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61" r:id="rId5"/>
    <p:sldId id="259" r:id="rId6"/>
    <p:sldId id="260" r:id="rId7"/>
    <p:sldId id="262" r:id="rId8"/>
    <p:sldId id="264" r:id="rId9"/>
    <p:sldId id="273" r:id="rId10"/>
    <p:sldId id="272" r:id="rId11"/>
    <p:sldId id="274" r:id="rId12"/>
    <p:sldId id="266" r:id="rId13"/>
    <p:sldId id="265" r:id="rId14"/>
    <p:sldId id="267" r:id="rId15"/>
    <p:sldId id="268" r:id="rId16"/>
    <p:sldId id="271" r:id="rId17"/>
    <p:sldId id="276" r:id="rId18"/>
    <p:sldId id="269" r:id="rId19"/>
    <p:sldId id="275" r:id="rId20"/>
    <p:sldId id="27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3080" autoAdjust="0"/>
  </p:normalViewPr>
  <p:slideViewPr>
    <p:cSldViewPr snapToGrid="0">
      <p:cViewPr varScale="1">
        <p:scale>
          <a:sx n="77" d="100"/>
          <a:sy n="77" d="100"/>
        </p:scale>
        <p:origin x="174" y="78"/>
      </p:cViewPr>
      <p:guideLst/>
    </p:cSldViewPr>
  </p:slideViewPr>
  <p:notesTextViewPr>
    <p:cViewPr>
      <p:scale>
        <a:sx n="3" d="2"/>
        <a:sy n="3" d="2"/>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421600-1A8A-47B8-B594-1649FB2C3B4F}" type="datetimeFigureOut">
              <a:rPr lang="en-CA" smtClean="0"/>
              <a:t>2022-02-26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AF692A-A1FC-4035-B15D-87032F40C41F}" type="slidenum">
              <a:rPr lang="en-CA" smtClean="0"/>
              <a:t>‹#›</a:t>
            </a:fld>
            <a:endParaRPr lang="en-CA"/>
          </a:p>
        </p:txBody>
      </p:sp>
    </p:spTree>
    <p:extLst>
      <p:ext uri="{BB962C8B-B14F-4D97-AF65-F5344CB8AC3E}">
        <p14:creationId xmlns:p14="http://schemas.microsoft.com/office/powerpoint/2010/main" val="3992888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Recently we had an excellent exposition of Paul’s epitome of “love” from 1Cr13 – Paul learned about “love” from the Old Testament – from the scripture we are covering today …</a:t>
            </a:r>
          </a:p>
          <a:p>
            <a:pPr marL="171450" indent="-171450">
              <a:buFont typeface="Arial" panose="020B0604020202020204" pitchFamily="34" charset="0"/>
              <a:buChar char="•"/>
            </a:pPr>
            <a:r>
              <a:rPr lang="en-CA" dirty="0"/>
              <a:t>This is the definition of love - “Covenant Love” – it is for all True Worshippers – especially Christians at the end-time</a:t>
            </a:r>
          </a:p>
          <a:p>
            <a:pPr marL="171450" indent="-171450">
              <a:buFont typeface="Arial" panose="020B0604020202020204" pitchFamily="34" charset="0"/>
              <a:buChar char="•"/>
            </a:pPr>
            <a:r>
              <a:rPr lang="en-CA" dirty="0"/>
              <a:t>We saw how Abraham became the “Father of the Faithfull”, now let’s really understand </a:t>
            </a:r>
            <a:r>
              <a:rPr lang="en-CA" i="1" dirty="0" err="1"/>
              <a:t>ḥesed</a:t>
            </a:r>
            <a:r>
              <a:rPr lang="en-CA" dirty="0"/>
              <a:t> – Covenant Love</a:t>
            </a:r>
          </a:p>
        </p:txBody>
      </p:sp>
      <p:sp>
        <p:nvSpPr>
          <p:cNvPr id="4" name="Slide Number Placeholder 3"/>
          <p:cNvSpPr>
            <a:spLocks noGrp="1"/>
          </p:cNvSpPr>
          <p:nvPr>
            <p:ph type="sldNum" sz="quarter" idx="5"/>
          </p:nvPr>
        </p:nvSpPr>
        <p:spPr/>
        <p:txBody>
          <a:bodyPr/>
          <a:lstStyle/>
          <a:p>
            <a:fld id="{3EAF692A-A1FC-4035-B15D-87032F40C41F}" type="slidenum">
              <a:rPr lang="en-CA" smtClean="0"/>
              <a:t>1</a:t>
            </a:fld>
            <a:endParaRPr lang="en-CA"/>
          </a:p>
        </p:txBody>
      </p:sp>
    </p:spTree>
    <p:extLst>
      <p:ext uri="{BB962C8B-B14F-4D97-AF65-F5344CB8AC3E}">
        <p14:creationId xmlns:p14="http://schemas.microsoft.com/office/powerpoint/2010/main" val="3420756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EAF692A-A1FC-4035-B15D-87032F40C41F}" type="slidenum">
              <a:rPr lang="en-CA" smtClean="0"/>
              <a:t>17</a:t>
            </a:fld>
            <a:endParaRPr lang="en-CA"/>
          </a:p>
        </p:txBody>
      </p:sp>
    </p:spTree>
    <p:extLst>
      <p:ext uri="{BB962C8B-B14F-4D97-AF65-F5344CB8AC3E}">
        <p14:creationId xmlns:p14="http://schemas.microsoft.com/office/powerpoint/2010/main" val="2638986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Skip if short of time</a:t>
            </a:r>
          </a:p>
          <a:p>
            <a:pPr marL="171450" indent="-171450">
              <a:buFont typeface="Arial" panose="020B0604020202020204" pitchFamily="34" charset="0"/>
              <a:buChar char="•"/>
            </a:pPr>
            <a:r>
              <a:rPr lang="en-CA" dirty="0"/>
              <a:t>The covenants have been repeatedly broken by man, but the relationship is restored through repentance</a:t>
            </a:r>
          </a:p>
          <a:p>
            <a:pPr marL="171450" indent="-171450">
              <a:buFont typeface="Arial" panose="020B0604020202020204" pitchFamily="34" charset="0"/>
              <a:buChar char="•"/>
            </a:pPr>
            <a:r>
              <a:rPr lang="en-CA" dirty="0"/>
              <a:t>God is always ready to pour out his beneficence as specified in the covenants</a:t>
            </a:r>
          </a:p>
        </p:txBody>
      </p:sp>
      <p:sp>
        <p:nvSpPr>
          <p:cNvPr id="4" name="Slide Number Placeholder 3"/>
          <p:cNvSpPr>
            <a:spLocks noGrp="1"/>
          </p:cNvSpPr>
          <p:nvPr>
            <p:ph type="sldNum" sz="quarter" idx="5"/>
          </p:nvPr>
        </p:nvSpPr>
        <p:spPr/>
        <p:txBody>
          <a:bodyPr/>
          <a:lstStyle/>
          <a:p>
            <a:fld id="{3EAF692A-A1FC-4035-B15D-87032F40C41F}" type="slidenum">
              <a:rPr lang="en-CA" smtClean="0"/>
              <a:t>18</a:t>
            </a:fld>
            <a:endParaRPr lang="en-CA"/>
          </a:p>
        </p:txBody>
      </p:sp>
    </p:spTree>
    <p:extLst>
      <p:ext uri="{BB962C8B-B14F-4D97-AF65-F5344CB8AC3E}">
        <p14:creationId xmlns:p14="http://schemas.microsoft.com/office/powerpoint/2010/main" val="1068548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Skip if short of time</a:t>
            </a:r>
          </a:p>
          <a:p>
            <a:pPr marL="171450" indent="-171450">
              <a:buFont typeface="Arial" panose="020B0604020202020204" pitchFamily="34" charset="0"/>
              <a:buChar char="•"/>
            </a:pPr>
            <a:r>
              <a:rPr lang="en-CA" dirty="0"/>
              <a:t>The </a:t>
            </a:r>
            <a:r>
              <a:rPr lang="en-CA" i="1" dirty="0" err="1"/>
              <a:t>ḥesed</a:t>
            </a:r>
            <a:r>
              <a:rPr lang="en-CA" dirty="0"/>
              <a:t> of God is unfailing</a:t>
            </a:r>
          </a:p>
          <a:p>
            <a:pPr marL="171450" indent="-171450">
              <a:buFont typeface="Arial" panose="020B0604020202020204" pitchFamily="34" charset="0"/>
              <a:buChar char="•"/>
            </a:pPr>
            <a:r>
              <a:rPr lang="en-CA" dirty="0"/>
              <a:t>God is faithful to ensure his side of a covenant cannot be broken</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3EAF692A-A1FC-4035-B15D-87032F40C41F}" type="slidenum">
              <a:rPr lang="en-CA" smtClean="0"/>
              <a:t>19</a:t>
            </a:fld>
            <a:endParaRPr lang="en-CA"/>
          </a:p>
        </p:txBody>
      </p:sp>
    </p:spTree>
    <p:extLst>
      <p:ext uri="{BB962C8B-B14F-4D97-AF65-F5344CB8AC3E}">
        <p14:creationId xmlns:p14="http://schemas.microsoft.com/office/powerpoint/2010/main" val="690502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Traditional translation of “mercy” is NOT even close …</a:t>
            </a:r>
          </a:p>
          <a:p>
            <a:pPr marL="171450" indent="-171450">
              <a:buFont typeface="Arial" panose="020B0604020202020204" pitchFamily="34" charset="0"/>
              <a:buChar char="•"/>
            </a:pPr>
            <a:r>
              <a:rPr lang="en-CA" dirty="0"/>
              <a:t>About  hundred years ago the word began to be seriously studied – the paper points to bibliographies</a:t>
            </a:r>
          </a:p>
          <a:p>
            <a:pPr marL="171450" indent="-171450">
              <a:buFont typeface="Arial" panose="020B0604020202020204" pitchFamily="34" charset="0"/>
              <a:buChar char="•"/>
            </a:pPr>
            <a:r>
              <a:rPr lang="en-CA" dirty="0"/>
              <a:t>The paper, “Covenants of Grace”, contains a discussion of every instance of </a:t>
            </a:r>
            <a:r>
              <a:rPr lang="en-CA" i="1" dirty="0" err="1"/>
              <a:t>ḥesed</a:t>
            </a:r>
            <a:endParaRPr lang="en-CA" i="1" dirty="0"/>
          </a:p>
          <a:p>
            <a:pPr marL="171450" indent="-171450">
              <a:buFont typeface="Arial" panose="020B0604020202020204" pitchFamily="34" charset="0"/>
              <a:buChar char="•"/>
            </a:pPr>
            <a:r>
              <a:rPr lang="en-CA" dirty="0"/>
              <a:t>Inherent in the second commandment is the need for </a:t>
            </a:r>
            <a:r>
              <a:rPr lang="en-CA" b="1" u="sng" dirty="0"/>
              <a:t>repentance</a:t>
            </a:r>
            <a:r>
              <a:rPr lang="en-CA" dirty="0"/>
              <a:t> …</a:t>
            </a:r>
          </a:p>
          <a:p>
            <a:pPr marL="171450" indent="-171450">
              <a:buFont typeface="Arial" panose="020B0604020202020204" pitchFamily="34" charset="0"/>
              <a:buChar char="•"/>
            </a:pPr>
            <a:r>
              <a:rPr lang="en-CA" dirty="0"/>
              <a:t>Clearly </a:t>
            </a:r>
            <a:r>
              <a:rPr lang="en-CA" i="1" dirty="0" err="1"/>
              <a:t>ḥesed</a:t>
            </a:r>
            <a:r>
              <a:rPr lang="en-CA" dirty="0"/>
              <a:t> is an attribute of God – he “shows” it to those who love him.  </a:t>
            </a:r>
          </a:p>
          <a:p>
            <a:pPr marL="171450" indent="-171450">
              <a:buFont typeface="Arial" panose="020B0604020202020204" pitchFamily="34" charset="0"/>
              <a:buChar char="•"/>
            </a:pPr>
            <a:r>
              <a:rPr lang="en-CA" dirty="0"/>
              <a:t>This indicates the reciprocal nature of </a:t>
            </a:r>
            <a:r>
              <a:rPr lang="en-CA" i="1" dirty="0" err="1"/>
              <a:t>ḥesed</a:t>
            </a:r>
            <a:r>
              <a:rPr lang="en-CA" dirty="0"/>
              <a:t>.  </a:t>
            </a:r>
          </a:p>
          <a:p>
            <a:pPr marL="171450" indent="-171450">
              <a:buFont typeface="Arial" panose="020B0604020202020204" pitchFamily="34" charset="0"/>
              <a:buChar char="•"/>
            </a:pPr>
            <a:r>
              <a:rPr lang="en-CA" dirty="0"/>
              <a:t>The contrast is those who hate God to whom “visiting”, punishment, is meted out.</a:t>
            </a:r>
          </a:p>
          <a:p>
            <a:pPr marL="171450" indent="-171450">
              <a:buFont typeface="Arial" panose="020B0604020202020204" pitchFamily="34" charset="0"/>
              <a:buChar char="•"/>
            </a:pPr>
            <a:r>
              <a:rPr lang="en-CA" dirty="0"/>
              <a:t>Vs6, love is from </a:t>
            </a:r>
            <a:r>
              <a:rPr lang="en-CA" sz="1400" dirty="0">
                <a:cs typeface="+mj-cs"/>
              </a:rPr>
              <a:t> </a:t>
            </a:r>
            <a:r>
              <a:rPr lang="he-IL" sz="1400" dirty="0">
                <a:cs typeface="+mj-cs"/>
              </a:rPr>
              <a:t>אָָהֵב</a:t>
            </a:r>
            <a:r>
              <a:rPr lang="en-CA" sz="1400" dirty="0">
                <a:cs typeface="+mj-cs"/>
              </a:rPr>
              <a:t> </a:t>
            </a:r>
            <a:r>
              <a:rPr lang="en-CA" dirty="0"/>
              <a:t> - ´</a:t>
            </a:r>
            <a:r>
              <a:rPr lang="en-CA" dirty="0" err="1"/>
              <a:t>ahev</a:t>
            </a:r>
            <a:r>
              <a:rPr lang="en-CA" dirty="0"/>
              <a:t>, the common word for “love” – same range of meaning as English</a:t>
            </a:r>
          </a:p>
        </p:txBody>
      </p:sp>
      <p:sp>
        <p:nvSpPr>
          <p:cNvPr id="4" name="Slide Number Placeholder 3"/>
          <p:cNvSpPr>
            <a:spLocks noGrp="1"/>
          </p:cNvSpPr>
          <p:nvPr>
            <p:ph type="sldNum" sz="quarter" idx="5"/>
          </p:nvPr>
        </p:nvSpPr>
        <p:spPr/>
        <p:txBody>
          <a:bodyPr/>
          <a:lstStyle/>
          <a:p>
            <a:fld id="{3EAF692A-A1FC-4035-B15D-87032F40C41F}" type="slidenum">
              <a:rPr lang="en-CA" smtClean="0"/>
              <a:t>2</a:t>
            </a:fld>
            <a:endParaRPr lang="en-CA"/>
          </a:p>
        </p:txBody>
      </p:sp>
    </p:spTree>
    <p:extLst>
      <p:ext uri="{BB962C8B-B14F-4D97-AF65-F5344CB8AC3E}">
        <p14:creationId xmlns:p14="http://schemas.microsoft.com/office/powerpoint/2010/main" val="3179176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Knowing the attributes of God’s nature is required to “know God”</a:t>
            </a:r>
          </a:p>
          <a:p>
            <a:pPr marL="171450" indent="-171450">
              <a:buFont typeface="Arial" panose="020B0604020202020204" pitchFamily="34" charset="0"/>
              <a:buChar char="•"/>
            </a:pPr>
            <a:r>
              <a:rPr lang="en-CA" dirty="0"/>
              <a:t>The covenant with Noah was a “</a:t>
            </a:r>
            <a:r>
              <a:rPr lang="en-CA" dirty="0" err="1"/>
              <a:t>qum</a:t>
            </a:r>
            <a:r>
              <a:rPr lang="en-CA" dirty="0"/>
              <a:t>” not a “</a:t>
            </a:r>
            <a:r>
              <a:rPr lang="en-CA" dirty="0" err="1"/>
              <a:t>karath</a:t>
            </a:r>
            <a:r>
              <a:rPr lang="en-CA" dirty="0"/>
              <a:t>” Gn9:9 because it was a re-establishment with the covenant with  Adam Gn1:28 – Adam was “taught” more than is recorded in our brief account</a:t>
            </a:r>
          </a:p>
        </p:txBody>
      </p:sp>
      <p:sp>
        <p:nvSpPr>
          <p:cNvPr id="4" name="Slide Number Placeholder 3"/>
          <p:cNvSpPr>
            <a:spLocks noGrp="1"/>
          </p:cNvSpPr>
          <p:nvPr>
            <p:ph type="sldNum" sz="quarter" idx="5"/>
          </p:nvPr>
        </p:nvSpPr>
        <p:spPr/>
        <p:txBody>
          <a:bodyPr/>
          <a:lstStyle/>
          <a:p>
            <a:fld id="{3EAF692A-A1FC-4035-B15D-87032F40C41F}" type="slidenum">
              <a:rPr lang="en-CA" smtClean="0"/>
              <a:t>3</a:t>
            </a:fld>
            <a:endParaRPr lang="en-CA"/>
          </a:p>
        </p:txBody>
      </p:sp>
    </p:spTree>
    <p:extLst>
      <p:ext uri="{BB962C8B-B14F-4D97-AF65-F5344CB8AC3E}">
        <p14:creationId xmlns:p14="http://schemas.microsoft.com/office/powerpoint/2010/main" val="46722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200" b="1" i="1" dirty="0" err="1">
                <a:highlight>
                  <a:srgbClr val="FFFF00"/>
                </a:highlight>
              </a:rPr>
              <a:t>mishᵉpat</a:t>
            </a:r>
            <a:r>
              <a:rPr lang="en-CA" sz="1200" b="1" dirty="0">
                <a:highlight>
                  <a:srgbClr val="FFFF00"/>
                </a:highlight>
              </a:rPr>
              <a:t> </a:t>
            </a:r>
            <a:r>
              <a:rPr lang="en-CA" sz="1200" b="0" dirty="0">
                <a:highlight>
                  <a:srgbClr val="FFFF00"/>
                </a:highlight>
              </a:rPr>
              <a:t>here implies the </a:t>
            </a:r>
            <a:r>
              <a:rPr lang="en-CA" sz="1200" b="1" u="sng" dirty="0">
                <a:highlight>
                  <a:srgbClr val="FFFF00"/>
                </a:highlight>
              </a:rPr>
              <a:t>understanding/wisdom</a:t>
            </a:r>
            <a:r>
              <a:rPr lang="en-CA" sz="1200" b="0" dirty="0">
                <a:highlight>
                  <a:srgbClr val="FFFF00"/>
                </a:highlight>
              </a:rPr>
              <a:t> which comes from living by the </a:t>
            </a:r>
            <a:r>
              <a:rPr lang="en-CA" sz="1200" b="1" i="1" dirty="0">
                <a:highlight>
                  <a:srgbClr val="FFFF00"/>
                </a:highlight>
              </a:rPr>
              <a:t>torah</a:t>
            </a:r>
            <a:endParaRPr lang="en-CA" b="1" i="1" dirty="0"/>
          </a:p>
        </p:txBody>
      </p:sp>
      <p:sp>
        <p:nvSpPr>
          <p:cNvPr id="4" name="Slide Number Placeholder 3"/>
          <p:cNvSpPr>
            <a:spLocks noGrp="1"/>
          </p:cNvSpPr>
          <p:nvPr>
            <p:ph type="sldNum" sz="quarter" idx="5"/>
          </p:nvPr>
        </p:nvSpPr>
        <p:spPr/>
        <p:txBody>
          <a:bodyPr/>
          <a:lstStyle/>
          <a:p>
            <a:fld id="{3EAF692A-A1FC-4035-B15D-87032F40C41F}" type="slidenum">
              <a:rPr lang="en-CA" smtClean="0"/>
              <a:t>4</a:t>
            </a:fld>
            <a:endParaRPr lang="en-CA"/>
          </a:p>
        </p:txBody>
      </p:sp>
    </p:spTree>
    <p:extLst>
      <p:ext uri="{BB962C8B-B14F-4D97-AF65-F5344CB8AC3E}">
        <p14:creationId xmlns:p14="http://schemas.microsoft.com/office/powerpoint/2010/main" val="1062382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i="1" dirty="0" err="1"/>
              <a:t>ḥesed</a:t>
            </a:r>
            <a:r>
              <a:rPr lang="en-CA" dirty="0"/>
              <a:t> is integral to God’s mercy, forgivingness, compassion, and faithfulness</a:t>
            </a:r>
          </a:p>
          <a:p>
            <a:pPr marL="171450" indent="-171450">
              <a:buFont typeface="Arial" panose="020B0604020202020204" pitchFamily="34" charset="0"/>
              <a:buChar char="•"/>
            </a:pPr>
            <a:r>
              <a:rPr lang="en-CA" i="1" dirty="0" err="1"/>
              <a:t>ḥesed</a:t>
            </a:r>
            <a:r>
              <a:rPr lang="en-CA" i="0" dirty="0"/>
              <a:t> is integral to the covenants of God – the promises to Abraham and Jacob</a:t>
            </a:r>
          </a:p>
          <a:p>
            <a:pPr marL="171450" indent="-171450">
              <a:buFont typeface="Arial" panose="020B0604020202020204" pitchFamily="34" charset="0"/>
              <a:buChar char="•"/>
            </a:pPr>
            <a:r>
              <a:rPr lang="en-CA" i="0" dirty="0"/>
              <a:t>Forgiveness of sin can only follow repentance</a:t>
            </a:r>
          </a:p>
        </p:txBody>
      </p:sp>
      <p:sp>
        <p:nvSpPr>
          <p:cNvPr id="4" name="Slide Number Placeholder 3"/>
          <p:cNvSpPr>
            <a:spLocks noGrp="1"/>
          </p:cNvSpPr>
          <p:nvPr>
            <p:ph type="sldNum" sz="quarter" idx="5"/>
          </p:nvPr>
        </p:nvSpPr>
        <p:spPr/>
        <p:txBody>
          <a:bodyPr/>
          <a:lstStyle/>
          <a:p>
            <a:fld id="{3EAF692A-A1FC-4035-B15D-87032F40C41F}" type="slidenum">
              <a:rPr lang="en-CA" smtClean="0"/>
              <a:t>5</a:t>
            </a:fld>
            <a:endParaRPr lang="en-CA"/>
          </a:p>
        </p:txBody>
      </p:sp>
    </p:spTree>
    <p:extLst>
      <p:ext uri="{BB962C8B-B14F-4D97-AF65-F5344CB8AC3E}">
        <p14:creationId xmlns:p14="http://schemas.microsoft.com/office/powerpoint/2010/main" val="1903251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 </a:t>
            </a:r>
            <a:r>
              <a:rPr lang="en-CA" dirty="0" err="1"/>
              <a:t>lᵉdawid</a:t>
            </a:r>
            <a:r>
              <a:rPr lang="en-CA" dirty="0"/>
              <a:t> Psalm …</a:t>
            </a:r>
          </a:p>
          <a:p>
            <a:pPr marL="171450" indent="-171450">
              <a:buFont typeface="Arial" panose="020B0604020202020204" pitchFamily="34" charset="0"/>
              <a:buChar char="•"/>
            </a:pPr>
            <a:r>
              <a:rPr lang="en-CA" dirty="0"/>
              <a:t>This is a “seminal” scripture on the “nature of God” because it heaps up attributes and subsumes them all in </a:t>
            </a:r>
            <a:r>
              <a:rPr lang="en-CA" i="1" dirty="0" err="1"/>
              <a:t>mishᵉpat</a:t>
            </a:r>
            <a:r>
              <a:rPr lang="en-CA" dirty="0"/>
              <a:t> and </a:t>
            </a:r>
            <a:r>
              <a:rPr lang="en-CA" i="1" dirty="0" err="1"/>
              <a:t>ḥesed</a:t>
            </a:r>
            <a:r>
              <a:rPr lang="en-CA" dirty="0"/>
              <a:t> </a:t>
            </a:r>
          </a:p>
        </p:txBody>
      </p:sp>
      <p:sp>
        <p:nvSpPr>
          <p:cNvPr id="4" name="Slide Number Placeholder 3"/>
          <p:cNvSpPr>
            <a:spLocks noGrp="1"/>
          </p:cNvSpPr>
          <p:nvPr>
            <p:ph type="sldNum" sz="quarter" idx="5"/>
          </p:nvPr>
        </p:nvSpPr>
        <p:spPr/>
        <p:txBody>
          <a:bodyPr/>
          <a:lstStyle/>
          <a:p>
            <a:fld id="{3EAF692A-A1FC-4035-B15D-87032F40C41F}" type="slidenum">
              <a:rPr lang="en-CA" smtClean="0"/>
              <a:t>6</a:t>
            </a:fld>
            <a:endParaRPr lang="en-CA"/>
          </a:p>
        </p:txBody>
      </p:sp>
    </p:spTree>
    <p:extLst>
      <p:ext uri="{BB962C8B-B14F-4D97-AF65-F5344CB8AC3E}">
        <p14:creationId xmlns:p14="http://schemas.microsoft.com/office/powerpoint/2010/main" val="3338623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Ex15 – the “song of the sea”</a:t>
            </a:r>
          </a:p>
          <a:p>
            <a:pPr marL="171450" indent="-171450">
              <a:buFont typeface="Arial" panose="020B0604020202020204" pitchFamily="34" charset="0"/>
              <a:buChar char="•"/>
            </a:pPr>
            <a:r>
              <a:rPr lang="en-CA" dirty="0"/>
              <a:t>Ex33 &amp; 34 contain Moses’ personal theophany at Sinai – we will go through them in some detail in Covenant of Knowledge</a:t>
            </a:r>
          </a:p>
        </p:txBody>
      </p:sp>
      <p:sp>
        <p:nvSpPr>
          <p:cNvPr id="4" name="Slide Number Placeholder 3"/>
          <p:cNvSpPr>
            <a:spLocks noGrp="1"/>
          </p:cNvSpPr>
          <p:nvPr>
            <p:ph type="sldNum" sz="quarter" idx="5"/>
          </p:nvPr>
        </p:nvSpPr>
        <p:spPr/>
        <p:txBody>
          <a:bodyPr/>
          <a:lstStyle/>
          <a:p>
            <a:fld id="{3EAF692A-A1FC-4035-B15D-87032F40C41F}" type="slidenum">
              <a:rPr lang="en-CA" smtClean="0"/>
              <a:t>8</a:t>
            </a:fld>
            <a:endParaRPr lang="en-CA"/>
          </a:p>
        </p:txBody>
      </p:sp>
    </p:spTree>
    <p:extLst>
      <p:ext uri="{BB962C8B-B14F-4D97-AF65-F5344CB8AC3E}">
        <p14:creationId xmlns:p14="http://schemas.microsoft.com/office/powerpoint/2010/main" val="4062599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metaphor of “food” is used for spiritual sustenance</a:t>
            </a:r>
          </a:p>
          <a:p>
            <a:pPr marL="171450" indent="-171450">
              <a:buFont typeface="Arial" panose="020B0604020202020204" pitchFamily="34" charset="0"/>
              <a:buChar char="•"/>
            </a:pPr>
            <a:r>
              <a:rPr lang="en-CA" dirty="0"/>
              <a:t>Abraham learned </a:t>
            </a:r>
            <a:r>
              <a:rPr lang="en-CA" i="1" dirty="0" err="1"/>
              <a:t>ḥesed</a:t>
            </a:r>
            <a:r>
              <a:rPr lang="en-CA" dirty="0"/>
              <a:t>, David learned </a:t>
            </a:r>
            <a:r>
              <a:rPr lang="en-CA" i="1" dirty="0" err="1"/>
              <a:t>ḥesed</a:t>
            </a:r>
            <a:r>
              <a:rPr lang="en-CA" dirty="0"/>
              <a:t>, we are required to learn </a:t>
            </a:r>
            <a:r>
              <a:rPr lang="en-CA" i="1" dirty="0" err="1"/>
              <a:t>ḥesed</a:t>
            </a:r>
            <a:r>
              <a:rPr lang="en-CA" dirty="0"/>
              <a:t> </a:t>
            </a:r>
          </a:p>
          <a:p>
            <a:pPr marL="171450" indent="-171450">
              <a:buFont typeface="Arial" panose="020B0604020202020204" pitchFamily="34" charset="0"/>
              <a:buChar char="•"/>
            </a:pPr>
            <a:r>
              <a:rPr lang="en-CA" dirty="0"/>
              <a:t>“you may have life” – eternal life; ESV uses </a:t>
            </a:r>
            <a:r>
              <a:rPr lang="en-CA" i="1" dirty="0"/>
              <a:t>nephesh</a:t>
            </a:r>
            <a:r>
              <a:rPr lang="en-CA" dirty="0"/>
              <a:t> in such a way as implying “immortal soul”</a:t>
            </a:r>
          </a:p>
          <a:p>
            <a:pPr marL="171450" indent="-171450">
              <a:buFont typeface="Arial" panose="020B0604020202020204" pitchFamily="34" charset="0"/>
              <a:buChar char="•"/>
            </a:pPr>
            <a:r>
              <a:rPr lang="en-CA" dirty="0"/>
              <a:t>David is “trustworthy”, faithful, in reciprocating </a:t>
            </a:r>
            <a:r>
              <a:rPr lang="en-CA" i="1" dirty="0" err="1"/>
              <a:t>ḥesed</a:t>
            </a:r>
            <a:r>
              <a:rPr lang="en-CA" dirty="0"/>
              <a:t>, as God is always “faithful” in </a:t>
            </a:r>
            <a:r>
              <a:rPr lang="en-CA" i="1" dirty="0" err="1"/>
              <a:t>ḥesed</a:t>
            </a:r>
            <a:endParaRPr lang="en-CA" i="1" dirty="0"/>
          </a:p>
        </p:txBody>
      </p:sp>
      <p:sp>
        <p:nvSpPr>
          <p:cNvPr id="4" name="Slide Number Placeholder 3"/>
          <p:cNvSpPr>
            <a:spLocks noGrp="1"/>
          </p:cNvSpPr>
          <p:nvPr>
            <p:ph type="sldNum" sz="quarter" idx="5"/>
          </p:nvPr>
        </p:nvSpPr>
        <p:spPr/>
        <p:txBody>
          <a:bodyPr/>
          <a:lstStyle/>
          <a:p>
            <a:fld id="{3EAF692A-A1FC-4035-B15D-87032F40C41F}" type="slidenum">
              <a:rPr lang="en-CA" smtClean="0"/>
              <a:t>10</a:t>
            </a:fld>
            <a:endParaRPr lang="en-CA"/>
          </a:p>
        </p:txBody>
      </p:sp>
    </p:spTree>
    <p:extLst>
      <p:ext uri="{BB962C8B-B14F-4D97-AF65-F5344CB8AC3E}">
        <p14:creationId xmlns:p14="http://schemas.microsoft.com/office/powerpoint/2010/main" val="3620381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Psalm 89 is Messianic</a:t>
            </a:r>
          </a:p>
        </p:txBody>
      </p:sp>
      <p:sp>
        <p:nvSpPr>
          <p:cNvPr id="4" name="Slide Number Placeholder 3"/>
          <p:cNvSpPr>
            <a:spLocks noGrp="1"/>
          </p:cNvSpPr>
          <p:nvPr>
            <p:ph type="sldNum" sz="quarter" idx="5"/>
          </p:nvPr>
        </p:nvSpPr>
        <p:spPr/>
        <p:txBody>
          <a:bodyPr/>
          <a:lstStyle/>
          <a:p>
            <a:fld id="{3EAF692A-A1FC-4035-B15D-87032F40C41F}" type="slidenum">
              <a:rPr lang="en-CA" smtClean="0"/>
              <a:t>13</a:t>
            </a:fld>
            <a:endParaRPr lang="en-CA"/>
          </a:p>
        </p:txBody>
      </p:sp>
    </p:spTree>
    <p:extLst>
      <p:ext uri="{BB962C8B-B14F-4D97-AF65-F5344CB8AC3E}">
        <p14:creationId xmlns:p14="http://schemas.microsoft.com/office/powerpoint/2010/main" val="883705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B0E47-5BA4-419A-9476-461729386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97555D1-D2FF-48E0-9686-BB367E3371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AF740E1C-0691-48D9-B06B-661C4E56520E}"/>
              </a:ext>
            </a:extLst>
          </p:cNvPr>
          <p:cNvSpPr>
            <a:spLocks noGrp="1"/>
          </p:cNvSpPr>
          <p:nvPr>
            <p:ph type="dt" sz="half" idx="10"/>
          </p:nvPr>
        </p:nvSpPr>
        <p:spPr/>
        <p:txBody>
          <a:bodyPr/>
          <a:lstStyle/>
          <a:p>
            <a:fld id="{E5096DD6-F98E-4F84-A809-752B76915EF0}" type="datetimeFigureOut">
              <a:rPr lang="en-CA" smtClean="0"/>
              <a:t>2022-02-26</a:t>
            </a:fld>
            <a:endParaRPr lang="en-CA"/>
          </a:p>
        </p:txBody>
      </p:sp>
      <p:sp>
        <p:nvSpPr>
          <p:cNvPr id="5" name="Footer Placeholder 4">
            <a:extLst>
              <a:ext uri="{FF2B5EF4-FFF2-40B4-BE49-F238E27FC236}">
                <a16:creationId xmlns:a16="http://schemas.microsoft.com/office/drawing/2014/main" id="{CD3CB176-5D60-468A-AFAF-9913F210B54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BEB4727-6F70-4B47-ABB6-AAF96EB12738}"/>
              </a:ext>
            </a:extLst>
          </p:cNvPr>
          <p:cNvSpPr>
            <a:spLocks noGrp="1"/>
          </p:cNvSpPr>
          <p:nvPr>
            <p:ph type="sldNum" sz="quarter" idx="12"/>
          </p:nvPr>
        </p:nvSpPr>
        <p:spPr/>
        <p:txBody>
          <a:bodyPr/>
          <a:lstStyle/>
          <a:p>
            <a:fld id="{B34AE64E-2CF0-4CFB-A48E-6FABCCC496C6}" type="slidenum">
              <a:rPr lang="en-CA" smtClean="0"/>
              <a:t>‹#›</a:t>
            </a:fld>
            <a:endParaRPr lang="en-CA"/>
          </a:p>
        </p:txBody>
      </p:sp>
    </p:spTree>
    <p:extLst>
      <p:ext uri="{BB962C8B-B14F-4D97-AF65-F5344CB8AC3E}">
        <p14:creationId xmlns:p14="http://schemas.microsoft.com/office/powerpoint/2010/main" val="1622768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6275C-9B1B-4553-96E6-FF0AF36FA6F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6E8A8D1-31BD-446B-A437-87E872E64E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421B0C6-4DC0-48AC-A8D5-7BD42F043CC1}"/>
              </a:ext>
            </a:extLst>
          </p:cNvPr>
          <p:cNvSpPr>
            <a:spLocks noGrp="1"/>
          </p:cNvSpPr>
          <p:nvPr>
            <p:ph type="dt" sz="half" idx="10"/>
          </p:nvPr>
        </p:nvSpPr>
        <p:spPr/>
        <p:txBody>
          <a:bodyPr/>
          <a:lstStyle/>
          <a:p>
            <a:fld id="{E5096DD6-F98E-4F84-A809-752B76915EF0}" type="datetimeFigureOut">
              <a:rPr lang="en-CA" smtClean="0"/>
              <a:t>2022-02-26</a:t>
            </a:fld>
            <a:endParaRPr lang="en-CA"/>
          </a:p>
        </p:txBody>
      </p:sp>
      <p:sp>
        <p:nvSpPr>
          <p:cNvPr id="5" name="Footer Placeholder 4">
            <a:extLst>
              <a:ext uri="{FF2B5EF4-FFF2-40B4-BE49-F238E27FC236}">
                <a16:creationId xmlns:a16="http://schemas.microsoft.com/office/drawing/2014/main" id="{89803B58-1CB1-43AC-9C63-34324894EC8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DCD3846-E6C3-4C72-BDCC-968381ECF31A}"/>
              </a:ext>
            </a:extLst>
          </p:cNvPr>
          <p:cNvSpPr>
            <a:spLocks noGrp="1"/>
          </p:cNvSpPr>
          <p:nvPr>
            <p:ph type="sldNum" sz="quarter" idx="12"/>
          </p:nvPr>
        </p:nvSpPr>
        <p:spPr/>
        <p:txBody>
          <a:bodyPr/>
          <a:lstStyle/>
          <a:p>
            <a:fld id="{B34AE64E-2CF0-4CFB-A48E-6FABCCC496C6}" type="slidenum">
              <a:rPr lang="en-CA" smtClean="0"/>
              <a:t>‹#›</a:t>
            </a:fld>
            <a:endParaRPr lang="en-CA"/>
          </a:p>
        </p:txBody>
      </p:sp>
    </p:spTree>
    <p:extLst>
      <p:ext uri="{BB962C8B-B14F-4D97-AF65-F5344CB8AC3E}">
        <p14:creationId xmlns:p14="http://schemas.microsoft.com/office/powerpoint/2010/main" val="2131873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7EB2B6-2871-4870-8CD6-D46944AB25C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C1C5B94-0FE7-4338-A68C-2CE4EECB81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34963D4-3FDB-4DF1-89B0-7E4761700C9C}"/>
              </a:ext>
            </a:extLst>
          </p:cNvPr>
          <p:cNvSpPr>
            <a:spLocks noGrp="1"/>
          </p:cNvSpPr>
          <p:nvPr>
            <p:ph type="dt" sz="half" idx="10"/>
          </p:nvPr>
        </p:nvSpPr>
        <p:spPr/>
        <p:txBody>
          <a:bodyPr/>
          <a:lstStyle/>
          <a:p>
            <a:fld id="{E5096DD6-F98E-4F84-A809-752B76915EF0}" type="datetimeFigureOut">
              <a:rPr lang="en-CA" smtClean="0"/>
              <a:t>2022-02-26</a:t>
            </a:fld>
            <a:endParaRPr lang="en-CA"/>
          </a:p>
        </p:txBody>
      </p:sp>
      <p:sp>
        <p:nvSpPr>
          <p:cNvPr id="5" name="Footer Placeholder 4">
            <a:extLst>
              <a:ext uri="{FF2B5EF4-FFF2-40B4-BE49-F238E27FC236}">
                <a16:creationId xmlns:a16="http://schemas.microsoft.com/office/drawing/2014/main" id="{C9C602BE-DB11-48B8-A411-07C70AA5B51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BF1C9F1-2077-48A6-B87E-12FBABA51559}"/>
              </a:ext>
            </a:extLst>
          </p:cNvPr>
          <p:cNvSpPr>
            <a:spLocks noGrp="1"/>
          </p:cNvSpPr>
          <p:nvPr>
            <p:ph type="sldNum" sz="quarter" idx="12"/>
          </p:nvPr>
        </p:nvSpPr>
        <p:spPr/>
        <p:txBody>
          <a:bodyPr/>
          <a:lstStyle/>
          <a:p>
            <a:fld id="{B34AE64E-2CF0-4CFB-A48E-6FABCCC496C6}" type="slidenum">
              <a:rPr lang="en-CA" smtClean="0"/>
              <a:t>‹#›</a:t>
            </a:fld>
            <a:endParaRPr lang="en-CA"/>
          </a:p>
        </p:txBody>
      </p:sp>
    </p:spTree>
    <p:extLst>
      <p:ext uri="{BB962C8B-B14F-4D97-AF65-F5344CB8AC3E}">
        <p14:creationId xmlns:p14="http://schemas.microsoft.com/office/powerpoint/2010/main" val="3026816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FCA3C-AD97-426B-BC96-8D0FE4C416C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CB88610-0452-427A-B9B8-FFCF5E5038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71F485E-CC6D-44ED-A098-58588AC1815A}"/>
              </a:ext>
            </a:extLst>
          </p:cNvPr>
          <p:cNvSpPr>
            <a:spLocks noGrp="1"/>
          </p:cNvSpPr>
          <p:nvPr>
            <p:ph type="dt" sz="half" idx="10"/>
          </p:nvPr>
        </p:nvSpPr>
        <p:spPr/>
        <p:txBody>
          <a:bodyPr/>
          <a:lstStyle/>
          <a:p>
            <a:fld id="{E5096DD6-F98E-4F84-A809-752B76915EF0}" type="datetimeFigureOut">
              <a:rPr lang="en-CA" smtClean="0"/>
              <a:t>2022-02-26</a:t>
            </a:fld>
            <a:endParaRPr lang="en-CA"/>
          </a:p>
        </p:txBody>
      </p:sp>
      <p:sp>
        <p:nvSpPr>
          <p:cNvPr id="5" name="Footer Placeholder 4">
            <a:extLst>
              <a:ext uri="{FF2B5EF4-FFF2-40B4-BE49-F238E27FC236}">
                <a16:creationId xmlns:a16="http://schemas.microsoft.com/office/drawing/2014/main" id="{35BAD4A5-C9BB-4988-9C7D-A47B15B6C28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04588F4-B936-485A-B2EA-81154784721F}"/>
              </a:ext>
            </a:extLst>
          </p:cNvPr>
          <p:cNvSpPr>
            <a:spLocks noGrp="1"/>
          </p:cNvSpPr>
          <p:nvPr>
            <p:ph type="sldNum" sz="quarter" idx="12"/>
          </p:nvPr>
        </p:nvSpPr>
        <p:spPr/>
        <p:txBody>
          <a:bodyPr/>
          <a:lstStyle/>
          <a:p>
            <a:fld id="{B34AE64E-2CF0-4CFB-A48E-6FABCCC496C6}" type="slidenum">
              <a:rPr lang="en-CA" smtClean="0"/>
              <a:t>‹#›</a:t>
            </a:fld>
            <a:endParaRPr lang="en-CA"/>
          </a:p>
        </p:txBody>
      </p:sp>
    </p:spTree>
    <p:extLst>
      <p:ext uri="{BB962C8B-B14F-4D97-AF65-F5344CB8AC3E}">
        <p14:creationId xmlns:p14="http://schemas.microsoft.com/office/powerpoint/2010/main" val="2480457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A31C1-9E47-4015-A4B6-7B2A2C7415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836AEBA-FE5B-4509-9BAE-0686855812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9BD9FD-FE7B-4CE2-8C31-0228648CB033}"/>
              </a:ext>
            </a:extLst>
          </p:cNvPr>
          <p:cNvSpPr>
            <a:spLocks noGrp="1"/>
          </p:cNvSpPr>
          <p:nvPr>
            <p:ph type="dt" sz="half" idx="10"/>
          </p:nvPr>
        </p:nvSpPr>
        <p:spPr/>
        <p:txBody>
          <a:bodyPr/>
          <a:lstStyle/>
          <a:p>
            <a:fld id="{E5096DD6-F98E-4F84-A809-752B76915EF0}" type="datetimeFigureOut">
              <a:rPr lang="en-CA" smtClean="0"/>
              <a:t>2022-02-26</a:t>
            </a:fld>
            <a:endParaRPr lang="en-CA"/>
          </a:p>
        </p:txBody>
      </p:sp>
      <p:sp>
        <p:nvSpPr>
          <p:cNvPr id="5" name="Footer Placeholder 4">
            <a:extLst>
              <a:ext uri="{FF2B5EF4-FFF2-40B4-BE49-F238E27FC236}">
                <a16:creationId xmlns:a16="http://schemas.microsoft.com/office/drawing/2014/main" id="{65D8E764-B4A8-402A-93DA-8F9DC8091F4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8AEDC76-B5F7-45AA-B463-E910BDB95AC0}"/>
              </a:ext>
            </a:extLst>
          </p:cNvPr>
          <p:cNvSpPr>
            <a:spLocks noGrp="1"/>
          </p:cNvSpPr>
          <p:nvPr>
            <p:ph type="sldNum" sz="quarter" idx="12"/>
          </p:nvPr>
        </p:nvSpPr>
        <p:spPr/>
        <p:txBody>
          <a:bodyPr/>
          <a:lstStyle/>
          <a:p>
            <a:fld id="{B34AE64E-2CF0-4CFB-A48E-6FABCCC496C6}" type="slidenum">
              <a:rPr lang="en-CA" smtClean="0"/>
              <a:t>‹#›</a:t>
            </a:fld>
            <a:endParaRPr lang="en-CA"/>
          </a:p>
        </p:txBody>
      </p:sp>
    </p:spTree>
    <p:extLst>
      <p:ext uri="{BB962C8B-B14F-4D97-AF65-F5344CB8AC3E}">
        <p14:creationId xmlns:p14="http://schemas.microsoft.com/office/powerpoint/2010/main" val="103321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7DAEE-D2F3-47D6-9CAB-42D3E27DDE0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824E821-D9AD-4B93-A181-76B959F7E1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BD132798-A80F-4D9E-8479-C64A9213DA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A5F8201-9DEB-44CE-9568-BCF6119BCF70}"/>
              </a:ext>
            </a:extLst>
          </p:cNvPr>
          <p:cNvSpPr>
            <a:spLocks noGrp="1"/>
          </p:cNvSpPr>
          <p:nvPr>
            <p:ph type="dt" sz="half" idx="10"/>
          </p:nvPr>
        </p:nvSpPr>
        <p:spPr/>
        <p:txBody>
          <a:bodyPr/>
          <a:lstStyle/>
          <a:p>
            <a:fld id="{E5096DD6-F98E-4F84-A809-752B76915EF0}" type="datetimeFigureOut">
              <a:rPr lang="en-CA" smtClean="0"/>
              <a:t>2022-02-26</a:t>
            </a:fld>
            <a:endParaRPr lang="en-CA"/>
          </a:p>
        </p:txBody>
      </p:sp>
      <p:sp>
        <p:nvSpPr>
          <p:cNvPr id="6" name="Footer Placeholder 5">
            <a:extLst>
              <a:ext uri="{FF2B5EF4-FFF2-40B4-BE49-F238E27FC236}">
                <a16:creationId xmlns:a16="http://schemas.microsoft.com/office/drawing/2014/main" id="{2DC5BE79-95A0-4A11-B84E-D6CFC0A8EC6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32B77DA-7947-4F17-90AB-ED92ABAFAADA}"/>
              </a:ext>
            </a:extLst>
          </p:cNvPr>
          <p:cNvSpPr>
            <a:spLocks noGrp="1"/>
          </p:cNvSpPr>
          <p:nvPr>
            <p:ph type="sldNum" sz="quarter" idx="12"/>
          </p:nvPr>
        </p:nvSpPr>
        <p:spPr/>
        <p:txBody>
          <a:bodyPr/>
          <a:lstStyle/>
          <a:p>
            <a:fld id="{B34AE64E-2CF0-4CFB-A48E-6FABCCC496C6}" type="slidenum">
              <a:rPr lang="en-CA" smtClean="0"/>
              <a:t>‹#›</a:t>
            </a:fld>
            <a:endParaRPr lang="en-CA"/>
          </a:p>
        </p:txBody>
      </p:sp>
    </p:spTree>
    <p:extLst>
      <p:ext uri="{BB962C8B-B14F-4D97-AF65-F5344CB8AC3E}">
        <p14:creationId xmlns:p14="http://schemas.microsoft.com/office/powerpoint/2010/main" val="21886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AE58C-B933-4C95-B0F5-EE2826A3B1F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76380DD-6B89-433F-8C2E-753C353579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808F21-72CC-4F0C-B668-AF21BFDF69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5D6813C-F235-402D-B4BA-8C4BABD9A5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06C8B3-7B38-4D65-A180-BCFCE7AB14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71202CF-3977-48EF-BD95-E37A804CEC36}"/>
              </a:ext>
            </a:extLst>
          </p:cNvPr>
          <p:cNvSpPr>
            <a:spLocks noGrp="1"/>
          </p:cNvSpPr>
          <p:nvPr>
            <p:ph type="dt" sz="half" idx="10"/>
          </p:nvPr>
        </p:nvSpPr>
        <p:spPr/>
        <p:txBody>
          <a:bodyPr/>
          <a:lstStyle/>
          <a:p>
            <a:fld id="{E5096DD6-F98E-4F84-A809-752B76915EF0}" type="datetimeFigureOut">
              <a:rPr lang="en-CA" smtClean="0"/>
              <a:t>2022-02-26</a:t>
            </a:fld>
            <a:endParaRPr lang="en-CA"/>
          </a:p>
        </p:txBody>
      </p:sp>
      <p:sp>
        <p:nvSpPr>
          <p:cNvPr id="8" name="Footer Placeholder 7">
            <a:extLst>
              <a:ext uri="{FF2B5EF4-FFF2-40B4-BE49-F238E27FC236}">
                <a16:creationId xmlns:a16="http://schemas.microsoft.com/office/drawing/2014/main" id="{13B0750C-8935-4D2A-9D64-F7AD7769BDE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84776C5-9886-470E-910D-5C7547112A3A}"/>
              </a:ext>
            </a:extLst>
          </p:cNvPr>
          <p:cNvSpPr>
            <a:spLocks noGrp="1"/>
          </p:cNvSpPr>
          <p:nvPr>
            <p:ph type="sldNum" sz="quarter" idx="12"/>
          </p:nvPr>
        </p:nvSpPr>
        <p:spPr/>
        <p:txBody>
          <a:bodyPr/>
          <a:lstStyle/>
          <a:p>
            <a:fld id="{B34AE64E-2CF0-4CFB-A48E-6FABCCC496C6}" type="slidenum">
              <a:rPr lang="en-CA" smtClean="0"/>
              <a:t>‹#›</a:t>
            </a:fld>
            <a:endParaRPr lang="en-CA"/>
          </a:p>
        </p:txBody>
      </p:sp>
    </p:spTree>
    <p:extLst>
      <p:ext uri="{BB962C8B-B14F-4D97-AF65-F5344CB8AC3E}">
        <p14:creationId xmlns:p14="http://schemas.microsoft.com/office/powerpoint/2010/main" val="1390333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BA941-4CCC-42F6-AB96-05EC06E7643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CB0D9F4-BAF0-4BA2-A4B0-D291A76F5FEE}"/>
              </a:ext>
            </a:extLst>
          </p:cNvPr>
          <p:cNvSpPr>
            <a:spLocks noGrp="1"/>
          </p:cNvSpPr>
          <p:nvPr>
            <p:ph type="dt" sz="half" idx="10"/>
          </p:nvPr>
        </p:nvSpPr>
        <p:spPr/>
        <p:txBody>
          <a:bodyPr/>
          <a:lstStyle/>
          <a:p>
            <a:fld id="{E5096DD6-F98E-4F84-A809-752B76915EF0}" type="datetimeFigureOut">
              <a:rPr lang="en-CA" smtClean="0"/>
              <a:t>2022-02-26</a:t>
            </a:fld>
            <a:endParaRPr lang="en-CA"/>
          </a:p>
        </p:txBody>
      </p:sp>
      <p:sp>
        <p:nvSpPr>
          <p:cNvPr id="4" name="Footer Placeholder 3">
            <a:extLst>
              <a:ext uri="{FF2B5EF4-FFF2-40B4-BE49-F238E27FC236}">
                <a16:creationId xmlns:a16="http://schemas.microsoft.com/office/drawing/2014/main" id="{8DFC695B-D236-4AF3-88D5-2C5FC5C4B37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68FFB71-1B12-4B97-A9D2-51BB4B8DB7A6}"/>
              </a:ext>
            </a:extLst>
          </p:cNvPr>
          <p:cNvSpPr>
            <a:spLocks noGrp="1"/>
          </p:cNvSpPr>
          <p:nvPr>
            <p:ph type="sldNum" sz="quarter" idx="12"/>
          </p:nvPr>
        </p:nvSpPr>
        <p:spPr/>
        <p:txBody>
          <a:bodyPr/>
          <a:lstStyle/>
          <a:p>
            <a:fld id="{B34AE64E-2CF0-4CFB-A48E-6FABCCC496C6}" type="slidenum">
              <a:rPr lang="en-CA" smtClean="0"/>
              <a:t>‹#›</a:t>
            </a:fld>
            <a:endParaRPr lang="en-CA"/>
          </a:p>
        </p:txBody>
      </p:sp>
    </p:spTree>
    <p:extLst>
      <p:ext uri="{BB962C8B-B14F-4D97-AF65-F5344CB8AC3E}">
        <p14:creationId xmlns:p14="http://schemas.microsoft.com/office/powerpoint/2010/main" val="1743616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677E3E-3AEE-43BA-A950-2DC43194847E}"/>
              </a:ext>
            </a:extLst>
          </p:cNvPr>
          <p:cNvSpPr>
            <a:spLocks noGrp="1"/>
          </p:cNvSpPr>
          <p:nvPr>
            <p:ph type="dt" sz="half" idx="10"/>
          </p:nvPr>
        </p:nvSpPr>
        <p:spPr/>
        <p:txBody>
          <a:bodyPr/>
          <a:lstStyle/>
          <a:p>
            <a:fld id="{E5096DD6-F98E-4F84-A809-752B76915EF0}" type="datetimeFigureOut">
              <a:rPr lang="en-CA" smtClean="0"/>
              <a:t>2022-02-26</a:t>
            </a:fld>
            <a:endParaRPr lang="en-CA"/>
          </a:p>
        </p:txBody>
      </p:sp>
      <p:sp>
        <p:nvSpPr>
          <p:cNvPr id="3" name="Footer Placeholder 2">
            <a:extLst>
              <a:ext uri="{FF2B5EF4-FFF2-40B4-BE49-F238E27FC236}">
                <a16:creationId xmlns:a16="http://schemas.microsoft.com/office/drawing/2014/main" id="{3349C979-8FFC-4149-A7E6-D6AA0E95D5E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F779BEFB-BB1F-40D3-8A41-803EA4E2E004}"/>
              </a:ext>
            </a:extLst>
          </p:cNvPr>
          <p:cNvSpPr>
            <a:spLocks noGrp="1"/>
          </p:cNvSpPr>
          <p:nvPr>
            <p:ph type="sldNum" sz="quarter" idx="12"/>
          </p:nvPr>
        </p:nvSpPr>
        <p:spPr/>
        <p:txBody>
          <a:bodyPr/>
          <a:lstStyle/>
          <a:p>
            <a:fld id="{B34AE64E-2CF0-4CFB-A48E-6FABCCC496C6}" type="slidenum">
              <a:rPr lang="en-CA" smtClean="0"/>
              <a:t>‹#›</a:t>
            </a:fld>
            <a:endParaRPr lang="en-CA"/>
          </a:p>
        </p:txBody>
      </p:sp>
    </p:spTree>
    <p:extLst>
      <p:ext uri="{BB962C8B-B14F-4D97-AF65-F5344CB8AC3E}">
        <p14:creationId xmlns:p14="http://schemas.microsoft.com/office/powerpoint/2010/main" val="3508411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70DFC-0CD1-41E3-BD84-D04CB01231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CB36DF1-42A4-4854-A32E-860C090054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DD1D266-3CFF-47EE-997E-910A4C0DCA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431BE7-5DB6-43A5-9AD1-8154B2AC8126}"/>
              </a:ext>
            </a:extLst>
          </p:cNvPr>
          <p:cNvSpPr>
            <a:spLocks noGrp="1"/>
          </p:cNvSpPr>
          <p:nvPr>
            <p:ph type="dt" sz="half" idx="10"/>
          </p:nvPr>
        </p:nvSpPr>
        <p:spPr/>
        <p:txBody>
          <a:bodyPr/>
          <a:lstStyle/>
          <a:p>
            <a:fld id="{E5096DD6-F98E-4F84-A809-752B76915EF0}" type="datetimeFigureOut">
              <a:rPr lang="en-CA" smtClean="0"/>
              <a:t>2022-02-26</a:t>
            </a:fld>
            <a:endParaRPr lang="en-CA"/>
          </a:p>
        </p:txBody>
      </p:sp>
      <p:sp>
        <p:nvSpPr>
          <p:cNvPr id="6" name="Footer Placeholder 5">
            <a:extLst>
              <a:ext uri="{FF2B5EF4-FFF2-40B4-BE49-F238E27FC236}">
                <a16:creationId xmlns:a16="http://schemas.microsoft.com/office/drawing/2014/main" id="{D38ADAF9-9283-4A56-ABC3-08CB6EACF5D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5F4170E-A9F8-4272-B054-DFE449C447E1}"/>
              </a:ext>
            </a:extLst>
          </p:cNvPr>
          <p:cNvSpPr>
            <a:spLocks noGrp="1"/>
          </p:cNvSpPr>
          <p:nvPr>
            <p:ph type="sldNum" sz="quarter" idx="12"/>
          </p:nvPr>
        </p:nvSpPr>
        <p:spPr/>
        <p:txBody>
          <a:bodyPr/>
          <a:lstStyle/>
          <a:p>
            <a:fld id="{B34AE64E-2CF0-4CFB-A48E-6FABCCC496C6}" type="slidenum">
              <a:rPr lang="en-CA" smtClean="0"/>
              <a:t>‹#›</a:t>
            </a:fld>
            <a:endParaRPr lang="en-CA"/>
          </a:p>
        </p:txBody>
      </p:sp>
    </p:spTree>
    <p:extLst>
      <p:ext uri="{BB962C8B-B14F-4D97-AF65-F5344CB8AC3E}">
        <p14:creationId xmlns:p14="http://schemas.microsoft.com/office/powerpoint/2010/main" val="3574264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CD77A-5200-4A9A-BC8B-95FB49D8A8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3AF0749-AD02-44A7-BC81-B415D9AD8A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05215A93-8F60-415C-9C02-5F9500AAF9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C2D588-07C6-46F7-8123-36F1453429D2}"/>
              </a:ext>
            </a:extLst>
          </p:cNvPr>
          <p:cNvSpPr>
            <a:spLocks noGrp="1"/>
          </p:cNvSpPr>
          <p:nvPr>
            <p:ph type="dt" sz="half" idx="10"/>
          </p:nvPr>
        </p:nvSpPr>
        <p:spPr/>
        <p:txBody>
          <a:bodyPr/>
          <a:lstStyle/>
          <a:p>
            <a:fld id="{E5096DD6-F98E-4F84-A809-752B76915EF0}" type="datetimeFigureOut">
              <a:rPr lang="en-CA" smtClean="0"/>
              <a:t>2022-02-26</a:t>
            </a:fld>
            <a:endParaRPr lang="en-CA"/>
          </a:p>
        </p:txBody>
      </p:sp>
      <p:sp>
        <p:nvSpPr>
          <p:cNvPr id="6" name="Footer Placeholder 5">
            <a:extLst>
              <a:ext uri="{FF2B5EF4-FFF2-40B4-BE49-F238E27FC236}">
                <a16:creationId xmlns:a16="http://schemas.microsoft.com/office/drawing/2014/main" id="{CAD97668-CE07-4C7D-886A-BEF572CA059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80E7100-8CDE-4D5A-8AC8-953F8121F118}"/>
              </a:ext>
            </a:extLst>
          </p:cNvPr>
          <p:cNvSpPr>
            <a:spLocks noGrp="1"/>
          </p:cNvSpPr>
          <p:nvPr>
            <p:ph type="sldNum" sz="quarter" idx="12"/>
          </p:nvPr>
        </p:nvSpPr>
        <p:spPr/>
        <p:txBody>
          <a:bodyPr/>
          <a:lstStyle/>
          <a:p>
            <a:fld id="{B34AE64E-2CF0-4CFB-A48E-6FABCCC496C6}" type="slidenum">
              <a:rPr lang="en-CA" smtClean="0"/>
              <a:t>‹#›</a:t>
            </a:fld>
            <a:endParaRPr lang="en-CA"/>
          </a:p>
        </p:txBody>
      </p:sp>
    </p:spTree>
    <p:extLst>
      <p:ext uri="{BB962C8B-B14F-4D97-AF65-F5344CB8AC3E}">
        <p14:creationId xmlns:p14="http://schemas.microsoft.com/office/powerpoint/2010/main" val="2120369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68495D-3748-4D3E-B916-344F102AF2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02C719D-D0F6-43C2-A973-1209C18BDE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1877784-1F39-439A-B3B8-EB796E6745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096DD6-F98E-4F84-A809-752B76915EF0}" type="datetimeFigureOut">
              <a:rPr lang="en-CA" smtClean="0"/>
              <a:t>2022-02-26</a:t>
            </a:fld>
            <a:endParaRPr lang="en-CA"/>
          </a:p>
        </p:txBody>
      </p:sp>
      <p:sp>
        <p:nvSpPr>
          <p:cNvPr id="5" name="Footer Placeholder 4">
            <a:extLst>
              <a:ext uri="{FF2B5EF4-FFF2-40B4-BE49-F238E27FC236}">
                <a16:creationId xmlns:a16="http://schemas.microsoft.com/office/drawing/2014/main" id="{338CF2C6-6B50-4AFB-B68E-0759B560B4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34BAC833-BFF8-4C5C-A21B-FCEEDFA6CA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AE64E-2CF0-4CFB-A48E-6FABCCC496C6}" type="slidenum">
              <a:rPr lang="en-CA" smtClean="0"/>
              <a:t>‹#›</a:t>
            </a:fld>
            <a:endParaRPr lang="en-CA"/>
          </a:p>
        </p:txBody>
      </p:sp>
    </p:spTree>
    <p:extLst>
      <p:ext uri="{BB962C8B-B14F-4D97-AF65-F5344CB8AC3E}">
        <p14:creationId xmlns:p14="http://schemas.microsoft.com/office/powerpoint/2010/main" val="1378478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A0800-D63C-4323-9E00-18C098A378D2}"/>
              </a:ext>
            </a:extLst>
          </p:cNvPr>
          <p:cNvSpPr>
            <a:spLocks noGrp="1"/>
          </p:cNvSpPr>
          <p:nvPr>
            <p:ph type="ctrTitle"/>
          </p:nvPr>
        </p:nvSpPr>
        <p:spPr>
          <a:xfrm>
            <a:off x="1524000" y="1"/>
            <a:ext cx="9144000" cy="1600200"/>
          </a:xfrm>
        </p:spPr>
        <p:txBody>
          <a:bodyPr>
            <a:normAutofit/>
          </a:bodyPr>
          <a:lstStyle/>
          <a:p>
            <a:r>
              <a:rPr lang="en-CA" dirty="0">
                <a:latin typeface="Arial Black" panose="020B0A04020102020204" pitchFamily="34" charset="0"/>
              </a:rPr>
              <a:t>God is Love</a:t>
            </a:r>
            <a:br>
              <a:rPr lang="en-CA" dirty="0">
                <a:latin typeface="Arial Black" panose="020B0A04020102020204" pitchFamily="34" charset="0"/>
              </a:rPr>
            </a:br>
            <a:r>
              <a:rPr lang="en-CA" sz="4400" dirty="0">
                <a:latin typeface="Arial Black" panose="020B0A04020102020204" pitchFamily="34" charset="0"/>
              </a:rPr>
              <a:t>“</a:t>
            </a:r>
            <a:r>
              <a:rPr lang="en-CA" sz="4400" i="1" dirty="0">
                <a:latin typeface="Arial Black" panose="020B0A04020102020204" pitchFamily="34" charset="0"/>
              </a:rPr>
              <a:t>Covenant Love”</a:t>
            </a:r>
          </a:p>
        </p:txBody>
      </p:sp>
      <p:sp>
        <p:nvSpPr>
          <p:cNvPr id="3" name="Subtitle 2">
            <a:extLst>
              <a:ext uri="{FF2B5EF4-FFF2-40B4-BE49-F238E27FC236}">
                <a16:creationId xmlns:a16="http://schemas.microsoft.com/office/drawing/2014/main" id="{24A92D43-EE53-4D05-B3A1-0E4297AA5D66}"/>
              </a:ext>
            </a:extLst>
          </p:cNvPr>
          <p:cNvSpPr>
            <a:spLocks noGrp="1"/>
          </p:cNvSpPr>
          <p:nvPr>
            <p:ph type="subTitle" idx="1"/>
          </p:nvPr>
        </p:nvSpPr>
        <p:spPr>
          <a:xfrm>
            <a:off x="313150" y="1600201"/>
            <a:ext cx="11611627" cy="4976445"/>
          </a:xfrm>
        </p:spPr>
        <p:txBody>
          <a:bodyPr>
            <a:normAutofit fontScale="92500" lnSpcReduction="10000"/>
          </a:bodyPr>
          <a:lstStyle/>
          <a:p>
            <a:r>
              <a:rPr lang="en-CA" sz="3000" i="1" dirty="0">
                <a:solidFill>
                  <a:srgbClr val="FF0000"/>
                </a:solidFill>
                <a:highlight>
                  <a:srgbClr val="FFFF00"/>
                </a:highlight>
              </a:rPr>
              <a:t>Anyone who does not love does not know God, because </a:t>
            </a:r>
            <a:r>
              <a:rPr lang="en-CA" sz="3000" b="1" i="1" u="sng" dirty="0">
                <a:solidFill>
                  <a:srgbClr val="FF0000"/>
                </a:solidFill>
                <a:highlight>
                  <a:srgbClr val="FFFF00"/>
                </a:highlight>
              </a:rPr>
              <a:t>God is love</a:t>
            </a:r>
            <a:r>
              <a:rPr lang="en-CA" sz="3000" i="1" dirty="0">
                <a:solidFill>
                  <a:srgbClr val="FF0000"/>
                </a:solidFill>
                <a:highlight>
                  <a:srgbClr val="FFFF00"/>
                </a:highlight>
              </a:rPr>
              <a:t>. </a:t>
            </a:r>
            <a:r>
              <a:rPr lang="en-CA" sz="1900" dirty="0"/>
              <a:t>(1 John 4:8 ESV)</a:t>
            </a:r>
          </a:p>
          <a:p>
            <a:r>
              <a:rPr lang="en-CA" sz="2800" i="1" dirty="0">
                <a:solidFill>
                  <a:srgbClr val="FF0000"/>
                </a:solidFill>
              </a:rPr>
              <a:t>For </a:t>
            </a:r>
            <a:r>
              <a:rPr lang="en-CA" sz="2800" b="1" i="1" dirty="0">
                <a:solidFill>
                  <a:srgbClr val="FF0000"/>
                </a:solidFill>
                <a:highlight>
                  <a:srgbClr val="FFFF00"/>
                </a:highlight>
              </a:rPr>
              <a:t>you are a people holy to the LORD your God</a:t>
            </a:r>
            <a:r>
              <a:rPr lang="en-CA" sz="2800" i="1" dirty="0">
                <a:solidFill>
                  <a:srgbClr val="FF0000"/>
                </a:solidFill>
              </a:rPr>
              <a:t>.  The LORD your God has chosen you to be a people for his treasured possession, out of all the peoples who are on the face of the earth.   … it is because the LORD loves you and is </a:t>
            </a:r>
            <a:r>
              <a:rPr lang="en-CA" sz="2800" b="1" i="1" dirty="0">
                <a:solidFill>
                  <a:srgbClr val="FF0000"/>
                </a:solidFill>
                <a:highlight>
                  <a:srgbClr val="FFFF00"/>
                </a:highlight>
              </a:rPr>
              <a:t>keeping the oath that he swore to your fathers</a:t>
            </a:r>
            <a:r>
              <a:rPr lang="en-CA" sz="2800" i="1" dirty="0">
                <a:solidFill>
                  <a:srgbClr val="FF0000"/>
                </a:solidFill>
              </a:rPr>
              <a:t> …</a:t>
            </a:r>
          </a:p>
          <a:p>
            <a:pPr>
              <a:lnSpc>
                <a:spcPct val="110000"/>
              </a:lnSpc>
            </a:pPr>
            <a:r>
              <a:rPr lang="en-CA" sz="2800" i="1" dirty="0">
                <a:solidFill>
                  <a:srgbClr val="FF0000"/>
                </a:solidFill>
              </a:rPr>
              <a:t>Know therefore that the LORD your God is God, </a:t>
            </a:r>
            <a:r>
              <a:rPr lang="en-CA" sz="2800" b="1" i="1" dirty="0">
                <a:solidFill>
                  <a:srgbClr val="FF0000"/>
                </a:solidFill>
                <a:highlight>
                  <a:srgbClr val="FFFF00"/>
                </a:highlight>
              </a:rPr>
              <a:t>the faithful God who keeps [</a:t>
            </a:r>
            <a:r>
              <a:rPr lang="en-CA" sz="2800" b="1" i="1" dirty="0" err="1">
                <a:solidFill>
                  <a:srgbClr val="FF0000"/>
                </a:solidFill>
                <a:highlight>
                  <a:srgbClr val="FFFF00"/>
                </a:highlight>
              </a:rPr>
              <a:t>bᵉrith</a:t>
            </a:r>
            <a:r>
              <a:rPr lang="en-CA" sz="2800" b="1" i="1" dirty="0">
                <a:solidFill>
                  <a:srgbClr val="FF0000"/>
                </a:solidFill>
                <a:highlight>
                  <a:srgbClr val="FFFF00"/>
                </a:highlight>
              </a:rPr>
              <a:t>] and [</a:t>
            </a:r>
            <a:r>
              <a:rPr lang="en-CA" sz="2800" b="1" i="1" dirty="0" err="1">
                <a:solidFill>
                  <a:srgbClr val="FF0000"/>
                </a:solidFill>
                <a:highlight>
                  <a:srgbClr val="FFFF00"/>
                </a:highlight>
              </a:rPr>
              <a:t>ḥesed</a:t>
            </a:r>
            <a:r>
              <a:rPr lang="en-CA" sz="2800" b="1" i="1" dirty="0">
                <a:solidFill>
                  <a:srgbClr val="FF0000"/>
                </a:solidFill>
                <a:highlight>
                  <a:srgbClr val="FFFF00"/>
                </a:highlight>
              </a:rPr>
              <a:t>]</a:t>
            </a:r>
            <a:r>
              <a:rPr lang="en-CA" sz="2800" i="1" dirty="0">
                <a:solidFill>
                  <a:srgbClr val="FF0000"/>
                </a:solidFill>
              </a:rPr>
              <a:t> with </a:t>
            </a:r>
            <a:r>
              <a:rPr lang="en-CA" sz="2800" b="1" i="1" dirty="0">
                <a:solidFill>
                  <a:srgbClr val="FF0000"/>
                </a:solidFill>
                <a:highlight>
                  <a:srgbClr val="FFFF00"/>
                </a:highlight>
              </a:rPr>
              <a:t>those who love him</a:t>
            </a:r>
            <a:r>
              <a:rPr lang="en-CA" sz="2800" i="1" dirty="0">
                <a:solidFill>
                  <a:srgbClr val="FF0000"/>
                </a:solidFill>
              </a:rPr>
              <a:t> and </a:t>
            </a:r>
            <a:r>
              <a:rPr lang="en-CA" sz="2800" b="1" i="1" dirty="0">
                <a:solidFill>
                  <a:srgbClr val="FF0000"/>
                </a:solidFill>
                <a:highlight>
                  <a:srgbClr val="FFFF00"/>
                </a:highlight>
              </a:rPr>
              <a:t>keep his commandments</a:t>
            </a:r>
            <a:r>
              <a:rPr lang="en-CA" sz="2800" i="1" dirty="0">
                <a:solidFill>
                  <a:srgbClr val="FF0000"/>
                </a:solidFill>
              </a:rPr>
              <a:t> …</a:t>
            </a:r>
          </a:p>
          <a:p>
            <a:r>
              <a:rPr lang="en-CA" sz="2800" i="1" dirty="0">
                <a:solidFill>
                  <a:srgbClr val="FF0000"/>
                </a:solidFill>
              </a:rPr>
              <a:t>You shall therefore be careful to </a:t>
            </a:r>
            <a:r>
              <a:rPr lang="en-CA" sz="2800" b="1" i="1" dirty="0">
                <a:solidFill>
                  <a:srgbClr val="FF0000"/>
                </a:solidFill>
                <a:highlight>
                  <a:srgbClr val="FFFF00"/>
                </a:highlight>
              </a:rPr>
              <a:t>do the commandment and the statutes and the [</a:t>
            </a:r>
            <a:r>
              <a:rPr lang="en-CA" sz="2800" b="1" i="1" dirty="0" err="1">
                <a:solidFill>
                  <a:srgbClr val="FF0000"/>
                </a:solidFill>
                <a:highlight>
                  <a:srgbClr val="FFFF00"/>
                </a:highlight>
              </a:rPr>
              <a:t>mishᵉpat</a:t>
            </a:r>
            <a:r>
              <a:rPr lang="en-CA" sz="2800" b="1" i="1" dirty="0">
                <a:solidFill>
                  <a:srgbClr val="FF0000"/>
                </a:solidFill>
                <a:highlight>
                  <a:srgbClr val="FFFF00"/>
                </a:highlight>
              </a:rPr>
              <a:t>]</a:t>
            </a:r>
            <a:r>
              <a:rPr lang="en-CA" sz="2800" i="1" dirty="0">
                <a:solidFill>
                  <a:srgbClr val="FF0000"/>
                </a:solidFill>
              </a:rPr>
              <a:t> that I command you today.  And because you </a:t>
            </a:r>
            <a:r>
              <a:rPr lang="en-CA" sz="2800" b="1" i="1" dirty="0">
                <a:solidFill>
                  <a:srgbClr val="FF0000"/>
                </a:solidFill>
                <a:highlight>
                  <a:srgbClr val="FFFF00"/>
                </a:highlight>
              </a:rPr>
              <a:t>listen to these [</a:t>
            </a:r>
            <a:r>
              <a:rPr lang="en-CA" sz="2800" b="1" i="1" dirty="0" err="1">
                <a:solidFill>
                  <a:srgbClr val="FF0000"/>
                </a:solidFill>
                <a:highlight>
                  <a:srgbClr val="FFFF00"/>
                </a:highlight>
              </a:rPr>
              <a:t>mishᵉpat</a:t>
            </a:r>
            <a:r>
              <a:rPr lang="en-CA" sz="2800" b="1" i="1" dirty="0">
                <a:solidFill>
                  <a:srgbClr val="FF0000"/>
                </a:solidFill>
                <a:highlight>
                  <a:srgbClr val="FFFF00"/>
                </a:highlight>
              </a:rPr>
              <a:t>] and keep and do them</a:t>
            </a:r>
            <a:r>
              <a:rPr lang="en-CA" sz="2800" i="1" dirty="0">
                <a:solidFill>
                  <a:srgbClr val="FF0000"/>
                </a:solidFill>
              </a:rPr>
              <a:t>, the </a:t>
            </a:r>
            <a:r>
              <a:rPr lang="en-CA" sz="2800" b="1" i="1" dirty="0">
                <a:solidFill>
                  <a:srgbClr val="FF0000"/>
                </a:solidFill>
                <a:highlight>
                  <a:srgbClr val="FFFF00"/>
                </a:highlight>
              </a:rPr>
              <a:t>LORD your God will keep with you the [</a:t>
            </a:r>
            <a:r>
              <a:rPr lang="en-CA" sz="2800" b="1" i="1" dirty="0" err="1">
                <a:solidFill>
                  <a:srgbClr val="FF0000"/>
                </a:solidFill>
                <a:highlight>
                  <a:srgbClr val="FFFF00"/>
                </a:highlight>
              </a:rPr>
              <a:t>bᵉrith</a:t>
            </a:r>
            <a:r>
              <a:rPr lang="en-CA" sz="2800" b="1" i="1" dirty="0">
                <a:solidFill>
                  <a:srgbClr val="FF0000"/>
                </a:solidFill>
                <a:highlight>
                  <a:srgbClr val="FFFF00"/>
                </a:highlight>
              </a:rPr>
              <a:t>] and the [</a:t>
            </a:r>
            <a:r>
              <a:rPr lang="en-CA" sz="2800" b="1" i="1" dirty="0" err="1">
                <a:solidFill>
                  <a:srgbClr val="FF0000"/>
                </a:solidFill>
                <a:highlight>
                  <a:srgbClr val="FFFF00"/>
                </a:highlight>
              </a:rPr>
              <a:t>ḥesed</a:t>
            </a:r>
            <a:r>
              <a:rPr lang="en-CA" sz="2800" b="1" i="1" dirty="0">
                <a:solidFill>
                  <a:srgbClr val="FF0000"/>
                </a:solidFill>
                <a:highlight>
                  <a:srgbClr val="FFFF00"/>
                </a:highlight>
              </a:rPr>
              <a:t>] that he swore to your fathers</a:t>
            </a:r>
            <a:r>
              <a:rPr lang="en-CA" sz="2800" i="1" dirty="0">
                <a:solidFill>
                  <a:srgbClr val="FF0000"/>
                </a:solidFill>
              </a:rPr>
              <a:t>.  </a:t>
            </a:r>
            <a:br>
              <a:rPr lang="en-CA" sz="2800" i="1" dirty="0">
                <a:solidFill>
                  <a:srgbClr val="FF0000"/>
                </a:solidFill>
              </a:rPr>
            </a:br>
            <a:r>
              <a:rPr lang="en-CA" sz="2800" b="1" i="1" dirty="0">
                <a:solidFill>
                  <a:srgbClr val="FF0000"/>
                </a:solidFill>
                <a:highlight>
                  <a:srgbClr val="FFFF00"/>
                </a:highlight>
              </a:rPr>
              <a:t>He will love you, bless you</a:t>
            </a:r>
            <a:r>
              <a:rPr lang="en-CA" sz="2800" i="1" dirty="0">
                <a:solidFill>
                  <a:srgbClr val="FF0000"/>
                </a:solidFill>
              </a:rPr>
              <a:t> …</a:t>
            </a:r>
          </a:p>
          <a:p>
            <a:pPr algn="r"/>
            <a:r>
              <a:rPr lang="en-CA" sz="1900" dirty="0"/>
              <a:t>Deuteronomy 7:6,8-9,11-13 ESV</a:t>
            </a:r>
          </a:p>
        </p:txBody>
      </p:sp>
      <p:sp>
        <p:nvSpPr>
          <p:cNvPr id="5" name="TextBox 4">
            <a:extLst>
              <a:ext uri="{FF2B5EF4-FFF2-40B4-BE49-F238E27FC236}">
                <a16:creationId xmlns:a16="http://schemas.microsoft.com/office/drawing/2014/main" id="{5A8C79F0-CFA4-4EA2-8E54-67C6AD734C9E}"/>
              </a:ext>
            </a:extLst>
          </p:cNvPr>
          <p:cNvSpPr txBox="1"/>
          <p:nvPr/>
        </p:nvSpPr>
        <p:spPr>
          <a:xfrm>
            <a:off x="0" y="6611815"/>
            <a:ext cx="12192000" cy="246221"/>
          </a:xfrm>
          <a:prstGeom prst="rect">
            <a:avLst/>
          </a:prstGeom>
          <a:noFill/>
        </p:spPr>
        <p:txBody>
          <a:bodyPr wrap="square">
            <a:spAutoFit/>
          </a:bodyPr>
          <a:lstStyle/>
          <a:p>
            <a:r>
              <a:rPr lang="en-CA" sz="1000" dirty="0"/>
              <a:t>©2022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934388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279FD-AC51-47FB-B577-2D434DEF66DA}"/>
              </a:ext>
            </a:extLst>
          </p:cNvPr>
          <p:cNvSpPr>
            <a:spLocks noGrp="1"/>
          </p:cNvSpPr>
          <p:nvPr>
            <p:ph type="title"/>
          </p:nvPr>
        </p:nvSpPr>
        <p:spPr>
          <a:xfrm>
            <a:off x="838200" y="1"/>
            <a:ext cx="10515600" cy="1107830"/>
          </a:xfrm>
        </p:spPr>
        <p:txBody>
          <a:bodyPr/>
          <a:lstStyle/>
          <a:p>
            <a:pPr algn="ctr"/>
            <a:r>
              <a:rPr lang="en-CA" i="1" dirty="0" err="1">
                <a:latin typeface="Arial Black" panose="020B0A04020102020204" pitchFamily="34" charset="0"/>
              </a:rPr>
              <a:t>ḥesed</a:t>
            </a:r>
            <a:r>
              <a:rPr lang="en-CA" dirty="0">
                <a:latin typeface="Arial Black" panose="020B0A04020102020204" pitchFamily="34" charset="0"/>
              </a:rPr>
              <a:t> – Required of Christians</a:t>
            </a:r>
          </a:p>
        </p:txBody>
      </p:sp>
      <p:sp>
        <p:nvSpPr>
          <p:cNvPr id="3" name="Content Placeholder 2">
            <a:extLst>
              <a:ext uri="{FF2B5EF4-FFF2-40B4-BE49-F238E27FC236}">
                <a16:creationId xmlns:a16="http://schemas.microsoft.com/office/drawing/2014/main" id="{C73C2E9D-EEC5-4C23-B191-612CFEAC9BCE}"/>
              </a:ext>
            </a:extLst>
          </p:cNvPr>
          <p:cNvSpPr>
            <a:spLocks noGrp="1"/>
          </p:cNvSpPr>
          <p:nvPr>
            <p:ph idx="1"/>
          </p:nvPr>
        </p:nvSpPr>
        <p:spPr>
          <a:xfrm>
            <a:off x="0" y="1107831"/>
            <a:ext cx="12192000" cy="5750168"/>
          </a:xfrm>
        </p:spPr>
        <p:txBody>
          <a:bodyPr>
            <a:normAutofit/>
          </a:bodyPr>
          <a:lstStyle/>
          <a:p>
            <a:r>
              <a:rPr lang="en-CA" dirty="0"/>
              <a:t>At the dedication of the Temple, Solomon makes it clear that </a:t>
            </a:r>
            <a:r>
              <a:rPr lang="en-CA" b="1" dirty="0">
                <a:highlight>
                  <a:srgbClr val="FFFF00"/>
                </a:highlight>
              </a:rPr>
              <a:t>David learned the meaning of </a:t>
            </a:r>
            <a:r>
              <a:rPr lang="en-CA" b="1" i="1" dirty="0" err="1">
                <a:highlight>
                  <a:srgbClr val="FFFF00"/>
                </a:highlight>
              </a:rPr>
              <a:t>ḥesed</a:t>
            </a:r>
            <a:r>
              <a:rPr lang="en-CA" b="1" dirty="0">
                <a:highlight>
                  <a:srgbClr val="FFFF00"/>
                </a:highlight>
              </a:rPr>
              <a:t> as Abraham had done</a:t>
            </a:r>
            <a:r>
              <a:rPr lang="en-CA" dirty="0"/>
              <a:t>: </a:t>
            </a:r>
            <a:r>
              <a:rPr lang="en-CA" sz="2400" b="1" u="sng" dirty="0"/>
              <a:t>2 Chronicles 6:42 ESV</a:t>
            </a:r>
          </a:p>
          <a:p>
            <a:pPr marL="457200" lvl="1" indent="0">
              <a:spcBef>
                <a:spcPts val="0"/>
              </a:spcBef>
              <a:buNone/>
            </a:pPr>
            <a:r>
              <a:rPr lang="en-CA" dirty="0"/>
              <a:t>O LORD God, do not turn away the face of your anointed one!</a:t>
            </a:r>
          </a:p>
          <a:p>
            <a:pPr marL="457200" lvl="1" indent="0">
              <a:spcBef>
                <a:spcPts val="0"/>
              </a:spcBef>
              <a:buNone/>
            </a:pPr>
            <a:r>
              <a:rPr lang="en-CA" b="1" dirty="0">
                <a:highlight>
                  <a:srgbClr val="FFFF00"/>
                </a:highlight>
              </a:rPr>
              <a:t>Remember [the </a:t>
            </a:r>
            <a:r>
              <a:rPr lang="en-CA" b="1" dirty="0" err="1">
                <a:highlight>
                  <a:srgbClr val="FFFF00"/>
                </a:highlight>
              </a:rPr>
              <a:t>ḥesed</a:t>
            </a:r>
            <a:r>
              <a:rPr lang="en-CA" b="1" dirty="0">
                <a:highlight>
                  <a:srgbClr val="FFFF00"/>
                </a:highlight>
              </a:rPr>
              <a:t> of] David your servant</a:t>
            </a:r>
            <a:r>
              <a:rPr lang="en-CA" dirty="0"/>
              <a:t>.</a:t>
            </a:r>
          </a:p>
          <a:p>
            <a:r>
              <a:rPr lang="en-CA" dirty="0"/>
              <a:t>Some two and a half centuries later Isaiah alludes to the same thing:</a:t>
            </a:r>
          </a:p>
          <a:p>
            <a:pPr marL="457200" lvl="1" indent="0">
              <a:spcBef>
                <a:spcPts val="0"/>
              </a:spcBef>
              <a:buNone/>
            </a:pPr>
            <a:r>
              <a:rPr lang="en-CA" b="1" u="sng" dirty="0"/>
              <a:t>Isaiah 55:1-3 ESV</a:t>
            </a:r>
            <a:r>
              <a:rPr lang="en-CA" dirty="0"/>
              <a:t> (slightly altered)</a:t>
            </a:r>
          </a:p>
          <a:p>
            <a:pPr marL="457200" lvl="1" indent="0">
              <a:spcBef>
                <a:spcPts val="0"/>
              </a:spcBef>
              <a:buNone/>
            </a:pPr>
            <a:r>
              <a:rPr lang="en-CA" dirty="0"/>
              <a:t>Come, </a:t>
            </a:r>
            <a:r>
              <a:rPr lang="en-CA" b="1" dirty="0">
                <a:highlight>
                  <a:srgbClr val="FFFF00"/>
                </a:highlight>
              </a:rPr>
              <a:t>everyone who thirsts</a:t>
            </a:r>
            <a:r>
              <a:rPr lang="en-CA" dirty="0"/>
              <a:t>, come to the waters;</a:t>
            </a:r>
          </a:p>
          <a:p>
            <a:pPr marL="457200" lvl="1" indent="0">
              <a:spcBef>
                <a:spcPts val="0"/>
              </a:spcBef>
              <a:buNone/>
            </a:pPr>
            <a:r>
              <a:rPr lang="en-CA" dirty="0"/>
              <a:t>and he who has no money, come, buy and eat!</a:t>
            </a:r>
          </a:p>
          <a:p>
            <a:pPr marL="457200" lvl="1" indent="0">
              <a:spcBef>
                <a:spcPts val="0"/>
              </a:spcBef>
              <a:buNone/>
            </a:pPr>
            <a:r>
              <a:rPr lang="en-CA" dirty="0"/>
              <a:t>Come, buy wine and milk without money and without price.</a:t>
            </a:r>
          </a:p>
          <a:p>
            <a:pPr marL="457200" lvl="1" indent="0">
              <a:spcBef>
                <a:spcPts val="0"/>
              </a:spcBef>
              <a:buNone/>
            </a:pPr>
            <a:r>
              <a:rPr lang="en-CA" dirty="0"/>
              <a:t>Why do you spend your money for that which is not bread, </a:t>
            </a:r>
          </a:p>
          <a:p>
            <a:pPr marL="457200" lvl="1" indent="0">
              <a:spcBef>
                <a:spcPts val="0"/>
              </a:spcBef>
              <a:buNone/>
            </a:pPr>
            <a:r>
              <a:rPr lang="en-CA" dirty="0"/>
              <a:t>and your labor for that which does not satisfy?</a:t>
            </a:r>
          </a:p>
          <a:p>
            <a:pPr marL="457200" lvl="1" indent="0">
              <a:spcBef>
                <a:spcPts val="0"/>
              </a:spcBef>
              <a:buNone/>
            </a:pPr>
            <a:r>
              <a:rPr lang="en-CA" b="1" dirty="0">
                <a:highlight>
                  <a:srgbClr val="FFFF00"/>
                </a:highlight>
              </a:rPr>
              <a:t>Listen diligently to me</a:t>
            </a:r>
            <a:r>
              <a:rPr lang="en-CA" dirty="0"/>
              <a:t>, and eat what is good, and delight yourselves in rich food.</a:t>
            </a:r>
          </a:p>
          <a:p>
            <a:pPr marL="457200" lvl="1" indent="0">
              <a:spcBef>
                <a:spcPts val="0"/>
              </a:spcBef>
              <a:buNone/>
            </a:pPr>
            <a:r>
              <a:rPr lang="en-CA" b="1" dirty="0">
                <a:highlight>
                  <a:srgbClr val="FFFF00"/>
                </a:highlight>
              </a:rPr>
              <a:t>Incline your ear</a:t>
            </a:r>
            <a:r>
              <a:rPr lang="en-CA" dirty="0"/>
              <a:t>, and come to me; hear, that [you may have life];</a:t>
            </a:r>
          </a:p>
          <a:p>
            <a:pPr marL="457200" lvl="1" indent="0">
              <a:spcBef>
                <a:spcPts val="0"/>
              </a:spcBef>
              <a:buNone/>
            </a:pPr>
            <a:r>
              <a:rPr lang="en-CA" dirty="0"/>
              <a:t>and </a:t>
            </a:r>
            <a:r>
              <a:rPr lang="en-CA" b="1" dirty="0">
                <a:highlight>
                  <a:srgbClr val="FFFF00"/>
                </a:highlight>
              </a:rPr>
              <a:t>I will make with you an everlasting covenant</a:t>
            </a:r>
            <a:r>
              <a:rPr lang="en-CA" dirty="0"/>
              <a:t>, </a:t>
            </a:r>
          </a:p>
          <a:p>
            <a:pPr marL="457200" lvl="1" indent="0">
              <a:spcBef>
                <a:spcPts val="0"/>
              </a:spcBef>
              <a:buNone/>
            </a:pPr>
            <a:r>
              <a:rPr lang="en-CA" b="1" dirty="0">
                <a:highlight>
                  <a:srgbClr val="FFFF00"/>
                </a:highlight>
              </a:rPr>
              <a:t>[</a:t>
            </a:r>
            <a:r>
              <a:rPr lang="en-CA" b="1" dirty="0" err="1">
                <a:highlight>
                  <a:srgbClr val="FFFF00"/>
                </a:highlight>
              </a:rPr>
              <a:t>ḥesed</a:t>
            </a:r>
            <a:r>
              <a:rPr lang="en-CA" b="1" dirty="0">
                <a:highlight>
                  <a:srgbClr val="FFFF00"/>
                </a:highlight>
              </a:rPr>
              <a:t>] of David [the one being trustworthy]</a:t>
            </a:r>
            <a:r>
              <a:rPr lang="en-CA" dirty="0"/>
              <a:t>.  </a:t>
            </a:r>
          </a:p>
        </p:txBody>
      </p:sp>
    </p:spTree>
    <p:extLst>
      <p:ext uri="{BB962C8B-B14F-4D97-AF65-F5344CB8AC3E}">
        <p14:creationId xmlns:p14="http://schemas.microsoft.com/office/powerpoint/2010/main" val="672071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3D80AA-699D-429B-ADA5-9EE6C99F6228}"/>
              </a:ext>
            </a:extLst>
          </p:cNvPr>
          <p:cNvSpPr txBox="1"/>
          <p:nvPr/>
        </p:nvSpPr>
        <p:spPr>
          <a:xfrm>
            <a:off x="0" y="0"/>
            <a:ext cx="12192000" cy="6370975"/>
          </a:xfrm>
          <a:prstGeom prst="rect">
            <a:avLst/>
          </a:prstGeom>
          <a:noFill/>
        </p:spPr>
        <p:txBody>
          <a:bodyPr wrap="square">
            <a:spAutoFit/>
          </a:bodyPr>
          <a:lstStyle/>
          <a:p>
            <a:pPr marL="457200" indent="-457200">
              <a:buFont typeface="Arial" panose="020B0604020202020204" pitchFamily="34" charset="0"/>
              <a:buChar char="•"/>
            </a:pPr>
            <a:r>
              <a:rPr lang="en-CA" sz="2800" b="1" dirty="0">
                <a:highlight>
                  <a:srgbClr val="FFFF00"/>
                </a:highlight>
              </a:rPr>
              <a:t>Isaiah is prophesizing about conversion</a:t>
            </a:r>
            <a:r>
              <a:rPr lang="en-CA" sz="2800" dirty="0"/>
              <a:t>: the “everlasting covenant” is the New Covenant – Jesus quotes Isaiah in the context of conversion:</a:t>
            </a:r>
          </a:p>
          <a:p>
            <a:pPr lvl="2"/>
            <a:r>
              <a:rPr lang="en-CA" sz="2400" b="1" u="sng" dirty="0"/>
              <a:t>John 7:37-39 ESV</a:t>
            </a:r>
          </a:p>
          <a:p>
            <a:pPr lvl="2"/>
            <a:r>
              <a:rPr lang="en-CA" sz="2400" dirty="0"/>
              <a:t>… Jesus stood up and cried out, “</a:t>
            </a:r>
            <a:r>
              <a:rPr lang="en-CA" sz="2400" b="1" dirty="0">
                <a:highlight>
                  <a:srgbClr val="FFFF00"/>
                </a:highlight>
              </a:rPr>
              <a:t>If anyone thirsts, let him come to me</a:t>
            </a:r>
            <a:r>
              <a:rPr lang="en-CA" sz="2400" dirty="0"/>
              <a:t> and drink.  Whoever believes in me, as the Scripture has said, ‘Out of his heart will flow rivers of living water.’”  Now </a:t>
            </a:r>
            <a:r>
              <a:rPr lang="en-CA" sz="2400" b="1" dirty="0">
                <a:highlight>
                  <a:srgbClr val="FFFF00"/>
                </a:highlight>
              </a:rPr>
              <a:t>this he said about the Spirit</a:t>
            </a:r>
            <a:r>
              <a:rPr lang="en-CA" sz="2400" dirty="0"/>
              <a:t>, [which] those who believed in him were to receive … </a:t>
            </a:r>
          </a:p>
          <a:p>
            <a:pPr marL="457200" indent="-457200">
              <a:buFont typeface="Arial" panose="020B0604020202020204" pitchFamily="34" charset="0"/>
              <a:buChar char="•"/>
            </a:pPr>
            <a:r>
              <a:rPr lang="en-CA" sz="2800" dirty="0"/>
              <a:t>As David learned to have the godly character attribute of </a:t>
            </a:r>
            <a:r>
              <a:rPr lang="en-CA" sz="2800" i="1" dirty="0" err="1"/>
              <a:t>ḥesed</a:t>
            </a:r>
            <a:r>
              <a:rPr lang="en-CA" sz="2800" dirty="0"/>
              <a:t>, so all True Worshippers of God, </a:t>
            </a:r>
            <a:r>
              <a:rPr lang="en-CA" sz="2800" b="1" dirty="0">
                <a:highlight>
                  <a:srgbClr val="FFFF00"/>
                </a:highlight>
              </a:rPr>
              <a:t>all truly converted Christians, must learn the character attribute of </a:t>
            </a:r>
            <a:r>
              <a:rPr lang="en-CA" sz="2800" b="1" i="1" dirty="0" err="1">
                <a:highlight>
                  <a:srgbClr val="FFFF00"/>
                </a:highlight>
              </a:rPr>
              <a:t>ḥesed</a:t>
            </a:r>
            <a:r>
              <a:rPr lang="en-CA" sz="2800" dirty="0"/>
              <a:t> – this is made explicit by the use of </a:t>
            </a:r>
            <a:r>
              <a:rPr lang="en-CA" sz="2800" i="1" dirty="0" err="1"/>
              <a:t>ḥesed</a:t>
            </a:r>
            <a:r>
              <a:rPr lang="en-CA" sz="2800" dirty="0"/>
              <a:t> in the Book of Proverbs, for example:</a:t>
            </a:r>
          </a:p>
          <a:p>
            <a:pPr lvl="2"/>
            <a:r>
              <a:rPr lang="en-CA" sz="2400" b="1" u="sng" dirty="0"/>
              <a:t>Proverbs 3:3, 19:22, 21:21 ESV</a:t>
            </a:r>
          </a:p>
          <a:p>
            <a:pPr lvl="2"/>
            <a:r>
              <a:rPr lang="en-CA" sz="2400" dirty="0"/>
              <a:t>Let not </a:t>
            </a:r>
            <a:r>
              <a:rPr lang="en-CA" sz="2400" b="1" dirty="0">
                <a:highlight>
                  <a:srgbClr val="FFFF00"/>
                </a:highlight>
              </a:rPr>
              <a:t>[</a:t>
            </a:r>
            <a:r>
              <a:rPr lang="en-CA" sz="2400" b="1" dirty="0" err="1">
                <a:highlight>
                  <a:srgbClr val="FFFF00"/>
                </a:highlight>
              </a:rPr>
              <a:t>ḥesed</a:t>
            </a:r>
            <a:r>
              <a:rPr lang="en-CA" sz="2400" b="1" dirty="0">
                <a:highlight>
                  <a:srgbClr val="FFFF00"/>
                </a:highlight>
              </a:rPr>
              <a:t>]</a:t>
            </a:r>
            <a:r>
              <a:rPr lang="en-CA" sz="2400" dirty="0"/>
              <a:t> and </a:t>
            </a:r>
            <a:r>
              <a:rPr lang="en-CA" sz="2400" b="1" dirty="0">
                <a:highlight>
                  <a:srgbClr val="FFFF00"/>
                </a:highlight>
              </a:rPr>
              <a:t>faithfulness</a:t>
            </a:r>
            <a:r>
              <a:rPr lang="en-CA" sz="2400" dirty="0"/>
              <a:t> forsake you; bind them around your neck; </a:t>
            </a:r>
          </a:p>
          <a:p>
            <a:pPr lvl="2"/>
            <a:r>
              <a:rPr lang="en-CA" sz="2400" b="1" dirty="0">
                <a:highlight>
                  <a:srgbClr val="FFFF00"/>
                </a:highlight>
              </a:rPr>
              <a:t>write them on the tablet of your heart</a:t>
            </a:r>
            <a:r>
              <a:rPr lang="en-CA" sz="2400" dirty="0"/>
              <a:t>.  </a:t>
            </a:r>
          </a:p>
          <a:p>
            <a:pPr lvl="2"/>
            <a:r>
              <a:rPr lang="en-CA" sz="2400" dirty="0"/>
              <a:t>What is desired in a man is </a:t>
            </a:r>
            <a:r>
              <a:rPr lang="en-CA" sz="2400" b="1" dirty="0">
                <a:highlight>
                  <a:srgbClr val="FFFF00"/>
                </a:highlight>
              </a:rPr>
              <a:t>[</a:t>
            </a:r>
            <a:r>
              <a:rPr lang="en-CA" sz="2400" b="1" dirty="0" err="1">
                <a:highlight>
                  <a:srgbClr val="FFFF00"/>
                </a:highlight>
              </a:rPr>
              <a:t>ḥesed</a:t>
            </a:r>
            <a:r>
              <a:rPr lang="en-CA" sz="2400" b="1" dirty="0">
                <a:highlight>
                  <a:srgbClr val="FFFF00"/>
                </a:highlight>
              </a:rPr>
              <a:t>]</a:t>
            </a:r>
            <a:r>
              <a:rPr lang="en-CA" sz="2400" dirty="0"/>
              <a:t> …</a:t>
            </a:r>
          </a:p>
          <a:p>
            <a:pPr lvl="2"/>
            <a:r>
              <a:rPr lang="en-CA" sz="2400" b="1" dirty="0">
                <a:highlight>
                  <a:srgbClr val="FFFF00"/>
                </a:highlight>
              </a:rPr>
              <a:t>Whoever pursues</a:t>
            </a:r>
            <a:r>
              <a:rPr lang="en-CA" sz="2400" dirty="0"/>
              <a:t> righteousness and </a:t>
            </a:r>
            <a:r>
              <a:rPr lang="en-CA" sz="2400" b="1" dirty="0">
                <a:highlight>
                  <a:srgbClr val="FFFF00"/>
                </a:highlight>
              </a:rPr>
              <a:t>[</a:t>
            </a:r>
            <a:r>
              <a:rPr lang="en-CA" sz="2400" b="1" dirty="0" err="1">
                <a:highlight>
                  <a:srgbClr val="FFFF00"/>
                </a:highlight>
              </a:rPr>
              <a:t>ḥesed</a:t>
            </a:r>
            <a:r>
              <a:rPr lang="en-CA" sz="2400" b="1" dirty="0">
                <a:highlight>
                  <a:srgbClr val="FFFF00"/>
                </a:highlight>
              </a:rPr>
              <a:t>]</a:t>
            </a:r>
            <a:r>
              <a:rPr lang="en-CA" sz="2400" dirty="0"/>
              <a:t> will find life, righteousness, and honor.</a:t>
            </a:r>
          </a:p>
        </p:txBody>
      </p:sp>
    </p:spTree>
    <p:extLst>
      <p:ext uri="{BB962C8B-B14F-4D97-AF65-F5344CB8AC3E}">
        <p14:creationId xmlns:p14="http://schemas.microsoft.com/office/powerpoint/2010/main" val="3599227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28484-3B64-47EF-93AA-6EC3D006B77D}"/>
              </a:ext>
            </a:extLst>
          </p:cNvPr>
          <p:cNvSpPr>
            <a:spLocks noGrp="1"/>
          </p:cNvSpPr>
          <p:nvPr>
            <p:ph type="title"/>
          </p:nvPr>
        </p:nvSpPr>
        <p:spPr>
          <a:xfrm>
            <a:off x="0" y="1"/>
            <a:ext cx="12192000" cy="1178168"/>
          </a:xfrm>
        </p:spPr>
        <p:txBody>
          <a:bodyPr/>
          <a:lstStyle/>
          <a:p>
            <a:pPr algn="ctr"/>
            <a:r>
              <a:rPr lang="en-CA" dirty="0">
                <a:latin typeface="Arial Black" panose="020B0A04020102020204" pitchFamily="34" charset="0"/>
              </a:rPr>
              <a:t>Christian Living Depends on </a:t>
            </a:r>
            <a:r>
              <a:rPr lang="en-CA" i="1" dirty="0" err="1">
                <a:latin typeface="Arial Black" panose="020B0A04020102020204" pitchFamily="34" charset="0"/>
              </a:rPr>
              <a:t>ḥesed</a:t>
            </a:r>
            <a:endParaRPr lang="en-CA" dirty="0"/>
          </a:p>
        </p:txBody>
      </p:sp>
      <p:sp>
        <p:nvSpPr>
          <p:cNvPr id="3" name="Content Placeholder 2">
            <a:extLst>
              <a:ext uri="{FF2B5EF4-FFF2-40B4-BE49-F238E27FC236}">
                <a16:creationId xmlns:a16="http://schemas.microsoft.com/office/drawing/2014/main" id="{B174208B-3AC3-4EB0-81C6-A724823BCA58}"/>
              </a:ext>
            </a:extLst>
          </p:cNvPr>
          <p:cNvSpPr>
            <a:spLocks noGrp="1"/>
          </p:cNvSpPr>
          <p:nvPr>
            <p:ph idx="1"/>
          </p:nvPr>
        </p:nvSpPr>
        <p:spPr>
          <a:xfrm>
            <a:off x="0" y="1178169"/>
            <a:ext cx="12192000" cy="5679830"/>
          </a:xfrm>
        </p:spPr>
        <p:txBody>
          <a:bodyPr>
            <a:normAutofit/>
          </a:bodyPr>
          <a:lstStyle/>
          <a:p>
            <a:pPr marL="457200" lvl="1" indent="0">
              <a:buNone/>
            </a:pPr>
            <a:r>
              <a:rPr lang="en-CA" b="1" u="sng" dirty="0"/>
              <a:t>Psalms 5:7, 17:6-7, 26:2-3, 32:10, 36:9-10, 90:12,14 ESV</a:t>
            </a:r>
          </a:p>
          <a:p>
            <a:pPr marL="457200" lvl="1" indent="0">
              <a:buNone/>
            </a:pPr>
            <a:r>
              <a:rPr lang="en-CA" dirty="0"/>
              <a:t>But I, </a:t>
            </a:r>
            <a:r>
              <a:rPr lang="en-CA" b="1" dirty="0">
                <a:highlight>
                  <a:srgbClr val="FFFF00"/>
                </a:highlight>
              </a:rPr>
              <a:t>through the abundance of your [</a:t>
            </a:r>
            <a:r>
              <a:rPr lang="en-CA" b="1" dirty="0" err="1">
                <a:highlight>
                  <a:srgbClr val="FFFF00"/>
                </a:highlight>
              </a:rPr>
              <a:t>ḥesed</a:t>
            </a:r>
            <a:r>
              <a:rPr lang="en-CA" b="1" dirty="0">
                <a:highlight>
                  <a:srgbClr val="FFFF00"/>
                </a:highlight>
              </a:rPr>
              <a:t>]</a:t>
            </a:r>
            <a:r>
              <a:rPr lang="en-CA" dirty="0"/>
              <a:t>, will enter your house.</a:t>
            </a:r>
          </a:p>
          <a:p>
            <a:pPr marL="457200" lvl="1" indent="0">
              <a:spcBef>
                <a:spcPts val="1200"/>
              </a:spcBef>
              <a:buNone/>
            </a:pPr>
            <a:r>
              <a:rPr lang="en-CA" b="1" dirty="0">
                <a:highlight>
                  <a:srgbClr val="FFFF00"/>
                </a:highlight>
              </a:rPr>
              <a:t>I call upon you</a:t>
            </a:r>
            <a:r>
              <a:rPr lang="en-CA" dirty="0"/>
              <a:t>, for you will answer me, O God; incline your ear to me; hear my words.</a:t>
            </a:r>
            <a:br>
              <a:rPr lang="en-CA" dirty="0"/>
            </a:br>
            <a:r>
              <a:rPr lang="en-CA" dirty="0"/>
              <a:t>Wondrously show your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a:t>
            </a:r>
            <a:br>
              <a:rPr lang="en-CA" dirty="0"/>
            </a:br>
            <a:r>
              <a:rPr lang="en-CA" dirty="0"/>
              <a:t>O Savior of </a:t>
            </a:r>
            <a:r>
              <a:rPr lang="en-CA" b="1" dirty="0">
                <a:highlight>
                  <a:srgbClr val="FFFF00"/>
                </a:highlight>
              </a:rPr>
              <a:t>those who seek refuge</a:t>
            </a:r>
            <a:r>
              <a:rPr lang="en-CA" dirty="0"/>
              <a:t> from their adversaries at your right hand.</a:t>
            </a:r>
          </a:p>
          <a:p>
            <a:pPr marL="457200" lvl="1" indent="0">
              <a:spcBef>
                <a:spcPts val="1200"/>
              </a:spcBef>
              <a:buNone/>
            </a:pPr>
            <a:r>
              <a:rPr lang="en-CA" dirty="0"/>
              <a:t>Prove me, O LORD, and try me; </a:t>
            </a:r>
            <a:r>
              <a:rPr lang="en-CA" b="1" dirty="0">
                <a:highlight>
                  <a:srgbClr val="FFFF00"/>
                </a:highlight>
              </a:rPr>
              <a:t>test my heart and my mind</a:t>
            </a:r>
            <a:r>
              <a:rPr lang="en-CA" dirty="0"/>
              <a:t>.</a:t>
            </a:r>
            <a:br>
              <a:rPr lang="en-CA" dirty="0"/>
            </a:br>
            <a:r>
              <a:rPr lang="en-CA" dirty="0"/>
              <a:t>For your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is before my eyes, and </a:t>
            </a:r>
            <a:r>
              <a:rPr lang="en-CA" b="1" dirty="0">
                <a:highlight>
                  <a:srgbClr val="FFFF00"/>
                </a:highlight>
              </a:rPr>
              <a:t>I walk in your faithfulness</a:t>
            </a:r>
            <a:r>
              <a:rPr lang="en-CA" dirty="0"/>
              <a:t>.</a:t>
            </a:r>
          </a:p>
          <a:p>
            <a:pPr marL="457200" lvl="1" indent="0">
              <a:spcBef>
                <a:spcPts val="1200"/>
              </a:spcBef>
              <a:buNone/>
            </a:pPr>
            <a:r>
              <a:rPr lang="en-CA" dirty="0"/>
              <a:t>…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surrounds the </a:t>
            </a:r>
            <a:r>
              <a:rPr lang="en-CA" b="1" dirty="0">
                <a:highlight>
                  <a:srgbClr val="FFFF00"/>
                </a:highlight>
              </a:rPr>
              <a:t>one who trusts in the LORD</a:t>
            </a:r>
            <a:r>
              <a:rPr lang="en-CA" dirty="0"/>
              <a:t>.</a:t>
            </a:r>
          </a:p>
          <a:p>
            <a:pPr marL="457200" lvl="1" indent="0">
              <a:spcBef>
                <a:spcPts val="1200"/>
              </a:spcBef>
              <a:buNone/>
            </a:pPr>
            <a:r>
              <a:rPr lang="en-CA" dirty="0"/>
              <a:t>For </a:t>
            </a:r>
            <a:r>
              <a:rPr lang="en-CA" b="1" dirty="0">
                <a:highlight>
                  <a:srgbClr val="FFFF00"/>
                </a:highlight>
              </a:rPr>
              <a:t>with you is the fountain of life</a:t>
            </a:r>
            <a:r>
              <a:rPr lang="en-CA" dirty="0"/>
              <a:t>; in your light do we see light.</a:t>
            </a:r>
            <a:br>
              <a:rPr lang="en-CA" dirty="0"/>
            </a:br>
            <a:r>
              <a:rPr lang="en-CA" dirty="0"/>
              <a:t>Oh, continue your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to </a:t>
            </a:r>
            <a:r>
              <a:rPr lang="en-CA" b="1" dirty="0">
                <a:highlight>
                  <a:srgbClr val="FFFF00"/>
                </a:highlight>
              </a:rPr>
              <a:t>those who know you</a:t>
            </a:r>
            <a:r>
              <a:rPr lang="en-CA" dirty="0"/>
              <a:t>,</a:t>
            </a:r>
            <a:br>
              <a:rPr lang="en-CA" dirty="0"/>
            </a:br>
            <a:r>
              <a:rPr lang="en-CA" dirty="0"/>
              <a:t>and your </a:t>
            </a:r>
            <a:r>
              <a:rPr lang="en-CA" b="1" dirty="0">
                <a:highlight>
                  <a:srgbClr val="FFFF00"/>
                </a:highlight>
              </a:rPr>
              <a:t>righteousness</a:t>
            </a:r>
            <a:r>
              <a:rPr lang="en-CA" dirty="0"/>
              <a:t> to the upright of heart!</a:t>
            </a:r>
          </a:p>
          <a:p>
            <a:pPr marL="457200" lvl="1" indent="0">
              <a:spcBef>
                <a:spcPts val="1200"/>
              </a:spcBef>
              <a:buNone/>
            </a:pPr>
            <a:r>
              <a:rPr lang="en-CA" dirty="0"/>
              <a:t>So </a:t>
            </a:r>
            <a:r>
              <a:rPr lang="en-CA" b="1" dirty="0">
                <a:highlight>
                  <a:srgbClr val="FFFF00"/>
                </a:highlight>
              </a:rPr>
              <a:t>teach us </a:t>
            </a:r>
            <a:r>
              <a:rPr lang="en-CA" dirty="0"/>
              <a:t>to number our days </a:t>
            </a:r>
            <a:r>
              <a:rPr lang="en-CA" b="1" dirty="0">
                <a:highlight>
                  <a:srgbClr val="FFFF00"/>
                </a:highlight>
              </a:rPr>
              <a:t>that we may get a heart of wisdom</a:t>
            </a:r>
            <a:r>
              <a:rPr lang="en-CA" dirty="0"/>
              <a:t>.</a:t>
            </a:r>
            <a:br>
              <a:rPr lang="en-CA" dirty="0"/>
            </a:br>
            <a:r>
              <a:rPr lang="en-CA" dirty="0"/>
              <a:t>Satisfy us in the morning with your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a:t>
            </a:r>
            <a:br>
              <a:rPr lang="en-CA" dirty="0"/>
            </a:br>
            <a:r>
              <a:rPr lang="en-CA" dirty="0"/>
              <a:t>that </a:t>
            </a:r>
            <a:r>
              <a:rPr lang="en-CA" b="1" dirty="0">
                <a:highlight>
                  <a:srgbClr val="FFFF00"/>
                </a:highlight>
              </a:rPr>
              <a:t>we may rejoice</a:t>
            </a:r>
            <a:r>
              <a:rPr lang="en-CA" dirty="0"/>
              <a:t> and be glad all our days.</a:t>
            </a:r>
          </a:p>
          <a:p>
            <a:pPr marL="457200" lvl="1" indent="0">
              <a:buNone/>
            </a:pPr>
            <a:endParaRPr lang="en-CA" dirty="0"/>
          </a:p>
        </p:txBody>
      </p:sp>
    </p:spTree>
    <p:extLst>
      <p:ext uri="{BB962C8B-B14F-4D97-AF65-F5344CB8AC3E}">
        <p14:creationId xmlns:p14="http://schemas.microsoft.com/office/powerpoint/2010/main" val="3684352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BB4B1-8104-464C-8D70-54807E6721DC}"/>
              </a:ext>
            </a:extLst>
          </p:cNvPr>
          <p:cNvSpPr>
            <a:spLocks noGrp="1"/>
          </p:cNvSpPr>
          <p:nvPr>
            <p:ph type="title"/>
          </p:nvPr>
        </p:nvSpPr>
        <p:spPr>
          <a:xfrm>
            <a:off x="838200" y="1"/>
            <a:ext cx="10515600" cy="1125414"/>
          </a:xfrm>
        </p:spPr>
        <p:txBody>
          <a:bodyPr/>
          <a:lstStyle/>
          <a:p>
            <a:pPr algn="ctr"/>
            <a:r>
              <a:rPr lang="en-CA" dirty="0">
                <a:latin typeface="Arial Black" panose="020B0A04020102020204" pitchFamily="34" charset="0"/>
              </a:rPr>
              <a:t>Salvation Depends on </a:t>
            </a:r>
            <a:r>
              <a:rPr lang="en-CA" i="1" dirty="0" err="1">
                <a:latin typeface="Arial Black" panose="020B0A04020102020204" pitchFamily="34" charset="0"/>
              </a:rPr>
              <a:t>ḥesed</a:t>
            </a:r>
            <a:endParaRPr lang="en-CA" i="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4EFFAEDE-F241-4D2B-AA9C-581FB26A7F93}"/>
              </a:ext>
            </a:extLst>
          </p:cNvPr>
          <p:cNvSpPr>
            <a:spLocks noGrp="1"/>
          </p:cNvSpPr>
          <p:nvPr>
            <p:ph idx="1"/>
          </p:nvPr>
        </p:nvSpPr>
        <p:spPr>
          <a:xfrm>
            <a:off x="0" y="1125416"/>
            <a:ext cx="12192000" cy="5732584"/>
          </a:xfrm>
        </p:spPr>
        <p:txBody>
          <a:bodyPr>
            <a:normAutofit/>
          </a:bodyPr>
          <a:lstStyle/>
          <a:p>
            <a:pPr marL="457200" lvl="1" indent="0">
              <a:buNone/>
            </a:pPr>
            <a:r>
              <a:rPr lang="en-CA" b="1" u="sng" dirty="0"/>
              <a:t>Psalms 13:5, 85:4,7,9,10, 89:24,26-28, 119:41,123-124 ESV</a:t>
            </a:r>
          </a:p>
          <a:p>
            <a:pPr marL="457200" lvl="1" indent="0">
              <a:buNone/>
            </a:pPr>
            <a:r>
              <a:rPr lang="en-CA" dirty="0"/>
              <a:t>But I have trusted in your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my heart shall rejoice in your </a:t>
            </a:r>
            <a:r>
              <a:rPr lang="en-CA" b="1" dirty="0">
                <a:highlight>
                  <a:srgbClr val="FFFF00"/>
                </a:highlight>
              </a:rPr>
              <a:t>salvation</a:t>
            </a:r>
            <a:r>
              <a:rPr lang="en-CA" dirty="0"/>
              <a:t>.</a:t>
            </a:r>
          </a:p>
          <a:p>
            <a:pPr marL="457200" lvl="1" indent="0">
              <a:spcBef>
                <a:spcPts val="1200"/>
              </a:spcBef>
              <a:buNone/>
            </a:pPr>
            <a:r>
              <a:rPr lang="en-CA" dirty="0"/>
              <a:t>Restore us again, O </a:t>
            </a:r>
            <a:r>
              <a:rPr lang="en-CA" b="1" dirty="0">
                <a:highlight>
                  <a:srgbClr val="FFFF00"/>
                </a:highlight>
              </a:rPr>
              <a:t>God of our salvation</a:t>
            </a:r>
            <a:r>
              <a:rPr lang="en-CA" dirty="0"/>
              <a:t> …</a:t>
            </a:r>
            <a:br>
              <a:rPr lang="en-CA" dirty="0"/>
            </a:br>
            <a:r>
              <a:rPr lang="en-CA" dirty="0"/>
              <a:t>Show us your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O LORD, and </a:t>
            </a:r>
            <a:r>
              <a:rPr lang="en-CA" b="1" dirty="0">
                <a:highlight>
                  <a:srgbClr val="FFFF00"/>
                </a:highlight>
              </a:rPr>
              <a:t>grant us your salvation</a:t>
            </a:r>
            <a:r>
              <a:rPr lang="en-CA" dirty="0"/>
              <a:t>.</a:t>
            </a:r>
            <a:br>
              <a:rPr lang="en-CA" dirty="0"/>
            </a:br>
            <a:r>
              <a:rPr lang="en-CA" dirty="0"/>
              <a:t>Surely </a:t>
            </a:r>
            <a:r>
              <a:rPr lang="en-CA" b="1" dirty="0">
                <a:highlight>
                  <a:srgbClr val="FFFF00"/>
                </a:highlight>
              </a:rPr>
              <a:t>his salvation is near to those who fear him</a:t>
            </a:r>
            <a:r>
              <a:rPr lang="en-CA" dirty="0"/>
              <a:t> …</a:t>
            </a:r>
            <a:br>
              <a:rPr lang="en-CA" dirty="0"/>
            </a:b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and </a:t>
            </a:r>
            <a:r>
              <a:rPr lang="en-CA" b="1" dirty="0">
                <a:highlight>
                  <a:srgbClr val="FFFF00"/>
                </a:highlight>
              </a:rPr>
              <a:t>faithfulness</a:t>
            </a:r>
            <a:r>
              <a:rPr lang="en-CA" dirty="0"/>
              <a:t> meet …</a:t>
            </a:r>
          </a:p>
          <a:p>
            <a:pPr marL="457200" lvl="1" indent="0">
              <a:spcBef>
                <a:spcPts val="1200"/>
              </a:spcBef>
              <a:buNone/>
            </a:pPr>
            <a:r>
              <a:rPr lang="en-CA" dirty="0"/>
              <a:t>My </a:t>
            </a:r>
            <a:r>
              <a:rPr lang="en-CA" b="1" dirty="0">
                <a:highlight>
                  <a:srgbClr val="FFFF00"/>
                </a:highlight>
              </a:rPr>
              <a:t>faithfulness</a:t>
            </a:r>
            <a:r>
              <a:rPr lang="en-CA" dirty="0"/>
              <a:t> and my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shall be with him …</a:t>
            </a:r>
            <a:br>
              <a:rPr lang="en-CA" dirty="0"/>
            </a:br>
            <a:r>
              <a:rPr lang="en-CA" dirty="0"/>
              <a:t>He shall cry to me, ‘You are my Father, my God, and </a:t>
            </a:r>
            <a:r>
              <a:rPr lang="en-CA" b="1" dirty="0">
                <a:highlight>
                  <a:srgbClr val="FFFF00"/>
                </a:highlight>
              </a:rPr>
              <a:t>the Rock of my salvation</a:t>
            </a:r>
            <a:r>
              <a:rPr lang="en-CA" dirty="0"/>
              <a:t>.’</a:t>
            </a:r>
            <a:br>
              <a:rPr lang="en-CA" dirty="0"/>
            </a:br>
            <a:r>
              <a:rPr lang="en-CA" dirty="0"/>
              <a:t>And I will make him </a:t>
            </a:r>
            <a:r>
              <a:rPr lang="en-CA" b="1" dirty="0">
                <a:highlight>
                  <a:srgbClr val="FFFF00"/>
                </a:highlight>
              </a:rPr>
              <a:t>the firstborn</a:t>
            </a:r>
            <a:r>
              <a:rPr lang="en-CA" dirty="0"/>
              <a:t>, the highest of the kings of the earth.</a:t>
            </a:r>
            <a:br>
              <a:rPr lang="en-CA" dirty="0"/>
            </a:br>
            <a:r>
              <a:rPr lang="en-CA" dirty="0"/>
              <a:t>My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I will keep for him forever, and </a:t>
            </a:r>
            <a:r>
              <a:rPr lang="en-CA" b="1" dirty="0">
                <a:highlight>
                  <a:srgbClr val="FFFF00"/>
                </a:highlight>
              </a:rPr>
              <a:t>my covenant will stand firm</a:t>
            </a:r>
            <a:r>
              <a:rPr lang="en-CA" dirty="0"/>
              <a:t> for him.</a:t>
            </a:r>
          </a:p>
          <a:p>
            <a:pPr marL="457200" lvl="1" indent="0">
              <a:spcBef>
                <a:spcPts val="1200"/>
              </a:spcBef>
              <a:buNone/>
            </a:pPr>
            <a:r>
              <a:rPr lang="en-CA" dirty="0"/>
              <a:t>Let your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come to me, O LORD, your </a:t>
            </a:r>
            <a:r>
              <a:rPr lang="en-CA" b="1" dirty="0">
                <a:highlight>
                  <a:srgbClr val="FFFF00"/>
                </a:highlight>
              </a:rPr>
              <a:t>salvation</a:t>
            </a:r>
            <a:r>
              <a:rPr lang="en-CA" dirty="0"/>
              <a:t> according to your promise;</a:t>
            </a:r>
            <a:br>
              <a:rPr lang="en-CA" dirty="0"/>
            </a:br>
            <a:r>
              <a:rPr lang="en-CA" dirty="0"/>
              <a:t>My eyes long for your </a:t>
            </a:r>
            <a:r>
              <a:rPr lang="en-CA" b="1" dirty="0">
                <a:highlight>
                  <a:srgbClr val="FFFF00"/>
                </a:highlight>
              </a:rPr>
              <a:t>salvation</a:t>
            </a:r>
            <a:r>
              <a:rPr lang="en-CA" dirty="0"/>
              <a:t> and for the fulfillment of your righteous promise.</a:t>
            </a:r>
            <a:br>
              <a:rPr lang="en-CA" dirty="0"/>
            </a:br>
            <a:r>
              <a:rPr lang="en-CA" dirty="0"/>
              <a:t>Deal with your servant according to your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and teach me your statutes.</a:t>
            </a:r>
          </a:p>
        </p:txBody>
      </p:sp>
    </p:spTree>
    <p:extLst>
      <p:ext uri="{BB962C8B-B14F-4D97-AF65-F5344CB8AC3E}">
        <p14:creationId xmlns:p14="http://schemas.microsoft.com/office/powerpoint/2010/main" val="1451010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D037B-DDDC-40AA-A2FC-40914058493D}"/>
              </a:ext>
            </a:extLst>
          </p:cNvPr>
          <p:cNvSpPr>
            <a:spLocks noGrp="1"/>
          </p:cNvSpPr>
          <p:nvPr>
            <p:ph type="title"/>
          </p:nvPr>
        </p:nvSpPr>
        <p:spPr>
          <a:xfrm>
            <a:off x="838200" y="1"/>
            <a:ext cx="10515600" cy="1142999"/>
          </a:xfrm>
        </p:spPr>
        <p:txBody>
          <a:bodyPr/>
          <a:lstStyle/>
          <a:p>
            <a:pPr algn="ctr"/>
            <a:r>
              <a:rPr lang="en-CA" i="1" dirty="0" err="1">
                <a:latin typeface="Arial Black" panose="020B0A04020102020204" pitchFamily="34" charset="0"/>
              </a:rPr>
              <a:t>ḥesed</a:t>
            </a:r>
            <a:r>
              <a:rPr lang="en-CA" dirty="0">
                <a:latin typeface="Arial Black" panose="020B0A04020102020204" pitchFamily="34" charset="0"/>
              </a:rPr>
              <a:t> – Between People</a:t>
            </a:r>
            <a:endParaRPr lang="en-CA" dirty="0"/>
          </a:p>
        </p:txBody>
      </p:sp>
      <p:sp>
        <p:nvSpPr>
          <p:cNvPr id="3" name="Content Placeholder 2">
            <a:extLst>
              <a:ext uri="{FF2B5EF4-FFF2-40B4-BE49-F238E27FC236}">
                <a16:creationId xmlns:a16="http://schemas.microsoft.com/office/drawing/2014/main" id="{8E5065BB-ADF4-448D-AEAB-E5504A19C858}"/>
              </a:ext>
            </a:extLst>
          </p:cNvPr>
          <p:cNvSpPr>
            <a:spLocks noGrp="1"/>
          </p:cNvSpPr>
          <p:nvPr>
            <p:ph idx="1"/>
          </p:nvPr>
        </p:nvSpPr>
        <p:spPr>
          <a:xfrm>
            <a:off x="0" y="1143000"/>
            <a:ext cx="12192000" cy="5714999"/>
          </a:xfrm>
        </p:spPr>
        <p:txBody>
          <a:bodyPr>
            <a:normAutofit lnSpcReduction="10000"/>
          </a:bodyPr>
          <a:lstStyle/>
          <a:p>
            <a:r>
              <a:rPr lang="en-CA" dirty="0"/>
              <a:t>When </a:t>
            </a:r>
            <a:r>
              <a:rPr lang="en-CA" b="1" i="1" dirty="0" err="1">
                <a:highlight>
                  <a:srgbClr val="FFFF00"/>
                </a:highlight>
              </a:rPr>
              <a:t>ḥesed</a:t>
            </a:r>
            <a:r>
              <a:rPr lang="en-CA" b="1" dirty="0">
                <a:highlight>
                  <a:srgbClr val="FFFF00"/>
                </a:highlight>
              </a:rPr>
              <a:t> is expressed from one human being to another</a:t>
            </a:r>
            <a:r>
              <a:rPr lang="en-CA" dirty="0"/>
              <a:t>, there is always a </a:t>
            </a:r>
            <a:r>
              <a:rPr lang="en-CA" b="1" dirty="0">
                <a:highlight>
                  <a:srgbClr val="FFFF00"/>
                </a:highlight>
              </a:rPr>
              <a:t>close relationship</a:t>
            </a:r>
            <a:r>
              <a:rPr lang="en-CA" dirty="0"/>
              <a:t> between the individuals: it can be a family relationship, a covenant relationship, or a business relationship.</a:t>
            </a:r>
          </a:p>
          <a:p>
            <a:r>
              <a:rPr lang="en-CA" dirty="0"/>
              <a:t>The most important aspect of </a:t>
            </a:r>
            <a:r>
              <a:rPr lang="en-CA" i="1" dirty="0" err="1"/>
              <a:t>ḥesed</a:t>
            </a:r>
            <a:r>
              <a:rPr lang="en-CA" dirty="0"/>
              <a:t> between human beings is that it is a </a:t>
            </a:r>
            <a:r>
              <a:rPr lang="en-CA" b="1" dirty="0">
                <a:highlight>
                  <a:srgbClr val="FFFF00"/>
                </a:highlight>
              </a:rPr>
              <a:t>reciprocal relationship</a:t>
            </a:r>
            <a:r>
              <a:rPr lang="en-CA" dirty="0"/>
              <a:t> – at least it is desired or expected to be reciprocal.</a:t>
            </a:r>
          </a:p>
          <a:p>
            <a:r>
              <a:rPr lang="en-CA" dirty="0"/>
              <a:t> “</a:t>
            </a:r>
            <a:r>
              <a:rPr lang="en-CA" b="1" dirty="0">
                <a:highlight>
                  <a:srgbClr val="FFFF00"/>
                </a:highlight>
              </a:rPr>
              <a:t>Commitment</a:t>
            </a:r>
            <a:r>
              <a:rPr lang="en-CA" dirty="0"/>
              <a:t>” is implied by </a:t>
            </a:r>
            <a:r>
              <a:rPr lang="en-CA" i="1" dirty="0" err="1"/>
              <a:t>ḥesed</a:t>
            </a:r>
            <a:r>
              <a:rPr lang="en-CA" dirty="0"/>
              <a:t>; for example</a:t>
            </a:r>
            <a:r>
              <a:rPr lang="en-CA" b="1" dirty="0">
                <a:highlight>
                  <a:srgbClr val="FFFF00"/>
                </a:highlight>
              </a:rPr>
              <a:t>, when Rahab had protected the spies in Jericho</a:t>
            </a:r>
            <a:r>
              <a:rPr lang="en-CA" dirty="0"/>
              <a:t>, she appealed to the </a:t>
            </a:r>
            <a:r>
              <a:rPr lang="en-CA" i="1" dirty="0" err="1"/>
              <a:t>ḥesed</a:t>
            </a:r>
            <a:r>
              <a:rPr lang="en-CA" dirty="0"/>
              <a:t> she had shown them, and requested a commitment of </a:t>
            </a:r>
            <a:r>
              <a:rPr lang="en-CA" i="1" dirty="0" err="1"/>
              <a:t>ḥesed</a:t>
            </a:r>
            <a:r>
              <a:rPr lang="en-CA" i="1" dirty="0"/>
              <a:t> </a:t>
            </a:r>
            <a:r>
              <a:rPr lang="en-CA" dirty="0"/>
              <a:t>when the Israelites conquered Jericho:</a:t>
            </a:r>
          </a:p>
          <a:p>
            <a:pPr marL="457200" lvl="1" indent="0">
              <a:spcBef>
                <a:spcPts val="0"/>
              </a:spcBef>
              <a:buNone/>
            </a:pPr>
            <a:r>
              <a:rPr lang="en-CA" b="1" u="sng" dirty="0"/>
              <a:t>Joshua 2:12-14 ESV </a:t>
            </a:r>
          </a:p>
          <a:p>
            <a:pPr marL="457200" lvl="1" indent="0">
              <a:lnSpc>
                <a:spcPct val="100000"/>
              </a:lnSpc>
              <a:spcBef>
                <a:spcPts val="0"/>
              </a:spcBef>
              <a:buNone/>
            </a:pPr>
            <a:r>
              <a:rPr lang="en-CA" dirty="0"/>
              <a:t>Now then, please swear to me by the LORD that, </a:t>
            </a:r>
            <a:r>
              <a:rPr lang="en-CA" b="1" dirty="0">
                <a:highlight>
                  <a:srgbClr val="FFFF00"/>
                </a:highlight>
              </a:rPr>
              <a:t>as I have dealt</a:t>
            </a:r>
            <a:r>
              <a:rPr lang="en-CA" dirty="0"/>
              <a:t>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with you, </a:t>
            </a:r>
            <a:r>
              <a:rPr lang="en-CA" b="1" dirty="0">
                <a:highlight>
                  <a:srgbClr val="FFFF00"/>
                </a:highlight>
              </a:rPr>
              <a:t>you also will deal</a:t>
            </a:r>
            <a:r>
              <a:rPr lang="en-CA" dirty="0"/>
              <a:t>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with my father’s house, and give me a sure sign that you will save alive my father and mother, my brothers and sisters, and all who belong to them, and deliver our lives from death.”  And the men said to her, “</a:t>
            </a:r>
            <a:r>
              <a:rPr lang="en-CA" b="1" dirty="0">
                <a:highlight>
                  <a:srgbClr val="FFFF00"/>
                </a:highlight>
              </a:rPr>
              <a:t>Our life for yours even to death</a:t>
            </a:r>
            <a:r>
              <a:rPr lang="en-CA" dirty="0"/>
              <a:t>!  If you do not tell this business of ours, then when the LORD gives us the land we will deal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and </a:t>
            </a:r>
            <a:r>
              <a:rPr lang="en-CA" b="1" dirty="0">
                <a:highlight>
                  <a:srgbClr val="FFFF00"/>
                </a:highlight>
              </a:rPr>
              <a:t>faithfully</a:t>
            </a:r>
            <a:r>
              <a:rPr lang="en-CA" dirty="0"/>
              <a:t> with you.”</a:t>
            </a:r>
          </a:p>
        </p:txBody>
      </p:sp>
    </p:spTree>
    <p:extLst>
      <p:ext uri="{BB962C8B-B14F-4D97-AF65-F5344CB8AC3E}">
        <p14:creationId xmlns:p14="http://schemas.microsoft.com/office/powerpoint/2010/main" val="2834584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59AB9-940C-4048-A584-420560CBA046}"/>
              </a:ext>
            </a:extLst>
          </p:cNvPr>
          <p:cNvSpPr>
            <a:spLocks noGrp="1"/>
          </p:cNvSpPr>
          <p:nvPr>
            <p:ph type="title"/>
          </p:nvPr>
        </p:nvSpPr>
        <p:spPr>
          <a:xfrm>
            <a:off x="838200" y="1"/>
            <a:ext cx="10515600" cy="1107830"/>
          </a:xfrm>
        </p:spPr>
        <p:txBody>
          <a:bodyPr/>
          <a:lstStyle/>
          <a:p>
            <a:pPr algn="ctr"/>
            <a:r>
              <a:rPr lang="en-CA" dirty="0">
                <a:latin typeface="Arial Black" panose="020B0A04020102020204" pitchFamily="34" charset="0"/>
              </a:rPr>
              <a:t>An  Object Lesson in </a:t>
            </a:r>
            <a:r>
              <a:rPr lang="en-CA" i="1" dirty="0" err="1">
                <a:latin typeface="Arial Black" panose="020B0A04020102020204" pitchFamily="34" charset="0"/>
              </a:rPr>
              <a:t>ḥesed</a:t>
            </a:r>
            <a:endParaRPr lang="en-CA" i="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F83D00A6-23F5-43A3-B73E-6F7CF02C2981}"/>
              </a:ext>
            </a:extLst>
          </p:cNvPr>
          <p:cNvSpPr>
            <a:spLocks noGrp="1"/>
          </p:cNvSpPr>
          <p:nvPr>
            <p:ph idx="1"/>
          </p:nvPr>
        </p:nvSpPr>
        <p:spPr>
          <a:xfrm>
            <a:off x="0" y="1107831"/>
            <a:ext cx="12192000" cy="5750168"/>
          </a:xfrm>
        </p:spPr>
        <p:txBody>
          <a:bodyPr>
            <a:normAutofit lnSpcReduction="10000"/>
          </a:bodyPr>
          <a:lstStyle/>
          <a:p>
            <a:r>
              <a:rPr lang="en-CA" dirty="0"/>
              <a:t>The Book of Ruth also contains an object lesson in </a:t>
            </a:r>
            <a:r>
              <a:rPr lang="en-CA" i="1" dirty="0" err="1"/>
              <a:t>ḥesed</a:t>
            </a:r>
            <a:r>
              <a:rPr lang="en-CA" dirty="0"/>
              <a:t> – </a:t>
            </a:r>
            <a:r>
              <a:rPr lang="en-CA" b="1" dirty="0">
                <a:highlight>
                  <a:srgbClr val="FFFF00"/>
                </a:highlight>
              </a:rPr>
              <a:t>Naomi invokes the </a:t>
            </a:r>
            <a:r>
              <a:rPr lang="en-CA" b="1" dirty="0" err="1">
                <a:highlight>
                  <a:srgbClr val="FFFF00"/>
                </a:highlight>
              </a:rPr>
              <a:t>ḥesed</a:t>
            </a:r>
            <a:r>
              <a:rPr lang="en-CA" b="1" dirty="0">
                <a:highlight>
                  <a:srgbClr val="FFFF00"/>
                </a:highlight>
              </a:rPr>
              <a:t> of YHWH</a:t>
            </a:r>
            <a:r>
              <a:rPr lang="en-CA" dirty="0"/>
              <a:t> on her two daughters-in-law: </a:t>
            </a:r>
            <a:r>
              <a:rPr lang="en-CA" sz="2400" b="1" u="sng" dirty="0"/>
              <a:t>Ruth 1:8 ESV</a:t>
            </a:r>
          </a:p>
          <a:p>
            <a:pPr marL="457200" lvl="1" indent="0">
              <a:spcBef>
                <a:spcPts val="0"/>
              </a:spcBef>
              <a:buNone/>
            </a:pPr>
            <a:r>
              <a:rPr lang="en-CA" dirty="0"/>
              <a:t>But Naomi said to her two daughters-in-law, “Go, return each of you to her mother’s house. </a:t>
            </a:r>
            <a:r>
              <a:rPr lang="en-CA" b="1" dirty="0">
                <a:highlight>
                  <a:srgbClr val="FFFF00"/>
                </a:highlight>
              </a:rPr>
              <a:t>May the LORD deal</a:t>
            </a:r>
            <a:r>
              <a:rPr lang="en-CA" dirty="0"/>
              <a:t>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with you, </a:t>
            </a:r>
            <a:r>
              <a:rPr lang="en-CA" b="1" dirty="0">
                <a:highlight>
                  <a:srgbClr val="FFFF00"/>
                </a:highlight>
              </a:rPr>
              <a:t>as you have dealt</a:t>
            </a:r>
            <a:r>
              <a:rPr lang="en-CA" dirty="0"/>
              <a:t> with the dead and with me.</a:t>
            </a:r>
          </a:p>
          <a:p>
            <a:r>
              <a:rPr lang="en-CA" b="1" dirty="0">
                <a:highlight>
                  <a:srgbClr val="FFFF00"/>
                </a:highlight>
              </a:rPr>
              <a:t>Ruth recognizes</a:t>
            </a:r>
            <a:r>
              <a:rPr lang="en-CA" dirty="0"/>
              <a:t> the “favour” (</a:t>
            </a:r>
            <a:r>
              <a:rPr lang="en-CA" i="1" dirty="0" err="1"/>
              <a:t>ḥen</a:t>
            </a:r>
            <a:r>
              <a:rPr lang="en-CA" dirty="0"/>
              <a:t>), YHWH is granting to her in the eyes of Boaz as resulting from </a:t>
            </a:r>
            <a:r>
              <a:rPr lang="en-CA" b="1" dirty="0">
                <a:highlight>
                  <a:srgbClr val="FFFF00"/>
                </a:highlight>
              </a:rPr>
              <a:t>the </a:t>
            </a:r>
            <a:r>
              <a:rPr lang="en-CA" b="1" i="1" dirty="0" err="1">
                <a:highlight>
                  <a:srgbClr val="FFFF00"/>
                </a:highlight>
              </a:rPr>
              <a:t>ḥesed</a:t>
            </a:r>
            <a:r>
              <a:rPr lang="en-CA" b="1" dirty="0">
                <a:highlight>
                  <a:srgbClr val="FFFF00"/>
                </a:highlight>
              </a:rPr>
              <a:t> of YHWH</a:t>
            </a:r>
            <a:r>
              <a:rPr lang="en-CA" dirty="0"/>
              <a:t>: </a:t>
            </a:r>
            <a:r>
              <a:rPr lang="en-CA" sz="2400" b="1" u="sng" dirty="0"/>
              <a:t>Ruth 2:10-12, 20 ESV</a:t>
            </a:r>
          </a:p>
          <a:p>
            <a:pPr marL="457200" lvl="1" indent="0">
              <a:spcBef>
                <a:spcPts val="0"/>
              </a:spcBef>
              <a:buNone/>
            </a:pPr>
            <a:r>
              <a:rPr lang="en-CA" dirty="0"/>
              <a:t>Then [Ruth] … and said to [Boaz], “</a:t>
            </a:r>
            <a:r>
              <a:rPr lang="en-CA" b="1" dirty="0">
                <a:highlight>
                  <a:srgbClr val="FFFF00"/>
                </a:highlight>
              </a:rPr>
              <a:t>Why have I found favor in your eyes</a:t>
            </a:r>
            <a:r>
              <a:rPr lang="en-CA" dirty="0"/>
              <a:t>, that you should take notice of me, since I am a foreigner?”  But Boaz answered her, “All that you have done for your mother-in-law since the death of your husband has been fully told to me … The LORD repay you for what you have done …” And Naomi said to her daughter-in-law, “May [Boaz] be blessed by the LORD, whose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has not forsaken the living or the dead!” </a:t>
            </a:r>
          </a:p>
          <a:p>
            <a:r>
              <a:rPr lang="en-CA" dirty="0"/>
              <a:t>Finally, </a:t>
            </a:r>
            <a:r>
              <a:rPr lang="en-CA" b="1" dirty="0">
                <a:highlight>
                  <a:srgbClr val="FFFF00"/>
                </a:highlight>
              </a:rPr>
              <a:t>Boaz acknowledges that Ruth is demonstrating </a:t>
            </a:r>
            <a:r>
              <a:rPr lang="en-CA" b="1" i="1" dirty="0" err="1">
                <a:highlight>
                  <a:srgbClr val="FFFF00"/>
                </a:highlight>
              </a:rPr>
              <a:t>ḥesed</a:t>
            </a:r>
            <a:r>
              <a:rPr lang="en-CA" dirty="0"/>
              <a:t> by pursuing the correct course of action in seeking him, the legal redeemer, rather than one of the “young men”: </a:t>
            </a:r>
            <a:r>
              <a:rPr lang="en-CA" sz="2400" b="1" u="sng" dirty="0"/>
              <a:t>Ruth 3:10 ESV</a:t>
            </a:r>
          </a:p>
          <a:p>
            <a:pPr marL="457200" lvl="1" indent="0">
              <a:spcBef>
                <a:spcPts val="0"/>
              </a:spcBef>
              <a:buNone/>
            </a:pPr>
            <a:r>
              <a:rPr lang="en-CA" dirty="0"/>
              <a:t>May you be blessed by the LORD, my daughter. You have made this last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greater than the first in that you have not gone after young men …</a:t>
            </a:r>
          </a:p>
        </p:txBody>
      </p:sp>
    </p:spTree>
    <p:extLst>
      <p:ext uri="{BB962C8B-B14F-4D97-AF65-F5344CB8AC3E}">
        <p14:creationId xmlns:p14="http://schemas.microsoft.com/office/powerpoint/2010/main" val="4203211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EF4B2-C89D-4CF4-A67E-D95DF0B68CA7}"/>
              </a:ext>
            </a:extLst>
          </p:cNvPr>
          <p:cNvSpPr>
            <a:spLocks noGrp="1"/>
          </p:cNvSpPr>
          <p:nvPr>
            <p:ph type="title"/>
          </p:nvPr>
        </p:nvSpPr>
        <p:spPr>
          <a:xfrm>
            <a:off x="838200" y="-439614"/>
            <a:ext cx="10515600" cy="1690688"/>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Conclusion</a:t>
            </a:r>
            <a:endParaRPr lang="en-CA" dirty="0"/>
          </a:p>
        </p:txBody>
      </p:sp>
      <p:sp>
        <p:nvSpPr>
          <p:cNvPr id="3" name="Content Placeholder 2">
            <a:extLst>
              <a:ext uri="{FF2B5EF4-FFF2-40B4-BE49-F238E27FC236}">
                <a16:creationId xmlns:a16="http://schemas.microsoft.com/office/drawing/2014/main" id="{9A6AC23A-A2A4-4F68-B87E-BEB2B44A19F4}"/>
              </a:ext>
            </a:extLst>
          </p:cNvPr>
          <p:cNvSpPr>
            <a:spLocks noGrp="1"/>
          </p:cNvSpPr>
          <p:nvPr>
            <p:ph idx="1"/>
          </p:nvPr>
        </p:nvSpPr>
        <p:spPr>
          <a:xfrm>
            <a:off x="0" y="1251074"/>
            <a:ext cx="12192000" cy="5606925"/>
          </a:xfrm>
        </p:spPr>
        <p:txBody>
          <a:bodyPr/>
          <a:lstStyle/>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200" b="1" i="0" u="sng" strike="noStrike" kern="1200" cap="none" spc="0" normalizeH="0" baseline="0" noProof="0" dirty="0">
                <a:ln>
                  <a:noFill/>
                </a:ln>
                <a:solidFill>
                  <a:prstClr val="black"/>
                </a:solidFill>
                <a:effectLst/>
                <a:uLnTx/>
                <a:uFillTx/>
                <a:latin typeface="Calibri" panose="020F0502020204030204"/>
                <a:ea typeface="+mn-ea"/>
                <a:cs typeface="+mn-cs"/>
              </a:rPr>
              <a:t>John 3:16 ESV</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200" b="0" i="0" u="none" strike="noStrike" kern="1200" cap="none" spc="0" normalizeH="0" baseline="0" noProof="0" dirty="0">
                <a:ln>
                  <a:noFill/>
                </a:ln>
                <a:solidFill>
                  <a:prstClr val="black"/>
                </a:solidFill>
                <a:effectLst/>
                <a:uLnTx/>
                <a:uFillTx/>
                <a:latin typeface="Calibri" panose="020F0502020204030204"/>
                <a:ea typeface="+mn-ea"/>
                <a:cs typeface="+mn-cs"/>
              </a:rPr>
              <a:t>For </a:t>
            </a:r>
            <a:r>
              <a:rPr kumimoji="0" lang="en-CA" sz="22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God so loved the world</a:t>
            </a:r>
            <a:r>
              <a:rPr kumimoji="0" lang="en-CA" sz="2200" b="0" i="0" u="none" strike="noStrike" kern="1200" cap="none" spc="0" normalizeH="0" baseline="0" noProof="0" dirty="0">
                <a:ln>
                  <a:noFill/>
                </a:ln>
                <a:solidFill>
                  <a:prstClr val="black"/>
                </a:solidFill>
                <a:effectLst/>
                <a:uLnTx/>
                <a:uFillTx/>
                <a:latin typeface="Calibri" panose="020F0502020204030204"/>
                <a:ea typeface="+mn-ea"/>
                <a:cs typeface="+mn-cs"/>
              </a:rPr>
              <a:t>, that he gave his only Son, that whoever believes in him should not perish but </a:t>
            </a:r>
            <a:r>
              <a:rPr kumimoji="0" lang="en-CA" sz="22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have eternal life</a:t>
            </a:r>
            <a:r>
              <a:rPr kumimoji="0" lang="en-CA" sz="22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600" b="0" i="0" u="none" strike="noStrike" kern="1200" cap="none" spc="0" normalizeH="0" baseline="0" noProof="0" dirty="0">
                <a:ln>
                  <a:noFill/>
                </a:ln>
                <a:solidFill>
                  <a:prstClr val="black"/>
                </a:solidFill>
                <a:effectLst/>
                <a:uLnTx/>
                <a:uFillTx/>
                <a:latin typeface="Calibri" panose="020F0502020204030204"/>
                <a:ea typeface="+mn-ea"/>
                <a:cs typeface="+mn-cs"/>
              </a:rPr>
              <a:t>God’s covenants are a </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perfect and complete expression of God’s love</a:t>
            </a:r>
            <a:r>
              <a:rPr kumimoji="0" lang="en-CA" sz="2600" b="0" i="0" u="none" strike="noStrike" kern="1200" cap="none" spc="0" normalizeH="0" baseline="0" noProof="0" dirty="0">
                <a:ln>
                  <a:noFill/>
                </a:ln>
                <a:solidFill>
                  <a:prstClr val="black"/>
                </a:solidFill>
                <a:effectLst/>
                <a:uLnTx/>
                <a:uFillTx/>
                <a:latin typeface="Calibri" panose="020F0502020204030204"/>
                <a:ea typeface="+mn-ea"/>
                <a:cs typeface="+mn-cs"/>
              </a:rPr>
              <a:t> for human beings: God’s love is most clearly expressed by the </a:t>
            </a:r>
            <a:r>
              <a:rPr kumimoji="0" lang="en-CA" sz="2600" b="1" i="0" u="sng"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grace</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he holds out to each and every human being</a:t>
            </a:r>
            <a:r>
              <a:rPr kumimoji="0" lang="en-CA" sz="26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lang="en-CA" sz="2600" b="1" dirty="0">
                <a:solidFill>
                  <a:prstClr val="black"/>
                </a:solidFill>
                <a:highlight>
                  <a:srgbClr val="FFFF00"/>
                </a:highlight>
                <a:latin typeface="Calibri" panose="020F0502020204030204"/>
              </a:rPr>
              <a:t>The Plan of God is inexorable</a:t>
            </a:r>
            <a:r>
              <a:rPr lang="en-CA" sz="2600" dirty="0">
                <a:solidFill>
                  <a:prstClr val="black"/>
                </a:solidFill>
                <a:latin typeface="Calibri" panose="020F0502020204030204"/>
              </a:rPr>
              <a:t> – the Covenant of Promise will see its ultimate fulfillment – t</a:t>
            </a:r>
            <a:r>
              <a:rPr kumimoji="0" lang="en-CA" sz="2600" b="0" i="0" u="none" strike="noStrike" kern="1200" cap="none" spc="0" normalizeH="0" baseline="0" noProof="0" dirty="0">
                <a:ln>
                  <a:noFill/>
                </a:ln>
                <a:solidFill>
                  <a:prstClr val="black"/>
                </a:solidFill>
                <a:effectLst/>
                <a:uLnTx/>
                <a:uFillTx/>
                <a:latin typeface="Calibri" panose="020F0502020204030204"/>
                <a:ea typeface="+mn-ea"/>
                <a:cs typeface="+mn-cs"/>
              </a:rPr>
              <a:t>his is assured because</a:t>
            </a:r>
            <a:r>
              <a:rPr lang="en-CA" sz="2600" dirty="0">
                <a:solidFill>
                  <a:prstClr val="black"/>
                </a:solidFill>
                <a:latin typeface="Calibri" panose="020F0502020204030204"/>
              </a:rPr>
              <a:t> </a:t>
            </a:r>
            <a:r>
              <a:rPr lang="en-CA" sz="2600" b="1" u="sng" dirty="0">
                <a:solidFill>
                  <a:prstClr val="black"/>
                </a:solidFill>
                <a:highlight>
                  <a:srgbClr val="FFFF00"/>
                </a:highlight>
                <a:latin typeface="Calibri" panose="020F0502020204030204"/>
              </a:rPr>
              <a:t>the </a:t>
            </a:r>
            <a:r>
              <a:rPr lang="en-CA" sz="2600" b="1" i="1" u="sng" dirty="0" err="1">
                <a:solidFill>
                  <a:prstClr val="black"/>
                </a:solidFill>
                <a:highlight>
                  <a:srgbClr val="FFFF00"/>
                </a:highlight>
                <a:latin typeface="Calibri" panose="020F0502020204030204"/>
              </a:rPr>
              <a:t>bᵉrith</a:t>
            </a:r>
            <a:r>
              <a:rPr lang="en-CA" sz="2600" b="1" u="sng" dirty="0">
                <a:solidFill>
                  <a:prstClr val="black"/>
                </a:solidFill>
                <a:highlight>
                  <a:srgbClr val="FFFF00"/>
                </a:highlight>
                <a:latin typeface="Calibri" panose="020F0502020204030204"/>
              </a:rPr>
              <a:t> of God are guaranteed by his unfailing </a:t>
            </a:r>
            <a:r>
              <a:rPr lang="en-CA" sz="2600" b="1" i="1" u="sng" dirty="0" err="1">
                <a:solidFill>
                  <a:prstClr val="black"/>
                </a:solidFill>
                <a:highlight>
                  <a:srgbClr val="FFFF00"/>
                </a:highlight>
                <a:latin typeface="Calibri" panose="020F0502020204030204"/>
              </a:rPr>
              <a:t>ḥesed</a:t>
            </a:r>
            <a:endParaRPr lang="en-CA" sz="2600" b="1" i="1" u="sng" dirty="0">
              <a:solidFill>
                <a:prstClr val="black"/>
              </a:solidFill>
              <a:highlight>
                <a:srgbClr val="FFFF00"/>
              </a:highlight>
              <a:latin typeface="Calibri" panose="020F0502020204030204"/>
            </a:endParaRP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God’s whole interaction with the human race is a function of his grace</a:t>
            </a:r>
            <a:r>
              <a:rPr kumimoji="0" lang="en-CA" sz="2600" b="0" i="0" u="none" strike="noStrike" kern="1200" cap="none" spc="0" normalizeH="0" baseline="0" noProof="0" dirty="0">
                <a:ln>
                  <a:noFill/>
                </a:ln>
                <a:solidFill>
                  <a:prstClr val="black"/>
                </a:solidFill>
                <a:effectLst/>
                <a:uLnTx/>
                <a:uFillTx/>
                <a:latin typeface="Calibri" panose="020F0502020204030204"/>
                <a:ea typeface="+mn-ea"/>
                <a:cs typeface="+mn-cs"/>
              </a:rPr>
              <a:t> – we are all sinners and have incurred the death penalty.   But </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God loves every last human being</a:t>
            </a:r>
            <a:r>
              <a:rPr kumimoji="0" lang="en-CA" sz="260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600" b="0" i="0" u="none" strike="noStrike" kern="1200" cap="none" spc="0" normalizeH="0" baseline="0" noProof="0" dirty="0">
                <a:ln>
                  <a:noFill/>
                </a:ln>
                <a:solidFill>
                  <a:prstClr val="black"/>
                </a:solidFill>
                <a:effectLst/>
                <a:uLnTx/>
                <a:uFillTx/>
                <a:latin typeface="Calibri" panose="020F0502020204030204"/>
                <a:ea typeface="+mn-ea"/>
                <a:cs typeface="+mn-cs"/>
              </a:rPr>
              <a:t>and desires that none should perish.  </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God wants each and every human being to enter into an inviolable covenant</a:t>
            </a:r>
            <a:r>
              <a:rPr kumimoji="0" lang="en-CA" sz="2600" b="0" i="0" u="none" strike="noStrike" kern="1200" cap="none" spc="0" normalizeH="0" baseline="0" noProof="0" dirty="0">
                <a:ln>
                  <a:noFill/>
                </a:ln>
                <a:solidFill>
                  <a:prstClr val="black"/>
                </a:solidFill>
                <a:effectLst/>
                <a:uLnTx/>
                <a:uFillTx/>
                <a:latin typeface="Calibri" panose="020F0502020204030204"/>
                <a:ea typeface="+mn-ea"/>
                <a:cs typeface="+mn-cs"/>
              </a:rPr>
              <a:t> with him to accept the sacrifice of Jesus Christ to pay the penalty for sin and to live by the way of God.  Then, God in his mercy, if he sees in each of us a reflection of his Nature, will extend </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gift of eternal life at the resurrection</a:t>
            </a:r>
            <a:r>
              <a:rPr kumimoji="0" lang="en-CA" sz="2600" b="0" i="0" u="none" strike="noStrike" kern="1200" cap="none" spc="0" normalizeH="0" baseline="0" noProof="0" dirty="0">
                <a:ln>
                  <a:noFill/>
                </a:ln>
                <a:solidFill>
                  <a:prstClr val="black"/>
                </a:solidFill>
                <a:effectLst/>
                <a:uLnTx/>
                <a:uFillTx/>
                <a:latin typeface="Calibri" panose="020F0502020204030204"/>
                <a:ea typeface="+mn-ea"/>
                <a:cs typeface="+mn-cs"/>
              </a:rPr>
              <a:t>.</a:t>
            </a:r>
          </a:p>
          <a:p>
            <a:endParaRPr lang="en-CA" dirty="0"/>
          </a:p>
        </p:txBody>
      </p:sp>
    </p:spTree>
    <p:extLst>
      <p:ext uri="{BB962C8B-B14F-4D97-AF65-F5344CB8AC3E}">
        <p14:creationId xmlns:p14="http://schemas.microsoft.com/office/powerpoint/2010/main" val="3192638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2E867-99BB-4BBA-8DD4-31A93DDA249F}"/>
              </a:ext>
            </a:extLst>
          </p:cNvPr>
          <p:cNvSpPr>
            <a:spLocks noGrp="1"/>
          </p:cNvSpPr>
          <p:nvPr>
            <p:ph type="title"/>
          </p:nvPr>
        </p:nvSpPr>
        <p:spPr/>
        <p:txBody>
          <a:bodyPr/>
          <a:lstStyle/>
          <a:p>
            <a:r>
              <a:rPr lang="en-CA" dirty="0"/>
              <a:t>Extra slides …</a:t>
            </a:r>
          </a:p>
        </p:txBody>
      </p:sp>
      <p:sp>
        <p:nvSpPr>
          <p:cNvPr id="3" name="Content Placeholder 2">
            <a:extLst>
              <a:ext uri="{FF2B5EF4-FFF2-40B4-BE49-F238E27FC236}">
                <a16:creationId xmlns:a16="http://schemas.microsoft.com/office/drawing/2014/main" id="{8DEB4C5D-CF45-446E-8BE8-D2DE17D7D6A9}"/>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3978086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ABB9C-F430-45E0-9243-F14C50DA8952}"/>
              </a:ext>
            </a:extLst>
          </p:cNvPr>
          <p:cNvSpPr>
            <a:spLocks noGrp="1"/>
          </p:cNvSpPr>
          <p:nvPr>
            <p:ph type="title"/>
          </p:nvPr>
        </p:nvSpPr>
        <p:spPr>
          <a:xfrm>
            <a:off x="838200" y="1"/>
            <a:ext cx="10515600" cy="1107830"/>
          </a:xfrm>
        </p:spPr>
        <p:txBody>
          <a:bodyPr/>
          <a:lstStyle/>
          <a:p>
            <a:pPr algn="ctr"/>
            <a:r>
              <a:rPr lang="en-CA" i="1" dirty="0" err="1">
                <a:latin typeface="Arial Black" panose="020B0A04020102020204" pitchFamily="34" charset="0"/>
              </a:rPr>
              <a:t>ḥesed</a:t>
            </a:r>
            <a:r>
              <a:rPr lang="en-CA" dirty="0">
                <a:latin typeface="Arial Black" panose="020B0A04020102020204" pitchFamily="34" charset="0"/>
              </a:rPr>
              <a:t> – In the Covenants</a:t>
            </a:r>
            <a:endParaRPr lang="en-CA" dirty="0"/>
          </a:p>
        </p:txBody>
      </p:sp>
      <p:sp>
        <p:nvSpPr>
          <p:cNvPr id="3" name="Content Placeholder 2">
            <a:extLst>
              <a:ext uri="{FF2B5EF4-FFF2-40B4-BE49-F238E27FC236}">
                <a16:creationId xmlns:a16="http://schemas.microsoft.com/office/drawing/2014/main" id="{8EC07CA9-4885-4A3A-ABAD-980EA338D5C4}"/>
              </a:ext>
            </a:extLst>
          </p:cNvPr>
          <p:cNvSpPr>
            <a:spLocks noGrp="1"/>
          </p:cNvSpPr>
          <p:nvPr>
            <p:ph idx="1"/>
          </p:nvPr>
        </p:nvSpPr>
        <p:spPr>
          <a:xfrm>
            <a:off x="17585" y="1107831"/>
            <a:ext cx="12192000" cy="5750168"/>
          </a:xfrm>
        </p:spPr>
        <p:txBody>
          <a:bodyPr>
            <a:normAutofit lnSpcReduction="10000"/>
          </a:bodyPr>
          <a:lstStyle/>
          <a:p>
            <a:r>
              <a:rPr lang="en-CA" dirty="0"/>
              <a:t>Isaiah prophesizes of a time when there will be good government on earth:</a:t>
            </a:r>
          </a:p>
          <a:p>
            <a:pPr marL="457200" lvl="1" indent="0">
              <a:spcBef>
                <a:spcPts val="0"/>
              </a:spcBef>
              <a:buNone/>
            </a:pPr>
            <a:r>
              <a:rPr lang="en-CA" b="1" u="sng" dirty="0"/>
              <a:t>Isaiah 16:5, 26:9 ESV</a:t>
            </a:r>
          </a:p>
          <a:p>
            <a:pPr marL="457200" lvl="1" indent="0">
              <a:spcBef>
                <a:spcPts val="0"/>
              </a:spcBef>
              <a:buNone/>
            </a:pPr>
            <a:r>
              <a:rPr lang="en-CA" dirty="0"/>
              <a:t>… then </a:t>
            </a:r>
            <a:r>
              <a:rPr lang="en-CA" b="1" dirty="0">
                <a:highlight>
                  <a:srgbClr val="FFFF00"/>
                </a:highlight>
              </a:rPr>
              <a:t>a throne will be established</a:t>
            </a:r>
            <a:r>
              <a:rPr lang="en-CA" dirty="0"/>
              <a:t> in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and on it will </a:t>
            </a:r>
            <a:r>
              <a:rPr lang="en-CA" b="1" dirty="0">
                <a:highlight>
                  <a:srgbClr val="FFFF00"/>
                </a:highlight>
              </a:rPr>
              <a:t>sit in faithfulness</a:t>
            </a:r>
            <a:br>
              <a:rPr lang="en-CA" dirty="0"/>
            </a:br>
            <a:r>
              <a:rPr lang="en-CA" dirty="0"/>
              <a:t>in the tent of David </a:t>
            </a:r>
            <a:r>
              <a:rPr lang="en-CA" b="1" dirty="0">
                <a:highlight>
                  <a:srgbClr val="FFFF00"/>
                </a:highlight>
              </a:rPr>
              <a:t>one</a:t>
            </a:r>
            <a:r>
              <a:rPr lang="en-CA" dirty="0"/>
              <a:t> who judges and </a:t>
            </a:r>
            <a:r>
              <a:rPr lang="en-CA" b="1" dirty="0">
                <a:highlight>
                  <a:srgbClr val="FFFF00"/>
                </a:highlight>
              </a:rPr>
              <a:t>seeks [</a:t>
            </a:r>
            <a:r>
              <a:rPr lang="en-CA" b="1" dirty="0" err="1">
                <a:highlight>
                  <a:srgbClr val="FFFF00"/>
                </a:highlight>
              </a:rPr>
              <a:t>mishᵉpat</a:t>
            </a:r>
            <a:r>
              <a:rPr lang="en-CA" b="1" dirty="0">
                <a:highlight>
                  <a:srgbClr val="FFFF00"/>
                </a:highlight>
              </a:rPr>
              <a:t>]</a:t>
            </a:r>
            <a:r>
              <a:rPr lang="en-CA" dirty="0"/>
              <a:t> and is </a:t>
            </a:r>
            <a:r>
              <a:rPr lang="en-CA" b="1" dirty="0">
                <a:highlight>
                  <a:srgbClr val="FFFF00"/>
                </a:highlight>
              </a:rPr>
              <a:t>swift to do righteousness</a:t>
            </a:r>
            <a:r>
              <a:rPr lang="en-CA" dirty="0"/>
              <a:t>.</a:t>
            </a:r>
          </a:p>
          <a:p>
            <a:pPr marL="457200" lvl="1" indent="0">
              <a:buNone/>
            </a:pPr>
            <a:r>
              <a:rPr lang="en-CA" dirty="0"/>
              <a:t>For when your </a:t>
            </a:r>
            <a:r>
              <a:rPr lang="en-CA" b="1" dirty="0">
                <a:highlight>
                  <a:srgbClr val="FFFF00"/>
                </a:highlight>
              </a:rPr>
              <a:t>[</a:t>
            </a:r>
            <a:r>
              <a:rPr lang="en-CA" b="1" dirty="0" err="1">
                <a:highlight>
                  <a:srgbClr val="FFFF00"/>
                </a:highlight>
              </a:rPr>
              <a:t>mishᵉpat</a:t>
            </a:r>
            <a:r>
              <a:rPr lang="en-CA" b="1" dirty="0">
                <a:highlight>
                  <a:srgbClr val="FFFF00"/>
                </a:highlight>
              </a:rPr>
              <a:t>]</a:t>
            </a:r>
            <a:r>
              <a:rPr lang="en-CA" dirty="0"/>
              <a:t> are in the earth, the </a:t>
            </a:r>
            <a:r>
              <a:rPr lang="en-CA" b="1" dirty="0">
                <a:highlight>
                  <a:srgbClr val="FFFF00"/>
                </a:highlight>
              </a:rPr>
              <a:t>inhabitants of the world learn righteousness</a:t>
            </a:r>
            <a:r>
              <a:rPr lang="en-CA" dirty="0"/>
              <a:t>.</a:t>
            </a:r>
          </a:p>
          <a:p>
            <a:r>
              <a:rPr lang="en-CA" dirty="0"/>
              <a:t>But, Isaiah bemoans the fact that the Covenants of Grace have been violated:</a:t>
            </a:r>
          </a:p>
          <a:p>
            <a:pPr marL="457200" lvl="1" indent="0">
              <a:spcBef>
                <a:spcPts val="0"/>
              </a:spcBef>
              <a:buNone/>
            </a:pPr>
            <a:r>
              <a:rPr lang="en-CA" b="1" u="sng" dirty="0"/>
              <a:t>Isaiah 24:4-5 ESV</a:t>
            </a:r>
          </a:p>
          <a:p>
            <a:pPr marL="457200" lvl="1" indent="0">
              <a:spcBef>
                <a:spcPts val="0"/>
              </a:spcBef>
              <a:buNone/>
            </a:pPr>
            <a:r>
              <a:rPr lang="en-CA" dirty="0"/>
              <a:t>The earth mourns and withers; the world languishes and withers;</a:t>
            </a:r>
            <a:br>
              <a:rPr lang="en-CA" dirty="0"/>
            </a:br>
            <a:r>
              <a:rPr lang="en-CA" dirty="0"/>
              <a:t>the highest people of the earth languish.</a:t>
            </a:r>
            <a:br>
              <a:rPr lang="en-CA" dirty="0"/>
            </a:br>
            <a:r>
              <a:rPr lang="en-CA" dirty="0"/>
              <a:t>The </a:t>
            </a:r>
            <a:r>
              <a:rPr lang="en-CA" b="1" dirty="0">
                <a:highlight>
                  <a:srgbClr val="FFFF00"/>
                </a:highlight>
              </a:rPr>
              <a:t>earth lies defiled under its inhabitants</a:t>
            </a:r>
            <a:r>
              <a:rPr lang="en-CA" dirty="0"/>
              <a:t>;</a:t>
            </a:r>
            <a:br>
              <a:rPr lang="en-CA" dirty="0"/>
            </a:br>
            <a:r>
              <a:rPr lang="en-CA" dirty="0"/>
              <a:t>for they have </a:t>
            </a:r>
            <a:r>
              <a:rPr lang="en-CA" b="1" dirty="0">
                <a:highlight>
                  <a:srgbClr val="FFFF00"/>
                </a:highlight>
              </a:rPr>
              <a:t>transgressed the [torah]</a:t>
            </a:r>
            <a:r>
              <a:rPr lang="en-CA" dirty="0"/>
              <a:t>, </a:t>
            </a:r>
            <a:r>
              <a:rPr lang="en-CA" b="1" dirty="0">
                <a:highlight>
                  <a:srgbClr val="FFFF00"/>
                </a:highlight>
              </a:rPr>
              <a:t>violated the statutes</a:t>
            </a:r>
            <a:r>
              <a:rPr lang="en-CA" dirty="0"/>
              <a:t>, </a:t>
            </a:r>
          </a:p>
          <a:p>
            <a:pPr marL="457200" lvl="1" indent="0">
              <a:buNone/>
            </a:pPr>
            <a:r>
              <a:rPr lang="en-CA" b="1" dirty="0">
                <a:highlight>
                  <a:srgbClr val="FFFF00"/>
                </a:highlight>
              </a:rPr>
              <a:t>broken the everlasting covenant</a:t>
            </a:r>
            <a:r>
              <a:rPr lang="en-CA" dirty="0"/>
              <a:t>.</a:t>
            </a:r>
          </a:p>
          <a:p>
            <a:r>
              <a:rPr lang="en-CA" dirty="0"/>
              <a:t>The Covenant of Justness is first called “</a:t>
            </a:r>
            <a:r>
              <a:rPr lang="en-CA" b="1" dirty="0">
                <a:highlight>
                  <a:srgbClr val="FFFF00"/>
                </a:highlight>
              </a:rPr>
              <a:t>the everlasting covenant</a:t>
            </a:r>
            <a:r>
              <a:rPr lang="en-CA" dirty="0"/>
              <a:t>”:</a:t>
            </a:r>
          </a:p>
          <a:p>
            <a:pPr marL="457200" lvl="1" indent="0">
              <a:spcBef>
                <a:spcPts val="0"/>
              </a:spcBef>
              <a:buNone/>
            </a:pPr>
            <a:r>
              <a:rPr lang="en-CA" b="1" u="sng" dirty="0"/>
              <a:t>Genesis 9:16 ESV</a:t>
            </a:r>
          </a:p>
          <a:p>
            <a:pPr marL="457200" lvl="1" indent="0">
              <a:spcBef>
                <a:spcPts val="0"/>
              </a:spcBef>
              <a:buNone/>
            </a:pPr>
            <a:r>
              <a:rPr lang="en-CA" dirty="0"/>
              <a:t>When the bow is in the clouds, I will see it and </a:t>
            </a:r>
            <a:r>
              <a:rPr lang="en-CA" b="1" dirty="0">
                <a:highlight>
                  <a:srgbClr val="FFFF00"/>
                </a:highlight>
              </a:rPr>
              <a:t>remember </a:t>
            </a:r>
            <a:r>
              <a:rPr lang="en-CA" b="1" i="1" dirty="0">
                <a:highlight>
                  <a:srgbClr val="FFFF00"/>
                </a:highlight>
              </a:rPr>
              <a:t>the everlasting covenant</a:t>
            </a:r>
            <a:r>
              <a:rPr lang="en-CA" b="1" dirty="0">
                <a:highlight>
                  <a:srgbClr val="FFFF00"/>
                </a:highlight>
              </a:rPr>
              <a:t> between God and every living creature</a:t>
            </a:r>
            <a:r>
              <a:rPr lang="en-CA" dirty="0"/>
              <a:t> of all flesh that is on the earth.</a:t>
            </a:r>
          </a:p>
          <a:p>
            <a:pPr marL="457200" lvl="1" indent="0">
              <a:buNone/>
            </a:pPr>
            <a:endParaRPr lang="en-CA" dirty="0"/>
          </a:p>
        </p:txBody>
      </p:sp>
    </p:spTree>
    <p:extLst>
      <p:ext uri="{BB962C8B-B14F-4D97-AF65-F5344CB8AC3E}">
        <p14:creationId xmlns:p14="http://schemas.microsoft.com/office/powerpoint/2010/main" val="2982653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1B8947-9D96-4F7B-947C-C469C55DAA23}"/>
              </a:ext>
            </a:extLst>
          </p:cNvPr>
          <p:cNvSpPr txBox="1"/>
          <p:nvPr/>
        </p:nvSpPr>
        <p:spPr>
          <a:xfrm>
            <a:off x="351692" y="428178"/>
            <a:ext cx="11517923" cy="6001643"/>
          </a:xfrm>
          <a:prstGeom prst="rect">
            <a:avLst/>
          </a:prstGeom>
          <a:noFill/>
        </p:spPr>
        <p:txBody>
          <a:bodyPr wrap="square">
            <a:spAutoFit/>
          </a:bodyPr>
          <a:lstStyle/>
          <a:p>
            <a:pPr marL="457200"/>
            <a:r>
              <a:rPr lang="en-CA" sz="2400" b="1" u="sng" dirty="0"/>
              <a:t>Isaiah 54:10 ESV</a:t>
            </a:r>
          </a:p>
          <a:p>
            <a:pPr marL="457200"/>
            <a:r>
              <a:rPr lang="en-CA" sz="2400" dirty="0"/>
              <a:t>For the mountains may depart and the hills be removed,</a:t>
            </a:r>
            <a:br>
              <a:rPr lang="en-CA" sz="2400" dirty="0"/>
            </a:br>
            <a:r>
              <a:rPr lang="en-CA" sz="2400" dirty="0"/>
              <a:t>but my </a:t>
            </a:r>
            <a:r>
              <a:rPr lang="en-CA" sz="2400" b="1" dirty="0">
                <a:highlight>
                  <a:srgbClr val="FFFF00"/>
                </a:highlight>
              </a:rPr>
              <a:t>[</a:t>
            </a:r>
            <a:r>
              <a:rPr lang="en-CA" sz="2400" b="1" dirty="0" err="1">
                <a:highlight>
                  <a:srgbClr val="FFFF00"/>
                </a:highlight>
              </a:rPr>
              <a:t>ḥesed</a:t>
            </a:r>
            <a:r>
              <a:rPr lang="en-CA" sz="2400" b="1" dirty="0">
                <a:highlight>
                  <a:srgbClr val="FFFF00"/>
                </a:highlight>
              </a:rPr>
              <a:t>]</a:t>
            </a:r>
            <a:r>
              <a:rPr lang="en-CA" sz="2400" dirty="0"/>
              <a:t> shall not depart from you, </a:t>
            </a:r>
            <a:br>
              <a:rPr lang="en-CA" sz="2400" dirty="0"/>
            </a:br>
            <a:r>
              <a:rPr lang="en-CA" sz="2400" dirty="0"/>
              <a:t>and my </a:t>
            </a:r>
            <a:r>
              <a:rPr lang="en-CA" sz="2400" b="1" dirty="0">
                <a:highlight>
                  <a:srgbClr val="FFFF00"/>
                </a:highlight>
              </a:rPr>
              <a:t>[</a:t>
            </a:r>
            <a:r>
              <a:rPr lang="en-CA" sz="2400" b="1" dirty="0" err="1">
                <a:highlight>
                  <a:srgbClr val="FFFF00"/>
                </a:highlight>
              </a:rPr>
              <a:t>bᵉrith</a:t>
            </a:r>
            <a:r>
              <a:rPr lang="en-CA" sz="2400" b="1" dirty="0">
                <a:highlight>
                  <a:srgbClr val="FFFF00"/>
                </a:highlight>
              </a:rPr>
              <a:t>]</a:t>
            </a:r>
            <a:r>
              <a:rPr lang="en-CA" sz="2400" dirty="0"/>
              <a:t> of peace shall not be removed,”</a:t>
            </a:r>
            <a:br>
              <a:rPr lang="en-CA" sz="2400" dirty="0"/>
            </a:br>
            <a:r>
              <a:rPr lang="en-CA" sz="2400" dirty="0"/>
              <a:t>says the LORD, who has compassion on you.</a:t>
            </a:r>
          </a:p>
          <a:p>
            <a:pPr marL="457200"/>
            <a:r>
              <a:rPr lang="en-CA" sz="2400" b="1" u="sng" dirty="0"/>
              <a:t>Psalms 89:28, 106:45 ESV</a:t>
            </a:r>
          </a:p>
          <a:p>
            <a:pPr marL="457200"/>
            <a:r>
              <a:rPr lang="en-CA" sz="2400" dirty="0"/>
              <a:t>My </a:t>
            </a:r>
            <a:r>
              <a:rPr lang="en-CA" sz="2400" b="1" dirty="0">
                <a:highlight>
                  <a:srgbClr val="FFFF00"/>
                </a:highlight>
              </a:rPr>
              <a:t>[</a:t>
            </a:r>
            <a:r>
              <a:rPr lang="en-CA" sz="2400" b="1" dirty="0" err="1">
                <a:highlight>
                  <a:srgbClr val="FFFF00"/>
                </a:highlight>
              </a:rPr>
              <a:t>ḥesed</a:t>
            </a:r>
            <a:r>
              <a:rPr lang="en-CA" sz="2400" b="1" dirty="0">
                <a:highlight>
                  <a:srgbClr val="FFFF00"/>
                </a:highlight>
              </a:rPr>
              <a:t>]</a:t>
            </a:r>
            <a:r>
              <a:rPr lang="en-CA" sz="2400" dirty="0"/>
              <a:t> I will keep for him forever, and my </a:t>
            </a:r>
            <a:r>
              <a:rPr lang="en-CA" sz="2400" b="1" dirty="0">
                <a:highlight>
                  <a:srgbClr val="FFFF00"/>
                </a:highlight>
              </a:rPr>
              <a:t>[</a:t>
            </a:r>
            <a:r>
              <a:rPr lang="en-CA" sz="2400" b="1" dirty="0" err="1">
                <a:highlight>
                  <a:srgbClr val="FFFF00"/>
                </a:highlight>
              </a:rPr>
              <a:t>bᵉrith</a:t>
            </a:r>
            <a:r>
              <a:rPr lang="en-CA" sz="2400" b="1" dirty="0">
                <a:highlight>
                  <a:srgbClr val="FFFF00"/>
                </a:highlight>
              </a:rPr>
              <a:t>]</a:t>
            </a:r>
            <a:r>
              <a:rPr lang="en-CA" sz="2400" dirty="0"/>
              <a:t> will stand firm for him.</a:t>
            </a:r>
          </a:p>
          <a:p>
            <a:pPr marL="457200"/>
            <a:r>
              <a:rPr lang="en-CA" sz="2400" dirty="0"/>
              <a:t>For their sake he remembered his </a:t>
            </a:r>
            <a:r>
              <a:rPr lang="en-CA" sz="2400" b="1" dirty="0">
                <a:highlight>
                  <a:srgbClr val="FFFF00"/>
                </a:highlight>
              </a:rPr>
              <a:t>[</a:t>
            </a:r>
            <a:r>
              <a:rPr lang="en-CA" sz="2400" b="1" dirty="0" err="1">
                <a:highlight>
                  <a:srgbClr val="FFFF00"/>
                </a:highlight>
              </a:rPr>
              <a:t>bᵉrith</a:t>
            </a:r>
            <a:r>
              <a:rPr lang="en-CA" sz="2400" b="1" dirty="0">
                <a:highlight>
                  <a:srgbClr val="FFFF00"/>
                </a:highlight>
              </a:rPr>
              <a:t>]</a:t>
            </a:r>
            <a:r>
              <a:rPr lang="en-CA" sz="2400" dirty="0"/>
              <a:t>, </a:t>
            </a:r>
            <a:br>
              <a:rPr lang="en-CA" sz="2400" dirty="0"/>
            </a:br>
            <a:r>
              <a:rPr lang="en-CA" sz="2400" dirty="0"/>
              <a:t>and relented according to the abundance of his </a:t>
            </a:r>
            <a:r>
              <a:rPr lang="en-CA" sz="2400" b="1" dirty="0">
                <a:highlight>
                  <a:srgbClr val="FFFF00"/>
                </a:highlight>
              </a:rPr>
              <a:t>[</a:t>
            </a:r>
            <a:r>
              <a:rPr lang="en-CA" sz="2400" b="1" dirty="0" err="1">
                <a:highlight>
                  <a:srgbClr val="FFFF00"/>
                </a:highlight>
              </a:rPr>
              <a:t>ḥesed</a:t>
            </a:r>
            <a:r>
              <a:rPr lang="en-CA" sz="2400" b="1" dirty="0">
                <a:highlight>
                  <a:srgbClr val="FFFF00"/>
                </a:highlight>
              </a:rPr>
              <a:t>]</a:t>
            </a:r>
            <a:r>
              <a:rPr lang="en-CA" sz="2400" dirty="0"/>
              <a:t>.</a:t>
            </a:r>
          </a:p>
          <a:p>
            <a:pPr marL="457200"/>
            <a:r>
              <a:rPr lang="en-CA" sz="2400" b="1" u="sng" dirty="0"/>
              <a:t>Daniel 9:4 ESV</a:t>
            </a:r>
          </a:p>
          <a:p>
            <a:pPr marL="457200"/>
            <a:r>
              <a:rPr lang="en-CA" sz="2400" dirty="0"/>
              <a:t>I prayed to the LORD my God and made confession, saying, “O Lord, the great and awesome God, who keeps </a:t>
            </a:r>
            <a:r>
              <a:rPr lang="en-CA" sz="2400" b="1" dirty="0">
                <a:highlight>
                  <a:srgbClr val="FFFF00"/>
                </a:highlight>
              </a:rPr>
              <a:t>[</a:t>
            </a:r>
            <a:r>
              <a:rPr lang="en-CA" sz="2400" b="1" dirty="0" err="1">
                <a:highlight>
                  <a:srgbClr val="FFFF00"/>
                </a:highlight>
              </a:rPr>
              <a:t>bᵉrith</a:t>
            </a:r>
            <a:r>
              <a:rPr lang="en-CA" sz="2400" b="1" dirty="0">
                <a:highlight>
                  <a:srgbClr val="FFFF00"/>
                </a:highlight>
              </a:rPr>
              <a:t>]</a:t>
            </a:r>
            <a:r>
              <a:rPr lang="en-CA" sz="2400" dirty="0"/>
              <a:t> and </a:t>
            </a:r>
            <a:r>
              <a:rPr lang="en-CA" sz="2400" b="1" dirty="0">
                <a:highlight>
                  <a:srgbClr val="FFFF00"/>
                </a:highlight>
              </a:rPr>
              <a:t>[</a:t>
            </a:r>
            <a:r>
              <a:rPr lang="en-CA" sz="2400" b="1" dirty="0" err="1">
                <a:highlight>
                  <a:srgbClr val="FFFF00"/>
                </a:highlight>
              </a:rPr>
              <a:t>ḥesed</a:t>
            </a:r>
            <a:r>
              <a:rPr lang="en-CA" sz="2400" b="1" dirty="0">
                <a:highlight>
                  <a:srgbClr val="FFFF00"/>
                </a:highlight>
              </a:rPr>
              <a:t>]</a:t>
            </a:r>
            <a:r>
              <a:rPr lang="en-CA" sz="2400" dirty="0"/>
              <a:t> with those who love him and keep his commandments …</a:t>
            </a:r>
          </a:p>
          <a:p>
            <a:pPr marL="457200"/>
            <a:r>
              <a:rPr lang="en-CA" sz="2400" b="1" u="sng" dirty="0"/>
              <a:t>Nehemiah 1:5 ESV</a:t>
            </a:r>
          </a:p>
          <a:p>
            <a:pPr marL="457200"/>
            <a:r>
              <a:rPr lang="en-CA" sz="2400" dirty="0"/>
              <a:t>And I said, “O LORD God of heaven, the great and awesome God who keeps </a:t>
            </a:r>
            <a:r>
              <a:rPr lang="en-CA" sz="2400" b="1" dirty="0">
                <a:highlight>
                  <a:srgbClr val="FFFF00"/>
                </a:highlight>
              </a:rPr>
              <a:t>[</a:t>
            </a:r>
            <a:r>
              <a:rPr lang="en-CA" sz="2400" b="1" dirty="0" err="1">
                <a:highlight>
                  <a:srgbClr val="FFFF00"/>
                </a:highlight>
              </a:rPr>
              <a:t>bᵉrith</a:t>
            </a:r>
            <a:r>
              <a:rPr lang="en-CA" sz="2400" b="1" dirty="0">
                <a:highlight>
                  <a:srgbClr val="FFFF00"/>
                </a:highlight>
              </a:rPr>
              <a:t>]</a:t>
            </a:r>
            <a:r>
              <a:rPr lang="en-CA" sz="2400" dirty="0"/>
              <a:t> and </a:t>
            </a:r>
            <a:r>
              <a:rPr lang="en-CA" sz="2400" b="1" dirty="0">
                <a:highlight>
                  <a:srgbClr val="FFFF00"/>
                </a:highlight>
              </a:rPr>
              <a:t>[</a:t>
            </a:r>
            <a:r>
              <a:rPr lang="en-CA" sz="2400" b="1" dirty="0" err="1">
                <a:highlight>
                  <a:srgbClr val="FFFF00"/>
                </a:highlight>
              </a:rPr>
              <a:t>ḥesed</a:t>
            </a:r>
            <a:r>
              <a:rPr lang="en-CA" sz="2400" b="1" dirty="0">
                <a:highlight>
                  <a:srgbClr val="FFFF00"/>
                </a:highlight>
              </a:rPr>
              <a:t>]</a:t>
            </a:r>
            <a:r>
              <a:rPr lang="en-CA" sz="2400" dirty="0"/>
              <a:t> with those who love him and keep his commandments …</a:t>
            </a:r>
          </a:p>
        </p:txBody>
      </p:sp>
    </p:spTree>
    <p:extLst>
      <p:ext uri="{BB962C8B-B14F-4D97-AF65-F5344CB8AC3E}">
        <p14:creationId xmlns:p14="http://schemas.microsoft.com/office/powerpoint/2010/main" val="333641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A0DBD-2B25-4E28-8BA3-5D9F8BDE6279}"/>
              </a:ext>
            </a:extLst>
          </p:cNvPr>
          <p:cNvSpPr>
            <a:spLocks noGrp="1"/>
          </p:cNvSpPr>
          <p:nvPr>
            <p:ph type="title"/>
          </p:nvPr>
        </p:nvSpPr>
        <p:spPr>
          <a:xfrm>
            <a:off x="838200" y="1"/>
            <a:ext cx="10515600" cy="1160584"/>
          </a:xfrm>
        </p:spPr>
        <p:txBody>
          <a:bodyPr>
            <a:normAutofit/>
          </a:bodyPr>
          <a:lstStyle/>
          <a:p>
            <a:pPr algn="ctr"/>
            <a:r>
              <a:rPr lang="en-CA" sz="6000" i="1" dirty="0" err="1">
                <a:effectLst/>
                <a:latin typeface="Arial Black" panose="020B0A04020102020204" pitchFamily="34" charset="0"/>
                <a:ea typeface="Calibri" panose="020F0502020204030204" pitchFamily="34" charset="0"/>
                <a:cs typeface="Arial" panose="020B0604020202020204" pitchFamily="34" charset="0"/>
              </a:rPr>
              <a:t>h</a:t>
            </a:r>
            <a:r>
              <a:rPr lang="en-CA" sz="6000" i="1" dirty="0" err="1">
                <a:effectLst/>
                <a:latin typeface="Arial Black" panose="020B0A04020102020204" pitchFamily="34" charset="0"/>
                <a:ea typeface="Calibri" panose="020F0502020204030204" pitchFamily="34" charset="0"/>
              </a:rPr>
              <a:t>̣</a:t>
            </a:r>
            <a:r>
              <a:rPr lang="en-CA" sz="6000" i="1" dirty="0" err="1">
                <a:effectLst/>
                <a:latin typeface="Arial Black" panose="020B0A04020102020204" pitchFamily="34" charset="0"/>
                <a:ea typeface="Calibri" panose="020F0502020204030204" pitchFamily="34" charset="0"/>
                <a:cs typeface="Arial" panose="020B0604020202020204" pitchFamily="34" charset="0"/>
              </a:rPr>
              <a:t>esed</a:t>
            </a:r>
            <a:endParaRPr lang="en-CA" sz="60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980262F4-F38A-4464-B255-02998FAB62C8}"/>
              </a:ext>
            </a:extLst>
          </p:cNvPr>
          <p:cNvSpPr>
            <a:spLocks noGrp="1"/>
          </p:cNvSpPr>
          <p:nvPr>
            <p:ph idx="1"/>
          </p:nvPr>
        </p:nvSpPr>
        <p:spPr>
          <a:xfrm>
            <a:off x="0" y="1160586"/>
            <a:ext cx="12192000" cy="5697414"/>
          </a:xfrm>
        </p:spPr>
        <p:txBody>
          <a:bodyPr>
            <a:normAutofit/>
          </a:bodyPr>
          <a:lstStyle/>
          <a:p>
            <a:pPr>
              <a:spcBef>
                <a:spcPts val="0"/>
              </a:spcBef>
            </a:pPr>
            <a:r>
              <a:rPr lang="en-CA" dirty="0">
                <a:effectLst/>
                <a:latin typeface="Calibri" panose="020F0502020204030204" pitchFamily="34" charset="0"/>
                <a:ea typeface="Calibri" panose="020F0502020204030204" pitchFamily="34" charset="0"/>
                <a:cs typeface="Arial" panose="020B0604020202020204" pitchFamily="34" charset="0"/>
              </a:rPr>
              <a:t>There is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 single word in English which adequately translates </a:t>
            </a:r>
            <a:r>
              <a:rPr lang="en-CA"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ḥesed</a:t>
            </a:r>
            <a:r>
              <a:rPr lang="en-CA" i="1" dirty="0">
                <a:latin typeface="Calibri" panose="020F0502020204030204" pitchFamily="34" charset="0"/>
                <a:ea typeface="Calibri" panose="020F0502020204030204" pitchFamily="34" charset="0"/>
                <a:cs typeface="Arial" panose="020B0604020202020204" pitchFamily="34" charset="0"/>
              </a:rPr>
              <a:t>:</a:t>
            </a:r>
            <a:r>
              <a:rPr lang="en-CA" dirty="0">
                <a:effectLst/>
                <a:latin typeface="Calibri" panose="020F0502020204030204" pitchFamily="34" charset="0"/>
                <a:ea typeface="Calibri" panose="020F0502020204030204" pitchFamily="34" charset="0"/>
                <a:cs typeface="Arial" panose="020B0604020202020204" pitchFamily="34" charset="0"/>
              </a:rPr>
              <a:t>  most often, ESV uses “steadfast love” as the translation for </a:t>
            </a:r>
            <a:r>
              <a:rPr lang="en-CA" i="1" dirty="0" err="1">
                <a:effectLst/>
                <a:latin typeface="Calibri" panose="020F0502020204030204" pitchFamily="34" charset="0"/>
                <a:ea typeface="Calibri" panose="020F0502020204030204" pitchFamily="34" charset="0"/>
                <a:cs typeface="Arial" panose="020B0604020202020204" pitchFamily="34" charset="0"/>
              </a:rPr>
              <a:t>ḥesed</a:t>
            </a:r>
            <a:endParaRPr lang="en-CA" dirty="0">
              <a:effectLst/>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en-CA" dirty="0">
                <a:effectLst/>
                <a:latin typeface="Calibri" panose="020F0502020204030204" pitchFamily="34" charset="0"/>
                <a:ea typeface="Calibri" panose="020F0502020204030204" pitchFamily="34" charset="0"/>
                <a:cs typeface="Arial" panose="020B0604020202020204" pitchFamily="34" charset="0"/>
              </a:rPr>
              <a:t>The assumed verbal root from which </a:t>
            </a:r>
            <a:r>
              <a:rPr lang="en-CA" i="1" dirty="0" err="1">
                <a:effectLst/>
                <a:latin typeface="Calibri" panose="020F0502020204030204" pitchFamily="34" charset="0"/>
                <a:ea typeface="Calibri" panose="020F0502020204030204" pitchFamily="34" charset="0"/>
                <a:cs typeface="Arial" panose="020B0604020202020204" pitchFamily="34" charset="0"/>
              </a:rPr>
              <a:t>ḥesed</a:t>
            </a:r>
            <a:r>
              <a:rPr lang="en-CA" dirty="0">
                <a:effectLst/>
                <a:latin typeface="Calibri" panose="020F0502020204030204" pitchFamily="34" charset="0"/>
                <a:ea typeface="Calibri" panose="020F0502020204030204" pitchFamily="34" charset="0"/>
                <a:cs typeface="Arial" panose="020B0604020202020204" pitchFamily="34" charset="0"/>
              </a:rPr>
              <a:t> is derived is </a:t>
            </a:r>
            <a:r>
              <a:rPr lang="he-IL" sz="3200" dirty="0">
                <a:effectLst/>
                <a:ea typeface="Calibri" panose="020F0502020204030204" pitchFamily="34" charset="0"/>
                <a:cs typeface="+mj-cs"/>
              </a:rPr>
              <a:t>חסד </a:t>
            </a:r>
            <a:r>
              <a:rPr lang="en-CA" sz="3200" dirty="0">
                <a:effectLst/>
                <a:latin typeface="Calibri" panose="020F0502020204030204" pitchFamily="34" charset="0"/>
                <a:ea typeface="Calibri" panose="020F0502020204030204" pitchFamily="34" charset="0"/>
                <a:cs typeface="+mj-cs"/>
              </a:rPr>
              <a:t> </a:t>
            </a:r>
            <a:r>
              <a:rPr lang="en-CA" dirty="0">
                <a:effectLst/>
                <a:latin typeface="Calibri" panose="020F0502020204030204" pitchFamily="34" charset="0"/>
                <a:ea typeface="Calibri" panose="020F0502020204030204" pitchFamily="34" charset="0"/>
                <a:cs typeface="Arial" panose="020B0604020202020204" pitchFamily="34" charset="0"/>
              </a:rPr>
              <a:t>- H</a:t>
            </a:r>
            <a:r>
              <a:rPr lang="en-CA" dirty="0">
                <a:effectLst/>
                <a:latin typeface="Calibri" panose="020F0502020204030204" pitchFamily="34" charset="0"/>
                <a:ea typeface="Calibri" panose="020F0502020204030204" pitchFamily="34" charset="0"/>
              </a:rPr>
              <a:t>̣</a:t>
            </a:r>
            <a:r>
              <a:rPr lang="en-CA" dirty="0">
                <a:effectLst/>
                <a:latin typeface="Calibri" panose="020F0502020204030204" pitchFamily="34" charset="0"/>
                <a:ea typeface="Calibri" panose="020F0502020204030204" pitchFamily="34" charset="0"/>
                <a:cs typeface="Arial" panose="020B0604020202020204" pitchFamily="34" charset="0"/>
              </a:rPr>
              <a:t>SD, but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verb is almost never used</a:t>
            </a:r>
            <a:r>
              <a:rPr lang="en-CA" dirty="0">
                <a:effectLst/>
                <a:latin typeface="Calibri" panose="020F0502020204030204" pitchFamily="34" charset="0"/>
                <a:ea typeface="Calibri" panose="020F0502020204030204" pitchFamily="34" charset="0"/>
                <a:cs typeface="Arial" panose="020B0604020202020204" pitchFamily="34" charset="0"/>
              </a:rPr>
              <a:t> – there is no similar word in cognate languages.  </a:t>
            </a:r>
          </a:p>
          <a:p>
            <a:pPr>
              <a:spcBef>
                <a:spcPts val="0"/>
              </a:spcBef>
            </a:pPr>
            <a:r>
              <a:rPr lang="en-CA" dirty="0">
                <a:effectLst/>
                <a:latin typeface="Calibri" panose="020F0502020204030204" pitchFamily="34" charset="0"/>
                <a:ea typeface="Calibri" panose="020F0502020204030204" pitchFamily="34" charset="0"/>
                <a:cs typeface="Arial" panose="020B0604020202020204" pitchFamily="34" charset="0"/>
              </a:rPr>
              <a:t>There is a significant literature discussing </a:t>
            </a:r>
            <a:r>
              <a:rPr lang="en-CA" i="1" dirty="0" err="1">
                <a:effectLst/>
                <a:latin typeface="Calibri" panose="020F0502020204030204" pitchFamily="34" charset="0"/>
                <a:ea typeface="Calibri" panose="020F0502020204030204" pitchFamily="34" charset="0"/>
                <a:cs typeface="Arial" panose="020B0604020202020204" pitchFamily="34" charset="0"/>
              </a:rPr>
              <a:t>ḥesed</a:t>
            </a:r>
            <a:r>
              <a:rPr lang="en-CA" i="1" dirty="0">
                <a:effectLst/>
                <a:latin typeface="Calibri" panose="020F0502020204030204" pitchFamily="34" charset="0"/>
                <a:ea typeface="Calibri" panose="020F0502020204030204" pitchFamily="34" charset="0"/>
                <a:cs typeface="Arial" panose="020B0604020202020204" pitchFamily="34" charset="0"/>
              </a:rPr>
              <a:t>:</a:t>
            </a:r>
            <a:r>
              <a:rPr lang="en-CA" dirty="0">
                <a:effectLst/>
                <a:latin typeface="Calibri" panose="020F0502020204030204" pitchFamily="34" charset="0"/>
                <a:ea typeface="Calibri" panose="020F0502020204030204" pitchFamily="34" charset="0"/>
                <a:cs typeface="Arial" panose="020B0604020202020204" pitchFamily="34" charset="0"/>
              </a:rPr>
              <a:t> we are interested in the most important meaning of the word –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 attribute of God’s character</a:t>
            </a:r>
            <a:r>
              <a:rPr lang="en-CA" dirty="0">
                <a:effectLst/>
                <a:latin typeface="Calibri" panose="020F0502020204030204" pitchFamily="34" charset="0"/>
                <a:ea typeface="Calibri" panose="020F0502020204030204" pitchFamily="34" charset="0"/>
                <a:cs typeface="Arial" panose="020B0604020202020204" pitchFamily="34" charset="0"/>
              </a:rPr>
              <a:t>, a descriptor of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Nature of God</a:t>
            </a:r>
          </a:p>
          <a:p>
            <a:pPr>
              <a:spcBef>
                <a:spcPts val="0"/>
              </a:spcBef>
            </a:pPr>
            <a:r>
              <a:rPr lang="en-CA" dirty="0"/>
              <a:t>The word </a:t>
            </a:r>
            <a:r>
              <a:rPr lang="en-CA" i="1" dirty="0" err="1"/>
              <a:t>ḥesed</a:t>
            </a:r>
            <a:r>
              <a:rPr lang="en-CA" dirty="0"/>
              <a:t> is integrally used in </a:t>
            </a:r>
            <a:r>
              <a:rPr lang="en-CA" b="1" dirty="0">
                <a:highlight>
                  <a:srgbClr val="FFFF00"/>
                </a:highlight>
              </a:rPr>
              <a:t>the second commandment</a:t>
            </a:r>
            <a:r>
              <a:rPr lang="en-CA" dirty="0"/>
              <a:t>:</a:t>
            </a:r>
          </a:p>
          <a:p>
            <a:pPr marL="457200" lvl="1" indent="0">
              <a:spcBef>
                <a:spcPts val="0"/>
              </a:spcBef>
              <a:buNone/>
            </a:pPr>
            <a:r>
              <a:rPr lang="fr-FR" b="1" u="sng" dirty="0"/>
              <a:t>Exodus 20:4-6 ESV</a:t>
            </a:r>
            <a:r>
              <a:rPr lang="fr-FR" dirty="0"/>
              <a:t> // Deuteronomy 5:8-10</a:t>
            </a:r>
            <a:endParaRPr lang="en-CA" dirty="0"/>
          </a:p>
          <a:p>
            <a:pPr marL="457200" lvl="1" indent="0">
              <a:spcBef>
                <a:spcPts val="0"/>
              </a:spcBef>
              <a:buNone/>
            </a:pPr>
            <a:r>
              <a:rPr lang="en-CA" dirty="0"/>
              <a:t>You shall not make for yourself a carved image, or any likeness of anything that is in heaven above, or that is in the earth beneath, or that is in the water under the earth.  You shall not bow down to them or serve them, for I the LORD your God am a jealous God, </a:t>
            </a:r>
            <a:r>
              <a:rPr lang="en-CA" b="1" dirty="0">
                <a:highlight>
                  <a:srgbClr val="FFFF00"/>
                </a:highlight>
              </a:rPr>
              <a:t>visiting the iniquity</a:t>
            </a:r>
            <a:r>
              <a:rPr lang="en-CA" dirty="0"/>
              <a:t> of the fathers on the children to the third and the fourth generation of </a:t>
            </a:r>
            <a:r>
              <a:rPr lang="en-CA" b="1" dirty="0">
                <a:highlight>
                  <a:srgbClr val="FFFF00"/>
                </a:highlight>
              </a:rPr>
              <a:t>those who hate me</a:t>
            </a:r>
            <a:r>
              <a:rPr lang="en-CA" dirty="0"/>
              <a:t>, but </a:t>
            </a:r>
            <a:r>
              <a:rPr lang="en-CA" b="1" dirty="0">
                <a:highlight>
                  <a:srgbClr val="FFFF00"/>
                </a:highlight>
              </a:rPr>
              <a:t>showing [</a:t>
            </a:r>
            <a:r>
              <a:rPr lang="en-CA" b="1" dirty="0" err="1">
                <a:highlight>
                  <a:srgbClr val="FFFF00"/>
                </a:highlight>
              </a:rPr>
              <a:t>ḥesed</a:t>
            </a:r>
            <a:r>
              <a:rPr lang="en-CA" b="1" dirty="0">
                <a:highlight>
                  <a:srgbClr val="FFFF00"/>
                </a:highlight>
              </a:rPr>
              <a:t>] to thousands of those who </a:t>
            </a:r>
            <a:r>
              <a:rPr lang="en-CA" b="1" i="1" dirty="0">
                <a:highlight>
                  <a:srgbClr val="FFFF00"/>
                </a:highlight>
              </a:rPr>
              <a:t>love</a:t>
            </a:r>
            <a:r>
              <a:rPr lang="en-CA" b="1" dirty="0">
                <a:highlight>
                  <a:srgbClr val="FFFF00"/>
                </a:highlight>
              </a:rPr>
              <a:t> me and keep my commandments</a:t>
            </a:r>
            <a:r>
              <a:rPr lang="en-CA" dirty="0"/>
              <a:t>.</a:t>
            </a:r>
          </a:p>
        </p:txBody>
      </p:sp>
    </p:spTree>
    <p:extLst>
      <p:ext uri="{BB962C8B-B14F-4D97-AF65-F5344CB8AC3E}">
        <p14:creationId xmlns:p14="http://schemas.microsoft.com/office/powerpoint/2010/main" val="3572811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91B90-6C42-481B-AF2E-A0750CB40C19}"/>
              </a:ext>
            </a:extLst>
          </p:cNvPr>
          <p:cNvSpPr>
            <a:spLocks noGrp="1"/>
          </p:cNvSpPr>
          <p:nvPr>
            <p:ph type="title"/>
          </p:nvPr>
        </p:nvSpPr>
        <p:spPr>
          <a:xfrm>
            <a:off x="838200" y="1"/>
            <a:ext cx="10515600" cy="1125414"/>
          </a:xfrm>
        </p:spPr>
        <p:txBody>
          <a:bodyPr/>
          <a:lstStyle/>
          <a:p>
            <a:pPr algn="ctr"/>
            <a:r>
              <a:rPr lang="en-CA" dirty="0">
                <a:latin typeface="Arial Black" panose="020B0A04020102020204" pitchFamily="34" charset="0"/>
              </a:rPr>
              <a:t>The Promises of God</a:t>
            </a:r>
          </a:p>
        </p:txBody>
      </p:sp>
      <p:sp>
        <p:nvSpPr>
          <p:cNvPr id="3" name="Content Placeholder 2">
            <a:extLst>
              <a:ext uri="{FF2B5EF4-FFF2-40B4-BE49-F238E27FC236}">
                <a16:creationId xmlns:a16="http://schemas.microsoft.com/office/drawing/2014/main" id="{4BBE9481-01C8-4059-B9D4-33DCC95EE08A}"/>
              </a:ext>
            </a:extLst>
          </p:cNvPr>
          <p:cNvSpPr>
            <a:spLocks noGrp="1"/>
          </p:cNvSpPr>
          <p:nvPr>
            <p:ph idx="1"/>
          </p:nvPr>
        </p:nvSpPr>
        <p:spPr>
          <a:xfrm>
            <a:off x="0" y="1125415"/>
            <a:ext cx="12192000" cy="5732584"/>
          </a:xfrm>
        </p:spPr>
        <p:txBody>
          <a:bodyPr>
            <a:normAutofit/>
          </a:bodyPr>
          <a:lstStyle/>
          <a:p>
            <a:r>
              <a:rPr lang="en-CA" dirty="0"/>
              <a:t>The Book of Joshua is explicit that Covenant of Promise was fulfilled by the conquest of the Land of Canaan:</a:t>
            </a:r>
          </a:p>
          <a:p>
            <a:pPr marL="457200" lvl="1" indent="0">
              <a:spcBef>
                <a:spcPts val="0"/>
              </a:spcBef>
              <a:buNone/>
            </a:pPr>
            <a:r>
              <a:rPr lang="en-CA" b="1" u="sng" dirty="0"/>
              <a:t>Joshua 21:43-45 ESV</a:t>
            </a:r>
          </a:p>
          <a:p>
            <a:pPr marL="457200" lvl="1" indent="0">
              <a:spcBef>
                <a:spcPts val="0"/>
              </a:spcBef>
              <a:buNone/>
            </a:pPr>
            <a:r>
              <a:rPr lang="en-CA" dirty="0"/>
              <a:t>Thus </a:t>
            </a:r>
            <a:r>
              <a:rPr lang="en-CA" b="1" dirty="0">
                <a:highlight>
                  <a:srgbClr val="FFFF00"/>
                </a:highlight>
              </a:rPr>
              <a:t>the LORD gave to Israel all the land that he swore to give to their fathers</a:t>
            </a:r>
            <a:r>
              <a:rPr lang="en-CA" dirty="0"/>
              <a:t>.  And they took possession of it, and they settled there.  And the LORD gave them rest on every side just as he had sworn to their fathers.  … </a:t>
            </a:r>
            <a:r>
              <a:rPr lang="en-CA" b="1" dirty="0">
                <a:highlight>
                  <a:srgbClr val="FFFF00"/>
                </a:highlight>
              </a:rPr>
              <a:t>Not one word of all the good promises that the LORD had made to the house of Israel had failed</a:t>
            </a:r>
            <a:r>
              <a:rPr lang="en-CA" dirty="0"/>
              <a:t>; all came to pass.</a:t>
            </a:r>
          </a:p>
          <a:p>
            <a:r>
              <a:rPr lang="en-CA" dirty="0"/>
              <a:t>But, this was just a “type” of the real fulfillment: the transition of the “promise” to the New Testament Church and then to the New Israel in the World Tomorrow: </a:t>
            </a:r>
          </a:p>
          <a:p>
            <a:pPr marL="457200" lvl="1" indent="0">
              <a:spcBef>
                <a:spcPts val="0"/>
              </a:spcBef>
              <a:buNone/>
            </a:pPr>
            <a:r>
              <a:rPr lang="en-CA" b="1" u="sng" dirty="0"/>
              <a:t>Hebrews 4:1-2, 8 ESV</a:t>
            </a:r>
          </a:p>
          <a:p>
            <a:pPr marL="457200" lvl="1" indent="0">
              <a:spcBef>
                <a:spcPts val="0"/>
              </a:spcBef>
              <a:buNone/>
            </a:pPr>
            <a:r>
              <a:rPr lang="en-CA" dirty="0"/>
              <a:t>Therefore, </a:t>
            </a:r>
            <a:r>
              <a:rPr lang="en-CA" b="1" dirty="0">
                <a:highlight>
                  <a:srgbClr val="FFFF00"/>
                </a:highlight>
              </a:rPr>
              <a:t>while the promise of entering his rest still stands</a:t>
            </a:r>
            <a:r>
              <a:rPr lang="en-CA" dirty="0"/>
              <a:t>, let us fear lest any of you should seem to have failed to reach it.  For </a:t>
            </a:r>
            <a:r>
              <a:rPr lang="en-CA" b="1" dirty="0">
                <a:highlight>
                  <a:srgbClr val="FFFF00"/>
                </a:highlight>
              </a:rPr>
              <a:t>good news came to us just as to them</a:t>
            </a:r>
            <a:r>
              <a:rPr lang="en-CA" dirty="0"/>
              <a:t>, but the message they heard did not benefit them, because </a:t>
            </a:r>
            <a:r>
              <a:rPr lang="en-CA" b="1" dirty="0">
                <a:highlight>
                  <a:srgbClr val="FFFF00"/>
                </a:highlight>
              </a:rPr>
              <a:t> it did not meet with faith in the hearers</a:t>
            </a:r>
            <a:r>
              <a:rPr lang="en-CA" dirty="0"/>
              <a:t>.  … For </a:t>
            </a:r>
            <a:r>
              <a:rPr lang="en-CA" b="1" dirty="0">
                <a:highlight>
                  <a:srgbClr val="FFFF00"/>
                </a:highlight>
              </a:rPr>
              <a:t>if Joshua had given them rest, God would not have spoken of another day later on</a:t>
            </a:r>
            <a:r>
              <a:rPr lang="en-CA" dirty="0"/>
              <a:t>.</a:t>
            </a:r>
          </a:p>
        </p:txBody>
      </p:sp>
    </p:spTree>
    <p:extLst>
      <p:ext uri="{BB962C8B-B14F-4D97-AF65-F5344CB8AC3E}">
        <p14:creationId xmlns:p14="http://schemas.microsoft.com/office/powerpoint/2010/main" val="3418948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478C-3322-4826-80BE-8258FF8094BC}"/>
              </a:ext>
            </a:extLst>
          </p:cNvPr>
          <p:cNvSpPr>
            <a:spLocks noGrp="1"/>
          </p:cNvSpPr>
          <p:nvPr>
            <p:ph type="title"/>
          </p:nvPr>
        </p:nvSpPr>
        <p:spPr>
          <a:xfrm>
            <a:off x="838200" y="1"/>
            <a:ext cx="10515600" cy="1125414"/>
          </a:xfrm>
        </p:spPr>
        <p:txBody>
          <a:bodyPr/>
          <a:lstStyle/>
          <a:p>
            <a:pPr algn="ctr"/>
            <a:r>
              <a:rPr lang="en-CA" dirty="0">
                <a:latin typeface="Arial Black" panose="020B0A04020102020204" pitchFamily="34" charset="0"/>
              </a:rPr>
              <a:t>The Prophet Hosea </a:t>
            </a:r>
          </a:p>
        </p:txBody>
      </p:sp>
      <p:sp>
        <p:nvSpPr>
          <p:cNvPr id="3" name="Content Placeholder 2">
            <a:extLst>
              <a:ext uri="{FF2B5EF4-FFF2-40B4-BE49-F238E27FC236}">
                <a16:creationId xmlns:a16="http://schemas.microsoft.com/office/drawing/2014/main" id="{DBF086BF-F340-4118-865E-26ABE8C4CFD7}"/>
              </a:ext>
            </a:extLst>
          </p:cNvPr>
          <p:cNvSpPr>
            <a:spLocks noGrp="1"/>
          </p:cNvSpPr>
          <p:nvPr>
            <p:ph idx="1"/>
          </p:nvPr>
        </p:nvSpPr>
        <p:spPr>
          <a:xfrm>
            <a:off x="0" y="1125416"/>
            <a:ext cx="12192000" cy="5732584"/>
          </a:xfrm>
        </p:spPr>
        <p:txBody>
          <a:bodyPr>
            <a:normAutofit lnSpcReduction="10000"/>
          </a:bodyPr>
          <a:lstStyle/>
          <a:p>
            <a:r>
              <a:rPr lang="en-CA" dirty="0"/>
              <a:t>Identifies </a:t>
            </a:r>
            <a:r>
              <a:rPr lang="en-CA" i="1" dirty="0" err="1"/>
              <a:t>ḥesed</a:t>
            </a:r>
            <a:r>
              <a:rPr lang="en-CA" dirty="0"/>
              <a:t> as a key attribute of the nature of God:</a:t>
            </a:r>
          </a:p>
          <a:p>
            <a:pPr marL="457200" lvl="1" indent="0">
              <a:buNone/>
            </a:pPr>
            <a:r>
              <a:rPr lang="en-CA" b="1" u="sng" dirty="0"/>
              <a:t>Hosea 2:19-20 ESV</a:t>
            </a:r>
          </a:p>
          <a:p>
            <a:pPr marL="457200" lvl="1" indent="0">
              <a:buNone/>
            </a:pPr>
            <a:r>
              <a:rPr lang="en-CA" dirty="0"/>
              <a:t>And I will betroth you to me forever.  I will betroth you to me in </a:t>
            </a:r>
            <a:r>
              <a:rPr lang="en-CA" b="1" dirty="0">
                <a:highlight>
                  <a:srgbClr val="FFFF00"/>
                </a:highlight>
              </a:rPr>
              <a:t>righteousness</a:t>
            </a:r>
            <a:r>
              <a:rPr lang="en-CA" dirty="0"/>
              <a:t> and in </a:t>
            </a:r>
            <a:r>
              <a:rPr lang="en-CA" b="1" dirty="0">
                <a:highlight>
                  <a:srgbClr val="FFFF00"/>
                </a:highlight>
              </a:rPr>
              <a:t>[</a:t>
            </a:r>
            <a:r>
              <a:rPr lang="en-CA" b="1" dirty="0" err="1">
                <a:highlight>
                  <a:srgbClr val="FFFF00"/>
                </a:highlight>
              </a:rPr>
              <a:t>mishᵉpat</a:t>
            </a:r>
            <a:r>
              <a:rPr lang="en-CA" b="1" dirty="0">
                <a:highlight>
                  <a:srgbClr val="FFFF00"/>
                </a:highlight>
              </a:rPr>
              <a:t> - justness]</a:t>
            </a:r>
            <a:r>
              <a:rPr lang="en-CA" dirty="0"/>
              <a:t>, in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and in </a:t>
            </a:r>
            <a:r>
              <a:rPr lang="en-CA" b="1" dirty="0">
                <a:highlight>
                  <a:srgbClr val="FFFF00"/>
                </a:highlight>
              </a:rPr>
              <a:t>mercy</a:t>
            </a:r>
            <a:r>
              <a:rPr lang="en-CA" dirty="0"/>
              <a:t>.  I will betroth you to me in </a:t>
            </a:r>
            <a:r>
              <a:rPr lang="en-CA" b="1" dirty="0">
                <a:highlight>
                  <a:srgbClr val="FFFF00"/>
                </a:highlight>
              </a:rPr>
              <a:t>faithfulness</a:t>
            </a:r>
            <a:r>
              <a:rPr lang="en-CA" dirty="0"/>
              <a:t>.  </a:t>
            </a:r>
            <a:br>
              <a:rPr lang="en-CA" dirty="0"/>
            </a:br>
            <a:r>
              <a:rPr lang="en-CA" b="1" dirty="0">
                <a:highlight>
                  <a:srgbClr val="FFFF00"/>
                </a:highlight>
              </a:rPr>
              <a:t>And you shall know the LORD</a:t>
            </a:r>
            <a:r>
              <a:rPr lang="en-CA" dirty="0"/>
              <a:t>.</a:t>
            </a:r>
          </a:p>
          <a:p>
            <a:r>
              <a:rPr lang="en-CA" dirty="0"/>
              <a:t>Hosea next demonstrates that </a:t>
            </a:r>
            <a:r>
              <a:rPr lang="en-CA" b="1" i="1" dirty="0" err="1">
                <a:highlight>
                  <a:srgbClr val="FFFF00"/>
                </a:highlight>
              </a:rPr>
              <a:t>ḥesed</a:t>
            </a:r>
            <a:r>
              <a:rPr lang="en-CA" b="1" dirty="0">
                <a:highlight>
                  <a:srgbClr val="FFFF00"/>
                </a:highlight>
              </a:rPr>
              <a:t> is desired by God in true worshippers</a:t>
            </a:r>
            <a:r>
              <a:rPr lang="en-CA" dirty="0"/>
              <a:t>.  Israel pretended to seek God, but because Israel broke the </a:t>
            </a:r>
            <a:r>
              <a:rPr lang="en-CA" i="1" dirty="0" err="1"/>
              <a:t>bᵉrith</a:t>
            </a:r>
            <a:r>
              <a:rPr lang="en-CA" dirty="0"/>
              <a:t>, they demonstrated lack of </a:t>
            </a:r>
            <a:r>
              <a:rPr lang="en-CA" i="1" dirty="0" err="1"/>
              <a:t>ḥesed</a:t>
            </a:r>
            <a:r>
              <a:rPr lang="en-CA" dirty="0"/>
              <a:t>: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Hosea 6:3-7 ESV</a:t>
            </a:r>
            <a:endParaRPr lang="en-CA" sz="2400" b="1" u="sng" dirty="0"/>
          </a:p>
          <a:p>
            <a:pPr marL="457200" lvl="1" indent="0">
              <a:buNone/>
            </a:pPr>
            <a:r>
              <a:rPr lang="en-CA" dirty="0"/>
              <a:t>Let us know; let us </a:t>
            </a:r>
            <a:r>
              <a:rPr lang="en-CA" b="1" dirty="0">
                <a:highlight>
                  <a:srgbClr val="FFFF00"/>
                </a:highlight>
              </a:rPr>
              <a:t>press on to know the LORD</a:t>
            </a:r>
            <a:r>
              <a:rPr lang="en-CA" dirty="0"/>
              <a:t>; …</a:t>
            </a:r>
          </a:p>
          <a:p>
            <a:pPr marL="457200" lvl="1" indent="0">
              <a:buNone/>
            </a:pPr>
            <a:r>
              <a:rPr lang="en-CA" dirty="0"/>
              <a:t>What shall I do with you, O Ephraim?</a:t>
            </a:r>
          </a:p>
          <a:p>
            <a:pPr marL="457200" lvl="1" indent="0">
              <a:buNone/>
            </a:pPr>
            <a:r>
              <a:rPr lang="en-CA" dirty="0"/>
              <a:t>What shall I do with you, O Judah?</a:t>
            </a:r>
          </a:p>
          <a:p>
            <a:pPr marL="457200" lvl="1" indent="0">
              <a:buNone/>
            </a:pPr>
            <a:r>
              <a:rPr lang="en-CA" dirty="0"/>
              <a:t>Your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is like a morning cloud, like the dew that goes early away.</a:t>
            </a:r>
          </a:p>
          <a:p>
            <a:pPr marL="457200" lvl="1" indent="0">
              <a:buNone/>
            </a:pPr>
            <a:r>
              <a:rPr lang="en-CA" dirty="0"/>
              <a:t>Therefore I have hewn them by the prophets; </a:t>
            </a:r>
          </a:p>
          <a:p>
            <a:pPr marL="457200" lvl="1" indent="0">
              <a:buNone/>
            </a:pPr>
            <a:r>
              <a:rPr lang="en-CA" dirty="0"/>
              <a:t>I have slain them by the words of my mouth, and my [</a:t>
            </a:r>
            <a:r>
              <a:rPr lang="en-CA" dirty="0" err="1"/>
              <a:t>mishᵉpat</a:t>
            </a:r>
            <a:r>
              <a:rPr lang="en-CA" dirty="0"/>
              <a:t>] goes forth as the light.</a:t>
            </a:r>
          </a:p>
          <a:p>
            <a:pPr marL="457200" lvl="1" indent="0">
              <a:buNone/>
            </a:pPr>
            <a:r>
              <a:rPr lang="en-CA" dirty="0"/>
              <a:t>For I desire </a:t>
            </a:r>
            <a:r>
              <a:rPr lang="en-CA" b="1" dirty="0">
                <a:highlight>
                  <a:srgbClr val="FFFF00"/>
                </a:highlight>
              </a:rPr>
              <a:t>[</a:t>
            </a:r>
            <a:r>
              <a:rPr lang="en-CA" b="1" dirty="0" err="1">
                <a:highlight>
                  <a:srgbClr val="FFFF00"/>
                </a:highlight>
              </a:rPr>
              <a:t>ḥesed</a:t>
            </a:r>
            <a:r>
              <a:rPr lang="en-CA" b="1" dirty="0">
                <a:highlight>
                  <a:srgbClr val="FFFF00"/>
                </a:highlight>
              </a:rPr>
              <a:t>]</a:t>
            </a:r>
            <a:r>
              <a:rPr lang="en-CA" dirty="0"/>
              <a:t> and </a:t>
            </a:r>
            <a:r>
              <a:rPr lang="en-CA" b="1" dirty="0">
                <a:highlight>
                  <a:srgbClr val="FFFF00"/>
                </a:highlight>
              </a:rPr>
              <a:t>not sacrifice</a:t>
            </a:r>
            <a:r>
              <a:rPr lang="en-CA" dirty="0"/>
              <a:t>, the </a:t>
            </a:r>
            <a:r>
              <a:rPr lang="en-CA" b="1" dirty="0">
                <a:highlight>
                  <a:srgbClr val="FFFF00"/>
                </a:highlight>
              </a:rPr>
              <a:t>knowledge of God</a:t>
            </a:r>
            <a:r>
              <a:rPr lang="en-CA" dirty="0"/>
              <a:t> rather than burnt offerings.</a:t>
            </a:r>
          </a:p>
          <a:p>
            <a:pPr marL="457200" lvl="1" indent="0">
              <a:buNone/>
            </a:pPr>
            <a:r>
              <a:rPr lang="en-CA" dirty="0"/>
              <a:t>But </a:t>
            </a:r>
            <a:r>
              <a:rPr lang="en-CA" b="1" dirty="0">
                <a:highlight>
                  <a:srgbClr val="FFFF00"/>
                </a:highlight>
              </a:rPr>
              <a:t>like Adam they transgressed the [</a:t>
            </a:r>
            <a:r>
              <a:rPr lang="en-CA" b="1" dirty="0" err="1">
                <a:highlight>
                  <a:srgbClr val="FFFF00"/>
                </a:highlight>
              </a:rPr>
              <a:t>bᵉrith</a:t>
            </a:r>
            <a:r>
              <a:rPr lang="en-CA" b="1" dirty="0">
                <a:highlight>
                  <a:srgbClr val="FFFF00"/>
                </a:highlight>
              </a:rPr>
              <a:t>]</a:t>
            </a:r>
            <a:r>
              <a:rPr lang="en-CA" dirty="0"/>
              <a:t>; there they dealt faithlessly with me.</a:t>
            </a:r>
          </a:p>
          <a:p>
            <a:pPr marL="457200" lvl="1" indent="0">
              <a:buNone/>
            </a:pPr>
            <a:endParaRPr lang="en-CA" dirty="0"/>
          </a:p>
        </p:txBody>
      </p:sp>
    </p:spTree>
    <p:extLst>
      <p:ext uri="{BB962C8B-B14F-4D97-AF65-F5344CB8AC3E}">
        <p14:creationId xmlns:p14="http://schemas.microsoft.com/office/powerpoint/2010/main" val="426625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213C7D-0D09-4362-8FED-33C5C94EB0F1}"/>
              </a:ext>
            </a:extLst>
          </p:cNvPr>
          <p:cNvSpPr txBox="1"/>
          <p:nvPr/>
        </p:nvSpPr>
        <p:spPr>
          <a:xfrm>
            <a:off x="0" y="366623"/>
            <a:ext cx="12192000" cy="6124754"/>
          </a:xfrm>
          <a:prstGeom prst="rect">
            <a:avLst/>
          </a:prstGeom>
          <a:noFill/>
        </p:spPr>
        <p:txBody>
          <a:bodyPr wrap="square">
            <a:spAutoFit/>
          </a:bodyPr>
          <a:lstStyle/>
          <a:p>
            <a:pPr marL="457200" indent="-457200">
              <a:buFont typeface="Arial" panose="020B0604020202020204" pitchFamily="34" charset="0"/>
              <a:buChar char="•"/>
            </a:pPr>
            <a:r>
              <a:rPr lang="en-CA" sz="2800" dirty="0"/>
              <a:t>YHWH pleads with Israel through Hosea to repent, to change, to truly seek God’s way:</a:t>
            </a:r>
          </a:p>
          <a:p>
            <a:pPr lvl="2"/>
            <a:r>
              <a:rPr lang="en-CA" sz="2400" b="1" u="sng" dirty="0"/>
              <a:t>Hosea 10:12 ESV</a:t>
            </a:r>
          </a:p>
          <a:p>
            <a:pPr lvl="2"/>
            <a:r>
              <a:rPr lang="en-CA" sz="2400" b="1" dirty="0">
                <a:highlight>
                  <a:srgbClr val="FFFF00"/>
                </a:highlight>
              </a:rPr>
              <a:t>Sow for yourselves righteousness</a:t>
            </a:r>
            <a:r>
              <a:rPr lang="en-CA" sz="2400" dirty="0"/>
              <a:t>; </a:t>
            </a:r>
            <a:r>
              <a:rPr lang="en-CA" sz="2400" b="1" dirty="0">
                <a:highlight>
                  <a:srgbClr val="FFFF00"/>
                </a:highlight>
              </a:rPr>
              <a:t>reap [</a:t>
            </a:r>
            <a:r>
              <a:rPr lang="en-CA" sz="2400" b="1" dirty="0" err="1">
                <a:highlight>
                  <a:srgbClr val="FFFF00"/>
                </a:highlight>
              </a:rPr>
              <a:t>ḥesed</a:t>
            </a:r>
            <a:r>
              <a:rPr lang="en-CA" sz="2400" b="1" dirty="0">
                <a:highlight>
                  <a:srgbClr val="FFFF00"/>
                </a:highlight>
              </a:rPr>
              <a:t>]</a:t>
            </a:r>
            <a:r>
              <a:rPr lang="en-CA" sz="2400" dirty="0"/>
              <a:t>;</a:t>
            </a:r>
          </a:p>
          <a:p>
            <a:pPr lvl="2"/>
            <a:r>
              <a:rPr lang="en-CA" sz="2400" b="1" dirty="0">
                <a:highlight>
                  <a:srgbClr val="FFFF00"/>
                </a:highlight>
              </a:rPr>
              <a:t>break up your fallow ground</a:t>
            </a:r>
            <a:r>
              <a:rPr lang="en-CA" sz="2400" dirty="0"/>
              <a:t>, for it is the time to </a:t>
            </a:r>
            <a:r>
              <a:rPr lang="en-CA" sz="2400" b="1" dirty="0">
                <a:highlight>
                  <a:srgbClr val="FFFF00"/>
                </a:highlight>
              </a:rPr>
              <a:t>seek the LORD</a:t>
            </a:r>
            <a:r>
              <a:rPr lang="en-CA" sz="2400" dirty="0"/>
              <a:t>,</a:t>
            </a:r>
          </a:p>
          <a:p>
            <a:pPr lvl="2"/>
            <a:r>
              <a:rPr lang="en-CA" sz="2400" dirty="0"/>
              <a:t>that he may come and rain righteousness upon you. </a:t>
            </a:r>
          </a:p>
          <a:p>
            <a:pPr marL="457200" indent="-457200">
              <a:buFont typeface="Arial" panose="020B0604020202020204" pitchFamily="34" charset="0"/>
              <a:buChar char="•"/>
            </a:pPr>
            <a:r>
              <a:rPr lang="en-CA" sz="2800" b="1" dirty="0">
                <a:highlight>
                  <a:srgbClr val="FFFF00"/>
                </a:highlight>
              </a:rPr>
              <a:t>To “seek YHWH” implies “conversion”</a:t>
            </a:r>
            <a:r>
              <a:rPr lang="en-CA" sz="2800" dirty="0"/>
              <a:t> – becoming a True Worshipper.  </a:t>
            </a:r>
            <a:r>
              <a:rPr lang="en-CA" sz="2800" b="1" dirty="0">
                <a:highlight>
                  <a:srgbClr val="FFFF00"/>
                </a:highlight>
              </a:rPr>
              <a:t>To “sow righteousness” implies living by God’s way, the </a:t>
            </a:r>
            <a:r>
              <a:rPr lang="en-CA" sz="2800" b="1" i="1" dirty="0">
                <a:highlight>
                  <a:srgbClr val="FFFF00"/>
                </a:highlight>
              </a:rPr>
              <a:t>torah</a:t>
            </a:r>
            <a:r>
              <a:rPr lang="en-CA" sz="2800" b="1" dirty="0">
                <a:highlight>
                  <a:srgbClr val="FFFF00"/>
                </a:highlight>
              </a:rPr>
              <a:t>, as stipulated in the </a:t>
            </a:r>
            <a:r>
              <a:rPr lang="en-CA" sz="2800" b="1" i="1" dirty="0" err="1">
                <a:highlight>
                  <a:srgbClr val="FFFF00"/>
                </a:highlight>
              </a:rPr>
              <a:t>bᵉrith</a:t>
            </a:r>
            <a:r>
              <a:rPr lang="en-CA" sz="2800" i="1" dirty="0"/>
              <a:t>.</a:t>
            </a:r>
            <a:r>
              <a:rPr lang="en-CA" sz="2800" dirty="0"/>
              <a:t>  This Israel did not do – YHWH implores them to try it, </a:t>
            </a:r>
            <a:r>
              <a:rPr lang="en-CA" sz="2800" b="1" dirty="0">
                <a:highlight>
                  <a:srgbClr val="FFFF00"/>
                </a:highlight>
              </a:rPr>
              <a:t>do something new, “break up your fallow ground”</a:t>
            </a:r>
            <a:r>
              <a:rPr lang="en-CA" sz="2800" dirty="0"/>
              <a:t>.  This will result in acquiring </a:t>
            </a:r>
            <a:r>
              <a:rPr lang="en-CA" sz="2800" i="1" dirty="0" err="1"/>
              <a:t>ḥesed</a:t>
            </a:r>
            <a:r>
              <a:rPr lang="en-CA" sz="2800" dirty="0"/>
              <a:t> as a character attribute, </a:t>
            </a:r>
            <a:r>
              <a:rPr lang="en-CA" sz="2800" b="1" dirty="0">
                <a:highlight>
                  <a:srgbClr val="FFFF00"/>
                </a:highlight>
              </a:rPr>
              <a:t>to “reap” </a:t>
            </a:r>
            <a:r>
              <a:rPr lang="en-CA" sz="2800" b="1" i="1" dirty="0" err="1">
                <a:highlight>
                  <a:srgbClr val="FFFF00"/>
                </a:highlight>
              </a:rPr>
              <a:t>ḥesed</a:t>
            </a:r>
            <a:r>
              <a:rPr lang="en-CA" sz="2800" dirty="0"/>
              <a:t>.</a:t>
            </a:r>
          </a:p>
          <a:p>
            <a:pPr marL="457200" indent="-457200">
              <a:buFont typeface="Arial" panose="020B0604020202020204" pitchFamily="34" charset="0"/>
              <a:buChar char="•"/>
            </a:pPr>
            <a:r>
              <a:rPr lang="en-CA" sz="2800" dirty="0"/>
              <a:t>Hosea sums it up with a final invocation:</a:t>
            </a:r>
          </a:p>
          <a:p>
            <a:pPr lvl="2"/>
            <a:r>
              <a:rPr lang="en-CA" sz="2400" b="1" u="sng" dirty="0"/>
              <a:t>Hosea 12:6 ESV</a:t>
            </a:r>
          </a:p>
          <a:p>
            <a:pPr lvl="2"/>
            <a:r>
              <a:rPr lang="en-CA" sz="2400" dirty="0"/>
              <a:t>So you, by the help of your God, return,</a:t>
            </a:r>
          </a:p>
          <a:p>
            <a:pPr lvl="2"/>
            <a:r>
              <a:rPr lang="en-CA" sz="2400" b="1" dirty="0">
                <a:highlight>
                  <a:srgbClr val="FFFF00"/>
                </a:highlight>
              </a:rPr>
              <a:t>hold fast to [</a:t>
            </a:r>
            <a:r>
              <a:rPr lang="en-CA" sz="2400" b="1" dirty="0" err="1">
                <a:highlight>
                  <a:srgbClr val="FFFF00"/>
                </a:highlight>
              </a:rPr>
              <a:t>ḥesed</a:t>
            </a:r>
            <a:r>
              <a:rPr lang="en-CA" sz="2400" b="1" dirty="0">
                <a:highlight>
                  <a:srgbClr val="FFFF00"/>
                </a:highlight>
              </a:rPr>
              <a:t>] and [</a:t>
            </a:r>
            <a:r>
              <a:rPr lang="en-CA" sz="2400" b="1" dirty="0" err="1">
                <a:highlight>
                  <a:srgbClr val="FFFF00"/>
                </a:highlight>
              </a:rPr>
              <a:t>mishᵉpat</a:t>
            </a:r>
            <a:r>
              <a:rPr lang="en-CA" sz="2400" b="1" dirty="0">
                <a:highlight>
                  <a:srgbClr val="FFFF00"/>
                </a:highlight>
              </a:rPr>
              <a:t>]</a:t>
            </a:r>
            <a:r>
              <a:rPr lang="en-CA" sz="2400" dirty="0"/>
              <a:t>, and wait continually for your God.</a:t>
            </a:r>
          </a:p>
        </p:txBody>
      </p:sp>
    </p:spTree>
    <p:extLst>
      <p:ext uri="{BB962C8B-B14F-4D97-AF65-F5344CB8AC3E}">
        <p14:creationId xmlns:p14="http://schemas.microsoft.com/office/powerpoint/2010/main" val="3217498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71842-C604-4B2E-9D38-D98527F80288}"/>
              </a:ext>
            </a:extLst>
          </p:cNvPr>
          <p:cNvSpPr>
            <a:spLocks noGrp="1"/>
          </p:cNvSpPr>
          <p:nvPr>
            <p:ph type="title"/>
          </p:nvPr>
        </p:nvSpPr>
        <p:spPr>
          <a:xfrm>
            <a:off x="838200" y="1"/>
            <a:ext cx="10515600" cy="1160584"/>
          </a:xfrm>
        </p:spPr>
        <p:txBody>
          <a:bodyPr/>
          <a:lstStyle/>
          <a:p>
            <a:pPr algn="ctr"/>
            <a:r>
              <a:rPr lang="en-CA" dirty="0">
                <a:latin typeface="Arial Black" panose="020B0A04020102020204" pitchFamily="34" charset="0"/>
              </a:rPr>
              <a:t>The Prophet Micah </a:t>
            </a:r>
          </a:p>
        </p:txBody>
      </p:sp>
      <p:sp>
        <p:nvSpPr>
          <p:cNvPr id="3" name="Content Placeholder 2">
            <a:extLst>
              <a:ext uri="{FF2B5EF4-FFF2-40B4-BE49-F238E27FC236}">
                <a16:creationId xmlns:a16="http://schemas.microsoft.com/office/drawing/2014/main" id="{EE8825ED-49B2-4A7E-8766-740F4B946CA6}"/>
              </a:ext>
            </a:extLst>
          </p:cNvPr>
          <p:cNvSpPr>
            <a:spLocks noGrp="1"/>
          </p:cNvSpPr>
          <p:nvPr>
            <p:ph idx="1"/>
          </p:nvPr>
        </p:nvSpPr>
        <p:spPr>
          <a:xfrm>
            <a:off x="0" y="967154"/>
            <a:ext cx="12192000" cy="5890845"/>
          </a:xfrm>
        </p:spPr>
        <p:txBody>
          <a:bodyPr>
            <a:normAutofit/>
          </a:bodyPr>
          <a:lstStyle/>
          <a:p>
            <a:r>
              <a:rPr lang="en-CA" dirty="0"/>
              <a:t>Reinforces what Hosea has stated: </a:t>
            </a:r>
            <a:r>
              <a:rPr lang="en-CA" sz="2400" b="1" u="sng" dirty="0"/>
              <a:t>Micah 6:6-8 ESV</a:t>
            </a:r>
          </a:p>
          <a:p>
            <a:pPr marL="457200" lvl="1" indent="0">
              <a:spcBef>
                <a:spcPts val="0"/>
              </a:spcBef>
              <a:buNone/>
            </a:pPr>
            <a:r>
              <a:rPr lang="en-CA" dirty="0"/>
              <a:t>With what shall I come before the LORD, and bow myself before God on high?  …</a:t>
            </a:r>
          </a:p>
          <a:p>
            <a:pPr marL="457200" lvl="1" indent="0">
              <a:spcBef>
                <a:spcPts val="0"/>
              </a:spcBef>
              <a:buNone/>
            </a:pPr>
            <a:r>
              <a:rPr lang="en-CA" dirty="0"/>
              <a:t>Will the LORD be pleased with thousands of rams, with ten thousands of rivers of oil?  …</a:t>
            </a:r>
          </a:p>
          <a:p>
            <a:pPr marL="457200" lvl="1" indent="0">
              <a:spcBef>
                <a:spcPts val="0"/>
              </a:spcBef>
              <a:buNone/>
            </a:pPr>
            <a:r>
              <a:rPr lang="en-CA" dirty="0"/>
              <a:t>He has told you, O man, what is good; and </a:t>
            </a:r>
            <a:r>
              <a:rPr lang="en-CA" b="1" dirty="0">
                <a:highlight>
                  <a:srgbClr val="FFFF00"/>
                </a:highlight>
              </a:rPr>
              <a:t>what does the LORD require of you</a:t>
            </a:r>
          </a:p>
          <a:p>
            <a:pPr marL="457200" lvl="1" indent="0">
              <a:spcBef>
                <a:spcPts val="0"/>
              </a:spcBef>
              <a:buNone/>
            </a:pPr>
            <a:r>
              <a:rPr lang="en-CA" dirty="0"/>
              <a:t>but to </a:t>
            </a:r>
            <a:r>
              <a:rPr lang="en-CA" b="1" dirty="0">
                <a:highlight>
                  <a:srgbClr val="FFFF00"/>
                </a:highlight>
              </a:rPr>
              <a:t>do [</a:t>
            </a:r>
            <a:r>
              <a:rPr lang="en-CA" b="1" dirty="0" err="1">
                <a:highlight>
                  <a:srgbClr val="FFFF00"/>
                </a:highlight>
              </a:rPr>
              <a:t>mishᵉpat</a:t>
            </a:r>
            <a:r>
              <a:rPr lang="en-CA" b="1" dirty="0">
                <a:highlight>
                  <a:srgbClr val="FFFF00"/>
                </a:highlight>
              </a:rPr>
              <a:t>]</a:t>
            </a:r>
            <a:r>
              <a:rPr lang="en-CA" dirty="0"/>
              <a:t>, and </a:t>
            </a:r>
            <a:r>
              <a:rPr lang="en-CA" b="1" dirty="0">
                <a:highlight>
                  <a:srgbClr val="FFFF00"/>
                </a:highlight>
              </a:rPr>
              <a:t>to [´</a:t>
            </a:r>
            <a:r>
              <a:rPr lang="en-CA" b="1" dirty="0" err="1">
                <a:highlight>
                  <a:srgbClr val="FFFF00"/>
                </a:highlight>
              </a:rPr>
              <a:t>ahev</a:t>
            </a:r>
            <a:r>
              <a:rPr lang="en-CA" b="1" dirty="0">
                <a:highlight>
                  <a:srgbClr val="FFFF00"/>
                </a:highlight>
              </a:rPr>
              <a:t>] [</a:t>
            </a:r>
            <a:r>
              <a:rPr lang="en-CA" b="1" dirty="0" err="1">
                <a:highlight>
                  <a:srgbClr val="FFFF00"/>
                </a:highlight>
              </a:rPr>
              <a:t>ḥesed</a:t>
            </a:r>
            <a:r>
              <a:rPr lang="en-CA" b="1" dirty="0">
                <a:highlight>
                  <a:srgbClr val="FFFF00"/>
                </a:highlight>
              </a:rPr>
              <a:t>]</a:t>
            </a:r>
            <a:r>
              <a:rPr lang="en-CA" dirty="0"/>
              <a:t>, and </a:t>
            </a:r>
            <a:r>
              <a:rPr lang="en-CA" b="1" dirty="0">
                <a:highlight>
                  <a:srgbClr val="FFFF00"/>
                </a:highlight>
              </a:rPr>
              <a:t>to walk humbly with your God</a:t>
            </a:r>
            <a:r>
              <a:rPr lang="en-CA" dirty="0"/>
              <a:t>? </a:t>
            </a:r>
          </a:p>
          <a:p>
            <a:r>
              <a:rPr lang="en-CA" dirty="0"/>
              <a:t>The character attribute, </a:t>
            </a:r>
            <a:r>
              <a:rPr lang="en-CA" i="1" dirty="0" err="1"/>
              <a:t>ḥesed</a:t>
            </a:r>
            <a:r>
              <a:rPr lang="en-CA" dirty="0"/>
              <a:t>, is to be greatly desired, to be loved.  </a:t>
            </a:r>
            <a:r>
              <a:rPr lang="en-CA" b="1" dirty="0">
                <a:highlight>
                  <a:srgbClr val="FFFF00"/>
                </a:highlight>
              </a:rPr>
              <a:t>It can only be attained by walking “humbly with your God”, living God’s way, living by his </a:t>
            </a:r>
            <a:r>
              <a:rPr lang="en-CA" b="1" i="1" dirty="0">
                <a:highlight>
                  <a:srgbClr val="FFFF00"/>
                </a:highlight>
              </a:rPr>
              <a:t>torah</a:t>
            </a:r>
            <a:r>
              <a:rPr lang="en-CA" b="1" dirty="0">
                <a:highlight>
                  <a:srgbClr val="FFFF00"/>
                </a:highlight>
              </a:rPr>
              <a:t>, as stipulated in the </a:t>
            </a:r>
            <a:r>
              <a:rPr lang="en-CA" b="1" i="1" dirty="0" err="1">
                <a:highlight>
                  <a:srgbClr val="FFFF00"/>
                </a:highlight>
              </a:rPr>
              <a:t>bᵉrith</a:t>
            </a:r>
            <a:r>
              <a:rPr lang="en-CA" dirty="0"/>
              <a:t>.  This is required by God.  </a:t>
            </a:r>
          </a:p>
          <a:p>
            <a:r>
              <a:rPr lang="en-CA" dirty="0"/>
              <a:t>Micah closes his book with a beautiful summary:  </a:t>
            </a:r>
            <a:r>
              <a:rPr lang="en-CA" sz="2400" b="1" u="sng" dirty="0"/>
              <a:t>Micah 7:18-20 ESV</a:t>
            </a:r>
          </a:p>
          <a:p>
            <a:pPr marL="457200" lvl="1" indent="0">
              <a:spcBef>
                <a:spcPts val="0"/>
              </a:spcBef>
              <a:buNone/>
            </a:pPr>
            <a:r>
              <a:rPr lang="en-CA" dirty="0"/>
              <a:t>Who is a God like you, </a:t>
            </a:r>
            <a:r>
              <a:rPr lang="en-CA" b="1" dirty="0">
                <a:highlight>
                  <a:srgbClr val="FFFF00"/>
                </a:highlight>
              </a:rPr>
              <a:t>pardoning iniquity</a:t>
            </a:r>
            <a:r>
              <a:rPr lang="en-CA" dirty="0"/>
              <a:t> </a:t>
            </a:r>
            <a:br>
              <a:rPr lang="en-CA" dirty="0"/>
            </a:br>
            <a:r>
              <a:rPr lang="en-CA" dirty="0"/>
              <a:t>and passing over transgression </a:t>
            </a:r>
            <a:r>
              <a:rPr lang="en-CA" b="1" dirty="0">
                <a:highlight>
                  <a:srgbClr val="FFFF00"/>
                </a:highlight>
              </a:rPr>
              <a:t>for the remnant</a:t>
            </a:r>
            <a:r>
              <a:rPr lang="en-CA" dirty="0"/>
              <a:t> of his inheritance?</a:t>
            </a:r>
          </a:p>
          <a:p>
            <a:pPr marL="457200" lvl="1" indent="0">
              <a:spcBef>
                <a:spcPts val="0"/>
              </a:spcBef>
              <a:buNone/>
            </a:pPr>
            <a:r>
              <a:rPr lang="en-CA" dirty="0"/>
              <a:t>He does not retain his anger forever, because </a:t>
            </a:r>
            <a:r>
              <a:rPr lang="en-CA" b="1" dirty="0">
                <a:highlight>
                  <a:srgbClr val="FFFF00"/>
                </a:highlight>
              </a:rPr>
              <a:t>he delights in [</a:t>
            </a:r>
            <a:r>
              <a:rPr lang="en-CA" b="1" dirty="0" err="1">
                <a:highlight>
                  <a:srgbClr val="FFFF00"/>
                </a:highlight>
              </a:rPr>
              <a:t>ḥesed</a:t>
            </a:r>
            <a:r>
              <a:rPr lang="en-CA" b="1" dirty="0">
                <a:highlight>
                  <a:srgbClr val="FFFF00"/>
                </a:highlight>
              </a:rPr>
              <a:t>]</a:t>
            </a:r>
            <a:r>
              <a:rPr lang="en-CA" dirty="0"/>
              <a:t>.</a:t>
            </a:r>
          </a:p>
          <a:p>
            <a:pPr marL="457200" lvl="1" indent="0">
              <a:spcBef>
                <a:spcPts val="0"/>
              </a:spcBef>
              <a:buNone/>
            </a:pPr>
            <a:r>
              <a:rPr lang="en-CA" dirty="0"/>
              <a:t>He will again have </a:t>
            </a:r>
            <a:r>
              <a:rPr lang="en-CA" b="1" dirty="0">
                <a:highlight>
                  <a:srgbClr val="FFFF00"/>
                </a:highlight>
              </a:rPr>
              <a:t>compassion on us</a:t>
            </a:r>
            <a:r>
              <a:rPr lang="en-CA" dirty="0"/>
              <a:t>; he will tread our iniquities underfoot.</a:t>
            </a:r>
          </a:p>
          <a:p>
            <a:pPr marL="457200" lvl="1" indent="0">
              <a:spcBef>
                <a:spcPts val="0"/>
              </a:spcBef>
              <a:buNone/>
            </a:pPr>
            <a:r>
              <a:rPr lang="en-CA" dirty="0"/>
              <a:t>You will cast all our sins into the depths of the sea.</a:t>
            </a:r>
          </a:p>
          <a:p>
            <a:pPr marL="457200" lvl="1" indent="0">
              <a:spcBef>
                <a:spcPts val="0"/>
              </a:spcBef>
              <a:buNone/>
            </a:pPr>
            <a:r>
              <a:rPr lang="en-CA" dirty="0"/>
              <a:t>You will </a:t>
            </a:r>
            <a:r>
              <a:rPr lang="en-CA" b="1" dirty="0">
                <a:highlight>
                  <a:srgbClr val="FFFF00"/>
                </a:highlight>
              </a:rPr>
              <a:t>show faithfulness </a:t>
            </a:r>
            <a:r>
              <a:rPr lang="en-CA" dirty="0"/>
              <a:t>to Jacob </a:t>
            </a:r>
            <a:r>
              <a:rPr lang="en-CA" b="1" dirty="0">
                <a:highlight>
                  <a:srgbClr val="FFFF00"/>
                </a:highlight>
              </a:rPr>
              <a:t>and [</a:t>
            </a:r>
            <a:r>
              <a:rPr lang="en-CA" b="1" dirty="0" err="1">
                <a:highlight>
                  <a:srgbClr val="FFFF00"/>
                </a:highlight>
              </a:rPr>
              <a:t>ḥesed</a:t>
            </a:r>
            <a:r>
              <a:rPr lang="en-CA" b="1" dirty="0">
                <a:highlight>
                  <a:srgbClr val="FFFF00"/>
                </a:highlight>
              </a:rPr>
              <a:t>]</a:t>
            </a:r>
            <a:r>
              <a:rPr lang="en-CA" dirty="0"/>
              <a:t> to Abraham, </a:t>
            </a:r>
          </a:p>
          <a:p>
            <a:pPr marL="457200" lvl="1" indent="0">
              <a:spcBef>
                <a:spcPts val="0"/>
              </a:spcBef>
              <a:buNone/>
            </a:pPr>
            <a:r>
              <a:rPr lang="en-CA" dirty="0"/>
              <a:t>as </a:t>
            </a:r>
            <a:r>
              <a:rPr lang="en-CA" b="1" dirty="0">
                <a:highlight>
                  <a:srgbClr val="FFFF00"/>
                </a:highlight>
              </a:rPr>
              <a:t>you have sworn to our fathers</a:t>
            </a:r>
            <a:r>
              <a:rPr lang="en-CA" dirty="0"/>
              <a:t> from the days of old.</a:t>
            </a:r>
          </a:p>
          <a:p>
            <a:endParaRPr lang="en-CA" dirty="0"/>
          </a:p>
        </p:txBody>
      </p:sp>
    </p:spTree>
    <p:extLst>
      <p:ext uri="{BB962C8B-B14F-4D97-AF65-F5344CB8AC3E}">
        <p14:creationId xmlns:p14="http://schemas.microsoft.com/office/powerpoint/2010/main" val="1817907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B5655-350B-4BF4-806B-7BF8259A1FA8}"/>
              </a:ext>
            </a:extLst>
          </p:cNvPr>
          <p:cNvSpPr>
            <a:spLocks noGrp="1"/>
          </p:cNvSpPr>
          <p:nvPr>
            <p:ph type="title"/>
          </p:nvPr>
        </p:nvSpPr>
        <p:spPr>
          <a:xfrm>
            <a:off x="838200" y="1"/>
            <a:ext cx="10515600" cy="1160584"/>
          </a:xfrm>
        </p:spPr>
        <p:txBody>
          <a:bodyPr/>
          <a:lstStyle/>
          <a:p>
            <a:pPr algn="ctr"/>
            <a:r>
              <a:rPr lang="en-CA" dirty="0">
                <a:latin typeface="Arial Black" panose="020B0A04020102020204" pitchFamily="34" charset="0"/>
              </a:rPr>
              <a:t>In the Words of David</a:t>
            </a:r>
          </a:p>
        </p:txBody>
      </p:sp>
      <p:sp>
        <p:nvSpPr>
          <p:cNvPr id="3" name="Content Placeholder 2">
            <a:extLst>
              <a:ext uri="{FF2B5EF4-FFF2-40B4-BE49-F238E27FC236}">
                <a16:creationId xmlns:a16="http://schemas.microsoft.com/office/drawing/2014/main" id="{9000641C-57F5-40DB-A74A-34275F98E974}"/>
              </a:ext>
            </a:extLst>
          </p:cNvPr>
          <p:cNvSpPr>
            <a:spLocks noGrp="1"/>
          </p:cNvSpPr>
          <p:nvPr>
            <p:ph idx="1"/>
          </p:nvPr>
        </p:nvSpPr>
        <p:spPr>
          <a:xfrm>
            <a:off x="0" y="1160585"/>
            <a:ext cx="12192000" cy="5697414"/>
          </a:xfrm>
        </p:spPr>
        <p:txBody>
          <a:bodyPr>
            <a:normAutofit/>
          </a:bodyPr>
          <a:lstStyle/>
          <a:p>
            <a:pPr marL="914400" lvl="1" indent="0">
              <a:lnSpc>
                <a:spcPct val="100000"/>
              </a:lnSpc>
              <a:spcBef>
                <a:spcPts val="0"/>
              </a:spcBef>
              <a:buNone/>
            </a:pPr>
            <a:r>
              <a:rPr lang="en-CA" b="1" u="sng" dirty="0">
                <a:effectLst/>
                <a:latin typeface="Calibri" panose="020F0502020204030204" pitchFamily="34" charset="0"/>
                <a:ea typeface="Calibri" panose="020F0502020204030204" pitchFamily="34" charset="0"/>
                <a:cs typeface="Arial" panose="020B0604020202020204" pitchFamily="34" charset="0"/>
              </a:rPr>
              <a:t>Psalm 25:4-10 ESV</a:t>
            </a:r>
          </a:p>
          <a:p>
            <a:pPr marL="914400" lvl="1" indent="0">
              <a:lnSpc>
                <a:spcPct val="100000"/>
              </a:lnSpc>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Make me to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know your ways</a:t>
            </a:r>
            <a:r>
              <a:rPr lang="en-CA" dirty="0">
                <a:effectLst/>
                <a:latin typeface="Calibri" panose="020F0502020204030204" pitchFamily="34" charset="0"/>
                <a:ea typeface="Calibri" panose="020F0502020204030204" pitchFamily="34" charset="0"/>
                <a:cs typeface="Arial" panose="020B0604020202020204" pitchFamily="34" charset="0"/>
              </a:rPr>
              <a:t>, O LORD;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teach me</a:t>
            </a:r>
            <a:r>
              <a:rPr lang="en-CA" dirty="0">
                <a:effectLst/>
                <a:latin typeface="Calibri" panose="020F0502020204030204" pitchFamily="34" charset="0"/>
                <a:ea typeface="Calibri" panose="020F0502020204030204" pitchFamily="34" charset="0"/>
                <a:cs typeface="Arial" panose="020B0604020202020204" pitchFamily="34" charset="0"/>
              </a:rPr>
              <a:t> your paths.</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Lead me in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your truth</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teach me</a:t>
            </a:r>
            <a:r>
              <a:rPr lang="en-CA" dirty="0">
                <a:effectLst/>
                <a:latin typeface="Calibri" panose="020F0502020204030204" pitchFamily="34" charset="0"/>
                <a:ea typeface="Calibri" panose="020F0502020204030204" pitchFamily="34" charset="0"/>
                <a:cs typeface="Arial" panose="020B0604020202020204" pitchFamily="34" charset="0"/>
              </a:rPr>
              <a:t>, </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for you are the God of my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salvation</a:t>
            </a:r>
            <a:r>
              <a:rPr lang="en-CA" dirty="0">
                <a:effectLst/>
                <a:latin typeface="Calibri" panose="020F0502020204030204" pitchFamily="34" charset="0"/>
                <a:ea typeface="Calibri" panose="020F0502020204030204" pitchFamily="34" charset="0"/>
                <a:cs typeface="Arial" panose="020B0604020202020204" pitchFamily="34" charset="0"/>
              </a:rPr>
              <a:t>; for you I wait all the day long.</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Remember your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mercy</a:t>
            </a:r>
            <a:r>
              <a:rPr lang="en-CA" dirty="0">
                <a:effectLst/>
                <a:latin typeface="Calibri" panose="020F0502020204030204" pitchFamily="34" charset="0"/>
                <a:ea typeface="Calibri" panose="020F0502020204030204" pitchFamily="34" charset="0"/>
                <a:cs typeface="Arial" panose="020B0604020202020204" pitchFamily="34" charset="0"/>
              </a:rPr>
              <a:t>, O LORD, and your </a:t>
            </a: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ḥesed</a:t>
            </a: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dirty="0">
                <a:effectLst/>
                <a:latin typeface="Calibri" panose="020F0502020204030204" pitchFamily="34" charset="0"/>
                <a:ea typeface="Calibri" panose="020F0502020204030204" pitchFamily="34" charset="0"/>
                <a:cs typeface="Arial" panose="020B0604020202020204" pitchFamily="34" charset="0"/>
              </a:rPr>
              <a:t>, for they have been from of old.</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Remember not the sins of my youth or my transgressions; </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according to your </a:t>
            </a: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ḥesed</a:t>
            </a: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dirty="0">
                <a:effectLst/>
                <a:latin typeface="Calibri" panose="020F0502020204030204" pitchFamily="34" charset="0"/>
                <a:ea typeface="Calibri" panose="020F0502020204030204" pitchFamily="34" charset="0"/>
                <a:cs typeface="Arial" panose="020B0604020202020204" pitchFamily="34" charset="0"/>
              </a:rPr>
              <a:t> remember me, for the sake of your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goodness</a:t>
            </a:r>
            <a:r>
              <a:rPr lang="en-CA" dirty="0">
                <a:effectLst/>
                <a:latin typeface="Calibri" panose="020F0502020204030204" pitchFamily="34" charset="0"/>
                <a:ea typeface="Calibri" panose="020F0502020204030204" pitchFamily="34" charset="0"/>
                <a:cs typeface="Arial" panose="020B0604020202020204" pitchFamily="34" charset="0"/>
              </a:rPr>
              <a:t>, O LORD!</a:t>
            </a:r>
            <a:br>
              <a:rPr lang="en-CA" dirty="0">
                <a:effectLst/>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Good and upright</a:t>
            </a:r>
            <a:r>
              <a:rPr lang="en-CA" dirty="0">
                <a:effectLst/>
                <a:latin typeface="Calibri" panose="020F0502020204030204" pitchFamily="34" charset="0"/>
                <a:ea typeface="Calibri" panose="020F0502020204030204" pitchFamily="34" charset="0"/>
                <a:cs typeface="Arial" panose="020B0604020202020204" pitchFamily="34" charset="0"/>
              </a:rPr>
              <a:t> is the LORD; therefore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instructs</a:t>
            </a:r>
            <a:r>
              <a:rPr lang="en-CA" dirty="0">
                <a:effectLst/>
                <a:latin typeface="Calibri" panose="020F0502020204030204" pitchFamily="34" charset="0"/>
                <a:ea typeface="Calibri" panose="020F0502020204030204" pitchFamily="34" charset="0"/>
                <a:cs typeface="Arial" panose="020B0604020202020204" pitchFamily="34" charset="0"/>
              </a:rPr>
              <a:t> sinners in the way.</a:t>
            </a:r>
            <a:br>
              <a:rPr lang="en-CA" dirty="0">
                <a:effectLst/>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leads</a:t>
            </a: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humble</a:t>
            </a:r>
            <a:r>
              <a:rPr lang="en-CA" dirty="0">
                <a:effectLst/>
                <a:latin typeface="Calibri" panose="020F0502020204030204" pitchFamily="34" charset="0"/>
                <a:ea typeface="Calibri" panose="020F0502020204030204" pitchFamily="34" charset="0"/>
                <a:cs typeface="Arial" panose="020B0604020202020204" pitchFamily="34" charset="0"/>
              </a:rPr>
              <a:t> in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a:t>
            </a:r>
            <a:r>
              <a:rPr lang="en-CA" b="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ᵉ</a:t>
            </a:r>
            <a:r>
              <a:rPr lang="en-CA"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pat</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teaches</a:t>
            </a:r>
            <a:r>
              <a:rPr lang="en-CA" dirty="0">
                <a:effectLst/>
                <a:latin typeface="Calibri" panose="020F0502020204030204" pitchFamily="34" charset="0"/>
                <a:ea typeface="Calibri" panose="020F0502020204030204" pitchFamily="34" charset="0"/>
                <a:cs typeface="Arial" panose="020B0604020202020204" pitchFamily="34" charset="0"/>
              </a:rPr>
              <a:t> the humble his way.</a:t>
            </a:r>
            <a:br>
              <a:rPr lang="en-CA" dirty="0">
                <a:effectLst/>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the paths</a:t>
            </a:r>
            <a:r>
              <a:rPr lang="en-CA" dirty="0">
                <a:effectLst/>
                <a:latin typeface="Calibri" panose="020F0502020204030204" pitchFamily="34" charset="0"/>
                <a:ea typeface="Calibri" panose="020F0502020204030204" pitchFamily="34" charset="0"/>
                <a:cs typeface="Arial" panose="020B0604020202020204" pitchFamily="34" charset="0"/>
              </a:rPr>
              <a:t> of the LORD are </a:t>
            </a: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ḥesed</a:t>
            </a: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faithfulness</a:t>
            </a:r>
            <a:r>
              <a:rPr lang="en-CA" dirty="0">
                <a:effectLst/>
                <a:latin typeface="Calibri" panose="020F0502020204030204" pitchFamily="34" charset="0"/>
                <a:ea typeface="Calibri" panose="020F0502020204030204" pitchFamily="34" charset="0"/>
                <a:cs typeface="Arial" panose="020B0604020202020204" pitchFamily="34" charset="0"/>
              </a:rPr>
              <a:t>,</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for those who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keep his [</a:t>
            </a:r>
            <a:r>
              <a:rPr lang="en-CA"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bᵉrith</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dirty="0">
                <a:effectLst/>
                <a:latin typeface="Calibri" panose="020F0502020204030204" pitchFamily="34" charset="0"/>
                <a:ea typeface="Calibri" panose="020F0502020204030204" pitchFamily="34" charset="0"/>
                <a:cs typeface="Arial" panose="020B0604020202020204" pitchFamily="34" charset="0"/>
              </a:rPr>
              <a:t> and his testimonies.</a:t>
            </a:r>
          </a:p>
          <a:p>
            <a:pPr marL="509588" indent="-457200">
              <a:lnSpc>
                <a:spcPct val="100000"/>
              </a:lnSpc>
              <a:spcBef>
                <a:spcPts val="0"/>
              </a:spcBef>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God teaches, instructs, and leads</a:t>
            </a:r>
            <a:r>
              <a:rPr lang="en-CA" dirty="0">
                <a:effectLst/>
                <a:latin typeface="Calibri" panose="020F0502020204030204" pitchFamily="34" charset="0"/>
                <a:ea typeface="Calibri" panose="020F0502020204030204" pitchFamily="34" charset="0"/>
                <a:cs typeface="Arial" panose="020B0604020202020204" pitchFamily="34" charset="0"/>
              </a:rPr>
              <a:t> “the humble”, the True Worshipper, in “your ways”, “your truth’’, “what is right”, “all the paths” – this will result in “salvation”.  </a:t>
            </a:r>
          </a:p>
          <a:p>
            <a:pPr marL="457200" lvl="1" indent="0">
              <a:buNone/>
            </a:pPr>
            <a:endParaRPr lang="en-CA" dirty="0"/>
          </a:p>
        </p:txBody>
      </p:sp>
    </p:spTree>
    <p:extLst>
      <p:ext uri="{BB962C8B-B14F-4D97-AF65-F5344CB8AC3E}">
        <p14:creationId xmlns:p14="http://schemas.microsoft.com/office/powerpoint/2010/main" val="4014496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AE3E83-616B-4B47-9FA2-C9E21135C203}"/>
              </a:ext>
            </a:extLst>
          </p:cNvPr>
          <p:cNvSpPr txBox="1"/>
          <p:nvPr/>
        </p:nvSpPr>
        <p:spPr>
          <a:xfrm>
            <a:off x="1594338" y="457200"/>
            <a:ext cx="9003323" cy="5693866"/>
          </a:xfrm>
          <a:prstGeom prst="rect">
            <a:avLst/>
          </a:prstGeom>
          <a:noFill/>
        </p:spPr>
        <p:txBody>
          <a:bodyPr wrap="square">
            <a:spAutoFit/>
          </a:bodyPr>
          <a:lstStyle/>
          <a:p>
            <a:pPr marL="6858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2800" b="1" dirty="0">
                <a:solidFill>
                  <a:prstClr val="black"/>
                </a:solidFill>
                <a:highlight>
                  <a:srgbClr val="FFFF00"/>
                </a:highlight>
                <a:latin typeface="Calibri" panose="020F0502020204030204" pitchFamily="34" charset="0"/>
                <a:ea typeface="Calibri" panose="020F0502020204030204" pitchFamily="34" charset="0"/>
                <a:cs typeface="Arial" panose="020B0604020202020204" pitchFamily="34" charset="0"/>
              </a:rPr>
              <a:t>At</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tributes of God’s character are listed</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mercy, goodness, good and upright, faithfulness.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All of this is subsumed to </a:t>
            </a:r>
            <a:r>
              <a:rPr kumimoji="0" lang="en-CA" sz="2800" b="1" i="1" u="none" strike="noStrike" kern="1200" cap="none" spc="0" normalizeH="0" baseline="0" noProof="0" dirty="0" err="1">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ḥesed</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 which is “from of old”, it has always been fundamental to the Nature of God.  </a:t>
            </a:r>
          </a:p>
          <a:p>
            <a:pPr marL="6858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By </a:t>
            </a:r>
            <a:r>
              <a:rPr kumimoji="0" lang="en-CA" sz="2800" i="1"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ḥesed</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David, appeals to God to remember him, not for his own sake but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for the sake of God’s goodness</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in calling him – God’s grace.  </a:t>
            </a:r>
          </a:p>
          <a:p>
            <a:pPr marL="6858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“All the paths”,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everything about the way of God</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is representative of </a:t>
            </a:r>
            <a:r>
              <a:rPr kumimoji="0" lang="en-CA" sz="2800" b="0" i="1"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ḥesed</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p>
          <a:p>
            <a:pPr marL="6858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This is faithfully stipulated by </a:t>
            </a:r>
            <a:r>
              <a:rPr kumimoji="0" lang="en-CA" sz="2800" b="1" i="1" u="none" strike="noStrike" kern="1200" cap="none" spc="0" normalizeH="0" baseline="0" noProof="0" dirty="0" err="1">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bᵉrith</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the covenants by which God has made his grace to humanity manifest – this is the gift from God to those who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keep his covenant</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799553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9BFC7-5471-4CEC-B9CB-5903C8196720}"/>
              </a:ext>
            </a:extLst>
          </p:cNvPr>
          <p:cNvSpPr>
            <a:spLocks noGrp="1"/>
          </p:cNvSpPr>
          <p:nvPr>
            <p:ph type="title"/>
          </p:nvPr>
        </p:nvSpPr>
        <p:spPr>
          <a:xfrm>
            <a:off x="838200" y="1"/>
            <a:ext cx="10515600" cy="1178168"/>
          </a:xfrm>
        </p:spPr>
        <p:txBody>
          <a:bodyPr/>
          <a:lstStyle/>
          <a:p>
            <a:pPr algn="ctr"/>
            <a:r>
              <a:rPr lang="en-CA" dirty="0">
                <a:latin typeface="Arial Black" panose="020B0A04020102020204" pitchFamily="34" charset="0"/>
              </a:rPr>
              <a:t>The Nature of God</a:t>
            </a:r>
          </a:p>
        </p:txBody>
      </p:sp>
      <p:sp>
        <p:nvSpPr>
          <p:cNvPr id="3" name="Content Placeholder 2">
            <a:extLst>
              <a:ext uri="{FF2B5EF4-FFF2-40B4-BE49-F238E27FC236}">
                <a16:creationId xmlns:a16="http://schemas.microsoft.com/office/drawing/2014/main" id="{81A4B70B-78DF-4157-B6E1-00158965F989}"/>
              </a:ext>
            </a:extLst>
          </p:cNvPr>
          <p:cNvSpPr>
            <a:spLocks noGrp="1"/>
          </p:cNvSpPr>
          <p:nvPr>
            <p:ph idx="1"/>
          </p:nvPr>
        </p:nvSpPr>
        <p:spPr>
          <a:xfrm>
            <a:off x="0" y="1178169"/>
            <a:ext cx="12192000" cy="5679830"/>
          </a:xfrm>
        </p:spPr>
        <p:txBody>
          <a:bodyPr>
            <a:normAutofit lnSpcReduction="10000"/>
          </a:bodyPr>
          <a:lstStyle/>
          <a:p>
            <a:r>
              <a:rPr lang="en-CA" dirty="0"/>
              <a:t>God repeatedly reveals his </a:t>
            </a:r>
            <a:r>
              <a:rPr lang="en-CA" i="1" dirty="0" err="1"/>
              <a:t>ḥesed</a:t>
            </a:r>
            <a:r>
              <a:rPr lang="en-CA" dirty="0"/>
              <a:t> in his dealings with human beings – the redemption of Israel from slavery in Egypt was an act of </a:t>
            </a:r>
            <a:r>
              <a:rPr lang="en-CA" i="1" dirty="0" err="1"/>
              <a:t>ḥesed</a:t>
            </a:r>
            <a:r>
              <a:rPr lang="en-CA" dirty="0"/>
              <a:t>:</a:t>
            </a:r>
          </a:p>
          <a:p>
            <a:pPr marL="457200" lvl="1" indent="0">
              <a:spcBef>
                <a:spcPts val="0"/>
              </a:spcBef>
              <a:buNone/>
            </a:pPr>
            <a:r>
              <a:rPr lang="en-CA" b="1" u="sng" dirty="0"/>
              <a:t>Exodus 15:11, 13 ESV</a:t>
            </a:r>
          </a:p>
          <a:p>
            <a:pPr marL="457200" lvl="1" indent="0">
              <a:spcBef>
                <a:spcPts val="0"/>
              </a:spcBef>
              <a:buNone/>
            </a:pPr>
            <a:r>
              <a:rPr lang="en-CA" dirty="0"/>
              <a:t>Who is like you, O LORD …</a:t>
            </a:r>
          </a:p>
          <a:p>
            <a:pPr marL="457200" lvl="1" indent="0">
              <a:spcBef>
                <a:spcPts val="0"/>
              </a:spcBef>
              <a:buNone/>
            </a:pPr>
            <a:r>
              <a:rPr lang="en-CA" dirty="0"/>
              <a:t>Who is like you, majestic in holiness, awesome in glorious deeds, </a:t>
            </a:r>
            <a:r>
              <a:rPr lang="en-CA" b="1" dirty="0">
                <a:highlight>
                  <a:srgbClr val="FFFF00"/>
                </a:highlight>
              </a:rPr>
              <a:t>doing wonders</a:t>
            </a:r>
            <a:r>
              <a:rPr lang="en-CA" dirty="0"/>
              <a:t>?</a:t>
            </a:r>
          </a:p>
          <a:p>
            <a:pPr marL="457200" lvl="1" indent="0">
              <a:spcBef>
                <a:spcPts val="0"/>
              </a:spcBef>
              <a:buNone/>
            </a:pPr>
            <a:r>
              <a:rPr lang="en-CA" b="1" dirty="0">
                <a:highlight>
                  <a:srgbClr val="FFFF00"/>
                </a:highlight>
              </a:rPr>
              <a:t>You have led in your [</a:t>
            </a:r>
            <a:r>
              <a:rPr lang="en-CA" b="1" dirty="0" err="1">
                <a:highlight>
                  <a:srgbClr val="FFFF00"/>
                </a:highlight>
              </a:rPr>
              <a:t>ḥesed</a:t>
            </a:r>
            <a:r>
              <a:rPr lang="en-CA" b="1" dirty="0">
                <a:highlight>
                  <a:srgbClr val="FFFF00"/>
                </a:highlight>
              </a:rPr>
              <a:t>]</a:t>
            </a:r>
            <a:r>
              <a:rPr lang="en-CA" dirty="0"/>
              <a:t> the people whom you have redeemed;</a:t>
            </a:r>
          </a:p>
          <a:p>
            <a:pPr marL="457200" lvl="1" indent="0">
              <a:spcBef>
                <a:spcPts val="0"/>
              </a:spcBef>
              <a:buNone/>
            </a:pPr>
            <a:r>
              <a:rPr lang="en-CA" b="1" dirty="0">
                <a:highlight>
                  <a:srgbClr val="FFFF00"/>
                </a:highlight>
              </a:rPr>
              <a:t>you have guided them by your strength</a:t>
            </a:r>
            <a:r>
              <a:rPr lang="en-CA" dirty="0"/>
              <a:t> to your holy abode.</a:t>
            </a:r>
          </a:p>
          <a:p>
            <a:pPr>
              <a:spcBef>
                <a:spcPts val="0"/>
              </a:spcBef>
            </a:pPr>
            <a:r>
              <a:rPr lang="en-CA" dirty="0"/>
              <a:t>When the Israelites first approached Canaan and the spies returned a negative report so that the people refused to proceed with the invasion, YHWH threatened to invoke the punishment for covenant violation and Moses appealed to God’s nature as it had been reveled to him in </a:t>
            </a:r>
            <a:r>
              <a:rPr lang="en-CA" b="1" dirty="0">
                <a:highlight>
                  <a:srgbClr val="FFFF00"/>
                </a:highlight>
              </a:rPr>
              <a:t>his personal theophany at Sinai</a:t>
            </a:r>
            <a:r>
              <a:rPr lang="en-CA" dirty="0"/>
              <a:t>:</a:t>
            </a:r>
          </a:p>
          <a:p>
            <a:pPr marL="457200" lvl="1" indent="0">
              <a:spcBef>
                <a:spcPts val="0"/>
              </a:spcBef>
              <a:buNone/>
            </a:pPr>
            <a:r>
              <a:rPr lang="en-CA" b="1" u="sng" dirty="0"/>
              <a:t>Numbers 14:17-19 ESV</a:t>
            </a:r>
          </a:p>
          <a:p>
            <a:pPr marL="457200" lvl="1" indent="0">
              <a:spcBef>
                <a:spcPts val="0"/>
              </a:spcBef>
              <a:buNone/>
            </a:pPr>
            <a:r>
              <a:rPr lang="en-CA" dirty="0"/>
              <a:t>And now, please </a:t>
            </a:r>
            <a:r>
              <a:rPr lang="en-CA" b="1" dirty="0">
                <a:highlight>
                  <a:srgbClr val="FFFF00"/>
                </a:highlight>
              </a:rPr>
              <a:t>let the power of the Lord be great as you have promised</a:t>
            </a:r>
            <a:r>
              <a:rPr lang="en-CA" dirty="0"/>
              <a:t>, saying, ‘The LORD is </a:t>
            </a:r>
            <a:r>
              <a:rPr lang="en-CA" b="1" dirty="0">
                <a:highlight>
                  <a:srgbClr val="FFFF00"/>
                </a:highlight>
              </a:rPr>
              <a:t>slow to anger</a:t>
            </a:r>
            <a:r>
              <a:rPr lang="en-CA" dirty="0"/>
              <a:t> and </a:t>
            </a:r>
            <a:r>
              <a:rPr lang="en-CA" b="1" dirty="0">
                <a:highlight>
                  <a:srgbClr val="FFFF00"/>
                </a:highlight>
              </a:rPr>
              <a:t>abounding in [</a:t>
            </a:r>
            <a:r>
              <a:rPr lang="en-CA" b="1" dirty="0" err="1">
                <a:highlight>
                  <a:srgbClr val="FFFF00"/>
                </a:highlight>
              </a:rPr>
              <a:t>ḥesed</a:t>
            </a:r>
            <a:r>
              <a:rPr lang="en-CA" b="1" dirty="0">
                <a:highlight>
                  <a:srgbClr val="FFFF00"/>
                </a:highlight>
              </a:rPr>
              <a:t>]</a:t>
            </a:r>
            <a:r>
              <a:rPr lang="en-CA" dirty="0"/>
              <a:t>, </a:t>
            </a:r>
            <a:r>
              <a:rPr lang="en-CA" b="1" dirty="0">
                <a:highlight>
                  <a:srgbClr val="FFFF00"/>
                </a:highlight>
              </a:rPr>
              <a:t>forgiving iniquity and transgression</a:t>
            </a:r>
            <a:r>
              <a:rPr lang="en-CA" dirty="0"/>
              <a:t>, but he will by no means clear the guilty, visiting the iniquity of the fathers on the children, to the third and the fourth generation.’  Please pardon the iniquity of this people, </a:t>
            </a:r>
            <a:r>
              <a:rPr lang="en-CA" b="1" dirty="0">
                <a:highlight>
                  <a:srgbClr val="FFFF00"/>
                </a:highlight>
              </a:rPr>
              <a:t>according to the greatness of your [</a:t>
            </a:r>
            <a:r>
              <a:rPr lang="en-CA" b="1" dirty="0" err="1">
                <a:highlight>
                  <a:srgbClr val="FFFF00"/>
                </a:highlight>
              </a:rPr>
              <a:t>ḥesed</a:t>
            </a:r>
            <a:r>
              <a:rPr lang="en-CA" b="1" dirty="0">
                <a:highlight>
                  <a:srgbClr val="FFFF00"/>
                </a:highlight>
              </a:rPr>
              <a:t>]</a:t>
            </a:r>
            <a:r>
              <a:rPr lang="en-CA" dirty="0"/>
              <a:t>, just as you have forgiven this people, from Egypt until now.”</a:t>
            </a:r>
          </a:p>
        </p:txBody>
      </p:sp>
    </p:spTree>
    <p:extLst>
      <p:ext uri="{BB962C8B-B14F-4D97-AF65-F5344CB8AC3E}">
        <p14:creationId xmlns:p14="http://schemas.microsoft.com/office/powerpoint/2010/main" val="1575062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E186EE-D16D-4927-BEF3-C9BBAB464616}"/>
              </a:ext>
            </a:extLst>
          </p:cNvPr>
          <p:cNvSpPr txBox="1"/>
          <p:nvPr/>
        </p:nvSpPr>
        <p:spPr>
          <a:xfrm>
            <a:off x="0" y="612845"/>
            <a:ext cx="12192000" cy="5940088"/>
          </a:xfrm>
          <a:prstGeom prst="rect">
            <a:avLst/>
          </a:prstGeom>
          <a:noFill/>
        </p:spPr>
        <p:txBody>
          <a:bodyPr wrap="square">
            <a:spAutoFit/>
          </a:bodyPr>
          <a:lstStyle/>
          <a:p>
            <a:pPr marL="285750" indent="-285750">
              <a:buFont typeface="Arial" panose="020B0604020202020204" pitchFamily="34" charset="0"/>
              <a:buChar char="•"/>
            </a:pPr>
            <a:r>
              <a:rPr lang="en-CA" sz="2800" dirty="0"/>
              <a:t>David recognized that </a:t>
            </a:r>
            <a:r>
              <a:rPr lang="en-CA" sz="2800" b="1" dirty="0">
                <a:highlight>
                  <a:srgbClr val="FFFF00"/>
                </a:highlight>
              </a:rPr>
              <a:t>salvation and the “promise of descent” are purely from YHWH’s </a:t>
            </a:r>
            <a:r>
              <a:rPr lang="en-CA" sz="2800" b="1" i="1" dirty="0" err="1">
                <a:highlight>
                  <a:srgbClr val="FFFF00"/>
                </a:highlight>
              </a:rPr>
              <a:t>ḥesed</a:t>
            </a:r>
            <a:r>
              <a:rPr lang="en-CA" sz="2800" dirty="0"/>
              <a:t>:</a:t>
            </a:r>
          </a:p>
          <a:p>
            <a:pPr marL="457200" lvl="2"/>
            <a:r>
              <a:rPr lang="es-ES" sz="2400" b="1" u="sng" dirty="0"/>
              <a:t>2 Samuel 22:50-51 ESV </a:t>
            </a:r>
            <a:r>
              <a:rPr lang="es-ES" sz="2400" dirty="0"/>
              <a:t>// Psalm 18:49-50</a:t>
            </a:r>
            <a:endParaRPr lang="en-CA" sz="2400" dirty="0"/>
          </a:p>
          <a:p>
            <a:pPr marL="457200" lvl="2"/>
            <a:r>
              <a:rPr lang="en-CA" sz="2400" dirty="0"/>
              <a:t>For this I will praise you, O LORD, among the nations, and sing to your name.</a:t>
            </a:r>
          </a:p>
          <a:p>
            <a:pPr marL="457200" lvl="2"/>
            <a:r>
              <a:rPr lang="en-CA" sz="2400" dirty="0"/>
              <a:t>Great </a:t>
            </a:r>
            <a:r>
              <a:rPr lang="en-CA" sz="2400" b="1" dirty="0">
                <a:highlight>
                  <a:srgbClr val="FFFF00"/>
                </a:highlight>
              </a:rPr>
              <a:t>salvation</a:t>
            </a:r>
            <a:r>
              <a:rPr lang="en-CA" sz="2400" dirty="0"/>
              <a:t> he brings to his king, and </a:t>
            </a:r>
            <a:r>
              <a:rPr lang="en-CA" sz="2400" b="1" dirty="0">
                <a:highlight>
                  <a:srgbClr val="FFFF00"/>
                </a:highlight>
              </a:rPr>
              <a:t>shows [</a:t>
            </a:r>
            <a:r>
              <a:rPr lang="en-CA" sz="2400" b="1" dirty="0" err="1">
                <a:highlight>
                  <a:srgbClr val="FFFF00"/>
                </a:highlight>
              </a:rPr>
              <a:t>ḥesed</a:t>
            </a:r>
            <a:r>
              <a:rPr lang="en-CA" sz="2400" b="1" dirty="0">
                <a:highlight>
                  <a:srgbClr val="FFFF00"/>
                </a:highlight>
              </a:rPr>
              <a:t>] to his anointed</a:t>
            </a:r>
            <a:r>
              <a:rPr lang="en-CA" sz="2400" dirty="0"/>
              <a:t>,</a:t>
            </a:r>
          </a:p>
          <a:p>
            <a:pPr marL="457200" lvl="2"/>
            <a:r>
              <a:rPr lang="en-CA" sz="2400" b="1" dirty="0">
                <a:highlight>
                  <a:srgbClr val="FFFF00"/>
                </a:highlight>
              </a:rPr>
              <a:t>to David and his offspring forever</a:t>
            </a:r>
            <a:r>
              <a:rPr lang="en-CA" sz="2400" dirty="0"/>
              <a:t>.</a:t>
            </a:r>
          </a:p>
          <a:p>
            <a:pPr marL="285750" indent="-285750">
              <a:buFont typeface="Arial" panose="020B0604020202020204" pitchFamily="34" charset="0"/>
              <a:buChar char="•"/>
            </a:pPr>
            <a:r>
              <a:rPr lang="en-CA" sz="2800" dirty="0"/>
              <a:t>When YHWH revealed himself to Solomon in a dream at Gibeon, </a:t>
            </a:r>
            <a:r>
              <a:rPr lang="en-CA" sz="2800" b="1" dirty="0">
                <a:highlight>
                  <a:srgbClr val="FFFF00"/>
                </a:highlight>
              </a:rPr>
              <a:t>Solomon acknowledged that his position as king of Israel was an act of </a:t>
            </a:r>
            <a:r>
              <a:rPr lang="en-CA" sz="2800" b="1" i="1" dirty="0" err="1">
                <a:highlight>
                  <a:srgbClr val="FFFF00"/>
                </a:highlight>
              </a:rPr>
              <a:t>ḥesed</a:t>
            </a:r>
            <a:r>
              <a:rPr lang="en-CA" sz="2800" dirty="0"/>
              <a:t> on YHWH’s part due to the promise made to David:</a:t>
            </a:r>
          </a:p>
          <a:p>
            <a:pPr lvl="1"/>
            <a:r>
              <a:rPr lang="en-CA" sz="2400" b="1" u="sng" dirty="0"/>
              <a:t>1 Kings 3:5-6 ESV</a:t>
            </a:r>
            <a:r>
              <a:rPr lang="en-CA" sz="2400" dirty="0"/>
              <a:t> // 2 Chronicles 1:7-8</a:t>
            </a:r>
          </a:p>
          <a:p>
            <a:pPr lvl="1"/>
            <a:r>
              <a:rPr lang="en-CA" sz="2400" dirty="0"/>
              <a:t>At Gibeon the LORD appeared to Solomon in a dream by night, and God said, “Ask what I shall give you.”  And Solomon said, “You have shown great </a:t>
            </a:r>
            <a:r>
              <a:rPr lang="en-CA" sz="2400" b="1" dirty="0">
                <a:highlight>
                  <a:srgbClr val="FFFF00"/>
                </a:highlight>
              </a:rPr>
              <a:t>[</a:t>
            </a:r>
            <a:r>
              <a:rPr lang="en-CA" sz="2400" b="1" dirty="0" err="1">
                <a:highlight>
                  <a:srgbClr val="FFFF00"/>
                </a:highlight>
              </a:rPr>
              <a:t>ḥesed</a:t>
            </a:r>
            <a:r>
              <a:rPr lang="en-CA" sz="2400" b="1" dirty="0">
                <a:highlight>
                  <a:srgbClr val="FFFF00"/>
                </a:highlight>
              </a:rPr>
              <a:t>]</a:t>
            </a:r>
            <a:r>
              <a:rPr lang="en-CA" sz="2400" dirty="0"/>
              <a:t> to your servant David my father, because </a:t>
            </a:r>
            <a:r>
              <a:rPr lang="en-CA" sz="2400" b="1" dirty="0">
                <a:highlight>
                  <a:srgbClr val="FFFF00"/>
                </a:highlight>
              </a:rPr>
              <a:t>he walked before you in faithfulness, in righteousness, and in uprightness of heart</a:t>
            </a:r>
            <a:r>
              <a:rPr lang="en-CA" sz="2400" dirty="0"/>
              <a:t> toward you.  And you have kept for him this great </a:t>
            </a:r>
            <a:r>
              <a:rPr lang="en-CA" sz="2400" b="1" dirty="0">
                <a:highlight>
                  <a:srgbClr val="FFFF00"/>
                </a:highlight>
              </a:rPr>
              <a:t>[</a:t>
            </a:r>
            <a:r>
              <a:rPr lang="en-CA" sz="2400" b="1" dirty="0" err="1">
                <a:highlight>
                  <a:srgbClr val="FFFF00"/>
                </a:highlight>
              </a:rPr>
              <a:t>ḥesed</a:t>
            </a:r>
            <a:r>
              <a:rPr lang="en-CA" sz="2400" b="1" dirty="0">
                <a:highlight>
                  <a:srgbClr val="FFFF00"/>
                </a:highlight>
              </a:rPr>
              <a:t>]</a:t>
            </a:r>
            <a:r>
              <a:rPr lang="en-CA" sz="2400" dirty="0"/>
              <a:t> and have given him a son to sit on his throne this day.“</a:t>
            </a:r>
          </a:p>
        </p:txBody>
      </p:sp>
    </p:spTree>
    <p:extLst>
      <p:ext uri="{BB962C8B-B14F-4D97-AF65-F5344CB8AC3E}">
        <p14:creationId xmlns:p14="http://schemas.microsoft.com/office/powerpoint/2010/main" val="1735565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1309</TotalTime>
  <Words>4482</Words>
  <Application>Microsoft Office PowerPoint</Application>
  <PresentationFormat>Widescreen</PresentationFormat>
  <Paragraphs>207</Paragraphs>
  <Slides>20</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Black</vt:lpstr>
      <vt:lpstr>Calibri</vt:lpstr>
      <vt:lpstr>Calibri Light</vt:lpstr>
      <vt:lpstr>Office Theme</vt:lpstr>
      <vt:lpstr>God is Love “Covenant Love”</vt:lpstr>
      <vt:lpstr>ḥesed</vt:lpstr>
      <vt:lpstr>The Prophet Hosea </vt:lpstr>
      <vt:lpstr>PowerPoint Presentation</vt:lpstr>
      <vt:lpstr>The Prophet Micah </vt:lpstr>
      <vt:lpstr>In the Words of David</vt:lpstr>
      <vt:lpstr>PowerPoint Presentation</vt:lpstr>
      <vt:lpstr>The Nature of God</vt:lpstr>
      <vt:lpstr>PowerPoint Presentation</vt:lpstr>
      <vt:lpstr>ḥesed – Required of Christians</vt:lpstr>
      <vt:lpstr>PowerPoint Presentation</vt:lpstr>
      <vt:lpstr>Christian Living Depends on ḥesed</vt:lpstr>
      <vt:lpstr>Salvation Depends on ḥesed</vt:lpstr>
      <vt:lpstr>ḥesed – Between People</vt:lpstr>
      <vt:lpstr>An  Object Lesson in ḥesed</vt:lpstr>
      <vt:lpstr>Conclusion</vt:lpstr>
      <vt:lpstr>Extra slides …</vt:lpstr>
      <vt:lpstr>ḥesed – In the Covenants</vt:lpstr>
      <vt:lpstr>PowerPoint Presentation</vt:lpstr>
      <vt:lpstr>The Promises of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Covenant Love</dc:title>
  <dc:creator>Mike Whyte</dc:creator>
  <cp:lastModifiedBy>Mike Whyte</cp:lastModifiedBy>
  <cp:revision>27</cp:revision>
  <dcterms:created xsi:type="dcterms:W3CDTF">2022-01-04T16:21:06Z</dcterms:created>
  <dcterms:modified xsi:type="dcterms:W3CDTF">2022-02-26T12:51:20Z</dcterms:modified>
</cp:coreProperties>
</file>