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9" r:id="rId4"/>
    <p:sldId id="275" r:id="rId5"/>
    <p:sldId id="260" r:id="rId6"/>
    <p:sldId id="262" r:id="rId7"/>
    <p:sldId id="273" r:id="rId8"/>
    <p:sldId id="274" r:id="rId9"/>
    <p:sldId id="263" r:id="rId10"/>
    <p:sldId id="264" r:id="rId11"/>
    <p:sldId id="265" r:id="rId12"/>
    <p:sldId id="266" r:id="rId13"/>
    <p:sldId id="267" r:id="rId14"/>
    <p:sldId id="268" r:id="rId15"/>
    <p:sldId id="269" r:id="rId16"/>
    <p:sldId id="270" r:id="rId17"/>
    <p:sldId id="271" r:id="rId18"/>
    <p:sldId id="272"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061" autoAdjust="0"/>
  </p:normalViewPr>
  <p:slideViewPr>
    <p:cSldViewPr snapToGrid="0">
      <p:cViewPr varScale="1">
        <p:scale>
          <a:sx n="46" d="100"/>
          <a:sy n="46" d="100"/>
        </p:scale>
        <p:origin x="1392" y="54"/>
      </p:cViewPr>
      <p:guideLst/>
    </p:cSldViewPr>
  </p:slideViewPr>
  <p:notesTextViewPr>
    <p:cViewPr>
      <p:scale>
        <a:sx n="153" d="100"/>
        <a:sy n="153" d="100"/>
      </p:scale>
      <p:origin x="0" y="0"/>
    </p:cViewPr>
  </p:notesTextViewPr>
  <p:sorterViewPr>
    <p:cViewPr varScale="1">
      <p:scale>
        <a:sx n="1" d="1"/>
        <a:sy n="1" d="1"/>
      </p:scale>
      <p:origin x="0" y="-66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DF018-2F06-4FEC-B877-B510C80E2753}" type="datetimeFigureOut">
              <a:rPr lang="en-CA" smtClean="0"/>
              <a:t>2021-06-30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5F48D-D08D-4316-BF48-78B023217459}" type="slidenum">
              <a:rPr lang="en-CA" smtClean="0"/>
              <a:t>‹#›</a:t>
            </a:fld>
            <a:endParaRPr lang="en-CA"/>
          </a:p>
        </p:txBody>
      </p:sp>
    </p:spTree>
    <p:extLst>
      <p:ext uri="{BB962C8B-B14F-4D97-AF65-F5344CB8AC3E}">
        <p14:creationId xmlns:p14="http://schemas.microsoft.com/office/powerpoint/2010/main" val="427813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sermon here in Calgary, I started topics based on “To Be a Priest” – copy to chat later</a:t>
            </a:r>
          </a:p>
          <a:p>
            <a:pPr marL="171450" indent="-171450">
              <a:buFont typeface="Arial" panose="020B0604020202020204" pitchFamily="34" charset="0"/>
              <a:buChar char="•"/>
            </a:pPr>
            <a:r>
              <a:rPr lang="en-CA" dirty="0"/>
              <a:t>Paper contains section on Holiness from Leviticus, plus appendix with outline</a:t>
            </a:r>
          </a:p>
          <a:p>
            <a:pPr marL="171450" indent="-171450">
              <a:buFont typeface="Arial" panose="020B0604020202020204" pitchFamily="34" charset="0"/>
              <a:buChar char="•"/>
            </a:pPr>
            <a:r>
              <a:rPr lang="en-CA" dirty="0"/>
              <a:t>These two quotes give the theme of Leviticus – the definition and demonstration of “holiness”</a:t>
            </a:r>
          </a:p>
          <a:p>
            <a:pPr marL="171450" indent="-171450">
              <a:buFont typeface="Arial" panose="020B0604020202020204" pitchFamily="34" charset="0"/>
              <a:buChar char="•"/>
            </a:pPr>
            <a:r>
              <a:rPr lang="en-CA" dirty="0"/>
              <a:t>Leviticus is the most tightly structured book of the Pentateuch – all sections fit neatly into the overall plan of the book</a:t>
            </a:r>
          </a:p>
          <a:p>
            <a:pPr marL="171450" indent="-171450">
              <a:buFont typeface="Arial" panose="020B0604020202020204" pitchFamily="34" charset="0"/>
              <a:buChar char="•"/>
            </a:pPr>
            <a:r>
              <a:rPr lang="en-CA" dirty="0"/>
              <a:t>We can only guess at the process by which God revealed to Moses the material we have in the Pentateuch,</a:t>
            </a:r>
          </a:p>
          <a:p>
            <a:pPr marL="171450" indent="-171450">
              <a:buFont typeface="Arial" panose="020B0604020202020204" pitchFamily="34" charset="0"/>
              <a:buChar char="•"/>
            </a:pPr>
            <a:r>
              <a:rPr lang="en-CA" dirty="0"/>
              <a:t>But there are some clues …</a:t>
            </a:r>
          </a:p>
        </p:txBody>
      </p:sp>
      <p:sp>
        <p:nvSpPr>
          <p:cNvPr id="4" name="Slide Number Placeholder 3"/>
          <p:cNvSpPr>
            <a:spLocks noGrp="1"/>
          </p:cNvSpPr>
          <p:nvPr>
            <p:ph type="sldNum" sz="quarter" idx="5"/>
          </p:nvPr>
        </p:nvSpPr>
        <p:spPr/>
        <p:txBody>
          <a:bodyPr/>
          <a:lstStyle/>
          <a:p>
            <a:fld id="{C8B5F48D-D08D-4316-BF48-78B023217459}" type="slidenum">
              <a:rPr lang="en-CA" smtClean="0"/>
              <a:t>1</a:t>
            </a:fld>
            <a:endParaRPr lang="en-CA"/>
          </a:p>
        </p:txBody>
      </p:sp>
    </p:spTree>
    <p:extLst>
      <p:ext uri="{BB962C8B-B14F-4D97-AF65-F5344CB8AC3E}">
        <p14:creationId xmlns:p14="http://schemas.microsoft.com/office/powerpoint/2010/main" val="495279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fire no doubt emanated from the cloud above the Tabernacle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“fence” door would generally be open so people could see into the court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No details on many features: sleeping quarters, kitchen,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Alter likely had a grate, ledge is important …</a:t>
            </a:r>
          </a:p>
          <a:p>
            <a:endParaRPr lang="en-CA" dirty="0"/>
          </a:p>
        </p:txBody>
      </p:sp>
      <p:sp>
        <p:nvSpPr>
          <p:cNvPr id="4" name="Slide Number Placeholder 3"/>
          <p:cNvSpPr>
            <a:spLocks noGrp="1"/>
          </p:cNvSpPr>
          <p:nvPr>
            <p:ph type="sldNum" sz="quarter" idx="5"/>
          </p:nvPr>
        </p:nvSpPr>
        <p:spPr/>
        <p:txBody>
          <a:bodyPr/>
          <a:lstStyle/>
          <a:p>
            <a:fld id="{C8B5F48D-D08D-4316-BF48-78B023217459}" type="slidenum">
              <a:rPr lang="en-CA" smtClean="0"/>
              <a:t>11</a:t>
            </a:fld>
            <a:endParaRPr lang="en-CA"/>
          </a:p>
        </p:txBody>
      </p:sp>
    </p:spTree>
    <p:extLst>
      <p:ext uri="{BB962C8B-B14F-4D97-AF65-F5344CB8AC3E}">
        <p14:creationId xmlns:p14="http://schemas.microsoft.com/office/powerpoint/2010/main" val="259094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seems to occur very shortly after the first worship service …</a:t>
            </a:r>
          </a:p>
          <a:p>
            <a:pPr marL="171450" indent="-171450">
              <a:buFont typeface="Arial" panose="020B0604020202020204" pitchFamily="34" charset="0"/>
              <a:buChar char="•"/>
            </a:pPr>
            <a:r>
              <a:rPr lang="en-CA" dirty="0"/>
              <a:t>God allowed no tolerance for error by Aaron and his sons.  </a:t>
            </a:r>
          </a:p>
          <a:p>
            <a:pPr marL="171450" indent="-171450">
              <a:buFont typeface="Arial" panose="020B0604020202020204" pitchFamily="34" charset="0"/>
              <a:buChar char="•"/>
            </a:pPr>
            <a:r>
              <a:rPr lang="en-CA" dirty="0"/>
              <a:t>The only provision for the priests to take a censer of incense into the Tent of Meeting is for Day of Atonement, and then only for the High Priest.  </a:t>
            </a:r>
          </a:p>
          <a:p>
            <a:pPr marL="171450" indent="-171450">
              <a:buFont typeface="Arial" panose="020B0604020202020204" pitchFamily="34" charset="0"/>
              <a:buChar char="•"/>
            </a:pPr>
            <a:r>
              <a:rPr lang="en-CA" dirty="0"/>
              <a:t>Clearly Nadab and Abihu were attempting an innovation. </a:t>
            </a:r>
          </a:p>
          <a:p>
            <a:pPr marL="171450" indent="-171450">
              <a:buFont typeface="Arial" panose="020B0604020202020204" pitchFamily="34" charset="0"/>
              <a:buChar char="•"/>
            </a:pPr>
            <a:r>
              <a:rPr lang="en-CA" dirty="0"/>
              <a:t>They clearly had not performed any prescribed sacrifice to sanctify themselves.</a:t>
            </a:r>
          </a:p>
        </p:txBody>
      </p:sp>
      <p:sp>
        <p:nvSpPr>
          <p:cNvPr id="4" name="Slide Number Placeholder 3"/>
          <p:cNvSpPr>
            <a:spLocks noGrp="1"/>
          </p:cNvSpPr>
          <p:nvPr>
            <p:ph type="sldNum" sz="quarter" idx="5"/>
          </p:nvPr>
        </p:nvSpPr>
        <p:spPr/>
        <p:txBody>
          <a:bodyPr/>
          <a:lstStyle/>
          <a:p>
            <a:fld id="{C8B5F48D-D08D-4316-BF48-78B023217459}" type="slidenum">
              <a:rPr lang="en-CA" smtClean="0"/>
              <a:t>12</a:t>
            </a:fld>
            <a:endParaRPr lang="en-CA"/>
          </a:p>
        </p:txBody>
      </p:sp>
    </p:spTree>
    <p:extLst>
      <p:ext uri="{BB962C8B-B14F-4D97-AF65-F5344CB8AC3E}">
        <p14:creationId xmlns:p14="http://schemas.microsoft.com/office/powerpoint/2010/main" val="612680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is possible Nadab and Abihu had designs on entering the Most Holy Place …</a:t>
            </a:r>
          </a:p>
          <a:p>
            <a:pPr marL="171450" indent="-171450">
              <a:buFont typeface="Arial" panose="020B0604020202020204" pitchFamily="34" charset="0"/>
              <a:buChar char="•"/>
            </a:pPr>
            <a:r>
              <a:rPr lang="en-CA" dirty="0"/>
              <a:t>Torah is largely exemplary, not exhaustive, it is necessary to deduce principle and apply them</a:t>
            </a:r>
          </a:p>
          <a:p>
            <a:pPr marL="171450" indent="-171450">
              <a:buFont typeface="Arial" panose="020B0604020202020204" pitchFamily="34" charset="0"/>
              <a:buChar char="•"/>
            </a:pPr>
            <a:r>
              <a:rPr lang="en-CA" dirty="0"/>
              <a:t>Physical uncleanness is used as a type of spiritual uncleanness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Cleanness is a prerequisite to sanctification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C8B5F48D-D08D-4316-BF48-78B023217459}" type="slidenum">
              <a:rPr lang="en-CA" smtClean="0"/>
              <a:t>13</a:t>
            </a:fld>
            <a:endParaRPr lang="en-CA"/>
          </a:p>
        </p:txBody>
      </p:sp>
    </p:spTree>
    <p:extLst>
      <p:ext uri="{BB962C8B-B14F-4D97-AF65-F5344CB8AC3E}">
        <p14:creationId xmlns:p14="http://schemas.microsoft.com/office/powerpoint/2010/main" val="2492847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teaching on physical cleanliness tie directly back to the object lesson</a:t>
            </a:r>
          </a:p>
          <a:p>
            <a:pPr marL="171450" indent="-171450">
              <a:buFont typeface="Arial" panose="020B0604020202020204" pitchFamily="34" charset="0"/>
              <a:buChar char="•"/>
            </a:pPr>
            <a:r>
              <a:rPr lang="en-CA" dirty="0"/>
              <a:t>Not all animals are specified; some specified are not identifiable</a:t>
            </a:r>
          </a:p>
          <a:p>
            <a:pPr marL="171450" indent="-171450">
              <a:buFont typeface="Arial" panose="020B0604020202020204" pitchFamily="34" charset="0"/>
              <a:buChar char="•"/>
            </a:pPr>
            <a:r>
              <a:rPr lang="en-CA" dirty="0"/>
              <a:t>The Tabernacle was there in the middle of the camp – anyone who came near it in a state of uncleanness risked death</a:t>
            </a:r>
          </a:p>
          <a:p>
            <a:pPr marL="171450" indent="-171450">
              <a:buFont typeface="Arial" panose="020B0604020202020204" pitchFamily="34" charset="0"/>
              <a:buChar char="•"/>
            </a:pPr>
            <a:r>
              <a:rPr lang="en-CA" dirty="0"/>
              <a:t>I am high-lighting the statements in Leviticus which explain why the various instructions are given - holiness</a:t>
            </a:r>
          </a:p>
        </p:txBody>
      </p:sp>
      <p:sp>
        <p:nvSpPr>
          <p:cNvPr id="4" name="Slide Number Placeholder 3"/>
          <p:cNvSpPr>
            <a:spLocks noGrp="1"/>
          </p:cNvSpPr>
          <p:nvPr>
            <p:ph type="sldNum" sz="quarter" idx="5"/>
          </p:nvPr>
        </p:nvSpPr>
        <p:spPr/>
        <p:txBody>
          <a:bodyPr/>
          <a:lstStyle/>
          <a:p>
            <a:fld id="{C8B5F48D-D08D-4316-BF48-78B023217459}" type="slidenum">
              <a:rPr lang="en-CA" smtClean="0"/>
              <a:t>14</a:t>
            </a:fld>
            <a:endParaRPr lang="en-CA"/>
          </a:p>
        </p:txBody>
      </p:sp>
    </p:spTree>
    <p:extLst>
      <p:ext uri="{BB962C8B-B14F-4D97-AF65-F5344CB8AC3E}">
        <p14:creationId xmlns:p14="http://schemas.microsoft.com/office/powerpoint/2010/main" val="3074112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go over the ceremony and the symbolism every year …</a:t>
            </a:r>
          </a:p>
          <a:p>
            <a:pPr marL="171450" indent="-171450">
              <a:buFont typeface="Arial" panose="020B0604020202020204" pitchFamily="34" charset="0"/>
              <a:buChar char="•"/>
            </a:pPr>
            <a:r>
              <a:rPr lang="en-CA" dirty="0"/>
              <a:t>The people could only go into the courtyard with sacrificial animals to bring them to a “holy” state</a:t>
            </a:r>
          </a:p>
        </p:txBody>
      </p:sp>
      <p:sp>
        <p:nvSpPr>
          <p:cNvPr id="4" name="Slide Number Placeholder 3"/>
          <p:cNvSpPr>
            <a:spLocks noGrp="1"/>
          </p:cNvSpPr>
          <p:nvPr>
            <p:ph type="sldNum" sz="quarter" idx="5"/>
          </p:nvPr>
        </p:nvSpPr>
        <p:spPr/>
        <p:txBody>
          <a:bodyPr/>
          <a:lstStyle/>
          <a:p>
            <a:fld id="{C8B5F48D-D08D-4316-BF48-78B023217459}" type="slidenum">
              <a:rPr lang="en-CA" smtClean="0"/>
              <a:t>15</a:t>
            </a:fld>
            <a:endParaRPr lang="en-CA"/>
          </a:p>
        </p:txBody>
      </p:sp>
    </p:spTree>
    <p:extLst>
      <p:ext uri="{BB962C8B-B14F-4D97-AF65-F5344CB8AC3E}">
        <p14:creationId xmlns:p14="http://schemas.microsoft.com/office/powerpoint/2010/main" val="150106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Chapters 17 through 20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Chapter 16 contains the last notice of event flow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Subsequent chapters are instruction given to Moses for Israel, but there is no indication when they were given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Huqqah – “statutes” listing of specific examples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err="1"/>
              <a:t>Mishᵉpat</a:t>
            </a:r>
            <a:r>
              <a:rPr lang="en-CA" dirty="0"/>
              <a:t> – “justness” the learning from God’s perspective to be derived from the huqqah</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C8B5F48D-D08D-4316-BF48-78B023217459}" type="slidenum">
              <a:rPr lang="en-CA" smtClean="0"/>
              <a:t>16</a:t>
            </a:fld>
            <a:endParaRPr lang="en-CA"/>
          </a:p>
        </p:txBody>
      </p:sp>
    </p:spTree>
    <p:extLst>
      <p:ext uri="{BB962C8B-B14F-4D97-AF65-F5344CB8AC3E}">
        <p14:creationId xmlns:p14="http://schemas.microsoft.com/office/powerpoint/2010/main" val="3356747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Chapters 21 and 22 …</a:t>
            </a:r>
          </a:p>
        </p:txBody>
      </p:sp>
      <p:sp>
        <p:nvSpPr>
          <p:cNvPr id="4" name="Slide Number Placeholder 3"/>
          <p:cNvSpPr>
            <a:spLocks noGrp="1"/>
          </p:cNvSpPr>
          <p:nvPr>
            <p:ph type="sldNum" sz="quarter" idx="5"/>
          </p:nvPr>
        </p:nvSpPr>
        <p:spPr/>
        <p:txBody>
          <a:bodyPr/>
          <a:lstStyle/>
          <a:p>
            <a:fld id="{C8B5F48D-D08D-4316-BF48-78B023217459}" type="slidenum">
              <a:rPr lang="en-CA" smtClean="0"/>
              <a:t>17</a:t>
            </a:fld>
            <a:endParaRPr lang="en-CA"/>
          </a:p>
        </p:txBody>
      </p:sp>
    </p:spTree>
    <p:extLst>
      <p:ext uri="{BB962C8B-B14F-4D97-AF65-F5344CB8AC3E}">
        <p14:creationId xmlns:p14="http://schemas.microsoft.com/office/powerpoint/2010/main" val="1150454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Chapters 23 to 25 …</a:t>
            </a:r>
          </a:p>
          <a:p>
            <a:pPr marL="171450" indent="-171450">
              <a:buFont typeface="Arial" panose="020B0604020202020204" pitchFamily="34" charset="0"/>
              <a:buChar char="•"/>
            </a:pPr>
            <a:r>
              <a:rPr lang="en-CA" dirty="0"/>
              <a:t>The document contains an analysis of chapter 23 in terms of what is to be done on each Holy Day and why each day is to be kept</a:t>
            </a:r>
          </a:p>
        </p:txBody>
      </p:sp>
      <p:sp>
        <p:nvSpPr>
          <p:cNvPr id="4" name="Slide Number Placeholder 3"/>
          <p:cNvSpPr>
            <a:spLocks noGrp="1"/>
          </p:cNvSpPr>
          <p:nvPr>
            <p:ph type="sldNum" sz="quarter" idx="5"/>
          </p:nvPr>
        </p:nvSpPr>
        <p:spPr/>
        <p:txBody>
          <a:bodyPr/>
          <a:lstStyle/>
          <a:p>
            <a:fld id="{C8B5F48D-D08D-4316-BF48-78B023217459}" type="slidenum">
              <a:rPr lang="en-CA" smtClean="0"/>
              <a:t>18</a:t>
            </a:fld>
            <a:endParaRPr lang="en-CA"/>
          </a:p>
        </p:txBody>
      </p:sp>
    </p:spTree>
    <p:extLst>
      <p:ext uri="{BB962C8B-B14F-4D97-AF65-F5344CB8AC3E}">
        <p14:creationId xmlns:p14="http://schemas.microsoft.com/office/powerpoint/2010/main" val="3289501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u="sng" dirty="0"/>
              <a:t>Copy the document to chat</a:t>
            </a:r>
          </a:p>
        </p:txBody>
      </p:sp>
      <p:sp>
        <p:nvSpPr>
          <p:cNvPr id="4" name="Slide Number Placeholder 3"/>
          <p:cNvSpPr>
            <a:spLocks noGrp="1"/>
          </p:cNvSpPr>
          <p:nvPr>
            <p:ph type="sldNum" sz="quarter" idx="5"/>
          </p:nvPr>
        </p:nvSpPr>
        <p:spPr/>
        <p:txBody>
          <a:bodyPr/>
          <a:lstStyle/>
          <a:p>
            <a:fld id="{C8B5F48D-D08D-4316-BF48-78B023217459}" type="slidenum">
              <a:rPr lang="en-CA" smtClean="0"/>
              <a:t>19</a:t>
            </a:fld>
            <a:endParaRPr lang="en-CA"/>
          </a:p>
        </p:txBody>
      </p:sp>
    </p:spTree>
    <p:extLst>
      <p:ext uri="{BB962C8B-B14F-4D97-AF65-F5344CB8AC3E}">
        <p14:creationId xmlns:p14="http://schemas.microsoft.com/office/powerpoint/2010/main" val="447229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For many years I generally held this opinion of Leviticus</a:t>
            </a:r>
          </a:p>
          <a:p>
            <a:pPr marL="171450" indent="-171450">
              <a:buFont typeface="Arial" panose="020B0604020202020204" pitchFamily="34" charset="0"/>
              <a:buChar char="•"/>
            </a:pPr>
            <a:r>
              <a:rPr lang="en-CA" dirty="0"/>
              <a:t>Until I studied the book using Wenham’s commentary – very good commentary</a:t>
            </a:r>
          </a:p>
          <a:p>
            <a:pPr marL="171450" indent="-171450">
              <a:buFont typeface="Arial" panose="020B0604020202020204" pitchFamily="34" charset="0"/>
              <a:buChar char="•"/>
            </a:pPr>
            <a:r>
              <a:rPr lang="en-CA" dirty="0"/>
              <a:t>There is a serious disconnect between God’s intention for the use of the material and our understanding of the material</a:t>
            </a:r>
          </a:p>
        </p:txBody>
      </p:sp>
      <p:sp>
        <p:nvSpPr>
          <p:cNvPr id="4" name="Slide Number Placeholder 3"/>
          <p:cNvSpPr>
            <a:spLocks noGrp="1"/>
          </p:cNvSpPr>
          <p:nvPr>
            <p:ph type="sldNum" sz="quarter" idx="5"/>
          </p:nvPr>
        </p:nvSpPr>
        <p:spPr/>
        <p:txBody>
          <a:bodyPr/>
          <a:lstStyle/>
          <a:p>
            <a:fld id="{C8B5F48D-D08D-4316-BF48-78B023217459}" type="slidenum">
              <a:rPr lang="en-CA" smtClean="0"/>
              <a:t>2</a:t>
            </a:fld>
            <a:endParaRPr lang="en-CA"/>
          </a:p>
        </p:txBody>
      </p:sp>
    </p:spTree>
    <p:extLst>
      <p:ext uri="{BB962C8B-B14F-4D97-AF65-F5344CB8AC3E}">
        <p14:creationId xmlns:p14="http://schemas.microsoft.com/office/powerpoint/2010/main" val="606067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outline is in the document – briefly go through it</a:t>
            </a:r>
          </a:p>
          <a:p>
            <a:pPr marL="171450" indent="-171450">
              <a:buFont typeface="Arial" panose="020B0604020202020204" pitchFamily="34" charset="0"/>
              <a:buChar char="•"/>
            </a:pPr>
            <a:r>
              <a:rPr lang="en-CA" dirty="0"/>
              <a:t>Worded the outline to emphasize “holiness”</a:t>
            </a:r>
          </a:p>
          <a:p>
            <a:pPr marL="171450" indent="-171450">
              <a:buFont typeface="Arial" panose="020B0604020202020204" pitchFamily="34" charset="0"/>
              <a:buChar char="•"/>
            </a:pPr>
            <a:r>
              <a:rPr lang="en-CA" dirty="0"/>
              <a:t>Covered the sacrifices a while back – not look at now </a:t>
            </a:r>
          </a:p>
        </p:txBody>
      </p:sp>
      <p:sp>
        <p:nvSpPr>
          <p:cNvPr id="4" name="Slide Number Placeholder 3"/>
          <p:cNvSpPr>
            <a:spLocks noGrp="1"/>
          </p:cNvSpPr>
          <p:nvPr>
            <p:ph type="sldNum" sz="quarter" idx="5"/>
          </p:nvPr>
        </p:nvSpPr>
        <p:spPr/>
        <p:txBody>
          <a:bodyPr/>
          <a:lstStyle/>
          <a:p>
            <a:fld id="{C8B5F48D-D08D-4316-BF48-78B023217459}" type="slidenum">
              <a:rPr lang="en-CA" smtClean="0"/>
              <a:t>3</a:t>
            </a:fld>
            <a:endParaRPr lang="en-CA"/>
          </a:p>
        </p:txBody>
      </p:sp>
    </p:spTree>
    <p:extLst>
      <p:ext uri="{BB962C8B-B14F-4D97-AF65-F5344CB8AC3E}">
        <p14:creationId xmlns:p14="http://schemas.microsoft.com/office/powerpoint/2010/main" val="408276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outline is in the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There are only three events in the Book of Leviticus: </a:t>
            </a:r>
            <a:r>
              <a:rPr lang="en-CA" b="1" u="sng" dirty="0"/>
              <a:t>the rest is </a:t>
            </a:r>
            <a:r>
              <a:rPr lang="en-CA" b="1" u="sng" dirty="0" err="1"/>
              <a:t>torah</a:t>
            </a:r>
            <a:endParaRPr lang="en-CA" b="1" u="sng" dirty="0"/>
          </a:p>
        </p:txBody>
      </p:sp>
      <p:sp>
        <p:nvSpPr>
          <p:cNvPr id="4" name="Slide Number Placeholder 3"/>
          <p:cNvSpPr>
            <a:spLocks noGrp="1"/>
          </p:cNvSpPr>
          <p:nvPr>
            <p:ph type="sldNum" sz="quarter" idx="5"/>
          </p:nvPr>
        </p:nvSpPr>
        <p:spPr/>
        <p:txBody>
          <a:bodyPr/>
          <a:lstStyle/>
          <a:p>
            <a:fld id="{C8B5F48D-D08D-4316-BF48-78B023217459}" type="slidenum">
              <a:rPr lang="en-CA" smtClean="0"/>
              <a:t>4</a:t>
            </a:fld>
            <a:endParaRPr lang="en-CA"/>
          </a:p>
        </p:txBody>
      </p:sp>
    </p:spTree>
    <p:extLst>
      <p:ext uri="{BB962C8B-B14F-4D97-AF65-F5344CB8AC3E}">
        <p14:creationId xmlns:p14="http://schemas.microsoft.com/office/powerpoint/2010/main" val="3005676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outline is in the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Can’t go into detail, look at highlights of holiness</a:t>
            </a:r>
          </a:p>
        </p:txBody>
      </p:sp>
      <p:sp>
        <p:nvSpPr>
          <p:cNvPr id="4" name="Slide Number Placeholder 3"/>
          <p:cNvSpPr>
            <a:spLocks noGrp="1"/>
          </p:cNvSpPr>
          <p:nvPr>
            <p:ph type="sldNum" sz="quarter" idx="5"/>
          </p:nvPr>
        </p:nvSpPr>
        <p:spPr/>
        <p:txBody>
          <a:bodyPr/>
          <a:lstStyle/>
          <a:p>
            <a:fld id="{C8B5F48D-D08D-4316-BF48-78B023217459}" type="slidenum">
              <a:rPr lang="en-CA" smtClean="0"/>
              <a:t>5</a:t>
            </a:fld>
            <a:endParaRPr lang="en-CA"/>
          </a:p>
        </p:txBody>
      </p:sp>
    </p:spTree>
    <p:extLst>
      <p:ext uri="{BB962C8B-B14F-4D97-AF65-F5344CB8AC3E}">
        <p14:creationId xmlns:p14="http://schemas.microsoft.com/office/powerpoint/2010/main" val="176105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Exodus ends with the setting up of the Tabernacle then Gods’ glory fills it …</a:t>
            </a:r>
          </a:p>
          <a:p>
            <a:pPr marL="171450" indent="-171450">
              <a:buFont typeface="Arial" panose="020B0604020202020204" pitchFamily="34" charset="0"/>
              <a:buChar char="•"/>
            </a:pPr>
            <a:r>
              <a:rPr lang="en-CA" dirty="0"/>
              <a:t>The name of the Book of Leviticus in Hebrew is “</a:t>
            </a:r>
            <a:r>
              <a:rPr lang="en-CA" dirty="0" err="1"/>
              <a:t>wayiqᵉraw</a:t>
            </a:r>
            <a:r>
              <a:rPr lang="en-CA" dirty="0"/>
              <a:t>” – “and he called”</a:t>
            </a:r>
          </a:p>
          <a:p>
            <a:pPr marL="171450" indent="-171450">
              <a:buFont typeface="Arial" panose="020B0604020202020204" pitchFamily="34" charset="0"/>
              <a:buChar char="•"/>
            </a:pPr>
            <a:r>
              <a:rPr lang="en-CA" dirty="0"/>
              <a:t>See the timeline for the events</a:t>
            </a:r>
          </a:p>
        </p:txBody>
      </p:sp>
      <p:sp>
        <p:nvSpPr>
          <p:cNvPr id="4" name="Slide Number Placeholder 3"/>
          <p:cNvSpPr>
            <a:spLocks noGrp="1"/>
          </p:cNvSpPr>
          <p:nvPr>
            <p:ph type="sldNum" sz="quarter" idx="5"/>
          </p:nvPr>
        </p:nvSpPr>
        <p:spPr/>
        <p:txBody>
          <a:bodyPr/>
          <a:lstStyle/>
          <a:p>
            <a:fld id="{C8B5F48D-D08D-4316-BF48-78B023217459}" type="slidenum">
              <a:rPr lang="en-CA" smtClean="0"/>
              <a:t>6</a:t>
            </a:fld>
            <a:endParaRPr lang="en-CA"/>
          </a:p>
        </p:txBody>
      </p:sp>
    </p:spTree>
    <p:extLst>
      <p:ext uri="{BB962C8B-B14F-4D97-AF65-F5344CB8AC3E}">
        <p14:creationId xmlns:p14="http://schemas.microsoft.com/office/powerpoint/2010/main" val="83706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Construction of the Tabernacle starts around the time of the Feast</a:t>
            </a:r>
          </a:p>
        </p:txBody>
      </p:sp>
      <p:sp>
        <p:nvSpPr>
          <p:cNvPr id="4" name="Slide Number Placeholder 3"/>
          <p:cNvSpPr>
            <a:spLocks noGrp="1"/>
          </p:cNvSpPr>
          <p:nvPr>
            <p:ph type="sldNum" sz="quarter" idx="5"/>
          </p:nvPr>
        </p:nvSpPr>
        <p:spPr/>
        <p:txBody>
          <a:bodyPr/>
          <a:lstStyle/>
          <a:p>
            <a:fld id="{C8B5F48D-D08D-4316-BF48-78B023217459}" type="slidenum">
              <a:rPr lang="en-CA" smtClean="0"/>
              <a:t>8</a:t>
            </a:fld>
            <a:endParaRPr lang="en-CA"/>
          </a:p>
        </p:txBody>
      </p:sp>
    </p:spTree>
    <p:extLst>
      <p:ext uri="{BB962C8B-B14F-4D97-AF65-F5344CB8AC3E}">
        <p14:creationId xmlns:p14="http://schemas.microsoft.com/office/powerpoint/2010/main" val="1739167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instructions for the ordination had been given previously</a:t>
            </a:r>
          </a:p>
          <a:p>
            <a:pPr marL="171450" indent="-171450">
              <a:buFont typeface="Arial" panose="020B0604020202020204" pitchFamily="34" charset="0"/>
              <a:buChar char="•"/>
            </a:pPr>
            <a:r>
              <a:rPr lang="en-CA" dirty="0"/>
              <a:t>The instructions for the ordination in Ex29 make reference to the five main sacrifices</a:t>
            </a:r>
          </a:p>
          <a:p>
            <a:pPr marL="171450" indent="-171450">
              <a:buFont typeface="Arial" panose="020B0604020202020204" pitchFamily="34" charset="0"/>
              <a:buChar char="•"/>
            </a:pPr>
            <a:r>
              <a:rPr lang="en-CA" dirty="0"/>
              <a:t>The ordination/consecration ceremony was public – people watched through gate of the court</a:t>
            </a:r>
          </a:p>
        </p:txBody>
      </p:sp>
      <p:sp>
        <p:nvSpPr>
          <p:cNvPr id="4" name="Slide Number Placeholder 3"/>
          <p:cNvSpPr>
            <a:spLocks noGrp="1"/>
          </p:cNvSpPr>
          <p:nvPr>
            <p:ph type="sldNum" sz="quarter" idx="5"/>
          </p:nvPr>
        </p:nvSpPr>
        <p:spPr/>
        <p:txBody>
          <a:bodyPr/>
          <a:lstStyle/>
          <a:p>
            <a:fld id="{C8B5F48D-D08D-4316-BF48-78B023217459}" type="slidenum">
              <a:rPr lang="en-CA" smtClean="0"/>
              <a:t>9</a:t>
            </a:fld>
            <a:endParaRPr lang="en-CA"/>
          </a:p>
        </p:txBody>
      </p:sp>
    </p:spTree>
    <p:extLst>
      <p:ext uri="{BB962C8B-B14F-4D97-AF65-F5344CB8AC3E}">
        <p14:creationId xmlns:p14="http://schemas.microsoft.com/office/powerpoint/2010/main" val="3237926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ceremony is no doubt typical of use of the Tabernacle …</a:t>
            </a:r>
          </a:p>
          <a:p>
            <a:pPr marL="171450" indent="-171450">
              <a:buFont typeface="Arial" panose="020B0604020202020204" pitchFamily="34" charset="0"/>
              <a:buChar char="•"/>
            </a:pPr>
            <a:r>
              <a:rPr lang="en-CA" dirty="0"/>
              <a:t>Came down – ledge around alter</a:t>
            </a:r>
          </a:p>
          <a:p>
            <a:pPr marL="171450" indent="-171450">
              <a:buFont typeface="Arial" panose="020B0604020202020204" pitchFamily="34" charset="0"/>
              <a:buChar char="•"/>
            </a:pPr>
            <a:r>
              <a:rPr lang="en-CA" dirty="0"/>
              <a:t>No indication what happened in the Tent of Meeting</a:t>
            </a:r>
          </a:p>
          <a:p>
            <a:pPr marL="171450" indent="-171450">
              <a:buFont typeface="Arial" panose="020B0604020202020204" pitchFamily="34" charset="0"/>
              <a:buChar char="•"/>
            </a:pPr>
            <a:r>
              <a:rPr lang="en-CA" dirty="0"/>
              <a:t>The fire no doubt emanated from the cloud above the Tabernacle </a:t>
            </a:r>
          </a:p>
        </p:txBody>
      </p:sp>
      <p:sp>
        <p:nvSpPr>
          <p:cNvPr id="4" name="Slide Number Placeholder 3"/>
          <p:cNvSpPr>
            <a:spLocks noGrp="1"/>
          </p:cNvSpPr>
          <p:nvPr>
            <p:ph type="sldNum" sz="quarter" idx="5"/>
          </p:nvPr>
        </p:nvSpPr>
        <p:spPr/>
        <p:txBody>
          <a:bodyPr/>
          <a:lstStyle/>
          <a:p>
            <a:fld id="{C8B5F48D-D08D-4316-BF48-78B023217459}" type="slidenum">
              <a:rPr lang="en-CA" smtClean="0"/>
              <a:t>10</a:t>
            </a:fld>
            <a:endParaRPr lang="en-CA"/>
          </a:p>
        </p:txBody>
      </p:sp>
    </p:spTree>
    <p:extLst>
      <p:ext uri="{BB962C8B-B14F-4D97-AF65-F5344CB8AC3E}">
        <p14:creationId xmlns:p14="http://schemas.microsoft.com/office/powerpoint/2010/main" val="157223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BBE07-449C-4AB3-99FF-AC5A4EDB92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1DB99F0-AF79-43A2-B431-BC6FFFA90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3E4AC49-BABA-4DAD-8A1A-17613B4E60F6}"/>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3934A58D-8D8E-4C0A-9F5B-4C57C8C5B68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FBFEBDB-0DA8-4EEA-ADE4-40ADC0ECC173}"/>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166942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2F24-C8BD-47C7-98F4-374CBCEE420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3156620-AB63-472E-AF83-5C77996A8C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815F2D-6731-4404-B190-00F9F64312A7}"/>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12657C6E-7A22-487E-914D-D15949D5205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6C41BAC-D743-4FFF-B231-2441240B2441}"/>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85724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99A45C-6223-42FF-BFBE-AE4B7FD0A3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9A983A5-0810-4DB8-AFAA-05C956C9B1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EF71BB7-6EC6-4974-B2E2-DF1B32F191E2}"/>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9D6E1DC4-19BD-41E2-92CB-54080239406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C909778-DF1B-4866-96D9-47A5C3868519}"/>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3512202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FD1F1-7086-40A8-A969-67ED8FA9F25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C141877-CCA2-4D86-9DB9-BC6E8DDC03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ABFEC41-733B-4032-B047-7E5C180B0193}"/>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B8419AA9-55C4-4D62-BB85-31BC17C1F0D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CAB1D1B-3CCC-40DF-B8DC-95DF5A7A7090}"/>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85618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8B461-B836-46C9-BA8F-462810F306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9937F2E-B9F5-4603-9B70-0DB27F1C7D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FF259D-2B01-48F6-87B0-502B650681D3}"/>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393CBA9F-EB8C-4875-A3CB-8E9BFA735F6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DB65AD-A6DC-4A85-97F9-510DF5F223D2}"/>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30678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DD55B-383B-4509-8CEF-7EA7A5A11B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E12A503-3015-486C-9C63-65B30032DD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7D092DF-2202-4BE9-8AB0-385BADD3DE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0C4034C-1B25-47B9-BBC4-FB0E86993305}"/>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6" name="Footer Placeholder 5">
            <a:extLst>
              <a:ext uri="{FF2B5EF4-FFF2-40B4-BE49-F238E27FC236}">
                <a16:creationId xmlns:a16="http://schemas.microsoft.com/office/drawing/2014/main" id="{0498BDAB-BADC-4DDF-B62F-1D97000BB1B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D6508F0-07E0-48B8-BBB6-13FFBFEE09B5}"/>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216130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DD5F2-9A5D-43E1-890C-D358D36E10D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8748770-FE0B-4566-8E9B-2A12E3C65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4CB363-DC19-40A8-B78A-70BE6E301D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C78A847-0673-4513-AC59-5C3AEC441B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AF8182-4C34-4FA1-9CA1-676B000E23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9071411-41C0-4CA0-B3BC-6B1AEA983E5E}"/>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8" name="Footer Placeholder 7">
            <a:extLst>
              <a:ext uri="{FF2B5EF4-FFF2-40B4-BE49-F238E27FC236}">
                <a16:creationId xmlns:a16="http://schemas.microsoft.com/office/drawing/2014/main" id="{C7DA0C97-A412-4F96-B6C0-E4C39057011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57D7210-00EC-4265-B830-9CD755F15D33}"/>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2826713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31A8-5FEC-4A36-9AB9-FD717BFAC76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1DD02D6-23D0-450E-864C-4C46662A9ED4}"/>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4" name="Footer Placeholder 3">
            <a:extLst>
              <a:ext uri="{FF2B5EF4-FFF2-40B4-BE49-F238E27FC236}">
                <a16:creationId xmlns:a16="http://schemas.microsoft.com/office/drawing/2014/main" id="{0DADF11F-B044-48DA-AAC1-5724B2DB471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FE45B5E-2DFC-429B-8359-B619BC4AE515}"/>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93974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C37D70-3018-4D36-AC27-D1EBCED50861}"/>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3" name="Footer Placeholder 2">
            <a:extLst>
              <a:ext uri="{FF2B5EF4-FFF2-40B4-BE49-F238E27FC236}">
                <a16:creationId xmlns:a16="http://schemas.microsoft.com/office/drawing/2014/main" id="{37B269B1-E3F0-47E5-BC55-27420697050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21306BC-514F-44D3-A783-3832FD2BDEDD}"/>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148860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D7EC6-D06B-44B2-BC2D-1DC885F2AD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8039F33-8D44-44A9-9D39-1D10328BD9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F00673E-5482-4327-9139-04EFBC326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DEE3A9-277D-4A39-BE93-484557ECFBE4}"/>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6" name="Footer Placeholder 5">
            <a:extLst>
              <a:ext uri="{FF2B5EF4-FFF2-40B4-BE49-F238E27FC236}">
                <a16:creationId xmlns:a16="http://schemas.microsoft.com/office/drawing/2014/main" id="{90AA19FE-EF21-4E21-AA87-4131546FFCD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BE84877-10B3-41F4-861D-9BA15F27D855}"/>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4100700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32F93-2F24-4E52-BF8A-EC1A240B1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F3E6BFC-6BAD-40DA-AD4D-8158B0B2EB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67291E3-6C90-4D54-860D-39CBF7008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6EC90A-B4BA-426E-9AC2-E5A2A2180549}"/>
              </a:ext>
            </a:extLst>
          </p:cNvPr>
          <p:cNvSpPr>
            <a:spLocks noGrp="1"/>
          </p:cNvSpPr>
          <p:nvPr>
            <p:ph type="dt" sz="half" idx="10"/>
          </p:nvPr>
        </p:nvSpPr>
        <p:spPr/>
        <p:txBody>
          <a:bodyPr/>
          <a:lstStyle/>
          <a:p>
            <a:fld id="{51E60CCE-9DDF-4D5B-907F-882DC2250DD8}" type="datetimeFigureOut">
              <a:rPr lang="en-CA" smtClean="0"/>
              <a:t>2021-06-30</a:t>
            </a:fld>
            <a:endParaRPr lang="en-CA"/>
          </a:p>
        </p:txBody>
      </p:sp>
      <p:sp>
        <p:nvSpPr>
          <p:cNvPr id="6" name="Footer Placeholder 5">
            <a:extLst>
              <a:ext uri="{FF2B5EF4-FFF2-40B4-BE49-F238E27FC236}">
                <a16:creationId xmlns:a16="http://schemas.microsoft.com/office/drawing/2014/main" id="{3DF0913C-86D6-4271-9D8C-FDF582ECD7D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ED2AC2-F80B-47CE-8DF2-99969179C98C}"/>
              </a:ext>
            </a:extLst>
          </p:cNvPr>
          <p:cNvSpPr>
            <a:spLocks noGrp="1"/>
          </p:cNvSpPr>
          <p:nvPr>
            <p:ph type="sldNum" sz="quarter" idx="12"/>
          </p:nvPr>
        </p:nvSpPr>
        <p:spPr/>
        <p:txBody>
          <a:bodyPr/>
          <a:lstStyle/>
          <a:p>
            <a:fld id="{504FDC81-0839-4D21-8B41-71463F943279}" type="slidenum">
              <a:rPr lang="en-CA" smtClean="0"/>
              <a:t>‹#›</a:t>
            </a:fld>
            <a:endParaRPr lang="en-CA"/>
          </a:p>
        </p:txBody>
      </p:sp>
    </p:spTree>
    <p:extLst>
      <p:ext uri="{BB962C8B-B14F-4D97-AF65-F5344CB8AC3E}">
        <p14:creationId xmlns:p14="http://schemas.microsoft.com/office/powerpoint/2010/main" val="173530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D896E-A70F-4CFC-BBDD-57628144F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171A03F-0EBE-451C-B70D-21E49801F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C921EA3-5017-496E-A90B-00335E3283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60CCE-9DDF-4D5B-907F-882DC2250DD8}" type="datetimeFigureOut">
              <a:rPr lang="en-CA" smtClean="0"/>
              <a:t>2021-06-30</a:t>
            </a:fld>
            <a:endParaRPr lang="en-CA"/>
          </a:p>
        </p:txBody>
      </p:sp>
      <p:sp>
        <p:nvSpPr>
          <p:cNvPr id="5" name="Footer Placeholder 4">
            <a:extLst>
              <a:ext uri="{FF2B5EF4-FFF2-40B4-BE49-F238E27FC236}">
                <a16:creationId xmlns:a16="http://schemas.microsoft.com/office/drawing/2014/main" id="{EFF14E85-7B72-4972-883F-1D6678BD0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531475D-24E9-44A6-8BFE-0EB47E63FB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FDC81-0839-4D21-8B41-71463F943279}" type="slidenum">
              <a:rPr lang="en-CA" smtClean="0"/>
              <a:t>‹#›</a:t>
            </a:fld>
            <a:endParaRPr lang="en-CA"/>
          </a:p>
        </p:txBody>
      </p:sp>
    </p:spTree>
    <p:extLst>
      <p:ext uri="{BB962C8B-B14F-4D97-AF65-F5344CB8AC3E}">
        <p14:creationId xmlns:p14="http://schemas.microsoft.com/office/powerpoint/2010/main" val="1780352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20C6F-CB3B-47CD-ACEA-F64792F84892}"/>
              </a:ext>
            </a:extLst>
          </p:cNvPr>
          <p:cNvSpPr>
            <a:spLocks noGrp="1"/>
          </p:cNvSpPr>
          <p:nvPr>
            <p:ph type="ctrTitle"/>
          </p:nvPr>
        </p:nvSpPr>
        <p:spPr>
          <a:xfrm>
            <a:off x="0" y="0"/>
            <a:ext cx="12192000" cy="2005781"/>
          </a:xfrm>
        </p:spPr>
        <p:txBody>
          <a:bodyPr>
            <a:normAutofit/>
          </a:bodyPr>
          <a:lstStyle/>
          <a:p>
            <a:r>
              <a:rPr lang="en-CA" dirty="0">
                <a:latin typeface="Arial Black" panose="020B0A04020102020204" pitchFamily="34" charset="0"/>
              </a:rPr>
              <a:t>Holiness</a:t>
            </a:r>
            <a:br>
              <a:rPr lang="en-CA" dirty="0">
                <a:latin typeface="Arial Black" panose="020B0A04020102020204" pitchFamily="34" charset="0"/>
              </a:rPr>
            </a:br>
            <a:r>
              <a:rPr lang="en-CA" dirty="0">
                <a:latin typeface="Arial Black" panose="020B0A04020102020204" pitchFamily="34" charset="0"/>
              </a:rPr>
              <a:t>The Book of Leviticus</a:t>
            </a:r>
          </a:p>
        </p:txBody>
      </p:sp>
      <p:sp>
        <p:nvSpPr>
          <p:cNvPr id="3" name="Subtitle 2">
            <a:extLst>
              <a:ext uri="{FF2B5EF4-FFF2-40B4-BE49-F238E27FC236}">
                <a16:creationId xmlns:a16="http://schemas.microsoft.com/office/drawing/2014/main" id="{EFE21637-9D67-404E-8417-2244974AF232}"/>
              </a:ext>
            </a:extLst>
          </p:cNvPr>
          <p:cNvSpPr>
            <a:spLocks noGrp="1"/>
          </p:cNvSpPr>
          <p:nvPr>
            <p:ph type="subTitle" idx="1"/>
          </p:nvPr>
        </p:nvSpPr>
        <p:spPr>
          <a:xfrm>
            <a:off x="0" y="2005780"/>
            <a:ext cx="12192000" cy="4852219"/>
          </a:xfrm>
        </p:spPr>
        <p:txBody>
          <a:bodyPr/>
          <a:lstStyle/>
          <a:p>
            <a:r>
              <a:rPr lang="en-CA" sz="2800" b="1" i="1" dirty="0">
                <a:solidFill>
                  <a:srgbClr val="FF0000"/>
                </a:solidFill>
                <a:highlight>
                  <a:srgbClr val="FFFF00"/>
                </a:highlight>
              </a:rPr>
              <a:t>You shall be holy</a:t>
            </a:r>
            <a:r>
              <a:rPr lang="en-CA" sz="2800" b="1" i="1" dirty="0">
                <a:solidFill>
                  <a:srgbClr val="FF0000"/>
                </a:solidFill>
              </a:rPr>
              <a:t>, for I the LORD your God am holy</a:t>
            </a:r>
          </a:p>
          <a:p>
            <a:pPr algn="r"/>
            <a:r>
              <a:rPr lang="en-CA" dirty="0"/>
              <a:t>Leviticus 19:1-2 ESV</a:t>
            </a:r>
          </a:p>
          <a:p>
            <a:endParaRPr lang="en-CA" dirty="0"/>
          </a:p>
          <a:p>
            <a:r>
              <a:rPr lang="en-CA" sz="2800" b="1" i="1" dirty="0">
                <a:solidFill>
                  <a:srgbClr val="FF0000"/>
                </a:solidFill>
              </a:rPr>
              <a:t>You are to distinguish </a:t>
            </a:r>
            <a:r>
              <a:rPr lang="en-CA" sz="2800" b="1" i="1" dirty="0">
                <a:solidFill>
                  <a:srgbClr val="FF0000"/>
                </a:solidFill>
                <a:highlight>
                  <a:srgbClr val="FFFF00"/>
                </a:highlight>
              </a:rPr>
              <a:t>between the holy and the common</a:t>
            </a:r>
            <a:r>
              <a:rPr lang="en-CA" sz="2800" b="1" i="1" dirty="0">
                <a:solidFill>
                  <a:srgbClr val="FF0000"/>
                </a:solidFill>
              </a:rPr>
              <a:t>, </a:t>
            </a:r>
            <a:br>
              <a:rPr lang="en-CA" sz="2800" b="1" i="1" dirty="0">
                <a:solidFill>
                  <a:srgbClr val="FF0000"/>
                </a:solidFill>
              </a:rPr>
            </a:br>
            <a:r>
              <a:rPr lang="en-CA" sz="2800" b="1" i="1" dirty="0">
                <a:solidFill>
                  <a:srgbClr val="FF0000"/>
                </a:solidFill>
              </a:rPr>
              <a:t>and </a:t>
            </a:r>
            <a:r>
              <a:rPr lang="en-CA" sz="2800" b="1" i="1" dirty="0">
                <a:solidFill>
                  <a:srgbClr val="FF0000"/>
                </a:solidFill>
                <a:highlight>
                  <a:srgbClr val="FFFF00"/>
                </a:highlight>
              </a:rPr>
              <a:t>between the unclean and the clean</a:t>
            </a:r>
            <a:r>
              <a:rPr lang="en-CA" sz="2800" b="1" i="1" dirty="0">
                <a:solidFill>
                  <a:srgbClr val="FF0000"/>
                </a:solidFill>
              </a:rPr>
              <a:t> …</a:t>
            </a:r>
          </a:p>
          <a:p>
            <a:pPr algn="r"/>
            <a:r>
              <a:rPr lang="en-CA" dirty="0"/>
              <a:t>Leviticus 10:10 ESV</a:t>
            </a:r>
          </a:p>
          <a:p>
            <a:endParaRPr lang="en-CA" dirty="0"/>
          </a:p>
          <a:p>
            <a:r>
              <a:rPr lang="en-CA" sz="3600" b="1" dirty="0">
                <a:solidFill>
                  <a:srgbClr val="FF0000"/>
                </a:solidFill>
              </a:rPr>
              <a:t>The Book of Leviticus is sometimes called “The Holiness Code”.</a:t>
            </a:r>
          </a:p>
        </p:txBody>
      </p:sp>
    </p:spTree>
    <p:extLst>
      <p:ext uri="{BB962C8B-B14F-4D97-AF65-F5344CB8AC3E}">
        <p14:creationId xmlns:p14="http://schemas.microsoft.com/office/powerpoint/2010/main" val="1452292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499B6-7921-4FFC-9DFA-74A4310BF803}"/>
              </a:ext>
            </a:extLst>
          </p:cNvPr>
          <p:cNvSpPr>
            <a:spLocks noGrp="1"/>
          </p:cNvSpPr>
          <p:nvPr>
            <p:ph type="title"/>
          </p:nvPr>
        </p:nvSpPr>
        <p:spPr>
          <a:xfrm>
            <a:off x="838200" y="1"/>
            <a:ext cx="10515600" cy="947056"/>
          </a:xfrm>
        </p:spPr>
        <p:txBody>
          <a:bodyPr/>
          <a:lstStyle/>
          <a:p>
            <a:r>
              <a:rPr lang="en-CA" dirty="0">
                <a:latin typeface="Arial Black" panose="020B0A04020102020204" pitchFamily="34" charset="0"/>
              </a:rPr>
              <a:t>The First Public Worship Service</a:t>
            </a:r>
          </a:p>
        </p:txBody>
      </p:sp>
      <p:sp>
        <p:nvSpPr>
          <p:cNvPr id="3" name="Content Placeholder 2">
            <a:extLst>
              <a:ext uri="{FF2B5EF4-FFF2-40B4-BE49-F238E27FC236}">
                <a16:creationId xmlns:a16="http://schemas.microsoft.com/office/drawing/2014/main" id="{3CCA5666-E7B6-4679-814A-E77BBDB64DC2}"/>
              </a:ext>
            </a:extLst>
          </p:cNvPr>
          <p:cNvSpPr>
            <a:spLocks noGrp="1"/>
          </p:cNvSpPr>
          <p:nvPr>
            <p:ph idx="1"/>
          </p:nvPr>
        </p:nvSpPr>
        <p:spPr>
          <a:xfrm>
            <a:off x="0" y="947057"/>
            <a:ext cx="12192000" cy="5910942"/>
          </a:xfrm>
        </p:spPr>
        <p:txBody>
          <a:bodyPr>
            <a:normAutofit lnSpcReduction="10000"/>
          </a:bodyPr>
          <a:lstStyle/>
          <a:p>
            <a:r>
              <a:rPr lang="en-CA" dirty="0"/>
              <a:t>Immediately after the ordination, the first public worship service occurred on 2:1:8 – the objective of the service was for YHWH to demonstrate his acceptance of the Tabernacle and the Aaronic Priesthood:</a:t>
            </a:r>
          </a:p>
          <a:p>
            <a:pPr marL="457200" lvl="1" indent="0">
              <a:buNone/>
            </a:pPr>
            <a:r>
              <a:rPr lang="en-CA" b="1" u="sng" dirty="0"/>
              <a:t>Leviticus 9:1-6 ESV</a:t>
            </a:r>
          </a:p>
          <a:p>
            <a:pPr marL="457200" lvl="1" indent="0">
              <a:buNone/>
            </a:pPr>
            <a:r>
              <a:rPr lang="en-CA" b="1" dirty="0">
                <a:highlight>
                  <a:srgbClr val="FFFF00"/>
                </a:highlight>
              </a:rPr>
              <a:t>On the eighth day</a:t>
            </a:r>
            <a:r>
              <a:rPr lang="en-CA" dirty="0"/>
              <a:t> Moses called Aaron and his sons and the elders of Israel,  and he said to </a:t>
            </a:r>
            <a:r>
              <a:rPr lang="en-CA" b="1" dirty="0">
                <a:highlight>
                  <a:srgbClr val="FFFF00"/>
                </a:highlight>
              </a:rPr>
              <a:t>Aaron</a:t>
            </a:r>
            <a:r>
              <a:rPr lang="en-CA" dirty="0"/>
              <a:t>, “Take for yourself … a </a:t>
            </a:r>
            <a:r>
              <a:rPr lang="en-CA" b="1" dirty="0">
                <a:highlight>
                  <a:srgbClr val="FFFF00"/>
                </a:highlight>
              </a:rPr>
              <a:t>sin offering</a:t>
            </a:r>
            <a:r>
              <a:rPr lang="en-CA" dirty="0"/>
              <a:t> and … a </a:t>
            </a:r>
            <a:r>
              <a:rPr lang="en-CA" b="1" dirty="0">
                <a:highlight>
                  <a:srgbClr val="FFFF00"/>
                </a:highlight>
              </a:rPr>
              <a:t>burnt offering</a:t>
            </a:r>
            <a:r>
              <a:rPr lang="en-CA" dirty="0"/>
              <a:t> …  And say to </a:t>
            </a:r>
            <a:r>
              <a:rPr lang="en-CA" b="1" dirty="0">
                <a:highlight>
                  <a:srgbClr val="FFFF00"/>
                </a:highlight>
              </a:rPr>
              <a:t>the people of Israel</a:t>
            </a:r>
            <a:r>
              <a:rPr lang="en-CA" dirty="0"/>
              <a:t>, ‘Take … a </a:t>
            </a:r>
            <a:r>
              <a:rPr lang="en-CA" b="1" dirty="0">
                <a:highlight>
                  <a:srgbClr val="FFFF00"/>
                </a:highlight>
              </a:rPr>
              <a:t>sin offering</a:t>
            </a:r>
            <a:r>
              <a:rPr lang="en-CA" dirty="0"/>
              <a:t>, and a … </a:t>
            </a:r>
            <a:r>
              <a:rPr lang="en-CA" b="1" dirty="0">
                <a:highlight>
                  <a:srgbClr val="FFFF00"/>
                </a:highlight>
              </a:rPr>
              <a:t>peace offerings</a:t>
            </a:r>
            <a:r>
              <a:rPr lang="en-CA" dirty="0"/>
              <a:t>, to sacrifice before the LORD, and a </a:t>
            </a:r>
            <a:r>
              <a:rPr lang="en-CA" b="1" dirty="0">
                <a:highlight>
                  <a:srgbClr val="FFFF00"/>
                </a:highlight>
              </a:rPr>
              <a:t>grain offering</a:t>
            </a:r>
            <a:r>
              <a:rPr lang="en-CA" dirty="0"/>
              <a:t> … for today the LORD will appear to you.’”  …. And Moses said, “This is the thing that the LORD commanded you to do, </a:t>
            </a:r>
            <a:r>
              <a:rPr lang="en-CA" b="1" dirty="0">
                <a:highlight>
                  <a:srgbClr val="FFFF00"/>
                </a:highlight>
              </a:rPr>
              <a:t>that the glory of the LORD may appear to you</a:t>
            </a:r>
            <a:r>
              <a:rPr lang="en-CA" dirty="0"/>
              <a:t>.”</a:t>
            </a:r>
          </a:p>
          <a:p>
            <a:r>
              <a:rPr lang="en-CA" dirty="0"/>
              <a:t>After all the offerings were completed:</a:t>
            </a:r>
          </a:p>
          <a:p>
            <a:pPr marL="457200" lvl="1" indent="0">
              <a:buNone/>
            </a:pPr>
            <a:r>
              <a:rPr lang="en-CA" b="1" u="sng" dirty="0"/>
              <a:t>Leviticus 9:22-24 ESV </a:t>
            </a:r>
          </a:p>
          <a:p>
            <a:pPr marL="457200" lvl="1" indent="0">
              <a:buNone/>
            </a:pPr>
            <a:r>
              <a:rPr lang="en-CA" dirty="0"/>
              <a:t>Then </a:t>
            </a:r>
            <a:r>
              <a:rPr lang="en-CA" b="1" dirty="0">
                <a:highlight>
                  <a:srgbClr val="FFFF00"/>
                </a:highlight>
              </a:rPr>
              <a:t>Aaron lifted up his hands toward the people and blessed them</a:t>
            </a:r>
            <a:r>
              <a:rPr lang="en-CA" dirty="0"/>
              <a:t>, and he came down from offering …  And </a:t>
            </a:r>
            <a:r>
              <a:rPr lang="en-CA" b="1" dirty="0">
                <a:highlight>
                  <a:srgbClr val="FFFF00"/>
                </a:highlight>
              </a:rPr>
              <a:t>Moses and Aaron went into the tent of meeting</a:t>
            </a:r>
            <a:r>
              <a:rPr lang="en-CA" dirty="0"/>
              <a:t>, and when they came out they blessed the people, and </a:t>
            </a:r>
            <a:r>
              <a:rPr lang="en-CA" b="1" dirty="0">
                <a:highlight>
                  <a:srgbClr val="FFFF00"/>
                </a:highlight>
              </a:rPr>
              <a:t>the glory of the LORD appeared to all the people</a:t>
            </a:r>
            <a:r>
              <a:rPr lang="en-CA" dirty="0"/>
              <a:t>.  And </a:t>
            </a:r>
            <a:r>
              <a:rPr lang="en-CA" b="1" dirty="0">
                <a:highlight>
                  <a:srgbClr val="FFFF00"/>
                </a:highlight>
              </a:rPr>
              <a:t>fire came out from before the LORD</a:t>
            </a:r>
            <a:r>
              <a:rPr lang="en-CA" dirty="0"/>
              <a:t> and consumed the burnt offering … and when all </a:t>
            </a:r>
            <a:r>
              <a:rPr lang="en-CA" b="1" dirty="0">
                <a:highlight>
                  <a:srgbClr val="FFFF00"/>
                </a:highlight>
              </a:rPr>
              <a:t>the people saw it, they shouted and fell on their faces</a:t>
            </a:r>
            <a:r>
              <a:rPr lang="en-CA" dirty="0"/>
              <a:t>.</a:t>
            </a:r>
          </a:p>
        </p:txBody>
      </p:sp>
    </p:spTree>
    <p:extLst>
      <p:ext uri="{BB962C8B-B14F-4D97-AF65-F5344CB8AC3E}">
        <p14:creationId xmlns:p14="http://schemas.microsoft.com/office/powerpoint/2010/main" val="3397422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B4440B-5B00-41EC-B2AD-6DF4AFB3D394}"/>
              </a:ext>
            </a:extLst>
          </p:cNvPr>
          <p:cNvSpPr>
            <a:spLocks noGrp="1"/>
          </p:cNvSpPr>
          <p:nvPr>
            <p:ph type="title"/>
          </p:nvPr>
        </p:nvSpPr>
        <p:spPr/>
        <p:txBody>
          <a:bodyPr/>
          <a:lstStyle/>
          <a:p>
            <a:pPr algn="ctr"/>
            <a:r>
              <a:rPr lang="en-CA" dirty="0">
                <a:latin typeface="Arial Black" panose="020B0A04020102020204" pitchFamily="34" charset="0"/>
              </a:rPr>
              <a:t>The Tabernacle and the Alter</a:t>
            </a:r>
          </a:p>
        </p:txBody>
      </p:sp>
      <p:pic>
        <p:nvPicPr>
          <p:cNvPr id="7" name="Content Placeholder 6">
            <a:extLst>
              <a:ext uri="{FF2B5EF4-FFF2-40B4-BE49-F238E27FC236}">
                <a16:creationId xmlns:a16="http://schemas.microsoft.com/office/drawing/2014/main" id="{29ECDEB5-0421-4CB4-AFA3-7ED741A6B9DA}"/>
              </a:ext>
            </a:extLst>
          </p:cNvPr>
          <p:cNvPicPr>
            <a:picLocks noGrp="1" noChangeAspect="1"/>
          </p:cNvPicPr>
          <p:nvPr>
            <p:ph sz="half" idx="1"/>
          </p:nvPr>
        </p:nvPicPr>
        <p:blipFill>
          <a:blip r:embed="rId3"/>
          <a:stretch>
            <a:fillRect/>
          </a:stretch>
        </p:blipFill>
        <p:spPr>
          <a:xfrm>
            <a:off x="-45886" y="1716568"/>
            <a:ext cx="6184789" cy="4063651"/>
          </a:xfrm>
          <a:prstGeom prst="rect">
            <a:avLst/>
          </a:prstGeom>
        </p:spPr>
      </p:pic>
      <p:pic>
        <p:nvPicPr>
          <p:cNvPr id="10" name="Content Placeholder 9">
            <a:extLst>
              <a:ext uri="{FF2B5EF4-FFF2-40B4-BE49-F238E27FC236}">
                <a16:creationId xmlns:a16="http://schemas.microsoft.com/office/drawing/2014/main" id="{76584F98-0A89-4850-AE60-F42B9640621B}"/>
              </a:ext>
            </a:extLst>
          </p:cNvPr>
          <p:cNvPicPr>
            <a:picLocks noGrp="1" noChangeAspect="1"/>
          </p:cNvPicPr>
          <p:nvPr>
            <p:ph sz="half" idx="2"/>
          </p:nvPr>
        </p:nvPicPr>
        <p:blipFill>
          <a:blip r:embed="rId4"/>
          <a:stretch>
            <a:fillRect/>
          </a:stretch>
        </p:blipFill>
        <p:spPr>
          <a:xfrm>
            <a:off x="6140047" y="1690688"/>
            <a:ext cx="5936416" cy="4089531"/>
          </a:xfrm>
          <a:prstGeom prst="rect">
            <a:avLst/>
          </a:prstGeom>
        </p:spPr>
      </p:pic>
    </p:spTree>
    <p:extLst>
      <p:ext uri="{BB962C8B-B14F-4D97-AF65-F5344CB8AC3E}">
        <p14:creationId xmlns:p14="http://schemas.microsoft.com/office/powerpoint/2010/main" val="1710341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44B7E-2E6E-4F2F-A5AE-DB1F3F5C1451}"/>
              </a:ext>
            </a:extLst>
          </p:cNvPr>
          <p:cNvSpPr>
            <a:spLocks noGrp="1"/>
          </p:cNvSpPr>
          <p:nvPr>
            <p:ph type="title"/>
          </p:nvPr>
        </p:nvSpPr>
        <p:spPr>
          <a:xfrm>
            <a:off x="0" y="1"/>
            <a:ext cx="12192000" cy="1012370"/>
          </a:xfrm>
        </p:spPr>
        <p:txBody>
          <a:bodyPr/>
          <a:lstStyle/>
          <a:p>
            <a:pPr algn="ctr"/>
            <a:r>
              <a:rPr lang="en-CA" dirty="0">
                <a:latin typeface="Arial Black" panose="020B0A04020102020204" pitchFamily="34" charset="0"/>
              </a:rPr>
              <a:t>Unclean Comes in Contact with Holy</a:t>
            </a:r>
          </a:p>
        </p:txBody>
      </p:sp>
      <p:sp>
        <p:nvSpPr>
          <p:cNvPr id="3" name="Content Placeholder 2">
            <a:extLst>
              <a:ext uri="{FF2B5EF4-FFF2-40B4-BE49-F238E27FC236}">
                <a16:creationId xmlns:a16="http://schemas.microsoft.com/office/drawing/2014/main" id="{45DE6808-F0D3-451C-879F-DF0A6035DFC0}"/>
              </a:ext>
            </a:extLst>
          </p:cNvPr>
          <p:cNvSpPr>
            <a:spLocks noGrp="1"/>
          </p:cNvSpPr>
          <p:nvPr>
            <p:ph idx="1"/>
          </p:nvPr>
        </p:nvSpPr>
        <p:spPr>
          <a:xfrm>
            <a:off x="0" y="1012371"/>
            <a:ext cx="12192000" cy="5845628"/>
          </a:xfrm>
        </p:spPr>
        <p:txBody>
          <a:bodyPr>
            <a:normAutofit/>
          </a:bodyPr>
          <a:lstStyle/>
          <a:p>
            <a:r>
              <a:rPr lang="en-CA" dirty="0"/>
              <a:t>The deaths of Nadab and Abihu was a very tragic, but effective, </a:t>
            </a:r>
            <a:r>
              <a:rPr lang="en-CA" b="1" dirty="0">
                <a:highlight>
                  <a:srgbClr val="FFFF00"/>
                </a:highlight>
              </a:rPr>
              <a:t>object lesson</a:t>
            </a:r>
            <a:r>
              <a:rPr lang="en-CA" dirty="0"/>
              <a:t> for Aaron, Eleazar, </a:t>
            </a:r>
            <a:r>
              <a:rPr lang="en-CA" dirty="0" err="1"/>
              <a:t>Ithamar</a:t>
            </a:r>
            <a:r>
              <a:rPr lang="en-CA" dirty="0"/>
              <a:t>, and all readers of the Bible through the ages:</a:t>
            </a:r>
          </a:p>
          <a:p>
            <a:pPr marL="457200" lvl="1" indent="0">
              <a:buNone/>
            </a:pPr>
            <a:r>
              <a:rPr lang="en-CA" b="1" u="sng" dirty="0"/>
              <a:t>Leviticus 10:1-3 ESV</a:t>
            </a:r>
            <a:br>
              <a:rPr lang="en-CA" dirty="0"/>
            </a:br>
            <a:r>
              <a:rPr lang="en-CA" dirty="0"/>
              <a:t>Now Nadab and Abihu, the sons of Aaron, </a:t>
            </a:r>
            <a:r>
              <a:rPr lang="en-CA" b="1" dirty="0">
                <a:highlight>
                  <a:srgbClr val="FFFF00"/>
                </a:highlight>
              </a:rPr>
              <a:t>each took his censer and put fire in it and laid incense on it and offered unauthorized fire before the LORD</a:t>
            </a:r>
            <a:r>
              <a:rPr lang="en-CA" dirty="0"/>
              <a:t>, which he had not commanded them.  And </a:t>
            </a:r>
            <a:r>
              <a:rPr lang="en-CA" b="1" dirty="0">
                <a:highlight>
                  <a:srgbClr val="FFFF00"/>
                </a:highlight>
              </a:rPr>
              <a:t>fire came out from before the LORD and consumed them</a:t>
            </a:r>
            <a:r>
              <a:rPr lang="en-CA" dirty="0"/>
              <a:t>, and they died before the LORD.  Then Moses said to Aaron, “This is what the LORD has said: ‘</a:t>
            </a:r>
            <a:r>
              <a:rPr lang="en-CA" b="1" dirty="0">
                <a:highlight>
                  <a:srgbClr val="FFFF00"/>
                </a:highlight>
              </a:rPr>
              <a:t>Among those who are near me I will be sanctified</a:t>
            </a:r>
            <a:r>
              <a:rPr lang="en-CA" dirty="0"/>
              <a:t>, and before all the people I will be glorified.’”</a:t>
            </a:r>
          </a:p>
          <a:p>
            <a:r>
              <a:rPr lang="en-CA" dirty="0"/>
              <a:t>It is possible they were drunk:</a:t>
            </a:r>
          </a:p>
          <a:p>
            <a:pPr marL="457200" lvl="1" indent="0">
              <a:buNone/>
            </a:pPr>
            <a:r>
              <a:rPr lang="en-CA" b="1" u="sng" dirty="0"/>
              <a:t>Leviticus 10:8-10 ESV</a:t>
            </a:r>
            <a:br>
              <a:rPr lang="en-CA" dirty="0"/>
            </a:br>
            <a:r>
              <a:rPr lang="en-CA" dirty="0"/>
              <a:t>And the LORD spoke to Aaron, saying, “</a:t>
            </a:r>
            <a:r>
              <a:rPr lang="en-CA" b="1" dirty="0">
                <a:highlight>
                  <a:srgbClr val="FFFF00"/>
                </a:highlight>
              </a:rPr>
              <a:t>Drink no wine or strong drink</a:t>
            </a:r>
            <a:r>
              <a:rPr lang="en-CA" dirty="0"/>
              <a:t>, you or your sons with you, when you go into the tent of meeting, lest you die.  It shall be a statute forever throughout your generations.  </a:t>
            </a:r>
            <a:r>
              <a:rPr lang="en-CA" b="1" dirty="0">
                <a:highlight>
                  <a:srgbClr val="FFFF00"/>
                </a:highlight>
              </a:rPr>
              <a:t>You are to distinguish between the holy and the common, and between the unclean and the clean</a:t>
            </a:r>
            <a:r>
              <a:rPr lang="en-CA" dirty="0"/>
              <a:t> …</a:t>
            </a:r>
          </a:p>
          <a:p>
            <a:endParaRPr lang="en-CA" dirty="0"/>
          </a:p>
        </p:txBody>
      </p:sp>
    </p:spTree>
    <p:extLst>
      <p:ext uri="{BB962C8B-B14F-4D97-AF65-F5344CB8AC3E}">
        <p14:creationId xmlns:p14="http://schemas.microsoft.com/office/powerpoint/2010/main" val="3691593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43432-DDC1-4D91-ABC2-2940CF90FFAD}"/>
              </a:ext>
            </a:extLst>
          </p:cNvPr>
          <p:cNvSpPr>
            <a:spLocks noGrp="1"/>
          </p:cNvSpPr>
          <p:nvPr>
            <p:ph type="title"/>
          </p:nvPr>
        </p:nvSpPr>
        <p:spPr>
          <a:xfrm>
            <a:off x="838200" y="1"/>
            <a:ext cx="10515600" cy="914399"/>
          </a:xfrm>
        </p:spPr>
        <p:txBody>
          <a:bodyPr/>
          <a:lstStyle/>
          <a:p>
            <a:pPr algn="ctr"/>
            <a:r>
              <a:rPr lang="en-CA" dirty="0">
                <a:latin typeface="Arial Black" panose="020B0A04020102020204" pitchFamily="34" charset="0"/>
              </a:rPr>
              <a:t>The Flow of Events</a:t>
            </a:r>
          </a:p>
        </p:txBody>
      </p:sp>
      <p:sp>
        <p:nvSpPr>
          <p:cNvPr id="3" name="Content Placeholder 2">
            <a:extLst>
              <a:ext uri="{FF2B5EF4-FFF2-40B4-BE49-F238E27FC236}">
                <a16:creationId xmlns:a16="http://schemas.microsoft.com/office/drawing/2014/main" id="{4043BA1A-8143-4C7B-A867-D36CBE8AEBB6}"/>
              </a:ext>
            </a:extLst>
          </p:cNvPr>
          <p:cNvSpPr>
            <a:spLocks noGrp="1"/>
          </p:cNvSpPr>
          <p:nvPr>
            <p:ph idx="1"/>
          </p:nvPr>
        </p:nvSpPr>
        <p:spPr>
          <a:xfrm>
            <a:off x="0" y="914400"/>
            <a:ext cx="12192000" cy="5943599"/>
          </a:xfrm>
        </p:spPr>
        <p:txBody>
          <a:bodyPr/>
          <a:lstStyle/>
          <a:p>
            <a:r>
              <a:rPr lang="en-CA" dirty="0"/>
              <a:t>The story flow of the events recounted in Leviticus picks up in chapter sixteen with the </a:t>
            </a:r>
            <a:r>
              <a:rPr lang="en-CA" b="1" dirty="0">
                <a:highlight>
                  <a:srgbClr val="FFFF00"/>
                </a:highlight>
              </a:rPr>
              <a:t>instruction for the Day of Atonement</a:t>
            </a:r>
            <a:r>
              <a:rPr lang="en-CA" dirty="0"/>
              <a:t> – this is clearly linked to the deaths of Nadab and Abihu:</a:t>
            </a:r>
          </a:p>
          <a:p>
            <a:pPr marL="457200" lvl="1" indent="0">
              <a:buNone/>
            </a:pPr>
            <a:r>
              <a:rPr lang="en-CA" b="1" u="sng" dirty="0"/>
              <a:t>Leviticus 16:1-3 ESV</a:t>
            </a:r>
            <a:br>
              <a:rPr lang="en-CA" dirty="0"/>
            </a:br>
            <a:r>
              <a:rPr lang="en-CA" dirty="0"/>
              <a:t>The LORD spoke to Moses </a:t>
            </a:r>
            <a:r>
              <a:rPr lang="en-CA" b="1" dirty="0">
                <a:highlight>
                  <a:srgbClr val="FFFF00"/>
                </a:highlight>
              </a:rPr>
              <a:t>after the death of the two sons of Aaron</a:t>
            </a:r>
            <a:r>
              <a:rPr lang="en-CA" dirty="0"/>
              <a:t>, when they drew near before the LORD and died,  and the LORD said to Moses, “</a:t>
            </a:r>
            <a:r>
              <a:rPr lang="en-CA" b="1" dirty="0">
                <a:highlight>
                  <a:srgbClr val="FFFF00"/>
                </a:highlight>
              </a:rPr>
              <a:t>Tell Aaron your brother not to come at any time into the Holy Place inside the veil</a:t>
            </a:r>
            <a:r>
              <a:rPr lang="en-CA" dirty="0"/>
              <a:t>, before the mercy seat that is on the ark, so that he may not die.  For I will appear in the cloud over the mercy seat.  But in this way Aaron shall come into the Holy Place …</a:t>
            </a:r>
          </a:p>
          <a:p>
            <a:r>
              <a:rPr lang="en-CA" dirty="0"/>
              <a:t>In order to drive home the necessity of distinguishing “between the holy and the common, and between the unclean and the clean” Moses inserted five chapters of material on physical cleanliness as a prerequisite to holiness</a:t>
            </a:r>
          </a:p>
          <a:p>
            <a:endParaRPr lang="en-CA" dirty="0"/>
          </a:p>
        </p:txBody>
      </p:sp>
    </p:spTree>
    <p:extLst>
      <p:ext uri="{BB962C8B-B14F-4D97-AF65-F5344CB8AC3E}">
        <p14:creationId xmlns:p14="http://schemas.microsoft.com/office/powerpoint/2010/main" val="379769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55B3B-728F-4D87-A71E-6FF00F7A34AF}"/>
              </a:ext>
            </a:extLst>
          </p:cNvPr>
          <p:cNvSpPr>
            <a:spLocks noGrp="1"/>
          </p:cNvSpPr>
          <p:nvPr>
            <p:ph type="title"/>
          </p:nvPr>
        </p:nvSpPr>
        <p:spPr>
          <a:xfrm>
            <a:off x="838200" y="0"/>
            <a:ext cx="10515600" cy="1110343"/>
          </a:xfrm>
        </p:spPr>
        <p:txBody>
          <a:bodyPr/>
          <a:lstStyle/>
          <a:p>
            <a:pPr algn="ctr"/>
            <a:r>
              <a:rPr lang="en-CA" dirty="0">
                <a:latin typeface="Arial Black" panose="020B0A04020102020204" pitchFamily="34" charset="0"/>
              </a:rPr>
              <a:t>Physical Cleanliness</a:t>
            </a:r>
          </a:p>
        </p:txBody>
      </p:sp>
      <p:sp>
        <p:nvSpPr>
          <p:cNvPr id="3" name="Content Placeholder 2">
            <a:extLst>
              <a:ext uri="{FF2B5EF4-FFF2-40B4-BE49-F238E27FC236}">
                <a16:creationId xmlns:a16="http://schemas.microsoft.com/office/drawing/2014/main" id="{4A120BCB-4487-4D66-8CEF-53D3B83D7107}"/>
              </a:ext>
            </a:extLst>
          </p:cNvPr>
          <p:cNvSpPr>
            <a:spLocks noGrp="1"/>
          </p:cNvSpPr>
          <p:nvPr>
            <p:ph idx="1"/>
          </p:nvPr>
        </p:nvSpPr>
        <p:spPr>
          <a:xfrm>
            <a:off x="0" y="1110344"/>
            <a:ext cx="12192000" cy="5747656"/>
          </a:xfrm>
        </p:spPr>
        <p:txBody>
          <a:bodyPr/>
          <a:lstStyle/>
          <a:p>
            <a:r>
              <a:rPr lang="en-CA" dirty="0"/>
              <a:t>A lot of the detailed information given in Leviticus has to be analyzed as exemplary from which </a:t>
            </a:r>
            <a:r>
              <a:rPr lang="en-CA" b="1" dirty="0">
                <a:highlight>
                  <a:srgbClr val="FFFF00"/>
                </a:highlight>
              </a:rPr>
              <a:t>deductions to general principles must be made</a:t>
            </a:r>
            <a:r>
              <a:rPr lang="en-CA" dirty="0"/>
              <a:t>:  the specification on animals designed to be eaten is a case in point – clearly not all animals are identified</a:t>
            </a:r>
          </a:p>
          <a:p>
            <a:r>
              <a:rPr lang="en-CA" dirty="0"/>
              <a:t>The purpose of the teaching in these chapters is explicit:</a:t>
            </a:r>
          </a:p>
          <a:p>
            <a:pPr marL="457200" lvl="1" indent="0">
              <a:buNone/>
            </a:pPr>
            <a:r>
              <a:rPr lang="en-CA" b="1" u="sng" dirty="0"/>
              <a:t>Leviticus 11:43-45 ESV</a:t>
            </a:r>
            <a:br>
              <a:rPr lang="en-CA" b="1" dirty="0">
                <a:highlight>
                  <a:srgbClr val="FFFF00"/>
                </a:highlight>
              </a:rPr>
            </a:br>
            <a:r>
              <a:rPr lang="en-CA" b="1" dirty="0">
                <a:highlight>
                  <a:srgbClr val="FFFF00"/>
                </a:highlight>
              </a:rPr>
              <a:t>You shall not make yourselves detestable</a:t>
            </a:r>
            <a:r>
              <a:rPr lang="en-CA" dirty="0"/>
              <a:t> with any swarming thing that swarms, and </a:t>
            </a:r>
            <a:r>
              <a:rPr lang="en-CA" b="1" dirty="0">
                <a:highlight>
                  <a:srgbClr val="FFFF00"/>
                </a:highlight>
              </a:rPr>
              <a:t>you shall not defile yourselves with them, and become unclean</a:t>
            </a:r>
            <a:r>
              <a:rPr lang="en-CA" dirty="0"/>
              <a:t> … For I am the LORD your God.  Consecrate yourselves therefore, and </a:t>
            </a:r>
            <a:r>
              <a:rPr lang="en-CA" b="1" dirty="0">
                <a:highlight>
                  <a:srgbClr val="FFFF00"/>
                </a:highlight>
              </a:rPr>
              <a:t>be holy, for I am holy</a:t>
            </a:r>
            <a:r>
              <a:rPr lang="en-CA" dirty="0"/>
              <a:t>.  You shall not defile yourselves with any swarming thing that crawls on the ground.  For I am the LORD who brought you up out of the land of Egypt to be your God.  </a:t>
            </a:r>
            <a:r>
              <a:rPr lang="en-CA" b="1" dirty="0">
                <a:highlight>
                  <a:srgbClr val="FFFF00"/>
                </a:highlight>
              </a:rPr>
              <a:t>You shall therefore be holy, for I am holy.</a:t>
            </a:r>
            <a:r>
              <a:rPr lang="en-CA" dirty="0"/>
              <a:t>” </a:t>
            </a:r>
          </a:p>
          <a:p>
            <a:pPr marL="457200" lvl="1" indent="0">
              <a:buNone/>
            </a:pPr>
            <a:r>
              <a:rPr lang="en-CA" b="1" u="sng" dirty="0"/>
              <a:t>Leviticus 15:31 ESV</a:t>
            </a:r>
            <a:br>
              <a:rPr lang="en-CA" b="1" u="sng" dirty="0"/>
            </a:br>
            <a:r>
              <a:rPr lang="en-CA" dirty="0"/>
              <a:t>“Thus you shall </a:t>
            </a:r>
            <a:r>
              <a:rPr lang="en-CA" b="1" dirty="0">
                <a:highlight>
                  <a:srgbClr val="FFFF00"/>
                </a:highlight>
              </a:rPr>
              <a:t>keep the people of Israel separate from their uncleanness, lest they die in their uncleanness by defiling my tabernacle</a:t>
            </a:r>
            <a:r>
              <a:rPr lang="en-CA" dirty="0"/>
              <a:t> that is in their midst.” </a:t>
            </a:r>
          </a:p>
        </p:txBody>
      </p:sp>
    </p:spTree>
    <p:extLst>
      <p:ext uri="{BB962C8B-B14F-4D97-AF65-F5344CB8AC3E}">
        <p14:creationId xmlns:p14="http://schemas.microsoft.com/office/powerpoint/2010/main" val="3487291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DBB4-DAC5-456F-A4B4-02D5A3D40ACA}"/>
              </a:ext>
            </a:extLst>
          </p:cNvPr>
          <p:cNvSpPr>
            <a:spLocks noGrp="1"/>
          </p:cNvSpPr>
          <p:nvPr>
            <p:ph type="title"/>
          </p:nvPr>
        </p:nvSpPr>
        <p:spPr>
          <a:xfrm>
            <a:off x="838200" y="2"/>
            <a:ext cx="10515600" cy="898070"/>
          </a:xfrm>
        </p:spPr>
        <p:txBody>
          <a:bodyPr/>
          <a:lstStyle/>
          <a:p>
            <a:pPr algn="ctr"/>
            <a:r>
              <a:rPr lang="en-CA" dirty="0">
                <a:latin typeface="Arial Black" panose="020B0A04020102020204" pitchFamily="34" charset="0"/>
              </a:rPr>
              <a:t>Yearly Holiness Renewal</a:t>
            </a:r>
          </a:p>
        </p:txBody>
      </p:sp>
      <p:sp>
        <p:nvSpPr>
          <p:cNvPr id="3" name="Content Placeholder 2">
            <a:extLst>
              <a:ext uri="{FF2B5EF4-FFF2-40B4-BE49-F238E27FC236}">
                <a16:creationId xmlns:a16="http://schemas.microsoft.com/office/drawing/2014/main" id="{E92ED291-DF77-4B63-8905-0CEAE25BE239}"/>
              </a:ext>
            </a:extLst>
          </p:cNvPr>
          <p:cNvSpPr>
            <a:spLocks noGrp="1"/>
          </p:cNvSpPr>
          <p:nvPr>
            <p:ph idx="1"/>
          </p:nvPr>
        </p:nvSpPr>
        <p:spPr>
          <a:xfrm>
            <a:off x="0" y="898072"/>
            <a:ext cx="12192000" cy="5959928"/>
          </a:xfrm>
        </p:spPr>
        <p:txBody>
          <a:bodyPr/>
          <a:lstStyle/>
          <a:p>
            <a:r>
              <a:rPr lang="en-CA" dirty="0"/>
              <a:t>Under the Aaronic Priesthood, the Day of Atonement was the most important day of the year: the </a:t>
            </a:r>
            <a:r>
              <a:rPr lang="en-CA" b="1" dirty="0">
                <a:highlight>
                  <a:srgbClr val="FFFF00"/>
                </a:highlight>
              </a:rPr>
              <a:t>purpose of the ceremony was to demonstrate the inherent sinfulness of human nature and the need for God’s grace to provide sanctification</a:t>
            </a:r>
            <a:r>
              <a:rPr lang="en-CA" dirty="0"/>
              <a:t>, to bring the people to a state of holiness:</a:t>
            </a:r>
          </a:p>
          <a:p>
            <a:pPr marL="457200" lvl="1" indent="0">
              <a:buNone/>
            </a:pPr>
            <a:r>
              <a:rPr lang="en-CA" b="1" u="sng" dirty="0"/>
              <a:t>Leviticus 16:16, 18-19 ESV</a:t>
            </a:r>
            <a:br>
              <a:rPr lang="en-CA" dirty="0"/>
            </a:br>
            <a:r>
              <a:rPr lang="en-CA" dirty="0"/>
              <a:t>Thus he shall </a:t>
            </a:r>
            <a:r>
              <a:rPr lang="en-CA" b="1" dirty="0">
                <a:highlight>
                  <a:srgbClr val="FFFF00"/>
                </a:highlight>
              </a:rPr>
              <a:t>make atonement for the Holy Place</a:t>
            </a:r>
            <a:r>
              <a:rPr lang="en-CA" dirty="0"/>
              <a:t>, because of the </a:t>
            </a:r>
            <a:r>
              <a:rPr lang="en-CA" b="1" dirty="0">
                <a:highlight>
                  <a:srgbClr val="FFFF00"/>
                </a:highlight>
              </a:rPr>
              <a:t>uncleannesses of the people of Israel </a:t>
            </a:r>
            <a:r>
              <a:rPr lang="en-CA" dirty="0"/>
              <a:t>and because of their transgressions, all their sins.  And so he shall do for the </a:t>
            </a:r>
            <a:r>
              <a:rPr lang="en-CA" b="1" dirty="0">
                <a:highlight>
                  <a:srgbClr val="FFFF00"/>
                </a:highlight>
              </a:rPr>
              <a:t>tent of meeting, which dwells with them in the midst of their uncleannesses</a:t>
            </a:r>
            <a:r>
              <a:rPr lang="en-CA" dirty="0"/>
              <a:t>.  Then he shall go out to </a:t>
            </a:r>
            <a:r>
              <a:rPr lang="en-CA" b="1" dirty="0">
                <a:highlight>
                  <a:srgbClr val="FFFF00"/>
                </a:highlight>
              </a:rPr>
              <a:t>the altar</a:t>
            </a:r>
            <a:r>
              <a:rPr lang="en-CA" dirty="0"/>
              <a:t> that is before the LORD and </a:t>
            </a:r>
            <a:r>
              <a:rPr lang="en-CA" b="1" dirty="0">
                <a:highlight>
                  <a:srgbClr val="FFFF00"/>
                </a:highlight>
              </a:rPr>
              <a:t>make atonement for it </a:t>
            </a:r>
            <a:r>
              <a:rPr lang="en-CA" dirty="0"/>
              <a:t>… and </a:t>
            </a:r>
            <a:r>
              <a:rPr lang="en-CA" b="1" dirty="0">
                <a:highlight>
                  <a:srgbClr val="FFFF00"/>
                </a:highlight>
              </a:rPr>
              <a:t>cleanse it and consecrate it from the uncleannesses of the people of Israel</a:t>
            </a:r>
            <a:r>
              <a:rPr lang="en-CA" dirty="0"/>
              <a:t>.</a:t>
            </a:r>
          </a:p>
          <a:p>
            <a:r>
              <a:rPr lang="en-CA" dirty="0"/>
              <a:t>The people had to be in a “clean” state to go near the Tabernacle; they had to be in “holy” state to go into the court yard</a:t>
            </a:r>
          </a:p>
          <a:p>
            <a:r>
              <a:rPr lang="en-CA" dirty="0"/>
              <a:t>The Day of Atonement ritual demonstrated that the ongoing daily sacrifices, although necessary, were NOT sufficient: looking to the sacrifice of Jesus which can actually take away sin</a:t>
            </a:r>
          </a:p>
        </p:txBody>
      </p:sp>
    </p:spTree>
    <p:extLst>
      <p:ext uri="{BB962C8B-B14F-4D97-AF65-F5344CB8AC3E}">
        <p14:creationId xmlns:p14="http://schemas.microsoft.com/office/powerpoint/2010/main" val="3913632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8F9C-A6F3-4E73-AABC-5132C44F63EF}"/>
              </a:ext>
            </a:extLst>
          </p:cNvPr>
          <p:cNvSpPr>
            <a:spLocks noGrp="1"/>
          </p:cNvSpPr>
          <p:nvPr>
            <p:ph type="title"/>
          </p:nvPr>
        </p:nvSpPr>
        <p:spPr>
          <a:xfrm>
            <a:off x="0" y="1"/>
            <a:ext cx="12192000" cy="963385"/>
          </a:xfrm>
        </p:spPr>
        <p:txBody>
          <a:bodyPr/>
          <a:lstStyle/>
          <a:p>
            <a:pPr algn="ctr"/>
            <a:r>
              <a:rPr lang="en-CA" dirty="0">
                <a:latin typeface="Arial Black" panose="020B0A04020102020204" pitchFamily="34" charset="0"/>
              </a:rPr>
              <a:t>Holiness Instruction for the People</a:t>
            </a:r>
          </a:p>
        </p:txBody>
      </p:sp>
      <p:sp>
        <p:nvSpPr>
          <p:cNvPr id="3" name="Content Placeholder 2">
            <a:extLst>
              <a:ext uri="{FF2B5EF4-FFF2-40B4-BE49-F238E27FC236}">
                <a16:creationId xmlns:a16="http://schemas.microsoft.com/office/drawing/2014/main" id="{4E1AA08E-B628-4C53-9C9F-C306149A6A7B}"/>
              </a:ext>
            </a:extLst>
          </p:cNvPr>
          <p:cNvSpPr>
            <a:spLocks noGrp="1"/>
          </p:cNvSpPr>
          <p:nvPr>
            <p:ph idx="1"/>
          </p:nvPr>
        </p:nvSpPr>
        <p:spPr>
          <a:xfrm>
            <a:off x="587828" y="963386"/>
            <a:ext cx="11038115" cy="5894613"/>
          </a:xfrm>
        </p:spPr>
        <p:txBody>
          <a:bodyPr/>
          <a:lstStyle/>
          <a:p>
            <a:pPr>
              <a:lnSpc>
                <a:spcPct val="100000"/>
              </a:lnSpc>
            </a:pPr>
            <a:r>
              <a:rPr lang="en-CA" dirty="0"/>
              <a:t>The objective of these chapters is summarized by two statements:</a:t>
            </a:r>
          </a:p>
          <a:p>
            <a:pPr marL="457200" lvl="1" indent="0">
              <a:lnSpc>
                <a:spcPct val="100000"/>
              </a:lnSpc>
              <a:buNone/>
            </a:pPr>
            <a:r>
              <a:rPr lang="en-CA" b="1" u="sng" dirty="0"/>
              <a:t>Leviticus 18:1-5 ESV</a:t>
            </a:r>
            <a:br>
              <a:rPr lang="en-CA" dirty="0"/>
            </a:br>
            <a:r>
              <a:rPr lang="en-CA" dirty="0"/>
              <a:t>And the LORD spoke to Moses, saying, “Speak to the people of Israel and say to them, </a:t>
            </a:r>
            <a:r>
              <a:rPr lang="en-CA" b="1" dirty="0">
                <a:highlight>
                  <a:srgbClr val="FFFF00"/>
                </a:highlight>
              </a:rPr>
              <a:t>I am the LORD your God</a:t>
            </a:r>
            <a:r>
              <a:rPr lang="en-CA" dirty="0"/>
              <a:t>.  </a:t>
            </a:r>
            <a:r>
              <a:rPr lang="en-CA" b="1" dirty="0">
                <a:highlight>
                  <a:srgbClr val="FFFF00"/>
                </a:highlight>
              </a:rPr>
              <a:t>You shall not do as they do</a:t>
            </a:r>
            <a:r>
              <a:rPr lang="en-CA" dirty="0"/>
              <a:t> in the </a:t>
            </a:r>
            <a:r>
              <a:rPr lang="en-CA" b="1" dirty="0">
                <a:highlight>
                  <a:srgbClr val="FFFF00"/>
                </a:highlight>
              </a:rPr>
              <a:t>land of Egypt</a:t>
            </a:r>
            <a:r>
              <a:rPr lang="en-CA" dirty="0"/>
              <a:t>, where you lived, and you shall not do as they do in the </a:t>
            </a:r>
            <a:r>
              <a:rPr lang="en-CA" b="1" dirty="0">
                <a:highlight>
                  <a:srgbClr val="FFFF00"/>
                </a:highlight>
              </a:rPr>
              <a:t>land of Canaan</a:t>
            </a:r>
            <a:r>
              <a:rPr lang="en-CA" dirty="0"/>
              <a:t>, to which I am bringing you.  You shall not walk in their statutes.  </a:t>
            </a:r>
            <a:r>
              <a:rPr lang="en-CA" b="1" dirty="0">
                <a:highlight>
                  <a:srgbClr val="FFFF00"/>
                </a:highlight>
              </a:rPr>
              <a:t>You shall follow my [</a:t>
            </a:r>
            <a:r>
              <a:rPr lang="en-CA" b="1" dirty="0" err="1">
                <a:highlight>
                  <a:srgbClr val="FFFF00"/>
                </a:highlight>
              </a:rPr>
              <a:t>mishᵉpat</a:t>
            </a:r>
            <a:r>
              <a:rPr lang="en-CA" b="1" dirty="0">
                <a:highlight>
                  <a:srgbClr val="FFFF00"/>
                </a:highlight>
              </a:rPr>
              <a:t>] and keep my statutes and walk in them</a:t>
            </a:r>
            <a:r>
              <a:rPr lang="en-CA" dirty="0"/>
              <a:t>.  I am the LORD your God.  You shall therefore keep my statutes and my [</a:t>
            </a:r>
            <a:r>
              <a:rPr lang="en-CA" dirty="0" err="1"/>
              <a:t>mishᵉpat</a:t>
            </a:r>
            <a:r>
              <a:rPr lang="en-CA" dirty="0"/>
              <a:t>]; </a:t>
            </a:r>
            <a:r>
              <a:rPr lang="en-CA" b="1" dirty="0">
                <a:highlight>
                  <a:srgbClr val="FFFF00"/>
                </a:highlight>
              </a:rPr>
              <a:t>if a person does them, he shall live by them</a:t>
            </a:r>
            <a:r>
              <a:rPr lang="en-CA" dirty="0"/>
              <a:t>: I am the LORD.  </a:t>
            </a:r>
          </a:p>
          <a:p>
            <a:pPr marL="457200" lvl="1" indent="0">
              <a:lnSpc>
                <a:spcPct val="100000"/>
              </a:lnSpc>
              <a:buNone/>
            </a:pPr>
            <a:r>
              <a:rPr lang="en-CA" b="1" u="sng" dirty="0"/>
              <a:t>Leviticus 20:23, 26 ESV</a:t>
            </a:r>
            <a:br>
              <a:rPr lang="en-CA" dirty="0"/>
            </a:br>
            <a:r>
              <a:rPr lang="en-CA" dirty="0"/>
              <a:t>And </a:t>
            </a:r>
            <a:r>
              <a:rPr lang="en-CA" b="1" dirty="0">
                <a:highlight>
                  <a:srgbClr val="FFFF00"/>
                </a:highlight>
              </a:rPr>
              <a:t>you shall not walk in the customs of the nation that I am driving out</a:t>
            </a:r>
            <a:r>
              <a:rPr lang="en-CA" dirty="0"/>
              <a:t> before you, for they did all these things, and therefore </a:t>
            </a:r>
            <a:r>
              <a:rPr lang="en-CA" b="1" dirty="0">
                <a:highlight>
                  <a:srgbClr val="FFFF00"/>
                </a:highlight>
              </a:rPr>
              <a:t>I detested them</a:t>
            </a:r>
            <a:r>
              <a:rPr lang="en-CA" dirty="0"/>
              <a:t>.  … </a:t>
            </a:r>
            <a:r>
              <a:rPr lang="en-CA" b="1" dirty="0">
                <a:highlight>
                  <a:srgbClr val="FFFF00"/>
                </a:highlight>
              </a:rPr>
              <a:t>You shall be holy to me, for I the LORD am holy</a:t>
            </a:r>
            <a:r>
              <a:rPr lang="en-CA" dirty="0"/>
              <a:t> and have separated you from the peoples, that you should be mine. </a:t>
            </a:r>
          </a:p>
          <a:p>
            <a:pPr marL="457200" lvl="1" indent="0">
              <a:lnSpc>
                <a:spcPct val="100000"/>
              </a:lnSpc>
              <a:buNone/>
            </a:pPr>
            <a:endParaRPr lang="en-CA" dirty="0"/>
          </a:p>
        </p:txBody>
      </p:sp>
    </p:spTree>
    <p:extLst>
      <p:ext uri="{BB962C8B-B14F-4D97-AF65-F5344CB8AC3E}">
        <p14:creationId xmlns:p14="http://schemas.microsoft.com/office/powerpoint/2010/main" val="937774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FFACC-5AA1-410B-A34B-14B7202F4389}"/>
              </a:ext>
            </a:extLst>
          </p:cNvPr>
          <p:cNvSpPr>
            <a:spLocks noGrp="1"/>
          </p:cNvSpPr>
          <p:nvPr>
            <p:ph type="title"/>
          </p:nvPr>
        </p:nvSpPr>
        <p:spPr>
          <a:xfrm>
            <a:off x="0" y="365125"/>
            <a:ext cx="12192000" cy="1325563"/>
          </a:xfrm>
        </p:spPr>
        <p:txBody>
          <a:bodyPr/>
          <a:lstStyle/>
          <a:p>
            <a:pPr algn="ctr"/>
            <a:r>
              <a:rPr lang="en-CA" dirty="0">
                <a:latin typeface="Arial Black" panose="020B0A04020102020204" pitchFamily="34" charset="0"/>
              </a:rPr>
              <a:t>Holiness Instruction for the Priests</a:t>
            </a:r>
          </a:p>
        </p:txBody>
      </p:sp>
      <p:sp>
        <p:nvSpPr>
          <p:cNvPr id="3" name="Content Placeholder 2">
            <a:extLst>
              <a:ext uri="{FF2B5EF4-FFF2-40B4-BE49-F238E27FC236}">
                <a16:creationId xmlns:a16="http://schemas.microsoft.com/office/drawing/2014/main" id="{1E82194F-B93F-4723-A6FF-1CEA4147B069}"/>
              </a:ext>
            </a:extLst>
          </p:cNvPr>
          <p:cNvSpPr>
            <a:spLocks noGrp="1"/>
          </p:cNvSpPr>
          <p:nvPr>
            <p:ph idx="1"/>
          </p:nvPr>
        </p:nvSpPr>
        <p:spPr/>
        <p:txBody>
          <a:bodyPr/>
          <a:lstStyle/>
          <a:p>
            <a:r>
              <a:rPr lang="en-CA" dirty="0"/>
              <a:t>Again, the objective of these chapters is summarized by two statements:</a:t>
            </a:r>
          </a:p>
          <a:p>
            <a:pPr marL="457200" lvl="1" indent="0">
              <a:buNone/>
            </a:pPr>
            <a:r>
              <a:rPr lang="en-CA" b="1" u="sng" dirty="0"/>
              <a:t>Leviticus 21:7-8 ESV</a:t>
            </a:r>
            <a:br>
              <a:rPr lang="en-CA" dirty="0"/>
            </a:br>
            <a:r>
              <a:rPr lang="en-CA" dirty="0"/>
              <a:t>… </a:t>
            </a:r>
            <a:r>
              <a:rPr lang="en-CA" b="1" dirty="0">
                <a:highlight>
                  <a:srgbClr val="FFFF00"/>
                </a:highlight>
              </a:rPr>
              <a:t>the priest is holy to his God</a:t>
            </a:r>
            <a:r>
              <a:rPr lang="en-CA" dirty="0"/>
              <a:t>.  You shall sanctify him, for he offers the bread of your God.  </a:t>
            </a:r>
            <a:r>
              <a:rPr lang="en-CA" b="1" dirty="0">
                <a:highlight>
                  <a:srgbClr val="FFFF00"/>
                </a:highlight>
              </a:rPr>
              <a:t>He shall be holy to you, for I, the LORD, who sanctify you, am holy</a:t>
            </a:r>
            <a:r>
              <a:rPr lang="en-CA" dirty="0"/>
              <a:t>. </a:t>
            </a:r>
          </a:p>
          <a:p>
            <a:pPr marL="457200" lvl="1" indent="0">
              <a:buNone/>
            </a:pPr>
            <a:r>
              <a:rPr lang="en-CA" b="1" u="sng" dirty="0"/>
              <a:t>Leviticus 22:31-33 ESV</a:t>
            </a:r>
            <a:br>
              <a:rPr lang="en-CA" dirty="0"/>
            </a:br>
            <a:r>
              <a:rPr lang="en-CA" dirty="0"/>
              <a:t>So </a:t>
            </a:r>
            <a:r>
              <a:rPr lang="en-CA" b="1" dirty="0">
                <a:highlight>
                  <a:srgbClr val="FFFF00"/>
                </a:highlight>
              </a:rPr>
              <a:t>you shall keep my commandments and do them</a:t>
            </a:r>
            <a:r>
              <a:rPr lang="en-CA" dirty="0"/>
              <a:t>: I am the LORD.  And </a:t>
            </a:r>
            <a:r>
              <a:rPr lang="en-CA" b="1" dirty="0">
                <a:highlight>
                  <a:srgbClr val="FFFF00"/>
                </a:highlight>
              </a:rPr>
              <a:t>you shall not profane my holy name</a:t>
            </a:r>
            <a:r>
              <a:rPr lang="en-CA" dirty="0"/>
              <a:t>, that I may be sanctified among the people of Israel.  </a:t>
            </a:r>
            <a:r>
              <a:rPr lang="en-CA" b="1" dirty="0">
                <a:highlight>
                  <a:srgbClr val="FFFF00"/>
                </a:highlight>
              </a:rPr>
              <a:t>I am the LORD who sanctifies you</a:t>
            </a:r>
            <a:r>
              <a:rPr lang="en-CA" dirty="0"/>
              <a:t>, who brought you out of the land of Egypt to be your God: </a:t>
            </a:r>
            <a:r>
              <a:rPr lang="en-CA" b="1" dirty="0">
                <a:highlight>
                  <a:srgbClr val="FFFF00"/>
                </a:highlight>
              </a:rPr>
              <a:t>I am the LORD</a:t>
            </a:r>
            <a:r>
              <a:rPr lang="en-CA" dirty="0"/>
              <a:t>.</a:t>
            </a:r>
          </a:p>
        </p:txBody>
      </p:sp>
    </p:spTree>
    <p:extLst>
      <p:ext uri="{BB962C8B-B14F-4D97-AF65-F5344CB8AC3E}">
        <p14:creationId xmlns:p14="http://schemas.microsoft.com/office/powerpoint/2010/main" val="3471398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67CBE-4695-4273-9A19-E21A7E395008}"/>
              </a:ext>
            </a:extLst>
          </p:cNvPr>
          <p:cNvSpPr>
            <a:spLocks noGrp="1"/>
          </p:cNvSpPr>
          <p:nvPr>
            <p:ph type="title"/>
          </p:nvPr>
        </p:nvSpPr>
        <p:spPr>
          <a:xfrm>
            <a:off x="0" y="557939"/>
            <a:ext cx="12192000" cy="1565329"/>
          </a:xfrm>
        </p:spPr>
        <p:txBody>
          <a:bodyPr>
            <a:normAutofit/>
          </a:bodyPr>
          <a:lstStyle/>
          <a:p>
            <a:pPr algn="ctr"/>
            <a:r>
              <a:rPr lang="en-CA" sz="4300" dirty="0">
                <a:latin typeface="Arial Black" panose="020B0A04020102020204" pitchFamily="34" charset="0"/>
              </a:rPr>
              <a:t>Holiness Instruction for the Community</a:t>
            </a:r>
          </a:p>
        </p:txBody>
      </p:sp>
      <p:sp>
        <p:nvSpPr>
          <p:cNvPr id="3" name="Content Placeholder 2">
            <a:extLst>
              <a:ext uri="{FF2B5EF4-FFF2-40B4-BE49-F238E27FC236}">
                <a16:creationId xmlns:a16="http://schemas.microsoft.com/office/drawing/2014/main" id="{76B2AF2F-D8F8-4008-A702-72D1BF8CE550}"/>
              </a:ext>
            </a:extLst>
          </p:cNvPr>
          <p:cNvSpPr>
            <a:spLocks noGrp="1"/>
          </p:cNvSpPr>
          <p:nvPr>
            <p:ph idx="1"/>
          </p:nvPr>
        </p:nvSpPr>
        <p:spPr>
          <a:xfrm>
            <a:off x="1549831" y="1937287"/>
            <a:ext cx="9082006" cy="4577813"/>
          </a:xfrm>
        </p:spPr>
        <p:txBody>
          <a:bodyPr>
            <a:normAutofit/>
          </a:bodyPr>
          <a:lstStyle/>
          <a:p>
            <a:r>
              <a:rPr lang="en-CA" dirty="0"/>
              <a:t>Chapter 23 contains instruction on </a:t>
            </a:r>
            <a:r>
              <a:rPr lang="en-CA" b="1" dirty="0">
                <a:highlight>
                  <a:srgbClr val="FFFF00"/>
                </a:highlight>
              </a:rPr>
              <a:t>acceptable times to worship</a:t>
            </a:r>
            <a:r>
              <a:rPr lang="en-CA" dirty="0"/>
              <a:t> and provides details of how to worship – the Holy Days</a:t>
            </a:r>
          </a:p>
          <a:p>
            <a:r>
              <a:rPr lang="en-CA" dirty="0"/>
              <a:t>Chapters 24 and 25 contain instructions necessary for Israel to </a:t>
            </a:r>
            <a:r>
              <a:rPr lang="en-CA" b="1" dirty="0">
                <a:highlight>
                  <a:srgbClr val="FFFF00"/>
                </a:highlight>
              </a:rPr>
              <a:t>function as a nation</a:t>
            </a:r>
            <a:r>
              <a:rPr lang="en-CA" dirty="0"/>
              <a:t>: maintenance of the Tabernacle, administration of justice, and societal relationships</a:t>
            </a:r>
          </a:p>
        </p:txBody>
      </p:sp>
    </p:spTree>
    <p:extLst>
      <p:ext uri="{BB962C8B-B14F-4D97-AF65-F5344CB8AC3E}">
        <p14:creationId xmlns:p14="http://schemas.microsoft.com/office/powerpoint/2010/main" val="269669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32A6B-5636-42B2-9E47-325FCD22BDAD}"/>
              </a:ext>
            </a:extLst>
          </p:cNvPr>
          <p:cNvSpPr>
            <a:spLocks noGrp="1"/>
          </p:cNvSpPr>
          <p:nvPr>
            <p:ph type="title"/>
          </p:nvPr>
        </p:nvSpPr>
        <p:spPr/>
        <p:txBody>
          <a:bodyPr/>
          <a:lstStyle/>
          <a:p>
            <a:pPr algn="ctr"/>
            <a:r>
              <a:rPr lang="en-CA" dirty="0">
                <a:latin typeface="Arial Black" panose="020B0A04020102020204" pitchFamily="34" charset="0"/>
              </a:rPr>
              <a:t>Holiness and the Sinai Covenant</a:t>
            </a:r>
          </a:p>
        </p:txBody>
      </p:sp>
      <p:sp>
        <p:nvSpPr>
          <p:cNvPr id="3" name="Content Placeholder 2">
            <a:extLst>
              <a:ext uri="{FF2B5EF4-FFF2-40B4-BE49-F238E27FC236}">
                <a16:creationId xmlns:a16="http://schemas.microsoft.com/office/drawing/2014/main" id="{8DAC613F-9C1D-4270-9CA9-A67CCD0FC000}"/>
              </a:ext>
            </a:extLst>
          </p:cNvPr>
          <p:cNvSpPr>
            <a:spLocks noGrp="1"/>
          </p:cNvSpPr>
          <p:nvPr>
            <p:ph idx="1"/>
          </p:nvPr>
        </p:nvSpPr>
        <p:spPr>
          <a:xfrm>
            <a:off x="838200" y="1580827"/>
            <a:ext cx="10515600" cy="4596136"/>
          </a:xfrm>
        </p:spPr>
        <p:txBody>
          <a:bodyPr/>
          <a:lstStyle/>
          <a:p>
            <a:r>
              <a:rPr lang="en-CA" dirty="0"/>
              <a:t>The last two chapters end with a note that the </a:t>
            </a:r>
            <a:r>
              <a:rPr lang="en-CA" b="1" dirty="0">
                <a:highlight>
                  <a:srgbClr val="FFFF00"/>
                </a:highlight>
              </a:rPr>
              <a:t>material was given at mount Sinai</a:t>
            </a:r>
          </a:p>
          <a:p>
            <a:r>
              <a:rPr lang="en-CA" dirty="0"/>
              <a:t>The Blessings and Curses, chapter 26, may have been given as part of the Covenant Code (Exodus 20:22-23:33)</a:t>
            </a:r>
          </a:p>
          <a:p>
            <a:r>
              <a:rPr lang="en-CA" dirty="0"/>
              <a:t>Chapter 27, dealing with vows, was probably given in the temporary tent of meeting during the construction of the Tabernacle</a:t>
            </a:r>
          </a:p>
          <a:p>
            <a:r>
              <a:rPr lang="en-CA" dirty="0"/>
              <a:t>The material in chapter 27 is included last in the book </a:t>
            </a:r>
            <a:r>
              <a:rPr lang="en-CA" b="1" dirty="0">
                <a:highlight>
                  <a:srgbClr val="FFFF00"/>
                </a:highlight>
              </a:rPr>
              <a:t>to remind the people of the commitment they made to obey YHWH in the Sinai Covenant</a:t>
            </a:r>
          </a:p>
        </p:txBody>
      </p:sp>
    </p:spTree>
    <p:extLst>
      <p:ext uri="{BB962C8B-B14F-4D97-AF65-F5344CB8AC3E}">
        <p14:creationId xmlns:p14="http://schemas.microsoft.com/office/powerpoint/2010/main" val="397793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C856-7ABF-4D6C-8763-E16749B90026}"/>
              </a:ext>
            </a:extLst>
          </p:cNvPr>
          <p:cNvSpPr>
            <a:spLocks noGrp="1"/>
          </p:cNvSpPr>
          <p:nvPr>
            <p:ph type="title"/>
          </p:nvPr>
        </p:nvSpPr>
        <p:spPr/>
        <p:txBody>
          <a:bodyPr/>
          <a:lstStyle/>
          <a:p>
            <a:pPr algn="ctr"/>
            <a:r>
              <a:rPr lang="en-CA" dirty="0">
                <a:latin typeface="Arial Black" panose="020B0A04020102020204" pitchFamily="34" charset="0"/>
              </a:rPr>
              <a:t>The Book of Leviticus</a:t>
            </a:r>
          </a:p>
        </p:txBody>
      </p:sp>
      <p:sp>
        <p:nvSpPr>
          <p:cNvPr id="3" name="Content Placeholder 2">
            <a:extLst>
              <a:ext uri="{FF2B5EF4-FFF2-40B4-BE49-F238E27FC236}">
                <a16:creationId xmlns:a16="http://schemas.microsoft.com/office/drawing/2014/main" id="{1D96A4AC-78C6-4B5E-8453-E9575298BB72}"/>
              </a:ext>
            </a:extLst>
          </p:cNvPr>
          <p:cNvSpPr>
            <a:spLocks noGrp="1"/>
          </p:cNvSpPr>
          <p:nvPr>
            <p:ph idx="1"/>
          </p:nvPr>
        </p:nvSpPr>
        <p:spPr/>
        <p:txBody>
          <a:bodyPr/>
          <a:lstStyle/>
          <a:p>
            <a:pPr marL="0" indent="0">
              <a:buNone/>
            </a:pPr>
            <a:r>
              <a:rPr lang="en-CA" dirty="0"/>
              <a:t>“Leviticus used to be the first book that Jewish children studied in the synagogue.  </a:t>
            </a:r>
            <a:r>
              <a:rPr lang="en-CA" b="1" dirty="0">
                <a:highlight>
                  <a:srgbClr val="FFFF00"/>
                </a:highlight>
              </a:rPr>
              <a:t>In the modern Church it tends to be last part of the Bible anyone looks at seriously</a:t>
            </a:r>
            <a:r>
              <a:rPr lang="en-CA" dirty="0"/>
              <a:t>.  This neglect is understandable, since Leviticus is largely concerned with subjects that seem incomprehensible and irrelevant to modern man.  Rituals for sacrifice and regulations concerning uncleanness appear to have nothing to say to men living in the closing years of the twentieth century.”</a:t>
            </a:r>
          </a:p>
          <a:p>
            <a:pPr marL="0" indent="0" algn="r">
              <a:buNone/>
            </a:pPr>
            <a:r>
              <a:rPr lang="en-CA" sz="2400" dirty="0"/>
              <a:t>Gordon J. Wenham</a:t>
            </a:r>
          </a:p>
          <a:p>
            <a:pPr marL="0" indent="0" algn="r">
              <a:buNone/>
            </a:pPr>
            <a:r>
              <a:rPr lang="en-CA" sz="2400" dirty="0"/>
              <a:t>The Book of Leviticus </a:t>
            </a:r>
          </a:p>
          <a:p>
            <a:pPr marL="0" indent="0" algn="r">
              <a:buNone/>
            </a:pPr>
            <a:r>
              <a:rPr lang="en-CA" sz="2400" dirty="0"/>
              <a:t>The New International Commentary on the Old testament </a:t>
            </a:r>
          </a:p>
        </p:txBody>
      </p:sp>
    </p:spTree>
    <p:extLst>
      <p:ext uri="{BB962C8B-B14F-4D97-AF65-F5344CB8AC3E}">
        <p14:creationId xmlns:p14="http://schemas.microsoft.com/office/powerpoint/2010/main" val="241633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1CAF2-40A6-44C2-B8E5-3903D0163409}"/>
              </a:ext>
            </a:extLst>
          </p:cNvPr>
          <p:cNvSpPr>
            <a:spLocks noGrp="1"/>
          </p:cNvSpPr>
          <p:nvPr>
            <p:ph type="title"/>
          </p:nvPr>
        </p:nvSpPr>
        <p:spPr>
          <a:xfrm>
            <a:off x="838200" y="1"/>
            <a:ext cx="10515600" cy="855405"/>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Outline of Leviticus</a:t>
            </a:r>
            <a:endParaRPr lang="en-CA" dirty="0"/>
          </a:p>
        </p:txBody>
      </p:sp>
      <p:sp>
        <p:nvSpPr>
          <p:cNvPr id="3" name="Content Placeholder 2">
            <a:extLst>
              <a:ext uri="{FF2B5EF4-FFF2-40B4-BE49-F238E27FC236}">
                <a16:creationId xmlns:a16="http://schemas.microsoft.com/office/drawing/2014/main" id="{89235B10-2B4C-40C5-9E2F-CB4DB2780ABF}"/>
              </a:ext>
            </a:extLst>
          </p:cNvPr>
          <p:cNvSpPr>
            <a:spLocks noGrp="1"/>
          </p:cNvSpPr>
          <p:nvPr>
            <p:ph idx="1"/>
          </p:nvPr>
        </p:nvSpPr>
        <p:spPr>
          <a:xfrm>
            <a:off x="838200" y="855406"/>
            <a:ext cx="10515600" cy="6002593"/>
          </a:xfrm>
        </p:spPr>
        <p:txBody>
          <a:bodyPr>
            <a:noAutofit/>
          </a:bodyPr>
          <a:lstStyle/>
          <a:p>
            <a:pPr marL="0" marR="0" indent="0">
              <a:spcBef>
                <a:spcPts val="0"/>
              </a:spcBef>
              <a:buNone/>
            </a:pPr>
            <a:r>
              <a:rPr lang="en-CA" sz="2400" dirty="0">
                <a:effectLst/>
                <a:latin typeface="Calibri" panose="020F0502020204030204" pitchFamily="34" charset="0"/>
                <a:ea typeface="Calibri" panose="020F0502020204030204" pitchFamily="34" charset="0"/>
                <a:cs typeface="Arial" panose="020B0604020202020204" pitchFamily="34" charset="0"/>
              </a:rPr>
              <a:t>1:1-2 Setting: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YHWH speaks to Moses in the Tent of Meeting</a:t>
            </a:r>
          </a:p>
          <a:p>
            <a:pPr marL="0" marR="0" indent="0">
              <a:spcBef>
                <a:spcPts val="60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1:3-7:35 Prerequisite: The five major sacrifices</a:t>
            </a:r>
          </a:p>
          <a:p>
            <a:pPr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1:3-6:7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Instructions for the people</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1:3-17 The Burnt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2:1-16 The Meal/Grain/Cereal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3:1-17 The Peace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4:1-5:13 The Sin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5:14-6:7 The Trespass/Guilt/Reparation Offering</a:t>
            </a:r>
          </a:p>
          <a:p>
            <a:pPr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6:8-7:38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Instructions for the priests</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6:8-13 The Burnt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6:14-23 The Meal/Grain/Cereal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6:24-29 The Sin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7:1-10 The Trespass/Guilt/Reparation Offering</a:t>
            </a:r>
          </a:p>
          <a:p>
            <a:pPr marL="685800" marR="0" indent="0">
              <a:spcBef>
                <a:spcPts val="0"/>
              </a:spcBef>
              <a:spcAft>
                <a:spcPts val="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7:11-18 The Peace Offering</a:t>
            </a:r>
          </a:p>
          <a:p>
            <a:pPr marL="685800" marR="0" indent="0">
              <a:spcBef>
                <a:spcPts val="0"/>
              </a:spcBef>
              <a:spcAft>
                <a:spcPts val="600"/>
              </a:spcAft>
              <a:buNone/>
            </a:pPr>
            <a:r>
              <a:rPr lang="en-CA" sz="2400" dirty="0">
                <a:effectLst/>
                <a:latin typeface="Calibri" panose="020F0502020204030204" pitchFamily="34" charset="0"/>
                <a:ea typeface="Calibri" panose="020F0502020204030204" pitchFamily="34" charset="0"/>
                <a:cs typeface="Arial" panose="020B0604020202020204" pitchFamily="34" charset="0"/>
              </a:rPr>
              <a:t>7:19-7:38 General Instructions</a:t>
            </a:r>
          </a:p>
        </p:txBody>
      </p:sp>
    </p:spTree>
    <p:extLst>
      <p:ext uri="{BB962C8B-B14F-4D97-AF65-F5344CB8AC3E}">
        <p14:creationId xmlns:p14="http://schemas.microsoft.com/office/powerpoint/2010/main" val="99022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2D9381-8F8D-4B0F-811A-8A0D8EACA8DC}"/>
              </a:ext>
            </a:extLst>
          </p:cNvPr>
          <p:cNvSpPr txBox="1"/>
          <p:nvPr/>
        </p:nvSpPr>
        <p:spPr>
          <a:xfrm>
            <a:off x="1052944" y="0"/>
            <a:ext cx="11139055" cy="6934206"/>
          </a:xfrm>
          <a:prstGeom prst="rect">
            <a:avLst/>
          </a:prstGeom>
          <a:noFill/>
        </p:spPr>
        <p:txBody>
          <a:bodyPr wrap="square">
            <a:spAutoFit/>
          </a:bodyPr>
          <a:lstStyle/>
          <a:p>
            <a:pPr>
              <a:lnSpc>
                <a:spcPct val="50000"/>
              </a:lnSpc>
              <a:defRPr/>
            </a:pP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a:defRPr/>
            </a:pPr>
            <a:r>
              <a:rPr lang="en-CA" sz="2400" dirty="0">
                <a:effectLst/>
                <a:latin typeface="Calibri" panose="020F0502020204030204" pitchFamily="34" charset="0"/>
                <a:ea typeface="Calibri" panose="020F0502020204030204" pitchFamily="34" charset="0"/>
                <a:cs typeface="Arial" panose="020B0604020202020204" pitchFamily="34" charset="0"/>
              </a:rPr>
              <a:t>8:1-10:20 Holiness Events</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8:1-36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ordination ceremony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Aaron and his sons</a:t>
            </a:r>
          </a:p>
          <a:p>
            <a:pPr lvl="1">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9:1-24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first public worship service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the Tabernacle</a:t>
            </a:r>
          </a:p>
          <a:p>
            <a:pPr lvl="1">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10:1-20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An object lesson</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the unclean comes in contact with the Holy</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11:1-15:32 Physical cleanliness: a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prerequisite for Holiness</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11:1-47 Bodily cleanliness in food consumption</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12:1-8 Cleanliness after childbirth</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13:1-59 Cleanliness with respect to infectious disease (leprosy)</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14:1-57 Cleansing from infectious disease (leprosy)</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15:1-32 Cleansing from bodily discharges</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16:1-34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Yearly Holiness renewal</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The Day of Atonement</a:t>
            </a: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17:1-20:27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Holiness instruction for the people</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17:1-8 Holiness related to animal slaughter</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17:10-16 Holiness related to animal blood</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18:1-30 Holiness related to sexual relationships</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19:1-36 Holiness related to the ten commandments</a:t>
            </a:r>
          </a:p>
          <a:p>
            <a:pPr marL="2286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20:1-27 Holiness contrasted with abhorrent pagan practices</a:t>
            </a:r>
          </a:p>
        </p:txBody>
      </p:sp>
    </p:spTree>
    <p:extLst>
      <p:ext uri="{BB962C8B-B14F-4D97-AF65-F5344CB8AC3E}">
        <p14:creationId xmlns:p14="http://schemas.microsoft.com/office/powerpoint/2010/main" val="231699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67890-66B9-4129-8DD9-F612B97B7730}"/>
              </a:ext>
            </a:extLst>
          </p:cNvPr>
          <p:cNvSpPr>
            <a:spLocks noGrp="1"/>
          </p:cNvSpPr>
          <p:nvPr>
            <p:ph type="title"/>
          </p:nvPr>
        </p:nvSpPr>
        <p:spPr>
          <a:xfrm>
            <a:off x="838200" y="0"/>
            <a:ext cx="10515600" cy="681038"/>
          </a:xfrm>
        </p:spPr>
        <p:txBody>
          <a:bodyPr>
            <a:normAutofit fontScale="90000"/>
          </a:bodyPr>
          <a:lstStyle/>
          <a:p>
            <a:endParaRPr lang="en-CA" dirty="0"/>
          </a:p>
        </p:txBody>
      </p:sp>
      <p:sp>
        <p:nvSpPr>
          <p:cNvPr id="3" name="Content Placeholder 2">
            <a:extLst>
              <a:ext uri="{FF2B5EF4-FFF2-40B4-BE49-F238E27FC236}">
                <a16:creationId xmlns:a16="http://schemas.microsoft.com/office/drawing/2014/main" id="{F2EB6B61-DCFA-401D-AAFD-6601CDA75EDE}"/>
              </a:ext>
            </a:extLst>
          </p:cNvPr>
          <p:cNvSpPr>
            <a:spLocks noGrp="1"/>
          </p:cNvSpPr>
          <p:nvPr>
            <p:ph idx="1"/>
          </p:nvPr>
        </p:nvSpPr>
        <p:spPr>
          <a:xfrm>
            <a:off x="838200" y="681038"/>
            <a:ext cx="10515600" cy="6176962"/>
          </a:xfrm>
        </p:spPr>
        <p:txBody>
          <a:bodyPr>
            <a:normAutofit/>
          </a:bodyPr>
          <a:lstStyle/>
          <a:p>
            <a:pPr marL="0" marR="0" lvl="0" indent="0" algn="l" defTabSz="914400" rtl="0" eaLnBrk="1" fontAlgn="auto" latinLnBrk="0" hangingPunct="1">
              <a:lnSpc>
                <a:spcPct val="100000"/>
              </a:lnSpc>
              <a:spcBef>
                <a:spcPts val="60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21:1-22:31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Holiness instruction for the priests</a:t>
            </a:r>
          </a:p>
          <a:p>
            <a:pPr marR="0" lvl="0" indent="0" algn="l" defTabSz="914400" rtl="0" eaLnBrk="1" fontAlgn="auto" latinLnBrk="0" hangingPunct="1">
              <a:lnSpc>
                <a:spcPct val="10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21:1-15 Holiness related to family relationships</a:t>
            </a:r>
          </a:p>
          <a:p>
            <a:pPr marR="0" lvl="0" indent="0" algn="l" defTabSz="914400" rtl="0" eaLnBrk="1" fontAlgn="auto" latinLnBrk="0" hangingPunct="1">
              <a:lnSpc>
                <a:spcPct val="10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21:16-22 Holiness related to physical service</a:t>
            </a:r>
          </a:p>
          <a:p>
            <a:pPr marR="0" lvl="0" indent="0" algn="l" defTabSz="914400" rtl="0" eaLnBrk="1" fontAlgn="auto" latinLnBrk="0" hangingPunct="1">
              <a:lnSpc>
                <a:spcPct val="110000"/>
              </a:lnSpc>
              <a:spcBef>
                <a:spcPts val="0"/>
              </a:spcBef>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22:1-31 Holiness related to the people’s offerings</a:t>
            </a:r>
          </a:p>
          <a:p>
            <a:pPr marL="0" marR="0" lvl="0" indent="0" algn="l" defTabSz="914400" rtl="0" eaLnBrk="1" fontAlgn="auto" latinLnBrk="0" hangingPunct="1">
              <a:lnSpc>
                <a:spcPct val="110000"/>
              </a:lnSpc>
              <a:spcBef>
                <a:spcPts val="60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23:1-25:55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Holiness instruction for the community</a:t>
            </a:r>
          </a:p>
          <a:p>
            <a:pPr marR="0" lvl="0" indent="0" algn="l" defTabSz="914400" rtl="0" eaLnBrk="1" fontAlgn="auto" latinLnBrk="0" hangingPunct="1">
              <a:lnSpc>
                <a:spcPct val="11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23:1-46 Holiness in worship: acceptable time and manner</a:t>
            </a:r>
          </a:p>
          <a:p>
            <a:pPr marR="0" lvl="0" indent="0" algn="l" defTabSz="914400" rtl="0" eaLnBrk="1" fontAlgn="auto" latinLnBrk="0" hangingPunct="1">
              <a:lnSpc>
                <a:spcPct val="11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24:1-8 Holiness required to maintain the Tabernacle</a:t>
            </a:r>
          </a:p>
          <a:p>
            <a:pPr marR="0" lvl="0" indent="0" algn="l" defTabSz="914400" rtl="0" eaLnBrk="1" fontAlgn="auto" latinLnBrk="0" hangingPunct="1">
              <a:lnSpc>
                <a:spcPct val="11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24:9-23 Holiness in the administration of justice</a:t>
            </a:r>
          </a:p>
          <a:p>
            <a:pPr marR="0" lvl="0" indent="0" algn="l" defTabSz="914400" rtl="0" eaLnBrk="1" fontAlgn="auto" latinLnBrk="0" hangingPunct="1">
              <a:lnSpc>
                <a:spcPct val="110000"/>
              </a:lnSpc>
              <a:spcBef>
                <a:spcPts val="0"/>
              </a:spcBef>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25:1-55 Holiness in societal relationships</a:t>
            </a:r>
          </a:p>
          <a:p>
            <a:pPr marL="0" marR="0" lvl="0" indent="0" algn="l" defTabSz="914400" rtl="0" eaLnBrk="1" fontAlgn="auto" latinLnBrk="0" hangingPunct="1">
              <a:lnSpc>
                <a:spcPct val="110000"/>
              </a:lnSpc>
              <a:spcBef>
                <a:spcPts val="60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26:1- 27:34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Holiness and the Sinai Covenant</a:t>
            </a:r>
          </a:p>
          <a:p>
            <a:pPr marR="0" lvl="0" indent="0" algn="l" defTabSz="914400" rtl="0" eaLnBrk="1" fontAlgn="auto" latinLnBrk="0" hangingPunct="1">
              <a:lnSpc>
                <a:spcPct val="11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26:1-13 Blessings to accrue from living by the terms of the Covenant</a:t>
            </a:r>
          </a:p>
          <a:p>
            <a:pPr marR="0" lvl="0" indent="0" algn="l" defTabSz="914400" rtl="0" eaLnBrk="1" fontAlgn="auto" latinLnBrk="0" hangingPunct="1">
              <a:lnSpc>
                <a:spcPct val="110000"/>
              </a:lnSpc>
              <a:spcBef>
                <a:spcPts val="0"/>
              </a:spcBef>
              <a:spcAft>
                <a:spcPts val="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26:14-45 Curses to accrue from failure to live by the terms of the Covenant</a:t>
            </a:r>
          </a:p>
          <a:p>
            <a:pPr marR="0" lvl="0" indent="0" algn="l" defTabSz="914400" rtl="0" eaLnBrk="1" fontAlgn="auto" latinLnBrk="0" hangingPunct="1">
              <a:lnSpc>
                <a:spcPct val="110000"/>
              </a:lnSpc>
              <a:spcBef>
                <a:spcPts val="0"/>
              </a:spcBef>
              <a:spcAft>
                <a:spcPts val="600"/>
              </a:spcAft>
              <a:buClrTx/>
              <a:buSz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27:1-34 Holiness in making commitments</a:t>
            </a:r>
          </a:p>
          <a:p>
            <a:pPr marL="0" indent="0">
              <a:buNone/>
            </a:pPr>
            <a:endParaRPr lang="en-CA" dirty="0"/>
          </a:p>
        </p:txBody>
      </p:sp>
      <p:sp>
        <p:nvSpPr>
          <p:cNvPr id="5" name="TextBox 4">
            <a:extLst>
              <a:ext uri="{FF2B5EF4-FFF2-40B4-BE49-F238E27FC236}">
                <a16:creationId xmlns:a16="http://schemas.microsoft.com/office/drawing/2014/main" id="{B7CF10C9-D92E-431E-B648-B5E8CB65F0B9}"/>
              </a:ext>
            </a:extLst>
          </p:cNvPr>
          <p:cNvSpPr txBox="1"/>
          <p:nvPr/>
        </p:nvSpPr>
        <p:spPr>
          <a:xfrm>
            <a:off x="7590296" y="1362076"/>
            <a:ext cx="6098582" cy="369332"/>
          </a:xfrm>
          <a:prstGeom prst="rect">
            <a:avLst/>
          </a:prstGeom>
          <a:noFill/>
        </p:spPr>
        <p:txBody>
          <a:bodyPr wrap="square">
            <a:spAutoFit/>
          </a:bodyPr>
          <a:lstStyle/>
          <a:p>
            <a:endParaRPr lang="en-CA" dirty="0"/>
          </a:p>
        </p:txBody>
      </p:sp>
    </p:spTree>
    <p:extLst>
      <p:ext uri="{BB962C8B-B14F-4D97-AF65-F5344CB8AC3E}">
        <p14:creationId xmlns:p14="http://schemas.microsoft.com/office/powerpoint/2010/main" val="166901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13D89-0147-467E-BE8B-212EB7D3C315}"/>
              </a:ext>
            </a:extLst>
          </p:cNvPr>
          <p:cNvSpPr>
            <a:spLocks noGrp="1"/>
          </p:cNvSpPr>
          <p:nvPr>
            <p:ph type="title"/>
          </p:nvPr>
        </p:nvSpPr>
        <p:spPr>
          <a:xfrm>
            <a:off x="838200" y="1"/>
            <a:ext cx="10515600" cy="1047134"/>
          </a:xfrm>
        </p:spPr>
        <p:txBody>
          <a:bodyPr/>
          <a:lstStyle/>
          <a:p>
            <a:pPr algn="ctr"/>
            <a:r>
              <a:rPr lang="en-CA" dirty="0">
                <a:latin typeface="Arial Black" panose="020B0A04020102020204" pitchFamily="34" charset="0"/>
              </a:rPr>
              <a:t>The Setting of Leviticus</a:t>
            </a:r>
          </a:p>
        </p:txBody>
      </p:sp>
      <p:sp>
        <p:nvSpPr>
          <p:cNvPr id="3" name="Content Placeholder 2">
            <a:extLst>
              <a:ext uri="{FF2B5EF4-FFF2-40B4-BE49-F238E27FC236}">
                <a16:creationId xmlns:a16="http://schemas.microsoft.com/office/drawing/2014/main" id="{5D283E61-0CAB-4B03-983A-97F50538F785}"/>
              </a:ext>
            </a:extLst>
          </p:cNvPr>
          <p:cNvSpPr>
            <a:spLocks noGrp="1"/>
          </p:cNvSpPr>
          <p:nvPr>
            <p:ph idx="1"/>
          </p:nvPr>
        </p:nvSpPr>
        <p:spPr>
          <a:xfrm>
            <a:off x="0" y="1047134"/>
            <a:ext cx="12192000" cy="5810865"/>
          </a:xfrm>
        </p:spPr>
        <p:txBody>
          <a:bodyPr/>
          <a:lstStyle/>
          <a:p>
            <a:r>
              <a:rPr lang="en-CA" dirty="0"/>
              <a:t>The Tabernacle is complete and has been made Holy by the presence of YHWH:</a:t>
            </a:r>
          </a:p>
          <a:p>
            <a:pPr marL="457200" lvl="1" indent="0">
              <a:buNone/>
            </a:pPr>
            <a:r>
              <a:rPr lang="en-CA" b="1" u="sng" dirty="0"/>
              <a:t>Exodus 40:34-35 ESV</a:t>
            </a:r>
          </a:p>
          <a:p>
            <a:pPr marL="457200" lvl="1" indent="0">
              <a:buNone/>
            </a:pPr>
            <a:r>
              <a:rPr lang="en-CA" dirty="0"/>
              <a:t>Then the cloud covered the tent of meeting, and the </a:t>
            </a:r>
            <a:r>
              <a:rPr lang="en-CA" b="1" dirty="0">
                <a:highlight>
                  <a:srgbClr val="FFFF00"/>
                </a:highlight>
              </a:rPr>
              <a:t>glory of the LORD filled the tabernacle</a:t>
            </a:r>
            <a:r>
              <a:rPr lang="en-CA" dirty="0"/>
              <a:t>.  And </a:t>
            </a:r>
            <a:r>
              <a:rPr lang="en-CA" b="1" dirty="0">
                <a:highlight>
                  <a:srgbClr val="FFFF00"/>
                </a:highlight>
              </a:rPr>
              <a:t>Moses was not able to enter the tent of meeting</a:t>
            </a:r>
            <a:r>
              <a:rPr lang="en-CA" dirty="0"/>
              <a:t> because the cloud settled on it, and the glory of the LORD filled the tabernacle. </a:t>
            </a:r>
          </a:p>
          <a:p>
            <a:r>
              <a:rPr lang="en-CA" dirty="0"/>
              <a:t>After a period of time, Moses was able to enter the Tent of Meeting:</a:t>
            </a:r>
          </a:p>
          <a:p>
            <a:pPr marL="457200" lvl="1" indent="0">
              <a:buNone/>
            </a:pPr>
            <a:r>
              <a:rPr lang="en-CA" b="1" u="sng" dirty="0"/>
              <a:t>Leviticus 1:1-2 ESV</a:t>
            </a:r>
          </a:p>
          <a:p>
            <a:pPr marL="457200" lvl="1" indent="0">
              <a:buNone/>
            </a:pPr>
            <a:r>
              <a:rPr lang="en-CA" dirty="0"/>
              <a:t>The </a:t>
            </a:r>
            <a:r>
              <a:rPr lang="en-CA" b="1" dirty="0">
                <a:highlight>
                  <a:srgbClr val="FFFF00"/>
                </a:highlight>
              </a:rPr>
              <a:t>LORD called Moses and spoke to him from the tent of meeting</a:t>
            </a:r>
            <a:r>
              <a:rPr lang="en-CA" dirty="0"/>
              <a:t>, saying,  “Speak to the people of Israel …</a:t>
            </a:r>
          </a:p>
          <a:p>
            <a:r>
              <a:rPr lang="en-CA" dirty="0"/>
              <a:t>The literary setting of the Book of Leviticus is YHWH speaking to Moses in the Tent of Meeting</a:t>
            </a:r>
          </a:p>
          <a:p>
            <a:r>
              <a:rPr lang="en-CA" dirty="0"/>
              <a:t>The events recorded in Leviticus seem to occur in less than a month and are all in around the Tabernacle – including the court yard</a:t>
            </a:r>
          </a:p>
        </p:txBody>
      </p:sp>
    </p:spTree>
    <p:extLst>
      <p:ext uri="{BB962C8B-B14F-4D97-AF65-F5344CB8AC3E}">
        <p14:creationId xmlns:p14="http://schemas.microsoft.com/office/powerpoint/2010/main" val="2102164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52CA08A-D24B-4973-B233-A5C9AB89104D}"/>
              </a:ext>
            </a:extLst>
          </p:cNvPr>
          <p:cNvSpPr>
            <a:spLocks noChangeArrowheads="1"/>
          </p:cNvSpPr>
          <p:nvPr/>
        </p:nvSpPr>
        <p:spPr bwMode="auto">
          <a:xfrm>
            <a:off x="1952172" y="-257419"/>
            <a:ext cx="12482285" cy="447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pic>
        <p:nvPicPr>
          <p:cNvPr id="3" name="Picture 2">
            <a:extLst>
              <a:ext uri="{FF2B5EF4-FFF2-40B4-BE49-F238E27FC236}">
                <a16:creationId xmlns:a16="http://schemas.microsoft.com/office/drawing/2014/main" id="{A99EC85D-2B46-4532-A328-55D79FF6ADF5}"/>
              </a:ext>
            </a:extLst>
          </p:cNvPr>
          <p:cNvPicPr>
            <a:picLocks noChangeAspect="1"/>
          </p:cNvPicPr>
          <p:nvPr/>
        </p:nvPicPr>
        <p:blipFill>
          <a:blip r:embed="rId2"/>
          <a:stretch>
            <a:fillRect/>
          </a:stretch>
        </p:blipFill>
        <p:spPr>
          <a:xfrm>
            <a:off x="1450979" y="0"/>
            <a:ext cx="9290042" cy="6858000"/>
          </a:xfrm>
          <a:prstGeom prst="rect">
            <a:avLst/>
          </a:prstGeom>
        </p:spPr>
      </p:pic>
    </p:spTree>
    <p:extLst>
      <p:ext uri="{BB962C8B-B14F-4D97-AF65-F5344CB8AC3E}">
        <p14:creationId xmlns:p14="http://schemas.microsoft.com/office/powerpoint/2010/main" val="320659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0C6D31-1992-411C-A804-9F281CFF9495}"/>
              </a:ext>
            </a:extLst>
          </p:cNvPr>
          <p:cNvPicPr>
            <a:picLocks noChangeAspect="1"/>
          </p:cNvPicPr>
          <p:nvPr/>
        </p:nvPicPr>
        <p:blipFill>
          <a:blip r:embed="rId3"/>
          <a:stretch>
            <a:fillRect/>
          </a:stretch>
        </p:blipFill>
        <p:spPr>
          <a:xfrm>
            <a:off x="390292" y="1"/>
            <a:ext cx="11411414" cy="6858000"/>
          </a:xfrm>
          <a:prstGeom prst="rect">
            <a:avLst/>
          </a:prstGeom>
        </p:spPr>
      </p:pic>
    </p:spTree>
    <p:extLst>
      <p:ext uri="{BB962C8B-B14F-4D97-AF65-F5344CB8AC3E}">
        <p14:creationId xmlns:p14="http://schemas.microsoft.com/office/powerpoint/2010/main" val="3074020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FB0B-D5F2-48DF-AF0E-A926D2A55D61}"/>
              </a:ext>
            </a:extLst>
          </p:cNvPr>
          <p:cNvSpPr>
            <a:spLocks noGrp="1"/>
          </p:cNvSpPr>
          <p:nvPr>
            <p:ph type="title"/>
          </p:nvPr>
        </p:nvSpPr>
        <p:spPr>
          <a:xfrm>
            <a:off x="838200" y="1"/>
            <a:ext cx="10515600" cy="1061356"/>
          </a:xfrm>
        </p:spPr>
        <p:txBody>
          <a:bodyPr/>
          <a:lstStyle/>
          <a:p>
            <a:pPr algn="ctr"/>
            <a:r>
              <a:rPr lang="en-CA" dirty="0">
                <a:latin typeface="Arial Black" panose="020B0A04020102020204" pitchFamily="34" charset="0"/>
              </a:rPr>
              <a:t>Aaron and His Sons</a:t>
            </a:r>
          </a:p>
        </p:txBody>
      </p:sp>
      <p:sp>
        <p:nvSpPr>
          <p:cNvPr id="3" name="Content Placeholder 2">
            <a:extLst>
              <a:ext uri="{FF2B5EF4-FFF2-40B4-BE49-F238E27FC236}">
                <a16:creationId xmlns:a16="http://schemas.microsoft.com/office/drawing/2014/main" id="{E0AACE10-2EDF-43A4-BA73-2117DA687D7C}"/>
              </a:ext>
            </a:extLst>
          </p:cNvPr>
          <p:cNvSpPr>
            <a:spLocks noGrp="1"/>
          </p:cNvSpPr>
          <p:nvPr>
            <p:ph idx="1"/>
          </p:nvPr>
        </p:nvSpPr>
        <p:spPr>
          <a:xfrm>
            <a:off x="0" y="1061357"/>
            <a:ext cx="12192000" cy="5796642"/>
          </a:xfrm>
        </p:spPr>
        <p:txBody>
          <a:bodyPr>
            <a:normAutofit lnSpcReduction="10000"/>
          </a:bodyPr>
          <a:lstStyle/>
          <a:p>
            <a:r>
              <a:rPr lang="en-CA" dirty="0"/>
              <a:t>The first seven chapters of Leviticus contains the specification of the five main types of sacrifice – this material had to have been given to Moses prior to consecration ceremony, because the sacrifices were required in the ceremony</a:t>
            </a:r>
          </a:p>
          <a:p>
            <a:r>
              <a:rPr lang="en-CA" dirty="0"/>
              <a:t>The consecration ceremony commenced on 2:1:1 immediately after the Tabernacle was made Holy by YHWH’s presence:</a:t>
            </a:r>
          </a:p>
          <a:p>
            <a:pPr marL="457200" lvl="1" indent="0">
              <a:spcBef>
                <a:spcPts val="0"/>
              </a:spcBef>
              <a:buNone/>
            </a:pPr>
            <a:r>
              <a:rPr lang="en-CA" b="1" u="sng" dirty="0"/>
              <a:t>Exodus 40:12-17 ESV</a:t>
            </a:r>
          </a:p>
          <a:p>
            <a:pPr marL="457200" lvl="1" indent="0">
              <a:spcBef>
                <a:spcPts val="0"/>
              </a:spcBef>
              <a:buNone/>
            </a:pPr>
            <a:r>
              <a:rPr lang="en-CA" dirty="0"/>
              <a:t>Then you shall bring Aaron and his sons to the entrance of the tent of meeting and shall </a:t>
            </a:r>
            <a:r>
              <a:rPr lang="en-CA" b="1" dirty="0">
                <a:highlight>
                  <a:srgbClr val="FFFF00"/>
                </a:highlight>
              </a:rPr>
              <a:t>wash them with water</a:t>
            </a:r>
            <a:r>
              <a:rPr lang="en-CA" dirty="0"/>
              <a:t> and put on Aaron the holy garments.  And you shall </a:t>
            </a:r>
            <a:r>
              <a:rPr lang="en-CA" b="1" dirty="0">
                <a:highlight>
                  <a:srgbClr val="FFFF00"/>
                </a:highlight>
              </a:rPr>
              <a:t>anoint him</a:t>
            </a:r>
            <a:r>
              <a:rPr lang="en-CA" dirty="0"/>
              <a:t> and </a:t>
            </a:r>
            <a:r>
              <a:rPr lang="en-CA" b="1" dirty="0">
                <a:highlight>
                  <a:srgbClr val="FFFF00"/>
                </a:highlight>
              </a:rPr>
              <a:t>consecrate him</a:t>
            </a:r>
            <a:r>
              <a:rPr lang="en-CA" dirty="0"/>
              <a:t>, that he may serve me as priest.  You shall </a:t>
            </a:r>
            <a:r>
              <a:rPr lang="en-CA" b="1" dirty="0">
                <a:highlight>
                  <a:srgbClr val="FFFF00"/>
                </a:highlight>
              </a:rPr>
              <a:t>bring his sons also</a:t>
            </a:r>
            <a:r>
              <a:rPr lang="en-CA" dirty="0"/>
              <a:t> and put coats on them, and anoint them, as you anointed their father, that they may serve me as priests. … This Moses did; according to all that the LORD commanded him, so he did.  In the </a:t>
            </a:r>
            <a:r>
              <a:rPr lang="en-CA" b="1" dirty="0">
                <a:highlight>
                  <a:srgbClr val="FFFF00"/>
                </a:highlight>
              </a:rPr>
              <a:t>first month in the second year, on the first day of the month</a:t>
            </a:r>
            <a:r>
              <a:rPr lang="en-CA" dirty="0"/>
              <a:t> …</a:t>
            </a:r>
          </a:p>
          <a:p>
            <a:r>
              <a:rPr lang="en-CA" dirty="0"/>
              <a:t>The ceremony lasted seven days:</a:t>
            </a:r>
          </a:p>
          <a:p>
            <a:pPr marL="457200" lvl="1" indent="0">
              <a:spcBef>
                <a:spcPts val="0"/>
              </a:spcBef>
              <a:buNone/>
            </a:pPr>
            <a:r>
              <a:rPr lang="en-CA" b="1" u="sng" dirty="0"/>
              <a:t>Leviticus 8:33 ESV</a:t>
            </a:r>
          </a:p>
          <a:p>
            <a:pPr marL="457200" lvl="1" indent="0">
              <a:spcBef>
                <a:spcPts val="0"/>
              </a:spcBef>
              <a:buNone/>
            </a:pPr>
            <a:r>
              <a:rPr lang="en-CA" dirty="0"/>
              <a:t>And you shall not go outside the entrance of the tent of meeting for </a:t>
            </a:r>
            <a:r>
              <a:rPr lang="en-CA" b="1" dirty="0">
                <a:highlight>
                  <a:srgbClr val="FFFF00"/>
                </a:highlight>
              </a:rPr>
              <a:t>seven days</a:t>
            </a:r>
            <a:r>
              <a:rPr lang="en-CA" dirty="0"/>
              <a:t>, </a:t>
            </a:r>
            <a:r>
              <a:rPr lang="en-CA" b="1" dirty="0">
                <a:highlight>
                  <a:srgbClr val="FFFF00"/>
                </a:highlight>
              </a:rPr>
              <a:t>until the days of your ordination are completed</a:t>
            </a:r>
            <a:r>
              <a:rPr lang="en-CA" dirty="0"/>
              <a:t>, for it will take seven days to ordain you. </a:t>
            </a:r>
          </a:p>
        </p:txBody>
      </p:sp>
    </p:spTree>
    <p:extLst>
      <p:ext uri="{BB962C8B-B14F-4D97-AF65-F5344CB8AC3E}">
        <p14:creationId xmlns:p14="http://schemas.microsoft.com/office/powerpoint/2010/main" val="889635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3085</Words>
  <Application>Microsoft Office PowerPoint</Application>
  <PresentationFormat>Widescreen</PresentationFormat>
  <Paragraphs>193</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Black</vt:lpstr>
      <vt:lpstr>Calibri</vt:lpstr>
      <vt:lpstr>Calibri Light</vt:lpstr>
      <vt:lpstr>Office Theme</vt:lpstr>
      <vt:lpstr>Holiness The Book of Leviticus</vt:lpstr>
      <vt:lpstr>The Book of Leviticus</vt:lpstr>
      <vt:lpstr>Outline of Leviticus</vt:lpstr>
      <vt:lpstr>PowerPoint Presentation</vt:lpstr>
      <vt:lpstr>PowerPoint Presentation</vt:lpstr>
      <vt:lpstr>The Setting of Leviticus</vt:lpstr>
      <vt:lpstr>PowerPoint Presentation</vt:lpstr>
      <vt:lpstr>PowerPoint Presentation</vt:lpstr>
      <vt:lpstr>Aaron and His Sons</vt:lpstr>
      <vt:lpstr>The First Public Worship Service</vt:lpstr>
      <vt:lpstr>The Tabernacle and the Alter</vt:lpstr>
      <vt:lpstr>Unclean Comes in Contact with Holy</vt:lpstr>
      <vt:lpstr>The Flow of Events</vt:lpstr>
      <vt:lpstr>Physical Cleanliness</vt:lpstr>
      <vt:lpstr>Yearly Holiness Renewal</vt:lpstr>
      <vt:lpstr>Holiness Instruction for the People</vt:lpstr>
      <vt:lpstr>Holiness Instruction for the Priests</vt:lpstr>
      <vt:lpstr>Holiness Instruction for the Community</vt:lpstr>
      <vt:lpstr>Holiness and the Sinai Covenant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Holiness The Book of Leviticus</dc:title>
  <dc:creator>mike</dc:creator>
  <cp:lastModifiedBy>mike</cp:lastModifiedBy>
  <cp:revision>63</cp:revision>
  <dcterms:created xsi:type="dcterms:W3CDTF">2021-05-14T13:20:30Z</dcterms:created>
  <dcterms:modified xsi:type="dcterms:W3CDTF">2021-06-30T11:56:40Z</dcterms:modified>
</cp:coreProperties>
</file>