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60" r:id="rId3"/>
    <p:sldId id="261" r:id="rId4"/>
    <p:sldId id="257" r:id="rId5"/>
    <p:sldId id="258" r:id="rId6"/>
    <p:sldId id="259" r:id="rId7"/>
    <p:sldId id="268" r:id="rId8"/>
    <p:sldId id="262" r:id="rId9"/>
    <p:sldId id="263" r:id="rId10"/>
    <p:sldId id="270" r:id="rId11"/>
    <p:sldId id="269" r:id="rId12"/>
    <p:sldId id="264" r:id="rId13"/>
    <p:sldId id="271" r:id="rId14"/>
    <p:sldId id="265" r:id="rId15"/>
    <p:sldId id="266" r:id="rId16"/>
    <p:sldId id="273" r:id="rId17"/>
    <p:sldId id="267" r:id="rId18"/>
    <p:sldId id="274" r:id="rId19"/>
    <p:sldId id="275"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69" autoAdjust="0"/>
    <p:restoredTop sz="78133" autoAdjust="0"/>
  </p:normalViewPr>
  <p:slideViewPr>
    <p:cSldViewPr snapToGrid="0">
      <p:cViewPr varScale="1">
        <p:scale>
          <a:sx n="72" d="100"/>
          <a:sy n="72" d="100"/>
        </p:scale>
        <p:origin x="108" y="198"/>
      </p:cViewPr>
      <p:guideLst>
        <p:guide orient="horz" pos="2160"/>
        <p:guide pos="3840"/>
      </p:guideLst>
    </p:cSldViewPr>
  </p:slideViewPr>
  <p:notesTextViewPr>
    <p:cViewPr>
      <p:scale>
        <a:sx n="3" d="2"/>
        <a:sy n="3" d="2"/>
      </p:scale>
      <p:origin x="0" y="0"/>
    </p:cViewPr>
  </p:notesTextViewPr>
  <p:sorterViewPr>
    <p:cViewPr>
      <p:scale>
        <a:sx n="170" d="100"/>
        <a:sy n="17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46B743-4CA4-4FDC-A9D0-552A5E672433}" type="datetimeFigureOut">
              <a:rPr lang="en-CA" smtClean="0"/>
              <a:pPr/>
              <a:t>2024-02-24</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B52C43-E94F-4540-81AB-ACA064586C6D}" type="slidenum">
              <a:rPr lang="en-CA" smtClean="0"/>
              <a:pPr/>
              <a:t>‹#›</a:t>
            </a:fld>
            <a:endParaRPr lang="en-CA"/>
          </a:p>
        </p:txBody>
      </p:sp>
    </p:spTree>
    <p:extLst>
      <p:ext uri="{BB962C8B-B14F-4D97-AF65-F5344CB8AC3E}">
        <p14:creationId xmlns:p14="http://schemas.microsoft.com/office/powerpoint/2010/main" val="4147372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One of my main points las time was that we cannot fix the world now …</a:t>
            </a:r>
          </a:p>
          <a:p>
            <a:pPr marL="171450" indent="-171450">
              <a:buFont typeface="Arial" panose="020B0604020202020204" pitchFamily="34" charset="0"/>
              <a:buChar char="•"/>
            </a:pPr>
            <a:r>
              <a:rPr lang="en-CA" dirty="0"/>
              <a:t>It all starts with removal of the cause of the world’s problems – Satan the Devil</a:t>
            </a:r>
          </a:p>
          <a:p>
            <a:pPr marL="171450" indent="-171450">
              <a:buFont typeface="Arial" panose="020B0604020202020204" pitchFamily="34" charset="0"/>
              <a:buChar char="•"/>
            </a:pPr>
            <a:r>
              <a:rPr lang="en-CA" dirty="0"/>
              <a:t>Metaphor of military conquest …  </a:t>
            </a:r>
          </a:p>
          <a:p>
            <a:pPr marL="171450" indent="-171450">
              <a:buFont typeface="Arial" panose="020B0604020202020204" pitchFamily="34" charset="0"/>
              <a:buChar char="•"/>
            </a:pPr>
            <a:r>
              <a:rPr lang="en-CA" dirty="0"/>
              <a:t>Epitomized in Jesus’ parable of violence …</a:t>
            </a:r>
          </a:p>
          <a:p>
            <a:pPr marL="171450" indent="-171450">
              <a:buFont typeface="Arial" panose="020B0604020202020204" pitchFamily="34" charset="0"/>
              <a:buChar char="•"/>
            </a:pPr>
            <a:r>
              <a:rPr lang="en-CA" dirty="0"/>
              <a:t>Then the peace of the world can occur …</a:t>
            </a:r>
          </a:p>
        </p:txBody>
      </p:sp>
      <p:sp>
        <p:nvSpPr>
          <p:cNvPr id="4" name="Slide Number Placeholder 3"/>
          <p:cNvSpPr>
            <a:spLocks noGrp="1"/>
          </p:cNvSpPr>
          <p:nvPr>
            <p:ph type="sldNum" sz="quarter" idx="5"/>
          </p:nvPr>
        </p:nvSpPr>
        <p:spPr/>
        <p:txBody>
          <a:bodyPr/>
          <a:lstStyle/>
          <a:p>
            <a:fld id="{57B52C43-E94F-4540-81AB-ACA064586C6D}" type="slidenum">
              <a:rPr lang="en-CA" smtClean="0"/>
              <a:pPr/>
              <a:t>1</a:t>
            </a:fld>
            <a:endParaRPr lang="en-CA"/>
          </a:p>
        </p:txBody>
      </p:sp>
    </p:spTree>
    <p:extLst>
      <p:ext uri="{BB962C8B-B14F-4D97-AF65-F5344CB8AC3E}">
        <p14:creationId xmlns:p14="http://schemas.microsoft.com/office/powerpoint/2010/main" val="2171135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Probably Gabriel delivered the message to John …</a:t>
            </a:r>
          </a:p>
          <a:p>
            <a:pPr marL="171450" indent="-171450">
              <a:buFont typeface="Arial" panose="020B0604020202020204" pitchFamily="34" charset="0"/>
              <a:buChar char="•"/>
            </a:pPr>
            <a:r>
              <a:rPr lang="en-CA" dirty="0"/>
              <a:t>Only Mary and John could attest Jesus’ divinity …</a:t>
            </a:r>
          </a:p>
        </p:txBody>
      </p:sp>
      <p:sp>
        <p:nvSpPr>
          <p:cNvPr id="4" name="Slide Number Placeholder 3"/>
          <p:cNvSpPr>
            <a:spLocks noGrp="1"/>
          </p:cNvSpPr>
          <p:nvPr>
            <p:ph type="sldNum" sz="quarter" idx="5"/>
          </p:nvPr>
        </p:nvSpPr>
        <p:spPr/>
        <p:txBody>
          <a:bodyPr/>
          <a:lstStyle/>
          <a:p>
            <a:fld id="{57B52C43-E94F-4540-81AB-ACA064586C6D}" type="slidenum">
              <a:rPr lang="en-CA" smtClean="0"/>
              <a:pPr/>
              <a:t>13</a:t>
            </a:fld>
            <a:endParaRPr lang="en-CA"/>
          </a:p>
        </p:txBody>
      </p:sp>
    </p:spTree>
    <p:extLst>
      <p:ext uri="{BB962C8B-B14F-4D97-AF65-F5344CB8AC3E}">
        <p14:creationId xmlns:p14="http://schemas.microsoft.com/office/powerpoint/2010/main" val="30902604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“zeal” through the Holy Spirit is the key ingredient to “fix the world”</a:t>
            </a:r>
          </a:p>
        </p:txBody>
      </p:sp>
      <p:sp>
        <p:nvSpPr>
          <p:cNvPr id="4" name="Slide Number Placeholder 3"/>
          <p:cNvSpPr>
            <a:spLocks noGrp="1"/>
          </p:cNvSpPr>
          <p:nvPr>
            <p:ph type="sldNum" sz="quarter" idx="5"/>
          </p:nvPr>
        </p:nvSpPr>
        <p:spPr/>
        <p:txBody>
          <a:bodyPr/>
          <a:lstStyle/>
          <a:p>
            <a:fld id="{57B52C43-E94F-4540-81AB-ACA064586C6D}" type="slidenum">
              <a:rPr lang="en-CA" smtClean="0"/>
              <a:pPr/>
              <a:t>14</a:t>
            </a:fld>
            <a:endParaRPr lang="en-CA"/>
          </a:p>
        </p:txBody>
      </p:sp>
    </p:spTree>
    <p:extLst>
      <p:ext uri="{BB962C8B-B14F-4D97-AF65-F5344CB8AC3E}">
        <p14:creationId xmlns:p14="http://schemas.microsoft.com/office/powerpoint/2010/main" val="16180233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kumimoji="0" lang="en-CA" sz="1200" b="0" i="0" u="none" strike="noStrike" kern="1200" cap="none" spc="0" normalizeH="0" baseline="0" noProof="0" dirty="0">
                <a:ln>
                  <a:noFill/>
                </a:ln>
                <a:solidFill>
                  <a:prstClr val="black"/>
                </a:solidFill>
                <a:effectLst/>
                <a:uLnTx/>
                <a:uFillTx/>
                <a:latin typeface="Calibri" panose="020F0502020204030204"/>
                <a:ea typeface="+mn-ea"/>
                <a:cs typeface="+mn-cs"/>
              </a:rPr>
              <a:t>it unequivocally states that God is “jealous” but does not explain what that means:</a:t>
            </a:r>
            <a:endParaRPr lang="en-CA" dirty="0"/>
          </a:p>
        </p:txBody>
      </p:sp>
      <p:sp>
        <p:nvSpPr>
          <p:cNvPr id="4" name="Slide Number Placeholder 3"/>
          <p:cNvSpPr>
            <a:spLocks noGrp="1"/>
          </p:cNvSpPr>
          <p:nvPr>
            <p:ph type="sldNum" sz="quarter" idx="5"/>
          </p:nvPr>
        </p:nvSpPr>
        <p:spPr/>
        <p:txBody>
          <a:bodyPr/>
          <a:lstStyle/>
          <a:p>
            <a:fld id="{57B52C43-E94F-4540-81AB-ACA064586C6D}" type="slidenum">
              <a:rPr lang="en-CA" smtClean="0"/>
              <a:pPr/>
              <a:t>15</a:t>
            </a:fld>
            <a:endParaRPr lang="en-CA"/>
          </a:p>
        </p:txBody>
      </p:sp>
    </p:spTree>
    <p:extLst>
      <p:ext uri="{BB962C8B-B14F-4D97-AF65-F5344CB8AC3E}">
        <p14:creationId xmlns:p14="http://schemas.microsoft.com/office/powerpoint/2010/main" val="5649667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After the first resurrection, we will not only have experienced a resurrection, but also, we will have the full power of the Holy Spirit to use to conquer the world with the Way of God </a:t>
            </a:r>
          </a:p>
        </p:txBody>
      </p:sp>
      <p:sp>
        <p:nvSpPr>
          <p:cNvPr id="4" name="Slide Number Placeholder 3"/>
          <p:cNvSpPr>
            <a:spLocks noGrp="1"/>
          </p:cNvSpPr>
          <p:nvPr>
            <p:ph type="sldNum" sz="quarter" idx="5"/>
          </p:nvPr>
        </p:nvSpPr>
        <p:spPr/>
        <p:txBody>
          <a:bodyPr/>
          <a:lstStyle/>
          <a:p>
            <a:fld id="{57B52C43-E94F-4540-81AB-ACA064586C6D}" type="slidenum">
              <a:rPr lang="en-CA" smtClean="0"/>
              <a:pPr/>
              <a:t>19</a:t>
            </a:fld>
            <a:endParaRPr lang="en-CA"/>
          </a:p>
        </p:txBody>
      </p:sp>
    </p:spTree>
    <p:extLst>
      <p:ext uri="{BB962C8B-B14F-4D97-AF65-F5344CB8AC3E}">
        <p14:creationId xmlns:p14="http://schemas.microsoft.com/office/powerpoint/2010/main" val="4166475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Day of YHWH is specifically the seven last plagues …</a:t>
            </a:r>
          </a:p>
        </p:txBody>
      </p:sp>
      <p:sp>
        <p:nvSpPr>
          <p:cNvPr id="4" name="Slide Number Placeholder 3"/>
          <p:cNvSpPr>
            <a:spLocks noGrp="1"/>
          </p:cNvSpPr>
          <p:nvPr>
            <p:ph type="sldNum" sz="quarter" idx="5"/>
          </p:nvPr>
        </p:nvSpPr>
        <p:spPr/>
        <p:txBody>
          <a:bodyPr/>
          <a:lstStyle/>
          <a:p>
            <a:fld id="{57B52C43-E94F-4540-81AB-ACA064586C6D}" type="slidenum">
              <a:rPr lang="en-CA" smtClean="0"/>
              <a:pPr/>
              <a:t>2</a:t>
            </a:fld>
            <a:endParaRPr lang="en-CA"/>
          </a:p>
        </p:txBody>
      </p:sp>
    </p:spTree>
    <p:extLst>
      <p:ext uri="{BB962C8B-B14F-4D97-AF65-F5344CB8AC3E}">
        <p14:creationId xmlns:p14="http://schemas.microsoft.com/office/powerpoint/2010/main" val="2282573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God will remove the sources of evil in the world, then we can start to fix it …</a:t>
            </a:r>
          </a:p>
        </p:txBody>
      </p:sp>
      <p:sp>
        <p:nvSpPr>
          <p:cNvPr id="4" name="Slide Number Placeholder 3"/>
          <p:cNvSpPr>
            <a:spLocks noGrp="1"/>
          </p:cNvSpPr>
          <p:nvPr>
            <p:ph type="sldNum" sz="quarter" idx="5"/>
          </p:nvPr>
        </p:nvSpPr>
        <p:spPr/>
        <p:txBody>
          <a:bodyPr/>
          <a:lstStyle/>
          <a:p>
            <a:fld id="{57B52C43-E94F-4540-81AB-ACA064586C6D}" type="slidenum">
              <a:rPr lang="en-CA" smtClean="0"/>
              <a:pPr/>
              <a:t>5</a:t>
            </a:fld>
            <a:endParaRPr lang="en-CA"/>
          </a:p>
        </p:txBody>
      </p:sp>
    </p:spTree>
    <p:extLst>
      <p:ext uri="{BB962C8B-B14F-4D97-AF65-F5344CB8AC3E}">
        <p14:creationId xmlns:p14="http://schemas.microsoft.com/office/powerpoint/2010/main" val="293393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“remnant of Jacob” – New Israel will be integrally involved in spreading the Gospel</a:t>
            </a:r>
          </a:p>
          <a:p>
            <a:pPr marL="171450" indent="-171450">
              <a:buFont typeface="Arial" panose="020B0604020202020204" pitchFamily="34" charset="0"/>
              <a:buChar char="•"/>
            </a:pPr>
            <a:r>
              <a:rPr lang="en-CA" dirty="0"/>
              <a:t>“Assyrian” is symbolic of enemies of God – the actual enemy at the time of Micah</a:t>
            </a:r>
          </a:p>
          <a:p>
            <a:pPr marL="171450" indent="-171450">
              <a:buFont typeface="Arial" panose="020B0604020202020204" pitchFamily="34" charset="0"/>
              <a:buChar char="•"/>
            </a:pPr>
            <a:r>
              <a:rPr lang="en-CA" dirty="0"/>
              <a:t>“shepherds and princes” - us</a:t>
            </a:r>
          </a:p>
        </p:txBody>
      </p:sp>
      <p:sp>
        <p:nvSpPr>
          <p:cNvPr id="4" name="Slide Number Placeholder 3"/>
          <p:cNvSpPr>
            <a:spLocks noGrp="1"/>
          </p:cNvSpPr>
          <p:nvPr>
            <p:ph type="sldNum" sz="quarter" idx="5"/>
          </p:nvPr>
        </p:nvSpPr>
        <p:spPr/>
        <p:txBody>
          <a:bodyPr/>
          <a:lstStyle/>
          <a:p>
            <a:fld id="{57B52C43-E94F-4540-81AB-ACA064586C6D}" type="slidenum">
              <a:rPr lang="en-CA" smtClean="0"/>
              <a:pPr/>
              <a:t>6</a:t>
            </a:fld>
            <a:endParaRPr lang="en-CA"/>
          </a:p>
        </p:txBody>
      </p:sp>
    </p:spTree>
    <p:extLst>
      <p:ext uri="{BB962C8B-B14F-4D97-AF65-F5344CB8AC3E}">
        <p14:creationId xmlns:p14="http://schemas.microsoft.com/office/powerpoint/2010/main" val="4207119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“chains” – the lies that have imprisoned the world …</a:t>
            </a:r>
          </a:p>
          <a:p>
            <a:pPr marL="171450" indent="-171450">
              <a:buFont typeface="Arial" panose="020B0604020202020204" pitchFamily="34" charset="0"/>
              <a:buChar char="•"/>
            </a:pPr>
            <a:r>
              <a:rPr lang="en-CA" dirty="0"/>
              <a:t>“glory” – when all the world is in abundance serving God, we will have something to boast about</a:t>
            </a:r>
          </a:p>
          <a:p>
            <a:pPr marL="171450" indent="-171450">
              <a:buFont typeface="Arial" panose="020B0604020202020204" pitchFamily="34" charset="0"/>
              <a:buChar char="•"/>
            </a:pPr>
            <a:r>
              <a:rPr lang="en-CA" dirty="0"/>
              <a:t>These are the scriptures which people read in Jesus’ day and looked for a military Messiah</a:t>
            </a:r>
          </a:p>
        </p:txBody>
      </p:sp>
      <p:sp>
        <p:nvSpPr>
          <p:cNvPr id="4" name="Slide Number Placeholder 3"/>
          <p:cNvSpPr>
            <a:spLocks noGrp="1"/>
          </p:cNvSpPr>
          <p:nvPr>
            <p:ph type="sldNum" sz="quarter" idx="5"/>
          </p:nvPr>
        </p:nvSpPr>
        <p:spPr/>
        <p:txBody>
          <a:bodyPr/>
          <a:lstStyle/>
          <a:p>
            <a:fld id="{57B52C43-E94F-4540-81AB-ACA064586C6D}" type="slidenum">
              <a:rPr lang="en-CA" smtClean="0"/>
              <a:pPr/>
              <a:t>7</a:t>
            </a:fld>
            <a:endParaRPr lang="en-CA"/>
          </a:p>
        </p:txBody>
      </p:sp>
    </p:spTree>
    <p:extLst>
      <p:ext uri="{BB962C8B-B14F-4D97-AF65-F5344CB8AC3E}">
        <p14:creationId xmlns:p14="http://schemas.microsoft.com/office/powerpoint/2010/main" val="10832012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We are I a war now, and our training is for the future war on the way of sin</a:t>
            </a:r>
          </a:p>
        </p:txBody>
      </p:sp>
      <p:sp>
        <p:nvSpPr>
          <p:cNvPr id="4" name="Slide Number Placeholder 3"/>
          <p:cNvSpPr>
            <a:spLocks noGrp="1"/>
          </p:cNvSpPr>
          <p:nvPr>
            <p:ph type="sldNum" sz="quarter" idx="5"/>
          </p:nvPr>
        </p:nvSpPr>
        <p:spPr/>
        <p:txBody>
          <a:bodyPr/>
          <a:lstStyle/>
          <a:p>
            <a:fld id="{57B52C43-E94F-4540-81AB-ACA064586C6D}" type="slidenum">
              <a:rPr lang="en-CA" smtClean="0"/>
              <a:pPr/>
              <a:t>8</a:t>
            </a:fld>
            <a:endParaRPr lang="en-CA"/>
          </a:p>
        </p:txBody>
      </p:sp>
    </p:spTree>
    <p:extLst>
      <p:ext uri="{BB962C8B-B14F-4D97-AF65-F5344CB8AC3E}">
        <p14:creationId xmlns:p14="http://schemas.microsoft.com/office/powerpoint/2010/main" val="22485543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genre of “psalms” is David’s legacy of preaching the gospel </a:t>
            </a:r>
          </a:p>
        </p:txBody>
      </p:sp>
      <p:sp>
        <p:nvSpPr>
          <p:cNvPr id="4" name="Slide Number Placeholder 3"/>
          <p:cNvSpPr>
            <a:spLocks noGrp="1"/>
          </p:cNvSpPr>
          <p:nvPr>
            <p:ph type="sldNum" sz="quarter" idx="5"/>
          </p:nvPr>
        </p:nvSpPr>
        <p:spPr/>
        <p:txBody>
          <a:bodyPr/>
          <a:lstStyle/>
          <a:p>
            <a:fld id="{57B52C43-E94F-4540-81AB-ACA064586C6D}" type="slidenum">
              <a:rPr lang="en-CA" smtClean="0"/>
              <a:pPr/>
              <a:t>9</a:t>
            </a:fld>
            <a:endParaRPr lang="en-CA"/>
          </a:p>
        </p:txBody>
      </p:sp>
    </p:spTree>
    <p:extLst>
      <p:ext uri="{BB962C8B-B14F-4D97-AF65-F5344CB8AC3E}">
        <p14:creationId xmlns:p14="http://schemas.microsoft.com/office/powerpoint/2010/main" val="30383854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Lines 4-6, Quoted in Hb10:5-7, applied to Jesus</a:t>
            </a:r>
          </a:p>
          <a:p>
            <a:pPr marL="171450" indent="-171450">
              <a:buFont typeface="Arial" panose="020B0604020202020204" pitchFamily="34" charset="0"/>
              <a:buChar char="•"/>
            </a:pPr>
            <a:r>
              <a:rPr lang="en-CA" dirty="0"/>
              <a:t>The “great congregation” was the official Israelite assembly</a:t>
            </a:r>
          </a:p>
        </p:txBody>
      </p:sp>
      <p:sp>
        <p:nvSpPr>
          <p:cNvPr id="4" name="Slide Number Placeholder 3"/>
          <p:cNvSpPr>
            <a:spLocks noGrp="1"/>
          </p:cNvSpPr>
          <p:nvPr>
            <p:ph type="sldNum" sz="quarter" idx="5"/>
          </p:nvPr>
        </p:nvSpPr>
        <p:spPr/>
        <p:txBody>
          <a:bodyPr/>
          <a:lstStyle/>
          <a:p>
            <a:fld id="{57B52C43-E94F-4540-81AB-ACA064586C6D}" type="slidenum">
              <a:rPr lang="en-CA" smtClean="0"/>
              <a:pPr/>
              <a:t>10</a:t>
            </a:fld>
            <a:endParaRPr lang="en-CA"/>
          </a:p>
        </p:txBody>
      </p:sp>
    </p:spTree>
    <p:extLst>
      <p:ext uri="{BB962C8B-B14F-4D97-AF65-F5344CB8AC3E}">
        <p14:creationId xmlns:p14="http://schemas.microsoft.com/office/powerpoint/2010/main" val="39405245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Here, “nomos” includes entire Old Testament …</a:t>
            </a:r>
          </a:p>
        </p:txBody>
      </p:sp>
      <p:sp>
        <p:nvSpPr>
          <p:cNvPr id="4" name="Slide Number Placeholder 3"/>
          <p:cNvSpPr>
            <a:spLocks noGrp="1"/>
          </p:cNvSpPr>
          <p:nvPr>
            <p:ph type="sldNum" sz="quarter" idx="5"/>
          </p:nvPr>
        </p:nvSpPr>
        <p:spPr/>
        <p:txBody>
          <a:bodyPr/>
          <a:lstStyle/>
          <a:p>
            <a:fld id="{57B52C43-E94F-4540-81AB-ACA064586C6D}" type="slidenum">
              <a:rPr lang="en-CA" smtClean="0"/>
              <a:pPr/>
              <a:t>11</a:t>
            </a:fld>
            <a:endParaRPr lang="en-CA"/>
          </a:p>
        </p:txBody>
      </p:sp>
    </p:spTree>
    <p:extLst>
      <p:ext uri="{BB962C8B-B14F-4D97-AF65-F5344CB8AC3E}">
        <p14:creationId xmlns:p14="http://schemas.microsoft.com/office/powerpoint/2010/main" val="458455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F7DF7-58A7-9E51-9423-F62CECF211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8558FCF4-F001-2E14-AD9F-9448680395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E817A302-3A2D-EB97-79E6-454C5AC14554}"/>
              </a:ext>
            </a:extLst>
          </p:cNvPr>
          <p:cNvSpPr>
            <a:spLocks noGrp="1"/>
          </p:cNvSpPr>
          <p:nvPr>
            <p:ph type="dt" sz="half" idx="10"/>
          </p:nvPr>
        </p:nvSpPr>
        <p:spPr/>
        <p:txBody>
          <a:bodyPr/>
          <a:lstStyle/>
          <a:p>
            <a:fld id="{7FB02B75-15D6-4C78-BCDA-812A67DDBA77}" type="datetimeFigureOut">
              <a:rPr lang="en-CA" smtClean="0"/>
              <a:pPr/>
              <a:t>2024-02-24</a:t>
            </a:fld>
            <a:endParaRPr lang="en-CA"/>
          </a:p>
        </p:txBody>
      </p:sp>
      <p:sp>
        <p:nvSpPr>
          <p:cNvPr id="5" name="Footer Placeholder 4">
            <a:extLst>
              <a:ext uri="{FF2B5EF4-FFF2-40B4-BE49-F238E27FC236}">
                <a16:creationId xmlns:a16="http://schemas.microsoft.com/office/drawing/2014/main" id="{2CD9BDD9-B916-BF52-6F48-A9A2A947607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A5F7690-15A8-7278-A456-52635337BF4B}"/>
              </a:ext>
            </a:extLst>
          </p:cNvPr>
          <p:cNvSpPr>
            <a:spLocks noGrp="1"/>
          </p:cNvSpPr>
          <p:nvPr>
            <p:ph type="sldNum" sz="quarter" idx="12"/>
          </p:nvPr>
        </p:nvSpPr>
        <p:spPr/>
        <p:txBody>
          <a:bodyPr/>
          <a:lstStyle/>
          <a:p>
            <a:fld id="{82FA58D3-69C5-437E-BF51-906BE94700AB}" type="slidenum">
              <a:rPr lang="en-CA" smtClean="0"/>
              <a:pPr/>
              <a:t>‹#›</a:t>
            </a:fld>
            <a:endParaRPr lang="en-CA"/>
          </a:p>
        </p:txBody>
      </p:sp>
    </p:spTree>
    <p:extLst>
      <p:ext uri="{BB962C8B-B14F-4D97-AF65-F5344CB8AC3E}">
        <p14:creationId xmlns:p14="http://schemas.microsoft.com/office/powerpoint/2010/main" val="1203099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CE146-2135-77E7-2CC8-5454E9B62A65}"/>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085960D-2BA9-303D-E6B9-0A52F9F1549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984C2D3-B331-A064-ABC8-36798F275DFC}"/>
              </a:ext>
            </a:extLst>
          </p:cNvPr>
          <p:cNvSpPr>
            <a:spLocks noGrp="1"/>
          </p:cNvSpPr>
          <p:nvPr>
            <p:ph type="dt" sz="half" idx="10"/>
          </p:nvPr>
        </p:nvSpPr>
        <p:spPr/>
        <p:txBody>
          <a:bodyPr/>
          <a:lstStyle/>
          <a:p>
            <a:fld id="{7FB02B75-15D6-4C78-BCDA-812A67DDBA77}" type="datetimeFigureOut">
              <a:rPr lang="en-CA" smtClean="0"/>
              <a:pPr/>
              <a:t>2024-02-24</a:t>
            </a:fld>
            <a:endParaRPr lang="en-CA"/>
          </a:p>
        </p:txBody>
      </p:sp>
      <p:sp>
        <p:nvSpPr>
          <p:cNvPr id="5" name="Footer Placeholder 4">
            <a:extLst>
              <a:ext uri="{FF2B5EF4-FFF2-40B4-BE49-F238E27FC236}">
                <a16:creationId xmlns:a16="http://schemas.microsoft.com/office/drawing/2014/main" id="{1091C35A-A31A-005C-582C-E503E3708AE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26A44F5-F58D-B324-866B-A0D216CBB922}"/>
              </a:ext>
            </a:extLst>
          </p:cNvPr>
          <p:cNvSpPr>
            <a:spLocks noGrp="1"/>
          </p:cNvSpPr>
          <p:nvPr>
            <p:ph type="sldNum" sz="quarter" idx="12"/>
          </p:nvPr>
        </p:nvSpPr>
        <p:spPr/>
        <p:txBody>
          <a:bodyPr/>
          <a:lstStyle/>
          <a:p>
            <a:fld id="{82FA58D3-69C5-437E-BF51-906BE94700AB}" type="slidenum">
              <a:rPr lang="en-CA" smtClean="0"/>
              <a:pPr/>
              <a:t>‹#›</a:t>
            </a:fld>
            <a:endParaRPr lang="en-CA"/>
          </a:p>
        </p:txBody>
      </p:sp>
    </p:spTree>
    <p:extLst>
      <p:ext uri="{BB962C8B-B14F-4D97-AF65-F5344CB8AC3E}">
        <p14:creationId xmlns:p14="http://schemas.microsoft.com/office/powerpoint/2010/main" val="2552043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1CEA54-01F6-2551-9067-123977D256F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2199B5E2-BC1D-0380-615E-E4EACBDA0CD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5230066-9FFF-3E44-8F3C-C634C068A65C}"/>
              </a:ext>
            </a:extLst>
          </p:cNvPr>
          <p:cNvSpPr>
            <a:spLocks noGrp="1"/>
          </p:cNvSpPr>
          <p:nvPr>
            <p:ph type="dt" sz="half" idx="10"/>
          </p:nvPr>
        </p:nvSpPr>
        <p:spPr/>
        <p:txBody>
          <a:bodyPr/>
          <a:lstStyle/>
          <a:p>
            <a:fld id="{7FB02B75-15D6-4C78-BCDA-812A67DDBA77}" type="datetimeFigureOut">
              <a:rPr lang="en-CA" smtClean="0"/>
              <a:pPr/>
              <a:t>2024-02-24</a:t>
            </a:fld>
            <a:endParaRPr lang="en-CA"/>
          </a:p>
        </p:txBody>
      </p:sp>
      <p:sp>
        <p:nvSpPr>
          <p:cNvPr id="5" name="Footer Placeholder 4">
            <a:extLst>
              <a:ext uri="{FF2B5EF4-FFF2-40B4-BE49-F238E27FC236}">
                <a16:creationId xmlns:a16="http://schemas.microsoft.com/office/drawing/2014/main" id="{B2A62233-4AFF-F4AE-B653-D89BE5A36B6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41398C5-4234-9A15-B81E-F50720D6E97D}"/>
              </a:ext>
            </a:extLst>
          </p:cNvPr>
          <p:cNvSpPr>
            <a:spLocks noGrp="1"/>
          </p:cNvSpPr>
          <p:nvPr>
            <p:ph type="sldNum" sz="quarter" idx="12"/>
          </p:nvPr>
        </p:nvSpPr>
        <p:spPr/>
        <p:txBody>
          <a:bodyPr/>
          <a:lstStyle/>
          <a:p>
            <a:fld id="{82FA58D3-69C5-437E-BF51-906BE94700AB}" type="slidenum">
              <a:rPr lang="en-CA" smtClean="0"/>
              <a:pPr/>
              <a:t>‹#›</a:t>
            </a:fld>
            <a:endParaRPr lang="en-CA"/>
          </a:p>
        </p:txBody>
      </p:sp>
    </p:spTree>
    <p:extLst>
      <p:ext uri="{BB962C8B-B14F-4D97-AF65-F5344CB8AC3E}">
        <p14:creationId xmlns:p14="http://schemas.microsoft.com/office/powerpoint/2010/main" val="1825813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3E484-E6C7-FD1F-5B2C-C1BD32318605}"/>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F6AC90DB-CCBC-65A8-6E69-FE80BE7373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9CBB013-1745-66EB-C51E-3ED25A0AD5A5}"/>
              </a:ext>
            </a:extLst>
          </p:cNvPr>
          <p:cNvSpPr>
            <a:spLocks noGrp="1"/>
          </p:cNvSpPr>
          <p:nvPr>
            <p:ph type="dt" sz="half" idx="10"/>
          </p:nvPr>
        </p:nvSpPr>
        <p:spPr/>
        <p:txBody>
          <a:bodyPr/>
          <a:lstStyle/>
          <a:p>
            <a:fld id="{7FB02B75-15D6-4C78-BCDA-812A67DDBA77}" type="datetimeFigureOut">
              <a:rPr lang="en-CA" smtClean="0"/>
              <a:pPr/>
              <a:t>2024-02-24</a:t>
            </a:fld>
            <a:endParaRPr lang="en-CA"/>
          </a:p>
        </p:txBody>
      </p:sp>
      <p:sp>
        <p:nvSpPr>
          <p:cNvPr id="5" name="Footer Placeholder 4">
            <a:extLst>
              <a:ext uri="{FF2B5EF4-FFF2-40B4-BE49-F238E27FC236}">
                <a16:creationId xmlns:a16="http://schemas.microsoft.com/office/drawing/2014/main" id="{D17E3748-E1FE-9696-FD5D-A7689402C81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A463547-AE83-B4FE-9E28-8166571DF918}"/>
              </a:ext>
            </a:extLst>
          </p:cNvPr>
          <p:cNvSpPr>
            <a:spLocks noGrp="1"/>
          </p:cNvSpPr>
          <p:nvPr>
            <p:ph type="sldNum" sz="quarter" idx="12"/>
          </p:nvPr>
        </p:nvSpPr>
        <p:spPr/>
        <p:txBody>
          <a:bodyPr/>
          <a:lstStyle/>
          <a:p>
            <a:fld id="{82FA58D3-69C5-437E-BF51-906BE94700AB}" type="slidenum">
              <a:rPr lang="en-CA" smtClean="0"/>
              <a:pPr/>
              <a:t>‹#›</a:t>
            </a:fld>
            <a:endParaRPr lang="en-CA"/>
          </a:p>
        </p:txBody>
      </p:sp>
    </p:spTree>
    <p:extLst>
      <p:ext uri="{BB962C8B-B14F-4D97-AF65-F5344CB8AC3E}">
        <p14:creationId xmlns:p14="http://schemas.microsoft.com/office/powerpoint/2010/main" val="3970574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1F8F1-FEEC-FDA5-4A46-F258236547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8F741B70-DF86-4F15-4630-2461F3603B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7CAC7F-1229-AB98-538E-FE85E7C7D992}"/>
              </a:ext>
            </a:extLst>
          </p:cNvPr>
          <p:cNvSpPr>
            <a:spLocks noGrp="1"/>
          </p:cNvSpPr>
          <p:nvPr>
            <p:ph type="dt" sz="half" idx="10"/>
          </p:nvPr>
        </p:nvSpPr>
        <p:spPr/>
        <p:txBody>
          <a:bodyPr/>
          <a:lstStyle/>
          <a:p>
            <a:fld id="{7FB02B75-15D6-4C78-BCDA-812A67DDBA77}" type="datetimeFigureOut">
              <a:rPr lang="en-CA" smtClean="0"/>
              <a:pPr/>
              <a:t>2024-02-24</a:t>
            </a:fld>
            <a:endParaRPr lang="en-CA"/>
          </a:p>
        </p:txBody>
      </p:sp>
      <p:sp>
        <p:nvSpPr>
          <p:cNvPr id="5" name="Footer Placeholder 4">
            <a:extLst>
              <a:ext uri="{FF2B5EF4-FFF2-40B4-BE49-F238E27FC236}">
                <a16:creationId xmlns:a16="http://schemas.microsoft.com/office/drawing/2014/main" id="{A8C7A80E-89F3-9DF8-EB89-C698E13C554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E326858-BF97-06F9-F3DE-E8885D41C51D}"/>
              </a:ext>
            </a:extLst>
          </p:cNvPr>
          <p:cNvSpPr>
            <a:spLocks noGrp="1"/>
          </p:cNvSpPr>
          <p:nvPr>
            <p:ph type="sldNum" sz="quarter" idx="12"/>
          </p:nvPr>
        </p:nvSpPr>
        <p:spPr/>
        <p:txBody>
          <a:bodyPr/>
          <a:lstStyle/>
          <a:p>
            <a:fld id="{82FA58D3-69C5-437E-BF51-906BE94700AB}" type="slidenum">
              <a:rPr lang="en-CA" smtClean="0"/>
              <a:pPr/>
              <a:t>‹#›</a:t>
            </a:fld>
            <a:endParaRPr lang="en-CA"/>
          </a:p>
        </p:txBody>
      </p:sp>
    </p:spTree>
    <p:extLst>
      <p:ext uri="{BB962C8B-B14F-4D97-AF65-F5344CB8AC3E}">
        <p14:creationId xmlns:p14="http://schemas.microsoft.com/office/powerpoint/2010/main" val="245409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98A57-27D2-F5B1-DA73-E487272BF112}"/>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C5B9217-CBDC-201F-676B-3041FF27446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39C223B2-8361-5888-2FBA-2D58BE493B7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9BE62535-33EC-A4C9-BC71-5C63EE68BEA1}"/>
              </a:ext>
            </a:extLst>
          </p:cNvPr>
          <p:cNvSpPr>
            <a:spLocks noGrp="1"/>
          </p:cNvSpPr>
          <p:nvPr>
            <p:ph type="dt" sz="half" idx="10"/>
          </p:nvPr>
        </p:nvSpPr>
        <p:spPr/>
        <p:txBody>
          <a:bodyPr/>
          <a:lstStyle/>
          <a:p>
            <a:fld id="{7FB02B75-15D6-4C78-BCDA-812A67DDBA77}" type="datetimeFigureOut">
              <a:rPr lang="en-CA" smtClean="0"/>
              <a:pPr/>
              <a:t>2024-02-24</a:t>
            </a:fld>
            <a:endParaRPr lang="en-CA"/>
          </a:p>
        </p:txBody>
      </p:sp>
      <p:sp>
        <p:nvSpPr>
          <p:cNvPr id="6" name="Footer Placeholder 5">
            <a:extLst>
              <a:ext uri="{FF2B5EF4-FFF2-40B4-BE49-F238E27FC236}">
                <a16:creationId xmlns:a16="http://schemas.microsoft.com/office/drawing/2014/main" id="{33D84450-EE76-29AC-98F1-D2A872F3DE82}"/>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6E3E56A-71E5-5478-175D-DA5279F9EA99}"/>
              </a:ext>
            </a:extLst>
          </p:cNvPr>
          <p:cNvSpPr>
            <a:spLocks noGrp="1"/>
          </p:cNvSpPr>
          <p:nvPr>
            <p:ph type="sldNum" sz="quarter" idx="12"/>
          </p:nvPr>
        </p:nvSpPr>
        <p:spPr/>
        <p:txBody>
          <a:bodyPr/>
          <a:lstStyle/>
          <a:p>
            <a:fld id="{82FA58D3-69C5-437E-BF51-906BE94700AB}" type="slidenum">
              <a:rPr lang="en-CA" smtClean="0"/>
              <a:pPr/>
              <a:t>‹#›</a:t>
            </a:fld>
            <a:endParaRPr lang="en-CA"/>
          </a:p>
        </p:txBody>
      </p:sp>
    </p:spTree>
    <p:extLst>
      <p:ext uri="{BB962C8B-B14F-4D97-AF65-F5344CB8AC3E}">
        <p14:creationId xmlns:p14="http://schemas.microsoft.com/office/powerpoint/2010/main" val="1231323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21120-5E46-5D3F-B710-2DA6E9BCE71C}"/>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6A248B24-34BF-7C54-0C52-798C9926C5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7E8036B-D233-A106-D236-1A4453CC2AB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EBA5A16C-BBF1-4DD0-4D26-18C3BB03FE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A1898BD-DA24-35BD-C0B7-FC4D8E72074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B5DD3AC4-474F-81FA-BAD4-722563AC327B}"/>
              </a:ext>
            </a:extLst>
          </p:cNvPr>
          <p:cNvSpPr>
            <a:spLocks noGrp="1"/>
          </p:cNvSpPr>
          <p:nvPr>
            <p:ph type="dt" sz="half" idx="10"/>
          </p:nvPr>
        </p:nvSpPr>
        <p:spPr/>
        <p:txBody>
          <a:bodyPr/>
          <a:lstStyle/>
          <a:p>
            <a:fld id="{7FB02B75-15D6-4C78-BCDA-812A67DDBA77}" type="datetimeFigureOut">
              <a:rPr lang="en-CA" smtClean="0"/>
              <a:pPr/>
              <a:t>2024-02-24</a:t>
            </a:fld>
            <a:endParaRPr lang="en-CA"/>
          </a:p>
        </p:txBody>
      </p:sp>
      <p:sp>
        <p:nvSpPr>
          <p:cNvPr id="8" name="Footer Placeholder 7">
            <a:extLst>
              <a:ext uri="{FF2B5EF4-FFF2-40B4-BE49-F238E27FC236}">
                <a16:creationId xmlns:a16="http://schemas.microsoft.com/office/drawing/2014/main" id="{61AEB3EA-83AF-52A9-08A3-90071614673F}"/>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8E7DA123-6EB0-6B86-92E8-1889C8C7A54D}"/>
              </a:ext>
            </a:extLst>
          </p:cNvPr>
          <p:cNvSpPr>
            <a:spLocks noGrp="1"/>
          </p:cNvSpPr>
          <p:nvPr>
            <p:ph type="sldNum" sz="quarter" idx="12"/>
          </p:nvPr>
        </p:nvSpPr>
        <p:spPr/>
        <p:txBody>
          <a:bodyPr/>
          <a:lstStyle/>
          <a:p>
            <a:fld id="{82FA58D3-69C5-437E-BF51-906BE94700AB}" type="slidenum">
              <a:rPr lang="en-CA" smtClean="0"/>
              <a:pPr/>
              <a:t>‹#›</a:t>
            </a:fld>
            <a:endParaRPr lang="en-CA"/>
          </a:p>
        </p:txBody>
      </p:sp>
    </p:spTree>
    <p:extLst>
      <p:ext uri="{BB962C8B-B14F-4D97-AF65-F5344CB8AC3E}">
        <p14:creationId xmlns:p14="http://schemas.microsoft.com/office/powerpoint/2010/main" val="2610211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20777-A9E4-9039-E668-4971768C9AB1}"/>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4C1C49F9-D7CE-76EC-C414-FDB6F458EF34}"/>
              </a:ext>
            </a:extLst>
          </p:cNvPr>
          <p:cNvSpPr>
            <a:spLocks noGrp="1"/>
          </p:cNvSpPr>
          <p:nvPr>
            <p:ph type="dt" sz="half" idx="10"/>
          </p:nvPr>
        </p:nvSpPr>
        <p:spPr/>
        <p:txBody>
          <a:bodyPr/>
          <a:lstStyle/>
          <a:p>
            <a:fld id="{7FB02B75-15D6-4C78-BCDA-812A67DDBA77}" type="datetimeFigureOut">
              <a:rPr lang="en-CA" smtClean="0"/>
              <a:pPr/>
              <a:t>2024-02-24</a:t>
            </a:fld>
            <a:endParaRPr lang="en-CA"/>
          </a:p>
        </p:txBody>
      </p:sp>
      <p:sp>
        <p:nvSpPr>
          <p:cNvPr id="4" name="Footer Placeholder 3">
            <a:extLst>
              <a:ext uri="{FF2B5EF4-FFF2-40B4-BE49-F238E27FC236}">
                <a16:creationId xmlns:a16="http://schemas.microsoft.com/office/drawing/2014/main" id="{1ACB2719-484A-9EC8-5281-B02DE137394E}"/>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04FB7651-A745-9E4F-A4A3-B35E59A97EB0}"/>
              </a:ext>
            </a:extLst>
          </p:cNvPr>
          <p:cNvSpPr>
            <a:spLocks noGrp="1"/>
          </p:cNvSpPr>
          <p:nvPr>
            <p:ph type="sldNum" sz="quarter" idx="12"/>
          </p:nvPr>
        </p:nvSpPr>
        <p:spPr/>
        <p:txBody>
          <a:bodyPr/>
          <a:lstStyle/>
          <a:p>
            <a:fld id="{82FA58D3-69C5-437E-BF51-906BE94700AB}" type="slidenum">
              <a:rPr lang="en-CA" smtClean="0"/>
              <a:pPr/>
              <a:t>‹#›</a:t>
            </a:fld>
            <a:endParaRPr lang="en-CA"/>
          </a:p>
        </p:txBody>
      </p:sp>
    </p:spTree>
    <p:extLst>
      <p:ext uri="{BB962C8B-B14F-4D97-AF65-F5344CB8AC3E}">
        <p14:creationId xmlns:p14="http://schemas.microsoft.com/office/powerpoint/2010/main" val="1788142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08925C-97BA-A163-7B19-3268EDCF5296}"/>
              </a:ext>
            </a:extLst>
          </p:cNvPr>
          <p:cNvSpPr>
            <a:spLocks noGrp="1"/>
          </p:cNvSpPr>
          <p:nvPr>
            <p:ph type="dt" sz="half" idx="10"/>
          </p:nvPr>
        </p:nvSpPr>
        <p:spPr/>
        <p:txBody>
          <a:bodyPr/>
          <a:lstStyle/>
          <a:p>
            <a:fld id="{7FB02B75-15D6-4C78-BCDA-812A67DDBA77}" type="datetimeFigureOut">
              <a:rPr lang="en-CA" smtClean="0"/>
              <a:pPr/>
              <a:t>2024-02-24</a:t>
            </a:fld>
            <a:endParaRPr lang="en-CA"/>
          </a:p>
        </p:txBody>
      </p:sp>
      <p:sp>
        <p:nvSpPr>
          <p:cNvPr id="3" name="Footer Placeholder 2">
            <a:extLst>
              <a:ext uri="{FF2B5EF4-FFF2-40B4-BE49-F238E27FC236}">
                <a16:creationId xmlns:a16="http://schemas.microsoft.com/office/drawing/2014/main" id="{3324CC7D-A041-A0BA-11DB-9B6AA30DDE49}"/>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F3D0A784-532F-E25B-2F6A-539AD64A6309}"/>
              </a:ext>
            </a:extLst>
          </p:cNvPr>
          <p:cNvSpPr>
            <a:spLocks noGrp="1"/>
          </p:cNvSpPr>
          <p:nvPr>
            <p:ph type="sldNum" sz="quarter" idx="12"/>
          </p:nvPr>
        </p:nvSpPr>
        <p:spPr/>
        <p:txBody>
          <a:bodyPr/>
          <a:lstStyle/>
          <a:p>
            <a:fld id="{82FA58D3-69C5-437E-BF51-906BE94700AB}" type="slidenum">
              <a:rPr lang="en-CA" smtClean="0"/>
              <a:pPr/>
              <a:t>‹#›</a:t>
            </a:fld>
            <a:endParaRPr lang="en-CA"/>
          </a:p>
        </p:txBody>
      </p:sp>
    </p:spTree>
    <p:extLst>
      <p:ext uri="{BB962C8B-B14F-4D97-AF65-F5344CB8AC3E}">
        <p14:creationId xmlns:p14="http://schemas.microsoft.com/office/powerpoint/2010/main" val="3859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543FB-421F-3516-200E-1D0BF7C459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CD23539A-0705-0155-4C10-8732DD9CF7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93705941-31E0-553D-2C4E-F9DBC46B1C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6315B6-62EA-2C93-070C-3F6C1E228F5A}"/>
              </a:ext>
            </a:extLst>
          </p:cNvPr>
          <p:cNvSpPr>
            <a:spLocks noGrp="1"/>
          </p:cNvSpPr>
          <p:nvPr>
            <p:ph type="dt" sz="half" idx="10"/>
          </p:nvPr>
        </p:nvSpPr>
        <p:spPr/>
        <p:txBody>
          <a:bodyPr/>
          <a:lstStyle/>
          <a:p>
            <a:fld id="{7FB02B75-15D6-4C78-BCDA-812A67DDBA77}" type="datetimeFigureOut">
              <a:rPr lang="en-CA" smtClean="0"/>
              <a:pPr/>
              <a:t>2024-02-24</a:t>
            </a:fld>
            <a:endParaRPr lang="en-CA"/>
          </a:p>
        </p:txBody>
      </p:sp>
      <p:sp>
        <p:nvSpPr>
          <p:cNvPr id="6" name="Footer Placeholder 5">
            <a:extLst>
              <a:ext uri="{FF2B5EF4-FFF2-40B4-BE49-F238E27FC236}">
                <a16:creationId xmlns:a16="http://schemas.microsoft.com/office/drawing/2014/main" id="{008F2198-43C5-4024-F895-9BFDB35625C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03EBBD2-D3E7-F23D-6A36-2A799614BE86}"/>
              </a:ext>
            </a:extLst>
          </p:cNvPr>
          <p:cNvSpPr>
            <a:spLocks noGrp="1"/>
          </p:cNvSpPr>
          <p:nvPr>
            <p:ph type="sldNum" sz="quarter" idx="12"/>
          </p:nvPr>
        </p:nvSpPr>
        <p:spPr/>
        <p:txBody>
          <a:bodyPr/>
          <a:lstStyle/>
          <a:p>
            <a:fld id="{82FA58D3-69C5-437E-BF51-906BE94700AB}" type="slidenum">
              <a:rPr lang="en-CA" smtClean="0"/>
              <a:pPr/>
              <a:t>‹#›</a:t>
            </a:fld>
            <a:endParaRPr lang="en-CA"/>
          </a:p>
        </p:txBody>
      </p:sp>
    </p:spTree>
    <p:extLst>
      <p:ext uri="{BB962C8B-B14F-4D97-AF65-F5344CB8AC3E}">
        <p14:creationId xmlns:p14="http://schemas.microsoft.com/office/powerpoint/2010/main" val="567882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A5CFA-709C-55D2-A480-FFE4A482A6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8C1C85BC-A170-ABFD-36E0-478FE767BF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596F954E-E8B0-26A9-5879-38F72033FA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17DCC0-9309-5A5B-9F00-5D096096A78B}"/>
              </a:ext>
            </a:extLst>
          </p:cNvPr>
          <p:cNvSpPr>
            <a:spLocks noGrp="1"/>
          </p:cNvSpPr>
          <p:nvPr>
            <p:ph type="dt" sz="half" idx="10"/>
          </p:nvPr>
        </p:nvSpPr>
        <p:spPr/>
        <p:txBody>
          <a:bodyPr/>
          <a:lstStyle/>
          <a:p>
            <a:fld id="{7FB02B75-15D6-4C78-BCDA-812A67DDBA77}" type="datetimeFigureOut">
              <a:rPr lang="en-CA" smtClean="0"/>
              <a:pPr/>
              <a:t>2024-02-24</a:t>
            </a:fld>
            <a:endParaRPr lang="en-CA"/>
          </a:p>
        </p:txBody>
      </p:sp>
      <p:sp>
        <p:nvSpPr>
          <p:cNvPr id="6" name="Footer Placeholder 5">
            <a:extLst>
              <a:ext uri="{FF2B5EF4-FFF2-40B4-BE49-F238E27FC236}">
                <a16:creationId xmlns:a16="http://schemas.microsoft.com/office/drawing/2014/main" id="{A9715234-6A01-DC06-6DC4-C87FD128966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A182644F-D22B-710E-C63A-19F0F6E67869}"/>
              </a:ext>
            </a:extLst>
          </p:cNvPr>
          <p:cNvSpPr>
            <a:spLocks noGrp="1"/>
          </p:cNvSpPr>
          <p:nvPr>
            <p:ph type="sldNum" sz="quarter" idx="12"/>
          </p:nvPr>
        </p:nvSpPr>
        <p:spPr/>
        <p:txBody>
          <a:bodyPr/>
          <a:lstStyle/>
          <a:p>
            <a:fld id="{82FA58D3-69C5-437E-BF51-906BE94700AB}" type="slidenum">
              <a:rPr lang="en-CA" smtClean="0"/>
              <a:pPr/>
              <a:t>‹#›</a:t>
            </a:fld>
            <a:endParaRPr lang="en-CA"/>
          </a:p>
        </p:txBody>
      </p:sp>
    </p:spTree>
    <p:extLst>
      <p:ext uri="{BB962C8B-B14F-4D97-AF65-F5344CB8AC3E}">
        <p14:creationId xmlns:p14="http://schemas.microsoft.com/office/powerpoint/2010/main" val="54559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02F1DD-4B41-FB12-2869-3BCDE09792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E99C28C1-17CE-6E33-D1FE-EF595C4008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66D0A94-E913-FACC-91AF-776EDDC630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B02B75-15D6-4C78-BCDA-812A67DDBA77}" type="datetimeFigureOut">
              <a:rPr lang="en-CA" smtClean="0"/>
              <a:pPr/>
              <a:t>2024-02-24</a:t>
            </a:fld>
            <a:endParaRPr lang="en-CA"/>
          </a:p>
        </p:txBody>
      </p:sp>
      <p:sp>
        <p:nvSpPr>
          <p:cNvPr id="5" name="Footer Placeholder 4">
            <a:extLst>
              <a:ext uri="{FF2B5EF4-FFF2-40B4-BE49-F238E27FC236}">
                <a16:creationId xmlns:a16="http://schemas.microsoft.com/office/drawing/2014/main" id="{F5255996-7FF3-FB69-C2C8-704A3802F7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132EC8EC-D3F5-2A0D-EB22-4FA776D807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FA58D3-69C5-437E-BF51-906BE94700AB}" type="slidenum">
              <a:rPr lang="en-CA" smtClean="0"/>
              <a:pPr/>
              <a:t>‹#›</a:t>
            </a:fld>
            <a:endParaRPr lang="en-CA"/>
          </a:p>
        </p:txBody>
      </p:sp>
    </p:spTree>
    <p:extLst>
      <p:ext uri="{BB962C8B-B14F-4D97-AF65-F5344CB8AC3E}">
        <p14:creationId xmlns:p14="http://schemas.microsoft.com/office/powerpoint/2010/main" val="28277734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5AE23-097D-2AF4-1717-CEFF87801024}"/>
              </a:ext>
            </a:extLst>
          </p:cNvPr>
          <p:cNvSpPr>
            <a:spLocks noGrp="1"/>
          </p:cNvSpPr>
          <p:nvPr>
            <p:ph type="ctrTitle"/>
          </p:nvPr>
        </p:nvSpPr>
        <p:spPr>
          <a:xfrm>
            <a:off x="1524000" y="0"/>
            <a:ext cx="9144000" cy="1087952"/>
          </a:xfrm>
        </p:spPr>
        <p:txBody>
          <a:bodyPr/>
          <a:lstStyle/>
          <a:p>
            <a:r>
              <a:rPr lang="en-CA" dirty="0">
                <a:latin typeface="Arial Black" panose="020B0A04020102020204" pitchFamily="34" charset="0"/>
              </a:rPr>
              <a:t>How to Fix the World</a:t>
            </a:r>
          </a:p>
        </p:txBody>
      </p:sp>
      <p:sp>
        <p:nvSpPr>
          <p:cNvPr id="3" name="Subtitle 2">
            <a:extLst>
              <a:ext uri="{FF2B5EF4-FFF2-40B4-BE49-F238E27FC236}">
                <a16:creationId xmlns:a16="http://schemas.microsoft.com/office/drawing/2014/main" id="{18F08CE3-7C93-733D-6177-86D15D82F61B}"/>
              </a:ext>
            </a:extLst>
          </p:cNvPr>
          <p:cNvSpPr>
            <a:spLocks noGrp="1"/>
          </p:cNvSpPr>
          <p:nvPr>
            <p:ph type="subTitle" idx="1"/>
          </p:nvPr>
        </p:nvSpPr>
        <p:spPr>
          <a:xfrm>
            <a:off x="0" y="1341868"/>
            <a:ext cx="12192000" cy="5294919"/>
          </a:xfrm>
        </p:spPr>
        <p:txBody>
          <a:bodyPr>
            <a:normAutofit fontScale="92500" lnSpcReduction="10000"/>
          </a:bodyPr>
          <a:lstStyle/>
          <a:p>
            <a:pPr>
              <a:spcBef>
                <a:spcPts val="0"/>
              </a:spcBef>
            </a:pPr>
            <a:r>
              <a:rPr lang="en-CA" sz="3000" b="1" dirty="0">
                <a:solidFill>
                  <a:srgbClr val="FF0000"/>
                </a:solidFill>
              </a:rPr>
              <a:t>… </a:t>
            </a:r>
            <a:r>
              <a:rPr lang="en-CA" sz="3000" b="1" i="1" dirty="0">
                <a:solidFill>
                  <a:srgbClr val="FF0000"/>
                </a:solidFill>
                <a:highlight>
                  <a:srgbClr val="FFFF00"/>
                </a:highlight>
              </a:rPr>
              <a:t>he seized the dragon</a:t>
            </a:r>
            <a:r>
              <a:rPr lang="en-CA" sz="3000" b="1" dirty="0">
                <a:solidFill>
                  <a:srgbClr val="FF0000"/>
                </a:solidFill>
              </a:rPr>
              <a:t>, that ancient serpent, who is the devil and Satan, </a:t>
            </a:r>
            <a:br>
              <a:rPr lang="en-CA" sz="3000" b="1" dirty="0">
                <a:solidFill>
                  <a:srgbClr val="FF0000"/>
                </a:solidFill>
              </a:rPr>
            </a:br>
            <a:r>
              <a:rPr lang="en-CA" sz="3000" b="1" i="1" dirty="0">
                <a:solidFill>
                  <a:srgbClr val="FF0000"/>
                </a:solidFill>
                <a:highlight>
                  <a:srgbClr val="FFFF00"/>
                </a:highlight>
              </a:rPr>
              <a:t>and bound him</a:t>
            </a:r>
            <a:r>
              <a:rPr lang="en-CA" sz="3000" b="1" dirty="0">
                <a:solidFill>
                  <a:srgbClr val="FF0000"/>
                </a:solidFill>
              </a:rPr>
              <a:t> for a thousand years … </a:t>
            </a:r>
            <a:br>
              <a:rPr lang="en-CA" sz="3000" b="1" dirty="0">
                <a:solidFill>
                  <a:srgbClr val="FF0000"/>
                </a:solidFill>
              </a:rPr>
            </a:br>
            <a:r>
              <a:rPr lang="en-CA" sz="3000" b="1" dirty="0">
                <a:solidFill>
                  <a:srgbClr val="FF0000"/>
                </a:solidFill>
              </a:rPr>
              <a:t>so that he might </a:t>
            </a:r>
            <a:r>
              <a:rPr lang="en-CA" sz="3000" b="1" i="1" dirty="0">
                <a:solidFill>
                  <a:srgbClr val="FF0000"/>
                </a:solidFill>
                <a:highlight>
                  <a:srgbClr val="FFFF00"/>
                </a:highlight>
              </a:rPr>
              <a:t>not deceive the nations</a:t>
            </a:r>
            <a:r>
              <a:rPr lang="en-CA" sz="3000" b="1" dirty="0">
                <a:solidFill>
                  <a:srgbClr val="FF0000"/>
                </a:solidFill>
              </a:rPr>
              <a:t> any longer …</a:t>
            </a:r>
          </a:p>
          <a:p>
            <a:pPr algn="r">
              <a:lnSpc>
                <a:spcPct val="60000"/>
              </a:lnSpc>
              <a:spcBef>
                <a:spcPts val="0"/>
              </a:spcBef>
            </a:pPr>
            <a:r>
              <a:rPr lang="en-CA" sz="2000" b="1" dirty="0"/>
              <a:t>Revelation 20:2, 3b ESV</a:t>
            </a:r>
          </a:p>
          <a:p>
            <a:pPr>
              <a:spcBef>
                <a:spcPts val="600"/>
              </a:spcBef>
            </a:pPr>
            <a:r>
              <a:rPr lang="en-CA" sz="3000" b="1" i="1" dirty="0">
                <a:solidFill>
                  <a:srgbClr val="FF0000"/>
                </a:solidFill>
                <a:highlight>
                  <a:srgbClr val="FFFF00"/>
                </a:highlight>
              </a:rPr>
              <a:t>Arise and thresh, O daughter of Zion</a:t>
            </a:r>
            <a:r>
              <a:rPr lang="en-CA" sz="3000" b="1" dirty="0">
                <a:solidFill>
                  <a:srgbClr val="FF0000"/>
                </a:solidFill>
              </a:rPr>
              <a:t>,</a:t>
            </a:r>
            <a:br>
              <a:rPr lang="en-CA" sz="3000" b="1" dirty="0">
                <a:solidFill>
                  <a:srgbClr val="FF0000"/>
                </a:solidFill>
              </a:rPr>
            </a:br>
            <a:r>
              <a:rPr lang="en-CA" sz="3000" b="1" dirty="0">
                <a:solidFill>
                  <a:srgbClr val="FF0000"/>
                </a:solidFill>
              </a:rPr>
              <a:t>for I will make your horn iron, and I will make your hoofs bronze;</a:t>
            </a:r>
            <a:br>
              <a:rPr lang="en-CA" sz="3000" b="1" dirty="0">
                <a:solidFill>
                  <a:srgbClr val="FF0000"/>
                </a:solidFill>
              </a:rPr>
            </a:br>
            <a:r>
              <a:rPr lang="en-CA" sz="3000" b="1" i="1" dirty="0">
                <a:solidFill>
                  <a:srgbClr val="FF0000"/>
                </a:solidFill>
                <a:highlight>
                  <a:srgbClr val="FFFF00"/>
                </a:highlight>
              </a:rPr>
              <a:t>you shall beat in pieces many peoples</a:t>
            </a:r>
            <a:r>
              <a:rPr lang="en-CA" sz="3000" b="1" dirty="0">
                <a:solidFill>
                  <a:srgbClr val="FF0000"/>
                </a:solidFill>
              </a:rPr>
              <a:t>; </a:t>
            </a:r>
            <a:br>
              <a:rPr lang="en-CA" sz="3000" b="1" dirty="0">
                <a:solidFill>
                  <a:srgbClr val="FF0000"/>
                </a:solidFill>
              </a:rPr>
            </a:br>
            <a:r>
              <a:rPr lang="en-CA" sz="3000" b="1" dirty="0">
                <a:solidFill>
                  <a:srgbClr val="FF0000"/>
                </a:solidFill>
              </a:rPr>
              <a:t>and shall devote their gain to [YHWH], </a:t>
            </a:r>
            <a:br>
              <a:rPr lang="en-CA" sz="3000" b="1" dirty="0">
                <a:solidFill>
                  <a:srgbClr val="FF0000"/>
                </a:solidFill>
              </a:rPr>
            </a:br>
            <a:r>
              <a:rPr lang="en-CA" sz="3000" b="1" dirty="0">
                <a:solidFill>
                  <a:srgbClr val="FF0000"/>
                </a:solidFill>
              </a:rPr>
              <a:t>their wealth to the Lord of the whole earth.</a:t>
            </a:r>
          </a:p>
          <a:p>
            <a:pPr algn="r">
              <a:lnSpc>
                <a:spcPct val="30000"/>
              </a:lnSpc>
              <a:spcBef>
                <a:spcPts val="0"/>
              </a:spcBef>
            </a:pPr>
            <a:r>
              <a:rPr lang="en-CA" sz="2000" b="1" dirty="0"/>
              <a:t>Micah 4:13 ESV</a:t>
            </a:r>
          </a:p>
          <a:p>
            <a:pPr>
              <a:spcBef>
                <a:spcPts val="600"/>
              </a:spcBef>
            </a:pPr>
            <a:r>
              <a:rPr lang="en-CA" sz="3000" b="1" dirty="0">
                <a:solidFill>
                  <a:srgbClr val="FF0000"/>
                </a:solidFill>
              </a:rPr>
              <a:t>From the days of John the Baptist until now </a:t>
            </a:r>
            <a:br>
              <a:rPr lang="en-CA" sz="3000" b="1" dirty="0">
                <a:solidFill>
                  <a:srgbClr val="FF0000"/>
                </a:solidFill>
              </a:rPr>
            </a:br>
            <a:r>
              <a:rPr lang="en-CA" sz="3000" b="1" i="1" dirty="0">
                <a:solidFill>
                  <a:srgbClr val="FF0000"/>
                </a:solidFill>
                <a:highlight>
                  <a:srgbClr val="FFFF00"/>
                </a:highlight>
              </a:rPr>
              <a:t>the kingdom of heaven has suffered violence, </a:t>
            </a:r>
            <a:br>
              <a:rPr lang="en-CA" sz="3000" b="1" i="1" dirty="0">
                <a:solidFill>
                  <a:srgbClr val="FF0000"/>
                </a:solidFill>
                <a:highlight>
                  <a:srgbClr val="FFFF00"/>
                </a:highlight>
              </a:rPr>
            </a:br>
            <a:r>
              <a:rPr lang="en-CA" sz="3000" b="1" i="1" dirty="0">
                <a:solidFill>
                  <a:srgbClr val="FF0000"/>
                </a:solidFill>
                <a:highlight>
                  <a:srgbClr val="FFFF00"/>
                </a:highlight>
              </a:rPr>
              <a:t>and the violent take it by force</a:t>
            </a:r>
            <a:r>
              <a:rPr lang="en-CA" sz="3000" b="1" dirty="0">
                <a:solidFill>
                  <a:srgbClr val="FF0000"/>
                </a:solidFill>
              </a:rPr>
              <a:t>. </a:t>
            </a:r>
          </a:p>
          <a:p>
            <a:pPr algn="r">
              <a:lnSpc>
                <a:spcPct val="20000"/>
              </a:lnSpc>
              <a:spcBef>
                <a:spcPts val="0"/>
              </a:spcBef>
            </a:pPr>
            <a:r>
              <a:rPr lang="en-CA" sz="2000" b="1" dirty="0"/>
              <a:t>Matthew 11:12 ESV</a:t>
            </a:r>
          </a:p>
          <a:p>
            <a:pPr>
              <a:spcBef>
                <a:spcPts val="600"/>
              </a:spcBef>
            </a:pPr>
            <a:r>
              <a:rPr lang="en-CA" sz="3000" b="1" dirty="0">
                <a:solidFill>
                  <a:srgbClr val="FF0000"/>
                </a:solidFill>
              </a:rPr>
              <a:t>Of the increase of his government and of peace there will be no end …</a:t>
            </a:r>
            <a:br>
              <a:rPr lang="en-CA" sz="3000" b="1" dirty="0">
                <a:solidFill>
                  <a:srgbClr val="FF0000"/>
                </a:solidFill>
              </a:rPr>
            </a:br>
            <a:r>
              <a:rPr lang="en-CA" sz="3000" b="1" i="1" dirty="0">
                <a:solidFill>
                  <a:srgbClr val="FF0000"/>
                </a:solidFill>
                <a:highlight>
                  <a:srgbClr val="FFFF00"/>
                </a:highlight>
              </a:rPr>
              <a:t>The zeal of [YHWH] of hosts will do this.</a:t>
            </a:r>
          </a:p>
          <a:p>
            <a:pPr algn="r">
              <a:lnSpc>
                <a:spcPct val="20000"/>
              </a:lnSpc>
              <a:spcBef>
                <a:spcPts val="0"/>
              </a:spcBef>
            </a:pPr>
            <a:r>
              <a:rPr lang="en-CA" sz="2000" b="1" dirty="0"/>
              <a:t>Isaiah 9:7 ESV</a:t>
            </a:r>
          </a:p>
        </p:txBody>
      </p:sp>
      <p:sp>
        <p:nvSpPr>
          <p:cNvPr id="5" name="TextBox 4">
            <a:extLst>
              <a:ext uri="{FF2B5EF4-FFF2-40B4-BE49-F238E27FC236}">
                <a16:creationId xmlns:a16="http://schemas.microsoft.com/office/drawing/2014/main" id="{CF7B2840-64DF-74AD-1400-6BED67B7E97C}"/>
              </a:ext>
            </a:extLst>
          </p:cNvPr>
          <p:cNvSpPr txBox="1"/>
          <p:nvPr/>
        </p:nvSpPr>
        <p:spPr>
          <a:xfrm>
            <a:off x="0" y="6636787"/>
            <a:ext cx="12192000" cy="253916"/>
          </a:xfrm>
          <a:prstGeom prst="rect">
            <a:avLst/>
          </a:prstGeom>
          <a:noFill/>
        </p:spPr>
        <p:txBody>
          <a:bodyPr wrap="square">
            <a:spAutoFit/>
          </a:bodyPr>
          <a:lstStyle/>
          <a:p>
            <a:r>
              <a:rPr lang="en-CA" sz="1050" dirty="0"/>
              <a:t>©2024 Mike Whyte – this document may be used freely for personal study, preaching, and teaching.  No part of it may be used under any circumstances for commercial purposes or to attain personal gain or advantage.</a:t>
            </a:r>
          </a:p>
        </p:txBody>
      </p:sp>
    </p:spTree>
    <p:extLst>
      <p:ext uri="{BB962C8B-B14F-4D97-AF65-F5344CB8AC3E}">
        <p14:creationId xmlns:p14="http://schemas.microsoft.com/office/powerpoint/2010/main" val="3875951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FBE9F31-C98C-A175-272B-1290E39CFEBE}"/>
              </a:ext>
            </a:extLst>
          </p:cNvPr>
          <p:cNvSpPr txBox="1"/>
          <p:nvPr/>
        </p:nvSpPr>
        <p:spPr>
          <a:xfrm>
            <a:off x="0" y="201220"/>
            <a:ext cx="12192000" cy="5262979"/>
          </a:xfrm>
          <a:prstGeom prst="rect">
            <a:avLst/>
          </a:prstGeom>
          <a:noFill/>
        </p:spPr>
        <p:txBody>
          <a:bodyPr wrap="square">
            <a:spAutoFit/>
          </a:bodyPr>
          <a:lstStyle/>
          <a:p>
            <a:pPr lvl="1"/>
            <a:r>
              <a:rPr lang="en-CA" sz="2400" b="1" u="sng" dirty="0"/>
              <a:t>Psalm 40:5-10 ESV</a:t>
            </a:r>
          </a:p>
          <a:p>
            <a:pPr lvl="1"/>
            <a:r>
              <a:rPr lang="en-CA" sz="2400" dirty="0"/>
              <a:t>You have multiplied, O LORD my God, </a:t>
            </a:r>
            <a:br>
              <a:rPr lang="en-CA" sz="2400" dirty="0"/>
            </a:br>
            <a:r>
              <a:rPr lang="en-CA" sz="2400" dirty="0"/>
              <a:t>your wondrous deeds and your thoughts toward us; none can compare with you! </a:t>
            </a:r>
            <a:br>
              <a:rPr lang="en-CA" sz="2400" dirty="0"/>
            </a:br>
            <a:r>
              <a:rPr lang="en-CA" sz="2400" b="1" dirty="0">
                <a:highlight>
                  <a:srgbClr val="FFFF00"/>
                </a:highlight>
              </a:rPr>
              <a:t>I will proclaim and tell of them</a:t>
            </a:r>
            <a:r>
              <a:rPr lang="en-CA" sz="2400" dirty="0"/>
              <a:t>, </a:t>
            </a:r>
            <a:r>
              <a:rPr lang="en-CA" sz="2400" b="1" dirty="0">
                <a:highlight>
                  <a:srgbClr val="FFFF00"/>
                </a:highlight>
              </a:rPr>
              <a:t>yet they are more than can be told</a:t>
            </a:r>
            <a:r>
              <a:rPr lang="en-CA" sz="2400" dirty="0"/>
              <a:t>. </a:t>
            </a:r>
            <a:br>
              <a:rPr lang="en-CA" sz="2400" dirty="0"/>
            </a:br>
            <a:r>
              <a:rPr lang="en-CA" sz="2400" dirty="0">
                <a:solidFill>
                  <a:srgbClr val="FF0000"/>
                </a:solidFill>
              </a:rPr>
              <a:t>In sacrifice and offering you have not delighted, but you have given me an open ear. </a:t>
            </a:r>
            <a:br>
              <a:rPr lang="en-CA" sz="2400" dirty="0">
                <a:solidFill>
                  <a:srgbClr val="FF0000"/>
                </a:solidFill>
              </a:rPr>
            </a:br>
            <a:r>
              <a:rPr lang="en-CA" sz="2400" dirty="0">
                <a:solidFill>
                  <a:srgbClr val="FF0000"/>
                </a:solidFill>
              </a:rPr>
              <a:t>Burnt offering and sin offering you have not required. </a:t>
            </a:r>
            <a:br>
              <a:rPr lang="en-CA" sz="2400" dirty="0">
                <a:solidFill>
                  <a:srgbClr val="FF0000"/>
                </a:solidFill>
              </a:rPr>
            </a:br>
            <a:r>
              <a:rPr lang="en-CA" sz="2400" dirty="0">
                <a:solidFill>
                  <a:srgbClr val="FF0000"/>
                </a:solidFill>
              </a:rPr>
              <a:t>Then I said, “Behold, I have come; in the scroll of the book it is written of me: </a:t>
            </a:r>
            <a:br>
              <a:rPr lang="en-CA" sz="2400" dirty="0"/>
            </a:br>
            <a:r>
              <a:rPr lang="en-CA" sz="2400" b="1" dirty="0">
                <a:highlight>
                  <a:srgbClr val="FFFF00"/>
                </a:highlight>
              </a:rPr>
              <a:t>I delight to do your will</a:t>
            </a:r>
            <a:r>
              <a:rPr lang="en-CA" sz="2400" dirty="0"/>
              <a:t>, O my God; </a:t>
            </a:r>
            <a:r>
              <a:rPr lang="en-CA" sz="2400" b="1" dirty="0">
                <a:highlight>
                  <a:srgbClr val="FFFF00"/>
                </a:highlight>
              </a:rPr>
              <a:t>your [torah] is within my heart</a:t>
            </a:r>
            <a:r>
              <a:rPr lang="en-CA" sz="2400" dirty="0"/>
              <a:t>.” </a:t>
            </a:r>
          </a:p>
          <a:p>
            <a:pPr lvl="1"/>
            <a:r>
              <a:rPr lang="en-CA" sz="2400" b="1" dirty="0">
                <a:highlight>
                  <a:srgbClr val="FFFF00"/>
                </a:highlight>
              </a:rPr>
              <a:t>I have told the glad news of deliverance in the great congregation</a:t>
            </a:r>
            <a:r>
              <a:rPr lang="en-CA" sz="2400" dirty="0"/>
              <a:t>; </a:t>
            </a:r>
            <a:br>
              <a:rPr lang="en-CA" sz="2400" dirty="0"/>
            </a:br>
            <a:r>
              <a:rPr lang="en-CA" sz="2400" dirty="0"/>
              <a:t>behold, I have not restrained my lips, as you know, O LORD. </a:t>
            </a:r>
            <a:br>
              <a:rPr lang="en-CA" sz="2400" dirty="0"/>
            </a:br>
            <a:r>
              <a:rPr lang="en-CA" sz="2400" dirty="0"/>
              <a:t>I have not hidden your deliverance within my heart; </a:t>
            </a:r>
            <a:br>
              <a:rPr lang="en-CA" sz="2400" dirty="0"/>
            </a:br>
            <a:r>
              <a:rPr lang="en-CA" sz="2400" b="1" dirty="0">
                <a:highlight>
                  <a:srgbClr val="FFFF00"/>
                </a:highlight>
              </a:rPr>
              <a:t>I have spoken of your faithfulness and your salvation</a:t>
            </a:r>
            <a:r>
              <a:rPr lang="en-CA" sz="2400" dirty="0"/>
              <a:t>; </a:t>
            </a:r>
            <a:br>
              <a:rPr lang="en-CA" sz="2400" dirty="0"/>
            </a:br>
            <a:r>
              <a:rPr lang="en-CA" sz="2400" dirty="0"/>
              <a:t>I have not concealed your [</a:t>
            </a:r>
            <a:r>
              <a:rPr lang="en-CA" sz="2400" dirty="0" err="1"/>
              <a:t>ḥesed</a:t>
            </a:r>
            <a:r>
              <a:rPr lang="en-CA" sz="2400" dirty="0"/>
              <a:t>] and your faithfulness from the great congregation.</a:t>
            </a:r>
          </a:p>
          <a:p>
            <a:pPr lvl="1"/>
            <a:endParaRPr lang="en-CA" sz="2400" dirty="0"/>
          </a:p>
        </p:txBody>
      </p:sp>
    </p:spTree>
    <p:extLst>
      <p:ext uri="{BB962C8B-B14F-4D97-AF65-F5344CB8AC3E}">
        <p14:creationId xmlns:p14="http://schemas.microsoft.com/office/powerpoint/2010/main" val="1606685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41A5D-7309-79F6-D082-3877548F2DD3}"/>
              </a:ext>
            </a:extLst>
          </p:cNvPr>
          <p:cNvSpPr>
            <a:spLocks noGrp="1"/>
          </p:cNvSpPr>
          <p:nvPr>
            <p:ph type="title"/>
          </p:nvPr>
        </p:nvSpPr>
        <p:spPr>
          <a:xfrm>
            <a:off x="838200" y="1"/>
            <a:ext cx="10515600" cy="1162372"/>
          </a:xfrm>
        </p:spPr>
        <p:txBody>
          <a:bodyPr/>
          <a:lstStyle/>
          <a:p>
            <a:pPr algn="ctr"/>
            <a:r>
              <a:rPr lang="en-CA" dirty="0">
                <a:latin typeface="Arial Black" panose="020B0A04020102020204" pitchFamily="34" charset="0"/>
              </a:rPr>
              <a:t>Violence and the Kingdom of God</a:t>
            </a:r>
          </a:p>
        </p:txBody>
      </p:sp>
      <p:sp>
        <p:nvSpPr>
          <p:cNvPr id="3" name="Content Placeholder 2">
            <a:extLst>
              <a:ext uri="{FF2B5EF4-FFF2-40B4-BE49-F238E27FC236}">
                <a16:creationId xmlns:a16="http://schemas.microsoft.com/office/drawing/2014/main" id="{A483AA7F-410F-3BB7-BC7A-F89CBC46524B}"/>
              </a:ext>
            </a:extLst>
          </p:cNvPr>
          <p:cNvSpPr>
            <a:spLocks noGrp="1"/>
          </p:cNvSpPr>
          <p:nvPr>
            <p:ph idx="1"/>
          </p:nvPr>
        </p:nvSpPr>
        <p:spPr>
          <a:xfrm>
            <a:off x="0" y="1162373"/>
            <a:ext cx="12192000" cy="5695626"/>
          </a:xfrm>
        </p:spPr>
        <p:txBody>
          <a:bodyPr>
            <a:normAutofit lnSpcReduction="10000"/>
          </a:bodyPr>
          <a:lstStyle/>
          <a:p>
            <a:r>
              <a:rPr lang="en-CA" b="1" dirty="0">
                <a:highlight>
                  <a:srgbClr val="FFFF00"/>
                </a:highlight>
              </a:rPr>
              <a:t>Jesus provides the ultimate expression of the metaphor in his endorsement of John the Baptist</a:t>
            </a:r>
            <a:r>
              <a:rPr lang="en-CA" dirty="0"/>
              <a:t>:</a:t>
            </a:r>
          </a:p>
          <a:p>
            <a:pPr marL="457200" lvl="1" indent="0">
              <a:buNone/>
            </a:pPr>
            <a:r>
              <a:rPr lang="en-CA" b="1" u="sng" dirty="0"/>
              <a:t>Matthew 11:12-13 ESV</a:t>
            </a:r>
          </a:p>
          <a:p>
            <a:pPr marL="457200" lvl="1" indent="0">
              <a:buNone/>
            </a:pPr>
            <a:r>
              <a:rPr lang="en-CA" dirty="0"/>
              <a:t>From the days of John the Baptist until now </a:t>
            </a:r>
            <a:r>
              <a:rPr lang="en-CA" b="1" dirty="0">
                <a:highlight>
                  <a:srgbClr val="FFFF00"/>
                </a:highlight>
              </a:rPr>
              <a:t>the kingdom of heaven has suffered violence</a:t>
            </a:r>
            <a:r>
              <a:rPr lang="en-CA" dirty="0"/>
              <a:t>, and </a:t>
            </a:r>
            <a:r>
              <a:rPr lang="en-CA" b="1" dirty="0">
                <a:highlight>
                  <a:srgbClr val="FFFF00"/>
                </a:highlight>
              </a:rPr>
              <a:t>the violent take it by force</a:t>
            </a:r>
            <a:r>
              <a:rPr lang="en-CA" dirty="0"/>
              <a:t>.  For all the Prophets and the [nomos] prophesied until John </a:t>
            </a:r>
          </a:p>
          <a:p>
            <a:pPr marL="457200" lvl="1" indent="0">
              <a:buNone/>
            </a:pPr>
            <a:r>
              <a:rPr lang="en-CA" b="1" u="sng" dirty="0"/>
              <a:t>Luke 16:16 ESV</a:t>
            </a:r>
          </a:p>
          <a:p>
            <a:pPr marL="457200" lvl="1" indent="0">
              <a:buNone/>
            </a:pPr>
            <a:r>
              <a:rPr lang="en-CA" dirty="0"/>
              <a:t>The [nomos] and the Prophets were until John; since then the good news of the kingdom of God is preached, and </a:t>
            </a:r>
            <a:r>
              <a:rPr lang="en-CA" b="1" dirty="0">
                <a:highlight>
                  <a:srgbClr val="FFFF00"/>
                </a:highlight>
              </a:rPr>
              <a:t>everyone forces his way into it</a:t>
            </a:r>
            <a:r>
              <a:rPr lang="en-CA" dirty="0"/>
              <a:t>. </a:t>
            </a:r>
          </a:p>
          <a:p>
            <a:r>
              <a:rPr lang="en-CA" dirty="0"/>
              <a:t>The Parable of Violence and the Kingdom: a simple statement with implied comparison:</a:t>
            </a:r>
          </a:p>
          <a:p>
            <a:pPr marL="457200" lvl="1" indent="0">
              <a:buNone/>
            </a:pPr>
            <a:r>
              <a:rPr lang="en-CA" dirty="0"/>
              <a:t>➢ Point of comparison: John the Baptist’s role</a:t>
            </a:r>
          </a:p>
          <a:p>
            <a:pPr marL="457200" lvl="1" indent="0">
              <a:buNone/>
            </a:pPr>
            <a:r>
              <a:rPr lang="en-CA" dirty="0"/>
              <a:t>➢ Known quantity: </a:t>
            </a:r>
            <a:r>
              <a:rPr lang="en-CA" b="1" dirty="0">
                <a:highlight>
                  <a:srgbClr val="FFFF00"/>
                </a:highlight>
              </a:rPr>
              <a:t>John’s zeal for The Kingdom of God</a:t>
            </a:r>
          </a:p>
          <a:p>
            <a:pPr marL="457200" lvl="1" indent="0">
              <a:buNone/>
            </a:pPr>
            <a:r>
              <a:rPr lang="en-CA" dirty="0"/>
              <a:t>➢ Unknown quantity: violence required to attain the kingdom</a:t>
            </a:r>
          </a:p>
          <a:p>
            <a:pPr marL="457200" lvl="1" indent="0">
              <a:buNone/>
            </a:pPr>
            <a:r>
              <a:rPr lang="en-CA" dirty="0"/>
              <a:t>➢ Meaning: </a:t>
            </a:r>
            <a:r>
              <a:rPr lang="en-CA" b="1" dirty="0">
                <a:highlight>
                  <a:srgbClr val="FFFF00"/>
                </a:highlight>
              </a:rPr>
              <a:t>John’s attitude of zeal is required of anyone aspiring to the gift of admission to the Kingdom of God</a:t>
            </a:r>
          </a:p>
        </p:txBody>
      </p:sp>
    </p:spTree>
    <p:extLst>
      <p:ext uri="{BB962C8B-B14F-4D97-AF65-F5344CB8AC3E}">
        <p14:creationId xmlns:p14="http://schemas.microsoft.com/office/powerpoint/2010/main" val="22273535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AD4CF-B3C8-C9FE-3423-F813B17DFB74}"/>
              </a:ext>
            </a:extLst>
          </p:cNvPr>
          <p:cNvSpPr>
            <a:spLocks noGrp="1"/>
          </p:cNvSpPr>
          <p:nvPr>
            <p:ph type="title"/>
          </p:nvPr>
        </p:nvSpPr>
        <p:spPr>
          <a:xfrm>
            <a:off x="838200" y="1"/>
            <a:ext cx="10515600" cy="1177870"/>
          </a:xfrm>
        </p:spPr>
        <p:txBody>
          <a:bodyPr/>
          <a:lstStyle/>
          <a:p>
            <a:pPr algn="ctr"/>
            <a:r>
              <a:rPr lang="en-CA" dirty="0">
                <a:latin typeface="Arial Black" panose="020B0A04020102020204" pitchFamily="34" charset="0"/>
              </a:rPr>
              <a:t>The Zeal of John the Baptist</a:t>
            </a:r>
          </a:p>
        </p:txBody>
      </p:sp>
      <p:sp>
        <p:nvSpPr>
          <p:cNvPr id="3" name="Content Placeholder 2">
            <a:extLst>
              <a:ext uri="{FF2B5EF4-FFF2-40B4-BE49-F238E27FC236}">
                <a16:creationId xmlns:a16="http://schemas.microsoft.com/office/drawing/2014/main" id="{98DE2142-EE27-10A9-366B-D22575DB5CBB}"/>
              </a:ext>
            </a:extLst>
          </p:cNvPr>
          <p:cNvSpPr>
            <a:spLocks noGrp="1"/>
          </p:cNvSpPr>
          <p:nvPr>
            <p:ph idx="1"/>
          </p:nvPr>
        </p:nvSpPr>
        <p:spPr>
          <a:xfrm>
            <a:off x="0" y="1177871"/>
            <a:ext cx="12192000" cy="5680128"/>
          </a:xfrm>
        </p:spPr>
        <p:txBody>
          <a:bodyPr>
            <a:normAutofit/>
          </a:bodyPr>
          <a:lstStyle/>
          <a:p>
            <a:r>
              <a:rPr lang="en-CA" b="1" dirty="0">
                <a:highlight>
                  <a:srgbClr val="FFFF00"/>
                </a:highlight>
              </a:rPr>
              <a:t>John spent about 12 years in the wilderness, preaching, and people responded:</a:t>
            </a:r>
          </a:p>
          <a:p>
            <a:pPr marL="457200" lvl="1" indent="0">
              <a:spcBef>
                <a:spcPts val="0"/>
              </a:spcBef>
              <a:buNone/>
            </a:pPr>
            <a:r>
              <a:rPr lang="en-CA" b="1" u="sng" dirty="0"/>
              <a:t>Mark 1:5 ESV</a:t>
            </a:r>
          </a:p>
          <a:p>
            <a:pPr marL="457200" lvl="1" indent="0">
              <a:spcBef>
                <a:spcPts val="0"/>
              </a:spcBef>
              <a:buNone/>
            </a:pPr>
            <a:r>
              <a:rPr lang="en-CA" dirty="0"/>
              <a:t>And </a:t>
            </a:r>
            <a:r>
              <a:rPr lang="en-CA" b="1" dirty="0">
                <a:highlight>
                  <a:srgbClr val="FFFF00"/>
                </a:highlight>
              </a:rPr>
              <a:t>all the country of Judea and all Jerusalem were going out to him</a:t>
            </a:r>
            <a:r>
              <a:rPr lang="en-CA" dirty="0"/>
              <a:t> and were being baptized by him in the river Jordan, confessing their sins. </a:t>
            </a:r>
          </a:p>
          <a:p>
            <a:r>
              <a:rPr lang="en-CA" dirty="0"/>
              <a:t>Both Mark and Matthew record that people were “confessing their sins” – this was </a:t>
            </a:r>
            <a:r>
              <a:rPr lang="en-CA" b="1" dirty="0">
                <a:highlight>
                  <a:srgbClr val="FFFF00"/>
                </a:highlight>
              </a:rPr>
              <a:t>the crux of John’s message: “repentance”</a:t>
            </a:r>
            <a:r>
              <a:rPr lang="en-CA" dirty="0"/>
              <a:t> – but John’s also proclaimed the immanence of the “</a:t>
            </a:r>
            <a:r>
              <a:rPr lang="en-CA" b="1" dirty="0">
                <a:highlight>
                  <a:srgbClr val="FFFF00"/>
                </a:highlight>
              </a:rPr>
              <a:t>kingdom of God</a:t>
            </a:r>
            <a:r>
              <a:rPr lang="en-CA" dirty="0"/>
              <a:t>”: </a:t>
            </a:r>
            <a:r>
              <a:rPr lang="en-CA" sz="2400" b="1" u="sng" dirty="0"/>
              <a:t>Matthew 3:1-2 ESV</a:t>
            </a:r>
            <a:endParaRPr lang="en-CA" b="1" u="sng" dirty="0"/>
          </a:p>
          <a:p>
            <a:pPr marL="457200" lvl="1" indent="0">
              <a:spcBef>
                <a:spcPts val="0"/>
              </a:spcBef>
              <a:buNone/>
            </a:pPr>
            <a:r>
              <a:rPr lang="en-CA" dirty="0"/>
              <a:t>In those days john the Baptist came preaching in the wilderness of Judea, “Repent, for </a:t>
            </a:r>
            <a:r>
              <a:rPr lang="en-CA" b="1" dirty="0">
                <a:highlight>
                  <a:srgbClr val="FFFF00"/>
                </a:highlight>
              </a:rPr>
              <a:t>the kingdom of heaven is at hand</a:t>
            </a:r>
            <a:r>
              <a:rPr lang="en-CA" dirty="0"/>
              <a:t>.”</a:t>
            </a:r>
          </a:p>
          <a:p>
            <a:r>
              <a:rPr lang="en-CA" dirty="0"/>
              <a:t>John also had </a:t>
            </a:r>
            <a:r>
              <a:rPr lang="en-CA" b="1" dirty="0">
                <a:highlight>
                  <a:srgbClr val="FFFF00"/>
                </a:highlight>
              </a:rPr>
              <a:t>a strong ethical component to his preaching</a:t>
            </a:r>
            <a:r>
              <a:rPr lang="en-CA" dirty="0"/>
              <a:t>:</a:t>
            </a:r>
          </a:p>
          <a:p>
            <a:pPr marL="457200" lvl="1" indent="0">
              <a:spcBef>
                <a:spcPts val="0"/>
              </a:spcBef>
              <a:buNone/>
            </a:pPr>
            <a:r>
              <a:rPr lang="en-CA" b="1" u="sng" dirty="0"/>
              <a:t>Matthew 3:7-9a ESV</a:t>
            </a:r>
          </a:p>
          <a:p>
            <a:pPr marL="457200" lvl="1" indent="0">
              <a:spcBef>
                <a:spcPts val="0"/>
              </a:spcBef>
              <a:buNone/>
            </a:pPr>
            <a:r>
              <a:rPr lang="en-CA" dirty="0"/>
              <a:t>But when he saw many of the </a:t>
            </a:r>
            <a:r>
              <a:rPr lang="en-CA" b="1" dirty="0">
                <a:highlight>
                  <a:srgbClr val="FFFF00"/>
                </a:highlight>
              </a:rPr>
              <a:t>Pharisees and Sadducees</a:t>
            </a:r>
            <a:r>
              <a:rPr lang="en-CA" dirty="0">
                <a:highlight>
                  <a:srgbClr val="FFFF00"/>
                </a:highlight>
              </a:rPr>
              <a:t> </a:t>
            </a:r>
            <a:r>
              <a:rPr lang="en-CA" dirty="0"/>
              <a:t>coming to his baptism, he said to them, “</a:t>
            </a:r>
            <a:r>
              <a:rPr lang="en-CA" b="1" dirty="0">
                <a:highlight>
                  <a:srgbClr val="FFFF00"/>
                </a:highlight>
              </a:rPr>
              <a:t>You brood of vipers</a:t>
            </a:r>
            <a:r>
              <a:rPr lang="en-CA" dirty="0"/>
              <a:t>!  Who warned you to flee from the wrath to come</a:t>
            </a:r>
            <a:r>
              <a:rPr lang="en-CA"/>
              <a:t>?  </a:t>
            </a:r>
            <a:br>
              <a:rPr lang="en-CA"/>
            </a:br>
            <a:r>
              <a:rPr lang="en-CA" b="1">
                <a:highlight>
                  <a:srgbClr val="FFFF00"/>
                </a:highlight>
              </a:rPr>
              <a:t>Bear </a:t>
            </a:r>
            <a:r>
              <a:rPr lang="en-CA" b="1" dirty="0">
                <a:highlight>
                  <a:srgbClr val="FFFF00"/>
                </a:highlight>
              </a:rPr>
              <a:t>fruit in keeping with repentance</a:t>
            </a:r>
            <a:r>
              <a:rPr lang="en-CA" dirty="0"/>
              <a:t>.  And do not presume to say to yourselves, ‘We have Abraham as our father’ …”</a:t>
            </a:r>
          </a:p>
        </p:txBody>
      </p:sp>
    </p:spTree>
    <p:extLst>
      <p:ext uri="{BB962C8B-B14F-4D97-AF65-F5344CB8AC3E}">
        <p14:creationId xmlns:p14="http://schemas.microsoft.com/office/powerpoint/2010/main" val="379149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423FD99-614F-FC88-382E-31D8ACF15F1B}"/>
              </a:ext>
            </a:extLst>
          </p:cNvPr>
          <p:cNvSpPr txBox="1"/>
          <p:nvPr/>
        </p:nvSpPr>
        <p:spPr>
          <a:xfrm>
            <a:off x="0" y="0"/>
            <a:ext cx="12192000" cy="6626429"/>
          </a:xfrm>
          <a:prstGeom prst="rect">
            <a:avLst/>
          </a:prstGeom>
          <a:noFill/>
        </p:spPr>
        <p:txBody>
          <a:bodyPr wrap="square">
            <a:spAutoFit/>
          </a:bodyPr>
          <a:lstStyle/>
          <a:p>
            <a:pPr marL="342900" indent="-342900">
              <a:lnSpc>
                <a:spcPct val="90000"/>
              </a:lnSpc>
              <a:buFont typeface="Arial" panose="020B0604020202020204" pitchFamily="34" charset="0"/>
              <a:buChar char="•"/>
            </a:pPr>
            <a:r>
              <a:rPr lang="en-CA" sz="2800" b="1" dirty="0">
                <a:highlight>
                  <a:srgbClr val="FFFF00"/>
                </a:highlight>
              </a:rPr>
              <a:t>Luke affirms the breadth of John’s preaching</a:t>
            </a:r>
            <a:r>
              <a:rPr lang="en-CA" sz="2800" dirty="0"/>
              <a:t>: </a:t>
            </a:r>
            <a:r>
              <a:rPr lang="en-CA" sz="2400" b="1" u="sng" dirty="0"/>
              <a:t>Luke 3:18 ESV</a:t>
            </a:r>
            <a:endParaRPr lang="en-CA" sz="2800" b="1" u="sng" dirty="0"/>
          </a:p>
          <a:p>
            <a:pPr lvl="1">
              <a:lnSpc>
                <a:spcPct val="90000"/>
              </a:lnSpc>
            </a:pPr>
            <a:r>
              <a:rPr lang="en-CA" sz="2400" dirty="0"/>
              <a:t>So with </a:t>
            </a:r>
            <a:r>
              <a:rPr lang="en-CA" sz="2400" b="1" dirty="0">
                <a:highlight>
                  <a:srgbClr val="FFFF00"/>
                </a:highlight>
              </a:rPr>
              <a:t>many other exhortations</a:t>
            </a:r>
            <a:r>
              <a:rPr lang="en-CA" sz="2400" dirty="0"/>
              <a:t> he preached good news to the people. </a:t>
            </a:r>
          </a:p>
          <a:p>
            <a:pPr marL="342900" indent="-342900">
              <a:lnSpc>
                <a:spcPct val="90000"/>
              </a:lnSpc>
              <a:spcBef>
                <a:spcPts val="1200"/>
              </a:spcBef>
              <a:buFont typeface="Arial" panose="020B0604020202020204" pitchFamily="34" charset="0"/>
              <a:buChar char="•"/>
            </a:pPr>
            <a:r>
              <a:rPr lang="en-CA" sz="2800" b="1" dirty="0">
                <a:highlight>
                  <a:srgbClr val="FFFF00"/>
                </a:highlight>
              </a:rPr>
              <a:t>John’s most important task was to announce the Messiah</a:t>
            </a:r>
            <a:r>
              <a:rPr lang="en-CA" sz="2800" dirty="0"/>
              <a:t>:</a:t>
            </a:r>
          </a:p>
          <a:p>
            <a:pPr lvl="1">
              <a:lnSpc>
                <a:spcPct val="90000"/>
              </a:lnSpc>
            </a:pPr>
            <a:r>
              <a:rPr lang="en-CA" sz="2400" b="1" u="sng" dirty="0"/>
              <a:t>Luke 3:2b-3a, Mark 1:7-8 ESV</a:t>
            </a:r>
          </a:p>
          <a:p>
            <a:pPr lvl="1">
              <a:lnSpc>
                <a:spcPct val="90000"/>
              </a:lnSpc>
            </a:pPr>
            <a:r>
              <a:rPr lang="en-CA" sz="2400" dirty="0"/>
              <a:t>… </a:t>
            </a:r>
            <a:r>
              <a:rPr lang="en-CA" sz="2400" b="1" dirty="0">
                <a:highlight>
                  <a:srgbClr val="FFFF00"/>
                </a:highlight>
              </a:rPr>
              <a:t>the word of God came to John</a:t>
            </a:r>
            <a:r>
              <a:rPr lang="en-CA" sz="2400" dirty="0"/>
              <a:t> … in the wilderness … he went into all the region around the Jordan, proclaiming … “</a:t>
            </a:r>
            <a:r>
              <a:rPr lang="en-CA" sz="2400" b="1" dirty="0">
                <a:highlight>
                  <a:srgbClr val="FFFF00"/>
                </a:highlight>
              </a:rPr>
              <a:t>After me comes he who is mightier than I</a:t>
            </a:r>
            <a:r>
              <a:rPr lang="en-CA" sz="2400" dirty="0"/>
              <a:t>, the strap of whose sandals I am not worthy to stoop down and untie.  I have baptized you with water, but </a:t>
            </a:r>
            <a:r>
              <a:rPr lang="en-CA" sz="2400" b="1" dirty="0">
                <a:highlight>
                  <a:srgbClr val="FFFF00"/>
                </a:highlight>
              </a:rPr>
              <a:t>he will baptize you with the Holy Spirit</a:t>
            </a:r>
            <a:r>
              <a:rPr lang="en-CA" sz="2400" dirty="0"/>
              <a:t>.”</a:t>
            </a:r>
          </a:p>
          <a:p>
            <a:pPr marL="342900" indent="-342900">
              <a:lnSpc>
                <a:spcPct val="90000"/>
              </a:lnSpc>
              <a:spcBef>
                <a:spcPts val="1200"/>
              </a:spcBef>
              <a:buFont typeface="Arial" panose="020B0604020202020204" pitchFamily="34" charset="0"/>
              <a:buChar char="•"/>
            </a:pPr>
            <a:r>
              <a:rPr lang="en-CA" sz="2800" b="1" dirty="0">
                <a:highlight>
                  <a:srgbClr val="FFFF00"/>
                </a:highlight>
              </a:rPr>
              <a:t>After baptizing Jesus, John publicly witnessed Jesus’ divinity</a:t>
            </a:r>
            <a:r>
              <a:rPr lang="en-CA" sz="2800" dirty="0"/>
              <a:t>:</a:t>
            </a:r>
          </a:p>
          <a:p>
            <a:pPr lvl="1">
              <a:lnSpc>
                <a:spcPct val="90000"/>
              </a:lnSpc>
            </a:pPr>
            <a:r>
              <a:rPr lang="en-CA" sz="2400" b="1" u="sng" dirty="0"/>
              <a:t>John 1:29-34 ESV</a:t>
            </a:r>
          </a:p>
          <a:p>
            <a:pPr lvl="1">
              <a:lnSpc>
                <a:spcPct val="90000"/>
              </a:lnSpc>
            </a:pPr>
            <a:r>
              <a:rPr lang="en-CA" sz="2400" dirty="0"/>
              <a:t>The next day he saw </a:t>
            </a:r>
            <a:r>
              <a:rPr lang="en-CA" sz="2400" b="1" dirty="0">
                <a:highlight>
                  <a:srgbClr val="FFFF00"/>
                </a:highlight>
              </a:rPr>
              <a:t>Jesus coming toward </a:t>
            </a:r>
            <a:r>
              <a:rPr lang="en-CA" sz="2400" dirty="0"/>
              <a:t>him, and said, “</a:t>
            </a:r>
            <a:r>
              <a:rPr lang="en-CA" sz="2400" b="1" dirty="0">
                <a:highlight>
                  <a:srgbClr val="FFFF00"/>
                </a:highlight>
              </a:rPr>
              <a:t>Behold, the Lamb of God</a:t>
            </a:r>
            <a:r>
              <a:rPr lang="en-CA" sz="2400" dirty="0"/>
              <a:t>, </a:t>
            </a:r>
            <a:r>
              <a:rPr lang="en-CA" sz="2400" b="1" dirty="0">
                <a:highlight>
                  <a:srgbClr val="FFFF00"/>
                </a:highlight>
              </a:rPr>
              <a:t>who takes away the sin of the world</a:t>
            </a:r>
            <a:r>
              <a:rPr lang="en-CA" sz="2400" dirty="0"/>
              <a:t>!  This is he of whom I said, ‘After me comes a man who ranks before me, because he was before me.’  </a:t>
            </a:r>
            <a:r>
              <a:rPr lang="en-CA" sz="2400" b="1" dirty="0">
                <a:highlight>
                  <a:srgbClr val="FFFF00"/>
                </a:highlight>
              </a:rPr>
              <a:t>I myself did not know him</a:t>
            </a:r>
            <a:r>
              <a:rPr lang="en-CA" sz="2400" dirty="0"/>
              <a:t>, but for this purpose I came baptizing with water, that he might be revealed to Israel.”  </a:t>
            </a:r>
          </a:p>
          <a:p>
            <a:pPr lvl="1">
              <a:lnSpc>
                <a:spcPct val="90000"/>
              </a:lnSpc>
              <a:spcBef>
                <a:spcPts val="600"/>
              </a:spcBef>
            </a:pPr>
            <a:r>
              <a:rPr lang="en-CA" sz="2400" dirty="0"/>
              <a:t>And </a:t>
            </a:r>
            <a:r>
              <a:rPr lang="en-CA" sz="2400" b="1" dirty="0">
                <a:highlight>
                  <a:srgbClr val="FFFF00"/>
                </a:highlight>
              </a:rPr>
              <a:t>John bore witness</a:t>
            </a:r>
            <a:r>
              <a:rPr lang="en-CA" sz="2400" dirty="0"/>
              <a:t>: “I saw the Spirit descend from heaven like a dove, and it remained on him.  I myself did not know him, but </a:t>
            </a:r>
            <a:r>
              <a:rPr lang="en-CA" sz="2400" b="1" dirty="0">
                <a:highlight>
                  <a:srgbClr val="FFFF00"/>
                </a:highlight>
              </a:rPr>
              <a:t>he who sent me to baptize</a:t>
            </a:r>
            <a:r>
              <a:rPr lang="en-CA" sz="2400" dirty="0"/>
              <a:t> with water said to me, ‘He on whom you see the Spirit descend and remain, this is he who baptizes with the Holy Spirit.’  And </a:t>
            </a:r>
            <a:r>
              <a:rPr lang="en-CA" sz="2400" b="1" dirty="0">
                <a:highlight>
                  <a:srgbClr val="FFFF00"/>
                </a:highlight>
              </a:rPr>
              <a:t>I have seen and have borne witness that this is the Son of God</a:t>
            </a:r>
            <a:r>
              <a:rPr lang="en-CA" sz="2400" dirty="0"/>
              <a:t>.”</a:t>
            </a:r>
          </a:p>
        </p:txBody>
      </p:sp>
    </p:spTree>
    <p:extLst>
      <p:ext uri="{BB962C8B-B14F-4D97-AF65-F5344CB8AC3E}">
        <p14:creationId xmlns:p14="http://schemas.microsoft.com/office/powerpoint/2010/main" val="1095473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9824F-8A20-5416-E6DA-CBFE992BA088}"/>
              </a:ext>
            </a:extLst>
          </p:cNvPr>
          <p:cNvSpPr>
            <a:spLocks noGrp="1"/>
          </p:cNvSpPr>
          <p:nvPr>
            <p:ph type="title"/>
          </p:nvPr>
        </p:nvSpPr>
        <p:spPr>
          <a:xfrm>
            <a:off x="838200" y="1"/>
            <a:ext cx="10515600" cy="1162372"/>
          </a:xfrm>
        </p:spPr>
        <p:txBody>
          <a:bodyPr/>
          <a:lstStyle/>
          <a:p>
            <a:pPr algn="ctr"/>
            <a:r>
              <a:rPr lang="en-CA" dirty="0">
                <a:latin typeface="Arial Black" panose="020B0A04020102020204" pitchFamily="34" charset="0"/>
              </a:rPr>
              <a:t>The Need for Zeal</a:t>
            </a:r>
          </a:p>
        </p:txBody>
      </p:sp>
      <p:sp>
        <p:nvSpPr>
          <p:cNvPr id="3" name="Content Placeholder 2">
            <a:extLst>
              <a:ext uri="{FF2B5EF4-FFF2-40B4-BE49-F238E27FC236}">
                <a16:creationId xmlns:a16="http://schemas.microsoft.com/office/drawing/2014/main" id="{4BBAC2EC-8045-E2C6-E29C-08937EF618B2}"/>
              </a:ext>
            </a:extLst>
          </p:cNvPr>
          <p:cNvSpPr>
            <a:spLocks noGrp="1"/>
          </p:cNvSpPr>
          <p:nvPr>
            <p:ph idx="1"/>
          </p:nvPr>
        </p:nvSpPr>
        <p:spPr>
          <a:xfrm>
            <a:off x="-1" y="965200"/>
            <a:ext cx="12192001" cy="5892799"/>
          </a:xfrm>
        </p:spPr>
        <p:txBody>
          <a:bodyPr>
            <a:normAutofit fontScale="92500" lnSpcReduction="10000"/>
          </a:bodyPr>
          <a:lstStyle/>
          <a:p>
            <a:r>
              <a:rPr lang="en-CA" i="0" strike="noStrike" baseline="0" dirty="0">
                <a:solidFill>
                  <a:srgbClr val="000000"/>
                </a:solidFill>
                <a:latin typeface="Calibri" panose="020F0502020204030204" pitchFamily="34" charset="0"/>
                <a:cs typeface="Calibri" panose="020F0502020204030204" pitchFamily="34" charset="0"/>
              </a:rPr>
              <a:t>It was the </a:t>
            </a:r>
            <a:r>
              <a:rPr lang="en-CA" b="1" i="0" strike="noStrike" baseline="0" dirty="0">
                <a:solidFill>
                  <a:srgbClr val="000000"/>
                </a:solidFill>
                <a:highlight>
                  <a:srgbClr val="FFFF00"/>
                </a:highlight>
                <a:latin typeface="Calibri" panose="020F0502020204030204" pitchFamily="34" charset="0"/>
                <a:cs typeface="Calibri" panose="020F0502020204030204" pitchFamily="34" charset="0"/>
              </a:rPr>
              <a:t>receipt of the Holy Spirit which empowered the Apostles and disciples</a:t>
            </a:r>
            <a:r>
              <a:rPr lang="en-CA" i="0" strike="noStrike" baseline="0" dirty="0">
                <a:solidFill>
                  <a:srgbClr val="000000"/>
                </a:solidFill>
                <a:latin typeface="Calibri" panose="020F0502020204030204" pitchFamily="34" charset="0"/>
                <a:cs typeface="Calibri" panose="020F0502020204030204" pitchFamily="34" charset="0"/>
              </a:rPr>
              <a:t>:</a:t>
            </a:r>
          </a:p>
          <a:p>
            <a:pPr marL="457200" lvl="1" indent="0">
              <a:spcBef>
                <a:spcPts val="0"/>
              </a:spcBef>
              <a:buNone/>
            </a:pPr>
            <a:r>
              <a:rPr lang="en-CA" b="1" i="0" u="sng" strike="noStrike" baseline="0" dirty="0">
                <a:solidFill>
                  <a:srgbClr val="000000"/>
                </a:solidFill>
                <a:latin typeface="Calibri" panose="020F0502020204030204" pitchFamily="34" charset="0"/>
                <a:cs typeface="Calibri" panose="020F0502020204030204" pitchFamily="34" charset="0"/>
              </a:rPr>
              <a:t>Luke 24:46, 48-49 ESV</a:t>
            </a:r>
          </a:p>
          <a:p>
            <a:pPr marL="457200" lvl="1" indent="0">
              <a:spcBef>
                <a:spcPts val="0"/>
              </a:spcBef>
              <a:buNone/>
            </a:pPr>
            <a:r>
              <a:rPr lang="en-CA" i="0" strike="noStrike" baseline="0" dirty="0">
                <a:solidFill>
                  <a:srgbClr val="000000"/>
                </a:solidFill>
                <a:latin typeface="Calibri" panose="020F0502020204030204" pitchFamily="34" charset="0"/>
                <a:cs typeface="Calibri" panose="020F0502020204030204" pitchFamily="34" charset="0"/>
              </a:rPr>
              <a:t>Thus it is written, that the Christ should suffer and </a:t>
            </a:r>
            <a:r>
              <a:rPr lang="en-CA" b="1" i="0" strike="noStrike" baseline="0" dirty="0">
                <a:solidFill>
                  <a:srgbClr val="000000"/>
                </a:solidFill>
                <a:highlight>
                  <a:srgbClr val="FFFF00"/>
                </a:highlight>
                <a:latin typeface="Calibri" panose="020F0502020204030204" pitchFamily="34" charset="0"/>
                <a:cs typeface="Calibri" panose="020F0502020204030204" pitchFamily="34" charset="0"/>
              </a:rPr>
              <a:t>on the third day rise from the dead</a:t>
            </a:r>
            <a:r>
              <a:rPr lang="en-CA" i="0" strike="noStrike" baseline="0" dirty="0">
                <a:solidFill>
                  <a:srgbClr val="000000"/>
                </a:solidFill>
                <a:latin typeface="Calibri" panose="020F0502020204030204" pitchFamily="34" charset="0"/>
                <a:cs typeface="Calibri" panose="020F0502020204030204" pitchFamily="34" charset="0"/>
              </a:rPr>
              <a:t> … </a:t>
            </a:r>
            <a:r>
              <a:rPr lang="en-CA" b="1" i="0" strike="noStrike" baseline="0" dirty="0">
                <a:solidFill>
                  <a:srgbClr val="000000"/>
                </a:solidFill>
                <a:highlight>
                  <a:srgbClr val="FFFF00"/>
                </a:highlight>
                <a:latin typeface="Calibri" panose="020F0502020204030204" pitchFamily="34" charset="0"/>
                <a:cs typeface="Calibri" panose="020F0502020204030204" pitchFamily="34" charset="0"/>
              </a:rPr>
              <a:t>You are witnesses</a:t>
            </a:r>
            <a:r>
              <a:rPr lang="en-CA" i="0" strike="noStrike" baseline="0" dirty="0">
                <a:solidFill>
                  <a:srgbClr val="000000"/>
                </a:solidFill>
                <a:latin typeface="Calibri" panose="020F0502020204030204" pitchFamily="34" charset="0"/>
                <a:cs typeface="Calibri" panose="020F0502020204030204" pitchFamily="34" charset="0"/>
              </a:rPr>
              <a:t> of these things.  And behold, I am sending </a:t>
            </a:r>
            <a:r>
              <a:rPr lang="en-CA" b="1" i="0" strike="noStrike" baseline="0" dirty="0">
                <a:solidFill>
                  <a:srgbClr val="000000"/>
                </a:solidFill>
                <a:highlight>
                  <a:srgbClr val="FFFF00"/>
                </a:highlight>
                <a:latin typeface="Calibri" panose="020F0502020204030204" pitchFamily="34" charset="0"/>
                <a:cs typeface="Calibri" panose="020F0502020204030204" pitchFamily="34" charset="0"/>
              </a:rPr>
              <a:t>the promise of my Father</a:t>
            </a:r>
            <a:r>
              <a:rPr lang="en-CA" i="0" strike="noStrike" baseline="0" dirty="0">
                <a:solidFill>
                  <a:srgbClr val="000000"/>
                </a:solidFill>
                <a:latin typeface="Calibri" panose="020F0502020204030204" pitchFamily="34" charset="0"/>
                <a:cs typeface="Calibri" panose="020F0502020204030204" pitchFamily="34" charset="0"/>
              </a:rPr>
              <a:t> upon you.  But stay in the city until you are </a:t>
            </a:r>
            <a:r>
              <a:rPr lang="en-CA" b="1" i="0" strike="noStrike" baseline="0" dirty="0">
                <a:solidFill>
                  <a:srgbClr val="000000"/>
                </a:solidFill>
                <a:highlight>
                  <a:srgbClr val="FFFF00"/>
                </a:highlight>
                <a:latin typeface="Calibri" panose="020F0502020204030204" pitchFamily="34" charset="0"/>
                <a:cs typeface="Calibri" panose="020F0502020204030204" pitchFamily="34" charset="0"/>
              </a:rPr>
              <a:t>clothed with power from on high</a:t>
            </a:r>
            <a:r>
              <a:rPr lang="en-CA" i="0" strike="noStrike" baseline="0" dirty="0">
                <a:solidFill>
                  <a:srgbClr val="000000"/>
                </a:solidFill>
                <a:latin typeface="Calibri" panose="020F0502020204030204" pitchFamily="34" charset="0"/>
                <a:cs typeface="Calibri" panose="020F0502020204030204" pitchFamily="34" charset="0"/>
              </a:rPr>
              <a:t>.</a:t>
            </a:r>
          </a:p>
          <a:p>
            <a:r>
              <a:rPr lang="en-CA" b="0" i="0" u="none" strike="noStrike" baseline="0" dirty="0">
                <a:solidFill>
                  <a:srgbClr val="000000"/>
                </a:solidFill>
                <a:latin typeface="Calibri" panose="020F0502020204030204" pitchFamily="34" charset="0"/>
                <a:cs typeface="Calibri" panose="020F0502020204030204" pitchFamily="34" charset="0"/>
              </a:rPr>
              <a:t>The fact of the resurrection is the singular motivator behind the </a:t>
            </a:r>
            <a:r>
              <a:rPr lang="en-CA" b="1" i="0" u="none" strike="noStrike" baseline="0" dirty="0">
                <a:solidFill>
                  <a:srgbClr val="000000"/>
                </a:solidFill>
                <a:highlight>
                  <a:srgbClr val="FFFF00"/>
                </a:highlight>
                <a:latin typeface="Calibri" panose="020F0502020204030204" pitchFamily="34" charset="0"/>
                <a:cs typeface="Calibri" panose="020F0502020204030204" pitchFamily="34" charset="0"/>
              </a:rPr>
              <a:t>zeal of the Apostles</a:t>
            </a:r>
            <a:r>
              <a:rPr lang="en-CA" b="1" i="0" u="none" strike="noStrike" baseline="0" dirty="0">
                <a:solidFill>
                  <a:srgbClr val="000000"/>
                </a:solidFill>
                <a:latin typeface="Calibri" panose="020F0502020204030204" pitchFamily="34" charset="0"/>
                <a:cs typeface="Calibri" panose="020F0502020204030204" pitchFamily="34" charset="0"/>
              </a:rPr>
              <a:t> </a:t>
            </a:r>
            <a:r>
              <a:rPr lang="en-CA" b="0" i="0" u="none" strike="noStrike" baseline="0" dirty="0">
                <a:solidFill>
                  <a:srgbClr val="000000"/>
                </a:solidFill>
                <a:latin typeface="Calibri" panose="020F0502020204030204" pitchFamily="34" charset="0"/>
                <a:cs typeface="Calibri" panose="020F0502020204030204" pitchFamily="34" charset="0"/>
              </a:rPr>
              <a:t>which gave them the strength to </a:t>
            </a:r>
            <a:r>
              <a:rPr lang="en-CA" b="1" i="0" strike="noStrike" baseline="0" dirty="0">
                <a:solidFill>
                  <a:srgbClr val="000000"/>
                </a:solidFill>
                <a:highlight>
                  <a:srgbClr val="FFFF00"/>
                </a:highlight>
                <a:latin typeface="Calibri" panose="020F0502020204030204" pitchFamily="34" charset="0"/>
                <a:cs typeface="Calibri" panose="020F0502020204030204" pitchFamily="34" charset="0"/>
              </a:rPr>
              <a:t>build the New Testament Church</a:t>
            </a:r>
            <a:r>
              <a:rPr lang="en-CA" dirty="0">
                <a:solidFill>
                  <a:srgbClr val="000000"/>
                </a:solidFill>
                <a:latin typeface="Calibri" panose="020F0502020204030204" pitchFamily="34" charset="0"/>
                <a:cs typeface="Calibri" panose="020F0502020204030204" pitchFamily="34" charset="0"/>
              </a:rPr>
              <a:t>:</a:t>
            </a:r>
          </a:p>
          <a:p>
            <a:pPr marL="457200" lvl="1" indent="0">
              <a:spcBef>
                <a:spcPts val="0"/>
              </a:spcBef>
              <a:buNone/>
            </a:pPr>
            <a:r>
              <a:rPr lang="en-CA" b="1" i="0" u="sng" strike="noStrike" baseline="0" dirty="0">
                <a:solidFill>
                  <a:srgbClr val="000000"/>
                </a:solidFill>
                <a:latin typeface="Calibri" panose="020F0502020204030204" pitchFamily="34" charset="0"/>
                <a:cs typeface="Calibri" panose="020F0502020204030204" pitchFamily="34" charset="0"/>
              </a:rPr>
              <a:t>Acts 1:8b, 2:32, 3:15, 5:30a, 31-32a, 10:39-43 ESV</a:t>
            </a:r>
          </a:p>
          <a:p>
            <a:pPr marL="457200" lvl="1" indent="0">
              <a:spcBef>
                <a:spcPts val="0"/>
              </a:spcBef>
              <a:buNone/>
            </a:pPr>
            <a:r>
              <a:rPr lang="en-CA" b="0" i="0" u="none" strike="noStrike" baseline="0" dirty="0">
                <a:solidFill>
                  <a:srgbClr val="000000"/>
                </a:solidFill>
                <a:latin typeface="Calibri" panose="020F0502020204030204" pitchFamily="34" charset="0"/>
                <a:cs typeface="Calibri" panose="020F0502020204030204" pitchFamily="34" charset="0"/>
              </a:rPr>
              <a:t>…  </a:t>
            </a:r>
            <a:r>
              <a:rPr lang="en-CA" b="1" i="0" strike="noStrike" baseline="0" dirty="0">
                <a:solidFill>
                  <a:srgbClr val="000000"/>
                </a:solidFill>
                <a:highlight>
                  <a:srgbClr val="FFFF00"/>
                </a:highlight>
                <a:latin typeface="Calibri" panose="020F0502020204030204" pitchFamily="34" charset="0"/>
                <a:cs typeface="Calibri" panose="020F0502020204030204" pitchFamily="34" charset="0"/>
              </a:rPr>
              <a:t>you will be my witnesses</a:t>
            </a:r>
            <a:r>
              <a:rPr lang="en-CA" b="0" i="0" u="none" strike="noStrike" baseline="0" dirty="0">
                <a:solidFill>
                  <a:srgbClr val="000000"/>
                </a:solidFill>
                <a:latin typeface="Calibri" panose="020F0502020204030204" pitchFamily="34" charset="0"/>
                <a:cs typeface="Calibri" panose="020F0502020204030204" pitchFamily="34" charset="0"/>
              </a:rPr>
              <a:t> in Jerusalem and in all Judea and Samaria, and to the end of the earth.</a:t>
            </a:r>
          </a:p>
          <a:p>
            <a:pPr marL="457200" lvl="1" indent="0">
              <a:spcBef>
                <a:spcPts val="600"/>
              </a:spcBef>
              <a:buNone/>
            </a:pPr>
            <a:r>
              <a:rPr lang="en-CA" b="1" i="0" strike="noStrike" baseline="0" dirty="0">
                <a:solidFill>
                  <a:srgbClr val="000000"/>
                </a:solidFill>
                <a:highlight>
                  <a:srgbClr val="FFFF00"/>
                </a:highlight>
                <a:latin typeface="Calibri" panose="020F0502020204030204" pitchFamily="34" charset="0"/>
                <a:cs typeface="Calibri" panose="020F0502020204030204" pitchFamily="34" charset="0"/>
              </a:rPr>
              <a:t>This Jesus God raised up</a:t>
            </a:r>
            <a:r>
              <a:rPr lang="en-CA" b="0" i="0" u="none" strike="noStrike" baseline="0" dirty="0">
                <a:solidFill>
                  <a:srgbClr val="000000"/>
                </a:solidFill>
                <a:latin typeface="Calibri" panose="020F0502020204030204" pitchFamily="34" charset="0"/>
                <a:cs typeface="Calibri" panose="020F0502020204030204" pitchFamily="34" charset="0"/>
              </a:rPr>
              <a:t>, and of that </a:t>
            </a:r>
            <a:r>
              <a:rPr lang="en-CA" b="1" i="0" strike="noStrike" baseline="0" dirty="0">
                <a:solidFill>
                  <a:srgbClr val="000000"/>
                </a:solidFill>
                <a:highlight>
                  <a:srgbClr val="FFFF00"/>
                </a:highlight>
                <a:latin typeface="Calibri" panose="020F0502020204030204" pitchFamily="34" charset="0"/>
                <a:cs typeface="Calibri" panose="020F0502020204030204" pitchFamily="34" charset="0"/>
              </a:rPr>
              <a:t>we all are witnesses</a:t>
            </a:r>
            <a:r>
              <a:rPr lang="en-CA" b="0" i="0" u="none" strike="noStrike" baseline="0" dirty="0">
                <a:solidFill>
                  <a:srgbClr val="000000"/>
                </a:solidFill>
                <a:latin typeface="Calibri" panose="020F0502020204030204" pitchFamily="34" charset="0"/>
                <a:cs typeface="Calibri" panose="020F0502020204030204" pitchFamily="34" charset="0"/>
              </a:rPr>
              <a:t>.  … and </a:t>
            </a:r>
            <a:r>
              <a:rPr lang="en-CA" b="1" i="0" strike="noStrike" baseline="0" dirty="0">
                <a:solidFill>
                  <a:srgbClr val="000000"/>
                </a:solidFill>
                <a:highlight>
                  <a:srgbClr val="FFFF00"/>
                </a:highlight>
                <a:latin typeface="Calibri" panose="020F0502020204030204" pitchFamily="34" charset="0"/>
                <a:cs typeface="Calibri" panose="020F0502020204030204" pitchFamily="34" charset="0"/>
              </a:rPr>
              <a:t>you killed the Author of life</a:t>
            </a:r>
            <a:r>
              <a:rPr lang="en-CA" b="0" i="0" u="none" strike="noStrike" baseline="0" dirty="0">
                <a:solidFill>
                  <a:srgbClr val="000000"/>
                </a:solidFill>
                <a:latin typeface="Calibri" panose="020F0502020204030204" pitchFamily="34" charset="0"/>
                <a:cs typeface="Calibri" panose="020F0502020204030204" pitchFamily="34" charset="0"/>
              </a:rPr>
              <a:t>, whom God raised from the dead.  To this </a:t>
            </a:r>
            <a:r>
              <a:rPr lang="en-CA" b="1" i="0" strike="noStrike" baseline="0" dirty="0">
                <a:solidFill>
                  <a:srgbClr val="000000"/>
                </a:solidFill>
                <a:highlight>
                  <a:srgbClr val="FFFF00"/>
                </a:highlight>
                <a:latin typeface="Calibri" panose="020F0502020204030204" pitchFamily="34" charset="0"/>
                <a:cs typeface="Calibri" panose="020F0502020204030204" pitchFamily="34" charset="0"/>
              </a:rPr>
              <a:t>we are witnesses</a:t>
            </a:r>
            <a:r>
              <a:rPr lang="en-CA" b="0" i="0" u="none" strike="noStrike" baseline="0" dirty="0">
                <a:solidFill>
                  <a:srgbClr val="000000"/>
                </a:solidFill>
                <a:latin typeface="Calibri" panose="020F0502020204030204" pitchFamily="34" charset="0"/>
                <a:cs typeface="Calibri" panose="020F0502020204030204" pitchFamily="34" charset="0"/>
              </a:rPr>
              <a:t>.</a:t>
            </a:r>
          </a:p>
          <a:p>
            <a:pPr marL="457200" lvl="1" indent="0">
              <a:spcBef>
                <a:spcPts val="600"/>
              </a:spcBef>
              <a:buNone/>
            </a:pPr>
            <a:r>
              <a:rPr lang="en-CA" b="0" i="0" u="none" strike="noStrike" baseline="0" dirty="0">
                <a:solidFill>
                  <a:srgbClr val="000000"/>
                </a:solidFill>
                <a:latin typeface="Calibri" panose="020F0502020204030204" pitchFamily="34" charset="0"/>
                <a:cs typeface="Calibri" panose="020F0502020204030204" pitchFamily="34" charset="0"/>
              </a:rPr>
              <a:t>The God of our fathers raised Jesus ...  </a:t>
            </a:r>
            <a:r>
              <a:rPr lang="en-CA" b="1" i="0" strike="noStrike" baseline="0" dirty="0">
                <a:solidFill>
                  <a:srgbClr val="000000"/>
                </a:solidFill>
                <a:highlight>
                  <a:srgbClr val="FFFF00"/>
                </a:highlight>
                <a:latin typeface="Calibri" panose="020F0502020204030204" pitchFamily="34" charset="0"/>
                <a:cs typeface="Calibri" panose="020F0502020204030204" pitchFamily="34" charset="0"/>
              </a:rPr>
              <a:t>God exalted him at his right hand as Leader and Savior</a:t>
            </a:r>
            <a:r>
              <a:rPr lang="en-CA" b="0" i="0" u="none" strike="noStrike" baseline="0" dirty="0">
                <a:solidFill>
                  <a:srgbClr val="000000"/>
                </a:solidFill>
                <a:latin typeface="Calibri" panose="020F0502020204030204" pitchFamily="34" charset="0"/>
                <a:cs typeface="Calibri" panose="020F0502020204030204" pitchFamily="34" charset="0"/>
              </a:rPr>
              <a:t>, to give repentance to Israel and forgiveness of sins.   And </a:t>
            </a:r>
            <a:r>
              <a:rPr lang="en-CA" b="1" i="0" strike="noStrike" baseline="0" dirty="0">
                <a:solidFill>
                  <a:srgbClr val="000000"/>
                </a:solidFill>
                <a:highlight>
                  <a:srgbClr val="FFFF00"/>
                </a:highlight>
                <a:latin typeface="Calibri" panose="020F0502020204030204" pitchFamily="34" charset="0"/>
                <a:cs typeface="Calibri" panose="020F0502020204030204" pitchFamily="34" charset="0"/>
              </a:rPr>
              <a:t>we are witnesses</a:t>
            </a:r>
            <a:r>
              <a:rPr lang="en-CA" b="0" i="0" u="none" strike="noStrike" baseline="0" dirty="0">
                <a:solidFill>
                  <a:srgbClr val="000000"/>
                </a:solidFill>
                <a:latin typeface="Calibri" panose="020F0502020204030204" pitchFamily="34" charset="0"/>
                <a:cs typeface="Calibri" panose="020F0502020204030204" pitchFamily="34" charset="0"/>
              </a:rPr>
              <a:t> to these things …  And </a:t>
            </a:r>
            <a:r>
              <a:rPr lang="en-CA" b="1" i="0" strike="noStrike" baseline="0" dirty="0">
                <a:solidFill>
                  <a:srgbClr val="000000"/>
                </a:solidFill>
                <a:highlight>
                  <a:srgbClr val="FFFF00"/>
                </a:highlight>
                <a:latin typeface="Calibri" panose="020F0502020204030204" pitchFamily="34" charset="0"/>
                <a:cs typeface="Calibri" panose="020F0502020204030204" pitchFamily="34" charset="0"/>
              </a:rPr>
              <a:t>we are witnesses</a:t>
            </a:r>
            <a:r>
              <a:rPr lang="en-CA" b="0" i="0" u="none" strike="noStrike" baseline="0" dirty="0">
                <a:solidFill>
                  <a:srgbClr val="000000"/>
                </a:solidFill>
                <a:latin typeface="Calibri" panose="020F0502020204030204" pitchFamily="34" charset="0"/>
                <a:cs typeface="Calibri" panose="020F0502020204030204" pitchFamily="34" charset="0"/>
              </a:rPr>
              <a:t> … They </a:t>
            </a:r>
            <a:r>
              <a:rPr lang="en-CA" b="1" i="0" strike="noStrike" baseline="0" dirty="0">
                <a:solidFill>
                  <a:srgbClr val="000000"/>
                </a:solidFill>
                <a:highlight>
                  <a:srgbClr val="FFFF00"/>
                </a:highlight>
                <a:latin typeface="Calibri" panose="020F0502020204030204" pitchFamily="34" charset="0"/>
                <a:cs typeface="Calibri" panose="020F0502020204030204" pitchFamily="34" charset="0"/>
              </a:rPr>
              <a:t>put him to death</a:t>
            </a:r>
            <a:r>
              <a:rPr lang="en-CA" b="0" i="0" u="none" strike="noStrike" baseline="0" dirty="0">
                <a:solidFill>
                  <a:srgbClr val="000000"/>
                </a:solidFill>
                <a:latin typeface="Calibri" panose="020F0502020204030204" pitchFamily="34" charset="0"/>
                <a:cs typeface="Calibri" panose="020F0502020204030204" pitchFamily="34" charset="0"/>
              </a:rPr>
              <a:t> by hanging him on a tree, but </a:t>
            </a:r>
            <a:r>
              <a:rPr lang="en-CA" b="1" i="0" strike="noStrike" baseline="0" dirty="0">
                <a:solidFill>
                  <a:srgbClr val="000000"/>
                </a:solidFill>
                <a:highlight>
                  <a:srgbClr val="FFFF00"/>
                </a:highlight>
                <a:latin typeface="Calibri" panose="020F0502020204030204" pitchFamily="34" charset="0"/>
                <a:cs typeface="Calibri" panose="020F0502020204030204" pitchFamily="34" charset="0"/>
              </a:rPr>
              <a:t>God raised him</a:t>
            </a:r>
            <a:r>
              <a:rPr lang="en-CA" b="0" i="0" u="none" strike="noStrike" baseline="0" dirty="0">
                <a:solidFill>
                  <a:srgbClr val="000000"/>
                </a:solidFill>
                <a:latin typeface="Calibri" panose="020F0502020204030204" pitchFamily="34" charset="0"/>
                <a:cs typeface="Calibri" panose="020F0502020204030204" pitchFamily="34" charset="0"/>
              </a:rPr>
              <a:t> on the third day and </a:t>
            </a:r>
            <a:r>
              <a:rPr lang="en-CA" b="1" i="0" strike="noStrike" baseline="0" dirty="0">
                <a:solidFill>
                  <a:srgbClr val="000000"/>
                </a:solidFill>
                <a:highlight>
                  <a:srgbClr val="FFFF00"/>
                </a:highlight>
                <a:latin typeface="Calibri" panose="020F0502020204030204" pitchFamily="34" charset="0"/>
                <a:cs typeface="Calibri" panose="020F0502020204030204" pitchFamily="34" charset="0"/>
              </a:rPr>
              <a:t>made him to appear, not to all the people but to us who had been chosen by God as witnesses</a:t>
            </a:r>
            <a:r>
              <a:rPr lang="en-CA" b="0" i="0" u="none" strike="noStrike" baseline="0" dirty="0">
                <a:solidFill>
                  <a:srgbClr val="000000"/>
                </a:solidFill>
                <a:latin typeface="Calibri" panose="020F0502020204030204" pitchFamily="34" charset="0"/>
                <a:cs typeface="Calibri" panose="020F0502020204030204" pitchFamily="34" charset="0"/>
              </a:rPr>
              <a:t>, who ate and drank with him after he rose from the dead.  And he commanded us to preach to the people and to testify that he is the one appointed by God to be judge of the living and the dead.  To him </a:t>
            </a:r>
            <a:r>
              <a:rPr lang="en-CA" b="1" i="0" strike="noStrike" baseline="0" dirty="0">
                <a:solidFill>
                  <a:srgbClr val="000000"/>
                </a:solidFill>
                <a:highlight>
                  <a:srgbClr val="FFFF00"/>
                </a:highlight>
                <a:latin typeface="Calibri" panose="020F0502020204030204" pitchFamily="34" charset="0"/>
                <a:cs typeface="Calibri" panose="020F0502020204030204" pitchFamily="34" charset="0"/>
              </a:rPr>
              <a:t>all the prophets bear witness</a:t>
            </a:r>
            <a:r>
              <a:rPr lang="en-CA" b="0" i="0" u="none" strike="noStrike" baseline="0" dirty="0">
                <a:solidFill>
                  <a:srgbClr val="000000"/>
                </a:solidFill>
                <a:latin typeface="Calibri" panose="020F0502020204030204" pitchFamily="34" charset="0"/>
                <a:cs typeface="Calibri" panose="020F0502020204030204" pitchFamily="34" charset="0"/>
              </a:rPr>
              <a:t> that everyone who believes in him receives forgiveness of sins through his name.</a:t>
            </a:r>
          </a:p>
        </p:txBody>
      </p:sp>
    </p:spTree>
    <p:extLst>
      <p:ext uri="{BB962C8B-B14F-4D97-AF65-F5344CB8AC3E}">
        <p14:creationId xmlns:p14="http://schemas.microsoft.com/office/powerpoint/2010/main" val="33511990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D9A7A-5795-58C7-E5ED-1DF3BD4D6ABF}"/>
              </a:ext>
            </a:extLst>
          </p:cNvPr>
          <p:cNvSpPr>
            <a:spLocks noGrp="1"/>
          </p:cNvSpPr>
          <p:nvPr>
            <p:ph type="title"/>
          </p:nvPr>
        </p:nvSpPr>
        <p:spPr>
          <a:xfrm>
            <a:off x="838200" y="1"/>
            <a:ext cx="10515600" cy="1151466"/>
          </a:xfrm>
        </p:spPr>
        <p:txBody>
          <a:bodyPr/>
          <a:lstStyle/>
          <a:p>
            <a:pPr algn="ctr"/>
            <a:r>
              <a:rPr lang="en-CA" dirty="0">
                <a:latin typeface="Arial Black" panose="020B0A04020102020204" pitchFamily="34" charset="0"/>
              </a:rPr>
              <a:t>A Character Attribute of God</a:t>
            </a:r>
          </a:p>
        </p:txBody>
      </p:sp>
      <p:sp>
        <p:nvSpPr>
          <p:cNvPr id="3" name="Content Placeholder 2">
            <a:extLst>
              <a:ext uri="{FF2B5EF4-FFF2-40B4-BE49-F238E27FC236}">
                <a16:creationId xmlns:a16="http://schemas.microsoft.com/office/drawing/2014/main" id="{709B41EF-F231-F66F-5EC6-B570BC1F4E50}"/>
              </a:ext>
            </a:extLst>
          </p:cNvPr>
          <p:cNvSpPr>
            <a:spLocks noGrp="1"/>
          </p:cNvSpPr>
          <p:nvPr>
            <p:ph idx="1"/>
          </p:nvPr>
        </p:nvSpPr>
        <p:spPr>
          <a:xfrm>
            <a:off x="0" y="931333"/>
            <a:ext cx="12192000" cy="5926666"/>
          </a:xfrm>
        </p:spPr>
        <p:txBody>
          <a:bodyPr>
            <a:normAutofit/>
          </a:bodyPr>
          <a:lstStyle/>
          <a:p>
            <a:pPr marL="0" marR="0">
              <a:lnSpc>
                <a:spcPct val="70000"/>
              </a:lnSpc>
              <a:spcBef>
                <a:spcPts val="0"/>
              </a:spcBef>
            </a:pPr>
            <a:r>
              <a:rPr lang="en-CA" sz="2800" kern="100" dirty="0">
                <a:effectLst/>
                <a:latin typeface="Calibri" panose="020F0502020204030204" pitchFamily="34" charset="0"/>
                <a:ea typeface="Calibri" panose="020F0502020204030204" pitchFamily="34" charset="0"/>
                <a:cs typeface="Arial" panose="020B0604020202020204" pitchFamily="34" charset="0"/>
              </a:rPr>
              <a:t>The verbal root</a:t>
            </a:r>
            <a:r>
              <a:rPr lang="he-IL" sz="3200" kern="100" dirty="0">
                <a:effectLst/>
                <a:latin typeface="Times New Roman" panose="02020603050405020304" pitchFamily="18" charset="0"/>
                <a:ea typeface="Calibri" panose="020F0502020204030204" pitchFamily="34" charset="0"/>
                <a:cs typeface="+mj-cs"/>
              </a:rPr>
              <a:t>קָנָא </a:t>
            </a:r>
            <a:r>
              <a:rPr lang="en-CA" sz="3200" kern="100" dirty="0">
                <a:effectLst/>
                <a:latin typeface="Calibri" panose="020F0502020204030204" pitchFamily="34" charset="0"/>
                <a:ea typeface="Calibri" panose="020F0502020204030204" pitchFamily="34" charset="0"/>
                <a:cs typeface="+mj-cs"/>
              </a:rPr>
              <a:t> </a:t>
            </a:r>
            <a:r>
              <a:rPr lang="en-CA" sz="2800" kern="100" dirty="0">
                <a:effectLst/>
                <a:latin typeface="Calibri" panose="020F0502020204030204" pitchFamily="34" charset="0"/>
                <a:ea typeface="Calibri" panose="020F0502020204030204" pitchFamily="34" charset="0"/>
                <a:cs typeface="Arial" panose="020B0604020202020204" pitchFamily="34" charset="0"/>
              </a:rPr>
              <a:t>- </a:t>
            </a:r>
            <a:r>
              <a:rPr lang="en-CA" sz="2800" kern="100" dirty="0" err="1">
                <a:effectLst/>
                <a:latin typeface="Calibri" panose="020F0502020204030204" pitchFamily="34" charset="0"/>
                <a:ea typeface="Calibri" panose="020F0502020204030204" pitchFamily="34" charset="0"/>
                <a:cs typeface="Arial" panose="020B0604020202020204" pitchFamily="34" charset="0"/>
              </a:rPr>
              <a:t>qana</a:t>
            </a:r>
            <a:r>
              <a:rPr lang="en-CA" sz="2800" kern="100" dirty="0">
                <a:effectLst/>
                <a:latin typeface="Calibri" panose="020F0502020204030204" pitchFamily="34" charset="0"/>
                <a:ea typeface="Calibri" panose="020F0502020204030204" pitchFamily="34" charset="0"/>
                <a:cs typeface="Calibri" panose="020F0502020204030204" pitchFamily="34" charset="0"/>
              </a:rPr>
              <a:t>ˊ has three associated words:</a:t>
            </a:r>
          </a:p>
          <a:p>
            <a:pPr lvl="1" indent="-457200">
              <a:lnSpc>
                <a:spcPct val="70000"/>
              </a:lnSpc>
              <a:spcBef>
                <a:spcPts val="0"/>
              </a:spcBef>
              <a:buFont typeface="Wingdings" panose="05000000000000000000" pitchFamily="2" charset="2"/>
              <a:buChar char="Ø"/>
            </a:pPr>
            <a:r>
              <a:rPr lang="en-CA" kern="100" dirty="0">
                <a:effectLst/>
                <a:latin typeface="Calibri" panose="020F0502020204030204" pitchFamily="34" charset="0"/>
                <a:ea typeface="Calibri" panose="020F0502020204030204" pitchFamily="34" charset="0"/>
                <a:cs typeface="Calibri" panose="020F0502020204030204" pitchFamily="34" charset="0"/>
              </a:rPr>
              <a:t> </a:t>
            </a:r>
            <a:r>
              <a:rPr lang="he-IL" sz="3200" dirty="0">
                <a:effectLst/>
                <a:ea typeface="Calibri" panose="020F0502020204030204" pitchFamily="34" charset="0"/>
                <a:cs typeface="+mj-cs"/>
              </a:rPr>
              <a:t>קַנָּא </a:t>
            </a:r>
            <a:r>
              <a:rPr lang="en-CA" sz="3200" kern="100" dirty="0">
                <a:effectLst/>
                <a:latin typeface="Calibri" panose="020F0502020204030204" pitchFamily="34" charset="0"/>
                <a:ea typeface="Calibri" panose="020F0502020204030204" pitchFamily="34" charset="0"/>
                <a:cs typeface="+mj-cs"/>
              </a:rPr>
              <a:t> </a:t>
            </a:r>
            <a:r>
              <a:rPr lang="en-CA" kern="100" dirty="0">
                <a:effectLst/>
                <a:latin typeface="Calibri" panose="020F0502020204030204" pitchFamily="34" charset="0"/>
                <a:ea typeface="Calibri" panose="020F0502020204030204" pitchFamily="34" charset="0"/>
                <a:cs typeface="Calibri" panose="020F0502020204030204" pitchFamily="34" charset="0"/>
              </a:rPr>
              <a:t> - </a:t>
            </a:r>
            <a:r>
              <a:rPr lang="en-CA" kern="100" dirty="0" err="1">
                <a:effectLst/>
                <a:latin typeface="Calibri" panose="020F0502020204030204" pitchFamily="34" charset="0"/>
                <a:ea typeface="Calibri" panose="020F0502020204030204" pitchFamily="34" charset="0"/>
                <a:cs typeface="Calibri" panose="020F0502020204030204" pitchFamily="34" charset="0"/>
              </a:rPr>
              <a:t>qanna</a:t>
            </a:r>
            <a:r>
              <a:rPr lang="en-CA" kern="100" dirty="0">
                <a:effectLst/>
                <a:latin typeface="Calibri" panose="020F0502020204030204" pitchFamily="34" charset="0"/>
                <a:ea typeface="Calibri" panose="020F0502020204030204" pitchFamily="34" charset="0"/>
                <a:cs typeface="Calibri" panose="020F0502020204030204" pitchFamily="34" charset="0"/>
              </a:rPr>
              <a:t>´ an adjective (five occurrences, all in the Pentateuch, all discussed below)</a:t>
            </a:r>
          </a:p>
          <a:p>
            <a:pPr marL="800100" lvl="1" indent="-571500">
              <a:lnSpc>
                <a:spcPct val="70000"/>
              </a:lnSpc>
              <a:spcBef>
                <a:spcPts val="0"/>
              </a:spcBef>
              <a:buFont typeface="Wingdings" panose="05000000000000000000" pitchFamily="2" charset="2"/>
              <a:buChar char="Ø"/>
            </a:pPr>
            <a:r>
              <a:rPr lang="en-CA" kern="100" dirty="0">
                <a:effectLst/>
                <a:latin typeface="Times New Roman" panose="02020603050405020304" pitchFamily="18" charset="0"/>
                <a:ea typeface="Calibri" panose="020F0502020204030204" pitchFamily="34" charset="0"/>
                <a:cs typeface="Arial" panose="020B0604020202020204" pitchFamily="34" charset="0"/>
              </a:rPr>
              <a:t> </a:t>
            </a:r>
            <a:r>
              <a:rPr lang="he-IL" sz="3200" kern="100" dirty="0">
                <a:effectLst/>
                <a:latin typeface="Calibri" panose="020F0502020204030204" pitchFamily="34" charset="0"/>
                <a:ea typeface="Calibri" panose="020F0502020204030204" pitchFamily="34" charset="0"/>
                <a:cs typeface="Times New Roman" panose="02020603050405020304" pitchFamily="18" charset="0"/>
              </a:rPr>
              <a:t>קַנּוֹא</a:t>
            </a:r>
            <a:r>
              <a:rPr lang="en-CA" sz="4000" kern="100" dirty="0">
                <a:effectLst/>
                <a:latin typeface="Times New Roman" panose="02020603050405020304" pitchFamily="18" charset="0"/>
                <a:ea typeface="Calibri" panose="020F0502020204030204" pitchFamily="34" charset="0"/>
                <a:cs typeface="Arial" panose="020B0604020202020204" pitchFamily="34" charset="0"/>
              </a:rPr>
              <a:t> </a:t>
            </a:r>
            <a:r>
              <a:rPr lang="en-CA" kern="100" dirty="0">
                <a:effectLst/>
                <a:latin typeface="Calibri" panose="020F0502020204030204" pitchFamily="34" charset="0"/>
                <a:ea typeface="Calibri" panose="020F0502020204030204" pitchFamily="34" charset="0"/>
                <a:cs typeface="Calibri" panose="020F0502020204030204" pitchFamily="34" charset="0"/>
              </a:rPr>
              <a:t>- </a:t>
            </a:r>
            <a:r>
              <a:rPr lang="en-CA" kern="100" dirty="0" err="1">
                <a:effectLst/>
                <a:latin typeface="Calibri" panose="020F0502020204030204" pitchFamily="34" charset="0"/>
                <a:ea typeface="Calibri" panose="020F0502020204030204" pitchFamily="34" charset="0"/>
                <a:cs typeface="Calibri" panose="020F0502020204030204" pitchFamily="34" charset="0"/>
              </a:rPr>
              <a:t>qanno</a:t>
            </a:r>
            <a:r>
              <a:rPr lang="en-CA" kern="100" dirty="0">
                <a:effectLst/>
                <a:latin typeface="Arial" panose="020B0604020202020204" pitchFamily="34" charset="0"/>
                <a:ea typeface="Calibri" panose="020F0502020204030204" pitchFamily="34" charset="0"/>
                <a:cs typeface="Arial" panose="020B0604020202020204" pitchFamily="34" charset="0"/>
              </a:rPr>
              <a:t>´</a:t>
            </a:r>
            <a:r>
              <a:rPr lang="en-CA" kern="100" dirty="0">
                <a:effectLst/>
                <a:latin typeface="Calibri" panose="020F0502020204030204" pitchFamily="34" charset="0"/>
                <a:ea typeface="Calibri" panose="020F0502020204030204" pitchFamily="34" charset="0"/>
                <a:cs typeface="Calibri" panose="020F0502020204030204" pitchFamily="34" charset="0"/>
              </a:rPr>
              <a:t>, an adjective (two occurrences, see Joshua 24:19 and Nahum 1:2)</a:t>
            </a:r>
          </a:p>
          <a:p>
            <a:pPr marL="800100" lvl="1" indent="-571500">
              <a:lnSpc>
                <a:spcPct val="70000"/>
              </a:lnSpc>
              <a:spcBef>
                <a:spcPts val="0"/>
              </a:spcBef>
              <a:buFont typeface="Wingdings" panose="05000000000000000000" pitchFamily="2" charset="2"/>
              <a:buChar char="Ø"/>
            </a:pPr>
            <a:r>
              <a:rPr lang="en-CA" kern="100" dirty="0">
                <a:effectLst/>
                <a:latin typeface="Calibri" panose="020F0502020204030204" pitchFamily="34" charset="0"/>
                <a:ea typeface="Calibri" panose="020F0502020204030204" pitchFamily="34" charset="0"/>
                <a:cs typeface="+mj-cs"/>
              </a:rPr>
              <a:t> </a:t>
            </a:r>
            <a:r>
              <a:rPr lang="he-IL" sz="3200" kern="100" dirty="0">
                <a:effectLst/>
                <a:latin typeface="Calibri" panose="020F0502020204030204" pitchFamily="34" charset="0"/>
                <a:ea typeface="Calibri" panose="020F0502020204030204" pitchFamily="34" charset="0"/>
                <a:cs typeface="+mj-cs"/>
              </a:rPr>
              <a:t>קִנְאַה</a:t>
            </a:r>
            <a:r>
              <a:rPr lang="en-CA" sz="3200" kern="100" dirty="0">
                <a:effectLst/>
                <a:latin typeface="Calibri" panose="020F0502020204030204" pitchFamily="34" charset="0"/>
                <a:ea typeface="Calibri" panose="020F0502020204030204" pitchFamily="34" charset="0"/>
                <a:cs typeface="+mj-cs"/>
              </a:rPr>
              <a:t> </a:t>
            </a:r>
            <a:r>
              <a:rPr lang="en-CA" kern="100" dirty="0">
                <a:effectLst/>
                <a:latin typeface="Calibri" panose="020F0502020204030204" pitchFamily="34" charset="0"/>
                <a:ea typeface="Calibri" panose="020F0502020204030204" pitchFamily="34" charset="0"/>
                <a:cs typeface="Calibri" panose="020F0502020204030204" pitchFamily="34" charset="0"/>
              </a:rPr>
              <a:t> - </a:t>
            </a:r>
            <a:r>
              <a:rPr lang="en-CA" kern="100" dirty="0" err="1">
                <a:effectLst/>
                <a:latin typeface="Calibri" panose="020F0502020204030204" pitchFamily="34" charset="0"/>
                <a:ea typeface="Calibri" panose="020F0502020204030204" pitchFamily="34" charset="0"/>
                <a:cs typeface="Calibri" panose="020F0502020204030204" pitchFamily="34" charset="0"/>
              </a:rPr>
              <a:t>qin</a:t>
            </a:r>
            <a:r>
              <a:rPr lang="en-CA" kern="100" dirty="0" err="1">
                <a:effectLst/>
                <a:latin typeface="Arial" panose="020B0604020202020204" pitchFamily="34" charset="0"/>
                <a:ea typeface="Calibri" panose="020F0502020204030204" pitchFamily="34" charset="0"/>
                <a:cs typeface="Arial" panose="020B0604020202020204" pitchFamily="34" charset="0"/>
              </a:rPr>
              <a:t>ᵉ´</a:t>
            </a:r>
            <a:r>
              <a:rPr lang="en-CA" kern="100" dirty="0" err="1">
                <a:effectLst/>
                <a:latin typeface="Calibri" panose="020F0502020204030204" pitchFamily="34" charset="0"/>
                <a:ea typeface="Calibri" panose="020F0502020204030204" pitchFamily="34" charset="0"/>
                <a:cs typeface="Calibri" panose="020F0502020204030204" pitchFamily="34" charset="0"/>
              </a:rPr>
              <a:t>ah</a:t>
            </a:r>
            <a:r>
              <a:rPr lang="en-CA" kern="100" dirty="0">
                <a:effectLst/>
                <a:latin typeface="Calibri" panose="020F0502020204030204" pitchFamily="34" charset="0"/>
                <a:ea typeface="Calibri" panose="020F0502020204030204" pitchFamily="34" charset="0"/>
                <a:cs typeface="Calibri" panose="020F0502020204030204" pitchFamily="34" charset="0"/>
              </a:rPr>
              <a:t>, a feminine noun</a:t>
            </a:r>
          </a:p>
          <a:p>
            <a:pPr>
              <a:spcBef>
                <a:spcPts val="600"/>
              </a:spcBef>
            </a:pPr>
            <a:r>
              <a:rPr lang="en-CA" b="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The adjectives are used only of God</a:t>
            </a:r>
            <a:r>
              <a:rPr lang="en-CA" kern="100" dirty="0">
                <a:effectLst/>
                <a:latin typeface="Calibri" panose="020F0502020204030204" pitchFamily="34" charset="0"/>
                <a:ea typeface="Calibri" panose="020F0502020204030204" pitchFamily="34" charset="0"/>
                <a:cs typeface="Calibri" panose="020F0502020204030204" pitchFamily="34" charset="0"/>
              </a:rPr>
              <a:t> and they imply his “</a:t>
            </a:r>
            <a:r>
              <a:rPr lang="en-CA" b="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righteous jealousy</a:t>
            </a:r>
            <a:r>
              <a:rPr lang="en-CA" kern="100" dirty="0">
                <a:effectLst/>
                <a:latin typeface="Calibri" panose="020F0502020204030204" pitchFamily="34" charset="0"/>
                <a:ea typeface="Calibri" panose="020F0502020204030204" pitchFamily="34" charset="0"/>
                <a:cs typeface="Calibri" panose="020F0502020204030204" pitchFamily="34" charset="0"/>
              </a:rPr>
              <a:t>” </a:t>
            </a:r>
          </a:p>
          <a:p>
            <a:pPr>
              <a:spcBef>
                <a:spcPts val="600"/>
              </a:spcBef>
            </a:pPr>
            <a:r>
              <a:rPr lang="en-CA" b="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The verb and the noun are frequently used of people</a:t>
            </a:r>
            <a:r>
              <a:rPr lang="en-CA" kern="100" dirty="0">
                <a:effectLst/>
                <a:latin typeface="Calibri" panose="020F0502020204030204" pitchFamily="34" charset="0"/>
                <a:ea typeface="Calibri" panose="020F0502020204030204" pitchFamily="34" charset="0"/>
                <a:cs typeface="Calibri" panose="020F0502020204030204" pitchFamily="34" charset="0"/>
              </a:rPr>
              <a:t>, and often in negative sense, i.e., one person’s unjustified “jealousy” of another person  </a:t>
            </a:r>
          </a:p>
          <a:p>
            <a:pPr>
              <a:spcBef>
                <a:spcPts val="600"/>
              </a:spcBef>
            </a:pPr>
            <a:r>
              <a:rPr lang="en-CA" b="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When used of God, they imply either his “righteous jealousy” </a:t>
            </a:r>
            <a:r>
              <a:rPr lang="en-CA" b="1" u="sng"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or his “zeal”</a:t>
            </a:r>
            <a:endParaRPr lang="en-CA" u="sng" kern="100" dirty="0">
              <a:effectLst/>
              <a:latin typeface="Calibri" panose="020F0502020204030204" pitchFamily="34" charset="0"/>
              <a:ea typeface="Calibri" panose="020F0502020204030204" pitchFamily="34" charset="0"/>
              <a:cs typeface="Calibri" panose="020F0502020204030204" pitchFamily="34" charset="0"/>
            </a:endParaRPr>
          </a:p>
          <a:p>
            <a:pPr marL="236538" marR="0" lvl="0" indent="-236538" algn="l" defTabSz="914400" rtl="0" eaLnBrk="1" fontAlgn="auto" latinLnBrk="0" hangingPunct="1">
              <a:lnSpc>
                <a:spcPct val="80000"/>
              </a:lnSpc>
              <a:spcBef>
                <a:spcPts val="600"/>
              </a:spcBef>
              <a:spcAft>
                <a:spcPts val="0"/>
              </a:spcAft>
              <a:buClrTx/>
              <a:buSzTx/>
              <a:buFont typeface="Arial" panose="020B0604020202020204" pitchFamily="34" charset="0"/>
              <a:buChar char="•"/>
              <a:tabLst/>
              <a:defRPr/>
            </a:pP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second commandment is the seminal scripture on God’s “righteous jealousy”</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Exodus 20:4-6 ESV</a:t>
            </a:r>
            <a:r>
              <a:rPr kumimoji="0" lang="en-CA" sz="2400" b="1" i="0" u="none" strike="noStrike" kern="1200" cap="none" spc="0" normalizeH="0" baseline="0" noProof="0" dirty="0">
                <a:ln>
                  <a:noFill/>
                </a:ln>
                <a:solidFill>
                  <a:prstClr val="black"/>
                </a:solidFill>
                <a:effectLst/>
                <a:uLnTx/>
                <a:uFillTx/>
                <a:latin typeface="Calibri" panose="020F0502020204030204"/>
                <a:ea typeface="+mn-ea"/>
                <a:cs typeface="+mn-cs"/>
              </a:rPr>
              <a:t> // Deuteronomy 5:8-10</a:t>
            </a:r>
            <a:endPar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lvl="1" indent="0">
              <a:lnSpc>
                <a:spcPct val="80000"/>
              </a:lnSpc>
              <a:spcBef>
                <a:spcPts val="600"/>
              </a:spcBef>
              <a:buNone/>
              <a:defRPr/>
            </a:pP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You shall not make for yourself a carved image, or any likeness of anything that is in heaven above, or that is in the earth beneath, or that is in the water under the earth.  You shall not bow down to them or serve them, </a:t>
            </a: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for I [YHWH] your God am a jealous (</a:t>
            </a:r>
            <a:r>
              <a:rPr kumimoji="0" lang="en-CA" b="1" i="0" u="none" strike="noStrike" kern="1200" cap="none" spc="0" normalizeH="0" baseline="0" noProof="0" dirty="0" err="1">
                <a:ln>
                  <a:noFill/>
                </a:ln>
                <a:solidFill>
                  <a:prstClr val="black"/>
                </a:solidFill>
                <a:effectLst/>
                <a:highlight>
                  <a:srgbClr val="FFFF00"/>
                </a:highlight>
                <a:uLnTx/>
                <a:uFillTx/>
                <a:latin typeface="Calibri" panose="020F0502020204030204"/>
                <a:ea typeface="+mn-ea"/>
                <a:cs typeface="+mn-cs"/>
              </a:rPr>
              <a:t>qanna</a:t>
            </a: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ˊ) God</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 visiting the iniquity of the fathers on the children to the third and the fourth generation of those who hate me, but showing [</a:t>
            </a:r>
            <a:r>
              <a:rPr kumimoji="0" lang="en-CA" b="0" i="0" u="none" strike="noStrike" kern="1200" cap="none" spc="0" normalizeH="0" baseline="0" noProof="0" dirty="0" err="1">
                <a:ln>
                  <a:noFill/>
                </a:ln>
                <a:solidFill>
                  <a:prstClr val="black"/>
                </a:solidFill>
                <a:effectLst/>
                <a:uLnTx/>
                <a:uFillTx/>
                <a:latin typeface="Calibri" panose="020F0502020204030204"/>
                <a:ea typeface="+mn-ea"/>
                <a:cs typeface="+mn-cs"/>
              </a:rPr>
              <a:t>ḥesed</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 to thousands of those who love me and keep my commandments.  </a:t>
            </a:r>
            <a:endParaRPr lang="en-CA" sz="28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05951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67005F-59E0-7E47-405C-69B4D6281424}"/>
              </a:ext>
            </a:extLst>
          </p:cNvPr>
          <p:cNvSpPr txBox="1"/>
          <p:nvPr/>
        </p:nvSpPr>
        <p:spPr>
          <a:xfrm>
            <a:off x="0" y="235209"/>
            <a:ext cx="12192000" cy="6387582"/>
          </a:xfrm>
          <a:prstGeom prst="rect">
            <a:avLst/>
          </a:prstGeom>
          <a:noFill/>
        </p:spPr>
        <p:txBody>
          <a:bodyPr wrap="square">
            <a:spAutoFit/>
          </a:bodyPr>
          <a:lstStyle/>
          <a:p>
            <a:pPr marL="236538" indent="-236538">
              <a:lnSpc>
                <a:spcPct val="80000"/>
              </a:lnSpc>
              <a:buFont typeface="Arial" panose="020B0604020202020204" pitchFamily="34" charset="0"/>
              <a:buChar char="•"/>
            </a:pPr>
            <a:r>
              <a:rPr lang="en-CA" sz="2800" b="1" dirty="0">
                <a:highlight>
                  <a:srgbClr val="FFFF00"/>
                </a:highlight>
              </a:rPr>
              <a:t>The other uses of the adjective, </a:t>
            </a:r>
            <a:r>
              <a:rPr lang="en-CA" sz="2800" b="1" dirty="0" err="1">
                <a:highlight>
                  <a:srgbClr val="FFFF00"/>
                </a:highlight>
              </a:rPr>
              <a:t>qanna</a:t>
            </a:r>
            <a:r>
              <a:rPr lang="en-CA" sz="2800" b="1" dirty="0">
                <a:highlight>
                  <a:srgbClr val="FFFF00"/>
                </a:highlight>
              </a:rPr>
              <a:t>´, make abundantly clear what God’s “righteous jealousy” is all about: </a:t>
            </a:r>
          </a:p>
          <a:p>
            <a:pPr lvl="1">
              <a:lnSpc>
                <a:spcPct val="80000"/>
              </a:lnSpc>
            </a:pPr>
            <a:r>
              <a:rPr lang="en-CA" sz="2400" b="1" u="sng" dirty="0"/>
              <a:t>Exodus 34:11-16 ESV</a:t>
            </a:r>
            <a:endParaRPr lang="en-CA" sz="2800" dirty="0"/>
          </a:p>
          <a:p>
            <a:pPr lvl="1">
              <a:lnSpc>
                <a:spcPct val="80000"/>
              </a:lnSpc>
            </a:pPr>
            <a:r>
              <a:rPr lang="en-CA" sz="2400" b="1" dirty="0">
                <a:highlight>
                  <a:srgbClr val="FFFF00"/>
                </a:highlight>
              </a:rPr>
              <a:t>Observe what I command you this day</a:t>
            </a:r>
            <a:r>
              <a:rPr lang="en-CA" sz="2400" dirty="0"/>
              <a:t>.  Behold, I will drive out before you the Amorites, the Canaanites, the Hittites, the Perizzites, the Hivites, and the Jebusites.  </a:t>
            </a:r>
            <a:r>
              <a:rPr lang="en-CA" sz="2400" b="1" dirty="0">
                <a:highlight>
                  <a:srgbClr val="FFFF00"/>
                </a:highlight>
              </a:rPr>
              <a:t>Take care, lest you make a covenant with the inhabitants of the land</a:t>
            </a:r>
            <a:r>
              <a:rPr lang="en-CA" sz="2400" dirty="0"/>
              <a:t> to which you go, lest it become a snare in your midst.  You shall tear down their altars and break their pillars and cut down their </a:t>
            </a:r>
            <a:r>
              <a:rPr lang="en-CA" sz="2400" dirty="0" err="1"/>
              <a:t>Asherim</a:t>
            </a:r>
            <a:r>
              <a:rPr lang="en-CA" sz="2400" dirty="0"/>
              <a:t> (for </a:t>
            </a:r>
            <a:r>
              <a:rPr lang="en-CA" sz="2400" b="1" dirty="0">
                <a:highlight>
                  <a:srgbClr val="FFFF00"/>
                </a:highlight>
              </a:rPr>
              <a:t>you shall worship no other god</a:t>
            </a:r>
            <a:r>
              <a:rPr lang="en-CA" sz="2400" dirty="0"/>
              <a:t>, for [YHWH], </a:t>
            </a:r>
            <a:r>
              <a:rPr lang="en-CA" sz="2400" b="1" dirty="0">
                <a:highlight>
                  <a:srgbClr val="FFFF00"/>
                </a:highlight>
              </a:rPr>
              <a:t>whose name is Jealous (</a:t>
            </a:r>
            <a:r>
              <a:rPr lang="en-CA" sz="2400" b="1" dirty="0" err="1">
                <a:highlight>
                  <a:srgbClr val="FFFF00"/>
                </a:highlight>
              </a:rPr>
              <a:t>qanna</a:t>
            </a:r>
            <a:r>
              <a:rPr lang="en-CA" sz="2400" b="1" dirty="0">
                <a:highlight>
                  <a:srgbClr val="FFFF00"/>
                </a:highlight>
              </a:rPr>
              <a:t>ˊ)</a:t>
            </a:r>
            <a:r>
              <a:rPr lang="en-CA" sz="2400" dirty="0"/>
              <a:t>, </a:t>
            </a:r>
            <a:r>
              <a:rPr lang="en-CA" sz="2400" b="1" dirty="0">
                <a:highlight>
                  <a:srgbClr val="FFFF00"/>
                </a:highlight>
              </a:rPr>
              <a:t>is a jealous (</a:t>
            </a:r>
            <a:r>
              <a:rPr lang="en-CA" sz="2400" b="1" dirty="0" err="1">
                <a:highlight>
                  <a:srgbClr val="FFFF00"/>
                </a:highlight>
              </a:rPr>
              <a:t>qanna</a:t>
            </a:r>
            <a:r>
              <a:rPr lang="en-CA" sz="2400" b="1" dirty="0">
                <a:highlight>
                  <a:srgbClr val="FFFF00"/>
                </a:highlight>
              </a:rPr>
              <a:t>ˊ) God</a:t>
            </a:r>
            <a:r>
              <a:rPr lang="en-CA" sz="2400" dirty="0"/>
              <a:t>), lest you make a covenant with the inhabitants of the land, and when they </a:t>
            </a:r>
            <a:r>
              <a:rPr lang="en-CA" sz="2400" b="1" dirty="0">
                <a:highlight>
                  <a:srgbClr val="FFFF00"/>
                </a:highlight>
              </a:rPr>
              <a:t>whore after their gods and sacrifice to their gods</a:t>
            </a:r>
            <a:r>
              <a:rPr lang="en-CA" sz="2400" dirty="0"/>
              <a:t> and you are invited, you eat of his sacrifice, and </a:t>
            </a:r>
            <a:r>
              <a:rPr lang="en-CA" sz="2400" b="1" dirty="0">
                <a:highlight>
                  <a:srgbClr val="FFFF00"/>
                </a:highlight>
              </a:rPr>
              <a:t>you take of their daughters for your sons</a:t>
            </a:r>
            <a:r>
              <a:rPr lang="en-CA" sz="2400" dirty="0"/>
              <a:t>, and their daughters whore after their gods and make your sons whore after their gods. </a:t>
            </a:r>
          </a:p>
          <a:p>
            <a:pPr lvl="1">
              <a:lnSpc>
                <a:spcPct val="80000"/>
              </a:lnSpc>
              <a:spcBef>
                <a:spcPts val="600"/>
              </a:spcBef>
            </a:pPr>
            <a:r>
              <a:rPr lang="en-CA" sz="2400" b="1" u="sng" dirty="0"/>
              <a:t>Deuteronomy 4:23-24, 6:13-15 ESV</a:t>
            </a:r>
          </a:p>
          <a:p>
            <a:pPr lvl="1">
              <a:lnSpc>
                <a:spcPct val="80000"/>
              </a:lnSpc>
              <a:spcBef>
                <a:spcPts val="600"/>
              </a:spcBef>
            </a:pPr>
            <a:r>
              <a:rPr lang="en-CA" sz="2400" dirty="0"/>
              <a:t>Take care, </a:t>
            </a:r>
            <a:r>
              <a:rPr lang="en-CA" sz="2400" b="1" dirty="0">
                <a:highlight>
                  <a:srgbClr val="FFFF00"/>
                </a:highlight>
              </a:rPr>
              <a:t>lest you forget the covenant of [YHWH] your God</a:t>
            </a:r>
            <a:r>
              <a:rPr lang="en-CA" sz="2400" dirty="0"/>
              <a:t>, which he made with you, and </a:t>
            </a:r>
            <a:r>
              <a:rPr lang="en-CA" sz="2400" b="1" dirty="0">
                <a:highlight>
                  <a:srgbClr val="FFFF00"/>
                </a:highlight>
              </a:rPr>
              <a:t>make a carved image, the form of anything</a:t>
            </a:r>
            <a:r>
              <a:rPr lang="en-CA" sz="2400" dirty="0"/>
              <a:t> that [YHWH] your God has forbidden you.  For [YHWH] your God is a consuming fire, </a:t>
            </a:r>
            <a:r>
              <a:rPr lang="en-CA" sz="2400" b="1" dirty="0">
                <a:highlight>
                  <a:srgbClr val="FFFF00"/>
                </a:highlight>
              </a:rPr>
              <a:t>a jealous (</a:t>
            </a:r>
            <a:r>
              <a:rPr lang="en-CA" sz="2400" b="1" dirty="0" err="1">
                <a:highlight>
                  <a:srgbClr val="FFFF00"/>
                </a:highlight>
              </a:rPr>
              <a:t>qanna</a:t>
            </a:r>
            <a:r>
              <a:rPr lang="en-CA" sz="2400" b="1" dirty="0">
                <a:highlight>
                  <a:srgbClr val="FFFF00"/>
                </a:highlight>
              </a:rPr>
              <a:t>ˊ) God</a:t>
            </a:r>
            <a:r>
              <a:rPr lang="en-CA" sz="2400" dirty="0"/>
              <a:t>.</a:t>
            </a:r>
          </a:p>
          <a:p>
            <a:pPr lvl="1">
              <a:lnSpc>
                <a:spcPct val="80000"/>
              </a:lnSpc>
              <a:spcBef>
                <a:spcPts val="600"/>
              </a:spcBef>
            </a:pPr>
            <a:r>
              <a:rPr lang="en-CA" sz="2400" b="1" dirty="0">
                <a:highlight>
                  <a:srgbClr val="FFFF00"/>
                </a:highlight>
              </a:rPr>
              <a:t>It is [YHWH] your God you shall fear</a:t>
            </a:r>
            <a:r>
              <a:rPr lang="en-CA" sz="2400" dirty="0"/>
              <a:t>.  </a:t>
            </a:r>
            <a:r>
              <a:rPr lang="en-CA" sz="2400" b="1" dirty="0">
                <a:highlight>
                  <a:srgbClr val="FFFF00"/>
                </a:highlight>
              </a:rPr>
              <a:t>Him you shall serve</a:t>
            </a:r>
            <a:r>
              <a:rPr lang="en-CA" sz="2400" dirty="0"/>
              <a:t> and by his name you shall swear.  You shall not go after other gods, the gods of the peoples who are around you—for </a:t>
            </a:r>
            <a:r>
              <a:rPr lang="en-CA" sz="2400" b="1" dirty="0">
                <a:highlight>
                  <a:srgbClr val="FFFF00"/>
                </a:highlight>
              </a:rPr>
              <a:t>[YHWH] your God in your midst is a jealous (</a:t>
            </a:r>
            <a:r>
              <a:rPr lang="en-CA" sz="2400" b="1" dirty="0" err="1">
                <a:highlight>
                  <a:srgbClr val="FFFF00"/>
                </a:highlight>
              </a:rPr>
              <a:t>qanna</a:t>
            </a:r>
            <a:r>
              <a:rPr lang="en-CA" sz="2400" b="1" dirty="0">
                <a:highlight>
                  <a:srgbClr val="FFFF00"/>
                </a:highlight>
              </a:rPr>
              <a:t>ˊ) God</a:t>
            </a:r>
            <a:r>
              <a:rPr lang="en-CA" sz="2400" dirty="0"/>
              <a:t>—lest the anger of [YHWH] your God be kindled against you, and he destroy you from off the face of the earth.  </a:t>
            </a:r>
          </a:p>
        </p:txBody>
      </p:sp>
    </p:spTree>
    <p:extLst>
      <p:ext uri="{BB962C8B-B14F-4D97-AF65-F5344CB8AC3E}">
        <p14:creationId xmlns:p14="http://schemas.microsoft.com/office/powerpoint/2010/main" val="17470839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713FB-4E4B-4E18-D882-63BCF74CAEE5}"/>
              </a:ext>
            </a:extLst>
          </p:cNvPr>
          <p:cNvSpPr>
            <a:spLocks noGrp="1"/>
          </p:cNvSpPr>
          <p:nvPr>
            <p:ph type="title"/>
          </p:nvPr>
        </p:nvSpPr>
        <p:spPr>
          <a:xfrm>
            <a:off x="838200" y="1"/>
            <a:ext cx="10515600" cy="1134532"/>
          </a:xfrm>
        </p:spPr>
        <p:txBody>
          <a:bodyPr/>
          <a:lstStyle/>
          <a:p>
            <a:pPr algn="ctr"/>
            <a:r>
              <a:rPr lang="en-CA" dirty="0">
                <a:latin typeface="Arial Black" panose="020B0A04020102020204" pitchFamily="34" charset="0"/>
              </a:rPr>
              <a:t>Righteous Jealousy</a:t>
            </a:r>
          </a:p>
        </p:txBody>
      </p:sp>
      <p:sp>
        <p:nvSpPr>
          <p:cNvPr id="3" name="Content Placeholder 2">
            <a:extLst>
              <a:ext uri="{FF2B5EF4-FFF2-40B4-BE49-F238E27FC236}">
                <a16:creationId xmlns:a16="http://schemas.microsoft.com/office/drawing/2014/main" id="{1C99547F-B540-F793-BA43-253AA33390B7}"/>
              </a:ext>
            </a:extLst>
          </p:cNvPr>
          <p:cNvSpPr>
            <a:spLocks noGrp="1"/>
          </p:cNvSpPr>
          <p:nvPr>
            <p:ph idx="1"/>
          </p:nvPr>
        </p:nvSpPr>
        <p:spPr>
          <a:xfrm>
            <a:off x="0" y="1134533"/>
            <a:ext cx="12192000" cy="5723466"/>
          </a:xfrm>
        </p:spPr>
        <p:txBody>
          <a:bodyPr/>
          <a:lstStyle/>
          <a:p>
            <a:r>
              <a:rPr lang="en-CA" b="1" dirty="0">
                <a:highlight>
                  <a:srgbClr val="FFFF00"/>
                </a:highlight>
              </a:rPr>
              <a:t>Righteous jealousy is the character attribute of God which make him completely intolerant of any form of sin, in particular any form of “idolatry” which is the root of all other sin</a:t>
            </a:r>
          </a:p>
          <a:p>
            <a:r>
              <a:rPr lang="en-CA" dirty="0"/>
              <a:t>God requires True Worshippers to develop this character attribute</a:t>
            </a:r>
          </a:p>
          <a:p>
            <a:r>
              <a:rPr lang="en-CA" b="1" dirty="0">
                <a:highlight>
                  <a:srgbClr val="FFFF00"/>
                </a:highlight>
              </a:rPr>
              <a:t>Righteous jealousy is the well-spring of zeal</a:t>
            </a:r>
            <a:r>
              <a:rPr lang="en-CA" dirty="0"/>
              <a:t>: one and the same in Hebrew</a:t>
            </a:r>
          </a:p>
          <a:p>
            <a:r>
              <a:rPr lang="en-CA" dirty="0"/>
              <a:t>We must be totally intolerant of sin to eradicate it in the World Tomorrow</a:t>
            </a:r>
          </a:p>
          <a:p>
            <a:r>
              <a:rPr lang="en-CA" dirty="0"/>
              <a:t>Satan will be gone, but human beings left to themselves will still tend towards sin</a:t>
            </a:r>
          </a:p>
          <a:p>
            <a:r>
              <a:rPr lang="en-CA" dirty="0"/>
              <a:t>That is where the “</a:t>
            </a:r>
            <a:r>
              <a:rPr lang="en-CA" b="1" dirty="0">
                <a:highlight>
                  <a:srgbClr val="FFFF00"/>
                </a:highlight>
              </a:rPr>
              <a:t>metaphor of violence</a:t>
            </a:r>
            <a:r>
              <a:rPr lang="en-CA" dirty="0"/>
              <a:t>” applies: “to fix the world” </a:t>
            </a:r>
            <a:r>
              <a:rPr lang="en-CA" b="1" dirty="0">
                <a:highlight>
                  <a:srgbClr val="FFFF00"/>
                </a:highlight>
              </a:rPr>
              <a:t>we must have such a zealous hatred of sin that we relentlessly stamp it out in every circumstance</a:t>
            </a:r>
          </a:p>
          <a:p>
            <a:r>
              <a:rPr lang="en-CA" b="1" dirty="0">
                <a:highlight>
                  <a:srgbClr val="FFFF00"/>
                </a:highlight>
              </a:rPr>
              <a:t>Sin is eradicated by teaching the Way of God to the people of the world and leading them in the path of righteousness</a:t>
            </a:r>
          </a:p>
        </p:txBody>
      </p:sp>
    </p:spTree>
    <p:extLst>
      <p:ext uri="{BB962C8B-B14F-4D97-AF65-F5344CB8AC3E}">
        <p14:creationId xmlns:p14="http://schemas.microsoft.com/office/powerpoint/2010/main" val="2740179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F0C67-98C7-4E39-A532-05F92583482A}"/>
              </a:ext>
            </a:extLst>
          </p:cNvPr>
          <p:cNvSpPr>
            <a:spLocks noGrp="1"/>
          </p:cNvSpPr>
          <p:nvPr>
            <p:ph type="title"/>
          </p:nvPr>
        </p:nvSpPr>
        <p:spPr>
          <a:xfrm>
            <a:off x="838200" y="1"/>
            <a:ext cx="10515600" cy="1151466"/>
          </a:xfrm>
        </p:spPr>
        <p:txBody>
          <a:bodyPr/>
          <a:lstStyle/>
          <a:p>
            <a:pPr algn="ctr"/>
            <a:r>
              <a:rPr lang="en-CA" dirty="0">
                <a:latin typeface="Arial Black" panose="020B0A04020102020204" pitchFamily="34" charset="0"/>
              </a:rPr>
              <a:t>The Zeal of God</a:t>
            </a:r>
          </a:p>
        </p:txBody>
      </p:sp>
      <p:sp>
        <p:nvSpPr>
          <p:cNvPr id="3" name="Content Placeholder 2">
            <a:extLst>
              <a:ext uri="{FF2B5EF4-FFF2-40B4-BE49-F238E27FC236}">
                <a16:creationId xmlns:a16="http://schemas.microsoft.com/office/drawing/2014/main" id="{76747BC3-1671-5C80-C16D-D90940F20AD8}"/>
              </a:ext>
            </a:extLst>
          </p:cNvPr>
          <p:cNvSpPr>
            <a:spLocks noGrp="1"/>
          </p:cNvSpPr>
          <p:nvPr>
            <p:ph idx="1"/>
          </p:nvPr>
        </p:nvSpPr>
        <p:spPr>
          <a:xfrm>
            <a:off x="0" y="863600"/>
            <a:ext cx="12192000" cy="5994399"/>
          </a:xfrm>
        </p:spPr>
        <p:txBody>
          <a:bodyPr>
            <a:normAutofit fontScale="25000" lnSpcReduction="20000"/>
          </a:bodyPr>
          <a:lstStyle/>
          <a:p>
            <a:pPr marL="0" marR="0" indent="0">
              <a:lnSpc>
                <a:spcPct val="107000"/>
              </a:lnSpc>
              <a:spcBef>
                <a:spcPts val="0"/>
              </a:spcBef>
              <a:spcAft>
                <a:spcPts val="0"/>
              </a:spcAft>
              <a:buNone/>
            </a:pPr>
            <a:r>
              <a:rPr lang="en-CA" sz="11200" kern="100" dirty="0">
                <a:effectLst/>
                <a:latin typeface="Calibri" panose="020F0502020204030204" pitchFamily="34" charset="0"/>
                <a:ea typeface="Calibri" panose="020F0502020204030204" pitchFamily="34" charset="0"/>
                <a:cs typeface="Arial" panose="020B0604020202020204" pitchFamily="34" charset="0"/>
              </a:rPr>
              <a:t>The </a:t>
            </a:r>
            <a:r>
              <a:rPr lang="en-CA" sz="11200" b="1" kern="1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Prophet Isaiah focuses on the “zeal” of God</a:t>
            </a:r>
            <a:r>
              <a:rPr lang="en-CA" sz="11200" kern="100" dirty="0">
                <a:effectLst/>
                <a:latin typeface="Calibri" panose="020F0502020204030204" pitchFamily="34" charset="0"/>
                <a:ea typeface="Calibri" panose="020F0502020204030204" pitchFamily="34" charset="0"/>
                <a:cs typeface="Arial" panose="020B0604020202020204" pitchFamily="34" charset="0"/>
              </a:rPr>
              <a:t> to accomplish his purpose: </a:t>
            </a:r>
          </a:p>
          <a:p>
            <a:pPr marL="457200" lvl="1" indent="0">
              <a:lnSpc>
                <a:spcPct val="110000"/>
              </a:lnSpc>
              <a:spcBef>
                <a:spcPts val="0"/>
              </a:spcBef>
              <a:buNone/>
            </a:pPr>
            <a:r>
              <a:rPr lang="en-CA" sz="8800" u="sng" kern="100" dirty="0">
                <a:effectLst/>
                <a:latin typeface="Calibri" panose="020F0502020204030204" pitchFamily="34" charset="0"/>
                <a:ea typeface="Calibri" panose="020F0502020204030204" pitchFamily="34" charset="0"/>
                <a:cs typeface="Arial" panose="020B0604020202020204" pitchFamily="34" charset="0"/>
              </a:rPr>
              <a:t>Isaiah 9:7, 26:11, 42:13, 59:17, 63:15a ESV</a:t>
            </a:r>
          </a:p>
          <a:p>
            <a:pPr marL="457200" lvl="1" indent="0">
              <a:lnSpc>
                <a:spcPct val="110000"/>
              </a:lnSpc>
              <a:spcBef>
                <a:spcPts val="0"/>
              </a:spcBef>
              <a:spcAft>
                <a:spcPts val="300"/>
              </a:spcAft>
              <a:buNone/>
            </a:pPr>
            <a:r>
              <a:rPr lang="en-CA" sz="8800" b="1" kern="1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Of the increase of his government and of peace there will be no end</a:t>
            </a:r>
            <a:r>
              <a:rPr lang="en-CA" sz="8800" kern="100" dirty="0">
                <a:effectLst/>
                <a:latin typeface="Calibri" panose="020F0502020204030204" pitchFamily="34" charset="0"/>
                <a:ea typeface="Calibri" panose="020F0502020204030204" pitchFamily="34" charset="0"/>
                <a:cs typeface="Arial" panose="020B0604020202020204" pitchFamily="34" charset="0"/>
              </a:rPr>
              <a:t>,</a:t>
            </a:r>
            <a:br>
              <a:rPr lang="en-CA" sz="8800" kern="100" dirty="0">
                <a:effectLst/>
                <a:latin typeface="Calibri" panose="020F0502020204030204" pitchFamily="34" charset="0"/>
                <a:ea typeface="Calibri" panose="020F0502020204030204" pitchFamily="34" charset="0"/>
                <a:cs typeface="Arial" panose="020B0604020202020204" pitchFamily="34" charset="0"/>
              </a:rPr>
            </a:br>
            <a:r>
              <a:rPr lang="en-CA" sz="8800" kern="100" dirty="0">
                <a:effectLst/>
                <a:latin typeface="Calibri" panose="020F0502020204030204" pitchFamily="34" charset="0"/>
                <a:ea typeface="Calibri" panose="020F0502020204030204" pitchFamily="34" charset="0"/>
                <a:cs typeface="Arial" panose="020B0604020202020204" pitchFamily="34" charset="0"/>
              </a:rPr>
              <a:t>on the throne of David and over his kingdom, to establish it and to uphold it</a:t>
            </a:r>
            <a:br>
              <a:rPr lang="en-CA" sz="8800" kern="100" dirty="0">
                <a:effectLst/>
                <a:latin typeface="Calibri" panose="020F0502020204030204" pitchFamily="34" charset="0"/>
                <a:ea typeface="Calibri" panose="020F0502020204030204" pitchFamily="34" charset="0"/>
                <a:cs typeface="Arial" panose="020B0604020202020204" pitchFamily="34" charset="0"/>
              </a:rPr>
            </a:br>
            <a:r>
              <a:rPr lang="en-CA" sz="8800" kern="100" dirty="0">
                <a:effectLst/>
                <a:latin typeface="Calibri" panose="020F0502020204030204" pitchFamily="34" charset="0"/>
                <a:ea typeface="Calibri" panose="020F0502020204030204" pitchFamily="34" charset="0"/>
                <a:cs typeface="Arial" panose="020B0604020202020204" pitchFamily="34" charset="0"/>
              </a:rPr>
              <a:t>with [justness] and with righteousness from this time forth and forevermore.</a:t>
            </a:r>
            <a:br>
              <a:rPr lang="en-CA" sz="8800" kern="100" dirty="0">
                <a:effectLst/>
                <a:latin typeface="Calibri" panose="020F0502020204030204" pitchFamily="34" charset="0"/>
                <a:ea typeface="Calibri" panose="020F0502020204030204" pitchFamily="34" charset="0"/>
                <a:cs typeface="Arial" panose="020B0604020202020204" pitchFamily="34" charset="0"/>
              </a:rPr>
            </a:br>
            <a:r>
              <a:rPr lang="en-CA" sz="8800" b="1" kern="1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zeal (</a:t>
            </a:r>
            <a:r>
              <a:rPr lang="en-CA" sz="8800" b="1" kern="100"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qinᵉ´ah</a:t>
            </a:r>
            <a:r>
              <a:rPr lang="en-CA" sz="8800" b="1" kern="1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 of [YHWH] of hosts will do this</a:t>
            </a:r>
            <a:r>
              <a:rPr lang="en-CA" sz="8800" kern="100" dirty="0">
                <a:effectLst/>
                <a:latin typeface="Calibri" panose="020F0502020204030204" pitchFamily="34" charset="0"/>
                <a:ea typeface="Calibri" panose="020F0502020204030204" pitchFamily="34" charset="0"/>
                <a:cs typeface="Arial" panose="020B0604020202020204" pitchFamily="34" charset="0"/>
              </a:rPr>
              <a:t>.</a:t>
            </a:r>
          </a:p>
          <a:p>
            <a:pPr marL="457200" lvl="1" indent="0">
              <a:lnSpc>
                <a:spcPct val="110000"/>
              </a:lnSpc>
              <a:spcBef>
                <a:spcPts val="0"/>
              </a:spcBef>
              <a:spcAft>
                <a:spcPts val="300"/>
              </a:spcAft>
              <a:buNone/>
            </a:pPr>
            <a:r>
              <a:rPr lang="en-CA" sz="8800" kern="100" dirty="0">
                <a:effectLst/>
                <a:latin typeface="Calibri" panose="020F0502020204030204" pitchFamily="34" charset="0"/>
                <a:ea typeface="Calibri" panose="020F0502020204030204" pitchFamily="34" charset="0"/>
                <a:cs typeface="Arial" panose="020B0604020202020204" pitchFamily="34" charset="0"/>
              </a:rPr>
              <a:t>[YHWH], your hand is lifted up, but they do not see it. </a:t>
            </a:r>
            <a:br>
              <a:rPr lang="en-CA" sz="8800" kern="100" dirty="0">
                <a:effectLst/>
                <a:latin typeface="Calibri" panose="020F0502020204030204" pitchFamily="34" charset="0"/>
                <a:ea typeface="Calibri" panose="020F0502020204030204" pitchFamily="34" charset="0"/>
                <a:cs typeface="Arial" panose="020B0604020202020204" pitchFamily="34" charset="0"/>
              </a:rPr>
            </a:br>
            <a:r>
              <a:rPr lang="en-CA" sz="8800" b="1" kern="1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Let them see your zeal (</a:t>
            </a:r>
            <a:r>
              <a:rPr lang="en-CA" sz="8800" b="1" kern="100"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qinᵉ´ah</a:t>
            </a:r>
            <a:r>
              <a:rPr lang="en-CA" sz="8800" b="1" kern="1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 for your people</a:t>
            </a:r>
            <a:r>
              <a:rPr lang="en-CA" sz="8800" kern="100" dirty="0">
                <a:effectLst/>
                <a:latin typeface="Calibri" panose="020F0502020204030204" pitchFamily="34" charset="0"/>
                <a:ea typeface="Calibri" panose="020F0502020204030204" pitchFamily="34" charset="0"/>
                <a:cs typeface="Arial" panose="020B0604020202020204" pitchFamily="34" charset="0"/>
              </a:rPr>
              <a:t>, and be ashamed. </a:t>
            </a:r>
            <a:br>
              <a:rPr lang="en-CA" sz="8800" kern="100" dirty="0">
                <a:effectLst/>
                <a:latin typeface="Calibri" panose="020F0502020204030204" pitchFamily="34" charset="0"/>
                <a:ea typeface="Calibri" panose="020F0502020204030204" pitchFamily="34" charset="0"/>
                <a:cs typeface="Arial" panose="020B0604020202020204" pitchFamily="34" charset="0"/>
              </a:rPr>
            </a:br>
            <a:r>
              <a:rPr lang="en-CA" sz="8800" kern="100" dirty="0">
                <a:effectLst/>
                <a:latin typeface="Calibri" panose="020F0502020204030204" pitchFamily="34" charset="0"/>
                <a:ea typeface="Calibri" panose="020F0502020204030204" pitchFamily="34" charset="0"/>
                <a:cs typeface="Arial" panose="020B0604020202020204" pitchFamily="34" charset="0"/>
              </a:rPr>
              <a:t>Let the fire for your adversaries consume them.</a:t>
            </a:r>
          </a:p>
          <a:p>
            <a:pPr marL="457200" lvl="1" indent="0">
              <a:lnSpc>
                <a:spcPct val="110000"/>
              </a:lnSpc>
              <a:spcBef>
                <a:spcPts val="600"/>
              </a:spcBef>
              <a:spcAft>
                <a:spcPts val="300"/>
              </a:spcAft>
              <a:buNone/>
            </a:pPr>
            <a:r>
              <a:rPr lang="en-CA" sz="8800" b="1" kern="1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[YHWH] goes out</a:t>
            </a:r>
            <a:r>
              <a:rPr lang="en-CA" sz="8800" kern="100" dirty="0">
                <a:effectLst/>
                <a:latin typeface="Calibri" panose="020F0502020204030204" pitchFamily="34" charset="0"/>
                <a:ea typeface="Calibri" panose="020F0502020204030204" pitchFamily="34" charset="0"/>
                <a:cs typeface="Arial" panose="020B0604020202020204" pitchFamily="34" charset="0"/>
              </a:rPr>
              <a:t> like a mighty man, like a man of war </a:t>
            </a:r>
            <a:r>
              <a:rPr lang="en-CA" sz="8800" b="1" kern="1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he stirs up his zeal (</a:t>
            </a:r>
            <a:r>
              <a:rPr lang="en-CA" sz="8800" b="1" kern="100"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qinᵉ´ah</a:t>
            </a:r>
            <a:r>
              <a:rPr lang="en-CA" sz="8800" b="1" kern="1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a:t>
            </a:r>
            <a:r>
              <a:rPr lang="en-CA" sz="8800" kern="100" dirty="0">
                <a:effectLst/>
                <a:latin typeface="Calibri" panose="020F0502020204030204" pitchFamily="34" charset="0"/>
                <a:ea typeface="Calibri" panose="020F0502020204030204" pitchFamily="34" charset="0"/>
                <a:cs typeface="Arial" panose="020B0604020202020204" pitchFamily="34" charset="0"/>
              </a:rPr>
              <a:t>;</a:t>
            </a:r>
            <a:br>
              <a:rPr lang="en-CA" sz="8800" kern="100" dirty="0">
                <a:effectLst/>
                <a:latin typeface="Calibri" panose="020F0502020204030204" pitchFamily="34" charset="0"/>
                <a:ea typeface="Calibri" panose="020F0502020204030204" pitchFamily="34" charset="0"/>
                <a:cs typeface="Arial" panose="020B0604020202020204" pitchFamily="34" charset="0"/>
              </a:rPr>
            </a:br>
            <a:r>
              <a:rPr lang="en-CA" sz="8800" kern="100" dirty="0">
                <a:effectLst/>
                <a:latin typeface="Calibri" panose="020F0502020204030204" pitchFamily="34" charset="0"/>
                <a:ea typeface="Calibri" panose="020F0502020204030204" pitchFamily="34" charset="0"/>
                <a:cs typeface="Arial" panose="020B0604020202020204" pitchFamily="34" charset="0"/>
              </a:rPr>
              <a:t>he cries out, he shouts aloud, he shows himself mighty against his foes.</a:t>
            </a:r>
          </a:p>
          <a:p>
            <a:pPr marL="457200" lvl="1" indent="0">
              <a:lnSpc>
                <a:spcPct val="110000"/>
              </a:lnSpc>
              <a:spcBef>
                <a:spcPts val="600"/>
              </a:spcBef>
              <a:spcAft>
                <a:spcPts val="300"/>
              </a:spcAft>
              <a:buNone/>
            </a:pPr>
            <a:r>
              <a:rPr lang="en-CA" sz="8800" b="1" kern="1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He put on righteousness as a breastplate</a:t>
            </a:r>
            <a:r>
              <a:rPr lang="en-CA" sz="8800" kern="100" dirty="0">
                <a:effectLst/>
                <a:latin typeface="Calibri" panose="020F0502020204030204" pitchFamily="34" charset="0"/>
                <a:ea typeface="Calibri" panose="020F0502020204030204" pitchFamily="34" charset="0"/>
                <a:cs typeface="Arial" panose="020B0604020202020204" pitchFamily="34" charset="0"/>
              </a:rPr>
              <a:t>, and a helmet of salvation on his head;</a:t>
            </a:r>
            <a:br>
              <a:rPr lang="en-CA" sz="8800" kern="100" dirty="0">
                <a:effectLst/>
                <a:latin typeface="Calibri" panose="020F0502020204030204" pitchFamily="34" charset="0"/>
                <a:ea typeface="Calibri" panose="020F0502020204030204" pitchFamily="34" charset="0"/>
                <a:cs typeface="Arial" panose="020B0604020202020204" pitchFamily="34" charset="0"/>
              </a:rPr>
            </a:br>
            <a:r>
              <a:rPr lang="en-CA" sz="8800" kern="100" dirty="0">
                <a:effectLst/>
                <a:latin typeface="Calibri" panose="020F0502020204030204" pitchFamily="34" charset="0"/>
                <a:ea typeface="Calibri" panose="020F0502020204030204" pitchFamily="34" charset="0"/>
                <a:cs typeface="Arial" panose="020B0604020202020204" pitchFamily="34" charset="0"/>
              </a:rPr>
              <a:t>he put on garments of vengeance for clothing, </a:t>
            </a:r>
            <a:br>
              <a:rPr lang="en-CA" sz="8800" kern="100" dirty="0">
                <a:effectLst/>
                <a:latin typeface="Calibri" panose="020F0502020204030204" pitchFamily="34" charset="0"/>
                <a:ea typeface="Calibri" panose="020F0502020204030204" pitchFamily="34" charset="0"/>
                <a:cs typeface="Arial" panose="020B0604020202020204" pitchFamily="34" charset="0"/>
              </a:rPr>
            </a:br>
            <a:r>
              <a:rPr lang="en-CA" sz="8800" kern="100" dirty="0">
                <a:effectLst/>
                <a:latin typeface="Calibri" panose="020F0502020204030204" pitchFamily="34" charset="0"/>
                <a:ea typeface="Calibri" panose="020F0502020204030204" pitchFamily="34" charset="0"/>
                <a:cs typeface="Arial" panose="020B0604020202020204" pitchFamily="34" charset="0"/>
              </a:rPr>
              <a:t>and </a:t>
            </a:r>
            <a:r>
              <a:rPr lang="en-CA" sz="8800" b="1" kern="1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wrapped himself in zeal (</a:t>
            </a:r>
            <a:r>
              <a:rPr lang="en-CA" sz="8800" b="1" kern="100"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qinᵉ´ah</a:t>
            </a:r>
            <a:r>
              <a:rPr lang="en-CA" sz="8800" b="1" kern="1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 as a cloak</a:t>
            </a:r>
            <a:r>
              <a:rPr lang="en-CA" sz="8800" kern="100" dirty="0">
                <a:effectLst/>
                <a:latin typeface="Calibri" panose="020F0502020204030204" pitchFamily="34" charset="0"/>
                <a:ea typeface="Calibri" panose="020F0502020204030204" pitchFamily="34" charset="0"/>
                <a:cs typeface="Arial" panose="020B0604020202020204" pitchFamily="34" charset="0"/>
              </a:rPr>
              <a:t>.</a:t>
            </a:r>
          </a:p>
          <a:p>
            <a:pPr marL="457200" lvl="1" indent="0">
              <a:lnSpc>
                <a:spcPct val="110000"/>
              </a:lnSpc>
              <a:spcBef>
                <a:spcPts val="600"/>
              </a:spcBef>
              <a:spcAft>
                <a:spcPts val="300"/>
              </a:spcAft>
              <a:buNone/>
            </a:pPr>
            <a:r>
              <a:rPr lang="en-CA" sz="8800" b="1" kern="1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Look down from heaven and see</a:t>
            </a:r>
            <a:r>
              <a:rPr lang="en-CA" sz="8800" kern="100" dirty="0">
                <a:effectLst/>
                <a:latin typeface="Calibri" panose="020F0502020204030204" pitchFamily="34" charset="0"/>
                <a:ea typeface="Calibri" panose="020F0502020204030204" pitchFamily="34" charset="0"/>
                <a:cs typeface="Arial" panose="020B0604020202020204" pitchFamily="34" charset="0"/>
              </a:rPr>
              <a:t>, from your holy and beautiful habitation.</a:t>
            </a:r>
            <a:br>
              <a:rPr lang="en-CA" sz="8800" kern="100" dirty="0">
                <a:effectLst/>
                <a:latin typeface="Calibri" panose="020F0502020204030204" pitchFamily="34" charset="0"/>
                <a:ea typeface="Calibri" panose="020F0502020204030204" pitchFamily="34" charset="0"/>
                <a:cs typeface="Arial" panose="020B0604020202020204" pitchFamily="34" charset="0"/>
              </a:rPr>
            </a:br>
            <a:r>
              <a:rPr lang="en-CA" sz="8800" b="1" kern="1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Where are your zeal (</a:t>
            </a:r>
            <a:r>
              <a:rPr lang="en-CA" sz="8800" b="1" kern="100"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qinᵉ´ah</a:t>
            </a:r>
            <a:r>
              <a:rPr lang="en-CA" sz="8800" b="1" kern="1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 and your might</a:t>
            </a:r>
            <a:r>
              <a:rPr lang="en-CA" sz="8800" kern="100" dirty="0">
                <a:effectLst/>
                <a:latin typeface="Calibri" panose="020F0502020204030204" pitchFamily="34" charset="0"/>
                <a:ea typeface="Calibri" panose="020F0502020204030204" pitchFamily="34" charset="0"/>
                <a:cs typeface="Arial" panose="020B0604020202020204" pitchFamily="34" charset="0"/>
              </a:rPr>
              <a:t>?</a:t>
            </a:r>
            <a:endParaRPr lang="en-CA" sz="8800" dirty="0"/>
          </a:p>
        </p:txBody>
      </p:sp>
    </p:spTree>
    <p:extLst>
      <p:ext uri="{BB962C8B-B14F-4D97-AF65-F5344CB8AC3E}">
        <p14:creationId xmlns:p14="http://schemas.microsoft.com/office/powerpoint/2010/main" val="30832818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CA1B4-7EA2-0D43-86BE-787956F42155}"/>
              </a:ext>
            </a:extLst>
          </p:cNvPr>
          <p:cNvSpPr>
            <a:spLocks noGrp="1"/>
          </p:cNvSpPr>
          <p:nvPr>
            <p:ph type="title"/>
          </p:nvPr>
        </p:nvSpPr>
        <p:spPr>
          <a:xfrm>
            <a:off x="838200" y="1"/>
            <a:ext cx="10515600" cy="1134532"/>
          </a:xfrm>
        </p:spPr>
        <p:txBody>
          <a:bodyPr/>
          <a:lstStyle/>
          <a:p>
            <a:pPr algn="ctr"/>
            <a:r>
              <a:rPr lang="en-CA" dirty="0">
                <a:latin typeface="Arial Black" panose="020B0A04020102020204" pitchFamily="34" charset="0"/>
              </a:rPr>
              <a:t>Zeal in the New Testament</a:t>
            </a:r>
          </a:p>
        </p:txBody>
      </p:sp>
      <p:sp>
        <p:nvSpPr>
          <p:cNvPr id="3" name="Content Placeholder 2">
            <a:extLst>
              <a:ext uri="{FF2B5EF4-FFF2-40B4-BE49-F238E27FC236}">
                <a16:creationId xmlns:a16="http://schemas.microsoft.com/office/drawing/2014/main" id="{9365989F-C993-2FA0-ECAC-A01A74930D60}"/>
              </a:ext>
            </a:extLst>
          </p:cNvPr>
          <p:cNvSpPr>
            <a:spLocks noGrp="1"/>
          </p:cNvSpPr>
          <p:nvPr>
            <p:ph idx="1"/>
          </p:nvPr>
        </p:nvSpPr>
        <p:spPr>
          <a:xfrm>
            <a:off x="0" y="1134534"/>
            <a:ext cx="12192000" cy="5723466"/>
          </a:xfrm>
        </p:spPr>
        <p:txBody>
          <a:bodyPr>
            <a:normAutofit lnSpcReduction="10000"/>
          </a:bodyPr>
          <a:lstStyle/>
          <a:p>
            <a:r>
              <a:rPr lang="en-CA" dirty="0"/>
              <a:t>There are </a:t>
            </a:r>
            <a:r>
              <a:rPr lang="en-CA" b="1" dirty="0">
                <a:highlight>
                  <a:srgbClr val="FFFF00"/>
                </a:highlight>
              </a:rPr>
              <a:t>four Greek words in the New Testament that are related to “zeal”</a:t>
            </a:r>
            <a:r>
              <a:rPr lang="en-CA" dirty="0"/>
              <a:t>: </a:t>
            </a:r>
          </a:p>
          <a:p>
            <a:pPr lvl="1">
              <a:buFont typeface="Wingdings" panose="05000000000000000000" pitchFamily="2" charset="2"/>
              <a:buChar char="Ø"/>
            </a:pPr>
            <a:r>
              <a:rPr lang="el-GR" dirty="0"/>
              <a:t>ζῆλος </a:t>
            </a:r>
            <a:r>
              <a:rPr lang="en-CA" dirty="0"/>
              <a:t>- </a:t>
            </a:r>
            <a:r>
              <a:rPr lang="en-CA" dirty="0" err="1"/>
              <a:t>zēlos</a:t>
            </a:r>
            <a:r>
              <a:rPr lang="en-CA" dirty="0"/>
              <a:t>, a masculine noun, “zeal”, “jealousy”, “fury”</a:t>
            </a:r>
          </a:p>
          <a:p>
            <a:pPr lvl="1">
              <a:buFont typeface="Wingdings" panose="05000000000000000000" pitchFamily="2" charset="2"/>
              <a:buChar char="Ø"/>
            </a:pPr>
            <a:r>
              <a:rPr lang="el-GR" dirty="0"/>
              <a:t>ζηλωτής </a:t>
            </a:r>
            <a:r>
              <a:rPr lang="en-CA" dirty="0"/>
              <a:t>- </a:t>
            </a:r>
            <a:r>
              <a:rPr lang="en-CA" dirty="0" err="1"/>
              <a:t>zēlōtēs</a:t>
            </a:r>
            <a:r>
              <a:rPr lang="en-CA" dirty="0"/>
              <a:t>, a masculine noun, “zealot”, “one who is zealous”</a:t>
            </a:r>
          </a:p>
          <a:p>
            <a:pPr lvl="1">
              <a:buFont typeface="Wingdings" panose="05000000000000000000" pitchFamily="2" charset="2"/>
              <a:buChar char="Ø"/>
            </a:pPr>
            <a:r>
              <a:rPr lang="el-GR" dirty="0"/>
              <a:t>σπουδή </a:t>
            </a:r>
            <a:r>
              <a:rPr lang="en-CA" dirty="0"/>
              <a:t>- </a:t>
            </a:r>
            <a:r>
              <a:rPr lang="en-CA" dirty="0" err="1"/>
              <a:t>spoudē</a:t>
            </a:r>
            <a:r>
              <a:rPr lang="en-CA" dirty="0"/>
              <a:t>, a feminine noun, “haste”, “eagerness”, “effort”</a:t>
            </a:r>
          </a:p>
          <a:p>
            <a:pPr lvl="1">
              <a:buFont typeface="Wingdings" panose="05000000000000000000" pitchFamily="2" charset="2"/>
              <a:buChar char="Ø"/>
            </a:pPr>
            <a:r>
              <a:rPr lang="el-GR" dirty="0"/>
              <a:t>ζηλεύω </a:t>
            </a:r>
            <a:r>
              <a:rPr lang="en-CA" dirty="0"/>
              <a:t>- </a:t>
            </a:r>
            <a:r>
              <a:rPr lang="en-CA" dirty="0" err="1"/>
              <a:t>zēleuō</a:t>
            </a:r>
            <a:r>
              <a:rPr lang="en-CA" dirty="0"/>
              <a:t>, a verb, “be earnest”, “be zealous”</a:t>
            </a:r>
          </a:p>
          <a:p>
            <a:pPr marL="457200" lvl="1" indent="0">
              <a:buNone/>
            </a:pPr>
            <a:r>
              <a:rPr lang="en-CA" b="1" u="sng" dirty="0"/>
              <a:t>Titus 2:13-14, 2 Corinthians 9:1-2, 11:2, Revelation 3:19, Romans 12:11 ESV</a:t>
            </a:r>
          </a:p>
          <a:p>
            <a:pPr marL="457200" lvl="1" indent="0">
              <a:spcBef>
                <a:spcPts val="0"/>
              </a:spcBef>
              <a:buNone/>
            </a:pPr>
            <a:r>
              <a:rPr lang="en-CA" dirty="0"/>
              <a:t>… waiting for our blessed hope, the appearing of the glory of </a:t>
            </a:r>
            <a:r>
              <a:rPr lang="en-CA" b="1" dirty="0">
                <a:highlight>
                  <a:srgbClr val="FFFF00"/>
                </a:highlight>
              </a:rPr>
              <a:t>our great God and Savior Jesus Christ</a:t>
            </a:r>
            <a:r>
              <a:rPr lang="en-CA" dirty="0"/>
              <a:t>, who gave himself for us to redeem us from all lawlessness and to purify for himself a </a:t>
            </a:r>
            <a:r>
              <a:rPr lang="en-CA" b="1" dirty="0">
                <a:highlight>
                  <a:srgbClr val="FFFF00"/>
                </a:highlight>
              </a:rPr>
              <a:t>people for his own possession who are zealous (</a:t>
            </a:r>
            <a:r>
              <a:rPr lang="en-CA" b="1" dirty="0" err="1">
                <a:highlight>
                  <a:srgbClr val="FFFF00"/>
                </a:highlight>
              </a:rPr>
              <a:t>zēlōtēs</a:t>
            </a:r>
            <a:r>
              <a:rPr lang="en-CA" b="1" dirty="0">
                <a:highlight>
                  <a:srgbClr val="FFFF00"/>
                </a:highlight>
              </a:rPr>
              <a:t>) for good works</a:t>
            </a:r>
            <a:r>
              <a:rPr lang="en-CA" dirty="0"/>
              <a:t>.</a:t>
            </a:r>
          </a:p>
          <a:p>
            <a:pPr marL="457200" lvl="1" indent="0">
              <a:buNone/>
            </a:pPr>
            <a:r>
              <a:rPr lang="en-CA" dirty="0"/>
              <a:t>Now it is superfluous for me to write to you about </a:t>
            </a:r>
            <a:r>
              <a:rPr lang="en-CA" b="1" dirty="0">
                <a:highlight>
                  <a:srgbClr val="FFFF00"/>
                </a:highlight>
              </a:rPr>
              <a:t>the ministry for the saints</a:t>
            </a:r>
            <a:r>
              <a:rPr lang="en-CA" dirty="0"/>
              <a:t>, for I know your readiness, of which I boast about you to the people of Macedonia, saying that Achaia has been ready since last year.  And </a:t>
            </a:r>
            <a:r>
              <a:rPr lang="en-CA" b="1" dirty="0">
                <a:highlight>
                  <a:srgbClr val="FFFF00"/>
                </a:highlight>
              </a:rPr>
              <a:t>your zeal (</a:t>
            </a:r>
            <a:r>
              <a:rPr lang="en-CA" b="1" dirty="0" err="1">
                <a:highlight>
                  <a:srgbClr val="FFFF00"/>
                </a:highlight>
              </a:rPr>
              <a:t>zēlos</a:t>
            </a:r>
            <a:r>
              <a:rPr lang="en-CA" b="1" dirty="0">
                <a:highlight>
                  <a:srgbClr val="FFFF00"/>
                </a:highlight>
              </a:rPr>
              <a:t>) has stirred up most of them</a:t>
            </a:r>
            <a:r>
              <a:rPr lang="en-CA" dirty="0"/>
              <a:t>. </a:t>
            </a:r>
          </a:p>
          <a:p>
            <a:pPr marL="457200" lvl="1" indent="0">
              <a:buNone/>
            </a:pPr>
            <a:r>
              <a:rPr lang="en-CA" dirty="0"/>
              <a:t>For </a:t>
            </a:r>
            <a:r>
              <a:rPr lang="en-CA" b="1" dirty="0">
                <a:highlight>
                  <a:srgbClr val="FFFF00"/>
                </a:highlight>
              </a:rPr>
              <a:t>I feel a divine jealousy (</a:t>
            </a:r>
            <a:r>
              <a:rPr lang="en-CA" b="1" dirty="0" err="1">
                <a:highlight>
                  <a:srgbClr val="FFFF00"/>
                </a:highlight>
              </a:rPr>
              <a:t>zēlos</a:t>
            </a:r>
            <a:r>
              <a:rPr lang="en-CA" b="1" dirty="0">
                <a:highlight>
                  <a:srgbClr val="FFFF00"/>
                </a:highlight>
              </a:rPr>
              <a:t>) for you</a:t>
            </a:r>
            <a:r>
              <a:rPr lang="en-CA" dirty="0"/>
              <a:t>, since I betrothed you to one husband, to present you as a pure virgin to Christ. </a:t>
            </a:r>
          </a:p>
          <a:p>
            <a:pPr marL="457200" lvl="1" indent="0">
              <a:buNone/>
            </a:pPr>
            <a:r>
              <a:rPr lang="en-CA" dirty="0"/>
              <a:t>Those whom I love, I reprove and discipline, so </a:t>
            </a:r>
            <a:r>
              <a:rPr lang="en-CA" b="1" dirty="0">
                <a:highlight>
                  <a:srgbClr val="FFFF00"/>
                </a:highlight>
              </a:rPr>
              <a:t>be zealous (</a:t>
            </a:r>
            <a:r>
              <a:rPr lang="en-CA" b="1" dirty="0" err="1">
                <a:highlight>
                  <a:srgbClr val="FFFF00"/>
                </a:highlight>
              </a:rPr>
              <a:t>zēleuō</a:t>
            </a:r>
            <a:r>
              <a:rPr lang="en-CA" b="1" dirty="0">
                <a:highlight>
                  <a:srgbClr val="FFFF00"/>
                </a:highlight>
              </a:rPr>
              <a:t>) and repent</a:t>
            </a:r>
            <a:r>
              <a:rPr lang="en-CA" dirty="0"/>
              <a:t>.</a:t>
            </a:r>
          </a:p>
          <a:p>
            <a:pPr marL="457200" lvl="1" indent="0">
              <a:buNone/>
            </a:pPr>
            <a:r>
              <a:rPr lang="en-CA" b="1" dirty="0">
                <a:highlight>
                  <a:srgbClr val="FFFF00"/>
                </a:highlight>
              </a:rPr>
              <a:t>Do not be slothful in zeal (</a:t>
            </a:r>
            <a:r>
              <a:rPr lang="en-CA" b="1" dirty="0" err="1">
                <a:highlight>
                  <a:srgbClr val="FFFF00"/>
                </a:highlight>
              </a:rPr>
              <a:t>spoudē</a:t>
            </a:r>
            <a:r>
              <a:rPr lang="en-CA" b="1" dirty="0">
                <a:highlight>
                  <a:srgbClr val="FFFF00"/>
                </a:highlight>
              </a:rPr>
              <a:t>)</a:t>
            </a:r>
            <a:r>
              <a:rPr lang="en-CA" dirty="0"/>
              <a:t>, be fervent in spirit, serve the Lord. </a:t>
            </a:r>
          </a:p>
        </p:txBody>
      </p:sp>
    </p:spTree>
    <p:extLst>
      <p:ext uri="{BB962C8B-B14F-4D97-AF65-F5344CB8AC3E}">
        <p14:creationId xmlns:p14="http://schemas.microsoft.com/office/powerpoint/2010/main" val="1272936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7F83-8AA6-6110-A46B-9173E596EC9D}"/>
              </a:ext>
            </a:extLst>
          </p:cNvPr>
          <p:cNvSpPr>
            <a:spLocks noGrp="1"/>
          </p:cNvSpPr>
          <p:nvPr>
            <p:ph type="title"/>
          </p:nvPr>
        </p:nvSpPr>
        <p:spPr>
          <a:xfrm>
            <a:off x="838200" y="1"/>
            <a:ext cx="10515600" cy="1131375"/>
          </a:xfrm>
        </p:spPr>
        <p:txBody>
          <a:bodyPr/>
          <a:lstStyle/>
          <a:p>
            <a:pPr algn="ctr"/>
            <a:r>
              <a:rPr lang="en-CA" dirty="0">
                <a:latin typeface="Arial Black" panose="020B0A04020102020204" pitchFamily="34" charset="0"/>
              </a:rPr>
              <a:t>The Day of YHWH</a:t>
            </a:r>
          </a:p>
        </p:txBody>
      </p:sp>
      <p:sp>
        <p:nvSpPr>
          <p:cNvPr id="3" name="Content Placeholder 2">
            <a:extLst>
              <a:ext uri="{FF2B5EF4-FFF2-40B4-BE49-F238E27FC236}">
                <a16:creationId xmlns:a16="http://schemas.microsoft.com/office/drawing/2014/main" id="{F7E03713-0A06-21E2-3DBB-A05336059993}"/>
              </a:ext>
            </a:extLst>
          </p:cNvPr>
          <p:cNvSpPr>
            <a:spLocks noGrp="1"/>
          </p:cNvSpPr>
          <p:nvPr>
            <p:ph idx="1"/>
          </p:nvPr>
        </p:nvSpPr>
        <p:spPr>
          <a:xfrm>
            <a:off x="0" y="1131376"/>
            <a:ext cx="12192000" cy="5726623"/>
          </a:xfrm>
        </p:spPr>
        <p:txBody>
          <a:bodyPr>
            <a:normAutofit/>
          </a:bodyPr>
          <a:lstStyle/>
          <a:p>
            <a:r>
              <a:rPr lang="en-CA" b="1" dirty="0">
                <a:highlight>
                  <a:srgbClr val="FFFF00"/>
                </a:highlight>
              </a:rPr>
              <a:t>It all starts with God’s final wrath on the nations of this world</a:t>
            </a:r>
            <a:r>
              <a:rPr lang="en-CA" dirty="0"/>
              <a:t>:</a:t>
            </a:r>
          </a:p>
          <a:p>
            <a:pPr marL="457200" lvl="1" indent="0">
              <a:buNone/>
            </a:pPr>
            <a:r>
              <a:rPr lang="en-CA" b="1" u="sng" dirty="0"/>
              <a:t>Revelation 15:1, 16:1-2 ESV</a:t>
            </a:r>
          </a:p>
          <a:p>
            <a:pPr marL="457200" lvl="1" indent="0">
              <a:buNone/>
            </a:pPr>
            <a:r>
              <a:rPr lang="en-CA" dirty="0"/>
              <a:t>Then I saw another sign in heaven, great and amazing, </a:t>
            </a:r>
            <a:r>
              <a:rPr lang="en-CA" b="1" dirty="0">
                <a:highlight>
                  <a:srgbClr val="FFFF00"/>
                </a:highlight>
              </a:rPr>
              <a:t>seven angels with seven plagues</a:t>
            </a:r>
            <a:r>
              <a:rPr lang="en-CA" dirty="0"/>
              <a:t>, which are the last, for </a:t>
            </a:r>
            <a:r>
              <a:rPr lang="en-CA" b="1" dirty="0">
                <a:highlight>
                  <a:srgbClr val="FFFF00"/>
                </a:highlight>
              </a:rPr>
              <a:t>with them the wrath of God is finished</a:t>
            </a:r>
            <a:r>
              <a:rPr lang="en-CA" dirty="0"/>
              <a:t>.  … Then I heard a loud voice from the temple telling the seven angels, “Go and </a:t>
            </a:r>
            <a:r>
              <a:rPr lang="en-CA" b="1" dirty="0">
                <a:highlight>
                  <a:srgbClr val="FFFF00"/>
                </a:highlight>
              </a:rPr>
              <a:t>pour out on the earth the seven bowls of the wrath of God</a:t>
            </a:r>
            <a:r>
              <a:rPr lang="en-CA" dirty="0"/>
              <a:t>.”  So the first angel went and poured out his bowl on the earth, and harmful and painful sores came </a:t>
            </a:r>
            <a:r>
              <a:rPr lang="en-CA" b="1" dirty="0">
                <a:highlight>
                  <a:srgbClr val="FFFF00"/>
                </a:highlight>
              </a:rPr>
              <a:t>upon the people who bore the mark of the beast and worshiped its image</a:t>
            </a:r>
            <a:r>
              <a:rPr lang="en-CA" dirty="0"/>
              <a:t>.</a:t>
            </a:r>
          </a:p>
          <a:p>
            <a:r>
              <a:rPr lang="en-CA" dirty="0"/>
              <a:t>The first to suffer are those </a:t>
            </a:r>
            <a:r>
              <a:rPr lang="en-CA" b="1" dirty="0">
                <a:highlight>
                  <a:srgbClr val="FFFF00"/>
                </a:highlight>
              </a:rPr>
              <a:t>who have willingly embraced the way of Satan</a:t>
            </a:r>
            <a:r>
              <a:rPr lang="en-CA" dirty="0"/>
              <a:t>:</a:t>
            </a:r>
          </a:p>
          <a:p>
            <a:pPr marL="457200" lvl="1" indent="0">
              <a:buNone/>
            </a:pPr>
            <a:r>
              <a:rPr lang="en-CA" b="1" u="sng" dirty="0"/>
              <a:t>Revelation 16:5b-6 ESV</a:t>
            </a:r>
          </a:p>
          <a:p>
            <a:pPr marL="457200" lvl="1" indent="0">
              <a:buNone/>
            </a:pPr>
            <a:r>
              <a:rPr lang="en-CA" dirty="0"/>
              <a:t>Just are you, O Holy One, who is and who was, for you brought these judgments.</a:t>
            </a:r>
            <a:br>
              <a:rPr lang="en-CA" dirty="0"/>
            </a:br>
            <a:r>
              <a:rPr lang="en-CA" dirty="0"/>
              <a:t>For </a:t>
            </a:r>
            <a:r>
              <a:rPr lang="en-CA" b="1" dirty="0">
                <a:highlight>
                  <a:srgbClr val="FFFF00"/>
                </a:highlight>
              </a:rPr>
              <a:t>they have shed the blood of saints and prophets</a:t>
            </a:r>
            <a:r>
              <a:rPr lang="en-CA" dirty="0"/>
              <a:t>,</a:t>
            </a:r>
            <a:br>
              <a:rPr lang="en-CA" dirty="0"/>
            </a:br>
            <a:r>
              <a:rPr lang="en-CA" dirty="0"/>
              <a:t>and you have given them blood to drink.</a:t>
            </a:r>
            <a:br>
              <a:rPr lang="en-CA" dirty="0"/>
            </a:br>
            <a:r>
              <a:rPr lang="en-CA" b="1" dirty="0">
                <a:highlight>
                  <a:srgbClr val="FFFF00"/>
                </a:highlight>
              </a:rPr>
              <a:t>It is what they deserve</a:t>
            </a:r>
            <a:r>
              <a:rPr lang="en-CA" dirty="0"/>
              <a:t>!</a:t>
            </a:r>
          </a:p>
        </p:txBody>
      </p:sp>
    </p:spTree>
    <p:extLst>
      <p:ext uri="{BB962C8B-B14F-4D97-AF65-F5344CB8AC3E}">
        <p14:creationId xmlns:p14="http://schemas.microsoft.com/office/powerpoint/2010/main" val="42509964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05983-063F-3E74-9C30-BCC72D1750FE}"/>
              </a:ext>
            </a:extLst>
          </p:cNvPr>
          <p:cNvSpPr>
            <a:spLocks noGrp="1"/>
          </p:cNvSpPr>
          <p:nvPr>
            <p:ph type="title"/>
          </p:nvPr>
        </p:nvSpPr>
        <p:spPr>
          <a:xfrm>
            <a:off x="838200" y="1"/>
            <a:ext cx="10515600" cy="1168399"/>
          </a:xfrm>
        </p:spPr>
        <p:txBody>
          <a:bodyPr/>
          <a:lstStyle/>
          <a:p>
            <a:pPr algn="ctr"/>
            <a:r>
              <a:rPr lang="en-CA"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81F5618C-D086-9214-BFE2-525B0375E6DF}"/>
              </a:ext>
            </a:extLst>
          </p:cNvPr>
          <p:cNvSpPr>
            <a:spLocks noGrp="1"/>
          </p:cNvSpPr>
          <p:nvPr>
            <p:ph idx="1"/>
          </p:nvPr>
        </p:nvSpPr>
        <p:spPr>
          <a:xfrm>
            <a:off x="0" y="1168400"/>
            <a:ext cx="12192000" cy="5689599"/>
          </a:xfrm>
        </p:spPr>
        <p:txBody>
          <a:bodyPr/>
          <a:lstStyle/>
          <a:p>
            <a:r>
              <a:rPr lang="en-CA" dirty="0"/>
              <a:t>We cannot fix the world now, but we soon will be required to do just that</a:t>
            </a:r>
          </a:p>
          <a:p>
            <a:r>
              <a:rPr lang="en-CA" dirty="0"/>
              <a:t>God will lay the groundwork by confining Satan and “destroying the destroyers of the earth”</a:t>
            </a:r>
          </a:p>
          <a:p>
            <a:r>
              <a:rPr lang="en-CA" dirty="0"/>
              <a:t>We will be going out into a devastated and suffering world which God will require us to </a:t>
            </a:r>
            <a:r>
              <a:rPr lang="en-CA" b="1" dirty="0">
                <a:highlight>
                  <a:srgbClr val="FFFF00"/>
                </a:highlight>
              </a:rPr>
              <a:t>conquer through the Gospel Message</a:t>
            </a:r>
          </a:p>
          <a:p>
            <a:r>
              <a:rPr lang="en-CA" dirty="0"/>
              <a:t>Those who have gone before us, King David and John the Baptist, have left us a legacy of zeal – we can follow their examples to accomplish God’s purpose</a:t>
            </a:r>
          </a:p>
          <a:p>
            <a:r>
              <a:rPr lang="en-CA" b="1" dirty="0">
                <a:highlight>
                  <a:srgbClr val="FFFF00"/>
                </a:highlight>
              </a:rPr>
              <a:t>Entry into the Kingdom of God </a:t>
            </a:r>
            <a:r>
              <a:rPr lang="en-CA" b="1">
                <a:highlight>
                  <a:srgbClr val="FFFF00"/>
                </a:highlight>
              </a:rPr>
              <a:t>requires an </a:t>
            </a:r>
            <a:r>
              <a:rPr lang="en-CA" b="1" dirty="0">
                <a:highlight>
                  <a:srgbClr val="FFFF00"/>
                </a:highlight>
              </a:rPr>
              <a:t>attitude of violence</a:t>
            </a:r>
            <a:r>
              <a:rPr lang="en-CA" dirty="0"/>
              <a:t>: </a:t>
            </a:r>
            <a:r>
              <a:rPr lang="en-CA" b="1" dirty="0">
                <a:highlight>
                  <a:srgbClr val="FFFF00"/>
                </a:highlight>
              </a:rPr>
              <a:t>zeal</a:t>
            </a:r>
            <a:r>
              <a:rPr lang="en-CA" dirty="0"/>
              <a:t> to conquer in our daily battle and </a:t>
            </a:r>
            <a:r>
              <a:rPr lang="en-CA" b="1" dirty="0">
                <a:highlight>
                  <a:srgbClr val="FFFF00"/>
                </a:highlight>
              </a:rPr>
              <a:t>zeal</a:t>
            </a:r>
            <a:r>
              <a:rPr lang="en-CA" dirty="0"/>
              <a:t> to conquer the world with the Way of God</a:t>
            </a:r>
          </a:p>
          <a:p>
            <a:r>
              <a:rPr lang="en-CA" b="1" dirty="0">
                <a:highlight>
                  <a:srgbClr val="FFFF00"/>
                </a:highlight>
              </a:rPr>
              <a:t>Zeal is one of the fundamental character attributes of God</a:t>
            </a:r>
          </a:p>
          <a:p>
            <a:r>
              <a:rPr lang="en-CA" b="1" dirty="0">
                <a:highlight>
                  <a:srgbClr val="FFFF00"/>
                </a:highlight>
              </a:rPr>
              <a:t>We are required to develop godly zeal in order to be considered candidates of the gift of eternal life</a:t>
            </a:r>
          </a:p>
          <a:p>
            <a:endParaRPr lang="en-CA" dirty="0"/>
          </a:p>
        </p:txBody>
      </p:sp>
    </p:spTree>
    <p:extLst>
      <p:ext uri="{BB962C8B-B14F-4D97-AF65-F5344CB8AC3E}">
        <p14:creationId xmlns:p14="http://schemas.microsoft.com/office/powerpoint/2010/main" val="3629558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AC6E6CD-8924-E0E3-744A-C8972E7D776A}"/>
              </a:ext>
            </a:extLst>
          </p:cNvPr>
          <p:cNvSpPr txBox="1"/>
          <p:nvPr/>
        </p:nvSpPr>
        <p:spPr>
          <a:xfrm>
            <a:off x="0" y="0"/>
            <a:ext cx="12192000" cy="6749540"/>
          </a:xfrm>
          <a:prstGeom prst="rect">
            <a:avLst/>
          </a:prstGeom>
          <a:noFill/>
        </p:spPr>
        <p:txBody>
          <a:bodyPr wrap="square">
            <a:spAutoFit/>
          </a:bodyPr>
          <a:lstStyle/>
          <a:p>
            <a:pPr marL="231775" indent="-231775">
              <a:lnSpc>
                <a:spcPct val="90000"/>
              </a:lnSpc>
              <a:buFont typeface="Arial" panose="020B0604020202020204" pitchFamily="34" charset="0"/>
              <a:buChar char="•"/>
            </a:pPr>
            <a:r>
              <a:rPr lang="en-CA" sz="2800" b="1" dirty="0">
                <a:highlight>
                  <a:srgbClr val="FFFF00"/>
                </a:highlight>
              </a:rPr>
              <a:t>The Beast Power remains defiant until the end</a:t>
            </a:r>
            <a:r>
              <a:rPr lang="en-CA" sz="2800" dirty="0"/>
              <a:t>:</a:t>
            </a:r>
          </a:p>
          <a:p>
            <a:pPr lvl="1">
              <a:lnSpc>
                <a:spcPct val="90000"/>
              </a:lnSpc>
            </a:pPr>
            <a:r>
              <a:rPr lang="en-CA" sz="2400" b="1" u="sng" dirty="0"/>
              <a:t>Revelation 16:10-12, 16, 19:19-21a ESV</a:t>
            </a:r>
          </a:p>
          <a:p>
            <a:pPr lvl="1">
              <a:lnSpc>
                <a:spcPct val="90000"/>
              </a:lnSpc>
            </a:pPr>
            <a:r>
              <a:rPr lang="en-CA" sz="2400" b="1" dirty="0">
                <a:highlight>
                  <a:srgbClr val="FFFF00"/>
                </a:highlight>
              </a:rPr>
              <a:t>The fifth angel poured out his bowl on the throne of the beast</a:t>
            </a:r>
            <a:r>
              <a:rPr lang="en-CA" sz="2400" dirty="0"/>
              <a:t>, and its kingdom was plunged into darkness.  </a:t>
            </a:r>
            <a:r>
              <a:rPr lang="en-CA" sz="2400" b="1" dirty="0">
                <a:highlight>
                  <a:srgbClr val="FFFF00"/>
                </a:highlight>
              </a:rPr>
              <a:t>People</a:t>
            </a:r>
            <a:r>
              <a:rPr lang="en-CA" sz="2400" dirty="0"/>
              <a:t> gnawed their tongues in anguish and </a:t>
            </a:r>
            <a:r>
              <a:rPr lang="en-CA" sz="2400" b="1" dirty="0">
                <a:highlight>
                  <a:srgbClr val="FFFF00"/>
                </a:highlight>
              </a:rPr>
              <a:t>cursed the God of heaven</a:t>
            </a:r>
            <a:r>
              <a:rPr lang="en-CA" sz="2400" dirty="0"/>
              <a:t> for their pain and sores.  </a:t>
            </a:r>
            <a:r>
              <a:rPr lang="en-CA" sz="2400" b="1" dirty="0">
                <a:highlight>
                  <a:srgbClr val="FFFF00"/>
                </a:highlight>
              </a:rPr>
              <a:t>They did not repent</a:t>
            </a:r>
            <a:r>
              <a:rPr lang="en-CA" sz="2400" dirty="0"/>
              <a:t> of their deeds.</a:t>
            </a:r>
          </a:p>
          <a:p>
            <a:pPr lvl="1">
              <a:lnSpc>
                <a:spcPct val="90000"/>
              </a:lnSpc>
              <a:spcBef>
                <a:spcPts val="600"/>
              </a:spcBef>
            </a:pPr>
            <a:r>
              <a:rPr lang="en-CA" sz="2400" b="1" dirty="0">
                <a:highlight>
                  <a:srgbClr val="FFFF00"/>
                </a:highlight>
              </a:rPr>
              <a:t>The sixth angel poured out his bowl</a:t>
            </a:r>
            <a:r>
              <a:rPr lang="en-CA" sz="2400" dirty="0"/>
              <a:t> on the great river Euphrates, and its water was dried up, </a:t>
            </a:r>
            <a:r>
              <a:rPr lang="en-CA" sz="2400" b="1" dirty="0">
                <a:highlight>
                  <a:srgbClr val="FFFF00"/>
                </a:highlight>
              </a:rPr>
              <a:t>to prepare the way for the kings from the east</a:t>
            </a:r>
            <a:r>
              <a:rPr lang="en-CA" sz="2400" dirty="0"/>
              <a:t>.  … And </a:t>
            </a:r>
            <a:r>
              <a:rPr lang="en-CA" sz="2400" b="1" dirty="0">
                <a:highlight>
                  <a:srgbClr val="FFFF00"/>
                </a:highlight>
              </a:rPr>
              <a:t>they assembled them at the place that in Hebrew is called </a:t>
            </a:r>
            <a:r>
              <a:rPr lang="en-CA" sz="2400" b="1" u="sng" dirty="0">
                <a:highlight>
                  <a:srgbClr val="FFFF00"/>
                </a:highlight>
              </a:rPr>
              <a:t>Armageddon</a:t>
            </a:r>
            <a:r>
              <a:rPr lang="en-CA" sz="2400" dirty="0"/>
              <a:t>.</a:t>
            </a:r>
          </a:p>
          <a:p>
            <a:pPr lvl="1">
              <a:lnSpc>
                <a:spcPct val="90000"/>
              </a:lnSpc>
              <a:spcBef>
                <a:spcPts val="600"/>
              </a:spcBef>
            </a:pPr>
            <a:r>
              <a:rPr lang="en-CA" sz="2400" dirty="0"/>
              <a:t>And I saw </a:t>
            </a:r>
            <a:r>
              <a:rPr lang="en-CA" sz="2400" b="1" dirty="0">
                <a:highlight>
                  <a:srgbClr val="FFFF00"/>
                </a:highlight>
              </a:rPr>
              <a:t>the beast and the kings of the earth with their armies gathered to make war</a:t>
            </a:r>
            <a:r>
              <a:rPr lang="en-CA" sz="2400" dirty="0"/>
              <a:t> against him who was sitting on the horse and against his army.  And </a:t>
            </a:r>
            <a:r>
              <a:rPr lang="en-CA" sz="2400" b="1" dirty="0">
                <a:highlight>
                  <a:srgbClr val="FFFF00"/>
                </a:highlight>
              </a:rPr>
              <a:t>the beast</a:t>
            </a:r>
            <a:r>
              <a:rPr lang="en-CA" sz="2400" dirty="0"/>
              <a:t> was captured, and with it </a:t>
            </a:r>
            <a:r>
              <a:rPr lang="en-CA" sz="2400" b="1" dirty="0">
                <a:highlight>
                  <a:srgbClr val="FFFF00"/>
                </a:highlight>
              </a:rPr>
              <a:t>the false prophet</a:t>
            </a:r>
            <a:r>
              <a:rPr lang="en-CA" sz="2400" dirty="0"/>
              <a:t> who in its presence had done the signs by which he deceived those who had received the mark of the beast and those who worshiped its image.  These two </a:t>
            </a:r>
            <a:r>
              <a:rPr lang="en-CA" sz="2400" b="1" dirty="0">
                <a:highlight>
                  <a:srgbClr val="FFFF00"/>
                </a:highlight>
              </a:rPr>
              <a:t>were thrown alive into the lake of fire</a:t>
            </a:r>
            <a:r>
              <a:rPr lang="en-CA" sz="2400" dirty="0"/>
              <a:t> that burns with sulfur.  And </a:t>
            </a:r>
            <a:r>
              <a:rPr lang="en-CA" sz="2400" b="1" dirty="0">
                <a:highlight>
                  <a:srgbClr val="FFFF00"/>
                </a:highlight>
              </a:rPr>
              <a:t>the rest were slain</a:t>
            </a:r>
            <a:r>
              <a:rPr lang="en-CA" sz="2400" dirty="0"/>
              <a:t> by the sword that came from the mouth of him who was sitting on the horse …</a:t>
            </a:r>
          </a:p>
          <a:p>
            <a:pPr marL="231775" indent="-231775">
              <a:lnSpc>
                <a:spcPct val="90000"/>
              </a:lnSpc>
              <a:spcBef>
                <a:spcPts val="600"/>
              </a:spcBef>
              <a:buFont typeface="Arial" panose="020B0604020202020204" pitchFamily="34" charset="0"/>
              <a:buChar char="•"/>
            </a:pPr>
            <a:r>
              <a:rPr lang="en-CA" sz="2800" dirty="0"/>
              <a:t>Finally, </a:t>
            </a:r>
            <a:r>
              <a:rPr lang="en-CA" sz="2800" b="1" dirty="0">
                <a:highlight>
                  <a:srgbClr val="FFFF00"/>
                </a:highlight>
              </a:rPr>
              <a:t>the cause of the problems is removed</a:t>
            </a:r>
            <a:r>
              <a:rPr lang="en-CA" sz="2800" dirty="0"/>
              <a:t>: </a:t>
            </a:r>
            <a:r>
              <a:rPr lang="en-CA" sz="2400" b="1" u="sng" dirty="0"/>
              <a:t>Revelation 20:1-3a ESV</a:t>
            </a:r>
            <a:endParaRPr lang="en-CA" sz="2800" b="1" u="sng" dirty="0"/>
          </a:p>
          <a:p>
            <a:pPr lvl="1">
              <a:lnSpc>
                <a:spcPct val="90000"/>
              </a:lnSpc>
            </a:pPr>
            <a:r>
              <a:rPr lang="en-CA" sz="2400" dirty="0"/>
              <a:t>Then I saw an angel coming down from heaven, holding in his hand the key to the bottomless pit and a great chain.  And he seized the dragon, that ancient serpent, who is </a:t>
            </a:r>
            <a:r>
              <a:rPr lang="en-CA" sz="2400" b="1" dirty="0">
                <a:highlight>
                  <a:srgbClr val="FFFF00"/>
                </a:highlight>
              </a:rPr>
              <a:t>the devil and Satan</a:t>
            </a:r>
            <a:r>
              <a:rPr lang="en-CA" sz="2400" dirty="0"/>
              <a:t>, and </a:t>
            </a:r>
            <a:r>
              <a:rPr lang="en-CA" sz="2400" b="1" dirty="0">
                <a:highlight>
                  <a:srgbClr val="FFFF00"/>
                </a:highlight>
              </a:rPr>
              <a:t>bound him for a thousand years</a:t>
            </a:r>
            <a:r>
              <a:rPr lang="en-CA" sz="2400" dirty="0"/>
              <a:t>, and threw him into the pit, and shut it and sealed it over him, so </a:t>
            </a:r>
            <a:r>
              <a:rPr lang="en-CA" sz="2400" b="1" dirty="0">
                <a:highlight>
                  <a:srgbClr val="FFFF00"/>
                </a:highlight>
              </a:rPr>
              <a:t>that he might not deceive the nations any longer</a:t>
            </a:r>
            <a:r>
              <a:rPr lang="en-CA" sz="2400" dirty="0"/>
              <a:t> …</a:t>
            </a:r>
          </a:p>
        </p:txBody>
      </p:sp>
    </p:spTree>
    <p:extLst>
      <p:ext uri="{BB962C8B-B14F-4D97-AF65-F5344CB8AC3E}">
        <p14:creationId xmlns:p14="http://schemas.microsoft.com/office/powerpoint/2010/main" val="2720627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37C06-8C1A-93DD-F9EE-E0431111C9D6}"/>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Retributive Justice</a:t>
            </a:r>
          </a:p>
        </p:txBody>
      </p:sp>
      <p:sp>
        <p:nvSpPr>
          <p:cNvPr id="3" name="Content Placeholder 2">
            <a:extLst>
              <a:ext uri="{FF2B5EF4-FFF2-40B4-BE49-F238E27FC236}">
                <a16:creationId xmlns:a16="http://schemas.microsoft.com/office/drawing/2014/main" id="{97C1B22F-706F-2F7F-5C88-C276A7172692}"/>
              </a:ext>
            </a:extLst>
          </p:cNvPr>
          <p:cNvSpPr>
            <a:spLocks noGrp="1"/>
          </p:cNvSpPr>
          <p:nvPr>
            <p:ph idx="1"/>
          </p:nvPr>
        </p:nvSpPr>
        <p:spPr>
          <a:xfrm>
            <a:off x="0" y="1146876"/>
            <a:ext cx="12192000" cy="5711124"/>
          </a:xfrm>
        </p:spPr>
        <p:txBody>
          <a:bodyPr>
            <a:normAutofit/>
          </a:bodyPr>
          <a:lstStyle/>
          <a:p>
            <a:r>
              <a:rPr lang="en-CA" b="1" dirty="0">
                <a:highlight>
                  <a:srgbClr val="FFFF00"/>
                </a:highlight>
              </a:rPr>
              <a:t>The slaughter of the Day of YHWH will be selective</a:t>
            </a:r>
            <a:r>
              <a:rPr lang="en-CA" dirty="0"/>
              <a:t>:</a:t>
            </a:r>
          </a:p>
          <a:p>
            <a:pPr marL="457200" lvl="1" indent="0">
              <a:spcBef>
                <a:spcPts val="0"/>
              </a:spcBef>
              <a:buNone/>
            </a:pPr>
            <a:r>
              <a:rPr lang="en-CA" b="1" u="sng" dirty="0"/>
              <a:t>Revelation 11:17-18 ESV</a:t>
            </a:r>
          </a:p>
          <a:p>
            <a:pPr marL="457200" lvl="1" indent="0">
              <a:spcBef>
                <a:spcPts val="0"/>
              </a:spcBef>
              <a:buNone/>
            </a:pPr>
            <a:r>
              <a:rPr lang="en-CA" dirty="0"/>
              <a:t>We give thanks to you, </a:t>
            </a:r>
            <a:r>
              <a:rPr lang="en-CA" b="1" dirty="0">
                <a:highlight>
                  <a:srgbClr val="FFFF00"/>
                </a:highlight>
              </a:rPr>
              <a:t>Lord God Almighty</a:t>
            </a:r>
            <a:r>
              <a:rPr lang="en-CA" dirty="0"/>
              <a:t>, who is and who was,</a:t>
            </a:r>
            <a:br>
              <a:rPr lang="en-CA" dirty="0"/>
            </a:br>
            <a:r>
              <a:rPr lang="en-CA" dirty="0"/>
              <a:t>for </a:t>
            </a:r>
            <a:r>
              <a:rPr lang="en-CA" b="1" dirty="0">
                <a:highlight>
                  <a:srgbClr val="FFFF00"/>
                </a:highlight>
              </a:rPr>
              <a:t>you have taken your great power and begun to reign</a:t>
            </a:r>
            <a:r>
              <a:rPr lang="en-CA" dirty="0"/>
              <a:t>.</a:t>
            </a:r>
            <a:br>
              <a:rPr lang="en-CA" dirty="0"/>
            </a:br>
            <a:r>
              <a:rPr lang="en-CA" dirty="0"/>
              <a:t>The nations raged, but your wrath came, and the time for the dead to be judged,</a:t>
            </a:r>
            <a:br>
              <a:rPr lang="en-CA" dirty="0"/>
            </a:br>
            <a:r>
              <a:rPr lang="en-CA" dirty="0"/>
              <a:t>and for rewarding your servants, the prophets and saints, </a:t>
            </a:r>
            <a:br>
              <a:rPr lang="en-CA" dirty="0"/>
            </a:br>
            <a:r>
              <a:rPr lang="en-CA" dirty="0"/>
              <a:t>and those who fear your name, both small and great, </a:t>
            </a:r>
            <a:br>
              <a:rPr lang="en-CA" dirty="0"/>
            </a:br>
            <a:r>
              <a:rPr lang="en-CA" dirty="0"/>
              <a:t>and </a:t>
            </a:r>
            <a:r>
              <a:rPr lang="en-CA" b="1" dirty="0">
                <a:highlight>
                  <a:srgbClr val="FFFF00"/>
                </a:highlight>
              </a:rPr>
              <a:t>for destroying the destroyers of the earth</a:t>
            </a:r>
            <a:r>
              <a:rPr lang="en-CA" dirty="0"/>
              <a:t>.</a:t>
            </a:r>
          </a:p>
          <a:p>
            <a:pPr>
              <a:spcBef>
                <a:spcPts val="0"/>
              </a:spcBef>
            </a:pPr>
            <a:r>
              <a:rPr lang="en-CA" dirty="0"/>
              <a:t>The “</a:t>
            </a:r>
            <a:r>
              <a:rPr lang="en-CA" b="1" dirty="0">
                <a:highlight>
                  <a:srgbClr val="FFFF00"/>
                </a:highlight>
              </a:rPr>
              <a:t>destroyers of the earth</a:t>
            </a:r>
            <a:r>
              <a:rPr lang="en-CA" dirty="0"/>
              <a:t>” include the left-wing elites, the political puppets, the liberal judges, the perverse educators, and all in leadership positions that have followed the satanic philosophies that made this world the way it is – these are </a:t>
            </a:r>
            <a:r>
              <a:rPr lang="en-CA" b="1" dirty="0">
                <a:highlight>
                  <a:srgbClr val="FFFF00"/>
                </a:highlight>
              </a:rPr>
              <a:t>“the wicked” whom God hates</a:t>
            </a:r>
            <a:r>
              <a:rPr lang="en-CA" dirty="0"/>
              <a:t>: </a:t>
            </a:r>
            <a:r>
              <a:rPr lang="en-CA" sz="2400" b="1" u="sng" dirty="0"/>
              <a:t>Psalms 11:5, 37:12-13, 94:20 ESV</a:t>
            </a:r>
          </a:p>
          <a:p>
            <a:pPr marL="457200" lvl="1" indent="0">
              <a:spcBef>
                <a:spcPts val="0"/>
              </a:spcBef>
              <a:buNone/>
            </a:pPr>
            <a:r>
              <a:rPr lang="en-CA" b="1" dirty="0">
                <a:highlight>
                  <a:srgbClr val="FFFF00"/>
                </a:highlight>
              </a:rPr>
              <a:t>The LORD</a:t>
            </a:r>
            <a:r>
              <a:rPr lang="en-CA" dirty="0"/>
              <a:t> tests the righteous, but [he] </a:t>
            </a:r>
            <a:r>
              <a:rPr lang="en-CA" b="1" dirty="0">
                <a:highlight>
                  <a:srgbClr val="FFFF00"/>
                </a:highlight>
              </a:rPr>
              <a:t>hates the wicked</a:t>
            </a:r>
            <a:r>
              <a:rPr lang="en-CA" dirty="0"/>
              <a:t> and the one who loves violence.</a:t>
            </a:r>
          </a:p>
          <a:p>
            <a:pPr marL="457200" lvl="1" indent="0">
              <a:spcBef>
                <a:spcPts val="0"/>
              </a:spcBef>
              <a:buNone/>
            </a:pPr>
            <a:r>
              <a:rPr lang="en-CA" dirty="0"/>
              <a:t>The </a:t>
            </a:r>
            <a:r>
              <a:rPr lang="en-CA" b="1" dirty="0">
                <a:highlight>
                  <a:srgbClr val="FFFF00"/>
                </a:highlight>
              </a:rPr>
              <a:t>wicked plots against the righteous</a:t>
            </a:r>
            <a:r>
              <a:rPr lang="en-CA" dirty="0"/>
              <a:t> and gnashes his teeth at him,</a:t>
            </a:r>
            <a:br>
              <a:rPr lang="en-CA" dirty="0"/>
            </a:br>
            <a:r>
              <a:rPr lang="en-CA" dirty="0"/>
              <a:t>but </a:t>
            </a:r>
            <a:r>
              <a:rPr lang="en-CA" b="1" dirty="0">
                <a:highlight>
                  <a:srgbClr val="FFFF00"/>
                </a:highlight>
              </a:rPr>
              <a:t>the Lord laughs at the wicked</a:t>
            </a:r>
            <a:r>
              <a:rPr lang="en-CA" dirty="0"/>
              <a:t>, for he sees that </a:t>
            </a:r>
            <a:r>
              <a:rPr lang="en-CA" b="1" dirty="0">
                <a:highlight>
                  <a:srgbClr val="FFFF00"/>
                </a:highlight>
              </a:rPr>
              <a:t>his day is coming</a:t>
            </a:r>
            <a:r>
              <a:rPr lang="en-CA" dirty="0"/>
              <a:t>.</a:t>
            </a:r>
          </a:p>
          <a:p>
            <a:pPr marL="457200" lvl="1" indent="0">
              <a:spcBef>
                <a:spcPts val="0"/>
              </a:spcBef>
              <a:buNone/>
            </a:pPr>
            <a:r>
              <a:rPr lang="en-CA" dirty="0"/>
              <a:t>Can </a:t>
            </a:r>
            <a:r>
              <a:rPr lang="en-CA" b="1" dirty="0">
                <a:highlight>
                  <a:srgbClr val="FFFF00"/>
                </a:highlight>
              </a:rPr>
              <a:t>wicked rulers</a:t>
            </a:r>
            <a:r>
              <a:rPr lang="en-CA" dirty="0"/>
              <a:t> be allied with you, those </a:t>
            </a:r>
            <a:r>
              <a:rPr lang="en-CA" b="1" dirty="0">
                <a:highlight>
                  <a:srgbClr val="FFFF00"/>
                </a:highlight>
              </a:rPr>
              <a:t>who frame injustice by statute</a:t>
            </a:r>
            <a:r>
              <a:rPr lang="en-CA" dirty="0"/>
              <a:t>?</a:t>
            </a:r>
          </a:p>
        </p:txBody>
      </p:sp>
    </p:spTree>
    <p:extLst>
      <p:ext uri="{BB962C8B-B14F-4D97-AF65-F5344CB8AC3E}">
        <p14:creationId xmlns:p14="http://schemas.microsoft.com/office/powerpoint/2010/main" val="1433693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0D99B-6A29-698F-2AE8-3898A138718A}"/>
              </a:ext>
            </a:extLst>
          </p:cNvPr>
          <p:cNvSpPr>
            <a:spLocks noGrp="1"/>
          </p:cNvSpPr>
          <p:nvPr>
            <p:ph type="title"/>
          </p:nvPr>
        </p:nvSpPr>
        <p:spPr>
          <a:xfrm>
            <a:off x="838200" y="1"/>
            <a:ext cx="10515600" cy="1177870"/>
          </a:xfrm>
        </p:spPr>
        <p:txBody>
          <a:bodyPr/>
          <a:lstStyle/>
          <a:p>
            <a:pPr algn="ctr"/>
            <a:r>
              <a:rPr lang="en-CA" dirty="0">
                <a:latin typeface="Arial Black" panose="020B0A04020102020204" pitchFamily="34" charset="0"/>
              </a:rPr>
              <a:t>Then We Can Start to Work …</a:t>
            </a:r>
          </a:p>
        </p:txBody>
      </p:sp>
      <p:sp>
        <p:nvSpPr>
          <p:cNvPr id="3" name="Content Placeholder 2">
            <a:extLst>
              <a:ext uri="{FF2B5EF4-FFF2-40B4-BE49-F238E27FC236}">
                <a16:creationId xmlns:a16="http://schemas.microsoft.com/office/drawing/2014/main" id="{EAC053DA-8F0B-E149-CEF9-860EA962B8B1}"/>
              </a:ext>
            </a:extLst>
          </p:cNvPr>
          <p:cNvSpPr>
            <a:spLocks noGrp="1"/>
          </p:cNvSpPr>
          <p:nvPr>
            <p:ph idx="1"/>
          </p:nvPr>
        </p:nvSpPr>
        <p:spPr>
          <a:xfrm>
            <a:off x="0" y="1177871"/>
            <a:ext cx="12192000" cy="5680128"/>
          </a:xfrm>
        </p:spPr>
        <p:txBody>
          <a:bodyPr/>
          <a:lstStyle/>
          <a:p>
            <a:r>
              <a:rPr lang="en-CA" dirty="0"/>
              <a:t>The survivors of the holocaust scattered over the whole earth will be in a state of desperation: they will need healing, food, shelter, and hope – </a:t>
            </a:r>
            <a:r>
              <a:rPr lang="en-CA" b="1" dirty="0">
                <a:highlight>
                  <a:srgbClr val="FFFF00"/>
                </a:highlight>
              </a:rPr>
              <a:t>as Jesus sent the disciples out into the world</a:t>
            </a:r>
            <a:r>
              <a:rPr lang="en-CA" dirty="0"/>
              <a:t>, we will have to do the same: </a:t>
            </a:r>
          </a:p>
          <a:p>
            <a:pPr marL="457200" lvl="1" indent="0">
              <a:buNone/>
            </a:pPr>
            <a:r>
              <a:rPr lang="en-CA" b="1" u="sng" dirty="0"/>
              <a:t>Matthew 10:5a, 7-8a,  Luke 10:1-2a, 9 ESV</a:t>
            </a:r>
          </a:p>
          <a:p>
            <a:pPr marL="457200" lvl="1" indent="0">
              <a:buNone/>
            </a:pPr>
            <a:r>
              <a:rPr lang="en-CA" b="1" dirty="0">
                <a:highlight>
                  <a:srgbClr val="FFFF00"/>
                </a:highlight>
              </a:rPr>
              <a:t>These twelve Jesus sent out</a:t>
            </a:r>
            <a:r>
              <a:rPr lang="en-CA" dirty="0"/>
              <a:t>, instructing them … And </a:t>
            </a:r>
            <a:r>
              <a:rPr lang="en-CA" b="1" dirty="0">
                <a:highlight>
                  <a:srgbClr val="FFFF00"/>
                </a:highlight>
              </a:rPr>
              <a:t>proclaim</a:t>
            </a:r>
            <a:r>
              <a:rPr lang="en-CA" dirty="0"/>
              <a:t> as you go, saying, ‘</a:t>
            </a:r>
            <a:r>
              <a:rPr lang="en-CA" b="1" dirty="0">
                <a:highlight>
                  <a:srgbClr val="FFFF00"/>
                </a:highlight>
              </a:rPr>
              <a:t>The kingdom of heaven</a:t>
            </a:r>
            <a:r>
              <a:rPr lang="en-CA" dirty="0"/>
              <a:t> is at hand.’  </a:t>
            </a:r>
            <a:r>
              <a:rPr lang="en-CA" b="1" dirty="0">
                <a:highlight>
                  <a:srgbClr val="FFFF00"/>
                </a:highlight>
              </a:rPr>
              <a:t>Heal the sick</a:t>
            </a:r>
            <a:r>
              <a:rPr lang="en-CA" dirty="0"/>
              <a:t>, raise the dead, cleanse lepers, cast out demons.</a:t>
            </a:r>
          </a:p>
          <a:p>
            <a:pPr marL="457200" lvl="1" indent="0">
              <a:buNone/>
            </a:pPr>
            <a:r>
              <a:rPr lang="en-CA" b="1" dirty="0">
                <a:highlight>
                  <a:srgbClr val="FFFF00"/>
                </a:highlight>
              </a:rPr>
              <a:t>After this the Lord appointed seventy-two others and sent them</a:t>
            </a:r>
            <a:r>
              <a:rPr lang="en-CA" dirty="0"/>
              <a:t> on ahead of him, two by two, into every town and place where he himself was about to go.  And he said to them, “The harvest is plentiful, but the laborers are few.  … </a:t>
            </a:r>
            <a:r>
              <a:rPr lang="en-CA" b="1" dirty="0">
                <a:highlight>
                  <a:srgbClr val="FFFF00"/>
                </a:highlight>
              </a:rPr>
              <a:t>Heal the sick</a:t>
            </a:r>
            <a:r>
              <a:rPr lang="en-CA" dirty="0"/>
              <a:t> in it and say to them, ‘</a:t>
            </a:r>
            <a:r>
              <a:rPr lang="en-CA" b="1" dirty="0">
                <a:highlight>
                  <a:srgbClr val="FFFF00"/>
                </a:highlight>
              </a:rPr>
              <a:t>The kingdom of God has come near to you</a:t>
            </a:r>
            <a:r>
              <a:rPr lang="en-CA" dirty="0"/>
              <a:t>.’ …”</a:t>
            </a:r>
          </a:p>
          <a:p>
            <a:r>
              <a:rPr lang="en-CA" dirty="0"/>
              <a:t>It may take miracles to provide food at first; people can be put to work building shelter; but </a:t>
            </a:r>
            <a:r>
              <a:rPr lang="en-CA" b="1" dirty="0">
                <a:highlight>
                  <a:srgbClr val="FFFF00"/>
                </a:highlight>
              </a:rPr>
              <a:t>mostly we will have to explain what has happened</a:t>
            </a:r>
            <a:r>
              <a:rPr lang="en-CA" dirty="0"/>
              <a:t>, </a:t>
            </a:r>
            <a:r>
              <a:rPr lang="en-CA" b="1" dirty="0">
                <a:highlight>
                  <a:srgbClr val="FFFF00"/>
                </a:highlight>
              </a:rPr>
              <a:t>who is the King of kings</a:t>
            </a:r>
            <a:r>
              <a:rPr lang="en-CA" dirty="0"/>
              <a:t>, and </a:t>
            </a:r>
            <a:r>
              <a:rPr lang="en-CA" b="1" dirty="0">
                <a:highlight>
                  <a:srgbClr val="FFFF00"/>
                </a:highlight>
              </a:rPr>
              <a:t>how things will be different</a:t>
            </a:r>
            <a:r>
              <a:rPr lang="en-CA" dirty="0"/>
              <a:t>: </a:t>
            </a:r>
            <a:r>
              <a:rPr lang="en-CA" b="1" dirty="0">
                <a:highlight>
                  <a:srgbClr val="FFFF00"/>
                </a:highlight>
              </a:rPr>
              <a:t>the Gospel</a:t>
            </a:r>
          </a:p>
        </p:txBody>
      </p:sp>
    </p:spTree>
    <p:extLst>
      <p:ext uri="{BB962C8B-B14F-4D97-AF65-F5344CB8AC3E}">
        <p14:creationId xmlns:p14="http://schemas.microsoft.com/office/powerpoint/2010/main" val="1159704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7DD0A-914C-A1B5-0D1A-AB34CE30C686}"/>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Conquer the World</a:t>
            </a:r>
          </a:p>
        </p:txBody>
      </p:sp>
      <p:sp>
        <p:nvSpPr>
          <p:cNvPr id="3" name="Content Placeholder 2">
            <a:extLst>
              <a:ext uri="{FF2B5EF4-FFF2-40B4-BE49-F238E27FC236}">
                <a16:creationId xmlns:a16="http://schemas.microsoft.com/office/drawing/2014/main" id="{9B537AEB-6E1A-EC71-BE14-F10F3609FC2F}"/>
              </a:ext>
            </a:extLst>
          </p:cNvPr>
          <p:cNvSpPr>
            <a:spLocks noGrp="1"/>
          </p:cNvSpPr>
          <p:nvPr>
            <p:ph idx="1"/>
          </p:nvPr>
        </p:nvSpPr>
        <p:spPr>
          <a:xfrm>
            <a:off x="0" y="1146875"/>
            <a:ext cx="12192000" cy="5711124"/>
          </a:xfrm>
        </p:spPr>
        <p:txBody>
          <a:bodyPr>
            <a:normAutofit lnSpcReduction="10000"/>
          </a:bodyPr>
          <a:lstStyle/>
          <a:p>
            <a:r>
              <a:rPr lang="en-CA" dirty="0"/>
              <a:t>Throughout the Bible there is a metaphor of violence to conquer the world – indeed </a:t>
            </a:r>
            <a:r>
              <a:rPr lang="en-CA" b="1" dirty="0">
                <a:highlight>
                  <a:srgbClr val="FFFF00"/>
                </a:highlight>
              </a:rPr>
              <a:t>the whole world will be conquered by the Gospel</a:t>
            </a:r>
            <a:r>
              <a:rPr lang="en-CA" dirty="0"/>
              <a:t>, the teaching of God, the Way of God: </a:t>
            </a:r>
            <a:r>
              <a:rPr lang="en-CA" sz="2400" b="1" u="sng" dirty="0"/>
              <a:t>Micah 4:13, 5:8-9, 5b-6a ESV</a:t>
            </a:r>
            <a:endParaRPr lang="en-CA" b="1" u="sng" dirty="0"/>
          </a:p>
          <a:p>
            <a:pPr marL="457200" lvl="1" indent="0">
              <a:buNone/>
            </a:pPr>
            <a:r>
              <a:rPr lang="en-CA" b="1" dirty="0">
                <a:highlight>
                  <a:srgbClr val="FFFF00"/>
                </a:highlight>
              </a:rPr>
              <a:t>Arise and thresh, O daughter of Zion</a:t>
            </a:r>
            <a:r>
              <a:rPr lang="en-CA" dirty="0"/>
              <a:t>,</a:t>
            </a:r>
            <a:br>
              <a:rPr lang="en-CA" dirty="0"/>
            </a:br>
            <a:r>
              <a:rPr lang="en-CA" dirty="0"/>
              <a:t>for I will make your horn iron, and I will make your hoofs bronze;</a:t>
            </a:r>
            <a:br>
              <a:rPr lang="en-CA" dirty="0"/>
            </a:br>
            <a:r>
              <a:rPr lang="en-CA" b="1" dirty="0">
                <a:highlight>
                  <a:srgbClr val="FFFF00"/>
                </a:highlight>
              </a:rPr>
              <a:t>you shall beat in pieces many peoples</a:t>
            </a:r>
            <a:r>
              <a:rPr lang="en-CA" dirty="0"/>
              <a:t>; </a:t>
            </a:r>
            <a:br>
              <a:rPr lang="en-CA" dirty="0"/>
            </a:br>
            <a:r>
              <a:rPr lang="en-CA" dirty="0"/>
              <a:t>and shall devote their gain to the LORD, their wealth to the Lord of the whole earth.</a:t>
            </a:r>
          </a:p>
          <a:p>
            <a:pPr marL="457200" lvl="1" indent="0">
              <a:buNone/>
            </a:pPr>
            <a:r>
              <a:rPr lang="en-CA" dirty="0"/>
              <a:t>And </a:t>
            </a:r>
            <a:r>
              <a:rPr lang="en-CA" b="1" dirty="0">
                <a:highlight>
                  <a:srgbClr val="FFFF00"/>
                </a:highlight>
              </a:rPr>
              <a:t>the remnant of Jacob shall be among the nations</a:t>
            </a:r>
            <a:r>
              <a:rPr lang="en-CA" dirty="0"/>
              <a:t>, in the midst of many peoples,</a:t>
            </a:r>
            <a:br>
              <a:rPr lang="en-CA" dirty="0"/>
            </a:br>
            <a:r>
              <a:rPr lang="en-CA" dirty="0"/>
              <a:t>like a lion among the beasts of the forest, like a young lion among the flocks of sheep,</a:t>
            </a:r>
            <a:br>
              <a:rPr lang="en-CA" dirty="0"/>
            </a:br>
            <a:r>
              <a:rPr lang="en-CA" dirty="0"/>
              <a:t>which, when it goes through, treads down and tears in pieces, and there is none to deliver.</a:t>
            </a:r>
            <a:br>
              <a:rPr lang="en-CA" dirty="0"/>
            </a:br>
            <a:r>
              <a:rPr lang="en-CA" b="1" dirty="0">
                <a:highlight>
                  <a:srgbClr val="FFFF00"/>
                </a:highlight>
              </a:rPr>
              <a:t>Your hand shall be lifted up over your adversaries</a:t>
            </a:r>
            <a:r>
              <a:rPr lang="en-CA" dirty="0"/>
              <a:t>, and all your enemies shall be cut off.</a:t>
            </a:r>
          </a:p>
          <a:p>
            <a:pPr marL="457200" lvl="1" indent="0">
              <a:buNone/>
            </a:pPr>
            <a:r>
              <a:rPr lang="en-CA" b="1" dirty="0">
                <a:highlight>
                  <a:srgbClr val="FFFF00"/>
                </a:highlight>
              </a:rPr>
              <a:t>When the Assyrian comes into our land</a:t>
            </a:r>
            <a:r>
              <a:rPr lang="en-CA" dirty="0"/>
              <a:t> and treads in our palaces, </a:t>
            </a:r>
            <a:br>
              <a:rPr lang="en-CA" dirty="0"/>
            </a:br>
            <a:r>
              <a:rPr lang="en-CA" dirty="0"/>
              <a:t>then we will raise against him seven shepherds and eight princes of men;</a:t>
            </a:r>
            <a:br>
              <a:rPr lang="en-CA" dirty="0"/>
            </a:br>
            <a:r>
              <a:rPr lang="en-CA" b="1" dirty="0">
                <a:highlight>
                  <a:srgbClr val="FFFF00"/>
                </a:highlight>
              </a:rPr>
              <a:t>they shall shepherd the land of Assyria with the sword</a:t>
            </a:r>
            <a:r>
              <a:rPr lang="en-CA" dirty="0"/>
              <a:t> …</a:t>
            </a:r>
          </a:p>
          <a:p>
            <a:pPr marL="457200" lvl="1" indent="0">
              <a:buNone/>
            </a:pPr>
            <a:r>
              <a:rPr lang="en-CA" b="1" u="sng" dirty="0"/>
              <a:t>Hebrews 4:12a ESV</a:t>
            </a:r>
            <a:br>
              <a:rPr lang="en-CA" dirty="0"/>
            </a:br>
            <a:r>
              <a:rPr lang="en-CA" dirty="0"/>
              <a:t>For </a:t>
            </a:r>
            <a:r>
              <a:rPr lang="en-CA" b="1" dirty="0">
                <a:highlight>
                  <a:srgbClr val="FFFF00"/>
                </a:highlight>
              </a:rPr>
              <a:t>the word of God is living and active, sharper than any two-edged sword</a:t>
            </a:r>
            <a:r>
              <a:rPr lang="en-CA" dirty="0"/>
              <a:t> …</a:t>
            </a:r>
          </a:p>
        </p:txBody>
      </p:sp>
    </p:spTree>
    <p:extLst>
      <p:ext uri="{BB962C8B-B14F-4D97-AF65-F5344CB8AC3E}">
        <p14:creationId xmlns:p14="http://schemas.microsoft.com/office/powerpoint/2010/main" val="3211533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684560C-AA3F-1F3F-F22E-CC147532AFAC}"/>
              </a:ext>
            </a:extLst>
          </p:cNvPr>
          <p:cNvSpPr txBox="1"/>
          <p:nvPr/>
        </p:nvSpPr>
        <p:spPr>
          <a:xfrm>
            <a:off x="0" y="0"/>
            <a:ext cx="12192000" cy="6681509"/>
          </a:xfrm>
          <a:prstGeom prst="rect">
            <a:avLst/>
          </a:prstGeom>
          <a:noFill/>
        </p:spPr>
        <p:txBody>
          <a:bodyPr wrap="square">
            <a:spAutoFit/>
          </a:bodyPr>
          <a:lstStyle/>
          <a:p>
            <a:pPr lvl="1">
              <a:lnSpc>
                <a:spcPct val="85000"/>
              </a:lnSpc>
            </a:pPr>
            <a:r>
              <a:rPr lang="en-CA" sz="2400" b="1" u="sng" dirty="0"/>
              <a:t>Isaiah 11:12, 14, 41:15-16a, 45:14a, 54:3, 61:5-6 ESV</a:t>
            </a:r>
          </a:p>
          <a:p>
            <a:pPr lvl="1">
              <a:lnSpc>
                <a:spcPct val="85000"/>
              </a:lnSpc>
            </a:pPr>
            <a:r>
              <a:rPr lang="en-CA" sz="2400" dirty="0"/>
              <a:t>He will raise a signal for the nations and will assemble </a:t>
            </a:r>
            <a:r>
              <a:rPr lang="en-CA" sz="2400" b="1" dirty="0">
                <a:highlight>
                  <a:srgbClr val="FFFF00"/>
                </a:highlight>
              </a:rPr>
              <a:t>the banished of Israel</a:t>
            </a:r>
            <a:r>
              <a:rPr lang="en-CA" sz="2400" dirty="0"/>
              <a:t>,</a:t>
            </a:r>
            <a:br>
              <a:rPr lang="en-CA" sz="2400" dirty="0"/>
            </a:br>
            <a:r>
              <a:rPr lang="en-CA" sz="2400" dirty="0"/>
              <a:t>and gather </a:t>
            </a:r>
            <a:r>
              <a:rPr lang="en-CA" sz="2400" b="1" dirty="0">
                <a:highlight>
                  <a:srgbClr val="FFFF00"/>
                </a:highlight>
              </a:rPr>
              <a:t>the dispersed of Judah</a:t>
            </a:r>
            <a:r>
              <a:rPr lang="en-CA" sz="2400" dirty="0"/>
              <a:t> from the four corners of the earth.</a:t>
            </a:r>
            <a:br>
              <a:rPr lang="en-CA" sz="2400" dirty="0"/>
            </a:br>
            <a:r>
              <a:rPr lang="en-CA" sz="2400" dirty="0"/>
              <a:t>But they shall swoop down on the shoulder of the </a:t>
            </a:r>
            <a:r>
              <a:rPr lang="en-CA" sz="2400" b="1" dirty="0">
                <a:highlight>
                  <a:srgbClr val="FFFF00"/>
                </a:highlight>
              </a:rPr>
              <a:t>Philistines</a:t>
            </a:r>
            <a:r>
              <a:rPr lang="en-CA" sz="2400" dirty="0"/>
              <a:t> in the west, </a:t>
            </a:r>
            <a:br>
              <a:rPr lang="en-CA" sz="2400" dirty="0"/>
            </a:br>
            <a:r>
              <a:rPr lang="en-CA" sz="2400" dirty="0"/>
              <a:t>and together they shall </a:t>
            </a:r>
            <a:r>
              <a:rPr lang="en-CA" sz="2400" b="1" dirty="0">
                <a:highlight>
                  <a:srgbClr val="FFFF00"/>
                </a:highlight>
              </a:rPr>
              <a:t>plunder the people of the east</a:t>
            </a:r>
            <a:r>
              <a:rPr lang="en-CA" sz="2400" dirty="0"/>
              <a:t>. </a:t>
            </a:r>
            <a:br>
              <a:rPr lang="en-CA" sz="2400" dirty="0"/>
            </a:br>
            <a:r>
              <a:rPr lang="en-CA" sz="2400" dirty="0"/>
              <a:t>They shall put out their hand against </a:t>
            </a:r>
            <a:r>
              <a:rPr lang="en-CA" sz="2400" b="1" dirty="0">
                <a:highlight>
                  <a:srgbClr val="FFFF00"/>
                </a:highlight>
              </a:rPr>
              <a:t>Edom</a:t>
            </a:r>
            <a:r>
              <a:rPr lang="en-CA" sz="2400" dirty="0"/>
              <a:t> and </a:t>
            </a:r>
            <a:r>
              <a:rPr lang="en-CA" sz="2400" b="1" dirty="0">
                <a:highlight>
                  <a:srgbClr val="FFFF00"/>
                </a:highlight>
              </a:rPr>
              <a:t>Moab</a:t>
            </a:r>
            <a:r>
              <a:rPr lang="en-CA" sz="2400" dirty="0"/>
              <a:t>, and the </a:t>
            </a:r>
            <a:r>
              <a:rPr lang="en-CA" sz="2400" b="1" dirty="0">
                <a:highlight>
                  <a:srgbClr val="FFFF00"/>
                </a:highlight>
              </a:rPr>
              <a:t>Ammonites shall obey them</a:t>
            </a:r>
            <a:r>
              <a:rPr lang="en-CA" sz="2400" dirty="0"/>
              <a:t>.</a:t>
            </a:r>
          </a:p>
          <a:p>
            <a:pPr lvl="1">
              <a:lnSpc>
                <a:spcPct val="85000"/>
              </a:lnSpc>
              <a:spcBef>
                <a:spcPts val="600"/>
              </a:spcBef>
            </a:pPr>
            <a:r>
              <a:rPr lang="en-CA" sz="2400" dirty="0"/>
              <a:t>Behold, </a:t>
            </a:r>
            <a:r>
              <a:rPr lang="en-CA" sz="2400" b="1" dirty="0">
                <a:highlight>
                  <a:srgbClr val="FFFF00"/>
                </a:highlight>
              </a:rPr>
              <a:t>I make of you a threshing sledge, new, sharp, and having teeth</a:t>
            </a:r>
            <a:r>
              <a:rPr lang="en-CA" sz="2400" dirty="0"/>
              <a:t>;</a:t>
            </a:r>
            <a:br>
              <a:rPr lang="en-CA" sz="2400" dirty="0"/>
            </a:br>
            <a:r>
              <a:rPr lang="en-CA" sz="2400" dirty="0"/>
              <a:t>you shall thresh the mountains and crush them, </a:t>
            </a:r>
            <a:br>
              <a:rPr lang="en-CA" sz="2400" dirty="0"/>
            </a:br>
            <a:r>
              <a:rPr lang="en-CA" sz="2400" dirty="0"/>
              <a:t>and you shall make the hills like chaff; you shall winnow them, </a:t>
            </a:r>
            <a:br>
              <a:rPr lang="en-CA" sz="2400" dirty="0"/>
            </a:br>
            <a:r>
              <a:rPr lang="en-CA" sz="2400" dirty="0"/>
              <a:t>and the wind shall carry them away, and the tempest shall scatter them.</a:t>
            </a:r>
          </a:p>
          <a:p>
            <a:pPr lvl="1">
              <a:lnSpc>
                <a:spcPct val="85000"/>
              </a:lnSpc>
              <a:spcBef>
                <a:spcPts val="600"/>
              </a:spcBef>
            </a:pPr>
            <a:r>
              <a:rPr lang="en-CA" sz="2400" dirty="0"/>
              <a:t>The </a:t>
            </a:r>
            <a:r>
              <a:rPr lang="en-CA" sz="2400" b="1" dirty="0">
                <a:highlight>
                  <a:srgbClr val="FFFF00"/>
                </a:highlight>
              </a:rPr>
              <a:t>wealth of Egypt</a:t>
            </a:r>
            <a:r>
              <a:rPr lang="en-CA" sz="2400" dirty="0"/>
              <a:t> and the merchandise of Cush, and the Sabeans, men of stature,</a:t>
            </a:r>
            <a:br>
              <a:rPr lang="en-CA" sz="2400" dirty="0"/>
            </a:br>
            <a:r>
              <a:rPr lang="en-CA" sz="2400" b="1" dirty="0">
                <a:highlight>
                  <a:srgbClr val="FFFF00"/>
                </a:highlight>
              </a:rPr>
              <a:t>shall come over to you and be yours</a:t>
            </a:r>
            <a:r>
              <a:rPr lang="en-CA" sz="2400" dirty="0"/>
              <a:t>; </a:t>
            </a:r>
            <a:br>
              <a:rPr lang="en-CA" sz="2400" dirty="0"/>
            </a:br>
            <a:r>
              <a:rPr lang="en-CA" sz="2400" dirty="0"/>
              <a:t>they shall follow you; </a:t>
            </a:r>
            <a:r>
              <a:rPr lang="en-CA" sz="2400" b="1" dirty="0">
                <a:highlight>
                  <a:srgbClr val="FFFF00"/>
                </a:highlight>
              </a:rPr>
              <a:t>they shall come over in chains</a:t>
            </a:r>
            <a:r>
              <a:rPr lang="en-CA" sz="2400" dirty="0"/>
              <a:t> and bow down to you. </a:t>
            </a:r>
          </a:p>
          <a:p>
            <a:pPr lvl="1">
              <a:lnSpc>
                <a:spcPct val="85000"/>
              </a:lnSpc>
              <a:spcBef>
                <a:spcPts val="600"/>
              </a:spcBef>
            </a:pPr>
            <a:r>
              <a:rPr lang="en-CA" sz="2400" dirty="0"/>
              <a:t>For you will spread abroad to the right and to the left, </a:t>
            </a:r>
            <a:br>
              <a:rPr lang="en-CA" sz="2400" dirty="0"/>
            </a:br>
            <a:r>
              <a:rPr lang="en-CA" sz="2400" dirty="0"/>
              <a:t>and </a:t>
            </a:r>
            <a:r>
              <a:rPr lang="en-CA" sz="2400" b="1" dirty="0">
                <a:highlight>
                  <a:srgbClr val="FFFF00"/>
                </a:highlight>
              </a:rPr>
              <a:t>your offspring will possess the nations</a:t>
            </a:r>
            <a:r>
              <a:rPr lang="en-CA" sz="2400" dirty="0"/>
              <a:t> and will people the desolate cities.</a:t>
            </a:r>
          </a:p>
          <a:p>
            <a:pPr lvl="1">
              <a:lnSpc>
                <a:spcPct val="85000"/>
              </a:lnSpc>
              <a:spcBef>
                <a:spcPts val="600"/>
              </a:spcBef>
            </a:pPr>
            <a:r>
              <a:rPr lang="en-CA" sz="2400" dirty="0"/>
              <a:t>Strangers shall stand and tend your flocks;</a:t>
            </a:r>
            <a:br>
              <a:rPr lang="en-CA" sz="2400" dirty="0"/>
            </a:br>
            <a:r>
              <a:rPr lang="en-CA" sz="2400" b="1" dirty="0">
                <a:highlight>
                  <a:srgbClr val="FFFF00"/>
                </a:highlight>
              </a:rPr>
              <a:t>foreigners shall be your plowmen and vinedressers</a:t>
            </a:r>
            <a:r>
              <a:rPr lang="en-CA" sz="2400" dirty="0"/>
              <a:t>;</a:t>
            </a:r>
            <a:br>
              <a:rPr lang="en-CA" sz="2400" dirty="0"/>
            </a:br>
            <a:r>
              <a:rPr lang="en-CA" sz="2400" dirty="0"/>
              <a:t>but you shall be called the priests of the LORD; </a:t>
            </a:r>
            <a:br>
              <a:rPr lang="en-CA" sz="2400" dirty="0"/>
            </a:br>
            <a:r>
              <a:rPr lang="en-CA" sz="2400" dirty="0"/>
              <a:t>they shall speak of you as the ministers of our God; </a:t>
            </a:r>
            <a:br>
              <a:rPr lang="en-CA" sz="2400" dirty="0"/>
            </a:br>
            <a:r>
              <a:rPr lang="en-CA" sz="2400" dirty="0"/>
              <a:t>you shall eat the wealth of the nations, and </a:t>
            </a:r>
            <a:r>
              <a:rPr lang="en-CA" sz="2400" b="1" dirty="0">
                <a:highlight>
                  <a:srgbClr val="FFFF00"/>
                </a:highlight>
              </a:rPr>
              <a:t>in their glory you shall boast</a:t>
            </a:r>
            <a:r>
              <a:rPr lang="en-CA" sz="2400" dirty="0"/>
              <a:t>.</a:t>
            </a:r>
          </a:p>
        </p:txBody>
      </p:sp>
    </p:spTree>
    <p:extLst>
      <p:ext uri="{BB962C8B-B14F-4D97-AF65-F5344CB8AC3E}">
        <p14:creationId xmlns:p14="http://schemas.microsoft.com/office/powerpoint/2010/main" val="613119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391A8-1719-BE73-AF95-2258321E0CAB}"/>
              </a:ext>
            </a:extLst>
          </p:cNvPr>
          <p:cNvSpPr>
            <a:spLocks noGrp="1"/>
          </p:cNvSpPr>
          <p:nvPr>
            <p:ph type="title"/>
          </p:nvPr>
        </p:nvSpPr>
        <p:spPr>
          <a:xfrm>
            <a:off x="838200" y="1"/>
            <a:ext cx="10515600" cy="1193368"/>
          </a:xfrm>
        </p:spPr>
        <p:txBody>
          <a:bodyPr/>
          <a:lstStyle/>
          <a:p>
            <a:pPr algn="ctr"/>
            <a:r>
              <a:rPr lang="en-CA" dirty="0">
                <a:latin typeface="Arial Black" panose="020B0A04020102020204" pitchFamily="34" charset="0"/>
              </a:rPr>
              <a:t>King David – the Warrior</a:t>
            </a:r>
          </a:p>
        </p:txBody>
      </p:sp>
      <p:sp>
        <p:nvSpPr>
          <p:cNvPr id="3" name="Content Placeholder 2">
            <a:extLst>
              <a:ext uri="{FF2B5EF4-FFF2-40B4-BE49-F238E27FC236}">
                <a16:creationId xmlns:a16="http://schemas.microsoft.com/office/drawing/2014/main" id="{2B776CDE-88BD-F48F-B039-F02EF0475B54}"/>
              </a:ext>
            </a:extLst>
          </p:cNvPr>
          <p:cNvSpPr>
            <a:spLocks noGrp="1"/>
          </p:cNvSpPr>
          <p:nvPr>
            <p:ph idx="1"/>
          </p:nvPr>
        </p:nvSpPr>
        <p:spPr>
          <a:xfrm>
            <a:off x="0" y="1193369"/>
            <a:ext cx="12192000" cy="5664630"/>
          </a:xfrm>
        </p:spPr>
        <p:txBody>
          <a:bodyPr>
            <a:normAutofit lnSpcReduction="10000"/>
          </a:bodyPr>
          <a:lstStyle/>
          <a:p>
            <a:pPr algn="l">
              <a:lnSpc>
                <a:spcPct val="80000"/>
              </a:lnSpc>
            </a:pPr>
            <a:r>
              <a:rPr lang="en-CA" b="1" i="0" u="none" strike="noStrike" baseline="0" dirty="0">
                <a:highlight>
                  <a:srgbClr val="FFFF00"/>
                </a:highlight>
                <a:latin typeface="Calibri" panose="020F0502020204030204" pitchFamily="34" charset="0"/>
              </a:rPr>
              <a:t>David was a soldier, a warrior</a:t>
            </a:r>
            <a:r>
              <a:rPr lang="en-CA" b="0" i="0" u="none" strike="noStrike" baseline="0" dirty="0">
                <a:latin typeface="Calibri" panose="020F0502020204030204" pitchFamily="34" charset="0"/>
              </a:rPr>
              <a:t> – with his own hand he had killed many people</a:t>
            </a:r>
          </a:p>
          <a:p>
            <a:pPr algn="l">
              <a:lnSpc>
                <a:spcPct val="80000"/>
              </a:lnSpc>
              <a:spcBef>
                <a:spcPts val="600"/>
              </a:spcBef>
            </a:pPr>
            <a:r>
              <a:rPr lang="en-CA" b="0" i="0" u="none" strike="noStrike" baseline="0" dirty="0">
                <a:latin typeface="Calibri" panose="020F0502020204030204" pitchFamily="34" charset="0"/>
              </a:rPr>
              <a:t>David was familiar with the rigors of training for war, with the heat of a battle, with the constant danger of death – but </a:t>
            </a:r>
            <a:r>
              <a:rPr lang="en-CA" b="1" i="0" u="none" strike="noStrike" baseline="0" dirty="0">
                <a:highlight>
                  <a:srgbClr val="FFFF00"/>
                </a:highlight>
                <a:latin typeface="Calibri" panose="020F0502020204030204" pitchFamily="34" charset="0"/>
              </a:rPr>
              <a:t>he also understood the spiritual implications</a:t>
            </a:r>
          </a:p>
          <a:p>
            <a:pPr algn="l">
              <a:lnSpc>
                <a:spcPct val="80000"/>
              </a:lnSpc>
              <a:spcBef>
                <a:spcPts val="600"/>
              </a:spcBef>
            </a:pPr>
            <a:r>
              <a:rPr lang="en-CA" b="0" i="0" u="none" strike="noStrike" baseline="0" dirty="0">
                <a:latin typeface="Calibri" panose="020F0502020204030204" pitchFamily="34" charset="0"/>
              </a:rPr>
              <a:t>David recognized it was </a:t>
            </a:r>
            <a:r>
              <a:rPr lang="en-CA" b="1" i="0" u="none" strike="noStrike" baseline="0" dirty="0">
                <a:highlight>
                  <a:srgbClr val="FFFF00"/>
                </a:highlight>
                <a:latin typeface="Calibri" panose="020F0502020204030204" pitchFamily="34" charset="0"/>
              </a:rPr>
              <a:t>God who gave him the ability to be successful in battle</a:t>
            </a:r>
            <a:r>
              <a:rPr lang="en-CA" b="0" i="0" u="none" strike="noStrike" baseline="0" dirty="0">
                <a:latin typeface="Calibri" panose="020F0502020204030204" pitchFamily="34" charset="0"/>
              </a:rPr>
              <a:t>: </a:t>
            </a:r>
          </a:p>
          <a:p>
            <a:pPr marL="457200" lvl="1" indent="0">
              <a:spcBef>
                <a:spcPts val="0"/>
              </a:spcBef>
              <a:buNone/>
            </a:pPr>
            <a:r>
              <a:rPr lang="en-CA" b="1" i="0" u="sng" strike="noStrike" baseline="0" dirty="0">
                <a:latin typeface="Calibri" panose="020F0502020204030204" pitchFamily="34" charset="0"/>
              </a:rPr>
              <a:t>Psalm 18:29-38 ESV</a:t>
            </a:r>
          </a:p>
          <a:p>
            <a:pPr marL="457200" lvl="1" indent="0">
              <a:spcBef>
                <a:spcPts val="0"/>
              </a:spcBef>
              <a:buNone/>
            </a:pPr>
            <a:r>
              <a:rPr lang="en-CA" b="0" i="0" u="none" strike="noStrike" baseline="0" dirty="0">
                <a:latin typeface="Calibri" panose="020F0502020204030204" pitchFamily="34" charset="0"/>
              </a:rPr>
              <a:t>For </a:t>
            </a:r>
            <a:r>
              <a:rPr lang="en-CA" b="1" i="0" u="none" strike="noStrike" baseline="0" dirty="0">
                <a:highlight>
                  <a:srgbClr val="FFFF00"/>
                </a:highlight>
                <a:latin typeface="Calibri-Bold"/>
              </a:rPr>
              <a:t>by you I can run against a troop</a:t>
            </a:r>
            <a:r>
              <a:rPr lang="en-CA" b="0" i="0" u="none" strike="noStrike" baseline="0" dirty="0">
                <a:latin typeface="Calibri" panose="020F0502020204030204" pitchFamily="34" charset="0"/>
              </a:rPr>
              <a:t>, and by my God I can leap over a wall. </a:t>
            </a:r>
            <a:br>
              <a:rPr lang="en-CA" b="0" i="0" u="none" strike="noStrike" baseline="0" dirty="0">
                <a:latin typeface="Calibri" panose="020F0502020204030204" pitchFamily="34" charset="0"/>
              </a:rPr>
            </a:br>
            <a:r>
              <a:rPr lang="en-CA" b="0" i="0" u="none" strike="noStrike" baseline="0" dirty="0">
                <a:latin typeface="Calibri" panose="020F0502020204030204" pitchFamily="34" charset="0"/>
              </a:rPr>
              <a:t>This God—his way is perfect; the word of the LORD proves true; </a:t>
            </a:r>
            <a:br>
              <a:rPr lang="en-CA" b="0" i="0" u="none" strike="noStrike" baseline="0" dirty="0">
                <a:latin typeface="Calibri" panose="020F0502020204030204" pitchFamily="34" charset="0"/>
              </a:rPr>
            </a:br>
            <a:r>
              <a:rPr lang="en-CA" b="1" i="0" u="none" strike="noStrike" baseline="0" dirty="0">
                <a:highlight>
                  <a:srgbClr val="FFFF00"/>
                </a:highlight>
                <a:latin typeface="Calibri-Bold"/>
              </a:rPr>
              <a:t>he is a shield for all those who take refuge in him</a:t>
            </a:r>
            <a:r>
              <a:rPr lang="en-CA" b="0" i="0" u="none" strike="noStrike" baseline="0" dirty="0">
                <a:latin typeface="Calibri" panose="020F0502020204030204" pitchFamily="34" charset="0"/>
              </a:rPr>
              <a:t>. </a:t>
            </a:r>
            <a:br>
              <a:rPr lang="en-CA" b="0" i="0" u="none" strike="noStrike" baseline="0" dirty="0">
                <a:latin typeface="Calibri" panose="020F0502020204030204" pitchFamily="34" charset="0"/>
              </a:rPr>
            </a:br>
            <a:r>
              <a:rPr lang="en-CA" b="0" i="0" u="none" strike="noStrike" baseline="0" dirty="0">
                <a:latin typeface="Calibri" panose="020F0502020204030204" pitchFamily="34" charset="0"/>
              </a:rPr>
              <a:t>For who is God, but the LORD? And who is a rock, except our God?</a:t>
            </a:r>
            <a:br>
              <a:rPr lang="en-CA" b="0" i="0" u="none" strike="noStrike" baseline="0" dirty="0">
                <a:latin typeface="Calibri" panose="020F0502020204030204" pitchFamily="34" charset="0"/>
              </a:rPr>
            </a:br>
            <a:r>
              <a:rPr lang="en-CA" b="0" i="0" u="none" strike="noStrike" baseline="0" dirty="0">
                <a:latin typeface="Calibri" panose="020F0502020204030204" pitchFamily="34" charset="0"/>
              </a:rPr>
              <a:t>— the </a:t>
            </a:r>
            <a:r>
              <a:rPr lang="en-CA" b="1" i="0" u="none" strike="noStrike" baseline="0" dirty="0">
                <a:highlight>
                  <a:srgbClr val="FFFF00"/>
                </a:highlight>
                <a:latin typeface="Calibri-Bold"/>
              </a:rPr>
              <a:t>God who equipped me with strength</a:t>
            </a:r>
            <a:r>
              <a:rPr lang="en-CA" b="1" i="0" u="none" strike="noStrike" baseline="0" dirty="0">
                <a:latin typeface="Calibri-Bold"/>
              </a:rPr>
              <a:t> </a:t>
            </a:r>
            <a:r>
              <a:rPr lang="en-CA" b="0" i="0" u="none" strike="noStrike" baseline="0" dirty="0">
                <a:latin typeface="Calibri" panose="020F0502020204030204" pitchFamily="34" charset="0"/>
              </a:rPr>
              <a:t>and made my way blameless. </a:t>
            </a:r>
            <a:br>
              <a:rPr lang="en-CA" b="0" i="0" u="none" strike="noStrike" baseline="0" dirty="0">
                <a:latin typeface="Calibri" panose="020F0502020204030204" pitchFamily="34" charset="0"/>
              </a:rPr>
            </a:br>
            <a:r>
              <a:rPr lang="en-CA" b="0" i="0" u="none" strike="noStrike" baseline="0" dirty="0">
                <a:latin typeface="Calibri" panose="020F0502020204030204" pitchFamily="34" charset="0"/>
              </a:rPr>
              <a:t>He made my feet like the feet of a deer and set me secure on the heights. </a:t>
            </a:r>
            <a:br>
              <a:rPr lang="en-CA" b="0" i="0" u="none" strike="noStrike" baseline="0" dirty="0">
                <a:latin typeface="Calibri" panose="020F0502020204030204" pitchFamily="34" charset="0"/>
              </a:rPr>
            </a:br>
            <a:r>
              <a:rPr lang="en-CA" b="1" i="0" u="none" strike="noStrike" baseline="0" dirty="0">
                <a:highlight>
                  <a:srgbClr val="FFFF00"/>
                </a:highlight>
                <a:latin typeface="Calibri-Bold"/>
              </a:rPr>
              <a:t>He trains my hands for war</a:t>
            </a:r>
            <a:r>
              <a:rPr lang="en-CA" b="0" i="0" u="none" strike="noStrike" baseline="0" dirty="0">
                <a:latin typeface="Calibri" panose="020F0502020204030204" pitchFamily="34" charset="0"/>
              </a:rPr>
              <a:t>, so that my arms can bend a bow of bronze. </a:t>
            </a:r>
            <a:br>
              <a:rPr lang="en-CA" b="0" i="0" u="none" strike="noStrike" baseline="0" dirty="0">
                <a:latin typeface="Calibri" panose="020F0502020204030204" pitchFamily="34" charset="0"/>
              </a:rPr>
            </a:br>
            <a:r>
              <a:rPr lang="en-CA" b="0" i="0" u="none" strike="noStrike" baseline="0" dirty="0"/>
              <a:t>You have given me the shield of your salvation</a:t>
            </a:r>
            <a:r>
              <a:rPr lang="en-CA" b="0" i="0" u="none" strike="noStrike" baseline="0" dirty="0">
                <a:latin typeface="Calibri" panose="020F0502020204030204" pitchFamily="34" charset="0"/>
              </a:rPr>
              <a:t>, </a:t>
            </a:r>
            <a:br>
              <a:rPr lang="en-CA" b="0" i="0" u="none" strike="noStrike" baseline="0" dirty="0">
                <a:latin typeface="Calibri" panose="020F0502020204030204" pitchFamily="34" charset="0"/>
              </a:rPr>
            </a:br>
            <a:r>
              <a:rPr lang="en-CA" b="0" i="0" u="none" strike="noStrike" baseline="0" dirty="0">
                <a:latin typeface="Calibri" panose="020F0502020204030204" pitchFamily="34" charset="0"/>
              </a:rPr>
              <a:t>and your right hand supported me, and your gentleness made me great. </a:t>
            </a:r>
            <a:br>
              <a:rPr lang="en-CA" b="0" i="0" u="none" strike="noStrike" baseline="0" dirty="0">
                <a:latin typeface="Calibri" panose="020F0502020204030204" pitchFamily="34" charset="0"/>
              </a:rPr>
            </a:br>
            <a:r>
              <a:rPr lang="en-CA" b="0" i="0" u="none" strike="noStrike" baseline="0" dirty="0">
                <a:latin typeface="Calibri" panose="020F0502020204030204" pitchFamily="34" charset="0"/>
              </a:rPr>
              <a:t>You gave a wide place for my steps under me, and </a:t>
            </a:r>
            <a:r>
              <a:rPr lang="en-CA" b="1" i="0" u="none" strike="noStrike" baseline="0" dirty="0">
                <a:highlight>
                  <a:srgbClr val="FFFF00"/>
                </a:highlight>
                <a:latin typeface="Calibri-Bold"/>
              </a:rPr>
              <a:t>my feet did not slip</a:t>
            </a:r>
            <a:r>
              <a:rPr lang="en-CA" b="0" i="0" u="none" strike="noStrike" baseline="0" dirty="0">
                <a:latin typeface="Calibri" panose="020F0502020204030204" pitchFamily="34" charset="0"/>
              </a:rPr>
              <a:t>. </a:t>
            </a:r>
            <a:br>
              <a:rPr lang="en-CA" b="0" i="0" u="none" strike="noStrike" baseline="0" dirty="0">
                <a:latin typeface="Calibri" panose="020F0502020204030204" pitchFamily="34" charset="0"/>
              </a:rPr>
            </a:br>
            <a:r>
              <a:rPr lang="en-CA" b="1" i="0" u="none" strike="noStrike" baseline="0" dirty="0">
                <a:highlight>
                  <a:srgbClr val="FFFF00"/>
                </a:highlight>
                <a:latin typeface="Calibri-Bold"/>
              </a:rPr>
              <a:t>I pursued my enemies</a:t>
            </a:r>
            <a:r>
              <a:rPr lang="en-CA" b="1" i="0" u="none" strike="noStrike" baseline="0" dirty="0">
                <a:latin typeface="Calibri-Bold"/>
              </a:rPr>
              <a:t> </a:t>
            </a:r>
            <a:r>
              <a:rPr lang="en-CA" b="0" i="0" u="none" strike="noStrike" baseline="0" dirty="0">
                <a:latin typeface="Calibri" panose="020F0502020204030204" pitchFamily="34" charset="0"/>
              </a:rPr>
              <a:t>and overtook them, and did not turn back till they were consumed. </a:t>
            </a:r>
            <a:br>
              <a:rPr lang="en-CA" b="0" i="0" u="none" strike="noStrike" baseline="0" dirty="0">
                <a:latin typeface="Calibri" panose="020F0502020204030204" pitchFamily="34" charset="0"/>
              </a:rPr>
            </a:br>
            <a:r>
              <a:rPr lang="en-CA" b="1" i="0" u="none" strike="noStrike" baseline="0" dirty="0">
                <a:highlight>
                  <a:srgbClr val="FFFF00"/>
                </a:highlight>
                <a:latin typeface="Calibri-Bold"/>
              </a:rPr>
              <a:t>I thrust them through</a:t>
            </a:r>
            <a:r>
              <a:rPr lang="en-CA" b="0" i="0" u="none" strike="noStrike" baseline="0" dirty="0">
                <a:latin typeface="Calibri" panose="020F0502020204030204" pitchFamily="34" charset="0"/>
              </a:rPr>
              <a:t>, so that they were not able to rise; they fell under my feet.</a:t>
            </a:r>
            <a:endParaRPr lang="en-CA" sz="4000" dirty="0"/>
          </a:p>
        </p:txBody>
      </p:sp>
    </p:spTree>
    <p:extLst>
      <p:ext uri="{BB962C8B-B14F-4D97-AF65-F5344CB8AC3E}">
        <p14:creationId xmlns:p14="http://schemas.microsoft.com/office/powerpoint/2010/main" val="2557088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3C04E-6959-2FC2-D5FF-A22E45677BFB}"/>
              </a:ext>
            </a:extLst>
          </p:cNvPr>
          <p:cNvSpPr>
            <a:spLocks noGrp="1"/>
          </p:cNvSpPr>
          <p:nvPr>
            <p:ph type="title"/>
          </p:nvPr>
        </p:nvSpPr>
        <p:spPr>
          <a:xfrm>
            <a:off x="0" y="1"/>
            <a:ext cx="12192000" cy="1100379"/>
          </a:xfrm>
        </p:spPr>
        <p:txBody>
          <a:bodyPr/>
          <a:lstStyle/>
          <a:p>
            <a:pPr algn="ctr"/>
            <a:r>
              <a:rPr lang="en-CA" dirty="0">
                <a:latin typeface="Arial Black" panose="020B0A04020102020204" pitchFamily="34" charset="0"/>
              </a:rPr>
              <a:t>King David Proclaiming the Gospel</a:t>
            </a:r>
          </a:p>
        </p:txBody>
      </p:sp>
      <p:sp>
        <p:nvSpPr>
          <p:cNvPr id="3" name="Content Placeholder 2">
            <a:extLst>
              <a:ext uri="{FF2B5EF4-FFF2-40B4-BE49-F238E27FC236}">
                <a16:creationId xmlns:a16="http://schemas.microsoft.com/office/drawing/2014/main" id="{4C302782-00CE-9BEA-76F2-9CC412EA4FEC}"/>
              </a:ext>
            </a:extLst>
          </p:cNvPr>
          <p:cNvSpPr>
            <a:spLocks noGrp="1"/>
          </p:cNvSpPr>
          <p:nvPr>
            <p:ph idx="1"/>
          </p:nvPr>
        </p:nvSpPr>
        <p:spPr>
          <a:xfrm>
            <a:off x="0" y="1100380"/>
            <a:ext cx="12073180" cy="5757619"/>
          </a:xfrm>
        </p:spPr>
        <p:txBody>
          <a:bodyPr>
            <a:normAutofit/>
          </a:bodyPr>
          <a:lstStyle/>
          <a:p>
            <a:r>
              <a:rPr lang="en-CA" b="1" dirty="0">
                <a:highlight>
                  <a:srgbClr val="FFFF00"/>
                </a:highlight>
              </a:rPr>
              <a:t>David specifically promised YHWH</a:t>
            </a:r>
            <a:r>
              <a:rPr lang="en-CA" dirty="0"/>
              <a:t> he would share with others the learning he had acquired from God – </a:t>
            </a:r>
            <a:r>
              <a:rPr lang="en-CA" b="1" dirty="0">
                <a:highlight>
                  <a:srgbClr val="FFFF00"/>
                </a:highlight>
              </a:rPr>
              <a:t>he would “preach the gospel”</a:t>
            </a:r>
          </a:p>
          <a:p>
            <a:r>
              <a:rPr lang="en-CA" dirty="0"/>
              <a:t>David applied the </a:t>
            </a:r>
            <a:r>
              <a:rPr lang="en-CA" b="1" dirty="0">
                <a:highlight>
                  <a:srgbClr val="FFFF00"/>
                </a:highlight>
              </a:rPr>
              <a:t>lessons he learned in warfare</a:t>
            </a:r>
            <a:r>
              <a:rPr lang="en-CA" dirty="0"/>
              <a:t> to the battle of serving God:</a:t>
            </a:r>
          </a:p>
          <a:p>
            <a:pPr marL="457200" lvl="1" indent="0">
              <a:buNone/>
            </a:pPr>
            <a:r>
              <a:rPr lang="en-CA" b="1" u="sng" dirty="0"/>
              <a:t>Psalms 9:11, 18:49, 108:3, 34:11, 22:22, 25 ESV</a:t>
            </a:r>
          </a:p>
          <a:p>
            <a:pPr marL="457200" lvl="1" indent="0">
              <a:buNone/>
            </a:pPr>
            <a:r>
              <a:rPr lang="en-CA" dirty="0"/>
              <a:t>Sing praises to the LORD, who sits enthroned in Zion! </a:t>
            </a:r>
            <a:r>
              <a:rPr lang="en-CA" b="1" dirty="0">
                <a:highlight>
                  <a:srgbClr val="FFFF00"/>
                </a:highlight>
              </a:rPr>
              <a:t>Tell among the peoples his deeds</a:t>
            </a:r>
            <a:r>
              <a:rPr lang="en-CA" dirty="0"/>
              <a:t>! </a:t>
            </a:r>
          </a:p>
          <a:p>
            <a:pPr marL="457200" lvl="1" indent="0">
              <a:buNone/>
            </a:pPr>
            <a:r>
              <a:rPr lang="en-CA" dirty="0"/>
              <a:t>For this I will praise you, O LORD, </a:t>
            </a:r>
            <a:r>
              <a:rPr lang="en-CA" b="1" dirty="0">
                <a:highlight>
                  <a:srgbClr val="FFFF00"/>
                </a:highlight>
              </a:rPr>
              <a:t>among the nations</a:t>
            </a:r>
            <a:r>
              <a:rPr lang="en-CA" dirty="0"/>
              <a:t>, and sing to your name. </a:t>
            </a:r>
          </a:p>
          <a:p>
            <a:pPr marL="457200" lvl="1" indent="0">
              <a:spcBef>
                <a:spcPts val="600"/>
              </a:spcBef>
              <a:buNone/>
            </a:pPr>
            <a:r>
              <a:rPr lang="en-CA" dirty="0"/>
              <a:t>I will give thanks to you, O LORD, among the peoples; </a:t>
            </a:r>
            <a:r>
              <a:rPr lang="en-CA" b="1" dirty="0">
                <a:highlight>
                  <a:srgbClr val="FFFF00"/>
                </a:highlight>
              </a:rPr>
              <a:t>I will sing praises to you among the nations</a:t>
            </a:r>
            <a:r>
              <a:rPr lang="en-CA" dirty="0"/>
              <a:t>. </a:t>
            </a:r>
          </a:p>
          <a:p>
            <a:pPr marL="457200" lvl="1" indent="0">
              <a:spcBef>
                <a:spcPts val="600"/>
              </a:spcBef>
              <a:buNone/>
            </a:pPr>
            <a:r>
              <a:rPr lang="en-CA" dirty="0"/>
              <a:t>Come, O children, listen to me; </a:t>
            </a:r>
            <a:r>
              <a:rPr lang="en-CA" b="1" dirty="0">
                <a:highlight>
                  <a:srgbClr val="FFFF00"/>
                </a:highlight>
              </a:rPr>
              <a:t>I will teach you the fear of the LORD</a:t>
            </a:r>
            <a:r>
              <a:rPr lang="en-CA" dirty="0"/>
              <a:t>. </a:t>
            </a:r>
          </a:p>
          <a:p>
            <a:pPr marL="457200" lvl="1" indent="0">
              <a:spcBef>
                <a:spcPts val="600"/>
              </a:spcBef>
              <a:buNone/>
            </a:pPr>
            <a:r>
              <a:rPr lang="en-CA" b="1" dirty="0">
                <a:highlight>
                  <a:srgbClr val="FFFF00"/>
                </a:highlight>
              </a:rPr>
              <a:t>I will tell of your name</a:t>
            </a:r>
            <a:r>
              <a:rPr lang="en-CA" dirty="0"/>
              <a:t> to my brothers; in the midst of the congregation I will praise you: From you comes my praise in the great congregation;</a:t>
            </a:r>
            <a:br>
              <a:rPr lang="en-CA" dirty="0"/>
            </a:br>
            <a:r>
              <a:rPr lang="en-CA" b="1" dirty="0">
                <a:highlight>
                  <a:srgbClr val="FFFF00"/>
                </a:highlight>
              </a:rPr>
              <a:t>my vows I will perform before those who fear him</a:t>
            </a:r>
            <a:r>
              <a:rPr lang="en-CA" dirty="0"/>
              <a:t>. </a:t>
            </a:r>
          </a:p>
          <a:p>
            <a:endParaRPr lang="en-CA" dirty="0"/>
          </a:p>
        </p:txBody>
      </p:sp>
    </p:spTree>
    <p:extLst>
      <p:ext uri="{BB962C8B-B14F-4D97-AF65-F5344CB8AC3E}">
        <p14:creationId xmlns:p14="http://schemas.microsoft.com/office/powerpoint/2010/main" val="5079204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1177</TotalTime>
  <Words>5081</Words>
  <Application>Microsoft Office PowerPoint</Application>
  <PresentationFormat>Widescreen</PresentationFormat>
  <Paragraphs>194</Paragraphs>
  <Slides>20</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Arial Black</vt:lpstr>
      <vt:lpstr>Calibri</vt:lpstr>
      <vt:lpstr>Calibri Light</vt:lpstr>
      <vt:lpstr>Calibri-Bold</vt:lpstr>
      <vt:lpstr>Times New Roman</vt:lpstr>
      <vt:lpstr>Wingdings</vt:lpstr>
      <vt:lpstr>Office Theme</vt:lpstr>
      <vt:lpstr>How to Fix the World</vt:lpstr>
      <vt:lpstr>The Day of YHWH</vt:lpstr>
      <vt:lpstr>PowerPoint Presentation</vt:lpstr>
      <vt:lpstr>Retributive Justice</vt:lpstr>
      <vt:lpstr>Then We Can Start to Work …</vt:lpstr>
      <vt:lpstr>Conquer the World</vt:lpstr>
      <vt:lpstr>PowerPoint Presentation</vt:lpstr>
      <vt:lpstr>King David – the Warrior</vt:lpstr>
      <vt:lpstr>King David Proclaiming the Gospel</vt:lpstr>
      <vt:lpstr>PowerPoint Presentation</vt:lpstr>
      <vt:lpstr>Violence and the Kingdom of God</vt:lpstr>
      <vt:lpstr>The Zeal of John the Baptist</vt:lpstr>
      <vt:lpstr>PowerPoint Presentation</vt:lpstr>
      <vt:lpstr>The Need for Zeal</vt:lpstr>
      <vt:lpstr>A Character Attribute of God</vt:lpstr>
      <vt:lpstr>PowerPoint Presentation</vt:lpstr>
      <vt:lpstr>Righteous Jealousy</vt:lpstr>
      <vt:lpstr>The Zeal of God</vt:lpstr>
      <vt:lpstr>Zeal in the New Testament</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Fix the World</dc:title>
  <dc:creator>Mike Whyte</dc:creator>
  <cp:lastModifiedBy>Mike Whyte</cp:lastModifiedBy>
  <cp:revision>13</cp:revision>
  <dcterms:created xsi:type="dcterms:W3CDTF">2023-12-29T11:08:55Z</dcterms:created>
  <dcterms:modified xsi:type="dcterms:W3CDTF">2024-02-24T10:25:44Z</dcterms:modified>
</cp:coreProperties>
</file>