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271" r:id="rId4"/>
    <p:sldId id="279" r:id="rId5"/>
    <p:sldId id="273" r:id="rId6"/>
    <p:sldId id="274" r:id="rId7"/>
    <p:sldId id="280" r:id="rId8"/>
    <p:sldId id="275" r:id="rId9"/>
    <p:sldId id="282" r:id="rId10"/>
    <p:sldId id="276" r:id="rId11"/>
    <p:sldId id="283" r:id="rId12"/>
    <p:sldId id="277" r:id="rId13"/>
    <p:sldId id="287" r:id="rId14"/>
    <p:sldId id="284" r:id="rId15"/>
    <p:sldId id="278" r:id="rId16"/>
    <p:sldId id="285" r:id="rId17"/>
    <p:sldId id="262" r:id="rId18"/>
    <p:sldId id="288" r:id="rId19"/>
    <p:sldId id="289"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164" autoAdjust="0"/>
  </p:normalViewPr>
  <p:slideViewPr>
    <p:cSldViewPr snapToGrid="0">
      <p:cViewPr varScale="1">
        <p:scale>
          <a:sx n="52" d="100"/>
          <a:sy n="52" d="100"/>
        </p:scale>
        <p:origin x="1194" y="72"/>
      </p:cViewPr>
      <p:guideLst/>
    </p:cSldViewPr>
  </p:slideViewPr>
  <p:notesTextViewPr>
    <p:cViewPr>
      <p:scale>
        <a:sx n="133" d="100"/>
        <a:sy n="133" d="100"/>
      </p:scale>
      <p:origin x="0" y="0"/>
    </p:cViewPr>
  </p:notesTextViewPr>
  <p:sorterViewPr>
    <p:cViewPr>
      <p:scale>
        <a:sx n="100" d="100"/>
        <a:sy n="100" d="100"/>
      </p:scale>
      <p:origin x="0" y="-55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82811F-8EA8-4C35-A170-37E01F6414C7}" type="datetimeFigureOut">
              <a:rPr lang="en-CA" smtClean="0"/>
              <a:t>2021-02-03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6911AF-9EC3-4B55-AB56-5800F76F9ED5}" type="slidenum">
              <a:rPr lang="en-CA" smtClean="0"/>
              <a:t>‹#›</a:t>
            </a:fld>
            <a:endParaRPr lang="en-CA"/>
          </a:p>
        </p:txBody>
      </p:sp>
    </p:spTree>
    <p:extLst>
      <p:ext uri="{BB962C8B-B14F-4D97-AF65-F5344CB8AC3E}">
        <p14:creationId xmlns:p14="http://schemas.microsoft.com/office/powerpoint/2010/main" val="1611074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These are Jesus’ words when John, from prison, sends his disciples to enquire of Jesus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This and next Bible study review the life of John the Baptist chronologically</a:t>
            </a:r>
          </a:p>
          <a:p>
            <a:pPr marL="171450" indent="-171450">
              <a:buFont typeface="Arial" panose="020B0604020202020204" pitchFamily="34" charset="0"/>
              <a:buChar char="•"/>
            </a:pPr>
            <a:r>
              <a:rPr lang="en-CA" dirty="0"/>
              <a:t>Will do more thematic material in sermons </a:t>
            </a:r>
          </a:p>
        </p:txBody>
      </p:sp>
      <p:sp>
        <p:nvSpPr>
          <p:cNvPr id="4" name="Slide Number Placeholder 3"/>
          <p:cNvSpPr>
            <a:spLocks noGrp="1"/>
          </p:cNvSpPr>
          <p:nvPr>
            <p:ph type="sldNum" sz="quarter" idx="5"/>
          </p:nvPr>
        </p:nvSpPr>
        <p:spPr/>
        <p:txBody>
          <a:bodyPr/>
          <a:lstStyle/>
          <a:p>
            <a:fld id="{3A6911AF-9EC3-4B55-AB56-5800F76F9ED5}" type="slidenum">
              <a:rPr lang="en-CA" smtClean="0"/>
              <a:t>1</a:t>
            </a:fld>
            <a:endParaRPr lang="en-CA"/>
          </a:p>
        </p:txBody>
      </p:sp>
    </p:spTree>
    <p:extLst>
      <p:ext uri="{BB962C8B-B14F-4D97-AF65-F5344CB8AC3E}">
        <p14:creationId xmlns:p14="http://schemas.microsoft.com/office/powerpoint/2010/main" val="741894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Some people try to put Jesus birth in Fall 5BC, but that is very difficult</a:t>
            </a:r>
          </a:p>
          <a:p>
            <a:pPr marL="171450" indent="-171450">
              <a:buFont typeface="Arial" panose="020B0604020202020204" pitchFamily="34" charset="0"/>
              <a:buChar char="•"/>
            </a:pPr>
            <a:r>
              <a:rPr lang="en-CA" dirty="0"/>
              <a:t>“two years old or under, according to the time that he had ascertained from the wise men”</a:t>
            </a:r>
          </a:p>
        </p:txBody>
      </p:sp>
      <p:sp>
        <p:nvSpPr>
          <p:cNvPr id="4" name="Slide Number Placeholder 3"/>
          <p:cNvSpPr>
            <a:spLocks noGrp="1"/>
          </p:cNvSpPr>
          <p:nvPr>
            <p:ph type="sldNum" sz="quarter" idx="5"/>
          </p:nvPr>
        </p:nvSpPr>
        <p:spPr/>
        <p:txBody>
          <a:bodyPr/>
          <a:lstStyle/>
          <a:p>
            <a:fld id="{3A6911AF-9EC3-4B55-AB56-5800F76F9ED5}" type="slidenum">
              <a:rPr lang="en-CA" smtClean="0"/>
              <a:t>10</a:t>
            </a:fld>
            <a:endParaRPr lang="en-CA"/>
          </a:p>
        </p:txBody>
      </p:sp>
    </p:spTree>
    <p:extLst>
      <p:ext uri="{BB962C8B-B14F-4D97-AF65-F5344CB8AC3E}">
        <p14:creationId xmlns:p14="http://schemas.microsoft.com/office/powerpoint/2010/main" val="3911301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Herod died early spring 4BC</a:t>
            </a:r>
          </a:p>
          <a:p>
            <a:pPr marL="171450" indent="-171450">
              <a:buFont typeface="Arial" panose="020B0604020202020204" pitchFamily="34" charset="0"/>
              <a:buChar char="•"/>
            </a:pPr>
            <a:r>
              <a:rPr lang="en-CA" dirty="0"/>
              <a:t>Augustus said he would rather be Herod’s pig than his son</a:t>
            </a:r>
          </a:p>
        </p:txBody>
      </p:sp>
      <p:sp>
        <p:nvSpPr>
          <p:cNvPr id="4" name="Slide Number Placeholder 3"/>
          <p:cNvSpPr>
            <a:spLocks noGrp="1"/>
          </p:cNvSpPr>
          <p:nvPr>
            <p:ph type="sldNum" sz="quarter" idx="5"/>
          </p:nvPr>
        </p:nvSpPr>
        <p:spPr/>
        <p:txBody>
          <a:bodyPr/>
          <a:lstStyle/>
          <a:p>
            <a:fld id="{3A6911AF-9EC3-4B55-AB56-5800F76F9ED5}" type="slidenum">
              <a:rPr lang="en-CA" smtClean="0"/>
              <a:t>11</a:t>
            </a:fld>
            <a:endParaRPr lang="en-CA"/>
          </a:p>
        </p:txBody>
      </p:sp>
    </p:spTree>
    <p:extLst>
      <p:ext uri="{BB962C8B-B14F-4D97-AF65-F5344CB8AC3E}">
        <p14:creationId xmlns:p14="http://schemas.microsoft.com/office/powerpoint/2010/main" val="1274581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latest Jesus could have been born is fall 5BC</a:t>
            </a:r>
          </a:p>
          <a:p>
            <a:pPr marL="171450" indent="-171450">
              <a:buFont typeface="Arial" panose="020B0604020202020204" pitchFamily="34" charset="0"/>
              <a:buChar char="•"/>
            </a:pPr>
            <a:r>
              <a:rPr lang="en-CA" dirty="0"/>
              <a:t>Given the events of Jesus life prior to Herod’s death, and</a:t>
            </a:r>
          </a:p>
          <a:p>
            <a:pPr marL="171450" indent="-171450">
              <a:buFont typeface="Arial" panose="020B0604020202020204" pitchFamily="34" charset="0"/>
              <a:buChar char="•"/>
            </a:pPr>
            <a:r>
              <a:rPr lang="en-CA" dirty="0"/>
              <a:t>Given the final events of Herod’s life,</a:t>
            </a:r>
          </a:p>
          <a:p>
            <a:pPr marL="171450" indent="-171450">
              <a:buFont typeface="Arial" panose="020B0604020202020204" pitchFamily="34" charset="0"/>
              <a:buChar char="•"/>
            </a:pPr>
            <a:r>
              <a:rPr lang="en-CA" dirty="0"/>
              <a:t>It is difficult to see how all these events could have occurred in about six months</a:t>
            </a:r>
          </a:p>
          <a:p>
            <a:pPr marL="171450" indent="-171450">
              <a:buFont typeface="Arial" panose="020B0604020202020204" pitchFamily="34" charset="0"/>
              <a:buChar char="•"/>
            </a:pPr>
            <a:r>
              <a:rPr lang="en-CA" dirty="0"/>
              <a:t>Therefore, fall 6BC is the most likely time of Jesus birth</a:t>
            </a:r>
          </a:p>
          <a:p>
            <a:pPr marL="171450" indent="-171450">
              <a:buFont typeface="Arial" panose="020B0604020202020204" pitchFamily="34" charset="0"/>
              <a:buChar char="•"/>
            </a:pPr>
            <a:r>
              <a:rPr lang="en-CA" dirty="0"/>
              <a:t>With John the Baptist having been born in the spring of 6BC   </a:t>
            </a:r>
          </a:p>
        </p:txBody>
      </p:sp>
      <p:sp>
        <p:nvSpPr>
          <p:cNvPr id="4" name="Slide Number Placeholder 3"/>
          <p:cNvSpPr>
            <a:spLocks noGrp="1"/>
          </p:cNvSpPr>
          <p:nvPr>
            <p:ph type="sldNum" sz="quarter" idx="5"/>
          </p:nvPr>
        </p:nvSpPr>
        <p:spPr/>
        <p:txBody>
          <a:bodyPr/>
          <a:lstStyle/>
          <a:p>
            <a:fld id="{3A6911AF-9EC3-4B55-AB56-5800F76F9ED5}" type="slidenum">
              <a:rPr lang="en-CA" smtClean="0"/>
              <a:t>12</a:t>
            </a:fld>
            <a:endParaRPr lang="en-CA"/>
          </a:p>
        </p:txBody>
      </p:sp>
    </p:spTree>
    <p:extLst>
      <p:ext uri="{BB962C8B-B14F-4D97-AF65-F5344CB8AC3E}">
        <p14:creationId xmlns:p14="http://schemas.microsoft.com/office/powerpoint/2010/main" val="4129434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It is never explicitly stated, but later events clearly imply that Jesus and John developed a relationship in their growing up years</a:t>
            </a:r>
          </a:p>
          <a:p>
            <a:pPr marL="171450" indent="-171450">
              <a:buFont typeface="Arial" panose="020B0604020202020204" pitchFamily="34" charset="0"/>
              <a:buChar char="•"/>
            </a:pPr>
            <a:r>
              <a:rPr lang="en-CA" dirty="0"/>
              <a:t>As cousins, whose parents knew there a divine purpose for each, there were probably many visits back and forth</a:t>
            </a:r>
          </a:p>
        </p:txBody>
      </p:sp>
      <p:sp>
        <p:nvSpPr>
          <p:cNvPr id="4" name="Slide Number Placeholder 3"/>
          <p:cNvSpPr>
            <a:spLocks noGrp="1"/>
          </p:cNvSpPr>
          <p:nvPr>
            <p:ph type="sldNum" sz="quarter" idx="5"/>
          </p:nvPr>
        </p:nvSpPr>
        <p:spPr/>
        <p:txBody>
          <a:bodyPr/>
          <a:lstStyle/>
          <a:p>
            <a:fld id="{3A6911AF-9EC3-4B55-AB56-5800F76F9ED5}" type="slidenum">
              <a:rPr lang="en-CA" smtClean="0"/>
              <a:t>13</a:t>
            </a:fld>
            <a:endParaRPr lang="en-CA"/>
          </a:p>
        </p:txBody>
      </p:sp>
    </p:spTree>
    <p:extLst>
      <p:ext uri="{BB962C8B-B14F-4D97-AF65-F5344CB8AC3E}">
        <p14:creationId xmlns:p14="http://schemas.microsoft.com/office/powerpoint/2010/main" val="589276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all we know of Jesus early life,</a:t>
            </a:r>
          </a:p>
          <a:p>
            <a:pPr marL="171450" indent="-171450">
              <a:buFont typeface="Arial" panose="020B0604020202020204" pitchFamily="34" charset="0"/>
              <a:buChar char="•"/>
            </a:pPr>
            <a:r>
              <a:rPr lang="en-CA" dirty="0"/>
              <a:t>But, though unstated, almost surly Jesus and John the Baptist developed a relation ship as cousins</a:t>
            </a:r>
          </a:p>
        </p:txBody>
      </p:sp>
      <p:sp>
        <p:nvSpPr>
          <p:cNvPr id="4" name="Slide Number Placeholder 3"/>
          <p:cNvSpPr>
            <a:spLocks noGrp="1"/>
          </p:cNvSpPr>
          <p:nvPr>
            <p:ph type="sldNum" sz="quarter" idx="5"/>
          </p:nvPr>
        </p:nvSpPr>
        <p:spPr/>
        <p:txBody>
          <a:bodyPr/>
          <a:lstStyle/>
          <a:p>
            <a:fld id="{3A6911AF-9EC3-4B55-AB56-5800F76F9ED5}" type="slidenum">
              <a:rPr lang="en-CA" smtClean="0"/>
              <a:t>14</a:t>
            </a:fld>
            <a:endParaRPr lang="en-CA"/>
          </a:p>
        </p:txBody>
      </p:sp>
    </p:spTree>
    <p:extLst>
      <p:ext uri="{BB962C8B-B14F-4D97-AF65-F5344CB8AC3E}">
        <p14:creationId xmlns:p14="http://schemas.microsoft.com/office/powerpoint/2010/main" val="3671447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even less information about John’s growing up years</a:t>
            </a:r>
          </a:p>
          <a:p>
            <a:pPr marL="171450" indent="-171450">
              <a:buFont typeface="Arial" panose="020B0604020202020204" pitchFamily="34" charset="0"/>
              <a:buChar char="•"/>
            </a:pPr>
            <a:r>
              <a:rPr lang="en-CA" dirty="0"/>
              <a:t>In the wilderness he may have been associated with an Essene community, perhaps even the Qumran community</a:t>
            </a:r>
          </a:p>
        </p:txBody>
      </p:sp>
      <p:sp>
        <p:nvSpPr>
          <p:cNvPr id="4" name="Slide Number Placeholder 3"/>
          <p:cNvSpPr>
            <a:spLocks noGrp="1"/>
          </p:cNvSpPr>
          <p:nvPr>
            <p:ph type="sldNum" sz="quarter" idx="5"/>
          </p:nvPr>
        </p:nvSpPr>
        <p:spPr/>
        <p:txBody>
          <a:bodyPr/>
          <a:lstStyle/>
          <a:p>
            <a:fld id="{3A6911AF-9EC3-4B55-AB56-5800F76F9ED5}" type="slidenum">
              <a:rPr lang="en-CA" smtClean="0"/>
              <a:t>15</a:t>
            </a:fld>
            <a:endParaRPr lang="en-CA"/>
          </a:p>
        </p:txBody>
      </p:sp>
    </p:spTree>
    <p:extLst>
      <p:ext uri="{BB962C8B-B14F-4D97-AF65-F5344CB8AC3E}">
        <p14:creationId xmlns:p14="http://schemas.microsoft.com/office/powerpoint/2010/main" val="1651081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Hill Country extended from about Hebron to around Sychar (Shechem)</a:t>
            </a:r>
          </a:p>
          <a:p>
            <a:pPr marL="171450" indent="-171450">
              <a:buFont typeface="Arial" panose="020B0604020202020204" pitchFamily="34" charset="0"/>
              <a:buChar char="•"/>
            </a:pPr>
            <a:r>
              <a:rPr lang="en-CA" dirty="0"/>
              <a:t>The wilderness was the are between the hills and the Dead Sea extending north of Jericho, but not including the Jordan Valley</a:t>
            </a:r>
          </a:p>
          <a:p>
            <a:pPr marL="171450" indent="-171450">
              <a:buFont typeface="Arial" panose="020B0604020202020204" pitchFamily="34" charset="0"/>
              <a:buChar char="•"/>
            </a:pPr>
            <a:r>
              <a:rPr lang="en-CA" dirty="0"/>
              <a:t>John could easily have had contact with the Qumran community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E903B7-C136-4C64-AA7E-213C20602EB9}"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26034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all we know of john’s early life</a:t>
            </a:r>
          </a:p>
          <a:p>
            <a:pPr marL="171450" indent="-171450">
              <a:buFont typeface="Arial" panose="020B0604020202020204" pitchFamily="34" charset="0"/>
              <a:buChar char="•"/>
            </a:pPr>
            <a:r>
              <a:rPr lang="en-CA" dirty="0"/>
              <a:t>Very different from Jesus: at about 18 recluses to the wilderness to be prepared</a:t>
            </a:r>
          </a:p>
          <a:p>
            <a:pPr marL="171450" indent="-171450">
              <a:buFont typeface="Arial" panose="020B0604020202020204" pitchFamily="34" charset="0"/>
              <a:buChar char="•"/>
            </a:pPr>
            <a:r>
              <a:rPr lang="en-CA" dirty="0"/>
              <a:t>In the wilderness, John is active preaching repentance for forgiveness of sins and baptizing</a:t>
            </a:r>
          </a:p>
          <a:p>
            <a:pPr marL="171450" indent="-171450">
              <a:buFont typeface="Arial" panose="020B0604020202020204" pitchFamily="34" charset="0"/>
              <a:buChar char="•"/>
            </a:pPr>
            <a:r>
              <a:rPr lang="en-CA" dirty="0"/>
              <a:t>He built up a significant following in the wilderness years</a:t>
            </a:r>
          </a:p>
          <a:p>
            <a:pPr marL="171450" indent="-171450">
              <a:buFont typeface="Arial" panose="020B0604020202020204" pitchFamily="34" charset="0"/>
              <a:buChar char="•"/>
            </a:pPr>
            <a:r>
              <a:rPr lang="en-CA" dirty="0"/>
              <a:t>He also preached condemnation of the ruling elite and ethical behaviour for the common people</a:t>
            </a:r>
          </a:p>
          <a:p>
            <a:pPr marL="628650" lvl="1" indent="-171450">
              <a:buFont typeface="Arial" panose="020B0604020202020204" pitchFamily="34" charset="0"/>
              <a:buChar char="•"/>
            </a:pPr>
            <a:r>
              <a:rPr lang="en-CA" b="1" u="sng" dirty="0"/>
              <a:t>Perhaps</a:t>
            </a:r>
            <a:r>
              <a:rPr lang="en-CA" dirty="0"/>
              <a:t> read last paragraph under “John in the Wilderness” from document:</a:t>
            </a:r>
          </a:p>
          <a:p>
            <a:pPr marL="628650" lvl="1" indent="-171450">
              <a:buFont typeface="Arial" panose="020B0604020202020204" pitchFamily="34" charset="0"/>
              <a:buChar char="•"/>
            </a:pPr>
            <a:r>
              <a:rPr lang="en-CA" dirty="0"/>
              <a:t>The invocation to share food and clothing would strike at the heart of those motivated by the acquisition of material goods.  Society then was much as today – many people operated under the crass philosophy of “he who has the most toys wins”.  Tax collectors were a particularly odious group since they were direct collaborators with the Romans.  They typically become wealthy by gouging excessive amounts from the populous.  John implores them to be honest, collect only what is due, and thereby take a serious cut in their standard of living.  Soldiers were the direct representatives of the occupying power.  Soldiers had the power to do as they pleased with the people.  Solders were used to enriching themselves through plunder.  John implores them not to bully the people and not to plunder.</a:t>
            </a:r>
          </a:p>
        </p:txBody>
      </p:sp>
      <p:sp>
        <p:nvSpPr>
          <p:cNvPr id="4" name="Slide Number Placeholder 3"/>
          <p:cNvSpPr>
            <a:spLocks noGrp="1"/>
          </p:cNvSpPr>
          <p:nvPr>
            <p:ph type="sldNum" sz="quarter" idx="5"/>
          </p:nvPr>
        </p:nvSpPr>
        <p:spPr/>
        <p:txBody>
          <a:bodyPr/>
          <a:lstStyle/>
          <a:p>
            <a:fld id="{3A6911AF-9EC3-4B55-AB56-5800F76F9ED5}" type="slidenum">
              <a:rPr lang="en-CA" smtClean="0"/>
              <a:t>17</a:t>
            </a:fld>
            <a:endParaRPr lang="en-CA"/>
          </a:p>
        </p:txBody>
      </p:sp>
    </p:spTree>
    <p:extLst>
      <p:ext uri="{BB962C8B-B14F-4D97-AF65-F5344CB8AC3E}">
        <p14:creationId xmlns:p14="http://schemas.microsoft.com/office/powerpoint/2010/main" val="1254183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was surprised at how much information there is on John</a:t>
            </a:r>
          </a:p>
          <a:p>
            <a:pPr marL="171450" indent="-171450">
              <a:buFont typeface="Arial" panose="020B0604020202020204" pitchFamily="34" charset="0"/>
              <a:buChar char="•"/>
            </a:pPr>
            <a:r>
              <a:rPr lang="en-CA" dirty="0"/>
              <a:t>Patty suggested this topic</a:t>
            </a:r>
          </a:p>
        </p:txBody>
      </p:sp>
      <p:sp>
        <p:nvSpPr>
          <p:cNvPr id="4" name="Slide Number Placeholder 3"/>
          <p:cNvSpPr>
            <a:spLocks noGrp="1"/>
          </p:cNvSpPr>
          <p:nvPr>
            <p:ph type="sldNum" sz="quarter" idx="5"/>
          </p:nvPr>
        </p:nvSpPr>
        <p:spPr/>
        <p:txBody>
          <a:bodyPr/>
          <a:lstStyle/>
          <a:p>
            <a:fld id="{3A6911AF-9EC3-4B55-AB56-5800F76F9ED5}" type="slidenum">
              <a:rPr lang="en-CA" smtClean="0"/>
              <a:t>2</a:t>
            </a:fld>
            <a:endParaRPr lang="en-CA"/>
          </a:p>
        </p:txBody>
      </p:sp>
    </p:spTree>
    <p:extLst>
      <p:ext uri="{BB962C8B-B14F-4D97-AF65-F5344CB8AC3E}">
        <p14:creationId xmlns:p14="http://schemas.microsoft.com/office/powerpoint/2010/main" val="2628111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John’s life from start to finish is intertwined with the life of Jesus</a:t>
            </a:r>
          </a:p>
          <a:p>
            <a:pPr marL="171450" indent="-171450">
              <a:buFont typeface="Arial" panose="020B0604020202020204" pitchFamily="34" charset="0"/>
              <a:buChar char="•"/>
            </a:pPr>
            <a:r>
              <a:rPr lang="en-CA" dirty="0"/>
              <a:t>This chart  is in the handout</a:t>
            </a:r>
          </a:p>
          <a:p>
            <a:pPr marL="171450" indent="-171450">
              <a:buFont typeface="Arial" panose="020B0604020202020204" pitchFamily="34" charset="0"/>
              <a:buChar char="•"/>
            </a:pPr>
            <a:r>
              <a:rPr lang="en-CA" dirty="0"/>
              <a:t>The handout is extracted from a larger document: www.mikewhytebiblicalresearch.ca</a:t>
            </a:r>
          </a:p>
        </p:txBody>
      </p:sp>
      <p:sp>
        <p:nvSpPr>
          <p:cNvPr id="4" name="Slide Number Placeholder 3"/>
          <p:cNvSpPr>
            <a:spLocks noGrp="1"/>
          </p:cNvSpPr>
          <p:nvPr>
            <p:ph type="sldNum" sz="quarter" idx="5"/>
          </p:nvPr>
        </p:nvSpPr>
        <p:spPr/>
        <p:txBody>
          <a:bodyPr/>
          <a:lstStyle/>
          <a:p>
            <a:fld id="{3A6911AF-9EC3-4B55-AB56-5800F76F9ED5}" type="slidenum">
              <a:rPr lang="en-CA" smtClean="0"/>
              <a:t>3</a:t>
            </a:fld>
            <a:endParaRPr lang="en-CA"/>
          </a:p>
        </p:txBody>
      </p:sp>
    </p:spTree>
    <p:extLst>
      <p:ext uri="{BB962C8B-B14F-4D97-AF65-F5344CB8AC3E}">
        <p14:creationId xmlns:p14="http://schemas.microsoft.com/office/powerpoint/2010/main" val="530866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 step by step through John’s life and its intersection with the life of Jesus</a:t>
            </a:r>
          </a:p>
        </p:txBody>
      </p:sp>
      <p:sp>
        <p:nvSpPr>
          <p:cNvPr id="4" name="Slide Number Placeholder 3"/>
          <p:cNvSpPr>
            <a:spLocks noGrp="1"/>
          </p:cNvSpPr>
          <p:nvPr>
            <p:ph type="sldNum" sz="quarter" idx="5"/>
          </p:nvPr>
        </p:nvSpPr>
        <p:spPr/>
        <p:txBody>
          <a:bodyPr/>
          <a:lstStyle/>
          <a:p>
            <a:fld id="{3A6911AF-9EC3-4B55-AB56-5800F76F9ED5}" type="slidenum">
              <a:rPr lang="en-CA" smtClean="0"/>
              <a:t>4</a:t>
            </a:fld>
            <a:endParaRPr lang="en-CA"/>
          </a:p>
        </p:txBody>
      </p:sp>
    </p:spTree>
    <p:extLst>
      <p:ext uri="{BB962C8B-B14F-4D97-AF65-F5344CB8AC3E}">
        <p14:creationId xmlns:p14="http://schemas.microsoft.com/office/powerpoint/2010/main" val="2196069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If Mary and Elizabeth were cousins, John and Jesus were third cousins</a:t>
            </a:r>
          </a:p>
          <a:p>
            <a:pPr marL="171450" indent="-171450">
              <a:buFont typeface="Arial" panose="020B0604020202020204" pitchFamily="34" charset="0"/>
              <a:buChar char="•"/>
            </a:pPr>
            <a:r>
              <a:rPr lang="en-CA" dirty="0"/>
              <a:t>I will discuss the date of 6BC shortly</a:t>
            </a:r>
          </a:p>
        </p:txBody>
      </p:sp>
      <p:sp>
        <p:nvSpPr>
          <p:cNvPr id="4" name="Slide Number Placeholder 3"/>
          <p:cNvSpPr>
            <a:spLocks noGrp="1"/>
          </p:cNvSpPr>
          <p:nvPr>
            <p:ph type="sldNum" sz="quarter" idx="5"/>
          </p:nvPr>
        </p:nvSpPr>
        <p:spPr/>
        <p:txBody>
          <a:bodyPr/>
          <a:lstStyle/>
          <a:p>
            <a:fld id="{3A6911AF-9EC3-4B55-AB56-5800F76F9ED5}" type="slidenum">
              <a:rPr lang="en-CA" smtClean="0"/>
              <a:t>5</a:t>
            </a:fld>
            <a:endParaRPr lang="en-CA"/>
          </a:p>
        </p:txBody>
      </p:sp>
    </p:spTree>
    <p:extLst>
      <p:ext uri="{BB962C8B-B14F-4D97-AF65-F5344CB8AC3E}">
        <p14:creationId xmlns:p14="http://schemas.microsoft.com/office/powerpoint/2010/main" val="1679964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events around Jesus’ birth are the only information we have to determine the date</a:t>
            </a:r>
          </a:p>
        </p:txBody>
      </p:sp>
      <p:sp>
        <p:nvSpPr>
          <p:cNvPr id="4" name="Slide Number Placeholder 3"/>
          <p:cNvSpPr>
            <a:spLocks noGrp="1"/>
          </p:cNvSpPr>
          <p:nvPr>
            <p:ph type="sldNum" sz="quarter" idx="5"/>
          </p:nvPr>
        </p:nvSpPr>
        <p:spPr/>
        <p:txBody>
          <a:bodyPr/>
          <a:lstStyle/>
          <a:p>
            <a:fld id="{3A6911AF-9EC3-4B55-AB56-5800F76F9ED5}" type="slidenum">
              <a:rPr lang="en-CA" smtClean="0"/>
              <a:t>6</a:t>
            </a:fld>
            <a:endParaRPr lang="en-CA"/>
          </a:p>
        </p:txBody>
      </p:sp>
    </p:spTree>
    <p:extLst>
      <p:ext uri="{BB962C8B-B14F-4D97-AF65-F5344CB8AC3E}">
        <p14:creationId xmlns:p14="http://schemas.microsoft.com/office/powerpoint/2010/main" val="4031548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Volumes have been written on the identity of the “wise men” and the nature of the “star”</a:t>
            </a:r>
          </a:p>
          <a:p>
            <a:pPr marL="171450" indent="-171450">
              <a:buFont typeface="Arial" panose="020B0604020202020204" pitchFamily="34" charset="0"/>
              <a:buChar char="•"/>
            </a:pPr>
            <a:r>
              <a:rPr lang="en-CA" dirty="0"/>
              <a:t>The wise men go to Herod in Jerusalem for direction</a:t>
            </a:r>
          </a:p>
          <a:p>
            <a:pPr marL="171450" indent="-171450">
              <a:buFont typeface="Arial" panose="020B0604020202020204" pitchFamily="34" charset="0"/>
              <a:buChar char="•"/>
            </a:pPr>
            <a:r>
              <a:rPr lang="en-CA" dirty="0"/>
              <a:t>When they get to Bethlehem, Jesus and his family are living in a house</a:t>
            </a:r>
          </a:p>
          <a:p>
            <a:pPr marL="171450" indent="-171450">
              <a:buFont typeface="Arial" panose="020B0604020202020204" pitchFamily="34" charset="0"/>
              <a:buChar char="•"/>
            </a:pPr>
            <a:r>
              <a:rPr lang="en-CA" dirty="0"/>
              <a:t>After the wise men leave, Joseph is warned to go to Egypt</a:t>
            </a:r>
          </a:p>
          <a:p>
            <a:pPr marL="171450" indent="-171450">
              <a:buFont typeface="Arial" panose="020B0604020202020204" pitchFamily="34" charset="0"/>
              <a:buChar char="•"/>
            </a:pPr>
            <a:r>
              <a:rPr lang="en-CA" dirty="0"/>
              <a:t>The trip to Egypt would take about a week</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3A6911AF-9EC3-4B55-AB56-5800F76F9ED5}" type="slidenum">
              <a:rPr lang="en-CA" smtClean="0"/>
              <a:t>7</a:t>
            </a:fld>
            <a:endParaRPr lang="en-CA"/>
          </a:p>
        </p:txBody>
      </p:sp>
    </p:spTree>
    <p:extLst>
      <p:ext uri="{BB962C8B-B14F-4D97-AF65-F5344CB8AC3E}">
        <p14:creationId xmlns:p14="http://schemas.microsoft.com/office/powerpoint/2010/main" val="3569260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A6911AF-9EC3-4B55-AB56-5800F76F9ED5}" type="slidenum">
              <a:rPr lang="en-CA" smtClean="0"/>
              <a:t>8</a:t>
            </a:fld>
            <a:endParaRPr lang="en-CA"/>
          </a:p>
        </p:txBody>
      </p:sp>
    </p:spTree>
    <p:extLst>
      <p:ext uri="{BB962C8B-B14F-4D97-AF65-F5344CB8AC3E}">
        <p14:creationId xmlns:p14="http://schemas.microsoft.com/office/powerpoint/2010/main" val="1398387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Whenever Herod was troubled he started killing people – so ”Jerusalem” was troubled</a:t>
            </a:r>
          </a:p>
          <a:p>
            <a:pPr marL="171450" indent="-171450">
              <a:buFont typeface="Arial" panose="020B0604020202020204" pitchFamily="34" charset="0"/>
              <a:buChar char="•"/>
            </a:pPr>
            <a:r>
              <a:rPr lang="en-CA" dirty="0"/>
              <a:t>The coming of the wisemen was a well known event</a:t>
            </a:r>
          </a:p>
          <a:p>
            <a:pPr marL="171450" indent="-171450">
              <a:buFont typeface="Arial" panose="020B0604020202020204" pitchFamily="34" charset="0"/>
              <a:buChar char="•"/>
            </a:pPr>
            <a:r>
              <a:rPr lang="en-CA" dirty="0"/>
              <a:t>He killed babies born as far back as 7BC</a:t>
            </a:r>
          </a:p>
        </p:txBody>
      </p:sp>
      <p:sp>
        <p:nvSpPr>
          <p:cNvPr id="4" name="Slide Number Placeholder 3"/>
          <p:cNvSpPr>
            <a:spLocks noGrp="1"/>
          </p:cNvSpPr>
          <p:nvPr>
            <p:ph type="sldNum" sz="quarter" idx="5"/>
          </p:nvPr>
        </p:nvSpPr>
        <p:spPr/>
        <p:txBody>
          <a:bodyPr/>
          <a:lstStyle/>
          <a:p>
            <a:fld id="{3A6911AF-9EC3-4B55-AB56-5800F76F9ED5}" type="slidenum">
              <a:rPr lang="en-CA" smtClean="0"/>
              <a:t>9</a:t>
            </a:fld>
            <a:endParaRPr lang="en-CA"/>
          </a:p>
        </p:txBody>
      </p:sp>
    </p:spTree>
    <p:extLst>
      <p:ext uri="{BB962C8B-B14F-4D97-AF65-F5344CB8AC3E}">
        <p14:creationId xmlns:p14="http://schemas.microsoft.com/office/powerpoint/2010/main" val="3763306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BE7BE-D00E-40A9-9902-2CD1E2BCD2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8A94AB7-9D05-4D5A-B921-9E7F3BF3F2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A025955-E14A-4399-9AF0-A9CB6E706AB4}"/>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5" name="Footer Placeholder 4">
            <a:extLst>
              <a:ext uri="{FF2B5EF4-FFF2-40B4-BE49-F238E27FC236}">
                <a16:creationId xmlns:a16="http://schemas.microsoft.com/office/drawing/2014/main" id="{BF1D1F31-7943-406F-950A-6C117CDEF80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58EA191-2492-4640-AA90-DDB4656F16B5}"/>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414829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9893D-29F8-4410-A38A-B865D63FA5F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6A6DD8F-6A7F-4AA2-B89F-4674286053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A1CA71B-36E6-4E89-9D8A-EAD18A6A5D8D}"/>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5" name="Footer Placeholder 4">
            <a:extLst>
              <a:ext uri="{FF2B5EF4-FFF2-40B4-BE49-F238E27FC236}">
                <a16:creationId xmlns:a16="http://schemas.microsoft.com/office/drawing/2014/main" id="{31926ED8-3932-4C37-BA6B-88551359616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17824C1-ABEB-41F5-9461-B680006EAD85}"/>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4162839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BFD71-3921-4286-A5B6-7E16A01647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7896A72-2C2A-4184-BC20-B68F3B5241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5FDA323-D653-475C-AF02-44DBBBE76557}"/>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5" name="Footer Placeholder 4">
            <a:extLst>
              <a:ext uri="{FF2B5EF4-FFF2-40B4-BE49-F238E27FC236}">
                <a16:creationId xmlns:a16="http://schemas.microsoft.com/office/drawing/2014/main" id="{94C26EE5-AC51-435F-A878-28734046227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4DA3490-CE74-464C-8A7F-39796A379DC2}"/>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1113974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C13C-DDA3-4F9E-ADE0-B2D61847E1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DBC609D-2927-4A79-8E77-7A8F135C5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EF1EA1A-951A-428A-804F-3DA6CA511AE9}"/>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5" name="Footer Placeholder 4">
            <a:extLst>
              <a:ext uri="{FF2B5EF4-FFF2-40B4-BE49-F238E27FC236}">
                <a16:creationId xmlns:a16="http://schemas.microsoft.com/office/drawing/2014/main" id="{BC570439-3897-45A4-A320-63B799AE7F1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AC3E275-4634-4C36-A624-6FA26F31786A}"/>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4288410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6203-5DE7-46B4-8C8F-4E73545CA87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C9E8B22-F9B0-4C63-A97E-493D0D83F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36F369F-41A6-4323-8889-1A8DDF4818E3}"/>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5" name="Footer Placeholder 4">
            <a:extLst>
              <a:ext uri="{FF2B5EF4-FFF2-40B4-BE49-F238E27FC236}">
                <a16:creationId xmlns:a16="http://schemas.microsoft.com/office/drawing/2014/main" id="{34F04539-0E9C-49AD-AD1A-D3EF93F01B1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B079E68-028A-4EC3-A96C-9DE2DFCB0111}"/>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4172133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73738-A37A-4244-B217-A8512A4631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D7C6F0B-D13E-4B5C-B89F-73C957600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A1595F-8756-434A-9B77-B5C4931C6F7A}"/>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5" name="Footer Placeholder 4">
            <a:extLst>
              <a:ext uri="{FF2B5EF4-FFF2-40B4-BE49-F238E27FC236}">
                <a16:creationId xmlns:a16="http://schemas.microsoft.com/office/drawing/2014/main" id="{7E9FF883-C072-4536-A44F-4A1B0D4055B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760C6C-3A5B-40EC-9AF5-4CC0DF828EB8}"/>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3907608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B87E6-E6AF-430B-BF3A-E559D05E1E9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DDE100F-EE8E-4CB9-BCDD-2BC5528BF8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D83688-C22D-4D8D-B4A6-F2603AC65F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4F935E9-48CE-4A79-B38C-C41FB74725C3}"/>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6" name="Footer Placeholder 5">
            <a:extLst>
              <a:ext uri="{FF2B5EF4-FFF2-40B4-BE49-F238E27FC236}">
                <a16:creationId xmlns:a16="http://schemas.microsoft.com/office/drawing/2014/main" id="{B93AE069-8EFA-4B6E-9EC7-FD498273150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8548331-2531-4D18-A82E-2E578F1964E3}"/>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1321691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EA28-9830-4B64-9D68-03EB6801175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D798709-D42F-4890-B6FB-893770C367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0F1173-BA70-433C-B898-137FA9C727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C13A6CC-B035-455E-AB0E-2D8153B8A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ECA53D-CA2D-4FF0-B2F9-F9716701F2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070A83C-59BA-40EA-B69B-2D87F7CFE45A}"/>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8" name="Footer Placeholder 7">
            <a:extLst>
              <a:ext uri="{FF2B5EF4-FFF2-40B4-BE49-F238E27FC236}">
                <a16:creationId xmlns:a16="http://schemas.microsoft.com/office/drawing/2014/main" id="{F708B87A-1772-4E56-A07A-4EB31E18D85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08E5DFE-D629-4F66-9E07-7D7FD115C8B5}"/>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218194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CE1FC-1A0C-4168-9C96-3C9902E7A49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A6F74C0-D47A-438C-8367-AC81658333B2}"/>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4" name="Footer Placeholder 3">
            <a:extLst>
              <a:ext uri="{FF2B5EF4-FFF2-40B4-BE49-F238E27FC236}">
                <a16:creationId xmlns:a16="http://schemas.microsoft.com/office/drawing/2014/main" id="{E8BA33B7-73B8-4F11-B4BD-0D8E8468D88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771C9A-AF9E-4364-A878-381832BB66E8}"/>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2525406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BC2658-A70B-4093-92AA-22A7DF4F737B}"/>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3" name="Footer Placeholder 2">
            <a:extLst>
              <a:ext uri="{FF2B5EF4-FFF2-40B4-BE49-F238E27FC236}">
                <a16:creationId xmlns:a16="http://schemas.microsoft.com/office/drawing/2014/main" id="{1FD7BEE3-58F7-43AE-9850-A7116C63CDF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D10E37B-2853-40CD-8E5E-3EEDD2F0617D}"/>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22888838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795D-C138-429B-A602-266168B479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F2117B8-86F6-4F37-8092-26701FCF7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239686A-F9FC-477D-8CE6-899D2BF8F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C9921-A72C-41D5-8AC8-B2BF15267A94}"/>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6" name="Footer Placeholder 5">
            <a:extLst>
              <a:ext uri="{FF2B5EF4-FFF2-40B4-BE49-F238E27FC236}">
                <a16:creationId xmlns:a16="http://schemas.microsoft.com/office/drawing/2014/main" id="{0BAC2F84-A878-408C-BEAD-950379C5311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ED2007C-6F24-46B4-80FC-BDACE4C56DF8}"/>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43867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3B52-4336-49DC-B17E-4F36E5F0C87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99A5161-BE55-4EB8-B07A-8D195D3FD6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D3DA0-D3C9-4486-BB42-F4F9F1A3E638}"/>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5" name="Footer Placeholder 4">
            <a:extLst>
              <a:ext uri="{FF2B5EF4-FFF2-40B4-BE49-F238E27FC236}">
                <a16:creationId xmlns:a16="http://schemas.microsoft.com/office/drawing/2014/main" id="{C4204810-DCE3-4257-8339-579228285CB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DD75242-1DE5-4C78-B8DD-2250C559FE39}"/>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1279971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17022-7115-4EFB-B7AE-2C80B07B0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9F165E1-184E-4C73-ADDE-13CFF66ED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D9DA4C4-D7AE-4A1A-B642-E4184B68D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745387-65B4-4EAB-B0D6-BDF0447CB776}"/>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6" name="Footer Placeholder 5">
            <a:extLst>
              <a:ext uri="{FF2B5EF4-FFF2-40B4-BE49-F238E27FC236}">
                <a16:creationId xmlns:a16="http://schemas.microsoft.com/office/drawing/2014/main" id="{861AF401-0072-4DEB-AD72-A97DF4902D5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61C5A05-5E16-4260-A175-F4F90FE00F8A}"/>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2508675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1C996-92FC-4C03-B29B-BEA62D320B5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6382224-6437-4051-8690-CF606522BF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8349E5-1B58-4587-AF89-D08150D9BFF4}"/>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5" name="Footer Placeholder 4">
            <a:extLst>
              <a:ext uri="{FF2B5EF4-FFF2-40B4-BE49-F238E27FC236}">
                <a16:creationId xmlns:a16="http://schemas.microsoft.com/office/drawing/2014/main" id="{434B8544-F3E2-496A-BDD3-B6B4EFD3A6E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D464205-B269-4C48-AD69-849A0B720537}"/>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1026876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370E4-781F-486B-BBE0-EC617F5975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D430B6A-E398-498F-B8E6-09FD201A3B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49E496A-9798-4A9D-A196-C90768934429}"/>
              </a:ext>
            </a:extLst>
          </p:cNvPr>
          <p:cNvSpPr>
            <a:spLocks noGrp="1"/>
          </p:cNvSpPr>
          <p:nvPr>
            <p:ph type="dt" sz="half" idx="10"/>
          </p:nvPr>
        </p:nvSpPr>
        <p:spPr/>
        <p:txBody>
          <a:bodyPr/>
          <a:lstStyle/>
          <a:p>
            <a:fld id="{731C294B-565B-49E9-8B09-F11B5D7A7CE7}" type="datetimeFigureOut">
              <a:rPr lang="en-CA" smtClean="0"/>
              <a:t>2021-02-03</a:t>
            </a:fld>
            <a:endParaRPr lang="en-CA"/>
          </a:p>
        </p:txBody>
      </p:sp>
      <p:sp>
        <p:nvSpPr>
          <p:cNvPr id="5" name="Footer Placeholder 4">
            <a:extLst>
              <a:ext uri="{FF2B5EF4-FFF2-40B4-BE49-F238E27FC236}">
                <a16:creationId xmlns:a16="http://schemas.microsoft.com/office/drawing/2014/main" id="{97FCD0B7-7343-41C2-A67D-53ACE93747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7F13A6A-BF6C-4ED1-B877-E6C9EEC9EAE7}"/>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296412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C3807-A26A-4EDD-9F57-FAF1A288B7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7BB42DA-5A67-4ABF-9238-3DA49C4DA8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D5501D-84AF-4FA5-8E17-B7860F7BAC3D}"/>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5" name="Footer Placeholder 4">
            <a:extLst>
              <a:ext uri="{FF2B5EF4-FFF2-40B4-BE49-F238E27FC236}">
                <a16:creationId xmlns:a16="http://schemas.microsoft.com/office/drawing/2014/main" id="{32D43098-BB99-47E0-B2EB-C48180F4A8B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16C0267-8DE9-4F69-BCE1-C1639C6DE146}"/>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315079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3A17-39EB-4867-8105-49B2AA2EAC2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D4739F3-07FE-40C2-82B4-D8D676DEC1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B699293-A3CD-4119-9A4D-8DDDBDC2C3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7E01B10-D495-4B8B-A2E2-26162A940D0C}"/>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6" name="Footer Placeholder 5">
            <a:extLst>
              <a:ext uri="{FF2B5EF4-FFF2-40B4-BE49-F238E27FC236}">
                <a16:creationId xmlns:a16="http://schemas.microsoft.com/office/drawing/2014/main" id="{C45FCA69-51B8-4659-AB67-B89F7F401B6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BCEE682-9BDB-405F-978A-EC0E4C2764CC}"/>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71996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241A7-0B9A-4820-8A6C-E0CDFB65F0F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8A7EB17-4051-4E25-964B-16FED67439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8684D9-1EAE-40D3-8D2B-8BAF8A6EEC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D70B037-C9E7-4A7E-ABC4-16B14CB0F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2E9CD2-E444-4924-8172-B6628C9B8D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41395F8-6B9A-4C14-9DE2-04216A32B878}"/>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8" name="Footer Placeholder 7">
            <a:extLst>
              <a:ext uri="{FF2B5EF4-FFF2-40B4-BE49-F238E27FC236}">
                <a16:creationId xmlns:a16="http://schemas.microsoft.com/office/drawing/2014/main" id="{394D5DED-BEDC-42CA-9FD8-94B774F59A3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2E30C81-ECF9-48B7-AF01-330324E6EED9}"/>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400617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087F-0F42-4116-849E-F2743E76560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483E164-B52C-47FF-B3AA-D29BE3A7D243}"/>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4" name="Footer Placeholder 3">
            <a:extLst>
              <a:ext uri="{FF2B5EF4-FFF2-40B4-BE49-F238E27FC236}">
                <a16:creationId xmlns:a16="http://schemas.microsoft.com/office/drawing/2014/main" id="{F4DA25BD-8FA6-4CBE-8AB5-10CB71034DE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DC0AC78E-049E-4A8C-A6AC-EC39C2A02AFC}"/>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3640430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70E9AD-816F-4BD4-A59C-2B02BAA0918E}"/>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3" name="Footer Placeholder 2">
            <a:extLst>
              <a:ext uri="{FF2B5EF4-FFF2-40B4-BE49-F238E27FC236}">
                <a16:creationId xmlns:a16="http://schemas.microsoft.com/office/drawing/2014/main" id="{304294C7-0328-4FF1-96C2-59006796058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F0C76C3-F5CE-4E1D-A1AF-E2AE2AF4E775}"/>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1749402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52F9F-693C-4E32-BDF4-C42C81418A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D416399-F08A-48D7-B363-868D811616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98852C2-8847-4366-9B32-F19A0B9AB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E3095D-97B1-4C14-8FD4-1EBB264E021F}"/>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6" name="Footer Placeholder 5">
            <a:extLst>
              <a:ext uri="{FF2B5EF4-FFF2-40B4-BE49-F238E27FC236}">
                <a16:creationId xmlns:a16="http://schemas.microsoft.com/office/drawing/2014/main" id="{47853D49-4D70-47D1-B0A6-C221F8F1BAA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82A19EA-6C42-4191-A45B-36F5BB685BF8}"/>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2103872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38D1-A9FB-43B5-A7AA-F83F7D3831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09AF6F7-F29E-407F-9AD6-050D23D8F0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3956F25-C841-4447-AFCE-CC81FB3A83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A0538D-AEEC-407B-8887-874CC59E5D42}"/>
              </a:ext>
            </a:extLst>
          </p:cNvPr>
          <p:cNvSpPr>
            <a:spLocks noGrp="1"/>
          </p:cNvSpPr>
          <p:nvPr>
            <p:ph type="dt" sz="half" idx="10"/>
          </p:nvPr>
        </p:nvSpPr>
        <p:spPr/>
        <p:txBody>
          <a:bodyPr/>
          <a:lstStyle/>
          <a:p>
            <a:fld id="{872B3690-E31F-4996-AEB2-529CEB7109BC}" type="datetimeFigureOut">
              <a:rPr lang="en-CA" smtClean="0"/>
              <a:t>2021-02-03</a:t>
            </a:fld>
            <a:endParaRPr lang="en-CA"/>
          </a:p>
        </p:txBody>
      </p:sp>
      <p:sp>
        <p:nvSpPr>
          <p:cNvPr id="6" name="Footer Placeholder 5">
            <a:extLst>
              <a:ext uri="{FF2B5EF4-FFF2-40B4-BE49-F238E27FC236}">
                <a16:creationId xmlns:a16="http://schemas.microsoft.com/office/drawing/2014/main" id="{6BE23F9B-1CB3-4F65-A055-6ECABFB55CA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E96E0DB-FB35-4444-80C2-DF56ADE9DD6E}"/>
              </a:ext>
            </a:extLst>
          </p:cNvPr>
          <p:cNvSpPr>
            <a:spLocks noGrp="1"/>
          </p:cNvSpPr>
          <p:nvPr>
            <p:ph type="sldNum" sz="quarter" idx="12"/>
          </p:nvPr>
        </p:nvSpPr>
        <p:spPr/>
        <p:txBody>
          <a:bodyPr/>
          <a:lstStyle/>
          <a:p>
            <a:fld id="{5E037763-F372-4226-8E87-CEFC2DA69F9D}" type="slidenum">
              <a:rPr lang="en-CA" smtClean="0"/>
              <a:t>‹#›</a:t>
            </a:fld>
            <a:endParaRPr lang="en-CA"/>
          </a:p>
        </p:txBody>
      </p:sp>
    </p:spTree>
    <p:extLst>
      <p:ext uri="{BB962C8B-B14F-4D97-AF65-F5344CB8AC3E}">
        <p14:creationId xmlns:p14="http://schemas.microsoft.com/office/powerpoint/2010/main" val="387650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823F3-E734-4D9E-BDB3-DEA01A403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C4DD278-AE85-419D-9674-33ED6CF42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2BDCC7B-3CC7-4D42-96DB-D7087C984B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B3690-E31F-4996-AEB2-529CEB7109BC}" type="datetimeFigureOut">
              <a:rPr lang="en-CA" smtClean="0"/>
              <a:t>2021-02-03</a:t>
            </a:fld>
            <a:endParaRPr lang="en-CA"/>
          </a:p>
        </p:txBody>
      </p:sp>
      <p:sp>
        <p:nvSpPr>
          <p:cNvPr id="5" name="Footer Placeholder 4">
            <a:extLst>
              <a:ext uri="{FF2B5EF4-FFF2-40B4-BE49-F238E27FC236}">
                <a16:creationId xmlns:a16="http://schemas.microsoft.com/office/drawing/2014/main" id="{5F9DF9FD-DD4C-4E69-9F96-00B51C7A7E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8AB5E54-58DB-4C19-8AF2-94DADBD98E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37763-F372-4226-8E87-CEFC2DA69F9D}" type="slidenum">
              <a:rPr lang="en-CA" smtClean="0"/>
              <a:t>‹#›</a:t>
            </a:fld>
            <a:endParaRPr lang="en-CA"/>
          </a:p>
        </p:txBody>
      </p:sp>
    </p:spTree>
    <p:extLst>
      <p:ext uri="{BB962C8B-B14F-4D97-AF65-F5344CB8AC3E}">
        <p14:creationId xmlns:p14="http://schemas.microsoft.com/office/powerpoint/2010/main" val="3939556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6CA2D3-B930-4DB4-B9DB-55CAE8998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251E74-B3F2-4888-BE98-91FFEE7C8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D5BE7E-A3F0-4E66-8555-D81883F781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C294B-565B-49E9-8B09-F11B5D7A7CE7}" type="datetimeFigureOut">
              <a:rPr lang="en-CA" smtClean="0"/>
              <a:t>2021-02-03</a:t>
            </a:fld>
            <a:endParaRPr lang="en-CA"/>
          </a:p>
        </p:txBody>
      </p:sp>
      <p:sp>
        <p:nvSpPr>
          <p:cNvPr id="5" name="Footer Placeholder 4">
            <a:extLst>
              <a:ext uri="{FF2B5EF4-FFF2-40B4-BE49-F238E27FC236}">
                <a16:creationId xmlns:a16="http://schemas.microsoft.com/office/drawing/2014/main" id="{EF6AA6B4-528C-4815-893C-F05D9DD207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972B16B-6230-4B37-8916-CA3B278DEF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05D82-546F-493C-B976-822D87756F60}" type="slidenum">
              <a:rPr lang="en-CA" smtClean="0"/>
              <a:t>‹#›</a:t>
            </a:fld>
            <a:endParaRPr lang="en-CA"/>
          </a:p>
        </p:txBody>
      </p:sp>
    </p:spTree>
    <p:extLst>
      <p:ext uri="{BB962C8B-B14F-4D97-AF65-F5344CB8AC3E}">
        <p14:creationId xmlns:p14="http://schemas.microsoft.com/office/powerpoint/2010/main" val="12545827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4DF9-D519-4300-B194-4D230A1E9177}"/>
              </a:ext>
            </a:extLst>
          </p:cNvPr>
          <p:cNvSpPr>
            <a:spLocks noGrp="1"/>
          </p:cNvSpPr>
          <p:nvPr>
            <p:ph type="ctrTitle"/>
          </p:nvPr>
        </p:nvSpPr>
        <p:spPr>
          <a:xfrm>
            <a:off x="1524000" y="693175"/>
            <a:ext cx="9144000" cy="1814052"/>
          </a:xfrm>
        </p:spPr>
        <p:txBody>
          <a:bodyPr/>
          <a:lstStyle/>
          <a:p>
            <a:r>
              <a:rPr lang="en-CA" dirty="0">
                <a:latin typeface="Arial Black" panose="020B0A04020102020204" pitchFamily="34" charset="0"/>
              </a:rPr>
              <a:t>John the Baptist </a:t>
            </a:r>
            <a:br>
              <a:rPr lang="en-CA" dirty="0">
                <a:latin typeface="Arial Black" panose="020B0A04020102020204" pitchFamily="34" charset="0"/>
              </a:rPr>
            </a:br>
            <a:r>
              <a:rPr lang="en-CA" dirty="0">
                <a:latin typeface="Arial Black" panose="020B0A04020102020204" pitchFamily="34" charset="0"/>
              </a:rPr>
              <a:t>More Than A Prophet</a:t>
            </a:r>
          </a:p>
        </p:txBody>
      </p:sp>
      <p:sp>
        <p:nvSpPr>
          <p:cNvPr id="3" name="Subtitle 2">
            <a:extLst>
              <a:ext uri="{FF2B5EF4-FFF2-40B4-BE49-F238E27FC236}">
                <a16:creationId xmlns:a16="http://schemas.microsoft.com/office/drawing/2014/main" id="{550F50D6-ADE5-457C-9910-2CA33E98B418}"/>
              </a:ext>
            </a:extLst>
          </p:cNvPr>
          <p:cNvSpPr>
            <a:spLocks noGrp="1"/>
          </p:cNvSpPr>
          <p:nvPr>
            <p:ph type="subTitle" idx="1"/>
          </p:nvPr>
        </p:nvSpPr>
        <p:spPr>
          <a:xfrm>
            <a:off x="634181" y="2507227"/>
            <a:ext cx="10958051" cy="2507225"/>
          </a:xfrm>
        </p:spPr>
        <p:txBody>
          <a:bodyPr>
            <a:normAutofit fontScale="92500"/>
          </a:bodyPr>
          <a:lstStyle/>
          <a:p>
            <a:pPr marR="0" algn="l">
              <a:lnSpc>
                <a:spcPct val="107000"/>
              </a:lnSpc>
              <a:spcBef>
                <a:spcPts val="0"/>
              </a:spcBef>
              <a:spcAft>
                <a:spcPts val="600"/>
              </a:spcAft>
            </a:pP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When John’s messengers had gone, Jesus began to speak to the crowds concerning John: “</a:t>
            </a:r>
            <a:r>
              <a:rPr lang="en-CA" sz="2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What did you go out into the wilderness to see</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 reed shaken by the wind?  What then did you go out to see?  A man dressed in soft clothing?  Behold, those who are dressed in splendid clothing and live in luxury are in kings’ courts.  What then did you go out to see?  </a:t>
            </a:r>
            <a:r>
              <a:rPr lang="en-CA" sz="2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A prophet?  Yes, I tell you, and more than a prophet</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p>
          <a:p>
            <a:pPr marL="457200" marR="0" algn="r">
              <a:lnSpc>
                <a:spcPct val="107000"/>
              </a:lnSpc>
              <a:spcBef>
                <a:spcPts val="0"/>
              </a:spcBef>
              <a:spcAft>
                <a:spcPts val="600"/>
              </a:spcAft>
            </a:pPr>
            <a:r>
              <a:rPr lang="en-CA" sz="1900" dirty="0">
                <a:effectLst/>
                <a:latin typeface="Calibri" panose="020F0502020204030204" pitchFamily="34" charset="0"/>
                <a:ea typeface="Calibri" panose="020F0502020204030204" pitchFamily="34" charset="0"/>
                <a:cs typeface="Arial" panose="020B0604020202020204" pitchFamily="34" charset="0"/>
              </a:rPr>
              <a:t>(Luke 7:24-26 ESV // Matthew 11:7-9)</a:t>
            </a:r>
          </a:p>
          <a:p>
            <a:endParaRPr lang="en-CA" dirty="0"/>
          </a:p>
        </p:txBody>
      </p:sp>
      <p:sp>
        <p:nvSpPr>
          <p:cNvPr id="4" name="TextBox 3">
            <a:extLst>
              <a:ext uri="{FF2B5EF4-FFF2-40B4-BE49-F238E27FC236}">
                <a16:creationId xmlns:a16="http://schemas.microsoft.com/office/drawing/2014/main" id="{3D16F729-7019-45F3-96F2-4E32BDCD54BB}"/>
              </a:ext>
            </a:extLst>
          </p:cNvPr>
          <p:cNvSpPr txBox="1"/>
          <p:nvPr/>
        </p:nvSpPr>
        <p:spPr>
          <a:xfrm>
            <a:off x="0" y="4925962"/>
            <a:ext cx="1219200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800" b="0" i="1"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Bible Study One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800" b="0" i="1"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The Early Life of John the Baptist</a:t>
            </a:r>
          </a:p>
        </p:txBody>
      </p:sp>
    </p:spTree>
    <p:extLst>
      <p:ext uri="{BB962C8B-B14F-4D97-AF65-F5344CB8AC3E}">
        <p14:creationId xmlns:p14="http://schemas.microsoft.com/office/powerpoint/2010/main" val="313628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5777-7A77-4C68-910C-FE3273D8728B}"/>
              </a:ext>
            </a:extLst>
          </p:cNvPr>
          <p:cNvSpPr>
            <a:spLocks noGrp="1"/>
          </p:cNvSpPr>
          <p:nvPr>
            <p:ph type="title"/>
          </p:nvPr>
        </p:nvSpPr>
        <p:spPr>
          <a:xfrm>
            <a:off x="838200" y="0"/>
            <a:ext cx="10515600" cy="811161"/>
          </a:xfrm>
        </p:spPr>
        <p:txBody>
          <a:bodyPr>
            <a:noAutofit/>
          </a:bodyPr>
          <a:lstStyle/>
          <a:p>
            <a:pPr algn="ctr"/>
            <a:r>
              <a:rPr lang="en-CA" sz="6000" dirty="0">
                <a:latin typeface="Arial Black" panose="020B0A04020102020204" pitchFamily="34" charset="0"/>
              </a:rPr>
              <a:t>The Early Years</a:t>
            </a:r>
          </a:p>
        </p:txBody>
      </p:sp>
      <p:pic>
        <p:nvPicPr>
          <p:cNvPr id="5" name="Content Placeholder 4">
            <a:extLst>
              <a:ext uri="{FF2B5EF4-FFF2-40B4-BE49-F238E27FC236}">
                <a16:creationId xmlns:a16="http://schemas.microsoft.com/office/drawing/2014/main" id="{A6791113-92C5-43D4-9ADD-BF7297FF6A49}"/>
              </a:ext>
            </a:extLst>
          </p:cNvPr>
          <p:cNvPicPr>
            <a:picLocks noGrp="1" noChangeAspect="1"/>
          </p:cNvPicPr>
          <p:nvPr>
            <p:ph idx="1"/>
          </p:nvPr>
        </p:nvPicPr>
        <p:blipFill>
          <a:blip r:embed="rId3"/>
          <a:stretch>
            <a:fillRect/>
          </a:stretch>
        </p:blipFill>
        <p:spPr>
          <a:xfrm>
            <a:off x="609451" y="929148"/>
            <a:ext cx="10540330" cy="5901968"/>
          </a:xfrm>
        </p:spPr>
      </p:pic>
      <p:sp>
        <p:nvSpPr>
          <p:cNvPr id="4" name="TextBox 3">
            <a:extLst>
              <a:ext uri="{FF2B5EF4-FFF2-40B4-BE49-F238E27FC236}">
                <a16:creationId xmlns:a16="http://schemas.microsoft.com/office/drawing/2014/main" id="{87F65CD7-3C98-4977-9B41-9C77271DA8D9}"/>
              </a:ext>
            </a:extLst>
          </p:cNvPr>
          <p:cNvSpPr txBox="1"/>
          <p:nvPr/>
        </p:nvSpPr>
        <p:spPr>
          <a:xfrm>
            <a:off x="4142509" y="5430982"/>
            <a:ext cx="1025236" cy="1080654"/>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3544426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230E-F6D8-413F-875A-87E58ED35457}"/>
              </a:ext>
            </a:extLst>
          </p:cNvPr>
          <p:cNvSpPr>
            <a:spLocks noGrp="1"/>
          </p:cNvSpPr>
          <p:nvPr>
            <p:ph type="title"/>
          </p:nvPr>
        </p:nvSpPr>
        <p:spPr>
          <a:xfrm>
            <a:off x="838200" y="1"/>
            <a:ext cx="10515600" cy="914399"/>
          </a:xfrm>
        </p:spPr>
        <p:txBody>
          <a:bodyPr>
            <a:normAutofit/>
          </a:bodyPr>
          <a:lstStyle/>
          <a:p>
            <a:r>
              <a:rPr lang="en-CA" sz="4800" dirty="0">
                <a:latin typeface="Arial Black" panose="020B0A04020102020204" pitchFamily="34" charset="0"/>
              </a:rPr>
              <a:t>The Death of Herod the Great</a:t>
            </a:r>
          </a:p>
        </p:txBody>
      </p:sp>
      <p:sp>
        <p:nvSpPr>
          <p:cNvPr id="3" name="Content Placeholder 2">
            <a:extLst>
              <a:ext uri="{FF2B5EF4-FFF2-40B4-BE49-F238E27FC236}">
                <a16:creationId xmlns:a16="http://schemas.microsoft.com/office/drawing/2014/main" id="{75F5D67C-5BBB-4E45-9594-BAF60DEBDB23}"/>
              </a:ext>
            </a:extLst>
          </p:cNvPr>
          <p:cNvSpPr>
            <a:spLocks noGrp="1"/>
          </p:cNvSpPr>
          <p:nvPr>
            <p:ph idx="1"/>
          </p:nvPr>
        </p:nvSpPr>
        <p:spPr>
          <a:xfrm>
            <a:off x="0" y="914400"/>
            <a:ext cx="12192000" cy="5943600"/>
          </a:xfrm>
        </p:spPr>
        <p:txBody>
          <a:bodyPr/>
          <a:lstStyle/>
          <a:p>
            <a:r>
              <a:rPr lang="en-CA" dirty="0"/>
              <a:t>The chart has the following note on it:</a:t>
            </a:r>
          </a:p>
          <a:p>
            <a:pPr lvl="1"/>
            <a:r>
              <a:rPr lang="en-CA" b="0" i="0" u="none" strike="noStrike" baseline="0" dirty="0">
                <a:solidFill>
                  <a:srgbClr val="000000"/>
                </a:solidFill>
              </a:rPr>
              <a:t>(1) </a:t>
            </a:r>
            <a:r>
              <a:rPr lang="en-CA" b="1" i="0" u="none" strike="noStrike" baseline="0" dirty="0">
                <a:solidFill>
                  <a:srgbClr val="000000"/>
                </a:solidFill>
                <a:highlight>
                  <a:srgbClr val="FFFF00"/>
                </a:highlight>
              </a:rPr>
              <a:t>This the only “sure” date available for this period</a:t>
            </a:r>
            <a:r>
              <a:rPr lang="en-CA" b="0" i="0" u="none" strike="noStrike" baseline="0" dirty="0">
                <a:solidFill>
                  <a:srgbClr val="000000"/>
                </a:solidFill>
              </a:rPr>
              <a:t>: Josephus records a lunar eclipse shortly before Herod’s death, which occurred on March 13 4BC. </a:t>
            </a:r>
          </a:p>
          <a:p>
            <a:pPr lvl="1"/>
            <a:r>
              <a:rPr lang="en-CA" b="0" i="0" u="none" strike="noStrike" baseline="0" dirty="0">
                <a:solidFill>
                  <a:srgbClr val="000000"/>
                </a:solidFill>
              </a:rPr>
              <a:t>Josephus: death of Herod Antiquities 17,8,1, Wars 1,33,8; </a:t>
            </a:r>
            <a:br>
              <a:rPr lang="en-CA" b="0" i="0" u="none" strike="noStrike" baseline="0" dirty="0">
                <a:solidFill>
                  <a:srgbClr val="000000"/>
                </a:solidFill>
              </a:rPr>
            </a:br>
            <a:r>
              <a:rPr lang="en-CA" b="0" i="0" u="none" strike="noStrike" baseline="0" dirty="0">
                <a:solidFill>
                  <a:srgbClr val="000000"/>
                </a:solidFill>
              </a:rPr>
              <a:t>lunar eclipse Antiquities 17,6,4 </a:t>
            </a:r>
          </a:p>
          <a:p>
            <a:pPr lvl="1"/>
            <a:r>
              <a:rPr lang="en-CA" b="0" i="0" u="none" strike="noStrike" baseline="0" dirty="0" err="1">
                <a:solidFill>
                  <a:srgbClr val="202122"/>
                </a:solidFill>
              </a:rPr>
              <a:t>Schürer</a:t>
            </a:r>
            <a:r>
              <a:rPr lang="en-CA" b="0" i="0" u="none" strike="noStrike" baseline="0" dirty="0">
                <a:solidFill>
                  <a:srgbClr val="202122"/>
                </a:solidFill>
              </a:rPr>
              <a:t>, Emil., </a:t>
            </a:r>
            <a:r>
              <a:rPr lang="en-CA" b="0" i="1" u="sng" strike="noStrike" baseline="0" dirty="0">
                <a:solidFill>
                  <a:srgbClr val="202122"/>
                </a:solidFill>
              </a:rPr>
              <a:t>A History of the Jewish People in the Time of Jesus Christ</a:t>
            </a:r>
            <a:r>
              <a:rPr lang="en-CA" b="0" i="0" u="none" strike="noStrike" baseline="0" dirty="0">
                <a:solidFill>
                  <a:srgbClr val="202122"/>
                </a:solidFill>
              </a:rPr>
              <a:t>, Vol. I, Herod the Great pp. 400-467, New York, Scribner's, 1896, (discusses Herod’s death on pages 416 and 464)</a:t>
            </a:r>
            <a:endParaRPr lang="en-CA" b="0" i="0" u="none" strike="noStrike" baseline="0" dirty="0">
              <a:solidFill>
                <a:srgbClr val="000000"/>
              </a:solidFill>
            </a:endParaRPr>
          </a:p>
          <a:p>
            <a:pPr lvl="1"/>
            <a:r>
              <a:rPr lang="en-CA" b="0" i="0" u="none" strike="noStrike" baseline="0" dirty="0" err="1">
                <a:solidFill>
                  <a:srgbClr val="202122"/>
                </a:solidFill>
              </a:rPr>
              <a:t>Bernegger</a:t>
            </a:r>
            <a:r>
              <a:rPr lang="en-CA" b="0" i="0" u="none" strike="noStrike" baseline="0" dirty="0">
                <a:solidFill>
                  <a:srgbClr val="202122"/>
                </a:solidFill>
              </a:rPr>
              <a:t>, P. M., "Affirmation of Herod's Death in 4 B.C.", </a:t>
            </a:r>
            <a:r>
              <a:rPr lang="en-CA" b="0" i="1" u="none" strike="noStrike" baseline="0" dirty="0">
                <a:solidFill>
                  <a:srgbClr val="202122"/>
                </a:solidFill>
              </a:rPr>
              <a:t>Journal of Theological Studies</a:t>
            </a:r>
            <a:r>
              <a:rPr lang="en-CA" b="0" i="0" u="none" strike="noStrike" baseline="0" dirty="0">
                <a:solidFill>
                  <a:srgbClr val="202122"/>
                </a:solidFill>
              </a:rPr>
              <a:t> ns 34 (1983), 526-531. (confirms </a:t>
            </a:r>
            <a:r>
              <a:rPr lang="en-CA" b="0" i="0" u="none" strike="noStrike" baseline="0" dirty="0" err="1">
                <a:solidFill>
                  <a:srgbClr val="202122"/>
                </a:solidFill>
              </a:rPr>
              <a:t>Schürer’s</a:t>
            </a:r>
            <a:r>
              <a:rPr lang="en-CA" b="0" i="0" u="none" strike="noStrike" baseline="0" dirty="0">
                <a:solidFill>
                  <a:srgbClr val="202122"/>
                </a:solidFill>
              </a:rPr>
              <a:t> analysis)</a:t>
            </a:r>
            <a:endParaRPr lang="en-CA" dirty="0"/>
          </a:p>
          <a:p>
            <a:r>
              <a:rPr lang="en-CA" dirty="0" err="1"/>
              <a:t>Schürer</a:t>
            </a:r>
            <a:r>
              <a:rPr lang="en-CA" dirty="0"/>
              <a:t> summarizes the close of Herod’s reign:</a:t>
            </a:r>
          </a:p>
          <a:p>
            <a:pPr marL="457200" lvl="1" indent="0">
              <a:buNone/>
            </a:pPr>
            <a:r>
              <a:rPr lang="en-CA" dirty="0"/>
              <a:t>… </a:t>
            </a:r>
            <a:r>
              <a:rPr lang="en-CA" b="1" dirty="0">
                <a:highlight>
                  <a:srgbClr val="FFFF00"/>
                </a:highlight>
              </a:rPr>
              <a:t>from B.C. 13 to B.C. 4 is the period of domestic trouble</a:t>
            </a:r>
            <a:r>
              <a:rPr lang="en-CA" dirty="0"/>
              <a:t>.  Everything else now passes out of view in the presence of the disturbances in Herod’s own house.  (page 319)</a:t>
            </a:r>
          </a:p>
        </p:txBody>
      </p:sp>
    </p:spTree>
    <p:extLst>
      <p:ext uri="{BB962C8B-B14F-4D97-AF65-F5344CB8AC3E}">
        <p14:creationId xmlns:p14="http://schemas.microsoft.com/office/powerpoint/2010/main" val="437299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5D559-FDEA-4557-B8AB-BCFD6BE1203F}"/>
              </a:ext>
            </a:extLst>
          </p:cNvPr>
          <p:cNvSpPr>
            <a:spLocks noGrp="1"/>
          </p:cNvSpPr>
          <p:nvPr>
            <p:ph type="title"/>
          </p:nvPr>
        </p:nvSpPr>
        <p:spPr>
          <a:xfrm>
            <a:off x="838200" y="365126"/>
            <a:ext cx="10515600" cy="923348"/>
          </a:xfrm>
        </p:spPr>
        <p:txBody>
          <a:bodyPr>
            <a:normAutofit/>
          </a:bodyPr>
          <a:lstStyle/>
          <a:p>
            <a:r>
              <a:rPr lang="en-CA" sz="5400" dirty="0">
                <a:latin typeface="Arial Black" panose="020B0A04020102020204" pitchFamily="34" charset="0"/>
              </a:rPr>
              <a:t>Final Events of Herod’s Life</a:t>
            </a:r>
          </a:p>
        </p:txBody>
      </p:sp>
      <p:sp>
        <p:nvSpPr>
          <p:cNvPr id="3" name="Content Placeholder 2">
            <a:extLst>
              <a:ext uri="{FF2B5EF4-FFF2-40B4-BE49-F238E27FC236}">
                <a16:creationId xmlns:a16="http://schemas.microsoft.com/office/drawing/2014/main" id="{3CB31D4D-92C8-418D-B710-2244D4782C25}"/>
              </a:ext>
            </a:extLst>
          </p:cNvPr>
          <p:cNvSpPr>
            <a:spLocks noGrp="1"/>
          </p:cNvSpPr>
          <p:nvPr>
            <p:ph idx="1"/>
          </p:nvPr>
        </p:nvSpPr>
        <p:spPr>
          <a:xfrm>
            <a:off x="838200" y="1288474"/>
            <a:ext cx="10515600" cy="4888489"/>
          </a:xfrm>
        </p:spPr>
        <p:txBody>
          <a:bodyPr/>
          <a:lstStyle/>
          <a:p>
            <a:r>
              <a:rPr lang="en-CA" dirty="0" err="1"/>
              <a:t>Schürer</a:t>
            </a:r>
            <a:r>
              <a:rPr lang="en-CA" dirty="0"/>
              <a:t> summarizes the </a:t>
            </a:r>
            <a:r>
              <a:rPr lang="en-CA" b="1" dirty="0">
                <a:highlight>
                  <a:srgbClr val="FFFF00"/>
                </a:highlight>
              </a:rPr>
              <a:t>final three moths of Herod’s life</a:t>
            </a:r>
            <a:r>
              <a:rPr lang="en-CA" dirty="0"/>
              <a:t>:</a:t>
            </a:r>
          </a:p>
          <a:p>
            <a:pPr lvl="1"/>
            <a:r>
              <a:rPr lang="en-CA" dirty="0"/>
              <a:t>Revolt of the people under the rabbis Judas and Mattias rigorously suppressed by Herod (Antiq. 17,6,2-4, Wars 1,33,1-4)</a:t>
            </a:r>
          </a:p>
          <a:p>
            <a:pPr lvl="1"/>
            <a:r>
              <a:rPr lang="en-CA" dirty="0"/>
              <a:t>Herod’s illness becomes more severe (Antiq. 17,6,5, Wars 1,33,5)</a:t>
            </a:r>
          </a:p>
          <a:p>
            <a:pPr lvl="1"/>
            <a:r>
              <a:rPr lang="en-CA" dirty="0"/>
              <a:t>Antipater, after leave had been obtained from the emperor, is executed (Antiq. 17,7, Wars 1,33,5)</a:t>
            </a:r>
          </a:p>
          <a:p>
            <a:pPr lvl="1"/>
            <a:r>
              <a:rPr lang="en-CA" dirty="0"/>
              <a:t>Herod again changes his will, for he appoints Archelaus king, and Antipas and Philp tetrarchs (Antiq. 17,8,1, Wars 1,33,7)</a:t>
            </a:r>
          </a:p>
          <a:p>
            <a:pPr lvl="1"/>
            <a:r>
              <a:rPr lang="en-CA" dirty="0"/>
              <a:t>Herod dies five days after the execution of Antipater </a:t>
            </a:r>
            <a:br>
              <a:rPr lang="en-CA" dirty="0"/>
            </a:br>
            <a:r>
              <a:rPr lang="en-CA" dirty="0"/>
              <a:t>(Antiq. 17,8,1, Wars 1,33,8)</a:t>
            </a:r>
          </a:p>
          <a:p>
            <a:r>
              <a:rPr lang="en-CA" dirty="0"/>
              <a:t>Clearly </a:t>
            </a:r>
            <a:r>
              <a:rPr lang="en-CA" b="1" dirty="0">
                <a:highlight>
                  <a:srgbClr val="FFFF00"/>
                </a:highlight>
              </a:rPr>
              <a:t>Herod was very busy</a:t>
            </a:r>
            <a:r>
              <a:rPr lang="en-CA" dirty="0"/>
              <a:t>!</a:t>
            </a:r>
          </a:p>
        </p:txBody>
      </p:sp>
    </p:spTree>
    <p:extLst>
      <p:ext uri="{BB962C8B-B14F-4D97-AF65-F5344CB8AC3E}">
        <p14:creationId xmlns:p14="http://schemas.microsoft.com/office/powerpoint/2010/main" val="51878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5777-7A77-4C68-910C-FE3273D8728B}"/>
              </a:ext>
            </a:extLst>
          </p:cNvPr>
          <p:cNvSpPr>
            <a:spLocks noGrp="1"/>
          </p:cNvSpPr>
          <p:nvPr>
            <p:ph type="title"/>
          </p:nvPr>
        </p:nvSpPr>
        <p:spPr>
          <a:xfrm>
            <a:off x="838200" y="0"/>
            <a:ext cx="10515600" cy="811161"/>
          </a:xfrm>
        </p:spPr>
        <p:txBody>
          <a:bodyPr>
            <a:noAutofit/>
          </a:bodyPr>
          <a:lstStyle/>
          <a:p>
            <a:pPr algn="ctr"/>
            <a:r>
              <a:rPr lang="en-CA" sz="6000" dirty="0">
                <a:latin typeface="Arial Black" panose="020B0A04020102020204" pitchFamily="34" charset="0"/>
              </a:rPr>
              <a:t>The Early Years</a:t>
            </a:r>
          </a:p>
        </p:txBody>
      </p:sp>
      <p:pic>
        <p:nvPicPr>
          <p:cNvPr id="5" name="Content Placeholder 4">
            <a:extLst>
              <a:ext uri="{FF2B5EF4-FFF2-40B4-BE49-F238E27FC236}">
                <a16:creationId xmlns:a16="http://schemas.microsoft.com/office/drawing/2014/main" id="{A6791113-92C5-43D4-9ADD-BF7297FF6A49}"/>
              </a:ext>
            </a:extLst>
          </p:cNvPr>
          <p:cNvPicPr>
            <a:picLocks noGrp="1" noChangeAspect="1"/>
          </p:cNvPicPr>
          <p:nvPr>
            <p:ph idx="1"/>
          </p:nvPr>
        </p:nvPicPr>
        <p:blipFill>
          <a:blip r:embed="rId3"/>
          <a:stretch>
            <a:fillRect/>
          </a:stretch>
        </p:blipFill>
        <p:spPr>
          <a:xfrm>
            <a:off x="634181" y="956032"/>
            <a:ext cx="10540330" cy="5901968"/>
          </a:xfrm>
        </p:spPr>
      </p:pic>
      <p:sp>
        <p:nvSpPr>
          <p:cNvPr id="3" name="TextBox 2">
            <a:extLst>
              <a:ext uri="{FF2B5EF4-FFF2-40B4-BE49-F238E27FC236}">
                <a16:creationId xmlns:a16="http://schemas.microsoft.com/office/drawing/2014/main" id="{3C6FD101-5D17-4A78-9C76-5B7D595D8576}"/>
              </a:ext>
            </a:extLst>
          </p:cNvPr>
          <p:cNvSpPr txBox="1"/>
          <p:nvPr/>
        </p:nvSpPr>
        <p:spPr>
          <a:xfrm>
            <a:off x="3754582" y="2798618"/>
            <a:ext cx="1246909" cy="1149927"/>
          </a:xfrm>
          <a:prstGeom prst="rect">
            <a:avLst/>
          </a:prstGeom>
          <a:noFill/>
          <a:ln w="38100">
            <a:solidFill>
              <a:srgbClr val="FF0000"/>
            </a:solidFill>
          </a:ln>
        </p:spPr>
        <p:txBody>
          <a:bodyPr wrap="square" rtlCol="0">
            <a:spAutoFit/>
          </a:bodyPr>
          <a:lstStyle/>
          <a:p>
            <a:endParaRPr lang="en-CA" dirty="0"/>
          </a:p>
        </p:txBody>
      </p:sp>
      <p:sp>
        <p:nvSpPr>
          <p:cNvPr id="4" name="TextBox 3">
            <a:extLst>
              <a:ext uri="{FF2B5EF4-FFF2-40B4-BE49-F238E27FC236}">
                <a16:creationId xmlns:a16="http://schemas.microsoft.com/office/drawing/2014/main" id="{A752FE0F-0853-4D6C-9E5D-27FA866EA951}"/>
              </a:ext>
            </a:extLst>
          </p:cNvPr>
          <p:cNvSpPr txBox="1"/>
          <p:nvPr/>
        </p:nvSpPr>
        <p:spPr>
          <a:xfrm>
            <a:off x="6276109" y="2798618"/>
            <a:ext cx="1149927" cy="1246909"/>
          </a:xfrm>
          <a:prstGeom prst="rect">
            <a:avLst/>
          </a:prstGeom>
          <a:noFill/>
          <a:ln w="38100">
            <a:solidFill>
              <a:srgbClr val="FF0000"/>
            </a:solidFill>
          </a:ln>
        </p:spPr>
        <p:txBody>
          <a:bodyPr wrap="square" rtlCol="0">
            <a:spAutoFit/>
          </a:bodyPr>
          <a:lstStyle/>
          <a:p>
            <a:endParaRPr lang="en-CA" dirty="0"/>
          </a:p>
        </p:txBody>
      </p:sp>
      <p:sp>
        <p:nvSpPr>
          <p:cNvPr id="6" name="TextBox 5">
            <a:extLst>
              <a:ext uri="{FF2B5EF4-FFF2-40B4-BE49-F238E27FC236}">
                <a16:creationId xmlns:a16="http://schemas.microsoft.com/office/drawing/2014/main" id="{2FAF9DEA-D914-4633-99E1-95CDC5FE261C}"/>
              </a:ext>
            </a:extLst>
          </p:cNvPr>
          <p:cNvSpPr txBox="1"/>
          <p:nvPr/>
        </p:nvSpPr>
        <p:spPr>
          <a:xfrm>
            <a:off x="4585855" y="1759527"/>
            <a:ext cx="5708072" cy="526473"/>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2423713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6EE1-EF3C-44F4-A628-2C7130129C9E}"/>
              </a:ext>
            </a:extLst>
          </p:cNvPr>
          <p:cNvSpPr>
            <a:spLocks noGrp="1"/>
          </p:cNvSpPr>
          <p:nvPr>
            <p:ph type="title"/>
          </p:nvPr>
        </p:nvSpPr>
        <p:spPr>
          <a:xfrm>
            <a:off x="838200" y="0"/>
            <a:ext cx="10515600" cy="1026367"/>
          </a:xfrm>
        </p:spPr>
        <p:txBody>
          <a:bodyPr>
            <a:normAutofit/>
          </a:bodyPr>
          <a:lstStyle/>
          <a:p>
            <a:r>
              <a:rPr lang="en-CA" sz="6000" dirty="0">
                <a:latin typeface="Arial Black" panose="020B0A04020102020204" pitchFamily="34" charset="0"/>
              </a:rPr>
              <a:t>Jesus’ Formative Years</a:t>
            </a:r>
          </a:p>
        </p:txBody>
      </p:sp>
      <p:sp>
        <p:nvSpPr>
          <p:cNvPr id="3" name="Content Placeholder 2">
            <a:extLst>
              <a:ext uri="{FF2B5EF4-FFF2-40B4-BE49-F238E27FC236}">
                <a16:creationId xmlns:a16="http://schemas.microsoft.com/office/drawing/2014/main" id="{4045BDCD-ADCB-4268-BA48-B15655278578}"/>
              </a:ext>
            </a:extLst>
          </p:cNvPr>
          <p:cNvSpPr>
            <a:spLocks noGrp="1"/>
          </p:cNvSpPr>
          <p:nvPr>
            <p:ph idx="1"/>
          </p:nvPr>
        </p:nvSpPr>
        <p:spPr>
          <a:xfrm>
            <a:off x="0" y="1026368"/>
            <a:ext cx="12192000" cy="5831632"/>
          </a:xfrm>
        </p:spPr>
        <p:txBody>
          <a:bodyPr>
            <a:normAutofit lnSpcReduction="10000"/>
          </a:bodyPr>
          <a:lstStyle/>
          <a:p>
            <a:r>
              <a:rPr lang="en-CA" dirty="0"/>
              <a:t>Jesus is taken to Nazareth:</a:t>
            </a:r>
          </a:p>
          <a:p>
            <a:pPr marL="457200" lvl="1" indent="0">
              <a:buNone/>
            </a:pPr>
            <a:r>
              <a:rPr lang="en-CA" b="1" u="sng" dirty="0"/>
              <a:t>Matthew 2:19-23 ESV</a:t>
            </a:r>
            <a:endParaRPr lang="en-CA" dirty="0"/>
          </a:p>
          <a:p>
            <a:pPr marL="457200" lvl="1" indent="0">
              <a:buNone/>
            </a:pPr>
            <a:r>
              <a:rPr lang="en-CA" dirty="0"/>
              <a:t>But </a:t>
            </a:r>
            <a:r>
              <a:rPr lang="en-CA" b="1" dirty="0">
                <a:highlight>
                  <a:srgbClr val="FFFF00"/>
                </a:highlight>
              </a:rPr>
              <a:t>when Herod died</a:t>
            </a:r>
            <a:r>
              <a:rPr lang="en-CA" dirty="0"/>
              <a:t>, behold, an </a:t>
            </a:r>
            <a:r>
              <a:rPr lang="en-CA" b="1" dirty="0">
                <a:highlight>
                  <a:srgbClr val="FFFF00"/>
                </a:highlight>
              </a:rPr>
              <a:t>angel of the Lord</a:t>
            </a:r>
            <a:r>
              <a:rPr lang="en-CA" dirty="0"/>
              <a:t> appeared in a dream to Joseph in Egypt, saying …take the child and his mother and </a:t>
            </a:r>
            <a:r>
              <a:rPr lang="en-CA" b="1" dirty="0">
                <a:highlight>
                  <a:srgbClr val="FFFF00"/>
                </a:highlight>
              </a:rPr>
              <a:t>go to the land of Israel</a:t>
            </a:r>
            <a:r>
              <a:rPr lang="en-CA" dirty="0"/>
              <a:t> … and he went and lived in a city called </a:t>
            </a:r>
            <a:r>
              <a:rPr lang="en-CA" b="1" dirty="0">
                <a:highlight>
                  <a:srgbClr val="FFFF00"/>
                </a:highlight>
              </a:rPr>
              <a:t>Nazareth</a:t>
            </a:r>
            <a:r>
              <a:rPr lang="en-CA" dirty="0"/>
              <a:t> … </a:t>
            </a:r>
          </a:p>
          <a:p>
            <a:pPr marL="457200" lvl="1" indent="0">
              <a:buNone/>
            </a:pPr>
            <a:r>
              <a:rPr lang="en-CA" b="1" u="sng" dirty="0"/>
              <a:t>Luke 2:40 ESV</a:t>
            </a:r>
          </a:p>
          <a:p>
            <a:pPr marL="457200" lvl="1" indent="0">
              <a:spcBef>
                <a:spcPts val="0"/>
              </a:spcBef>
              <a:buNone/>
            </a:pPr>
            <a:r>
              <a:rPr lang="en-CA" dirty="0"/>
              <a:t>And the child grew and became </a:t>
            </a:r>
            <a:r>
              <a:rPr lang="en-CA" b="1" dirty="0">
                <a:highlight>
                  <a:srgbClr val="FFFF00"/>
                </a:highlight>
              </a:rPr>
              <a:t>strong</a:t>
            </a:r>
            <a:r>
              <a:rPr lang="en-CA" dirty="0"/>
              <a:t>, filled with </a:t>
            </a:r>
            <a:r>
              <a:rPr lang="en-CA" b="1" dirty="0">
                <a:highlight>
                  <a:srgbClr val="FFFF00"/>
                </a:highlight>
              </a:rPr>
              <a:t>wisdom</a:t>
            </a:r>
            <a:r>
              <a:rPr lang="en-CA" dirty="0"/>
              <a:t>.  And the </a:t>
            </a:r>
            <a:r>
              <a:rPr lang="en-CA" b="1" dirty="0">
                <a:highlight>
                  <a:srgbClr val="FFFF00"/>
                </a:highlight>
              </a:rPr>
              <a:t>favor</a:t>
            </a:r>
            <a:r>
              <a:rPr lang="en-CA" dirty="0"/>
              <a:t> of God was upon him.</a:t>
            </a:r>
          </a:p>
          <a:p>
            <a:pPr>
              <a:spcBef>
                <a:spcPts val="600"/>
              </a:spcBef>
            </a:pPr>
            <a:r>
              <a:rPr lang="en-CA" dirty="0"/>
              <a:t>Jesus in the Temple at twelve years old: </a:t>
            </a:r>
            <a:r>
              <a:rPr lang="en-CA" b="1" u="sng" dirty="0"/>
              <a:t>Luke 2:41-47 ESV</a:t>
            </a:r>
          </a:p>
          <a:p>
            <a:pPr marL="457200" lvl="1" indent="0">
              <a:spcBef>
                <a:spcPts val="0"/>
              </a:spcBef>
              <a:buNone/>
            </a:pPr>
            <a:r>
              <a:rPr lang="en-CA" dirty="0"/>
              <a:t>Now his parents went to Jerusalem every year at the Feast of the Passover.  And when he was </a:t>
            </a:r>
            <a:r>
              <a:rPr lang="en-CA" b="1" dirty="0">
                <a:highlight>
                  <a:srgbClr val="FFFF00"/>
                </a:highlight>
              </a:rPr>
              <a:t>twelve years old</a:t>
            </a:r>
            <a:r>
              <a:rPr lang="en-CA" dirty="0"/>
              <a:t> … </a:t>
            </a:r>
            <a:r>
              <a:rPr lang="en-CA" b="1" dirty="0">
                <a:highlight>
                  <a:srgbClr val="FFFF00"/>
                </a:highlight>
              </a:rPr>
              <a:t>Jesus stayed behind in Jerusalem</a:t>
            </a:r>
            <a:r>
              <a:rPr lang="en-CA" dirty="0"/>
              <a:t> … After three days they found him in the temple, sitting among the teachers, listening to them and asking them questions.  And all who heard him were </a:t>
            </a:r>
            <a:r>
              <a:rPr lang="en-CA" b="1" dirty="0">
                <a:highlight>
                  <a:srgbClr val="FFFF00"/>
                </a:highlight>
              </a:rPr>
              <a:t>amazed at his understanding and his answers</a:t>
            </a:r>
            <a:r>
              <a:rPr lang="en-CA" dirty="0"/>
              <a:t> … </a:t>
            </a:r>
          </a:p>
          <a:p>
            <a:pPr>
              <a:spcBef>
                <a:spcPts val="600"/>
              </a:spcBef>
            </a:pPr>
            <a:r>
              <a:rPr lang="en-CA" dirty="0"/>
              <a:t>Jesus’ teenage years: </a:t>
            </a:r>
            <a:r>
              <a:rPr lang="en-CA" b="1" u="sng" dirty="0"/>
              <a:t>Luke 2:51-52 ESV</a:t>
            </a:r>
          </a:p>
          <a:p>
            <a:pPr marL="457200" lvl="1" indent="0">
              <a:spcBef>
                <a:spcPts val="0"/>
              </a:spcBef>
              <a:buNone/>
            </a:pPr>
            <a:r>
              <a:rPr lang="en-CA" dirty="0"/>
              <a:t>And he went down with them and came to Nazareth and </a:t>
            </a:r>
            <a:r>
              <a:rPr lang="en-CA" b="1" dirty="0">
                <a:highlight>
                  <a:srgbClr val="FFFF00"/>
                </a:highlight>
              </a:rPr>
              <a:t>was submissive</a:t>
            </a:r>
            <a:r>
              <a:rPr lang="en-CA" dirty="0"/>
              <a:t> to them … And Jesus increased in </a:t>
            </a:r>
            <a:r>
              <a:rPr lang="en-CA" b="1" dirty="0">
                <a:highlight>
                  <a:srgbClr val="FFFF00"/>
                </a:highlight>
              </a:rPr>
              <a:t>wisdom</a:t>
            </a:r>
            <a:r>
              <a:rPr lang="en-CA" dirty="0"/>
              <a:t> and in </a:t>
            </a:r>
            <a:r>
              <a:rPr lang="en-CA" b="1" dirty="0">
                <a:highlight>
                  <a:srgbClr val="FFFF00"/>
                </a:highlight>
              </a:rPr>
              <a:t>stature</a:t>
            </a:r>
            <a:r>
              <a:rPr lang="en-CA" dirty="0"/>
              <a:t> and in </a:t>
            </a:r>
            <a:r>
              <a:rPr lang="en-CA" b="1" dirty="0">
                <a:highlight>
                  <a:srgbClr val="FFFF00"/>
                </a:highlight>
              </a:rPr>
              <a:t>favor</a:t>
            </a:r>
            <a:r>
              <a:rPr lang="en-CA" dirty="0"/>
              <a:t> with God and man. </a:t>
            </a:r>
          </a:p>
        </p:txBody>
      </p:sp>
    </p:spTree>
    <p:extLst>
      <p:ext uri="{BB962C8B-B14F-4D97-AF65-F5344CB8AC3E}">
        <p14:creationId xmlns:p14="http://schemas.microsoft.com/office/powerpoint/2010/main" val="2494034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5777-7A77-4C68-910C-FE3273D8728B}"/>
              </a:ext>
            </a:extLst>
          </p:cNvPr>
          <p:cNvSpPr>
            <a:spLocks noGrp="1"/>
          </p:cNvSpPr>
          <p:nvPr>
            <p:ph type="title"/>
          </p:nvPr>
        </p:nvSpPr>
        <p:spPr>
          <a:xfrm>
            <a:off x="838200" y="0"/>
            <a:ext cx="10515600" cy="811161"/>
          </a:xfrm>
        </p:spPr>
        <p:txBody>
          <a:bodyPr>
            <a:noAutofit/>
          </a:bodyPr>
          <a:lstStyle/>
          <a:p>
            <a:pPr algn="ctr"/>
            <a:r>
              <a:rPr lang="en-CA" sz="6000" dirty="0">
                <a:latin typeface="Arial Black" panose="020B0A04020102020204" pitchFamily="34" charset="0"/>
              </a:rPr>
              <a:t>The Early Years</a:t>
            </a:r>
          </a:p>
        </p:txBody>
      </p:sp>
      <p:pic>
        <p:nvPicPr>
          <p:cNvPr id="5" name="Content Placeholder 4">
            <a:extLst>
              <a:ext uri="{FF2B5EF4-FFF2-40B4-BE49-F238E27FC236}">
                <a16:creationId xmlns:a16="http://schemas.microsoft.com/office/drawing/2014/main" id="{A6791113-92C5-43D4-9ADD-BF7297FF6A49}"/>
              </a:ext>
            </a:extLst>
          </p:cNvPr>
          <p:cNvPicPr>
            <a:picLocks noGrp="1" noChangeAspect="1"/>
          </p:cNvPicPr>
          <p:nvPr>
            <p:ph idx="1"/>
          </p:nvPr>
        </p:nvPicPr>
        <p:blipFill>
          <a:blip r:embed="rId3"/>
          <a:stretch>
            <a:fillRect/>
          </a:stretch>
        </p:blipFill>
        <p:spPr>
          <a:xfrm>
            <a:off x="609451" y="929148"/>
            <a:ext cx="10540330" cy="5901968"/>
          </a:xfrm>
        </p:spPr>
      </p:pic>
      <p:sp>
        <p:nvSpPr>
          <p:cNvPr id="3" name="TextBox 2">
            <a:extLst>
              <a:ext uri="{FF2B5EF4-FFF2-40B4-BE49-F238E27FC236}">
                <a16:creationId xmlns:a16="http://schemas.microsoft.com/office/drawing/2014/main" id="{78E466B5-E4BB-4801-AD3D-843318342245}"/>
              </a:ext>
            </a:extLst>
          </p:cNvPr>
          <p:cNvSpPr txBox="1"/>
          <p:nvPr/>
        </p:nvSpPr>
        <p:spPr>
          <a:xfrm>
            <a:off x="7507705" y="2759242"/>
            <a:ext cx="1652337" cy="1187116"/>
          </a:xfrm>
          <a:prstGeom prst="rect">
            <a:avLst/>
          </a:prstGeom>
          <a:noFill/>
          <a:ln w="38100">
            <a:solidFill>
              <a:srgbClr val="FF0000"/>
            </a:solidFill>
          </a:ln>
        </p:spPr>
        <p:txBody>
          <a:bodyPr wrap="square" rtlCol="0">
            <a:spAutoFit/>
          </a:bodyPr>
          <a:lstStyle/>
          <a:p>
            <a:endParaRPr lang="en-CA" dirty="0"/>
          </a:p>
        </p:txBody>
      </p:sp>
      <p:sp>
        <p:nvSpPr>
          <p:cNvPr id="4" name="TextBox 3">
            <a:extLst>
              <a:ext uri="{FF2B5EF4-FFF2-40B4-BE49-F238E27FC236}">
                <a16:creationId xmlns:a16="http://schemas.microsoft.com/office/drawing/2014/main" id="{17446A8D-9AB9-409B-A38F-A7A93E955A95}"/>
              </a:ext>
            </a:extLst>
          </p:cNvPr>
          <p:cNvSpPr txBox="1"/>
          <p:nvPr/>
        </p:nvSpPr>
        <p:spPr>
          <a:xfrm>
            <a:off x="2117558" y="929148"/>
            <a:ext cx="8406063" cy="530684"/>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4129569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D9E63-4B18-492A-9ADE-23E7E1C9CAB5}"/>
              </a:ext>
            </a:extLst>
          </p:cNvPr>
          <p:cNvSpPr>
            <a:spLocks noGrp="1"/>
          </p:cNvSpPr>
          <p:nvPr>
            <p:ph type="title"/>
          </p:nvPr>
        </p:nvSpPr>
        <p:spPr>
          <a:xfrm>
            <a:off x="0" y="1"/>
            <a:ext cx="7203233" cy="870116"/>
          </a:xfrm>
        </p:spPr>
        <p:txBody>
          <a:bodyPr>
            <a:normAutofit fontScale="90000"/>
          </a:bodyPr>
          <a:lstStyle/>
          <a:p>
            <a:pPr algn="ctr"/>
            <a:r>
              <a:rPr lang="en-CA" sz="6000" dirty="0">
                <a:latin typeface="Arial Black" panose="020B0A04020102020204" pitchFamily="34" charset="0"/>
              </a:rPr>
              <a:t>John’s Early Life</a:t>
            </a:r>
          </a:p>
        </p:txBody>
      </p:sp>
      <p:sp>
        <p:nvSpPr>
          <p:cNvPr id="3" name="Content Placeholder 2">
            <a:extLst>
              <a:ext uri="{FF2B5EF4-FFF2-40B4-BE49-F238E27FC236}">
                <a16:creationId xmlns:a16="http://schemas.microsoft.com/office/drawing/2014/main" id="{7E008C96-6E4B-4740-9016-C1D4B2273F98}"/>
              </a:ext>
            </a:extLst>
          </p:cNvPr>
          <p:cNvSpPr>
            <a:spLocks noGrp="1"/>
          </p:cNvSpPr>
          <p:nvPr>
            <p:ph idx="1"/>
          </p:nvPr>
        </p:nvSpPr>
        <p:spPr>
          <a:xfrm>
            <a:off x="1" y="870117"/>
            <a:ext cx="7042484" cy="5987883"/>
          </a:xfrm>
        </p:spPr>
        <p:txBody>
          <a:bodyPr>
            <a:normAutofit lnSpcReduction="10000"/>
          </a:bodyPr>
          <a:lstStyle/>
          <a:p>
            <a:pPr>
              <a:lnSpc>
                <a:spcPct val="110000"/>
              </a:lnSpc>
              <a:spcBef>
                <a:spcPts val="0"/>
              </a:spcBef>
            </a:pPr>
            <a:r>
              <a:rPr lang="en-CA" sz="2600" dirty="0">
                <a:effectLst/>
                <a:latin typeface="Calibri" panose="020F0502020204030204" pitchFamily="34" charset="0"/>
                <a:ea typeface="Calibri" panose="020F0502020204030204" pitchFamily="34" charset="0"/>
                <a:cs typeface="Arial" panose="020B0604020202020204" pitchFamily="34" charset="0"/>
              </a:rPr>
              <a:t>John’s parents, Elizabeth and Zechariah, lived in a </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un-named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town in the hill country of Judah</a:t>
            </a:r>
            <a:r>
              <a:rPr lang="en-CA" sz="2600" dirty="0">
                <a:effectLst/>
                <a:latin typeface="Calibri" panose="020F0502020204030204" pitchFamily="34" charset="0"/>
                <a:ea typeface="Calibri" panose="020F0502020204030204" pitchFamily="34" charset="0"/>
                <a:cs typeface="Arial" panose="020B0604020202020204" pitchFamily="34" charset="0"/>
              </a:rPr>
              <a:t> </a:t>
            </a:r>
          </a:p>
          <a:p>
            <a:pPr marL="457200" lvl="1" indent="0">
              <a:lnSpc>
                <a:spcPct val="110000"/>
              </a:lnSpc>
              <a:spcBef>
                <a:spcPts val="0"/>
              </a:spcBef>
              <a:buNone/>
            </a:pPr>
            <a:r>
              <a:rPr lang="en-CA" sz="2200" b="1" u="sng" dirty="0">
                <a:effectLst/>
                <a:latin typeface="Calibri" panose="020F0502020204030204" pitchFamily="34" charset="0"/>
                <a:ea typeface="Calibri" panose="020F0502020204030204" pitchFamily="34" charset="0"/>
                <a:cs typeface="Arial" panose="020B0604020202020204" pitchFamily="34" charset="0"/>
              </a:rPr>
              <a:t>Luke 1:39-40 ESV</a:t>
            </a:r>
          </a:p>
          <a:p>
            <a:pPr marL="457200" lvl="1" indent="0">
              <a:lnSpc>
                <a:spcPct val="110000"/>
              </a:lnSpc>
              <a:spcBef>
                <a:spcPts val="0"/>
              </a:spcBef>
              <a:buNone/>
            </a:pPr>
            <a:r>
              <a:rPr lang="en-CA" sz="2200" dirty="0">
                <a:effectLst/>
                <a:latin typeface="Calibri" panose="020F0502020204030204" pitchFamily="34" charset="0"/>
                <a:ea typeface="Calibri" panose="020F0502020204030204" pitchFamily="34" charset="0"/>
                <a:cs typeface="Arial" panose="020B0604020202020204" pitchFamily="34" charset="0"/>
              </a:rPr>
              <a:t>In those days Mary arose and went with haste </a:t>
            </a:r>
            <a:r>
              <a:rPr lang="en-CA" sz="22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into the hill country, to a town in Judah</a:t>
            </a:r>
            <a:r>
              <a:rPr lang="en-CA" sz="2200" dirty="0">
                <a:effectLst/>
                <a:latin typeface="Calibri" panose="020F0502020204030204" pitchFamily="34" charset="0"/>
                <a:ea typeface="Calibri" panose="020F0502020204030204" pitchFamily="34" charset="0"/>
                <a:cs typeface="Arial" panose="020B0604020202020204" pitchFamily="34" charset="0"/>
              </a:rPr>
              <a:t>, and she entered the house of Zechariah and greeted Elizabeth.  </a:t>
            </a:r>
          </a:p>
          <a:p>
            <a:pPr>
              <a:lnSpc>
                <a:spcPct val="110000"/>
              </a:lnSpc>
              <a:spcBef>
                <a:spcPts val="0"/>
              </a:spcBef>
            </a:pPr>
            <a:r>
              <a:rPr lang="en-CA" sz="2600" dirty="0">
                <a:effectLst/>
                <a:latin typeface="Calibri" panose="020F0502020204030204" pitchFamily="34" charset="0"/>
                <a:ea typeface="Calibri" panose="020F0502020204030204" pitchFamily="34" charset="0"/>
                <a:cs typeface="Arial" panose="020B0604020202020204" pitchFamily="34" charset="0"/>
              </a:rPr>
              <a:t>This is no doubt where John grew up.   </a:t>
            </a:r>
          </a:p>
          <a:p>
            <a:pPr>
              <a:lnSpc>
                <a:spcPct val="110000"/>
              </a:lnSpc>
              <a:spcBef>
                <a:spcPts val="0"/>
              </a:spcBef>
            </a:pPr>
            <a:r>
              <a:rPr lang="en-CA" sz="2600" dirty="0">
                <a:effectLst/>
                <a:latin typeface="Calibri" panose="020F0502020204030204" pitchFamily="34" charset="0"/>
                <a:ea typeface="Calibri" panose="020F0502020204030204" pitchFamily="34" charset="0"/>
                <a:cs typeface="Arial" panose="020B0604020202020204" pitchFamily="34" charset="0"/>
              </a:rPr>
              <a:t>Shortly before Jesus’ final trip to Jerusalem, he withdrew with his disciples to the town of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Ephraim</a:t>
            </a:r>
            <a:r>
              <a:rPr lang="en-CA" sz="2600" dirty="0">
                <a:effectLst/>
                <a:latin typeface="Calibri" panose="020F0502020204030204" pitchFamily="34" charset="0"/>
                <a:ea typeface="Calibri" panose="020F0502020204030204" pitchFamily="34" charset="0"/>
                <a:cs typeface="Arial" panose="020B0604020202020204" pitchFamily="34" charset="0"/>
              </a:rPr>
              <a:t> in the Hill Country.</a:t>
            </a:r>
          </a:p>
          <a:p>
            <a:pPr>
              <a:lnSpc>
                <a:spcPct val="110000"/>
              </a:lnSpc>
              <a:spcBef>
                <a:spcPts val="0"/>
              </a:spcBef>
            </a:pPr>
            <a:r>
              <a:rPr lang="en-CA" sz="2600" dirty="0">
                <a:effectLst/>
                <a:latin typeface="Calibri" panose="020F0502020204030204" pitchFamily="34" charset="0"/>
                <a:ea typeface="Calibri" panose="020F0502020204030204" pitchFamily="34" charset="0"/>
                <a:cs typeface="Arial" panose="020B0604020202020204" pitchFamily="34" charset="0"/>
              </a:rPr>
              <a:t> It is possible this is where Zechariah and Elizabeth still lived: </a:t>
            </a:r>
            <a:r>
              <a:rPr lang="en-CA" sz="2600" b="1" u="sng" dirty="0">
                <a:effectLst/>
                <a:latin typeface="Calibri" panose="020F0502020204030204" pitchFamily="34" charset="0"/>
                <a:ea typeface="Calibri" panose="020F0502020204030204" pitchFamily="34" charset="0"/>
                <a:cs typeface="Arial" panose="020B0604020202020204" pitchFamily="34" charset="0"/>
              </a:rPr>
              <a:t>John 11:54 ESV</a:t>
            </a:r>
          </a:p>
          <a:p>
            <a:pPr marL="398463" lvl="1" indent="0">
              <a:lnSpc>
                <a:spcPct val="107000"/>
              </a:lnSpc>
              <a:spcBef>
                <a:spcPts val="0"/>
              </a:spcBef>
              <a:buNone/>
            </a:pPr>
            <a:r>
              <a:rPr lang="en-CA" sz="2200" dirty="0">
                <a:effectLst/>
                <a:latin typeface="Calibri" panose="020F0502020204030204" pitchFamily="34" charset="0"/>
                <a:ea typeface="Calibri" panose="020F0502020204030204" pitchFamily="34" charset="0"/>
                <a:cs typeface="Arial" panose="020B0604020202020204" pitchFamily="34" charset="0"/>
              </a:rPr>
              <a:t>Jesus therefore no longer walked openly among the Jews, but went from there to the region near the wilderness, to a </a:t>
            </a:r>
            <a:r>
              <a:rPr lang="en-CA" sz="22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town called Ephraim</a:t>
            </a:r>
            <a:r>
              <a:rPr lang="en-CA" sz="2200" dirty="0">
                <a:effectLst/>
                <a:latin typeface="Calibri" panose="020F0502020204030204" pitchFamily="34" charset="0"/>
                <a:ea typeface="Calibri" panose="020F0502020204030204" pitchFamily="34" charset="0"/>
                <a:cs typeface="Arial" panose="020B0604020202020204" pitchFamily="34" charset="0"/>
              </a:rPr>
              <a:t>, and there he stayed with the disciples.  </a:t>
            </a:r>
          </a:p>
          <a:p>
            <a:pPr marL="0" marR="0" indent="0">
              <a:lnSpc>
                <a:spcPct val="107000"/>
              </a:lnSpc>
              <a:spcBef>
                <a:spcPts val="0"/>
              </a:spcBef>
              <a:spcAft>
                <a:spcPts val="600"/>
              </a:spcAft>
            </a:pPr>
            <a:endParaRPr lang="en-CA" sz="1800" dirty="0">
              <a:latin typeface="Calibri" panose="020F0502020204030204" pitchFamily="34" charset="0"/>
              <a:ea typeface="Calibri" panose="020F0502020204030204" pitchFamily="34" charset="0"/>
              <a:cs typeface="Arial" panose="020B0604020202020204" pitchFamily="34" charset="0"/>
            </a:endParaRPr>
          </a:p>
          <a:p>
            <a:pPr indent="0">
              <a:lnSpc>
                <a:spcPct val="107000"/>
              </a:lnSpc>
              <a:spcBef>
                <a:spcPts val="0"/>
              </a:spcBef>
              <a:spcAft>
                <a:spcPts val="600"/>
              </a:spcAft>
              <a:buNone/>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600"/>
              </a:spcAft>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sz="1800" dirty="0"/>
          </a:p>
        </p:txBody>
      </p:sp>
      <p:pic>
        <p:nvPicPr>
          <p:cNvPr id="8" name="Picture 7">
            <a:extLst>
              <a:ext uri="{FF2B5EF4-FFF2-40B4-BE49-F238E27FC236}">
                <a16:creationId xmlns:a16="http://schemas.microsoft.com/office/drawing/2014/main" id="{FD94357F-F16D-4454-AFED-7D0FEA8327F3}"/>
              </a:ext>
            </a:extLst>
          </p:cNvPr>
          <p:cNvPicPr>
            <a:picLocks noChangeAspect="1"/>
          </p:cNvPicPr>
          <p:nvPr/>
        </p:nvPicPr>
        <p:blipFill>
          <a:blip r:embed="rId3"/>
          <a:stretch>
            <a:fillRect/>
          </a:stretch>
        </p:blipFill>
        <p:spPr>
          <a:xfrm>
            <a:off x="7042484" y="259588"/>
            <a:ext cx="4990513" cy="6233287"/>
          </a:xfrm>
          <a:prstGeom prst="rect">
            <a:avLst/>
          </a:prstGeom>
        </p:spPr>
      </p:pic>
    </p:spTree>
    <p:extLst>
      <p:ext uri="{BB962C8B-B14F-4D97-AF65-F5344CB8AC3E}">
        <p14:creationId xmlns:p14="http://schemas.microsoft.com/office/powerpoint/2010/main" val="1247676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374CD-77BA-4F53-B656-13DFC8FA3FD4}"/>
              </a:ext>
            </a:extLst>
          </p:cNvPr>
          <p:cNvSpPr>
            <a:spLocks noGrp="1"/>
          </p:cNvSpPr>
          <p:nvPr>
            <p:ph type="title"/>
          </p:nvPr>
        </p:nvSpPr>
        <p:spPr>
          <a:xfrm>
            <a:off x="838200" y="0"/>
            <a:ext cx="10515600" cy="951722"/>
          </a:xfrm>
        </p:spPr>
        <p:txBody>
          <a:bodyPr>
            <a:normAutofit/>
          </a:bodyPr>
          <a:lstStyle/>
          <a:p>
            <a:pPr algn="ctr"/>
            <a:r>
              <a:rPr lang="en-CA" sz="6000" dirty="0">
                <a:latin typeface="Arial Black" panose="020B0A04020102020204" pitchFamily="34" charset="0"/>
              </a:rPr>
              <a:t>John’s Formative Years</a:t>
            </a:r>
          </a:p>
        </p:txBody>
      </p:sp>
      <p:sp>
        <p:nvSpPr>
          <p:cNvPr id="3" name="Content Placeholder 2">
            <a:extLst>
              <a:ext uri="{FF2B5EF4-FFF2-40B4-BE49-F238E27FC236}">
                <a16:creationId xmlns:a16="http://schemas.microsoft.com/office/drawing/2014/main" id="{3986D09D-6B58-475D-9235-AE9901FC2AE9}"/>
              </a:ext>
            </a:extLst>
          </p:cNvPr>
          <p:cNvSpPr>
            <a:spLocks noGrp="1"/>
          </p:cNvSpPr>
          <p:nvPr>
            <p:ph idx="1"/>
          </p:nvPr>
        </p:nvSpPr>
        <p:spPr>
          <a:xfrm>
            <a:off x="0" y="951722"/>
            <a:ext cx="12192000" cy="5906278"/>
          </a:xfrm>
        </p:spPr>
        <p:txBody>
          <a:bodyPr>
            <a:normAutofit fontScale="92500"/>
          </a:bodyPr>
          <a:lstStyle/>
          <a:p>
            <a:r>
              <a:rPr lang="en-CA" dirty="0"/>
              <a:t>Probably at about 18, John goes to the wilderness: </a:t>
            </a:r>
            <a:r>
              <a:rPr lang="en-CA" b="1" u="sng" dirty="0"/>
              <a:t>Luke 1:80 ESV</a:t>
            </a:r>
          </a:p>
          <a:p>
            <a:pPr marL="457200" lvl="1" indent="0">
              <a:buNone/>
            </a:pPr>
            <a:r>
              <a:rPr lang="en-CA" dirty="0"/>
              <a:t>And the </a:t>
            </a:r>
            <a:r>
              <a:rPr lang="en-CA" b="1" dirty="0">
                <a:highlight>
                  <a:srgbClr val="FFFF00"/>
                </a:highlight>
              </a:rPr>
              <a:t>child grew</a:t>
            </a:r>
            <a:r>
              <a:rPr lang="en-CA" dirty="0"/>
              <a:t> and became </a:t>
            </a:r>
            <a:r>
              <a:rPr lang="en-CA" b="1" dirty="0">
                <a:highlight>
                  <a:srgbClr val="FFFF00"/>
                </a:highlight>
              </a:rPr>
              <a:t>strong in spirit</a:t>
            </a:r>
            <a:r>
              <a:rPr lang="en-CA" dirty="0"/>
              <a:t>, and he was </a:t>
            </a:r>
            <a:r>
              <a:rPr lang="en-CA" b="1" dirty="0">
                <a:highlight>
                  <a:srgbClr val="FFFF00"/>
                </a:highlight>
              </a:rPr>
              <a:t>in the wilderness</a:t>
            </a:r>
            <a:r>
              <a:rPr lang="en-CA" dirty="0"/>
              <a:t> until the day of his public appearance to Israel.</a:t>
            </a:r>
          </a:p>
          <a:p>
            <a:r>
              <a:rPr lang="en-CA" dirty="0"/>
              <a:t>John preaches in the wilderness: </a:t>
            </a:r>
            <a:r>
              <a:rPr lang="en-CA" b="1" u="sng" dirty="0"/>
              <a:t>Mark 1:4-5 ESV</a:t>
            </a:r>
          </a:p>
          <a:p>
            <a:pPr marL="457200" lvl="1" indent="0">
              <a:buNone/>
            </a:pPr>
            <a:r>
              <a:rPr lang="en-CA" dirty="0"/>
              <a:t>John appeared, </a:t>
            </a:r>
            <a:r>
              <a:rPr lang="en-CA" b="1" dirty="0">
                <a:highlight>
                  <a:srgbClr val="FFFF00"/>
                </a:highlight>
              </a:rPr>
              <a:t>baptizing in the wilderness</a:t>
            </a:r>
            <a:r>
              <a:rPr lang="en-CA" dirty="0"/>
              <a:t> and proclaiming a baptism of </a:t>
            </a:r>
            <a:r>
              <a:rPr lang="en-CA" b="1" dirty="0">
                <a:highlight>
                  <a:srgbClr val="FFFF00"/>
                </a:highlight>
              </a:rPr>
              <a:t>repentance</a:t>
            </a:r>
            <a:r>
              <a:rPr lang="en-CA" dirty="0"/>
              <a:t> for the </a:t>
            </a:r>
            <a:r>
              <a:rPr lang="en-CA" b="1" dirty="0">
                <a:highlight>
                  <a:srgbClr val="FFFF00"/>
                </a:highlight>
              </a:rPr>
              <a:t>forgiveness of sins</a:t>
            </a:r>
            <a:r>
              <a:rPr lang="en-CA" dirty="0"/>
              <a:t>.  And all the country of Judea and all Jerusalem were going out to him and were being baptized by him in the river Jordan, confessing their sins.  </a:t>
            </a:r>
          </a:p>
          <a:p>
            <a:pPr marL="457200" lvl="1" indent="0">
              <a:buNone/>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Matthew 3:7-9 ESV</a:t>
            </a:r>
            <a:endParaRPr lang="en-CA" dirty="0"/>
          </a:p>
          <a:p>
            <a:pPr marL="457200" lvl="1" indent="0">
              <a:buNone/>
            </a:pPr>
            <a:r>
              <a:rPr lang="en-CA" dirty="0"/>
              <a:t>But when he saw many of the </a:t>
            </a:r>
            <a:r>
              <a:rPr lang="en-CA" b="1" dirty="0">
                <a:highlight>
                  <a:srgbClr val="FFFF00"/>
                </a:highlight>
              </a:rPr>
              <a:t>Pharisees and Sadducees</a:t>
            </a:r>
            <a:r>
              <a:rPr lang="en-CA" dirty="0"/>
              <a:t> coming to his baptism, he said to them, “You </a:t>
            </a:r>
            <a:r>
              <a:rPr lang="en-CA" b="1" dirty="0">
                <a:highlight>
                  <a:srgbClr val="FFFF00"/>
                </a:highlight>
              </a:rPr>
              <a:t>brood of vipers</a:t>
            </a:r>
            <a:r>
              <a:rPr lang="en-CA" dirty="0"/>
              <a:t>!  Who warned you to flee from the wrath to come?  </a:t>
            </a:r>
            <a:r>
              <a:rPr lang="en-CA" b="1" dirty="0">
                <a:highlight>
                  <a:srgbClr val="FFFF00"/>
                </a:highlight>
              </a:rPr>
              <a:t>Bear fruit</a:t>
            </a:r>
            <a:r>
              <a:rPr lang="en-CA" dirty="0"/>
              <a:t> in keeping with repentance.  And do not presume to say to yourselves, ‘</a:t>
            </a:r>
            <a:r>
              <a:rPr lang="en-CA" b="1" dirty="0">
                <a:highlight>
                  <a:srgbClr val="FFFF00"/>
                </a:highlight>
              </a:rPr>
              <a:t>We have Abraham</a:t>
            </a:r>
            <a:r>
              <a:rPr lang="en-CA" dirty="0"/>
              <a:t> as our father …</a:t>
            </a:r>
          </a:p>
          <a:p>
            <a:pPr marL="457200" lvl="1" indent="0">
              <a:buNone/>
            </a:pPr>
            <a:r>
              <a:rPr lang="en-CA" b="1" u="sng" dirty="0"/>
              <a:t>Luke 3:10-14 ESV</a:t>
            </a:r>
          </a:p>
          <a:p>
            <a:pPr marL="457200" lvl="1" indent="0">
              <a:buNone/>
            </a:pPr>
            <a:r>
              <a:rPr lang="en-CA" dirty="0"/>
              <a:t>And </a:t>
            </a:r>
            <a:r>
              <a:rPr lang="en-CA" b="1" dirty="0">
                <a:highlight>
                  <a:srgbClr val="FFFF00"/>
                </a:highlight>
              </a:rPr>
              <a:t>the crowds</a:t>
            </a:r>
            <a:r>
              <a:rPr lang="en-CA" dirty="0"/>
              <a:t> asked him, “What then shall we do?”  And he answered them, “Whoever has two tunics is to share … whoever has food is to do likewise.”  </a:t>
            </a:r>
            <a:r>
              <a:rPr lang="en-CA" b="1" dirty="0">
                <a:highlight>
                  <a:srgbClr val="FFFF00"/>
                </a:highlight>
              </a:rPr>
              <a:t>Tax collectors</a:t>
            </a:r>
            <a:r>
              <a:rPr lang="en-CA" dirty="0"/>
              <a:t> also came … he said to them, “Collect no more than you are authorized to do.”  </a:t>
            </a:r>
            <a:r>
              <a:rPr lang="en-CA" b="1" dirty="0">
                <a:highlight>
                  <a:srgbClr val="FFFF00"/>
                </a:highlight>
              </a:rPr>
              <a:t>Soldiers</a:t>
            </a:r>
            <a:r>
              <a:rPr lang="en-CA" dirty="0"/>
              <a:t> also asked … he said to them, “Do not extort money from anyone by threats or by false accusation, and be content with your wages …</a:t>
            </a:r>
          </a:p>
        </p:txBody>
      </p:sp>
    </p:spTree>
    <p:extLst>
      <p:ext uri="{BB962C8B-B14F-4D97-AF65-F5344CB8AC3E}">
        <p14:creationId xmlns:p14="http://schemas.microsoft.com/office/powerpoint/2010/main" val="3290292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43C4F-350E-4DC8-AAF0-11B3692EC2AA}"/>
              </a:ext>
            </a:extLst>
          </p:cNvPr>
          <p:cNvSpPr>
            <a:spLocks noGrp="1"/>
          </p:cNvSpPr>
          <p:nvPr>
            <p:ph type="title"/>
          </p:nvPr>
        </p:nvSpPr>
        <p:spPr>
          <a:xfrm>
            <a:off x="838200" y="365126"/>
            <a:ext cx="10515600" cy="966370"/>
          </a:xfrm>
        </p:spPr>
        <p:txBody>
          <a:bodyPr>
            <a:normAutofit/>
          </a:bodyPr>
          <a:lstStyle/>
          <a:p>
            <a:pPr algn="ctr"/>
            <a:r>
              <a:rPr lang="en-CA" sz="6000"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A22A7FB0-A7EB-461D-8316-3D01D6F68887}"/>
              </a:ext>
            </a:extLst>
          </p:cNvPr>
          <p:cNvSpPr>
            <a:spLocks noGrp="1"/>
          </p:cNvSpPr>
          <p:nvPr>
            <p:ph idx="1"/>
          </p:nvPr>
        </p:nvSpPr>
        <p:spPr/>
        <p:txBody>
          <a:bodyPr/>
          <a:lstStyle/>
          <a:p>
            <a:r>
              <a:rPr lang="en-CA" b="1" dirty="0">
                <a:highlight>
                  <a:srgbClr val="FFFF00"/>
                </a:highlight>
              </a:rPr>
              <a:t>John’s birth was miraculous</a:t>
            </a:r>
            <a:r>
              <a:rPr lang="en-CA" dirty="0"/>
              <a:t> – his parents were carefully selected</a:t>
            </a:r>
          </a:p>
          <a:p>
            <a:r>
              <a:rPr lang="en-CA" dirty="0"/>
              <a:t>His early life was carefully moderated by God and his </a:t>
            </a:r>
            <a:r>
              <a:rPr lang="en-CA" b="1" dirty="0">
                <a:highlight>
                  <a:srgbClr val="FFFF00"/>
                </a:highlight>
              </a:rPr>
              <a:t>preparation in the wilderness</a:t>
            </a:r>
            <a:r>
              <a:rPr lang="en-CA" dirty="0"/>
              <a:t> was complete</a:t>
            </a:r>
          </a:p>
          <a:p>
            <a:r>
              <a:rPr lang="en-CA" dirty="0"/>
              <a:t>He grew up as a </a:t>
            </a:r>
            <a:r>
              <a:rPr lang="en-CA" b="1" dirty="0">
                <a:highlight>
                  <a:srgbClr val="FFFF00"/>
                </a:highlight>
              </a:rPr>
              <a:t>cousin of the Messiah</a:t>
            </a:r>
            <a:r>
              <a:rPr lang="en-CA" dirty="0"/>
              <a:t>, and came to know him</a:t>
            </a:r>
          </a:p>
          <a:p>
            <a:r>
              <a:rPr lang="en-CA" dirty="0"/>
              <a:t>This prepared him for </a:t>
            </a:r>
            <a:r>
              <a:rPr lang="en-CA" b="1" dirty="0">
                <a:highlight>
                  <a:srgbClr val="FFFF00"/>
                </a:highlight>
              </a:rPr>
              <a:t>his most important work</a:t>
            </a:r>
            <a:r>
              <a:rPr lang="en-CA" dirty="0"/>
              <a:t>: to witness to the Messiahship of Jesus Christ of Nazareth</a:t>
            </a:r>
          </a:p>
          <a:p>
            <a:endParaRPr lang="en-CA" dirty="0"/>
          </a:p>
        </p:txBody>
      </p:sp>
    </p:spTree>
    <p:extLst>
      <p:ext uri="{BB962C8B-B14F-4D97-AF65-F5344CB8AC3E}">
        <p14:creationId xmlns:p14="http://schemas.microsoft.com/office/powerpoint/2010/main" val="1785407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5777-7A77-4C68-910C-FE3273D8728B}"/>
              </a:ext>
            </a:extLst>
          </p:cNvPr>
          <p:cNvSpPr>
            <a:spLocks noGrp="1"/>
          </p:cNvSpPr>
          <p:nvPr>
            <p:ph type="title"/>
          </p:nvPr>
        </p:nvSpPr>
        <p:spPr>
          <a:xfrm>
            <a:off x="838200" y="0"/>
            <a:ext cx="10515600" cy="811161"/>
          </a:xfrm>
        </p:spPr>
        <p:txBody>
          <a:bodyPr>
            <a:noAutofit/>
          </a:bodyPr>
          <a:lstStyle/>
          <a:p>
            <a:pPr algn="ctr"/>
            <a:r>
              <a:rPr lang="en-CA" sz="6000" dirty="0">
                <a:latin typeface="Arial Black" panose="020B0A04020102020204" pitchFamily="34" charset="0"/>
              </a:rPr>
              <a:t>The Early Years</a:t>
            </a:r>
          </a:p>
        </p:txBody>
      </p:sp>
      <p:pic>
        <p:nvPicPr>
          <p:cNvPr id="5" name="Content Placeholder 4">
            <a:extLst>
              <a:ext uri="{FF2B5EF4-FFF2-40B4-BE49-F238E27FC236}">
                <a16:creationId xmlns:a16="http://schemas.microsoft.com/office/drawing/2014/main" id="{A6791113-92C5-43D4-9ADD-BF7297FF6A49}"/>
              </a:ext>
            </a:extLst>
          </p:cNvPr>
          <p:cNvPicPr>
            <a:picLocks noGrp="1" noChangeAspect="1"/>
          </p:cNvPicPr>
          <p:nvPr>
            <p:ph idx="1"/>
          </p:nvPr>
        </p:nvPicPr>
        <p:blipFill>
          <a:blip r:embed="rId2"/>
          <a:stretch>
            <a:fillRect/>
          </a:stretch>
        </p:blipFill>
        <p:spPr>
          <a:xfrm>
            <a:off x="609451" y="929148"/>
            <a:ext cx="10540330" cy="5901968"/>
          </a:xfrm>
        </p:spPr>
      </p:pic>
    </p:spTree>
    <p:extLst>
      <p:ext uri="{BB962C8B-B14F-4D97-AF65-F5344CB8AC3E}">
        <p14:creationId xmlns:p14="http://schemas.microsoft.com/office/powerpoint/2010/main" val="3831367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9979B-07C6-4B01-961A-E47B3A1E1642}"/>
              </a:ext>
            </a:extLst>
          </p:cNvPr>
          <p:cNvSpPr>
            <a:spLocks noGrp="1"/>
          </p:cNvSpPr>
          <p:nvPr>
            <p:ph type="title"/>
          </p:nvPr>
        </p:nvSpPr>
        <p:spPr>
          <a:xfrm>
            <a:off x="309715" y="365126"/>
            <a:ext cx="11533239" cy="829494"/>
          </a:xfrm>
        </p:spPr>
        <p:txBody>
          <a:bodyPr/>
          <a:lstStyle/>
          <a:p>
            <a:r>
              <a:rPr lang="en-CA" dirty="0">
                <a:latin typeface="Arial Black" panose="020B0A04020102020204" pitchFamily="34" charset="0"/>
              </a:rPr>
              <a:t>How is John “More than a Prophet”?</a:t>
            </a:r>
          </a:p>
        </p:txBody>
      </p:sp>
      <p:sp>
        <p:nvSpPr>
          <p:cNvPr id="3" name="Content Placeholder 2">
            <a:extLst>
              <a:ext uri="{FF2B5EF4-FFF2-40B4-BE49-F238E27FC236}">
                <a16:creationId xmlns:a16="http://schemas.microsoft.com/office/drawing/2014/main" id="{F2DF12FF-A1D8-4487-A13E-A74A1E755963}"/>
              </a:ext>
            </a:extLst>
          </p:cNvPr>
          <p:cNvSpPr>
            <a:spLocks noGrp="1"/>
          </p:cNvSpPr>
          <p:nvPr>
            <p:ph idx="1"/>
          </p:nvPr>
        </p:nvSpPr>
        <p:spPr>
          <a:xfrm>
            <a:off x="838200" y="1194620"/>
            <a:ext cx="10515600" cy="4982343"/>
          </a:xfrm>
        </p:spPr>
        <p:txBody>
          <a:bodyPr/>
          <a:lstStyle/>
          <a:p>
            <a:r>
              <a:rPr lang="en-CA" dirty="0"/>
              <a:t>Jesus also says: “</a:t>
            </a:r>
            <a:r>
              <a:rPr lang="en-CA" b="1" dirty="0">
                <a:highlight>
                  <a:srgbClr val="FFFF00"/>
                </a:highlight>
              </a:rPr>
              <a:t>among those born of women there has arisen no one greater than John the Baptist</a:t>
            </a:r>
            <a:r>
              <a:rPr lang="en-CA" dirty="0"/>
              <a:t>” – this includes Abraham, Moses, Isaiah, Jeremiah, Ezekiel, Peter, Paul, … </a:t>
            </a:r>
          </a:p>
          <a:p>
            <a:r>
              <a:rPr lang="en-CA" dirty="0"/>
              <a:t>John’s role in the fulfilling the Plan of God is as significant as the role of any other human being</a:t>
            </a:r>
          </a:p>
          <a:p>
            <a:r>
              <a:rPr lang="en-CA" b="1" dirty="0">
                <a:highlight>
                  <a:srgbClr val="FFFF00"/>
                </a:highlight>
              </a:rPr>
              <a:t>John is a role model for all Christians</a:t>
            </a:r>
            <a:r>
              <a:rPr lang="en-CA" dirty="0"/>
              <a:t> – he epitomizes: humility, commitment, zeal, readiness to serve, and tireless effort to complete the work</a:t>
            </a:r>
          </a:p>
          <a:p>
            <a:r>
              <a:rPr lang="en-CA" dirty="0"/>
              <a:t>The Bible gives us a lot of information about John the Baptist – understanding the man and his work can help us immensely in our Christian lives</a:t>
            </a:r>
          </a:p>
          <a:p>
            <a:endParaRPr lang="en-CA" dirty="0"/>
          </a:p>
        </p:txBody>
      </p:sp>
    </p:spTree>
    <p:extLst>
      <p:ext uri="{BB962C8B-B14F-4D97-AF65-F5344CB8AC3E}">
        <p14:creationId xmlns:p14="http://schemas.microsoft.com/office/powerpoint/2010/main" val="664587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66861B-2D5B-4B59-A60C-69C4EDB22230}"/>
              </a:ext>
            </a:extLst>
          </p:cNvPr>
          <p:cNvPicPr>
            <a:picLocks noChangeAspect="1"/>
          </p:cNvPicPr>
          <p:nvPr/>
        </p:nvPicPr>
        <p:blipFill>
          <a:blip r:embed="rId3"/>
          <a:stretch>
            <a:fillRect/>
          </a:stretch>
        </p:blipFill>
        <p:spPr>
          <a:xfrm>
            <a:off x="1362393" y="0"/>
            <a:ext cx="9467213" cy="6858000"/>
          </a:xfrm>
          <a:prstGeom prst="rect">
            <a:avLst/>
          </a:prstGeom>
        </p:spPr>
      </p:pic>
    </p:spTree>
    <p:extLst>
      <p:ext uri="{BB962C8B-B14F-4D97-AF65-F5344CB8AC3E}">
        <p14:creationId xmlns:p14="http://schemas.microsoft.com/office/powerpoint/2010/main" val="316918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5777-7A77-4C68-910C-FE3273D8728B}"/>
              </a:ext>
            </a:extLst>
          </p:cNvPr>
          <p:cNvSpPr>
            <a:spLocks noGrp="1"/>
          </p:cNvSpPr>
          <p:nvPr>
            <p:ph type="title"/>
          </p:nvPr>
        </p:nvSpPr>
        <p:spPr>
          <a:xfrm>
            <a:off x="838200" y="0"/>
            <a:ext cx="10515600" cy="811161"/>
          </a:xfrm>
        </p:spPr>
        <p:txBody>
          <a:bodyPr>
            <a:noAutofit/>
          </a:bodyPr>
          <a:lstStyle/>
          <a:p>
            <a:pPr algn="ctr"/>
            <a:r>
              <a:rPr lang="en-CA" sz="6000" dirty="0">
                <a:latin typeface="Arial Black" panose="020B0A04020102020204" pitchFamily="34" charset="0"/>
              </a:rPr>
              <a:t>The Early Years</a:t>
            </a:r>
          </a:p>
        </p:txBody>
      </p:sp>
      <p:pic>
        <p:nvPicPr>
          <p:cNvPr id="5" name="Content Placeholder 4">
            <a:extLst>
              <a:ext uri="{FF2B5EF4-FFF2-40B4-BE49-F238E27FC236}">
                <a16:creationId xmlns:a16="http://schemas.microsoft.com/office/drawing/2014/main" id="{A6791113-92C5-43D4-9ADD-BF7297FF6A49}"/>
              </a:ext>
            </a:extLst>
          </p:cNvPr>
          <p:cNvPicPr>
            <a:picLocks noGrp="1" noChangeAspect="1"/>
          </p:cNvPicPr>
          <p:nvPr>
            <p:ph idx="1"/>
          </p:nvPr>
        </p:nvPicPr>
        <p:blipFill>
          <a:blip r:embed="rId3"/>
          <a:stretch>
            <a:fillRect/>
          </a:stretch>
        </p:blipFill>
        <p:spPr>
          <a:xfrm>
            <a:off x="609451" y="929148"/>
            <a:ext cx="10540330" cy="5901968"/>
          </a:xfrm>
        </p:spPr>
      </p:pic>
      <p:sp>
        <p:nvSpPr>
          <p:cNvPr id="10" name="TextBox 9">
            <a:extLst>
              <a:ext uri="{FF2B5EF4-FFF2-40B4-BE49-F238E27FC236}">
                <a16:creationId xmlns:a16="http://schemas.microsoft.com/office/drawing/2014/main" id="{898D7E77-61A2-422E-B186-556D056A58F5}"/>
              </a:ext>
            </a:extLst>
          </p:cNvPr>
          <p:cNvSpPr txBox="1"/>
          <p:nvPr/>
        </p:nvSpPr>
        <p:spPr>
          <a:xfrm>
            <a:off x="609451" y="2610465"/>
            <a:ext cx="1647052" cy="1371600"/>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173047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9A98A-3F7C-41AE-96C8-6C19DF6DF468}"/>
              </a:ext>
            </a:extLst>
          </p:cNvPr>
          <p:cNvSpPr>
            <a:spLocks noGrp="1"/>
          </p:cNvSpPr>
          <p:nvPr>
            <p:ph type="title"/>
          </p:nvPr>
        </p:nvSpPr>
        <p:spPr>
          <a:xfrm>
            <a:off x="838200" y="365125"/>
            <a:ext cx="10515600" cy="991727"/>
          </a:xfrm>
        </p:spPr>
        <p:txBody>
          <a:bodyPr>
            <a:normAutofit/>
          </a:bodyPr>
          <a:lstStyle/>
          <a:p>
            <a:pPr algn="ctr"/>
            <a:r>
              <a:rPr lang="en-CA" sz="6000" dirty="0">
                <a:latin typeface="Arial Black" panose="020B0A04020102020204" pitchFamily="34" charset="0"/>
              </a:rPr>
              <a:t>The Births of Cousins</a:t>
            </a:r>
          </a:p>
        </p:txBody>
      </p:sp>
      <p:sp>
        <p:nvSpPr>
          <p:cNvPr id="3" name="Content Placeholder 2">
            <a:extLst>
              <a:ext uri="{FF2B5EF4-FFF2-40B4-BE49-F238E27FC236}">
                <a16:creationId xmlns:a16="http://schemas.microsoft.com/office/drawing/2014/main" id="{25357D76-A27B-4A54-9280-4861E84CAF4C}"/>
              </a:ext>
            </a:extLst>
          </p:cNvPr>
          <p:cNvSpPr>
            <a:spLocks noGrp="1"/>
          </p:cNvSpPr>
          <p:nvPr>
            <p:ph idx="1"/>
          </p:nvPr>
        </p:nvSpPr>
        <p:spPr>
          <a:xfrm>
            <a:off x="0" y="1356852"/>
            <a:ext cx="12192000" cy="5501148"/>
          </a:xfrm>
        </p:spPr>
        <p:txBody>
          <a:bodyPr/>
          <a:lstStyle/>
          <a:p>
            <a:r>
              <a:rPr lang="en-CA" dirty="0"/>
              <a:t>John the Baptist and Jesus were related, perhaps </a:t>
            </a:r>
            <a:r>
              <a:rPr lang="en-CA" b="1" dirty="0">
                <a:highlight>
                  <a:srgbClr val="FFFF00"/>
                </a:highlight>
              </a:rPr>
              <a:t>third cousins</a:t>
            </a:r>
            <a:r>
              <a:rPr lang="en-CA" dirty="0"/>
              <a:t>: </a:t>
            </a:r>
            <a:r>
              <a:rPr lang="en-CA" b="1" u="sng" dirty="0"/>
              <a:t>Luke 1:35-36 ESV</a:t>
            </a:r>
          </a:p>
          <a:p>
            <a:pPr marL="457200" lvl="1" indent="0">
              <a:buNone/>
            </a:pPr>
            <a:r>
              <a:rPr lang="en-CA" dirty="0"/>
              <a:t>And the angel answered </a:t>
            </a:r>
            <a:r>
              <a:rPr lang="en-CA" b="1" dirty="0"/>
              <a:t>[</a:t>
            </a:r>
            <a:r>
              <a:rPr lang="en-CA" b="1" dirty="0">
                <a:highlight>
                  <a:srgbClr val="FFFF00"/>
                </a:highlight>
              </a:rPr>
              <a:t>Mary</a:t>
            </a:r>
            <a:r>
              <a:rPr lang="en-CA" b="1" dirty="0"/>
              <a:t>]</a:t>
            </a:r>
            <a:r>
              <a:rPr lang="en-CA" dirty="0"/>
              <a:t> … And behold, your </a:t>
            </a:r>
            <a:r>
              <a:rPr lang="en-CA" b="1" dirty="0">
                <a:highlight>
                  <a:srgbClr val="FFFF00"/>
                </a:highlight>
              </a:rPr>
              <a:t>relative Elizabeth</a:t>
            </a:r>
            <a:r>
              <a:rPr lang="en-CA" dirty="0"/>
              <a:t> in her old age has also conceived a son, and </a:t>
            </a:r>
            <a:r>
              <a:rPr lang="en-CA" b="1" dirty="0">
                <a:highlight>
                  <a:srgbClr val="FFFF00"/>
                </a:highlight>
              </a:rPr>
              <a:t>this is the sixth month</a:t>
            </a:r>
            <a:r>
              <a:rPr lang="en-CA" dirty="0"/>
              <a:t> with her who was called barren.   </a:t>
            </a:r>
          </a:p>
          <a:p>
            <a:r>
              <a:rPr lang="en-CA" dirty="0"/>
              <a:t>John was six months older than Jesus: </a:t>
            </a:r>
            <a:r>
              <a:rPr lang="en-CA" b="1" u="sng" dirty="0"/>
              <a:t>Luke 1:24-31 ESV</a:t>
            </a:r>
          </a:p>
          <a:p>
            <a:pPr marL="457200" lvl="1" indent="0">
              <a:buNone/>
            </a:pPr>
            <a:r>
              <a:rPr lang="en-CA" dirty="0"/>
              <a:t>After these days his wife Elizabeth conceived … </a:t>
            </a:r>
            <a:r>
              <a:rPr lang="en-CA" b="1" dirty="0">
                <a:highlight>
                  <a:srgbClr val="FFFF00"/>
                </a:highlight>
              </a:rPr>
              <a:t>In the sixth month</a:t>
            </a:r>
            <a:r>
              <a:rPr lang="en-CA" dirty="0"/>
              <a:t> the angel Gabriel was sent from God to … to a virgin … Mary … And the angel said to her … you </a:t>
            </a:r>
            <a:r>
              <a:rPr lang="en-CA" b="1" dirty="0">
                <a:highlight>
                  <a:srgbClr val="FFFF00"/>
                </a:highlight>
              </a:rPr>
              <a:t>will conceive</a:t>
            </a:r>
            <a:r>
              <a:rPr lang="en-CA" dirty="0"/>
              <a:t> in your womb and bear </a:t>
            </a:r>
            <a:r>
              <a:rPr lang="en-CA" b="1" dirty="0">
                <a:highlight>
                  <a:srgbClr val="FFFF00"/>
                </a:highlight>
              </a:rPr>
              <a:t>a son</a:t>
            </a:r>
            <a:r>
              <a:rPr lang="en-CA" dirty="0"/>
              <a:t>, and you shall call his name </a:t>
            </a:r>
            <a:r>
              <a:rPr lang="en-CA" b="1" dirty="0">
                <a:highlight>
                  <a:srgbClr val="FFFF00"/>
                </a:highlight>
              </a:rPr>
              <a:t>Jesus</a:t>
            </a:r>
            <a:r>
              <a:rPr lang="en-CA" dirty="0"/>
              <a:t>.  </a:t>
            </a:r>
          </a:p>
          <a:p>
            <a:r>
              <a:rPr lang="en-CA" dirty="0"/>
              <a:t>John was born in spring of 6BC; Jesus, in fall of 6BC: </a:t>
            </a:r>
          </a:p>
          <a:p>
            <a:pPr marL="457200" lvl="1" indent="0">
              <a:buNone/>
            </a:pPr>
            <a:r>
              <a:rPr lang="en-CA" b="1" u="sng" dirty="0"/>
              <a:t>Luke 1:57 ESV</a:t>
            </a:r>
          </a:p>
          <a:p>
            <a:pPr marL="457200" lvl="1" indent="0">
              <a:buNone/>
            </a:pPr>
            <a:r>
              <a:rPr lang="en-CA" dirty="0"/>
              <a:t>Now the time came for </a:t>
            </a:r>
            <a:r>
              <a:rPr lang="en-CA" b="1" dirty="0">
                <a:highlight>
                  <a:srgbClr val="FFFF00"/>
                </a:highlight>
              </a:rPr>
              <a:t>Elizabeth</a:t>
            </a:r>
            <a:r>
              <a:rPr lang="en-CA" dirty="0"/>
              <a:t> to give birth, and she </a:t>
            </a:r>
            <a:r>
              <a:rPr lang="en-CA" b="1" dirty="0">
                <a:highlight>
                  <a:srgbClr val="FFFF00"/>
                </a:highlight>
              </a:rPr>
              <a:t>bore a son</a:t>
            </a:r>
            <a:r>
              <a:rPr lang="en-CA" dirty="0"/>
              <a:t>.</a:t>
            </a:r>
          </a:p>
          <a:p>
            <a:pPr marL="457200" lvl="1" indent="0">
              <a:buNone/>
            </a:pPr>
            <a:r>
              <a:rPr lang="en-CA" b="1" u="sng" dirty="0"/>
              <a:t>Luke 2:4-7 ESV</a:t>
            </a:r>
          </a:p>
          <a:p>
            <a:pPr marL="457200" lvl="1" indent="0">
              <a:buNone/>
            </a:pPr>
            <a:r>
              <a:rPr lang="en-CA" dirty="0"/>
              <a:t>Joseph also went up from Galilee, from the town of Nazareth, to Judea, to the city of David, which is called Bethlehem … with </a:t>
            </a:r>
            <a:r>
              <a:rPr lang="en-CA" b="1" dirty="0">
                <a:highlight>
                  <a:srgbClr val="FFFF00"/>
                </a:highlight>
              </a:rPr>
              <a:t>Mary</a:t>
            </a:r>
            <a:r>
              <a:rPr lang="en-CA" dirty="0"/>
              <a:t> … who was with child.  And while they were there … she </a:t>
            </a:r>
            <a:r>
              <a:rPr lang="en-CA" b="1" dirty="0">
                <a:highlight>
                  <a:srgbClr val="FFFF00"/>
                </a:highlight>
              </a:rPr>
              <a:t>gave birth to her firstborn son</a:t>
            </a:r>
            <a:r>
              <a:rPr lang="en-CA" dirty="0"/>
              <a:t> … and laid him in a manger…</a:t>
            </a:r>
          </a:p>
        </p:txBody>
      </p:sp>
    </p:spTree>
    <p:extLst>
      <p:ext uri="{BB962C8B-B14F-4D97-AF65-F5344CB8AC3E}">
        <p14:creationId xmlns:p14="http://schemas.microsoft.com/office/powerpoint/2010/main" val="1835081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5777-7A77-4C68-910C-FE3273D8728B}"/>
              </a:ext>
            </a:extLst>
          </p:cNvPr>
          <p:cNvSpPr>
            <a:spLocks noGrp="1"/>
          </p:cNvSpPr>
          <p:nvPr>
            <p:ph type="title"/>
          </p:nvPr>
        </p:nvSpPr>
        <p:spPr>
          <a:xfrm>
            <a:off x="838200" y="0"/>
            <a:ext cx="10515600" cy="811161"/>
          </a:xfrm>
        </p:spPr>
        <p:txBody>
          <a:bodyPr>
            <a:noAutofit/>
          </a:bodyPr>
          <a:lstStyle/>
          <a:p>
            <a:pPr algn="ctr"/>
            <a:r>
              <a:rPr lang="en-CA" sz="6000" dirty="0">
                <a:latin typeface="Arial Black" panose="020B0A04020102020204" pitchFamily="34" charset="0"/>
              </a:rPr>
              <a:t>The Early Years</a:t>
            </a:r>
          </a:p>
        </p:txBody>
      </p:sp>
      <p:pic>
        <p:nvPicPr>
          <p:cNvPr id="5" name="Content Placeholder 4">
            <a:extLst>
              <a:ext uri="{FF2B5EF4-FFF2-40B4-BE49-F238E27FC236}">
                <a16:creationId xmlns:a16="http://schemas.microsoft.com/office/drawing/2014/main" id="{A6791113-92C5-43D4-9ADD-BF7297FF6A49}"/>
              </a:ext>
            </a:extLst>
          </p:cNvPr>
          <p:cNvPicPr>
            <a:picLocks noGrp="1" noChangeAspect="1"/>
          </p:cNvPicPr>
          <p:nvPr>
            <p:ph idx="1"/>
          </p:nvPr>
        </p:nvPicPr>
        <p:blipFill>
          <a:blip r:embed="rId3"/>
          <a:stretch>
            <a:fillRect/>
          </a:stretch>
        </p:blipFill>
        <p:spPr>
          <a:xfrm>
            <a:off x="609451" y="929148"/>
            <a:ext cx="10540330" cy="5901968"/>
          </a:xfrm>
        </p:spPr>
      </p:pic>
      <p:sp>
        <p:nvSpPr>
          <p:cNvPr id="3" name="TextBox 2">
            <a:extLst>
              <a:ext uri="{FF2B5EF4-FFF2-40B4-BE49-F238E27FC236}">
                <a16:creationId xmlns:a16="http://schemas.microsoft.com/office/drawing/2014/main" id="{27877487-7C33-442E-AD5B-5451621EB33D}"/>
              </a:ext>
            </a:extLst>
          </p:cNvPr>
          <p:cNvSpPr txBox="1"/>
          <p:nvPr/>
        </p:nvSpPr>
        <p:spPr>
          <a:xfrm>
            <a:off x="1474839" y="1725561"/>
            <a:ext cx="2787445" cy="973394"/>
          </a:xfrm>
          <a:prstGeom prst="rect">
            <a:avLst/>
          </a:prstGeom>
          <a:noFill/>
          <a:ln w="38100">
            <a:solidFill>
              <a:srgbClr val="FF0000"/>
            </a:solidFill>
          </a:ln>
        </p:spPr>
        <p:txBody>
          <a:bodyPr wrap="square" rtlCol="0">
            <a:spAutoFit/>
          </a:bodyPr>
          <a:lstStyle/>
          <a:p>
            <a:endParaRPr lang="en-CA" dirty="0"/>
          </a:p>
        </p:txBody>
      </p:sp>
      <p:sp>
        <p:nvSpPr>
          <p:cNvPr id="4" name="TextBox 3">
            <a:extLst>
              <a:ext uri="{FF2B5EF4-FFF2-40B4-BE49-F238E27FC236}">
                <a16:creationId xmlns:a16="http://schemas.microsoft.com/office/drawing/2014/main" id="{D913A382-2064-4CC4-BE4C-7C066667CBB5}"/>
              </a:ext>
            </a:extLst>
          </p:cNvPr>
          <p:cNvSpPr txBox="1"/>
          <p:nvPr/>
        </p:nvSpPr>
        <p:spPr>
          <a:xfrm>
            <a:off x="2654710" y="3023419"/>
            <a:ext cx="1002890" cy="840658"/>
          </a:xfrm>
          <a:prstGeom prst="rect">
            <a:avLst/>
          </a:prstGeom>
          <a:noFill/>
          <a:ln w="38100">
            <a:solidFill>
              <a:srgbClr val="FF0000"/>
            </a:solidFill>
          </a:ln>
        </p:spPr>
        <p:txBody>
          <a:bodyPr wrap="square" rtlCol="0">
            <a:spAutoFit/>
          </a:bodyPr>
          <a:lstStyle/>
          <a:p>
            <a:endParaRPr lang="en-CA" dirty="0"/>
          </a:p>
        </p:txBody>
      </p:sp>
      <p:sp>
        <p:nvSpPr>
          <p:cNvPr id="7" name="TextBox 6">
            <a:extLst>
              <a:ext uri="{FF2B5EF4-FFF2-40B4-BE49-F238E27FC236}">
                <a16:creationId xmlns:a16="http://schemas.microsoft.com/office/drawing/2014/main" id="{6796553D-86EB-43E0-86FC-3441E540FF4D}"/>
              </a:ext>
            </a:extLst>
          </p:cNvPr>
          <p:cNvSpPr txBox="1"/>
          <p:nvPr/>
        </p:nvSpPr>
        <p:spPr>
          <a:xfrm>
            <a:off x="1194619" y="5324168"/>
            <a:ext cx="2020529" cy="1297858"/>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2421194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D3BB8-C10F-4941-9094-57E3737BBE66}"/>
              </a:ext>
            </a:extLst>
          </p:cNvPr>
          <p:cNvSpPr>
            <a:spLocks noGrp="1"/>
          </p:cNvSpPr>
          <p:nvPr>
            <p:ph type="title"/>
          </p:nvPr>
        </p:nvSpPr>
        <p:spPr>
          <a:xfrm>
            <a:off x="838200" y="365125"/>
            <a:ext cx="10515600" cy="903235"/>
          </a:xfrm>
        </p:spPr>
        <p:txBody>
          <a:bodyPr>
            <a:normAutofit/>
          </a:bodyPr>
          <a:lstStyle/>
          <a:p>
            <a:r>
              <a:rPr lang="en-CA" sz="5400" dirty="0">
                <a:latin typeface="Arial Black" panose="020B0A04020102020204" pitchFamily="34" charset="0"/>
              </a:rPr>
              <a:t>Events Around Jesus’ Birth</a:t>
            </a:r>
          </a:p>
        </p:txBody>
      </p:sp>
      <p:sp>
        <p:nvSpPr>
          <p:cNvPr id="3" name="Content Placeholder 2">
            <a:extLst>
              <a:ext uri="{FF2B5EF4-FFF2-40B4-BE49-F238E27FC236}">
                <a16:creationId xmlns:a16="http://schemas.microsoft.com/office/drawing/2014/main" id="{FE9367DC-7979-4F53-B793-2444D7C54840}"/>
              </a:ext>
            </a:extLst>
          </p:cNvPr>
          <p:cNvSpPr>
            <a:spLocks noGrp="1"/>
          </p:cNvSpPr>
          <p:nvPr>
            <p:ph idx="1"/>
          </p:nvPr>
        </p:nvSpPr>
        <p:spPr>
          <a:xfrm>
            <a:off x="0" y="1268360"/>
            <a:ext cx="12192000" cy="5589640"/>
          </a:xfrm>
        </p:spPr>
        <p:txBody>
          <a:bodyPr>
            <a:normAutofit lnSpcReduction="10000"/>
          </a:bodyPr>
          <a:lstStyle/>
          <a:p>
            <a:r>
              <a:rPr lang="en-CA" dirty="0"/>
              <a:t>While Jesus was still in the manger, shepherds come: </a:t>
            </a:r>
            <a:r>
              <a:rPr lang="en-CA" b="1" u="sng" dirty="0"/>
              <a:t>Luke 2:8-12 ESV</a:t>
            </a:r>
          </a:p>
          <a:p>
            <a:pPr marL="457200" lvl="1" indent="0">
              <a:buNone/>
            </a:pPr>
            <a:r>
              <a:rPr lang="en-CA" dirty="0"/>
              <a:t> And in the same region there were </a:t>
            </a:r>
            <a:r>
              <a:rPr lang="en-CA" b="1" dirty="0">
                <a:highlight>
                  <a:srgbClr val="FFFF00"/>
                </a:highlight>
              </a:rPr>
              <a:t>shepherds out in the field</a:t>
            </a:r>
            <a:r>
              <a:rPr lang="en-CA" dirty="0"/>
              <a:t>, keeping watch over their flock by night.  And an angel of the Lord appeared to them … And the angel said … </a:t>
            </a:r>
            <a:r>
              <a:rPr lang="en-CA" b="1" dirty="0">
                <a:highlight>
                  <a:srgbClr val="FFFF00"/>
                </a:highlight>
              </a:rPr>
              <a:t>unto you is born this day</a:t>
            </a:r>
            <a:r>
              <a:rPr lang="en-CA" dirty="0"/>
              <a:t> … a Savior, who is </a:t>
            </a:r>
            <a:r>
              <a:rPr lang="en-CA" b="1" dirty="0">
                <a:highlight>
                  <a:srgbClr val="FFFF00"/>
                </a:highlight>
              </a:rPr>
              <a:t>Christ the Lord</a:t>
            </a:r>
            <a:r>
              <a:rPr lang="en-CA" dirty="0"/>
              <a:t> … you will find a baby … </a:t>
            </a:r>
            <a:r>
              <a:rPr lang="en-CA" b="1" dirty="0">
                <a:highlight>
                  <a:srgbClr val="FFFF00"/>
                </a:highlight>
              </a:rPr>
              <a:t>lying in a manger</a:t>
            </a:r>
            <a:r>
              <a:rPr lang="en-CA" dirty="0"/>
              <a:t> … </a:t>
            </a:r>
          </a:p>
          <a:p>
            <a:r>
              <a:rPr lang="en-CA" dirty="0"/>
              <a:t>After 40 days, Jesus is taken to the Temple in Jerusalem: </a:t>
            </a:r>
            <a:r>
              <a:rPr lang="en-CA" b="1" u="sng" dirty="0"/>
              <a:t>Luke 2:22 ESV</a:t>
            </a:r>
          </a:p>
          <a:p>
            <a:pPr marL="457200" lvl="1" indent="0">
              <a:buNone/>
            </a:pPr>
            <a:r>
              <a:rPr lang="en-CA" dirty="0"/>
              <a:t>And </a:t>
            </a:r>
            <a:r>
              <a:rPr lang="en-CA" b="1" dirty="0">
                <a:highlight>
                  <a:srgbClr val="FFFF00"/>
                </a:highlight>
              </a:rPr>
              <a:t>when the time came</a:t>
            </a:r>
            <a:r>
              <a:rPr lang="en-CA" dirty="0"/>
              <a:t> for their purification according to the Law of Moses, they brought him </a:t>
            </a:r>
            <a:r>
              <a:rPr lang="en-CA" b="1" dirty="0">
                <a:highlight>
                  <a:srgbClr val="FFFF00"/>
                </a:highlight>
              </a:rPr>
              <a:t>up to Jerusalem</a:t>
            </a:r>
            <a:r>
              <a:rPr lang="en-CA" dirty="0"/>
              <a:t> to present him to the Lord …</a:t>
            </a:r>
          </a:p>
          <a:p>
            <a:r>
              <a:rPr lang="en-CA" dirty="0"/>
              <a:t>“Wise men” from the east visit Jesus: </a:t>
            </a:r>
            <a:r>
              <a:rPr lang="en-CA" b="1" u="sng" dirty="0"/>
              <a:t>Matthew 2:1-11 ESV</a:t>
            </a:r>
          </a:p>
          <a:p>
            <a:pPr marL="457200" lvl="1" indent="0">
              <a:buNone/>
            </a:pPr>
            <a:r>
              <a:rPr lang="en-CA" dirty="0"/>
              <a:t>… </a:t>
            </a:r>
            <a:r>
              <a:rPr lang="en-CA" b="1" dirty="0">
                <a:highlight>
                  <a:srgbClr val="FFFF00"/>
                </a:highlight>
              </a:rPr>
              <a:t>wise men</a:t>
            </a:r>
            <a:r>
              <a:rPr lang="en-CA" dirty="0"/>
              <a:t> from the east came to </a:t>
            </a:r>
            <a:r>
              <a:rPr lang="en-CA" b="1" dirty="0">
                <a:highlight>
                  <a:srgbClr val="FFFF00"/>
                </a:highlight>
              </a:rPr>
              <a:t>Jerusalem</a:t>
            </a:r>
            <a:r>
              <a:rPr lang="en-CA" dirty="0"/>
              <a:t>, saying, “Where is he who has been born king of the Jews?  For </a:t>
            </a:r>
            <a:r>
              <a:rPr lang="en-CA" b="1" dirty="0">
                <a:highlight>
                  <a:srgbClr val="FFFF00"/>
                </a:highlight>
              </a:rPr>
              <a:t>we saw his star</a:t>
            </a:r>
            <a:r>
              <a:rPr lang="en-CA" dirty="0"/>
              <a:t> when it rose and have come to worship him … Herod … sent them to Bethlehem …  the star … came to rest over the place where the child was … And </a:t>
            </a:r>
            <a:r>
              <a:rPr lang="en-CA" b="1" dirty="0">
                <a:highlight>
                  <a:srgbClr val="FFFF00"/>
                </a:highlight>
              </a:rPr>
              <a:t>going into the house</a:t>
            </a:r>
            <a:r>
              <a:rPr lang="en-CA" dirty="0"/>
              <a:t> …</a:t>
            </a:r>
          </a:p>
          <a:p>
            <a:r>
              <a:rPr lang="en-CA" dirty="0"/>
              <a:t>Jesus is taken to Egypt: </a:t>
            </a:r>
            <a:r>
              <a:rPr lang="en-CA" b="1" u="sng" dirty="0"/>
              <a:t>Matthew 2:13 ESV</a:t>
            </a:r>
          </a:p>
          <a:p>
            <a:pPr marL="457200" lvl="1" indent="0">
              <a:buNone/>
            </a:pPr>
            <a:r>
              <a:rPr lang="en-CA" dirty="0"/>
              <a:t>… </a:t>
            </a:r>
            <a:r>
              <a:rPr lang="en-CA" b="1" dirty="0">
                <a:highlight>
                  <a:srgbClr val="FFFF00"/>
                </a:highlight>
              </a:rPr>
              <a:t>an angel</a:t>
            </a:r>
            <a:r>
              <a:rPr lang="en-CA" dirty="0"/>
              <a:t> of the Lord appeared to Joseph in a dream and said, “Rise, take the child and his mother, and </a:t>
            </a:r>
            <a:r>
              <a:rPr lang="en-CA" b="1" dirty="0">
                <a:highlight>
                  <a:srgbClr val="FFFF00"/>
                </a:highlight>
              </a:rPr>
              <a:t>flee to Egypt</a:t>
            </a:r>
            <a:r>
              <a:rPr lang="en-CA" dirty="0"/>
              <a:t> …</a:t>
            </a:r>
          </a:p>
        </p:txBody>
      </p:sp>
    </p:spTree>
    <p:extLst>
      <p:ext uri="{BB962C8B-B14F-4D97-AF65-F5344CB8AC3E}">
        <p14:creationId xmlns:p14="http://schemas.microsoft.com/office/powerpoint/2010/main" val="187586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5777-7A77-4C68-910C-FE3273D8728B}"/>
              </a:ext>
            </a:extLst>
          </p:cNvPr>
          <p:cNvSpPr>
            <a:spLocks noGrp="1"/>
          </p:cNvSpPr>
          <p:nvPr>
            <p:ph type="title"/>
          </p:nvPr>
        </p:nvSpPr>
        <p:spPr>
          <a:xfrm>
            <a:off x="838200" y="0"/>
            <a:ext cx="10515600" cy="811161"/>
          </a:xfrm>
        </p:spPr>
        <p:txBody>
          <a:bodyPr>
            <a:noAutofit/>
          </a:bodyPr>
          <a:lstStyle/>
          <a:p>
            <a:pPr algn="ctr"/>
            <a:r>
              <a:rPr lang="en-CA" sz="6000" dirty="0">
                <a:latin typeface="Arial Black" panose="020B0A04020102020204" pitchFamily="34" charset="0"/>
              </a:rPr>
              <a:t>The Early Years</a:t>
            </a:r>
          </a:p>
        </p:txBody>
      </p:sp>
      <p:pic>
        <p:nvPicPr>
          <p:cNvPr id="5" name="Content Placeholder 4">
            <a:extLst>
              <a:ext uri="{FF2B5EF4-FFF2-40B4-BE49-F238E27FC236}">
                <a16:creationId xmlns:a16="http://schemas.microsoft.com/office/drawing/2014/main" id="{A6791113-92C5-43D4-9ADD-BF7297FF6A49}"/>
              </a:ext>
            </a:extLst>
          </p:cNvPr>
          <p:cNvPicPr>
            <a:picLocks noGrp="1" noChangeAspect="1"/>
          </p:cNvPicPr>
          <p:nvPr>
            <p:ph idx="1"/>
          </p:nvPr>
        </p:nvPicPr>
        <p:blipFill>
          <a:blip r:embed="rId3"/>
          <a:stretch>
            <a:fillRect/>
          </a:stretch>
        </p:blipFill>
        <p:spPr>
          <a:xfrm>
            <a:off x="609451" y="929148"/>
            <a:ext cx="10540330" cy="5901968"/>
          </a:xfrm>
        </p:spPr>
      </p:pic>
      <p:sp>
        <p:nvSpPr>
          <p:cNvPr id="3" name="TextBox 2">
            <a:extLst>
              <a:ext uri="{FF2B5EF4-FFF2-40B4-BE49-F238E27FC236}">
                <a16:creationId xmlns:a16="http://schemas.microsoft.com/office/drawing/2014/main" id="{A3F08926-EF4D-442E-911E-2C12617F1DCE}"/>
              </a:ext>
            </a:extLst>
          </p:cNvPr>
          <p:cNvSpPr txBox="1"/>
          <p:nvPr/>
        </p:nvSpPr>
        <p:spPr>
          <a:xfrm>
            <a:off x="3186545" y="5486400"/>
            <a:ext cx="928255" cy="1025236"/>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1969436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D854B-8CE4-499E-99CD-92A0A4A26284}"/>
              </a:ext>
            </a:extLst>
          </p:cNvPr>
          <p:cNvSpPr>
            <a:spLocks noGrp="1"/>
          </p:cNvSpPr>
          <p:nvPr>
            <p:ph type="title"/>
          </p:nvPr>
        </p:nvSpPr>
        <p:spPr>
          <a:xfrm>
            <a:off x="838200" y="365126"/>
            <a:ext cx="10515600" cy="937202"/>
          </a:xfrm>
        </p:spPr>
        <p:txBody>
          <a:bodyPr>
            <a:normAutofit/>
          </a:bodyPr>
          <a:lstStyle/>
          <a:p>
            <a:pPr algn="ctr"/>
            <a:r>
              <a:rPr lang="en-CA" sz="6000" dirty="0">
                <a:latin typeface="Arial Black" panose="020B0A04020102020204" pitchFamily="34" charset="0"/>
              </a:rPr>
              <a:t>Herod’s Reaction</a:t>
            </a:r>
          </a:p>
        </p:txBody>
      </p:sp>
      <p:sp>
        <p:nvSpPr>
          <p:cNvPr id="3" name="Content Placeholder 2">
            <a:extLst>
              <a:ext uri="{FF2B5EF4-FFF2-40B4-BE49-F238E27FC236}">
                <a16:creationId xmlns:a16="http://schemas.microsoft.com/office/drawing/2014/main" id="{54F3CE89-A21B-4232-AF3C-6914AC62CBB0}"/>
              </a:ext>
            </a:extLst>
          </p:cNvPr>
          <p:cNvSpPr>
            <a:spLocks noGrp="1"/>
          </p:cNvSpPr>
          <p:nvPr>
            <p:ph idx="1"/>
          </p:nvPr>
        </p:nvSpPr>
        <p:spPr>
          <a:xfrm>
            <a:off x="0" y="1302328"/>
            <a:ext cx="12192000" cy="5555672"/>
          </a:xfrm>
        </p:spPr>
        <p:txBody>
          <a:bodyPr/>
          <a:lstStyle/>
          <a:p>
            <a:r>
              <a:rPr lang="en-CA" dirty="0"/>
              <a:t>The “wise men” had come to Herod for direction: </a:t>
            </a:r>
            <a:r>
              <a:rPr lang="en-CA" b="1" u="sng" dirty="0"/>
              <a:t>Matthew 2:1-5 ESV</a:t>
            </a:r>
          </a:p>
          <a:p>
            <a:pPr marL="457200" lvl="1" indent="0">
              <a:buNone/>
            </a:pPr>
            <a:r>
              <a:rPr lang="en-CA" dirty="0"/>
              <a:t>Now after Jesus was born in Bethlehem of Judea </a:t>
            </a:r>
            <a:r>
              <a:rPr lang="en-CA" b="1" dirty="0">
                <a:highlight>
                  <a:srgbClr val="FFFF00"/>
                </a:highlight>
              </a:rPr>
              <a:t>in the days of Herod</a:t>
            </a:r>
            <a:r>
              <a:rPr lang="en-CA" dirty="0"/>
              <a:t> the king, behold, </a:t>
            </a:r>
            <a:r>
              <a:rPr lang="en-CA" b="1" dirty="0">
                <a:highlight>
                  <a:srgbClr val="FFFF00"/>
                </a:highlight>
              </a:rPr>
              <a:t>wise men … came to Jerusalem</a:t>
            </a:r>
            <a:r>
              <a:rPr lang="en-CA" dirty="0"/>
              <a:t>, saying, “Where is he who has been born king of the Jews … When </a:t>
            </a:r>
            <a:r>
              <a:rPr lang="en-CA" b="1" dirty="0">
                <a:highlight>
                  <a:srgbClr val="FFFF00"/>
                </a:highlight>
              </a:rPr>
              <a:t>Herod the king heard this, he was troubled</a:t>
            </a:r>
            <a:r>
              <a:rPr lang="en-CA" dirty="0"/>
              <a:t>, and </a:t>
            </a:r>
            <a:r>
              <a:rPr lang="en-CA" b="1" dirty="0">
                <a:highlight>
                  <a:srgbClr val="FFFF00"/>
                </a:highlight>
              </a:rPr>
              <a:t>all Jerusalem with him</a:t>
            </a:r>
            <a:r>
              <a:rPr lang="en-CA" dirty="0"/>
              <a:t>; and assembling all the chief priests and scribes of the people, he inquired of them where the Christ was to be born.  They told him, “In Bethlehem of Judea … “</a:t>
            </a:r>
          </a:p>
          <a:p>
            <a:r>
              <a:rPr lang="en-CA" dirty="0"/>
              <a:t>Herod pretended friendship: </a:t>
            </a:r>
            <a:r>
              <a:rPr lang="en-CA" b="1" u="sng" dirty="0"/>
              <a:t>Matthew 2:8 ESV</a:t>
            </a:r>
          </a:p>
          <a:p>
            <a:pPr marL="457200" lvl="1" indent="0">
              <a:buNone/>
            </a:pPr>
            <a:r>
              <a:rPr lang="en-CA" dirty="0"/>
              <a:t>And he sent them to Bethlehem, saying, “Go and search diligently for the child, and when you have found him, </a:t>
            </a:r>
            <a:r>
              <a:rPr lang="en-CA" b="1" dirty="0">
                <a:highlight>
                  <a:srgbClr val="FFFF00"/>
                </a:highlight>
              </a:rPr>
              <a:t>bring me word</a:t>
            </a:r>
            <a:r>
              <a:rPr lang="en-CA" dirty="0"/>
              <a:t>, that I too may come and worship him.” </a:t>
            </a:r>
          </a:p>
          <a:p>
            <a:r>
              <a:rPr lang="en-CA" dirty="0"/>
              <a:t>Herod kills all male babies less than “</a:t>
            </a:r>
            <a:r>
              <a:rPr lang="en-CA" b="1" dirty="0">
                <a:highlight>
                  <a:srgbClr val="FFFF00"/>
                </a:highlight>
              </a:rPr>
              <a:t>two years old</a:t>
            </a:r>
            <a:r>
              <a:rPr lang="en-CA" dirty="0"/>
              <a:t>”: </a:t>
            </a:r>
            <a:r>
              <a:rPr lang="en-CA" b="1" u="sng" dirty="0"/>
              <a:t>Matthew 2:16 ESV</a:t>
            </a:r>
          </a:p>
          <a:p>
            <a:pPr marL="457200" lvl="1" indent="0">
              <a:buNone/>
            </a:pPr>
            <a:r>
              <a:rPr lang="en-CA" dirty="0"/>
              <a:t>Then </a:t>
            </a:r>
            <a:r>
              <a:rPr lang="en-CA" b="1" dirty="0">
                <a:highlight>
                  <a:srgbClr val="FFFF00"/>
                </a:highlight>
              </a:rPr>
              <a:t>Herod</a:t>
            </a:r>
            <a:r>
              <a:rPr lang="en-CA" dirty="0"/>
              <a:t>, when he saw that he had been tricked by the wise men, </a:t>
            </a:r>
            <a:r>
              <a:rPr lang="en-CA" b="1" dirty="0">
                <a:highlight>
                  <a:srgbClr val="FFFF00"/>
                </a:highlight>
              </a:rPr>
              <a:t>became furious</a:t>
            </a:r>
            <a:r>
              <a:rPr lang="en-CA" dirty="0"/>
              <a:t>, and he sent and </a:t>
            </a:r>
            <a:r>
              <a:rPr lang="en-CA" b="1" dirty="0">
                <a:highlight>
                  <a:srgbClr val="FFFF00"/>
                </a:highlight>
              </a:rPr>
              <a:t>killed all the male children</a:t>
            </a:r>
            <a:r>
              <a:rPr lang="en-CA" dirty="0"/>
              <a:t> in Bethlehem and in all that region who were two years old or under, </a:t>
            </a:r>
            <a:r>
              <a:rPr lang="en-CA" b="1" dirty="0">
                <a:highlight>
                  <a:srgbClr val="FFFF00"/>
                </a:highlight>
              </a:rPr>
              <a:t>according to the time that he had ascertained</a:t>
            </a:r>
            <a:r>
              <a:rPr lang="en-CA" dirty="0"/>
              <a:t> from the wise men.  </a:t>
            </a:r>
          </a:p>
        </p:txBody>
      </p:sp>
    </p:spTree>
    <p:extLst>
      <p:ext uri="{BB962C8B-B14F-4D97-AF65-F5344CB8AC3E}">
        <p14:creationId xmlns:p14="http://schemas.microsoft.com/office/powerpoint/2010/main" val="2650409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TotalTime>
  <Words>2664</Words>
  <Application>Microsoft Office PowerPoint</Application>
  <PresentationFormat>Widescreen</PresentationFormat>
  <Paragraphs>156</Paragraphs>
  <Slides>19</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Arial Black</vt:lpstr>
      <vt:lpstr>Calibri</vt:lpstr>
      <vt:lpstr>Calibri Light</vt:lpstr>
      <vt:lpstr>Office Theme</vt:lpstr>
      <vt:lpstr>1_Office Theme</vt:lpstr>
      <vt:lpstr>John the Baptist  More Than A Prophet</vt:lpstr>
      <vt:lpstr>How is John “More than a Prophet”?</vt:lpstr>
      <vt:lpstr>PowerPoint Presentation</vt:lpstr>
      <vt:lpstr>The Early Years</vt:lpstr>
      <vt:lpstr>The Births of Cousins</vt:lpstr>
      <vt:lpstr>The Early Years</vt:lpstr>
      <vt:lpstr>Events Around Jesus’ Birth</vt:lpstr>
      <vt:lpstr>The Early Years</vt:lpstr>
      <vt:lpstr>Herod’s Reaction</vt:lpstr>
      <vt:lpstr>The Early Years</vt:lpstr>
      <vt:lpstr>The Death of Herod the Great</vt:lpstr>
      <vt:lpstr>Final Events of Herod’s Life</vt:lpstr>
      <vt:lpstr>The Early Years</vt:lpstr>
      <vt:lpstr>Jesus’ Formative Years</vt:lpstr>
      <vt:lpstr>The Early Years</vt:lpstr>
      <vt:lpstr>John’s Early Life</vt:lpstr>
      <vt:lpstr>John’s Formative Years</vt:lpstr>
      <vt:lpstr>Conclusion</vt:lpstr>
      <vt:lpstr>The Early Years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the Baptist  More Than A Prophet</dc:title>
  <dc:creator>mike</dc:creator>
  <cp:lastModifiedBy>mike</cp:lastModifiedBy>
  <cp:revision>43</cp:revision>
  <dcterms:created xsi:type="dcterms:W3CDTF">2021-01-02T11:13:53Z</dcterms:created>
  <dcterms:modified xsi:type="dcterms:W3CDTF">2021-02-03T13:18:38Z</dcterms:modified>
</cp:coreProperties>
</file>