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57" r:id="rId4"/>
    <p:sldId id="258" r:id="rId5"/>
    <p:sldId id="259" r:id="rId6"/>
    <p:sldId id="260" r:id="rId7"/>
    <p:sldId id="277" r:id="rId8"/>
    <p:sldId id="261" r:id="rId9"/>
    <p:sldId id="262" r:id="rId10"/>
    <p:sldId id="263" r:id="rId11"/>
    <p:sldId id="264" r:id="rId12"/>
    <p:sldId id="266" r:id="rId13"/>
    <p:sldId id="267" r:id="rId14"/>
    <p:sldId id="269" r:id="rId15"/>
    <p:sldId id="276" r:id="rId16"/>
    <p:sldId id="275" r:id="rId17"/>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63" autoAdjust="0"/>
  </p:normalViewPr>
  <p:slideViewPr>
    <p:cSldViewPr snapToGrid="0">
      <p:cViewPr varScale="1">
        <p:scale>
          <a:sx n="51" d="100"/>
          <a:sy n="51" d="100"/>
        </p:scale>
        <p:origin x="1236" y="66"/>
      </p:cViewPr>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73" d="100"/>
          <a:sy n="73" d="100"/>
        </p:scale>
        <p:origin x="108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231"/>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67231"/>
          </a:xfrm>
          <a:prstGeom prst="rect">
            <a:avLst/>
          </a:prstGeom>
        </p:spPr>
        <p:txBody>
          <a:bodyPr vert="horz" lIns="91440" tIns="45720" rIns="91440" bIns="45720" rtlCol="0"/>
          <a:lstStyle>
            <a:lvl1pPr algn="r">
              <a:defRPr sz="1200"/>
            </a:lvl1pPr>
          </a:lstStyle>
          <a:p>
            <a:fld id="{862C6DFE-C4CA-43C0-B8EC-A6ED3BC712FE}" type="datetimeFigureOut">
              <a:rPr lang="en-CA" smtClean="0"/>
              <a:t>2021-02-13</a:t>
            </a:fld>
            <a:endParaRPr lang="en-CA" dirty="0"/>
          </a:p>
        </p:txBody>
      </p:sp>
      <p:sp>
        <p:nvSpPr>
          <p:cNvPr id="4" name="Slide Image Placeholder 3"/>
          <p:cNvSpPr>
            <a:spLocks noGrp="1" noRot="1" noChangeAspect="1"/>
          </p:cNvSpPr>
          <p:nvPr>
            <p:ph type="sldImg" idx="2"/>
          </p:nvPr>
        </p:nvSpPr>
        <p:spPr>
          <a:xfrm>
            <a:off x="685800" y="641476"/>
            <a:ext cx="5588000" cy="314325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3958971"/>
            <a:ext cx="5486400" cy="418926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5046"/>
            <a:ext cx="2971800" cy="46723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845046"/>
            <a:ext cx="2971800" cy="467230"/>
          </a:xfrm>
          <a:prstGeom prst="rect">
            <a:avLst/>
          </a:prstGeom>
        </p:spPr>
        <p:txBody>
          <a:bodyPr vert="horz" lIns="91440" tIns="45720" rIns="91440" bIns="45720" rtlCol="0" anchor="b"/>
          <a:lstStyle>
            <a:lvl1pPr algn="r">
              <a:defRPr sz="1200"/>
            </a:lvl1pPr>
          </a:lstStyle>
          <a:p>
            <a:fld id="{EBE903B7-C136-4C64-AA7E-213C20602EB9}" type="slidenum">
              <a:rPr lang="en-CA" smtClean="0"/>
              <a:t>‹#›</a:t>
            </a:fld>
            <a:endParaRPr lang="en-CA" dirty="0"/>
          </a:p>
        </p:txBody>
      </p:sp>
    </p:spTree>
    <p:extLst>
      <p:ext uri="{BB962C8B-B14F-4D97-AF65-F5344CB8AC3E}">
        <p14:creationId xmlns:p14="http://schemas.microsoft.com/office/powerpoint/2010/main" val="338519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41350"/>
            <a:ext cx="5588000" cy="31432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These are Jesus’ words when John, from prison, sends his disciples to enquire of Jesus </a:t>
            </a:r>
          </a:p>
          <a:p>
            <a:pPr marL="171450" indent="-171450">
              <a:buFont typeface="Arial" panose="020B0604020202020204" pitchFamily="34" charset="0"/>
              <a:buChar char="•"/>
            </a:pPr>
            <a:r>
              <a:rPr lang="en-CA" sz="1600" dirty="0"/>
              <a:t>John had been active in the wilderness for some dozen years</a:t>
            </a:r>
          </a:p>
          <a:p>
            <a:pPr marL="171450" indent="-171450">
              <a:buFont typeface="Arial" panose="020B0604020202020204" pitchFamily="34" charset="0"/>
              <a:buChar char="•"/>
            </a:pPr>
            <a:r>
              <a:rPr lang="en-CA" sz="1600" dirty="0"/>
              <a:t>He has a significant following of disciples</a:t>
            </a:r>
          </a:p>
          <a:p>
            <a:pPr marL="171450" indent="-171450">
              <a:buFont typeface="Arial" panose="020B0604020202020204" pitchFamily="34" charset="0"/>
              <a:buChar char="•"/>
            </a:pPr>
            <a:r>
              <a:rPr lang="en-CA" sz="1600" dirty="0"/>
              <a:t>He has had such an impact on the political scene that Herod Agrippa is afraid he may commence an insurrection</a:t>
            </a:r>
          </a:p>
          <a:p>
            <a:pPr marL="171450" indent="-171450">
              <a:buFont typeface="Arial" panose="020B0604020202020204" pitchFamily="34" charset="0"/>
              <a:buChar char="•"/>
            </a:pPr>
            <a:r>
              <a:rPr lang="en-CA" sz="1600" dirty="0"/>
              <a:t>Jesus has been active for at least a year, maybe approaching two years</a:t>
            </a:r>
          </a:p>
          <a:p>
            <a:pPr marL="171450" indent="-171450">
              <a:buFont typeface="Arial" panose="020B0604020202020204" pitchFamily="34" charset="0"/>
              <a:buChar char="•"/>
            </a:pPr>
            <a:r>
              <a:rPr lang="en-CA" sz="1600" dirty="0"/>
              <a:t>People are very aware of Jesus, but John the Baptist is also on their minds</a:t>
            </a:r>
          </a:p>
          <a:p>
            <a:pPr marL="171450" indent="-171450">
              <a:buFont typeface="Arial" panose="020B0604020202020204" pitchFamily="34" charset="0"/>
              <a:buChar char="•"/>
            </a:pPr>
            <a:r>
              <a:rPr lang="en-CA" sz="1600" dirty="0"/>
              <a:t>Messianic expectation is high</a:t>
            </a:r>
          </a:p>
          <a:p>
            <a:pPr marL="171450" indent="-171450">
              <a:buFont typeface="Arial" panose="020B0604020202020204" pitchFamily="34" charset="0"/>
              <a:buChar char="•"/>
            </a:pPr>
            <a:r>
              <a:rPr lang="en-CA" sz="1600" dirty="0"/>
              <a:t>(hand out has error)</a:t>
            </a:r>
          </a:p>
        </p:txBody>
      </p:sp>
      <p:sp>
        <p:nvSpPr>
          <p:cNvPr id="4" name="Slide Number Placeholder 3"/>
          <p:cNvSpPr>
            <a:spLocks noGrp="1"/>
          </p:cNvSpPr>
          <p:nvPr>
            <p:ph type="sldNum" sz="quarter" idx="5"/>
          </p:nvPr>
        </p:nvSpPr>
        <p:spPr/>
        <p:txBody>
          <a:bodyPr/>
          <a:lstStyle/>
          <a:p>
            <a:fld id="{EBE903B7-C136-4C64-AA7E-213C20602EB9}" type="slidenum">
              <a:rPr lang="en-CA" smtClean="0"/>
              <a:t>1</a:t>
            </a:fld>
            <a:endParaRPr lang="en-CA" dirty="0"/>
          </a:p>
        </p:txBody>
      </p:sp>
    </p:spTree>
    <p:extLst>
      <p:ext uri="{BB962C8B-B14F-4D97-AF65-F5344CB8AC3E}">
        <p14:creationId xmlns:p14="http://schemas.microsoft.com/office/powerpoint/2010/main" val="3351051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The camel hair garment and leather belt were traditionally associated with prophets like Elijah and Elisha (2 Kings 1:8).  </a:t>
            </a:r>
          </a:p>
          <a:p>
            <a:pPr marL="171450" indent="-171450">
              <a:buFont typeface="Arial" panose="020B0604020202020204" pitchFamily="34" charset="0"/>
              <a:buChar char="•"/>
            </a:pPr>
            <a:r>
              <a:rPr lang="en-CA" sz="1600" dirty="0"/>
              <a:t>He subsisted on foods naturally available in the wilderness</a:t>
            </a:r>
          </a:p>
          <a:p>
            <a:pPr marL="171450" indent="-171450">
              <a:buFont typeface="Arial" panose="020B0604020202020204" pitchFamily="34" charset="0"/>
              <a:buChar char="•"/>
            </a:pPr>
            <a:r>
              <a:rPr lang="en-CA" sz="1600" dirty="0"/>
              <a:t>The time in the wilderness was preparation for his main work – to witness to Jesus as the Messiah</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BE903B7-C136-4C64-AA7E-213C20602EB9}" type="slidenum">
              <a:rPr lang="en-CA" smtClean="0"/>
              <a:t>10</a:t>
            </a:fld>
            <a:endParaRPr lang="en-CA" dirty="0"/>
          </a:p>
        </p:txBody>
      </p:sp>
    </p:spTree>
    <p:extLst>
      <p:ext uri="{BB962C8B-B14F-4D97-AF65-F5344CB8AC3E}">
        <p14:creationId xmlns:p14="http://schemas.microsoft.com/office/powerpoint/2010/main" val="288259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John is attacking the attitude of those he derides – </a:t>
            </a:r>
          </a:p>
          <a:p>
            <a:pPr marL="171450" indent="-171450">
              <a:buFont typeface="Arial" panose="020B0604020202020204" pitchFamily="34" charset="0"/>
              <a:buChar char="•"/>
            </a:pPr>
            <a:r>
              <a:rPr lang="en-CA" sz="1600" dirty="0"/>
              <a:t>comparing them to crafty “vipers” seeking only to save themselves from impending wrath, </a:t>
            </a:r>
          </a:p>
          <a:p>
            <a:pPr marL="171450" indent="-171450">
              <a:buFont typeface="Arial" panose="020B0604020202020204" pitchFamily="34" charset="0"/>
              <a:buChar char="•"/>
            </a:pPr>
            <a:r>
              <a:rPr lang="en-CA" sz="1600" dirty="0"/>
              <a:t>by putting on a show of repentance without any inner changes, which can only be demonstrated by actions, “fruit” (James 2:18). </a:t>
            </a:r>
          </a:p>
          <a:p>
            <a:pPr marL="171450" indent="-171450">
              <a:buFont typeface="Arial" panose="020B0604020202020204" pitchFamily="34" charset="0"/>
              <a:buChar char="•"/>
            </a:pPr>
            <a:r>
              <a:rPr lang="en-CA" sz="1600" dirty="0"/>
              <a:t>John further cuts to the heart of their hypocrisy by condemning their self-righteous claim of superiority by race.</a:t>
            </a:r>
          </a:p>
          <a:p>
            <a:pPr marL="171450" indent="-171450">
              <a:buFont typeface="Arial" panose="020B0604020202020204" pitchFamily="34" charset="0"/>
              <a:buChar char="•"/>
            </a:pPr>
            <a:endParaRPr lang="en-CA" sz="12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EBE903B7-C136-4C64-AA7E-213C20602EB9}" type="slidenum">
              <a:rPr lang="en-CA" smtClean="0"/>
              <a:t>11</a:t>
            </a:fld>
            <a:endParaRPr lang="en-CA" dirty="0"/>
          </a:p>
        </p:txBody>
      </p:sp>
    </p:spTree>
    <p:extLst>
      <p:ext uri="{BB962C8B-B14F-4D97-AF65-F5344CB8AC3E}">
        <p14:creationId xmlns:p14="http://schemas.microsoft.com/office/powerpoint/2010/main" val="1616796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John’s preaching had broad appeal across society</a:t>
            </a:r>
          </a:p>
          <a:p>
            <a:pPr marL="171450" indent="-171450">
              <a:buFont typeface="Arial" panose="020B0604020202020204" pitchFamily="34" charset="0"/>
              <a:buChar char="•"/>
            </a:pPr>
            <a:r>
              <a:rPr lang="en-CA" sz="1600" dirty="0"/>
              <a:t>But NOT among the ruling classes</a:t>
            </a:r>
          </a:p>
        </p:txBody>
      </p:sp>
      <p:sp>
        <p:nvSpPr>
          <p:cNvPr id="4" name="Slide Number Placeholder 3"/>
          <p:cNvSpPr>
            <a:spLocks noGrp="1"/>
          </p:cNvSpPr>
          <p:nvPr>
            <p:ph type="sldNum" sz="quarter" idx="5"/>
          </p:nvPr>
        </p:nvSpPr>
        <p:spPr/>
        <p:txBody>
          <a:bodyPr/>
          <a:lstStyle/>
          <a:p>
            <a:fld id="{EBE903B7-C136-4C64-AA7E-213C20602EB9}" type="slidenum">
              <a:rPr lang="en-CA" smtClean="0"/>
              <a:t>12</a:t>
            </a:fld>
            <a:endParaRPr lang="en-CA" dirty="0"/>
          </a:p>
        </p:txBody>
      </p:sp>
    </p:spTree>
    <p:extLst>
      <p:ext uri="{BB962C8B-B14F-4D97-AF65-F5344CB8AC3E}">
        <p14:creationId xmlns:p14="http://schemas.microsoft.com/office/powerpoint/2010/main" val="749140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From the beginning, John new his most important work was to witness to Jesus as the Messiah</a:t>
            </a:r>
          </a:p>
          <a:p>
            <a:pPr marL="171450" indent="-171450">
              <a:buFont typeface="Arial" panose="020B0604020202020204" pitchFamily="34" charset="0"/>
              <a:buChar char="•"/>
            </a:pPr>
            <a:r>
              <a:rPr lang="en-CA" sz="1600" dirty="0"/>
              <a:t>Malachi 3:1 is clearly Messianic</a:t>
            </a:r>
          </a:p>
          <a:p>
            <a:pPr marL="171450" indent="-171450">
              <a:buFont typeface="Arial" panose="020B0604020202020204" pitchFamily="34" charset="0"/>
              <a:buChar char="•"/>
            </a:pPr>
            <a:r>
              <a:rPr lang="en-CA" sz="1600" b="1" dirty="0"/>
              <a:t>Mark notes </a:t>
            </a:r>
            <a:r>
              <a:rPr lang="en-CA" sz="1600" dirty="0"/>
              <a:t>that the objective of repentance is “forgiveness of sins” –preparation for conversion</a:t>
            </a:r>
          </a:p>
          <a:p>
            <a:pPr marL="171450" indent="-171450">
              <a:buFont typeface="Arial" panose="020B0604020202020204" pitchFamily="34" charset="0"/>
              <a:buChar char="•"/>
            </a:pPr>
            <a:r>
              <a:rPr lang="en-CA" sz="1600" dirty="0"/>
              <a:t>the “one coming”, the Messiah, is “mightier” than he – John is in fact not worthy to untie the Messiah’s shoe.  </a:t>
            </a:r>
          </a:p>
          <a:p>
            <a:pPr marL="171450" indent="-171450">
              <a:buFont typeface="Arial" panose="020B0604020202020204" pitchFamily="34" charset="0"/>
              <a:buChar char="•"/>
            </a:pPr>
            <a:r>
              <a:rPr lang="en-CA" sz="1600" dirty="0"/>
              <a:t>John contrasts his “baptism of water” with the Messiah’s “baptism of the Holy Spirit”.  </a:t>
            </a:r>
          </a:p>
          <a:p>
            <a:pPr marL="171450" indent="-171450">
              <a:buFont typeface="Arial" panose="020B0604020202020204" pitchFamily="34" charset="0"/>
              <a:buChar char="•"/>
            </a:pPr>
            <a:r>
              <a:rPr lang="en-CA" sz="1600" dirty="0"/>
              <a:t>These all prepare people for the New Testament Church</a:t>
            </a:r>
          </a:p>
          <a:p>
            <a:pPr marL="171450" indent="-171450">
              <a:buFont typeface="Arial" panose="020B0604020202020204" pitchFamily="34" charset="0"/>
              <a:buChar char="•"/>
            </a:pPr>
            <a:r>
              <a:rPr lang="en-CA" sz="1600" dirty="0"/>
              <a:t>Next time, I will focus on John’s witness to the Messiah</a:t>
            </a:r>
          </a:p>
        </p:txBody>
      </p:sp>
      <p:sp>
        <p:nvSpPr>
          <p:cNvPr id="4" name="Slide Number Placeholder 3"/>
          <p:cNvSpPr>
            <a:spLocks noGrp="1"/>
          </p:cNvSpPr>
          <p:nvPr>
            <p:ph type="sldNum" sz="quarter" idx="5"/>
          </p:nvPr>
        </p:nvSpPr>
        <p:spPr/>
        <p:txBody>
          <a:bodyPr/>
          <a:lstStyle/>
          <a:p>
            <a:fld id="{EBE903B7-C136-4C64-AA7E-213C20602EB9}" type="slidenum">
              <a:rPr lang="en-CA" smtClean="0"/>
              <a:t>13</a:t>
            </a:fld>
            <a:endParaRPr lang="en-CA" dirty="0"/>
          </a:p>
        </p:txBody>
      </p:sp>
    </p:spTree>
    <p:extLst>
      <p:ext uri="{BB962C8B-B14F-4D97-AF65-F5344CB8AC3E}">
        <p14:creationId xmlns:p14="http://schemas.microsoft.com/office/powerpoint/2010/main" val="882503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41350"/>
            <a:ext cx="5588000" cy="31432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the Apostle is writing about sixty years after John the Baptist is dead</a:t>
            </a:r>
          </a:p>
        </p:txBody>
      </p:sp>
      <p:sp>
        <p:nvSpPr>
          <p:cNvPr id="4" name="Slide Number Placeholder 3"/>
          <p:cNvSpPr>
            <a:spLocks noGrp="1"/>
          </p:cNvSpPr>
          <p:nvPr>
            <p:ph type="sldNum" sz="quarter" idx="5"/>
          </p:nvPr>
        </p:nvSpPr>
        <p:spPr/>
        <p:txBody>
          <a:bodyPr/>
          <a:lstStyle/>
          <a:p>
            <a:fld id="{EBE903B7-C136-4C64-AA7E-213C20602EB9}" type="slidenum">
              <a:rPr lang="en-CA" smtClean="0"/>
              <a:t>14</a:t>
            </a:fld>
            <a:endParaRPr lang="en-CA" dirty="0"/>
          </a:p>
        </p:txBody>
      </p:sp>
    </p:spTree>
    <p:extLst>
      <p:ext uri="{BB962C8B-B14F-4D97-AF65-F5344CB8AC3E}">
        <p14:creationId xmlns:p14="http://schemas.microsoft.com/office/powerpoint/2010/main" val="2464043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b="1" u="sng" dirty="0">
                <a:effectLst/>
                <a:latin typeface="Calibri" panose="020F0502020204030204" pitchFamily="34" charset="0"/>
                <a:ea typeface="Calibri" panose="020F0502020204030204" pitchFamily="34" charset="0"/>
                <a:cs typeface="Arial" panose="020B0604020202020204" pitchFamily="34" charset="0"/>
              </a:rPr>
              <a:t>Read from screen or ESV depending on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dirty="0">
                <a:effectLst/>
                <a:latin typeface="Calibri" panose="020F0502020204030204" pitchFamily="34" charset="0"/>
                <a:ea typeface="Calibri" panose="020F0502020204030204" pitchFamily="34" charset="0"/>
                <a:cs typeface="Arial" panose="020B0604020202020204" pitchFamily="34" charset="0"/>
              </a:rPr>
              <a:t>Get context from ESV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dirty="0">
                <a:effectLst/>
                <a:latin typeface="Calibri" panose="020F0502020204030204" pitchFamily="34" charset="0"/>
                <a:ea typeface="Calibri" panose="020F0502020204030204" pitchFamily="34" charset="0"/>
                <a:cs typeface="Arial" panose="020B0604020202020204" pitchFamily="34" charset="0"/>
              </a:rPr>
              <a:t>Thousands of Israelites very quickly were converted and formed the nucleus of  the New Testament Church in Jerusalem and Judea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dirty="0">
                <a:effectLst/>
                <a:latin typeface="Calibri" panose="020F0502020204030204" pitchFamily="34" charset="0"/>
                <a:ea typeface="Calibri" panose="020F0502020204030204" pitchFamily="34" charset="0"/>
                <a:cs typeface="Arial" panose="020B0604020202020204" pitchFamily="34" charset="0"/>
              </a:rPr>
              <a:t>Presumably, there were also large numbers in Galilee and Perea, even Samaria, although we have no record of it.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dirty="0">
                <a:effectLst/>
                <a:latin typeface="Calibri" panose="020F0502020204030204" pitchFamily="34" charset="0"/>
                <a:ea typeface="Calibri" panose="020F0502020204030204" pitchFamily="34" charset="0"/>
                <a:cs typeface="Arial" panose="020B0604020202020204" pitchFamily="34" charset="0"/>
              </a:rPr>
              <a:t>Many of these conversions were the direct result of God’s calling people who had been prepared by the preaching of John the Baptist.</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BE903B7-C136-4C64-AA7E-213C20602EB9}" type="slidenum">
              <a:rPr lang="en-CA" smtClean="0"/>
              <a:t>15</a:t>
            </a:fld>
            <a:endParaRPr lang="en-CA" dirty="0"/>
          </a:p>
        </p:txBody>
      </p:sp>
    </p:spTree>
    <p:extLst>
      <p:ext uri="{BB962C8B-B14F-4D97-AF65-F5344CB8AC3E}">
        <p14:creationId xmlns:p14="http://schemas.microsoft.com/office/powerpoint/2010/main" val="1582731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This is the first half of John’s mission, the second half is to witness that Jesus is the Messiah </a:t>
            </a:r>
          </a:p>
        </p:txBody>
      </p:sp>
      <p:sp>
        <p:nvSpPr>
          <p:cNvPr id="4" name="Slide Number Placeholder 3"/>
          <p:cNvSpPr>
            <a:spLocks noGrp="1"/>
          </p:cNvSpPr>
          <p:nvPr>
            <p:ph type="sldNum" sz="quarter" idx="5"/>
          </p:nvPr>
        </p:nvSpPr>
        <p:spPr/>
        <p:txBody>
          <a:bodyPr/>
          <a:lstStyle/>
          <a:p>
            <a:fld id="{EBE903B7-C136-4C64-AA7E-213C20602EB9}" type="slidenum">
              <a:rPr lang="en-CA" smtClean="0"/>
              <a:t>16</a:t>
            </a:fld>
            <a:endParaRPr lang="en-CA" dirty="0"/>
          </a:p>
        </p:txBody>
      </p:sp>
    </p:spTree>
    <p:extLst>
      <p:ext uri="{BB962C8B-B14F-4D97-AF65-F5344CB8AC3E}">
        <p14:creationId xmlns:p14="http://schemas.microsoft.com/office/powerpoint/2010/main" val="125628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 John is indeed a prophet – he is the last of the Old Covenant prophets.  </a:t>
            </a:r>
          </a:p>
          <a:p>
            <a:pPr marL="171450" indent="-171450">
              <a:buFont typeface="Arial" panose="020B0604020202020204" pitchFamily="34" charset="0"/>
              <a:buChar char="•"/>
            </a:pPr>
            <a:r>
              <a:rPr lang="en-CA" sz="1600" dirty="0"/>
              <a:t>John stood on the pinnacle between the old order and the new order – </a:t>
            </a:r>
          </a:p>
          <a:p>
            <a:pPr marL="171450" indent="-171450">
              <a:buFont typeface="Arial" panose="020B0604020202020204" pitchFamily="34" charset="0"/>
              <a:buChar char="•"/>
            </a:pPr>
            <a:r>
              <a:rPr lang="en-CA" sz="1600" dirty="0"/>
              <a:t>he is more than a prophet because he prepared the way for the coming of the Messiah.  </a:t>
            </a:r>
          </a:p>
          <a:p>
            <a:pPr marL="171450" indent="-171450">
              <a:buFont typeface="Arial" panose="020B0604020202020204" pitchFamily="34" charset="0"/>
              <a:buChar char="•"/>
            </a:pPr>
            <a:r>
              <a:rPr lang="en-CA" sz="1600" dirty="0"/>
              <a:t>John fulfilled a most important role in the Plan of God.  </a:t>
            </a:r>
          </a:p>
          <a:p>
            <a:pPr marL="171450" indent="-171450">
              <a:buFont typeface="Arial" panose="020B0604020202020204" pitchFamily="34" charset="0"/>
              <a:buChar char="•"/>
            </a:pPr>
            <a:r>
              <a:rPr lang="en-CA" sz="1600" dirty="0"/>
              <a:t>John brokered the transition from the Old Covenant to the New Covenant.  </a:t>
            </a:r>
          </a:p>
          <a:p>
            <a:pPr marL="171450" indent="-171450">
              <a:buFont typeface="Arial" panose="020B0604020202020204" pitchFamily="34" charset="0"/>
              <a:buChar char="•"/>
            </a:pPr>
            <a:r>
              <a:rPr lang="en-CA" sz="1600" dirty="0"/>
              <a:t>The work of the Messiah was to inaugurate the New Covenant – John prepared the way for that work.  </a:t>
            </a:r>
          </a:p>
          <a:p>
            <a:pPr marL="171450" indent="-171450">
              <a:buFont typeface="Arial" panose="020B0604020202020204" pitchFamily="34" charset="0"/>
              <a:buChar char="•"/>
            </a:pPr>
            <a:r>
              <a:rPr lang="en-CA" sz="1600" dirty="0"/>
              <a:t>Indeed, “among those born of women there has arisen no one greater than John the Baptist”.  </a:t>
            </a:r>
          </a:p>
          <a:p>
            <a:pPr marL="171450" indent="-171450">
              <a:buFont typeface="Arial" panose="020B0604020202020204" pitchFamily="34" charset="0"/>
              <a:buChar char="•"/>
            </a:pPr>
            <a:r>
              <a:rPr lang="en-CA" sz="1600" dirty="0"/>
              <a:t>No human being has fulfilled a more important role in the Plan of God.</a:t>
            </a:r>
          </a:p>
        </p:txBody>
      </p:sp>
      <p:sp>
        <p:nvSpPr>
          <p:cNvPr id="4" name="Slide Number Placeholder 3"/>
          <p:cNvSpPr>
            <a:spLocks noGrp="1"/>
          </p:cNvSpPr>
          <p:nvPr>
            <p:ph type="sldNum" sz="quarter" idx="5"/>
          </p:nvPr>
        </p:nvSpPr>
        <p:spPr/>
        <p:txBody>
          <a:bodyPr/>
          <a:lstStyle/>
          <a:p>
            <a:fld id="{EBE903B7-C136-4C64-AA7E-213C20602EB9}" type="slidenum">
              <a:rPr lang="en-CA" smtClean="0"/>
              <a:t>2</a:t>
            </a:fld>
            <a:endParaRPr lang="en-CA" dirty="0"/>
          </a:p>
        </p:txBody>
      </p:sp>
    </p:spTree>
    <p:extLst>
      <p:ext uri="{BB962C8B-B14F-4D97-AF65-F5344CB8AC3E}">
        <p14:creationId xmlns:p14="http://schemas.microsoft.com/office/powerpoint/2010/main" val="31437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Zechariah was a priest</a:t>
            </a:r>
          </a:p>
          <a:p>
            <a:pPr marL="171450" indent="-171450">
              <a:buFont typeface="Arial" panose="020B0604020202020204" pitchFamily="34" charset="0"/>
              <a:buChar char="•"/>
            </a:pPr>
            <a:r>
              <a:rPr lang="en-CA" sz="1600" dirty="0"/>
              <a:t>Clearly Zechariah and Elizabeth were among the true remnant of Israel that God was preparing to start the New Testament Church – they were ready</a:t>
            </a:r>
          </a:p>
          <a:p>
            <a:pPr marL="171450" indent="-171450">
              <a:buFont typeface="Arial" panose="020B0604020202020204" pitchFamily="34" charset="0"/>
              <a:buChar char="•"/>
            </a:pPr>
            <a:r>
              <a:rPr lang="en-CA" sz="1600" dirty="0"/>
              <a:t>Zechariah received this message while on duty in the holy place of the temple</a:t>
            </a:r>
          </a:p>
          <a:p>
            <a:pPr marL="171450" indent="-171450">
              <a:buFont typeface="Arial" panose="020B0604020202020204" pitchFamily="34" charset="0"/>
              <a:buChar char="•"/>
            </a:pPr>
            <a:r>
              <a:rPr lang="en-CA" sz="1600" dirty="0"/>
              <a:t>Two major parts of John’s mission:</a:t>
            </a:r>
          </a:p>
          <a:p>
            <a:pPr marL="628650" lvl="1" indent="-171450">
              <a:buFont typeface="Arial" panose="020B0604020202020204" pitchFamily="34" charset="0"/>
              <a:buChar char="•"/>
            </a:pPr>
            <a:r>
              <a:rPr lang="en-CA" sz="1600" dirty="0"/>
              <a:t>To prepare those Israelites who were ready to be converted for the Messiah</a:t>
            </a:r>
          </a:p>
          <a:p>
            <a:pPr marL="628650" lvl="1" indent="-171450">
              <a:buFont typeface="Arial" panose="020B0604020202020204" pitchFamily="34" charset="0"/>
              <a:buChar char="•"/>
            </a:pPr>
            <a:r>
              <a:rPr lang="en-CA" sz="1600" dirty="0"/>
              <a:t>To go before the Messiah – to witness that Jesus is the Messiah </a:t>
            </a:r>
          </a:p>
        </p:txBody>
      </p:sp>
      <p:sp>
        <p:nvSpPr>
          <p:cNvPr id="4" name="Slide Number Placeholder 3"/>
          <p:cNvSpPr>
            <a:spLocks noGrp="1"/>
          </p:cNvSpPr>
          <p:nvPr>
            <p:ph type="sldNum" sz="quarter" idx="5"/>
          </p:nvPr>
        </p:nvSpPr>
        <p:spPr/>
        <p:txBody>
          <a:bodyPr/>
          <a:lstStyle/>
          <a:p>
            <a:fld id="{EBE903B7-C136-4C64-AA7E-213C20602EB9}" type="slidenum">
              <a:rPr lang="en-CA" smtClean="0"/>
              <a:t>3</a:t>
            </a:fld>
            <a:endParaRPr lang="en-CA" dirty="0"/>
          </a:p>
        </p:txBody>
      </p:sp>
    </p:spTree>
    <p:extLst>
      <p:ext uri="{BB962C8B-B14F-4D97-AF65-F5344CB8AC3E}">
        <p14:creationId xmlns:p14="http://schemas.microsoft.com/office/powerpoint/2010/main" val="1497978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b="1" u="sng" dirty="0"/>
              <a:t>READ THROUGH FROM ESV</a:t>
            </a:r>
          </a:p>
          <a:p>
            <a:pPr marL="171450" indent="-171450">
              <a:buFont typeface="Arial" panose="020B0604020202020204" pitchFamily="34" charset="0"/>
              <a:buChar char="•"/>
            </a:pPr>
            <a:r>
              <a:rPr lang="en-CA" sz="1600" dirty="0"/>
              <a:t>God worked with John directly as he had done with all the Old Covenant prophets</a:t>
            </a:r>
          </a:p>
          <a:p>
            <a:pPr marL="171450" indent="-171450">
              <a:buFont typeface="Arial" panose="020B0604020202020204" pitchFamily="34" charset="0"/>
              <a:buChar char="•"/>
            </a:pPr>
            <a:r>
              <a:rPr lang="en-CA" sz="1600" dirty="0"/>
              <a:t>Today I am focussing on the first part of the mission – to prepare Israelites for conversion</a:t>
            </a:r>
          </a:p>
          <a:p>
            <a:pPr marL="171450" indent="-171450">
              <a:buFont typeface="Arial" panose="020B0604020202020204" pitchFamily="34" charset="0"/>
              <a:buChar char="•"/>
            </a:pPr>
            <a:r>
              <a:rPr lang="en-CA" sz="1600" dirty="0"/>
              <a:t>Next time, focus on the witness to Jesus as the Messiah</a:t>
            </a:r>
          </a:p>
        </p:txBody>
      </p:sp>
      <p:sp>
        <p:nvSpPr>
          <p:cNvPr id="4" name="Slide Number Placeholder 3"/>
          <p:cNvSpPr>
            <a:spLocks noGrp="1"/>
          </p:cNvSpPr>
          <p:nvPr>
            <p:ph type="sldNum" sz="quarter" idx="5"/>
          </p:nvPr>
        </p:nvSpPr>
        <p:spPr/>
        <p:txBody>
          <a:bodyPr/>
          <a:lstStyle/>
          <a:p>
            <a:fld id="{EBE903B7-C136-4C64-AA7E-213C20602EB9}" type="slidenum">
              <a:rPr lang="en-CA" smtClean="0"/>
              <a:t>4</a:t>
            </a:fld>
            <a:endParaRPr lang="en-CA" dirty="0"/>
          </a:p>
        </p:txBody>
      </p:sp>
    </p:spTree>
    <p:extLst>
      <p:ext uri="{BB962C8B-B14F-4D97-AF65-F5344CB8AC3E}">
        <p14:creationId xmlns:p14="http://schemas.microsoft.com/office/powerpoint/2010/main" val="707701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People were aware that John’s birth was divinely orchestrated</a:t>
            </a:r>
          </a:p>
          <a:p>
            <a:pPr marL="171450" indent="-171450">
              <a:buFont typeface="Arial" panose="020B0604020202020204" pitchFamily="34" charset="0"/>
              <a:buChar char="•"/>
            </a:pPr>
            <a:r>
              <a:rPr lang="en-CA" sz="1600" dirty="0"/>
              <a:t>John was no ordinary boy</a:t>
            </a:r>
          </a:p>
        </p:txBody>
      </p:sp>
      <p:sp>
        <p:nvSpPr>
          <p:cNvPr id="4" name="Slide Number Placeholder 3"/>
          <p:cNvSpPr>
            <a:spLocks noGrp="1"/>
          </p:cNvSpPr>
          <p:nvPr>
            <p:ph type="sldNum" sz="quarter" idx="5"/>
          </p:nvPr>
        </p:nvSpPr>
        <p:spPr/>
        <p:txBody>
          <a:bodyPr/>
          <a:lstStyle/>
          <a:p>
            <a:fld id="{EBE903B7-C136-4C64-AA7E-213C20602EB9}" type="slidenum">
              <a:rPr lang="en-CA" smtClean="0"/>
              <a:t>5</a:t>
            </a:fld>
            <a:endParaRPr lang="en-CA" dirty="0"/>
          </a:p>
        </p:txBody>
      </p:sp>
    </p:spTree>
    <p:extLst>
      <p:ext uri="{BB962C8B-B14F-4D97-AF65-F5344CB8AC3E}">
        <p14:creationId xmlns:p14="http://schemas.microsoft.com/office/powerpoint/2010/main" val="2359327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b="1" u="sng" dirty="0"/>
              <a:t>This prophecy is a summary of the Plan of God as it relates to the life and work of John the Baptist</a:t>
            </a:r>
          </a:p>
          <a:p>
            <a:pPr marL="171450" indent="-171450">
              <a:buFont typeface="Arial" panose="020B0604020202020204" pitchFamily="34" charset="0"/>
              <a:buChar char="•"/>
            </a:pPr>
            <a:r>
              <a:rPr lang="en-CA" sz="1600" b="0" u="none" dirty="0"/>
              <a:t>Read from screen first then go though ESV</a:t>
            </a:r>
          </a:p>
        </p:txBody>
      </p:sp>
      <p:sp>
        <p:nvSpPr>
          <p:cNvPr id="4" name="Slide Number Placeholder 3"/>
          <p:cNvSpPr>
            <a:spLocks noGrp="1"/>
          </p:cNvSpPr>
          <p:nvPr>
            <p:ph type="sldNum" sz="quarter" idx="5"/>
          </p:nvPr>
        </p:nvSpPr>
        <p:spPr/>
        <p:txBody>
          <a:bodyPr/>
          <a:lstStyle/>
          <a:p>
            <a:fld id="{EBE903B7-C136-4C64-AA7E-213C20602EB9}" type="slidenum">
              <a:rPr lang="en-CA" smtClean="0"/>
              <a:t>6</a:t>
            </a:fld>
            <a:endParaRPr lang="en-CA" dirty="0"/>
          </a:p>
        </p:txBody>
      </p:sp>
    </p:spTree>
    <p:extLst>
      <p:ext uri="{BB962C8B-B14F-4D97-AF65-F5344CB8AC3E}">
        <p14:creationId xmlns:p14="http://schemas.microsoft.com/office/powerpoint/2010/main" val="1561525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b="1" u="sng" dirty="0"/>
              <a:t>READ THROUGH FROM ESV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b="0" u="none" dirty="0"/>
              <a:t>The first part of the prophecy recounts to the promises God as they relate to John the Baptist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b="1" u="sng" dirty="0"/>
          </a:p>
          <a:p>
            <a:endParaRPr lang="en-CA" dirty="0"/>
          </a:p>
        </p:txBody>
      </p:sp>
      <p:sp>
        <p:nvSpPr>
          <p:cNvPr id="4" name="Slide Number Placeholder 3"/>
          <p:cNvSpPr>
            <a:spLocks noGrp="1"/>
          </p:cNvSpPr>
          <p:nvPr>
            <p:ph type="sldNum" sz="quarter" idx="5"/>
          </p:nvPr>
        </p:nvSpPr>
        <p:spPr/>
        <p:txBody>
          <a:bodyPr/>
          <a:lstStyle/>
          <a:p>
            <a:fld id="{EBE903B7-C136-4C64-AA7E-213C20602EB9}" type="slidenum">
              <a:rPr lang="en-CA" smtClean="0"/>
              <a:t>7</a:t>
            </a:fld>
            <a:endParaRPr lang="en-CA" dirty="0"/>
          </a:p>
        </p:txBody>
      </p:sp>
    </p:spTree>
    <p:extLst>
      <p:ext uri="{BB962C8B-B14F-4D97-AF65-F5344CB8AC3E}">
        <p14:creationId xmlns:p14="http://schemas.microsoft.com/office/powerpoint/2010/main" val="2635212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b="1" u="sng" dirty="0"/>
              <a:t>READ THROUGH FROM ESV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600" b="0" u="none" dirty="0"/>
              <a:t>The second part of the prophecy show how the promises are fulfilled by the work of John the Baptist</a:t>
            </a:r>
          </a:p>
          <a:p>
            <a:pPr marL="171450" indent="-171450">
              <a:buFont typeface="Arial" panose="020B0604020202020204" pitchFamily="34" charset="0"/>
              <a:buChar char="•"/>
            </a:pPr>
            <a:r>
              <a:rPr lang="en-CA" sz="1600" dirty="0"/>
              <a:t>“we might serve him …” this is fulfilled by the New Testament Church, </a:t>
            </a:r>
          </a:p>
          <a:p>
            <a:pPr marL="171450" indent="-171450">
              <a:buFont typeface="Arial" panose="020B0604020202020204" pitchFamily="34" charset="0"/>
              <a:buChar char="•"/>
            </a:pPr>
            <a:r>
              <a:rPr lang="en-CA" sz="1600" dirty="0"/>
              <a:t>“holiness and righteousness” can only come through conversion</a:t>
            </a:r>
          </a:p>
          <a:p>
            <a:pPr marL="171450" indent="-171450">
              <a:buFont typeface="Arial" panose="020B0604020202020204" pitchFamily="34" charset="0"/>
              <a:buChar char="•"/>
            </a:pPr>
            <a:r>
              <a:rPr lang="en-CA" sz="1600" dirty="0"/>
              <a:t>Zechariah did NOT know how it would be fulfilled</a:t>
            </a:r>
          </a:p>
          <a:p>
            <a:pPr marL="171450" indent="-171450">
              <a:buFont typeface="Arial" panose="020B0604020202020204" pitchFamily="34" charset="0"/>
              <a:buChar char="•"/>
            </a:pPr>
            <a:r>
              <a:rPr lang="en-CA" sz="1600" dirty="0"/>
              <a:t>“knowledge of salvation” again through the Church and conversion</a:t>
            </a:r>
          </a:p>
          <a:p>
            <a:pPr marL="171450" indent="-171450">
              <a:buFont typeface="Arial" panose="020B0604020202020204" pitchFamily="34" charset="0"/>
              <a:buChar char="•"/>
            </a:pPr>
            <a:r>
              <a:rPr lang="en-CA" sz="1600" dirty="0"/>
              <a:t>This was instrumental to prepare for the Messiah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b="1" u="sng" dirty="0"/>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endParaRPr lang="en-CA" dirty="0"/>
          </a:p>
          <a:p>
            <a:endParaRPr lang="en-CA" dirty="0"/>
          </a:p>
        </p:txBody>
      </p:sp>
      <p:sp>
        <p:nvSpPr>
          <p:cNvPr id="4" name="Slide Number Placeholder 3"/>
          <p:cNvSpPr>
            <a:spLocks noGrp="1"/>
          </p:cNvSpPr>
          <p:nvPr>
            <p:ph type="sldNum" sz="quarter" idx="5"/>
          </p:nvPr>
        </p:nvSpPr>
        <p:spPr/>
        <p:txBody>
          <a:bodyPr/>
          <a:lstStyle/>
          <a:p>
            <a:fld id="{EBE903B7-C136-4C64-AA7E-213C20602EB9}" type="slidenum">
              <a:rPr lang="en-CA" smtClean="0"/>
              <a:t>8</a:t>
            </a:fld>
            <a:endParaRPr lang="en-CA" dirty="0"/>
          </a:p>
        </p:txBody>
      </p:sp>
    </p:spTree>
    <p:extLst>
      <p:ext uri="{BB962C8B-B14F-4D97-AF65-F5344CB8AC3E}">
        <p14:creationId xmlns:p14="http://schemas.microsoft.com/office/powerpoint/2010/main" val="451589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600" dirty="0"/>
              <a:t>Ephraim is about 10 miles from Jerusalem – half a day’s walk</a:t>
            </a:r>
          </a:p>
          <a:p>
            <a:pPr marL="171450" indent="-171450">
              <a:buFont typeface="Arial" panose="020B0604020202020204" pitchFamily="34" charset="0"/>
              <a:buChar char="•"/>
            </a:pPr>
            <a:r>
              <a:rPr lang="en-CA" sz="1600" dirty="0"/>
              <a:t>Not too far for Zechariah to go back and forth for duty</a:t>
            </a:r>
          </a:p>
        </p:txBody>
      </p:sp>
      <p:sp>
        <p:nvSpPr>
          <p:cNvPr id="4" name="Slide Number Placeholder 3"/>
          <p:cNvSpPr>
            <a:spLocks noGrp="1"/>
          </p:cNvSpPr>
          <p:nvPr>
            <p:ph type="sldNum" sz="quarter" idx="5"/>
          </p:nvPr>
        </p:nvSpPr>
        <p:spPr/>
        <p:txBody>
          <a:bodyPr/>
          <a:lstStyle/>
          <a:p>
            <a:fld id="{EBE903B7-C136-4C64-AA7E-213C20602EB9}" type="slidenum">
              <a:rPr lang="en-CA" smtClean="0"/>
              <a:t>9</a:t>
            </a:fld>
            <a:endParaRPr lang="en-CA" dirty="0"/>
          </a:p>
        </p:txBody>
      </p:sp>
    </p:spTree>
    <p:extLst>
      <p:ext uri="{BB962C8B-B14F-4D97-AF65-F5344CB8AC3E}">
        <p14:creationId xmlns:p14="http://schemas.microsoft.com/office/powerpoint/2010/main" val="522603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C13C-DDA3-4F9E-ADE0-B2D61847E1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DBC609D-2927-4A79-8E77-7A8F135C5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EF1EA1A-951A-428A-804F-3DA6CA511AE9}"/>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BC570439-3897-45A4-A320-63B799AE7F1F}"/>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FAC3E275-4634-4C36-A624-6FA26F31786A}"/>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27654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1C996-92FC-4C03-B29B-BEA62D320B5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6382224-6437-4051-8690-CF606522BF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349E5-1B58-4587-AF89-D08150D9BFF4}"/>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434B8544-F3E2-496A-BDD3-B6B4EFD3A6E8}"/>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AD464205-B269-4C48-AD69-849A0B720537}"/>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000029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370E4-781F-486B-BBE0-EC617F5975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D430B6A-E398-498F-B8E6-09FD201A3B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9E496A-9798-4A9D-A196-C90768934429}"/>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97FCD0B7-7343-41C2-A67D-53ACE93747C7}"/>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17F13A6A-BF6C-4ED1-B877-E6C9EEC9EAE7}"/>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47237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6203-5DE7-46B4-8C8F-4E73545CA87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C9E8B22-F9B0-4C63-A97E-493D0D83F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36F369F-41A6-4323-8889-1A8DDF4818E3}"/>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34F04539-0E9C-49AD-AD1A-D3EF93F01B1D}"/>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3B079E68-028A-4EC3-A96C-9DE2DFCB0111}"/>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27479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3738-A37A-4244-B217-A8512A4631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D7C6F0B-D13E-4B5C-B89F-73C957600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1595F-8756-434A-9B77-B5C4931C6F7A}"/>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7E9FF883-C072-4536-A44F-4A1B0D4055BD}"/>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49760C6C-3A5B-40EC-9AF5-4CC0DF828EB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6388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87E6-E6AF-430B-BF3A-E559D05E1E9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DDE100F-EE8E-4CB9-BCDD-2BC5528BF8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D83688-C22D-4D8D-B4A6-F2603AC65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F935E9-48CE-4A79-B38C-C41FB74725C3}"/>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6" name="Footer Placeholder 5">
            <a:extLst>
              <a:ext uri="{FF2B5EF4-FFF2-40B4-BE49-F238E27FC236}">
                <a16:creationId xmlns:a16="http://schemas.microsoft.com/office/drawing/2014/main" id="{B93AE069-8EFA-4B6E-9EC7-FD498273150E}"/>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48548331-2531-4D18-A82E-2E578F1964E3}"/>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79764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EA28-9830-4B64-9D68-03EB6801175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798709-D42F-4890-B6FB-893770C36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0F1173-BA70-433C-B898-137FA9C727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C13A6CC-B035-455E-AB0E-2D8153B8A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ECA53D-CA2D-4FF0-B2F9-F9716701F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070A83C-59BA-40EA-B69B-2D87F7CFE45A}"/>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8" name="Footer Placeholder 7">
            <a:extLst>
              <a:ext uri="{FF2B5EF4-FFF2-40B4-BE49-F238E27FC236}">
                <a16:creationId xmlns:a16="http://schemas.microsoft.com/office/drawing/2014/main" id="{F708B87A-1772-4E56-A07A-4EB31E18D854}"/>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C08E5DFE-D629-4F66-9E07-7D7FD115C8B5}"/>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397541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E1FC-1A0C-4168-9C96-3C9902E7A49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A6F74C0-D47A-438C-8367-AC81658333B2}"/>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4" name="Footer Placeholder 3">
            <a:extLst>
              <a:ext uri="{FF2B5EF4-FFF2-40B4-BE49-F238E27FC236}">
                <a16:creationId xmlns:a16="http://schemas.microsoft.com/office/drawing/2014/main" id="{E8BA33B7-73B8-4F11-B4BD-0D8E8468D88E}"/>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CA771C9A-AF9E-4364-A878-381832BB66E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314606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C2658-A70B-4093-92AA-22A7DF4F737B}"/>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3" name="Footer Placeholder 2">
            <a:extLst>
              <a:ext uri="{FF2B5EF4-FFF2-40B4-BE49-F238E27FC236}">
                <a16:creationId xmlns:a16="http://schemas.microsoft.com/office/drawing/2014/main" id="{1FD7BEE3-58F7-43AE-9850-A7116C63CDFA}"/>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FD10E37B-2853-40CD-8E5E-3EEDD2F0617D}"/>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108830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5D-C138-429B-A602-266168B47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F2117B8-86F6-4F37-8092-26701FCF7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239686A-F9FC-477D-8CE6-899D2BF8F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C9921-A72C-41D5-8AC8-B2BF15267A94}"/>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6" name="Footer Placeholder 5">
            <a:extLst>
              <a:ext uri="{FF2B5EF4-FFF2-40B4-BE49-F238E27FC236}">
                <a16:creationId xmlns:a16="http://schemas.microsoft.com/office/drawing/2014/main" id="{0BAC2F84-A878-408C-BEAD-950379C53113}"/>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CED2007C-6F24-46B4-80FC-BDACE4C56DF8}"/>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350412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17022-7115-4EFB-B7AE-2C80B07B0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9F165E1-184E-4C73-ADDE-13CFF66ED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9D9DA4C4-D7AE-4A1A-B642-E4184B68D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45387-65B4-4EAB-B0D6-BDF0447CB776}"/>
              </a:ext>
            </a:extLst>
          </p:cNvPr>
          <p:cNvSpPr>
            <a:spLocks noGrp="1"/>
          </p:cNvSpPr>
          <p:nvPr>
            <p:ph type="dt" sz="half" idx="10"/>
          </p:nvPr>
        </p:nvSpPr>
        <p:spPr/>
        <p:txBody>
          <a:bodyPr/>
          <a:lstStyle/>
          <a:p>
            <a:fld id="{731C294B-565B-49E9-8B09-F11B5D7A7CE7}" type="datetimeFigureOut">
              <a:rPr lang="en-CA" smtClean="0"/>
              <a:t>2021-02-13</a:t>
            </a:fld>
            <a:endParaRPr lang="en-CA" dirty="0"/>
          </a:p>
        </p:txBody>
      </p:sp>
      <p:sp>
        <p:nvSpPr>
          <p:cNvPr id="6" name="Footer Placeholder 5">
            <a:extLst>
              <a:ext uri="{FF2B5EF4-FFF2-40B4-BE49-F238E27FC236}">
                <a16:creationId xmlns:a16="http://schemas.microsoft.com/office/drawing/2014/main" id="{861AF401-0072-4DEB-AD72-A97DF4902D5D}"/>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C61C5A05-5E16-4260-A175-F4F90FE00F8A}"/>
              </a:ext>
            </a:extLst>
          </p:cNvPr>
          <p:cNvSpPr>
            <a:spLocks noGrp="1"/>
          </p:cNvSpPr>
          <p:nvPr>
            <p:ph type="sldNum" sz="quarter" idx="12"/>
          </p:nvPr>
        </p:nvSpPr>
        <p:spPr/>
        <p:txBody>
          <a:bodyPr/>
          <a:lstStyle/>
          <a:p>
            <a:fld id="{3EB05D82-546F-493C-B976-822D87756F60}" type="slidenum">
              <a:rPr lang="en-CA" smtClean="0"/>
              <a:t>‹#›</a:t>
            </a:fld>
            <a:endParaRPr lang="en-CA" dirty="0"/>
          </a:p>
        </p:txBody>
      </p:sp>
    </p:spTree>
    <p:extLst>
      <p:ext uri="{BB962C8B-B14F-4D97-AF65-F5344CB8AC3E}">
        <p14:creationId xmlns:p14="http://schemas.microsoft.com/office/powerpoint/2010/main" val="294194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CA2D3-B930-4DB4-B9DB-55CAE8998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251E74-B3F2-4888-BE98-91FFEE7C8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D5BE7E-A3F0-4E66-8555-D81883F78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C294B-565B-49E9-8B09-F11B5D7A7CE7}" type="datetimeFigureOut">
              <a:rPr lang="en-CA" smtClean="0"/>
              <a:t>2021-02-13</a:t>
            </a:fld>
            <a:endParaRPr lang="en-CA" dirty="0"/>
          </a:p>
        </p:txBody>
      </p:sp>
      <p:sp>
        <p:nvSpPr>
          <p:cNvPr id="5" name="Footer Placeholder 4">
            <a:extLst>
              <a:ext uri="{FF2B5EF4-FFF2-40B4-BE49-F238E27FC236}">
                <a16:creationId xmlns:a16="http://schemas.microsoft.com/office/drawing/2014/main" id="{EF6AA6B4-528C-4815-893C-F05D9DD207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1972B16B-6230-4B37-8916-CA3B278DEF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05D82-546F-493C-B976-822D87756F60}" type="slidenum">
              <a:rPr lang="en-CA" smtClean="0"/>
              <a:t>‹#›</a:t>
            </a:fld>
            <a:endParaRPr lang="en-CA" dirty="0"/>
          </a:p>
        </p:txBody>
      </p:sp>
    </p:spTree>
    <p:extLst>
      <p:ext uri="{BB962C8B-B14F-4D97-AF65-F5344CB8AC3E}">
        <p14:creationId xmlns:p14="http://schemas.microsoft.com/office/powerpoint/2010/main" val="4122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4DF9-D519-4300-B194-4D230A1E9177}"/>
              </a:ext>
            </a:extLst>
          </p:cNvPr>
          <p:cNvSpPr>
            <a:spLocks noGrp="1"/>
          </p:cNvSpPr>
          <p:nvPr>
            <p:ph type="ctrTitle"/>
          </p:nvPr>
        </p:nvSpPr>
        <p:spPr>
          <a:xfrm>
            <a:off x="1524000" y="693175"/>
            <a:ext cx="9144000" cy="1814052"/>
          </a:xfrm>
        </p:spPr>
        <p:txBody>
          <a:bodyPr/>
          <a:lstStyle/>
          <a:p>
            <a:r>
              <a:rPr lang="en-CA" dirty="0">
                <a:latin typeface="Arial Black" panose="020B0A04020102020204" pitchFamily="34" charset="0"/>
              </a:rPr>
              <a:t>John the Baptist </a:t>
            </a:r>
            <a:br>
              <a:rPr lang="en-CA" dirty="0">
                <a:latin typeface="Arial Black" panose="020B0A04020102020204" pitchFamily="34" charset="0"/>
              </a:rPr>
            </a:br>
            <a:r>
              <a:rPr lang="en-CA" dirty="0">
                <a:latin typeface="Arial Black" panose="020B0A04020102020204" pitchFamily="34" charset="0"/>
              </a:rPr>
              <a:t>More Than A Prophet</a:t>
            </a:r>
          </a:p>
        </p:txBody>
      </p:sp>
      <p:sp>
        <p:nvSpPr>
          <p:cNvPr id="3" name="Subtitle 2">
            <a:extLst>
              <a:ext uri="{FF2B5EF4-FFF2-40B4-BE49-F238E27FC236}">
                <a16:creationId xmlns:a16="http://schemas.microsoft.com/office/drawing/2014/main" id="{550F50D6-ADE5-457C-9910-2CA33E98B418}"/>
              </a:ext>
            </a:extLst>
          </p:cNvPr>
          <p:cNvSpPr>
            <a:spLocks noGrp="1"/>
          </p:cNvSpPr>
          <p:nvPr>
            <p:ph type="subTitle" idx="1"/>
          </p:nvPr>
        </p:nvSpPr>
        <p:spPr>
          <a:xfrm>
            <a:off x="634181" y="2507227"/>
            <a:ext cx="10958051" cy="2507225"/>
          </a:xfrm>
        </p:spPr>
        <p:txBody>
          <a:bodyPr>
            <a:normAutofit fontScale="92500"/>
          </a:bodyPr>
          <a:lstStyle/>
          <a:p>
            <a:pPr marR="0" algn="l">
              <a:lnSpc>
                <a:spcPct val="107000"/>
              </a:lnSpc>
              <a:spcBef>
                <a:spcPts val="0"/>
              </a:spcBef>
              <a:spcAft>
                <a:spcPts val="600"/>
              </a:spcAft>
            </a:pP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When John’s messengers had gone, Jesus began to speak to the crowds concerning John: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What did you go out into the wilderness to see</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 reed shaken by the wind?  What then did you go out to see?  A man dressed in soft clothing?  Behold, those who are dressed in splendid clothing and live in luxury are in kings’ courts.  What then did you go out to see?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A prophet?  Yes, I tell you, and more than a prophet</a:t>
            </a:r>
            <a:r>
              <a:rPr lang="en-CA" sz="26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r>
              <a:rPr lang="en-CA" sz="2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marL="457200" marR="0" algn="r">
              <a:lnSpc>
                <a:spcPct val="107000"/>
              </a:lnSpc>
              <a:spcBef>
                <a:spcPts val="0"/>
              </a:spcBef>
              <a:spcAft>
                <a:spcPts val="600"/>
              </a:spcAft>
            </a:pPr>
            <a:r>
              <a:rPr lang="en-CA" sz="1900" dirty="0">
                <a:effectLst/>
                <a:latin typeface="Calibri" panose="020F0502020204030204" pitchFamily="34" charset="0"/>
                <a:ea typeface="Calibri" panose="020F0502020204030204" pitchFamily="34" charset="0"/>
                <a:cs typeface="Arial" panose="020B0604020202020204" pitchFamily="34" charset="0"/>
              </a:rPr>
              <a:t>(Luke 7:24-26 ESV // Matthew 11:7-9)</a:t>
            </a:r>
          </a:p>
          <a:p>
            <a:endParaRPr lang="en-CA" dirty="0"/>
          </a:p>
        </p:txBody>
      </p:sp>
      <p:sp>
        <p:nvSpPr>
          <p:cNvPr id="4" name="TextBox 3">
            <a:extLst>
              <a:ext uri="{FF2B5EF4-FFF2-40B4-BE49-F238E27FC236}">
                <a16:creationId xmlns:a16="http://schemas.microsoft.com/office/drawing/2014/main" id="{3D16F729-7019-45F3-96F2-4E32BDCD54BB}"/>
              </a:ext>
            </a:extLst>
          </p:cNvPr>
          <p:cNvSpPr txBox="1"/>
          <p:nvPr/>
        </p:nvSpPr>
        <p:spPr>
          <a:xfrm>
            <a:off x="457199" y="5265175"/>
            <a:ext cx="11238271" cy="830997"/>
          </a:xfrm>
          <a:prstGeom prst="rect">
            <a:avLst/>
          </a:prstGeom>
          <a:noFill/>
        </p:spPr>
        <p:txBody>
          <a:bodyPr wrap="square" rtlCol="0">
            <a:spAutoFit/>
          </a:bodyPr>
          <a:lstStyle/>
          <a:p>
            <a:r>
              <a:rPr lang="en-CA" sz="4800" i="1" dirty="0">
                <a:latin typeface="Arial Black" panose="020B0A04020102020204" pitchFamily="34" charset="0"/>
              </a:rPr>
              <a:t>Part 1 – The Man and His Mission</a:t>
            </a:r>
          </a:p>
        </p:txBody>
      </p:sp>
    </p:spTree>
    <p:extLst>
      <p:ext uri="{BB962C8B-B14F-4D97-AF65-F5344CB8AC3E}">
        <p14:creationId xmlns:p14="http://schemas.microsoft.com/office/powerpoint/2010/main" val="313628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D129-C693-4818-A953-94E44EAE9D50}"/>
              </a:ext>
            </a:extLst>
          </p:cNvPr>
          <p:cNvSpPr>
            <a:spLocks noGrp="1"/>
          </p:cNvSpPr>
          <p:nvPr>
            <p:ph type="title"/>
          </p:nvPr>
        </p:nvSpPr>
        <p:spPr>
          <a:xfrm>
            <a:off x="838200" y="365125"/>
            <a:ext cx="10515600" cy="991727"/>
          </a:xfrm>
        </p:spPr>
        <p:txBody>
          <a:bodyPr>
            <a:normAutofit/>
          </a:bodyPr>
          <a:lstStyle/>
          <a:p>
            <a:pPr algn="ctr"/>
            <a:r>
              <a:rPr lang="en-CA" sz="6000" dirty="0">
                <a:latin typeface="Arial Black" panose="020B0A04020102020204" pitchFamily="34" charset="0"/>
              </a:rPr>
              <a:t>John in the Wilderness</a:t>
            </a:r>
          </a:p>
        </p:txBody>
      </p:sp>
      <p:sp>
        <p:nvSpPr>
          <p:cNvPr id="3" name="Content Placeholder 2">
            <a:extLst>
              <a:ext uri="{FF2B5EF4-FFF2-40B4-BE49-F238E27FC236}">
                <a16:creationId xmlns:a16="http://schemas.microsoft.com/office/drawing/2014/main" id="{A3B2548E-D756-4F90-9E7C-FB35A4C28F8B}"/>
              </a:ext>
            </a:extLst>
          </p:cNvPr>
          <p:cNvSpPr>
            <a:spLocks noGrp="1"/>
          </p:cNvSpPr>
          <p:nvPr>
            <p:ph idx="1"/>
          </p:nvPr>
        </p:nvSpPr>
        <p:spPr>
          <a:xfrm>
            <a:off x="309716" y="1356852"/>
            <a:ext cx="11592232" cy="5501148"/>
          </a:xfrm>
        </p:spPr>
        <p:txBody>
          <a:bodyPr>
            <a:normAutofit/>
          </a:bodyPr>
          <a:lstStyle/>
          <a:p>
            <a:pPr marL="0" indent="0">
              <a:buNone/>
            </a:pPr>
            <a:r>
              <a:rPr lang="en-CA" dirty="0"/>
              <a:t>We know nothing of </a:t>
            </a:r>
            <a:r>
              <a:rPr lang="en-CA" b="1" dirty="0">
                <a:highlight>
                  <a:srgbClr val="FFFF00"/>
                </a:highlight>
              </a:rPr>
              <a:t>John’s formative years</a:t>
            </a:r>
            <a:r>
              <a:rPr lang="en-CA" dirty="0"/>
              <a:t> – Luke provides the barest summary: </a:t>
            </a:r>
            <a:r>
              <a:rPr lang="en-CA" b="1" u="sng" dirty="0"/>
              <a:t>Luke 1:80 ESV</a:t>
            </a:r>
          </a:p>
          <a:p>
            <a:pPr marL="914400" lvl="1" indent="0">
              <a:buNone/>
            </a:pPr>
            <a:r>
              <a:rPr lang="en-CA" dirty="0"/>
              <a:t>And the </a:t>
            </a:r>
            <a:r>
              <a:rPr lang="en-CA" b="1" dirty="0">
                <a:highlight>
                  <a:srgbClr val="FFFF00"/>
                </a:highlight>
              </a:rPr>
              <a:t>child grew and became strong in spirit</a:t>
            </a:r>
            <a:r>
              <a:rPr lang="en-CA" dirty="0"/>
              <a:t>, and </a:t>
            </a:r>
            <a:r>
              <a:rPr lang="en-CA" b="1" dirty="0">
                <a:highlight>
                  <a:srgbClr val="FFFF00"/>
                </a:highlight>
              </a:rPr>
              <a:t>he was in the wilderness</a:t>
            </a:r>
            <a:r>
              <a:rPr lang="en-CA" dirty="0"/>
              <a:t> until the day of his public appearance to Israel.</a:t>
            </a:r>
          </a:p>
          <a:p>
            <a:pPr marL="0" indent="0">
              <a:buNone/>
            </a:pPr>
            <a:r>
              <a:rPr lang="en-CA" dirty="0"/>
              <a:t>John’s age at departure to the wilderness is not given.  By analogy with Jeremiah who was called to a very special commission at a very young age, </a:t>
            </a:r>
            <a:r>
              <a:rPr lang="en-CA" b="1" dirty="0">
                <a:highlight>
                  <a:srgbClr val="FFFF00"/>
                </a:highlight>
              </a:rPr>
              <a:t>a reasonable age</a:t>
            </a:r>
            <a:r>
              <a:rPr lang="en-CA" dirty="0"/>
              <a:t> for John’s calling to the preparation in the wilderness </a:t>
            </a:r>
            <a:r>
              <a:rPr lang="en-CA" b="1" dirty="0">
                <a:highlight>
                  <a:srgbClr val="FFFF00"/>
                </a:highlight>
              </a:rPr>
              <a:t>would be about eighteen</a:t>
            </a:r>
            <a:r>
              <a:rPr lang="en-CA" dirty="0"/>
              <a:t> – so he spent about a dozen year in the wilderness</a:t>
            </a:r>
          </a:p>
          <a:p>
            <a:pPr marL="0" indent="0">
              <a:buNone/>
            </a:pPr>
            <a:r>
              <a:rPr lang="en-CA" dirty="0"/>
              <a:t>Mark provides a very terse description of </a:t>
            </a:r>
            <a:r>
              <a:rPr lang="en-CA" b="1" dirty="0">
                <a:highlight>
                  <a:srgbClr val="FFFF00"/>
                </a:highlight>
              </a:rPr>
              <a:t>John’s ascetic life in the wilderness</a:t>
            </a:r>
            <a:r>
              <a:rPr lang="en-CA" dirty="0"/>
              <a:t>:</a:t>
            </a:r>
          </a:p>
          <a:p>
            <a:pPr marL="914400" lvl="1" indent="0">
              <a:buNone/>
            </a:pPr>
            <a:r>
              <a:rPr lang="en-CA" b="1" u="sng" dirty="0"/>
              <a:t>Mark 1:6 ESV</a:t>
            </a:r>
          </a:p>
          <a:p>
            <a:pPr marL="914400" lvl="1" indent="0">
              <a:buNone/>
            </a:pPr>
            <a:r>
              <a:rPr lang="en-CA" dirty="0"/>
              <a:t>Now John was clothed with camel’s hair and wore a leather belt around his waist and ate locusts and wild honey.</a:t>
            </a:r>
          </a:p>
        </p:txBody>
      </p:sp>
    </p:spTree>
    <p:extLst>
      <p:ext uri="{BB962C8B-B14F-4D97-AF65-F5344CB8AC3E}">
        <p14:creationId xmlns:p14="http://schemas.microsoft.com/office/powerpoint/2010/main" val="176577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1062-EA21-4BEB-AD41-2CEE86227CDC}"/>
              </a:ext>
            </a:extLst>
          </p:cNvPr>
          <p:cNvSpPr>
            <a:spLocks noGrp="1"/>
          </p:cNvSpPr>
          <p:nvPr>
            <p:ph type="title"/>
          </p:nvPr>
        </p:nvSpPr>
        <p:spPr>
          <a:xfrm>
            <a:off x="838200" y="0"/>
            <a:ext cx="10515600" cy="859536"/>
          </a:xfrm>
        </p:spPr>
        <p:txBody>
          <a:bodyPr/>
          <a:lstStyle/>
          <a:p>
            <a:r>
              <a:rPr lang="en-CA" dirty="0">
                <a:latin typeface="Arial Black" panose="020B0A04020102020204" pitchFamily="34" charset="0"/>
              </a:rPr>
              <a:t>John’s Activity in the Wilderness</a:t>
            </a:r>
          </a:p>
        </p:txBody>
      </p:sp>
      <p:sp>
        <p:nvSpPr>
          <p:cNvPr id="3" name="Content Placeholder 2">
            <a:extLst>
              <a:ext uri="{FF2B5EF4-FFF2-40B4-BE49-F238E27FC236}">
                <a16:creationId xmlns:a16="http://schemas.microsoft.com/office/drawing/2014/main" id="{74BF46AF-996C-431C-8412-1492D4C8093E}"/>
              </a:ext>
            </a:extLst>
          </p:cNvPr>
          <p:cNvSpPr>
            <a:spLocks noGrp="1"/>
          </p:cNvSpPr>
          <p:nvPr>
            <p:ph idx="1"/>
          </p:nvPr>
        </p:nvSpPr>
        <p:spPr>
          <a:xfrm>
            <a:off x="0" y="859536"/>
            <a:ext cx="12192000" cy="5998464"/>
          </a:xfrm>
        </p:spPr>
        <p:txBody>
          <a:bodyPr>
            <a:normAutofit/>
          </a:bodyPr>
          <a:lstStyle/>
          <a:p>
            <a:r>
              <a:rPr lang="en-CA" dirty="0"/>
              <a:t>But John was not inactive in the wilderness, “he preached” (Mark 1:7) and people responded: </a:t>
            </a:r>
            <a:r>
              <a:rPr lang="en-CA" b="1" u="sng" dirty="0"/>
              <a:t>Mark 1:5 ESV</a:t>
            </a:r>
          </a:p>
          <a:p>
            <a:pPr marL="914400" lvl="2" indent="0">
              <a:buNone/>
            </a:pPr>
            <a:r>
              <a:rPr lang="en-CA" sz="2400" dirty="0"/>
              <a:t>And all the country of Judea and all Jerusalem were going out to him and were being baptized by him in the river Jordan, </a:t>
            </a:r>
            <a:r>
              <a:rPr lang="en-CA" sz="2400" b="1" dirty="0">
                <a:highlight>
                  <a:srgbClr val="FFFF00"/>
                </a:highlight>
              </a:rPr>
              <a:t>confessing their sins</a:t>
            </a:r>
            <a:r>
              <a:rPr lang="en-CA" sz="2400" dirty="0"/>
              <a:t>.</a:t>
            </a:r>
          </a:p>
          <a:p>
            <a:r>
              <a:rPr lang="en-CA" dirty="0"/>
              <a:t>Through John’s preaching people were “</a:t>
            </a:r>
            <a:r>
              <a:rPr lang="en-CA" b="1" dirty="0">
                <a:highlight>
                  <a:srgbClr val="FFFF00"/>
                </a:highlight>
              </a:rPr>
              <a:t>confessing their sins</a:t>
            </a:r>
            <a:r>
              <a:rPr lang="en-CA" dirty="0"/>
              <a:t>” </a:t>
            </a:r>
          </a:p>
          <a:p>
            <a:r>
              <a:rPr lang="en-CA" dirty="0"/>
              <a:t>The the crux of John’s message was: “</a:t>
            </a:r>
            <a:r>
              <a:rPr lang="en-CA" b="1" dirty="0">
                <a:highlight>
                  <a:srgbClr val="FFFF00"/>
                </a:highlight>
              </a:rPr>
              <a:t>repentance as preparation for the kingdom</a:t>
            </a:r>
            <a:r>
              <a:rPr lang="en-CA" dirty="0"/>
              <a:t>”: </a:t>
            </a:r>
            <a:r>
              <a:rPr lang="en-CA" b="1" u="sng" dirty="0"/>
              <a:t>Matthew 3:2 ESV</a:t>
            </a:r>
          </a:p>
          <a:p>
            <a:pPr marL="914400" lvl="2" indent="0">
              <a:buNone/>
            </a:pPr>
            <a:r>
              <a:rPr lang="en-CA" sz="2400" dirty="0"/>
              <a:t>In those days John the Baptist came preaching in the wilderness of Judea, “</a:t>
            </a:r>
            <a:r>
              <a:rPr lang="en-CA" sz="2400" b="1" dirty="0">
                <a:highlight>
                  <a:srgbClr val="FFFF00"/>
                </a:highlight>
              </a:rPr>
              <a:t>Repent, for the kingdom of heaven is at hand</a:t>
            </a:r>
            <a:r>
              <a:rPr lang="en-CA" sz="2400" dirty="0"/>
              <a:t>.”</a:t>
            </a:r>
          </a:p>
          <a:p>
            <a:pPr>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There was also a strong ethical component to his preaching:</a:t>
            </a:r>
          </a:p>
          <a:p>
            <a:pPr marL="914400" lvl="2" indent="0">
              <a:buNone/>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Matthew 3:7-9a ESV</a:t>
            </a:r>
          </a:p>
          <a:p>
            <a:pPr marL="914400" lvl="2" indent="0">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when he saw many of the Pharisees and Sadducees coming to his baptism, he said to them, “You brood of vipers!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Who warned you to flee from the wrath to come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Bear fruit in keeping with repentance.  And do not presume to say to yourselves, ‘We have Abraham as our father’ … </a:t>
            </a:r>
          </a:p>
          <a:p>
            <a:endParaRPr lang="en-CA" dirty="0"/>
          </a:p>
        </p:txBody>
      </p:sp>
    </p:spTree>
    <p:extLst>
      <p:ext uri="{BB962C8B-B14F-4D97-AF65-F5344CB8AC3E}">
        <p14:creationId xmlns:p14="http://schemas.microsoft.com/office/powerpoint/2010/main" val="1300304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8642-03FF-423B-9CC4-49F8A410ACE7}"/>
              </a:ext>
            </a:extLst>
          </p:cNvPr>
          <p:cNvSpPr>
            <a:spLocks noGrp="1"/>
          </p:cNvSpPr>
          <p:nvPr>
            <p:ph type="title"/>
          </p:nvPr>
        </p:nvSpPr>
        <p:spPr>
          <a:xfrm>
            <a:off x="838200" y="0"/>
            <a:ext cx="10515600" cy="914400"/>
          </a:xfrm>
        </p:spPr>
        <p:txBody>
          <a:bodyPr>
            <a:normAutofit/>
          </a:bodyPr>
          <a:lstStyle/>
          <a:p>
            <a:pPr algn="ctr"/>
            <a:r>
              <a:rPr lang="en-CA" sz="6000" dirty="0">
                <a:latin typeface="Arial Black" panose="020B0A04020102020204" pitchFamily="34" charset="0"/>
              </a:rPr>
              <a:t>John’s Ethical Teaching</a:t>
            </a:r>
          </a:p>
        </p:txBody>
      </p:sp>
      <p:sp>
        <p:nvSpPr>
          <p:cNvPr id="3" name="Content Placeholder 2">
            <a:extLst>
              <a:ext uri="{FF2B5EF4-FFF2-40B4-BE49-F238E27FC236}">
                <a16:creationId xmlns:a16="http://schemas.microsoft.com/office/drawing/2014/main" id="{8025A923-875A-406C-A3DD-EE70A6AFFA75}"/>
              </a:ext>
            </a:extLst>
          </p:cNvPr>
          <p:cNvSpPr>
            <a:spLocks noGrp="1"/>
          </p:cNvSpPr>
          <p:nvPr>
            <p:ph idx="1"/>
          </p:nvPr>
        </p:nvSpPr>
        <p:spPr>
          <a:xfrm>
            <a:off x="0" y="914400"/>
            <a:ext cx="12191999" cy="6063916"/>
          </a:xfrm>
        </p:spPr>
        <p:txBody>
          <a:bodyPr>
            <a:normAutofit fontScale="85000" lnSpcReduction="20000"/>
          </a:bodyPr>
          <a:lstStyle/>
          <a:p>
            <a:pPr>
              <a:lnSpc>
                <a:spcPct val="120000"/>
              </a:lnSpc>
              <a:spcBef>
                <a:spcPts val="0"/>
              </a:spcBef>
            </a:pPr>
            <a:r>
              <a:rPr lang="en-CA" dirty="0"/>
              <a:t>Luke records more details relevant to various classes to whom John preached: </a:t>
            </a:r>
          </a:p>
          <a:p>
            <a:pPr marL="914400" lvl="1" indent="0">
              <a:lnSpc>
                <a:spcPct val="120000"/>
              </a:lnSpc>
              <a:spcBef>
                <a:spcPts val="0"/>
              </a:spcBef>
              <a:buNone/>
            </a:pPr>
            <a:r>
              <a:rPr lang="en-CA" b="1" u="sng" dirty="0"/>
              <a:t>Luke 3:10-14 ESV</a:t>
            </a:r>
          </a:p>
          <a:p>
            <a:pPr marL="914400" lvl="1" indent="0">
              <a:lnSpc>
                <a:spcPct val="120000"/>
              </a:lnSpc>
              <a:spcBef>
                <a:spcPts val="0"/>
              </a:spcBef>
              <a:buNone/>
            </a:pPr>
            <a:r>
              <a:rPr lang="en-CA" dirty="0"/>
              <a:t>And </a:t>
            </a:r>
            <a:r>
              <a:rPr lang="en-CA" b="1" dirty="0">
                <a:highlight>
                  <a:srgbClr val="FFFF00"/>
                </a:highlight>
              </a:rPr>
              <a:t>the crowds asked him</a:t>
            </a:r>
            <a:r>
              <a:rPr lang="en-CA" dirty="0"/>
              <a:t>, “What then shall we do?”  And he answered them, “Whoever has two tunics is to share with him who has none, and whoever has food is to do likewise.”  </a:t>
            </a:r>
            <a:r>
              <a:rPr lang="en-CA" b="1" dirty="0">
                <a:highlight>
                  <a:srgbClr val="FFFF00"/>
                </a:highlight>
              </a:rPr>
              <a:t>Tax collectors</a:t>
            </a:r>
            <a:r>
              <a:rPr lang="en-CA" dirty="0"/>
              <a:t> also came to be baptized and said to him, “Teacher, what shall we do?”  And he said to them, “Collect no more than you are authorized to do.”  </a:t>
            </a:r>
            <a:r>
              <a:rPr lang="en-CA" b="1" dirty="0">
                <a:highlight>
                  <a:srgbClr val="FFFF00"/>
                </a:highlight>
              </a:rPr>
              <a:t>Soldiers</a:t>
            </a:r>
            <a:r>
              <a:rPr lang="en-CA" dirty="0"/>
              <a:t> also asked him, “And we, what shall we do?”  And he said to them, “Do not extort money from anyone by threats or by false accusation, and be content with your wages.” </a:t>
            </a:r>
          </a:p>
          <a:p>
            <a:pPr>
              <a:lnSpc>
                <a:spcPct val="120000"/>
              </a:lnSpc>
              <a:spcBef>
                <a:spcPts val="600"/>
              </a:spcBef>
            </a:pPr>
            <a:r>
              <a:rPr lang="en-CA" dirty="0"/>
              <a:t>The invocation to share food and clothing would strike at the heart of </a:t>
            </a:r>
            <a:r>
              <a:rPr lang="en-CA" b="1" dirty="0">
                <a:highlight>
                  <a:srgbClr val="FFFF00"/>
                </a:highlight>
              </a:rPr>
              <a:t>those motivated by the acquisition of material goods.</a:t>
            </a:r>
            <a:endParaRPr lang="en-CA" dirty="0"/>
          </a:p>
          <a:p>
            <a:pPr>
              <a:lnSpc>
                <a:spcPct val="120000"/>
              </a:lnSpc>
              <a:spcBef>
                <a:spcPts val="600"/>
              </a:spcBef>
            </a:pPr>
            <a:r>
              <a:rPr lang="en-CA" b="1" dirty="0">
                <a:highlight>
                  <a:srgbClr val="FFFF00"/>
                </a:highlight>
              </a:rPr>
              <a:t>Tax collectors</a:t>
            </a:r>
            <a:r>
              <a:rPr lang="en-CA" dirty="0"/>
              <a:t> were a particularly odious group since they were direct collaborators with the Romans.  They typically become wealthy by gouging excessive amounts from the populous.  John implores them to be honest, collect only what is due, and thereby take a serious cut in their standard of living.  </a:t>
            </a:r>
          </a:p>
          <a:p>
            <a:pPr>
              <a:lnSpc>
                <a:spcPct val="120000"/>
              </a:lnSpc>
              <a:spcBef>
                <a:spcPts val="600"/>
              </a:spcBef>
            </a:pPr>
            <a:r>
              <a:rPr lang="en-CA" b="1" dirty="0">
                <a:highlight>
                  <a:srgbClr val="FFFF00"/>
                </a:highlight>
              </a:rPr>
              <a:t>Soldiers</a:t>
            </a:r>
            <a:r>
              <a:rPr lang="en-CA" dirty="0"/>
              <a:t> were the direct representatives of the occupying power.  Soldiers had the power to do as they pleased with the people.  Solders were used to enriching themselves through plunder.  John implores them not to bully the people and not to plunder.</a:t>
            </a:r>
          </a:p>
          <a:p>
            <a:pPr marL="0" indent="0">
              <a:buNone/>
            </a:pPr>
            <a:endParaRPr lang="en-CA" dirty="0"/>
          </a:p>
        </p:txBody>
      </p:sp>
    </p:spTree>
    <p:extLst>
      <p:ext uri="{BB962C8B-B14F-4D97-AF65-F5344CB8AC3E}">
        <p14:creationId xmlns:p14="http://schemas.microsoft.com/office/powerpoint/2010/main" val="1491496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A21-4274-4EA9-87AA-1C8F0B1389CD}"/>
              </a:ext>
            </a:extLst>
          </p:cNvPr>
          <p:cNvSpPr>
            <a:spLocks noGrp="1"/>
          </p:cNvSpPr>
          <p:nvPr>
            <p:ph type="title"/>
          </p:nvPr>
        </p:nvSpPr>
        <p:spPr>
          <a:xfrm>
            <a:off x="309715" y="1"/>
            <a:ext cx="11606981" cy="1358536"/>
          </a:xfrm>
        </p:spPr>
        <p:txBody>
          <a:bodyPr>
            <a:noAutofit/>
          </a:bodyPr>
          <a:lstStyle/>
          <a:p>
            <a:r>
              <a:rPr lang="en-CA" sz="5400" dirty="0">
                <a:latin typeface="Arial Black" panose="020B0A04020102020204" pitchFamily="34" charset="0"/>
              </a:rPr>
              <a:t>John Prepares for the Messiah</a:t>
            </a:r>
          </a:p>
        </p:txBody>
      </p:sp>
      <p:sp>
        <p:nvSpPr>
          <p:cNvPr id="3" name="Content Placeholder 2">
            <a:extLst>
              <a:ext uri="{FF2B5EF4-FFF2-40B4-BE49-F238E27FC236}">
                <a16:creationId xmlns:a16="http://schemas.microsoft.com/office/drawing/2014/main" id="{F5230835-81C8-4FE9-8F3B-FA9818833FBA}"/>
              </a:ext>
            </a:extLst>
          </p:cNvPr>
          <p:cNvSpPr>
            <a:spLocks noGrp="1"/>
          </p:cNvSpPr>
          <p:nvPr>
            <p:ph idx="1"/>
          </p:nvPr>
        </p:nvSpPr>
        <p:spPr>
          <a:xfrm>
            <a:off x="585019" y="1358537"/>
            <a:ext cx="11027862" cy="5499462"/>
          </a:xfrm>
        </p:spPr>
        <p:txBody>
          <a:bodyPr>
            <a:normAutofit/>
          </a:bodyPr>
          <a:lstStyle/>
          <a:p>
            <a:pPr marL="0" indent="0">
              <a:buNone/>
            </a:pPr>
            <a:r>
              <a:rPr lang="en-CA" dirty="0"/>
              <a:t>Mark uses a quote from </a:t>
            </a:r>
            <a:r>
              <a:rPr lang="en-CA" b="1" dirty="0">
                <a:highlight>
                  <a:srgbClr val="FFFF00"/>
                </a:highlight>
              </a:rPr>
              <a:t>Malachi</a:t>
            </a:r>
            <a:r>
              <a:rPr lang="en-CA" dirty="0"/>
              <a:t> to explicitly identify John as the </a:t>
            </a:r>
            <a:r>
              <a:rPr lang="en-CA" b="1" dirty="0">
                <a:highlight>
                  <a:srgbClr val="FFFF00"/>
                </a:highlight>
              </a:rPr>
              <a:t>prophesized Messenger</a:t>
            </a:r>
            <a:r>
              <a:rPr lang="en-CA" dirty="0"/>
              <a:t> and one verse from </a:t>
            </a:r>
            <a:r>
              <a:rPr lang="en-CA" b="1" dirty="0">
                <a:highlight>
                  <a:srgbClr val="FFFF00"/>
                </a:highlight>
              </a:rPr>
              <a:t>Isaiah</a:t>
            </a:r>
            <a:r>
              <a:rPr lang="en-CA" dirty="0"/>
              <a:t> to highlight the work of the Messenger – “</a:t>
            </a:r>
            <a:r>
              <a:rPr lang="en-CA" b="1" dirty="0">
                <a:highlight>
                  <a:srgbClr val="FFFF00"/>
                </a:highlight>
              </a:rPr>
              <a:t>Prepare the way of the Lord</a:t>
            </a:r>
            <a:r>
              <a:rPr lang="en-CA" dirty="0"/>
              <a:t>”. </a:t>
            </a:r>
          </a:p>
          <a:p>
            <a:pPr marL="914400" lvl="1" indent="0">
              <a:buNone/>
            </a:pPr>
            <a:r>
              <a:rPr lang="en-CA" b="1" u="sng" dirty="0"/>
              <a:t>Mark 1:2-4, 7-8 ESV</a:t>
            </a:r>
          </a:p>
          <a:p>
            <a:pPr marL="914400" lvl="1" indent="0">
              <a:spcBef>
                <a:spcPts val="0"/>
              </a:spcBef>
              <a:spcAft>
                <a:spcPts val="300"/>
              </a:spcAft>
              <a:buNone/>
            </a:pPr>
            <a:r>
              <a:rPr lang="en-CA" dirty="0"/>
              <a:t>As it is written in the prophets,</a:t>
            </a:r>
            <a:br>
              <a:rPr lang="en-CA" dirty="0"/>
            </a:br>
            <a:r>
              <a:rPr lang="en-CA" dirty="0"/>
              <a:t>“Behold, I send </a:t>
            </a:r>
            <a:r>
              <a:rPr lang="en-CA" b="1" dirty="0">
                <a:highlight>
                  <a:srgbClr val="FFFF00"/>
                </a:highlight>
              </a:rPr>
              <a:t>my messenger</a:t>
            </a:r>
            <a:r>
              <a:rPr lang="en-CA" dirty="0"/>
              <a:t> before your face, who will prepare your way, [Malachi 3:1]</a:t>
            </a:r>
          </a:p>
          <a:p>
            <a:pPr marL="914400" lvl="1" indent="0">
              <a:buNone/>
            </a:pPr>
            <a:r>
              <a:rPr lang="en-CA" dirty="0"/>
              <a:t>the voice of one crying in the wilderness:</a:t>
            </a:r>
            <a:br>
              <a:rPr lang="en-CA" dirty="0"/>
            </a:br>
            <a:r>
              <a:rPr lang="en-CA" dirty="0"/>
              <a:t>‘Prepare the way of the Lord, make his paths straight,’”  [Isaiah 40:3 LXX]</a:t>
            </a:r>
          </a:p>
          <a:p>
            <a:pPr marL="914400" lvl="1" indent="0">
              <a:buNone/>
            </a:pPr>
            <a:r>
              <a:rPr lang="en-CA" b="1" dirty="0">
                <a:highlight>
                  <a:srgbClr val="FFFF00"/>
                </a:highlight>
              </a:rPr>
              <a:t>John appeared, baptizing in the wilderness and proclaiming a baptism of repentance for the forgiveness of sins</a:t>
            </a:r>
            <a:r>
              <a:rPr lang="en-CA" dirty="0"/>
              <a:t>.</a:t>
            </a:r>
          </a:p>
          <a:p>
            <a:pPr marL="914400" lvl="1" indent="0">
              <a:buNone/>
            </a:pPr>
            <a:r>
              <a:rPr lang="en-CA" dirty="0"/>
              <a:t>And he preached, saying, “</a:t>
            </a:r>
            <a:r>
              <a:rPr lang="en-CA" b="1" dirty="0">
                <a:highlight>
                  <a:srgbClr val="FFFF00"/>
                </a:highlight>
              </a:rPr>
              <a:t>After me comes he who is mightier than I</a:t>
            </a:r>
            <a:r>
              <a:rPr lang="en-CA" dirty="0"/>
              <a:t>, the strap of whose sandals I am not worthy to stoop down and untie.  I have baptized you with water, but </a:t>
            </a:r>
            <a:r>
              <a:rPr lang="en-CA" b="1" dirty="0">
                <a:highlight>
                  <a:srgbClr val="FFFF00"/>
                </a:highlight>
              </a:rPr>
              <a:t>he will baptize you with the Holy Spirit</a:t>
            </a:r>
            <a:r>
              <a:rPr lang="en-CA" dirty="0"/>
              <a:t>.”  </a:t>
            </a:r>
          </a:p>
          <a:p>
            <a:pPr marL="0" indent="0">
              <a:buNone/>
            </a:pPr>
            <a:endParaRPr lang="en-CA" dirty="0"/>
          </a:p>
        </p:txBody>
      </p:sp>
    </p:spTree>
    <p:extLst>
      <p:ext uri="{BB962C8B-B14F-4D97-AF65-F5344CB8AC3E}">
        <p14:creationId xmlns:p14="http://schemas.microsoft.com/office/powerpoint/2010/main" val="400005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99E4E-0486-420B-A7E6-5756D923E9EF}"/>
              </a:ext>
            </a:extLst>
          </p:cNvPr>
          <p:cNvSpPr>
            <a:spLocks noGrp="1"/>
          </p:cNvSpPr>
          <p:nvPr>
            <p:ph type="title"/>
          </p:nvPr>
        </p:nvSpPr>
        <p:spPr>
          <a:xfrm>
            <a:off x="294968" y="500063"/>
            <a:ext cx="11616813" cy="871538"/>
          </a:xfrm>
        </p:spPr>
        <p:txBody>
          <a:bodyPr>
            <a:noAutofit/>
          </a:bodyPr>
          <a:lstStyle/>
          <a:p>
            <a:pPr algn="ctr"/>
            <a:r>
              <a:rPr lang="en-CA" sz="4800" dirty="0">
                <a:latin typeface="Arial Black" panose="020B0A04020102020204" pitchFamily="34" charset="0"/>
              </a:rPr>
              <a:t>John the Apostle’s Assessment</a:t>
            </a:r>
          </a:p>
        </p:txBody>
      </p:sp>
      <p:sp>
        <p:nvSpPr>
          <p:cNvPr id="3" name="Content Placeholder 2">
            <a:extLst>
              <a:ext uri="{FF2B5EF4-FFF2-40B4-BE49-F238E27FC236}">
                <a16:creationId xmlns:a16="http://schemas.microsoft.com/office/drawing/2014/main" id="{8A011E8D-83CF-4E3E-AC2B-7628F91C7B9E}"/>
              </a:ext>
            </a:extLst>
          </p:cNvPr>
          <p:cNvSpPr>
            <a:spLocks noGrp="1"/>
          </p:cNvSpPr>
          <p:nvPr>
            <p:ph idx="1"/>
          </p:nvPr>
        </p:nvSpPr>
        <p:spPr>
          <a:xfrm>
            <a:off x="838200" y="1371601"/>
            <a:ext cx="10515600" cy="4805362"/>
          </a:xfrm>
        </p:spPr>
        <p:txBody>
          <a:bodyPr>
            <a:normAutofit lnSpcReduction="10000"/>
          </a:bodyPr>
          <a:lstStyle/>
          <a:p>
            <a:r>
              <a:rPr lang="en-CA" dirty="0"/>
              <a:t>In the introduction to his Gospel, the Apostle John says:</a:t>
            </a:r>
          </a:p>
          <a:p>
            <a:pPr marL="457200" lvl="1" indent="0">
              <a:lnSpc>
                <a:spcPct val="120000"/>
              </a:lnSpc>
              <a:buNone/>
            </a:pPr>
            <a:r>
              <a:rPr lang="en-CA" b="1" u="sng" dirty="0"/>
              <a:t>John 1:6-8, 15 ESV</a:t>
            </a:r>
          </a:p>
          <a:p>
            <a:pPr marL="457200" lvl="1" indent="0">
              <a:lnSpc>
                <a:spcPct val="120000"/>
              </a:lnSpc>
              <a:buNone/>
            </a:pPr>
            <a:r>
              <a:rPr lang="en-CA" dirty="0"/>
              <a:t>There was a man sent from God, whose name was John.  He came as a witness, to bear witness about the light, </a:t>
            </a:r>
            <a:r>
              <a:rPr lang="en-CA" b="1" dirty="0">
                <a:highlight>
                  <a:srgbClr val="FFFF00"/>
                </a:highlight>
              </a:rPr>
              <a:t>that all might believe through him</a:t>
            </a:r>
            <a:r>
              <a:rPr lang="en-CA" dirty="0"/>
              <a:t>… John bore witness about him, and cried out, “This was he of whom I said, ‘He who comes after me ranks before me, because he was before me.” </a:t>
            </a:r>
          </a:p>
          <a:p>
            <a:r>
              <a:rPr lang="en-CA" dirty="0"/>
              <a:t>The Apostle John is introducing Jesus Christ, YHWH of the Old Testament, as the “Logos”, the divine Word of God manifested as a human being as the Messiah</a:t>
            </a:r>
          </a:p>
          <a:p>
            <a:r>
              <a:rPr lang="en-CA" b="1" dirty="0">
                <a:highlight>
                  <a:srgbClr val="FFFF00"/>
                </a:highlight>
              </a:rPr>
              <a:t>The first part of the work John the Baptist was to point those ready to be converted to the Messiah</a:t>
            </a:r>
          </a:p>
          <a:p>
            <a:pPr marL="0" indent="0">
              <a:buNone/>
            </a:pPr>
            <a:endParaRPr lang="en-CA" dirty="0"/>
          </a:p>
        </p:txBody>
      </p:sp>
    </p:spTree>
    <p:extLst>
      <p:ext uri="{BB962C8B-B14F-4D97-AF65-F5344CB8AC3E}">
        <p14:creationId xmlns:p14="http://schemas.microsoft.com/office/powerpoint/2010/main" val="2424696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545BC-5846-445F-8A15-FF328D220ED1}"/>
              </a:ext>
            </a:extLst>
          </p:cNvPr>
          <p:cNvSpPr>
            <a:spLocks noGrp="1"/>
          </p:cNvSpPr>
          <p:nvPr>
            <p:ph type="title"/>
          </p:nvPr>
        </p:nvSpPr>
        <p:spPr>
          <a:xfrm>
            <a:off x="838200" y="1"/>
            <a:ext cx="10515600" cy="1155700"/>
          </a:xfrm>
        </p:spPr>
        <p:txBody>
          <a:bodyPr/>
          <a:lstStyle/>
          <a:p>
            <a:r>
              <a:rPr lang="en-CA" dirty="0">
                <a:latin typeface="Arial Black" panose="020B0A04020102020204" pitchFamily="34" charset="0"/>
              </a:rPr>
              <a:t>The Success of John the Baptist</a:t>
            </a:r>
          </a:p>
        </p:txBody>
      </p:sp>
      <p:sp>
        <p:nvSpPr>
          <p:cNvPr id="3" name="Content Placeholder 2">
            <a:extLst>
              <a:ext uri="{FF2B5EF4-FFF2-40B4-BE49-F238E27FC236}">
                <a16:creationId xmlns:a16="http://schemas.microsoft.com/office/drawing/2014/main" id="{9B8B5222-4778-4C22-90BD-F2A9F9DC11C7}"/>
              </a:ext>
            </a:extLst>
          </p:cNvPr>
          <p:cNvSpPr>
            <a:spLocks noGrp="1"/>
          </p:cNvSpPr>
          <p:nvPr>
            <p:ph idx="1"/>
          </p:nvPr>
        </p:nvSpPr>
        <p:spPr>
          <a:xfrm>
            <a:off x="274320" y="1031966"/>
            <a:ext cx="11612880" cy="5826034"/>
          </a:xfrm>
        </p:spPr>
        <p:txBody>
          <a:bodyPr>
            <a:normAutofit lnSpcReduction="10000"/>
          </a:bodyPr>
          <a:lstStyle/>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So those who received his word were baptized, and there were added that day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about three thousand [persons]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2:41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And day by day, attending the temple together and breaking bread in their homes, they received their food with glad and generous hearts, praising God and having favor with all the people.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added to their number day by day those who were being saved</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2:46-47 ESV</a:t>
            </a: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But many of those who had heard the word believed, and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number of the men came to about five thousand</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4:4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And more than ever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believers were added</a:t>
            </a:r>
            <a:r>
              <a:rPr lang="en-CA" sz="2400" dirty="0">
                <a:effectLst/>
                <a:latin typeface="Calibri" panose="020F0502020204030204" pitchFamily="34" charset="0"/>
                <a:ea typeface="Calibri" panose="020F0502020204030204" pitchFamily="34" charset="0"/>
                <a:cs typeface="Arial" panose="020B0604020202020204" pitchFamily="34" charset="0"/>
              </a:rPr>
              <a:t> to the Lord,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multitudes of both men and women</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5:14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Now in these days when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disciples were increasing in number</a:t>
            </a:r>
            <a:r>
              <a:rPr lang="en-CA" sz="2400" dirty="0">
                <a:effectLst/>
                <a:latin typeface="Calibri" panose="020F0502020204030204" pitchFamily="34" charset="0"/>
                <a:ea typeface="Calibri" panose="020F0502020204030204" pitchFamily="34" charset="0"/>
                <a:cs typeface="Arial" panose="020B0604020202020204" pitchFamily="34" charset="0"/>
              </a:rPr>
              <a:t> …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6:1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number of the disciples multiplied greatly</a:t>
            </a:r>
            <a:r>
              <a:rPr lang="en-CA" sz="2400" dirty="0">
                <a:effectLst/>
                <a:latin typeface="Calibri" panose="020F0502020204030204" pitchFamily="34" charset="0"/>
                <a:ea typeface="Calibri" panose="020F0502020204030204" pitchFamily="34" charset="0"/>
                <a:cs typeface="Arial" panose="020B0604020202020204" pitchFamily="34" charset="0"/>
              </a:rPr>
              <a:t> in Jerusalem, and a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great many of the priests</a:t>
            </a:r>
            <a:r>
              <a:rPr lang="en-CA" sz="2400" dirty="0">
                <a:effectLst/>
                <a:latin typeface="Calibri" panose="020F0502020204030204" pitchFamily="34" charset="0"/>
                <a:ea typeface="Calibri" panose="020F0502020204030204" pitchFamily="34" charset="0"/>
                <a:cs typeface="Arial" panose="020B0604020202020204" pitchFamily="34" charset="0"/>
              </a:rPr>
              <a:t> became obedient to the faith.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6:7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CA" sz="2400" dirty="0">
                <a:effectLst/>
                <a:latin typeface="Calibri" panose="020F0502020204030204" pitchFamily="34" charset="0"/>
                <a:ea typeface="Calibri" panose="020F0502020204030204" pitchFamily="34" charset="0"/>
                <a:cs typeface="Arial" panose="020B0604020202020204" pitchFamily="34" charset="0"/>
              </a:rPr>
              <a:t>You see, brother, how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many thousands there are among the Jews of those who have believed</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Acts 21:20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4130621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6989A-0FF3-4C22-9875-AE4EF54427C6}"/>
              </a:ext>
            </a:extLst>
          </p:cNvPr>
          <p:cNvSpPr>
            <a:spLocks noGrp="1"/>
          </p:cNvSpPr>
          <p:nvPr>
            <p:ph type="title"/>
          </p:nvPr>
        </p:nvSpPr>
        <p:spPr>
          <a:xfrm>
            <a:off x="838200" y="365125"/>
            <a:ext cx="10515600" cy="1271169"/>
          </a:xfrm>
        </p:spPr>
        <p:txBody>
          <a:bodyPr>
            <a:normAutofit/>
          </a:bodyPr>
          <a:lstStyle/>
          <a:p>
            <a:pPr algn="ctr"/>
            <a:r>
              <a:rPr lang="en-US" sz="6000" dirty="0">
                <a:latin typeface="Arial Black" panose="020B0A04020102020204" pitchFamily="34" charset="0"/>
              </a:rPr>
              <a:t>Conclusion</a:t>
            </a:r>
            <a:endParaRPr lang="en-CA" dirty="0"/>
          </a:p>
        </p:txBody>
      </p:sp>
      <p:sp>
        <p:nvSpPr>
          <p:cNvPr id="3" name="Content Placeholder 2">
            <a:extLst>
              <a:ext uri="{FF2B5EF4-FFF2-40B4-BE49-F238E27FC236}">
                <a16:creationId xmlns:a16="http://schemas.microsoft.com/office/drawing/2014/main" id="{1F4BA1EF-5B0A-4416-AD64-9533DF386FD2}"/>
              </a:ext>
            </a:extLst>
          </p:cNvPr>
          <p:cNvSpPr>
            <a:spLocks noGrp="1"/>
          </p:cNvSpPr>
          <p:nvPr>
            <p:ph idx="1"/>
          </p:nvPr>
        </p:nvSpPr>
        <p:spPr>
          <a:xfrm>
            <a:off x="1507958" y="1636295"/>
            <a:ext cx="9160042" cy="4235116"/>
          </a:xfrm>
        </p:spPr>
        <p:txBody>
          <a:bodyPr/>
          <a:lstStyle/>
          <a:p>
            <a:r>
              <a:rPr lang="en-CA" b="1" dirty="0">
                <a:highlight>
                  <a:srgbClr val="FFFF00"/>
                </a:highlight>
              </a:rPr>
              <a:t>John the Baptist prepared the way for Jesus Christ the Messiah by preaching repentance for forgiveness of sin</a:t>
            </a:r>
          </a:p>
          <a:p>
            <a:r>
              <a:rPr lang="en-CA" dirty="0"/>
              <a:t>This message is the beginning of conversion</a:t>
            </a:r>
          </a:p>
          <a:p>
            <a:r>
              <a:rPr lang="en-CA" dirty="0"/>
              <a:t>Those people who comprised the final faithful remnant of Israel were called by God to this repentance</a:t>
            </a:r>
          </a:p>
          <a:p>
            <a:r>
              <a:rPr lang="en-CA" dirty="0"/>
              <a:t>When Jesus inaugurated the New Testament Church on the first Christian Pentecost, </a:t>
            </a:r>
            <a:r>
              <a:rPr lang="en-CA" b="1" dirty="0">
                <a:highlight>
                  <a:srgbClr val="FFFF00"/>
                </a:highlight>
              </a:rPr>
              <a:t>these were the thousands who quickly became Christians</a:t>
            </a:r>
          </a:p>
        </p:txBody>
      </p:sp>
    </p:spTree>
    <p:extLst>
      <p:ext uri="{BB962C8B-B14F-4D97-AF65-F5344CB8AC3E}">
        <p14:creationId xmlns:p14="http://schemas.microsoft.com/office/powerpoint/2010/main" val="74273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9979B-07C6-4B01-961A-E47B3A1E1642}"/>
              </a:ext>
            </a:extLst>
          </p:cNvPr>
          <p:cNvSpPr>
            <a:spLocks noGrp="1"/>
          </p:cNvSpPr>
          <p:nvPr>
            <p:ph type="title"/>
          </p:nvPr>
        </p:nvSpPr>
        <p:spPr>
          <a:xfrm>
            <a:off x="309715" y="365126"/>
            <a:ext cx="11533239" cy="829494"/>
          </a:xfrm>
        </p:spPr>
        <p:txBody>
          <a:bodyPr/>
          <a:lstStyle/>
          <a:p>
            <a:r>
              <a:rPr lang="en-CA" dirty="0">
                <a:latin typeface="Arial Black" panose="020B0A04020102020204" pitchFamily="34" charset="0"/>
              </a:rPr>
              <a:t>How is John “More than a Prophet”?</a:t>
            </a:r>
          </a:p>
        </p:txBody>
      </p:sp>
      <p:sp>
        <p:nvSpPr>
          <p:cNvPr id="3" name="Content Placeholder 2">
            <a:extLst>
              <a:ext uri="{FF2B5EF4-FFF2-40B4-BE49-F238E27FC236}">
                <a16:creationId xmlns:a16="http://schemas.microsoft.com/office/drawing/2014/main" id="{F2DF12FF-A1D8-4487-A13E-A74A1E755963}"/>
              </a:ext>
            </a:extLst>
          </p:cNvPr>
          <p:cNvSpPr>
            <a:spLocks noGrp="1"/>
          </p:cNvSpPr>
          <p:nvPr>
            <p:ph idx="1"/>
          </p:nvPr>
        </p:nvSpPr>
        <p:spPr>
          <a:xfrm>
            <a:off x="838200" y="1194620"/>
            <a:ext cx="10515600" cy="4982343"/>
          </a:xfrm>
        </p:spPr>
        <p:txBody>
          <a:bodyPr/>
          <a:lstStyle/>
          <a:p>
            <a:r>
              <a:rPr lang="en-CA" dirty="0"/>
              <a:t>Jesus also says: “</a:t>
            </a:r>
            <a:r>
              <a:rPr lang="en-CA" b="1" dirty="0">
                <a:highlight>
                  <a:srgbClr val="FFFF00"/>
                </a:highlight>
              </a:rPr>
              <a:t>among those born of women there has arisen no one greater than John the Baptist</a:t>
            </a:r>
            <a:r>
              <a:rPr lang="en-CA" dirty="0"/>
              <a:t>” – this includes Abraham, Moses, Isaiah, Jeremiah, Ezekiel, Peter, Paul, … </a:t>
            </a:r>
          </a:p>
          <a:p>
            <a:r>
              <a:rPr lang="en-CA" dirty="0"/>
              <a:t>John’s role in the fulfilling the Plan of God is as significant as the role of any other human being</a:t>
            </a:r>
          </a:p>
          <a:p>
            <a:r>
              <a:rPr lang="en-CA" b="1" dirty="0">
                <a:highlight>
                  <a:srgbClr val="FFFF00"/>
                </a:highlight>
              </a:rPr>
              <a:t>John is a role model for all Christians</a:t>
            </a:r>
            <a:r>
              <a:rPr lang="en-CA" dirty="0"/>
              <a:t> – he epitomizes: humility, commitment, zeal, readiness to serve, and tireless effort to complete the work</a:t>
            </a:r>
          </a:p>
          <a:p>
            <a:r>
              <a:rPr lang="en-CA" dirty="0"/>
              <a:t>The Bible gives us a lot of information about John the Baptist – understanding the man and his work can help us immensely in our Christian lives</a:t>
            </a:r>
          </a:p>
          <a:p>
            <a:endParaRPr lang="en-CA" dirty="0"/>
          </a:p>
        </p:txBody>
      </p:sp>
    </p:spTree>
    <p:extLst>
      <p:ext uri="{BB962C8B-B14F-4D97-AF65-F5344CB8AC3E}">
        <p14:creationId xmlns:p14="http://schemas.microsoft.com/office/powerpoint/2010/main" val="664587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93D99-99CF-4FBF-836E-86E7BCF2AAD5}"/>
              </a:ext>
            </a:extLst>
          </p:cNvPr>
          <p:cNvSpPr>
            <a:spLocks noGrp="1"/>
          </p:cNvSpPr>
          <p:nvPr>
            <p:ph type="title"/>
          </p:nvPr>
        </p:nvSpPr>
        <p:spPr>
          <a:xfrm>
            <a:off x="838200" y="365125"/>
            <a:ext cx="10515600" cy="1021223"/>
          </a:xfrm>
        </p:spPr>
        <p:txBody>
          <a:bodyPr>
            <a:normAutofit/>
          </a:bodyPr>
          <a:lstStyle/>
          <a:p>
            <a:pPr algn="ctr"/>
            <a:r>
              <a:rPr lang="en-CA" sz="6000" dirty="0">
                <a:latin typeface="Arial Black" panose="020B0A04020102020204" pitchFamily="34" charset="0"/>
              </a:rPr>
              <a:t>The Angelic Message</a:t>
            </a:r>
          </a:p>
        </p:txBody>
      </p:sp>
      <p:sp>
        <p:nvSpPr>
          <p:cNvPr id="3" name="Content Placeholder 2">
            <a:extLst>
              <a:ext uri="{FF2B5EF4-FFF2-40B4-BE49-F238E27FC236}">
                <a16:creationId xmlns:a16="http://schemas.microsoft.com/office/drawing/2014/main" id="{70CA9F6A-DFEA-46CD-8779-4FCD086F34F9}"/>
              </a:ext>
            </a:extLst>
          </p:cNvPr>
          <p:cNvSpPr>
            <a:spLocks noGrp="1"/>
          </p:cNvSpPr>
          <p:nvPr>
            <p:ph idx="1"/>
          </p:nvPr>
        </p:nvSpPr>
        <p:spPr>
          <a:xfrm>
            <a:off x="1097280" y="1386348"/>
            <a:ext cx="9875520" cy="4790615"/>
          </a:xfrm>
        </p:spPr>
        <p:txBody>
          <a:bodyPr>
            <a:normAutofit/>
          </a:bodyPr>
          <a:lstStyle/>
          <a:p>
            <a:pPr marL="0" indent="0">
              <a:buNone/>
            </a:pPr>
            <a:r>
              <a:rPr lang="en-CA" sz="2600" b="1" i="1" dirty="0">
                <a:effectLst/>
                <a:latin typeface="Calibri" panose="020F0502020204030204" pitchFamily="34" charset="0"/>
                <a:ea typeface="Calibri" panose="020F0502020204030204" pitchFamily="34" charset="0"/>
                <a:cs typeface="Arial" panose="020B0604020202020204" pitchFamily="34" charset="0"/>
              </a:rPr>
              <a:t>The angel Gabriel delivered this message to Zechariah, the father of John the Baptist: </a:t>
            </a:r>
          </a:p>
          <a:p>
            <a:pPr marL="457200" lvl="1" indent="0">
              <a:lnSpc>
                <a:spcPct val="100000"/>
              </a:lnSpc>
              <a:buNone/>
            </a:pPr>
            <a:r>
              <a:rPr lang="en-CA" b="1" u="sng" dirty="0">
                <a:effectLst/>
                <a:latin typeface="Calibri" panose="020F0502020204030204" pitchFamily="34" charset="0"/>
                <a:ea typeface="Calibri" panose="020F0502020204030204" pitchFamily="34" charset="0"/>
                <a:cs typeface="Arial" panose="020B0604020202020204" pitchFamily="34" charset="0"/>
              </a:rPr>
              <a:t>Luke 1:11-17 ESV</a:t>
            </a:r>
          </a:p>
          <a:p>
            <a:pPr marL="457200" lvl="1" indent="0">
              <a:lnSpc>
                <a:spcPct val="100000"/>
              </a:lnSpc>
              <a:buNone/>
            </a:pPr>
            <a:r>
              <a:rPr lang="en-CA" dirty="0">
                <a:effectLst/>
                <a:latin typeface="Calibri" panose="020F0502020204030204" pitchFamily="34" charset="0"/>
                <a:ea typeface="Calibri" panose="020F0502020204030204" pitchFamily="34" charset="0"/>
                <a:cs typeface="Arial" panose="020B0604020202020204" pitchFamily="34" charset="0"/>
              </a:rPr>
              <a:t>And there appeared to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Zechariah</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 angel of the Lord </a:t>
            </a:r>
            <a:r>
              <a:rPr lang="en-CA" dirty="0">
                <a:effectLst/>
                <a:latin typeface="Calibri" panose="020F0502020204030204" pitchFamily="34" charset="0"/>
                <a:ea typeface="Calibri" panose="020F0502020204030204" pitchFamily="34" charset="0"/>
                <a:cs typeface="Arial" panose="020B0604020202020204" pitchFamily="34" charset="0"/>
              </a:rPr>
              <a:t>… the angel said to him, “Do not be afraid, Zechariah, for your prayer has been heard,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wife Elizabeth will bear you a son</a:t>
            </a:r>
            <a:r>
              <a:rPr lang="en-CA" dirty="0">
                <a:effectLst/>
                <a:latin typeface="Calibri" panose="020F0502020204030204" pitchFamily="34" charset="0"/>
                <a:ea typeface="Calibri" panose="020F0502020204030204" pitchFamily="34" charset="0"/>
                <a:cs typeface="Arial" panose="020B0604020202020204" pitchFamily="34" charset="0"/>
              </a:rPr>
              <a:t>, and you shall call his name John.  And …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will be great before the Lord</a:t>
            </a:r>
            <a:r>
              <a:rPr lang="en-CA" dirty="0">
                <a:effectLst/>
                <a:latin typeface="Calibri" panose="020F0502020204030204" pitchFamily="34" charset="0"/>
                <a:ea typeface="Calibri" panose="020F0502020204030204" pitchFamily="34" charset="0"/>
                <a:cs typeface="Arial" panose="020B0604020202020204" pitchFamily="34" charset="0"/>
              </a:rPr>
              <a:t>.  And …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will be filled with the Holy Spirit</a:t>
            </a:r>
            <a:r>
              <a:rPr lang="en-CA" dirty="0">
                <a:effectLst/>
                <a:latin typeface="Calibri" panose="020F0502020204030204" pitchFamily="34" charset="0"/>
                <a:ea typeface="Calibri" panose="020F0502020204030204" pitchFamily="34" charset="0"/>
                <a:cs typeface="Arial" panose="020B0604020202020204" pitchFamily="34" charset="0"/>
              </a:rPr>
              <a:t>, even from his mother’s womb.  And </a:t>
            </a:r>
            <a:r>
              <a:rPr lang="en-CA" b="1" u="sng"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he will turn many of the children of Israel to the Lord their God</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u="sng"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he will go before him in the spirit and power of Elijah</a:t>
            </a:r>
            <a:r>
              <a:rPr lang="en-CA" dirty="0">
                <a:effectLst/>
                <a:latin typeface="Calibri" panose="020F0502020204030204" pitchFamily="34" charset="0"/>
                <a:ea typeface="Calibri" panose="020F0502020204030204" pitchFamily="34" charset="0"/>
                <a:cs typeface="Arial" panose="020B0604020202020204" pitchFamily="34" charset="0"/>
              </a:rPr>
              <a:t>, to turn the hearts of the fathers to the children, and the disobedient to the wisdom of the just, to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make ready for the Lord a people prepared</a:t>
            </a:r>
            <a:r>
              <a:rPr lang="en-CA"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en-CA" sz="2400" dirty="0"/>
          </a:p>
        </p:txBody>
      </p:sp>
    </p:spTree>
    <p:extLst>
      <p:ext uri="{BB962C8B-B14F-4D97-AF65-F5344CB8AC3E}">
        <p14:creationId xmlns:p14="http://schemas.microsoft.com/office/powerpoint/2010/main" val="391962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C4183-97D1-45C7-925F-53DAA3775595}"/>
              </a:ext>
            </a:extLst>
          </p:cNvPr>
          <p:cNvSpPr>
            <a:spLocks noGrp="1"/>
          </p:cNvSpPr>
          <p:nvPr>
            <p:ph type="title"/>
          </p:nvPr>
        </p:nvSpPr>
        <p:spPr>
          <a:xfrm>
            <a:off x="838200" y="365125"/>
            <a:ext cx="10515600" cy="1065469"/>
          </a:xfrm>
        </p:spPr>
        <p:txBody>
          <a:bodyPr>
            <a:normAutofit/>
          </a:bodyPr>
          <a:lstStyle/>
          <a:p>
            <a:pPr algn="ctr"/>
            <a:r>
              <a:rPr lang="en-CA" sz="6000" dirty="0">
                <a:latin typeface="Arial Black" panose="020B0A04020102020204" pitchFamily="34" charset="0"/>
              </a:rPr>
              <a:t>Analysis of the Message</a:t>
            </a:r>
          </a:p>
        </p:txBody>
      </p:sp>
      <p:sp>
        <p:nvSpPr>
          <p:cNvPr id="3" name="Content Placeholder 2">
            <a:extLst>
              <a:ext uri="{FF2B5EF4-FFF2-40B4-BE49-F238E27FC236}">
                <a16:creationId xmlns:a16="http://schemas.microsoft.com/office/drawing/2014/main" id="{BEBBB759-C734-40B8-A7B8-BBEC85F89AAE}"/>
              </a:ext>
            </a:extLst>
          </p:cNvPr>
          <p:cNvSpPr>
            <a:spLocks noGrp="1"/>
          </p:cNvSpPr>
          <p:nvPr>
            <p:ph idx="1"/>
          </p:nvPr>
        </p:nvSpPr>
        <p:spPr>
          <a:xfrm>
            <a:off x="0" y="1563328"/>
            <a:ext cx="12192000" cy="5294671"/>
          </a:xfrm>
        </p:spPr>
        <p:txBody>
          <a:bodyPr>
            <a:normAutofit/>
          </a:bodyPr>
          <a:lstStyle/>
          <a:p>
            <a:pPr marL="342900" indent="-342900">
              <a:lnSpc>
                <a:spcPct val="107000"/>
              </a:lnSpc>
              <a:spcBef>
                <a:spcPts val="0"/>
              </a:spcBef>
              <a:spcAft>
                <a:spcPts val="600"/>
              </a:spcAft>
              <a:buFont typeface="Symbol" panose="05050102010706020507" pitchFamily="18"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John’s birth is miraculous: “there appeared to him an angel”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1:11</a:t>
            </a:r>
          </a:p>
          <a:p>
            <a:pPr marL="342900" marR="0" lvl="0" indent="-342900">
              <a:lnSpc>
                <a:spcPct val="107000"/>
              </a:lnSpc>
              <a:spcBef>
                <a:spcPts val="0"/>
              </a:spcBef>
              <a:spcAft>
                <a:spcPts val="600"/>
              </a:spcAft>
              <a:buFont typeface="Symbol" panose="05050102010706020507" pitchFamily="18"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John has an important mission: “he will be great before the Lord”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1:15</a:t>
            </a:r>
          </a:p>
          <a:p>
            <a:pPr marL="342900" marR="0" lvl="0" indent="-342900" algn="l" defTabSz="914400" rtl="0" eaLnBrk="1" fontAlgn="auto" latinLnBrk="0" hangingPunct="1">
              <a:lnSpc>
                <a:spcPct val="107000"/>
              </a:lnSpc>
              <a:spcBef>
                <a:spcPts val="0"/>
              </a:spcBef>
              <a:spcAft>
                <a:spcPts val="600"/>
              </a:spcAft>
              <a:buClrTx/>
              <a:buSzTx/>
              <a:buFont typeface="Symbol" panose="05050102010706020507" pitchFamily="18" charset="2"/>
              <a:buChar char=""/>
              <a:tabLst/>
              <a:defRPr/>
            </a:pPr>
            <a:r>
              <a:rPr lang="en-CA" sz="2400" dirty="0">
                <a:effectLst/>
                <a:latin typeface="Calibri" panose="020F0502020204030204" pitchFamily="34" charset="0"/>
                <a:ea typeface="Calibri" panose="020F0502020204030204" pitchFamily="34" charset="0"/>
                <a:cs typeface="Arial" panose="020B0604020202020204" pitchFamily="34" charset="0"/>
              </a:rPr>
              <a:t>John is called by God from birth: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will be filled with the Holy Spirit</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kumimoji="0" lang="en-CA" sz="2400" b="0" i="1"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Luke 1:15</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600"/>
              </a:spcAft>
              <a:buFont typeface="Symbol" panose="05050102010706020507" pitchFamily="18"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John’s mission is to turn people to God: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will turn many of the children of Israel to the Lord their God</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1:16</a:t>
            </a:r>
          </a:p>
          <a:p>
            <a:pPr marL="342900" marR="0" lvl="0" indent="-342900" algn="l" defTabSz="914400" rtl="0" eaLnBrk="1" fontAlgn="auto" latinLnBrk="0" hangingPunct="1">
              <a:lnSpc>
                <a:spcPct val="107000"/>
              </a:lnSpc>
              <a:spcBef>
                <a:spcPts val="0"/>
              </a:spcBef>
              <a:spcAft>
                <a:spcPts val="600"/>
              </a:spcAft>
              <a:buClrTx/>
              <a:buSzTx/>
              <a:buFont typeface="Symbol" panose="05050102010706020507" pitchFamily="18" charset="2"/>
              <a:buChar char=""/>
              <a:tabLst/>
              <a:defRPr/>
            </a:pPr>
            <a:r>
              <a:rPr lang="en-CA" sz="2400" dirty="0">
                <a:effectLst/>
                <a:latin typeface="Calibri" panose="020F0502020204030204" pitchFamily="34" charset="0"/>
                <a:ea typeface="Calibri" panose="020F0502020204030204" pitchFamily="34" charset="0"/>
                <a:cs typeface="Arial" panose="020B0604020202020204" pitchFamily="34" charset="0"/>
              </a:rPr>
              <a:t>John is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prepare fo</a:t>
            </a:r>
            <a:r>
              <a:rPr lang="en-CA" sz="2400" b="1" dirty="0">
                <a:highlight>
                  <a:srgbClr val="FFFF00"/>
                </a:highlight>
                <a:latin typeface="Calibri" panose="020F0502020204030204" pitchFamily="34" charset="0"/>
                <a:ea typeface="Calibri" panose="020F0502020204030204" pitchFamily="34" charset="0"/>
                <a:cs typeface="Arial" panose="020B0604020202020204" pitchFamily="34" charset="0"/>
              </a:rPr>
              <a:t>r the Messiah</a:t>
            </a:r>
            <a:r>
              <a:rPr lang="en-CA" sz="2400" dirty="0">
                <a:latin typeface="Calibri" panose="020F0502020204030204" pitchFamily="34" charset="0"/>
                <a:ea typeface="Calibri" panose="020F0502020204030204" pitchFamily="34" charset="0"/>
                <a:cs typeface="Arial" panose="020B0604020202020204" pitchFamily="34" charset="0"/>
              </a:rPr>
              <a:t>: “</a:t>
            </a:r>
            <a:r>
              <a:rPr lang="en-CA" sz="2400" dirty="0">
                <a:effectLst/>
                <a:latin typeface="Calibri" panose="020F0502020204030204" pitchFamily="34" charset="0"/>
                <a:ea typeface="Calibri" panose="020F0502020204030204" pitchFamily="34" charset="0"/>
                <a:cs typeface="Arial" panose="020B0604020202020204" pitchFamily="34" charset="0"/>
              </a:rPr>
              <a:t>he will go before him …”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1:17</a:t>
            </a:r>
          </a:p>
          <a:p>
            <a:pPr marL="342900" marR="0" lvl="0" indent="-342900" algn="l" defTabSz="914400" rtl="0" eaLnBrk="1" fontAlgn="auto" latinLnBrk="0" hangingPunct="1">
              <a:lnSpc>
                <a:spcPct val="107000"/>
              </a:lnSpc>
              <a:spcBef>
                <a:spcPts val="0"/>
              </a:spcBef>
              <a:spcAft>
                <a:spcPts val="600"/>
              </a:spcAft>
              <a:buClrTx/>
              <a:buSzTx/>
              <a:buFont typeface="Symbol" panose="05050102010706020507" pitchFamily="18" charset="2"/>
              <a:buChar char=""/>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John will the witness to Jesus as the Messiah: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“in the spirit and power of Elijah”</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en-CA" sz="2400" b="0" i="1"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Luke 1:17</a:t>
            </a:r>
          </a:p>
          <a:p>
            <a:pPr marL="342900" marR="0" lvl="0" indent="-342900" algn="l" defTabSz="914400" rtl="0" eaLnBrk="1" fontAlgn="auto" latinLnBrk="0" hangingPunct="1">
              <a:lnSpc>
                <a:spcPct val="107000"/>
              </a:lnSpc>
              <a:spcBef>
                <a:spcPts val="0"/>
              </a:spcBef>
              <a:spcAft>
                <a:spcPts val="600"/>
              </a:spcAft>
              <a:buClrTx/>
              <a:buSzTx/>
              <a:buFont typeface="Symbol" panose="05050102010706020507" pitchFamily="18" charset="2"/>
              <a:buChar char=""/>
              <a:tabLst/>
              <a:defRPr/>
            </a:pPr>
            <a:r>
              <a:rPr lang="en-CA" sz="2400" dirty="0">
                <a:solidFill>
                  <a:prstClr val="black"/>
                </a:solidFill>
                <a:latin typeface="Calibri" panose="020F0502020204030204" pitchFamily="34" charset="0"/>
                <a:ea typeface="Calibri" panose="020F0502020204030204" pitchFamily="34" charset="0"/>
                <a:cs typeface="Arial" panose="020B0604020202020204" pitchFamily="34" charset="0"/>
              </a:rPr>
              <a:t>John will do the work of Elijah: “turn the hearts of the fathers to the children” </a:t>
            </a:r>
            <a:r>
              <a:rPr lang="en-CA" sz="2400" i="1" dirty="0">
                <a:solidFill>
                  <a:srgbClr val="FF0000"/>
                </a:solidFill>
                <a:latin typeface="Calibri" panose="020F0502020204030204" pitchFamily="34" charset="0"/>
                <a:ea typeface="Calibri" panose="020F0502020204030204" pitchFamily="34" charset="0"/>
                <a:cs typeface="Arial" panose="020B0604020202020204" pitchFamily="34" charset="0"/>
              </a:rPr>
              <a:t>Luke 1:17</a:t>
            </a:r>
            <a:endPar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600"/>
              </a:spcAft>
              <a:buFont typeface="Symbol" panose="05050102010706020507" pitchFamily="18"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John is to preach repentance: “the disobedient to the wisdom of the just”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1:17</a:t>
            </a:r>
          </a:p>
          <a:p>
            <a:pPr marL="342900" marR="0" lvl="0" indent="-342900">
              <a:lnSpc>
                <a:spcPct val="107000"/>
              </a:lnSpc>
              <a:spcBef>
                <a:spcPts val="0"/>
              </a:spcBef>
              <a:spcAft>
                <a:spcPts val="600"/>
              </a:spcAft>
              <a:buFont typeface="Symbol" panose="05050102010706020507" pitchFamily="18" charset="2"/>
              <a:buChar char=""/>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 is to prepare people to respond to the Messiah</a:t>
            </a:r>
            <a:r>
              <a:rPr lang="en-CA" sz="2400" dirty="0">
                <a:effectLst/>
                <a:latin typeface="Calibri" panose="020F0502020204030204" pitchFamily="34" charset="0"/>
                <a:ea typeface="Calibri" panose="020F0502020204030204" pitchFamily="34" charset="0"/>
                <a:cs typeface="Arial" panose="020B0604020202020204" pitchFamily="34" charset="0"/>
              </a:rPr>
              <a:t>: “to make ready for the Lord a people prepared”  </a:t>
            </a:r>
            <a:r>
              <a:rPr lang="en-CA" sz="2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1:17</a:t>
            </a:r>
          </a:p>
          <a:p>
            <a:endParaRPr lang="en-CA" dirty="0"/>
          </a:p>
        </p:txBody>
      </p:sp>
    </p:spTree>
    <p:extLst>
      <p:ext uri="{BB962C8B-B14F-4D97-AF65-F5344CB8AC3E}">
        <p14:creationId xmlns:p14="http://schemas.microsoft.com/office/powerpoint/2010/main" val="385611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55AA7-DC58-4354-8EF2-C778AA275C74}"/>
              </a:ext>
            </a:extLst>
          </p:cNvPr>
          <p:cNvSpPr>
            <a:spLocks noGrp="1"/>
          </p:cNvSpPr>
          <p:nvPr>
            <p:ph type="title"/>
          </p:nvPr>
        </p:nvSpPr>
        <p:spPr>
          <a:xfrm>
            <a:off x="838200" y="365126"/>
            <a:ext cx="10515600" cy="829494"/>
          </a:xfrm>
        </p:spPr>
        <p:txBody>
          <a:bodyPr>
            <a:normAutofit/>
          </a:bodyPr>
          <a:lstStyle/>
          <a:p>
            <a:r>
              <a:rPr lang="en-CA" sz="4800" dirty="0">
                <a:latin typeface="Arial Black" panose="020B0A04020102020204" pitchFamily="34" charset="0"/>
              </a:rPr>
              <a:t>The Birth of John the Baptist</a:t>
            </a:r>
          </a:p>
        </p:txBody>
      </p:sp>
      <p:sp>
        <p:nvSpPr>
          <p:cNvPr id="3" name="Content Placeholder 2">
            <a:extLst>
              <a:ext uri="{FF2B5EF4-FFF2-40B4-BE49-F238E27FC236}">
                <a16:creationId xmlns:a16="http://schemas.microsoft.com/office/drawing/2014/main" id="{9AB0982E-69BF-47E8-B327-1CF0DB792518}"/>
              </a:ext>
            </a:extLst>
          </p:cNvPr>
          <p:cNvSpPr>
            <a:spLocks noGrp="1"/>
          </p:cNvSpPr>
          <p:nvPr>
            <p:ph idx="1"/>
          </p:nvPr>
        </p:nvSpPr>
        <p:spPr>
          <a:xfrm>
            <a:off x="838200" y="1194620"/>
            <a:ext cx="10400072" cy="4982343"/>
          </a:xfrm>
        </p:spPr>
        <p:txBody>
          <a:bodyPr>
            <a:normAutofit/>
          </a:bodyPr>
          <a:lstStyle/>
          <a:p>
            <a:pPr marL="0" indent="0">
              <a:buNone/>
            </a:pPr>
            <a:r>
              <a:rPr lang="en-CA" b="1" i="1" dirty="0">
                <a:effectLst/>
                <a:latin typeface="Calibri" panose="020F0502020204030204" pitchFamily="34" charset="0"/>
                <a:ea typeface="Calibri" panose="020F0502020204030204" pitchFamily="34" charset="0"/>
                <a:cs typeface="Arial" panose="020B0604020202020204" pitchFamily="34" charset="0"/>
              </a:rPr>
              <a:t>The circumstances of Elizabeth’s pregnancy had drawn considerable attention – when John was born, it was a significant event:</a:t>
            </a:r>
          </a:p>
          <a:p>
            <a:pPr marL="457200" lvl="1" indent="0">
              <a:lnSpc>
                <a:spcPct val="150000"/>
              </a:lnSpc>
              <a:buNone/>
            </a:pPr>
            <a:r>
              <a:rPr lang="en-CA" b="1" u="sng" dirty="0">
                <a:effectLst/>
                <a:latin typeface="Calibri" panose="020F0502020204030204" pitchFamily="34" charset="0"/>
                <a:ea typeface="Calibri" panose="020F0502020204030204" pitchFamily="34" charset="0"/>
                <a:cs typeface="Arial" panose="020B0604020202020204" pitchFamily="34" charset="0"/>
              </a:rPr>
              <a:t>Luke 1:57-66 ESV</a:t>
            </a:r>
          </a:p>
          <a:p>
            <a:pPr marL="457200" lvl="1" indent="0">
              <a:lnSpc>
                <a:spcPct val="150000"/>
              </a:lnSpc>
              <a:buNone/>
            </a:pPr>
            <a:r>
              <a:rPr lang="en-CA" dirty="0">
                <a:effectLst/>
                <a:latin typeface="Calibri" panose="020F0502020204030204" pitchFamily="34" charset="0"/>
                <a:ea typeface="Calibri" panose="020F0502020204030204" pitchFamily="34" charset="0"/>
                <a:cs typeface="Arial" panose="020B0604020202020204" pitchFamily="34" charset="0"/>
              </a:rPr>
              <a:t>Now the time came for Elizabeth to give birth, and she bore a son.  And her neighbors and relatives heard that the Lord had shown great mercy to her, and they rejoiced with her … And they all wondered …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fear came on all their neighbors</a:t>
            </a:r>
            <a:r>
              <a:rPr lang="en-CA" dirty="0">
                <a:effectLst/>
                <a:latin typeface="Calibri" panose="020F0502020204030204" pitchFamily="34" charset="0"/>
                <a:ea typeface="Calibri" panose="020F0502020204030204" pitchFamily="34" charset="0"/>
                <a:cs typeface="Arial" panose="020B0604020202020204" pitchFamily="34" charset="0"/>
              </a:rPr>
              <a:t>.  And all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these things were talked about through all the hill country of Judea</a:t>
            </a:r>
            <a:r>
              <a:rPr lang="en-CA" dirty="0">
                <a:effectLst/>
                <a:latin typeface="Calibri" panose="020F0502020204030204" pitchFamily="34" charset="0"/>
                <a:ea typeface="Calibri" panose="020F0502020204030204" pitchFamily="34" charset="0"/>
                <a:cs typeface="Arial" panose="020B0604020202020204" pitchFamily="34" charset="0"/>
              </a:rPr>
              <a:t>, and all who heard them laid them up in their hearts, saying,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What then will this child be</a:t>
            </a:r>
            <a:r>
              <a:rPr lang="en-CA" dirty="0">
                <a:effectLst/>
                <a:latin typeface="Calibri" panose="020F0502020204030204" pitchFamily="34" charset="0"/>
                <a:ea typeface="Calibri" panose="020F0502020204030204" pitchFamily="34" charset="0"/>
                <a:cs typeface="Arial" panose="020B0604020202020204" pitchFamily="34" charset="0"/>
              </a:rPr>
              <a:t>?”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hand of the Lord was with him</a:t>
            </a:r>
            <a:r>
              <a:rPr lang="en-CA"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en-CA" dirty="0"/>
          </a:p>
        </p:txBody>
      </p:sp>
    </p:spTree>
    <p:extLst>
      <p:ext uri="{BB962C8B-B14F-4D97-AF65-F5344CB8AC3E}">
        <p14:creationId xmlns:p14="http://schemas.microsoft.com/office/powerpoint/2010/main" val="201279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FD5DB-24FA-4EE6-A3AD-B1E143C762E4}"/>
              </a:ext>
            </a:extLst>
          </p:cNvPr>
          <p:cNvSpPr>
            <a:spLocks noGrp="1"/>
          </p:cNvSpPr>
          <p:nvPr>
            <p:ph type="title"/>
          </p:nvPr>
        </p:nvSpPr>
        <p:spPr>
          <a:xfrm>
            <a:off x="838200" y="0"/>
            <a:ext cx="10515600" cy="940525"/>
          </a:xfrm>
        </p:spPr>
        <p:txBody>
          <a:bodyPr>
            <a:normAutofit/>
          </a:bodyPr>
          <a:lstStyle/>
          <a:p>
            <a:pPr algn="ctr"/>
            <a:r>
              <a:rPr lang="en-CA" sz="5400" dirty="0">
                <a:latin typeface="Arial Black" panose="020B0A04020102020204" pitchFamily="34" charset="0"/>
              </a:rPr>
              <a:t>The Prophecy of Zechariah</a:t>
            </a:r>
          </a:p>
        </p:txBody>
      </p:sp>
      <p:sp>
        <p:nvSpPr>
          <p:cNvPr id="3" name="Content Placeholder 2">
            <a:extLst>
              <a:ext uri="{FF2B5EF4-FFF2-40B4-BE49-F238E27FC236}">
                <a16:creationId xmlns:a16="http://schemas.microsoft.com/office/drawing/2014/main" id="{8796555A-D8F2-46AC-BBB6-FF40B8616695}"/>
              </a:ext>
            </a:extLst>
          </p:cNvPr>
          <p:cNvSpPr>
            <a:spLocks noGrp="1"/>
          </p:cNvSpPr>
          <p:nvPr>
            <p:ph idx="1"/>
          </p:nvPr>
        </p:nvSpPr>
        <p:spPr>
          <a:xfrm>
            <a:off x="0" y="940526"/>
            <a:ext cx="12192000" cy="5917474"/>
          </a:xfrm>
        </p:spPr>
        <p:txBody>
          <a:bodyPr>
            <a:normAutofit fontScale="92500" lnSpcReduction="10000"/>
          </a:bodyPr>
          <a:lstStyle/>
          <a:p>
            <a:pPr marL="0" marR="0" indent="0">
              <a:lnSpc>
                <a:spcPct val="100000"/>
              </a:lnSpc>
              <a:spcBef>
                <a:spcPts val="0"/>
              </a:spcBef>
              <a:buNone/>
            </a:pPr>
            <a:r>
              <a:rPr lang="en-CA" b="1" i="1" dirty="0">
                <a:effectLst/>
                <a:latin typeface="Calibri" panose="020F0502020204030204" pitchFamily="34" charset="0"/>
                <a:ea typeface="Calibri" panose="020F0502020204030204" pitchFamily="34" charset="0"/>
                <a:cs typeface="Arial" panose="020B0604020202020204" pitchFamily="34" charset="0"/>
              </a:rPr>
              <a:t>After the birth of John, Zechariah was inspired to deliver the following prophecy:</a:t>
            </a:r>
          </a:p>
          <a:p>
            <a:pPr marR="0" indent="0">
              <a:lnSpc>
                <a:spcPct val="107000"/>
              </a:lnSpc>
              <a:spcBef>
                <a:spcPts val="0"/>
              </a:spcBef>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Luke 1:68-79 ESV</a:t>
            </a:r>
          </a:p>
          <a:p>
            <a:pPr marR="0" indent="0">
              <a:lnSpc>
                <a:spcPct val="107000"/>
              </a:lnSpc>
              <a:spcBef>
                <a:spcPts val="0"/>
              </a:spcBef>
              <a:spcAft>
                <a:spcPts val="600"/>
              </a:spcAft>
              <a:buNone/>
            </a:pPr>
            <a:r>
              <a:rPr lang="en-CA" sz="2600" dirty="0">
                <a:effectLst/>
                <a:latin typeface="Calibri" panose="020F0502020204030204" pitchFamily="34" charset="0"/>
                <a:ea typeface="Calibri" panose="020F0502020204030204" pitchFamily="34" charset="0"/>
                <a:cs typeface="Arial" panose="020B0604020202020204" pitchFamily="34" charset="0"/>
              </a:rPr>
              <a:t>“Blessed be the Lord God of Israel, for he has visited and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redeemed his people</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and has raised up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horn of salvation</a:t>
            </a:r>
            <a:r>
              <a:rPr lang="en-CA" sz="2600" dirty="0">
                <a:effectLst/>
                <a:latin typeface="Calibri" panose="020F0502020204030204" pitchFamily="34" charset="0"/>
                <a:ea typeface="Calibri" panose="020F0502020204030204" pitchFamily="34" charset="0"/>
                <a:cs typeface="Arial" panose="020B0604020202020204" pitchFamily="34" charset="0"/>
              </a:rPr>
              <a:t> for us in the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house of his servant David</a:t>
            </a:r>
            <a:r>
              <a:rPr lang="en-CA" sz="2600" dirty="0">
                <a:effectLst/>
                <a:latin typeface="Calibri" panose="020F0502020204030204" pitchFamily="34" charset="0"/>
                <a:ea typeface="Calibri" panose="020F0502020204030204" pitchFamily="34" charset="0"/>
                <a:cs typeface="Arial" panose="020B0604020202020204" pitchFamily="34" charset="0"/>
              </a:rPr>
              <a:t>,</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as he spoke</a:t>
            </a:r>
            <a:r>
              <a:rPr lang="en-CA" sz="2600" dirty="0">
                <a:effectLst/>
                <a:latin typeface="Calibri" panose="020F0502020204030204" pitchFamily="34" charset="0"/>
                <a:ea typeface="Calibri" panose="020F0502020204030204" pitchFamily="34" charset="0"/>
                <a:cs typeface="Arial" panose="020B0604020202020204" pitchFamily="34" charset="0"/>
              </a:rPr>
              <a:t> by the mouth of his holy prophets from of old,</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that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 should be saved from our enemies</a:t>
            </a:r>
            <a:r>
              <a:rPr lang="en-CA" sz="2600" dirty="0">
                <a:effectLst/>
                <a:latin typeface="Calibri" panose="020F0502020204030204" pitchFamily="34" charset="0"/>
                <a:ea typeface="Calibri" panose="020F0502020204030204" pitchFamily="34" charset="0"/>
                <a:cs typeface="Arial" panose="020B0604020202020204" pitchFamily="34" charset="0"/>
              </a:rPr>
              <a:t> and from the hand of all who hate us;</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to show the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mercy promised to our fathers</a:t>
            </a:r>
            <a:r>
              <a:rPr lang="en-CA" sz="26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600" dirty="0">
                <a:effectLst/>
                <a:latin typeface="Calibri" panose="020F0502020204030204" pitchFamily="34" charset="0"/>
                <a:ea typeface="Calibri" panose="020F0502020204030204" pitchFamily="34" charset="0"/>
                <a:cs typeface="Arial" panose="020B0604020202020204" pitchFamily="34" charset="0"/>
              </a:rPr>
              <a:t>and to remember his holy covenant,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the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oath that he swore to our father Abraham</a:t>
            </a:r>
            <a:r>
              <a:rPr lang="en-CA" sz="2600" dirty="0">
                <a:effectLst/>
                <a:latin typeface="Calibri" panose="020F0502020204030204" pitchFamily="34" charset="0"/>
                <a:ea typeface="Calibri" panose="020F0502020204030204" pitchFamily="34" charset="0"/>
                <a:cs typeface="Arial" panose="020B0604020202020204" pitchFamily="34" charset="0"/>
              </a:rPr>
              <a:t>,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to grant us, that we, being delivered from the hand of our enemies,</a:t>
            </a:r>
            <a:br>
              <a:rPr lang="en-CA" sz="2600" dirty="0">
                <a:latin typeface="Calibri" panose="020F0502020204030204" pitchFamily="34" charset="0"/>
                <a:ea typeface="Calibri" panose="020F0502020204030204" pitchFamily="34" charset="0"/>
                <a:cs typeface="Arial" panose="020B0604020202020204" pitchFamily="34" charset="0"/>
              </a:rPr>
            </a:br>
            <a:r>
              <a:rPr lang="en-CA" sz="2600" dirty="0">
                <a:latin typeface="Calibri" panose="020F0502020204030204" pitchFamily="34" charset="0"/>
                <a:ea typeface="Calibri" panose="020F0502020204030204" pitchFamily="34" charset="0"/>
                <a:cs typeface="Arial" panose="020B0604020202020204" pitchFamily="34" charset="0"/>
              </a:rPr>
              <a:t>that </a:t>
            </a:r>
            <a:r>
              <a:rPr lang="en-CA" sz="2600" b="1" dirty="0">
                <a:highlight>
                  <a:srgbClr val="FFFF00"/>
                </a:highlight>
                <a:latin typeface="Calibri" panose="020F0502020204030204" pitchFamily="34" charset="0"/>
                <a:ea typeface="Calibri" panose="020F0502020204030204" pitchFamily="34" charset="0"/>
                <a:cs typeface="Arial" panose="020B0604020202020204" pitchFamily="34" charset="0"/>
              </a:rPr>
              <a:t>we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might serve him without fear</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holiness and righteousness</a:t>
            </a:r>
            <a:r>
              <a:rPr lang="en-CA" sz="2600" dirty="0">
                <a:effectLst/>
                <a:latin typeface="Calibri" panose="020F0502020204030204" pitchFamily="34" charset="0"/>
                <a:ea typeface="Calibri" panose="020F0502020204030204" pitchFamily="34" charset="0"/>
                <a:cs typeface="Arial" panose="020B0604020202020204" pitchFamily="34" charset="0"/>
              </a:rPr>
              <a:t> before him all our days.</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And you, child, will be called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prophet of the Most High</a:t>
            </a:r>
            <a:r>
              <a:rPr lang="en-CA" sz="2600" dirty="0">
                <a:effectLst/>
                <a:latin typeface="Calibri" panose="020F0502020204030204" pitchFamily="34" charset="0"/>
                <a:ea typeface="Calibri" panose="020F0502020204030204" pitchFamily="34" charset="0"/>
                <a:cs typeface="Arial" panose="020B0604020202020204" pitchFamily="34" charset="0"/>
              </a:rPr>
              <a:t>;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for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go before the Lord to prepare his ways</a:t>
            </a:r>
            <a:r>
              <a:rPr lang="en-CA" sz="2600" dirty="0">
                <a:effectLst/>
                <a:latin typeface="Calibri" panose="020F0502020204030204" pitchFamily="34" charset="0"/>
                <a:ea typeface="Calibri" panose="020F0502020204030204" pitchFamily="34" charset="0"/>
                <a:cs typeface="Arial" panose="020B0604020202020204" pitchFamily="34" charset="0"/>
              </a:rPr>
              <a:t>,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give knowledge of salvation to his people in </a:t>
            </a:r>
            <a:r>
              <a:rPr lang="en-CA" sz="2600" dirty="0">
                <a:effectLst/>
                <a:latin typeface="Calibri" panose="020F0502020204030204" pitchFamily="34" charset="0"/>
                <a:ea typeface="Calibri" panose="020F0502020204030204" pitchFamily="34" charset="0"/>
                <a:cs typeface="Arial" panose="020B0604020202020204" pitchFamily="34" charset="0"/>
              </a:rPr>
              <a:t>the forgiveness of their sins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because of the tender mercy of our God,</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whereby the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sunrise shall visit us</a:t>
            </a:r>
            <a:r>
              <a:rPr lang="en-CA" sz="2600" dirty="0">
                <a:effectLst/>
                <a:latin typeface="Calibri" panose="020F0502020204030204" pitchFamily="34" charset="0"/>
                <a:ea typeface="Calibri" panose="020F0502020204030204" pitchFamily="34" charset="0"/>
                <a:cs typeface="Arial" panose="020B0604020202020204" pitchFamily="34" charset="0"/>
              </a:rPr>
              <a:t> from on high to give light to those who sit in darkness and in the shadow of death, to guide our feet into the way of peace.” </a:t>
            </a:r>
          </a:p>
          <a:p>
            <a:pPr marL="0" indent="0">
              <a:buNone/>
            </a:pPr>
            <a:endParaRPr lang="en-CA" dirty="0"/>
          </a:p>
        </p:txBody>
      </p:sp>
    </p:spTree>
    <p:extLst>
      <p:ext uri="{BB962C8B-B14F-4D97-AF65-F5344CB8AC3E}">
        <p14:creationId xmlns:p14="http://schemas.microsoft.com/office/powerpoint/2010/main" val="1735373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CAC3-24DD-4A37-8EBD-733072723D25}"/>
              </a:ext>
            </a:extLst>
          </p:cNvPr>
          <p:cNvSpPr>
            <a:spLocks noGrp="1"/>
          </p:cNvSpPr>
          <p:nvPr>
            <p:ph type="title"/>
          </p:nvPr>
        </p:nvSpPr>
        <p:spPr>
          <a:xfrm>
            <a:off x="838200" y="1"/>
            <a:ext cx="10515600" cy="914399"/>
          </a:xfrm>
        </p:spPr>
        <p:txBody>
          <a:bodyPr/>
          <a:lstStyle/>
          <a:p>
            <a:pPr algn="ctr"/>
            <a:r>
              <a:rPr kumimoji="0" lang="en-CA" sz="5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Promises of God</a:t>
            </a:r>
            <a:endParaRPr lang="en-CA" dirty="0"/>
          </a:p>
        </p:txBody>
      </p:sp>
      <p:sp>
        <p:nvSpPr>
          <p:cNvPr id="3" name="Content Placeholder 2">
            <a:extLst>
              <a:ext uri="{FF2B5EF4-FFF2-40B4-BE49-F238E27FC236}">
                <a16:creationId xmlns:a16="http://schemas.microsoft.com/office/drawing/2014/main" id="{159E04EB-93FF-4315-8F4F-22B34E841B64}"/>
              </a:ext>
            </a:extLst>
          </p:cNvPr>
          <p:cNvSpPr>
            <a:spLocks noGrp="1"/>
          </p:cNvSpPr>
          <p:nvPr>
            <p:ph idx="1"/>
          </p:nvPr>
        </p:nvSpPr>
        <p:spPr>
          <a:xfrm>
            <a:off x="0" y="914400"/>
            <a:ext cx="12192000" cy="5943599"/>
          </a:xfrm>
        </p:spPr>
        <p:txBody>
          <a:bodyPr>
            <a:normAutofit fontScale="92500" lnSpcReduction="10000"/>
          </a:bodyPr>
          <a:lstStyle/>
          <a:p>
            <a:pPr marL="342900" marR="0" lvl="0" indent="-342900">
              <a:lnSpc>
                <a:spcPct val="107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1:68</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has visited and redeemed his people</a:t>
            </a:r>
            <a:r>
              <a:rPr lang="en-CA" sz="2800" dirty="0">
                <a:effectLst/>
                <a:latin typeface="Calibri" panose="020F0502020204030204" pitchFamily="34" charset="0"/>
                <a:ea typeface="Calibri" panose="020F0502020204030204" pitchFamily="34" charset="0"/>
                <a:cs typeface="Arial" panose="020B0604020202020204" pitchFamily="34" charset="0"/>
              </a:rPr>
              <a:t>” John is the transition from the economy of the Old Covenant to the New Covenant; the final remnant of true believers among the physical nation of Israel had faithfully prepared for the first coming of Messiah since the return from the exile; this final remnant comprised the people who John was preparing to transition to the New Testament Church</a:t>
            </a:r>
          </a:p>
          <a:p>
            <a:pPr marL="342900" marR="0" lvl="0" indent="-342900">
              <a:lnSpc>
                <a:spcPct val="107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1:69</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horn of salvation</a:t>
            </a:r>
            <a:r>
              <a:rPr lang="en-CA" sz="2800" dirty="0">
                <a:effectLst/>
                <a:latin typeface="Calibri" panose="020F0502020204030204" pitchFamily="34" charset="0"/>
                <a:ea typeface="Calibri" panose="020F0502020204030204" pitchFamily="34" charset="0"/>
                <a:cs typeface="Arial" panose="020B0604020202020204" pitchFamily="34" charset="0"/>
              </a:rPr>
              <a:t>” this is John’s message in preparation for the Messiah</a:t>
            </a:r>
          </a:p>
          <a:p>
            <a:pPr marL="342900" marR="0" lvl="0" indent="-342900">
              <a:lnSpc>
                <a:spcPct val="107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1:69</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house of his servant David</a:t>
            </a:r>
            <a:r>
              <a:rPr lang="en-CA" sz="2800" dirty="0">
                <a:effectLst/>
                <a:latin typeface="Calibri" panose="020F0502020204030204" pitchFamily="34" charset="0"/>
                <a:ea typeface="Calibri" panose="020F0502020204030204" pitchFamily="34" charset="0"/>
                <a:cs typeface="Arial" panose="020B0604020202020204" pitchFamily="34" charset="0"/>
              </a:rPr>
              <a:t>” is the lineage of the Messiah</a:t>
            </a:r>
          </a:p>
          <a:p>
            <a:pPr marL="342900" marR="0" lvl="0" indent="-342900">
              <a:lnSpc>
                <a:spcPct val="107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1:70</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as he spoke …</a:t>
            </a:r>
            <a:r>
              <a:rPr lang="en-CA" sz="2800" dirty="0">
                <a:effectLst/>
                <a:latin typeface="Calibri" panose="020F0502020204030204" pitchFamily="34" charset="0"/>
                <a:ea typeface="Calibri" panose="020F0502020204030204" pitchFamily="34" charset="0"/>
                <a:cs typeface="Arial" panose="020B0604020202020204" pitchFamily="34" charset="0"/>
              </a:rPr>
              <a:t>” alludes to all the Old Testament prophecies of the Messiah</a:t>
            </a:r>
          </a:p>
          <a:p>
            <a:pPr marL="342900" marR="0" lvl="0" indent="-342900">
              <a:lnSpc>
                <a:spcPct val="107000"/>
              </a:lnSpc>
              <a:spcBef>
                <a:spcPts val="0"/>
              </a:spcBef>
              <a:spcAft>
                <a:spcPts val="600"/>
              </a:spcAft>
              <a:buFont typeface="Symbol" panose="05050102010706020507" pitchFamily="18" charset="2"/>
              <a:buChar char=""/>
            </a:pP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1:71</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saved from our enemies</a:t>
            </a:r>
            <a:r>
              <a:rPr lang="en-CA" sz="2800" dirty="0">
                <a:effectLst/>
                <a:latin typeface="Calibri" panose="020F0502020204030204" pitchFamily="34" charset="0"/>
                <a:ea typeface="Calibri" panose="020F0502020204030204" pitchFamily="34" charset="0"/>
                <a:cs typeface="Arial" panose="020B0604020202020204" pitchFamily="34" charset="0"/>
              </a:rPr>
              <a:t>” alludes to prophecies of the Second Advent, upon which the popular anticipation of a political Messiah was based; but it also implies that through spiritual salvation, physical penalties are of no effect</a:t>
            </a:r>
          </a:p>
          <a:p>
            <a:pPr marL="342900" marR="0" lvl="0" indent="-342900">
              <a:lnSpc>
                <a:spcPct val="107000"/>
              </a:lnSpc>
              <a:spcBef>
                <a:spcPts val="0"/>
              </a:spcBef>
              <a:spcAft>
                <a:spcPts val="600"/>
              </a:spcAft>
              <a:buFont typeface="Symbol" panose="05050102010706020507" pitchFamily="18" charset="2"/>
              <a:buChar char=""/>
            </a:pPr>
            <a:r>
              <a:rPr lang="en-CA" sz="2800" i="1" dirty="0">
                <a:effectLst/>
                <a:latin typeface="Calibri" panose="020F0502020204030204" pitchFamily="34" charset="0"/>
                <a:ea typeface="Calibri" panose="020F0502020204030204" pitchFamily="34" charset="0"/>
                <a:cs typeface="Arial" panose="020B0604020202020204" pitchFamily="34" charset="0"/>
              </a:rPr>
              <a:t> </a:t>
            </a:r>
            <a:r>
              <a:rPr lang="en-CA" sz="2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1:72</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mercy promised to our fathers</a:t>
            </a:r>
            <a:r>
              <a:rPr lang="en-CA" sz="2800" dirty="0">
                <a:effectLst/>
                <a:latin typeface="Calibri" panose="020F0502020204030204" pitchFamily="34" charset="0"/>
                <a:ea typeface="Calibri" panose="020F0502020204030204" pitchFamily="34" charset="0"/>
                <a:cs typeface="Arial" panose="020B0604020202020204" pitchFamily="34" charset="0"/>
              </a:rPr>
              <a:t>” is a direct allusion to the remediation of the covenant curses promised upon repentance (Deuteronomy 30:1-20)</a:t>
            </a:r>
          </a:p>
        </p:txBody>
      </p:sp>
    </p:spTree>
    <p:extLst>
      <p:ext uri="{BB962C8B-B14F-4D97-AF65-F5344CB8AC3E}">
        <p14:creationId xmlns:p14="http://schemas.microsoft.com/office/powerpoint/2010/main" val="419923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38930-F896-4819-AD7E-5AE13D174F7A}"/>
              </a:ext>
            </a:extLst>
          </p:cNvPr>
          <p:cNvSpPr>
            <a:spLocks noGrp="1"/>
          </p:cNvSpPr>
          <p:nvPr>
            <p:ph type="title"/>
          </p:nvPr>
        </p:nvSpPr>
        <p:spPr>
          <a:xfrm>
            <a:off x="838200" y="1"/>
            <a:ext cx="10515600" cy="969263"/>
          </a:xfrm>
        </p:spPr>
        <p:txBody>
          <a:bodyPr>
            <a:noAutofit/>
          </a:bodyPr>
          <a:lstStyle/>
          <a:p>
            <a:pPr algn="ctr"/>
            <a:r>
              <a:rPr lang="en-CA" sz="5400" dirty="0">
                <a:latin typeface="Arial Black" panose="020B0A04020102020204" pitchFamily="34" charset="0"/>
              </a:rPr>
              <a:t>Fulfillment of the Promises</a:t>
            </a:r>
          </a:p>
        </p:txBody>
      </p:sp>
      <p:sp>
        <p:nvSpPr>
          <p:cNvPr id="3" name="Content Placeholder 2">
            <a:extLst>
              <a:ext uri="{FF2B5EF4-FFF2-40B4-BE49-F238E27FC236}">
                <a16:creationId xmlns:a16="http://schemas.microsoft.com/office/drawing/2014/main" id="{18D37BA3-7CDD-46AD-A3ED-030E097ED1F6}"/>
              </a:ext>
            </a:extLst>
          </p:cNvPr>
          <p:cNvSpPr>
            <a:spLocks noGrp="1"/>
          </p:cNvSpPr>
          <p:nvPr>
            <p:ph idx="1"/>
          </p:nvPr>
        </p:nvSpPr>
        <p:spPr>
          <a:xfrm>
            <a:off x="0" y="969264"/>
            <a:ext cx="12191999" cy="5888736"/>
          </a:xfrm>
        </p:spPr>
        <p:txBody>
          <a:bodyPr>
            <a:normAutofit lnSpcReduction="10000"/>
          </a:bodyPr>
          <a:lstStyle/>
          <a:p>
            <a:pPr marL="342900" marR="0" lvl="0" indent="-342900">
              <a:lnSpc>
                <a:spcPct val="107000"/>
              </a:lnSpc>
              <a:spcBef>
                <a:spcPts val="0"/>
              </a:spcBef>
              <a:spcAft>
                <a:spcPts val="600"/>
              </a:spcAft>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1:73</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oath that he swore to our father Abraham</a:t>
            </a:r>
            <a:r>
              <a:rPr lang="en-CA" sz="2600" dirty="0">
                <a:effectLst/>
                <a:latin typeface="Calibri" panose="020F0502020204030204" pitchFamily="34" charset="0"/>
                <a:ea typeface="Calibri" panose="020F0502020204030204" pitchFamily="34" charset="0"/>
                <a:cs typeface="Arial" panose="020B0604020202020204" pitchFamily="34" charset="0"/>
              </a:rPr>
              <a:t>” alludes to the blessing to be derived on all nations through Abraham, i.e., the Messiah, to be realized through the New Testament Church and the New Israel following the Second Advent</a:t>
            </a:r>
          </a:p>
          <a:p>
            <a:pPr marL="342900" marR="0" lvl="0" indent="-342900" rtl="0">
              <a:lnSpc>
                <a:spcPct val="107000"/>
              </a:lnSpc>
              <a:spcBef>
                <a:spcPts val="0"/>
              </a:spcBef>
              <a:spcAft>
                <a:spcPts val="600"/>
              </a:spcAft>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1:74</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might serve him without fear</a:t>
            </a:r>
            <a:r>
              <a:rPr lang="en-CA" sz="2600" dirty="0">
                <a:effectLst/>
                <a:latin typeface="Calibri" panose="020F0502020204030204" pitchFamily="34" charset="0"/>
                <a:ea typeface="Calibri" panose="020F0502020204030204" pitchFamily="34" charset="0"/>
                <a:cs typeface="Arial" panose="020B0604020202020204" pitchFamily="34" charset="0"/>
              </a:rPr>
              <a:t>” prophecy of the New Testament Church</a:t>
            </a:r>
          </a:p>
          <a:p>
            <a:pPr marL="342900" marR="0" lvl="0" indent="-342900">
              <a:lnSpc>
                <a:spcPct val="107000"/>
              </a:lnSpc>
              <a:spcBef>
                <a:spcPts val="0"/>
              </a:spcBef>
              <a:spcAft>
                <a:spcPts val="600"/>
              </a:spcAft>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1:76</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And you, child ...</a:t>
            </a:r>
            <a:r>
              <a:rPr lang="en-CA" sz="2600" dirty="0">
                <a:effectLst/>
                <a:latin typeface="Calibri" panose="020F0502020204030204" pitchFamily="34" charset="0"/>
                <a:ea typeface="Calibri" panose="020F0502020204030204" pitchFamily="34" charset="0"/>
                <a:cs typeface="Arial" panose="020B0604020202020204" pitchFamily="34" charset="0"/>
              </a:rPr>
              <a:t>” John is instrumental in the transition from the old economy to the new</a:t>
            </a:r>
          </a:p>
          <a:p>
            <a:pPr marL="342900" marR="0" lvl="0" indent="-342900">
              <a:lnSpc>
                <a:spcPct val="107000"/>
              </a:lnSpc>
              <a:spcBef>
                <a:spcPts val="0"/>
              </a:spcBef>
              <a:spcAft>
                <a:spcPts val="600"/>
              </a:spcAft>
              <a:buFont typeface="Symbol" panose="05050102010706020507" pitchFamily="18" charset="2"/>
              <a:buChar char=""/>
            </a:pPr>
            <a:r>
              <a:rPr lang="en-CA" sz="2600" dirty="0">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latin typeface="Calibri" panose="020F0502020204030204" pitchFamily="34" charset="0"/>
                <a:ea typeface="Calibri" panose="020F0502020204030204" pitchFamily="34" charset="0"/>
                <a:cs typeface="Arial" panose="020B0604020202020204" pitchFamily="34" charset="0"/>
              </a:rPr>
              <a:t>Luke 1:77 </a:t>
            </a:r>
            <a:r>
              <a:rPr lang="en-CA" sz="2600" dirty="0">
                <a:effectLst/>
                <a:latin typeface="Calibri" panose="020F0502020204030204" pitchFamily="34" charset="0"/>
                <a:ea typeface="Calibri" panose="020F0502020204030204" pitchFamily="34" charset="0"/>
                <a:cs typeface="Arial" panose="020B0604020202020204" pitchFamily="34" charset="0"/>
              </a:rPr>
              <a:t>“</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give knowledge</a:t>
            </a:r>
            <a:r>
              <a:rPr lang="en-CA" sz="2600" dirty="0">
                <a:effectLst/>
                <a:latin typeface="Calibri" panose="020F0502020204030204" pitchFamily="34" charset="0"/>
                <a:ea typeface="Calibri" panose="020F0502020204030204" pitchFamily="34" charset="0"/>
                <a:cs typeface="Arial" panose="020B0604020202020204" pitchFamily="34" charset="0"/>
              </a:rPr>
              <a:t>” John’s message pointed to the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Messiah as the source of salvation</a:t>
            </a:r>
            <a:r>
              <a:rPr lang="en-CA" sz="2600" dirty="0">
                <a:effectLst/>
                <a:latin typeface="Calibri" panose="020F0502020204030204" pitchFamily="34" charset="0"/>
                <a:ea typeface="Calibri" panose="020F0502020204030204" pitchFamily="34" charset="0"/>
                <a:cs typeface="Arial" panose="020B0604020202020204" pitchFamily="34" charset="0"/>
              </a:rPr>
              <a:t>; he preached repentance for forgiveness of sins as the first step in coming to Jesus to be offered salvation</a:t>
            </a:r>
          </a:p>
          <a:p>
            <a:pPr marL="342900" marR="0" lvl="0" indent="-342900">
              <a:lnSpc>
                <a:spcPct val="107000"/>
              </a:lnSpc>
              <a:spcBef>
                <a:spcPts val="0"/>
              </a:spcBef>
              <a:spcAft>
                <a:spcPts val="600"/>
              </a:spcAft>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1:78</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tender mercy</a:t>
            </a:r>
            <a:r>
              <a:rPr lang="en-CA" sz="2600" dirty="0">
                <a:effectLst/>
                <a:latin typeface="Calibri" panose="020F0502020204030204" pitchFamily="34" charset="0"/>
                <a:ea typeface="Calibri" panose="020F0502020204030204" pitchFamily="34" charset="0"/>
                <a:cs typeface="Arial" panose="020B0604020202020204" pitchFamily="34" charset="0"/>
              </a:rPr>
              <a:t>” the offer of God of salvation to all of sinning humankind is the ultimate expression of God’s mercy (John 3:16)</a:t>
            </a:r>
          </a:p>
          <a:p>
            <a:pPr>
              <a:spcAft>
                <a:spcPts val="600"/>
              </a:spcAft>
            </a:pP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Luke 1:78</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sunrise shall visit</a:t>
            </a:r>
            <a:r>
              <a:rPr lang="en-CA" sz="2600" dirty="0">
                <a:effectLst/>
                <a:latin typeface="Calibri" panose="020F0502020204030204" pitchFamily="34" charset="0"/>
                <a:ea typeface="Calibri" panose="020F0502020204030204" pitchFamily="34" charset="0"/>
                <a:cs typeface="Arial" panose="020B0604020202020204" pitchFamily="34" charset="0"/>
              </a:rPr>
              <a:t>” is a direct allusion to Malachi 2:11 stating the ultimate state of the entire world in true worship of God –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it’s a new day</a:t>
            </a:r>
            <a:r>
              <a:rPr lang="en-CA" sz="2600" dirty="0">
                <a:effectLst/>
                <a:latin typeface="Calibri" panose="020F0502020204030204" pitchFamily="34" charset="0"/>
                <a:ea typeface="Calibri" panose="020F0502020204030204" pitchFamily="34" charset="0"/>
                <a:cs typeface="Arial" panose="020B0604020202020204" pitchFamily="34" charset="0"/>
              </a:rPr>
              <a:t>!</a:t>
            </a:r>
            <a:endParaRPr lang="en-CA" sz="2600" dirty="0"/>
          </a:p>
          <a:p>
            <a:endParaRPr lang="en-CA" sz="2000" dirty="0"/>
          </a:p>
        </p:txBody>
      </p:sp>
    </p:spTree>
    <p:extLst>
      <p:ext uri="{BB962C8B-B14F-4D97-AF65-F5344CB8AC3E}">
        <p14:creationId xmlns:p14="http://schemas.microsoft.com/office/powerpoint/2010/main" val="2853137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D9E63-4B18-492A-9ADE-23E7E1C9CAB5}"/>
              </a:ext>
            </a:extLst>
          </p:cNvPr>
          <p:cNvSpPr>
            <a:spLocks noGrp="1"/>
          </p:cNvSpPr>
          <p:nvPr>
            <p:ph type="title"/>
          </p:nvPr>
        </p:nvSpPr>
        <p:spPr>
          <a:xfrm>
            <a:off x="1" y="1"/>
            <a:ext cx="7042484" cy="1005839"/>
          </a:xfrm>
        </p:spPr>
        <p:txBody>
          <a:bodyPr>
            <a:normAutofit fontScale="90000"/>
          </a:bodyPr>
          <a:lstStyle/>
          <a:p>
            <a:pPr algn="ctr"/>
            <a:r>
              <a:rPr lang="en-CA" sz="6000" dirty="0">
                <a:latin typeface="Arial Black" panose="020B0A04020102020204" pitchFamily="34" charset="0"/>
              </a:rPr>
              <a:t>John’s Early Life</a:t>
            </a:r>
          </a:p>
        </p:txBody>
      </p:sp>
      <p:sp>
        <p:nvSpPr>
          <p:cNvPr id="3" name="Content Placeholder 2">
            <a:extLst>
              <a:ext uri="{FF2B5EF4-FFF2-40B4-BE49-F238E27FC236}">
                <a16:creationId xmlns:a16="http://schemas.microsoft.com/office/drawing/2014/main" id="{7E008C96-6E4B-4740-9016-C1D4B2273F98}"/>
              </a:ext>
            </a:extLst>
          </p:cNvPr>
          <p:cNvSpPr>
            <a:spLocks noGrp="1"/>
          </p:cNvSpPr>
          <p:nvPr>
            <p:ph idx="1"/>
          </p:nvPr>
        </p:nvSpPr>
        <p:spPr>
          <a:xfrm>
            <a:off x="0" y="1005840"/>
            <a:ext cx="7281003" cy="5852160"/>
          </a:xfrm>
        </p:spPr>
        <p:txBody>
          <a:bodyPr>
            <a:normAutofit/>
          </a:bodyPr>
          <a:lstStyle/>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John’s parents, Elizabeth and Zechariah, lived in a </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un-named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town in the hill country of Judah</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457200" lvl="1" indent="0">
              <a:lnSpc>
                <a:spcPct val="110000"/>
              </a:lnSpc>
              <a:spcBef>
                <a:spcPts val="0"/>
              </a:spcBef>
              <a:buNone/>
            </a:pPr>
            <a:r>
              <a:rPr lang="en-CA" sz="2000" b="1" u="sng" dirty="0">
                <a:effectLst/>
                <a:latin typeface="Calibri" panose="020F0502020204030204" pitchFamily="34" charset="0"/>
                <a:ea typeface="Calibri" panose="020F0502020204030204" pitchFamily="34" charset="0"/>
                <a:cs typeface="Arial" panose="020B0604020202020204" pitchFamily="34" charset="0"/>
              </a:rPr>
              <a:t>Luke 1:39-40</a:t>
            </a:r>
          </a:p>
          <a:p>
            <a:pPr marL="457200" lvl="1" indent="0">
              <a:lnSpc>
                <a:spcPct val="110000"/>
              </a:lnSpc>
              <a:spcBef>
                <a:spcPts val="0"/>
              </a:spcBef>
              <a:buNone/>
            </a:pPr>
            <a:r>
              <a:rPr lang="en-CA" sz="2000" dirty="0">
                <a:effectLst/>
                <a:latin typeface="Calibri" panose="020F0502020204030204" pitchFamily="34" charset="0"/>
                <a:ea typeface="Calibri" panose="020F0502020204030204" pitchFamily="34" charset="0"/>
                <a:cs typeface="Arial" panose="020B0604020202020204" pitchFamily="34" charset="0"/>
              </a:rPr>
              <a:t>In those days Mary arose and went with haste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into the hill country, to a town in Judah</a:t>
            </a:r>
            <a:r>
              <a:rPr lang="en-CA" sz="2000" dirty="0">
                <a:effectLst/>
                <a:latin typeface="Calibri" panose="020F0502020204030204" pitchFamily="34" charset="0"/>
                <a:ea typeface="Calibri" panose="020F0502020204030204" pitchFamily="34" charset="0"/>
                <a:cs typeface="Arial" panose="020B0604020202020204" pitchFamily="34" charset="0"/>
              </a:rPr>
              <a:t>, and she entered the house of Zechariah and greeted Elizabeth.</a:t>
            </a:r>
          </a:p>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This is no doubt where John grew up.   </a:t>
            </a:r>
          </a:p>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Shortly before Jesus’ final trip to Jerusalem, he withdrew with his disciples to the town of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Ephraim</a:t>
            </a:r>
            <a:r>
              <a:rPr lang="en-CA" sz="2400" dirty="0">
                <a:effectLst/>
                <a:latin typeface="Calibri" panose="020F0502020204030204" pitchFamily="34" charset="0"/>
                <a:ea typeface="Calibri" panose="020F0502020204030204" pitchFamily="34" charset="0"/>
                <a:cs typeface="Arial" panose="020B0604020202020204" pitchFamily="34" charset="0"/>
              </a:rPr>
              <a:t> in the Hill Country.</a:t>
            </a:r>
          </a:p>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 It is possible this is where Zechariah and Elizabeth still lived: </a:t>
            </a:r>
            <a:r>
              <a:rPr lang="en-CA" sz="2400" b="1" u="sng" dirty="0">
                <a:effectLst/>
                <a:latin typeface="Calibri" panose="020F0502020204030204" pitchFamily="34" charset="0"/>
                <a:ea typeface="Calibri" panose="020F0502020204030204" pitchFamily="34" charset="0"/>
                <a:cs typeface="Arial" panose="020B0604020202020204" pitchFamily="34" charset="0"/>
              </a:rPr>
              <a:t>John 11:54 ESV</a:t>
            </a:r>
          </a:p>
          <a:p>
            <a:pPr marL="398463" lvl="1" indent="0">
              <a:lnSpc>
                <a:spcPct val="107000"/>
              </a:lnSpc>
              <a:spcBef>
                <a:spcPts val="0"/>
              </a:spcBef>
              <a:spcAft>
                <a:spcPts val="600"/>
              </a:spcAft>
              <a:buNone/>
            </a:pPr>
            <a:r>
              <a:rPr lang="en-CA" sz="2000" dirty="0">
                <a:effectLst/>
                <a:latin typeface="Calibri" panose="020F0502020204030204" pitchFamily="34" charset="0"/>
                <a:ea typeface="Calibri" panose="020F0502020204030204" pitchFamily="34" charset="0"/>
                <a:cs typeface="Arial" panose="020B0604020202020204" pitchFamily="34" charset="0"/>
              </a:rPr>
              <a:t>Jesus therefore no longer walked openly among the Jews, but went from there to the region near the wilderness, to a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town called Ephraim</a:t>
            </a:r>
            <a:r>
              <a:rPr lang="en-CA" sz="2000" dirty="0">
                <a:effectLst/>
                <a:latin typeface="Calibri" panose="020F0502020204030204" pitchFamily="34" charset="0"/>
                <a:ea typeface="Calibri" panose="020F0502020204030204" pitchFamily="34" charset="0"/>
                <a:cs typeface="Arial" panose="020B0604020202020204" pitchFamily="34" charset="0"/>
              </a:rPr>
              <a:t>, and there he stayed with the disciples.</a:t>
            </a:r>
          </a:p>
          <a:p>
            <a:pPr marL="0" marR="0" indent="0">
              <a:lnSpc>
                <a:spcPct val="107000"/>
              </a:lnSpc>
              <a:spcBef>
                <a:spcPts val="0"/>
              </a:spcBef>
              <a:spcAft>
                <a:spcPts val="600"/>
              </a:spcAft>
            </a:pPr>
            <a:endParaRPr lang="en-CA" sz="1800" dirty="0">
              <a:latin typeface="Calibri" panose="020F0502020204030204" pitchFamily="34" charset="0"/>
              <a:ea typeface="Calibri" panose="020F0502020204030204" pitchFamily="34" charset="0"/>
              <a:cs typeface="Arial" panose="020B0604020202020204" pitchFamily="34" charset="0"/>
            </a:endParaRPr>
          </a:p>
          <a:p>
            <a:pPr indent="0">
              <a:lnSpc>
                <a:spcPct val="107000"/>
              </a:lnSpc>
              <a:spcBef>
                <a:spcPts val="0"/>
              </a:spcBef>
              <a:spcAft>
                <a:spcPts val="600"/>
              </a:spcAft>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600"/>
              </a:spcAft>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sz="1800" dirty="0"/>
          </a:p>
        </p:txBody>
      </p:sp>
      <p:pic>
        <p:nvPicPr>
          <p:cNvPr id="8" name="Picture 7">
            <a:extLst>
              <a:ext uri="{FF2B5EF4-FFF2-40B4-BE49-F238E27FC236}">
                <a16:creationId xmlns:a16="http://schemas.microsoft.com/office/drawing/2014/main" id="{FD94357F-F16D-4454-AFED-7D0FEA8327F3}"/>
              </a:ext>
            </a:extLst>
          </p:cNvPr>
          <p:cNvPicPr>
            <a:picLocks noChangeAspect="1"/>
          </p:cNvPicPr>
          <p:nvPr/>
        </p:nvPicPr>
        <p:blipFill>
          <a:blip r:embed="rId3"/>
          <a:stretch>
            <a:fillRect/>
          </a:stretch>
        </p:blipFill>
        <p:spPr>
          <a:xfrm>
            <a:off x="7042484" y="259588"/>
            <a:ext cx="4990513" cy="6233287"/>
          </a:xfrm>
          <a:prstGeom prst="rect">
            <a:avLst/>
          </a:prstGeom>
        </p:spPr>
      </p:pic>
    </p:spTree>
    <p:extLst>
      <p:ext uri="{BB962C8B-B14F-4D97-AF65-F5344CB8AC3E}">
        <p14:creationId xmlns:p14="http://schemas.microsoft.com/office/powerpoint/2010/main" val="1247676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3540</Words>
  <Application>Microsoft Office PowerPoint</Application>
  <PresentationFormat>Widescreen</PresentationFormat>
  <Paragraphs>186</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Symbol</vt:lpstr>
      <vt:lpstr>Office Theme</vt:lpstr>
      <vt:lpstr>John the Baptist  More Than A Prophet</vt:lpstr>
      <vt:lpstr>How is John “More than a Prophet”?</vt:lpstr>
      <vt:lpstr>The Angelic Message</vt:lpstr>
      <vt:lpstr>Analysis of the Message</vt:lpstr>
      <vt:lpstr>The Birth of John the Baptist</vt:lpstr>
      <vt:lpstr>The Prophecy of Zechariah</vt:lpstr>
      <vt:lpstr>The Promises of God</vt:lpstr>
      <vt:lpstr>Fulfillment of the Promises</vt:lpstr>
      <vt:lpstr>John’s Early Life</vt:lpstr>
      <vt:lpstr>John in the Wilderness</vt:lpstr>
      <vt:lpstr>John’s Activity in the Wilderness</vt:lpstr>
      <vt:lpstr>John’s Ethical Teaching</vt:lpstr>
      <vt:lpstr>John Prepares for the Messiah</vt:lpstr>
      <vt:lpstr>John the Apostle’s Assessment</vt:lpstr>
      <vt:lpstr>The Success of John the Baptist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the Baptist  More Than A Prophet</dc:title>
  <dc:creator>mike</dc:creator>
  <cp:lastModifiedBy>mike</cp:lastModifiedBy>
  <cp:revision>67</cp:revision>
  <cp:lastPrinted>2021-02-13T11:41:18Z</cp:lastPrinted>
  <dcterms:created xsi:type="dcterms:W3CDTF">2020-12-29T14:59:42Z</dcterms:created>
  <dcterms:modified xsi:type="dcterms:W3CDTF">2021-02-13T13:16:10Z</dcterms:modified>
</cp:coreProperties>
</file>