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267" autoAdjust="0"/>
  </p:normalViewPr>
  <p:slideViewPr>
    <p:cSldViewPr snapToGrid="0">
      <p:cViewPr varScale="1">
        <p:scale>
          <a:sx n="58" d="100"/>
          <a:sy n="58" d="100"/>
        </p:scale>
        <p:origin x="954" y="72"/>
      </p:cViewPr>
      <p:guideLst/>
    </p:cSldViewPr>
  </p:slideViewPr>
  <p:notesTextViewPr>
    <p:cViewPr>
      <p:scale>
        <a:sx n="153" d="100"/>
        <a:sy n="153" d="100"/>
      </p:scale>
      <p:origin x="0" y="0"/>
    </p:cViewPr>
  </p:notesTextViewPr>
  <p:sorterViewPr>
    <p:cViewPr>
      <p:scale>
        <a:sx n="120" d="100"/>
        <a:sy n="120" d="100"/>
      </p:scale>
      <p:origin x="0" y="-171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568464-69E5-4F6D-AFD5-D63BD3B4D8FF}" type="datetimeFigureOut">
              <a:rPr lang="en-CA" smtClean="0"/>
              <a:t>2021-05-05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9B3BE8-6273-4EEC-91F2-1269E0867998}" type="slidenum">
              <a:rPr lang="en-CA" smtClean="0"/>
              <a:t>‹#›</a:t>
            </a:fld>
            <a:endParaRPr lang="en-CA"/>
          </a:p>
        </p:txBody>
      </p:sp>
    </p:spTree>
    <p:extLst>
      <p:ext uri="{BB962C8B-B14F-4D97-AF65-F5344CB8AC3E}">
        <p14:creationId xmlns:p14="http://schemas.microsoft.com/office/powerpoint/2010/main" val="1837376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have discussed John’s role in the plan of God – no one has had a more important role</a:t>
            </a:r>
          </a:p>
          <a:p>
            <a:pPr marL="171450" indent="-171450">
              <a:buFont typeface="Arial" panose="020B0604020202020204" pitchFamily="34" charset="0"/>
              <a:buChar char="•"/>
            </a:pPr>
            <a:r>
              <a:rPr lang="en-CA" dirty="0"/>
              <a:t>But what does Jesus mean by the parabolic statement?</a:t>
            </a:r>
          </a:p>
          <a:p>
            <a:pPr marL="171450" indent="-171450">
              <a:buFont typeface="Arial" panose="020B0604020202020204" pitchFamily="34" charset="0"/>
              <a:buChar char="•"/>
            </a:pPr>
            <a:r>
              <a:rPr lang="en-CA" dirty="0"/>
              <a:t>Will get to it as we proceed</a:t>
            </a:r>
          </a:p>
        </p:txBody>
      </p:sp>
      <p:sp>
        <p:nvSpPr>
          <p:cNvPr id="4" name="Slide Number Placeholder 3"/>
          <p:cNvSpPr>
            <a:spLocks noGrp="1"/>
          </p:cNvSpPr>
          <p:nvPr>
            <p:ph type="sldNum" sz="quarter" idx="5"/>
          </p:nvPr>
        </p:nvSpPr>
        <p:spPr/>
        <p:txBody>
          <a:bodyPr/>
          <a:lstStyle/>
          <a:p>
            <a:fld id="{8B9B3BE8-6273-4EEC-91F2-1269E0867998}" type="slidenum">
              <a:rPr lang="en-CA" smtClean="0"/>
              <a:t>1</a:t>
            </a:fld>
            <a:endParaRPr lang="en-CA"/>
          </a:p>
        </p:txBody>
      </p:sp>
    </p:spTree>
    <p:extLst>
      <p:ext uri="{BB962C8B-B14F-4D97-AF65-F5344CB8AC3E}">
        <p14:creationId xmlns:p14="http://schemas.microsoft.com/office/powerpoint/2010/main" val="232227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cloth and the wineskins present reciprocal views of the new and old covenants</a:t>
            </a:r>
          </a:p>
          <a:p>
            <a:pPr marL="171450" indent="-171450">
              <a:buFont typeface="Arial" panose="020B0604020202020204" pitchFamily="34" charset="0"/>
              <a:buChar char="•"/>
            </a:pPr>
            <a:r>
              <a:rPr lang="en-CA" dirty="0"/>
              <a:t>New cloth implies that the new covenant cannot be made to repair the old covenant</a:t>
            </a:r>
          </a:p>
        </p:txBody>
      </p:sp>
      <p:sp>
        <p:nvSpPr>
          <p:cNvPr id="4" name="Slide Number Placeholder 3"/>
          <p:cNvSpPr>
            <a:spLocks noGrp="1"/>
          </p:cNvSpPr>
          <p:nvPr>
            <p:ph type="sldNum" sz="quarter" idx="5"/>
          </p:nvPr>
        </p:nvSpPr>
        <p:spPr/>
        <p:txBody>
          <a:bodyPr/>
          <a:lstStyle/>
          <a:p>
            <a:fld id="{8B9B3BE8-6273-4EEC-91F2-1269E0867998}" type="slidenum">
              <a:rPr lang="en-CA" smtClean="0"/>
              <a:t>12</a:t>
            </a:fld>
            <a:endParaRPr lang="en-CA"/>
          </a:p>
        </p:txBody>
      </p:sp>
    </p:spTree>
    <p:extLst>
      <p:ext uri="{BB962C8B-B14F-4D97-AF65-F5344CB8AC3E}">
        <p14:creationId xmlns:p14="http://schemas.microsoft.com/office/powerpoint/2010/main" val="474816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Wineskins implies that the old covenant cannot in any way contain the new covenant</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The old covenant cannot be patched with the new covenant &lt;&gt; The new covenant cannot be contained by the old covenant.</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See Ezekiel 11:19-20, 36:25-27</a:t>
            </a:r>
            <a:endParaRPr lang="en-CA" dirty="0"/>
          </a:p>
        </p:txBody>
      </p:sp>
      <p:sp>
        <p:nvSpPr>
          <p:cNvPr id="4" name="Slide Number Placeholder 3"/>
          <p:cNvSpPr>
            <a:spLocks noGrp="1"/>
          </p:cNvSpPr>
          <p:nvPr>
            <p:ph type="sldNum" sz="quarter" idx="5"/>
          </p:nvPr>
        </p:nvSpPr>
        <p:spPr/>
        <p:txBody>
          <a:bodyPr/>
          <a:lstStyle/>
          <a:p>
            <a:fld id="{8B9B3BE8-6273-4EEC-91F2-1269E0867998}" type="slidenum">
              <a:rPr lang="en-CA" smtClean="0"/>
              <a:t>13</a:t>
            </a:fld>
            <a:endParaRPr lang="en-CA"/>
          </a:p>
        </p:txBody>
      </p:sp>
    </p:spTree>
    <p:extLst>
      <p:ext uri="{BB962C8B-B14F-4D97-AF65-F5344CB8AC3E}">
        <p14:creationId xmlns:p14="http://schemas.microsoft.com/office/powerpoint/2010/main" val="1797005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Only Luke has this parable …</a:t>
            </a:r>
          </a:p>
        </p:txBody>
      </p:sp>
      <p:sp>
        <p:nvSpPr>
          <p:cNvPr id="4" name="Slide Number Placeholder 3"/>
          <p:cNvSpPr>
            <a:spLocks noGrp="1"/>
          </p:cNvSpPr>
          <p:nvPr>
            <p:ph type="sldNum" sz="quarter" idx="5"/>
          </p:nvPr>
        </p:nvSpPr>
        <p:spPr/>
        <p:txBody>
          <a:bodyPr/>
          <a:lstStyle/>
          <a:p>
            <a:fld id="{8B9B3BE8-6273-4EEC-91F2-1269E0867998}" type="slidenum">
              <a:rPr lang="en-CA" smtClean="0"/>
              <a:t>14</a:t>
            </a:fld>
            <a:endParaRPr lang="en-CA"/>
          </a:p>
        </p:txBody>
      </p:sp>
    </p:spTree>
    <p:extLst>
      <p:ext uri="{BB962C8B-B14F-4D97-AF65-F5344CB8AC3E}">
        <p14:creationId xmlns:p14="http://schemas.microsoft.com/office/powerpoint/2010/main" val="3960608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Again, we have discussed this passage, but did not focus on the parables …</a:t>
            </a:r>
          </a:p>
        </p:txBody>
      </p:sp>
      <p:sp>
        <p:nvSpPr>
          <p:cNvPr id="4" name="Slide Number Placeholder 3"/>
          <p:cNvSpPr>
            <a:spLocks noGrp="1"/>
          </p:cNvSpPr>
          <p:nvPr>
            <p:ph type="sldNum" sz="quarter" idx="5"/>
          </p:nvPr>
        </p:nvSpPr>
        <p:spPr/>
        <p:txBody>
          <a:bodyPr/>
          <a:lstStyle/>
          <a:p>
            <a:fld id="{8B9B3BE8-6273-4EEC-91F2-1269E0867998}" type="slidenum">
              <a:rPr lang="en-CA" smtClean="0"/>
              <a:t>15</a:t>
            </a:fld>
            <a:endParaRPr lang="en-CA"/>
          </a:p>
        </p:txBody>
      </p:sp>
    </p:spTree>
    <p:extLst>
      <p:ext uri="{BB962C8B-B14F-4D97-AF65-F5344CB8AC3E}">
        <p14:creationId xmlns:p14="http://schemas.microsoft.com/office/powerpoint/2010/main" val="2576740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are many Old Testament passages which use the metaphor of violence for the spreading of the gospel </a:t>
            </a:r>
          </a:p>
          <a:p>
            <a:pPr marL="171450" indent="-171450">
              <a:buFont typeface="Arial" panose="020B0604020202020204" pitchFamily="34" charset="0"/>
              <a:buChar char="•"/>
            </a:pPr>
            <a:r>
              <a:rPr lang="en-CA" dirty="0"/>
              <a:t>(see for example Numbers 23:23-24, Isaiah 11:14-15, 26:4-6, Micah 5:8-9)</a:t>
            </a:r>
          </a:p>
        </p:txBody>
      </p:sp>
      <p:sp>
        <p:nvSpPr>
          <p:cNvPr id="4" name="Slide Number Placeholder 3"/>
          <p:cNvSpPr>
            <a:spLocks noGrp="1"/>
          </p:cNvSpPr>
          <p:nvPr>
            <p:ph type="sldNum" sz="quarter" idx="5"/>
          </p:nvPr>
        </p:nvSpPr>
        <p:spPr/>
        <p:txBody>
          <a:bodyPr/>
          <a:lstStyle/>
          <a:p>
            <a:fld id="{8B9B3BE8-6273-4EEC-91F2-1269E0867998}" type="slidenum">
              <a:rPr lang="en-CA" smtClean="0"/>
              <a:t>17</a:t>
            </a:fld>
            <a:endParaRPr lang="en-CA"/>
          </a:p>
        </p:txBody>
      </p:sp>
    </p:spTree>
    <p:extLst>
      <p:ext uri="{BB962C8B-B14F-4D97-AF65-F5344CB8AC3E}">
        <p14:creationId xmlns:p14="http://schemas.microsoft.com/office/powerpoint/2010/main" val="778675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 covered the “Work of Elijah” in Bible Study and a sermon, but did not focus on John the Baptist as Elijah </a:t>
            </a:r>
          </a:p>
          <a:p>
            <a:pPr marL="171450" indent="-171450">
              <a:buFont typeface="Arial" panose="020B0604020202020204" pitchFamily="34" charset="0"/>
              <a:buChar char="•"/>
            </a:pPr>
            <a:r>
              <a:rPr lang="en-CA" dirty="0"/>
              <a:t>I have another Bible Study on John the Baptist as Elijah</a:t>
            </a:r>
          </a:p>
          <a:p>
            <a:pPr marL="171450" indent="-171450">
              <a:buFont typeface="Arial" panose="020B0604020202020204" pitchFamily="34" charset="0"/>
              <a:buChar char="•"/>
            </a:pPr>
            <a:r>
              <a:rPr lang="en-CA" dirty="0"/>
              <a:t>The next two parables relate directly to the role of John as Elijah and the need of “those with ears” to understand that role.</a:t>
            </a:r>
          </a:p>
        </p:txBody>
      </p:sp>
      <p:sp>
        <p:nvSpPr>
          <p:cNvPr id="4" name="Slide Number Placeholder 3"/>
          <p:cNvSpPr>
            <a:spLocks noGrp="1"/>
          </p:cNvSpPr>
          <p:nvPr>
            <p:ph type="sldNum" sz="quarter" idx="5"/>
          </p:nvPr>
        </p:nvSpPr>
        <p:spPr/>
        <p:txBody>
          <a:bodyPr/>
          <a:lstStyle/>
          <a:p>
            <a:fld id="{8B9B3BE8-6273-4EEC-91F2-1269E0867998}" type="slidenum">
              <a:rPr lang="en-CA" smtClean="0"/>
              <a:t>18</a:t>
            </a:fld>
            <a:endParaRPr lang="en-CA"/>
          </a:p>
        </p:txBody>
      </p:sp>
    </p:spTree>
    <p:extLst>
      <p:ext uri="{BB962C8B-B14F-4D97-AF65-F5344CB8AC3E}">
        <p14:creationId xmlns:p14="http://schemas.microsoft.com/office/powerpoint/2010/main" val="3164384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is famous for using parables – he used several about John the Baptist</a:t>
            </a:r>
          </a:p>
          <a:p>
            <a:pPr marL="171450" indent="-171450">
              <a:buFont typeface="Arial" panose="020B0604020202020204" pitchFamily="34" charset="0"/>
              <a:buChar char="•"/>
            </a:pPr>
            <a:r>
              <a:rPr lang="en-CA" dirty="0"/>
              <a:t>John used several parables himself</a:t>
            </a:r>
          </a:p>
        </p:txBody>
      </p:sp>
      <p:sp>
        <p:nvSpPr>
          <p:cNvPr id="4" name="Slide Number Placeholder 3"/>
          <p:cNvSpPr>
            <a:spLocks noGrp="1"/>
          </p:cNvSpPr>
          <p:nvPr>
            <p:ph type="sldNum" sz="quarter" idx="5"/>
          </p:nvPr>
        </p:nvSpPr>
        <p:spPr/>
        <p:txBody>
          <a:bodyPr/>
          <a:lstStyle/>
          <a:p>
            <a:fld id="{8B9B3BE8-6273-4EEC-91F2-1269E0867998}" type="slidenum">
              <a:rPr lang="en-CA" smtClean="0"/>
              <a:t>2</a:t>
            </a:fld>
            <a:endParaRPr lang="en-CA"/>
          </a:p>
        </p:txBody>
      </p:sp>
    </p:spTree>
    <p:extLst>
      <p:ext uri="{BB962C8B-B14F-4D97-AF65-F5344CB8AC3E}">
        <p14:creationId xmlns:p14="http://schemas.microsoft.com/office/powerpoint/2010/main" val="3937217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context is the Parable of the Sower which was presented publicly: “he began to teach beside the sea.  And a very large crowd gathered about him” (Mark 4:1 ESV)  </a:t>
            </a:r>
          </a:p>
          <a:p>
            <a:pPr marL="171450" indent="-171450">
              <a:buFont typeface="Arial" panose="020B0604020202020204" pitchFamily="34" charset="0"/>
              <a:buChar char="•"/>
            </a:pPr>
            <a:r>
              <a:rPr lang="en-CA" dirty="0"/>
              <a:t>Both Matthew and Luke also record the event – Matthew adds more detail and Luke is briefer. </a:t>
            </a:r>
          </a:p>
          <a:p>
            <a:pPr marL="171450" indent="-171450">
              <a:buFont typeface="Arial" panose="020B0604020202020204" pitchFamily="34" charset="0"/>
              <a:buChar char="•"/>
            </a:pPr>
            <a:r>
              <a:rPr lang="en-CA" dirty="0"/>
              <a:t> Jesus’ final words to the crowd were “He who has ears to hear, let him hear.” (Mark 4:9 ESV)</a:t>
            </a:r>
          </a:p>
          <a:p>
            <a:pPr marL="171450" indent="-171450">
              <a:buFont typeface="Arial" panose="020B0604020202020204" pitchFamily="34" charset="0"/>
              <a:buChar char="•"/>
            </a:pPr>
            <a:r>
              <a:rPr lang="en-CA" dirty="0"/>
              <a:t> In other words, Jesus assumed there were some in the crowd who would be called, and therefore could have some understanding, but most would not understand.</a:t>
            </a:r>
          </a:p>
          <a:p>
            <a:pPr marL="171450" indent="-171450">
              <a:buFont typeface="Arial" panose="020B0604020202020204" pitchFamily="34" charset="0"/>
              <a:buChar char="•"/>
            </a:pPr>
            <a:r>
              <a:rPr lang="en-CA" dirty="0"/>
              <a:t>Then following the above statement, Jesus explains the parable to the disciples.</a:t>
            </a:r>
          </a:p>
          <a:p>
            <a:pPr marL="171450" indent="-171450">
              <a:buFont typeface="Arial" panose="020B0604020202020204" pitchFamily="34" charset="0"/>
              <a:buChar char="•"/>
            </a:pPr>
            <a:r>
              <a:rPr lang="en-CA" dirty="0"/>
              <a:t>Parables are to prevent people form understanding until they are ready to be called</a:t>
            </a:r>
          </a:p>
        </p:txBody>
      </p:sp>
      <p:sp>
        <p:nvSpPr>
          <p:cNvPr id="4" name="Slide Number Placeholder 3"/>
          <p:cNvSpPr>
            <a:spLocks noGrp="1"/>
          </p:cNvSpPr>
          <p:nvPr>
            <p:ph type="sldNum" sz="quarter" idx="5"/>
          </p:nvPr>
        </p:nvSpPr>
        <p:spPr/>
        <p:txBody>
          <a:bodyPr/>
          <a:lstStyle/>
          <a:p>
            <a:fld id="{8B9B3BE8-6273-4EEC-91F2-1269E0867998}" type="slidenum">
              <a:rPr lang="en-CA" smtClean="0"/>
              <a:t>3</a:t>
            </a:fld>
            <a:endParaRPr lang="en-CA"/>
          </a:p>
        </p:txBody>
      </p:sp>
    </p:spTree>
    <p:extLst>
      <p:ext uri="{BB962C8B-B14F-4D97-AF65-F5344CB8AC3E}">
        <p14:creationId xmlns:p14="http://schemas.microsoft.com/office/powerpoint/2010/main" val="1962730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three parables are related – they build on each other in John’s denouncing the Pharisees and </a:t>
            </a:r>
            <a:r>
              <a:rPr lang="en-CA" dirty="0" err="1"/>
              <a:t>Saducees</a:t>
            </a:r>
            <a:endParaRPr lang="en-CA" dirty="0"/>
          </a:p>
        </p:txBody>
      </p:sp>
      <p:sp>
        <p:nvSpPr>
          <p:cNvPr id="4" name="Slide Number Placeholder 3"/>
          <p:cNvSpPr>
            <a:spLocks noGrp="1"/>
          </p:cNvSpPr>
          <p:nvPr>
            <p:ph type="sldNum" sz="quarter" idx="5"/>
          </p:nvPr>
        </p:nvSpPr>
        <p:spPr/>
        <p:txBody>
          <a:bodyPr/>
          <a:lstStyle/>
          <a:p>
            <a:fld id="{8B9B3BE8-6273-4EEC-91F2-1269E0867998}" type="slidenum">
              <a:rPr lang="en-CA" smtClean="0"/>
              <a:t>4</a:t>
            </a:fld>
            <a:endParaRPr lang="en-CA"/>
          </a:p>
        </p:txBody>
      </p:sp>
    </p:spTree>
    <p:extLst>
      <p:ext uri="{BB962C8B-B14F-4D97-AF65-F5344CB8AC3E}">
        <p14:creationId xmlns:p14="http://schemas.microsoft.com/office/powerpoint/2010/main" val="4097338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antecedent of “his” is God</a:t>
            </a:r>
          </a:p>
        </p:txBody>
      </p:sp>
      <p:sp>
        <p:nvSpPr>
          <p:cNvPr id="4" name="Slide Number Placeholder 3"/>
          <p:cNvSpPr>
            <a:spLocks noGrp="1"/>
          </p:cNvSpPr>
          <p:nvPr>
            <p:ph type="sldNum" sz="quarter" idx="5"/>
          </p:nvPr>
        </p:nvSpPr>
        <p:spPr/>
        <p:txBody>
          <a:bodyPr/>
          <a:lstStyle/>
          <a:p>
            <a:fld id="{8B9B3BE8-6273-4EEC-91F2-1269E0867998}" type="slidenum">
              <a:rPr lang="en-CA" smtClean="0"/>
              <a:t>7</a:t>
            </a:fld>
            <a:endParaRPr lang="en-CA"/>
          </a:p>
        </p:txBody>
      </p:sp>
    </p:spTree>
    <p:extLst>
      <p:ext uri="{BB962C8B-B14F-4D97-AF65-F5344CB8AC3E}">
        <p14:creationId xmlns:p14="http://schemas.microsoft.com/office/powerpoint/2010/main" val="2121927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have discussed this passage, but not the parable …</a:t>
            </a:r>
          </a:p>
        </p:txBody>
      </p:sp>
      <p:sp>
        <p:nvSpPr>
          <p:cNvPr id="4" name="Slide Number Placeholder 3"/>
          <p:cNvSpPr>
            <a:spLocks noGrp="1"/>
          </p:cNvSpPr>
          <p:nvPr>
            <p:ph type="sldNum" sz="quarter" idx="5"/>
          </p:nvPr>
        </p:nvSpPr>
        <p:spPr/>
        <p:txBody>
          <a:bodyPr/>
          <a:lstStyle/>
          <a:p>
            <a:fld id="{8B9B3BE8-6273-4EEC-91F2-1269E0867998}" type="slidenum">
              <a:rPr lang="en-CA" smtClean="0"/>
              <a:t>8</a:t>
            </a:fld>
            <a:endParaRPr lang="en-CA"/>
          </a:p>
        </p:txBody>
      </p:sp>
    </p:spTree>
    <p:extLst>
      <p:ext uri="{BB962C8B-B14F-4D97-AF65-F5344CB8AC3E}">
        <p14:creationId xmlns:p14="http://schemas.microsoft.com/office/powerpoint/2010/main" val="1365094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party is over …</a:t>
            </a:r>
          </a:p>
        </p:txBody>
      </p:sp>
      <p:sp>
        <p:nvSpPr>
          <p:cNvPr id="4" name="Slide Number Placeholder 3"/>
          <p:cNvSpPr>
            <a:spLocks noGrp="1"/>
          </p:cNvSpPr>
          <p:nvPr>
            <p:ph type="sldNum" sz="quarter" idx="5"/>
          </p:nvPr>
        </p:nvSpPr>
        <p:spPr/>
        <p:txBody>
          <a:bodyPr/>
          <a:lstStyle/>
          <a:p>
            <a:fld id="{8B9B3BE8-6273-4EEC-91F2-1269E0867998}" type="slidenum">
              <a:rPr lang="en-CA" smtClean="0"/>
              <a:t>9</a:t>
            </a:fld>
            <a:endParaRPr lang="en-CA"/>
          </a:p>
        </p:txBody>
      </p:sp>
    </p:spTree>
    <p:extLst>
      <p:ext uri="{BB962C8B-B14F-4D97-AF65-F5344CB8AC3E}">
        <p14:creationId xmlns:p14="http://schemas.microsoft.com/office/powerpoint/2010/main" val="3565282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All three synoptists record these parables …</a:t>
            </a:r>
          </a:p>
          <a:p>
            <a:pPr marL="171450" indent="-171450">
              <a:buFont typeface="Arial" panose="020B0604020202020204" pitchFamily="34" charset="0"/>
              <a:buChar char="•"/>
            </a:pPr>
            <a:r>
              <a:rPr lang="en-CA" dirty="0"/>
              <a:t>The first parable is in response to John’s disciples’ fasting</a:t>
            </a:r>
          </a:p>
          <a:p>
            <a:pPr marL="171450" indent="-171450">
              <a:buFont typeface="Arial" panose="020B0604020202020204" pitchFamily="34" charset="0"/>
              <a:buChar char="•"/>
            </a:pPr>
            <a:r>
              <a:rPr lang="en-CA" dirty="0"/>
              <a:t>The next three relate to the work of John the Baptist </a:t>
            </a:r>
          </a:p>
        </p:txBody>
      </p:sp>
      <p:sp>
        <p:nvSpPr>
          <p:cNvPr id="4" name="Slide Number Placeholder 3"/>
          <p:cNvSpPr>
            <a:spLocks noGrp="1"/>
          </p:cNvSpPr>
          <p:nvPr>
            <p:ph type="sldNum" sz="quarter" idx="5"/>
          </p:nvPr>
        </p:nvSpPr>
        <p:spPr/>
        <p:txBody>
          <a:bodyPr/>
          <a:lstStyle/>
          <a:p>
            <a:fld id="{8B9B3BE8-6273-4EEC-91F2-1269E0867998}" type="slidenum">
              <a:rPr lang="en-CA" smtClean="0"/>
              <a:t>10</a:t>
            </a:fld>
            <a:endParaRPr lang="en-CA"/>
          </a:p>
        </p:txBody>
      </p:sp>
    </p:spTree>
    <p:extLst>
      <p:ext uri="{BB962C8B-B14F-4D97-AF65-F5344CB8AC3E}">
        <p14:creationId xmlns:p14="http://schemas.microsoft.com/office/powerpoint/2010/main" val="1741092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speaks this parable about John’s disciples’ fasting, perhaps in allusion to John’s parable of the bridegroom </a:t>
            </a:r>
          </a:p>
        </p:txBody>
      </p:sp>
      <p:sp>
        <p:nvSpPr>
          <p:cNvPr id="4" name="Slide Number Placeholder 3"/>
          <p:cNvSpPr>
            <a:spLocks noGrp="1"/>
          </p:cNvSpPr>
          <p:nvPr>
            <p:ph type="sldNum" sz="quarter" idx="5"/>
          </p:nvPr>
        </p:nvSpPr>
        <p:spPr/>
        <p:txBody>
          <a:bodyPr/>
          <a:lstStyle/>
          <a:p>
            <a:fld id="{8B9B3BE8-6273-4EEC-91F2-1269E0867998}" type="slidenum">
              <a:rPr lang="en-CA" smtClean="0"/>
              <a:t>11</a:t>
            </a:fld>
            <a:endParaRPr lang="en-CA"/>
          </a:p>
        </p:txBody>
      </p:sp>
    </p:spTree>
    <p:extLst>
      <p:ext uri="{BB962C8B-B14F-4D97-AF65-F5344CB8AC3E}">
        <p14:creationId xmlns:p14="http://schemas.microsoft.com/office/powerpoint/2010/main" val="1808341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4FBEF-420B-4576-A3D0-CAC66A5365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AAFEC6CA-739F-404A-BE34-D7F6536BBA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CE2BF7C-74F1-462D-933E-2620F11EDBC8}"/>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5" name="Footer Placeholder 4">
            <a:extLst>
              <a:ext uri="{FF2B5EF4-FFF2-40B4-BE49-F238E27FC236}">
                <a16:creationId xmlns:a16="http://schemas.microsoft.com/office/drawing/2014/main" id="{CFFEA0F3-EBA6-4A42-92A7-27E8D1CC569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6791B67-325F-4CD2-B982-36E1154762EB}"/>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3895957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4ED8F-6916-4835-BB2D-C9612017BBB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B9DF869-589D-4468-A1D0-2D5395CD77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9BFC4F-F067-4C73-95D2-269A7B591BB2}"/>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5" name="Footer Placeholder 4">
            <a:extLst>
              <a:ext uri="{FF2B5EF4-FFF2-40B4-BE49-F238E27FC236}">
                <a16:creationId xmlns:a16="http://schemas.microsoft.com/office/drawing/2014/main" id="{EB0BF80C-D75D-44A8-9875-85E9469386D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FF7A247-26C9-4F0B-BDA1-137F3E0F7146}"/>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3108674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EAC305-2289-4FF0-AEF3-031DE6FB2A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894CFF7-7C69-4DCD-B8D0-30E0A144E6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522F6FE-08FE-4941-97A9-C2A5B1B9BB8D}"/>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5" name="Footer Placeholder 4">
            <a:extLst>
              <a:ext uri="{FF2B5EF4-FFF2-40B4-BE49-F238E27FC236}">
                <a16:creationId xmlns:a16="http://schemas.microsoft.com/office/drawing/2014/main" id="{0A80A276-2A34-413C-A5E7-B0AD6E4171A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DCF2376-D1B1-44C9-BFD0-F209D6E371FD}"/>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594435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3EBBF-CB0F-494E-83ED-4C0F1E4D4EB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D3E328D-51D7-48E3-A8B9-9DA218CEE0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4E6BA56-D16F-495C-AADF-ED83858638AB}"/>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5" name="Footer Placeholder 4">
            <a:extLst>
              <a:ext uri="{FF2B5EF4-FFF2-40B4-BE49-F238E27FC236}">
                <a16:creationId xmlns:a16="http://schemas.microsoft.com/office/drawing/2014/main" id="{D6126D69-9868-4A97-9348-A4E40914E05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0BC8AD1-D927-4B56-A8BA-46B3CDB97DF5}"/>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281651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C0004-6589-4F1E-928B-36417E0477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4C7BFC2F-3EF5-4419-BEB8-BFA798C803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21AC2B-04DC-4589-9556-682217A0F2F3}"/>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5" name="Footer Placeholder 4">
            <a:extLst>
              <a:ext uri="{FF2B5EF4-FFF2-40B4-BE49-F238E27FC236}">
                <a16:creationId xmlns:a16="http://schemas.microsoft.com/office/drawing/2014/main" id="{FACD2F74-8CE6-418B-8057-284CB2C29BA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F590B1A-414A-45EC-BA55-496BDD854C8F}"/>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2898967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BC408-E6FD-4DE1-BE9C-8F4754D4341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442E4E9-AB71-4FAC-89AD-E5A16B554F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8CC052F-29B7-4A01-B758-E8C6CD5791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319481F-2D91-4A59-B531-863D7305584A}"/>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6" name="Footer Placeholder 5">
            <a:extLst>
              <a:ext uri="{FF2B5EF4-FFF2-40B4-BE49-F238E27FC236}">
                <a16:creationId xmlns:a16="http://schemas.microsoft.com/office/drawing/2014/main" id="{CB39730B-F6B2-4D77-84D1-3AE6757D2D3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E044AF6-E02F-475A-8FFC-D38D06616FCD}"/>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587064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1FA3C-187A-4418-A43D-B0F15C299DD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5777F42-ABE1-4A6E-96BB-AD529F88EF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86C5C8-C822-49D2-B8E2-A92FECC124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2DBB05F-BB47-486D-8C38-27E350A475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B82D86-CCF3-4B1E-9039-BE26405DCB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5C0993B-E8AC-41F9-96CE-B22F064E497A}"/>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8" name="Footer Placeholder 7">
            <a:extLst>
              <a:ext uri="{FF2B5EF4-FFF2-40B4-BE49-F238E27FC236}">
                <a16:creationId xmlns:a16="http://schemas.microsoft.com/office/drawing/2014/main" id="{9C36704E-F770-47D9-AA81-998D72F6E1C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D3FBDF92-87DF-40BC-B6D7-826A1B995AD2}"/>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1994211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33B6D-DF72-41E6-A6E0-A6E498F1C23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6FA89D1A-5EC6-48C0-B929-E28E1B5C7759}"/>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4" name="Footer Placeholder 3">
            <a:extLst>
              <a:ext uri="{FF2B5EF4-FFF2-40B4-BE49-F238E27FC236}">
                <a16:creationId xmlns:a16="http://schemas.microsoft.com/office/drawing/2014/main" id="{52F5F5B5-A126-437D-AE6A-6AC918DDFA3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887E238-31E7-46F5-8E59-8C8372ACDE7F}"/>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396994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D0D2C0-7CFB-4948-903E-D71892E9076A}"/>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3" name="Footer Placeholder 2">
            <a:extLst>
              <a:ext uri="{FF2B5EF4-FFF2-40B4-BE49-F238E27FC236}">
                <a16:creationId xmlns:a16="http://schemas.microsoft.com/office/drawing/2014/main" id="{3AD816D2-D051-4006-8CE0-45474353007A}"/>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15A7523-F608-40EE-9E48-4EA71251452A}"/>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38138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D29DD-3C6C-4D25-8A6E-27133035C8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BD83A06E-3CCE-46B8-9A58-7D1DC737C8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FEEEAC3-49C3-462E-8F0D-C0C33A2B7B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8AED8E-7625-47A6-B6FD-03F4D3D7ECC5}"/>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6" name="Footer Placeholder 5">
            <a:extLst>
              <a:ext uri="{FF2B5EF4-FFF2-40B4-BE49-F238E27FC236}">
                <a16:creationId xmlns:a16="http://schemas.microsoft.com/office/drawing/2014/main" id="{CF89E418-509A-457D-B8F1-691CCEE51FD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3E5F941-8944-4C78-8EFA-39626D0855E7}"/>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3530725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5BFFC-1C7D-4761-9640-AE2B701BD6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678D192-39D1-4649-9811-96933CCE5D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9F165C6-3DBE-41E6-B70C-3AA1A24C05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17F1C2-646C-49DC-B950-90D23762A1AD}"/>
              </a:ext>
            </a:extLst>
          </p:cNvPr>
          <p:cNvSpPr>
            <a:spLocks noGrp="1"/>
          </p:cNvSpPr>
          <p:nvPr>
            <p:ph type="dt" sz="half" idx="10"/>
          </p:nvPr>
        </p:nvSpPr>
        <p:spPr/>
        <p:txBody>
          <a:bodyPr/>
          <a:lstStyle/>
          <a:p>
            <a:fld id="{1C0102B6-38EB-4182-A92F-4E68ABE23FCC}" type="datetimeFigureOut">
              <a:rPr lang="en-CA" smtClean="0"/>
              <a:t>2021-05-05</a:t>
            </a:fld>
            <a:endParaRPr lang="en-CA"/>
          </a:p>
        </p:txBody>
      </p:sp>
      <p:sp>
        <p:nvSpPr>
          <p:cNvPr id="6" name="Footer Placeholder 5">
            <a:extLst>
              <a:ext uri="{FF2B5EF4-FFF2-40B4-BE49-F238E27FC236}">
                <a16:creationId xmlns:a16="http://schemas.microsoft.com/office/drawing/2014/main" id="{C5EEEC37-F924-4364-9729-9FA11409E71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E953D6B-A773-4534-9C6A-C097A46CF78D}"/>
              </a:ext>
            </a:extLst>
          </p:cNvPr>
          <p:cNvSpPr>
            <a:spLocks noGrp="1"/>
          </p:cNvSpPr>
          <p:nvPr>
            <p:ph type="sldNum" sz="quarter" idx="12"/>
          </p:nvPr>
        </p:nvSpPr>
        <p:spPr/>
        <p:txBody>
          <a:bodyPr/>
          <a:lstStyle/>
          <a:p>
            <a:fld id="{B503F8BD-F161-4937-B02E-EA814581AC11}" type="slidenum">
              <a:rPr lang="en-CA" smtClean="0"/>
              <a:t>‹#›</a:t>
            </a:fld>
            <a:endParaRPr lang="en-CA"/>
          </a:p>
        </p:txBody>
      </p:sp>
    </p:spTree>
    <p:extLst>
      <p:ext uri="{BB962C8B-B14F-4D97-AF65-F5344CB8AC3E}">
        <p14:creationId xmlns:p14="http://schemas.microsoft.com/office/powerpoint/2010/main" val="1875102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2DA1C9-FDB2-445D-81E2-F5F5015B70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E6B190F-CB50-4953-9843-B02ACADDEB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B903F3D-C1FD-4370-806C-7D0A702DCD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102B6-38EB-4182-A92F-4E68ABE23FCC}" type="datetimeFigureOut">
              <a:rPr lang="en-CA" smtClean="0"/>
              <a:t>2021-05-05</a:t>
            </a:fld>
            <a:endParaRPr lang="en-CA"/>
          </a:p>
        </p:txBody>
      </p:sp>
      <p:sp>
        <p:nvSpPr>
          <p:cNvPr id="5" name="Footer Placeholder 4">
            <a:extLst>
              <a:ext uri="{FF2B5EF4-FFF2-40B4-BE49-F238E27FC236}">
                <a16:creationId xmlns:a16="http://schemas.microsoft.com/office/drawing/2014/main" id="{0A0A3A61-CD55-4081-9300-03DA2E28BE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01D495B7-8540-4FAA-A1D6-33D93E860A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3F8BD-F161-4937-B02E-EA814581AC11}" type="slidenum">
              <a:rPr lang="en-CA" smtClean="0"/>
              <a:t>‹#›</a:t>
            </a:fld>
            <a:endParaRPr lang="en-CA"/>
          </a:p>
        </p:txBody>
      </p:sp>
    </p:spTree>
    <p:extLst>
      <p:ext uri="{BB962C8B-B14F-4D97-AF65-F5344CB8AC3E}">
        <p14:creationId xmlns:p14="http://schemas.microsoft.com/office/powerpoint/2010/main" val="3139305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0760F-8C04-4D5B-A5E7-9B276A1BFA4E}"/>
              </a:ext>
            </a:extLst>
          </p:cNvPr>
          <p:cNvSpPr>
            <a:spLocks noGrp="1"/>
          </p:cNvSpPr>
          <p:nvPr>
            <p:ph type="ctrTitle"/>
          </p:nvPr>
        </p:nvSpPr>
        <p:spPr>
          <a:xfrm>
            <a:off x="1524000" y="670561"/>
            <a:ext cx="9144000" cy="2218943"/>
          </a:xfrm>
        </p:spPr>
        <p:txBody>
          <a:bodyPr>
            <a:normAutofit/>
          </a:bodyPr>
          <a:lstStyle/>
          <a:p>
            <a:r>
              <a:rPr lang="en-CA" sz="7200" dirty="0">
                <a:latin typeface="Arial Black" panose="020B0A04020102020204" pitchFamily="34" charset="0"/>
              </a:rPr>
              <a:t>The Parables of John the Baptist</a:t>
            </a:r>
          </a:p>
        </p:txBody>
      </p:sp>
      <p:sp>
        <p:nvSpPr>
          <p:cNvPr id="3" name="Subtitle 2">
            <a:extLst>
              <a:ext uri="{FF2B5EF4-FFF2-40B4-BE49-F238E27FC236}">
                <a16:creationId xmlns:a16="http://schemas.microsoft.com/office/drawing/2014/main" id="{EC6B0CF7-8ED7-40A1-AACE-FC39ADBCE2F9}"/>
              </a:ext>
            </a:extLst>
          </p:cNvPr>
          <p:cNvSpPr>
            <a:spLocks noGrp="1"/>
          </p:cNvSpPr>
          <p:nvPr>
            <p:ph type="subTitle" idx="1"/>
          </p:nvPr>
        </p:nvSpPr>
        <p:spPr>
          <a:xfrm>
            <a:off x="1524000" y="3429000"/>
            <a:ext cx="9144000" cy="2758438"/>
          </a:xfrm>
        </p:spPr>
        <p:txBody>
          <a:bodyPr/>
          <a:lstStyle/>
          <a:p>
            <a:pPr algn="l"/>
            <a:r>
              <a:rPr lang="en-CA" sz="2800" i="1" dirty="0">
                <a:solidFill>
                  <a:srgbClr val="FF0000"/>
                </a:solidFill>
              </a:rPr>
              <a:t>As they went away, Jesus began to speak to the crowds concerning John: … </a:t>
            </a:r>
            <a:r>
              <a:rPr lang="en-CA" sz="2800" b="1" i="1" dirty="0">
                <a:solidFill>
                  <a:srgbClr val="FF0000"/>
                </a:solidFill>
                <a:highlight>
                  <a:srgbClr val="FFFF00"/>
                </a:highlight>
              </a:rPr>
              <a:t>Truly, I say to you</a:t>
            </a:r>
            <a:r>
              <a:rPr lang="en-CA" sz="2800" i="1" dirty="0">
                <a:solidFill>
                  <a:srgbClr val="FF0000"/>
                </a:solidFill>
              </a:rPr>
              <a:t>, among those born of women </a:t>
            </a:r>
            <a:r>
              <a:rPr lang="en-CA" sz="2800" b="1" i="1" dirty="0">
                <a:solidFill>
                  <a:srgbClr val="FF0000"/>
                </a:solidFill>
                <a:highlight>
                  <a:srgbClr val="FFFF00"/>
                </a:highlight>
              </a:rPr>
              <a:t>there has arisen no one greater than John the Baptist</a:t>
            </a:r>
            <a:r>
              <a:rPr lang="en-CA" sz="2800" i="1" dirty="0">
                <a:solidFill>
                  <a:srgbClr val="FF0000"/>
                </a:solidFill>
              </a:rPr>
              <a:t>.  </a:t>
            </a:r>
            <a:r>
              <a:rPr lang="en-CA" sz="3600" b="1" i="1" dirty="0">
                <a:solidFill>
                  <a:srgbClr val="FF0000"/>
                </a:solidFill>
                <a:highlight>
                  <a:srgbClr val="FFFF00"/>
                </a:highlight>
              </a:rPr>
              <a:t>Yet the one who is least in the kingdom of heaven is greater than he</a:t>
            </a:r>
            <a:r>
              <a:rPr lang="en-CA" sz="2800" i="1" dirty="0">
                <a:solidFill>
                  <a:srgbClr val="FF0000"/>
                </a:solidFill>
              </a:rPr>
              <a:t>.</a:t>
            </a:r>
            <a:br>
              <a:rPr lang="en-CA" dirty="0"/>
            </a:br>
            <a:r>
              <a:rPr lang="en-CA" dirty="0"/>
              <a:t>						</a:t>
            </a:r>
            <a:r>
              <a:rPr lang="en-CA" sz="2000" dirty="0"/>
              <a:t>Matthew 11:7, 11 ESV</a:t>
            </a:r>
          </a:p>
        </p:txBody>
      </p:sp>
    </p:spTree>
    <p:extLst>
      <p:ext uri="{BB962C8B-B14F-4D97-AF65-F5344CB8AC3E}">
        <p14:creationId xmlns:p14="http://schemas.microsoft.com/office/powerpoint/2010/main" val="1572910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DC9EF-A692-42CD-9325-9719973EA76F}"/>
              </a:ext>
            </a:extLst>
          </p:cNvPr>
          <p:cNvSpPr>
            <a:spLocks noGrp="1"/>
          </p:cNvSpPr>
          <p:nvPr>
            <p:ph type="title"/>
          </p:nvPr>
        </p:nvSpPr>
        <p:spPr>
          <a:xfrm>
            <a:off x="0" y="1"/>
            <a:ext cx="12192000" cy="1017638"/>
          </a:xfrm>
        </p:spPr>
        <p:txBody>
          <a:bodyPr>
            <a:noAutofit/>
          </a:bodyPr>
          <a:lstStyle/>
          <a:p>
            <a:pPr algn="ctr"/>
            <a:r>
              <a:rPr lang="en-CA" sz="6000" dirty="0">
                <a:latin typeface="Arial Black" panose="020B0A04020102020204" pitchFamily="34" charset="0"/>
              </a:rPr>
              <a:t>John the Baptist in Prison</a:t>
            </a:r>
          </a:p>
        </p:txBody>
      </p:sp>
      <p:sp>
        <p:nvSpPr>
          <p:cNvPr id="3" name="Content Placeholder 2">
            <a:extLst>
              <a:ext uri="{FF2B5EF4-FFF2-40B4-BE49-F238E27FC236}">
                <a16:creationId xmlns:a16="http://schemas.microsoft.com/office/drawing/2014/main" id="{EF5989EC-7A61-460E-B75B-4B766279E69B}"/>
              </a:ext>
            </a:extLst>
          </p:cNvPr>
          <p:cNvSpPr>
            <a:spLocks noGrp="1"/>
          </p:cNvSpPr>
          <p:nvPr>
            <p:ph idx="1"/>
          </p:nvPr>
        </p:nvSpPr>
        <p:spPr>
          <a:xfrm>
            <a:off x="0" y="1017638"/>
            <a:ext cx="12192000" cy="5840361"/>
          </a:xfrm>
        </p:spPr>
        <p:txBody>
          <a:bodyPr>
            <a:normAutofit lnSpcReduction="10000"/>
          </a:bodyPr>
          <a:lstStyle/>
          <a:p>
            <a:r>
              <a:rPr lang="en-CA" dirty="0"/>
              <a:t>Soon after the </a:t>
            </a:r>
            <a:r>
              <a:rPr lang="en-CA" dirty="0" err="1"/>
              <a:t>Aenon</a:t>
            </a:r>
            <a:r>
              <a:rPr lang="en-CA" dirty="0"/>
              <a:t> incident, John the Baptist is arrested by Herod Antipas, and Jesus commences the Great Galilean Ministry.  Likely in Capernaum just before the un-named Feast, the following interaction occurs:   </a:t>
            </a:r>
          </a:p>
          <a:p>
            <a:pPr marL="914400" lvl="2" indent="0">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Mark 2:18-20 ESV</a:t>
            </a:r>
          </a:p>
          <a:p>
            <a:pPr marL="914400" lvl="2"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Now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John’s disciples</a:t>
            </a:r>
            <a:r>
              <a:rPr lang="en-CA" sz="2400" dirty="0">
                <a:effectLst/>
                <a:latin typeface="Calibri" panose="020F0502020204030204" pitchFamily="34" charset="0"/>
                <a:ea typeface="Calibri" panose="020F0502020204030204" pitchFamily="34" charset="0"/>
                <a:cs typeface="Arial" panose="020B0604020202020204" pitchFamily="34" charset="0"/>
              </a:rPr>
              <a:t> and the Pharisees were fasting.  And people came and said to him, “Why do John’s disciples and the disciples of the Pharisees fast, but your disciples do not fast?”  And Jesus said to them,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Can the wedding guests fast while the bridegroom is with them?  As long as they have the bridegroom with them, they cannot fast.  The days will come when the bridegroom is taken away from them</a:t>
            </a:r>
            <a:r>
              <a:rPr lang="en-CA" sz="2400" dirty="0">
                <a:effectLst/>
                <a:latin typeface="Calibri" panose="020F0502020204030204" pitchFamily="34" charset="0"/>
                <a:ea typeface="Calibri" panose="020F0502020204030204" pitchFamily="34" charset="0"/>
                <a:cs typeface="Arial" panose="020B0604020202020204" pitchFamily="34" charset="0"/>
              </a:rPr>
              <a:t>, and then they will fast in that day. </a:t>
            </a:r>
          </a:p>
          <a:p>
            <a:pPr marL="914400" lvl="2" indent="0">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Luke 5:36-39 ESV</a:t>
            </a:r>
          </a:p>
          <a:p>
            <a:pPr marL="914400" lvl="2"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He also told them a parable: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 one tears a piece from a new garment and puts it on an old garment</a:t>
            </a:r>
            <a:r>
              <a:rPr lang="en-CA" sz="2400" dirty="0">
                <a:effectLst/>
                <a:latin typeface="Calibri" panose="020F0502020204030204" pitchFamily="34" charset="0"/>
                <a:ea typeface="Calibri" panose="020F0502020204030204" pitchFamily="34" charset="0"/>
                <a:cs typeface="Arial" panose="020B0604020202020204" pitchFamily="34" charset="0"/>
              </a:rPr>
              <a:t>.  If he does, he will tear the new, and the piece from the new will not match the old.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 one puts new wine into old wineskins</a:t>
            </a:r>
            <a:r>
              <a:rPr lang="en-CA" sz="2400" dirty="0">
                <a:effectLst/>
                <a:latin typeface="Calibri" panose="020F0502020204030204" pitchFamily="34" charset="0"/>
                <a:ea typeface="Calibri" panose="020F0502020204030204" pitchFamily="34" charset="0"/>
                <a:cs typeface="Arial" panose="020B0604020202020204" pitchFamily="34" charset="0"/>
              </a:rPr>
              <a:t>.  If he does, the new wine will burst the skins and it will be spilled, and the skins will be destroyed.  But new wine must be put into fresh wineskins.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 one after drinking old wine</a:t>
            </a:r>
            <a:r>
              <a:rPr lang="en-CA" sz="2400" dirty="0">
                <a:effectLst/>
                <a:latin typeface="Calibri" panose="020F0502020204030204" pitchFamily="34" charset="0"/>
                <a:ea typeface="Calibri" panose="020F0502020204030204" pitchFamily="34" charset="0"/>
                <a:cs typeface="Arial" panose="020B0604020202020204" pitchFamily="34" charset="0"/>
              </a:rPr>
              <a:t> desires new, for he says, ‘The old is good.’ </a:t>
            </a:r>
          </a:p>
          <a:p>
            <a:pPr marL="914400" lvl="2" indent="0">
              <a:buNone/>
            </a:pPr>
            <a:endParaRPr lang="en-CA" dirty="0"/>
          </a:p>
        </p:txBody>
      </p:sp>
    </p:spTree>
    <p:extLst>
      <p:ext uri="{BB962C8B-B14F-4D97-AF65-F5344CB8AC3E}">
        <p14:creationId xmlns:p14="http://schemas.microsoft.com/office/powerpoint/2010/main" val="1562667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A1BA9-12FF-4373-BDD4-53946094B9CD}"/>
              </a:ext>
            </a:extLst>
          </p:cNvPr>
          <p:cNvSpPr>
            <a:spLocks noGrp="1"/>
          </p:cNvSpPr>
          <p:nvPr>
            <p:ph type="title"/>
          </p:nvPr>
        </p:nvSpPr>
        <p:spPr>
          <a:xfrm>
            <a:off x="0" y="365125"/>
            <a:ext cx="12192000" cy="1325563"/>
          </a:xfrm>
        </p:spPr>
        <p:txBody>
          <a:bodyPr>
            <a:noAutofit/>
          </a:bodyPr>
          <a:lstStyle/>
          <a:p>
            <a:r>
              <a:rPr lang="en-CA" sz="5000" dirty="0">
                <a:latin typeface="Arial Black" panose="020B0A04020102020204" pitchFamily="34" charset="0"/>
              </a:rPr>
              <a:t>Second Parable of the Bridegroom</a:t>
            </a:r>
          </a:p>
        </p:txBody>
      </p:sp>
      <p:sp>
        <p:nvSpPr>
          <p:cNvPr id="3" name="Content Placeholder 2">
            <a:extLst>
              <a:ext uri="{FF2B5EF4-FFF2-40B4-BE49-F238E27FC236}">
                <a16:creationId xmlns:a16="http://schemas.microsoft.com/office/drawing/2014/main" id="{D0167AAE-97DE-4B9C-8B48-0F518DFFB1A7}"/>
              </a:ext>
            </a:extLst>
          </p:cNvPr>
          <p:cNvSpPr>
            <a:spLocks noGrp="1"/>
          </p:cNvSpPr>
          <p:nvPr>
            <p:ph idx="1"/>
          </p:nvPr>
        </p:nvSpPr>
        <p:spPr>
          <a:xfrm>
            <a:off x="0" y="1446415"/>
            <a:ext cx="12192000" cy="5046460"/>
          </a:xfrm>
        </p:spPr>
        <p:txBody>
          <a:bodyPr>
            <a:normAutofit/>
          </a:bodyPr>
          <a:lstStyle/>
          <a:p>
            <a:pPr marL="914400" lvl="2" indent="0">
              <a:buNone/>
            </a:pPr>
            <a:r>
              <a:rPr lang="en-CA" sz="2400" b="1" u="sng" dirty="0">
                <a:latin typeface="Calibri" panose="020F0502020204030204" pitchFamily="34" charset="0"/>
                <a:ea typeface="Calibri" panose="020F0502020204030204" pitchFamily="34" charset="0"/>
                <a:cs typeface="Arial" panose="020B0604020202020204" pitchFamily="34" charset="0"/>
              </a:rPr>
              <a:t>Mark 2:19-20 ESV</a:t>
            </a:r>
            <a:endParaRPr lang="en-CA" sz="2400" b="1" u="sng"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914400" lvl="2" indent="0">
              <a:buNone/>
            </a:pP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Can the wedding guests fast while the bridegroom is with them</a:t>
            </a:r>
            <a:r>
              <a:rPr lang="en-CA" sz="2400" dirty="0">
                <a:effectLst/>
                <a:latin typeface="Calibri" panose="020F0502020204030204" pitchFamily="34" charset="0"/>
                <a:ea typeface="Calibri" panose="020F0502020204030204" pitchFamily="34" charset="0"/>
                <a:cs typeface="Arial" panose="020B0604020202020204" pitchFamily="34" charset="0"/>
              </a:rPr>
              <a:t>?  As long as they have the bridegroom with them, they cannot fast.  The days will come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when the bridegroom is taken away</a:t>
            </a:r>
            <a:r>
              <a:rPr lang="en-CA" sz="2400" dirty="0">
                <a:effectLst/>
                <a:latin typeface="Calibri" panose="020F0502020204030204" pitchFamily="34" charset="0"/>
                <a:ea typeface="Calibri" panose="020F0502020204030204" pitchFamily="34" charset="0"/>
                <a:cs typeface="Arial" panose="020B0604020202020204" pitchFamily="34" charset="0"/>
              </a:rPr>
              <a:t> from them,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then they will fast</a:t>
            </a:r>
            <a:r>
              <a:rPr lang="en-CA" sz="2400" dirty="0">
                <a:effectLst/>
                <a:latin typeface="Calibri" panose="020F0502020204030204" pitchFamily="34" charset="0"/>
                <a:ea typeface="Calibri" panose="020F0502020204030204" pitchFamily="34" charset="0"/>
                <a:cs typeface="Arial" panose="020B0604020202020204" pitchFamily="34" charset="0"/>
              </a:rPr>
              <a:t> in that day.</a:t>
            </a:r>
            <a:endParaRPr lang="en-CA" sz="2400" dirty="0"/>
          </a:p>
          <a:p>
            <a:r>
              <a:rPr lang="en-CA" dirty="0"/>
              <a:t>Parable type: this is a short comparison</a:t>
            </a:r>
          </a:p>
          <a:p>
            <a:r>
              <a:rPr lang="en-CA" dirty="0"/>
              <a:t>Point of comparison: the guests at a wedding feast</a:t>
            </a:r>
          </a:p>
          <a:p>
            <a:r>
              <a:rPr lang="en-CA" dirty="0"/>
              <a:t>Known quantity: while the bridegroom is in attendance the feast is ongoing</a:t>
            </a:r>
          </a:p>
          <a:p>
            <a:r>
              <a:rPr lang="en-CA" dirty="0"/>
              <a:t>Unknown quantity: the status of the guests after the bridegroom leaves</a:t>
            </a:r>
          </a:p>
          <a:p>
            <a:r>
              <a:rPr lang="en-CA" dirty="0"/>
              <a:t>Meaning: when the party is over, after Jesus is gone, </a:t>
            </a:r>
            <a:r>
              <a:rPr lang="en-CA" b="1" dirty="0">
                <a:highlight>
                  <a:srgbClr val="FFFF00"/>
                </a:highlight>
              </a:rPr>
              <a:t>the “quests”, i.e., Jesus’ disciples, will have to carry on the work on their own</a:t>
            </a:r>
            <a:endParaRPr lang="en-CA" dirty="0"/>
          </a:p>
        </p:txBody>
      </p:sp>
    </p:spTree>
    <p:extLst>
      <p:ext uri="{BB962C8B-B14F-4D97-AF65-F5344CB8AC3E}">
        <p14:creationId xmlns:p14="http://schemas.microsoft.com/office/powerpoint/2010/main" val="2739036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CDAE1-C54A-47CC-B9AE-DBAAE82D5D37}"/>
              </a:ext>
            </a:extLst>
          </p:cNvPr>
          <p:cNvSpPr>
            <a:spLocks noGrp="1"/>
          </p:cNvSpPr>
          <p:nvPr>
            <p:ph type="title"/>
          </p:nvPr>
        </p:nvSpPr>
        <p:spPr>
          <a:xfrm>
            <a:off x="0" y="365125"/>
            <a:ext cx="12192000" cy="1325563"/>
          </a:xfrm>
        </p:spPr>
        <p:txBody>
          <a:bodyPr>
            <a:normAutofit/>
          </a:bodyPr>
          <a:lstStyle/>
          <a:p>
            <a:pPr algn="ctr"/>
            <a:r>
              <a:rPr lang="en-CA" sz="4200" dirty="0">
                <a:latin typeface="Arial Black" panose="020B0A04020102020204" pitchFamily="34" charset="0"/>
              </a:rPr>
              <a:t>Parable of New Cloth on an Old Garment</a:t>
            </a:r>
          </a:p>
        </p:txBody>
      </p:sp>
      <p:sp>
        <p:nvSpPr>
          <p:cNvPr id="3" name="Content Placeholder 2">
            <a:extLst>
              <a:ext uri="{FF2B5EF4-FFF2-40B4-BE49-F238E27FC236}">
                <a16:creationId xmlns:a16="http://schemas.microsoft.com/office/drawing/2014/main" id="{39CCFF52-687C-451D-A577-0A24F6279686}"/>
              </a:ext>
            </a:extLst>
          </p:cNvPr>
          <p:cNvSpPr>
            <a:spLocks noGrp="1"/>
          </p:cNvSpPr>
          <p:nvPr>
            <p:ph idx="1"/>
          </p:nvPr>
        </p:nvSpPr>
        <p:spPr>
          <a:xfrm>
            <a:off x="838200" y="1546168"/>
            <a:ext cx="10515600" cy="5127348"/>
          </a:xfrm>
        </p:spPr>
        <p:txBody>
          <a:bodyPr>
            <a:normAutofit/>
          </a:bodyPr>
          <a:lstStyle/>
          <a:p>
            <a:pPr marL="914400" lvl="2" indent="0">
              <a:buNone/>
            </a:pPr>
            <a:r>
              <a:rPr lang="en-CA" sz="2400" b="1" u="sng" dirty="0"/>
              <a:t>Luke 5:36 ESV</a:t>
            </a:r>
          </a:p>
          <a:p>
            <a:pPr marL="914400" lvl="2" indent="0">
              <a:buNone/>
            </a:pPr>
            <a:r>
              <a:rPr lang="en-CA" sz="2400" dirty="0"/>
              <a:t>He also told them a parable: “</a:t>
            </a:r>
            <a:r>
              <a:rPr lang="en-CA" sz="2400" b="1" dirty="0">
                <a:highlight>
                  <a:srgbClr val="FFFF00"/>
                </a:highlight>
              </a:rPr>
              <a:t>No one tears a piece from a new garment and puts it on an old garment</a:t>
            </a:r>
            <a:r>
              <a:rPr lang="en-CA" sz="2400" dirty="0"/>
              <a:t>.  If he does, he will tear the new, and the piece from the new will not match the old.” </a:t>
            </a:r>
          </a:p>
          <a:p>
            <a:r>
              <a:rPr lang="en-CA" dirty="0"/>
              <a:t>Parable type: a simple statement with implied comparison</a:t>
            </a:r>
          </a:p>
          <a:p>
            <a:r>
              <a:rPr lang="en-CA" dirty="0"/>
              <a:t>Point of comparison: a piece of unshrunk cloth</a:t>
            </a:r>
          </a:p>
          <a:p>
            <a:r>
              <a:rPr lang="en-CA" dirty="0"/>
              <a:t>Known quantity: the cloth will shrink</a:t>
            </a:r>
          </a:p>
          <a:p>
            <a:r>
              <a:rPr lang="en-CA" dirty="0"/>
              <a:t>Unknown quantity: the old garment</a:t>
            </a:r>
          </a:p>
          <a:p>
            <a:r>
              <a:rPr lang="en-CA" dirty="0"/>
              <a:t>Meaning: </a:t>
            </a:r>
            <a:r>
              <a:rPr lang="en-CA" b="1" dirty="0">
                <a:highlight>
                  <a:srgbClr val="FFFF00"/>
                </a:highlight>
              </a:rPr>
              <a:t>John the Baptist is preparing the way for the “new covenant”; the “old covenant” is obsolete – it cannot be repaired or subsumed into the new covenant; it is gone</a:t>
            </a:r>
          </a:p>
          <a:p>
            <a:endParaRPr lang="en-CA" dirty="0"/>
          </a:p>
        </p:txBody>
      </p:sp>
    </p:spTree>
    <p:extLst>
      <p:ext uri="{BB962C8B-B14F-4D97-AF65-F5344CB8AC3E}">
        <p14:creationId xmlns:p14="http://schemas.microsoft.com/office/powerpoint/2010/main" val="1777076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0F290-EFB9-4E1F-BF51-12562F785277}"/>
              </a:ext>
            </a:extLst>
          </p:cNvPr>
          <p:cNvSpPr>
            <a:spLocks noGrp="1"/>
          </p:cNvSpPr>
          <p:nvPr>
            <p:ph type="title"/>
          </p:nvPr>
        </p:nvSpPr>
        <p:spPr>
          <a:xfrm>
            <a:off x="838200" y="1"/>
            <a:ext cx="10515600" cy="1147155"/>
          </a:xfrm>
        </p:spPr>
        <p:txBody>
          <a:bodyPr>
            <a:normAutofit/>
          </a:bodyPr>
          <a:lstStyle/>
          <a:p>
            <a:pPr algn="ctr"/>
            <a:r>
              <a:rPr lang="en-CA" sz="6000" dirty="0">
                <a:latin typeface="Arial Black" panose="020B0A04020102020204" pitchFamily="34" charset="0"/>
              </a:rPr>
              <a:t>Parable of Wineskins</a:t>
            </a:r>
          </a:p>
        </p:txBody>
      </p:sp>
      <p:sp>
        <p:nvSpPr>
          <p:cNvPr id="3" name="Content Placeholder 2">
            <a:extLst>
              <a:ext uri="{FF2B5EF4-FFF2-40B4-BE49-F238E27FC236}">
                <a16:creationId xmlns:a16="http://schemas.microsoft.com/office/drawing/2014/main" id="{3E634CAA-BE03-49D2-B286-AF0A1906CF9C}"/>
              </a:ext>
            </a:extLst>
          </p:cNvPr>
          <p:cNvSpPr>
            <a:spLocks noGrp="1"/>
          </p:cNvSpPr>
          <p:nvPr>
            <p:ph idx="1"/>
          </p:nvPr>
        </p:nvSpPr>
        <p:spPr>
          <a:xfrm>
            <a:off x="838200" y="1147156"/>
            <a:ext cx="10515600" cy="5386648"/>
          </a:xfrm>
        </p:spPr>
        <p:txBody>
          <a:bodyPr>
            <a:normAutofit/>
          </a:bodyPr>
          <a:lstStyle/>
          <a:p>
            <a:pPr marL="914400" lvl="2" indent="0">
              <a:buNone/>
            </a:pPr>
            <a:r>
              <a:rPr lang="en-CA" sz="2400" b="1" u="sng" dirty="0"/>
              <a:t>Luke 5:37-38 ESV</a:t>
            </a:r>
          </a:p>
          <a:p>
            <a:pPr marL="914400" lvl="2" indent="0">
              <a:buNone/>
            </a:pPr>
            <a:r>
              <a:rPr lang="en-CA" sz="2400" dirty="0"/>
              <a:t>And </a:t>
            </a:r>
            <a:r>
              <a:rPr lang="en-CA" sz="2400" b="1" dirty="0">
                <a:highlight>
                  <a:srgbClr val="FFFF00"/>
                </a:highlight>
              </a:rPr>
              <a:t>no one puts new wine into old wineskins</a:t>
            </a:r>
            <a:r>
              <a:rPr lang="en-CA" sz="2400" dirty="0"/>
              <a:t>.  If he does, the new wine will burst the skins and it will be spilled, and the skins will be destroyed.  But </a:t>
            </a:r>
            <a:r>
              <a:rPr lang="en-CA" sz="2400" b="1" dirty="0">
                <a:highlight>
                  <a:srgbClr val="FFFF00"/>
                </a:highlight>
              </a:rPr>
              <a:t>new wine must be put into fresh wineskins</a:t>
            </a:r>
            <a:r>
              <a:rPr lang="en-CA" sz="2400" dirty="0"/>
              <a:t>. </a:t>
            </a:r>
          </a:p>
          <a:p>
            <a:r>
              <a:rPr lang="en-CA" dirty="0"/>
              <a:t>Parable type: a simple statement with implied comparison</a:t>
            </a:r>
          </a:p>
          <a:p>
            <a:r>
              <a:rPr lang="en-CA" dirty="0"/>
              <a:t>Point of comparison: new wine</a:t>
            </a:r>
          </a:p>
          <a:p>
            <a:r>
              <a:rPr lang="en-CA" dirty="0"/>
              <a:t>Known quantity: new wine will expand</a:t>
            </a:r>
          </a:p>
          <a:p>
            <a:r>
              <a:rPr lang="en-CA" dirty="0"/>
              <a:t>Unknown quantity: fate of old wineskins</a:t>
            </a:r>
          </a:p>
          <a:p>
            <a:r>
              <a:rPr lang="en-CA" dirty="0"/>
              <a:t>Meaning: </a:t>
            </a:r>
            <a:r>
              <a:rPr lang="en-CA" b="1" dirty="0">
                <a:highlight>
                  <a:srgbClr val="FFFF00"/>
                </a:highlight>
              </a:rPr>
              <a:t>old wine skins cannot be reused for new wine: the “new covenant” cannot be subsumed to the “old covenant”, it must be contained in new “wineskins”, i.e., a new “heart”</a:t>
            </a:r>
          </a:p>
          <a:p>
            <a:endParaRPr lang="en-CA" dirty="0"/>
          </a:p>
        </p:txBody>
      </p:sp>
    </p:spTree>
    <p:extLst>
      <p:ext uri="{BB962C8B-B14F-4D97-AF65-F5344CB8AC3E}">
        <p14:creationId xmlns:p14="http://schemas.microsoft.com/office/powerpoint/2010/main" val="4011277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9401A-BD45-487A-8E3C-128213408AA0}"/>
              </a:ext>
            </a:extLst>
          </p:cNvPr>
          <p:cNvSpPr>
            <a:spLocks noGrp="1"/>
          </p:cNvSpPr>
          <p:nvPr>
            <p:ph type="title"/>
          </p:nvPr>
        </p:nvSpPr>
        <p:spPr/>
        <p:txBody>
          <a:bodyPr>
            <a:normAutofit/>
          </a:bodyPr>
          <a:lstStyle/>
          <a:p>
            <a:pPr algn="ctr"/>
            <a:r>
              <a:rPr lang="en-CA" sz="6000" dirty="0">
                <a:latin typeface="Arial Black" panose="020B0A04020102020204" pitchFamily="34" charset="0"/>
              </a:rPr>
              <a:t>Parable of the Old Wine</a:t>
            </a:r>
          </a:p>
        </p:txBody>
      </p:sp>
      <p:sp>
        <p:nvSpPr>
          <p:cNvPr id="3" name="Content Placeholder 2">
            <a:extLst>
              <a:ext uri="{FF2B5EF4-FFF2-40B4-BE49-F238E27FC236}">
                <a16:creationId xmlns:a16="http://schemas.microsoft.com/office/drawing/2014/main" id="{B8FCFB07-CA6E-4EB7-A94C-308B46CCBB72}"/>
              </a:ext>
            </a:extLst>
          </p:cNvPr>
          <p:cNvSpPr>
            <a:spLocks noGrp="1"/>
          </p:cNvSpPr>
          <p:nvPr>
            <p:ph idx="1"/>
          </p:nvPr>
        </p:nvSpPr>
        <p:spPr>
          <a:xfrm>
            <a:off x="838200" y="1463040"/>
            <a:ext cx="10515600" cy="4713923"/>
          </a:xfrm>
        </p:spPr>
        <p:txBody>
          <a:bodyPr>
            <a:normAutofit/>
          </a:bodyPr>
          <a:lstStyle/>
          <a:p>
            <a:pPr marL="914400" lvl="2" indent="0">
              <a:buNone/>
            </a:pPr>
            <a:r>
              <a:rPr lang="en-CA" sz="2400" b="1" u="sng" dirty="0"/>
              <a:t>Luke 5:39 ESV</a:t>
            </a:r>
          </a:p>
          <a:p>
            <a:pPr marL="914400" lvl="2" indent="0">
              <a:buNone/>
            </a:pPr>
            <a:r>
              <a:rPr lang="en-CA" sz="2400" dirty="0"/>
              <a:t>And </a:t>
            </a:r>
            <a:r>
              <a:rPr lang="en-CA" sz="2400" b="1" dirty="0">
                <a:highlight>
                  <a:srgbClr val="FFFF00"/>
                </a:highlight>
              </a:rPr>
              <a:t>no one after drinking old wine desires new</a:t>
            </a:r>
            <a:r>
              <a:rPr lang="en-CA" sz="2400" dirty="0"/>
              <a:t>, for he says, ‘The old is good.’ </a:t>
            </a:r>
          </a:p>
          <a:p>
            <a:r>
              <a:rPr lang="en-CA" dirty="0"/>
              <a:t>Parable type: a simple statement with implied comparison</a:t>
            </a:r>
          </a:p>
          <a:p>
            <a:r>
              <a:rPr lang="en-CA" dirty="0"/>
              <a:t>Point of comparison: old wine</a:t>
            </a:r>
          </a:p>
          <a:p>
            <a:r>
              <a:rPr lang="en-CA" dirty="0"/>
              <a:t>Known quantity: old wine tastes better than new wine</a:t>
            </a:r>
          </a:p>
          <a:p>
            <a:r>
              <a:rPr lang="en-CA" dirty="0"/>
              <a:t>Unknown quantity: the new wine</a:t>
            </a:r>
          </a:p>
          <a:p>
            <a:r>
              <a:rPr lang="en-CA" dirty="0"/>
              <a:t>Meaning: </a:t>
            </a:r>
            <a:r>
              <a:rPr lang="en-CA" b="1" dirty="0">
                <a:highlight>
                  <a:srgbClr val="FFFF00"/>
                </a:highlight>
              </a:rPr>
              <a:t>those who are committed to the “old wine”, i.e., the Jews committed to the ways of the Pharisees, by their own choice, cannot participate in the “new wine”, the new covenant</a:t>
            </a:r>
          </a:p>
          <a:p>
            <a:endParaRPr lang="en-CA" dirty="0"/>
          </a:p>
        </p:txBody>
      </p:sp>
    </p:spTree>
    <p:extLst>
      <p:ext uri="{BB962C8B-B14F-4D97-AF65-F5344CB8AC3E}">
        <p14:creationId xmlns:p14="http://schemas.microsoft.com/office/powerpoint/2010/main" val="1340505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23B92-9236-4CAF-8A0D-BB07F9443A2E}"/>
              </a:ext>
            </a:extLst>
          </p:cNvPr>
          <p:cNvSpPr>
            <a:spLocks noGrp="1"/>
          </p:cNvSpPr>
          <p:nvPr>
            <p:ph type="title"/>
          </p:nvPr>
        </p:nvSpPr>
        <p:spPr>
          <a:xfrm>
            <a:off x="-1" y="1"/>
            <a:ext cx="12191999" cy="1080654"/>
          </a:xfrm>
        </p:spPr>
        <p:txBody>
          <a:bodyPr>
            <a:noAutofit/>
          </a:bodyPr>
          <a:lstStyle/>
          <a:p>
            <a:r>
              <a:rPr lang="en-CA" sz="5400" dirty="0">
                <a:latin typeface="Arial Black" panose="020B0A04020102020204" pitchFamily="34" charset="0"/>
              </a:rPr>
              <a:t>John the Baptist’s Last Inquiry</a:t>
            </a:r>
          </a:p>
        </p:txBody>
      </p:sp>
      <p:sp>
        <p:nvSpPr>
          <p:cNvPr id="3" name="Content Placeholder 2">
            <a:extLst>
              <a:ext uri="{FF2B5EF4-FFF2-40B4-BE49-F238E27FC236}">
                <a16:creationId xmlns:a16="http://schemas.microsoft.com/office/drawing/2014/main" id="{A42EC0C0-EC47-450C-B455-9D5C4F4E54B7}"/>
              </a:ext>
            </a:extLst>
          </p:cNvPr>
          <p:cNvSpPr>
            <a:spLocks noGrp="1"/>
          </p:cNvSpPr>
          <p:nvPr>
            <p:ph idx="1"/>
          </p:nvPr>
        </p:nvSpPr>
        <p:spPr>
          <a:xfrm>
            <a:off x="0" y="1080655"/>
            <a:ext cx="12192000" cy="5777344"/>
          </a:xfrm>
        </p:spPr>
        <p:txBody>
          <a:bodyPr>
            <a:normAutofit/>
          </a:bodyPr>
          <a:lstStyle/>
          <a:p>
            <a:r>
              <a:rPr lang="en-CA" dirty="0"/>
              <a:t>Shortly before the execution of John the Baptist, the following interaction occurs:</a:t>
            </a:r>
          </a:p>
          <a:p>
            <a:pPr marL="914400" lvl="2" indent="0">
              <a:buNone/>
            </a:pPr>
            <a:r>
              <a:rPr lang="en-CA" sz="2400" b="1" i="0" u="sng" dirty="0">
                <a:effectLst/>
              </a:rPr>
              <a:t>Matthew 11:2-7, 11-15 ESV</a:t>
            </a:r>
          </a:p>
          <a:p>
            <a:pPr marL="914400" lvl="2" indent="0">
              <a:buNone/>
            </a:pPr>
            <a:r>
              <a:rPr lang="en-CA" sz="2400" b="0" i="0" dirty="0">
                <a:effectLst/>
              </a:rPr>
              <a:t>Now when </a:t>
            </a:r>
            <a:r>
              <a:rPr lang="en-CA" sz="2400" b="1" i="0" dirty="0">
                <a:effectLst/>
                <a:highlight>
                  <a:srgbClr val="FFFF00"/>
                </a:highlight>
              </a:rPr>
              <a:t>John heard in prison</a:t>
            </a:r>
            <a:r>
              <a:rPr lang="en-CA" sz="2400" b="0" i="0" dirty="0">
                <a:effectLst/>
              </a:rPr>
              <a:t> about the deeds of the Christ, he sent word by his disciples and said to him, “</a:t>
            </a:r>
            <a:r>
              <a:rPr lang="en-CA" sz="2400" b="1" i="0" dirty="0">
                <a:effectLst/>
                <a:highlight>
                  <a:srgbClr val="FFFF00"/>
                </a:highlight>
              </a:rPr>
              <a:t>Are you the one who is to come</a:t>
            </a:r>
            <a:r>
              <a:rPr lang="en-CA" sz="2400" b="0" i="0" dirty="0">
                <a:effectLst/>
              </a:rPr>
              <a:t>, or shall we look for another?”  And Jesus answered them, “</a:t>
            </a:r>
            <a:r>
              <a:rPr lang="en-CA" sz="2400" b="1" i="0" dirty="0">
                <a:effectLst/>
                <a:highlight>
                  <a:srgbClr val="FFFF00"/>
                </a:highlight>
              </a:rPr>
              <a:t>Go and tell John what you hear and see</a:t>
            </a:r>
            <a:r>
              <a:rPr lang="en-CA" sz="2400" b="0" i="0" dirty="0">
                <a:effectLst/>
              </a:rPr>
              <a:t>: the blind receive their sight and the lame walk, lepers are cleansed and the deaf hear, and the dead are raised up, and the poor have good news preached to them.  And blessed is the one who is not offended by me.”   </a:t>
            </a:r>
          </a:p>
          <a:p>
            <a:pPr marL="914400" lvl="2" indent="0">
              <a:buNone/>
            </a:pPr>
            <a:r>
              <a:rPr lang="en-CA" sz="2400" b="0" i="0" dirty="0">
                <a:effectLst/>
              </a:rPr>
              <a:t>As they went away, </a:t>
            </a:r>
            <a:r>
              <a:rPr lang="en-CA" sz="2400" b="1" i="0" dirty="0">
                <a:effectLst/>
                <a:highlight>
                  <a:srgbClr val="FFFF00"/>
                </a:highlight>
              </a:rPr>
              <a:t>Jesus began to speak to the crowds concerning John</a:t>
            </a:r>
            <a:r>
              <a:rPr lang="en-CA" sz="2400" b="0" i="0" dirty="0">
                <a:effectLst/>
              </a:rPr>
              <a:t>: … Truly, I say to you, </a:t>
            </a:r>
            <a:r>
              <a:rPr lang="en-CA" sz="2400" b="1" i="0" dirty="0">
                <a:effectLst/>
                <a:highlight>
                  <a:srgbClr val="FFFF00"/>
                </a:highlight>
              </a:rPr>
              <a:t>among those born of women there has arisen no one greater than John the Baptist</a:t>
            </a:r>
            <a:r>
              <a:rPr lang="en-CA" sz="2400" b="0" i="0" dirty="0">
                <a:effectLst/>
              </a:rPr>
              <a:t>.  Yet the one who is </a:t>
            </a:r>
            <a:r>
              <a:rPr lang="en-CA" sz="2400" b="1" i="0" dirty="0">
                <a:effectLst/>
                <a:highlight>
                  <a:srgbClr val="FFFF00"/>
                </a:highlight>
              </a:rPr>
              <a:t>least in the kingdom of heaven</a:t>
            </a:r>
            <a:r>
              <a:rPr lang="en-CA" sz="2400" b="0" i="0" dirty="0">
                <a:effectLst/>
              </a:rPr>
              <a:t> is greater than he.  From the days of John the Baptist until now the </a:t>
            </a:r>
            <a:r>
              <a:rPr lang="en-CA" sz="2400" b="1" i="0" dirty="0">
                <a:effectLst/>
                <a:highlight>
                  <a:srgbClr val="FFFF00"/>
                </a:highlight>
              </a:rPr>
              <a:t>kingdom of heaven has suffered violence</a:t>
            </a:r>
            <a:r>
              <a:rPr lang="en-CA" sz="2400" b="0" i="0" dirty="0">
                <a:effectLst/>
              </a:rPr>
              <a:t>, and the violent take it by force.  For all the Prophets and the Law prophesied until John, and if you are willing to accept it, </a:t>
            </a:r>
            <a:r>
              <a:rPr lang="en-CA" sz="2400" b="1" i="0" dirty="0">
                <a:effectLst/>
                <a:highlight>
                  <a:srgbClr val="FFFF00"/>
                </a:highlight>
              </a:rPr>
              <a:t>he is Elijah who is to come</a:t>
            </a:r>
            <a:r>
              <a:rPr lang="en-CA" sz="2400" b="0" i="0" dirty="0">
                <a:effectLst/>
              </a:rPr>
              <a:t>.  He who has ears to hear, let him hear.</a:t>
            </a:r>
          </a:p>
          <a:p>
            <a:endParaRPr lang="en-CA" dirty="0"/>
          </a:p>
        </p:txBody>
      </p:sp>
    </p:spTree>
    <p:extLst>
      <p:ext uri="{BB962C8B-B14F-4D97-AF65-F5344CB8AC3E}">
        <p14:creationId xmlns:p14="http://schemas.microsoft.com/office/powerpoint/2010/main" val="624464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787D4-BBCE-40CD-A114-6962294DAD1C}"/>
              </a:ext>
            </a:extLst>
          </p:cNvPr>
          <p:cNvSpPr>
            <a:spLocks noGrp="1"/>
          </p:cNvSpPr>
          <p:nvPr>
            <p:ph type="title"/>
          </p:nvPr>
        </p:nvSpPr>
        <p:spPr>
          <a:xfrm>
            <a:off x="0" y="365125"/>
            <a:ext cx="12192000" cy="1325563"/>
          </a:xfrm>
        </p:spPr>
        <p:txBody>
          <a:bodyPr/>
          <a:lstStyle/>
          <a:p>
            <a:pPr algn="ctr"/>
            <a:r>
              <a:rPr lang="en-CA" dirty="0">
                <a:latin typeface="Arial Black" panose="020B0A04020102020204" pitchFamily="34" charset="0"/>
              </a:rPr>
              <a:t>Parable of the Least in the Kingdom</a:t>
            </a:r>
          </a:p>
        </p:txBody>
      </p:sp>
      <p:sp>
        <p:nvSpPr>
          <p:cNvPr id="3" name="Content Placeholder 2">
            <a:extLst>
              <a:ext uri="{FF2B5EF4-FFF2-40B4-BE49-F238E27FC236}">
                <a16:creationId xmlns:a16="http://schemas.microsoft.com/office/drawing/2014/main" id="{DE1DED0F-08AB-440C-A1A9-C5D9C92754D2}"/>
              </a:ext>
            </a:extLst>
          </p:cNvPr>
          <p:cNvSpPr>
            <a:spLocks noGrp="1"/>
          </p:cNvSpPr>
          <p:nvPr>
            <p:ph idx="1"/>
          </p:nvPr>
        </p:nvSpPr>
        <p:spPr/>
        <p:txBody>
          <a:bodyPr/>
          <a:lstStyle/>
          <a:p>
            <a:pPr marL="914400" lvl="2" indent="0">
              <a:buNone/>
            </a:pPr>
            <a:r>
              <a:rPr lang="en-CA" sz="2400" b="1" u="sng" dirty="0"/>
              <a:t>Matthew 11:11 ESV</a:t>
            </a:r>
          </a:p>
          <a:p>
            <a:pPr marL="914400" lvl="2" indent="0">
              <a:buNone/>
            </a:pPr>
            <a:r>
              <a:rPr lang="en-CA" dirty="0"/>
              <a:t>… </a:t>
            </a:r>
            <a:r>
              <a:rPr lang="en-CA" sz="2400" dirty="0"/>
              <a:t>there has arisen no one greater than John the Baptist.  Yet </a:t>
            </a:r>
            <a:r>
              <a:rPr lang="en-CA" sz="2400" b="1" dirty="0">
                <a:highlight>
                  <a:srgbClr val="FFFF00"/>
                </a:highlight>
              </a:rPr>
              <a:t>the one who is least in the kingdom of heaven is greater than he</a:t>
            </a:r>
            <a:r>
              <a:rPr lang="en-CA" sz="2400" dirty="0"/>
              <a:t>. </a:t>
            </a:r>
          </a:p>
          <a:p>
            <a:r>
              <a:rPr lang="en-CA" dirty="0"/>
              <a:t>Parable type: a simple statement with implied comparison</a:t>
            </a:r>
          </a:p>
          <a:p>
            <a:r>
              <a:rPr lang="en-CA" dirty="0"/>
              <a:t>Point of comparison: John the Baptist</a:t>
            </a:r>
          </a:p>
          <a:p>
            <a:r>
              <a:rPr lang="en-CA" dirty="0"/>
              <a:t>Known quantity: no human is greater</a:t>
            </a:r>
          </a:p>
          <a:p>
            <a:r>
              <a:rPr lang="en-CA" dirty="0"/>
              <a:t>Unknown quantity: one in the Kingdom</a:t>
            </a:r>
          </a:p>
          <a:p>
            <a:r>
              <a:rPr lang="en-CA" dirty="0"/>
              <a:t>Meaning: </a:t>
            </a:r>
            <a:r>
              <a:rPr lang="en-CA" b="1" dirty="0">
                <a:highlight>
                  <a:srgbClr val="FFFF00"/>
                </a:highlight>
              </a:rPr>
              <a:t>to be in the Kingdom of God is of far greater value than to be the most esteemed of all human beings</a:t>
            </a:r>
          </a:p>
          <a:p>
            <a:endParaRPr lang="en-CA" dirty="0"/>
          </a:p>
        </p:txBody>
      </p:sp>
    </p:spTree>
    <p:extLst>
      <p:ext uri="{BB962C8B-B14F-4D97-AF65-F5344CB8AC3E}">
        <p14:creationId xmlns:p14="http://schemas.microsoft.com/office/powerpoint/2010/main" val="1428844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C6886-1180-4D8C-95D7-B1D6B086F9D9}"/>
              </a:ext>
            </a:extLst>
          </p:cNvPr>
          <p:cNvSpPr>
            <a:spLocks noGrp="1"/>
          </p:cNvSpPr>
          <p:nvPr>
            <p:ph type="title"/>
          </p:nvPr>
        </p:nvSpPr>
        <p:spPr>
          <a:xfrm>
            <a:off x="0" y="365125"/>
            <a:ext cx="12192000" cy="1325563"/>
          </a:xfrm>
        </p:spPr>
        <p:txBody>
          <a:bodyPr/>
          <a:lstStyle/>
          <a:p>
            <a:pPr algn="ctr"/>
            <a:r>
              <a:rPr lang="en-CA" dirty="0">
                <a:latin typeface="Arial Black" panose="020B0A04020102020204" pitchFamily="34" charset="0"/>
              </a:rPr>
              <a:t>Parable of Violence and the Kingdom</a:t>
            </a:r>
          </a:p>
        </p:txBody>
      </p:sp>
      <p:sp>
        <p:nvSpPr>
          <p:cNvPr id="3" name="Content Placeholder 2">
            <a:extLst>
              <a:ext uri="{FF2B5EF4-FFF2-40B4-BE49-F238E27FC236}">
                <a16:creationId xmlns:a16="http://schemas.microsoft.com/office/drawing/2014/main" id="{31310C5B-9378-43B9-9F83-70C8C00F6DD4}"/>
              </a:ext>
            </a:extLst>
          </p:cNvPr>
          <p:cNvSpPr>
            <a:spLocks noGrp="1"/>
          </p:cNvSpPr>
          <p:nvPr>
            <p:ph idx="1"/>
          </p:nvPr>
        </p:nvSpPr>
        <p:spPr/>
        <p:txBody>
          <a:bodyPr/>
          <a:lstStyle/>
          <a:p>
            <a:pPr marL="914400" lvl="2" indent="0">
              <a:buNone/>
            </a:pPr>
            <a:r>
              <a:rPr lang="en-CA" sz="2400" b="1" u="sng" dirty="0"/>
              <a:t>Matthew 11:12 ESV</a:t>
            </a:r>
          </a:p>
          <a:p>
            <a:pPr marL="914400" lvl="2" indent="0">
              <a:buNone/>
            </a:pPr>
            <a:r>
              <a:rPr lang="en-CA" sz="2400" dirty="0"/>
              <a:t>From the days of John the Baptist until now </a:t>
            </a:r>
            <a:r>
              <a:rPr lang="en-CA" sz="2400" b="1" dirty="0">
                <a:highlight>
                  <a:srgbClr val="FFFF00"/>
                </a:highlight>
              </a:rPr>
              <a:t>the kingdom of heaven has suffered violence, and the violent take it by force</a:t>
            </a:r>
            <a:r>
              <a:rPr lang="en-CA" sz="2400" dirty="0"/>
              <a:t>. </a:t>
            </a:r>
          </a:p>
          <a:p>
            <a:r>
              <a:rPr lang="en-CA" dirty="0"/>
              <a:t>Parable type: a simple statement with implied comparison</a:t>
            </a:r>
          </a:p>
          <a:p>
            <a:r>
              <a:rPr lang="en-CA" dirty="0"/>
              <a:t>Point of comparison: John the Baptist’s role</a:t>
            </a:r>
          </a:p>
          <a:p>
            <a:r>
              <a:rPr lang="en-CA" dirty="0"/>
              <a:t>Known quantity: John’s zeal for The Kingdom of God</a:t>
            </a:r>
          </a:p>
          <a:p>
            <a:r>
              <a:rPr lang="en-CA" dirty="0"/>
              <a:t>Unknown quantity: violence required to attain the kingdom</a:t>
            </a:r>
          </a:p>
          <a:p>
            <a:r>
              <a:rPr lang="en-CA" dirty="0"/>
              <a:t>Meaning: </a:t>
            </a:r>
            <a:r>
              <a:rPr lang="en-CA" b="1" dirty="0">
                <a:highlight>
                  <a:srgbClr val="FFFF00"/>
                </a:highlight>
              </a:rPr>
              <a:t>John’s attitude of zeal is required of anyone aspiring to the gift of admission to the Kingdom of God</a:t>
            </a:r>
          </a:p>
          <a:p>
            <a:endParaRPr lang="en-CA" dirty="0"/>
          </a:p>
        </p:txBody>
      </p:sp>
    </p:spTree>
    <p:extLst>
      <p:ext uri="{BB962C8B-B14F-4D97-AF65-F5344CB8AC3E}">
        <p14:creationId xmlns:p14="http://schemas.microsoft.com/office/powerpoint/2010/main" val="3552773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3B706-FFCD-4288-B377-3AE3BD4023C8}"/>
              </a:ext>
            </a:extLst>
          </p:cNvPr>
          <p:cNvSpPr>
            <a:spLocks noGrp="1"/>
          </p:cNvSpPr>
          <p:nvPr>
            <p:ph type="title"/>
          </p:nvPr>
        </p:nvSpPr>
        <p:spPr/>
        <p:txBody>
          <a:bodyPr>
            <a:normAutofit/>
          </a:bodyPr>
          <a:lstStyle/>
          <a:p>
            <a:pPr algn="ctr"/>
            <a:r>
              <a:rPr lang="en-CA" sz="5400" dirty="0">
                <a:latin typeface="Arial Black" panose="020B0A04020102020204" pitchFamily="34" charset="0"/>
              </a:rPr>
              <a:t>Parable of Elijah to Come</a:t>
            </a:r>
          </a:p>
        </p:txBody>
      </p:sp>
      <p:sp>
        <p:nvSpPr>
          <p:cNvPr id="3" name="Content Placeholder 2">
            <a:extLst>
              <a:ext uri="{FF2B5EF4-FFF2-40B4-BE49-F238E27FC236}">
                <a16:creationId xmlns:a16="http://schemas.microsoft.com/office/drawing/2014/main" id="{C975265E-6E04-4E2A-9375-524872BC6D74}"/>
              </a:ext>
            </a:extLst>
          </p:cNvPr>
          <p:cNvSpPr>
            <a:spLocks noGrp="1"/>
          </p:cNvSpPr>
          <p:nvPr>
            <p:ph idx="1"/>
          </p:nvPr>
        </p:nvSpPr>
        <p:spPr/>
        <p:txBody>
          <a:bodyPr>
            <a:normAutofit lnSpcReduction="10000"/>
          </a:bodyPr>
          <a:lstStyle/>
          <a:p>
            <a:pPr marL="457200" lvl="1" indent="0">
              <a:buNone/>
            </a:pPr>
            <a:r>
              <a:rPr lang="en-CA" b="1" u="sng" dirty="0"/>
              <a:t>Matthew 11:13-15 ESV</a:t>
            </a:r>
          </a:p>
          <a:p>
            <a:pPr marL="457200" lvl="1" indent="0">
              <a:buNone/>
            </a:pPr>
            <a:r>
              <a:rPr lang="en-CA" dirty="0"/>
              <a:t>For all </a:t>
            </a:r>
            <a:r>
              <a:rPr lang="en-CA" b="1" dirty="0">
                <a:highlight>
                  <a:srgbClr val="FFFF00"/>
                </a:highlight>
              </a:rPr>
              <a:t>the Prophets and the Law prophesied until John</a:t>
            </a:r>
            <a:r>
              <a:rPr lang="en-CA" dirty="0"/>
              <a:t>, and if you are willing to accept it, </a:t>
            </a:r>
            <a:r>
              <a:rPr lang="en-CA" b="1" dirty="0">
                <a:highlight>
                  <a:srgbClr val="FFFF00"/>
                </a:highlight>
              </a:rPr>
              <a:t>he is Elijah who is to come</a:t>
            </a:r>
            <a:r>
              <a:rPr lang="en-CA" dirty="0"/>
              <a:t>.  He who has ears to hear, let him hear.  </a:t>
            </a:r>
          </a:p>
          <a:p>
            <a:r>
              <a:rPr lang="en-CA" dirty="0"/>
              <a:t>Parable type: a simple statement with implied comparison</a:t>
            </a:r>
          </a:p>
          <a:p>
            <a:r>
              <a:rPr lang="en-CA" dirty="0"/>
              <a:t>Point of comparison: John the Baptist’s role</a:t>
            </a:r>
          </a:p>
          <a:p>
            <a:r>
              <a:rPr lang="en-CA" dirty="0"/>
              <a:t>Known quantity: Old Testament prophecy looks to the Messiah</a:t>
            </a:r>
          </a:p>
          <a:p>
            <a:r>
              <a:rPr lang="en-CA" dirty="0"/>
              <a:t>Unknown quantity: Elijah who is to come</a:t>
            </a:r>
          </a:p>
          <a:p>
            <a:r>
              <a:rPr lang="en-CA" dirty="0"/>
              <a:t>Meaning: </a:t>
            </a:r>
            <a:r>
              <a:rPr lang="en-CA" b="1" dirty="0">
                <a:highlight>
                  <a:srgbClr val="FFFF00"/>
                </a:highlight>
              </a:rPr>
              <a:t>John has fulfilled the prophecy of Malachi with respect to the First Advent – this understanding is for “those with ears to hear”, i.e., the converted</a:t>
            </a:r>
          </a:p>
          <a:p>
            <a:endParaRPr lang="en-CA" dirty="0"/>
          </a:p>
        </p:txBody>
      </p:sp>
    </p:spTree>
    <p:extLst>
      <p:ext uri="{BB962C8B-B14F-4D97-AF65-F5344CB8AC3E}">
        <p14:creationId xmlns:p14="http://schemas.microsoft.com/office/powerpoint/2010/main" val="2822048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159D3-686C-41F2-B2E0-81F2DAFC8839}"/>
              </a:ext>
            </a:extLst>
          </p:cNvPr>
          <p:cNvSpPr>
            <a:spLocks noGrp="1"/>
          </p:cNvSpPr>
          <p:nvPr>
            <p:ph type="title"/>
          </p:nvPr>
        </p:nvSpPr>
        <p:spPr>
          <a:xfrm>
            <a:off x="-1" y="1"/>
            <a:ext cx="12191999" cy="840657"/>
          </a:xfrm>
        </p:spPr>
        <p:txBody>
          <a:bodyPr>
            <a:normAutofit/>
          </a:bodyPr>
          <a:lstStyle/>
          <a:p>
            <a:r>
              <a:rPr lang="en-CA" dirty="0">
                <a:latin typeface="Arial Black" panose="020B0A04020102020204" pitchFamily="34" charset="0"/>
              </a:rPr>
              <a:t>Parable of Children in the Marketplace</a:t>
            </a:r>
          </a:p>
        </p:txBody>
      </p:sp>
      <p:sp>
        <p:nvSpPr>
          <p:cNvPr id="3" name="Content Placeholder 2">
            <a:extLst>
              <a:ext uri="{FF2B5EF4-FFF2-40B4-BE49-F238E27FC236}">
                <a16:creationId xmlns:a16="http://schemas.microsoft.com/office/drawing/2014/main" id="{D67A13BE-2161-4715-B0E5-AF5A82096B15}"/>
              </a:ext>
            </a:extLst>
          </p:cNvPr>
          <p:cNvSpPr>
            <a:spLocks noGrp="1"/>
          </p:cNvSpPr>
          <p:nvPr>
            <p:ph idx="1"/>
          </p:nvPr>
        </p:nvSpPr>
        <p:spPr>
          <a:xfrm>
            <a:off x="0" y="840658"/>
            <a:ext cx="12192000" cy="6017341"/>
          </a:xfrm>
        </p:spPr>
        <p:txBody>
          <a:bodyPr>
            <a:normAutofit lnSpcReduction="10000"/>
          </a:bodyPr>
          <a:lstStyle/>
          <a:p>
            <a:r>
              <a:rPr lang="en-CA" dirty="0"/>
              <a:t>In the same context as the previous three parables, Jesus uses two more parables:</a:t>
            </a:r>
          </a:p>
          <a:p>
            <a:pPr marL="914400" lvl="2" indent="0">
              <a:spcBef>
                <a:spcPts val="0"/>
              </a:spcBef>
              <a:buNone/>
            </a:pPr>
            <a:r>
              <a:rPr lang="en-CA" sz="2400" b="1" u="sng" dirty="0"/>
              <a:t>Matthew 11:16-19 ESV </a:t>
            </a:r>
          </a:p>
          <a:p>
            <a:pPr marL="914400" lvl="2" indent="0">
              <a:spcBef>
                <a:spcPts val="0"/>
              </a:spcBef>
              <a:buNone/>
            </a:pPr>
            <a:r>
              <a:rPr lang="en-CA" sz="2400" dirty="0"/>
              <a:t>But to </a:t>
            </a:r>
            <a:r>
              <a:rPr lang="en-CA" sz="2400" b="1" dirty="0">
                <a:highlight>
                  <a:srgbClr val="FFFF00"/>
                </a:highlight>
              </a:rPr>
              <a:t>what shall I compare this generation</a:t>
            </a:r>
            <a:r>
              <a:rPr lang="en-CA" sz="2400" dirty="0"/>
              <a:t>?  It is like children sitting in the marketplaces and calling to their playmates,</a:t>
            </a:r>
          </a:p>
          <a:p>
            <a:pPr marL="1371600" lvl="3" indent="0">
              <a:spcBef>
                <a:spcPts val="0"/>
              </a:spcBef>
              <a:buNone/>
            </a:pPr>
            <a:r>
              <a:rPr lang="en-CA" sz="2200" dirty="0"/>
              <a:t>‘We played the flute for you, and you did not dance; we sang a dirge, and you did not mourn.’</a:t>
            </a:r>
          </a:p>
          <a:p>
            <a:pPr marL="914400" lvl="2" indent="0">
              <a:buNone/>
            </a:pPr>
            <a:r>
              <a:rPr lang="en-CA" sz="2400" dirty="0"/>
              <a:t>For </a:t>
            </a:r>
            <a:r>
              <a:rPr lang="en-CA" sz="2400" b="1" dirty="0">
                <a:highlight>
                  <a:srgbClr val="FFFF00"/>
                </a:highlight>
              </a:rPr>
              <a:t>John came neither eating nor drinking</a:t>
            </a:r>
            <a:r>
              <a:rPr lang="en-CA" sz="2400" dirty="0"/>
              <a:t>, and they say, ‘He has a demon.’  The </a:t>
            </a:r>
            <a:r>
              <a:rPr lang="en-CA" sz="2400" b="1" dirty="0">
                <a:highlight>
                  <a:srgbClr val="FFFF00"/>
                </a:highlight>
              </a:rPr>
              <a:t>Son of Man came eating and drinking</a:t>
            </a:r>
            <a:r>
              <a:rPr lang="en-CA" sz="2400" dirty="0"/>
              <a:t>, and they say, ‘Look at him!  A glutton and a drunkard, a friend of tax collectors and sinners!’  </a:t>
            </a:r>
            <a:r>
              <a:rPr lang="en-CA" sz="2400" b="1" dirty="0">
                <a:highlight>
                  <a:srgbClr val="FFFF00"/>
                </a:highlight>
              </a:rPr>
              <a:t>Yet wisdom is justified by her deeds</a:t>
            </a:r>
            <a:r>
              <a:rPr lang="en-CA" sz="2400" dirty="0"/>
              <a:t>. </a:t>
            </a:r>
          </a:p>
          <a:p>
            <a:r>
              <a:rPr lang="en-CA" dirty="0"/>
              <a:t>Parable type: this is a short comparison</a:t>
            </a:r>
          </a:p>
          <a:p>
            <a:r>
              <a:rPr lang="en-CA" dirty="0"/>
              <a:t>Point of comparison: the people of Jesus’ contemporary generation</a:t>
            </a:r>
          </a:p>
          <a:p>
            <a:r>
              <a:rPr lang="en-CA" dirty="0"/>
              <a:t>Known quantity: the attitude of being unsatisfiable</a:t>
            </a:r>
          </a:p>
          <a:p>
            <a:r>
              <a:rPr lang="en-CA" dirty="0"/>
              <a:t>Unknown quantity: the relationship of John and Jesus</a:t>
            </a:r>
          </a:p>
          <a:p>
            <a:r>
              <a:rPr lang="en-CA" dirty="0"/>
              <a:t>Meaning: </a:t>
            </a:r>
            <a:r>
              <a:rPr lang="en-CA" b="1" dirty="0">
                <a:highlight>
                  <a:srgbClr val="FFFF00"/>
                </a:highlight>
              </a:rPr>
              <a:t>John and Jesus looked very different</a:t>
            </a:r>
            <a:r>
              <a:rPr lang="en-CA" dirty="0"/>
              <a:t> to their contemporaries, but their roles were </a:t>
            </a:r>
            <a:r>
              <a:rPr lang="en-CA" b="1" dirty="0">
                <a:highlight>
                  <a:srgbClr val="FFFF00"/>
                </a:highlight>
              </a:rPr>
              <a:t>integral to each other</a:t>
            </a:r>
            <a:r>
              <a:rPr lang="en-CA" dirty="0"/>
              <a:t> – in the end the wisdom of God will be seen to be justified: </a:t>
            </a:r>
            <a:r>
              <a:rPr lang="en-CA" b="1" dirty="0">
                <a:highlight>
                  <a:srgbClr val="FFFF00"/>
                </a:highlight>
              </a:rPr>
              <a:t>God’s Plan will unfold as he sees fit</a:t>
            </a:r>
            <a:r>
              <a:rPr lang="en-CA" dirty="0"/>
              <a:t>, ushering in the Kingdom of God</a:t>
            </a:r>
          </a:p>
          <a:p>
            <a:endParaRPr lang="en-CA" dirty="0"/>
          </a:p>
        </p:txBody>
      </p:sp>
    </p:spTree>
    <p:extLst>
      <p:ext uri="{BB962C8B-B14F-4D97-AF65-F5344CB8AC3E}">
        <p14:creationId xmlns:p14="http://schemas.microsoft.com/office/powerpoint/2010/main" val="391757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3B18C-6F52-459C-831E-B1BA3C65FD3B}"/>
              </a:ext>
            </a:extLst>
          </p:cNvPr>
          <p:cNvSpPr>
            <a:spLocks noGrp="1"/>
          </p:cNvSpPr>
          <p:nvPr>
            <p:ph type="title"/>
          </p:nvPr>
        </p:nvSpPr>
        <p:spPr>
          <a:xfrm>
            <a:off x="838200" y="1"/>
            <a:ext cx="10515600" cy="1091380"/>
          </a:xfrm>
        </p:spPr>
        <p:txBody>
          <a:bodyPr>
            <a:normAutofit/>
          </a:bodyPr>
          <a:lstStyle/>
          <a:p>
            <a:pPr algn="ctr"/>
            <a:r>
              <a:rPr lang="en-CA" sz="6000" dirty="0">
                <a:latin typeface="Arial Black" panose="020B0A04020102020204" pitchFamily="34" charset="0"/>
              </a:rPr>
              <a:t>What are Parables?</a:t>
            </a:r>
          </a:p>
        </p:txBody>
      </p:sp>
      <p:sp>
        <p:nvSpPr>
          <p:cNvPr id="3" name="Content Placeholder 2">
            <a:extLst>
              <a:ext uri="{FF2B5EF4-FFF2-40B4-BE49-F238E27FC236}">
                <a16:creationId xmlns:a16="http://schemas.microsoft.com/office/drawing/2014/main" id="{62F1E981-F501-46BC-9A36-DC4B5CBFC405}"/>
              </a:ext>
            </a:extLst>
          </p:cNvPr>
          <p:cNvSpPr>
            <a:spLocks noGrp="1"/>
          </p:cNvSpPr>
          <p:nvPr>
            <p:ph idx="1"/>
          </p:nvPr>
        </p:nvSpPr>
        <p:spPr>
          <a:xfrm>
            <a:off x="0" y="1091381"/>
            <a:ext cx="12192000" cy="5766618"/>
          </a:xfrm>
        </p:spPr>
        <p:txBody>
          <a:bodyPr/>
          <a:lstStyle/>
          <a:p>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parable is</a:t>
            </a:r>
            <a:r>
              <a:rPr lang="en-CA" sz="2800" dirty="0">
                <a:effectLst/>
                <a:latin typeface="Calibri" panose="020F0502020204030204" pitchFamily="34" charset="0"/>
                <a:ea typeface="Calibri" panose="020F0502020204030204" pitchFamily="34" charset="0"/>
                <a:cs typeface="Arial" panose="020B0604020202020204" pitchFamily="34" charset="0"/>
              </a:rPr>
              <a:t> “an extended metaphor, or simile, frequently becoming a brief narrative, generally used … for didactic purposes … which forcefully indicates a single idea … Jesus in particular used the parable with skill and artistry”</a:t>
            </a:r>
            <a:br>
              <a:rPr lang="en-CA" sz="2800" dirty="0">
                <a:effectLst/>
                <a:latin typeface="Calibri" panose="020F0502020204030204" pitchFamily="34" charset="0"/>
                <a:ea typeface="Calibri" panose="020F0502020204030204" pitchFamily="34" charset="0"/>
                <a:cs typeface="Arial" panose="020B0604020202020204" pitchFamily="34" charset="0"/>
              </a:rPr>
            </a:br>
            <a:r>
              <a:rPr lang="en-CA" sz="1600" dirty="0">
                <a:effectLst/>
                <a:latin typeface="Calibri" panose="020F0502020204030204" pitchFamily="34" charset="0"/>
                <a:ea typeface="Calibri" panose="020F0502020204030204" pitchFamily="34" charset="0"/>
                <a:cs typeface="Arial" panose="020B0604020202020204" pitchFamily="34" charset="0"/>
              </a:rPr>
              <a:t> 						(</a:t>
            </a:r>
            <a:r>
              <a:rPr lang="en-CA" sz="1600" i="1" u="sng" dirty="0">
                <a:effectLst/>
                <a:latin typeface="Calibri" panose="020F0502020204030204" pitchFamily="34" charset="0"/>
                <a:ea typeface="Calibri" panose="020F0502020204030204" pitchFamily="34" charset="0"/>
                <a:cs typeface="Arial" panose="020B0604020202020204" pitchFamily="34" charset="0"/>
              </a:rPr>
              <a:t>The Interpreters Dictionary of the Bible</a:t>
            </a:r>
            <a:r>
              <a:rPr lang="en-CA" sz="1600" dirty="0">
                <a:effectLst/>
                <a:latin typeface="Calibri" panose="020F0502020204030204" pitchFamily="34" charset="0"/>
                <a:ea typeface="Calibri" panose="020F0502020204030204" pitchFamily="34" charset="0"/>
                <a:cs typeface="Arial" panose="020B0604020202020204" pitchFamily="34" charset="0"/>
              </a:rPr>
              <a:t>, article “Parable”, page 649)</a:t>
            </a:r>
          </a:p>
          <a:p>
            <a:r>
              <a:rPr lang="en-CA" sz="2800" dirty="0">
                <a:effectLst/>
                <a:latin typeface="Calibri" panose="020F0502020204030204" pitchFamily="34" charset="0"/>
                <a:ea typeface="Calibri" panose="020F0502020204030204" pitchFamily="34" charset="0"/>
                <a:cs typeface="Arial" panose="020B0604020202020204" pitchFamily="34" charset="0"/>
              </a:rPr>
              <a:t>The purpose of a parable is to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compare a concept or object that is well known or obvious</a:t>
            </a:r>
            <a:r>
              <a:rPr lang="en-CA" sz="2800" dirty="0">
                <a:effectLst/>
                <a:latin typeface="Calibri" panose="020F0502020204030204" pitchFamily="34" charset="0"/>
                <a:ea typeface="Calibri" panose="020F0502020204030204" pitchFamily="34" charset="0"/>
                <a:cs typeface="Arial" panose="020B0604020202020204" pitchFamily="34" charset="0"/>
              </a:rPr>
              <a:t> with an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unknown or new concept</a:t>
            </a:r>
            <a:r>
              <a:rPr lang="en-CA" sz="2800" dirty="0">
                <a:effectLst/>
                <a:latin typeface="Calibri" panose="020F0502020204030204" pitchFamily="34" charset="0"/>
                <a:ea typeface="Calibri" panose="020F0502020204030204" pitchFamily="34" charset="0"/>
                <a:cs typeface="Arial" panose="020B0604020202020204" pitchFamily="34" charset="0"/>
              </a:rPr>
              <a:t> in order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 provide insight into the nature of the new concept</a:t>
            </a:r>
            <a:r>
              <a:rPr lang="en-CA" sz="2800" dirty="0">
                <a:effectLst/>
                <a:latin typeface="Calibri" panose="020F0502020204030204" pitchFamily="34" charset="0"/>
                <a:ea typeface="Calibri" panose="020F0502020204030204" pitchFamily="34" charset="0"/>
                <a:cs typeface="Arial" panose="020B0604020202020204" pitchFamily="34" charset="0"/>
              </a:rPr>
              <a:t>: a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well-defined point of comparison</a:t>
            </a:r>
            <a:r>
              <a:rPr lang="en-CA" sz="2800" dirty="0">
                <a:effectLst/>
                <a:latin typeface="Calibri" panose="020F0502020204030204" pitchFamily="34" charset="0"/>
                <a:ea typeface="Calibri" panose="020F0502020204030204" pitchFamily="34" charset="0"/>
                <a:cs typeface="Arial" panose="020B0604020202020204" pitchFamily="34" charset="0"/>
              </a:rPr>
              <a:t> is required.  </a:t>
            </a:r>
          </a:p>
          <a:p>
            <a:r>
              <a:rPr lang="en-CA" sz="2800" dirty="0">
                <a:effectLst/>
                <a:latin typeface="Calibri" panose="020F0502020204030204" pitchFamily="34" charset="0"/>
                <a:ea typeface="Calibri" panose="020F0502020204030204" pitchFamily="34" charset="0"/>
                <a:cs typeface="Arial" panose="020B0604020202020204" pitchFamily="34" charset="0"/>
              </a:rPr>
              <a:t>As used in the New Testament there are frequently two or more levels of understanding based on the comparison.  </a:t>
            </a:r>
          </a:p>
          <a:p>
            <a:r>
              <a:rPr lang="en-CA" sz="2800" dirty="0">
                <a:effectLst/>
                <a:latin typeface="Calibri" panose="020F0502020204030204" pitchFamily="34" charset="0"/>
                <a:ea typeface="Calibri" panose="020F0502020204030204" pitchFamily="34" charset="0"/>
                <a:cs typeface="Arial" panose="020B0604020202020204" pitchFamily="34" charset="0"/>
              </a:rPr>
              <a:t>A parable can be a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fully developed story</a:t>
            </a:r>
            <a:r>
              <a:rPr lang="en-CA" sz="2800" dirty="0">
                <a:effectLst/>
                <a:latin typeface="Calibri" panose="020F0502020204030204" pitchFamily="34" charset="0"/>
                <a:ea typeface="Calibri" panose="020F0502020204030204" pitchFamily="34" charset="0"/>
                <a:cs typeface="Arial" panose="020B0604020202020204" pitchFamily="34" charset="0"/>
              </a:rPr>
              <a:t>, a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shorter comparison</a:t>
            </a:r>
            <a:r>
              <a:rPr lang="en-CA" sz="2800" dirty="0">
                <a:effectLst/>
                <a:latin typeface="Calibri" panose="020F0502020204030204" pitchFamily="34" charset="0"/>
                <a:ea typeface="Calibri" panose="020F0502020204030204" pitchFamily="34" charset="0"/>
                <a:cs typeface="Arial" panose="020B0604020202020204" pitchFamily="34" charset="0"/>
              </a:rPr>
              <a:t>, or a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simple saying with an implied comparison</a:t>
            </a:r>
            <a:r>
              <a:rPr lang="en-CA" sz="2800" dirty="0">
                <a:effectLst/>
                <a:latin typeface="Calibri" panose="020F0502020204030204" pitchFamily="34" charset="0"/>
                <a:ea typeface="Calibri" panose="020F0502020204030204" pitchFamily="34" charset="0"/>
                <a:cs typeface="Arial" panose="020B0604020202020204" pitchFamily="34" charset="0"/>
              </a:rPr>
              <a:t>.</a:t>
            </a:r>
          </a:p>
          <a:p>
            <a:r>
              <a:rPr lang="en-CA" dirty="0">
                <a:latin typeface="Calibri" panose="020F0502020204030204" pitchFamily="34" charset="0"/>
                <a:ea typeface="Calibri" panose="020F0502020204030204" pitchFamily="34" charset="0"/>
                <a:cs typeface="Arial" panose="020B0604020202020204" pitchFamily="34" charset="0"/>
              </a:rPr>
              <a:t>There are several recorded parables that John the Baptist himself presented and several more that Jesus spoke about John the Baptist</a:t>
            </a:r>
            <a:endParaRPr lang="en-CA"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9250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4C408-979A-41FC-9A06-FC8692AAEF8A}"/>
              </a:ext>
            </a:extLst>
          </p:cNvPr>
          <p:cNvSpPr>
            <a:spLocks noGrp="1"/>
          </p:cNvSpPr>
          <p:nvPr>
            <p:ph type="title"/>
          </p:nvPr>
        </p:nvSpPr>
        <p:spPr>
          <a:xfrm>
            <a:off x="0" y="365125"/>
            <a:ext cx="12192000" cy="1325563"/>
          </a:xfrm>
        </p:spPr>
        <p:txBody>
          <a:bodyPr>
            <a:normAutofit/>
          </a:bodyPr>
          <a:lstStyle/>
          <a:p>
            <a:pPr algn="ctr"/>
            <a:r>
              <a:rPr lang="en-CA" sz="4800" dirty="0">
                <a:latin typeface="Arial Black" panose="020B0A04020102020204" pitchFamily="34" charset="0"/>
              </a:rPr>
              <a:t>Parable of Justification of Wisdom</a:t>
            </a:r>
          </a:p>
        </p:txBody>
      </p:sp>
      <p:sp>
        <p:nvSpPr>
          <p:cNvPr id="3" name="Content Placeholder 2">
            <a:extLst>
              <a:ext uri="{FF2B5EF4-FFF2-40B4-BE49-F238E27FC236}">
                <a16:creationId xmlns:a16="http://schemas.microsoft.com/office/drawing/2014/main" id="{28259D71-3D25-4614-ACA3-46AC871C9F06}"/>
              </a:ext>
            </a:extLst>
          </p:cNvPr>
          <p:cNvSpPr>
            <a:spLocks noGrp="1"/>
          </p:cNvSpPr>
          <p:nvPr>
            <p:ph idx="1"/>
          </p:nvPr>
        </p:nvSpPr>
        <p:spPr>
          <a:xfrm>
            <a:off x="838200" y="1825624"/>
            <a:ext cx="10515600" cy="5032375"/>
          </a:xfrm>
        </p:spPr>
        <p:txBody>
          <a:bodyPr>
            <a:normAutofit lnSpcReduction="10000"/>
          </a:bodyPr>
          <a:lstStyle/>
          <a:p>
            <a:pPr marL="914400" lvl="2" indent="0">
              <a:buNone/>
            </a:pPr>
            <a:r>
              <a:rPr lang="en-CA" sz="2400" b="1" u="sng" dirty="0"/>
              <a:t>Matthew 11:19 ESV </a:t>
            </a:r>
          </a:p>
          <a:p>
            <a:pPr marL="914400" lvl="2" indent="0">
              <a:buNone/>
            </a:pPr>
            <a:r>
              <a:rPr lang="en-CA" sz="2400" b="1" dirty="0">
                <a:highlight>
                  <a:srgbClr val="FFFF00"/>
                </a:highlight>
              </a:rPr>
              <a:t>Yet wisdom is justified by her deeds</a:t>
            </a:r>
            <a:r>
              <a:rPr lang="en-CA" sz="2400" dirty="0"/>
              <a:t>. </a:t>
            </a:r>
          </a:p>
          <a:p>
            <a:pPr>
              <a:lnSpc>
                <a:spcPct val="110000"/>
              </a:lnSpc>
              <a:spcBef>
                <a:spcPts val="1800"/>
              </a:spcBef>
            </a:pPr>
            <a:r>
              <a:rPr lang="en-CA" dirty="0"/>
              <a:t>Parable type: a simple statement with implied comparison</a:t>
            </a:r>
          </a:p>
          <a:p>
            <a:r>
              <a:rPr lang="en-CA" dirty="0"/>
              <a:t>Point of comparison: is the previous parable – the distinction between John and Jesus</a:t>
            </a:r>
          </a:p>
          <a:p>
            <a:r>
              <a:rPr lang="en-CA" dirty="0"/>
              <a:t>Known quantity: John was ascetic; Jesus was not</a:t>
            </a:r>
          </a:p>
          <a:p>
            <a:r>
              <a:rPr lang="en-CA" dirty="0"/>
              <a:t>Unknown quantity: why the difference?</a:t>
            </a:r>
          </a:p>
          <a:p>
            <a:r>
              <a:rPr lang="en-CA" dirty="0"/>
              <a:t>Meaning: according to the Plan of God </a:t>
            </a:r>
            <a:r>
              <a:rPr lang="en-CA" b="1" dirty="0">
                <a:highlight>
                  <a:srgbClr val="FFFF00"/>
                </a:highlight>
              </a:rPr>
              <a:t>many different roles are required</a:t>
            </a:r>
            <a:r>
              <a:rPr lang="en-CA" dirty="0"/>
              <a:t> – John had a distinct calling which he fulfilled.  Each person God calls has a distinct role.  </a:t>
            </a:r>
            <a:r>
              <a:rPr lang="en-CA" b="1" dirty="0">
                <a:highlight>
                  <a:srgbClr val="FFFF00"/>
                </a:highlight>
              </a:rPr>
              <a:t>All are required to support the Work of the Messiah as defined by God’s wisdom.</a:t>
            </a:r>
          </a:p>
          <a:p>
            <a:endParaRPr lang="en-CA" dirty="0"/>
          </a:p>
        </p:txBody>
      </p:sp>
    </p:spTree>
    <p:extLst>
      <p:ext uri="{BB962C8B-B14F-4D97-AF65-F5344CB8AC3E}">
        <p14:creationId xmlns:p14="http://schemas.microsoft.com/office/powerpoint/2010/main" val="3431639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D5E6E-103D-4F39-A90B-CE23043F978A}"/>
              </a:ext>
            </a:extLst>
          </p:cNvPr>
          <p:cNvSpPr>
            <a:spLocks noGrp="1"/>
          </p:cNvSpPr>
          <p:nvPr>
            <p:ph type="title"/>
          </p:nvPr>
        </p:nvSpPr>
        <p:spPr>
          <a:xfrm>
            <a:off x="838200" y="1"/>
            <a:ext cx="10515600" cy="1047134"/>
          </a:xfrm>
        </p:spPr>
        <p:txBody>
          <a:bodyPr>
            <a:normAutofit/>
          </a:bodyPr>
          <a:lstStyle/>
          <a:p>
            <a:pPr algn="ctr"/>
            <a:r>
              <a:rPr lang="en-CA" sz="6000" dirty="0">
                <a:latin typeface="Arial Black" panose="020B0A04020102020204" pitchFamily="34" charset="0"/>
              </a:rPr>
              <a:t>Why Parables?</a:t>
            </a:r>
          </a:p>
        </p:txBody>
      </p:sp>
      <p:sp>
        <p:nvSpPr>
          <p:cNvPr id="3" name="Content Placeholder 2">
            <a:extLst>
              <a:ext uri="{FF2B5EF4-FFF2-40B4-BE49-F238E27FC236}">
                <a16:creationId xmlns:a16="http://schemas.microsoft.com/office/drawing/2014/main" id="{F7638553-29D8-4D98-BC80-31DCE10ACD3C}"/>
              </a:ext>
            </a:extLst>
          </p:cNvPr>
          <p:cNvSpPr>
            <a:spLocks noGrp="1"/>
          </p:cNvSpPr>
          <p:nvPr>
            <p:ph idx="1"/>
          </p:nvPr>
        </p:nvSpPr>
        <p:spPr>
          <a:xfrm>
            <a:off x="0" y="929148"/>
            <a:ext cx="12192000" cy="5928852"/>
          </a:xfrm>
        </p:spPr>
        <p:txBody>
          <a:bodyPr>
            <a:normAutofit fontScale="92500" lnSpcReduction="10000"/>
          </a:bodyPr>
          <a:lstStyle/>
          <a:p>
            <a:pPr>
              <a:lnSpc>
                <a:spcPct val="107000"/>
              </a:lnSpc>
              <a:spcBef>
                <a:spcPts val="0"/>
              </a:spcBef>
              <a:spcAft>
                <a:spcPts val="300"/>
              </a:spcAft>
            </a:pPr>
            <a:r>
              <a:rPr lang="en-CA" sz="2800" dirty="0">
                <a:effectLst/>
                <a:latin typeface="Calibri" panose="020F0502020204030204" pitchFamily="34" charset="0"/>
                <a:ea typeface="Calibri" panose="020F0502020204030204" pitchFamily="34" charset="0"/>
                <a:cs typeface="Arial" panose="020B0604020202020204" pitchFamily="34" charset="0"/>
              </a:rPr>
              <a:t>There is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general misconception</a:t>
            </a:r>
            <a:r>
              <a:rPr lang="en-CA" sz="2800" dirty="0">
                <a:effectLst/>
                <a:latin typeface="Calibri" panose="020F0502020204030204" pitchFamily="34" charset="0"/>
                <a:ea typeface="Calibri" panose="020F0502020204030204" pitchFamily="34" charset="0"/>
                <a:cs typeface="Arial" panose="020B0604020202020204" pitchFamily="34" charset="0"/>
              </a:rPr>
              <a:t> that Jesus used parables to make his teaching understandable to the common people</a:t>
            </a:r>
          </a:p>
          <a:p>
            <a:pPr>
              <a:lnSpc>
                <a:spcPct val="107000"/>
              </a:lnSpc>
              <a:spcBef>
                <a:spcPts val="0"/>
              </a:spcBef>
              <a:spcAft>
                <a:spcPts val="300"/>
              </a:spcAft>
            </a:pPr>
            <a:r>
              <a:rPr lang="en-CA" sz="2800" dirty="0">
                <a:effectLst/>
                <a:latin typeface="Calibri" panose="020F0502020204030204" pitchFamily="34" charset="0"/>
                <a:ea typeface="Calibri" panose="020F0502020204030204" pitchFamily="34" charset="0"/>
                <a:cs typeface="Arial" panose="020B0604020202020204" pitchFamily="34" charset="0"/>
              </a:rPr>
              <a:t>The majority of parables were in fact not presented to the common people, but to the disciples alone or to the political and religious leaders of the Jews (Pharisees and Sadducees)</a:t>
            </a:r>
          </a:p>
          <a:p>
            <a:pPr>
              <a:lnSpc>
                <a:spcPct val="107000"/>
              </a:lnSpc>
              <a:spcBef>
                <a:spcPts val="0"/>
              </a:spcBef>
              <a:spcAft>
                <a:spcPts val="300"/>
              </a:spcAft>
            </a:pPr>
            <a:r>
              <a:rPr lang="en-CA" sz="2800" dirty="0">
                <a:effectLst/>
                <a:latin typeface="Calibri" panose="020F0502020204030204" pitchFamily="34" charset="0"/>
                <a:ea typeface="Calibri" panose="020F0502020204030204" pitchFamily="34" charset="0"/>
                <a:cs typeface="Arial" panose="020B0604020202020204" pitchFamily="34" charset="0"/>
              </a:rPr>
              <a:t>This is consistent with the plain statement of Jesus recorded in </a:t>
            </a:r>
            <a:r>
              <a:rPr lang="en-CA" sz="2800" b="1" u="sng" dirty="0">
                <a:effectLst/>
                <a:latin typeface="Calibri" panose="020F0502020204030204" pitchFamily="34" charset="0"/>
                <a:ea typeface="Calibri" panose="020F0502020204030204" pitchFamily="34" charset="0"/>
                <a:cs typeface="Arial" panose="020B0604020202020204" pitchFamily="34" charset="0"/>
              </a:rPr>
              <a:t>Mark 4:9-13 ESV</a:t>
            </a:r>
          </a:p>
          <a:p>
            <a:pPr lvl="1" indent="0">
              <a:lnSpc>
                <a:spcPct val="107000"/>
              </a:lnSpc>
              <a:spcBef>
                <a:spcPts val="0"/>
              </a:spcBef>
              <a:spcAft>
                <a:spcPts val="300"/>
              </a:spcAft>
              <a:buNone/>
            </a:pPr>
            <a:r>
              <a:rPr lang="en-CA" dirty="0">
                <a:effectLst/>
                <a:latin typeface="Calibri" panose="020F0502020204030204" pitchFamily="34" charset="0"/>
                <a:ea typeface="Calibri" panose="020F0502020204030204" pitchFamily="34" charset="0"/>
                <a:cs typeface="Arial" panose="020B0604020202020204" pitchFamily="34" charset="0"/>
              </a:rPr>
              <a:t>And he said,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who has ears to hear, let him hear</a:t>
            </a:r>
            <a:r>
              <a:rPr lang="en-CA" dirty="0">
                <a:effectLst/>
                <a:latin typeface="Calibri" panose="020F0502020204030204" pitchFamily="34" charset="0"/>
                <a:ea typeface="Calibri" panose="020F0502020204030204" pitchFamily="34" charset="0"/>
                <a:cs typeface="Arial" panose="020B0604020202020204" pitchFamily="34" charset="0"/>
              </a:rPr>
              <a:t>.”</a:t>
            </a:r>
          </a:p>
          <a:p>
            <a:pPr lvl="1" indent="0">
              <a:lnSpc>
                <a:spcPct val="107000"/>
              </a:lnSpc>
              <a:spcBef>
                <a:spcPts val="0"/>
              </a:spcBef>
              <a:spcAft>
                <a:spcPts val="300"/>
              </a:spcAft>
              <a:buNone/>
            </a:pPr>
            <a:r>
              <a:rPr lang="en-CA" dirty="0">
                <a:effectLst/>
                <a:latin typeface="Calibri" panose="020F0502020204030204" pitchFamily="34" charset="0"/>
                <a:ea typeface="Calibri" panose="020F0502020204030204" pitchFamily="34" charset="0"/>
                <a:cs typeface="Arial" panose="020B0604020202020204" pitchFamily="34" charset="0"/>
              </a:rPr>
              <a:t>And when he was alone, those around him with the twelve asked him about the parables.  And he said to them, “To you has been given the secret of the kingdom of God, but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for those outside everything is in parables</a:t>
            </a:r>
            <a:r>
              <a:rPr lang="en-CA" dirty="0">
                <a:effectLst/>
                <a:latin typeface="Calibri" panose="020F0502020204030204" pitchFamily="34" charset="0"/>
                <a:ea typeface="Calibri" panose="020F0502020204030204" pitchFamily="34" charset="0"/>
                <a:cs typeface="Arial" panose="020B0604020202020204" pitchFamily="34" charset="0"/>
              </a:rPr>
              <a:t>, so that</a:t>
            </a:r>
          </a:p>
          <a:p>
            <a:pPr marL="1143000" lvl="1" indent="0">
              <a:lnSpc>
                <a:spcPct val="107000"/>
              </a:lnSpc>
              <a:spcBef>
                <a:spcPts val="0"/>
              </a:spcBef>
              <a:spcAft>
                <a:spcPts val="300"/>
              </a:spcAft>
              <a:buNone/>
            </a:pPr>
            <a:r>
              <a:rPr lang="en-CA" dirty="0">
                <a:effectLst/>
                <a:latin typeface="Calibri" panose="020F0502020204030204" pitchFamily="34" charset="0"/>
                <a:ea typeface="Calibri" panose="020F0502020204030204" pitchFamily="34" charset="0"/>
                <a:cs typeface="Arial" panose="020B0604020202020204" pitchFamily="34" charset="0"/>
              </a:rPr>
              <a:t>“‘they may indeed see but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not perceive</a:t>
            </a:r>
            <a:r>
              <a:rPr lang="en-CA" dirty="0">
                <a:effectLst/>
                <a:latin typeface="Calibri" panose="020F0502020204030204" pitchFamily="34" charset="0"/>
                <a:ea typeface="Calibri" panose="020F0502020204030204" pitchFamily="34" charset="0"/>
                <a:cs typeface="Arial" panose="020B0604020202020204" pitchFamily="34" charset="0"/>
              </a:rPr>
              <a:t>, </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and may indeed hear but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not understand</a:t>
            </a:r>
            <a:r>
              <a:rPr lang="en-CA" dirty="0">
                <a:effectLst/>
                <a:latin typeface="Calibri" panose="020F0502020204030204" pitchFamily="34" charset="0"/>
                <a:ea typeface="Calibri" panose="020F0502020204030204" pitchFamily="34" charset="0"/>
                <a:cs typeface="Arial" panose="020B0604020202020204" pitchFamily="34" charset="0"/>
              </a:rPr>
              <a:t>,</a:t>
            </a:r>
            <a:br>
              <a:rPr lang="en-CA"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lest they should turn and be forgiven</a:t>
            </a:r>
            <a:r>
              <a:rPr lang="en-CA" dirty="0">
                <a:effectLst/>
                <a:latin typeface="Calibri" panose="020F0502020204030204" pitchFamily="34" charset="0"/>
                <a:ea typeface="Calibri" panose="020F0502020204030204" pitchFamily="34" charset="0"/>
                <a:cs typeface="Arial" panose="020B0604020202020204" pitchFamily="34" charset="0"/>
              </a:rPr>
              <a:t>.’” [Isaiah 6:10]</a:t>
            </a:r>
          </a:p>
          <a:p>
            <a:pPr lvl="1" indent="0">
              <a:lnSpc>
                <a:spcPct val="107000"/>
              </a:lnSpc>
              <a:spcBef>
                <a:spcPts val="0"/>
              </a:spcBef>
              <a:spcAft>
                <a:spcPts val="600"/>
              </a:spcAft>
              <a:buNone/>
            </a:pPr>
            <a:r>
              <a:rPr lang="en-CA" dirty="0">
                <a:effectLst/>
                <a:latin typeface="Calibri" panose="020F0502020204030204" pitchFamily="34" charset="0"/>
                <a:ea typeface="Calibri" panose="020F0502020204030204" pitchFamily="34" charset="0"/>
                <a:cs typeface="Arial" panose="020B0604020202020204" pitchFamily="34" charset="0"/>
              </a:rPr>
              <a:t>And he said to them, “Do you not understand this parable?  How then will you understand all the parables?</a:t>
            </a:r>
          </a:p>
          <a:p>
            <a:pPr marL="0" indent="0">
              <a:lnSpc>
                <a:spcPct val="107000"/>
              </a:lnSpc>
              <a:spcBef>
                <a:spcPts val="0"/>
              </a:spcBef>
              <a:spcAft>
                <a:spcPts val="300"/>
              </a:spcAft>
              <a:buNone/>
            </a:pPr>
            <a:endParaRPr lang="en-CA"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693495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E3600-4703-429E-BB6D-1AEDC74E8E26}"/>
              </a:ext>
            </a:extLst>
          </p:cNvPr>
          <p:cNvSpPr>
            <a:spLocks noGrp="1"/>
          </p:cNvSpPr>
          <p:nvPr>
            <p:ph type="title"/>
          </p:nvPr>
        </p:nvSpPr>
        <p:spPr>
          <a:xfrm>
            <a:off x="0" y="1"/>
            <a:ext cx="12192000" cy="825909"/>
          </a:xfrm>
        </p:spPr>
        <p:txBody>
          <a:bodyPr>
            <a:normAutofit/>
          </a:bodyPr>
          <a:lstStyle/>
          <a:p>
            <a:r>
              <a:rPr lang="en-CA" sz="4200" dirty="0">
                <a:latin typeface="Arial Black" panose="020B0A04020102020204" pitchFamily="34" charset="0"/>
              </a:rPr>
              <a:t>Three Early Parables of John the Baptist</a:t>
            </a:r>
          </a:p>
        </p:txBody>
      </p:sp>
      <p:sp>
        <p:nvSpPr>
          <p:cNvPr id="3" name="Content Placeholder 2">
            <a:extLst>
              <a:ext uri="{FF2B5EF4-FFF2-40B4-BE49-F238E27FC236}">
                <a16:creationId xmlns:a16="http://schemas.microsoft.com/office/drawing/2014/main" id="{3F6EE188-CB0C-4F73-84BB-7D46EE8CF17C}"/>
              </a:ext>
            </a:extLst>
          </p:cNvPr>
          <p:cNvSpPr>
            <a:spLocks noGrp="1"/>
          </p:cNvSpPr>
          <p:nvPr>
            <p:ph idx="1"/>
          </p:nvPr>
        </p:nvSpPr>
        <p:spPr>
          <a:xfrm>
            <a:off x="-1" y="825910"/>
            <a:ext cx="12191999" cy="6032089"/>
          </a:xfrm>
        </p:spPr>
        <p:txBody>
          <a:bodyPr>
            <a:normAutofit lnSpcReduction="10000"/>
          </a:bodyPr>
          <a:lstStyle/>
          <a:p>
            <a:r>
              <a:rPr lang="en-CA" dirty="0"/>
              <a:t>During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John’s early preaching in the wilderness</a:t>
            </a:r>
            <a:r>
              <a:rPr lang="en-CA" sz="2800" dirty="0">
                <a:effectLst/>
                <a:latin typeface="Calibri" panose="020F0502020204030204" pitchFamily="34" charset="0"/>
                <a:ea typeface="Calibri" panose="020F0502020204030204" pitchFamily="34" charset="0"/>
                <a:cs typeface="Arial" panose="020B0604020202020204" pitchFamily="34" charset="0"/>
              </a:rPr>
              <a:t> Matthew records the following:</a:t>
            </a:r>
          </a:p>
          <a:p>
            <a:pPr marL="914400" lvl="1" indent="0">
              <a:lnSpc>
                <a:spcPct val="107000"/>
              </a:lnSpc>
              <a:spcBef>
                <a:spcPts val="0"/>
              </a:spcBef>
              <a:spcAft>
                <a:spcPts val="300"/>
              </a:spcAft>
              <a:buNone/>
            </a:pPr>
            <a:r>
              <a:rPr lang="en-CA" b="1" u="sng" dirty="0">
                <a:effectLst/>
                <a:latin typeface="Calibri" panose="020F0502020204030204" pitchFamily="34" charset="0"/>
                <a:ea typeface="Calibri" panose="020F0502020204030204" pitchFamily="34" charset="0"/>
                <a:cs typeface="Arial" panose="020B0604020202020204" pitchFamily="34" charset="0"/>
              </a:rPr>
              <a:t>Matthew 3:7-12 ESV</a:t>
            </a:r>
            <a:r>
              <a:rPr lang="en-CA" dirty="0">
                <a:effectLst/>
                <a:latin typeface="Calibri" panose="020F0502020204030204" pitchFamily="34" charset="0"/>
                <a:ea typeface="Calibri" panose="020F0502020204030204" pitchFamily="34" charset="0"/>
                <a:cs typeface="Arial" panose="020B0604020202020204" pitchFamily="34" charset="0"/>
              </a:rPr>
              <a:t> </a:t>
            </a:r>
          </a:p>
          <a:p>
            <a:pPr marL="914400" lvl="1" indent="0">
              <a:lnSpc>
                <a:spcPct val="107000"/>
              </a:lnSpc>
              <a:spcBef>
                <a:spcPts val="0"/>
              </a:spcBef>
              <a:spcAft>
                <a:spcPts val="300"/>
              </a:spcAft>
              <a:buNone/>
            </a:pPr>
            <a:r>
              <a:rPr lang="en-CA" dirty="0">
                <a:effectLst/>
                <a:latin typeface="Calibri" panose="020F0502020204030204" pitchFamily="34" charset="0"/>
                <a:ea typeface="Calibri" panose="020F0502020204030204" pitchFamily="34" charset="0"/>
                <a:cs typeface="Arial" panose="020B0604020202020204" pitchFamily="34" charset="0"/>
              </a:rPr>
              <a:t>But when he saw many of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Pharisees and Sadducees</a:t>
            </a:r>
            <a:r>
              <a:rPr lang="en-CA" dirty="0">
                <a:effectLst/>
                <a:latin typeface="Calibri" panose="020F0502020204030204" pitchFamily="34" charset="0"/>
                <a:ea typeface="Calibri" panose="020F0502020204030204" pitchFamily="34" charset="0"/>
                <a:cs typeface="Arial" panose="020B0604020202020204" pitchFamily="34" charset="0"/>
              </a:rPr>
              <a:t> coming to his baptism, he said to them,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brood of vipers</a:t>
            </a:r>
            <a:r>
              <a:rPr lang="en-CA" dirty="0">
                <a:effectLst/>
                <a:latin typeface="Calibri" panose="020F0502020204030204" pitchFamily="34" charset="0"/>
                <a:ea typeface="Calibri" panose="020F0502020204030204" pitchFamily="34" charset="0"/>
                <a:cs typeface="Arial" panose="020B0604020202020204" pitchFamily="34" charset="0"/>
              </a:rPr>
              <a:t>!  Who warned you to flee from the wrath to come?  Bear fruit in keeping with repentance.  And do not presume to say to yourselves, ‘We have Abraham as our father,’ for I tell you, God is able from these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stones to raise up children</a:t>
            </a:r>
            <a:r>
              <a:rPr lang="en-CA" dirty="0">
                <a:effectLst/>
                <a:latin typeface="Calibri" panose="020F0502020204030204" pitchFamily="34" charset="0"/>
                <a:ea typeface="Calibri" panose="020F0502020204030204" pitchFamily="34" charset="0"/>
                <a:cs typeface="Arial" panose="020B0604020202020204" pitchFamily="34" charset="0"/>
              </a:rPr>
              <a:t> for Abraham.  Even now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axe is laid to the root of the trees</a:t>
            </a:r>
            <a:r>
              <a:rPr lang="en-CA" dirty="0">
                <a:effectLst/>
                <a:latin typeface="Calibri" panose="020F0502020204030204" pitchFamily="34" charset="0"/>
                <a:ea typeface="Calibri" panose="020F0502020204030204" pitchFamily="34" charset="0"/>
                <a:cs typeface="Arial" panose="020B0604020202020204" pitchFamily="34" charset="0"/>
              </a:rPr>
              <a:t>.  Every tree therefore that does not bear good fruit is cut down and thrown into the fire.  “I baptize you with water for repentance, but he who is coming after me is mightier than I, whose sandals I am not worthy to carry. He will baptize you with the Holy Spirit and fire.  His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winnowing fork</a:t>
            </a:r>
            <a:r>
              <a:rPr lang="en-CA" dirty="0">
                <a:effectLst/>
                <a:latin typeface="Calibri" panose="020F0502020204030204" pitchFamily="34" charset="0"/>
                <a:ea typeface="Calibri" panose="020F0502020204030204" pitchFamily="34" charset="0"/>
                <a:cs typeface="Arial" panose="020B0604020202020204" pitchFamily="34" charset="0"/>
              </a:rPr>
              <a:t> is in his hand, and he will clear his threshing floor and gather his wheat into the barn, but the chaff he will burn with unquenchable fire.”</a:t>
            </a:r>
          </a:p>
          <a:p>
            <a:pPr>
              <a:lnSpc>
                <a:spcPct val="107000"/>
              </a:lnSpc>
              <a:spcBef>
                <a:spcPts val="0"/>
              </a:spcBef>
            </a:pPr>
            <a:r>
              <a:rPr lang="en-CA" sz="2800" dirty="0">
                <a:effectLst/>
                <a:latin typeface="Calibri" panose="020F0502020204030204" pitchFamily="34" charset="0"/>
                <a:ea typeface="Calibri" panose="020F0502020204030204" pitchFamily="34" charset="0"/>
                <a:cs typeface="Arial" panose="020B0604020202020204" pitchFamily="34" charset="0"/>
              </a:rPr>
              <a:t>These statements contain three parables presented by John the Baptist to the antagonistic Jews: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John was teaching and baptizing the common people</a:t>
            </a:r>
            <a:r>
              <a:rPr lang="en-CA" sz="2800" dirty="0">
                <a:effectLst/>
                <a:latin typeface="Calibri" panose="020F0502020204030204" pitchFamily="34" charset="0"/>
                <a:ea typeface="Calibri" panose="020F0502020204030204" pitchFamily="34" charset="0"/>
                <a:cs typeface="Arial" panose="020B0604020202020204" pitchFamily="34" charset="0"/>
              </a:rPr>
              <a:t>, but recognized the “ruling elite” as a “brood of vipers”</a:t>
            </a:r>
          </a:p>
          <a:p>
            <a:pPr marL="236538" indent="-236538">
              <a:lnSpc>
                <a:spcPct val="107000"/>
              </a:lnSpc>
              <a:spcBef>
                <a:spcPts val="0"/>
              </a:spcBef>
              <a:spcAft>
                <a:spcPts val="300"/>
              </a:spcAft>
            </a:pPr>
            <a:endParaRPr lang="en-CA"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31351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2105D-E44B-4529-996D-625EC205A292}"/>
              </a:ext>
            </a:extLst>
          </p:cNvPr>
          <p:cNvSpPr>
            <a:spLocks noGrp="1"/>
          </p:cNvSpPr>
          <p:nvPr>
            <p:ph type="title"/>
          </p:nvPr>
        </p:nvSpPr>
        <p:spPr>
          <a:xfrm>
            <a:off x="0" y="1"/>
            <a:ext cx="12192000" cy="1194618"/>
          </a:xfrm>
        </p:spPr>
        <p:txBody>
          <a:bodyPr>
            <a:normAutofit/>
          </a:bodyPr>
          <a:lstStyle/>
          <a:p>
            <a:pPr algn="ctr"/>
            <a:r>
              <a:rPr lang="en-CA" sz="4800" dirty="0">
                <a:latin typeface="Arial Black" panose="020B0A04020102020204" pitchFamily="34" charset="0"/>
              </a:rPr>
              <a:t>Parable of Children from Stones</a:t>
            </a:r>
          </a:p>
        </p:txBody>
      </p:sp>
      <p:sp>
        <p:nvSpPr>
          <p:cNvPr id="3" name="Content Placeholder 2">
            <a:extLst>
              <a:ext uri="{FF2B5EF4-FFF2-40B4-BE49-F238E27FC236}">
                <a16:creationId xmlns:a16="http://schemas.microsoft.com/office/drawing/2014/main" id="{9DCC749C-0497-4B9B-89E8-FDAB52FA9FBC}"/>
              </a:ext>
            </a:extLst>
          </p:cNvPr>
          <p:cNvSpPr>
            <a:spLocks noGrp="1"/>
          </p:cNvSpPr>
          <p:nvPr>
            <p:ph idx="1"/>
          </p:nvPr>
        </p:nvSpPr>
        <p:spPr>
          <a:xfrm>
            <a:off x="1076632" y="1194619"/>
            <a:ext cx="10058400" cy="5663380"/>
          </a:xfrm>
        </p:spPr>
        <p:txBody>
          <a:bodyPr/>
          <a:lstStyle/>
          <a:p>
            <a:pPr marL="914400" lvl="2" indent="0">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Matthew 3:9 ESV</a:t>
            </a:r>
          </a:p>
          <a:p>
            <a:pPr marL="914400" lvl="2"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And do not presume to say to yourselves,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We have Abraham as our father</a:t>
            </a:r>
            <a:r>
              <a:rPr lang="en-CA" sz="2400" dirty="0">
                <a:effectLst/>
                <a:latin typeface="Calibri" panose="020F0502020204030204" pitchFamily="34" charset="0"/>
                <a:ea typeface="Calibri" panose="020F0502020204030204" pitchFamily="34" charset="0"/>
                <a:cs typeface="Arial" panose="020B0604020202020204" pitchFamily="34" charset="0"/>
              </a:rPr>
              <a:t>,’ for I tell you, God is able from these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stones to raise up children</a:t>
            </a:r>
            <a:r>
              <a:rPr lang="en-CA" sz="2400" dirty="0">
                <a:effectLst/>
                <a:latin typeface="Calibri" panose="020F0502020204030204" pitchFamily="34" charset="0"/>
                <a:ea typeface="Calibri" panose="020F0502020204030204" pitchFamily="34" charset="0"/>
                <a:cs typeface="Arial" panose="020B0604020202020204" pitchFamily="34" charset="0"/>
              </a:rPr>
              <a:t> for Abraham.</a:t>
            </a:r>
            <a:endParaRPr lang="en-CA" sz="2400" dirty="0"/>
          </a:p>
          <a:p>
            <a:r>
              <a:rPr lang="en-CA" dirty="0"/>
              <a:t>Parable type: a simple statement with implied comparison</a:t>
            </a:r>
          </a:p>
          <a:p>
            <a:r>
              <a:rPr lang="en-CA" dirty="0"/>
              <a:t>Point of comparison: children</a:t>
            </a:r>
          </a:p>
          <a:p>
            <a:r>
              <a:rPr lang="en-CA" dirty="0"/>
              <a:t>Known quantity: children are from their parents</a:t>
            </a:r>
          </a:p>
          <a:p>
            <a:r>
              <a:rPr lang="en-CA" dirty="0"/>
              <a:t>Unknown quantity: God’s valuation of genetic descent</a:t>
            </a:r>
          </a:p>
          <a:p>
            <a:r>
              <a:rPr lang="en-CA" dirty="0"/>
              <a:t>Meaning: the </a:t>
            </a:r>
            <a:r>
              <a:rPr lang="en-CA" b="1" dirty="0">
                <a:highlight>
                  <a:srgbClr val="FFFF00"/>
                </a:highlight>
              </a:rPr>
              <a:t>Jews presumed superiority due to physical descent from Abraham means nothing to God</a:t>
            </a:r>
          </a:p>
          <a:p>
            <a:r>
              <a:rPr lang="en-CA" dirty="0"/>
              <a:t>True “sons of Abraham” are about to be revealed as Christians in the New Testament Church</a:t>
            </a:r>
          </a:p>
          <a:p>
            <a:endParaRPr lang="en-CA" dirty="0"/>
          </a:p>
        </p:txBody>
      </p:sp>
    </p:spTree>
    <p:extLst>
      <p:ext uri="{BB962C8B-B14F-4D97-AF65-F5344CB8AC3E}">
        <p14:creationId xmlns:p14="http://schemas.microsoft.com/office/powerpoint/2010/main" val="3003228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A27C5-FB9F-4BF7-A87C-2450A56E0D80}"/>
              </a:ext>
            </a:extLst>
          </p:cNvPr>
          <p:cNvSpPr>
            <a:spLocks noGrp="1"/>
          </p:cNvSpPr>
          <p:nvPr>
            <p:ph type="title"/>
          </p:nvPr>
        </p:nvSpPr>
        <p:spPr>
          <a:xfrm>
            <a:off x="0" y="365125"/>
            <a:ext cx="12192000" cy="1325563"/>
          </a:xfrm>
        </p:spPr>
        <p:txBody>
          <a:bodyPr>
            <a:normAutofit/>
          </a:bodyPr>
          <a:lstStyle/>
          <a:p>
            <a:pPr algn="ctr"/>
            <a:r>
              <a:rPr lang="en-CA" sz="4000" dirty="0">
                <a:latin typeface="Arial Black" panose="020B0A04020102020204" pitchFamily="34" charset="0"/>
              </a:rPr>
              <a:t>Parable of the Axe to the Root of the Tree</a:t>
            </a:r>
          </a:p>
        </p:txBody>
      </p:sp>
      <p:sp>
        <p:nvSpPr>
          <p:cNvPr id="3" name="Content Placeholder 2">
            <a:extLst>
              <a:ext uri="{FF2B5EF4-FFF2-40B4-BE49-F238E27FC236}">
                <a16:creationId xmlns:a16="http://schemas.microsoft.com/office/drawing/2014/main" id="{2A1ADF11-8EED-4BDB-B4F5-0AFD3A42CA50}"/>
              </a:ext>
            </a:extLst>
          </p:cNvPr>
          <p:cNvSpPr>
            <a:spLocks noGrp="1"/>
          </p:cNvSpPr>
          <p:nvPr>
            <p:ph idx="1"/>
          </p:nvPr>
        </p:nvSpPr>
        <p:spPr>
          <a:xfrm>
            <a:off x="838200" y="1413164"/>
            <a:ext cx="10515600" cy="5444835"/>
          </a:xfrm>
        </p:spPr>
        <p:txBody>
          <a:bodyPr>
            <a:normAutofit/>
          </a:bodyPr>
          <a:lstStyle/>
          <a:p>
            <a:pPr marL="914400" lvl="2" indent="0">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Matthew 3:10 ESV</a:t>
            </a:r>
          </a:p>
          <a:p>
            <a:pPr marL="914400" lvl="2"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Even now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axe is laid to the root of the trees</a:t>
            </a:r>
            <a:r>
              <a:rPr lang="en-CA" sz="2400" dirty="0">
                <a:effectLst/>
                <a:latin typeface="Calibri" panose="020F0502020204030204" pitchFamily="34" charset="0"/>
                <a:ea typeface="Calibri" panose="020F0502020204030204" pitchFamily="34" charset="0"/>
                <a:cs typeface="Arial" panose="020B0604020202020204" pitchFamily="34" charset="0"/>
              </a:rPr>
              <a:t>.  Every tree therefore that does not bear good fruit is cut down and thrown into the fire.  </a:t>
            </a:r>
            <a:endParaRPr lang="en-CA" sz="2400" dirty="0"/>
          </a:p>
          <a:p>
            <a:r>
              <a:rPr lang="en-CA" dirty="0"/>
              <a:t>Parable type: a simple statement with implied comparison</a:t>
            </a:r>
          </a:p>
          <a:p>
            <a:r>
              <a:rPr lang="en-CA" dirty="0"/>
              <a:t>Point of comparison: the axe</a:t>
            </a:r>
          </a:p>
          <a:p>
            <a:r>
              <a:rPr lang="en-CA" dirty="0"/>
              <a:t>Known quantity: an axe can cut a tree down</a:t>
            </a:r>
          </a:p>
          <a:p>
            <a:r>
              <a:rPr lang="en-CA" dirty="0"/>
              <a:t>Unknown quantity: the fate of the root</a:t>
            </a:r>
          </a:p>
          <a:p>
            <a:r>
              <a:rPr lang="en-CA" dirty="0"/>
              <a:t>Meaning: </a:t>
            </a:r>
            <a:r>
              <a:rPr lang="en-CA" b="1" dirty="0">
                <a:highlight>
                  <a:srgbClr val="FFFF00"/>
                </a:highlight>
              </a:rPr>
              <a:t>the leaders of the Jews (the root) are about to be displaced – “cut down and thrown into the fire”</a:t>
            </a:r>
          </a:p>
          <a:p>
            <a:r>
              <a:rPr lang="en-CA" dirty="0"/>
              <a:t>The “ruling elite” had not produced “good fruit” – they were doomed to their fate</a:t>
            </a:r>
          </a:p>
        </p:txBody>
      </p:sp>
    </p:spTree>
    <p:extLst>
      <p:ext uri="{BB962C8B-B14F-4D97-AF65-F5344CB8AC3E}">
        <p14:creationId xmlns:p14="http://schemas.microsoft.com/office/powerpoint/2010/main" val="364635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E98B9-0602-4A7E-9728-EF5B13C91A13}"/>
              </a:ext>
            </a:extLst>
          </p:cNvPr>
          <p:cNvSpPr>
            <a:spLocks noGrp="1"/>
          </p:cNvSpPr>
          <p:nvPr>
            <p:ph type="title"/>
          </p:nvPr>
        </p:nvSpPr>
        <p:spPr>
          <a:xfrm>
            <a:off x="0" y="365125"/>
            <a:ext cx="12192000" cy="1325563"/>
          </a:xfrm>
        </p:spPr>
        <p:txBody>
          <a:bodyPr>
            <a:normAutofit fontScale="90000"/>
          </a:bodyPr>
          <a:lstStyle/>
          <a:p>
            <a:pPr algn="ctr"/>
            <a:r>
              <a:rPr lang="en-CA" sz="6000" dirty="0">
                <a:latin typeface="Arial Black" panose="020B0A04020102020204" pitchFamily="34" charset="0"/>
              </a:rPr>
              <a:t>Parable of the Winnowing Fork</a:t>
            </a:r>
          </a:p>
        </p:txBody>
      </p:sp>
      <p:sp>
        <p:nvSpPr>
          <p:cNvPr id="3" name="Content Placeholder 2">
            <a:extLst>
              <a:ext uri="{FF2B5EF4-FFF2-40B4-BE49-F238E27FC236}">
                <a16:creationId xmlns:a16="http://schemas.microsoft.com/office/drawing/2014/main" id="{AE0C5B5C-CDB5-4F57-A912-637C256110A7}"/>
              </a:ext>
            </a:extLst>
          </p:cNvPr>
          <p:cNvSpPr>
            <a:spLocks noGrp="1"/>
          </p:cNvSpPr>
          <p:nvPr>
            <p:ph idx="1"/>
          </p:nvPr>
        </p:nvSpPr>
        <p:spPr>
          <a:xfrm>
            <a:off x="399011" y="1429790"/>
            <a:ext cx="11222718" cy="5428210"/>
          </a:xfrm>
        </p:spPr>
        <p:txBody>
          <a:bodyPr>
            <a:normAutofit/>
          </a:bodyPr>
          <a:lstStyle/>
          <a:p>
            <a:pPr marL="914400" lvl="2" indent="0">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Matthew 3:12 ESV</a:t>
            </a:r>
          </a:p>
          <a:p>
            <a:pPr marL="914400" lvl="2"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His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winnowing fork</a:t>
            </a:r>
            <a:r>
              <a:rPr lang="en-CA" sz="2400" dirty="0">
                <a:effectLst/>
                <a:latin typeface="Calibri" panose="020F0502020204030204" pitchFamily="34" charset="0"/>
                <a:ea typeface="Calibri" panose="020F0502020204030204" pitchFamily="34" charset="0"/>
                <a:cs typeface="Arial" panose="020B0604020202020204" pitchFamily="34" charset="0"/>
              </a:rPr>
              <a:t> is in his hand, and he will clear his threshing floor and gather his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wheat</a:t>
            </a:r>
            <a:r>
              <a:rPr lang="en-CA" sz="2400" dirty="0">
                <a:effectLst/>
                <a:latin typeface="Calibri" panose="020F0502020204030204" pitchFamily="34" charset="0"/>
                <a:ea typeface="Calibri" panose="020F0502020204030204" pitchFamily="34" charset="0"/>
                <a:cs typeface="Arial" panose="020B0604020202020204" pitchFamily="34" charset="0"/>
              </a:rPr>
              <a:t> into the barn, but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chaff</a:t>
            </a:r>
            <a:r>
              <a:rPr lang="en-CA" sz="2400" dirty="0">
                <a:effectLst/>
                <a:latin typeface="Calibri" panose="020F0502020204030204" pitchFamily="34" charset="0"/>
                <a:ea typeface="Calibri" panose="020F0502020204030204" pitchFamily="34" charset="0"/>
                <a:cs typeface="Arial" panose="020B0604020202020204" pitchFamily="34" charset="0"/>
              </a:rPr>
              <a:t> he will burn with unquenchable fire.”</a:t>
            </a:r>
          </a:p>
          <a:p>
            <a:r>
              <a:rPr lang="en-CA" dirty="0"/>
              <a:t>Parable type: a simple statement with implied comparison</a:t>
            </a:r>
          </a:p>
          <a:p>
            <a:r>
              <a:rPr lang="en-CA" dirty="0"/>
              <a:t>Point of comparison: the winnowing fork</a:t>
            </a:r>
          </a:p>
          <a:p>
            <a:r>
              <a:rPr lang="en-CA" dirty="0"/>
              <a:t>Known quantity: a winning fork separates the wheat from the chaff</a:t>
            </a:r>
          </a:p>
          <a:p>
            <a:r>
              <a:rPr lang="en-CA" dirty="0"/>
              <a:t>Unknown quantity: identity of wheat and chaff</a:t>
            </a:r>
          </a:p>
          <a:p>
            <a:r>
              <a:rPr lang="en-CA" dirty="0"/>
              <a:t>Meaning: </a:t>
            </a:r>
            <a:r>
              <a:rPr lang="en-CA" b="1" dirty="0">
                <a:highlight>
                  <a:srgbClr val="FFFF00"/>
                </a:highlight>
              </a:rPr>
              <a:t>those who respond to the message are wheat; those who do not respond go into unquenchable fire</a:t>
            </a:r>
          </a:p>
          <a:p>
            <a:r>
              <a:rPr lang="en-CA" dirty="0"/>
              <a:t>Those who responded to the call to the New Testament Church would be gathered “into the barn” – the obstinate Jews were destined for “fire”</a:t>
            </a:r>
          </a:p>
          <a:p>
            <a:endParaRPr lang="en-CA" dirty="0"/>
          </a:p>
        </p:txBody>
      </p:sp>
    </p:spTree>
    <p:extLst>
      <p:ext uri="{BB962C8B-B14F-4D97-AF65-F5344CB8AC3E}">
        <p14:creationId xmlns:p14="http://schemas.microsoft.com/office/powerpoint/2010/main" val="3243372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9212-A932-48C1-A80C-EC55A1F95051}"/>
              </a:ext>
            </a:extLst>
          </p:cNvPr>
          <p:cNvSpPr>
            <a:spLocks noGrp="1"/>
          </p:cNvSpPr>
          <p:nvPr>
            <p:ph type="title"/>
          </p:nvPr>
        </p:nvSpPr>
        <p:spPr>
          <a:xfrm>
            <a:off x="838200" y="365126"/>
            <a:ext cx="10515600" cy="998162"/>
          </a:xfrm>
        </p:spPr>
        <p:txBody>
          <a:bodyPr>
            <a:normAutofit/>
          </a:bodyPr>
          <a:lstStyle/>
          <a:p>
            <a:pPr algn="ctr"/>
            <a:r>
              <a:rPr lang="en-CA" sz="6000" dirty="0">
                <a:latin typeface="Arial Black" panose="020B0A04020102020204" pitchFamily="34" charset="0"/>
              </a:rPr>
              <a:t>At </a:t>
            </a:r>
            <a:r>
              <a:rPr lang="en-CA" sz="6000" dirty="0" err="1">
                <a:latin typeface="Arial Black" panose="020B0A04020102020204" pitchFamily="34" charset="0"/>
              </a:rPr>
              <a:t>Aenon</a:t>
            </a:r>
            <a:r>
              <a:rPr lang="en-CA" sz="6000" dirty="0">
                <a:latin typeface="Arial Black" panose="020B0A04020102020204" pitchFamily="34" charset="0"/>
              </a:rPr>
              <a:t> Near Salim </a:t>
            </a:r>
          </a:p>
        </p:txBody>
      </p:sp>
      <p:sp>
        <p:nvSpPr>
          <p:cNvPr id="3" name="Content Placeholder 2">
            <a:extLst>
              <a:ext uri="{FF2B5EF4-FFF2-40B4-BE49-F238E27FC236}">
                <a16:creationId xmlns:a16="http://schemas.microsoft.com/office/drawing/2014/main" id="{658D61C5-0A10-436E-BBFD-6CCA4EB5B84C}"/>
              </a:ext>
            </a:extLst>
          </p:cNvPr>
          <p:cNvSpPr>
            <a:spLocks noGrp="1"/>
          </p:cNvSpPr>
          <p:nvPr>
            <p:ph idx="1"/>
          </p:nvPr>
        </p:nvSpPr>
        <p:spPr>
          <a:xfrm>
            <a:off x="838200" y="1363288"/>
            <a:ext cx="10515600" cy="5494711"/>
          </a:xfrm>
        </p:spPr>
        <p:txBody>
          <a:bodyPr>
            <a:normAutofit/>
          </a:bodyPr>
          <a:lstStyle/>
          <a:p>
            <a:r>
              <a:rPr lang="en-CA" dirty="0"/>
              <a:t>A few months later, when </a:t>
            </a:r>
            <a:r>
              <a:rPr lang="en-CA" b="1" dirty="0">
                <a:highlight>
                  <a:srgbClr val="FFFF00"/>
                </a:highlight>
              </a:rPr>
              <a:t>John is baptizing in </a:t>
            </a:r>
            <a:r>
              <a:rPr lang="en-CA" b="1" dirty="0" err="1">
                <a:highlight>
                  <a:srgbClr val="FFFF00"/>
                </a:highlight>
              </a:rPr>
              <a:t>Aenon</a:t>
            </a:r>
            <a:r>
              <a:rPr lang="en-CA" b="1" dirty="0">
                <a:highlight>
                  <a:srgbClr val="FFFF00"/>
                </a:highlight>
              </a:rPr>
              <a:t> near Salim</a:t>
            </a:r>
            <a:r>
              <a:rPr lang="en-CA" dirty="0"/>
              <a:t> and Jesus comes into the area with some disciples, the following interaction occurs: </a:t>
            </a:r>
          </a:p>
          <a:p>
            <a:pPr marL="914400" lvl="2" indent="0">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John 3:25-30 ESV</a:t>
            </a:r>
          </a:p>
          <a:p>
            <a:pPr marL="914400" lvl="2"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Now a discussion arose between some of John’s disciples and a Jew over purification.  And they came to John and said to him, “Rabbi, he who was with you across the Jordan,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 whom you bore witness</a:t>
            </a:r>
            <a:r>
              <a:rPr lang="en-CA" sz="2400" dirty="0">
                <a:effectLst/>
                <a:latin typeface="Calibri" panose="020F0502020204030204" pitchFamily="34" charset="0"/>
                <a:ea typeface="Calibri" panose="020F0502020204030204" pitchFamily="34" charset="0"/>
                <a:cs typeface="Arial" panose="020B0604020202020204" pitchFamily="34" charset="0"/>
              </a:rPr>
              <a:t>—look, he is baptizing,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are going to him</a:t>
            </a:r>
            <a:r>
              <a:rPr lang="en-CA" sz="2400" dirty="0">
                <a:effectLst/>
                <a:latin typeface="Calibri" panose="020F0502020204030204" pitchFamily="34" charset="0"/>
                <a:ea typeface="Calibri" panose="020F0502020204030204" pitchFamily="34" charset="0"/>
                <a:cs typeface="Arial" panose="020B0604020202020204" pitchFamily="34" charset="0"/>
              </a:rPr>
              <a:t>.”  John answered, “A person cannot receive even one thing unless it is given him from heaven.  You yourselves bear me witness, that I said, ‘I am not the Christ, but I have been sent before him.’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one who has the bride is the bridegroom.  The friend of the bridegroom, who stands and hears him, rejoices greatly at the bridegroom’s voice</a:t>
            </a:r>
            <a:r>
              <a:rPr lang="en-CA" sz="2400" dirty="0">
                <a:effectLst/>
                <a:latin typeface="Calibri" panose="020F0502020204030204" pitchFamily="34" charset="0"/>
                <a:ea typeface="Calibri" panose="020F0502020204030204" pitchFamily="34" charset="0"/>
                <a:cs typeface="Arial" panose="020B0604020202020204" pitchFamily="34" charset="0"/>
              </a:rPr>
              <a:t>.  Therefore this joy of mine is now complete.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must increase, but I must decrease</a:t>
            </a:r>
            <a:r>
              <a:rPr lang="en-CA" sz="2400" dirty="0">
                <a:effectLst/>
                <a:latin typeface="Calibri" panose="020F0502020204030204" pitchFamily="34" charset="0"/>
                <a:ea typeface="Calibri" panose="020F0502020204030204" pitchFamily="34" charset="0"/>
                <a:cs typeface="Arial" panose="020B0604020202020204" pitchFamily="34" charset="0"/>
              </a:rPr>
              <a:t>.”  </a:t>
            </a:r>
          </a:p>
          <a:p>
            <a:pPr marL="914400" lvl="2" indent="0">
              <a:buNone/>
            </a:pPr>
            <a:endParaRPr lang="en-CA" dirty="0"/>
          </a:p>
        </p:txBody>
      </p:sp>
    </p:spTree>
    <p:extLst>
      <p:ext uri="{BB962C8B-B14F-4D97-AF65-F5344CB8AC3E}">
        <p14:creationId xmlns:p14="http://schemas.microsoft.com/office/powerpoint/2010/main" val="645085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A1F5A-A18E-40B1-9480-5F745434AE0D}"/>
              </a:ext>
            </a:extLst>
          </p:cNvPr>
          <p:cNvSpPr>
            <a:spLocks noGrp="1"/>
          </p:cNvSpPr>
          <p:nvPr>
            <p:ph type="title"/>
          </p:nvPr>
        </p:nvSpPr>
        <p:spPr>
          <a:xfrm>
            <a:off x="0" y="1"/>
            <a:ext cx="12192000" cy="964275"/>
          </a:xfrm>
        </p:spPr>
        <p:txBody>
          <a:bodyPr>
            <a:noAutofit/>
          </a:bodyPr>
          <a:lstStyle/>
          <a:p>
            <a:pPr algn="ctr"/>
            <a:r>
              <a:rPr lang="en-CA" sz="4800" dirty="0">
                <a:latin typeface="Arial Black" panose="020B0A04020102020204" pitchFamily="34" charset="0"/>
              </a:rPr>
              <a:t>First Parable of the Bridegroom</a:t>
            </a:r>
          </a:p>
        </p:txBody>
      </p:sp>
      <p:sp>
        <p:nvSpPr>
          <p:cNvPr id="3" name="Content Placeholder 2">
            <a:extLst>
              <a:ext uri="{FF2B5EF4-FFF2-40B4-BE49-F238E27FC236}">
                <a16:creationId xmlns:a16="http://schemas.microsoft.com/office/drawing/2014/main" id="{21CFD3C9-7EFC-487F-ACF3-91BBF20604DB}"/>
              </a:ext>
            </a:extLst>
          </p:cNvPr>
          <p:cNvSpPr>
            <a:spLocks noGrp="1"/>
          </p:cNvSpPr>
          <p:nvPr>
            <p:ph idx="1"/>
          </p:nvPr>
        </p:nvSpPr>
        <p:spPr>
          <a:xfrm>
            <a:off x="0" y="964276"/>
            <a:ext cx="12192000" cy="5893723"/>
          </a:xfrm>
        </p:spPr>
        <p:txBody>
          <a:bodyPr>
            <a:normAutofit/>
          </a:bodyPr>
          <a:lstStyle/>
          <a:p>
            <a:pPr marL="914400" lvl="2" indent="0">
              <a:buNone/>
            </a:pPr>
            <a:r>
              <a:rPr lang="en-CA" sz="2400" b="1" u="sng" dirty="0">
                <a:effectLst/>
                <a:latin typeface="Calibri" panose="020F0502020204030204" pitchFamily="34" charset="0"/>
                <a:ea typeface="Calibri" panose="020F0502020204030204" pitchFamily="34" charset="0"/>
                <a:cs typeface="Arial" panose="020B0604020202020204" pitchFamily="34" charset="0"/>
              </a:rPr>
              <a:t>John 3:29a ESV</a:t>
            </a:r>
          </a:p>
          <a:p>
            <a:pPr marL="914400" lvl="2" indent="0">
              <a:buNone/>
            </a:pP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one who has the bride is the bridegroom</a:t>
            </a:r>
            <a:r>
              <a:rPr lang="en-CA" sz="2400" dirty="0">
                <a:effectLst/>
                <a:latin typeface="Calibri" panose="020F0502020204030204" pitchFamily="34" charset="0"/>
                <a:ea typeface="Calibri" panose="020F0502020204030204" pitchFamily="34" charset="0"/>
                <a:cs typeface="Arial" panose="020B0604020202020204" pitchFamily="34" charset="0"/>
              </a:rPr>
              <a:t>.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friend of the bridegroom</a:t>
            </a:r>
            <a:r>
              <a:rPr lang="en-CA" sz="2400" dirty="0">
                <a:effectLst/>
                <a:latin typeface="Calibri" panose="020F0502020204030204" pitchFamily="34" charset="0"/>
                <a:ea typeface="Calibri" panose="020F0502020204030204" pitchFamily="34" charset="0"/>
                <a:cs typeface="Arial" panose="020B0604020202020204" pitchFamily="34" charset="0"/>
              </a:rPr>
              <a:t>, who stands and hears him, rejoices greatly at the bridegroom’s voice.</a:t>
            </a:r>
            <a:endParaRPr lang="en-CA" sz="2400" dirty="0"/>
          </a:p>
          <a:p>
            <a:r>
              <a:rPr lang="en-CA" dirty="0"/>
              <a:t>Parable type: this is a short comparison</a:t>
            </a:r>
          </a:p>
          <a:p>
            <a:r>
              <a:rPr lang="en-CA" dirty="0"/>
              <a:t>Point of comparison: the bride</a:t>
            </a:r>
          </a:p>
          <a:p>
            <a:r>
              <a:rPr lang="en-CA" dirty="0"/>
              <a:t>Known quantity: the bride belongs to the bridegroom</a:t>
            </a:r>
          </a:p>
          <a:p>
            <a:r>
              <a:rPr lang="en-CA" dirty="0"/>
              <a:t>Unknown quantity: the fate of the friend of the bridegroom</a:t>
            </a:r>
          </a:p>
          <a:p>
            <a:r>
              <a:rPr lang="en-CA" dirty="0"/>
              <a:t>Meaning: the friend shares the joy of the bridegroom while he hears his voice, when the bridegroom is gone with the bride, the friend’s joy is over: </a:t>
            </a:r>
            <a:r>
              <a:rPr lang="en-CA" b="1" dirty="0">
                <a:highlight>
                  <a:srgbClr val="FFFF00"/>
                </a:highlight>
              </a:rPr>
              <a:t>now that the Messiah has come, John’s work is over:</a:t>
            </a:r>
          </a:p>
          <a:p>
            <a:pPr marL="914400" lvl="2" indent="0">
              <a:buNone/>
            </a:pPr>
            <a:r>
              <a:rPr lang="en-CA" sz="2400" b="1" u="sng" dirty="0"/>
              <a:t>John 3:29b-30 ESV</a:t>
            </a:r>
          </a:p>
          <a:p>
            <a:pPr marL="914400" lvl="2" indent="0">
              <a:buNone/>
            </a:pPr>
            <a:r>
              <a:rPr lang="en-CA" sz="2400" dirty="0"/>
              <a:t>Therefore this joy of mine is now complete.  </a:t>
            </a:r>
            <a:r>
              <a:rPr lang="en-CA" sz="2400" b="1" dirty="0">
                <a:highlight>
                  <a:srgbClr val="FFFF00"/>
                </a:highlight>
              </a:rPr>
              <a:t>He must increase, but I must decrease</a:t>
            </a:r>
            <a:r>
              <a:rPr lang="en-CA" sz="2400" dirty="0"/>
              <a:t>.</a:t>
            </a:r>
          </a:p>
        </p:txBody>
      </p:sp>
    </p:spTree>
    <p:extLst>
      <p:ext uri="{BB962C8B-B14F-4D97-AF65-F5344CB8AC3E}">
        <p14:creationId xmlns:p14="http://schemas.microsoft.com/office/powerpoint/2010/main" val="110926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TotalTime>
  <Words>3443</Words>
  <Application>Microsoft Office PowerPoint</Application>
  <PresentationFormat>Widescreen</PresentationFormat>
  <Paragraphs>194</Paragraphs>
  <Slides>20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Black</vt:lpstr>
      <vt:lpstr>Calibri</vt:lpstr>
      <vt:lpstr>Calibri Light</vt:lpstr>
      <vt:lpstr>Office Theme</vt:lpstr>
      <vt:lpstr>The Parables of John the Baptist</vt:lpstr>
      <vt:lpstr>What are Parables?</vt:lpstr>
      <vt:lpstr>Why Parables?</vt:lpstr>
      <vt:lpstr>Three Early Parables of John the Baptist</vt:lpstr>
      <vt:lpstr>Parable of Children from Stones</vt:lpstr>
      <vt:lpstr>Parable of the Axe to the Root of the Tree</vt:lpstr>
      <vt:lpstr>Parable of the Winnowing Fork</vt:lpstr>
      <vt:lpstr>At Aenon Near Salim </vt:lpstr>
      <vt:lpstr>First Parable of the Bridegroom</vt:lpstr>
      <vt:lpstr>John the Baptist in Prison</vt:lpstr>
      <vt:lpstr>Second Parable of the Bridegroom</vt:lpstr>
      <vt:lpstr>Parable of New Cloth on an Old Garment</vt:lpstr>
      <vt:lpstr>Parable of Wineskins</vt:lpstr>
      <vt:lpstr>Parable of the Old Wine</vt:lpstr>
      <vt:lpstr>John the Baptist’s Last Inquiry</vt:lpstr>
      <vt:lpstr>Parable of the Least in the Kingdom</vt:lpstr>
      <vt:lpstr>Parable of Violence and the Kingdom</vt:lpstr>
      <vt:lpstr>Parable of Elijah to Come</vt:lpstr>
      <vt:lpstr>Parable of Children in the Marketplace</vt:lpstr>
      <vt:lpstr>Parable of Justification of Wisdom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Parables of John the Baptist</dc:title>
  <dc:creator>mike</dc:creator>
  <cp:lastModifiedBy>mike</cp:lastModifiedBy>
  <cp:revision>44</cp:revision>
  <dcterms:created xsi:type="dcterms:W3CDTF">2021-01-28T12:46:19Z</dcterms:created>
  <dcterms:modified xsi:type="dcterms:W3CDTF">2021-05-05T10:31:34Z</dcterms:modified>
</cp:coreProperties>
</file>