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71" r:id="rId4"/>
    <p:sldId id="279" r:id="rId5"/>
    <p:sldId id="295" r:id="rId6"/>
    <p:sldId id="298" r:id="rId7"/>
    <p:sldId id="280" r:id="rId8"/>
    <p:sldId id="282" r:id="rId9"/>
    <p:sldId id="281" r:id="rId10"/>
    <p:sldId id="284" r:id="rId11"/>
    <p:sldId id="296" r:id="rId12"/>
    <p:sldId id="285" r:id="rId13"/>
    <p:sldId id="286" r:id="rId14"/>
    <p:sldId id="297" r:id="rId15"/>
    <p:sldId id="287" r:id="rId16"/>
    <p:sldId id="262" r:id="rId17"/>
    <p:sldId id="288" r:id="rId18"/>
    <p:sldId id="289" r:id="rId19"/>
    <p:sldId id="291" r:id="rId20"/>
    <p:sldId id="290" r:id="rId21"/>
    <p:sldId id="283" r:id="rId22"/>
    <p:sldId id="292" r:id="rId23"/>
    <p:sldId id="29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66" autoAdjust="0"/>
  </p:normalViewPr>
  <p:slideViewPr>
    <p:cSldViewPr snapToGrid="0">
      <p:cViewPr varScale="1">
        <p:scale>
          <a:sx n="47" d="100"/>
          <a:sy n="47" d="100"/>
        </p:scale>
        <p:origin x="1356" y="4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BC926F-1CBF-4BA3-8043-95AF287DC116}" type="datetimeFigureOut">
              <a:rPr lang="en-CA" smtClean="0"/>
              <a:t>2021-03-03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CF29F-92E1-4BBE-8B24-71A28EF0D0EB}" type="slidenum">
              <a:rPr lang="en-CA" smtClean="0"/>
              <a:t>‹#›</a:t>
            </a:fld>
            <a:endParaRPr lang="en-CA"/>
          </a:p>
        </p:txBody>
      </p:sp>
    </p:spTree>
    <p:extLst>
      <p:ext uri="{BB962C8B-B14F-4D97-AF65-F5344CB8AC3E}">
        <p14:creationId xmlns:p14="http://schemas.microsoft.com/office/powerpoint/2010/main" val="172029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These are Jesus’ words when John, from prison, sends his disciples to enquire of Jesus</a:t>
            </a:r>
          </a:p>
          <a:p>
            <a:pPr marL="171450" indent="-171450">
              <a:buFont typeface="Arial" panose="020B0604020202020204" pitchFamily="34" charset="0"/>
              <a:buChar char="•"/>
            </a:pPr>
            <a:r>
              <a:rPr lang="en-CA" dirty="0"/>
              <a:t>Last time we covered John’s early life, </a:t>
            </a:r>
          </a:p>
          <a:p>
            <a:pPr marL="171450" indent="-171450">
              <a:buFont typeface="Arial" panose="020B0604020202020204" pitchFamily="34" charset="0"/>
              <a:buChar char="•"/>
            </a:pPr>
            <a:r>
              <a:rPr lang="en-CA" dirty="0"/>
              <a:t>today we cover the most important part of his mission</a:t>
            </a:r>
          </a:p>
        </p:txBody>
      </p:sp>
      <p:sp>
        <p:nvSpPr>
          <p:cNvPr id="4" name="Slide Number Placeholder 3"/>
          <p:cNvSpPr>
            <a:spLocks noGrp="1"/>
          </p:cNvSpPr>
          <p:nvPr>
            <p:ph type="sldNum" sz="quarter" idx="5"/>
          </p:nvPr>
        </p:nvSpPr>
        <p:spPr/>
        <p:txBody>
          <a:bodyPr/>
          <a:lstStyle/>
          <a:p>
            <a:fld id="{BBDCF29F-92E1-4BBE-8B24-71A28EF0D0EB}" type="slidenum">
              <a:rPr lang="en-CA" smtClean="0"/>
              <a:t>1</a:t>
            </a:fld>
            <a:endParaRPr lang="en-CA"/>
          </a:p>
        </p:txBody>
      </p:sp>
    </p:spTree>
    <p:extLst>
      <p:ext uri="{BB962C8B-B14F-4D97-AF65-F5344CB8AC3E}">
        <p14:creationId xmlns:p14="http://schemas.microsoft.com/office/powerpoint/2010/main" val="223679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John the Apostle is clearly one of the first six disciples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Read Mark 1:16-20 (//Matthew 4:18-22).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It is John the Apostle’s style to never explicitly mention himself in his Gospel.</a:t>
            </a:r>
            <a:endParaRPr lang="en-CA" dirty="0"/>
          </a:p>
        </p:txBody>
      </p:sp>
      <p:sp>
        <p:nvSpPr>
          <p:cNvPr id="4" name="Slide Number Placeholder 3"/>
          <p:cNvSpPr>
            <a:spLocks noGrp="1"/>
          </p:cNvSpPr>
          <p:nvPr>
            <p:ph type="sldNum" sz="quarter" idx="5"/>
          </p:nvPr>
        </p:nvSpPr>
        <p:spPr/>
        <p:txBody>
          <a:bodyPr/>
          <a:lstStyle/>
          <a:p>
            <a:fld id="{BBDCF29F-92E1-4BBE-8B24-71A28EF0D0EB}" type="slidenum">
              <a:rPr lang="en-CA" smtClean="0"/>
              <a:t>13</a:t>
            </a:fld>
            <a:endParaRPr lang="en-CA"/>
          </a:p>
        </p:txBody>
      </p:sp>
    </p:spTree>
    <p:extLst>
      <p:ext uri="{BB962C8B-B14F-4D97-AF65-F5344CB8AC3E}">
        <p14:creationId xmlns:p14="http://schemas.microsoft.com/office/powerpoint/2010/main" val="2205919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chronology of the next events depends on which Feast in mentioned Jh5:1</a:t>
            </a:r>
          </a:p>
          <a:p>
            <a:pPr marL="171450" indent="-171450">
              <a:buFont typeface="Arial" panose="020B0604020202020204" pitchFamily="34" charset="0"/>
              <a:buChar char="•"/>
            </a:pPr>
            <a:r>
              <a:rPr lang="en-CA" dirty="0"/>
              <a:t>If it is a Passover, the events stretch well into the next year …</a:t>
            </a:r>
          </a:p>
        </p:txBody>
      </p:sp>
      <p:sp>
        <p:nvSpPr>
          <p:cNvPr id="4" name="Slide Number Placeholder 3"/>
          <p:cNvSpPr>
            <a:spLocks noGrp="1"/>
          </p:cNvSpPr>
          <p:nvPr>
            <p:ph type="sldNum" sz="quarter" idx="5"/>
          </p:nvPr>
        </p:nvSpPr>
        <p:spPr/>
        <p:txBody>
          <a:bodyPr/>
          <a:lstStyle/>
          <a:p>
            <a:fld id="{BBDCF29F-92E1-4BBE-8B24-71A28EF0D0EB}" type="slidenum">
              <a:rPr lang="en-CA" smtClean="0"/>
              <a:t>14</a:t>
            </a:fld>
            <a:endParaRPr lang="en-CA"/>
          </a:p>
        </p:txBody>
      </p:sp>
    </p:spTree>
    <p:extLst>
      <p:ext uri="{BB962C8B-B14F-4D97-AF65-F5344CB8AC3E}">
        <p14:creationId xmlns:p14="http://schemas.microsoft.com/office/powerpoint/2010/main" val="4283072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and his disciples were doing the same baptism as John </a:t>
            </a:r>
          </a:p>
          <a:p>
            <a:pPr marL="171450" indent="-171450">
              <a:buFont typeface="Arial" panose="020B0604020202020204" pitchFamily="34" charset="0"/>
              <a:buChar char="•"/>
            </a:pPr>
            <a:r>
              <a:rPr lang="en-CA" dirty="0"/>
              <a:t>There is a leap of context: the Jews had many “purification/baptism” rituals</a:t>
            </a:r>
          </a:p>
          <a:p>
            <a:pPr marL="171450" indent="-171450">
              <a:buFont typeface="Arial" panose="020B0604020202020204" pitchFamily="34" charset="0"/>
              <a:buChar char="•"/>
            </a:pPr>
            <a:r>
              <a:rPr lang="en-CA" dirty="0"/>
              <a:t>John’s disciples were surprised to see Jesus doing what John had been doing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E903B7-C136-4C64-AA7E-213C20602EB9}"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2603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has been recent excavation at site of Machaerus …</a:t>
            </a:r>
          </a:p>
          <a:p>
            <a:pPr marL="171450" indent="-171450">
              <a:buFont typeface="Arial" panose="020B0604020202020204" pitchFamily="34" charset="0"/>
              <a:buChar char="•"/>
            </a:pPr>
            <a:r>
              <a:rPr lang="en-CA" dirty="0"/>
              <a:t>Mark begins his gospel here because this is the start of the new order … </a:t>
            </a:r>
          </a:p>
        </p:txBody>
      </p:sp>
      <p:sp>
        <p:nvSpPr>
          <p:cNvPr id="4" name="Slide Number Placeholder 3"/>
          <p:cNvSpPr>
            <a:spLocks noGrp="1"/>
          </p:cNvSpPr>
          <p:nvPr>
            <p:ph type="sldNum" sz="quarter" idx="5"/>
          </p:nvPr>
        </p:nvSpPr>
        <p:spPr/>
        <p:txBody>
          <a:bodyPr/>
          <a:lstStyle/>
          <a:p>
            <a:fld id="{BBDCF29F-92E1-4BBE-8B24-71A28EF0D0EB}" type="slidenum">
              <a:rPr lang="en-CA" smtClean="0"/>
              <a:t>16</a:t>
            </a:fld>
            <a:endParaRPr lang="en-CA"/>
          </a:p>
        </p:txBody>
      </p:sp>
    </p:spTree>
    <p:extLst>
      <p:ext uri="{BB962C8B-B14F-4D97-AF65-F5344CB8AC3E}">
        <p14:creationId xmlns:p14="http://schemas.microsoft.com/office/powerpoint/2010/main" val="3373743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will go over the parables of John the Baptist next time (13 parables)</a:t>
            </a:r>
          </a:p>
          <a:p>
            <a:pPr marL="171450" indent="-171450">
              <a:buFont typeface="Arial" panose="020B0604020202020204" pitchFamily="34" charset="0"/>
              <a:buChar char="•"/>
            </a:pPr>
            <a:r>
              <a:rPr lang="en-CA" dirty="0"/>
              <a:t>John’s likely motivation in sending his disciples to Jesus was to once more encourage them to follow Jesus</a:t>
            </a:r>
          </a:p>
          <a:p>
            <a:pPr marL="171450" indent="-171450">
              <a:buFont typeface="Arial" panose="020B0604020202020204" pitchFamily="34" charset="0"/>
              <a:buChar char="•"/>
            </a:pPr>
            <a:r>
              <a:rPr lang="en-CA" dirty="0"/>
              <a:t>Jesus points them to the “signs of the kingdom” to demonstrate his Messiahship</a:t>
            </a:r>
          </a:p>
          <a:p>
            <a:pPr marL="171450" indent="-171450">
              <a:buFont typeface="Arial" panose="020B0604020202020204" pitchFamily="34" charset="0"/>
              <a:buChar char="•"/>
            </a:pPr>
            <a:r>
              <a:rPr lang="en-CA" dirty="0"/>
              <a:t>Jesus implores John’s disciples not to be offended</a:t>
            </a:r>
          </a:p>
          <a:p>
            <a:pPr marL="171450" indent="-171450">
              <a:buFont typeface="Arial" panose="020B0604020202020204" pitchFamily="34" charset="0"/>
              <a:buChar char="•"/>
            </a:pPr>
            <a:r>
              <a:rPr lang="en-CA" dirty="0"/>
              <a:t>The execution took place at Machaerus, recently excavated</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BDCF29F-92E1-4BBE-8B24-71A28EF0D0EB}" type="slidenum">
              <a:rPr lang="en-CA" smtClean="0"/>
              <a:t>18</a:t>
            </a:fld>
            <a:endParaRPr lang="en-CA"/>
          </a:p>
        </p:txBody>
      </p:sp>
    </p:spTree>
    <p:extLst>
      <p:ext uri="{BB962C8B-B14F-4D97-AF65-F5344CB8AC3E}">
        <p14:creationId xmlns:p14="http://schemas.microsoft.com/office/powerpoint/2010/main" val="72777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transfiguration repeats the message from the Father regarding the divinity of Jesus</a:t>
            </a:r>
          </a:p>
          <a:p>
            <a:pPr marL="171450" indent="-171450">
              <a:buFont typeface="Arial" panose="020B0604020202020204" pitchFamily="34" charset="0"/>
              <a:buChar char="•"/>
            </a:pPr>
            <a:r>
              <a:rPr lang="en-CA" dirty="0"/>
              <a:t>Jesus specifically associates John the Baptist with Elijah</a:t>
            </a:r>
          </a:p>
          <a:p>
            <a:pPr marL="171450" indent="-171450" algn="just">
              <a:buFont typeface="Arial" panose="020B0604020202020204" pitchFamily="34" charset="0"/>
              <a:buChar char="•"/>
            </a:pPr>
            <a:r>
              <a:rPr lang="en-CA" dirty="0"/>
              <a:t>Jesus alludes to the murder of John the Baptist as a harbinger of his own immanent murder</a:t>
            </a:r>
          </a:p>
          <a:p>
            <a:pPr marL="171450" indent="-171450" algn="just">
              <a:buFont typeface="Arial" panose="020B0604020202020204" pitchFamily="34" charset="0"/>
              <a:buChar char="•"/>
            </a:pPr>
            <a:r>
              <a:rPr lang="en-CA" dirty="0"/>
              <a:t>In his final challenge from the temple hierarchy, he uses the work of John the Baptist to expose their hypocrisy</a:t>
            </a:r>
          </a:p>
          <a:p>
            <a:pPr marL="171450" indent="-171450" algn="just">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BDCF29F-92E1-4BBE-8B24-71A28EF0D0EB}" type="slidenum">
              <a:rPr lang="en-CA" smtClean="0"/>
              <a:t>20</a:t>
            </a:fld>
            <a:endParaRPr lang="en-CA"/>
          </a:p>
        </p:txBody>
      </p:sp>
    </p:spTree>
    <p:extLst>
      <p:ext uri="{BB962C8B-B14F-4D97-AF65-F5344CB8AC3E}">
        <p14:creationId xmlns:p14="http://schemas.microsoft.com/office/powerpoint/2010/main" val="691294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 brokered the transition from the old to the new </a:t>
            </a:r>
          </a:p>
          <a:p>
            <a:pPr marL="171450" indent="-171450">
              <a:buFont typeface="Arial" panose="020B0604020202020204" pitchFamily="34" charset="0"/>
              <a:buChar char="•"/>
            </a:pPr>
            <a:r>
              <a:rPr lang="en-CA" dirty="0"/>
              <a:t>The last old testament prophet – his mission was to prepare the way for the Messiah and to witness to the humanity and the divinity of Jesus of Nazareth as the Messiah</a:t>
            </a:r>
          </a:p>
          <a:p>
            <a:pPr marL="171450" indent="-171450">
              <a:buFont typeface="Arial" panose="020B0604020202020204" pitchFamily="34" charset="0"/>
              <a:buChar char="•"/>
            </a:pPr>
            <a:r>
              <a:rPr lang="en-CA" dirty="0"/>
              <a:t>God specially prepared him and gave him an unequivocal sign of  Jesus’ Messiahship</a:t>
            </a:r>
          </a:p>
          <a:p>
            <a:pPr marL="171450" indent="-171450">
              <a:buFont typeface="Arial" panose="020B0604020202020204" pitchFamily="34" charset="0"/>
              <a:buChar char="•"/>
            </a:pPr>
            <a:r>
              <a:rPr lang="en-CA" dirty="0"/>
              <a:t>John accomplished his mission and died faithfully </a:t>
            </a:r>
            <a:r>
              <a:rPr lang="en-CA"/>
              <a:t>performing it</a:t>
            </a:r>
            <a:endParaRPr lang="en-CA" dirty="0"/>
          </a:p>
        </p:txBody>
      </p:sp>
      <p:sp>
        <p:nvSpPr>
          <p:cNvPr id="4" name="Slide Number Placeholder 3"/>
          <p:cNvSpPr>
            <a:spLocks noGrp="1"/>
          </p:cNvSpPr>
          <p:nvPr>
            <p:ph type="sldNum" sz="quarter" idx="5"/>
          </p:nvPr>
        </p:nvSpPr>
        <p:spPr/>
        <p:txBody>
          <a:bodyPr/>
          <a:lstStyle/>
          <a:p>
            <a:fld id="{BBDCF29F-92E1-4BBE-8B24-71A28EF0D0EB}" type="slidenum">
              <a:rPr lang="en-CA" smtClean="0"/>
              <a:t>21</a:t>
            </a:fld>
            <a:endParaRPr lang="en-CA"/>
          </a:p>
        </p:txBody>
      </p:sp>
    </p:spTree>
    <p:extLst>
      <p:ext uri="{BB962C8B-B14F-4D97-AF65-F5344CB8AC3E}">
        <p14:creationId xmlns:p14="http://schemas.microsoft.com/office/powerpoint/2010/main" val="4131430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Repeat this slide just for focus</a:t>
            </a:r>
          </a:p>
        </p:txBody>
      </p:sp>
      <p:sp>
        <p:nvSpPr>
          <p:cNvPr id="4" name="Slide Number Placeholder 3"/>
          <p:cNvSpPr>
            <a:spLocks noGrp="1"/>
          </p:cNvSpPr>
          <p:nvPr>
            <p:ph type="sldNum" sz="quarter" idx="5"/>
          </p:nvPr>
        </p:nvSpPr>
        <p:spPr/>
        <p:txBody>
          <a:bodyPr/>
          <a:lstStyle/>
          <a:p>
            <a:fld id="{BBDCF29F-92E1-4BBE-8B24-71A28EF0D0EB}" type="slidenum">
              <a:rPr lang="en-CA" smtClean="0"/>
              <a:t>2</a:t>
            </a:fld>
            <a:endParaRPr lang="en-CA"/>
          </a:p>
        </p:txBody>
      </p:sp>
    </p:spTree>
    <p:extLst>
      <p:ext uri="{BB962C8B-B14F-4D97-AF65-F5344CB8AC3E}">
        <p14:creationId xmlns:p14="http://schemas.microsoft.com/office/powerpoint/2010/main" val="78649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John’s life from start to finish is intertwined with the life of Jesus</a:t>
            </a:r>
          </a:p>
          <a:p>
            <a:pPr marL="171450" indent="-171450">
              <a:buFont typeface="Arial" panose="020B0604020202020204" pitchFamily="34" charset="0"/>
              <a:buChar char="•"/>
            </a:pPr>
            <a:r>
              <a:rPr lang="en-CA" dirty="0"/>
              <a:t>This chart  is in the handout</a:t>
            </a:r>
          </a:p>
          <a:p>
            <a:pPr marL="171450" indent="-171450">
              <a:buFont typeface="Arial" panose="020B0604020202020204" pitchFamily="34" charset="0"/>
              <a:buChar char="•"/>
            </a:pPr>
            <a:r>
              <a:rPr lang="en-CA" dirty="0"/>
              <a:t>The handout is extracted from a larger document: www.mikewhytebiblicalresearch.ca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6911AF-9EC3-4B55-AB56-5800F76F9ED5}"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0866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Is “public ministry” the right term?</a:t>
            </a:r>
          </a:p>
          <a:p>
            <a:pPr marL="171450" indent="-171450">
              <a:buFont typeface="Arial" panose="020B0604020202020204" pitchFamily="34" charset="0"/>
              <a:buChar char="•"/>
            </a:pPr>
            <a:r>
              <a:rPr lang="en-CA" dirty="0"/>
              <a:t>John had been very public in the desert </a:t>
            </a:r>
          </a:p>
          <a:p>
            <a:pPr marL="171450" indent="-171450">
              <a:buFont typeface="Arial" panose="020B0604020202020204" pitchFamily="34" charset="0"/>
              <a:buChar char="•"/>
            </a:pPr>
            <a:r>
              <a:rPr lang="en-CA" dirty="0"/>
              <a:t>but now was the most important part of his mission</a:t>
            </a:r>
          </a:p>
          <a:p>
            <a:pPr marL="171450" indent="-171450">
              <a:buFont typeface="Arial" panose="020B0604020202020204" pitchFamily="34" charset="0"/>
              <a:buChar char="•"/>
            </a:pPr>
            <a:r>
              <a:rPr lang="en-CA" dirty="0"/>
              <a:t>Herod Antipas and Herod Philip were the youngest sons of Herod the Great</a:t>
            </a:r>
          </a:p>
          <a:p>
            <a:pPr marL="171450" indent="-171450">
              <a:buFont typeface="Arial" panose="020B0604020202020204" pitchFamily="34" charset="0"/>
              <a:buChar char="•"/>
            </a:pPr>
            <a:r>
              <a:rPr lang="en-CA" dirty="0" err="1"/>
              <a:t>Lysanias</a:t>
            </a:r>
            <a:r>
              <a:rPr lang="en-CA" dirty="0"/>
              <a:t> was not related to the Herod family</a:t>
            </a:r>
          </a:p>
          <a:p>
            <a:pPr marL="171450" indent="-171450">
              <a:buFont typeface="Arial" panose="020B0604020202020204" pitchFamily="34" charset="0"/>
              <a:buChar char="•"/>
            </a:pPr>
            <a:r>
              <a:rPr lang="en-CA" dirty="0"/>
              <a:t>Annas had been high priest 6-15AD, but continued to use the title</a:t>
            </a:r>
          </a:p>
          <a:p>
            <a:pPr marL="171450" indent="-171450">
              <a:buFont typeface="Arial" panose="020B0604020202020204" pitchFamily="34" charset="0"/>
              <a:buChar char="•"/>
            </a:pPr>
            <a:r>
              <a:rPr lang="en-CA" dirty="0" err="1"/>
              <a:t>Caiaphus</a:t>
            </a:r>
            <a:r>
              <a:rPr lang="en-CA" dirty="0"/>
              <a:t> 18-36AD was actual high priest</a:t>
            </a:r>
          </a:p>
          <a:p>
            <a:pPr marL="171450" indent="-171450">
              <a:buFont typeface="Arial" panose="020B0604020202020204" pitchFamily="34" charset="0"/>
              <a:buChar char="•"/>
            </a:pPr>
            <a:r>
              <a:rPr lang="en-CA" dirty="0"/>
              <a:t>“the word of God” had NOT come to a prophet since Malachi – John is the last Old Testament prophet</a:t>
            </a:r>
          </a:p>
        </p:txBody>
      </p:sp>
      <p:sp>
        <p:nvSpPr>
          <p:cNvPr id="4" name="Slide Number Placeholder 3"/>
          <p:cNvSpPr>
            <a:spLocks noGrp="1"/>
          </p:cNvSpPr>
          <p:nvPr>
            <p:ph type="sldNum" sz="quarter" idx="5"/>
          </p:nvPr>
        </p:nvSpPr>
        <p:spPr/>
        <p:txBody>
          <a:bodyPr/>
          <a:lstStyle/>
          <a:p>
            <a:fld id="{BBDCF29F-92E1-4BBE-8B24-71A28EF0D0EB}" type="slidenum">
              <a:rPr lang="en-CA" smtClean="0"/>
              <a:t>4</a:t>
            </a:fld>
            <a:endParaRPr lang="en-CA"/>
          </a:p>
        </p:txBody>
      </p:sp>
    </p:spTree>
    <p:extLst>
      <p:ext uri="{BB962C8B-B14F-4D97-AF65-F5344CB8AC3E}">
        <p14:creationId xmlns:p14="http://schemas.microsoft.com/office/powerpoint/2010/main" val="1652714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Abilene is actually a little further north off the map</a:t>
            </a:r>
          </a:p>
          <a:p>
            <a:pPr marL="171450" indent="-171450">
              <a:buFont typeface="Arial" panose="020B0604020202020204" pitchFamily="34" charset="0"/>
              <a:buChar char="•"/>
            </a:pPr>
            <a:r>
              <a:rPr lang="en-CA" dirty="0"/>
              <a:t>No stated reason why Luke include </a:t>
            </a:r>
            <a:r>
              <a:rPr lang="en-CA" dirty="0" err="1"/>
              <a:t>Lysanias</a:t>
            </a:r>
            <a:r>
              <a:rPr lang="en-CA" dirty="0"/>
              <a:t> and Abilene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Abilene was put under Herod Agrippa I (grandson of Herod the Great) around 37AD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BDCF29F-92E1-4BBE-8B24-71A28EF0D0EB}" type="slidenum">
              <a:rPr lang="en-CA" smtClean="0"/>
              <a:t>5</a:t>
            </a:fld>
            <a:endParaRPr lang="en-CA"/>
          </a:p>
        </p:txBody>
      </p:sp>
    </p:spTree>
    <p:extLst>
      <p:ext uri="{BB962C8B-B14F-4D97-AF65-F5344CB8AC3E}">
        <p14:creationId xmlns:p14="http://schemas.microsoft.com/office/powerpoint/2010/main" val="285462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b="0" i="0" u="none" strike="noStrike" baseline="0" dirty="0">
                <a:solidFill>
                  <a:srgbClr val="000000"/>
                </a:solidFill>
                <a:latin typeface="Arial" panose="020B0604020202020204" pitchFamily="34" charset="0"/>
              </a:rPr>
              <a:t>(2) Some scholars question that there was a co-regency.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b="0" i="0" u="none" strike="noStrike" baseline="0" dirty="0">
                <a:solidFill>
                  <a:srgbClr val="000000"/>
                </a:solidFill>
                <a:latin typeface="Calibri" panose="020F0502020204030204" pitchFamily="34" charset="0"/>
              </a:rPr>
              <a:t>For a discussion of the evidence, see Robertson, A.T., </a:t>
            </a:r>
            <a:r>
              <a:rPr lang="en-CA" sz="1800" b="0" i="1" u="sng" strike="noStrike" baseline="0" dirty="0">
                <a:solidFill>
                  <a:srgbClr val="000000"/>
                </a:solidFill>
                <a:latin typeface="Calibri" panose="020F0502020204030204" pitchFamily="34" charset="0"/>
              </a:rPr>
              <a:t>A Harmony of the Gospel</a:t>
            </a:r>
            <a:r>
              <a:rPr lang="en-CA" sz="1800" b="0" i="0" u="none" strike="noStrike" baseline="0" dirty="0">
                <a:solidFill>
                  <a:srgbClr val="000000"/>
                </a:solidFill>
                <a:latin typeface="Calibri" panose="020F0502020204030204" pitchFamily="34" charset="0"/>
              </a:rPr>
              <a:t>, Harper &amp; Row, 1922, Citizens Fidelity Bank &amp; Trust, 1950 page 264.</a:t>
            </a:r>
          </a:p>
          <a:p>
            <a:pPr marL="171450" indent="-171450">
              <a:buFont typeface="Arial" panose="020B0604020202020204" pitchFamily="34" charset="0"/>
              <a:buChar char="•"/>
            </a:pPr>
            <a:r>
              <a:rPr lang="en-CA" dirty="0"/>
              <a:t>There is no “clincher” as to the date – either is possible</a:t>
            </a:r>
          </a:p>
        </p:txBody>
      </p:sp>
      <p:sp>
        <p:nvSpPr>
          <p:cNvPr id="4" name="Slide Number Placeholder 3"/>
          <p:cNvSpPr>
            <a:spLocks noGrp="1"/>
          </p:cNvSpPr>
          <p:nvPr>
            <p:ph type="sldNum" sz="quarter" idx="5"/>
          </p:nvPr>
        </p:nvSpPr>
        <p:spPr/>
        <p:txBody>
          <a:bodyPr/>
          <a:lstStyle/>
          <a:p>
            <a:fld id="{BBDCF29F-92E1-4BBE-8B24-71A28EF0D0EB}" type="slidenum">
              <a:rPr lang="en-CA" smtClean="0"/>
              <a:t>7</a:t>
            </a:fld>
            <a:endParaRPr lang="en-CA"/>
          </a:p>
        </p:txBody>
      </p:sp>
    </p:spTree>
    <p:extLst>
      <p:ext uri="{BB962C8B-B14F-4D97-AF65-F5344CB8AC3E}">
        <p14:creationId xmlns:p14="http://schemas.microsoft.com/office/powerpoint/2010/main" val="3218941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 clearly knew Jesus and who he was</a:t>
            </a:r>
          </a:p>
          <a:p>
            <a:pPr marL="171450" indent="-171450">
              <a:buFont typeface="Arial" panose="020B0604020202020204" pitchFamily="34" charset="0"/>
              <a:buChar char="•"/>
            </a:pPr>
            <a:r>
              <a:rPr lang="en-CA" dirty="0"/>
              <a:t>But God had given him the sign of the “dove” to identify the Messiah</a:t>
            </a:r>
          </a:p>
          <a:p>
            <a:pPr marL="171450" indent="-171450">
              <a:buFont typeface="Arial" panose="020B0604020202020204" pitchFamily="34" charset="0"/>
              <a:buChar char="•"/>
            </a:pPr>
            <a:r>
              <a:rPr lang="en-CA" dirty="0"/>
              <a:t>the angelic messenger with the statement from the Father: “… my beloved son … I am well pleased”.  </a:t>
            </a:r>
          </a:p>
          <a:p>
            <a:pPr marL="171450" indent="-171450">
              <a:buFont typeface="Arial" panose="020B0604020202020204" pitchFamily="34" charset="0"/>
              <a:buChar char="•"/>
            </a:pPr>
            <a:r>
              <a:rPr lang="en-CA" dirty="0"/>
              <a:t>This statement is pivotal in the Plan of God – John the Baptist is the one who performed this essential service.  This demonstrates the importance of his role in the Plan of God.  </a:t>
            </a:r>
          </a:p>
          <a:p>
            <a:pPr marL="171450" indent="-171450">
              <a:buFont typeface="Arial" panose="020B0604020202020204" pitchFamily="34" charset="0"/>
              <a:buChar char="•"/>
            </a:pPr>
            <a:r>
              <a:rPr lang="en-CA" dirty="0"/>
              <a:t>Jesus is the only “son of God” who can ever exist in the way Jesus did.  </a:t>
            </a:r>
          </a:p>
          <a:p>
            <a:pPr marL="171450" indent="-171450">
              <a:buFont typeface="Arial" panose="020B0604020202020204" pitchFamily="34" charset="0"/>
              <a:buChar char="•"/>
            </a:pPr>
            <a:r>
              <a:rPr lang="en-CA" dirty="0"/>
              <a:t>The one who became Jesus, gave up his status in eternity and through the miracle of the human birth through Mary he became a human being.  </a:t>
            </a:r>
          </a:p>
          <a:p>
            <a:pPr marL="171450" indent="-171450">
              <a:buFont typeface="Arial" panose="020B0604020202020204" pitchFamily="34" charset="0"/>
              <a:buChar char="•"/>
            </a:pPr>
            <a:r>
              <a:rPr lang="en-CA" dirty="0"/>
              <a:t>Christians are offered to be Jesus’ brothers and sisters, but no other “son of God” can ever be so in the same way that Jesus was.  </a:t>
            </a:r>
          </a:p>
          <a:p>
            <a:pPr marL="171450" indent="-171450">
              <a:buFont typeface="Arial" panose="020B0604020202020204" pitchFamily="34" charset="0"/>
              <a:buChar char="•"/>
            </a:pPr>
            <a:r>
              <a:rPr lang="en-CA" dirty="0"/>
              <a:t>Indeed, God the Father was well pleased – the Plan was unfolding without a hitch.</a:t>
            </a:r>
          </a:p>
        </p:txBody>
      </p:sp>
      <p:sp>
        <p:nvSpPr>
          <p:cNvPr id="4" name="Slide Number Placeholder 3"/>
          <p:cNvSpPr>
            <a:spLocks noGrp="1"/>
          </p:cNvSpPr>
          <p:nvPr>
            <p:ph type="sldNum" sz="quarter" idx="5"/>
          </p:nvPr>
        </p:nvSpPr>
        <p:spPr/>
        <p:txBody>
          <a:bodyPr/>
          <a:lstStyle/>
          <a:p>
            <a:fld id="{BBDCF29F-92E1-4BBE-8B24-71A28EF0D0EB}" type="slidenum">
              <a:rPr lang="en-CA" smtClean="0"/>
              <a:t>9</a:t>
            </a:fld>
            <a:endParaRPr lang="en-CA"/>
          </a:p>
        </p:txBody>
      </p:sp>
    </p:spTree>
    <p:extLst>
      <p:ext uri="{BB962C8B-B14F-4D97-AF65-F5344CB8AC3E}">
        <p14:creationId xmlns:p14="http://schemas.microsoft.com/office/powerpoint/2010/main" val="3299096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witness to the divinity of Jesus of Nazareth was the most important aspect of John’s mission</a:t>
            </a:r>
          </a:p>
          <a:p>
            <a:pPr marL="171450" indent="-171450">
              <a:buFont typeface="Arial" panose="020B0604020202020204" pitchFamily="34" charset="0"/>
              <a:buChar char="•"/>
            </a:pPr>
            <a:r>
              <a:rPr lang="en-CA" dirty="0"/>
              <a:t>Having done this, his work of preparing for the Messiah was technically over</a:t>
            </a:r>
          </a:p>
          <a:p>
            <a:pPr marL="171450" indent="-171450">
              <a:buFont typeface="Arial" panose="020B0604020202020204" pitchFamily="34" charset="0"/>
              <a:buChar char="•"/>
            </a:pPr>
            <a:r>
              <a:rPr lang="en-CA" dirty="0"/>
              <a:t>But he continued his work for some months …</a:t>
            </a:r>
          </a:p>
        </p:txBody>
      </p:sp>
      <p:sp>
        <p:nvSpPr>
          <p:cNvPr id="4" name="Slide Number Placeholder 3"/>
          <p:cNvSpPr>
            <a:spLocks noGrp="1"/>
          </p:cNvSpPr>
          <p:nvPr>
            <p:ph type="sldNum" sz="quarter" idx="5"/>
          </p:nvPr>
        </p:nvSpPr>
        <p:spPr/>
        <p:txBody>
          <a:bodyPr/>
          <a:lstStyle/>
          <a:p>
            <a:fld id="{BBDCF29F-92E1-4BBE-8B24-71A28EF0D0EB}" type="slidenum">
              <a:rPr lang="en-CA" smtClean="0"/>
              <a:t>10</a:t>
            </a:fld>
            <a:endParaRPr lang="en-CA"/>
          </a:p>
        </p:txBody>
      </p:sp>
    </p:spTree>
    <p:extLst>
      <p:ext uri="{BB962C8B-B14F-4D97-AF65-F5344CB8AC3E}">
        <p14:creationId xmlns:p14="http://schemas.microsoft.com/office/powerpoint/2010/main" val="368821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this occurred in the short time between Jesus’ baptism and the first record Passover</a:t>
            </a:r>
          </a:p>
          <a:p>
            <a:pPr marL="171450" indent="-171450">
              <a:buFont typeface="Arial" panose="020B0604020202020204" pitchFamily="34" charset="0"/>
              <a:buChar char="•"/>
            </a:pPr>
            <a:r>
              <a:rPr lang="en-CA" dirty="0"/>
              <a:t>Jesus was busy but so was John …</a:t>
            </a:r>
          </a:p>
        </p:txBody>
      </p:sp>
      <p:sp>
        <p:nvSpPr>
          <p:cNvPr id="4" name="Slide Number Placeholder 3"/>
          <p:cNvSpPr>
            <a:spLocks noGrp="1"/>
          </p:cNvSpPr>
          <p:nvPr>
            <p:ph type="sldNum" sz="quarter" idx="5"/>
          </p:nvPr>
        </p:nvSpPr>
        <p:spPr/>
        <p:txBody>
          <a:bodyPr/>
          <a:lstStyle/>
          <a:p>
            <a:fld id="{BBDCF29F-92E1-4BBE-8B24-71A28EF0D0EB}" type="slidenum">
              <a:rPr lang="en-CA" smtClean="0"/>
              <a:t>12</a:t>
            </a:fld>
            <a:endParaRPr lang="en-CA"/>
          </a:p>
        </p:txBody>
      </p:sp>
    </p:spTree>
    <p:extLst>
      <p:ext uri="{BB962C8B-B14F-4D97-AF65-F5344CB8AC3E}">
        <p14:creationId xmlns:p14="http://schemas.microsoft.com/office/powerpoint/2010/main" val="3392064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21790-868A-4DF8-98D2-03908CC68B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4D54D1C-EB94-4C55-B071-B01D56DFD2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F414A99-0D34-46A0-8744-0D512315BB22}"/>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5" name="Footer Placeholder 4">
            <a:extLst>
              <a:ext uri="{FF2B5EF4-FFF2-40B4-BE49-F238E27FC236}">
                <a16:creationId xmlns:a16="http://schemas.microsoft.com/office/drawing/2014/main" id="{230A521B-E622-49F2-9FCD-F75896EB44E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AA025E-3151-4A10-BF1A-28A2331586B7}"/>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130833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883B8-A6E0-43BB-9A83-D656B046258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0A0091E-1D9F-484C-9CC0-8542143412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2C0F81-8156-49CE-8DB3-16DC803EEF0E}"/>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5" name="Footer Placeholder 4">
            <a:extLst>
              <a:ext uri="{FF2B5EF4-FFF2-40B4-BE49-F238E27FC236}">
                <a16:creationId xmlns:a16="http://schemas.microsoft.com/office/drawing/2014/main" id="{EB467830-B9B7-44E7-80CF-AE2DD35905F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7D54C22-2E0F-4710-B98E-6BF7E50D4CA2}"/>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145913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577E70-F035-405D-AB4E-1D87A94F5F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6CA613-CA84-4539-BD5D-E2974327C0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640818C-A4C3-4C98-9ED6-20FE5E300AD0}"/>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5" name="Footer Placeholder 4">
            <a:extLst>
              <a:ext uri="{FF2B5EF4-FFF2-40B4-BE49-F238E27FC236}">
                <a16:creationId xmlns:a16="http://schemas.microsoft.com/office/drawing/2014/main" id="{45BD3673-B4C5-40FC-9269-64284303CE3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EF55A5C-D869-4371-9CB8-88528591B90F}"/>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1403577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C13C-DDA3-4F9E-ADE0-B2D61847E1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DBC609D-2927-4A79-8E77-7A8F135C5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EF1EA1A-951A-428A-804F-3DA6CA511AE9}"/>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5" name="Footer Placeholder 4">
            <a:extLst>
              <a:ext uri="{FF2B5EF4-FFF2-40B4-BE49-F238E27FC236}">
                <a16:creationId xmlns:a16="http://schemas.microsoft.com/office/drawing/2014/main" id="{BC570439-3897-45A4-A320-63B799AE7F1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AC3E275-4634-4C36-A624-6FA26F31786A}"/>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1899853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6203-5DE7-46B4-8C8F-4E73545CA87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C9E8B22-F9B0-4C63-A97E-493D0D83F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36F369F-41A6-4323-8889-1A8DDF4818E3}"/>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5" name="Footer Placeholder 4">
            <a:extLst>
              <a:ext uri="{FF2B5EF4-FFF2-40B4-BE49-F238E27FC236}">
                <a16:creationId xmlns:a16="http://schemas.microsoft.com/office/drawing/2014/main" id="{34F04539-0E9C-49AD-AD1A-D3EF93F01B1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079E68-028A-4EC3-A96C-9DE2DFCB0111}"/>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1742913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73738-A37A-4244-B217-A8512A4631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D7C6F0B-D13E-4B5C-B89F-73C957600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1595F-8756-434A-9B77-B5C4931C6F7A}"/>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5" name="Footer Placeholder 4">
            <a:extLst>
              <a:ext uri="{FF2B5EF4-FFF2-40B4-BE49-F238E27FC236}">
                <a16:creationId xmlns:a16="http://schemas.microsoft.com/office/drawing/2014/main" id="{7E9FF883-C072-4536-A44F-4A1B0D4055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760C6C-3A5B-40EC-9AF5-4CC0DF828EB8}"/>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15682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87E6-E6AF-430B-BF3A-E559D05E1E9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DDE100F-EE8E-4CB9-BCDD-2BC5528BF8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D83688-C22D-4D8D-B4A6-F2603AC65F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4F935E9-48CE-4A79-B38C-C41FB74725C3}"/>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6" name="Footer Placeholder 5">
            <a:extLst>
              <a:ext uri="{FF2B5EF4-FFF2-40B4-BE49-F238E27FC236}">
                <a16:creationId xmlns:a16="http://schemas.microsoft.com/office/drawing/2014/main" id="{B93AE069-8EFA-4B6E-9EC7-FD498273150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8548331-2531-4D18-A82E-2E578F1964E3}"/>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3946964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EA28-9830-4B64-9D68-03EB6801175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D798709-D42F-4890-B6FB-893770C367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0F1173-BA70-433C-B898-137FA9C727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C13A6CC-B035-455E-AB0E-2D8153B8A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ECA53D-CA2D-4FF0-B2F9-F9716701F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070A83C-59BA-40EA-B69B-2D87F7CFE45A}"/>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8" name="Footer Placeholder 7">
            <a:extLst>
              <a:ext uri="{FF2B5EF4-FFF2-40B4-BE49-F238E27FC236}">
                <a16:creationId xmlns:a16="http://schemas.microsoft.com/office/drawing/2014/main" id="{F708B87A-1772-4E56-A07A-4EB31E18D85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08E5DFE-D629-4F66-9E07-7D7FD115C8B5}"/>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742604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CE1FC-1A0C-4168-9C96-3C9902E7A49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A6F74C0-D47A-438C-8367-AC81658333B2}"/>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4" name="Footer Placeholder 3">
            <a:extLst>
              <a:ext uri="{FF2B5EF4-FFF2-40B4-BE49-F238E27FC236}">
                <a16:creationId xmlns:a16="http://schemas.microsoft.com/office/drawing/2014/main" id="{E8BA33B7-73B8-4F11-B4BD-0D8E8468D88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771C9A-AF9E-4364-A878-381832BB66E8}"/>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4409146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BC2658-A70B-4093-92AA-22A7DF4F737B}"/>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3" name="Footer Placeholder 2">
            <a:extLst>
              <a:ext uri="{FF2B5EF4-FFF2-40B4-BE49-F238E27FC236}">
                <a16:creationId xmlns:a16="http://schemas.microsoft.com/office/drawing/2014/main" id="{1FD7BEE3-58F7-43AE-9850-A7116C63CDF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D10E37B-2853-40CD-8E5E-3EEDD2F0617D}"/>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28882294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95D-C138-429B-A602-266168B479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F2117B8-86F6-4F37-8092-26701FCF7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239686A-F9FC-477D-8CE6-899D2BF8F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C9921-A72C-41D5-8AC8-B2BF15267A94}"/>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6" name="Footer Placeholder 5">
            <a:extLst>
              <a:ext uri="{FF2B5EF4-FFF2-40B4-BE49-F238E27FC236}">
                <a16:creationId xmlns:a16="http://schemas.microsoft.com/office/drawing/2014/main" id="{0BAC2F84-A878-408C-BEAD-950379C5311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ED2007C-6F24-46B4-80FC-BDACE4C56DF8}"/>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332281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3C0F3-EC03-4B94-A5C4-DDD23190AE4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3B09AE1-3542-4896-9A84-D897B5175E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8E1DC9-D089-4E99-B835-5251A1858985}"/>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5" name="Footer Placeholder 4">
            <a:extLst>
              <a:ext uri="{FF2B5EF4-FFF2-40B4-BE49-F238E27FC236}">
                <a16:creationId xmlns:a16="http://schemas.microsoft.com/office/drawing/2014/main" id="{9A53E706-1381-4CA5-9CC7-A2CA9E54F73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7F440FA-58A4-4A96-8FA4-E632848415FF}"/>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42442011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17022-7115-4EFB-B7AE-2C80B07B0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9F165E1-184E-4C73-ADDE-13CFF66ED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D9DA4C4-D7AE-4A1A-B642-E4184B68D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45387-65B4-4EAB-B0D6-BDF0447CB776}"/>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6" name="Footer Placeholder 5">
            <a:extLst>
              <a:ext uri="{FF2B5EF4-FFF2-40B4-BE49-F238E27FC236}">
                <a16:creationId xmlns:a16="http://schemas.microsoft.com/office/drawing/2014/main" id="{861AF401-0072-4DEB-AD72-A97DF4902D5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61C5A05-5E16-4260-A175-F4F90FE00F8A}"/>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31097366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1C996-92FC-4C03-B29B-BEA62D320B5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6382224-6437-4051-8690-CF606522BF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8349E5-1B58-4587-AF89-D08150D9BFF4}"/>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5" name="Footer Placeholder 4">
            <a:extLst>
              <a:ext uri="{FF2B5EF4-FFF2-40B4-BE49-F238E27FC236}">
                <a16:creationId xmlns:a16="http://schemas.microsoft.com/office/drawing/2014/main" id="{434B8544-F3E2-496A-BDD3-B6B4EFD3A6E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D464205-B269-4C48-AD69-849A0B720537}"/>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3964740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370E4-781F-486B-BBE0-EC617F5975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D430B6A-E398-498F-B8E6-09FD201A3B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49E496A-9798-4A9D-A196-C90768934429}"/>
              </a:ext>
            </a:extLst>
          </p:cNvPr>
          <p:cNvSpPr>
            <a:spLocks noGrp="1"/>
          </p:cNvSpPr>
          <p:nvPr>
            <p:ph type="dt" sz="half" idx="10"/>
          </p:nvPr>
        </p:nvSpPr>
        <p:spPr/>
        <p:txBody>
          <a:bodyPr/>
          <a:lstStyle/>
          <a:p>
            <a:fld id="{731C294B-565B-49E9-8B09-F11B5D7A7CE7}" type="datetimeFigureOut">
              <a:rPr lang="en-CA" smtClean="0"/>
              <a:t>2021-03-03</a:t>
            </a:fld>
            <a:endParaRPr lang="en-CA"/>
          </a:p>
        </p:txBody>
      </p:sp>
      <p:sp>
        <p:nvSpPr>
          <p:cNvPr id="5" name="Footer Placeholder 4">
            <a:extLst>
              <a:ext uri="{FF2B5EF4-FFF2-40B4-BE49-F238E27FC236}">
                <a16:creationId xmlns:a16="http://schemas.microsoft.com/office/drawing/2014/main" id="{97FCD0B7-7343-41C2-A67D-53ACE93747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7F13A6A-BF6C-4ED1-B877-E6C9EEC9EAE7}"/>
              </a:ext>
            </a:extLst>
          </p:cNvPr>
          <p:cNvSpPr>
            <a:spLocks noGrp="1"/>
          </p:cNvSpPr>
          <p:nvPr>
            <p:ph type="sldNum" sz="quarter" idx="12"/>
          </p:nvPr>
        </p:nvSpPr>
        <p:spPr/>
        <p:txBody>
          <a:bodyPr/>
          <a:lstStyle/>
          <a:p>
            <a:fld id="{3EB05D82-546F-493C-B976-822D87756F60}" type="slidenum">
              <a:rPr lang="en-CA" smtClean="0"/>
              <a:t>‹#›</a:t>
            </a:fld>
            <a:endParaRPr lang="en-CA"/>
          </a:p>
        </p:txBody>
      </p:sp>
    </p:spTree>
    <p:extLst>
      <p:ext uri="{BB962C8B-B14F-4D97-AF65-F5344CB8AC3E}">
        <p14:creationId xmlns:p14="http://schemas.microsoft.com/office/powerpoint/2010/main" val="30573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D840B-242C-4474-98B5-C3C59C3786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7946837-CB7C-4685-AE62-525F6DDB3C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4066DD-1927-495E-894E-A4218AC2CD9E}"/>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5" name="Footer Placeholder 4">
            <a:extLst>
              <a:ext uri="{FF2B5EF4-FFF2-40B4-BE49-F238E27FC236}">
                <a16:creationId xmlns:a16="http://schemas.microsoft.com/office/drawing/2014/main" id="{5980E727-3C7F-4E4A-9079-7C9E53CD1B5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63A0603-F5F7-4605-A4BB-05815B5807C6}"/>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4057726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75FD9-3129-4789-814D-9025C85EBFF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044E786-59CD-402D-A5B8-69BFCB6FFE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B096351-911B-47F3-9182-0617721993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1B86B49-B4D5-4C98-85B2-8115AD969EB1}"/>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6" name="Footer Placeholder 5">
            <a:extLst>
              <a:ext uri="{FF2B5EF4-FFF2-40B4-BE49-F238E27FC236}">
                <a16:creationId xmlns:a16="http://schemas.microsoft.com/office/drawing/2014/main" id="{A3EAD5BC-34F8-423B-ACD3-837BC0141E7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67575AA-0424-44CF-9DF6-C2F0219E0A22}"/>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75293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6422B-9367-49CC-910D-E6D44F5D07A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9F5AACB-9FB0-45B9-A8FA-7D3FCBBD6D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525C1C-848A-4B30-A6AD-A57AAE3A1B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0685ACF-5065-4F95-B5F5-F9A457974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0AA182-E95A-49E4-94A9-E37E8553A6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F091A30-CE2B-49EA-BCAB-B4072304A581}"/>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8" name="Footer Placeholder 7">
            <a:extLst>
              <a:ext uri="{FF2B5EF4-FFF2-40B4-BE49-F238E27FC236}">
                <a16:creationId xmlns:a16="http://schemas.microsoft.com/office/drawing/2014/main" id="{915BCE41-8C03-4DBC-8F71-A374C66B745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3AFA7C8-A326-44D8-9067-8BA9888CE057}"/>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221780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7E8F5-E0F1-457C-8FCE-B399612A936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FF6A353-D009-431F-BC8D-549B349FFA0E}"/>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4" name="Footer Placeholder 3">
            <a:extLst>
              <a:ext uri="{FF2B5EF4-FFF2-40B4-BE49-F238E27FC236}">
                <a16:creationId xmlns:a16="http://schemas.microsoft.com/office/drawing/2014/main" id="{E495A6EE-37D0-4C2D-9E3A-BB118DFF938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7F6C034-C878-4BBA-9CAD-E216D15AC3AC}"/>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1691123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E5FB84-D986-4E97-9DFC-C8C850EFF166}"/>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3" name="Footer Placeholder 2">
            <a:extLst>
              <a:ext uri="{FF2B5EF4-FFF2-40B4-BE49-F238E27FC236}">
                <a16:creationId xmlns:a16="http://schemas.microsoft.com/office/drawing/2014/main" id="{D958B3D0-5A34-4305-A8EA-E5B9F4FC40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5610A37-261D-489F-8FC2-4DE4B09ABD12}"/>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84207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A2E4-DAA5-4F45-B3E5-B6B6E08EEC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C134919-4308-45FE-A649-29E6A3FD18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AC48DBF-4961-4E43-816B-B3FF773A6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61E25-3FE8-4AF1-BDF3-4F287F82CF48}"/>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6" name="Footer Placeholder 5">
            <a:extLst>
              <a:ext uri="{FF2B5EF4-FFF2-40B4-BE49-F238E27FC236}">
                <a16:creationId xmlns:a16="http://schemas.microsoft.com/office/drawing/2014/main" id="{3A661E8E-E94A-4174-AAAE-3777563AC01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7342DDF-C4C1-4E4D-BF27-AD31A1FC3B5C}"/>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31260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7668-5E4B-4BF0-9B1B-C5FED7AFAE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A66994E-FE0A-4388-A982-B7AFBF035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865094D-45D0-4DBA-A996-A7C47BADD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F67F47-15C3-4C6D-9AC1-642DDC854CF9}"/>
              </a:ext>
            </a:extLst>
          </p:cNvPr>
          <p:cNvSpPr>
            <a:spLocks noGrp="1"/>
          </p:cNvSpPr>
          <p:nvPr>
            <p:ph type="dt" sz="half" idx="10"/>
          </p:nvPr>
        </p:nvSpPr>
        <p:spPr/>
        <p:txBody>
          <a:bodyPr/>
          <a:lstStyle/>
          <a:p>
            <a:fld id="{6F2F28CC-7FE3-402D-861E-F034D7B94282}" type="datetimeFigureOut">
              <a:rPr lang="en-CA" smtClean="0"/>
              <a:t>2021-03-03</a:t>
            </a:fld>
            <a:endParaRPr lang="en-CA"/>
          </a:p>
        </p:txBody>
      </p:sp>
      <p:sp>
        <p:nvSpPr>
          <p:cNvPr id="6" name="Footer Placeholder 5">
            <a:extLst>
              <a:ext uri="{FF2B5EF4-FFF2-40B4-BE49-F238E27FC236}">
                <a16:creationId xmlns:a16="http://schemas.microsoft.com/office/drawing/2014/main" id="{980C68E1-0002-49B6-984D-6F8411806BA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50FB6B5-A439-4121-AB1C-E9F8F7BA1E65}"/>
              </a:ext>
            </a:extLst>
          </p:cNvPr>
          <p:cNvSpPr>
            <a:spLocks noGrp="1"/>
          </p:cNvSpPr>
          <p:nvPr>
            <p:ph type="sldNum" sz="quarter" idx="12"/>
          </p:nvPr>
        </p:nvSpPr>
        <p:spPr/>
        <p:txBody>
          <a:bodyPr/>
          <a:lstStyle/>
          <a:p>
            <a:fld id="{8A1BAFE7-8A99-4222-9D10-89CAD7B6D907}" type="slidenum">
              <a:rPr lang="en-CA" smtClean="0"/>
              <a:t>‹#›</a:t>
            </a:fld>
            <a:endParaRPr lang="en-CA"/>
          </a:p>
        </p:txBody>
      </p:sp>
    </p:spTree>
    <p:extLst>
      <p:ext uri="{BB962C8B-B14F-4D97-AF65-F5344CB8AC3E}">
        <p14:creationId xmlns:p14="http://schemas.microsoft.com/office/powerpoint/2010/main" val="2942553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A4F2B9-2825-475C-9CE0-213D1FB8F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BAB85B9-2F32-49AD-9544-5A581D571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1972570-CFB9-4B70-83CA-D3505907DD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F28CC-7FE3-402D-861E-F034D7B94282}" type="datetimeFigureOut">
              <a:rPr lang="en-CA" smtClean="0"/>
              <a:t>2021-03-03</a:t>
            </a:fld>
            <a:endParaRPr lang="en-CA"/>
          </a:p>
        </p:txBody>
      </p:sp>
      <p:sp>
        <p:nvSpPr>
          <p:cNvPr id="5" name="Footer Placeholder 4">
            <a:extLst>
              <a:ext uri="{FF2B5EF4-FFF2-40B4-BE49-F238E27FC236}">
                <a16:creationId xmlns:a16="http://schemas.microsoft.com/office/drawing/2014/main" id="{28F3B83A-0953-455A-8B73-AE45D24C56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A3DCF50-5352-4405-9167-FCE167CA59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1BAFE7-8A99-4222-9D10-89CAD7B6D907}" type="slidenum">
              <a:rPr lang="en-CA" smtClean="0"/>
              <a:t>‹#›</a:t>
            </a:fld>
            <a:endParaRPr lang="en-CA"/>
          </a:p>
        </p:txBody>
      </p:sp>
    </p:spTree>
    <p:extLst>
      <p:ext uri="{BB962C8B-B14F-4D97-AF65-F5344CB8AC3E}">
        <p14:creationId xmlns:p14="http://schemas.microsoft.com/office/powerpoint/2010/main" val="2472486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6CA2D3-B930-4DB4-B9DB-55CAE8998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251E74-B3F2-4888-BE98-91FFEE7C8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D5BE7E-A3F0-4E66-8555-D81883F781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C294B-565B-49E9-8B09-F11B5D7A7CE7}" type="datetimeFigureOut">
              <a:rPr lang="en-CA" smtClean="0"/>
              <a:t>2021-03-03</a:t>
            </a:fld>
            <a:endParaRPr lang="en-CA"/>
          </a:p>
        </p:txBody>
      </p:sp>
      <p:sp>
        <p:nvSpPr>
          <p:cNvPr id="5" name="Footer Placeholder 4">
            <a:extLst>
              <a:ext uri="{FF2B5EF4-FFF2-40B4-BE49-F238E27FC236}">
                <a16:creationId xmlns:a16="http://schemas.microsoft.com/office/drawing/2014/main" id="{EF6AA6B4-528C-4815-893C-F05D9DD207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972B16B-6230-4B37-8916-CA3B278DEF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05D82-546F-493C-B976-822D87756F60}" type="slidenum">
              <a:rPr lang="en-CA" smtClean="0"/>
              <a:t>‹#›</a:t>
            </a:fld>
            <a:endParaRPr lang="en-CA"/>
          </a:p>
        </p:txBody>
      </p:sp>
    </p:spTree>
    <p:extLst>
      <p:ext uri="{BB962C8B-B14F-4D97-AF65-F5344CB8AC3E}">
        <p14:creationId xmlns:p14="http://schemas.microsoft.com/office/powerpoint/2010/main" val="1000183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4DF9-D519-4300-B194-4D230A1E9177}"/>
              </a:ext>
            </a:extLst>
          </p:cNvPr>
          <p:cNvSpPr>
            <a:spLocks noGrp="1"/>
          </p:cNvSpPr>
          <p:nvPr>
            <p:ph type="ctrTitle"/>
          </p:nvPr>
        </p:nvSpPr>
        <p:spPr>
          <a:xfrm>
            <a:off x="1524000" y="693175"/>
            <a:ext cx="9144000" cy="1814052"/>
          </a:xfrm>
        </p:spPr>
        <p:txBody>
          <a:bodyPr/>
          <a:lstStyle/>
          <a:p>
            <a:r>
              <a:rPr lang="en-CA" dirty="0">
                <a:latin typeface="Arial Black" panose="020B0A04020102020204" pitchFamily="34" charset="0"/>
              </a:rPr>
              <a:t>John the Baptist </a:t>
            </a:r>
            <a:br>
              <a:rPr lang="en-CA" dirty="0">
                <a:latin typeface="Arial Black" panose="020B0A04020102020204" pitchFamily="34" charset="0"/>
              </a:rPr>
            </a:br>
            <a:r>
              <a:rPr lang="en-CA" dirty="0">
                <a:latin typeface="Arial Black" panose="020B0A04020102020204" pitchFamily="34" charset="0"/>
              </a:rPr>
              <a:t>More Than A Prophet</a:t>
            </a:r>
          </a:p>
        </p:txBody>
      </p:sp>
      <p:sp>
        <p:nvSpPr>
          <p:cNvPr id="3" name="Subtitle 2">
            <a:extLst>
              <a:ext uri="{FF2B5EF4-FFF2-40B4-BE49-F238E27FC236}">
                <a16:creationId xmlns:a16="http://schemas.microsoft.com/office/drawing/2014/main" id="{550F50D6-ADE5-457C-9910-2CA33E98B418}"/>
              </a:ext>
            </a:extLst>
          </p:cNvPr>
          <p:cNvSpPr>
            <a:spLocks noGrp="1"/>
          </p:cNvSpPr>
          <p:nvPr>
            <p:ph type="subTitle" idx="1"/>
          </p:nvPr>
        </p:nvSpPr>
        <p:spPr>
          <a:xfrm>
            <a:off x="634181" y="2507227"/>
            <a:ext cx="10958051" cy="2507225"/>
          </a:xfrm>
        </p:spPr>
        <p:txBody>
          <a:bodyPr>
            <a:normAutofit fontScale="92500"/>
          </a:bodyPr>
          <a:lstStyle/>
          <a:p>
            <a:pPr marR="0" algn="l">
              <a:lnSpc>
                <a:spcPct val="107000"/>
              </a:lnSpc>
              <a:spcBef>
                <a:spcPts val="0"/>
              </a:spcBef>
              <a:spcAft>
                <a:spcPts val="600"/>
              </a:spcAft>
            </a:pP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When John’s messengers had gone, Jesus began to speak to the crowds concerning John: “</a:t>
            </a:r>
            <a:r>
              <a:rPr lang="en-CA" sz="2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What did you go out into the wilderness to see</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 reed shaken by the wind?  What then did you go out to see?  A man dressed in soft clothing?  Behold, those who are dressed in splendid clothing and live in luxury are in kings’ courts.  What then did you go out to see?  </a:t>
            </a:r>
            <a:r>
              <a:rPr lang="en-CA" sz="26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A prophet?  Yes, I tell you, and more than a prophet</a:t>
            </a:r>
            <a:r>
              <a:rPr lang="en-CA" sz="26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p>
          <a:p>
            <a:pPr marL="457200" marR="0" algn="r">
              <a:lnSpc>
                <a:spcPct val="107000"/>
              </a:lnSpc>
              <a:spcBef>
                <a:spcPts val="0"/>
              </a:spcBef>
              <a:spcAft>
                <a:spcPts val="600"/>
              </a:spcAft>
            </a:pPr>
            <a:r>
              <a:rPr lang="en-CA" sz="1900" dirty="0">
                <a:effectLst/>
                <a:latin typeface="Calibri" panose="020F0502020204030204" pitchFamily="34" charset="0"/>
                <a:ea typeface="Calibri" panose="020F0502020204030204" pitchFamily="34" charset="0"/>
                <a:cs typeface="Arial" panose="020B0604020202020204" pitchFamily="34" charset="0"/>
              </a:rPr>
              <a:t>(Luke 7:24-26 ESV // Matthew 11:7-9)</a:t>
            </a:r>
          </a:p>
          <a:p>
            <a:endParaRPr lang="en-CA" dirty="0"/>
          </a:p>
        </p:txBody>
      </p:sp>
      <p:sp>
        <p:nvSpPr>
          <p:cNvPr id="4" name="TextBox 3">
            <a:extLst>
              <a:ext uri="{FF2B5EF4-FFF2-40B4-BE49-F238E27FC236}">
                <a16:creationId xmlns:a16="http://schemas.microsoft.com/office/drawing/2014/main" id="{3D16F729-7019-45F3-96F2-4E32BDCD54BB}"/>
              </a:ext>
            </a:extLst>
          </p:cNvPr>
          <p:cNvSpPr txBox="1"/>
          <p:nvPr/>
        </p:nvSpPr>
        <p:spPr>
          <a:xfrm>
            <a:off x="0" y="4925962"/>
            <a:ext cx="1219200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8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Bible Study Two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800" b="0" i="1"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The Witness to Jesus as Messiah</a:t>
            </a:r>
          </a:p>
        </p:txBody>
      </p:sp>
    </p:spTree>
    <p:extLst>
      <p:ext uri="{BB962C8B-B14F-4D97-AF65-F5344CB8AC3E}">
        <p14:creationId xmlns:p14="http://schemas.microsoft.com/office/powerpoint/2010/main" val="313628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F9BF58-E1BA-4BD6-8FDA-CA5776266FE0}"/>
              </a:ext>
            </a:extLst>
          </p:cNvPr>
          <p:cNvSpPr>
            <a:spLocks noGrp="1"/>
          </p:cNvSpPr>
          <p:nvPr>
            <p:ph type="title"/>
          </p:nvPr>
        </p:nvSpPr>
        <p:spPr>
          <a:xfrm>
            <a:off x="838200" y="365126"/>
            <a:ext cx="10515600" cy="999650"/>
          </a:xfrm>
        </p:spPr>
        <p:txBody>
          <a:bodyPr>
            <a:normAutofit/>
          </a:bodyPr>
          <a:lstStyle/>
          <a:p>
            <a:pPr algn="ctr"/>
            <a:r>
              <a:rPr lang="en-CA" sz="6000" dirty="0">
                <a:latin typeface="Arial Black" panose="020B0A04020102020204" pitchFamily="34" charset="0"/>
              </a:rPr>
              <a:t>John the Baptist Balks</a:t>
            </a:r>
          </a:p>
        </p:txBody>
      </p:sp>
      <p:sp>
        <p:nvSpPr>
          <p:cNvPr id="5" name="Content Placeholder 4">
            <a:extLst>
              <a:ext uri="{FF2B5EF4-FFF2-40B4-BE49-F238E27FC236}">
                <a16:creationId xmlns:a16="http://schemas.microsoft.com/office/drawing/2014/main" id="{03C51814-43BF-417C-BEE7-E94B7F1FB18B}"/>
              </a:ext>
            </a:extLst>
          </p:cNvPr>
          <p:cNvSpPr>
            <a:spLocks noGrp="1"/>
          </p:cNvSpPr>
          <p:nvPr>
            <p:ph idx="1"/>
          </p:nvPr>
        </p:nvSpPr>
        <p:spPr>
          <a:xfrm>
            <a:off x="0" y="1364776"/>
            <a:ext cx="12192000" cy="5493224"/>
          </a:xfrm>
        </p:spPr>
        <p:txBody>
          <a:bodyPr>
            <a:normAutofit/>
          </a:bodyPr>
          <a:lstStyle/>
          <a:p>
            <a:r>
              <a:rPr lang="en-CA" dirty="0"/>
              <a:t>Matthew recorded that John balked at baptizing Jesus: this shows the humility of John the Baptist – “</a:t>
            </a:r>
            <a:r>
              <a:rPr lang="en-CA" b="1" dirty="0">
                <a:highlight>
                  <a:srgbClr val="FFFF00"/>
                </a:highlight>
              </a:rPr>
              <a:t>I need to be baptized by you</a:t>
            </a:r>
            <a:r>
              <a:rPr lang="en-CA" dirty="0"/>
              <a:t>”</a:t>
            </a:r>
          </a:p>
          <a:p>
            <a:r>
              <a:rPr lang="en-CA" dirty="0"/>
              <a:t>It also shows the relationship that had developed over the years growing up as cousins – </a:t>
            </a:r>
            <a:r>
              <a:rPr lang="en-CA" b="1" dirty="0">
                <a:highlight>
                  <a:srgbClr val="FFFF00"/>
                </a:highlight>
              </a:rPr>
              <a:t>John knew that Jesus was the Messiah</a:t>
            </a:r>
            <a:endParaRPr lang="en-CA" dirty="0"/>
          </a:p>
          <a:p>
            <a:r>
              <a:rPr lang="en-CA" dirty="0"/>
              <a:t>Jesus replies to John:  </a:t>
            </a:r>
            <a:r>
              <a:rPr lang="en-CA" b="1" u="sng" dirty="0"/>
              <a:t>Matthew 3:15 ESV </a:t>
            </a:r>
          </a:p>
          <a:p>
            <a:pPr marL="457200" lvl="1" indent="0">
              <a:buNone/>
            </a:pPr>
            <a:r>
              <a:rPr lang="en-CA" dirty="0"/>
              <a:t>“Let it be so now, for thus </a:t>
            </a:r>
            <a:r>
              <a:rPr lang="en-CA" b="1" dirty="0">
                <a:highlight>
                  <a:srgbClr val="FFFF00"/>
                </a:highlight>
              </a:rPr>
              <a:t>it is fitting for us to fulfill all righteousness</a:t>
            </a:r>
            <a:r>
              <a:rPr lang="en-CA" dirty="0"/>
              <a:t>.”  </a:t>
            </a:r>
          </a:p>
          <a:p>
            <a:r>
              <a:rPr lang="en-CA" dirty="0"/>
              <a:t>The Plan of God entails the offer of the gift of salvation to all human beings:  “</a:t>
            </a:r>
            <a:r>
              <a:rPr lang="en-CA" b="1" dirty="0">
                <a:highlight>
                  <a:srgbClr val="FFFF00"/>
                </a:highlight>
              </a:rPr>
              <a:t>righteousness</a:t>
            </a:r>
            <a:r>
              <a:rPr lang="en-CA" dirty="0"/>
              <a:t>” is a defining attribute of God’s character, his nature</a:t>
            </a:r>
          </a:p>
          <a:p>
            <a:r>
              <a:rPr lang="en-CA" dirty="0"/>
              <a:t>For humans to be given the gift of eternal life, we need to replace our carnal nature with God’s divine nature: </a:t>
            </a:r>
            <a:r>
              <a:rPr lang="en-CA" b="1" dirty="0">
                <a:highlight>
                  <a:srgbClr val="FFFF00"/>
                </a:highlight>
              </a:rPr>
              <a:t>Jesus’ baptism by John was a necessary step in the accomplishment of God’s Plan</a:t>
            </a:r>
            <a:r>
              <a:rPr lang="en-CA" dirty="0"/>
              <a:t>, so naturally “</a:t>
            </a:r>
            <a:r>
              <a:rPr lang="en-CA" b="1" dirty="0">
                <a:highlight>
                  <a:srgbClr val="FFFF00"/>
                </a:highlight>
              </a:rPr>
              <a:t>then he consented</a:t>
            </a:r>
            <a:r>
              <a:rPr lang="en-CA" dirty="0"/>
              <a:t>” to do the baptism</a:t>
            </a:r>
          </a:p>
        </p:txBody>
      </p:sp>
    </p:spTree>
    <p:extLst>
      <p:ext uri="{BB962C8B-B14F-4D97-AF65-F5344CB8AC3E}">
        <p14:creationId xmlns:p14="http://schemas.microsoft.com/office/powerpoint/2010/main" val="65486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2"/>
          <a:stretch>
            <a:fillRect/>
          </a:stretch>
        </p:blipFill>
        <p:spPr>
          <a:xfrm>
            <a:off x="1238250" y="38100"/>
            <a:ext cx="9715500" cy="6781800"/>
          </a:xfrm>
          <a:prstGeom prst="rect">
            <a:avLst/>
          </a:prstGeom>
        </p:spPr>
      </p:pic>
      <p:sp>
        <p:nvSpPr>
          <p:cNvPr id="2" name="TextBox 1">
            <a:extLst>
              <a:ext uri="{FF2B5EF4-FFF2-40B4-BE49-F238E27FC236}">
                <a16:creationId xmlns:a16="http://schemas.microsoft.com/office/drawing/2014/main" id="{381C72A6-9DC1-4FA2-8297-8E5E7B434348}"/>
              </a:ext>
            </a:extLst>
          </p:cNvPr>
          <p:cNvSpPr txBox="1"/>
          <p:nvPr/>
        </p:nvSpPr>
        <p:spPr>
          <a:xfrm>
            <a:off x="4763386" y="457200"/>
            <a:ext cx="2179674" cy="369332"/>
          </a:xfrm>
          <a:prstGeom prst="rect">
            <a:avLst/>
          </a:prstGeom>
          <a:noFill/>
          <a:ln w="38100">
            <a:solidFill>
              <a:srgbClr val="FF0000"/>
            </a:solidFill>
          </a:ln>
        </p:spPr>
        <p:txBody>
          <a:bodyPr wrap="square" rtlCol="0">
            <a:spAutoFit/>
          </a:bodyPr>
          <a:lstStyle/>
          <a:p>
            <a:endParaRPr lang="en-CA" dirty="0"/>
          </a:p>
        </p:txBody>
      </p:sp>
      <p:sp>
        <p:nvSpPr>
          <p:cNvPr id="5" name="TextBox 4">
            <a:extLst>
              <a:ext uri="{FF2B5EF4-FFF2-40B4-BE49-F238E27FC236}">
                <a16:creationId xmlns:a16="http://schemas.microsoft.com/office/drawing/2014/main" id="{E81DBEC6-4E5D-42DC-93C0-0B580A2683CF}"/>
              </a:ext>
            </a:extLst>
          </p:cNvPr>
          <p:cNvSpPr txBox="1"/>
          <p:nvPr/>
        </p:nvSpPr>
        <p:spPr>
          <a:xfrm>
            <a:off x="4455042" y="38100"/>
            <a:ext cx="2881423" cy="419100"/>
          </a:xfrm>
          <a:prstGeom prst="rect">
            <a:avLst/>
          </a:prstGeom>
          <a:noFill/>
          <a:ln w="38100">
            <a:solidFill>
              <a:srgbClr val="FF0000"/>
            </a:solidFill>
          </a:ln>
        </p:spPr>
        <p:txBody>
          <a:bodyPr wrap="square" rtlCol="0">
            <a:spAutoFit/>
          </a:bodyPr>
          <a:lstStyle/>
          <a:p>
            <a:endParaRPr lang="en-CA" dirty="0"/>
          </a:p>
        </p:txBody>
      </p:sp>
      <p:sp>
        <p:nvSpPr>
          <p:cNvPr id="6" name="TextBox 5">
            <a:extLst>
              <a:ext uri="{FF2B5EF4-FFF2-40B4-BE49-F238E27FC236}">
                <a16:creationId xmlns:a16="http://schemas.microsoft.com/office/drawing/2014/main" id="{5153F160-3885-4FBE-A3E2-CD246C8A1AD0}"/>
              </a:ext>
            </a:extLst>
          </p:cNvPr>
          <p:cNvSpPr txBox="1"/>
          <p:nvPr/>
        </p:nvSpPr>
        <p:spPr>
          <a:xfrm>
            <a:off x="7495953" y="38100"/>
            <a:ext cx="2700670" cy="419100"/>
          </a:xfrm>
          <a:prstGeom prst="rect">
            <a:avLst/>
          </a:prstGeom>
          <a:noFill/>
          <a:ln w="38100">
            <a:solidFill>
              <a:srgbClr val="FF0000"/>
            </a:solidFill>
          </a:ln>
        </p:spPr>
        <p:txBody>
          <a:bodyPr wrap="square" rtlCol="0">
            <a:spAutoFit/>
          </a:bodyPr>
          <a:lstStyle/>
          <a:p>
            <a:endParaRPr lang="en-CA" dirty="0"/>
          </a:p>
        </p:txBody>
      </p:sp>
      <p:sp>
        <p:nvSpPr>
          <p:cNvPr id="7" name="TextBox 6">
            <a:extLst>
              <a:ext uri="{FF2B5EF4-FFF2-40B4-BE49-F238E27FC236}">
                <a16:creationId xmlns:a16="http://schemas.microsoft.com/office/drawing/2014/main" id="{D110C3F5-E450-482D-91DD-B8DF8418E3C0}"/>
              </a:ext>
            </a:extLst>
          </p:cNvPr>
          <p:cNvSpPr txBox="1"/>
          <p:nvPr/>
        </p:nvSpPr>
        <p:spPr>
          <a:xfrm>
            <a:off x="7825563" y="457200"/>
            <a:ext cx="2062716" cy="369332"/>
          </a:xfrm>
          <a:prstGeom prst="rect">
            <a:avLst/>
          </a:prstGeom>
          <a:noFill/>
          <a:ln w="38100">
            <a:solidFill>
              <a:srgbClr val="FF0000"/>
            </a:solidFill>
          </a:ln>
        </p:spPr>
        <p:txBody>
          <a:bodyPr wrap="square" rtlCol="0">
            <a:spAutoFit/>
          </a:bodyPr>
          <a:lstStyle/>
          <a:p>
            <a:endParaRPr lang="en-CA" dirty="0"/>
          </a:p>
        </p:txBody>
      </p:sp>
      <p:sp>
        <p:nvSpPr>
          <p:cNvPr id="8" name="TextBox 7">
            <a:extLst>
              <a:ext uri="{FF2B5EF4-FFF2-40B4-BE49-F238E27FC236}">
                <a16:creationId xmlns:a16="http://schemas.microsoft.com/office/drawing/2014/main" id="{98A3A669-A4B7-490A-B17E-9A5DE4CB7002}"/>
              </a:ext>
            </a:extLst>
          </p:cNvPr>
          <p:cNvSpPr txBox="1"/>
          <p:nvPr/>
        </p:nvSpPr>
        <p:spPr>
          <a:xfrm>
            <a:off x="8218968" y="876300"/>
            <a:ext cx="2179674" cy="419100"/>
          </a:xfrm>
          <a:prstGeom prst="rect">
            <a:avLst/>
          </a:prstGeom>
          <a:noFill/>
          <a:ln w="38100">
            <a:solidFill>
              <a:srgbClr val="FF0000"/>
            </a:solidFill>
          </a:ln>
        </p:spPr>
        <p:txBody>
          <a:bodyPr wrap="square" rtlCol="0">
            <a:spAutoFit/>
          </a:bodyPr>
          <a:lstStyle/>
          <a:p>
            <a:endParaRPr lang="en-CA" dirty="0"/>
          </a:p>
        </p:txBody>
      </p:sp>
      <p:sp>
        <p:nvSpPr>
          <p:cNvPr id="9" name="TextBox 8">
            <a:extLst>
              <a:ext uri="{FF2B5EF4-FFF2-40B4-BE49-F238E27FC236}">
                <a16:creationId xmlns:a16="http://schemas.microsoft.com/office/drawing/2014/main" id="{838EA667-101F-4700-AF40-2CEE00E0E099}"/>
              </a:ext>
            </a:extLst>
          </p:cNvPr>
          <p:cNvSpPr txBox="1"/>
          <p:nvPr/>
        </p:nvSpPr>
        <p:spPr>
          <a:xfrm>
            <a:off x="8654902" y="1345168"/>
            <a:ext cx="1541721" cy="369332"/>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714448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0BA8F-349F-4BBC-8677-30D46D7A3D90}"/>
              </a:ext>
            </a:extLst>
          </p:cNvPr>
          <p:cNvSpPr>
            <a:spLocks noGrp="1"/>
          </p:cNvSpPr>
          <p:nvPr>
            <p:ph type="title"/>
          </p:nvPr>
        </p:nvSpPr>
        <p:spPr>
          <a:xfrm>
            <a:off x="838200" y="0"/>
            <a:ext cx="10515600" cy="831273"/>
          </a:xfrm>
        </p:spPr>
        <p:txBody>
          <a:bodyPr>
            <a:noAutofit/>
          </a:bodyPr>
          <a:lstStyle/>
          <a:p>
            <a:pPr algn="ctr"/>
            <a:r>
              <a:rPr lang="en-CA" sz="6000" dirty="0">
                <a:latin typeface="Arial Black" panose="020B0A04020102020204" pitchFamily="34" charset="0"/>
              </a:rPr>
              <a:t>A Busy Few Months</a:t>
            </a:r>
          </a:p>
        </p:txBody>
      </p:sp>
      <p:sp>
        <p:nvSpPr>
          <p:cNvPr id="3" name="Content Placeholder 2">
            <a:extLst>
              <a:ext uri="{FF2B5EF4-FFF2-40B4-BE49-F238E27FC236}">
                <a16:creationId xmlns:a16="http://schemas.microsoft.com/office/drawing/2014/main" id="{51B54529-59E7-4B83-A344-3D5581D067A8}"/>
              </a:ext>
            </a:extLst>
          </p:cNvPr>
          <p:cNvSpPr>
            <a:spLocks noGrp="1"/>
          </p:cNvSpPr>
          <p:nvPr>
            <p:ph idx="1"/>
          </p:nvPr>
        </p:nvSpPr>
        <p:spPr>
          <a:xfrm>
            <a:off x="0" y="831273"/>
            <a:ext cx="12192000" cy="6026727"/>
          </a:xfrm>
        </p:spPr>
        <p:txBody>
          <a:bodyPr>
            <a:normAutofit lnSpcReduction="10000"/>
          </a:bodyPr>
          <a:lstStyle/>
          <a:p>
            <a:r>
              <a:rPr lang="en-CA" dirty="0"/>
              <a:t>After his Baptism Jesus is very busy until the First Recorded Passover:</a:t>
            </a:r>
          </a:p>
          <a:p>
            <a:pPr marL="457200" lvl="1" indent="0">
              <a:spcBef>
                <a:spcPts val="0"/>
              </a:spcBef>
              <a:buNone/>
            </a:pPr>
            <a:r>
              <a:rPr lang="en-CA" b="1" u="sng" dirty="0"/>
              <a:t>Mark 1:12-13 ESV</a:t>
            </a:r>
          </a:p>
          <a:p>
            <a:pPr marL="457200" lvl="1" indent="0">
              <a:spcBef>
                <a:spcPts val="0"/>
              </a:spcBef>
              <a:buNone/>
            </a:pPr>
            <a:r>
              <a:rPr lang="en-CA" dirty="0"/>
              <a:t>The Spirit immediately drove him out into the wilderness.  </a:t>
            </a:r>
            <a:r>
              <a:rPr lang="en-CA" b="1" dirty="0">
                <a:highlight>
                  <a:srgbClr val="FFFF00"/>
                </a:highlight>
              </a:rPr>
              <a:t>And he was in the wilderness forty days,</a:t>
            </a:r>
            <a:r>
              <a:rPr lang="en-CA" dirty="0"/>
              <a:t> being tempted by Satan.   And he was with the wild animals, and the angels were ministering to him.</a:t>
            </a:r>
          </a:p>
          <a:p>
            <a:pPr marL="457200" lvl="1" indent="0">
              <a:buNone/>
            </a:pPr>
            <a:r>
              <a:rPr lang="en-CA" b="1" u="sng" dirty="0"/>
              <a:t>John 2:1-3 ESV</a:t>
            </a:r>
          </a:p>
          <a:p>
            <a:pPr marL="457200" lvl="1" indent="0">
              <a:spcBef>
                <a:spcPts val="0"/>
              </a:spcBef>
              <a:buNone/>
            </a:pPr>
            <a:r>
              <a:rPr lang="en-CA" dirty="0"/>
              <a:t>On the third day there was a wedding at </a:t>
            </a:r>
            <a:r>
              <a:rPr lang="en-CA" b="1" dirty="0">
                <a:highlight>
                  <a:srgbClr val="FFFF00"/>
                </a:highlight>
              </a:rPr>
              <a:t>Cana in Galilee</a:t>
            </a:r>
            <a:r>
              <a:rPr lang="en-CA" dirty="0"/>
              <a:t>, and the mother of Jesus was there.   Jesus also was invited to the wedding with his disciples.  </a:t>
            </a:r>
            <a:r>
              <a:rPr lang="en-CA" b="1" dirty="0">
                <a:highlight>
                  <a:srgbClr val="FFFF00"/>
                </a:highlight>
              </a:rPr>
              <a:t>When the wine ran out</a:t>
            </a:r>
            <a:r>
              <a:rPr lang="en-CA" dirty="0"/>
              <a:t>, the mother of Jesus said to him, “They have no wine.” </a:t>
            </a:r>
          </a:p>
          <a:p>
            <a:pPr marL="457200" lvl="1" indent="0">
              <a:buNone/>
            </a:pPr>
            <a:r>
              <a:rPr lang="en-CA" b="1" u="sng" dirty="0"/>
              <a:t>John 2:13-15 ESV</a:t>
            </a:r>
          </a:p>
          <a:p>
            <a:pPr marL="457200" lvl="1" indent="0">
              <a:spcBef>
                <a:spcPts val="0"/>
              </a:spcBef>
              <a:buNone/>
            </a:pPr>
            <a:r>
              <a:rPr lang="en-CA" dirty="0"/>
              <a:t>The </a:t>
            </a:r>
            <a:r>
              <a:rPr lang="en-CA" b="1" dirty="0">
                <a:highlight>
                  <a:srgbClr val="FFFF00"/>
                </a:highlight>
              </a:rPr>
              <a:t>Passover</a:t>
            </a:r>
            <a:r>
              <a:rPr lang="en-CA" dirty="0"/>
              <a:t> of the Jews was at hand, and </a:t>
            </a:r>
            <a:r>
              <a:rPr lang="en-CA" b="1" dirty="0">
                <a:highlight>
                  <a:srgbClr val="FFFF00"/>
                </a:highlight>
              </a:rPr>
              <a:t>Jesus went up to Jerusalem</a:t>
            </a:r>
            <a:r>
              <a:rPr lang="en-CA" dirty="0"/>
              <a:t>.  In the temple he found </a:t>
            </a:r>
            <a:r>
              <a:rPr lang="en-CA" b="1" dirty="0">
                <a:highlight>
                  <a:srgbClr val="FFFF00"/>
                </a:highlight>
              </a:rPr>
              <a:t>those who were selling</a:t>
            </a:r>
            <a:r>
              <a:rPr lang="en-CA" dirty="0"/>
              <a:t> oxen and sheep and pigeons, and the money-changers sitting there.  And making a whip of cords, </a:t>
            </a:r>
            <a:r>
              <a:rPr lang="en-CA" b="1" dirty="0">
                <a:highlight>
                  <a:srgbClr val="FFFF00"/>
                </a:highlight>
              </a:rPr>
              <a:t>he drove them all out of the temple</a:t>
            </a:r>
            <a:r>
              <a:rPr lang="en-CA" dirty="0"/>
              <a:t>, with the sheep and oxen.  And </a:t>
            </a:r>
            <a:r>
              <a:rPr lang="en-CA" b="1" dirty="0">
                <a:highlight>
                  <a:srgbClr val="FFFF00"/>
                </a:highlight>
              </a:rPr>
              <a:t>he poured out the coins of the money-changers and overturned their tables</a:t>
            </a:r>
            <a:r>
              <a:rPr lang="en-CA" dirty="0"/>
              <a:t>.</a:t>
            </a:r>
          </a:p>
          <a:p>
            <a:pPr marL="457200" lvl="1" indent="0">
              <a:buNone/>
            </a:pPr>
            <a:r>
              <a:rPr lang="en-CA" b="1" u="sng" dirty="0"/>
              <a:t>John 3:1-3 ESV</a:t>
            </a:r>
          </a:p>
          <a:p>
            <a:pPr marL="457200" lvl="1" indent="0">
              <a:spcBef>
                <a:spcPts val="0"/>
              </a:spcBef>
              <a:buNone/>
            </a:pPr>
            <a:r>
              <a:rPr lang="en-CA" dirty="0"/>
              <a:t>Now there was </a:t>
            </a:r>
            <a:r>
              <a:rPr lang="en-CA" b="1" dirty="0">
                <a:highlight>
                  <a:srgbClr val="FFFF00"/>
                </a:highlight>
              </a:rPr>
              <a:t>a man of the Pharisees named Nicodemus</a:t>
            </a:r>
            <a:r>
              <a:rPr lang="en-CA" dirty="0"/>
              <a:t>, a ruler of the Jews.  This man came to Jesus by night and said to him, “Rabbi, </a:t>
            </a:r>
            <a:r>
              <a:rPr lang="en-CA" b="1" dirty="0">
                <a:highlight>
                  <a:srgbClr val="FFFF00"/>
                </a:highlight>
              </a:rPr>
              <a:t>we know that you are a teacher come from God</a:t>
            </a:r>
            <a:r>
              <a:rPr lang="en-CA" dirty="0"/>
              <a:t>, for no one can do these signs that you do unless God is with him.”  Jesus answered him, “Truly, truly, I say to you, </a:t>
            </a:r>
            <a:r>
              <a:rPr lang="en-CA" b="1" dirty="0">
                <a:highlight>
                  <a:srgbClr val="FFFF00"/>
                </a:highlight>
              </a:rPr>
              <a:t>unless one is born again he cannot see the kingdom of God</a:t>
            </a:r>
            <a:r>
              <a:rPr lang="en-CA" dirty="0"/>
              <a:t>.”  </a:t>
            </a:r>
          </a:p>
        </p:txBody>
      </p:sp>
    </p:spTree>
    <p:extLst>
      <p:ext uri="{BB962C8B-B14F-4D97-AF65-F5344CB8AC3E}">
        <p14:creationId xmlns:p14="http://schemas.microsoft.com/office/powerpoint/2010/main" val="958477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3E9CA-7A4A-4C59-8B36-B7ECCB7FE03E}"/>
              </a:ext>
            </a:extLst>
          </p:cNvPr>
          <p:cNvSpPr>
            <a:spLocks noGrp="1"/>
          </p:cNvSpPr>
          <p:nvPr>
            <p:ph type="title"/>
          </p:nvPr>
        </p:nvSpPr>
        <p:spPr>
          <a:xfrm>
            <a:off x="838200" y="0"/>
            <a:ext cx="10515600" cy="1030538"/>
          </a:xfrm>
        </p:spPr>
        <p:txBody>
          <a:bodyPr>
            <a:normAutofit/>
          </a:bodyPr>
          <a:lstStyle/>
          <a:p>
            <a:r>
              <a:rPr lang="en-CA" sz="6000" dirty="0">
                <a:latin typeface="Arial Black" panose="020B0A04020102020204" pitchFamily="34" charset="0"/>
              </a:rPr>
              <a:t>The Concurrent Ministry</a:t>
            </a:r>
          </a:p>
        </p:txBody>
      </p:sp>
      <p:sp>
        <p:nvSpPr>
          <p:cNvPr id="3" name="Content Placeholder 2">
            <a:extLst>
              <a:ext uri="{FF2B5EF4-FFF2-40B4-BE49-F238E27FC236}">
                <a16:creationId xmlns:a16="http://schemas.microsoft.com/office/drawing/2014/main" id="{666F56CB-772A-4624-98C8-065074F7DD5A}"/>
              </a:ext>
            </a:extLst>
          </p:cNvPr>
          <p:cNvSpPr>
            <a:spLocks noGrp="1"/>
          </p:cNvSpPr>
          <p:nvPr>
            <p:ph idx="1"/>
          </p:nvPr>
        </p:nvSpPr>
        <p:spPr>
          <a:xfrm>
            <a:off x="0" y="1030538"/>
            <a:ext cx="12192000" cy="5827462"/>
          </a:xfrm>
        </p:spPr>
        <p:txBody>
          <a:bodyPr/>
          <a:lstStyle/>
          <a:p>
            <a:pPr>
              <a:spcBef>
                <a:spcPts val="0"/>
              </a:spcBef>
            </a:pPr>
            <a:r>
              <a:rPr lang="en-CA" dirty="0"/>
              <a:t>During these months while Jesus begins his public ministry, John the Baptist remains active: </a:t>
            </a:r>
            <a:r>
              <a:rPr lang="en-CA" b="1" u="sng" dirty="0"/>
              <a:t>John 1:19-20, 25-27 ESV</a:t>
            </a:r>
          </a:p>
          <a:p>
            <a:pPr marL="457200" lvl="1" indent="0">
              <a:spcBef>
                <a:spcPts val="0"/>
              </a:spcBef>
              <a:buNone/>
            </a:pPr>
            <a:r>
              <a:rPr lang="en-CA" dirty="0"/>
              <a:t>And this is the testimony of John, when the Jews sent </a:t>
            </a:r>
            <a:r>
              <a:rPr lang="en-CA" b="1" dirty="0">
                <a:highlight>
                  <a:srgbClr val="FFFF00"/>
                </a:highlight>
              </a:rPr>
              <a:t>priests and Levites from Jerusalem</a:t>
            </a:r>
            <a:r>
              <a:rPr lang="en-CA" dirty="0"/>
              <a:t> to ask him, “Who are you?”  He confessed, and did not deny, but confessed, “</a:t>
            </a:r>
            <a:r>
              <a:rPr lang="en-CA" b="1" dirty="0">
                <a:highlight>
                  <a:srgbClr val="FFFF00"/>
                </a:highlight>
              </a:rPr>
              <a:t>I am not the Christ</a:t>
            </a:r>
            <a:r>
              <a:rPr lang="en-CA" dirty="0"/>
              <a:t>.” … They asked him, “Then why are you baptizing … John answered them, “I baptize with water, but </a:t>
            </a:r>
            <a:r>
              <a:rPr lang="en-CA" b="1" dirty="0">
                <a:highlight>
                  <a:srgbClr val="FFFF00"/>
                </a:highlight>
              </a:rPr>
              <a:t>among you stands one you do not know</a:t>
            </a:r>
            <a:r>
              <a:rPr lang="en-CA" dirty="0"/>
              <a:t>, even he who comes after me, the strap of whose sandal I am not worthy to untie.” </a:t>
            </a:r>
          </a:p>
          <a:p>
            <a:r>
              <a:rPr lang="en-CA" dirty="0"/>
              <a:t>John directs his disciples to Jesus: </a:t>
            </a:r>
            <a:r>
              <a:rPr lang="en-CA" b="1" u="sng" dirty="0"/>
              <a:t>John 1:35-37 ESV</a:t>
            </a:r>
          </a:p>
          <a:p>
            <a:pPr marL="457200" lvl="1" indent="0">
              <a:spcBef>
                <a:spcPts val="0"/>
              </a:spcBef>
              <a:buNone/>
            </a:pPr>
            <a:r>
              <a:rPr lang="en-CA" dirty="0"/>
              <a:t>The next day again John was standing with </a:t>
            </a:r>
            <a:r>
              <a:rPr lang="en-CA" b="1" dirty="0">
                <a:highlight>
                  <a:srgbClr val="FFFF00"/>
                </a:highlight>
              </a:rPr>
              <a:t>two of his disciples</a:t>
            </a:r>
            <a:r>
              <a:rPr lang="en-CA" dirty="0"/>
              <a:t>, and he looked at Jesus as he walked by and said, “</a:t>
            </a:r>
            <a:r>
              <a:rPr lang="en-CA" b="1" dirty="0">
                <a:highlight>
                  <a:srgbClr val="FFFF00"/>
                </a:highlight>
              </a:rPr>
              <a:t>Behold, the Lamb of God</a:t>
            </a:r>
            <a:r>
              <a:rPr lang="en-CA" dirty="0"/>
              <a:t>!”  The two disciples heard him say this, and </a:t>
            </a:r>
            <a:r>
              <a:rPr lang="en-CA" b="1" dirty="0">
                <a:highlight>
                  <a:srgbClr val="FFFF00"/>
                </a:highlight>
              </a:rPr>
              <a:t>they followed Jesus</a:t>
            </a:r>
            <a:r>
              <a:rPr lang="en-CA" dirty="0"/>
              <a:t>. </a:t>
            </a:r>
          </a:p>
          <a:p>
            <a:pPr>
              <a:spcBef>
                <a:spcPts val="600"/>
              </a:spcBef>
            </a:pPr>
            <a:r>
              <a:rPr lang="en-CA" dirty="0"/>
              <a:t>These two disciples were Andrew and John: </a:t>
            </a:r>
            <a:r>
              <a:rPr lang="en-CA" b="1" u="sng" dirty="0"/>
              <a:t>John 1:40 ESV</a:t>
            </a:r>
          </a:p>
          <a:p>
            <a:pPr marL="457200" lvl="1" indent="0">
              <a:spcBef>
                <a:spcPts val="0"/>
              </a:spcBef>
              <a:buNone/>
            </a:pPr>
            <a:r>
              <a:rPr lang="en-CA" dirty="0"/>
              <a:t>One of the two who heard John speak and followed Jesus was </a:t>
            </a:r>
            <a:r>
              <a:rPr lang="en-CA" b="1" dirty="0">
                <a:highlight>
                  <a:srgbClr val="FFFF00"/>
                </a:highlight>
              </a:rPr>
              <a:t>Andrew</a:t>
            </a:r>
            <a:r>
              <a:rPr lang="en-CA" dirty="0"/>
              <a:t> … </a:t>
            </a:r>
          </a:p>
          <a:p>
            <a:pPr marL="457200" lvl="1" indent="0">
              <a:spcBef>
                <a:spcPts val="0"/>
              </a:spcBef>
              <a:buNone/>
            </a:pPr>
            <a:r>
              <a:rPr lang="en-CA" b="1" u="sng" dirty="0"/>
              <a:t>Mark 1:19 ESV</a:t>
            </a:r>
            <a:endParaRPr lang="en-CA" dirty="0"/>
          </a:p>
          <a:p>
            <a:pPr marL="457200" lvl="1" indent="0">
              <a:spcBef>
                <a:spcPts val="0"/>
              </a:spcBef>
              <a:buNone/>
            </a:pPr>
            <a:r>
              <a:rPr lang="en-CA" dirty="0"/>
              <a:t>And going on a little farther, he saw </a:t>
            </a:r>
            <a:r>
              <a:rPr lang="en-CA" b="1" dirty="0">
                <a:highlight>
                  <a:srgbClr val="FFFF00"/>
                </a:highlight>
              </a:rPr>
              <a:t>James the son of Zebedee and John his brother</a:t>
            </a:r>
            <a:r>
              <a:rPr lang="en-CA" dirty="0"/>
              <a:t>, who were in their boat mending the nets. </a:t>
            </a:r>
          </a:p>
        </p:txBody>
      </p:sp>
    </p:spTree>
    <p:extLst>
      <p:ext uri="{BB962C8B-B14F-4D97-AF65-F5344CB8AC3E}">
        <p14:creationId xmlns:p14="http://schemas.microsoft.com/office/powerpoint/2010/main" val="332259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3"/>
          <a:stretch>
            <a:fillRect/>
          </a:stretch>
        </p:blipFill>
        <p:spPr>
          <a:xfrm>
            <a:off x="1238250" y="38100"/>
            <a:ext cx="9715500" cy="6781800"/>
          </a:xfrm>
          <a:prstGeom prst="rect">
            <a:avLst/>
          </a:prstGeom>
        </p:spPr>
      </p:pic>
      <p:sp>
        <p:nvSpPr>
          <p:cNvPr id="2" name="TextBox 1">
            <a:extLst>
              <a:ext uri="{FF2B5EF4-FFF2-40B4-BE49-F238E27FC236}">
                <a16:creationId xmlns:a16="http://schemas.microsoft.com/office/drawing/2014/main" id="{E0E5C343-2BE8-4EA6-A224-DA9E597D1047}"/>
              </a:ext>
            </a:extLst>
          </p:cNvPr>
          <p:cNvSpPr txBox="1"/>
          <p:nvPr/>
        </p:nvSpPr>
        <p:spPr>
          <a:xfrm>
            <a:off x="8729330" y="1733107"/>
            <a:ext cx="1616149" cy="369332"/>
          </a:xfrm>
          <a:prstGeom prst="rect">
            <a:avLst/>
          </a:prstGeom>
          <a:noFill/>
          <a:ln w="38100">
            <a:solidFill>
              <a:srgbClr val="FF0000"/>
            </a:solidFill>
          </a:ln>
        </p:spPr>
        <p:txBody>
          <a:bodyPr wrap="square" rtlCol="0">
            <a:spAutoFit/>
          </a:bodyPr>
          <a:lstStyle/>
          <a:p>
            <a:endParaRPr lang="en-CA" dirty="0"/>
          </a:p>
        </p:txBody>
      </p:sp>
      <p:sp>
        <p:nvSpPr>
          <p:cNvPr id="5" name="TextBox 4">
            <a:extLst>
              <a:ext uri="{FF2B5EF4-FFF2-40B4-BE49-F238E27FC236}">
                <a16:creationId xmlns:a16="http://schemas.microsoft.com/office/drawing/2014/main" id="{BE931DF5-303A-4E4C-A4DF-A180854616F7}"/>
              </a:ext>
            </a:extLst>
          </p:cNvPr>
          <p:cNvSpPr txBox="1"/>
          <p:nvPr/>
        </p:nvSpPr>
        <p:spPr>
          <a:xfrm>
            <a:off x="8910084" y="2118687"/>
            <a:ext cx="1435395" cy="369332"/>
          </a:xfrm>
          <a:prstGeom prst="rect">
            <a:avLst/>
          </a:prstGeom>
          <a:noFill/>
          <a:ln w="38100">
            <a:solidFill>
              <a:srgbClr val="FF0000"/>
            </a:solidFill>
          </a:ln>
        </p:spPr>
        <p:txBody>
          <a:bodyPr wrap="square" rtlCol="0">
            <a:spAutoFit/>
          </a:bodyPr>
          <a:lstStyle/>
          <a:p>
            <a:endParaRPr lang="en-CA" dirty="0"/>
          </a:p>
        </p:txBody>
      </p:sp>
      <p:sp>
        <p:nvSpPr>
          <p:cNvPr id="6" name="TextBox 5">
            <a:extLst>
              <a:ext uri="{FF2B5EF4-FFF2-40B4-BE49-F238E27FC236}">
                <a16:creationId xmlns:a16="http://schemas.microsoft.com/office/drawing/2014/main" id="{F33B4492-24AF-4B82-958C-DBE9698A52FD}"/>
              </a:ext>
            </a:extLst>
          </p:cNvPr>
          <p:cNvSpPr txBox="1"/>
          <p:nvPr/>
        </p:nvSpPr>
        <p:spPr>
          <a:xfrm>
            <a:off x="5720316" y="4455042"/>
            <a:ext cx="2392326" cy="369332"/>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1512185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D9E63-4B18-492A-9ADE-23E7E1C9CAB5}"/>
              </a:ext>
            </a:extLst>
          </p:cNvPr>
          <p:cNvSpPr>
            <a:spLocks noGrp="1"/>
          </p:cNvSpPr>
          <p:nvPr>
            <p:ph type="title"/>
          </p:nvPr>
        </p:nvSpPr>
        <p:spPr>
          <a:xfrm>
            <a:off x="368710" y="1"/>
            <a:ext cx="6912293" cy="1584960"/>
          </a:xfrm>
        </p:spPr>
        <p:txBody>
          <a:bodyPr>
            <a:normAutofit fontScale="90000"/>
          </a:bodyPr>
          <a:lstStyle/>
          <a:p>
            <a:pPr algn="ctr"/>
            <a:r>
              <a:rPr lang="en-CA" sz="6000" dirty="0">
                <a:latin typeface="Arial Black" panose="020B0A04020102020204" pitchFamily="34" charset="0"/>
              </a:rPr>
              <a:t>John’s Final Public Activity</a:t>
            </a:r>
          </a:p>
        </p:txBody>
      </p:sp>
      <p:sp>
        <p:nvSpPr>
          <p:cNvPr id="3" name="Content Placeholder 2">
            <a:extLst>
              <a:ext uri="{FF2B5EF4-FFF2-40B4-BE49-F238E27FC236}">
                <a16:creationId xmlns:a16="http://schemas.microsoft.com/office/drawing/2014/main" id="{7E008C96-6E4B-4740-9016-C1D4B2273F98}"/>
              </a:ext>
            </a:extLst>
          </p:cNvPr>
          <p:cNvSpPr>
            <a:spLocks noGrp="1"/>
          </p:cNvSpPr>
          <p:nvPr>
            <p:ph idx="1"/>
          </p:nvPr>
        </p:nvSpPr>
        <p:spPr>
          <a:xfrm>
            <a:off x="1" y="1584961"/>
            <a:ext cx="7042484" cy="5273039"/>
          </a:xfrm>
        </p:spPr>
        <p:txBody>
          <a:bodyPr>
            <a:normAutofit/>
          </a:bodyPr>
          <a:lstStyle/>
          <a:p>
            <a:pPr>
              <a:lnSpc>
                <a:spcPct val="110000"/>
              </a:lnSpc>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John continued to preach and baptize: </a:t>
            </a:r>
            <a:r>
              <a:rPr lang="en-CA" sz="2000" b="1" u="sng" dirty="0">
                <a:effectLst/>
                <a:latin typeface="Calibri" panose="020F0502020204030204" pitchFamily="34" charset="0"/>
                <a:ea typeface="Calibri" panose="020F0502020204030204" pitchFamily="34" charset="0"/>
                <a:cs typeface="Arial" panose="020B0604020202020204" pitchFamily="34" charset="0"/>
              </a:rPr>
              <a:t>John 3:22-24 ESV</a:t>
            </a:r>
          </a:p>
          <a:p>
            <a:pPr marL="457200" lvl="1" indent="0">
              <a:lnSpc>
                <a:spcPct val="100000"/>
              </a:lnSpc>
              <a:spcBef>
                <a:spcPts val="0"/>
              </a:spcBef>
              <a:buNone/>
            </a:pPr>
            <a:r>
              <a:rPr lang="en-CA" sz="2000" dirty="0">
                <a:effectLst/>
                <a:latin typeface="Calibri" panose="020F0502020204030204" pitchFamily="34" charset="0"/>
                <a:ea typeface="Calibri" panose="020F0502020204030204" pitchFamily="34" charset="0"/>
                <a:cs typeface="Arial" panose="020B0604020202020204" pitchFamily="34" charset="0"/>
              </a:rPr>
              <a:t>… Jesus and his disciples went into the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Judean countryside</a:t>
            </a:r>
            <a:r>
              <a:rPr lang="en-CA" sz="2000" dirty="0">
                <a:effectLst/>
                <a:latin typeface="Calibri" panose="020F0502020204030204" pitchFamily="34" charset="0"/>
                <a:ea typeface="Calibri" panose="020F0502020204030204" pitchFamily="34" charset="0"/>
                <a:cs typeface="Arial" panose="020B0604020202020204" pitchFamily="34" charset="0"/>
              </a:rPr>
              <a:t>, and he remained there with them and </a:t>
            </a:r>
            <a:r>
              <a:rPr lang="en-CA" sz="2000" dirty="0">
                <a:latin typeface="Calibri" panose="020F0502020204030204" pitchFamily="34" charset="0"/>
                <a:ea typeface="Calibri" panose="020F0502020204030204" pitchFamily="34" charset="0"/>
                <a:cs typeface="Arial" panose="020B0604020202020204" pitchFamily="34" charset="0"/>
              </a:rPr>
              <a:t>w</a:t>
            </a:r>
            <a:r>
              <a:rPr lang="en-CA" sz="2000" dirty="0">
                <a:effectLst/>
                <a:latin typeface="Calibri" panose="020F0502020204030204" pitchFamily="34" charset="0"/>
                <a:ea typeface="Calibri" panose="020F0502020204030204" pitchFamily="34" charset="0"/>
                <a:cs typeface="Arial" panose="020B0604020202020204" pitchFamily="34" charset="0"/>
              </a:rPr>
              <a:t>as baptizing.  John also was baptizing at </a:t>
            </a:r>
            <a:r>
              <a:rPr lang="en-CA" sz="20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Aenon</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near Salim</a:t>
            </a:r>
            <a:r>
              <a:rPr lang="en-CA" sz="2000" dirty="0">
                <a:effectLst/>
                <a:latin typeface="Calibri" panose="020F0502020204030204" pitchFamily="34" charset="0"/>
                <a:ea typeface="Calibri" panose="020F0502020204030204" pitchFamily="34" charset="0"/>
                <a:cs typeface="Arial" panose="020B0604020202020204" pitchFamily="34" charset="0"/>
              </a:rPr>
              <a:t>, because water was plentiful there, and people were coming and being baptized  (for John had not yet been put in prison). </a:t>
            </a:r>
          </a:p>
          <a:p>
            <a:pPr>
              <a:spcBef>
                <a:spcPts val="600"/>
              </a:spcBef>
            </a:pPr>
            <a:r>
              <a:rPr lang="en-CA" sz="2400" dirty="0">
                <a:effectLst/>
                <a:latin typeface="Calibri" panose="020F0502020204030204" pitchFamily="34" charset="0"/>
                <a:ea typeface="Calibri" panose="020F0502020204030204" pitchFamily="34" charset="0"/>
                <a:cs typeface="Arial" panose="020B0604020202020204" pitchFamily="34" charset="0"/>
              </a:rPr>
              <a:t>John publicly affirms his subordinate position to Jesus: </a:t>
            </a:r>
            <a:r>
              <a:rPr lang="en-CA" sz="2400" b="1" u="sng" dirty="0">
                <a:effectLst/>
                <a:latin typeface="Calibri" panose="020F0502020204030204" pitchFamily="34" charset="0"/>
                <a:ea typeface="Calibri" panose="020F0502020204030204" pitchFamily="34" charset="0"/>
                <a:cs typeface="Arial" panose="020B0604020202020204" pitchFamily="34" charset="0"/>
              </a:rPr>
              <a:t>John 3:25-30 ESV</a:t>
            </a:r>
          </a:p>
          <a:p>
            <a:pPr marL="398463" lvl="1" indent="0">
              <a:lnSpc>
                <a:spcPct val="100000"/>
              </a:lnSpc>
              <a:spcBef>
                <a:spcPts val="0"/>
              </a:spcBef>
              <a:buNone/>
            </a:pPr>
            <a:r>
              <a:rPr lang="en-CA" sz="2000" dirty="0">
                <a:effectLst/>
                <a:latin typeface="Calibri" panose="020F0502020204030204" pitchFamily="34" charset="0"/>
                <a:ea typeface="Calibri" panose="020F0502020204030204" pitchFamily="34" charset="0"/>
                <a:cs typeface="Arial" panose="020B0604020202020204" pitchFamily="34" charset="0"/>
              </a:rPr>
              <a:t>Now a discussion arose between some of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John’s disciples</a:t>
            </a:r>
            <a:r>
              <a:rPr lang="en-CA" sz="2000" dirty="0">
                <a:effectLst/>
                <a:latin typeface="Calibri" panose="020F0502020204030204" pitchFamily="34" charset="0"/>
                <a:ea typeface="Calibri" panose="020F0502020204030204" pitchFamily="34" charset="0"/>
                <a:cs typeface="Arial" panose="020B0604020202020204" pitchFamily="34" charset="0"/>
              </a:rPr>
              <a:t> and a Jew over purification.  And they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came to John</a:t>
            </a:r>
            <a:r>
              <a:rPr lang="en-CA" sz="2000" dirty="0">
                <a:effectLst/>
                <a:latin typeface="Calibri" panose="020F0502020204030204" pitchFamily="34" charset="0"/>
                <a:ea typeface="Calibri" panose="020F0502020204030204" pitchFamily="34" charset="0"/>
                <a:cs typeface="Arial" panose="020B0604020202020204" pitchFamily="34" charset="0"/>
              </a:rPr>
              <a:t> and said to him, “Rabbi, he who was with you across the Jordan,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whom you bore witness</a:t>
            </a:r>
            <a:r>
              <a:rPr lang="en-CA" sz="2000" dirty="0">
                <a:effectLst/>
                <a:latin typeface="Calibri" panose="020F0502020204030204" pitchFamily="34" charset="0"/>
                <a:ea typeface="Calibri" panose="020F0502020204030204" pitchFamily="34" charset="0"/>
                <a:cs typeface="Arial" panose="020B0604020202020204" pitchFamily="34" charset="0"/>
              </a:rPr>
              <a:t>—look, he is baptizing, and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are going to him</a:t>
            </a:r>
            <a:r>
              <a:rPr lang="en-CA" sz="2000" dirty="0">
                <a:effectLst/>
                <a:latin typeface="Calibri" panose="020F0502020204030204" pitchFamily="34" charset="0"/>
                <a:ea typeface="Calibri" panose="020F0502020204030204" pitchFamily="34" charset="0"/>
                <a:cs typeface="Arial" panose="020B0604020202020204" pitchFamily="34" charset="0"/>
              </a:rPr>
              <a:t>.”  ….You yourselves bear me witness, that I said, ‘I am not the Christ, but I have been sent before him.’ … Therefore this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joy of mine is now complete. </a:t>
            </a:r>
            <a:r>
              <a:rPr lang="en-CA" sz="2000" b="1" dirty="0">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must increase, but I must decrease</a:t>
            </a:r>
            <a:r>
              <a:rPr lang="en-CA" sz="2000" dirty="0">
                <a:effectLst/>
                <a:latin typeface="Calibri" panose="020F0502020204030204" pitchFamily="34" charset="0"/>
                <a:ea typeface="Calibri" panose="020F0502020204030204" pitchFamily="34" charset="0"/>
                <a:cs typeface="Arial" panose="020B0604020202020204" pitchFamily="34" charset="0"/>
              </a:rPr>
              <a:t>.” </a:t>
            </a:r>
            <a:endParaRPr lang="en-CA" sz="1800" dirty="0">
              <a:latin typeface="Calibri" panose="020F0502020204030204" pitchFamily="34" charset="0"/>
              <a:ea typeface="Calibri" panose="020F0502020204030204" pitchFamily="34" charset="0"/>
              <a:cs typeface="Arial" panose="020B0604020202020204" pitchFamily="34" charset="0"/>
            </a:endParaRPr>
          </a:p>
          <a:p>
            <a:pPr indent="0">
              <a:lnSpc>
                <a:spcPct val="107000"/>
              </a:lnSpc>
              <a:spcBef>
                <a:spcPts val="0"/>
              </a:spcBef>
              <a:spcAft>
                <a:spcPts val="600"/>
              </a:spcAft>
              <a:buNone/>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600"/>
              </a:spcAft>
            </a:pP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sz="1800" dirty="0"/>
          </a:p>
        </p:txBody>
      </p:sp>
      <p:pic>
        <p:nvPicPr>
          <p:cNvPr id="8" name="Picture 7">
            <a:extLst>
              <a:ext uri="{FF2B5EF4-FFF2-40B4-BE49-F238E27FC236}">
                <a16:creationId xmlns:a16="http://schemas.microsoft.com/office/drawing/2014/main" id="{FD94357F-F16D-4454-AFED-7D0FEA8327F3}"/>
              </a:ext>
            </a:extLst>
          </p:cNvPr>
          <p:cNvPicPr>
            <a:picLocks noChangeAspect="1"/>
          </p:cNvPicPr>
          <p:nvPr/>
        </p:nvPicPr>
        <p:blipFill>
          <a:blip r:embed="rId3"/>
          <a:stretch>
            <a:fillRect/>
          </a:stretch>
        </p:blipFill>
        <p:spPr>
          <a:xfrm>
            <a:off x="7042484" y="259588"/>
            <a:ext cx="4990513" cy="6233287"/>
          </a:xfrm>
          <a:prstGeom prst="rect">
            <a:avLst/>
          </a:prstGeom>
        </p:spPr>
      </p:pic>
    </p:spTree>
    <p:extLst>
      <p:ext uri="{BB962C8B-B14F-4D97-AF65-F5344CB8AC3E}">
        <p14:creationId xmlns:p14="http://schemas.microsoft.com/office/powerpoint/2010/main" val="1247676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50146-DD1C-4E9A-A726-ACB871B99D8A}"/>
              </a:ext>
            </a:extLst>
          </p:cNvPr>
          <p:cNvSpPr>
            <a:spLocks noGrp="1"/>
          </p:cNvSpPr>
          <p:nvPr>
            <p:ph type="title"/>
          </p:nvPr>
        </p:nvSpPr>
        <p:spPr>
          <a:xfrm>
            <a:off x="0" y="1"/>
            <a:ext cx="12192000" cy="873760"/>
          </a:xfrm>
        </p:spPr>
        <p:txBody>
          <a:bodyPr>
            <a:normAutofit/>
          </a:bodyPr>
          <a:lstStyle/>
          <a:p>
            <a:r>
              <a:rPr lang="en-CA" dirty="0">
                <a:latin typeface="Arial Black" panose="020B0A04020102020204" pitchFamily="34" charset="0"/>
              </a:rPr>
              <a:t>The Transition from the Old to the New</a:t>
            </a:r>
          </a:p>
        </p:txBody>
      </p:sp>
      <p:sp>
        <p:nvSpPr>
          <p:cNvPr id="3" name="Content Placeholder 2">
            <a:extLst>
              <a:ext uri="{FF2B5EF4-FFF2-40B4-BE49-F238E27FC236}">
                <a16:creationId xmlns:a16="http://schemas.microsoft.com/office/drawing/2014/main" id="{E90D3C57-276F-44BF-96BB-82572D88EC1B}"/>
              </a:ext>
            </a:extLst>
          </p:cNvPr>
          <p:cNvSpPr>
            <a:spLocks noGrp="1"/>
          </p:cNvSpPr>
          <p:nvPr>
            <p:ph idx="1"/>
          </p:nvPr>
        </p:nvSpPr>
        <p:spPr>
          <a:xfrm>
            <a:off x="0" y="873762"/>
            <a:ext cx="12192000" cy="5984238"/>
          </a:xfrm>
        </p:spPr>
        <p:txBody>
          <a:bodyPr>
            <a:normAutofit/>
          </a:bodyPr>
          <a:lstStyle/>
          <a:p>
            <a:r>
              <a:rPr lang="en-CA" dirty="0"/>
              <a:t>The arrest and imprisonment of John the Baptist: </a:t>
            </a:r>
            <a:r>
              <a:rPr lang="en-CA" b="1" u="sng" dirty="0"/>
              <a:t>Luke 3:19-20 ESV</a:t>
            </a:r>
          </a:p>
          <a:p>
            <a:pPr marL="457200" lvl="1" indent="0">
              <a:spcBef>
                <a:spcPts val="0"/>
              </a:spcBef>
              <a:buNone/>
            </a:pPr>
            <a:r>
              <a:rPr lang="en-CA" dirty="0"/>
              <a:t>But </a:t>
            </a:r>
            <a:r>
              <a:rPr lang="en-CA" b="1" dirty="0">
                <a:highlight>
                  <a:srgbClr val="FFFF00"/>
                </a:highlight>
              </a:rPr>
              <a:t>Herod the tetrarch</a:t>
            </a:r>
            <a:r>
              <a:rPr lang="en-CA" dirty="0"/>
              <a:t>, who had been reproved by [John the Baptist] for Herodias, his brother’s wife, and for all the evil things that Herod had done, added this to them all, that he </a:t>
            </a:r>
            <a:r>
              <a:rPr lang="en-CA" b="1" dirty="0">
                <a:highlight>
                  <a:srgbClr val="FFFF00"/>
                </a:highlight>
              </a:rPr>
              <a:t>locked up John in prison</a:t>
            </a:r>
            <a:r>
              <a:rPr lang="en-CA" dirty="0"/>
              <a:t>.</a:t>
            </a:r>
          </a:p>
          <a:p>
            <a:pPr>
              <a:spcBef>
                <a:spcPts val="1200"/>
              </a:spcBef>
            </a:pPr>
            <a:r>
              <a:rPr lang="en-CA" dirty="0"/>
              <a:t>Josephus records a different perspective: </a:t>
            </a:r>
            <a:r>
              <a:rPr lang="en-CA" b="1" u="sng" dirty="0">
                <a:effectLst/>
                <a:latin typeface="Calibri" panose="020F0502020204030204" pitchFamily="34" charset="0"/>
                <a:ea typeface="Calibri" panose="020F0502020204030204" pitchFamily="34" charset="0"/>
                <a:cs typeface="Arial" panose="020B0604020202020204" pitchFamily="34" charset="0"/>
              </a:rPr>
              <a:t>Josephus Antiquities 18,5,2</a:t>
            </a:r>
            <a:endParaRPr lang="en-CA" b="1" u="sng" dirty="0"/>
          </a:p>
          <a:p>
            <a:pPr marL="457200" lvl="1" indent="0">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 … who was called the Baptist</a:t>
            </a:r>
            <a:r>
              <a:rPr lang="en-CA" dirty="0">
                <a:effectLst/>
                <a:latin typeface="Calibri" panose="020F0502020204030204" pitchFamily="34" charset="0"/>
                <a:ea typeface="Calibri" panose="020F0502020204030204" pitchFamily="34" charset="0"/>
                <a:cs typeface="Arial" panose="020B0604020202020204" pitchFamily="34" charset="0"/>
              </a:rPr>
              <a:t> … who was a good man, and commanded the Jews to exercise virtue, both as to righteousness to one another, and piety towards God … Now, when many others came to crowd about him, for they were greatly moved by hearing his words,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Herod, who feared lest the great influence John had</a:t>
            </a:r>
            <a:r>
              <a:rPr lang="en-CA" dirty="0">
                <a:effectLst/>
                <a:latin typeface="Calibri" panose="020F0502020204030204" pitchFamily="34" charset="0"/>
                <a:ea typeface="Calibri" panose="020F0502020204030204" pitchFamily="34" charset="0"/>
                <a:cs typeface="Arial" panose="020B0604020202020204" pitchFamily="34" charset="0"/>
              </a:rPr>
              <a:t> over the people might put it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his power and inclination to raise a rebellion</a:t>
            </a:r>
            <a:r>
              <a:rPr lang="en-CA" dirty="0">
                <a:effectLst/>
                <a:latin typeface="Calibri" panose="020F0502020204030204" pitchFamily="34" charset="0"/>
                <a:ea typeface="Calibri" panose="020F0502020204030204" pitchFamily="34" charset="0"/>
                <a:cs typeface="Arial" panose="020B0604020202020204" pitchFamily="34" charset="0"/>
              </a:rPr>
              <a:t> … Accordingly he was sent as a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prisoner</a:t>
            </a:r>
            <a:r>
              <a:rPr lang="en-CA" dirty="0">
                <a:effectLst/>
                <a:latin typeface="Calibri" panose="020F0502020204030204" pitchFamily="34" charset="0"/>
                <a:ea typeface="Calibri" panose="020F0502020204030204" pitchFamily="34" charset="0"/>
                <a:cs typeface="Arial" panose="020B0604020202020204" pitchFamily="34" charset="0"/>
              </a:rPr>
              <a:t> … to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Machaerus</a:t>
            </a:r>
            <a:r>
              <a:rPr lang="en-CA" dirty="0">
                <a:effectLst/>
                <a:latin typeface="Calibri" panose="020F0502020204030204" pitchFamily="34" charset="0"/>
                <a:ea typeface="Calibri" panose="020F0502020204030204" pitchFamily="34" charset="0"/>
                <a:cs typeface="Arial" panose="020B0604020202020204" pitchFamily="34" charset="0"/>
              </a:rPr>
              <a:t>, the castle … </a:t>
            </a:r>
          </a:p>
          <a:p>
            <a:pPr>
              <a:spcBef>
                <a:spcPts val="1200"/>
              </a:spcBef>
            </a:pPr>
            <a:r>
              <a:rPr lang="en-CA" dirty="0">
                <a:latin typeface="Calibri" panose="020F0502020204030204" pitchFamily="34" charset="0"/>
                <a:ea typeface="Calibri" panose="020F0502020204030204" pitchFamily="34" charset="0"/>
                <a:cs typeface="Arial" panose="020B0604020202020204" pitchFamily="34" charset="0"/>
              </a:rPr>
              <a:t>Mark identifies this as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the transitional event</a:t>
            </a:r>
            <a:r>
              <a:rPr lang="en-CA" dirty="0">
                <a:latin typeface="Calibri" panose="020F0502020204030204" pitchFamily="34" charset="0"/>
                <a:ea typeface="Calibri" panose="020F0502020204030204" pitchFamily="34" charset="0"/>
                <a:cs typeface="Arial" panose="020B0604020202020204" pitchFamily="34" charset="0"/>
              </a:rPr>
              <a:t> between the economy of the Old Covenant and the establishment of the New Covenant: </a:t>
            </a:r>
            <a:r>
              <a:rPr lang="en-CA" b="1" u="sng" dirty="0">
                <a:effectLst/>
                <a:latin typeface="Calibri" panose="020F0502020204030204" pitchFamily="34" charset="0"/>
                <a:ea typeface="Calibri" panose="020F0502020204030204" pitchFamily="34" charset="0"/>
                <a:cs typeface="Arial" panose="020B0604020202020204" pitchFamily="34" charset="0"/>
              </a:rPr>
              <a:t>Mark 1:14-15 ESV</a:t>
            </a:r>
            <a:endParaRPr lang="en-CA" b="1" u="sng" dirty="0">
              <a:latin typeface="Calibri" panose="020F0502020204030204" pitchFamily="34" charset="0"/>
              <a:ea typeface="Calibri" panose="020F0502020204030204" pitchFamily="34" charset="0"/>
              <a:cs typeface="Arial" panose="020B0604020202020204" pitchFamily="34" charset="0"/>
            </a:endParaRPr>
          </a:p>
          <a:p>
            <a:pPr marL="457200" lvl="1" indent="0">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Now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after John was arrested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Jesus came into Galilee, proclaiming the gospel</a:t>
            </a:r>
            <a:r>
              <a:rPr lang="en-CA" dirty="0">
                <a:effectLst/>
                <a:latin typeface="Calibri" panose="020F0502020204030204" pitchFamily="34" charset="0"/>
                <a:ea typeface="Calibri" panose="020F0502020204030204" pitchFamily="34" charset="0"/>
                <a:cs typeface="Arial" panose="020B0604020202020204" pitchFamily="34" charset="0"/>
              </a:rPr>
              <a:t> of God, and saying,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time is fulfilled</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kingdom of God is at hand</a:t>
            </a:r>
            <a:r>
              <a:rPr lang="en-CA" dirty="0">
                <a:effectLst/>
                <a:latin typeface="Calibri" panose="020F0502020204030204" pitchFamily="34" charset="0"/>
                <a:ea typeface="Calibri" panose="020F0502020204030204" pitchFamily="34" charset="0"/>
                <a:cs typeface="Arial" panose="020B0604020202020204" pitchFamily="34" charset="0"/>
              </a:rPr>
              <a:t>; repent and believe in the gospel.”  </a:t>
            </a:r>
          </a:p>
          <a:p>
            <a:pPr marL="457200" lvl="1" indent="0">
              <a:buNone/>
            </a:pPr>
            <a:endParaRPr lang="en-CA" dirty="0"/>
          </a:p>
        </p:txBody>
      </p:sp>
    </p:spTree>
    <p:extLst>
      <p:ext uri="{BB962C8B-B14F-4D97-AF65-F5344CB8AC3E}">
        <p14:creationId xmlns:p14="http://schemas.microsoft.com/office/powerpoint/2010/main" val="176035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2"/>
          <a:stretch>
            <a:fillRect/>
          </a:stretch>
        </p:blipFill>
        <p:spPr>
          <a:xfrm>
            <a:off x="1238250" y="76200"/>
            <a:ext cx="9715500" cy="6781800"/>
          </a:xfrm>
          <a:prstGeom prst="rect">
            <a:avLst/>
          </a:prstGeom>
        </p:spPr>
      </p:pic>
      <p:sp>
        <p:nvSpPr>
          <p:cNvPr id="5" name="TextBox 4">
            <a:extLst>
              <a:ext uri="{FF2B5EF4-FFF2-40B4-BE49-F238E27FC236}">
                <a16:creationId xmlns:a16="http://schemas.microsoft.com/office/drawing/2014/main" id="{51F75888-96F8-47EF-9CDF-CE12E7DE9A4B}"/>
              </a:ext>
            </a:extLst>
          </p:cNvPr>
          <p:cNvSpPr txBox="1"/>
          <p:nvPr/>
        </p:nvSpPr>
        <p:spPr>
          <a:xfrm>
            <a:off x="5543550" y="4819650"/>
            <a:ext cx="2571750" cy="369332"/>
          </a:xfrm>
          <a:prstGeom prst="rect">
            <a:avLst/>
          </a:prstGeom>
          <a:noFill/>
          <a:ln w="38100">
            <a:solidFill>
              <a:srgbClr val="FF0000"/>
            </a:solidFill>
          </a:ln>
        </p:spPr>
        <p:txBody>
          <a:bodyPr wrap="square" rtlCol="0">
            <a:spAutoFit/>
          </a:bodyPr>
          <a:lstStyle/>
          <a:p>
            <a:endParaRPr lang="en-CA" dirty="0"/>
          </a:p>
        </p:txBody>
      </p:sp>
      <p:sp>
        <p:nvSpPr>
          <p:cNvPr id="7" name="TextBox 6">
            <a:extLst>
              <a:ext uri="{FF2B5EF4-FFF2-40B4-BE49-F238E27FC236}">
                <a16:creationId xmlns:a16="http://schemas.microsoft.com/office/drawing/2014/main" id="{B9BFE773-EE82-4911-803B-4FE0B93B1FE0}"/>
              </a:ext>
            </a:extLst>
          </p:cNvPr>
          <p:cNvSpPr txBox="1"/>
          <p:nvPr/>
        </p:nvSpPr>
        <p:spPr>
          <a:xfrm>
            <a:off x="6303644" y="5391150"/>
            <a:ext cx="1878331" cy="369332"/>
          </a:xfrm>
          <a:prstGeom prst="rect">
            <a:avLst/>
          </a:prstGeom>
          <a:noFill/>
          <a:ln w="38100">
            <a:solidFill>
              <a:srgbClr val="FF0000"/>
            </a:solidFill>
          </a:ln>
        </p:spPr>
        <p:txBody>
          <a:bodyPr wrap="square" rtlCol="0">
            <a:spAutoFit/>
          </a:bodyPr>
          <a:lstStyle/>
          <a:p>
            <a:endParaRPr lang="en-CA" dirty="0"/>
          </a:p>
        </p:txBody>
      </p:sp>
      <p:sp>
        <p:nvSpPr>
          <p:cNvPr id="8" name="TextBox 7">
            <a:extLst>
              <a:ext uri="{FF2B5EF4-FFF2-40B4-BE49-F238E27FC236}">
                <a16:creationId xmlns:a16="http://schemas.microsoft.com/office/drawing/2014/main" id="{EAFA66AE-A67B-40B1-8788-DF9F9DE2F622}"/>
              </a:ext>
            </a:extLst>
          </p:cNvPr>
          <p:cNvSpPr txBox="1"/>
          <p:nvPr/>
        </p:nvSpPr>
        <p:spPr>
          <a:xfrm>
            <a:off x="6762750" y="5760482"/>
            <a:ext cx="1752600" cy="440293"/>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2128245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15DBB-2E9A-4464-8AD2-593D31F03497}"/>
              </a:ext>
            </a:extLst>
          </p:cNvPr>
          <p:cNvSpPr>
            <a:spLocks noGrp="1"/>
          </p:cNvSpPr>
          <p:nvPr>
            <p:ph type="title"/>
          </p:nvPr>
        </p:nvSpPr>
        <p:spPr>
          <a:xfrm>
            <a:off x="0" y="365125"/>
            <a:ext cx="12192000" cy="781287"/>
          </a:xfrm>
        </p:spPr>
        <p:txBody>
          <a:bodyPr>
            <a:noAutofit/>
          </a:bodyPr>
          <a:lstStyle/>
          <a:p>
            <a:pPr algn="ctr"/>
            <a:r>
              <a:rPr lang="en-CA" sz="5400" dirty="0">
                <a:latin typeface="Arial Black" panose="020B0A04020102020204" pitchFamily="34" charset="0"/>
              </a:rPr>
              <a:t>The End of John the Baptist</a:t>
            </a:r>
          </a:p>
        </p:txBody>
      </p:sp>
      <p:sp>
        <p:nvSpPr>
          <p:cNvPr id="3" name="Content Placeholder 2">
            <a:extLst>
              <a:ext uri="{FF2B5EF4-FFF2-40B4-BE49-F238E27FC236}">
                <a16:creationId xmlns:a16="http://schemas.microsoft.com/office/drawing/2014/main" id="{D70D9FCF-D72B-4C6F-BB3C-01194531AC82}"/>
              </a:ext>
            </a:extLst>
          </p:cNvPr>
          <p:cNvSpPr>
            <a:spLocks noGrp="1"/>
          </p:cNvSpPr>
          <p:nvPr>
            <p:ph idx="1"/>
          </p:nvPr>
        </p:nvSpPr>
        <p:spPr>
          <a:xfrm>
            <a:off x="0" y="1037229"/>
            <a:ext cx="12192000" cy="5820771"/>
          </a:xfrm>
        </p:spPr>
        <p:txBody>
          <a:bodyPr>
            <a:normAutofit/>
          </a:bodyPr>
          <a:lstStyle/>
          <a:p>
            <a:r>
              <a:rPr lang="en-CA" dirty="0"/>
              <a:t>While John is in prison, his disciples have two interactions with Jesus:</a:t>
            </a:r>
          </a:p>
          <a:p>
            <a:pPr marL="457200" lvl="1" indent="0">
              <a:spcBef>
                <a:spcPts val="0"/>
              </a:spcBef>
              <a:buNone/>
            </a:pPr>
            <a:r>
              <a:rPr lang="en-CA" b="1" u="sng" dirty="0"/>
              <a:t>Matthew 9:14-15 ESV</a:t>
            </a:r>
          </a:p>
          <a:p>
            <a:pPr marL="457200" lvl="1" indent="0">
              <a:spcBef>
                <a:spcPts val="0"/>
              </a:spcBef>
              <a:buNone/>
            </a:pPr>
            <a:r>
              <a:rPr lang="en-CA" dirty="0"/>
              <a:t>… the disciples of John came to him, saying, “</a:t>
            </a:r>
            <a:r>
              <a:rPr lang="en-CA" b="1" dirty="0">
                <a:highlight>
                  <a:srgbClr val="FFFF00"/>
                </a:highlight>
              </a:rPr>
              <a:t>Why do we and the Pharisees fast, but your disciples do not fast</a:t>
            </a:r>
            <a:r>
              <a:rPr lang="en-CA" dirty="0"/>
              <a:t>?”  And Jesus said to them … </a:t>
            </a:r>
          </a:p>
          <a:p>
            <a:r>
              <a:rPr lang="en-CA" dirty="0"/>
              <a:t>Jesus responded with parables contrasting the Old and the New</a:t>
            </a:r>
          </a:p>
          <a:p>
            <a:r>
              <a:rPr lang="en-CA" dirty="0"/>
              <a:t>Later John sent two of his disciples on an errand: </a:t>
            </a:r>
            <a:r>
              <a:rPr lang="en-CA" b="1" u="sng" dirty="0"/>
              <a:t>Matthew 11:2-6 ESV</a:t>
            </a:r>
          </a:p>
          <a:p>
            <a:pPr marL="457200" lvl="1" indent="0">
              <a:spcBef>
                <a:spcPts val="0"/>
              </a:spcBef>
              <a:buNone/>
            </a:pPr>
            <a:r>
              <a:rPr lang="en-CA" dirty="0"/>
              <a:t>Now when John heard in prison about the deeds of the Christ, he sent word by his disciples  and said to him, “</a:t>
            </a:r>
            <a:r>
              <a:rPr lang="en-CA" b="1" dirty="0">
                <a:highlight>
                  <a:srgbClr val="FFFF00"/>
                </a:highlight>
              </a:rPr>
              <a:t>Are you the one who is to come</a:t>
            </a:r>
            <a:r>
              <a:rPr lang="en-CA" dirty="0"/>
              <a:t>, or shall we look for another?”  And Jesus answered them, “Go and tell John what you hear and see:  the blind receive their sight and the lame walk, lepers are cleansed and the deaf hear, and the dead are raised up, and the poor have good news preached to them.  And </a:t>
            </a:r>
            <a:r>
              <a:rPr lang="en-CA" b="1" dirty="0">
                <a:highlight>
                  <a:srgbClr val="FFFF00"/>
                </a:highlight>
              </a:rPr>
              <a:t>blessed is the one who is not offended by me</a:t>
            </a:r>
            <a:r>
              <a:rPr lang="en-CA" dirty="0"/>
              <a:t>.”</a:t>
            </a:r>
          </a:p>
          <a:p>
            <a:r>
              <a:rPr lang="en-CA" dirty="0"/>
              <a:t>Soon after this, John is executed in prison: </a:t>
            </a:r>
            <a:r>
              <a:rPr lang="en-CA" b="1" u="sng" dirty="0"/>
              <a:t>Matthew 14:1, 10-11 ESV</a:t>
            </a:r>
          </a:p>
          <a:p>
            <a:pPr marL="457200" lvl="1" indent="0">
              <a:spcBef>
                <a:spcPts val="0"/>
              </a:spcBef>
              <a:buNone/>
            </a:pPr>
            <a:r>
              <a:rPr lang="en-CA" dirty="0"/>
              <a:t>… Herod the tetrarch … sent and had </a:t>
            </a:r>
            <a:r>
              <a:rPr lang="en-CA" b="1" dirty="0">
                <a:highlight>
                  <a:srgbClr val="FFFF00"/>
                </a:highlight>
              </a:rPr>
              <a:t>John beheaded in the prison</a:t>
            </a:r>
            <a:r>
              <a:rPr lang="en-CA" dirty="0"/>
              <a:t>,  and his head was brought on a platter … </a:t>
            </a:r>
          </a:p>
        </p:txBody>
      </p:sp>
    </p:spTree>
    <p:extLst>
      <p:ext uri="{BB962C8B-B14F-4D97-AF65-F5344CB8AC3E}">
        <p14:creationId xmlns:p14="http://schemas.microsoft.com/office/powerpoint/2010/main" val="2375172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2"/>
          <a:stretch>
            <a:fillRect/>
          </a:stretch>
        </p:blipFill>
        <p:spPr>
          <a:xfrm>
            <a:off x="1238250" y="38100"/>
            <a:ext cx="9715500" cy="6781800"/>
          </a:xfrm>
          <a:prstGeom prst="rect">
            <a:avLst/>
          </a:prstGeom>
        </p:spPr>
      </p:pic>
      <p:sp>
        <p:nvSpPr>
          <p:cNvPr id="2" name="TextBox 1">
            <a:extLst>
              <a:ext uri="{FF2B5EF4-FFF2-40B4-BE49-F238E27FC236}">
                <a16:creationId xmlns:a16="http://schemas.microsoft.com/office/drawing/2014/main" id="{F85C30BF-DB91-48EE-B316-E72BFD528CF7}"/>
              </a:ext>
            </a:extLst>
          </p:cNvPr>
          <p:cNvSpPr txBox="1"/>
          <p:nvPr/>
        </p:nvSpPr>
        <p:spPr>
          <a:xfrm>
            <a:off x="6426926" y="6139543"/>
            <a:ext cx="2229394" cy="369332"/>
          </a:xfrm>
          <a:prstGeom prst="rect">
            <a:avLst/>
          </a:prstGeom>
          <a:noFill/>
          <a:ln w="38100">
            <a:solidFill>
              <a:srgbClr val="FF0000"/>
            </a:solidFill>
          </a:ln>
        </p:spPr>
        <p:txBody>
          <a:bodyPr wrap="square" rtlCol="0">
            <a:spAutoFit/>
          </a:bodyPr>
          <a:lstStyle/>
          <a:p>
            <a:endParaRPr lang="en-CA" dirty="0"/>
          </a:p>
        </p:txBody>
      </p:sp>
      <p:sp>
        <p:nvSpPr>
          <p:cNvPr id="4" name="TextBox 3">
            <a:extLst>
              <a:ext uri="{FF2B5EF4-FFF2-40B4-BE49-F238E27FC236}">
                <a16:creationId xmlns:a16="http://schemas.microsoft.com/office/drawing/2014/main" id="{6A26E574-385B-4493-9208-F3778AF47FEB}"/>
              </a:ext>
            </a:extLst>
          </p:cNvPr>
          <p:cNvSpPr txBox="1"/>
          <p:nvPr/>
        </p:nvSpPr>
        <p:spPr>
          <a:xfrm>
            <a:off x="7985760" y="6508875"/>
            <a:ext cx="2299063" cy="369332"/>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3686667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9979B-07C6-4B01-961A-E47B3A1E1642}"/>
              </a:ext>
            </a:extLst>
          </p:cNvPr>
          <p:cNvSpPr>
            <a:spLocks noGrp="1"/>
          </p:cNvSpPr>
          <p:nvPr>
            <p:ph type="title"/>
          </p:nvPr>
        </p:nvSpPr>
        <p:spPr>
          <a:xfrm>
            <a:off x="309715" y="365126"/>
            <a:ext cx="11533239" cy="829494"/>
          </a:xfrm>
        </p:spPr>
        <p:txBody>
          <a:bodyPr/>
          <a:lstStyle/>
          <a:p>
            <a:r>
              <a:rPr lang="en-CA" dirty="0">
                <a:latin typeface="Arial Black" panose="020B0A04020102020204" pitchFamily="34" charset="0"/>
              </a:rPr>
              <a:t>How is John “More than a Prophet”?</a:t>
            </a:r>
          </a:p>
        </p:txBody>
      </p:sp>
      <p:sp>
        <p:nvSpPr>
          <p:cNvPr id="3" name="Content Placeholder 2">
            <a:extLst>
              <a:ext uri="{FF2B5EF4-FFF2-40B4-BE49-F238E27FC236}">
                <a16:creationId xmlns:a16="http://schemas.microsoft.com/office/drawing/2014/main" id="{F2DF12FF-A1D8-4487-A13E-A74A1E755963}"/>
              </a:ext>
            </a:extLst>
          </p:cNvPr>
          <p:cNvSpPr>
            <a:spLocks noGrp="1"/>
          </p:cNvSpPr>
          <p:nvPr>
            <p:ph idx="1"/>
          </p:nvPr>
        </p:nvSpPr>
        <p:spPr>
          <a:xfrm>
            <a:off x="838200" y="1194620"/>
            <a:ext cx="10515600" cy="4982343"/>
          </a:xfrm>
        </p:spPr>
        <p:txBody>
          <a:bodyPr/>
          <a:lstStyle/>
          <a:p>
            <a:r>
              <a:rPr lang="en-CA" dirty="0"/>
              <a:t>Jesus also says: “</a:t>
            </a:r>
            <a:r>
              <a:rPr lang="en-CA" b="1" dirty="0">
                <a:highlight>
                  <a:srgbClr val="FFFF00"/>
                </a:highlight>
              </a:rPr>
              <a:t>among those born of women there has arisen no one greater than John the Baptist</a:t>
            </a:r>
            <a:r>
              <a:rPr lang="en-CA" dirty="0"/>
              <a:t>” – this includes Abraham, Moses, Isaiah, Jeremiah, Ezekiel, Peter, Paul, … </a:t>
            </a:r>
          </a:p>
          <a:p>
            <a:r>
              <a:rPr lang="en-CA" dirty="0"/>
              <a:t>John’s role in the fulfilling the Plan of God is as significant as the role of any other human being</a:t>
            </a:r>
          </a:p>
          <a:p>
            <a:r>
              <a:rPr lang="en-CA" b="1" dirty="0">
                <a:highlight>
                  <a:srgbClr val="FFFF00"/>
                </a:highlight>
              </a:rPr>
              <a:t>John is a role model for all Christians</a:t>
            </a:r>
            <a:r>
              <a:rPr lang="en-CA" dirty="0"/>
              <a:t> – he epitomizes: humility, commitment, zeal, readiness to serve, and tireless effort to complete the work</a:t>
            </a:r>
          </a:p>
          <a:p>
            <a:r>
              <a:rPr lang="en-CA" dirty="0"/>
              <a:t>The Bible gives us a lot of information about John the Baptist – understanding the man and his work can help us immensely in our Christian lives</a:t>
            </a:r>
          </a:p>
          <a:p>
            <a:endParaRPr lang="en-CA" dirty="0"/>
          </a:p>
        </p:txBody>
      </p:sp>
    </p:spTree>
    <p:extLst>
      <p:ext uri="{BB962C8B-B14F-4D97-AF65-F5344CB8AC3E}">
        <p14:creationId xmlns:p14="http://schemas.microsoft.com/office/powerpoint/2010/main" val="664587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E0F40-BE09-4859-AC53-F457206FCB2C}"/>
              </a:ext>
            </a:extLst>
          </p:cNvPr>
          <p:cNvSpPr>
            <a:spLocks noGrp="1"/>
          </p:cNvSpPr>
          <p:nvPr>
            <p:ph type="title"/>
          </p:nvPr>
        </p:nvSpPr>
        <p:spPr>
          <a:xfrm>
            <a:off x="0" y="1"/>
            <a:ext cx="12192000" cy="833119"/>
          </a:xfrm>
        </p:spPr>
        <p:txBody>
          <a:bodyPr/>
          <a:lstStyle/>
          <a:p>
            <a:pPr algn="ctr"/>
            <a:r>
              <a:rPr lang="en-CA" dirty="0">
                <a:latin typeface="Arial Black" panose="020B0A04020102020204" pitchFamily="34" charset="0"/>
              </a:rPr>
              <a:t>Final Endorsement of John the Baptist</a:t>
            </a:r>
          </a:p>
        </p:txBody>
      </p:sp>
      <p:sp>
        <p:nvSpPr>
          <p:cNvPr id="3" name="Content Placeholder 2">
            <a:extLst>
              <a:ext uri="{FF2B5EF4-FFF2-40B4-BE49-F238E27FC236}">
                <a16:creationId xmlns:a16="http://schemas.microsoft.com/office/drawing/2014/main" id="{139F3BF4-091B-43EE-BDCB-ED8B77B474D4}"/>
              </a:ext>
            </a:extLst>
          </p:cNvPr>
          <p:cNvSpPr>
            <a:spLocks noGrp="1"/>
          </p:cNvSpPr>
          <p:nvPr>
            <p:ph idx="1"/>
          </p:nvPr>
        </p:nvSpPr>
        <p:spPr>
          <a:xfrm>
            <a:off x="0" y="833120"/>
            <a:ext cx="12192000" cy="6024880"/>
          </a:xfrm>
        </p:spPr>
        <p:txBody>
          <a:bodyPr/>
          <a:lstStyle/>
          <a:p>
            <a:r>
              <a:rPr lang="en-CA" dirty="0"/>
              <a:t>After John’s death, the transfiguration occurred: </a:t>
            </a:r>
            <a:r>
              <a:rPr lang="en-CA" b="1" u="sng" dirty="0"/>
              <a:t>Matthew 17:1-13 ESV</a:t>
            </a:r>
          </a:p>
          <a:p>
            <a:pPr marL="457200" lvl="1" indent="0">
              <a:spcBef>
                <a:spcPts val="0"/>
              </a:spcBef>
              <a:buNone/>
            </a:pPr>
            <a:r>
              <a:rPr lang="en-CA" dirty="0"/>
              <a:t>… Jesus took with him Peter and James, and John his brother, and led them up a high mountain by themselves. And he was </a:t>
            </a:r>
            <a:r>
              <a:rPr lang="en-CA" b="1" dirty="0">
                <a:highlight>
                  <a:srgbClr val="FFFF00"/>
                </a:highlight>
              </a:rPr>
              <a:t>transfigured before them</a:t>
            </a:r>
            <a:r>
              <a:rPr lang="en-CA" dirty="0"/>
              <a:t> … a bright cloud overshadowed them, and a voice from the cloud said, “</a:t>
            </a:r>
            <a:r>
              <a:rPr lang="en-CA" b="1" dirty="0">
                <a:highlight>
                  <a:srgbClr val="FFFF00"/>
                </a:highlight>
              </a:rPr>
              <a:t>This is my beloved Son, with whom I am well pleased</a:t>
            </a:r>
            <a:r>
              <a:rPr lang="en-CA" dirty="0"/>
              <a:t>; listen to him.” … And </a:t>
            </a:r>
            <a:r>
              <a:rPr lang="en-CA" b="1" dirty="0">
                <a:highlight>
                  <a:srgbClr val="FFFF00"/>
                </a:highlight>
              </a:rPr>
              <a:t>as they were coming down the mountain</a:t>
            </a:r>
            <a:r>
              <a:rPr lang="en-CA" dirty="0"/>
              <a:t>, Jesus commanded them, “Tell no one the vision, until the Son of Man is raised from the dead.”  </a:t>
            </a:r>
            <a:br>
              <a:rPr lang="en-CA" dirty="0"/>
            </a:br>
            <a:r>
              <a:rPr lang="en-CA" dirty="0"/>
              <a:t>…  I tell you that </a:t>
            </a:r>
            <a:r>
              <a:rPr lang="en-CA" b="1" dirty="0">
                <a:highlight>
                  <a:srgbClr val="FFFF00"/>
                </a:highlight>
              </a:rPr>
              <a:t>Elijah has already come</a:t>
            </a:r>
            <a:r>
              <a:rPr lang="en-CA" dirty="0"/>
              <a:t>, and </a:t>
            </a:r>
            <a:r>
              <a:rPr lang="en-CA" b="1" dirty="0">
                <a:highlight>
                  <a:srgbClr val="FFFF00"/>
                </a:highlight>
              </a:rPr>
              <a:t>they did not recognize him</a:t>
            </a:r>
            <a:r>
              <a:rPr lang="en-CA" dirty="0"/>
              <a:t>, but </a:t>
            </a:r>
            <a:r>
              <a:rPr lang="en-CA" b="1" dirty="0">
                <a:highlight>
                  <a:srgbClr val="FFFF00"/>
                </a:highlight>
              </a:rPr>
              <a:t>did to him whatever they pleased.  </a:t>
            </a:r>
            <a:r>
              <a:rPr lang="en-CA" dirty="0"/>
              <a:t>So also the Son of Man will certainly suffer at their hands.”  Then the disciples understood that </a:t>
            </a:r>
            <a:r>
              <a:rPr lang="en-CA" b="1" dirty="0">
                <a:highlight>
                  <a:srgbClr val="FFFF00"/>
                </a:highlight>
              </a:rPr>
              <a:t>he was speaking to them of John the Baptist</a:t>
            </a:r>
            <a:r>
              <a:rPr lang="en-CA" dirty="0"/>
              <a:t>.  </a:t>
            </a:r>
          </a:p>
          <a:p>
            <a:pPr>
              <a:spcBef>
                <a:spcPts val="600"/>
              </a:spcBef>
            </a:pPr>
            <a:r>
              <a:rPr lang="en-CA" dirty="0"/>
              <a:t>Later just before his own death, Jesus is challenged and he appeals to the work of John the Baptist to support his own authority: </a:t>
            </a:r>
            <a:r>
              <a:rPr lang="en-CA" b="1" u="sng" dirty="0"/>
              <a:t>Matthew 21:23-25 ESV</a:t>
            </a:r>
          </a:p>
          <a:p>
            <a:pPr marL="457200" lvl="1" indent="0">
              <a:spcBef>
                <a:spcPts val="0"/>
              </a:spcBef>
              <a:buNone/>
            </a:pPr>
            <a:r>
              <a:rPr lang="en-CA" dirty="0"/>
              <a:t>And when he entered the temple, the </a:t>
            </a:r>
            <a:r>
              <a:rPr lang="en-CA" b="1" dirty="0">
                <a:highlight>
                  <a:srgbClr val="FFFF00"/>
                </a:highlight>
              </a:rPr>
              <a:t>chief priests and the elders</a:t>
            </a:r>
            <a:r>
              <a:rPr lang="en-CA" dirty="0"/>
              <a:t> of the people came up to him as he was teaching, and said, “</a:t>
            </a:r>
            <a:r>
              <a:rPr lang="en-CA" b="1" dirty="0">
                <a:highlight>
                  <a:srgbClr val="FFFF00"/>
                </a:highlight>
              </a:rPr>
              <a:t>By what authority are you doing these things</a:t>
            </a:r>
            <a:r>
              <a:rPr lang="en-CA" dirty="0"/>
              <a:t>, and who gave you this authority?”  Jesus answered them, “</a:t>
            </a:r>
            <a:r>
              <a:rPr lang="en-CA" b="1" dirty="0">
                <a:highlight>
                  <a:srgbClr val="FFFF00"/>
                </a:highlight>
              </a:rPr>
              <a:t>I also will ask you one question</a:t>
            </a:r>
            <a:r>
              <a:rPr lang="en-CA" dirty="0"/>
              <a:t>, and if you tell me the answer, then I also will tell you by what authority I do these things.  </a:t>
            </a:r>
            <a:r>
              <a:rPr lang="en-CA" b="1" dirty="0">
                <a:highlight>
                  <a:srgbClr val="FFFF00"/>
                </a:highlight>
              </a:rPr>
              <a:t>The baptism of John, from where did it come</a:t>
            </a:r>
            <a:r>
              <a:rPr lang="en-CA" dirty="0"/>
              <a:t>? </a:t>
            </a:r>
          </a:p>
        </p:txBody>
      </p:sp>
    </p:spTree>
    <p:extLst>
      <p:ext uri="{BB962C8B-B14F-4D97-AF65-F5344CB8AC3E}">
        <p14:creationId xmlns:p14="http://schemas.microsoft.com/office/powerpoint/2010/main" val="1895237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690F-0CF5-42D9-B939-C095A35F48D1}"/>
              </a:ext>
            </a:extLst>
          </p:cNvPr>
          <p:cNvSpPr>
            <a:spLocks noGrp="1"/>
          </p:cNvSpPr>
          <p:nvPr>
            <p:ph type="title"/>
          </p:nvPr>
        </p:nvSpPr>
        <p:spPr/>
        <p:txBody>
          <a:bodyPr>
            <a:normAutofit/>
          </a:bodyPr>
          <a:lstStyle/>
          <a:p>
            <a:pPr algn="ctr"/>
            <a:r>
              <a:rPr lang="en-CA" sz="6000"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C7B48490-C9D4-4780-B248-5132A9AF002E}"/>
              </a:ext>
            </a:extLst>
          </p:cNvPr>
          <p:cNvSpPr>
            <a:spLocks noGrp="1"/>
          </p:cNvSpPr>
          <p:nvPr>
            <p:ph idx="1"/>
          </p:nvPr>
        </p:nvSpPr>
        <p:spPr/>
        <p:txBody>
          <a:bodyPr/>
          <a:lstStyle/>
          <a:p>
            <a:pPr>
              <a:lnSpc>
                <a:spcPct val="100000"/>
              </a:lnSpc>
              <a:spcAft>
                <a:spcPts val="1200"/>
              </a:spcAft>
            </a:pPr>
            <a:r>
              <a:rPr lang="en-CA" dirty="0"/>
              <a:t>John the Baptist performed a </a:t>
            </a:r>
            <a:r>
              <a:rPr lang="en-CA" b="1" dirty="0">
                <a:highlight>
                  <a:srgbClr val="FFFF00"/>
                </a:highlight>
              </a:rPr>
              <a:t>pivotal  role in the Plan of God</a:t>
            </a:r>
            <a:r>
              <a:rPr lang="en-CA" dirty="0"/>
              <a:t> – no human being has had a greater role</a:t>
            </a:r>
          </a:p>
          <a:p>
            <a:pPr>
              <a:lnSpc>
                <a:spcPct val="100000"/>
              </a:lnSpc>
              <a:spcAft>
                <a:spcPts val="1200"/>
              </a:spcAft>
            </a:pPr>
            <a:r>
              <a:rPr lang="en-CA" dirty="0"/>
              <a:t>God revealed to him the </a:t>
            </a:r>
            <a:r>
              <a:rPr lang="en-CA" b="1" dirty="0">
                <a:highlight>
                  <a:srgbClr val="FFFF00"/>
                </a:highlight>
              </a:rPr>
              <a:t>sign of the Holy Spirt</a:t>
            </a:r>
            <a:r>
              <a:rPr lang="en-CA" dirty="0"/>
              <a:t> descending as the sure marker of the Messiah</a:t>
            </a:r>
          </a:p>
          <a:p>
            <a:pPr>
              <a:lnSpc>
                <a:spcPct val="100000"/>
              </a:lnSpc>
              <a:spcAft>
                <a:spcPts val="1200"/>
              </a:spcAft>
            </a:pPr>
            <a:r>
              <a:rPr lang="en-CA" b="1" dirty="0">
                <a:highlight>
                  <a:srgbClr val="FFFF00"/>
                </a:highlight>
              </a:rPr>
              <a:t>John witnessed faithfully</a:t>
            </a:r>
            <a:r>
              <a:rPr lang="en-CA" dirty="0"/>
              <a:t> to the Messiahship of Jesus of Nazareth</a:t>
            </a:r>
          </a:p>
          <a:p>
            <a:pPr>
              <a:lnSpc>
                <a:spcPct val="100000"/>
              </a:lnSpc>
              <a:spcAft>
                <a:spcPts val="1200"/>
              </a:spcAft>
            </a:pPr>
            <a:r>
              <a:rPr lang="en-CA" b="1" dirty="0">
                <a:highlight>
                  <a:srgbClr val="FFFF00"/>
                </a:highlight>
              </a:rPr>
              <a:t>John remained faithful and loyal to Jesus till his dying breath</a:t>
            </a:r>
          </a:p>
        </p:txBody>
      </p:sp>
    </p:spTree>
    <p:extLst>
      <p:ext uri="{BB962C8B-B14F-4D97-AF65-F5344CB8AC3E}">
        <p14:creationId xmlns:p14="http://schemas.microsoft.com/office/powerpoint/2010/main" val="3633100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2"/>
          <a:stretch>
            <a:fillRect/>
          </a:stretch>
        </p:blipFill>
        <p:spPr>
          <a:xfrm>
            <a:off x="1238250" y="38100"/>
            <a:ext cx="9715500" cy="6781800"/>
          </a:xfrm>
          <a:prstGeom prst="rect">
            <a:avLst/>
          </a:prstGeom>
        </p:spPr>
      </p:pic>
    </p:spTree>
    <p:extLst>
      <p:ext uri="{BB962C8B-B14F-4D97-AF65-F5344CB8AC3E}">
        <p14:creationId xmlns:p14="http://schemas.microsoft.com/office/powerpoint/2010/main" val="1849243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CAA40E-CD9C-4274-B20B-A3B92E847B1C}"/>
              </a:ext>
            </a:extLst>
          </p:cNvPr>
          <p:cNvPicPr>
            <a:picLocks noChangeAspect="1"/>
          </p:cNvPicPr>
          <p:nvPr/>
        </p:nvPicPr>
        <p:blipFill>
          <a:blip r:embed="rId3"/>
          <a:stretch>
            <a:fillRect/>
          </a:stretch>
        </p:blipFill>
        <p:spPr>
          <a:xfrm>
            <a:off x="1362393" y="0"/>
            <a:ext cx="9467213" cy="6858000"/>
          </a:xfrm>
          <a:prstGeom prst="rect">
            <a:avLst/>
          </a:prstGeom>
        </p:spPr>
      </p:pic>
    </p:spTree>
    <p:extLst>
      <p:ext uri="{BB962C8B-B14F-4D97-AF65-F5344CB8AC3E}">
        <p14:creationId xmlns:p14="http://schemas.microsoft.com/office/powerpoint/2010/main" val="31691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CDC8A-75CC-41D2-9C3E-14CE02EBBB99}"/>
              </a:ext>
            </a:extLst>
          </p:cNvPr>
          <p:cNvSpPr>
            <a:spLocks noGrp="1"/>
          </p:cNvSpPr>
          <p:nvPr>
            <p:ph type="title"/>
          </p:nvPr>
        </p:nvSpPr>
        <p:spPr>
          <a:xfrm>
            <a:off x="0" y="365125"/>
            <a:ext cx="12192000" cy="1325563"/>
          </a:xfrm>
        </p:spPr>
        <p:txBody>
          <a:bodyPr>
            <a:normAutofit/>
          </a:bodyPr>
          <a:lstStyle/>
          <a:p>
            <a:r>
              <a:rPr lang="en-CA" sz="4300" dirty="0">
                <a:latin typeface="Arial Black" panose="020B0A04020102020204" pitchFamily="34" charset="0"/>
              </a:rPr>
              <a:t>The Public Ministry of John the Baptist</a:t>
            </a:r>
          </a:p>
        </p:txBody>
      </p:sp>
      <p:sp>
        <p:nvSpPr>
          <p:cNvPr id="3" name="Content Placeholder 2">
            <a:extLst>
              <a:ext uri="{FF2B5EF4-FFF2-40B4-BE49-F238E27FC236}">
                <a16:creationId xmlns:a16="http://schemas.microsoft.com/office/drawing/2014/main" id="{D4CD38CD-5276-4937-A1B0-434534DCD453}"/>
              </a:ext>
            </a:extLst>
          </p:cNvPr>
          <p:cNvSpPr>
            <a:spLocks noGrp="1"/>
          </p:cNvSpPr>
          <p:nvPr>
            <p:ph idx="1"/>
          </p:nvPr>
        </p:nvSpPr>
        <p:spPr>
          <a:xfrm>
            <a:off x="838200" y="1825624"/>
            <a:ext cx="10515600" cy="5032375"/>
          </a:xfrm>
        </p:spPr>
        <p:txBody>
          <a:bodyPr>
            <a:normAutofit/>
          </a:bodyPr>
          <a:lstStyle/>
          <a:p>
            <a:r>
              <a:rPr lang="en-CA" dirty="0"/>
              <a:t>When the time was right, </a:t>
            </a:r>
            <a:r>
              <a:rPr lang="en-CA" b="1" dirty="0">
                <a:highlight>
                  <a:srgbClr val="FFFF00"/>
                </a:highlight>
              </a:rPr>
              <a:t>God called John out of the wilderness</a:t>
            </a:r>
            <a:r>
              <a:rPr lang="en-CA" dirty="0"/>
              <a:t> to perform his public ministry: the witness that Jesus Christ of Nazareth is in fact the promised Messiah</a:t>
            </a:r>
          </a:p>
          <a:p>
            <a:r>
              <a:rPr lang="en-CA" dirty="0"/>
              <a:t>Luke gives a specific year for the event: </a:t>
            </a:r>
            <a:r>
              <a:rPr lang="en-CA" b="1" u="sng" dirty="0">
                <a:effectLst/>
                <a:latin typeface="Calibri" panose="020F0502020204030204" pitchFamily="34" charset="0"/>
                <a:ea typeface="Calibri" panose="020F0502020204030204" pitchFamily="34" charset="0"/>
                <a:cs typeface="Arial" panose="020B0604020202020204" pitchFamily="34" charset="0"/>
              </a:rPr>
              <a:t>Luke 3:1-2 ESV</a:t>
            </a:r>
          </a:p>
          <a:p>
            <a:pPr lvl="1" indent="0">
              <a:lnSpc>
                <a:spcPct val="107000"/>
              </a:lnSpc>
              <a:spcBef>
                <a:spcPts val="0"/>
              </a:spcBef>
              <a:spcAft>
                <a:spcPts val="600"/>
              </a:spcAft>
              <a:buNone/>
            </a:pPr>
            <a:r>
              <a:rPr lang="en-CA" dirty="0">
                <a:effectLst/>
                <a:latin typeface="Calibri" panose="020F0502020204030204" pitchFamily="34" charset="0"/>
                <a:ea typeface="Calibri" panose="020F0502020204030204" pitchFamily="34" charset="0"/>
                <a:cs typeface="Arial" panose="020B0604020202020204" pitchFamily="34" charset="0"/>
              </a:rPr>
              <a:t>In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fifteenth year of the reign of Tiberius Caesar</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Pontius Pilate</a:t>
            </a:r>
            <a:r>
              <a:rPr lang="en-CA" dirty="0">
                <a:effectLst/>
                <a:latin typeface="Calibri" panose="020F0502020204030204" pitchFamily="34" charset="0"/>
                <a:ea typeface="Calibri" panose="020F0502020204030204" pitchFamily="34" charset="0"/>
                <a:cs typeface="Arial" panose="020B0604020202020204" pitchFamily="34" charset="0"/>
              </a:rPr>
              <a:t> being governor of Judea,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Herod</a:t>
            </a:r>
            <a:r>
              <a:rPr lang="en-CA" dirty="0">
                <a:effectLst/>
                <a:latin typeface="Calibri" panose="020F0502020204030204" pitchFamily="34" charset="0"/>
                <a:ea typeface="Calibri" panose="020F0502020204030204" pitchFamily="34" charset="0"/>
                <a:cs typeface="Arial" panose="020B0604020202020204" pitchFamily="34" charset="0"/>
              </a:rPr>
              <a:t> being tetrarch of Galilee, and his brother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Philip</a:t>
            </a:r>
            <a:r>
              <a:rPr lang="en-CA" dirty="0">
                <a:effectLst/>
                <a:latin typeface="Calibri" panose="020F0502020204030204" pitchFamily="34" charset="0"/>
                <a:ea typeface="Calibri" panose="020F0502020204030204" pitchFamily="34" charset="0"/>
                <a:cs typeface="Arial" panose="020B0604020202020204" pitchFamily="34" charset="0"/>
              </a:rPr>
              <a:t> tetrarch of the region of Ituraea and </a:t>
            </a:r>
            <a:r>
              <a:rPr lang="en-CA" dirty="0" err="1">
                <a:effectLst/>
                <a:latin typeface="Calibri" panose="020F0502020204030204" pitchFamily="34" charset="0"/>
                <a:ea typeface="Calibri" panose="020F0502020204030204" pitchFamily="34" charset="0"/>
                <a:cs typeface="Arial" panose="020B0604020202020204" pitchFamily="34" charset="0"/>
              </a:rPr>
              <a:t>Trachonitis</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Lysanias</a:t>
            </a:r>
            <a:r>
              <a:rPr lang="en-CA" dirty="0">
                <a:effectLst/>
                <a:latin typeface="Calibri" panose="020F0502020204030204" pitchFamily="34" charset="0"/>
                <a:ea typeface="Calibri" panose="020F0502020204030204" pitchFamily="34" charset="0"/>
                <a:cs typeface="Arial" panose="020B0604020202020204" pitchFamily="34" charset="0"/>
              </a:rPr>
              <a:t> tetrarch of Abilene, during the high priesthood of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Annas and Caiaphas</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 of God came to John the son of Zechariah</a:t>
            </a:r>
            <a:r>
              <a:rPr lang="en-CA" dirty="0">
                <a:effectLst/>
                <a:latin typeface="Calibri" panose="020F0502020204030204" pitchFamily="34" charset="0"/>
                <a:ea typeface="Calibri" panose="020F0502020204030204" pitchFamily="34" charset="0"/>
                <a:cs typeface="Arial" panose="020B0604020202020204" pitchFamily="34" charset="0"/>
              </a:rPr>
              <a:t> in the wilderness. </a:t>
            </a:r>
          </a:p>
          <a:p>
            <a:pPr>
              <a:lnSpc>
                <a:spcPct val="107000"/>
              </a:lnSpc>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However, there is some uncertainty as to the exact year …</a:t>
            </a:r>
          </a:p>
          <a:p>
            <a:pPr marL="457200" lvl="1" indent="0">
              <a:buNone/>
            </a:pPr>
            <a:endParaRPr lang="en-CA" dirty="0"/>
          </a:p>
        </p:txBody>
      </p:sp>
    </p:spTree>
    <p:extLst>
      <p:ext uri="{BB962C8B-B14F-4D97-AF65-F5344CB8AC3E}">
        <p14:creationId xmlns:p14="http://schemas.microsoft.com/office/powerpoint/2010/main" val="4032448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4DFBF8-0FC1-403A-B018-DD42622B72F9}"/>
              </a:ext>
            </a:extLst>
          </p:cNvPr>
          <p:cNvSpPr>
            <a:spLocks noGrp="1"/>
          </p:cNvSpPr>
          <p:nvPr>
            <p:ph type="title"/>
          </p:nvPr>
        </p:nvSpPr>
        <p:spPr>
          <a:xfrm>
            <a:off x="0" y="0"/>
            <a:ext cx="5771746" cy="6857999"/>
          </a:xfrm>
        </p:spPr>
        <p:txBody>
          <a:bodyPr/>
          <a:lstStyle/>
          <a:p>
            <a:r>
              <a:rPr lang="en-CA" dirty="0">
                <a:latin typeface="Arial Black" panose="020B0A04020102020204" pitchFamily="34" charset="0"/>
              </a:rPr>
              <a:t>The Geographic</a:t>
            </a:r>
            <a:br>
              <a:rPr lang="en-CA" dirty="0">
                <a:latin typeface="Arial Black" panose="020B0A04020102020204" pitchFamily="34" charset="0"/>
              </a:rPr>
            </a:br>
            <a:r>
              <a:rPr lang="en-CA" dirty="0">
                <a:latin typeface="Arial Black" panose="020B0A04020102020204" pitchFamily="34" charset="0"/>
              </a:rPr>
              <a:t> and </a:t>
            </a:r>
            <a:br>
              <a:rPr lang="en-CA" dirty="0">
                <a:latin typeface="Arial Black" panose="020B0A04020102020204" pitchFamily="34" charset="0"/>
              </a:rPr>
            </a:br>
            <a:r>
              <a:rPr lang="en-CA" dirty="0">
                <a:latin typeface="Arial Black" panose="020B0A04020102020204" pitchFamily="34" charset="0"/>
              </a:rPr>
              <a:t>Political Setting</a:t>
            </a:r>
          </a:p>
        </p:txBody>
      </p:sp>
      <p:pic>
        <p:nvPicPr>
          <p:cNvPr id="6" name="Picture 5">
            <a:extLst>
              <a:ext uri="{FF2B5EF4-FFF2-40B4-BE49-F238E27FC236}">
                <a16:creationId xmlns:a16="http://schemas.microsoft.com/office/drawing/2014/main" id="{1AD6A855-0994-4E3E-B82E-01B8345574C8}"/>
              </a:ext>
            </a:extLst>
          </p:cNvPr>
          <p:cNvPicPr>
            <a:picLocks noChangeAspect="1"/>
          </p:cNvPicPr>
          <p:nvPr/>
        </p:nvPicPr>
        <p:blipFill>
          <a:blip r:embed="rId3"/>
          <a:stretch>
            <a:fillRect/>
          </a:stretch>
        </p:blipFill>
        <p:spPr>
          <a:xfrm>
            <a:off x="5771746" y="1"/>
            <a:ext cx="6420254" cy="6857999"/>
          </a:xfrm>
          <a:prstGeom prst="rect">
            <a:avLst/>
          </a:prstGeom>
        </p:spPr>
      </p:pic>
      <p:sp>
        <p:nvSpPr>
          <p:cNvPr id="7" name="TextBox 6">
            <a:extLst>
              <a:ext uri="{FF2B5EF4-FFF2-40B4-BE49-F238E27FC236}">
                <a16:creationId xmlns:a16="http://schemas.microsoft.com/office/drawing/2014/main" id="{5B39D140-6C48-4FD7-BBCA-BA9447D6BF9A}"/>
              </a:ext>
            </a:extLst>
          </p:cNvPr>
          <p:cNvSpPr txBox="1"/>
          <p:nvPr/>
        </p:nvSpPr>
        <p:spPr>
          <a:xfrm>
            <a:off x="10400493" y="0"/>
            <a:ext cx="1142999" cy="461665"/>
          </a:xfrm>
          <a:prstGeom prst="rect">
            <a:avLst/>
          </a:prstGeom>
          <a:noFill/>
        </p:spPr>
        <p:txBody>
          <a:bodyPr wrap="square" rtlCol="0">
            <a:spAutoFit/>
          </a:bodyPr>
          <a:lstStyle/>
          <a:p>
            <a:r>
              <a:rPr lang="en-CA" sz="2400" dirty="0"/>
              <a:t>Abilene</a:t>
            </a:r>
          </a:p>
        </p:txBody>
      </p:sp>
      <p:sp>
        <p:nvSpPr>
          <p:cNvPr id="8" name="TextBox 7">
            <a:extLst>
              <a:ext uri="{FF2B5EF4-FFF2-40B4-BE49-F238E27FC236}">
                <a16:creationId xmlns:a16="http://schemas.microsoft.com/office/drawing/2014/main" id="{99AE5EAA-DE10-47B7-82E9-736831B506B6}"/>
              </a:ext>
            </a:extLst>
          </p:cNvPr>
          <p:cNvSpPr txBox="1"/>
          <p:nvPr/>
        </p:nvSpPr>
        <p:spPr>
          <a:xfrm>
            <a:off x="10566401" y="853440"/>
            <a:ext cx="1625600" cy="830997"/>
          </a:xfrm>
          <a:prstGeom prst="rect">
            <a:avLst/>
          </a:prstGeom>
          <a:noFill/>
        </p:spPr>
        <p:txBody>
          <a:bodyPr wrap="square" rtlCol="0">
            <a:spAutoFit/>
          </a:bodyPr>
          <a:lstStyle/>
          <a:p>
            <a:r>
              <a:rPr lang="en-CA" sz="2400" dirty="0"/>
              <a:t>Ituraea and </a:t>
            </a:r>
            <a:r>
              <a:rPr lang="en-CA" sz="2400" dirty="0" err="1"/>
              <a:t>Trachonitus</a:t>
            </a:r>
            <a:endParaRPr lang="en-CA" sz="2400" dirty="0"/>
          </a:p>
        </p:txBody>
      </p:sp>
    </p:spTree>
    <p:extLst>
      <p:ext uri="{BB962C8B-B14F-4D97-AF65-F5344CB8AC3E}">
        <p14:creationId xmlns:p14="http://schemas.microsoft.com/office/powerpoint/2010/main" val="300610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2"/>
          <a:stretch>
            <a:fillRect/>
          </a:stretch>
        </p:blipFill>
        <p:spPr>
          <a:xfrm>
            <a:off x="1238250" y="76200"/>
            <a:ext cx="9715500" cy="6781800"/>
          </a:xfrm>
          <a:prstGeom prst="rect">
            <a:avLst/>
          </a:prstGeom>
        </p:spPr>
      </p:pic>
      <p:sp>
        <p:nvSpPr>
          <p:cNvPr id="5" name="TextBox 4">
            <a:extLst>
              <a:ext uri="{FF2B5EF4-FFF2-40B4-BE49-F238E27FC236}">
                <a16:creationId xmlns:a16="http://schemas.microsoft.com/office/drawing/2014/main" id="{7B5D983C-D151-4496-83A0-24F5BC669DEC}"/>
              </a:ext>
            </a:extLst>
          </p:cNvPr>
          <p:cNvSpPr txBox="1"/>
          <p:nvPr/>
        </p:nvSpPr>
        <p:spPr>
          <a:xfrm>
            <a:off x="3554361" y="3539613"/>
            <a:ext cx="1548581" cy="1415845"/>
          </a:xfrm>
          <a:prstGeom prst="rect">
            <a:avLst/>
          </a:prstGeom>
          <a:noFill/>
          <a:ln w="38100">
            <a:solidFill>
              <a:srgbClr val="FF0000"/>
            </a:solidFill>
          </a:ln>
        </p:spPr>
        <p:txBody>
          <a:bodyPr wrap="square" rtlCol="0">
            <a:spAutoFit/>
          </a:bodyPr>
          <a:lstStyle/>
          <a:p>
            <a:endParaRPr lang="en-CA" dirty="0"/>
          </a:p>
        </p:txBody>
      </p:sp>
      <p:sp>
        <p:nvSpPr>
          <p:cNvPr id="6" name="TextBox 5">
            <a:extLst>
              <a:ext uri="{FF2B5EF4-FFF2-40B4-BE49-F238E27FC236}">
                <a16:creationId xmlns:a16="http://schemas.microsoft.com/office/drawing/2014/main" id="{611DC7A5-D0E9-4212-A9A5-94F426D62652}"/>
              </a:ext>
            </a:extLst>
          </p:cNvPr>
          <p:cNvSpPr txBox="1"/>
          <p:nvPr/>
        </p:nvSpPr>
        <p:spPr>
          <a:xfrm>
            <a:off x="6815470" y="3539613"/>
            <a:ext cx="1180214" cy="947327"/>
          </a:xfrm>
          <a:prstGeom prst="rect">
            <a:avLst/>
          </a:prstGeom>
          <a:noFill/>
          <a:ln w="38100">
            <a:solidFill>
              <a:srgbClr val="FF0000"/>
            </a:solidFill>
          </a:ln>
        </p:spPr>
        <p:txBody>
          <a:bodyPr wrap="square" rtlCol="0">
            <a:spAutoFit/>
          </a:bodyPr>
          <a:lstStyle/>
          <a:p>
            <a:endParaRPr lang="en-CA" dirty="0"/>
          </a:p>
        </p:txBody>
      </p:sp>
      <p:sp>
        <p:nvSpPr>
          <p:cNvPr id="7" name="TextBox 6">
            <a:extLst>
              <a:ext uri="{FF2B5EF4-FFF2-40B4-BE49-F238E27FC236}">
                <a16:creationId xmlns:a16="http://schemas.microsoft.com/office/drawing/2014/main" id="{A5DCC046-5465-4A67-B783-EEE9EB0BEEB6}"/>
              </a:ext>
            </a:extLst>
          </p:cNvPr>
          <p:cNvSpPr txBox="1"/>
          <p:nvPr/>
        </p:nvSpPr>
        <p:spPr>
          <a:xfrm>
            <a:off x="6220047" y="2222205"/>
            <a:ext cx="776176" cy="723014"/>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112319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1638D-A551-4A98-A02A-BF9441CC51CB}"/>
              </a:ext>
            </a:extLst>
          </p:cNvPr>
          <p:cNvSpPr>
            <a:spLocks noGrp="1"/>
          </p:cNvSpPr>
          <p:nvPr>
            <p:ph type="title"/>
          </p:nvPr>
        </p:nvSpPr>
        <p:spPr>
          <a:xfrm>
            <a:off x="838200" y="1"/>
            <a:ext cx="10515600" cy="1036319"/>
          </a:xfrm>
        </p:spPr>
        <p:txBody>
          <a:bodyPr>
            <a:normAutofit/>
          </a:bodyPr>
          <a:lstStyle/>
          <a:p>
            <a:pPr algn="ctr"/>
            <a:r>
              <a:rPr lang="en-CA" sz="6000" dirty="0">
                <a:latin typeface="Arial Black" panose="020B0A04020102020204" pitchFamily="34" charset="0"/>
              </a:rPr>
              <a:t>Tiberius Caesar</a:t>
            </a:r>
          </a:p>
        </p:txBody>
      </p:sp>
      <p:sp>
        <p:nvSpPr>
          <p:cNvPr id="3" name="Content Placeholder 2">
            <a:extLst>
              <a:ext uri="{FF2B5EF4-FFF2-40B4-BE49-F238E27FC236}">
                <a16:creationId xmlns:a16="http://schemas.microsoft.com/office/drawing/2014/main" id="{C21C1F92-E8B2-4367-A91B-DFC06D2BF54B}"/>
              </a:ext>
            </a:extLst>
          </p:cNvPr>
          <p:cNvSpPr>
            <a:spLocks noGrp="1"/>
          </p:cNvSpPr>
          <p:nvPr>
            <p:ph idx="1"/>
          </p:nvPr>
        </p:nvSpPr>
        <p:spPr>
          <a:xfrm>
            <a:off x="-1" y="1036320"/>
            <a:ext cx="12064181" cy="5821680"/>
          </a:xfrm>
        </p:spPr>
        <p:txBody>
          <a:bodyPr>
            <a:normAutofit/>
          </a:bodyPr>
          <a:lstStyle/>
          <a:p>
            <a:r>
              <a:rPr lang="en-CA" dirty="0"/>
              <a:t>The “fifteenth year” of Tiberius Caesar is either 27AD or 29AD</a:t>
            </a:r>
          </a:p>
          <a:p>
            <a:r>
              <a:rPr lang="en-CA" dirty="0"/>
              <a:t>Tiberius became Emperor on August 19, 14AD, but </a:t>
            </a:r>
            <a:r>
              <a:rPr lang="en-CA" b="1" dirty="0">
                <a:highlight>
                  <a:srgbClr val="FFFF00"/>
                </a:highlight>
              </a:rPr>
              <a:t>there is some evidence he was “co-regent” with Augustus in 12AD</a:t>
            </a:r>
            <a:endParaRPr lang="en-CA" dirty="0"/>
          </a:p>
          <a:p>
            <a:r>
              <a:rPr lang="en-CA" dirty="0"/>
              <a:t>If Jesus was born in the Fall of 6BC, he turned 30 in Fall of 25AD  </a:t>
            </a:r>
          </a:p>
          <a:p>
            <a:r>
              <a:rPr lang="en-CA" dirty="0"/>
              <a:t>If he was baptized </a:t>
            </a:r>
            <a:r>
              <a:rPr lang="en-CA" b="1" dirty="0">
                <a:highlight>
                  <a:srgbClr val="FFFF00"/>
                </a:highlight>
              </a:rPr>
              <a:t>very early in 27AD</a:t>
            </a:r>
            <a:r>
              <a:rPr lang="en-CA" dirty="0"/>
              <a:t>, he was 31 years and a few months old – “about thirty years of age” </a:t>
            </a:r>
            <a:r>
              <a:rPr lang="en-CA" b="1" u="sng" dirty="0"/>
              <a:t>Luke 3:23 ESV</a:t>
            </a:r>
            <a:endParaRPr lang="en-CA" dirty="0"/>
          </a:p>
          <a:p>
            <a:pPr marL="914400" lvl="2" indent="0">
              <a:buNone/>
            </a:pPr>
            <a:r>
              <a:rPr lang="en-CA" sz="2400" dirty="0"/>
              <a:t>Jesus, when he began his ministry, was about thirty years of age …</a:t>
            </a:r>
          </a:p>
          <a:p>
            <a:r>
              <a:rPr lang="en-CA" b="1" dirty="0">
                <a:highlight>
                  <a:srgbClr val="FFFF00"/>
                </a:highlight>
              </a:rPr>
              <a:t>This suggests Luke used the “co-regency” date of 12BC</a:t>
            </a:r>
            <a:r>
              <a:rPr lang="en-CA" dirty="0"/>
              <a:t> for the beginning of Tiberius’ reign</a:t>
            </a:r>
          </a:p>
          <a:p>
            <a:r>
              <a:rPr lang="en-CA" dirty="0"/>
              <a:t>If Luke used the coronation date of 14BC, Jesus would be 33 years and a few months old at his baptism </a:t>
            </a:r>
          </a:p>
          <a:p>
            <a:r>
              <a:rPr lang="en-CA" dirty="0"/>
              <a:t>At 33 plus, would Jesus be still “about thirty years of age”?</a:t>
            </a:r>
          </a:p>
        </p:txBody>
      </p:sp>
    </p:spTree>
    <p:extLst>
      <p:ext uri="{BB962C8B-B14F-4D97-AF65-F5344CB8AC3E}">
        <p14:creationId xmlns:p14="http://schemas.microsoft.com/office/powerpoint/2010/main" val="715891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60B861-B5A1-4CAD-BBD1-D8332EC2B320}"/>
              </a:ext>
            </a:extLst>
          </p:cNvPr>
          <p:cNvPicPr>
            <a:picLocks noChangeAspect="1"/>
          </p:cNvPicPr>
          <p:nvPr/>
        </p:nvPicPr>
        <p:blipFill>
          <a:blip r:embed="rId2"/>
          <a:stretch>
            <a:fillRect/>
          </a:stretch>
        </p:blipFill>
        <p:spPr>
          <a:xfrm>
            <a:off x="1493432" y="484667"/>
            <a:ext cx="9715500" cy="6781800"/>
          </a:xfrm>
          <a:prstGeom prst="rect">
            <a:avLst/>
          </a:prstGeom>
        </p:spPr>
      </p:pic>
      <p:sp>
        <p:nvSpPr>
          <p:cNvPr id="2" name="TextBox 1">
            <a:extLst>
              <a:ext uri="{FF2B5EF4-FFF2-40B4-BE49-F238E27FC236}">
                <a16:creationId xmlns:a16="http://schemas.microsoft.com/office/drawing/2014/main" id="{B3B8D750-0C9F-404C-9E33-A9A65C095C52}"/>
              </a:ext>
            </a:extLst>
          </p:cNvPr>
          <p:cNvSpPr txBox="1"/>
          <p:nvPr/>
        </p:nvSpPr>
        <p:spPr>
          <a:xfrm>
            <a:off x="5826642" y="2997496"/>
            <a:ext cx="691116" cy="382772"/>
          </a:xfrm>
          <a:prstGeom prst="rect">
            <a:avLst/>
          </a:prstGeom>
          <a:noFill/>
          <a:ln w="38100">
            <a:solidFill>
              <a:srgbClr val="FF0000"/>
            </a:solidFill>
          </a:ln>
        </p:spPr>
        <p:txBody>
          <a:bodyPr wrap="square" rtlCol="0">
            <a:spAutoFit/>
          </a:bodyPr>
          <a:lstStyle/>
          <a:p>
            <a:endParaRPr lang="en-CA" dirty="0"/>
          </a:p>
        </p:txBody>
      </p:sp>
      <p:sp>
        <p:nvSpPr>
          <p:cNvPr id="5" name="TextBox 4">
            <a:extLst>
              <a:ext uri="{FF2B5EF4-FFF2-40B4-BE49-F238E27FC236}">
                <a16:creationId xmlns:a16="http://schemas.microsoft.com/office/drawing/2014/main" id="{6292114D-8EB7-4536-8B2D-B19E915709BF}"/>
              </a:ext>
            </a:extLst>
          </p:cNvPr>
          <p:cNvSpPr txBox="1"/>
          <p:nvPr/>
        </p:nvSpPr>
        <p:spPr>
          <a:xfrm>
            <a:off x="6411433" y="1738423"/>
            <a:ext cx="776176" cy="887819"/>
          </a:xfrm>
          <a:prstGeom prst="rect">
            <a:avLst/>
          </a:prstGeom>
          <a:noFill/>
          <a:ln w="38100">
            <a:solidFill>
              <a:srgbClr val="FF0000"/>
            </a:solidFill>
          </a:ln>
        </p:spPr>
        <p:txBody>
          <a:bodyPr wrap="square" rtlCol="0">
            <a:spAutoFit/>
          </a:bodyPr>
          <a:lstStyle/>
          <a:p>
            <a:endParaRPr lang="en-CA" dirty="0"/>
          </a:p>
        </p:txBody>
      </p:sp>
      <p:sp>
        <p:nvSpPr>
          <p:cNvPr id="7" name="TextBox 6">
            <a:extLst>
              <a:ext uri="{FF2B5EF4-FFF2-40B4-BE49-F238E27FC236}">
                <a16:creationId xmlns:a16="http://schemas.microsoft.com/office/drawing/2014/main" id="{106E40FA-8A3F-4934-A6EA-73BED9C540DF}"/>
              </a:ext>
            </a:extLst>
          </p:cNvPr>
          <p:cNvSpPr txBox="1"/>
          <p:nvPr/>
        </p:nvSpPr>
        <p:spPr>
          <a:xfrm>
            <a:off x="4199860" y="1201479"/>
            <a:ext cx="2881424" cy="382772"/>
          </a:xfrm>
          <a:prstGeom prst="rect">
            <a:avLst/>
          </a:prstGeom>
          <a:noFill/>
          <a:ln w="38100">
            <a:solidFill>
              <a:srgbClr val="FF0000"/>
            </a:solidFill>
          </a:ln>
        </p:spPr>
        <p:txBody>
          <a:bodyPr wrap="square" rtlCol="0">
            <a:spAutoFit/>
          </a:bodyPr>
          <a:lstStyle/>
          <a:p>
            <a:endParaRPr lang="en-CA" dirty="0"/>
          </a:p>
        </p:txBody>
      </p:sp>
    </p:spTree>
    <p:extLst>
      <p:ext uri="{BB962C8B-B14F-4D97-AF65-F5344CB8AC3E}">
        <p14:creationId xmlns:p14="http://schemas.microsoft.com/office/powerpoint/2010/main" val="91281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79F1A-2D9A-4C26-BF24-394A434520B7}"/>
              </a:ext>
            </a:extLst>
          </p:cNvPr>
          <p:cNvSpPr>
            <a:spLocks noGrp="1"/>
          </p:cNvSpPr>
          <p:nvPr>
            <p:ph type="title"/>
          </p:nvPr>
        </p:nvSpPr>
        <p:spPr>
          <a:xfrm>
            <a:off x="838200" y="1"/>
            <a:ext cx="10515600" cy="1036319"/>
          </a:xfrm>
        </p:spPr>
        <p:txBody>
          <a:bodyPr>
            <a:normAutofit/>
          </a:bodyPr>
          <a:lstStyle/>
          <a:p>
            <a:pPr algn="ctr"/>
            <a:r>
              <a:rPr lang="en-CA" sz="6000" dirty="0">
                <a:latin typeface="Arial Black" panose="020B0A04020102020204" pitchFamily="34" charset="0"/>
              </a:rPr>
              <a:t>The Baptism of Jesus</a:t>
            </a:r>
          </a:p>
        </p:txBody>
      </p:sp>
      <p:sp>
        <p:nvSpPr>
          <p:cNvPr id="3" name="Content Placeholder 2">
            <a:extLst>
              <a:ext uri="{FF2B5EF4-FFF2-40B4-BE49-F238E27FC236}">
                <a16:creationId xmlns:a16="http://schemas.microsoft.com/office/drawing/2014/main" id="{75EE3D3E-9A21-4944-B72A-855AE5C1CF52}"/>
              </a:ext>
            </a:extLst>
          </p:cNvPr>
          <p:cNvSpPr>
            <a:spLocks noGrp="1"/>
          </p:cNvSpPr>
          <p:nvPr>
            <p:ph idx="1"/>
          </p:nvPr>
        </p:nvSpPr>
        <p:spPr>
          <a:xfrm>
            <a:off x="0" y="1036320"/>
            <a:ext cx="12192000" cy="5821679"/>
          </a:xfrm>
        </p:spPr>
        <p:txBody>
          <a:bodyPr>
            <a:normAutofit lnSpcReduction="10000"/>
          </a:bodyPr>
          <a:lstStyle/>
          <a:p>
            <a:pPr>
              <a:spcBef>
                <a:spcPts val="0"/>
              </a:spcBef>
            </a:pPr>
            <a:r>
              <a:rPr lang="en-CA" dirty="0"/>
              <a:t>In the wilderness, John begins to preach that the Messiah is immanent: </a:t>
            </a:r>
          </a:p>
          <a:p>
            <a:pPr marL="457200" lvl="1" indent="0">
              <a:spcBef>
                <a:spcPts val="0"/>
              </a:spcBef>
              <a:buNone/>
            </a:pPr>
            <a:r>
              <a:rPr lang="en-CA" b="1" u="sng" dirty="0"/>
              <a:t>Mark 1:4, 7-8 ESV</a:t>
            </a:r>
          </a:p>
          <a:p>
            <a:pPr marL="457200" lvl="1" indent="0">
              <a:buNone/>
            </a:pPr>
            <a:r>
              <a:rPr lang="en-CA" dirty="0"/>
              <a:t>John appeared … in the wilderness … And he preached, saying, “</a:t>
            </a:r>
            <a:r>
              <a:rPr lang="en-CA" b="1" dirty="0">
                <a:highlight>
                  <a:srgbClr val="FFFF00"/>
                </a:highlight>
              </a:rPr>
              <a:t>After me comes he who is mightier than I</a:t>
            </a:r>
            <a:r>
              <a:rPr lang="en-CA" dirty="0"/>
              <a:t>, the strap of whose sandals I am not worthy to stoop down and untie.  I have baptized you with water, </a:t>
            </a:r>
            <a:r>
              <a:rPr lang="en-CA" b="1" dirty="0">
                <a:highlight>
                  <a:srgbClr val="FFFF00"/>
                </a:highlight>
              </a:rPr>
              <a:t>but he will baptize you with the Holy Spirit</a:t>
            </a:r>
            <a:r>
              <a:rPr lang="en-CA" dirty="0"/>
              <a:t>.” </a:t>
            </a:r>
          </a:p>
          <a:p>
            <a:r>
              <a:rPr lang="en-CA" dirty="0"/>
              <a:t>Jesus comes to John for baptism: </a:t>
            </a:r>
            <a:r>
              <a:rPr lang="en-CA" b="1" u="sng" dirty="0"/>
              <a:t>Matthew 3:13-17 ESV</a:t>
            </a:r>
          </a:p>
          <a:p>
            <a:pPr marL="457200" lvl="1" indent="0">
              <a:buNone/>
            </a:pPr>
            <a:r>
              <a:rPr lang="en-CA" dirty="0"/>
              <a:t>Then Jesus came from Galilee to the Jordan to John, to be baptized by him.  </a:t>
            </a:r>
            <a:r>
              <a:rPr lang="en-CA" b="1" dirty="0">
                <a:highlight>
                  <a:srgbClr val="FFFF00"/>
                </a:highlight>
              </a:rPr>
              <a:t>John would have prevented him</a:t>
            </a:r>
            <a:r>
              <a:rPr lang="en-CA" dirty="0"/>
              <a:t>, saying, “</a:t>
            </a:r>
            <a:r>
              <a:rPr lang="en-CA" b="1" dirty="0">
                <a:highlight>
                  <a:srgbClr val="FFFF00"/>
                </a:highlight>
              </a:rPr>
              <a:t>I need to be baptized by you</a:t>
            </a:r>
            <a:r>
              <a:rPr lang="en-CA" dirty="0"/>
              <a:t>, and do you come to me?”  But Jesus answered him, “Let it be so now, for thus </a:t>
            </a:r>
            <a:r>
              <a:rPr lang="en-CA" b="1" dirty="0">
                <a:highlight>
                  <a:srgbClr val="FFFF00"/>
                </a:highlight>
              </a:rPr>
              <a:t>it is fitting for us to fulfill all righteousness.</a:t>
            </a:r>
            <a:r>
              <a:rPr lang="en-CA" dirty="0"/>
              <a:t>”  </a:t>
            </a:r>
            <a:r>
              <a:rPr lang="en-CA" b="1" dirty="0">
                <a:highlight>
                  <a:srgbClr val="FFFF00"/>
                </a:highlight>
              </a:rPr>
              <a:t>Then he consented</a:t>
            </a:r>
            <a:r>
              <a:rPr lang="en-CA" dirty="0"/>
              <a:t>.  And when Jesus was baptized, immediately he went up from the water, and behold, the heavens were opened to him, and he saw </a:t>
            </a:r>
            <a:r>
              <a:rPr lang="en-CA" b="1" dirty="0">
                <a:highlight>
                  <a:srgbClr val="FFFF00"/>
                </a:highlight>
              </a:rPr>
              <a:t>the Spirit of God descending like a dove</a:t>
            </a:r>
            <a:r>
              <a:rPr lang="en-CA" dirty="0"/>
              <a:t> and coming to rest on him; and behold, a voice from heaven said, “</a:t>
            </a:r>
            <a:r>
              <a:rPr lang="en-CA" b="1" dirty="0">
                <a:highlight>
                  <a:srgbClr val="FFFF00"/>
                </a:highlight>
              </a:rPr>
              <a:t>This is my beloved Son, with whom I am well pleased.</a:t>
            </a:r>
            <a:r>
              <a:rPr lang="en-CA" dirty="0"/>
              <a:t>”</a:t>
            </a:r>
          </a:p>
          <a:p>
            <a:r>
              <a:rPr lang="en-CA" dirty="0"/>
              <a:t>John the Baptist later said: </a:t>
            </a:r>
            <a:r>
              <a:rPr lang="en-CA" b="1" u="sng" dirty="0"/>
              <a:t>John 1:33-34 ESV</a:t>
            </a:r>
          </a:p>
          <a:p>
            <a:pPr marL="457200" lvl="1" indent="0">
              <a:buNone/>
            </a:pPr>
            <a:r>
              <a:rPr lang="en-CA" dirty="0"/>
              <a:t>… </a:t>
            </a:r>
            <a:r>
              <a:rPr lang="en-CA" b="1" dirty="0">
                <a:highlight>
                  <a:srgbClr val="FFFF00"/>
                </a:highlight>
              </a:rPr>
              <a:t>he who sent me to baptize</a:t>
            </a:r>
            <a:r>
              <a:rPr lang="en-CA" dirty="0"/>
              <a:t> with water said to me, ‘He </a:t>
            </a:r>
            <a:r>
              <a:rPr lang="en-CA" b="1" dirty="0">
                <a:highlight>
                  <a:srgbClr val="FFFF00"/>
                </a:highlight>
              </a:rPr>
              <a:t>on whom you see the Spirit descend</a:t>
            </a:r>
            <a:r>
              <a:rPr lang="en-CA" dirty="0"/>
              <a:t> and remain, this is he who baptizes with the Holy Spirit.’  And I have seen and have borne witness that this </a:t>
            </a:r>
            <a:r>
              <a:rPr lang="en-CA" b="1" dirty="0">
                <a:highlight>
                  <a:srgbClr val="FFFF00"/>
                </a:highlight>
              </a:rPr>
              <a:t>is the Son of God</a:t>
            </a:r>
            <a:r>
              <a:rPr lang="en-CA" dirty="0"/>
              <a:t>.</a:t>
            </a:r>
          </a:p>
        </p:txBody>
      </p:sp>
    </p:spTree>
    <p:extLst>
      <p:ext uri="{BB962C8B-B14F-4D97-AF65-F5344CB8AC3E}">
        <p14:creationId xmlns:p14="http://schemas.microsoft.com/office/powerpoint/2010/main" val="2352585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TotalTime>
  <Words>3317</Words>
  <Application>Microsoft Office PowerPoint</Application>
  <PresentationFormat>Widescreen</PresentationFormat>
  <Paragraphs>166</Paragraphs>
  <Slides>22</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Arial Black</vt:lpstr>
      <vt:lpstr>Calibri</vt:lpstr>
      <vt:lpstr>Calibri Light</vt:lpstr>
      <vt:lpstr>Office Theme</vt:lpstr>
      <vt:lpstr>1_Office Theme</vt:lpstr>
      <vt:lpstr>John the Baptist  More Than A Prophet</vt:lpstr>
      <vt:lpstr>How is John “More than a Prophet”?</vt:lpstr>
      <vt:lpstr>PowerPoint Presentation</vt:lpstr>
      <vt:lpstr>The Public Ministry of John the Baptist</vt:lpstr>
      <vt:lpstr>The Geographic  and  Political Setting</vt:lpstr>
      <vt:lpstr>PowerPoint Presentation</vt:lpstr>
      <vt:lpstr>Tiberius Caesar</vt:lpstr>
      <vt:lpstr>PowerPoint Presentation</vt:lpstr>
      <vt:lpstr>The Baptism of Jesus</vt:lpstr>
      <vt:lpstr>John the Baptist Balks</vt:lpstr>
      <vt:lpstr>PowerPoint Presentation</vt:lpstr>
      <vt:lpstr>A Busy Few Months</vt:lpstr>
      <vt:lpstr>The Concurrent Ministry</vt:lpstr>
      <vt:lpstr>PowerPoint Presentation</vt:lpstr>
      <vt:lpstr>John’s Final Public Activity</vt:lpstr>
      <vt:lpstr>The Transition from the Old to the New</vt:lpstr>
      <vt:lpstr>PowerPoint Presentation</vt:lpstr>
      <vt:lpstr>The End of John the Baptist</vt:lpstr>
      <vt:lpstr>PowerPoint Presentation</vt:lpstr>
      <vt:lpstr>Final Endorsement of John the Baptist</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the Baptist  More Than A Prophet</dc:title>
  <dc:creator>mike</dc:creator>
  <cp:lastModifiedBy>mike</cp:lastModifiedBy>
  <cp:revision>53</cp:revision>
  <dcterms:created xsi:type="dcterms:W3CDTF">2021-01-09T14:55:49Z</dcterms:created>
  <dcterms:modified xsi:type="dcterms:W3CDTF">2021-03-03T13:30:32Z</dcterms:modified>
</cp:coreProperties>
</file>