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ke" initials="m" lastIdx="1" clrIdx="0">
    <p:extLst>
      <p:ext uri="{19B8F6BF-5375-455C-9EA6-DF929625EA0E}">
        <p15:presenceInfo xmlns:p15="http://schemas.microsoft.com/office/powerpoint/2012/main" userId="mik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057" autoAdjust="0"/>
  </p:normalViewPr>
  <p:slideViewPr>
    <p:cSldViewPr snapToGrid="0">
      <p:cViewPr>
        <p:scale>
          <a:sx n="60" d="100"/>
          <a:sy n="60" d="100"/>
        </p:scale>
        <p:origin x="876" y="-66"/>
      </p:cViewPr>
      <p:guideLst/>
    </p:cSldViewPr>
  </p:slideViewPr>
  <p:notesTextViewPr>
    <p:cViewPr>
      <p:scale>
        <a:sx n="133" d="100"/>
        <a:sy n="133"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B5A7E8-B44B-4FEE-B893-4A7AF2BC4800}" type="datetimeFigureOut">
              <a:rPr lang="en-CA" smtClean="0"/>
              <a:t>2021-03-10</a:t>
            </a:fld>
            <a:endParaRPr lang="en-CA"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681EA-55E9-41B8-9968-61CA2A1A7CE3}" type="slidenum">
              <a:rPr lang="en-CA" smtClean="0"/>
              <a:t>‹#›</a:t>
            </a:fld>
            <a:endParaRPr lang="en-CA" dirty="0"/>
          </a:p>
        </p:txBody>
      </p:sp>
    </p:spTree>
    <p:extLst>
      <p:ext uri="{BB962C8B-B14F-4D97-AF65-F5344CB8AC3E}">
        <p14:creationId xmlns:p14="http://schemas.microsoft.com/office/powerpoint/2010/main" val="3019856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Last time we covered the early life of John the Baptist</a:t>
            </a:r>
          </a:p>
          <a:p>
            <a:pPr marL="171450" indent="-171450">
              <a:buFont typeface="Arial" panose="020B0604020202020204" pitchFamily="34" charset="0"/>
              <a:buChar char="•"/>
            </a:pPr>
            <a:r>
              <a:rPr lang="en-CA" dirty="0"/>
              <a:t>And the first part of his mission: </a:t>
            </a:r>
          </a:p>
          <a:p>
            <a:pPr marL="171450" indent="-171450">
              <a:buFont typeface="Arial" panose="020B0604020202020204" pitchFamily="34" charset="0"/>
              <a:buChar char="•"/>
            </a:pPr>
            <a:r>
              <a:rPr lang="en-CA" dirty="0"/>
              <a:t>to prepare for the Messiah by preaching repentance for forgiveness of sin</a:t>
            </a:r>
          </a:p>
          <a:p>
            <a:pPr marL="171450" indent="-171450">
              <a:buFont typeface="Arial" panose="020B0604020202020204" pitchFamily="34" charset="0"/>
              <a:buChar char="•"/>
            </a:pPr>
            <a:r>
              <a:rPr lang="en-CA" dirty="0"/>
              <a:t>We have covered the time line in Bible study</a:t>
            </a:r>
          </a:p>
          <a:p>
            <a:pPr marL="171450" indent="-171450">
              <a:buFont typeface="Arial" panose="020B0604020202020204" pitchFamily="34" charset="0"/>
              <a:buChar char="•"/>
            </a:pPr>
            <a:r>
              <a:rPr lang="en-CA" dirty="0"/>
              <a:t>Today we will cover the second part of his mission: the Witness to Jesus the Messiah </a:t>
            </a:r>
          </a:p>
          <a:p>
            <a:pPr marL="171450" indent="-171450">
              <a:buFont typeface="Arial" panose="020B0604020202020204" pitchFamily="34" charset="0"/>
              <a:buChar char="•"/>
            </a:pPr>
            <a:r>
              <a:rPr lang="en-CA" dirty="0"/>
              <a:t>The quote on the screen is from Sunday Nissan 11 – third day before Jesus’ last Passover</a:t>
            </a:r>
          </a:p>
          <a:p>
            <a:pPr marL="171450" indent="-171450">
              <a:buFont typeface="Arial" panose="020B0604020202020204" pitchFamily="34" charset="0"/>
              <a:buChar char="•"/>
            </a:pPr>
            <a:r>
              <a:rPr lang="en-CA" dirty="0"/>
              <a:t>John the Baptist, his work, and the significance of his work is on Jesus’ mind</a:t>
            </a:r>
          </a:p>
          <a:p>
            <a:pPr marL="171450" indent="-171450">
              <a:buFont typeface="Arial" panose="020B0604020202020204" pitchFamily="34" charset="0"/>
              <a:buChar char="•"/>
            </a:pPr>
            <a:r>
              <a:rPr lang="en-CA" dirty="0"/>
              <a:t>We are about two weeks till Passover this year, some contemplation on John the Baptist is good preparation</a:t>
            </a:r>
          </a:p>
          <a:p>
            <a:pPr marL="171450" indent="-171450">
              <a:buFont typeface="Arial" panose="020B0604020202020204" pitchFamily="34" charset="0"/>
              <a:buChar char="•"/>
            </a:pPr>
            <a:r>
              <a:rPr lang="en-CA" dirty="0"/>
              <a:t>In particular, his zeal for God’s work and his commitment to accomplish his mission</a:t>
            </a:r>
          </a:p>
        </p:txBody>
      </p:sp>
      <p:sp>
        <p:nvSpPr>
          <p:cNvPr id="4" name="Slide Number Placeholder 3"/>
          <p:cNvSpPr>
            <a:spLocks noGrp="1"/>
          </p:cNvSpPr>
          <p:nvPr>
            <p:ph type="sldNum" sz="quarter" idx="5"/>
          </p:nvPr>
        </p:nvSpPr>
        <p:spPr/>
        <p:txBody>
          <a:bodyPr/>
          <a:lstStyle/>
          <a:p>
            <a:fld id="{540681EA-55E9-41B8-9968-61CA2A1A7CE3}" type="slidenum">
              <a:rPr lang="en-CA" smtClean="0"/>
              <a:t>1</a:t>
            </a:fld>
            <a:endParaRPr lang="en-CA" dirty="0"/>
          </a:p>
        </p:txBody>
      </p:sp>
    </p:spTree>
    <p:extLst>
      <p:ext uri="{BB962C8B-B14F-4D97-AF65-F5344CB8AC3E}">
        <p14:creationId xmlns:p14="http://schemas.microsoft.com/office/powerpoint/2010/main" val="36520391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Jesus contrasts the reality of John’s work and the First Advent with the popular messianic </a:t>
            </a:r>
            <a:r>
              <a:rPr lang="en-CA" dirty="0" err="1"/>
              <a:t>expectaion</a:t>
            </a:r>
            <a:endParaRPr lang="en-CA" dirty="0"/>
          </a:p>
          <a:p>
            <a:pPr marL="171450" indent="-171450">
              <a:buFont typeface="Arial" panose="020B0604020202020204" pitchFamily="34" charset="0"/>
              <a:buChar char="•"/>
            </a:pPr>
            <a:r>
              <a:rPr lang="en-CA" dirty="0"/>
              <a:t>Soon after this John the Baptist was executed by Herod Antipas </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540681EA-55E9-41B8-9968-61CA2A1A7CE3}" type="slidenum">
              <a:rPr lang="en-CA" smtClean="0"/>
              <a:t>10</a:t>
            </a:fld>
            <a:endParaRPr lang="en-CA" dirty="0"/>
          </a:p>
        </p:txBody>
      </p:sp>
    </p:spTree>
    <p:extLst>
      <p:ext uri="{BB962C8B-B14F-4D97-AF65-F5344CB8AC3E}">
        <p14:creationId xmlns:p14="http://schemas.microsoft.com/office/powerpoint/2010/main" val="2262153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Jesus knew they were trapped.  </a:t>
            </a:r>
          </a:p>
          <a:p>
            <a:pPr marL="171450" indent="-171450">
              <a:buFont typeface="Arial" panose="020B0604020202020204" pitchFamily="34" charset="0"/>
              <a:buChar char="•"/>
            </a:pPr>
            <a:r>
              <a:rPr lang="en-CA" dirty="0"/>
              <a:t>If they acknowledged the divine origin of John’s baptism, their hypocrisy would stand exposed.  </a:t>
            </a:r>
          </a:p>
          <a:p>
            <a:pPr marL="171450" indent="-171450">
              <a:buFont typeface="Arial" panose="020B0604020202020204" pitchFamily="34" charset="0"/>
              <a:buChar char="•"/>
            </a:pPr>
            <a:r>
              <a:rPr lang="en-CA" dirty="0"/>
              <a:t>They were afraid of the crowd if they denied John’s divine mission. </a:t>
            </a:r>
          </a:p>
          <a:p>
            <a:pPr marL="171450" indent="-171450">
              <a:buFont typeface="Arial" panose="020B0604020202020204" pitchFamily="34" charset="0"/>
              <a:buChar char="•"/>
            </a:pPr>
            <a:r>
              <a:rPr lang="en-CA" dirty="0"/>
              <a:t>Jesus condemns the Temple rulers because even though they knew “John came to you in the way of righteousness”, they refused to repent – the attitude of the “unpardonable sin”</a:t>
            </a:r>
          </a:p>
          <a:p>
            <a:pPr marL="171450" indent="-171450">
              <a:buFont typeface="Arial" panose="020B0604020202020204" pitchFamily="34" charset="0"/>
              <a:buChar char="•"/>
            </a:pPr>
            <a:r>
              <a:rPr lang="en-CA" dirty="0"/>
              <a:t>This reference to the “way of righteousness” is an allusion back to Jesus’ words to John at his baptism (Matthew 3:15).</a:t>
            </a:r>
          </a:p>
          <a:p>
            <a:pPr marL="628650" lvl="1" indent="-171450">
              <a:buFont typeface="Arial" panose="020B0604020202020204" pitchFamily="34" charset="0"/>
              <a:buChar char="•"/>
            </a:pPr>
            <a:r>
              <a:rPr lang="en-CA" dirty="0"/>
              <a:t>Then Jesus came from Galilee to the Jordan to John, to be baptized by him.  John would have prevented him, saying, “I need to be baptized by you, and do you come to me?”  But Jesus answered him, “Let it be so now, for thus it is fitting for us to fulfill all righteousness.” (Matthew 3:13-15 ESV)</a:t>
            </a:r>
          </a:p>
          <a:p>
            <a:pPr marL="171450" lvl="0" indent="-171450">
              <a:buFont typeface="Arial" panose="020B0604020202020204" pitchFamily="34" charset="0"/>
              <a:buChar char="•"/>
            </a:pPr>
            <a:r>
              <a:rPr lang="en-CA" dirty="0"/>
              <a:t>The Plan of God entails the offer of the gift of salvation to all human beings.  </a:t>
            </a:r>
          </a:p>
          <a:p>
            <a:pPr marL="171450" lvl="0" indent="-171450">
              <a:buFont typeface="Arial" panose="020B0604020202020204" pitchFamily="34" charset="0"/>
              <a:buChar char="•"/>
            </a:pPr>
            <a:r>
              <a:rPr lang="en-CA" dirty="0"/>
              <a:t>“Righteousness” is a defining attribute of God’s character, his nature.  </a:t>
            </a:r>
          </a:p>
          <a:p>
            <a:pPr marL="171450" lvl="0" indent="-171450">
              <a:buFont typeface="Arial" panose="020B0604020202020204" pitchFamily="34" charset="0"/>
              <a:buChar char="•"/>
            </a:pPr>
            <a:r>
              <a:rPr lang="en-CA" dirty="0"/>
              <a:t>For humans to be given the gift of eternal life, we need to replace our carnal nature with God’s divine nature. </a:t>
            </a:r>
          </a:p>
        </p:txBody>
      </p:sp>
      <p:sp>
        <p:nvSpPr>
          <p:cNvPr id="4" name="Slide Number Placeholder 3"/>
          <p:cNvSpPr>
            <a:spLocks noGrp="1"/>
          </p:cNvSpPr>
          <p:nvPr>
            <p:ph type="sldNum" sz="quarter" idx="5"/>
          </p:nvPr>
        </p:nvSpPr>
        <p:spPr/>
        <p:txBody>
          <a:bodyPr/>
          <a:lstStyle/>
          <a:p>
            <a:fld id="{540681EA-55E9-41B8-9968-61CA2A1A7CE3}" type="slidenum">
              <a:rPr lang="en-CA" smtClean="0"/>
              <a:t>11</a:t>
            </a:fld>
            <a:endParaRPr lang="en-CA" dirty="0"/>
          </a:p>
        </p:txBody>
      </p:sp>
    </p:spTree>
    <p:extLst>
      <p:ext uri="{BB962C8B-B14F-4D97-AF65-F5344CB8AC3E}">
        <p14:creationId xmlns:p14="http://schemas.microsoft.com/office/powerpoint/2010/main" val="3601826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000" dirty="0"/>
              <a:t>John’s message to the people prepared those who were being called by God to form the beginning of the new testament Church</a:t>
            </a:r>
          </a:p>
          <a:p>
            <a:pPr marL="171450" indent="-171450">
              <a:buFont typeface="Arial" panose="020B0604020202020204" pitchFamily="34" charset="0"/>
              <a:buChar char="•"/>
            </a:pPr>
            <a:r>
              <a:rPr lang="en-CA" sz="1000" dirty="0"/>
              <a:t>John was eminently successful in this endeavour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00" dirty="0">
                <a:effectLst/>
                <a:latin typeface="Calibri" panose="020F0502020204030204" pitchFamily="34" charset="0"/>
                <a:ea typeface="Calibri" panose="020F0502020204030204" pitchFamily="34" charset="0"/>
                <a:cs typeface="Arial" panose="020B0604020202020204" pitchFamily="34" charset="0"/>
              </a:rPr>
              <a:t>The Apostle John is introducing Jesus Christ as the “Logos”, the divine Word of God manifested as a human being, the eternally existent being known by the covenant name “YHWH” to the nation of Israel.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00" dirty="0">
                <a:effectLst/>
                <a:latin typeface="Calibri" panose="020F0502020204030204" pitchFamily="34" charset="0"/>
                <a:ea typeface="Calibri" panose="020F0502020204030204" pitchFamily="34" charset="0"/>
                <a:cs typeface="Arial" panose="020B0604020202020204" pitchFamily="34" charset="0"/>
              </a:rPr>
              <a:t>Jesus was the omnipotent Creator, eternal member of the God Family, along with the being he revealed as the “Father”.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00" dirty="0">
                <a:effectLst/>
                <a:latin typeface="Calibri" panose="020F0502020204030204" pitchFamily="34" charset="0"/>
                <a:ea typeface="Calibri" panose="020F0502020204030204" pitchFamily="34" charset="0"/>
                <a:cs typeface="Arial" panose="020B0604020202020204" pitchFamily="34" charset="0"/>
              </a:rPr>
              <a:t>Now John who came to be known as “The Baptist” was bearing witness to this awesome being, also known as the “Light”, because he brought Truth, Justice, Hope, and Salvation to a sin-sick world.</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540681EA-55E9-41B8-9968-61CA2A1A7CE3}" type="slidenum">
              <a:rPr lang="en-CA" smtClean="0"/>
              <a:t>2</a:t>
            </a:fld>
            <a:endParaRPr lang="en-CA" dirty="0"/>
          </a:p>
        </p:txBody>
      </p:sp>
    </p:spTree>
    <p:extLst>
      <p:ext uri="{BB962C8B-B14F-4D97-AF65-F5344CB8AC3E}">
        <p14:creationId xmlns:p14="http://schemas.microsoft.com/office/powerpoint/2010/main" val="3647103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800" dirty="0">
                <a:effectLst/>
                <a:latin typeface="Calibri" panose="020F0502020204030204" pitchFamily="34" charset="0"/>
                <a:ea typeface="Calibri" panose="020F0502020204030204" pitchFamily="34" charset="0"/>
                <a:cs typeface="Arial" panose="020B0604020202020204" pitchFamily="34" charset="0"/>
              </a:rPr>
              <a:t>This is merely a sampling – many other scriptures could be sited.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800" dirty="0">
                <a:effectLst/>
                <a:latin typeface="Calibri" panose="020F0502020204030204" pitchFamily="34" charset="0"/>
                <a:ea typeface="Calibri" panose="020F0502020204030204" pitchFamily="34" charset="0"/>
                <a:cs typeface="Arial" panose="020B0604020202020204" pitchFamily="34" charset="0"/>
              </a:rPr>
              <a:t>This is the prophetic heritage of which John the Baptist was the final representative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800" dirty="0">
                <a:effectLst/>
                <a:latin typeface="Calibri" panose="020F0502020204030204" pitchFamily="34" charset="0"/>
                <a:ea typeface="Calibri" panose="020F0502020204030204" pitchFamily="34" charset="0"/>
                <a:cs typeface="Arial" panose="020B0604020202020204" pitchFamily="34" charset="0"/>
              </a:rPr>
              <a:t>John the Baptist was the one chosen by God to announce the coming of the Messiah.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800" dirty="0">
                <a:effectLst/>
                <a:latin typeface="Calibri" panose="020F0502020204030204" pitchFamily="34" charset="0"/>
                <a:ea typeface="Calibri" panose="020F0502020204030204" pitchFamily="34" charset="0"/>
                <a:cs typeface="Arial" panose="020B0604020202020204" pitchFamily="34" charset="0"/>
              </a:rPr>
              <a:t>He was prepared and instructed by God to recognize the Messiah when he came.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800" dirty="0">
                <a:effectLst/>
                <a:latin typeface="Calibri" panose="020F0502020204030204" pitchFamily="34" charset="0"/>
                <a:ea typeface="Calibri" panose="020F0502020204030204" pitchFamily="34" charset="0"/>
                <a:cs typeface="Arial" panose="020B0604020202020204" pitchFamily="34" charset="0"/>
              </a:rPr>
              <a:t>He was the Messenger to prepare the way and inform the world when the Messiah arrived.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800" dirty="0">
                <a:effectLst/>
                <a:latin typeface="Calibri" panose="020F0502020204030204" pitchFamily="34" charset="0"/>
                <a:ea typeface="Calibri" panose="020F0502020204030204" pitchFamily="34" charset="0"/>
                <a:cs typeface="Arial" panose="020B0604020202020204" pitchFamily="34" charset="0"/>
              </a:rPr>
              <a:t>Both prophecies have clear connotations fro both the First and Second Advents</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540681EA-55E9-41B8-9968-61CA2A1A7CE3}" type="slidenum">
              <a:rPr lang="en-CA" smtClean="0"/>
              <a:t>3</a:t>
            </a:fld>
            <a:endParaRPr lang="en-CA" dirty="0"/>
          </a:p>
        </p:txBody>
      </p:sp>
    </p:spTree>
    <p:extLst>
      <p:ext uri="{BB962C8B-B14F-4D97-AF65-F5344CB8AC3E}">
        <p14:creationId xmlns:p14="http://schemas.microsoft.com/office/powerpoint/2010/main" val="3861111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Old Testament prophecies do distinguish the First and Second Advents, </a:t>
            </a:r>
          </a:p>
          <a:p>
            <a:pPr marL="171450" indent="-171450">
              <a:buFont typeface="Arial" panose="020B0604020202020204" pitchFamily="34" charset="0"/>
              <a:buChar char="•"/>
            </a:pPr>
            <a:r>
              <a:rPr lang="en-CA" dirty="0"/>
              <a:t>but it is only clear from our perspective after the First Advent</a:t>
            </a:r>
          </a:p>
          <a:p>
            <a:pPr marL="171450" indent="-171450">
              <a:buFont typeface="Arial" panose="020B0604020202020204" pitchFamily="34" charset="0"/>
              <a:buChar char="•"/>
            </a:pPr>
            <a:r>
              <a:rPr lang="en-CA" dirty="0"/>
              <a:t>The apostles did NOT understand until they had the indwelling of the Holy Spirit</a:t>
            </a:r>
          </a:p>
          <a:p>
            <a:pPr marL="171450" indent="-171450">
              <a:buFont typeface="Arial" panose="020B0604020202020204" pitchFamily="34" charset="0"/>
              <a:buChar char="•"/>
            </a:pPr>
            <a:r>
              <a:rPr lang="en-CA" dirty="0"/>
              <a:t>And everything came into focus</a:t>
            </a:r>
          </a:p>
          <a:p>
            <a:pPr marL="171450" indent="-171450">
              <a:buFont typeface="Arial" panose="020B0604020202020204" pitchFamily="34" charset="0"/>
              <a:buChar char="•"/>
            </a:pPr>
            <a:r>
              <a:rPr lang="en-CA" dirty="0"/>
              <a:t>Even as late as 50AD Paul was confused about the Second Advent:</a:t>
            </a:r>
          </a:p>
          <a:p>
            <a:pPr marL="171450" indent="-171450">
              <a:buFont typeface="Arial" panose="020B0604020202020204" pitchFamily="34" charset="0"/>
              <a:buChar char="•"/>
            </a:pPr>
            <a:r>
              <a:rPr lang="en-CA" dirty="0"/>
              <a:t>“For this we declare to you by a word from the Lord, that </a:t>
            </a:r>
            <a:r>
              <a:rPr lang="en-CA" b="1" u="sng" dirty="0"/>
              <a:t>we who are alive, who are left until the coming of the Lord</a:t>
            </a:r>
            <a:r>
              <a:rPr lang="en-CA" dirty="0"/>
              <a:t>, will not precede those who have fallen asleep.”  (1Th4:15)</a:t>
            </a:r>
          </a:p>
        </p:txBody>
      </p:sp>
      <p:sp>
        <p:nvSpPr>
          <p:cNvPr id="4" name="Slide Number Placeholder 3"/>
          <p:cNvSpPr>
            <a:spLocks noGrp="1"/>
          </p:cNvSpPr>
          <p:nvPr>
            <p:ph type="sldNum" sz="quarter" idx="5"/>
          </p:nvPr>
        </p:nvSpPr>
        <p:spPr/>
        <p:txBody>
          <a:bodyPr/>
          <a:lstStyle/>
          <a:p>
            <a:fld id="{540681EA-55E9-41B8-9968-61CA2A1A7CE3}" type="slidenum">
              <a:rPr lang="en-CA" smtClean="0"/>
              <a:t>4</a:t>
            </a:fld>
            <a:endParaRPr lang="en-CA" dirty="0"/>
          </a:p>
        </p:txBody>
      </p:sp>
    </p:spTree>
    <p:extLst>
      <p:ext uri="{BB962C8B-B14F-4D97-AF65-F5344CB8AC3E}">
        <p14:creationId xmlns:p14="http://schemas.microsoft.com/office/powerpoint/2010/main" val="2586339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When the time was right the “word of God” informed John that he was to perform the witness</a:t>
            </a:r>
          </a:p>
          <a:p>
            <a:pPr marL="171450" indent="-171450">
              <a:buFont typeface="Arial" panose="020B0604020202020204" pitchFamily="34" charset="0"/>
              <a:buChar char="•"/>
            </a:pPr>
            <a:r>
              <a:rPr lang="en-CA" dirty="0"/>
              <a:t>“the word of God” had NOT come to a prophet for over 400 years</a:t>
            </a:r>
          </a:p>
          <a:p>
            <a:pPr marL="171450" indent="-171450">
              <a:buFont typeface="Arial" panose="020B0604020202020204" pitchFamily="34" charset="0"/>
              <a:buChar char="•"/>
            </a:pPr>
            <a:r>
              <a:rPr lang="en-CA" dirty="0"/>
              <a:t>John was the last to whom the “word of God” would come</a:t>
            </a:r>
          </a:p>
          <a:p>
            <a:pPr marL="171450" indent="-171450">
              <a:buFont typeface="Arial" panose="020B0604020202020204" pitchFamily="34" charset="0"/>
              <a:buChar char="•"/>
            </a:pPr>
            <a:r>
              <a:rPr lang="en-CA" dirty="0"/>
              <a:t>John goes on to say that the purpose of his message of repentance is to reveal the Messiah to Israel – </a:t>
            </a:r>
          </a:p>
          <a:p>
            <a:pPr marL="171450" indent="-171450">
              <a:buFont typeface="Arial" panose="020B0604020202020204" pitchFamily="34" charset="0"/>
              <a:buChar char="•"/>
            </a:pPr>
            <a:r>
              <a:rPr lang="en-CA" dirty="0"/>
              <a:t>the universal nature of the promised salvation was implied in that John stated that the Messiah is he “who takes away the sin of the world”.  </a:t>
            </a:r>
          </a:p>
          <a:p>
            <a:pPr marL="171450" indent="-171450">
              <a:buFont typeface="Arial" panose="020B0604020202020204" pitchFamily="34" charset="0"/>
              <a:buChar char="•"/>
            </a:pPr>
            <a:r>
              <a:rPr lang="en-CA" dirty="0"/>
              <a:t>This salvation had first of all to be offered to Israel.</a:t>
            </a:r>
          </a:p>
        </p:txBody>
      </p:sp>
      <p:sp>
        <p:nvSpPr>
          <p:cNvPr id="4" name="Slide Number Placeholder 3"/>
          <p:cNvSpPr>
            <a:spLocks noGrp="1"/>
          </p:cNvSpPr>
          <p:nvPr>
            <p:ph type="sldNum" sz="quarter" idx="5"/>
          </p:nvPr>
        </p:nvSpPr>
        <p:spPr/>
        <p:txBody>
          <a:bodyPr/>
          <a:lstStyle/>
          <a:p>
            <a:fld id="{540681EA-55E9-41B8-9968-61CA2A1A7CE3}" type="slidenum">
              <a:rPr lang="en-CA" smtClean="0"/>
              <a:t>5</a:t>
            </a:fld>
            <a:endParaRPr lang="en-CA" dirty="0"/>
          </a:p>
        </p:txBody>
      </p:sp>
    </p:spTree>
    <p:extLst>
      <p:ext uri="{BB962C8B-B14F-4D97-AF65-F5344CB8AC3E}">
        <p14:creationId xmlns:p14="http://schemas.microsoft.com/office/powerpoint/2010/main" val="3307672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why “among those born of women there has arisen no one greater than John the Baptist”</a:t>
            </a:r>
          </a:p>
        </p:txBody>
      </p:sp>
      <p:sp>
        <p:nvSpPr>
          <p:cNvPr id="4" name="Slide Number Placeholder 3"/>
          <p:cNvSpPr>
            <a:spLocks noGrp="1"/>
          </p:cNvSpPr>
          <p:nvPr>
            <p:ph type="sldNum" sz="quarter" idx="5"/>
          </p:nvPr>
        </p:nvSpPr>
        <p:spPr/>
        <p:txBody>
          <a:bodyPr/>
          <a:lstStyle/>
          <a:p>
            <a:fld id="{540681EA-55E9-41B8-9968-61CA2A1A7CE3}" type="slidenum">
              <a:rPr lang="en-CA" smtClean="0"/>
              <a:t>6</a:t>
            </a:fld>
            <a:endParaRPr lang="en-CA" dirty="0"/>
          </a:p>
        </p:txBody>
      </p:sp>
    </p:spTree>
    <p:extLst>
      <p:ext uri="{BB962C8B-B14F-4D97-AF65-F5344CB8AC3E}">
        <p14:creationId xmlns:p14="http://schemas.microsoft.com/office/powerpoint/2010/main" val="32304312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John the Apostle affirms that John the Baptist fulfilled his commission in that “John bore witness” to the divinity and humanity of Jesus Christ, that he is the Messiah.  </a:t>
            </a:r>
          </a:p>
          <a:p>
            <a:pPr marL="171450" indent="-171450">
              <a:buFont typeface="Arial" panose="020B0604020202020204" pitchFamily="34" charset="0"/>
              <a:buChar char="•"/>
            </a:pPr>
            <a:r>
              <a:rPr lang="en-CA" dirty="0"/>
              <a:t>John repeats “I myself did not know him” - John knew from personal experience that Jesus was the Messiah, but “but he who sent me to baptize” had given him a sign to prove the Messiahship of Jesus.  </a:t>
            </a:r>
          </a:p>
          <a:p>
            <a:pPr marL="171450" indent="-171450">
              <a:buFont typeface="Arial" panose="020B0604020202020204" pitchFamily="34" charset="0"/>
              <a:buChar char="•"/>
            </a:pPr>
            <a:r>
              <a:rPr lang="en-CA" dirty="0"/>
              <a:t>The details of John’s calling are nowhere given: he may have had angelic visitation, or it may be “the word of God” came to him.  </a:t>
            </a:r>
          </a:p>
          <a:p>
            <a:pPr marL="171450" indent="-171450">
              <a:buFont typeface="Arial" panose="020B0604020202020204" pitchFamily="34" charset="0"/>
              <a:buChar char="•"/>
            </a:pPr>
            <a:r>
              <a:rPr lang="en-CA" dirty="0"/>
              <a:t>Nevertheless, he had been given the divine sign that the one upon “whom you see the Spirit descend and remain, this is he who baptizes with the Holy Spirit” – the Messiah.  </a:t>
            </a:r>
          </a:p>
          <a:p>
            <a:pPr marL="171450" indent="-171450">
              <a:buFont typeface="Arial" panose="020B0604020202020204" pitchFamily="34" charset="0"/>
              <a:buChar char="•"/>
            </a:pPr>
            <a:r>
              <a:rPr lang="en-CA" dirty="0"/>
              <a:t>Having seen the sign he states “I have seen and have borne witness that this is the Son of God” – he has fulfilled his mission to witness to the coming of the Messiah.</a:t>
            </a:r>
          </a:p>
        </p:txBody>
      </p:sp>
      <p:sp>
        <p:nvSpPr>
          <p:cNvPr id="4" name="Slide Number Placeholder 3"/>
          <p:cNvSpPr>
            <a:spLocks noGrp="1"/>
          </p:cNvSpPr>
          <p:nvPr>
            <p:ph type="sldNum" sz="quarter" idx="5"/>
          </p:nvPr>
        </p:nvSpPr>
        <p:spPr/>
        <p:txBody>
          <a:bodyPr/>
          <a:lstStyle/>
          <a:p>
            <a:fld id="{540681EA-55E9-41B8-9968-61CA2A1A7CE3}" type="slidenum">
              <a:rPr lang="en-CA" smtClean="0"/>
              <a:t>7</a:t>
            </a:fld>
            <a:endParaRPr lang="en-CA" dirty="0"/>
          </a:p>
        </p:txBody>
      </p:sp>
    </p:spTree>
    <p:extLst>
      <p:ext uri="{BB962C8B-B14F-4D97-AF65-F5344CB8AC3E}">
        <p14:creationId xmlns:p14="http://schemas.microsoft.com/office/powerpoint/2010/main" val="3823278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John knew his work was nearly over, his mission had been accomplished</a:t>
            </a:r>
          </a:p>
          <a:p>
            <a:pPr marL="171450" indent="-171450">
              <a:buFont typeface="Arial" panose="020B0604020202020204" pitchFamily="34" charset="0"/>
              <a:buChar char="•"/>
            </a:pPr>
            <a:r>
              <a:rPr lang="en-CA" dirty="0"/>
              <a:t>The arrest of John marked the end of his work </a:t>
            </a:r>
          </a:p>
          <a:p>
            <a:pPr marL="171450" indent="-171450">
              <a:buFont typeface="Arial" panose="020B0604020202020204" pitchFamily="34" charset="0"/>
              <a:buChar char="•"/>
            </a:pPr>
            <a:r>
              <a:rPr lang="en-CA" dirty="0"/>
              <a:t>The Old Covenant was not finally finished until Jesus death</a:t>
            </a:r>
          </a:p>
          <a:p>
            <a:pPr marL="171450" indent="-171450">
              <a:buFont typeface="Arial" panose="020B0604020202020204" pitchFamily="34" charset="0"/>
              <a:buChar char="•"/>
            </a:pPr>
            <a:r>
              <a:rPr lang="en-CA" dirty="0"/>
              <a:t>The completion of John’s work marked the official beginning of the work of Jesus to usher in the Kingdom of God  </a:t>
            </a:r>
          </a:p>
        </p:txBody>
      </p:sp>
      <p:sp>
        <p:nvSpPr>
          <p:cNvPr id="4" name="Slide Number Placeholder 3"/>
          <p:cNvSpPr>
            <a:spLocks noGrp="1"/>
          </p:cNvSpPr>
          <p:nvPr>
            <p:ph type="sldNum" sz="quarter" idx="5"/>
          </p:nvPr>
        </p:nvSpPr>
        <p:spPr/>
        <p:txBody>
          <a:bodyPr/>
          <a:lstStyle/>
          <a:p>
            <a:fld id="{540681EA-55E9-41B8-9968-61CA2A1A7CE3}" type="slidenum">
              <a:rPr lang="en-CA" smtClean="0"/>
              <a:t>8</a:t>
            </a:fld>
            <a:endParaRPr lang="en-CA" dirty="0"/>
          </a:p>
        </p:txBody>
      </p:sp>
    </p:spTree>
    <p:extLst>
      <p:ext uri="{BB962C8B-B14F-4D97-AF65-F5344CB8AC3E}">
        <p14:creationId xmlns:p14="http://schemas.microsoft.com/office/powerpoint/2010/main" val="2657475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800" dirty="0">
                <a:effectLst/>
                <a:latin typeface="Calibri" panose="020F0502020204030204" pitchFamily="34" charset="0"/>
                <a:ea typeface="Calibri" panose="020F0502020204030204" pitchFamily="34" charset="0"/>
                <a:cs typeface="Arial" panose="020B0604020202020204" pitchFamily="34" charset="0"/>
              </a:rPr>
              <a:t>John’s disciples allude to the prophecy, in Deuteronomy 18:15, of a prophet like Moses to come.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See for example the signs identified in Isaiah 29:18-19, 35:5-6, 61:1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It is extremely unlikely that there was any confusion on John’s part about Jesus’ messiahship</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540681EA-55E9-41B8-9968-61CA2A1A7CE3}" type="slidenum">
              <a:rPr lang="en-CA" smtClean="0"/>
              <a:t>9</a:t>
            </a:fld>
            <a:endParaRPr lang="en-CA" dirty="0"/>
          </a:p>
        </p:txBody>
      </p:sp>
    </p:spTree>
    <p:extLst>
      <p:ext uri="{BB962C8B-B14F-4D97-AF65-F5344CB8AC3E}">
        <p14:creationId xmlns:p14="http://schemas.microsoft.com/office/powerpoint/2010/main" val="1462295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9C13C-DDA3-4F9E-ADE0-B2D61847E1E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FDBC609D-2927-4A79-8E77-7A8F135C51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FEF1EA1A-951A-428A-804F-3DA6CA511AE9}"/>
              </a:ext>
            </a:extLst>
          </p:cNvPr>
          <p:cNvSpPr>
            <a:spLocks noGrp="1"/>
          </p:cNvSpPr>
          <p:nvPr>
            <p:ph type="dt" sz="half" idx="10"/>
          </p:nvPr>
        </p:nvSpPr>
        <p:spPr/>
        <p:txBody>
          <a:bodyPr/>
          <a:lstStyle/>
          <a:p>
            <a:fld id="{731C294B-565B-49E9-8B09-F11B5D7A7CE7}" type="datetimeFigureOut">
              <a:rPr lang="en-CA" smtClean="0"/>
              <a:t>2021-03-10</a:t>
            </a:fld>
            <a:endParaRPr lang="en-CA" dirty="0"/>
          </a:p>
        </p:txBody>
      </p:sp>
      <p:sp>
        <p:nvSpPr>
          <p:cNvPr id="5" name="Footer Placeholder 4">
            <a:extLst>
              <a:ext uri="{FF2B5EF4-FFF2-40B4-BE49-F238E27FC236}">
                <a16:creationId xmlns:a16="http://schemas.microsoft.com/office/drawing/2014/main" id="{BC570439-3897-45A4-A320-63B799AE7F1F}"/>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FAC3E275-4634-4C36-A624-6FA26F31786A}"/>
              </a:ext>
            </a:extLst>
          </p:cNvPr>
          <p:cNvSpPr>
            <a:spLocks noGrp="1"/>
          </p:cNvSpPr>
          <p:nvPr>
            <p:ph type="sldNum" sz="quarter" idx="12"/>
          </p:nvPr>
        </p:nvSpPr>
        <p:spPr/>
        <p:txBody>
          <a:bodyPr/>
          <a:lstStyle/>
          <a:p>
            <a:fld id="{3EB05D82-546F-493C-B976-822D87756F60}" type="slidenum">
              <a:rPr lang="en-CA" smtClean="0"/>
              <a:t>‹#›</a:t>
            </a:fld>
            <a:endParaRPr lang="en-CA" dirty="0"/>
          </a:p>
        </p:txBody>
      </p:sp>
    </p:spTree>
    <p:extLst>
      <p:ext uri="{BB962C8B-B14F-4D97-AF65-F5344CB8AC3E}">
        <p14:creationId xmlns:p14="http://schemas.microsoft.com/office/powerpoint/2010/main" val="254285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1C996-92FC-4C03-B29B-BEA62D320B5D}"/>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6382224-6437-4051-8690-CF606522BF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C8349E5-1B58-4587-AF89-D08150D9BFF4}"/>
              </a:ext>
            </a:extLst>
          </p:cNvPr>
          <p:cNvSpPr>
            <a:spLocks noGrp="1"/>
          </p:cNvSpPr>
          <p:nvPr>
            <p:ph type="dt" sz="half" idx="10"/>
          </p:nvPr>
        </p:nvSpPr>
        <p:spPr/>
        <p:txBody>
          <a:bodyPr/>
          <a:lstStyle/>
          <a:p>
            <a:fld id="{731C294B-565B-49E9-8B09-F11B5D7A7CE7}" type="datetimeFigureOut">
              <a:rPr lang="en-CA" smtClean="0"/>
              <a:t>2021-03-10</a:t>
            </a:fld>
            <a:endParaRPr lang="en-CA" dirty="0"/>
          </a:p>
        </p:txBody>
      </p:sp>
      <p:sp>
        <p:nvSpPr>
          <p:cNvPr id="5" name="Footer Placeholder 4">
            <a:extLst>
              <a:ext uri="{FF2B5EF4-FFF2-40B4-BE49-F238E27FC236}">
                <a16:creationId xmlns:a16="http://schemas.microsoft.com/office/drawing/2014/main" id="{434B8544-F3E2-496A-BDD3-B6B4EFD3A6E8}"/>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AD464205-B269-4C48-AD69-849A0B720537}"/>
              </a:ext>
            </a:extLst>
          </p:cNvPr>
          <p:cNvSpPr>
            <a:spLocks noGrp="1"/>
          </p:cNvSpPr>
          <p:nvPr>
            <p:ph type="sldNum" sz="quarter" idx="12"/>
          </p:nvPr>
        </p:nvSpPr>
        <p:spPr/>
        <p:txBody>
          <a:bodyPr/>
          <a:lstStyle/>
          <a:p>
            <a:fld id="{3EB05D82-546F-493C-B976-822D87756F60}" type="slidenum">
              <a:rPr lang="en-CA" smtClean="0"/>
              <a:t>‹#›</a:t>
            </a:fld>
            <a:endParaRPr lang="en-CA" dirty="0"/>
          </a:p>
        </p:txBody>
      </p:sp>
    </p:spTree>
    <p:extLst>
      <p:ext uri="{BB962C8B-B14F-4D97-AF65-F5344CB8AC3E}">
        <p14:creationId xmlns:p14="http://schemas.microsoft.com/office/powerpoint/2010/main" val="197993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7370E4-781F-486B-BBE0-EC617F5975E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DD430B6A-E398-498F-B8E6-09FD201A3BE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49E496A-9798-4A9D-A196-C90768934429}"/>
              </a:ext>
            </a:extLst>
          </p:cNvPr>
          <p:cNvSpPr>
            <a:spLocks noGrp="1"/>
          </p:cNvSpPr>
          <p:nvPr>
            <p:ph type="dt" sz="half" idx="10"/>
          </p:nvPr>
        </p:nvSpPr>
        <p:spPr/>
        <p:txBody>
          <a:bodyPr/>
          <a:lstStyle/>
          <a:p>
            <a:fld id="{731C294B-565B-49E9-8B09-F11B5D7A7CE7}" type="datetimeFigureOut">
              <a:rPr lang="en-CA" smtClean="0"/>
              <a:t>2021-03-10</a:t>
            </a:fld>
            <a:endParaRPr lang="en-CA" dirty="0"/>
          </a:p>
        </p:txBody>
      </p:sp>
      <p:sp>
        <p:nvSpPr>
          <p:cNvPr id="5" name="Footer Placeholder 4">
            <a:extLst>
              <a:ext uri="{FF2B5EF4-FFF2-40B4-BE49-F238E27FC236}">
                <a16:creationId xmlns:a16="http://schemas.microsoft.com/office/drawing/2014/main" id="{97FCD0B7-7343-41C2-A67D-53ACE93747C7}"/>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17F13A6A-BF6C-4ED1-B877-E6C9EEC9EAE7}"/>
              </a:ext>
            </a:extLst>
          </p:cNvPr>
          <p:cNvSpPr>
            <a:spLocks noGrp="1"/>
          </p:cNvSpPr>
          <p:nvPr>
            <p:ph type="sldNum" sz="quarter" idx="12"/>
          </p:nvPr>
        </p:nvSpPr>
        <p:spPr/>
        <p:txBody>
          <a:bodyPr/>
          <a:lstStyle/>
          <a:p>
            <a:fld id="{3EB05D82-546F-493C-B976-822D87756F60}" type="slidenum">
              <a:rPr lang="en-CA" smtClean="0"/>
              <a:t>‹#›</a:t>
            </a:fld>
            <a:endParaRPr lang="en-CA" dirty="0"/>
          </a:p>
        </p:txBody>
      </p:sp>
    </p:spTree>
    <p:extLst>
      <p:ext uri="{BB962C8B-B14F-4D97-AF65-F5344CB8AC3E}">
        <p14:creationId xmlns:p14="http://schemas.microsoft.com/office/powerpoint/2010/main" val="3908156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26203-5DE7-46B4-8C8F-4E73545CA87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C9E8B22-F9B0-4C63-A97E-493D0D83F1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36F369F-41A6-4323-8889-1A8DDF4818E3}"/>
              </a:ext>
            </a:extLst>
          </p:cNvPr>
          <p:cNvSpPr>
            <a:spLocks noGrp="1"/>
          </p:cNvSpPr>
          <p:nvPr>
            <p:ph type="dt" sz="half" idx="10"/>
          </p:nvPr>
        </p:nvSpPr>
        <p:spPr/>
        <p:txBody>
          <a:bodyPr/>
          <a:lstStyle/>
          <a:p>
            <a:fld id="{731C294B-565B-49E9-8B09-F11B5D7A7CE7}" type="datetimeFigureOut">
              <a:rPr lang="en-CA" smtClean="0"/>
              <a:t>2021-03-10</a:t>
            </a:fld>
            <a:endParaRPr lang="en-CA" dirty="0"/>
          </a:p>
        </p:txBody>
      </p:sp>
      <p:sp>
        <p:nvSpPr>
          <p:cNvPr id="5" name="Footer Placeholder 4">
            <a:extLst>
              <a:ext uri="{FF2B5EF4-FFF2-40B4-BE49-F238E27FC236}">
                <a16:creationId xmlns:a16="http://schemas.microsoft.com/office/drawing/2014/main" id="{34F04539-0E9C-49AD-AD1A-D3EF93F01B1D}"/>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3B079E68-028A-4EC3-A96C-9DE2DFCB0111}"/>
              </a:ext>
            </a:extLst>
          </p:cNvPr>
          <p:cNvSpPr>
            <a:spLocks noGrp="1"/>
          </p:cNvSpPr>
          <p:nvPr>
            <p:ph type="sldNum" sz="quarter" idx="12"/>
          </p:nvPr>
        </p:nvSpPr>
        <p:spPr/>
        <p:txBody>
          <a:bodyPr/>
          <a:lstStyle/>
          <a:p>
            <a:fld id="{3EB05D82-546F-493C-B976-822D87756F60}" type="slidenum">
              <a:rPr lang="en-CA" smtClean="0"/>
              <a:t>‹#›</a:t>
            </a:fld>
            <a:endParaRPr lang="en-CA" dirty="0"/>
          </a:p>
        </p:txBody>
      </p:sp>
    </p:spTree>
    <p:extLst>
      <p:ext uri="{BB962C8B-B14F-4D97-AF65-F5344CB8AC3E}">
        <p14:creationId xmlns:p14="http://schemas.microsoft.com/office/powerpoint/2010/main" val="2186991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73738-A37A-4244-B217-A8512A4631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DD7C6F0B-D13E-4B5C-B89F-73C9576006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A1595F-8756-434A-9B77-B5C4931C6F7A}"/>
              </a:ext>
            </a:extLst>
          </p:cNvPr>
          <p:cNvSpPr>
            <a:spLocks noGrp="1"/>
          </p:cNvSpPr>
          <p:nvPr>
            <p:ph type="dt" sz="half" idx="10"/>
          </p:nvPr>
        </p:nvSpPr>
        <p:spPr/>
        <p:txBody>
          <a:bodyPr/>
          <a:lstStyle/>
          <a:p>
            <a:fld id="{731C294B-565B-49E9-8B09-F11B5D7A7CE7}" type="datetimeFigureOut">
              <a:rPr lang="en-CA" smtClean="0"/>
              <a:t>2021-03-10</a:t>
            </a:fld>
            <a:endParaRPr lang="en-CA" dirty="0"/>
          </a:p>
        </p:txBody>
      </p:sp>
      <p:sp>
        <p:nvSpPr>
          <p:cNvPr id="5" name="Footer Placeholder 4">
            <a:extLst>
              <a:ext uri="{FF2B5EF4-FFF2-40B4-BE49-F238E27FC236}">
                <a16:creationId xmlns:a16="http://schemas.microsoft.com/office/drawing/2014/main" id="{7E9FF883-C072-4536-A44F-4A1B0D4055BD}"/>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49760C6C-3A5B-40EC-9AF5-4CC0DF828EB8}"/>
              </a:ext>
            </a:extLst>
          </p:cNvPr>
          <p:cNvSpPr>
            <a:spLocks noGrp="1"/>
          </p:cNvSpPr>
          <p:nvPr>
            <p:ph type="sldNum" sz="quarter" idx="12"/>
          </p:nvPr>
        </p:nvSpPr>
        <p:spPr/>
        <p:txBody>
          <a:bodyPr/>
          <a:lstStyle/>
          <a:p>
            <a:fld id="{3EB05D82-546F-493C-B976-822D87756F60}" type="slidenum">
              <a:rPr lang="en-CA" smtClean="0"/>
              <a:t>‹#›</a:t>
            </a:fld>
            <a:endParaRPr lang="en-CA" dirty="0"/>
          </a:p>
        </p:txBody>
      </p:sp>
    </p:spTree>
    <p:extLst>
      <p:ext uri="{BB962C8B-B14F-4D97-AF65-F5344CB8AC3E}">
        <p14:creationId xmlns:p14="http://schemas.microsoft.com/office/powerpoint/2010/main" val="2006458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B87E6-E6AF-430B-BF3A-E559D05E1E9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DDE100F-EE8E-4CB9-BCDD-2BC5528BF84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0D83688-C22D-4D8D-B4A6-F2603AC65F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64F935E9-48CE-4A79-B38C-C41FB74725C3}"/>
              </a:ext>
            </a:extLst>
          </p:cNvPr>
          <p:cNvSpPr>
            <a:spLocks noGrp="1"/>
          </p:cNvSpPr>
          <p:nvPr>
            <p:ph type="dt" sz="half" idx="10"/>
          </p:nvPr>
        </p:nvSpPr>
        <p:spPr/>
        <p:txBody>
          <a:bodyPr/>
          <a:lstStyle/>
          <a:p>
            <a:fld id="{731C294B-565B-49E9-8B09-F11B5D7A7CE7}" type="datetimeFigureOut">
              <a:rPr lang="en-CA" smtClean="0"/>
              <a:t>2021-03-10</a:t>
            </a:fld>
            <a:endParaRPr lang="en-CA" dirty="0"/>
          </a:p>
        </p:txBody>
      </p:sp>
      <p:sp>
        <p:nvSpPr>
          <p:cNvPr id="6" name="Footer Placeholder 5">
            <a:extLst>
              <a:ext uri="{FF2B5EF4-FFF2-40B4-BE49-F238E27FC236}">
                <a16:creationId xmlns:a16="http://schemas.microsoft.com/office/drawing/2014/main" id="{B93AE069-8EFA-4B6E-9EC7-FD498273150E}"/>
              </a:ext>
            </a:extLst>
          </p:cNvPr>
          <p:cNvSpPr>
            <a:spLocks noGrp="1"/>
          </p:cNvSpPr>
          <p:nvPr>
            <p:ph type="ftr" sz="quarter" idx="11"/>
          </p:nvPr>
        </p:nvSpPr>
        <p:spPr/>
        <p:txBody>
          <a:bodyPr/>
          <a:lstStyle/>
          <a:p>
            <a:endParaRPr lang="en-CA" dirty="0"/>
          </a:p>
        </p:txBody>
      </p:sp>
      <p:sp>
        <p:nvSpPr>
          <p:cNvPr id="7" name="Slide Number Placeholder 6">
            <a:extLst>
              <a:ext uri="{FF2B5EF4-FFF2-40B4-BE49-F238E27FC236}">
                <a16:creationId xmlns:a16="http://schemas.microsoft.com/office/drawing/2014/main" id="{48548331-2531-4D18-A82E-2E578F1964E3}"/>
              </a:ext>
            </a:extLst>
          </p:cNvPr>
          <p:cNvSpPr>
            <a:spLocks noGrp="1"/>
          </p:cNvSpPr>
          <p:nvPr>
            <p:ph type="sldNum" sz="quarter" idx="12"/>
          </p:nvPr>
        </p:nvSpPr>
        <p:spPr/>
        <p:txBody>
          <a:bodyPr/>
          <a:lstStyle/>
          <a:p>
            <a:fld id="{3EB05D82-546F-493C-B976-822D87756F60}" type="slidenum">
              <a:rPr lang="en-CA" smtClean="0"/>
              <a:t>‹#›</a:t>
            </a:fld>
            <a:endParaRPr lang="en-CA" dirty="0"/>
          </a:p>
        </p:txBody>
      </p:sp>
    </p:spTree>
    <p:extLst>
      <p:ext uri="{BB962C8B-B14F-4D97-AF65-F5344CB8AC3E}">
        <p14:creationId xmlns:p14="http://schemas.microsoft.com/office/powerpoint/2010/main" val="2575341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9EA28-9830-4B64-9D68-03EB6801175D}"/>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D798709-D42F-4890-B6FB-893770C367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0F1173-BA70-433C-B898-137FA9C727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EC13A6CC-B035-455E-AB0E-2D8153B8AE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ECA53D-CA2D-4FF0-B2F9-F9716701F2E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C070A83C-59BA-40EA-B69B-2D87F7CFE45A}"/>
              </a:ext>
            </a:extLst>
          </p:cNvPr>
          <p:cNvSpPr>
            <a:spLocks noGrp="1"/>
          </p:cNvSpPr>
          <p:nvPr>
            <p:ph type="dt" sz="half" idx="10"/>
          </p:nvPr>
        </p:nvSpPr>
        <p:spPr/>
        <p:txBody>
          <a:bodyPr/>
          <a:lstStyle/>
          <a:p>
            <a:fld id="{731C294B-565B-49E9-8B09-F11B5D7A7CE7}" type="datetimeFigureOut">
              <a:rPr lang="en-CA" smtClean="0"/>
              <a:t>2021-03-10</a:t>
            </a:fld>
            <a:endParaRPr lang="en-CA" dirty="0"/>
          </a:p>
        </p:txBody>
      </p:sp>
      <p:sp>
        <p:nvSpPr>
          <p:cNvPr id="8" name="Footer Placeholder 7">
            <a:extLst>
              <a:ext uri="{FF2B5EF4-FFF2-40B4-BE49-F238E27FC236}">
                <a16:creationId xmlns:a16="http://schemas.microsoft.com/office/drawing/2014/main" id="{F708B87A-1772-4E56-A07A-4EB31E18D854}"/>
              </a:ext>
            </a:extLst>
          </p:cNvPr>
          <p:cNvSpPr>
            <a:spLocks noGrp="1"/>
          </p:cNvSpPr>
          <p:nvPr>
            <p:ph type="ftr" sz="quarter" idx="11"/>
          </p:nvPr>
        </p:nvSpPr>
        <p:spPr/>
        <p:txBody>
          <a:bodyPr/>
          <a:lstStyle/>
          <a:p>
            <a:endParaRPr lang="en-CA" dirty="0"/>
          </a:p>
        </p:txBody>
      </p:sp>
      <p:sp>
        <p:nvSpPr>
          <p:cNvPr id="9" name="Slide Number Placeholder 8">
            <a:extLst>
              <a:ext uri="{FF2B5EF4-FFF2-40B4-BE49-F238E27FC236}">
                <a16:creationId xmlns:a16="http://schemas.microsoft.com/office/drawing/2014/main" id="{C08E5DFE-D629-4F66-9E07-7D7FD115C8B5}"/>
              </a:ext>
            </a:extLst>
          </p:cNvPr>
          <p:cNvSpPr>
            <a:spLocks noGrp="1"/>
          </p:cNvSpPr>
          <p:nvPr>
            <p:ph type="sldNum" sz="quarter" idx="12"/>
          </p:nvPr>
        </p:nvSpPr>
        <p:spPr/>
        <p:txBody>
          <a:bodyPr/>
          <a:lstStyle/>
          <a:p>
            <a:fld id="{3EB05D82-546F-493C-B976-822D87756F60}" type="slidenum">
              <a:rPr lang="en-CA" smtClean="0"/>
              <a:t>‹#›</a:t>
            </a:fld>
            <a:endParaRPr lang="en-CA" dirty="0"/>
          </a:p>
        </p:txBody>
      </p:sp>
    </p:spTree>
    <p:extLst>
      <p:ext uri="{BB962C8B-B14F-4D97-AF65-F5344CB8AC3E}">
        <p14:creationId xmlns:p14="http://schemas.microsoft.com/office/powerpoint/2010/main" val="1552802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CE1FC-1A0C-4168-9C96-3C9902E7A495}"/>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9A6F74C0-D47A-438C-8367-AC81658333B2}"/>
              </a:ext>
            </a:extLst>
          </p:cNvPr>
          <p:cNvSpPr>
            <a:spLocks noGrp="1"/>
          </p:cNvSpPr>
          <p:nvPr>
            <p:ph type="dt" sz="half" idx="10"/>
          </p:nvPr>
        </p:nvSpPr>
        <p:spPr/>
        <p:txBody>
          <a:bodyPr/>
          <a:lstStyle/>
          <a:p>
            <a:fld id="{731C294B-565B-49E9-8B09-F11B5D7A7CE7}" type="datetimeFigureOut">
              <a:rPr lang="en-CA" smtClean="0"/>
              <a:t>2021-03-10</a:t>
            </a:fld>
            <a:endParaRPr lang="en-CA" dirty="0"/>
          </a:p>
        </p:txBody>
      </p:sp>
      <p:sp>
        <p:nvSpPr>
          <p:cNvPr id="4" name="Footer Placeholder 3">
            <a:extLst>
              <a:ext uri="{FF2B5EF4-FFF2-40B4-BE49-F238E27FC236}">
                <a16:creationId xmlns:a16="http://schemas.microsoft.com/office/drawing/2014/main" id="{E8BA33B7-73B8-4F11-B4BD-0D8E8468D88E}"/>
              </a:ext>
            </a:extLst>
          </p:cNvPr>
          <p:cNvSpPr>
            <a:spLocks noGrp="1"/>
          </p:cNvSpPr>
          <p:nvPr>
            <p:ph type="ftr" sz="quarter" idx="11"/>
          </p:nvPr>
        </p:nvSpPr>
        <p:spPr/>
        <p:txBody>
          <a:bodyPr/>
          <a:lstStyle/>
          <a:p>
            <a:endParaRPr lang="en-CA" dirty="0"/>
          </a:p>
        </p:txBody>
      </p:sp>
      <p:sp>
        <p:nvSpPr>
          <p:cNvPr id="5" name="Slide Number Placeholder 4">
            <a:extLst>
              <a:ext uri="{FF2B5EF4-FFF2-40B4-BE49-F238E27FC236}">
                <a16:creationId xmlns:a16="http://schemas.microsoft.com/office/drawing/2014/main" id="{CA771C9A-AF9E-4364-A878-381832BB66E8}"/>
              </a:ext>
            </a:extLst>
          </p:cNvPr>
          <p:cNvSpPr>
            <a:spLocks noGrp="1"/>
          </p:cNvSpPr>
          <p:nvPr>
            <p:ph type="sldNum" sz="quarter" idx="12"/>
          </p:nvPr>
        </p:nvSpPr>
        <p:spPr/>
        <p:txBody>
          <a:bodyPr/>
          <a:lstStyle/>
          <a:p>
            <a:fld id="{3EB05D82-546F-493C-B976-822D87756F60}" type="slidenum">
              <a:rPr lang="en-CA" smtClean="0"/>
              <a:t>‹#›</a:t>
            </a:fld>
            <a:endParaRPr lang="en-CA" dirty="0"/>
          </a:p>
        </p:txBody>
      </p:sp>
    </p:spTree>
    <p:extLst>
      <p:ext uri="{BB962C8B-B14F-4D97-AF65-F5344CB8AC3E}">
        <p14:creationId xmlns:p14="http://schemas.microsoft.com/office/powerpoint/2010/main" val="706207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BC2658-A70B-4093-92AA-22A7DF4F737B}"/>
              </a:ext>
            </a:extLst>
          </p:cNvPr>
          <p:cNvSpPr>
            <a:spLocks noGrp="1"/>
          </p:cNvSpPr>
          <p:nvPr>
            <p:ph type="dt" sz="half" idx="10"/>
          </p:nvPr>
        </p:nvSpPr>
        <p:spPr/>
        <p:txBody>
          <a:bodyPr/>
          <a:lstStyle/>
          <a:p>
            <a:fld id="{731C294B-565B-49E9-8B09-F11B5D7A7CE7}" type="datetimeFigureOut">
              <a:rPr lang="en-CA" smtClean="0"/>
              <a:t>2021-03-10</a:t>
            </a:fld>
            <a:endParaRPr lang="en-CA" dirty="0"/>
          </a:p>
        </p:txBody>
      </p:sp>
      <p:sp>
        <p:nvSpPr>
          <p:cNvPr id="3" name="Footer Placeholder 2">
            <a:extLst>
              <a:ext uri="{FF2B5EF4-FFF2-40B4-BE49-F238E27FC236}">
                <a16:creationId xmlns:a16="http://schemas.microsoft.com/office/drawing/2014/main" id="{1FD7BEE3-58F7-43AE-9850-A7116C63CDFA}"/>
              </a:ext>
            </a:extLst>
          </p:cNvPr>
          <p:cNvSpPr>
            <a:spLocks noGrp="1"/>
          </p:cNvSpPr>
          <p:nvPr>
            <p:ph type="ftr" sz="quarter" idx="11"/>
          </p:nvPr>
        </p:nvSpPr>
        <p:spPr/>
        <p:txBody>
          <a:bodyPr/>
          <a:lstStyle/>
          <a:p>
            <a:endParaRPr lang="en-CA" dirty="0"/>
          </a:p>
        </p:txBody>
      </p:sp>
      <p:sp>
        <p:nvSpPr>
          <p:cNvPr id="4" name="Slide Number Placeholder 3">
            <a:extLst>
              <a:ext uri="{FF2B5EF4-FFF2-40B4-BE49-F238E27FC236}">
                <a16:creationId xmlns:a16="http://schemas.microsoft.com/office/drawing/2014/main" id="{FD10E37B-2853-40CD-8E5E-3EEDD2F0617D}"/>
              </a:ext>
            </a:extLst>
          </p:cNvPr>
          <p:cNvSpPr>
            <a:spLocks noGrp="1"/>
          </p:cNvSpPr>
          <p:nvPr>
            <p:ph type="sldNum" sz="quarter" idx="12"/>
          </p:nvPr>
        </p:nvSpPr>
        <p:spPr/>
        <p:txBody>
          <a:bodyPr/>
          <a:lstStyle/>
          <a:p>
            <a:fld id="{3EB05D82-546F-493C-B976-822D87756F60}" type="slidenum">
              <a:rPr lang="en-CA" smtClean="0"/>
              <a:t>‹#›</a:t>
            </a:fld>
            <a:endParaRPr lang="en-CA" dirty="0"/>
          </a:p>
        </p:txBody>
      </p:sp>
    </p:spTree>
    <p:extLst>
      <p:ext uri="{BB962C8B-B14F-4D97-AF65-F5344CB8AC3E}">
        <p14:creationId xmlns:p14="http://schemas.microsoft.com/office/powerpoint/2010/main" val="996951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0795D-C138-429B-A602-266168B479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5F2117B8-86F6-4F37-8092-26701FCF7C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0239686A-F9FC-477D-8CE6-899D2BF8FA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2C9921-A72C-41D5-8AC8-B2BF15267A94}"/>
              </a:ext>
            </a:extLst>
          </p:cNvPr>
          <p:cNvSpPr>
            <a:spLocks noGrp="1"/>
          </p:cNvSpPr>
          <p:nvPr>
            <p:ph type="dt" sz="half" idx="10"/>
          </p:nvPr>
        </p:nvSpPr>
        <p:spPr/>
        <p:txBody>
          <a:bodyPr/>
          <a:lstStyle/>
          <a:p>
            <a:fld id="{731C294B-565B-49E9-8B09-F11B5D7A7CE7}" type="datetimeFigureOut">
              <a:rPr lang="en-CA" smtClean="0"/>
              <a:t>2021-03-10</a:t>
            </a:fld>
            <a:endParaRPr lang="en-CA" dirty="0"/>
          </a:p>
        </p:txBody>
      </p:sp>
      <p:sp>
        <p:nvSpPr>
          <p:cNvPr id="6" name="Footer Placeholder 5">
            <a:extLst>
              <a:ext uri="{FF2B5EF4-FFF2-40B4-BE49-F238E27FC236}">
                <a16:creationId xmlns:a16="http://schemas.microsoft.com/office/drawing/2014/main" id="{0BAC2F84-A878-408C-BEAD-950379C53113}"/>
              </a:ext>
            </a:extLst>
          </p:cNvPr>
          <p:cNvSpPr>
            <a:spLocks noGrp="1"/>
          </p:cNvSpPr>
          <p:nvPr>
            <p:ph type="ftr" sz="quarter" idx="11"/>
          </p:nvPr>
        </p:nvSpPr>
        <p:spPr/>
        <p:txBody>
          <a:bodyPr/>
          <a:lstStyle/>
          <a:p>
            <a:endParaRPr lang="en-CA" dirty="0"/>
          </a:p>
        </p:txBody>
      </p:sp>
      <p:sp>
        <p:nvSpPr>
          <p:cNvPr id="7" name="Slide Number Placeholder 6">
            <a:extLst>
              <a:ext uri="{FF2B5EF4-FFF2-40B4-BE49-F238E27FC236}">
                <a16:creationId xmlns:a16="http://schemas.microsoft.com/office/drawing/2014/main" id="{CED2007C-6F24-46B4-80FC-BDACE4C56DF8}"/>
              </a:ext>
            </a:extLst>
          </p:cNvPr>
          <p:cNvSpPr>
            <a:spLocks noGrp="1"/>
          </p:cNvSpPr>
          <p:nvPr>
            <p:ph type="sldNum" sz="quarter" idx="12"/>
          </p:nvPr>
        </p:nvSpPr>
        <p:spPr/>
        <p:txBody>
          <a:bodyPr/>
          <a:lstStyle/>
          <a:p>
            <a:fld id="{3EB05D82-546F-493C-B976-822D87756F60}" type="slidenum">
              <a:rPr lang="en-CA" smtClean="0"/>
              <a:t>‹#›</a:t>
            </a:fld>
            <a:endParaRPr lang="en-CA" dirty="0"/>
          </a:p>
        </p:txBody>
      </p:sp>
    </p:spTree>
    <p:extLst>
      <p:ext uri="{BB962C8B-B14F-4D97-AF65-F5344CB8AC3E}">
        <p14:creationId xmlns:p14="http://schemas.microsoft.com/office/powerpoint/2010/main" val="36715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17022-7115-4EFB-B7AE-2C80B07B03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C9F165E1-184E-4C73-ADDE-13CFF66ED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a:extLst>
              <a:ext uri="{FF2B5EF4-FFF2-40B4-BE49-F238E27FC236}">
                <a16:creationId xmlns:a16="http://schemas.microsoft.com/office/drawing/2014/main" id="{9D9DA4C4-D7AE-4A1A-B642-E4184B68D2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745387-65B4-4EAB-B0D6-BDF0447CB776}"/>
              </a:ext>
            </a:extLst>
          </p:cNvPr>
          <p:cNvSpPr>
            <a:spLocks noGrp="1"/>
          </p:cNvSpPr>
          <p:nvPr>
            <p:ph type="dt" sz="half" idx="10"/>
          </p:nvPr>
        </p:nvSpPr>
        <p:spPr/>
        <p:txBody>
          <a:bodyPr/>
          <a:lstStyle/>
          <a:p>
            <a:fld id="{731C294B-565B-49E9-8B09-F11B5D7A7CE7}" type="datetimeFigureOut">
              <a:rPr lang="en-CA" smtClean="0"/>
              <a:t>2021-03-10</a:t>
            </a:fld>
            <a:endParaRPr lang="en-CA" dirty="0"/>
          </a:p>
        </p:txBody>
      </p:sp>
      <p:sp>
        <p:nvSpPr>
          <p:cNvPr id="6" name="Footer Placeholder 5">
            <a:extLst>
              <a:ext uri="{FF2B5EF4-FFF2-40B4-BE49-F238E27FC236}">
                <a16:creationId xmlns:a16="http://schemas.microsoft.com/office/drawing/2014/main" id="{861AF401-0072-4DEB-AD72-A97DF4902D5D}"/>
              </a:ext>
            </a:extLst>
          </p:cNvPr>
          <p:cNvSpPr>
            <a:spLocks noGrp="1"/>
          </p:cNvSpPr>
          <p:nvPr>
            <p:ph type="ftr" sz="quarter" idx="11"/>
          </p:nvPr>
        </p:nvSpPr>
        <p:spPr/>
        <p:txBody>
          <a:bodyPr/>
          <a:lstStyle/>
          <a:p>
            <a:endParaRPr lang="en-CA" dirty="0"/>
          </a:p>
        </p:txBody>
      </p:sp>
      <p:sp>
        <p:nvSpPr>
          <p:cNvPr id="7" name="Slide Number Placeholder 6">
            <a:extLst>
              <a:ext uri="{FF2B5EF4-FFF2-40B4-BE49-F238E27FC236}">
                <a16:creationId xmlns:a16="http://schemas.microsoft.com/office/drawing/2014/main" id="{C61C5A05-5E16-4260-A175-F4F90FE00F8A}"/>
              </a:ext>
            </a:extLst>
          </p:cNvPr>
          <p:cNvSpPr>
            <a:spLocks noGrp="1"/>
          </p:cNvSpPr>
          <p:nvPr>
            <p:ph type="sldNum" sz="quarter" idx="12"/>
          </p:nvPr>
        </p:nvSpPr>
        <p:spPr/>
        <p:txBody>
          <a:bodyPr/>
          <a:lstStyle/>
          <a:p>
            <a:fld id="{3EB05D82-546F-493C-B976-822D87756F60}" type="slidenum">
              <a:rPr lang="en-CA" smtClean="0"/>
              <a:t>‹#›</a:t>
            </a:fld>
            <a:endParaRPr lang="en-CA" dirty="0"/>
          </a:p>
        </p:txBody>
      </p:sp>
    </p:spTree>
    <p:extLst>
      <p:ext uri="{BB962C8B-B14F-4D97-AF65-F5344CB8AC3E}">
        <p14:creationId xmlns:p14="http://schemas.microsoft.com/office/powerpoint/2010/main" val="1488876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6CA2D3-B930-4DB4-B9DB-55CAE89989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4251E74-B3F2-4888-BE98-91FFEE7C86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3D5BE7E-A3F0-4E66-8555-D81883F781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1C294B-565B-49E9-8B09-F11B5D7A7CE7}" type="datetimeFigureOut">
              <a:rPr lang="en-CA" smtClean="0"/>
              <a:t>2021-03-10</a:t>
            </a:fld>
            <a:endParaRPr lang="en-CA" dirty="0"/>
          </a:p>
        </p:txBody>
      </p:sp>
      <p:sp>
        <p:nvSpPr>
          <p:cNvPr id="5" name="Footer Placeholder 4">
            <a:extLst>
              <a:ext uri="{FF2B5EF4-FFF2-40B4-BE49-F238E27FC236}">
                <a16:creationId xmlns:a16="http://schemas.microsoft.com/office/drawing/2014/main" id="{EF6AA6B4-528C-4815-893C-F05D9DD207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6" name="Slide Number Placeholder 5">
            <a:extLst>
              <a:ext uri="{FF2B5EF4-FFF2-40B4-BE49-F238E27FC236}">
                <a16:creationId xmlns:a16="http://schemas.microsoft.com/office/drawing/2014/main" id="{1972B16B-6230-4B37-8916-CA3B278DEF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B05D82-546F-493C-B976-822D87756F60}" type="slidenum">
              <a:rPr lang="en-CA" smtClean="0"/>
              <a:t>‹#›</a:t>
            </a:fld>
            <a:endParaRPr lang="en-CA" dirty="0"/>
          </a:p>
        </p:txBody>
      </p:sp>
    </p:spTree>
    <p:extLst>
      <p:ext uri="{BB962C8B-B14F-4D97-AF65-F5344CB8AC3E}">
        <p14:creationId xmlns:p14="http://schemas.microsoft.com/office/powerpoint/2010/main" val="11942798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84DF9-D519-4300-B194-4D230A1E9177}"/>
              </a:ext>
            </a:extLst>
          </p:cNvPr>
          <p:cNvSpPr>
            <a:spLocks noGrp="1"/>
          </p:cNvSpPr>
          <p:nvPr>
            <p:ph type="ctrTitle"/>
          </p:nvPr>
        </p:nvSpPr>
        <p:spPr>
          <a:xfrm>
            <a:off x="1524000" y="309716"/>
            <a:ext cx="9144000" cy="1799303"/>
          </a:xfrm>
        </p:spPr>
        <p:txBody>
          <a:bodyPr/>
          <a:lstStyle/>
          <a:p>
            <a:r>
              <a:rPr lang="en-CA" dirty="0">
                <a:latin typeface="Arial Black" panose="020B0A04020102020204" pitchFamily="34" charset="0"/>
              </a:rPr>
              <a:t>John the Baptist </a:t>
            </a:r>
            <a:br>
              <a:rPr lang="en-CA" dirty="0">
                <a:latin typeface="Arial Black" panose="020B0A04020102020204" pitchFamily="34" charset="0"/>
              </a:rPr>
            </a:br>
            <a:r>
              <a:rPr lang="en-CA" dirty="0">
                <a:latin typeface="Arial Black" panose="020B0A04020102020204" pitchFamily="34" charset="0"/>
              </a:rPr>
              <a:t>More Than A Prophet</a:t>
            </a:r>
          </a:p>
        </p:txBody>
      </p:sp>
      <p:sp>
        <p:nvSpPr>
          <p:cNvPr id="3" name="Subtitle 2">
            <a:extLst>
              <a:ext uri="{FF2B5EF4-FFF2-40B4-BE49-F238E27FC236}">
                <a16:creationId xmlns:a16="http://schemas.microsoft.com/office/drawing/2014/main" id="{550F50D6-ADE5-457C-9910-2CA33E98B418}"/>
              </a:ext>
            </a:extLst>
          </p:cNvPr>
          <p:cNvSpPr>
            <a:spLocks noGrp="1"/>
          </p:cNvSpPr>
          <p:nvPr>
            <p:ph type="subTitle" idx="1"/>
          </p:nvPr>
        </p:nvSpPr>
        <p:spPr>
          <a:xfrm>
            <a:off x="1090862" y="2109019"/>
            <a:ext cx="10058401" cy="2727244"/>
          </a:xfrm>
        </p:spPr>
        <p:txBody>
          <a:bodyPr>
            <a:normAutofit fontScale="92500"/>
          </a:bodyPr>
          <a:lstStyle/>
          <a:p>
            <a:pPr marR="0" algn="l">
              <a:lnSpc>
                <a:spcPct val="107000"/>
              </a:lnSpc>
              <a:spcBef>
                <a:spcPts val="0"/>
              </a:spcBef>
              <a:spcAft>
                <a:spcPts val="600"/>
              </a:spcAft>
            </a:pPr>
            <a:r>
              <a:rPr lang="en-CA" sz="26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One day, as </a:t>
            </a:r>
            <a:r>
              <a:rPr lang="en-CA" sz="28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Jesus was teaching the people in the temple and preaching the gospel</a:t>
            </a:r>
            <a:r>
              <a:rPr lang="en-CA" sz="26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the chief priests and the scribes with the elders came up and said to him, “Tell us </a:t>
            </a:r>
            <a:r>
              <a:rPr lang="en-CA" sz="28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by what authority you do these things</a:t>
            </a:r>
            <a:r>
              <a:rPr lang="en-CA" sz="26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or who it is that gave you this authority.”  He answered them, “I also will ask you a question. Now tell me, </a:t>
            </a:r>
            <a:r>
              <a:rPr lang="en-CA" sz="28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was the baptism of John from heaven or from man</a:t>
            </a:r>
            <a:r>
              <a:rPr lang="en-CA" sz="26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p>
          <a:p>
            <a:pPr marL="457200" marR="0" algn="r">
              <a:lnSpc>
                <a:spcPct val="107000"/>
              </a:lnSpc>
              <a:spcBef>
                <a:spcPts val="0"/>
              </a:spcBef>
              <a:spcAft>
                <a:spcPts val="600"/>
              </a:spcAft>
            </a:pPr>
            <a:r>
              <a:rPr lang="en-CA" sz="1900" dirty="0">
                <a:effectLst/>
                <a:latin typeface="Calibri" panose="020F0502020204030204" pitchFamily="34" charset="0"/>
                <a:ea typeface="Calibri" panose="020F0502020204030204" pitchFamily="34" charset="0"/>
                <a:cs typeface="Arial" panose="020B0604020202020204" pitchFamily="34" charset="0"/>
              </a:rPr>
              <a:t>(Luke 20:1-4 ESV // Mark 11:27-30, Matthew </a:t>
            </a:r>
            <a:r>
              <a:rPr lang="en-CA" sz="1900" dirty="0">
                <a:latin typeface="Calibri" panose="020F0502020204030204" pitchFamily="34" charset="0"/>
                <a:ea typeface="Calibri" panose="020F0502020204030204" pitchFamily="34" charset="0"/>
                <a:cs typeface="Arial" panose="020B0604020202020204" pitchFamily="34" charset="0"/>
              </a:rPr>
              <a:t>2</a:t>
            </a:r>
            <a:r>
              <a:rPr lang="en-CA" sz="1900" dirty="0">
                <a:effectLst/>
                <a:latin typeface="Calibri" panose="020F0502020204030204" pitchFamily="34" charset="0"/>
                <a:ea typeface="Calibri" panose="020F0502020204030204" pitchFamily="34" charset="0"/>
                <a:cs typeface="Arial" panose="020B0604020202020204" pitchFamily="34" charset="0"/>
              </a:rPr>
              <a:t>1:23-25)</a:t>
            </a:r>
          </a:p>
          <a:p>
            <a:endParaRPr lang="en-CA" dirty="0"/>
          </a:p>
        </p:txBody>
      </p:sp>
      <p:sp>
        <p:nvSpPr>
          <p:cNvPr id="4" name="TextBox 3">
            <a:extLst>
              <a:ext uri="{FF2B5EF4-FFF2-40B4-BE49-F238E27FC236}">
                <a16:creationId xmlns:a16="http://schemas.microsoft.com/office/drawing/2014/main" id="{3D16F729-7019-45F3-96F2-4E32BDCD54BB}"/>
              </a:ext>
            </a:extLst>
          </p:cNvPr>
          <p:cNvSpPr txBox="1"/>
          <p:nvPr/>
        </p:nvSpPr>
        <p:spPr>
          <a:xfrm>
            <a:off x="476864" y="4836263"/>
            <a:ext cx="11238271" cy="144655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4400" b="0" i="1" u="none" strike="noStrike" kern="1200" cap="none" spc="0" normalizeH="0" baseline="0" noProof="0" dirty="0">
                <a:ln>
                  <a:noFill/>
                </a:ln>
                <a:solidFill>
                  <a:prstClr val="black"/>
                </a:solidFill>
                <a:effectLst/>
                <a:uLnTx/>
                <a:uFillTx/>
                <a:latin typeface="Arial Black" panose="020B0A04020102020204" pitchFamily="34" charset="0"/>
                <a:ea typeface="+mn-ea"/>
                <a:cs typeface="+mn-cs"/>
              </a:rPr>
              <a:t>Part 2</a:t>
            </a:r>
            <a:br>
              <a:rPr kumimoji="0" lang="en-CA" sz="4400" b="0" i="1" u="none" strike="noStrike" kern="1200" cap="none" spc="0" normalizeH="0" baseline="0" noProof="0" dirty="0">
                <a:ln>
                  <a:noFill/>
                </a:ln>
                <a:solidFill>
                  <a:prstClr val="black"/>
                </a:solidFill>
                <a:effectLst/>
                <a:uLnTx/>
                <a:uFillTx/>
                <a:latin typeface="Arial Black" panose="020B0A04020102020204" pitchFamily="34" charset="0"/>
                <a:ea typeface="+mn-ea"/>
                <a:cs typeface="+mn-cs"/>
              </a:rPr>
            </a:br>
            <a:r>
              <a:rPr kumimoji="0" lang="en-CA" sz="4400" b="0" i="1" u="none" strike="noStrike" kern="1200" cap="none" spc="0" normalizeH="0" baseline="0" noProof="0" dirty="0">
                <a:ln>
                  <a:noFill/>
                </a:ln>
                <a:solidFill>
                  <a:prstClr val="black"/>
                </a:solidFill>
                <a:effectLst/>
                <a:uLnTx/>
                <a:uFillTx/>
                <a:latin typeface="Arial Black" panose="020B0A04020102020204" pitchFamily="34" charset="0"/>
                <a:ea typeface="+mn-ea"/>
                <a:cs typeface="+mn-cs"/>
              </a:rPr>
              <a:t>The Witness to Jesus the Messiah</a:t>
            </a:r>
          </a:p>
        </p:txBody>
      </p:sp>
    </p:spTree>
    <p:extLst>
      <p:ext uri="{BB962C8B-B14F-4D97-AF65-F5344CB8AC3E}">
        <p14:creationId xmlns:p14="http://schemas.microsoft.com/office/powerpoint/2010/main" val="3136284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36188-008C-49A5-B081-C53EA0346CF8}"/>
              </a:ext>
            </a:extLst>
          </p:cNvPr>
          <p:cNvSpPr>
            <a:spLocks noGrp="1"/>
          </p:cNvSpPr>
          <p:nvPr>
            <p:ph type="title"/>
          </p:nvPr>
        </p:nvSpPr>
        <p:spPr>
          <a:xfrm>
            <a:off x="0" y="365125"/>
            <a:ext cx="12192000" cy="848533"/>
          </a:xfrm>
        </p:spPr>
        <p:txBody>
          <a:bodyPr/>
          <a:lstStyle/>
          <a:p>
            <a:pPr algn="ctr"/>
            <a:r>
              <a:rPr lang="en-CA" dirty="0">
                <a:latin typeface="Arial Black" panose="020B0A04020102020204" pitchFamily="34" charset="0"/>
              </a:rPr>
              <a:t>Jesus’ Assessment of John the Baptist</a:t>
            </a:r>
          </a:p>
        </p:txBody>
      </p:sp>
      <p:sp>
        <p:nvSpPr>
          <p:cNvPr id="3" name="Content Placeholder 2">
            <a:extLst>
              <a:ext uri="{FF2B5EF4-FFF2-40B4-BE49-F238E27FC236}">
                <a16:creationId xmlns:a16="http://schemas.microsoft.com/office/drawing/2014/main" id="{13FA315B-E769-4E93-8DE4-1B24736ADE88}"/>
              </a:ext>
            </a:extLst>
          </p:cNvPr>
          <p:cNvSpPr>
            <a:spLocks noGrp="1"/>
          </p:cNvSpPr>
          <p:nvPr>
            <p:ph idx="1"/>
          </p:nvPr>
        </p:nvSpPr>
        <p:spPr>
          <a:xfrm>
            <a:off x="0" y="1213657"/>
            <a:ext cx="12192000" cy="5644343"/>
          </a:xfrm>
        </p:spPr>
        <p:txBody>
          <a:bodyPr>
            <a:normAutofit fontScale="85000" lnSpcReduction="10000"/>
          </a:bodyPr>
          <a:lstStyle/>
          <a:p>
            <a:pPr marL="0" indent="0">
              <a:lnSpc>
                <a:spcPct val="120000"/>
              </a:lnSpc>
              <a:buNone/>
            </a:pPr>
            <a:r>
              <a:rPr lang="en-CA" dirty="0"/>
              <a:t>After John’s disciples left, Jesus speaks to the “crowds”: </a:t>
            </a:r>
            <a:r>
              <a:rPr lang="en-CA" b="1" u="sng" dirty="0"/>
              <a:t>Matthew 11:7-11a ESV</a:t>
            </a:r>
          </a:p>
          <a:p>
            <a:pPr marL="457200" lvl="1" indent="0">
              <a:lnSpc>
                <a:spcPct val="110000"/>
              </a:lnSpc>
              <a:spcBef>
                <a:spcPts val="0"/>
              </a:spcBef>
              <a:buNone/>
            </a:pPr>
            <a:r>
              <a:rPr lang="en-CA" dirty="0"/>
              <a:t>As they went away, Jesus began to speak to the crowds concerning John: “</a:t>
            </a:r>
            <a:r>
              <a:rPr lang="en-CA" b="1" dirty="0">
                <a:highlight>
                  <a:srgbClr val="FFFF00"/>
                </a:highlight>
              </a:rPr>
              <a:t>What did you go out into the wilderness to see</a:t>
            </a:r>
            <a:r>
              <a:rPr lang="en-CA" dirty="0"/>
              <a:t>?  A reed shaken by the wind?  What then did you go out to see?  A man dressed in soft clothing?  Behold, those who wear soft clothing are in kings’ houses.  What then did you go out to see?  </a:t>
            </a:r>
            <a:r>
              <a:rPr lang="en-CA" b="1" dirty="0">
                <a:highlight>
                  <a:srgbClr val="FFFF00"/>
                </a:highlight>
              </a:rPr>
              <a:t>A prophet?  Yes, I tell you, and more than a prophet.  This is he of whom it is written</a:t>
            </a:r>
            <a:r>
              <a:rPr lang="en-CA" dirty="0"/>
              <a:t>,</a:t>
            </a:r>
          </a:p>
          <a:p>
            <a:pPr marL="914400" lvl="2" indent="0">
              <a:lnSpc>
                <a:spcPct val="110000"/>
              </a:lnSpc>
              <a:spcBef>
                <a:spcPts val="0"/>
              </a:spcBef>
              <a:buNone/>
            </a:pPr>
            <a:r>
              <a:rPr lang="en-CA" sz="2400" dirty="0"/>
              <a:t>“‘Behold, I send my messenger before your face, who will prepare your way before you.”  [Malachi 3:1]</a:t>
            </a:r>
          </a:p>
          <a:p>
            <a:pPr marL="457200" lvl="1" indent="0">
              <a:lnSpc>
                <a:spcPct val="110000"/>
              </a:lnSpc>
              <a:spcBef>
                <a:spcPts val="0"/>
              </a:spcBef>
              <a:buNone/>
            </a:pPr>
            <a:r>
              <a:rPr lang="en-CA" dirty="0"/>
              <a:t>Truly, I say to you, </a:t>
            </a:r>
            <a:r>
              <a:rPr lang="en-CA" b="1" dirty="0">
                <a:highlight>
                  <a:srgbClr val="FFFF00"/>
                </a:highlight>
              </a:rPr>
              <a:t>among those born of women there has arisen no one greater than John the Baptist</a:t>
            </a:r>
            <a:r>
              <a:rPr lang="en-CA" dirty="0"/>
              <a:t>.</a:t>
            </a:r>
          </a:p>
          <a:p>
            <a:pPr>
              <a:lnSpc>
                <a:spcPct val="110000"/>
              </a:lnSpc>
              <a:spcBef>
                <a:spcPts val="600"/>
              </a:spcBef>
            </a:pPr>
            <a:r>
              <a:rPr lang="en-CA" dirty="0"/>
              <a:t>John is indeed a prophet – he is </a:t>
            </a:r>
            <a:r>
              <a:rPr lang="en-CA" b="1" dirty="0">
                <a:highlight>
                  <a:srgbClr val="FFFF00"/>
                </a:highlight>
              </a:rPr>
              <a:t>the last of the Old Covenant prophets</a:t>
            </a:r>
          </a:p>
          <a:p>
            <a:pPr>
              <a:lnSpc>
                <a:spcPct val="110000"/>
              </a:lnSpc>
              <a:spcBef>
                <a:spcPts val="600"/>
              </a:spcBef>
            </a:pPr>
            <a:r>
              <a:rPr lang="en-CA" dirty="0"/>
              <a:t>John stood on the pinnacle between the old order and the new order – he is more than a prophet because he prepared the way for the coming of the Messiah</a:t>
            </a:r>
          </a:p>
          <a:p>
            <a:pPr>
              <a:lnSpc>
                <a:spcPct val="110000"/>
              </a:lnSpc>
              <a:spcBef>
                <a:spcPts val="600"/>
              </a:spcBef>
            </a:pPr>
            <a:r>
              <a:rPr lang="en-CA" dirty="0"/>
              <a:t>John brokered the </a:t>
            </a:r>
            <a:r>
              <a:rPr lang="en-CA" b="1" dirty="0">
                <a:highlight>
                  <a:srgbClr val="FFFF00"/>
                </a:highlight>
              </a:rPr>
              <a:t>transition from the Old Covenant to the New Covenant</a:t>
            </a:r>
            <a:r>
              <a:rPr lang="en-CA" dirty="0"/>
              <a:t>: the work of the Messiah was to inaugurate the New Covenant – John prepared the way for that work </a:t>
            </a:r>
          </a:p>
          <a:p>
            <a:pPr>
              <a:lnSpc>
                <a:spcPct val="110000"/>
              </a:lnSpc>
              <a:spcBef>
                <a:spcPts val="600"/>
              </a:spcBef>
            </a:pPr>
            <a:r>
              <a:rPr lang="en-CA" dirty="0"/>
              <a:t>Indeed, “among those born of women there has arisen no one greater than John the Baptist”.  </a:t>
            </a:r>
            <a:r>
              <a:rPr lang="en-CA" b="1" dirty="0">
                <a:highlight>
                  <a:srgbClr val="FFFF00"/>
                </a:highlight>
              </a:rPr>
              <a:t>No human being has fulfilled a more important role in the Plan of God</a:t>
            </a:r>
            <a:endParaRPr lang="en-CA" dirty="0"/>
          </a:p>
        </p:txBody>
      </p:sp>
    </p:spTree>
    <p:extLst>
      <p:ext uri="{BB962C8B-B14F-4D97-AF65-F5344CB8AC3E}">
        <p14:creationId xmlns:p14="http://schemas.microsoft.com/office/powerpoint/2010/main" val="2492323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274DD-120D-4DB5-A2C1-029EF58A1952}"/>
              </a:ext>
            </a:extLst>
          </p:cNvPr>
          <p:cNvSpPr>
            <a:spLocks noGrp="1"/>
          </p:cNvSpPr>
          <p:nvPr>
            <p:ph type="title"/>
          </p:nvPr>
        </p:nvSpPr>
        <p:spPr>
          <a:xfrm>
            <a:off x="838200" y="365126"/>
            <a:ext cx="10515600" cy="931660"/>
          </a:xfrm>
        </p:spPr>
        <p:txBody>
          <a:bodyPr>
            <a:normAutofit/>
          </a:bodyPr>
          <a:lstStyle/>
          <a:p>
            <a:pPr algn="ctr"/>
            <a:r>
              <a:rPr lang="en-CA" sz="5400" dirty="0">
                <a:latin typeface="Arial Black" panose="020B0A04020102020204" pitchFamily="34" charset="0"/>
              </a:rPr>
              <a:t>Jesus’ Final Endorsement</a:t>
            </a:r>
          </a:p>
        </p:txBody>
      </p:sp>
      <p:sp>
        <p:nvSpPr>
          <p:cNvPr id="3" name="Content Placeholder 2">
            <a:extLst>
              <a:ext uri="{FF2B5EF4-FFF2-40B4-BE49-F238E27FC236}">
                <a16:creationId xmlns:a16="http://schemas.microsoft.com/office/drawing/2014/main" id="{445F44AA-0B95-4E67-8AA4-7358E11FFBB3}"/>
              </a:ext>
            </a:extLst>
          </p:cNvPr>
          <p:cNvSpPr>
            <a:spLocks noGrp="1"/>
          </p:cNvSpPr>
          <p:nvPr>
            <p:ph idx="1"/>
          </p:nvPr>
        </p:nvSpPr>
        <p:spPr>
          <a:xfrm>
            <a:off x="0" y="1296786"/>
            <a:ext cx="12192000" cy="5561214"/>
          </a:xfrm>
        </p:spPr>
        <p:txBody>
          <a:bodyPr>
            <a:normAutofit/>
          </a:bodyPr>
          <a:lstStyle/>
          <a:p>
            <a:r>
              <a:rPr lang="en-CA" dirty="0"/>
              <a:t>Later, a few days before the crucifixion, Jesus is facing his own death.  Jesus is in the Temple and is </a:t>
            </a:r>
            <a:r>
              <a:rPr lang="en-CA" b="1" dirty="0">
                <a:highlight>
                  <a:srgbClr val="FFFF00"/>
                </a:highlight>
              </a:rPr>
              <a:t>challenged by the Temple rulers</a:t>
            </a:r>
            <a:r>
              <a:rPr lang="en-CA" dirty="0"/>
              <a:t> by what authority does he teach?  Jesus appeals to the authority of John’s baptism: </a:t>
            </a:r>
          </a:p>
          <a:p>
            <a:pPr marL="457200" lvl="1" indent="0">
              <a:spcBef>
                <a:spcPts val="0"/>
              </a:spcBef>
              <a:buNone/>
            </a:pPr>
            <a:r>
              <a:rPr lang="en-CA" b="1" u="sng" dirty="0">
                <a:effectLst/>
                <a:latin typeface="Calibri" panose="020F0502020204030204" pitchFamily="34" charset="0"/>
                <a:ea typeface="Calibri" panose="020F0502020204030204" pitchFamily="34" charset="0"/>
                <a:cs typeface="Arial" panose="020B0604020202020204" pitchFamily="34" charset="0"/>
              </a:rPr>
              <a:t>Matthew 21:23b-25a ESV</a:t>
            </a:r>
          </a:p>
          <a:p>
            <a:pPr marL="457200" lvl="1" indent="0">
              <a:spcBef>
                <a:spcPts val="0"/>
              </a:spcBef>
              <a:buNone/>
            </a:pPr>
            <a:r>
              <a:rPr lang="en-CA" dirty="0">
                <a:effectLst/>
                <a:latin typeface="Calibri" panose="020F0502020204030204" pitchFamily="34" charset="0"/>
                <a:ea typeface="Calibri" panose="020F0502020204030204" pitchFamily="34" charset="0"/>
                <a:cs typeface="Arial" panose="020B0604020202020204" pitchFamily="34" charset="0"/>
              </a:rPr>
              <a:t>By what authority are you doing these things, and who gave you this authority?”  Jesus answered them, “I also will ask you one question, and if you tell me the answer, then I also will tell you by what authority I do these things.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baptism of John, from where did it come?  From heaven or from man</a:t>
            </a:r>
            <a:r>
              <a:rPr lang="en-CA" dirty="0">
                <a:effectLst/>
                <a:latin typeface="Calibri" panose="020F0502020204030204" pitchFamily="34" charset="0"/>
                <a:ea typeface="Calibri" panose="020F0502020204030204" pitchFamily="34" charset="0"/>
                <a:cs typeface="Arial" panose="020B0604020202020204" pitchFamily="34" charset="0"/>
              </a:rPr>
              <a:t>?”</a:t>
            </a:r>
          </a:p>
          <a:p>
            <a:r>
              <a:rPr lang="en-CA" dirty="0"/>
              <a:t>They refused to answer, and </a:t>
            </a:r>
            <a:r>
              <a:rPr lang="en-CA" b="1" dirty="0">
                <a:highlight>
                  <a:srgbClr val="FFFF00"/>
                </a:highlight>
              </a:rPr>
              <a:t>Jesus went on to condemn their hypocrisy</a:t>
            </a:r>
            <a:r>
              <a:rPr lang="en-CA" dirty="0"/>
              <a:t>, making one final reference to John the Baptist: </a:t>
            </a:r>
            <a:r>
              <a:rPr lang="en-CA" b="1" u="sng" dirty="0"/>
              <a:t>Matthew 21:31-32 ESV</a:t>
            </a:r>
          </a:p>
          <a:p>
            <a:pPr marL="457200" lvl="1" indent="0">
              <a:spcBef>
                <a:spcPts val="0"/>
              </a:spcBef>
              <a:buNone/>
            </a:pPr>
            <a:r>
              <a:rPr lang="en-CA" dirty="0">
                <a:effectLst/>
                <a:latin typeface="Calibri" panose="020F0502020204030204" pitchFamily="34" charset="0"/>
                <a:ea typeface="Calibri" panose="020F0502020204030204" pitchFamily="34" charset="0"/>
                <a:cs typeface="Arial" panose="020B0604020202020204" pitchFamily="34" charset="0"/>
              </a:rPr>
              <a:t>Jesus said to them, “Truly, I say to you, the tax collectors and the prostitutes go into the kingdom of God before you.  For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John came to you in the way of righteousness</a:t>
            </a:r>
            <a:r>
              <a:rPr lang="en-CA" dirty="0">
                <a:effectLst/>
                <a:latin typeface="Calibri" panose="020F0502020204030204" pitchFamily="34" charset="0"/>
                <a:ea typeface="Calibri" panose="020F0502020204030204" pitchFamily="34" charset="0"/>
                <a:cs typeface="Arial" panose="020B0604020202020204" pitchFamily="34" charset="0"/>
              </a:rPr>
              <a:t>, and you did not believe him, but the tax collectors and the prostitutes believed him.  And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even when you saw it, you did not afterward change your minds and believe him</a:t>
            </a:r>
            <a:r>
              <a:rPr lang="en-CA" dirty="0">
                <a:effectLst/>
                <a:latin typeface="Calibri" panose="020F050202020403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1509976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1FF3C-AD43-4494-AA31-1DBDE7926D37}"/>
              </a:ext>
            </a:extLst>
          </p:cNvPr>
          <p:cNvSpPr>
            <a:spLocks noGrp="1"/>
          </p:cNvSpPr>
          <p:nvPr>
            <p:ph type="title"/>
          </p:nvPr>
        </p:nvSpPr>
        <p:spPr>
          <a:xfrm>
            <a:off x="838200" y="365125"/>
            <a:ext cx="10515600" cy="985693"/>
          </a:xfrm>
        </p:spPr>
        <p:txBody>
          <a:bodyPr>
            <a:normAutofit/>
          </a:bodyPr>
          <a:lstStyle/>
          <a:p>
            <a:pPr algn="ctr"/>
            <a:r>
              <a:rPr lang="en-CA" sz="6000"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F1BF87D7-C883-4956-AA54-840E420A1FED}"/>
              </a:ext>
            </a:extLst>
          </p:cNvPr>
          <p:cNvSpPr>
            <a:spLocks noGrp="1"/>
          </p:cNvSpPr>
          <p:nvPr>
            <p:ph idx="1"/>
          </p:nvPr>
        </p:nvSpPr>
        <p:spPr/>
        <p:txBody>
          <a:bodyPr/>
          <a:lstStyle/>
          <a:p>
            <a:pPr marL="0" indent="0">
              <a:buNone/>
            </a:pPr>
            <a:r>
              <a:rPr lang="en-CA" b="1" dirty="0"/>
              <a:t>As we prepare for Passover, contemplate Jesus’ words, and the life and work of John the Baptist:</a:t>
            </a:r>
          </a:p>
          <a:p>
            <a:pPr marL="0" indent="0" algn="ctr">
              <a:buNone/>
            </a:pPr>
            <a:r>
              <a:rPr lang="en-CA" b="1" dirty="0">
                <a:highlight>
                  <a:srgbClr val="FFFF00"/>
                </a:highlight>
              </a:rPr>
              <a:t>“among those born of women there has arisen no one greater than John the Baptist</a:t>
            </a:r>
            <a:r>
              <a:rPr lang="en-CA" dirty="0"/>
              <a:t>”</a:t>
            </a:r>
          </a:p>
          <a:p>
            <a:r>
              <a:rPr lang="en-CA" dirty="0"/>
              <a:t>Little more needs to be said about John the Baptist</a:t>
            </a:r>
          </a:p>
          <a:p>
            <a:r>
              <a:rPr lang="en-CA" dirty="0"/>
              <a:t>His calling, preparation, life,  and work are a standing model for all Christians to follow</a:t>
            </a:r>
          </a:p>
          <a:p>
            <a:r>
              <a:rPr lang="en-CA" b="1" dirty="0">
                <a:highlight>
                  <a:srgbClr val="FFFF00"/>
                </a:highlight>
              </a:rPr>
              <a:t>We all have part in fulfilling the Plan of God</a:t>
            </a:r>
            <a:r>
              <a:rPr lang="en-CA" dirty="0"/>
              <a:t>, let’s emulate John the Baptist in accomplishing our roles</a:t>
            </a:r>
          </a:p>
        </p:txBody>
      </p:sp>
    </p:spTree>
    <p:extLst>
      <p:ext uri="{BB962C8B-B14F-4D97-AF65-F5344CB8AC3E}">
        <p14:creationId xmlns:p14="http://schemas.microsoft.com/office/powerpoint/2010/main" val="3428851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04A6C-7F1D-4543-89BA-4C8748CC4829}"/>
              </a:ext>
            </a:extLst>
          </p:cNvPr>
          <p:cNvSpPr>
            <a:spLocks noGrp="1"/>
          </p:cNvSpPr>
          <p:nvPr>
            <p:ph type="title"/>
          </p:nvPr>
        </p:nvSpPr>
        <p:spPr>
          <a:xfrm>
            <a:off x="619431" y="365126"/>
            <a:ext cx="10987549" cy="873740"/>
          </a:xfrm>
        </p:spPr>
        <p:txBody>
          <a:bodyPr>
            <a:noAutofit/>
          </a:bodyPr>
          <a:lstStyle/>
          <a:p>
            <a:r>
              <a:rPr lang="en-CA" sz="4800" dirty="0">
                <a:latin typeface="Arial Black" panose="020B0A04020102020204" pitchFamily="34" charset="0"/>
              </a:rPr>
              <a:t>The Mission of John the Baptist</a:t>
            </a:r>
          </a:p>
        </p:txBody>
      </p:sp>
      <p:sp>
        <p:nvSpPr>
          <p:cNvPr id="3" name="Content Placeholder 2">
            <a:extLst>
              <a:ext uri="{FF2B5EF4-FFF2-40B4-BE49-F238E27FC236}">
                <a16:creationId xmlns:a16="http://schemas.microsoft.com/office/drawing/2014/main" id="{0B6B804B-5649-4E6A-9FA4-42D17ABBCEAA}"/>
              </a:ext>
            </a:extLst>
          </p:cNvPr>
          <p:cNvSpPr>
            <a:spLocks noGrp="1"/>
          </p:cNvSpPr>
          <p:nvPr>
            <p:ph idx="1"/>
          </p:nvPr>
        </p:nvSpPr>
        <p:spPr>
          <a:xfrm>
            <a:off x="0" y="1238866"/>
            <a:ext cx="12192000" cy="5619134"/>
          </a:xfrm>
        </p:spPr>
        <p:txBody>
          <a:bodyPr>
            <a:normAutofit lnSpcReduction="10000"/>
          </a:bodyPr>
          <a:lstStyle/>
          <a:p>
            <a:r>
              <a:rPr lang="en-CA" dirty="0"/>
              <a:t>First, to prepare for the coming of the Messiah by </a:t>
            </a:r>
            <a:r>
              <a:rPr lang="en-CA" b="1" dirty="0">
                <a:highlight>
                  <a:srgbClr val="FFFF00"/>
                </a:highlight>
              </a:rPr>
              <a:t>preaching in the wilderness</a:t>
            </a:r>
            <a:r>
              <a:rPr lang="en-CA" dirty="0"/>
              <a:t> a message of repentance for forgiveness of sins: </a:t>
            </a:r>
            <a:r>
              <a:rPr lang="en-CA" b="1" u="sng" dirty="0"/>
              <a:t>Mark 1:4-5 ESV</a:t>
            </a:r>
          </a:p>
          <a:p>
            <a:pPr marL="457200" lvl="1" indent="0">
              <a:buNone/>
            </a:pPr>
            <a:r>
              <a:rPr lang="en-CA" dirty="0"/>
              <a:t>John appeared, baptizing in the wilderness and proclaiming a </a:t>
            </a:r>
            <a:r>
              <a:rPr lang="en-CA" b="1" dirty="0">
                <a:highlight>
                  <a:srgbClr val="FFFF00"/>
                </a:highlight>
              </a:rPr>
              <a:t>baptism of repentance for the forgiveness of sins</a:t>
            </a:r>
            <a:r>
              <a:rPr lang="en-CA" dirty="0"/>
              <a:t>.  And all the country of Judea and all Jerusalem were going out to him and were being baptized by him in the river Jordan, confessing their sins.</a:t>
            </a:r>
          </a:p>
          <a:p>
            <a:r>
              <a:rPr lang="en-CA" dirty="0"/>
              <a:t>Secondly, John was the </a:t>
            </a:r>
            <a:r>
              <a:rPr lang="en-CA" b="1" dirty="0">
                <a:highlight>
                  <a:srgbClr val="FFFF00"/>
                </a:highlight>
              </a:rPr>
              <a:t>official herald of the Messiahship of Jesus of Nazareth</a:t>
            </a:r>
            <a:r>
              <a:rPr lang="en-CA" dirty="0"/>
              <a:t>:</a:t>
            </a:r>
          </a:p>
          <a:p>
            <a:pPr marL="457200" lvl="1" indent="0">
              <a:spcBef>
                <a:spcPts val="0"/>
              </a:spcBef>
              <a:buNone/>
            </a:pPr>
            <a:r>
              <a:rPr lang="en-CA" b="1" u="sng" dirty="0"/>
              <a:t>Mark 1:7-8 ESV </a:t>
            </a:r>
          </a:p>
          <a:p>
            <a:pPr marL="457200" lvl="1" indent="0">
              <a:buNone/>
            </a:pPr>
            <a:r>
              <a:rPr lang="en-CA" dirty="0"/>
              <a:t>And he preached, saying, “</a:t>
            </a:r>
            <a:r>
              <a:rPr lang="en-CA" b="1" dirty="0">
                <a:highlight>
                  <a:srgbClr val="FFFF00"/>
                </a:highlight>
              </a:rPr>
              <a:t>After me comes he who is mightier than I</a:t>
            </a:r>
            <a:r>
              <a:rPr lang="en-CA" dirty="0"/>
              <a:t>, the strap of whose sandals I am not worthy to stoop down and untie.  I have baptized you with water, but </a:t>
            </a:r>
            <a:r>
              <a:rPr lang="en-CA" b="1" dirty="0">
                <a:highlight>
                  <a:srgbClr val="FFFF00"/>
                </a:highlight>
              </a:rPr>
              <a:t>he will baptize you with the Holy Spirit</a:t>
            </a:r>
            <a:r>
              <a:rPr lang="en-CA" dirty="0"/>
              <a:t>.” </a:t>
            </a:r>
          </a:p>
          <a:p>
            <a:pPr marL="457200"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John 1:6-8, 15 ESV</a:t>
            </a:r>
            <a:endParaRPr lang="en-CA" sz="2400" dirty="0">
              <a:effectLst/>
              <a:latin typeface="Calibri" panose="020F0502020204030204" pitchFamily="34" charset="0"/>
              <a:ea typeface="Calibri" panose="020F0502020204030204" pitchFamily="34" charset="0"/>
              <a:cs typeface="Arial" panose="020B0604020202020204" pitchFamily="34" charset="0"/>
            </a:endParaRPr>
          </a:p>
          <a:p>
            <a:pPr marL="457200" indent="0">
              <a:lnSpc>
                <a:spcPct val="107000"/>
              </a:lnSpc>
              <a:spcBef>
                <a:spcPts val="0"/>
              </a:spcBef>
              <a:spcAft>
                <a:spcPts val="600"/>
              </a:spcAft>
              <a:buNone/>
            </a:pPr>
            <a:r>
              <a:rPr lang="en-CA" sz="2400" dirty="0">
                <a:effectLst/>
                <a:latin typeface="Calibri" panose="020F0502020204030204" pitchFamily="34" charset="0"/>
                <a:ea typeface="Calibri" panose="020F0502020204030204" pitchFamily="34" charset="0"/>
                <a:cs typeface="Arial" panose="020B0604020202020204" pitchFamily="34" charset="0"/>
              </a:rPr>
              <a:t>There was a man sent from God, whose name was John.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came as a witness</a:t>
            </a:r>
            <a:r>
              <a:rPr lang="en-CA" sz="2400" dirty="0">
                <a:effectLst/>
                <a:latin typeface="Calibri" panose="020F0502020204030204" pitchFamily="34" charset="0"/>
                <a:ea typeface="Calibri" panose="020F0502020204030204" pitchFamily="34" charset="0"/>
                <a:cs typeface="Arial" panose="020B0604020202020204" pitchFamily="34" charset="0"/>
              </a:rPr>
              <a:t>, to bear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witness about the light</a:t>
            </a:r>
            <a:r>
              <a:rPr lang="en-CA" sz="2400" dirty="0">
                <a:effectLst/>
                <a:latin typeface="Calibri" panose="020F0502020204030204" pitchFamily="34" charset="0"/>
                <a:ea typeface="Calibri" panose="020F0502020204030204" pitchFamily="34" charset="0"/>
                <a:cs typeface="Arial" panose="020B0604020202020204" pitchFamily="34" charset="0"/>
              </a:rPr>
              <a:t>, that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all might believe</a:t>
            </a:r>
            <a:r>
              <a:rPr lang="en-CA" sz="2400" dirty="0">
                <a:effectLst/>
                <a:latin typeface="Calibri" panose="020F0502020204030204" pitchFamily="34" charset="0"/>
                <a:ea typeface="Calibri" panose="020F0502020204030204" pitchFamily="34" charset="0"/>
                <a:cs typeface="Arial" panose="020B0604020202020204" pitchFamily="34" charset="0"/>
              </a:rPr>
              <a:t> through him.  He was not the light, but came to bear witness about the light …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John bore witness about him</a:t>
            </a:r>
            <a:r>
              <a:rPr lang="en-CA" sz="2400" dirty="0">
                <a:effectLst/>
                <a:latin typeface="Calibri" panose="020F0502020204030204" pitchFamily="34" charset="0"/>
                <a:ea typeface="Calibri" panose="020F0502020204030204" pitchFamily="34" charset="0"/>
                <a:cs typeface="Arial" panose="020B0604020202020204" pitchFamily="34" charset="0"/>
              </a:rPr>
              <a:t>, and cried out, “This was he of whom I said, ‘He who comes after me ranks before me, because he was before me.”  </a:t>
            </a:r>
            <a:endParaRPr lang="en-CA" dirty="0"/>
          </a:p>
          <a:p>
            <a:endParaRPr lang="en-CA" dirty="0"/>
          </a:p>
        </p:txBody>
      </p:sp>
    </p:spTree>
    <p:extLst>
      <p:ext uri="{BB962C8B-B14F-4D97-AF65-F5344CB8AC3E}">
        <p14:creationId xmlns:p14="http://schemas.microsoft.com/office/powerpoint/2010/main" val="246889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DF9A1-8F94-4DE1-9D13-9D56068EF0D7}"/>
              </a:ext>
            </a:extLst>
          </p:cNvPr>
          <p:cNvSpPr>
            <a:spLocks noGrp="1"/>
          </p:cNvSpPr>
          <p:nvPr>
            <p:ph type="title"/>
          </p:nvPr>
        </p:nvSpPr>
        <p:spPr>
          <a:xfrm>
            <a:off x="838200" y="1"/>
            <a:ext cx="10515600" cy="942108"/>
          </a:xfrm>
        </p:spPr>
        <p:txBody>
          <a:bodyPr>
            <a:normAutofit/>
          </a:bodyPr>
          <a:lstStyle/>
          <a:p>
            <a:pPr algn="ctr"/>
            <a:r>
              <a:rPr lang="en-CA" sz="5400" dirty="0">
                <a:latin typeface="Arial Black" panose="020B0A04020102020204" pitchFamily="34" charset="0"/>
              </a:rPr>
              <a:t>Old Testament Prophecies</a:t>
            </a:r>
          </a:p>
        </p:txBody>
      </p:sp>
      <p:sp>
        <p:nvSpPr>
          <p:cNvPr id="3" name="Content Placeholder 2">
            <a:extLst>
              <a:ext uri="{FF2B5EF4-FFF2-40B4-BE49-F238E27FC236}">
                <a16:creationId xmlns:a16="http://schemas.microsoft.com/office/drawing/2014/main" id="{8D0A02A9-070F-4EE0-8906-18959984FD6D}"/>
              </a:ext>
            </a:extLst>
          </p:cNvPr>
          <p:cNvSpPr>
            <a:spLocks noGrp="1"/>
          </p:cNvSpPr>
          <p:nvPr>
            <p:ph idx="1"/>
          </p:nvPr>
        </p:nvSpPr>
        <p:spPr>
          <a:xfrm>
            <a:off x="0" y="942109"/>
            <a:ext cx="12192000" cy="5915891"/>
          </a:xfrm>
        </p:spPr>
        <p:txBody>
          <a:bodyPr>
            <a:normAutofit fontScale="92500" lnSpcReduction="20000"/>
          </a:bodyPr>
          <a:lstStyle/>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The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most important message</a:t>
            </a:r>
            <a:r>
              <a:rPr lang="en-CA" sz="2800" dirty="0">
                <a:effectLst/>
                <a:latin typeface="Calibri" panose="020F0502020204030204" pitchFamily="34" charset="0"/>
                <a:ea typeface="Calibri" panose="020F0502020204030204" pitchFamily="34" charset="0"/>
                <a:cs typeface="Arial" panose="020B0604020202020204" pitchFamily="34" charset="0"/>
              </a:rPr>
              <a:t> communicated by God to human beings through the Old Testament was that a Messiah would come:</a:t>
            </a:r>
          </a:p>
          <a:p>
            <a:pPr marR="0" indent="0">
              <a:lnSpc>
                <a:spcPct val="100000"/>
              </a:lnSpc>
              <a:spcBef>
                <a:spcPts val="0"/>
              </a:spcBef>
              <a:buNone/>
            </a:pPr>
            <a:r>
              <a:rPr lang="en-CA" sz="2400" b="1" u="sng" dirty="0">
                <a:effectLst/>
                <a:latin typeface="Calibri" panose="020F0502020204030204" pitchFamily="34" charset="0"/>
                <a:ea typeface="Calibri" panose="020F0502020204030204" pitchFamily="34" charset="0"/>
                <a:cs typeface="Arial" panose="020B0604020202020204" pitchFamily="34" charset="0"/>
              </a:rPr>
              <a:t>Isaiah 9:6-7 ESV</a:t>
            </a:r>
          </a:p>
          <a:p>
            <a:pPr marR="0" indent="0">
              <a:lnSpc>
                <a:spcPct val="100000"/>
              </a:lnSpc>
              <a:spcBef>
                <a:spcPts val="0"/>
              </a:spcBef>
              <a:buNone/>
            </a:pP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For to us a child is born, to us a son is given</a:t>
            </a:r>
            <a:r>
              <a:rPr lang="en-CA" sz="2400" dirty="0">
                <a:effectLst/>
                <a:latin typeface="Calibri" panose="020F0502020204030204" pitchFamily="34" charset="0"/>
                <a:ea typeface="Calibri" panose="020F0502020204030204" pitchFamily="34" charset="0"/>
                <a:cs typeface="Arial" panose="020B0604020202020204" pitchFamily="34" charset="0"/>
              </a:rPr>
              <a:t>;</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dirty="0">
                <a:effectLst/>
                <a:latin typeface="Calibri" panose="020F0502020204030204" pitchFamily="34" charset="0"/>
                <a:ea typeface="Calibri" panose="020F0502020204030204" pitchFamily="34" charset="0"/>
                <a:cs typeface="Arial" panose="020B0604020202020204" pitchFamily="34" charset="0"/>
              </a:rPr>
              <a:t>and the government shall be upon his shoulder,</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dirty="0">
                <a:effectLst/>
                <a:latin typeface="Calibri" panose="020F0502020204030204" pitchFamily="34" charset="0"/>
                <a:ea typeface="Calibri" panose="020F0502020204030204" pitchFamily="34" charset="0"/>
                <a:cs typeface="Arial" panose="020B0604020202020204" pitchFamily="34" charset="0"/>
              </a:rPr>
              <a:t>and his name shall be called Wonderful Counselor, Mighty God, Everlasting Father, Prince of Peace.</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Of the increase of his government and of peace there will be no end</a:t>
            </a:r>
            <a:r>
              <a:rPr lang="en-CA" sz="2400" dirty="0">
                <a:effectLst/>
                <a:latin typeface="Calibri" panose="020F0502020204030204" pitchFamily="34" charset="0"/>
                <a:ea typeface="Calibri" panose="020F0502020204030204" pitchFamily="34" charset="0"/>
                <a:cs typeface="Arial" panose="020B0604020202020204" pitchFamily="34" charset="0"/>
              </a:rPr>
              <a:t>,</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dirty="0">
                <a:effectLst/>
                <a:latin typeface="Calibri" panose="020F0502020204030204" pitchFamily="34" charset="0"/>
                <a:ea typeface="Calibri" panose="020F0502020204030204" pitchFamily="34" charset="0"/>
                <a:cs typeface="Arial" panose="020B0604020202020204" pitchFamily="34" charset="0"/>
              </a:rPr>
              <a:t>on the throne of David and over his kingdom, to establish it and to uphold it</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dirty="0">
                <a:effectLst/>
                <a:latin typeface="Calibri" panose="020F0502020204030204" pitchFamily="34" charset="0"/>
                <a:ea typeface="Calibri" panose="020F0502020204030204" pitchFamily="34" charset="0"/>
                <a:cs typeface="Arial" panose="020B0604020202020204" pitchFamily="34" charset="0"/>
              </a:rPr>
              <a:t>with justice and with righteousness from this time forth and forevermore.</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zeal of the LORD of hosts will do this</a:t>
            </a:r>
            <a:r>
              <a:rPr lang="en-CA" sz="2400" dirty="0">
                <a:effectLst/>
                <a:latin typeface="Calibri" panose="020F0502020204030204" pitchFamily="34" charset="0"/>
                <a:ea typeface="Calibri" panose="020F0502020204030204" pitchFamily="34" charset="0"/>
                <a:cs typeface="Arial" panose="020B0604020202020204" pitchFamily="34" charset="0"/>
              </a:rPr>
              <a:t>. </a:t>
            </a:r>
          </a:p>
          <a:p>
            <a:pPr marR="0" indent="0">
              <a:lnSpc>
                <a:spcPct val="100000"/>
              </a:lnSpc>
              <a:spcBef>
                <a:spcPts val="1200"/>
              </a:spcBef>
              <a:buNone/>
            </a:pPr>
            <a:r>
              <a:rPr lang="en-CA" sz="2400" b="1" u="sng" dirty="0">
                <a:effectLst/>
                <a:latin typeface="Calibri" panose="020F0502020204030204" pitchFamily="34" charset="0"/>
                <a:ea typeface="Calibri" panose="020F0502020204030204" pitchFamily="34" charset="0"/>
                <a:cs typeface="Arial" panose="020B0604020202020204" pitchFamily="34" charset="0"/>
              </a:rPr>
              <a:t>Isaiah 11:1-5 ESV</a:t>
            </a:r>
          </a:p>
          <a:p>
            <a:pPr marR="0" indent="0">
              <a:lnSpc>
                <a:spcPct val="100000"/>
              </a:lnSpc>
              <a:spcBef>
                <a:spcPts val="0"/>
              </a:spcBef>
              <a:buNone/>
            </a:pP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There shall come forth a shoot from the stump of Jesse, and a branch from his roots shall bear fruit</a:t>
            </a:r>
            <a:r>
              <a:rPr lang="en-CA" sz="2400" dirty="0">
                <a:effectLst/>
                <a:latin typeface="Calibri" panose="020F0502020204030204" pitchFamily="34" charset="0"/>
                <a:ea typeface="Calibri" panose="020F0502020204030204" pitchFamily="34" charset="0"/>
                <a:cs typeface="Arial" panose="020B0604020202020204" pitchFamily="34" charset="0"/>
              </a:rPr>
              <a:t>.</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dirty="0">
                <a:effectLst/>
                <a:latin typeface="Calibri" panose="020F0502020204030204" pitchFamily="34" charset="0"/>
                <a:ea typeface="Calibri" panose="020F0502020204030204" pitchFamily="34" charset="0"/>
                <a:cs typeface="Arial" panose="020B0604020202020204" pitchFamily="34" charset="0"/>
              </a:rPr>
              <a:t>And the Spirit of the LORD shall rest upon him, the Spirit of wisdom and understanding,</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dirty="0">
                <a:effectLst/>
                <a:latin typeface="Calibri" panose="020F0502020204030204" pitchFamily="34" charset="0"/>
                <a:ea typeface="Calibri" panose="020F0502020204030204" pitchFamily="34" charset="0"/>
                <a:cs typeface="Arial" panose="020B0604020202020204" pitchFamily="34" charset="0"/>
              </a:rPr>
              <a:t>the Spirit of counsel and might, the Spirit of knowledge and the fear of the LORD.</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And his delight shall be in the fear of the LORD</a:t>
            </a:r>
            <a:r>
              <a:rPr lang="en-CA" sz="2400" dirty="0">
                <a:effectLst/>
                <a:latin typeface="Calibri" panose="020F0502020204030204" pitchFamily="34" charset="0"/>
                <a:ea typeface="Calibri" panose="020F0502020204030204" pitchFamily="34" charset="0"/>
                <a:cs typeface="Arial" panose="020B0604020202020204" pitchFamily="34" charset="0"/>
              </a:rPr>
              <a:t>.</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dirty="0">
                <a:effectLst/>
                <a:latin typeface="Calibri" panose="020F0502020204030204" pitchFamily="34" charset="0"/>
                <a:ea typeface="Calibri" panose="020F0502020204030204" pitchFamily="34" charset="0"/>
                <a:cs typeface="Arial" panose="020B0604020202020204" pitchFamily="34" charset="0"/>
              </a:rPr>
              <a:t>He shall not judge by what his eyes see, or decide disputes by what his ears hear,</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dirty="0">
                <a:effectLst/>
                <a:latin typeface="Calibri" panose="020F0502020204030204" pitchFamily="34" charset="0"/>
                <a:ea typeface="Calibri" panose="020F0502020204030204" pitchFamily="34" charset="0"/>
                <a:cs typeface="Arial" panose="020B0604020202020204" pitchFamily="34" charset="0"/>
              </a:rPr>
              <a:t>but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with righteousness he shall judge the poor, and decide with equity for the meek of the earth</a:t>
            </a:r>
            <a:r>
              <a:rPr lang="en-CA" sz="2400" dirty="0">
                <a:effectLst/>
                <a:latin typeface="Calibri" panose="020F0502020204030204" pitchFamily="34" charset="0"/>
                <a:ea typeface="Calibri" panose="020F0502020204030204" pitchFamily="34" charset="0"/>
                <a:cs typeface="Arial" panose="020B0604020202020204" pitchFamily="34" charset="0"/>
              </a:rPr>
              <a:t>;</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dirty="0">
                <a:effectLst/>
                <a:latin typeface="Calibri" panose="020F0502020204030204" pitchFamily="34" charset="0"/>
                <a:ea typeface="Calibri" panose="020F0502020204030204" pitchFamily="34" charset="0"/>
                <a:cs typeface="Arial" panose="020B0604020202020204" pitchFamily="34" charset="0"/>
              </a:rPr>
              <a:t>and he shall strike the earth with the rod of his mouth, </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dirty="0">
                <a:effectLst/>
                <a:latin typeface="Calibri" panose="020F0502020204030204" pitchFamily="34" charset="0"/>
                <a:ea typeface="Calibri" panose="020F0502020204030204" pitchFamily="34" charset="0"/>
                <a:cs typeface="Arial" panose="020B0604020202020204" pitchFamily="34" charset="0"/>
              </a:rPr>
              <a:t>and with the breath of his lips he shall kill the wicked.</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Righteousness shall be the belt of his waist, and faithfulness the belt of his loins</a:t>
            </a:r>
            <a:r>
              <a:rPr lang="en-CA" sz="2000" dirty="0">
                <a:effectLst/>
                <a:latin typeface="Calibri" panose="020F0502020204030204" pitchFamily="34" charset="0"/>
                <a:ea typeface="Calibri" panose="020F0502020204030204" pitchFamily="34" charset="0"/>
                <a:cs typeface="Arial" panose="020B0604020202020204" pitchFamily="34" charset="0"/>
              </a:rPr>
              <a:t>. </a:t>
            </a:r>
            <a:endParaRPr lang="en-CA" dirty="0"/>
          </a:p>
        </p:txBody>
      </p:sp>
    </p:spTree>
    <p:extLst>
      <p:ext uri="{BB962C8B-B14F-4D97-AF65-F5344CB8AC3E}">
        <p14:creationId xmlns:p14="http://schemas.microsoft.com/office/powerpoint/2010/main" val="4080795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0E547-E9BE-4AB7-8815-A0056ECFE7F6}"/>
              </a:ext>
            </a:extLst>
          </p:cNvPr>
          <p:cNvSpPr>
            <a:spLocks noGrp="1"/>
          </p:cNvSpPr>
          <p:nvPr>
            <p:ph type="title"/>
          </p:nvPr>
        </p:nvSpPr>
        <p:spPr>
          <a:xfrm>
            <a:off x="838200" y="365125"/>
            <a:ext cx="10515600" cy="951611"/>
          </a:xfrm>
        </p:spPr>
        <p:txBody>
          <a:bodyPr>
            <a:normAutofit/>
          </a:bodyPr>
          <a:lstStyle/>
          <a:p>
            <a:r>
              <a:rPr lang="en-CA" sz="5400" dirty="0">
                <a:latin typeface="Arial Black" panose="020B0A04020102020204" pitchFamily="34" charset="0"/>
              </a:rPr>
              <a:t>The Messianic Expectation</a:t>
            </a:r>
          </a:p>
        </p:txBody>
      </p:sp>
      <p:sp>
        <p:nvSpPr>
          <p:cNvPr id="3" name="Content Placeholder 2">
            <a:extLst>
              <a:ext uri="{FF2B5EF4-FFF2-40B4-BE49-F238E27FC236}">
                <a16:creationId xmlns:a16="http://schemas.microsoft.com/office/drawing/2014/main" id="{30494AAE-C0A9-4C2B-80AE-8DB25B662AD1}"/>
              </a:ext>
            </a:extLst>
          </p:cNvPr>
          <p:cNvSpPr>
            <a:spLocks noGrp="1"/>
          </p:cNvSpPr>
          <p:nvPr>
            <p:ph idx="1"/>
          </p:nvPr>
        </p:nvSpPr>
        <p:spPr>
          <a:xfrm>
            <a:off x="0" y="1316736"/>
            <a:ext cx="12192000" cy="5541264"/>
          </a:xfrm>
        </p:spPr>
        <p:txBody>
          <a:bodyPr>
            <a:normAutofit lnSpcReduction="10000"/>
          </a:bodyPr>
          <a:lstStyle/>
          <a:p>
            <a:r>
              <a:rPr lang="en-CA" dirty="0"/>
              <a:t>The Jews’ popular expectation was for </a:t>
            </a:r>
            <a:r>
              <a:rPr lang="en-CA" b="1" dirty="0">
                <a:highlight>
                  <a:srgbClr val="FFFF00"/>
                </a:highlight>
              </a:rPr>
              <a:t>a political Messiah</a:t>
            </a:r>
            <a:r>
              <a:rPr lang="en-CA" dirty="0"/>
              <a:t>, who would  establish a physical nation of Israel as the leading nation over all the Gentiles </a:t>
            </a:r>
          </a:p>
          <a:p>
            <a:r>
              <a:rPr lang="en-CA" dirty="0"/>
              <a:t>This expectation was fueled by all the </a:t>
            </a:r>
            <a:r>
              <a:rPr lang="en-CA" b="1" dirty="0">
                <a:highlight>
                  <a:srgbClr val="FFFF00"/>
                </a:highlight>
              </a:rPr>
              <a:t>prophecies of the Kingdom of God</a:t>
            </a:r>
            <a:r>
              <a:rPr lang="en-CA" dirty="0"/>
              <a:t>, which we now know will be fulfilled after the Second Advent</a:t>
            </a:r>
          </a:p>
          <a:p>
            <a:r>
              <a:rPr lang="en-CA" dirty="0"/>
              <a:t>The </a:t>
            </a:r>
            <a:r>
              <a:rPr lang="en-CA" b="1" dirty="0">
                <a:highlight>
                  <a:srgbClr val="FFFF00"/>
                </a:highlight>
              </a:rPr>
              <a:t>Jews could NOT understand</a:t>
            </a:r>
            <a:r>
              <a:rPr lang="en-CA" dirty="0"/>
              <a:t> the difference between the First Advent and the Second Advent</a:t>
            </a:r>
          </a:p>
          <a:p>
            <a:r>
              <a:rPr lang="en-CA" dirty="0"/>
              <a:t>Luke recognizes this situation: </a:t>
            </a:r>
            <a:r>
              <a:rPr lang="en-CA" b="1" u="sng" dirty="0"/>
              <a:t>Luke 3:15-16 ESV</a:t>
            </a:r>
          </a:p>
          <a:p>
            <a:pPr marL="457200" lvl="1" indent="0">
              <a:buNone/>
            </a:pPr>
            <a:r>
              <a:rPr lang="en-CA" dirty="0">
                <a:effectLst/>
                <a:latin typeface="Calibri" panose="020F0502020204030204" pitchFamily="34" charset="0"/>
                <a:ea typeface="Calibri" panose="020F0502020204030204" pitchFamily="34" charset="0"/>
                <a:cs typeface="Arial" panose="020B0604020202020204" pitchFamily="34" charset="0"/>
              </a:rPr>
              <a:t>As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people were in expectation</a:t>
            </a:r>
            <a:r>
              <a:rPr lang="en-CA" dirty="0">
                <a:effectLst/>
                <a:latin typeface="Calibri" panose="020F0502020204030204" pitchFamily="34" charset="0"/>
                <a:ea typeface="Calibri" panose="020F0502020204030204" pitchFamily="34" charset="0"/>
                <a:cs typeface="Arial" panose="020B0604020202020204" pitchFamily="34" charset="0"/>
              </a:rPr>
              <a:t>, and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all were questioning in their hearts concerning John</a:t>
            </a:r>
            <a:r>
              <a:rPr lang="en-CA" dirty="0">
                <a:effectLst/>
                <a:latin typeface="Calibri" panose="020F0502020204030204" pitchFamily="34" charset="0"/>
                <a:ea typeface="Calibri" panose="020F0502020204030204" pitchFamily="34" charset="0"/>
                <a:cs typeface="Arial" panose="020B0604020202020204" pitchFamily="34" charset="0"/>
              </a:rPr>
              <a: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whether he might be the Christ</a:t>
            </a:r>
            <a:r>
              <a:rPr lang="en-CA" dirty="0">
                <a:effectLst/>
                <a:latin typeface="Calibri" panose="020F0502020204030204" pitchFamily="34" charset="0"/>
                <a:ea typeface="Calibri" panose="020F0502020204030204" pitchFamily="34" charset="0"/>
                <a:cs typeface="Arial" panose="020B0604020202020204" pitchFamily="34" charset="0"/>
              </a:rPr>
              <a:t>,  John answered them all, saying, “I baptize you with water, but he who is mightier than I is coming, the strap of whose sandals I am not worthy to untie.  He will baptize you with the Holy Spirit and fire.</a:t>
            </a:r>
          </a:p>
          <a:p>
            <a:r>
              <a:rPr lang="en-CA" dirty="0"/>
              <a:t>Even as late as the Ascension, the Apostles were confused: </a:t>
            </a:r>
            <a:r>
              <a:rPr lang="en-CA" b="1" u="sng" dirty="0"/>
              <a:t>Acts 1:6 ESV</a:t>
            </a:r>
          </a:p>
          <a:p>
            <a:pPr marL="457200" lvl="1" indent="0">
              <a:buNone/>
            </a:pPr>
            <a:r>
              <a:rPr lang="en-CA" dirty="0"/>
              <a:t>So when [the apostles] had come together, they asked him, “Lord, </a:t>
            </a:r>
            <a:r>
              <a:rPr lang="en-CA" b="1" dirty="0">
                <a:highlight>
                  <a:srgbClr val="FFFF00"/>
                </a:highlight>
              </a:rPr>
              <a:t>will you at this time restore the kingdom to Israel</a:t>
            </a:r>
            <a:r>
              <a:rPr lang="en-CA" dirty="0"/>
              <a:t>?” </a:t>
            </a:r>
          </a:p>
        </p:txBody>
      </p:sp>
    </p:spTree>
    <p:extLst>
      <p:ext uri="{BB962C8B-B14F-4D97-AF65-F5344CB8AC3E}">
        <p14:creationId xmlns:p14="http://schemas.microsoft.com/office/powerpoint/2010/main" val="3618475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123A4-7056-4C56-B4E3-0F09CA90D0F5}"/>
              </a:ext>
            </a:extLst>
          </p:cNvPr>
          <p:cNvSpPr>
            <a:spLocks noGrp="1"/>
          </p:cNvSpPr>
          <p:nvPr>
            <p:ph type="title"/>
          </p:nvPr>
        </p:nvSpPr>
        <p:spPr>
          <a:xfrm>
            <a:off x="838200" y="365125"/>
            <a:ext cx="10515600" cy="902201"/>
          </a:xfrm>
        </p:spPr>
        <p:txBody>
          <a:bodyPr/>
          <a:lstStyle/>
          <a:p>
            <a:pPr algn="ctr"/>
            <a:r>
              <a:rPr lang="en-CA" dirty="0">
                <a:latin typeface="Arial Black" panose="020B0A04020102020204" pitchFamily="34" charset="0"/>
              </a:rPr>
              <a:t>The Message of the Messenger</a:t>
            </a:r>
          </a:p>
        </p:txBody>
      </p:sp>
      <p:sp>
        <p:nvSpPr>
          <p:cNvPr id="3" name="Content Placeholder 2">
            <a:extLst>
              <a:ext uri="{FF2B5EF4-FFF2-40B4-BE49-F238E27FC236}">
                <a16:creationId xmlns:a16="http://schemas.microsoft.com/office/drawing/2014/main" id="{4C5712B7-1C39-4A4F-81D3-5F57BA89DAE2}"/>
              </a:ext>
            </a:extLst>
          </p:cNvPr>
          <p:cNvSpPr>
            <a:spLocks noGrp="1"/>
          </p:cNvSpPr>
          <p:nvPr>
            <p:ph idx="1"/>
          </p:nvPr>
        </p:nvSpPr>
        <p:spPr>
          <a:xfrm>
            <a:off x="0" y="1267326"/>
            <a:ext cx="12192000" cy="5590674"/>
          </a:xfrm>
        </p:spPr>
        <p:txBody>
          <a:bodyPr>
            <a:normAutofit/>
          </a:bodyPr>
          <a:lstStyle/>
          <a:p>
            <a:r>
              <a:rPr lang="en-CA" dirty="0"/>
              <a:t>During the years John the Baptist spent in the wilderness, he was being prepared by God for the day when he would witness to the Messiahship of Jesus Christ:</a:t>
            </a:r>
          </a:p>
          <a:p>
            <a:pPr marL="457200" lvl="1" indent="0">
              <a:buNone/>
            </a:pPr>
            <a:r>
              <a:rPr lang="en-CA" b="1" u="sng" dirty="0"/>
              <a:t>Luke 3:1-2 ESV</a:t>
            </a:r>
          </a:p>
          <a:p>
            <a:pPr marL="457200" lvl="1" indent="0">
              <a:buNone/>
            </a:pPr>
            <a:r>
              <a:rPr lang="en-CA" dirty="0"/>
              <a:t>In the fifteenth year of the reign of Tiberius Caesar … </a:t>
            </a:r>
            <a:r>
              <a:rPr lang="en-CA" b="1" dirty="0">
                <a:highlight>
                  <a:srgbClr val="FFFF00"/>
                </a:highlight>
              </a:rPr>
              <a:t>the word of God came to John the son of Zechariah in the wilderness</a:t>
            </a:r>
            <a:r>
              <a:rPr lang="en-CA" dirty="0"/>
              <a:t>. </a:t>
            </a:r>
          </a:p>
          <a:p>
            <a:pPr>
              <a:spcBef>
                <a:spcPts val="600"/>
              </a:spcBef>
            </a:pPr>
            <a:r>
              <a:rPr lang="en-CA" dirty="0"/>
              <a:t>John the Apostle records the witness: </a:t>
            </a:r>
            <a:r>
              <a:rPr lang="en-CA" b="1" u="sng" dirty="0"/>
              <a:t>John 1:29-34 ESV</a:t>
            </a:r>
          </a:p>
          <a:p>
            <a:pPr marL="457200" lvl="1" indent="0">
              <a:spcBef>
                <a:spcPts val="0"/>
              </a:spcBef>
              <a:buNone/>
            </a:pPr>
            <a:r>
              <a:rPr lang="en-CA" dirty="0">
                <a:effectLst/>
                <a:latin typeface="Calibri" panose="020F0502020204030204" pitchFamily="34" charset="0"/>
                <a:ea typeface="Calibri" panose="020F0502020204030204" pitchFamily="34" charset="0"/>
                <a:cs typeface="Arial" panose="020B0604020202020204" pitchFamily="34" charset="0"/>
              </a:rPr>
              <a:t>The next day [John the Baptist] saw Jesus coming toward him, and said,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Behold, the Lamb of God</a:t>
            </a:r>
            <a:r>
              <a:rPr lang="en-CA" dirty="0">
                <a:effectLst/>
                <a:latin typeface="Calibri" panose="020F0502020204030204" pitchFamily="34" charset="0"/>
                <a:ea typeface="Calibri" panose="020F0502020204030204" pitchFamily="34" charset="0"/>
                <a:cs typeface="Arial" panose="020B0604020202020204" pitchFamily="34" charset="0"/>
              </a:rPr>
              <a: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who takes away the sin of the world</a:t>
            </a:r>
            <a:r>
              <a:rPr lang="en-CA" dirty="0">
                <a:effectLst/>
                <a:latin typeface="Calibri" panose="020F0502020204030204" pitchFamily="34" charset="0"/>
                <a:ea typeface="Calibri" panose="020F0502020204030204" pitchFamily="34" charset="0"/>
                <a:cs typeface="Arial" panose="020B0604020202020204" pitchFamily="34" charset="0"/>
              </a:rPr>
              <a: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This is he of whom I said, ‘After me comes a man who ranks before me, because he was before me</a:t>
            </a:r>
            <a:r>
              <a:rPr lang="en-CA" dirty="0">
                <a:effectLst/>
                <a:latin typeface="Calibri" panose="020F0502020204030204" pitchFamily="34" charset="0"/>
                <a:ea typeface="Calibri" panose="020F0502020204030204" pitchFamily="34" charset="0"/>
                <a:cs typeface="Arial" panose="020B0604020202020204" pitchFamily="34" charset="0"/>
              </a:rPr>
              <a:t>.’  I myself did not know him, but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for this purpose I came baptizing with water, that he might be revealed to Israel</a:t>
            </a:r>
            <a:r>
              <a:rPr lang="en-CA" dirty="0">
                <a:effectLst/>
                <a:latin typeface="Calibri" panose="020F0502020204030204" pitchFamily="34" charset="0"/>
                <a:ea typeface="Calibri" panose="020F0502020204030204" pitchFamily="34" charset="0"/>
                <a:cs typeface="Arial" panose="020B0604020202020204" pitchFamily="34" charset="0"/>
              </a:rPr>
              <a:t>.” … And I have seen and have borne witness that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this is the Son of God</a:t>
            </a:r>
            <a:r>
              <a:rPr lang="en-CA" dirty="0">
                <a:effectLst/>
                <a:latin typeface="Calibri" panose="020F0502020204030204" pitchFamily="34" charset="0"/>
                <a:ea typeface="Calibri" panose="020F0502020204030204" pitchFamily="34" charset="0"/>
                <a:cs typeface="Arial" panose="020B0604020202020204" pitchFamily="34" charset="0"/>
              </a:rPr>
              <a:t>.” </a:t>
            </a:r>
          </a:p>
          <a:p>
            <a:pPr>
              <a:spcBef>
                <a:spcPts val="600"/>
              </a:spcBef>
            </a:pPr>
            <a:r>
              <a:rPr lang="en-CA" dirty="0">
                <a:effectLst/>
                <a:latin typeface="Calibri" panose="020F0502020204030204" pitchFamily="34" charset="0"/>
                <a:ea typeface="Calibri" panose="020F0502020204030204" pitchFamily="34" charset="0"/>
                <a:cs typeface="Arial" panose="020B0604020202020204" pitchFamily="34" charset="0"/>
              </a:rPr>
              <a:t>John unequivocally states that Jesus is “</a:t>
            </a:r>
            <a:r>
              <a:rPr lang="en-CA" b="1" i="1" u="sng"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the Lamb of God</a:t>
            </a:r>
            <a:r>
              <a:rPr lang="en-CA" dirty="0">
                <a:effectLst/>
                <a:latin typeface="Calibri" panose="020F0502020204030204" pitchFamily="34" charset="0"/>
                <a:ea typeface="Calibri" panose="020F0502020204030204" pitchFamily="34" charset="0"/>
                <a:cs typeface="Arial" panose="020B0604020202020204" pitchFamily="34" charset="0"/>
              </a:rPr>
              <a: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sacrifice of which makes possible the removal of the individual sin</a:t>
            </a:r>
            <a:r>
              <a:rPr lang="en-CA" dirty="0">
                <a:effectLst/>
                <a:latin typeface="Calibri" panose="020F0502020204030204" pitchFamily="34" charset="0"/>
                <a:ea typeface="Calibri" panose="020F0502020204030204" pitchFamily="34" charset="0"/>
                <a:cs typeface="Arial" panose="020B0604020202020204" pitchFamily="34" charset="0"/>
              </a:rPr>
              <a:t> of each and every human being</a:t>
            </a:r>
          </a:p>
          <a:p>
            <a:pPr marL="0" indent="0">
              <a:buNone/>
            </a:pPr>
            <a:endParaRPr lang="en-CA" dirty="0"/>
          </a:p>
        </p:txBody>
      </p:sp>
    </p:spTree>
    <p:extLst>
      <p:ext uri="{BB962C8B-B14F-4D97-AF65-F5344CB8AC3E}">
        <p14:creationId xmlns:p14="http://schemas.microsoft.com/office/powerpoint/2010/main" val="3983867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0A527-0D11-4E39-927F-14DFED33C548}"/>
              </a:ext>
            </a:extLst>
          </p:cNvPr>
          <p:cNvSpPr>
            <a:spLocks noGrp="1"/>
          </p:cNvSpPr>
          <p:nvPr>
            <p:ph type="title"/>
          </p:nvPr>
        </p:nvSpPr>
        <p:spPr>
          <a:xfrm>
            <a:off x="838200" y="365125"/>
            <a:ext cx="10515600" cy="964911"/>
          </a:xfrm>
        </p:spPr>
        <p:txBody>
          <a:bodyPr>
            <a:normAutofit/>
          </a:bodyPr>
          <a:lstStyle/>
          <a:p>
            <a:pPr algn="ctr"/>
            <a:r>
              <a:rPr lang="en-CA" sz="6000" dirty="0">
                <a:latin typeface="Arial Black" panose="020B0A04020102020204" pitchFamily="34" charset="0"/>
              </a:rPr>
              <a:t>The Baptism of Jesus</a:t>
            </a:r>
          </a:p>
        </p:txBody>
      </p:sp>
      <p:sp>
        <p:nvSpPr>
          <p:cNvPr id="3" name="Content Placeholder 2">
            <a:extLst>
              <a:ext uri="{FF2B5EF4-FFF2-40B4-BE49-F238E27FC236}">
                <a16:creationId xmlns:a16="http://schemas.microsoft.com/office/drawing/2014/main" id="{A4EA30F1-0090-4E8E-9387-DFD5CA8B4420}"/>
              </a:ext>
            </a:extLst>
          </p:cNvPr>
          <p:cNvSpPr>
            <a:spLocks noGrp="1"/>
          </p:cNvSpPr>
          <p:nvPr>
            <p:ph idx="1"/>
          </p:nvPr>
        </p:nvSpPr>
        <p:spPr>
          <a:xfrm>
            <a:off x="0" y="1330036"/>
            <a:ext cx="12192000" cy="5527964"/>
          </a:xfrm>
        </p:spPr>
        <p:txBody>
          <a:bodyPr>
            <a:normAutofit fontScale="92500" lnSpcReduction="10000"/>
          </a:bodyPr>
          <a:lstStyle/>
          <a:p>
            <a:pPr>
              <a:lnSpc>
                <a:spcPct val="100000"/>
              </a:lnSpc>
            </a:pPr>
            <a:r>
              <a:rPr lang="en-CA" dirty="0"/>
              <a:t>Mark records: </a:t>
            </a:r>
            <a:r>
              <a:rPr lang="en-CA" b="1" u="sng" dirty="0"/>
              <a:t>Mark 1:9-11 ESV</a:t>
            </a:r>
          </a:p>
          <a:p>
            <a:pPr marL="457200" lvl="1" indent="0">
              <a:lnSpc>
                <a:spcPct val="100000"/>
              </a:lnSpc>
              <a:spcBef>
                <a:spcPts val="0"/>
              </a:spcBef>
              <a:buNone/>
            </a:pPr>
            <a:r>
              <a:rPr lang="en-CA" sz="2600" dirty="0">
                <a:effectLst/>
                <a:latin typeface="Calibri" panose="020F0502020204030204" pitchFamily="34" charset="0"/>
                <a:ea typeface="Calibri" panose="020F0502020204030204" pitchFamily="34" charset="0"/>
                <a:cs typeface="Arial" panose="020B0604020202020204" pitchFamily="34" charset="0"/>
              </a:rPr>
              <a:t>In those days Jesus came from Nazareth of Galilee and was baptized by John in the Jordan. … And a voice came from heaven,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 are my beloved Son; with you I am well pleased</a:t>
            </a:r>
            <a:r>
              <a:rPr lang="en-CA" sz="2600" dirty="0">
                <a:effectLst/>
                <a:latin typeface="Calibri" panose="020F0502020204030204" pitchFamily="34" charset="0"/>
                <a:ea typeface="Calibri" panose="020F0502020204030204" pitchFamily="34" charset="0"/>
                <a:cs typeface="Arial" panose="020B0604020202020204" pitchFamily="34" charset="0"/>
              </a:rPr>
              <a:t>.”</a:t>
            </a:r>
            <a:endParaRPr lang="en-CA" sz="2600" dirty="0"/>
          </a:p>
          <a:p>
            <a:pPr>
              <a:lnSpc>
                <a:spcPct val="100000"/>
              </a:lnSpc>
              <a:spcBef>
                <a:spcPts val="600"/>
              </a:spcBef>
            </a:pPr>
            <a:r>
              <a:rPr lang="en-CA" dirty="0">
                <a:effectLst/>
                <a:latin typeface="Calibri" panose="020F0502020204030204" pitchFamily="34" charset="0"/>
                <a:ea typeface="Calibri" panose="020F0502020204030204" pitchFamily="34" charset="0"/>
                <a:cs typeface="Arial" panose="020B0604020202020204" pitchFamily="34" charset="0"/>
              </a:rPr>
              <a:t>Note the voice of the angelic messenger with the statement from the Father: </a:t>
            </a:r>
          </a:p>
          <a:p>
            <a:pPr marL="457200" lvl="1" indent="0">
              <a:lnSpc>
                <a:spcPct val="100000"/>
              </a:lnSpc>
              <a:spcBef>
                <a:spcPts val="0"/>
              </a:spcBef>
              <a:buNone/>
            </a:pPr>
            <a:r>
              <a:rPr lang="en-CA" sz="2600" dirty="0">
                <a:effectLst/>
                <a:latin typeface="Calibri" panose="020F0502020204030204" pitchFamily="34" charset="0"/>
                <a:ea typeface="Calibri" panose="020F0502020204030204" pitchFamily="34" charset="0"/>
                <a:cs typeface="Arial" panose="020B0604020202020204" pitchFamily="34" charset="0"/>
              </a:rPr>
              <a:t>“…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my beloved son … I am well pleased</a:t>
            </a:r>
            <a:r>
              <a:rPr lang="en-CA" sz="2600" dirty="0">
                <a:effectLst/>
                <a:latin typeface="Calibri" panose="020F0502020204030204" pitchFamily="34" charset="0"/>
                <a:ea typeface="Calibri" panose="020F0502020204030204" pitchFamily="34" charset="0"/>
                <a:cs typeface="Arial" panose="020B0604020202020204" pitchFamily="34" charset="0"/>
              </a:rPr>
              <a:t>”</a:t>
            </a:r>
          </a:p>
          <a:p>
            <a:pPr>
              <a:lnSpc>
                <a:spcPct val="100000"/>
              </a:lnSpc>
              <a:spcBef>
                <a:spcPts val="600"/>
              </a:spcBef>
            </a:pPr>
            <a:r>
              <a:rPr lang="en-CA" dirty="0">
                <a:effectLst/>
                <a:latin typeface="Calibri" panose="020F0502020204030204" pitchFamily="34" charset="0"/>
                <a:ea typeface="Calibri" panose="020F0502020204030204" pitchFamily="34" charset="0"/>
                <a:cs typeface="Arial" panose="020B0604020202020204" pitchFamily="34" charset="0"/>
              </a:rPr>
              <a:t>This statement is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pivotal in the Plan of God</a:t>
            </a:r>
            <a:r>
              <a:rPr lang="en-CA" dirty="0">
                <a:effectLst/>
                <a:latin typeface="Calibri" panose="020F0502020204030204" pitchFamily="34" charset="0"/>
                <a:ea typeface="Calibri" panose="020F0502020204030204" pitchFamily="34" charset="0"/>
                <a:cs typeface="Arial" panose="020B0604020202020204" pitchFamily="34" charset="0"/>
              </a:rPr>
              <a:t> – John the Baptist is the one who performed this essential service – </a:t>
            </a:r>
            <a:r>
              <a:rPr lang="en-CA" dirty="0">
                <a:latin typeface="Calibri" panose="020F0502020204030204" pitchFamily="34" charset="0"/>
                <a:ea typeface="Calibri" panose="020F0502020204030204" pitchFamily="34" charset="0"/>
                <a:cs typeface="Arial" panose="020B0604020202020204" pitchFamily="34" charset="0"/>
              </a:rPr>
              <a:t>t</a:t>
            </a:r>
            <a:r>
              <a:rPr lang="en-CA" dirty="0">
                <a:effectLst/>
                <a:latin typeface="Calibri" panose="020F0502020204030204" pitchFamily="34" charset="0"/>
                <a:ea typeface="Calibri" panose="020F0502020204030204" pitchFamily="34" charset="0"/>
                <a:cs typeface="Arial" panose="020B0604020202020204" pitchFamily="34" charset="0"/>
              </a:rPr>
              <a:t>his demonstrates the importance of his role in the Plan of God </a:t>
            </a:r>
          </a:p>
          <a:p>
            <a:pPr>
              <a:lnSpc>
                <a:spcPct val="100000"/>
              </a:lnSpc>
              <a:spcBef>
                <a:spcPts val="600"/>
              </a:spcBef>
            </a:pP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Jesus is the only “son of God” who can ever exist in the way Jesus did</a:t>
            </a:r>
            <a:r>
              <a:rPr lang="en-CA" dirty="0">
                <a:effectLst/>
                <a:latin typeface="Calibri" panose="020F0502020204030204" pitchFamily="34" charset="0"/>
                <a:ea typeface="Calibri" panose="020F0502020204030204" pitchFamily="34" charset="0"/>
                <a:cs typeface="Arial" panose="020B0604020202020204" pitchFamily="34" charset="0"/>
              </a:rPr>
              <a:t>:  </a:t>
            </a:r>
            <a:r>
              <a:rPr lang="en-CA" dirty="0">
                <a:latin typeface="Calibri" panose="020F0502020204030204" pitchFamily="34" charset="0"/>
                <a:ea typeface="Calibri" panose="020F0502020204030204" pitchFamily="34" charset="0"/>
                <a:cs typeface="Arial" panose="020B0604020202020204" pitchFamily="34" charset="0"/>
              </a:rPr>
              <a:t>t</a:t>
            </a:r>
            <a:r>
              <a:rPr lang="en-CA" dirty="0">
                <a:effectLst/>
                <a:latin typeface="Calibri" panose="020F0502020204030204" pitchFamily="34" charset="0"/>
                <a:ea typeface="Calibri" panose="020F0502020204030204" pitchFamily="34" charset="0"/>
                <a:cs typeface="Arial" panose="020B0604020202020204" pitchFamily="34" charset="0"/>
              </a:rPr>
              <a:t>he one who became Jesus, gave up his status in eternity and through the miracle of the human birth through Mary he became a human being</a:t>
            </a:r>
          </a:p>
          <a:p>
            <a:pPr>
              <a:lnSpc>
                <a:spcPct val="100000"/>
              </a:lnSpc>
              <a:spcBef>
                <a:spcPts val="600"/>
              </a:spcBef>
            </a:pP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Christians are offered to be Jesus’ brothers and sisters</a:t>
            </a:r>
            <a:r>
              <a:rPr lang="en-CA" dirty="0">
                <a:effectLst/>
                <a:latin typeface="Calibri" panose="020F0502020204030204" pitchFamily="34" charset="0"/>
                <a:ea typeface="Calibri" panose="020F0502020204030204" pitchFamily="34" charset="0"/>
                <a:cs typeface="Arial" panose="020B0604020202020204" pitchFamily="34" charset="0"/>
              </a:rPr>
              <a:t>, but no other “son of God” can ever be so in the same way that Jesus was: indeed, God the Father was well pleased –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Plan was unfolding without a hitch</a:t>
            </a:r>
            <a:endParaRPr lang="en-CA" b="1" dirty="0">
              <a:highlight>
                <a:srgbClr val="FFFF00"/>
              </a:highlight>
            </a:endParaRPr>
          </a:p>
        </p:txBody>
      </p:sp>
    </p:spTree>
    <p:extLst>
      <p:ext uri="{BB962C8B-B14F-4D97-AF65-F5344CB8AC3E}">
        <p14:creationId xmlns:p14="http://schemas.microsoft.com/office/powerpoint/2010/main" val="3577077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73893-1EB2-4B67-9CA8-190D4B0782F5}"/>
              </a:ext>
            </a:extLst>
          </p:cNvPr>
          <p:cNvSpPr>
            <a:spLocks noGrp="1"/>
          </p:cNvSpPr>
          <p:nvPr>
            <p:ph type="title"/>
          </p:nvPr>
        </p:nvSpPr>
        <p:spPr>
          <a:xfrm>
            <a:off x="838200" y="365125"/>
            <a:ext cx="10515600" cy="915035"/>
          </a:xfrm>
        </p:spPr>
        <p:txBody>
          <a:bodyPr>
            <a:normAutofit/>
          </a:bodyPr>
          <a:lstStyle/>
          <a:p>
            <a:pPr algn="ctr"/>
            <a:r>
              <a:rPr lang="en-CA" sz="6000" dirty="0">
                <a:latin typeface="Arial Black" panose="020B0A04020102020204" pitchFamily="34" charset="0"/>
              </a:rPr>
              <a:t>The Sign of the Dove</a:t>
            </a:r>
          </a:p>
        </p:txBody>
      </p:sp>
      <p:sp>
        <p:nvSpPr>
          <p:cNvPr id="3" name="Content Placeholder 2">
            <a:extLst>
              <a:ext uri="{FF2B5EF4-FFF2-40B4-BE49-F238E27FC236}">
                <a16:creationId xmlns:a16="http://schemas.microsoft.com/office/drawing/2014/main" id="{CFFE47D1-7901-4F81-A333-A2213B39B5C6}"/>
              </a:ext>
            </a:extLst>
          </p:cNvPr>
          <p:cNvSpPr>
            <a:spLocks noGrp="1"/>
          </p:cNvSpPr>
          <p:nvPr>
            <p:ph idx="1"/>
          </p:nvPr>
        </p:nvSpPr>
        <p:spPr>
          <a:xfrm>
            <a:off x="0" y="1280160"/>
            <a:ext cx="12192000" cy="5577840"/>
          </a:xfrm>
        </p:spPr>
        <p:txBody>
          <a:bodyPr>
            <a:normAutofit lnSpcReduction="10000"/>
          </a:bodyPr>
          <a:lstStyle/>
          <a:p>
            <a:r>
              <a:rPr lang="en-CA" dirty="0"/>
              <a:t>Mark records: </a:t>
            </a:r>
            <a:r>
              <a:rPr lang="en-CA" b="1" u="sng" dirty="0"/>
              <a:t>Mark 1:10 ESV</a:t>
            </a:r>
          </a:p>
          <a:p>
            <a:pPr marL="457200" lvl="1" indent="0">
              <a:buNone/>
            </a:pPr>
            <a:r>
              <a:rPr lang="en-CA" dirty="0"/>
              <a:t>And when he came up out of the water, immediately he saw the heavens being torn open and the </a:t>
            </a:r>
            <a:r>
              <a:rPr lang="en-CA" b="1" dirty="0">
                <a:highlight>
                  <a:srgbClr val="FFFF00"/>
                </a:highlight>
              </a:rPr>
              <a:t>Spirit descending on him like a dove</a:t>
            </a:r>
            <a:r>
              <a:rPr lang="en-CA" dirty="0"/>
              <a:t>. </a:t>
            </a:r>
          </a:p>
          <a:p>
            <a:r>
              <a:rPr lang="en-CA" dirty="0"/>
              <a:t>John the Apostle records: </a:t>
            </a:r>
            <a:r>
              <a:rPr lang="en-CA" b="1" u="sng" dirty="0"/>
              <a:t>John 1:32-34 ESV</a:t>
            </a:r>
          </a:p>
          <a:p>
            <a:pPr marL="457200" lvl="1" indent="0">
              <a:buNone/>
            </a:pPr>
            <a:r>
              <a:rPr lang="en-CA" dirty="0"/>
              <a:t>And John bore witness: “</a:t>
            </a:r>
            <a:r>
              <a:rPr lang="en-CA" b="1" dirty="0">
                <a:highlight>
                  <a:srgbClr val="FFFF00"/>
                </a:highlight>
              </a:rPr>
              <a:t>I saw the Spirit descend from heaven like a dove</a:t>
            </a:r>
            <a:r>
              <a:rPr lang="en-CA" dirty="0"/>
              <a:t>, and it remained on him.  </a:t>
            </a:r>
            <a:r>
              <a:rPr lang="en-CA" b="1" i="1" u="sng" dirty="0">
                <a:solidFill>
                  <a:srgbClr val="FF0000"/>
                </a:solidFill>
                <a:highlight>
                  <a:srgbClr val="FFFF00"/>
                </a:highlight>
              </a:rPr>
              <a:t>I myself did not know him</a:t>
            </a:r>
            <a:r>
              <a:rPr lang="en-CA" dirty="0"/>
              <a:t>, but </a:t>
            </a:r>
            <a:r>
              <a:rPr lang="en-CA" b="1" dirty="0">
                <a:highlight>
                  <a:srgbClr val="FFFF00"/>
                </a:highlight>
              </a:rPr>
              <a:t>he who sent me to baptize with water said to me, </a:t>
            </a:r>
            <a:r>
              <a:rPr lang="en-CA" dirty="0"/>
              <a:t>‘He on whom you see the Spirit descend and remain, this is he who baptizes with the Holy Spirit.’  And I have seen and have borne witness that this is the Son of God.”</a:t>
            </a:r>
          </a:p>
          <a:p>
            <a:r>
              <a:rPr lang="en-CA" dirty="0"/>
              <a:t>John the Baptist had been given </a:t>
            </a:r>
            <a:r>
              <a:rPr lang="en-CA" b="1" dirty="0">
                <a:highlight>
                  <a:srgbClr val="FFFF00"/>
                </a:highlight>
              </a:rPr>
              <a:t>the divine sign</a:t>
            </a:r>
            <a:r>
              <a:rPr lang="en-CA" dirty="0"/>
              <a:t> that the one upon “whom you see </a:t>
            </a:r>
            <a:r>
              <a:rPr lang="en-CA" b="1" dirty="0">
                <a:highlight>
                  <a:srgbClr val="FFFF00"/>
                </a:highlight>
              </a:rPr>
              <a:t>the Spirit descend and remain</a:t>
            </a:r>
            <a:r>
              <a:rPr lang="en-CA" dirty="0"/>
              <a:t>, this is </a:t>
            </a:r>
            <a:r>
              <a:rPr lang="en-CA" b="1" dirty="0">
                <a:highlight>
                  <a:srgbClr val="FFFF00"/>
                </a:highlight>
              </a:rPr>
              <a:t>he who baptizes with the Holy Spirit</a:t>
            </a:r>
            <a:r>
              <a:rPr lang="en-CA" dirty="0"/>
              <a:t>” </a:t>
            </a:r>
            <a:r>
              <a:rPr lang="en-CA" b="1" dirty="0">
                <a:highlight>
                  <a:srgbClr val="FFFF00"/>
                </a:highlight>
              </a:rPr>
              <a:t>– the Messiah</a:t>
            </a:r>
            <a:r>
              <a:rPr lang="en-CA" dirty="0"/>
              <a:t>.  </a:t>
            </a:r>
          </a:p>
          <a:p>
            <a:r>
              <a:rPr lang="en-CA" dirty="0"/>
              <a:t>Having seen the sign he states “</a:t>
            </a:r>
            <a:r>
              <a:rPr lang="en-CA" b="1" dirty="0">
                <a:highlight>
                  <a:srgbClr val="FFFF00"/>
                </a:highlight>
              </a:rPr>
              <a:t>I have seen and have borne witness that this is the Son of God</a:t>
            </a:r>
            <a:r>
              <a:rPr lang="en-CA" dirty="0"/>
              <a:t>” – with this, John the Baptist had fulfilled his mission to witness to the coming of the Messiah</a:t>
            </a:r>
          </a:p>
          <a:p>
            <a:endParaRPr lang="en-CA" dirty="0"/>
          </a:p>
        </p:txBody>
      </p:sp>
    </p:spTree>
    <p:extLst>
      <p:ext uri="{BB962C8B-B14F-4D97-AF65-F5344CB8AC3E}">
        <p14:creationId xmlns:p14="http://schemas.microsoft.com/office/powerpoint/2010/main" val="1765844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F9390-F152-43F5-B5C4-F1027F0C8970}"/>
              </a:ext>
            </a:extLst>
          </p:cNvPr>
          <p:cNvSpPr>
            <a:spLocks noGrp="1"/>
          </p:cNvSpPr>
          <p:nvPr>
            <p:ph type="title"/>
          </p:nvPr>
        </p:nvSpPr>
        <p:spPr>
          <a:xfrm>
            <a:off x="598515" y="365126"/>
            <a:ext cx="11022677" cy="748780"/>
          </a:xfrm>
        </p:spPr>
        <p:txBody>
          <a:bodyPr/>
          <a:lstStyle/>
          <a:p>
            <a:pPr algn="ctr"/>
            <a:r>
              <a:rPr lang="en-CA" dirty="0">
                <a:latin typeface="Arial Black" panose="020B0A04020102020204" pitchFamily="34" charset="0"/>
              </a:rPr>
              <a:t>He Must Increase I must Decrease</a:t>
            </a:r>
          </a:p>
        </p:txBody>
      </p:sp>
      <p:sp>
        <p:nvSpPr>
          <p:cNvPr id="3" name="Content Placeholder 2">
            <a:extLst>
              <a:ext uri="{FF2B5EF4-FFF2-40B4-BE49-F238E27FC236}">
                <a16:creationId xmlns:a16="http://schemas.microsoft.com/office/drawing/2014/main" id="{8401EF50-02E6-4B20-8604-CF4B269B2D43}"/>
              </a:ext>
            </a:extLst>
          </p:cNvPr>
          <p:cNvSpPr>
            <a:spLocks noGrp="1"/>
          </p:cNvSpPr>
          <p:nvPr>
            <p:ph idx="1"/>
          </p:nvPr>
        </p:nvSpPr>
        <p:spPr>
          <a:xfrm>
            <a:off x="0" y="1113906"/>
            <a:ext cx="12192000" cy="5744094"/>
          </a:xfrm>
        </p:spPr>
        <p:txBody>
          <a:bodyPr>
            <a:normAutofit fontScale="92500"/>
          </a:bodyPr>
          <a:lstStyle/>
          <a:p>
            <a:r>
              <a:rPr lang="en-CA" dirty="0"/>
              <a:t>Some months later, John the Apostle records: </a:t>
            </a:r>
            <a:r>
              <a:rPr lang="en-CA" b="1" u="sng" dirty="0"/>
              <a:t>John 3:22-30 ESV</a:t>
            </a:r>
          </a:p>
          <a:p>
            <a:pPr marL="457200" lvl="1" indent="0">
              <a:buNone/>
            </a:pPr>
            <a:r>
              <a:rPr lang="en-CA" dirty="0">
                <a:effectLst/>
                <a:latin typeface="Calibri" panose="020F0502020204030204" pitchFamily="34" charset="0"/>
                <a:ea typeface="Calibri" panose="020F0502020204030204" pitchFamily="34" charset="0"/>
                <a:cs typeface="Arial" panose="020B0604020202020204" pitchFamily="34" charset="0"/>
              </a:rPr>
              <a:t>After this Jesus and his disciples went into the Judean countryside, and he remained there with them and was baptizing.  John also was baptizing … some of John’s disciples … said to him, “Rabbi,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who was with you across the Jordan, to whom you bore witness—look, he is baptizing, and all are going to him</a:t>
            </a:r>
            <a:r>
              <a:rPr lang="en-CA" dirty="0">
                <a:effectLst/>
                <a:latin typeface="Calibri" panose="020F0502020204030204" pitchFamily="34" charset="0"/>
                <a:ea typeface="Calibri" panose="020F0502020204030204" pitchFamily="34" charset="0"/>
                <a:cs typeface="Arial" panose="020B0604020202020204" pitchFamily="34" charset="0"/>
              </a:rPr>
              <a:t>.”  John answered, “A person cannot receive even one thing unless it is given him from heaven.  You yourselves bear me witness, that I said, ‘I am not the Christ, but I have been sent before him’ … Therefore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this joy of mine is now complete</a:t>
            </a:r>
            <a:r>
              <a:rPr lang="en-CA" dirty="0">
                <a:effectLst/>
                <a:latin typeface="Calibri" panose="020F0502020204030204" pitchFamily="34" charset="0"/>
                <a:ea typeface="Calibri" panose="020F0502020204030204" pitchFamily="34" charset="0"/>
                <a:cs typeface="Arial" panose="020B0604020202020204" pitchFamily="34" charset="0"/>
              </a:rPr>
              <a: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must increase, but I must decrease</a:t>
            </a:r>
            <a:r>
              <a:rPr lang="en-CA" dirty="0">
                <a:effectLst/>
                <a:latin typeface="Calibri" panose="020F0502020204030204" pitchFamily="34" charset="0"/>
                <a:ea typeface="Calibri" panose="020F0502020204030204" pitchFamily="34" charset="0"/>
                <a:cs typeface="Arial" panose="020B0604020202020204" pitchFamily="34" charset="0"/>
              </a:rPr>
              <a:t>.”  </a:t>
            </a:r>
            <a:endParaRPr lang="en-CA" dirty="0"/>
          </a:p>
          <a:p>
            <a:r>
              <a:rPr lang="en-CA" dirty="0"/>
              <a:t>Soon after that Mark records: </a:t>
            </a:r>
            <a:r>
              <a:rPr lang="en-CA" b="1" u="sng" dirty="0"/>
              <a:t>Mark 1:14-15 ESV</a:t>
            </a:r>
          </a:p>
          <a:p>
            <a:pPr marL="457200" lvl="1" indent="0">
              <a:buNone/>
            </a:pPr>
            <a:r>
              <a:rPr lang="en-CA" sz="2600" dirty="0">
                <a:effectLst/>
                <a:latin typeface="Calibri" panose="020F0502020204030204" pitchFamily="34" charset="0"/>
                <a:ea typeface="Calibri" panose="020F0502020204030204" pitchFamily="34" charset="0"/>
                <a:cs typeface="Arial" panose="020B0604020202020204" pitchFamily="34" charset="0"/>
              </a:rPr>
              <a:t>Now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after John was arrested</a:t>
            </a:r>
            <a:r>
              <a:rPr lang="en-CA" sz="2600" dirty="0">
                <a:effectLst/>
                <a:latin typeface="Calibri" panose="020F0502020204030204" pitchFamily="34" charset="0"/>
                <a:ea typeface="Calibri" panose="020F0502020204030204" pitchFamily="34" charset="0"/>
                <a:cs typeface="Arial" panose="020B0604020202020204" pitchFamily="34" charset="0"/>
              </a:rPr>
              <a:t>, Jesus came into Galilee,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proclaiming the gospel</a:t>
            </a:r>
            <a:r>
              <a:rPr lang="en-CA" sz="2600" dirty="0">
                <a:effectLst/>
                <a:latin typeface="Calibri" panose="020F0502020204030204" pitchFamily="34" charset="0"/>
                <a:ea typeface="Calibri" panose="020F0502020204030204" pitchFamily="34" charset="0"/>
                <a:cs typeface="Arial" panose="020B0604020202020204" pitchFamily="34" charset="0"/>
              </a:rPr>
              <a:t> of God, and saying,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time is fulfilled</a:t>
            </a:r>
            <a:r>
              <a:rPr lang="en-CA" sz="2600" dirty="0">
                <a:effectLst/>
                <a:latin typeface="Calibri" panose="020F0502020204030204" pitchFamily="34" charset="0"/>
                <a:ea typeface="Calibri" panose="020F0502020204030204" pitchFamily="34" charset="0"/>
                <a:cs typeface="Arial" panose="020B0604020202020204" pitchFamily="34" charset="0"/>
              </a:rPr>
              <a:t>, and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kingdom of God is at hand</a:t>
            </a:r>
            <a:r>
              <a:rPr lang="en-CA" sz="2600" dirty="0">
                <a:effectLst/>
                <a:latin typeface="Calibri" panose="020F0502020204030204" pitchFamily="34" charset="0"/>
                <a:ea typeface="Calibri" panose="020F0502020204030204" pitchFamily="34" charset="0"/>
                <a:cs typeface="Arial" panose="020B0604020202020204" pitchFamily="34" charset="0"/>
              </a:rPr>
              <a:t>; repent and believe in the gospel.” </a:t>
            </a:r>
          </a:p>
          <a:p>
            <a:r>
              <a:rPr lang="en-CA" dirty="0"/>
              <a:t>This marked the beginning of Jesus’ “Great Galilean Ministry”:  Mark identifies this as </a:t>
            </a:r>
            <a:r>
              <a:rPr lang="en-CA" b="1" dirty="0">
                <a:highlight>
                  <a:srgbClr val="FFFF00"/>
                </a:highlight>
              </a:rPr>
              <a:t>the transition from the old to the new</a:t>
            </a:r>
            <a:r>
              <a:rPr lang="en-CA" dirty="0"/>
              <a:t> – “The time is fulfilled.”  </a:t>
            </a:r>
          </a:p>
          <a:p>
            <a:r>
              <a:rPr lang="en-CA" dirty="0"/>
              <a:t>John had prepared the way for the Messiah – his work was drawing to a close, but the work of the Messiah was just beginning – “</a:t>
            </a:r>
            <a:r>
              <a:rPr lang="en-CA" b="1" dirty="0">
                <a:highlight>
                  <a:srgbClr val="FFFF00"/>
                </a:highlight>
              </a:rPr>
              <a:t>the kingdom of God is at hand</a:t>
            </a:r>
            <a:r>
              <a:rPr lang="en-CA" dirty="0"/>
              <a:t>”</a:t>
            </a:r>
          </a:p>
        </p:txBody>
      </p:sp>
    </p:spTree>
    <p:extLst>
      <p:ext uri="{BB962C8B-B14F-4D97-AF65-F5344CB8AC3E}">
        <p14:creationId xmlns:p14="http://schemas.microsoft.com/office/powerpoint/2010/main" val="3143161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2201F-4492-44D4-9605-1C8DA0E4BBE7}"/>
              </a:ext>
            </a:extLst>
          </p:cNvPr>
          <p:cNvSpPr>
            <a:spLocks noGrp="1"/>
          </p:cNvSpPr>
          <p:nvPr>
            <p:ph type="title"/>
          </p:nvPr>
        </p:nvSpPr>
        <p:spPr>
          <a:xfrm>
            <a:off x="838200" y="365126"/>
            <a:ext cx="10515600" cy="898410"/>
          </a:xfrm>
        </p:spPr>
        <p:txBody>
          <a:bodyPr>
            <a:normAutofit/>
          </a:bodyPr>
          <a:lstStyle/>
          <a:p>
            <a:pPr algn="ctr"/>
            <a:r>
              <a:rPr lang="en-CA" sz="5400" dirty="0">
                <a:latin typeface="Arial Black" panose="020B0A04020102020204" pitchFamily="34" charset="0"/>
              </a:rPr>
              <a:t>John the Baptist in Prison</a:t>
            </a:r>
          </a:p>
        </p:txBody>
      </p:sp>
      <p:sp>
        <p:nvSpPr>
          <p:cNvPr id="3" name="Content Placeholder 2">
            <a:extLst>
              <a:ext uri="{FF2B5EF4-FFF2-40B4-BE49-F238E27FC236}">
                <a16:creationId xmlns:a16="http://schemas.microsoft.com/office/drawing/2014/main" id="{C5FC049D-88B8-49CD-BA0E-BC66A5E62410}"/>
              </a:ext>
            </a:extLst>
          </p:cNvPr>
          <p:cNvSpPr>
            <a:spLocks noGrp="1"/>
          </p:cNvSpPr>
          <p:nvPr>
            <p:ph idx="1"/>
          </p:nvPr>
        </p:nvSpPr>
        <p:spPr>
          <a:xfrm>
            <a:off x="838200" y="1263536"/>
            <a:ext cx="10515600" cy="4913427"/>
          </a:xfrm>
        </p:spPr>
        <p:txBody>
          <a:bodyPr>
            <a:normAutofit lnSpcReduction="10000"/>
          </a:bodyPr>
          <a:lstStyle/>
          <a:p>
            <a:pPr marL="0" indent="0">
              <a:buNone/>
            </a:pPr>
            <a:r>
              <a:rPr lang="en-CA" dirty="0"/>
              <a:t>Matthew reports: </a:t>
            </a:r>
            <a:r>
              <a:rPr lang="en-CA" b="1" u="sng" dirty="0"/>
              <a:t>Matthew 11:2-6 ESV</a:t>
            </a:r>
          </a:p>
          <a:p>
            <a:pPr marL="457200" lvl="1" indent="0">
              <a:spcBef>
                <a:spcPts val="0"/>
              </a:spcBef>
              <a:buNone/>
            </a:pPr>
            <a:r>
              <a:rPr lang="en-CA" dirty="0">
                <a:effectLst/>
                <a:latin typeface="Calibri" panose="020F0502020204030204" pitchFamily="34" charset="0"/>
                <a:ea typeface="Calibri" panose="020F0502020204030204" pitchFamily="34" charset="0"/>
                <a:cs typeface="Arial" panose="020B0604020202020204" pitchFamily="34" charset="0"/>
              </a:rPr>
              <a:t>Now when John heard in prison about the deeds of the Christ,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sent word by his disciples</a:t>
            </a:r>
            <a:r>
              <a:rPr lang="en-CA" dirty="0">
                <a:effectLst/>
                <a:latin typeface="Calibri" panose="020F0502020204030204" pitchFamily="34" charset="0"/>
                <a:ea typeface="Calibri" panose="020F0502020204030204" pitchFamily="34" charset="0"/>
                <a:cs typeface="Arial" panose="020B0604020202020204" pitchFamily="34" charset="0"/>
              </a:rPr>
              <a:t> and said to him,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Are you the one who is to come</a:t>
            </a:r>
            <a:r>
              <a:rPr lang="en-CA" dirty="0">
                <a:effectLst/>
                <a:latin typeface="Calibri" panose="020F0502020204030204" pitchFamily="34" charset="0"/>
                <a:ea typeface="Calibri" panose="020F0502020204030204" pitchFamily="34" charset="0"/>
                <a:cs typeface="Arial" panose="020B0604020202020204" pitchFamily="34" charset="0"/>
              </a:rPr>
              <a:t>, or shall we look for another?”  And Jesus answered them, “Go and tell John what you hear and see: the blind receive their sight and the lame walk, lepers are cleansed and the deaf hear, and the dead are raised up, and the poor have good news preached to them.  And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blessed is the one who is not offended by me</a:t>
            </a:r>
            <a:r>
              <a:rPr lang="en-CA" dirty="0">
                <a:effectLst/>
                <a:latin typeface="Calibri" panose="020F0502020204030204" pitchFamily="34" charset="0"/>
                <a:ea typeface="Calibri" panose="020F0502020204030204" pitchFamily="34" charset="0"/>
                <a:cs typeface="Arial" panose="020B0604020202020204" pitchFamily="34" charset="0"/>
              </a:rPr>
              <a:t>.”  </a:t>
            </a:r>
          </a:p>
          <a:p>
            <a:r>
              <a:rPr lang="en-CA" dirty="0"/>
              <a:t>Jesus words and actions point John’s disciples to the “</a:t>
            </a:r>
            <a:r>
              <a:rPr lang="en-CA" b="1" dirty="0">
                <a:highlight>
                  <a:srgbClr val="FFFF00"/>
                </a:highlight>
              </a:rPr>
              <a:t>signs of the Kingdom</a:t>
            </a:r>
            <a:r>
              <a:rPr lang="en-CA" dirty="0"/>
              <a:t>” which he was fulfilling – the Kingdom of God was beginning to replace the old order </a:t>
            </a:r>
          </a:p>
          <a:p>
            <a:r>
              <a:rPr lang="en-CA" sz="2800" dirty="0">
                <a:effectLst/>
                <a:latin typeface="Calibri" panose="020F0502020204030204" pitchFamily="34" charset="0"/>
                <a:ea typeface="Calibri" panose="020F0502020204030204" pitchFamily="34" charset="0"/>
                <a:cs typeface="Arial" panose="020B0604020202020204" pitchFamily="34" charset="0"/>
              </a:rPr>
              <a:t>Christ’s final message to John’s disciples was “blessed is the one who is not offended by me” –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hoped John’s disciples would come over to the new order</a:t>
            </a:r>
            <a:endParaRPr lang="en-CA" b="1" dirty="0">
              <a:highlight>
                <a:srgbClr val="FFFF00"/>
              </a:highlight>
            </a:endParaRPr>
          </a:p>
        </p:txBody>
      </p:sp>
    </p:spTree>
    <p:extLst>
      <p:ext uri="{BB962C8B-B14F-4D97-AF65-F5344CB8AC3E}">
        <p14:creationId xmlns:p14="http://schemas.microsoft.com/office/powerpoint/2010/main" val="27575773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612</TotalTime>
  <Words>3590</Words>
  <Application>Microsoft Office PowerPoint</Application>
  <PresentationFormat>Widescreen</PresentationFormat>
  <Paragraphs>148</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Black</vt:lpstr>
      <vt:lpstr>Calibri</vt:lpstr>
      <vt:lpstr>Calibri Light</vt:lpstr>
      <vt:lpstr>1_Office Theme</vt:lpstr>
      <vt:lpstr>John the Baptist  More Than A Prophet</vt:lpstr>
      <vt:lpstr>The Mission of John the Baptist</vt:lpstr>
      <vt:lpstr>Old Testament Prophecies</vt:lpstr>
      <vt:lpstr>The Messianic Expectation</vt:lpstr>
      <vt:lpstr>The Message of the Messenger</vt:lpstr>
      <vt:lpstr>The Baptism of Jesus</vt:lpstr>
      <vt:lpstr>The Sign of the Dove</vt:lpstr>
      <vt:lpstr>He Must Increase I must Decrease</vt:lpstr>
      <vt:lpstr>John the Baptist in Prison</vt:lpstr>
      <vt:lpstr>Jesus’ Assessment of John the Baptist</vt:lpstr>
      <vt:lpstr>Jesus’ Final Endorsement</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the Baptist  More Than A Prophet</dc:title>
  <dc:creator>mike</dc:creator>
  <cp:lastModifiedBy>mike</cp:lastModifiedBy>
  <cp:revision>45</cp:revision>
  <dcterms:created xsi:type="dcterms:W3CDTF">2021-01-08T12:19:39Z</dcterms:created>
  <dcterms:modified xsi:type="dcterms:W3CDTF">2021-03-10T14:58:18Z</dcterms:modified>
</cp:coreProperties>
</file>