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60" r:id="rId3"/>
    <p:sldId id="261" r:id="rId4"/>
    <p:sldId id="257" r:id="rId5"/>
    <p:sldId id="271" r:id="rId6"/>
    <p:sldId id="258" r:id="rId7"/>
    <p:sldId id="259" r:id="rId8"/>
    <p:sldId id="272" r:id="rId9"/>
    <p:sldId id="262" r:id="rId10"/>
    <p:sldId id="273" r:id="rId11"/>
    <p:sldId id="263" r:id="rId12"/>
    <p:sldId id="274" r:id="rId13"/>
    <p:sldId id="266" r:id="rId14"/>
    <p:sldId id="264" r:id="rId15"/>
    <p:sldId id="265" r:id="rId16"/>
    <p:sldId id="267" r:id="rId17"/>
    <p:sldId id="278" r:id="rId18"/>
    <p:sldId id="268" r:id="rId19"/>
    <p:sldId id="269" r:id="rId20"/>
    <p:sldId id="279" r:id="rId21"/>
    <p:sldId id="270" r:id="rId22"/>
    <p:sldId id="276" r:id="rId23"/>
    <p:sldId id="275"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460" autoAdjust="0"/>
  </p:normalViewPr>
  <p:slideViewPr>
    <p:cSldViewPr snapToGrid="0">
      <p:cViewPr varScale="1">
        <p:scale>
          <a:sx n="53" d="100"/>
          <a:sy n="53" d="100"/>
        </p:scale>
        <p:origin x="1392" y="78"/>
      </p:cViewPr>
      <p:guideLst/>
    </p:cSldViewPr>
  </p:slid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2333B1-74F4-4FAF-9C52-812B2C5674D0}" type="datetimeFigureOut">
              <a:rPr lang="en-CA" smtClean="0"/>
              <a:t>2024-04-05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BB10B-718D-44B8-9A21-4862D049815C}" type="slidenum">
              <a:rPr lang="en-CA" smtClean="0"/>
              <a:t>‹#›</a:t>
            </a:fld>
            <a:endParaRPr lang="en-CA"/>
          </a:p>
        </p:txBody>
      </p:sp>
    </p:spTree>
    <p:extLst>
      <p:ext uri="{BB962C8B-B14F-4D97-AF65-F5344CB8AC3E}">
        <p14:creationId xmlns:p14="http://schemas.microsoft.com/office/powerpoint/2010/main" val="93616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Previously, I discussed the progressive revelation of the meaning of sacrifices from Noah </a:t>
            </a:r>
            <a:r>
              <a:rPr lang="en-CA"/>
              <a:t>to Jesus …</a:t>
            </a:r>
            <a:endParaRPr lang="en-CA" dirty="0"/>
          </a:p>
          <a:p>
            <a:pPr marL="171450" indent="-171450">
              <a:buFont typeface="Arial" panose="020B0604020202020204" pitchFamily="34" charset="0"/>
              <a:buChar char="•"/>
            </a:pPr>
            <a:r>
              <a:rPr lang="en-CA" dirty="0"/>
              <a:t>The final chapter in God’s progressive revelation about sacrifices …</a:t>
            </a:r>
          </a:p>
          <a:p>
            <a:pPr marL="171450" indent="-171450">
              <a:buFont typeface="Arial" panose="020B0604020202020204" pitchFamily="34" charset="0"/>
              <a:buChar char="•"/>
            </a:pPr>
            <a:r>
              <a:rPr lang="en-CA" dirty="0"/>
              <a:t>It is clear from the prophecy of Ezekiel that there will be system of animal sacrifices in the World Tomorrow (Ez44:15).  </a:t>
            </a:r>
          </a:p>
          <a:p>
            <a:pPr marL="171450" indent="-171450">
              <a:buFont typeface="Arial" panose="020B0604020202020204" pitchFamily="34" charset="0"/>
              <a:buChar char="•"/>
            </a:pPr>
            <a:r>
              <a:rPr lang="en-CA" dirty="0"/>
              <a:t>Is this NOT a contradiction with the plain teaching of the New Testament that the Old Testament sacrificial system is obsolete and done away (Hb9:11a,12a,26b)?  </a:t>
            </a:r>
          </a:p>
          <a:p>
            <a:pPr marL="171450" indent="-171450">
              <a:buFont typeface="Arial" panose="020B0604020202020204" pitchFamily="34" charset="0"/>
              <a:buChar char="•"/>
            </a:pPr>
            <a:r>
              <a:rPr lang="en-CA" dirty="0"/>
              <a:t>It is impossible for animal sacrifices to pay the penalty for sin – only Christ’s blood can do that (Hb10:1b, 3-4).  </a:t>
            </a:r>
          </a:p>
          <a:p>
            <a:pPr marL="171450" indent="-171450">
              <a:buFont typeface="Arial" panose="020B0604020202020204" pitchFamily="34" charset="0"/>
              <a:buChar char="•"/>
            </a:pPr>
            <a:r>
              <a:rPr lang="en-CA" dirty="0"/>
              <a:t>The new system, in the World Tomorrow, will teach “holiness”, NOT forgiveness (Dt33:8,10b, Ml2:4b,6a,1:11b).</a:t>
            </a:r>
          </a:p>
        </p:txBody>
      </p:sp>
      <p:sp>
        <p:nvSpPr>
          <p:cNvPr id="4" name="Slide Number Placeholder 3"/>
          <p:cNvSpPr>
            <a:spLocks noGrp="1"/>
          </p:cNvSpPr>
          <p:nvPr>
            <p:ph type="sldNum" sz="quarter" idx="5"/>
          </p:nvPr>
        </p:nvSpPr>
        <p:spPr/>
        <p:txBody>
          <a:bodyPr/>
          <a:lstStyle/>
          <a:p>
            <a:fld id="{169BB10B-718D-44B8-9A21-4862D049815C}" type="slidenum">
              <a:rPr lang="en-CA" smtClean="0"/>
              <a:t>1</a:t>
            </a:fld>
            <a:endParaRPr lang="en-CA"/>
          </a:p>
        </p:txBody>
      </p:sp>
    </p:spTree>
    <p:extLst>
      <p:ext uri="{BB962C8B-B14F-4D97-AF65-F5344CB8AC3E}">
        <p14:creationId xmlns:p14="http://schemas.microsoft.com/office/powerpoint/2010/main" val="3469652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i="1" dirty="0"/>
              <a:t>“torah”</a:t>
            </a:r>
            <a:r>
              <a:rPr lang="en-CA" dirty="0"/>
              <a:t> – teaching, instruction</a:t>
            </a:r>
          </a:p>
        </p:txBody>
      </p:sp>
      <p:sp>
        <p:nvSpPr>
          <p:cNvPr id="4" name="Slide Number Placeholder 3"/>
          <p:cNvSpPr>
            <a:spLocks noGrp="1"/>
          </p:cNvSpPr>
          <p:nvPr>
            <p:ph type="sldNum" sz="quarter" idx="5"/>
          </p:nvPr>
        </p:nvSpPr>
        <p:spPr/>
        <p:txBody>
          <a:bodyPr/>
          <a:lstStyle/>
          <a:p>
            <a:fld id="{169BB10B-718D-44B8-9A21-4862D049815C}" type="slidenum">
              <a:rPr lang="en-CA" smtClean="0"/>
              <a:t>12</a:t>
            </a:fld>
            <a:endParaRPr lang="en-CA"/>
          </a:p>
        </p:txBody>
      </p:sp>
    </p:spTree>
    <p:extLst>
      <p:ext uri="{BB962C8B-B14F-4D97-AF65-F5344CB8AC3E}">
        <p14:creationId xmlns:p14="http://schemas.microsoft.com/office/powerpoint/2010/main" val="2143170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Is 2,  </a:t>
            </a:r>
            <a:r>
              <a:rPr lang="en-CA" u="sng" dirty="0"/>
              <a:t>33:20</a:t>
            </a:r>
            <a:r>
              <a:rPr lang="en-CA" dirty="0"/>
              <a:t>, 51:17, 52:2, 62:7, 65:18-19, 66:10,13,20   </a:t>
            </a:r>
          </a:p>
          <a:p>
            <a:pPr marL="171450" indent="-171450">
              <a:buFont typeface="Arial" panose="020B0604020202020204" pitchFamily="34" charset="0"/>
              <a:buChar char="•"/>
            </a:pPr>
            <a:r>
              <a:rPr lang="en-CA" u="sng" dirty="0"/>
              <a:t>Jr 3:17</a:t>
            </a:r>
            <a:r>
              <a:rPr lang="en-CA" dirty="0"/>
              <a:t>, </a:t>
            </a:r>
            <a:r>
              <a:rPr lang="en-CA" u="sng" dirty="0"/>
              <a:t>33:16</a:t>
            </a:r>
            <a:r>
              <a:rPr lang="en-CA" dirty="0"/>
              <a:t>, </a:t>
            </a:r>
            <a:r>
              <a:rPr lang="en-CA" dirty="0" err="1"/>
              <a:t>Ez</a:t>
            </a:r>
            <a:r>
              <a:rPr lang="en-CA" dirty="0"/>
              <a:t> 5:5, </a:t>
            </a:r>
            <a:r>
              <a:rPr lang="en-CA" u="sng" dirty="0"/>
              <a:t>Mc 4</a:t>
            </a:r>
            <a:r>
              <a:rPr lang="en-CA" dirty="0"/>
              <a:t>, </a:t>
            </a:r>
            <a:r>
              <a:rPr lang="en-CA" dirty="0" err="1"/>
              <a:t>Jl</a:t>
            </a:r>
            <a:r>
              <a:rPr lang="en-CA" dirty="0"/>
              <a:t> 3:17, </a:t>
            </a:r>
            <a:r>
              <a:rPr lang="en-CA" dirty="0" err="1"/>
              <a:t>Zc</a:t>
            </a:r>
            <a:r>
              <a:rPr lang="en-CA" dirty="0"/>
              <a:t> 8:3,</a:t>
            </a:r>
            <a:r>
              <a:rPr lang="en-CA" u="sng" dirty="0"/>
              <a:t>22</a:t>
            </a:r>
            <a:r>
              <a:rPr lang="en-CA" dirty="0"/>
              <a:t>, 14:8,21                                                  </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169BB10B-718D-44B8-9A21-4862D049815C}" type="slidenum">
              <a:rPr lang="en-CA" smtClean="0"/>
              <a:t>14</a:t>
            </a:fld>
            <a:endParaRPr lang="en-CA"/>
          </a:p>
        </p:txBody>
      </p:sp>
    </p:spTree>
    <p:extLst>
      <p:ext uri="{BB962C8B-B14F-4D97-AF65-F5344CB8AC3E}">
        <p14:creationId xmlns:p14="http://schemas.microsoft.com/office/powerpoint/2010/main" val="1920687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Dt33:10, ps141:2, ml1:11, rv8:4</a:t>
            </a:r>
          </a:p>
          <a:p>
            <a:pPr marL="171450" indent="-171450">
              <a:buFont typeface="Arial" panose="020B0604020202020204" pitchFamily="34" charset="0"/>
              <a:buChar char="•"/>
            </a:pPr>
            <a:r>
              <a:rPr lang="en-CA" dirty="0"/>
              <a:t>No altar of incense in the new Temple</a:t>
            </a:r>
          </a:p>
        </p:txBody>
      </p:sp>
      <p:sp>
        <p:nvSpPr>
          <p:cNvPr id="4" name="Slide Number Placeholder 3"/>
          <p:cNvSpPr>
            <a:spLocks noGrp="1"/>
          </p:cNvSpPr>
          <p:nvPr>
            <p:ph type="sldNum" sz="quarter" idx="5"/>
          </p:nvPr>
        </p:nvSpPr>
        <p:spPr/>
        <p:txBody>
          <a:bodyPr/>
          <a:lstStyle/>
          <a:p>
            <a:fld id="{169BB10B-718D-44B8-9A21-4862D049815C}" type="slidenum">
              <a:rPr lang="en-CA" smtClean="0"/>
              <a:t>16</a:t>
            </a:fld>
            <a:endParaRPr lang="en-CA"/>
          </a:p>
        </p:txBody>
      </p:sp>
    </p:spTree>
    <p:extLst>
      <p:ext uri="{BB962C8B-B14F-4D97-AF65-F5344CB8AC3E}">
        <p14:creationId xmlns:p14="http://schemas.microsoft.com/office/powerpoint/2010/main" val="25519242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Prayers go to the “true” alter of incense, the golden alter, in the “temple” in eternity</a:t>
            </a:r>
          </a:p>
        </p:txBody>
      </p:sp>
      <p:sp>
        <p:nvSpPr>
          <p:cNvPr id="4" name="Slide Number Placeholder 3"/>
          <p:cNvSpPr>
            <a:spLocks noGrp="1"/>
          </p:cNvSpPr>
          <p:nvPr>
            <p:ph type="sldNum" sz="quarter" idx="5"/>
          </p:nvPr>
        </p:nvSpPr>
        <p:spPr/>
        <p:txBody>
          <a:bodyPr/>
          <a:lstStyle/>
          <a:p>
            <a:fld id="{169BB10B-718D-44B8-9A21-4862D049815C}" type="slidenum">
              <a:rPr lang="en-CA" smtClean="0"/>
              <a:t>17</a:t>
            </a:fld>
            <a:endParaRPr lang="en-CA"/>
          </a:p>
        </p:txBody>
      </p:sp>
    </p:spTree>
    <p:extLst>
      <p:ext uri="{BB962C8B-B14F-4D97-AF65-F5344CB8AC3E}">
        <p14:creationId xmlns:p14="http://schemas.microsoft.com/office/powerpoint/2010/main" val="2509798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“incense”, prayer, can be offered anywhere; “sacrifices”, only in Jerusalem</a:t>
            </a:r>
          </a:p>
        </p:txBody>
      </p:sp>
      <p:sp>
        <p:nvSpPr>
          <p:cNvPr id="4" name="Slide Number Placeholder 3"/>
          <p:cNvSpPr>
            <a:spLocks noGrp="1"/>
          </p:cNvSpPr>
          <p:nvPr>
            <p:ph type="sldNum" sz="quarter" idx="5"/>
          </p:nvPr>
        </p:nvSpPr>
        <p:spPr/>
        <p:txBody>
          <a:bodyPr/>
          <a:lstStyle/>
          <a:p>
            <a:fld id="{169BB10B-718D-44B8-9A21-4862D049815C}" type="slidenum">
              <a:rPr lang="en-CA" smtClean="0"/>
              <a:t>18</a:t>
            </a:fld>
            <a:endParaRPr lang="en-CA"/>
          </a:p>
        </p:txBody>
      </p:sp>
    </p:spTree>
    <p:extLst>
      <p:ext uri="{BB962C8B-B14F-4D97-AF65-F5344CB8AC3E}">
        <p14:creationId xmlns:p14="http://schemas.microsoft.com/office/powerpoint/2010/main" val="15888440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Some commentators try to assign a “Messianic” identity to the “prince” …</a:t>
            </a:r>
          </a:p>
        </p:txBody>
      </p:sp>
      <p:sp>
        <p:nvSpPr>
          <p:cNvPr id="4" name="Slide Number Placeholder 3"/>
          <p:cNvSpPr>
            <a:spLocks noGrp="1"/>
          </p:cNvSpPr>
          <p:nvPr>
            <p:ph type="sldNum" sz="quarter" idx="5"/>
          </p:nvPr>
        </p:nvSpPr>
        <p:spPr/>
        <p:txBody>
          <a:bodyPr/>
          <a:lstStyle/>
          <a:p>
            <a:fld id="{169BB10B-718D-44B8-9A21-4862D049815C}" type="slidenum">
              <a:rPr lang="en-CA" smtClean="0"/>
              <a:t>23</a:t>
            </a:fld>
            <a:endParaRPr lang="en-CA"/>
          </a:p>
        </p:txBody>
      </p:sp>
    </p:spTree>
    <p:extLst>
      <p:ext uri="{BB962C8B-B14F-4D97-AF65-F5344CB8AC3E}">
        <p14:creationId xmlns:p14="http://schemas.microsoft.com/office/powerpoint/2010/main" val="1190898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“vision”: Ezekiel is in Babylon </a:t>
            </a:r>
          </a:p>
        </p:txBody>
      </p:sp>
      <p:sp>
        <p:nvSpPr>
          <p:cNvPr id="4" name="Slide Number Placeholder 3"/>
          <p:cNvSpPr>
            <a:spLocks noGrp="1"/>
          </p:cNvSpPr>
          <p:nvPr>
            <p:ph type="sldNum" sz="quarter" idx="5"/>
          </p:nvPr>
        </p:nvSpPr>
        <p:spPr/>
        <p:txBody>
          <a:bodyPr/>
          <a:lstStyle/>
          <a:p>
            <a:fld id="{169BB10B-718D-44B8-9A21-4862D049815C}" type="slidenum">
              <a:rPr lang="en-CA" smtClean="0"/>
              <a:t>2</a:t>
            </a:fld>
            <a:endParaRPr lang="en-CA"/>
          </a:p>
        </p:txBody>
      </p:sp>
    </p:spTree>
    <p:extLst>
      <p:ext uri="{BB962C8B-B14F-4D97-AF65-F5344CB8AC3E}">
        <p14:creationId xmlns:p14="http://schemas.microsoft.com/office/powerpoint/2010/main" val="3313263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we get to this in Bible Study, I will cover it in more detail</a:t>
            </a:r>
          </a:p>
        </p:txBody>
      </p:sp>
      <p:sp>
        <p:nvSpPr>
          <p:cNvPr id="4" name="Slide Number Placeholder 3"/>
          <p:cNvSpPr>
            <a:spLocks noGrp="1"/>
          </p:cNvSpPr>
          <p:nvPr>
            <p:ph type="sldNum" sz="quarter" idx="5"/>
          </p:nvPr>
        </p:nvSpPr>
        <p:spPr/>
        <p:txBody>
          <a:bodyPr/>
          <a:lstStyle/>
          <a:p>
            <a:fld id="{169BB10B-718D-44B8-9A21-4862D049815C}" type="slidenum">
              <a:rPr lang="en-CA" smtClean="0"/>
              <a:t>3</a:t>
            </a:fld>
            <a:endParaRPr lang="en-CA"/>
          </a:p>
        </p:txBody>
      </p:sp>
    </p:spTree>
    <p:extLst>
      <p:ext uri="{BB962C8B-B14F-4D97-AF65-F5344CB8AC3E}">
        <p14:creationId xmlns:p14="http://schemas.microsoft.com/office/powerpoint/2010/main" val="1375502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“anyone who has sinned” is probably referring to “priests”</a:t>
            </a:r>
          </a:p>
        </p:txBody>
      </p:sp>
      <p:sp>
        <p:nvSpPr>
          <p:cNvPr id="4" name="Slide Number Placeholder 3"/>
          <p:cNvSpPr>
            <a:spLocks noGrp="1"/>
          </p:cNvSpPr>
          <p:nvPr>
            <p:ph type="sldNum" sz="quarter" idx="5"/>
          </p:nvPr>
        </p:nvSpPr>
        <p:spPr/>
        <p:txBody>
          <a:bodyPr/>
          <a:lstStyle/>
          <a:p>
            <a:fld id="{169BB10B-718D-44B8-9A21-4862D049815C}" type="slidenum">
              <a:rPr lang="en-CA" smtClean="0"/>
              <a:t>5</a:t>
            </a:fld>
            <a:endParaRPr lang="en-CA"/>
          </a:p>
        </p:txBody>
      </p:sp>
    </p:spTree>
    <p:extLst>
      <p:ext uri="{BB962C8B-B14F-4D97-AF65-F5344CB8AC3E}">
        <p14:creationId xmlns:p14="http://schemas.microsoft.com/office/powerpoint/2010/main" val="2631480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evening sacrifice occurred at about the same time as Christ died</a:t>
            </a:r>
          </a:p>
          <a:p>
            <a:pPr marL="171450" indent="-171450">
              <a:buFont typeface="Arial" panose="020B0604020202020204" pitchFamily="34" charset="0"/>
              <a:buChar char="•"/>
            </a:pPr>
            <a:r>
              <a:rPr lang="en-CA" dirty="0"/>
              <a:t>Sabbath and other Holidays are included in general provisions</a:t>
            </a:r>
          </a:p>
        </p:txBody>
      </p:sp>
      <p:sp>
        <p:nvSpPr>
          <p:cNvPr id="4" name="Slide Number Placeholder 3"/>
          <p:cNvSpPr>
            <a:spLocks noGrp="1"/>
          </p:cNvSpPr>
          <p:nvPr>
            <p:ph type="sldNum" sz="quarter" idx="5"/>
          </p:nvPr>
        </p:nvSpPr>
        <p:spPr/>
        <p:txBody>
          <a:bodyPr/>
          <a:lstStyle/>
          <a:p>
            <a:fld id="{169BB10B-718D-44B8-9A21-4862D049815C}" type="slidenum">
              <a:rPr lang="en-CA" smtClean="0"/>
              <a:t>6</a:t>
            </a:fld>
            <a:endParaRPr lang="en-CA"/>
          </a:p>
        </p:txBody>
      </p:sp>
    </p:spTree>
    <p:extLst>
      <p:ext uri="{BB962C8B-B14F-4D97-AF65-F5344CB8AC3E}">
        <p14:creationId xmlns:p14="http://schemas.microsoft.com/office/powerpoint/2010/main" val="542695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i="1" dirty="0"/>
              <a:t>“nomos”</a:t>
            </a:r>
            <a:r>
              <a:rPr lang="en-CA" dirty="0"/>
              <a:t> is specifically the sacrificial instructions</a:t>
            </a:r>
          </a:p>
        </p:txBody>
      </p:sp>
      <p:sp>
        <p:nvSpPr>
          <p:cNvPr id="4" name="Slide Number Placeholder 3"/>
          <p:cNvSpPr>
            <a:spLocks noGrp="1"/>
          </p:cNvSpPr>
          <p:nvPr>
            <p:ph type="sldNum" sz="quarter" idx="5"/>
          </p:nvPr>
        </p:nvSpPr>
        <p:spPr/>
        <p:txBody>
          <a:bodyPr/>
          <a:lstStyle/>
          <a:p>
            <a:fld id="{169BB10B-718D-44B8-9A21-4862D049815C}" type="slidenum">
              <a:rPr lang="en-CA" smtClean="0"/>
              <a:t>8</a:t>
            </a:fld>
            <a:endParaRPr lang="en-CA"/>
          </a:p>
        </p:txBody>
      </p:sp>
    </p:spTree>
    <p:extLst>
      <p:ext uri="{BB962C8B-B14F-4D97-AF65-F5344CB8AC3E}">
        <p14:creationId xmlns:p14="http://schemas.microsoft.com/office/powerpoint/2010/main" val="36909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Offering animals was an outward manifestation of repentance, so God could apply forgiveness</a:t>
            </a:r>
          </a:p>
          <a:p>
            <a:pPr marL="171450" indent="-171450">
              <a:buFont typeface="Arial" panose="020B0604020202020204" pitchFamily="34" charset="0"/>
              <a:buChar char="•"/>
            </a:pPr>
            <a:r>
              <a:rPr lang="en-CA" dirty="0"/>
              <a:t>But OT forgiveness was only “typical”, not propitiatory </a:t>
            </a:r>
          </a:p>
        </p:txBody>
      </p:sp>
      <p:sp>
        <p:nvSpPr>
          <p:cNvPr id="4" name="Slide Number Placeholder 3"/>
          <p:cNvSpPr>
            <a:spLocks noGrp="1"/>
          </p:cNvSpPr>
          <p:nvPr>
            <p:ph type="sldNum" sz="quarter" idx="5"/>
          </p:nvPr>
        </p:nvSpPr>
        <p:spPr/>
        <p:txBody>
          <a:bodyPr/>
          <a:lstStyle/>
          <a:p>
            <a:fld id="{169BB10B-718D-44B8-9A21-4862D049815C}" type="slidenum">
              <a:rPr lang="en-CA" smtClean="0"/>
              <a:t>9</a:t>
            </a:fld>
            <a:endParaRPr lang="en-CA"/>
          </a:p>
        </p:txBody>
      </p:sp>
    </p:spTree>
    <p:extLst>
      <p:ext uri="{BB962C8B-B14F-4D97-AF65-F5344CB8AC3E}">
        <p14:creationId xmlns:p14="http://schemas.microsoft.com/office/powerpoint/2010/main" val="3810503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 such thing as “once saved, always saved”</a:t>
            </a:r>
          </a:p>
        </p:txBody>
      </p:sp>
      <p:sp>
        <p:nvSpPr>
          <p:cNvPr id="4" name="Slide Number Placeholder 3"/>
          <p:cNvSpPr>
            <a:spLocks noGrp="1"/>
          </p:cNvSpPr>
          <p:nvPr>
            <p:ph type="sldNum" sz="quarter" idx="5"/>
          </p:nvPr>
        </p:nvSpPr>
        <p:spPr/>
        <p:txBody>
          <a:bodyPr/>
          <a:lstStyle/>
          <a:p>
            <a:fld id="{169BB10B-718D-44B8-9A21-4862D049815C}" type="slidenum">
              <a:rPr lang="en-CA" smtClean="0"/>
              <a:t>10</a:t>
            </a:fld>
            <a:endParaRPr lang="en-CA"/>
          </a:p>
        </p:txBody>
      </p:sp>
    </p:spTree>
    <p:extLst>
      <p:ext uri="{BB962C8B-B14F-4D97-AF65-F5344CB8AC3E}">
        <p14:creationId xmlns:p14="http://schemas.microsoft.com/office/powerpoint/2010/main" val="6383742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Dt7:6, 14:2, 26:19, 28:9, 33:3</a:t>
            </a:r>
          </a:p>
        </p:txBody>
      </p:sp>
      <p:sp>
        <p:nvSpPr>
          <p:cNvPr id="4" name="Slide Number Placeholder 3"/>
          <p:cNvSpPr>
            <a:spLocks noGrp="1"/>
          </p:cNvSpPr>
          <p:nvPr>
            <p:ph type="sldNum" sz="quarter" idx="5"/>
          </p:nvPr>
        </p:nvSpPr>
        <p:spPr/>
        <p:txBody>
          <a:bodyPr/>
          <a:lstStyle/>
          <a:p>
            <a:fld id="{169BB10B-718D-44B8-9A21-4862D049815C}" type="slidenum">
              <a:rPr lang="en-CA" smtClean="0"/>
              <a:t>11</a:t>
            </a:fld>
            <a:endParaRPr lang="en-CA"/>
          </a:p>
        </p:txBody>
      </p:sp>
    </p:spTree>
    <p:extLst>
      <p:ext uri="{BB962C8B-B14F-4D97-AF65-F5344CB8AC3E}">
        <p14:creationId xmlns:p14="http://schemas.microsoft.com/office/powerpoint/2010/main" val="666586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BDD3D-5D67-DF1B-0262-C680A0C720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D15A2459-B007-0386-AA64-C3F794F582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E1C68418-3ADF-8438-58BD-4B3C8844581D}"/>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8C7E5C58-327C-4EC1-72E9-8A3A805D202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8928C7E-93FC-EF84-D289-8F9270920719}"/>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639101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0E460-5968-77F9-EC87-506D60CCA7F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423773C-85B3-95E9-B566-8F14D27C0D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562C40C-5D62-71AF-9D0F-CF8B39831ADB}"/>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672B1B72-765C-1F36-0CF4-12ACC43F5EF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FAD7A2D-A47B-EBAC-963A-CC71128ABD7E}"/>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2369449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3338B4-44D2-3CEA-2704-8E99528BA00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8BD4048-6622-07D9-A4A6-A0BDE6919B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7EF0E12-4711-8E6F-099C-F2AD43EE16E8}"/>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10F1B132-23B0-EF5A-4CE9-B00975EB40A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E8B8CA5-6E4D-1D21-1988-7BD40D12C22E}"/>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103405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470E-C945-13E4-A075-DDAFA751DF6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A0746F0-429F-6202-B508-280F5A73BE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379EE57-82A7-72D4-D0B5-A680DC98696F}"/>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6130DD84-50E7-0485-0555-7F14F94A7A1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D19C46D-4F53-4693-4267-404EAC1FE3D8}"/>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369680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72DBE-AE66-64D9-A1F6-893D409C94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8AFD36B4-A2BF-9A2E-F521-0DCB6BBE16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8335AF-7806-19E2-269F-59D47E9CB791}"/>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6F84CD23-F42A-EE5A-B87F-972003ECA98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1ED36D9-0947-1415-1030-3EBFFAF11139}"/>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3259224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959D3-0492-E900-486B-71237B4CC51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EBA6AF33-DC1B-2C55-5AA0-1CE3C5A19E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56DA702-8A18-99F7-3AF7-F9504B4D01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4EDB991-19FF-EB2F-8B34-952E1975E10F}"/>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6" name="Footer Placeholder 5">
            <a:extLst>
              <a:ext uri="{FF2B5EF4-FFF2-40B4-BE49-F238E27FC236}">
                <a16:creationId xmlns:a16="http://schemas.microsoft.com/office/drawing/2014/main" id="{53070F90-C8CA-A6ED-E0A5-631E8A03CC2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284188E-16D8-52E2-ABF2-BA0929442D2A}"/>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168541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8D981-FE9E-A05E-86A6-AD292CC6309A}"/>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FF1C0EA-4A01-9401-B53E-3A69FE4162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90053D-250F-2791-CF7C-C6FCCC2213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03D4FA5C-5A89-27C8-922D-EDE0C73931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0E5DC4B-74B7-A456-ED20-21EC7E717E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025A1DC-6780-0F67-9661-8C7F2AC05BE6}"/>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8" name="Footer Placeholder 7">
            <a:extLst>
              <a:ext uri="{FF2B5EF4-FFF2-40B4-BE49-F238E27FC236}">
                <a16:creationId xmlns:a16="http://schemas.microsoft.com/office/drawing/2014/main" id="{587B791F-90BB-B782-9C74-92DF53BD3BA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749EE51B-6CF9-60BD-BC14-715E398789AF}"/>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80308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E9C6E-7664-31B6-F27B-BB83E534DE9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3B83822-06B3-B446-EBA9-B005284A063A}"/>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4" name="Footer Placeholder 3">
            <a:extLst>
              <a:ext uri="{FF2B5EF4-FFF2-40B4-BE49-F238E27FC236}">
                <a16:creationId xmlns:a16="http://schemas.microsoft.com/office/drawing/2014/main" id="{A36FBC30-0CF7-B4CA-207B-166D01A8CBA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728D964-07F7-7DB7-08D8-C8BD1D116925}"/>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3177702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C90669-39DB-9AF0-0A06-CC49C5893486}"/>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3" name="Footer Placeholder 2">
            <a:extLst>
              <a:ext uri="{FF2B5EF4-FFF2-40B4-BE49-F238E27FC236}">
                <a16:creationId xmlns:a16="http://schemas.microsoft.com/office/drawing/2014/main" id="{2F5A603C-ECA2-0CC6-0E7F-6EC5C1EEE37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2925C6A-62D9-A003-AC95-DBBA08D5B50E}"/>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94420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DF0A4-1860-8E52-D25A-350C5C078B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4FC9900-33D2-27AF-3A82-DCBA0A27CF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4CA0936-83A3-2B02-ADC6-1DA397DDA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51DBD3-834B-22F2-E820-43F7192FC475}"/>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6" name="Footer Placeholder 5">
            <a:extLst>
              <a:ext uri="{FF2B5EF4-FFF2-40B4-BE49-F238E27FC236}">
                <a16:creationId xmlns:a16="http://schemas.microsoft.com/office/drawing/2014/main" id="{8ECEBD3D-12D8-B6C0-0C9C-1FAC9DD30D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FD1137E-5060-61E3-70AE-032CC68EF131}"/>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26928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E351-A339-0256-8E68-73E99A7A70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47B6CB73-4E88-0F34-B825-7152A8104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7828AE77-BB29-62E5-896C-85D5479366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635ED9-E48A-0D09-02B8-CFC94063E9DB}"/>
              </a:ext>
            </a:extLst>
          </p:cNvPr>
          <p:cNvSpPr>
            <a:spLocks noGrp="1"/>
          </p:cNvSpPr>
          <p:nvPr>
            <p:ph type="dt" sz="half" idx="10"/>
          </p:nvPr>
        </p:nvSpPr>
        <p:spPr/>
        <p:txBody>
          <a:bodyPr/>
          <a:lstStyle/>
          <a:p>
            <a:fld id="{13142A43-BAC5-4B62-B187-E90E6B93ABFC}" type="datetimeFigureOut">
              <a:rPr lang="en-CA" smtClean="0"/>
              <a:t>2024-04-05</a:t>
            </a:fld>
            <a:endParaRPr lang="en-CA"/>
          </a:p>
        </p:txBody>
      </p:sp>
      <p:sp>
        <p:nvSpPr>
          <p:cNvPr id="6" name="Footer Placeholder 5">
            <a:extLst>
              <a:ext uri="{FF2B5EF4-FFF2-40B4-BE49-F238E27FC236}">
                <a16:creationId xmlns:a16="http://schemas.microsoft.com/office/drawing/2014/main" id="{94FD7151-63B5-7FE0-09FD-E80226E2A0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DF9CC33-5968-94AB-E445-77C65E9E8D53}"/>
              </a:ext>
            </a:extLst>
          </p:cNvPr>
          <p:cNvSpPr>
            <a:spLocks noGrp="1"/>
          </p:cNvSpPr>
          <p:nvPr>
            <p:ph type="sldNum" sz="quarter" idx="12"/>
          </p:nvPr>
        </p:nvSpPr>
        <p:spPr/>
        <p:txBody>
          <a:bodyPr/>
          <a:lstStyle/>
          <a:p>
            <a:fld id="{D2D46E76-047B-49F7-94F4-9DEF7E3F54F4}" type="slidenum">
              <a:rPr lang="en-CA" smtClean="0"/>
              <a:t>‹#›</a:t>
            </a:fld>
            <a:endParaRPr lang="en-CA"/>
          </a:p>
        </p:txBody>
      </p:sp>
    </p:spTree>
    <p:extLst>
      <p:ext uri="{BB962C8B-B14F-4D97-AF65-F5344CB8AC3E}">
        <p14:creationId xmlns:p14="http://schemas.microsoft.com/office/powerpoint/2010/main" val="708444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7D90C0-D3CB-A527-8D0C-ED3003BE45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97B6B46-98CB-FC73-E333-C68235104A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A96928A-E7E5-2568-42C5-63072EF938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142A43-BAC5-4B62-B187-E90E6B93ABFC}" type="datetimeFigureOut">
              <a:rPr lang="en-CA" smtClean="0"/>
              <a:t>2024-04-05</a:t>
            </a:fld>
            <a:endParaRPr lang="en-CA"/>
          </a:p>
        </p:txBody>
      </p:sp>
      <p:sp>
        <p:nvSpPr>
          <p:cNvPr id="5" name="Footer Placeholder 4">
            <a:extLst>
              <a:ext uri="{FF2B5EF4-FFF2-40B4-BE49-F238E27FC236}">
                <a16:creationId xmlns:a16="http://schemas.microsoft.com/office/drawing/2014/main" id="{65F53F4C-BC85-95D2-ADCA-B8E53AD384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79845E07-37EB-122B-715B-EB7DCFD130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D46E76-047B-49F7-94F4-9DEF7E3F54F4}" type="slidenum">
              <a:rPr lang="en-CA" smtClean="0"/>
              <a:t>‹#›</a:t>
            </a:fld>
            <a:endParaRPr lang="en-CA"/>
          </a:p>
        </p:txBody>
      </p:sp>
    </p:spTree>
    <p:extLst>
      <p:ext uri="{BB962C8B-B14F-4D97-AF65-F5344CB8AC3E}">
        <p14:creationId xmlns:p14="http://schemas.microsoft.com/office/powerpoint/2010/main" val="451935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E41F0-2A9C-4004-E88C-A94D115F3B70}"/>
              </a:ext>
            </a:extLst>
          </p:cNvPr>
          <p:cNvSpPr>
            <a:spLocks noGrp="1"/>
          </p:cNvSpPr>
          <p:nvPr>
            <p:ph type="ctrTitle"/>
          </p:nvPr>
        </p:nvSpPr>
        <p:spPr>
          <a:xfrm>
            <a:off x="0" y="1"/>
            <a:ext cx="12192000" cy="1143000"/>
          </a:xfrm>
        </p:spPr>
        <p:txBody>
          <a:bodyPr/>
          <a:lstStyle/>
          <a:p>
            <a:r>
              <a:rPr lang="en-CA" dirty="0">
                <a:latin typeface="Arial Black" panose="020B0A04020102020204" pitchFamily="34" charset="0"/>
              </a:rPr>
              <a:t>Millennial Sacrificial System</a:t>
            </a:r>
          </a:p>
        </p:txBody>
      </p:sp>
      <p:sp>
        <p:nvSpPr>
          <p:cNvPr id="3" name="Subtitle 2">
            <a:extLst>
              <a:ext uri="{FF2B5EF4-FFF2-40B4-BE49-F238E27FC236}">
                <a16:creationId xmlns:a16="http://schemas.microsoft.com/office/drawing/2014/main" id="{675BAB5B-F9FC-E864-6DFD-7D65D209F354}"/>
              </a:ext>
            </a:extLst>
          </p:cNvPr>
          <p:cNvSpPr>
            <a:spLocks noGrp="1"/>
          </p:cNvSpPr>
          <p:nvPr>
            <p:ph type="subTitle" idx="1"/>
          </p:nvPr>
        </p:nvSpPr>
        <p:spPr>
          <a:xfrm>
            <a:off x="0" y="1295401"/>
            <a:ext cx="12192000" cy="5316378"/>
          </a:xfrm>
        </p:spPr>
        <p:txBody>
          <a:bodyPr>
            <a:normAutofit fontScale="85000" lnSpcReduction="20000"/>
          </a:bodyPr>
          <a:lstStyle/>
          <a:p>
            <a:r>
              <a:rPr lang="en-CA" sz="3300" b="1" dirty="0">
                <a:solidFill>
                  <a:srgbClr val="FF0000"/>
                </a:solidFill>
              </a:rPr>
              <a:t>But the </a:t>
            </a:r>
            <a:r>
              <a:rPr lang="en-CA" sz="3300" b="1" i="1" dirty="0">
                <a:solidFill>
                  <a:srgbClr val="FF0000"/>
                </a:solidFill>
                <a:highlight>
                  <a:srgbClr val="FFFF00"/>
                </a:highlight>
              </a:rPr>
              <a:t>Levitical priests</a:t>
            </a:r>
            <a:r>
              <a:rPr lang="en-CA" sz="3300" b="1" dirty="0">
                <a:solidFill>
                  <a:srgbClr val="FF0000"/>
                </a:solidFill>
              </a:rPr>
              <a:t>, the </a:t>
            </a:r>
            <a:r>
              <a:rPr lang="en-CA" sz="3300" b="1" i="1" dirty="0">
                <a:solidFill>
                  <a:srgbClr val="FF0000"/>
                </a:solidFill>
                <a:highlight>
                  <a:srgbClr val="FFFF00"/>
                </a:highlight>
              </a:rPr>
              <a:t>sons of Zadok</a:t>
            </a:r>
            <a:r>
              <a:rPr lang="en-CA" sz="3300" b="1" dirty="0">
                <a:solidFill>
                  <a:srgbClr val="FF0000"/>
                </a:solidFill>
              </a:rPr>
              <a:t>, … shall come near to me to minister to me.  And they </a:t>
            </a:r>
            <a:r>
              <a:rPr lang="en-CA" sz="3300" b="1" i="1" dirty="0">
                <a:solidFill>
                  <a:srgbClr val="FF0000"/>
                </a:solidFill>
                <a:highlight>
                  <a:srgbClr val="FFFF00"/>
                </a:highlight>
              </a:rPr>
              <a:t>shall stand before me to offer me the fat and the blood</a:t>
            </a:r>
            <a:r>
              <a:rPr lang="en-CA" sz="3300" b="1" dirty="0">
                <a:solidFill>
                  <a:srgbClr val="FF0000"/>
                </a:solidFill>
              </a:rPr>
              <a:t>, declares the Lord GOD.</a:t>
            </a:r>
          </a:p>
          <a:p>
            <a:pPr algn="r">
              <a:lnSpc>
                <a:spcPct val="20000"/>
              </a:lnSpc>
              <a:spcBef>
                <a:spcPts val="0"/>
              </a:spcBef>
            </a:pPr>
            <a:r>
              <a:rPr lang="en-CA" sz="2200" dirty="0"/>
              <a:t>Ezekiel 44:15 ESV</a:t>
            </a:r>
          </a:p>
          <a:p>
            <a:r>
              <a:rPr lang="en-CA" sz="3300" b="1" dirty="0">
                <a:solidFill>
                  <a:srgbClr val="FF0000"/>
                </a:solidFill>
              </a:rPr>
              <a:t>But </a:t>
            </a:r>
            <a:r>
              <a:rPr lang="en-CA" sz="3300" b="1" i="1" dirty="0">
                <a:solidFill>
                  <a:srgbClr val="FF0000"/>
                </a:solidFill>
                <a:highlight>
                  <a:srgbClr val="FFFF00"/>
                </a:highlight>
              </a:rPr>
              <a:t>when Christ appeared as a high priest</a:t>
            </a:r>
            <a:r>
              <a:rPr lang="en-CA" sz="3300" b="1" dirty="0">
                <a:solidFill>
                  <a:srgbClr val="FF0000"/>
                </a:solidFill>
              </a:rPr>
              <a:t> … </a:t>
            </a:r>
            <a:r>
              <a:rPr lang="en-CA" sz="3300" b="1" i="1" dirty="0">
                <a:solidFill>
                  <a:srgbClr val="FF0000"/>
                </a:solidFill>
                <a:highlight>
                  <a:srgbClr val="FFFF00"/>
                </a:highlight>
              </a:rPr>
              <a:t>he entered once for all into the holy places</a:t>
            </a:r>
            <a:r>
              <a:rPr lang="en-CA" sz="3300" b="1" dirty="0">
                <a:solidFill>
                  <a:srgbClr val="FF0000"/>
                </a:solidFill>
              </a:rPr>
              <a:t>, not by means of the blood of goats and calves but </a:t>
            </a:r>
            <a:r>
              <a:rPr lang="en-CA" sz="3300" b="1" i="1" dirty="0">
                <a:solidFill>
                  <a:srgbClr val="FF0000"/>
                </a:solidFill>
                <a:highlight>
                  <a:srgbClr val="FFFF00"/>
                </a:highlight>
              </a:rPr>
              <a:t>by means of his own blood</a:t>
            </a:r>
            <a:r>
              <a:rPr lang="en-CA" sz="3300" b="1" dirty="0">
                <a:solidFill>
                  <a:srgbClr val="FF0000"/>
                </a:solidFill>
              </a:rPr>
              <a:t>  … </a:t>
            </a:r>
            <a:r>
              <a:rPr lang="en-CA" sz="3300" b="1" i="1" dirty="0">
                <a:solidFill>
                  <a:srgbClr val="FF0000"/>
                </a:solidFill>
                <a:highlight>
                  <a:srgbClr val="FFFF00"/>
                </a:highlight>
              </a:rPr>
              <a:t>he has appeared once for all</a:t>
            </a:r>
            <a:r>
              <a:rPr lang="en-CA" sz="3300" b="1" dirty="0">
                <a:solidFill>
                  <a:srgbClr val="FF0000"/>
                </a:solidFill>
              </a:rPr>
              <a:t> at the end of the ages to put away sin by the sacrifice of himself.</a:t>
            </a:r>
          </a:p>
          <a:p>
            <a:pPr algn="r">
              <a:lnSpc>
                <a:spcPct val="70000"/>
              </a:lnSpc>
              <a:spcBef>
                <a:spcPts val="0"/>
              </a:spcBef>
            </a:pPr>
            <a:r>
              <a:rPr lang="en-CA" sz="2200" dirty="0"/>
              <a:t>Hebrews 9:11a, 12a, 26b ESV</a:t>
            </a:r>
          </a:p>
          <a:p>
            <a: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t>… it can </a:t>
            </a:r>
            <a:r>
              <a:rPr kumimoji="0" lang="en-CA" sz="33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never</a:t>
            </a:r>
            <a: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t>, by the same sacrifices that are continually offered every year, </a:t>
            </a:r>
            <a:r>
              <a:rPr kumimoji="0" lang="en-CA" sz="33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make perfect those who draw near</a:t>
            </a:r>
            <a: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t> … in these sacrifices there is a reminder of sins every year.  </a:t>
            </a:r>
            <a:b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br>
            <a: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t>For </a:t>
            </a:r>
            <a:r>
              <a:rPr kumimoji="0" lang="en-CA" sz="3300" b="1" i="1" u="none" strike="noStrike" kern="1200" cap="none" spc="0" normalizeH="0" baseline="0" noProof="0" dirty="0">
                <a:ln>
                  <a:noFill/>
                </a:ln>
                <a:solidFill>
                  <a:srgbClr val="FF0000"/>
                </a:solidFill>
                <a:effectLst/>
                <a:highlight>
                  <a:srgbClr val="FFFF00"/>
                </a:highlight>
                <a:uLnTx/>
                <a:uFillTx/>
                <a:latin typeface="Aptos" panose="02110004020202020204"/>
                <a:ea typeface="+mn-ea"/>
                <a:cs typeface="+mn-cs"/>
              </a:rPr>
              <a:t>it is impossible for the blood of bulls and goats to take away sins</a:t>
            </a:r>
            <a:r>
              <a:rPr kumimoji="0" lang="en-CA" sz="3300" b="1" i="0" u="none" strike="noStrike" kern="1200" cap="none" spc="0" normalizeH="0" baseline="0" noProof="0" dirty="0">
                <a:ln>
                  <a:noFill/>
                </a:ln>
                <a:solidFill>
                  <a:srgbClr val="FF0000"/>
                </a:solidFill>
                <a:effectLst/>
                <a:uLnTx/>
                <a:uFillTx/>
                <a:latin typeface="Aptos" panose="02110004020202020204"/>
                <a:ea typeface="+mn-ea"/>
                <a:cs typeface="+mn-cs"/>
              </a:rPr>
              <a:t>. </a:t>
            </a:r>
          </a:p>
          <a:p>
            <a:pPr algn="r">
              <a:spcBef>
                <a:spcPts val="0"/>
              </a:spcBef>
            </a:pPr>
            <a:r>
              <a:rPr lang="en-CA" sz="2200" dirty="0">
                <a:solidFill>
                  <a:prstClr val="black"/>
                </a:solidFill>
                <a:latin typeface="Aptos" panose="02110004020202020204"/>
              </a:rPr>
              <a:t>Hebrews 10:1b, 3-4 ESV</a:t>
            </a:r>
          </a:p>
          <a:p>
            <a:r>
              <a:rPr lang="en-CA" sz="3300" b="1" dirty="0">
                <a:solidFill>
                  <a:srgbClr val="FF0000"/>
                </a:solidFill>
              </a:rPr>
              <a:t>… </a:t>
            </a:r>
            <a:r>
              <a:rPr lang="en-CA" sz="3300" b="1" i="1" dirty="0">
                <a:solidFill>
                  <a:srgbClr val="FF0000"/>
                </a:solidFill>
                <a:highlight>
                  <a:srgbClr val="FFFF00"/>
                </a:highlight>
              </a:rPr>
              <a:t>Levi</a:t>
            </a:r>
            <a:r>
              <a:rPr lang="en-CA" sz="3300" b="1" dirty="0">
                <a:solidFill>
                  <a:srgbClr val="FF0000"/>
                </a:solidFill>
              </a:rPr>
              <a:t> … shall put </a:t>
            </a:r>
            <a:r>
              <a:rPr lang="en-CA" sz="3300" b="1" i="1" dirty="0">
                <a:solidFill>
                  <a:srgbClr val="FF0000"/>
                </a:solidFill>
                <a:highlight>
                  <a:srgbClr val="FFFF00"/>
                </a:highlight>
              </a:rPr>
              <a:t>incense</a:t>
            </a:r>
            <a:r>
              <a:rPr lang="en-CA" sz="3300" b="1" dirty="0">
                <a:solidFill>
                  <a:srgbClr val="FF0000"/>
                </a:solidFill>
              </a:rPr>
              <a:t> before you and </a:t>
            </a:r>
            <a:r>
              <a:rPr lang="en-CA" sz="3300" b="1" i="1" dirty="0">
                <a:solidFill>
                  <a:srgbClr val="FF0000"/>
                </a:solidFill>
                <a:highlight>
                  <a:srgbClr val="FFFF00"/>
                </a:highlight>
              </a:rPr>
              <a:t>whole burnt offerings</a:t>
            </a:r>
            <a:r>
              <a:rPr lang="en-CA" sz="3300" b="1" dirty="0">
                <a:solidFill>
                  <a:srgbClr val="FF0000"/>
                </a:solidFill>
              </a:rPr>
              <a:t> on your altar … </a:t>
            </a:r>
            <a:r>
              <a:rPr lang="en-CA" sz="3300" b="1" i="1" dirty="0">
                <a:solidFill>
                  <a:srgbClr val="FF0000"/>
                </a:solidFill>
                <a:highlight>
                  <a:srgbClr val="FFFF00"/>
                </a:highlight>
              </a:rPr>
              <a:t>my covenant with Levi [shall] stand</a:t>
            </a:r>
            <a:r>
              <a:rPr lang="en-CA" sz="3300" b="1" dirty="0">
                <a:solidFill>
                  <a:srgbClr val="FF0000"/>
                </a:solidFill>
              </a:rPr>
              <a:t> … True instruction was in his mouth ... </a:t>
            </a:r>
            <a:r>
              <a:rPr lang="en-CA" sz="3300" b="1" i="1" dirty="0">
                <a:solidFill>
                  <a:srgbClr val="FF0000"/>
                </a:solidFill>
                <a:highlight>
                  <a:srgbClr val="FFFF00"/>
                </a:highlight>
              </a:rPr>
              <a:t>my name will be great among the nations</a:t>
            </a:r>
            <a:r>
              <a:rPr lang="en-CA" sz="3300" b="1" dirty="0">
                <a:solidFill>
                  <a:srgbClr val="FF0000"/>
                </a:solidFill>
              </a:rPr>
              <a:t> …</a:t>
            </a:r>
          </a:p>
          <a:p>
            <a:pPr algn="r">
              <a:spcBef>
                <a:spcPts val="0"/>
              </a:spcBef>
            </a:pPr>
            <a:r>
              <a:rPr lang="en-CA" sz="2200" dirty="0"/>
              <a:t>Deuteronomy 33:8a, 10b, Malachi 2:4b, 6a, 1:11b ESV</a:t>
            </a:r>
          </a:p>
        </p:txBody>
      </p:sp>
      <p:sp>
        <p:nvSpPr>
          <p:cNvPr id="5" name="TextBox 4">
            <a:extLst>
              <a:ext uri="{FF2B5EF4-FFF2-40B4-BE49-F238E27FC236}">
                <a16:creationId xmlns:a16="http://schemas.microsoft.com/office/drawing/2014/main" id="{6249578A-2652-DCC4-92E1-9AA36D87D7B5}"/>
              </a:ext>
            </a:extLst>
          </p:cNvPr>
          <p:cNvSpPr txBox="1"/>
          <p:nvPr/>
        </p:nvSpPr>
        <p:spPr>
          <a:xfrm>
            <a:off x="0" y="6611779"/>
            <a:ext cx="12192000" cy="246221"/>
          </a:xfrm>
          <a:prstGeom prst="rect">
            <a:avLst/>
          </a:prstGeom>
          <a:noFill/>
        </p:spPr>
        <p:txBody>
          <a:bodyPr wrap="square">
            <a:spAutoFit/>
          </a:bodyPr>
          <a:lstStyle/>
          <a:p>
            <a:r>
              <a:rPr lang="en-CA" sz="100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720946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1E94-DAEF-52C6-3055-715738AEA354}"/>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New Testament Dispensation</a:t>
            </a:r>
          </a:p>
        </p:txBody>
      </p:sp>
      <p:sp>
        <p:nvSpPr>
          <p:cNvPr id="3" name="Content Placeholder 2">
            <a:extLst>
              <a:ext uri="{FF2B5EF4-FFF2-40B4-BE49-F238E27FC236}">
                <a16:creationId xmlns:a16="http://schemas.microsoft.com/office/drawing/2014/main" id="{6BBEC921-3635-9003-5887-093BD262B305}"/>
              </a:ext>
            </a:extLst>
          </p:cNvPr>
          <p:cNvSpPr>
            <a:spLocks noGrp="1"/>
          </p:cNvSpPr>
          <p:nvPr>
            <p:ph idx="1"/>
          </p:nvPr>
        </p:nvSpPr>
        <p:spPr>
          <a:xfrm>
            <a:off x="0" y="1146875"/>
            <a:ext cx="12011186" cy="5711124"/>
          </a:xfrm>
        </p:spPr>
        <p:txBody>
          <a:bodyPr>
            <a:normAutofit lnSpcReduction="10000"/>
          </a:bodyPr>
          <a:lstStyle/>
          <a:p>
            <a:r>
              <a:rPr lang="en-CA" dirty="0"/>
              <a:t>Since Christ “</a:t>
            </a:r>
            <a:r>
              <a:rPr lang="en-CA" b="1" dirty="0">
                <a:highlight>
                  <a:srgbClr val="FFFF00"/>
                </a:highlight>
              </a:rPr>
              <a:t>has appeared once for all at the end of the ages to put away sin by the sacrifice of himself</a:t>
            </a:r>
            <a:r>
              <a:rPr lang="en-CA" dirty="0"/>
              <a:t>” and “</a:t>
            </a:r>
            <a:r>
              <a:rPr lang="en-CA" sz="2800" b="1" dirty="0">
                <a:highlight>
                  <a:srgbClr val="FFFF00"/>
                </a:highlight>
              </a:rPr>
              <a:t>we have been sanctified through the offering of the body of Jesus Christ once for all</a:t>
            </a:r>
            <a:r>
              <a:rPr lang="en-CA" sz="2800" dirty="0"/>
              <a:t>”, our sins can be truly forgiven, permanently removed, “propitiated”</a:t>
            </a:r>
            <a:endParaRPr lang="en-CA" dirty="0"/>
          </a:p>
          <a:p>
            <a:r>
              <a:rPr lang="en-CA" sz="2800" b="1" dirty="0">
                <a:highlight>
                  <a:srgbClr val="FFFF00"/>
                </a:highlight>
              </a:rPr>
              <a:t>God can thus extend grace to us and account us “holy”</a:t>
            </a:r>
            <a:r>
              <a:rPr lang="en-CA" sz="2800" dirty="0"/>
              <a:t> so that we can have a living relationship with God the Father and Jesus Christ</a:t>
            </a:r>
          </a:p>
          <a:p>
            <a:r>
              <a:rPr lang="en-CA" dirty="0"/>
              <a:t>Yet while we are human, </a:t>
            </a:r>
            <a:r>
              <a:rPr lang="en-CA" b="1" dirty="0">
                <a:highlight>
                  <a:srgbClr val="FFFF00"/>
                </a:highlight>
              </a:rPr>
              <a:t>this is not a permanent state</a:t>
            </a:r>
            <a:r>
              <a:rPr lang="en-CA" dirty="0"/>
              <a:t>, we must daily overcome and pursue the Way of God:</a:t>
            </a:r>
          </a:p>
          <a:p>
            <a:pPr marL="457200" lvl="1" indent="0">
              <a:buNone/>
            </a:pPr>
            <a:r>
              <a:rPr lang="en-CA" b="1" u="sng" dirty="0"/>
              <a:t>Matthew 6:33 Romans 7:24-25a ESV</a:t>
            </a:r>
          </a:p>
          <a:p>
            <a:pPr marL="457200" lvl="1" indent="0">
              <a:buNone/>
            </a:pPr>
            <a:r>
              <a:rPr lang="en-CA" dirty="0"/>
              <a:t>But </a:t>
            </a:r>
            <a:r>
              <a:rPr lang="en-CA" b="1" dirty="0">
                <a:highlight>
                  <a:srgbClr val="FFFF00"/>
                </a:highlight>
              </a:rPr>
              <a:t>seek first the kingdom of God and his righteousness</a:t>
            </a:r>
            <a:r>
              <a:rPr lang="en-CA" dirty="0"/>
              <a:t>, and all these things will be added to you.</a:t>
            </a:r>
          </a:p>
          <a:p>
            <a:pPr marL="457200" lvl="1" indent="0">
              <a:buNone/>
            </a:pPr>
            <a:r>
              <a:rPr lang="en-CA" dirty="0"/>
              <a:t>Wretched man that I am!  </a:t>
            </a:r>
            <a:r>
              <a:rPr lang="en-CA" b="1" dirty="0">
                <a:highlight>
                  <a:srgbClr val="FFFF00"/>
                </a:highlight>
              </a:rPr>
              <a:t>Who will deliver me from this body of death</a:t>
            </a:r>
            <a:r>
              <a:rPr lang="en-CA" dirty="0"/>
              <a:t>?  Thanks be to God through </a:t>
            </a:r>
            <a:r>
              <a:rPr lang="en-CA" b="1" dirty="0">
                <a:highlight>
                  <a:srgbClr val="FFFF00"/>
                </a:highlight>
              </a:rPr>
              <a:t>Jesus Christ our Lord</a:t>
            </a:r>
            <a:r>
              <a:rPr lang="en-CA" dirty="0"/>
              <a:t>! </a:t>
            </a:r>
          </a:p>
          <a:p>
            <a:r>
              <a:rPr lang="en-CA" b="1" dirty="0">
                <a:highlight>
                  <a:srgbClr val="FFFF00"/>
                </a:highlight>
              </a:rPr>
              <a:t>We will be truly “holy” after the resurrection</a:t>
            </a:r>
            <a:r>
              <a:rPr lang="en-CA" dirty="0"/>
              <a:t>, and we are  able to share eternity with God the Father and Jesus Christ</a:t>
            </a:r>
          </a:p>
        </p:txBody>
      </p:sp>
    </p:spTree>
    <p:extLst>
      <p:ext uri="{BB962C8B-B14F-4D97-AF65-F5344CB8AC3E}">
        <p14:creationId xmlns:p14="http://schemas.microsoft.com/office/powerpoint/2010/main" val="2300653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5DB60-CBF4-D5B5-3836-FD06DBDC54F5}"/>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Examples of Holiness</a:t>
            </a:r>
          </a:p>
        </p:txBody>
      </p:sp>
      <p:sp>
        <p:nvSpPr>
          <p:cNvPr id="3" name="Content Placeholder 2">
            <a:extLst>
              <a:ext uri="{FF2B5EF4-FFF2-40B4-BE49-F238E27FC236}">
                <a16:creationId xmlns:a16="http://schemas.microsoft.com/office/drawing/2014/main" id="{088B3692-969B-9F8C-6BE3-33E0634083DA}"/>
              </a:ext>
            </a:extLst>
          </p:cNvPr>
          <p:cNvSpPr>
            <a:spLocks noGrp="1"/>
          </p:cNvSpPr>
          <p:nvPr>
            <p:ph idx="1"/>
          </p:nvPr>
        </p:nvSpPr>
        <p:spPr>
          <a:xfrm>
            <a:off x="-1" y="1007390"/>
            <a:ext cx="12192001" cy="5850609"/>
          </a:xfrm>
        </p:spPr>
        <p:txBody>
          <a:bodyPr>
            <a:normAutofit/>
          </a:bodyPr>
          <a:lstStyle/>
          <a:p>
            <a:r>
              <a:rPr lang="en-CA" dirty="0"/>
              <a:t>God’s intention for human beings has always been to attain holiness and be granted the gift of eternal life, but sin has gotten in the way:</a:t>
            </a:r>
          </a:p>
          <a:p>
            <a:pPr marL="457200" lvl="1" indent="0">
              <a:lnSpc>
                <a:spcPct val="80000"/>
              </a:lnSpc>
              <a:spcBef>
                <a:spcPts val="0"/>
              </a:spcBef>
              <a:buNone/>
            </a:pPr>
            <a:r>
              <a:rPr lang="en-CA" b="1" u="sng" dirty="0"/>
              <a:t>Genesis 2:8, 9b</a:t>
            </a:r>
            <a:r>
              <a:rPr lang="el-GR" b="1" u="sng" dirty="0"/>
              <a:t>α</a:t>
            </a:r>
            <a:r>
              <a:rPr lang="en-CA" b="1" u="sng" dirty="0"/>
              <a:t>, 16, 3:22b ESV</a:t>
            </a:r>
          </a:p>
          <a:p>
            <a:pPr marL="457200" lvl="1" indent="0">
              <a:lnSpc>
                <a:spcPct val="80000"/>
              </a:lnSpc>
              <a:spcBef>
                <a:spcPts val="0"/>
              </a:spcBef>
              <a:buNone/>
            </a:pPr>
            <a:r>
              <a:rPr lang="en-CA" dirty="0"/>
              <a:t>And the LORD God planted a garden in Eden, in the east, and there he put the man whom he had formed.  … </a:t>
            </a:r>
            <a:r>
              <a:rPr lang="en-CA" b="1" dirty="0">
                <a:highlight>
                  <a:srgbClr val="FFFF00"/>
                </a:highlight>
              </a:rPr>
              <a:t>The tree of life was in the midst of the garden</a:t>
            </a:r>
            <a:r>
              <a:rPr lang="en-CA" dirty="0"/>
              <a:t> … And the LORD God commanded the man, saying, “</a:t>
            </a:r>
            <a:r>
              <a:rPr lang="en-CA" b="1" dirty="0">
                <a:highlight>
                  <a:srgbClr val="FFFF00"/>
                </a:highlight>
              </a:rPr>
              <a:t>You may surely eat of every tree of the garden</a:t>
            </a:r>
            <a:r>
              <a:rPr lang="en-CA" dirty="0"/>
              <a:t> …”  </a:t>
            </a:r>
          </a:p>
          <a:p>
            <a:pPr marL="457200" lvl="1" indent="0">
              <a:lnSpc>
                <a:spcPct val="80000"/>
              </a:lnSpc>
              <a:spcBef>
                <a:spcPts val="600"/>
              </a:spcBef>
              <a:buNone/>
            </a:pPr>
            <a:r>
              <a:rPr lang="en-CA" dirty="0"/>
              <a:t>Now, </a:t>
            </a:r>
            <a:r>
              <a:rPr lang="en-CA" b="1" dirty="0">
                <a:highlight>
                  <a:srgbClr val="FFFF00"/>
                </a:highlight>
              </a:rPr>
              <a:t>lest he reach out his hand and take also of the tree of life</a:t>
            </a:r>
            <a:r>
              <a:rPr lang="en-CA" dirty="0"/>
              <a:t> and eat, and </a:t>
            </a:r>
            <a:r>
              <a:rPr lang="en-CA" b="1" dirty="0">
                <a:highlight>
                  <a:srgbClr val="FFFF00"/>
                </a:highlight>
              </a:rPr>
              <a:t>live forever</a:t>
            </a:r>
            <a:r>
              <a:rPr lang="en-CA" dirty="0"/>
              <a:t> …</a:t>
            </a:r>
          </a:p>
          <a:p>
            <a:r>
              <a:rPr lang="en-CA" dirty="0"/>
              <a:t>Israel was to be a “</a:t>
            </a:r>
            <a:r>
              <a:rPr lang="en-CA" b="1" dirty="0">
                <a:highlight>
                  <a:srgbClr val="FFFF00"/>
                </a:highlight>
              </a:rPr>
              <a:t>holy nation</a:t>
            </a:r>
            <a:r>
              <a:rPr lang="en-CA" dirty="0"/>
              <a:t>” to set the example for all the world – the Old Testament dispensation was to teach Israel “holiness”:</a:t>
            </a:r>
          </a:p>
          <a:p>
            <a:pPr marL="457200" lvl="1" indent="0">
              <a:lnSpc>
                <a:spcPct val="80000"/>
              </a:lnSpc>
              <a:spcBef>
                <a:spcPts val="0"/>
              </a:spcBef>
              <a:buNone/>
            </a:pPr>
            <a:r>
              <a:rPr lang="en-CA" b="1" u="sng" dirty="0"/>
              <a:t>Leviticus 10:10-11, 11:44a, 45 ESV</a:t>
            </a:r>
          </a:p>
          <a:p>
            <a:pPr marL="457200" lvl="1" indent="0">
              <a:lnSpc>
                <a:spcPct val="80000"/>
              </a:lnSpc>
              <a:spcBef>
                <a:spcPts val="0"/>
              </a:spcBef>
              <a:buNone/>
            </a:pPr>
            <a:r>
              <a:rPr lang="en-CA" dirty="0"/>
              <a:t>You are to </a:t>
            </a:r>
            <a:r>
              <a:rPr lang="en-CA" b="1" dirty="0">
                <a:highlight>
                  <a:srgbClr val="FFFF00"/>
                </a:highlight>
              </a:rPr>
              <a:t>distinguish between the holy and the common</a:t>
            </a:r>
            <a:r>
              <a:rPr lang="en-CA" dirty="0"/>
              <a:t>, and </a:t>
            </a:r>
            <a:r>
              <a:rPr lang="en-CA" b="1" dirty="0">
                <a:highlight>
                  <a:srgbClr val="FFFF00"/>
                </a:highlight>
              </a:rPr>
              <a:t>between the unclean and the clean</a:t>
            </a:r>
            <a:r>
              <a:rPr lang="en-CA" dirty="0"/>
              <a:t>, and you are to </a:t>
            </a:r>
            <a:r>
              <a:rPr lang="en-CA" b="1" dirty="0">
                <a:highlight>
                  <a:srgbClr val="FFFF00"/>
                </a:highlight>
              </a:rPr>
              <a:t>teach the people of Israel</a:t>
            </a:r>
            <a:r>
              <a:rPr lang="en-CA" dirty="0"/>
              <a:t> all the statutes that the LORD has spoken to them by Moses.  … For I am the LORD your God.  Consecrate yourselves therefore, and </a:t>
            </a:r>
            <a:r>
              <a:rPr lang="en-CA" b="1" dirty="0">
                <a:highlight>
                  <a:srgbClr val="FFFF00"/>
                </a:highlight>
              </a:rPr>
              <a:t>be holy, for I am holy</a:t>
            </a:r>
            <a:r>
              <a:rPr lang="en-CA" dirty="0"/>
              <a:t>.  … For I am the LORD who brought you up out of the land of Egypt to be your God.  </a:t>
            </a:r>
            <a:r>
              <a:rPr lang="en-CA" b="1" dirty="0">
                <a:highlight>
                  <a:srgbClr val="FFFF00"/>
                </a:highlight>
              </a:rPr>
              <a:t>You shall therefore be holy, for I am holy</a:t>
            </a:r>
            <a:r>
              <a:rPr lang="en-CA" dirty="0"/>
              <a:t>.</a:t>
            </a:r>
          </a:p>
        </p:txBody>
      </p:sp>
    </p:spTree>
    <p:extLst>
      <p:ext uri="{BB962C8B-B14F-4D97-AF65-F5344CB8AC3E}">
        <p14:creationId xmlns:p14="http://schemas.microsoft.com/office/powerpoint/2010/main" val="255538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B1E0FE-7953-19CE-52B0-B95FD85E8559}"/>
              </a:ext>
            </a:extLst>
          </p:cNvPr>
          <p:cNvSpPr txBox="1"/>
          <p:nvPr/>
        </p:nvSpPr>
        <p:spPr>
          <a:xfrm>
            <a:off x="0" y="0"/>
            <a:ext cx="12192000" cy="6509474"/>
          </a:xfrm>
          <a:prstGeom prst="rect">
            <a:avLst/>
          </a:prstGeom>
          <a:noFill/>
        </p:spPr>
        <p:txBody>
          <a:bodyPr wrap="square">
            <a:spAutoFit/>
          </a:bodyPr>
          <a:lstStyle/>
          <a:p>
            <a:pPr marL="231775" indent="-231775">
              <a:buFont typeface="Arial" panose="020B0604020202020204" pitchFamily="34" charset="0"/>
              <a:buChar char="•"/>
            </a:pPr>
            <a:r>
              <a:rPr lang="en-CA" sz="2800" b="1" dirty="0">
                <a:highlight>
                  <a:srgbClr val="FFFF00"/>
                </a:highlight>
              </a:rPr>
              <a:t>The Temple in the World Tomorrow will exemplify “holiness”</a:t>
            </a:r>
            <a:r>
              <a:rPr lang="en-CA" sz="2800" dirty="0"/>
              <a:t>: </a:t>
            </a:r>
          </a:p>
          <a:p>
            <a:pPr lvl="1"/>
            <a:r>
              <a:rPr lang="en-CA" sz="2400" b="1" u="sng" dirty="0"/>
              <a:t>Ezekiel 43:12, 44:15a, 23, 45:1a, 4 ESV</a:t>
            </a:r>
          </a:p>
          <a:p>
            <a:pPr lvl="1"/>
            <a:r>
              <a:rPr lang="en-CA" sz="2400" dirty="0"/>
              <a:t>This is the [torah] of the temple: </a:t>
            </a:r>
            <a:r>
              <a:rPr lang="en-CA" sz="2400" b="1" dirty="0">
                <a:highlight>
                  <a:srgbClr val="FFFF00"/>
                </a:highlight>
              </a:rPr>
              <a:t>the whole territory on the top of the mountain all around shall be most holy</a:t>
            </a:r>
            <a:r>
              <a:rPr lang="en-CA" sz="2400" dirty="0"/>
              <a:t>.  Behold, this is the [torah] of the temple.</a:t>
            </a:r>
          </a:p>
          <a:p>
            <a:pPr lvl="1">
              <a:spcBef>
                <a:spcPts val="600"/>
              </a:spcBef>
            </a:pPr>
            <a:r>
              <a:rPr lang="en-CA" sz="2400" dirty="0"/>
              <a:t>But the </a:t>
            </a:r>
            <a:r>
              <a:rPr lang="en-CA" sz="2400" b="1" dirty="0">
                <a:highlight>
                  <a:srgbClr val="FFFF00"/>
                </a:highlight>
              </a:rPr>
              <a:t>Levitical priests</a:t>
            </a:r>
            <a:r>
              <a:rPr lang="en-CA" sz="2400" dirty="0"/>
              <a:t>, the sons of Zadok … They </a:t>
            </a:r>
            <a:r>
              <a:rPr lang="en-CA" sz="2400" b="1" dirty="0">
                <a:highlight>
                  <a:srgbClr val="FFFF00"/>
                </a:highlight>
              </a:rPr>
              <a:t>shall teach my people the difference between the holy and the common</a:t>
            </a:r>
            <a:r>
              <a:rPr lang="en-CA" sz="2400" dirty="0"/>
              <a:t>, and </a:t>
            </a:r>
            <a:r>
              <a:rPr lang="en-CA" sz="2400" b="1" dirty="0">
                <a:highlight>
                  <a:srgbClr val="FFFF00"/>
                </a:highlight>
              </a:rPr>
              <a:t>show them how to distinguish between the unclean and the clean</a:t>
            </a:r>
            <a:r>
              <a:rPr lang="en-CA" sz="2400" dirty="0"/>
              <a:t>.</a:t>
            </a:r>
          </a:p>
          <a:p>
            <a:pPr lvl="1">
              <a:spcBef>
                <a:spcPts val="600"/>
              </a:spcBef>
            </a:pPr>
            <a:r>
              <a:rPr lang="en-CA" sz="2400" dirty="0"/>
              <a:t>When you allot the land as an inheritance, you shall set apart for the LORD a portion of the land as </a:t>
            </a:r>
            <a:r>
              <a:rPr lang="en-CA" sz="2400" b="1" dirty="0">
                <a:highlight>
                  <a:srgbClr val="FFFF00"/>
                </a:highlight>
              </a:rPr>
              <a:t>a holy district</a:t>
            </a:r>
            <a:r>
              <a:rPr lang="en-CA" sz="2400" dirty="0"/>
              <a:t> … It shall be </a:t>
            </a:r>
            <a:r>
              <a:rPr lang="en-CA" sz="2400" b="1" dirty="0">
                <a:highlight>
                  <a:srgbClr val="FFFF00"/>
                </a:highlight>
              </a:rPr>
              <a:t>the holy portion of the land</a:t>
            </a:r>
            <a:r>
              <a:rPr lang="en-CA" sz="2400" dirty="0"/>
              <a:t>.  It shall be </a:t>
            </a:r>
            <a:r>
              <a:rPr lang="en-CA" sz="2400" b="1" dirty="0">
                <a:highlight>
                  <a:srgbClr val="FFFF00"/>
                </a:highlight>
              </a:rPr>
              <a:t>for the priests</a:t>
            </a:r>
            <a:r>
              <a:rPr lang="en-CA" sz="2400" dirty="0"/>
              <a:t>, who minister in the sanctuary and approach the LORD to minister to him, and it shall be a place for their houses and </a:t>
            </a:r>
            <a:r>
              <a:rPr lang="en-CA" sz="2400" b="1" dirty="0">
                <a:highlight>
                  <a:srgbClr val="FFFF00"/>
                </a:highlight>
              </a:rPr>
              <a:t>a holy place for the sanctuary</a:t>
            </a:r>
            <a:r>
              <a:rPr lang="en-CA" sz="2400" dirty="0"/>
              <a:t>.</a:t>
            </a:r>
          </a:p>
          <a:p>
            <a:pPr marL="231775" indent="-231775">
              <a:spcBef>
                <a:spcPts val="600"/>
              </a:spcBef>
              <a:buFont typeface="Arial" panose="020B0604020202020204" pitchFamily="34" charset="0"/>
              <a:buChar char="•"/>
            </a:pPr>
            <a:r>
              <a:rPr lang="en-CA" sz="2800" b="1" dirty="0">
                <a:highlight>
                  <a:srgbClr val="FFFF00"/>
                </a:highlight>
              </a:rPr>
              <a:t>God will dwell in the New Temple in Jerusalem</a:t>
            </a:r>
            <a:r>
              <a:rPr lang="en-CA" sz="2800" dirty="0"/>
              <a:t>:</a:t>
            </a:r>
          </a:p>
          <a:p>
            <a:pPr lvl="1"/>
            <a:r>
              <a:rPr lang="en-CA" sz="2400" b="1" u="sng" dirty="0"/>
              <a:t>Ezekiel 43:6-7a ESV</a:t>
            </a:r>
          </a:p>
          <a:p>
            <a:pPr lvl="1"/>
            <a:r>
              <a:rPr lang="en-CA" sz="2400" dirty="0"/>
              <a:t>While the man was standing beside me, I heard one speaking to me out of the temple,  and he said to me, “Son of man, </a:t>
            </a:r>
            <a:r>
              <a:rPr lang="en-CA" sz="2400" b="1" dirty="0">
                <a:highlight>
                  <a:srgbClr val="FFFF00"/>
                </a:highlight>
              </a:rPr>
              <a:t>this is the place of my throne</a:t>
            </a:r>
            <a:r>
              <a:rPr lang="en-CA" sz="2400" dirty="0"/>
              <a:t> and the place of the soles of my feet, where </a:t>
            </a:r>
            <a:r>
              <a:rPr lang="en-CA" sz="2400" b="1" dirty="0">
                <a:highlight>
                  <a:srgbClr val="FFFF00"/>
                </a:highlight>
              </a:rPr>
              <a:t>I will dwell in the midst of the people of Israel forever</a:t>
            </a:r>
            <a:r>
              <a:rPr lang="en-CA" sz="2400" dirty="0"/>
              <a:t>.  …”</a:t>
            </a:r>
          </a:p>
        </p:txBody>
      </p:sp>
    </p:spTree>
    <p:extLst>
      <p:ext uri="{BB962C8B-B14F-4D97-AF65-F5344CB8AC3E}">
        <p14:creationId xmlns:p14="http://schemas.microsoft.com/office/powerpoint/2010/main" val="4205375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910D4-A2DB-16B4-BC45-9FE8243E08B6}"/>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The Temple: an Object Lesson</a:t>
            </a:r>
          </a:p>
        </p:txBody>
      </p:sp>
      <p:sp>
        <p:nvSpPr>
          <p:cNvPr id="3" name="Content Placeholder 2">
            <a:extLst>
              <a:ext uri="{FF2B5EF4-FFF2-40B4-BE49-F238E27FC236}">
                <a16:creationId xmlns:a16="http://schemas.microsoft.com/office/drawing/2014/main" id="{18A25FB9-BB33-5D44-15AB-CBD33EB03808}"/>
              </a:ext>
            </a:extLst>
          </p:cNvPr>
          <p:cNvSpPr>
            <a:spLocks noGrp="1"/>
          </p:cNvSpPr>
          <p:nvPr>
            <p:ph idx="1"/>
          </p:nvPr>
        </p:nvSpPr>
        <p:spPr>
          <a:xfrm>
            <a:off x="0" y="1155700"/>
            <a:ext cx="12192000" cy="5702299"/>
          </a:xfrm>
        </p:spPr>
        <p:txBody>
          <a:bodyPr>
            <a:normAutofit lnSpcReduction="10000"/>
          </a:bodyPr>
          <a:lstStyle/>
          <a:p>
            <a:r>
              <a:rPr lang="en-CA" dirty="0"/>
              <a:t>The Temple itself will be an object lesson in “holiness” – it is there to teach:</a:t>
            </a:r>
          </a:p>
          <a:p>
            <a:pPr marL="457200" lvl="1" indent="0">
              <a:spcBef>
                <a:spcPts val="0"/>
              </a:spcBef>
              <a:buNone/>
            </a:pPr>
            <a:r>
              <a:rPr lang="en-CA" b="1" u="sng" dirty="0"/>
              <a:t>Ezekiel 43:10-12  ESV</a:t>
            </a:r>
          </a:p>
          <a:p>
            <a:pPr marL="457200" lvl="1" indent="0">
              <a:spcBef>
                <a:spcPts val="0"/>
              </a:spcBef>
              <a:buNone/>
            </a:pPr>
            <a:r>
              <a:rPr lang="en-CA" dirty="0"/>
              <a:t>As for you, son of man, </a:t>
            </a:r>
            <a:r>
              <a:rPr lang="en-CA" b="1" dirty="0">
                <a:highlight>
                  <a:srgbClr val="FFFF00"/>
                </a:highlight>
              </a:rPr>
              <a:t>describe to the house of Israel the temple</a:t>
            </a:r>
            <a:r>
              <a:rPr lang="en-CA" dirty="0"/>
              <a:t>, that they may be ashamed of their iniquities; and </a:t>
            </a:r>
            <a:r>
              <a:rPr lang="en-CA" b="1" dirty="0">
                <a:highlight>
                  <a:srgbClr val="FFFF00"/>
                </a:highlight>
              </a:rPr>
              <a:t>they shall measure the plan</a:t>
            </a:r>
            <a:r>
              <a:rPr lang="en-CA" dirty="0"/>
              <a:t>.  And if they are ashamed of all that they have done, make known to them the design of the temple, its arrangement, its exits and its entrances, that is, </a:t>
            </a:r>
            <a:r>
              <a:rPr lang="en-CA" b="1" dirty="0">
                <a:highlight>
                  <a:srgbClr val="FFFF00"/>
                </a:highlight>
              </a:rPr>
              <a:t>its whole design</a:t>
            </a:r>
            <a:r>
              <a:rPr lang="en-CA" dirty="0"/>
              <a:t>; and make known to them as well all its statutes and its whole design and all its [torah], and write it down in their sight, so that they may observe all its [torah] and all its statutes and carry them out. This is the [torah] of the temple: </a:t>
            </a:r>
            <a:r>
              <a:rPr lang="en-CA" b="1" dirty="0">
                <a:highlight>
                  <a:srgbClr val="FFFF00"/>
                </a:highlight>
              </a:rPr>
              <a:t>the whole territory on the top of the mountain all around shall be most holy</a:t>
            </a:r>
            <a:r>
              <a:rPr lang="en-CA" dirty="0"/>
              <a:t>.  Behold, this is the [torah] of the temple.</a:t>
            </a:r>
          </a:p>
          <a:p>
            <a:pPr marL="457200" lvl="1" indent="0">
              <a:buNone/>
            </a:pPr>
            <a:r>
              <a:rPr lang="en-CA" b="1" u="sng" dirty="0"/>
              <a:t>Ezekiel 42:15, 20 ESV</a:t>
            </a:r>
          </a:p>
          <a:p>
            <a:pPr marL="457200" lvl="1" indent="0">
              <a:spcBef>
                <a:spcPts val="0"/>
              </a:spcBef>
              <a:buNone/>
            </a:pPr>
            <a:r>
              <a:rPr lang="en-CA" dirty="0"/>
              <a:t>Now when he had finished measuring the interior of the temple area, he led me out by the gate that faced east, and measured the temple area all around.  … He measured it on the four sides.  </a:t>
            </a:r>
            <a:r>
              <a:rPr lang="en-CA" b="1" dirty="0">
                <a:highlight>
                  <a:srgbClr val="FFFF00"/>
                </a:highlight>
              </a:rPr>
              <a:t>It had a wall around it</a:t>
            </a:r>
            <a:r>
              <a:rPr lang="en-CA" dirty="0"/>
              <a:t> … </a:t>
            </a:r>
            <a:r>
              <a:rPr lang="en-CA" b="1" dirty="0">
                <a:highlight>
                  <a:srgbClr val="FFFF00"/>
                </a:highlight>
              </a:rPr>
              <a:t>to make a separation between the holy and the common</a:t>
            </a:r>
            <a:r>
              <a:rPr lang="en-CA" dirty="0"/>
              <a:t>.</a:t>
            </a:r>
          </a:p>
          <a:p>
            <a:r>
              <a:rPr lang="en-CA" dirty="0"/>
              <a:t> As the construction of the Tabernacle was the defining event of Old Israel, </a:t>
            </a:r>
            <a:r>
              <a:rPr lang="en-CA" b="1" dirty="0">
                <a:highlight>
                  <a:srgbClr val="FFFF00"/>
                </a:highlight>
              </a:rPr>
              <a:t>the construction of this Temple will be the defining event for New Israel</a:t>
            </a:r>
          </a:p>
          <a:p>
            <a:endParaRPr lang="en-CA" dirty="0"/>
          </a:p>
        </p:txBody>
      </p:sp>
    </p:spTree>
    <p:extLst>
      <p:ext uri="{BB962C8B-B14F-4D97-AF65-F5344CB8AC3E}">
        <p14:creationId xmlns:p14="http://schemas.microsoft.com/office/powerpoint/2010/main" val="4012249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A1025-F28D-E892-40B1-CD40A8B25ADB}"/>
              </a:ext>
            </a:extLst>
          </p:cNvPr>
          <p:cNvSpPr>
            <a:spLocks noGrp="1"/>
          </p:cNvSpPr>
          <p:nvPr>
            <p:ph type="title"/>
          </p:nvPr>
        </p:nvSpPr>
        <p:spPr>
          <a:xfrm>
            <a:off x="0" y="1"/>
            <a:ext cx="12192000" cy="1162372"/>
          </a:xfrm>
        </p:spPr>
        <p:txBody>
          <a:bodyPr/>
          <a:lstStyle/>
          <a:p>
            <a:pPr algn="ctr"/>
            <a:r>
              <a:rPr lang="en-CA" dirty="0">
                <a:latin typeface="Arial Black" panose="020B0A04020102020204" pitchFamily="34" charset="0"/>
              </a:rPr>
              <a:t>Jerusalem – the Center of the World</a:t>
            </a:r>
          </a:p>
        </p:txBody>
      </p:sp>
      <p:sp>
        <p:nvSpPr>
          <p:cNvPr id="3" name="Content Placeholder 2">
            <a:extLst>
              <a:ext uri="{FF2B5EF4-FFF2-40B4-BE49-F238E27FC236}">
                <a16:creationId xmlns:a16="http://schemas.microsoft.com/office/drawing/2014/main" id="{8946AB4F-EC25-ECA0-5D42-1257039AA10A}"/>
              </a:ext>
            </a:extLst>
          </p:cNvPr>
          <p:cNvSpPr>
            <a:spLocks noGrp="1"/>
          </p:cNvSpPr>
          <p:nvPr>
            <p:ph idx="1"/>
          </p:nvPr>
        </p:nvSpPr>
        <p:spPr>
          <a:xfrm>
            <a:off x="0" y="901700"/>
            <a:ext cx="12192000" cy="5956300"/>
          </a:xfrm>
        </p:spPr>
        <p:txBody>
          <a:bodyPr>
            <a:normAutofit/>
          </a:bodyPr>
          <a:lstStyle/>
          <a:p>
            <a:pPr marL="457200" lvl="1" indent="0">
              <a:buNone/>
            </a:pPr>
            <a:r>
              <a:rPr lang="en-CA" b="1" u="sng" dirty="0"/>
              <a:t>Micah 4:1-2, Isaiah 33:20, Jeremiah 3:17, Zechariah 14:16 ESV</a:t>
            </a:r>
          </a:p>
          <a:p>
            <a:pPr marL="457200" lvl="1" indent="0">
              <a:spcBef>
                <a:spcPts val="0"/>
              </a:spcBef>
              <a:buNone/>
            </a:pPr>
            <a:r>
              <a:rPr lang="en-CA" dirty="0"/>
              <a:t>It shall come to pass </a:t>
            </a:r>
            <a:r>
              <a:rPr lang="en-CA" b="1" dirty="0">
                <a:highlight>
                  <a:srgbClr val="FFFF00"/>
                </a:highlight>
              </a:rPr>
              <a:t>in the latter days</a:t>
            </a:r>
            <a:r>
              <a:rPr lang="en-CA" dirty="0"/>
              <a:t> that the mountain of the house of the LORD</a:t>
            </a:r>
            <a:br>
              <a:rPr lang="en-CA" dirty="0"/>
            </a:br>
            <a:r>
              <a:rPr lang="en-CA" dirty="0"/>
              <a:t>shall be established as the highest of the mountains, </a:t>
            </a:r>
            <a:br>
              <a:rPr lang="en-CA" dirty="0"/>
            </a:br>
            <a:r>
              <a:rPr lang="en-CA" dirty="0"/>
              <a:t>and it shall be lifted up above the hills; and peoples shall flow to it, </a:t>
            </a:r>
            <a:br>
              <a:rPr lang="en-CA" dirty="0"/>
            </a:br>
            <a:r>
              <a:rPr lang="en-CA" dirty="0"/>
              <a:t>and </a:t>
            </a:r>
            <a:r>
              <a:rPr lang="en-CA" b="1" dirty="0">
                <a:highlight>
                  <a:srgbClr val="FFFF00"/>
                </a:highlight>
              </a:rPr>
              <a:t>many nations shall come, and say</a:t>
            </a:r>
            <a:r>
              <a:rPr lang="en-CA" dirty="0"/>
              <a:t>:</a:t>
            </a:r>
            <a:br>
              <a:rPr lang="en-CA" dirty="0"/>
            </a:br>
            <a:r>
              <a:rPr lang="en-CA" dirty="0"/>
              <a:t>“Come, let us go up to the mountain of the LORD, to the house of the God of Jacob,</a:t>
            </a:r>
            <a:br>
              <a:rPr lang="en-CA" dirty="0"/>
            </a:br>
            <a:r>
              <a:rPr lang="en-CA" dirty="0"/>
              <a:t>that </a:t>
            </a:r>
            <a:r>
              <a:rPr lang="en-CA" b="1" dirty="0">
                <a:highlight>
                  <a:srgbClr val="FFFF00"/>
                </a:highlight>
              </a:rPr>
              <a:t>he may teach us his ways</a:t>
            </a:r>
            <a:r>
              <a:rPr lang="en-CA" dirty="0"/>
              <a:t> and that we may walk in his paths.”</a:t>
            </a:r>
            <a:br>
              <a:rPr lang="en-CA" dirty="0"/>
            </a:br>
            <a:r>
              <a:rPr lang="en-CA" dirty="0"/>
              <a:t>For out of Zion shall go forth the [torah], [even] </a:t>
            </a:r>
            <a:r>
              <a:rPr lang="en-CA" b="1" dirty="0">
                <a:highlight>
                  <a:srgbClr val="FFFF00"/>
                </a:highlight>
              </a:rPr>
              <a:t>the word of the LORD from Jerusalem</a:t>
            </a:r>
            <a:r>
              <a:rPr lang="en-CA" dirty="0"/>
              <a:t>.</a:t>
            </a:r>
          </a:p>
          <a:p>
            <a:pPr marL="457200" lvl="1" indent="0">
              <a:buNone/>
            </a:pPr>
            <a:r>
              <a:rPr lang="en-CA" dirty="0"/>
              <a:t>Behold Zion, the city of our appointed [times]! </a:t>
            </a:r>
            <a:br>
              <a:rPr lang="en-CA" dirty="0"/>
            </a:br>
            <a:r>
              <a:rPr lang="en-CA" b="1" dirty="0">
                <a:highlight>
                  <a:srgbClr val="FFFF00"/>
                </a:highlight>
              </a:rPr>
              <a:t>Your eyes will see Jerusalem</a:t>
            </a:r>
            <a:r>
              <a:rPr lang="en-CA" dirty="0"/>
              <a:t>, an untroubled habitation, </a:t>
            </a:r>
            <a:r>
              <a:rPr lang="en-CA" b="1" dirty="0">
                <a:highlight>
                  <a:srgbClr val="FFFF00"/>
                </a:highlight>
              </a:rPr>
              <a:t>an immovable tent</a:t>
            </a:r>
            <a:r>
              <a:rPr lang="en-CA" dirty="0"/>
              <a:t>,</a:t>
            </a:r>
            <a:br>
              <a:rPr lang="en-CA" dirty="0"/>
            </a:br>
            <a:r>
              <a:rPr lang="en-CA" dirty="0"/>
              <a:t>whose stakes will never be plucked up, nor will any of its cords be broken.</a:t>
            </a:r>
          </a:p>
          <a:p>
            <a:pPr marL="457200" lvl="1" indent="0">
              <a:buNone/>
            </a:pPr>
            <a:r>
              <a:rPr lang="en-CA" dirty="0"/>
              <a:t>At that time </a:t>
            </a:r>
            <a:r>
              <a:rPr lang="en-CA" b="1" dirty="0">
                <a:highlight>
                  <a:srgbClr val="FFFF00"/>
                </a:highlight>
              </a:rPr>
              <a:t>Jerusalem shall be called the throne of the LORD</a:t>
            </a:r>
            <a:r>
              <a:rPr lang="en-CA" dirty="0"/>
              <a:t>, and all nations shall gather to it, to </a:t>
            </a:r>
            <a:r>
              <a:rPr lang="en-CA" b="1" dirty="0">
                <a:highlight>
                  <a:srgbClr val="FFFF00"/>
                </a:highlight>
              </a:rPr>
              <a:t>the presence of the LORD in Jerusalem</a:t>
            </a:r>
            <a:r>
              <a:rPr lang="en-CA" dirty="0"/>
              <a:t>, and they shall no more stubbornly follow their own evil heart. </a:t>
            </a:r>
          </a:p>
          <a:p>
            <a:pPr marL="457200" lvl="1" indent="0">
              <a:buNone/>
            </a:pPr>
            <a:r>
              <a:rPr lang="en-CA" dirty="0"/>
              <a:t>Then everyone who survives of all the </a:t>
            </a:r>
            <a:r>
              <a:rPr lang="en-CA" b="1" dirty="0">
                <a:highlight>
                  <a:srgbClr val="FFFF00"/>
                </a:highlight>
              </a:rPr>
              <a:t>nations</a:t>
            </a:r>
            <a:r>
              <a:rPr lang="en-CA" dirty="0"/>
              <a:t> that have come against </a:t>
            </a:r>
            <a:r>
              <a:rPr lang="en-CA" b="1" dirty="0">
                <a:highlight>
                  <a:srgbClr val="FFFF00"/>
                </a:highlight>
              </a:rPr>
              <a:t>Jerusalem</a:t>
            </a:r>
            <a:r>
              <a:rPr lang="en-CA" dirty="0"/>
              <a:t> shall </a:t>
            </a:r>
            <a:r>
              <a:rPr lang="en-CA" b="1" dirty="0">
                <a:highlight>
                  <a:srgbClr val="FFFF00"/>
                </a:highlight>
              </a:rPr>
              <a:t>go up year after year to worship the King, the LORD of hosts</a:t>
            </a:r>
            <a:r>
              <a:rPr lang="en-CA" dirty="0"/>
              <a:t>, and to keep the Feast of Booths. </a:t>
            </a:r>
          </a:p>
        </p:txBody>
      </p:sp>
    </p:spTree>
    <p:extLst>
      <p:ext uri="{BB962C8B-B14F-4D97-AF65-F5344CB8AC3E}">
        <p14:creationId xmlns:p14="http://schemas.microsoft.com/office/powerpoint/2010/main" val="793455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9DE68-AB3D-BC2E-B9FA-FAE86ED52BBF}"/>
              </a:ext>
            </a:extLst>
          </p:cNvPr>
          <p:cNvSpPr>
            <a:spLocks noGrp="1"/>
          </p:cNvSpPr>
          <p:nvPr>
            <p:ph type="title"/>
          </p:nvPr>
        </p:nvSpPr>
        <p:spPr>
          <a:xfrm>
            <a:off x="838200" y="1"/>
            <a:ext cx="10515600" cy="1110342"/>
          </a:xfrm>
        </p:spPr>
        <p:txBody>
          <a:bodyPr/>
          <a:lstStyle/>
          <a:p>
            <a:pPr algn="ctr"/>
            <a:r>
              <a:rPr lang="en-CA" dirty="0">
                <a:latin typeface="Arial Black" panose="020B0A04020102020204" pitchFamily="34" charset="0"/>
              </a:rPr>
              <a:t>The Beating Heart of the World</a:t>
            </a:r>
          </a:p>
        </p:txBody>
      </p:sp>
      <p:sp>
        <p:nvSpPr>
          <p:cNvPr id="3" name="Content Placeholder 2">
            <a:extLst>
              <a:ext uri="{FF2B5EF4-FFF2-40B4-BE49-F238E27FC236}">
                <a16:creationId xmlns:a16="http://schemas.microsoft.com/office/drawing/2014/main" id="{20EE4658-4878-17FA-71F5-7473948B7962}"/>
              </a:ext>
            </a:extLst>
          </p:cNvPr>
          <p:cNvSpPr>
            <a:spLocks noGrp="1"/>
          </p:cNvSpPr>
          <p:nvPr>
            <p:ph idx="1"/>
          </p:nvPr>
        </p:nvSpPr>
        <p:spPr>
          <a:xfrm>
            <a:off x="-1" y="1110343"/>
            <a:ext cx="12192001" cy="5747656"/>
          </a:xfrm>
        </p:spPr>
        <p:txBody>
          <a:bodyPr>
            <a:normAutofit/>
          </a:bodyPr>
          <a:lstStyle/>
          <a:p>
            <a:r>
              <a:rPr lang="en-CA" dirty="0"/>
              <a:t>New Israel will be a nation comprised of converted people – people learning to exemplify “holiness”</a:t>
            </a:r>
          </a:p>
          <a:p>
            <a:r>
              <a:rPr lang="en-CA" dirty="0"/>
              <a:t>At the center of the New Israel will be the city of Jerusalem</a:t>
            </a:r>
          </a:p>
          <a:p>
            <a:r>
              <a:rPr lang="en-CA" b="1" dirty="0">
                <a:highlight>
                  <a:srgbClr val="FFFF00"/>
                </a:highlight>
              </a:rPr>
              <a:t>North of  the city of Jerusalem will be the Temple</a:t>
            </a:r>
            <a:r>
              <a:rPr lang="en-CA" dirty="0"/>
              <a:t>, “</a:t>
            </a:r>
            <a:r>
              <a:rPr lang="en-CA" b="1" dirty="0">
                <a:highlight>
                  <a:srgbClr val="FFFF00"/>
                </a:highlight>
              </a:rPr>
              <a:t>the beating heart of the world</a:t>
            </a:r>
            <a:r>
              <a:rPr lang="en-CA" dirty="0"/>
              <a:t>”: in the daily Temple service there will be depicted “holiness” through sacrifices </a:t>
            </a:r>
          </a:p>
          <a:p>
            <a:r>
              <a:rPr lang="en-CA" dirty="0"/>
              <a:t>The Way of God will be taught from the Temple – </a:t>
            </a:r>
            <a:r>
              <a:rPr lang="en-CA" b="1" dirty="0">
                <a:highlight>
                  <a:srgbClr val="FFFF00"/>
                </a:highlight>
              </a:rPr>
              <a:t>teaching the whole world “holiness” </a:t>
            </a:r>
            <a:r>
              <a:rPr lang="en-CA" dirty="0"/>
              <a:t>  </a:t>
            </a:r>
          </a:p>
          <a:p>
            <a:r>
              <a:rPr lang="en-CA" dirty="0"/>
              <a:t>The whole new nation of Israel will be a living example of how the nations of the world are to function</a:t>
            </a:r>
          </a:p>
          <a:p>
            <a:r>
              <a:rPr lang="en-CA" dirty="0"/>
              <a:t>The nations will come up and learn the Way of God, and the peace of God will spread to the whole world: </a:t>
            </a:r>
            <a:r>
              <a:rPr lang="en-CA" sz="2400" b="1" u="sng" dirty="0"/>
              <a:t>Isaiah 9:7a ESV</a:t>
            </a:r>
            <a:endParaRPr lang="en-CA" b="1" u="sng" dirty="0"/>
          </a:p>
          <a:p>
            <a:pPr marL="457200" lvl="1" indent="0">
              <a:buNone/>
            </a:pPr>
            <a:r>
              <a:rPr lang="en-CA" b="1" dirty="0">
                <a:highlight>
                  <a:srgbClr val="FFFF00"/>
                </a:highlight>
              </a:rPr>
              <a:t>Of the increase of his government and of peace there will be no end</a:t>
            </a:r>
            <a:r>
              <a:rPr lang="en-CA" dirty="0"/>
              <a:t> …</a:t>
            </a:r>
          </a:p>
        </p:txBody>
      </p:sp>
    </p:spTree>
    <p:extLst>
      <p:ext uri="{BB962C8B-B14F-4D97-AF65-F5344CB8AC3E}">
        <p14:creationId xmlns:p14="http://schemas.microsoft.com/office/powerpoint/2010/main" val="35585780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A7D79-163D-4DC1-EC32-34F73A3D388F}"/>
              </a:ext>
            </a:extLst>
          </p:cNvPr>
          <p:cNvSpPr>
            <a:spLocks noGrp="1"/>
          </p:cNvSpPr>
          <p:nvPr>
            <p:ph type="title"/>
          </p:nvPr>
        </p:nvSpPr>
        <p:spPr>
          <a:xfrm>
            <a:off x="838200" y="1"/>
            <a:ext cx="10515600" cy="1155699"/>
          </a:xfrm>
        </p:spPr>
        <p:txBody>
          <a:bodyPr/>
          <a:lstStyle/>
          <a:p>
            <a:pPr algn="ctr"/>
            <a:r>
              <a:rPr lang="en-CA" dirty="0">
                <a:latin typeface="Arial Black" panose="020B0A04020102020204" pitchFamily="34" charset="0"/>
              </a:rPr>
              <a:t>A Pleasing Aroma</a:t>
            </a:r>
          </a:p>
        </p:txBody>
      </p:sp>
      <p:sp>
        <p:nvSpPr>
          <p:cNvPr id="3" name="Content Placeholder 2">
            <a:extLst>
              <a:ext uri="{FF2B5EF4-FFF2-40B4-BE49-F238E27FC236}">
                <a16:creationId xmlns:a16="http://schemas.microsoft.com/office/drawing/2014/main" id="{1640F1EA-B302-A928-C14C-980CA24A3DB3}"/>
              </a:ext>
            </a:extLst>
          </p:cNvPr>
          <p:cNvSpPr>
            <a:spLocks noGrp="1"/>
          </p:cNvSpPr>
          <p:nvPr>
            <p:ph idx="1"/>
          </p:nvPr>
        </p:nvSpPr>
        <p:spPr>
          <a:xfrm>
            <a:off x="0" y="1155700"/>
            <a:ext cx="12192000" cy="5702299"/>
          </a:xfrm>
        </p:spPr>
        <p:txBody>
          <a:bodyPr>
            <a:normAutofit/>
          </a:bodyPr>
          <a:lstStyle/>
          <a:p>
            <a:r>
              <a:rPr lang="en-CA" dirty="0"/>
              <a:t>From the beginning God has affirmed that </a:t>
            </a:r>
            <a:r>
              <a:rPr lang="en-CA" b="1" dirty="0">
                <a:highlight>
                  <a:srgbClr val="FFFF00"/>
                </a:highlight>
              </a:rPr>
              <a:t>the smoke of a sacrifice</a:t>
            </a:r>
            <a:r>
              <a:rPr lang="en-CA" dirty="0"/>
              <a:t> is “</a:t>
            </a:r>
            <a:r>
              <a:rPr lang="en-CA" b="1" dirty="0">
                <a:highlight>
                  <a:srgbClr val="FFFF00"/>
                </a:highlight>
              </a:rPr>
              <a:t>pleasing aroma</a:t>
            </a:r>
            <a:r>
              <a:rPr lang="en-CA" dirty="0"/>
              <a:t>”: </a:t>
            </a:r>
            <a:r>
              <a:rPr lang="en-CA" sz="2400" b="1" u="sng" dirty="0"/>
              <a:t>Genesis 8:20-21a ESV</a:t>
            </a:r>
            <a:endParaRPr lang="en-CA" b="1" u="sng" dirty="0"/>
          </a:p>
          <a:p>
            <a:pPr marL="457200" lvl="1" indent="0">
              <a:spcBef>
                <a:spcPts val="0"/>
              </a:spcBef>
              <a:buNone/>
            </a:pPr>
            <a:r>
              <a:rPr lang="en-CA" dirty="0"/>
              <a:t>Then </a:t>
            </a:r>
            <a:r>
              <a:rPr lang="en-CA" b="1" dirty="0">
                <a:highlight>
                  <a:srgbClr val="FFFF00"/>
                </a:highlight>
              </a:rPr>
              <a:t>Noah</a:t>
            </a:r>
            <a:r>
              <a:rPr lang="en-CA" dirty="0"/>
              <a:t> built an altar to the LORD and took some of every clean animal and some of every clean bird and </a:t>
            </a:r>
            <a:r>
              <a:rPr lang="en-CA" b="1" dirty="0">
                <a:highlight>
                  <a:srgbClr val="FFFF00"/>
                </a:highlight>
              </a:rPr>
              <a:t>offered burnt offerings</a:t>
            </a:r>
            <a:r>
              <a:rPr lang="en-CA" dirty="0"/>
              <a:t> on the altar.  And when </a:t>
            </a:r>
            <a:r>
              <a:rPr lang="en-CA" b="1" dirty="0">
                <a:highlight>
                  <a:srgbClr val="FFFF00"/>
                </a:highlight>
              </a:rPr>
              <a:t>the LORD smelled the pleasing aroma</a:t>
            </a:r>
            <a:r>
              <a:rPr lang="en-CA" dirty="0"/>
              <a:t>, the LORD said in his heart …</a:t>
            </a:r>
          </a:p>
          <a:p>
            <a:r>
              <a:rPr lang="en-CA" dirty="0"/>
              <a:t>The phrase “</a:t>
            </a:r>
            <a:r>
              <a:rPr lang="en-CA" b="1" dirty="0">
                <a:highlight>
                  <a:srgbClr val="FFFF00"/>
                </a:highlight>
              </a:rPr>
              <a:t>pleasing aroma</a:t>
            </a:r>
            <a:r>
              <a:rPr lang="en-CA" dirty="0"/>
              <a:t>” is used with the specification of every sacrifice in Exodus, Leviticus, and Numbers </a:t>
            </a:r>
          </a:p>
          <a:p>
            <a:r>
              <a:rPr lang="en-CA" dirty="0"/>
              <a:t>Clearly, there is nothing inherently distasteful to God in animal sacrifices </a:t>
            </a:r>
          </a:p>
          <a:p>
            <a:r>
              <a:rPr lang="en-CA" dirty="0"/>
              <a:t>The golden Altar of Incense in the Tabernacle also provided a permanent sweet smell to God: </a:t>
            </a:r>
            <a:r>
              <a:rPr lang="en-CA" sz="2400" b="1" u="sng" dirty="0"/>
              <a:t>Exodus 30:1a, 7-8 ESV</a:t>
            </a:r>
            <a:endParaRPr lang="en-CA" b="1" u="sng" dirty="0"/>
          </a:p>
          <a:p>
            <a:pPr marL="457200" lvl="1" indent="0">
              <a:spcBef>
                <a:spcPts val="0"/>
              </a:spcBef>
              <a:buNone/>
            </a:pPr>
            <a:r>
              <a:rPr lang="en-CA" dirty="0"/>
              <a:t>You shall </a:t>
            </a:r>
            <a:r>
              <a:rPr lang="en-CA" b="1" dirty="0">
                <a:highlight>
                  <a:srgbClr val="FFFF00"/>
                </a:highlight>
              </a:rPr>
              <a:t>make an altar on which to burn incense</a:t>
            </a:r>
            <a:r>
              <a:rPr lang="en-CA" dirty="0"/>
              <a:t> …  And Aaron shall </a:t>
            </a:r>
            <a:r>
              <a:rPr lang="en-CA" b="1" dirty="0">
                <a:highlight>
                  <a:srgbClr val="FFFF00"/>
                </a:highlight>
              </a:rPr>
              <a:t>burn fragrant incense</a:t>
            </a:r>
            <a:r>
              <a:rPr lang="en-CA" dirty="0"/>
              <a:t> on it.  </a:t>
            </a:r>
            <a:r>
              <a:rPr lang="en-CA" b="1" dirty="0">
                <a:highlight>
                  <a:srgbClr val="FFFF00"/>
                </a:highlight>
              </a:rPr>
              <a:t>Every morning</a:t>
            </a:r>
            <a:r>
              <a:rPr lang="en-CA" dirty="0"/>
              <a:t> when he dresses the lamps he shall burn it, and when Aaron sets up the lamps </a:t>
            </a:r>
            <a:r>
              <a:rPr lang="en-CA" b="1" dirty="0">
                <a:highlight>
                  <a:srgbClr val="FFFF00"/>
                </a:highlight>
              </a:rPr>
              <a:t>at twilight</a:t>
            </a:r>
            <a:r>
              <a:rPr lang="en-CA" dirty="0"/>
              <a:t>, he shall </a:t>
            </a:r>
            <a:r>
              <a:rPr lang="en-CA" b="1" dirty="0">
                <a:highlight>
                  <a:srgbClr val="FFFF00"/>
                </a:highlight>
              </a:rPr>
              <a:t>burn it</a:t>
            </a:r>
            <a:r>
              <a:rPr lang="en-CA" dirty="0"/>
              <a:t>, a regular incense offering before the LORD </a:t>
            </a:r>
            <a:r>
              <a:rPr lang="en-CA" b="1" dirty="0">
                <a:highlight>
                  <a:srgbClr val="FFFF00"/>
                </a:highlight>
              </a:rPr>
              <a:t>throughout your generations</a:t>
            </a:r>
            <a:r>
              <a:rPr lang="en-CA" dirty="0"/>
              <a:t>. </a:t>
            </a:r>
          </a:p>
        </p:txBody>
      </p:sp>
    </p:spTree>
    <p:extLst>
      <p:ext uri="{BB962C8B-B14F-4D97-AF65-F5344CB8AC3E}">
        <p14:creationId xmlns:p14="http://schemas.microsoft.com/office/powerpoint/2010/main" val="1267308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853F3B-138C-0877-5EF2-C8B3E25DDF94}"/>
              </a:ext>
            </a:extLst>
          </p:cNvPr>
          <p:cNvSpPr txBox="1"/>
          <p:nvPr/>
        </p:nvSpPr>
        <p:spPr>
          <a:xfrm>
            <a:off x="0" y="0"/>
            <a:ext cx="12192000" cy="6872074"/>
          </a:xfrm>
          <a:prstGeom prst="rect">
            <a:avLst/>
          </a:prstGeom>
          <a:noFill/>
        </p:spPr>
        <p:txBody>
          <a:bodyPr wrap="square">
            <a:spAutoFit/>
          </a:bodyPr>
          <a:lstStyle/>
          <a:p>
            <a:pPr marL="342900" indent="-342900">
              <a:lnSpc>
                <a:spcPct val="90000"/>
              </a:lnSpc>
              <a:buFont typeface="Arial" panose="020B0604020202020204" pitchFamily="34" charset="0"/>
              <a:buChar char="•"/>
            </a:pPr>
            <a:r>
              <a:rPr lang="en-CA" sz="2800" b="1" dirty="0">
                <a:highlight>
                  <a:srgbClr val="FFFF00"/>
                </a:highlight>
              </a:rPr>
              <a:t>King David affirms a relationship between sacrifice, incense, and prayer</a:t>
            </a:r>
            <a:r>
              <a:rPr lang="en-CA" sz="2800" dirty="0"/>
              <a:t>:</a:t>
            </a:r>
          </a:p>
          <a:p>
            <a:pPr lvl="1">
              <a:lnSpc>
                <a:spcPct val="90000"/>
              </a:lnSpc>
            </a:pPr>
            <a:r>
              <a:rPr lang="en-CA" sz="2400" b="1" u="sng" dirty="0"/>
              <a:t>Psalm 141:1-2 ESV</a:t>
            </a:r>
          </a:p>
          <a:p>
            <a:pPr lvl="1">
              <a:lnSpc>
                <a:spcPct val="90000"/>
              </a:lnSpc>
            </a:pPr>
            <a:r>
              <a:rPr lang="en-CA" sz="2400" b="1" dirty="0">
                <a:highlight>
                  <a:srgbClr val="FFFF00"/>
                </a:highlight>
              </a:rPr>
              <a:t>O LORD, I call upon you</a:t>
            </a:r>
            <a:r>
              <a:rPr lang="en-CA" sz="2400" dirty="0"/>
              <a:t>; hasten to me!</a:t>
            </a:r>
            <a:br>
              <a:rPr lang="en-CA" sz="2400" dirty="0"/>
            </a:br>
            <a:r>
              <a:rPr lang="en-CA" sz="2400" b="1" dirty="0">
                <a:highlight>
                  <a:srgbClr val="FFFF00"/>
                </a:highlight>
              </a:rPr>
              <a:t>Give ear to my voice</a:t>
            </a:r>
            <a:r>
              <a:rPr lang="en-CA" sz="2400" dirty="0"/>
              <a:t> when I call to you!</a:t>
            </a:r>
            <a:br>
              <a:rPr lang="en-CA" sz="2400" dirty="0"/>
            </a:br>
            <a:r>
              <a:rPr lang="en-CA" sz="2400" b="1" dirty="0">
                <a:highlight>
                  <a:srgbClr val="FFFF00"/>
                </a:highlight>
              </a:rPr>
              <a:t>Let my prayer be counted as incense</a:t>
            </a:r>
            <a:r>
              <a:rPr lang="en-CA" sz="2400" dirty="0"/>
              <a:t> before you, </a:t>
            </a:r>
            <a:br>
              <a:rPr lang="en-CA" sz="2400" dirty="0"/>
            </a:br>
            <a:r>
              <a:rPr lang="en-CA" sz="2400" dirty="0"/>
              <a:t>and the lifting up of my hands </a:t>
            </a:r>
            <a:r>
              <a:rPr lang="en-CA" sz="2400" b="1" dirty="0">
                <a:highlight>
                  <a:srgbClr val="FFFF00"/>
                </a:highlight>
              </a:rPr>
              <a:t>as the evening sacrifice</a:t>
            </a:r>
            <a:r>
              <a:rPr lang="en-CA" sz="2400" dirty="0"/>
              <a:t>!</a:t>
            </a:r>
          </a:p>
          <a:p>
            <a:pPr marL="342900" indent="-342900">
              <a:lnSpc>
                <a:spcPct val="90000"/>
              </a:lnSpc>
              <a:spcBef>
                <a:spcPts val="600"/>
              </a:spcBef>
              <a:buFont typeface="Arial" panose="020B0604020202020204" pitchFamily="34" charset="0"/>
              <a:buChar char="•"/>
            </a:pPr>
            <a:r>
              <a:rPr lang="en-CA" sz="2800" b="1" dirty="0">
                <a:highlight>
                  <a:srgbClr val="FFFF00"/>
                </a:highlight>
              </a:rPr>
              <a:t>Prayer</a:t>
            </a:r>
            <a:r>
              <a:rPr lang="en-CA" sz="2800" dirty="0"/>
              <a:t> is the basis of the relationship between a True Worshipper and God</a:t>
            </a:r>
          </a:p>
          <a:p>
            <a:pPr marL="342900" indent="-342900">
              <a:lnSpc>
                <a:spcPct val="90000"/>
              </a:lnSpc>
              <a:spcBef>
                <a:spcPts val="600"/>
              </a:spcBef>
              <a:buFont typeface="Arial" panose="020B0604020202020204" pitchFamily="34" charset="0"/>
              <a:buChar char="•"/>
            </a:pPr>
            <a:r>
              <a:rPr lang="en-CA" sz="2800" dirty="0"/>
              <a:t>As with “incense”, </a:t>
            </a:r>
            <a:r>
              <a:rPr lang="en-CA" sz="2800" b="1" dirty="0">
                <a:highlight>
                  <a:srgbClr val="FFFF00"/>
                </a:highlight>
              </a:rPr>
              <a:t>the “pleasing aroma”, of the sacrifice, represents to God the relationship</a:t>
            </a:r>
            <a:r>
              <a:rPr lang="en-CA" sz="2800" dirty="0"/>
              <a:t> with the offeror of the sacrifice</a:t>
            </a:r>
          </a:p>
          <a:p>
            <a:pPr marL="342900" indent="-342900">
              <a:lnSpc>
                <a:spcPct val="90000"/>
              </a:lnSpc>
              <a:spcBef>
                <a:spcPts val="600"/>
              </a:spcBef>
              <a:buFont typeface="Arial" panose="020B0604020202020204" pitchFamily="34" charset="0"/>
              <a:buChar char="•"/>
            </a:pPr>
            <a:r>
              <a:rPr lang="en-CA" sz="2800" b="1" dirty="0">
                <a:highlight>
                  <a:srgbClr val="FFFF00"/>
                </a:highlight>
              </a:rPr>
              <a:t>The true sacrifice of Jesus Christ is depicted by the sacrifice of animals</a:t>
            </a:r>
          </a:p>
          <a:p>
            <a:pPr marL="342900" indent="-342900">
              <a:lnSpc>
                <a:spcPct val="90000"/>
              </a:lnSpc>
              <a:spcBef>
                <a:spcPts val="600"/>
              </a:spcBef>
              <a:buFont typeface="Arial" panose="020B0604020202020204" pitchFamily="34" charset="0"/>
              <a:buChar char="•"/>
            </a:pPr>
            <a:r>
              <a:rPr lang="en-CA" sz="2800" dirty="0"/>
              <a:t>The death of an animal cannot take away sin, but the death of Jesus Christ has made it possible “once for all” that sin can be taken away</a:t>
            </a:r>
          </a:p>
          <a:p>
            <a:pPr marL="342900" indent="-342900">
              <a:lnSpc>
                <a:spcPct val="90000"/>
              </a:lnSpc>
              <a:spcBef>
                <a:spcPts val="600"/>
              </a:spcBef>
              <a:buFont typeface="Arial" panose="020B0604020202020204" pitchFamily="34" charset="0"/>
              <a:buChar char="•"/>
            </a:pPr>
            <a:r>
              <a:rPr lang="en-CA" sz="2800" dirty="0"/>
              <a:t>As the Old Testament sacrificial system looked forward to sacrifice of Christ, </a:t>
            </a:r>
            <a:r>
              <a:rPr lang="en-CA" sz="2800" b="1" dirty="0">
                <a:highlight>
                  <a:srgbClr val="FFFF00"/>
                </a:highlight>
              </a:rPr>
              <a:t>the sacrificial system of the Millennium will be a memorial of the sacrifice of Christ</a:t>
            </a:r>
          </a:p>
          <a:p>
            <a:pPr marL="342900" indent="-342900">
              <a:lnSpc>
                <a:spcPct val="90000"/>
              </a:lnSpc>
              <a:spcBef>
                <a:spcPts val="600"/>
              </a:spcBef>
              <a:buFont typeface="Arial" panose="020B0604020202020204" pitchFamily="34" charset="0"/>
              <a:buChar char="•"/>
            </a:pPr>
            <a:r>
              <a:rPr lang="en-CA" sz="2800" b="1" dirty="0">
                <a:highlight>
                  <a:srgbClr val="FFFF00"/>
                </a:highlight>
              </a:rPr>
              <a:t>The people of the world will look to this memorial and learn to have the relationship with God that he desires – “holiness”</a:t>
            </a:r>
          </a:p>
        </p:txBody>
      </p:sp>
    </p:spTree>
    <p:extLst>
      <p:ext uri="{BB962C8B-B14F-4D97-AF65-F5344CB8AC3E}">
        <p14:creationId xmlns:p14="http://schemas.microsoft.com/office/powerpoint/2010/main" val="760638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E47FD-E6F2-6336-E8BC-4E66CE4AFF10}"/>
              </a:ext>
            </a:extLst>
          </p:cNvPr>
          <p:cNvSpPr>
            <a:spLocks noGrp="1"/>
          </p:cNvSpPr>
          <p:nvPr>
            <p:ph type="title"/>
          </p:nvPr>
        </p:nvSpPr>
        <p:spPr>
          <a:xfrm>
            <a:off x="838200" y="1"/>
            <a:ext cx="10515600" cy="1193799"/>
          </a:xfrm>
        </p:spPr>
        <p:txBody>
          <a:bodyPr/>
          <a:lstStyle/>
          <a:p>
            <a:pPr algn="ctr"/>
            <a:r>
              <a:rPr lang="en-CA" dirty="0">
                <a:latin typeface="Arial Black" panose="020B0A04020102020204" pitchFamily="34" charset="0"/>
              </a:rPr>
              <a:t>Our Job</a:t>
            </a:r>
          </a:p>
        </p:txBody>
      </p:sp>
      <p:sp>
        <p:nvSpPr>
          <p:cNvPr id="3" name="Content Placeholder 2">
            <a:extLst>
              <a:ext uri="{FF2B5EF4-FFF2-40B4-BE49-F238E27FC236}">
                <a16:creationId xmlns:a16="http://schemas.microsoft.com/office/drawing/2014/main" id="{EB28AA1F-2950-10C6-2F03-878685F2D645}"/>
              </a:ext>
            </a:extLst>
          </p:cNvPr>
          <p:cNvSpPr>
            <a:spLocks noGrp="1"/>
          </p:cNvSpPr>
          <p:nvPr>
            <p:ph idx="1"/>
          </p:nvPr>
        </p:nvSpPr>
        <p:spPr>
          <a:xfrm>
            <a:off x="0" y="1193800"/>
            <a:ext cx="12192000" cy="5664199"/>
          </a:xfrm>
        </p:spPr>
        <p:txBody>
          <a:bodyPr/>
          <a:lstStyle/>
          <a:p>
            <a:r>
              <a:rPr lang="en-CA" b="1" dirty="0">
                <a:highlight>
                  <a:srgbClr val="FFFF00"/>
                </a:highlight>
              </a:rPr>
              <a:t>We must be prepared to teach this to the world …</a:t>
            </a:r>
          </a:p>
          <a:p>
            <a:r>
              <a:rPr lang="en-CA" b="1" dirty="0">
                <a:highlight>
                  <a:srgbClr val="FFFF00"/>
                </a:highlight>
              </a:rPr>
              <a:t>The restored Levitical Priesthood will function has human teachers</a:t>
            </a:r>
            <a:r>
              <a:rPr lang="en-CA" dirty="0"/>
              <a:t>, but they must first be taught: </a:t>
            </a:r>
            <a:r>
              <a:rPr lang="en-CA" sz="2400" b="1" u="sng" dirty="0"/>
              <a:t>Deuteronomy 33:8a, 10, Malachi 2:4-6a, 7, 1:11 ESV</a:t>
            </a:r>
            <a:endParaRPr lang="en-CA" b="1" u="sng" dirty="0"/>
          </a:p>
          <a:p>
            <a:pPr marL="457200" lvl="1" indent="0">
              <a:spcBef>
                <a:spcPts val="0"/>
              </a:spcBef>
              <a:buNone/>
            </a:pPr>
            <a:r>
              <a:rPr lang="en-CA" dirty="0"/>
              <a:t>And of </a:t>
            </a:r>
            <a:r>
              <a:rPr lang="en-CA" b="1" dirty="0">
                <a:highlight>
                  <a:srgbClr val="FFFF00"/>
                </a:highlight>
              </a:rPr>
              <a:t>Levi</a:t>
            </a:r>
            <a:r>
              <a:rPr lang="en-CA" dirty="0"/>
              <a:t> he said … </a:t>
            </a:r>
          </a:p>
          <a:p>
            <a:pPr marL="914400" lvl="2" indent="0">
              <a:spcBef>
                <a:spcPts val="0"/>
              </a:spcBef>
              <a:buNone/>
            </a:pPr>
            <a:r>
              <a:rPr lang="en-CA" sz="2400" dirty="0"/>
              <a:t>They </a:t>
            </a:r>
            <a:r>
              <a:rPr lang="en-CA" sz="2400" b="1" dirty="0">
                <a:highlight>
                  <a:srgbClr val="FFFF00"/>
                </a:highlight>
              </a:rPr>
              <a:t>shall teach</a:t>
            </a:r>
            <a:r>
              <a:rPr lang="en-CA" sz="2400" dirty="0"/>
              <a:t> Jacob your [</a:t>
            </a:r>
            <a:r>
              <a:rPr lang="en-CA" sz="2400" b="1" dirty="0">
                <a:highlight>
                  <a:srgbClr val="FFFF00"/>
                </a:highlight>
              </a:rPr>
              <a:t>mish</a:t>
            </a:r>
            <a:r>
              <a:rPr lang="en-CA" sz="2400" b="1" dirty="0">
                <a:highlight>
                  <a:srgbClr val="FFFF00"/>
                </a:highlight>
                <a:latin typeface="Calibri" panose="020F0502020204030204" pitchFamily="34" charset="0"/>
                <a:cs typeface="Calibri" panose="020F0502020204030204" pitchFamily="34" charset="0"/>
              </a:rPr>
              <a:t>ᵉpatim</a:t>
            </a:r>
            <a:r>
              <a:rPr lang="en-CA" sz="2400" dirty="0">
                <a:latin typeface="Calibri" panose="020F0502020204030204" pitchFamily="34" charset="0"/>
                <a:cs typeface="Calibri" panose="020F0502020204030204" pitchFamily="34" charset="0"/>
              </a:rPr>
              <a:t>] </a:t>
            </a:r>
            <a:r>
              <a:rPr lang="en-CA" sz="2400" dirty="0"/>
              <a:t>and Israel your [</a:t>
            </a:r>
            <a:r>
              <a:rPr lang="en-CA" sz="2400" b="1" dirty="0">
                <a:highlight>
                  <a:srgbClr val="FFFF00"/>
                </a:highlight>
              </a:rPr>
              <a:t>torah</a:t>
            </a:r>
            <a:r>
              <a:rPr lang="en-CA" sz="2400" dirty="0"/>
              <a:t>];</a:t>
            </a:r>
            <a:br>
              <a:rPr lang="en-CA" sz="2400" dirty="0"/>
            </a:br>
            <a:r>
              <a:rPr lang="en-CA" sz="2400" b="1" dirty="0">
                <a:highlight>
                  <a:srgbClr val="FFFF00"/>
                </a:highlight>
              </a:rPr>
              <a:t>they shall put incense before you and whole burnt offerings on your altar</a:t>
            </a:r>
            <a:r>
              <a:rPr lang="en-CA" sz="2400" dirty="0"/>
              <a:t>.</a:t>
            </a:r>
          </a:p>
          <a:p>
            <a:pPr marL="457200" lvl="1" indent="0">
              <a:spcBef>
                <a:spcPts val="600"/>
              </a:spcBef>
              <a:buNone/>
            </a:pPr>
            <a:r>
              <a:rPr lang="en-CA" dirty="0"/>
              <a:t>So shall you know that I have sent this command to you, that </a:t>
            </a:r>
            <a:r>
              <a:rPr lang="en-CA" b="1" dirty="0">
                <a:highlight>
                  <a:srgbClr val="FFFF00"/>
                </a:highlight>
              </a:rPr>
              <a:t>my covenant with Levi may stand</a:t>
            </a:r>
            <a:r>
              <a:rPr lang="en-CA" dirty="0"/>
              <a:t>, says the LORD of hosts.  My covenant with him was one of </a:t>
            </a:r>
            <a:r>
              <a:rPr lang="en-CA" b="1" dirty="0">
                <a:highlight>
                  <a:srgbClr val="FFFF00"/>
                </a:highlight>
              </a:rPr>
              <a:t>life and peace</a:t>
            </a:r>
            <a:r>
              <a:rPr lang="en-CA" dirty="0"/>
              <a:t>, and I gave them to him.  It was </a:t>
            </a:r>
            <a:r>
              <a:rPr lang="en-CA" b="1" dirty="0">
                <a:highlight>
                  <a:srgbClr val="FFFF00"/>
                </a:highlight>
              </a:rPr>
              <a:t>a covenant of [reverence]</a:t>
            </a:r>
            <a:r>
              <a:rPr lang="en-CA" dirty="0"/>
              <a:t>, and he feared me.  He stood in awe of my name.  </a:t>
            </a:r>
            <a:r>
              <a:rPr lang="en-CA" b="1" dirty="0">
                <a:highlight>
                  <a:srgbClr val="FFFF00"/>
                </a:highlight>
              </a:rPr>
              <a:t>True instruction</a:t>
            </a:r>
            <a:r>
              <a:rPr lang="en-CA" dirty="0"/>
              <a:t> was in his mouth ... </a:t>
            </a:r>
          </a:p>
          <a:p>
            <a:pPr marL="457200" lvl="1" indent="0">
              <a:spcBef>
                <a:spcPts val="600"/>
              </a:spcBef>
              <a:buNone/>
            </a:pPr>
            <a:r>
              <a:rPr lang="en-CA" dirty="0"/>
              <a:t>For </a:t>
            </a:r>
            <a:r>
              <a:rPr lang="en-CA" b="1" dirty="0">
                <a:highlight>
                  <a:srgbClr val="FFFF00"/>
                </a:highlight>
              </a:rPr>
              <a:t>the lips of a priest should guard knowledge</a:t>
            </a:r>
            <a:r>
              <a:rPr lang="en-CA" dirty="0"/>
              <a:t>, and </a:t>
            </a:r>
            <a:r>
              <a:rPr lang="en-CA" b="1" dirty="0">
                <a:highlight>
                  <a:srgbClr val="FFFF00"/>
                </a:highlight>
              </a:rPr>
              <a:t>people should seek instruction</a:t>
            </a:r>
            <a:r>
              <a:rPr lang="en-CA" dirty="0"/>
              <a:t> from his mouth, for he is the messenger of the LORD of hosts.</a:t>
            </a:r>
          </a:p>
          <a:p>
            <a:pPr marL="457200" lvl="1" indent="0">
              <a:spcBef>
                <a:spcPts val="600"/>
              </a:spcBef>
              <a:buNone/>
            </a:pPr>
            <a:r>
              <a:rPr lang="en-CA" dirty="0"/>
              <a:t>For </a:t>
            </a:r>
            <a:r>
              <a:rPr lang="en-CA" b="1" dirty="0">
                <a:highlight>
                  <a:srgbClr val="FFFF00"/>
                </a:highlight>
              </a:rPr>
              <a:t>from the rising of the sun to its setting my name will be great among the nations</a:t>
            </a:r>
            <a:r>
              <a:rPr lang="en-CA" dirty="0"/>
              <a:t>, and in every place </a:t>
            </a:r>
            <a:r>
              <a:rPr lang="en-CA" b="1" dirty="0">
                <a:highlight>
                  <a:srgbClr val="FFFF00"/>
                </a:highlight>
              </a:rPr>
              <a:t>incense will be offered</a:t>
            </a:r>
            <a:r>
              <a:rPr lang="en-CA" dirty="0"/>
              <a:t> to my name, and a pure offering.  </a:t>
            </a:r>
            <a:r>
              <a:rPr lang="en-CA" b="1" dirty="0">
                <a:highlight>
                  <a:srgbClr val="FFFF00"/>
                </a:highlight>
              </a:rPr>
              <a:t>For my name will be great among the nations</a:t>
            </a:r>
            <a:r>
              <a:rPr lang="en-CA" dirty="0"/>
              <a:t>, says the LORD of hosts. </a:t>
            </a:r>
          </a:p>
        </p:txBody>
      </p:sp>
    </p:spTree>
    <p:extLst>
      <p:ext uri="{BB962C8B-B14F-4D97-AF65-F5344CB8AC3E}">
        <p14:creationId xmlns:p14="http://schemas.microsoft.com/office/powerpoint/2010/main" val="3747888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8D6A6-B60A-09BF-0FA3-70DF7D315289}"/>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The True Aroma</a:t>
            </a:r>
          </a:p>
        </p:txBody>
      </p:sp>
      <p:sp>
        <p:nvSpPr>
          <p:cNvPr id="3" name="Content Placeholder 2">
            <a:extLst>
              <a:ext uri="{FF2B5EF4-FFF2-40B4-BE49-F238E27FC236}">
                <a16:creationId xmlns:a16="http://schemas.microsoft.com/office/drawing/2014/main" id="{FE15D03C-DB03-DF8F-4473-FF4D3C42F055}"/>
              </a:ext>
            </a:extLst>
          </p:cNvPr>
          <p:cNvSpPr>
            <a:spLocks noGrp="1"/>
          </p:cNvSpPr>
          <p:nvPr>
            <p:ph idx="1"/>
          </p:nvPr>
        </p:nvSpPr>
        <p:spPr>
          <a:xfrm>
            <a:off x="0" y="889000"/>
            <a:ext cx="12192000" cy="5968999"/>
          </a:xfrm>
        </p:spPr>
        <p:txBody>
          <a:bodyPr/>
          <a:lstStyle/>
          <a:p>
            <a:r>
              <a:rPr lang="en-CA" dirty="0"/>
              <a:t>The </a:t>
            </a:r>
            <a:r>
              <a:rPr lang="en-CA" b="1" dirty="0">
                <a:highlight>
                  <a:srgbClr val="FFFF00"/>
                </a:highlight>
              </a:rPr>
              <a:t>people God calls to the New Israel</a:t>
            </a:r>
            <a:r>
              <a:rPr lang="en-CA" dirty="0"/>
              <a:t> will represent a “true aroma”:</a:t>
            </a:r>
          </a:p>
          <a:p>
            <a:pPr marL="457200" lvl="1" indent="0">
              <a:spcBef>
                <a:spcPts val="0"/>
              </a:spcBef>
              <a:buNone/>
            </a:pPr>
            <a:r>
              <a:rPr lang="en-CA" b="1" u="sng" dirty="0"/>
              <a:t>Ezekiel 20:40-41 ESV</a:t>
            </a:r>
          </a:p>
          <a:p>
            <a:pPr marL="457200" lvl="1" indent="0">
              <a:spcBef>
                <a:spcPts val="0"/>
              </a:spcBef>
              <a:buNone/>
            </a:pPr>
            <a:r>
              <a:rPr lang="en-CA" dirty="0"/>
              <a:t>For on my holy mountain, the mountain height of Israel, declares the Lord GOD, there </a:t>
            </a:r>
            <a:r>
              <a:rPr lang="en-CA" b="1" dirty="0">
                <a:highlight>
                  <a:srgbClr val="FFFF00"/>
                </a:highlight>
              </a:rPr>
              <a:t>all</a:t>
            </a:r>
            <a:r>
              <a:rPr lang="en-CA" b="1" dirty="0">
                <a:highlight>
                  <a:srgbClr val="FFFF00"/>
                </a:highlight>
                <a:latin typeface="Calibri" panose="020F0502020204030204" pitchFamily="34" charset="0"/>
                <a:cs typeface="Calibri" panose="020F0502020204030204" pitchFamily="34" charset="0"/>
              </a:rPr>
              <a:t> </a:t>
            </a:r>
            <a:r>
              <a:rPr lang="en-CA" b="1" dirty="0">
                <a:highlight>
                  <a:srgbClr val="FFFF00"/>
                </a:highlight>
              </a:rPr>
              <a:t>the house of Israel</a:t>
            </a:r>
            <a:r>
              <a:rPr lang="en-CA" dirty="0"/>
              <a:t>, all of them, </a:t>
            </a:r>
            <a:r>
              <a:rPr lang="en-CA" b="1" dirty="0">
                <a:highlight>
                  <a:srgbClr val="FFFF00"/>
                </a:highlight>
              </a:rPr>
              <a:t>shall serve me</a:t>
            </a:r>
            <a:r>
              <a:rPr lang="en-CA" dirty="0"/>
              <a:t> in the land.  There </a:t>
            </a:r>
            <a:r>
              <a:rPr lang="en-CA" b="1" dirty="0">
                <a:highlight>
                  <a:srgbClr val="FFFF00"/>
                </a:highlight>
              </a:rPr>
              <a:t>I will accept them</a:t>
            </a:r>
            <a:r>
              <a:rPr lang="en-CA" dirty="0"/>
              <a:t>, and there I will require your contributions and the choicest of your gifts, with all </a:t>
            </a:r>
            <a:r>
              <a:rPr lang="en-CA" b="1" dirty="0">
                <a:highlight>
                  <a:srgbClr val="FFFF00"/>
                </a:highlight>
              </a:rPr>
              <a:t>your sacred offerings</a:t>
            </a:r>
            <a:r>
              <a:rPr lang="en-CA" dirty="0"/>
              <a:t>.  </a:t>
            </a:r>
            <a:r>
              <a:rPr lang="en-CA" b="1" dirty="0">
                <a:highlight>
                  <a:srgbClr val="FFFF00"/>
                </a:highlight>
              </a:rPr>
              <a:t>As a pleasing aroma I will accept you</a:t>
            </a:r>
            <a:r>
              <a:rPr lang="en-CA" dirty="0"/>
              <a:t>, when I bring you out from the peoples and gather you out of the countries where you have been </a:t>
            </a:r>
            <a:r>
              <a:rPr lang="en-CA"/>
              <a:t>scattered.  </a:t>
            </a:r>
            <a:r>
              <a:rPr lang="en-CA" dirty="0"/>
              <a:t>And </a:t>
            </a:r>
            <a:r>
              <a:rPr lang="en-CA" b="1" dirty="0">
                <a:highlight>
                  <a:srgbClr val="FFFF00"/>
                </a:highlight>
              </a:rPr>
              <a:t>I will manifest my holiness among you in the sight of the nations</a:t>
            </a:r>
            <a:r>
              <a:rPr lang="en-CA" dirty="0"/>
              <a:t>.</a:t>
            </a:r>
          </a:p>
          <a:p>
            <a:pPr>
              <a:spcBef>
                <a:spcPts val="600"/>
              </a:spcBef>
            </a:pPr>
            <a:r>
              <a:rPr lang="en-CA" dirty="0"/>
              <a:t>All the symbolism looks to </a:t>
            </a:r>
            <a:r>
              <a:rPr lang="en-CA" b="1" dirty="0">
                <a:highlight>
                  <a:srgbClr val="FFFF00"/>
                </a:highlight>
              </a:rPr>
              <a:t>Jesus Christ</a:t>
            </a:r>
            <a:r>
              <a:rPr lang="en-CA" dirty="0"/>
              <a:t>, “</a:t>
            </a:r>
            <a:r>
              <a:rPr lang="en-CA" b="1" dirty="0">
                <a:highlight>
                  <a:srgbClr val="FFFF00"/>
                </a:highlight>
              </a:rPr>
              <a:t>The True Aroma</a:t>
            </a:r>
            <a:r>
              <a:rPr lang="en-CA" dirty="0"/>
              <a:t>”:</a:t>
            </a:r>
          </a:p>
          <a:p>
            <a:pPr marL="457200" lvl="1" indent="0">
              <a:spcBef>
                <a:spcPts val="0"/>
              </a:spcBef>
              <a:buNone/>
            </a:pPr>
            <a:r>
              <a:rPr lang="en-CA" b="1" u="sng" dirty="0"/>
              <a:t>Ephesians 5:1-2 ESV</a:t>
            </a:r>
            <a:r>
              <a:rPr lang="en-CA" dirty="0"/>
              <a:t> </a:t>
            </a:r>
          </a:p>
          <a:p>
            <a:pPr marL="457200" lvl="1" indent="0">
              <a:spcBef>
                <a:spcPts val="0"/>
              </a:spcBef>
              <a:buNone/>
            </a:pPr>
            <a:r>
              <a:rPr lang="en-CA" dirty="0"/>
              <a:t>Therefore be imitators of God, as beloved children.  And walk in love, as </a:t>
            </a:r>
            <a:r>
              <a:rPr lang="en-CA" b="1" dirty="0">
                <a:highlight>
                  <a:srgbClr val="FFFF00"/>
                </a:highlight>
              </a:rPr>
              <a:t>Christ</a:t>
            </a:r>
            <a:r>
              <a:rPr lang="en-CA" dirty="0"/>
              <a:t> loved us and </a:t>
            </a:r>
            <a:r>
              <a:rPr lang="en-CA" b="1" dirty="0">
                <a:highlight>
                  <a:srgbClr val="FFFF00"/>
                </a:highlight>
              </a:rPr>
              <a:t>gave himself</a:t>
            </a:r>
            <a:r>
              <a:rPr lang="en-CA" dirty="0"/>
              <a:t> up for us, </a:t>
            </a:r>
            <a:r>
              <a:rPr lang="en-CA" b="1" dirty="0">
                <a:highlight>
                  <a:srgbClr val="FFFF00"/>
                </a:highlight>
              </a:rPr>
              <a:t>a fragrant offering and sacrifice to God</a:t>
            </a:r>
            <a:r>
              <a:rPr lang="en-CA" dirty="0"/>
              <a:t>.</a:t>
            </a:r>
          </a:p>
          <a:p>
            <a:pPr>
              <a:spcBef>
                <a:spcPts val="600"/>
              </a:spcBef>
            </a:pPr>
            <a:r>
              <a:rPr lang="en-CA" dirty="0"/>
              <a:t>We must </a:t>
            </a:r>
            <a:r>
              <a:rPr lang="en-CA" b="1" dirty="0">
                <a:highlight>
                  <a:srgbClr val="FFFF00"/>
                </a:highlight>
              </a:rPr>
              <a:t>understand this</a:t>
            </a:r>
            <a:r>
              <a:rPr lang="en-CA" dirty="0"/>
              <a:t> and </a:t>
            </a:r>
            <a:r>
              <a:rPr lang="en-CA" b="1" dirty="0">
                <a:highlight>
                  <a:srgbClr val="FFFF00"/>
                </a:highlight>
              </a:rPr>
              <a:t>bring it to the world</a:t>
            </a:r>
            <a:r>
              <a:rPr lang="en-CA" dirty="0"/>
              <a:t>: </a:t>
            </a:r>
            <a:r>
              <a:rPr lang="en-CA" sz="2400" b="1" u="sng" dirty="0"/>
              <a:t>2 Corinthians 2:14-15a ESV</a:t>
            </a:r>
            <a:endParaRPr lang="en-CA" b="1" u="sng" dirty="0"/>
          </a:p>
          <a:p>
            <a:pPr marL="457200" lvl="1" indent="0">
              <a:spcBef>
                <a:spcPts val="0"/>
              </a:spcBef>
              <a:buNone/>
            </a:pPr>
            <a:r>
              <a:rPr lang="en-CA" dirty="0"/>
              <a:t>But thanks be to God, who in </a:t>
            </a:r>
            <a:r>
              <a:rPr lang="en-CA" b="1" dirty="0">
                <a:highlight>
                  <a:srgbClr val="FFFF00"/>
                </a:highlight>
              </a:rPr>
              <a:t>Christ</a:t>
            </a:r>
            <a:r>
              <a:rPr lang="en-CA" dirty="0"/>
              <a:t> always </a:t>
            </a:r>
            <a:r>
              <a:rPr lang="en-CA" b="1" dirty="0">
                <a:highlight>
                  <a:srgbClr val="FFFF00"/>
                </a:highlight>
              </a:rPr>
              <a:t>leads us</a:t>
            </a:r>
            <a:r>
              <a:rPr lang="en-CA" dirty="0"/>
              <a:t> in triumphal procession, and </a:t>
            </a:r>
            <a:r>
              <a:rPr lang="en-CA" b="1" dirty="0">
                <a:highlight>
                  <a:srgbClr val="FFFF00"/>
                </a:highlight>
              </a:rPr>
              <a:t>through us spreads the fragrance of the knowledge of him everywhere</a:t>
            </a:r>
            <a:r>
              <a:rPr lang="en-CA" dirty="0"/>
              <a:t>.  For </a:t>
            </a:r>
            <a:r>
              <a:rPr lang="en-CA" b="1" dirty="0">
                <a:highlight>
                  <a:srgbClr val="FFFF00"/>
                </a:highlight>
              </a:rPr>
              <a:t>we are the aroma of Christ to God</a:t>
            </a:r>
            <a:r>
              <a:rPr lang="en-CA" dirty="0"/>
              <a:t> among those who are being saved …</a:t>
            </a:r>
          </a:p>
        </p:txBody>
      </p:sp>
    </p:spTree>
    <p:extLst>
      <p:ext uri="{BB962C8B-B14F-4D97-AF65-F5344CB8AC3E}">
        <p14:creationId xmlns:p14="http://schemas.microsoft.com/office/powerpoint/2010/main" val="3767496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524A2-F1DA-FCC6-1A54-B76723AC8B4C}"/>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Ezekiel’s Second Temple Vision</a:t>
            </a:r>
          </a:p>
        </p:txBody>
      </p:sp>
      <p:sp>
        <p:nvSpPr>
          <p:cNvPr id="3" name="Content Placeholder 2">
            <a:extLst>
              <a:ext uri="{FF2B5EF4-FFF2-40B4-BE49-F238E27FC236}">
                <a16:creationId xmlns:a16="http://schemas.microsoft.com/office/drawing/2014/main" id="{35678629-FF33-E855-2AF3-7CC413ED617B}"/>
              </a:ext>
            </a:extLst>
          </p:cNvPr>
          <p:cNvSpPr>
            <a:spLocks noGrp="1"/>
          </p:cNvSpPr>
          <p:nvPr>
            <p:ph idx="1"/>
          </p:nvPr>
        </p:nvSpPr>
        <p:spPr>
          <a:xfrm>
            <a:off x="0" y="1146876"/>
            <a:ext cx="12192000" cy="5711124"/>
          </a:xfrm>
        </p:spPr>
        <p:txBody>
          <a:bodyPr>
            <a:normAutofit/>
          </a:bodyPr>
          <a:lstStyle/>
          <a:p>
            <a:pPr marL="457200" lvl="1" indent="0">
              <a:buNone/>
            </a:pPr>
            <a:r>
              <a:rPr lang="en-CA" b="1" u="sng" dirty="0">
                <a:cs typeface="Calibri" panose="020F0502020204030204" pitchFamily="34" charset="0"/>
              </a:rPr>
              <a:t>Ezekiel 40:1-4 ESV</a:t>
            </a:r>
          </a:p>
          <a:p>
            <a:pPr marL="457200" lvl="1" indent="0">
              <a:spcBef>
                <a:spcPts val="0"/>
              </a:spcBef>
              <a:buNone/>
            </a:pPr>
            <a:r>
              <a:rPr lang="en-CA" dirty="0">
                <a:cs typeface="Calibri" panose="020F0502020204030204" pitchFamily="34" charset="0"/>
              </a:rPr>
              <a:t>In the twenty-fifth year of our exile, </a:t>
            </a:r>
            <a:r>
              <a:rPr lang="en-CA" b="1" dirty="0">
                <a:highlight>
                  <a:srgbClr val="FFFF00"/>
                </a:highlight>
                <a:cs typeface="Calibri" panose="020F0502020204030204" pitchFamily="34" charset="0"/>
              </a:rPr>
              <a:t>at the beginning of the year</a:t>
            </a:r>
            <a:r>
              <a:rPr lang="en-CA" dirty="0">
                <a:cs typeface="Calibri" panose="020F0502020204030204" pitchFamily="34" charset="0"/>
              </a:rPr>
              <a:t>, on the tenth day of the month, in the fourteenth year after the city was struck down, on that very day, the hand of the LORD was upon me, and he brought me to the city.  </a:t>
            </a:r>
            <a:r>
              <a:rPr lang="en-CA" b="1" dirty="0">
                <a:highlight>
                  <a:srgbClr val="FFFF00"/>
                </a:highlight>
                <a:cs typeface="Calibri" panose="020F0502020204030204" pitchFamily="34" charset="0"/>
              </a:rPr>
              <a:t>In visions of God</a:t>
            </a:r>
            <a:r>
              <a:rPr lang="en-CA" dirty="0">
                <a:cs typeface="Calibri" panose="020F0502020204030204" pitchFamily="34" charset="0"/>
              </a:rPr>
              <a:t> he brought me to the land of Israel, and set me down on a very high mountain, on which was  </a:t>
            </a:r>
            <a:r>
              <a:rPr lang="en-CA" b="1" dirty="0">
                <a:highlight>
                  <a:srgbClr val="FFFF00"/>
                </a:highlight>
                <a:cs typeface="Calibri" panose="020F0502020204030204" pitchFamily="34" charset="0"/>
              </a:rPr>
              <a:t>a</a:t>
            </a:r>
            <a:r>
              <a:rPr lang="en-CA" b="1" dirty="0">
                <a:highlight>
                  <a:srgbClr val="FFFF00"/>
                </a:highlight>
                <a:latin typeface="Calibri" panose="020F0502020204030204" pitchFamily="34" charset="0"/>
                <a:cs typeface="Calibri" panose="020F0502020204030204" pitchFamily="34" charset="0"/>
              </a:rPr>
              <a:t> </a:t>
            </a:r>
            <a:r>
              <a:rPr lang="en-CA" b="1" dirty="0">
                <a:highlight>
                  <a:srgbClr val="FFFF00"/>
                </a:highlight>
                <a:cs typeface="Calibri" panose="020F0502020204030204" pitchFamily="34" charset="0"/>
              </a:rPr>
              <a:t>structure like a city to the south</a:t>
            </a:r>
            <a:r>
              <a:rPr lang="en-CA" dirty="0">
                <a:cs typeface="Calibri" panose="020F0502020204030204" pitchFamily="34" charset="0"/>
              </a:rPr>
              <a:t>.  </a:t>
            </a:r>
          </a:p>
          <a:p>
            <a:pPr marL="457200" lvl="1" indent="0">
              <a:buNone/>
            </a:pPr>
            <a:r>
              <a:rPr lang="en-CA" dirty="0">
                <a:cs typeface="Calibri" panose="020F0502020204030204" pitchFamily="34" charset="0"/>
              </a:rPr>
              <a:t>When he brought me there, behold, there was </a:t>
            </a:r>
            <a:r>
              <a:rPr lang="en-CA" b="1" dirty="0">
                <a:cs typeface="Calibri" panose="020F0502020204030204" pitchFamily="34" charset="0"/>
              </a:rPr>
              <a:t> </a:t>
            </a:r>
            <a:r>
              <a:rPr lang="en-CA" b="1" dirty="0">
                <a:highlight>
                  <a:srgbClr val="FFFF00"/>
                </a:highlight>
                <a:cs typeface="Calibri" panose="020F0502020204030204" pitchFamily="34" charset="0"/>
              </a:rPr>
              <a:t>a</a:t>
            </a:r>
            <a:r>
              <a:rPr lang="en-CA" b="1" dirty="0">
                <a:highlight>
                  <a:srgbClr val="FFFF00"/>
                </a:highlight>
                <a:latin typeface="Calibri" panose="020F0502020204030204" pitchFamily="34" charset="0"/>
                <a:cs typeface="Calibri" panose="020F0502020204030204" pitchFamily="34" charset="0"/>
              </a:rPr>
              <a:t> </a:t>
            </a:r>
            <a:r>
              <a:rPr lang="en-CA" b="1" dirty="0">
                <a:highlight>
                  <a:srgbClr val="FFFF00"/>
                </a:highlight>
                <a:cs typeface="Calibri" panose="020F0502020204030204" pitchFamily="34" charset="0"/>
              </a:rPr>
              <a:t>man whose appearance was like bronze</a:t>
            </a:r>
            <a:r>
              <a:rPr lang="en-CA" dirty="0">
                <a:cs typeface="Calibri" panose="020F0502020204030204" pitchFamily="34" charset="0"/>
              </a:rPr>
              <a:t>, with a linen cord and a measuring reed in his hand.  And he was standing in the gateway.  And the man said to me, “</a:t>
            </a:r>
            <a:r>
              <a:rPr lang="en-CA" b="1" dirty="0">
                <a:highlight>
                  <a:srgbClr val="FFFF00"/>
                </a:highlight>
                <a:cs typeface="Calibri" panose="020F0502020204030204" pitchFamily="34" charset="0"/>
              </a:rPr>
              <a:t>Son of man</a:t>
            </a:r>
            <a:r>
              <a:rPr lang="en-CA" dirty="0">
                <a:cs typeface="Calibri" panose="020F0502020204030204" pitchFamily="34" charset="0"/>
              </a:rPr>
              <a:t>, look with your eyes, and hear with your ears, and </a:t>
            </a:r>
            <a:r>
              <a:rPr lang="en-CA" b="1" dirty="0">
                <a:highlight>
                  <a:srgbClr val="FFFF00"/>
                </a:highlight>
                <a:cs typeface="Calibri" panose="020F0502020204030204" pitchFamily="34" charset="0"/>
              </a:rPr>
              <a:t>set your heart upon all that I shall show you</a:t>
            </a:r>
            <a:r>
              <a:rPr lang="en-CA" dirty="0">
                <a:cs typeface="Calibri" panose="020F0502020204030204" pitchFamily="34" charset="0"/>
              </a:rPr>
              <a:t>, for you were brought here in order that I might show it to you.  </a:t>
            </a:r>
            <a:r>
              <a:rPr lang="en-CA" b="1" dirty="0">
                <a:highlight>
                  <a:srgbClr val="FFFF00"/>
                </a:highlight>
                <a:cs typeface="Calibri" panose="020F0502020204030204" pitchFamily="34" charset="0"/>
              </a:rPr>
              <a:t>Declare all that you see</a:t>
            </a:r>
            <a:r>
              <a:rPr lang="en-CA" dirty="0">
                <a:cs typeface="Calibri" panose="020F0502020204030204" pitchFamily="34" charset="0"/>
              </a:rPr>
              <a:t> to the house of Israel.”</a:t>
            </a:r>
          </a:p>
          <a:p>
            <a:pPr>
              <a:spcBef>
                <a:spcPts val="600"/>
              </a:spcBef>
            </a:pPr>
            <a:r>
              <a:rPr lang="en-CA" dirty="0"/>
              <a:t>March/April 573BC – 20 years since his first vision</a:t>
            </a:r>
          </a:p>
          <a:p>
            <a:pPr>
              <a:spcBef>
                <a:spcPts val="600"/>
              </a:spcBef>
            </a:pPr>
            <a:r>
              <a:rPr lang="en-CA" dirty="0"/>
              <a:t>The “man” is an angelic guide, like the first temple vision, see 8:2</a:t>
            </a:r>
          </a:p>
          <a:p>
            <a:pPr>
              <a:spcBef>
                <a:spcPts val="600"/>
              </a:spcBef>
            </a:pPr>
            <a:r>
              <a:rPr lang="en-CA" dirty="0"/>
              <a:t>This vision indeed gave the exiles a view of the “end game”,  but the real significance is for the </a:t>
            </a:r>
            <a:r>
              <a:rPr lang="en-CA" b="1" dirty="0">
                <a:highlight>
                  <a:srgbClr val="FFFF00"/>
                </a:highlight>
              </a:rPr>
              <a:t>New Israel</a:t>
            </a:r>
            <a:r>
              <a:rPr lang="en-CA" dirty="0"/>
              <a:t>  – who </a:t>
            </a:r>
            <a:r>
              <a:rPr lang="en-CA" b="1" dirty="0">
                <a:highlight>
                  <a:srgbClr val="FFFF00"/>
                </a:highlight>
              </a:rPr>
              <a:t>will build the Temple</a:t>
            </a:r>
          </a:p>
          <a:p>
            <a:endParaRPr lang="en-CA"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89728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7EC2E-D414-F359-E2C4-E5C2EC77BD3A}"/>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3EAEFFB0-7822-7F1B-1500-2F78107E0C20}"/>
              </a:ext>
            </a:extLst>
          </p:cNvPr>
          <p:cNvSpPr>
            <a:spLocks noGrp="1"/>
          </p:cNvSpPr>
          <p:nvPr>
            <p:ph idx="1"/>
          </p:nvPr>
        </p:nvSpPr>
        <p:spPr>
          <a:xfrm>
            <a:off x="0" y="1117600"/>
            <a:ext cx="12192000" cy="5740399"/>
          </a:xfrm>
        </p:spPr>
        <p:txBody>
          <a:bodyPr/>
          <a:lstStyle/>
          <a:p>
            <a:r>
              <a:rPr lang="en-CA" dirty="0"/>
              <a:t>Yes, </a:t>
            </a:r>
            <a:r>
              <a:rPr lang="en-CA" b="1" dirty="0">
                <a:highlight>
                  <a:srgbClr val="FFFF00"/>
                </a:highlight>
              </a:rPr>
              <a:t>there is an apparent contradiction</a:t>
            </a:r>
            <a:r>
              <a:rPr lang="en-CA" dirty="0"/>
              <a:t> between the introduction of animal sacrifices in the World Tomorrow and the plain teaching of the New Testament – but as with all aspects of the Plan of God, the truth is more beautiful than can be described …</a:t>
            </a:r>
          </a:p>
          <a:p>
            <a:r>
              <a:rPr lang="en-CA" dirty="0"/>
              <a:t>The </a:t>
            </a:r>
            <a:r>
              <a:rPr lang="en-CA" b="1" dirty="0">
                <a:highlight>
                  <a:srgbClr val="FFFF00"/>
                </a:highlight>
              </a:rPr>
              <a:t>purpose of the Old Testament sacrifices</a:t>
            </a:r>
            <a:r>
              <a:rPr lang="en-CA" dirty="0"/>
              <a:t> </a:t>
            </a:r>
            <a:r>
              <a:rPr lang="en-CA"/>
              <a:t>was to </a:t>
            </a:r>
            <a:r>
              <a:rPr lang="en-CA" dirty="0"/>
              <a:t>cover sin so that God could account the people “holy” so that a relationship was possible</a:t>
            </a:r>
          </a:p>
          <a:p>
            <a:r>
              <a:rPr lang="en-CA" b="1" dirty="0">
                <a:highlight>
                  <a:srgbClr val="FFFF00"/>
                </a:highlight>
              </a:rPr>
              <a:t>Christ died to pay the penalty of sin once for all</a:t>
            </a:r>
            <a:r>
              <a:rPr lang="en-CA" dirty="0"/>
              <a:t> – true forgiveness of sin is now possible allowing God to apply “grace” and account a Christian as “holy” </a:t>
            </a:r>
          </a:p>
          <a:p>
            <a:r>
              <a:rPr lang="en-CA" b="1" dirty="0">
                <a:highlight>
                  <a:srgbClr val="FFFF00"/>
                </a:highlight>
              </a:rPr>
              <a:t>The sacrificial system in the World Tomorrow will be a living object lesson</a:t>
            </a:r>
            <a:r>
              <a:rPr lang="en-CA" dirty="0"/>
              <a:t>, a physical example of “holiness”, that can be used to teach the people of the world the meaning of “holiness”</a:t>
            </a:r>
          </a:p>
          <a:p>
            <a:r>
              <a:rPr lang="en-CA" dirty="0"/>
              <a:t>This will allow God’s grace to flow to the whole world, and  “</a:t>
            </a:r>
            <a:r>
              <a:rPr lang="en-CA" b="1" dirty="0">
                <a:highlight>
                  <a:srgbClr val="FFFF00"/>
                </a:highlight>
              </a:rPr>
              <a:t>of the increase of his government and of peace there will be no end</a:t>
            </a:r>
            <a:r>
              <a:rPr lang="en-CA" dirty="0"/>
              <a:t>”</a:t>
            </a:r>
          </a:p>
        </p:txBody>
      </p:sp>
    </p:spTree>
    <p:extLst>
      <p:ext uri="{BB962C8B-B14F-4D97-AF65-F5344CB8AC3E}">
        <p14:creationId xmlns:p14="http://schemas.microsoft.com/office/powerpoint/2010/main" val="31986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F76C9-E189-7850-E354-EAEC3875028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0613252-C4B0-FA26-5D3C-E6E6D279C07D}"/>
              </a:ext>
            </a:extLst>
          </p:cNvPr>
          <p:cNvSpPr>
            <a:spLocks noGrp="1"/>
          </p:cNvSpPr>
          <p:nvPr>
            <p:ph idx="1"/>
          </p:nvPr>
        </p:nvSpPr>
        <p:spPr/>
        <p:txBody>
          <a:bodyPr>
            <a:normAutofit/>
          </a:bodyPr>
          <a:lstStyle/>
          <a:p>
            <a:pPr marL="0" indent="0">
              <a:buNone/>
            </a:pPr>
            <a:r>
              <a:rPr lang="en-CA" sz="6600" dirty="0">
                <a:latin typeface="Arial Black" panose="020B0A04020102020204" pitchFamily="34" charset="0"/>
              </a:rPr>
              <a:t>Extra slides …</a:t>
            </a:r>
          </a:p>
        </p:txBody>
      </p:sp>
    </p:spTree>
    <p:extLst>
      <p:ext uri="{BB962C8B-B14F-4D97-AF65-F5344CB8AC3E}">
        <p14:creationId xmlns:p14="http://schemas.microsoft.com/office/powerpoint/2010/main" val="1357228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D14D7D-764C-3AA9-55DD-DEDCC38F8B36}"/>
              </a:ext>
            </a:extLst>
          </p:cNvPr>
          <p:cNvSpPr txBox="1"/>
          <p:nvPr/>
        </p:nvSpPr>
        <p:spPr>
          <a:xfrm>
            <a:off x="0" y="751344"/>
            <a:ext cx="12192000" cy="5632311"/>
          </a:xfrm>
          <a:prstGeom prst="rect">
            <a:avLst/>
          </a:prstGeom>
          <a:noFill/>
        </p:spPr>
        <p:txBody>
          <a:bodyPr wrap="square">
            <a:spAutoFit/>
          </a:bodyPr>
          <a:lstStyle/>
          <a:p>
            <a:pPr lvl="1"/>
            <a:r>
              <a:rPr lang="en-CA" sz="2400" dirty="0"/>
              <a:t>Ezekiel 46:19-20 ESV</a:t>
            </a:r>
          </a:p>
          <a:p>
            <a:pPr lvl="1"/>
            <a:r>
              <a:rPr lang="en-CA" sz="2400" dirty="0"/>
              <a:t>Then he brought me through the entrance, which was at the side of the gate, to the north row of the holy chambers for the priests, and behold, a place was there at the extreme western end of them.  And he said to me, “This is </a:t>
            </a:r>
            <a:r>
              <a:rPr lang="en-CA" sz="2400" b="1" dirty="0">
                <a:highlight>
                  <a:srgbClr val="FFFF00"/>
                </a:highlight>
              </a:rPr>
              <a:t>the place where the priests shall boil the guilt offering and the sin offering</a:t>
            </a:r>
            <a:r>
              <a:rPr lang="en-CA" sz="2400" dirty="0"/>
              <a:t>, and where they shall </a:t>
            </a:r>
            <a:r>
              <a:rPr lang="en-CA" sz="2400" b="1" dirty="0">
                <a:highlight>
                  <a:srgbClr val="FFFF00"/>
                </a:highlight>
              </a:rPr>
              <a:t>bake the grain offering</a:t>
            </a:r>
            <a:r>
              <a:rPr lang="en-CA" sz="2400" dirty="0"/>
              <a:t>, in order not to bring them out into the outer court and so </a:t>
            </a:r>
            <a:r>
              <a:rPr lang="en-CA" sz="2400" b="1" dirty="0">
                <a:highlight>
                  <a:srgbClr val="FFFF00"/>
                </a:highlight>
              </a:rPr>
              <a:t>transmit holiness to the people</a:t>
            </a:r>
            <a:r>
              <a:rPr lang="en-CA" sz="2400" dirty="0"/>
              <a:t>.”</a:t>
            </a:r>
          </a:p>
          <a:p>
            <a:pPr lvl="1"/>
            <a:r>
              <a:rPr lang="en-CA" sz="2400" dirty="0"/>
              <a:t>Ezekiel 46:21-24 ESV</a:t>
            </a:r>
          </a:p>
          <a:p>
            <a:pPr lvl="1"/>
            <a:r>
              <a:rPr lang="en-CA" sz="2400" dirty="0"/>
              <a:t>Then he brought me out to the outer court and led me around to the four corners of the court.  And behold, in each corner of the court there was another court—in the four corners of the court were small courts, forty cubits long and thirty broad; the four were of the same size.  On the inside, around each of the four courts was a row of masonry, with hearths made at the bottom of the rows all around.  Then he said to me, “These are the </a:t>
            </a:r>
            <a:r>
              <a:rPr lang="en-CA" sz="2400" b="1" dirty="0">
                <a:highlight>
                  <a:srgbClr val="FFFF00"/>
                </a:highlight>
              </a:rPr>
              <a:t>kitchens</a:t>
            </a:r>
            <a:r>
              <a:rPr lang="en-CA" sz="2400" dirty="0"/>
              <a:t> where those who minister at the temple shall boil </a:t>
            </a:r>
            <a:r>
              <a:rPr lang="en-CA" sz="2400" b="1" dirty="0">
                <a:highlight>
                  <a:srgbClr val="FFFF00"/>
                </a:highlight>
              </a:rPr>
              <a:t>the sacrifices of the people</a:t>
            </a:r>
            <a:r>
              <a:rPr lang="en-CA" sz="2400" dirty="0"/>
              <a:t>.”</a:t>
            </a:r>
          </a:p>
        </p:txBody>
      </p:sp>
    </p:spTree>
    <p:extLst>
      <p:ext uri="{BB962C8B-B14F-4D97-AF65-F5344CB8AC3E}">
        <p14:creationId xmlns:p14="http://schemas.microsoft.com/office/powerpoint/2010/main" val="243877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FC445-DBA6-3123-2DAB-69F4AD4DA608}"/>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Who is the “Prince”?</a:t>
            </a:r>
          </a:p>
        </p:txBody>
      </p:sp>
      <p:sp>
        <p:nvSpPr>
          <p:cNvPr id="3" name="Content Placeholder 2">
            <a:extLst>
              <a:ext uri="{FF2B5EF4-FFF2-40B4-BE49-F238E27FC236}">
                <a16:creationId xmlns:a16="http://schemas.microsoft.com/office/drawing/2014/main" id="{67976C19-BED5-4EB4-3891-DBF99A2BC047}"/>
              </a:ext>
            </a:extLst>
          </p:cNvPr>
          <p:cNvSpPr>
            <a:spLocks noGrp="1"/>
          </p:cNvSpPr>
          <p:nvPr>
            <p:ph idx="1"/>
          </p:nvPr>
        </p:nvSpPr>
        <p:spPr>
          <a:xfrm>
            <a:off x="0" y="1143000"/>
            <a:ext cx="12192000" cy="5714999"/>
          </a:xfrm>
        </p:spPr>
        <p:txBody>
          <a:bodyPr/>
          <a:lstStyle/>
          <a:p>
            <a:pPr marL="457200" lvl="1" indent="0">
              <a:buNone/>
            </a:pPr>
            <a:r>
              <a:rPr lang="en-CA" b="1" u="sng" dirty="0"/>
              <a:t>Ezekiel 45:7-8a, 46:1-2a, 44:2-3a, 46:16 ESV</a:t>
            </a:r>
          </a:p>
          <a:p>
            <a:pPr marL="457200" lvl="1" indent="0">
              <a:buNone/>
            </a:pPr>
            <a:r>
              <a:rPr lang="en-CA" dirty="0"/>
              <a:t>And </a:t>
            </a:r>
            <a:r>
              <a:rPr lang="en-CA" b="1" dirty="0">
                <a:highlight>
                  <a:srgbClr val="FFFF00"/>
                </a:highlight>
              </a:rPr>
              <a:t>to the prince shall belong the land on both sides of the holy district</a:t>
            </a:r>
            <a:r>
              <a:rPr lang="en-CA" dirty="0"/>
              <a:t> and the property of the city, alongside the holy district and the property of the city, on the west and on the east, corresponding in length to one of the tribal portions, and extending from the western to the eastern boundary of the land.  </a:t>
            </a:r>
            <a:r>
              <a:rPr lang="en-CA" b="1" dirty="0">
                <a:highlight>
                  <a:srgbClr val="FFFF00"/>
                </a:highlight>
              </a:rPr>
              <a:t>It is to be his property in Israel</a:t>
            </a:r>
            <a:r>
              <a:rPr lang="en-CA" dirty="0"/>
              <a:t>.</a:t>
            </a:r>
          </a:p>
          <a:p>
            <a:pPr marL="457200" lvl="1" indent="0">
              <a:spcBef>
                <a:spcPts val="1200"/>
              </a:spcBef>
              <a:buNone/>
            </a:pPr>
            <a:r>
              <a:rPr lang="en-CA" dirty="0"/>
              <a:t>Thus says the Lord GOD: </a:t>
            </a:r>
            <a:r>
              <a:rPr lang="en-CA" b="1" dirty="0">
                <a:highlight>
                  <a:srgbClr val="FFFF00"/>
                </a:highlight>
              </a:rPr>
              <a:t>The gate of the inner court that faces east</a:t>
            </a:r>
            <a:r>
              <a:rPr lang="en-CA" dirty="0"/>
              <a:t> shall be shut on the six working days, but on the Sabbath day it shall be opened, and on the day of the new moon it shall be opened.  </a:t>
            </a:r>
            <a:r>
              <a:rPr lang="en-CA" b="1" dirty="0">
                <a:highlight>
                  <a:srgbClr val="FFFF00"/>
                </a:highlight>
              </a:rPr>
              <a:t>The prince shall enter by the vestibule</a:t>
            </a:r>
            <a:r>
              <a:rPr lang="en-CA" dirty="0"/>
              <a:t> of the gate from outside, and shall take his stand by the post of the gate.</a:t>
            </a:r>
          </a:p>
          <a:p>
            <a:pPr marL="457200" lvl="1" indent="0">
              <a:spcBef>
                <a:spcPts val="1200"/>
              </a:spcBef>
              <a:buNone/>
            </a:pPr>
            <a:r>
              <a:rPr lang="en-CA" dirty="0"/>
              <a:t>And the LORD said to me, “</a:t>
            </a:r>
            <a:r>
              <a:rPr lang="en-CA" b="1" dirty="0">
                <a:highlight>
                  <a:srgbClr val="FFFF00"/>
                </a:highlight>
              </a:rPr>
              <a:t>This gate shall remain shut</a:t>
            </a:r>
            <a:r>
              <a:rPr lang="en-CA" dirty="0"/>
              <a:t>; it shall not be opened, and no one shall enter by it, for the LORD, the God of Israel, has entered by it.  Therefore it shall remain shut.  </a:t>
            </a:r>
            <a:r>
              <a:rPr lang="en-CA" b="1" dirty="0">
                <a:highlight>
                  <a:srgbClr val="FFFF00"/>
                </a:highlight>
              </a:rPr>
              <a:t>Only the prince may sit in it to eat bread before the LORD</a:t>
            </a:r>
            <a:r>
              <a:rPr lang="en-CA" dirty="0"/>
              <a:t> …”</a:t>
            </a:r>
          </a:p>
          <a:p>
            <a:pPr marL="457200" lvl="1" indent="0">
              <a:spcBef>
                <a:spcPts val="1200"/>
              </a:spcBef>
              <a:buNone/>
            </a:pPr>
            <a:r>
              <a:rPr lang="en-CA" dirty="0"/>
              <a:t>Thus says the Lord GOD: </a:t>
            </a:r>
            <a:r>
              <a:rPr lang="en-CA" b="1" dirty="0">
                <a:highlight>
                  <a:srgbClr val="FFFF00"/>
                </a:highlight>
              </a:rPr>
              <a:t>If the prince makes a gift to any of his sons</a:t>
            </a:r>
            <a:r>
              <a:rPr lang="en-CA" dirty="0"/>
              <a:t> as his inheritance, it shall belong to his sons. It is their property by inheritance. </a:t>
            </a:r>
          </a:p>
        </p:txBody>
      </p:sp>
    </p:spTree>
    <p:extLst>
      <p:ext uri="{BB962C8B-B14F-4D97-AF65-F5344CB8AC3E}">
        <p14:creationId xmlns:p14="http://schemas.microsoft.com/office/powerpoint/2010/main" val="1554398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FD7B82-1397-E3AB-5820-1B716D7FF24C}"/>
              </a:ext>
            </a:extLst>
          </p:cNvPr>
          <p:cNvSpPr txBox="1"/>
          <p:nvPr/>
        </p:nvSpPr>
        <p:spPr>
          <a:xfrm>
            <a:off x="0" y="1859340"/>
            <a:ext cx="12192000" cy="4708981"/>
          </a:xfrm>
          <a:prstGeom prst="rect">
            <a:avLst/>
          </a:prstGeom>
          <a:noFill/>
        </p:spPr>
        <p:txBody>
          <a:bodyPr wrap="square">
            <a:spAutoFit/>
          </a:bodyPr>
          <a:lstStyle/>
          <a:p>
            <a:pPr marL="342900" indent="-342900">
              <a:buFont typeface="Arial" panose="020B0604020202020204" pitchFamily="34" charset="0"/>
              <a:buChar char="•"/>
            </a:pPr>
            <a:r>
              <a:rPr lang="en-CA" sz="2800" dirty="0"/>
              <a:t>The “prince” is clearly a person, “</a:t>
            </a:r>
            <a:r>
              <a:rPr lang="en-CA" sz="2800" b="1" dirty="0">
                <a:highlight>
                  <a:srgbClr val="FFFF00"/>
                </a:highlight>
              </a:rPr>
              <a:t>makes a gift to any of his son</a:t>
            </a:r>
            <a:r>
              <a:rPr lang="en-CA" sz="2800" dirty="0"/>
              <a:t>”; he owns property “</a:t>
            </a:r>
            <a:r>
              <a:rPr lang="en-CA" sz="2800" b="1" dirty="0">
                <a:highlight>
                  <a:srgbClr val="FFFF00"/>
                </a:highlight>
              </a:rPr>
              <a:t>his property in Israel</a:t>
            </a:r>
            <a:r>
              <a:rPr lang="en-CA" sz="2800" dirty="0"/>
              <a:t>”; he has certain privileges, “</a:t>
            </a:r>
            <a:r>
              <a:rPr lang="en-CA" sz="2800" b="1" dirty="0">
                <a:highlight>
                  <a:srgbClr val="FFFF00"/>
                </a:highlight>
              </a:rPr>
              <a:t>only the prince may sit</a:t>
            </a:r>
            <a:r>
              <a:rPr lang="en-CA" sz="2800" dirty="0"/>
              <a:t>”; and, he has responsibilities </a:t>
            </a:r>
            <a:r>
              <a:rPr lang="en-CA" sz="2800"/>
              <a:t>which require means:</a:t>
            </a:r>
            <a:endParaRPr lang="en-CA" sz="2800" dirty="0"/>
          </a:p>
          <a:p>
            <a:pPr lvl="1"/>
            <a:r>
              <a:rPr lang="en-CA" sz="2400" b="1" u="sng" dirty="0"/>
              <a:t>Ezekiel 46:4-7 ESV</a:t>
            </a:r>
          </a:p>
          <a:p>
            <a:pPr lvl="1"/>
            <a:r>
              <a:rPr lang="en-CA" sz="2400" dirty="0"/>
              <a:t>The </a:t>
            </a:r>
            <a:r>
              <a:rPr lang="en-CA" sz="2400" b="1" dirty="0">
                <a:highlight>
                  <a:srgbClr val="FFFF00"/>
                </a:highlight>
              </a:rPr>
              <a:t>burnt offering that the prince offers to the LORD on the Sabbath day</a:t>
            </a:r>
            <a:r>
              <a:rPr lang="en-CA" sz="2400" dirty="0"/>
              <a:t> shall be six lambs without blemish and a ram without blemish.  And the </a:t>
            </a:r>
            <a:r>
              <a:rPr lang="en-CA" sz="2400" b="1" dirty="0">
                <a:highlight>
                  <a:srgbClr val="FFFF00"/>
                </a:highlight>
              </a:rPr>
              <a:t>grain offering</a:t>
            </a:r>
            <a:r>
              <a:rPr lang="en-CA" sz="2400" dirty="0"/>
              <a:t> with the ram shall be an ephah, and the grain offering with the lambs shall be as much as he is able, together with a </a:t>
            </a:r>
            <a:r>
              <a:rPr lang="en-CA" sz="2400" dirty="0" err="1"/>
              <a:t>hin</a:t>
            </a:r>
            <a:r>
              <a:rPr lang="en-CA" sz="2400" dirty="0"/>
              <a:t> of oil to each ephah.  On </a:t>
            </a:r>
            <a:r>
              <a:rPr lang="en-CA" sz="2400" b="1" dirty="0">
                <a:highlight>
                  <a:srgbClr val="FFFF00"/>
                </a:highlight>
              </a:rPr>
              <a:t>the day of the new moon he shall offer a bull</a:t>
            </a:r>
            <a:r>
              <a:rPr lang="en-CA" sz="2400" dirty="0"/>
              <a:t> from the herd without blemish, and six lambs and a ram, which shall be without blemish.  As a </a:t>
            </a:r>
            <a:r>
              <a:rPr lang="en-CA" sz="2400" b="1" dirty="0">
                <a:highlight>
                  <a:srgbClr val="FFFF00"/>
                </a:highlight>
              </a:rPr>
              <a:t>grain offering</a:t>
            </a:r>
            <a:r>
              <a:rPr lang="en-CA" sz="2400" dirty="0"/>
              <a:t> he shall provide an ephah with the bull and an ephah with the ram, and with the lambs as much as he is able, together with a </a:t>
            </a:r>
            <a:r>
              <a:rPr lang="en-CA" sz="2400" dirty="0" err="1"/>
              <a:t>hin</a:t>
            </a:r>
            <a:r>
              <a:rPr lang="en-CA" sz="2400" dirty="0"/>
              <a:t> of oil to each ephah.</a:t>
            </a:r>
          </a:p>
        </p:txBody>
      </p:sp>
    </p:spTree>
    <p:extLst>
      <p:ext uri="{BB962C8B-B14F-4D97-AF65-F5344CB8AC3E}">
        <p14:creationId xmlns:p14="http://schemas.microsoft.com/office/powerpoint/2010/main" val="268713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B60F9C-3400-99D9-9DDD-6356142CA815}"/>
              </a:ext>
            </a:extLst>
          </p:cNvPr>
          <p:cNvSpPr txBox="1"/>
          <p:nvPr/>
        </p:nvSpPr>
        <p:spPr>
          <a:xfrm>
            <a:off x="787400" y="698500"/>
            <a:ext cx="10972800" cy="5216813"/>
          </a:xfrm>
          <a:prstGeom prst="rect">
            <a:avLst/>
          </a:prstGeom>
          <a:noFill/>
        </p:spPr>
        <p:txBody>
          <a:bodyPr wrap="square">
            <a:spAutoFit/>
          </a:bodyPr>
          <a:lstStyle/>
          <a:p>
            <a:pPr marL="231775" indent="-231775">
              <a:buFont typeface="Arial" panose="020B0604020202020204" pitchFamily="34" charset="0"/>
              <a:buChar char="•"/>
            </a:pPr>
            <a:r>
              <a:rPr lang="en-CA" sz="2800" dirty="0">
                <a:cs typeface="Calibri" panose="020F0502020204030204" pitchFamily="34" charset="0"/>
              </a:rPr>
              <a:t>The structure of the Temple is described in chapters 40, 41, and 42; then the significance of the Temple begins to be described:</a:t>
            </a:r>
          </a:p>
          <a:p>
            <a:pPr marL="465138"/>
            <a:r>
              <a:rPr lang="en-CA" sz="2400" b="1" u="sng" dirty="0">
                <a:cs typeface="Calibri" panose="020F0502020204030204" pitchFamily="34" charset="0"/>
              </a:rPr>
              <a:t>Ezekiel 43:1-5 ESV</a:t>
            </a:r>
          </a:p>
          <a:p>
            <a:pPr marL="465138"/>
            <a:r>
              <a:rPr lang="en-CA" sz="2400" dirty="0">
                <a:cs typeface="Calibri" panose="020F0502020204030204" pitchFamily="34" charset="0"/>
              </a:rPr>
              <a:t>Then he led me to the gate, the gate facing east.  And behold, </a:t>
            </a:r>
            <a:r>
              <a:rPr lang="en-CA" sz="2400" b="1" dirty="0">
                <a:highlight>
                  <a:srgbClr val="FFFF00"/>
                </a:highlight>
                <a:cs typeface="Calibri" panose="020F0502020204030204" pitchFamily="34" charset="0"/>
              </a:rPr>
              <a:t>the glory of the God of Israel was coming from the east</a:t>
            </a:r>
            <a:r>
              <a:rPr lang="en-CA" sz="2400" dirty="0">
                <a:cs typeface="Calibri" panose="020F0502020204030204" pitchFamily="34" charset="0"/>
              </a:rPr>
              <a:t>.  And the sound of his coming was like the sound of many waters, and the earth shone with his glory.  And </a:t>
            </a:r>
            <a:r>
              <a:rPr lang="en-CA" sz="2400" b="1" dirty="0">
                <a:highlight>
                  <a:srgbClr val="FFFF00"/>
                </a:highlight>
                <a:cs typeface="Calibri" panose="020F0502020204030204" pitchFamily="34" charset="0"/>
              </a:rPr>
              <a:t>the vision I saw</a:t>
            </a:r>
            <a:r>
              <a:rPr lang="en-CA" sz="2400" dirty="0">
                <a:cs typeface="Calibri" panose="020F0502020204030204" pitchFamily="34" charset="0"/>
              </a:rPr>
              <a:t> was just like the vision that I had seen when he came to destroy the city, and just like the vision that I had seen by the </a:t>
            </a:r>
            <a:r>
              <a:rPr lang="en-CA" sz="2400" dirty="0" err="1">
                <a:cs typeface="Calibri" panose="020F0502020204030204" pitchFamily="34" charset="0"/>
              </a:rPr>
              <a:t>Chebar</a:t>
            </a:r>
            <a:r>
              <a:rPr lang="en-CA" sz="2400" dirty="0">
                <a:cs typeface="Calibri" panose="020F0502020204030204" pitchFamily="34" charset="0"/>
              </a:rPr>
              <a:t> canal.  And I fell on my face.  As </a:t>
            </a:r>
            <a:r>
              <a:rPr lang="en-CA" sz="2400" b="1" dirty="0">
                <a:highlight>
                  <a:srgbClr val="FFFF00"/>
                </a:highlight>
                <a:cs typeface="Calibri" panose="020F0502020204030204" pitchFamily="34" charset="0"/>
              </a:rPr>
              <a:t>the glory of the LORD entered the temple</a:t>
            </a:r>
            <a:r>
              <a:rPr lang="en-CA" sz="2400" dirty="0">
                <a:cs typeface="Calibri" panose="020F0502020204030204" pitchFamily="34" charset="0"/>
              </a:rPr>
              <a:t> by the gate facing east, the Spirit lifted me up and brought me into the inner court; and behold, </a:t>
            </a:r>
            <a:r>
              <a:rPr lang="en-CA" sz="2400" b="1" dirty="0">
                <a:highlight>
                  <a:srgbClr val="FFFF00"/>
                </a:highlight>
                <a:cs typeface="Calibri" panose="020F0502020204030204" pitchFamily="34" charset="0"/>
              </a:rPr>
              <a:t>the glory of the LORD filled the temple</a:t>
            </a:r>
            <a:r>
              <a:rPr lang="en-CA" sz="2400" dirty="0">
                <a:cs typeface="Calibri" panose="020F0502020204030204" pitchFamily="34" charset="0"/>
              </a:rPr>
              <a:t>.</a:t>
            </a:r>
          </a:p>
          <a:p>
            <a:pPr marL="231775" indent="-231775">
              <a:spcBef>
                <a:spcPts val="600"/>
              </a:spcBef>
              <a:buFont typeface="Arial" panose="020B0604020202020204" pitchFamily="34" charset="0"/>
              <a:buChar char="•"/>
            </a:pPr>
            <a:r>
              <a:rPr lang="en-CA" sz="2800" b="1" dirty="0">
                <a:highlight>
                  <a:srgbClr val="FFFF00"/>
                </a:highlight>
              </a:rPr>
              <a:t>The presence of God is in this Temple</a:t>
            </a:r>
            <a:r>
              <a:rPr lang="en-CA" sz="2800" dirty="0"/>
              <a:t> – just like the Tabernacle and Solomon’s Temple, but NOT Zerubbabel’s Temple or Herod’s Temple</a:t>
            </a:r>
          </a:p>
        </p:txBody>
      </p:sp>
    </p:spTree>
    <p:extLst>
      <p:ext uri="{BB962C8B-B14F-4D97-AF65-F5344CB8AC3E}">
        <p14:creationId xmlns:p14="http://schemas.microsoft.com/office/powerpoint/2010/main" val="1219024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CCB9-6F54-F1F5-A62D-764A79A7F037}"/>
              </a:ext>
            </a:extLst>
          </p:cNvPr>
          <p:cNvSpPr>
            <a:spLocks noGrp="1"/>
          </p:cNvSpPr>
          <p:nvPr>
            <p:ph type="title"/>
          </p:nvPr>
        </p:nvSpPr>
        <p:spPr>
          <a:xfrm>
            <a:off x="0" y="1"/>
            <a:ext cx="12192000" cy="1115877"/>
          </a:xfrm>
        </p:spPr>
        <p:txBody>
          <a:bodyPr/>
          <a:lstStyle/>
          <a:p>
            <a:pPr algn="ctr"/>
            <a:r>
              <a:rPr lang="en-CA" dirty="0">
                <a:latin typeface="Arial Black" panose="020B0A04020102020204" pitchFamily="34" charset="0"/>
              </a:rPr>
              <a:t>The Provisions for Animal Sacrifice</a:t>
            </a:r>
          </a:p>
        </p:txBody>
      </p:sp>
      <p:sp>
        <p:nvSpPr>
          <p:cNvPr id="3" name="Content Placeholder 2">
            <a:extLst>
              <a:ext uri="{FF2B5EF4-FFF2-40B4-BE49-F238E27FC236}">
                <a16:creationId xmlns:a16="http://schemas.microsoft.com/office/drawing/2014/main" id="{EB704301-DC93-B871-8C3C-850C12872C26}"/>
              </a:ext>
            </a:extLst>
          </p:cNvPr>
          <p:cNvSpPr>
            <a:spLocks noGrp="1"/>
          </p:cNvSpPr>
          <p:nvPr>
            <p:ph idx="1"/>
          </p:nvPr>
        </p:nvSpPr>
        <p:spPr>
          <a:xfrm>
            <a:off x="-1" y="1115878"/>
            <a:ext cx="12191999" cy="5742121"/>
          </a:xfrm>
        </p:spPr>
        <p:txBody>
          <a:bodyPr/>
          <a:lstStyle/>
          <a:p>
            <a:r>
              <a:rPr lang="en-CA" b="1" dirty="0">
                <a:highlight>
                  <a:srgbClr val="FFFF00"/>
                </a:highlight>
              </a:rPr>
              <a:t>The Temple has a sacrificial altar</a:t>
            </a:r>
            <a:r>
              <a:rPr lang="en-CA" dirty="0"/>
              <a:t>:</a:t>
            </a:r>
          </a:p>
          <a:p>
            <a:pPr marL="457200" lvl="1" indent="0">
              <a:buNone/>
            </a:pPr>
            <a:r>
              <a:rPr lang="en-CA" b="1" u="sng" dirty="0"/>
              <a:t>Ezekiel 43:13a, 15b, 18, 19b-20, 26-27 ESV</a:t>
            </a:r>
          </a:p>
          <a:p>
            <a:pPr marL="457200" lvl="1" indent="0">
              <a:buNone/>
            </a:pPr>
            <a:r>
              <a:rPr lang="en-CA" dirty="0"/>
              <a:t>These are the </a:t>
            </a:r>
            <a:r>
              <a:rPr lang="en-CA" b="1" dirty="0">
                <a:highlight>
                  <a:srgbClr val="FFFF00"/>
                </a:highlight>
              </a:rPr>
              <a:t>measurements of the altar</a:t>
            </a:r>
            <a:r>
              <a:rPr lang="en-CA" dirty="0"/>
              <a:t> … from the altar hearth projecting upward, </a:t>
            </a:r>
            <a:r>
              <a:rPr lang="en-CA" b="1" dirty="0">
                <a:highlight>
                  <a:srgbClr val="FFFF00"/>
                </a:highlight>
              </a:rPr>
              <a:t>four horns</a:t>
            </a:r>
            <a:r>
              <a:rPr lang="en-CA" dirty="0"/>
              <a:t>.  … And he said to me, “Son of man, thus says the Lord GOD: These are the </a:t>
            </a:r>
            <a:r>
              <a:rPr lang="en-CA" b="1" dirty="0">
                <a:highlight>
                  <a:srgbClr val="FFFF00"/>
                </a:highlight>
              </a:rPr>
              <a:t>ordinances for the altar</a:t>
            </a:r>
            <a:r>
              <a:rPr lang="en-CA" dirty="0"/>
              <a:t>: On the day when it is erected </a:t>
            </a:r>
            <a:r>
              <a:rPr lang="en-CA" b="1" dirty="0">
                <a:highlight>
                  <a:srgbClr val="FFFF00"/>
                </a:highlight>
              </a:rPr>
              <a:t>for offering burnt offerings</a:t>
            </a:r>
            <a:r>
              <a:rPr lang="en-CA" dirty="0"/>
              <a:t> upon it and for throwing blood against it … a bull from the herd </a:t>
            </a:r>
            <a:r>
              <a:rPr lang="en-CA" b="1" dirty="0">
                <a:highlight>
                  <a:srgbClr val="FFFF00"/>
                </a:highlight>
              </a:rPr>
              <a:t>for a sin offering</a:t>
            </a:r>
            <a:r>
              <a:rPr lang="en-CA" dirty="0"/>
              <a:t>.  And you shall take some of its blood and put it on the four horns of the altar and on the four corners of the ledge and upon the rim all around.  Thus </a:t>
            </a:r>
            <a:r>
              <a:rPr lang="en-CA" b="1" dirty="0">
                <a:highlight>
                  <a:srgbClr val="FFFF00"/>
                </a:highlight>
              </a:rPr>
              <a:t>you shall purify the altar and make atonement for it</a:t>
            </a:r>
            <a:r>
              <a:rPr lang="en-CA" dirty="0"/>
              <a:t>. </a:t>
            </a:r>
          </a:p>
          <a:p>
            <a:pPr marL="457200" lvl="1" indent="0">
              <a:buNone/>
            </a:pPr>
            <a:r>
              <a:rPr lang="en-CA" b="1" dirty="0">
                <a:highlight>
                  <a:srgbClr val="FFFF00"/>
                </a:highlight>
              </a:rPr>
              <a:t>Seven days</a:t>
            </a:r>
            <a:r>
              <a:rPr lang="en-CA" dirty="0"/>
              <a:t> shall they </a:t>
            </a:r>
            <a:r>
              <a:rPr lang="en-CA" b="1" dirty="0">
                <a:highlight>
                  <a:srgbClr val="FFFF00"/>
                </a:highlight>
              </a:rPr>
              <a:t>make atonement for the altar and cleanse it, and so consecrate it</a:t>
            </a:r>
            <a:r>
              <a:rPr lang="en-CA" dirty="0"/>
              <a:t>.  And when they have completed these days, then from the </a:t>
            </a:r>
            <a:r>
              <a:rPr lang="en-CA" b="1" dirty="0">
                <a:highlight>
                  <a:srgbClr val="FFFF00"/>
                </a:highlight>
              </a:rPr>
              <a:t>eighth day onward</a:t>
            </a:r>
            <a:r>
              <a:rPr lang="en-CA" dirty="0"/>
              <a:t> the </a:t>
            </a:r>
            <a:r>
              <a:rPr lang="en-CA" b="1" dirty="0">
                <a:highlight>
                  <a:srgbClr val="FFFF00"/>
                </a:highlight>
              </a:rPr>
              <a:t>priests shall offer on the alta</a:t>
            </a:r>
            <a:r>
              <a:rPr lang="en-CA" dirty="0"/>
              <a:t>r your </a:t>
            </a:r>
            <a:r>
              <a:rPr lang="en-CA" b="1" dirty="0">
                <a:highlight>
                  <a:srgbClr val="FFFF00"/>
                </a:highlight>
              </a:rPr>
              <a:t>burnt offerings</a:t>
            </a:r>
            <a:r>
              <a:rPr lang="en-CA" dirty="0"/>
              <a:t> and your </a:t>
            </a:r>
            <a:r>
              <a:rPr lang="en-CA" b="1" dirty="0">
                <a:highlight>
                  <a:srgbClr val="FFFF00"/>
                </a:highlight>
              </a:rPr>
              <a:t>peace offerings</a:t>
            </a:r>
            <a:r>
              <a:rPr lang="en-CA" dirty="0"/>
              <a:t>, and I will accept you, declares the Lord GOD.</a:t>
            </a:r>
          </a:p>
          <a:p>
            <a:r>
              <a:rPr lang="en-CA" dirty="0"/>
              <a:t>This is the only consecration ceremony specified: </a:t>
            </a:r>
            <a:r>
              <a:rPr lang="en-CA" b="1" dirty="0">
                <a:highlight>
                  <a:srgbClr val="FFFF00"/>
                </a:highlight>
              </a:rPr>
              <a:t>it is only for the altar</a:t>
            </a:r>
          </a:p>
          <a:p>
            <a:r>
              <a:rPr lang="en-CA" dirty="0"/>
              <a:t>Compare the ceremony for the priests in Leviticus chapter 8</a:t>
            </a:r>
          </a:p>
        </p:txBody>
      </p:sp>
    </p:spTree>
    <p:extLst>
      <p:ext uri="{BB962C8B-B14F-4D97-AF65-F5344CB8AC3E}">
        <p14:creationId xmlns:p14="http://schemas.microsoft.com/office/powerpoint/2010/main" val="2592040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339E45-4474-8A17-37BF-4509D1790AE3}"/>
              </a:ext>
            </a:extLst>
          </p:cNvPr>
          <p:cNvSpPr txBox="1"/>
          <p:nvPr/>
        </p:nvSpPr>
        <p:spPr>
          <a:xfrm>
            <a:off x="0" y="371720"/>
            <a:ext cx="12192000" cy="6114559"/>
          </a:xfrm>
          <a:prstGeom prst="rect">
            <a:avLst/>
          </a:prstGeom>
          <a:noFill/>
        </p:spPr>
        <p:txBody>
          <a:bodyPr wrap="square">
            <a:spAutoFit/>
          </a:bodyPr>
          <a:lstStyle/>
          <a:p>
            <a:pPr marL="231775" indent="-231775">
              <a:buFont typeface="Arial" panose="020B0604020202020204" pitchFamily="34" charset="0"/>
              <a:buChar char="•"/>
            </a:pPr>
            <a:r>
              <a:rPr lang="en-CA" sz="2800" dirty="0"/>
              <a:t>A restored </a:t>
            </a:r>
            <a:r>
              <a:rPr lang="en-CA" sz="2800" b="1" dirty="0">
                <a:highlight>
                  <a:srgbClr val="FFFF00"/>
                </a:highlight>
              </a:rPr>
              <a:t>Zadokite Priesthood</a:t>
            </a:r>
            <a:r>
              <a:rPr lang="en-CA" sz="2800" dirty="0"/>
              <a:t> will perform the ongoing sacrifices:</a:t>
            </a:r>
          </a:p>
          <a:p>
            <a:pPr lvl="1">
              <a:lnSpc>
                <a:spcPct val="90000"/>
              </a:lnSpc>
            </a:pPr>
            <a:r>
              <a:rPr lang="en-CA" sz="2400" b="1" u="sng" dirty="0"/>
              <a:t>Ezekiel 44:15, 29 ESV</a:t>
            </a:r>
          </a:p>
          <a:p>
            <a:pPr lvl="1">
              <a:lnSpc>
                <a:spcPct val="90000"/>
              </a:lnSpc>
            </a:pPr>
            <a:r>
              <a:rPr lang="en-CA" sz="2400" dirty="0"/>
              <a:t>But the </a:t>
            </a:r>
            <a:r>
              <a:rPr lang="en-CA" sz="2400" b="1" dirty="0">
                <a:highlight>
                  <a:srgbClr val="FFFF00"/>
                </a:highlight>
              </a:rPr>
              <a:t>Levitical priests</a:t>
            </a:r>
            <a:r>
              <a:rPr lang="en-CA" sz="2400" dirty="0"/>
              <a:t>, the </a:t>
            </a:r>
            <a:r>
              <a:rPr lang="en-CA" sz="2400" b="1" dirty="0">
                <a:highlight>
                  <a:srgbClr val="FFFF00"/>
                </a:highlight>
              </a:rPr>
              <a:t>sons of Zadok</a:t>
            </a:r>
            <a:r>
              <a:rPr lang="en-CA" sz="2400" dirty="0"/>
              <a:t>, … shall come near to me to minister to me.  And they </a:t>
            </a:r>
            <a:r>
              <a:rPr lang="en-CA" sz="2400" b="1" dirty="0">
                <a:highlight>
                  <a:srgbClr val="FFFF00"/>
                </a:highlight>
              </a:rPr>
              <a:t>shall stand before me to offer me the fat and the blood</a:t>
            </a:r>
            <a:r>
              <a:rPr lang="en-CA" sz="2400" dirty="0"/>
              <a:t>, declares the Lord GOD.  …  They shall eat the </a:t>
            </a:r>
            <a:r>
              <a:rPr lang="en-CA" sz="2400" b="1" dirty="0">
                <a:highlight>
                  <a:srgbClr val="FFFF00"/>
                </a:highlight>
              </a:rPr>
              <a:t>grain offering</a:t>
            </a:r>
            <a:r>
              <a:rPr lang="en-CA" sz="2400" dirty="0"/>
              <a:t>, the </a:t>
            </a:r>
            <a:r>
              <a:rPr lang="en-CA" sz="2400" b="1" dirty="0">
                <a:highlight>
                  <a:srgbClr val="FFFF00"/>
                </a:highlight>
              </a:rPr>
              <a:t>sin offering</a:t>
            </a:r>
            <a:r>
              <a:rPr lang="en-CA" sz="2400" dirty="0"/>
              <a:t>, and the </a:t>
            </a:r>
            <a:r>
              <a:rPr lang="en-CA" sz="2400" b="1" dirty="0">
                <a:highlight>
                  <a:srgbClr val="FFFF00"/>
                </a:highlight>
              </a:rPr>
              <a:t>guilt offering</a:t>
            </a:r>
            <a:r>
              <a:rPr lang="en-CA" sz="2400" dirty="0"/>
              <a:t>, and every devoted thing in Israel shall be theirs. </a:t>
            </a:r>
          </a:p>
          <a:p>
            <a:pPr marL="342900" indent="-342900">
              <a:spcBef>
                <a:spcPts val="1200"/>
              </a:spcBef>
              <a:buFont typeface="Arial" panose="020B0604020202020204" pitchFamily="34" charset="0"/>
              <a:buChar char="•"/>
            </a:pPr>
            <a:r>
              <a:rPr lang="en-CA" sz="2800" dirty="0"/>
              <a:t>Each of the </a:t>
            </a:r>
            <a:r>
              <a:rPr lang="en-CA" sz="2800" b="1" dirty="0">
                <a:highlight>
                  <a:srgbClr val="FFFF00"/>
                </a:highlight>
              </a:rPr>
              <a:t>five main types of offering</a:t>
            </a:r>
            <a:r>
              <a:rPr lang="en-CA" sz="2800" dirty="0"/>
              <a:t> will exist: sin offering, burnt offering, peace offering, guilt offering, and grain offering</a:t>
            </a:r>
          </a:p>
          <a:p>
            <a:pPr marL="342900" indent="-342900">
              <a:spcBef>
                <a:spcPts val="1200"/>
              </a:spcBef>
              <a:buFont typeface="Arial" panose="020B0604020202020204" pitchFamily="34" charset="0"/>
              <a:buChar char="•"/>
            </a:pPr>
            <a:r>
              <a:rPr lang="en-CA" sz="2800" dirty="0"/>
              <a:t>Every year there will be a </a:t>
            </a:r>
            <a:r>
              <a:rPr lang="en-CA" sz="2800" b="1" dirty="0">
                <a:highlight>
                  <a:srgbClr val="FFFF00"/>
                </a:highlight>
              </a:rPr>
              <a:t>ceremony to purify the Temple</a:t>
            </a:r>
            <a:r>
              <a:rPr lang="en-CA" sz="2800" dirty="0"/>
              <a:t>:</a:t>
            </a:r>
          </a:p>
          <a:p>
            <a:pPr lvl="1">
              <a:lnSpc>
                <a:spcPct val="90000"/>
              </a:lnSpc>
            </a:pPr>
            <a:r>
              <a:rPr lang="en-CA" sz="2400" b="1" u="sng" dirty="0"/>
              <a:t>Ezekiel 45:18-20 ESV</a:t>
            </a:r>
          </a:p>
          <a:p>
            <a:pPr lvl="1">
              <a:lnSpc>
                <a:spcPct val="90000"/>
              </a:lnSpc>
            </a:pPr>
            <a:r>
              <a:rPr lang="en-CA" sz="2400" dirty="0"/>
              <a:t>Thus says the Lord GOD: In the first month, on the first day of the month, you shall </a:t>
            </a:r>
            <a:r>
              <a:rPr lang="en-CA" sz="2400" b="1" dirty="0">
                <a:highlight>
                  <a:srgbClr val="FFFF00"/>
                </a:highlight>
              </a:rPr>
              <a:t>take a bull from the herd</a:t>
            </a:r>
            <a:r>
              <a:rPr lang="en-CA" sz="2400" dirty="0"/>
              <a:t> without blemish, and </a:t>
            </a:r>
            <a:r>
              <a:rPr lang="en-CA" sz="2400" b="1" dirty="0">
                <a:highlight>
                  <a:srgbClr val="FFFF00"/>
                </a:highlight>
              </a:rPr>
              <a:t>purify the sanctuary</a:t>
            </a:r>
            <a:r>
              <a:rPr lang="en-CA" sz="2400" dirty="0"/>
              <a:t>.  </a:t>
            </a:r>
            <a:r>
              <a:rPr lang="en-CA" sz="2400" b="1" dirty="0">
                <a:highlight>
                  <a:srgbClr val="FFFF00"/>
                </a:highlight>
              </a:rPr>
              <a:t>The priest</a:t>
            </a:r>
            <a:r>
              <a:rPr lang="en-CA" sz="2400" dirty="0"/>
              <a:t> shall take some of the </a:t>
            </a:r>
            <a:r>
              <a:rPr lang="en-CA" sz="2400" b="1" dirty="0">
                <a:highlight>
                  <a:srgbClr val="FFFF00"/>
                </a:highlight>
              </a:rPr>
              <a:t>blood of the sin offering</a:t>
            </a:r>
            <a:r>
              <a:rPr lang="en-CA" sz="2400" dirty="0"/>
              <a:t> and put it on the doorposts of the temple, the four corners of the ledge of the altar, and the posts of the gate of the inner court.  You shall do the same on the seventh day of the month for anyone who has sinned through error or ignorance; so you shall </a:t>
            </a:r>
            <a:r>
              <a:rPr lang="en-CA" sz="2400" b="1" dirty="0">
                <a:highlight>
                  <a:srgbClr val="FFFF00"/>
                </a:highlight>
              </a:rPr>
              <a:t>make atonement for the temple</a:t>
            </a:r>
            <a:r>
              <a:rPr lang="en-CA" sz="2400" dirty="0"/>
              <a:t>.</a:t>
            </a:r>
          </a:p>
        </p:txBody>
      </p:sp>
    </p:spTree>
    <p:extLst>
      <p:ext uri="{BB962C8B-B14F-4D97-AF65-F5344CB8AC3E}">
        <p14:creationId xmlns:p14="http://schemas.microsoft.com/office/powerpoint/2010/main" val="3296145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60945-D58E-2F05-2F6B-EC862E5CB5E3}"/>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Specification of Animal Sacrifice</a:t>
            </a:r>
          </a:p>
        </p:txBody>
      </p:sp>
      <p:sp>
        <p:nvSpPr>
          <p:cNvPr id="3" name="Content Placeholder 2">
            <a:extLst>
              <a:ext uri="{FF2B5EF4-FFF2-40B4-BE49-F238E27FC236}">
                <a16:creationId xmlns:a16="http://schemas.microsoft.com/office/drawing/2014/main" id="{73D93C6B-A795-A9F4-A821-439583FC30B8}"/>
              </a:ext>
            </a:extLst>
          </p:cNvPr>
          <p:cNvSpPr>
            <a:spLocks noGrp="1"/>
          </p:cNvSpPr>
          <p:nvPr>
            <p:ph idx="1"/>
          </p:nvPr>
        </p:nvSpPr>
        <p:spPr>
          <a:xfrm>
            <a:off x="0" y="1177871"/>
            <a:ext cx="12192000" cy="5680128"/>
          </a:xfrm>
        </p:spPr>
        <p:txBody>
          <a:bodyPr>
            <a:normAutofit lnSpcReduction="10000"/>
          </a:bodyPr>
          <a:lstStyle/>
          <a:p>
            <a:r>
              <a:rPr lang="en-CA" dirty="0"/>
              <a:t>The “</a:t>
            </a:r>
            <a:r>
              <a:rPr lang="en-CA" b="1" dirty="0">
                <a:highlight>
                  <a:srgbClr val="FFFF00"/>
                </a:highlight>
              </a:rPr>
              <a:t>daily sacrifice</a:t>
            </a:r>
            <a:r>
              <a:rPr lang="en-CA" dirty="0"/>
              <a:t>” will occur only in the morning, not the evening:</a:t>
            </a:r>
          </a:p>
          <a:p>
            <a:pPr marL="457200" lvl="1" indent="0">
              <a:spcBef>
                <a:spcPts val="0"/>
              </a:spcBef>
              <a:buNone/>
            </a:pPr>
            <a:r>
              <a:rPr lang="en-CA" b="1" u="sng" dirty="0"/>
              <a:t>Ezekiel 46:13-14 ESV</a:t>
            </a:r>
          </a:p>
          <a:p>
            <a:pPr marL="457200" lvl="1" indent="0">
              <a:spcBef>
                <a:spcPts val="0"/>
              </a:spcBef>
              <a:buNone/>
            </a:pPr>
            <a:r>
              <a:rPr lang="en-CA" dirty="0"/>
              <a:t>You shall provide </a:t>
            </a:r>
            <a:r>
              <a:rPr lang="en-CA" b="1" dirty="0">
                <a:highlight>
                  <a:srgbClr val="FFFF00"/>
                </a:highlight>
              </a:rPr>
              <a:t>a lamb a year old without blemish for a burnt offering</a:t>
            </a:r>
            <a:r>
              <a:rPr lang="en-CA" dirty="0"/>
              <a:t> to the LORD </a:t>
            </a:r>
            <a:r>
              <a:rPr lang="en-CA" b="1" dirty="0">
                <a:highlight>
                  <a:srgbClr val="FFFF00"/>
                </a:highlight>
              </a:rPr>
              <a:t>daily</a:t>
            </a:r>
            <a:r>
              <a:rPr lang="en-CA" dirty="0"/>
              <a:t>; </a:t>
            </a:r>
            <a:r>
              <a:rPr lang="en-CA" b="1" dirty="0">
                <a:highlight>
                  <a:srgbClr val="FFFF00"/>
                </a:highlight>
              </a:rPr>
              <a:t>morning by morning</a:t>
            </a:r>
            <a:r>
              <a:rPr lang="en-CA" dirty="0"/>
              <a:t> you shall provide it.  And you shall provide a </a:t>
            </a:r>
            <a:r>
              <a:rPr lang="en-CA" b="1" dirty="0">
                <a:highlight>
                  <a:srgbClr val="FFFF00"/>
                </a:highlight>
              </a:rPr>
              <a:t>grain offering </a:t>
            </a:r>
            <a:r>
              <a:rPr lang="en-CA" dirty="0"/>
              <a:t>with it </a:t>
            </a:r>
            <a:r>
              <a:rPr lang="en-CA" b="1" dirty="0">
                <a:highlight>
                  <a:srgbClr val="FFFF00"/>
                </a:highlight>
              </a:rPr>
              <a:t>morning by morning</a:t>
            </a:r>
            <a:r>
              <a:rPr lang="en-CA" dirty="0"/>
              <a:t>, one sixth of an ephah, and one third of a </a:t>
            </a:r>
            <a:r>
              <a:rPr lang="en-CA" dirty="0" err="1"/>
              <a:t>hin</a:t>
            </a:r>
            <a:r>
              <a:rPr lang="en-CA" dirty="0"/>
              <a:t> of oil to moisten the flour, as a grain offering to the LORD.  </a:t>
            </a:r>
            <a:r>
              <a:rPr lang="en-CA" b="1" dirty="0">
                <a:highlight>
                  <a:srgbClr val="FFFF00"/>
                </a:highlight>
              </a:rPr>
              <a:t>This is a perpetual statute</a:t>
            </a:r>
            <a:r>
              <a:rPr lang="en-CA" dirty="0"/>
              <a:t>.</a:t>
            </a:r>
          </a:p>
          <a:p>
            <a:r>
              <a:rPr lang="en-CA" dirty="0"/>
              <a:t>Specific sacrifices are prescribed for the </a:t>
            </a:r>
            <a:r>
              <a:rPr lang="en-CA" b="1" dirty="0">
                <a:highlight>
                  <a:srgbClr val="FFFF00"/>
                </a:highlight>
              </a:rPr>
              <a:t>spring and fall Holy Days</a:t>
            </a:r>
            <a:r>
              <a:rPr lang="en-CA" dirty="0"/>
              <a:t>: </a:t>
            </a:r>
          </a:p>
          <a:p>
            <a:pPr marL="457200" lvl="1" indent="0">
              <a:spcBef>
                <a:spcPts val="0"/>
              </a:spcBef>
              <a:buNone/>
            </a:pPr>
            <a:r>
              <a:rPr lang="en-CA" b="1" u="sng" dirty="0"/>
              <a:t>Ezekiel 45:21b-25 ESV</a:t>
            </a:r>
          </a:p>
          <a:p>
            <a:pPr marL="457200" lvl="1" indent="0">
              <a:spcBef>
                <a:spcPts val="0"/>
              </a:spcBef>
              <a:buNone/>
            </a:pPr>
            <a:r>
              <a:rPr lang="en-CA" dirty="0"/>
              <a:t>… Passover … and for </a:t>
            </a:r>
            <a:r>
              <a:rPr lang="en-CA" b="1" dirty="0">
                <a:highlight>
                  <a:srgbClr val="FFFF00"/>
                </a:highlight>
              </a:rPr>
              <a:t>seven days unleavened bread</a:t>
            </a:r>
            <a:r>
              <a:rPr lang="en-CA" dirty="0"/>
              <a:t> shall be eaten.  On that day the prince shall provide for himself and all the people of the land </a:t>
            </a:r>
            <a:r>
              <a:rPr lang="en-CA" b="1" dirty="0">
                <a:highlight>
                  <a:srgbClr val="FFFF00"/>
                </a:highlight>
              </a:rPr>
              <a:t>a young bull for a sin offering</a:t>
            </a:r>
            <a:r>
              <a:rPr lang="en-CA" dirty="0"/>
              <a:t>.  And on the seven days of the festival (</a:t>
            </a:r>
            <a:r>
              <a:rPr lang="en-CA" dirty="0" err="1"/>
              <a:t>ḥag</a:t>
            </a:r>
            <a:r>
              <a:rPr lang="en-CA" dirty="0"/>
              <a:t>) he shall provide as </a:t>
            </a:r>
            <a:r>
              <a:rPr lang="en-CA" b="1" dirty="0">
                <a:highlight>
                  <a:srgbClr val="FFFF00"/>
                </a:highlight>
              </a:rPr>
              <a:t>a burnt offering </a:t>
            </a:r>
            <a:r>
              <a:rPr lang="en-CA" dirty="0"/>
              <a:t>to the LORD </a:t>
            </a:r>
            <a:r>
              <a:rPr lang="en-CA" b="1" dirty="0">
                <a:highlight>
                  <a:srgbClr val="FFFF00"/>
                </a:highlight>
              </a:rPr>
              <a:t>seven young bulls and seven rams</a:t>
            </a:r>
            <a:r>
              <a:rPr lang="en-CA" dirty="0"/>
              <a:t> without blemish, on each of the seven days; and </a:t>
            </a:r>
            <a:r>
              <a:rPr lang="en-CA" b="1" dirty="0">
                <a:highlight>
                  <a:srgbClr val="FFFF00"/>
                </a:highlight>
              </a:rPr>
              <a:t>a male goat daily for a sin offering</a:t>
            </a:r>
            <a:r>
              <a:rPr lang="en-CA" dirty="0"/>
              <a:t>.  And he shall provide as a grain offering an ephah for each bull, an ephah for each ram, and a </a:t>
            </a:r>
            <a:r>
              <a:rPr lang="en-CA" dirty="0" err="1"/>
              <a:t>hin</a:t>
            </a:r>
            <a:r>
              <a:rPr lang="en-CA" dirty="0"/>
              <a:t> of oil to each ephah.  </a:t>
            </a:r>
          </a:p>
          <a:p>
            <a:pPr marL="457200" lvl="1" indent="0">
              <a:spcBef>
                <a:spcPts val="600"/>
              </a:spcBef>
              <a:buNone/>
            </a:pPr>
            <a:r>
              <a:rPr lang="en-CA" dirty="0"/>
              <a:t>In the </a:t>
            </a:r>
            <a:r>
              <a:rPr lang="en-CA" b="1" dirty="0">
                <a:highlight>
                  <a:srgbClr val="FFFF00"/>
                </a:highlight>
              </a:rPr>
              <a:t>seventh month</a:t>
            </a:r>
            <a:r>
              <a:rPr lang="en-CA" dirty="0"/>
              <a:t>, on the </a:t>
            </a:r>
            <a:r>
              <a:rPr lang="en-CA" b="1" dirty="0">
                <a:highlight>
                  <a:srgbClr val="FFFF00"/>
                </a:highlight>
              </a:rPr>
              <a:t>fifteenth day</a:t>
            </a:r>
            <a:r>
              <a:rPr lang="en-CA" dirty="0"/>
              <a:t> of the month and </a:t>
            </a:r>
            <a:r>
              <a:rPr lang="en-CA" b="1" dirty="0">
                <a:highlight>
                  <a:srgbClr val="FFFF00"/>
                </a:highlight>
              </a:rPr>
              <a:t>for the seven days of the feast (</a:t>
            </a:r>
            <a:r>
              <a:rPr lang="en-CA" b="1" dirty="0" err="1">
                <a:highlight>
                  <a:srgbClr val="FFFF00"/>
                </a:highlight>
              </a:rPr>
              <a:t>ḥag</a:t>
            </a:r>
            <a:r>
              <a:rPr lang="en-CA" b="1" dirty="0">
                <a:highlight>
                  <a:srgbClr val="FFFF00"/>
                </a:highlight>
              </a:rPr>
              <a:t>)</a:t>
            </a:r>
            <a:r>
              <a:rPr lang="en-CA" dirty="0"/>
              <a:t>, he shall make the same provision for </a:t>
            </a:r>
            <a:r>
              <a:rPr lang="en-CA" b="1" dirty="0">
                <a:highlight>
                  <a:srgbClr val="FFFF00"/>
                </a:highlight>
              </a:rPr>
              <a:t>sin offerings</a:t>
            </a:r>
            <a:r>
              <a:rPr lang="en-CA" dirty="0"/>
              <a:t>, </a:t>
            </a:r>
            <a:r>
              <a:rPr lang="en-CA" b="1" dirty="0">
                <a:highlight>
                  <a:srgbClr val="FFFF00"/>
                </a:highlight>
              </a:rPr>
              <a:t>burnt offerings</a:t>
            </a:r>
            <a:r>
              <a:rPr lang="en-CA" dirty="0"/>
              <a:t>, and </a:t>
            </a:r>
            <a:r>
              <a:rPr lang="en-CA" b="1" dirty="0">
                <a:highlight>
                  <a:srgbClr val="FFFF00"/>
                </a:highlight>
              </a:rPr>
              <a:t>grain offerings</a:t>
            </a:r>
            <a:r>
              <a:rPr lang="en-CA" dirty="0"/>
              <a:t>, and for the oil.</a:t>
            </a:r>
          </a:p>
        </p:txBody>
      </p:sp>
    </p:spTree>
    <p:extLst>
      <p:ext uri="{BB962C8B-B14F-4D97-AF65-F5344CB8AC3E}">
        <p14:creationId xmlns:p14="http://schemas.microsoft.com/office/powerpoint/2010/main" val="2974669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4D204-0285-7A29-D98D-F2F9036CE399}"/>
              </a:ext>
            </a:extLst>
          </p:cNvPr>
          <p:cNvSpPr>
            <a:spLocks noGrp="1"/>
          </p:cNvSpPr>
          <p:nvPr>
            <p:ph type="title"/>
          </p:nvPr>
        </p:nvSpPr>
        <p:spPr>
          <a:xfrm>
            <a:off x="0" y="1"/>
            <a:ext cx="12192000" cy="1100379"/>
          </a:xfrm>
        </p:spPr>
        <p:txBody>
          <a:bodyPr>
            <a:normAutofit/>
          </a:bodyPr>
          <a:lstStyle/>
          <a:p>
            <a:pPr algn="ctr"/>
            <a:r>
              <a:rPr lang="en-CA" sz="4000" dirty="0">
                <a:latin typeface="Arial Black" panose="020B0A04020102020204" pitchFamily="34" charset="0"/>
              </a:rPr>
              <a:t>Contradiction with the New Testament?</a:t>
            </a:r>
          </a:p>
        </p:txBody>
      </p:sp>
      <p:sp>
        <p:nvSpPr>
          <p:cNvPr id="3" name="Content Placeholder 2">
            <a:extLst>
              <a:ext uri="{FF2B5EF4-FFF2-40B4-BE49-F238E27FC236}">
                <a16:creationId xmlns:a16="http://schemas.microsoft.com/office/drawing/2014/main" id="{8A428A8B-1918-B415-BE4C-4A074E04A6DB}"/>
              </a:ext>
            </a:extLst>
          </p:cNvPr>
          <p:cNvSpPr>
            <a:spLocks noGrp="1"/>
          </p:cNvSpPr>
          <p:nvPr>
            <p:ph idx="1"/>
          </p:nvPr>
        </p:nvSpPr>
        <p:spPr>
          <a:xfrm>
            <a:off x="0" y="867906"/>
            <a:ext cx="12192000" cy="5990094"/>
          </a:xfrm>
        </p:spPr>
        <p:txBody>
          <a:bodyPr>
            <a:normAutofit lnSpcReduction="10000"/>
          </a:bodyPr>
          <a:lstStyle/>
          <a:p>
            <a:r>
              <a:rPr lang="en-CA" b="1" dirty="0">
                <a:highlight>
                  <a:srgbClr val="FFFF00"/>
                </a:highlight>
              </a:rPr>
              <a:t>Is this a return to the Old Testament sacrificial system</a:t>
            </a:r>
            <a:r>
              <a:rPr lang="en-CA" dirty="0"/>
              <a:t>?</a:t>
            </a:r>
          </a:p>
          <a:p>
            <a:pPr>
              <a:spcBef>
                <a:spcPts val="600"/>
              </a:spcBef>
            </a:pPr>
            <a:r>
              <a:rPr lang="en-CA" dirty="0"/>
              <a:t>If it is, is that NOT a contradiction of the plain teaching of the New Testament that the sacrificial system is obsolete and done away? </a:t>
            </a:r>
          </a:p>
          <a:p>
            <a:pPr marL="457200" lvl="1" indent="0">
              <a:spcBef>
                <a:spcPts val="0"/>
              </a:spcBef>
              <a:buNone/>
            </a:pPr>
            <a:r>
              <a:rPr lang="en-CA" b="1" u="sng" dirty="0"/>
              <a:t>Hebrews 9:11-15, 25-26 ESV</a:t>
            </a:r>
          </a:p>
          <a:p>
            <a:pPr marL="457200" lvl="1" indent="0">
              <a:spcBef>
                <a:spcPts val="0"/>
              </a:spcBef>
              <a:buNone/>
            </a:pPr>
            <a:r>
              <a:rPr lang="en-CA" dirty="0"/>
              <a:t>But </a:t>
            </a:r>
            <a:r>
              <a:rPr lang="en-CA" b="1" dirty="0">
                <a:highlight>
                  <a:srgbClr val="FFFF00"/>
                </a:highlight>
              </a:rPr>
              <a:t>when Christ appeared as a high priest</a:t>
            </a:r>
            <a:r>
              <a:rPr lang="en-CA" dirty="0"/>
              <a:t> of the good things that have come, then through the greater and more perfect [tabernacle] (not made with hands, that is, not of this creation) </a:t>
            </a:r>
            <a:r>
              <a:rPr lang="en-CA" b="1" dirty="0">
                <a:highlight>
                  <a:srgbClr val="FFFF00"/>
                </a:highlight>
              </a:rPr>
              <a:t>he entered once for all into the holy places</a:t>
            </a:r>
            <a:r>
              <a:rPr lang="en-CA" dirty="0"/>
              <a:t>, not by means of the blood of goats and calves but </a:t>
            </a:r>
            <a:r>
              <a:rPr lang="en-CA" b="1" dirty="0">
                <a:highlight>
                  <a:srgbClr val="FFFF00"/>
                </a:highlight>
              </a:rPr>
              <a:t>by means of his own blood</a:t>
            </a:r>
            <a:r>
              <a:rPr lang="en-CA" dirty="0"/>
              <a:t>, thus securing an eternal redemption.  For if the blood of goats and bulls, and the sprinkling of defiled persons with the ashes of a heifer, sanctify for the purification of the flesh, how much more will </a:t>
            </a:r>
            <a:r>
              <a:rPr lang="en-CA" b="1" dirty="0">
                <a:highlight>
                  <a:srgbClr val="FFFF00"/>
                </a:highlight>
              </a:rPr>
              <a:t>the blood of Christ</a:t>
            </a:r>
            <a:r>
              <a:rPr lang="en-CA" dirty="0"/>
              <a:t>, who through the eternal Spirit offered himself without blemish to God, </a:t>
            </a:r>
            <a:r>
              <a:rPr lang="en-CA" b="1" dirty="0">
                <a:highlight>
                  <a:srgbClr val="FFFF00"/>
                </a:highlight>
              </a:rPr>
              <a:t>purify our conscience from dead works</a:t>
            </a:r>
            <a:r>
              <a:rPr lang="en-CA" dirty="0"/>
              <a:t> to serve the living God.  </a:t>
            </a:r>
          </a:p>
          <a:p>
            <a:pPr marL="457200" lvl="1" indent="0">
              <a:spcBef>
                <a:spcPts val="600"/>
              </a:spcBef>
              <a:buNone/>
            </a:pPr>
            <a:r>
              <a:rPr lang="en-CA" dirty="0"/>
              <a:t>Therefore </a:t>
            </a:r>
            <a:r>
              <a:rPr lang="en-CA" b="1" dirty="0">
                <a:highlight>
                  <a:srgbClr val="FFFF00"/>
                </a:highlight>
              </a:rPr>
              <a:t>he is the mediator of a new covenant</a:t>
            </a:r>
            <a:r>
              <a:rPr lang="en-CA" dirty="0"/>
              <a:t>, so that those who are called may receive the promised eternal inheritance, since </a:t>
            </a:r>
            <a:r>
              <a:rPr lang="en-CA" b="1" dirty="0">
                <a:highlight>
                  <a:srgbClr val="FFFF00"/>
                </a:highlight>
              </a:rPr>
              <a:t>a death has occurred that redeems them from the transgressions</a:t>
            </a:r>
            <a:r>
              <a:rPr lang="en-CA" dirty="0"/>
              <a:t> committed under the first covenant.  … Nor was it to offer himself repeatedly, as the high priest enters the holy places every year with blood not his own, for then he would have had to suffer repeatedly since the foundation of the world.  But as it is, </a:t>
            </a:r>
            <a:r>
              <a:rPr lang="en-CA" b="1" dirty="0">
                <a:highlight>
                  <a:srgbClr val="FFFF00"/>
                </a:highlight>
              </a:rPr>
              <a:t>he has appeared once for all at the end of the ages to put away sin by the sacrifice of himself</a:t>
            </a:r>
            <a:r>
              <a:rPr lang="en-CA" dirty="0"/>
              <a:t>. </a:t>
            </a:r>
          </a:p>
        </p:txBody>
      </p:sp>
    </p:spTree>
    <p:extLst>
      <p:ext uri="{BB962C8B-B14F-4D97-AF65-F5344CB8AC3E}">
        <p14:creationId xmlns:p14="http://schemas.microsoft.com/office/powerpoint/2010/main" val="224036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8280B9-EA4A-4AF6-83D6-24DD8F1ECED5}"/>
              </a:ext>
            </a:extLst>
          </p:cNvPr>
          <p:cNvSpPr txBox="1"/>
          <p:nvPr/>
        </p:nvSpPr>
        <p:spPr>
          <a:xfrm>
            <a:off x="0" y="0"/>
            <a:ext cx="12192000" cy="6894195"/>
          </a:xfrm>
          <a:prstGeom prst="rect">
            <a:avLst/>
          </a:prstGeom>
          <a:noFill/>
        </p:spPr>
        <p:txBody>
          <a:bodyPr wrap="square">
            <a:spAutoFit/>
          </a:bodyPr>
          <a:lstStyle/>
          <a:p>
            <a:pPr lvl="1"/>
            <a:r>
              <a:rPr lang="en-CA" sz="2400" b="1" u="sng" dirty="0"/>
              <a:t>Hebrews 10:1-4, 8-14 ESV</a:t>
            </a:r>
          </a:p>
          <a:p>
            <a:pPr lvl="1"/>
            <a:r>
              <a:rPr lang="en-CA" sz="2400" dirty="0"/>
              <a:t>For since the [nomos] has but a shadow of the good things to come instead of the true form of these realities, </a:t>
            </a:r>
            <a:r>
              <a:rPr lang="en-CA" sz="2400" b="1" dirty="0">
                <a:highlight>
                  <a:srgbClr val="FFFF00"/>
                </a:highlight>
              </a:rPr>
              <a:t>it can never</a:t>
            </a:r>
            <a:r>
              <a:rPr lang="en-CA" sz="2400" dirty="0"/>
              <a:t>, </a:t>
            </a:r>
            <a:r>
              <a:rPr lang="en-CA" sz="2400" b="1" dirty="0">
                <a:highlight>
                  <a:srgbClr val="FFFF00"/>
                </a:highlight>
              </a:rPr>
              <a:t>by the same sacrifices that are continually offered every year, make perfect those who draw near</a:t>
            </a:r>
            <a:r>
              <a:rPr lang="en-CA" sz="2400" dirty="0"/>
              <a:t>.  Otherwise, would they not have ceased to be offered, since the worshipers, having once been cleansed, would no longer have any consciousness of sins?  But </a:t>
            </a:r>
            <a:r>
              <a:rPr lang="en-CA" sz="2400" b="1" dirty="0">
                <a:highlight>
                  <a:srgbClr val="FFFF00"/>
                </a:highlight>
              </a:rPr>
              <a:t>in these sacrifices there is a reminder of sins every year</a:t>
            </a:r>
            <a:r>
              <a:rPr lang="en-CA" sz="2400" dirty="0"/>
              <a:t>...  For </a:t>
            </a:r>
            <a:r>
              <a:rPr lang="en-CA" sz="2400" b="1" i="1" u="sng" dirty="0">
                <a:solidFill>
                  <a:srgbClr val="FF0000"/>
                </a:solidFill>
                <a:highlight>
                  <a:srgbClr val="FFFF00"/>
                </a:highlight>
              </a:rPr>
              <a:t>it is impossible for the blood of bulls and goats to take away sins</a:t>
            </a:r>
            <a:r>
              <a:rPr lang="en-CA" sz="2400" dirty="0">
                <a:highlight>
                  <a:srgbClr val="FFFF00"/>
                </a:highlight>
              </a:rPr>
              <a:t>.</a:t>
            </a:r>
            <a:endParaRPr lang="en-CA" sz="2400" dirty="0"/>
          </a:p>
          <a:p>
            <a:pPr lvl="1">
              <a:spcBef>
                <a:spcPts val="600"/>
              </a:spcBef>
            </a:pPr>
            <a:r>
              <a:rPr lang="en-CA" sz="2400" dirty="0"/>
              <a:t>When he said above, “You have neither desired nor taken pleasure in sacrifices and offerings and burnt offerings and sin offerings” (these are offered according to the [nomos]), then he added, “Behold, I have come to do your will.”  </a:t>
            </a:r>
            <a:r>
              <a:rPr lang="en-CA" sz="2400" b="1" dirty="0">
                <a:highlight>
                  <a:srgbClr val="FFFF00"/>
                </a:highlight>
              </a:rPr>
              <a:t>He does away with the first in order to establish the second</a:t>
            </a:r>
            <a:r>
              <a:rPr lang="en-CA" sz="2400" dirty="0"/>
              <a:t>.  And by that will </a:t>
            </a:r>
            <a:r>
              <a:rPr lang="en-CA" sz="2400" b="1" dirty="0">
                <a:highlight>
                  <a:srgbClr val="FFFF00"/>
                </a:highlight>
              </a:rPr>
              <a:t>we have been sanctified through the offering of the body of Jesus Christ once for all</a:t>
            </a:r>
            <a:r>
              <a:rPr lang="en-CA" sz="2400" dirty="0"/>
              <a:t>.  And every priest stands daily at his service, offering repeatedly the same </a:t>
            </a:r>
            <a:r>
              <a:rPr lang="en-CA" sz="2400" b="1" i="1" u="sng" dirty="0">
                <a:solidFill>
                  <a:srgbClr val="FF0000"/>
                </a:solidFill>
                <a:highlight>
                  <a:srgbClr val="FFFF00"/>
                </a:highlight>
              </a:rPr>
              <a:t>sacrifices</a:t>
            </a:r>
            <a:r>
              <a:rPr lang="en-CA" sz="2400" i="1" u="sng" dirty="0">
                <a:solidFill>
                  <a:srgbClr val="FF0000"/>
                </a:solidFill>
              </a:rPr>
              <a:t>, </a:t>
            </a:r>
            <a:r>
              <a:rPr lang="en-CA" sz="2400" b="1" i="1" u="sng" dirty="0">
                <a:solidFill>
                  <a:srgbClr val="FF0000"/>
                </a:solidFill>
                <a:highlight>
                  <a:srgbClr val="FFFF00"/>
                </a:highlight>
              </a:rPr>
              <a:t>which can never take away sins</a:t>
            </a:r>
            <a:r>
              <a:rPr lang="en-CA" sz="2400" dirty="0"/>
              <a:t>.  But when </a:t>
            </a:r>
            <a:r>
              <a:rPr lang="en-CA" sz="2400" b="1" dirty="0">
                <a:highlight>
                  <a:srgbClr val="FFFF00"/>
                </a:highlight>
              </a:rPr>
              <a:t>Christ had offered for all time a single sacrifice for sins</a:t>
            </a:r>
            <a:r>
              <a:rPr lang="en-CA" sz="2400" dirty="0"/>
              <a:t>, he sat down at the right hand of God, waiting from that time until his enemies should be made a footstool for his feet.  </a:t>
            </a:r>
            <a:r>
              <a:rPr lang="en-CA" sz="2400" b="1" dirty="0">
                <a:highlight>
                  <a:srgbClr val="FFFF00"/>
                </a:highlight>
              </a:rPr>
              <a:t>For by a single offering he has perfected for all time those who are being sanctified</a:t>
            </a:r>
            <a:r>
              <a:rPr lang="en-CA" sz="2400" dirty="0"/>
              <a:t>.</a:t>
            </a:r>
          </a:p>
        </p:txBody>
      </p:sp>
    </p:spTree>
    <p:extLst>
      <p:ext uri="{BB962C8B-B14F-4D97-AF65-F5344CB8AC3E}">
        <p14:creationId xmlns:p14="http://schemas.microsoft.com/office/powerpoint/2010/main" val="1552128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E3C5-C0A6-1F7E-9E96-ADADD2B6D1D2}"/>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Efficacy of Animal Sacrifice</a:t>
            </a:r>
          </a:p>
        </p:txBody>
      </p:sp>
      <p:sp>
        <p:nvSpPr>
          <p:cNvPr id="3" name="Content Placeholder 2">
            <a:extLst>
              <a:ext uri="{FF2B5EF4-FFF2-40B4-BE49-F238E27FC236}">
                <a16:creationId xmlns:a16="http://schemas.microsoft.com/office/drawing/2014/main" id="{335974CB-529E-20C1-4CA6-C7F09BBD8D19}"/>
              </a:ext>
            </a:extLst>
          </p:cNvPr>
          <p:cNvSpPr>
            <a:spLocks noGrp="1"/>
          </p:cNvSpPr>
          <p:nvPr>
            <p:ph idx="1"/>
          </p:nvPr>
        </p:nvSpPr>
        <p:spPr>
          <a:xfrm>
            <a:off x="0" y="1177871"/>
            <a:ext cx="12192000" cy="5680128"/>
          </a:xfrm>
        </p:spPr>
        <p:txBody>
          <a:bodyPr>
            <a:normAutofit/>
          </a:bodyPr>
          <a:lstStyle/>
          <a:p>
            <a:r>
              <a:rPr lang="en-CA" dirty="0"/>
              <a:t>If Jesus’ sacrifice is “</a:t>
            </a:r>
            <a:r>
              <a:rPr lang="en-CA" b="1" dirty="0">
                <a:highlight>
                  <a:srgbClr val="FFFF00"/>
                </a:highlight>
              </a:rPr>
              <a:t>once for all</a:t>
            </a:r>
            <a:r>
              <a:rPr lang="en-CA" dirty="0"/>
              <a:t>” and “</a:t>
            </a:r>
            <a:r>
              <a:rPr lang="en-CA" b="1" dirty="0">
                <a:highlight>
                  <a:srgbClr val="FFFF00"/>
                </a:highlight>
              </a:rPr>
              <a:t>he is the mediator of a new covenant</a:t>
            </a:r>
            <a:r>
              <a:rPr lang="en-CA" dirty="0"/>
              <a:t>”; also, “</a:t>
            </a:r>
            <a:r>
              <a:rPr lang="en-CA" b="1" dirty="0">
                <a:highlight>
                  <a:srgbClr val="FFFF00"/>
                </a:highlight>
              </a:rPr>
              <a:t>h</a:t>
            </a:r>
            <a:r>
              <a:rPr lang="en-CA" sz="2800" b="1" dirty="0">
                <a:highlight>
                  <a:srgbClr val="FFFF00"/>
                </a:highlight>
              </a:rPr>
              <a:t>e does away with the first in order to establish the second</a:t>
            </a:r>
            <a:r>
              <a:rPr lang="en-CA" sz="2800" dirty="0"/>
              <a:t>”; </a:t>
            </a:r>
            <a:r>
              <a:rPr lang="en-CA" sz="2800" b="1" i="1" u="sng" dirty="0">
                <a:solidFill>
                  <a:srgbClr val="FF0000"/>
                </a:solidFill>
                <a:highlight>
                  <a:srgbClr val="FFFF00"/>
                </a:highlight>
              </a:rPr>
              <a:t>how can animal sacrifices be reintroduced</a:t>
            </a:r>
            <a:r>
              <a:rPr lang="en-CA" sz="2800" dirty="0"/>
              <a:t>? </a:t>
            </a:r>
          </a:p>
          <a:p>
            <a:r>
              <a:rPr lang="en-CA" dirty="0"/>
              <a:t>The answer is given: </a:t>
            </a:r>
            <a:r>
              <a:rPr lang="en-CA" sz="2800" dirty="0"/>
              <a:t>“… </a:t>
            </a:r>
            <a:r>
              <a:rPr lang="en-CA" sz="2800" b="1" dirty="0">
                <a:highlight>
                  <a:srgbClr val="FFFF00"/>
                </a:highlight>
              </a:rPr>
              <a:t>in these sacrifices there is a reminder of sins every year</a:t>
            </a:r>
            <a:r>
              <a:rPr lang="en-CA" sz="2800" dirty="0"/>
              <a:t> </a:t>
            </a:r>
            <a:r>
              <a:rPr lang="en-CA" dirty="0"/>
              <a:t>… </a:t>
            </a:r>
            <a:r>
              <a:rPr lang="en-CA" sz="2800" b="1" dirty="0">
                <a:highlight>
                  <a:srgbClr val="FFFF00"/>
                </a:highlight>
              </a:rPr>
              <a:t>it is impossible for the blood of bulls and goats to take away sins</a:t>
            </a:r>
            <a:r>
              <a:rPr lang="en-CA" sz="2800" dirty="0"/>
              <a:t>”</a:t>
            </a:r>
          </a:p>
          <a:p>
            <a:r>
              <a:rPr lang="en-CA" dirty="0"/>
              <a:t>There is nothing inherent in any animal, or in the killing of any animal, that can actually affect sin, guilt, or forgiveness</a:t>
            </a:r>
          </a:p>
          <a:p>
            <a:r>
              <a:rPr lang="en-CA" sz="2800" b="1" dirty="0">
                <a:highlight>
                  <a:srgbClr val="FFFF00"/>
                </a:highlight>
              </a:rPr>
              <a:t>Forgiveness is an act of God’s grace</a:t>
            </a:r>
          </a:p>
          <a:p>
            <a:r>
              <a:rPr lang="en-CA" dirty="0"/>
              <a:t>God requires us “to be holy”, but as human beings this impossible</a:t>
            </a:r>
          </a:p>
          <a:p>
            <a:r>
              <a:rPr lang="en-CA" sz="2800" b="1" dirty="0">
                <a:highlight>
                  <a:srgbClr val="FFFF00"/>
                </a:highlight>
              </a:rPr>
              <a:t>Under the Old Testament dispensation, God gave the sacrificial system as a method whereby “sin” could be “covered”, and the offeror could be accounted “holy”</a:t>
            </a:r>
          </a:p>
          <a:p>
            <a:endParaRPr lang="en-CA" dirty="0"/>
          </a:p>
        </p:txBody>
      </p:sp>
    </p:spTree>
    <p:extLst>
      <p:ext uri="{BB962C8B-B14F-4D97-AF65-F5344CB8AC3E}">
        <p14:creationId xmlns:p14="http://schemas.microsoft.com/office/powerpoint/2010/main" val="3088906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1454</TotalTime>
  <Words>5590</Words>
  <Application>Microsoft Office PowerPoint</Application>
  <PresentationFormat>Widescreen</PresentationFormat>
  <Paragraphs>196</Paragraphs>
  <Slides>24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Aptos</vt:lpstr>
      <vt:lpstr>Aptos Display</vt:lpstr>
      <vt:lpstr>Arial</vt:lpstr>
      <vt:lpstr>Arial Black</vt:lpstr>
      <vt:lpstr>Calibri</vt:lpstr>
      <vt:lpstr>Office Theme</vt:lpstr>
      <vt:lpstr>Millennial Sacrificial System</vt:lpstr>
      <vt:lpstr>Ezekiel’s Second Temple Vision</vt:lpstr>
      <vt:lpstr>PowerPoint Presentation</vt:lpstr>
      <vt:lpstr>The Provisions for Animal Sacrifice</vt:lpstr>
      <vt:lpstr>PowerPoint Presentation</vt:lpstr>
      <vt:lpstr>Specification of Animal Sacrifice</vt:lpstr>
      <vt:lpstr>Contradiction with the New Testament?</vt:lpstr>
      <vt:lpstr>PowerPoint Presentation</vt:lpstr>
      <vt:lpstr>Efficacy of Animal Sacrifice</vt:lpstr>
      <vt:lpstr>New Testament Dispensation</vt:lpstr>
      <vt:lpstr>Examples of Holiness</vt:lpstr>
      <vt:lpstr>PowerPoint Presentation</vt:lpstr>
      <vt:lpstr>The Temple: an Object Lesson</vt:lpstr>
      <vt:lpstr>Jerusalem – the Center of the World</vt:lpstr>
      <vt:lpstr>The Beating Heart of the World</vt:lpstr>
      <vt:lpstr>A Pleasing Aroma</vt:lpstr>
      <vt:lpstr>PowerPoint Presentation</vt:lpstr>
      <vt:lpstr>Our Job</vt:lpstr>
      <vt:lpstr>The True Aroma</vt:lpstr>
      <vt:lpstr>Conclusion</vt:lpstr>
      <vt:lpstr>PowerPoint Presentation</vt:lpstr>
      <vt:lpstr>PowerPoint Presentation</vt:lpstr>
      <vt:lpstr>Who is the “Prince”?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Millennial Sacrificial System</dc:title>
  <dc:creator>Mike Whyte</dc:creator>
  <cp:lastModifiedBy>Mike Whyte</cp:lastModifiedBy>
  <cp:revision>22</cp:revision>
  <dcterms:created xsi:type="dcterms:W3CDTF">2024-01-18T13:55:09Z</dcterms:created>
  <dcterms:modified xsi:type="dcterms:W3CDTF">2024-04-05T12:04:03Z</dcterms:modified>
</cp:coreProperties>
</file>