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2" r:id="rId4"/>
    <p:sldId id="258" r:id="rId5"/>
    <p:sldId id="263" r:id="rId6"/>
    <p:sldId id="259" r:id="rId7"/>
    <p:sldId id="264" r:id="rId8"/>
    <p:sldId id="260" r:id="rId9"/>
    <p:sldId id="261" r:id="rId10"/>
    <p:sldId id="265" r:id="rId11"/>
    <p:sldId id="271" r:id="rId12"/>
    <p:sldId id="266" r:id="rId13"/>
    <p:sldId id="267" r:id="rId14"/>
    <p:sldId id="268" r:id="rId15"/>
    <p:sldId id="269" r:id="rId16"/>
    <p:sldId id="270"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4" autoAdjust="0"/>
    <p:restoredTop sz="91445" autoAdjust="0"/>
  </p:normalViewPr>
  <p:slideViewPr>
    <p:cSldViewPr snapToGrid="0">
      <p:cViewPr varScale="1">
        <p:scale>
          <a:sx n="61" d="100"/>
          <a:sy n="61" d="100"/>
        </p:scale>
        <p:origin x="852" y="60"/>
      </p:cViewPr>
      <p:guideLst/>
    </p:cSldViewPr>
  </p:slideViewPr>
  <p:notesTextViewPr>
    <p:cViewPr>
      <p:scale>
        <a:sx n="115" d="100"/>
        <a:sy n="115" d="100"/>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FE2EAE-3016-4E3E-B007-6AD5FB00E293}" type="datetimeFigureOut">
              <a:rPr lang="en-CA" smtClean="0"/>
              <a:t>2022-06-25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B3C42D-2B76-419A-912D-D0DE598E72E4}" type="slidenum">
              <a:rPr lang="en-CA" smtClean="0"/>
              <a:t>‹#›</a:t>
            </a:fld>
            <a:endParaRPr lang="en-CA"/>
          </a:p>
        </p:txBody>
      </p:sp>
    </p:spTree>
    <p:extLst>
      <p:ext uri="{BB962C8B-B14F-4D97-AF65-F5344CB8AC3E}">
        <p14:creationId xmlns:p14="http://schemas.microsoft.com/office/powerpoint/2010/main" val="2376058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are going through the “Covenants of Grace” – last time we discussed the “Covenant of Knowledge”, the Sinai Covenant, the greatest outpouring of revelation ever given by God to man</a:t>
            </a:r>
          </a:p>
          <a:p>
            <a:pPr marL="171450" indent="-171450">
              <a:buFont typeface="Arial" panose="020B0604020202020204" pitchFamily="34" charset="0"/>
              <a:buChar char="•"/>
            </a:pPr>
            <a:r>
              <a:rPr lang="en-CA" dirty="0"/>
              <a:t>The </a:t>
            </a:r>
            <a:r>
              <a:rPr lang="en-CA" i="1" dirty="0"/>
              <a:t>torah</a:t>
            </a:r>
            <a:r>
              <a:rPr lang="en-CA" dirty="0"/>
              <a:t> of God is his teaching on the Way of God, Christian living, the “</a:t>
            </a:r>
            <a:r>
              <a:rPr lang="en-CA" b="1" u="sng" dirty="0"/>
              <a:t>words of eternal life</a:t>
            </a:r>
            <a:r>
              <a:rPr lang="en-CA" dirty="0"/>
              <a:t>”</a:t>
            </a:r>
          </a:p>
          <a:p>
            <a:pPr marL="171450" indent="-171450">
              <a:buFont typeface="Arial" panose="020B0604020202020204" pitchFamily="34" charset="0"/>
              <a:buChar char="•"/>
            </a:pPr>
            <a:r>
              <a:rPr lang="en-CA" dirty="0"/>
              <a:t>Today’s title may appear enigmatic, it is taken from Psalm 68, it demonstrates the </a:t>
            </a:r>
            <a:r>
              <a:rPr lang="en-CA" b="1" u="sng" dirty="0"/>
              <a:t>continuity between the “old covenant” and the “new covenant”</a:t>
            </a:r>
          </a:p>
          <a:p>
            <a:pPr marL="171450" indent="-171450">
              <a:buFont typeface="Arial" panose="020B0604020202020204" pitchFamily="34" charset="0"/>
              <a:buChar char="•"/>
            </a:pPr>
            <a:r>
              <a:rPr lang="en-CA" dirty="0"/>
              <a:t>Today we will see how the revelation of Covenant of Knowledge is directly applicable to our day to day living, i.e., the New Covenant </a:t>
            </a:r>
          </a:p>
          <a:p>
            <a:pPr marL="171450" indent="-171450">
              <a:buFont typeface="Arial" panose="020B0604020202020204" pitchFamily="34" charset="0"/>
              <a:buChar char="•"/>
            </a:pPr>
            <a:r>
              <a:rPr lang="en-CA" dirty="0"/>
              <a:t>“greater and more perfect tent” – eternity, spiritual things, looks to creation of the Church </a:t>
            </a:r>
          </a:p>
          <a:p>
            <a:pPr marL="171450" indent="-171450">
              <a:buFont typeface="Arial" panose="020B0604020202020204" pitchFamily="34" charset="0"/>
              <a:buChar char="•"/>
            </a:pPr>
            <a:r>
              <a:rPr lang="en-CA" dirty="0"/>
              <a:t>“an eternal redemption” – through the Church</a:t>
            </a:r>
          </a:p>
          <a:p>
            <a:pPr marL="171450" indent="-171450">
              <a:buFont typeface="Arial" panose="020B0604020202020204" pitchFamily="34" charset="0"/>
              <a:buChar char="•"/>
            </a:pPr>
            <a:r>
              <a:rPr lang="en-CA" dirty="0"/>
              <a:t>“new covenant” – Christians are the beginning of the New Covenant</a:t>
            </a:r>
          </a:p>
          <a:p>
            <a:pPr marL="171450" indent="-171450">
              <a:buFont typeface="Arial" panose="020B0604020202020204" pitchFamily="34" charset="0"/>
              <a:buChar char="•"/>
            </a:pPr>
            <a:r>
              <a:rPr lang="en-CA" dirty="0"/>
              <a:t>Only Christ’s blood is propitiation for sin</a:t>
            </a:r>
          </a:p>
          <a:p>
            <a:pPr marL="171450" indent="-171450">
              <a:buFont typeface="Arial" panose="020B0604020202020204" pitchFamily="34" charset="0"/>
              <a:buChar char="•"/>
            </a:pPr>
            <a:r>
              <a:rPr lang="en-CA" dirty="0"/>
              <a:t>The blood of the sacrificial system looked to Christ</a:t>
            </a:r>
          </a:p>
        </p:txBody>
      </p:sp>
      <p:sp>
        <p:nvSpPr>
          <p:cNvPr id="4" name="Slide Number Placeholder 3"/>
          <p:cNvSpPr>
            <a:spLocks noGrp="1"/>
          </p:cNvSpPr>
          <p:nvPr>
            <p:ph type="sldNum" sz="quarter" idx="5"/>
          </p:nvPr>
        </p:nvSpPr>
        <p:spPr/>
        <p:txBody>
          <a:bodyPr/>
          <a:lstStyle/>
          <a:p>
            <a:fld id="{65B3C42D-2B76-419A-912D-D0DE598E72E4}" type="slidenum">
              <a:rPr lang="en-CA" smtClean="0"/>
              <a:t>1</a:t>
            </a:fld>
            <a:endParaRPr lang="en-CA"/>
          </a:p>
        </p:txBody>
      </p:sp>
    </p:spTree>
    <p:extLst>
      <p:ext uri="{BB962C8B-B14F-4D97-AF65-F5344CB8AC3E}">
        <p14:creationId xmlns:p14="http://schemas.microsoft.com/office/powerpoint/2010/main" val="910607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the message for us: we need to understand the Nature of God</a:t>
            </a:r>
          </a:p>
          <a:p>
            <a:pPr marL="171450" indent="-171450">
              <a:buFont typeface="Arial" panose="020B0604020202020204" pitchFamily="34" charset="0"/>
              <a:buChar char="•"/>
            </a:pPr>
            <a:r>
              <a:rPr lang="en-CA" dirty="0"/>
              <a:t>All of this is taking place in the “temporary” tent of meeting in the camp</a:t>
            </a:r>
          </a:p>
        </p:txBody>
      </p:sp>
      <p:sp>
        <p:nvSpPr>
          <p:cNvPr id="4" name="Slide Number Placeholder 3"/>
          <p:cNvSpPr>
            <a:spLocks noGrp="1"/>
          </p:cNvSpPr>
          <p:nvPr>
            <p:ph type="sldNum" sz="quarter" idx="5"/>
          </p:nvPr>
        </p:nvSpPr>
        <p:spPr/>
        <p:txBody>
          <a:bodyPr/>
          <a:lstStyle/>
          <a:p>
            <a:fld id="{65B3C42D-2B76-419A-912D-D0DE598E72E4}" type="slidenum">
              <a:rPr lang="en-CA" smtClean="0"/>
              <a:t>10</a:t>
            </a:fld>
            <a:endParaRPr lang="en-CA"/>
          </a:p>
        </p:txBody>
      </p:sp>
    </p:spTree>
    <p:extLst>
      <p:ext uri="{BB962C8B-B14F-4D97-AF65-F5344CB8AC3E}">
        <p14:creationId xmlns:p14="http://schemas.microsoft.com/office/powerpoint/2010/main" val="3500370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These attributes of God’s nature are fundamental to his relationship with human beings – his grace</a:t>
            </a:r>
          </a:p>
          <a:p>
            <a:pPr marL="171450" indent="-171450">
              <a:buFont typeface="Arial" panose="020B0604020202020204" pitchFamily="34" charset="0"/>
              <a:buChar char="•"/>
            </a:pPr>
            <a:r>
              <a:rPr lang="en-CA" dirty="0"/>
              <a:t>Given this revelation and the responsibility to “proclaim it”, “preach the gospel”, Moses moves on …</a:t>
            </a:r>
          </a:p>
          <a:p>
            <a:pPr marL="171450" indent="-171450">
              <a:buFont typeface="Arial" panose="020B0604020202020204" pitchFamily="34" charset="0"/>
              <a:buChar char="•"/>
            </a:pPr>
            <a:r>
              <a:rPr lang="en-CA" dirty="0"/>
              <a:t>The Tabernacle is constructed and the people are prepared to proceed to the Promised Land … </a:t>
            </a:r>
          </a:p>
        </p:txBody>
      </p:sp>
      <p:sp>
        <p:nvSpPr>
          <p:cNvPr id="4" name="Slide Number Placeholder 3"/>
          <p:cNvSpPr>
            <a:spLocks noGrp="1"/>
          </p:cNvSpPr>
          <p:nvPr>
            <p:ph type="sldNum" sz="quarter" idx="5"/>
          </p:nvPr>
        </p:nvSpPr>
        <p:spPr/>
        <p:txBody>
          <a:bodyPr/>
          <a:lstStyle/>
          <a:p>
            <a:fld id="{65B3C42D-2B76-419A-912D-D0DE598E72E4}" type="slidenum">
              <a:rPr lang="en-CA" smtClean="0"/>
              <a:t>11</a:t>
            </a:fld>
            <a:endParaRPr lang="en-CA"/>
          </a:p>
        </p:txBody>
      </p:sp>
    </p:spTree>
    <p:extLst>
      <p:ext uri="{BB962C8B-B14F-4D97-AF65-F5344CB8AC3E}">
        <p14:creationId xmlns:p14="http://schemas.microsoft.com/office/powerpoint/2010/main" val="3673490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Acquisition of the Ark was the most important preparation …</a:t>
            </a:r>
          </a:p>
          <a:p>
            <a:pPr marL="171450" indent="-171450">
              <a:buFont typeface="Arial" panose="020B0604020202020204" pitchFamily="34" charset="0"/>
              <a:buChar char="•"/>
            </a:pPr>
            <a:r>
              <a:rPr lang="en-CA" dirty="0"/>
              <a:t>The Ark had been captured by the Philistines at the Battle of Ebenezer, then returned to the town of </a:t>
            </a:r>
            <a:r>
              <a:rPr lang="en-CA" dirty="0" err="1"/>
              <a:t>Keriath-jearem</a:t>
            </a:r>
            <a:r>
              <a:rPr lang="en-CA" dirty="0"/>
              <a:t> where it stayed for some years …</a:t>
            </a:r>
          </a:p>
          <a:p>
            <a:pPr marL="171450" indent="-171450">
              <a:buFont typeface="Arial" panose="020B0604020202020204" pitchFamily="34" charset="0"/>
              <a:buChar char="•"/>
            </a:pPr>
            <a:r>
              <a:rPr lang="en-CA" dirty="0"/>
              <a:t>1Chr28:3 “blood on hands”</a:t>
            </a:r>
          </a:p>
        </p:txBody>
      </p:sp>
      <p:sp>
        <p:nvSpPr>
          <p:cNvPr id="4" name="Slide Number Placeholder 3"/>
          <p:cNvSpPr>
            <a:spLocks noGrp="1"/>
          </p:cNvSpPr>
          <p:nvPr>
            <p:ph type="sldNum" sz="quarter" idx="5"/>
          </p:nvPr>
        </p:nvSpPr>
        <p:spPr/>
        <p:txBody>
          <a:bodyPr/>
          <a:lstStyle/>
          <a:p>
            <a:fld id="{65B3C42D-2B76-419A-912D-D0DE598E72E4}" type="slidenum">
              <a:rPr lang="en-CA" smtClean="0"/>
              <a:t>13</a:t>
            </a:fld>
            <a:endParaRPr lang="en-CA"/>
          </a:p>
        </p:txBody>
      </p:sp>
    </p:spTree>
    <p:extLst>
      <p:ext uri="{BB962C8B-B14F-4D97-AF65-F5344CB8AC3E}">
        <p14:creationId xmlns:p14="http://schemas.microsoft.com/office/powerpoint/2010/main" val="13773138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Ark with the two tables represented the Sinai Covenant</a:t>
            </a:r>
          </a:p>
          <a:p>
            <a:pPr marL="171450" indent="-171450">
              <a:buFont typeface="Arial" panose="020B0604020202020204" pitchFamily="34" charset="0"/>
              <a:buChar char="•"/>
            </a:pPr>
            <a:r>
              <a:rPr lang="en-CA" dirty="0"/>
              <a:t>The essence of the Sinai Covenant had been represented by the presence of the Ark in the Tabernacle</a:t>
            </a:r>
          </a:p>
          <a:p>
            <a:pPr marL="171450" indent="-171450">
              <a:buFont typeface="Arial" panose="020B0604020202020204" pitchFamily="34" charset="0"/>
              <a:buChar char="•"/>
            </a:pPr>
            <a:r>
              <a:rPr lang="en-CA" dirty="0"/>
              <a:t>God had deliberately separated the Ark form the Tabernacle so that he could proceed with the next phase of the plan of God – the Temple</a:t>
            </a:r>
          </a:p>
          <a:p>
            <a:pPr marL="171450" indent="-171450">
              <a:buFont typeface="Arial" panose="020B0604020202020204" pitchFamily="34" charset="0"/>
              <a:buChar char="•"/>
            </a:pPr>
            <a:r>
              <a:rPr lang="en-CA" dirty="0"/>
              <a:t>David’s tent was in preparation for the Temple, so now the Sinai Covenant and all it represented was in the new sanctuary …</a:t>
            </a:r>
          </a:p>
        </p:txBody>
      </p:sp>
      <p:sp>
        <p:nvSpPr>
          <p:cNvPr id="4" name="Slide Number Placeholder 3"/>
          <p:cNvSpPr>
            <a:spLocks noGrp="1"/>
          </p:cNvSpPr>
          <p:nvPr>
            <p:ph type="sldNum" sz="quarter" idx="5"/>
          </p:nvPr>
        </p:nvSpPr>
        <p:spPr/>
        <p:txBody>
          <a:bodyPr/>
          <a:lstStyle/>
          <a:p>
            <a:fld id="{65B3C42D-2B76-419A-912D-D0DE598E72E4}" type="slidenum">
              <a:rPr lang="en-CA" smtClean="0"/>
              <a:t>14</a:t>
            </a:fld>
            <a:endParaRPr lang="en-CA"/>
          </a:p>
        </p:txBody>
      </p:sp>
    </p:spTree>
    <p:extLst>
      <p:ext uri="{BB962C8B-B14F-4D97-AF65-F5344CB8AC3E}">
        <p14:creationId xmlns:p14="http://schemas.microsoft.com/office/powerpoint/2010/main" val="32339745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5B3C42D-2B76-419A-912D-D0DE598E72E4}" type="slidenum">
              <a:rPr lang="en-CA" smtClean="0"/>
              <a:t>16</a:t>
            </a:fld>
            <a:endParaRPr lang="en-CA"/>
          </a:p>
        </p:txBody>
      </p:sp>
    </p:spTree>
    <p:extLst>
      <p:ext uri="{BB962C8B-B14F-4D97-AF65-F5344CB8AC3E}">
        <p14:creationId xmlns:p14="http://schemas.microsoft.com/office/powerpoint/2010/main" val="27851077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5B3C42D-2B76-419A-912D-D0DE598E72E4}" type="slidenum">
              <a:rPr lang="en-CA" smtClean="0"/>
              <a:t>17</a:t>
            </a:fld>
            <a:endParaRPr lang="en-CA"/>
          </a:p>
        </p:txBody>
      </p:sp>
    </p:spTree>
    <p:extLst>
      <p:ext uri="{BB962C8B-B14F-4D97-AF65-F5344CB8AC3E}">
        <p14:creationId xmlns:p14="http://schemas.microsoft.com/office/powerpoint/2010/main" val="3254792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order of events is somewhat difficult to follow</a:t>
            </a:r>
          </a:p>
        </p:txBody>
      </p:sp>
      <p:sp>
        <p:nvSpPr>
          <p:cNvPr id="4" name="Slide Number Placeholder 3"/>
          <p:cNvSpPr>
            <a:spLocks noGrp="1"/>
          </p:cNvSpPr>
          <p:nvPr>
            <p:ph type="sldNum" sz="quarter" idx="5"/>
          </p:nvPr>
        </p:nvSpPr>
        <p:spPr/>
        <p:txBody>
          <a:bodyPr/>
          <a:lstStyle/>
          <a:p>
            <a:fld id="{65B3C42D-2B76-419A-912D-D0DE598E72E4}" type="slidenum">
              <a:rPr lang="en-CA" smtClean="0"/>
              <a:t>2</a:t>
            </a:fld>
            <a:endParaRPr lang="en-CA"/>
          </a:p>
        </p:txBody>
      </p:sp>
    </p:spTree>
    <p:extLst>
      <p:ext uri="{BB962C8B-B14F-4D97-AF65-F5344CB8AC3E}">
        <p14:creationId xmlns:p14="http://schemas.microsoft.com/office/powerpoint/2010/main" val="1050664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discussed the Book of the Covenant last time</a:t>
            </a:r>
          </a:p>
          <a:p>
            <a:pPr marL="171450" indent="-171450">
              <a:buFont typeface="Arial" panose="020B0604020202020204" pitchFamily="34" charset="0"/>
              <a:buChar char="•"/>
            </a:pPr>
            <a:r>
              <a:rPr lang="en-CA" dirty="0"/>
              <a:t>It is Not stated how long Moses was up the mountain</a:t>
            </a:r>
          </a:p>
          <a:p>
            <a:pPr marL="171450" indent="-171450">
              <a:buFont typeface="Arial" panose="020B0604020202020204" pitchFamily="34" charset="0"/>
              <a:buChar char="•"/>
            </a:pPr>
            <a:r>
              <a:rPr lang="en-CA" dirty="0"/>
              <a:t>It may have taken several days to explain everything and communicate it to all the people</a:t>
            </a:r>
          </a:p>
        </p:txBody>
      </p:sp>
      <p:sp>
        <p:nvSpPr>
          <p:cNvPr id="4" name="Slide Number Placeholder 3"/>
          <p:cNvSpPr>
            <a:spLocks noGrp="1"/>
          </p:cNvSpPr>
          <p:nvPr>
            <p:ph type="sldNum" sz="quarter" idx="5"/>
          </p:nvPr>
        </p:nvSpPr>
        <p:spPr/>
        <p:txBody>
          <a:bodyPr/>
          <a:lstStyle/>
          <a:p>
            <a:fld id="{65B3C42D-2B76-419A-912D-D0DE598E72E4}" type="slidenum">
              <a:rPr lang="en-CA" smtClean="0"/>
              <a:t>3</a:t>
            </a:fld>
            <a:endParaRPr lang="en-CA"/>
          </a:p>
        </p:txBody>
      </p:sp>
    </p:spTree>
    <p:extLst>
      <p:ext uri="{BB962C8B-B14F-4D97-AF65-F5344CB8AC3E}">
        <p14:creationId xmlns:p14="http://schemas.microsoft.com/office/powerpoint/2010/main" val="4253186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people have twice already agreed to the covenant.  </a:t>
            </a:r>
          </a:p>
          <a:p>
            <a:pPr marL="171450" indent="-171450">
              <a:buFont typeface="Arial" panose="020B0604020202020204" pitchFamily="34" charset="0"/>
              <a:buChar char="•"/>
            </a:pPr>
            <a:r>
              <a:rPr lang="en-CA" dirty="0"/>
              <a:t>The Book of the Covenant contains more detailed stipulations than the initial presentation of the covenant.  </a:t>
            </a:r>
          </a:p>
          <a:p>
            <a:pPr marL="171450" indent="-171450">
              <a:buFont typeface="Arial" panose="020B0604020202020204" pitchFamily="34" charset="0"/>
              <a:buChar char="•"/>
            </a:pPr>
            <a:r>
              <a:rPr lang="en-CA" dirty="0"/>
              <a:t>For the third time, now including the Book of the Covenant, the people state their agreement and willingness to keep the covenant.  </a:t>
            </a:r>
          </a:p>
          <a:p>
            <a:pPr marL="171450" indent="-171450">
              <a:buFont typeface="Arial" panose="020B0604020202020204" pitchFamily="34" charset="0"/>
              <a:buChar char="•"/>
            </a:pPr>
            <a:r>
              <a:rPr lang="en-CA" dirty="0"/>
              <a:t>The word </a:t>
            </a:r>
            <a:r>
              <a:rPr lang="en-CA" dirty="0" err="1"/>
              <a:t>karath</a:t>
            </a:r>
            <a:r>
              <a:rPr lang="en-CA" dirty="0"/>
              <a:t>, cut, (has made) is again used to indicate the formal beginning of the covenant. </a:t>
            </a:r>
          </a:p>
        </p:txBody>
      </p:sp>
      <p:sp>
        <p:nvSpPr>
          <p:cNvPr id="4" name="Slide Number Placeholder 3"/>
          <p:cNvSpPr>
            <a:spLocks noGrp="1"/>
          </p:cNvSpPr>
          <p:nvPr>
            <p:ph type="sldNum" sz="quarter" idx="5"/>
          </p:nvPr>
        </p:nvSpPr>
        <p:spPr/>
        <p:txBody>
          <a:bodyPr/>
          <a:lstStyle/>
          <a:p>
            <a:fld id="{65B3C42D-2B76-419A-912D-D0DE598E72E4}" type="slidenum">
              <a:rPr lang="en-CA" smtClean="0"/>
              <a:t>4</a:t>
            </a:fld>
            <a:endParaRPr lang="en-CA"/>
          </a:p>
        </p:txBody>
      </p:sp>
    </p:spTree>
    <p:extLst>
      <p:ext uri="{BB962C8B-B14F-4D97-AF65-F5344CB8AC3E}">
        <p14:creationId xmlns:p14="http://schemas.microsoft.com/office/powerpoint/2010/main" val="2439487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These people could now have contact with YHWH – the object lesson in holiness</a:t>
            </a:r>
          </a:p>
        </p:txBody>
      </p:sp>
      <p:sp>
        <p:nvSpPr>
          <p:cNvPr id="4" name="Slide Number Placeholder 3"/>
          <p:cNvSpPr>
            <a:spLocks noGrp="1"/>
          </p:cNvSpPr>
          <p:nvPr>
            <p:ph type="sldNum" sz="quarter" idx="5"/>
          </p:nvPr>
        </p:nvSpPr>
        <p:spPr/>
        <p:txBody>
          <a:bodyPr/>
          <a:lstStyle/>
          <a:p>
            <a:fld id="{65B3C42D-2B76-419A-912D-D0DE598E72E4}" type="slidenum">
              <a:rPr lang="en-CA" smtClean="0"/>
              <a:t>5</a:t>
            </a:fld>
            <a:endParaRPr lang="en-CA"/>
          </a:p>
        </p:txBody>
      </p:sp>
    </p:spTree>
    <p:extLst>
      <p:ext uri="{BB962C8B-B14F-4D97-AF65-F5344CB8AC3E}">
        <p14:creationId xmlns:p14="http://schemas.microsoft.com/office/powerpoint/2010/main" val="2945203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is no indication of the passage of time, but probably there was some …</a:t>
            </a:r>
          </a:p>
          <a:p>
            <a:pPr marL="171450" indent="-171450">
              <a:buFont typeface="Arial" panose="020B0604020202020204" pitchFamily="34" charset="0"/>
              <a:buChar char="•"/>
            </a:pPr>
            <a:r>
              <a:rPr lang="en-CA" dirty="0"/>
              <a:t>The exodus generation had so far learned nothing …</a:t>
            </a:r>
          </a:p>
          <a:p>
            <a:pPr marL="171450" indent="-171450">
              <a:buFont typeface="Arial" panose="020B0604020202020204" pitchFamily="34" charset="0"/>
              <a:buChar char="•"/>
            </a:pPr>
            <a:r>
              <a:rPr lang="en-CA" dirty="0"/>
              <a:t>Better: “with the torah, with the commandment,” – apposition</a:t>
            </a:r>
          </a:p>
          <a:p>
            <a:pPr marL="171450" indent="-171450">
              <a:buFont typeface="Arial" panose="020B0604020202020204" pitchFamily="34" charset="0"/>
              <a:buChar char="•"/>
            </a:pPr>
            <a:r>
              <a:rPr lang="en-CA" dirty="0"/>
              <a:t>Moses and Joshua are up the mountain either 40 days or 47 days</a:t>
            </a:r>
          </a:p>
        </p:txBody>
      </p:sp>
      <p:sp>
        <p:nvSpPr>
          <p:cNvPr id="4" name="Slide Number Placeholder 3"/>
          <p:cNvSpPr>
            <a:spLocks noGrp="1"/>
          </p:cNvSpPr>
          <p:nvPr>
            <p:ph type="sldNum" sz="quarter" idx="5"/>
          </p:nvPr>
        </p:nvSpPr>
        <p:spPr/>
        <p:txBody>
          <a:bodyPr/>
          <a:lstStyle/>
          <a:p>
            <a:fld id="{65B3C42D-2B76-419A-912D-D0DE598E72E4}" type="slidenum">
              <a:rPr lang="en-CA" smtClean="0"/>
              <a:t>6</a:t>
            </a:fld>
            <a:endParaRPr lang="en-CA"/>
          </a:p>
        </p:txBody>
      </p:sp>
    </p:spTree>
    <p:extLst>
      <p:ext uri="{BB962C8B-B14F-4D97-AF65-F5344CB8AC3E}">
        <p14:creationId xmlns:p14="http://schemas.microsoft.com/office/powerpoint/2010/main" val="4154159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smashed tablets depict the broken covenant</a:t>
            </a:r>
          </a:p>
          <a:p>
            <a:pPr marL="171450" indent="-171450">
              <a:buFont typeface="Arial" panose="020B0604020202020204" pitchFamily="34" charset="0"/>
              <a:buChar char="•"/>
            </a:pPr>
            <a:r>
              <a:rPr lang="en-CA" dirty="0"/>
              <a:t>YHWH is fully ready to destroy Israel, but it becomes a “test” for Moses …</a:t>
            </a:r>
          </a:p>
          <a:p>
            <a:pPr marL="171450" indent="-171450">
              <a:buFont typeface="Arial" panose="020B0604020202020204" pitchFamily="34" charset="0"/>
              <a:buChar char="•"/>
            </a:pPr>
            <a:r>
              <a:rPr lang="en-CA" dirty="0"/>
              <a:t>This is no longer about the “people”; it is about Moses’ relationship with YHWH</a:t>
            </a:r>
          </a:p>
        </p:txBody>
      </p:sp>
      <p:sp>
        <p:nvSpPr>
          <p:cNvPr id="4" name="Slide Number Placeholder 3"/>
          <p:cNvSpPr>
            <a:spLocks noGrp="1"/>
          </p:cNvSpPr>
          <p:nvPr>
            <p:ph type="sldNum" sz="quarter" idx="5"/>
          </p:nvPr>
        </p:nvSpPr>
        <p:spPr/>
        <p:txBody>
          <a:bodyPr/>
          <a:lstStyle/>
          <a:p>
            <a:fld id="{65B3C42D-2B76-419A-912D-D0DE598E72E4}" type="slidenum">
              <a:rPr lang="en-CA" smtClean="0"/>
              <a:t>7</a:t>
            </a:fld>
            <a:endParaRPr lang="en-CA"/>
          </a:p>
        </p:txBody>
      </p:sp>
    </p:spTree>
    <p:extLst>
      <p:ext uri="{BB962C8B-B14F-4D97-AF65-F5344CB8AC3E}">
        <p14:creationId xmlns:p14="http://schemas.microsoft.com/office/powerpoint/2010/main" val="121445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Chapters 32, 33, and 34 of Exodus are some of the most important in the Bible because of what they reveal about the Nature of God and the Plan of God</a:t>
            </a:r>
          </a:p>
          <a:p>
            <a:pPr marL="171450" indent="-171450">
              <a:buFont typeface="Arial" panose="020B0604020202020204" pitchFamily="34" charset="0"/>
              <a:buChar char="•"/>
            </a:pPr>
            <a:r>
              <a:rPr lang="en-CA" dirty="0"/>
              <a:t>God is holy.</a:t>
            </a:r>
          </a:p>
          <a:p>
            <a:pPr marL="171450" indent="-171450">
              <a:buFont typeface="Arial" panose="020B0604020202020204" pitchFamily="34" charset="0"/>
              <a:buChar char="•"/>
            </a:pPr>
            <a:r>
              <a:rPr lang="en-CA" dirty="0"/>
              <a:t>If anything unclean comes into contact with something holy, the unclean thing must be destroyed </a:t>
            </a:r>
          </a:p>
          <a:p>
            <a:pPr marL="171450" indent="-171450">
              <a:buFont typeface="Arial" panose="020B0604020202020204" pitchFamily="34" charset="0"/>
              <a:buChar char="•"/>
            </a:pPr>
            <a:r>
              <a:rPr lang="en-CA" dirty="0"/>
              <a:t>the people cannot have contact with God</a:t>
            </a:r>
          </a:p>
          <a:p>
            <a:pPr marL="171450" indent="-171450">
              <a:buFont typeface="Arial" panose="020B0604020202020204" pitchFamily="34" charset="0"/>
              <a:buChar char="•"/>
            </a:pPr>
            <a:r>
              <a:rPr lang="en-CA" dirty="0"/>
              <a:t>“angel” is </a:t>
            </a:r>
            <a:r>
              <a:rPr lang="en-CA" dirty="0">
                <a:cs typeface="+mj-cs"/>
              </a:rPr>
              <a:t> </a:t>
            </a:r>
            <a:r>
              <a:rPr lang="he-IL" dirty="0">
                <a:cs typeface="+mj-cs"/>
              </a:rPr>
              <a:t>מַלְאָכִ֖י</a:t>
            </a:r>
            <a:r>
              <a:rPr lang="en-CA" dirty="0">
                <a:cs typeface="+mj-cs"/>
              </a:rPr>
              <a:t> </a:t>
            </a:r>
            <a:r>
              <a:rPr lang="en-CA" dirty="0"/>
              <a:t> - malᵉ´</a:t>
            </a:r>
            <a:r>
              <a:rPr lang="en-CA" dirty="0" err="1"/>
              <a:t>aki</a:t>
            </a:r>
            <a:r>
              <a:rPr lang="en-CA" dirty="0"/>
              <a:t>, “messenger”, “manifestation”, “presence” – the smoke and fire</a:t>
            </a:r>
          </a:p>
        </p:txBody>
      </p:sp>
      <p:sp>
        <p:nvSpPr>
          <p:cNvPr id="4" name="Slide Number Placeholder 3"/>
          <p:cNvSpPr>
            <a:spLocks noGrp="1"/>
          </p:cNvSpPr>
          <p:nvPr>
            <p:ph type="sldNum" sz="quarter" idx="5"/>
          </p:nvPr>
        </p:nvSpPr>
        <p:spPr/>
        <p:txBody>
          <a:bodyPr/>
          <a:lstStyle/>
          <a:p>
            <a:fld id="{65B3C42D-2B76-419A-912D-D0DE598E72E4}" type="slidenum">
              <a:rPr lang="en-CA" smtClean="0"/>
              <a:t>8</a:t>
            </a:fld>
            <a:endParaRPr lang="en-CA"/>
          </a:p>
        </p:txBody>
      </p:sp>
    </p:spTree>
    <p:extLst>
      <p:ext uri="{BB962C8B-B14F-4D97-AF65-F5344CB8AC3E}">
        <p14:creationId xmlns:p14="http://schemas.microsoft.com/office/powerpoint/2010/main" val="3029128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passage is a bit difficult – I have quoted it all so we can follow Moses’ reasoning … </a:t>
            </a:r>
          </a:p>
          <a:p>
            <a:pPr marL="171450" indent="-171450">
              <a:buFont typeface="Arial" panose="020B0604020202020204" pitchFamily="34" charset="0"/>
              <a:buChar char="•"/>
            </a:pPr>
            <a:r>
              <a:rPr lang="en-CA" dirty="0"/>
              <a:t>“show me your ways” – deeper understanding of the Nature of God</a:t>
            </a:r>
          </a:p>
        </p:txBody>
      </p:sp>
      <p:sp>
        <p:nvSpPr>
          <p:cNvPr id="4" name="Slide Number Placeholder 3"/>
          <p:cNvSpPr>
            <a:spLocks noGrp="1"/>
          </p:cNvSpPr>
          <p:nvPr>
            <p:ph type="sldNum" sz="quarter" idx="5"/>
          </p:nvPr>
        </p:nvSpPr>
        <p:spPr/>
        <p:txBody>
          <a:bodyPr/>
          <a:lstStyle/>
          <a:p>
            <a:fld id="{65B3C42D-2B76-419A-912D-D0DE598E72E4}" type="slidenum">
              <a:rPr lang="en-CA" smtClean="0"/>
              <a:t>9</a:t>
            </a:fld>
            <a:endParaRPr lang="en-CA"/>
          </a:p>
        </p:txBody>
      </p:sp>
    </p:spTree>
    <p:extLst>
      <p:ext uri="{BB962C8B-B14F-4D97-AF65-F5344CB8AC3E}">
        <p14:creationId xmlns:p14="http://schemas.microsoft.com/office/powerpoint/2010/main" val="209172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195A1-D5B2-4A7F-A549-95CF4B09F2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8058B09-4A1D-495A-8226-06FEB47ACF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4FDA6FB3-EAE6-4DDF-8442-79B53F2206D5}"/>
              </a:ext>
            </a:extLst>
          </p:cNvPr>
          <p:cNvSpPr>
            <a:spLocks noGrp="1"/>
          </p:cNvSpPr>
          <p:nvPr>
            <p:ph type="dt" sz="half" idx="10"/>
          </p:nvPr>
        </p:nvSpPr>
        <p:spPr/>
        <p:txBody>
          <a:bodyPr/>
          <a:lstStyle/>
          <a:p>
            <a:fld id="{20C514B5-9E07-4D42-9A9B-AD48EF4BE84E}" type="datetimeFigureOut">
              <a:rPr lang="en-CA" smtClean="0"/>
              <a:t>2022-06-25</a:t>
            </a:fld>
            <a:endParaRPr lang="en-CA"/>
          </a:p>
        </p:txBody>
      </p:sp>
      <p:sp>
        <p:nvSpPr>
          <p:cNvPr id="5" name="Footer Placeholder 4">
            <a:extLst>
              <a:ext uri="{FF2B5EF4-FFF2-40B4-BE49-F238E27FC236}">
                <a16:creationId xmlns:a16="http://schemas.microsoft.com/office/drawing/2014/main" id="{F5CF4D03-18E0-4DD1-A58C-04B4A359F4D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6FDD403-7C88-4E66-A5B6-C77C4C56F755}"/>
              </a:ext>
            </a:extLst>
          </p:cNvPr>
          <p:cNvSpPr>
            <a:spLocks noGrp="1"/>
          </p:cNvSpPr>
          <p:nvPr>
            <p:ph type="sldNum" sz="quarter" idx="12"/>
          </p:nvPr>
        </p:nvSpPr>
        <p:spPr/>
        <p:txBody>
          <a:bodyPr/>
          <a:lstStyle/>
          <a:p>
            <a:fld id="{2BF7075F-80BF-4F61-A5E5-A8BDA9874075}" type="slidenum">
              <a:rPr lang="en-CA" smtClean="0"/>
              <a:t>‹#›</a:t>
            </a:fld>
            <a:endParaRPr lang="en-CA"/>
          </a:p>
        </p:txBody>
      </p:sp>
    </p:spTree>
    <p:extLst>
      <p:ext uri="{BB962C8B-B14F-4D97-AF65-F5344CB8AC3E}">
        <p14:creationId xmlns:p14="http://schemas.microsoft.com/office/powerpoint/2010/main" val="3041108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8083F-A6A6-41C6-ABA6-72263A8EB39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1B7FE58-26CE-479B-A3FE-5A421E8152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70FFAE6-AEC9-40B9-B894-B27E56BFB7B8}"/>
              </a:ext>
            </a:extLst>
          </p:cNvPr>
          <p:cNvSpPr>
            <a:spLocks noGrp="1"/>
          </p:cNvSpPr>
          <p:nvPr>
            <p:ph type="dt" sz="half" idx="10"/>
          </p:nvPr>
        </p:nvSpPr>
        <p:spPr/>
        <p:txBody>
          <a:bodyPr/>
          <a:lstStyle/>
          <a:p>
            <a:fld id="{20C514B5-9E07-4D42-9A9B-AD48EF4BE84E}" type="datetimeFigureOut">
              <a:rPr lang="en-CA" smtClean="0"/>
              <a:t>2022-06-25</a:t>
            </a:fld>
            <a:endParaRPr lang="en-CA"/>
          </a:p>
        </p:txBody>
      </p:sp>
      <p:sp>
        <p:nvSpPr>
          <p:cNvPr id="5" name="Footer Placeholder 4">
            <a:extLst>
              <a:ext uri="{FF2B5EF4-FFF2-40B4-BE49-F238E27FC236}">
                <a16:creationId xmlns:a16="http://schemas.microsoft.com/office/drawing/2014/main" id="{EABE50D7-3263-4C07-94DA-262F511742A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6CCF517-6862-47E6-8913-7DFB7E5EF761}"/>
              </a:ext>
            </a:extLst>
          </p:cNvPr>
          <p:cNvSpPr>
            <a:spLocks noGrp="1"/>
          </p:cNvSpPr>
          <p:nvPr>
            <p:ph type="sldNum" sz="quarter" idx="12"/>
          </p:nvPr>
        </p:nvSpPr>
        <p:spPr/>
        <p:txBody>
          <a:bodyPr/>
          <a:lstStyle/>
          <a:p>
            <a:fld id="{2BF7075F-80BF-4F61-A5E5-A8BDA9874075}" type="slidenum">
              <a:rPr lang="en-CA" smtClean="0"/>
              <a:t>‹#›</a:t>
            </a:fld>
            <a:endParaRPr lang="en-CA"/>
          </a:p>
        </p:txBody>
      </p:sp>
    </p:spTree>
    <p:extLst>
      <p:ext uri="{BB962C8B-B14F-4D97-AF65-F5344CB8AC3E}">
        <p14:creationId xmlns:p14="http://schemas.microsoft.com/office/powerpoint/2010/main" val="3244477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6A47E0-B736-4A56-9A7A-0849FD6464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E56C9E0-7467-4374-BF76-276CA522CE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8A0CAC4-2884-41E8-AEA3-BD681B99654C}"/>
              </a:ext>
            </a:extLst>
          </p:cNvPr>
          <p:cNvSpPr>
            <a:spLocks noGrp="1"/>
          </p:cNvSpPr>
          <p:nvPr>
            <p:ph type="dt" sz="half" idx="10"/>
          </p:nvPr>
        </p:nvSpPr>
        <p:spPr/>
        <p:txBody>
          <a:bodyPr/>
          <a:lstStyle/>
          <a:p>
            <a:fld id="{20C514B5-9E07-4D42-9A9B-AD48EF4BE84E}" type="datetimeFigureOut">
              <a:rPr lang="en-CA" smtClean="0"/>
              <a:t>2022-06-25</a:t>
            </a:fld>
            <a:endParaRPr lang="en-CA"/>
          </a:p>
        </p:txBody>
      </p:sp>
      <p:sp>
        <p:nvSpPr>
          <p:cNvPr id="5" name="Footer Placeholder 4">
            <a:extLst>
              <a:ext uri="{FF2B5EF4-FFF2-40B4-BE49-F238E27FC236}">
                <a16:creationId xmlns:a16="http://schemas.microsoft.com/office/drawing/2014/main" id="{4ABC40A3-659D-4D45-9B17-8863C1E7ECA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5AC2867-2A71-421F-952B-862BC504BD06}"/>
              </a:ext>
            </a:extLst>
          </p:cNvPr>
          <p:cNvSpPr>
            <a:spLocks noGrp="1"/>
          </p:cNvSpPr>
          <p:nvPr>
            <p:ph type="sldNum" sz="quarter" idx="12"/>
          </p:nvPr>
        </p:nvSpPr>
        <p:spPr/>
        <p:txBody>
          <a:bodyPr/>
          <a:lstStyle/>
          <a:p>
            <a:fld id="{2BF7075F-80BF-4F61-A5E5-A8BDA9874075}" type="slidenum">
              <a:rPr lang="en-CA" smtClean="0"/>
              <a:t>‹#›</a:t>
            </a:fld>
            <a:endParaRPr lang="en-CA"/>
          </a:p>
        </p:txBody>
      </p:sp>
    </p:spTree>
    <p:extLst>
      <p:ext uri="{BB962C8B-B14F-4D97-AF65-F5344CB8AC3E}">
        <p14:creationId xmlns:p14="http://schemas.microsoft.com/office/powerpoint/2010/main" val="2682868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956CC-F28C-447E-AF41-4CBCDCA3A3F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F1CBFEE-7A72-42D2-B693-15F9F85557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BEDF0DA-3331-4EF3-A002-287A27B8F305}"/>
              </a:ext>
            </a:extLst>
          </p:cNvPr>
          <p:cNvSpPr>
            <a:spLocks noGrp="1"/>
          </p:cNvSpPr>
          <p:nvPr>
            <p:ph type="dt" sz="half" idx="10"/>
          </p:nvPr>
        </p:nvSpPr>
        <p:spPr/>
        <p:txBody>
          <a:bodyPr/>
          <a:lstStyle/>
          <a:p>
            <a:fld id="{20C514B5-9E07-4D42-9A9B-AD48EF4BE84E}" type="datetimeFigureOut">
              <a:rPr lang="en-CA" smtClean="0"/>
              <a:t>2022-06-25</a:t>
            </a:fld>
            <a:endParaRPr lang="en-CA"/>
          </a:p>
        </p:txBody>
      </p:sp>
      <p:sp>
        <p:nvSpPr>
          <p:cNvPr id="5" name="Footer Placeholder 4">
            <a:extLst>
              <a:ext uri="{FF2B5EF4-FFF2-40B4-BE49-F238E27FC236}">
                <a16:creationId xmlns:a16="http://schemas.microsoft.com/office/drawing/2014/main" id="{B0188CE2-C3EA-42C1-AD9F-ED0E12A6BFE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159EF52-4DD4-4E13-8E1F-1F16CC9DFA39}"/>
              </a:ext>
            </a:extLst>
          </p:cNvPr>
          <p:cNvSpPr>
            <a:spLocks noGrp="1"/>
          </p:cNvSpPr>
          <p:nvPr>
            <p:ph type="sldNum" sz="quarter" idx="12"/>
          </p:nvPr>
        </p:nvSpPr>
        <p:spPr/>
        <p:txBody>
          <a:bodyPr/>
          <a:lstStyle/>
          <a:p>
            <a:fld id="{2BF7075F-80BF-4F61-A5E5-A8BDA9874075}" type="slidenum">
              <a:rPr lang="en-CA" smtClean="0"/>
              <a:t>‹#›</a:t>
            </a:fld>
            <a:endParaRPr lang="en-CA"/>
          </a:p>
        </p:txBody>
      </p:sp>
    </p:spTree>
    <p:extLst>
      <p:ext uri="{BB962C8B-B14F-4D97-AF65-F5344CB8AC3E}">
        <p14:creationId xmlns:p14="http://schemas.microsoft.com/office/powerpoint/2010/main" val="1886833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A0A0-C020-466C-B48A-7A29F5ADF6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150182D9-E08F-4041-BBCE-44707DD5C9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60D1D4-AC39-4AE5-99DD-157D79DD5F15}"/>
              </a:ext>
            </a:extLst>
          </p:cNvPr>
          <p:cNvSpPr>
            <a:spLocks noGrp="1"/>
          </p:cNvSpPr>
          <p:nvPr>
            <p:ph type="dt" sz="half" idx="10"/>
          </p:nvPr>
        </p:nvSpPr>
        <p:spPr/>
        <p:txBody>
          <a:bodyPr/>
          <a:lstStyle/>
          <a:p>
            <a:fld id="{20C514B5-9E07-4D42-9A9B-AD48EF4BE84E}" type="datetimeFigureOut">
              <a:rPr lang="en-CA" smtClean="0"/>
              <a:t>2022-06-25</a:t>
            </a:fld>
            <a:endParaRPr lang="en-CA"/>
          </a:p>
        </p:txBody>
      </p:sp>
      <p:sp>
        <p:nvSpPr>
          <p:cNvPr id="5" name="Footer Placeholder 4">
            <a:extLst>
              <a:ext uri="{FF2B5EF4-FFF2-40B4-BE49-F238E27FC236}">
                <a16:creationId xmlns:a16="http://schemas.microsoft.com/office/drawing/2014/main" id="{84761C26-C644-4F79-BAF9-C67C1605D2F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72858B0-2543-4003-9B2F-08A9D30179BF}"/>
              </a:ext>
            </a:extLst>
          </p:cNvPr>
          <p:cNvSpPr>
            <a:spLocks noGrp="1"/>
          </p:cNvSpPr>
          <p:nvPr>
            <p:ph type="sldNum" sz="quarter" idx="12"/>
          </p:nvPr>
        </p:nvSpPr>
        <p:spPr/>
        <p:txBody>
          <a:bodyPr/>
          <a:lstStyle/>
          <a:p>
            <a:fld id="{2BF7075F-80BF-4F61-A5E5-A8BDA9874075}" type="slidenum">
              <a:rPr lang="en-CA" smtClean="0"/>
              <a:t>‹#›</a:t>
            </a:fld>
            <a:endParaRPr lang="en-CA"/>
          </a:p>
        </p:txBody>
      </p:sp>
    </p:spTree>
    <p:extLst>
      <p:ext uri="{BB962C8B-B14F-4D97-AF65-F5344CB8AC3E}">
        <p14:creationId xmlns:p14="http://schemas.microsoft.com/office/powerpoint/2010/main" val="1320521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1E2ED-2492-43B5-BDC0-0166BCE9170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477A66D-5E69-4AA8-9A8E-D10449336D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1A2AB8EA-388C-49B3-91B8-D224BAF849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A11C0AF-04EB-455A-904E-AF44103CD3D3}"/>
              </a:ext>
            </a:extLst>
          </p:cNvPr>
          <p:cNvSpPr>
            <a:spLocks noGrp="1"/>
          </p:cNvSpPr>
          <p:nvPr>
            <p:ph type="dt" sz="half" idx="10"/>
          </p:nvPr>
        </p:nvSpPr>
        <p:spPr/>
        <p:txBody>
          <a:bodyPr/>
          <a:lstStyle/>
          <a:p>
            <a:fld id="{20C514B5-9E07-4D42-9A9B-AD48EF4BE84E}" type="datetimeFigureOut">
              <a:rPr lang="en-CA" smtClean="0"/>
              <a:t>2022-06-25</a:t>
            </a:fld>
            <a:endParaRPr lang="en-CA"/>
          </a:p>
        </p:txBody>
      </p:sp>
      <p:sp>
        <p:nvSpPr>
          <p:cNvPr id="6" name="Footer Placeholder 5">
            <a:extLst>
              <a:ext uri="{FF2B5EF4-FFF2-40B4-BE49-F238E27FC236}">
                <a16:creationId xmlns:a16="http://schemas.microsoft.com/office/drawing/2014/main" id="{0E461C6F-8E73-4675-8CA8-00916C7D3E7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5239AF4-7825-43E9-B950-FA049765D2A9}"/>
              </a:ext>
            </a:extLst>
          </p:cNvPr>
          <p:cNvSpPr>
            <a:spLocks noGrp="1"/>
          </p:cNvSpPr>
          <p:nvPr>
            <p:ph type="sldNum" sz="quarter" idx="12"/>
          </p:nvPr>
        </p:nvSpPr>
        <p:spPr/>
        <p:txBody>
          <a:bodyPr/>
          <a:lstStyle/>
          <a:p>
            <a:fld id="{2BF7075F-80BF-4F61-A5E5-A8BDA9874075}" type="slidenum">
              <a:rPr lang="en-CA" smtClean="0"/>
              <a:t>‹#›</a:t>
            </a:fld>
            <a:endParaRPr lang="en-CA"/>
          </a:p>
        </p:txBody>
      </p:sp>
    </p:spTree>
    <p:extLst>
      <p:ext uri="{BB962C8B-B14F-4D97-AF65-F5344CB8AC3E}">
        <p14:creationId xmlns:p14="http://schemas.microsoft.com/office/powerpoint/2010/main" val="152149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BC68D-98B2-4B5B-A20F-697713964318}"/>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0EC2107-B82E-4CFA-8AB1-F5C04F2FA1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FC7216-0299-4FE6-9A60-E5162A41FB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126B55F-B0E5-47E0-90F3-9AD1051C91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254AEF-20B5-4B8B-A5F9-0455877F3C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3BDB673F-C7AA-4D11-BA01-C7E388CE12DF}"/>
              </a:ext>
            </a:extLst>
          </p:cNvPr>
          <p:cNvSpPr>
            <a:spLocks noGrp="1"/>
          </p:cNvSpPr>
          <p:nvPr>
            <p:ph type="dt" sz="half" idx="10"/>
          </p:nvPr>
        </p:nvSpPr>
        <p:spPr/>
        <p:txBody>
          <a:bodyPr/>
          <a:lstStyle/>
          <a:p>
            <a:fld id="{20C514B5-9E07-4D42-9A9B-AD48EF4BE84E}" type="datetimeFigureOut">
              <a:rPr lang="en-CA" smtClean="0"/>
              <a:t>2022-06-25</a:t>
            </a:fld>
            <a:endParaRPr lang="en-CA"/>
          </a:p>
        </p:txBody>
      </p:sp>
      <p:sp>
        <p:nvSpPr>
          <p:cNvPr id="8" name="Footer Placeholder 7">
            <a:extLst>
              <a:ext uri="{FF2B5EF4-FFF2-40B4-BE49-F238E27FC236}">
                <a16:creationId xmlns:a16="http://schemas.microsoft.com/office/drawing/2014/main" id="{86A5C0FE-A896-40D6-8C92-EE43402CC9BE}"/>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91BCCA9D-6635-4344-A011-36E6FBD149F3}"/>
              </a:ext>
            </a:extLst>
          </p:cNvPr>
          <p:cNvSpPr>
            <a:spLocks noGrp="1"/>
          </p:cNvSpPr>
          <p:nvPr>
            <p:ph type="sldNum" sz="quarter" idx="12"/>
          </p:nvPr>
        </p:nvSpPr>
        <p:spPr/>
        <p:txBody>
          <a:bodyPr/>
          <a:lstStyle/>
          <a:p>
            <a:fld id="{2BF7075F-80BF-4F61-A5E5-A8BDA9874075}" type="slidenum">
              <a:rPr lang="en-CA" smtClean="0"/>
              <a:t>‹#›</a:t>
            </a:fld>
            <a:endParaRPr lang="en-CA"/>
          </a:p>
        </p:txBody>
      </p:sp>
    </p:spTree>
    <p:extLst>
      <p:ext uri="{BB962C8B-B14F-4D97-AF65-F5344CB8AC3E}">
        <p14:creationId xmlns:p14="http://schemas.microsoft.com/office/powerpoint/2010/main" val="4156990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AD698-F121-4A7A-A7DD-B84398C9D6F4}"/>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C104FE2B-EDF6-43EF-B6C4-11D5C378B91F}"/>
              </a:ext>
            </a:extLst>
          </p:cNvPr>
          <p:cNvSpPr>
            <a:spLocks noGrp="1"/>
          </p:cNvSpPr>
          <p:nvPr>
            <p:ph type="dt" sz="half" idx="10"/>
          </p:nvPr>
        </p:nvSpPr>
        <p:spPr/>
        <p:txBody>
          <a:bodyPr/>
          <a:lstStyle/>
          <a:p>
            <a:fld id="{20C514B5-9E07-4D42-9A9B-AD48EF4BE84E}" type="datetimeFigureOut">
              <a:rPr lang="en-CA" smtClean="0"/>
              <a:t>2022-06-25</a:t>
            </a:fld>
            <a:endParaRPr lang="en-CA"/>
          </a:p>
        </p:txBody>
      </p:sp>
      <p:sp>
        <p:nvSpPr>
          <p:cNvPr id="4" name="Footer Placeholder 3">
            <a:extLst>
              <a:ext uri="{FF2B5EF4-FFF2-40B4-BE49-F238E27FC236}">
                <a16:creationId xmlns:a16="http://schemas.microsoft.com/office/drawing/2014/main" id="{AD81233C-1513-476A-9269-409DC0FF25F3}"/>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F90FDDAC-6B74-4055-8887-2CFBE1F564F2}"/>
              </a:ext>
            </a:extLst>
          </p:cNvPr>
          <p:cNvSpPr>
            <a:spLocks noGrp="1"/>
          </p:cNvSpPr>
          <p:nvPr>
            <p:ph type="sldNum" sz="quarter" idx="12"/>
          </p:nvPr>
        </p:nvSpPr>
        <p:spPr/>
        <p:txBody>
          <a:bodyPr/>
          <a:lstStyle/>
          <a:p>
            <a:fld id="{2BF7075F-80BF-4F61-A5E5-A8BDA9874075}" type="slidenum">
              <a:rPr lang="en-CA" smtClean="0"/>
              <a:t>‹#›</a:t>
            </a:fld>
            <a:endParaRPr lang="en-CA"/>
          </a:p>
        </p:txBody>
      </p:sp>
    </p:spTree>
    <p:extLst>
      <p:ext uri="{BB962C8B-B14F-4D97-AF65-F5344CB8AC3E}">
        <p14:creationId xmlns:p14="http://schemas.microsoft.com/office/powerpoint/2010/main" val="318755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86D2DD-F752-4B53-9EC5-6F1918A5CCE7}"/>
              </a:ext>
            </a:extLst>
          </p:cNvPr>
          <p:cNvSpPr>
            <a:spLocks noGrp="1"/>
          </p:cNvSpPr>
          <p:nvPr>
            <p:ph type="dt" sz="half" idx="10"/>
          </p:nvPr>
        </p:nvSpPr>
        <p:spPr/>
        <p:txBody>
          <a:bodyPr/>
          <a:lstStyle/>
          <a:p>
            <a:fld id="{20C514B5-9E07-4D42-9A9B-AD48EF4BE84E}" type="datetimeFigureOut">
              <a:rPr lang="en-CA" smtClean="0"/>
              <a:t>2022-06-25</a:t>
            </a:fld>
            <a:endParaRPr lang="en-CA"/>
          </a:p>
        </p:txBody>
      </p:sp>
      <p:sp>
        <p:nvSpPr>
          <p:cNvPr id="3" name="Footer Placeholder 2">
            <a:extLst>
              <a:ext uri="{FF2B5EF4-FFF2-40B4-BE49-F238E27FC236}">
                <a16:creationId xmlns:a16="http://schemas.microsoft.com/office/drawing/2014/main" id="{2BEDBED9-AAAB-4F54-8FE8-9D29FCF78C18}"/>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50C2691-3994-4181-8CFB-1EBB9483A5DE}"/>
              </a:ext>
            </a:extLst>
          </p:cNvPr>
          <p:cNvSpPr>
            <a:spLocks noGrp="1"/>
          </p:cNvSpPr>
          <p:nvPr>
            <p:ph type="sldNum" sz="quarter" idx="12"/>
          </p:nvPr>
        </p:nvSpPr>
        <p:spPr/>
        <p:txBody>
          <a:bodyPr/>
          <a:lstStyle/>
          <a:p>
            <a:fld id="{2BF7075F-80BF-4F61-A5E5-A8BDA9874075}" type="slidenum">
              <a:rPr lang="en-CA" smtClean="0"/>
              <a:t>‹#›</a:t>
            </a:fld>
            <a:endParaRPr lang="en-CA"/>
          </a:p>
        </p:txBody>
      </p:sp>
    </p:spTree>
    <p:extLst>
      <p:ext uri="{BB962C8B-B14F-4D97-AF65-F5344CB8AC3E}">
        <p14:creationId xmlns:p14="http://schemas.microsoft.com/office/powerpoint/2010/main" val="500422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73787-B9EC-4FB3-88C5-AA1BF0E9BB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42123E02-B6A3-45F6-90E9-27106409E8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24A02E57-589E-4803-8E17-430C748190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628C52-9E7C-42A3-892C-B5BC23319B10}"/>
              </a:ext>
            </a:extLst>
          </p:cNvPr>
          <p:cNvSpPr>
            <a:spLocks noGrp="1"/>
          </p:cNvSpPr>
          <p:nvPr>
            <p:ph type="dt" sz="half" idx="10"/>
          </p:nvPr>
        </p:nvSpPr>
        <p:spPr/>
        <p:txBody>
          <a:bodyPr/>
          <a:lstStyle/>
          <a:p>
            <a:fld id="{20C514B5-9E07-4D42-9A9B-AD48EF4BE84E}" type="datetimeFigureOut">
              <a:rPr lang="en-CA" smtClean="0"/>
              <a:t>2022-06-25</a:t>
            </a:fld>
            <a:endParaRPr lang="en-CA"/>
          </a:p>
        </p:txBody>
      </p:sp>
      <p:sp>
        <p:nvSpPr>
          <p:cNvPr id="6" name="Footer Placeholder 5">
            <a:extLst>
              <a:ext uri="{FF2B5EF4-FFF2-40B4-BE49-F238E27FC236}">
                <a16:creationId xmlns:a16="http://schemas.microsoft.com/office/drawing/2014/main" id="{8CB4C8E8-9F47-4D6A-B33B-51CCD0ED451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87F3206-401E-4B96-930D-263C870FA6F2}"/>
              </a:ext>
            </a:extLst>
          </p:cNvPr>
          <p:cNvSpPr>
            <a:spLocks noGrp="1"/>
          </p:cNvSpPr>
          <p:nvPr>
            <p:ph type="sldNum" sz="quarter" idx="12"/>
          </p:nvPr>
        </p:nvSpPr>
        <p:spPr/>
        <p:txBody>
          <a:bodyPr/>
          <a:lstStyle/>
          <a:p>
            <a:fld id="{2BF7075F-80BF-4F61-A5E5-A8BDA9874075}" type="slidenum">
              <a:rPr lang="en-CA" smtClean="0"/>
              <a:t>‹#›</a:t>
            </a:fld>
            <a:endParaRPr lang="en-CA"/>
          </a:p>
        </p:txBody>
      </p:sp>
    </p:spTree>
    <p:extLst>
      <p:ext uri="{BB962C8B-B14F-4D97-AF65-F5344CB8AC3E}">
        <p14:creationId xmlns:p14="http://schemas.microsoft.com/office/powerpoint/2010/main" val="3288294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3926-5F9B-4A7C-8BF2-7898A160F9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F5BF17AC-EB0A-4940-B0BD-4DFCF9CB28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836F2FC8-6F10-4BFA-A1D5-DE6E272529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C8C8AB-7394-464D-8AE8-E3B75DAAD61E}"/>
              </a:ext>
            </a:extLst>
          </p:cNvPr>
          <p:cNvSpPr>
            <a:spLocks noGrp="1"/>
          </p:cNvSpPr>
          <p:nvPr>
            <p:ph type="dt" sz="half" idx="10"/>
          </p:nvPr>
        </p:nvSpPr>
        <p:spPr/>
        <p:txBody>
          <a:bodyPr/>
          <a:lstStyle/>
          <a:p>
            <a:fld id="{20C514B5-9E07-4D42-9A9B-AD48EF4BE84E}" type="datetimeFigureOut">
              <a:rPr lang="en-CA" smtClean="0"/>
              <a:t>2022-06-25</a:t>
            </a:fld>
            <a:endParaRPr lang="en-CA"/>
          </a:p>
        </p:txBody>
      </p:sp>
      <p:sp>
        <p:nvSpPr>
          <p:cNvPr id="6" name="Footer Placeholder 5">
            <a:extLst>
              <a:ext uri="{FF2B5EF4-FFF2-40B4-BE49-F238E27FC236}">
                <a16:creationId xmlns:a16="http://schemas.microsoft.com/office/drawing/2014/main" id="{A9400340-B351-4C28-BA8D-616CFD880FB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64A2A2F-ED42-41F7-BF29-37B491B17CE4}"/>
              </a:ext>
            </a:extLst>
          </p:cNvPr>
          <p:cNvSpPr>
            <a:spLocks noGrp="1"/>
          </p:cNvSpPr>
          <p:nvPr>
            <p:ph type="sldNum" sz="quarter" idx="12"/>
          </p:nvPr>
        </p:nvSpPr>
        <p:spPr/>
        <p:txBody>
          <a:bodyPr/>
          <a:lstStyle/>
          <a:p>
            <a:fld id="{2BF7075F-80BF-4F61-A5E5-A8BDA9874075}" type="slidenum">
              <a:rPr lang="en-CA" smtClean="0"/>
              <a:t>‹#›</a:t>
            </a:fld>
            <a:endParaRPr lang="en-CA"/>
          </a:p>
        </p:txBody>
      </p:sp>
    </p:spTree>
    <p:extLst>
      <p:ext uri="{BB962C8B-B14F-4D97-AF65-F5344CB8AC3E}">
        <p14:creationId xmlns:p14="http://schemas.microsoft.com/office/powerpoint/2010/main" val="4273026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CFE563-17A7-4AC0-8E57-5CE0EAD6A3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3D833CC-C67E-461C-918D-3E68A8314D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C818404-53E3-4915-8BC0-F593783C76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C514B5-9E07-4D42-9A9B-AD48EF4BE84E}" type="datetimeFigureOut">
              <a:rPr lang="en-CA" smtClean="0"/>
              <a:t>2022-06-25</a:t>
            </a:fld>
            <a:endParaRPr lang="en-CA"/>
          </a:p>
        </p:txBody>
      </p:sp>
      <p:sp>
        <p:nvSpPr>
          <p:cNvPr id="5" name="Footer Placeholder 4">
            <a:extLst>
              <a:ext uri="{FF2B5EF4-FFF2-40B4-BE49-F238E27FC236}">
                <a16:creationId xmlns:a16="http://schemas.microsoft.com/office/drawing/2014/main" id="{8CC2C742-A377-499F-BFC1-1A1AF49FA0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AE0A525-ADB9-4C7A-BFF4-73893D3A31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7075F-80BF-4F61-A5E5-A8BDA9874075}" type="slidenum">
              <a:rPr lang="en-CA" smtClean="0"/>
              <a:t>‹#›</a:t>
            </a:fld>
            <a:endParaRPr lang="en-CA"/>
          </a:p>
        </p:txBody>
      </p:sp>
    </p:spTree>
    <p:extLst>
      <p:ext uri="{BB962C8B-B14F-4D97-AF65-F5344CB8AC3E}">
        <p14:creationId xmlns:p14="http://schemas.microsoft.com/office/powerpoint/2010/main" val="3584741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B430D-21CE-4D0F-A092-3D6AEE1EF544}"/>
              </a:ext>
            </a:extLst>
          </p:cNvPr>
          <p:cNvSpPr>
            <a:spLocks noGrp="1"/>
          </p:cNvSpPr>
          <p:nvPr>
            <p:ph type="ctrTitle"/>
          </p:nvPr>
        </p:nvSpPr>
        <p:spPr>
          <a:xfrm>
            <a:off x="0" y="1"/>
            <a:ext cx="12192000" cy="1255775"/>
          </a:xfrm>
        </p:spPr>
        <p:txBody>
          <a:bodyPr>
            <a:normAutofit/>
          </a:bodyPr>
          <a:lstStyle/>
          <a:p>
            <a:r>
              <a:rPr lang="en-CA" sz="5400" dirty="0">
                <a:latin typeface="Arial Black" panose="020B0A04020102020204" pitchFamily="34" charset="0"/>
              </a:rPr>
              <a:t>Sinai is Now in the Sanctuary</a:t>
            </a:r>
          </a:p>
        </p:txBody>
      </p:sp>
      <p:sp>
        <p:nvSpPr>
          <p:cNvPr id="3" name="Subtitle 2">
            <a:extLst>
              <a:ext uri="{FF2B5EF4-FFF2-40B4-BE49-F238E27FC236}">
                <a16:creationId xmlns:a16="http://schemas.microsoft.com/office/drawing/2014/main" id="{079D38D0-0E53-4F92-950A-9829CBEFA0DF}"/>
              </a:ext>
            </a:extLst>
          </p:cNvPr>
          <p:cNvSpPr>
            <a:spLocks noGrp="1"/>
          </p:cNvSpPr>
          <p:nvPr>
            <p:ph type="subTitle" idx="1"/>
          </p:nvPr>
        </p:nvSpPr>
        <p:spPr>
          <a:xfrm>
            <a:off x="304800" y="1255776"/>
            <a:ext cx="11667744" cy="5602224"/>
          </a:xfrm>
        </p:spPr>
        <p:txBody>
          <a:bodyPr>
            <a:normAutofit fontScale="70000" lnSpcReduction="20000"/>
          </a:bodyPr>
          <a:lstStyle/>
          <a:p>
            <a:pPr>
              <a:lnSpc>
                <a:spcPct val="110000"/>
              </a:lnSpc>
              <a:spcBef>
                <a:spcPts val="0"/>
              </a:spcBef>
            </a:pPr>
            <a:r>
              <a:rPr lang="en-CA" sz="3700" i="1" dirty="0">
                <a:solidFill>
                  <a:srgbClr val="FF0000"/>
                </a:solidFill>
              </a:rPr>
              <a:t>Now even </a:t>
            </a:r>
            <a:r>
              <a:rPr lang="en-CA" sz="3700" b="1" i="1" dirty="0">
                <a:solidFill>
                  <a:srgbClr val="FF0000"/>
                </a:solidFill>
                <a:highlight>
                  <a:srgbClr val="FFFF00"/>
                </a:highlight>
              </a:rPr>
              <a:t>the first covenant</a:t>
            </a:r>
            <a:r>
              <a:rPr lang="en-CA" sz="3700" i="1" dirty="0">
                <a:solidFill>
                  <a:srgbClr val="FF0000"/>
                </a:solidFill>
              </a:rPr>
              <a:t> had regulations for worship and an earthly place of holiness.  For a tent was prepared … But when Christ appeared as a high priest of the good things that have come, then through </a:t>
            </a:r>
            <a:r>
              <a:rPr lang="en-CA" sz="3700" b="1" i="1" dirty="0">
                <a:solidFill>
                  <a:srgbClr val="FF0000"/>
                </a:solidFill>
                <a:highlight>
                  <a:srgbClr val="FFFF00"/>
                </a:highlight>
              </a:rPr>
              <a:t>the greater and more perfect tent</a:t>
            </a:r>
            <a:r>
              <a:rPr lang="en-CA" sz="3700" i="1" dirty="0">
                <a:solidFill>
                  <a:srgbClr val="FF0000"/>
                </a:solidFill>
              </a:rPr>
              <a:t> (not made with hands, that is, not of this creation) </a:t>
            </a:r>
            <a:r>
              <a:rPr lang="en-CA" sz="3700" b="1" i="1" dirty="0">
                <a:solidFill>
                  <a:srgbClr val="FF0000"/>
                </a:solidFill>
                <a:highlight>
                  <a:srgbClr val="FFFF00"/>
                </a:highlight>
              </a:rPr>
              <a:t>he entered once for all into the holy places</a:t>
            </a:r>
            <a:r>
              <a:rPr lang="en-CA" sz="3700" i="1" dirty="0">
                <a:solidFill>
                  <a:srgbClr val="FF0000"/>
                </a:solidFill>
              </a:rPr>
              <a:t>, not by means of the blood of goats and calves but by means of his own blood, </a:t>
            </a:r>
            <a:br>
              <a:rPr lang="en-CA" sz="3700" i="1" dirty="0">
                <a:solidFill>
                  <a:srgbClr val="FF0000"/>
                </a:solidFill>
              </a:rPr>
            </a:br>
            <a:r>
              <a:rPr lang="en-CA" sz="3700" b="1" i="1" dirty="0">
                <a:solidFill>
                  <a:srgbClr val="FF0000"/>
                </a:solidFill>
                <a:highlight>
                  <a:srgbClr val="FFFF00"/>
                </a:highlight>
              </a:rPr>
              <a:t>thus securing an eternal redemption</a:t>
            </a:r>
            <a:r>
              <a:rPr lang="en-CA" sz="3700" i="1" dirty="0">
                <a:solidFill>
                  <a:srgbClr val="FF0000"/>
                </a:solidFill>
              </a:rPr>
              <a:t>. </a:t>
            </a:r>
          </a:p>
          <a:p>
            <a:pPr>
              <a:lnSpc>
                <a:spcPct val="110000"/>
              </a:lnSpc>
              <a:spcBef>
                <a:spcPts val="600"/>
              </a:spcBef>
            </a:pPr>
            <a:r>
              <a:rPr lang="en-CA" sz="3700" i="1" dirty="0">
                <a:solidFill>
                  <a:srgbClr val="FF0000"/>
                </a:solidFill>
              </a:rPr>
              <a:t>Therefore he is </a:t>
            </a:r>
            <a:r>
              <a:rPr lang="en-CA" sz="3700" b="1" i="1" dirty="0">
                <a:solidFill>
                  <a:srgbClr val="FF0000"/>
                </a:solidFill>
                <a:highlight>
                  <a:srgbClr val="FFFF00"/>
                </a:highlight>
              </a:rPr>
              <a:t>the mediator of a new covenant</a:t>
            </a:r>
            <a:r>
              <a:rPr lang="en-CA" sz="3700" i="1" dirty="0">
                <a:solidFill>
                  <a:srgbClr val="FF0000"/>
                </a:solidFill>
              </a:rPr>
              <a:t>, so that </a:t>
            </a:r>
            <a:r>
              <a:rPr lang="en-CA" sz="3700" b="1" i="1" dirty="0">
                <a:solidFill>
                  <a:srgbClr val="FF0000"/>
                </a:solidFill>
                <a:highlight>
                  <a:srgbClr val="FFFF00"/>
                </a:highlight>
              </a:rPr>
              <a:t>those who are called may receive the promised eternal inheritance</a:t>
            </a:r>
            <a:r>
              <a:rPr lang="en-CA" sz="3700" i="1" dirty="0">
                <a:solidFill>
                  <a:srgbClr val="FF0000"/>
                </a:solidFill>
              </a:rPr>
              <a:t> … not even the first covenant was inaugurated without blood. … Moses … took the blood … and sprinkled both the book itself and all the people, saying, “</a:t>
            </a:r>
            <a:r>
              <a:rPr lang="en-CA" sz="3700" b="1" i="1" dirty="0">
                <a:solidFill>
                  <a:srgbClr val="FF0000"/>
                </a:solidFill>
                <a:highlight>
                  <a:srgbClr val="FFFF00"/>
                </a:highlight>
              </a:rPr>
              <a:t>This is the blood of the covenant that God commanded for you</a:t>
            </a:r>
            <a:r>
              <a:rPr lang="en-CA" sz="3700" i="1" dirty="0">
                <a:solidFill>
                  <a:srgbClr val="FF0000"/>
                </a:solidFill>
              </a:rPr>
              <a:t>.”  And in the same way he sprinkled with the blood both the tent and all the vessels used in worship.  Indeed … almost everything is purified with blood, and </a:t>
            </a:r>
            <a:r>
              <a:rPr lang="en-CA" sz="3700" b="1" i="1" dirty="0">
                <a:solidFill>
                  <a:srgbClr val="FF0000"/>
                </a:solidFill>
                <a:highlight>
                  <a:srgbClr val="FFFF00"/>
                </a:highlight>
              </a:rPr>
              <a:t>without the shedding of blood there is no forgiveness of sins</a:t>
            </a:r>
            <a:r>
              <a:rPr lang="en-CA" sz="3700" i="1" dirty="0">
                <a:solidFill>
                  <a:srgbClr val="FF0000"/>
                </a:solidFill>
              </a:rPr>
              <a:t>.</a:t>
            </a:r>
          </a:p>
          <a:p>
            <a:pPr algn="r"/>
            <a:r>
              <a:rPr lang="en-CA" sz="2000" dirty="0"/>
              <a:t>Hebrews 9:1-2a, 11-12, 15a, 18-22 ESV</a:t>
            </a:r>
          </a:p>
        </p:txBody>
      </p:sp>
      <p:sp>
        <p:nvSpPr>
          <p:cNvPr id="5" name="TextBox 4">
            <a:extLst>
              <a:ext uri="{FF2B5EF4-FFF2-40B4-BE49-F238E27FC236}">
                <a16:creationId xmlns:a16="http://schemas.microsoft.com/office/drawing/2014/main" id="{5A19CA47-1C40-4F74-802F-FF4EDF94B3C5}"/>
              </a:ext>
            </a:extLst>
          </p:cNvPr>
          <p:cNvSpPr txBox="1"/>
          <p:nvPr/>
        </p:nvSpPr>
        <p:spPr>
          <a:xfrm>
            <a:off x="0" y="6600493"/>
            <a:ext cx="12192000" cy="257506"/>
          </a:xfrm>
          <a:prstGeom prst="rect">
            <a:avLst/>
          </a:prstGeom>
          <a:noFill/>
        </p:spPr>
        <p:txBody>
          <a:bodyPr wrap="square">
            <a:spAutoFit/>
          </a:bodyPr>
          <a:lstStyle/>
          <a:p>
            <a:pPr marL="0" marR="0">
              <a:lnSpc>
                <a:spcPct val="107000"/>
              </a:lnSpc>
              <a:spcBef>
                <a:spcPts val="0"/>
              </a:spcBef>
              <a:spcAft>
                <a:spcPts val="0"/>
              </a:spcAft>
            </a:pPr>
            <a:r>
              <a:rPr lang="en-CA" sz="1050" dirty="0">
                <a:effectLst/>
                <a:latin typeface="Calibri" panose="020F0502020204030204" pitchFamily="34" charset="0"/>
                <a:ea typeface="Calibri" panose="020F0502020204030204" pitchFamily="34" charset="0"/>
                <a:cs typeface="Arial" panose="020B0604020202020204" pitchFamily="34" charset="0"/>
              </a:rPr>
              <a:t>©2022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1290085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6EA76-FE78-444C-AD02-A334B029B63A}"/>
              </a:ext>
            </a:extLst>
          </p:cNvPr>
          <p:cNvSpPr>
            <a:spLocks noGrp="1"/>
          </p:cNvSpPr>
          <p:nvPr>
            <p:ph type="title"/>
          </p:nvPr>
        </p:nvSpPr>
        <p:spPr>
          <a:xfrm>
            <a:off x="838200" y="1"/>
            <a:ext cx="10515600" cy="1117599"/>
          </a:xfrm>
        </p:spPr>
        <p:txBody>
          <a:bodyPr/>
          <a:lstStyle/>
          <a:p>
            <a:pPr algn="ctr"/>
            <a:r>
              <a:rPr lang="en-CA" dirty="0">
                <a:latin typeface="Arial Black" panose="020B0A04020102020204" pitchFamily="34" charset="0"/>
              </a:rPr>
              <a:t>The Nature of God</a:t>
            </a:r>
          </a:p>
        </p:txBody>
      </p:sp>
      <p:sp>
        <p:nvSpPr>
          <p:cNvPr id="3" name="Content Placeholder 2">
            <a:extLst>
              <a:ext uri="{FF2B5EF4-FFF2-40B4-BE49-F238E27FC236}">
                <a16:creationId xmlns:a16="http://schemas.microsoft.com/office/drawing/2014/main" id="{18485001-10AF-4E25-852A-E0FA82294790}"/>
              </a:ext>
            </a:extLst>
          </p:cNvPr>
          <p:cNvSpPr>
            <a:spLocks noGrp="1"/>
          </p:cNvSpPr>
          <p:nvPr>
            <p:ph idx="1"/>
          </p:nvPr>
        </p:nvSpPr>
        <p:spPr>
          <a:xfrm>
            <a:off x="0" y="1117600"/>
            <a:ext cx="12192000" cy="5740399"/>
          </a:xfrm>
        </p:spPr>
        <p:txBody>
          <a:bodyPr>
            <a:normAutofit lnSpcReduction="10000"/>
          </a:bodyPr>
          <a:lstStyle/>
          <a:p>
            <a:r>
              <a:rPr lang="en-CA" dirty="0"/>
              <a:t>Moses wants to know God better so that he can accomplish the work God has given him to do: “</a:t>
            </a:r>
            <a:r>
              <a:rPr lang="en-CA" b="1" dirty="0">
                <a:highlight>
                  <a:srgbClr val="FFFF00"/>
                </a:highlight>
              </a:rPr>
              <a:t>please show me now your ways, that I may know you</a:t>
            </a:r>
            <a:r>
              <a:rPr lang="en-CA" dirty="0"/>
              <a:t>”</a:t>
            </a:r>
          </a:p>
          <a:p>
            <a:pPr>
              <a:spcBef>
                <a:spcPts val="600"/>
              </a:spcBef>
            </a:pPr>
            <a:r>
              <a:rPr lang="en-CA" dirty="0"/>
              <a:t>YHWH promises that the understanding of God’s nature will be given to Moses: “this very thing you have spoken” –  Moses pursues this:</a:t>
            </a:r>
          </a:p>
          <a:p>
            <a:pPr marL="457200" lvl="1" indent="0">
              <a:spcBef>
                <a:spcPts val="0"/>
              </a:spcBef>
              <a:buNone/>
            </a:pPr>
            <a:r>
              <a:rPr lang="en-CA" b="1" u="sng" dirty="0"/>
              <a:t>Exodus 33:18-23 ESV</a:t>
            </a:r>
          </a:p>
          <a:p>
            <a:pPr marL="457200" lvl="1" indent="0">
              <a:spcBef>
                <a:spcPts val="0"/>
              </a:spcBef>
              <a:buNone/>
            </a:pPr>
            <a:r>
              <a:rPr lang="en-CA" dirty="0"/>
              <a:t>Moses said, “</a:t>
            </a:r>
            <a:r>
              <a:rPr lang="en-CA" b="1" dirty="0">
                <a:highlight>
                  <a:srgbClr val="FFFF00"/>
                </a:highlight>
              </a:rPr>
              <a:t>Please show me your glory</a:t>
            </a:r>
            <a:r>
              <a:rPr lang="en-CA" dirty="0"/>
              <a:t>.”  And he said, “I will make all my goodness pass before you and will </a:t>
            </a:r>
            <a:r>
              <a:rPr lang="en-CA" b="1" dirty="0">
                <a:highlight>
                  <a:srgbClr val="FFFF00"/>
                </a:highlight>
              </a:rPr>
              <a:t>proclaim before you my name [‘YHWH’].</a:t>
            </a:r>
            <a:r>
              <a:rPr lang="en-CA" dirty="0"/>
              <a:t>  And </a:t>
            </a:r>
            <a:r>
              <a:rPr lang="en-CA" b="1" dirty="0">
                <a:highlight>
                  <a:srgbClr val="FFFF00"/>
                </a:highlight>
              </a:rPr>
              <a:t>I will be gracious to whom I will be gracious, and will show mercy on whom I will show mercy</a:t>
            </a:r>
            <a:r>
              <a:rPr lang="en-CA" dirty="0"/>
              <a:t>.  But,” he said, “you cannot see my face, for </a:t>
            </a:r>
            <a:r>
              <a:rPr lang="en-CA" b="1" dirty="0">
                <a:highlight>
                  <a:srgbClr val="FFFF00"/>
                </a:highlight>
              </a:rPr>
              <a:t>man shall not see me and live</a:t>
            </a:r>
            <a:r>
              <a:rPr lang="en-CA" dirty="0"/>
              <a:t>.”  And the LORD said, “Behold, there is a place by me where you shall stand on the rock, and while my glory passes by I will put you in a cleft of the rock, and I will cover you with my hand until I have passed by.  Then I will take away my hand, and </a:t>
            </a:r>
            <a:r>
              <a:rPr lang="en-CA" b="1" dirty="0">
                <a:highlight>
                  <a:srgbClr val="FFFF00"/>
                </a:highlight>
              </a:rPr>
              <a:t>you shall see my back, but my face shall not be seen</a:t>
            </a:r>
            <a:r>
              <a:rPr lang="en-CA" dirty="0"/>
              <a:t>.” </a:t>
            </a:r>
          </a:p>
          <a:p>
            <a:pPr>
              <a:spcBef>
                <a:spcPts val="0"/>
              </a:spcBef>
            </a:pP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Moses requested to see YHWH in his “glory” </a:t>
            </a:r>
            <a:r>
              <a:rPr lang="en-CA" sz="2800" dirty="0">
                <a:effectLst/>
                <a:latin typeface="Calibri" panose="020F0502020204030204" pitchFamily="34" charset="0"/>
                <a:ea typeface="Calibri" panose="020F0502020204030204" pitchFamily="34" charset="0"/>
                <a:cs typeface="Arial" panose="020B0604020202020204" pitchFamily="34" charset="0"/>
              </a:rPr>
              <a:t>– YHWH responds that is not possible,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but he will proclaim to Moses his “name”</a:t>
            </a:r>
            <a:r>
              <a:rPr lang="en-CA" sz="2800" dirty="0">
                <a:effectLst/>
                <a:latin typeface="Calibri" panose="020F0502020204030204" pitchFamily="34" charset="0"/>
                <a:ea typeface="Calibri" panose="020F0502020204030204" pitchFamily="34" charset="0"/>
                <a:cs typeface="Arial" panose="020B0604020202020204" pitchFamily="34" charset="0"/>
              </a:rPr>
              <a:t>; that is,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allow him deeper understanding of key attributes of his nature</a:t>
            </a: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a:spcBef>
                <a:spcPts val="0"/>
              </a:spcBef>
            </a:pPr>
            <a:r>
              <a:rPr lang="en-CA" sz="2800" dirty="0">
                <a:effectLst/>
                <a:latin typeface="Calibri" panose="020F0502020204030204" pitchFamily="34" charset="0"/>
                <a:ea typeface="Calibri" panose="020F0502020204030204" pitchFamily="34" charset="0"/>
                <a:cs typeface="Arial" panose="020B0604020202020204" pitchFamily="34" charset="0"/>
              </a:rPr>
              <a:t>The word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proclaim</a:t>
            </a:r>
            <a:r>
              <a:rPr lang="en-CA" sz="2800" dirty="0">
                <a:effectLst/>
                <a:latin typeface="Calibri" panose="020F0502020204030204" pitchFamily="34" charset="0"/>
                <a:ea typeface="Calibri" panose="020F0502020204030204" pitchFamily="34" charset="0"/>
                <a:cs typeface="Arial" panose="020B0604020202020204" pitchFamily="34" charset="0"/>
              </a:rPr>
              <a:t>” is from  </a:t>
            </a:r>
            <a:r>
              <a:rPr lang="he-IL" sz="3600" dirty="0">
                <a:effectLst/>
                <a:ea typeface="Calibri" panose="020F0502020204030204" pitchFamily="34" charset="0"/>
                <a:cs typeface="Times New Roman" panose="02020603050405020304" pitchFamily="18" charset="0"/>
              </a:rPr>
              <a:t>קָרָא</a:t>
            </a:r>
            <a:r>
              <a:rPr lang="en-CA" sz="2800" dirty="0">
                <a:effectLst/>
                <a:latin typeface="Calibri" panose="020F0502020204030204" pitchFamily="34" charset="0"/>
                <a:ea typeface="Calibri" panose="020F0502020204030204" pitchFamily="34" charset="0"/>
                <a:cs typeface="Arial" panose="020B0604020202020204" pitchFamily="34" charset="0"/>
              </a:rPr>
              <a:t>  - </a:t>
            </a:r>
            <a:r>
              <a:rPr lang="en-CA" sz="2800" dirty="0" err="1">
                <a:effectLst/>
                <a:latin typeface="Calibri" panose="020F0502020204030204" pitchFamily="34" charset="0"/>
                <a:ea typeface="Calibri" panose="020F0502020204030204" pitchFamily="34" charset="0"/>
                <a:cs typeface="Arial" panose="020B0604020202020204" pitchFamily="34" charset="0"/>
              </a:rPr>
              <a:t>qara</a:t>
            </a:r>
            <a:r>
              <a:rPr lang="en-CA" sz="2800" dirty="0">
                <a:effectLst/>
                <a:latin typeface="Calibri" panose="020F0502020204030204" pitchFamily="34" charset="0"/>
                <a:ea typeface="Calibri" panose="020F0502020204030204" pitchFamily="34" charset="0"/>
              </a:rPr>
              <a:t>´</a:t>
            </a:r>
            <a:r>
              <a:rPr lang="en-CA" sz="2800" dirty="0">
                <a:effectLst/>
                <a:latin typeface="Calibri" panose="020F0502020204030204" pitchFamily="34" charset="0"/>
                <a:ea typeface="Calibri" panose="020F0502020204030204" pitchFamily="34" charset="0"/>
                <a:cs typeface="Arial" panose="020B0604020202020204" pitchFamily="34" charset="0"/>
              </a:rPr>
              <a:t>, it looks forward to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proclamation of the gospel as recorded in the New Testament</a:t>
            </a:r>
            <a:r>
              <a:rPr lang="en-CA" sz="2800" dirty="0">
                <a:effectLst/>
                <a:latin typeface="Calibri" panose="020F0502020204030204" pitchFamily="34" charset="0"/>
                <a:ea typeface="Calibri" panose="020F0502020204030204" pitchFamily="34" charset="0"/>
                <a:cs typeface="Arial" panose="020B0604020202020204" pitchFamily="34" charset="0"/>
              </a:rPr>
              <a:t>.  </a:t>
            </a:r>
            <a:endParaRPr lang="en-CA" dirty="0"/>
          </a:p>
        </p:txBody>
      </p:sp>
    </p:spTree>
    <p:extLst>
      <p:ext uri="{BB962C8B-B14F-4D97-AF65-F5344CB8AC3E}">
        <p14:creationId xmlns:p14="http://schemas.microsoft.com/office/powerpoint/2010/main" val="3426178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B447FD-C7E3-4D24-B7D2-F8BCE7CA6C2E}"/>
              </a:ext>
            </a:extLst>
          </p:cNvPr>
          <p:cNvSpPr txBox="1"/>
          <p:nvPr/>
        </p:nvSpPr>
        <p:spPr>
          <a:xfrm>
            <a:off x="0" y="0"/>
            <a:ext cx="12192000" cy="6733510"/>
          </a:xfrm>
          <a:prstGeom prst="rect">
            <a:avLst/>
          </a:prstGeom>
          <a:noFill/>
        </p:spPr>
        <p:txBody>
          <a:bodyPr wrap="square">
            <a:spAutoFit/>
          </a:bodyPr>
          <a:lstStyle/>
          <a:p>
            <a:pPr marL="342900" marR="0" indent="-342900">
              <a:lnSpc>
                <a:spcPct val="80000"/>
              </a:lnSpc>
              <a:spcBef>
                <a:spcPts val="0"/>
              </a:spcBef>
              <a:spcAft>
                <a:spcPts val="0"/>
              </a:spcAft>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Moses prepares blank stone tablets and next day goes back up the mountain:</a:t>
            </a:r>
          </a:p>
          <a:p>
            <a:pPr marL="914400" lvl="1">
              <a:lnSpc>
                <a:spcPct val="80000"/>
              </a:lnSpc>
            </a:pPr>
            <a:r>
              <a:rPr lang="en-CA" sz="2400" b="1" u="sng" dirty="0">
                <a:effectLst/>
                <a:latin typeface="Calibri" panose="020F0502020204030204" pitchFamily="34" charset="0"/>
                <a:ea typeface="Calibri" panose="020F0502020204030204" pitchFamily="34" charset="0"/>
                <a:cs typeface="Arial" panose="020B0604020202020204" pitchFamily="34" charset="0"/>
              </a:rPr>
              <a:t>Exodus 34:5-9 ESV</a:t>
            </a:r>
          </a:p>
          <a:p>
            <a:pPr marL="914400" lvl="1">
              <a:lnSpc>
                <a:spcPct val="80000"/>
              </a:lnSpc>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The LORD descended in the cloud and stood with him there,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proclaimed the name of the LORD</a:t>
            </a:r>
            <a:r>
              <a:rPr lang="en-CA" sz="2400" dirty="0">
                <a:effectLst/>
                <a:latin typeface="Calibri" panose="020F0502020204030204" pitchFamily="34" charset="0"/>
                <a:ea typeface="Calibri" panose="020F0502020204030204" pitchFamily="34" charset="0"/>
                <a:cs typeface="Arial" panose="020B0604020202020204" pitchFamily="34" charset="0"/>
              </a:rPr>
              <a:t>.  The LORD passed before him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proclaimed</a:t>
            </a:r>
            <a:r>
              <a:rPr lang="en-CA" sz="2400" dirty="0">
                <a:effectLst/>
                <a:latin typeface="Calibri" panose="020F0502020204030204" pitchFamily="34" charset="0"/>
                <a:ea typeface="Calibri" panose="020F0502020204030204" pitchFamily="34" charset="0"/>
                <a:cs typeface="Arial" panose="020B0604020202020204" pitchFamily="34" charset="0"/>
              </a:rPr>
              <a:t>, “[YHWH], [YHWH], a God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merciful</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gracious</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slow to anger</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abounding in [</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h</a:t>
            </a:r>
            <a:r>
              <a:rPr lang="en-CA" sz="2400" b="1"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esed</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faithfulness</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keeping [</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ḥesed</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sz="2400" dirty="0">
                <a:effectLst/>
                <a:latin typeface="Calibri" panose="020F0502020204030204" pitchFamily="34" charset="0"/>
                <a:ea typeface="Calibri" panose="020F0502020204030204" pitchFamily="34" charset="0"/>
                <a:cs typeface="Arial" panose="020B0604020202020204" pitchFamily="34" charset="0"/>
              </a:rPr>
              <a:t> for thousands,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forgiving </a:t>
            </a:r>
            <a:r>
              <a:rPr lang="en-CA" sz="2400" b="1" i="1" u="sng"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iniquity</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and </a:t>
            </a:r>
            <a:r>
              <a:rPr lang="en-CA" sz="2400" b="1" i="1" u="sng" dirty="0">
                <a:effectLst/>
                <a:highlight>
                  <a:srgbClr val="FFFF00"/>
                </a:highlight>
                <a:latin typeface="Calibri" panose="020F0502020204030204" pitchFamily="34" charset="0"/>
                <a:ea typeface="Calibri" panose="020F0502020204030204" pitchFamily="34" charset="0"/>
                <a:cs typeface="Arial" panose="020B0604020202020204" pitchFamily="34" charset="0"/>
              </a:rPr>
              <a:t>transgression</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and </a:t>
            </a:r>
            <a:r>
              <a:rPr lang="en-CA" sz="2400" b="1" i="1" u="sng" dirty="0">
                <a:effectLst/>
                <a:highlight>
                  <a:srgbClr val="FFFF00"/>
                </a:highlight>
                <a:latin typeface="Calibri" panose="020F0502020204030204" pitchFamily="34" charset="0"/>
                <a:ea typeface="Calibri" panose="020F0502020204030204" pitchFamily="34" charset="0"/>
                <a:cs typeface="Arial" panose="020B0604020202020204" pitchFamily="34" charset="0"/>
              </a:rPr>
              <a:t>sin</a:t>
            </a:r>
            <a:r>
              <a:rPr lang="en-CA" sz="2400" dirty="0">
                <a:effectLst/>
                <a:latin typeface="Calibri" panose="020F0502020204030204" pitchFamily="34" charset="0"/>
                <a:ea typeface="Calibri" panose="020F0502020204030204" pitchFamily="34" charset="0"/>
                <a:cs typeface="Arial" panose="020B0604020202020204" pitchFamily="34" charset="0"/>
              </a:rPr>
              <a:t>, but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who will by no means clear the guilty</a:t>
            </a:r>
            <a:r>
              <a:rPr lang="en-CA" sz="2400" dirty="0">
                <a:effectLst/>
                <a:latin typeface="Calibri" panose="020F0502020204030204" pitchFamily="34" charset="0"/>
                <a:ea typeface="Calibri" panose="020F0502020204030204" pitchFamily="34" charset="0"/>
                <a:cs typeface="Arial" panose="020B0604020202020204" pitchFamily="34" charset="0"/>
              </a:rPr>
              <a:t>, visiting the iniquity of the fathers on the children and the children’s children, to the third and the fourth generation.”  And Moses quickly bowed his head toward the earth and worshiped.  And he said,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If now I have found favor in your sight</a:t>
            </a:r>
            <a:r>
              <a:rPr lang="en-CA" sz="2400" dirty="0">
                <a:effectLst/>
                <a:latin typeface="Calibri" panose="020F0502020204030204" pitchFamily="34" charset="0"/>
                <a:ea typeface="Calibri" panose="020F0502020204030204" pitchFamily="34" charset="0"/>
                <a:cs typeface="Arial" panose="020B0604020202020204" pitchFamily="34" charset="0"/>
              </a:rPr>
              <a:t>, O Lord, please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let the Lord go in the midst of us</a:t>
            </a:r>
            <a:r>
              <a:rPr lang="en-CA" sz="2400" dirty="0">
                <a:effectLst/>
                <a:latin typeface="Calibri" panose="020F0502020204030204" pitchFamily="34" charset="0"/>
                <a:ea typeface="Calibri" panose="020F0502020204030204" pitchFamily="34" charset="0"/>
                <a:cs typeface="Arial" panose="020B0604020202020204" pitchFamily="34" charset="0"/>
              </a:rPr>
              <a:t>, for it is a stiff-necked people,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pardon our iniquity and our sin</a:t>
            </a:r>
            <a:r>
              <a:rPr lang="en-CA" sz="2400" dirty="0">
                <a:effectLst/>
                <a:latin typeface="Calibri" panose="020F0502020204030204" pitchFamily="34" charset="0"/>
                <a:ea typeface="Calibri" panose="020F0502020204030204" pitchFamily="34" charset="0"/>
                <a:cs typeface="Arial" panose="020B0604020202020204" pitchFamily="34" charset="0"/>
              </a:rPr>
              <a:t>, and take us for your inheritance.” </a:t>
            </a:r>
          </a:p>
          <a:p>
            <a:pPr marL="342900" indent="-342900">
              <a:lnSpc>
                <a:spcPct val="80000"/>
              </a:lnSpc>
              <a:spcAft>
                <a:spcPts val="600"/>
              </a:spcAft>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The verb </a:t>
            </a:r>
            <a:r>
              <a:rPr lang="en-CA" sz="2800" i="1" dirty="0" err="1">
                <a:effectLst/>
                <a:latin typeface="Calibri" panose="020F0502020204030204" pitchFamily="34" charset="0"/>
                <a:ea typeface="Calibri" panose="020F0502020204030204" pitchFamily="34" charset="0"/>
                <a:cs typeface="Arial" panose="020B0604020202020204" pitchFamily="34" charset="0"/>
              </a:rPr>
              <a:t>qara</a:t>
            </a:r>
            <a:r>
              <a:rPr lang="en-CA" sz="2800" i="1" dirty="0">
                <a:effectLst/>
                <a:latin typeface="Calibri" panose="020F0502020204030204" pitchFamily="34" charset="0"/>
                <a:ea typeface="Calibri" panose="020F0502020204030204" pitchFamily="34" charset="0"/>
                <a:cs typeface="Arial" panose="020B0604020202020204" pitchFamily="34" charset="0"/>
              </a:rPr>
              <a:t>´</a:t>
            </a:r>
            <a:r>
              <a:rPr lang="en-CA" sz="2800" dirty="0">
                <a:effectLst/>
                <a:latin typeface="Calibri" panose="020F0502020204030204" pitchFamily="34" charset="0"/>
                <a:ea typeface="Calibri" panose="020F0502020204030204" pitchFamily="34" charset="0"/>
                <a:cs typeface="Arial" panose="020B0604020202020204" pitchFamily="34" charset="0"/>
              </a:rPr>
              <a:t> is again used for “proclaimed” –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YHWH is making clear to Moses important aspects of his nature</a:t>
            </a:r>
            <a:r>
              <a:rPr lang="en-CA" sz="2800" dirty="0">
                <a:effectLst/>
                <a:latin typeface="Calibri" panose="020F0502020204030204" pitchFamily="34" charset="0"/>
                <a:ea typeface="Calibri" panose="020F0502020204030204" pitchFamily="34" charset="0"/>
                <a:cs typeface="Arial" panose="020B0604020202020204" pitchFamily="34" charset="0"/>
              </a:rPr>
              <a:t>, which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Moses is to teach the people</a:t>
            </a:r>
            <a:r>
              <a:rPr lang="en-CA" sz="2800" dirty="0">
                <a:effectLst/>
                <a:latin typeface="Calibri" panose="020F0502020204030204" pitchFamily="34" charset="0"/>
                <a:ea typeface="Calibri" panose="020F0502020204030204" pitchFamily="34" charset="0"/>
                <a:cs typeface="Arial" panose="020B0604020202020204" pitchFamily="34" charset="0"/>
              </a:rPr>
              <a:t> and which are further elaborated in the New Testament gospel</a:t>
            </a:r>
          </a:p>
          <a:p>
            <a:pPr marL="342900" indent="-342900">
              <a:lnSpc>
                <a:spcPct val="80000"/>
              </a:lnSpc>
              <a:spcAft>
                <a:spcPts val="600"/>
              </a:spcAft>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Note </a:t>
            </a:r>
            <a:r>
              <a:rPr lang="en-CA" sz="28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ḥesed</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is mentioned twice</a:t>
            </a:r>
            <a:r>
              <a:rPr lang="en-CA" sz="2800" dirty="0">
                <a:effectLst/>
                <a:latin typeface="Calibri" panose="020F0502020204030204" pitchFamily="34" charset="0"/>
                <a:ea typeface="Calibri" panose="020F0502020204030204" pitchFamily="34" charset="0"/>
                <a:cs typeface="Arial" panose="020B0604020202020204" pitchFamily="34" charset="0"/>
              </a:rPr>
              <a:t>: first as something in which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YHWH “abounds”</a:t>
            </a:r>
            <a:r>
              <a:rPr lang="en-CA" sz="2800" dirty="0">
                <a:effectLst/>
                <a:latin typeface="Calibri" panose="020F0502020204030204" pitchFamily="34" charset="0"/>
                <a:ea typeface="Calibri" panose="020F0502020204030204" pitchFamily="34" charset="0"/>
                <a:cs typeface="Arial" panose="020B0604020202020204" pitchFamily="34" charset="0"/>
              </a:rPr>
              <a:t>; secondly, as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commitment</a:t>
            </a:r>
            <a:r>
              <a:rPr lang="en-CA" sz="2800" dirty="0">
                <a:effectLst/>
                <a:latin typeface="Calibri" panose="020F0502020204030204" pitchFamily="34" charset="0"/>
                <a:ea typeface="Calibri" panose="020F0502020204030204" pitchFamily="34" charset="0"/>
                <a:cs typeface="Arial" panose="020B0604020202020204" pitchFamily="34" charset="0"/>
              </a:rPr>
              <a:t> which YHWH keeps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with those repent</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nSpc>
                <a:spcPct val="80000"/>
              </a:lnSpc>
              <a:spcAft>
                <a:spcPts val="600"/>
              </a:spcAft>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YHWH is characterized as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forgiving</a:t>
            </a:r>
            <a:r>
              <a:rPr lang="en-CA" sz="2800" dirty="0">
                <a:effectLst/>
                <a:latin typeface="Calibri" panose="020F0502020204030204" pitchFamily="34" charset="0"/>
                <a:ea typeface="Calibri" panose="020F0502020204030204" pitchFamily="34" charset="0"/>
                <a:cs typeface="Arial" panose="020B0604020202020204" pitchFamily="34" charset="0"/>
              </a:rPr>
              <a:t>”: the three main words for sin: </a:t>
            </a:r>
            <a:r>
              <a:rPr lang="he-IL" sz="2800" dirty="0">
                <a:effectLst/>
                <a:latin typeface="Calibri" panose="020F0502020204030204" pitchFamily="34" charset="0"/>
                <a:ea typeface="Calibri" panose="020F0502020204030204" pitchFamily="34" charset="0"/>
                <a:cs typeface="+mj-cs"/>
              </a:rPr>
              <a:t>עָוֹן</a:t>
            </a:r>
            <a:r>
              <a:rPr lang="en-CA" sz="2800" dirty="0">
                <a:effectLst/>
                <a:latin typeface="Calibri" panose="020F0502020204030204" pitchFamily="34" charset="0"/>
                <a:ea typeface="Calibri" panose="020F0502020204030204" pitchFamily="34" charset="0"/>
                <a:cs typeface="Arial" panose="020B0604020202020204" pitchFamily="34" charset="0"/>
              </a:rPr>
              <a:t> - ´</a:t>
            </a:r>
            <a:r>
              <a:rPr lang="en-CA" sz="2800" dirty="0" err="1">
                <a:effectLst/>
                <a:latin typeface="Calibri" panose="020F0502020204030204" pitchFamily="34" charset="0"/>
                <a:ea typeface="Calibri" panose="020F0502020204030204" pitchFamily="34" charset="0"/>
                <a:cs typeface="Arial" panose="020B0604020202020204" pitchFamily="34" charset="0"/>
              </a:rPr>
              <a:t>awon</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dirty="0" err="1">
                <a:effectLst/>
                <a:latin typeface="Calibri" panose="020F0502020204030204" pitchFamily="34" charset="0"/>
                <a:ea typeface="Calibri" panose="020F0502020204030204" pitchFamily="34" charset="0"/>
                <a:cs typeface="Arial" panose="020B0604020202020204" pitchFamily="34" charset="0"/>
              </a:rPr>
              <a:t>inquity</a:t>
            </a:r>
            <a:r>
              <a:rPr lang="en-CA" sz="2800" dirty="0">
                <a:effectLst/>
                <a:latin typeface="Calibri" panose="020F0502020204030204" pitchFamily="34" charset="0"/>
                <a:ea typeface="Calibri" panose="020F0502020204030204" pitchFamily="34" charset="0"/>
                <a:cs typeface="Arial" panose="020B0604020202020204" pitchFamily="34" charset="0"/>
              </a:rPr>
              <a:t>”;</a:t>
            </a:r>
            <a:r>
              <a:rPr lang="he-IL" sz="2800" dirty="0">
                <a:effectLst/>
                <a:latin typeface="Calibri" panose="020F0502020204030204" pitchFamily="34" charset="0"/>
                <a:ea typeface="Calibri" panose="020F0502020204030204" pitchFamily="34" charset="0"/>
                <a:cs typeface="+mj-cs"/>
              </a:rPr>
              <a:t>פֶּשַׁע </a:t>
            </a:r>
            <a:r>
              <a:rPr lang="en-CA" sz="2800" dirty="0">
                <a:effectLst/>
                <a:latin typeface="Calibri" panose="020F0502020204030204" pitchFamily="34" charset="0"/>
                <a:ea typeface="Calibri" panose="020F0502020204030204" pitchFamily="34" charset="0"/>
                <a:cs typeface="Arial" panose="020B0604020202020204" pitchFamily="34" charset="0"/>
              </a:rPr>
              <a:t> - </a:t>
            </a:r>
            <a:r>
              <a:rPr lang="en-CA" sz="2800" dirty="0" err="1">
                <a:effectLst/>
                <a:latin typeface="Calibri" panose="020F0502020204030204" pitchFamily="34" charset="0"/>
                <a:ea typeface="Calibri" panose="020F0502020204030204" pitchFamily="34" charset="0"/>
                <a:cs typeface="Arial" panose="020B0604020202020204" pitchFamily="34" charset="0"/>
              </a:rPr>
              <a:t>pesha</a:t>
            </a:r>
            <a:r>
              <a:rPr lang="en-CA" sz="2800" dirty="0">
                <a:effectLst/>
                <a:latin typeface="Calibri" panose="020F0502020204030204" pitchFamily="34" charset="0"/>
                <a:ea typeface="Calibri" panose="020F0502020204030204" pitchFamily="34" charset="0"/>
                <a:cs typeface="Arial" panose="020B0604020202020204" pitchFamily="34" charset="0"/>
              </a:rPr>
              <a:t>`, “transgression”; and, </a:t>
            </a:r>
            <a:r>
              <a:rPr lang="en-CA" sz="2800" dirty="0">
                <a:effectLst/>
                <a:latin typeface="Calibri" panose="020F0502020204030204" pitchFamily="34" charset="0"/>
                <a:ea typeface="Calibri" panose="020F0502020204030204" pitchFamily="34" charset="0"/>
                <a:cs typeface="+mj-cs"/>
              </a:rPr>
              <a:t> </a:t>
            </a:r>
            <a:r>
              <a:rPr lang="he-IL" sz="2800" dirty="0">
                <a:effectLst/>
                <a:latin typeface="Calibri" panose="020F0502020204030204" pitchFamily="34" charset="0"/>
                <a:ea typeface="Calibri" panose="020F0502020204030204" pitchFamily="34" charset="0"/>
                <a:cs typeface="+mj-cs"/>
              </a:rPr>
              <a:t>חַטָּאָה</a:t>
            </a:r>
            <a:r>
              <a:rPr lang="en-CA" sz="2800" dirty="0">
                <a:effectLst/>
                <a:latin typeface="Calibri" panose="020F0502020204030204" pitchFamily="34" charset="0"/>
                <a:ea typeface="Calibri" panose="020F0502020204030204" pitchFamily="34" charset="0"/>
                <a:cs typeface="Arial" panose="020B0604020202020204" pitchFamily="34" charset="0"/>
              </a:rPr>
              <a:t> - </a:t>
            </a:r>
            <a:r>
              <a:rPr lang="en-CA" sz="2800" dirty="0" err="1">
                <a:effectLst/>
                <a:latin typeface="Calibri" panose="020F0502020204030204" pitchFamily="34" charset="0"/>
                <a:ea typeface="Calibri" panose="020F0502020204030204" pitchFamily="34" charset="0"/>
                <a:cs typeface="Arial" panose="020B0604020202020204" pitchFamily="34" charset="0"/>
              </a:rPr>
              <a:t>ḥata´ah</a:t>
            </a:r>
            <a:r>
              <a:rPr lang="en-CA" sz="2800" dirty="0">
                <a:effectLst/>
                <a:latin typeface="Calibri" panose="020F0502020204030204" pitchFamily="34" charset="0"/>
                <a:ea typeface="Calibri" panose="020F0502020204030204" pitchFamily="34" charset="0"/>
                <a:cs typeface="Arial" panose="020B0604020202020204" pitchFamily="34" charset="0"/>
              </a:rPr>
              <a:t>, sin , are mentioned as all can be forgiven – but,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YHWH reserves the right to administer retributive justice to those who refuse to repent</a:t>
            </a:r>
          </a:p>
        </p:txBody>
      </p:sp>
    </p:spTree>
    <p:extLst>
      <p:ext uri="{BB962C8B-B14F-4D97-AF65-F5344CB8AC3E}">
        <p14:creationId xmlns:p14="http://schemas.microsoft.com/office/powerpoint/2010/main" val="3909790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913F3-2A24-4673-97A6-AFD85A4088F8}"/>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The Glory of God</a:t>
            </a:r>
          </a:p>
        </p:txBody>
      </p:sp>
      <p:sp>
        <p:nvSpPr>
          <p:cNvPr id="3" name="Content Placeholder 2">
            <a:extLst>
              <a:ext uri="{FF2B5EF4-FFF2-40B4-BE49-F238E27FC236}">
                <a16:creationId xmlns:a16="http://schemas.microsoft.com/office/drawing/2014/main" id="{C00DA912-F4C2-419C-B834-55DDF7764167}"/>
              </a:ext>
            </a:extLst>
          </p:cNvPr>
          <p:cNvSpPr>
            <a:spLocks noGrp="1"/>
          </p:cNvSpPr>
          <p:nvPr>
            <p:ph idx="1"/>
          </p:nvPr>
        </p:nvSpPr>
        <p:spPr>
          <a:xfrm>
            <a:off x="0" y="1168400"/>
            <a:ext cx="12192000" cy="5689600"/>
          </a:xfrm>
        </p:spPr>
        <p:txBody>
          <a:bodyPr>
            <a:normAutofit lnSpcReduction="10000"/>
          </a:bodyPr>
          <a:lstStyle/>
          <a:p>
            <a:r>
              <a:rPr lang="en-CA" dirty="0"/>
              <a:t>The Book of Exodus ends with the erection of the Tabernacle:</a:t>
            </a:r>
          </a:p>
          <a:p>
            <a:pPr marL="457200" lvl="1" indent="0">
              <a:buNone/>
            </a:pPr>
            <a:r>
              <a:rPr lang="en-CA" b="1" u="sng" dirty="0"/>
              <a:t>Exodus 40:34-35 ESV</a:t>
            </a:r>
          </a:p>
          <a:p>
            <a:pPr marL="457200" lvl="1" indent="0">
              <a:buNone/>
            </a:pPr>
            <a:r>
              <a:rPr lang="en-CA" dirty="0"/>
              <a:t>Then the cloud covered the tent of meeting, and </a:t>
            </a:r>
            <a:r>
              <a:rPr lang="en-CA" b="1" dirty="0">
                <a:highlight>
                  <a:srgbClr val="FFFF00"/>
                </a:highlight>
              </a:rPr>
              <a:t>the glory of the LORD filled the tabernacle</a:t>
            </a:r>
            <a:r>
              <a:rPr lang="en-CA" dirty="0"/>
              <a:t>.  And </a:t>
            </a:r>
            <a:r>
              <a:rPr lang="en-CA" b="1" dirty="0">
                <a:highlight>
                  <a:srgbClr val="FFFF00"/>
                </a:highlight>
              </a:rPr>
              <a:t>Moses was not able to enter the tent of meeting</a:t>
            </a:r>
            <a:r>
              <a:rPr lang="en-CA" dirty="0"/>
              <a:t> because the cloud settled on it, and the glory of the LORD filled the tabernacle.</a:t>
            </a:r>
          </a:p>
          <a:p>
            <a:r>
              <a:rPr lang="en-CA" dirty="0"/>
              <a:t>This represented God’s </a:t>
            </a:r>
            <a:r>
              <a:rPr lang="en-CA" b="1" dirty="0">
                <a:highlight>
                  <a:srgbClr val="FFFF00"/>
                </a:highlight>
              </a:rPr>
              <a:t>presence among the people</a:t>
            </a:r>
            <a:r>
              <a:rPr lang="en-CA" dirty="0"/>
              <a:t> – from the service and the teaching at the Tabernacle, the people were to learn of God’s nature and his Plan for them</a:t>
            </a:r>
          </a:p>
          <a:p>
            <a:r>
              <a:rPr lang="en-CA" dirty="0"/>
              <a:t>The Sinai Covenant required them to do this, the explanation of the covenant, </a:t>
            </a:r>
            <a:r>
              <a:rPr lang="en-CA" b="1" dirty="0">
                <a:highlight>
                  <a:srgbClr val="FFFF00"/>
                </a:highlight>
              </a:rPr>
              <a:t>the </a:t>
            </a:r>
            <a:r>
              <a:rPr lang="en-CA" b="1" i="1" dirty="0">
                <a:highlight>
                  <a:srgbClr val="FFFF00"/>
                </a:highlight>
              </a:rPr>
              <a:t>torah</a:t>
            </a:r>
            <a:r>
              <a:rPr lang="en-CA" dirty="0"/>
              <a:t>, showed them how to do it</a:t>
            </a:r>
          </a:p>
          <a:p>
            <a:r>
              <a:rPr lang="en-CA" dirty="0"/>
              <a:t>The two tablets with the Ten Commandments were stored in </a:t>
            </a:r>
            <a:r>
              <a:rPr lang="en-CA" b="1" dirty="0">
                <a:highlight>
                  <a:srgbClr val="FFFF00"/>
                </a:highlight>
              </a:rPr>
              <a:t>the Ark of the Covenant </a:t>
            </a:r>
            <a:r>
              <a:rPr lang="en-CA" dirty="0"/>
              <a:t>and YHWH’s presence emanated from above the Ark</a:t>
            </a:r>
          </a:p>
          <a:p>
            <a:r>
              <a:rPr lang="en-CA" dirty="0"/>
              <a:t>“Sinai”, the </a:t>
            </a:r>
            <a:r>
              <a:rPr lang="en-CA" b="1" dirty="0">
                <a:highlight>
                  <a:srgbClr val="FFFF00"/>
                </a:highlight>
              </a:rPr>
              <a:t>teaching and the revelation was encompassed in the “sanctuary”</a:t>
            </a:r>
            <a:r>
              <a:rPr lang="en-CA" dirty="0"/>
              <a:t>, </a:t>
            </a:r>
            <a:r>
              <a:rPr lang="en-CA" b="1" dirty="0">
                <a:highlight>
                  <a:srgbClr val="FFFF00"/>
                </a:highlight>
              </a:rPr>
              <a:t>the Tabernacle </a:t>
            </a:r>
          </a:p>
        </p:txBody>
      </p:sp>
    </p:spTree>
    <p:extLst>
      <p:ext uri="{BB962C8B-B14F-4D97-AF65-F5344CB8AC3E}">
        <p14:creationId xmlns:p14="http://schemas.microsoft.com/office/powerpoint/2010/main" val="2437114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8CD3-9C8B-4159-8A22-872A37B10DF6}"/>
              </a:ext>
            </a:extLst>
          </p:cNvPr>
          <p:cNvSpPr>
            <a:spLocks noGrp="1"/>
          </p:cNvSpPr>
          <p:nvPr>
            <p:ph type="title"/>
          </p:nvPr>
        </p:nvSpPr>
        <p:spPr>
          <a:xfrm>
            <a:off x="838200" y="1"/>
            <a:ext cx="10515600" cy="1117599"/>
          </a:xfrm>
        </p:spPr>
        <p:txBody>
          <a:bodyPr/>
          <a:lstStyle/>
          <a:p>
            <a:pPr algn="ctr"/>
            <a:r>
              <a:rPr lang="en-CA" dirty="0">
                <a:latin typeface="Arial Black" panose="020B0A04020102020204" pitchFamily="34" charset="0"/>
              </a:rPr>
              <a:t>Fast Forward to David</a:t>
            </a:r>
          </a:p>
        </p:txBody>
      </p:sp>
      <p:sp>
        <p:nvSpPr>
          <p:cNvPr id="3" name="Content Placeholder 2">
            <a:extLst>
              <a:ext uri="{FF2B5EF4-FFF2-40B4-BE49-F238E27FC236}">
                <a16:creationId xmlns:a16="http://schemas.microsoft.com/office/drawing/2014/main" id="{D9DBED7B-75AB-4918-9D96-52EC8B6637CD}"/>
              </a:ext>
            </a:extLst>
          </p:cNvPr>
          <p:cNvSpPr>
            <a:spLocks noGrp="1"/>
          </p:cNvSpPr>
          <p:nvPr>
            <p:ph idx="1"/>
          </p:nvPr>
        </p:nvSpPr>
        <p:spPr>
          <a:xfrm>
            <a:off x="0" y="1117600"/>
            <a:ext cx="12192000" cy="5740399"/>
          </a:xfrm>
        </p:spPr>
        <p:txBody>
          <a:bodyPr/>
          <a:lstStyle/>
          <a:p>
            <a:pPr>
              <a:spcBef>
                <a:spcPts val="600"/>
              </a:spcBef>
            </a:pPr>
            <a:r>
              <a:rPr lang="en-CA" dirty="0"/>
              <a:t>The period of the Judges had been a complete failure on the part of Israel</a:t>
            </a:r>
          </a:p>
          <a:p>
            <a:pPr>
              <a:spcBef>
                <a:spcPts val="600"/>
              </a:spcBef>
            </a:pPr>
            <a:r>
              <a:rPr lang="en-CA" dirty="0"/>
              <a:t>King Saul was given the opportunity to correct things, but also failed</a:t>
            </a:r>
          </a:p>
          <a:p>
            <a:pPr>
              <a:spcBef>
                <a:spcPts val="600"/>
              </a:spcBef>
            </a:pPr>
            <a:r>
              <a:rPr lang="en-CA" dirty="0"/>
              <a:t>King David was a man of war, he had much blood on his hands, so </a:t>
            </a:r>
            <a:r>
              <a:rPr lang="en-CA" b="1" dirty="0">
                <a:highlight>
                  <a:srgbClr val="FFFF00"/>
                </a:highlight>
              </a:rPr>
              <a:t>YHWH would not let him build the Temple</a:t>
            </a:r>
            <a:r>
              <a:rPr lang="en-CA" dirty="0"/>
              <a:t>; but he made great preparations for it</a:t>
            </a:r>
          </a:p>
          <a:p>
            <a:pPr>
              <a:spcBef>
                <a:spcPts val="600"/>
              </a:spcBef>
            </a:pPr>
            <a:r>
              <a:rPr lang="en-CA" dirty="0"/>
              <a:t>The Ark of the Covenant had been remove from the Tabernacle some forty years before David’s time – </a:t>
            </a:r>
            <a:r>
              <a:rPr lang="en-CA" b="1" dirty="0">
                <a:highlight>
                  <a:srgbClr val="FFFF00"/>
                </a:highlight>
              </a:rPr>
              <a:t>David recognized the symbolic significance of the Ark: it had to be in the Temple that Solomon would build</a:t>
            </a:r>
            <a:r>
              <a:rPr lang="en-CA" dirty="0"/>
              <a:t>, so David erected a “tent”, a new “sanctuary” for the Ark in Jerusalem and fetched the Ark to it:  </a:t>
            </a:r>
          </a:p>
          <a:p>
            <a:pPr marL="457200" lvl="1" indent="0">
              <a:spcBef>
                <a:spcPts val="0"/>
              </a:spcBef>
              <a:buNone/>
            </a:pPr>
            <a:r>
              <a:rPr lang="en-CA" b="1" u="sng" dirty="0"/>
              <a:t>2 Samuel 6:2, 12b, 15 ESV</a:t>
            </a:r>
          </a:p>
          <a:p>
            <a:pPr marL="457200" lvl="1" indent="0">
              <a:spcBef>
                <a:spcPts val="0"/>
              </a:spcBef>
              <a:buNone/>
            </a:pPr>
            <a:r>
              <a:rPr lang="en-CA" dirty="0"/>
              <a:t>And David arose and went with all the people who were with him … </a:t>
            </a:r>
            <a:r>
              <a:rPr lang="en-CA" b="1" dirty="0">
                <a:highlight>
                  <a:srgbClr val="FFFF00"/>
                </a:highlight>
              </a:rPr>
              <a:t>to bring up from there the ark of God</a:t>
            </a:r>
            <a:r>
              <a:rPr lang="en-CA" dirty="0"/>
              <a:t>, which is called by the name of </a:t>
            </a:r>
            <a:r>
              <a:rPr lang="en-CA" b="1" dirty="0">
                <a:highlight>
                  <a:srgbClr val="FFFF00"/>
                </a:highlight>
              </a:rPr>
              <a:t>the LORD of hosts who sits enthroned on the cherubim</a:t>
            </a:r>
            <a:r>
              <a:rPr lang="en-CA" dirty="0"/>
              <a:t>.  … David went and brought up the ark of God … </a:t>
            </a:r>
            <a:r>
              <a:rPr lang="en-CA" b="1" dirty="0">
                <a:highlight>
                  <a:srgbClr val="FFFF00"/>
                </a:highlight>
              </a:rPr>
              <a:t>to the city of David</a:t>
            </a:r>
            <a:r>
              <a:rPr lang="en-CA" dirty="0"/>
              <a:t> with </a:t>
            </a:r>
            <a:r>
              <a:rPr lang="en-CA" b="1" dirty="0">
                <a:highlight>
                  <a:srgbClr val="FFFF00"/>
                </a:highlight>
              </a:rPr>
              <a:t>rejoicing</a:t>
            </a:r>
            <a:r>
              <a:rPr lang="en-CA" dirty="0"/>
              <a:t>.  … So David and all the house of Israel brought up the ark of the LORD </a:t>
            </a:r>
            <a:r>
              <a:rPr lang="en-CA" b="1" dirty="0">
                <a:highlight>
                  <a:srgbClr val="FFFF00"/>
                </a:highlight>
              </a:rPr>
              <a:t>with shouting and with the sound of the horn</a:t>
            </a:r>
            <a:r>
              <a:rPr lang="en-CA" dirty="0"/>
              <a:t>.</a:t>
            </a:r>
          </a:p>
        </p:txBody>
      </p:sp>
    </p:spTree>
    <p:extLst>
      <p:ext uri="{BB962C8B-B14F-4D97-AF65-F5344CB8AC3E}">
        <p14:creationId xmlns:p14="http://schemas.microsoft.com/office/powerpoint/2010/main" val="1081790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810AF-C446-471C-B843-EE8019E502C5}"/>
              </a:ext>
            </a:extLst>
          </p:cNvPr>
          <p:cNvSpPr>
            <a:spLocks noGrp="1"/>
          </p:cNvSpPr>
          <p:nvPr>
            <p:ph type="title"/>
          </p:nvPr>
        </p:nvSpPr>
        <p:spPr>
          <a:xfrm>
            <a:off x="838200" y="1"/>
            <a:ext cx="10515600" cy="1117599"/>
          </a:xfrm>
        </p:spPr>
        <p:txBody>
          <a:bodyPr/>
          <a:lstStyle/>
          <a:p>
            <a:pPr algn="ctr"/>
            <a:r>
              <a:rPr lang="en-CA" dirty="0">
                <a:latin typeface="Arial Black" panose="020B0A04020102020204" pitchFamily="34" charset="0"/>
              </a:rPr>
              <a:t>Psalm 68</a:t>
            </a:r>
          </a:p>
        </p:txBody>
      </p:sp>
      <p:sp>
        <p:nvSpPr>
          <p:cNvPr id="3" name="Content Placeholder 2">
            <a:extLst>
              <a:ext uri="{FF2B5EF4-FFF2-40B4-BE49-F238E27FC236}">
                <a16:creationId xmlns:a16="http://schemas.microsoft.com/office/drawing/2014/main" id="{080376BC-18D7-44CA-A8A3-8D522686C5E2}"/>
              </a:ext>
            </a:extLst>
          </p:cNvPr>
          <p:cNvSpPr>
            <a:spLocks noGrp="1"/>
          </p:cNvSpPr>
          <p:nvPr>
            <p:ph idx="1"/>
          </p:nvPr>
        </p:nvSpPr>
        <p:spPr>
          <a:xfrm>
            <a:off x="0" y="880533"/>
            <a:ext cx="12192000" cy="5977467"/>
          </a:xfrm>
        </p:spPr>
        <p:txBody>
          <a:bodyPr>
            <a:normAutofit lnSpcReduction="10000"/>
          </a:bodyPr>
          <a:lstStyle/>
          <a:p>
            <a:pPr marL="0" indent="0">
              <a:buNone/>
            </a:pPr>
            <a:r>
              <a:rPr lang="en-CA" dirty="0"/>
              <a:t>David commemorates the event with a Psalm:</a:t>
            </a:r>
          </a:p>
          <a:p>
            <a:pPr marL="457200" lvl="1" indent="0">
              <a:buNone/>
            </a:pPr>
            <a:r>
              <a:rPr lang="en-CA" b="1" u="sng" dirty="0"/>
              <a:t>Psalm 68:24-27, 7-8, 17, 32-35 ESV</a:t>
            </a:r>
          </a:p>
          <a:p>
            <a:pPr marL="457200" lvl="1" indent="0">
              <a:lnSpc>
                <a:spcPct val="95000"/>
              </a:lnSpc>
              <a:buNone/>
            </a:pPr>
            <a:r>
              <a:rPr lang="en-CA" b="1" dirty="0">
                <a:highlight>
                  <a:srgbClr val="FFFF00"/>
                </a:highlight>
              </a:rPr>
              <a:t>Your procession is seen</a:t>
            </a:r>
            <a:r>
              <a:rPr lang="en-CA" dirty="0"/>
              <a:t>, O God, the procession of my God, my King, </a:t>
            </a:r>
            <a:r>
              <a:rPr lang="en-CA" b="1" dirty="0">
                <a:highlight>
                  <a:srgbClr val="FFFF00"/>
                </a:highlight>
              </a:rPr>
              <a:t>into the sanctuary</a:t>
            </a:r>
            <a:r>
              <a:rPr lang="en-CA" dirty="0"/>
              <a:t>—</a:t>
            </a:r>
            <a:br>
              <a:rPr lang="en-CA" dirty="0"/>
            </a:br>
            <a:r>
              <a:rPr lang="en-CA" dirty="0"/>
              <a:t>the </a:t>
            </a:r>
            <a:r>
              <a:rPr lang="en-CA" b="1" dirty="0">
                <a:highlight>
                  <a:srgbClr val="FFFF00"/>
                </a:highlight>
              </a:rPr>
              <a:t>singers</a:t>
            </a:r>
            <a:r>
              <a:rPr lang="en-CA" dirty="0"/>
              <a:t> in front, the </a:t>
            </a:r>
            <a:r>
              <a:rPr lang="en-CA" b="1" dirty="0">
                <a:highlight>
                  <a:srgbClr val="FFFF00"/>
                </a:highlight>
              </a:rPr>
              <a:t>musicians</a:t>
            </a:r>
            <a:r>
              <a:rPr lang="en-CA" dirty="0"/>
              <a:t> last, between them virgins </a:t>
            </a:r>
            <a:r>
              <a:rPr lang="en-CA" b="1" dirty="0">
                <a:highlight>
                  <a:srgbClr val="FFFF00"/>
                </a:highlight>
              </a:rPr>
              <a:t>playing tambourines</a:t>
            </a:r>
            <a:r>
              <a:rPr lang="en-CA" dirty="0"/>
              <a:t>:</a:t>
            </a:r>
            <a:br>
              <a:rPr lang="en-CA" dirty="0"/>
            </a:br>
            <a:r>
              <a:rPr lang="en-CA" dirty="0"/>
              <a:t>“Bless God in the great congregation, the LORD, O you who are of Israel’s fountain!” </a:t>
            </a:r>
            <a:br>
              <a:rPr lang="en-CA" dirty="0"/>
            </a:br>
            <a:r>
              <a:rPr lang="en-CA" dirty="0"/>
              <a:t>There is Benjamin, the least of them, in the lead, the princes of Judah in their throng,</a:t>
            </a:r>
            <a:br>
              <a:rPr lang="en-CA" dirty="0"/>
            </a:br>
            <a:r>
              <a:rPr lang="en-CA" dirty="0"/>
              <a:t>the princes of Zebulun, the princes of Naphtali.</a:t>
            </a:r>
          </a:p>
          <a:p>
            <a:pPr marL="457200" lvl="1" indent="0">
              <a:lnSpc>
                <a:spcPct val="95000"/>
              </a:lnSpc>
              <a:buNone/>
            </a:pPr>
            <a:r>
              <a:rPr lang="en-CA" dirty="0"/>
              <a:t>O God, </a:t>
            </a:r>
            <a:r>
              <a:rPr lang="en-CA" b="1" dirty="0">
                <a:highlight>
                  <a:srgbClr val="FFFF00"/>
                </a:highlight>
              </a:rPr>
              <a:t>when you went out before your people</a:t>
            </a:r>
            <a:r>
              <a:rPr lang="en-CA" dirty="0"/>
              <a:t>, when you marched through the wilderness, </a:t>
            </a:r>
            <a:br>
              <a:rPr lang="en-CA" dirty="0"/>
            </a:br>
            <a:r>
              <a:rPr lang="en-CA" dirty="0"/>
              <a:t>the earth quaked, the heavens poured down rain, before God, </a:t>
            </a:r>
            <a:r>
              <a:rPr lang="en-CA" b="1" dirty="0">
                <a:highlight>
                  <a:srgbClr val="FFFF00"/>
                </a:highlight>
              </a:rPr>
              <a:t>the One of Sinai</a:t>
            </a:r>
            <a:r>
              <a:rPr lang="en-CA" dirty="0"/>
              <a:t>, …</a:t>
            </a:r>
          </a:p>
          <a:p>
            <a:pPr marL="457200" lvl="1" indent="0">
              <a:lnSpc>
                <a:spcPct val="95000"/>
              </a:lnSpc>
              <a:buNone/>
            </a:pPr>
            <a:r>
              <a:rPr lang="en-CA" dirty="0"/>
              <a:t>The chariots of God are twice ten thousand, thousands upon thousands;</a:t>
            </a:r>
            <a:br>
              <a:rPr lang="en-CA" dirty="0"/>
            </a:br>
            <a:r>
              <a:rPr lang="en-CA" dirty="0"/>
              <a:t>the Lord is among them; </a:t>
            </a:r>
            <a:r>
              <a:rPr lang="en-CA" b="1" dirty="0">
                <a:highlight>
                  <a:srgbClr val="FFFF00"/>
                </a:highlight>
              </a:rPr>
              <a:t>Sinai is now in the sanctuary</a:t>
            </a:r>
            <a:r>
              <a:rPr lang="en-CA" dirty="0"/>
              <a:t>.</a:t>
            </a:r>
          </a:p>
          <a:p>
            <a:pPr marL="457200" lvl="1" indent="0">
              <a:lnSpc>
                <a:spcPct val="95000"/>
              </a:lnSpc>
              <a:buNone/>
            </a:pPr>
            <a:r>
              <a:rPr lang="en-CA" b="1" dirty="0">
                <a:highlight>
                  <a:srgbClr val="FFFF00"/>
                </a:highlight>
              </a:rPr>
              <a:t>O kingdoms of the earth</a:t>
            </a:r>
            <a:r>
              <a:rPr lang="en-CA" dirty="0"/>
              <a:t>, sing to God; sing praises to the Lord,</a:t>
            </a:r>
            <a:br>
              <a:rPr lang="en-CA" dirty="0"/>
            </a:br>
            <a:r>
              <a:rPr lang="en-CA" dirty="0"/>
              <a:t>to him who rides in the heavens, the ancient heavens;</a:t>
            </a:r>
            <a:br>
              <a:rPr lang="en-CA" dirty="0"/>
            </a:br>
            <a:r>
              <a:rPr lang="en-CA" dirty="0"/>
              <a:t>behold, he sends out his voice, his mighty voice.</a:t>
            </a:r>
            <a:br>
              <a:rPr lang="en-CA" dirty="0"/>
            </a:br>
            <a:r>
              <a:rPr lang="en-CA" dirty="0"/>
              <a:t>Ascribe power to God, whose majesty is over Israel, and whose power is in the skies.</a:t>
            </a:r>
            <a:br>
              <a:rPr lang="en-CA" dirty="0"/>
            </a:br>
            <a:r>
              <a:rPr lang="en-CA" b="1" dirty="0">
                <a:highlight>
                  <a:srgbClr val="FFFF00"/>
                </a:highlight>
              </a:rPr>
              <a:t>Awesome is God from his sanctuary</a:t>
            </a:r>
            <a:r>
              <a:rPr lang="en-CA" dirty="0"/>
              <a:t>;</a:t>
            </a:r>
            <a:br>
              <a:rPr lang="en-CA" dirty="0"/>
            </a:br>
            <a:r>
              <a:rPr lang="en-CA" dirty="0"/>
              <a:t>the God of Israel—</a:t>
            </a:r>
            <a:r>
              <a:rPr lang="en-CA" b="1" dirty="0">
                <a:highlight>
                  <a:srgbClr val="FFFF00"/>
                </a:highlight>
              </a:rPr>
              <a:t>he is the one who gives power and strength to his people</a:t>
            </a:r>
            <a:r>
              <a:rPr lang="en-CA" dirty="0"/>
              <a:t>.</a:t>
            </a:r>
          </a:p>
        </p:txBody>
      </p:sp>
    </p:spTree>
    <p:extLst>
      <p:ext uri="{BB962C8B-B14F-4D97-AF65-F5344CB8AC3E}">
        <p14:creationId xmlns:p14="http://schemas.microsoft.com/office/powerpoint/2010/main" val="2464672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45788-F342-448D-84C7-4F023445A650}"/>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Fast Forward to Today</a:t>
            </a:r>
          </a:p>
        </p:txBody>
      </p:sp>
      <p:sp>
        <p:nvSpPr>
          <p:cNvPr id="3" name="Content Placeholder 2">
            <a:extLst>
              <a:ext uri="{FF2B5EF4-FFF2-40B4-BE49-F238E27FC236}">
                <a16:creationId xmlns:a16="http://schemas.microsoft.com/office/drawing/2014/main" id="{E61DED3D-85FB-4737-9F8D-AB13F2ACCC37}"/>
              </a:ext>
            </a:extLst>
          </p:cNvPr>
          <p:cNvSpPr>
            <a:spLocks noGrp="1"/>
          </p:cNvSpPr>
          <p:nvPr>
            <p:ph idx="1"/>
          </p:nvPr>
        </p:nvSpPr>
        <p:spPr>
          <a:xfrm>
            <a:off x="-1" y="1168400"/>
            <a:ext cx="12192001" cy="5689599"/>
          </a:xfrm>
        </p:spPr>
        <p:txBody>
          <a:bodyPr>
            <a:normAutofit lnSpcReduction="10000"/>
          </a:bodyPr>
          <a:lstStyle/>
          <a:p>
            <a:pPr>
              <a:spcBef>
                <a:spcPts val="0"/>
              </a:spcBef>
            </a:pPr>
            <a:r>
              <a:rPr lang="en-CA" dirty="0"/>
              <a:t>Jesus declared himself to be “The Temple”, the sanctuary: </a:t>
            </a:r>
            <a:r>
              <a:rPr lang="en-CA" sz="2400" b="1" u="sng" dirty="0"/>
              <a:t>John 2:19, 21 ESV</a:t>
            </a:r>
          </a:p>
          <a:p>
            <a:pPr marL="457200" lvl="1" indent="0">
              <a:spcBef>
                <a:spcPts val="0"/>
              </a:spcBef>
              <a:buNone/>
            </a:pPr>
            <a:r>
              <a:rPr lang="en-CA" dirty="0"/>
              <a:t>Jesus answered them, “Destroy </a:t>
            </a:r>
            <a:r>
              <a:rPr lang="en-CA" b="1" dirty="0">
                <a:highlight>
                  <a:srgbClr val="FFFF00"/>
                </a:highlight>
              </a:rPr>
              <a:t>this temple</a:t>
            </a:r>
            <a:r>
              <a:rPr lang="en-CA" dirty="0"/>
              <a:t>, and in three days I will raise it up.”  … </a:t>
            </a:r>
            <a:r>
              <a:rPr lang="en-CA" b="1" dirty="0">
                <a:highlight>
                  <a:srgbClr val="FFFF00"/>
                </a:highlight>
              </a:rPr>
              <a:t>he was speaking about the temple of his body</a:t>
            </a:r>
            <a:r>
              <a:rPr lang="en-CA" dirty="0"/>
              <a:t>.</a:t>
            </a:r>
          </a:p>
          <a:p>
            <a:pPr>
              <a:spcBef>
                <a:spcPts val="600"/>
              </a:spcBef>
            </a:pPr>
            <a:r>
              <a:rPr lang="en-CA" dirty="0"/>
              <a:t>Jesus came to build the Church: </a:t>
            </a:r>
            <a:r>
              <a:rPr lang="en-CA" sz="2400" b="1" u="sng" dirty="0"/>
              <a:t>Matthew 16:17-18 ESV</a:t>
            </a:r>
          </a:p>
          <a:p>
            <a:pPr marL="457200" lvl="1" indent="0">
              <a:spcBef>
                <a:spcPts val="0"/>
              </a:spcBef>
              <a:buNone/>
            </a:pPr>
            <a:r>
              <a:rPr lang="en-CA" dirty="0"/>
              <a:t>And Jesus answered … </a:t>
            </a:r>
            <a:r>
              <a:rPr lang="en-CA" b="1" dirty="0">
                <a:highlight>
                  <a:srgbClr val="FFFF00"/>
                </a:highlight>
              </a:rPr>
              <a:t>on this rock I will build my church</a:t>
            </a:r>
            <a:r>
              <a:rPr lang="en-CA" dirty="0"/>
              <a:t> …</a:t>
            </a:r>
          </a:p>
          <a:p>
            <a:pPr>
              <a:spcBef>
                <a:spcPts val="600"/>
              </a:spcBef>
            </a:pPr>
            <a:r>
              <a:rPr lang="en-CA" dirty="0"/>
              <a:t>The Church is the Body of Christ:</a:t>
            </a:r>
          </a:p>
          <a:p>
            <a:pPr marL="457200" lvl="1" indent="0">
              <a:spcBef>
                <a:spcPts val="0"/>
              </a:spcBef>
              <a:buNone/>
            </a:pPr>
            <a:r>
              <a:rPr lang="en-CA" b="1" u="sng" dirty="0"/>
              <a:t>1 Corinthians 12:27, Ephesians 5:23, Colossians 2:17, 19 ESV</a:t>
            </a:r>
          </a:p>
          <a:p>
            <a:pPr marL="457200" lvl="1" indent="0">
              <a:spcBef>
                <a:spcPts val="0"/>
              </a:spcBef>
              <a:buNone/>
            </a:pPr>
            <a:r>
              <a:rPr lang="en-CA" dirty="0"/>
              <a:t>Now </a:t>
            </a:r>
            <a:r>
              <a:rPr lang="en-CA" b="1" dirty="0">
                <a:highlight>
                  <a:srgbClr val="FFFF00"/>
                </a:highlight>
              </a:rPr>
              <a:t>you are the body of Christ</a:t>
            </a:r>
            <a:r>
              <a:rPr lang="en-CA" dirty="0"/>
              <a:t> and individually members of it.</a:t>
            </a:r>
          </a:p>
          <a:p>
            <a:pPr marL="457200" lvl="1" indent="0">
              <a:spcBef>
                <a:spcPts val="0"/>
              </a:spcBef>
              <a:buNone/>
            </a:pPr>
            <a:r>
              <a:rPr lang="en-CA" dirty="0"/>
              <a:t>… </a:t>
            </a:r>
            <a:r>
              <a:rPr lang="en-CA" b="1" dirty="0">
                <a:highlight>
                  <a:srgbClr val="FFFF00"/>
                </a:highlight>
              </a:rPr>
              <a:t>Christ is the head of the church, his body</a:t>
            </a:r>
            <a:r>
              <a:rPr lang="en-CA" dirty="0"/>
              <a:t>, and is himself its Savior.</a:t>
            </a:r>
          </a:p>
          <a:p>
            <a:pPr marL="457200" lvl="1" indent="0">
              <a:spcBef>
                <a:spcPts val="0"/>
              </a:spcBef>
              <a:buNone/>
            </a:pPr>
            <a:r>
              <a:rPr lang="en-CA" dirty="0"/>
              <a:t>… the substance belongs to </a:t>
            </a:r>
            <a:r>
              <a:rPr lang="en-CA" b="1" dirty="0">
                <a:highlight>
                  <a:srgbClr val="FFFF00"/>
                </a:highlight>
              </a:rPr>
              <a:t>Christ</a:t>
            </a:r>
            <a:r>
              <a:rPr lang="en-CA" dirty="0"/>
              <a:t> … </a:t>
            </a:r>
            <a:r>
              <a:rPr lang="en-CA" b="1" dirty="0">
                <a:highlight>
                  <a:srgbClr val="FFFF00"/>
                </a:highlight>
              </a:rPr>
              <a:t>the Head</a:t>
            </a:r>
            <a:r>
              <a:rPr lang="en-CA" dirty="0"/>
              <a:t>, from whom </a:t>
            </a:r>
            <a:r>
              <a:rPr lang="en-CA" b="1" dirty="0">
                <a:highlight>
                  <a:srgbClr val="FFFF00"/>
                </a:highlight>
              </a:rPr>
              <a:t>the whole body</a:t>
            </a:r>
            <a:r>
              <a:rPr lang="en-CA" dirty="0"/>
              <a:t>, nourished and knit together through its joints and ligaments, grows with a growth that is from God.</a:t>
            </a:r>
          </a:p>
          <a:p>
            <a:pPr>
              <a:spcBef>
                <a:spcPts val="600"/>
              </a:spcBef>
            </a:pPr>
            <a:r>
              <a:rPr lang="en-CA" dirty="0"/>
              <a:t>The Church is “The Temple”, the sanctuary:</a:t>
            </a:r>
          </a:p>
          <a:p>
            <a:pPr marL="457200" lvl="1" indent="0">
              <a:spcBef>
                <a:spcPts val="0"/>
              </a:spcBef>
              <a:buNone/>
            </a:pPr>
            <a:r>
              <a:rPr lang="en-CA" b="1" u="sng" dirty="0"/>
              <a:t>1 Corinthians 3:16, 6:19, 2 Corinthians 6:16 ESV</a:t>
            </a:r>
          </a:p>
          <a:p>
            <a:pPr marL="457200" lvl="1" indent="0">
              <a:spcBef>
                <a:spcPts val="0"/>
              </a:spcBef>
              <a:buNone/>
            </a:pPr>
            <a:r>
              <a:rPr lang="en-CA" dirty="0"/>
              <a:t>… </a:t>
            </a:r>
            <a:r>
              <a:rPr lang="en-CA" b="1" dirty="0">
                <a:highlight>
                  <a:srgbClr val="FFFF00"/>
                </a:highlight>
              </a:rPr>
              <a:t>you are God’s temple</a:t>
            </a:r>
            <a:r>
              <a:rPr lang="en-CA" dirty="0"/>
              <a:t> and that God’s Spirit dwells in you</a:t>
            </a:r>
          </a:p>
          <a:p>
            <a:pPr marL="457200" lvl="1" indent="0">
              <a:spcBef>
                <a:spcPts val="0"/>
              </a:spcBef>
              <a:buNone/>
            </a:pPr>
            <a:r>
              <a:rPr lang="en-CA" dirty="0"/>
              <a:t>… </a:t>
            </a:r>
            <a:r>
              <a:rPr lang="en-CA" b="1" dirty="0">
                <a:highlight>
                  <a:srgbClr val="FFFF00"/>
                </a:highlight>
              </a:rPr>
              <a:t>your body is a temple of the Holy Spirit</a:t>
            </a:r>
            <a:r>
              <a:rPr lang="en-CA" dirty="0"/>
              <a:t> within you, [which] you have from God</a:t>
            </a:r>
          </a:p>
          <a:p>
            <a:pPr marL="457200" lvl="1" indent="0">
              <a:spcBef>
                <a:spcPts val="0"/>
              </a:spcBef>
              <a:buNone/>
            </a:pPr>
            <a:r>
              <a:rPr lang="en-CA" dirty="0"/>
              <a:t>… </a:t>
            </a:r>
            <a:r>
              <a:rPr lang="en-CA" b="1" dirty="0">
                <a:highlight>
                  <a:srgbClr val="FFFF00"/>
                </a:highlight>
              </a:rPr>
              <a:t>we are the temple of the living God</a:t>
            </a:r>
            <a:r>
              <a:rPr lang="en-CA" dirty="0"/>
              <a:t> …</a:t>
            </a:r>
          </a:p>
        </p:txBody>
      </p:sp>
    </p:spTree>
    <p:extLst>
      <p:ext uri="{BB962C8B-B14F-4D97-AF65-F5344CB8AC3E}">
        <p14:creationId xmlns:p14="http://schemas.microsoft.com/office/powerpoint/2010/main" val="1205971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AA67D-9A86-4C14-9961-D4245926AC3F}"/>
              </a:ext>
            </a:extLst>
          </p:cNvPr>
          <p:cNvSpPr>
            <a:spLocks noGrp="1"/>
          </p:cNvSpPr>
          <p:nvPr>
            <p:ph type="title"/>
          </p:nvPr>
        </p:nvSpPr>
        <p:spPr>
          <a:xfrm>
            <a:off x="838200" y="1"/>
            <a:ext cx="10515600" cy="1151466"/>
          </a:xfrm>
        </p:spPr>
        <p:txBody>
          <a:bodyPr/>
          <a:lstStyle/>
          <a:p>
            <a:pPr algn="ctr"/>
            <a:r>
              <a:rPr lang="en-CA" dirty="0">
                <a:latin typeface="Arial Black" panose="020B0A04020102020204" pitchFamily="34" charset="0"/>
              </a:rPr>
              <a:t>Sinai is Now in the Sanctuary</a:t>
            </a:r>
          </a:p>
        </p:txBody>
      </p:sp>
      <p:sp>
        <p:nvSpPr>
          <p:cNvPr id="3" name="Content Placeholder 2">
            <a:extLst>
              <a:ext uri="{FF2B5EF4-FFF2-40B4-BE49-F238E27FC236}">
                <a16:creationId xmlns:a16="http://schemas.microsoft.com/office/drawing/2014/main" id="{E1C6C7E6-1F4A-487A-8456-37EF36F4213A}"/>
              </a:ext>
            </a:extLst>
          </p:cNvPr>
          <p:cNvSpPr>
            <a:spLocks noGrp="1"/>
          </p:cNvSpPr>
          <p:nvPr>
            <p:ph idx="1"/>
          </p:nvPr>
        </p:nvSpPr>
        <p:spPr>
          <a:xfrm>
            <a:off x="0" y="1151467"/>
            <a:ext cx="12192000" cy="5706532"/>
          </a:xfrm>
        </p:spPr>
        <p:txBody>
          <a:bodyPr>
            <a:normAutofit lnSpcReduction="10000"/>
          </a:bodyPr>
          <a:lstStyle/>
          <a:p>
            <a:r>
              <a:rPr lang="en-CA" b="1" dirty="0">
                <a:highlight>
                  <a:srgbClr val="FFFF00"/>
                </a:highlight>
              </a:rPr>
              <a:t>We are NOW the covenant bearers</a:t>
            </a:r>
            <a:r>
              <a:rPr lang="en-CA" dirty="0"/>
              <a:t> – the </a:t>
            </a:r>
            <a:r>
              <a:rPr lang="en-CA" b="1" dirty="0">
                <a:highlight>
                  <a:srgbClr val="FFFF00"/>
                </a:highlight>
              </a:rPr>
              <a:t>Covenant of Knowledge</a:t>
            </a:r>
            <a:r>
              <a:rPr lang="en-CA" dirty="0"/>
              <a:t> is our inheritance: it is up to us to inculcate the massive revelation from God through Moses known as the “</a:t>
            </a:r>
            <a:r>
              <a:rPr lang="en-CA" i="1" dirty="0"/>
              <a:t>torah</a:t>
            </a:r>
            <a:r>
              <a:rPr lang="en-CA" dirty="0"/>
              <a:t>”</a:t>
            </a:r>
          </a:p>
          <a:p>
            <a:r>
              <a:rPr lang="en-CA" b="1" dirty="0">
                <a:highlight>
                  <a:srgbClr val="FFFF00"/>
                </a:highlight>
              </a:rPr>
              <a:t>The </a:t>
            </a:r>
            <a:r>
              <a:rPr lang="en-CA" b="1" i="1" dirty="0">
                <a:highlight>
                  <a:srgbClr val="FFFF00"/>
                </a:highlight>
              </a:rPr>
              <a:t>torah</a:t>
            </a:r>
            <a:r>
              <a:rPr lang="en-CA" b="1" dirty="0">
                <a:highlight>
                  <a:srgbClr val="FFFF00"/>
                </a:highlight>
              </a:rPr>
              <a:t> is the basis of the whole teaching of the Bible</a:t>
            </a:r>
            <a:r>
              <a:rPr lang="en-CA" dirty="0"/>
              <a:t> – it will be the basis of the World Tomorrow</a:t>
            </a:r>
          </a:p>
          <a:p>
            <a:r>
              <a:rPr lang="en-CA" dirty="0"/>
              <a:t>The Family of God is indeed the Temple of God – </a:t>
            </a:r>
            <a:r>
              <a:rPr lang="en-CA" b="1" dirty="0">
                <a:highlight>
                  <a:srgbClr val="FFFF00"/>
                </a:highlight>
              </a:rPr>
              <a:t>Sinai is truly in the Sanctuary</a:t>
            </a:r>
            <a:r>
              <a:rPr lang="en-CA" dirty="0"/>
              <a:t>:</a:t>
            </a:r>
          </a:p>
          <a:p>
            <a:pPr marL="457200" lvl="1" indent="0">
              <a:buNone/>
            </a:pPr>
            <a:r>
              <a:rPr lang="en-CA" b="1" u="sng" dirty="0"/>
              <a:t>Ephesians 2:18-22 ESV</a:t>
            </a:r>
          </a:p>
          <a:p>
            <a:pPr marL="457200" lvl="1" indent="0">
              <a:buNone/>
            </a:pPr>
            <a:r>
              <a:rPr lang="en-CA" dirty="0"/>
              <a:t>… through him </a:t>
            </a:r>
            <a:r>
              <a:rPr lang="en-CA" b="1" dirty="0">
                <a:highlight>
                  <a:srgbClr val="FFFF00"/>
                </a:highlight>
              </a:rPr>
              <a:t>we … have access in one Spirit to the Father</a:t>
            </a:r>
            <a:r>
              <a:rPr lang="en-CA" dirty="0"/>
              <a:t>.  So then you are no longer strangers and aliens, but you are fellow citizens with the saints and </a:t>
            </a:r>
            <a:r>
              <a:rPr lang="en-CA" b="1" dirty="0">
                <a:highlight>
                  <a:srgbClr val="FFFF00"/>
                </a:highlight>
              </a:rPr>
              <a:t>members of the household of God</a:t>
            </a:r>
            <a:r>
              <a:rPr lang="en-CA" dirty="0"/>
              <a:t>, built on the foundation of the apostles and prophets, </a:t>
            </a:r>
            <a:r>
              <a:rPr lang="en-CA" b="1" dirty="0">
                <a:highlight>
                  <a:srgbClr val="FFFF00"/>
                </a:highlight>
              </a:rPr>
              <a:t>Christ Jesus himself being the cornerstone</a:t>
            </a:r>
            <a:r>
              <a:rPr lang="en-CA" dirty="0"/>
              <a:t>, in whom the whole structure, being joined together, </a:t>
            </a:r>
            <a:r>
              <a:rPr lang="en-CA" b="1" dirty="0">
                <a:highlight>
                  <a:srgbClr val="FFFF00"/>
                </a:highlight>
              </a:rPr>
              <a:t>grows into a holy temple in the Lord</a:t>
            </a:r>
            <a:r>
              <a:rPr lang="en-CA" dirty="0"/>
              <a:t>.  In him you also are being </a:t>
            </a:r>
            <a:r>
              <a:rPr lang="en-CA" b="1" dirty="0">
                <a:highlight>
                  <a:srgbClr val="FFFF00"/>
                </a:highlight>
              </a:rPr>
              <a:t>built together</a:t>
            </a:r>
            <a:r>
              <a:rPr lang="en-CA" dirty="0"/>
              <a:t> into </a:t>
            </a:r>
            <a:r>
              <a:rPr lang="en-CA" b="1" dirty="0">
                <a:highlight>
                  <a:srgbClr val="FFFF00"/>
                </a:highlight>
              </a:rPr>
              <a:t>a dwelling place</a:t>
            </a:r>
            <a:r>
              <a:rPr lang="en-CA" dirty="0"/>
              <a:t> for God by the Spirit.</a:t>
            </a:r>
          </a:p>
          <a:p>
            <a:pPr marL="457200" lvl="1" indent="0">
              <a:buNone/>
            </a:pPr>
            <a:r>
              <a:rPr lang="en-CA" b="1" u="sng" dirty="0"/>
              <a:t>Revelation 3:12 ESV</a:t>
            </a:r>
          </a:p>
          <a:p>
            <a:pPr marL="457200" lvl="1" indent="0">
              <a:buNone/>
            </a:pPr>
            <a:r>
              <a:rPr lang="en-CA" b="1" dirty="0">
                <a:highlight>
                  <a:srgbClr val="FFFF00"/>
                </a:highlight>
              </a:rPr>
              <a:t>The one who conquers</a:t>
            </a:r>
            <a:r>
              <a:rPr lang="en-CA" dirty="0"/>
              <a:t>, I will make him a </a:t>
            </a:r>
            <a:r>
              <a:rPr lang="en-CA" b="1" dirty="0">
                <a:highlight>
                  <a:srgbClr val="FFFF00"/>
                </a:highlight>
              </a:rPr>
              <a:t>pillar in the temple of my God</a:t>
            </a:r>
            <a:r>
              <a:rPr lang="en-CA" dirty="0"/>
              <a:t>.  Never shall he go out of it, and </a:t>
            </a:r>
            <a:r>
              <a:rPr lang="en-CA" b="1" dirty="0">
                <a:highlight>
                  <a:srgbClr val="FFFF00"/>
                </a:highlight>
              </a:rPr>
              <a:t>I will write on him the name of my God</a:t>
            </a:r>
            <a:r>
              <a:rPr lang="en-CA" dirty="0"/>
              <a:t> …</a:t>
            </a:r>
          </a:p>
        </p:txBody>
      </p:sp>
    </p:spTree>
    <p:extLst>
      <p:ext uri="{BB962C8B-B14F-4D97-AF65-F5344CB8AC3E}">
        <p14:creationId xmlns:p14="http://schemas.microsoft.com/office/powerpoint/2010/main" val="1391284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47153-2D6C-4CD4-910A-99115A37708D}"/>
              </a:ext>
            </a:extLst>
          </p:cNvPr>
          <p:cNvSpPr>
            <a:spLocks noGrp="1"/>
          </p:cNvSpPr>
          <p:nvPr>
            <p:ph type="title"/>
          </p:nvPr>
        </p:nvSpPr>
        <p:spPr>
          <a:xfrm>
            <a:off x="838200" y="1"/>
            <a:ext cx="10515600" cy="1151466"/>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Conclusion</a:t>
            </a:r>
            <a:endParaRPr lang="en-CA" dirty="0"/>
          </a:p>
        </p:txBody>
      </p:sp>
      <p:sp>
        <p:nvSpPr>
          <p:cNvPr id="3" name="Content Placeholder 2">
            <a:extLst>
              <a:ext uri="{FF2B5EF4-FFF2-40B4-BE49-F238E27FC236}">
                <a16:creationId xmlns:a16="http://schemas.microsoft.com/office/drawing/2014/main" id="{D6E29D5E-3CDB-48B8-9AFA-AD6CC149BD72}"/>
              </a:ext>
            </a:extLst>
          </p:cNvPr>
          <p:cNvSpPr>
            <a:spLocks noGrp="1"/>
          </p:cNvSpPr>
          <p:nvPr>
            <p:ph idx="1"/>
          </p:nvPr>
        </p:nvSpPr>
        <p:spPr>
          <a:xfrm>
            <a:off x="0" y="1151467"/>
            <a:ext cx="12192000" cy="5706532"/>
          </a:xfrm>
        </p:spPr>
        <p:txBody>
          <a:bodyPr/>
          <a:lstStyle/>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b="1" i="0" u="sng" strike="noStrike" kern="1200" cap="none" spc="0" normalizeH="0" baseline="0" noProof="0" dirty="0">
                <a:ln>
                  <a:noFill/>
                </a:ln>
                <a:solidFill>
                  <a:prstClr val="black"/>
                </a:solidFill>
                <a:effectLst/>
                <a:uLnTx/>
                <a:uFillTx/>
                <a:latin typeface="Calibri" panose="020F0502020204030204"/>
                <a:ea typeface="+mn-ea"/>
                <a:cs typeface="+mn-cs"/>
              </a:rPr>
              <a:t>John 3:16 ESV</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For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God so loved the world</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that he gave his only Son, that whoever believes in him should not perish but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have eternal life</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God’s covenants are a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perfect and complete expression of God’s love</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for human beings: God’s love is most clearly expressed by the </a:t>
            </a:r>
            <a:r>
              <a:rPr kumimoji="0" lang="en-CA" b="1" i="0" u="sng"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grace</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he holds out to each and every human being</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b="1" dirty="0">
                <a:solidFill>
                  <a:prstClr val="black"/>
                </a:solidFill>
                <a:highlight>
                  <a:srgbClr val="FFFF00"/>
                </a:highlight>
                <a:latin typeface="Calibri" panose="020F0502020204030204"/>
              </a:rPr>
              <a:t>God’s holiness is the defining distinction between man and God</a:t>
            </a:r>
            <a:r>
              <a:rPr lang="en-CA" dirty="0">
                <a:solidFill>
                  <a:prstClr val="black"/>
                </a:solidFill>
                <a:latin typeface="Calibri" panose="020F0502020204030204"/>
              </a:rPr>
              <a:t> – we can only be truly holy when God grants us the gift of eternal life at the resurrection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God’s purpose for human beings is to become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members of his family – metaphorically, a “Temple”, a sanctuary which is based on the </a:t>
            </a:r>
            <a:r>
              <a:rPr kumimoji="0" lang="en-CA"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torah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dirty="0">
                <a:solidFill>
                  <a:prstClr val="black"/>
                </a:solidFill>
                <a:latin typeface="Calibri" panose="020F0502020204030204"/>
              </a:rPr>
              <a:t>The Tabernacle of Moses first symbolized this, now the New Testament Church and True Christians are the inheritors of this legacy – we are the sanctuary </a:t>
            </a:r>
            <a:r>
              <a:rPr lang="en-CA" b="1" dirty="0">
                <a:solidFill>
                  <a:prstClr val="black"/>
                </a:solidFill>
                <a:highlight>
                  <a:srgbClr val="FFFF00"/>
                </a:highlight>
                <a:latin typeface="Calibri" panose="020F0502020204030204"/>
              </a:rPr>
              <a:t>our job is to prepare to take the </a:t>
            </a:r>
            <a:r>
              <a:rPr lang="en-CA" b="1" i="1" dirty="0">
                <a:solidFill>
                  <a:prstClr val="black"/>
                </a:solidFill>
                <a:highlight>
                  <a:srgbClr val="FFFF00"/>
                </a:highlight>
                <a:latin typeface="Calibri" panose="020F0502020204030204"/>
              </a:rPr>
              <a:t>torah</a:t>
            </a:r>
            <a:r>
              <a:rPr lang="en-CA" b="1" dirty="0">
                <a:solidFill>
                  <a:prstClr val="black"/>
                </a:solidFill>
                <a:highlight>
                  <a:srgbClr val="FFFF00"/>
                </a:highlight>
                <a:latin typeface="Calibri" panose="020F0502020204030204"/>
              </a:rPr>
              <a:t> to all people in the World Tomorrow</a:t>
            </a:r>
            <a:endPar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endParaRPr>
          </a:p>
          <a:p>
            <a:endParaRPr lang="en-CA" dirty="0"/>
          </a:p>
        </p:txBody>
      </p:sp>
    </p:spTree>
    <p:extLst>
      <p:ext uri="{BB962C8B-B14F-4D97-AF65-F5344CB8AC3E}">
        <p14:creationId xmlns:p14="http://schemas.microsoft.com/office/powerpoint/2010/main" val="906995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74DD3-4F95-451F-8926-69A98DFD3879}"/>
              </a:ext>
            </a:extLst>
          </p:cNvPr>
          <p:cNvSpPr>
            <a:spLocks noGrp="1"/>
          </p:cNvSpPr>
          <p:nvPr>
            <p:ph type="title"/>
          </p:nvPr>
        </p:nvSpPr>
        <p:spPr>
          <a:xfrm>
            <a:off x="0" y="1"/>
            <a:ext cx="12192000" cy="1134532"/>
          </a:xfrm>
        </p:spPr>
        <p:txBody>
          <a:bodyPr>
            <a:normAutofit/>
          </a:bodyPr>
          <a:lstStyle/>
          <a:p>
            <a:pPr algn="ctr"/>
            <a:r>
              <a:rPr kumimoji="0" lang="en-CA"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The Covenant Ratification Ceremony</a:t>
            </a:r>
            <a:endParaRPr lang="en-CA" dirty="0">
              <a:latin typeface="Arial Black" panose="020B0A04020102020204" pitchFamily="34" charset="0"/>
            </a:endParaRPr>
          </a:p>
        </p:txBody>
      </p:sp>
      <p:sp>
        <p:nvSpPr>
          <p:cNvPr id="3" name="Content Placeholder 2">
            <a:extLst>
              <a:ext uri="{FF2B5EF4-FFF2-40B4-BE49-F238E27FC236}">
                <a16:creationId xmlns:a16="http://schemas.microsoft.com/office/drawing/2014/main" id="{78FDF9F0-5847-4FAC-B727-F8E64304670B}"/>
              </a:ext>
            </a:extLst>
          </p:cNvPr>
          <p:cNvSpPr>
            <a:spLocks noGrp="1"/>
          </p:cNvSpPr>
          <p:nvPr>
            <p:ph idx="1"/>
          </p:nvPr>
        </p:nvSpPr>
        <p:spPr>
          <a:xfrm>
            <a:off x="0" y="1134534"/>
            <a:ext cx="12192000" cy="5723466"/>
          </a:xfrm>
        </p:spPr>
        <p:txBody>
          <a:bodyPr>
            <a:normAutofit fontScale="92500" lnSpcReduction="10000"/>
          </a:bodyPr>
          <a:lstStyle/>
          <a:p>
            <a:pPr marL="457200" indent="-457200">
              <a:buFont typeface="Arial" panose="020B0604020202020204" pitchFamily="34" charset="0"/>
              <a:buChar char="•"/>
            </a:pPr>
            <a:r>
              <a:rPr lang="en-CA" sz="3000" b="1" dirty="0">
                <a:highlight>
                  <a:srgbClr val="FFFF00"/>
                </a:highlight>
              </a:rPr>
              <a:t>The “sanctuary”</a:t>
            </a:r>
            <a:r>
              <a:rPr lang="en-CA" sz="3000" dirty="0"/>
              <a:t>, the Tabernacle, was the center of communal life in the desert</a:t>
            </a:r>
          </a:p>
          <a:p>
            <a:pPr marL="457200" indent="-457200">
              <a:buFont typeface="Arial" panose="020B0604020202020204" pitchFamily="34" charset="0"/>
              <a:buChar char="•"/>
            </a:pPr>
            <a:r>
              <a:rPr lang="en-CA" sz="3000" dirty="0"/>
              <a:t>From the service and the teaching at the Tabernacle Israel was to learn to be a “kingdom of priests and a holy nation”</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30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most important knowledge imparted by God to Israel at Sinai was the revelation of his nature – who he was: holiness is the beginning</a:t>
            </a:r>
            <a:r>
              <a:rPr kumimoji="0" lang="en-CA" sz="30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lang="en-CA" sz="3000" dirty="0"/>
          </a:p>
          <a:p>
            <a:pPr marL="457200" indent="-457200">
              <a:lnSpc>
                <a:spcPct val="107000"/>
              </a:lnSpc>
              <a:spcBef>
                <a:spcPts val="0"/>
              </a:spcBef>
            </a:pPr>
            <a:r>
              <a:rPr lang="en-CA" sz="3000" dirty="0"/>
              <a:t>God’s teaching of “holiness” began with </a:t>
            </a:r>
            <a:r>
              <a:rPr lang="en-CA" sz="3000" b="1" dirty="0">
                <a:highlight>
                  <a:srgbClr val="FFFF00"/>
                </a:highlight>
              </a:rPr>
              <a:t>the covenant ratification ceremony</a:t>
            </a:r>
            <a:r>
              <a:rPr lang="en-CA" dirty="0"/>
              <a:t>:</a:t>
            </a:r>
            <a:endParaRPr lang="en-CA" sz="1800" dirty="0">
              <a:effectLst/>
              <a:latin typeface="Calibri" panose="020F0502020204030204" pitchFamily="34" charset="0"/>
              <a:ea typeface="Calibri" panose="020F0502020204030204" pitchFamily="34" charset="0"/>
              <a:cs typeface="Arial" panose="020B0604020202020204" pitchFamily="34" charset="0"/>
            </a:endParaRPr>
          </a:p>
          <a:p>
            <a:pPr marL="914400" marR="0" indent="0">
              <a:lnSpc>
                <a:spcPct val="107000"/>
              </a:lnSpc>
              <a:spcBef>
                <a:spcPts val="0"/>
              </a:spcBef>
              <a:buNone/>
            </a:pPr>
            <a:r>
              <a:rPr lang="en-CA" sz="2600" b="1" u="sng" dirty="0">
                <a:effectLst/>
                <a:latin typeface="Calibri" panose="020F0502020204030204" pitchFamily="34" charset="0"/>
                <a:ea typeface="Calibri" panose="020F0502020204030204" pitchFamily="34" charset="0"/>
                <a:cs typeface="Arial" panose="020B0604020202020204" pitchFamily="34" charset="0"/>
              </a:rPr>
              <a:t>Exodus 24:1-2 ESV</a:t>
            </a:r>
          </a:p>
          <a:p>
            <a:pPr marL="914400" marR="0" indent="0">
              <a:lnSpc>
                <a:spcPct val="107000"/>
              </a:lnSpc>
              <a:spcBef>
                <a:spcPts val="0"/>
              </a:spcBef>
              <a:spcAft>
                <a:spcPts val="600"/>
              </a:spcAft>
              <a:buNone/>
            </a:pPr>
            <a:r>
              <a:rPr lang="en-CA" sz="2600" dirty="0">
                <a:effectLst/>
                <a:latin typeface="Calibri" panose="020F0502020204030204" pitchFamily="34" charset="0"/>
                <a:ea typeface="Calibri" panose="020F0502020204030204" pitchFamily="34" charset="0"/>
                <a:cs typeface="Arial" panose="020B0604020202020204" pitchFamily="34" charset="0"/>
              </a:rPr>
              <a:t>Then he said to Moses,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Come up to the LORD</a:t>
            </a:r>
            <a:r>
              <a:rPr lang="en-CA" sz="2600" dirty="0">
                <a:effectLst/>
                <a:latin typeface="Calibri" panose="020F0502020204030204" pitchFamily="34" charset="0"/>
                <a:ea typeface="Calibri" panose="020F0502020204030204" pitchFamily="34" charset="0"/>
                <a:cs typeface="Arial" panose="020B0604020202020204" pitchFamily="34" charset="0"/>
              </a:rPr>
              <a:t>, you and Aaron, Nadab, and Abihu, and seventy of the elders of Israel, and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worship from afar</a:t>
            </a:r>
            <a:r>
              <a:rPr lang="en-CA" sz="2600" dirty="0">
                <a:effectLst/>
                <a:latin typeface="Calibri" panose="020F0502020204030204" pitchFamily="34" charset="0"/>
                <a:ea typeface="Calibri" panose="020F0502020204030204" pitchFamily="34" charset="0"/>
                <a:cs typeface="Arial" panose="020B0604020202020204" pitchFamily="34" charset="0"/>
              </a:rPr>
              <a:t>.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Moses alone shall come near to the LORD</a:t>
            </a:r>
            <a:r>
              <a:rPr lang="en-CA" sz="2600" dirty="0">
                <a:effectLst/>
                <a:latin typeface="Calibri" panose="020F0502020204030204" pitchFamily="34" charset="0"/>
                <a:ea typeface="Calibri" panose="020F0502020204030204" pitchFamily="34" charset="0"/>
                <a:cs typeface="Arial" panose="020B0604020202020204" pitchFamily="34" charset="0"/>
              </a:rPr>
              <a:t>, but the others shall not come near, and the people shall not come up with him.” </a:t>
            </a:r>
          </a:p>
          <a:p>
            <a:pPr marL="457200" indent="-457200">
              <a:lnSpc>
                <a:spcPct val="107000"/>
              </a:lnSpc>
              <a:spcBef>
                <a:spcPts val="0"/>
              </a:spcBef>
              <a:spcAft>
                <a:spcPts val="600"/>
              </a:spcAft>
            </a:pPr>
            <a:r>
              <a:rPr lang="en-CA" sz="3000" dirty="0">
                <a:effectLst/>
                <a:latin typeface="Calibri" panose="020F0502020204030204" pitchFamily="34" charset="0"/>
                <a:ea typeface="Calibri" panose="020F0502020204030204" pitchFamily="34" charset="0"/>
                <a:cs typeface="Arial" panose="020B0604020202020204" pitchFamily="34" charset="0"/>
              </a:rPr>
              <a:t>It is not stated what happened in this foray up the mountain.  Clearly, </a:t>
            </a: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only Moses is in contact with YHWH</a:t>
            </a:r>
            <a:r>
              <a:rPr lang="en-CA" sz="3000" dirty="0">
                <a:effectLst/>
                <a:latin typeface="Calibri" panose="020F0502020204030204" pitchFamily="34" charset="0"/>
                <a:ea typeface="Calibri" panose="020F0502020204030204" pitchFamily="34" charset="0"/>
                <a:cs typeface="Arial" panose="020B0604020202020204" pitchFamily="34" charset="0"/>
              </a:rPr>
              <a:t>.  The others came part way up the mountain and waited.   This trip up the mountain preceded the ceremony.   </a:t>
            </a:r>
          </a:p>
        </p:txBody>
      </p:sp>
    </p:spTree>
    <p:extLst>
      <p:ext uri="{BB962C8B-B14F-4D97-AF65-F5344CB8AC3E}">
        <p14:creationId xmlns:p14="http://schemas.microsoft.com/office/powerpoint/2010/main" val="1380085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AA1AE3-F313-4D55-A7B3-B14B5B2F8CC3}"/>
              </a:ext>
            </a:extLst>
          </p:cNvPr>
          <p:cNvSpPr txBox="1"/>
          <p:nvPr/>
        </p:nvSpPr>
        <p:spPr>
          <a:xfrm>
            <a:off x="0" y="693972"/>
            <a:ext cx="12192000" cy="5170646"/>
          </a:xfrm>
          <a:prstGeom prst="rect">
            <a:avLst/>
          </a:prstGeom>
          <a:noFill/>
        </p:spPr>
        <p:txBody>
          <a:bodyPr wrap="square">
            <a:spAutoFit/>
          </a:bodyPr>
          <a:lstStyle/>
          <a:p>
            <a:pPr marL="457200" indent="-457200">
              <a:buFont typeface="Arial" panose="020B0604020202020204" pitchFamily="34" charset="0"/>
              <a:buChar char="•"/>
            </a:pPr>
            <a:r>
              <a:rPr lang="en-CA" sz="2800" dirty="0"/>
              <a:t>It is likely that the material in the </a:t>
            </a:r>
            <a:r>
              <a:rPr lang="en-CA" sz="2800" b="1" dirty="0">
                <a:highlight>
                  <a:srgbClr val="FFFF00"/>
                </a:highlight>
              </a:rPr>
              <a:t>Book of the Covenant</a:t>
            </a:r>
            <a:r>
              <a:rPr lang="en-CA" sz="2800" dirty="0"/>
              <a:t> was communicated to Moses at this time.  </a:t>
            </a:r>
          </a:p>
          <a:p>
            <a:pPr marL="457200" indent="-457200">
              <a:buFont typeface="Arial" panose="020B0604020202020204" pitchFamily="34" charset="0"/>
              <a:buChar char="•"/>
            </a:pPr>
            <a:r>
              <a:rPr lang="en-CA" sz="2800" dirty="0"/>
              <a:t>Next, Moses comes down the mountain, communicates the material to the people, and records it on a scroll – note that once more “all the people” agreed to obey the words of God:</a:t>
            </a:r>
          </a:p>
          <a:p>
            <a:pPr lvl="2"/>
            <a:r>
              <a:rPr lang="en-CA" sz="2400" b="1" u="sng" dirty="0"/>
              <a:t>Exodus 24:3-4a ESV</a:t>
            </a:r>
          </a:p>
          <a:p>
            <a:pPr lvl="2"/>
            <a:r>
              <a:rPr lang="en-CA" sz="2400" b="1" dirty="0">
                <a:highlight>
                  <a:srgbClr val="FFFF00"/>
                </a:highlight>
              </a:rPr>
              <a:t>Moses came and told the people all the words of the LORD</a:t>
            </a:r>
            <a:r>
              <a:rPr lang="en-CA" sz="2400" dirty="0"/>
              <a:t> and all the [</a:t>
            </a:r>
            <a:r>
              <a:rPr lang="en-CA" sz="2400" dirty="0" err="1"/>
              <a:t>mishᵉpatim</a:t>
            </a:r>
            <a:r>
              <a:rPr lang="en-CA" sz="2400" dirty="0"/>
              <a:t>].  And all the people answered with one voice and said, “</a:t>
            </a:r>
            <a:r>
              <a:rPr lang="en-CA" sz="2400" b="1" dirty="0">
                <a:highlight>
                  <a:srgbClr val="FFFF00"/>
                </a:highlight>
              </a:rPr>
              <a:t>All the words that the LORD has spoken we will do</a:t>
            </a:r>
            <a:r>
              <a:rPr lang="en-CA" sz="2400" dirty="0"/>
              <a:t>.”  And Moses wrote down all the words of the LORD.  </a:t>
            </a:r>
          </a:p>
          <a:p>
            <a:pPr marL="457200" indent="-457200">
              <a:spcBef>
                <a:spcPts val="600"/>
              </a:spcBef>
              <a:buFont typeface="Arial" panose="020B0604020202020204" pitchFamily="34" charset="0"/>
              <a:buChar char="•"/>
            </a:pPr>
            <a:r>
              <a:rPr lang="en-CA" sz="2800" dirty="0"/>
              <a:t>The use of </a:t>
            </a:r>
            <a:r>
              <a:rPr lang="en-CA" sz="2800" i="1" dirty="0" err="1"/>
              <a:t>mishᵉpatim</a:t>
            </a:r>
            <a:r>
              <a:rPr lang="en-CA" sz="2800" dirty="0"/>
              <a:t> implies Moses explained the meaning of the material in the Book of the Covenant</a:t>
            </a:r>
          </a:p>
          <a:p>
            <a:pPr marL="457200" indent="-457200">
              <a:spcBef>
                <a:spcPts val="600"/>
              </a:spcBef>
              <a:buFont typeface="Arial" panose="020B0604020202020204" pitchFamily="34" charset="0"/>
              <a:buChar char="•"/>
            </a:pPr>
            <a:r>
              <a:rPr lang="en-CA" sz="2800" dirty="0"/>
              <a:t>The ceremony proceeded on the next day …</a:t>
            </a:r>
          </a:p>
        </p:txBody>
      </p:sp>
    </p:spTree>
    <p:extLst>
      <p:ext uri="{BB962C8B-B14F-4D97-AF65-F5344CB8AC3E}">
        <p14:creationId xmlns:p14="http://schemas.microsoft.com/office/powerpoint/2010/main" val="3973387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36BCE-7C3C-4A83-8152-DEB54029DE43}"/>
              </a:ext>
            </a:extLst>
          </p:cNvPr>
          <p:cNvSpPr>
            <a:spLocks noGrp="1"/>
          </p:cNvSpPr>
          <p:nvPr>
            <p:ph type="title"/>
          </p:nvPr>
        </p:nvSpPr>
        <p:spPr>
          <a:xfrm>
            <a:off x="0" y="1"/>
            <a:ext cx="12192000" cy="196947"/>
          </a:xfrm>
        </p:spPr>
        <p:txBody>
          <a:bodyPr>
            <a:normAutofit fontScale="90000"/>
          </a:bodyPr>
          <a:lstStyle/>
          <a:p>
            <a:r>
              <a:rPr lang="en-CA" dirty="0">
                <a:latin typeface="Arial Black" panose="020B0A04020102020204" pitchFamily="34" charset="0"/>
              </a:rPr>
              <a:t> </a:t>
            </a:r>
          </a:p>
        </p:txBody>
      </p:sp>
      <p:sp>
        <p:nvSpPr>
          <p:cNvPr id="3" name="Content Placeholder 2">
            <a:extLst>
              <a:ext uri="{FF2B5EF4-FFF2-40B4-BE49-F238E27FC236}">
                <a16:creationId xmlns:a16="http://schemas.microsoft.com/office/drawing/2014/main" id="{5DC49CD6-5B77-43A3-AB28-9B22231E0CDE}"/>
              </a:ext>
            </a:extLst>
          </p:cNvPr>
          <p:cNvSpPr>
            <a:spLocks noGrp="1"/>
          </p:cNvSpPr>
          <p:nvPr>
            <p:ph idx="1"/>
          </p:nvPr>
        </p:nvSpPr>
        <p:spPr>
          <a:xfrm>
            <a:off x="0" y="196948"/>
            <a:ext cx="12192000" cy="6661051"/>
          </a:xfrm>
        </p:spPr>
        <p:txBody>
          <a:bodyPr>
            <a:normAutofit/>
          </a:bodyPr>
          <a:lstStyle/>
          <a:p>
            <a:pPr marL="914400" lvl="1" indent="0">
              <a:lnSpc>
                <a:spcPct val="107000"/>
              </a:lnSpc>
              <a:spcBef>
                <a:spcPts val="0"/>
              </a:spcBef>
              <a:buNone/>
            </a:pPr>
            <a:r>
              <a:rPr lang="en-CA" b="1" u="sng" dirty="0">
                <a:effectLst/>
                <a:latin typeface="Calibri" panose="020F0502020204030204" pitchFamily="34" charset="0"/>
                <a:ea typeface="Calibri" panose="020F0502020204030204" pitchFamily="34" charset="0"/>
                <a:cs typeface="Arial" panose="020B0604020202020204" pitchFamily="34" charset="0"/>
              </a:rPr>
              <a:t>Exodus 24:4b-8 ESV</a:t>
            </a:r>
          </a:p>
          <a:p>
            <a:pPr marL="914400" lvl="1" indent="0">
              <a:lnSpc>
                <a:spcPct val="107000"/>
              </a:lnSpc>
              <a:spcBef>
                <a:spcPts val="0"/>
              </a:spcBef>
              <a:spcAft>
                <a:spcPts val="600"/>
              </a:spcAft>
              <a:buNone/>
            </a:pPr>
            <a:r>
              <a:rPr lang="en-CA" dirty="0">
                <a:effectLst/>
                <a:latin typeface="Calibri" panose="020F0502020204030204" pitchFamily="34" charset="0"/>
                <a:ea typeface="Calibri" panose="020F0502020204030204" pitchFamily="34" charset="0"/>
                <a:cs typeface="Arial" panose="020B0604020202020204" pitchFamily="34" charset="0"/>
              </a:rPr>
              <a:t>He rose early in the morning and built an altar at the foot of the mountain,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twelve pillars</a:t>
            </a:r>
            <a:r>
              <a:rPr lang="en-CA" dirty="0">
                <a:effectLst/>
                <a:latin typeface="Calibri" panose="020F0502020204030204" pitchFamily="34" charset="0"/>
                <a:ea typeface="Calibri" panose="020F0502020204030204" pitchFamily="34" charset="0"/>
                <a:cs typeface="Arial" panose="020B0604020202020204" pitchFamily="34" charset="0"/>
              </a:rPr>
              <a:t>, according to the twelve tribes of Israel.  And he sent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young men of the people of Israel</a:t>
            </a:r>
            <a:r>
              <a:rPr lang="en-CA" dirty="0">
                <a:effectLst/>
                <a:latin typeface="Calibri" panose="020F0502020204030204" pitchFamily="34" charset="0"/>
                <a:ea typeface="Calibri" panose="020F0502020204030204" pitchFamily="34" charset="0"/>
                <a:cs typeface="Arial" panose="020B0604020202020204" pitchFamily="34" charset="0"/>
              </a:rPr>
              <a:t>, who offered burnt offerings and sacrificed peace offerings of oxen to the LORD.  And Moses took half of the blood and put it in basins, and half of the blood he threw against the altar.  Then he took 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Book of the Covenant</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read it in the hearing of the people</a:t>
            </a:r>
            <a:r>
              <a:rPr lang="en-CA" dirty="0">
                <a:effectLst/>
                <a:latin typeface="Calibri" panose="020F0502020204030204" pitchFamily="34" charset="0"/>
                <a:ea typeface="Calibri" panose="020F0502020204030204" pitchFamily="34" charset="0"/>
                <a:cs typeface="Arial" panose="020B0604020202020204" pitchFamily="34" charset="0"/>
              </a:rPr>
              <a:t>.  And they said,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that the LORD has spoken we will do</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we will be obedient</a:t>
            </a:r>
            <a:r>
              <a:rPr lang="en-CA" dirty="0">
                <a:effectLst/>
                <a:latin typeface="Calibri" panose="020F0502020204030204" pitchFamily="34" charset="0"/>
                <a:ea typeface="Calibri" panose="020F0502020204030204" pitchFamily="34" charset="0"/>
                <a:cs typeface="Arial" panose="020B0604020202020204" pitchFamily="34" charset="0"/>
              </a:rPr>
              <a:t>.” And Moses took the blood and threw it on the people and said,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Behold the blood of the covenant that the LORD </a:t>
            </a:r>
            <a:r>
              <a:rPr lang="en-CA" b="1" i="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has made</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with you in accordance with all these words</a:t>
            </a:r>
            <a:r>
              <a:rPr lang="en-CA" dirty="0">
                <a:effectLst/>
                <a:latin typeface="Calibri" panose="020F0502020204030204" pitchFamily="34" charset="0"/>
                <a:ea typeface="Calibri" panose="020F0502020204030204" pitchFamily="34" charset="0"/>
                <a:cs typeface="Arial" panose="020B0604020202020204" pitchFamily="34" charset="0"/>
              </a:rPr>
              <a:t>.”</a:t>
            </a:r>
          </a:p>
          <a:p>
            <a:pPr>
              <a:spcBef>
                <a:spcPts val="0"/>
              </a:spcBef>
              <a:spcAft>
                <a:spcPts val="600"/>
              </a:spcAft>
            </a:pPr>
            <a:r>
              <a:rPr lang="en-CA" dirty="0">
                <a:effectLst/>
                <a:latin typeface="Calibri" panose="020F0502020204030204" pitchFamily="34" charset="0"/>
                <a:ea typeface="Calibri" panose="020F0502020204030204" pitchFamily="34" charset="0"/>
                <a:cs typeface="Arial" panose="020B0604020202020204" pitchFamily="34" charset="0"/>
              </a:rPr>
              <a:t>There is no indication who the “young men” were – the Levitical Priesthood had NOT yet been initiated.  </a:t>
            </a:r>
          </a:p>
          <a:p>
            <a:pPr>
              <a:spcBef>
                <a:spcPts val="0"/>
              </a:spcBef>
              <a:spcAft>
                <a:spcPts val="600"/>
              </a:spcAft>
            </a:pPr>
            <a:r>
              <a:rPr lang="en-CA" dirty="0">
                <a:effectLst/>
                <a:latin typeface="Calibri" panose="020F0502020204030204" pitchFamily="34" charset="0"/>
                <a:ea typeface="Calibri" panose="020F0502020204030204" pitchFamily="34" charset="0"/>
                <a:cs typeface="Arial" panose="020B0604020202020204" pitchFamily="34" charset="0"/>
              </a:rPr>
              <a:t>The “twelve pillars” are the “witnesses” to the covenant.  </a:t>
            </a:r>
          </a:p>
          <a:p>
            <a:pPr>
              <a:spcBef>
                <a:spcPts val="0"/>
              </a:spcBef>
              <a:spcAft>
                <a:spcPts val="600"/>
              </a:spcAft>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sacrifice and spreading of blood formally bring the people into the covenant. </a:t>
            </a:r>
          </a:p>
        </p:txBody>
      </p:sp>
    </p:spTree>
    <p:extLst>
      <p:ext uri="{BB962C8B-B14F-4D97-AF65-F5344CB8AC3E}">
        <p14:creationId xmlns:p14="http://schemas.microsoft.com/office/powerpoint/2010/main" val="3834045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F4FE9B-4894-446D-A843-86EBE629B542}"/>
              </a:ext>
            </a:extLst>
          </p:cNvPr>
          <p:cNvSpPr txBox="1"/>
          <p:nvPr/>
        </p:nvSpPr>
        <p:spPr>
          <a:xfrm>
            <a:off x="0" y="806050"/>
            <a:ext cx="12192000" cy="5121658"/>
          </a:xfrm>
          <a:prstGeom prst="rect">
            <a:avLst/>
          </a:prstGeom>
          <a:noFill/>
        </p:spPr>
        <p:txBody>
          <a:bodyPr wrap="square">
            <a:spAutoFit/>
          </a:bodyPr>
          <a:lstStyle/>
          <a:p>
            <a:pPr marL="457200" marR="0" indent="-457200">
              <a:lnSpc>
                <a:spcPct val="107000"/>
              </a:lnSpc>
              <a:spcBef>
                <a:spcPts val="0"/>
              </a:spcBef>
              <a:spcAft>
                <a:spcPts val="0"/>
              </a:spcAft>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Next there is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formal covenant meal</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914400" marR="0">
              <a:lnSpc>
                <a:spcPct val="107000"/>
              </a:lnSpc>
              <a:spcBef>
                <a:spcPts val="0"/>
              </a:spcBef>
              <a:spcAft>
                <a:spcPts val="600"/>
              </a:spcAft>
            </a:pPr>
            <a:r>
              <a:rPr lang="en-CA" sz="2400" b="1" u="sng" dirty="0">
                <a:effectLst/>
                <a:latin typeface="Calibri" panose="020F0502020204030204" pitchFamily="34" charset="0"/>
                <a:ea typeface="Calibri" panose="020F0502020204030204" pitchFamily="34" charset="0"/>
                <a:cs typeface="Arial" panose="020B0604020202020204" pitchFamily="34" charset="0"/>
              </a:rPr>
              <a:t>Exodus 24:9-11 ESV</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marL="914400" marR="0">
              <a:lnSpc>
                <a:spcPct val="107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Then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Moses and Aaron, Nadab, and Abihu, and seventy of the elders</a:t>
            </a:r>
            <a:r>
              <a:rPr lang="en-CA" sz="2400" dirty="0">
                <a:effectLst/>
                <a:latin typeface="Calibri" panose="020F0502020204030204" pitchFamily="34" charset="0"/>
                <a:ea typeface="Calibri" panose="020F0502020204030204" pitchFamily="34" charset="0"/>
                <a:cs typeface="Arial" panose="020B0604020202020204" pitchFamily="34" charset="0"/>
              </a:rPr>
              <a:t> of Israel went up,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they saw the God of Israel</a:t>
            </a:r>
            <a:r>
              <a:rPr lang="en-CA" sz="2400" dirty="0">
                <a:effectLst/>
                <a:latin typeface="Calibri" panose="020F0502020204030204" pitchFamily="34" charset="0"/>
                <a:ea typeface="Calibri" panose="020F0502020204030204" pitchFamily="34" charset="0"/>
                <a:cs typeface="Arial" panose="020B0604020202020204" pitchFamily="34" charset="0"/>
              </a:rPr>
              <a:t>.  There was under his feet as it were a pavement of sapphire stone, like the very heaven for clearness.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did not lay his hand on the chief men</a:t>
            </a:r>
            <a:r>
              <a:rPr lang="en-CA" sz="2400" dirty="0">
                <a:effectLst/>
                <a:latin typeface="Calibri" panose="020F0502020204030204" pitchFamily="34" charset="0"/>
                <a:ea typeface="Calibri" panose="020F0502020204030204" pitchFamily="34" charset="0"/>
                <a:cs typeface="Arial" panose="020B0604020202020204" pitchFamily="34" charset="0"/>
              </a:rPr>
              <a:t> of the people of Israel;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they beheld God</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ate and drank</a:t>
            </a:r>
            <a:r>
              <a:rPr lang="en-CA" sz="2400" dirty="0">
                <a:effectLst/>
                <a:latin typeface="Calibri" panose="020F0502020204030204" pitchFamily="34" charset="0"/>
                <a:ea typeface="Calibri" panose="020F0502020204030204" pitchFamily="34" charset="0"/>
                <a:cs typeface="Arial" panose="020B0604020202020204" pitchFamily="34" charset="0"/>
              </a:rPr>
              <a:t>.  </a:t>
            </a:r>
          </a:p>
          <a:p>
            <a:pPr marL="457200" marR="0" indent="-457200">
              <a:lnSpc>
                <a:spcPct val="107000"/>
              </a:lnSpc>
              <a:spcBef>
                <a:spcPts val="0"/>
              </a:spcBef>
              <a:spcAft>
                <a:spcPts val="600"/>
              </a:spcAft>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For the second time, the same group goes up the mountain, but now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are allowed to approach YHWH</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difference is the blood of the covenant</a:t>
            </a: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457200" marR="0" indent="-457200">
              <a:lnSpc>
                <a:spcPct val="107000"/>
              </a:lnSpc>
              <a:spcBef>
                <a:spcPts val="0"/>
              </a:spcBef>
              <a:spcAft>
                <a:spcPts val="600"/>
              </a:spcAft>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The first time they went up the mountain, the covenant had NOT been ratified.  </a:t>
            </a:r>
          </a:p>
          <a:p>
            <a:pPr marL="457200" marR="0" indent="-457200">
              <a:lnSpc>
                <a:spcPct val="107000"/>
              </a:lnSpc>
              <a:spcBef>
                <a:spcPts val="0"/>
              </a:spcBef>
              <a:spcAft>
                <a:spcPts val="600"/>
              </a:spcAft>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Now that the blood of the covenant had been applied,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God could account all the men as “holy” so that they could approach him</a:t>
            </a:r>
            <a:r>
              <a:rPr lang="en-CA" sz="2800" dirty="0">
                <a:effectLst/>
                <a:latin typeface="Calibri" panose="020F050202020403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48482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99C8D-A707-4061-892E-C8EDBAFF58B5}"/>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Breaking the Covenant</a:t>
            </a:r>
          </a:p>
        </p:txBody>
      </p:sp>
      <p:sp>
        <p:nvSpPr>
          <p:cNvPr id="3" name="Content Placeholder 2">
            <a:extLst>
              <a:ext uri="{FF2B5EF4-FFF2-40B4-BE49-F238E27FC236}">
                <a16:creationId xmlns:a16="http://schemas.microsoft.com/office/drawing/2014/main" id="{10AA9B08-04FE-4C6C-9BFA-6531E63A38B5}"/>
              </a:ext>
            </a:extLst>
          </p:cNvPr>
          <p:cNvSpPr>
            <a:spLocks noGrp="1"/>
          </p:cNvSpPr>
          <p:nvPr>
            <p:ph idx="1"/>
          </p:nvPr>
        </p:nvSpPr>
        <p:spPr>
          <a:xfrm>
            <a:off x="0" y="1168400"/>
            <a:ext cx="12192000" cy="5689599"/>
          </a:xfrm>
        </p:spPr>
        <p:txBody>
          <a:bodyPr>
            <a:normAutofit fontScale="92500"/>
          </a:bodyPr>
          <a:lstStyle/>
          <a:p>
            <a:pPr marL="474663" indent="-474663">
              <a:lnSpc>
                <a:spcPct val="100000"/>
              </a:lnSpc>
              <a:spcBef>
                <a:spcPts val="0"/>
              </a:spcBef>
            </a:pPr>
            <a:r>
              <a:rPr lang="en-CA" dirty="0"/>
              <a:t>Moses returns to the mountain:</a:t>
            </a:r>
          </a:p>
          <a:p>
            <a:pPr marL="914400" lvl="2" indent="0">
              <a:lnSpc>
                <a:spcPct val="100000"/>
              </a:lnSpc>
              <a:spcBef>
                <a:spcPts val="0"/>
              </a:spcBef>
              <a:buNone/>
            </a:pPr>
            <a:r>
              <a:rPr lang="en-CA" sz="2400" b="1" u="sng" dirty="0"/>
              <a:t>Exodus 24:12-13, 15-16 ESV</a:t>
            </a:r>
          </a:p>
          <a:p>
            <a:pPr marL="914400" lvl="2" indent="0">
              <a:lnSpc>
                <a:spcPct val="100000"/>
              </a:lnSpc>
              <a:buNone/>
            </a:pPr>
            <a:r>
              <a:rPr lang="en-CA" sz="2400" dirty="0"/>
              <a:t>The LORD said to Moses, “</a:t>
            </a:r>
            <a:r>
              <a:rPr lang="en-CA" sz="2400" b="1" dirty="0">
                <a:highlight>
                  <a:srgbClr val="FFFF00"/>
                </a:highlight>
              </a:rPr>
              <a:t>Come up to me on the mountain</a:t>
            </a:r>
            <a:r>
              <a:rPr lang="en-CA" sz="2400" dirty="0"/>
              <a:t> and wait there, </a:t>
            </a:r>
            <a:r>
              <a:rPr lang="en-CA" sz="2400" b="1" dirty="0">
                <a:highlight>
                  <a:srgbClr val="FFFF00"/>
                </a:highlight>
              </a:rPr>
              <a:t>that I may give you the tablets of stone</a:t>
            </a:r>
            <a:r>
              <a:rPr lang="en-CA" sz="2400" dirty="0"/>
              <a:t>, with the [torah], [with] the commandment, which I have written for their instruction.”  So Moses rose with his assistant Joshua, and Moses went up into the mountain of God.  … Then Moses went up on the mountain, and the cloud covered the mountain.  </a:t>
            </a:r>
            <a:r>
              <a:rPr lang="en-CA" sz="2400" b="1" dirty="0">
                <a:highlight>
                  <a:srgbClr val="FFFF00"/>
                </a:highlight>
              </a:rPr>
              <a:t>The glory of the LORD dwelt on Mount Sinai</a:t>
            </a:r>
            <a:r>
              <a:rPr lang="en-CA" sz="2400" dirty="0"/>
              <a:t>, and the cloud covered it …</a:t>
            </a:r>
          </a:p>
          <a:p>
            <a:pPr>
              <a:lnSpc>
                <a:spcPct val="100000"/>
              </a:lnSpc>
              <a:spcBef>
                <a:spcPts val="600"/>
              </a:spcBef>
            </a:pPr>
            <a:r>
              <a:rPr lang="en-CA" b="1" dirty="0">
                <a:highlight>
                  <a:srgbClr val="FFFF00"/>
                </a:highlight>
              </a:rPr>
              <a:t>On the mountain Moses receives the instruction for the Tabernacle</a:t>
            </a:r>
            <a:r>
              <a:rPr lang="en-CA" dirty="0"/>
              <a:t> and its accoutrements, as well as the </a:t>
            </a:r>
            <a:r>
              <a:rPr lang="en-CA" b="1" dirty="0">
                <a:highlight>
                  <a:srgbClr val="FFFF00"/>
                </a:highlight>
              </a:rPr>
              <a:t>tablets with the Ten Commandments</a:t>
            </a:r>
            <a:r>
              <a:rPr lang="en-CA" dirty="0"/>
              <a:t>, </a:t>
            </a:r>
          </a:p>
          <a:p>
            <a:pPr>
              <a:lnSpc>
                <a:spcPct val="100000"/>
              </a:lnSpc>
              <a:spcBef>
                <a:spcPts val="600"/>
              </a:spcBef>
            </a:pPr>
            <a:r>
              <a:rPr lang="en-CA" dirty="0"/>
              <a:t>But, the people became impatient:</a:t>
            </a:r>
          </a:p>
          <a:p>
            <a:pPr marL="914400" lvl="2" indent="0">
              <a:lnSpc>
                <a:spcPct val="100000"/>
              </a:lnSpc>
              <a:spcBef>
                <a:spcPts val="0"/>
              </a:spcBef>
              <a:buNone/>
            </a:pPr>
            <a:r>
              <a:rPr lang="en-CA" sz="2400" b="1" u="sng" dirty="0"/>
              <a:t>Exodus 32:1 ESV </a:t>
            </a:r>
          </a:p>
          <a:p>
            <a:pPr marL="914400" lvl="2" indent="0">
              <a:lnSpc>
                <a:spcPct val="100000"/>
              </a:lnSpc>
              <a:spcBef>
                <a:spcPts val="0"/>
              </a:spcBef>
              <a:buNone/>
            </a:pPr>
            <a:r>
              <a:rPr lang="en-CA" sz="2400" dirty="0"/>
              <a:t>When the people saw that </a:t>
            </a:r>
            <a:r>
              <a:rPr lang="en-CA" sz="2400" b="1" dirty="0">
                <a:highlight>
                  <a:srgbClr val="FFFF00"/>
                </a:highlight>
              </a:rPr>
              <a:t>Moses delayed</a:t>
            </a:r>
            <a:r>
              <a:rPr lang="en-CA" sz="2400" dirty="0"/>
              <a:t> to come down from the mountain, the people gathered themselves together to Aaron and said to him, “Up, </a:t>
            </a:r>
            <a:r>
              <a:rPr lang="en-CA" sz="2400" b="1" dirty="0">
                <a:highlight>
                  <a:srgbClr val="FFFF00"/>
                </a:highlight>
              </a:rPr>
              <a:t>make us gods</a:t>
            </a:r>
            <a:r>
              <a:rPr lang="en-CA" sz="2400" dirty="0"/>
              <a:t> who shall go before us.  As for this Moses, the man who brought us up out of the land of Egypt, we do not know what has become of him.”</a:t>
            </a:r>
          </a:p>
        </p:txBody>
      </p:sp>
    </p:spTree>
    <p:extLst>
      <p:ext uri="{BB962C8B-B14F-4D97-AF65-F5344CB8AC3E}">
        <p14:creationId xmlns:p14="http://schemas.microsoft.com/office/powerpoint/2010/main" val="309025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2AD47DB-090F-4F86-90AE-18893821949C}"/>
              </a:ext>
            </a:extLst>
          </p:cNvPr>
          <p:cNvSpPr txBox="1"/>
          <p:nvPr/>
        </p:nvSpPr>
        <p:spPr>
          <a:xfrm>
            <a:off x="0" y="0"/>
            <a:ext cx="12192000" cy="6186309"/>
          </a:xfrm>
          <a:prstGeom prst="rect">
            <a:avLst/>
          </a:prstGeom>
          <a:noFill/>
        </p:spPr>
        <p:txBody>
          <a:bodyPr wrap="square">
            <a:spAutoFit/>
          </a:bodyPr>
          <a:lstStyle/>
          <a:p>
            <a:pPr marL="457200" indent="-457200">
              <a:buFont typeface="Arial" panose="020B0604020202020204" pitchFamily="34" charset="0"/>
              <a:buChar char="•"/>
            </a:pPr>
            <a:r>
              <a:rPr lang="en-CA" sz="2800" b="1" dirty="0">
                <a:highlight>
                  <a:srgbClr val="FFFF00"/>
                </a:highlight>
              </a:rPr>
              <a:t>YHWH is ready to destroy the people</a:t>
            </a:r>
            <a:r>
              <a:rPr lang="en-CA" sz="2800" dirty="0"/>
              <a:t>: </a:t>
            </a:r>
            <a:r>
              <a:rPr lang="en-CA" sz="2400" b="1" u="sng" dirty="0"/>
              <a:t>Exodus 32:7-10 ESV</a:t>
            </a:r>
          </a:p>
          <a:p>
            <a:pPr lvl="2"/>
            <a:r>
              <a:rPr lang="en-CA" sz="2400" dirty="0"/>
              <a:t>And the LORD said to Moses, “Go down, for </a:t>
            </a:r>
            <a:r>
              <a:rPr lang="en-CA" sz="2400" b="1" dirty="0">
                <a:highlight>
                  <a:srgbClr val="FFFF00"/>
                </a:highlight>
              </a:rPr>
              <a:t>your people, whom you brought up out of the land of Egypt, have corrupted themselves</a:t>
            </a:r>
            <a:r>
              <a:rPr lang="en-CA" sz="2400" dirty="0"/>
              <a:t>.  They have turned aside quickly out of the way that I commanded them.   They have made for themselves a golden calf and have worshiped it and sacrificed to it and said, ‘These are your gods, O Israel, who brought you up out of the land of Egypt!’”  And the LORD said to Moses, “</a:t>
            </a:r>
            <a:r>
              <a:rPr lang="en-CA" sz="2400" b="1" dirty="0">
                <a:highlight>
                  <a:srgbClr val="FFFF00"/>
                </a:highlight>
              </a:rPr>
              <a:t>I have seen this people, and behold, hit is a stiff-necked people</a:t>
            </a:r>
            <a:r>
              <a:rPr lang="en-CA" sz="2400" dirty="0"/>
              <a:t>.  Now </a:t>
            </a:r>
            <a:r>
              <a:rPr lang="en-CA" sz="2400" b="1" dirty="0">
                <a:highlight>
                  <a:srgbClr val="FFFF00"/>
                </a:highlight>
              </a:rPr>
              <a:t>therefore let me alone, that my wrath may burn hot against them and I may consume them</a:t>
            </a:r>
            <a:r>
              <a:rPr lang="en-CA" sz="2400" dirty="0"/>
              <a:t> …”</a:t>
            </a:r>
          </a:p>
          <a:p>
            <a:pPr marL="457200" indent="-457200">
              <a:buFont typeface="Arial" panose="020B0604020202020204" pitchFamily="34" charset="0"/>
              <a:buChar char="•"/>
            </a:pPr>
            <a:r>
              <a:rPr lang="en-CA" sz="2800" dirty="0"/>
              <a:t>Moses intercedes: </a:t>
            </a:r>
            <a:r>
              <a:rPr lang="en-CA" sz="2400" b="1" u="sng" dirty="0"/>
              <a:t>Exodus 32:11-12a ESV</a:t>
            </a:r>
          </a:p>
          <a:p>
            <a:pPr lvl="2"/>
            <a:r>
              <a:rPr lang="en-CA" sz="2400" dirty="0"/>
              <a:t>But </a:t>
            </a:r>
            <a:r>
              <a:rPr lang="en-CA" sz="2400" b="1" dirty="0">
                <a:highlight>
                  <a:srgbClr val="FFFF00"/>
                </a:highlight>
              </a:rPr>
              <a:t>Moses implored the LORD his God</a:t>
            </a:r>
            <a:r>
              <a:rPr lang="en-CA" sz="2400" dirty="0"/>
              <a:t> and said, “O LORD, why does your wrath burn hot against your people, whom you have brought out of the land of Egypt with great power and with a mighty hand?  Why should the Egyptians say, ‘With evil intent did he bring them out, to kill them …’”</a:t>
            </a:r>
          </a:p>
          <a:p>
            <a:pPr marL="457200" indent="-457200">
              <a:buFont typeface="Arial" panose="020B0604020202020204" pitchFamily="34" charset="0"/>
              <a:buChar char="•"/>
            </a:pPr>
            <a:r>
              <a:rPr lang="en-CA" sz="2800" dirty="0"/>
              <a:t>YHWH relents, but </a:t>
            </a:r>
            <a:r>
              <a:rPr lang="en-CA" sz="2800" b="1" dirty="0">
                <a:highlight>
                  <a:srgbClr val="FFFF00"/>
                </a:highlight>
              </a:rPr>
              <a:t>the Covenant is broken</a:t>
            </a:r>
            <a:r>
              <a:rPr lang="en-CA" sz="2800" dirty="0"/>
              <a:t>: </a:t>
            </a:r>
            <a:r>
              <a:rPr lang="en-CA" sz="2400" b="1" u="sng" dirty="0"/>
              <a:t>Exodus 32:14, 19b ESV</a:t>
            </a:r>
          </a:p>
          <a:p>
            <a:pPr lvl="2"/>
            <a:r>
              <a:rPr lang="en-CA" sz="2400" dirty="0"/>
              <a:t>And the LORD relented from the disaster that he had spoken of bringing on his people. … Moses’ anger burned hot, and </a:t>
            </a:r>
            <a:r>
              <a:rPr lang="en-CA" sz="2400" b="1" dirty="0">
                <a:highlight>
                  <a:srgbClr val="FFFF00"/>
                </a:highlight>
              </a:rPr>
              <a:t>he threw the tablets out of his hands and broke them</a:t>
            </a:r>
            <a:r>
              <a:rPr lang="en-CA" sz="2400" dirty="0"/>
              <a:t> …</a:t>
            </a:r>
          </a:p>
        </p:txBody>
      </p:sp>
    </p:spTree>
    <p:extLst>
      <p:ext uri="{BB962C8B-B14F-4D97-AF65-F5344CB8AC3E}">
        <p14:creationId xmlns:p14="http://schemas.microsoft.com/office/powerpoint/2010/main" val="1645199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4D838-C5D2-4130-AA0E-29DAF9A15EFD}"/>
              </a:ext>
            </a:extLst>
          </p:cNvPr>
          <p:cNvSpPr>
            <a:spLocks noGrp="1"/>
          </p:cNvSpPr>
          <p:nvPr>
            <p:ph type="title"/>
          </p:nvPr>
        </p:nvSpPr>
        <p:spPr>
          <a:xfrm>
            <a:off x="838200" y="1"/>
            <a:ext cx="10515600" cy="1117599"/>
          </a:xfrm>
        </p:spPr>
        <p:txBody>
          <a:bodyPr/>
          <a:lstStyle/>
          <a:p>
            <a:pPr algn="ctr"/>
            <a:r>
              <a:rPr lang="en-CA" dirty="0">
                <a:latin typeface="Arial Black" panose="020B0A04020102020204" pitchFamily="34" charset="0"/>
              </a:rPr>
              <a:t>Making Atonement</a:t>
            </a:r>
          </a:p>
        </p:txBody>
      </p:sp>
      <p:sp>
        <p:nvSpPr>
          <p:cNvPr id="3" name="Content Placeholder 2">
            <a:extLst>
              <a:ext uri="{FF2B5EF4-FFF2-40B4-BE49-F238E27FC236}">
                <a16:creationId xmlns:a16="http://schemas.microsoft.com/office/drawing/2014/main" id="{62AB1D59-11C0-453F-A18F-8DD0B414B9AE}"/>
              </a:ext>
            </a:extLst>
          </p:cNvPr>
          <p:cNvSpPr>
            <a:spLocks noGrp="1"/>
          </p:cNvSpPr>
          <p:nvPr>
            <p:ph idx="1"/>
          </p:nvPr>
        </p:nvSpPr>
        <p:spPr>
          <a:xfrm>
            <a:off x="0" y="1117600"/>
            <a:ext cx="12192000" cy="5740399"/>
          </a:xfrm>
        </p:spPr>
        <p:txBody>
          <a:bodyPr>
            <a:normAutofit/>
          </a:bodyPr>
          <a:lstStyle/>
          <a:p>
            <a:pPr>
              <a:spcBef>
                <a:spcPts val="0"/>
              </a:spcBef>
            </a:pP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sacrificial system had not yet been specified, so there was no formal way to atone for the sin</a:t>
            </a:r>
            <a:r>
              <a:rPr lang="en-CA" sz="2800" dirty="0">
                <a:effectLst/>
                <a:latin typeface="Calibri" panose="020F0502020204030204" pitchFamily="34" charset="0"/>
                <a:ea typeface="Calibri" panose="020F0502020204030204" pitchFamily="34" charset="0"/>
                <a:cs typeface="Arial" panose="020B0604020202020204" pitchFamily="34" charset="0"/>
              </a:rPr>
              <a:t> – Moses requests YHWH’s forgiveness and offers his own life as a sacrifice: </a:t>
            </a:r>
            <a:r>
              <a:rPr kumimoji="0" lang="en-CA" sz="2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Exodus 32:30-33 ESV</a:t>
            </a:r>
            <a:endParaRPr lang="en-CA" sz="2400" b="1" u="sng" dirty="0">
              <a:effectLst/>
              <a:latin typeface="Calibri" panose="020F0502020204030204" pitchFamily="34" charset="0"/>
              <a:ea typeface="Calibri" panose="020F0502020204030204" pitchFamily="34" charset="0"/>
              <a:cs typeface="Arial" panose="020B0604020202020204" pitchFamily="34" charset="0"/>
            </a:endParaRPr>
          </a:p>
          <a:p>
            <a:pPr marL="914400" lvl="2" indent="0">
              <a:spcBef>
                <a:spcPts val="0"/>
              </a:spcBef>
              <a:buNone/>
            </a:pPr>
            <a:r>
              <a:rPr lang="en-CA" sz="2400" dirty="0">
                <a:effectLst/>
                <a:latin typeface="Calibri" panose="020F0502020204030204" pitchFamily="34" charset="0"/>
                <a:ea typeface="Calibri" panose="020F0502020204030204" pitchFamily="34" charset="0"/>
                <a:cs typeface="Arial" panose="020B0604020202020204" pitchFamily="34" charset="0"/>
              </a:rPr>
              <a:t>The next day Moses said to the people, “You have sinned a great sin.  And now I will go up to the LORD;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perhaps I can make atonement for your sin</a:t>
            </a:r>
            <a:r>
              <a:rPr lang="en-CA" sz="2400" dirty="0">
                <a:effectLst/>
                <a:latin typeface="Calibri" panose="020F0502020204030204" pitchFamily="34" charset="0"/>
                <a:ea typeface="Calibri" panose="020F0502020204030204" pitchFamily="34" charset="0"/>
                <a:cs typeface="Arial" panose="020B0604020202020204" pitchFamily="34" charset="0"/>
              </a:rPr>
              <a:t>.”  So Moses returned to the LORD and said, “Alas, this people has sinned a great sin.  They have made for themselves gods of gold.  But now,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if you will forgive their sin</a:t>
            </a:r>
            <a:r>
              <a:rPr lang="en-CA" sz="2400" dirty="0">
                <a:effectLst/>
                <a:latin typeface="Calibri" panose="020F0502020204030204" pitchFamily="34" charset="0"/>
                <a:ea typeface="Calibri" panose="020F0502020204030204" pitchFamily="34" charset="0"/>
                <a:cs typeface="Arial" panose="020B0604020202020204" pitchFamily="34" charset="0"/>
              </a:rPr>
              <a:t>—but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if not, please blot me out of your book that you have written</a:t>
            </a:r>
            <a:r>
              <a:rPr lang="en-CA" sz="2400" dirty="0">
                <a:effectLst/>
                <a:latin typeface="Calibri" panose="020F0502020204030204" pitchFamily="34" charset="0"/>
                <a:ea typeface="Calibri" panose="020F0502020204030204" pitchFamily="34" charset="0"/>
                <a:cs typeface="Arial" panose="020B0604020202020204" pitchFamily="34" charset="0"/>
              </a:rPr>
              <a:t>.”  But the LORD said to Moses, “Whoever has sinned against me, I will blot out of my book.” </a:t>
            </a:r>
          </a:p>
          <a:p>
            <a:pPr>
              <a:spcBef>
                <a:spcPts val="600"/>
              </a:spcBef>
            </a:pPr>
            <a:r>
              <a:rPr lang="en-CA" dirty="0"/>
              <a:t>YHWH declines the offer but points out that the </a:t>
            </a:r>
            <a:r>
              <a:rPr lang="en-CA" b="1" dirty="0">
                <a:highlight>
                  <a:srgbClr val="FFFF00"/>
                </a:highlight>
              </a:rPr>
              <a:t>sin has left the nation in an unclean state</a:t>
            </a:r>
            <a:r>
              <a:rPr lang="en-CA" dirty="0"/>
              <a:t>:  </a:t>
            </a:r>
            <a:r>
              <a:rPr lang="en-CA" sz="2400" b="1" u="sng" dirty="0"/>
              <a:t>Exodus 32:34a, 33:3, 5b ESV</a:t>
            </a:r>
            <a:endParaRPr lang="en-CA" sz="2400" b="1" u="sng" dirty="0">
              <a:effectLst/>
              <a:ea typeface="Calibri" panose="020F0502020204030204" pitchFamily="34" charset="0"/>
              <a:cs typeface="Arial" panose="020B0604020202020204" pitchFamily="34" charset="0"/>
            </a:endParaRPr>
          </a:p>
          <a:p>
            <a:pPr marL="914400" lvl="2" indent="0">
              <a:spcBef>
                <a:spcPts val="0"/>
              </a:spcBef>
              <a:buNone/>
            </a:pPr>
            <a:r>
              <a:rPr lang="en-CA" sz="2400" dirty="0">
                <a:effectLst/>
                <a:latin typeface="Calibri" panose="020F0502020204030204" pitchFamily="34" charset="0"/>
                <a:ea typeface="Calibri" panose="020F0502020204030204" pitchFamily="34" charset="0"/>
                <a:cs typeface="Arial" panose="020B0604020202020204" pitchFamily="34" charset="0"/>
              </a:rPr>
              <a:t>“But now go, lead the people to the place about which I have spoken to you; behold,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my angel shall go before you</a:t>
            </a:r>
            <a:r>
              <a:rPr lang="en-CA" sz="2400" dirty="0">
                <a:effectLst/>
                <a:latin typeface="Calibri" panose="020F0502020204030204" pitchFamily="34" charset="0"/>
                <a:ea typeface="Calibri" panose="020F0502020204030204" pitchFamily="34" charset="0"/>
                <a:cs typeface="Arial" panose="020B0604020202020204" pitchFamily="34" charset="0"/>
              </a:rPr>
              <a:t>. … Go up to a land flowing with milk and honey; but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not go up among you</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lest I consume you</a:t>
            </a:r>
            <a:r>
              <a:rPr lang="en-CA" sz="2400" dirty="0">
                <a:effectLst/>
                <a:latin typeface="Calibri" panose="020F0502020204030204" pitchFamily="34" charset="0"/>
                <a:ea typeface="Calibri" panose="020F0502020204030204" pitchFamily="34" charset="0"/>
                <a:cs typeface="Arial" panose="020B0604020202020204" pitchFamily="34" charset="0"/>
              </a:rPr>
              <a:t> on the way, for you are a stiff-necked people.”  … For the LORD had said to Moses, “…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if for a single moment I should go up among you, I would consume you</a:t>
            </a:r>
            <a:r>
              <a:rPr lang="en-CA" sz="2400" dirty="0">
                <a:effectLst/>
                <a:latin typeface="Calibri" panose="020F0502020204030204" pitchFamily="34" charset="0"/>
                <a:ea typeface="Calibri" panose="020F0502020204030204" pitchFamily="34" charset="0"/>
                <a:cs typeface="Arial" panose="020B0604020202020204" pitchFamily="34" charset="0"/>
              </a:rPr>
              <a:t>.”</a:t>
            </a:r>
            <a:endParaRPr lang="en-CA" sz="2400" dirty="0"/>
          </a:p>
        </p:txBody>
      </p:sp>
    </p:spTree>
    <p:extLst>
      <p:ext uri="{BB962C8B-B14F-4D97-AF65-F5344CB8AC3E}">
        <p14:creationId xmlns:p14="http://schemas.microsoft.com/office/powerpoint/2010/main" val="773019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A51FA-A44F-456A-A106-499A9D66BFD9}"/>
              </a:ext>
            </a:extLst>
          </p:cNvPr>
          <p:cNvSpPr>
            <a:spLocks noGrp="1"/>
          </p:cNvSpPr>
          <p:nvPr>
            <p:ph type="title"/>
          </p:nvPr>
        </p:nvSpPr>
        <p:spPr>
          <a:xfrm>
            <a:off x="838200" y="1"/>
            <a:ext cx="10515600" cy="1100666"/>
          </a:xfrm>
        </p:spPr>
        <p:txBody>
          <a:bodyPr/>
          <a:lstStyle/>
          <a:p>
            <a:pPr algn="ctr"/>
            <a:r>
              <a:rPr lang="en-CA" dirty="0">
                <a:latin typeface="Arial Black" panose="020B0A04020102020204" pitchFamily="34" charset="0"/>
              </a:rPr>
              <a:t>Attaining Understanding</a:t>
            </a:r>
          </a:p>
        </p:txBody>
      </p:sp>
      <p:sp>
        <p:nvSpPr>
          <p:cNvPr id="3" name="Content Placeholder 2">
            <a:extLst>
              <a:ext uri="{FF2B5EF4-FFF2-40B4-BE49-F238E27FC236}">
                <a16:creationId xmlns:a16="http://schemas.microsoft.com/office/drawing/2014/main" id="{735C404D-55D7-47D4-B25C-7A7640BC163B}"/>
              </a:ext>
            </a:extLst>
          </p:cNvPr>
          <p:cNvSpPr>
            <a:spLocks noGrp="1"/>
          </p:cNvSpPr>
          <p:nvPr>
            <p:ph idx="1"/>
          </p:nvPr>
        </p:nvSpPr>
        <p:spPr>
          <a:xfrm>
            <a:off x="0" y="1100667"/>
            <a:ext cx="12192000" cy="5757332"/>
          </a:xfrm>
        </p:spPr>
        <p:txBody>
          <a:bodyPr>
            <a:normAutofit fontScale="92500" lnSpcReduction="20000"/>
          </a:bodyPr>
          <a:lstStyle/>
          <a:p>
            <a:pPr>
              <a:lnSpc>
                <a:spcPct val="107000"/>
              </a:lnSpc>
              <a:spcBef>
                <a:spcPts val="0"/>
              </a:spcBef>
            </a:pP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Moses does not see how he can succeed without God’s presence</a:t>
            </a:r>
            <a:r>
              <a:rPr lang="en-CA" sz="3000" dirty="0">
                <a:effectLst/>
                <a:latin typeface="Calibri" panose="020F0502020204030204" pitchFamily="34" charset="0"/>
                <a:ea typeface="Calibri" panose="020F0502020204030204" pitchFamily="34" charset="0"/>
                <a:cs typeface="Arial" panose="020B0604020202020204" pitchFamily="34" charset="0"/>
              </a:rPr>
              <a:t> so prays for deeper understanding: </a:t>
            </a:r>
            <a:r>
              <a:rPr kumimoji="0" lang="en-CA" sz="26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Exodus 33:12-17 ESV</a:t>
            </a:r>
            <a:endParaRPr lang="en-CA" sz="2600" b="1" u="sng" dirty="0">
              <a:effectLst/>
              <a:latin typeface="Calibri" panose="020F0502020204030204" pitchFamily="34" charset="0"/>
              <a:ea typeface="Calibri" panose="020F0502020204030204" pitchFamily="34" charset="0"/>
              <a:cs typeface="Arial" panose="020B0604020202020204" pitchFamily="34" charset="0"/>
            </a:endParaRPr>
          </a:p>
          <a:p>
            <a:pPr lvl="1" indent="0">
              <a:lnSpc>
                <a:spcPct val="107000"/>
              </a:lnSpc>
              <a:spcBef>
                <a:spcPts val="0"/>
              </a:spcBef>
              <a:buNone/>
            </a:pPr>
            <a:r>
              <a:rPr lang="en-CA" sz="2600" dirty="0">
                <a:effectLst/>
                <a:latin typeface="Calibri" panose="020F0502020204030204" pitchFamily="34" charset="0"/>
                <a:ea typeface="Calibri" panose="020F0502020204030204" pitchFamily="34" charset="0"/>
                <a:cs typeface="Arial" panose="020B0604020202020204" pitchFamily="34" charset="0"/>
              </a:rPr>
              <a:t>Moses said to the LORD, “See,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say to me, ‘Bring up this people</a:t>
            </a:r>
            <a:r>
              <a:rPr lang="en-CA" sz="2600" dirty="0">
                <a:effectLst/>
                <a:latin typeface="Calibri" panose="020F0502020204030204" pitchFamily="34" charset="0"/>
                <a:ea typeface="Calibri" panose="020F0502020204030204" pitchFamily="34" charset="0"/>
                <a:cs typeface="Arial" panose="020B0604020202020204" pitchFamily="34" charset="0"/>
              </a:rPr>
              <a:t>,’ but you have not let me know whom you will send with me.  Yet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have said, ‘I know you by name</a:t>
            </a:r>
            <a:r>
              <a:rPr lang="en-CA" sz="2600" dirty="0">
                <a:effectLst/>
                <a:latin typeface="Calibri" panose="020F0502020204030204" pitchFamily="34" charset="0"/>
                <a:ea typeface="Calibri" panose="020F0502020204030204" pitchFamily="34" charset="0"/>
                <a:cs typeface="Arial" panose="020B0604020202020204" pitchFamily="34" charset="0"/>
              </a:rPr>
              <a:t>, and you have also found </a:t>
            </a:r>
            <a:r>
              <a:rPr lang="en-CA" sz="2600" b="1" i="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favor</a:t>
            </a:r>
            <a:r>
              <a:rPr lang="en-CA" sz="2600" dirty="0">
                <a:effectLst/>
                <a:latin typeface="Calibri" panose="020F0502020204030204" pitchFamily="34" charset="0"/>
                <a:ea typeface="Calibri" panose="020F0502020204030204" pitchFamily="34" charset="0"/>
                <a:cs typeface="Arial" panose="020B0604020202020204" pitchFamily="34" charset="0"/>
              </a:rPr>
              <a:t> in my sight.’  Now therefore, if I have found </a:t>
            </a:r>
            <a:r>
              <a:rPr lang="en-CA" sz="2600" b="1" i="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favor</a:t>
            </a:r>
            <a:r>
              <a:rPr lang="en-CA" sz="2600" dirty="0">
                <a:effectLst/>
                <a:latin typeface="Calibri" panose="020F0502020204030204" pitchFamily="34" charset="0"/>
                <a:ea typeface="Calibri" panose="020F0502020204030204" pitchFamily="34" charset="0"/>
                <a:cs typeface="Arial" panose="020B0604020202020204" pitchFamily="34" charset="0"/>
              </a:rPr>
              <a:t> in your sight,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please </a:t>
            </a:r>
            <a:r>
              <a:rPr lang="en-CA" sz="2600" b="1" i="1" u="sng" dirty="0">
                <a:effectLst/>
                <a:highlight>
                  <a:srgbClr val="FFFF00"/>
                </a:highlight>
                <a:latin typeface="Calibri" panose="020F0502020204030204" pitchFamily="34" charset="0"/>
                <a:ea typeface="Calibri" panose="020F0502020204030204" pitchFamily="34" charset="0"/>
                <a:cs typeface="Arial" panose="020B0604020202020204" pitchFamily="34" charset="0"/>
              </a:rPr>
              <a:t>show me now your ways</a:t>
            </a:r>
            <a:r>
              <a:rPr lang="en-CA" sz="2600" dirty="0">
                <a:effectLst/>
                <a:latin typeface="Calibri" panose="020F0502020204030204" pitchFamily="34" charset="0"/>
                <a:ea typeface="Calibri" panose="020F0502020204030204" pitchFamily="34" charset="0"/>
                <a:cs typeface="Arial" panose="020B0604020202020204" pitchFamily="34" charset="0"/>
              </a:rPr>
              <a:t>,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that I may know you</a:t>
            </a:r>
            <a:r>
              <a:rPr lang="en-CA" sz="2600" dirty="0">
                <a:effectLst/>
                <a:latin typeface="Calibri" panose="020F0502020204030204" pitchFamily="34" charset="0"/>
                <a:ea typeface="Calibri" panose="020F0502020204030204" pitchFamily="34" charset="0"/>
                <a:cs typeface="Arial" panose="020B0604020202020204" pitchFamily="34" charset="0"/>
              </a:rPr>
              <a:t> in order to find </a:t>
            </a:r>
            <a:r>
              <a:rPr lang="en-CA" sz="2600" b="1" i="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favor</a:t>
            </a:r>
            <a:r>
              <a:rPr lang="en-CA" sz="2600" dirty="0">
                <a:effectLst/>
                <a:latin typeface="Calibri" panose="020F0502020204030204" pitchFamily="34" charset="0"/>
                <a:ea typeface="Calibri" panose="020F0502020204030204" pitchFamily="34" charset="0"/>
                <a:cs typeface="Arial" panose="020B0604020202020204" pitchFamily="34" charset="0"/>
              </a:rPr>
              <a:t> in your sight.  Consider too that this nation is your people.”  </a:t>
            </a:r>
          </a:p>
          <a:p>
            <a:pPr lvl="1" indent="0">
              <a:lnSpc>
                <a:spcPct val="107000"/>
              </a:lnSpc>
              <a:spcBef>
                <a:spcPts val="600"/>
              </a:spcBef>
              <a:buNone/>
            </a:pPr>
            <a:r>
              <a:rPr lang="en-CA" sz="2600" dirty="0">
                <a:effectLst/>
                <a:latin typeface="Calibri" panose="020F0502020204030204" pitchFamily="34" charset="0"/>
                <a:ea typeface="Calibri" panose="020F0502020204030204" pitchFamily="34" charset="0"/>
                <a:cs typeface="Arial" panose="020B0604020202020204" pitchFamily="34" charset="0"/>
              </a:rPr>
              <a:t>And he said,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My presence will go with you, and I will give you rest</a:t>
            </a:r>
            <a:r>
              <a:rPr lang="en-CA" sz="2600" dirty="0">
                <a:effectLst/>
                <a:latin typeface="Calibri" panose="020F0502020204030204" pitchFamily="34" charset="0"/>
                <a:ea typeface="Calibri" panose="020F0502020204030204" pitchFamily="34" charset="0"/>
                <a:cs typeface="Arial" panose="020B0604020202020204" pitchFamily="34" charset="0"/>
              </a:rPr>
              <a:t>.”  And he said to him, “If your presence will not go with me, do not bring us up from here.  For how shall it be known that I have found </a:t>
            </a:r>
            <a:r>
              <a:rPr lang="en-CA" sz="2600" b="1" i="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favor</a:t>
            </a:r>
            <a:r>
              <a:rPr lang="en-CA" sz="2600" dirty="0">
                <a:effectLst/>
                <a:latin typeface="Calibri" panose="020F0502020204030204" pitchFamily="34" charset="0"/>
                <a:ea typeface="Calibri" panose="020F0502020204030204" pitchFamily="34" charset="0"/>
                <a:cs typeface="Arial" panose="020B0604020202020204" pitchFamily="34" charset="0"/>
              </a:rPr>
              <a:t> in your sight, I and your people?  Is it not in your going with us, so that we are distinct, I and your people, from every other people on the face of the earth?”  And the LORD said to Moses,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This very thing that you have spoken I will do</a:t>
            </a:r>
            <a:r>
              <a:rPr lang="en-CA" sz="2600" dirty="0">
                <a:effectLst/>
                <a:latin typeface="Calibri" panose="020F0502020204030204" pitchFamily="34" charset="0"/>
                <a:ea typeface="Calibri" panose="020F0502020204030204" pitchFamily="34" charset="0"/>
                <a:cs typeface="Arial" panose="020B0604020202020204" pitchFamily="34" charset="0"/>
              </a:rPr>
              <a:t>, for you have found </a:t>
            </a:r>
            <a:r>
              <a:rPr lang="en-CA" sz="2600" b="1" i="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favor</a:t>
            </a:r>
            <a:r>
              <a:rPr lang="en-CA" sz="2600" dirty="0">
                <a:effectLst/>
                <a:latin typeface="Calibri" panose="020F0502020204030204" pitchFamily="34" charset="0"/>
                <a:ea typeface="Calibri" panose="020F0502020204030204" pitchFamily="34" charset="0"/>
                <a:cs typeface="Arial" panose="020B0604020202020204" pitchFamily="34" charset="0"/>
              </a:rPr>
              <a:t> in my sight, and I know you by name.” </a:t>
            </a:r>
          </a:p>
          <a:p>
            <a:r>
              <a:rPr lang="en-CA" sz="3000" dirty="0">
                <a:effectLst/>
                <a:latin typeface="Calibri" panose="020F0502020204030204" pitchFamily="34" charset="0"/>
                <a:ea typeface="Calibri" panose="020F0502020204030204" pitchFamily="34" charset="0"/>
                <a:cs typeface="Arial" panose="020B0604020202020204" pitchFamily="34" charset="0"/>
              </a:rPr>
              <a:t>Note the word “favour” occurs five time in this passage: it  is translated from </a:t>
            </a:r>
            <a:br>
              <a:rPr lang="en-CA" sz="3000" dirty="0">
                <a:effectLst/>
                <a:latin typeface="Calibri" panose="020F0502020204030204" pitchFamily="34" charset="0"/>
                <a:ea typeface="Calibri" panose="020F0502020204030204" pitchFamily="34" charset="0"/>
                <a:cs typeface="Arial" panose="020B0604020202020204" pitchFamily="34" charset="0"/>
              </a:rPr>
            </a:br>
            <a:r>
              <a:rPr lang="en-CA" sz="3000" dirty="0">
                <a:effectLst/>
                <a:latin typeface="Calibri" panose="020F0502020204030204" pitchFamily="34" charset="0"/>
                <a:ea typeface="Calibri" panose="020F0502020204030204" pitchFamily="34" charset="0"/>
                <a:cs typeface="Arial" panose="020B0604020202020204" pitchFamily="34" charset="0"/>
              </a:rPr>
              <a:t> </a:t>
            </a:r>
            <a:r>
              <a:rPr lang="he-IL" sz="3000" dirty="0">
                <a:effectLst/>
                <a:ea typeface="Calibri" panose="020F0502020204030204" pitchFamily="34" charset="0"/>
                <a:cs typeface="Times New Roman" panose="02020603050405020304" pitchFamily="18" charset="0"/>
              </a:rPr>
              <a:t>חֵן</a:t>
            </a:r>
            <a:r>
              <a:rPr lang="en-CA" sz="3000" dirty="0">
                <a:effectLst/>
                <a:ea typeface="Calibri" panose="020F0502020204030204" pitchFamily="34" charset="0"/>
                <a:cs typeface="Times New Roman" panose="02020603050405020304" pitchFamily="18" charset="0"/>
              </a:rPr>
              <a:t> </a:t>
            </a:r>
            <a:r>
              <a:rPr lang="en-CA" sz="3000" dirty="0">
                <a:effectLst/>
                <a:latin typeface="Calibri" panose="020F0502020204030204" pitchFamily="34" charset="0"/>
                <a:ea typeface="Calibri" panose="020F0502020204030204" pitchFamily="34" charset="0"/>
                <a:cs typeface="Arial" panose="020B0604020202020204" pitchFamily="34" charset="0"/>
              </a:rPr>
              <a:t>- </a:t>
            </a:r>
            <a:r>
              <a:rPr lang="en-CA" sz="3000" dirty="0" err="1">
                <a:effectLst/>
                <a:latin typeface="Calibri" panose="020F0502020204030204" pitchFamily="34" charset="0"/>
                <a:ea typeface="Calibri" panose="020F0502020204030204" pitchFamily="34" charset="0"/>
                <a:cs typeface="Arial" panose="020B0604020202020204" pitchFamily="34" charset="0"/>
              </a:rPr>
              <a:t>h</a:t>
            </a:r>
            <a:r>
              <a:rPr lang="en-CA" sz="3000" dirty="0" err="1">
                <a:effectLst/>
                <a:latin typeface="Calibri" panose="020F0502020204030204" pitchFamily="34" charset="0"/>
                <a:ea typeface="Calibri" panose="020F0502020204030204" pitchFamily="34" charset="0"/>
              </a:rPr>
              <a:t>̣</a:t>
            </a:r>
            <a:r>
              <a:rPr lang="en-CA" sz="3000" dirty="0" err="1">
                <a:effectLst/>
                <a:latin typeface="Calibri" panose="020F0502020204030204" pitchFamily="34" charset="0"/>
                <a:ea typeface="Calibri" panose="020F0502020204030204" pitchFamily="34" charset="0"/>
                <a:cs typeface="Arial" panose="020B0604020202020204" pitchFamily="34" charset="0"/>
              </a:rPr>
              <a:t>en</a:t>
            </a:r>
            <a:r>
              <a:rPr lang="en-CA" sz="3000" dirty="0">
                <a:effectLst/>
                <a:latin typeface="Calibri" panose="020F0502020204030204" pitchFamily="34" charset="0"/>
                <a:ea typeface="Calibri" panose="020F0502020204030204" pitchFamily="34" charset="0"/>
                <a:cs typeface="Arial" panose="020B0604020202020204" pitchFamily="34" charset="0"/>
              </a:rPr>
              <a:t>, </a:t>
            </a: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masculine noun derived from </a:t>
            </a:r>
            <a:r>
              <a:rPr lang="en-CA" sz="30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h</a:t>
            </a:r>
            <a:r>
              <a:rPr lang="en-CA" sz="3000" b="1" i="1" dirty="0" err="1">
                <a:effectLst/>
                <a:highlight>
                  <a:srgbClr val="FFFF00"/>
                </a:highlight>
                <a:latin typeface="Calibri" panose="020F0502020204030204" pitchFamily="34" charset="0"/>
                <a:ea typeface="Calibri" panose="020F0502020204030204" pitchFamily="34" charset="0"/>
              </a:rPr>
              <a:t>̣</a:t>
            </a:r>
            <a:r>
              <a:rPr lang="en-CA" sz="30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anan</a:t>
            </a: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“grace”</a:t>
            </a:r>
            <a:r>
              <a:rPr lang="en-CA" sz="3000" dirty="0">
                <a:effectLst/>
                <a:latin typeface="Calibri" panose="020F0502020204030204" pitchFamily="34" charset="0"/>
                <a:ea typeface="Calibri" panose="020F0502020204030204" pitchFamily="34" charset="0"/>
                <a:cs typeface="Arial" panose="020B0604020202020204" pitchFamily="34" charset="0"/>
              </a:rPr>
              <a:t> – Moses is imploring God’s grace for himself and the people.</a:t>
            </a:r>
            <a:endParaRPr lang="en-CA" sz="3000" dirty="0"/>
          </a:p>
        </p:txBody>
      </p:sp>
    </p:spTree>
    <p:extLst>
      <p:ext uri="{BB962C8B-B14F-4D97-AF65-F5344CB8AC3E}">
        <p14:creationId xmlns:p14="http://schemas.microsoft.com/office/powerpoint/2010/main" val="39662482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963</TotalTime>
  <Words>4581</Words>
  <Application>Microsoft Office PowerPoint</Application>
  <PresentationFormat>Widescreen</PresentationFormat>
  <Paragraphs>179</Paragraphs>
  <Slides>17</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Arial Black</vt:lpstr>
      <vt:lpstr>Calibri</vt:lpstr>
      <vt:lpstr>Calibri Light</vt:lpstr>
      <vt:lpstr>Office Theme</vt:lpstr>
      <vt:lpstr>Sinai is Now in the Sanctuary</vt:lpstr>
      <vt:lpstr>The Covenant Ratification Ceremony</vt:lpstr>
      <vt:lpstr>PowerPoint Presentation</vt:lpstr>
      <vt:lpstr> </vt:lpstr>
      <vt:lpstr>PowerPoint Presentation</vt:lpstr>
      <vt:lpstr>Breaking the Covenant</vt:lpstr>
      <vt:lpstr>PowerPoint Presentation</vt:lpstr>
      <vt:lpstr>Making Atonement</vt:lpstr>
      <vt:lpstr>Attaining Understanding</vt:lpstr>
      <vt:lpstr>The Nature of God</vt:lpstr>
      <vt:lpstr>PowerPoint Presentation</vt:lpstr>
      <vt:lpstr>The Glory of God</vt:lpstr>
      <vt:lpstr>Fast Forward to David</vt:lpstr>
      <vt:lpstr>Psalm 68</vt:lpstr>
      <vt:lpstr>Fast Forward to Today</vt:lpstr>
      <vt:lpstr>Sinai is Now in the Sanctuary</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Sinai is Now in the Sanctuary</dc:title>
  <dc:creator>Mike Whyte</dc:creator>
  <cp:lastModifiedBy>Mike Whyte</cp:lastModifiedBy>
  <cp:revision>21</cp:revision>
  <dcterms:created xsi:type="dcterms:W3CDTF">2022-02-24T15:11:14Z</dcterms:created>
  <dcterms:modified xsi:type="dcterms:W3CDTF">2022-06-25T10:49:45Z</dcterms:modified>
</cp:coreProperties>
</file>