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63" r:id="rId9"/>
    <p:sldId id="284" r:id="rId10"/>
    <p:sldId id="264" r:id="rId11"/>
    <p:sldId id="276" r:id="rId12"/>
    <p:sldId id="277" r:id="rId13"/>
    <p:sldId id="278" r:id="rId14"/>
    <p:sldId id="281" r:id="rId15"/>
    <p:sldId id="280" r:id="rId16"/>
    <p:sldId id="282" r:id="rId17"/>
    <p:sldId id="28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17" autoAdjust="0"/>
  </p:normalViewPr>
  <p:slideViewPr>
    <p:cSldViewPr snapToGrid="0">
      <p:cViewPr varScale="1">
        <p:scale>
          <a:sx n="50" d="100"/>
          <a:sy n="50" d="100"/>
        </p:scale>
        <p:origin x="123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6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1D89-AC42-43CD-9FE8-567813A49A18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63ED-EB12-46A2-B4A6-2CBF7A048B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03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This quote characterizes the Aaronic Priesthood: to understand and to teach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Last time we talked about God’s requirement of “holiness” of those he calls to be “priests”, which is our calling as Christians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God knew the physical nation of ancient Israel would fail in its calling to be a “nation of priests”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indwelling of the Holy Spirit is required to attain “holiness” – this was only available with the inception of the New Testament Church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Why, then, does the Bible contain so much detail about the Aaronic Priesthood?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116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Remembrance: Aaron was always to be aware of what he was doing, as we must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242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word “guilt” is </a:t>
            </a:r>
            <a:r>
              <a:rPr lang="en-C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e-IL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עַוֺן </a:t>
            </a:r>
            <a:r>
              <a:rPr lang="en-C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`</a:t>
            </a:r>
            <a:r>
              <a:rPr lang="en-CA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awon</a:t>
            </a:r>
            <a:r>
              <a:rPr lang="en-C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of the most common words for “sin”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word for “bear” is </a:t>
            </a:r>
            <a:r>
              <a:rPr lang="en-C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נ</a:t>
            </a:r>
            <a:r>
              <a:rPr lang="he-IL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ָשָׂא</a:t>
            </a:r>
            <a:r>
              <a:rPr lang="en-CA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CA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nasa</a:t>
            </a:r>
            <a:r>
              <a:rPr lang="en-CA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´, to “bear”, “carry” same as “bear the names”, “bear the </a:t>
            </a:r>
            <a:r>
              <a:rPr lang="en-CA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mishᵉpat</a:t>
            </a:r>
            <a:r>
              <a:rPr lang="en-CA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Human nature: we are susceptible to sin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people’s offerings could not be perfect: Aaron took on that sin on behalf of the people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842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importance of “teaching” cannot be overemphasized.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world today is characterized by lies.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Many great lies in religion, in science, in history, in social relationships – in fact every aspect of modern living, are accepted the majority of people as truths.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554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To “guard knowledge” means to make sure what is taught is “truth” – not available in the world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We are to be “priests of God” – this role falls to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5714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Some people believe that the whole of Ezekiel’s second temple vision should be understood allegorically, but we’ll find out when we get there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role of teaching is the critical point: this will be our role in the World Tomorrow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Leviticus 10 is the quote from the first slide: we have to learn to distinguish now so that we can teach all people in WT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09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Moses uses two very important and broad reaching terms with regard to Levi’s teaching responsibilities.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From there, the range of meaning extends all “justice” in personal and community relationships – including the legal administration of justice.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Ten Commandments are the basis of God’s </a:t>
            </a:r>
            <a:r>
              <a:rPr lang="en-CA" dirty="0" err="1"/>
              <a:t>torah</a:t>
            </a:r>
            <a:r>
              <a:rPr lang="en-CA" dirty="0"/>
              <a:t>.  The Pentateuch and in fact the whole Bible, especially the New Testament, are an elaboration of the Ten Commandments.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3758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These are axioms about “holiness”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094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axioms are taken from these diagrams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 went over this several years ago, but it bears repeating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15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It is hard for us to understand the mind set of ancients to animal sacrifice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904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To come near the tabernacle in an “unclean” state could result in death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To go into the court, one had to be in a “holy” state which required a sacrificial animal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36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There is an enormous literature on animal sacrifice 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Our role is to understand and to teach – there is a lot to learned from what God has given us about the Aaronic Priesthood and animal sacrifices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15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As a “living” sacrifice, repentance and forgiveness have replaced animals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28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Very important to understand the role of an “intercessor”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An “intercessor pleads for favour on behalf of another person”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Only through animal sacrifice could the people be sanctified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The Aaronic Priests performed the sacrifice – the stood between God and the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775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When Aaron went before God, he stood between God and the 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63ED-EB12-46A2-B4A6-2CBF7A048B8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24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49A3-EAB7-49E8-B6D1-DF05EC3CF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5B87E-36F0-4780-A931-CD1D6D8D4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75EAE-4071-4FBF-AC70-EAD02A88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17E55-7848-474F-9E66-AF322AE6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A7A2-F736-4F6F-972F-15C3A26B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58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63B52-3C11-4128-A064-D0D86EC06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048F1-164E-47B1-9B96-FDECC1499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841B-9954-4B7E-8513-811B9F8B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DAA91-2890-4B2D-8F36-E7123ABF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1AF1-897C-4144-AF9A-8368C67B0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863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80DE1-1716-4B48-9B05-21EF4927A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82863-71B1-4624-85A2-2B18EC28F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99CB5-CBB2-4C9E-8734-789F5B47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9142E-BC84-489F-940E-66B79EDB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7B67-F784-455A-A1B7-A45AD20D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18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A134-B4E4-40E2-B3CC-190157EC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01FD-1581-41DB-A880-282BAFE1A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A0334-C3BC-41F9-8EEE-E3970423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2063D-29F5-4C7C-8ADE-980DA074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B5642-5ECE-4C05-8577-6A37A5E8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65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6F9C4-DC53-46F0-B0F2-C0F7EDDA0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2FBA2-3AF1-42B1-8369-ECB570AB7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C7F16-4384-4F94-90E3-452B0864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1194-08B6-45AF-AE09-546B6051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65E10-61CC-44E9-BB73-6332C012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97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4C1B-0037-418C-A682-CFB3234E0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D6B8-6DBB-405C-8798-B790F6A1A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59772-DFAB-475A-9D03-479EA1943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5EA98-3277-471A-8AE7-6E88F10E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FE065-B71C-4ADD-AFD1-F96BE290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384E9-02BE-4866-AEB7-A4EFCCDD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1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EF40-E0BE-46E3-9AA6-AE5886AEB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942C1-8800-45A2-B015-D4B20232E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65D89-70E7-4321-8186-B1B79A62B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C2E1E5-5DF3-439A-964E-E3A95AF1F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0BEA2-B4BC-4C3B-924F-457AEFB85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80944-4785-4123-8E9E-2148E6B5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7278A-8DB3-4BA8-8036-A1164171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B50CC1-E342-4794-8650-1C5297B1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814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5AC3F-C2E4-474C-BF90-CE7C5C15D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3448F-B122-4F4C-AA37-D4140C19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BCC66-EAA8-47F1-BC9B-880522E4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A9D9A-659B-463B-B115-62509C95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0576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94068-3A63-4962-9CCF-A55FDF7D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874FF-8ED4-4B7B-A479-FD4F174A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B149C-7031-40BF-9D6E-C0035C17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82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2D67-ED01-45DD-BB76-92E719F02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E5AF7-D83F-468F-93B3-FB552507F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9E7DF-9754-4F9E-8F8E-EAF88AAD8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6EC33-ECEA-4DAD-B417-872B68B8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69195-510C-48A6-A790-18FF744A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BC196-95B9-40BD-B91A-D2DAEE3A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722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9C88-C32F-4EDB-A321-B97905DA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94CBE-8368-448D-B78D-C9E695E6D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1A21B-0017-4EB9-9955-137CB2978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80102-566A-442C-84E6-284B8D75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8421F-0B42-4F55-BF45-41F1F461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FEAEA-1F1F-47FC-A8ED-3F81D8A9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56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8EA9C9-543B-4B89-B4AF-6FBFAD64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7ABC9-A1F5-4167-825F-04D739181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15701-58A1-46C0-BB9E-E64B95614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C285-C1E8-4B3B-A1CD-72AFC9D87CE1}" type="datetimeFigureOut">
              <a:rPr lang="en-CA" smtClean="0"/>
              <a:t>2021-07-17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922B2-98F4-4957-B201-E75E3276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7FFE6-37CC-4263-9C9B-2A64FE6E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C1E2-98E1-4C88-98C9-9F0A12CDEB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11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C999-EB2F-45DD-A845-3DF0DBBCF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1517598"/>
          </a:xfrm>
        </p:spPr>
        <p:txBody>
          <a:bodyPr>
            <a:normAutofit/>
          </a:bodyPr>
          <a:lstStyle/>
          <a:p>
            <a:r>
              <a:rPr lang="en-CA" sz="7200" dirty="0">
                <a:latin typeface="Arial Black" panose="020B0A04020102020204" pitchFamily="34" charset="0"/>
              </a:rPr>
              <a:t>The Aaronic Priesthood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06EBA-310C-4186-8C0B-3393FF7DC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889" y="3303639"/>
            <a:ext cx="10235381" cy="2757947"/>
          </a:xfrm>
        </p:spPr>
        <p:txBody>
          <a:bodyPr>
            <a:normAutofit/>
          </a:bodyPr>
          <a:lstStyle/>
          <a:p>
            <a:r>
              <a:rPr lang="en-CA" sz="3200" i="1" dirty="0">
                <a:solidFill>
                  <a:srgbClr val="FF0000"/>
                </a:solidFill>
              </a:rPr>
              <a:t>You are to </a:t>
            </a:r>
            <a:r>
              <a:rPr lang="en-CA" sz="3200" b="1" i="1" dirty="0">
                <a:solidFill>
                  <a:srgbClr val="FF0000"/>
                </a:solidFill>
                <a:highlight>
                  <a:srgbClr val="FFFF00"/>
                </a:highlight>
              </a:rPr>
              <a:t>distinguish between the holy and the common</a:t>
            </a:r>
            <a:r>
              <a:rPr lang="en-CA" sz="3200" i="1" dirty="0">
                <a:solidFill>
                  <a:srgbClr val="FF0000"/>
                </a:solidFill>
              </a:rPr>
              <a:t>, </a:t>
            </a:r>
            <a:br>
              <a:rPr lang="en-CA" sz="3200" i="1" dirty="0">
                <a:solidFill>
                  <a:srgbClr val="FF0000"/>
                </a:solidFill>
              </a:rPr>
            </a:br>
            <a:r>
              <a:rPr lang="en-CA" sz="3200" i="1" dirty="0">
                <a:solidFill>
                  <a:srgbClr val="FF0000"/>
                </a:solidFill>
              </a:rPr>
              <a:t>and </a:t>
            </a:r>
            <a:r>
              <a:rPr lang="en-CA" sz="3200" b="1" i="1" dirty="0">
                <a:solidFill>
                  <a:srgbClr val="FF0000"/>
                </a:solidFill>
                <a:highlight>
                  <a:srgbClr val="FFFF00"/>
                </a:highlight>
              </a:rPr>
              <a:t>between the unclean and the clean</a:t>
            </a:r>
            <a:r>
              <a:rPr lang="en-CA" sz="3200" i="1" dirty="0">
                <a:solidFill>
                  <a:srgbClr val="FF0000"/>
                </a:solidFill>
              </a:rPr>
              <a:t>, </a:t>
            </a:r>
            <a:br>
              <a:rPr lang="en-CA" sz="3200" i="1" dirty="0">
                <a:solidFill>
                  <a:srgbClr val="FF0000"/>
                </a:solidFill>
              </a:rPr>
            </a:br>
            <a:r>
              <a:rPr lang="en-CA" sz="3200" i="1" dirty="0">
                <a:solidFill>
                  <a:srgbClr val="FF0000"/>
                </a:solidFill>
              </a:rPr>
              <a:t>and you are to </a:t>
            </a:r>
            <a:r>
              <a:rPr lang="en-CA" sz="3200" b="1" i="1" dirty="0">
                <a:solidFill>
                  <a:srgbClr val="FF0000"/>
                </a:solidFill>
                <a:highlight>
                  <a:srgbClr val="FFFF00"/>
                </a:highlight>
              </a:rPr>
              <a:t>teach the people of Israel</a:t>
            </a:r>
            <a:r>
              <a:rPr lang="en-CA" sz="3200" i="1" dirty="0">
                <a:solidFill>
                  <a:srgbClr val="FF0000"/>
                </a:solidFill>
              </a:rPr>
              <a:t> all the statutes that the LORD has spoken to them by Moses.</a:t>
            </a:r>
          </a:p>
          <a:p>
            <a:pPr algn="r"/>
            <a:r>
              <a:rPr lang="en-CA" dirty="0"/>
              <a:t>Leviticus 10:11-12 ESV</a:t>
            </a:r>
          </a:p>
        </p:txBody>
      </p:sp>
    </p:spTree>
    <p:extLst>
      <p:ext uri="{BB962C8B-B14F-4D97-AF65-F5344CB8AC3E}">
        <p14:creationId xmlns:p14="http://schemas.microsoft.com/office/powerpoint/2010/main" val="33363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5A39-D2D2-4A8D-AAAE-82B3EBCE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6483"/>
          </a:xfrm>
        </p:spPr>
        <p:txBody>
          <a:bodyPr>
            <a:normAutofit/>
          </a:bodyPr>
          <a:lstStyle/>
          <a:p>
            <a:r>
              <a:rPr lang="en-CA" sz="4300" dirty="0">
                <a:latin typeface="Arial Black" panose="020B0A04020102020204" pitchFamily="34" charset="0"/>
              </a:rPr>
              <a:t>Intercessory Role of Aaronic Priesthood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E7774-5180-45A4-8E76-E3830EEDF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46484"/>
            <a:ext cx="12191999" cy="5911515"/>
          </a:xfrm>
        </p:spPr>
        <p:txBody>
          <a:bodyPr/>
          <a:lstStyle/>
          <a:p>
            <a:r>
              <a:rPr lang="en-CA" b="1" dirty="0">
                <a:highlight>
                  <a:srgbClr val="FFFF00"/>
                </a:highlight>
              </a:rPr>
              <a:t>As human beings, we are inherently unclean – susceptible to sin</a:t>
            </a:r>
          </a:p>
          <a:p>
            <a:r>
              <a:rPr lang="en-CA" b="1" dirty="0">
                <a:highlight>
                  <a:srgbClr val="FFFF00"/>
                </a:highlight>
              </a:rPr>
              <a:t>The unclean cannot come in contact with the holy</a:t>
            </a:r>
            <a:r>
              <a:rPr lang="en-CA" dirty="0"/>
              <a:t>: no human being in this condition can approach to the Holy God</a:t>
            </a:r>
          </a:p>
          <a:p>
            <a:r>
              <a:rPr lang="en-CA" b="1" dirty="0">
                <a:highlight>
                  <a:srgbClr val="FFFF00"/>
                </a:highlight>
              </a:rPr>
              <a:t>Only through God’s grace can human beings be accounted holy</a:t>
            </a:r>
            <a:r>
              <a:rPr lang="en-CA" dirty="0"/>
              <a:t> and therefore approach God  </a:t>
            </a:r>
          </a:p>
          <a:p>
            <a:r>
              <a:rPr lang="en-CA" dirty="0"/>
              <a:t>God’s grace was extended to the Israelites through the sacrifices offered by the Aaronic Priests: this is the </a:t>
            </a:r>
            <a:r>
              <a:rPr lang="en-CA" b="1" dirty="0">
                <a:highlight>
                  <a:srgbClr val="FFFF00"/>
                </a:highlight>
              </a:rPr>
              <a:t>intercessory role of the priest</a:t>
            </a:r>
          </a:p>
          <a:p>
            <a:r>
              <a:rPr lang="en-CA" dirty="0"/>
              <a:t>The </a:t>
            </a:r>
            <a:r>
              <a:rPr lang="en-CA" b="1" dirty="0">
                <a:highlight>
                  <a:srgbClr val="FFFF00"/>
                </a:highlight>
              </a:rPr>
              <a:t>official garment  of the High Priest</a:t>
            </a:r>
            <a:r>
              <a:rPr lang="en-CA" dirty="0"/>
              <a:t>, Aaron initially, was specifically designed to represent the fact that the </a:t>
            </a:r>
            <a:r>
              <a:rPr lang="en-CA" b="1" dirty="0">
                <a:highlight>
                  <a:srgbClr val="FFFF00"/>
                </a:highlight>
              </a:rPr>
              <a:t>High Priest stood in an intercessory role between God and the people</a:t>
            </a:r>
          </a:p>
          <a:p>
            <a:r>
              <a:rPr lang="en-CA" dirty="0"/>
              <a:t>The garment is described in detail in Exodus chapters 28 and 39</a:t>
            </a:r>
          </a:p>
        </p:txBody>
      </p:sp>
    </p:spTree>
    <p:extLst>
      <p:ext uri="{BB962C8B-B14F-4D97-AF65-F5344CB8AC3E}">
        <p14:creationId xmlns:p14="http://schemas.microsoft.com/office/powerpoint/2010/main" val="247706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ECFA-BF93-4980-A57F-B0DBD570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646694" y="438004"/>
            <a:ext cx="3060025" cy="2369364"/>
          </a:xfrm>
        </p:spPr>
        <p:txBody>
          <a:bodyPr>
            <a:normAutofit/>
          </a:bodyPr>
          <a:lstStyle/>
          <a:p>
            <a:pPr algn="r"/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The High Priest’s Garment</a:t>
            </a:r>
            <a:endParaRPr lang="en-C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65DEE3-D730-4C2A-BF91-F830E6AC9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968" y="-14328"/>
            <a:ext cx="4267199" cy="687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7CB521-E02F-459C-A909-4BFBC6A39B79}"/>
              </a:ext>
            </a:extLst>
          </p:cNvPr>
          <p:cNvSpPr txBox="1"/>
          <p:nvPr/>
        </p:nvSpPr>
        <p:spPr>
          <a:xfrm>
            <a:off x="5329995" y="438004"/>
            <a:ext cx="3605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Gold Plate: Holy to YHWH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6DC342-5F83-4121-A62A-E2F22A6705A5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914275" y="622671"/>
            <a:ext cx="1415720" cy="46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2B5990-4C01-48C1-907E-131491E170F8}"/>
              </a:ext>
            </a:extLst>
          </p:cNvPr>
          <p:cNvSpPr txBox="1"/>
          <p:nvPr/>
        </p:nvSpPr>
        <p:spPr>
          <a:xfrm flipH="1">
            <a:off x="5394152" y="3978418"/>
            <a:ext cx="144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Ephod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382E8D-0DB9-4BE0-9828-3E959A89B0FE}"/>
              </a:ext>
            </a:extLst>
          </p:cNvPr>
          <p:cNvSpPr txBox="1"/>
          <p:nvPr/>
        </p:nvSpPr>
        <p:spPr>
          <a:xfrm>
            <a:off x="5329995" y="1216591"/>
            <a:ext cx="3445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Two Onyx stones with the names of Tribes of Israel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342C3D-7A55-4E23-9404-8F21FDE20480}"/>
              </a:ext>
            </a:extLst>
          </p:cNvPr>
          <p:cNvSpPr txBox="1"/>
          <p:nvPr/>
        </p:nvSpPr>
        <p:spPr>
          <a:xfrm>
            <a:off x="5394152" y="2152906"/>
            <a:ext cx="2947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Breastpiece of Justice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9B530F-00FB-4726-B0F8-113F3C27F0D2}"/>
              </a:ext>
            </a:extLst>
          </p:cNvPr>
          <p:cNvSpPr txBox="1"/>
          <p:nvPr/>
        </p:nvSpPr>
        <p:spPr>
          <a:xfrm>
            <a:off x="5329995" y="2892336"/>
            <a:ext cx="3407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Twelve stones with the names of Tribes of Israel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3BBF99-CD81-4903-A448-E4443B59B0C6}"/>
              </a:ext>
            </a:extLst>
          </p:cNvPr>
          <p:cNvCxnSpPr>
            <a:cxnSpLocks/>
          </p:cNvCxnSpPr>
          <p:nvPr/>
        </p:nvCxnSpPr>
        <p:spPr>
          <a:xfrm flipH="1" flipV="1">
            <a:off x="2807368" y="1513585"/>
            <a:ext cx="2522627" cy="4260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8196B02-3A9B-415F-8E61-43766E9709A6}"/>
              </a:ext>
            </a:extLst>
          </p:cNvPr>
          <p:cNvCxnSpPr>
            <a:cxnSpLocks/>
          </p:cNvCxnSpPr>
          <p:nvPr/>
        </p:nvCxnSpPr>
        <p:spPr>
          <a:xfrm flipH="1" flipV="1">
            <a:off x="3978432" y="1513585"/>
            <a:ext cx="1415720" cy="461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FC5C91-544F-4DCE-B7CD-CDC04635BF7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3545305" y="2312510"/>
            <a:ext cx="1848847" cy="712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FB18EDC-A1E0-4208-AF60-C67D62075416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112169" y="2305961"/>
            <a:ext cx="2217826" cy="10018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47E8FA-1B04-4130-AB38-19B54023D942}"/>
              </a:ext>
            </a:extLst>
          </p:cNvPr>
          <p:cNvCxnSpPr>
            <a:cxnSpLocks/>
          </p:cNvCxnSpPr>
          <p:nvPr/>
        </p:nvCxnSpPr>
        <p:spPr>
          <a:xfrm flipH="1" flipV="1">
            <a:off x="3545305" y="3228487"/>
            <a:ext cx="1848847" cy="10637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204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6448-A699-4394-A229-41989B0F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0652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The Ephod and the Breastpiece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78F6-9DA7-4837-9891-95B5514D2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10652"/>
            <a:ext cx="12192000" cy="5847347"/>
          </a:xfrm>
        </p:spPr>
        <p:txBody>
          <a:bodyPr>
            <a:normAutofit/>
          </a:bodyPr>
          <a:lstStyle/>
          <a:p>
            <a:r>
              <a:rPr lang="en-CA" dirty="0"/>
              <a:t>Both of these items were designed to remind Aaron of his responsibility to </a:t>
            </a:r>
            <a:r>
              <a:rPr lang="en-CA" b="1" dirty="0">
                <a:highlight>
                  <a:srgbClr val="FFFF00"/>
                </a:highlight>
              </a:rPr>
              <a:t>stand in the place of the people</a:t>
            </a:r>
            <a:r>
              <a:rPr lang="en-CA" dirty="0"/>
              <a:t>, “</a:t>
            </a:r>
            <a:r>
              <a:rPr lang="en-CA" b="1" dirty="0">
                <a:highlight>
                  <a:srgbClr val="FFFF00"/>
                </a:highlight>
              </a:rPr>
              <a:t>bear their names</a:t>
            </a:r>
            <a:r>
              <a:rPr lang="en-CA" dirty="0"/>
              <a:t>”, before YHWH:</a:t>
            </a:r>
          </a:p>
          <a:p>
            <a:pPr marL="457200" lvl="1" indent="0">
              <a:buNone/>
            </a:pPr>
            <a:r>
              <a:rPr lang="en-CA" b="1" u="sng" dirty="0"/>
              <a:t>Exodus 28:6-12 ESV</a:t>
            </a:r>
          </a:p>
          <a:p>
            <a:pPr marL="457200" lvl="1" indent="0">
              <a:buNone/>
            </a:pPr>
            <a:r>
              <a:rPr lang="en-CA" dirty="0"/>
              <a:t>And they shall make the ephod … You shall take </a:t>
            </a:r>
            <a:r>
              <a:rPr lang="en-CA" b="1" dirty="0">
                <a:highlight>
                  <a:srgbClr val="FFFF00"/>
                </a:highlight>
              </a:rPr>
              <a:t>two onyx stones</a:t>
            </a:r>
            <a:r>
              <a:rPr lang="en-CA" dirty="0"/>
              <a:t>, and engrave on them the </a:t>
            </a:r>
            <a:r>
              <a:rPr lang="en-CA" b="1" dirty="0">
                <a:highlight>
                  <a:srgbClr val="FFFF00"/>
                </a:highlight>
              </a:rPr>
              <a:t>names of the sons of Israel</a:t>
            </a:r>
            <a:r>
              <a:rPr lang="en-CA" dirty="0"/>
              <a:t> … And you shall set the two stones on the shoulder pieces of the ephod, as </a:t>
            </a:r>
            <a:r>
              <a:rPr lang="en-CA" b="1" dirty="0">
                <a:highlight>
                  <a:srgbClr val="FFFF00"/>
                </a:highlight>
              </a:rPr>
              <a:t>stones of remembrance</a:t>
            </a:r>
            <a:r>
              <a:rPr lang="en-CA" dirty="0"/>
              <a:t> for the sons of Israel.  And </a:t>
            </a:r>
            <a:r>
              <a:rPr lang="en-CA" b="1" dirty="0">
                <a:highlight>
                  <a:srgbClr val="FFFF00"/>
                </a:highlight>
              </a:rPr>
              <a:t>Aaron shall bear their names before the LORD</a:t>
            </a:r>
            <a:r>
              <a:rPr lang="en-CA" dirty="0"/>
              <a:t> on his two shoulders </a:t>
            </a:r>
            <a:r>
              <a:rPr lang="en-CA" b="1" dirty="0">
                <a:highlight>
                  <a:srgbClr val="FFFF00"/>
                </a:highlight>
              </a:rPr>
              <a:t>for remembrance</a:t>
            </a:r>
            <a:r>
              <a:rPr lang="en-CA" dirty="0"/>
              <a:t>.</a:t>
            </a:r>
          </a:p>
          <a:p>
            <a:r>
              <a:rPr lang="en-CA" dirty="0"/>
              <a:t>The “breastpiece” over the heart indicates the relationship of love YHWH desired with Israel:</a:t>
            </a:r>
          </a:p>
          <a:p>
            <a:pPr marL="457200" lvl="1" indent="0">
              <a:buNone/>
            </a:pPr>
            <a:r>
              <a:rPr lang="en-CA" b="1" u="sng" dirty="0"/>
              <a:t>Exodus 28:15-21, 29 ESV</a:t>
            </a:r>
          </a:p>
          <a:p>
            <a:pPr marL="457200" lvl="1" indent="0">
              <a:buNone/>
            </a:pPr>
            <a:r>
              <a:rPr lang="en-CA" dirty="0"/>
              <a:t>You shall make a breastpiece of [</a:t>
            </a:r>
            <a:r>
              <a:rPr lang="en-CA" dirty="0" err="1"/>
              <a:t>mishᵉpat</a:t>
            </a:r>
            <a:r>
              <a:rPr lang="en-CA" dirty="0"/>
              <a:t>]  … You shall set in it </a:t>
            </a:r>
            <a:r>
              <a:rPr lang="en-CA" b="1" dirty="0">
                <a:highlight>
                  <a:srgbClr val="FFFF00"/>
                </a:highlight>
              </a:rPr>
              <a:t>four rows of stones</a:t>
            </a:r>
            <a:r>
              <a:rPr lang="en-CA" dirty="0"/>
              <a:t>.  … There shall be twelve stones with their names according to the names of the sons of Israel.  They shall be like signets, </a:t>
            </a:r>
            <a:r>
              <a:rPr lang="en-CA" b="1" dirty="0">
                <a:highlight>
                  <a:srgbClr val="FFFF00"/>
                </a:highlight>
              </a:rPr>
              <a:t>each engraved with its name, for the twelve tribes</a:t>
            </a:r>
            <a:r>
              <a:rPr lang="en-CA" dirty="0"/>
              <a:t>.  … So </a:t>
            </a:r>
            <a:r>
              <a:rPr lang="en-CA" b="1" dirty="0">
                <a:highlight>
                  <a:srgbClr val="FFFF00"/>
                </a:highlight>
              </a:rPr>
              <a:t>Aaron shall bear the names of the sons of Israel in the breastpiece of [</a:t>
            </a:r>
            <a:r>
              <a:rPr lang="en-CA" b="1" dirty="0" err="1">
                <a:highlight>
                  <a:srgbClr val="FFFF00"/>
                </a:highlight>
              </a:rPr>
              <a:t>mishᵉpat</a:t>
            </a:r>
            <a:r>
              <a:rPr lang="en-CA" b="1" dirty="0">
                <a:highlight>
                  <a:srgbClr val="FFFF00"/>
                </a:highlight>
              </a:rPr>
              <a:t>] on his heart</a:t>
            </a:r>
            <a:r>
              <a:rPr lang="en-CA" dirty="0"/>
              <a:t>, when he goes into the Holy Place, to bring them to </a:t>
            </a:r>
            <a:r>
              <a:rPr lang="en-CA" b="1" dirty="0">
                <a:highlight>
                  <a:srgbClr val="FFFF00"/>
                </a:highlight>
              </a:rPr>
              <a:t>regular remembrance</a:t>
            </a:r>
            <a:r>
              <a:rPr lang="en-CA" dirty="0"/>
              <a:t> before the LORD.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79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FDDC-528D-432A-BC0F-EC71F464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770020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The Intercessory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1DE21-BDFB-4D50-A365-68E67372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022"/>
            <a:ext cx="12192000" cy="6087978"/>
          </a:xfrm>
        </p:spPr>
        <p:txBody>
          <a:bodyPr>
            <a:normAutofit lnSpcReduction="10000"/>
          </a:bodyPr>
          <a:lstStyle/>
          <a:p>
            <a:r>
              <a:rPr lang="en-CA" b="1" dirty="0">
                <a:highlight>
                  <a:srgbClr val="FFFF00"/>
                </a:highlight>
              </a:rPr>
              <a:t>Aaron’s responsibility was to ensure the people of Israel understood </a:t>
            </a:r>
            <a:r>
              <a:rPr lang="en-CA" b="1" dirty="0" err="1">
                <a:highlight>
                  <a:srgbClr val="FFFF00"/>
                </a:highlight>
              </a:rPr>
              <a:t>mishᵉpat</a:t>
            </a:r>
            <a:r>
              <a:rPr lang="en-CA" b="1" dirty="0">
                <a:highlight>
                  <a:srgbClr val="FFFF00"/>
                </a:highlight>
              </a:rPr>
              <a:t> as an attribute of the nature of God</a:t>
            </a:r>
            <a:r>
              <a:rPr lang="en-CA" dirty="0"/>
              <a:t>: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CA" b="1" u="sng" dirty="0"/>
              <a:t>Exodus 28:30 ESV</a:t>
            </a:r>
          </a:p>
          <a:p>
            <a:pPr marL="4572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CA" dirty="0"/>
              <a:t>… the breastpiece of [</a:t>
            </a:r>
            <a:r>
              <a:rPr lang="en-CA" dirty="0" err="1"/>
              <a:t>mishᵉpat</a:t>
            </a:r>
            <a:r>
              <a:rPr lang="en-CA" dirty="0"/>
              <a:t>] … shall be on Aaron’s heart, when he goes in before the LORD.  Thus </a:t>
            </a:r>
            <a:r>
              <a:rPr lang="en-CA" b="1" dirty="0">
                <a:highlight>
                  <a:srgbClr val="FFFF00"/>
                </a:highlight>
              </a:rPr>
              <a:t>Aaron shall bear the [</a:t>
            </a:r>
            <a:r>
              <a:rPr lang="en-CA" b="1" dirty="0" err="1">
                <a:highlight>
                  <a:srgbClr val="FFFF00"/>
                </a:highlight>
              </a:rPr>
              <a:t>mishᵉpat</a:t>
            </a:r>
            <a:r>
              <a:rPr lang="en-CA" b="1" dirty="0">
                <a:highlight>
                  <a:srgbClr val="FFFF00"/>
                </a:highlight>
              </a:rPr>
              <a:t>] of the people of Israel</a:t>
            </a:r>
            <a:r>
              <a:rPr lang="en-CA" dirty="0"/>
              <a:t> on his heart before the LORD regularly.  </a:t>
            </a:r>
          </a:p>
          <a:p>
            <a:pPr>
              <a:spcBef>
                <a:spcPts val="600"/>
              </a:spcBef>
            </a:pPr>
            <a:r>
              <a:rPr lang="en-CA" dirty="0"/>
              <a:t>On Aaron’s head was a band of gold with the inscription “Holy to YHWH”: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CA" b="1" u="sng" dirty="0"/>
              <a:t>Exodus 28:36-38 ESV</a:t>
            </a:r>
            <a:br>
              <a:rPr lang="en-CA" dirty="0"/>
            </a:br>
            <a:r>
              <a:rPr lang="en-CA" dirty="0"/>
              <a:t>You shall make </a:t>
            </a:r>
            <a:r>
              <a:rPr lang="en-CA" b="1" dirty="0">
                <a:highlight>
                  <a:srgbClr val="FFFF00"/>
                </a:highlight>
              </a:rPr>
              <a:t>a plate of pure gold</a:t>
            </a:r>
            <a:r>
              <a:rPr lang="en-CA" dirty="0"/>
              <a:t> and engrave on it, like the engraving of a signet, ‘</a:t>
            </a:r>
            <a:r>
              <a:rPr lang="en-CA" b="1" dirty="0">
                <a:highlight>
                  <a:srgbClr val="FFFF00"/>
                </a:highlight>
              </a:rPr>
              <a:t>Holy to the LORD</a:t>
            </a:r>
            <a:r>
              <a:rPr lang="en-CA" dirty="0"/>
              <a:t>.’  … It shall be on Aaron’s forehead, and </a:t>
            </a:r>
            <a:r>
              <a:rPr lang="en-CA" b="1" dirty="0">
                <a:highlight>
                  <a:srgbClr val="FFFF00"/>
                </a:highlight>
              </a:rPr>
              <a:t>Aaron shall </a:t>
            </a:r>
            <a:r>
              <a:rPr lang="en-CA" b="1" u="sng" dirty="0">
                <a:highlight>
                  <a:srgbClr val="FFFF00"/>
                </a:highlight>
              </a:rPr>
              <a:t>bear any guilt</a:t>
            </a:r>
            <a:r>
              <a:rPr lang="en-CA" b="1" dirty="0">
                <a:highlight>
                  <a:srgbClr val="FFFF00"/>
                </a:highlight>
              </a:rPr>
              <a:t> from the holy things that the people of Israel consecrate as their holy gifts</a:t>
            </a:r>
            <a:r>
              <a:rPr lang="en-CA" dirty="0"/>
              <a:t>.  </a:t>
            </a:r>
          </a:p>
          <a:p>
            <a:pPr>
              <a:spcBef>
                <a:spcPts val="600"/>
              </a:spcBef>
            </a:pPr>
            <a:r>
              <a:rPr lang="en-CA" b="1" dirty="0">
                <a:highlight>
                  <a:srgbClr val="FFFF00"/>
                </a:highlight>
              </a:rPr>
              <a:t>Aaron carried the sins of the people before YHWH</a:t>
            </a:r>
            <a:r>
              <a:rPr lang="en-CA" dirty="0"/>
              <a:t> – he took the sins of the people upon himself: in this, </a:t>
            </a:r>
            <a:r>
              <a:rPr lang="en-CA" b="1" dirty="0">
                <a:highlight>
                  <a:srgbClr val="FFFF00"/>
                </a:highlight>
              </a:rPr>
              <a:t>he prefigured the sacrifice of Jesus Christ</a:t>
            </a:r>
          </a:p>
          <a:p>
            <a:pPr>
              <a:spcBef>
                <a:spcPts val="600"/>
              </a:spcBef>
            </a:pPr>
            <a:r>
              <a:rPr lang="en-CA" b="1" dirty="0">
                <a:highlight>
                  <a:srgbClr val="FFFF00"/>
                </a:highlight>
              </a:rPr>
              <a:t>Aaron had to be in a state of “holiness”,</a:t>
            </a:r>
            <a:r>
              <a:rPr lang="en-CA" dirty="0"/>
              <a:t> clean and sanctified, whenever he approached YHWH – the people’s offerings became holy through the process of offering</a:t>
            </a:r>
          </a:p>
          <a:p>
            <a:pPr>
              <a:spcBef>
                <a:spcPts val="600"/>
              </a:spcBef>
            </a:pPr>
            <a:r>
              <a:rPr lang="en-CA" dirty="0"/>
              <a:t>Aaron, representing the entire priesthood, carried the guilt of sin before YHWH </a:t>
            </a:r>
            <a:r>
              <a:rPr lang="en-CA" b="1" dirty="0">
                <a:highlight>
                  <a:srgbClr val="FFFF00"/>
                </a:highlight>
              </a:rPr>
              <a:t>so that the people’s offerings could be accepted as holy</a:t>
            </a:r>
            <a:r>
              <a:rPr lang="en-CA" dirty="0"/>
              <a:t>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840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4DF6-8FA5-40F5-BDF7-42216F3D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4277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The Message for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8A85-B48A-45D9-A3C6-82F186C6E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36" y="934278"/>
            <a:ext cx="10957301" cy="5923721"/>
          </a:xfrm>
        </p:spPr>
        <p:txBody>
          <a:bodyPr/>
          <a:lstStyle/>
          <a:p>
            <a:r>
              <a:rPr lang="en-CA" dirty="0"/>
              <a:t>Today </a:t>
            </a:r>
            <a:r>
              <a:rPr lang="en-CA" b="1" dirty="0">
                <a:highlight>
                  <a:srgbClr val="FFFF00"/>
                </a:highlight>
              </a:rPr>
              <a:t>Jesus Christ is our intercessor to make salvation possible</a:t>
            </a:r>
            <a:r>
              <a:rPr lang="en-CA" dirty="0"/>
              <a:t>:</a:t>
            </a:r>
          </a:p>
          <a:p>
            <a:pPr marL="457200" lvl="1" indent="0">
              <a:buNone/>
            </a:pPr>
            <a:r>
              <a:rPr lang="en-CA" b="1" u="sng" dirty="0"/>
              <a:t>Hebrews 10:12, 21-22 ESV</a:t>
            </a:r>
          </a:p>
          <a:p>
            <a:pPr marL="457200" lvl="1" indent="0">
              <a:buNone/>
            </a:pPr>
            <a:r>
              <a:rPr lang="en-CA" dirty="0"/>
              <a:t>But when </a:t>
            </a:r>
            <a:r>
              <a:rPr lang="en-CA" b="1" dirty="0">
                <a:highlight>
                  <a:srgbClr val="FFFF00"/>
                </a:highlight>
              </a:rPr>
              <a:t>Christ had offered for all time a single sacrifice for sins</a:t>
            </a:r>
            <a:r>
              <a:rPr lang="en-CA" dirty="0"/>
              <a:t>, he sat down at the right hand of God … </a:t>
            </a:r>
            <a:r>
              <a:rPr lang="en-CA" b="1" dirty="0">
                <a:highlight>
                  <a:srgbClr val="FFFF00"/>
                </a:highlight>
              </a:rPr>
              <a:t>we have a great priest</a:t>
            </a:r>
            <a:r>
              <a:rPr lang="en-CA" dirty="0"/>
              <a:t> over the house of God, </a:t>
            </a:r>
            <a:r>
              <a:rPr lang="en-CA" b="1" dirty="0">
                <a:highlight>
                  <a:srgbClr val="FFFF00"/>
                </a:highlight>
              </a:rPr>
              <a:t>let us draw near</a:t>
            </a:r>
            <a:r>
              <a:rPr lang="en-CA" dirty="0"/>
              <a:t> with a true heart in full assurance of faith …</a:t>
            </a:r>
          </a:p>
          <a:p>
            <a:r>
              <a:rPr lang="en-CA" dirty="0"/>
              <a:t>In the World Tomorrow we will be given the role as “intercessors” between the people of the earth and God the Father and Jesus Christ, the King of kings</a:t>
            </a:r>
          </a:p>
          <a:p>
            <a:r>
              <a:rPr lang="en-CA" dirty="0"/>
              <a:t>Each and every person on the planet will be called to the Church, but “calling” requires a response; to respond to God’s calling requires understanding it; to understand God’s calling, people must be taught</a:t>
            </a:r>
          </a:p>
          <a:p>
            <a:r>
              <a:rPr lang="en-CA" b="1" dirty="0">
                <a:highlight>
                  <a:srgbClr val="FFFF00"/>
                </a:highlight>
              </a:rPr>
              <a:t>Our job today is to prepare to do that teaching</a:t>
            </a:r>
          </a:p>
        </p:txBody>
      </p:sp>
    </p:spTree>
    <p:extLst>
      <p:ext uri="{BB962C8B-B14F-4D97-AF65-F5344CB8AC3E}">
        <p14:creationId xmlns:p14="http://schemas.microsoft.com/office/powerpoint/2010/main" val="367462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D3330-CF9D-42E4-9391-BCCFA3C2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0383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The Covenant with Levi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393D1-2B40-4538-A357-CDC6F08A4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384"/>
            <a:ext cx="10515600" cy="5522491"/>
          </a:xfrm>
        </p:spPr>
        <p:txBody>
          <a:bodyPr>
            <a:normAutofit/>
          </a:bodyPr>
          <a:lstStyle/>
          <a:p>
            <a:r>
              <a:rPr lang="en-CA" dirty="0"/>
              <a:t>The last prophetic book of the Old Testament, Malachi, contains the following statement:</a:t>
            </a:r>
          </a:p>
          <a:p>
            <a:pPr marL="457200" lvl="1" indent="0">
              <a:buNone/>
            </a:pPr>
            <a:r>
              <a:rPr lang="en-CA" b="1" u="sng" dirty="0"/>
              <a:t>Malachi 2:1, 4-7 ESV</a:t>
            </a:r>
            <a:br>
              <a:rPr lang="en-CA" dirty="0"/>
            </a:br>
            <a:r>
              <a:rPr lang="en-CA" dirty="0"/>
              <a:t>And now, O priests, this command is for you.  … So shall you know that I have sent this command to you, that </a:t>
            </a:r>
            <a:r>
              <a:rPr lang="en-CA" b="1" dirty="0">
                <a:highlight>
                  <a:srgbClr val="FFFF00"/>
                </a:highlight>
              </a:rPr>
              <a:t>my covenant with Levi may stand</a:t>
            </a:r>
            <a:r>
              <a:rPr lang="en-CA" dirty="0"/>
              <a:t>, says the LORD of hosts.  My covenant with him was one of life and peace, and I gave them to him.  It was a covenant of fear, and he feared me.  He stood in awe of my name.  </a:t>
            </a:r>
            <a:r>
              <a:rPr lang="en-CA" b="1" dirty="0">
                <a:highlight>
                  <a:srgbClr val="FFFF00"/>
                </a:highlight>
              </a:rPr>
              <a:t>True instruction was in his mouth</a:t>
            </a:r>
            <a:r>
              <a:rPr lang="en-CA" dirty="0"/>
              <a:t>, and no wrong was found on his lips.  He walked with me in peace and uprightness, and </a:t>
            </a:r>
            <a:r>
              <a:rPr lang="en-CA" b="1" dirty="0">
                <a:highlight>
                  <a:srgbClr val="FFFF00"/>
                </a:highlight>
              </a:rPr>
              <a:t>he turned many from iniquity</a:t>
            </a:r>
            <a:r>
              <a:rPr lang="en-CA" dirty="0"/>
              <a:t>.  For </a:t>
            </a:r>
            <a:r>
              <a:rPr lang="en-CA" b="1" dirty="0">
                <a:highlight>
                  <a:srgbClr val="FFFF00"/>
                </a:highlight>
              </a:rPr>
              <a:t>the lips of a priest should guard knowledge</a:t>
            </a:r>
            <a:r>
              <a:rPr lang="en-CA" dirty="0"/>
              <a:t>, and people should seek instruction from his mouth, for </a:t>
            </a:r>
            <a:r>
              <a:rPr lang="en-CA" b="1" dirty="0">
                <a:highlight>
                  <a:srgbClr val="FFFF00"/>
                </a:highlight>
              </a:rPr>
              <a:t>he is the messenger of the LORD of hosts</a:t>
            </a:r>
            <a:r>
              <a:rPr lang="en-CA" dirty="0"/>
              <a:t>.</a:t>
            </a:r>
          </a:p>
          <a:p>
            <a:r>
              <a:rPr lang="en-CA" dirty="0"/>
              <a:t>This is the </a:t>
            </a:r>
            <a:r>
              <a:rPr lang="en-CA" b="1" dirty="0">
                <a:highlight>
                  <a:srgbClr val="FFFF00"/>
                </a:highlight>
              </a:rPr>
              <a:t>other main role of the Aaronic Priesthood: teaching</a:t>
            </a:r>
            <a:r>
              <a:rPr lang="en-CA" dirty="0"/>
              <a:t> – it is discussed in some detail in the document</a:t>
            </a:r>
          </a:p>
        </p:txBody>
      </p:sp>
    </p:spTree>
    <p:extLst>
      <p:ext uri="{BB962C8B-B14F-4D97-AF65-F5344CB8AC3E}">
        <p14:creationId xmlns:p14="http://schemas.microsoft.com/office/powerpoint/2010/main" val="404545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B1FB-1CC4-4D00-9639-A2CC0D5C4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0728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Ezekiel’s Prophecy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3289E-8AC3-438E-AF8D-BF0029CC9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930729"/>
            <a:ext cx="10923815" cy="5927270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Ezekiel prophesizes of the day when the Levitical Priesthood will be restored: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Ezekiel 44:15, 23 ESV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the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Levitical priests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who kept the charge of my sanctuary when the people of Israel went astray from me, shall come near to me to minister to me.  And they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shall stand before me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…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shall teach my people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difference between the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holy and the common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show them how to distinguish between the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unclean and the clean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Ezekiel alludes to a very important passage in Leviticus: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Leviticus 10:10-11 ESV</a:t>
            </a:r>
          </a:p>
          <a:p>
            <a:pPr lvl="1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are to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distinguish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between the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holy and the common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between the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unclean and the clean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and you are to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 the people of Israel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all the statutes that the LORD has spoken to them by Moses.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8340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EF03-CCA0-4B3D-AA83-CE4D5F0E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Moses’ Blessing of the Tribes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E27E9-B4D8-4884-8E0C-90969070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599"/>
          </a:xfrm>
        </p:spPr>
        <p:txBody>
          <a:bodyPr>
            <a:normAutofit/>
          </a:bodyPr>
          <a:lstStyle/>
          <a:p>
            <a:r>
              <a:rPr lang="en-CA" dirty="0"/>
              <a:t>Deuteronomy records </a:t>
            </a:r>
            <a:r>
              <a:rPr lang="en-CA" b="1" dirty="0">
                <a:highlight>
                  <a:srgbClr val="FFFF00"/>
                </a:highlight>
              </a:rPr>
              <a:t>Moses’</a:t>
            </a:r>
            <a:r>
              <a:rPr lang="en-CA" dirty="0"/>
              <a:t> blessing as his </a:t>
            </a:r>
            <a:r>
              <a:rPr lang="en-CA" b="1" dirty="0">
                <a:highlight>
                  <a:srgbClr val="FFFF00"/>
                </a:highlight>
              </a:rPr>
              <a:t>last words to the Israelites</a:t>
            </a:r>
            <a:r>
              <a:rPr lang="en-CA" dirty="0"/>
              <a:t> before his death:</a:t>
            </a:r>
          </a:p>
          <a:p>
            <a:pPr marL="457200" lvl="1" indent="0">
              <a:buNone/>
            </a:pPr>
            <a:r>
              <a:rPr lang="en-CA" b="1" u="sng" dirty="0"/>
              <a:t>Deuteronomy 33:1 ESV</a:t>
            </a:r>
          </a:p>
          <a:p>
            <a:pPr marL="457200" lvl="1" indent="0">
              <a:buNone/>
            </a:pPr>
            <a:r>
              <a:rPr lang="en-CA" dirty="0"/>
              <a:t>This is the blessing with which Moses the man of God blessed the people of Israel </a:t>
            </a:r>
            <a:r>
              <a:rPr lang="en-CA" b="1" dirty="0">
                <a:highlight>
                  <a:srgbClr val="FFFF00"/>
                </a:highlight>
              </a:rPr>
              <a:t>before his death</a:t>
            </a:r>
            <a:r>
              <a:rPr lang="en-CA" dirty="0"/>
              <a:t>.</a:t>
            </a:r>
          </a:p>
          <a:p>
            <a:r>
              <a:rPr lang="en-CA" dirty="0"/>
              <a:t>The blessing of Levi is very clear on one point:</a:t>
            </a:r>
          </a:p>
          <a:p>
            <a:pPr marL="457200" lvl="1" indent="0">
              <a:buNone/>
            </a:pPr>
            <a:r>
              <a:rPr lang="en-CA" b="1" u="sng" dirty="0"/>
              <a:t>Deuteronomy 33:8, 10 ESV</a:t>
            </a:r>
          </a:p>
          <a:p>
            <a:pPr marL="457200" lvl="1" indent="0">
              <a:buNone/>
            </a:pPr>
            <a:r>
              <a:rPr lang="en-CA" dirty="0"/>
              <a:t>And of </a:t>
            </a:r>
            <a:r>
              <a:rPr lang="en-CA" b="1" dirty="0">
                <a:highlight>
                  <a:srgbClr val="FFFF00"/>
                </a:highlight>
              </a:rPr>
              <a:t>Levi</a:t>
            </a:r>
            <a:r>
              <a:rPr lang="en-CA" dirty="0"/>
              <a:t> he said …</a:t>
            </a:r>
          </a:p>
          <a:p>
            <a:pPr marL="914400" lvl="2" indent="0">
              <a:buNone/>
            </a:pPr>
            <a:r>
              <a:rPr lang="en-CA" sz="2400" dirty="0"/>
              <a:t>They shall teach Jacob your [</a:t>
            </a:r>
            <a:r>
              <a:rPr lang="en-CA" sz="2400" b="1" dirty="0" err="1">
                <a:highlight>
                  <a:srgbClr val="FFFF00"/>
                </a:highlight>
              </a:rPr>
              <a:t>mishᵉpat</a:t>
            </a:r>
            <a:r>
              <a:rPr lang="en-CA" sz="2400" dirty="0"/>
              <a:t>] and Israel your [</a:t>
            </a:r>
            <a:r>
              <a:rPr lang="en-CA" sz="2400" b="1" dirty="0" err="1">
                <a:highlight>
                  <a:srgbClr val="FFFF00"/>
                </a:highlight>
              </a:rPr>
              <a:t>torah</a:t>
            </a:r>
            <a:r>
              <a:rPr lang="en-CA" sz="2400" dirty="0"/>
              <a:t>]</a:t>
            </a:r>
          </a:p>
          <a:p>
            <a:r>
              <a:rPr lang="en-CA" dirty="0"/>
              <a:t>The fundamental meaning of </a:t>
            </a:r>
            <a:r>
              <a:rPr lang="en-CA" dirty="0" err="1"/>
              <a:t>mishᵉpat</a:t>
            </a:r>
            <a:r>
              <a:rPr lang="en-CA" dirty="0"/>
              <a:t> is “</a:t>
            </a:r>
            <a:r>
              <a:rPr lang="en-CA" b="1" dirty="0">
                <a:highlight>
                  <a:srgbClr val="FFFF00"/>
                </a:highlight>
              </a:rPr>
              <a:t>justness</a:t>
            </a:r>
            <a:r>
              <a:rPr lang="en-CA" dirty="0"/>
              <a:t>” as an </a:t>
            </a:r>
            <a:r>
              <a:rPr lang="en-CA" b="1" dirty="0">
                <a:highlight>
                  <a:srgbClr val="FFFF00"/>
                </a:highlight>
              </a:rPr>
              <a:t>attribute of God’s divine nature</a:t>
            </a:r>
            <a:r>
              <a:rPr lang="en-CA" dirty="0"/>
              <a:t>:  “to be just” is a character attribute </a:t>
            </a:r>
            <a:r>
              <a:rPr lang="en-CA" b="1" dirty="0">
                <a:highlight>
                  <a:srgbClr val="FFFF00"/>
                </a:highlight>
              </a:rPr>
              <a:t>required by God of any person</a:t>
            </a:r>
            <a:r>
              <a:rPr lang="en-CA" dirty="0"/>
              <a:t> ancient or modern who would consider himself a true worshipper. </a:t>
            </a:r>
          </a:p>
          <a:p>
            <a:r>
              <a:rPr lang="en-CA" dirty="0"/>
              <a:t> The word </a:t>
            </a:r>
            <a:r>
              <a:rPr lang="en-CA" b="1" dirty="0" err="1">
                <a:highlight>
                  <a:srgbClr val="FFFF00"/>
                </a:highlight>
              </a:rPr>
              <a:t>torah</a:t>
            </a:r>
            <a:r>
              <a:rPr lang="en-CA" dirty="0"/>
              <a:t> means “</a:t>
            </a:r>
            <a:r>
              <a:rPr lang="en-CA" b="1" dirty="0">
                <a:highlight>
                  <a:srgbClr val="FFFF00"/>
                </a:highlight>
              </a:rPr>
              <a:t>teaching</a:t>
            </a:r>
            <a:r>
              <a:rPr lang="en-CA" dirty="0"/>
              <a:t>”, “</a:t>
            </a:r>
            <a:r>
              <a:rPr lang="en-CA" b="1" dirty="0">
                <a:highlight>
                  <a:srgbClr val="FFFF00"/>
                </a:highlight>
              </a:rPr>
              <a:t>instruction</a:t>
            </a:r>
            <a:r>
              <a:rPr lang="en-CA" dirty="0"/>
              <a:t>“, or “</a:t>
            </a:r>
            <a:r>
              <a:rPr lang="en-CA" b="1" dirty="0">
                <a:highlight>
                  <a:srgbClr val="FFFF00"/>
                </a:highlight>
              </a:rPr>
              <a:t>direction</a:t>
            </a:r>
            <a:r>
              <a:rPr lang="en-CA" dirty="0"/>
              <a:t>”: the </a:t>
            </a:r>
            <a:r>
              <a:rPr lang="en-CA" dirty="0" err="1"/>
              <a:t>torah</a:t>
            </a:r>
            <a:r>
              <a:rPr lang="en-CA" dirty="0"/>
              <a:t> teaches the way to live – the way to peace, prosperity, and freedom.</a:t>
            </a:r>
          </a:p>
        </p:txBody>
      </p:sp>
    </p:spTree>
    <p:extLst>
      <p:ext uri="{BB962C8B-B14F-4D97-AF65-F5344CB8AC3E}">
        <p14:creationId xmlns:p14="http://schemas.microsoft.com/office/powerpoint/2010/main" val="113045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724CB-FF7B-4D83-B504-2A14BBB9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God is Inherently Holy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2C70-BF89-49D3-8478-2A6D4B521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1100"/>
            <a:ext cx="12192000" cy="5676899"/>
          </a:xfrm>
        </p:spPr>
        <p:txBody>
          <a:bodyPr/>
          <a:lstStyle/>
          <a:p>
            <a:r>
              <a:rPr lang="en-CA" b="1" dirty="0">
                <a:highlight>
                  <a:srgbClr val="FFFF00"/>
                </a:highlight>
              </a:rPr>
              <a:t>To approach God, a human being must be in a state of “holiness”</a:t>
            </a:r>
          </a:p>
          <a:p>
            <a:r>
              <a:rPr lang="en-CA" dirty="0"/>
              <a:t>The Aaronic Priests had to be in a state of “holiness” to represent the people</a:t>
            </a:r>
          </a:p>
          <a:p>
            <a:r>
              <a:rPr lang="en-CA" dirty="0"/>
              <a:t>The Aaronic Priests had to present animals in a substitutionary manner to bring themselves to a state of “holiness”; then they could, in an intercessory role, present the offerings of the people</a:t>
            </a:r>
          </a:p>
          <a:p>
            <a:r>
              <a:rPr lang="en-CA" b="1" dirty="0">
                <a:highlight>
                  <a:srgbClr val="FFFF00"/>
                </a:highlight>
              </a:rPr>
              <a:t>The High Priest took upon himself the sins of all the people</a:t>
            </a:r>
            <a:r>
              <a:rPr lang="en-CA" dirty="0"/>
              <a:t> and carried them before YHWH in a prefiguring of the sacrifice of Jesus Christ</a:t>
            </a:r>
          </a:p>
          <a:p>
            <a:r>
              <a:rPr lang="en-CA" b="1" dirty="0">
                <a:highlight>
                  <a:srgbClr val="FFFF00"/>
                </a:highlight>
              </a:rPr>
              <a:t>Only the blood of Jesus Christ</a:t>
            </a:r>
            <a:r>
              <a:rPr lang="en-CA" dirty="0"/>
              <a:t> can through repentance wash away sin</a:t>
            </a:r>
          </a:p>
          <a:p>
            <a:r>
              <a:rPr lang="en-CA" dirty="0"/>
              <a:t>Salvation is made possible by </a:t>
            </a:r>
            <a:r>
              <a:rPr lang="en-CA" b="1" dirty="0">
                <a:highlight>
                  <a:srgbClr val="FFFF00"/>
                </a:highlight>
              </a:rPr>
              <a:t>Jesus’ role as High Priest</a:t>
            </a:r>
            <a:r>
              <a:rPr lang="en-CA" dirty="0"/>
              <a:t> – </a:t>
            </a:r>
            <a:r>
              <a:rPr lang="en-CA" b="1" dirty="0">
                <a:highlight>
                  <a:srgbClr val="FFFF00"/>
                </a:highlight>
              </a:rPr>
              <a:t>our intercessor</a:t>
            </a:r>
          </a:p>
          <a:p>
            <a:r>
              <a:rPr lang="en-CA" dirty="0"/>
              <a:t>True “holiness” is only attainable through the blood of Jesus Christ</a:t>
            </a:r>
          </a:p>
          <a:p>
            <a:r>
              <a:rPr lang="en-CA" b="1" dirty="0">
                <a:highlight>
                  <a:srgbClr val="FFFF00"/>
                </a:highlight>
              </a:rPr>
              <a:t>Christians will be truly “Holy” only at the resurrection, then we will be intercessors for </a:t>
            </a:r>
            <a:r>
              <a:rPr lang="en-CA" b="1">
                <a:highlight>
                  <a:srgbClr val="FFFF00"/>
                </a:highlight>
              </a:rPr>
              <a:t>all humanity </a:t>
            </a:r>
            <a:endParaRPr lang="en-CA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9919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199B1-C211-4224-A903-0C18D6BE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2104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Holiness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05A17-62F7-459F-9A15-0AA55BF9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2104"/>
            <a:ext cx="12192000" cy="5935579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purpose of the Aaronic Priesthood was to teach the people “holiness”:</a:t>
            </a:r>
          </a:p>
          <a:p>
            <a:pPr marL="457200" lvl="1" indent="0">
              <a:buNone/>
            </a:pPr>
            <a:r>
              <a:rPr lang="en-CA" b="1" u="sng" dirty="0"/>
              <a:t>Exodus 19:5-6 ESV</a:t>
            </a:r>
            <a:br>
              <a:rPr lang="en-CA" dirty="0"/>
            </a:br>
            <a:r>
              <a:rPr lang="en-CA" dirty="0"/>
              <a:t>… you shall be </a:t>
            </a:r>
            <a:r>
              <a:rPr lang="en-CA" b="1" dirty="0">
                <a:highlight>
                  <a:srgbClr val="FFFF00"/>
                </a:highlight>
              </a:rPr>
              <a:t>my treasured possession</a:t>
            </a:r>
            <a:r>
              <a:rPr lang="en-CA" dirty="0"/>
              <a:t> among all peoples, for all the earth is mine;  </a:t>
            </a:r>
            <a:br>
              <a:rPr lang="en-CA" dirty="0"/>
            </a:br>
            <a:r>
              <a:rPr lang="en-CA" dirty="0"/>
              <a:t>and you shall be to me a kingdom of priests and </a:t>
            </a:r>
            <a:r>
              <a:rPr lang="en-CA" b="1" dirty="0">
                <a:highlight>
                  <a:srgbClr val="FFFF00"/>
                </a:highlight>
              </a:rPr>
              <a:t>a holy nation</a:t>
            </a:r>
            <a:r>
              <a:rPr lang="en-CA" dirty="0"/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God can make anything “holy”</a:t>
            </a:r>
            <a:r>
              <a:rPr lang="en-C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All things that are NOT holy are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“common”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The process of making something “common” into something “holy” is called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“sanctification”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Something “holy” can be reduced again to “common” by being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“profaned”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Things that are “common” are either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“clean” or “unclean”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“unclean” thing can be “sanctified”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Some “unclean” things can be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“cleansed”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made “clean” 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Any “clean” thing can be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“polluted”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made “unclean”</a:t>
            </a:r>
          </a:p>
          <a:p>
            <a:pPr marL="6400800" lvl="1" indent="-606425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Animal sacrifice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served to take a person from an “unclean” state to a “clean” state, </a:t>
            </a:r>
            <a:b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to “sanctify” a person who is “clean”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C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 and infirmity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profane a person who is “holy” and render a “clean” person “unclean”</a:t>
            </a:r>
          </a:p>
          <a:p>
            <a:pPr marL="33655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Most importantly, </a:t>
            </a:r>
            <a:r>
              <a:rPr lang="en-CA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“unclean” thing can come in contact with something that is “holy”</a:t>
            </a:r>
            <a:endParaRPr lang="en-CA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82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2A632-0D36-4AF0-B4F2-DA078B2D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following diagrams, taken from Wenham,  summarize these concepts: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33DAAE-02D9-41D8-B461-8FBE79874B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9669" y="1828800"/>
            <a:ext cx="5476890" cy="391578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C9223B-CAA8-4F56-94C4-79D0D3F698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46559" y="2085474"/>
            <a:ext cx="6270300" cy="21309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E71F4-85C9-4A81-AB4E-8D87275B14DB}"/>
              </a:ext>
            </a:extLst>
          </p:cNvPr>
          <p:cNvSpPr txBox="1"/>
          <p:nvPr/>
        </p:nvSpPr>
        <p:spPr>
          <a:xfrm>
            <a:off x="844733" y="6050891"/>
            <a:ext cx="997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Wenham, G.J., </a:t>
            </a:r>
            <a:r>
              <a:rPr lang="en-CA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Book of Leviticus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New International Commentary on the Old Testament, (NICOT), William B. Eerdmans, Grand Rapids, Michigan, 1979, pages 19 and 26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24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B230E-A2FE-4ABF-8471-99CCDA874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506" y="200230"/>
            <a:ext cx="5598695" cy="6457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A81B9-0BF1-4585-9CC7-1C55A36FD8F8}"/>
              </a:ext>
            </a:extLst>
          </p:cNvPr>
          <p:cNvSpPr txBox="1"/>
          <p:nvPr/>
        </p:nvSpPr>
        <p:spPr>
          <a:xfrm>
            <a:off x="1299409" y="858071"/>
            <a:ext cx="308008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dirty="0">
                <a:latin typeface="Arial Black" panose="020B0A04020102020204" pitchFamily="34" charset="0"/>
              </a:rPr>
              <a:t>This diagram combines these concepts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582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8033-8CA3-494D-8B86-6570713B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6273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Animal Sacrifices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1525-2EA6-4BB1-84C2-7A320F4C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66274"/>
            <a:ext cx="12063662" cy="5991726"/>
          </a:xfrm>
        </p:spPr>
        <p:txBody>
          <a:bodyPr/>
          <a:lstStyle/>
          <a:p>
            <a:r>
              <a:rPr lang="en-CA" dirty="0"/>
              <a:t>In the ancient world the sacrifice of animals was an </a:t>
            </a:r>
            <a:r>
              <a:rPr lang="en-CA" b="1" dirty="0">
                <a:highlight>
                  <a:srgbClr val="FFFF00"/>
                </a:highlight>
              </a:rPr>
              <a:t>assumed normal part of life</a:t>
            </a:r>
            <a:r>
              <a:rPr lang="en-CA" dirty="0"/>
              <a:t>  </a:t>
            </a:r>
          </a:p>
          <a:p>
            <a:r>
              <a:rPr lang="en-CA" b="1" dirty="0">
                <a:highlight>
                  <a:srgbClr val="FFFF00"/>
                </a:highlight>
              </a:rPr>
              <a:t>From the beginning, animals were used in the worship of God</a:t>
            </a:r>
            <a:r>
              <a:rPr lang="en-CA" dirty="0"/>
              <a:t>: </a:t>
            </a:r>
          </a:p>
          <a:p>
            <a:pPr lvl="1"/>
            <a:r>
              <a:rPr lang="en-CA" dirty="0"/>
              <a:t>God killed animals to clothe Adam and Eve (Genesis 3:21)</a:t>
            </a:r>
          </a:p>
          <a:p>
            <a:pPr lvl="1"/>
            <a:r>
              <a:rPr lang="en-CA" dirty="0"/>
              <a:t>Abel offered “the firstborn of his flock” (Genesis 4:4)  </a:t>
            </a:r>
          </a:p>
          <a:p>
            <a:pPr lvl="1"/>
            <a:r>
              <a:rPr lang="en-CA" dirty="0"/>
              <a:t>Noah “offered a burnt offering” of all clean animals after the flood (Genesis 8:20)   </a:t>
            </a:r>
          </a:p>
          <a:p>
            <a:pPr lvl="1"/>
            <a:r>
              <a:rPr lang="en-CA" dirty="0"/>
              <a:t>YHWH instructed Abram how to confirm a covenant with slaughtered animals </a:t>
            </a:r>
            <a:br>
              <a:rPr lang="en-CA" dirty="0"/>
            </a:br>
            <a:r>
              <a:rPr lang="en-CA" dirty="0"/>
              <a:t>(Genesis 15:9-10)</a:t>
            </a:r>
          </a:p>
          <a:p>
            <a:pPr lvl="1"/>
            <a:r>
              <a:rPr lang="en-CA" dirty="0"/>
              <a:t>YHWH provided a ram as a substitute for Isaac (Genesis 22:13) </a:t>
            </a:r>
          </a:p>
          <a:p>
            <a:pPr lvl="1"/>
            <a:r>
              <a:rPr lang="en-CA" dirty="0"/>
              <a:t>Jacob offered sacrifices at Beersheba on his way into Egypt (Genesis 46:1)</a:t>
            </a:r>
          </a:p>
          <a:p>
            <a:r>
              <a:rPr lang="en-CA" b="1" dirty="0">
                <a:highlight>
                  <a:srgbClr val="FFFF00"/>
                </a:highlight>
              </a:rPr>
              <a:t>Animal sacrifices were planned by God from the outset</a:t>
            </a:r>
            <a:r>
              <a:rPr lang="en-CA" dirty="0"/>
              <a:t> of the instructions given to Moses to build the Tabernacle:</a:t>
            </a:r>
          </a:p>
          <a:p>
            <a:pPr lvl="1"/>
            <a:r>
              <a:rPr lang="en-CA" dirty="0"/>
              <a:t>The most important feature of the court of the Tabernacle was the bronze alter  upon which the sacrifices were to be performed</a:t>
            </a:r>
          </a:p>
          <a:p>
            <a:pPr lvl="1"/>
            <a:r>
              <a:rPr lang="en-CA" dirty="0"/>
              <a:t>The prescribed offering of sacrifices  was central to the official worship of YHWH</a:t>
            </a:r>
          </a:p>
        </p:txBody>
      </p:sp>
    </p:spTree>
    <p:extLst>
      <p:ext uri="{BB962C8B-B14F-4D97-AF65-F5344CB8AC3E}">
        <p14:creationId xmlns:p14="http://schemas.microsoft.com/office/powerpoint/2010/main" val="135567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B4440B-5B00-41EC-B2AD-6DF4AFB3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The Tabernacle and the Alter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9ECDEB5-0421-4CB4-AFA3-7ED741A6B9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45886" y="1716568"/>
            <a:ext cx="6184789" cy="4063651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6584F98-0A89-4850-AE60-F42B964062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40047" y="1690688"/>
            <a:ext cx="5936416" cy="40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1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F216-AFD1-4071-A777-1AFED50D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2315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The Purpose of Animal Sacrifice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5913-08E3-48CD-94DF-CD619AB1A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2316"/>
            <a:ext cx="12192000" cy="5975683"/>
          </a:xfrm>
        </p:spPr>
        <p:txBody>
          <a:bodyPr>
            <a:normAutofit/>
          </a:bodyPr>
          <a:lstStyle/>
          <a:p>
            <a:r>
              <a:rPr lang="en-CA" dirty="0"/>
              <a:t>… Israelite sacrifice was concerned with </a:t>
            </a:r>
            <a:r>
              <a:rPr lang="en-CA" b="1" dirty="0">
                <a:highlight>
                  <a:srgbClr val="FFFF00"/>
                </a:highlight>
              </a:rPr>
              <a:t>restoring the relationships</a:t>
            </a:r>
            <a:r>
              <a:rPr lang="en-CA" dirty="0"/>
              <a:t> between God and Israel, and between different members of the nation.  The Sinai Covenant had created a fellowship characterized by life and order, harmony between God and man and between man and man.  … Anything that disturbed this order … was a potential threat to the whole community, and sacrifice was the principal means for remedying the disruption … In Leviticus sacrifice … is regularly associated with </a:t>
            </a:r>
            <a:r>
              <a:rPr lang="en-CA" b="1" dirty="0">
                <a:highlight>
                  <a:srgbClr val="FFFF00"/>
                </a:highlight>
              </a:rPr>
              <a:t>cleansing and sanctification</a:t>
            </a:r>
            <a:r>
              <a:rPr lang="en-CA" dirty="0"/>
              <a:t>.  </a:t>
            </a:r>
            <a:r>
              <a:rPr lang="en-CA" sz="2000" dirty="0"/>
              <a:t>(Wenham, G.J., op. cit., pages 25-26) </a:t>
            </a:r>
          </a:p>
          <a:p>
            <a:r>
              <a:rPr lang="en-CA" dirty="0"/>
              <a:t>The oft-stated </a:t>
            </a:r>
            <a:r>
              <a:rPr lang="en-CA" b="1" dirty="0">
                <a:highlight>
                  <a:srgbClr val="FFFF00"/>
                </a:highlight>
              </a:rPr>
              <a:t>purpose of the sacrifices in Leviticus is ‘to atone’</a:t>
            </a:r>
            <a:r>
              <a:rPr lang="en-CA" dirty="0"/>
              <a:t> … This verb may be explained in one of three ways: ‘to cover’ … ‘to wipe away’ … ‘</a:t>
            </a:r>
            <a:r>
              <a:rPr lang="en-CA" b="1" dirty="0">
                <a:highlight>
                  <a:srgbClr val="FFFF00"/>
                </a:highlight>
              </a:rPr>
              <a:t>to ransom by a substitute</a:t>
            </a:r>
            <a:r>
              <a:rPr lang="en-CA" dirty="0"/>
              <a:t>’ … The last seems most in keeping with the theory of sacrifice given in [Leviticus 17:11] ‘the life of the flesh is in the blood … it is the </a:t>
            </a:r>
            <a:r>
              <a:rPr lang="en-CA" b="1" dirty="0">
                <a:highlight>
                  <a:srgbClr val="FFFF00"/>
                </a:highlight>
              </a:rPr>
              <a:t>blood that makes atonement for the [life of the offeror] </a:t>
            </a:r>
            <a:r>
              <a:rPr lang="en-CA" dirty="0"/>
              <a:t>… </a:t>
            </a:r>
            <a:r>
              <a:rPr lang="en-CA" sz="2000" dirty="0"/>
              <a:t>(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R.T. Beckwith, in </a:t>
            </a:r>
            <a:r>
              <a:rPr lang="en-CA" sz="2000" dirty="0"/>
              <a:t>Douglas, J.D., et al, editors, The New Bible Dictionary, (NBD), William B. Eerdmans, Grand Rapids, Michigan, 1962, </a:t>
            </a: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page 1120)</a:t>
            </a:r>
          </a:p>
          <a:p>
            <a:r>
              <a:rPr lang="en-CA" dirty="0">
                <a:latin typeface="Calibri" panose="020F0502020204030204" pitchFamily="34" charset="0"/>
                <a:cs typeface="Arial" panose="020B0604020202020204" pitchFamily="34" charset="0"/>
              </a:rPr>
              <a:t>A primary function of the Aaronic Priesthood was to perform animal sacrifices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867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8A513-469C-4E92-AF20-FA5A54FD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2946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The Meaning of Sacrifice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280BA-984E-4A9D-A3CD-FCA6F306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2946"/>
            <a:ext cx="12192000" cy="5735053"/>
          </a:xfrm>
        </p:spPr>
        <p:txBody>
          <a:bodyPr>
            <a:normAutofit/>
          </a:bodyPr>
          <a:lstStyle/>
          <a:p>
            <a:r>
              <a:rPr lang="en-CA" dirty="0"/>
              <a:t>To a </a:t>
            </a:r>
            <a:r>
              <a:rPr lang="en-CA" b="1" dirty="0">
                <a:highlight>
                  <a:srgbClr val="FFFF00"/>
                </a:highlight>
              </a:rPr>
              <a:t>modern person</a:t>
            </a:r>
            <a:r>
              <a:rPr lang="en-CA" dirty="0"/>
              <a:t>, the offering of an animal sacrifice is most naturally perceived to be a ceremonial and symbolic action: to an </a:t>
            </a:r>
            <a:r>
              <a:rPr lang="en-CA" b="1" dirty="0">
                <a:highlight>
                  <a:srgbClr val="FFFF00"/>
                </a:highlight>
              </a:rPr>
              <a:t>ancient person</a:t>
            </a:r>
            <a:r>
              <a:rPr lang="en-CA" dirty="0"/>
              <a:t>, it was an integral part of their existence</a:t>
            </a:r>
          </a:p>
          <a:p>
            <a:r>
              <a:rPr lang="en-CA" dirty="0"/>
              <a:t>The relationship of a committed Israelite with God was of utmost importance to the individual, just as it is today for a Christian: </a:t>
            </a:r>
            <a:r>
              <a:rPr lang="en-CA" b="1" dirty="0">
                <a:highlight>
                  <a:srgbClr val="FFFF00"/>
                </a:highlight>
              </a:rPr>
              <a:t>an Israelite could not have conceived of maintaining this relationship without animal sacrifice</a:t>
            </a:r>
          </a:p>
          <a:p>
            <a:r>
              <a:rPr lang="en-CA" dirty="0"/>
              <a:t>God is very clear that Israel was to be a “holy nation” and that the people of Israel were individually to be “holy”: the </a:t>
            </a:r>
            <a:r>
              <a:rPr lang="en-CA" b="1" dirty="0">
                <a:highlight>
                  <a:srgbClr val="FFFF00"/>
                </a:highlight>
              </a:rPr>
              <a:t>process of “sanctification”</a:t>
            </a:r>
            <a:r>
              <a:rPr lang="en-CA" dirty="0"/>
              <a:t> could only be accomplished by the </a:t>
            </a:r>
            <a:r>
              <a:rPr lang="en-CA" b="1" dirty="0">
                <a:highlight>
                  <a:srgbClr val="FFFF00"/>
                </a:highlight>
              </a:rPr>
              <a:t>“substitutionary” death of an animal</a:t>
            </a:r>
            <a:r>
              <a:rPr lang="en-CA" dirty="0"/>
              <a:t> in place of the inherently sinful human being</a:t>
            </a:r>
          </a:p>
          <a:p>
            <a:r>
              <a:rPr lang="en-CA" dirty="0"/>
              <a:t>Typologically, all the sacrifices looked forward to the </a:t>
            </a:r>
            <a:r>
              <a:rPr lang="en-CA" b="1" dirty="0">
                <a:highlight>
                  <a:srgbClr val="FFFF00"/>
                </a:highlight>
              </a:rPr>
              <a:t>sacrifice of Jesus Christ</a:t>
            </a:r>
            <a:r>
              <a:rPr lang="en-CA" dirty="0"/>
              <a:t>: his death </a:t>
            </a:r>
            <a:r>
              <a:rPr lang="en-CA" b="1" dirty="0">
                <a:highlight>
                  <a:srgbClr val="FFFF00"/>
                </a:highlight>
              </a:rPr>
              <a:t>obviated the need for any physical sacrifice</a:t>
            </a:r>
            <a:r>
              <a:rPr lang="en-CA" dirty="0"/>
              <a:t> on the part of Christians –    Christians are required to offer themselves as </a:t>
            </a:r>
            <a:r>
              <a:rPr lang="en-CA" b="1" dirty="0">
                <a:highlight>
                  <a:srgbClr val="FFFF00"/>
                </a:highlight>
              </a:rPr>
              <a:t>“living sacrifices”</a:t>
            </a:r>
            <a:r>
              <a:rPr lang="en-CA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276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3992-8A45-466B-A4D1-210C7071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93134"/>
          </a:xfrm>
        </p:spPr>
        <p:txBody>
          <a:bodyPr/>
          <a:lstStyle/>
          <a:p>
            <a:pPr algn="ctr"/>
            <a:r>
              <a:rPr lang="en-CA" dirty="0">
                <a:latin typeface="Arial Black" panose="020B0A04020102020204" pitchFamily="34" charset="0"/>
              </a:rPr>
              <a:t>Living Sacrifices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9A412-F316-414A-AA01-4ADD88E61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3135"/>
            <a:ext cx="12192000" cy="596486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b="1" u="sng" dirty="0"/>
              <a:t>Romans 12:1 ESV</a:t>
            </a:r>
          </a:p>
          <a:p>
            <a:pPr marL="457200" lvl="1" indent="0">
              <a:buNone/>
            </a:pPr>
            <a:r>
              <a:rPr lang="en-CA" dirty="0"/>
              <a:t>I appeal to you therefore, brothers, by the mercies of God, to </a:t>
            </a:r>
            <a:r>
              <a:rPr lang="en-CA" b="1" dirty="0">
                <a:highlight>
                  <a:srgbClr val="FFFF00"/>
                </a:highlight>
              </a:rPr>
              <a:t>present your bodies as a living sacrifice</a:t>
            </a:r>
            <a:r>
              <a:rPr lang="en-CA" dirty="0"/>
              <a:t>, holy and acceptable to God, which is your spiritual worship.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b="1" u="sng" dirty="0"/>
              <a:t>Hebrews 13:12-16 ESV</a:t>
            </a:r>
          </a:p>
          <a:p>
            <a:pPr marL="457200" lvl="1" indent="0">
              <a:buNone/>
            </a:pPr>
            <a:r>
              <a:rPr lang="en-CA" dirty="0"/>
              <a:t>Jesus also suffered outside the gate in order </a:t>
            </a:r>
            <a:r>
              <a:rPr lang="en-CA" b="1" dirty="0">
                <a:highlight>
                  <a:srgbClr val="FFFF00"/>
                </a:highlight>
              </a:rPr>
              <a:t>to sanctify the people through his own blood</a:t>
            </a:r>
            <a:r>
              <a:rPr lang="en-CA" dirty="0"/>
              <a:t>.   Therefore let us go to him outside the camp and bear the reproach he endured.  …  Through him then let us </a:t>
            </a:r>
            <a:r>
              <a:rPr lang="en-CA" b="1" dirty="0">
                <a:highlight>
                  <a:srgbClr val="FFFF00"/>
                </a:highlight>
              </a:rPr>
              <a:t>continually offer up a sacrifice of praise to God</a:t>
            </a:r>
            <a:r>
              <a:rPr lang="en-CA" dirty="0"/>
              <a:t>, that is, the fruit of lips that acknowledge his name.  Do not neglect to </a:t>
            </a:r>
            <a:r>
              <a:rPr lang="en-CA" b="1" dirty="0">
                <a:highlight>
                  <a:srgbClr val="FFFF00"/>
                </a:highlight>
              </a:rPr>
              <a:t>do good</a:t>
            </a:r>
            <a:r>
              <a:rPr lang="en-CA" dirty="0"/>
              <a:t> and to </a:t>
            </a:r>
            <a:r>
              <a:rPr lang="en-CA" b="1" dirty="0">
                <a:highlight>
                  <a:srgbClr val="FFFF00"/>
                </a:highlight>
              </a:rPr>
              <a:t>share</a:t>
            </a:r>
            <a:r>
              <a:rPr lang="en-CA" dirty="0"/>
              <a:t> what you have, for </a:t>
            </a:r>
            <a:r>
              <a:rPr lang="en-CA" b="1" dirty="0">
                <a:highlight>
                  <a:srgbClr val="FFFF00"/>
                </a:highlight>
              </a:rPr>
              <a:t>such sacrifices are pleasing to God</a:t>
            </a:r>
            <a:r>
              <a:rPr lang="en-CA" dirty="0"/>
              <a:t>.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b="1" u="sng" dirty="0"/>
              <a:t>1 Peter 1:15-19 ESV</a:t>
            </a:r>
          </a:p>
          <a:p>
            <a:pPr marL="457200" lvl="1" indent="0">
              <a:buNone/>
            </a:pPr>
            <a:r>
              <a:rPr lang="en-CA" dirty="0"/>
              <a:t>… but as he who called you is holy, </a:t>
            </a:r>
            <a:r>
              <a:rPr lang="en-CA" b="1" dirty="0">
                <a:highlight>
                  <a:srgbClr val="FFFF00"/>
                </a:highlight>
              </a:rPr>
              <a:t>you also be holy</a:t>
            </a:r>
            <a:r>
              <a:rPr lang="en-CA" dirty="0"/>
              <a:t> </a:t>
            </a:r>
            <a:r>
              <a:rPr lang="en-CA" b="1" dirty="0">
                <a:highlight>
                  <a:srgbClr val="FFFF00"/>
                </a:highlight>
              </a:rPr>
              <a:t>in all your conduct</a:t>
            </a:r>
            <a:r>
              <a:rPr lang="en-CA" dirty="0"/>
              <a:t>, since it is written, “You shall be holy, for I am holy.”  And if you call on him as Father who judges impartially according to each one’s deeds, </a:t>
            </a:r>
            <a:r>
              <a:rPr lang="en-CA" b="1" dirty="0">
                <a:highlight>
                  <a:srgbClr val="FFFF00"/>
                </a:highlight>
              </a:rPr>
              <a:t>conduct yourselves with fear</a:t>
            </a:r>
            <a:r>
              <a:rPr lang="en-CA" dirty="0"/>
              <a:t> throughout the time of your exile, knowing that </a:t>
            </a:r>
            <a:r>
              <a:rPr lang="en-CA" b="1" dirty="0">
                <a:highlight>
                  <a:srgbClr val="FFFF00"/>
                </a:highlight>
              </a:rPr>
              <a:t>you were ransomed</a:t>
            </a:r>
            <a:r>
              <a:rPr lang="en-CA" dirty="0"/>
              <a:t> …</a:t>
            </a:r>
            <a:r>
              <a:rPr lang="en-CA" b="1" dirty="0">
                <a:highlight>
                  <a:srgbClr val="FFFF00"/>
                </a:highlight>
              </a:rPr>
              <a:t>with the precious blood of Christ</a:t>
            </a:r>
            <a:r>
              <a:rPr lang="en-CA" dirty="0"/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325051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3179</Words>
  <Application>Microsoft Office PowerPoint</Application>
  <PresentationFormat>Widescreen</PresentationFormat>
  <Paragraphs>167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Times New Roman</vt:lpstr>
      <vt:lpstr>Office Theme</vt:lpstr>
      <vt:lpstr>The Aaronic Priesthood</vt:lpstr>
      <vt:lpstr>Holiness</vt:lpstr>
      <vt:lpstr>The following diagrams, taken from Wenham,  summarize these concepts:</vt:lpstr>
      <vt:lpstr>PowerPoint Presentation</vt:lpstr>
      <vt:lpstr>Animal Sacrifices</vt:lpstr>
      <vt:lpstr>The Tabernacle and the Alter</vt:lpstr>
      <vt:lpstr>The Purpose of Animal Sacrifice</vt:lpstr>
      <vt:lpstr>The Meaning of Sacrifice</vt:lpstr>
      <vt:lpstr>Living Sacrifices</vt:lpstr>
      <vt:lpstr>Intercessory Role of Aaronic Priesthood</vt:lpstr>
      <vt:lpstr>The High Priest’s Garment</vt:lpstr>
      <vt:lpstr>The Ephod and the Breastpiece</vt:lpstr>
      <vt:lpstr>The Intercessory Role</vt:lpstr>
      <vt:lpstr>The Message for Christians</vt:lpstr>
      <vt:lpstr>The Covenant with Levi</vt:lpstr>
      <vt:lpstr>Ezekiel’s Prophecy</vt:lpstr>
      <vt:lpstr>Moses’ Blessing of the Tribes</vt:lpstr>
      <vt:lpstr>God is Inherently Holy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Aaronic Priesthood</dc:title>
  <dc:creator>mike</dc:creator>
  <cp:lastModifiedBy>mike</cp:lastModifiedBy>
  <cp:revision>39</cp:revision>
  <dcterms:created xsi:type="dcterms:W3CDTF">2021-05-19T13:06:01Z</dcterms:created>
  <dcterms:modified xsi:type="dcterms:W3CDTF">2021-07-17T10:26:58Z</dcterms:modified>
</cp:coreProperties>
</file>