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4" r:id="rId4"/>
    <p:sldId id="265" r:id="rId5"/>
    <p:sldId id="258" r:id="rId6"/>
    <p:sldId id="259" r:id="rId7"/>
    <p:sldId id="260" r:id="rId8"/>
    <p:sldId id="261" r:id="rId9"/>
    <p:sldId id="267" r:id="rId10"/>
    <p:sldId id="268" r:id="rId11"/>
    <p:sldId id="269" r:id="rId12"/>
    <p:sldId id="270" r:id="rId13"/>
    <p:sldId id="262" r:id="rId14"/>
    <p:sldId id="266"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6985" autoAdjust="0"/>
  </p:normalViewPr>
  <p:slideViewPr>
    <p:cSldViewPr snapToGrid="0">
      <p:cViewPr varScale="1">
        <p:scale>
          <a:sx n="50" d="100"/>
          <a:sy n="50" d="100"/>
        </p:scale>
        <p:origin x="1062" y="36"/>
      </p:cViewPr>
      <p:guideLst/>
    </p:cSldViewPr>
  </p:slideViewPr>
  <p:notesTextViewPr>
    <p:cViewPr>
      <p:scale>
        <a:sx n="133" d="100"/>
        <a:sy n="133" d="100"/>
      </p:scale>
      <p:origin x="0" y="0"/>
    </p:cViewPr>
  </p:notesTextViewPr>
  <p:sorterViewPr>
    <p:cViewPr>
      <p:scale>
        <a:sx n="110" d="100"/>
        <a:sy n="110" d="100"/>
      </p:scale>
      <p:origin x="0" y="0"/>
    </p:cViewPr>
  </p:sorterViewPr>
  <p:notesViewPr>
    <p:cSldViewPr snapToGrid="0">
      <p:cViewPr varScale="1">
        <p:scale>
          <a:sx n="73" d="100"/>
          <a:sy n="73" d="100"/>
        </p:scale>
        <p:origin x="213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E45353-951B-4E1A-A2BA-CE17EC260479}" type="datetimeFigureOut">
              <a:rPr lang="en-CA" smtClean="0"/>
              <a:t>2023-03-29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A850C9-E648-423D-A5EB-20A25A309441}" type="slidenum">
              <a:rPr lang="en-CA" smtClean="0"/>
              <a:t>‹#›</a:t>
            </a:fld>
            <a:endParaRPr lang="en-CA"/>
          </a:p>
        </p:txBody>
      </p:sp>
    </p:spTree>
    <p:extLst>
      <p:ext uri="{BB962C8B-B14F-4D97-AF65-F5344CB8AC3E}">
        <p14:creationId xmlns:p14="http://schemas.microsoft.com/office/powerpoint/2010/main" val="641874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couple of weeks ago, Marion asked about the Apocrypha …</a:t>
            </a:r>
          </a:p>
          <a:p>
            <a:pPr marL="171450" indent="-171450">
              <a:buFont typeface="Arial" panose="020B0604020202020204" pitchFamily="34" charset="0"/>
              <a:buChar char="•"/>
            </a:pPr>
            <a:r>
              <a:rPr lang="en-CA" dirty="0"/>
              <a:t>The books of the Apocrypha are a small sampling of a much larger pool of literature</a:t>
            </a:r>
          </a:p>
          <a:p>
            <a:pPr marL="171450" indent="-171450">
              <a:buFont typeface="Arial" panose="020B0604020202020204" pitchFamily="34" charset="0"/>
              <a:buChar char="•"/>
            </a:pPr>
            <a:r>
              <a:rPr lang="en-CA" dirty="0"/>
              <a:t>The prophecy of Daniel is probably the “well-spring” of much of the intertestamental literature</a:t>
            </a:r>
          </a:p>
          <a:p>
            <a:pPr marL="628650" lvl="1" indent="-171450">
              <a:buFont typeface="Arial" panose="020B0604020202020204" pitchFamily="34" charset="0"/>
              <a:buChar char="•"/>
            </a:pPr>
            <a:r>
              <a:rPr lang="en-CA" dirty="0"/>
              <a:t>People wanted information on the end-time, just like today</a:t>
            </a:r>
          </a:p>
          <a:p>
            <a:pPr marL="171450" indent="-171450">
              <a:buFont typeface="Arial" panose="020B0604020202020204" pitchFamily="34" charset="0"/>
              <a:buChar char="•"/>
            </a:pPr>
            <a:r>
              <a:rPr lang="en-CA" dirty="0"/>
              <a:t>The imagery in Ezekiel is on of the sources of much of the imagery in intertestamental literature</a:t>
            </a:r>
          </a:p>
          <a:p>
            <a:pPr marL="171450" indent="-171450">
              <a:buFont typeface="Arial" panose="020B0604020202020204" pitchFamily="34" charset="0"/>
              <a:buChar char="•"/>
            </a:pPr>
            <a:r>
              <a:rPr lang="en-CA" dirty="0"/>
              <a:t>The effect of much of the intertestamental literature was to create and imminent expectation of a political Messiah – Jesus wanted no part of that </a:t>
            </a:r>
          </a:p>
        </p:txBody>
      </p:sp>
      <p:sp>
        <p:nvSpPr>
          <p:cNvPr id="4" name="Slide Number Placeholder 3"/>
          <p:cNvSpPr>
            <a:spLocks noGrp="1"/>
          </p:cNvSpPr>
          <p:nvPr>
            <p:ph type="sldNum" sz="quarter" idx="5"/>
          </p:nvPr>
        </p:nvSpPr>
        <p:spPr/>
        <p:txBody>
          <a:bodyPr/>
          <a:lstStyle/>
          <a:p>
            <a:fld id="{68A850C9-E648-423D-A5EB-20A25A309441}" type="slidenum">
              <a:rPr lang="en-CA" smtClean="0"/>
              <a:t>1</a:t>
            </a:fld>
            <a:endParaRPr lang="en-CA"/>
          </a:p>
        </p:txBody>
      </p:sp>
    </p:spTree>
    <p:extLst>
      <p:ext uri="{BB962C8B-B14F-4D97-AF65-F5344CB8AC3E}">
        <p14:creationId xmlns:p14="http://schemas.microsoft.com/office/powerpoint/2010/main" val="1386192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Jews maintained that all “secret” things went back to Moses</a:t>
            </a:r>
          </a:p>
          <a:p>
            <a:pPr marL="171450" indent="-171450">
              <a:buFont typeface="Arial" panose="020B0604020202020204" pitchFamily="34" charset="0"/>
              <a:buChar char="•"/>
            </a:pPr>
            <a:r>
              <a:rPr lang="en-CA" dirty="0"/>
              <a:t>They made the same claim for the Masoretic pointing</a:t>
            </a:r>
          </a:p>
        </p:txBody>
      </p:sp>
      <p:sp>
        <p:nvSpPr>
          <p:cNvPr id="4" name="Slide Number Placeholder 3"/>
          <p:cNvSpPr>
            <a:spLocks noGrp="1"/>
          </p:cNvSpPr>
          <p:nvPr>
            <p:ph type="sldNum" sz="quarter" idx="5"/>
          </p:nvPr>
        </p:nvSpPr>
        <p:spPr/>
        <p:txBody>
          <a:bodyPr/>
          <a:lstStyle/>
          <a:p>
            <a:fld id="{68A850C9-E648-423D-A5EB-20A25A309441}" type="slidenum">
              <a:rPr lang="en-CA" smtClean="0"/>
              <a:t>2</a:t>
            </a:fld>
            <a:endParaRPr lang="en-CA"/>
          </a:p>
        </p:txBody>
      </p:sp>
    </p:spTree>
    <p:extLst>
      <p:ext uri="{BB962C8B-B14F-4D97-AF65-F5344CB8AC3E}">
        <p14:creationId xmlns:p14="http://schemas.microsoft.com/office/powerpoint/2010/main" val="3251603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Direct allusion to Ezekiel’s eating scroll Ez2:8-10, 3:1-3</a:t>
            </a:r>
          </a:p>
          <a:p>
            <a:pPr marL="171450" indent="-171450">
              <a:buFont typeface="Arial" panose="020B0604020202020204" pitchFamily="34" charset="0"/>
              <a:buChar char="•"/>
            </a:pPr>
            <a:r>
              <a:rPr lang="en-CA" dirty="0"/>
              <a:t>The intertestamental authors were trying to supply the 70 secret books</a:t>
            </a:r>
          </a:p>
          <a:p>
            <a:pPr marL="171450" indent="-171450">
              <a:buFont typeface="Arial" panose="020B0604020202020204" pitchFamily="34" charset="0"/>
              <a:buChar char="•"/>
            </a:pPr>
            <a:r>
              <a:rPr lang="en-CA" dirty="0"/>
              <a:t>This is the kind of material that is in the “apocalyptic” books </a:t>
            </a:r>
          </a:p>
        </p:txBody>
      </p:sp>
      <p:sp>
        <p:nvSpPr>
          <p:cNvPr id="4" name="Slide Number Placeholder 3"/>
          <p:cNvSpPr>
            <a:spLocks noGrp="1"/>
          </p:cNvSpPr>
          <p:nvPr>
            <p:ph type="sldNum" sz="quarter" idx="5"/>
          </p:nvPr>
        </p:nvSpPr>
        <p:spPr/>
        <p:txBody>
          <a:bodyPr/>
          <a:lstStyle/>
          <a:p>
            <a:fld id="{68A850C9-E648-423D-A5EB-20A25A309441}" type="slidenum">
              <a:rPr lang="en-CA" smtClean="0"/>
              <a:t>3</a:t>
            </a:fld>
            <a:endParaRPr lang="en-CA"/>
          </a:p>
        </p:txBody>
      </p:sp>
    </p:spTree>
    <p:extLst>
      <p:ext uri="{BB962C8B-B14F-4D97-AF65-F5344CB8AC3E}">
        <p14:creationId xmlns:p14="http://schemas.microsoft.com/office/powerpoint/2010/main" val="1975979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Handout …</a:t>
            </a:r>
          </a:p>
          <a:p>
            <a:pPr marL="171450" indent="-171450">
              <a:buFont typeface="Arial" panose="020B0604020202020204" pitchFamily="34" charset="0"/>
              <a:buChar char="•"/>
            </a:pPr>
            <a:r>
              <a:rPr lang="en-CA" dirty="0"/>
              <a:t>The books included in the Apocrypha is fluid:</a:t>
            </a:r>
          </a:p>
          <a:p>
            <a:pPr marL="628650" lvl="1" indent="-171450">
              <a:buFont typeface="Arial" panose="020B0604020202020204" pitchFamily="34" charset="0"/>
              <a:buChar char="•"/>
            </a:pPr>
            <a:r>
              <a:rPr lang="en-CA" dirty="0"/>
              <a:t>Manuscripts and traditions vary</a:t>
            </a:r>
          </a:p>
          <a:p>
            <a:pPr marL="171450" lvl="0" indent="-171450">
              <a:buFont typeface="Arial" panose="020B0604020202020204" pitchFamily="34" charset="0"/>
              <a:buChar char="•"/>
            </a:pPr>
            <a:r>
              <a:rPr lang="en-CA" dirty="0"/>
              <a:t>Wisdom literature has a broad history in the ancient world</a:t>
            </a:r>
          </a:p>
          <a:p>
            <a:pPr marL="171450" lvl="0" indent="-171450">
              <a:buFont typeface="Arial" panose="020B0604020202020204" pitchFamily="34" charset="0"/>
              <a:buChar char="•"/>
            </a:pPr>
            <a:r>
              <a:rPr lang="en-CA" dirty="0"/>
              <a:t>Qumran library contains many fragments of books </a:t>
            </a:r>
          </a:p>
          <a:p>
            <a:pPr marL="628650" lvl="1" indent="-171450">
              <a:buFont typeface="Arial" panose="020B0604020202020204" pitchFamily="34" charset="0"/>
              <a:buChar char="•"/>
            </a:pPr>
            <a:r>
              <a:rPr lang="en-CA" dirty="0"/>
              <a:t>from the Bible, </a:t>
            </a:r>
          </a:p>
          <a:p>
            <a:pPr marL="628650" lvl="1" indent="-171450">
              <a:buFont typeface="Arial" panose="020B0604020202020204" pitchFamily="34" charset="0"/>
              <a:buChar char="•"/>
            </a:pPr>
            <a:r>
              <a:rPr lang="en-CA" dirty="0"/>
              <a:t>from the Apocrypha, </a:t>
            </a:r>
          </a:p>
          <a:p>
            <a:pPr marL="628650" lvl="1" indent="-171450">
              <a:buFont typeface="Arial" panose="020B0604020202020204" pitchFamily="34" charset="0"/>
              <a:buChar char="•"/>
            </a:pPr>
            <a:r>
              <a:rPr lang="en-CA" dirty="0"/>
              <a:t>from the Pseudepigrapha,  </a:t>
            </a:r>
          </a:p>
          <a:p>
            <a:pPr marL="628650" lvl="1" indent="-171450">
              <a:buFont typeface="Arial" panose="020B0604020202020204" pitchFamily="34" charset="0"/>
              <a:buChar char="•"/>
            </a:pPr>
            <a:r>
              <a:rPr lang="en-CA" dirty="0"/>
              <a:t>And many others</a:t>
            </a:r>
          </a:p>
        </p:txBody>
      </p:sp>
      <p:sp>
        <p:nvSpPr>
          <p:cNvPr id="4" name="Slide Number Placeholder 3"/>
          <p:cNvSpPr>
            <a:spLocks noGrp="1"/>
          </p:cNvSpPr>
          <p:nvPr>
            <p:ph type="sldNum" sz="quarter" idx="5"/>
          </p:nvPr>
        </p:nvSpPr>
        <p:spPr/>
        <p:txBody>
          <a:bodyPr/>
          <a:lstStyle/>
          <a:p>
            <a:fld id="{68A850C9-E648-423D-A5EB-20A25A309441}" type="slidenum">
              <a:rPr lang="en-CA" smtClean="0"/>
              <a:t>4</a:t>
            </a:fld>
            <a:endParaRPr lang="en-CA"/>
          </a:p>
        </p:txBody>
      </p:sp>
    </p:spTree>
    <p:extLst>
      <p:ext uri="{BB962C8B-B14F-4D97-AF65-F5344CB8AC3E}">
        <p14:creationId xmlns:p14="http://schemas.microsoft.com/office/powerpoint/2010/main" val="4148232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term “apocrypha” originally was positive to identify the books a special</a:t>
            </a:r>
          </a:p>
          <a:p>
            <a:pPr marL="171450" indent="-171450">
              <a:buFont typeface="Arial" panose="020B0604020202020204" pitchFamily="34" charset="0"/>
              <a:buChar char="•"/>
            </a:pPr>
            <a:r>
              <a:rPr lang="en-CA" dirty="0"/>
              <a:t>It became negative by the anathema of the Jews</a:t>
            </a:r>
          </a:p>
          <a:p>
            <a:pPr marL="171450" indent="-171450">
              <a:buFont typeface="Arial" panose="020B0604020202020204" pitchFamily="34" charset="0"/>
              <a:buChar char="•"/>
            </a:pPr>
            <a:r>
              <a:rPr lang="en-CA" dirty="0"/>
              <a:t>The intertestamental authors were trying to understand the “hidden” knowledge</a:t>
            </a:r>
          </a:p>
        </p:txBody>
      </p:sp>
      <p:sp>
        <p:nvSpPr>
          <p:cNvPr id="4" name="Slide Number Placeholder 3"/>
          <p:cNvSpPr>
            <a:spLocks noGrp="1"/>
          </p:cNvSpPr>
          <p:nvPr>
            <p:ph type="sldNum" sz="quarter" idx="5"/>
          </p:nvPr>
        </p:nvSpPr>
        <p:spPr/>
        <p:txBody>
          <a:bodyPr/>
          <a:lstStyle/>
          <a:p>
            <a:fld id="{68A850C9-E648-423D-A5EB-20A25A309441}" type="slidenum">
              <a:rPr lang="en-CA" smtClean="0"/>
              <a:t>5</a:t>
            </a:fld>
            <a:endParaRPr lang="en-CA"/>
          </a:p>
        </p:txBody>
      </p:sp>
    </p:spTree>
    <p:extLst>
      <p:ext uri="{BB962C8B-B14F-4D97-AF65-F5344CB8AC3E}">
        <p14:creationId xmlns:p14="http://schemas.microsoft.com/office/powerpoint/2010/main" val="222929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concept is very important for understanding the New Testament</a:t>
            </a:r>
          </a:p>
        </p:txBody>
      </p:sp>
      <p:sp>
        <p:nvSpPr>
          <p:cNvPr id="4" name="Slide Number Placeholder 3"/>
          <p:cNvSpPr>
            <a:spLocks noGrp="1"/>
          </p:cNvSpPr>
          <p:nvPr>
            <p:ph type="sldNum" sz="quarter" idx="5"/>
          </p:nvPr>
        </p:nvSpPr>
        <p:spPr/>
        <p:txBody>
          <a:bodyPr/>
          <a:lstStyle/>
          <a:p>
            <a:fld id="{68A850C9-E648-423D-A5EB-20A25A309441}" type="slidenum">
              <a:rPr lang="en-CA" smtClean="0"/>
              <a:t>7</a:t>
            </a:fld>
            <a:endParaRPr lang="en-CA"/>
          </a:p>
        </p:txBody>
      </p:sp>
    </p:spTree>
    <p:extLst>
      <p:ext uri="{BB962C8B-B14F-4D97-AF65-F5344CB8AC3E}">
        <p14:creationId xmlns:p14="http://schemas.microsoft.com/office/powerpoint/2010/main" val="340819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Examples of quotes: see “The Greek New Testament” page 918-920</a:t>
            </a:r>
          </a:p>
          <a:p>
            <a:pPr marL="628650" lvl="1" indent="-171450">
              <a:buFont typeface="Arial" panose="020B0604020202020204" pitchFamily="34" charset="0"/>
              <a:buChar char="•"/>
            </a:pPr>
            <a:r>
              <a:rPr lang="en-CA" dirty="0"/>
              <a:t>Hb11:37 – Ascension of Isaiah 5:11-14</a:t>
            </a:r>
          </a:p>
          <a:p>
            <a:pPr marL="628650" lvl="1" indent="-171450">
              <a:buFont typeface="Arial" panose="020B0604020202020204" pitchFamily="34" charset="0"/>
              <a:buChar char="•"/>
            </a:pPr>
            <a:r>
              <a:rPr lang="en-CA" dirty="0"/>
              <a:t>Jude 9 – Assumption of Moses</a:t>
            </a:r>
          </a:p>
          <a:p>
            <a:pPr marL="628650" lvl="1" indent="-171450">
              <a:buFont typeface="Arial" panose="020B0604020202020204" pitchFamily="34" charset="0"/>
              <a:buChar char="•"/>
            </a:pPr>
            <a:r>
              <a:rPr lang="en-CA" dirty="0"/>
              <a:t>Jude 14-15 – Enoch 1:9</a:t>
            </a:r>
          </a:p>
        </p:txBody>
      </p:sp>
      <p:sp>
        <p:nvSpPr>
          <p:cNvPr id="4" name="Slide Number Placeholder 3"/>
          <p:cNvSpPr>
            <a:spLocks noGrp="1"/>
          </p:cNvSpPr>
          <p:nvPr>
            <p:ph type="sldNum" sz="quarter" idx="5"/>
          </p:nvPr>
        </p:nvSpPr>
        <p:spPr/>
        <p:txBody>
          <a:bodyPr/>
          <a:lstStyle/>
          <a:p>
            <a:fld id="{68A850C9-E648-423D-A5EB-20A25A309441}" type="slidenum">
              <a:rPr lang="en-CA" smtClean="0"/>
              <a:t>8</a:t>
            </a:fld>
            <a:endParaRPr lang="en-CA"/>
          </a:p>
        </p:txBody>
      </p:sp>
    </p:spTree>
    <p:extLst>
      <p:ext uri="{BB962C8B-B14F-4D97-AF65-F5344CB8AC3E}">
        <p14:creationId xmlns:p14="http://schemas.microsoft.com/office/powerpoint/2010/main" val="3110833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Jamnia is near the coast, 15 miles west of  Jerusalem</a:t>
            </a:r>
          </a:p>
          <a:p>
            <a:pPr marL="171450" indent="-171450">
              <a:buFont typeface="Arial" panose="020B0604020202020204" pitchFamily="34" charset="0"/>
              <a:buChar char="•"/>
            </a:pPr>
            <a:r>
              <a:rPr lang="en-CA" dirty="0"/>
              <a:t>“Christian” because in the second and third centuries “true Christians” were more and more forced underground </a:t>
            </a:r>
          </a:p>
        </p:txBody>
      </p:sp>
      <p:sp>
        <p:nvSpPr>
          <p:cNvPr id="4" name="Slide Number Placeholder 3"/>
          <p:cNvSpPr>
            <a:spLocks noGrp="1"/>
          </p:cNvSpPr>
          <p:nvPr>
            <p:ph type="sldNum" sz="quarter" idx="5"/>
          </p:nvPr>
        </p:nvSpPr>
        <p:spPr/>
        <p:txBody>
          <a:bodyPr/>
          <a:lstStyle/>
          <a:p>
            <a:fld id="{68A850C9-E648-423D-A5EB-20A25A309441}" type="slidenum">
              <a:rPr lang="en-CA" smtClean="0"/>
              <a:t>9</a:t>
            </a:fld>
            <a:endParaRPr lang="en-CA"/>
          </a:p>
        </p:txBody>
      </p:sp>
    </p:spTree>
    <p:extLst>
      <p:ext uri="{BB962C8B-B14F-4D97-AF65-F5344CB8AC3E}">
        <p14:creationId xmlns:p14="http://schemas.microsoft.com/office/powerpoint/2010/main" val="145291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C0589-6572-1667-3DAB-746FD828A6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8F78D5A-8708-A82B-C182-A0FECE69E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5C99709-F736-EE89-2C6E-F50BC55DBAE9}"/>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25DCD8A6-3919-7D53-E1AE-129E0DB12E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00B82C2-56F4-9682-EA3A-D60DF67A3472}"/>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594058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2418-3053-A7A7-CC40-9FB1BDE32A6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E683C94-1A43-A7A5-41EE-149CCEFF3A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6682933-903F-565A-7256-141227AF64FB}"/>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8A527A47-405D-BE7F-1375-C9F7CBD8234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40A923F-150D-AD79-55AE-019D7C7A2202}"/>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18642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0D881-DA6D-14F2-05C6-6F45F26CBC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F8ABAAA-780C-72F0-CFA9-6223565BE3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E4E5F49-C794-9D1C-DF20-3B7793A236A7}"/>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94254012-C760-F39E-CE8C-66BBF066D87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9792129-3F5A-F884-BD09-D5411109D119}"/>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316135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223E6-9DCE-4B1F-7D7B-B90957E43FC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21DA2E0-283F-E8E5-D51B-1B3D408ECD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A0E34E-CE31-06FE-B1D2-A52BB74162B0}"/>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9C0CE795-AADF-78F6-6D01-5083F5BBF4B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A55CCFF-239F-DE75-0A4E-AF5D95067367}"/>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56307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CBD5-A8AA-CC3B-DB46-C55F3DC712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C7E7D01-9C57-0749-12C7-BDF16DB961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DBF2FF-E4B9-A775-04CD-0C0243F7CBDD}"/>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570190AB-59C8-282B-C1B6-BD916FF0CD9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208D73C-B560-02A2-D561-CE5A2DF4D6AE}"/>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194301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D8BD1-4F1F-AE3E-BD7F-27EEBC6EC6A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8D58973-8D67-45FF-8680-1828074267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1EF6BB3-967C-F873-0C63-588EC3C6F6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93A177A-C1B7-95BE-CDDE-D3789699DAEC}"/>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6" name="Footer Placeholder 5">
            <a:extLst>
              <a:ext uri="{FF2B5EF4-FFF2-40B4-BE49-F238E27FC236}">
                <a16:creationId xmlns:a16="http://schemas.microsoft.com/office/drawing/2014/main" id="{B3EECBD2-60C3-7482-60E3-1DD66DC265A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28F61D7-8429-20E3-DAAA-778D13598DF4}"/>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53048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DEB77-C73A-7976-8AC2-6CA6B58F110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3CE41E2-7463-506D-C53A-133921DF2F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203C2C-E5CC-8FD8-A519-BD55671886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FC47BF6-998A-CE26-BD95-E70AC3A57F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43942A-536D-5318-D1DF-065FD80278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290E0A0-3187-035A-7019-CDA742A70B57}"/>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8" name="Footer Placeholder 7">
            <a:extLst>
              <a:ext uri="{FF2B5EF4-FFF2-40B4-BE49-F238E27FC236}">
                <a16:creationId xmlns:a16="http://schemas.microsoft.com/office/drawing/2014/main" id="{D30ABDDC-559E-8B77-B385-8F3E6F9C719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97CBBA-9C12-274F-650F-3C38BC907666}"/>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28925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277BF-1532-E711-9F6E-93DDED16203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E20BB50-2021-B95B-BF61-8AAE404D57EF}"/>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4" name="Footer Placeholder 3">
            <a:extLst>
              <a:ext uri="{FF2B5EF4-FFF2-40B4-BE49-F238E27FC236}">
                <a16:creationId xmlns:a16="http://schemas.microsoft.com/office/drawing/2014/main" id="{6AD5D078-DA32-785B-B2CC-AC3DEBADF62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44013FA-A9EB-B1DD-B5A9-D8AED37BB94A}"/>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565492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D2B356-8B9E-484F-6A75-68FC9A280D23}"/>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3" name="Footer Placeholder 2">
            <a:extLst>
              <a:ext uri="{FF2B5EF4-FFF2-40B4-BE49-F238E27FC236}">
                <a16:creationId xmlns:a16="http://schemas.microsoft.com/office/drawing/2014/main" id="{92AD4D0D-20D3-2B7E-6633-95A00E104F2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7BC874A-DD68-ABE6-C619-52508DBF6D09}"/>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365146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5265B-2652-4F92-3E85-329D444FB6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15EA24F-F192-FD66-21D7-E1E9943E50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91F425E-2F7B-6E64-9888-7ED114D642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4A7809-D8C6-4F78-BF6E-2EF33BD95147}"/>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6" name="Footer Placeholder 5">
            <a:extLst>
              <a:ext uri="{FF2B5EF4-FFF2-40B4-BE49-F238E27FC236}">
                <a16:creationId xmlns:a16="http://schemas.microsoft.com/office/drawing/2014/main" id="{AB01DCCF-E285-0E3B-1B1E-84BB0FD59DB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019DB4B-3C8F-B0A3-3FCF-880E72BCF9C9}"/>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33395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3E2E9-2E2A-ABD7-DD4E-471B3359CD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CEA7DC9-57E1-9F15-3D28-79DAA108C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a:extLst>
              <a:ext uri="{FF2B5EF4-FFF2-40B4-BE49-F238E27FC236}">
                <a16:creationId xmlns:a16="http://schemas.microsoft.com/office/drawing/2014/main" id="{D0BA043C-142C-9786-700E-5F0CCD72A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F3C313-CB2C-3854-A0BC-A0F9CFDE271E}"/>
              </a:ext>
            </a:extLst>
          </p:cNvPr>
          <p:cNvSpPr>
            <a:spLocks noGrp="1"/>
          </p:cNvSpPr>
          <p:nvPr>
            <p:ph type="dt" sz="half" idx="10"/>
          </p:nvPr>
        </p:nvSpPr>
        <p:spPr/>
        <p:txBody>
          <a:bodyPr/>
          <a:lstStyle/>
          <a:p>
            <a:fld id="{E17759CB-0447-4D84-8F00-98A83EDF76FF}" type="datetimeFigureOut">
              <a:rPr lang="en-CA" smtClean="0"/>
              <a:t>2023-03-29</a:t>
            </a:fld>
            <a:endParaRPr lang="en-CA"/>
          </a:p>
        </p:txBody>
      </p:sp>
      <p:sp>
        <p:nvSpPr>
          <p:cNvPr id="6" name="Footer Placeholder 5">
            <a:extLst>
              <a:ext uri="{FF2B5EF4-FFF2-40B4-BE49-F238E27FC236}">
                <a16:creationId xmlns:a16="http://schemas.microsoft.com/office/drawing/2014/main" id="{A3FB798B-8928-343A-1FE1-76C4254C17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BB21B16-AB55-FEA0-1BC2-8B5C0A2F0E6A}"/>
              </a:ext>
            </a:extLst>
          </p:cNvPr>
          <p:cNvSpPr>
            <a:spLocks noGrp="1"/>
          </p:cNvSpPr>
          <p:nvPr>
            <p:ph type="sldNum" sz="quarter" idx="12"/>
          </p:nvPr>
        </p:nvSpPr>
        <p:spPr/>
        <p:txBody>
          <a:bodyPr/>
          <a:lstStyle/>
          <a:p>
            <a:fld id="{CAFB4FF4-58BB-4188-B426-40465C1B5239}" type="slidenum">
              <a:rPr lang="en-CA" smtClean="0"/>
              <a:t>‹#›</a:t>
            </a:fld>
            <a:endParaRPr lang="en-CA"/>
          </a:p>
        </p:txBody>
      </p:sp>
    </p:spTree>
    <p:extLst>
      <p:ext uri="{BB962C8B-B14F-4D97-AF65-F5344CB8AC3E}">
        <p14:creationId xmlns:p14="http://schemas.microsoft.com/office/powerpoint/2010/main" val="235749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812388-35DA-E1EF-7357-738EDD5FED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0AADD71-A2DE-2B06-1C7B-0A83DEDDFB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D5F7C1-9405-7878-DCCE-8BAB5DBD7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759CB-0447-4D84-8F00-98A83EDF76FF}" type="datetimeFigureOut">
              <a:rPr lang="en-CA" smtClean="0"/>
              <a:t>2023-03-29</a:t>
            </a:fld>
            <a:endParaRPr lang="en-CA"/>
          </a:p>
        </p:txBody>
      </p:sp>
      <p:sp>
        <p:nvSpPr>
          <p:cNvPr id="5" name="Footer Placeholder 4">
            <a:extLst>
              <a:ext uri="{FF2B5EF4-FFF2-40B4-BE49-F238E27FC236}">
                <a16:creationId xmlns:a16="http://schemas.microsoft.com/office/drawing/2014/main" id="{B10B78F6-CAF4-AF68-1305-8234008B11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532E164-F6D8-85EF-EE55-D51F2C1A7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B4FF4-58BB-4188-B426-40465C1B5239}" type="slidenum">
              <a:rPr lang="en-CA" smtClean="0"/>
              <a:t>‹#›</a:t>
            </a:fld>
            <a:endParaRPr lang="en-CA"/>
          </a:p>
        </p:txBody>
      </p:sp>
    </p:spTree>
    <p:extLst>
      <p:ext uri="{BB962C8B-B14F-4D97-AF65-F5344CB8AC3E}">
        <p14:creationId xmlns:p14="http://schemas.microsoft.com/office/powerpoint/2010/main" val="258298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10BF2-4813-D4CF-CA61-06396AB533B1}"/>
              </a:ext>
            </a:extLst>
          </p:cNvPr>
          <p:cNvSpPr>
            <a:spLocks noGrp="1"/>
          </p:cNvSpPr>
          <p:nvPr>
            <p:ph type="ctrTitle"/>
          </p:nvPr>
        </p:nvSpPr>
        <p:spPr>
          <a:xfrm>
            <a:off x="1524000" y="1"/>
            <a:ext cx="9144000" cy="1133855"/>
          </a:xfrm>
        </p:spPr>
        <p:txBody>
          <a:bodyPr/>
          <a:lstStyle/>
          <a:p>
            <a:r>
              <a:rPr lang="en-CA" dirty="0">
                <a:latin typeface="Arial Black" panose="020B0A04020102020204" pitchFamily="34" charset="0"/>
              </a:rPr>
              <a:t>The Apocrypha</a:t>
            </a:r>
          </a:p>
        </p:txBody>
      </p:sp>
      <p:sp>
        <p:nvSpPr>
          <p:cNvPr id="3" name="Subtitle 2">
            <a:extLst>
              <a:ext uri="{FF2B5EF4-FFF2-40B4-BE49-F238E27FC236}">
                <a16:creationId xmlns:a16="http://schemas.microsoft.com/office/drawing/2014/main" id="{B103EDB2-2B45-3884-4B6B-544988F23F31}"/>
              </a:ext>
            </a:extLst>
          </p:cNvPr>
          <p:cNvSpPr>
            <a:spLocks noGrp="1"/>
          </p:cNvSpPr>
          <p:nvPr>
            <p:ph type="subTitle" idx="1"/>
          </p:nvPr>
        </p:nvSpPr>
        <p:spPr>
          <a:xfrm>
            <a:off x="0" y="1133856"/>
            <a:ext cx="12192000" cy="5462016"/>
          </a:xfrm>
        </p:spPr>
        <p:txBody>
          <a:bodyPr>
            <a:normAutofit lnSpcReduction="10000"/>
          </a:bodyPr>
          <a:lstStyle/>
          <a:p>
            <a:pPr>
              <a:lnSpc>
                <a:spcPct val="100000"/>
              </a:lnSpc>
              <a:spcBef>
                <a:spcPts val="0"/>
              </a:spcBef>
            </a:pPr>
            <a:r>
              <a:rPr lang="en-CA" dirty="0"/>
              <a:t> </a:t>
            </a:r>
            <a:r>
              <a:rPr lang="en-CA" b="1" dirty="0">
                <a:solidFill>
                  <a:srgbClr val="FF0000"/>
                </a:solidFill>
              </a:rPr>
              <a:t>But you, Daniel, </a:t>
            </a:r>
            <a:r>
              <a:rPr lang="en-CA" b="1" i="1" dirty="0">
                <a:solidFill>
                  <a:srgbClr val="FF0000"/>
                </a:solidFill>
                <a:highlight>
                  <a:srgbClr val="FFFF00"/>
                </a:highlight>
              </a:rPr>
              <a:t>shut up the words and seal the book</a:t>
            </a:r>
            <a:r>
              <a:rPr lang="en-CA" b="1" dirty="0">
                <a:solidFill>
                  <a:srgbClr val="FF0000"/>
                </a:solidFill>
              </a:rPr>
              <a:t>, until the time of the end.</a:t>
            </a:r>
            <a:br>
              <a:rPr lang="en-CA" b="1" dirty="0">
                <a:solidFill>
                  <a:srgbClr val="FF0000"/>
                </a:solidFill>
              </a:rPr>
            </a:br>
            <a:r>
              <a:rPr lang="en-CA" b="1" dirty="0">
                <a:solidFill>
                  <a:srgbClr val="FF0000"/>
                </a:solidFill>
              </a:rPr>
              <a:t>Many shall run to and fro, and </a:t>
            </a:r>
            <a:r>
              <a:rPr lang="en-CA" b="1" i="1" dirty="0">
                <a:solidFill>
                  <a:srgbClr val="FF0000"/>
                </a:solidFill>
                <a:highlight>
                  <a:srgbClr val="FFFF00"/>
                </a:highlight>
              </a:rPr>
              <a:t>knowledge shall increase</a:t>
            </a:r>
            <a:r>
              <a:rPr lang="en-CA" b="1" dirty="0">
                <a:solidFill>
                  <a:srgbClr val="FF0000"/>
                </a:solidFill>
              </a:rPr>
              <a:t>.</a:t>
            </a:r>
          </a:p>
          <a:p>
            <a:pPr algn="r">
              <a:lnSpc>
                <a:spcPct val="30000"/>
              </a:lnSpc>
              <a:spcBef>
                <a:spcPts val="0"/>
              </a:spcBef>
            </a:pPr>
            <a:r>
              <a:rPr lang="en-CA" sz="2000" dirty="0"/>
              <a:t>Daniel 12:4 ESV</a:t>
            </a:r>
          </a:p>
          <a:p>
            <a:pPr>
              <a:spcBef>
                <a:spcPts val="1200"/>
              </a:spcBef>
            </a:pPr>
            <a:r>
              <a:rPr lang="en-CA" b="1" dirty="0">
                <a:solidFill>
                  <a:srgbClr val="FF0000"/>
                </a:solidFill>
              </a:rPr>
              <a:t>And I looked, and behold, there were </a:t>
            </a:r>
            <a:r>
              <a:rPr lang="en-CA" b="1" i="1" dirty="0">
                <a:solidFill>
                  <a:srgbClr val="FF0000"/>
                </a:solidFill>
                <a:highlight>
                  <a:srgbClr val="FFFF00"/>
                </a:highlight>
              </a:rPr>
              <a:t>four wheels beside the cherubim</a:t>
            </a:r>
            <a:r>
              <a:rPr lang="en-CA" b="1" dirty="0">
                <a:solidFill>
                  <a:srgbClr val="FF0000"/>
                </a:solidFill>
              </a:rPr>
              <a:t>, one beside each cherub, and the appearance of the wheels was like sparkling beryl.  And as for their appearance, the four had the same likeness, as if </a:t>
            </a:r>
            <a:r>
              <a:rPr lang="en-CA" b="1" i="1" dirty="0">
                <a:solidFill>
                  <a:srgbClr val="FF0000"/>
                </a:solidFill>
                <a:highlight>
                  <a:srgbClr val="FFFF00"/>
                </a:highlight>
              </a:rPr>
              <a:t>a wheel were within a wheel</a:t>
            </a:r>
            <a:r>
              <a:rPr lang="en-CA" b="1" dirty="0">
                <a:solidFill>
                  <a:srgbClr val="FF0000"/>
                </a:solidFill>
              </a:rPr>
              <a:t>.  When they went, they went in any of their four directions without turning as they went, but in whatever direction the front wheel faced, the others followed without turning as they went.  And their whole body, their rims, and their spokes, their wings, and </a:t>
            </a:r>
            <a:r>
              <a:rPr lang="en-CA" b="1" i="1" dirty="0">
                <a:solidFill>
                  <a:srgbClr val="FF0000"/>
                </a:solidFill>
                <a:highlight>
                  <a:srgbClr val="FFFF00"/>
                </a:highlight>
              </a:rPr>
              <a:t>the wheels were full of eyes</a:t>
            </a:r>
            <a:r>
              <a:rPr lang="en-CA" b="1" dirty="0">
                <a:solidFill>
                  <a:srgbClr val="FF0000"/>
                </a:solidFill>
              </a:rPr>
              <a:t> all around—the wheels that the four of them had.  As for the wheels, they were called in my hearing “</a:t>
            </a:r>
            <a:r>
              <a:rPr lang="en-CA" b="1" i="1" dirty="0">
                <a:solidFill>
                  <a:srgbClr val="FF0000"/>
                </a:solidFill>
                <a:highlight>
                  <a:srgbClr val="FFFF00"/>
                </a:highlight>
              </a:rPr>
              <a:t>the whirling wheels</a:t>
            </a:r>
            <a:r>
              <a:rPr lang="en-CA" b="1" dirty="0">
                <a:solidFill>
                  <a:srgbClr val="FF0000"/>
                </a:solidFill>
              </a:rPr>
              <a:t>.” </a:t>
            </a:r>
          </a:p>
          <a:p>
            <a:pPr algn="r">
              <a:lnSpc>
                <a:spcPct val="30000"/>
              </a:lnSpc>
              <a:spcBef>
                <a:spcPts val="0"/>
              </a:spcBef>
            </a:pPr>
            <a:r>
              <a:rPr lang="en-CA" sz="2000" dirty="0"/>
              <a:t>Ezekiel 10:9-13 ESV</a:t>
            </a:r>
          </a:p>
          <a:p>
            <a:pPr>
              <a:lnSpc>
                <a:spcPct val="100000"/>
              </a:lnSpc>
              <a:spcBef>
                <a:spcPts val="1200"/>
              </a:spcBef>
            </a:pPr>
            <a:r>
              <a:rPr lang="en-CA" b="1" dirty="0">
                <a:solidFill>
                  <a:srgbClr val="FF0000"/>
                </a:solidFill>
              </a:rPr>
              <a:t>And </a:t>
            </a:r>
            <a:r>
              <a:rPr lang="en-CA" b="1" i="1" dirty="0">
                <a:solidFill>
                  <a:srgbClr val="FF0000"/>
                </a:solidFill>
                <a:highlight>
                  <a:srgbClr val="FFFF00"/>
                </a:highlight>
              </a:rPr>
              <a:t>Jesus</a:t>
            </a:r>
            <a:r>
              <a:rPr lang="en-CA" b="1" dirty="0">
                <a:solidFill>
                  <a:srgbClr val="FF0000"/>
                </a:solidFill>
              </a:rPr>
              <a:t> went on with his disciples to the villages of Caesarea Philippi.  </a:t>
            </a:r>
            <a:br>
              <a:rPr lang="en-CA" b="1" dirty="0">
                <a:solidFill>
                  <a:srgbClr val="FF0000"/>
                </a:solidFill>
              </a:rPr>
            </a:br>
            <a:r>
              <a:rPr lang="en-CA" b="1" dirty="0">
                <a:solidFill>
                  <a:srgbClr val="FF0000"/>
                </a:solidFill>
              </a:rPr>
              <a:t>And on the way he </a:t>
            </a:r>
            <a:r>
              <a:rPr lang="en-CA" b="1" i="1" dirty="0">
                <a:solidFill>
                  <a:srgbClr val="FF0000"/>
                </a:solidFill>
                <a:highlight>
                  <a:srgbClr val="FFFF00"/>
                </a:highlight>
              </a:rPr>
              <a:t>asked his disciples</a:t>
            </a:r>
            <a:r>
              <a:rPr lang="en-CA" b="1" dirty="0">
                <a:solidFill>
                  <a:srgbClr val="FF0000"/>
                </a:solidFill>
              </a:rPr>
              <a:t>, “</a:t>
            </a:r>
            <a:r>
              <a:rPr lang="en-CA" b="1" i="1" dirty="0">
                <a:solidFill>
                  <a:srgbClr val="FF0000"/>
                </a:solidFill>
                <a:highlight>
                  <a:srgbClr val="FFFF00"/>
                </a:highlight>
              </a:rPr>
              <a:t>Who do people say that I am</a:t>
            </a:r>
            <a:r>
              <a:rPr lang="en-CA" b="1" dirty="0">
                <a:solidFill>
                  <a:srgbClr val="FF0000"/>
                </a:solidFill>
              </a:rPr>
              <a:t>?”  And they told him, “John the Baptist; and others say, Elijah; and others, one of the prophets.”  And he asked them, “But who do you say that I am?” </a:t>
            </a:r>
            <a:r>
              <a:rPr lang="en-CA" b="1" i="1" dirty="0">
                <a:solidFill>
                  <a:srgbClr val="FF0000"/>
                </a:solidFill>
                <a:highlight>
                  <a:srgbClr val="FFFF00"/>
                </a:highlight>
              </a:rPr>
              <a:t>Peter</a:t>
            </a:r>
            <a:r>
              <a:rPr lang="en-CA" b="1" dirty="0">
                <a:solidFill>
                  <a:srgbClr val="FF0000"/>
                </a:solidFill>
              </a:rPr>
              <a:t> answered him, “</a:t>
            </a:r>
            <a:r>
              <a:rPr lang="en-CA" b="1" i="1" dirty="0">
                <a:solidFill>
                  <a:srgbClr val="FF0000"/>
                </a:solidFill>
                <a:highlight>
                  <a:srgbClr val="FFFF00"/>
                </a:highlight>
              </a:rPr>
              <a:t>You are the Christ</a:t>
            </a:r>
            <a:r>
              <a:rPr lang="en-CA" b="1" dirty="0">
                <a:solidFill>
                  <a:srgbClr val="FF0000"/>
                </a:solidFill>
              </a:rPr>
              <a:t>.”  </a:t>
            </a:r>
            <a:br>
              <a:rPr lang="en-CA" b="1" dirty="0">
                <a:solidFill>
                  <a:srgbClr val="FF0000"/>
                </a:solidFill>
              </a:rPr>
            </a:br>
            <a:r>
              <a:rPr lang="en-CA" b="1" i="1" dirty="0">
                <a:solidFill>
                  <a:srgbClr val="FF0000"/>
                </a:solidFill>
                <a:highlight>
                  <a:srgbClr val="FFFF00"/>
                </a:highlight>
              </a:rPr>
              <a:t>And he strictly charged them to tell no one about him</a:t>
            </a:r>
            <a:r>
              <a:rPr lang="en-CA" b="1" dirty="0">
                <a:solidFill>
                  <a:srgbClr val="FF0000"/>
                </a:solidFill>
              </a:rPr>
              <a:t>.</a:t>
            </a:r>
          </a:p>
          <a:p>
            <a:pPr algn="r">
              <a:lnSpc>
                <a:spcPct val="30000"/>
              </a:lnSpc>
              <a:spcBef>
                <a:spcPts val="0"/>
              </a:spcBef>
            </a:pPr>
            <a:r>
              <a:rPr lang="en-CA" sz="2000" dirty="0"/>
              <a:t>Mark 8:27-30 ESV</a:t>
            </a:r>
          </a:p>
        </p:txBody>
      </p:sp>
      <p:sp>
        <p:nvSpPr>
          <p:cNvPr id="4" name="TextBox 3">
            <a:extLst>
              <a:ext uri="{FF2B5EF4-FFF2-40B4-BE49-F238E27FC236}">
                <a16:creationId xmlns:a16="http://schemas.microsoft.com/office/drawing/2014/main" id="{AC3D2113-700F-336C-D98E-D65A61F0D4D9}"/>
              </a:ext>
            </a:extLst>
          </p:cNvPr>
          <p:cNvSpPr txBox="1"/>
          <p:nvPr/>
        </p:nvSpPr>
        <p:spPr>
          <a:xfrm>
            <a:off x="-1" y="6604084"/>
            <a:ext cx="12192001" cy="2539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685370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E0BE43-4845-DBF9-8E0A-E2F94D160458}"/>
              </a:ext>
            </a:extLst>
          </p:cNvPr>
          <p:cNvSpPr txBox="1"/>
          <p:nvPr/>
        </p:nvSpPr>
        <p:spPr>
          <a:xfrm flipH="1">
            <a:off x="1" y="0"/>
            <a:ext cx="12191999" cy="6201698"/>
          </a:xfrm>
          <a:prstGeom prst="rect">
            <a:avLst/>
          </a:prstGeom>
          <a:noFill/>
        </p:spPr>
        <p:txBody>
          <a:bodyPr wrap="square" rtlCol="0">
            <a:spAutoFit/>
          </a:bodyPr>
          <a:lstStyle/>
          <a:p>
            <a:r>
              <a:rPr lang="en-CA" sz="2800" u="sng" dirty="0">
                <a:latin typeface="Arial Black" panose="020B0A04020102020204" pitchFamily="34" charset="0"/>
              </a:rPr>
              <a:t>The Vulgate</a:t>
            </a:r>
          </a:p>
          <a:p>
            <a:pPr marL="236538" indent="-236538">
              <a:buFont typeface="Arial" panose="020B0604020202020204" pitchFamily="34" charset="0"/>
              <a:buChar char="•"/>
            </a:pPr>
            <a:r>
              <a:rPr lang="en-CA" sz="2800" dirty="0"/>
              <a:t>Jerome of course recognized that the books of the “Apocrypha” were NOT part of the Hebrew text – so, he included them in the Vulgate with special notations indicating their “non-canonical” status</a:t>
            </a:r>
          </a:p>
          <a:p>
            <a:pPr marL="236538" indent="-236538">
              <a:buFont typeface="Arial" panose="020B0604020202020204" pitchFamily="34" charset="0"/>
              <a:buChar char="•"/>
            </a:pPr>
            <a:r>
              <a:rPr lang="en-CA" sz="2800" b="1" dirty="0">
                <a:highlight>
                  <a:srgbClr val="FFFF00"/>
                </a:highlight>
              </a:rPr>
              <a:t>Jerome’s translation faced stiff opposition</a:t>
            </a:r>
            <a:r>
              <a:rPr lang="en-CA" sz="2800" dirty="0"/>
              <a:t> because it was not translated  from the “inspired Greek”, the “Septuagint”, the Old Latin died hard</a:t>
            </a:r>
          </a:p>
          <a:p>
            <a:pPr>
              <a:spcBef>
                <a:spcPts val="600"/>
              </a:spcBef>
            </a:pPr>
            <a:r>
              <a:rPr lang="en-CA" sz="2800" u="sng" dirty="0">
                <a:latin typeface="Arial Black" panose="020B0A04020102020204" pitchFamily="34" charset="0"/>
              </a:rPr>
              <a:t>The Council of Trent 1546AD</a:t>
            </a:r>
          </a:p>
          <a:p>
            <a:pPr marL="236538" indent="-236538">
              <a:buFont typeface="Arial" panose="020B0604020202020204" pitchFamily="34" charset="0"/>
              <a:buChar char="•"/>
            </a:pPr>
            <a:r>
              <a:rPr lang="en-CA" sz="2800" dirty="0"/>
              <a:t>During the Middle Ages, the Vulgate became the standard Bible of the Western Church, but Jerome’s “notations” were largely ignored, and </a:t>
            </a:r>
            <a:r>
              <a:rPr lang="en-CA" sz="2800" b="1" dirty="0">
                <a:highlight>
                  <a:srgbClr val="FFFF00"/>
                </a:highlight>
              </a:rPr>
              <a:t>the books of the “Apocrypha” assumed “canonical” status</a:t>
            </a:r>
          </a:p>
          <a:p>
            <a:pPr marL="236538" indent="-236538">
              <a:buFont typeface="Arial" panose="020B0604020202020204" pitchFamily="34" charset="0"/>
              <a:buChar char="•"/>
            </a:pPr>
            <a:r>
              <a:rPr lang="en-CA" sz="2800" dirty="0"/>
              <a:t>This was formalized by the Council of Trent: most of the books of the “Apocrypha” were officially included in the cannon, a few were placed in an appendix</a:t>
            </a:r>
          </a:p>
          <a:p>
            <a:pPr marL="236538" indent="-236538">
              <a:buFont typeface="Arial" panose="020B0604020202020204" pitchFamily="34" charset="0"/>
              <a:buChar char="•"/>
            </a:pPr>
            <a:r>
              <a:rPr lang="en-CA" sz="2800" b="1" dirty="0">
                <a:highlight>
                  <a:srgbClr val="FFFF00"/>
                </a:highlight>
              </a:rPr>
              <a:t>This is the state of Roman Catholic Bibles today</a:t>
            </a:r>
          </a:p>
        </p:txBody>
      </p:sp>
    </p:spTree>
    <p:extLst>
      <p:ext uri="{BB962C8B-B14F-4D97-AF65-F5344CB8AC3E}">
        <p14:creationId xmlns:p14="http://schemas.microsoft.com/office/powerpoint/2010/main" val="229730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08B094-A781-5FBB-6EC1-FC3FFAC931CD}"/>
              </a:ext>
            </a:extLst>
          </p:cNvPr>
          <p:cNvSpPr txBox="1"/>
          <p:nvPr/>
        </p:nvSpPr>
        <p:spPr>
          <a:xfrm>
            <a:off x="0" y="0"/>
            <a:ext cx="11982450" cy="6727996"/>
          </a:xfrm>
          <a:prstGeom prst="rect">
            <a:avLst/>
          </a:prstGeom>
          <a:noFill/>
        </p:spPr>
        <p:txBody>
          <a:bodyPr wrap="square" rtlCol="0">
            <a:spAutoFit/>
          </a:bodyPr>
          <a:lstStyle/>
          <a:p>
            <a:r>
              <a:rPr lang="en-CA" sz="2800" u="sng" dirty="0">
                <a:latin typeface="Arial Black" panose="020B0A04020102020204" pitchFamily="34" charset="0"/>
              </a:rPr>
              <a:t>English Translations of the Bible</a:t>
            </a:r>
          </a:p>
          <a:p>
            <a:pPr marL="457200" indent="-457200">
              <a:lnSpc>
                <a:spcPct val="90000"/>
              </a:lnSpc>
              <a:buFont typeface="Arial" panose="020B0604020202020204" pitchFamily="34" charset="0"/>
              <a:buChar char="•"/>
            </a:pPr>
            <a:r>
              <a:rPr lang="en-CA" sz="2800" dirty="0"/>
              <a:t>During the Middle Ages many partial translations were done from the Vulgate into English </a:t>
            </a:r>
          </a:p>
          <a:p>
            <a:pPr marL="457200" indent="-457200">
              <a:lnSpc>
                <a:spcPct val="90000"/>
              </a:lnSpc>
              <a:buFont typeface="Arial" panose="020B0604020202020204" pitchFamily="34" charset="0"/>
              <a:buChar char="•"/>
            </a:pPr>
            <a:r>
              <a:rPr lang="en-CA" sz="2800" dirty="0"/>
              <a:t>The first complete English Bible was translated under the auspices of </a:t>
            </a:r>
            <a:r>
              <a:rPr lang="en-CA" sz="2800" b="1" dirty="0">
                <a:highlight>
                  <a:srgbClr val="FFFF00"/>
                </a:highlight>
              </a:rPr>
              <a:t>John Wycliff between 1380 and 1397</a:t>
            </a:r>
            <a:r>
              <a:rPr lang="en-CA" sz="2800" dirty="0"/>
              <a:t>, with a second version after his death in 1384</a:t>
            </a:r>
          </a:p>
          <a:p>
            <a:pPr marL="457200" indent="-457200">
              <a:lnSpc>
                <a:spcPct val="90000"/>
              </a:lnSpc>
              <a:buFont typeface="Arial" panose="020B0604020202020204" pitchFamily="34" charset="0"/>
              <a:buChar char="•"/>
            </a:pPr>
            <a:r>
              <a:rPr lang="en-CA" sz="2800" b="1" dirty="0">
                <a:highlight>
                  <a:srgbClr val="FFFF00"/>
                </a:highlight>
              </a:rPr>
              <a:t>The Wycliff translations were from the Vulgate, including the books of the “Apocrypha”</a:t>
            </a:r>
            <a:r>
              <a:rPr lang="en-CA" sz="2800" dirty="0"/>
              <a:t> </a:t>
            </a:r>
          </a:p>
          <a:p>
            <a:pPr marL="457200" indent="-457200">
              <a:lnSpc>
                <a:spcPct val="90000"/>
              </a:lnSpc>
              <a:buFont typeface="Arial" panose="020B0604020202020204" pitchFamily="34" charset="0"/>
              <a:buChar char="•"/>
            </a:pPr>
            <a:r>
              <a:rPr lang="en-CA" sz="2800" dirty="0"/>
              <a:t>In 1526AD, </a:t>
            </a:r>
            <a:r>
              <a:rPr lang="en-CA" sz="2800" b="1" dirty="0">
                <a:highlight>
                  <a:srgbClr val="FFFF00"/>
                </a:highlight>
              </a:rPr>
              <a:t>William Tyndale</a:t>
            </a:r>
            <a:r>
              <a:rPr lang="en-CA" sz="2800" dirty="0"/>
              <a:t> began to produce English translations from original language manuscripts</a:t>
            </a:r>
          </a:p>
          <a:p>
            <a:pPr marL="457200" indent="-457200">
              <a:lnSpc>
                <a:spcPct val="90000"/>
              </a:lnSpc>
              <a:buFont typeface="Arial" panose="020B0604020202020204" pitchFamily="34" charset="0"/>
              <a:buChar char="•"/>
            </a:pPr>
            <a:r>
              <a:rPr lang="en-CA" sz="2800" dirty="0"/>
              <a:t>Tyndale could not produce the complete Bible before he </a:t>
            </a:r>
            <a:r>
              <a:rPr lang="en-CA" sz="2800" b="1" dirty="0">
                <a:highlight>
                  <a:srgbClr val="FFFF00"/>
                </a:highlight>
              </a:rPr>
              <a:t>was executed for his efforts in 1536AD</a:t>
            </a:r>
          </a:p>
          <a:p>
            <a:pPr marL="457200" indent="-457200">
              <a:lnSpc>
                <a:spcPct val="90000"/>
              </a:lnSpc>
              <a:buFont typeface="Arial" panose="020B0604020202020204" pitchFamily="34" charset="0"/>
              <a:buChar char="•"/>
            </a:pPr>
            <a:r>
              <a:rPr lang="en-CA" sz="2800" dirty="0"/>
              <a:t>His work was taken up by others, and the </a:t>
            </a:r>
            <a:r>
              <a:rPr lang="en-CA" sz="2800" b="1" dirty="0">
                <a:highlight>
                  <a:srgbClr val="FFFF00"/>
                </a:highlight>
              </a:rPr>
              <a:t>Great Bible</a:t>
            </a:r>
            <a:r>
              <a:rPr lang="en-CA" sz="2800" dirty="0"/>
              <a:t> was completed in 1539AD</a:t>
            </a:r>
          </a:p>
          <a:p>
            <a:pPr marL="457200" indent="-457200">
              <a:lnSpc>
                <a:spcPct val="90000"/>
              </a:lnSpc>
              <a:buFont typeface="Arial" panose="020B0604020202020204" pitchFamily="34" charset="0"/>
              <a:buChar char="•"/>
            </a:pPr>
            <a:r>
              <a:rPr lang="en-CA" sz="2800" dirty="0"/>
              <a:t>This tradition of translation continued through the Geneva Bible and the Bishops’ Bible culminating in the King James Bible of 1611</a:t>
            </a:r>
          </a:p>
          <a:p>
            <a:pPr marL="457200" indent="-457200">
              <a:lnSpc>
                <a:spcPct val="90000"/>
              </a:lnSpc>
              <a:buFont typeface="Arial" panose="020B0604020202020204" pitchFamily="34" charset="0"/>
              <a:buChar char="•"/>
            </a:pPr>
            <a:r>
              <a:rPr lang="en-CA" sz="2800" b="1" dirty="0">
                <a:highlight>
                  <a:srgbClr val="FFFF00"/>
                </a:highlight>
              </a:rPr>
              <a:t>In all these translations, the books of the “Apocrypha” were included as a separate section</a:t>
            </a:r>
          </a:p>
        </p:txBody>
      </p:sp>
    </p:spTree>
    <p:extLst>
      <p:ext uri="{BB962C8B-B14F-4D97-AF65-F5344CB8AC3E}">
        <p14:creationId xmlns:p14="http://schemas.microsoft.com/office/powerpoint/2010/main" val="225430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B43159-77D6-E4E9-2BFE-6922D7EF9F9C}"/>
              </a:ext>
            </a:extLst>
          </p:cNvPr>
          <p:cNvSpPr txBox="1"/>
          <p:nvPr/>
        </p:nvSpPr>
        <p:spPr>
          <a:xfrm>
            <a:off x="640080" y="320457"/>
            <a:ext cx="10580370" cy="4401205"/>
          </a:xfrm>
          <a:prstGeom prst="rect">
            <a:avLst/>
          </a:prstGeom>
          <a:noFill/>
        </p:spPr>
        <p:txBody>
          <a:bodyPr wrap="square" rtlCol="0">
            <a:spAutoFit/>
          </a:bodyPr>
          <a:lstStyle/>
          <a:p>
            <a:r>
              <a:rPr lang="en-CA" sz="2800" u="sng" dirty="0">
                <a:latin typeface="Arial Black" panose="020B0A04020102020204" pitchFamily="34" charset="0"/>
              </a:rPr>
              <a:t>Modern Translations</a:t>
            </a:r>
          </a:p>
          <a:p>
            <a:pPr marL="457200" indent="-457200">
              <a:buFont typeface="Arial" panose="020B0604020202020204" pitchFamily="34" charset="0"/>
              <a:buChar char="•"/>
            </a:pPr>
            <a:r>
              <a:rPr lang="en-CA" sz="2800" dirty="0"/>
              <a:t>Later printings of the Old King James bible began to exclude the books of the “Apocrypha”</a:t>
            </a:r>
          </a:p>
          <a:p>
            <a:pPr marL="457200" indent="-457200">
              <a:buFont typeface="Arial" panose="020B0604020202020204" pitchFamily="34" charset="0"/>
              <a:buChar char="•"/>
            </a:pPr>
            <a:r>
              <a:rPr lang="en-CA" sz="2800" dirty="0"/>
              <a:t>Today there are many translations of, not only the books of the “Apocrypha”, but also the many extant “Pseudepigrapha”, and the material from the Qumran library</a:t>
            </a:r>
          </a:p>
          <a:p>
            <a:pPr marL="457200" indent="-457200">
              <a:buFont typeface="Arial" panose="020B0604020202020204" pitchFamily="34" charset="0"/>
              <a:buChar char="•"/>
            </a:pPr>
            <a:r>
              <a:rPr lang="en-CA" sz="2800" b="1" dirty="0">
                <a:highlight>
                  <a:srgbClr val="FFFF00"/>
                </a:highlight>
              </a:rPr>
              <a:t>All non-Catholics today recognize that these books are NOT inspired and are therefore NOT authoritative</a:t>
            </a:r>
          </a:p>
          <a:p>
            <a:pPr marL="457200" indent="-457200">
              <a:buFont typeface="Arial" panose="020B0604020202020204" pitchFamily="34" charset="0"/>
              <a:buChar char="•"/>
            </a:pPr>
            <a:r>
              <a:rPr lang="en-CA" sz="2800" dirty="0"/>
              <a:t>Nevertheless, all these writings represent a significant piece of intellectual history that is thankfully NOT being ignored today </a:t>
            </a:r>
          </a:p>
        </p:txBody>
      </p:sp>
    </p:spTree>
    <p:extLst>
      <p:ext uri="{BB962C8B-B14F-4D97-AF65-F5344CB8AC3E}">
        <p14:creationId xmlns:p14="http://schemas.microsoft.com/office/powerpoint/2010/main" val="927072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F48F-9E75-4386-E66F-DC78CB776062}"/>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Interest by Modern Scholars</a:t>
            </a:r>
          </a:p>
        </p:txBody>
      </p:sp>
      <p:sp>
        <p:nvSpPr>
          <p:cNvPr id="3" name="Content Placeholder 2">
            <a:extLst>
              <a:ext uri="{FF2B5EF4-FFF2-40B4-BE49-F238E27FC236}">
                <a16:creationId xmlns:a16="http://schemas.microsoft.com/office/drawing/2014/main" id="{EC411651-1BC7-3654-32D1-E59EA608BAB8}"/>
              </a:ext>
            </a:extLst>
          </p:cNvPr>
          <p:cNvSpPr>
            <a:spLocks noGrp="1"/>
          </p:cNvSpPr>
          <p:nvPr>
            <p:ph idx="1"/>
          </p:nvPr>
        </p:nvSpPr>
        <p:spPr>
          <a:xfrm>
            <a:off x="587828" y="1168400"/>
            <a:ext cx="11011989" cy="5689599"/>
          </a:xfrm>
        </p:spPr>
        <p:txBody>
          <a:bodyPr/>
          <a:lstStyle/>
          <a:p>
            <a:r>
              <a:rPr lang="en-CA" dirty="0"/>
              <a:t>The extant modern literature on the study of the intertestamental writings is exploding today – many new manuscripts have been discovered, published, and studied</a:t>
            </a:r>
          </a:p>
          <a:p>
            <a:r>
              <a:rPr lang="en-CA" b="1" dirty="0">
                <a:highlight>
                  <a:srgbClr val="FFFF00"/>
                </a:highlight>
              </a:rPr>
              <a:t>The value of the intertestamental writings is as a record of intellectual history for the Jews in the period 200BC to 100AD and the early “Christian” Church</a:t>
            </a:r>
          </a:p>
          <a:p>
            <a:r>
              <a:rPr lang="en-CA" dirty="0"/>
              <a:t>As with all scholarly activity, extreme positions arise: some scholars make the error of using these uninspired works to interpret the Bible </a:t>
            </a:r>
          </a:p>
          <a:p>
            <a:r>
              <a:rPr lang="en-CA" dirty="0"/>
              <a:t>Much can be learned from the intertestamental literature, but it must always be kept in perspective: </a:t>
            </a:r>
            <a:r>
              <a:rPr lang="en-CA" b="1" dirty="0">
                <a:highlight>
                  <a:srgbClr val="FFFF00"/>
                </a:highlight>
              </a:rPr>
              <a:t>it cannot be used for doctrine or to control understanding of the Bible</a:t>
            </a:r>
          </a:p>
        </p:txBody>
      </p:sp>
    </p:spTree>
    <p:extLst>
      <p:ext uri="{BB962C8B-B14F-4D97-AF65-F5344CB8AC3E}">
        <p14:creationId xmlns:p14="http://schemas.microsoft.com/office/powerpoint/2010/main" val="4106205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53985-B51C-AFF6-D71D-FB287537B199}"/>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Value to True Christians</a:t>
            </a:r>
          </a:p>
        </p:txBody>
      </p:sp>
      <p:sp>
        <p:nvSpPr>
          <p:cNvPr id="3" name="Content Placeholder 2">
            <a:extLst>
              <a:ext uri="{FF2B5EF4-FFF2-40B4-BE49-F238E27FC236}">
                <a16:creationId xmlns:a16="http://schemas.microsoft.com/office/drawing/2014/main" id="{713723F6-6FDD-F661-CBAF-2166F1A8FA60}"/>
              </a:ext>
            </a:extLst>
          </p:cNvPr>
          <p:cNvSpPr>
            <a:spLocks noGrp="1"/>
          </p:cNvSpPr>
          <p:nvPr>
            <p:ph idx="1"/>
          </p:nvPr>
        </p:nvSpPr>
        <p:spPr>
          <a:xfrm>
            <a:off x="587829" y="1168400"/>
            <a:ext cx="10959738" cy="5689599"/>
          </a:xfrm>
        </p:spPr>
        <p:txBody>
          <a:bodyPr/>
          <a:lstStyle/>
          <a:p>
            <a:r>
              <a:rPr lang="en-CA" b="1" dirty="0">
                <a:highlight>
                  <a:srgbClr val="FFFF00"/>
                </a:highlight>
              </a:rPr>
              <a:t>There is no need to ever read any of the intertestamental writings – they are NOT useful for spiritual insight or edification for salvation</a:t>
            </a:r>
          </a:p>
          <a:p>
            <a:r>
              <a:rPr lang="en-CA" dirty="0"/>
              <a:t>However, if one has an interest, </a:t>
            </a:r>
            <a:r>
              <a:rPr lang="en-CA" b="1" dirty="0">
                <a:highlight>
                  <a:srgbClr val="FFFF00"/>
                </a:highlight>
              </a:rPr>
              <a:t>there is no reason not to read them</a:t>
            </a:r>
            <a:r>
              <a:rPr lang="en-CA" dirty="0"/>
              <a:t>: they are not evil or dangerous any more than a “movie” or a “novel” </a:t>
            </a:r>
          </a:p>
          <a:p>
            <a:r>
              <a:rPr lang="en-CA" dirty="0"/>
              <a:t>They need to be considered for what they are: </a:t>
            </a:r>
            <a:r>
              <a:rPr lang="en-CA" b="1" dirty="0">
                <a:highlight>
                  <a:srgbClr val="FFFF00"/>
                </a:highlight>
              </a:rPr>
              <a:t>the authors were people with a genuine interest in the meaning of Bible</a:t>
            </a:r>
            <a:r>
              <a:rPr lang="en-CA" dirty="0"/>
              <a:t> – given their knowledge and circumstances they wrote what they believed to be meaningful about the Bible</a:t>
            </a:r>
          </a:p>
          <a:p>
            <a:r>
              <a:rPr lang="en-CA" dirty="0"/>
              <a:t>What we can learn from them is something about the age in which the authors lived and their perspective on the Bible and their circumstances</a:t>
            </a:r>
          </a:p>
        </p:txBody>
      </p:sp>
    </p:spTree>
    <p:extLst>
      <p:ext uri="{BB962C8B-B14F-4D97-AF65-F5344CB8AC3E}">
        <p14:creationId xmlns:p14="http://schemas.microsoft.com/office/powerpoint/2010/main" val="1092123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ECF9-FCB9-3FC1-008D-FEA4506D5F1F}"/>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8DE80A5D-D4A5-96EF-0161-6AA674490BDB}"/>
              </a:ext>
            </a:extLst>
          </p:cNvPr>
          <p:cNvSpPr>
            <a:spLocks noGrp="1"/>
          </p:cNvSpPr>
          <p:nvPr>
            <p:ph idx="1"/>
          </p:nvPr>
        </p:nvSpPr>
        <p:spPr>
          <a:xfrm>
            <a:off x="0" y="1170432"/>
            <a:ext cx="11715750" cy="5687567"/>
          </a:xfrm>
        </p:spPr>
        <p:txBody>
          <a:bodyPr>
            <a:normAutofit/>
          </a:bodyPr>
          <a:lstStyle/>
          <a:p>
            <a:r>
              <a:rPr lang="en-CA" b="1" dirty="0">
                <a:highlight>
                  <a:srgbClr val="FFFF00"/>
                </a:highlight>
              </a:rPr>
              <a:t>There is nothing inherently “evil” in the books of the “Apocrypha”</a:t>
            </a:r>
          </a:p>
          <a:p>
            <a:r>
              <a:rPr lang="en-CA" dirty="0"/>
              <a:t>They are “uninspired” writings of men trying to understand religious concepts – like Sumerian myths, early patristic writings, or modern “self helps”</a:t>
            </a:r>
          </a:p>
          <a:p>
            <a:r>
              <a:rPr lang="en-CA" dirty="0"/>
              <a:t>They were officially excluded from the “cannon” of the Old Testament by the Jews at the Council of Jamnia in 90AD </a:t>
            </a:r>
          </a:p>
          <a:p>
            <a:r>
              <a:rPr lang="en-CA" b="1" dirty="0">
                <a:highlight>
                  <a:srgbClr val="FFFF00"/>
                </a:highlight>
              </a:rPr>
              <a:t>They are NOT authoritative because they are NOT inspired</a:t>
            </a:r>
          </a:p>
          <a:p>
            <a:r>
              <a:rPr lang="en-CA" dirty="0"/>
              <a:t>Some of them are useful to read as historic sources, for “worldly” wisdom, or for entertainment</a:t>
            </a:r>
          </a:p>
          <a:p>
            <a:r>
              <a:rPr lang="en-CA" dirty="0"/>
              <a:t>The “scholarly” interest in them is useful to provide background into the cultural and intellectual environment of Judaism at the time Christ and the beginning of the New Testament Church</a:t>
            </a:r>
          </a:p>
          <a:p>
            <a:r>
              <a:rPr lang="en-CA" b="1" dirty="0">
                <a:highlight>
                  <a:srgbClr val="FFFF00"/>
                </a:highlight>
              </a:rPr>
              <a:t>They cannot be used to establish “doctrine”: they are NOT scripture</a:t>
            </a:r>
          </a:p>
        </p:txBody>
      </p:sp>
    </p:spTree>
    <p:extLst>
      <p:ext uri="{BB962C8B-B14F-4D97-AF65-F5344CB8AC3E}">
        <p14:creationId xmlns:p14="http://schemas.microsoft.com/office/powerpoint/2010/main" val="351231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09148-B521-474F-1F72-20316F3F3829}"/>
              </a:ext>
            </a:extLst>
          </p:cNvPr>
          <p:cNvSpPr>
            <a:spLocks noGrp="1"/>
          </p:cNvSpPr>
          <p:nvPr>
            <p:ph type="title"/>
          </p:nvPr>
        </p:nvSpPr>
        <p:spPr>
          <a:xfrm>
            <a:off x="838200" y="1"/>
            <a:ext cx="10515600" cy="1162372"/>
          </a:xfrm>
        </p:spPr>
        <p:txBody>
          <a:bodyPr/>
          <a:lstStyle/>
          <a:p>
            <a:r>
              <a:rPr lang="en-CA" dirty="0">
                <a:latin typeface="Arial Black" panose="020B0A04020102020204" pitchFamily="34" charset="0"/>
              </a:rPr>
              <a:t>The Legend of the Secret Books</a:t>
            </a:r>
          </a:p>
        </p:txBody>
      </p:sp>
      <p:sp>
        <p:nvSpPr>
          <p:cNvPr id="3" name="Content Placeholder 2">
            <a:extLst>
              <a:ext uri="{FF2B5EF4-FFF2-40B4-BE49-F238E27FC236}">
                <a16:creationId xmlns:a16="http://schemas.microsoft.com/office/drawing/2014/main" id="{A50E35B6-9C1D-A2B7-71C3-2E2343B42358}"/>
              </a:ext>
            </a:extLst>
          </p:cNvPr>
          <p:cNvSpPr>
            <a:spLocks noGrp="1"/>
          </p:cNvSpPr>
          <p:nvPr>
            <p:ph idx="1"/>
          </p:nvPr>
        </p:nvSpPr>
        <p:spPr>
          <a:xfrm>
            <a:off x="0" y="1162373"/>
            <a:ext cx="11794210" cy="5695626"/>
          </a:xfrm>
        </p:spPr>
        <p:txBody>
          <a:bodyPr>
            <a:normAutofit/>
          </a:bodyPr>
          <a:lstStyle/>
          <a:p>
            <a:pPr marL="457200" lvl="1" indent="0">
              <a:buNone/>
            </a:pPr>
            <a:r>
              <a:rPr lang="en-CA" b="1" u="sng" dirty="0"/>
              <a:t>2 Esdras 14:1-3, 5-6 , 24-26 Old KJV</a:t>
            </a:r>
          </a:p>
          <a:p>
            <a:pPr marL="457200" lvl="1" indent="0">
              <a:buNone/>
            </a:pPr>
            <a:r>
              <a:rPr lang="en-CA" dirty="0"/>
              <a:t>And it came to pass upon the third day, I sat under an oak, and, behold, </a:t>
            </a:r>
            <a:r>
              <a:rPr lang="en-CA" b="1" dirty="0">
                <a:highlight>
                  <a:srgbClr val="FFFF00"/>
                </a:highlight>
              </a:rPr>
              <a:t>there came a voice out of a bush over against me, and said, Esdras, Esdras</a:t>
            </a:r>
            <a:r>
              <a:rPr lang="en-CA" dirty="0"/>
              <a:t>.  And I said, Here am I, Lord And I stood up upon my feet.  Then said he unto me, In the bush I did manifestly reveal myself unto Moses, and talked with him, when my people served in Egypt … And told him many  wondrous things, and </a:t>
            </a:r>
            <a:r>
              <a:rPr lang="en-CA" b="1" dirty="0">
                <a:highlight>
                  <a:srgbClr val="FFFF00"/>
                </a:highlight>
              </a:rPr>
              <a:t>shewed him the secrets of the times, and the end</a:t>
            </a:r>
            <a:r>
              <a:rPr lang="en-CA" dirty="0"/>
              <a:t>; and commanded him, saying, </a:t>
            </a:r>
            <a:r>
              <a:rPr lang="en-CA" b="1" dirty="0">
                <a:highlight>
                  <a:srgbClr val="FFFF00"/>
                </a:highlight>
              </a:rPr>
              <a:t>These words shalt thou declare, and these shalt thou hide</a:t>
            </a:r>
            <a:r>
              <a:rPr lang="en-CA" dirty="0"/>
              <a:t>.</a:t>
            </a:r>
          </a:p>
          <a:p>
            <a:pPr marL="457200" lvl="1" indent="0">
              <a:spcBef>
                <a:spcPts val="1200"/>
              </a:spcBef>
              <a:buNone/>
            </a:pPr>
            <a:r>
              <a:rPr lang="en-CA" dirty="0"/>
              <a:t>But look thou </a:t>
            </a:r>
            <a:r>
              <a:rPr lang="en-CA" b="1" dirty="0">
                <a:highlight>
                  <a:srgbClr val="FFFF00"/>
                </a:highlight>
              </a:rPr>
              <a:t>prepare thee many [writing tablets]</a:t>
            </a:r>
            <a:r>
              <a:rPr lang="en-CA" dirty="0"/>
              <a:t>, and take with thee </a:t>
            </a:r>
            <a:r>
              <a:rPr lang="en-CA" dirty="0" err="1"/>
              <a:t>Sarea</a:t>
            </a:r>
            <a:r>
              <a:rPr lang="en-CA" dirty="0"/>
              <a:t>, </a:t>
            </a:r>
            <a:r>
              <a:rPr lang="en-CA" dirty="0" err="1"/>
              <a:t>Dabria</a:t>
            </a:r>
            <a:r>
              <a:rPr lang="en-CA" dirty="0"/>
              <a:t>, </a:t>
            </a:r>
            <a:r>
              <a:rPr lang="en-CA" dirty="0" err="1"/>
              <a:t>Selemia</a:t>
            </a:r>
            <a:r>
              <a:rPr lang="en-CA" dirty="0"/>
              <a:t>, </a:t>
            </a:r>
            <a:r>
              <a:rPr lang="en-CA" dirty="0" err="1"/>
              <a:t>Ecanus</a:t>
            </a:r>
            <a:r>
              <a:rPr lang="en-CA" dirty="0"/>
              <a:t>, and </a:t>
            </a:r>
            <a:r>
              <a:rPr lang="en-CA" dirty="0" err="1"/>
              <a:t>Asiel</a:t>
            </a:r>
            <a:r>
              <a:rPr lang="en-CA" dirty="0"/>
              <a:t>, these five which are ready to write swiftly;  And come hither, and I shall light a candle of understanding in thine heart, which shall not be put out, till the things be performed which thou shalt begin to write.  </a:t>
            </a:r>
          </a:p>
          <a:p>
            <a:pPr marL="457200" lvl="1" indent="0">
              <a:spcBef>
                <a:spcPts val="1200"/>
              </a:spcBef>
              <a:buNone/>
            </a:pPr>
            <a:r>
              <a:rPr lang="en-CA" dirty="0"/>
              <a:t>And </a:t>
            </a:r>
            <a:r>
              <a:rPr lang="en-CA" b="1" dirty="0">
                <a:highlight>
                  <a:srgbClr val="FFFF00"/>
                </a:highlight>
              </a:rPr>
              <a:t>when thou hast done, some things shalt thou publish, and some things shalt thou shew secretly to the wise</a:t>
            </a:r>
            <a:r>
              <a:rPr lang="en-CA" dirty="0"/>
              <a:t>: tomorrow this hour shalt thou begin to write.</a:t>
            </a:r>
          </a:p>
          <a:p>
            <a:pPr marL="457200" lvl="1" indent="0">
              <a:buNone/>
            </a:pPr>
            <a:endParaRPr lang="en-CA" dirty="0"/>
          </a:p>
          <a:p>
            <a:pPr marL="457200" lvl="1" indent="0">
              <a:buNone/>
            </a:pPr>
            <a:endParaRPr lang="en-CA" dirty="0"/>
          </a:p>
          <a:p>
            <a:endParaRPr lang="en-CA" dirty="0"/>
          </a:p>
          <a:p>
            <a:endParaRPr lang="en-CA" dirty="0"/>
          </a:p>
        </p:txBody>
      </p:sp>
    </p:spTree>
    <p:extLst>
      <p:ext uri="{BB962C8B-B14F-4D97-AF65-F5344CB8AC3E}">
        <p14:creationId xmlns:p14="http://schemas.microsoft.com/office/powerpoint/2010/main" val="247601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878906-D344-4E8F-E9C2-63F24136FA9E}"/>
              </a:ext>
            </a:extLst>
          </p:cNvPr>
          <p:cNvSpPr txBox="1"/>
          <p:nvPr/>
        </p:nvSpPr>
        <p:spPr>
          <a:xfrm>
            <a:off x="0" y="403556"/>
            <a:ext cx="11794210" cy="6050887"/>
          </a:xfrm>
          <a:prstGeom prst="rect">
            <a:avLst/>
          </a:prstGeom>
          <a:noFill/>
        </p:spPr>
        <p:txBody>
          <a:bodyPr wrap="square">
            <a:spAutoFit/>
          </a:bodyPr>
          <a:lstStyle/>
          <a:p>
            <a:pPr lvl="1">
              <a:lnSpc>
                <a:spcPct val="90000"/>
              </a:lnSpc>
            </a:pPr>
            <a:r>
              <a:rPr lang="en-CA" sz="2400" b="1" u="sng" dirty="0"/>
              <a:t>2 Esdras 14:37-48 Old KJV</a:t>
            </a:r>
          </a:p>
          <a:p>
            <a:pPr lvl="1">
              <a:lnSpc>
                <a:spcPct val="90000"/>
              </a:lnSpc>
            </a:pPr>
            <a:r>
              <a:rPr lang="en-CA" sz="2400" dirty="0"/>
              <a:t>So I took the five men, as he commanded me, and we went into the field, and remained there.   And the next day, behold, a voice called me, saying, Esdras, </a:t>
            </a:r>
            <a:r>
              <a:rPr lang="en-CA" sz="2400" b="1" dirty="0">
                <a:highlight>
                  <a:srgbClr val="FFFF00"/>
                </a:highlight>
              </a:rPr>
              <a:t>open thy mouth, and drink that I give thee to drink</a:t>
            </a:r>
            <a:r>
              <a:rPr lang="en-CA" sz="2400" dirty="0"/>
              <a:t>.  Then opened I my mouth, and, behold, he  reached me a full cup, which was full as it were with water, but the colour of it was like fire.  And I took it, and drank: and when I had drunk of it, </a:t>
            </a:r>
            <a:r>
              <a:rPr lang="en-CA" sz="2400" b="1" dirty="0">
                <a:highlight>
                  <a:srgbClr val="FFFF00"/>
                </a:highlight>
              </a:rPr>
              <a:t>my heart uttered understanding, and wisdom grew in my breast, for my spirit strengthened my memory</a:t>
            </a:r>
            <a:r>
              <a:rPr lang="en-CA" sz="2400" dirty="0"/>
              <a:t>:  And my mouth was opened, and shut no more.</a:t>
            </a:r>
          </a:p>
          <a:p>
            <a:pPr lvl="1">
              <a:lnSpc>
                <a:spcPct val="90000"/>
              </a:lnSpc>
              <a:spcBef>
                <a:spcPts val="1200"/>
              </a:spcBef>
            </a:pPr>
            <a:r>
              <a:rPr lang="en-CA" sz="2400" b="1" dirty="0">
                <a:highlight>
                  <a:srgbClr val="FFFF00"/>
                </a:highlight>
              </a:rPr>
              <a:t>The Highest gave understanding unto the five men</a:t>
            </a:r>
            <a:r>
              <a:rPr lang="en-CA" sz="2400" dirty="0"/>
              <a:t>, and they wrote the wonderful visions of the night that were told, which they knew not: and they sat forty days, and  they wrote in the day, and at night they ate bread.  </a:t>
            </a:r>
          </a:p>
          <a:p>
            <a:pPr lvl="1">
              <a:lnSpc>
                <a:spcPct val="90000"/>
              </a:lnSpc>
              <a:spcBef>
                <a:spcPts val="1200"/>
              </a:spcBef>
            </a:pPr>
            <a:r>
              <a:rPr lang="en-CA" sz="2400" dirty="0"/>
              <a:t>As for me. I </a:t>
            </a:r>
            <a:r>
              <a:rPr lang="en-CA" sz="2400" dirty="0" err="1"/>
              <a:t>spake</a:t>
            </a:r>
            <a:r>
              <a:rPr lang="en-CA" sz="2400" dirty="0"/>
              <a:t> in the day, and I held not my tongue by night.  </a:t>
            </a:r>
            <a:r>
              <a:rPr lang="en-CA" sz="2400" b="1" dirty="0">
                <a:highlight>
                  <a:srgbClr val="FFFF00"/>
                </a:highlight>
              </a:rPr>
              <a:t>In forty days they wrote [ninety-four] books</a:t>
            </a:r>
            <a:r>
              <a:rPr lang="en-CA" sz="2400" dirty="0"/>
              <a:t>.   And it came to pass, when the forty days were  filled, that the Highest </a:t>
            </a:r>
            <a:r>
              <a:rPr lang="en-CA" sz="2400" dirty="0" err="1"/>
              <a:t>spake</a:t>
            </a:r>
            <a:r>
              <a:rPr lang="en-CA" sz="2400" dirty="0"/>
              <a:t>, saying, </a:t>
            </a:r>
            <a:r>
              <a:rPr lang="en-CA" sz="2400" b="1" dirty="0">
                <a:highlight>
                  <a:srgbClr val="FFFF00"/>
                </a:highlight>
              </a:rPr>
              <a:t>The first that thou hast written publish openly</a:t>
            </a:r>
            <a:r>
              <a:rPr lang="en-CA" sz="2400" dirty="0"/>
              <a:t>, that the worthy and unworthy may read it:  But </a:t>
            </a:r>
            <a:r>
              <a:rPr lang="en-CA" sz="2400" b="1" dirty="0">
                <a:highlight>
                  <a:srgbClr val="FFFF00"/>
                </a:highlight>
              </a:rPr>
              <a:t>keep the seventy last</a:t>
            </a:r>
            <a:r>
              <a:rPr lang="en-CA" sz="2400" dirty="0"/>
              <a:t>, that thou mayest deliver them only to such as be wise among the people: For in them is the spring of understanding, the fountain of wisdom, and the stream of knowledge.  And I did so.</a:t>
            </a:r>
          </a:p>
        </p:txBody>
      </p:sp>
    </p:spTree>
    <p:extLst>
      <p:ext uri="{BB962C8B-B14F-4D97-AF65-F5344CB8AC3E}">
        <p14:creationId xmlns:p14="http://schemas.microsoft.com/office/powerpoint/2010/main" val="1161795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DE4889-9EC9-2D22-4E16-9F21033F844C}"/>
              </a:ext>
            </a:extLst>
          </p:cNvPr>
          <p:cNvPicPr>
            <a:picLocks noChangeAspect="1"/>
          </p:cNvPicPr>
          <p:nvPr/>
        </p:nvPicPr>
        <p:blipFill>
          <a:blip r:embed="rId3"/>
          <a:stretch>
            <a:fillRect/>
          </a:stretch>
        </p:blipFill>
        <p:spPr>
          <a:xfrm>
            <a:off x="1632857" y="98939"/>
            <a:ext cx="8948058" cy="6643957"/>
          </a:xfrm>
          <a:prstGeom prst="rect">
            <a:avLst/>
          </a:prstGeom>
        </p:spPr>
      </p:pic>
    </p:spTree>
    <p:extLst>
      <p:ext uri="{BB962C8B-B14F-4D97-AF65-F5344CB8AC3E}">
        <p14:creationId xmlns:p14="http://schemas.microsoft.com/office/powerpoint/2010/main" val="7735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EF065-AF50-4266-F949-CD133F8796B6}"/>
              </a:ext>
            </a:extLst>
          </p:cNvPr>
          <p:cNvSpPr>
            <a:spLocks noGrp="1"/>
          </p:cNvSpPr>
          <p:nvPr>
            <p:ph type="title"/>
          </p:nvPr>
        </p:nvSpPr>
        <p:spPr>
          <a:xfrm>
            <a:off x="838200" y="1"/>
            <a:ext cx="10515600" cy="1138686"/>
          </a:xfrm>
        </p:spPr>
        <p:txBody>
          <a:bodyPr/>
          <a:lstStyle/>
          <a:p>
            <a:pPr algn="ctr"/>
            <a:r>
              <a:rPr lang="en-CA" dirty="0">
                <a:latin typeface="Arial Black" panose="020B0A04020102020204" pitchFamily="34" charset="0"/>
              </a:rPr>
              <a:t>The Term “Apocrypha”</a:t>
            </a:r>
          </a:p>
        </p:txBody>
      </p:sp>
      <p:sp>
        <p:nvSpPr>
          <p:cNvPr id="3" name="Content Placeholder 2">
            <a:extLst>
              <a:ext uri="{FF2B5EF4-FFF2-40B4-BE49-F238E27FC236}">
                <a16:creationId xmlns:a16="http://schemas.microsoft.com/office/drawing/2014/main" id="{67EA1ADC-26C6-6FFC-355B-CA5C5BB9C86E}"/>
              </a:ext>
            </a:extLst>
          </p:cNvPr>
          <p:cNvSpPr>
            <a:spLocks noGrp="1"/>
          </p:cNvSpPr>
          <p:nvPr>
            <p:ph idx="1"/>
          </p:nvPr>
        </p:nvSpPr>
        <p:spPr>
          <a:xfrm>
            <a:off x="0" y="1138687"/>
            <a:ext cx="11830050" cy="5719312"/>
          </a:xfrm>
        </p:spPr>
        <p:txBody>
          <a:bodyPr/>
          <a:lstStyle/>
          <a:p>
            <a:r>
              <a:rPr lang="en-CA" dirty="0"/>
              <a:t>The Greek word from which “apocrypha” derives is </a:t>
            </a:r>
            <a:r>
              <a:rPr lang="el-GR" b="1" dirty="0">
                <a:highlight>
                  <a:srgbClr val="FFFF00"/>
                </a:highlight>
              </a:rPr>
              <a:t>ἀπόκρυφος </a:t>
            </a:r>
            <a:r>
              <a:rPr lang="en-CA" b="1" dirty="0">
                <a:highlight>
                  <a:srgbClr val="FFFF00"/>
                </a:highlight>
              </a:rPr>
              <a:t>- </a:t>
            </a:r>
            <a:r>
              <a:rPr lang="en-CA" b="1" dirty="0" err="1">
                <a:highlight>
                  <a:srgbClr val="FFFF00"/>
                </a:highlight>
              </a:rPr>
              <a:t>apokryphos</a:t>
            </a:r>
            <a:r>
              <a:rPr lang="en-CA" dirty="0"/>
              <a:t>, an adjective meaning “</a:t>
            </a:r>
            <a:r>
              <a:rPr lang="en-CA" b="1" dirty="0">
                <a:highlight>
                  <a:srgbClr val="FFFF00"/>
                </a:highlight>
              </a:rPr>
              <a:t>hidden</a:t>
            </a:r>
            <a:r>
              <a:rPr lang="en-CA" dirty="0"/>
              <a:t>”, “</a:t>
            </a:r>
            <a:r>
              <a:rPr lang="en-CA" b="1" dirty="0">
                <a:highlight>
                  <a:srgbClr val="FFFF00"/>
                </a:highlight>
              </a:rPr>
              <a:t>secret</a:t>
            </a:r>
            <a:r>
              <a:rPr lang="en-CA" dirty="0"/>
              <a:t>”</a:t>
            </a:r>
          </a:p>
          <a:p>
            <a:r>
              <a:rPr lang="en-CA" dirty="0"/>
              <a:t>The intertestamental authors studied the Bible with the assumption that God would soon deliver Israel from slavery to the Gentiles:</a:t>
            </a:r>
          </a:p>
          <a:p>
            <a:pPr marL="457200" lvl="1" indent="0">
              <a:buNone/>
            </a:pPr>
            <a:r>
              <a:rPr lang="en-CA" b="1" u="sng" dirty="0"/>
              <a:t>Nehemiah 9:36-37 ESV</a:t>
            </a:r>
          </a:p>
          <a:p>
            <a:pPr marL="457200" lvl="1" indent="0">
              <a:spcBef>
                <a:spcPts val="0"/>
              </a:spcBef>
              <a:buNone/>
            </a:pPr>
            <a:r>
              <a:rPr lang="en-CA" dirty="0"/>
              <a:t>Behold, </a:t>
            </a:r>
            <a:r>
              <a:rPr lang="en-CA" b="1" dirty="0">
                <a:highlight>
                  <a:srgbClr val="FFFF00"/>
                </a:highlight>
              </a:rPr>
              <a:t>we are slaves this day</a:t>
            </a:r>
            <a:r>
              <a:rPr lang="en-CA" dirty="0"/>
              <a:t>; </a:t>
            </a:r>
            <a:r>
              <a:rPr lang="en-CA" b="1" dirty="0">
                <a:highlight>
                  <a:srgbClr val="FFFF00"/>
                </a:highlight>
              </a:rPr>
              <a:t>in the land that you gave to our fathers</a:t>
            </a:r>
            <a:r>
              <a:rPr lang="en-CA" dirty="0"/>
              <a:t> to enjoy its fruit and its good gifts, behold, </a:t>
            </a:r>
            <a:r>
              <a:rPr lang="en-CA" b="1" dirty="0">
                <a:highlight>
                  <a:srgbClr val="FFFF00"/>
                </a:highlight>
              </a:rPr>
              <a:t>we are slaves</a:t>
            </a:r>
            <a:r>
              <a:rPr lang="en-CA" dirty="0"/>
              <a:t>.  And its rich yield goes to the kings whom you have set over us because of our sins.  They rule over our bodies and over our livestock as they please, and </a:t>
            </a:r>
            <a:r>
              <a:rPr lang="en-CA" b="1" dirty="0">
                <a:highlight>
                  <a:srgbClr val="FFFF00"/>
                </a:highlight>
              </a:rPr>
              <a:t>we are in great distress</a:t>
            </a:r>
            <a:r>
              <a:rPr lang="en-CA" dirty="0"/>
              <a:t>.</a:t>
            </a:r>
          </a:p>
          <a:p>
            <a:pPr marL="457200" lvl="1" indent="0">
              <a:buNone/>
            </a:pPr>
            <a:r>
              <a:rPr lang="en-CA" b="1" u="sng" dirty="0"/>
              <a:t>Ezra 9:8-9a ESV</a:t>
            </a:r>
          </a:p>
          <a:p>
            <a:pPr marL="457200" lvl="1" indent="0">
              <a:spcBef>
                <a:spcPts val="0"/>
              </a:spcBef>
              <a:buNone/>
            </a:pPr>
            <a:r>
              <a:rPr lang="en-CA" dirty="0"/>
              <a:t>But now for a brief moment favor has been shown by the LORD our God, to leave us a remnant and to give us a secure hold within his holy place, that </a:t>
            </a:r>
            <a:r>
              <a:rPr lang="en-CA" b="1" dirty="0">
                <a:highlight>
                  <a:srgbClr val="FFFF00"/>
                </a:highlight>
              </a:rPr>
              <a:t>our God may brighten our eyes and grant us a little reviving in our slavery</a:t>
            </a:r>
            <a:r>
              <a:rPr lang="en-CA" dirty="0"/>
              <a:t>.  For </a:t>
            </a:r>
            <a:r>
              <a:rPr lang="en-CA" b="1" dirty="0">
                <a:highlight>
                  <a:srgbClr val="FFFF00"/>
                </a:highlight>
              </a:rPr>
              <a:t>we are slaves</a:t>
            </a:r>
            <a:r>
              <a:rPr lang="en-CA" dirty="0"/>
              <a:t>.  Yet our </a:t>
            </a:r>
            <a:r>
              <a:rPr lang="en-CA" b="1" dirty="0">
                <a:highlight>
                  <a:srgbClr val="FFFF00"/>
                </a:highlight>
              </a:rPr>
              <a:t>God has not forsaken us in our slavery</a:t>
            </a:r>
            <a:r>
              <a:rPr lang="en-CA" dirty="0"/>
              <a:t>, but has extended to us his [covenant love] (</a:t>
            </a:r>
            <a:r>
              <a:rPr lang="en-CA" dirty="0" err="1"/>
              <a:t>ḥesed</a:t>
            </a:r>
            <a:r>
              <a:rPr lang="en-CA" dirty="0"/>
              <a:t>) …</a:t>
            </a:r>
          </a:p>
          <a:p>
            <a:pPr marL="457200" lvl="1" indent="0">
              <a:buNone/>
            </a:pPr>
            <a:endParaRPr lang="en-CA" dirty="0"/>
          </a:p>
          <a:p>
            <a:endParaRPr lang="en-CA" dirty="0"/>
          </a:p>
        </p:txBody>
      </p:sp>
    </p:spTree>
    <p:extLst>
      <p:ext uri="{BB962C8B-B14F-4D97-AF65-F5344CB8AC3E}">
        <p14:creationId xmlns:p14="http://schemas.microsoft.com/office/powerpoint/2010/main" val="35250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2A47-7A17-1EFD-CFBA-2DC3EB212EC4}"/>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Sources of Inspiration</a:t>
            </a:r>
          </a:p>
        </p:txBody>
      </p:sp>
      <p:sp>
        <p:nvSpPr>
          <p:cNvPr id="3" name="Content Placeholder 2">
            <a:extLst>
              <a:ext uri="{FF2B5EF4-FFF2-40B4-BE49-F238E27FC236}">
                <a16:creationId xmlns:a16="http://schemas.microsoft.com/office/drawing/2014/main" id="{144FE8F5-B467-8A52-2079-74C8616D002A}"/>
              </a:ext>
            </a:extLst>
          </p:cNvPr>
          <p:cNvSpPr>
            <a:spLocks noGrp="1"/>
          </p:cNvSpPr>
          <p:nvPr>
            <p:ph idx="1"/>
          </p:nvPr>
        </p:nvSpPr>
        <p:spPr>
          <a:xfrm>
            <a:off x="285750" y="1168400"/>
            <a:ext cx="11410950" cy="5689599"/>
          </a:xfrm>
        </p:spPr>
        <p:txBody>
          <a:bodyPr>
            <a:normAutofit lnSpcReduction="10000"/>
          </a:bodyPr>
          <a:lstStyle/>
          <a:p>
            <a:r>
              <a:rPr lang="en-CA" b="1" dirty="0">
                <a:highlight>
                  <a:srgbClr val="FFFF00"/>
                </a:highlight>
              </a:rPr>
              <a:t>The entire Old Testament was used as a model</a:t>
            </a:r>
            <a:r>
              <a:rPr lang="en-CA" dirty="0"/>
              <a:t>:</a:t>
            </a:r>
          </a:p>
          <a:p>
            <a:pPr lvl="1">
              <a:buFont typeface="Wingdings" panose="05000000000000000000" pitchFamily="2" charset="2"/>
              <a:buChar char="Ø"/>
            </a:pPr>
            <a:r>
              <a:rPr lang="en-CA" dirty="0"/>
              <a:t>1 &amp; 2 Maccabees are modelled after 1 &amp; 2 Kings</a:t>
            </a:r>
          </a:p>
          <a:p>
            <a:pPr lvl="1">
              <a:buFont typeface="Wingdings" panose="05000000000000000000" pitchFamily="2" charset="2"/>
              <a:buChar char="Ø"/>
            </a:pPr>
            <a:r>
              <a:rPr lang="en-CA" dirty="0"/>
              <a:t>1 Esdras is parallel to 2 Chronicles chapters 35 and 36, the Book of Ezra, </a:t>
            </a:r>
            <a:br>
              <a:rPr lang="en-CA" dirty="0"/>
            </a:br>
            <a:r>
              <a:rPr lang="en-CA" dirty="0"/>
              <a:t>and a small section of the Book of Nehemiah</a:t>
            </a:r>
          </a:p>
          <a:p>
            <a:pPr lvl="1">
              <a:buFont typeface="Wingdings" panose="05000000000000000000" pitchFamily="2" charset="2"/>
              <a:buChar char="Ø"/>
            </a:pPr>
            <a:r>
              <a:rPr lang="en-CA" dirty="0"/>
              <a:t>The wisdom books are very similar to Biblical wisdom books</a:t>
            </a:r>
          </a:p>
          <a:p>
            <a:pPr lvl="1">
              <a:buFont typeface="Wingdings" panose="05000000000000000000" pitchFamily="2" charset="2"/>
              <a:buChar char="Ø"/>
            </a:pPr>
            <a:r>
              <a:rPr lang="en-CA" dirty="0"/>
              <a:t>Apocalyptic is modelled after Daniel, Zechariah, Ezekiel, Joel, Isaiah</a:t>
            </a:r>
          </a:p>
          <a:p>
            <a:pPr lvl="1">
              <a:buFont typeface="Wingdings" panose="05000000000000000000" pitchFamily="2" charset="2"/>
              <a:buChar char="Ø"/>
            </a:pPr>
            <a:r>
              <a:rPr lang="en-CA" dirty="0"/>
              <a:t>Novels and additions are fanciful, free literary creations; compare Esther</a:t>
            </a:r>
          </a:p>
          <a:p>
            <a:r>
              <a:rPr lang="en-CA" b="1" dirty="0">
                <a:highlight>
                  <a:srgbClr val="FFFF00"/>
                </a:highlight>
              </a:rPr>
              <a:t>Apocalyptic</a:t>
            </a:r>
            <a:r>
              <a:rPr lang="en-CA" dirty="0"/>
              <a:t> is where the majority of the effort was made to provide the “seventy secret books” – most of these books are in the “Pseudepigrapha”, only </a:t>
            </a:r>
            <a:r>
              <a:rPr lang="en-CA" b="1" dirty="0">
                <a:highlight>
                  <a:srgbClr val="FFFF00"/>
                </a:highlight>
              </a:rPr>
              <a:t>2 Esdras is in the “Apocrypha”</a:t>
            </a:r>
          </a:p>
          <a:p>
            <a:r>
              <a:rPr lang="en-CA" dirty="0"/>
              <a:t>The key point of all of this is that they are just literary productions: “devout” persons trying to understand the Bible and writing about it</a:t>
            </a:r>
          </a:p>
          <a:p>
            <a:r>
              <a:rPr lang="en-CA" b="1" dirty="0">
                <a:highlight>
                  <a:srgbClr val="FFFF00"/>
                </a:highlight>
              </a:rPr>
              <a:t>They are NOT inspired by God and are NOT authoritative</a:t>
            </a:r>
          </a:p>
          <a:p>
            <a:r>
              <a:rPr lang="en-CA" dirty="0"/>
              <a:t>They were the “popular literature” of the day</a:t>
            </a:r>
          </a:p>
        </p:txBody>
      </p:sp>
    </p:spTree>
    <p:extLst>
      <p:ext uri="{BB962C8B-B14F-4D97-AF65-F5344CB8AC3E}">
        <p14:creationId xmlns:p14="http://schemas.microsoft.com/office/powerpoint/2010/main" val="384998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D83-B5E7-9366-56AF-C5651771DCFA}"/>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The Messianic Hope</a:t>
            </a:r>
          </a:p>
        </p:txBody>
      </p:sp>
      <p:sp>
        <p:nvSpPr>
          <p:cNvPr id="3" name="Content Placeholder 2">
            <a:extLst>
              <a:ext uri="{FF2B5EF4-FFF2-40B4-BE49-F238E27FC236}">
                <a16:creationId xmlns:a16="http://schemas.microsoft.com/office/drawing/2014/main" id="{DA1271E7-0264-FB9B-2D15-35FB16D18CD4}"/>
              </a:ext>
            </a:extLst>
          </p:cNvPr>
          <p:cNvSpPr>
            <a:spLocks noGrp="1"/>
          </p:cNvSpPr>
          <p:nvPr>
            <p:ph idx="1"/>
          </p:nvPr>
        </p:nvSpPr>
        <p:spPr>
          <a:xfrm>
            <a:off x="342900" y="1134533"/>
            <a:ext cx="11449050" cy="5723466"/>
          </a:xfrm>
        </p:spPr>
        <p:txBody>
          <a:bodyPr/>
          <a:lstStyle/>
          <a:p>
            <a:r>
              <a:rPr lang="en-CA" b="1" dirty="0">
                <a:highlight>
                  <a:srgbClr val="FFFF00"/>
                </a:highlight>
              </a:rPr>
              <a:t>The Jews in the intertestamental period studied the prophetic books of the Bible intensely</a:t>
            </a:r>
            <a:r>
              <a:rPr lang="en-CA" dirty="0"/>
              <a:t>: they found all the prophesies of the “restoration of Israel” and the “Messianic kingdom”</a:t>
            </a:r>
          </a:p>
          <a:p>
            <a:r>
              <a:rPr lang="en-CA" dirty="0"/>
              <a:t>From our perspective, we recognize all these to apply to the Second Advent</a:t>
            </a:r>
          </a:p>
          <a:p>
            <a:r>
              <a:rPr lang="en-CA" dirty="0"/>
              <a:t>The Jews had no concept of a First Advent and a Second Advent</a:t>
            </a:r>
          </a:p>
          <a:p>
            <a:r>
              <a:rPr lang="en-CA" dirty="0"/>
              <a:t>They interpreted all the prophecies in terms of </a:t>
            </a:r>
            <a:r>
              <a:rPr lang="en-CA" b="1" dirty="0">
                <a:highlight>
                  <a:srgbClr val="FFFF00"/>
                </a:highlight>
              </a:rPr>
              <a:t>a political Messiah</a:t>
            </a:r>
            <a:r>
              <a:rPr lang="en-CA" dirty="0"/>
              <a:t> freeing the nation from slavery to the Gentiles and </a:t>
            </a:r>
            <a:r>
              <a:rPr lang="en-CA" b="1" dirty="0">
                <a:highlight>
                  <a:srgbClr val="FFFF00"/>
                </a:highlight>
              </a:rPr>
              <a:t>establishing a physical kingdom of Israel to rule the world</a:t>
            </a:r>
          </a:p>
          <a:p>
            <a:r>
              <a:rPr lang="en-CA" b="1" dirty="0">
                <a:highlight>
                  <a:srgbClr val="FFFF00"/>
                </a:highlight>
              </a:rPr>
              <a:t>Based largely on the “intertestamental literature”, they believed it was about to happen when the First Advent occurred</a:t>
            </a:r>
          </a:p>
          <a:p>
            <a:r>
              <a:rPr lang="en-CA" dirty="0"/>
              <a:t>That is why Jesus repeatedly adjured the disciples NOT to associate him with the “Messianic expectation”</a:t>
            </a:r>
          </a:p>
          <a:p>
            <a:endParaRPr lang="en-CA" b="1" dirty="0">
              <a:highlight>
                <a:srgbClr val="FFFF00"/>
              </a:highlight>
            </a:endParaRPr>
          </a:p>
        </p:txBody>
      </p:sp>
    </p:spTree>
    <p:extLst>
      <p:ext uri="{BB962C8B-B14F-4D97-AF65-F5344CB8AC3E}">
        <p14:creationId xmlns:p14="http://schemas.microsoft.com/office/powerpoint/2010/main" val="363499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8269-FDA5-FB7F-0354-D0C66FB4D93A}"/>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History of the Use of Apocrypha</a:t>
            </a:r>
          </a:p>
        </p:txBody>
      </p:sp>
      <p:sp>
        <p:nvSpPr>
          <p:cNvPr id="3" name="Content Placeholder 2">
            <a:extLst>
              <a:ext uri="{FF2B5EF4-FFF2-40B4-BE49-F238E27FC236}">
                <a16:creationId xmlns:a16="http://schemas.microsoft.com/office/drawing/2014/main" id="{5A6CF2BE-3311-212A-5D0B-6AD58D80D92B}"/>
              </a:ext>
            </a:extLst>
          </p:cNvPr>
          <p:cNvSpPr>
            <a:spLocks noGrp="1"/>
          </p:cNvSpPr>
          <p:nvPr>
            <p:ph idx="1"/>
          </p:nvPr>
        </p:nvSpPr>
        <p:spPr>
          <a:xfrm>
            <a:off x="0" y="1134533"/>
            <a:ext cx="11849100" cy="5723466"/>
          </a:xfrm>
        </p:spPr>
        <p:txBody>
          <a:bodyPr>
            <a:normAutofit lnSpcReduction="10000"/>
          </a:bodyPr>
          <a:lstStyle/>
          <a:p>
            <a:r>
              <a:rPr lang="en-CA" dirty="0"/>
              <a:t>The </a:t>
            </a:r>
            <a:r>
              <a:rPr lang="en-CA" b="1" dirty="0">
                <a:highlight>
                  <a:srgbClr val="FFFF00"/>
                </a:highlight>
              </a:rPr>
              <a:t>intertestamental literature</a:t>
            </a:r>
            <a:r>
              <a:rPr lang="en-CA" dirty="0"/>
              <a:t> was largely composed in the first and second centuries before Christ</a:t>
            </a:r>
          </a:p>
          <a:p>
            <a:pPr>
              <a:spcBef>
                <a:spcPts val="600"/>
              </a:spcBef>
            </a:pPr>
            <a:r>
              <a:rPr lang="en-CA" dirty="0"/>
              <a:t>It was used enthusiastically by the Jews: it </a:t>
            </a:r>
            <a:r>
              <a:rPr lang="en-CA" b="1" dirty="0">
                <a:highlight>
                  <a:srgbClr val="FFFF00"/>
                </a:highlight>
              </a:rPr>
              <a:t>was the popular literature on the streets of Jerusalem when Jesus walked those streets</a:t>
            </a:r>
            <a:r>
              <a:rPr lang="en-CA" dirty="0"/>
              <a:t>: comparable to Star Wars or the Lord of the Rings today</a:t>
            </a:r>
          </a:p>
          <a:p>
            <a:pPr>
              <a:spcBef>
                <a:spcPts val="600"/>
              </a:spcBef>
            </a:pPr>
            <a:r>
              <a:rPr lang="en-CA" dirty="0"/>
              <a:t>Most the books we include as “Apocrypha” were originally written in Hebrew or Aramaic</a:t>
            </a:r>
          </a:p>
          <a:p>
            <a:pPr>
              <a:spcBef>
                <a:spcPts val="600"/>
              </a:spcBef>
            </a:pPr>
            <a:r>
              <a:rPr lang="en-CA" dirty="0"/>
              <a:t>The Greek translations of Old Testament books, which we call the “Septuagint” were being created at this same time: </a:t>
            </a:r>
            <a:r>
              <a:rPr lang="en-CA" b="1" dirty="0">
                <a:highlight>
                  <a:srgbClr val="FFFF00"/>
                </a:highlight>
              </a:rPr>
              <a:t>the books of the “Apocrypha” were included in the translation</a:t>
            </a:r>
          </a:p>
          <a:p>
            <a:pPr>
              <a:spcBef>
                <a:spcPts val="600"/>
              </a:spcBef>
            </a:pPr>
            <a:r>
              <a:rPr lang="en-CA" dirty="0"/>
              <a:t>The New Testament authors largely used the “Septuagint”: there are many quotations and allusions to books of the “Apocrypha” and other intertestamental writings in the New Testament – this does NOT imply scriptural authority to the original books, only that </a:t>
            </a:r>
            <a:r>
              <a:rPr lang="en-CA" b="1" dirty="0">
                <a:highlight>
                  <a:srgbClr val="FFFF00"/>
                </a:highlight>
              </a:rPr>
              <a:t>the New Testament authors were familiar with them  as literature </a:t>
            </a:r>
          </a:p>
        </p:txBody>
      </p:sp>
    </p:spTree>
    <p:extLst>
      <p:ext uri="{BB962C8B-B14F-4D97-AF65-F5344CB8AC3E}">
        <p14:creationId xmlns:p14="http://schemas.microsoft.com/office/powerpoint/2010/main" val="3733891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2C3767-49F4-90FF-F261-523F4A980416}"/>
              </a:ext>
            </a:extLst>
          </p:cNvPr>
          <p:cNvSpPr txBox="1"/>
          <p:nvPr/>
        </p:nvSpPr>
        <p:spPr>
          <a:xfrm>
            <a:off x="0" y="0"/>
            <a:ext cx="12191999" cy="6632585"/>
          </a:xfrm>
          <a:prstGeom prst="rect">
            <a:avLst/>
          </a:prstGeom>
          <a:noFill/>
        </p:spPr>
        <p:txBody>
          <a:bodyPr wrap="square" rtlCol="0">
            <a:spAutoFit/>
          </a:bodyPr>
          <a:lstStyle/>
          <a:p>
            <a:r>
              <a:rPr lang="en-CA" sz="2800" b="1" u="sng" dirty="0">
                <a:latin typeface="Arial Black" panose="020B0A04020102020204" pitchFamily="34" charset="0"/>
              </a:rPr>
              <a:t>The Council of Jamnia 90AD</a:t>
            </a:r>
          </a:p>
          <a:p>
            <a:pPr marL="236538" indent="-236538">
              <a:buFont typeface="Arial" panose="020B0604020202020204" pitchFamily="34" charset="0"/>
              <a:buChar char="•"/>
            </a:pPr>
            <a:r>
              <a:rPr lang="en-CA" sz="2800" dirty="0"/>
              <a:t>When the Temple was destroyed in 70AD, the surviving “Rabbis”, who largely represented the “Pharisaic” tradition, assembled in </a:t>
            </a:r>
            <a:r>
              <a:rPr lang="en-CA" sz="2800" dirty="0" err="1"/>
              <a:t>Jamnina</a:t>
            </a:r>
            <a:endParaRPr lang="en-CA" sz="2800" dirty="0"/>
          </a:p>
          <a:p>
            <a:pPr marL="236538" indent="-236538">
              <a:buFont typeface="Arial" panose="020B0604020202020204" pitchFamily="34" charset="0"/>
              <a:buChar char="•"/>
            </a:pPr>
            <a:r>
              <a:rPr lang="en-CA" sz="2800" dirty="0"/>
              <a:t>One of </a:t>
            </a:r>
            <a:r>
              <a:rPr lang="en-CA" sz="2800" b="1" dirty="0">
                <a:highlight>
                  <a:srgbClr val="FFFF00"/>
                </a:highlight>
              </a:rPr>
              <a:t>their primary concerns was the text and cannon of the Old Testament</a:t>
            </a:r>
          </a:p>
          <a:p>
            <a:pPr marL="236538" indent="-236538">
              <a:buFont typeface="Arial" panose="020B0604020202020204" pitchFamily="34" charset="0"/>
              <a:buChar char="•"/>
            </a:pPr>
            <a:r>
              <a:rPr lang="en-CA" sz="2800" dirty="0"/>
              <a:t>They recognized “Christian” interpolations in many of the intertestamental books, so they banned them all from use by Jews – </a:t>
            </a:r>
            <a:r>
              <a:rPr lang="en-CA" sz="2800" b="1" dirty="0">
                <a:highlight>
                  <a:srgbClr val="FFFF00"/>
                </a:highlight>
              </a:rPr>
              <a:t>the books of the “Apocrypha” were officially excluded from the Old Testament cannon</a:t>
            </a:r>
          </a:p>
          <a:p>
            <a:pPr>
              <a:spcBef>
                <a:spcPts val="600"/>
              </a:spcBef>
            </a:pPr>
            <a:r>
              <a:rPr lang="en-CA" sz="2800" b="1" u="sng" dirty="0">
                <a:latin typeface="Arial Black" panose="020B0A04020102020204" pitchFamily="34" charset="0"/>
              </a:rPr>
              <a:t>The “Christian” Church</a:t>
            </a:r>
          </a:p>
          <a:p>
            <a:pPr marL="236538" indent="-236538">
              <a:buFont typeface="Arial" panose="020B0604020202020204" pitchFamily="34" charset="0"/>
              <a:buChar char="•"/>
            </a:pPr>
            <a:r>
              <a:rPr lang="en-CA" sz="2800" dirty="0"/>
              <a:t>The “Septuagint” became the Bible of the Christian Church – it was used exclusively by the Eastern Churches where Greek was the spoken language</a:t>
            </a:r>
          </a:p>
          <a:p>
            <a:pPr marL="236538" indent="-236538">
              <a:buFont typeface="Arial" panose="020B0604020202020204" pitchFamily="34" charset="0"/>
              <a:buChar char="•"/>
            </a:pPr>
            <a:r>
              <a:rPr lang="en-CA" sz="2800" dirty="0"/>
              <a:t>In the West, Latin was the spoken language, so a Latin version of the Bible was prepared – a direct translation from the “Septuagint”; we call it the “</a:t>
            </a:r>
            <a:r>
              <a:rPr lang="en-CA" sz="2800" b="1" dirty="0">
                <a:highlight>
                  <a:srgbClr val="FFFF00"/>
                </a:highlight>
              </a:rPr>
              <a:t>Old Latin</a:t>
            </a:r>
            <a:r>
              <a:rPr lang="en-CA" sz="2800" dirty="0"/>
              <a:t>”</a:t>
            </a:r>
          </a:p>
          <a:p>
            <a:pPr marL="236538" indent="-236538">
              <a:buFont typeface="Arial" panose="020B0604020202020204" pitchFamily="34" charset="0"/>
              <a:buChar char="•"/>
            </a:pPr>
            <a:r>
              <a:rPr lang="en-CA" sz="2800" b="1" dirty="0">
                <a:highlight>
                  <a:srgbClr val="FFFF00"/>
                </a:highlight>
              </a:rPr>
              <a:t>The books of the “Apocrypha” were integral to these versions</a:t>
            </a:r>
          </a:p>
          <a:p>
            <a:pPr marL="236538" indent="-236538">
              <a:buFont typeface="Arial" panose="020B0604020202020204" pitchFamily="34" charset="0"/>
              <a:buChar char="•"/>
            </a:pPr>
            <a:r>
              <a:rPr lang="en-CA" sz="2800" dirty="0"/>
              <a:t>Around 400AD Pope </a:t>
            </a:r>
            <a:r>
              <a:rPr lang="en-CA" sz="2800" dirty="0" err="1"/>
              <a:t>Damasus</a:t>
            </a:r>
            <a:r>
              <a:rPr lang="en-CA" sz="2800" dirty="0"/>
              <a:t> commissioned Jerome to prepare a new Latin Bible directly translated from original language manuscripts – </a:t>
            </a:r>
            <a:r>
              <a:rPr lang="en-CA" sz="2800" b="1" dirty="0">
                <a:highlight>
                  <a:srgbClr val="FFFF00"/>
                </a:highlight>
              </a:rPr>
              <a:t>the Vulgate</a:t>
            </a:r>
          </a:p>
        </p:txBody>
      </p:sp>
    </p:spTree>
    <p:extLst>
      <p:ext uri="{BB962C8B-B14F-4D97-AF65-F5344CB8AC3E}">
        <p14:creationId xmlns:p14="http://schemas.microsoft.com/office/powerpoint/2010/main" val="225297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 Apocrypha </Template>
  <TotalTime>144</TotalTime>
  <Words>2789</Words>
  <Application>Microsoft Office PowerPoint</Application>
  <PresentationFormat>Widescreen</PresentationFormat>
  <Paragraphs>136</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Wingdings</vt:lpstr>
      <vt:lpstr>Office Theme</vt:lpstr>
      <vt:lpstr>The Apocrypha</vt:lpstr>
      <vt:lpstr>The Legend of the Secret Books</vt:lpstr>
      <vt:lpstr>PowerPoint Presentation</vt:lpstr>
      <vt:lpstr>PowerPoint Presentation</vt:lpstr>
      <vt:lpstr>The Term “Apocrypha”</vt:lpstr>
      <vt:lpstr>Sources of Inspiration</vt:lpstr>
      <vt:lpstr>The Messianic Hope</vt:lpstr>
      <vt:lpstr>History of the Use of Apocrypha</vt:lpstr>
      <vt:lpstr>PowerPoint Presentation</vt:lpstr>
      <vt:lpstr>PowerPoint Presentation</vt:lpstr>
      <vt:lpstr>PowerPoint Presentation</vt:lpstr>
      <vt:lpstr>PowerPoint Presentation</vt:lpstr>
      <vt:lpstr>Interest by Modern Scholars</vt:lpstr>
      <vt:lpstr>Value to True Christians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Apocrypha</dc:title>
  <dc:creator>Mike Whyte</dc:creator>
  <cp:lastModifiedBy>Mike Whyte</cp:lastModifiedBy>
  <cp:revision>3</cp:revision>
  <dcterms:created xsi:type="dcterms:W3CDTF">2023-03-26T09:55:31Z</dcterms:created>
  <dcterms:modified xsi:type="dcterms:W3CDTF">2023-03-29T10:37:56Z</dcterms:modified>
</cp:coreProperties>
</file>