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comment1.xml" ContentType="application/vnd.openxmlformats-officedocument.presentationml.comment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initials="m" lastIdx="1" clrIdx="0">
    <p:extLst>
      <p:ext uri="{19B8F6BF-5375-455C-9EA6-DF929625EA0E}">
        <p15:presenceInfo xmlns:p15="http://schemas.microsoft.com/office/powerpoint/2012/main" userId="mik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348" autoAdjust="0"/>
  </p:normalViewPr>
  <p:slideViewPr>
    <p:cSldViewPr snapToGrid="0">
      <p:cViewPr varScale="1">
        <p:scale>
          <a:sx n="52" d="100"/>
          <a:sy n="52" d="100"/>
        </p:scale>
        <p:origin x="1194" y="78"/>
      </p:cViewPr>
      <p:guideLst/>
    </p:cSldViewPr>
  </p:slideViewPr>
  <p:notesTextViewPr>
    <p:cViewPr>
      <p:scale>
        <a:sx n="1" d="1"/>
        <a:sy n="1" d="1"/>
      </p:scale>
      <p:origin x="0" y="0"/>
    </p:cViewPr>
  </p:notesTextViewPr>
  <p:sorterViewPr>
    <p:cViewPr>
      <p:scale>
        <a:sx n="100" d="100"/>
        <a:sy n="100" d="100"/>
      </p:scale>
      <p:origin x="0" y="-2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19T06:27:41.664" idx="1">
    <p:pos x="10" y="10"/>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23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67231"/>
          </a:xfrm>
          <a:prstGeom prst="rect">
            <a:avLst/>
          </a:prstGeom>
        </p:spPr>
        <p:txBody>
          <a:bodyPr vert="horz" lIns="91440" tIns="45720" rIns="91440" bIns="45720" rtlCol="0"/>
          <a:lstStyle>
            <a:lvl1pPr algn="r">
              <a:defRPr sz="1200"/>
            </a:lvl1pPr>
          </a:lstStyle>
          <a:p>
            <a:fld id="{11A18558-7A75-4C3A-8BB8-7FD9CBDEEB7C}" type="datetimeFigureOut">
              <a:rPr lang="en-CA" smtClean="0"/>
              <a:t>2020-08-21</a:t>
            </a:fld>
            <a:endParaRPr lang="en-CA"/>
          </a:p>
        </p:txBody>
      </p:sp>
      <p:sp>
        <p:nvSpPr>
          <p:cNvPr id="4" name="Slide Image Placeholder 3"/>
          <p:cNvSpPr>
            <a:spLocks noGrp="1" noRot="1" noChangeAspect="1"/>
          </p:cNvSpPr>
          <p:nvPr>
            <p:ph type="sldImg" idx="2"/>
          </p:nvPr>
        </p:nvSpPr>
        <p:spPr>
          <a:xfrm>
            <a:off x="635000" y="1163638"/>
            <a:ext cx="5588000" cy="31432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81532"/>
            <a:ext cx="5486400" cy="366670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45046"/>
            <a:ext cx="2971800" cy="46723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845046"/>
            <a:ext cx="2971800" cy="467230"/>
          </a:xfrm>
          <a:prstGeom prst="rect">
            <a:avLst/>
          </a:prstGeom>
        </p:spPr>
        <p:txBody>
          <a:bodyPr vert="horz" lIns="91440" tIns="45720" rIns="91440" bIns="45720" rtlCol="0" anchor="b"/>
          <a:lstStyle>
            <a:lvl1pPr algn="r">
              <a:defRPr sz="1200"/>
            </a:lvl1pPr>
          </a:lstStyle>
          <a:p>
            <a:fld id="{ADCE10E5-AFCB-4B39-98A3-C259B0978E72}" type="slidenum">
              <a:rPr lang="en-CA" smtClean="0"/>
              <a:t>‹#›</a:t>
            </a:fld>
            <a:endParaRPr lang="en-CA"/>
          </a:p>
        </p:txBody>
      </p:sp>
    </p:spTree>
    <p:extLst>
      <p:ext uri="{BB962C8B-B14F-4D97-AF65-F5344CB8AC3E}">
        <p14:creationId xmlns:p14="http://schemas.microsoft.com/office/powerpoint/2010/main" val="718380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1:1 is Jeremiah’s introduction </a:t>
            </a:r>
          </a:p>
          <a:p>
            <a:pPr marL="171450" indent="-171450">
              <a:buFont typeface="Arial" panose="020B0604020202020204" pitchFamily="34" charset="0"/>
              <a:buChar char="•"/>
            </a:pPr>
            <a:r>
              <a:rPr lang="en-CA" dirty="0"/>
              <a:t>It speaks to the enormity of the tragedy</a:t>
            </a:r>
          </a:p>
          <a:p>
            <a:pPr marL="171450" indent="-171450">
              <a:buFont typeface="Arial" panose="020B0604020202020204" pitchFamily="34" charset="0"/>
              <a:buChar char="•"/>
            </a:pPr>
            <a:r>
              <a:rPr lang="en-CA" dirty="0"/>
              <a:t>But Jeremiah’s real purpose is to establish faith and hope</a:t>
            </a:r>
          </a:p>
          <a:p>
            <a:pPr marL="171450" indent="-171450">
              <a:buFont typeface="Arial" panose="020B0604020202020204" pitchFamily="34" charset="0"/>
              <a:buChar char="•"/>
            </a:pPr>
            <a:r>
              <a:rPr lang="en-CA" dirty="0"/>
              <a:t>The notes document contains all the material from the slides</a:t>
            </a:r>
          </a:p>
        </p:txBody>
      </p:sp>
      <p:sp>
        <p:nvSpPr>
          <p:cNvPr id="4" name="Slide Number Placeholder 3"/>
          <p:cNvSpPr>
            <a:spLocks noGrp="1"/>
          </p:cNvSpPr>
          <p:nvPr>
            <p:ph type="sldNum" sz="quarter" idx="5"/>
          </p:nvPr>
        </p:nvSpPr>
        <p:spPr/>
        <p:txBody>
          <a:bodyPr/>
          <a:lstStyle/>
          <a:p>
            <a:fld id="{ADCE10E5-AFCB-4B39-98A3-C259B0978E72}" type="slidenum">
              <a:rPr lang="en-CA" smtClean="0"/>
              <a:t>1</a:t>
            </a:fld>
            <a:endParaRPr lang="en-CA"/>
          </a:p>
        </p:txBody>
      </p:sp>
    </p:spTree>
    <p:extLst>
      <p:ext uri="{BB962C8B-B14F-4D97-AF65-F5344CB8AC3E}">
        <p14:creationId xmlns:p14="http://schemas.microsoft.com/office/powerpoint/2010/main" val="3409130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‘Repentance’ was the core of Jeremiah’s message over 40 years</a:t>
            </a:r>
          </a:p>
          <a:p>
            <a:pPr marL="171450" indent="-171450">
              <a:buFont typeface="Arial" panose="020B0604020202020204" pitchFamily="34" charset="0"/>
              <a:buChar char="•"/>
            </a:pPr>
            <a:r>
              <a:rPr lang="en-CA" dirty="0"/>
              <a:t>In these poems he speaks to the surviving remnant, and to us  </a:t>
            </a:r>
          </a:p>
          <a:p>
            <a:pPr marL="171450" indent="-171450">
              <a:buFont typeface="Arial" panose="020B0604020202020204" pitchFamily="34" charset="0"/>
              <a:buChar char="•"/>
            </a:pPr>
            <a:r>
              <a:rPr lang="en-CA" dirty="0"/>
              <a:t>1:18-20 personification</a:t>
            </a:r>
          </a:p>
          <a:p>
            <a:pPr marL="171450" indent="-171450">
              <a:buFont typeface="Arial" panose="020B0604020202020204" pitchFamily="34" charset="0"/>
              <a:buChar char="•"/>
            </a:pPr>
            <a:r>
              <a:rPr lang="en-CA" dirty="0"/>
              <a:t>2:18-19 Jeremiah for himself – imploring the remnant to repent</a:t>
            </a:r>
          </a:p>
          <a:p>
            <a:pPr marL="171450" indent="-171450">
              <a:buFont typeface="Arial" panose="020B0604020202020204" pitchFamily="34" charset="0"/>
              <a:buChar char="•"/>
            </a:pPr>
            <a:r>
              <a:rPr lang="en-CA" dirty="0"/>
              <a:t>3:40-42 Jeremiah on behalf of Jerusalem</a:t>
            </a:r>
          </a:p>
        </p:txBody>
      </p:sp>
      <p:sp>
        <p:nvSpPr>
          <p:cNvPr id="4" name="Slide Number Placeholder 3"/>
          <p:cNvSpPr>
            <a:spLocks noGrp="1"/>
          </p:cNvSpPr>
          <p:nvPr>
            <p:ph type="sldNum" sz="quarter" idx="5"/>
          </p:nvPr>
        </p:nvSpPr>
        <p:spPr/>
        <p:txBody>
          <a:bodyPr/>
          <a:lstStyle/>
          <a:p>
            <a:fld id="{ADCE10E5-AFCB-4B39-98A3-C259B0978E72}" type="slidenum">
              <a:rPr lang="en-CA" smtClean="0"/>
              <a:t>10</a:t>
            </a:fld>
            <a:endParaRPr lang="en-CA"/>
          </a:p>
        </p:txBody>
      </p:sp>
    </p:spTree>
    <p:extLst>
      <p:ext uri="{BB962C8B-B14F-4D97-AF65-F5344CB8AC3E}">
        <p14:creationId xmlns:p14="http://schemas.microsoft.com/office/powerpoint/2010/main" val="1968805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Repentance is the beginning of conversion</a:t>
            </a:r>
          </a:p>
          <a:p>
            <a:pPr marL="171450" indent="-171450">
              <a:buFont typeface="Arial" panose="020B0604020202020204" pitchFamily="34" charset="0"/>
              <a:buChar char="•"/>
            </a:pPr>
            <a:r>
              <a:rPr lang="en-CA" dirty="0"/>
              <a:t>And, an ongoing attitudinal requirement</a:t>
            </a:r>
          </a:p>
          <a:p>
            <a:pPr marL="171450" indent="-171450">
              <a:buFont typeface="Arial" panose="020B0604020202020204" pitchFamily="34" charset="0"/>
              <a:buChar char="•"/>
            </a:pPr>
            <a:r>
              <a:rPr lang="en-CA" dirty="0"/>
              <a:t>2:1 narrator</a:t>
            </a:r>
          </a:p>
          <a:p>
            <a:pPr marL="171450" indent="-171450">
              <a:buFont typeface="Arial" panose="020B0604020202020204" pitchFamily="34" charset="0"/>
              <a:buChar char="•"/>
            </a:pPr>
            <a:r>
              <a:rPr lang="en-CA" dirty="0"/>
              <a:t>2:17 Jeremiah for himself</a:t>
            </a:r>
          </a:p>
        </p:txBody>
      </p:sp>
      <p:sp>
        <p:nvSpPr>
          <p:cNvPr id="4" name="Slide Number Placeholder 3"/>
          <p:cNvSpPr>
            <a:spLocks noGrp="1"/>
          </p:cNvSpPr>
          <p:nvPr>
            <p:ph type="sldNum" sz="quarter" idx="5"/>
          </p:nvPr>
        </p:nvSpPr>
        <p:spPr/>
        <p:txBody>
          <a:bodyPr/>
          <a:lstStyle/>
          <a:p>
            <a:fld id="{ADCE10E5-AFCB-4B39-98A3-C259B0978E72}" type="slidenum">
              <a:rPr lang="en-CA" smtClean="0"/>
              <a:t>11</a:t>
            </a:fld>
            <a:endParaRPr lang="en-CA"/>
          </a:p>
        </p:txBody>
      </p:sp>
    </p:spTree>
    <p:extLst>
      <p:ext uri="{BB962C8B-B14F-4D97-AF65-F5344CB8AC3E}">
        <p14:creationId xmlns:p14="http://schemas.microsoft.com/office/powerpoint/2010/main" val="3582026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basis of faith is to recognize that God has a plan and that it is proceeding as he directs</a:t>
            </a:r>
          </a:p>
          <a:p>
            <a:pPr marL="171450" indent="-171450">
              <a:buFont typeface="Arial" panose="020B0604020202020204" pitchFamily="34" charset="0"/>
              <a:buChar char="•"/>
            </a:pPr>
            <a:r>
              <a:rPr lang="en-CA" dirty="0"/>
              <a:t>3:22-23 Jeremiah for himself</a:t>
            </a:r>
          </a:p>
          <a:p>
            <a:pPr marL="171450" indent="-171450">
              <a:buFont typeface="Arial" panose="020B0604020202020204" pitchFamily="34" charset="0"/>
              <a:buChar char="•"/>
            </a:pPr>
            <a:r>
              <a:rPr lang="en-CA" dirty="0"/>
              <a:t>3:31-33 narrator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3:55-57 Jeremiah for himself</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ADCE10E5-AFCB-4B39-98A3-C259B0978E72}" type="slidenum">
              <a:rPr lang="en-CA" smtClean="0"/>
              <a:t>12</a:t>
            </a:fld>
            <a:endParaRPr lang="en-CA"/>
          </a:p>
        </p:txBody>
      </p:sp>
    </p:spTree>
    <p:extLst>
      <p:ext uri="{BB962C8B-B14F-4D97-AF65-F5344CB8AC3E}">
        <p14:creationId xmlns:p14="http://schemas.microsoft.com/office/powerpoint/2010/main" val="2546398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Faith leads to confidence that God will fulfill his promises: hope for the future</a:t>
            </a:r>
          </a:p>
          <a:p>
            <a:pPr marL="171450" indent="-171450">
              <a:buFont typeface="Arial" panose="020B0604020202020204" pitchFamily="34" charset="0"/>
              <a:buChar char="•"/>
            </a:pPr>
            <a:r>
              <a:rPr lang="en-CA" dirty="0"/>
              <a:t>3:19-21 Jeremiah for himself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3:24 Jeremiah for himself</a:t>
            </a:r>
          </a:p>
          <a:p>
            <a:pPr marL="171450" indent="-171450">
              <a:buFont typeface="Arial" panose="020B0604020202020204" pitchFamily="34" charset="0"/>
              <a:buChar char="•"/>
            </a:pPr>
            <a:r>
              <a:rPr lang="en-CA" dirty="0"/>
              <a:t>3:25-26 narrator</a:t>
            </a:r>
          </a:p>
          <a:p>
            <a:pPr marL="171450" indent="-171450">
              <a:buFont typeface="Arial" panose="020B0604020202020204" pitchFamily="34" charset="0"/>
              <a:buChar char="•"/>
            </a:pPr>
            <a:r>
              <a:rPr lang="en-CA" dirty="0"/>
              <a:t>5:19, 21 Jeremiah on behalf of Jerusalem</a:t>
            </a:r>
          </a:p>
        </p:txBody>
      </p:sp>
      <p:sp>
        <p:nvSpPr>
          <p:cNvPr id="4" name="Slide Number Placeholder 3"/>
          <p:cNvSpPr>
            <a:spLocks noGrp="1"/>
          </p:cNvSpPr>
          <p:nvPr>
            <p:ph type="sldNum" sz="quarter" idx="5"/>
          </p:nvPr>
        </p:nvSpPr>
        <p:spPr/>
        <p:txBody>
          <a:bodyPr/>
          <a:lstStyle/>
          <a:p>
            <a:fld id="{ADCE10E5-AFCB-4B39-98A3-C259B0978E72}" type="slidenum">
              <a:rPr lang="en-CA" smtClean="0"/>
              <a:t>13</a:t>
            </a:fld>
            <a:endParaRPr lang="en-CA"/>
          </a:p>
        </p:txBody>
      </p:sp>
    </p:spTree>
    <p:extLst>
      <p:ext uri="{BB962C8B-B14F-4D97-AF65-F5344CB8AC3E}">
        <p14:creationId xmlns:p14="http://schemas.microsoft.com/office/powerpoint/2010/main" val="3453069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DCE10E5-AFCB-4B39-98A3-C259B0978E72}" type="slidenum">
              <a:rPr lang="en-CA" smtClean="0"/>
              <a:t>17</a:t>
            </a:fld>
            <a:endParaRPr lang="en-CA"/>
          </a:p>
        </p:txBody>
      </p:sp>
    </p:spTree>
    <p:extLst>
      <p:ext uri="{BB962C8B-B14F-4D97-AF65-F5344CB8AC3E}">
        <p14:creationId xmlns:p14="http://schemas.microsoft.com/office/powerpoint/2010/main" val="2271957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the Hebrew OT most books are named by the first word of the book</a:t>
            </a:r>
          </a:p>
          <a:p>
            <a:pPr marL="171450" indent="-171450">
              <a:buFont typeface="Arial" panose="020B0604020202020204" pitchFamily="34" charset="0"/>
              <a:buChar char="•"/>
            </a:pPr>
            <a:r>
              <a:rPr lang="en-CA" dirty="0"/>
              <a:t>Chapters 1, 2, and 4 all begin with ‘How’</a:t>
            </a:r>
          </a:p>
          <a:p>
            <a:pPr marL="171450" indent="-171450">
              <a:buFont typeface="Arial" panose="020B0604020202020204" pitchFamily="34" charset="0"/>
              <a:buChar char="•"/>
            </a:pPr>
            <a:r>
              <a:rPr lang="en-CA" dirty="0"/>
              <a:t>As always, some dispute Jeremiah as author </a:t>
            </a:r>
          </a:p>
          <a:p>
            <a:pPr marL="171450" indent="-171450">
              <a:buFont typeface="Arial" panose="020B0604020202020204" pitchFamily="34" charset="0"/>
              <a:buChar char="•"/>
            </a:pPr>
            <a:r>
              <a:rPr lang="en-CA" dirty="0"/>
              <a:t>No way to know when the tradition of the Megilloth started – was it in place in Christ’s time?</a:t>
            </a:r>
          </a:p>
          <a:p>
            <a:pPr marL="171450" indent="-171450">
              <a:buFont typeface="Arial" panose="020B0604020202020204" pitchFamily="34" charset="0"/>
              <a:buChar char="•"/>
            </a:pPr>
            <a:r>
              <a:rPr lang="en-CA" dirty="0"/>
              <a:t>Mishnah contains references to it</a:t>
            </a:r>
          </a:p>
        </p:txBody>
      </p:sp>
      <p:sp>
        <p:nvSpPr>
          <p:cNvPr id="4" name="Slide Number Placeholder 3"/>
          <p:cNvSpPr>
            <a:spLocks noGrp="1"/>
          </p:cNvSpPr>
          <p:nvPr>
            <p:ph type="sldNum" sz="quarter" idx="5"/>
          </p:nvPr>
        </p:nvSpPr>
        <p:spPr/>
        <p:txBody>
          <a:bodyPr/>
          <a:lstStyle/>
          <a:p>
            <a:fld id="{ADCE10E5-AFCB-4B39-98A3-C259B0978E72}" type="slidenum">
              <a:rPr lang="en-CA" smtClean="0"/>
              <a:t>2</a:t>
            </a:fld>
            <a:endParaRPr lang="en-CA"/>
          </a:p>
        </p:txBody>
      </p:sp>
    </p:spTree>
    <p:extLst>
      <p:ext uri="{BB962C8B-B14F-4D97-AF65-F5344CB8AC3E}">
        <p14:creationId xmlns:p14="http://schemas.microsoft.com/office/powerpoint/2010/main" val="36879908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Commentators find many other forms of parallelism</a:t>
            </a:r>
          </a:p>
          <a:p>
            <a:pPr marL="171450" indent="-171450">
              <a:buFont typeface="Arial" panose="020B0604020202020204" pitchFamily="34" charset="0"/>
              <a:buChar char="•"/>
            </a:pPr>
            <a:r>
              <a:rPr lang="en-CA" dirty="0"/>
              <a:t>Most are specializations of Synthetic</a:t>
            </a:r>
          </a:p>
          <a:p>
            <a:pPr marL="171450" indent="-171450">
              <a:buFont typeface="Arial" panose="020B0604020202020204" pitchFamily="34" charset="0"/>
              <a:buChar char="•"/>
            </a:pPr>
            <a:r>
              <a:rPr lang="en-CA" dirty="0"/>
              <a:t>These are modern analytic terms – no way to tell how or if they thought about these things</a:t>
            </a:r>
          </a:p>
        </p:txBody>
      </p:sp>
      <p:sp>
        <p:nvSpPr>
          <p:cNvPr id="4" name="Slide Number Placeholder 3"/>
          <p:cNvSpPr>
            <a:spLocks noGrp="1"/>
          </p:cNvSpPr>
          <p:nvPr>
            <p:ph type="sldNum" sz="quarter" idx="5"/>
          </p:nvPr>
        </p:nvSpPr>
        <p:spPr/>
        <p:txBody>
          <a:bodyPr/>
          <a:lstStyle/>
          <a:p>
            <a:fld id="{ADCE10E5-AFCB-4B39-98A3-C259B0978E72}" type="slidenum">
              <a:rPr lang="en-CA" smtClean="0"/>
              <a:t>3</a:t>
            </a:fld>
            <a:endParaRPr lang="en-CA"/>
          </a:p>
        </p:txBody>
      </p:sp>
    </p:spTree>
    <p:extLst>
      <p:ext uri="{BB962C8B-B14F-4D97-AF65-F5344CB8AC3E}">
        <p14:creationId xmlns:p14="http://schemas.microsoft.com/office/powerpoint/2010/main" val="3899014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Will use these themes at Feast</a:t>
            </a:r>
          </a:p>
          <a:p>
            <a:pPr marL="171450" indent="-171450">
              <a:buFont typeface="Arial" panose="020B0604020202020204" pitchFamily="34" charset="0"/>
              <a:buChar char="•"/>
            </a:pPr>
            <a:r>
              <a:rPr lang="en-CA" dirty="0"/>
              <a:t>Add some material from Jeremiah and Ezekiel</a:t>
            </a:r>
          </a:p>
        </p:txBody>
      </p:sp>
      <p:sp>
        <p:nvSpPr>
          <p:cNvPr id="4" name="Slide Number Placeholder 3"/>
          <p:cNvSpPr>
            <a:spLocks noGrp="1"/>
          </p:cNvSpPr>
          <p:nvPr>
            <p:ph type="sldNum" sz="quarter" idx="5"/>
          </p:nvPr>
        </p:nvSpPr>
        <p:spPr/>
        <p:txBody>
          <a:bodyPr/>
          <a:lstStyle/>
          <a:p>
            <a:fld id="{ADCE10E5-AFCB-4B39-98A3-C259B0978E72}" type="slidenum">
              <a:rPr lang="en-CA" smtClean="0"/>
              <a:t>4</a:t>
            </a:fld>
            <a:endParaRPr lang="en-CA"/>
          </a:p>
        </p:txBody>
      </p:sp>
    </p:spTree>
    <p:extLst>
      <p:ext uri="{BB962C8B-B14F-4D97-AF65-F5344CB8AC3E}">
        <p14:creationId xmlns:p14="http://schemas.microsoft.com/office/powerpoint/2010/main" val="546073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usage of YHWH and Adonai is fairly common by the prophets</a:t>
            </a:r>
          </a:p>
          <a:p>
            <a:pPr marL="171450" indent="-171450">
              <a:buFont typeface="Arial" panose="020B0604020202020204" pitchFamily="34" charset="0"/>
              <a:buChar char="•"/>
            </a:pPr>
            <a:r>
              <a:rPr lang="en-CA" dirty="0"/>
              <a:t>Ancient authors usually make allusions and quotations from memory </a:t>
            </a:r>
          </a:p>
        </p:txBody>
      </p:sp>
      <p:sp>
        <p:nvSpPr>
          <p:cNvPr id="4" name="Slide Number Placeholder 3"/>
          <p:cNvSpPr>
            <a:spLocks noGrp="1"/>
          </p:cNvSpPr>
          <p:nvPr>
            <p:ph type="sldNum" sz="quarter" idx="5"/>
          </p:nvPr>
        </p:nvSpPr>
        <p:spPr/>
        <p:txBody>
          <a:bodyPr/>
          <a:lstStyle/>
          <a:p>
            <a:fld id="{ADCE10E5-AFCB-4B39-98A3-C259B0978E72}" type="slidenum">
              <a:rPr lang="en-CA" smtClean="0"/>
              <a:t>5</a:t>
            </a:fld>
            <a:endParaRPr lang="en-CA"/>
          </a:p>
        </p:txBody>
      </p:sp>
    </p:spTree>
    <p:extLst>
      <p:ext uri="{BB962C8B-B14F-4D97-AF65-F5344CB8AC3E}">
        <p14:creationId xmlns:p14="http://schemas.microsoft.com/office/powerpoint/2010/main" val="2000922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voices are identified in the Notes, for each section of each poem</a:t>
            </a:r>
          </a:p>
          <a:p>
            <a:pPr marL="171450" indent="-171450">
              <a:buFont typeface="Arial" panose="020B0604020202020204" pitchFamily="34" charset="0"/>
              <a:buChar char="•"/>
            </a:pPr>
            <a:r>
              <a:rPr lang="en-CA" dirty="0"/>
              <a:t>The are useful in understanding what is said in each section of the poems</a:t>
            </a:r>
          </a:p>
        </p:txBody>
      </p:sp>
      <p:sp>
        <p:nvSpPr>
          <p:cNvPr id="4" name="Slide Number Placeholder 3"/>
          <p:cNvSpPr>
            <a:spLocks noGrp="1"/>
          </p:cNvSpPr>
          <p:nvPr>
            <p:ph type="sldNum" sz="quarter" idx="5"/>
          </p:nvPr>
        </p:nvSpPr>
        <p:spPr/>
        <p:txBody>
          <a:bodyPr/>
          <a:lstStyle/>
          <a:p>
            <a:fld id="{ADCE10E5-AFCB-4B39-98A3-C259B0978E72}" type="slidenum">
              <a:rPr lang="en-CA" smtClean="0"/>
              <a:t>6</a:t>
            </a:fld>
            <a:endParaRPr lang="en-CA"/>
          </a:p>
        </p:txBody>
      </p:sp>
    </p:spTree>
    <p:extLst>
      <p:ext uri="{BB962C8B-B14F-4D97-AF65-F5344CB8AC3E}">
        <p14:creationId xmlns:p14="http://schemas.microsoft.com/office/powerpoint/2010/main" val="2517249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tragedy expresses the condition of Jerusalem and its cause</a:t>
            </a:r>
          </a:p>
          <a:p>
            <a:pPr marL="171450" indent="-171450">
              <a:buFont typeface="Arial" panose="020B0604020202020204" pitchFamily="34" charset="0"/>
              <a:buChar char="•"/>
            </a:pPr>
            <a:r>
              <a:rPr lang="en-CA" dirty="0"/>
              <a:t>1:5 narrator</a:t>
            </a:r>
          </a:p>
          <a:p>
            <a:pPr marL="171450" indent="-171450">
              <a:buFont typeface="Arial" panose="020B0604020202020204" pitchFamily="34" charset="0"/>
              <a:buChar char="•"/>
            </a:pPr>
            <a:r>
              <a:rPr lang="en-CA" dirty="0"/>
              <a:t>1:14 personification</a:t>
            </a:r>
          </a:p>
          <a:p>
            <a:pPr marL="171450" indent="-171450">
              <a:buFont typeface="Arial" panose="020B0604020202020204" pitchFamily="34" charset="0"/>
              <a:buChar char="•"/>
            </a:pPr>
            <a:r>
              <a:rPr lang="en-CA" dirty="0"/>
              <a:t>2:8 narrator</a:t>
            </a:r>
          </a:p>
        </p:txBody>
      </p:sp>
      <p:sp>
        <p:nvSpPr>
          <p:cNvPr id="4" name="Slide Number Placeholder 3"/>
          <p:cNvSpPr>
            <a:spLocks noGrp="1"/>
          </p:cNvSpPr>
          <p:nvPr>
            <p:ph type="sldNum" sz="quarter" idx="5"/>
          </p:nvPr>
        </p:nvSpPr>
        <p:spPr/>
        <p:txBody>
          <a:bodyPr/>
          <a:lstStyle/>
          <a:p>
            <a:fld id="{ADCE10E5-AFCB-4B39-98A3-C259B0978E72}" type="slidenum">
              <a:rPr lang="en-CA" smtClean="0"/>
              <a:t>7</a:t>
            </a:fld>
            <a:endParaRPr lang="en-CA"/>
          </a:p>
        </p:txBody>
      </p:sp>
    </p:spTree>
    <p:extLst>
      <p:ext uri="{BB962C8B-B14F-4D97-AF65-F5344CB8AC3E}">
        <p14:creationId xmlns:p14="http://schemas.microsoft.com/office/powerpoint/2010/main" val="2059861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Jeremiah constantly alludes to covenant curses of Lv26 and Dt28</a:t>
            </a:r>
          </a:p>
          <a:p>
            <a:pPr marL="171450" indent="-171450">
              <a:buFont typeface="Arial" panose="020B0604020202020204" pitchFamily="34" charset="0"/>
              <a:buChar char="•"/>
            </a:pPr>
            <a:r>
              <a:rPr lang="en-CA" dirty="0"/>
              <a:t>2:12 Jerimiah for himself</a:t>
            </a:r>
          </a:p>
          <a:p>
            <a:pPr marL="171450" indent="-171450">
              <a:buFont typeface="Arial" panose="020B0604020202020204" pitchFamily="34" charset="0"/>
              <a:buChar char="•"/>
            </a:pPr>
            <a:r>
              <a:rPr lang="en-CA" dirty="0"/>
              <a:t>4:9-10 narrator</a:t>
            </a:r>
          </a:p>
        </p:txBody>
      </p:sp>
      <p:sp>
        <p:nvSpPr>
          <p:cNvPr id="4" name="Slide Number Placeholder 3"/>
          <p:cNvSpPr>
            <a:spLocks noGrp="1"/>
          </p:cNvSpPr>
          <p:nvPr>
            <p:ph type="sldNum" sz="quarter" idx="5"/>
          </p:nvPr>
        </p:nvSpPr>
        <p:spPr/>
        <p:txBody>
          <a:bodyPr/>
          <a:lstStyle/>
          <a:p>
            <a:fld id="{ADCE10E5-AFCB-4B39-98A3-C259B0978E72}" type="slidenum">
              <a:rPr lang="en-CA" smtClean="0"/>
              <a:t>8</a:t>
            </a:fld>
            <a:endParaRPr lang="en-CA"/>
          </a:p>
        </p:txBody>
      </p:sp>
    </p:spTree>
    <p:extLst>
      <p:ext uri="{BB962C8B-B14F-4D97-AF65-F5344CB8AC3E}">
        <p14:creationId xmlns:p14="http://schemas.microsoft.com/office/powerpoint/2010/main" val="4261565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‘Now it had happened’ this world is going to be in a state of shock when God acts again and all the end time prophecies begin to actually occur</a:t>
            </a:r>
          </a:p>
          <a:p>
            <a:pPr marL="171450" indent="-171450">
              <a:buFont typeface="Arial" panose="020B0604020202020204" pitchFamily="34" charset="0"/>
              <a:buChar char="•"/>
            </a:pPr>
            <a:r>
              <a:rPr lang="en-CA" dirty="0"/>
              <a:t>One day we will wake up to find Western Civilization under the control of the Beast Power …</a:t>
            </a:r>
          </a:p>
          <a:p>
            <a:pPr marL="171450" indent="-171450">
              <a:buFont typeface="Arial" panose="020B0604020202020204" pitchFamily="34" charset="0"/>
              <a:buChar char="•"/>
            </a:pPr>
            <a:r>
              <a:rPr lang="en-CA" dirty="0"/>
              <a:t>What happened with this pandemic is just a teaser of what it will be like …</a:t>
            </a:r>
          </a:p>
        </p:txBody>
      </p:sp>
      <p:sp>
        <p:nvSpPr>
          <p:cNvPr id="4" name="Slide Number Placeholder 3"/>
          <p:cNvSpPr>
            <a:spLocks noGrp="1"/>
          </p:cNvSpPr>
          <p:nvPr>
            <p:ph type="sldNum" sz="quarter" idx="5"/>
          </p:nvPr>
        </p:nvSpPr>
        <p:spPr/>
        <p:txBody>
          <a:bodyPr/>
          <a:lstStyle/>
          <a:p>
            <a:fld id="{ADCE10E5-AFCB-4B39-98A3-C259B0978E72}" type="slidenum">
              <a:rPr lang="en-CA" smtClean="0"/>
              <a:t>9</a:t>
            </a:fld>
            <a:endParaRPr lang="en-CA"/>
          </a:p>
        </p:txBody>
      </p:sp>
    </p:spTree>
    <p:extLst>
      <p:ext uri="{BB962C8B-B14F-4D97-AF65-F5344CB8AC3E}">
        <p14:creationId xmlns:p14="http://schemas.microsoft.com/office/powerpoint/2010/main" val="138912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8872F-8733-4902-B80C-0BFEBA429A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91EC10A-9032-403B-88EC-1A20A0F901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A107C0E-1402-46F5-A41C-5CF7BD7D815B}"/>
              </a:ext>
            </a:extLst>
          </p:cNvPr>
          <p:cNvSpPr>
            <a:spLocks noGrp="1"/>
          </p:cNvSpPr>
          <p:nvPr>
            <p:ph type="dt" sz="half" idx="10"/>
          </p:nvPr>
        </p:nvSpPr>
        <p:spPr/>
        <p:txBody>
          <a:bodyPr/>
          <a:lstStyle/>
          <a:p>
            <a:fld id="{85404807-649B-4F9B-9CC0-D73FEB4607A7}" type="datetime1">
              <a:rPr lang="en-CA" smtClean="0"/>
              <a:t>2020-08-21</a:t>
            </a:fld>
            <a:endParaRPr lang="en-CA"/>
          </a:p>
        </p:txBody>
      </p:sp>
      <p:sp>
        <p:nvSpPr>
          <p:cNvPr id="5" name="Footer Placeholder 4">
            <a:extLst>
              <a:ext uri="{FF2B5EF4-FFF2-40B4-BE49-F238E27FC236}">
                <a16:creationId xmlns:a16="http://schemas.microsoft.com/office/drawing/2014/main" id="{69E80779-D51B-4397-9462-2E220D0F2A5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7FB72F-C1EA-42F0-8C4D-5857BA2FA32B}"/>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2609644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C96A7-5844-4528-B0F2-613F12FC424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B95A1E7-5C0C-4898-A88A-86B32C9E0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2035DF0-ED42-4C20-8A8D-CE354D873F58}"/>
              </a:ext>
            </a:extLst>
          </p:cNvPr>
          <p:cNvSpPr>
            <a:spLocks noGrp="1"/>
          </p:cNvSpPr>
          <p:nvPr>
            <p:ph type="dt" sz="half" idx="10"/>
          </p:nvPr>
        </p:nvSpPr>
        <p:spPr/>
        <p:txBody>
          <a:bodyPr/>
          <a:lstStyle/>
          <a:p>
            <a:fld id="{FBA58E8B-C469-4B5D-8C44-2A7D3435271C}" type="datetime1">
              <a:rPr lang="en-CA" smtClean="0"/>
              <a:t>2020-08-21</a:t>
            </a:fld>
            <a:endParaRPr lang="en-CA"/>
          </a:p>
        </p:txBody>
      </p:sp>
      <p:sp>
        <p:nvSpPr>
          <p:cNvPr id="5" name="Footer Placeholder 4">
            <a:extLst>
              <a:ext uri="{FF2B5EF4-FFF2-40B4-BE49-F238E27FC236}">
                <a16:creationId xmlns:a16="http://schemas.microsoft.com/office/drawing/2014/main" id="{18030249-E514-42CF-A570-4A3AB8226D0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1BF6429-9FCE-49DD-A9AB-F22FA04F5193}"/>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627776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DCFC7E-0EBC-4BBF-9F4A-CE1AF32862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6B728C-B85D-4D66-B802-52F9EC664A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682F634-2780-47A0-B3C7-FE232A8E9E83}"/>
              </a:ext>
            </a:extLst>
          </p:cNvPr>
          <p:cNvSpPr>
            <a:spLocks noGrp="1"/>
          </p:cNvSpPr>
          <p:nvPr>
            <p:ph type="dt" sz="half" idx="10"/>
          </p:nvPr>
        </p:nvSpPr>
        <p:spPr/>
        <p:txBody>
          <a:bodyPr/>
          <a:lstStyle/>
          <a:p>
            <a:fld id="{B41F00CE-604F-4AFE-8313-AA12A0FE0EDD}" type="datetime1">
              <a:rPr lang="en-CA" smtClean="0"/>
              <a:t>2020-08-21</a:t>
            </a:fld>
            <a:endParaRPr lang="en-CA"/>
          </a:p>
        </p:txBody>
      </p:sp>
      <p:sp>
        <p:nvSpPr>
          <p:cNvPr id="5" name="Footer Placeholder 4">
            <a:extLst>
              <a:ext uri="{FF2B5EF4-FFF2-40B4-BE49-F238E27FC236}">
                <a16:creationId xmlns:a16="http://schemas.microsoft.com/office/drawing/2014/main" id="{1193261E-DD38-43C6-9587-9D066732B82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73AB51-B21E-4553-A023-427EE560E925}"/>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226428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475D-FE5A-4289-A166-A4DF72E5451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78D70DF-AAD3-4AE9-9B7C-0DCA8B907B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2454D86-816A-42E6-9E63-222936F15A15}"/>
              </a:ext>
            </a:extLst>
          </p:cNvPr>
          <p:cNvSpPr>
            <a:spLocks noGrp="1"/>
          </p:cNvSpPr>
          <p:nvPr>
            <p:ph type="dt" sz="half" idx="10"/>
          </p:nvPr>
        </p:nvSpPr>
        <p:spPr/>
        <p:txBody>
          <a:bodyPr/>
          <a:lstStyle/>
          <a:p>
            <a:fld id="{BEBEF1A8-5F34-40F9-A5DC-F7D046CE3A30}" type="datetime1">
              <a:rPr lang="en-CA" smtClean="0"/>
              <a:t>2020-08-21</a:t>
            </a:fld>
            <a:endParaRPr lang="en-CA"/>
          </a:p>
        </p:txBody>
      </p:sp>
      <p:sp>
        <p:nvSpPr>
          <p:cNvPr id="5" name="Footer Placeholder 4">
            <a:extLst>
              <a:ext uri="{FF2B5EF4-FFF2-40B4-BE49-F238E27FC236}">
                <a16:creationId xmlns:a16="http://schemas.microsoft.com/office/drawing/2014/main" id="{F3CD46F5-EE5B-4684-8153-E80114661BC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2A6BD28-9ED5-4280-88B1-7D16B6BC30D1}"/>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1967349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3B12-2BAB-4D2B-BAE7-FD5C283684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841D9CC-BA23-4113-9D0E-F2AF477BB9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AF7FF8-D39A-4C85-9BD4-648D362CB80F}"/>
              </a:ext>
            </a:extLst>
          </p:cNvPr>
          <p:cNvSpPr>
            <a:spLocks noGrp="1"/>
          </p:cNvSpPr>
          <p:nvPr>
            <p:ph type="dt" sz="half" idx="10"/>
          </p:nvPr>
        </p:nvSpPr>
        <p:spPr/>
        <p:txBody>
          <a:bodyPr/>
          <a:lstStyle/>
          <a:p>
            <a:fld id="{B50A003B-71EE-4E11-841B-129F56BE249E}" type="datetime1">
              <a:rPr lang="en-CA" smtClean="0"/>
              <a:t>2020-08-21</a:t>
            </a:fld>
            <a:endParaRPr lang="en-CA"/>
          </a:p>
        </p:txBody>
      </p:sp>
      <p:sp>
        <p:nvSpPr>
          <p:cNvPr id="5" name="Footer Placeholder 4">
            <a:extLst>
              <a:ext uri="{FF2B5EF4-FFF2-40B4-BE49-F238E27FC236}">
                <a16:creationId xmlns:a16="http://schemas.microsoft.com/office/drawing/2014/main" id="{76AA2D40-F10B-4D9C-9D79-006AB6A766E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671F804-6A38-4B32-B8DB-88C08161F0CF}"/>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3553548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6FBB-0E59-41DC-81FB-F34816ABF6D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C2E1C9E-D0BF-41C1-BC94-9D70B3244C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BBEC3EFC-519D-4B6E-A954-CB1C91D25D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67E424D-5E0D-4C9A-B166-E4EF8F0CF20E}"/>
              </a:ext>
            </a:extLst>
          </p:cNvPr>
          <p:cNvSpPr>
            <a:spLocks noGrp="1"/>
          </p:cNvSpPr>
          <p:nvPr>
            <p:ph type="dt" sz="half" idx="10"/>
          </p:nvPr>
        </p:nvSpPr>
        <p:spPr/>
        <p:txBody>
          <a:bodyPr/>
          <a:lstStyle/>
          <a:p>
            <a:fld id="{A593F123-B03B-4514-9B39-680444E29761}" type="datetime1">
              <a:rPr lang="en-CA" smtClean="0"/>
              <a:t>2020-08-21</a:t>
            </a:fld>
            <a:endParaRPr lang="en-CA"/>
          </a:p>
        </p:txBody>
      </p:sp>
      <p:sp>
        <p:nvSpPr>
          <p:cNvPr id="6" name="Footer Placeholder 5">
            <a:extLst>
              <a:ext uri="{FF2B5EF4-FFF2-40B4-BE49-F238E27FC236}">
                <a16:creationId xmlns:a16="http://schemas.microsoft.com/office/drawing/2014/main" id="{5EAF3CF5-037B-4056-8FD2-8F211CCBB0F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B5880C-EEBD-4C7A-9C74-F768A5B5E66F}"/>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351911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45A8E-CDEE-4F11-AF79-CBEB2A1A179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EA0D849-AC7B-4019-886F-6F2AFB42A8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A3C3ED-5201-4C22-9F3D-BB3960B246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4461262-037D-48CC-9BA3-8545D4279F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2870A-32FE-47F4-8A5D-9E1FE752E6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E02F013-BB4B-4886-9812-1A0160DF4F6B}"/>
              </a:ext>
            </a:extLst>
          </p:cNvPr>
          <p:cNvSpPr>
            <a:spLocks noGrp="1"/>
          </p:cNvSpPr>
          <p:nvPr>
            <p:ph type="dt" sz="half" idx="10"/>
          </p:nvPr>
        </p:nvSpPr>
        <p:spPr/>
        <p:txBody>
          <a:bodyPr/>
          <a:lstStyle/>
          <a:p>
            <a:fld id="{8329C7CE-C9FE-456C-8429-2120074B3C25}" type="datetime1">
              <a:rPr lang="en-CA" smtClean="0"/>
              <a:t>2020-08-21</a:t>
            </a:fld>
            <a:endParaRPr lang="en-CA"/>
          </a:p>
        </p:txBody>
      </p:sp>
      <p:sp>
        <p:nvSpPr>
          <p:cNvPr id="8" name="Footer Placeholder 7">
            <a:extLst>
              <a:ext uri="{FF2B5EF4-FFF2-40B4-BE49-F238E27FC236}">
                <a16:creationId xmlns:a16="http://schemas.microsoft.com/office/drawing/2014/main" id="{D9F8D3ED-193B-43FB-A68F-9F06F318E3AB}"/>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F76B0B9-6649-40C6-A2C9-4F92E12729FD}"/>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276856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CF66F-FC6F-43E4-A147-E5BABA56FE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B5EFD14-2D59-49C8-9870-C1006BA4D4EB}"/>
              </a:ext>
            </a:extLst>
          </p:cNvPr>
          <p:cNvSpPr>
            <a:spLocks noGrp="1"/>
          </p:cNvSpPr>
          <p:nvPr>
            <p:ph type="dt" sz="half" idx="10"/>
          </p:nvPr>
        </p:nvSpPr>
        <p:spPr/>
        <p:txBody>
          <a:bodyPr/>
          <a:lstStyle/>
          <a:p>
            <a:fld id="{52FE692D-33C1-456D-A2E0-D814BA4C8E6F}" type="datetime1">
              <a:rPr lang="en-CA" smtClean="0"/>
              <a:t>2020-08-21</a:t>
            </a:fld>
            <a:endParaRPr lang="en-CA"/>
          </a:p>
        </p:txBody>
      </p:sp>
      <p:sp>
        <p:nvSpPr>
          <p:cNvPr id="4" name="Footer Placeholder 3">
            <a:extLst>
              <a:ext uri="{FF2B5EF4-FFF2-40B4-BE49-F238E27FC236}">
                <a16:creationId xmlns:a16="http://schemas.microsoft.com/office/drawing/2014/main" id="{795261F3-088A-4AF1-BDC3-984CD65B5DFD}"/>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12D86003-D86E-4F95-AB40-A5A70D3CFE81}"/>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1171640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E1F62-E8FE-4DCC-BDE4-AF33BC38E9C1}"/>
              </a:ext>
            </a:extLst>
          </p:cNvPr>
          <p:cNvSpPr>
            <a:spLocks noGrp="1"/>
          </p:cNvSpPr>
          <p:nvPr>
            <p:ph type="dt" sz="half" idx="10"/>
          </p:nvPr>
        </p:nvSpPr>
        <p:spPr/>
        <p:txBody>
          <a:bodyPr/>
          <a:lstStyle/>
          <a:p>
            <a:fld id="{68D0B84F-70DB-4F05-A865-28BF9B7CB4A5}" type="datetime1">
              <a:rPr lang="en-CA" smtClean="0"/>
              <a:t>2020-08-21</a:t>
            </a:fld>
            <a:endParaRPr lang="en-CA"/>
          </a:p>
        </p:txBody>
      </p:sp>
      <p:sp>
        <p:nvSpPr>
          <p:cNvPr id="3" name="Footer Placeholder 2">
            <a:extLst>
              <a:ext uri="{FF2B5EF4-FFF2-40B4-BE49-F238E27FC236}">
                <a16:creationId xmlns:a16="http://schemas.microsoft.com/office/drawing/2014/main" id="{4DDF00B9-C9A3-4644-8CD1-C27705499D15}"/>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F16875C-8766-46FB-B084-AC71B59AF617}"/>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257974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F6AF1-2087-4CD3-9F97-248C649BD6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9C9618F2-27E3-4D85-A056-C6524574B4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9D42788-E5EC-49AC-AA62-A99BA0F0C7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1BB5D5-F016-4118-A6EC-A45AAE69C22C}"/>
              </a:ext>
            </a:extLst>
          </p:cNvPr>
          <p:cNvSpPr>
            <a:spLocks noGrp="1"/>
          </p:cNvSpPr>
          <p:nvPr>
            <p:ph type="dt" sz="half" idx="10"/>
          </p:nvPr>
        </p:nvSpPr>
        <p:spPr/>
        <p:txBody>
          <a:bodyPr/>
          <a:lstStyle/>
          <a:p>
            <a:fld id="{C0C5C2C5-8D01-47CE-9DC1-3662E4EC6E91}" type="datetime1">
              <a:rPr lang="en-CA" smtClean="0"/>
              <a:t>2020-08-21</a:t>
            </a:fld>
            <a:endParaRPr lang="en-CA"/>
          </a:p>
        </p:txBody>
      </p:sp>
      <p:sp>
        <p:nvSpPr>
          <p:cNvPr id="6" name="Footer Placeholder 5">
            <a:extLst>
              <a:ext uri="{FF2B5EF4-FFF2-40B4-BE49-F238E27FC236}">
                <a16:creationId xmlns:a16="http://schemas.microsoft.com/office/drawing/2014/main" id="{226CA3EE-B167-4A71-82B8-7CE1D43D3EF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B8C6CC-C6A4-4392-98D8-FB94B7CE8C45}"/>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190285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2C738-254D-4E5F-B9F4-7D0E9E4D48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B9FFE32-14B9-4F3F-BBFF-26F78306C0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69AD606-7D72-4AC5-B773-4FAA3479E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E28A76-0808-400E-A587-AA3C4B31C929}"/>
              </a:ext>
            </a:extLst>
          </p:cNvPr>
          <p:cNvSpPr>
            <a:spLocks noGrp="1"/>
          </p:cNvSpPr>
          <p:nvPr>
            <p:ph type="dt" sz="half" idx="10"/>
          </p:nvPr>
        </p:nvSpPr>
        <p:spPr/>
        <p:txBody>
          <a:bodyPr/>
          <a:lstStyle/>
          <a:p>
            <a:fld id="{07C7CA88-CF6A-4D6A-85D9-33CE99566586}" type="datetime1">
              <a:rPr lang="en-CA" smtClean="0"/>
              <a:t>2020-08-21</a:t>
            </a:fld>
            <a:endParaRPr lang="en-CA"/>
          </a:p>
        </p:txBody>
      </p:sp>
      <p:sp>
        <p:nvSpPr>
          <p:cNvPr id="6" name="Footer Placeholder 5">
            <a:extLst>
              <a:ext uri="{FF2B5EF4-FFF2-40B4-BE49-F238E27FC236}">
                <a16:creationId xmlns:a16="http://schemas.microsoft.com/office/drawing/2014/main" id="{6FEC58DD-73C2-4E76-AAC8-5C62DF83166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42E1874-105B-418B-BB53-D8BE6FE3E7DE}"/>
              </a:ext>
            </a:extLst>
          </p:cNvPr>
          <p:cNvSpPr>
            <a:spLocks noGrp="1"/>
          </p:cNvSpPr>
          <p:nvPr>
            <p:ph type="sldNum" sz="quarter" idx="12"/>
          </p:nvPr>
        </p:nvSpPr>
        <p:spPr/>
        <p:txBody>
          <a:bodyPr/>
          <a:lstStyle/>
          <a:p>
            <a:fld id="{7AE68874-68A2-4B5D-9C8D-8211515FDF61}" type="slidenum">
              <a:rPr lang="en-CA" smtClean="0"/>
              <a:t>‹#›</a:t>
            </a:fld>
            <a:endParaRPr lang="en-CA"/>
          </a:p>
        </p:txBody>
      </p:sp>
    </p:spTree>
    <p:extLst>
      <p:ext uri="{BB962C8B-B14F-4D97-AF65-F5344CB8AC3E}">
        <p14:creationId xmlns:p14="http://schemas.microsoft.com/office/powerpoint/2010/main" val="3911544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8775D9-1E6C-4C38-8F6F-0F38AA24DD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B5DC59E-6D1C-4563-A61D-2A16E2CD90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BD9E2DA-AEFE-44D1-8D6F-D6B561DE9C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D15F3-0BEF-4379-8168-5C8A194BBAB9}" type="datetime1">
              <a:rPr lang="en-CA" smtClean="0"/>
              <a:t>2020-08-21</a:t>
            </a:fld>
            <a:endParaRPr lang="en-CA"/>
          </a:p>
        </p:txBody>
      </p:sp>
      <p:sp>
        <p:nvSpPr>
          <p:cNvPr id="5" name="Footer Placeholder 4">
            <a:extLst>
              <a:ext uri="{FF2B5EF4-FFF2-40B4-BE49-F238E27FC236}">
                <a16:creationId xmlns:a16="http://schemas.microsoft.com/office/drawing/2014/main" id="{79FDD491-057A-42FE-8CC1-B38CB18BBA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DE8BF9E-123D-4208-B3A3-F30718840A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E68874-68A2-4B5D-9C8D-8211515FDF61}" type="slidenum">
              <a:rPr lang="en-CA" smtClean="0"/>
              <a:t>‹#›</a:t>
            </a:fld>
            <a:endParaRPr lang="en-CA"/>
          </a:p>
        </p:txBody>
      </p:sp>
    </p:spTree>
    <p:extLst>
      <p:ext uri="{BB962C8B-B14F-4D97-AF65-F5344CB8AC3E}">
        <p14:creationId xmlns:p14="http://schemas.microsoft.com/office/powerpoint/2010/main" val="135346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9F5C-41DF-4EDE-9C3F-527554DFCC08}"/>
              </a:ext>
            </a:extLst>
          </p:cNvPr>
          <p:cNvSpPr>
            <a:spLocks noGrp="1"/>
          </p:cNvSpPr>
          <p:nvPr>
            <p:ph type="ctrTitle"/>
          </p:nvPr>
        </p:nvSpPr>
        <p:spPr>
          <a:xfrm>
            <a:off x="1524000" y="884903"/>
            <a:ext cx="9144000" cy="2182762"/>
          </a:xfrm>
        </p:spPr>
        <p:txBody>
          <a:bodyPr>
            <a:normAutofit/>
          </a:bodyPr>
          <a:lstStyle/>
          <a:p>
            <a:r>
              <a:rPr lang="en-CA" sz="6600" dirty="0">
                <a:latin typeface="Arial Black" panose="020B0A04020102020204" pitchFamily="34" charset="0"/>
              </a:rPr>
              <a:t>The Book of Lamentations</a:t>
            </a:r>
          </a:p>
        </p:txBody>
      </p:sp>
      <p:sp>
        <p:nvSpPr>
          <p:cNvPr id="3" name="Subtitle 2">
            <a:extLst>
              <a:ext uri="{FF2B5EF4-FFF2-40B4-BE49-F238E27FC236}">
                <a16:creationId xmlns:a16="http://schemas.microsoft.com/office/drawing/2014/main" id="{6D89A3E0-AADA-4907-9A7D-187086944851}"/>
              </a:ext>
            </a:extLst>
          </p:cNvPr>
          <p:cNvSpPr>
            <a:spLocks noGrp="1"/>
          </p:cNvSpPr>
          <p:nvPr>
            <p:ph type="subTitle" idx="1"/>
          </p:nvPr>
        </p:nvSpPr>
        <p:spPr>
          <a:xfrm>
            <a:off x="530942" y="3185653"/>
            <a:ext cx="11046542" cy="1755058"/>
          </a:xfrm>
        </p:spPr>
        <p:txBody>
          <a:bodyPr>
            <a:normAutofit fontScale="92500"/>
          </a:bodyPr>
          <a:lstStyle/>
          <a:p>
            <a:pPr marL="0" marR="0" algn="l">
              <a:lnSpc>
                <a:spcPct val="107000"/>
              </a:lnSpc>
              <a:spcBef>
                <a:spcPts val="0"/>
              </a:spcBef>
              <a:spcAft>
                <a:spcPts val="0"/>
              </a:spcAft>
            </a:pPr>
            <a:r>
              <a:rPr lang="en-CA" sz="28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How lonely sits the city, that was full of people!</a:t>
            </a:r>
          </a:p>
          <a:p>
            <a:pPr marL="0" marR="0" algn="l">
              <a:lnSpc>
                <a:spcPct val="107000"/>
              </a:lnSpc>
              <a:spcBef>
                <a:spcPts val="0"/>
              </a:spcBef>
              <a:spcAft>
                <a:spcPts val="0"/>
              </a:spcAft>
            </a:pPr>
            <a:r>
              <a:rPr lang="en-CA" sz="28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How like a widow has she become, she who was great among the nations!</a:t>
            </a:r>
          </a:p>
          <a:p>
            <a:pPr marL="0" marR="0" algn="l">
              <a:lnSpc>
                <a:spcPct val="107000"/>
              </a:lnSpc>
              <a:spcBef>
                <a:spcPts val="0"/>
              </a:spcBef>
              <a:spcAft>
                <a:spcPts val="0"/>
              </a:spcAft>
            </a:pPr>
            <a:r>
              <a:rPr lang="en-CA" sz="2800" b="1" i="1" dirty="0">
                <a:solidFill>
                  <a:srgbClr val="FF0000"/>
                </a:solidFill>
                <a:effectLst/>
                <a:latin typeface="Calibri" panose="020F0502020204030204" pitchFamily="34" charset="0"/>
                <a:ea typeface="Calibri" panose="020F0502020204030204" pitchFamily="34" charset="0"/>
                <a:cs typeface="Arial" panose="020B0604020202020204" pitchFamily="34" charset="0"/>
              </a:rPr>
              <a:t>She who was a princess among the provinces, has become a slave.  </a:t>
            </a:r>
          </a:p>
          <a:p>
            <a:pPr marL="0" marR="0" algn="r">
              <a:lnSpc>
                <a:spcPct val="107000"/>
              </a:lnSpc>
              <a:spcBef>
                <a:spcPts val="0"/>
              </a:spcBef>
              <a:spcAft>
                <a:spcPts val="0"/>
              </a:spcAft>
            </a:pPr>
            <a:r>
              <a:rPr lang="en-CA" sz="22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Lamentations 1:1 ESV</a:t>
            </a:r>
          </a:p>
          <a:p>
            <a:endParaRPr lang="en-CA" dirty="0"/>
          </a:p>
        </p:txBody>
      </p:sp>
      <p:sp>
        <p:nvSpPr>
          <p:cNvPr id="5" name="TextBox 4">
            <a:extLst>
              <a:ext uri="{FF2B5EF4-FFF2-40B4-BE49-F238E27FC236}">
                <a16:creationId xmlns:a16="http://schemas.microsoft.com/office/drawing/2014/main" id="{D9231AB4-A0AF-409E-A781-944F143E5548}"/>
              </a:ext>
            </a:extLst>
          </p:cNvPr>
          <p:cNvSpPr txBox="1"/>
          <p:nvPr/>
        </p:nvSpPr>
        <p:spPr>
          <a:xfrm>
            <a:off x="530942" y="5726875"/>
            <a:ext cx="11046542" cy="492443"/>
          </a:xfrm>
          <a:prstGeom prst="rect">
            <a:avLst/>
          </a:prstGeom>
          <a:noFill/>
        </p:spPr>
        <p:txBody>
          <a:bodyPr wrap="square" rtlCol="0">
            <a:spAutoFit/>
          </a:bodyPr>
          <a:lstStyle/>
          <a:p>
            <a:r>
              <a:rPr lang="en-CA" sz="2600" b="1" dirty="0"/>
              <a:t>Three main themes of the Book of Lamentations: </a:t>
            </a:r>
            <a:r>
              <a:rPr lang="en-CA" sz="2600" b="1" dirty="0">
                <a:highlight>
                  <a:srgbClr val="FFFF00"/>
                </a:highlight>
              </a:rPr>
              <a:t>Tragedy, Faith, and Hope</a:t>
            </a:r>
          </a:p>
        </p:txBody>
      </p:sp>
      <p:sp>
        <p:nvSpPr>
          <p:cNvPr id="4" name="Slide Number Placeholder 3">
            <a:extLst>
              <a:ext uri="{FF2B5EF4-FFF2-40B4-BE49-F238E27FC236}">
                <a16:creationId xmlns:a16="http://schemas.microsoft.com/office/drawing/2014/main" id="{7ECB2308-40A3-4697-97D2-40CC6D4F01FC}"/>
              </a:ext>
            </a:extLst>
          </p:cNvPr>
          <p:cNvSpPr>
            <a:spLocks noGrp="1"/>
          </p:cNvSpPr>
          <p:nvPr>
            <p:ph type="sldNum" sz="quarter" idx="12"/>
          </p:nvPr>
        </p:nvSpPr>
        <p:spPr/>
        <p:txBody>
          <a:bodyPr/>
          <a:lstStyle/>
          <a:p>
            <a:fld id="{7AE68874-68A2-4B5D-9C8D-8211515FDF61}" type="slidenum">
              <a:rPr lang="en-CA" smtClean="0"/>
              <a:t>1</a:t>
            </a:fld>
            <a:endParaRPr lang="en-CA"/>
          </a:p>
        </p:txBody>
      </p:sp>
    </p:spTree>
    <p:extLst>
      <p:ext uri="{BB962C8B-B14F-4D97-AF65-F5344CB8AC3E}">
        <p14:creationId xmlns:p14="http://schemas.microsoft.com/office/powerpoint/2010/main" val="102132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F1B62-FCCF-46AE-8382-4EC917DCA1DC}"/>
              </a:ext>
            </a:extLst>
          </p:cNvPr>
          <p:cNvSpPr>
            <a:spLocks noGrp="1"/>
          </p:cNvSpPr>
          <p:nvPr>
            <p:ph type="title"/>
          </p:nvPr>
        </p:nvSpPr>
        <p:spPr/>
        <p:txBody>
          <a:bodyPr/>
          <a:lstStyle/>
          <a:p>
            <a:r>
              <a:rPr lang="en-CA" dirty="0">
                <a:latin typeface="Arial Black" panose="020B0A04020102020204" pitchFamily="34" charset="0"/>
              </a:rPr>
              <a:t>The Basis of Faith is Repentance</a:t>
            </a:r>
          </a:p>
        </p:txBody>
      </p:sp>
      <p:sp>
        <p:nvSpPr>
          <p:cNvPr id="3" name="Content Placeholder 2">
            <a:extLst>
              <a:ext uri="{FF2B5EF4-FFF2-40B4-BE49-F238E27FC236}">
                <a16:creationId xmlns:a16="http://schemas.microsoft.com/office/drawing/2014/main" id="{7DB0C3E7-635B-4B0F-B465-CB632BCEC1C4}"/>
              </a:ext>
            </a:extLst>
          </p:cNvPr>
          <p:cNvSpPr>
            <a:spLocks noGrp="1"/>
          </p:cNvSpPr>
          <p:nvPr>
            <p:ph idx="1"/>
          </p:nvPr>
        </p:nvSpPr>
        <p:spPr>
          <a:xfrm>
            <a:off x="838200" y="1415845"/>
            <a:ext cx="10515600" cy="4761118"/>
          </a:xfrm>
        </p:spPr>
        <p:txBody>
          <a:bodyPr>
            <a:normAutofit fontScale="85000" lnSpcReduction="2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LORD is in the right, for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have rebelled </a:t>
            </a:r>
            <a:r>
              <a:rPr lang="en-CA" sz="2800" dirty="0">
                <a:effectLst/>
                <a:latin typeface="Calibri" panose="020F0502020204030204" pitchFamily="34" charset="0"/>
                <a:ea typeface="Calibri" panose="020F0502020204030204" pitchFamily="34" charset="0"/>
                <a:cs typeface="Arial" panose="020B0604020202020204" pitchFamily="34" charset="0"/>
              </a:rPr>
              <a:t>against his word;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“Look, O LORD, for I am in distress;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stomach churns</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my heart is wrung </a:t>
            </a:r>
            <a:r>
              <a:rPr lang="en-CA" sz="2800" dirty="0">
                <a:effectLst/>
                <a:latin typeface="Calibri" panose="020F0502020204030204" pitchFamily="34" charset="0"/>
                <a:ea typeface="Calibri" panose="020F0502020204030204" pitchFamily="34" charset="0"/>
                <a:cs typeface="Arial" panose="020B0604020202020204" pitchFamily="34" charset="0"/>
              </a:rPr>
              <a:t>within me, because I have been very rebellious.  (1:18, 20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Their heart cried to the Lord …</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let tears stream </a:t>
            </a:r>
            <a:r>
              <a:rPr lang="en-CA" sz="2800" dirty="0">
                <a:effectLst/>
                <a:latin typeface="Calibri" panose="020F0502020204030204" pitchFamily="34" charset="0"/>
                <a:ea typeface="Calibri" panose="020F0502020204030204" pitchFamily="34" charset="0"/>
                <a:cs typeface="Arial" panose="020B0604020202020204" pitchFamily="34" charset="0"/>
              </a:rPr>
              <a:t>down like a torrent, day and night!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Give yourself no rest, your eyes no respite!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“Arise,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cry out in the night</a:t>
            </a:r>
            <a:r>
              <a:rPr lang="en-CA" sz="2800" dirty="0">
                <a:effectLst/>
                <a:latin typeface="Calibri" panose="020F0502020204030204" pitchFamily="34" charset="0"/>
                <a:ea typeface="Calibri" panose="020F0502020204030204" pitchFamily="34" charset="0"/>
                <a:cs typeface="Arial" panose="020B0604020202020204" pitchFamily="34" charset="0"/>
              </a:rPr>
              <a:t>, at the beginning of the night watches!</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Pour out your heart like water, before the presence of the Lord!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Lift your hands to him … (2:18-19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Let us test and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examine our ways</a:t>
            </a:r>
            <a:r>
              <a:rPr lang="en-CA" sz="2800" dirty="0">
                <a:effectLst/>
                <a:latin typeface="Calibri" panose="020F0502020204030204" pitchFamily="34" charset="0"/>
                <a:ea typeface="Calibri" panose="020F0502020204030204" pitchFamily="34" charset="0"/>
                <a:cs typeface="Arial" panose="020B0604020202020204" pitchFamily="34" charset="0"/>
              </a:rPr>
              <a:t>, and return to the LORD!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Let us lift up our hearts and hands, to God in heaven:</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We have transgressed and rebelled</a:t>
            </a:r>
            <a:r>
              <a:rPr lang="en-CA" sz="2800" dirty="0">
                <a:effectLst/>
                <a:latin typeface="Calibri" panose="020F0502020204030204" pitchFamily="34" charset="0"/>
                <a:ea typeface="Calibri" panose="020F0502020204030204" pitchFamily="34" charset="0"/>
                <a:cs typeface="Arial" panose="020B0604020202020204" pitchFamily="34" charset="0"/>
              </a:rPr>
              <a:t>, and you have not forgiven.  (3:40-42 ESV)</a:t>
            </a:r>
          </a:p>
          <a:p>
            <a:endParaRPr lang="en-CA" dirty="0"/>
          </a:p>
        </p:txBody>
      </p:sp>
      <p:sp>
        <p:nvSpPr>
          <p:cNvPr id="4" name="Slide Number Placeholder 3">
            <a:extLst>
              <a:ext uri="{FF2B5EF4-FFF2-40B4-BE49-F238E27FC236}">
                <a16:creationId xmlns:a16="http://schemas.microsoft.com/office/drawing/2014/main" id="{B30B1D27-82ED-42FB-8A3B-17129A2D801F}"/>
              </a:ext>
            </a:extLst>
          </p:cNvPr>
          <p:cNvSpPr>
            <a:spLocks noGrp="1"/>
          </p:cNvSpPr>
          <p:nvPr>
            <p:ph type="sldNum" sz="quarter" idx="12"/>
          </p:nvPr>
        </p:nvSpPr>
        <p:spPr/>
        <p:txBody>
          <a:bodyPr/>
          <a:lstStyle/>
          <a:p>
            <a:fld id="{7AE68874-68A2-4B5D-9C8D-8211515FDF61}" type="slidenum">
              <a:rPr lang="en-CA" smtClean="0"/>
              <a:t>10</a:t>
            </a:fld>
            <a:endParaRPr lang="en-CA"/>
          </a:p>
        </p:txBody>
      </p:sp>
    </p:spTree>
    <p:extLst>
      <p:ext uri="{BB962C8B-B14F-4D97-AF65-F5344CB8AC3E}">
        <p14:creationId xmlns:p14="http://schemas.microsoft.com/office/powerpoint/2010/main" val="348727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754E9-7F87-4DBD-8541-1B6C222163B5}"/>
              </a:ext>
            </a:extLst>
          </p:cNvPr>
          <p:cNvSpPr>
            <a:spLocks noGrp="1"/>
          </p:cNvSpPr>
          <p:nvPr>
            <p:ph type="title"/>
          </p:nvPr>
        </p:nvSpPr>
        <p:spPr>
          <a:xfrm>
            <a:off x="838200" y="500062"/>
            <a:ext cx="10515600" cy="1325563"/>
          </a:xfrm>
        </p:spPr>
        <p:txBody>
          <a:bodyPr/>
          <a:lstStyle/>
          <a:p>
            <a:pPr algn="ctr"/>
            <a:r>
              <a:rPr lang="en-CA" dirty="0">
                <a:latin typeface="Arial Black" panose="020B0A04020102020204" pitchFamily="34" charset="0"/>
              </a:rPr>
              <a:t>Once Repentant, One Can See Clearly the Hand of God at Work</a:t>
            </a:r>
          </a:p>
        </p:txBody>
      </p:sp>
      <p:sp>
        <p:nvSpPr>
          <p:cNvPr id="3" name="Content Placeholder 2">
            <a:extLst>
              <a:ext uri="{FF2B5EF4-FFF2-40B4-BE49-F238E27FC236}">
                <a16:creationId xmlns:a16="http://schemas.microsoft.com/office/drawing/2014/main" id="{B1E5544A-A72B-4AF9-BCA8-D45A2F7F348F}"/>
              </a:ext>
            </a:extLst>
          </p:cNvPr>
          <p:cNvSpPr>
            <a:spLocks noGrp="1"/>
          </p:cNvSpPr>
          <p:nvPr>
            <p:ph idx="1"/>
          </p:nvPr>
        </p:nvSpPr>
        <p:spPr>
          <a:xfrm>
            <a:off x="838200" y="2271251"/>
            <a:ext cx="10515600" cy="3905711"/>
          </a:xfrm>
        </p:spPr>
        <p:txBody>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How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in his anger</a:t>
            </a:r>
            <a:r>
              <a:rPr lang="en-CA" sz="2800" dirty="0">
                <a:effectLst/>
                <a:latin typeface="Calibri" panose="020F0502020204030204" pitchFamily="34" charset="0"/>
                <a:ea typeface="Calibri" panose="020F0502020204030204" pitchFamily="34" charset="0"/>
                <a:cs typeface="Arial" panose="020B0604020202020204" pitchFamily="34" charset="0"/>
              </a:rPr>
              <a:t>, has set the daughter of Zion under a cloud!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 has cast down from heaven to earth, the splendor of Israel;</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 has not remembered his footstool, in the day of his anger.  (2:1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has done what he purposed</a:t>
            </a:r>
            <a:r>
              <a:rPr lang="en-CA" sz="2800" dirty="0">
                <a:effectLst/>
                <a:latin typeface="Calibri" panose="020F0502020204030204" pitchFamily="34" charset="0"/>
                <a:ea typeface="Calibri" panose="020F0502020204030204" pitchFamily="34" charset="0"/>
                <a:cs typeface="Arial" panose="020B0604020202020204" pitchFamily="34" charset="0"/>
              </a:rPr>
              <a:t>; he has carried out his word,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which he commanded long ago … (2:17 ESV)</a:t>
            </a:r>
          </a:p>
          <a:p>
            <a:endParaRPr lang="en-CA" dirty="0"/>
          </a:p>
        </p:txBody>
      </p:sp>
      <p:sp>
        <p:nvSpPr>
          <p:cNvPr id="4" name="Slide Number Placeholder 3">
            <a:extLst>
              <a:ext uri="{FF2B5EF4-FFF2-40B4-BE49-F238E27FC236}">
                <a16:creationId xmlns:a16="http://schemas.microsoft.com/office/drawing/2014/main" id="{87E9E76F-5267-4672-A3A4-6B3BC1ACF54C}"/>
              </a:ext>
            </a:extLst>
          </p:cNvPr>
          <p:cNvSpPr>
            <a:spLocks noGrp="1"/>
          </p:cNvSpPr>
          <p:nvPr>
            <p:ph type="sldNum" sz="quarter" idx="12"/>
          </p:nvPr>
        </p:nvSpPr>
        <p:spPr/>
        <p:txBody>
          <a:bodyPr/>
          <a:lstStyle/>
          <a:p>
            <a:fld id="{7AE68874-68A2-4B5D-9C8D-8211515FDF61}" type="slidenum">
              <a:rPr lang="en-CA" smtClean="0"/>
              <a:t>11</a:t>
            </a:fld>
            <a:endParaRPr lang="en-CA"/>
          </a:p>
        </p:txBody>
      </p:sp>
    </p:spTree>
    <p:extLst>
      <p:ext uri="{BB962C8B-B14F-4D97-AF65-F5344CB8AC3E}">
        <p14:creationId xmlns:p14="http://schemas.microsoft.com/office/powerpoint/2010/main" val="3305696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FE966-4D91-47B6-9F42-D3165EE71C6E}"/>
              </a:ext>
            </a:extLst>
          </p:cNvPr>
          <p:cNvSpPr>
            <a:spLocks noGrp="1"/>
          </p:cNvSpPr>
          <p:nvPr>
            <p:ph type="title"/>
          </p:nvPr>
        </p:nvSpPr>
        <p:spPr/>
        <p:txBody>
          <a:bodyPr/>
          <a:lstStyle/>
          <a:p>
            <a:pPr algn="ctr"/>
            <a:r>
              <a:rPr lang="en-CA" dirty="0">
                <a:latin typeface="Arial Black" panose="020B0A04020102020204" pitchFamily="34" charset="0"/>
              </a:rPr>
              <a:t>Recognition of God’s Actions Leads to Faith</a:t>
            </a:r>
          </a:p>
        </p:txBody>
      </p:sp>
      <p:sp>
        <p:nvSpPr>
          <p:cNvPr id="3" name="Content Placeholder 2">
            <a:extLst>
              <a:ext uri="{FF2B5EF4-FFF2-40B4-BE49-F238E27FC236}">
                <a16:creationId xmlns:a16="http://schemas.microsoft.com/office/drawing/2014/main" id="{9F21644D-97C7-48C9-B191-904AE06741F7}"/>
              </a:ext>
            </a:extLst>
          </p:cNvPr>
          <p:cNvSpPr>
            <a:spLocks noGrp="1"/>
          </p:cNvSpPr>
          <p:nvPr>
            <p:ph idx="1"/>
          </p:nvPr>
        </p:nvSpPr>
        <p:spPr>
          <a:xfrm>
            <a:off x="634181" y="1825625"/>
            <a:ext cx="11017045" cy="4667250"/>
          </a:xfrm>
        </p:spPr>
        <p:txBody>
          <a:bodyPr>
            <a:normAutofit fontScale="92500" lnSpcReduction="2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steadfast love</a:t>
            </a:r>
            <a:r>
              <a:rPr lang="en-CA" sz="2800" dirty="0">
                <a:effectLst/>
                <a:latin typeface="Calibri" panose="020F0502020204030204" pitchFamily="34" charset="0"/>
                <a:ea typeface="Calibri" panose="020F0502020204030204" pitchFamily="34" charset="0"/>
                <a:cs typeface="Arial" panose="020B0604020202020204" pitchFamily="34" charset="0"/>
              </a:rPr>
              <a:t> of the LORD never ceases; his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mercies</a:t>
            </a:r>
            <a:r>
              <a:rPr lang="en-CA" sz="2800" dirty="0">
                <a:effectLst/>
                <a:latin typeface="Calibri" panose="020F0502020204030204" pitchFamily="34" charset="0"/>
                <a:ea typeface="Calibri" panose="020F0502020204030204" pitchFamily="34" charset="0"/>
                <a:cs typeface="Arial" panose="020B0604020202020204" pitchFamily="34" charset="0"/>
              </a:rPr>
              <a:t> never come to an end;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they are new every morning;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great is your faithfulness</a:t>
            </a:r>
            <a:r>
              <a:rPr lang="en-CA" sz="2800" dirty="0">
                <a:effectLst/>
                <a:latin typeface="Calibri" panose="020F0502020204030204" pitchFamily="34" charset="0"/>
                <a:ea typeface="Calibri" panose="020F0502020204030204" pitchFamily="34" charset="0"/>
                <a:cs typeface="Arial" panose="020B0604020202020204" pitchFamily="34" charset="0"/>
              </a:rPr>
              <a:t>.  (3:22-23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For the Lord will not, cast off forever,</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but, though he cause grief, he will have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compassion</a:t>
            </a:r>
            <a:r>
              <a:rPr lang="en-CA" sz="2800" dirty="0">
                <a:effectLst/>
                <a:latin typeface="Calibri" panose="020F0502020204030204" pitchFamily="34" charset="0"/>
                <a:ea typeface="Calibri" panose="020F0502020204030204" pitchFamily="34" charset="0"/>
                <a:cs typeface="Arial" panose="020B0604020202020204" pitchFamily="34" charset="0"/>
              </a:rPr>
              <a:t>, according to the abundance</a:t>
            </a:r>
            <a:br>
              <a:rPr lang="en-CA" sz="2800" dirty="0">
                <a:effectLst/>
                <a:latin typeface="Calibri" panose="020F0502020204030204" pitchFamily="34" charset="0"/>
                <a:ea typeface="Calibri" panose="020F0502020204030204" pitchFamily="34" charset="0"/>
                <a:cs typeface="Arial" panose="020B0604020202020204" pitchFamily="34" charset="0"/>
              </a:rPr>
            </a:br>
            <a:r>
              <a:rPr lang="en-CA" sz="2800" dirty="0">
                <a:effectLst/>
                <a:latin typeface="Calibri" panose="020F0502020204030204" pitchFamily="34" charset="0"/>
                <a:ea typeface="Calibri" panose="020F0502020204030204" pitchFamily="34" charset="0"/>
                <a:cs typeface="Arial" panose="020B0604020202020204" pitchFamily="34" charset="0"/>
              </a:rPr>
              <a:t>                                                                                                          of his steadfast love;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for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he does not afflict from his heart</a:t>
            </a:r>
            <a:r>
              <a:rPr lang="en-CA" sz="2800" dirty="0">
                <a:effectLst/>
                <a:latin typeface="Calibri" panose="020F0502020204030204" pitchFamily="34" charset="0"/>
                <a:ea typeface="Calibri" panose="020F0502020204030204" pitchFamily="34" charset="0"/>
                <a:cs typeface="Arial" panose="020B0604020202020204" pitchFamily="34" charset="0"/>
              </a:rPr>
              <a:t>, or grieve the children of men.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(3:31-33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 called </a:t>
            </a:r>
            <a:r>
              <a:rPr lang="en-CA" sz="2800" dirty="0">
                <a:effectLst/>
                <a:latin typeface="Calibri" panose="020F0502020204030204" pitchFamily="34" charset="0"/>
                <a:ea typeface="Calibri" panose="020F0502020204030204" pitchFamily="34" charset="0"/>
                <a:cs typeface="Arial" panose="020B0604020202020204" pitchFamily="34" charset="0"/>
              </a:rPr>
              <a:t>on your name, O LORD, from the depths of the pit;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heard my plea, ‘Do not close, your ear to my cry for help!’</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came near when I called on you;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said, ‘Do not fear!’</a:t>
            </a:r>
            <a:r>
              <a:rPr lang="en-CA" sz="2800" dirty="0">
                <a:effectLst/>
                <a:latin typeface="Calibri" panose="020F0502020204030204" pitchFamily="34" charset="0"/>
                <a:ea typeface="Calibri" panose="020F0502020204030204" pitchFamily="34" charset="0"/>
                <a:cs typeface="Arial" panose="020B0604020202020204" pitchFamily="34" charset="0"/>
              </a:rPr>
              <a:t> (3:55-57 ESV)</a:t>
            </a:r>
          </a:p>
          <a:p>
            <a:endParaRPr lang="en-CA" dirty="0"/>
          </a:p>
        </p:txBody>
      </p:sp>
      <p:sp>
        <p:nvSpPr>
          <p:cNvPr id="4" name="Slide Number Placeholder 3">
            <a:extLst>
              <a:ext uri="{FF2B5EF4-FFF2-40B4-BE49-F238E27FC236}">
                <a16:creationId xmlns:a16="http://schemas.microsoft.com/office/drawing/2014/main" id="{8F7D2459-AE86-410F-B4BA-4736AB02A538}"/>
              </a:ext>
            </a:extLst>
          </p:cNvPr>
          <p:cNvSpPr>
            <a:spLocks noGrp="1"/>
          </p:cNvSpPr>
          <p:nvPr>
            <p:ph type="sldNum" sz="quarter" idx="12"/>
          </p:nvPr>
        </p:nvSpPr>
        <p:spPr/>
        <p:txBody>
          <a:bodyPr/>
          <a:lstStyle/>
          <a:p>
            <a:fld id="{7AE68874-68A2-4B5D-9C8D-8211515FDF61}" type="slidenum">
              <a:rPr lang="en-CA" smtClean="0"/>
              <a:t>12</a:t>
            </a:fld>
            <a:endParaRPr lang="en-CA"/>
          </a:p>
        </p:txBody>
      </p:sp>
    </p:spTree>
    <p:extLst>
      <p:ext uri="{BB962C8B-B14F-4D97-AF65-F5344CB8AC3E}">
        <p14:creationId xmlns:p14="http://schemas.microsoft.com/office/powerpoint/2010/main" val="173671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DABFD-4FD3-4894-ACAA-5C2BFB599CBE}"/>
              </a:ext>
            </a:extLst>
          </p:cNvPr>
          <p:cNvSpPr>
            <a:spLocks noGrp="1"/>
          </p:cNvSpPr>
          <p:nvPr>
            <p:ph type="title"/>
          </p:nvPr>
        </p:nvSpPr>
        <p:spPr/>
        <p:txBody>
          <a:bodyPr/>
          <a:lstStyle/>
          <a:p>
            <a:pPr algn="ctr"/>
            <a:r>
              <a:rPr lang="en-CA" dirty="0">
                <a:latin typeface="Arial Black" panose="020B0A04020102020204" pitchFamily="34" charset="0"/>
              </a:rPr>
              <a:t>In a Condition of Faith, One is Able to Look Forward with Hope</a:t>
            </a:r>
          </a:p>
        </p:txBody>
      </p:sp>
      <p:sp>
        <p:nvSpPr>
          <p:cNvPr id="3" name="Content Placeholder 2">
            <a:extLst>
              <a:ext uri="{FF2B5EF4-FFF2-40B4-BE49-F238E27FC236}">
                <a16:creationId xmlns:a16="http://schemas.microsoft.com/office/drawing/2014/main" id="{69F65BEA-6C78-4B95-9813-D9361F7D6E47}"/>
              </a:ext>
            </a:extLst>
          </p:cNvPr>
          <p:cNvSpPr>
            <a:spLocks noGrp="1"/>
          </p:cNvSpPr>
          <p:nvPr>
            <p:ph idx="1"/>
          </p:nvPr>
        </p:nvSpPr>
        <p:spPr/>
        <p:txBody>
          <a:bodyPr>
            <a:normAutofit fontScale="92500" lnSpcReduction="2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Remember my affliction and my wanderings, the wormwood and the gall!</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My soul continually remembers it, and is bowed down within me.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But this I call to mind, and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therefore I have hope</a:t>
            </a:r>
            <a:r>
              <a:rPr lang="en-CA" sz="2800" dirty="0">
                <a:effectLst/>
                <a:latin typeface="Calibri" panose="020F0502020204030204" pitchFamily="34" charset="0"/>
                <a:ea typeface="Calibri" panose="020F0502020204030204" pitchFamily="34" charset="0"/>
                <a:cs typeface="Arial" panose="020B0604020202020204" pitchFamily="34" charset="0"/>
              </a:rPr>
              <a:t>: (3:19-21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is my portion</a:t>
            </a:r>
            <a:r>
              <a:rPr lang="en-CA" sz="2800" dirty="0">
                <a:effectLst/>
                <a:latin typeface="Calibri" panose="020F0502020204030204" pitchFamily="34" charset="0"/>
                <a:ea typeface="Calibri" panose="020F0502020204030204" pitchFamily="34" charset="0"/>
                <a:cs typeface="Arial" panose="020B0604020202020204" pitchFamily="34" charset="0"/>
              </a:rPr>
              <a:t>,” … “therefore I will hope in him.”</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LORD is good to those who wait for him …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It is good that one should wait quietly, for the salvation of the LORD.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(3:24-26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But you, O LORD, reign forever</a:t>
            </a:r>
            <a:r>
              <a:rPr lang="en-CA" sz="2800" dirty="0">
                <a:effectLst/>
                <a:latin typeface="Calibri" panose="020F0502020204030204" pitchFamily="34" charset="0"/>
                <a:ea typeface="Calibri" panose="020F0502020204030204" pitchFamily="34" charset="0"/>
                <a:cs typeface="Arial" panose="020B0604020202020204" pitchFamily="34" charset="0"/>
              </a:rPr>
              <a:t>; your throne endures to all generations.</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Restore us to yourself, O LORD, that we may be restored!  Renew our days as</a:t>
            </a:r>
            <a:br>
              <a:rPr lang="en-CA" sz="2800" dirty="0">
                <a:effectLst/>
                <a:latin typeface="Calibri" panose="020F0502020204030204" pitchFamily="34" charset="0"/>
                <a:ea typeface="Calibri" panose="020F0502020204030204" pitchFamily="34" charset="0"/>
                <a:cs typeface="Arial" panose="020B0604020202020204" pitchFamily="34" charset="0"/>
              </a:rPr>
            </a:br>
            <a:r>
              <a:rPr lang="en-CA" sz="2800" dirty="0">
                <a:effectLst/>
                <a:latin typeface="Calibri" panose="020F0502020204030204" pitchFamily="34" charset="0"/>
                <a:ea typeface="Calibri" panose="020F0502020204030204" pitchFamily="34" charset="0"/>
                <a:cs typeface="Arial" panose="020B0604020202020204" pitchFamily="34" charset="0"/>
              </a:rPr>
              <a:t>                                                                                                  of old (5:19, 21 ESV)</a:t>
            </a:r>
          </a:p>
          <a:p>
            <a:endParaRPr lang="en-CA" dirty="0"/>
          </a:p>
        </p:txBody>
      </p:sp>
      <p:sp>
        <p:nvSpPr>
          <p:cNvPr id="4" name="Slide Number Placeholder 3">
            <a:extLst>
              <a:ext uri="{FF2B5EF4-FFF2-40B4-BE49-F238E27FC236}">
                <a16:creationId xmlns:a16="http://schemas.microsoft.com/office/drawing/2014/main" id="{D33D723A-19D7-462C-9331-DA6CF586AD74}"/>
              </a:ext>
            </a:extLst>
          </p:cNvPr>
          <p:cNvSpPr>
            <a:spLocks noGrp="1"/>
          </p:cNvSpPr>
          <p:nvPr>
            <p:ph type="sldNum" sz="quarter" idx="12"/>
          </p:nvPr>
        </p:nvSpPr>
        <p:spPr/>
        <p:txBody>
          <a:bodyPr/>
          <a:lstStyle/>
          <a:p>
            <a:fld id="{7AE68874-68A2-4B5D-9C8D-8211515FDF61}" type="slidenum">
              <a:rPr lang="en-CA" smtClean="0"/>
              <a:t>13</a:t>
            </a:fld>
            <a:endParaRPr lang="en-CA"/>
          </a:p>
        </p:txBody>
      </p:sp>
    </p:spTree>
    <p:extLst>
      <p:ext uri="{BB962C8B-B14F-4D97-AF65-F5344CB8AC3E}">
        <p14:creationId xmlns:p14="http://schemas.microsoft.com/office/powerpoint/2010/main" val="2166415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0ECBC-ACE4-4D8B-9807-C2A1348FA5F3}"/>
              </a:ext>
            </a:extLst>
          </p:cNvPr>
          <p:cNvSpPr>
            <a:spLocks noGrp="1"/>
          </p:cNvSpPr>
          <p:nvPr>
            <p:ph type="title"/>
          </p:nvPr>
        </p:nvSpPr>
        <p:spPr>
          <a:xfrm>
            <a:off x="838200" y="365126"/>
            <a:ext cx="10515600" cy="799998"/>
          </a:xfrm>
        </p:spPr>
        <p:txBody>
          <a:bodyPr/>
          <a:lstStyle/>
          <a:p>
            <a:r>
              <a:rPr lang="en-CA" dirty="0">
                <a:latin typeface="Arial Black" panose="020B0A04020102020204" pitchFamily="34" charset="0"/>
              </a:rPr>
              <a:t>Minor Theme: The Day of YHWH</a:t>
            </a:r>
          </a:p>
        </p:txBody>
      </p:sp>
      <p:sp>
        <p:nvSpPr>
          <p:cNvPr id="3" name="Content Placeholder 2">
            <a:extLst>
              <a:ext uri="{FF2B5EF4-FFF2-40B4-BE49-F238E27FC236}">
                <a16:creationId xmlns:a16="http://schemas.microsoft.com/office/drawing/2014/main" id="{1469C8B2-1791-4F80-B971-FD4EF0AA2753}"/>
              </a:ext>
            </a:extLst>
          </p:cNvPr>
          <p:cNvSpPr>
            <a:spLocks noGrp="1"/>
          </p:cNvSpPr>
          <p:nvPr>
            <p:ph idx="1"/>
          </p:nvPr>
        </p:nvSpPr>
        <p:spPr>
          <a:xfrm>
            <a:off x="838200" y="1356852"/>
            <a:ext cx="10515600" cy="5136022"/>
          </a:xfrm>
        </p:spPr>
        <p:txBody>
          <a:bodyPr>
            <a:normAutofit fontScale="85000" lnSpcReduction="20000"/>
          </a:bodyPr>
          <a:lstStyle/>
          <a:p>
            <a:pPr marL="0" marR="0" indent="0">
              <a:lnSpc>
                <a:spcPct val="107000"/>
              </a:lnSpc>
              <a:spcBef>
                <a:spcPts val="0"/>
              </a:spcBef>
              <a:spcAft>
                <a:spcPts val="600"/>
              </a:spcAft>
              <a:buNone/>
            </a:pP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destruction of Jerusalem is type of the Day of YHWH:</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Is it nothing to you, all you who pass by?  Look and see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if there is any sorrow like my sorrow, which was brought upon me,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which the LORD inflicted, on </a:t>
            </a:r>
            <a:r>
              <a:rPr lang="en-CA" sz="2800" b="1" dirty="0">
                <a:effectLst/>
                <a:latin typeface="Calibri" panose="020F0502020204030204" pitchFamily="34" charset="0"/>
                <a:ea typeface="Calibri" panose="020F0502020204030204" pitchFamily="34" charset="0"/>
                <a:cs typeface="Arial" panose="020B0604020202020204" pitchFamily="34" charset="0"/>
              </a:rPr>
              <a:t>the day of his fierce anger</a:t>
            </a:r>
            <a:r>
              <a:rPr lang="en-CA" sz="2800" dirty="0">
                <a:effectLst/>
                <a:latin typeface="Calibri" panose="020F0502020204030204" pitchFamily="34" charset="0"/>
                <a:ea typeface="Calibri" panose="020F0502020204030204" pitchFamily="34" charset="0"/>
                <a:cs typeface="Arial" panose="020B0604020202020204" pitchFamily="34" charset="0"/>
              </a:rPr>
              <a:t>.  (1:12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“They heard my groaning, yet there is no one to comfort me.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All my enemies have heard of my trouble; they are glad that you have done it.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have brought </a:t>
            </a:r>
            <a:r>
              <a:rPr lang="en-CA" sz="2800" b="1" dirty="0">
                <a:effectLst/>
                <a:latin typeface="Calibri" panose="020F0502020204030204" pitchFamily="34" charset="0"/>
                <a:ea typeface="Calibri" panose="020F0502020204030204" pitchFamily="34" charset="0"/>
                <a:cs typeface="Arial" panose="020B0604020202020204" pitchFamily="34" charset="0"/>
              </a:rPr>
              <a:t>the day you announced</a:t>
            </a:r>
            <a:r>
              <a:rPr lang="en-CA" sz="2800" dirty="0">
                <a:effectLst/>
                <a:latin typeface="Calibri" panose="020F0502020204030204" pitchFamily="34" charset="0"/>
                <a:ea typeface="Calibri" panose="020F0502020204030204" pitchFamily="34" charset="0"/>
                <a:cs typeface="Arial" panose="020B0604020202020204" pitchFamily="34" charset="0"/>
              </a:rPr>
              <a:t> … (1:21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In the dust of the streets, lie the young and the old;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my young women and my young men, have fallen by the sword;</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have killed them in </a:t>
            </a:r>
            <a:r>
              <a:rPr lang="en-CA" sz="2800" b="1" dirty="0">
                <a:effectLst/>
                <a:latin typeface="Calibri" panose="020F0502020204030204" pitchFamily="34" charset="0"/>
                <a:ea typeface="Calibri" panose="020F0502020204030204" pitchFamily="34" charset="0"/>
                <a:cs typeface="Arial" panose="020B0604020202020204" pitchFamily="34" charset="0"/>
              </a:rPr>
              <a:t>the day of your anger</a:t>
            </a:r>
            <a:r>
              <a:rPr lang="en-CA" sz="2800" dirty="0">
                <a:effectLst/>
                <a:latin typeface="Calibri" panose="020F0502020204030204" pitchFamily="34" charset="0"/>
                <a:ea typeface="Calibri" panose="020F0502020204030204" pitchFamily="34" charset="0"/>
                <a:cs typeface="Arial" panose="020B0604020202020204" pitchFamily="34" charset="0"/>
              </a:rPr>
              <a:t>, slaughtering without pity.  (2:21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summoned as if to a festival day, my terrors on every side,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and on the </a:t>
            </a:r>
            <a:r>
              <a:rPr lang="en-CA" sz="2800" b="1" dirty="0">
                <a:effectLst/>
                <a:latin typeface="Calibri" panose="020F0502020204030204" pitchFamily="34" charset="0"/>
                <a:ea typeface="Calibri" panose="020F0502020204030204" pitchFamily="34" charset="0"/>
                <a:cs typeface="Arial" panose="020B0604020202020204" pitchFamily="34" charset="0"/>
              </a:rPr>
              <a:t>day of the anger of the LORD, </a:t>
            </a:r>
            <a:r>
              <a:rPr lang="en-CA" sz="2800" dirty="0">
                <a:effectLst/>
                <a:latin typeface="Calibri" panose="020F0502020204030204" pitchFamily="34" charset="0"/>
                <a:ea typeface="Calibri" panose="020F0502020204030204" pitchFamily="34" charset="0"/>
                <a:cs typeface="Arial" panose="020B0604020202020204" pitchFamily="34" charset="0"/>
              </a:rPr>
              <a:t>no one escaped or survived; (2:22 ESV)</a:t>
            </a:r>
          </a:p>
          <a:p>
            <a:endParaRPr lang="en-CA" dirty="0"/>
          </a:p>
        </p:txBody>
      </p:sp>
      <p:sp>
        <p:nvSpPr>
          <p:cNvPr id="4" name="Slide Number Placeholder 3">
            <a:extLst>
              <a:ext uri="{FF2B5EF4-FFF2-40B4-BE49-F238E27FC236}">
                <a16:creationId xmlns:a16="http://schemas.microsoft.com/office/drawing/2014/main" id="{F14A651D-14A1-4638-A031-740303CD7E0F}"/>
              </a:ext>
            </a:extLst>
          </p:cNvPr>
          <p:cNvSpPr>
            <a:spLocks noGrp="1"/>
          </p:cNvSpPr>
          <p:nvPr>
            <p:ph type="sldNum" sz="quarter" idx="12"/>
          </p:nvPr>
        </p:nvSpPr>
        <p:spPr/>
        <p:txBody>
          <a:bodyPr/>
          <a:lstStyle/>
          <a:p>
            <a:fld id="{7AE68874-68A2-4B5D-9C8D-8211515FDF61}" type="slidenum">
              <a:rPr lang="en-CA" smtClean="0"/>
              <a:t>14</a:t>
            </a:fld>
            <a:endParaRPr lang="en-CA"/>
          </a:p>
        </p:txBody>
      </p:sp>
    </p:spTree>
    <p:extLst>
      <p:ext uri="{BB962C8B-B14F-4D97-AF65-F5344CB8AC3E}">
        <p14:creationId xmlns:p14="http://schemas.microsoft.com/office/powerpoint/2010/main" val="777326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A1B7-113D-4861-B6AD-9A43F8DB4695}"/>
              </a:ext>
            </a:extLst>
          </p:cNvPr>
          <p:cNvSpPr>
            <a:spLocks noGrp="1"/>
          </p:cNvSpPr>
          <p:nvPr>
            <p:ph type="title"/>
          </p:nvPr>
        </p:nvSpPr>
        <p:spPr>
          <a:xfrm>
            <a:off x="838200" y="365126"/>
            <a:ext cx="10515600" cy="829494"/>
          </a:xfrm>
        </p:spPr>
        <p:txBody>
          <a:bodyPr/>
          <a:lstStyle/>
          <a:p>
            <a:r>
              <a:rPr lang="en-CA" dirty="0">
                <a:latin typeface="Arial Black" panose="020B0A04020102020204" pitchFamily="34" charset="0"/>
              </a:rPr>
              <a:t>Minor Theme: Retributive Justice</a:t>
            </a:r>
          </a:p>
        </p:txBody>
      </p:sp>
      <p:sp>
        <p:nvSpPr>
          <p:cNvPr id="3" name="Content Placeholder 2">
            <a:extLst>
              <a:ext uri="{FF2B5EF4-FFF2-40B4-BE49-F238E27FC236}">
                <a16:creationId xmlns:a16="http://schemas.microsoft.com/office/drawing/2014/main" id="{D7099899-4AC3-4D86-9ADA-DAFB7B09894F}"/>
              </a:ext>
            </a:extLst>
          </p:cNvPr>
          <p:cNvSpPr>
            <a:spLocks noGrp="1"/>
          </p:cNvSpPr>
          <p:nvPr>
            <p:ph idx="1"/>
          </p:nvPr>
        </p:nvSpPr>
        <p:spPr>
          <a:xfrm>
            <a:off x="373223" y="1194620"/>
            <a:ext cx="11532637" cy="5298254"/>
          </a:xfrm>
        </p:spPr>
        <p:txBody>
          <a:bodyPr>
            <a:normAutofit fontScale="92500" lnSpcReduction="2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Let all their evildoing come before you, and deal with them</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as you have dealt with me, because of all my transgressions; (1:22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have heard their taunts, O LORD, all their plots against me.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lips and thoughts of my assailants, are against me all the day long.</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Behold their sitting and their rising; I am the object of their taunts.</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will repay them, O LORD, according to the work of their hands.</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will give them dullness of heart; your curse will be on them.</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You will pursue them in anger and destroy them, from under your heavens, O LORD.  (3:61-66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Rejoice and be glad, O daughter of Edom, you who dwell in the land of </a:t>
            </a:r>
            <a:r>
              <a:rPr lang="en-CA" sz="2800" dirty="0" err="1">
                <a:effectLst/>
                <a:latin typeface="Calibri" panose="020F0502020204030204" pitchFamily="34" charset="0"/>
                <a:ea typeface="Calibri" panose="020F0502020204030204" pitchFamily="34" charset="0"/>
                <a:cs typeface="Arial" panose="020B0604020202020204" pitchFamily="34" charset="0"/>
              </a:rPr>
              <a:t>Uz</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but to you also the cup shall pass; you shall become drunk and strip yourself bare.  (4:21 ESV)</a:t>
            </a:r>
          </a:p>
          <a:p>
            <a:endParaRPr lang="en-CA" dirty="0"/>
          </a:p>
        </p:txBody>
      </p:sp>
      <p:sp>
        <p:nvSpPr>
          <p:cNvPr id="4" name="Slide Number Placeholder 3">
            <a:extLst>
              <a:ext uri="{FF2B5EF4-FFF2-40B4-BE49-F238E27FC236}">
                <a16:creationId xmlns:a16="http://schemas.microsoft.com/office/drawing/2014/main" id="{E129DEFE-7715-4AEE-BF1D-1F41BBA4614F}"/>
              </a:ext>
            </a:extLst>
          </p:cNvPr>
          <p:cNvSpPr>
            <a:spLocks noGrp="1"/>
          </p:cNvSpPr>
          <p:nvPr>
            <p:ph type="sldNum" sz="quarter" idx="12"/>
          </p:nvPr>
        </p:nvSpPr>
        <p:spPr/>
        <p:txBody>
          <a:bodyPr/>
          <a:lstStyle/>
          <a:p>
            <a:fld id="{7AE68874-68A2-4B5D-9C8D-8211515FDF61}" type="slidenum">
              <a:rPr lang="en-CA" smtClean="0"/>
              <a:t>15</a:t>
            </a:fld>
            <a:endParaRPr lang="en-CA"/>
          </a:p>
        </p:txBody>
      </p:sp>
    </p:spTree>
    <p:extLst>
      <p:ext uri="{BB962C8B-B14F-4D97-AF65-F5344CB8AC3E}">
        <p14:creationId xmlns:p14="http://schemas.microsoft.com/office/powerpoint/2010/main" val="3603875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219A6-A72A-47CA-9CF6-244A2EA04EF8}"/>
              </a:ext>
            </a:extLst>
          </p:cNvPr>
          <p:cNvSpPr>
            <a:spLocks noGrp="1"/>
          </p:cNvSpPr>
          <p:nvPr>
            <p:ph type="title"/>
          </p:nvPr>
        </p:nvSpPr>
        <p:spPr/>
        <p:txBody>
          <a:bodyPr/>
          <a:lstStyle/>
          <a:p>
            <a:pPr algn="ctr"/>
            <a:r>
              <a:rPr lang="en-CA" dirty="0">
                <a:latin typeface="Arial Black" panose="020B0A04020102020204" pitchFamily="34" charset="0"/>
              </a:rPr>
              <a:t>Minor Theme: Jerusalem as the Mother of her People</a:t>
            </a:r>
          </a:p>
        </p:txBody>
      </p:sp>
      <p:sp>
        <p:nvSpPr>
          <p:cNvPr id="3" name="Content Placeholder 2">
            <a:extLst>
              <a:ext uri="{FF2B5EF4-FFF2-40B4-BE49-F238E27FC236}">
                <a16:creationId xmlns:a16="http://schemas.microsoft.com/office/drawing/2014/main" id="{D9D97A21-7E07-49D2-891B-B7CA4B34AA5E}"/>
              </a:ext>
            </a:extLst>
          </p:cNvPr>
          <p:cNvSpPr>
            <a:spLocks noGrp="1"/>
          </p:cNvSpPr>
          <p:nvPr>
            <p:ph idx="1"/>
          </p:nvPr>
        </p:nvSpPr>
        <p:spPr/>
        <p:txBody>
          <a:bodyPr>
            <a:normAutofit fontScale="92500" lnSpcReduction="1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Jeremiah regularly uses the term “daughter” for the people.  This foreshadows the New Testament metaphor of “Jerusalem” as the Church, the Mother of Christians (Gl4:26, Hb12:22).</a:t>
            </a:r>
          </a:p>
          <a:p>
            <a:pPr marL="800100" lvl="1" indent="-342900">
              <a:lnSpc>
                <a:spcPct val="107000"/>
              </a:lnSpc>
              <a:spcBef>
                <a:spcPts val="0"/>
              </a:spcBef>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Arial" panose="020B0604020202020204" pitchFamily="34" charset="0"/>
              </a:rPr>
              <a:t>The term “daughter of Zion” is usually used to refer to Jerusalem herself, which includes the people: 1:6, 2:1, 4, 8, 10, 13, 18, 4:22</a:t>
            </a:r>
          </a:p>
          <a:p>
            <a:pPr marL="800100" lvl="1" indent="-342900">
              <a:lnSpc>
                <a:spcPct val="107000"/>
              </a:lnSpc>
              <a:spcBef>
                <a:spcPts val="0"/>
              </a:spcBef>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Arial" panose="020B0604020202020204" pitchFamily="34" charset="0"/>
              </a:rPr>
              <a:t>The term “daughter of Jerusalem” is used to refer to Jerusalem herself in 2:13 and 15, which again includes the people</a:t>
            </a:r>
          </a:p>
          <a:p>
            <a:pPr marL="800100" lvl="1" indent="-342900">
              <a:lnSpc>
                <a:spcPct val="107000"/>
              </a:lnSpc>
              <a:spcBef>
                <a:spcPts val="0"/>
              </a:spcBef>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Arial" panose="020B0604020202020204" pitchFamily="34" charset="0"/>
              </a:rPr>
              <a:t>The term “daughter of Judah” is used in parallel with “Jacob” in 2:21, and in parallel with “Israel” in 2:5</a:t>
            </a:r>
          </a:p>
          <a:p>
            <a:pPr marL="800100" lvl="1" indent="-342900">
              <a:lnSpc>
                <a:spcPct val="107000"/>
              </a:lnSpc>
              <a:spcBef>
                <a:spcPts val="0"/>
              </a:spcBef>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Arial" panose="020B0604020202020204" pitchFamily="34" charset="0"/>
              </a:rPr>
              <a:t>The term “daughter of my people” is used for the people of Jerusalem in 2:11, 3:48, 4:3, 6, 10</a:t>
            </a:r>
          </a:p>
          <a:p>
            <a:pPr marL="800100" lvl="1" indent="-342900">
              <a:lnSpc>
                <a:spcPct val="107000"/>
              </a:lnSpc>
              <a:spcBef>
                <a:spcPts val="0"/>
              </a:spcBef>
              <a:buFont typeface="Symbol" panose="05050102010706020507" pitchFamily="18" charset="2"/>
              <a:buChar char=""/>
            </a:pPr>
            <a:r>
              <a:rPr lang="en-CA" dirty="0">
                <a:effectLst/>
                <a:latin typeface="Calibri" panose="020F0502020204030204" pitchFamily="34" charset="0"/>
                <a:ea typeface="Calibri" panose="020F0502020204030204" pitchFamily="34" charset="0"/>
                <a:cs typeface="Arial" panose="020B0604020202020204" pitchFamily="34" charset="0"/>
              </a:rPr>
              <a:t>The term “daughters of my city” is used for the people of Jerusalem in 3:51</a:t>
            </a:r>
          </a:p>
          <a:p>
            <a:endParaRPr lang="en-CA" dirty="0"/>
          </a:p>
        </p:txBody>
      </p:sp>
      <p:sp>
        <p:nvSpPr>
          <p:cNvPr id="4" name="Slide Number Placeholder 3">
            <a:extLst>
              <a:ext uri="{FF2B5EF4-FFF2-40B4-BE49-F238E27FC236}">
                <a16:creationId xmlns:a16="http://schemas.microsoft.com/office/drawing/2014/main" id="{559D52D0-0F1E-4597-9059-EC2D0B90A8D1}"/>
              </a:ext>
            </a:extLst>
          </p:cNvPr>
          <p:cNvSpPr>
            <a:spLocks noGrp="1"/>
          </p:cNvSpPr>
          <p:nvPr>
            <p:ph type="sldNum" sz="quarter" idx="12"/>
          </p:nvPr>
        </p:nvSpPr>
        <p:spPr/>
        <p:txBody>
          <a:bodyPr/>
          <a:lstStyle/>
          <a:p>
            <a:fld id="{7AE68874-68A2-4B5D-9C8D-8211515FDF61}" type="slidenum">
              <a:rPr lang="en-CA" smtClean="0"/>
              <a:t>16</a:t>
            </a:fld>
            <a:endParaRPr lang="en-CA"/>
          </a:p>
        </p:txBody>
      </p:sp>
    </p:spTree>
    <p:extLst>
      <p:ext uri="{BB962C8B-B14F-4D97-AF65-F5344CB8AC3E}">
        <p14:creationId xmlns:p14="http://schemas.microsoft.com/office/powerpoint/2010/main" val="3095205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3321-B9D5-4AFE-A429-B21206737F8D}"/>
              </a:ext>
            </a:extLst>
          </p:cNvPr>
          <p:cNvSpPr>
            <a:spLocks noGrp="1"/>
          </p:cNvSpPr>
          <p:nvPr>
            <p:ph type="title"/>
          </p:nvPr>
        </p:nvSpPr>
        <p:spPr>
          <a:xfrm>
            <a:off x="838200" y="365126"/>
            <a:ext cx="10515600" cy="962230"/>
          </a:xfrm>
        </p:spPr>
        <p:txBody>
          <a:bodyPr/>
          <a:lstStyle/>
          <a:p>
            <a:pPr algn="ctr"/>
            <a:r>
              <a:rPr lang="en-CA" dirty="0">
                <a:latin typeface="Arial Black" panose="020B0A04020102020204" pitchFamily="34" charset="0"/>
              </a:rPr>
              <a:t>Minor Theme: A Comforter</a:t>
            </a:r>
          </a:p>
        </p:txBody>
      </p:sp>
      <p:sp>
        <p:nvSpPr>
          <p:cNvPr id="3" name="Content Placeholder 2">
            <a:extLst>
              <a:ext uri="{FF2B5EF4-FFF2-40B4-BE49-F238E27FC236}">
                <a16:creationId xmlns:a16="http://schemas.microsoft.com/office/drawing/2014/main" id="{D8FFF39D-4F8D-4B79-8FF3-32FE23C8BB00}"/>
              </a:ext>
            </a:extLst>
          </p:cNvPr>
          <p:cNvSpPr>
            <a:spLocks noGrp="1"/>
          </p:cNvSpPr>
          <p:nvPr>
            <p:ph idx="1"/>
          </p:nvPr>
        </p:nvSpPr>
        <p:spPr>
          <a:xfrm>
            <a:off x="838200" y="1825625"/>
            <a:ext cx="10955694" cy="4351338"/>
          </a:xfrm>
        </p:spPr>
        <p:txBody>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Jeremiah bemoans the lack of a comforter for Jerusalem – this foreshadows the New Testament concept of the Holy Spirit as a Comforter (</a:t>
            </a:r>
            <a:r>
              <a:rPr lang="en-CA" sz="2800" dirty="0">
                <a:effectLst/>
                <a:latin typeface="Calibri" panose="020F0502020204030204" pitchFamily="34" charset="0"/>
                <a:ea typeface="Calibri" panose="020F0502020204030204" pitchFamily="34" charset="0"/>
              </a:rPr>
              <a:t>παρα</a:t>
            </a:r>
            <a:r>
              <a:rPr lang="en-CA" sz="2800" dirty="0" err="1">
                <a:effectLst/>
                <a:latin typeface="Calibri" panose="020F0502020204030204" pitchFamily="34" charset="0"/>
                <a:ea typeface="Calibri" panose="020F0502020204030204" pitchFamily="34" charset="0"/>
              </a:rPr>
              <a:t>κλητος</a:t>
            </a:r>
            <a:r>
              <a:rPr lang="en-CA" sz="2800" dirty="0">
                <a:effectLst/>
                <a:latin typeface="Calibri" panose="020F0502020204030204" pitchFamily="34" charset="0"/>
                <a:ea typeface="Calibri" panose="020F0502020204030204" pitchFamily="34" charset="0"/>
              </a:rPr>
              <a:t> - </a:t>
            </a:r>
            <a:r>
              <a:rPr lang="en-CA" sz="2800" dirty="0" err="1">
                <a:effectLst/>
                <a:latin typeface="Calibri" panose="020F0502020204030204" pitchFamily="34" charset="0"/>
                <a:ea typeface="Calibri" panose="020F0502020204030204" pitchFamily="34" charset="0"/>
              </a:rPr>
              <a:t>parakleetos</a:t>
            </a:r>
            <a:r>
              <a:rPr lang="en-CA" sz="2800" dirty="0">
                <a:effectLst/>
                <a:latin typeface="Calibri" panose="020F0502020204030204" pitchFamily="34" charset="0"/>
                <a:ea typeface="Calibri" panose="020F0502020204030204" pitchFamily="34" charset="0"/>
                <a:cs typeface="Arial" panose="020B0604020202020204" pitchFamily="34" charset="0"/>
              </a:rPr>
              <a:t> Jh14:16, 26, 15:26, 16:26, 1Jh2:1).</a:t>
            </a:r>
          </a:p>
          <a:p>
            <a:pPr marL="800100" lvl="1" indent="-342900">
              <a:lnSpc>
                <a:spcPct val="107000"/>
              </a:lnSpc>
              <a:spcBef>
                <a:spcPts val="600"/>
              </a:spcBef>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among all her lovers, she has none to comfort her</a:t>
            </a:r>
          </a:p>
          <a:p>
            <a:pPr marL="800100" lvl="1" indent="-342900">
              <a:lnSpc>
                <a:spcPct val="107000"/>
              </a:lnSpc>
              <a:spcBef>
                <a:spcPts val="0"/>
              </a:spcBef>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therefore her fall is terrible; she has no comforter</a:t>
            </a:r>
          </a:p>
          <a:p>
            <a:pPr marL="800100" lvl="1" indent="-342900">
              <a:lnSpc>
                <a:spcPct val="107000"/>
              </a:lnSpc>
              <a:spcBef>
                <a:spcPts val="0"/>
              </a:spcBef>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for a comforter is far from me, one to revive my spirit</a:t>
            </a:r>
          </a:p>
          <a:p>
            <a:pPr marL="800100" lvl="1" indent="-342900">
              <a:lnSpc>
                <a:spcPct val="107000"/>
              </a:lnSpc>
              <a:spcBef>
                <a:spcPts val="0"/>
              </a:spcBef>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Zion stretches out her hands, but there is none to comfort her</a:t>
            </a:r>
          </a:p>
          <a:p>
            <a:pPr marL="800100" lvl="1" indent="-342900">
              <a:lnSpc>
                <a:spcPct val="107000"/>
              </a:lnSpc>
              <a:spcBef>
                <a:spcPts val="0"/>
              </a:spcBef>
              <a:buFont typeface="Symbol" panose="05050102010706020507" pitchFamily="18" charset="2"/>
              <a:buChar char=""/>
            </a:pPr>
            <a:r>
              <a:rPr lang="en-CA" sz="2600" dirty="0">
                <a:effectLst/>
                <a:latin typeface="Calibri" panose="020F0502020204030204" pitchFamily="34" charset="0"/>
                <a:ea typeface="Calibri" panose="020F0502020204030204" pitchFamily="34" charset="0"/>
                <a:cs typeface="Arial" panose="020B0604020202020204" pitchFamily="34" charset="0"/>
              </a:rPr>
              <a:t>... They heard my groaning, yet there is no one to comfort me </a:t>
            </a:r>
            <a:br>
              <a:rPr lang="en-CA" sz="2600" dirty="0">
                <a:effectLst/>
                <a:latin typeface="Calibri" panose="020F0502020204030204" pitchFamily="34" charset="0"/>
                <a:ea typeface="Calibri" panose="020F0502020204030204" pitchFamily="34" charset="0"/>
                <a:cs typeface="Arial" panose="020B0604020202020204" pitchFamily="34" charset="0"/>
              </a:rPr>
            </a:br>
            <a:r>
              <a:rPr lang="en-CA" sz="2600" dirty="0">
                <a:effectLst/>
                <a:latin typeface="Calibri" panose="020F0502020204030204" pitchFamily="34" charset="0"/>
                <a:ea typeface="Calibri" panose="020F0502020204030204" pitchFamily="34" charset="0"/>
                <a:cs typeface="Arial" panose="020B0604020202020204" pitchFamily="34" charset="0"/>
              </a:rPr>
              <a:t>     (1:2, 9, 16, 17, 21 ESV)</a:t>
            </a:r>
          </a:p>
          <a:p>
            <a:endParaRPr lang="en-CA" dirty="0"/>
          </a:p>
        </p:txBody>
      </p:sp>
      <p:sp>
        <p:nvSpPr>
          <p:cNvPr id="4" name="Slide Number Placeholder 3">
            <a:extLst>
              <a:ext uri="{FF2B5EF4-FFF2-40B4-BE49-F238E27FC236}">
                <a16:creationId xmlns:a16="http://schemas.microsoft.com/office/drawing/2014/main" id="{D7E2A61C-26A8-44B3-8EBC-FED919806035}"/>
              </a:ext>
            </a:extLst>
          </p:cNvPr>
          <p:cNvSpPr>
            <a:spLocks noGrp="1"/>
          </p:cNvSpPr>
          <p:nvPr>
            <p:ph type="sldNum" sz="quarter" idx="12"/>
          </p:nvPr>
        </p:nvSpPr>
        <p:spPr/>
        <p:txBody>
          <a:bodyPr/>
          <a:lstStyle/>
          <a:p>
            <a:fld id="{7AE68874-68A2-4B5D-9C8D-8211515FDF61}" type="slidenum">
              <a:rPr lang="en-CA" smtClean="0"/>
              <a:t>17</a:t>
            </a:fld>
            <a:endParaRPr lang="en-CA"/>
          </a:p>
        </p:txBody>
      </p:sp>
    </p:spTree>
    <p:extLst>
      <p:ext uri="{BB962C8B-B14F-4D97-AF65-F5344CB8AC3E}">
        <p14:creationId xmlns:p14="http://schemas.microsoft.com/office/powerpoint/2010/main" val="1776187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7EAC-23B1-4814-B45B-8810AEB0518F}"/>
              </a:ext>
            </a:extLst>
          </p:cNvPr>
          <p:cNvSpPr>
            <a:spLocks noGrp="1"/>
          </p:cNvSpPr>
          <p:nvPr>
            <p:ph type="title"/>
          </p:nvPr>
        </p:nvSpPr>
        <p:spPr>
          <a:xfrm>
            <a:off x="838200" y="365126"/>
            <a:ext cx="10515600" cy="1035972"/>
          </a:xfrm>
        </p:spPr>
        <p:txBody>
          <a:bodyPr/>
          <a:lstStyle/>
          <a:p>
            <a:pPr algn="ctr"/>
            <a:r>
              <a:rPr lang="en-CA" dirty="0">
                <a:latin typeface="Arial Black" panose="020B0A04020102020204" pitchFamily="34" charset="0"/>
              </a:rPr>
              <a:t>The Book of Lamentations</a:t>
            </a:r>
          </a:p>
        </p:txBody>
      </p:sp>
      <p:sp>
        <p:nvSpPr>
          <p:cNvPr id="3" name="Content Placeholder 2">
            <a:extLst>
              <a:ext uri="{FF2B5EF4-FFF2-40B4-BE49-F238E27FC236}">
                <a16:creationId xmlns:a16="http://schemas.microsoft.com/office/drawing/2014/main" id="{5A08CD9D-66CA-48F0-A643-9AAE2F3EF09A}"/>
              </a:ext>
            </a:extLst>
          </p:cNvPr>
          <p:cNvSpPr>
            <a:spLocks noGrp="1"/>
          </p:cNvSpPr>
          <p:nvPr>
            <p:ph idx="1"/>
          </p:nvPr>
        </p:nvSpPr>
        <p:spPr/>
        <p:txBody>
          <a:bodyPr/>
          <a:lstStyle/>
          <a:p>
            <a:pPr marL="0" marR="0">
              <a:lnSpc>
                <a:spcPct val="107000"/>
              </a:lnSpc>
              <a:spcBef>
                <a:spcPts val="0"/>
              </a:spcBef>
              <a:spcAft>
                <a:spcPts val="600"/>
              </a:spcAft>
            </a:pPr>
            <a:r>
              <a:rPr lang="en-CA" sz="2800" b="1" dirty="0">
                <a:effectLst/>
                <a:latin typeface="Calibri" panose="020F0502020204030204" pitchFamily="34" charset="0"/>
                <a:ea typeface="Calibri" panose="020F0502020204030204" pitchFamily="34" charset="0"/>
                <a:cs typeface="Arial" panose="020B0604020202020204" pitchFamily="34" charset="0"/>
              </a:rPr>
              <a:t>Name in Hebrew:</a:t>
            </a:r>
            <a:r>
              <a:rPr lang="en-CA" sz="3600" dirty="0">
                <a:effectLst/>
                <a:latin typeface="Times New Roman" panose="02020603050405020304" pitchFamily="18" charset="0"/>
                <a:ea typeface="Calibri" panose="020F0502020204030204" pitchFamily="34" charset="0"/>
                <a:cs typeface="Arial" panose="020B0604020202020204" pitchFamily="34" charset="0"/>
              </a:rPr>
              <a:t> </a:t>
            </a:r>
            <a:r>
              <a:rPr lang="he-IL" sz="3600" dirty="0">
                <a:effectLst/>
                <a:latin typeface="Times New Roman" panose="02020603050405020304" pitchFamily="18" charset="0"/>
                <a:ea typeface="Calibri" panose="020F0502020204030204" pitchFamily="34" charset="0"/>
                <a:cs typeface="+mj-cs"/>
              </a:rPr>
              <a:t>איכה </a:t>
            </a:r>
            <a:r>
              <a:rPr lang="he-IL" sz="2800" dirty="0">
                <a:effectLst/>
                <a:latin typeface="Calibri" panose="020F0502020204030204" pitchFamily="34" charset="0"/>
                <a:ea typeface="Calibri" panose="020F0502020204030204" pitchFamily="34" charset="0"/>
                <a:cs typeface="+mj-cs"/>
              </a:rPr>
              <a:t> </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dirty="0" err="1">
                <a:effectLst/>
                <a:latin typeface="Calibri" panose="020F0502020204030204" pitchFamily="34" charset="0"/>
                <a:ea typeface="Calibri" panose="020F0502020204030204" pitchFamily="34" charset="0"/>
                <a:cs typeface="Calibri" panose="020F0502020204030204" pitchFamily="34" charset="0"/>
              </a:rPr>
              <a:t>ʼekah</a:t>
            </a:r>
            <a:r>
              <a:rPr lang="en-CA" sz="2800" dirty="0">
                <a:effectLst/>
                <a:latin typeface="Calibri" panose="020F0502020204030204" pitchFamily="34" charset="0"/>
                <a:ea typeface="Calibri" panose="020F0502020204030204" pitchFamily="34" charset="0"/>
                <a:cs typeface="Calibri" panose="020F0502020204030204" pitchFamily="34" charset="0"/>
              </a:rPr>
              <a:t>: “How”</a:t>
            </a:r>
            <a:endParaRPr lang="en-CA" sz="2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600"/>
              </a:spcAft>
            </a:pPr>
            <a:r>
              <a:rPr lang="en-CA" sz="2800" b="1" dirty="0">
                <a:effectLst/>
                <a:latin typeface="Calibri" panose="020F0502020204030204" pitchFamily="34" charset="0"/>
                <a:ea typeface="Calibri" panose="020F0502020204030204" pitchFamily="34" charset="0"/>
                <a:cs typeface="Arial" panose="020B0604020202020204" pitchFamily="34" charset="0"/>
              </a:rPr>
              <a:t>Author:</a:t>
            </a:r>
            <a:r>
              <a:rPr lang="en-CA" sz="2800" dirty="0">
                <a:effectLst/>
                <a:latin typeface="Calibri" panose="020F0502020204030204" pitchFamily="34" charset="0"/>
                <a:ea typeface="Calibri" panose="020F0502020204030204" pitchFamily="34" charset="0"/>
                <a:cs typeface="Arial" panose="020B0604020202020204" pitchFamily="34" charset="0"/>
              </a:rPr>
              <a:t> Jeremiah</a:t>
            </a:r>
          </a:p>
          <a:p>
            <a:pPr marL="0" marR="0">
              <a:lnSpc>
                <a:spcPct val="107000"/>
              </a:lnSpc>
              <a:spcBef>
                <a:spcPts val="0"/>
              </a:spcBef>
              <a:spcAft>
                <a:spcPts val="600"/>
              </a:spcAft>
            </a:pPr>
            <a:r>
              <a:rPr lang="en-CA" sz="2800" b="1" dirty="0">
                <a:effectLst/>
                <a:latin typeface="Calibri" panose="020F0502020204030204" pitchFamily="34" charset="0"/>
                <a:ea typeface="Calibri" panose="020F0502020204030204" pitchFamily="34" charset="0"/>
                <a:cs typeface="Arial" panose="020B0604020202020204" pitchFamily="34" charset="0"/>
              </a:rPr>
              <a:t>Date:</a:t>
            </a:r>
            <a:r>
              <a:rPr lang="en-CA" sz="2800" dirty="0">
                <a:effectLst/>
                <a:latin typeface="Calibri" panose="020F0502020204030204" pitchFamily="34" charset="0"/>
                <a:ea typeface="Calibri" panose="020F0502020204030204" pitchFamily="34" charset="0"/>
                <a:cs typeface="Arial" panose="020B0604020202020204" pitchFamily="34" charset="0"/>
              </a:rPr>
              <a:t> soon after the destruction of Jerusalem; about 585BC</a:t>
            </a:r>
          </a:p>
          <a:p>
            <a:pPr marL="0" marR="0">
              <a:lnSpc>
                <a:spcPct val="107000"/>
              </a:lnSpc>
              <a:spcBef>
                <a:spcPts val="0"/>
              </a:spcBef>
              <a:spcAft>
                <a:spcPts val="600"/>
              </a:spcAft>
            </a:pPr>
            <a:r>
              <a:rPr lang="en-CA" sz="2800" b="1" dirty="0">
                <a:effectLst/>
                <a:latin typeface="Calibri" panose="020F0502020204030204" pitchFamily="34" charset="0"/>
                <a:ea typeface="Calibri" panose="020F0502020204030204" pitchFamily="34" charset="0"/>
                <a:cs typeface="Arial" panose="020B0604020202020204" pitchFamily="34" charset="0"/>
              </a:rPr>
              <a:t>Rabbinic Judaism:</a:t>
            </a:r>
            <a:r>
              <a:rPr lang="en-CA" sz="2800" dirty="0">
                <a:effectLst/>
                <a:latin typeface="Calibri" panose="020F0502020204030204" pitchFamily="34" charset="0"/>
                <a:ea typeface="Calibri" panose="020F0502020204030204" pitchFamily="34" charset="0"/>
                <a:cs typeface="Arial" panose="020B0604020202020204" pitchFamily="34" charset="0"/>
              </a:rPr>
              <a:t> Lamentations is part of the five-scroll group called 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Megilloth</a:t>
            </a:r>
            <a:r>
              <a:rPr lang="en-CA" sz="2800" dirty="0">
                <a:effectLst/>
                <a:latin typeface="Calibri" panose="020F0502020204030204" pitchFamily="34" charset="0"/>
                <a:ea typeface="Calibri" panose="020F0502020204030204" pitchFamily="34" charset="0"/>
                <a:cs typeface="Arial" panose="020B0604020202020204" pitchFamily="34" charset="0"/>
              </a:rPr>
              <a:t>.  Each book is read on a specific occasion: Song of Songs, Passover; Ruth, Pentecost;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Lamentations, 9</a:t>
            </a:r>
            <a:r>
              <a:rPr lang="en-CA" sz="2800" baseline="30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of Ab (anniversary of destruction of Jerusalem)</a:t>
            </a:r>
            <a:r>
              <a:rPr lang="en-CA" sz="2800" dirty="0">
                <a:effectLst/>
                <a:latin typeface="Calibri" panose="020F0502020204030204" pitchFamily="34" charset="0"/>
                <a:ea typeface="Calibri" panose="020F0502020204030204" pitchFamily="34" charset="0"/>
                <a:cs typeface="Arial" panose="020B0604020202020204" pitchFamily="34" charset="0"/>
              </a:rPr>
              <a:t>; Ecclesiastes, Tabernacles; and, Esther, Purim.</a:t>
            </a:r>
          </a:p>
          <a:p>
            <a:endParaRPr lang="en-CA" dirty="0"/>
          </a:p>
        </p:txBody>
      </p:sp>
      <p:sp>
        <p:nvSpPr>
          <p:cNvPr id="4" name="Slide Number Placeholder 3">
            <a:extLst>
              <a:ext uri="{FF2B5EF4-FFF2-40B4-BE49-F238E27FC236}">
                <a16:creationId xmlns:a16="http://schemas.microsoft.com/office/drawing/2014/main" id="{4391D475-0D69-4627-9774-B14DB8968186}"/>
              </a:ext>
            </a:extLst>
          </p:cNvPr>
          <p:cNvSpPr>
            <a:spLocks noGrp="1"/>
          </p:cNvSpPr>
          <p:nvPr>
            <p:ph type="sldNum" sz="quarter" idx="12"/>
          </p:nvPr>
        </p:nvSpPr>
        <p:spPr/>
        <p:txBody>
          <a:bodyPr/>
          <a:lstStyle/>
          <a:p>
            <a:fld id="{7AE68874-68A2-4B5D-9C8D-8211515FDF61}" type="slidenum">
              <a:rPr lang="en-CA" smtClean="0"/>
              <a:t>2</a:t>
            </a:fld>
            <a:endParaRPr lang="en-CA"/>
          </a:p>
        </p:txBody>
      </p:sp>
    </p:spTree>
    <p:extLst>
      <p:ext uri="{BB962C8B-B14F-4D97-AF65-F5344CB8AC3E}">
        <p14:creationId xmlns:p14="http://schemas.microsoft.com/office/powerpoint/2010/main" val="37633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01916-A506-48EA-BCB3-B9658BF774D6}"/>
              </a:ext>
            </a:extLst>
          </p:cNvPr>
          <p:cNvSpPr>
            <a:spLocks noGrp="1"/>
          </p:cNvSpPr>
          <p:nvPr>
            <p:ph type="title"/>
          </p:nvPr>
        </p:nvSpPr>
        <p:spPr>
          <a:xfrm>
            <a:off x="838200" y="365126"/>
            <a:ext cx="10515600" cy="976978"/>
          </a:xfrm>
        </p:spPr>
        <p:txBody>
          <a:bodyPr>
            <a:normAutofit/>
          </a:bodyPr>
          <a:lstStyle/>
          <a:p>
            <a:pPr algn="ctr"/>
            <a:r>
              <a:rPr lang="en-CA" sz="4800" dirty="0">
                <a:latin typeface="Arial Black" panose="020B0A04020102020204" pitchFamily="34" charset="0"/>
              </a:rPr>
              <a:t>Hebrew Poetry</a:t>
            </a:r>
          </a:p>
        </p:txBody>
      </p:sp>
      <p:sp>
        <p:nvSpPr>
          <p:cNvPr id="3" name="Content Placeholder 2">
            <a:extLst>
              <a:ext uri="{FF2B5EF4-FFF2-40B4-BE49-F238E27FC236}">
                <a16:creationId xmlns:a16="http://schemas.microsoft.com/office/drawing/2014/main" id="{4BD6C947-55F9-428A-BECF-76252F147A0B}"/>
              </a:ext>
            </a:extLst>
          </p:cNvPr>
          <p:cNvSpPr>
            <a:spLocks noGrp="1"/>
          </p:cNvSpPr>
          <p:nvPr>
            <p:ph idx="1"/>
          </p:nvPr>
        </p:nvSpPr>
        <p:spPr>
          <a:xfrm>
            <a:off x="298581" y="1238865"/>
            <a:ext cx="11569958" cy="4938098"/>
          </a:xfrm>
        </p:spPr>
        <p:txBody>
          <a:bodyPr>
            <a:normAutofit/>
          </a:bodyPr>
          <a:lstStyle/>
          <a:p>
            <a:pPr>
              <a:lnSpc>
                <a:spcPct val="107000"/>
              </a:lnSpc>
              <a:spcBef>
                <a:spcPts val="0"/>
              </a:spcBef>
            </a:pPr>
            <a:r>
              <a:rPr lang="en-CA" sz="2800" dirty="0">
                <a:effectLst/>
                <a:latin typeface="Calibri" panose="020F0502020204030204" pitchFamily="34" charset="0"/>
                <a:ea typeface="Calibri" panose="020F0502020204030204" pitchFamily="34" charset="0"/>
                <a:cs typeface="Arial" panose="020B0604020202020204" pitchFamily="34" charset="0"/>
              </a:rPr>
              <a:t>The Book of Lamentations comprises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five beautiful Hebrew poems</a:t>
            </a:r>
            <a:r>
              <a:rPr lang="en-CA" sz="2800" dirty="0">
                <a:effectLst/>
                <a:latin typeface="Calibri" panose="020F0502020204030204" pitchFamily="34" charset="0"/>
                <a:ea typeface="Calibri" panose="020F0502020204030204" pitchFamily="34" charset="0"/>
                <a:cs typeface="Arial" panose="020B0604020202020204" pitchFamily="34" charset="0"/>
              </a:rPr>
              <a:t>.  Four of the poems are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acrostics</a:t>
            </a:r>
            <a:r>
              <a:rPr lang="en-CA" sz="2800" dirty="0">
                <a:effectLst/>
                <a:latin typeface="Calibri" panose="020F0502020204030204" pitchFamily="34" charset="0"/>
                <a:ea typeface="Calibri" panose="020F0502020204030204" pitchFamily="34" charset="0"/>
                <a:cs typeface="Arial" panose="020B0604020202020204" pitchFamily="34" charset="0"/>
              </a:rPr>
              <a:t>: each verse starts with a consecutive letter of the Hebrew alphabet.  </a:t>
            </a:r>
          </a:p>
          <a:p>
            <a:pPr>
              <a:lnSpc>
                <a:spcPct val="107000"/>
              </a:lnSpc>
              <a:spcBef>
                <a:spcPts val="0"/>
              </a:spcBef>
            </a:pPr>
            <a:r>
              <a:rPr lang="en-CA" sz="2800" dirty="0">
                <a:effectLst/>
                <a:latin typeface="Calibri" panose="020F0502020204030204" pitchFamily="34" charset="0"/>
                <a:ea typeface="Calibri" panose="020F0502020204030204" pitchFamily="34" charset="0"/>
                <a:cs typeface="Arial" panose="020B0604020202020204" pitchFamily="34" charset="0"/>
              </a:rPr>
              <a:t>The poems exhibit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parallelism</a:t>
            </a:r>
            <a:r>
              <a:rPr lang="en-CA" sz="2800" dirty="0">
                <a:effectLst/>
                <a:latin typeface="Calibri" panose="020F0502020204030204" pitchFamily="34" charset="0"/>
                <a:ea typeface="Calibri" panose="020F0502020204030204" pitchFamily="34" charset="0"/>
                <a:cs typeface="Arial" panose="020B0604020202020204" pitchFamily="34" charset="0"/>
              </a:rPr>
              <a:t> on several levels: in general, each line has two parts – the second part is in some way parallel with the first part.  There is also parallelism between lines and between verses.  </a:t>
            </a:r>
          </a:p>
          <a:p>
            <a:pPr>
              <a:lnSpc>
                <a:spcPct val="107000"/>
              </a:lnSpc>
              <a:spcBef>
                <a:spcPts val="0"/>
              </a:spcBef>
            </a:pPr>
            <a:r>
              <a:rPr lang="en-CA" sz="2800" dirty="0">
                <a:effectLst/>
                <a:latin typeface="Calibri" panose="020F0502020204030204" pitchFamily="34" charset="0"/>
                <a:ea typeface="Calibri" panose="020F0502020204030204" pitchFamily="34" charset="0"/>
                <a:cs typeface="Arial" panose="020B0604020202020204" pitchFamily="34" charset="0"/>
              </a:rPr>
              <a:t>The most common forms of parallelism are:</a:t>
            </a:r>
          </a:p>
          <a:p>
            <a:pPr marL="800100" lvl="1" indent="-342900">
              <a:lnSpc>
                <a:spcPct val="107000"/>
              </a:lnSpc>
              <a:spcBef>
                <a:spcPts val="0"/>
              </a:spcBef>
              <a:buFont typeface="Symbol" panose="05050102010706020507" pitchFamily="18" charset="2"/>
              <a:buChar char=""/>
            </a:pP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Synonymous</a:t>
            </a:r>
            <a:r>
              <a:rPr lang="en-CA" dirty="0">
                <a:effectLst/>
                <a:latin typeface="Calibri" panose="020F0502020204030204" pitchFamily="34" charset="0"/>
                <a:ea typeface="Calibri" panose="020F0502020204030204" pitchFamily="34" charset="0"/>
                <a:cs typeface="Arial" panose="020B0604020202020204" pitchFamily="34" charset="0"/>
              </a:rPr>
              <a:t>: the second member restates the same thought as the first member</a:t>
            </a:r>
          </a:p>
          <a:p>
            <a:pPr marL="800100" lvl="1" indent="-342900">
              <a:lnSpc>
                <a:spcPct val="107000"/>
              </a:lnSpc>
              <a:spcBef>
                <a:spcPts val="0"/>
              </a:spcBef>
              <a:buFont typeface="Symbol" panose="05050102010706020507" pitchFamily="18" charset="2"/>
              <a:buChar char=""/>
            </a:pP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Antithetic</a:t>
            </a:r>
            <a:r>
              <a:rPr lang="en-CA" dirty="0">
                <a:effectLst/>
                <a:latin typeface="Calibri" panose="020F0502020204030204" pitchFamily="34" charset="0"/>
                <a:ea typeface="Calibri" panose="020F0502020204030204" pitchFamily="34" charset="0"/>
                <a:cs typeface="Arial" panose="020B0604020202020204" pitchFamily="34" charset="0"/>
              </a:rPr>
              <a:t>: the second member states an opposite thought to the first member</a:t>
            </a:r>
          </a:p>
          <a:p>
            <a:pPr marL="800100" lvl="1" indent="-342900">
              <a:lnSpc>
                <a:spcPct val="107000"/>
              </a:lnSpc>
              <a:spcBef>
                <a:spcPts val="0"/>
              </a:spcBef>
              <a:spcAft>
                <a:spcPts val="600"/>
              </a:spcAft>
              <a:buFont typeface="Symbol" panose="05050102010706020507" pitchFamily="18" charset="2"/>
              <a:buChar char=""/>
            </a:pPr>
            <a:r>
              <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rPr>
              <a:t>Synthetic</a:t>
            </a:r>
            <a:r>
              <a:rPr lang="en-CA" dirty="0">
                <a:effectLst/>
                <a:latin typeface="Calibri" panose="020F0502020204030204" pitchFamily="34" charset="0"/>
                <a:ea typeface="Calibri" panose="020F0502020204030204" pitchFamily="34" charset="0"/>
                <a:cs typeface="Arial" panose="020B0604020202020204" pitchFamily="34" charset="0"/>
              </a:rPr>
              <a:t>: the second member develops or enlarges the thought of the first member</a:t>
            </a:r>
          </a:p>
          <a:p>
            <a:endParaRPr lang="en-CA" dirty="0"/>
          </a:p>
        </p:txBody>
      </p:sp>
      <p:sp>
        <p:nvSpPr>
          <p:cNvPr id="4" name="Slide Number Placeholder 3">
            <a:extLst>
              <a:ext uri="{FF2B5EF4-FFF2-40B4-BE49-F238E27FC236}">
                <a16:creationId xmlns:a16="http://schemas.microsoft.com/office/drawing/2014/main" id="{3FDB117A-CC64-4B92-AFDF-FA7928A48CF9}"/>
              </a:ext>
            </a:extLst>
          </p:cNvPr>
          <p:cNvSpPr>
            <a:spLocks noGrp="1"/>
          </p:cNvSpPr>
          <p:nvPr>
            <p:ph type="sldNum" sz="quarter" idx="12"/>
          </p:nvPr>
        </p:nvSpPr>
        <p:spPr/>
        <p:txBody>
          <a:bodyPr/>
          <a:lstStyle/>
          <a:p>
            <a:fld id="{7AE68874-68A2-4B5D-9C8D-8211515FDF61}" type="slidenum">
              <a:rPr lang="en-CA" smtClean="0"/>
              <a:t>3</a:t>
            </a:fld>
            <a:endParaRPr lang="en-CA"/>
          </a:p>
        </p:txBody>
      </p:sp>
    </p:spTree>
    <p:extLst>
      <p:ext uri="{BB962C8B-B14F-4D97-AF65-F5344CB8AC3E}">
        <p14:creationId xmlns:p14="http://schemas.microsoft.com/office/powerpoint/2010/main" val="1388816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79C04-F971-4670-9D65-F407B3A7D0F5}"/>
              </a:ext>
            </a:extLst>
          </p:cNvPr>
          <p:cNvSpPr>
            <a:spLocks noGrp="1"/>
          </p:cNvSpPr>
          <p:nvPr>
            <p:ph type="title"/>
          </p:nvPr>
        </p:nvSpPr>
        <p:spPr/>
        <p:txBody>
          <a:bodyPr>
            <a:normAutofit/>
          </a:bodyPr>
          <a:lstStyle/>
          <a:p>
            <a:pPr algn="ctr"/>
            <a:r>
              <a:rPr lang="en-CA" sz="4800" dirty="0">
                <a:latin typeface="Arial Black" panose="020B0A04020102020204" pitchFamily="34" charset="0"/>
              </a:rPr>
              <a:t>Tragedy, Faith, and Hope</a:t>
            </a:r>
          </a:p>
        </p:txBody>
      </p:sp>
      <p:sp>
        <p:nvSpPr>
          <p:cNvPr id="3" name="Content Placeholder 2">
            <a:extLst>
              <a:ext uri="{FF2B5EF4-FFF2-40B4-BE49-F238E27FC236}">
                <a16:creationId xmlns:a16="http://schemas.microsoft.com/office/drawing/2014/main" id="{7879A707-9975-429F-8243-08ABFEDF7561}"/>
              </a:ext>
            </a:extLst>
          </p:cNvPr>
          <p:cNvSpPr>
            <a:spLocks noGrp="1"/>
          </p:cNvSpPr>
          <p:nvPr>
            <p:ph idx="1"/>
          </p:nvPr>
        </p:nvSpPr>
        <p:spPr>
          <a:xfrm>
            <a:off x="634181" y="1690688"/>
            <a:ext cx="10943303" cy="4486275"/>
          </a:xfrm>
        </p:spPr>
        <p:txBody>
          <a:bodyPr>
            <a:normAutofit lnSpcReduction="10000"/>
          </a:bodyPr>
          <a:lstStyle/>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The focus of all five poems is 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destruction of Jerusalem</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Poems one, two, and four deal specifically with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Tragedy</a:t>
            </a:r>
            <a:r>
              <a:rPr lang="en-CA" sz="2800" dirty="0">
                <a:effectLst/>
                <a:latin typeface="Calibri" panose="020F0502020204030204" pitchFamily="34" charset="0"/>
                <a:ea typeface="Calibri" panose="020F0502020204030204" pitchFamily="34" charset="0"/>
                <a:cs typeface="Arial" panose="020B0604020202020204" pitchFamily="34" charset="0"/>
              </a:rPr>
              <a:t> of the destruction and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its cause</a:t>
            </a:r>
            <a:r>
              <a:rPr lang="en-CA" sz="2800" dirty="0">
                <a:effectLst/>
                <a:latin typeface="Calibri" panose="020F0502020204030204" pitchFamily="34" charset="0"/>
                <a:ea typeface="Calibri" panose="020F0502020204030204" pitchFamily="34" charset="0"/>
                <a:cs typeface="Arial" panose="020B0604020202020204" pitchFamily="34" charset="0"/>
              </a:rPr>
              <a:t>: the sins of the people of Israel and their refusal to repent.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Poem three is the high point of quintet – Jeremiah pours out his innermost feelings and finds basis in the destruction for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Faith</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Hope</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The fifth poem (not an acrostic) is a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prayer for God’s mercy</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The book contains several other sub-themes; some of these are highlighted later.</a:t>
            </a:r>
          </a:p>
          <a:p>
            <a:endParaRPr lang="en-CA" dirty="0"/>
          </a:p>
        </p:txBody>
      </p:sp>
      <p:sp>
        <p:nvSpPr>
          <p:cNvPr id="4" name="Slide Number Placeholder 3">
            <a:extLst>
              <a:ext uri="{FF2B5EF4-FFF2-40B4-BE49-F238E27FC236}">
                <a16:creationId xmlns:a16="http://schemas.microsoft.com/office/drawing/2014/main" id="{CE759CCB-97AC-447B-8C75-CC2DA624DA65}"/>
              </a:ext>
            </a:extLst>
          </p:cNvPr>
          <p:cNvSpPr>
            <a:spLocks noGrp="1"/>
          </p:cNvSpPr>
          <p:nvPr>
            <p:ph type="sldNum" sz="quarter" idx="12"/>
          </p:nvPr>
        </p:nvSpPr>
        <p:spPr/>
        <p:txBody>
          <a:bodyPr/>
          <a:lstStyle/>
          <a:p>
            <a:fld id="{7AE68874-68A2-4B5D-9C8D-8211515FDF61}" type="slidenum">
              <a:rPr lang="en-CA" smtClean="0"/>
              <a:t>4</a:t>
            </a:fld>
            <a:endParaRPr lang="en-CA"/>
          </a:p>
        </p:txBody>
      </p:sp>
    </p:spTree>
    <p:extLst>
      <p:ext uri="{BB962C8B-B14F-4D97-AF65-F5344CB8AC3E}">
        <p14:creationId xmlns:p14="http://schemas.microsoft.com/office/powerpoint/2010/main" val="2383509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7D1E4-8E5A-4284-B54A-30CDD0B94EB4}"/>
              </a:ext>
            </a:extLst>
          </p:cNvPr>
          <p:cNvSpPr>
            <a:spLocks noGrp="1"/>
          </p:cNvSpPr>
          <p:nvPr>
            <p:ph type="title"/>
          </p:nvPr>
        </p:nvSpPr>
        <p:spPr/>
        <p:txBody>
          <a:bodyPr>
            <a:normAutofit/>
          </a:bodyPr>
          <a:lstStyle/>
          <a:p>
            <a:pPr algn="ctr"/>
            <a:r>
              <a:rPr lang="en-CA" sz="4000" dirty="0">
                <a:latin typeface="Arial Black" panose="020B0A04020102020204" pitchFamily="34" charset="0"/>
              </a:rPr>
              <a:t> </a:t>
            </a:r>
            <a:r>
              <a:rPr lang="en-CA" sz="4800" dirty="0">
                <a:latin typeface="Arial Black" panose="020B0A04020102020204" pitchFamily="34" charset="0"/>
              </a:rPr>
              <a:t>Poetic Characteristics</a:t>
            </a:r>
          </a:p>
        </p:txBody>
      </p:sp>
      <p:sp>
        <p:nvSpPr>
          <p:cNvPr id="3" name="Content Placeholder 2">
            <a:extLst>
              <a:ext uri="{FF2B5EF4-FFF2-40B4-BE49-F238E27FC236}">
                <a16:creationId xmlns:a16="http://schemas.microsoft.com/office/drawing/2014/main" id="{EA562985-DAD4-4D19-BECB-26E288519164}"/>
              </a:ext>
            </a:extLst>
          </p:cNvPr>
          <p:cNvSpPr>
            <a:spLocks noGrp="1"/>
          </p:cNvSpPr>
          <p:nvPr>
            <p:ph idx="1"/>
          </p:nvPr>
        </p:nvSpPr>
        <p:spPr/>
        <p:txBody>
          <a:bodyPr/>
          <a:lstStyle/>
          <a:p>
            <a:r>
              <a:rPr lang="en-CA" dirty="0"/>
              <a:t>Throughout the poems, Jeremiah address God as “YHWH” to emphasize the </a:t>
            </a:r>
            <a:r>
              <a:rPr lang="en-CA" dirty="0">
                <a:highlight>
                  <a:srgbClr val="FFFF00"/>
                </a:highlight>
              </a:rPr>
              <a:t>covenant relationship</a:t>
            </a:r>
            <a:r>
              <a:rPr lang="en-CA" dirty="0"/>
              <a:t> of God with Israel.  </a:t>
            </a:r>
          </a:p>
          <a:p>
            <a:r>
              <a:rPr lang="en-CA" dirty="0"/>
              <a:t>He uses the name “Adonai” to emphasize a </a:t>
            </a:r>
            <a:r>
              <a:rPr lang="en-CA" dirty="0">
                <a:highlight>
                  <a:srgbClr val="FFFF00"/>
                </a:highlight>
              </a:rPr>
              <a:t>personal relationship</a:t>
            </a:r>
            <a:r>
              <a:rPr lang="en-CA" dirty="0"/>
              <a:t> with God.  </a:t>
            </a:r>
          </a:p>
          <a:p>
            <a:r>
              <a:rPr lang="en-CA" dirty="0"/>
              <a:t>He uses “Elyon” to emphasize the </a:t>
            </a:r>
            <a:r>
              <a:rPr lang="en-CA" dirty="0">
                <a:highlight>
                  <a:srgbClr val="FFFF00"/>
                </a:highlight>
              </a:rPr>
              <a:t>majesty of God</a:t>
            </a:r>
            <a:r>
              <a:rPr lang="en-CA" dirty="0"/>
              <a:t>.</a:t>
            </a:r>
          </a:p>
          <a:p>
            <a:r>
              <a:rPr lang="en-CA" dirty="0"/>
              <a:t>Throughout the poems, there are many allusions to various Psalms, and other poetic material, even some quotations.  This demonstrates Jeremiah’s </a:t>
            </a:r>
            <a:r>
              <a:rPr lang="en-CA" dirty="0">
                <a:highlight>
                  <a:srgbClr val="FFFF00"/>
                </a:highlight>
              </a:rPr>
              <a:t>familiarity with older poetic material</a:t>
            </a:r>
            <a:r>
              <a:rPr lang="en-CA" dirty="0"/>
              <a:t>.</a:t>
            </a:r>
          </a:p>
        </p:txBody>
      </p:sp>
      <p:sp>
        <p:nvSpPr>
          <p:cNvPr id="4" name="Slide Number Placeholder 3">
            <a:extLst>
              <a:ext uri="{FF2B5EF4-FFF2-40B4-BE49-F238E27FC236}">
                <a16:creationId xmlns:a16="http://schemas.microsoft.com/office/drawing/2014/main" id="{3A846820-6C3C-47A8-8D3A-E010322E54B5}"/>
              </a:ext>
            </a:extLst>
          </p:cNvPr>
          <p:cNvSpPr>
            <a:spLocks noGrp="1"/>
          </p:cNvSpPr>
          <p:nvPr>
            <p:ph type="sldNum" sz="quarter" idx="12"/>
          </p:nvPr>
        </p:nvSpPr>
        <p:spPr/>
        <p:txBody>
          <a:bodyPr/>
          <a:lstStyle/>
          <a:p>
            <a:fld id="{7AE68874-68A2-4B5D-9C8D-8211515FDF61}" type="slidenum">
              <a:rPr lang="en-CA" smtClean="0"/>
              <a:t>5</a:t>
            </a:fld>
            <a:endParaRPr lang="en-CA"/>
          </a:p>
        </p:txBody>
      </p:sp>
    </p:spTree>
    <p:extLst>
      <p:ext uri="{BB962C8B-B14F-4D97-AF65-F5344CB8AC3E}">
        <p14:creationId xmlns:p14="http://schemas.microsoft.com/office/powerpoint/2010/main" val="3285895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3CE0C-401D-4F37-BA67-0A969F126833}"/>
              </a:ext>
            </a:extLst>
          </p:cNvPr>
          <p:cNvSpPr>
            <a:spLocks noGrp="1"/>
          </p:cNvSpPr>
          <p:nvPr>
            <p:ph type="title"/>
          </p:nvPr>
        </p:nvSpPr>
        <p:spPr/>
        <p:txBody>
          <a:bodyPr>
            <a:normAutofit/>
          </a:bodyPr>
          <a:lstStyle/>
          <a:p>
            <a:pPr algn="ctr"/>
            <a:r>
              <a:rPr lang="en-CA" sz="4800" dirty="0">
                <a:latin typeface="Arial Black" panose="020B0A04020102020204" pitchFamily="34" charset="0"/>
              </a:rPr>
              <a:t>Poetic Voices</a:t>
            </a:r>
          </a:p>
        </p:txBody>
      </p:sp>
      <p:sp>
        <p:nvSpPr>
          <p:cNvPr id="3" name="Content Placeholder 2">
            <a:extLst>
              <a:ext uri="{FF2B5EF4-FFF2-40B4-BE49-F238E27FC236}">
                <a16:creationId xmlns:a16="http://schemas.microsoft.com/office/drawing/2014/main" id="{0E3AD3DD-F7A6-4ACC-85DF-F28654108B6A}"/>
              </a:ext>
            </a:extLst>
          </p:cNvPr>
          <p:cNvSpPr>
            <a:spLocks noGrp="1"/>
          </p:cNvSpPr>
          <p:nvPr>
            <p:ph idx="1"/>
          </p:nvPr>
        </p:nvSpPr>
        <p:spPr/>
        <p:txBody>
          <a:bodyPr/>
          <a:lstStyle/>
          <a:p>
            <a:pPr marL="0" marR="0" indent="0">
              <a:lnSpc>
                <a:spcPct val="107000"/>
              </a:lnSpc>
              <a:spcBef>
                <a:spcPts val="0"/>
              </a:spcBef>
              <a:spcAft>
                <a:spcPts val="60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Throughout the poems four “voices” are identifiable:</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 First, Jeremiah speaks as a disinterested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narrator</a:t>
            </a:r>
            <a:r>
              <a:rPr lang="en-CA" sz="2800" dirty="0">
                <a:effectLst/>
                <a:latin typeface="Calibri" panose="020F0502020204030204" pitchFamily="34" charset="0"/>
                <a:ea typeface="Calibri" panose="020F0502020204030204" pitchFamily="34" charset="0"/>
                <a:cs typeface="Arial" panose="020B0604020202020204" pitchFamily="34" charset="0"/>
              </a:rPr>
              <a:t>.  He speaks of Jerusalem in third person singular.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Secondly, Jeremiah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personifies Jerusalem</a:t>
            </a:r>
            <a:r>
              <a:rPr lang="en-CA" sz="2800" dirty="0">
                <a:effectLst/>
                <a:latin typeface="Calibri" panose="020F0502020204030204" pitchFamily="34" charset="0"/>
                <a:ea typeface="Calibri" panose="020F0502020204030204" pitchFamily="34" charset="0"/>
                <a:cs typeface="Arial" panose="020B0604020202020204" pitchFamily="34" charset="0"/>
              </a:rPr>
              <a:t> – Jerusalem herself speaks in first person singular.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Thirdly,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Jeremiah speaks for himself</a:t>
            </a:r>
            <a:r>
              <a:rPr lang="en-CA" sz="2800" dirty="0">
                <a:effectLst/>
                <a:latin typeface="Calibri" panose="020F0502020204030204" pitchFamily="34" charset="0"/>
                <a:ea typeface="Calibri" panose="020F0502020204030204" pitchFamily="34" charset="0"/>
                <a:cs typeface="Arial" panose="020B0604020202020204" pitchFamily="34" charset="0"/>
              </a:rPr>
              <a:t> in first person singular.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Lastly,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Jeremiah identifies himself with Jerusalem</a:t>
            </a:r>
            <a:r>
              <a:rPr lang="en-CA" sz="2800" dirty="0">
                <a:effectLst/>
                <a:latin typeface="Calibri" panose="020F0502020204030204" pitchFamily="34" charset="0"/>
                <a:ea typeface="Calibri" panose="020F0502020204030204" pitchFamily="34" charset="0"/>
                <a:cs typeface="Arial" panose="020B0604020202020204" pitchFamily="34" charset="0"/>
              </a:rPr>
              <a:t>, with the people of Israel, and speaks in first person plural.</a:t>
            </a:r>
          </a:p>
          <a:p>
            <a:endParaRPr lang="en-CA" dirty="0"/>
          </a:p>
        </p:txBody>
      </p:sp>
      <p:sp>
        <p:nvSpPr>
          <p:cNvPr id="4" name="Slide Number Placeholder 3">
            <a:extLst>
              <a:ext uri="{FF2B5EF4-FFF2-40B4-BE49-F238E27FC236}">
                <a16:creationId xmlns:a16="http://schemas.microsoft.com/office/drawing/2014/main" id="{DF2AC20F-F5A3-4F0C-A13A-8D0D550372F4}"/>
              </a:ext>
            </a:extLst>
          </p:cNvPr>
          <p:cNvSpPr>
            <a:spLocks noGrp="1"/>
          </p:cNvSpPr>
          <p:nvPr>
            <p:ph type="sldNum" sz="quarter" idx="12"/>
          </p:nvPr>
        </p:nvSpPr>
        <p:spPr/>
        <p:txBody>
          <a:bodyPr/>
          <a:lstStyle/>
          <a:p>
            <a:fld id="{7AE68874-68A2-4B5D-9C8D-8211515FDF61}" type="slidenum">
              <a:rPr lang="en-CA" smtClean="0"/>
              <a:t>6</a:t>
            </a:fld>
            <a:endParaRPr lang="en-CA"/>
          </a:p>
        </p:txBody>
      </p:sp>
    </p:spTree>
    <p:extLst>
      <p:ext uri="{BB962C8B-B14F-4D97-AF65-F5344CB8AC3E}">
        <p14:creationId xmlns:p14="http://schemas.microsoft.com/office/powerpoint/2010/main" val="353852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FFE3-F782-4155-9C86-9E2CF5654075}"/>
              </a:ext>
            </a:extLst>
          </p:cNvPr>
          <p:cNvSpPr>
            <a:spLocks noGrp="1"/>
          </p:cNvSpPr>
          <p:nvPr>
            <p:ph type="title"/>
          </p:nvPr>
        </p:nvSpPr>
        <p:spPr>
          <a:xfrm>
            <a:off x="838200" y="365125"/>
            <a:ext cx="10515600" cy="917985"/>
          </a:xfrm>
        </p:spPr>
        <p:txBody>
          <a:bodyPr>
            <a:normAutofit/>
          </a:bodyPr>
          <a:lstStyle/>
          <a:p>
            <a:pPr algn="ctr"/>
            <a:r>
              <a:rPr lang="en-CA" sz="5400" dirty="0">
                <a:latin typeface="Arial Black" panose="020B0A04020102020204" pitchFamily="34" charset="0"/>
              </a:rPr>
              <a:t>Tragedy</a:t>
            </a:r>
          </a:p>
        </p:txBody>
      </p:sp>
      <p:sp>
        <p:nvSpPr>
          <p:cNvPr id="3" name="Content Placeholder 2">
            <a:extLst>
              <a:ext uri="{FF2B5EF4-FFF2-40B4-BE49-F238E27FC236}">
                <a16:creationId xmlns:a16="http://schemas.microsoft.com/office/drawing/2014/main" id="{2AEA0EAF-7756-4825-8D30-7C57D8215D04}"/>
              </a:ext>
            </a:extLst>
          </p:cNvPr>
          <p:cNvSpPr>
            <a:spLocks noGrp="1"/>
          </p:cNvSpPr>
          <p:nvPr>
            <p:ph idx="1"/>
          </p:nvPr>
        </p:nvSpPr>
        <p:spPr>
          <a:xfrm>
            <a:off x="678426" y="1578077"/>
            <a:ext cx="10675374" cy="4598886"/>
          </a:xfrm>
        </p:spPr>
        <p:txBody>
          <a:bodyPr>
            <a:normAutofit fontScale="85000" lnSpcReduction="10000"/>
          </a:bodyPr>
          <a:lstStyle/>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Her foes have become the head; her enemies prosper,</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because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has afflicted her</a:t>
            </a:r>
            <a:r>
              <a:rPr lang="en-CA" sz="2800" dirty="0">
                <a:effectLst/>
                <a:latin typeface="Calibri" panose="020F0502020204030204" pitchFamily="34" charset="0"/>
                <a:ea typeface="Calibri" panose="020F0502020204030204" pitchFamily="34" charset="0"/>
                <a:cs typeface="Arial" panose="020B0604020202020204" pitchFamily="34" charset="0"/>
              </a:rPr>
              <a:t>, for the multitude of her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transgressions</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her children have gone away, captives before the foe.  (1:5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My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transgressions</a:t>
            </a:r>
            <a:r>
              <a:rPr lang="en-CA" sz="2800" dirty="0">
                <a:effectLst/>
                <a:latin typeface="Calibri" panose="020F0502020204030204" pitchFamily="34" charset="0"/>
                <a:ea typeface="Calibri" panose="020F0502020204030204" pitchFamily="34" charset="0"/>
                <a:cs typeface="Arial" panose="020B0604020202020204" pitchFamily="34" charset="0"/>
              </a:rPr>
              <a:t> were bound into a yoke; by his hand they were fastened together;</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they were set upon my neck; he caused my strength to fail;</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Lord gave me into the hands, of those whom I cannot withstand.  (1:14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LORD determined to lay in ruins</a:t>
            </a:r>
            <a:r>
              <a:rPr lang="en-CA" sz="2800" dirty="0">
                <a:effectLst/>
                <a:latin typeface="Calibri" panose="020F0502020204030204" pitchFamily="34" charset="0"/>
                <a:ea typeface="Calibri" panose="020F0502020204030204" pitchFamily="34" charset="0"/>
                <a:cs typeface="Arial" panose="020B0604020202020204" pitchFamily="34" charset="0"/>
              </a:rPr>
              <a:t>, the wall of the daughter of Zion;</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 stretched out the measuring line; he did not restrain his hand from destroying;</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he caused rampart and wall to lament; they languished together.  (2:8 ESV)</a:t>
            </a:r>
          </a:p>
          <a:p>
            <a:endParaRPr lang="en-CA" dirty="0"/>
          </a:p>
        </p:txBody>
      </p:sp>
      <p:sp>
        <p:nvSpPr>
          <p:cNvPr id="4" name="Slide Number Placeholder 3">
            <a:extLst>
              <a:ext uri="{FF2B5EF4-FFF2-40B4-BE49-F238E27FC236}">
                <a16:creationId xmlns:a16="http://schemas.microsoft.com/office/drawing/2014/main" id="{37C26043-1F7F-4E5C-9959-F3BC48185D8B}"/>
              </a:ext>
            </a:extLst>
          </p:cNvPr>
          <p:cNvSpPr>
            <a:spLocks noGrp="1"/>
          </p:cNvSpPr>
          <p:nvPr>
            <p:ph type="sldNum" sz="quarter" idx="12"/>
          </p:nvPr>
        </p:nvSpPr>
        <p:spPr/>
        <p:txBody>
          <a:bodyPr/>
          <a:lstStyle/>
          <a:p>
            <a:fld id="{7AE68874-68A2-4B5D-9C8D-8211515FDF61}" type="slidenum">
              <a:rPr lang="en-CA" smtClean="0"/>
              <a:t>7</a:t>
            </a:fld>
            <a:endParaRPr lang="en-CA"/>
          </a:p>
        </p:txBody>
      </p:sp>
    </p:spTree>
    <p:extLst>
      <p:ext uri="{BB962C8B-B14F-4D97-AF65-F5344CB8AC3E}">
        <p14:creationId xmlns:p14="http://schemas.microsoft.com/office/powerpoint/2010/main" val="94689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2320E-91B1-405F-94CE-AD185B0794E7}"/>
              </a:ext>
            </a:extLst>
          </p:cNvPr>
          <p:cNvSpPr>
            <a:spLocks noGrp="1"/>
          </p:cNvSpPr>
          <p:nvPr>
            <p:ph type="title"/>
          </p:nvPr>
        </p:nvSpPr>
        <p:spPr/>
        <p:txBody>
          <a:bodyPr>
            <a:normAutofit/>
          </a:bodyPr>
          <a:lstStyle/>
          <a:p>
            <a:pPr algn="ctr"/>
            <a:r>
              <a:rPr lang="en-CA" sz="4800" dirty="0">
                <a:latin typeface="Arial Black" panose="020B0A04020102020204" pitchFamily="34" charset="0"/>
              </a:rPr>
              <a:t>Human Suffering</a:t>
            </a:r>
          </a:p>
        </p:txBody>
      </p:sp>
      <p:sp>
        <p:nvSpPr>
          <p:cNvPr id="3" name="Content Placeholder 2">
            <a:extLst>
              <a:ext uri="{FF2B5EF4-FFF2-40B4-BE49-F238E27FC236}">
                <a16:creationId xmlns:a16="http://schemas.microsoft.com/office/drawing/2014/main" id="{F8820011-5E5B-479B-A80C-418F6AC88114}"/>
              </a:ext>
            </a:extLst>
          </p:cNvPr>
          <p:cNvSpPr>
            <a:spLocks noGrp="1"/>
          </p:cNvSpPr>
          <p:nvPr>
            <p:ph idx="1"/>
          </p:nvPr>
        </p:nvSpPr>
        <p:spPr>
          <a:xfrm>
            <a:off x="838199" y="1825625"/>
            <a:ext cx="10621297" cy="4351338"/>
          </a:xfrm>
        </p:spPr>
        <p:txBody>
          <a:bodyPr>
            <a:normAutofit lnSpcReduction="10000"/>
          </a:bodyPr>
          <a:lstStyle/>
          <a:p>
            <a:pPr marL="0" marR="0" indent="0">
              <a:lnSpc>
                <a:spcPct val="107000"/>
              </a:lnSpc>
              <a:spcBef>
                <a:spcPts val="0"/>
              </a:spcBef>
              <a:spcAft>
                <a:spcPts val="0"/>
              </a:spcAft>
              <a:buNone/>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They cry to their mothers</a:t>
            </a:r>
            <a:r>
              <a:rPr lang="en-CA" sz="2800" dirty="0">
                <a:effectLst/>
                <a:latin typeface="Calibri" panose="020F0502020204030204" pitchFamily="34" charset="0"/>
                <a:ea typeface="Calibri" panose="020F0502020204030204" pitchFamily="34" charset="0"/>
                <a:cs typeface="Arial" panose="020B0604020202020204" pitchFamily="34" charset="0"/>
              </a:rPr>
              <a:t>, “Where is bread and wine?”</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as they faint like a wounded man, in the streets of the city,</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as their life is poured out, on their mothers’ bosom.  (2:12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Happier were 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victims</a:t>
            </a:r>
            <a:r>
              <a:rPr lang="en-CA" sz="2800" dirty="0">
                <a:effectLst/>
                <a:latin typeface="Calibri" panose="020F0502020204030204" pitchFamily="34" charset="0"/>
                <a:ea typeface="Calibri" panose="020F0502020204030204" pitchFamily="34" charset="0"/>
                <a:cs typeface="Arial" panose="020B0604020202020204" pitchFamily="34" charset="0"/>
              </a:rPr>
              <a:t> of the sword, than the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victims</a:t>
            </a:r>
            <a:r>
              <a:rPr lang="en-CA" sz="2800" dirty="0">
                <a:effectLst/>
                <a:latin typeface="Calibri" panose="020F0502020204030204" pitchFamily="34" charset="0"/>
                <a:ea typeface="Calibri" panose="020F0502020204030204" pitchFamily="34" charset="0"/>
                <a:cs typeface="Arial" panose="020B0604020202020204" pitchFamily="34" charset="0"/>
              </a:rPr>
              <a:t> of hunger,</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who wasted away, pierced, by lack of the fruits of the field.  (4:9 ESV)</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 hands of compassionate women, have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boiled their own children</a:t>
            </a:r>
            <a:r>
              <a:rPr lang="en-CA" sz="2800" dirty="0">
                <a:effectLst/>
                <a:latin typeface="Calibri" panose="020F0502020204030204" pitchFamily="34" charset="0"/>
                <a:ea typeface="Calibri" panose="020F0502020204030204" pitchFamily="34" charset="0"/>
                <a:cs typeface="Arial" panose="020B0604020202020204" pitchFamily="34" charset="0"/>
              </a:rPr>
              <a:t>;</a:t>
            </a:r>
          </a:p>
          <a:p>
            <a:pPr marL="0" marR="0" indent="0">
              <a:lnSpc>
                <a:spcPct val="107000"/>
              </a:lnSpc>
              <a:spcBef>
                <a:spcPts val="0"/>
              </a:spcBef>
              <a:spcAft>
                <a:spcPts val="0"/>
              </a:spcAft>
              <a:buNone/>
            </a:pPr>
            <a:r>
              <a:rPr lang="en-CA" sz="2800" dirty="0">
                <a:effectLst/>
                <a:latin typeface="Calibri" panose="020F0502020204030204" pitchFamily="34" charset="0"/>
                <a:ea typeface="Calibri" panose="020F0502020204030204" pitchFamily="34" charset="0"/>
                <a:cs typeface="Arial" panose="020B0604020202020204" pitchFamily="34" charset="0"/>
              </a:rPr>
              <a:t>they became their food, during the destruction of the daughter of my people.  (4:10 ESV)</a:t>
            </a:r>
          </a:p>
          <a:p>
            <a:endParaRPr lang="en-CA" dirty="0"/>
          </a:p>
        </p:txBody>
      </p:sp>
      <p:sp>
        <p:nvSpPr>
          <p:cNvPr id="4" name="Slide Number Placeholder 3">
            <a:extLst>
              <a:ext uri="{FF2B5EF4-FFF2-40B4-BE49-F238E27FC236}">
                <a16:creationId xmlns:a16="http://schemas.microsoft.com/office/drawing/2014/main" id="{A3F8BBDF-B46D-47D8-B9BF-ECF8A1D0BA8B}"/>
              </a:ext>
            </a:extLst>
          </p:cNvPr>
          <p:cNvSpPr>
            <a:spLocks noGrp="1"/>
          </p:cNvSpPr>
          <p:nvPr>
            <p:ph type="sldNum" sz="quarter" idx="12"/>
          </p:nvPr>
        </p:nvSpPr>
        <p:spPr/>
        <p:txBody>
          <a:bodyPr/>
          <a:lstStyle/>
          <a:p>
            <a:fld id="{7AE68874-68A2-4B5D-9C8D-8211515FDF61}" type="slidenum">
              <a:rPr lang="en-CA" smtClean="0"/>
              <a:t>8</a:t>
            </a:fld>
            <a:endParaRPr lang="en-CA"/>
          </a:p>
        </p:txBody>
      </p:sp>
    </p:spTree>
    <p:extLst>
      <p:ext uri="{BB962C8B-B14F-4D97-AF65-F5344CB8AC3E}">
        <p14:creationId xmlns:p14="http://schemas.microsoft.com/office/powerpoint/2010/main" val="2916198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DF8EB-BACB-4DB7-9F9E-8722EE8D78B1}"/>
              </a:ext>
            </a:extLst>
          </p:cNvPr>
          <p:cNvSpPr>
            <a:spLocks noGrp="1"/>
          </p:cNvSpPr>
          <p:nvPr>
            <p:ph type="title"/>
          </p:nvPr>
        </p:nvSpPr>
        <p:spPr/>
        <p:txBody>
          <a:bodyPr>
            <a:normAutofit/>
          </a:bodyPr>
          <a:lstStyle/>
          <a:p>
            <a:pPr algn="ctr"/>
            <a:r>
              <a:rPr lang="en-CA" sz="4800" dirty="0">
                <a:latin typeface="Arial Black" panose="020B0A04020102020204" pitchFamily="34" charset="0"/>
              </a:rPr>
              <a:t>Faith and Hope</a:t>
            </a:r>
          </a:p>
        </p:txBody>
      </p:sp>
      <p:sp>
        <p:nvSpPr>
          <p:cNvPr id="3" name="Content Placeholder 2">
            <a:extLst>
              <a:ext uri="{FF2B5EF4-FFF2-40B4-BE49-F238E27FC236}">
                <a16:creationId xmlns:a16="http://schemas.microsoft.com/office/drawing/2014/main" id="{A041D738-663F-4CD6-8A0F-0CEAD92C6A26}"/>
              </a:ext>
            </a:extLst>
          </p:cNvPr>
          <p:cNvSpPr>
            <a:spLocks noGrp="1"/>
          </p:cNvSpPr>
          <p:nvPr>
            <p:ph idx="1"/>
          </p:nvPr>
        </p:nvSpPr>
        <p:spPr>
          <a:xfrm>
            <a:off x="838200" y="1504335"/>
            <a:ext cx="10515600" cy="4778478"/>
          </a:xfrm>
        </p:spPr>
        <p:txBody>
          <a:bodyPr>
            <a:normAutofit fontScale="92500" lnSpcReduction="20000"/>
          </a:bodyPr>
          <a:lstStyle/>
          <a:p>
            <a:pPr marL="0" marR="0" indent="0">
              <a:lnSpc>
                <a:spcPct val="107000"/>
              </a:lnSpc>
              <a:spcBef>
                <a:spcPts val="0"/>
              </a:spcBef>
              <a:spcAft>
                <a:spcPts val="600"/>
              </a:spcAft>
              <a:buNone/>
            </a:pPr>
            <a:r>
              <a:rPr lang="en-CA" sz="2800" b="1" dirty="0">
                <a:effectLst/>
                <a:latin typeface="Calibri" panose="020F0502020204030204" pitchFamily="34" charset="0"/>
                <a:ea typeface="Calibri" panose="020F0502020204030204" pitchFamily="34" charset="0"/>
                <a:cs typeface="Arial" panose="020B0604020202020204" pitchFamily="34" charset="0"/>
              </a:rPr>
              <a:t>This is the objective of the Book of Lamentations: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The recounting of the of the tragedy was necessary for Jeremiah to deal with the situation.  He had spent forty long years warning the people of the consequences of their sins.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 one responded</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On many occasions, he was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cruelly and brutally treated</a:t>
            </a:r>
            <a:r>
              <a:rPr lang="en-CA" sz="2800" dirty="0">
                <a:effectLst/>
                <a:latin typeface="Calibri" panose="020F0502020204030204" pitchFamily="34" charset="0"/>
                <a:ea typeface="Calibri" panose="020F0502020204030204" pitchFamily="34" charset="0"/>
                <a:cs typeface="Arial" panose="020B0604020202020204" pitchFamily="34" charset="0"/>
              </a:rPr>
              <a:t> by the very people for whom he had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poured out his life in love</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Now it had happened</a:t>
            </a:r>
            <a:r>
              <a:rPr lang="en-CA" sz="2800" dirty="0">
                <a:effectLst/>
                <a:latin typeface="Calibri" panose="020F0502020204030204" pitchFamily="34" charset="0"/>
                <a:ea typeface="Calibri" panose="020F0502020204030204" pitchFamily="34" charset="0"/>
                <a:cs typeface="Arial" panose="020B0604020202020204" pitchFamily="34" charset="0"/>
              </a:rPr>
              <a:t>.  Jerusalem was a desolate ruin.  The vast majority of the people were dead.  Some were in captivity.  Some few had fled to neighbouring nations.  </a:t>
            </a:r>
          </a:p>
          <a:p>
            <a:pPr>
              <a:lnSpc>
                <a:spcPct val="107000"/>
              </a:lnSpc>
              <a:spcBef>
                <a:spcPts val="0"/>
              </a:spcBef>
              <a:spcAft>
                <a:spcPts val="600"/>
              </a:spcAft>
            </a:pPr>
            <a:r>
              <a:rPr lang="en-CA" sz="2800" dirty="0">
                <a:effectLst/>
                <a:latin typeface="Calibri" panose="020F0502020204030204" pitchFamily="34" charset="0"/>
                <a:ea typeface="Calibri" panose="020F0502020204030204" pitchFamily="34" charset="0"/>
                <a:cs typeface="Arial" panose="020B0604020202020204" pitchFamily="34" charset="0"/>
              </a:rPr>
              <a:t>Jeremiah was no doubt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mental and physical wreck</a:t>
            </a:r>
            <a:r>
              <a:rPr lang="en-CA" sz="2800" dirty="0">
                <a:effectLst/>
                <a:latin typeface="Calibri" panose="020F0502020204030204" pitchFamily="34" charset="0"/>
                <a:ea typeface="Calibri" panose="020F0502020204030204" pitchFamily="34" charset="0"/>
                <a:cs typeface="Arial" panose="020B0604020202020204" pitchFamily="34" charset="0"/>
              </a:rPr>
              <a:t>.  These poems describe the inner processes by which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Jeremiah dealt with this grief</a:t>
            </a:r>
            <a:r>
              <a:rPr lang="en-CA" sz="2800" dirty="0">
                <a:effectLst/>
                <a:latin typeface="Calibri" panose="020F0502020204030204" pitchFamily="34" charset="0"/>
                <a:ea typeface="Calibri" panose="020F0502020204030204" pitchFamily="34" charset="0"/>
                <a:cs typeface="Arial" panose="020B0604020202020204" pitchFamily="34" charset="0"/>
              </a:rPr>
              <a:t>.  In the end his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faith</a:t>
            </a:r>
            <a:r>
              <a:rPr lang="en-CA" sz="2800" dirty="0">
                <a:effectLst/>
                <a:latin typeface="Calibri" panose="020F0502020204030204" pitchFamily="34" charset="0"/>
                <a:ea typeface="Calibri" panose="020F0502020204030204" pitchFamily="34" charset="0"/>
                <a:cs typeface="Arial" panose="020B0604020202020204" pitchFamily="34" charset="0"/>
              </a:rPr>
              <a:t> was strengthened, and he was able to go on in </a:t>
            </a:r>
            <a:r>
              <a:rPr lang="en-CA" sz="28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hope</a:t>
            </a:r>
            <a:r>
              <a:rPr lang="en-CA" sz="2800" dirty="0">
                <a:effectLst/>
                <a:latin typeface="Calibri" panose="020F0502020204030204" pitchFamily="34" charset="0"/>
                <a:ea typeface="Calibri" panose="020F0502020204030204" pitchFamily="34" charset="0"/>
                <a:cs typeface="Arial" panose="020B0604020202020204" pitchFamily="34" charset="0"/>
              </a:rPr>
              <a:t>.</a:t>
            </a:r>
          </a:p>
          <a:p>
            <a:endParaRPr lang="en-CA" dirty="0"/>
          </a:p>
        </p:txBody>
      </p:sp>
      <p:sp>
        <p:nvSpPr>
          <p:cNvPr id="4" name="Slide Number Placeholder 3">
            <a:extLst>
              <a:ext uri="{FF2B5EF4-FFF2-40B4-BE49-F238E27FC236}">
                <a16:creationId xmlns:a16="http://schemas.microsoft.com/office/drawing/2014/main" id="{604BF19D-5578-4C50-94BC-6FC865EA2B00}"/>
              </a:ext>
            </a:extLst>
          </p:cNvPr>
          <p:cNvSpPr>
            <a:spLocks noGrp="1"/>
          </p:cNvSpPr>
          <p:nvPr>
            <p:ph type="sldNum" sz="quarter" idx="12"/>
          </p:nvPr>
        </p:nvSpPr>
        <p:spPr/>
        <p:txBody>
          <a:bodyPr/>
          <a:lstStyle/>
          <a:p>
            <a:fld id="{7AE68874-68A2-4B5D-9C8D-8211515FDF61}" type="slidenum">
              <a:rPr lang="en-CA" smtClean="0"/>
              <a:t>9</a:t>
            </a:fld>
            <a:endParaRPr lang="en-CA"/>
          </a:p>
        </p:txBody>
      </p:sp>
    </p:spTree>
    <p:extLst>
      <p:ext uri="{BB962C8B-B14F-4D97-AF65-F5344CB8AC3E}">
        <p14:creationId xmlns:p14="http://schemas.microsoft.com/office/powerpoint/2010/main" val="3184222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2599</Words>
  <Application>Microsoft Office PowerPoint</Application>
  <PresentationFormat>Widescreen</PresentationFormat>
  <Paragraphs>229</Paragraphs>
  <Slides>17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Calibri</vt:lpstr>
      <vt:lpstr>Calibri Light</vt:lpstr>
      <vt:lpstr>Symbol</vt:lpstr>
      <vt:lpstr>Times New Roman</vt:lpstr>
      <vt:lpstr>Office Theme</vt:lpstr>
      <vt:lpstr>The Book of Lamentations</vt:lpstr>
      <vt:lpstr>The Book of Lamentations</vt:lpstr>
      <vt:lpstr>Hebrew Poetry</vt:lpstr>
      <vt:lpstr>Tragedy, Faith, and Hope</vt:lpstr>
      <vt:lpstr> Poetic Characteristics</vt:lpstr>
      <vt:lpstr>Poetic Voices</vt:lpstr>
      <vt:lpstr>Tragedy</vt:lpstr>
      <vt:lpstr>Human Suffering</vt:lpstr>
      <vt:lpstr>Faith and Hope</vt:lpstr>
      <vt:lpstr>The Basis of Faith is Repentance</vt:lpstr>
      <vt:lpstr>Once Repentant, One Can See Clearly the Hand of God at Work</vt:lpstr>
      <vt:lpstr>Recognition of God’s Actions Leads to Faith</vt:lpstr>
      <vt:lpstr>In a Condition of Faith, One is Able to Look Forward with Hope</vt:lpstr>
      <vt:lpstr>Minor Theme: The Day of YHWH</vt:lpstr>
      <vt:lpstr>Minor Theme: Retributive Justice</vt:lpstr>
      <vt:lpstr>Minor Theme: Jerusalem as the Mother of her People</vt:lpstr>
      <vt:lpstr>Minor Theme: A Comforter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Lamentations</dc:title>
  <dc:creator>mike</dc:creator>
  <cp:lastModifiedBy>mike</cp:lastModifiedBy>
  <cp:revision>27</cp:revision>
  <cp:lastPrinted>2020-08-19T10:28:22Z</cp:lastPrinted>
  <dcterms:created xsi:type="dcterms:W3CDTF">2020-08-13T11:58:44Z</dcterms:created>
  <dcterms:modified xsi:type="dcterms:W3CDTF">2020-08-21T13:52:53Z</dcterms:modified>
</cp:coreProperties>
</file>