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0" r:id="rId3"/>
    <p:sldId id="257" r:id="rId4"/>
    <p:sldId id="258" r:id="rId5"/>
    <p:sldId id="269" r:id="rId6"/>
    <p:sldId id="268" r:id="rId7"/>
    <p:sldId id="270" r:id="rId8"/>
    <p:sldId id="271" r:id="rId9"/>
    <p:sldId id="275" r:id="rId10"/>
    <p:sldId id="277" r:id="rId11"/>
    <p:sldId id="276" r:id="rId12"/>
    <p:sldId id="259" r:id="rId13"/>
    <p:sldId id="261" r:id="rId14"/>
    <p:sldId id="262" r:id="rId15"/>
    <p:sldId id="272" r:id="rId16"/>
    <p:sldId id="273" r:id="rId17"/>
    <p:sldId id="263" r:id="rId18"/>
    <p:sldId id="264" r:id="rId19"/>
    <p:sldId id="278" r:id="rId20"/>
    <p:sldId id="265" r:id="rId21"/>
    <p:sldId id="279" r:id="rId22"/>
    <p:sldId id="280" r:id="rId23"/>
    <p:sldId id="281" r:id="rId24"/>
    <p:sldId id="28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863" autoAdjust="0"/>
  </p:normalViewPr>
  <p:slideViewPr>
    <p:cSldViewPr snapToGrid="0">
      <p:cViewPr varScale="1">
        <p:scale>
          <a:sx n="47" d="100"/>
          <a:sy n="47" d="100"/>
        </p:scale>
        <p:origin x="1356" y="42"/>
      </p:cViewPr>
      <p:guideLst/>
    </p:cSldViewPr>
  </p:slideViewPr>
  <p:notesTextViewPr>
    <p:cViewPr>
      <p:scale>
        <a:sx n="3" d="2"/>
        <a:sy n="3" d="2"/>
      </p:scale>
      <p:origin x="0" y="0"/>
    </p:cViewPr>
  </p:notesTextViewPr>
  <p:sorterViewPr>
    <p:cViewPr>
      <p:scale>
        <a:sx n="110" d="100"/>
        <a:sy n="110" d="100"/>
      </p:scale>
      <p:origin x="0" y="0"/>
    </p:cViewPr>
  </p:sorterViewPr>
  <p:notesViewPr>
    <p:cSldViewPr snapToGrid="0">
      <p:cViewPr varScale="1">
        <p:scale>
          <a:sx n="51" d="100"/>
          <a:sy n="51" d="100"/>
        </p:scale>
        <p:origin x="270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E1DC7-5852-46E8-BC1F-8D2867F99A8F}" type="datetimeFigureOut">
              <a:rPr lang="en-CA" smtClean="0"/>
              <a:t>2023-01-14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15D4B8-441D-4B5F-B2A7-9BCB61CE1480}" type="slidenum">
              <a:rPr lang="en-CA" smtClean="0"/>
              <a:t>‹#›</a:t>
            </a:fld>
            <a:endParaRPr lang="en-CA"/>
          </a:p>
        </p:txBody>
      </p:sp>
    </p:spTree>
    <p:extLst>
      <p:ext uri="{BB962C8B-B14F-4D97-AF65-F5344CB8AC3E}">
        <p14:creationId xmlns:p14="http://schemas.microsoft.com/office/powerpoint/2010/main" val="1156905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800" baseline="0" dirty="0"/>
              <a:t>The Covenant of Descent is about the Plan of God:</a:t>
            </a:r>
            <a:br>
              <a:rPr lang="en-CA" sz="800" baseline="0" dirty="0"/>
            </a:br>
            <a:r>
              <a:rPr lang="en-CA" sz="800" baseline="0" dirty="0"/>
              <a:t>- the First and Second Advents are the most important events of prophecy, history, Plan of God</a:t>
            </a:r>
            <a:br>
              <a:rPr lang="en-CA" sz="800" baseline="0" dirty="0"/>
            </a:br>
            <a:r>
              <a:rPr lang="en-CA" sz="800" baseline="0" dirty="0"/>
              <a:t>- the First Advent prepares the way for the Second Advent </a:t>
            </a:r>
          </a:p>
          <a:p>
            <a:pPr marL="171450" indent="-171450">
              <a:buFont typeface="Arial" panose="020B0604020202020204" pitchFamily="34" charset="0"/>
              <a:buChar char="•"/>
            </a:pPr>
            <a:r>
              <a:rPr lang="en-CA" sz="800" baseline="0" dirty="0"/>
              <a:t>It particularizes the promise to Abraham to a descendent of David</a:t>
            </a:r>
          </a:p>
          <a:p>
            <a:pPr marL="171450" indent="-171450">
              <a:buFont typeface="Arial" panose="020B0604020202020204" pitchFamily="34" charset="0"/>
              <a:buChar char="•"/>
            </a:pPr>
            <a:r>
              <a:rPr lang="en-CA" sz="800" baseline="0" dirty="0"/>
              <a:t>The New Testament authors are explicit that the promises are fulfilled by Jesus Christ </a:t>
            </a:r>
          </a:p>
          <a:p>
            <a:pPr marL="171450" indent="-171450">
              <a:buFont typeface="Arial" panose="020B0604020202020204" pitchFamily="34" charset="0"/>
              <a:buChar char="•"/>
            </a:pPr>
            <a:r>
              <a:rPr lang="en-CA" sz="800" baseline="0" dirty="0"/>
              <a:t>David, like Abraham, moved on in faith with imperfect knowledge to accomplish the Work of God</a:t>
            </a:r>
          </a:p>
          <a:p>
            <a:pPr marL="171450" indent="-171450">
              <a:buFont typeface="Arial" panose="020B0604020202020204" pitchFamily="34" charset="0"/>
              <a:buChar char="•"/>
            </a:pPr>
            <a:r>
              <a:rPr lang="en-CA" sz="800" baseline="0" dirty="0"/>
              <a:t>The results of David’s efforts are in the Psalms</a:t>
            </a:r>
          </a:p>
        </p:txBody>
      </p:sp>
      <p:sp>
        <p:nvSpPr>
          <p:cNvPr id="4" name="Slide Number Placeholder 3"/>
          <p:cNvSpPr>
            <a:spLocks noGrp="1"/>
          </p:cNvSpPr>
          <p:nvPr>
            <p:ph type="sldNum" sz="quarter" idx="5"/>
          </p:nvPr>
        </p:nvSpPr>
        <p:spPr/>
        <p:txBody>
          <a:bodyPr/>
          <a:lstStyle/>
          <a:p>
            <a:fld id="{7015D4B8-441D-4B5F-B2A7-9BCB61CE1480}" type="slidenum">
              <a:rPr lang="en-CA" smtClean="0"/>
              <a:t>1</a:t>
            </a:fld>
            <a:endParaRPr lang="en-CA"/>
          </a:p>
        </p:txBody>
      </p:sp>
    </p:spTree>
    <p:extLst>
      <p:ext uri="{BB962C8B-B14F-4D97-AF65-F5344CB8AC3E}">
        <p14:creationId xmlns:p14="http://schemas.microsoft.com/office/powerpoint/2010/main" val="1647813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paralleled in 1 Chronicles 17:21-23</a:t>
            </a:r>
          </a:p>
          <a:p>
            <a:pPr marL="171450" indent="-171450">
              <a:buFont typeface="Arial" panose="020B0604020202020204" pitchFamily="34" charset="0"/>
              <a:buChar char="•"/>
            </a:pPr>
            <a:r>
              <a:rPr lang="en-CA" dirty="0"/>
              <a:t>We at the end-time have a unique perspective:</a:t>
            </a:r>
            <a:br>
              <a:rPr lang="en-CA" dirty="0"/>
            </a:br>
            <a:r>
              <a:rPr lang="en-CA" dirty="0"/>
              <a:t>- we have the complete written revelation of the Word of God,</a:t>
            </a:r>
            <a:br>
              <a:rPr lang="en-CA" dirty="0"/>
            </a:br>
            <a:r>
              <a:rPr lang="en-CA" dirty="0"/>
              <a:t>- we have thousands of years of history demonstrating the working-out of the Plan of God,</a:t>
            </a:r>
            <a:br>
              <a:rPr lang="en-CA" dirty="0"/>
            </a:br>
            <a:r>
              <a:rPr lang="en-CA" dirty="0"/>
              <a:t>- we see end result of a world driven by Satan to more and more sin,</a:t>
            </a:r>
            <a:br>
              <a:rPr lang="en-CA" dirty="0"/>
            </a:br>
            <a:r>
              <a:rPr lang="en-CA" dirty="0"/>
              <a:t>- we have the calling to prepare for the World Tomorrow</a:t>
            </a:r>
          </a:p>
          <a:p>
            <a:pPr marL="171450" indent="-171450">
              <a:buFont typeface="Arial" panose="020B0604020202020204" pitchFamily="34" charset="0"/>
              <a:buChar char="•"/>
            </a:pPr>
            <a:r>
              <a:rPr lang="en-CA" dirty="0"/>
              <a:t>David had none of this …</a:t>
            </a:r>
            <a:br>
              <a:rPr lang="en-CA" dirty="0"/>
            </a:br>
            <a:r>
              <a:rPr lang="en-CA" dirty="0"/>
              <a:t>but God inspired David to give us critical understanding to fulfill our calling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7015D4B8-441D-4B5F-B2A7-9BCB61CE1480}" type="slidenum">
              <a:rPr lang="en-CA" smtClean="0"/>
              <a:t>13</a:t>
            </a:fld>
            <a:endParaRPr lang="en-CA"/>
          </a:p>
        </p:txBody>
      </p:sp>
    </p:spTree>
    <p:extLst>
      <p:ext uri="{BB962C8B-B14F-4D97-AF65-F5344CB8AC3E}">
        <p14:creationId xmlns:p14="http://schemas.microsoft.com/office/powerpoint/2010/main" val="2951071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It is very easy to just “read over” this covenant, but it really critical in the Plan of God</a:t>
            </a:r>
          </a:p>
          <a:p>
            <a:pPr marL="171450" indent="-171450">
              <a:buFont typeface="Arial" panose="020B0604020202020204" pitchFamily="34" charset="0"/>
              <a:buChar char="•"/>
            </a:pPr>
            <a:r>
              <a:rPr lang="en-CA" dirty="0"/>
              <a:t>YHWH made this covenant privately with Moses,</a:t>
            </a:r>
            <a:br>
              <a:rPr lang="en-CA" dirty="0"/>
            </a:br>
            <a:r>
              <a:rPr lang="en-CA" dirty="0"/>
              <a:t>Moses recorded it for all posterity – it is a commitment from God</a:t>
            </a:r>
          </a:p>
        </p:txBody>
      </p:sp>
      <p:sp>
        <p:nvSpPr>
          <p:cNvPr id="4" name="Slide Number Placeholder 3"/>
          <p:cNvSpPr>
            <a:spLocks noGrp="1"/>
          </p:cNvSpPr>
          <p:nvPr>
            <p:ph type="sldNum" sz="quarter" idx="5"/>
          </p:nvPr>
        </p:nvSpPr>
        <p:spPr/>
        <p:txBody>
          <a:bodyPr/>
          <a:lstStyle/>
          <a:p>
            <a:fld id="{7015D4B8-441D-4B5F-B2A7-9BCB61CE1480}" type="slidenum">
              <a:rPr lang="en-CA" smtClean="0"/>
              <a:t>14</a:t>
            </a:fld>
            <a:endParaRPr lang="en-CA"/>
          </a:p>
        </p:txBody>
      </p:sp>
    </p:spTree>
    <p:extLst>
      <p:ext uri="{BB962C8B-B14F-4D97-AF65-F5344CB8AC3E}">
        <p14:creationId xmlns:p14="http://schemas.microsoft.com/office/powerpoint/2010/main" val="1220968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whole focus of the Sinai Covenant was that Israel was to become God’s example nation to the whole world</a:t>
            </a:r>
          </a:p>
          <a:p>
            <a:pPr marL="171450" indent="-171450">
              <a:buFont typeface="Arial" panose="020B0604020202020204" pitchFamily="34" charset="0"/>
              <a:buChar char="•"/>
            </a:pPr>
            <a:r>
              <a:rPr lang="en-CA" dirty="0"/>
              <a:t>Now, God is saying that he will unequivocally make this happen …</a:t>
            </a:r>
          </a:p>
        </p:txBody>
      </p:sp>
      <p:sp>
        <p:nvSpPr>
          <p:cNvPr id="4" name="Slide Number Placeholder 3"/>
          <p:cNvSpPr>
            <a:spLocks noGrp="1"/>
          </p:cNvSpPr>
          <p:nvPr>
            <p:ph type="sldNum" sz="quarter" idx="5"/>
          </p:nvPr>
        </p:nvSpPr>
        <p:spPr/>
        <p:txBody>
          <a:bodyPr/>
          <a:lstStyle/>
          <a:p>
            <a:fld id="{7015D4B8-441D-4B5F-B2A7-9BCB61CE1480}" type="slidenum">
              <a:rPr lang="en-CA" smtClean="0"/>
              <a:t>15</a:t>
            </a:fld>
            <a:endParaRPr lang="en-CA"/>
          </a:p>
        </p:txBody>
      </p:sp>
    </p:spTree>
    <p:extLst>
      <p:ext uri="{BB962C8B-B14F-4D97-AF65-F5344CB8AC3E}">
        <p14:creationId xmlns:p14="http://schemas.microsoft.com/office/powerpoint/2010/main" val="2686937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All true worshippers can claim this promise of God that he will accomplish his purpose … </a:t>
            </a:r>
          </a:p>
        </p:txBody>
      </p:sp>
      <p:sp>
        <p:nvSpPr>
          <p:cNvPr id="4" name="Slide Number Placeholder 3"/>
          <p:cNvSpPr>
            <a:spLocks noGrp="1"/>
          </p:cNvSpPr>
          <p:nvPr>
            <p:ph type="sldNum" sz="quarter" idx="5"/>
          </p:nvPr>
        </p:nvSpPr>
        <p:spPr/>
        <p:txBody>
          <a:bodyPr/>
          <a:lstStyle/>
          <a:p>
            <a:fld id="{7015D4B8-441D-4B5F-B2A7-9BCB61CE1480}" type="slidenum">
              <a:rPr lang="en-CA" smtClean="0"/>
              <a:t>16</a:t>
            </a:fld>
            <a:endParaRPr lang="en-CA"/>
          </a:p>
        </p:txBody>
      </p:sp>
    </p:spTree>
    <p:extLst>
      <p:ext uri="{BB962C8B-B14F-4D97-AF65-F5344CB8AC3E}">
        <p14:creationId xmlns:p14="http://schemas.microsoft.com/office/powerpoint/2010/main" val="2443240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Back to David’s prayer …</a:t>
            </a:r>
          </a:p>
          <a:p>
            <a:pPr marL="171450" indent="-171450">
              <a:buFont typeface="Arial" panose="020B0604020202020204" pitchFamily="34" charset="0"/>
              <a:buChar char="•"/>
            </a:pPr>
            <a:r>
              <a:rPr lang="en-CA" dirty="0"/>
              <a:t>The Covenant of Performance was no doubt on David’s mind as he tried to understand the promise …</a:t>
            </a:r>
          </a:p>
          <a:p>
            <a:pPr marL="171450" indent="-171450">
              <a:buFont typeface="Arial" panose="020B0604020202020204" pitchFamily="34" charset="0"/>
              <a:buChar char="•"/>
            </a:pPr>
            <a:r>
              <a:rPr lang="en-CA" dirty="0"/>
              <a:t>This is paralleled in 1 Chronicles 17:24-27</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7015D4B8-441D-4B5F-B2A7-9BCB61CE1480}" type="slidenum">
              <a:rPr lang="en-CA" smtClean="0"/>
              <a:t>17</a:t>
            </a:fld>
            <a:endParaRPr lang="en-CA"/>
          </a:p>
        </p:txBody>
      </p:sp>
    </p:spTree>
    <p:extLst>
      <p:ext uri="{BB962C8B-B14F-4D97-AF65-F5344CB8AC3E}">
        <p14:creationId xmlns:p14="http://schemas.microsoft.com/office/powerpoint/2010/main" val="3031377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one of the great revelations into the mind of David: he wanted to make sure his audience understood the Nature of God, the Plan of God, and the Way of God</a:t>
            </a:r>
          </a:p>
          <a:p>
            <a:pPr marL="171450" indent="-171450">
              <a:buFont typeface="Arial" panose="020B0604020202020204" pitchFamily="34" charset="0"/>
              <a:buChar char="•"/>
            </a:pPr>
            <a:r>
              <a:rPr lang="en-CA" b="1" u="sng" dirty="0"/>
              <a:t>We must understand the Way of God and we must have David’s zeal to teach it</a:t>
            </a:r>
          </a:p>
          <a:p>
            <a:pPr marL="171450" indent="-171450">
              <a:buFont typeface="Arial" panose="020B0604020202020204" pitchFamily="34" charset="0"/>
              <a:buChar char="•"/>
            </a:pPr>
            <a:r>
              <a:rPr lang="en-CA" dirty="0"/>
              <a:t>This desire to teach was probably the motivating factor in David’s creating the Psalms</a:t>
            </a:r>
          </a:p>
          <a:p>
            <a:pPr marL="171450" indent="-171450">
              <a:buFont typeface="Arial" panose="020B0604020202020204" pitchFamily="34" charset="0"/>
              <a:buChar char="•"/>
            </a:pPr>
            <a:r>
              <a:rPr lang="en-CA" dirty="0"/>
              <a:t>We need to understand his “mind and heart” as reveled in his Psalms </a:t>
            </a:r>
          </a:p>
        </p:txBody>
      </p:sp>
      <p:sp>
        <p:nvSpPr>
          <p:cNvPr id="4" name="Slide Number Placeholder 3"/>
          <p:cNvSpPr>
            <a:spLocks noGrp="1"/>
          </p:cNvSpPr>
          <p:nvPr>
            <p:ph type="sldNum" sz="quarter" idx="5"/>
          </p:nvPr>
        </p:nvSpPr>
        <p:spPr/>
        <p:txBody>
          <a:bodyPr/>
          <a:lstStyle/>
          <a:p>
            <a:fld id="{7015D4B8-441D-4B5F-B2A7-9BCB61CE1480}" type="slidenum">
              <a:rPr lang="en-CA" smtClean="0"/>
              <a:t>18</a:t>
            </a:fld>
            <a:endParaRPr lang="en-CA"/>
          </a:p>
        </p:txBody>
      </p:sp>
    </p:spTree>
    <p:extLst>
      <p:ext uri="{BB962C8B-B14F-4D97-AF65-F5344CB8AC3E}">
        <p14:creationId xmlns:p14="http://schemas.microsoft.com/office/powerpoint/2010/main" val="26667958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15D4B8-441D-4B5F-B2A7-9BCB61CE1480}" type="slidenum">
              <a:rPr lang="en-CA" smtClean="0"/>
              <a:t>19</a:t>
            </a:fld>
            <a:endParaRPr lang="en-CA"/>
          </a:p>
        </p:txBody>
      </p:sp>
    </p:spTree>
    <p:extLst>
      <p:ext uri="{BB962C8B-B14F-4D97-AF65-F5344CB8AC3E}">
        <p14:creationId xmlns:p14="http://schemas.microsoft.com/office/powerpoint/2010/main" val="4144121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God’s actions, </a:t>
            </a:r>
            <a:r>
              <a:rPr lang="en-CA" u="sng" dirty="0"/>
              <a:t>his works</a:t>
            </a:r>
            <a:r>
              <a:rPr lang="en-CA" dirty="0"/>
              <a:t>, what he has done in the past provide a sure basis for faith in the promises for the future</a:t>
            </a:r>
          </a:p>
        </p:txBody>
      </p:sp>
      <p:sp>
        <p:nvSpPr>
          <p:cNvPr id="4" name="Slide Number Placeholder 3"/>
          <p:cNvSpPr>
            <a:spLocks noGrp="1"/>
          </p:cNvSpPr>
          <p:nvPr>
            <p:ph type="sldNum" sz="quarter" idx="5"/>
          </p:nvPr>
        </p:nvSpPr>
        <p:spPr/>
        <p:txBody>
          <a:bodyPr/>
          <a:lstStyle/>
          <a:p>
            <a:fld id="{7015D4B8-441D-4B5F-B2A7-9BCB61CE1480}" type="slidenum">
              <a:rPr lang="en-CA" smtClean="0"/>
              <a:t>23</a:t>
            </a:fld>
            <a:endParaRPr lang="en-CA"/>
          </a:p>
        </p:txBody>
      </p:sp>
    </p:spTree>
    <p:extLst>
      <p:ext uri="{BB962C8B-B14F-4D97-AF65-F5344CB8AC3E}">
        <p14:creationId xmlns:p14="http://schemas.microsoft.com/office/powerpoint/2010/main" val="1934072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David’s covenant of “friendship” with Jonathan (1Sm23:16-18) </a:t>
            </a:r>
          </a:p>
          <a:p>
            <a:pPr marL="171450" indent="-171450">
              <a:buFont typeface="Arial" panose="020B0604020202020204" pitchFamily="34" charset="0"/>
              <a:buChar char="•"/>
            </a:pPr>
            <a:r>
              <a:rPr lang="en-CA" dirty="0"/>
              <a:t>David’s covenant  with Abner to bring the Northern tribes to David (2Sm3:12-13)</a:t>
            </a:r>
          </a:p>
          <a:p>
            <a:pPr marL="171450" indent="-171450">
              <a:buFont typeface="Arial" panose="020B0604020202020204" pitchFamily="34" charset="0"/>
              <a:buChar char="•"/>
            </a:pPr>
            <a:r>
              <a:rPr lang="en-CA" dirty="0"/>
              <a:t>Covering this covenant in isolation from the life of David gives a very partial picture;</a:t>
            </a:r>
            <a:br>
              <a:rPr lang="en-CA" dirty="0"/>
            </a:br>
            <a:r>
              <a:rPr lang="en-CA" dirty="0"/>
              <a:t>- so, I did a whole paper on the Life and Teaching of David</a:t>
            </a:r>
            <a:br>
              <a:rPr lang="en-CA" dirty="0"/>
            </a:br>
            <a:r>
              <a:rPr lang="en-CA" dirty="0"/>
              <a:t>- I will cover some of that material over my next couple of sermons</a:t>
            </a:r>
          </a:p>
        </p:txBody>
      </p:sp>
      <p:sp>
        <p:nvSpPr>
          <p:cNvPr id="4" name="Slide Number Placeholder 3"/>
          <p:cNvSpPr>
            <a:spLocks noGrp="1"/>
          </p:cNvSpPr>
          <p:nvPr>
            <p:ph type="sldNum" sz="quarter" idx="5"/>
          </p:nvPr>
        </p:nvSpPr>
        <p:spPr/>
        <p:txBody>
          <a:bodyPr/>
          <a:lstStyle/>
          <a:p>
            <a:fld id="{7015D4B8-441D-4B5F-B2A7-9BCB61CE1480}" type="slidenum">
              <a:rPr lang="en-CA" smtClean="0"/>
              <a:t>2</a:t>
            </a:fld>
            <a:endParaRPr lang="en-CA"/>
          </a:p>
        </p:txBody>
      </p:sp>
    </p:spTree>
    <p:extLst>
      <p:ext uri="{BB962C8B-B14F-4D97-AF65-F5344CB8AC3E}">
        <p14:creationId xmlns:p14="http://schemas.microsoft.com/office/powerpoint/2010/main" val="4230517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Once David was established in Jerusalem, he brought the Ark to Jerusalem, then he wanted to build a Temple </a:t>
            </a:r>
          </a:p>
          <a:p>
            <a:pPr marL="171450" indent="-171450">
              <a:buFont typeface="Arial" panose="020B0604020202020204" pitchFamily="34" charset="0"/>
              <a:buChar char="•"/>
            </a:pPr>
            <a:r>
              <a:rPr lang="en-CA" dirty="0"/>
              <a:t>This is paralleled in 1 Chronicles 17:1-6</a:t>
            </a:r>
          </a:p>
        </p:txBody>
      </p:sp>
      <p:sp>
        <p:nvSpPr>
          <p:cNvPr id="4" name="Slide Number Placeholder 3"/>
          <p:cNvSpPr>
            <a:spLocks noGrp="1"/>
          </p:cNvSpPr>
          <p:nvPr>
            <p:ph type="sldNum" sz="quarter" idx="5"/>
          </p:nvPr>
        </p:nvSpPr>
        <p:spPr/>
        <p:txBody>
          <a:bodyPr/>
          <a:lstStyle/>
          <a:p>
            <a:fld id="{7015D4B8-441D-4B5F-B2A7-9BCB61CE1480}" type="slidenum">
              <a:rPr lang="en-CA" smtClean="0"/>
              <a:t>3</a:t>
            </a:fld>
            <a:endParaRPr lang="en-CA"/>
          </a:p>
        </p:txBody>
      </p:sp>
    </p:spTree>
    <p:extLst>
      <p:ext uri="{BB962C8B-B14F-4D97-AF65-F5344CB8AC3E}">
        <p14:creationId xmlns:p14="http://schemas.microsoft.com/office/powerpoint/2010/main" val="3346590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YHWH reveals to David, through Nathan, what the Plan is</a:t>
            </a:r>
          </a:p>
          <a:p>
            <a:pPr marL="171450" indent="-171450">
              <a:buFont typeface="Arial" panose="020B0604020202020204" pitchFamily="34" charset="0"/>
              <a:buChar char="•"/>
            </a:pPr>
            <a:r>
              <a:rPr lang="en-CA" dirty="0"/>
              <a:t>This is paralleled in 1 Chronicles 17:8-15</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7015D4B8-441D-4B5F-B2A7-9BCB61CE1480}" type="slidenum">
              <a:rPr lang="en-CA" smtClean="0"/>
              <a:t>4</a:t>
            </a:fld>
            <a:endParaRPr lang="en-CA"/>
          </a:p>
        </p:txBody>
      </p:sp>
    </p:spTree>
    <p:extLst>
      <p:ext uri="{BB962C8B-B14F-4D97-AF65-F5344CB8AC3E}">
        <p14:creationId xmlns:p14="http://schemas.microsoft.com/office/powerpoint/2010/main" val="1374370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“offspring” is dual: Solomon and descendants; and the Messiah</a:t>
            </a:r>
          </a:p>
          <a:p>
            <a:pPr marL="171450" indent="-171450">
              <a:buFont typeface="Arial" panose="020B0604020202020204" pitchFamily="34" charset="0"/>
              <a:buChar char="•"/>
            </a:pPr>
            <a:r>
              <a:rPr lang="en-CA" dirty="0"/>
              <a:t>“</a:t>
            </a:r>
            <a:r>
              <a:rPr lang="en-CA" i="1" dirty="0" err="1"/>
              <a:t>ḥesed</a:t>
            </a:r>
            <a:r>
              <a:rPr lang="en-CA" dirty="0"/>
              <a:t>” – covenant love, unequivocal commitment</a:t>
            </a:r>
          </a:p>
        </p:txBody>
      </p:sp>
      <p:sp>
        <p:nvSpPr>
          <p:cNvPr id="4" name="Slide Number Placeholder 3"/>
          <p:cNvSpPr>
            <a:spLocks noGrp="1"/>
          </p:cNvSpPr>
          <p:nvPr>
            <p:ph type="sldNum" sz="quarter" idx="5"/>
          </p:nvPr>
        </p:nvSpPr>
        <p:spPr/>
        <p:txBody>
          <a:bodyPr/>
          <a:lstStyle/>
          <a:p>
            <a:fld id="{7015D4B8-441D-4B5F-B2A7-9BCB61CE1480}" type="slidenum">
              <a:rPr lang="en-CA" smtClean="0"/>
              <a:t>5</a:t>
            </a:fld>
            <a:endParaRPr lang="en-CA"/>
          </a:p>
        </p:txBody>
      </p:sp>
    </p:spTree>
    <p:extLst>
      <p:ext uri="{BB962C8B-B14F-4D97-AF65-F5344CB8AC3E}">
        <p14:creationId xmlns:p14="http://schemas.microsoft.com/office/powerpoint/2010/main" val="3900227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promise contains three types of information:</a:t>
            </a:r>
          </a:p>
          <a:p>
            <a:pPr marL="685800" lvl="1" indent="-228600">
              <a:buFont typeface="+mj-lt"/>
              <a:buAutoNum type="arabicPeriod"/>
            </a:pPr>
            <a:r>
              <a:rPr lang="en-CA" dirty="0"/>
              <a:t>Promises about David’s physical dynasty</a:t>
            </a:r>
          </a:p>
          <a:p>
            <a:pPr marL="685800" lvl="1" indent="-228600">
              <a:buFont typeface="+mj-lt"/>
              <a:buAutoNum type="arabicPeriod"/>
            </a:pPr>
            <a:r>
              <a:rPr lang="en-CA" dirty="0"/>
              <a:t>Promises about the “offspring”, the Messiah</a:t>
            </a:r>
          </a:p>
          <a:p>
            <a:pPr marL="685800" lvl="1" indent="-228600">
              <a:buFont typeface="+mj-lt"/>
              <a:buAutoNum type="arabicPeriod"/>
            </a:pPr>
            <a:r>
              <a:rPr lang="en-CA" dirty="0"/>
              <a:t>Dual promises which relate to the physical dynasty of David,</a:t>
            </a:r>
            <a:br>
              <a:rPr lang="en-CA" dirty="0"/>
            </a:br>
            <a:r>
              <a:rPr lang="en-CA" dirty="0"/>
              <a:t>but also to the Messiah and the work of the Messiah</a:t>
            </a:r>
          </a:p>
        </p:txBody>
      </p:sp>
      <p:sp>
        <p:nvSpPr>
          <p:cNvPr id="4" name="Slide Number Placeholder 3"/>
          <p:cNvSpPr>
            <a:spLocks noGrp="1"/>
          </p:cNvSpPr>
          <p:nvPr>
            <p:ph type="sldNum" sz="quarter" idx="5"/>
          </p:nvPr>
        </p:nvSpPr>
        <p:spPr/>
        <p:txBody>
          <a:bodyPr/>
          <a:lstStyle/>
          <a:p>
            <a:fld id="{7015D4B8-441D-4B5F-B2A7-9BCB61CE1480}" type="slidenum">
              <a:rPr lang="en-CA" smtClean="0"/>
              <a:t>6</a:t>
            </a:fld>
            <a:endParaRPr lang="en-CA"/>
          </a:p>
        </p:txBody>
      </p:sp>
    </p:spTree>
    <p:extLst>
      <p:ext uri="{BB962C8B-B14F-4D97-AF65-F5344CB8AC3E}">
        <p14:creationId xmlns:p14="http://schemas.microsoft.com/office/powerpoint/2010/main" val="3145896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concept of “Messianic Descent” is important because, although David had no way to fully understand it, it is the whole purpose of God’s promises</a:t>
            </a:r>
          </a:p>
          <a:p>
            <a:pPr marL="171450" indent="-171450">
              <a:buFont typeface="Arial" panose="020B0604020202020204" pitchFamily="34" charset="0"/>
              <a:buChar char="•"/>
            </a:pPr>
            <a:r>
              <a:rPr lang="en-CA" dirty="0"/>
              <a:t>From the Garden of Eden forward, the scriptures point to the Messiah</a:t>
            </a:r>
          </a:p>
        </p:txBody>
      </p:sp>
      <p:sp>
        <p:nvSpPr>
          <p:cNvPr id="4" name="Slide Number Placeholder 3"/>
          <p:cNvSpPr>
            <a:spLocks noGrp="1"/>
          </p:cNvSpPr>
          <p:nvPr>
            <p:ph type="sldNum" sz="quarter" idx="5"/>
          </p:nvPr>
        </p:nvSpPr>
        <p:spPr/>
        <p:txBody>
          <a:bodyPr/>
          <a:lstStyle/>
          <a:p>
            <a:fld id="{7015D4B8-441D-4B5F-B2A7-9BCB61CE1480}" type="slidenum">
              <a:rPr lang="en-CA" smtClean="0"/>
              <a:t>9</a:t>
            </a:fld>
            <a:endParaRPr lang="en-CA"/>
          </a:p>
        </p:txBody>
      </p:sp>
    </p:spTree>
    <p:extLst>
      <p:ext uri="{BB962C8B-B14F-4D97-AF65-F5344CB8AC3E}">
        <p14:creationId xmlns:p14="http://schemas.microsoft.com/office/powerpoint/2010/main" val="934902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Covenant of Descent particularizes the Covenant of Promise by showing that the “blessing of all nations” would be through the descendant of David</a:t>
            </a:r>
          </a:p>
        </p:txBody>
      </p:sp>
      <p:sp>
        <p:nvSpPr>
          <p:cNvPr id="4" name="Slide Number Placeholder 3"/>
          <p:cNvSpPr>
            <a:spLocks noGrp="1"/>
          </p:cNvSpPr>
          <p:nvPr>
            <p:ph type="sldNum" sz="quarter" idx="5"/>
          </p:nvPr>
        </p:nvSpPr>
        <p:spPr/>
        <p:txBody>
          <a:bodyPr/>
          <a:lstStyle/>
          <a:p>
            <a:fld id="{7015D4B8-441D-4B5F-B2A7-9BCB61CE1480}" type="slidenum">
              <a:rPr lang="en-CA" smtClean="0"/>
              <a:t>11</a:t>
            </a:fld>
            <a:endParaRPr lang="en-CA"/>
          </a:p>
        </p:txBody>
      </p:sp>
    </p:spTree>
    <p:extLst>
      <p:ext uri="{BB962C8B-B14F-4D97-AF65-F5344CB8AC3E}">
        <p14:creationId xmlns:p14="http://schemas.microsoft.com/office/powerpoint/2010/main" val="2005832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paralleled in 1 Chronicles 17:16-20</a:t>
            </a:r>
          </a:p>
          <a:p>
            <a:pPr marL="171450" indent="-171450">
              <a:buFont typeface="Arial" panose="020B0604020202020204" pitchFamily="34" charset="0"/>
              <a:buChar char="•"/>
            </a:pPr>
            <a:r>
              <a:rPr lang="en-CA" dirty="0"/>
              <a:t>There is no indication of the time lapse between the promise and this prayer …</a:t>
            </a:r>
          </a:p>
          <a:p>
            <a:pPr marL="171450" indent="-171450">
              <a:buFont typeface="Arial" panose="020B0604020202020204" pitchFamily="34" charset="0"/>
              <a:buChar char="•"/>
            </a:pPr>
            <a:r>
              <a:rPr lang="en-CA" dirty="0"/>
              <a:t>In this prayer we see David’s heartfelt reaction to the promises of YHWH,</a:t>
            </a:r>
          </a:p>
          <a:p>
            <a:pPr marL="171450" indent="-171450">
              <a:buFont typeface="Arial" panose="020B0604020202020204" pitchFamily="34" charset="0"/>
              <a:buChar char="•"/>
            </a:pPr>
            <a:r>
              <a:rPr lang="en-CA" dirty="0"/>
              <a:t>But we also see how hard it was for David to fully understand the promises,</a:t>
            </a:r>
            <a:br>
              <a:rPr lang="en-CA" dirty="0"/>
            </a:br>
            <a:r>
              <a:rPr lang="en-CA" dirty="0"/>
              <a:t>but like Abraham, he moved on in faith and did everything he could to accomplish the Work of God</a:t>
            </a:r>
          </a:p>
          <a:p>
            <a:endParaRPr lang="en-CA" dirty="0"/>
          </a:p>
        </p:txBody>
      </p:sp>
      <p:sp>
        <p:nvSpPr>
          <p:cNvPr id="4" name="Slide Number Placeholder 3"/>
          <p:cNvSpPr>
            <a:spLocks noGrp="1"/>
          </p:cNvSpPr>
          <p:nvPr>
            <p:ph type="sldNum" sz="quarter" idx="5"/>
          </p:nvPr>
        </p:nvSpPr>
        <p:spPr/>
        <p:txBody>
          <a:bodyPr/>
          <a:lstStyle/>
          <a:p>
            <a:fld id="{7015D4B8-441D-4B5F-B2A7-9BCB61CE1480}" type="slidenum">
              <a:rPr lang="en-CA" smtClean="0"/>
              <a:t>12</a:t>
            </a:fld>
            <a:endParaRPr lang="en-CA"/>
          </a:p>
        </p:txBody>
      </p:sp>
    </p:spTree>
    <p:extLst>
      <p:ext uri="{BB962C8B-B14F-4D97-AF65-F5344CB8AC3E}">
        <p14:creationId xmlns:p14="http://schemas.microsoft.com/office/powerpoint/2010/main" val="746428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893E2-5300-D370-A9E3-6E1E7AF961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95EFCF2-6B67-F172-ED2D-A4693D4BD5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A34D35C-0A79-AE3C-065A-A5E38B6BB07A}"/>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5" name="Footer Placeholder 4">
            <a:extLst>
              <a:ext uri="{FF2B5EF4-FFF2-40B4-BE49-F238E27FC236}">
                <a16:creationId xmlns:a16="http://schemas.microsoft.com/office/drawing/2014/main" id="{7A43EFBC-3C54-9941-AE69-101A40110CC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9C41781-2E35-C583-43A9-9C5077B176F4}"/>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1469022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B1CDA-57A5-A84B-D189-1B51707A05D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5585AB4-824A-99CC-85E2-E438AC01B6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483215C-9E05-0B6E-08B1-5F88F365AF08}"/>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5" name="Footer Placeholder 4">
            <a:extLst>
              <a:ext uri="{FF2B5EF4-FFF2-40B4-BE49-F238E27FC236}">
                <a16:creationId xmlns:a16="http://schemas.microsoft.com/office/drawing/2014/main" id="{2678E175-E27C-0CD8-3776-8D209653CEC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40539F1-A64B-5C09-4BD7-459FCD6FF7E4}"/>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4218278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FB34B0-DBD8-13AF-17A7-6AE9F34020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F775184-F9AA-603D-1144-ACC914A850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17180AC-783E-D26E-9607-FF0AACC2A171}"/>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5" name="Footer Placeholder 4">
            <a:extLst>
              <a:ext uri="{FF2B5EF4-FFF2-40B4-BE49-F238E27FC236}">
                <a16:creationId xmlns:a16="http://schemas.microsoft.com/office/drawing/2014/main" id="{2D8D7C23-F23F-467D-E143-705CBCDE24C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B2013F6-984D-19CB-8787-578F33AC5FA8}"/>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422600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B6B08-A27A-84FE-758D-2E252331020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7B0F08F-97AC-D6B2-C6B4-52DB07BD4C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2A08F52-BEAF-B803-126B-0452A2372481}"/>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5" name="Footer Placeholder 4">
            <a:extLst>
              <a:ext uri="{FF2B5EF4-FFF2-40B4-BE49-F238E27FC236}">
                <a16:creationId xmlns:a16="http://schemas.microsoft.com/office/drawing/2014/main" id="{961444B3-99FE-4553-5B9A-F2F612E6D57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8786B1-EA93-261E-0CE1-01175879A8E3}"/>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3848403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51471-1333-32BD-D7EA-2363B6E8E7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E295317-DD90-1DBF-DB6A-4916C3ECE8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4C055F-400D-9BCB-0FA8-ACDF4E1DCBEF}"/>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5" name="Footer Placeholder 4">
            <a:extLst>
              <a:ext uri="{FF2B5EF4-FFF2-40B4-BE49-F238E27FC236}">
                <a16:creationId xmlns:a16="http://schemas.microsoft.com/office/drawing/2014/main" id="{E5E67A39-9DB5-EF90-42C4-5D63D3C39B3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05A9131-1271-9B8B-26ED-C1DA6FC703BB}"/>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1060293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6F806-2F98-DD56-9AD4-F8748BB89DA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194C265-F891-C064-8A71-15FCCFD742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FB875DF-02BE-0BC3-865C-7CCD5150DE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7309B3A-C322-CD60-791C-4E7737D38ABA}"/>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6" name="Footer Placeholder 5">
            <a:extLst>
              <a:ext uri="{FF2B5EF4-FFF2-40B4-BE49-F238E27FC236}">
                <a16:creationId xmlns:a16="http://schemas.microsoft.com/office/drawing/2014/main" id="{EC6BB11A-ACA2-9FFD-E4F9-81ED74CE79E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FE81E49-A7C5-0F57-A350-AE23CF7A2A90}"/>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1896182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34126-2FC3-E917-8E5E-97C7854DAB2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B28AA0E-53B9-9144-A4CC-B4C80DBA87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3FD214-C361-21EB-5352-FAC05A00E7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D7B433C-7737-E436-B935-25B3065122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42CDFA-3D77-51EE-D089-A0962F27C4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4448288E-2083-2DA4-CACF-AB74046A6E4B}"/>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8" name="Footer Placeholder 7">
            <a:extLst>
              <a:ext uri="{FF2B5EF4-FFF2-40B4-BE49-F238E27FC236}">
                <a16:creationId xmlns:a16="http://schemas.microsoft.com/office/drawing/2014/main" id="{3A4E44CF-AE46-AAF6-C466-208C0BF1E3CF}"/>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51F8F36-E0E6-9A04-08D6-4045F9BD9A61}"/>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347895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F2E29-00F1-C435-FC03-CDEEB197D16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A3FF7C6-1477-816C-F528-548B70432E51}"/>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4" name="Footer Placeholder 3">
            <a:extLst>
              <a:ext uri="{FF2B5EF4-FFF2-40B4-BE49-F238E27FC236}">
                <a16:creationId xmlns:a16="http://schemas.microsoft.com/office/drawing/2014/main" id="{653A7C18-DFD7-BCFE-142E-06EE459CFA7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62CEB12-0225-2BF5-B848-7A9EF7A74C64}"/>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3487669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528DF0-13DC-8CD4-6206-21144701FEFA}"/>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3" name="Footer Placeholder 2">
            <a:extLst>
              <a:ext uri="{FF2B5EF4-FFF2-40B4-BE49-F238E27FC236}">
                <a16:creationId xmlns:a16="http://schemas.microsoft.com/office/drawing/2014/main" id="{67FE7A80-A208-70AA-09CD-775864E1C2E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9B40266D-82B6-822A-DA2C-5F0531EADB7A}"/>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3500524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40F05-FCE0-2916-E230-21BC23C3A4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3D12C09-BCB5-65A8-F57F-7A890740D5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0C56E68-FFB7-84EA-850F-1B1C788C01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ACDE2A-D180-BF13-354E-A86BB8A6179A}"/>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6" name="Footer Placeholder 5">
            <a:extLst>
              <a:ext uri="{FF2B5EF4-FFF2-40B4-BE49-F238E27FC236}">
                <a16:creationId xmlns:a16="http://schemas.microsoft.com/office/drawing/2014/main" id="{7CF02E5D-03DF-19C0-8941-7EB0DF63D7D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D4D9388-C329-FB40-EAF6-1A718506450A}"/>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358239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150FE-D03B-1CDF-2B49-C27C95C91E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EB22105-02F4-CA3D-F469-A8DDD5A70E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3A3E2FA-EF23-E46F-928B-F679EDA63D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BD0F0F-A9FA-BAF0-4C66-5396B701DE53}"/>
              </a:ext>
            </a:extLst>
          </p:cNvPr>
          <p:cNvSpPr>
            <a:spLocks noGrp="1"/>
          </p:cNvSpPr>
          <p:nvPr>
            <p:ph type="dt" sz="half" idx="10"/>
          </p:nvPr>
        </p:nvSpPr>
        <p:spPr/>
        <p:txBody>
          <a:bodyPr/>
          <a:lstStyle/>
          <a:p>
            <a:fld id="{AAE68928-E3EE-445A-9639-81F9EC24021F}" type="datetimeFigureOut">
              <a:rPr lang="en-CA" smtClean="0"/>
              <a:t>2023-01-14</a:t>
            </a:fld>
            <a:endParaRPr lang="en-CA"/>
          </a:p>
        </p:txBody>
      </p:sp>
      <p:sp>
        <p:nvSpPr>
          <p:cNvPr id="6" name="Footer Placeholder 5">
            <a:extLst>
              <a:ext uri="{FF2B5EF4-FFF2-40B4-BE49-F238E27FC236}">
                <a16:creationId xmlns:a16="http://schemas.microsoft.com/office/drawing/2014/main" id="{8414681B-A346-9C8B-A6C2-C47AA7A06C0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BF7C14B-0979-4E8C-8A5F-BFFC08EC688E}"/>
              </a:ext>
            </a:extLst>
          </p:cNvPr>
          <p:cNvSpPr>
            <a:spLocks noGrp="1"/>
          </p:cNvSpPr>
          <p:nvPr>
            <p:ph type="sldNum" sz="quarter" idx="12"/>
          </p:nvPr>
        </p:nvSpPr>
        <p:spPr/>
        <p:txBody>
          <a:bodyPr/>
          <a:lstStyle/>
          <a:p>
            <a:fld id="{D4E3B365-8327-45D8-9EBA-0813968A6C09}" type="slidenum">
              <a:rPr lang="en-CA" smtClean="0"/>
              <a:t>‹#›</a:t>
            </a:fld>
            <a:endParaRPr lang="en-CA"/>
          </a:p>
        </p:txBody>
      </p:sp>
    </p:spTree>
    <p:extLst>
      <p:ext uri="{BB962C8B-B14F-4D97-AF65-F5344CB8AC3E}">
        <p14:creationId xmlns:p14="http://schemas.microsoft.com/office/powerpoint/2010/main" val="2996525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2F0249-412C-06BE-8AB3-6369411A3A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2C0AADA-05C1-77D8-085E-F5569A4D5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E128D8D-5557-DC61-ACDB-0D3A752440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E68928-E3EE-445A-9639-81F9EC24021F}" type="datetimeFigureOut">
              <a:rPr lang="en-CA" smtClean="0"/>
              <a:t>2023-01-14</a:t>
            </a:fld>
            <a:endParaRPr lang="en-CA"/>
          </a:p>
        </p:txBody>
      </p:sp>
      <p:sp>
        <p:nvSpPr>
          <p:cNvPr id="5" name="Footer Placeholder 4">
            <a:extLst>
              <a:ext uri="{FF2B5EF4-FFF2-40B4-BE49-F238E27FC236}">
                <a16:creationId xmlns:a16="http://schemas.microsoft.com/office/drawing/2014/main" id="{8FDB796B-6BDE-E3F1-E21D-B6AC54DE9D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8F56FD9-FF22-91B8-6429-0ACA4EF57C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E3B365-8327-45D8-9EBA-0813968A6C09}" type="slidenum">
              <a:rPr lang="en-CA" smtClean="0"/>
              <a:t>‹#›</a:t>
            </a:fld>
            <a:endParaRPr lang="en-CA"/>
          </a:p>
        </p:txBody>
      </p:sp>
    </p:spTree>
    <p:extLst>
      <p:ext uri="{BB962C8B-B14F-4D97-AF65-F5344CB8AC3E}">
        <p14:creationId xmlns:p14="http://schemas.microsoft.com/office/powerpoint/2010/main" val="929295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0F13B-44F6-26E9-64D6-F0E5F86B3705}"/>
              </a:ext>
            </a:extLst>
          </p:cNvPr>
          <p:cNvSpPr>
            <a:spLocks noGrp="1"/>
          </p:cNvSpPr>
          <p:nvPr>
            <p:ph type="ctrTitle"/>
          </p:nvPr>
        </p:nvSpPr>
        <p:spPr>
          <a:xfrm>
            <a:off x="0" y="1"/>
            <a:ext cx="12192000" cy="1194816"/>
          </a:xfrm>
        </p:spPr>
        <p:txBody>
          <a:bodyPr/>
          <a:lstStyle/>
          <a:p>
            <a:r>
              <a:rPr lang="en-CA" dirty="0">
                <a:latin typeface="Arial Black" panose="020B0A04020102020204" pitchFamily="34" charset="0"/>
              </a:rPr>
              <a:t>The Covenant of Descent</a:t>
            </a:r>
          </a:p>
        </p:txBody>
      </p:sp>
      <p:sp>
        <p:nvSpPr>
          <p:cNvPr id="3" name="Subtitle 2">
            <a:extLst>
              <a:ext uri="{FF2B5EF4-FFF2-40B4-BE49-F238E27FC236}">
                <a16:creationId xmlns:a16="http://schemas.microsoft.com/office/drawing/2014/main" id="{6B0DA4A6-7F50-425D-6BA2-CF35DC0CE817}"/>
              </a:ext>
            </a:extLst>
          </p:cNvPr>
          <p:cNvSpPr>
            <a:spLocks noGrp="1"/>
          </p:cNvSpPr>
          <p:nvPr>
            <p:ph type="subTitle" idx="1"/>
          </p:nvPr>
        </p:nvSpPr>
        <p:spPr>
          <a:xfrm>
            <a:off x="0" y="1194817"/>
            <a:ext cx="12192000" cy="5449823"/>
          </a:xfrm>
        </p:spPr>
        <p:txBody>
          <a:bodyPr>
            <a:normAutofit fontScale="92500"/>
          </a:bodyPr>
          <a:lstStyle/>
          <a:p>
            <a:pPr>
              <a:spcBef>
                <a:spcPts val="0"/>
              </a:spcBef>
            </a:pPr>
            <a:r>
              <a:rPr lang="en-CA" sz="2800" b="1" dirty="0">
                <a:solidFill>
                  <a:srgbClr val="FF0000"/>
                </a:solidFill>
              </a:rPr>
              <a:t>… </a:t>
            </a:r>
            <a:r>
              <a:rPr lang="en-CA" sz="2800" b="1" i="1" dirty="0">
                <a:solidFill>
                  <a:srgbClr val="FF0000"/>
                </a:solidFill>
                <a:highlight>
                  <a:srgbClr val="FFFF00"/>
                </a:highlight>
              </a:rPr>
              <a:t>I will establish the throne of his kingdom forever</a:t>
            </a:r>
            <a:r>
              <a:rPr lang="en-CA" sz="2800" b="1" dirty="0">
                <a:solidFill>
                  <a:srgbClr val="FF0000"/>
                </a:solidFill>
              </a:rPr>
              <a:t>.   </a:t>
            </a:r>
            <a:br>
              <a:rPr lang="en-CA" sz="2800" b="1" dirty="0">
                <a:solidFill>
                  <a:srgbClr val="FF0000"/>
                </a:solidFill>
              </a:rPr>
            </a:br>
            <a:r>
              <a:rPr lang="en-CA" sz="2800" b="1" dirty="0">
                <a:solidFill>
                  <a:srgbClr val="FF0000"/>
                </a:solidFill>
              </a:rPr>
              <a:t>And your house and your kingdom shall be made sure forever before me.  </a:t>
            </a:r>
            <a:br>
              <a:rPr lang="en-CA" sz="2800" b="1" dirty="0">
                <a:solidFill>
                  <a:srgbClr val="FF0000"/>
                </a:solidFill>
              </a:rPr>
            </a:br>
            <a:r>
              <a:rPr lang="en-CA" sz="2800" b="1" dirty="0">
                <a:solidFill>
                  <a:srgbClr val="FF0000"/>
                </a:solidFill>
              </a:rPr>
              <a:t>Your throne shall be established forever.</a:t>
            </a:r>
          </a:p>
          <a:p>
            <a:pPr algn="r">
              <a:spcBef>
                <a:spcPts val="0"/>
              </a:spcBef>
            </a:pPr>
            <a:r>
              <a:rPr lang="en-CA" sz="2000" dirty="0"/>
              <a:t>2 Samuel 7:13b, 16 ESV</a:t>
            </a:r>
          </a:p>
          <a:p>
            <a:r>
              <a:rPr lang="en-CA" sz="2800" b="1" i="1" dirty="0">
                <a:solidFill>
                  <a:srgbClr val="FF0000"/>
                </a:solidFill>
                <a:highlight>
                  <a:srgbClr val="FFFF00"/>
                </a:highlight>
              </a:rPr>
              <a:t>I have made a covenant </a:t>
            </a:r>
            <a:r>
              <a:rPr lang="en-CA" sz="2800" b="1" dirty="0">
                <a:solidFill>
                  <a:srgbClr val="FF0000"/>
                </a:solidFill>
              </a:rPr>
              <a:t>with my chosen one; </a:t>
            </a:r>
            <a:r>
              <a:rPr lang="en-CA" sz="2800" b="1" i="1" dirty="0">
                <a:solidFill>
                  <a:srgbClr val="FF0000"/>
                </a:solidFill>
                <a:highlight>
                  <a:srgbClr val="FFFF00"/>
                </a:highlight>
              </a:rPr>
              <a:t>I have sworn to David</a:t>
            </a:r>
            <a:r>
              <a:rPr lang="en-CA" sz="2800" b="1" dirty="0">
                <a:solidFill>
                  <a:srgbClr val="FF0000"/>
                </a:solidFill>
              </a:rPr>
              <a:t> my servant:</a:t>
            </a:r>
            <a:br>
              <a:rPr lang="en-CA" sz="2800" b="1" dirty="0">
                <a:solidFill>
                  <a:srgbClr val="FF0000"/>
                </a:solidFill>
              </a:rPr>
            </a:br>
            <a:r>
              <a:rPr lang="en-CA" sz="2800" b="1" i="1" dirty="0">
                <a:solidFill>
                  <a:srgbClr val="FF0000"/>
                </a:solidFill>
                <a:highlight>
                  <a:srgbClr val="FFFF00"/>
                </a:highlight>
              </a:rPr>
              <a:t>I will establish your offspring forever</a:t>
            </a:r>
            <a:r>
              <a:rPr lang="en-CA" sz="2800" b="1" dirty="0">
                <a:solidFill>
                  <a:srgbClr val="FF0000"/>
                </a:solidFill>
              </a:rPr>
              <a:t>, and build your throne for all generations.</a:t>
            </a:r>
            <a:br>
              <a:rPr lang="en-CA" sz="2800" b="1" dirty="0">
                <a:solidFill>
                  <a:srgbClr val="FF0000"/>
                </a:solidFill>
              </a:rPr>
            </a:br>
            <a:r>
              <a:rPr lang="en-CA" sz="2800" b="1" dirty="0">
                <a:solidFill>
                  <a:srgbClr val="FF0000"/>
                </a:solidFill>
              </a:rPr>
              <a:t>And I will make him </a:t>
            </a:r>
            <a:r>
              <a:rPr lang="en-CA" sz="2800" b="1" i="1" dirty="0">
                <a:solidFill>
                  <a:srgbClr val="FF0000"/>
                </a:solidFill>
                <a:highlight>
                  <a:srgbClr val="FFFF00"/>
                </a:highlight>
              </a:rPr>
              <a:t>the firstborn</a:t>
            </a:r>
            <a:r>
              <a:rPr lang="en-CA" sz="2800" b="1" dirty="0">
                <a:solidFill>
                  <a:srgbClr val="FF0000"/>
                </a:solidFill>
              </a:rPr>
              <a:t>, </a:t>
            </a:r>
            <a:r>
              <a:rPr lang="en-CA" sz="2800" b="1" i="1" dirty="0">
                <a:solidFill>
                  <a:srgbClr val="FF0000"/>
                </a:solidFill>
                <a:highlight>
                  <a:srgbClr val="FFFF00"/>
                </a:highlight>
              </a:rPr>
              <a:t>the highest of the kings of the earth</a:t>
            </a:r>
            <a:r>
              <a:rPr lang="en-CA" sz="2800" b="1" dirty="0">
                <a:solidFill>
                  <a:srgbClr val="FF0000"/>
                </a:solidFill>
              </a:rPr>
              <a:t>.</a:t>
            </a:r>
            <a:br>
              <a:rPr lang="en-CA" sz="2800" b="1" dirty="0">
                <a:solidFill>
                  <a:srgbClr val="FF0000"/>
                </a:solidFill>
              </a:rPr>
            </a:br>
            <a:r>
              <a:rPr lang="en-CA" sz="2800" b="1" dirty="0">
                <a:solidFill>
                  <a:srgbClr val="FF0000"/>
                </a:solidFill>
              </a:rPr>
              <a:t>Once for all I have sworn by my holiness; I will not lie to David.</a:t>
            </a:r>
            <a:br>
              <a:rPr lang="en-CA" sz="2800" b="1" dirty="0">
                <a:solidFill>
                  <a:srgbClr val="FF0000"/>
                </a:solidFill>
              </a:rPr>
            </a:br>
            <a:r>
              <a:rPr lang="en-CA" sz="2800" b="1" i="1" dirty="0">
                <a:solidFill>
                  <a:srgbClr val="FF0000"/>
                </a:solidFill>
                <a:highlight>
                  <a:srgbClr val="FFFF00"/>
                </a:highlight>
              </a:rPr>
              <a:t>His offspring shall endure forever</a:t>
            </a:r>
            <a:r>
              <a:rPr lang="en-CA" sz="2800" b="1" dirty="0">
                <a:solidFill>
                  <a:srgbClr val="FF0000"/>
                </a:solidFill>
              </a:rPr>
              <a:t>, </a:t>
            </a:r>
            <a:r>
              <a:rPr lang="en-CA" sz="2800" b="1" i="1" dirty="0">
                <a:solidFill>
                  <a:srgbClr val="FF0000"/>
                </a:solidFill>
                <a:highlight>
                  <a:srgbClr val="FFFF00"/>
                </a:highlight>
              </a:rPr>
              <a:t>his throne as long as the sun before me</a:t>
            </a:r>
            <a:r>
              <a:rPr lang="en-CA" sz="2800" b="1" dirty="0">
                <a:solidFill>
                  <a:srgbClr val="FF0000"/>
                </a:solidFill>
              </a:rPr>
              <a:t>.</a:t>
            </a:r>
          </a:p>
          <a:p>
            <a:pPr algn="r">
              <a:spcBef>
                <a:spcPts val="0"/>
              </a:spcBef>
            </a:pPr>
            <a:r>
              <a:rPr lang="en-CA" sz="2000" dirty="0"/>
              <a:t>Psalm 89:3-4, 27, 35-36 ESV </a:t>
            </a:r>
          </a:p>
          <a:p>
            <a:r>
              <a:rPr lang="en-CA" sz="2600" b="1" dirty="0">
                <a:solidFill>
                  <a:srgbClr val="FF0000"/>
                </a:solidFill>
              </a:rPr>
              <a:t>Weep no more; behold, the Lion of the tribe of Judah, </a:t>
            </a:r>
            <a:r>
              <a:rPr lang="en-CA" sz="2600" b="1" i="1" dirty="0">
                <a:solidFill>
                  <a:srgbClr val="FF0000"/>
                </a:solidFill>
                <a:highlight>
                  <a:srgbClr val="FFFF00"/>
                </a:highlight>
              </a:rPr>
              <a:t>the Root of David, has conquered </a:t>
            </a:r>
            <a:r>
              <a:rPr lang="en-CA" sz="2600" b="1" dirty="0">
                <a:solidFill>
                  <a:srgbClr val="FF0000"/>
                </a:solidFill>
              </a:rPr>
              <a:t>…</a:t>
            </a:r>
            <a:br>
              <a:rPr lang="en-CA" sz="2600" b="1" dirty="0">
                <a:solidFill>
                  <a:srgbClr val="FF0000"/>
                </a:solidFill>
              </a:rPr>
            </a:br>
            <a:r>
              <a:rPr lang="en-CA" sz="2600" b="1" dirty="0">
                <a:solidFill>
                  <a:srgbClr val="FF0000"/>
                </a:solidFill>
              </a:rPr>
              <a:t>The one who conquers, I will grant him to sit with me on my throne, as I also conquered …</a:t>
            </a:r>
            <a:br>
              <a:rPr lang="en-CA" sz="2600" b="1" dirty="0">
                <a:solidFill>
                  <a:srgbClr val="FF0000"/>
                </a:solidFill>
              </a:rPr>
            </a:br>
            <a:r>
              <a:rPr lang="en-CA" sz="2600" b="1" i="1" dirty="0">
                <a:solidFill>
                  <a:srgbClr val="FF0000"/>
                </a:solidFill>
                <a:highlight>
                  <a:srgbClr val="FFFF00"/>
                </a:highlight>
              </a:rPr>
              <a:t>I, Jesus, </a:t>
            </a:r>
            <a:r>
              <a:rPr lang="en-CA" sz="2600" b="1" dirty="0">
                <a:solidFill>
                  <a:srgbClr val="FF0000"/>
                </a:solidFill>
              </a:rPr>
              <a:t>have sent my angel </a:t>
            </a:r>
            <a:r>
              <a:rPr lang="en-CA" sz="2600" b="1" i="1" dirty="0">
                <a:solidFill>
                  <a:srgbClr val="FF0000"/>
                </a:solidFill>
                <a:highlight>
                  <a:srgbClr val="FFFF00"/>
                </a:highlight>
              </a:rPr>
              <a:t>to testify to you </a:t>
            </a:r>
            <a:r>
              <a:rPr lang="en-CA" sz="2600" b="1" dirty="0">
                <a:solidFill>
                  <a:srgbClr val="FF0000"/>
                </a:solidFill>
              </a:rPr>
              <a:t>about these things for the churches. </a:t>
            </a:r>
            <a:br>
              <a:rPr lang="en-CA" sz="2600" b="1" dirty="0">
                <a:solidFill>
                  <a:srgbClr val="FF0000"/>
                </a:solidFill>
              </a:rPr>
            </a:br>
            <a:r>
              <a:rPr lang="en-CA" sz="2600" b="1" i="1" u="sng" dirty="0">
                <a:solidFill>
                  <a:srgbClr val="FF0000"/>
                </a:solidFill>
                <a:highlight>
                  <a:srgbClr val="FFFF00"/>
                </a:highlight>
              </a:rPr>
              <a:t>I am the root and the descendant of David</a:t>
            </a:r>
            <a:r>
              <a:rPr lang="en-CA" sz="2600" b="1" dirty="0">
                <a:solidFill>
                  <a:srgbClr val="FF0000"/>
                </a:solidFill>
              </a:rPr>
              <a:t>, the bright morning star.</a:t>
            </a:r>
          </a:p>
          <a:p>
            <a:pPr algn="r">
              <a:spcBef>
                <a:spcPts val="0"/>
              </a:spcBef>
            </a:pPr>
            <a:r>
              <a:rPr lang="en-CA" sz="2000" dirty="0"/>
              <a:t>Revelation 5:5, 3:21, 22:16 ESV</a:t>
            </a:r>
          </a:p>
        </p:txBody>
      </p:sp>
      <p:sp>
        <p:nvSpPr>
          <p:cNvPr id="5" name="TextBox 4">
            <a:extLst>
              <a:ext uri="{FF2B5EF4-FFF2-40B4-BE49-F238E27FC236}">
                <a16:creationId xmlns:a16="http://schemas.microsoft.com/office/drawing/2014/main" id="{5DDC95C8-37DB-3497-E4BC-957BB96BB911}"/>
              </a:ext>
            </a:extLst>
          </p:cNvPr>
          <p:cNvSpPr txBox="1"/>
          <p:nvPr/>
        </p:nvSpPr>
        <p:spPr>
          <a:xfrm>
            <a:off x="0" y="6650251"/>
            <a:ext cx="12192000" cy="253916"/>
          </a:xfrm>
          <a:prstGeom prst="rect">
            <a:avLst/>
          </a:prstGeom>
          <a:noFill/>
        </p:spPr>
        <p:txBody>
          <a:bodyPr wrap="square">
            <a:spAutoFit/>
          </a:bodyPr>
          <a:lstStyle/>
          <a:p>
            <a:r>
              <a:rPr kumimoji="0" lang="en-CA" sz="1050" b="0" i="0" u="none" strike="noStrike" kern="1200" cap="none" spc="0" normalizeH="0" baseline="0" noProof="0" dirty="0">
                <a:ln>
                  <a:noFill/>
                </a:ln>
                <a:solidFill>
                  <a:prstClr val="black"/>
                </a:solidFill>
                <a:effectLst/>
                <a:uLnTx/>
                <a:uFillTx/>
                <a:latin typeface="Calibri" panose="020F0502020204030204"/>
                <a:ea typeface="+mn-ea"/>
                <a:cs typeface="+mn-cs"/>
              </a:rPr>
              <a:t>©2023 Mike Whyte – this document may be used freely for personal study, preaching, and teaching.  No part of it may be used under any circumstances for commercial purposes or to attain personal gain or advantage</a:t>
            </a:r>
            <a:endParaRPr lang="en-CA" dirty="0"/>
          </a:p>
        </p:txBody>
      </p:sp>
    </p:spTree>
    <p:extLst>
      <p:ext uri="{BB962C8B-B14F-4D97-AF65-F5344CB8AC3E}">
        <p14:creationId xmlns:p14="http://schemas.microsoft.com/office/powerpoint/2010/main" val="45033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EF3932-9C16-1744-A5EA-E858F0B89B16}"/>
              </a:ext>
            </a:extLst>
          </p:cNvPr>
          <p:cNvSpPr txBox="1"/>
          <p:nvPr/>
        </p:nvSpPr>
        <p:spPr>
          <a:xfrm>
            <a:off x="0" y="643622"/>
            <a:ext cx="12192000" cy="5570756"/>
          </a:xfrm>
          <a:prstGeom prst="rect">
            <a:avLst/>
          </a:prstGeom>
          <a:noFill/>
        </p:spPr>
        <p:txBody>
          <a:bodyPr wrap="square">
            <a:spAutoFit/>
          </a:bodyPr>
          <a:lstStyle/>
          <a:p>
            <a:pPr marL="465138"/>
            <a:r>
              <a:rPr lang="en-CA" sz="2400" b="1" u="sng" dirty="0"/>
              <a:t>Acts 2:29-31a ESV</a:t>
            </a:r>
            <a:r>
              <a:rPr lang="en-CA" sz="2400" dirty="0"/>
              <a:t> (Peter is speaking)</a:t>
            </a:r>
          </a:p>
          <a:p>
            <a:pPr marL="465138"/>
            <a:r>
              <a:rPr lang="en-CA" sz="2400" dirty="0"/>
              <a:t>Brothers, I may say to you with confidence about the patriarch </a:t>
            </a:r>
            <a:r>
              <a:rPr lang="en-CA" sz="2400" b="1" dirty="0">
                <a:highlight>
                  <a:srgbClr val="FFFF00"/>
                </a:highlight>
              </a:rPr>
              <a:t>David</a:t>
            </a:r>
            <a:r>
              <a:rPr lang="en-CA" sz="2400" dirty="0"/>
              <a:t> that he both died and was buried, and his tomb is with us to this day.  Being therefore </a:t>
            </a:r>
            <a:r>
              <a:rPr lang="en-CA" sz="2400" b="1" dirty="0">
                <a:highlight>
                  <a:srgbClr val="FFFF00"/>
                </a:highlight>
              </a:rPr>
              <a:t>a prophet, and knowing that God had sworn with an oath</a:t>
            </a:r>
            <a:r>
              <a:rPr lang="en-CA" sz="2400" dirty="0"/>
              <a:t> to him that he would set </a:t>
            </a:r>
            <a:r>
              <a:rPr lang="en-CA" sz="2400" b="1" dirty="0">
                <a:highlight>
                  <a:srgbClr val="FFFF00"/>
                </a:highlight>
              </a:rPr>
              <a:t>one of his descendants on his throne</a:t>
            </a:r>
            <a:r>
              <a:rPr lang="en-CA" sz="2400" dirty="0"/>
              <a:t>, he </a:t>
            </a:r>
            <a:r>
              <a:rPr lang="en-CA" sz="2400" b="1" dirty="0">
                <a:highlight>
                  <a:srgbClr val="FFFF00"/>
                </a:highlight>
              </a:rPr>
              <a:t>foresaw and spoke about the resurrection of the Christ</a:t>
            </a:r>
            <a:r>
              <a:rPr lang="en-CA" sz="2400" dirty="0"/>
              <a:t> …</a:t>
            </a:r>
          </a:p>
          <a:p>
            <a:pPr marL="465138">
              <a:spcBef>
                <a:spcPts val="1200"/>
              </a:spcBef>
            </a:pPr>
            <a:r>
              <a:rPr lang="en-CA" sz="2400" b="1" u="sng" dirty="0"/>
              <a:t>Acts 13:22-23 ESV</a:t>
            </a:r>
            <a:r>
              <a:rPr lang="en-CA" sz="2400" dirty="0"/>
              <a:t> (Paul is speaking)</a:t>
            </a:r>
          </a:p>
          <a:p>
            <a:pPr marL="465138"/>
            <a:r>
              <a:rPr lang="en-CA" sz="2400" dirty="0"/>
              <a:t>… he raised up </a:t>
            </a:r>
            <a:r>
              <a:rPr lang="en-CA" sz="2400" b="1" dirty="0">
                <a:highlight>
                  <a:srgbClr val="FFFF00"/>
                </a:highlight>
              </a:rPr>
              <a:t>David</a:t>
            </a:r>
            <a:r>
              <a:rPr lang="en-CA" sz="2400" dirty="0"/>
              <a:t> to be their king, of whom he testified and said, ‘I have found in </a:t>
            </a:r>
            <a:r>
              <a:rPr lang="en-CA" sz="2400" b="1" dirty="0">
                <a:highlight>
                  <a:srgbClr val="FFFF00"/>
                </a:highlight>
              </a:rPr>
              <a:t>David</a:t>
            </a:r>
            <a:r>
              <a:rPr lang="en-CA" sz="2400" dirty="0"/>
              <a:t> the son of Jesse a man after my heart, who will do all my will.’  </a:t>
            </a:r>
            <a:r>
              <a:rPr lang="en-CA" sz="2400" b="1" dirty="0">
                <a:highlight>
                  <a:srgbClr val="FFFF00"/>
                </a:highlight>
              </a:rPr>
              <a:t>Of this man’s offspring God has brought to Israel a Savior, Jesus, as he promised</a:t>
            </a:r>
            <a:r>
              <a:rPr lang="en-CA" sz="2400" dirty="0"/>
              <a:t>. </a:t>
            </a:r>
          </a:p>
          <a:p>
            <a:pPr marL="465138">
              <a:spcBef>
                <a:spcPts val="1200"/>
              </a:spcBef>
            </a:pPr>
            <a:r>
              <a:rPr lang="en-CA" sz="2400" b="1" u="sng" dirty="0"/>
              <a:t>Romans 1:1b-4 ESV</a:t>
            </a:r>
          </a:p>
          <a:p>
            <a:pPr marL="465138"/>
            <a:r>
              <a:rPr lang="en-CA" sz="2400" dirty="0"/>
              <a:t>… the gospel of God,  which he promised beforehand through his prophets in the holy Scriptures, concerning </a:t>
            </a:r>
            <a:r>
              <a:rPr lang="en-CA" sz="2400" b="1" dirty="0">
                <a:highlight>
                  <a:srgbClr val="FFFF00"/>
                </a:highlight>
              </a:rPr>
              <a:t>his Son, who was descended from David according to the flesh</a:t>
            </a:r>
            <a:r>
              <a:rPr lang="en-CA" sz="2400" dirty="0"/>
              <a:t> and was declared to be </a:t>
            </a:r>
            <a:r>
              <a:rPr lang="en-CA" sz="2400" b="1" dirty="0">
                <a:highlight>
                  <a:srgbClr val="FFFF00"/>
                </a:highlight>
              </a:rPr>
              <a:t>the Son of God in power according to the Spirit</a:t>
            </a:r>
            <a:r>
              <a:rPr lang="en-CA" sz="2400" dirty="0"/>
              <a:t> of holiness by his </a:t>
            </a:r>
            <a:r>
              <a:rPr lang="en-CA" sz="2400" b="1" dirty="0">
                <a:highlight>
                  <a:srgbClr val="FFFF00"/>
                </a:highlight>
              </a:rPr>
              <a:t>resurrection from the dead</a:t>
            </a:r>
            <a:r>
              <a:rPr lang="en-CA" sz="2400" dirty="0"/>
              <a:t>, </a:t>
            </a:r>
            <a:r>
              <a:rPr lang="en-CA" sz="2400" b="1" dirty="0">
                <a:highlight>
                  <a:srgbClr val="FFFF00"/>
                </a:highlight>
              </a:rPr>
              <a:t>Jesus Christ our Lord</a:t>
            </a:r>
            <a:r>
              <a:rPr lang="en-CA" sz="2400" dirty="0"/>
              <a:t> … </a:t>
            </a:r>
          </a:p>
        </p:txBody>
      </p:sp>
    </p:spTree>
    <p:extLst>
      <p:ext uri="{BB962C8B-B14F-4D97-AF65-F5344CB8AC3E}">
        <p14:creationId xmlns:p14="http://schemas.microsoft.com/office/powerpoint/2010/main" val="3769002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87B247-8F31-E65E-3D4E-F22A3AE14C7C}"/>
              </a:ext>
            </a:extLst>
          </p:cNvPr>
          <p:cNvSpPr txBox="1"/>
          <p:nvPr/>
        </p:nvSpPr>
        <p:spPr>
          <a:xfrm>
            <a:off x="449451" y="526758"/>
            <a:ext cx="11251770" cy="5398401"/>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Similarly,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Abraham could not know how “all nations would be blessed”</a:t>
            </a:r>
            <a:r>
              <a:rPr kumimoji="0" lang="en-CA" sz="280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through him, again the New Testament authors are clear that the blessing is through the Messiah, the descendant of David:</a:t>
            </a:r>
          </a:p>
          <a:p>
            <a:pPr lvl="1">
              <a:lnSpc>
                <a:spcPct val="90000"/>
              </a:lnSpc>
              <a:defRPr/>
            </a:pPr>
            <a:r>
              <a:rPr lang="en-CA" sz="2400" b="1" u="sng" dirty="0">
                <a:solidFill>
                  <a:prstClr val="black"/>
                </a:solidFill>
                <a:latin typeface="Calibri" panose="020F0502020204030204"/>
              </a:rPr>
              <a:t>Luke 1:54-55, 72-75 ESV</a:t>
            </a:r>
            <a:r>
              <a:rPr lang="en-CA" sz="2400" dirty="0">
                <a:solidFill>
                  <a:prstClr val="black"/>
                </a:solidFill>
                <a:latin typeface="Calibri" panose="020F0502020204030204"/>
              </a:rPr>
              <a:t> (Mary and Zechariah are speaking)</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He has helped his servant Israel, in remembrance of his mercy,</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as he spoke to our fathers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to Abraham and to his offspring forever</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to show the mercy promised to our fathers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to remember his holy covenant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oath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that he swore to our father Abraham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to grant us that we,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being delivered from the hand of our enemies, might serve him without fear,</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in holiness and righteousness before him all our days.</a:t>
            </a:r>
          </a:p>
          <a:p>
            <a:pPr lvl="1">
              <a:lnSpc>
                <a:spcPct val="90000"/>
              </a:lnSpc>
              <a:spcBef>
                <a:spcPts val="1200"/>
              </a:spcBef>
              <a:defRPr/>
            </a:pPr>
            <a:r>
              <a:rPr lang="en-CA" sz="2400" b="1" u="sng" dirty="0">
                <a:solidFill>
                  <a:prstClr val="black"/>
                </a:solidFill>
                <a:latin typeface="Calibri" panose="020F0502020204030204"/>
              </a:rPr>
              <a:t>Galatians 3:14, 16 ESV</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so that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in Christ Jesus the blessing of Abraham might come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to the Gentiles, so that we might receive the promised Spirit through faith.  … Now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promises were made to Abraham and to his offspring</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It does not say, “And to offspring,” referring to many, but referring to one, “And to your offspring,”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who is Christ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810350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CFBA0-25A5-C7AB-97D7-A59729A7A902}"/>
              </a:ext>
            </a:extLst>
          </p:cNvPr>
          <p:cNvSpPr>
            <a:spLocks noGrp="1"/>
          </p:cNvSpPr>
          <p:nvPr>
            <p:ph type="title"/>
          </p:nvPr>
        </p:nvSpPr>
        <p:spPr>
          <a:xfrm>
            <a:off x="0" y="1"/>
            <a:ext cx="12192000" cy="1162372"/>
          </a:xfrm>
        </p:spPr>
        <p:txBody>
          <a:bodyPr>
            <a:normAutofit/>
          </a:bodyPr>
          <a:lstStyle/>
          <a:p>
            <a:pPr algn="ctr"/>
            <a:r>
              <a:rPr lang="en-CA" dirty="0">
                <a:latin typeface="Arial Black" panose="020B0A04020102020204" pitchFamily="34" charset="0"/>
              </a:rPr>
              <a:t>David’s Prayer of Gratitude to YHWH</a:t>
            </a:r>
          </a:p>
        </p:txBody>
      </p:sp>
      <p:sp>
        <p:nvSpPr>
          <p:cNvPr id="3" name="Content Placeholder 2">
            <a:extLst>
              <a:ext uri="{FF2B5EF4-FFF2-40B4-BE49-F238E27FC236}">
                <a16:creationId xmlns:a16="http://schemas.microsoft.com/office/drawing/2014/main" id="{1BD32B5A-2AEE-4FBE-1657-D9A3326A4DF1}"/>
              </a:ext>
            </a:extLst>
          </p:cNvPr>
          <p:cNvSpPr>
            <a:spLocks noGrp="1"/>
          </p:cNvSpPr>
          <p:nvPr>
            <p:ph idx="1"/>
          </p:nvPr>
        </p:nvSpPr>
        <p:spPr>
          <a:xfrm>
            <a:off x="0" y="1162374"/>
            <a:ext cx="12192000" cy="5695626"/>
          </a:xfrm>
        </p:spPr>
        <p:txBody>
          <a:bodyPr/>
          <a:lstStyle/>
          <a:p>
            <a:r>
              <a:rPr lang="en-CA" dirty="0"/>
              <a:t>David is overwhelmed by the scope of the promise from YHWH – </a:t>
            </a:r>
            <a:r>
              <a:rPr lang="en-CA" b="1" dirty="0">
                <a:highlight>
                  <a:srgbClr val="FFFF00"/>
                </a:highlight>
              </a:rPr>
              <a:t>he can clearly see the significance of the promise is far beyond his physical dynasty</a:t>
            </a:r>
            <a:r>
              <a:rPr lang="en-CA" dirty="0"/>
              <a:t>: </a:t>
            </a:r>
          </a:p>
          <a:p>
            <a:pPr marL="457200" lvl="1" indent="0">
              <a:buNone/>
            </a:pPr>
            <a:r>
              <a:rPr lang="en-CA" b="1" u="sng" dirty="0"/>
              <a:t>2 Samuel 7:18-22 ESV</a:t>
            </a:r>
            <a:endParaRPr lang="en-CA" u="sng" dirty="0"/>
          </a:p>
          <a:p>
            <a:pPr marL="457200" lvl="1" indent="0">
              <a:buNone/>
            </a:pPr>
            <a:r>
              <a:rPr lang="en-CA" dirty="0"/>
              <a:t>Then King David went in and sat before the LORD and said, “Who am I, O Lord GOD, and what is my house, that you have brought me thus far?  And yet this was a small thing in your eyes, O Lord GOD.  </a:t>
            </a:r>
            <a:r>
              <a:rPr lang="en-CA" b="1" dirty="0">
                <a:highlight>
                  <a:srgbClr val="FFFF00"/>
                </a:highlight>
              </a:rPr>
              <a:t>You have spoken also of your servant’s house for a great while to come</a:t>
            </a:r>
            <a:r>
              <a:rPr lang="en-CA" dirty="0"/>
              <a:t>, and this is instruction for mankind, O Lord GOD!  </a:t>
            </a:r>
          </a:p>
          <a:p>
            <a:pPr marL="457200" lvl="1" indent="0">
              <a:buNone/>
            </a:pPr>
            <a:r>
              <a:rPr lang="en-CA" dirty="0"/>
              <a:t>And </a:t>
            </a:r>
            <a:r>
              <a:rPr lang="en-CA" b="1" dirty="0">
                <a:highlight>
                  <a:srgbClr val="FFFF00"/>
                </a:highlight>
              </a:rPr>
              <a:t>what more can David say to you</a:t>
            </a:r>
            <a:r>
              <a:rPr lang="en-CA" dirty="0"/>
              <a:t>?  For you know your servant, O Lord GOD!  Because of your promise, and according to your own heart, you have brought about all this greatness, </a:t>
            </a:r>
            <a:br>
              <a:rPr lang="en-CA" dirty="0"/>
            </a:br>
            <a:r>
              <a:rPr lang="en-CA" b="1" dirty="0">
                <a:highlight>
                  <a:srgbClr val="FFFF00"/>
                </a:highlight>
              </a:rPr>
              <a:t>to make your servant know it</a:t>
            </a:r>
            <a:r>
              <a:rPr lang="en-CA" dirty="0"/>
              <a:t>.  </a:t>
            </a:r>
          </a:p>
          <a:p>
            <a:pPr marL="457200" lvl="1" indent="0">
              <a:buNone/>
            </a:pPr>
            <a:r>
              <a:rPr lang="en-CA" dirty="0"/>
              <a:t>Therefore you are great, O LORD God.  For </a:t>
            </a:r>
            <a:r>
              <a:rPr lang="en-CA" b="1" dirty="0">
                <a:highlight>
                  <a:srgbClr val="FFFF00"/>
                </a:highlight>
              </a:rPr>
              <a:t>there is none like you</a:t>
            </a:r>
            <a:r>
              <a:rPr lang="en-CA" dirty="0"/>
              <a:t>, and there is no God besides you, according to all that we have heard with our ears.</a:t>
            </a:r>
          </a:p>
          <a:p>
            <a:pPr marL="231775" marR="0" lvl="0" indent="-231775"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These verses derive directly from David’s inability to understand how the promise of Messianic Descent will be fulfilled </a:t>
            </a:r>
          </a:p>
          <a:p>
            <a:pPr marL="231775" marR="0" lvl="0" indent="-231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dirty="0">
              <a:solidFill>
                <a:prstClr val="black"/>
              </a:solidFill>
              <a:latin typeface="Calibri" panose="020F0502020204030204"/>
            </a:endParaRPr>
          </a:p>
          <a:p>
            <a:pPr marL="231775" marR="0" lvl="0" indent="-231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endParaRPr lang="en-CA" dirty="0"/>
          </a:p>
        </p:txBody>
      </p:sp>
    </p:spTree>
    <p:extLst>
      <p:ext uri="{BB962C8B-B14F-4D97-AF65-F5344CB8AC3E}">
        <p14:creationId xmlns:p14="http://schemas.microsoft.com/office/powerpoint/2010/main" val="3777319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A1E98-74A7-9FA9-E701-702307EBEBB9}"/>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Fulfillment of YHWH’s Promise</a:t>
            </a:r>
          </a:p>
        </p:txBody>
      </p:sp>
      <p:sp>
        <p:nvSpPr>
          <p:cNvPr id="3" name="Content Placeholder 2">
            <a:extLst>
              <a:ext uri="{FF2B5EF4-FFF2-40B4-BE49-F238E27FC236}">
                <a16:creationId xmlns:a16="http://schemas.microsoft.com/office/drawing/2014/main" id="{403E47B1-569D-90F6-D110-963D1F42F9C4}"/>
              </a:ext>
            </a:extLst>
          </p:cNvPr>
          <p:cNvSpPr>
            <a:spLocks noGrp="1"/>
          </p:cNvSpPr>
          <p:nvPr>
            <p:ph idx="1"/>
          </p:nvPr>
        </p:nvSpPr>
        <p:spPr>
          <a:xfrm>
            <a:off x="0" y="1177871"/>
            <a:ext cx="12192000" cy="5680128"/>
          </a:xfrm>
        </p:spPr>
        <p:txBody>
          <a:bodyPr/>
          <a:lstStyle/>
          <a:p>
            <a:r>
              <a:rPr lang="en-CA" b="1" dirty="0">
                <a:highlight>
                  <a:srgbClr val="FFFF00"/>
                </a:highlight>
              </a:rPr>
              <a:t>David had no way to understand how God would fulfill the promise</a:t>
            </a:r>
            <a:r>
              <a:rPr lang="en-CA" dirty="0"/>
              <a:t>:  he did NOT have the prophecies of Isaiah, Jeremiah, and Ezekiel; he did NOT have the New Testament documents; he did NOT have three thousand years of history demonstrating the working-out of the Plan of God:</a:t>
            </a:r>
          </a:p>
          <a:p>
            <a:pPr marL="457200" lvl="1" indent="0">
              <a:buNone/>
            </a:pPr>
            <a:r>
              <a:rPr lang="en-CA" b="1" u="sng" dirty="0"/>
              <a:t>2 Samuel 7:23-25 ESV</a:t>
            </a:r>
          </a:p>
          <a:p>
            <a:pPr marL="457200" lvl="1" indent="0">
              <a:buNone/>
            </a:pPr>
            <a:r>
              <a:rPr lang="en-CA" dirty="0"/>
              <a:t>And </a:t>
            </a:r>
            <a:r>
              <a:rPr lang="en-CA" b="1" dirty="0">
                <a:highlight>
                  <a:srgbClr val="FFFF00"/>
                </a:highlight>
              </a:rPr>
              <a:t>who is like your people Israel</a:t>
            </a:r>
            <a:r>
              <a:rPr lang="en-CA" dirty="0"/>
              <a:t>, the </a:t>
            </a:r>
            <a:r>
              <a:rPr lang="en-CA" b="1" dirty="0">
                <a:highlight>
                  <a:srgbClr val="FFFF00"/>
                </a:highlight>
              </a:rPr>
              <a:t>one nation on earth whom God went to redeem </a:t>
            </a:r>
            <a:br>
              <a:rPr lang="en-CA" b="1" dirty="0">
                <a:highlight>
                  <a:srgbClr val="FFFF00"/>
                </a:highlight>
              </a:rPr>
            </a:br>
            <a:r>
              <a:rPr lang="en-CA" b="1" dirty="0">
                <a:highlight>
                  <a:srgbClr val="FFFF00"/>
                </a:highlight>
              </a:rPr>
              <a:t>to be his people</a:t>
            </a:r>
            <a:r>
              <a:rPr lang="en-CA" dirty="0"/>
              <a:t>, making himself a name and </a:t>
            </a:r>
            <a:r>
              <a:rPr lang="en-CA" b="1" dirty="0">
                <a:highlight>
                  <a:srgbClr val="FFFF00"/>
                </a:highlight>
              </a:rPr>
              <a:t>doing for them great and awesome things</a:t>
            </a:r>
            <a:r>
              <a:rPr lang="en-CA" dirty="0"/>
              <a:t> </a:t>
            </a:r>
            <a:br>
              <a:rPr lang="en-CA" dirty="0"/>
            </a:br>
            <a:r>
              <a:rPr lang="en-CA" dirty="0"/>
              <a:t>by driving out before your people, whom you redeemed for yourself from Egypt, </a:t>
            </a:r>
            <a:br>
              <a:rPr lang="en-CA" dirty="0"/>
            </a:br>
            <a:r>
              <a:rPr lang="en-CA" dirty="0"/>
              <a:t>a nation and its gods?  </a:t>
            </a:r>
          </a:p>
          <a:p>
            <a:pPr marL="457200" lvl="1" indent="0">
              <a:buNone/>
            </a:pPr>
            <a:r>
              <a:rPr lang="en-CA" dirty="0"/>
              <a:t>And </a:t>
            </a:r>
            <a:r>
              <a:rPr lang="en-CA" b="1" dirty="0">
                <a:highlight>
                  <a:srgbClr val="FFFF00"/>
                </a:highlight>
              </a:rPr>
              <a:t>you established for yourself your people Israel to be your people forever</a:t>
            </a:r>
            <a:r>
              <a:rPr lang="en-CA" dirty="0"/>
              <a:t>.  And you, O LORD, became their God.  And now, O LORD God, </a:t>
            </a:r>
            <a:r>
              <a:rPr lang="en-CA" b="1" dirty="0">
                <a:highlight>
                  <a:srgbClr val="FFFF00"/>
                </a:highlight>
              </a:rPr>
              <a:t>confirm forever the word that you have spoken concerning your servant and concerning his house, and do as you have spoken</a:t>
            </a:r>
            <a:r>
              <a:rPr lang="en-CA" dirty="0"/>
              <a:t>. </a:t>
            </a:r>
          </a:p>
          <a:p>
            <a:r>
              <a:rPr lang="en-CA" b="1" dirty="0">
                <a:highlight>
                  <a:srgbClr val="FFFF00"/>
                </a:highlight>
              </a:rPr>
              <a:t>David looked for the fulfillment of the promise through the Nation of Israel</a:t>
            </a:r>
            <a:r>
              <a:rPr lang="en-CA" dirty="0"/>
              <a:t> that had now been established as “the Kingdom of God” on the earth </a:t>
            </a:r>
          </a:p>
        </p:txBody>
      </p:sp>
    </p:spTree>
    <p:extLst>
      <p:ext uri="{BB962C8B-B14F-4D97-AF65-F5344CB8AC3E}">
        <p14:creationId xmlns:p14="http://schemas.microsoft.com/office/powerpoint/2010/main" val="3004546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0B657-0CD9-86B4-4C5A-FE2BA80ED3E4}"/>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Covenant of Performance</a:t>
            </a:r>
          </a:p>
        </p:txBody>
      </p:sp>
      <p:sp>
        <p:nvSpPr>
          <p:cNvPr id="3" name="Content Placeholder 2">
            <a:extLst>
              <a:ext uri="{FF2B5EF4-FFF2-40B4-BE49-F238E27FC236}">
                <a16:creationId xmlns:a16="http://schemas.microsoft.com/office/drawing/2014/main" id="{E0A678B4-0424-4CE3-0494-D69AC2C99110}"/>
              </a:ext>
            </a:extLst>
          </p:cNvPr>
          <p:cNvSpPr>
            <a:spLocks noGrp="1"/>
          </p:cNvSpPr>
          <p:nvPr>
            <p:ph idx="1"/>
          </p:nvPr>
        </p:nvSpPr>
        <p:spPr>
          <a:xfrm>
            <a:off x="0" y="1177871"/>
            <a:ext cx="12192000" cy="5680128"/>
          </a:xfrm>
        </p:spPr>
        <p:txBody>
          <a:bodyPr/>
          <a:lstStyle/>
          <a:p>
            <a:r>
              <a:rPr lang="en-CA" dirty="0"/>
              <a:t>As just alluded to, </a:t>
            </a:r>
            <a:r>
              <a:rPr lang="en-CA" b="1" dirty="0">
                <a:highlight>
                  <a:srgbClr val="FFFF00"/>
                </a:highlight>
              </a:rPr>
              <a:t>David did have Writings of Moses</a:t>
            </a:r>
            <a:r>
              <a:rPr lang="en-CA" dirty="0"/>
              <a:t> with all the history of YHWH’s salvific acts and the promises contained therein about God’s intentions for Israel</a:t>
            </a:r>
          </a:p>
          <a:p>
            <a:r>
              <a:rPr lang="en-CA" dirty="0"/>
              <a:t>After the “golden calf” incident, when Moses interceded on behalf of the nation, rather then destroy the nation, YHWH gave to Moses </a:t>
            </a:r>
            <a:r>
              <a:rPr lang="en-CA" b="1" dirty="0">
                <a:highlight>
                  <a:srgbClr val="FFFF00"/>
                </a:highlight>
              </a:rPr>
              <a:t>the Covenant of Performance</a:t>
            </a:r>
          </a:p>
          <a:p>
            <a:r>
              <a:rPr lang="en-CA" b="1" dirty="0">
                <a:highlight>
                  <a:srgbClr val="FFFF00"/>
                </a:highlight>
              </a:rPr>
              <a:t>The Covenant of Performance is a commitment by YHWH that he will accomplish his purpose</a:t>
            </a:r>
            <a:r>
              <a:rPr lang="en-CA" dirty="0"/>
              <a:t>, he will carryout his plan – nothing can prevent God from performing his intentions for Israel</a:t>
            </a:r>
          </a:p>
          <a:p>
            <a:r>
              <a:rPr lang="en-CA" b="1" dirty="0">
                <a:highlight>
                  <a:srgbClr val="FFFF00"/>
                </a:highlight>
              </a:rPr>
              <a:t>On this basis, David could only look to the fulfillment of the promises through the physical nation</a:t>
            </a:r>
          </a:p>
        </p:txBody>
      </p:sp>
    </p:spTree>
    <p:extLst>
      <p:ext uri="{BB962C8B-B14F-4D97-AF65-F5344CB8AC3E}">
        <p14:creationId xmlns:p14="http://schemas.microsoft.com/office/powerpoint/2010/main" val="3481407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AE9956-D977-5A61-5619-2DD8EF48EA02}"/>
              </a:ext>
            </a:extLst>
          </p:cNvPr>
          <p:cNvSpPr txBox="1"/>
          <p:nvPr/>
        </p:nvSpPr>
        <p:spPr>
          <a:xfrm>
            <a:off x="1090047" y="531463"/>
            <a:ext cx="10011906" cy="5940088"/>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dirty="0"/>
              <a:t>The covenant is a simple promise by God that he will use Israel to teach The Way of God to “all the peoples”, i.e., the whole world</a:t>
            </a:r>
            <a:br>
              <a:rPr lang="en-CA" sz="2800" dirty="0"/>
            </a:br>
            <a:r>
              <a:rPr lang="en-CA" sz="2800" dirty="0"/>
              <a:t> – </a:t>
            </a:r>
            <a:r>
              <a:rPr lang="en-CA" sz="2800" b="1" dirty="0">
                <a:highlight>
                  <a:srgbClr val="FFFF00"/>
                </a:highlight>
              </a:rPr>
              <a:t>Israel will succeed as the example nation</a:t>
            </a:r>
            <a:endParaRPr lang="en-CA" sz="2800" dirty="0"/>
          </a:p>
          <a:p>
            <a:pPr marL="231775" indent="-231775">
              <a:lnSpc>
                <a:spcPct val="90000"/>
              </a:lnSpc>
              <a:spcBef>
                <a:spcPts val="1200"/>
              </a:spcBef>
              <a:buFont typeface="Arial" panose="020B0604020202020204" pitchFamily="34" charset="0"/>
              <a:buChar char="•"/>
            </a:pPr>
            <a:r>
              <a:rPr lang="en-CA" sz="2800" dirty="0"/>
              <a:t>This possibility was open to ancient Israel right up until the time that God made the decision to terminate the nation; at which time, the Plan switched to the New Israel – but </a:t>
            </a:r>
            <a:r>
              <a:rPr lang="en-CA" sz="2800" b="1" dirty="0">
                <a:highlight>
                  <a:srgbClr val="FFFF00"/>
                </a:highlight>
              </a:rPr>
              <a:t>David had no way to know about the New Israel</a:t>
            </a:r>
          </a:p>
          <a:p>
            <a:pPr lvl="1">
              <a:lnSpc>
                <a:spcPct val="90000"/>
              </a:lnSpc>
            </a:pPr>
            <a:r>
              <a:rPr lang="en-CA" sz="2400" b="1" u="sng" dirty="0"/>
              <a:t>Exodus 34:10 ESV</a:t>
            </a:r>
          </a:p>
          <a:p>
            <a:pPr lvl="1">
              <a:lnSpc>
                <a:spcPct val="90000"/>
              </a:lnSpc>
            </a:pPr>
            <a:r>
              <a:rPr lang="en-CA" sz="2400" dirty="0"/>
              <a:t>And he said, “Behold, </a:t>
            </a:r>
            <a:r>
              <a:rPr lang="en-CA" sz="2400" b="1" dirty="0">
                <a:highlight>
                  <a:srgbClr val="FFFF00"/>
                </a:highlight>
              </a:rPr>
              <a:t>I am [cutting] a covenant</a:t>
            </a:r>
            <a:r>
              <a:rPr lang="en-CA" sz="2400" dirty="0"/>
              <a:t>.  Before all your people </a:t>
            </a:r>
            <a:br>
              <a:rPr lang="en-CA" sz="2400" dirty="0"/>
            </a:br>
            <a:r>
              <a:rPr lang="en-CA" sz="2400" b="1" dirty="0">
                <a:highlight>
                  <a:srgbClr val="FFFF00"/>
                </a:highlight>
              </a:rPr>
              <a:t>I will do marvels</a:t>
            </a:r>
            <a:r>
              <a:rPr lang="en-CA" sz="2400" dirty="0"/>
              <a:t>, such as have not been created </a:t>
            </a:r>
            <a:r>
              <a:rPr lang="en-CA" sz="2400" b="1" dirty="0">
                <a:highlight>
                  <a:srgbClr val="FFFF00"/>
                </a:highlight>
              </a:rPr>
              <a:t>in all the earth</a:t>
            </a:r>
            <a:r>
              <a:rPr lang="en-CA" sz="2400" dirty="0"/>
              <a:t> or in any nation.  And </a:t>
            </a:r>
            <a:r>
              <a:rPr lang="en-CA" sz="2400" b="1" dirty="0">
                <a:highlight>
                  <a:srgbClr val="FFFF00"/>
                </a:highlight>
              </a:rPr>
              <a:t>all the people among whom you are shall see the work of the LORD</a:t>
            </a:r>
            <a:r>
              <a:rPr lang="en-CA" sz="2400" dirty="0"/>
              <a:t>, for </a:t>
            </a:r>
            <a:r>
              <a:rPr lang="en-CA" sz="2400" b="1" dirty="0">
                <a:highlight>
                  <a:srgbClr val="FFFF00"/>
                </a:highlight>
              </a:rPr>
              <a:t>it is an awesome thing that I will do with you</a:t>
            </a:r>
            <a:r>
              <a:rPr lang="en-CA" sz="2400" dirty="0"/>
              <a:t>. …”</a:t>
            </a:r>
          </a:p>
          <a:p>
            <a:pPr marL="342900" indent="-342900">
              <a:lnSpc>
                <a:spcPct val="90000"/>
              </a:lnSpc>
              <a:spcBef>
                <a:spcPts val="1200"/>
              </a:spcBef>
              <a:buFont typeface="Arial" panose="020B0604020202020204" pitchFamily="34" charset="0"/>
              <a:buChar char="•"/>
            </a:pPr>
            <a:r>
              <a:rPr lang="en-CA" sz="2800" dirty="0"/>
              <a:t>“</a:t>
            </a:r>
            <a:r>
              <a:rPr lang="en-CA" sz="2800" b="1" dirty="0">
                <a:highlight>
                  <a:srgbClr val="FFFF00"/>
                </a:highlight>
              </a:rPr>
              <a:t>in all the earth … all the people among whom you are</a:t>
            </a:r>
            <a:r>
              <a:rPr lang="en-CA" sz="2800" dirty="0"/>
              <a:t>” implies that God intended Israel to have contact with the nations of the world </a:t>
            </a:r>
          </a:p>
        </p:txBody>
      </p:sp>
    </p:spTree>
    <p:extLst>
      <p:ext uri="{BB962C8B-B14F-4D97-AF65-F5344CB8AC3E}">
        <p14:creationId xmlns:p14="http://schemas.microsoft.com/office/powerpoint/2010/main" val="1543746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CA5569-71E4-D645-1A56-513BBD425430}"/>
              </a:ext>
            </a:extLst>
          </p:cNvPr>
          <p:cNvSpPr txBox="1"/>
          <p:nvPr/>
        </p:nvSpPr>
        <p:spPr>
          <a:xfrm>
            <a:off x="0" y="0"/>
            <a:ext cx="12192000" cy="6660285"/>
          </a:xfrm>
          <a:prstGeom prst="rect">
            <a:avLst/>
          </a:prstGeom>
          <a:noFill/>
        </p:spPr>
        <p:txBody>
          <a:bodyPr wrap="square">
            <a:spAutoFit/>
          </a:bodyPr>
          <a:lstStyle/>
          <a:p>
            <a:pPr marL="342900" marR="0" lvl="0" indent="-3429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stipulations of the covenant</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comprise a reiteration of strict avoidance of all forms of idolatry and living by the Way of God as taught by the Sabbath and Holy Days:</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pt-BR" sz="2400" b="1" i="0" u="sng" strike="noStrike" kern="1200" cap="none" spc="0" normalizeH="0" baseline="0" noProof="0" dirty="0">
                <a:ln>
                  <a:noFill/>
                </a:ln>
                <a:solidFill>
                  <a:prstClr val="black"/>
                </a:solidFill>
                <a:effectLst/>
                <a:uLnTx/>
                <a:uFillTx/>
                <a:latin typeface="Calibri" panose="020F0502020204030204"/>
                <a:ea typeface="+mn-ea"/>
                <a:cs typeface="+mn-cs"/>
              </a:rPr>
              <a:t>Exodus 34:11a, 12-15, 18a, 21-22, 27 ESV</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Observe what I command you this day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Take care,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lest you make a covenant with the inhabitants of the land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to which you go, lest it become a snare in your midst.  You shall tear down their altars and break their pillars and cut down their </a:t>
            </a:r>
            <a:r>
              <a:rPr kumimoji="0" lang="en-CA" sz="2400" b="0" i="0" u="none" strike="noStrike" kern="1200" cap="none" spc="0" normalizeH="0" baseline="0" noProof="0" dirty="0" err="1">
                <a:ln>
                  <a:noFill/>
                </a:ln>
                <a:solidFill>
                  <a:prstClr val="black"/>
                </a:solidFill>
                <a:effectLst/>
                <a:uLnTx/>
                <a:uFillTx/>
                <a:latin typeface="Calibri" panose="020F0502020204030204"/>
                <a:ea typeface="+mn-ea"/>
                <a:cs typeface="+mn-cs"/>
              </a:rPr>
              <a:t>Asherim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 shall worship no other god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for the LORD, whose name is Jealous, is a jealous God), lest you make a covenant with the inhabitants of the land,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when they whore after their gods and sacrifice to their gods and you are invited, you eat of his sacrifice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You shall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keep the Feast of Unleavened Bread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Six days you shall work, but on the seventh day you shall rest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In plowing time and in harvest you shall rest. </a:t>
            </a:r>
            <a:r>
              <a:rPr lang="en-CA" sz="2400" dirty="0">
                <a:solidFill>
                  <a:prstClr val="black"/>
                </a:solidFill>
                <a:latin typeface="Calibri" panose="020F0502020204030204"/>
              </a:rPr>
              <a:t>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You shall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o</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bserve the Feast of Weeks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the firstfruits of wheat harvest,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and the Feast of Ingathering</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the year’s end.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the LORD said to Moses,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Write these words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for in accordance with these words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have made a covenant with you and with Israel</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42900" indent="-342900">
              <a:lnSpc>
                <a:spcPct val="90000"/>
              </a:lnSpc>
              <a:spcBef>
                <a:spcPts val="1200"/>
              </a:spcBef>
              <a:buFont typeface="Arial" panose="020B0604020202020204" pitchFamily="34" charset="0"/>
              <a:buChar char="•"/>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These stipulations are very much a “prophecy”</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ancient Israel failed on all counts, but the New Israel will succeed</a:t>
            </a:r>
          </a:p>
        </p:txBody>
      </p:sp>
    </p:spTree>
    <p:extLst>
      <p:ext uri="{BB962C8B-B14F-4D97-AF65-F5344CB8AC3E}">
        <p14:creationId xmlns:p14="http://schemas.microsoft.com/office/powerpoint/2010/main" val="3104648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70368-C832-D453-A635-C34CA5AC75C2}"/>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House of David in Perpetuity</a:t>
            </a:r>
          </a:p>
        </p:txBody>
      </p:sp>
      <p:sp>
        <p:nvSpPr>
          <p:cNvPr id="3" name="Content Placeholder 2">
            <a:extLst>
              <a:ext uri="{FF2B5EF4-FFF2-40B4-BE49-F238E27FC236}">
                <a16:creationId xmlns:a16="http://schemas.microsoft.com/office/drawing/2014/main" id="{798BCE7C-9A97-F620-9BE2-DDF5DC95891C}"/>
              </a:ext>
            </a:extLst>
          </p:cNvPr>
          <p:cNvSpPr>
            <a:spLocks noGrp="1"/>
          </p:cNvSpPr>
          <p:nvPr>
            <p:ph idx="1"/>
          </p:nvPr>
        </p:nvSpPr>
        <p:spPr>
          <a:xfrm>
            <a:off x="0" y="1131376"/>
            <a:ext cx="12192000" cy="5726623"/>
          </a:xfrm>
        </p:spPr>
        <p:txBody>
          <a:bodyPr/>
          <a:lstStyle/>
          <a:p>
            <a:r>
              <a:rPr lang="en-CA" dirty="0"/>
              <a:t>David expresses his deep gratitude to YHWH for the promise; he is very clear that he understands the significance of the promise, but </a:t>
            </a:r>
            <a:r>
              <a:rPr lang="en-CA" b="1" dirty="0">
                <a:highlight>
                  <a:srgbClr val="FFFF00"/>
                </a:highlight>
              </a:rPr>
              <a:t>he is equally bewildered as to how it can be carried out</a:t>
            </a:r>
            <a:r>
              <a:rPr lang="en-CA" dirty="0"/>
              <a:t>:</a:t>
            </a:r>
          </a:p>
          <a:p>
            <a:pPr marL="457200" lvl="1" indent="0">
              <a:buNone/>
            </a:pPr>
            <a:r>
              <a:rPr lang="en-CA" b="1" u="sng" dirty="0"/>
              <a:t>2 Samuel 7:26-29 ESV</a:t>
            </a:r>
          </a:p>
          <a:p>
            <a:pPr marL="457200" lvl="1" indent="0">
              <a:buNone/>
            </a:pPr>
            <a:r>
              <a:rPr lang="en-CA" dirty="0"/>
              <a:t>And </a:t>
            </a:r>
            <a:r>
              <a:rPr lang="en-CA" b="1" dirty="0">
                <a:highlight>
                  <a:srgbClr val="FFFF00"/>
                </a:highlight>
              </a:rPr>
              <a:t>your name will be magnified forever</a:t>
            </a:r>
            <a:r>
              <a:rPr lang="en-CA" dirty="0"/>
              <a:t>, saying, ‘The LORD of hosts is God over Israel,’ and </a:t>
            </a:r>
            <a:r>
              <a:rPr lang="en-CA" b="1" dirty="0">
                <a:highlight>
                  <a:srgbClr val="FFFF00"/>
                </a:highlight>
              </a:rPr>
              <a:t>the house of your servant David will be established before you</a:t>
            </a:r>
            <a:r>
              <a:rPr lang="en-CA" dirty="0"/>
              <a:t>.  For you, O LORD of hosts, the God of Israel, </a:t>
            </a:r>
            <a:r>
              <a:rPr lang="en-CA" b="1" dirty="0">
                <a:highlight>
                  <a:srgbClr val="FFFF00"/>
                </a:highlight>
              </a:rPr>
              <a:t>have made </a:t>
            </a:r>
            <a:r>
              <a:rPr lang="en-CA" b="1" u="sng" dirty="0">
                <a:highlight>
                  <a:srgbClr val="FFFF00"/>
                </a:highlight>
              </a:rPr>
              <a:t>this revelation to your servant</a:t>
            </a:r>
            <a:r>
              <a:rPr lang="en-CA" dirty="0"/>
              <a:t>, saying, ‘I will build you a house.’  Therefore your servant has found courage to pray this prayer to you.  </a:t>
            </a:r>
          </a:p>
          <a:p>
            <a:pPr marL="457200" lvl="1" indent="0">
              <a:buNone/>
            </a:pPr>
            <a:r>
              <a:rPr lang="en-CA" dirty="0"/>
              <a:t>And now, O Lord GOD, you are God, and </a:t>
            </a:r>
            <a:r>
              <a:rPr lang="en-CA" b="1" dirty="0">
                <a:highlight>
                  <a:srgbClr val="FFFF00"/>
                </a:highlight>
              </a:rPr>
              <a:t>your words are true</a:t>
            </a:r>
            <a:r>
              <a:rPr lang="en-CA" dirty="0"/>
              <a:t>, and </a:t>
            </a:r>
            <a:r>
              <a:rPr lang="en-CA" b="1" dirty="0">
                <a:highlight>
                  <a:srgbClr val="FFFF00"/>
                </a:highlight>
              </a:rPr>
              <a:t>you have promised this good thing</a:t>
            </a:r>
            <a:r>
              <a:rPr lang="en-CA" dirty="0"/>
              <a:t> to your servant.  Now therefore may it please you to </a:t>
            </a:r>
            <a:r>
              <a:rPr lang="en-CA" b="1" dirty="0">
                <a:highlight>
                  <a:srgbClr val="FFFF00"/>
                </a:highlight>
              </a:rPr>
              <a:t>bless the house of your servant</a:t>
            </a:r>
            <a:r>
              <a:rPr lang="en-CA" dirty="0"/>
              <a:t>, so </a:t>
            </a:r>
            <a:r>
              <a:rPr lang="en-CA" b="1" dirty="0">
                <a:highlight>
                  <a:srgbClr val="FFFF00"/>
                </a:highlight>
              </a:rPr>
              <a:t>that it may continue forever before you</a:t>
            </a:r>
            <a:r>
              <a:rPr lang="en-CA" dirty="0"/>
              <a:t>.  For you, O Lord GOD, have spoken, and </a:t>
            </a:r>
            <a:r>
              <a:rPr lang="en-CA" b="1" dirty="0">
                <a:highlight>
                  <a:srgbClr val="FFFF00"/>
                </a:highlight>
              </a:rPr>
              <a:t>with your blessing shall the house of your servant be blessed forever</a:t>
            </a:r>
            <a:r>
              <a:rPr lang="en-CA" dirty="0"/>
              <a:t>.</a:t>
            </a:r>
          </a:p>
          <a:p>
            <a:r>
              <a:rPr lang="en-CA" dirty="0"/>
              <a:t>Clearly David understood that the promise implied some form of “eternal life”</a:t>
            </a:r>
          </a:p>
          <a:p>
            <a:r>
              <a:rPr lang="en-CA" dirty="0"/>
              <a:t>He realized he was being given special “</a:t>
            </a:r>
            <a:r>
              <a:rPr lang="en-CA" b="1" dirty="0">
                <a:highlight>
                  <a:srgbClr val="FFFF00"/>
                </a:highlight>
              </a:rPr>
              <a:t>revelation</a:t>
            </a:r>
            <a:r>
              <a:rPr lang="en-CA" dirty="0"/>
              <a:t>” from God </a:t>
            </a:r>
          </a:p>
        </p:txBody>
      </p:sp>
    </p:spTree>
    <p:extLst>
      <p:ext uri="{BB962C8B-B14F-4D97-AF65-F5344CB8AC3E}">
        <p14:creationId xmlns:p14="http://schemas.microsoft.com/office/powerpoint/2010/main" val="215480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4DC21-BA60-EA5F-3F79-BB8A1CC6501F}"/>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Teaching the Way of God</a:t>
            </a:r>
          </a:p>
        </p:txBody>
      </p:sp>
      <p:sp>
        <p:nvSpPr>
          <p:cNvPr id="3" name="Content Placeholder 2">
            <a:extLst>
              <a:ext uri="{FF2B5EF4-FFF2-40B4-BE49-F238E27FC236}">
                <a16:creationId xmlns:a16="http://schemas.microsoft.com/office/drawing/2014/main" id="{954D178B-EF3B-1E65-34D8-34AA3E7BD48B}"/>
              </a:ext>
            </a:extLst>
          </p:cNvPr>
          <p:cNvSpPr>
            <a:spLocks noGrp="1"/>
          </p:cNvSpPr>
          <p:nvPr>
            <p:ph idx="1"/>
          </p:nvPr>
        </p:nvSpPr>
        <p:spPr>
          <a:xfrm>
            <a:off x="0" y="1131376"/>
            <a:ext cx="12192000" cy="5726623"/>
          </a:xfrm>
        </p:spPr>
        <p:txBody>
          <a:bodyPr>
            <a:normAutofit lnSpcReduction="10000"/>
          </a:bodyPr>
          <a:lstStyle/>
          <a:p>
            <a:r>
              <a:rPr lang="en-CA" b="1" dirty="0">
                <a:highlight>
                  <a:srgbClr val="FFFF00"/>
                </a:highlight>
              </a:rPr>
              <a:t>Given the understanding that he had</a:t>
            </a:r>
            <a:r>
              <a:rPr lang="en-CA" dirty="0"/>
              <a:t>, that God would accomplish his purpose through the physical nation of Israel and through the human dynasty of David, </a:t>
            </a:r>
            <a:r>
              <a:rPr lang="en-CA" b="1" dirty="0">
                <a:highlight>
                  <a:srgbClr val="FFFF00"/>
                </a:highlight>
              </a:rPr>
              <a:t>David set about to ensure the people of Israel understood the Way of God</a:t>
            </a:r>
          </a:p>
          <a:p>
            <a:r>
              <a:rPr lang="en-CA" dirty="0"/>
              <a:t>This </a:t>
            </a:r>
            <a:r>
              <a:rPr lang="en-CA" b="1" dirty="0">
                <a:highlight>
                  <a:srgbClr val="FFFF00"/>
                </a:highlight>
              </a:rPr>
              <a:t>one of the main themes of the Davidic Psalms</a:t>
            </a:r>
            <a:r>
              <a:rPr lang="en-CA" dirty="0"/>
              <a:t> – David is frequently explicit about his desire to teach the Way of God: </a:t>
            </a:r>
            <a:r>
              <a:rPr lang="en-CA" sz="2400" b="1" u="sng" dirty="0"/>
              <a:t>Psalm 22:22-28 ESV</a:t>
            </a:r>
          </a:p>
          <a:p>
            <a:pPr marL="457200" lvl="1" indent="0">
              <a:buNone/>
            </a:pPr>
            <a:r>
              <a:rPr lang="en-CA" dirty="0"/>
              <a:t>I will </a:t>
            </a:r>
            <a:r>
              <a:rPr lang="en-CA" b="1" dirty="0">
                <a:highlight>
                  <a:srgbClr val="FFFF00"/>
                </a:highlight>
              </a:rPr>
              <a:t>tell of your name</a:t>
            </a:r>
            <a:r>
              <a:rPr lang="en-CA" dirty="0"/>
              <a:t> to my brothers; in the midst of </a:t>
            </a:r>
            <a:r>
              <a:rPr lang="en-CA" b="1" u="sng" dirty="0">
                <a:highlight>
                  <a:srgbClr val="FFFF00"/>
                </a:highlight>
              </a:rPr>
              <a:t>the congregation</a:t>
            </a:r>
            <a:r>
              <a:rPr lang="en-CA" dirty="0"/>
              <a:t> I will </a:t>
            </a:r>
            <a:r>
              <a:rPr lang="en-CA" b="1" dirty="0">
                <a:highlight>
                  <a:srgbClr val="FFFF00"/>
                </a:highlight>
              </a:rPr>
              <a:t>praise you</a:t>
            </a:r>
            <a:r>
              <a:rPr lang="en-CA" dirty="0"/>
              <a:t>:</a:t>
            </a:r>
            <a:br>
              <a:rPr lang="en-CA" dirty="0"/>
            </a:br>
            <a:r>
              <a:rPr lang="en-CA" b="1" dirty="0">
                <a:highlight>
                  <a:srgbClr val="FFFF00"/>
                </a:highlight>
              </a:rPr>
              <a:t>You </a:t>
            </a:r>
            <a:r>
              <a:rPr lang="en-CA" b="1" u="sng" dirty="0">
                <a:highlight>
                  <a:srgbClr val="FFFF00"/>
                </a:highlight>
              </a:rPr>
              <a:t>who fear the LORD</a:t>
            </a:r>
            <a:r>
              <a:rPr lang="en-CA" dirty="0"/>
              <a:t>, praise him!</a:t>
            </a:r>
            <a:br>
              <a:rPr lang="en-CA" dirty="0"/>
            </a:br>
            <a:r>
              <a:rPr lang="en-CA" dirty="0"/>
              <a:t>All you offspring of </a:t>
            </a:r>
            <a:r>
              <a:rPr lang="en-CA" b="1" dirty="0">
                <a:highlight>
                  <a:srgbClr val="FFFF00"/>
                </a:highlight>
              </a:rPr>
              <a:t>Jacob</a:t>
            </a:r>
            <a:r>
              <a:rPr lang="en-CA" dirty="0"/>
              <a:t>, glorify him, and stand in awe of him, all you offspring of </a:t>
            </a:r>
            <a:r>
              <a:rPr lang="en-CA" b="1" dirty="0">
                <a:highlight>
                  <a:srgbClr val="FFFF00"/>
                </a:highlight>
              </a:rPr>
              <a:t>Israel</a:t>
            </a:r>
            <a:r>
              <a:rPr lang="en-CA" dirty="0"/>
              <a:t>!</a:t>
            </a:r>
            <a:br>
              <a:rPr lang="en-CA" dirty="0"/>
            </a:br>
            <a:r>
              <a:rPr lang="en-CA" dirty="0"/>
              <a:t>For he has not despised or abhorred the affliction of </a:t>
            </a:r>
            <a:r>
              <a:rPr lang="en-CA" b="1" u="sng" dirty="0">
                <a:highlight>
                  <a:srgbClr val="FFFF00"/>
                </a:highlight>
              </a:rPr>
              <a:t>the afflicted</a:t>
            </a:r>
            <a:r>
              <a:rPr lang="en-CA" dirty="0"/>
              <a:t>,</a:t>
            </a:r>
            <a:br>
              <a:rPr lang="en-CA" dirty="0"/>
            </a:br>
            <a:r>
              <a:rPr lang="en-CA" dirty="0"/>
              <a:t>and he has not hidden his face from him, but has heard, when he cried to him.</a:t>
            </a:r>
            <a:br>
              <a:rPr lang="en-CA" dirty="0"/>
            </a:br>
            <a:r>
              <a:rPr lang="en-CA" dirty="0"/>
              <a:t>From you comes </a:t>
            </a:r>
            <a:r>
              <a:rPr lang="en-CA" b="1" dirty="0">
                <a:highlight>
                  <a:srgbClr val="FFFF00"/>
                </a:highlight>
              </a:rPr>
              <a:t>my praise</a:t>
            </a:r>
            <a:r>
              <a:rPr lang="en-CA" dirty="0"/>
              <a:t> in </a:t>
            </a:r>
            <a:r>
              <a:rPr lang="en-CA" b="1" dirty="0">
                <a:highlight>
                  <a:srgbClr val="FFFF00"/>
                </a:highlight>
              </a:rPr>
              <a:t>the great congregation</a:t>
            </a:r>
            <a:r>
              <a:rPr lang="en-CA" dirty="0"/>
              <a:t>; </a:t>
            </a:r>
            <a:br>
              <a:rPr lang="en-CA" dirty="0"/>
            </a:br>
            <a:r>
              <a:rPr lang="en-CA" dirty="0"/>
              <a:t>my </a:t>
            </a:r>
            <a:r>
              <a:rPr lang="en-CA" b="1" dirty="0">
                <a:highlight>
                  <a:srgbClr val="FFFF00"/>
                </a:highlight>
              </a:rPr>
              <a:t>vows I will perform</a:t>
            </a:r>
            <a:r>
              <a:rPr lang="en-CA" dirty="0"/>
              <a:t> before those </a:t>
            </a:r>
            <a:r>
              <a:rPr lang="en-CA" b="1" dirty="0">
                <a:highlight>
                  <a:srgbClr val="FFFF00"/>
                </a:highlight>
              </a:rPr>
              <a:t>who fear him</a:t>
            </a:r>
            <a:r>
              <a:rPr lang="en-CA" dirty="0"/>
              <a:t>.</a:t>
            </a:r>
            <a:br>
              <a:rPr lang="en-CA" dirty="0"/>
            </a:br>
            <a:r>
              <a:rPr lang="en-CA" b="1" dirty="0">
                <a:highlight>
                  <a:srgbClr val="FFFF00"/>
                </a:highlight>
              </a:rPr>
              <a:t>The afflicted</a:t>
            </a:r>
            <a:r>
              <a:rPr lang="en-CA" dirty="0"/>
              <a:t> shall eat and be satisfied; those who seek him shall praise the LORD!</a:t>
            </a:r>
            <a:br>
              <a:rPr lang="en-CA" dirty="0"/>
            </a:br>
            <a:r>
              <a:rPr lang="en-CA" dirty="0"/>
              <a:t>May your hearts </a:t>
            </a:r>
            <a:r>
              <a:rPr lang="en-CA" b="1" dirty="0">
                <a:highlight>
                  <a:srgbClr val="FFFF00"/>
                </a:highlight>
              </a:rPr>
              <a:t>live forever</a:t>
            </a:r>
            <a:r>
              <a:rPr lang="en-CA" dirty="0"/>
              <a:t>!</a:t>
            </a:r>
            <a:br>
              <a:rPr lang="en-CA" dirty="0"/>
            </a:br>
            <a:r>
              <a:rPr lang="en-CA" dirty="0"/>
              <a:t>All </a:t>
            </a:r>
            <a:r>
              <a:rPr lang="en-CA" b="1" u="sng" dirty="0">
                <a:highlight>
                  <a:srgbClr val="FFFF00"/>
                </a:highlight>
              </a:rPr>
              <a:t>the ends of the earth</a:t>
            </a:r>
            <a:r>
              <a:rPr lang="en-CA" dirty="0"/>
              <a:t> shall remember and turn to the LORD,</a:t>
            </a:r>
            <a:br>
              <a:rPr lang="en-CA" dirty="0"/>
            </a:br>
            <a:r>
              <a:rPr lang="en-CA" dirty="0"/>
              <a:t>and all the families of the nations shall worship before you.</a:t>
            </a:r>
            <a:br>
              <a:rPr lang="en-CA" dirty="0"/>
            </a:br>
            <a:r>
              <a:rPr lang="en-CA" dirty="0"/>
              <a:t>For kingship belongs to the LORD, and </a:t>
            </a:r>
            <a:r>
              <a:rPr lang="en-CA" b="1" u="sng" dirty="0">
                <a:highlight>
                  <a:srgbClr val="FFFF00"/>
                </a:highlight>
              </a:rPr>
              <a:t>he rules over the nations</a:t>
            </a:r>
            <a:r>
              <a:rPr lang="en-CA" dirty="0"/>
              <a:t>.</a:t>
            </a:r>
          </a:p>
        </p:txBody>
      </p:sp>
    </p:spTree>
    <p:extLst>
      <p:ext uri="{BB962C8B-B14F-4D97-AF65-F5344CB8AC3E}">
        <p14:creationId xmlns:p14="http://schemas.microsoft.com/office/powerpoint/2010/main" val="2828563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FA332A-2795-8FF1-6F6C-CA501142907F}"/>
              </a:ext>
            </a:extLst>
          </p:cNvPr>
          <p:cNvSpPr txBox="1"/>
          <p:nvPr/>
        </p:nvSpPr>
        <p:spPr>
          <a:xfrm>
            <a:off x="590550" y="876968"/>
            <a:ext cx="10877550" cy="5447645"/>
          </a:xfrm>
          <a:prstGeom prst="rect">
            <a:avLst/>
          </a:prstGeom>
          <a:noFill/>
        </p:spPr>
        <p:txBody>
          <a:bodyPr wrap="square">
            <a:spAutoFit/>
          </a:bodyPr>
          <a:lstStyle/>
          <a:p>
            <a:pPr marL="231775" indent="-231775">
              <a:buFont typeface="Arial" panose="020B0604020202020204" pitchFamily="34" charset="0"/>
              <a:buChar char="•"/>
            </a:pPr>
            <a:r>
              <a:rPr lang="en-CA" sz="2800" dirty="0"/>
              <a:t>“</a:t>
            </a:r>
            <a:r>
              <a:rPr lang="en-CA" sz="2800" b="1" dirty="0">
                <a:highlight>
                  <a:srgbClr val="FFFF00"/>
                </a:highlight>
              </a:rPr>
              <a:t>congregation</a:t>
            </a:r>
            <a:r>
              <a:rPr lang="en-CA" sz="2800" dirty="0"/>
              <a:t>” is from </a:t>
            </a:r>
            <a:r>
              <a:rPr lang="en-CA" sz="3200" dirty="0">
                <a:cs typeface="+mj-cs"/>
              </a:rPr>
              <a:t> </a:t>
            </a:r>
            <a:r>
              <a:rPr lang="he-IL" sz="3200" dirty="0">
                <a:cs typeface="+mj-cs"/>
              </a:rPr>
              <a:t>קָהָל</a:t>
            </a:r>
            <a:r>
              <a:rPr lang="en-CA" sz="3200" dirty="0">
                <a:cs typeface="+mj-cs"/>
              </a:rPr>
              <a:t> </a:t>
            </a:r>
            <a:r>
              <a:rPr lang="en-CA" sz="2800" dirty="0"/>
              <a:t> - </a:t>
            </a:r>
            <a:r>
              <a:rPr lang="en-CA" sz="2800" dirty="0" err="1"/>
              <a:t>qahal</a:t>
            </a:r>
            <a:r>
              <a:rPr lang="en-CA" sz="2800" dirty="0"/>
              <a:t>, it is </a:t>
            </a:r>
            <a:r>
              <a:rPr lang="en-CA" sz="2800" b="1" dirty="0">
                <a:highlight>
                  <a:srgbClr val="FFFF00"/>
                </a:highlight>
              </a:rPr>
              <a:t>the official assembly</a:t>
            </a:r>
            <a:r>
              <a:rPr lang="en-CA" sz="2800" dirty="0"/>
              <a:t> of the “People of the Land”, the “elders”, </a:t>
            </a:r>
            <a:r>
              <a:rPr lang="en-CA" sz="2800" b="1" dirty="0">
                <a:highlight>
                  <a:srgbClr val="FFFF00"/>
                </a:highlight>
              </a:rPr>
              <a:t>the leadership group who were responsible to teach the general population</a:t>
            </a:r>
          </a:p>
          <a:p>
            <a:pPr marL="231775" indent="-231775">
              <a:buFont typeface="Arial" panose="020B0604020202020204" pitchFamily="34" charset="0"/>
              <a:buChar char="•"/>
            </a:pPr>
            <a:r>
              <a:rPr lang="en-CA" sz="2800" dirty="0"/>
              <a:t>“</a:t>
            </a:r>
            <a:r>
              <a:rPr lang="en-CA" sz="2800" b="1" dirty="0">
                <a:highlight>
                  <a:srgbClr val="FFFF00"/>
                </a:highlight>
              </a:rPr>
              <a:t>who fear the LORD</a:t>
            </a:r>
            <a:r>
              <a:rPr lang="en-CA" sz="2800" dirty="0"/>
              <a:t>” is almost a “technical term” that David uses for “</a:t>
            </a:r>
            <a:r>
              <a:rPr lang="en-CA" sz="2800" b="1" dirty="0">
                <a:highlight>
                  <a:srgbClr val="FFFF00"/>
                </a:highlight>
              </a:rPr>
              <a:t>True Worshippers</a:t>
            </a:r>
            <a:r>
              <a:rPr lang="en-CA" sz="2800" dirty="0"/>
              <a:t>”</a:t>
            </a:r>
          </a:p>
          <a:p>
            <a:pPr marL="231775" indent="-231775">
              <a:buFont typeface="Arial" panose="020B0604020202020204" pitchFamily="34" charset="0"/>
              <a:buChar char="•"/>
            </a:pPr>
            <a:r>
              <a:rPr lang="en-CA" sz="2800" dirty="0"/>
              <a:t>“</a:t>
            </a:r>
            <a:r>
              <a:rPr lang="en-CA" sz="2800" b="1" dirty="0">
                <a:highlight>
                  <a:srgbClr val="FFFF00"/>
                </a:highlight>
              </a:rPr>
              <a:t>fear</a:t>
            </a:r>
            <a:r>
              <a:rPr lang="en-CA" sz="2800" dirty="0"/>
              <a:t>” is from </a:t>
            </a:r>
            <a:r>
              <a:rPr lang="en-CA" sz="3200" dirty="0">
                <a:cs typeface="+mj-cs"/>
              </a:rPr>
              <a:t> </a:t>
            </a:r>
            <a:r>
              <a:rPr lang="he-IL" sz="3200" dirty="0">
                <a:cs typeface="+mj-cs"/>
              </a:rPr>
              <a:t>יָרֵא</a:t>
            </a:r>
            <a:r>
              <a:rPr lang="en-CA" sz="3200" dirty="0">
                <a:cs typeface="+mj-cs"/>
              </a:rPr>
              <a:t> </a:t>
            </a:r>
            <a:r>
              <a:rPr lang="en-CA" sz="2800" dirty="0"/>
              <a:t> - yare´, better translated “</a:t>
            </a:r>
            <a:r>
              <a:rPr lang="en-CA" sz="2800" b="1" dirty="0">
                <a:highlight>
                  <a:srgbClr val="FFFF00"/>
                </a:highlight>
              </a:rPr>
              <a:t>reverence</a:t>
            </a:r>
            <a:r>
              <a:rPr lang="en-CA" sz="2800" dirty="0"/>
              <a:t>”</a:t>
            </a:r>
          </a:p>
          <a:p>
            <a:pPr marL="231775" indent="-231775">
              <a:buFont typeface="Arial" panose="020B0604020202020204" pitchFamily="34" charset="0"/>
              <a:buChar char="•"/>
            </a:pPr>
            <a:r>
              <a:rPr lang="en-CA" sz="2800" dirty="0"/>
              <a:t>“</a:t>
            </a:r>
            <a:r>
              <a:rPr lang="en-CA" sz="2800" b="1" dirty="0">
                <a:highlight>
                  <a:srgbClr val="FFFF00"/>
                </a:highlight>
              </a:rPr>
              <a:t>the afflicted</a:t>
            </a:r>
            <a:r>
              <a:rPr lang="en-CA" sz="2800" dirty="0"/>
              <a:t>” is from </a:t>
            </a:r>
            <a:r>
              <a:rPr lang="en-CA" sz="3200" dirty="0">
                <a:cs typeface="+mj-cs"/>
              </a:rPr>
              <a:t> </a:t>
            </a:r>
            <a:r>
              <a:rPr lang="he-IL" sz="3200" dirty="0">
                <a:cs typeface="+mj-cs"/>
              </a:rPr>
              <a:t>עָנִי</a:t>
            </a:r>
            <a:r>
              <a:rPr lang="en-CA" sz="3200" dirty="0">
                <a:cs typeface="+mj-cs"/>
              </a:rPr>
              <a:t> </a:t>
            </a:r>
            <a:r>
              <a:rPr lang="en-CA" sz="2800" dirty="0"/>
              <a:t> - `ani, “afflicted one”, again a term David uses for a True Worshipper, </a:t>
            </a:r>
            <a:r>
              <a:rPr lang="en-CA" sz="2800" b="1" dirty="0">
                <a:highlight>
                  <a:srgbClr val="FFFF00"/>
                </a:highlight>
              </a:rPr>
              <a:t>expressing contrition, humility</a:t>
            </a:r>
          </a:p>
          <a:p>
            <a:pPr marL="231775" indent="-231775">
              <a:buFont typeface="Arial" panose="020B0604020202020204" pitchFamily="34" charset="0"/>
              <a:buChar char="•"/>
            </a:pPr>
            <a:r>
              <a:rPr lang="en-CA" sz="2800" b="1" dirty="0">
                <a:highlight>
                  <a:srgbClr val="FFFF00"/>
                </a:highlight>
              </a:rPr>
              <a:t>“live forever”</a:t>
            </a:r>
            <a:r>
              <a:rPr lang="en-CA" sz="2800" dirty="0"/>
              <a:t> David understood eternal life was </a:t>
            </a:r>
            <a:r>
              <a:rPr lang="en-CA" sz="2800" dirty="0" err="1"/>
              <a:t>requied</a:t>
            </a:r>
            <a:endParaRPr lang="en-CA" sz="2800" dirty="0"/>
          </a:p>
          <a:p>
            <a:pPr marL="231775" indent="-231775">
              <a:buFont typeface="Arial" panose="020B0604020202020204" pitchFamily="34" charset="0"/>
              <a:buChar char="•"/>
            </a:pPr>
            <a:r>
              <a:rPr lang="en-CA" sz="2800" dirty="0"/>
              <a:t>“</a:t>
            </a:r>
            <a:r>
              <a:rPr lang="en-CA" sz="2800" b="1" dirty="0">
                <a:highlight>
                  <a:srgbClr val="FFFF00"/>
                </a:highlight>
              </a:rPr>
              <a:t>the ends of the earth</a:t>
            </a:r>
            <a:r>
              <a:rPr lang="en-CA" sz="2800" dirty="0"/>
              <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rules over the nations</a:t>
            </a:r>
            <a:r>
              <a:rPr lang="en-CA" sz="2800" dirty="0"/>
              <a:t>” David recognized the end goal of YHWH’s dealing with Israel: </a:t>
            </a:r>
            <a:r>
              <a:rPr lang="en-CA" sz="2800" b="1" dirty="0">
                <a:highlight>
                  <a:srgbClr val="FFFF00"/>
                </a:highlight>
              </a:rPr>
              <a:t>the establishment of the Kingdom of God over all the earth</a:t>
            </a:r>
          </a:p>
        </p:txBody>
      </p:sp>
    </p:spTree>
    <p:extLst>
      <p:ext uri="{BB962C8B-B14F-4D97-AF65-F5344CB8AC3E}">
        <p14:creationId xmlns:p14="http://schemas.microsoft.com/office/powerpoint/2010/main" val="1035481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DAEFC-21D8-7024-8418-510EC0ED527E}"/>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Life of David</a:t>
            </a:r>
          </a:p>
        </p:txBody>
      </p:sp>
      <p:sp>
        <p:nvSpPr>
          <p:cNvPr id="3" name="Content Placeholder 2">
            <a:extLst>
              <a:ext uri="{FF2B5EF4-FFF2-40B4-BE49-F238E27FC236}">
                <a16:creationId xmlns:a16="http://schemas.microsoft.com/office/drawing/2014/main" id="{445C8C57-30F6-4FD0-EAF6-A0D474A89119}"/>
              </a:ext>
            </a:extLst>
          </p:cNvPr>
          <p:cNvSpPr>
            <a:spLocks noGrp="1"/>
          </p:cNvSpPr>
          <p:nvPr>
            <p:ph idx="1"/>
          </p:nvPr>
        </p:nvSpPr>
        <p:spPr>
          <a:xfrm>
            <a:off x="-1" y="1146875"/>
            <a:ext cx="12228163" cy="5711124"/>
          </a:xfrm>
        </p:spPr>
        <p:txBody>
          <a:bodyPr>
            <a:normAutofit lnSpcReduction="10000"/>
          </a:bodyPr>
          <a:lstStyle/>
          <a:p>
            <a:r>
              <a:rPr lang="en-CA" dirty="0"/>
              <a:t>David’s life storey is very complicated and it is </a:t>
            </a:r>
            <a:r>
              <a:rPr lang="en-CA" b="1" dirty="0">
                <a:highlight>
                  <a:srgbClr val="FFFF00"/>
                </a:highlight>
              </a:rPr>
              <a:t>documented in great detail</a:t>
            </a:r>
            <a:r>
              <a:rPr lang="en-CA" dirty="0"/>
              <a:t> in the Bible: </a:t>
            </a:r>
            <a:r>
              <a:rPr lang="en-CA" sz="2400" dirty="0"/>
              <a:t>1 Samuel 16-31, 2 Samuel 1-24, 1 Kings 1-2, 1 Chronicles 2,3,11-29, 73 Davidic Psalms</a:t>
            </a:r>
          </a:p>
          <a:p>
            <a:r>
              <a:rPr lang="en-CA" dirty="0"/>
              <a:t>As with Abraham and the Covenant of Promise, the Covenant of Descent given to David, </a:t>
            </a:r>
            <a:r>
              <a:rPr lang="en-CA" b="1" dirty="0">
                <a:highlight>
                  <a:srgbClr val="FFFF00"/>
                </a:highlight>
              </a:rPr>
              <a:t>started out as just a promise</a:t>
            </a:r>
            <a:r>
              <a:rPr lang="en-CA" dirty="0"/>
              <a:t> </a:t>
            </a:r>
          </a:p>
          <a:p>
            <a:r>
              <a:rPr lang="en-CA" dirty="0"/>
              <a:t>God made the promise with David soon after he was made King of all Israel and had established himself in Jerusalem – </a:t>
            </a:r>
            <a:r>
              <a:rPr lang="en-CA" b="1" dirty="0">
                <a:highlight>
                  <a:srgbClr val="FFFF00"/>
                </a:highlight>
              </a:rPr>
              <a:t>it was the high point of David’s life</a:t>
            </a:r>
          </a:p>
          <a:p>
            <a:r>
              <a:rPr lang="en-CA" dirty="0"/>
              <a:t>All the previous covenants we have examined were formally “cut”, </a:t>
            </a:r>
            <a:r>
              <a:rPr lang="en-CA" i="1" dirty="0" err="1"/>
              <a:t>karath</a:t>
            </a:r>
            <a:r>
              <a:rPr lang="en-CA" dirty="0"/>
              <a:t>, the technical term for establishing a “new covenant” – </a:t>
            </a:r>
            <a:r>
              <a:rPr lang="en-CA" b="1" dirty="0">
                <a:highlight>
                  <a:srgbClr val="FFFF00"/>
                </a:highlight>
              </a:rPr>
              <a:t>there is no record in the Bible of the “promise” to David being formally “cut” as covenant</a:t>
            </a:r>
          </a:p>
          <a:p>
            <a:r>
              <a:rPr lang="en-CA" b="1" dirty="0">
                <a:highlight>
                  <a:srgbClr val="FFFF00"/>
                </a:highlight>
              </a:rPr>
              <a:t>Later references clearly regard it to be a “covenant”</a:t>
            </a:r>
          </a:p>
          <a:p>
            <a:r>
              <a:rPr lang="en-CA" dirty="0"/>
              <a:t>By the time of David, </a:t>
            </a:r>
            <a:r>
              <a:rPr lang="en-CA" b="1" dirty="0">
                <a:highlight>
                  <a:srgbClr val="FFFF00"/>
                </a:highlight>
              </a:rPr>
              <a:t>the word </a:t>
            </a:r>
            <a:r>
              <a:rPr lang="en-CA" b="1" i="1" dirty="0" err="1">
                <a:highlight>
                  <a:srgbClr val="FFFF00"/>
                </a:highlight>
              </a:rPr>
              <a:t>bᵉrith</a:t>
            </a:r>
            <a:r>
              <a:rPr lang="en-CA" b="1" dirty="0">
                <a:highlight>
                  <a:srgbClr val="FFFF00"/>
                </a:highlight>
              </a:rPr>
              <a:t>, covenant, came to be used less formally, actually indicating an “agreement” or a “promise”</a:t>
            </a:r>
            <a:r>
              <a:rPr lang="en-CA" dirty="0"/>
              <a:t> – so it is possible it was never formally “cut” </a:t>
            </a:r>
            <a:r>
              <a:rPr lang="en-CA" sz="2400" dirty="0"/>
              <a:t>(see, for example 1 Samuel 23:16-18 and 2 Samuel 3:12-13)</a:t>
            </a:r>
            <a:endParaRPr lang="en-CA" dirty="0"/>
          </a:p>
        </p:txBody>
      </p:sp>
    </p:spTree>
    <p:extLst>
      <p:ext uri="{BB962C8B-B14F-4D97-AF65-F5344CB8AC3E}">
        <p14:creationId xmlns:p14="http://schemas.microsoft.com/office/powerpoint/2010/main" val="1572088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C0C61-1A9E-EAB1-F38F-8A903834DC5E}"/>
              </a:ext>
            </a:extLst>
          </p:cNvPr>
          <p:cNvSpPr>
            <a:spLocks noGrp="1"/>
          </p:cNvSpPr>
          <p:nvPr>
            <p:ph type="title"/>
          </p:nvPr>
        </p:nvSpPr>
        <p:spPr>
          <a:xfrm>
            <a:off x="838200" y="1"/>
            <a:ext cx="10515600" cy="1053884"/>
          </a:xfrm>
        </p:spPr>
        <p:txBody>
          <a:bodyPr/>
          <a:lstStyle/>
          <a:p>
            <a:pPr algn="ctr"/>
            <a:r>
              <a:rPr lang="en-CA" dirty="0">
                <a:latin typeface="Arial Black" panose="020B0A04020102020204" pitchFamily="34" charset="0"/>
              </a:rPr>
              <a:t>Some More Psalms of David</a:t>
            </a:r>
          </a:p>
        </p:txBody>
      </p:sp>
      <p:sp>
        <p:nvSpPr>
          <p:cNvPr id="3" name="Content Placeholder 2">
            <a:extLst>
              <a:ext uri="{FF2B5EF4-FFF2-40B4-BE49-F238E27FC236}">
                <a16:creationId xmlns:a16="http://schemas.microsoft.com/office/drawing/2014/main" id="{2044CF07-09F5-3397-D8BA-EC34D484E350}"/>
              </a:ext>
            </a:extLst>
          </p:cNvPr>
          <p:cNvSpPr>
            <a:spLocks noGrp="1"/>
          </p:cNvSpPr>
          <p:nvPr>
            <p:ph idx="1"/>
          </p:nvPr>
        </p:nvSpPr>
        <p:spPr>
          <a:xfrm>
            <a:off x="0" y="1053885"/>
            <a:ext cx="12192000" cy="5804115"/>
          </a:xfrm>
        </p:spPr>
        <p:txBody>
          <a:bodyPr>
            <a:normAutofit/>
          </a:bodyPr>
          <a:lstStyle/>
          <a:p>
            <a:pPr marL="457200" lvl="1" indent="0">
              <a:buNone/>
            </a:pPr>
            <a:r>
              <a:rPr lang="en-CA" b="1" u="sng" dirty="0"/>
              <a:t>Psalm 34:11 ESV</a:t>
            </a:r>
          </a:p>
          <a:p>
            <a:pPr marL="457200" lvl="1" indent="0">
              <a:buNone/>
            </a:pPr>
            <a:r>
              <a:rPr lang="en-CA" dirty="0"/>
              <a:t>Come, O </a:t>
            </a:r>
            <a:r>
              <a:rPr lang="en-CA" b="1" u="sng" dirty="0">
                <a:highlight>
                  <a:srgbClr val="FFFF00"/>
                </a:highlight>
              </a:rPr>
              <a:t>children</a:t>
            </a:r>
            <a:r>
              <a:rPr lang="en-CA" dirty="0"/>
              <a:t>, </a:t>
            </a:r>
            <a:r>
              <a:rPr lang="en-CA" b="1" dirty="0">
                <a:highlight>
                  <a:srgbClr val="FFFF00"/>
                </a:highlight>
              </a:rPr>
              <a:t>listen to me</a:t>
            </a:r>
            <a:r>
              <a:rPr lang="en-CA" dirty="0"/>
              <a:t>; </a:t>
            </a:r>
            <a:r>
              <a:rPr lang="en-CA" b="1" dirty="0">
                <a:highlight>
                  <a:srgbClr val="FFFF00"/>
                </a:highlight>
              </a:rPr>
              <a:t>I will teach you</a:t>
            </a:r>
            <a:r>
              <a:rPr lang="en-CA" dirty="0"/>
              <a:t> the </a:t>
            </a:r>
            <a:r>
              <a:rPr lang="en-CA" b="1" dirty="0">
                <a:highlight>
                  <a:srgbClr val="FFFF00"/>
                </a:highlight>
              </a:rPr>
              <a:t>fear of the LORD</a:t>
            </a:r>
            <a:r>
              <a:rPr lang="en-CA" dirty="0"/>
              <a:t>.</a:t>
            </a:r>
          </a:p>
          <a:p>
            <a:pPr marL="457200" lvl="1" indent="0">
              <a:spcBef>
                <a:spcPts val="600"/>
              </a:spcBef>
              <a:buNone/>
            </a:pPr>
            <a:r>
              <a:rPr lang="en-CA" b="1" u="sng" dirty="0"/>
              <a:t>Psalm 32:6a, 8-9 ESV</a:t>
            </a:r>
          </a:p>
          <a:p>
            <a:pPr marL="457200" lvl="1" indent="0">
              <a:spcBef>
                <a:spcPts val="0"/>
              </a:spcBef>
              <a:spcAft>
                <a:spcPts val="600"/>
              </a:spcAft>
              <a:buNone/>
            </a:pPr>
            <a:r>
              <a:rPr lang="en-CA" dirty="0"/>
              <a:t>Therefore let </a:t>
            </a:r>
            <a:r>
              <a:rPr lang="en-CA" b="1" dirty="0">
                <a:highlight>
                  <a:srgbClr val="FFFF00"/>
                </a:highlight>
              </a:rPr>
              <a:t>everyone who is </a:t>
            </a:r>
            <a:r>
              <a:rPr lang="en-CA" b="1" u="sng" dirty="0">
                <a:highlight>
                  <a:srgbClr val="FFFF00"/>
                </a:highlight>
              </a:rPr>
              <a:t>godly</a:t>
            </a:r>
            <a:r>
              <a:rPr lang="en-CA" dirty="0"/>
              <a:t> offer prayer to you at a time when you may be found;</a:t>
            </a:r>
          </a:p>
          <a:p>
            <a:pPr marL="457200" lvl="1" indent="0">
              <a:spcBef>
                <a:spcPts val="0"/>
              </a:spcBef>
              <a:buNone/>
            </a:pPr>
            <a:r>
              <a:rPr lang="en-CA" b="1" dirty="0">
                <a:highlight>
                  <a:srgbClr val="FFFF00"/>
                </a:highlight>
              </a:rPr>
              <a:t>I will instruct you</a:t>
            </a:r>
            <a:r>
              <a:rPr lang="en-CA" dirty="0"/>
              <a:t> and </a:t>
            </a:r>
            <a:r>
              <a:rPr lang="en-CA" b="1" dirty="0">
                <a:highlight>
                  <a:srgbClr val="FFFF00"/>
                </a:highlight>
              </a:rPr>
              <a:t>teach you</a:t>
            </a:r>
            <a:r>
              <a:rPr lang="en-CA" dirty="0"/>
              <a:t> in </a:t>
            </a:r>
            <a:r>
              <a:rPr lang="en-CA" b="1" u="sng" dirty="0">
                <a:highlight>
                  <a:srgbClr val="FFFF00"/>
                </a:highlight>
              </a:rPr>
              <a:t>the way</a:t>
            </a:r>
            <a:r>
              <a:rPr lang="en-CA" dirty="0"/>
              <a:t> you should go;</a:t>
            </a:r>
            <a:br>
              <a:rPr lang="en-CA" dirty="0"/>
            </a:br>
            <a:r>
              <a:rPr lang="en-CA" b="1" dirty="0">
                <a:highlight>
                  <a:srgbClr val="FFFF00"/>
                </a:highlight>
              </a:rPr>
              <a:t>I will counsel you</a:t>
            </a:r>
            <a:r>
              <a:rPr lang="en-CA" dirty="0"/>
              <a:t> with my eye upon you. </a:t>
            </a:r>
            <a:br>
              <a:rPr lang="en-CA" dirty="0"/>
            </a:br>
            <a:r>
              <a:rPr lang="en-CA" dirty="0"/>
              <a:t>Be not like a horse or a mule, </a:t>
            </a:r>
            <a:r>
              <a:rPr lang="en-CA" b="1" dirty="0">
                <a:highlight>
                  <a:srgbClr val="FFFF00"/>
                </a:highlight>
              </a:rPr>
              <a:t>without understanding</a:t>
            </a:r>
            <a:r>
              <a:rPr lang="en-CA" dirty="0"/>
              <a:t>,</a:t>
            </a:r>
            <a:br>
              <a:rPr lang="en-CA" dirty="0"/>
            </a:br>
            <a:r>
              <a:rPr lang="en-CA" dirty="0"/>
              <a:t>which must be curbed with bit and bridle, or it will not stay near you.</a:t>
            </a:r>
          </a:p>
          <a:p>
            <a:pPr>
              <a:spcBef>
                <a:spcPts val="1200"/>
              </a:spcBef>
            </a:pPr>
            <a:r>
              <a:rPr lang="en-CA" b="1" dirty="0">
                <a:highlight>
                  <a:srgbClr val="FFFF00"/>
                </a:highlight>
              </a:rPr>
              <a:t>children</a:t>
            </a:r>
            <a:r>
              <a:rPr lang="en-CA" dirty="0"/>
              <a:t>” is from </a:t>
            </a:r>
            <a:r>
              <a:rPr lang="en-CA" sz="3200" dirty="0">
                <a:cs typeface="+mj-cs"/>
              </a:rPr>
              <a:t> </a:t>
            </a:r>
            <a:r>
              <a:rPr lang="he-IL" sz="3200" dirty="0">
                <a:cs typeface="+mj-cs"/>
              </a:rPr>
              <a:t>בָנִים</a:t>
            </a:r>
            <a:r>
              <a:rPr lang="en-CA" sz="3200" dirty="0">
                <a:cs typeface="+mj-cs"/>
              </a:rPr>
              <a:t> </a:t>
            </a:r>
            <a:r>
              <a:rPr lang="en-CA" dirty="0"/>
              <a:t> - </a:t>
            </a:r>
            <a:r>
              <a:rPr lang="en-CA" dirty="0" err="1"/>
              <a:t>vanim</a:t>
            </a:r>
            <a:r>
              <a:rPr lang="en-CA" dirty="0"/>
              <a:t>, plural of </a:t>
            </a:r>
            <a:r>
              <a:rPr lang="en-CA" sz="3200" dirty="0">
                <a:cs typeface="+mj-cs"/>
              </a:rPr>
              <a:t> </a:t>
            </a:r>
            <a:r>
              <a:rPr lang="he-IL" sz="3200" dirty="0">
                <a:cs typeface="+mj-cs"/>
              </a:rPr>
              <a:t>בֵּן</a:t>
            </a:r>
            <a:r>
              <a:rPr lang="en-CA" sz="3200" dirty="0">
                <a:cs typeface="+mj-cs"/>
              </a:rPr>
              <a:t> </a:t>
            </a:r>
            <a:r>
              <a:rPr lang="en-CA" dirty="0"/>
              <a:t> - ben, literally “son” – David is speaking in a “fatherly” way to the people he is teaching</a:t>
            </a:r>
          </a:p>
          <a:p>
            <a:pPr>
              <a:spcBef>
                <a:spcPts val="0"/>
              </a:spcBef>
            </a:pPr>
            <a:r>
              <a:rPr lang="en-CA" dirty="0"/>
              <a:t>In verse 6, David prays to YHWH; verses 8-9 he is teaching …</a:t>
            </a:r>
          </a:p>
          <a:p>
            <a:pPr marL="2286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godly</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is from </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he-IL" sz="32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חָסִיד</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CA" sz="2800" b="0" i="0" u="none" strike="noStrike" kern="1200" cap="none" spc="0" normalizeH="0" baseline="0" noProof="0" dirty="0" err="1">
                <a:ln>
                  <a:noFill/>
                </a:ln>
                <a:solidFill>
                  <a:prstClr val="black"/>
                </a:solidFill>
                <a:effectLst/>
                <a:uLnTx/>
                <a:uFillTx/>
                <a:latin typeface="Calibri" panose="020F0502020204030204"/>
                <a:ea typeface="+mn-ea"/>
                <a:cs typeface="+mn-cs"/>
              </a:rPr>
              <a:t>ḥasid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“godly ones”, another “technical term” for True Worshippers</a:t>
            </a:r>
            <a:endParaRPr lang="en-CA" dirty="0"/>
          </a:p>
          <a:p>
            <a:pPr>
              <a:spcBef>
                <a:spcPts val="0"/>
              </a:spcBef>
            </a:pPr>
            <a:r>
              <a:rPr lang="en-CA" dirty="0"/>
              <a:t>“</a:t>
            </a:r>
            <a:r>
              <a:rPr lang="en-CA" b="1" dirty="0">
                <a:highlight>
                  <a:srgbClr val="FFFF00"/>
                </a:highlight>
              </a:rPr>
              <a:t>the way</a:t>
            </a:r>
            <a:r>
              <a:rPr lang="en-CA" dirty="0"/>
              <a:t>” is from </a:t>
            </a:r>
            <a:r>
              <a:rPr lang="en-CA" sz="3200" dirty="0">
                <a:cs typeface="+mj-cs"/>
              </a:rPr>
              <a:t> </a:t>
            </a:r>
            <a:r>
              <a:rPr lang="he-IL" sz="3200" dirty="0">
                <a:cs typeface="+mj-cs"/>
              </a:rPr>
              <a:t>דֶּרֶךְ</a:t>
            </a:r>
            <a:r>
              <a:rPr lang="en-CA" sz="3200" dirty="0">
                <a:cs typeface="+mj-cs"/>
              </a:rPr>
              <a:t> </a:t>
            </a:r>
            <a:r>
              <a:rPr lang="en-CA" dirty="0"/>
              <a:t> - </a:t>
            </a:r>
            <a:r>
              <a:rPr lang="en-CA" dirty="0" err="1"/>
              <a:t>derek</a:t>
            </a:r>
            <a:r>
              <a:rPr lang="en-CA" dirty="0"/>
              <a:t>, </a:t>
            </a:r>
            <a:r>
              <a:rPr lang="en-CA" b="1" dirty="0">
                <a:highlight>
                  <a:srgbClr val="FFFF00"/>
                </a:highlight>
              </a:rPr>
              <a:t>the Way of God</a:t>
            </a:r>
          </a:p>
        </p:txBody>
      </p:sp>
    </p:spTree>
    <p:extLst>
      <p:ext uri="{BB962C8B-B14F-4D97-AF65-F5344CB8AC3E}">
        <p14:creationId xmlns:p14="http://schemas.microsoft.com/office/powerpoint/2010/main" val="1696569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E92BC4-0469-AF75-F001-52290FCEB5E0}"/>
              </a:ext>
            </a:extLst>
          </p:cNvPr>
          <p:cNvSpPr txBox="1"/>
          <p:nvPr/>
        </p:nvSpPr>
        <p:spPr>
          <a:xfrm>
            <a:off x="447675" y="60385"/>
            <a:ext cx="11296650" cy="6737229"/>
          </a:xfrm>
          <a:prstGeom prst="rect">
            <a:avLst/>
          </a:prstGeom>
          <a:noFill/>
        </p:spPr>
        <p:txBody>
          <a:bodyPr wrap="square">
            <a:spAutoFit/>
          </a:bodyPr>
          <a:lstStyle/>
          <a:p>
            <a:pPr marL="465138">
              <a:lnSpc>
                <a:spcPct val="90000"/>
              </a:lnSpc>
            </a:pPr>
            <a:r>
              <a:rPr lang="en-CA" sz="2400" b="1" u="sng" dirty="0"/>
              <a:t>Psalm 40:3-5, 8-10 ESV</a:t>
            </a:r>
          </a:p>
          <a:p>
            <a:pPr marL="465138">
              <a:lnSpc>
                <a:spcPct val="90000"/>
              </a:lnSpc>
            </a:pPr>
            <a:r>
              <a:rPr lang="en-CA" sz="2400" dirty="0"/>
              <a:t>He put </a:t>
            </a:r>
            <a:r>
              <a:rPr lang="en-CA" sz="2400" b="1" dirty="0">
                <a:highlight>
                  <a:srgbClr val="FFFF00"/>
                </a:highlight>
              </a:rPr>
              <a:t>a new song</a:t>
            </a:r>
            <a:r>
              <a:rPr lang="en-CA" sz="2400" dirty="0"/>
              <a:t> in my mouth, </a:t>
            </a:r>
            <a:r>
              <a:rPr lang="en-CA" sz="2400" b="1" dirty="0">
                <a:highlight>
                  <a:srgbClr val="FFFF00"/>
                </a:highlight>
              </a:rPr>
              <a:t>a song of praise</a:t>
            </a:r>
            <a:r>
              <a:rPr lang="en-CA" sz="2400" dirty="0"/>
              <a:t> to our God.</a:t>
            </a:r>
            <a:br>
              <a:rPr lang="en-CA" sz="2400" dirty="0"/>
            </a:br>
            <a:r>
              <a:rPr lang="en-CA" sz="2400" b="1" dirty="0">
                <a:highlight>
                  <a:srgbClr val="FFFF00"/>
                </a:highlight>
              </a:rPr>
              <a:t>Many will see and fear</a:t>
            </a:r>
            <a:r>
              <a:rPr lang="en-CA" sz="2400" dirty="0"/>
              <a:t>, and put their trust in the LORD.</a:t>
            </a:r>
            <a:br>
              <a:rPr lang="en-CA" sz="2400" dirty="0"/>
            </a:br>
            <a:r>
              <a:rPr lang="en-CA" sz="2400" dirty="0"/>
              <a:t>Blessed is the man who makes the LORD his trust,</a:t>
            </a:r>
            <a:br>
              <a:rPr lang="en-CA" sz="2400" dirty="0"/>
            </a:br>
            <a:r>
              <a:rPr lang="en-CA" sz="2400" dirty="0"/>
              <a:t>who does </a:t>
            </a:r>
            <a:r>
              <a:rPr lang="en-CA" sz="2400" b="1" dirty="0">
                <a:highlight>
                  <a:srgbClr val="FFFF00"/>
                </a:highlight>
              </a:rPr>
              <a:t>not turn to the proud</a:t>
            </a:r>
            <a:r>
              <a:rPr lang="en-CA" sz="2400" dirty="0"/>
              <a:t>, to those </a:t>
            </a:r>
            <a:r>
              <a:rPr lang="en-CA" sz="2400" b="1" dirty="0">
                <a:highlight>
                  <a:srgbClr val="FFFF00"/>
                </a:highlight>
              </a:rPr>
              <a:t>who go astray after a lie</a:t>
            </a:r>
            <a:r>
              <a:rPr lang="en-CA" sz="2400" dirty="0"/>
              <a:t>!</a:t>
            </a:r>
            <a:br>
              <a:rPr lang="en-CA" sz="2400" dirty="0"/>
            </a:br>
            <a:r>
              <a:rPr lang="en-CA" sz="2400" dirty="0"/>
              <a:t>You have multiplied, O LORD my God,</a:t>
            </a:r>
            <a:br>
              <a:rPr lang="en-CA" sz="2400" dirty="0"/>
            </a:br>
            <a:r>
              <a:rPr lang="en-CA" sz="2400" dirty="0"/>
              <a:t>your wondrous deeds and your thoughts toward us; none can compare with you!</a:t>
            </a:r>
            <a:br>
              <a:rPr lang="en-CA" sz="2400" dirty="0"/>
            </a:br>
            <a:r>
              <a:rPr lang="en-CA" sz="2400" b="1" u="sng" dirty="0">
                <a:highlight>
                  <a:srgbClr val="FFFF00"/>
                </a:highlight>
              </a:rPr>
              <a:t>I will proclaim</a:t>
            </a:r>
            <a:r>
              <a:rPr lang="en-CA" sz="2400" b="1" dirty="0">
                <a:highlight>
                  <a:srgbClr val="FFFF00"/>
                </a:highlight>
              </a:rPr>
              <a:t> and tell of them</a:t>
            </a:r>
            <a:r>
              <a:rPr lang="en-CA" sz="2400" dirty="0"/>
              <a:t>, yet they are more than can be told.</a:t>
            </a:r>
            <a:br>
              <a:rPr lang="en-CA" sz="2400" dirty="0"/>
            </a:br>
            <a:r>
              <a:rPr lang="en-CA" sz="2400" dirty="0"/>
              <a:t>I delight to do your will, O my God; </a:t>
            </a:r>
            <a:r>
              <a:rPr lang="en-CA" sz="2400" b="1" dirty="0">
                <a:highlight>
                  <a:srgbClr val="FFFF00"/>
                </a:highlight>
              </a:rPr>
              <a:t>your [torah] is within my heart</a:t>
            </a:r>
            <a:r>
              <a:rPr lang="en-CA" sz="2400" dirty="0"/>
              <a:t>.</a:t>
            </a:r>
            <a:br>
              <a:rPr lang="en-CA" sz="2400" dirty="0"/>
            </a:br>
            <a:r>
              <a:rPr lang="en-CA" sz="2400" b="1" dirty="0">
                <a:highlight>
                  <a:srgbClr val="FFFF00"/>
                </a:highlight>
              </a:rPr>
              <a:t>I have told the glad news</a:t>
            </a:r>
            <a:r>
              <a:rPr lang="en-CA" sz="2400" dirty="0"/>
              <a:t> of deliverance in the </a:t>
            </a:r>
            <a:r>
              <a:rPr lang="en-CA" sz="2400" b="1" dirty="0">
                <a:highlight>
                  <a:srgbClr val="FFFF00"/>
                </a:highlight>
              </a:rPr>
              <a:t>great congregation</a:t>
            </a:r>
            <a:r>
              <a:rPr lang="en-CA" sz="2400" dirty="0"/>
              <a:t>;</a:t>
            </a:r>
            <a:br>
              <a:rPr lang="en-CA" sz="2400" dirty="0"/>
            </a:br>
            <a:r>
              <a:rPr lang="en-CA" sz="2400" dirty="0"/>
              <a:t>behold, </a:t>
            </a:r>
            <a:r>
              <a:rPr lang="en-CA" sz="2400" b="1" dirty="0">
                <a:highlight>
                  <a:srgbClr val="FFFF00"/>
                </a:highlight>
              </a:rPr>
              <a:t>I have not restrained my lips</a:t>
            </a:r>
            <a:r>
              <a:rPr lang="en-CA" sz="2400" dirty="0"/>
              <a:t>, as you know, O LORD.</a:t>
            </a:r>
            <a:br>
              <a:rPr lang="en-CA" sz="2400" dirty="0"/>
            </a:br>
            <a:r>
              <a:rPr lang="en-CA" sz="2400" b="1" dirty="0">
                <a:highlight>
                  <a:srgbClr val="FFFF00"/>
                </a:highlight>
              </a:rPr>
              <a:t>I have not hidden</a:t>
            </a:r>
            <a:r>
              <a:rPr lang="en-CA" sz="2400" dirty="0"/>
              <a:t> your deliverance within my heart;</a:t>
            </a:r>
            <a:br>
              <a:rPr lang="en-CA" sz="2400" dirty="0"/>
            </a:br>
            <a:r>
              <a:rPr lang="en-CA" sz="2400" b="1" dirty="0">
                <a:highlight>
                  <a:srgbClr val="FFFF00"/>
                </a:highlight>
              </a:rPr>
              <a:t>I have spoken</a:t>
            </a:r>
            <a:r>
              <a:rPr lang="en-CA" sz="2400" dirty="0"/>
              <a:t> of your faithfulness and your salvation;</a:t>
            </a:r>
            <a:br>
              <a:rPr lang="en-CA" sz="2400" dirty="0"/>
            </a:br>
            <a:r>
              <a:rPr lang="en-CA" sz="2400" b="1" dirty="0">
                <a:highlight>
                  <a:srgbClr val="FFFF00"/>
                </a:highlight>
              </a:rPr>
              <a:t>I have not concealed</a:t>
            </a:r>
            <a:r>
              <a:rPr lang="en-CA" sz="2400" dirty="0"/>
              <a:t> your [</a:t>
            </a:r>
            <a:r>
              <a:rPr lang="en-CA" sz="2400" dirty="0" err="1"/>
              <a:t>ḥesed</a:t>
            </a:r>
            <a:r>
              <a:rPr lang="en-CA" sz="2400" dirty="0"/>
              <a:t>] and your faithfulness from the </a:t>
            </a:r>
            <a:r>
              <a:rPr lang="en-CA" sz="2400" b="1" dirty="0">
                <a:highlight>
                  <a:srgbClr val="FFFF00"/>
                </a:highlight>
              </a:rPr>
              <a:t>great congregation</a:t>
            </a:r>
            <a:r>
              <a:rPr lang="en-CA" sz="2400" dirty="0"/>
              <a:t>.</a:t>
            </a:r>
          </a:p>
          <a:p>
            <a:pPr marL="231775" indent="-231775">
              <a:lnSpc>
                <a:spcPct val="90000"/>
              </a:lnSpc>
              <a:spcBef>
                <a:spcPts val="600"/>
              </a:spcBef>
              <a:buFont typeface="Arial" panose="020B0604020202020204" pitchFamily="34" charset="0"/>
              <a:buChar char="•"/>
            </a:pPr>
            <a:r>
              <a:rPr lang="en-CA" sz="2800" dirty="0"/>
              <a:t>“</a:t>
            </a:r>
            <a:r>
              <a:rPr lang="en-CA" sz="2800" b="1" dirty="0">
                <a:highlight>
                  <a:srgbClr val="FFFF00"/>
                </a:highlight>
              </a:rPr>
              <a:t>go astray after a lie</a:t>
            </a:r>
            <a:r>
              <a:rPr lang="en-CA" sz="2800" dirty="0"/>
              <a:t>” – how real that is today</a:t>
            </a:r>
          </a:p>
          <a:p>
            <a:pPr marL="231775" indent="-231775">
              <a:lnSpc>
                <a:spcPct val="90000"/>
              </a:lnSpc>
              <a:spcBef>
                <a:spcPts val="600"/>
              </a:spcBef>
              <a:buFont typeface="Arial" panose="020B0604020202020204" pitchFamily="34" charset="0"/>
              <a:buChar char="•"/>
            </a:pPr>
            <a:r>
              <a:rPr lang="en-CA" sz="2800" dirty="0"/>
              <a:t>“</a:t>
            </a:r>
            <a:r>
              <a:rPr lang="en-CA" sz="2800" b="1" dirty="0">
                <a:highlight>
                  <a:srgbClr val="FFFF00"/>
                </a:highlight>
              </a:rPr>
              <a:t>I will proclaim</a:t>
            </a:r>
            <a:r>
              <a:rPr lang="en-CA" sz="2800" dirty="0"/>
              <a:t>” – preach the gospel</a:t>
            </a:r>
          </a:p>
          <a:p>
            <a:pPr marL="231775" indent="-231775">
              <a:lnSpc>
                <a:spcPct val="90000"/>
              </a:lnSpc>
              <a:spcBef>
                <a:spcPts val="600"/>
              </a:spcBef>
              <a:buFont typeface="Arial" panose="020B0604020202020204" pitchFamily="34" charset="0"/>
              <a:buChar char="•"/>
            </a:pPr>
            <a:r>
              <a:rPr lang="en-CA" sz="2800" dirty="0"/>
              <a:t>“</a:t>
            </a:r>
            <a:r>
              <a:rPr lang="en-CA" sz="2800" b="1" dirty="0">
                <a:highlight>
                  <a:srgbClr val="FFFF00"/>
                </a:highlight>
              </a:rPr>
              <a:t>your [torah] is within my heart</a:t>
            </a:r>
            <a:r>
              <a:rPr lang="en-CA" sz="2800" dirty="0"/>
              <a:t>” – the definition of conversion</a:t>
            </a:r>
          </a:p>
          <a:p>
            <a:pPr marL="231775" indent="-231775">
              <a:lnSpc>
                <a:spcPct val="90000"/>
              </a:lnSpc>
              <a:buFont typeface="Arial" panose="020B0604020202020204" pitchFamily="34" charset="0"/>
              <a:buChar char="•"/>
            </a:pPr>
            <a:r>
              <a:rPr lang="en-CA" sz="2800" dirty="0"/>
              <a:t>David was eager to teach the Way of God: the purpose of his Psalms</a:t>
            </a:r>
          </a:p>
        </p:txBody>
      </p:sp>
    </p:spTree>
    <p:extLst>
      <p:ext uri="{BB962C8B-B14F-4D97-AF65-F5344CB8AC3E}">
        <p14:creationId xmlns:p14="http://schemas.microsoft.com/office/powerpoint/2010/main" val="1344835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8A8BA2-0D7B-28BB-36ED-6FBE5C47E676}"/>
              </a:ext>
            </a:extLst>
          </p:cNvPr>
          <p:cNvSpPr txBox="1"/>
          <p:nvPr/>
        </p:nvSpPr>
        <p:spPr>
          <a:xfrm>
            <a:off x="1115878" y="478219"/>
            <a:ext cx="9949912" cy="4862870"/>
          </a:xfrm>
          <a:prstGeom prst="rect">
            <a:avLst/>
          </a:prstGeom>
          <a:noFill/>
        </p:spPr>
        <p:txBody>
          <a:bodyPr wrap="square">
            <a:spAutoFit/>
          </a:bodyPr>
          <a:lstStyle/>
          <a:p>
            <a:pPr marL="342900" indent="-342900">
              <a:buFont typeface="Arial" panose="020B0604020202020204" pitchFamily="34" charset="0"/>
              <a:buChar char="•"/>
            </a:pPr>
            <a:r>
              <a:rPr lang="en-CA" sz="2800" dirty="0"/>
              <a:t>From David’s psalm of repentance:</a:t>
            </a:r>
            <a:endParaRPr lang="en-CA" sz="2400" dirty="0"/>
          </a:p>
          <a:p>
            <a:pPr marL="465138"/>
            <a:r>
              <a:rPr lang="en-CA" sz="2400" b="1" u="sng" dirty="0"/>
              <a:t>Psalm 51:13-17 ESV</a:t>
            </a:r>
          </a:p>
          <a:p>
            <a:pPr marL="465138"/>
            <a:r>
              <a:rPr lang="en-CA" sz="2400" dirty="0"/>
              <a:t>Then </a:t>
            </a:r>
            <a:r>
              <a:rPr lang="en-CA" sz="2400" b="1" dirty="0">
                <a:highlight>
                  <a:srgbClr val="FFFF00"/>
                </a:highlight>
              </a:rPr>
              <a:t>I will teach transgressors your ways</a:t>
            </a:r>
            <a:r>
              <a:rPr lang="en-CA" sz="2400" dirty="0"/>
              <a:t>, and </a:t>
            </a:r>
            <a:r>
              <a:rPr lang="en-CA" sz="2400" b="1" dirty="0">
                <a:highlight>
                  <a:srgbClr val="FFFF00"/>
                </a:highlight>
              </a:rPr>
              <a:t>sinners will return to you</a:t>
            </a:r>
            <a:r>
              <a:rPr lang="en-CA" sz="2400" dirty="0"/>
              <a:t>.</a:t>
            </a:r>
            <a:br>
              <a:rPr lang="en-CA" sz="2400" dirty="0"/>
            </a:br>
            <a:r>
              <a:rPr lang="en-CA" sz="2400" dirty="0"/>
              <a:t>Deliver me from </a:t>
            </a:r>
            <a:r>
              <a:rPr lang="en-CA" sz="2400" dirty="0" err="1"/>
              <a:t>bloodguiltiness</a:t>
            </a:r>
            <a:r>
              <a:rPr lang="en-CA" sz="2400" dirty="0"/>
              <a:t>, O God, O God of my salvation,</a:t>
            </a:r>
            <a:br>
              <a:rPr lang="en-CA" sz="2400" dirty="0"/>
            </a:br>
            <a:r>
              <a:rPr lang="en-CA" sz="2400" dirty="0"/>
              <a:t>and </a:t>
            </a:r>
            <a:r>
              <a:rPr lang="en-CA" sz="2400" b="1" dirty="0">
                <a:highlight>
                  <a:srgbClr val="FFFF00"/>
                </a:highlight>
              </a:rPr>
              <a:t>my tongue will sing aloud </a:t>
            </a:r>
            <a:r>
              <a:rPr lang="en-CA" sz="2400" dirty="0"/>
              <a:t>of your righteousness.</a:t>
            </a:r>
            <a:br>
              <a:rPr lang="en-CA" sz="2400" dirty="0"/>
            </a:br>
            <a:r>
              <a:rPr lang="en-CA" sz="2400" dirty="0"/>
              <a:t>O Lord, </a:t>
            </a:r>
            <a:r>
              <a:rPr lang="en-CA" sz="2400" b="1" dirty="0">
                <a:highlight>
                  <a:srgbClr val="FFFF00"/>
                </a:highlight>
              </a:rPr>
              <a:t>open my lips</a:t>
            </a:r>
            <a:r>
              <a:rPr lang="en-CA" sz="2400" dirty="0"/>
              <a:t>, and my mouth will declare your praise.</a:t>
            </a:r>
            <a:br>
              <a:rPr lang="en-CA" sz="2400" dirty="0"/>
            </a:br>
            <a:r>
              <a:rPr lang="en-CA" sz="2400" dirty="0"/>
              <a:t>For you will not delight in sacrifice, or I would give it; </a:t>
            </a:r>
            <a:br>
              <a:rPr lang="en-CA" sz="2400" dirty="0"/>
            </a:br>
            <a:r>
              <a:rPr lang="en-CA" sz="2400" dirty="0"/>
              <a:t>you will not be pleased with a burnt offering.</a:t>
            </a:r>
            <a:br>
              <a:rPr lang="en-CA" sz="2400" dirty="0"/>
            </a:br>
            <a:r>
              <a:rPr lang="en-CA" sz="2400" b="1" dirty="0">
                <a:highlight>
                  <a:srgbClr val="FFFF00"/>
                </a:highlight>
              </a:rPr>
              <a:t>The sacrifices of God are a broken spirit; </a:t>
            </a:r>
            <a:br>
              <a:rPr lang="en-CA" sz="2400" b="1" dirty="0">
                <a:highlight>
                  <a:srgbClr val="FFFF00"/>
                </a:highlight>
              </a:rPr>
            </a:br>
            <a:r>
              <a:rPr lang="en-CA" sz="2400" b="1" dirty="0">
                <a:highlight>
                  <a:srgbClr val="FFFF00"/>
                </a:highlight>
              </a:rPr>
              <a:t>a broken and contrite heart</a:t>
            </a:r>
            <a:r>
              <a:rPr lang="en-CA" sz="2400" dirty="0"/>
              <a:t>, O God, you will not despise</a:t>
            </a:r>
            <a:r>
              <a:rPr lang="en-CA" dirty="0"/>
              <a:t>.</a:t>
            </a:r>
          </a:p>
          <a:p>
            <a:pPr marL="285750" indent="-285750">
              <a:spcBef>
                <a:spcPts val="1200"/>
              </a:spcBef>
              <a:buFont typeface="Arial" panose="020B0604020202020204" pitchFamily="34" charset="0"/>
              <a:buChar char="•"/>
            </a:pPr>
            <a:r>
              <a:rPr lang="en-CA" sz="2800" b="1" dirty="0">
                <a:highlight>
                  <a:srgbClr val="FFFF00"/>
                </a:highlight>
              </a:rPr>
              <a:t>David was eager to use the lessons he had learned to bring others to repentance</a:t>
            </a:r>
          </a:p>
        </p:txBody>
      </p:sp>
    </p:spTree>
    <p:extLst>
      <p:ext uri="{BB962C8B-B14F-4D97-AF65-F5344CB8AC3E}">
        <p14:creationId xmlns:p14="http://schemas.microsoft.com/office/powerpoint/2010/main" val="106156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A9606C-B1C8-4355-637D-F027D1419EAD}"/>
              </a:ext>
            </a:extLst>
          </p:cNvPr>
          <p:cNvSpPr txBox="1"/>
          <p:nvPr/>
        </p:nvSpPr>
        <p:spPr>
          <a:xfrm>
            <a:off x="0" y="0"/>
            <a:ext cx="12192000" cy="6638740"/>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dirty="0"/>
              <a:t>David looked to </a:t>
            </a:r>
            <a:r>
              <a:rPr lang="en-CA" sz="2800" b="1" dirty="0">
                <a:highlight>
                  <a:srgbClr val="FFFF00"/>
                </a:highlight>
              </a:rPr>
              <a:t>the end goal of his teaching</a:t>
            </a:r>
            <a:r>
              <a:rPr lang="en-CA" sz="2800" dirty="0"/>
              <a:t> when </a:t>
            </a:r>
            <a:r>
              <a:rPr lang="en-CA" sz="2800" b="1" dirty="0">
                <a:highlight>
                  <a:srgbClr val="FFFF00"/>
                </a:highlight>
              </a:rPr>
              <a:t>subsequent generations would understand and continue to teach the Way of God</a:t>
            </a:r>
            <a:r>
              <a:rPr lang="en-CA" sz="2800" dirty="0"/>
              <a:t>:</a:t>
            </a:r>
          </a:p>
          <a:p>
            <a:pPr marL="465138">
              <a:lnSpc>
                <a:spcPct val="80000"/>
              </a:lnSpc>
            </a:pPr>
            <a:r>
              <a:rPr lang="en-CA" sz="2400" b="1" u="sng" dirty="0"/>
              <a:t>Psalm 145:4-7, 10-13 ESV</a:t>
            </a:r>
          </a:p>
          <a:p>
            <a:pPr marL="465138">
              <a:lnSpc>
                <a:spcPct val="80000"/>
              </a:lnSpc>
            </a:pPr>
            <a:r>
              <a:rPr lang="en-CA" sz="2400" b="1" dirty="0">
                <a:highlight>
                  <a:srgbClr val="FFFF00"/>
                </a:highlight>
              </a:rPr>
              <a:t>One generation shall commend your works to another</a:t>
            </a:r>
            <a:r>
              <a:rPr lang="en-CA" sz="2400" dirty="0"/>
              <a:t>, and shall declare your mighty acts.</a:t>
            </a:r>
            <a:br>
              <a:rPr lang="en-CA" sz="2400" dirty="0"/>
            </a:br>
            <a:r>
              <a:rPr lang="en-CA" sz="2400" dirty="0"/>
              <a:t>On the glorious splendor of your majesty, and on your </a:t>
            </a:r>
            <a:r>
              <a:rPr lang="en-CA" sz="2400" b="1" dirty="0">
                <a:highlight>
                  <a:srgbClr val="FFFF00"/>
                </a:highlight>
              </a:rPr>
              <a:t>wondrous works</a:t>
            </a:r>
            <a:r>
              <a:rPr lang="en-CA" sz="2400" dirty="0"/>
              <a:t>, </a:t>
            </a:r>
            <a:r>
              <a:rPr lang="en-CA" sz="2400" b="1" dirty="0">
                <a:highlight>
                  <a:srgbClr val="FFFF00"/>
                </a:highlight>
              </a:rPr>
              <a:t>I will meditate</a:t>
            </a:r>
            <a:r>
              <a:rPr lang="en-CA" sz="2400" dirty="0"/>
              <a:t>.</a:t>
            </a:r>
            <a:br>
              <a:rPr lang="en-CA" sz="2400" dirty="0"/>
            </a:br>
            <a:r>
              <a:rPr lang="en-CA" sz="2400" b="1" dirty="0">
                <a:highlight>
                  <a:srgbClr val="FFFF00"/>
                </a:highlight>
              </a:rPr>
              <a:t>They shall speak</a:t>
            </a:r>
            <a:r>
              <a:rPr lang="en-CA" sz="2400" dirty="0"/>
              <a:t> of the might of your awesome deeds, and </a:t>
            </a:r>
            <a:r>
              <a:rPr lang="en-CA" sz="2400" b="1" dirty="0">
                <a:highlight>
                  <a:srgbClr val="FFFF00"/>
                </a:highlight>
              </a:rPr>
              <a:t>I will declare</a:t>
            </a:r>
            <a:r>
              <a:rPr lang="en-CA" sz="2400" b="1" dirty="0"/>
              <a:t> </a:t>
            </a:r>
            <a:r>
              <a:rPr lang="en-CA" sz="2400" dirty="0"/>
              <a:t>your greatness.</a:t>
            </a:r>
            <a:br>
              <a:rPr lang="en-CA" sz="2400" dirty="0"/>
            </a:br>
            <a:r>
              <a:rPr lang="en-CA" sz="2400" b="1" dirty="0">
                <a:highlight>
                  <a:srgbClr val="FFFF00"/>
                </a:highlight>
              </a:rPr>
              <a:t>They shall pour forth</a:t>
            </a:r>
            <a:r>
              <a:rPr lang="en-CA" sz="2400" dirty="0"/>
              <a:t> the fame of your abundant goodness </a:t>
            </a:r>
            <a:br>
              <a:rPr lang="en-CA" sz="2400" dirty="0"/>
            </a:br>
            <a:r>
              <a:rPr lang="en-CA" sz="2400" dirty="0"/>
              <a:t>and shall sing aloud of your righteousness.</a:t>
            </a:r>
            <a:br>
              <a:rPr lang="en-CA" sz="2400" dirty="0"/>
            </a:br>
            <a:r>
              <a:rPr lang="en-CA" sz="2400" dirty="0"/>
              <a:t>All your works shall give thanks to you, O LORD, and </a:t>
            </a:r>
            <a:r>
              <a:rPr lang="en-CA" sz="2400" b="1" dirty="0">
                <a:highlight>
                  <a:srgbClr val="FFFF00"/>
                </a:highlight>
              </a:rPr>
              <a:t>all your </a:t>
            </a:r>
            <a:r>
              <a:rPr lang="en-CA" sz="2400" b="1" u="sng" dirty="0">
                <a:highlight>
                  <a:srgbClr val="FFFF00"/>
                </a:highlight>
              </a:rPr>
              <a:t>saints</a:t>
            </a:r>
            <a:r>
              <a:rPr lang="en-CA" sz="2400" b="1" dirty="0">
                <a:highlight>
                  <a:srgbClr val="FFFF00"/>
                </a:highlight>
              </a:rPr>
              <a:t> shall bless you</a:t>
            </a:r>
            <a:r>
              <a:rPr lang="en-CA" sz="2400" dirty="0"/>
              <a:t>!</a:t>
            </a:r>
            <a:br>
              <a:rPr lang="en-CA" sz="2400" dirty="0"/>
            </a:br>
            <a:r>
              <a:rPr lang="en-CA" sz="2400" b="1" dirty="0">
                <a:highlight>
                  <a:srgbClr val="FFFF00"/>
                </a:highlight>
              </a:rPr>
              <a:t>They shall speak of the glory of your kingdom</a:t>
            </a:r>
            <a:r>
              <a:rPr lang="en-CA" sz="2400" dirty="0"/>
              <a:t> and tell of your power,</a:t>
            </a:r>
            <a:br>
              <a:rPr lang="en-CA" sz="2400" dirty="0"/>
            </a:br>
            <a:r>
              <a:rPr lang="en-CA" sz="2400" dirty="0"/>
              <a:t>to </a:t>
            </a:r>
            <a:r>
              <a:rPr lang="en-CA" sz="2400" b="1" dirty="0">
                <a:highlight>
                  <a:srgbClr val="FFFF00"/>
                </a:highlight>
              </a:rPr>
              <a:t>make known to the </a:t>
            </a:r>
            <a:r>
              <a:rPr lang="en-CA" sz="2400" b="1" u="sng" dirty="0">
                <a:highlight>
                  <a:srgbClr val="FFFF00"/>
                </a:highlight>
              </a:rPr>
              <a:t>children of man</a:t>
            </a:r>
            <a:r>
              <a:rPr lang="en-CA" sz="2400" dirty="0"/>
              <a:t> your mighty deeds, </a:t>
            </a:r>
            <a:br>
              <a:rPr lang="en-CA" sz="2400" dirty="0"/>
            </a:br>
            <a:r>
              <a:rPr lang="en-CA" sz="2400" dirty="0"/>
              <a:t>and the glorious splendor of your kingdom.</a:t>
            </a:r>
            <a:br>
              <a:rPr lang="en-CA" sz="2400" dirty="0"/>
            </a:br>
            <a:r>
              <a:rPr lang="en-CA" sz="2400" b="1" u="sng" dirty="0">
                <a:highlight>
                  <a:srgbClr val="FFFF00"/>
                </a:highlight>
              </a:rPr>
              <a:t>Your kingdom is an everlasting kingdom</a:t>
            </a:r>
            <a:r>
              <a:rPr lang="en-CA" sz="2400" dirty="0"/>
              <a:t>, </a:t>
            </a:r>
          </a:p>
          <a:p>
            <a:pPr marL="465138">
              <a:lnSpc>
                <a:spcPct val="80000"/>
              </a:lnSpc>
            </a:pPr>
            <a:r>
              <a:rPr lang="en-CA" sz="2400" dirty="0"/>
              <a:t>and </a:t>
            </a:r>
            <a:r>
              <a:rPr lang="en-CA" sz="2400" b="1" dirty="0">
                <a:highlight>
                  <a:srgbClr val="FFFF00"/>
                </a:highlight>
              </a:rPr>
              <a:t>your dominion endures throughout all generations</a:t>
            </a:r>
            <a:r>
              <a:rPr lang="en-CA" sz="2400" dirty="0"/>
              <a:t>.</a:t>
            </a:r>
          </a:p>
          <a:p>
            <a:pPr marL="231775" indent="-231775">
              <a:lnSpc>
                <a:spcPct val="90000"/>
              </a:lnSpc>
              <a:spcBef>
                <a:spcPts val="600"/>
              </a:spcBef>
              <a:buFont typeface="Arial" panose="020B0604020202020204" pitchFamily="34" charset="0"/>
              <a:buChar char="•"/>
            </a:pPr>
            <a:r>
              <a:rPr lang="en-CA" sz="2800" dirty="0"/>
              <a:t>“</a:t>
            </a:r>
            <a:r>
              <a:rPr lang="en-CA" sz="2800" b="1" dirty="0">
                <a:highlight>
                  <a:srgbClr val="FFFF00"/>
                </a:highlight>
              </a:rPr>
              <a:t>saints</a:t>
            </a:r>
            <a:r>
              <a:rPr lang="en-CA" sz="2800" dirty="0"/>
              <a:t>”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is from </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he-IL" sz="32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חָסִיד</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CA" sz="2800" b="0" i="0" u="none" strike="noStrike" kern="1200" cap="none" spc="0" normalizeH="0" baseline="0" noProof="0" dirty="0" err="1">
                <a:ln>
                  <a:noFill/>
                </a:ln>
                <a:solidFill>
                  <a:prstClr val="black"/>
                </a:solidFill>
                <a:effectLst/>
                <a:uLnTx/>
                <a:uFillTx/>
                <a:latin typeface="Calibri" panose="020F0502020204030204"/>
                <a:ea typeface="+mn-ea"/>
                <a:cs typeface="+mn-cs"/>
              </a:rPr>
              <a:t>ḥasid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“godly ones” same as Psalm 32 “the godly” </a:t>
            </a:r>
          </a:p>
          <a:p>
            <a:pPr marL="231775" indent="-231775">
              <a:lnSpc>
                <a:spcPct val="90000"/>
              </a:lnSpc>
              <a:spcBef>
                <a:spcPts val="600"/>
              </a:spcBef>
              <a:buFont typeface="Arial" panose="020B0604020202020204" pitchFamily="34" charset="0"/>
              <a:buChar char="•"/>
            </a:pPr>
            <a:r>
              <a:rPr lang="en-CA" sz="2800" dirty="0">
                <a:solidFill>
                  <a:prstClr val="black"/>
                </a:solidFill>
                <a:latin typeface="Calibri" panose="020F0502020204030204"/>
              </a:rPr>
              <a:t>The “saints”, True Worshippers, will carry </a:t>
            </a:r>
            <a:r>
              <a:rPr lang="en-CA" sz="2800" b="1" dirty="0">
                <a:solidFill>
                  <a:prstClr val="black"/>
                </a:solidFill>
                <a:highlight>
                  <a:srgbClr val="FFFF00"/>
                </a:highlight>
                <a:latin typeface="Calibri" panose="020F0502020204030204"/>
              </a:rPr>
              <a:t>the knowledge of the Way of God to all “the children of man”</a:t>
            </a:r>
            <a:r>
              <a:rPr lang="en-CA" sz="2800" dirty="0">
                <a:solidFill>
                  <a:prstClr val="black"/>
                </a:solidFill>
                <a:latin typeface="Calibri" panose="020F0502020204030204"/>
              </a:rPr>
              <a:t>, the whole world</a:t>
            </a: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31775" indent="-231775">
              <a:lnSpc>
                <a:spcPct val="90000"/>
              </a:lnSpc>
              <a:spcBef>
                <a:spcPts val="600"/>
              </a:spcBef>
              <a:buFont typeface="Arial" panose="020B0604020202020204" pitchFamily="34" charset="0"/>
              <a:buChar char="•"/>
            </a:pPr>
            <a:r>
              <a:rPr lang="en-CA" sz="2800" b="1" dirty="0">
                <a:solidFill>
                  <a:prstClr val="black"/>
                </a:solidFill>
                <a:highlight>
                  <a:srgbClr val="FFFF00"/>
                </a:highlight>
                <a:latin typeface="Calibri" panose="020F0502020204030204"/>
              </a:rPr>
              <a:t>David perceived the “Kingdom” as continuous with his kingdom</a:t>
            </a:r>
            <a:r>
              <a:rPr lang="en-CA" sz="2800" dirty="0">
                <a:solidFill>
                  <a:prstClr val="black"/>
                </a:solidFill>
                <a:latin typeface="Calibri" panose="020F0502020204030204"/>
              </a:rPr>
              <a:t>, somehow continuing forever</a:t>
            </a:r>
            <a:endParaRPr lang="en-CA" sz="2800" dirty="0"/>
          </a:p>
        </p:txBody>
      </p:sp>
    </p:spTree>
    <p:extLst>
      <p:ext uri="{BB962C8B-B14F-4D97-AF65-F5344CB8AC3E}">
        <p14:creationId xmlns:p14="http://schemas.microsoft.com/office/powerpoint/2010/main" val="1890887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B19BB-D62A-F8D6-9CC9-56489F26956F}"/>
              </a:ext>
            </a:extLst>
          </p:cNvPr>
          <p:cNvSpPr>
            <a:spLocks noGrp="1"/>
          </p:cNvSpPr>
          <p:nvPr>
            <p:ph type="title"/>
          </p:nvPr>
        </p:nvSpPr>
        <p:spPr>
          <a:xfrm>
            <a:off x="838200" y="1"/>
            <a:ext cx="10515600" cy="1146874"/>
          </a:xfrm>
        </p:spPr>
        <p:txBody>
          <a:bodyPr>
            <a:normAutofit/>
          </a:bodyPr>
          <a:lstStyle/>
          <a:p>
            <a:pPr algn="ctr"/>
            <a:r>
              <a:rPr lang="en-CA" sz="4800"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942F3CC1-9EC5-511D-8B9E-11C4969E7285}"/>
              </a:ext>
            </a:extLst>
          </p:cNvPr>
          <p:cNvSpPr>
            <a:spLocks noGrp="1"/>
          </p:cNvSpPr>
          <p:nvPr>
            <p:ph idx="1"/>
          </p:nvPr>
        </p:nvSpPr>
        <p:spPr>
          <a:xfrm>
            <a:off x="0" y="898902"/>
            <a:ext cx="12192000" cy="5959097"/>
          </a:xfrm>
        </p:spPr>
        <p:txBody>
          <a:bodyPr>
            <a:normAutofit lnSpcReduction="10000"/>
          </a:bodyPr>
          <a:lstStyle/>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God’s covenants are a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perfect and complete expression of God’s love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for human beings: God’s love is most clearly expressed by the </a:t>
            </a:r>
            <a:r>
              <a:rPr kumimoji="0" lang="en-CA" sz="2800" b="1" i="0" u="sng"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grace</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he holds out to each and every human being</a:t>
            </a:r>
            <a:r>
              <a:rPr kumimoji="0" lang="en-CA" sz="280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John 3:16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 so loved the world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that he gave his only Son, that whoever believes in him should not perish 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have eternal life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CA"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t>Understanding the </a:t>
            </a:r>
            <a:r>
              <a:rPr lang="en-CA" b="1" dirty="0">
                <a:highlight>
                  <a:srgbClr val="FFFF00"/>
                </a:highlight>
              </a:rPr>
              <a:t>Covenant of Descent</a:t>
            </a:r>
            <a:r>
              <a:rPr lang="en-CA" dirty="0"/>
              <a:t> is critical to </a:t>
            </a:r>
            <a:r>
              <a:rPr lang="en-CA" b="1" dirty="0">
                <a:highlight>
                  <a:srgbClr val="FFFF00"/>
                </a:highlight>
              </a:rPr>
              <a:t>understanding the Plan of God</a:t>
            </a:r>
            <a:r>
              <a:rPr lang="en-CA" dirty="0"/>
              <a:t>: the life and work of the Messiah were planned from the beginning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b="1" dirty="0">
                <a:highlight>
                  <a:srgbClr val="FFFF00"/>
                </a:highlight>
              </a:rPr>
              <a:t>Abraham</a:t>
            </a:r>
            <a:r>
              <a:rPr lang="en-CA" dirty="0"/>
              <a:t> was given the promise initially, “</a:t>
            </a:r>
            <a:r>
              <a:rPr lang="en-CA" b="1" dirty="0">
                <a:highlight>
                  <a:srgbClr val="FFFF00"/>
                </a:highlight>
              </a:rPr>
              <a:t>in you all families of the earth will be blessed</a:t>
            </a:r>
            <a:r>
              <a:rPr lang="en-CA" dirty="0"/>
              <a:t>”; with </a:t>
            </a:r>
            <a:r>
              <a:rPr lang="en-CA" b="1" dirty="0">
                <a:highlight>
                  <a:srgbClr val="FFFF00"/>
                </a:highlight>
              </a:rPr>
              <a:t>David</a:t>
            </a:r>
            <a:r>
              <a:rPr lang="en-CA" dirty="0"/>
              <a:t>, the promise was particularized to his descendant “</a:t>
            </a:r>
            <a:r>
              <a:rPr lang="en-CA" b="1" dirty="0">
                <a:highlight>
                  <a:srgbClr val="FFFF00"/>
                </a:highlight>
              </a:rPr>
              <a:t>I will raise up your offspring … I will establish the throne of his kingdom forever</a:t>
            </a:r>
            <a:r>
              <a:rPr lang="en-CA" dirty="0"/>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b="1" dirty="0">
                <a:highlight>
                  <a:srgbClr val="FFFF00"/>
                </a:highlight>
              </a:rPr>
              <a:t>God unequivocally committed to accomplish his purpose</a:t>
            </a:r>
            <a:r>
              <a:rPr lang="en-CA" dirty="0"/>
              <a:t> through the Nation of Israel; ancient Israel failed, so the promise has passed on to the New Israel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b="1" dirty="0">
                <a:highlight>
                  <a:srgbClr val="FFFF00"/>
                </a:highlight>
              </a:rPr>
              <a:t>David</a:t>
            </a:r>
            <a:r>
              <a:rPr lang="en-CA" dirty="0"/>
              <a:t> worked tirelessly to teach the ancient nation setting an </a:t>
            </a:r>
            <a:r>
              <a:rPr lang="en-CA" b="1" dirty="0">
                <a:highlight>
                  <a:srgbClr val="FFFF00"/>
                </a:highlight>
              </a:rPr>
              <a:t>example for us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b="1" dirty="0">
                <a:highlight>
                  <a:srgbClr val="FFFF00"/>
                </a:highlight>
              </a:rPr>
              <a:t>David’s Psalms </a:t>
            </a:r>
            <a:r>
              <a:rPr lang="en-CA" b="1">
                <a:highlight>
                  <a:srgbClr val="FFFF00"/>
                </a:highlight>
              </a:rPr>
              <a:t>give us invaluable </a:t>
            </a:r>
            <a:r>
              <a:rPr lang="en-CA" b="1" dirty="0">
                <a:highlight>
                  <a:srgbClr val="FFFF00"/>
                </a:highlight>
              </a:rPr>
              <a:t>material to prepare to teach the New Israel and all mankind</a:t>
            </a:r>
          </a:p>
        </p:txBody>
      </p:sp>
    </p:spTree>
    <p:extLst>
      <p:ext uri="{BB962C8B-B14F-4D97-AF65-F5344CB8AC3E}">
        <p14:creationId xmlns:p14="http://schemas.microsoft.com/office/powerpoint/2010/main" val="1365366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F3B05-C09E-B5A4-6A79-8BC35F58307C}"/>
              </a:ext>
            </a:extLst>
          </p:cNvPr>
          <p:cNvSpPr>
            <a:spLocks noGrp="1"/>
          </p:cNvSpPr>
          <p:nvPr>
            <p:ph type="title"/>
          </p:nvPr>
        </p:nvSpPr>
        <p:spPr>
          <a:xfrm>
            <a:off x="838200" y="0"/>
            <a:ext cx="10515600" cy="945397"/>
          </a:xfrm>
        </p:spPr>
        <p:txBody>
          <a:bodyPr/>
          <a:lstStyle/>
          <a:p>
            <a:pPr algn="ctr"/>
            <a:r>
              <a:rPr lang="en-CA" dirty="0">
                <a:latin typeface="Arial Black" panose="020B0A04020102020204" pitchFamily="34" charset="0"/>
              </a:rPr>
              <a:t>The Messages from Nathan</a:t>
            </a:r>
          </a:p>
        </p:txBody>
      </p:sp>
      <p:sp>
        <p:nvSpPr>
          <p:cNvPr id="3" name="Content Placeholder 2">
            <a:extLst>
              <a:ext uri="{FF2B5EF4-FFF2-40B4-BE49-F238E27FC236}">
                <a16:creationId xmlns:a16="http://schemas.microsoft.com/office/drawing/2014/main" id="{3CBA4F57-A04B-E671-595A-5A8FB7BA9114}"/>
              </a:ext>
            </a:extLst>
          </p:cNvPr>
          <p:cNvSpPr>
            <a:spLocks noGrp="1"/>
          </p:cNvSpPr>
          <p:nvPr>
            <p:ph idx="1"/>
          </p:nvPr>
        </p:nvSpPr>
        <p:spPr>
          <a:xfrm>
            <a:off x="0" y="821410"/>
            <a:ext cx="12192000" cy="6036589"/>
          </a:xfrm>
        </p:spPr>
        <p:txBody>
          <a:bodyPr>
            <a:normAutofit lnSpcReduction="10000"/>
          </a:bodyPr>
          <a:lstStyle/>
          <a:p>
            <a:r>
              <a:rPr lang="en-CA" dirty="0"/>
              <a:t>At first Nathan supported David’s desire to build the Temple, but God quickly reversed the message: </a:t>
            </a:r>
            <a:r>
              <a:rPr lang="en-CA" sz="2400" b="1" u="sng" dirty="0"/>
              <a:t>2 Samuel 7:1-7 ESV</a:t>
            </a:r>
          </a:p>
          <a:p>
            <a:pPr marL="457200" lvl="1" indent="0">
              <a:spcBef>
                <a:spcPts val="0"/>
              </a:spcBef>
              <a:buNone/>
            </a:pPr>
            <a:r>
              <a:rPr lang="en-CA" dirty="0"/>
              <a:t>Now when the king lived in his house and the LORD had given him rest from all his surrounding enemies, </a:t>
            </a:r>
            <a:r>
              <a:rPr lang="en-CA" b="1" dirty="0">
                <a:highlight>
                  <a:srgbClr val="FFFF00"/>
                </a:highlight>
              </a:rPr>
              <a:t>the king said to Nathan the prophet</a:t>
            </a:r>
            <a:r>
              <a:rPr lang="en-CA" dirty="0"/>
              <a:t>, “See now, I dwell in a house of cedar, but the ark of God dwells in a tent.”  And </a:t>
            </a:r>
            <a:r>
              <a:rPr lang="en-CA" b="1" dirty="0">
                <a:highlight>
                  <a:srgbClr val="FFFF00"/>
                </a:highlight>
              </a:rPr>
              <a:t>Nathan said to the king</a:t>
            </a:r>
            <a:r>
              <a:rPr lang="en-CA" dirty="0"/>
              <a:t>, “Go, </a:t>
            </a:r>
            <a:r>
              <a:rPr lang="en-CA" b="1" dirty="0">
                <a:highlight>
                  <a:srgbClr val="FFFF00"/>
                </a:highlight>
              </a:rPr>
              <a:t>do all that is in your heart</a:t>
            </a:r>
            <a:r>
              <a:rPr lang="en-CA" dirty="0"/>
              <a:t>, for the LORD is with you.”</a:t>
            </a:r>
          </a:p>
          <a:p>
            <a:pPr marL="457200" lvl="1" indent="0">
              <a:buNone/>
            </a:pPr>
            <a:r>
              <a:rPr lang="en-CA" dirty="0"/>
              <a:t>But </a:t>
            </a:r>
            <a:r>
              <a:rPr lang="en-CA" b="1" dirty="0">
                <a:highlight>
                  <a:srgbClr val="FFFF00"/>
                </a:highlight>
              </a:rPr>
              <a:t>that same night the word of the LORD came to Nathan</a:t>
            </a:r>
            <a:r>
              <a:rPr lang="en-CA" dirty="0"/>
              <a:t>, “Go and tell my servant David, ‘Thus says the LORD: </a:t>
            </a:r>
            <a:r>
              <a:rPr lang="en-CA" b="1" dirty="0">
                <a:highlight>
                  <a:srgbClr val="FFFF00"/>
                </a:highlight>
              </a:rPr>
              <a:t>Would you build me a house to dwell in</a:t>
            </a:r>
            <a:r>
              <a:rPr lang="en-CA" dirty="0"/>
              <a:t>?  I have not lived in a house since the day I brought up the people of Israel from Egypt to this day, but I have been moving about in a tent for my dwelling.  In all places where I have moved with all the people of Israel, did I speak a word with any of the judges of Israel, whom I commanded to shepherd my people Israel, saying, “Why have you not built me a house of cedar?”’</a:t>
            </a:r>
          </a:p>
          <a:p>
            <a:r>
              <a:rPr lang="en-CA" dirty="0"/>
              <a:t>It was NOT according to God’s plan for David to build the temple – the only reason given is David’s wars – he had “blood on his hands”: </a:t>
            </a:r>
            <a:r>
              <a:rPr lang="en-CA" sz="2400" b="1" u="sng" dirty="0"/>
              <a:t>1 Chronicles 22:7-8 ESV</a:t>
            </a:r>
          </a:p>
          <a:p>
            <a:pPr marL="457200" lvl="1" indent="0">
              <a:spcBef>
                <a:spcPts val="0"/>
              </a:spcBef>
              <a:buNone/>
            </a:pPr>
            <a:r>
              <a:rPr lang="en-CA" dirty="0"/>
              <a:t>David said to Solomon, “My son, I had it in my heart to build a house to the name of the LORD my God.  But the word of the LORD came to me, saying, ‘</a:t>
            </a:r>
            <a:r>
              <a:rPr lang="en-CA" b="1" dirty="0">
                <a:highlight>
                  <a:srgbClr val="FFFF00"/>
                </a:highlight>
              </a:rPr>
              <a:t>You have shed much blood and have waged great wars</a:t>
            </a:r>
            <a:r>
              <a:rPr lang="en-CA" dirty="0"/>
              <a:t>. </a:t>
            </a:r>
            <a:r>
              <a:rPr lang="en-CA" b="1" dirty="0">
                <a:highlight>
                  <a:srgbClr val="FFFF00"/>
                </a:highlight>
              </a:rPr>
              <a:t>You shall not build a house to my name</a:t>
            </a:r>
            <a:r>
              <a:rPr lang="en-CA" dirty="0"/>
              <a:t>, because you have shed so much blood before me on the earth.</a:t>
            </a:r>
          </a:p>
        </p:txBody>
      </p:sp>
    </p:spTree>
    <p:extLst>
      <p:ext uri="{BB962C8B-B14F-4D97-AF65-F5344CB8AC3E}">
        <p14:creationId xmlns:p14="http://schemas.microsoft.com/office/powerpoint/2010/main" val="2279698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41746-F0BE-57A5-FB90-2D821E4682EF}"/>
              </a:ext>
            </a:extLst>
          </p:cNvPr>
          <p:cNvSpPr>
            <a:spLocks noGrp="1"/>
          </p:cNvSpPr>
          <p:nvPr>
            <p:ph type="title"/>
          </p:nvPr>
        </p:nvSpPr>
        <p:spPr>
          <a:xfrm>
            <a:off x="838200" y="1"/>
            <a:ext cx="10515600" cy="1146873"/>
          </a:xfrm>
        </p:spPr>
        <p:txBody>
          <a:bodyPr/>
          <a:lstStyle/>
          <a:p>
            <a:pPr algn="ctr"/>
            <a:r>
              <a:rPr lang="en-CA" dirty="0">
                <a:latin typeface="Arial Black" panose="020B0A04020102020204" pitchFamily="34" charset="0"/>
              </a:rPr>
              <a:t>The Messages from YHWH</a:t>
            </a:r>
          </a:p>
        </p:txBody>
      </p:sp>
      <p:sp>
        <p:nvSpPr>
          <p:cNvPr id="3" name="Content Placeholder 2">
            <a:extLst>
              <a:ext uri="{FF2B5EF4-FFF2-40B4-BE49-F238E27FC236}">
                <a16:creationId xmlns:a16="http://schemas.microsoft.com/office/drawing/2014/main" id="{A28D50EC-C730-0C90-5791-3F98301C37E9}"/>
              </a:ext>
            </a:extLst>
          </p:cNvPr>
          <p:cNvSpPr>
            <a:spLocks noGrp="1"/>
          </p:cNvSpPr>
          <p:nvPr>
            <p:ph idx="1"/>
          </p:nvPr>
        </p:nvSpPr>
        <p:spPr>
          <a:xfrm>
            <a:off x="0" y="1146875"/>
            <a:ext cx="12192000" cy="5711124"/>
          </a:xfrm>
        </p:spPr>
        <p:txBody>
          <a:bodyPr>
            <a:normAutofit/>
          </a:bodyPr>
          <a:lstStyle/>
          <a:p>
            <a:r>
              <a:rPr lang="en-CA" dirty="0"/>
              <a:t>YHWH starts off with a </a:t>
            </a:r>
            <a:r>
              <a:rPr lang="en-CA" b="1" dirty="0">
                <a:highlight>
                  <a:srgbClr val="FFFF00"/>
                </a:highlight>
              </a:rPr>
              <a:t>brief historical prologue</a:t>
            </a:r>
            <a:r>
              <a:rPr lang="en-CA" dirty="0"/>
              <a:t>:</a:t>
            </a:r>
          </a:p>
          <a:p>
            <a:pPr marL="457200" lvl="1" indent="0">
              <a:buNone/>
            </a:pPr>
            <a:r>
              <a:rPr lang="en-CA" b="1" u="sng" dirty="0"/>
              <a:t>2 Samuel 7:8-9 ESV</a:t>
            </a:r>
          </a:p>
          <a:p>
            <a:pPr marL="457200" lvl="1" indent="0">
              <a:buNone/>
            </a:pPr>
            <a:r>
              <a:rPr lang="en-CA" dirty="0"/>
              <a:t>Now, therefore, thus you shall say to my servant David, ‘</a:t>
            </a:r>
            <a:r>
              <a:rPr lang="en-CA" b="1" dirty="0">
                <a:highlight>
                  <a:srgbClr val="FFFF00"/>
                </a:highlight>
              </a:rPr>
              <a:t>Thus says the LORD of hosts</a:t>
            </a:r>
            <a:r>
              <a:rPr lang="en-CA" dirty="0"/>
              <a:t>, I took you from the pasture, from following the sheep, that you should be prince over my people Israel.  And I have been with you wherever you went and have cut off all your enemies from before you.  And </a:t>
            </a:r>
            <a:r>
              <a:rPr lang="en-CA" b="1" dirty="0">
                <a:highlight>
                  <a:srgbClr val="FFFF00"/>
                </a:highlight>
              </a:rPr>
              <a:t>I will make for you a great name</a:t>
            </a:r>
            <a:r>
              <a:rPr lang="en-CA" dirty="0"/>
              <a:t>, like the name of the great ones of the earth. </a:t>
            </a:r>
            <a:endParaRPr lang="en-CA" b="1" u="sng" dirty="0"/>
          </a:p>
          <a:p>
            <a:r>
              <a:rPr lang="en-CA" dirty="0"/>
              <a:t>Then, YHWH deals with </a:t>
            </a:r>
            <a:r>
              <a:rPr lang="en-CA" b="1" dirty="0">
                <a:highlight>
                  <a:srgbClr val="FFFF00"/>
                </a:highlight>
              </a:rPr>
              <a:t>the nation</a:t>
            </a:r>
            <a:r>
              <a:rPr lang="en-CA" dirty="0"/>
              <a:t>, Israel:</a:t>
            </a:r>
          </a:p>
          <a:p>
            <a:pPr marL="457200" lvl="1" indent="0">
              <a:buNone/>
            </a:pPr>
            <a:r>
              <a:rPr lang="en-CA" b="1" u="sng" dirty="0"/>
              <a:t>2 Samuel 7:10-11a ESV</a:t>
            </a:r>
          </a:p>
          <a:p>
            <a:pPr marL="457200" lvl="1" indent="0">
              <a:buNone/>
            </a:pPr>
            <a:r>
              <a:rPr lang="en-CA" dirty="0"/>
              <a:t>And I will appoint a place for </a:t>
            </a:r>
            <a:r>
              <a:rPr lang="en-CA" b="1" dirty="0">
                <a:highlight>
                  <a:srgbClr val="FFFF00"/>
                </a:highlight>
              </a:rPr>
              <a:t>my people Israel </a:t>
            </a:r>
            <a:r>
              <a:rPr lang="en-CA" dirty="0"/>
              <a:t>and will plant them, so that they may dwell in their own place and be disturbed no more.  And violent men shall afflict them no more, as formerly, from the time that I appointed judges over my people Israel.  </a:t>
            </a:r>
            <a:r>
              <a:rPr lang="en-CA" b="1" dirty="0">
                <a:highlight>
                  <a:srgbClr val="FFFF00"/>
                </a:highlight>
              </a:rPr>
              <a:t>And I will give you rest from all your enemies</a:t>
            </a:r>
            <a:r>
              <a:rPr lang="en-CA" dirty="0"/>
              <a:t>.</a:t>
            </a:r>
          </a:p>
        </p:txBody>
      </p:sp>
    </p:spTree>
    <p:extLst>
      <p:ext uri="{BB962C8B-B14F-4D97-AF65-F5344CB8AC3E}">
        <p14:creationId xmlns:p14="http://schemas.microsoft.com/office/powerpoint/2010/main" val="1088911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D4A519-1312-0067-B2E4-1B62B301C25D}"/>
              </a:ext>
            </a:extLst>
          </p:cNvPr>
          <p:cNvSpPr txBox="1"/>
          <p:nvPr/>
        </p:nvSpPr>
        <p:spPr>
          <a:xfrm>
            <a:off x="447472" y="735955"/>
            <a:ext cx="11206264" cy="5755422"/>
          </a:xfrm>
          <a:prstGeom prst="rect">
            <a:avLst/>
          </a:prstGeom>
          <a:noFill/>
        </p:spPr>
        <p:txBody>
          <a:bodyPr wrap="square">
            <a:spAutoFit/>
          </a:bodyPr>
          <a:lstStyle/>
          <a:p>
            <a:pPr marL="342900" indent="-342900">
              <a:buFont typeface="Arial" panose="020B0604020202020204" pitchFamily="34" charset="0"/>
              <a:buChar char="•"/>
            </a:pPr>
            <a:r>
              <a:rPr lang="en-CA" sz="2800" dirty="0"/>
              <a:t>Next, YHWH describes </a:t>
            </a:r>
            <a:r>
              <a:rPr lang="en-CA" sz="2800" b="1" dirty="0">
                <a:highlight>
                  <a:srgbClr val="FFFF00"/>
                </a:highlight>
              </a:rPr>
              <a:t>David’s “offspring”</a:t>
            </a:r>
            <a:r>
              <a:rPr lang="en-CA" sz="2800" dirty="0"/>
              <a:t>:</a:t>
            </a:r>
          </a:p>
          <a:p>
            <a:pPr lvl="1"/>
            <a:r>
              <a:rPr lang="en-CA" sz="2400" b="1" u="sng" dirty="0"/>
              <a:t>2 Samuel 7:11b-15 ESV</a:t>
            </a:r>
            <a:endParaRPr lang="en-CA" sz="2400" dirty="0"/>
          </a:p>
          <a:p>
            <a:pPr lvl="1"/>
            <a:r>
              <a:rPr lang="en-CA" sz="2400" dirty="0"/>
              <a:t>Moreover, the LORD declares to you that </a:t>
            </a:r>
            <a:r>
              <a:rPr lang="en-CA" sz="2400" b="1" dirty="0">
                <a:highlight>
                  <a:srgbClr val="FFFF00"/>
                </a:highlight>
              </a:rPr>
              <a:t>the LORD will make you a house</a:t>
            </a:r>
            <a:r>
              <a:rPr lang="en-CA" sz="2400" dirty="0"/>
              <a:t>.  When your days are fulfilled and you lie down with your fathers, </a:t>
            </a:r>
            <a:r>
              <a:rPr lang="en-CA" sz="2400" b="1" dirty="0">
                <a:highlight>
                  <a:srgbClr val="FFFF00"/>
                </a:highlight>
              </a:rPr>
              <a:t>I will raise up your offspring</a:t>
            </a:r>
            <a:r>
              <a:rPr lang="en-CA" sz="2400" dirty="0"/>
              <a:t> after you, who shall come from your body, and </a:t>
            </a:r>
            <a:r>
              <a:rPr lang="en-CA" sz="2400" b="1" dirty="0">
                <a:highlight>
                  <a:srgbClr val="FFFF00"/>
                </a:highlight>
              </a:rPr>
              <a:t>I will establish his kingdom</a:t>
            </a:r>
            <a:r>
              <a:rPr lang="en-CA" sz="2400" dirty="0"/>
              <a:t>.  </a:t>
            </a:r>
            <a:r>
              <a:rPr lang="en-CA" sz="2400" b="1" dirty="0">
                <a:highlight>
                  <a:srgbClr val="FFFF00"/>
                </a:highlight>
              </a:rPr>
              <a:t>He shall build a house for my name</a:t>
            </a:r>
            <a:r>
              <a:rPr lang="en-CA" sz="2400" dirty="0"/>
              <a:t>, and </a:t>
            </a:r>
            <a:r>
              <a:rPr lang="en-CA" sz="2400" b="1" dirty="0">
                <a:highlight>
                  <a:srgbClr val="FFFF00"/>
                </a:highlight>
              </a:rPr>
              <a:t>I will establish the throne of his kingdom forever</a:t>
            </a:r>
            <a:r>
              <a:rPr lang="en-CA" sz="2400" dirty="0"/>
              <a:t>.  I will be to him a father, and he shall be to me a son.  </a:t>
            </a:r>
            <a:r>
              <a:rPr lang="en-CA" sz="2400" b="1" dirty="0">
                <a:highlight>
                  <a:srgbClr val="FFFF00"/>
                </a:highlight>
              </a:rPr>
              <a:t>When he commits iniquity</a:t>
            </a:r>
            <a:r>
              <a:rPr lang="en-CA" sz="2400" dirty="0"/>
              <a:t>, I will discipline him with the rod of men, with the stripes of the sons of men, but my [</a:t>
            </a:r>
            <a:r>
              <a:rPr lang="en-CA" sz="2400" dirty="0" err="1"/>
              <a:t>ḥesed</a:t>
            </a:r>
            <a:r>
              <a:rPr lang="en-CA" sz="2400" dirty="0"/>
              <a:t>] will not depart from him, as I took it from Saul, whom I put away from before you. </a:t>
            </a:r>
          </a:p>
          <a:p>
            <a:pPr marL="342900" indent="-342900">
              <a:buFont typeface="Arial" panose="020B0604020202020204" pitchFamily="34" charset="0"/>
              <a:buChar char="•"/>
            </a:pPr>
            <a:r>
              <a:rPr lang="en-CA" sz="2800" dirty="0"/>
              <a:t>Finally, YHWH summarizes the </a:t>
            </a:r>
            <a:r>
              <a:rPr lang="en-CA" sz="2800" b="1" dirty="0">
                <a:highlight>
                  <a:srgbClr val="FFFF00"/>
                </a:highlight>
              </a:rPr>
              <a:t>“perpetuity” of David’s throne</a:t>
            </a:r>
            <a:r>
              <a:rPr lang="en-CA" sz="2800" dirty="0"/>
              <a:t>: </a:t>
            </a:r>
          </a:p>
          <a:p>
            <a:pPr lvl="1"/>
            <a:r>
              <a:rPr lang="en-CA" sz="2400" b="1" u="sng" dirty="0"/>
              <a:t>2 Samuel 7:16-17 ESV</a:t>
            </a:r>
            <a:endParaRPr lang="en-CA" sz="2400" dirty="0"/>
          </a:p>
          <a:p>
            <a:pPr lvl="1"/>
            <a:r>
              <a:rPr lang="en-CA" sz="2400" dirty="0"/>
              <a:t>And </a:t>
            </a:r>
            <a:r>
              <a:rPr lang="en-CA" sz="2400" b="1" dirty="0">
                <a:highlight>
                  <a:srgbClr val="FFFF00"/>
                </a:highlight>
              </a:rPr>
              <a:t>your house and your kingdom shall be made sure forever</a:t>
            </a:r>
            <a:r>
              <a:rPr lang="en-CA" sz="2400" dirty="0"/>
              <a:t> before me.  </a:t>
            </a:r>
            <a:r>
              <a:rPr lang="en-CA" sz="2400" b="1" dirty="0">
                <a:highlight>
                  <a:srgbClr val="FFFF00"/>
                </a:highlight>
              </a:rPr>
              <a:t>Your throne shall be established forever</a:t>
            </a:r>
            <a:r>
              <a:rPr lang="en-CA" sz="2400" dirty="0"/>
              <a:t>.  In accordance with all these words, and in accordance with all this vision, Nathan spoke to David.</a:t>
            </a:r>
          </a:p>
        </p:txBody>
      </p:sp>
    </p:spTree>
    <p:extLst>
      <p:ext uri="{BB962C8B-B14F-4D97-AF65-F5344CB8AC3E}">
        <p14:creationId xmlns:p14="http://schemas.microsoft.com/office/powerpoint/2010/main" val="1625160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E7334-17EE-8AD1-FEBE-7BC8CA2DFAA2}"/>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Details of the Promise</a:t>
            </a:r>
          </a:p>
        </p:txBody>
      </p:sp>
      <p:sp>
        <p:nvSpPr>
          <p:cNvPr id="3" name="Content Placeholder 2">
            <a:extLst>
              <a:ext uri="{FF2B5EF4-FFF2-40B4-BE49-F238E27FC236}">
                <a16:creationId xmlns:a16="http://schemas.microsoft.com/office/drawing/2014/main" id="{642EF8CE-046A-0CF7-4D9E-B515444A05F4}"/>
              </a:ext>
            </a:extLst>
          </p:cNvPr>
          <p:cNvSpPr>
            <a:spLocks noGrp="1"/>
          </p:cNvSpPr>
          <p:nvPr>
            <p:ph idx="1"/>
          </p:nvPr>
        </p:nvSpPr>
        <p:spPr>
          <a:xfrm>
            <a:off x="0" y="1146875"/>
            <a:ext cx="12192000" cy="5711124"/>
          </a:xfrm>
        </p:spPr>
        <p:txBody>
          <a:bodyPr>
            <a:normAutofit/>
          </a:bodyPr>
          <a:lstStyle/>
          <a:p>
            <a:pPr>
              <a:spcBef>
                <a:spcPts val="600"/>
              </a:spcBef>
            </a:pPr>
            <a:r>
              <a:rPr lang="en-CA" dirty="0"/>
              <a:t>“</a:t>
            </a:r>
            <a:r>
              <a:rPr lang="en-CA" b="1" dirty="0">
                <a:highlight>
                  <a:srgbClr val="FFFF00"/>
                </a:highlight>
              </a:rPr>
              <a:t>I will make for you a great name, like the name of the great ones of the earth</a:t>
            </a:r>
            <a:r>
              <a:rPr lang="en-CA" dirty="0"/>
              <a:t>”</a:t>
            </a:r>
            <a:br>
              <a:rPr lang="en-CA" dirty="0"/>
            </a:br>
            <a:r>
              <a:rPr lang="en-CA" dirty="0"/>
              <a:t>This promise was about David as King of Israel – he is indeed on of the most famous kings known to history</a:t>
            </a:r>
          </a:p>
          <a:p>
            <a:pPr>
              <a:spcBef>
                <a:spcPts val="600"/>
              </a:spcBef>
            </a:pPr>
            <a:r>
              <a:rPr lang="en-CA" dirty="0"/>
              <a:t>“</a:t>
            </a:r>
            <a:r>
              <a:rPr lang="en-CA" b="1" dirty="0">
                <a:highlight>
                  <a:srgbClr val="FFFF00"/>
                </a:highlight>
              </a:rPr>
              <a:t>a place for my people Israel and will plant them</a:t>
            </a:r>
            <a:r>
              <a:rPr lang="en-CA" dirty="0"/>
              <a:t>”</a:t>
            </a:r>
            <a:br>
              <a:rPr lang="en-CA" dirty="0"/>
            </a:br>
            <a:r>
              <a:rPr lang="en-CA" dirty="0"/>
              <a:t>For the nation, under David this had already been accomplished; therefore, it looks to the New Israel in the World Tomorrow</a:t>
            </a:r>
          </a:p>
          <a:p>
            <a:pPr>
              <a:spcBef>
                <a:spcPts val="600"/>
              </a:spcBef>
            </a:pPr>
            <a:r>
              <a:rPr lang="en-CA" dirty="0"/>
              <a:t>“</a:t>
            </a:r>
            <a:r>
              <a:rPr lang="en-CA" b="1" dirty="0">
                <a:highlight>
                  <a:srgbClr val="FFFF00"/>
                </a:highlight>
              </a:rPr>
              <a:t>be disturbed no more</a:t>
            </a:r>
            <a:r>
              <a:rPr lang="en-CA" dirty="0"/>
              <a:t>”, “</a:t>
            </a:r>
            <a:r>
              <a:rPr lang="en-CA" b="1" dirty="0">
                <a:highlight>
                  <a:srgbClr val="FFFF00"/>
                </a:highlight>
              </a:rPr>
              <a:t>violent men shall afflict them no more</a:t>
            </a:r>
            <a:r>
              <a:rPr lang="en-CA" dirty="0"/>
              <a:t>”</a:t>
            </a:r>
            <a:br>
              <a:rPr lang="en-CA" dirty="0"/>
            </a:br>
            <a:r>
              <a:rPr lang="en-CA" dirty="0"/>
              <a:t>Israel was secure in David’s time; but, over the years, because of sin, the nation was greatly disturbed by many “violent men” – but the New Israel will NOT be</a:t>
            </a:r>
          </a:p>
          <a:p>
            <a:pPr>
              <a:spcBef>
                <a:spcPts val="600"/>
              </a:spcBef>
            </a:pPr>
            <a:r>
              <a:rPr lang="en-CA" dirty="0"/>
              <a:t>“</a:t>
            </a:r>
            <a:r>
              <a:rPr lang="en-CA" b="1" dirty="0">
                <a:highlight>
                  <a:srgbClr val="FFFF00"/>
                </a:highlight>
              </a:rPr>
              <a:t>I will give you rest from all your enemies</a:t>
            </a:r>
            <a:r>
              <a:rPr lang="en-CA" dirty="0"/>
              <a:t>”</a:t>
            </a:r>
            <a:br>
              <a:rPr lang="en-CA" dirty="0"/>
            </a:br>
            <a:r>
              <a:rPr lang="en-CA" dirty="0"/>
              <a:t>David had some periods of rest; but </a:t>
            </a:r>
            <a:r>
              <a:rPr lang="en-CA" b="1" dirty="0">
                <a:highlight>
                  <a:srgbClr val="FFFF00"/>
                </a:highlight>
              </a:rPr>
              <a:t>the true “rest” is the Kingdom of God</a:t>
            </a:r>
            <a:r>
              <a:rPr lang="en-CA" dirty="0"/>
              <a:t>:</a:t>
            </a:r>
          </a:p>
          <a:p>
            <a:pPr marL="457200" lvl="1" indent="0">
              <a:spcBef>
                <a:spcPts val="0"/>
              </a:spcBef>
              <a:buNone/>
            </a:pPr>
            <a:r>
              <a:rPr lang="en-CA" b="1" u="sng" dirty="0"/>
              <a:t>Hebrews 4:9, 11a ESV</a:t>
            </a:r>
            <a:br>
              <a:rPr lang="en-CA" dirty="0"/>
            </a:br>
            <a:r>
              <a:rPr lang="en-CA" dirty="0"/>
              <a:t>So then, there remains a Sabbath rest for the people of God … Let us therefore strive to enter that rest …</a:t>
            </a:r>
          </a:p>
        </p:txBody>
      </p:sp>
    </p:spTree>
    <p:extLst>
      <p:ext uri="{BB962C8B-B14F-4D97-AF65-F5344CB8AC3E}">
        <p14:creationId xmlns:p14="http://schemas.microsoft.com/office/powerpoint/2010/main" val="433501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88B080-6F17-68ED-13E5-BB5E55454CE2}"/>
              </a:ext>
            </a:extLst>
          </p:cNvPr>
          <p:cNvSpPr txBox="1"/>
          <p:nvPr/>
        </p:nvSpPr>
        <p:spPr>
          <a:xfrm>
            <a:off x="578602" y="253115"/>
            <a:ext cx="11153615" cy="6217087"/>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dirty="0"/>
              <a:t>“</a:t>
            </a:r>
            <a:r>
              <a:rPr lang="en-CA" sz="2800" b="1" dirty="0">
                <a:highlight>
                  <a:srgbClr val="FFFF00"/>
                </a:highlight>
              </a:rPr>
              <a:t>the LORD will make you a house</a:t>
            </a:r>
            <a:r>
              <a:rPr lang="en-CA" sz="2800" dirty="0"/>
              <a:t>”</a:t>
            </a:r>
            <a:br>
              <a:rPr lang="en-CA" sz="2800" dirty="0"/>
            </a:br>
            <a:r>
              <a:rPr lang="en-CA" sz="2800" dirty="0"/>
              <a:t>The promise to David is that he will have long “dynasty”, the house of David</a:t>
            </a:r>
          </a:p>
          <a:p>
            <a:pPr marL="231775" indent="-231775">
              <a:lnSpc>
                <a:spcPct val="90000"/>
              </a:lnSpc>
              <a:spcBef>
                <a:spcPts val="600"/>
              </a:spcBef>
              <a:buFont typeface="Arial" panose="020B0604020202020204" pitchFamily="34" charset="0"/>
              <a:buChar char="•"/>
            </a:pPr>
            <a:r>
              <a:rPr lang="en-CA" sz="2800" dirty="0"/>
              <a:t>“</a:t>
            </a:r>
            <a:r>
              <a:rPr lang="en-CA" sz="2800" b="1" dirty="0">
                <a:highlight>
                  <a:srgbClr val="FFFF00"/>
                </a:highlight>
              </a:rPr>
              <a:t>I will raise up your offspring after you, who shall come from your body</a:t>
            </a:r>
            <a:r>
              <a:rPr lang="en-CA" sz="2800" dirty="0"/>
              <a:t>”</a:t>
            </a:r>
            <a:br>
              <a:rPr lang="en-CA" sz="2800" dirty="0"/>
            </a:br>
            <a:r>
              <a:rPr lang="en-CA" sz="2800" dirty="0"/>
              <a:t>This specifically promises David that his physical son, Solomon, will rule after him</a:t>
            </a:r>
          </a:p>
          <a:p>
            <a:pPr marL="231775" indent="-231775">
              <a:lnSpc>
                <a:spcPct val="90000"/>
              </a:lnSpc>
              <a:spcBef>
                <a:spcPts val="600"/>
              </a:spcBef>
              <a:buFont typeface="Arial" panose="020B0604020202020204" pitchFamily="34" charset="0"/>
              <a:buChar char="•"/>
            </a:pPr>
            <a:r>
              <a:rPr lang="en-CA" sz="2800" dirty="0"/>
              <a:t>“</a:t>
            </a:r>
            <a:r>
              <a:rPr lang="en-CA" sz="2800" b="1" dirty="0">
                <a:highlight>
                  <a:srgbClr val="FFFF00"/>
                </a:highlight>
              </a:rPr>
              <a:t>I will establish his kingdom</a:t>
            </a:r>
            <a:r>
              <a:rPr lang="en-CA" sz="2800" dirty="0"/>
              <a:t>”</a:t>
            </a:r>
            <a:br>
              <a:rPr lang="en-CA" sz="2800" dirty="0"/>
            </a:br>
            <a:r>
              <a:rPr lang="en-CA" sz="2800" dirty="0"/>
              <a:t>David’s son will establish the dynasty of David</a:t>
            </a:r>
          </a:p>
          <a:p>
            <a:pPr marL="231775" indent="-231775">
              <a:lnSpc>
                <a:spcPct val="90000"/>
              </a:lnSpc>
              <a:spcBef>
                <a:spcPts val="600"/>
              </a:spcBef>
              <a:buFont typeface="Arial" panose="020B0604020202020204" pitchFamily="34" charset="0"/>
              <a:buChar char="•"/>
            </a:pPr>
            <a:r>
              <a:rPr lang="en-CA" sz="2800" dirty="0"/>
              <a:t>“</a:t>
            </a:r>
            <a:r>
              <a:rPr lang="en-CA" sz="2800" b="1" dirty="0">
                <a:highlight>
                  <a:srgbClr val="FFFF00"/>
                </a:highlight>
              </a:rPr>
              <a:t>He shall build a house for my name</a:t>
            </a:r>
            <a:r>
              <a:rPr lang="en-CA" sz="2800" dirty="0"/>
              <a:t>”</a:t>
            </a:r>
            <a:br>
              <a:rPr lang="en-CA" sz="2800" dirty="0"/>
            </a:br>
            <a:r>
              <a:rPr lang="en-CA" sz="2800" dirty="0"/>
              <a:t>David’s physical son would build the physical temple; but there is duality – this begins to look to “</a:t>
            </a:r>
            <a:r>
              <a:rPr lang="en-CA" sz="2800" b="1" dirty="0">
                <a:highlight>
                  <a:srgbClr val="FFFF00"/>
                </a:highlight>
              </a:rPr>
              <a:t>the offspring</a:t>
            </a:r>
            <a:r>
              <a:rPr lang="en-CA" sz="2800" dirty="0"/>
              <a:t>”, the Messiah, who would build the “true house of God”, the </a:t>
            </a:r>
            <a:r>
              <a:rPr lang="en-CA" sz="2800" b="1" dirty="0">
                <a:highlight>
                  <a:srgbClr val="FFFF00"/>
                </a:highlight>
              </a:rPr>
              <a:t>New Testament Church</a:t>
            </a:r>
          </a:p>
          <a:p>
            <a:pPr marL="231775" indent="-231775">
              <a:lnSpc>
                <a:spcPct val="90000"/>
              </a:lnSpc>
              <a:spcBef>
                <a:spcPts val="600"/>
              </a:spcBef>
              <a:buFont typeface="Arial" panose="020B0604020202020204" pitchFamily="34" charset="0"/>
              <a:buChar char="•"/>
            </a:pPr>
            <a:r>
              <a:rPr lang="en-CA" sz="2800" dirty="0"/>
              <a:t>“</a:t>
            </a:r>
            <a:r>
              <a:rPr lang="en-CA" sz="2800" b="1" dirty="0">
                <a:highlight>
                  <a:srgbClr val="FFFF00"/>
                </a:highlight>
              </a:rPr>
              <a:t>I will establish the throne of his kingdom forever</a:t>
            </a:r>
            <a:r>
              <a:rPr lang="en-CA" sz="2800" dirty="0"/>
              <a:t>”</a:t>
            </a:r>
            <a:br>
              <a:rPr lang="en-CA" sz="2800" dirty="0"/>
            </a:br>
            <a:r>
              <a:rPr lang="en-CA" sz="2800" dirty="0"/>
              <a:t>The throne of David will pass to the Messiah who will sit on it in perpetuity</a:t>
            </a:r>
          </a:p>
        </p:txBody>
      </p:sp>
    </p:spTree>
    <p:extLst>
      <p:ext uri="{BB962C8B-B14F-4D97-AF65-F5344CB8AC3E}">
        <p14:creationId xmlns:p14="http://schemas.microsoft.com/office/powerpoint/2010/main" val="879884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E1FC53-8052-C457-2E95-B84A1C70D81E}"/>
              </a:ext>
            </a:extLst>
          </p:cNvPr>
          <p:cNvSpPr txBox="1"/>
          <p:nvPr/>
        </p:nvSpPr>
        <p:spPr>
          <a:xfrm>
            <a:off x="0" y="514356"/>
            <a:ext cx="12192000" cy="5829288"/>
          </a:xfrm>
          <a:prstGeom prst="rect">
            <a:avLst/>
          </a:prstGeom>
          <a:noFill/>
        </p:spPr>
        <p:txBody>
          <a:bodyPr wrap="square">
            <a:spAutoFit/>
          </a:bodyPr>
          <a:lstStyle/>
          <a:p>
            <a:pPr marL="231775" marR="0" lvl="0" indent="-231775"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will be to him a father, and he shall be to me a son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Messiah is the “firstborn son”; but God would also be a “father” to David’s physical son</a:t>
            </a:r>
          </a:p>
          <a:p>
            <a:pPr marL="231775" marR="0" lvl="0" indent="-231775"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When he commits iniquity, I will discipline him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physical descendants of David would be subject to sinning; this obviously does NOT apply to the Messiah </a:t>
            </a:r>
          </a:p>
          <a:p>
            <a:pPr marL="231775" marR="0" lvl="0" indent="-231775"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my [</a:t>
            </a:r>
            <a:r>
              <a:rPr kumimoji="0" lang="en-CA" sz="2800" b="1" i="0"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ḥesed</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will not depart from him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God’s covenant love for David was unequivocal, the dynasty would continue as long as possible; but ultimately it would pass to the Messiah in perpetuity</a:t>
            </a:r>
          </a:p>
          <a:p>
            <a:pPr marL="231775" marR="0" lvl="0" indent="-231775"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your house and your kingdom shall be made sure forever</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dynasty of David, through the Messiah, and his kingdom, i.e., the Kingdom of God, will last forever </a:t>
            </a:r>
          </a:p>
          <a:p>
            <a:pPr marL="231775" marR="0" lvl="0" indent="-231775"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Your throne shall be established forever</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throne of David, once passed to the Messiah, will be established forever</a:t>
            </a:r>
          </a:p>
        </p:txBody>
      </p:sp>
    </p:spTree>
    <p:extLst>
      <p:ext uri="{BB962C8B-B14F-4D97-AF65-F5344CB8AC3E}">
        <p14:creationId xmlns:p14="http://schemas.microsoft.com/office/powerpoint/2010/main" val="3848248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92762-E06D-80F6-0BC9-90509BAE7569}"/>
              </a:ext>
            </a:extLst>
          </p:cNvPr>
          <p:cNvSpPr>
            <a:spLocks noGrp="1"/>
          </p:cNvSpPr>
          <p:nvPr>
            <p:ph type="title"/>
          </p:nvPr>
        </p:nvSpPr>
        <p:spPr>
          <a:xfrm>
            <a:off x="838200" y="1"/>
            <a:ext cx="10515600" cy="1193368"/>
          </a:xfrm>
        </p:spPr>
        <p:txBody>
          <a:bodyPr/>
          <a:lstStyle/>
          <a:p>
            <a:pPr algn="ctr"/>
            <a:r>
              <a:rPr lang="en-CA" dirty="0">
                <a:latin typeface="Arial Black" panose="020B0A04020102020204" pitchFamily="34" charset="0"/>
              </a:rPr>
              <a:t>Messianic Descent</a:t>
            </a:r>
          </a:p>
        </p:txBody>
      </p:sp>
      <p:sp>
        <p:nvSpPr>
          <p:cNvPr id="3" name="Content Placeholder 2">
            <a:extLst>
              <a:ext uri="{FF2B5EF4-FFF2-40B4-BE49-F238E27FC236}">
                <a16:creationId xmlns:a16="http://schemas.microsoft.com/office/drawing/2014/main" id="{46A09D5A-F498-9887-3727-02166E75BB71}"/>
              </a:ext>
            </a:extLst>
          </p:cNvPr>
          <p:cNvSpPr>
            <a:spLocks noGrp="1"/>
          </p:cNvSpPr>
          <p:nvPr>
            <p:ph idx="1"/>
          </p:nvPr>
        </p:nvSpPr>
        <p:spPr>
          <a:xfrm>
            <a:off x="0" y="1224366"/>
            <a:ext cx="12192000" cy="5664630"/>
          </a:xfrm>
        </p:spPr>
        <p:txBody>
          <a:bodyPr>
            <a:normAutofit/>
          </a:bodyPr>
          <a:lstStyle/>
          <a:p>
            <a:r>
              <a:rPr lang="en-CA" dirty="0"/>
              <a:t>David had no way to know the identity of the “offspring” or how he could sit on the throne “forever”; but </a:t>
            </a:r>
            <a:r>
              <a:rPr lang="en-CA" b="1" dirty="0">
                <a:highlight>
                  <a:srgbClr val="FFFF00"/>
                </a:highlight>
              </a:rPr>
              <a:t>the Messianic nature of the promise became common knowledge</a:t>
            </a:r>
            <a:r>
              <a:rPr lang="en-CA" dirty="0"/>
              <a:t>, to quote Ethan the </a:t>
            </a:r>
            <a:r>
              <a:rPr lang="en-CA" dirty="0" err="1"/>
              <a:t>Ezrahite</a:t>
            </a:r>
            <a:r>
              <a:rPr lang="en-CA" dirty="0"/>
              <a:t>: </a:t>
            </a:r>
            <a:r>
              <a:rPr lang="en-CA" sz="2400" b="1" u="sng" dirty="0"/>
              <a:t>Psalm 89:3-4, 27 ESV</a:t>
            </a:r>
            <a:endParaRPr lang="en-CA" b="1" u="sng" dirty="0"/>
          </a:p>
          <a:p>
            <a:pPr marL="457200" lvl="1" indent="0">
              <a:spcBef>
                <a:spcPts val="0"/>
              </a:spcBef>
              <a:buNone/>
            </a:pPr>
            <a:r>
              <a:rPr lang="en-CA" dirty="0"/>
              <a:t>You have said, </a:t>
            </a:r>
            <a:br>
              <a:rPr lang="en-CA" dirty="0"/>
            </a:br>
            <a:r>
              <a:rPr lang="en-CA" dirty="0"/>
              <a:t>I have made a covenant with my chosen one; I have sworn to David my servant:</a:t>
            </a:r>
          </a:p>
          <a:p>
            <a:pPr marL="914400" lvl="2" indent="0">
              <a:spcBef>
                <a:spcPts val="0"/>
              </a:spcBef>
              <a:buNone/>
            </a:pPr>
            <a:r>
              <a:rPr lang="en-CA" sz="2400" b="1" dirty="0">
                <a:highlight>
                  <a:srgbClr val="FFFF00"/>
                </a:highlight>
              </a:rPr>
              <a:t>I will establish your offspring forever</a:t>
            </a:r>
            <a:r>
              <a:rPr lang="en-CA" sz="2400" dirty="0"/>
              <a:t>, and build your throne for all generations.</a:t>
            </a:r>
            <a:br>
              <a:rPr lang="en-CA" sz="2400" dirty="0"/>
            </a:br>
            <a:r>
              <a:rPr lang="en-CA" sz="2400" dirty="0"/>
              <a:t>And </a:t>
            </a:r>
            <a:r>
              <a:rPr lang="en-CA" sz="2400" b="1" dirty="0">
                <a:highlight>
                  <a:srgbClr val="FFFF00"/>
                </a:highlight>
              </a:rPr>
              <a:t>I will make him the firstborn</a:t>
            </a:r>
            <a:r>
              <a:rPr lang="en-CA" sz="2400" dirty="0"/>
              <a:t>, the </a:t>
            </a:r>
            <a:r>
              <a:rPr lang="en-CA" sz="2400" b="1" dirty="0">
                <a:highlight>
                  <a:srgbClr val="FFFF00"/>
                </a:highlight>
              </a:rPr>
              <a:t>highest of the kings of the earth</a:t>
            </a:r>
            <a:r>
              <a:rPr lang="en-CA" sz="2400" dirty="0"/>
              <a:t>.</a:t>
            </a:r>
          </a:p>
          <a:p>
            <a:r>
              <a:rPr lang="en-CA" b="1" dirty="0">
                <a:highlight>
                  <a:srgbClr val="FFFF00"/>
                </a:highlight>
              </a:rPr>
              <a:t>The New Testament authors are clear about the descent of Jesus</a:t>
            </a:r>
            <a:r>
              <a:rPr lang="en-CA" dirty="0"/>
              <a:t>:</a:t>
            </a:r>
          </a:p>
          <a:p>
            <a:pPr marL="457200" lvl="1" indent="0">
              <a:spcBef>
                <a:spcPts val="0"/>
              </a:spcBef>
              <a:buNone/>
            </a:pPr>
            <a:r>
              <a:rPr lang="en-CA" b="1" u="sng" dirty="0"/>
              <a:t>Luke 1:30-33 ESV</a:t>
            </a:r>
          </a:p>
          <a:p>
            <a:pPr marL="457200" lvl="1" indent="0">
              <a:spcBef>
                <a:spcPts val="0"/>
              </a:spcBef>
              <a:buNone/>
            </a:pPr>
            <a:r>
              <a:rPr lang="en-CA" dirty="0"/>
              <a:t>And the angel said to her, “Do not be afraid, Mary, for you have found favor with God.  And behold, </a:t>
            </a:r>
            <a:r>
              <a:rPr lang="en-CA" b="1" dirty="0">
                <a:highlight>
                  <a:srgbClr val="FFFF00"/>
                </a:highlight>
              </a:rPr>
              <a:t>you will conceive in your womb and bear a son, and you shall call his name Jesus</a:t>
            </a:r>
            <a:r>
              <a:rPr lang="en-CA" dirty="0"/>
              <a:t>.  He will be great and will be called </a:t>
            </a:r>
            <a:r>
              <a:rPr lang="en-CA" b="1" dirty="0">
                <a:highlight>
                  <a:srgbClr val="FFFF00"/>
                </a:highlight>
              </a:rPr>
              <a:t>the Son of the Most High</a:t>
            </a:r>
            <a:r>
              <a:rPr lang="en-CA" dirty="0"/>
              <a:t>.  And the Lord God will give to him </a:t>
            </a:r>
            <a:r>
              <a:rPr lang="en-CA" b="1" dirty="0">
                <a:highlight>
                  <a:srgbClr val="FFFF00"/>
                </a:highlight>
              </a:rPr>
              <a:t>the throne of his father David</a:t>
            </a:r>
            <a:r>
              <a:rPr lang="en-CA" dirty="0"/>
              <a:t>, and </a:t>
            </a:r>
            <a:r>
              <a:rPr lang="en-CA" b="1" dirty="0">
                <a:highlight>
                  <a:srgbClr val="FFFF00"/>
                </a:highlight>
              </a:rPr>
              <a:t>he will reign</a:t>
            </a:r>
            <a:r>
              <a:rPr lang="en-CA" dirty="0"/>
              <a:t> over the house of Jacob </a:t>
            </a:r>
            <a:r>
              <a:rPr lang="en-CA" b="1" dirty="0">
                <a:highlight>
                  <a:srgbClr val="FFFF00"/>
                </a:highlight>
              </a:rPr>
              <a:t>forever, and of his kingdom there will be no end</a:t>
            </a:r>
            <a:r>
              <a:rPr lang="en-CA" dirty="0"/>
              <a:t>.”</a:t>
            </a:r>
          </a:p>
          <a:p>
            <a:endParaRPr lang="en-CA" dirty="0"/>
          </a:p>
        </p:txBody>
      </p:sp>
    </p:spTree>
    <p:extLst>
      <p:ext uri="{BB962C8B-B14F-4D97-AF65-F5344CB8AC3E}">
        <p14:creationId xmlns:p14="http://schemas.microsoft.com/office/powerpoint/2010/main" val="3177026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1247</TotalTime>
  <Words>5740</Words>
  <Application>Microsoft Office PowerPoint</Application>
  <PresentationFormat>Widescreen</PresentationFormat>
  <Paragraphs>208</Paragraphs>
  <Slides>24</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 Black</vt:lpstr>
      <vt:lpstr>Calibri</vt:lpstr>
      <vt:lpstr>Calibri Light</vt:lpstr>
      <vt:lpstr>Office Theme</vt:lpstr>
      <vt:lpstr>The Covenant of Descent</vt:lpstr>
      <vt:lpstr>The Life of David</vt:lpstr>
      <vt:lpstr>The Messages from Nathan</vt:lpstr>
      <vt:lpstr>The Messages from YHWH</vt:lpstr>
      <vt:lpstr>PowerPoint Presentation</vt:lpstr>
      <vt:lpstr>Details of the Promise</vt:lpstr>
      <vt:lpstr>PowerPoint Presentation</vt:lpstr>
      <vt:lpstr>PowerPoint Presentation</vt:lpstr>
      <vt:lpstr>Messianic Descent</vt:lpstr>
      <vt:lpstr>PowerPoint Presentation</vt:lpstr>
      <vt:lpstr>PowerPoint Presentation</vt:lpstr>
      <vt:lpstr>David’s Prayer of Gratitude to YHWH</vt:lpstr>
      <vt:lpstr>Fulfillment of YHWH’s Promise</vt:lpstr>
      <vt:lpstr>The Covenant of Performance</vt:lpstr>
      <vt:lpstr>PowerPoint Presentation</vt:lpstr>
      <vt:lpstr>PowerPoint Presentation</vt:lpstr>
      <vt:lpstr>The House of David in Perpetuity</vt:lpstr>
      <vt:lpstr>Teaching the Way of God</vt:lpstr>
      <vt:lpstr>PowerPoint Presentation</vt:lpstr>
      <vt:lpstr>Some More Psalms of David</vt:lpstr>
      <vt:lpstr>PowerPoint Presentation</vt:lpstr>
      <vt:lpstr>PowerPoint Presentation</vt:lpstr>
      <vt:lpstr>PowerPoint Presentation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Covenant of Descent</dc:title>
  <dc:creator>Mike Whyte</dc:creator>
  <cp:lastModifiedBy>Mike Whyte</cp:lastModifiedBy>
  <cp:revision>19</cp:revision>
  <dcterms:created xsi:type="dcterms:W3CDTF">2022-12-18T13:15:38Z</dcterms:created>
  <dcterms:modified xsi:type="dcterms:W3CDTF">2023-01-14T12:07:15Z</dcterms:modified>
</cp:coreProperties>
</file>