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4" r:id="rId3"/>
    <p:sldId id="257" r:id="rId4"/>
    <p:sldId id="258" r:id="rId5"/>
    <p:sldId id="259" r:id="rId6"/>
    <p:sldId id="276" r:id="rId7"/>
    <p:sldId id="265" r:id="rId8"/>
    <p:sldId id="266" r:id="rId9"/>
    <p:sldId id="267" r:id="rId10"/>
    <p:sldId id="260" r:id="rId11"/>
    <p:sldId id="261" r:id="rId12"/>
    <p:sldId id="262" r:id="rId13"/>
    <p:sldId id="277" r:id="rId14"/>
    <p:sldId id="278" r:id="rId15"/>
    <p:sldId id="268" r:id="rId16"/>
    <p:sldId id="269" r:id="rId17"/>
    <p:sldId id="279" r:id="rId18"/>
    <p:sldId id="270" r:id="rId19"/>
    <p:sldId id="280"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01" autoAdjust="0"/>
  </p:normalViewPr>
  <p:slideViewPr>
    <p:cSldViewPr snapToGrid="0">
      <p:cViewPr varScale="1">
        <p:scale>
          <a:sx n="56" d="100"/>
          <a:sy n="56" d="100"/>
        </p:scale>
        <p:origin x="1032" y="60"/>
      </p:cViewPr>
      <p:guideLst/>
    </p:cSldViewPr>
  </p:slideViewPr>
  <p:notesTextViewPr>
    <p:cViewPr>
      <p:scale>
        <a:sx n="133" d="100"/>
        <a:sy n="133"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698BB-B351-4C3E-A7CB-7001D97355D3}" type="datetimeFigureOut">
              <a:rPr lang="en-CA" smtClean="0"/>
              <a:t>2022-12-24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1CDD9-B799-4C97-83A7-29C9EAFF2EEC}" type="slidenum">
              <a:rPr lang="en-CA" smtClean="0"/>
              <a:t>‹#›</a:t>
            </a:fld>
            <a:endParaRPr lang="en-CA"/>
          </a:p>
        </p:txBody>
      </p:sp>
    </p:spTree>
    <p:extLst>
      <p:ext uri="{BB962C8B-B14F-4D97-AF65-F5344CB8AC3E}">
        <p14:creationId xmlns:p14="http://schemas.microsoft.com/office/powerpoint/2010/main" val="400919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Jsh24:31 is one of the highest accolades given to any OT person</a:t>
            </a:r>
          </a:p>
          <a:p>
            <a:pPr marL="171450" indent="-171450">
              <a:buFont typeface="Arial" panose="020B0604020202020204" pitchFamily="34" charset="0"/>
              <a:buChar char="•"/>
            </a:pPr>
            <a:r>
              <a:rPr lang="en-CA" dirty="0"/>
              <a:t>The “Golden Age” of Joshua is the only period of Israelite history during which the people were wholly faithful to YHWH</a:t>
            </a:r>
          </a:p>
          <a:p>
            <a:pPr marL="171450" indent="-171450">
              <a:buFont typeface="Arial" panose="020B0604020202020204" pitchFamily="34" charset="0"/>
              <a:buChar char="•"/>
            </a:pPr>
            <a:r>
              <a:rPr lang="en-CA" dirty="0"/>
              <a:t>The Covenant of Fidelity is the epitome of Joshua’s life</a:t>
            </a:r>
          </a:p>
          <a:p>
            <a:pPr marL="171450" indent="-171450">
              <a:buFont typeface="Arial" panose="020B0604020202020204" pitchFamily="34" charset="0"/>
              <a:buChar char="•"/>
            </a:pPr>
            <a:r>
              <a:rPr lang="en-CA" dirty="0"/>
              <a:t>It is the climax of the Book of Joshua</a:t>
            </a:r>
          </a:p>
          <a:p>
            <a:pPr marL="171450" indent="-171450">
              <a:buFont typeface="Arial" panose="020B0604020202020204" pitchFamily="34" charset="0"/>
              <a:buChar char="•"/>
            </a:pPr>
            <a:r>
              <a:rPr lang="en-CA" dirty="0"/>
              <a:t>The description of the Covenant of Fidelity is quite simple</a:t>
            </a:r>
          </a:p>
          <a:p>
            <a:pPr marL="171450" indent="-171450">
              <a:buFont typeface="Arial" panose="020B0604020202020204" pitchFamily="34" charset="0"/>
              <a:buChar char="•"/>
            </a:pPr>
            <a:r>
              <a:rPr lang="en-CA" dirty="0"/>
              <a:t>We need to survey Joshua’s life to appreciate the Covenant of Fidelity  </a:t>
            </a:r>
          </a:p>
        </p:txBody>
      </p:sp>
      <p:sp>
        <p:nvSpPr>
          <p:cNvPr id="4" name="Slide Number Placeholder 3"/>
          <p:cNvSpPr>
            <a:spLocks noGrp="1"/>
          </p:cNvSpPr>
          <p:nvPr>
            <p:ph type="sldNum" sz="quarter" idx="5"/>
          </p:nvPr>
        </p:nvSpPr>
        <p:spPr/>
        <p:txBody>
          <a:bodyPr/>
          <a:lstStyle/>
          <a:p>
            <a:fld id="{7C61CDD9-B799-4C97-83A7-29C9EAFF2EEC}" type="slidenum">
              <a:rPr lang="en-CA" smtClean="0"/>
              <a:t>1</a:t>
            </a:fld>
            <a:endParaRPr lang="en-CA"/>
          </a:p>
        </p:txBody>
      </p:sp>
    </p:spTree>
    <p:extLst>
      <p:ext uri="{BB962C8B-B14F-4D97-AF65-F5344CB8AC3E}">
        <p14:creationId xmlns:p14="http://schemas.microsoft.com/office/powerpoint/2010/main" val="312380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“if you transgress the covenant” – this is an allusion to the Sinai Covenant</a:t>
            </a:r>
          </a:p>
        </p:txBody>
      </p:sp>
      <p:sp>
        <p:nvSpPr>
          <p:cNvPr id="4" name="Slide Number Placeholder 3"/>
          <p:cNvSpPr>
            <a:spLocks noGrp="1"/>
          </p:cNvSpPr>
          <p:nvPr>
            <p:ph type="sldNum" sz="quarter" idx="5"/>
          </p:nvPr>
        </p:nvSpPr>
        <p:spPr/>
        <p:txBody>
          <a:bodyPr/>
          <a:lstStyle/>
          <a:p>
            <a:fld id="{7C61CDD9-B799-4C97-83A7-29C9EAFF2EEC}" type="slidenum">
              <a:rPr lang="en-CA" smtClean="0"/>
              <a:t>14</a:t>
            </a:fld>
            <a:endParaRPr lang="en-CA"/>
          </a:p>
        </p:txBody>
      </p:sp>
    </p:spTree>
    <p:extLst>
      <p:ext uri="{BB962C8B-B14F-4D97-AF65-F5344CB8AC3E}">
        <p14:creationId xmlns:p14="http://schemas.microsoft.com/office/powerpoint/2010/main" val="235091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Sinai Covenant was the overarching covenant which created the nation of Israel</a:t>
            </a:r>
          </a:p>
          <a:p>
            <a:pPr marL="171450" indent="-171450">
              <a:buFont typeface="Arial" panose="020B0604020202020204" pitchFamily="34" charset="0"/>
              <a:buChar char="•"/>
            </a:pPr>
            <a:r>
              <a:rPr lang="en-CA" dirty="0"/>
              <a:t>The Covenant of Baptism is the overarching covenant which makes a Christian a member of God’s Family</a:t>
            </a:r>
          </a:p>
        </p:txBody>
      </p:sp>
      <p:sp>
        <p:nvSpPr>
          <p:cNvPr id="4" name="Slide Number Placeholder 3"/>
          <p:cNvSpPr>
            <a:spLocks noGrp="1"/>
          </p:cNvSpPr>
          <p:nvPr>
            <p:ph type="sldNum" sz="quarter" idx="5"/>
          </p:nvPr>
        </p:nvSpPr>
        <p:spPr/>
        <p:txBody>
          <a:bodyPr/>
          <a:lstStyle/>
          <a:p>
            <a:fld id="{7C61CDD9-B799-4C97-83A7-29C9EAFF2EEC}" type="slidenum">
              <a:rPr lang="en-CA" smtClean="0"/>
              <a:t>15</a:t>
            </a:fld>
            <a:endParaRPr lang="en-CA"/>
          </a:p>
        </p:txBody>
      </p:sp>
    </p:spTree>
    <p:extLst>
      <p:ext uri="{BB962C8B-B14F-4D97-AF65-F5344CB8AC3E}">
        <p14:creationId xmlns:p14="http://schemas.microsoft.com/office/powerpoint/2010/main" val="325038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This prologue is very important because it speaks to a whole new generation who had grown up in a time of peace and prosperity …</a:t>
            </a:r>
          </a:p>
        </p:txBody>
      </p:sp>
      <p:sp>
        <p:nvSpPr>
          <p:cNvPr id="4" name="Slide Number Placeholder 3"/>
          <p:cNvSpPr>
            <a:spLocks noGrp="1"/>
          </p:cNvSpPr>
          <p:nvPr>
            <p:ph type="sldNum" sz="quarter" idx="5"/>
          </p:nvPr>
        </p:nvSpPr>
        <p:spPr/>
        <p:txBody>
          <a:bodyPr/>
          <a:lstStyle/>
          <a:p>
            <a:fld id="{7C61CDD9-B799-4C97-83A7-29C9EAFF2EEC}" type="slidenum">
              <a:rPr lang="en-CA" smtClean="0"/>
              <a:t>16</a:t>
            </a:fld>
            <a:endParaRPr lang="en-CA"/>
          </a:p>
        </p:txBody>
      </p:sp>
    </p:spTree>
    <p:extLst>
      <p:ext uri="{BB962C8B-B14F-4D97-AF65-F5344CB8AC3E}">
        <p14:creationId xmlns:p14="http://schemas.microsoft.com/office/powerpoint/2010/main" val="405462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 war had taken place a generation before this covenant</a:t>
            </a:r>
          </a:p>
          <a:p>
            <a:pPr marL="171450" indent="-171450">
              <a:buFont typeface="Arial" panose="020B0604020202020204" pitchFamily="34" charset="0"/>
              <a:buChar char="•"/>
            </a:pPr>
            <a:r>
              <a:rPr lang="en-CA" dirty="0"/>
              <a:t>It would be “history” to all those under 30</a:t>
            </a:r>
          </a:p>
          <a:p>
            <a:pPr marL="171450" indent="-171450">
              <a:buFont typeface="Arial" panose="020B0604020202020204" pitchFamily="34" charset="0"/>
              <a:buChar char="•"/>
            </a:pPr>
            <a:r>
              <a:rPr lang="en-CA" dirty="0"/>
              <a:t>This historical prologue is very important because it was addressed to the new generation – these were the people Joshua was trying to reach</a:t>
            </a:r>
          </a:p>
        </p:txBody>
      </p:sp>
      <p:sp>
        <p:nvSpPr>
          <p:cNvPr id="4" name="Slide Number Placeholder 3"/>
          <p:cNvSpPr>
            <a:spLocks noGrp="1"/>
          </p:cNvSpPr>
          <p:nvPr>
            <p:ph type="sldNum" sz="quarter" idx="5"/>
          </p:nvPr>
        </p:nvSpPr>
        <p:spPr/>
        <p:txBody>
          <a:bodyPr/>
          <a:lstStyle/>
          <a:p>
            <a:fld id="{7C61CDD9-B799-4C97-83A7-29C9EAFF2EEC}" type="slidenum">
              <a:rPr lang="en-CA" smtClean="0"/>
              <a:t>17</a:t>
            </a:fld>
            <a:endParaRPr lang="en-CA"/>
          </a:p>
        </p:txBody>
      </p:sp>
    </p:spTree>
    <p:extLst>
      <p:ext uri="{BB962C8B-B14F-4D97-AF65-F5344CB8AC3E}">
        <p14:creationId xmlns:p14="http://schemas.microsoft.com/office/powerpoint/2010/main" val="2444603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God repeatedly comes back to “idolatry” as the root of all sin</a:t>
            </a:r>
          </a:p>
          <a:p>
            <a:pPr marL="171450" indent="-171450">
              <a:buFont typeface="Arial" panose="020B0604020202020204" pitchFamily="34" charset="0"/>
              <a:buChar char="•"/>
            </a:pPr>
            <a:r>
              <a:rPr lang="en-CA" dirty="0"/>
              <a:t>The focus of the covenant is clearly at an individual level</a:t>
            </a:r>
          </a:p>
        </p:txBody>
      </p:sp>
      <p:sp>
        <p:nvSpPr>
          <p:cNvPr id="4" name="Slide Number Placeholder 3"/>
          <p:cNvSpPr>
            <a:spLocks noGrp="1"/>
          </p:cNvSpPr>
          <p:nvPr>
            <p:ph type="sldNum" sz="quarter" idx="5"/>
          </p:nvPr>
        </p:nvSpPr>
        <p:spPr/>
        <p:txBody>
          <a:bodyPr/>
          <a:lstStyle/>
          <a:p>
            <a:fld id="{7C61CDD9-B799-4C97-83A7-29C9EAFF2EEC}" type="slidenum">
              <a:rPr lang="en-CA" smtClean="0"/>
              <a:t>18</a:t>
            </a:fld>
            <a:endParaRPr lang="en-CA"/>
          </a:p>
        </p:txBody>
      </p:sp>
    </p:spTree>
    <p:extLst>
      <p:ext uri="{BB962C8B-B14F-4D97-AF65-F5344CB8AC3E}">
        <p14:creationId xmlns:p14="http://schemas.microsoft.com/office/powerpoint/2010/main" val="416540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Between [ ] is repunctuated from ESV to conform better to the Hebrew</a:t>
            </a:r>
          </a:p>
          <a:p>
            <a:pPr marL="171450" indent="-171450">
              <a:buFont typeface="Arial" panose="020B0604020202020204" pitchFamily="34" charset="0"/>
              <a:buChar char="•"/>
            </a:pPr>
            <a:r>
              <a:rPr lang="en-CA" dirty="0"/>
              <a:t>“Forsaking YHWH” implies the choice to “live in sin”, i.e., idolatry – this is the attitude of the “unpardonable sin” which God “will not forgive” </a:t>
            </a:r>
          </a:p>
          <a:p>
            <a:pPr marL="171450" indent="-171450">
              <a:buFont typeface="Arial" panose="020B0604020202020204" pitchFamily="34" charset="0"/>
              <a:buChar char="•"/>
            </a:pPr>
            <a:r>
              <a:rPr lang="en-CA" dirty="0"/>
              <a:t>Again, personal nature of the covenant “the LORD our God who brought us …”</a:t>
            </a:r>
          </a:p>
          <a:p>
            <a:pPr marL="171450" indent="-171450">
              <a:buFont typeface="Arial" panose="020B0604020202020204" pitchFamily="34" charset="0"/>
              <a:buChar char="•"/>
            </a:pPr>
            <a:r>
              <a:rPr lang="en-CA" dirty="0"/>
              <a:t>“repentance” can only be at a personal level</a:t>
            </a:r>
          </a:p>
        </p:txBody>
      </p:sp>
      <p:sp>
        <p:nvSpPr>
          <p:cNvPr id="4" name="Slide Number Placeholder 3"/>
          <p:cNvSpPr>
            <a:spLocks noGrp="1"/>
          </p:cNvSpPr>
          <p:nvPr>
            <p:ph type="sldNum" sz="quarter" idx="5"/>
          </p:nvPr>
        </p:nvSpPr>
        <p:spPr/>
        <p:txBody>
          <a:bodyPr/>
          <a:lstStyle/>
          <a:p>
            <a:fld id="{7C61CDD9-B799-4C97-83A7-29C9EAFF2EEC}" type="slidenum">
              <a:rPr lang="en-CA" smtClean="0"/>
              <a:t>19</a:t>
            </a:fld>
            <a:endParaRPr lang="en-CA"/>
          </a:p>
        </p:txBody>
      </p:sp>
    </p:spTree>
    <p:extLst>
      <p:ext uri="{BB962C8B-B14F-4D97-AF65-F5344CB8AC3E}">
        <p14:creationId xmlns:p14="http://schemas.microsoft.com/office/powerpoint/2010/main" val="3912096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It is NOT clear if there was an overt problem with “foreign gods” or if Joshua is just speaking rhetorically about the human disposition to “idolatry”</a:t>
            </a:r>
          </a:p>
          <a:p>
            <a:pPr marL="171450" indent="-171450">
              <a:buFont typeface="Arial" panose="020B0604020202020204" pitchFamily="34" charset="0"/>
              <a:buChar char="•"/>
            </a:pPr>
            <a:r>
              <a:rPr lang="en-CA" dirty="0"/>
              <a:t>“put away” implies “repent”: </a:t>
            </a:r>
          </a:p>
          <a:p>
            <a:pPr marL="171450" indent="-171450">
              <a:buFont typeface="Arial" panose="020B0604020202020204" pitchFamily="34" charset="0"/>
              <a:buChar char="•"/>
            </a:pPr>
            <a:r>
              <a:rPr lang="en-CA" dirty="0"/>
              <a:t>we cannot appreciate overt “idolatry”; but we can appreciate the pulls of the idolatry of the world around us – from which we must constantly “repent”</a:t>
            </a:r>
          </a:p>
          <a:p>
            <a:pPr marL="171450" indent="-171450">
              <a:buFont typeface="Arial" panose="020B0604020202020204" pitchFamily="34" charset="0"/>
              <a:buChar char="•"/>
            </a:pPr>
            <a:r>
              <a:rPr lang="en-CA" dirty="0"/>
              <a:t>“statute and </a:t>
            </a:r>
            <a:r>
              <a:rPr lang="en-CA" dirty="0" err="1"/>
              <a:t>mishᵉpat</a:t>
            </a:r>
            <a:r>
              <a:rPr lang="en-CA" dirty="0"/>
              <a:t>” imply that Joshua did other teaching at that time</a:t>
            </a:r>
          </a:p>
          <a:p>
            <a:pPr marL="171450" indent="-171450">
              <a:buFont typeface="Arial" panose="020B0604020202020204" pitchFamily="34" charset="0"/>
              <a:buChar char="•"/>
            </a:pPr>
            <a:r>
              <a:rPr lang="en-CA" dirty="0"/>
              <a:t>“documentation of the torah” clearly the writings of Moses were NOT considered a closed corpus</a:t>
            </a:r>
          </a:p>
        </p:txBody>
      </p:sp>
      <p:sp>
        <p:nvSpPr>
          <p:cNvPr id="4" name="Slide Number Placeholder 3"/>
          <p:cNvSpPr>
            <a:spLocks noGrp="1"/>
          </p:cNvSpPr>
          <p:nvPr>
            <p:ph type="sldNum" sz="quarter" idx="5"/>
          </p:nvPr>
        </p:nvSpPr>
        <p:spPr/>
        <p:txBody>
          <a:bodyPr/>
          <a:lstStyle/>
          <a:p>
            <a:fld id="{7C61CDD9-B799-4C97-83A7-29C9EAFF2EEC}" type="slidenum">
              <a:rPr lang="en-CA" smtClean="0"/>
              <a:t>20</a:t>
            </a:fld>
            <a:endParaRPr lang="en-CA"/>
          </a:p>
        </p:txBody>
      </p:sp>
    </p:spTree>
    <p:extLst>
      <p:ext uri="{BB962C8B-B14F-4D97-AF65-F5344CB8AC3E}">
        <p14:creationId xmlns:p14="http://schemas.microsoft.com/office/powerpoint/2010/main" val="138252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Numbers 27 is in the Plains of Moab just before Moses commences speeches recorded in Deuteronomy</a:t>
            </a:r>
          </a:p>
          <a:p>
            <a:pPr marL="171450" indent="-171450">
              <a:buFont typeface="Arial" panose="020B0604020202020204" pitchFamily="34" charset="0"/>
              <a:buChar char="•"/>
            </a:pPr>
            <a:r>
              <a:rPr lang="en-CA" dirty="0"/>
              <a:t>Deuteronomy 31 is at the end of the speeches, just before Moses’ death</a:t>
            </a:r>
          </a:p>
          <a:p>
            <a:pPr marL="171450" indent="-171450">
              <a:buFont typeface="Arial" panose="020B0604020202020204" pitchFamily="34" charset="0"/>
              <a:buChar char="•"/>
            </a:pPr>
            <a:r>
              <a:rPr lang="en-CA" dirty="0"/>
              <a:t>Joshua is repeatedly enjoined to “Be strong and courageous” – </a:t>
            </a:r>
            <a:r>
              <a:rPr lang="en-CA" b="1" u="sng" dirty="0"/>
              <a:t>a lesson for us</a:t>
            </a:r>
            <a:r>
              <a:rPr lang="en-CA" dirty="0"/>
              <a:t>: we are about to enter the TRUE promised land, but there are a lot of battles first …</a:t>
            </a:r>
          </a:p>
          <a:p>
            <a:pPr marL="171450" indent="-171450">
              <a:buFont typeface="Arial" panose="020B0604020202020204" pitchFamily="34" charset="0"/>
              <a:buChar char="•"/>
            </a:pPr>
            <a:r>
              <a:rPr lang="en-CA" dirty="0"/>
              <a:t>The handout contains a timeline of Joshua’s life and the conquest – lots of scriptures  </a:t>
            </a:r>
          </a:p>
        </p:txBody>
      </p:sp>
      <p:sp>
        <p:nvSpPr>
          <p:cNvPr id="4" name="Slide Number Placeholder 3"/>
          <p:cNvSpPr>
            <a:spLocks noGrp="1"/>
          </p:cNvSpPr>
          <p:nvPr>
            <p:ph type="sldNum" sz="quarter" idx="5"/>
          </p:nvPr>
        </p:nvSpPr>
        <p:spPr/>
        <p:txBody>
          <a:bodyPr/>
          <a:lstStyle/>
          <a:p>
            <a:fld id="{7C61CDD9-B799-4C97-83A7-29C9EAFF2EEC}" type="slidenum">
              <a:rPr lang="en-CA" smtClean="0"/>
              <a:t>2</a:t>
            </a:fld>
            <a:endParaRPr lang="en-CA"/>
          </a:p>
        </p:txBody>
      </p:sp>
    </p:spTree>
    <p:extLst>
      <p:ext uri="{BB962C8B-B14F-4D97-AF65-F5344CB8AC3E}">
        <p14:creationId xmlns:p14="http://schemas.microsoft.com/office/powerpoint/2010/main" val="55467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Joshua ( </a:t>
            </a:r>
            <a:r>
              <a:rPr lang="he-IL" dirty="0"/>
              <a:t>יְהֹושׁוּעַ</a:t>
            </a:r>
            <a:r>
              <a:rPr lang="en-CA" dirty="0"/>
              <a:t> - </a:t>
            </a:r>
            <a:r>
              <a:rPr lang="en-CA" dirty="0" err="1"/>
              <a:t>yᵉhoshua</a:t>
            </a:r>
            <a:r>
              <a:rPr lang="en-CA" dirty="0"/>
              <a:t>`)  is the Hebrew equivalent of the Greek (</a:t>
            </a:r>
            <a:r>
              <a:rPr lang="el-GR" dirty="0"/>
              <a:t>Ἰησοῦς </a:t>
            </a:r>
            <a:r>
              <a:rPr lang="en-CA" dirty="0"/>
              <a:t>- </a:t>
            </a:r>
            <a:r>
              <a:rPr lang="en-CA" dirty="0" err="1"/>
              <a:t>Iēsous</a:t>
            </a:r>
            <a:r>
              <a:rPr lang="en-CA" dirty="0"/>
              <a:t>) Jesus</a:t>
            </a:r>
          </a:p>
          <a:p>
            <a:pPr marL="171450" indent="-171450">
              <a:buFont typeface="Arial" panose="020B0604020202020204" pitchFamily="34" charset="0"/>
              <a:buChar char="•"/>
            </a:pPr>
            <a:r>
              <a:rPr lang="en-CA" dirty="0"/>
              <a:t>Much can be made of that as a type, but most significant: Joshua gave Israel the “type” of the Kingdom, the “rest” in the promised land, free of apostacy.  Jesus gives Christians the “true rest” in the Kingdom of God, in which there can be no apostacy </a:t>
            </a:r>
          </a:p>
          <a:p>
            <a:pPr marL="171450" indent="-171450">
              <a:buFont typeface="Arial" panose="020B0604020202020204" pitchFamily="34" charset="0"/>
              <a:buChar char="•"/>
            </a:pPr>
            <a:r>
              <a:rPr lang="en-CA" dirty="0"/>
              <a:t>“intermixing with the Inhabitants of the land” is the problem through the whole Book of Judges</a:t>
            </a:r>
          </a:p>
        </p:txBody>
      </p:sp>
      <p:sp>
        <p:nvSpPr>
          <p:cNvPr id="4" name="Slide Number Placeholder 3"/>
          <p:cNvSpPr>
            <a:spLocks noGrp="1"/>
          </p:cNvSpPr>
          <p:nvPr>
            <p:ph type="sldNum" sz="quarter" idx="5"/>
          </p:nvPr>
        </p:nvSpPr>
        <p:spPr/>
        <p:txBody>
          <a:bodyPr/>
          <a:lstStyle/>
          <a:p>
            <a:fld id="{7C61CDD9-B799-4C97-83A7-29C9EAFF2EEC}" type="slidenum">
              <a:rPr lang="en-CA" smtClean="0"/>
              <a:t>3</a:t>
            </a:fld>
            <a:endParaRPr lang="en-CA"/>
          </a:p>
        </p:txBody>
      </p:sp>
    </p:spTree>
    <p:extLst>
      <p:ext uri="{BB962C8B-B14F-4D97-AF65-F5344CB8AC3E}">
        <p14:creationId xmlns:p14="http://schemas.microsoft.com/office/powerpoint/2010/main" val="258676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See the timeline for chronological perspective</a:t>
            </a:r>
          </a:p>
          <a:p>
            <a:pPr marL="171450" indent="-171450">
              <a:buFont typeface="Arial" panose="020B0604020202020204" pitchFamily="34" charset="0"/>
              <a:buChar char="•"/>
            </a:pPr>
            <a:r>
              <a:rPr lang="en-CA" dirty="0"/>
              <a:t>There remains work to do – God will give us the victory</a:t>
            </a:r>
          </a:p>
        </p:txBody>
      </p:sp>
      <p:sp>
        <p:nvSpPr>
          <p:cNvPr id="4" name="Slide Number Placeholder 3"/>
          <p:cNvSpPr>
            <a:spLocks noGrp="1"/>
          </p:cNvSpPr>
          <p:nvPr>
            <p:ph type="sldNum" sz="quarter" idx="5"/>
          </p:nvPr>
        </p:nvSpPr>
        <p:spPr/>
        <p:txBody>
          <a:bodyPr/>
          <a:lstStyle/>
          <a:p>
            <a:fld id="{7C61CDD9-B799-4C97-83A7-29C9EAFF2EEC}" type="slidenum">
              <a:rPr lang="en-CA" smtClean="0"/>
              <a:t>4</a:t>
            </a:fld>
            <a:endParaRPr lang="en-CA"/>
          </a:p>
        </p:txBody>
      </p:sp>
    </p:spTree>
    <p:extLst>
      <p:ext uri="{BB962C8B-B14F-4D97-AF65-F5344CB8AC3E}">
        <p14:creationId xmlns:p14="http://schemas.microsoft.com/office/powerpoint/2010/main" val="35039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All of Dt27: describes the details of the ceremony</a:t>
            </a:r>
          </a:p>
        </p:txBody>
      </p:sp>
      <p:sp>
        <p:nvSpPr>
          <p:cNvPr id="4" name="Slide Number Placeholder 3"/>
          <p:cNvSpPr>
            <a:spLocks noGrp="1"/>
          </p:cNvSpPr>
          <p:nvPr>
            <p:ph type="sldNum" sz="quarter" idx="5"/>
          </p:nvPr>
        </p:nvSpPr>
        <p:spPr/>
        <p:txBody>
          <a:bodyPr/>
          <a:lstStyle/>
          <a:p>
            <a:fld id="{7C61CDD9-B799-4C97-83A7-29C9EAFF2EEC}" type="slidenum">
              <a:rPr lang="en-CA" smtClean="0"/>
              <a:t>5</a:t>
            </a:fld>
            <a:endParaRPr lang="en-CA"/>
          </a:p>
        </p:txBody>
      </p:sp>
    </p:spTree>
    <p:extLst>
      <p:ext uri="{BB962C8B-B14F-4D97-AF65-F5344CB8AC3E}">
        <p14:creationId xmlns:p14="http://schemas.microsoft.com/office/powerpoint/2010/main" val="145349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Joshua would have recorded this in his “daily log” as Moses had done</a:t>
            </a:r>
          </a:p>
          <a:p>
            <a:pPr marL="171450" indent="-171450">
              <a:buFont typeface="Arial" panose="020B0604020202020204" pitchFamily="34" charset="0"/>
              <a:buChar char="•"/>
            </a:pPr>
            <a:r>
              <a:rPr lang="en-CA" dirty="0"/>
              <a:t>Joshua was very careful to do what God required as he had been instructed by Moses</a:t>
            </a:r>
          </a:p>
          <a:p>
            <a:pPr marL="171450" indent="-171450">
              <a:buFont typeface="Arial" panose="020B0604020202020204" pitchFamily="34" charset="0"/>
              <a:buChar char="•"/>
            </a:pPr>
            <a:r>
              <a:rPr lang="en-CA" dirty="0"/>
              <a:t>Moses instruction for the alter on Mount </a:t>
            </a:r>
            <a:r>
              <a:rPr lang="en-CA" dirty="0" err="1"/>
              <a:t>Ebal</a:t>
            </a:r>
            <a:r>
              <a:rPr lang="en-CA" dirty="0"/>
              <a:t>: Dt27:4-6, see Ex20:25</a:t>
            </a:r>
          </a:p>
          <a:p>
            <a:pPr marL="171450" indent="-171450">
              <a:buFont typeface="Arial" panose="020B0604020202020204" pitchFamily="34" charset="0"/>
              <a:buChar char="•"/>
            </a:pPr>
            <a:r>
              <a:rPr lang="en-CA" dirty="0"/>
              <a:t>This may well have been the occasion of the assembly of Moses speeches into the Book of Deuteronomy</a:t>
            </a:r>
          </a:p>
          <a:p>
            <a:pPr marL="171450" indent="-171450">
              <a:buFont typeface="Arial" panose="020B0604020202020204" pitchFamily="34" charset="0"/>
              <a:buChar char="•"/>
            </a:pPr>
            <a:r>
              <a:rPr lang="en-CA" dirty="0"/>
              <a:t>“book”, </a:t>
            </a:r>
            <a:r>
              <a:rPr lang="en-CA" dirty="0" err="1"/>
              <a:t>sepher</a:t>
            </a:r>
            <a:r>
              <a:rPr lang="en-CA" dirty="0"/>
              <a:t>, is better translated as “documentation” since at this time the writings of Moses required several scrolls, not a single “book”</a:t>
            </a:r>
          </a:p>
          <a:p>
            <a:pPr marL="171450" indent="-171450">
              <a:buFont typeface="Arial" panose="020B0604020202020204" pitchFamily="34" charset="0"/>
              <a:buChar char="•"/>
            </a:pPr>
            <a:r>
              <a:rPr lang="en-CA" dirty="0"/>
              <a:t>“an extract”: </a:t>
            </a:r>
            <a:r>
              <a:rPr lang="he-IL" dirty="0"/>
              <a:t>מִשְׁנֶה</a:t>
            </a:r>
            <a:r>
              <a:rPr lang="en-CA" dirty="0"/>
              <a:t> - </a:t>
            </a:r>
            <a:r>
              <a:rPr lang="en-CA" dirty="0" err="1"/>
              <a:t>mishᵉneh</a:t>
            </a:r>
            <a:r>
              <a:rPr lang="en-CA" dirty="0"/>
              <a:t>, “second”, “double”; broad range of meaning, NOT necessarily “exact copy”</a:t>
            </a:r>
          </a:p>
          <a:p>
            <a:pPr marL="171450" indent="-171450">
              <a:buFont typeface="Arial" panose="020B0604020202020204" pitchFamily="34" charset="0"/>
              <a:buChar char="•"/>
            </a:pPr>
            <a:r>
              <a:rPr lang="en-CA" dirty="0"/>
              <a:t>“alter of uncut stones” Ex20:25, Dt27:5-6</a:t>
            </a:r>
          </a:p>
          <a:p>
            <a:pPr marL="171450" indent="-171450">
              <a:buFont typeface="Arial" panose="020B0604020202020204" pitchFamily="34" charset="0"/>
              <a:buChar char="•"/>
            </a:pPr>
            <a:r>
              <a:rPr lang="en-CA" dirty="0"/>
              <a:t>“words of the [torah], the blessing and the curse” likely alludes to Leviticus 26</a:t>
            </a:r>
          </a:p>
          <a:p>
            <a:pPr marL="171450" indent="-171450">
              <a:buFont typeface="Arial" panose="020B0604020202020204" pitchFamily="34" charset="0"/>
              <a:buChar char="•"/>
            </a:pPr>
            <a:r>
              <a:rPr lang="en-CA" dirty="0"/>
              <a:t>“a word of all that Moses commanded” my allude to material we have in Deuteronomy </a:t>
            </a:r>
          </a:p>
        </p:txBody>
      </p:sp>
      <p:sp>
        <p:nvSpPr>
          <p:cNvPr id="4" name="Slide Number Placeholder 3"/>
          <p:cNvSpPr>
            <a:spLocks noGrp="1"/>
          </p:cNvSpPr>
          <p:nvPr>
            <p:ph type="sldNum" sz="quarter" idx="5"/>
          </p:nvPr>
        </p:nvSpPr>
        <p:spPr/>
        <p:txBody>
          <a:bodyPr/>
          <a:lstStyle/>
          <a:p>
            <a:fld id="{7C61CDD9-B799-4C97-83A7-29C9EAFF2EEC}" type="slidenum">
              <a:rPr lang="en-CA" smtClean="0"/>
              <a:t>6</a:t>
            </a:fld>
            <a:endParaRPr lang="en-CA"/>
          </a:p>
        </p:txBody>
      </p:sp>
    </p:spTree>
    <p:extLst>
      <p:ext uri="{BB962C8B-B14F-4D97-AF65-F5344CB8AC3E}">
        <p14:creationId xmlns:p14="http://schemas.microsoft.com/office/powerpoint/2010/main" val="241020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Not clear exactly where </a:t>
            </a:r>
            <a:r>
              <a:rPr lang="en-CA" b="0" dirty="0" err="1">
                <a:highlight>
                  <a:srgbClr val="FFFF00"/>
                </a:highlight>
              </a:rPr>
              <a:t>Timnath-serah</a:t>
            </a:r>
            <a:r>
              <a:rPr lang="en-CA" b="0" dirty="0">
                <a:highlight>
                  <a:srgbClr val="FFFF00"/>
                </a:highlight>
              </a:rPr>
              <a:t> was located, but it was NOT a major center</a:t>
            </a:r>
          </a:p>
          <a:p>
            <a:pPr marL="171450" indent="-171450">
              <a:buFont typeface="Arial" panose="020B0604020202020204" pitchFamily="34" charset="0"/>
              <a:buChar char="•"/>
            </a:pPr>
            <a:r>
              <a:rPr lang="en-CA" b="0" dirty="0">
                <a:highlight>
                  <a:srgbClr val="FFFF00"/>
                </a:highlight>
              </a:rPr>
              <a:t>The timeline lists a bunch of scriptures which refer to the “Golden Age”</a:t>
            </a:r>
          </a:p>
          <a:p>
            <a:pPr marL="171450" indent="-171450">
              <a:buFont typeface="Arial" panose="020B0604020202020204" pitchFamily="34" charset="0"/>
              <a:buChar char="•"/>
            </a:pPr>
            <a:r>
              <a:rPr lang="en-CA" b="1" u="sng" dirty="0">
                <a:highlight>
                  <a:srgbClr val="FFFF00"/>
                </a:highlight>
              </a:rPr>
              <a:t>That is the background for Joshua’s final speech and the Covenant of Fidelity</a:t>
            </a:r>
            <a:endParaRPr lang="en-CA" b="1" u="sng" dirty="0"/>
          </a:p>
        </p:txBody>
      </p:sp>
      <p:sp>
        <p:nvSpPr>
          <p:cNvPr id="4" name="Slide Number Placeholder 3"/>
          <p:cNvSpPr>
            <a:spLocks noGrp="1"/>
          </p:cNvSpPr>
          <p:nvPr>
            <p:ph type="sldNum" sz="quarter" idx="5"/>
          </p:nvPr>
        </p:nvSpPr>
        <p:spPr/>
        <p:txBody>
          <a:bodyPr/>
          <a:lstStyle/>
          <a:p>
            <a:fld id="{7C61CDD9-B799-4C97-83A7-29C9EAFF2EEC}" type="slidenum">
              <a:rPr lang="en-CA" smtClean="0"/>
              <a:t>11</a:t>
            </a:fld>
            <a:endParaRPr lang="en-CA"/>
          </a:p>
        </p:txBody>
      </p:sp>
    </p:spTree>
    <p:extLst>
      <p:ext uri="{BB962C8B-B14F-4D97-AF65-F5344CB8AC3E}">
        <p14:creationId xmlns:p14="http://schemas.microsoft.com/office/powerpoint/2010/main" val="2886900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“all Israel” the people were spread out over the whole land, so Joshua had to work with “representatives”</a:t>
            </a:r>
          </a:p>
          <a:p>
            <a:pPr marL="171450" indent="-171450">
              <a:buFont typeface="Arial" panose="020B0604020202020204" pitchFamily="34" charset="0"/>
              <a:buChar char="•"/>
            </a:pPr>
            <a:r>
              <a:rPr lang="en-CA" dirty="0"/>
              <a:t>When the World Tomorrow starts, our real work begins: the people that remain, the worldwide survivors of the holocaust must be reached, provided for, and taught: QUICKLY</a:t>
            </a:r>
          </a:p>
        </p:txBody>
      </p:sp>
      <p:sp>
        <p:nvSpPr>
          <p:cNvPr id="4" name="Slide Number Placeholder 3"/>
          <p:cNvSpPr>
            <a:spLocks noGrp="1"/>
          </p:cNvSpPr>
          <p:nvPr>
            <p:ph type="sldNum" sz="quarter" idx="5"/>
          </p:nvPr>
        </p:nvSpPr>
        <p:spPr/>
        <p:txBody>
          <a:bodyPr/>
          <a:lstStyle/>
          <a:p>
            <a:fld id="{7C61CDD9-B799-4C97-83A7-29C9EAFF2EEC}" type="slidenum">
              <a:rPr lang="en-CA" smtClean="0"/>
              <a:t>12</a:t>
            </a:fld>
            <a:endParaRPr lang="en-CA"/>
          </a:p>
        </p:txBody>
      </p:sp>
    </p:spTree>
    <p:extLst>
      <p:ext uri="{BB962C8B-B14F-4D97-AF65-F5344CB8AC3E}">
        <p14:creationId xmlns:p14="http://schemas.microsoft.com/office/powerpoint/2010/main" val="40766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And in the World Tomorrow, we cannot allow any “intermixing” of the old ways of the world</a:t>
            </a:r>
          </a:p>
        </p:txBody>
      </p:sp>
      <p:sp>
        <p:nvSpPr>
          <p:cNvPr id="4" name="Slide Number Placeholder 3"/>
          <p:cNvSpPr>
            <a:spLocks noGrp="1"/>
          </p:cNvSpPr>
          <p:nvPr>
            <p:ph type="sldNum" sz="quarter" idx="5"/>
          </p:nvPr>
        </p:nvSpPr>
        <p:spPr/>
        <p:txBody>
          <a:bodyPr/>
          <a:lstStyle/>
          <a:p>
            <a:fld id="{7C61CDD9-B799-4C97-83A7-29C9EAFF2EEC}" type="slidenum">
              <a:rPr lang="en-CA" smtClean="0"/>
              <a:t>13</a:t>
            </a:fld>
            <a:endParaRPr lang="en-CA"/>
          </a:p>
        </p:txBody>
      </p:sp>
    </p:spTree>
    <p:extLst>
      <p:ext uri="{BB962C8B-B14F-4D97-AF65-F5344CB8AC3E}">
        <p14:creationId xmlns:p14="http://schemas.microsoft.com/office/powerpoint/2010/main" val="328666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0B32-E240-7B0D-2221-C140FE0B5F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BCD14EA-E8F9-AC2B-11BA-E4C425631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9445602-B9BA-1860-DFCF-6D5815418ED5}"/>
              </a:ext>
            </a:extLst>
          </p:cNvPr>
          <p:cNvSpPr>
            <a:spLocks noGrp="1"/>
          </p:cNvSpPr>
          <p:nvPr>
            <p:ph type="dt" sz="half" idx="10"/>
          </p:nvPr>
        </p:nvSpPr>
        <p:spPr/>
        <p:txBody>
          <a:bodyPr/>
          <a:lstStyle/>
          <a:p>
            <a:fld id="{3DC40CC2-9F14-4713-B850-23B05881F031}" type="datetimeFigureOut">
              <a:rPr lang="en-CA" smtClean="0"/>
              <a:t>2022-12-24</a:t>
            </a:fld>
            <a:endParaRPr lang="en-CA"/>
          </a:p>
        </p:txBody>
      </p:sp>
      <p:sp>
        <p:nvSpPr>
          <p:cNvPr id="5" name="Footer Placeholder 4">
            <a:extLst>
              <a:ext uri="{FF2B5EF4-FFF2-40B4-BE49-F238E27FC236}">
                <a16:creationId xmlns:a16="http://schemas.microsoft.com/office/drawing/2014/main" id="{F57330B4-FF78-9E1B-E52D-43DB2CD522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14C49C-2C16-AFDD-3C0B-A70A3E9D08CC}"/>
              </a:ext>
            </a:extLst>
          </p:cNvPr>
          <p:cNvSpPr>
            <a:spLocks noGrp="1"/>
          </p:cNvSpPr>
          <p:nvPr>
            <p:ph type="sldNum" sz="quarter" idx="12"/>
          </p:nvPr>
        </p:nvSpPr>
        <p:spPr/>
        <p:txBody>
          <a:bodyPr/>
          <a:lstStyle/>
          <a:p>
            <a:fld id="{106FEB6F-C2DD-4BC1-A3CC-27CA783EE364}" type="slidenum">
              <a:rPr lang="en-CA" smtClean="0"/>
              <a:t>‹#›</a:t>
            </a:fld>
            <a:endParaRPr lang="en-CA"/>
          </a:p>
        </p:txBody>
      </p:sp>
    </p:spTree>
    <p:extLst>
      <p:ext uri="{BB962C8B-B14F-4D97-AF65-F5344CB8AC3E}">
        <p14:creationId xmlns:p14="http://schemas.microsoft.com/office/powerpoint/2010/main" val="3617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873B-FC87-7B8D-C2D4-A7AA2F5B621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33398B1-0CC4-0C07-EECA-4756854946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9209C7-54AB-151F-4964-19BC09E19276}"/>
              </a:ext>
            </a:extLst>
          </p:cNvPr>
          <p:cNvSpPr>
            <a:spLocks noGrp="1"/>
          </p:cNvSpPr>
          <p:nvPr>
            <p:ph type="dt" sz="half" idx="10"/>
          </p:nvPr>
        </p:nvSpPr>
        <p:spPr/>
        <p:txBody>
          <a:bodyPr/>
          <a:lstStyle/>
          <a:p>
            <a:fld id="{3DC40CC2-9F14-4713-B850-23B05881F031}" type="datetimeFigureOut">
              <a:rPr lang="en-CA" smtClean="0"/>
              <a:t>2022-12-24</a:t>
            </a:fld>
            <a:endParaRPr lang="en-CA"/>
          </a:p>
        </p:txBody>
      </p:sp>
      <p:sp>
        <p:nvSpPr>
          <p:cNvPr id="5" name="Footer Placeholder 4">
            <a:extLst>
              <a:ext uri="{FF2B5EF4-FFF2-40B4-BE49-F238E27FC236}">
                <a16:creationId xmlns:a16="http://schemas.microsoft.com/office/drawing/2014/main" id="{FB57C066-A08E-D22E-EBE4-5A4EBA9B110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E9959F7-F960-FB15-08DA-79BB06672684}"/>
              </a:ext>
            </a:extLst>
          </p:cNvPr>
          <p:cNvSpPr>
            <a:spLocks noGrp="1"/>
          </p:cNvSpPr>
          <p:nvPr>
            <p:ph type="sldNum" sz="quarter" idx="12"/>
          </p:nvPr>
        </p:nvSpPr>
        <p:spPr/>
        <p:txBody>
          <a:bodyPr/>
          <a:lstStyle/>
          <a:p>
            <a:fld id="{106FEB6F-C2DD-4BC1-A3CC-27CA783EE364}" type="slidenum">
              <a:rPr lang="en-CA" smtClean="0"/>
              <a:t>‹#›</a:t>
            </a:fld>
            <a:endParaRPr lang="en-CA"/>
          </a:p>
        </p:txBody>
      </p:sp>
    </p:spTree>
    <p:extLst>
      <p:ext uri="{BB962C8B-B14F-4D97-AF65-F5344CB8AC3E}">
        <p14:creationId xmlns:p14="http://schemas.microsoft.com/office/powerpoint/2010/main" val="149179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362072-7A5A-3692-284C-F4C7FDE9C1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F1362E5-E1B1-B602-B043-91722AB36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038DE6-CCA1-C859-61F7-20BC8AADF289}"/>
              </a:ext>
            </a:extLst>
          </p:cNvPr>
          <p:cNvSpPr>
            <a:spLocks noGrp="1"/>
          </p:cNvSpPr>
          <p:nvPr>
            <p:ph type="dt" sz="half" idx="10"/>
          </p:nvPr>
        </p:nvSpPr>
        <p:spPr/>
        <p:txBody>
          <a:bodyPr/>
          <a:lstStyle/>
          <a:p>
            <a:fld id="{3DC40CC2-9F14-4713-B850-23B05881F031}" type="datetimeFigureOut">
              <a:rPr lang="en-CA" smtClean="0"/>
              <a:t>2022-12-24</a:t>
            </a:fld>
            <a:endParaRPr lang="en-CA"/>
          </a:p>
        </p:txBody>
      </p:sp>
      <p:sp>
        <p:nvSpPr>
          <p:cNvPr id="5" name="Footer Placeholder 4">
            <a:extLst>
              <a:ext uri="{FF2B5EF4-FFF2-40B4-BE49-F238E27FC236}">
                <a16:creationId xmlns:a16="http://schemas.microsoft.com/office/drawing/2014/main" id="{73AADB59-ED33-8AD7-650B-F685777124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9D9F62-1C6E-3D32-B927-388CB61DA335}"/>
              </a:ext>
            </a:extLst>
          </p:cNvPr>
          <p:cNvSpPr>
            <a:spLocks noGrp="1"/>
          </p:cNvSpPr>
          <p:nvPr>
            <p:ph type="sldNum" sz="quarter" idx="12"/>
          </p:nvPr>
        </p:nvSpPr>
        <p:spPr/>
        <p:txBody>
          <a:bodyPr/>
          <a:lstStyle/>
          <a:p>
            <a:fld id="{106FEB6F-C2DD-4BC1-A3CC-27CA783EE364}" type="slidenum">
              <a:rPr lang="en-CA" smtClean="0"/>
              <a:t>‹#›</a:t>
            </a:fld>
            <a:endParaRPr lang="en-CA"/>
          </a:p>
        </p:txBody>
      </p:sp>
    </p:spTree>
    <p:extLst>
      <p:ext uri="{BB962C8B-B14F-4D97-AF65-F5344CB8AC3E}">
        <p14:creationId xmlns:p14="http://schemas.microsoft.com/office/powerpoint/2010/main" val="182814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DB5D-E25F-1EE9-9D3C-B7E161DDA99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2E7AC83-8DEE-3B54-3B37-1BE266CAA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69D9481-256C-1321-A404-E4B37A5773A6}"/>
              </a:ext>
            </a:extLst>
          </p:cNvPr>
          <p:cNvSpPr>
            <a:spLocks noGrp="1"/>
          </p:cNvSpPr>
          <p:nvPr>
            <p:ph type="dt" sz="half" idx="10"/>
          </p:nvPr>
        </p:nvSpPr>
        <p:spPr/>
        <p:txBody>
          <a:bodyPr/>
          <a:lstStyle/>
          <a:p>
            <a:fld id="{3DC40CC2-9F14-4713-B850-23B05881F031}" type="datetimeFigureOut">
              <a:rPr lang="en-CA" smtClean="0"/>
              <a:t>2022-12-24</a:t>
            </a:fld>
            <a:endParaRPr lang="en-CA"/>
          </a:p>
        </p:txBody>
      </p:sp>
      <p:sp>
        <p:nvSpPr>
          <p:cNvPr id="5" name="Footer Placeholder 4">
            <a:extLst>
              <a:ext uri="{FF2B5EF4-FFF2-40B4-BE49-F238E27FC236}">
                <a16:creationId xmlns:a16="http://schemas.microsoft.com/office/drawing/2014/main" id="{D83E234B-E80D-ECD1-5A9B-9DBB0560E6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ADFB84-B782-4A57-249C-299335F11BEB}"/>
              </a:ext>
            </a:extLst>
          </p:cNvPr>
          <p:cNvSpPr>
            <a:spLocks noGrp="1"/>
          </p:cNvSpPr>
          <p:nvPr>
            <p:ph type="sldNum" sz="quarter" idx="12"/>
          </p:nvPr>
        </p:nvSpPr>
        <p:spPr/>
        <p:txBody>
          <a:bodyPr/>
          <a:lstStyle/>
          <a:p>
            <a:fld id="{106FEB6F-C2DD-4BC1-A3CC-27CA783EE364}" type="slidenum">
              <a:rPr lang="en-CA" smtClean="0"/>
              <a:t>‹#›</a:t>
            </a:fld>
            <a:endParaRPr lang="en-CA"/>
          </a:p>
        </p:txBody>
      </p:sp>
    </p:spTree>
    <p:extLst>
      <p:ext uri="{BB962C8B-B14F-4D97-AF65-F5344CB8AC3E}">
        <p14:creationId xmlns:p14="http://schemas.microsoft.com/office/powerpoint/2010/main" val="64843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861B-2E80-5764-2C0D-375BE007A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47831C9-E974-A07E-ECE4-33F8DDC873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9759A2-E99F-9BA9-78C0-D0D1273FD0D7}"/>
              </a:ext>
            </a:extLst>
          </p:cNvPr>
          <p:cNvSpPr>
            <a:spLocks noGrp="1"/>
          </p:cNvSpPr>
          <p:nvPr>
            <p:ph type="dt" sz="half" idx="10"/>
          </p:nvPr>
        </p:nvSpPr>
        <p:spPr/>
        <p:txBody>
          <a:bodyPr/>
          <a:lstStyle/>
          <a:p>
            <a:fld id="{3DC40CC2-9F14-4713-B850-23B05881F031}" type="datetimeFigureOut">
              <a:rPr lang="en-CA" smtClean="0"/>
              <a:t>2022-12-24</a:t>
            </a:fld>
            <a:endParaRPr lang="en-CA"/>
          </a:p>
        </p:txBody>
      </p:sp>
      <p:sp>
        <p:nvSpPr>
          <p:cNvPr id="5" name="Footer Placeholder 4">
            <a:extLst>
              <a:ext uri="{FF2B5EF4-FFF2-40B4-BE49-F238E27FC236}">
                <a16:creationId xmlns:a16="http://schemas.microsoft.com/office/drawing/2014/main" id="{1BD5D116-088A-E8DC-6033-B407557C94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C7AAAE-2C8C-7232-CD71-A9D04F2D4248}"/>
              </a:ext>
            </a:extLst>
          </p:cNvPr>
          <p:cNvSpPr>
            <a:spLocks noGrp="1"/>
          </p:cNvSpPr>
          <p:nvPr>
            <p:ph type="sldNum" sz="quarter" idx="12"/>
          </p:nvPr>
        </p:nvSpPr>
        <p:spPr/>
        <p:txBody>
          <a:bodyPr/>
          <a:lstStyle/>
          <a:p>
            <a:fld id="{106FEB6F-C2DD-4BC1-A3CC-27CA783EE364}" type="slidenum">
              <a:rPr lang="en-CA" smtClean="0"/>
              <a:t>‹#›</a:t>
            </a:fld>
            <a:endParaRPr lang="en-CA"/>
          </a:p>
        </p:txBody>
      </p:sp>
    </p:spTree>
    <p:extLst>
      <p:ext uri="{BB962C8B-B14F-4D97-AF65-F5344CB8AC3E}">
        <p14:creationId xmlns:p14="http://schemas.microsoft.com/office/powerpoint/2010/main" val="209554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5D6D-DFDD-A088-4192-66057B8DFB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E03864D-9CF1-7F52-DBFB-3F1FB34587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FB0B073-A8E7-F75D-35AA-DC2FFE90B0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9A45321-DC30-B775-B1D6-B7DC80401180}"/>
              </a:ext>
            </a:extLst>
          </p:cNvPr>
          <p:cNvSpPr>
            <a:spLocks noGrp="1"/>
          </p:cNvSpPr>
          <p:nvPr>
            <p:ph type="dt" sz="half" idx="10"/>
          </p:nvPr>
        </p:nvSpPr>
        <p:spPr/>
        <p:txBody>
          <a:bodyPr/>
          <a:lstStyle/>
          <a:p>
            <a:fld id="{3DC40CC2-9F14-4713-B850-23B05881F031}" type="datetimeFigureOut">
              <a:rPr lang="en-CA" smtClean="0"/>
              <a:t>2022-12-24</a:t>
            </a:fld>
            <a:endParaRPr lang="en-CA"/>
          </a:p>
        </p:txBody>
      </p:sp>
      <p:sp>
        <p:nvSpPr>
          <p:cNvPr id="6" name="Footer Placeholder 5">
            <a:extLst>
              <a:ext uri="{FF2B5EF4-FFF2-40B4-BE49-F238E27FC236}">
                <a16:creationId xmlns:a16="http://schemas.microsoft.com/office/drawing/2014/main" id="{24B0D90E-B98F-AFFA-7CA3-D7B01E57134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49E68D4-4D01-25DE-B0B7-386B16C474A2}"/>
              </a:ext>
            </a:extLst>
          </p:cNvPr>
          <p:cNvSpPr>
            <a:spLocks noGrp="1"/>
          </p:cNvSpPr>
          <p:nvPr>
            <p:ph type="sldNum" sz="quarter" idx="12"/>
          </p:nvPr>
        </p:nvSpPr>
        <p:spPr/>
        <p:txBody>
          <a:bodyPr/>
          <a:lstStyle/>
          <a:p>
            <a:fld id="{106FEB6F-C2DD-4BC1-A3CC-27CA783EE364}" type="slidenum">
              <a:rPr lang="en-CA" smtClean="0"/>
              <a:t>‹#›</a:t>
            </a:fld>
            <a:endParaRPr lang="en-CA"/>
          </a:p>
        </p:txBody>
      </p:sp>
    </p:spTree>
    <p:extLst>
      <p:ext uri="{BB962C8B-B14F-4D97-AF65-F5344CB8AC3E}">
        <p14:creationId xmlns:p14="http://schemas.microsoft.com/office/powerpoint/2010/main" val="229136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4B20-AACF-2B79-C1E8-F3454CFAECB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D34102D-08D7-48D9-7CD4-7F138F833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FFA42F-4580-37B5-998F-7E243EC229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F73E9A9-6FA5-1914-4070-C5C1C2091B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6E4BE-2F90-A29C-9B05-7567182367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53A39B9-9392-997D-BED5-9D23C77639BE}"/>
              </a:ext>
            </a:extLst>
          </p:cNvPr>
          <p:cNvSpPr>
            <a:spLocks noGrp="1"/>
          </p:cNvSpPr>
          <p:nvPr>
            <p:ph type="dt" sz="half" idx="10"/>
          </p:nvPr>
        </p:nvSpPr>
        <p:spPr/>
        <p:txBody>
          <a:bodyPr/>
          <a:lstStyle/>
          <a:p>
            <a:fld id="{3DC40CC2-9F14-4713-B850-23B05881F031}" type="datetimeFigureOut">
              <a:rPr lang="en-CA" smtClean="0"/>
              <a:t>2022-12-24</a:t>
            </a:fld>
            <a:endParaRPr lang="en-CA"/>
          </a:p>
        </p:txBody>
      </p:sp>
      <p:sp>
        <p:nvSpPr>
          <p:cNvPr id="8" name="Footer Placeholder 7">
            <a:extLst>
              <a:ext uri="{FF2B5EF4-FFF2-40B4-BE49-F238E27FC236}">
                <a16:creationId xmlns:a16="http://schemas.microsoft.com/office/drawing/2014/main" id="{0031842B-BF1D-D1E0-2375-43D471FECB5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CA303A3-DB57-4363-DAC9-2888116C15CF}"/>
              </a:ext>
            </a:extLst>
          </p:cNvPr>
          <p:cNvSpPr>
            <a:spLocks noGrp="1"/>
          </p:cNvSpPr>
          <p:nvPr>
            <p:ph type="sldNum" sz="quarter" idx="12"/>
          </p:nvPr>
        </p:nvSpPr>
        <p:spPr/>
        <p:txBody>
          <a:bodyPr/>
          <a:lstStyle/>
          <a:p>
            <a:fld id="{106FEB6F-C2DD-4BC1-A3CC-27CA783EE364}" type="slidenum">
              <a:rPr lang="en-CA" smtClean="0"/>
              <a:t>‹#›</a:t>
            </a:fld>
            <a:endParaRPr lang="en-CA"/>
          </a:p>
        </p:txBody>
      </p:sp>
    </p:spTree>
    <p:extLst>
      <p:ext uri="{BB962C8B-B14F-4D97-AF65-F5344CB8AC3E}">
        <p14:creationId xmlns:p14="http://schemas.microsoft.com/office/powerpoint/2010/main" val="4502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CD8A-193C-27EA-B795-E42B2671155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BD308AF-8EDD-392C-C208-8E0B738B9CE5}"/>
              </a:ext>
            </a:extLst>
          </p:cNvPr>
          <p:cNvSpPr>
            <a:spLocks noGrp="1"/>
          </p:cNvSpPr>
          <p:nvPr>
            <p:ph type="dt" sz="half" idx="10"/>
          </p:nvPr>
        </p:nvSpPr>
        <p:spPr/>
        <p:txBody>
          <a:bodyPr/>
          <a:lstStyle/>
          <a:p>
            <a:fld id="{3DC40CC2-9F14-4713-B850-23B05881F031}" type="datetimeFigureOut">
              <a:rPr lang="en-CA" smtClean="0"/>
              <a:t>2022-12-24</a:t>
            </a:fld>
            <a:endParaRPr lang="en-CA"/>
          </a:p>
        </p:txBody>
      </p:sp>
      <p:sp>
        <p:nvSpPr>
          <p:cNvPr id="4" name="Footer Placeholder 3">
            <a:extLst>
              <a:ext uri="{FF2B5EF4-FFF2-40B4-BE49-F238E27FC236}">
                <a16:creationId xmlns:a16="http://schemas.microsoft.com/office/drawing/2014/main" id="{F319A279-99C9-F666-DB8D-78CFFC19741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DEDFE4C-F687-2907-129E-C342B3D11E0F}"/>
              </a:ext>
            </a:extLst>
          </p:cNvPr>
          <p:cNvSpPr>
            <a:spLocks noGrp="1"/>
          </p:cNvSpPr>
          <p:nvPr>
            <p:ph type="sldNum" sz="quarter" idx="12"/>
          </p:nvPr>
        </p:nvSpPr>
        <p:spPr/>
        <p:txBody>
          <a:bodyPr/>
          <a:lstStyle/>
          <a:p>
            <a:fld id="{106FEB6F-C2DD-4BC1-A3CC-27CA783EE364}" type="slidenum">
              <a:rPr lang="en-CA" smtClean="0"/>
              <a:t>‹#›</a:t>
            </a:fld>
            <a:endParaRPr lang="en-CA"/>
          </a:p>
        </p:txBody>
      </p:sp>
    </p:spTree>
    <p:extLst>
      <p:ext uri="{BB962C8B-B14F-4D97-AF65-F5344CB8AC3E}">
        <p14:creationId xmlns:p14="http://schemas.microsoft.com/office/powerpoint/2010/main" val="228814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E3ACF-3E15-95F8-21D8-4BB32BC2023B}"/>
              </a:ext>
            </a:extLst>
          </p:cNvPr>
          <p:cNvSpPr>
            <a:spLocks noGrp="1"/>
          </p:cNvSpPr>
          <p:nvPr>
            <p:ph type="dt" sz="half" idx="10"/>
          </p:nvPr>
        </p:nvSpPr>
        <p:spPr/>
        <p:txBody>
          <a:bodyPr/>
          <a:lstStyle/>
          <a:p>
            <a:fld id="{3DC40CC2-9F14-4713-B850-23B05881F031}" type="datetimeFigureOut">
              <a:rPr lang="en-CA" smtClean="0"/>
              <a:t>2022-12-24</a:t>
            </a:fld>
            <a:endParaRPr lang="en-CA"/>
          </a:p>
        </p:txBody>
      </p:sp>
      <p:sp>
        <p:nvSpPr>
          <p:cNvPr id="3" name="Footer Placeholder 2">
            <a:extLst>
              <a:ext uri="{FF2B5EF4-FFF2-40B4-BE49-F238E27FC236}">
                <a16:creationId xmlns:a16="http://schemas.microsoft.com/office/drawing/2014/main" id="{365B2651-C8C5-653E-AA61-E06EED614E4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1335ECE-B0F3-EBAC-ADFD-00D863529384}"/>
              </a:ext>
            </a:extLst>
          </p:cNvPr>
          <p:cNvSpPr>
            <a:spLocks noGrp="1"/>
          </p:cNvSpPr>
          <p:nvPr>
            <p:ph type="sldNum" sz="quarter" idx="12"/>
          </p:nvPr>
        </p:nvSpPr>
        <p:spPr/>
        <p:txBody>
          <a:bodyPr/>
          <a:lstStyle/>
          <a:p>
            <a:fld id="{106FEB6F-C2DD-4BC1-A3CC-27CA783EE364}" type="slidenum">
              <a:rPr lang="en-CA" smtClean="0"/>
              <a:t>‹#›</a:t>
            </a:fld>
            <a:endParaRPr lang="en-CA"/>
          </a:p>
        </p:txBody>
      </p:sp>
    </p:spTree>
    <p:extLst>
      <p:ext uri="{BB962C8B-B14F-4D97-AF65-F5344CB8AC3E}">
        <p14:creationId xmlns:p14="http://schemas.microsoft.com/office/powerpoint/2010/main" val="18489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3838-76F1-1667-EF20-693A8589E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4EDD31F-40E9-1555-DCB2-29E94384C9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4C2A1EC-F400-7024-247A-A5EA51D83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9C3277-B25B-1E41-0F65-FC3F1557390A}"/>
              </a:ext>
            </a:extLst>
          </p:cNvPr>
          <p:cNvSpPr>
            <a:spLocks noGrp="1"/>
          </p:cNvSpPr>
          <p:nvPr>
            <p:ph type="dt" sz="half" idx="10"/>
          </p:nvPr>
        </p:nvSpPr>
        <p:spPr/>
        <p:txBody>
          <a:bodyPr/>
          <a:lstStyle/>
          <a:p>
            <a:fld id="{3DC40CC2-9F14-4713-B850-23B05881F031}" type="datetimeFigureOut">
              <a:rPr lang="en-CA" smtClean="0"/>
              <a:t>2022-12-24</a:t>
            </a:fld>
            <a:endParaRPr lang="en-CA"/>
          </a:p>
        </p:txBody>
      </p:sp>
      <p:sp>
        <p:nvSpPr>
          <p:cNvPr id="6" name="Footer Placeholder 5">
            <a:extLst>
              <a:ext uri="{FF2B5EF4-FFF2-40B4-BE49-F238E27FC236}">
                <a16:creationId xmlns:a16="http://schemas.microsoft.com/office/drawing/2014/main" id="{71063D70-EEFB-2BF4-3D7B-30B67E0885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5AF6CA-E3FC-A103-9904-DBAF2C4C4B77}"/>
              </a:ext>
            </a:extLst>
          </p:cNvPr>
          <p:cNvSpPr>
            <a:spLocks noGrp="1"/>
          </p:cNvSpPr>
          <p:nvPr>
            <p:ph type="sldNum" sz="quarter" idx="12"/>
          </p:nvPr>
        </p:nvSpPr>
        <p:spPr/>
        <p:txBody>
          <a:bodyPr/>
          <a:lstStyle/>
          <a:p>
            <a:fld id="{106FEB6F-C2DD-4BC1-A3CC-27CA783EE364}" type="slidenum">
              <a:rPr lang="en-CA" smtClean="0"/>
              <a:t>‹#›</a:t>
            </a:fld>
            <a:endParaRPr lang="en-CA"/>
          </a:p>
        </p:txBody>
      </p:sp>
    </p:spTree>
    <p:extLst>
      <p:ext uri="{BB962C8B-B14F-4D97-AF65-F5344CB8AC3E}">
        <p14:creationId xmlns:p14="http://schemas.microsoft.com/office/powerpoint/2010/main" val="71943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2296-0FE5-2560-93BF-9F8AAD179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352097C-6B84-A121-0265-7D78984653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F819E69-00B2-0918-D497-5AE5908C1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AD9FF-8ECD-0635-8E32-A6E1FF9EB88A}"/>
              </a:ext>
            </a:extLst>
          </p:cNvPr>
          <p:cNvSpPr>
            <a:spLocks noGrp="1"/>
          </p:cNvSpPr>
          <p:nvPr>
            <p:ph type="dt" sz="half" idx="10"/>
          </p:nvPr>
        </p:nvSpPr>
        <p:spPr/>
        <p:txBody>
          <a:bodyPr/>
          <a:lstStyle/>
          <a:p>
            <a:fld id="{3DC40CC2-9F14-4713-B850-23B05881F031}" type="datetimeFigureOut">
              <a:rPr lang="en-CA" smtClean="0"/>
              <a:t>2022-12-24</a:t>
            </a:fld>
            <a:endParaRPr lang="en-CA"/>
          </a:p>
        </p:txBody>
      </p:sp>
      <p:sp>
        <p:nvSpPr>
          <p:cNvPr id="6" name="Footer Placeholder 5">
            <a:extLst>
              <a:ext uri="{FF2B5EF4-FFF2-40B4-BE49-F238E27FC236}">
                <a16:creationId xmlns:a16="http://schemas.microsoft.com/office/drawing/2014/main" id="{5CF0E7B8-B19A-7070-2431-F2B972F866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3BDD474-9B1F-F252-2785-EB1DB4359662}"/>
              </a:ext>
            </a:extLst>
          </p:cNvPr>
          <p:cNvSpPr>
            <a:spLocks noGrp="1"/>
          </p:cNvSpPr>
          <p:nvPr>
            <p:ph type="sldNum" sz="quarter" idx="12"/>
          </p:nvPr>
        </p:nvSpPr>
        <p:spPr/>
        <p:txBody>
          <a:bodyPr/>
          <a:lstStyle/>
          <a:p>
            <a:fld id="{106FEB6F-C2DD-4BC1-A3CC-27CA783EE364}" type="slidenum">
              <a:rPr lang="en-CA" smtClean="0"/>
              <a:t>‹#›</a:t>
            </a:fld>
            <a:endParaRPr lang="en-CA"/>
          </a:p>
        </p:txBody>
      </p:sp>
    </p:spTree>
    <p:extLst>
      <p:ext uri="{BB962C8B-B14F-4D97-AF65-F5344CB8AC3E}">
        <p14:creationId xmlns:p14="http://schemas.microsoft.com/office/powerpoint/2010/main" val="160879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9C98A5-9649-961C-5B2F-B1CCA574C7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7B77A0E-E805-6310-3E1B-8C17B03BE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97EA08-1F59-E5AB-CE72-B0EA04CEE8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40CC2-9F14-4713-B850-23B05881F031}" type="datetimeFigureOut">
              <a:rPr lang="en-CA" smtClean="0"/>
              <a:t>2022-12-24</a:t>
            </a:fld>
            <a:endParaRPr lang="en-CA"/>
          </a:p>
        </p:txBody>
      </p:sp>
      <p:sp>
        <p:nvSpPr>
          <p:cNvPr id="5" name="Footer Placeholder 4">
            <a:extLst>
              <a:ext uri="{FF2B5EF4-FFF2-40B4-BE49-F238E27FC236}">
                <a16:creationId xmlns:a16="http://schemas.microsoft.com/office/drawing/2014/main" id="{9DA9D404-1638-414F-FF72-CABCA40B4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C4691D2-AAEF-FADF-EFD7-C27255CB3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FEB6F-C2DD-4BC1-A3CC-27CA783EE364}" type="slidenum">
              <a:rPr lang="en-CA" smtClean="0"/>
              <a:t>‹#›</a:t>
            </a:fld>
            <a:endParaRPr lang="en-CA"/>
          </a:p>
        </p:txBody>
      </p:sp>
    </p:spTree>
    <p:extLst>
      <p:ext uri="{BB962C8B-B14F-4D97-AF65-F5344CB8AC3E}">
        <p14:creationId xmlns:p14="http://schemas.microsoft.com/office/powerpoint/2010/main" val="83482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1A20-39FE-A083-E8D2-362889D70281}"/>
              </a:ext>
            </a:extLst>
          </p:cNvPr>
          <p:cNvSpPr>
            <a:spLocks noGrp="1"/>
          </p:cNvSpPr>
          <p:nvPr>
            <p:ph type="ctrTitle"/>
          </p:nvPr>
        </p:nvSpPr>
        <p:spPr>
          <a:xfrm>
            <a:off x="0" y="1"/>
            <a:ext cx="12192000" cy="1194816"/>
          </a:xfrm>
        </p:spPr>
        <p:txBody>
          <a:bodyPr>
            <a:normAutofit/>
          </a:bodyPr>
          <a:lstStyle/>
          <a:p>
            <a:r>
              <a:rPr lang="en-CA" sz="6600" dirty="0">
                <a:latin typeface="Arial Black" panose="020B0A04020102020204" pitchFamily="34" charset="0"/>
              </a:rPr>
              <a:t>The Covenant of Fidelity</a:t>
            </a:r>
          </a:p>
        </p:txBody>
      </p:sp>
      <p:sp>
        <p:nvSpPr>
          <p:cNvPr id="3" name="Subtitle 2">
            <a:extLst>
              <a:ext uri="{FF2B5EF4-FFF2-40B4-BE49-F238E27FC236}">
                <a16:creationId xmlns:a16="http://schemas.microsoft.com/office/drawing/2014/main" id="{34412DBB-10B4-0F55-DBD2-3471D604FFD3}"/>
              </a:ext>
            </a:extLst>
          </p:cNvPr>
          <p:cNvSpPr>
            <a:spLocks noGrp="1"/>
          </p:cNvSpPr>
          <p:nvPr>
            <p:ph type="subTitle" idx="1"/>
          </p:nvPr>
        </p:nvSpPr>
        <p:spPr>
          <a:xfrm>
            <a:off x="0" y="1194817"/>
            <a:ext cx="12070080" cy="5409266"/>
          </a:xfrm>
        </p:spPr>
        <p:txBody>
          <a:bodyPr/>
          <a:lstStyle/>
          <a:p>
            <a:pPr>
              <a:spcBef>
                <a:spcPts val="0"/>
              </a:spcBef>
            </a:pPr>
            <a:r>
              <a:rPr lang="en-CA" sz="2800" b="1" i="1" dirty="0">
                <a:solidFill>
                  <a:srgbClr val="FF0000"/>
                </a:solidFill>
                <a:highlight>
                  <a:srgbClr val="FFFF00"/>
                </a:highlight>
              </a:rPr>
              <a:t>Israel served the LORD all the days of Joshua, and all the days of the elders who outlived Joshua and had known all the work that the LORD did for Israel. </a:t>
            </a:r>
            <a:r>
              <a:rPr lang="en-CA" sz="2800" dirty="0"/>
              <a:t> </a:t>
            </a:r>
          </a:p>
          <a:p>
            <a:pPr algn="r">
              <a:spcBef>
                <a:spcPts val="0"/>
              </a:spcBef>
            </a:pPr>
            <a:r>
              <a:rPr lang="en-CA" sz="2000" dirty="0"/>
              <a:t>Joshua 24:31 ESV</a:t>
            </a:r>
          </a:p>
          <a:p>
            <a:pPr>
              <a:spcBef>
                <a:spcPts val="1200"/>
              </a:spcBef>
            </a:pPr>
            <a:r>
              <a:rPr lang="en-CA" sz="2800" i="1" dirty="0">
                <a:solidFill>
                  <a:srgbClr val="FF0000"/>
                </a:solidFill>
              </a:rPr>
              <a:t>I remember </a:t>
            </a:r>
            <a:r>
              <a:rPr lang="en-CA" sz="2800" b="1" i="1" dirty="0">
                <a:solidFill>
                  <a:srgbClr val="FF0000"/>
                </a:solidFill>
                <a:highlight>
                  <a:srgbClr val="FFFF00"/>
                </a:highlight>
              </a:rPr>
              <a:t>the devotion of your youth</a:t>
            </a:r>
            <a:r>
              <a:rPr lang="en-CA" sz="2800" i="1" dirty="0">
                <a:solidFill>
                  <a:srgbClr val="FF0000"/>
                </a:solidFill>
              </a:rPr>
              <a:t>, your love as a bride,</a:t>
            </a:r>
          </a:p>
          <a:p>
            <a:pPr>
              <a:spcBef>
                <a:spcPts val="0"/>
              </a:spcBef>
            </a:pPr>
            <a:r>
              <a:rPr lang="en-CA" sz="2800" i="1" dirty="0">
                <a:solidFill>
                  <a:srgbClr val="FF0000"/>
                </a:solidFill>
              </a:rPr>
              <a:t>how you followed me in the wilderness, in a land not sown.</a:t>
            </a:r>
          </a:p>
          <a:p>
            <a:pPr>
              <a:spcBef>
                <a:spcPts val="0"/>
              </a:spcBef>
            </a:pPr>
            <a:r>
              <a:rPr lang="en-CA" sz="2800" b="1" i="1" dirty="0">
                <a:solidFill>
                  <a:srgbClr val="FF0000"/>
                </a:solidFill>
                <a:highlight>
                  <a:srgbClr val="FFFF00"/>
                </a:highlight>
              </a:rPr>
              <a:t>Israel was holy to the LORD</a:t>
            </a:r>
            <a:r>
              <a:rPr lang="en-CA" sz="2800" i="1" dirty="0">
                <a:solidFill>
                  <a:srgbClr val="FF0000"/>
                </a:solidFill>
              </a:rPr>
              <a:t>, the firstfruits of his harvest.</a:t>
            </a:r>
          </a:p>
          <a:p>
            <a:pPr algn="r">
              <a:spcBef>
                <a:spcPts val="0"/>
              </a:spcBef>
            </a:pPr>
            <a:r>
              <a:rPr lang="en-CA" sz="2000" dirty="0"/>
              <a:t>Jeremiah 2:2b-3a ESV</a:t>
            </a:r>
          </a:p>
          <a:p>
            <a:pPr>
              <a:spcBef>
                <a:spcPts val="1200"/>
              </a:spcBef>
            </a:pPr>
            <a:r>
              <a:rPr lang="en-CA" sz="2800" i="1" dirty="0">
                <a:solidFill>
                  <a:srgbClr val="FF0000"/>
                </a:solidFill>
              </a:rPr>
              <a:t>And now </a:t>
            </a:r>
            <a:r>
              <a:rPr lang="en-CA" sz="2800" b="1" i="1" dirty="0">
                <a:solidFill>
                  <a:srgbClr val="FF0000"/>
                </a:solidFill>
                <a:highlight>
                  <a:srgbClr val="FFFF00"/>
                </a:highlight>
              </a:rPr>
              <a:t>I am about to go the way of all the earth</a:t>
            </a:r>
            <a:r>
              <a:rPr lang="en-CA" sz="2800" i="1" dirty="0">
                <a:solidFill>
                  <a:srgbClr val="FF0000"/>
                </a:solidFill>
              </a:rPr>
              <a:t>, </a:t>
            </a:r>
            <a:br>
              <a:rPr lang="en-CA" sz="2800" i="1" dirty="0">
                <a:solidFill>
                  <a:srgbClr val="FF0000"/>
                </a:solidFill>
              </a:rPr>
            </a:br>
            <a:r>
              <a:rPr lang="en-CA" sz="2800" i="1" dirty="0">
                <a:solidFill>
                  <a:srgbClr val="FF0000"/>
                </a:solidFill>
              </a:rPr>
              <a:t>and you know in your hearts and [minds], all of you, </a:t>
            </a:r>
            <a:br>
              <a:rPr lang="en-CA" sz="2800" i="1" dirty="0">
                <a:solidFill>
                  <a:srgbClr val="FF0000"/>
                </a:solidFill>
              </a:rPr>
            </a:br>
            <a:r>
              <a:rPr lang="en-CA" sz="2800" i="1" dirty="0">
                <a:solidFill>
                  <a:srgbClr val="FF0000"/>
                </a:solidFill>
              </a:rPr>
              <a:t>that </a:t>
            </a:r>
            <a:r>
              <a:rPr lang="en-CA" sz="2800" b="1" i="1" dirty="0">
                <a:solidFill>
                  <a:srgbClr val="FF0000"/>
                </a:solidFill>
                <a:highlight>
                  <a:srgbClr val="FFFF00"/>
                </a:highlight>
              </a:rPr>
              <a:t>not one word has failed of all the good things </a:t>
            </a:r>
            <a:br>
              <a:rPr lang="en-CA" sz="2800" b="1" i="1" dirty="0">
                <a:solidFill>
                  <a:srgbClr val="FF0000"/>
                </a:solidFill>
                <a:highlight>
                  <a:srgbClr val="FFFF00"/>
                </a:highlight>
              </a:rPr>
            </a:br>
            <a:r>
              <a:rPr lang="en-CA" sz="2800" b="1" i="1" dirty="0">
                <a:solidFill>
                  <a:srgbClr val="FF0000"/>
                </a:solidFill>
                <a:highlight>
                  <a:srgbClr val="FFFF00"/>
                </a:highlight>
              </a:rPr>
              <a:t>that the LORD your God promised</a:t>
            </a:r>
            <a:r>
              <a:rPr lang="en-CA" sz="2800" i="1" dirty="0">
                <a:solidFill>
                  <a:srgbClr val="FF0000"/>
                </a:solidFill>
              </a:rPr>
              <a:t> concerning you.  </a:t>
            </a:r>
            <a:br>
              <a:rPr lang="en-CA" sz="2800" i="1" dirty="0">
                <a:solidFill>
                  <a:srgbClr val="FF0000"/>
                </a:solidFill>
              </a:rPr>
            </a:br>
            <a:r>
              <a:rPr lang="en-CA" sz="2800" b="1" i="1" dirty="0">
                <a:solidFill>
                  <a:srgbClr val="FF0000"/>
                </a:solidFill>
                <a:highlight>
                  <a:srgbClr val="FFFF00"/>
                </a:highlight>
              </a:rPr>
              <a:t>All have come to pass for you; not one of them has failed</a:t>
            </a:r>
            <a:r>
              <a:rPr lang="en-CA" sz="2800" i="1" dirty="0">
                <a:solidFill>
                  <a:srgbClr val="FF0000"/>
                </a:solidFill>
              </a:rPr>
              <a:t>.</a:t>
            </a:r>
          </a:p>
          <a:p>
            <a:pPr algn="r">
              <a:spcBef>
                <a:spcPts val="0"/>
              </a:spcBef>
            </a:pPr>
            <a:r>
              <a:rPr lang="en-CA" sz="2000" dirty="0"/>
              <a:t>Joshua 23:14 ESV</a:t>
            </a:r>
          </a:p>
        </p:txBody>
      </p:sp>
      <p:sp>
        <p:nvSpPr>
          <p:cNvPr id="5" name="TextBox 4">
            <a:extLst>
              <a:ext uri="{FF2B5EF4-FFF2-40B4-BE49-F238E27FC236}">
                <a16:creationId xmlns:a16="http://schemas.microsoft.com/office/drawing/2014/main" id="{FCAF18D5-E9E7-F854-F5CB-38D47E51F6DD}"/>
              </a:ext>
            </a:extLst>
          </p:cNvPr>
          <p:cNvSpPr txBox="1"/>
          <p:nvPr/>
        </p:nvSpPr>
        <p:spPr>
          <a:xfrm>
            <a:off x="0" y="6604083"/>
            <a:ext cx="12192000" cy="253916"/>
          </a:xfrm>
          <a:prstGeom prst="rect">
            <a:avLst/>
          </a:prstGeom>
          <a:noFill/>
        </p:spPr>
        <p:txBody>
          <a:bodyPr wrap="square">
            <a:spAutoFit/>
          </a:bodyPr>
          <a:lstStyle/>
          <a:p>
            <a:r>
              <a:rPr lang="en-CA" sz="1050" dirty="0"/>
              <a:t>©2022 Mike Whyte – this document may be used freely for personal study, preaching, and teaching.  No part of it may be used under any circumstances for commercial purposes or to attain personal gain or advantage.</a:t>
            </a:r>
          </a:p>
        </p:txBody>
      </p:sp>
    </p:spTree>
    <p:extLst>
      <p:ext uri="{BB962C8B-B14F-4D97-AF65-F5344CB8AC3E}">
        <p14:creationId xmlns:p14="http://schemas.microsoft.com/office/powerpoint/2010/main" val="291325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F0AC-089C-FB00-13A5-42E99FF57A9F}"/>
              </a:ext>
            </a:extLst>
          </p:cNvPr>
          <p:cNvSpPr>
            <a:spLocks noGrp="1"/>
          </p:cNvSpPr>
          <p:nvPr>
            <p:ph type="title"/>
          </p:nvPr>
        </p:nvSpPr>
        <p:spPr>
          <a:xfrm>
            <a:off x="-1772" y="-6331"/>
            <a:ext cx="4439653" cy="1177870"/>
          </a:xfrm>
        </p:spPr>
        <p:txBody>
          <a:bodyPr>
            <a:noAutofit/>
          </a:bodyPr>
          <a:lstStyle/>
          <a:p>
            <a:pPr algn="ctr"/>
            <a:r>
              <a:rPr lang="en-CA" dirty="0">
                <a:latin typeface="Arial Black" panose="020B0A04020102020204" pitchFamily="34" charset="0"/>
              </a:rPr>
              <a:t>The Division of the Land </a:t>
            </a:r>
          </a:p>
        </p:txBody>
      </p:sp>
      <p:sp>
        <p:nvSpPr>
          <p:cNvPr id="3" name="Content Placeholder 2">
            <a:extLst>
              <a:ext uri="{FF2B5EF4-FFF2-40B4-BE49-F238E27FC236}">
                <a16:creationId xmlns:a16="http://schemas.microsoft.com/office/drawing/2014/main" id="{90B45A7F-9F78-2486-B5BB-C9337CBBE7A2}"/>
              </a:ext>
            </a:extLst>
          </p:cNvPr>
          <p:cNvSpPr>
            <a:spLocks noGrp="1"/>
          </p:cNvSpPr>
          <p:nvPr>
            <p:ph idx="1"/>
          </p:nvPr>
        </p:nvSpPr>
        <p:spPr>
          <a:xfrm>
            <a:off x="4271211" y="2809"/>
            <a:ext cx="7920789" cy="1175061"/>
          </a:xfrm>
        </p:spPr>
        <p:txBody>
          <a:bodyPr>
            <a:normAutofit lnSpcReduction="10000"/>
          </a:bodyPr>
          <a:lstStyle/>
          <a:p>
            <a:pPr marL="0" indent="0">
              <a:buNone/>
            </a:pPr>
            <a:r>
              <a:rPr lang="en-CA" dirty="0"/>
              <a:t>Next Joshua spent five to ten years allocating and dividing the land – described in Joshua chapters thirteen through twenty-two:</a:t>
            </a:r>
          </a:p>
        </p:txBody>
      </p:sp>
      <p:pic>
        <p:nvPicPr>
          <p:cNvPr id="5" name="Picture 4">
            <a:extLst>
              <a:ext uri="{FF2B5EF4-FFF2-40B4-BE49-F238E27FC236}">
                <a16:creationId xmlns:a16="http://schemas.microsoft.com/office/drawing/2014/main" id="{4E7EBE31-7E4D-522B-9C01-D771FFF0741D}"/>
              </a:ext>
            </a:extLst>
          </p:cNvPr>
          <p:cNvPicPr>
            <a:picLocks noChangeAspect="1"/>
          </p:cNvPicPr>
          <p:nvPr/>
        </p:nvPicPr>
        <p:blipFill>
          <a:blip r:embed="rId2"/>
          <a:stretch>
            <a:fillRect/>
          </a:stretch>
        </p:blipFill>
        <p:spPr>
          <a:xfrm>
            <a:off x="37897" y="1537884"/>
            <a:ext cx="4101230" cy="5322873"/>
          </a:xfrm>
          <a:prstGeom prst="rect">
            <a:avLst/>
          </a:prstGeom>
        </p:spPr>
      </p:pic>
      <p:pic>
        <p:nvPicPr>
          <p:cNvPr id="7" name="Picture 6">
            <a:extLst>
              <a:ext uri="{FF2B5EF4-FFF2-40B4-BE49-F238E27FC236}">
                <a16:creationId xmlns:a16="http://schemas.microsoft.com/office/drawing/2014/main" id="{476ED607-40BC-E70F-8556-0DF99EBDB4D0}"/>
              </a:ext>
            </a:extLst>
          </p:cNvPr>
          <p:cNvPicPr>
            <a:picLocks noChangeAspect="1"/>
          </p:cNvPicPr>
          <p:nvPr/>
        </p:nvPicPr>
        <p:blipFill>
          <a:blip r:embed="rId3"/>
          <a:stretch>
            <a:fillRect/>
          </a:stretch>
        </p:blipFill>
        <p:spPr>
          <a:xfrm>
            <a:off x="4233446" y="1537884"/>
            <a:ext cx="3978360" cy="5283160"/>
          </a:xfrm>
          <a:prstGeom prst="rect">
            <a:avLst/>
          </a:prstGeom>
        </p:spPr>
      </p:pic>
      <p:pic>
        <p:nvPicPr>
          <p:cNvPr id="9" name="Picture 8">
            <a:extLst>
              <a:ext uri="{FF2B5EF4-FFF2-40B4-BE49-F238E27FC236}">
                <a16:creationId xmlns:a16="http://schemas.microsoft.com/office/drawing/2014/main" id="{A2D91750-7F62-3EB9-CF29-9A3557673137}"/>
              </a:ext>
            </a:extLst>
          </p:cNvPr>
          <p:cNvPicPr>
            <a:picLocks noChangeAspect="1"/>
          </p:cNvPicPr>
          <p:nvPr/>
        </p:nvPicPr>
        <p:blipFill>
          <a:blip r:embed="rId4"/>
          <a:stretch>
            <a:fillRect/>
          </a:stretch>
        </p:blipFill>
        <p:spPr>
          <a:xfrm>
            <a:off x="8365410" y="1574838"/>
            <a:ext cx="3826589" cy="5283161"/>
          </a:xfrm>
          <a:prstGeom prst="rect">
            <a:avLst/>
          </a:prstGeom>
        </p:spPr>
      </p:pic>
      <p:sp>
        <p:nvSpPr>
          <p:cNvPr id="12" name="TextBox 11">
            <a:extLst>
              <a:ext uri="{FF2B5EF4-FFF2-40B4-BE49-F238E27FC236}">
                <a16:creationId xmlns:a16="http://schemas.microsoft.com/office/drawing/2014/main" id="{BABE3326-EC1D-570B-E39E-8DAC5704E0D3}"/>
              </a:ext>
            </a:extLst>
          </p:cNvPr>
          <p:cNvSpPr txBox="1"/>
          <p:nvPr/>
        </p:nvSpPr>
        <p:spPr>
          <a:xfrm>
            <a:off x="4271343" y="1205506"/>
            <a:ext cx="3987672" cy="400110"/>
          </a:xfrm>
          <a:prstGeom prst="rect">
            <a:avLst/>
          </a:prstGeom>
          <a:noFill/>
        </p:spPr>
        <p:txBody>
          <a:bodyPr wrap="square">
            <a:spAutoFit/>
          </a:bodyPr>
          <a:lstStyle/>
          <a:p>
            <a:r>
              <a:rPr lang="en-CA" sz="2000" b="1" dirty="0"/>
              <a:t>Allocation: Joshua 14 through 19</a:t>
            </a:r>
          </a:p>
        </p:txBody>
      </p:sp>
      <p:sp>
        <p:nvSpPr>
          <p:cNvPr id="14" name="TextBox 13">
            <a:extLst>
              <a:ext uri="{FF2B5EF4-FFF2-40B4-BE49-F238E27FC236}">
                <a16:creationId xmlns:a16="http://schemas.microsoft.com/office/drawing/2014/main" id="{481E62CA-4FBB-2851-4772-89FE9F7DD787}"/>
              </a:ext>
            </a:extLst>
          </p:cNvPr>
          <p:cNvSpPr txBox="1"/>
          <p:nvPr/>
        </p:nvSpPr>
        <p:spPr>
          <a:xfrm>
            <a:off x="8391231" y="1200443"/>
            <a:ext cx="3658361" cy="400110"/>
          </a:xfrm>
          <a:prstGeom prst="rect">
            <a:avLst/>
          </a:prstGeom>
          <a:noFill/>
        </p:spPr>
        <p:txBody>
          <a:bodyPr wrap="square">
            <a:spAutoFit/>
          </a:bodyPr>
          <a:lstStyle/>
          <a:p>
            <a:r>
              <a:rPr lang="en-CA" sz="2000" b="1" dirty="0"/>
              <a:t>Conquered: Judges 1 and 3</a:t>
            </a:r>
          </a:p>
        </p:txBody>
      </p:sp>
      <p:sp>
        <p:nvSpPr>
          <p:cNvPr id="16" name="TextBox 15">
            <a:extLst>
              <a:ext uri="{FF2B5EF4-FFF2-40B4-BE49-F238E27FC236}">
                <a16:creationId xmlns:a16="http://schemas.microsoft.com/office/drawing/2014/main" id="{CBD2AB5C-E2FB-7AAE-FF66-7C81E6D58FD1}"/>
              </a:ext>
            </a:extLst>
          </p:cNvPr>
          <p:cNvSpPr txBox="1"/>
          <p:nvPr/>
        </p:nvSpPr>
        <p:spPr>
          <a:xfrm>
            <a:off x="-1772" y="1205506"/>
            <a:ext cx="3987672" cy="400110"/>
          </a:xfrm>
          <a:prstGeom prst="rect">
            <a:avLst/>
          </a:prstGeom>
          <a:noFill/>
        </p:spPr>
        <p:txBody>
          <a:bodyPr wrap="square">
            <a:spAutoFit/>
          </a:bodyPr>
          <a:lstStyle/>
          <a:p>
            <a:r>
              <a:rPr lang="en-CA" sz="2000" b="1" dirty="0"/>
              <a:t>Boundaries: Numbers 34 </a:t>
            </a:r>
          </a:p>
        </p:txBody>
      </p:sp>
    </p:spTree>
    <p:extLst>
      <p:ext uri="{BB962C8B-B14F-4D97-AF65-F5344CB8AC3E}">
        <p14:creationId xmlns:p14="http://schemas.microsoft.com/office/powerpoint/2010/main" val="416956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F42F-B052-61D8-00E3-5CFABC350DE1}"/>
              </a:ext>
            </a:extLst>
          </p:cNvPr>
          <p:cNvSpPr>
            <a:spLocks noGrp="1"/>
          </p:cNvSpPr>
          <p:nvPr>
            <p:ph type="title"/>
          </p:nvPr>
        </p:nvSpPr>
        <p:spPr>
          <a:xfrm>
            <a:off x="838200" y="1"/>
            <a:ext cx="10515600" cy="1131375"/>
          </a:xfrm>
        </p:spPr>
        <p:txBody>
          <a:bodyPr>
            <a:normAutofit/>
          </a:bodyPr>
          <a:lstStyle/>
          <a:p>
            <a:pPr algn="ctr"/>
            <a:r>
              <a:rPr lang="en-CA" sz="4800" dirty="0">
                <a:latin typeface="Arial Black" panose="020B0A04020102020204" pitchFamily="34" charset="0"/>
              </a:rPr>
              <a:t>The Golden Age</a:t>
            </a:r>
          </a:p>
        </p:txBody>
      </p:sp>
      <p:sp>
        <p:nvSpPr>
          <p:cNvPr id="3" name="Content Placeholder 2">
            <a:extLst>
              <a:ext uri="{FF2B5EF4-FFF2-40B4-BE49-F238E27FC236}">
                <a16:creationId xmlns:a16="http://schemas.microsoft.com/office/drawing/2014/main" id="{C45B40A6-E6BA-3F88-5B73-643C6C99FFB2}"/>
              </a:ext>
            </a:extLst>
          </p:cNvPr>
          <p:cNvSpPr>
            <a:spLocks noGrp="1"/>
          </p:cNvSpPr>
          <p:nvPr>
            <p:ph idx="1"/>
          </p:nvPr>
        </p:nvSpPr>
        <p:spPr>
          <a:xfrm>
            <a:off x="0" y="1131376"/>
            <a:ext cx="12192000" cy="5726623"/>
          </a:xfrm>
        </p:spPr>
        <p:txBody>
          <a:bodyPr/>
          <a:lstStyle/>
          <a:p>
            <a:r>
              <a:rPr lang="en-CA" dirty="0"/>
              <a:t>Although Israel did NOT control all the territory, the remaining inhabitants of the land posed no threat to Israel:</a:t>
            </a:r>
          </a:p>
          <a:p>
            <a:pPr marL="457200" lvl="1" indent="0">
              <a:buNone/>
            </a:pPr>
            <a:r>
              <a:rPr lang="en-CA" b="1" u="sng" dirty="0"/>
              <a:t>Joshua 18:1 ESV</a:t>
            </a:r>
          </a:p>
          <a:p>
            <a:pPr marL="457200" lvl="1" indent="0">
              <a:buNone/>
            </a:pPr>
            <a:r>
              <a:rPr lang="en-CA" dirty="0"/>
              <a:t>Then the whole congregation of the people of Israel assembled at Shiloh and set up the tent of meeting there.  </a:t>
            </a:r>
            <a:r>
              <a:rPr lang="en-CA" b="1" dirty="0">
                <a:highlight>
                  <a:srgbClr val="FFFF00"/>
                </a:highlight>
              </a:rPr>
              <a:t>The land lay subdued before them</a:t>
            </a:r>
            <a:r>
              <a:rPr lang="en-CA" dirty="0"/>
              <a:t>.</a:t>
            </a:r>
          </a:p>
          <a:p>
            <a:r>
              <a:rPr lang="en-CA" dirty="0"/>
              <a:t>Joshua settled into “retirement”:</a:t>
            </a:r>
          </a:p>
          <a:p>
            <a:pPr marL="457200" lvl="1" indent="0">
              <a:buNone/>
            </a:pPr>
            <a:r>
              <a:rPr lang="en-CA" b="1" u="sng" dirty="0"/>
              <a:t>Joshua 19:49-50 ESV</a:t>
            </a:r>
          </a:p>
          <a:p>
            <a:pPr marL="457200" lvl="1" indent="0">
              <a:buNone/>
            </a:pPr>
            <a:r>
              <a:rPr lang="en-CA" dirty="0"/>
              <a:t>When they had finished distributing the several territories of the land as inheritances, </a:t>
            </a:r>
            <a:r>
              <a:rPr lang="en-CA" b="1" dirty="0">
                <a:highlight>
                  <a:srgbClr val="FFFF00"/>
                </a:highlight>
              </a:rPr>
              <a:t>the people of Israel gave an inheritance among them to Joshua</a:t>
            </a:r>
            <a:r>
              <a:rPr lang="en-CA" dirty="0"/>
              <a:t> the son of Nun.  By command of the LORD they gave him the city that he asked, </a:t>
            </a:r>
            <a:r>
              <a:rPr lang="en-CA" b="1" dirty="0" err="1">
                <a:highlight>
                  <a:srgbClr val="FFFF00"/>
                </a:highlight>
              </a:rPr>
              <a:t>Timnath-serah</a:t>
            </a:r>
            <a:r>
              <a:rPr lang="en-CA" b="1" dirty="0">
                <a:highlight>
                  <a:srgbClr val="FFFF00"/>
                </a:highlight>
              </a:rPr>
              <a:t> in the hill country of Ephraim</a:t>
            </a:r>
            <a:r>
              <a:rPr lang="en-CA" dirty="0"/>
              <a:t>. And </a:t>
            </a:r>
            <a:r>
              <a:rPr lang="en-CA" b="1" dirty="0">
                <a:highlight>
                  <a:srgbClr val="FFFF00"/>
                </a:highlight>
              </a:rPr>
              <a:t>he rebuilt the city and settled in it</a:t>
            </a:r>
            <a:r>
              <a:rPr lang="en-CA" dirty="0"/>
              <a:t>.</a:t>
            </a:r>
          </a:p>
          <a:p>
            <a:r>
              <a:rPr lang="en-CA" dirty="0"/>
              <a:t>These last years of Joshua’s live and the years of the “elders who outlived” him, about forty years, were the “Golden Age” – </a:t>
            </a:r>
            <a:r>
              <a:rPr lang="en-CA" b="1" dirty="0">
                <a:highlight>
                  <a:srgbClr val="FFFF00"/>
                </a:highlight>
              </a:rPr>
              <a:t>the only period in the history of Israel were the nation truly served YHWH without apostacy</a:t>
            </a:r>
          </a:p>
        </p:txBody>
      </p:sp>
    </p:spTree>
    <p:extLst>
      <p:ext uri="{BB962C8B-B14F-4D97-AF65-F5344CB8AC3E}">
        <p14:creationId xmlns:p14="http://schemas.microsoft.com/office/powerpoint/2010/main" val="368826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2628-441E-A288-B4E5-F26752A218FE}"/>
              </a:ext>
            </a:extLst>
          </p:cNvPr>
          <p:cNvSpPr>
            <a:spLocks noGrp="1"/>
          </p:cNvSpPr>
          <p:nvPr>
            <p:ph type="title"/>
          </p:nvPr>
        </p:nvSpPr>
        <p:spPr>
          <a:xfrm>
            <a:off x="838200" y="1"/>
            <a:ext cx="10515600" cy="1146874"/>
          </a:xfrm>
        </p:spPr>
        <p:txBody>
          <a:bodyPr>
            <a:normAutofit/>
          </a:bodyPr>
          <a:lstStyle/>
          <a:p>
            <a:pPr algn="ctr"/>
            <a:r>
              <a:rPr lang="en-CA" sz="4800" dirty="0">
                <a:latin typeface="Arial Black" panose="020B0A04020102020204" pitchFamily="34" charset="0"/>
              </a:rPr>
              <a:t>Joshua’s Final Speech</a:t>
            </a:r>
          </a:p>
        </p:txBody>
      </p:sp>
      <p:sp>
        <p:nvSpPr>
          <p:cNvPr id="3" name="Content Placeholder 2">
            <a:extLst>
              <a:ext uri="{FF2B5EF4-FFF2-40B4-BE49-F238E27FC236}">
                <a16:creationId xmlns:a16="http://schemas.microsoft.com/office/drawing/2014/main" id="{28E34292-D7D8-7B62-40D7-0B70CF1499CD}"/>
              </a:ext>
            </a:extLst>
          </p:cNvPr>
          <p:cNvSpPr>
            <a:spLocks noGrp="1"/>
          </p:cNvSpPr>
          <p:nvPr>
            <p:ph idx="1"/>
          </p:nvPr>
        </p:nvSpPr>
        <p:spPr>
          <a:xfrm>
            <a:off x="0" y="1146875"/>
            <a:ext cx="12192000" cy="5711124"/>
          </a:xfrm>
        </p:spPr>
        <p:txBody>
          <a:bodyPr/>
          <a:lstStyle/>
          <a:p>
            <a:r>
              <a:rPr lang="en-CA" dirty="0"/>
              <a:t>When Joshua is approaching death, he makes a final exhortation to the people as did his mentor, Moses:</a:t>
            </a:r>
          </a:p>
          <a:p>
            <a:pPr marL="457200" lvl="1" indent="0">
              <a:buNone/>
            </a:pPr>
            <a:r>
              <a:rPr lang="en-CA" b="1" u="sng" dirty="0"/>
              <a:t>Joshua 23:2-5 ESV</a:t>
            </a:r>
          </a:p>
          <a:p>
            <a:pPr marL="457200" lvl="1" indent="0">
              <a:buNone/>
            </a:pPr>
            <a:r>
              <a:rPr lang="en-CA" b="1" dirty="0">
                <a:highlight>
                  <a:srgbClr val="FFFF00"/>
                </a:highlight>
              </a:rPr>
              <a:t>Joshua summoned all Israel</a:t>
            </a:r>
            <a:r>
              <a:rPr lang="en-CA" dirty="0"/>
              <a:t>, its elders and heads, its judges and officers, and said to them, </a:t>
            </a:r>
            <a:br>
              <a:rPr lang="en-CA" dirty="0"/>
            </a:br>
            <a:r>
              <a:rPr lang="en-CA" dirty="0"/>
              <a:t>“I am now old and well advanced in years.  And you have seen all that the LORD your God has done to all these nations for your sake, for it is the LORD your God who has fought for you.  Behold, </a:t>
            </a:r>
            <a:r>
              <a:rPr lang="en-CA" b="1" dirty="0">
                <a:highlight>
                  <a:srgbClr val="FFFF00"/>
                </a:highlight>
              </a:rPr>
              <a:t>I have allotted to you as an inheritance for your tribes those nations that remain</a:t>
            </a:r>
            <a:r>
              <a:rPr lang="en-CA" dirty="0"/>
              <a:t>, along with all the nations that I have already cut off, from the Jordan to the Great Sea in the west.  </a:t>
            </a:r>
            <a:r>
              <a:rPr lang="en-CA" b="1" dirty="0">
                <a:highlight>
                  <a:srgbClr val="FFFF00"/>
                </a:highlight>
              </a:rPr>
              <a:t>The LORD your God will push them back before you and drive them out of your sight</a:t>
            </a:r>
            <a:r>
              <a:rPr lang="en-CA" dirty="0"/>
              <a:t>. And you shall possess their land, just as the LORD your God promised you. </a:t>
            </a:r>
          </a:p>
          <a:p>
            <a:r>
              <a:rPr lang="en-CA" dirty="0"/>
              <a:t>Joshua recognizes that the work is NOT complete – there remain inhabitants of the land to be driven out </a:t>
            </a:r>
          </a:p>
          <a:p>
            <a:r>
              <a:rPr lang="en-CA" b="1" dirty="0">
                <a:highlight>
                  <a:srgbClr val="FFFF00"/>
                </a:highlight>
              </a:rPr>
              <a:t>This speaks to us today</a:t>
            </a:r>
            <a:r>
              <a:rPr lang="en-CA" dirty="0"/>
              <a:t>: there is work remaining to be done, we cannot rest on our laurels </a:t>
            </a:r>
          </a:p>
        </p:txBody>
      </p:sp>
    </p:spTree>
    <p:extLst>
      <p:ext uri="{BB962C8B-B14F-4D97-AF65-F5344CB8AC3E}">
        <p14:creationId xmlns:p14="http://schemas.microsoft.com/office/powerpoint/2010/main" val="389802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FAAABE-1863-FC51-02A0-3537C2058231}"/>
              </a:ext>
            </a:extLst>
          </p:cNvPr>
          <p:cNvSpPr txBox="1"/>
          <p:nvPr/>
        </p:nvSpPr>
        <p:spPr>
          <a:xfrm>
            <a:off x="0" y="612844"/>
            <a:ext cx="12192000" cy="5724644"/>
          </a:xfrm>
          <a:prstGeom prst="rect">
            <a:avLst/>
          </a:prstGeom>
          <a:noFill/>
        </p:spPr>
        <p:txBody>
          <a:bodyPr wrap="square">
            <a:spAutoFit/>
          </a:bodyPr>
          <a:lstStyle/>
          <a:p>
            <a:pPr marL="223838" indent="-223838">
              <a:buFont typeface="Arial" panose="020B0604020202020204" pitchFamily="34" charset="0"/>
              <a:buChar char="•"/>
            </a:pPr>
            <a:r>
              <a:rPr lang="en-CA" sz="2800" dirty="0"/>
              <a:t>Joshua is explicit that the remaining inhabitants must be driven out and the consequences of intermixing with them:</a:t>
            </a:r>
          </a:p>
          <a:p>
            <a:pPr lvl="1"/>
            <a:r>
              <a:rPr lang="en-CA" sz="2400" b="1" u="sng" dirty="0"/>
              <a:t>Joshua 23:6-11 ESV</a:t>
            </a:r>
          </a:p>
          <a:p>
            <a:pPr lvl="1"/>
            <a:r>
              <a:rPr lang="en-CA" sz="2400" dirty="0"/>
              <a:t>Therefore, be very strong to keep and to do all that is written in the [documentation] of the [torah] of Moses, turning aside from it neither to the right hand nor to the left, that </a:t>
            </a:r>
            <a:r>
              <a:rPr lang="en-CA" sz="2400" b="1" u="sng" dirty="0">
                <a:highlight>
                  <a:srgbClr val="FFFF00"/>
                </a:highlight>
              </a:rPr>
              <a:t>you may not mix with these nations</a:t>
            </a:r>
            <a:r>
              <a:rPr lang="en-CA" sz="2400" b="1" dirty="0">
                <a:highlight>
                  <a:srgbClr val="FFFF00"/>
                </a:highlight>
              </a:rPr>
              <a:t> remaining among you or make mention of the names of their gods or swear by them or serve them or bow down to them</a:t>
            </a:r>
            <a:r>
              <a:rPr lang="en-CA" sz="2400" dirty="0"/>
              <a:t>, but you shall cling to the LORD your God just as you have done to this day.  For </a:t>
            </a:r>
            <a:r>
              <a:rPr lang="en-CA" sz="2400" b="1" dirty="0">
                <a:highlight>
                  <a:srgbClr val="FFFF00"/>
                </a:highlight>
              </a:rPr>
              <a:t>the LORD has driven out before you great and strong nations</a:t>
            </a:r>
            <a:r>
              <a:rPr lang="en-CA" sz="2400" dirty="0"/>
              <a:t>.  And as for you, no man has been able to stand before you to this day.  </a:t>
            </a:r>
            <a:r>
              <a:rPr lang="en-CA" sz="2400" b="1" dirty="0">
                <a:highlight>
                  <a:srgbClr val="FFFF00"/>
                </a:highlight>
              </a:rPr>
              <a:t>One man of you puts to flight a thousand</a:t>
            </a:r>
            <a:r>
              <a:rPr lang="en-CA" sz="2400" dirty="0"/>
              <a:t>, since it is the LORD your God who fights for you, just as he promised you.  </a:t>
            </a:r>
            <a:r>
              <a:rPr lang="en-CA" sz="2400" b="1" dirty="0">
                <a:highlight>
                  <a:srgbClr val="FFFF00"/>
                </a:highlight>
              </a:rPr>
              <a:t>Be very careful, therefore, to love the LORD your God</a:t>
            </a:r>
            <a:r>
              <a:rPr lang="en-CA" sz="2400" dirty="0"/>
              <a:t>.</a:t>
            </a:r>
          </a:p>
          <a:p>
            <a:pPr marL="223838" indent="-223838">
              <a:spcBef>
                <a:spcPts val="1200"/>
              </a:spcBef>
              <a:buFont typeface="Arial" panose="020B0604020202020204" pitchFamily="34" charset="0"/>
              <a:buChar char="•"/>
            </a:pPr>
            <a:r>
              <a:rPr lang="en-CA" sz="2800" dirty="0"/>
              <a:t>Again there is </a:t>
            </a:r>
            <a:r>
              <a:rPr lang="en-CA" sz="2800" b="1" dirty="0">
                <a:highlight>
                  <a:srgbClr val="FFFF00"/>
                </a:highlight>
              </a:rPr>
              <a:t>a message for us</a:t>
            </a:r>
            <a:r>
              <a:rPr lang="en-CA" sz="2800" dirty="0"/>
              <a:t>: God will accomplish the work – our job is to resist the “cares of this life”, to “fight” to finish the work, “put to flight a thousand”,  and “</a:t>
            </a:r>
            <a:r>
              <a:rPr lang="en-CA" sz="2800" b="1" dirty="0">
                <a:highlight>
                  <a:srgbClr val="FFFF00"/>
                </a:highlight>
              </a:rPr>
              <a:t>love the LORD our God</a:t>
            </a:r>
            <a:r>
              <a:rPr lang="en-CA" sz="2800" dirty="0"/>
              <a:t>”</a:t>
            </a:r>
          </a:p>
        </p:txBody>
      </p:sp>
    </p:spTree>
    <p:extLst>
      <p:ext uri="{BB962C8B-B14F-4D97-AF65-F5344CB8AC3E}">
        <p14:creationId xmlns:p14="http://schemas.microsoft.com/office/powerpoint/2010/main" val="340951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C5EA02-38F2-8163-CFAD-20A8314AA4F7}"/>
              </a:ext>
            </a:extLst>
          </p:cNvPr>
          <p:cNvSpPr txBox="1"/>
          <p:nvPr/>
        </p:nvSpPr>
        <p:spPr>
          <a:xfrm>
            <a:off x="0" y="0"/>
            <a:ext cx="12192000" cy="6709529"/>
          </a:xfrm>
          <a:prstGeom prst="rect">
            <a:avLst/>
          </a:prstGeom>
          <a:noFill/>
        </p:spPr>
        <p:txBody>
          <a:bodyPr wrap="square">
            <a:spAutoFit/>
          </a:bodyPr>
          <a:lstStyle/>
          <a:p>
            <a:pPr lvl="1"/>
            <a:r>
              <a:rPr lang="en-CA" sz="2400" b="1" u="sng" dirty="0"/>
              <a:t>Joshua 23:12-13 ESV</a:t>
            </a:r>
          </a:p>
          <a:p>
            <a:pPr lvl="1">
              <a:lnSpc>
                <a:spcPct val="90000"/>
              </a:lnSpc>
            </a:pPr>
            <a:r>
              <a:rPr lang="en-CA" sz="2400" dirty="0"/>
              <a:t>For </a:t>
            </a:r>
            <a:r>
              <a:rPr lang="en-CA" sz="2400" b="1" dirty="0">
                <a:highlight>
                  <a:srgbClr val="FFFF00"/>
                </a:highlight>
              </a:rPr>
              <a:t>if you turn back</a:t>
            </a:r>
            <a:r>
              <a:rPr lang="en-CA" sz="2400" dirty="0"/>
              <a:t> and cling to the remnant of these nations remaining among you and make marriages with them, so that you associate with them and they with you,  know for certain that the LORD your God will no longer drive out these nations before you, but they shall be a snare and a trap for you, a whip on your sides and thorns in your eyes, </a:t>
            </a:r>
            <a:r>
              <a:rPr lang="en-CA" sz="2400" b="1" dirty="0">
                <a:highlight>
                  <a:srgbClr val="FFFF00"/>
                </a:highlight>
              </a:rPr>
              <a:t>until you perish from off this good ground that the LORD your God has given you</a:t>
            </a:r>
            <a:r>
              <a:rPr lang="en-CA" sz="2400" dirty="0"/>
              <a:t>.</a:t>
            </a:r>
          </a:p>
          <a:p>
            <a:pPr marL="223838" indent="-223838">
              <a:lnSpc>
                <a:spcPct val="90000"/>
              </a:lnSpc>
              <a:spcBef>
                <a:spcPts val="600"/>
              </a:spcBef>
              <a:buFont typeface="Arial" panose="020B0604020202020204" pitchFamily="34" charset="0"/>
              <a:buChar char="•"/>
            </a:pPr>
            <a:r>
              <a:rPr lang="en-CA" sz="2800" dirty="0"/>
              <a:t>The message for us is clear: </a:t>
            </a:r>
            <a:r>
              <a:rPr lang="en-CA" sz="2400" b="1" u="sng" dirty="0"/>
              <a:t>Luke 9:62 ESV</a:t>
            </a:r>
          </a:p>
          <a:p>
            <a:pPr lvl="1">
              <a:lnSpc>
                <a:spcPct val="90000"/>
              </a:lnSpc>
            </a:pPr>
            <a:r>
              <a:rPr lang="en-CA" sz="2400" dirty="0"/>
              <a:t>Jesus said to him, “</a:t>
            </a:r>
            <a:r>
              <a:rPr lang="en-CA" sz="2400" b="1" dirty="0">
                <a:highlight>
                  <a:srgbClr val="FFFF00"/>
                </a:highlight>
              </a:rPr>
              <a:t>No one who puts his hand to the plow and looks back is fit for the kingdom of God.</a:t>
            </a:r>
            <a:r>
              <a:rPr lang="en-CA" sz="2400" dirty="0"/>
              <a:t>”</a:t>
            </a:r>
          </a:p>
          <a:p>
            <a:pPr marL="223838" indent="-223838">
              <a:lnSpc>
                <a:spcPct val="90000"/>
              </a:lnSpc>
              <a:spcBef>
                <a:spcPts val="600"/>
              </a:spcBef>
              <a:buFont typeface="Arial" panose="020B0604020202020204" pitchFamily="34" charset="0"/>
              <a:buChar char="•"/>
            </a:pPr>
            <a:r>
              <a:rPr lang="en-CA" sz="2800" dirty="0"/>
              <a:t>Joshua finishes with a summary: </a:t>
            </a:r>
            <a:r>
              <a:rPr lang="en-CA" sz="2400" b="1" u="sng" dirty="0"/>
              <a:t>Joshua 23:14-16 ESV</a:t>
            </a:r>
            <a:endParaRPr lang="en-CA" sz="2800" b="1" u="sng" dirty="0"/>
          </a:p>
          <a:p>
            <a:pPr lvl="1">
              <a:lnSpc>
                <a:spcPct val="90000"/>
              </a:lnSpc>
            </a:pPr>
            <a:r>
              <a:rPr lang="en-CA" sz="2400" dirty="0"/>
              <a:t>And now </a:t>
            </a:r>
            <a:r>
              <a:rPr lang="en-CA" sz="2400" b="1" dirty="0">
                <a:highlight>
                  <a:srgbClr val="FFFF00"/>
                </a:highlight>
              </a:rPr>
              <a:t>I am about to go the way of all the earth</a:t>
            </a:r>
            <a:r>
              <a:rPr lang="en-CA" sz="2400" dirty="0"/>
              <a:t>, and you know in your hearts and [minds], all of you, that </a:t>
            </a:r>
            <a:r>
              <a:rPr lang="en-CA" sz="2400" b="1" dirty="0">
                <a:highlight>
                  <a:srgbClr val="FFFF00"/>
                </a:highlight>
              </a:rPr>
              <a:t>not one word has failed of all the good things that the LORD your God promised concerning you</a:t>
            </a:r>
            <a:r>
              <a:rPr lang="en-CA" sz="2400" dirty="0"/>
              <a:t>.  All have come to pass for you; not one of them has failed.  But just as all the good things that the LORD your God promised concerning you have been fulfilled for you, so </a:t>
            </a:r>
            <a:r>
              <a:rPr lang="en-CA" sz="2400" b="1" dirty="0">
                <a:highlight>
                  <a:srgbClr val="FFFF00"/>
                </a:highlight>
              </a:rPr>
              <a:t>the LORD will bring upon you all the evil things</a:t>
            </a:r>
            <a:r>
              <a:rPr lang="en-CA" sz="2400" dirty="0"/>
              <a:t>, until he has destroyed you from off this good land that the LORD your God has given you, </a:t>
            </a:r>
            <a:r>
              <a:rPr lang="en-CA" sz="2400" b="1" u="sng" dirty="0">
                <a:highlight>
                  <a:srgbClr val="FFFF00"/>
                </a:highlight>
              </a:rPr>
              <a:t>if you transgress the covenant</a:t>
            </a:r>
            <a:r>
              <a:rPr lang="en-CA" sz="2400" b="1" dirty="0">
                <a:highlight>
                  <a:srgbClr val="FFFF00"/>
                </a:highlight>
              </a:rPr>
              <a:t> of the LORD your God, which he commanded you, and go and serve other gods and bow down to them</a:t>
            </a:r>
            <a:r>
              <a:rPr lang="en-CA" sz="2400" dirty="0"/>
              <a:t>.  Then the anger of the LORD will be kindled against you, and you shall perish quickly from off the good land that he has given to you.”</a:t>
            </a:r>
          </a:p>
        </p:txBody>
      </p:sp>
    </p:spTree>
    <p:extLst>
      <p:ext uri="{BB962C8B-B14F-4D97-AF65-F5344CB8AC3E}">
        <p14:creationId xmlns:p14="http://schemas.microsoft.com/office/powerpoint/2010/main" val="274394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6A3D-E595-CC95-7AC0-87E255B3B7EC}"/>
              </a:ext>
            </a:extLst>
          </p:cNvPr>
          <p:cNvSpPr>
            <a:spLocks noGrp="1"/>
          </p:cNvSpPr>
          <p:nvPr>
            <p:ph type="title"/>
          </p:nvPr>
        </p:nvSpPr>
        <p:spPr>
          <a:xfrm>
            <a:off x="838200" y="1"/>
            <a:ext cx="10515600" cy="1177870"/>
          </a:xfrm>
        </p:spPr>
        <p:txBody>
          <a:bodyPr>
            <a:normAutofit/>
          </a:bodyPr>
          <a:lstStyle/>
          <a:p>
            <a:pPr algn="ctr"/>
            <a:r>
              <a:rPr lang="en-CA" sz="4800" dirty="0">
                <a:latin typeface="Arial Black" panose="020B0A04020102020204" pitchFamily="34" charset="0"/>
              </a:rPr>
              <a:t>The Covenant of Fidelity</a:t>
            </a:r>
          </a:p>
        </p:txBody>
      </p:sp>
      <p:sp>
        <p:nvSpPr>
          <p:cNvPr id="3" name="Content Placeholder 2">
            <a:extLst>
              <a:ext uri="{FF2B5EF4-FFF2-40B4-BE49-F238E27FC236}">
                <a16:creationId xmlns:a16="http://schemas.microsoft.com/office/drawing/2014/main" id="{AAC6E521-BB3B-692D-E971-C4595DEA443E}"/>
              </a:ext>
            </a:extLst>
          </p:cNvPr>
          <p:cNvSpPr>
            <a:spLocks noGrp="1"/>
          </p:cNvSpPr>
          <p:nvPr>
            <p:ph idx="1"/>
          </p:nvPr>
        </p:nvSpPr>
        <p:spPr>
          <a:xfrm>
            <a:off x="0" y="1177871"/>
            <a:ext cx="12192000" cy="5680128"/>
          </a:xfrm>
        </p:spPr>
        <p:txBody>
          <a:bodyPr>
            <a:normAutofit lnSpcReduction="10000"/>
          </a:bodyPr>
          <a:lstStyle/>
          <a:p>
            <a:r>
              <a:rPr lang="en-CA" dirty="0"/>
              <a:t>Joshua’s speech serves as a preamble for and a segue into </a:t>
            </a:r>
            <a:r>
              <a:rPr lang="en-CA" b="1" dirty="0">
                <a:highlight>
                  <a:srgbClr val="FFFF00"/>
                </a:highlight>
              </a:rPr>
              <a:t>the Covenant of Fidelity</a:t>
            </a:r>
            <a:r>
              <a:rPr lang="en-CA" dirty="0"/>
              <a:t>: </a:t>
            </a:r>
            <a:r>
              <a:rPr lang="en-CA" sz="2400" b="1" u="sng" dirty="0"/>
              <a:t>Joshua 23:15b-16a ESV</a:t>
            </a:r>
            <a:r>
              <a:rPr lang="en-CA" dirty="0"/>
              <a:t> </a:t>
            </a:r>
          </a:p>
          <a:p>
            <a:pPr marL="457200" lvl="1" indent="0">
              <a:buNone/>
            </a:pPr>
            <a:r>
              <a:rPr lang="en-CA" dirty="0"/>
              <a:t>… </a:t>
            </a:r>
            <a:r>
              <a:rPr lang="en-CA" b="1" dirty="0">
                <a:highlight>
                  <a:srgbClr val="FFFF00"/>
                </a:highlight>
              </a:rPr>
              <a:t>the LORD will bring upon you all the evil things</a:t>
            </a:r>
            <a:r>
              <a:rPr lang="en-CA" dirty="0"/>
              <a:t>, until he has destroyed you from off this good land that the LORD your God has given you, </a:t>
            </a:r>
            <a:r>
              <a:rPr lang="en-CA" b="1" dirty="0">
                <a:highlight>
                  <a:srgbClr val="FFFF00"/>
                </a:highlight>
              </a:rPr>
              <a:t>if you transgress the covenant of the LORD your God</a:t>
            </a:r>
            <a:r>
              <a:rPr lang="en-CA" dirty="0"/>
              <a:t> …</a:t>
            </a:r>
          </a:p>
          <a:p>
            <a:r>
              <a:rPr lang="en-CA" b="1" dirty="0">
                <a:highlight>
                  <a:srgbClr val="FFFF00"/>
                </a:highlight>
              </a:rPr>
              <a:t>Israel was committed to the Sinai Covenant; Christians are committed to the Covenant of Baptism</a:t>
            </a:r>
            <a:r>
              <a:rPr lang="en-CA" dirty="0"/>
              <a:t> …</a:t>
            </a:r>
          </a:p>
          <a:p>
            <a:r>
              <a:rPr lang="en-CA" dirty="0"/>
              <a:t>When Moses committed the people to the </a:t>
            </a:r>
            <a:r>
              <a:rPr lang="en-CA" b="1" dirty="0">
                <a:highlight>
                  <a:srgbClr val="FFFF00"/>
                </a:highlight>
              </a:rPr>
              <a:t>Covenant of Life</a:t>
            </a:r>
            <a:r>
              <a:rPr lang="en-CA" dirty="0"/>
              <a:t>, all Israel was right there in the camp: it was possible to cut the covenant on </a:t>
            </a:r>
            <a:r>
              <a:rPr lang="en-CA" b="1" dirty="0">
                <a:highlight>
                  <a:srgbClr val="FFFF00"/>
                </a:highlight>
              </a:rPr>
              <a:t>an individual level</a:t>
            </a:r>
            <a:r>
              <a:rPr lang="en-CA" dirty="0"/>
              <a:t> – this was no longer possible for Joshua, so the </a:t>
            </a:r>
            <a:r>
              <a:rPr lang="en-CA" b="1" dirty="0">
                <a:highlight>
                  <a:srgbClr val="FFFF00"/>
                </a:highlight>
              </a:rPr>
              <a:t>covenant participants</a:t>
            </a:r>
            <a:r>
              <a:rPr lang="en-CA" dirty="0"/>
              <a:t> are representative: </a:t>
            </a:r>
            <a:r>
              <a:rPr lang="en-CA" sz="2400" b="1" u="sng" dirty="0"/>
              <a:t>Joshua 24:1 ESV</a:t>
            </a:r>
          </a:p>
          <a:p>
            <a:pPr marL="457200" lvl="1" indent="0">
              <a:buNone/>
            </a:pPr>
            <a:r>
              <a:rPr lang="en-CA" dirty="0"/>
              <a:t>Joshua gathered all the tribes of Israel to Shechem and summoned the </a:t>
            </a:r>
            <a:r>
              <a:rPr lang="en-CA" b="1" dirty="0">
                <a:highlight>
                  <a:srgbClr val="FFFF00"/>
                </a:highlight>
              </a:rPr>
              <a:t>elders</a:t>
            </a:r>
            <a:r>
              <a:rPr lang="en-CA" dirty="0"/>
              <a:t>, the </a:t>
            </a:r>
            <a:r>
              <a:rPr lang="en-CA" b="1" dirty="0">
                <a:highlight>
                  <a:srgbClr val="FFFF00"/>
                </a:highlight>
              </a:rPr>
              <a:t>heads</a:t>
            </a:r>
            <a:r>
              <a:rPr lang="en-CA" dirty="0"/>
              <a:t>, the </a:t>
            </a:r>
            <a:r>
              <a:rPr lang="en-CA" b="1" dirty="0">
                <a:highlight>
                  <a:srgbClr val="FFFF00"/>
                </a:highlight>
              </a:rPr>
              <a:t>judges</a:t>
            </a:r>
            <a:r>
              <a:rPr lang="en-CA" dirty="0"/>
              <a:t>, and the </a:t>
            </a:r>
            <a:r>
              <a:rPr lang="en-CA" b="1" dirty="0">
                <a:highlight>
                  <a:srgbClr val="FFFF00"/>
                </a:highlight>
              </a:rPr>
              <a:t>officers</a:t>
            </a:r>
            <a:r>
              <a:rPr lang="en-CA" dirty="0"/>
              <a:t> of Israel.  And </a:t>
            </a:r>
            <a:r>
              <a:rPr lang="en-CA" b="1" dirty="0">
                <a:highlight>
                  <a:srgbClr val="FFFF00"/>
                </a:highlight>
              </a:rPr>
              <a:t>they presented themselves before God</a:t>
            </a:r>
            <a:r>
              <a:rPr lang="en-CA" dirty="0"/>
              <a:t>. </a:t>
            </a:r>
          </a:p>
          <a:p>
            <a:r>
              <a:rPr lang="en-CA" dirty="0"/>
              <a:t>But, like the Covenant of Life, </a:t>
            </a:r>
            <a:r>
              <a:rPr lang="en-CA" b="1" dirty="0">
                <a:highlight>
                  <a:srgbClr val="FFFF00"/>
                </a:highlight>
              </a:rPr>
              <a:t>the implications of this covenant are very much at an individual level </a:t>
            </a:r>
            <a:r>
              <a:rPr lang="en-CA" dirty="0"/>
              <a:t>…</a:t>
            </a:r>
          </a:p>
        </p:txBody>
      </p:sp>
    </p:spTree>
    <p:extLst>
      <p:ext uri="{BB962C8B-B14F-4D97-AF65-F5344CB8AC3E}">
        <p14:creationId xmlns:p14="http://schemas.microsoft.com/office/powerpoint/2010/main" val="256332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986C-BBDF-1302-0D65-F087C110B1D8}"/>
              </a:ext>
            </a:extLst>
          </p:cNvPr>
          <p:cNvSpPr>
            <a:spLocks noGrp="1"/>
          </p:cNvSpPr>
          <p:nvPr>
            <p:ph type="title"/>
          </p:nvPr>
        </p:nvSpPr>
        <p:spPr>
          <a:xfrm>
            <a:off x="838200" y="1"/>
            <a:ext cx="10515600" cy="1146874"/>
          </a:xfrm>
        </p:spPr>
        <p:txBody>
          <a:bodyPr>
            <a:normAutofit/>
          </a:bodyPr>
          <a:lstStyle/>
          <a:p>
            <a:pPr algn="ctr"/>
            <a:r>
              <a:rPr lang="en-CA" sz="4800" dirty="0">
                <a:latin typeface="Arial Black" panose="020B0A04020102020204" pitchFamily="34" charset="0"/>
              </a:rPr>
              <a:t>Historical Prologue</a:t>
            </a:r>
          </a:p>
        </p:txBody>
      </p:sp>
      <p:sp>
        <p:nvSpPr>
          <p:cNvPr id="3" name="Content Placeholder 2">
            <a:extLst>
              <a:ext uri="{FF2B5EF4-FFF2-40B4-BE49-F238E27FC236}">
                <a16:creationId xmlns:a16="http://schemas.microsoft.com/office/drawing/2014/main" id="{3AAE2565-C9DD-BC0D-FEA8-E2A73CBBE1A6}"/>
              </a:ext>
            </a:extLst>
          </p:cNvPr>
          <p:cNvSpPr>
            <a:spLocks noGrp="1"/>
          </p:cNvSpPr>
          <p:nvPr>
            <p:ph idx="1"/>
          </p:nvPr>
        </p:nvSpPr>
        <p:spPr>
          <a:xfrm>
            <a:off x="0" y="1146875"/>
            <a:ext cx="12192000" cy="5711124"/>
          </a:xfrm>
        </p:spPr>
        <p:txBody>
          <a:bodyPr>
            <a:normAutofit lnSpcReduction="10000"/>
          </a:bodyPr>
          <a:lstStyle/>
          <a:p>
            <a:r>
              <a:rPr lang="en-CA" dirty="0"/>
              <a:t>Joshua expresses a somewhat unique description of Israelite history: he reports a direct speech of YHWH, affirming that the Abrahamic line did not always serve YHWH:  </a:t>
            </a:r>
            <a:r>
              <a:rPr lang="en-CA" sz="2400" b="1" u="sng" dirty="0"/>
              <a:t>Joshua 24:2-4 ESV</a:t>
            </a:r>
            <a:endParaRPr lang="en-CA" b="1" u="sng" dirty="0"/>
          </a:p>
          <a:p>
            <a:pPr marL="457200" lvl="1" indent="0">
              <a:buNone/>
            </a:pPr>
            <a:r>
              <a:rPr lang="en-CA" dirty="0"/>
              <a:t>And Joshua said to all the people, “</a:t>
            </a:r>
            <a:r>
              <a:rPr lang="en-CA" b="1" dirty="0">
                <a:highlight>
                  <a:srgbClr val="FFFF00"/>
                </a:highlight>
              </a:rPr>
              <a:t>Thus says the LORD, the God of Israel</a:t>
            </a:r>
            <a:r>
              <a:rPr lang="en-CA" dirty="0"/>
              <a:t>, ‘Long ago, your fathers lived beyond the Euphrates, </a:t>
            </a:r>
            <a:r>
              <a:rPr lang="en-CA" dirty="0" err="1"/>
              <a:t>Terah</a:t>
            </a:r>
            <a:r>
              <a:rPr lang="en-CA" dirty="0"/>
              <a:t>, the father of Abraham and of </a:t>
            </a:r>
            <a:r>
              <a:rPr lang="en-CA" dirty="0" err="1"/>
              <a:t>Nahor</a:t>
            </a:r>
            <a:r>
              <a:rPr lang="en-CA" dirty="0"/>
              <a:t>; and </a:t>
            </a:r>
            <a:r>
              <a:rPr lang="en-CA" b="1" dirty="0">
                <a:highlight>
                  <a:srgbClr val="FFFF00"/>
                </a:highlight>
              </a:rPr>
              <a:t>they served other gods</a:t>
            </a:r>
            <a:r>
              <a:rPr lang="en-CA" dirty="0"/>
              <a:t>.  Then I took your father Abraham from beyond the River and led him through all the land of Canaan, and made his offspring many.  I gave him Isaac.  And to Isaac </a:t>
            </a:r>
            <a:br>
              <a:rPr lang="en-CA" dirty="0"/>
            </a:br>
            <a:r>
              <a:rPr lang="en-CA" dirty="0"/>
              <a:t>I gave Jacob and Esau.  And I gave Esau the hill country of Seir to possess, but </a:t>
            </a:r>
            <a:r>
              <a:rPr lang="en-CA" b="1" dirty="0">
                <a:highlight>
                  <a:srgbClr val="FFFF00"/>
                </a:highlight>
              </a:rPr>
              <a:t>Jacob and his children went down to Egypt</a:t>
            </a:r>
            <a:r>
              <a:rPr lang="en-CA" dirty="0"/>
              <a:t>.</a:t>
            </a:r>
          </a:p>
          <a:p>
            <a:r>
              <a:rPr lang="en-CA" dirty="0"/>
              <a:t>The </a:t>
            </a:r>
            <a:r>
              <a:rPr lang="en-CA" b="1" dirty="0">
                <a:highlight>
                  <a:srgbClr val="FFFF00"/>
                </a:highlight>
              </a:rPr>
              <a:t>psychological distance of the Israelites from the Exodus</a:t>
            </a:r>
            <a:r>
              <a:rPr lang="en-CA" dirty="0"/>
              <a:t> is clear by the inclusion of the Exodus Generation as “fathers”: </a:t>
            </a:r>
            <a:r>
              <a:rPr lang="en-CA" sz="2400" b="1" u="sng" dirty="0"/>
              <a:t>Joshua 24:5-7 ESV</a:t>
            </a:r>
            <a:endParaRPr lang="en-CA" b="1" u="sng" dirty="0"/>
          </a:p>
          <a:p>
            <a:pPr marL="457200" lvl="1" indent="0">
              <a:buNone/>
            </a:pPr>
            <a:r>
              <a:rPr lang="en-CA" dirty="0"/>
              <a:t>‘And I sent Moses and Aaron, and I plagued Egypt with what I did in the midst of it, and afterward I brought you out.  Then </a:t>
            </a:r>
            <a:r>
              <a:rPr lang="en-CA" b="1" dirty="0">
                <a:highlight>
                  <a:srgbClr val="FFFF00"/>
                </a:highlight>
              </a:rPr>
              <a:t>I brought your </a:t>
            </a:r>
            <a:r>
              <a:rPr lang="en-CA" b="1" u="sng" dirty="0">
                <a:highlight>
                  <a:srgbClr val="FFFF00"/>
                </a:highlight>
              </a:rPr>
              <a:t>fathers</a:t>
            </a:r>
            <a:r>
              <a:rPr lang="en-CA" b="1" dirty="0">
                <a:highlight>
                  <a:srgbClr val="FFFF00"/>
                </a:highlight>
              </a:rPr>
              <a:t> out of Egypt</a:t>
            </a:r>
            <a:r>
              <a:rPr lang="en-CA" dirty="0"/>
              <a:t>, and you came to the sea.  And </a:t>
            </a:r>
            <a:r>
              <a:rPr lang="en-CA" b="1" dirty="0">
                <a:highlight>
                  <a:srgbClr val="FFFF00"/>
                </a:highlight>
              </a:rPr>
              <a:t>the Egyptians pursued your fathers</a:t>
            </a:r>
            <a:r>
              <a:rPr lang="en-CA" dirty="0"/>
              <a:t> with chariots and horsemen to [Yam </a:t>
            </a:r>
            <a:r>
              <a:rPr lang="en-CA" dirty="0" err="1"/>
              <a:t>Suph</a:t>
            </a:r>
            <a:r>
              <a:rPr lang="en-CA" dirty="0"/>
              <a:t>].  And when they cried to the LORD, he put darkness between you and the Egyptians and made the sea come upon them and cover them; and your eyes saw what I did in Egypt.  And you lived in the wilderness a long time.</a:t>
            </a:r>
          </a:p>
        </p:txBody>
      </p:sp>
    </p:spTree>
    <p:extLst>
      <p:ext uri="{BB962C8B-B14F-4D97-AF65-F5344CB8AC3E}">
        <p14:creationId xmlns:p14="http://schemas.microsoft.com/office/powerpoint/2010/main" val="138704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08C893-6F8B-0504-0123-DA535001E835}"/>
              </a:ext>
            </a:extLst>
          </p:cNvPr>
          <p:cNvSpPr txBox="1"/>
          <p:nvPr/>
        </p:nvSpPr>
        <p:spPr>
          <a:xfrm>
            <a:off x="0" y="785199"/>
            <a:ext cx="12192000" cy="5810822"/>
          </a:xfrm>
          <a:prstGeom prst="rect">
            <a:avLst/>
          </a:prstGeom>
          <a:noFill/>
        </p:spPr>
        <p:txBody>
          <a:bodyPr wrap="square">
            <a:spAutoFit/>
          </a:bodyPr>
          <a:lstStyle/>
          <a:p>
            <a:pPr marL="223838" indent="-223838">
              <a:buFont typeface="Arial" panose="020B0604020202020204" pitchFamily="34" charset="0"/>
              <a:buChar char="•"/>
            </a:pPr>
            <a:r>
              <a:rPr lang="en-CA" sz="2800" dirty="0"/>
              <a:t>Even the events in </a:t>
            </a:r>
            <a:r>
              <a:rPr lang="en-CA" sz="2800" b="1" dirty="0">
                <a:highlight>
                  <a:srgbClr val="FFFF00"/>
                </a:highlight>
              </a:rPr>
              <a:t>the Plains of Moab </a:t>
            </a:r>
            <a:r>
              <a:rPr lang="en-CA" sz="2800" dirty="0"/>
              <a:t>were a distant memory:</a:t>
            </a:r>
            <a:r>
              <a:rPr lang="en-CA" sz="2400" dirty="0"/>
              <a:t> </a:t>
            </a:r>
          </a:p>
          <a:p>
            <a:pPr lvl="1"/>
            <a:r>
              <a:rPr lang="en-CA" sz="2400" b="1" u="sng" dirty="0"/>
              <a:t>Joshua 24:8-10 ESV</a:t>
            </a:r>
            <a:r>
              <a:rPr lang="en-CA" sz="2400" dirty="0"/>
              <a:t> </a:t>
            </a:r>
          </a:p>
          <a:p>
            <a:pPr lvl="1">
              <a:lnSpc>
                <a:spcPct val="90000"/>
              </a:lnSpc>
            </a:pPr>
            <a:r>
              <a:rPr lang="en-CA" sz="2400" dirty="0"/>
              <a:t>‘Then I brought you to the land of the Amorites, who lived </a:t>
            </a:r>
            <a:r>
              <a:rPr lang="en-CA" sz="2400" b="1" dirty="0">
                <a:highlight>
                  <a:srgbClr val="FFFF00"/>
                </a:highlight>
              </a:rPr>
              <a:t>on the other side of the Jordan</a:t>
            </a:r>
            <a:r>
              <a:rPr lang="en-CA" sz="2400" dirty="0"/>
              <a:t>.  They fought with you, and I gave them into your hand, and you took possession of their land, and I destroyed them before you.  Then </a:t>
            </a:r>
            <a:r>
              <a:rPr lang="en-CA" sz="2400" dirty="0" err="1"/>
              <a:t>Balak</a:t>
            </a:r>
            <a:r>
              <a:rPr lang="en-CA" sz="2400" dirty="0"/>
              <a:t> the son of </a:t>
            </a:r>
            <a:r>
              <a:rPr lang="en-CA" sz="2400" dirty="0" err="1"/>
              <a:t>Zippor</a:t>
            </a:r>
            <a:r>
              <a:rPr lang="en-CA" sz="2400" dirty="0"/>
              <a:t>, </a:t>
            </a:r>
            <a:r>
              <a:rPr lang="en-CA" sz="2400" b="1" dirty="0">
                <a:highlight>
                  <a:srgbClr val="FFFF00"/>
                </a:highlight>
              </a:rPr>
              <a:t>king of Moab</a:t>
            </a:r>
            <a:r>
              <a:rPr lang="en-CA" sz="2400" dirty="0"/>
              <a:t>, arose and fought against Israel.  And he sent and invited </a:t>
            </a:r>
            <a:r>
              <a:rPr lang="en-CA" sz="2400" b="1" dirty="0">
                <a:highlight>
                  <a:srgbClr val="FFFF00"/>
                </a:highlight>
              </a:rPr>
              <a:t>Balaam the son of </a:t>
            </a:r>
            <a:r>
              <a:rPr lang="en-CA" sz="2400" b="1" dirty="0" err="1">
                <a:highlight>
                  <a:srgbClr val="FFFF00"/>
                </a:highlight>
              </a:rPr>
              <a:t>Beor</a:t>
            </a:r>
            <a:r>
              <a:rPr lang="en-CA" sz="2400" dirty="0"/>
              <a:t> to curse you, but I would not listen to Balaam.  Indeed, he blessed you.  </a:t>
            </a:r>
            <a:r>
              <a:rPr lang="en-CA" sz="2400" b="1" dirty="0">
                <a:highlight>
                  <a:srgbClr val="FFFF00"/>
                </a:highlight>
              </a:rPr>
              <a:t>So I delivered you out of his hand</a:t>
            </a:r>
            <a:r>
              <a:rPr lang="en-CA" sz="2400" dirty="0"/>
              <a:t>.</a:t>
            </a:r>
          </a:p>
          <a:p>
            <a:pPr marL="342900" indent="-342900">
              <a:lnSpc>
                <a:spcPct val="90000"/>
              </a:lnSpc>
              <a:spcBef>
                <a:spcPts val="1200"/>
              </a:spcBef>
              <a:buFont typeface="Arial" panose="020B0604020202020204" pitchFamily="34" charset="0"/>
              <a:buChar char="•"/>
            </a:pPr>
            <a:r>
              <a:rPr lang="en-CA" sz="2800" dirty="0"/>
              <a:t>Finally, </a:t>
            </a:r>
            <a:r>
              <a:rPr lang="en-CA" sz="2800" b="1" dirty="0">
                <a:highlight>
                  <a:srgbClr val="FFFF00"/>
                </a:highlight>
              </a:rPr>
              <a:t>the Conquest</a:t>
            </a:r>
            <a:r>
              <a:rPr lang="en-CA" sz="2800" dirty="0"/>
              <a:t>, which all those born in the Promised Land would NOT remember: </a:t>
            </a:r>
            <a:r>
              <a:rPr lang="en-CA" sz="2400" b="1" u="sng" dirty="0"/>
              <a:t>Joshua 24:11-13 ESV</a:t>
            </a:r>
            <a:endParaRPr lang="en-CA" sz="2800" b="1" u="sng" dirty="0"/>
          </a:p>
          <a:p>
            <a:pPr lvl="1">
              <a:lnSpc>
                <a:spcPct val="90000"/>
              </a:lnSpc>
            </a:pPr>
            <a:r>
              <a:rPr lang="en-CA" sz="2400" dirty="0"/>
              <a:t>‘And </a:t>
            </a:r>
            <a:r>
              <a:rPr lang="en-CA" sz="2400" b="1" dirty="0">
                <a:highlight>
                  <a:srgbClr val="FFFF00"/>
                </a:highlight>
              </a:rPr>
              <a:t>you went over the Jordan</a:t>
            </a:r>
            <a:r>
              <a:rPr lang="en-CA" sz="2400" dirty="0"/>
              <a:t> and came to Jericho, and the leaders of Jericho fought against you, and also the Amorites, the Perizzites, the Canaanites, the Hittites, the </a:t>
            </a:r>
            <a:r>
              <a:rPr lang="en-CA" sz="2400" dirty="0" err="1"/>
              <a:t>Girgashites</a:t>
            </a:r>
            <a:r>
              <a:rPr lang="en-CA" sz="2400" dirty="0"/>
              <a:t>, the Hivites, and the Jebusites.  And </a:t>
            </a:r>
            <a:r>
              <a:rPr lang="en-CA" sz="2400" b="1" dirty="0">
                <a:highlight>
                  <a:srgbClr val="FFFF00"/>
                </a:highlight>
              </a:rPr>
              <a:t>I gave them into your hand</a:t>
            </a:r>
            <a:r>
              <a:rPr lang="en-CA" sz="2400" dirty="0"/>
              <a:t>.  And I sent the hornet before you, which drove them out before you, the two kings of the Amorites; </a:t>
            </a:r>
            <a:r>
              <a:rPr lang="en-CA" sz="2400" b="1" dirty="0">
                <a:highlight>
                  <a:srgbClr val="FFFF00"/>
                </a:highlight>
              </a:rPr>
              <a:t>it was not by your sword or by your bow</a:t>
            </a:r>
            <a:r>
              <a:rPr lang="en-CA" sz="2400" dirty="0"/>
              <a:t>.  I gave you a land on which you had not labored and cities that you had not built, and you dwell in them.  You eat the fruit of vineyards and olive orchards that you did not plant.’</a:t>
            </a:r>
          </a:p>
        </p:txBody>
      </p:sp>
    </p:spTree>
    <p:extLst>
      <p:ext uri="{BB962C8B-B14F-4D97-AF65-F5344CB8AC3E}">
        <p14:creationId xmlns:p14="http://schemas.microsoft.com/office/powerpoint/2010/main" val="8547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6D04-357F-CF44-ACD3-657DDCBDFEFB}"/>
              </a:ext>
            </a:extLst>
          </p:cNvPr>
          <p:cNvSpPr>
            <a:spLocks noGrp="1"/>
          </p:cNvSpPr>
          <p:nvPr>
            <p:ph type="title"/>
          </p:nvPr>
        </p:nvSpPr>
        <p:spPr>
          <a:xfrm>
            <a:off x="0" y="1"/>
            <a:ext cx="12192000" cy="1177870"/>
          </a:xfrm>
        </p:spPr>
        <p:txBody>
          <a:bodyPr>
            <a:normAutofit/>
          </a:bodyPr>
          <a:lstStyle/>
          <a:p>
            <a:pPr algn="ctr"/>
            <a:r>
              <a:rPr lang="en-CA" sz="4800" dirty="0">
                <a:latin typeface="Arial Black" panose="020B0A04020102020204" pitchFamily="34" charset="0"/>
              </a:rPr>
              <a:t>Covenant Stipulation: Serve YHWH</a:t>
            </a:r>
          </a:p>
        </p:txBody>
      </p:sp>
      <p:sp>
        <p:nvSpPr>
          <p:cNvPr id="3" name="Content Placeholder 2">
            <a:extLst>
              <a:ext uri="{FF2B5EF4-FFF2-40B4-BE49-F238E27FC236}">
                <a16:creationId xmlns:a16="http://schemas.microsoft.com/office/drawing/2014/main" id="{B83FBC7E-367C-CCF0-DEF1-92B3C9DAE638}"/>
              </a:ext>
            </a:extLst>
          </p:cNvPr>
          <p:cNvSpPr>
            <a:spLocks noGrp="1"/>
          </p:cNvSpPr>
          <p:nvPr>
            <p:ph idx="1"/>
          </p:nvPr>
        </p:nvSpPr>
        <p:spPr>
          <a:xfrm>
            <a:off x="638354" y="1177871"/>
            <a:ext cx="10903789" cy="5680128"/>
          </a:xfrm>
        </p:spPr>
        <p:txBody>
          <a:bodyPr/>
          <a:lstStyle/>
          <a:p>
            <a:r>
              <a:rPr lang="en-CA" dirty="0"/>
              <a:t>There is </a:t>
            </a:r>
            <a:r>
              <a:rPr lang="en-CA" b="1" dirty="0">
                <a:highlight>
                  <a:srgbClr val="FFFF00"/>
                </a:highlight>
              </a:rPr>
              <a:t>one simple stipulation</a:t>
            </a:r>
            <a:r>
              <a:rPr lang="en-CA" dirty="0"/>
              <a:t> to the covenant: </a:t>
            </a:r>
            <a:r>
              <a:rPr lang="en-CA" sz="2400" b="1" u="sng" dirty="0"/>
              <a:t>Joshua 24:14 ESV</a:t>
            </a:r>
            <a:endParaRPr lang="en-CA" b="1" u="sng" dirty="0"/>
          </a:p>
          <a:p>
            <a:pPr marL="457200" lvl="1" indent="0">
              <a:buNone/>
            </a:pPr>
            <a:r>
              <a:rPr lang="en-CA" dirty="0"/>
              <a:t>Now therefore </a:t>
            </a:r>
            <a:r>
              <a:rPr lang="en-CA" b="1" dirty="0">
                <a:highlight>
                  <a:srgbClr val="FFFF00"/>
                </a:highlight>
              </a:rPr>
              <a:t>fear the LORD and serve him in sincerity and in faithfulness</a:t>
            </a:r>
            <a:r>
              <a:rPr lang="en-CA" dirty="0"/>
              <a:t>.  Put away the gods that your fathers served beyond the River and in Egypt, and serve the LORD. </a:t>
            </a:r>
          </a:p>
          <a:p>
            <a:r>
              <a:rPr lang="en-CA" b="1" dirty="0">
                <a:highlight>
                  <a:srgbClr val="FFFF00"/>
                </a:highlight>
              </a:rPr>
              <a:t>The covenant requires “</a:t>
            </a:r>
            <a:r>
              <a:rPr lang="en-CA" b="1" u="sng" dirty="0">
                <a:highlight>
                  <a:srgbClr val="FFFF00"/>
                </a:highlight>
              </a:rPr>
              <a:t>fidelity</a:t>
            </a:r>
            <a:r>
              <a:rPr lang="en-CA" b="1" dirty="0">
                <a:highlight>
                  <a:srgbClr val="FFFF00"/>
                </a:highlight>
              </a:rPr>
              <a:t>”, “</a:t>
            </a:r>
            <a:r>
              <a:rPr lang="en-CA" b="1" u="sng" dirty="0">
                <a:highlight>
                  <a:srgbClr val="FFFF00"/>
                </a:highlight>
              </a:rPr>
              <a:t>sincerity and in faithfulness</a:t>
            </a:r>
            <a:r>
              <a:rPr lang="en-CA" b="1" dirty="0">
                <a:highlight>
                  <a:srgbClr val="FFFF00"/>
                </a:highlight>
              </a:rPr>
              <a:t>”, to YHWH expressed by avoidance of all idolatry</a:t>
            </a:r>
            <a:r>
              <a:rPr lang="en-CA" dirty="0"/>
              <a:t>.  Joshua rhetorically offers the assembled people the option of choosing other “gods”, but categorically affirms his fidelity to YHWH: </a:t>
            </a:r>
            <a:r>
              <a:rPr lang="en-CA" sz="2400" b="1" u="sng" dirty="0"/>
              <a:t>Joshua 24:15 ESV</a:t>
            </a:r>
            <a:endParaRPr lang="en-CA" b="1" u="sng" dirty="0"/>
          </a:p>
          <a:p>
            <a:pPr marL="457200" lvl="1" indent="0">
              <a:buNone/>
            </a:pPr>
            <a:r>
              <a:rPr lang="en-CA" dirty="0"/>
              <a:t>And if it is evil in your eyes to serve the LORD, </a:t>
            </a:r>
            <a:r>
              <a:rPr lang="en-CA" b="1" dirty="0">
                <a:highlight>
                  <a:srgbClr val="FFFF00"/>
                </a:highlight>
              </a:rPr>
              <a:t>choose this day whom you will serve</a:t>
            </a:r>
            <a:r>
              <a:rPr lang="en-CA" dirty="0"/>
              <a:t>, whether the gods your fathers served in the region beyond the River, or the gods of the Amorites in whose land you dwell.  </a:t>
            </a:r>
            <a:r>
              <a:rPr lang="en-CA" b="1" dirty="0">
                <a:highlight>
                  <a:srgbClr val="FFFF00"/>
                </a:highlight>
              </a:rPr>
              <a:t>But as for me and my house, we will serve the LORD</a:t>
            </a:r>
            <a:r>
              <a:rPr lang="en-CA" dirty="0"/>
              <a:t>.</a:t>
            </a:r>
          </a:p>
          <a:p>
            <a:r>
              <a:rPr lang="en-CA" dirty="0"/>
              <a:t>Joshua makes the covenant very personal “</a:t>
            </a:r>
            <a:r>
              <a:rPr lang="en-CA" b="1" dirty="0">
                <a:highlight>
                  <a:srgbClr val="FFFF00"/>
                </a:highlight>
              </a:rPr>
              <a:t>as for me and my house, we will serve YHWH”</a:t>
            </a:r>
            <a:endParaRPr lang="en-CA" dirty="0"/>
          </a:p>
          <a:p>
            <a:endParaRPr lang="en-CA" dirty="0"/>
          </a:p>
        </p:txBody>
      </p:sp>
    </p:spTree>
    <p:extLst>
      <p:ext uri="{BB962C8B-B14F-4D97-AF65-F5344CB8AC3E}">
        <p14:creationId xmlns:p14="http://schemas.microsoft.com/office/powerpoint/2010/main" val="422486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843B4F-9E91-EFC4-0290-1002E29E66A8}"/>
              </a:ext>
            </a:extLst>
          </p:cNvPr>
          <p:cNvSpPr txBox="1"/>
          <p:nvPr/>
        </p:nvSpPr>
        <p:spPr>
          <a:xfrm>
            <a:off x="0" y="480500"/>
            <a:ext cx="12192000" cy="5995487"/>
          </a:xfrm>
          <a:prstGeom prst="rect">
            <a:avLst/>
          </a:prstGeom>
          <a:noFill/>
        </p:spPr>
        <p:txBody>
          <a:bodyPr wrap="square">
            <a:spAutoFit/>
          </a:bodyPr>
          <a:lstStyle/>
          <a:p>
            <a:pPr marL="223838" indent="-223838">
              <a:lnSpc>
                <a:spcPct val="90000"/>
              </a:lnSpc>
              <a:buFont typeface="Arial" panose="020B0604020202020204" pitchFamily="34" charset="0"/>
              <a:buChar char="•"/>
            </a:pPr>
            <a:r>
              <a:rPr lang="en-CA" sz="2800" b="1" dirty="0">
                <a:highlight>
                  <a:srgbClr val="FFFF00"/>
                </a:highlight>
              </a:rPr>
              <a:t>The assembled people</a:t>
            </a:r>
            <a:r>
              <a:rPr lang="en-CA" sz="2800" dirty="0"/>
              <a:t> emphatically deny any desire to serve other “gods”, and </a:t>
            </a:r>
            <a:r>
              <a:rPr lang="en-CA" sz="2800" b="1" dirty="0">
                <a:highlight>
                  <a:srgbClr val="FFFF00"/>
                </a:highlight>
              </a:rPr>
              <a:t>unequivocally affirm fidelity to YHWH</a:t>
            </a:r>
            <a:r>
              <a:rPr lang="en-CA" sz="2800" dirty="0"/>
              <a:t>: </a:t>
            </a:r>
            <a:r>
              <a:rPr lang="en-CA" sz="2400" b="1" u="sng" dirty="0"/>
              <a:t>Joshua 24:16-18 ESV</a:t>
            </a:r>
            <a:endParaRPr lang="en-CA" sz="2800" b="1" u="sng" dirty="0"/>
          </a:p>
          <a:p>
            <a:pPr lvl="1">
              <a:lnSpc>
                <a:spcPct val="90000"/>
              </a:lnSpc>
            </a:pPr>
            <a:r>
              <a:rPr lang="en-CA" sz="2400" dirty="0"/>
              <a:t>Then the people answered, “Far be it from us that we should forsake the LORD to serve other gods, for </a:t>
            </a:r>
            <a:r>
              <a:rPr lang="en-CA" sz="2400" b="1" dirty="0">
                <a:highlight>
                  <a:srgbClr val="FFFF00"/>
                </a:highlight>
              </a:rPr>
              <a:t>it is the LORD our God who brought us and our fathers up from the land of Egypt</a:t>
            </a:r>
            <a:r>
              <a:rPr lang="en-CA" sz="2400" dirty="0"/>
              <a:t>, out of the house of slavery, and who did those great signs in our sight and preserved us in all the way that we went, and among all the peoples through whom we passed.  And </a:t>
            </a:r>
            <a:r>
              <a:rPr lang="en-CA" sz="2400" b="1" dirty="0">
                <a:highlight>
                  <a:srgbClr val="FFFF00"/>
                </a:highlight>
              </a:rPr>
              <a:t>the LORD drove out before us all the peoples</a:t>
            </a:r>
            <a:r>
              <a:rPr lang="en-CA" sz="2400" dirty="0"/>
              <a:t>, the Amorites who lived in the land.  </a:t>
            </a:r>
            <a:r>
              <a:rPr lang="en-CA" sz="2400" b="1" dirty="0">
                <a:highlight>
                  <a:srgbClr val="FFFF00"/>
                </a:highlight>
              </a:rPr>
              <a:t>Therefore </a:t>
            </a:r>
            <a:r>
              <a:rPr lang="en-CA" sz="2400" b="1" u="sng" dirty="0">
                <a:highlight>
                  <a:srgbClr val="FFFF00"/>
                </a:highlight>
              </a:rPr>
              <a:t>we also will serve the LORD, for he is our God</a:t>
            </a:r>
            <a:r>
              <a:rPr lang="en-CA" sz="2400" dirty="0"/>
              <a:t>.”  </a:t>
            </a:r>
          </a:p>
          <a:p>
            <a:pPr marL="342900" indent="-342900">
              <a:lnSpc>
                <a:spcPct val="90000"/>
              </a:lnSpc>
              <a:spcBef>
                <a:spcPts val="1200"/>
              </a:spcBef>
              <a:buFont typeface="Arial" panose="020B0604020202020204" pitchFamily="34" charset="0"/>
              <a:buChar char="•"/>
            </a:pPr>
            <a:r>
              <a:rPr lang="en-CA" sz="2800" dirty="0"/>
              <a:t>Next Joshua reminds them of </a:t>
            </a:r>
            <a:r>
              <a:rPr lang="en-CA" sz="2800" b="1" dirty="0">
                <a:highlight>
                  <a:srgbClr val="FFFF00"/>
                </a:highlight>
              </a:rPr>
              <a:t>the inevitability of sin and the need for repentance</a:t>
            </a:r>
            <a:r>
              <a:rPr lang="en-CA" sz="2800" dirty="0"/>
              <a:t>.  Again, </a:t>
            </a:r>
            <a:r>
              <a:rPr lang="en-CA" sz="2800" b="1" dirty="0">
                <a:highlight>
                  <a:srgbClr val="FFFF00"/>
                </a:highlight>
              </a:rPr>
              <a:t>the assembled people unequivocally affirm fidelity to YHWH</a:t>
            </a:r>
            <a:r>
              <a:rPr lang="en-CA" sz="2800" dirty="0"/>
              <a:t>.  Joshua reminds them of the human disposition to sin: </a:t>
            </a:r>
          </a:p>
          <a:p>
            <a:pPr lvl="1">
              <a:lnSpc>
                <a:spcPct val="90000"/>
              </a:lnSpc>
            </a:pPr>
            <a:r>
              <a:rPr lang="en-CA" sz="2400" b="1" u="sng" dirty="0"/>
              <a:t>Joshua 24:19-21 ESV</a:t>
            </a:r>
            <a:endParaRPr lang="en-CA" sz="2800" b="1" u="sng" dirty="0"/>
          </a:p>
          <a:p>
            <a:pPr lvl="1">
              <a:lnSpc>
                <a:spcPct val="90000"/>
              </a:lnSpc>
            </a:pPr>
            <a:r>
              <a:rPr lang="en-CA" sz="2400" dirty="0"/>
              <a:t>But Joshua said to the people, “</a:t>
            </a:r>
            <a:r>
              <a:rPr lang="en-CA" sz="2400" b="1" dirty="0">
                <a:highlight>
                  <a:srgbClr val="FFFF00"/>
                </a:highlight>
              </a:rPr>
              <a:t>You are not able to serve the LORD</a:t>
            </a:r>
            <a:r>
              <a:rPr lang="en-CA" sz="2400" dirty="0"/>
              <a:t>, for he is a holy [God, he is a jealous God.   </a:t>
            </a:r>
            <a:r>
              <a:rPr lang="en-CA" sz="2400" b="1" dirty="0">
                <a:highlight>
                  <a:srgbClr val="FFFF00"/>
                </a:highlight>
              </a:rPr>
              <a:t>He will not forgive your transgressions or your sins, if you forsake the LORD and serve foreign gods. </a:t>
            </a:r>
            <a:r>
              <a:rPr lang="en-CA" sz="2400" dirty="0"/>
              <a:t> Then] he will turn and do you harm and consume you, after having done you good.”  And </a:t>
            </a:r>
            <a:r>
              <a:rPr lang="en-CA" sz="2400" b="1" u="sng" dirty="0">
                <a:highlight>
                  <a:srgbClr val="FFFF00"/>
                </a:highlight>
              </a:rPr>
              <a:t>the people said to Joshua, “No, but we will serve the LORD.”</a:t>
            </a:r>
            <a:endParaRPr lang="en-CA" sz="2800" b="1" u="sng" dirty="0">
              <a:highlight>
                <a:srgbClr val="FFFF00"/>
              </a:highlight>
            </a:endParaRPr>
          </a:p>
        </p:txBody>
      </p:sp>
    </p:spTree>
    <p:extLst>
      <p:ext uri="{BB962C8B-B14F-4D97-AF65-F5344CB8AC3E}">
        <p14:creationId xmlns:p14="http://schemas.microsoft.com/office/powerpoint/2010/main" val="202604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45DA-6B0B-7C59-3053-4551A2142956}"/>
              </a:ext>
            </a:extLst>
          </p:cNvPr>
          <p:cNvSpPr>
            <a:spLocks noGrp="1"/>
          </p:cNvSpPr>
          <p:nvPr>
            <p:ph type="title"/>
          </p:nvPr>
        </p:nvSpPr>
        <p:spPr>
          <a:xfrm>
            <a:off x="838200" y="1"/>
            <a:ext cx="10515600" cy="1115877"/>
          </a:xfrm>
        </p:spPr>
        <p:txBody>
          <a:bodyPr>
            <a:normAutofit/>
          </a:bodyPr>
          <a:lstStyle/>
          <a:p>
            <a:pPr algn="ctr"/>
            <a:r>
              <a:rPr lang="en-CA" sz="4800" dirty="0">
                <a:latin typeface="Arial Black" panose="020B0A04020102020204" pitchFamily="34" charset="0"/>
              </a:rPr>
              <a:t>Joshua’s Commission</a:t>
            </a:r>
          </a:p>
        </p:txBody>
      </p:sp>
      <p:sp>
        <p:nvSpPr>
          <p:cNvPr id="3" name="Content Placeholder 2">
            <a:extLst>
              <a:ext uri="{FF2B5EF4-FFF2-40B4-BE49-F238E27FC236}">
                <a16:creationId xmlns:a16="http://schemas.microsoft.com/office/drawing/2014/main" id="{74D204A0-05FF-9031-39FB-0E670EE19C55}"/>
              </a:ext>
            </a:extLst>
          </p:cNvPr>
          <p:cNvSpPr>
            <a:spLocks noGrp="1"/>
          </p:cNvSpPr>
          <p:nvPr>
            <p:ph idx="1"/>
          </p:nvPr>
        </p:nvSpPr>
        <p:spPr>
          <a:xfrm>
            <a:off x="0" y="1115878"/>
            <a:ext cx="12192000" cy="5742121"/>
          </a:xfrm>
        </p:spPr>
        <p:txBody>
          <a:bodyPr/>
          <a:lstStyle/>
          <a:p>
            <a:r>
              <a:rPr lang="en-CA" dirty="0"/>
              <a:t>Joshua was specifically commissioned to lead the people into the Promised Land:</a:t>
            </a:r>
          </a:p>
          <a:p>
            <a:pPr marL="457200" lvl="1" indent="0">
              <a:buNone/>
            </a:pPr>
            <a:r>
              <a:rPr lang="en-CA" b="1" u="sng" dirty="0"/>
              <a:t>Numbers 27:18-20</a:t>
            </a:r>
          </a:p>
          <a:p>
            <a:pPr marL="457200" lvl="1" indent="0">
              <a:buNone/>
            </a:pPr>
            <a:r>
              <a:rPr lang="en-CA" dirty="0"/>
              <a:t>So the LORD said to Moses, “</a:t>
            </a:r>
            <a:r>
              <a:rPr lang="en-CA" b="1" dirty="0">
                <a:highlight>
                  <a:srgbClr val="FFFF00"/>
                </a:highlight>
              </a:rPr>
              <a:t>Take Joshua the son of Nun, a man in whom is the Spirit</a:t>
            </a:r>
            <a:r>
              <a:rPr lang="en-CA" dirty="0"/>
              <a:t>, and lay your hand on him.  Make him stand before Eleazar the priest and all the congregation, and you shall </a:t>
            </a:r>
            <a:r>
              <a:rPr lang="en-CA" b="1" dirty="0">
                <a:highlight>
                  <a:srgbClr val="FFFF00"/>
                </a:highlight>
              </a:rPr>
              <a:t>commission him</a:t>
            </a:r>
            <a:r>
              <a:rPr lang="en-CA" dirty="0"/>
              <a:t> in their sight.  You shall invest him with some of your authority, that </a:t>
            </a:r>
            <a:r>
              <a:rPr lang="en-CA" b="1" dirty="0">
                <a:highlight>
                  <a:srgbClr val="FFFF00"/>
                </a:highlight>
              </a:rPr>
              <a:t>all the congregation of the people of Israel may obey</a:t>
            </a:r>
            <a:r>
              <a:rPr lang="en-CA" dirty="0"/>
              <a:t>.   …”</a:t>
            </a:r>
          </a:p>
          <a:p>
            <a:pPr marL="457200" lvl="1" indent="0">
              <a:buNone/>
            </a:pPr>
            <a:r>
              <a:rPr lang="en-CA" b="1" u="sng" dirty="0"/>
              <a:t>Deuteronomy 31:7-8</a:t>
            </a:r>
          </a:p>
          <a:p>
            <a:pPr marL="457200" lvl="1" indent="0">
              <a:buNone/>
            </a:pPr>
            <a:r>
              <a:rPr lang="en-CA" dirty="0"/>
              <a:t>Then Moses summoned Joshua and said to him in the sight of all Israel, “</a:t>
            </a:r>
            <a:r>
              <a:rPr lang="en-CA" b="1" dirty="0">
                <a:highlight>
                  <a:srgbClr val="FFFF00"/>
                </a:highlight>
              </a:rPr>
              <a:t>Be strong and courageous</a:t>
            </a:r>
            <a:r>
              <a:rPr lang="en-CA" dirty="0"/>
              <a:t>, for you shall go with this people into the land that the LORD has sworn to their fathers to give them, and </a:t>
            </a:r>
            <a:r>
              <a:rPr lang="en-CA" b="1" dirty="0">
                <a:highlight>
                  <a:srgbClr val="FFFF00"/>
                </a:highlight>
              </a:rPr>
              <a:t>you shall put them in possession of it</a:t>
            </a:r>
            <a:r>
              <a:rPr lang="en-CA" dirty="0"/>
              <a:t>.  </a:t>
            </a:r>
            <a:r>
              <a:rPr lang="en-CA" b="1" dirty="0">
                <a:highlight>
                  <a:srgbClr val="FFFF00"/>
                </a:highlight>
              </a:rPr>
              <a:t>It is the LORD who goes before you</a:t>
            </a:r>
            <a:r>
              <a:rPr lang="en-CA" dirty="0"/>
              <a:t>.  He will be with you; he will not leave you or forsake you. </a:t>
            </a:r>
            <a:r>
              <a:rPr lang="en-CA" b="1" dirty="0">
                <a:highlight>
                  <a:srgbClr val="FFFF00"/>
                </a:highlight>
              </a:rPr>
              <a:t>Do not fear or be dismayed</a:t>
            </a:r>
            <a:r>
              <a:rPr lang="en-CA" dirty="0"/>
              <a:t>.”</a:t>
            </a:r>
          </a:p>
          <a:p>
            <a:r>
              <a:rPr lang="en-CA" dirty="0"/>
              <a:t>Joshua had been Moses’ assistant from the beginning, and he was one of the original twelve spies</a:t>
            </a:r>
          </a:p>
        </p:txBody>
      </p:sp>
    </p:spTree>
    <p:extLst>
      <p:ext uri="{BB962C8B-B14F-4D97-AF65-F5344CB8AC3E}">
        <p14:creationId xmlns:p14="http://schemas.microsoft.com/office/powerpoint/2010/main" val="1299091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0F4F-8260-7229-4EAD-4FD922C7EE8B}"/>
              </a:ext>
            </a:extLst>
          </p:cNvPr>
          <p:cNvSpPr>
            <a:spLocks noGrp="1"/>
          </p:cNvSpPr>
          <p:nvPr>
            <p:ph type="title"/>
          </p:nvPr>
        </p:nvSpPr>
        <p:spPr>
          <a:xfrm>
            <a:off x="838200" y="1"/>
            <a:ext cx="10515600" cy="1115877"/>
          </a:xfrm>
        </p:spPr>
        <p:txBody>
          <a:bodyPr>
            <a:normAutofit/>
          </a:bodyPr>
          <a:lstStyle/>
          <a:p>
            <a:pPr algn="ctr"/>
            <a:r>
              <a:rPr lang="en-CA" sz="4800" dirty="0">
                <a:latin typeface="Arial Black" panose="020B0A04020102020204" pitchFamily="34" charset="0"/>
              </a:rPr>
              <a:t>Covenant Witnesses</a:t>
            </a:r>
          </a:p>
        </p:txBody>
      </p:sp>
      <p:sp>
        <p:nvSpPr>
          <p:cNvPr id="3" name="Content Placeholder 2">
            <a:extLst>
              <a:ext uri="{FF2B5EF4-FFF2-40B4-BE49-F238E27FC236}">
                <a16:creationId xmlns:a16="http://schemas.microsoft.com/office/drawing/2014/main" id="{11CB7646-E3D6-2765-B370-B33FC7976584}"/>
              </a:ext>
            </a:extLst>
          </p:cNvPr>
          <p:cNvSpPr>
            <a:spLocks noGrp="1"/>
          </p:cNvSpPr>
          <p:nvPr>
            <p:ph idx="1"/>
          </p:nvPr>
        </p:nvSpPr>
        <p:spPr>
          <a:xfrm>
            <a:off x="0" y="1115878"/>
            <a:ext cx="12192000" cy="5742121"/>
          </a:xfrm>
        </p:spPr>
        <p:txBody>
          <a:bodyPr>
            <a:normAutofit lnSpcReduction="10000"/>
          </a:bodyPr>
          <a:lstStyle/>
          <a:p>
            <a:r>
              <a:rPr lang="en-CA" dirty="0"/>
              <a:t>Joshua states that </a:t>
            </a:r>
            <a:r>
              <a:rPr lang="en-CA" b="1" dirty="0">
                <a:highlight>
                  <a:srgbClr val="FFFF00"/>
                </a:highlight>
              </a:rPr>
              <a:t>the people have witnessed against themselves</a:t>
            </a:r>
            <a:r>
              <a:rPr lang="en-CA" dirty="0"/>
              <a:t>:</a:t>
            </a:r>
          </a:p>
          <a:p>
            <a:pPr marL="457200" lvl="1" indent="0">
              <a:buNone/>
            </a:pPr>
            <a:r>
              <a:rPr lang="en-CA" b="1" u="sng" dirty="0"/>
              <a:t>Joshua 24:22-24 ESV</a:t>
            </a:r>
          </a:p>
          <a:p>
            <a:pPr marL="457200" lvl="1" indent="0">
              <a:buNone/>
            </a:pPr>
            <a:r>
              <a:rPr lang="en-CA" dirty="0"/>
              <a:t>Then Joshua said to the people, “</a:t>
            </a:r>
            <a:r>
              <a:rPr lang="en-CA" b="1" dirty="0">
                <a:highlight>
                  <a:srgbClr val="FFFF00"/>
                </a:highlight>
              </a:rPr>
              <a:t>You are witnesses against yourselves</a:t>
            </a:r>
            <a:r>
              <a:rPr lang="en-CA" dirty="0"/>
              <a:t> that you have chosen the LORD, to serve him.” And they said, “</a:t>
            </a:r>
            <a:r>
              <a:rPr lang="en-CA" b="1" dirty="0">
                <a:highlight>
                  <a:srgbClr val="FFFF00"/>
                </a:highlight>
              </a:rPr>
              <a:t>We are witnesses</a:t>
            </a:r>
            <a:r>
              <a:rPr lang="en-CA" dirty="0"/>
              <a:t>.”  He said, “Then </a:t>
            </a:r>
            <a:r>
              <a:rPr lang="en-CA" b="1" dirty="0">
                <a:highlight>
                  <a:srgbClr val="FFFF00"/>
                </a:highlight>
              </a:rPr>
              <a:t>put away the foreign gods</a:t>
            </a:r>
            <a:r>
              <a:rPr lang="en-CA" dirty="0"/>
              <a:t> that are among you, and incline your heart to the LORD, the God of Israel.”  And the people said to Joshua, “</a:t>
            </a:r>
            <a:r>
              <a:rPr lang="en-CA" b="1" u="sng" dirty="0">
                <a:highlight>
                  <a:srgbClr val="FFFF00"/>
                </a:highlight>
              </a:rPr>
              <a:t>The LORD our God we will serve, and his voice we will obey</a:t>
            </a:r>
            <a:r>
              <a:rPr lang="en-CA" dirty="0"/>
              <a:t>.” </a:t>
            </a:r>
          </a:p>
          <a:p>
            <a:r>
              <a:rPr lang="en-CA" dirty="0"/>
              <a:t>On this agreement to the terms of the covenant, </a:t>
            </a:r>
            <a:r>
              <a:rPr lang="en-CA" b="1" dirty="0">
                <a:highlight>
                  <a:srgbClr val="FFFF00"/>
                </a:highlight>
              </a:rPr>
              <a:t>the covenant is recorded as cut</a:t>
            </a:r>
            <a:r>
              <a:rPr lang="en-CA" dirty="0"/>
              <a:t>.  A “stone” is set up as a formal witness and Joshua records the covenant in the “documentation of the torah of God”:</a:t>
            </a:r>
          </a:p>
          <a:p>
            <a:pPr marL="457200" lvl="1" indent="0">
              <a:buNone/>
            </a:pPr>
            <a:r>
              <a:rPr lang="en-CA" b="1" u="sng" dirty="0"/>
              <a:t>Joshua 24:25-27 ESV</a:t>
            </a:r>
          </a:p>
          <a:p>
            <a:pPr marL="457200" lvl="1" indent="0">
              <a:buNone/>
            </a:pPr>
            <a:r>
              <a:rPr lang="en-CA" b="1" dirty="0">
                <a:highlight>
                  <a:srgbClr val="FFFF00"/>
                </a:highlight>
              </a:rPr>
              <a:t>So Joshua [cut] a covenant with the people that day</a:t>
            </a:r>
            <a:r>
              <a:rPr lang="en-CA" dirty="0"/>
              <a:t>, and put in place [statute and </a:t>
            </a:r>
            <a:r>
              <a:rPr lang="en-CA" dirty="0" err="1"/>
              <a:t>mishᵉpat</a:t>
            </a:r>
            <a:r>
              <a:rPr lang="en-CA" dirty="0"/>
              <a:t>] for them at Shechem.  And </a:t>
            </a:r>
            <a:r>
              <a:rPr lang="en-CA" b="1" dirty="0">
                <a:highlight>
                  <a:srgbClr val="FFFF00"/>
                </a:highlight>
              </a:rPr>
              <a:t>Joshua wrote these words in the [documentation] of the [torah] of God</a:t>
            </a:r>
            <a:r>
              <a:rPr lang="en-CA" dirty="0"/>
              <a:t>.  And </a:t>
            </a:r>
            <a:r>
              <a:rPr lang="en-CA" b="1" dirty="0">
                <a:highlight>
                  <a:srgbClr val="FFFF00"/>
                </a:highlight>
              </a:rPr>
              <a:t>he took a large stone</a:t>
            </a:r>
            <a:r>
              <a:rPr lang="en-CA" dirty="0"/>
              <a:t> and set it up there under the terebinth that was by the sanctuary of the LORD.  And Joshua said to all the people, “Behold, </a:t>
            </a:r>
            <a:r>
              <a:rPr lang="en-CA" b="1" dirty="0">
                <a:highlight>
                  <a:srgbClr val="FFFF00"/>
                </a:highlight>
              </a:rPr>
              <a:t>this stone shall be a witness against us, for it has heard all the words of the LORD that he spoke to us.  Therefore it shall be a witness against you, lest you deal falsely with your God</a:t>
            </a:r>
            <a:r>
              <a:rPr lang="en-CA" dirty="0"/>
              <a:t>.”  </a:t>
            </a:r>
          </a:p>
          <a:p>
            <a:endParaRPr lang="en-CA" dirty="0"/>
          </a:p>
        </p:txBody>
      </p:sp>
    </p:spTree>
    <p:extLst>
      <p:ext uri="{BB962C8B-B14F-4D97-AF65-F5344CB8AC3E}">
        <p14:creationId xmlns:p14="http://schemas.microsoft.com/office/powerpoint/2010/main" val="1942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19BB-D62A-F8D6-9CC9-56489F26956F}"/>
              </a:ext>
            </a:extLst>
          </p:cNvPr>
          <p:cNvSpPr>
            <a:spLocks noGrp="1"/>
          </p:cNvSpPr>
          <p:nvPr>
            <p:ph type="title"/>
          </p:nvPr>
        </p:nvSpPr>
        <p:spPr>
          <a:xfrm>
            <a:off x="838200" y="1"/>
            <a:ext cx="10515600" cy="1146874"/>
          </a:xfrm>
        </p:spPr>
        <p:txBody>
          <a:bodyPr>
            <a:normAutofit/>
          </a:bodyPr>
          <a:lstStyle/>
          <a:p>
            <a:pPr algn="ctr"/>
            <a:r>
              <a:rPr lang="en-CA" sz="4800" dirty="0">
                <a:latin typeface="Arial Black" panose="020B0A04020102020204" pitchFamily="34" charset="0"/>
              </a:rPr>
              <a:t>Conclusion</a:t>
            </a:r>
          </a:p>
        </p:txBody>
      </p:sp>
      <p:sp>
        <p:nvSpPr>
          <p:cNvPr id="3" name="Content Placeholder 2">
            <a:extLst>
              <a:ext uri="{FF2B5EF4-FFF2-40B4-BE49-F238E27FC236}">
                <a16:creationId xmlns:a16="http://schemas.microsoft.com/office/drawing/2014/main" id="{942F3CC1-9EC5-511D-8B9E-11C4969E7285}"/>
              </a:ext>
            </a:extLst>
          </p:cNvPr>
          <p:cNvSpPr>
            <a:spLocks noGrp="1"/>
          </p:cNvSpPr>
          <p:nvPr>
            <p:ph idx="1"/>
          </p:nvPr>
        </p:nvSpPr>
        <p:spPr>
          <a:xfrm>
            <a:off x="0" y="898902"/>
            <a:ext cx="12192000" cy="5959097"/>
          </a:xfrm>
        </p:spPr>
        <p:txBody>
          <a:bodyPr>
            <a:normAutofit fontScale="92500"/>
          </a:bodyPr>
          <a:lstStyle/>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God’s covenants are a </a:t>
            </a:r>
            <a:r>
              <a:rPr kumimoji="0" lang="en-CA"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perfect and complete expression of God’s love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for human beings: God’s love is most clearly expressed by the </a:t>
            </a:r>
            <a:r>
              <a:rPr kumimoji="0" lang="en-CA" sz="2800" b="1" i="0"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grace</a:t>
            </a:r>
            <a:r>
              <a:rPr kumimoji="0" lang="en-CA"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he holds out to each and every human being</a:t>
            </a:r>
            <a:r>
              <a:rPr kumimoji="0" lang="en-CA" sz="2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2400" b="1" i="0" u="sng" strike="noStrike" kern="1200" cap="none" spc="0" normalizeH="0" baseline="0" noProof="0" dirty="0">
                <a:ln>
                  <a:noFill/>
                </a:ln>
                <a:solidFill>
                  <a:prstClr val="black"/>
                </a:solidFill>
                <a:effectLst/>
                <a:uLnTx/>
                <a:uFillTx/>
                <a:latin typeface="Calibri" panose="020F0502020204030204"/>
                <a:ea typeface="+mn-ea"/>
                <a:cs typeface="+mn-cs"/>
              </a:rPr>
              <a:t>John 3:16 ESV</a:t>
            </a:r>
          </a:p>
          <a:p>
            <a:pPr marL="457200" marR="0" lvl="1"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For </a:t>
            </a: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God so loved the world</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 that he gave his only Son, that whoever believes in him should not perish but </a:t>
            </a:r>
            <a:r>
              <a:rPr kumimoji="0" lang="en-CA"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have eternal life</a:t>
            </a: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CA"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dirty="0"/>
              <a:t>The </a:t>
            </a:r>
            <a:r>
              <a:rPr lang="en-CA" b="1" dirty="0">
                <a:highlight>
                  <a:srgbClr val="FFFF00"/>
                </a:highlight>
              </a:rPr>
              <a:t>Covenant of Fidelity</a:t>
            </a:r>
            <a:r>
              <a:rPr lang="en-CA" dirty="0"/>
              <a:t> was specifically with the Nation of Israel to remind them of the importance of their commitment to the Sinai Covenant: the essence of the covenant is “</a:t>
            </a:r>
            <a:r>
              <a:rPr lang="en-CA" b="1" dirty="0">
                <a:highlight>
                  <a:srgbClr val="FFFF00"/>
                </a:highlight>
              </a:rPr>
              <a:t>fidelity</a:t>
            </a:r>
            <a:r>
              <a:rPr lang="en-CA" dirty="0"/>
              <a:t>”, </a:t>
            </a:r>
            <a:r>
              <a:rPr lang="en-CA" b="1" dirty="0">
                <a:highlight>
                  <a:srgbClr val="FFFF00"/>
                </a:highlight>
              </a:rPr>
              <a:t>absolute commitment to serve God</a:t>
            </a:r>
            <a:r>
              <a:rPr lang="en-CA" dirty="0"/>
              <a:t> – this is the essence of the “covenant” of baptism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dirty="0"/>
              <a:t>A Christian agrees to </a:t>
            </a:r>
            <a:r>
              <a:rPr lang="en-CA" b="1" dirty="0">
                <a:highlight>
                  <a:srgbClr val="FFFF00"/>
                </a:highlight>
              </a:rPr>
              <a:t>grow in grace and knowledge</a:t>
            </a:r>
            <a:r>
              <a:rPr lang="en-CA" dirty="0"/>
              <a:t> – </a:t>
            </a:r>
            <a:r>
              <a:rPr lang="en-CA" b="1" dirty="0">
                <a:highlight>
                  <a:srgbClr val="FFFF00"/>
                </a:highlight>
              </a:rPr>
              <a:t>the </a:t>
            </a:r>
            <a:r>
              <a:rPr lang="en-CA" b="1" i="1" dirty="0">
                <a:highlight>
                  <a:srgbClr val="FFFF00"/>
                </a:highlight>
              </a:rPr>
              <a:t>torah</a:t>
            </a:r>
            <a:r>
              <a:rPr lang="en-CA" b="1" dirty="0">
                <a:highlight>
                  <a:srgbClr val="FFFF00"/>
                </a:highlight>
              </a:rPr>
              <a:t> of God</a:t>
            </a:r>
            <a:r>
              <a:rPr lang="en-CA" dirty="0"/>
              <a:t>: to accomplish that growth absolute commitment to live by the Way of God is required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dirty="0"/>
              <a:t>Because we are human, </a:t>
            </a:r>
            <a:r>
              <a:rPr lang="en-CA" b="1" dirty="0">
                <a:highlight>
                  <a:srgbClr val="FFFF00"/>
                </a:highlight>
              </a:rPr>
              <a:t>we are all susceptible to sin</a:t>
            </a:r>
            <a:r>
              <a:rPr lang="en-CA" dirty="0"/>
              <a:t>, which requires ongoing repentance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b="1" dirty="0">
                <a:highlight>
                  <a:srgbClr val="FFFF00"/>
                </a:highlight>
              </a:rPr>
              <a:t>Through this process we learn what it means to “</a:t>
            </a:r>
            <a:r>
              <a:rPr lang="en-CA" b="1" u="sng" dirty="0">
                <a:highlight>
                  <a:srgbClr val="FFFF00"/>
                </a:highlight>
              </a:rPr>
              <a:t>serve the LORD for he is our God</a:t>
            </a:r>
            <a:r>
              <a:rPr lang="en-CA" b="1" dirty="0">
                <a:highlight>
                  <a:srgbClr val="FFFF00"/>
                </a:highlight>
              </a:rPr>
              <a:t>”</a:t>
            </a:r>
          </a:p>
          <a:p>
            <a:endParaRPr lang="en-CA" dirty="0"/>
          </a:p>
        </p:txBody>
      </p:sp>
    </p:spTree>
    <p:extLst>
      <p:ext uri="{BB962C8B-B14F-4D97-AF65-F5344CB8AC3E}">
        <p14:creationId xmlns:p14="http://schemas.microsoft.com/office/powerpoint/2010/main" val="136536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5BDD-456E-BB01-04E3-AC10BE9AEA48}"/>
              </a:ext>
            </a:extLst>
          </p:cNvPr>
          <p:cNvSpPr>
            <a:spLocks noGrp="1"/>
          </p:cNvSpPr>
          <p:nvPr>
            <p:ph type="title"/>
          </p:nvPr>
        </p:nvSpPr>
        <p:spPr>
          <a:xfrm>
            <a:off x="0" y="1"/>
            <a:ext cx="12192000" cy="1193368"/>
          </a:xfrm>
        </p:spPr>
        <p:txBody>
          <a:bodyPr>
            <a:normAutofit/>
          </a:bodyPr>
          <a:lstStyle/>
          <a:p>
            <a:pPr algn="ctr"/>
            <a:r>
              <a:rPr lang="en-CA" sz="4800" dirty="0">
                <a:latin typeface="Arial Black" panose="020B0A04020102020204" pitchFamily="34" charset="0"/>
              </a:rPr>
              <a:t>No Apostacy in the Book of Joshua</a:t>
            </a:r>
          </a:p>
        </p:txBody>
      </p:sp>
      <p:sp>
        <p:nvSpPr>
          <p:cNvPr id="3" name="Content Placeholder 2">
            <a:extLst>
              <a:ext uri="{FF2B5EF4-FFF2-40B4-BE49-F238E27FC236}">
                <a16:creationId xmlns:a16="http://schemas.microsoft.com/office/drawing/2014/main" id="{BAA7A98D-F0D5-C83C-9323-C14242CB976A}"/>
              </a:ext>
            </a:extLst>
          </p:cNvPr>
          <p:cNvSpPr>
            <a:spLocks noGrp="1"/>
          </p:cNvSpPr>
          <p:nvPr>
            <p:ph idx="1"/>
          </p:nvPr>
        </p:nvSpPr>
        <p:spPr>
          <a:xfrm>
            <a:off x="-1" y="1193369"/>
            <a:ext cx="12191999" cy="5664630"/>
          </a:xfrm>
        </p:spPr>
        <p:txBody>
          <a:bodyPr>
            <a:normAutofit lnSpcReduction="10000"/>
          </a:bodyPr>
          <a:lstStyle/>
          <a:p>
            <a:r>
              <a:rPr lang="en-CA" dirty="0"/>
              <a:t>The Book of Joshua is the only “historic” or “prophetic” book of the Old Testament which does NOT deal with any Israelite apostacy – it is </a:t>
            </a:r>
            <a:r>
              <a:rPr lang="en-CA" b="1" dirty="0">
                <a:highlight>
                  <a:srgbClr val="FFFF00"/>
                </a:highlight>
              </a:rPr>
              <a:t>a very positive book</a:t>
            </a:r>
            <a:r>
              <a:rPr lang="en-CA" dirty="0"/>
              <a:t>, a </a:t>
            </a:r>
            <a:r>
              <a:rPr lang="en-CA" b="1" dirty="0">
                <a:highlight>
                  <a:srgbClr val="FFFF00"/>
                </a:highlight>
              </a:rPr>
              <a:t>book of accomplishment</a:t>
            </a:r>
            <a:r>
              <a:rPr lang="en-CA" dirty="0"/>
              <a:t>, a </a:t>
            </a:r>
            <a:r>
              <a:rPr lang="en-CA" b="1" dirty="0">
                <a:highlight>
                  <a:srgbClr val="FFFF00"/>
                </a:highlight>
              </a:rPr>
              <a:t>book of successful service to God</a:t>
            </a:r>
          </a:p>
          <a:p>
            <a:r>
              <a:rPr lang="en-CA" dirty="0"/>
              <a:t>There is </a:t>
            </a:r>
            <a:r>
              <a:rPr lang="en-CA" b="1" dirty="0">
                <a:highlight>
                  <a:srgbClr val="FFFF00"/>
                </a:highlight>
              </a:rPr>
              <a:t>only one criticism of Joshua</a:t>
            </a:r>
            <a:r>
              <a:rPr lang="en-CA" dirty="0"/>
              <a:t> – the Gibeonite deception:</a:t>
            </a:r>
          </a:p>
          <a:p>
            <a:pPr marL="457200" lvl="1" indent="0">
              <a:spcBef>
                <a:spcPts val="0"/>
              </a:spcBef>
              <a:buNone/>
            </a:pPr>
            <a:r>
              <a:rPr lang="en-CA" b="1" u="sng" dirty="0"/>
              <a:t>Joshua 9:14-15 ESV</a:t>
            </a:r>
          </a:p>
          <a:p>
            <a:pPr marL="457200" lvl="1" indent="0">
              <a:spcBef>
                <a:spcPts val="0"/>
              </a:spcBef>
              <a:buNone/>
            </a:pPr>
            <a:r>
              <a:rPr lang="en-CA" dirty="0"/>
              <a:t>So the men took some of their provisions, but </a:t>
            </a:r>
            <a:r>
              <a:rPr lang="en-CA" b="1" dirty="0">
                <a:highlight>
                  <a:srgbClr val="FFFF00"/>
                </a:highlight>
              </a:rPr>
              <a:t>did not ask counsel from the LORD</a:t>
            </a:r>
            <a:r>
              <a:rPr lang="en-CA" dirty="0"/>
              <a:t>.  And </a:t>
            </a:r>
            <a:r>
              <a:rPr lang="en-CA" b="1" dirty="0">
                <a:highlight>
                  <a:srgbClr val="FFFF00"/>
                </a:highlight>
              </a:rPr>
              <a:t>Joshua made peace with them and made a covenant with them</a:t>
            </a:r>
            <a:r>
              <a:rPr lang="en-CA" dirty="0"/>
              <a:t>, to let them live, and the leaders of the congregation swore to them.</a:t>
            </a:r>
          </a:p>
          <a:p>
            <a:r>
              <a:rPr lang="en-CA" dirty="0"/>
              <a:t> </a:t>
            </a:r>
            <a:r>
              <a:rPr lang="en-CA" b="1" dirty="0">
                <a:highlight>
                  <a:srgbClr val="FFFF00"/>
                </a:highlight>
              </a:rPr>
              <a:t>After the death of Joshua</a:t>
            </a:r>
            <a:r>
              <a:rPr lang="en-CA" dirty="0"/>
              <a:t> there was some criticism for failure to drive out all the inhabitants of the land, but that was part of the plan: </a:t>
            </a:r>
            <a:r>
              <a:rPr lang="en-CA" sz="2400" b="1" u="sng" dirty="0"/>
              <a:t>Deuteronomy 7:22 ESV</a:t>
            </a:r>
          </a:p>
          <a:p>
            <a:pPr marL="457200" lvl="1" indent="0">
              <a:spcBef>
                <a:spcPts val="600"/>
              </a:spcBef>
              <a:buNone/>
            </a:pPr>
            <a:r>
              <a:rPr lang="en-CA" b="1" dirty="0">
                <a:highlight>
                  <a:srgbClr val="FFFF00"/>
                </a:highlight>
              </a:rPr>
              <a:t>The LORD your God will clear away these nations before you little by little</a:t>
            </a:r>
            <a:r>
              <a:rPr lang="en-CA" dirty="0"/>
              <a:t>.  You may not make an end of them at once, lest the wild beasts grow too numerous for you.</a:t>
            </a:r>
          </a:p>
          <a:p>
            <a:r>
              <a:rPr lang="en-CA" dirty="0"/>
              <a:t>The problem was </a:t>
            </a:r>
            <a:r>
              <a:rPr lang="en-CA" b="1" dirty="0">
                <a:highlight>
                  <a:srgbClr val="FFFF00"/>
                </a:highlight>
              </a:rPr>
              <a:t>intermixing with the Inhabitants of the land</a:t>
            </a:r>
            <a:r>
              <a:rPr lang="en-CA" dirty="0"/>
              <a:t>: </a:t>
            </a:r>
            <a:r>
              <a:rPr lang="en-CA" sz="2600" b="1" u="sng" dirty="0"/>
              <a:t>Judges 2:2 ESV</a:t>
            </a:r>
          </a:p>
          <a:p>
            <a:pPr marL="457200" lvl="1" indent="0">
              <a:buNone/>
            </a:pPr>
            <a:r>
              <a:rPr lang="en-CA" dirty="0"/>
              <a:t>… you shall make no covenant with the inhabitants of this land; you shall break down their altars.’   But </a:t>
            </a:r>
            <a:r>
              <a:rPr lang="en-CA" b="1" dirty="0">
                <a:highlight>
                  <a:srgbClr val="FFFF00"/>
                </a:highlight>
              </a:rPr>
              <a:t>you have not obeyed my voice</a:t>
            </a:r>
            <a:r>
              <a:rPr lang="en-CA" dirty="0"/>
              <a:t>.  What is this you have done?</a:t>
            </a:r>
          </a:p>
        </p:txBody>
      </p:sp>
    </p:spTree>
    <p:extLst>
      <p:ext uri="{BB962C8B-B14F-4D97-AF65-F5344CB8AC3E}">
        <p14:creationId xmlns:p14="http://schemas.microsoft.com/office/powerpoint/2010/main" val="40430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553E-41E6-6363-B549-BFF9635082E5}"/>
              </a:ext>
            </a:extLst>
          </p:cNvPr>
          <p:cNvSpPr>
            <a:spLocks noGrp="1"/>
          </p:cNvSpPr>
          <p:nvPr>
            <p:ph type="title"/>
          </p:nvPr>
        </p:nvSpPr>
        <p:spPr>
          <a:xfrm>
            <a:off x="0" y="1"/>
            <a:ext cx="12192000" cy="1162372"/>
          </a:xfrm>
        </p:spPr>
        <p:txBody>
          <a:bodyPr>
            <a:normAutofit fontScale="90000"/>
          </a:bodyPr>
          <a:lstStyle/>
          <a:p>
            <a:pPr algn="ctr"/>
            <a:r>
              <a:rPr lang="en-CA" sz="4800" dirty="0">
                <a:latin typeface="Arial Black" panose="020B0A04020102020204" pitchFamily="34" charset="0"/>
              </a:rPr>
              <a:t>War with the Inhabitants of the Land</a:t>
            </a:r>
          </a:p>
        </p:txBody>
      </p:sp>
      <p:sp>
        <p:nvSpPr>
          <p:cNvPr id="3" name="Content Placeholder 2">
            <a:extLst>
              <a:ext uri="{FF2B5EF4-FFF2-40B4-BE49-F238E27FC236}">
                <a16:creationId xmlns:a16="http://schemas.microsoft.com/office/drawing/2014/main" id="{B728AD8D-AC90-F7C6-7ABF-512795B4DE8E}"/>
              </a:ext>
            </a:extLst>
          </p:cNvPr>
          <p:cNvSpPr>
            <a:spLocks noGrp="1"/>
          </p:cNvSpPr>
          <p:nvPr>
            <p:ph idx="1"/>
          </p:nvPr>
        </p:nvSpPr>
        <p:spPr>
          <a:xfrm>
            <a:off x="-1" y="1162373"/>
            <a:ext cx="12191999" cy="5695626"/>
          </a:xfrm>
        </p:spPr>
        <p:txBody>
          <a:bodyPr>
            <a:normAutofit lnSpcReduction="10000"/>
          </a:bodyPr>
          <a:lstStyle/>
          <a:p>
            <a:r>
              <a:rPr lang="en-CA" dirty="0"/>
              <a:t>Joshua’s first business was </a:t>
            </a:r>
            <a:r>
              <a:rPr lang="en-CA" b="1" dirty="0">
                <a:highlight>
                  <a:srgbClr val="FFFF00"/>
                </a:highlight>
              </a:rPr>
              <a:t>war with the inhabitants of the land</a:t>
            </a:r>
            <a:r>
              <a:rPr lang="en-CA" dirty="0"/>
              <a:t>:</a:t>
            </a:r>
          </a:p>
          <a:p>
            <a:pPr marL="457200" lvl="1" indent="0">
              <a:spcBef>
                <a:spcPts val="0"/>
              </a:spcBef>
              <a:buNone/>
            </a:pPr>
            <a:r>
              <a:rPr lang="en-CA" b="1" u="sng" dirty="0"/>
              <a:t>Joshua 1:3, 5-6, 3:10b, 5:1 ESV</a:t>
            </a:r>
          </a:p>
          <a:p>
            <a:pPr marL="457200" lvl="1" indent="0">
              <a:spcBef>
                <a:spcPts val="0"/>
              </a:spcBef>
              <a:buNone/>
            </a:pPr>
            <a:r>
              <a:rPr lang="en-CA" dirty="0"/>
              <a:t>Every place that the sole of your foot will tread upon I have given to you, just as I promised to Moses.  … </a:t>
            </a:r>
            <a:r>
              <a:rPr lang="en-CA" b="1" dirty="0">
                <a:highlight>
                  <a:srgbClr val="FFFF00"/>
                </a:highlight>
              </a:rPr>
              <a:t>No man shall be able to stand before you</a:t>
            </a:r>
            <a:r>
              <a:rPr lang="en-CA" dirty="0"/>
              <a:t> all the days of your life. Just as I was with Moses, so </a:t>
            </a:r>
            <a:r>
              <a:rPr lang="en-CA" b="1" dirty="0">
                <a:highlight>
                  <a:srgbClr val="FFFF00"/>
                </a:highlight>
              </a:rPr>
              <a:t>I will be with you</a:t>
            </a:r>
            <a:r>
              <a:rPr lang="en-CA" dirty="0"/>
              <a:t>.  I will not leave you or forsake you.  </a:t>
            </a:r>
            <a:r>
              <a:rPr lang="en-CA" b="1" dirty="0">
                <a:highlight>
                  <a:srgbClr val="FFFF00"/>
                </a:highlight>
              </a:rPr>
              <a:t>Be strong and courageous</a:t>
            </a:r>
            <a:r>
              <a:rPr lang="en-CA" dirty="0"/>
              <a:t>, for you shall cause this people to inherit the land that I swore to their fathers to give them.</a:t>
            </a:r>
          </a:p>
          <a:p>
            <a:pPr marL="457200" lvl="1" indent="0">
              <a:spcBef>
                <a:spcPts val="300"/>
              </a:spcBef>
              <a:buNone/>
            </a:pPr>
            <a:r>
              <a:rPr lang="en-CA" dirty="0"/>
              <a:t>… </a:t>
            </a:r>
            <a:r>
              <a:rPr lang="en-CA" b="1" dirty="0">
                <a:highlight>
                  <a:srgbClr val="FFFF00"/>
                </a:highlight>
              </a:rPr>
              <a:t>the living God is among you</a:t>
            </a:r>
            <a:r>
              <a:rPr lang="en-CA" dirty="0"/>
              <a:t> and that he will without fail drive out from before you the Canaanites, the Hittites, the Hivites, the Perizzites, the </a:t>
            </a:r>
            <a:r>
              <a:rPr lang="en-CA" dirty="0" err="1"/>
              <a:t>Girgashites</a:t>
            </a:r>
            <a:r>
              <a:rPr lang="en-CA" dirty="0"/>
              <a:t>, the Amorites, and the Jebusites. </a:t>
            </a:r>
          </a:p>
          <a:p>
            <a:pPr marL="457200" lvl="1" indent="0">
              <a:spcBef>
                <a:spcPts val="300"/>
              </a:spcBef>
              <a:buNone/>
            </a:pPr>
            <a:r>
              <a:rPr lang="en-CA" dirty="0"/>
              <a:t>As soon as </a:t>
            </a:r>
            <a:r>
              <a:rPr lang="en-CA" b="1" dirty="0">
                <a:highlight>
                  <a:srgbClr val="FFFF00"/>
                </a:highlight>
              </a:rPr>
              <a:t>all the kings of the Amorites</a:t>
            </a:r>
            <a:r>
              <a:rPr lang="en-CA" dirty="0"/>
              <a:t> who were beyond the Jordan to the west, and all the </a:t>
            </a:r>
            <a:r>
              <a:rPr lang="en-CA" b="1" dirty="0">
                <a:highlight>
                  <a:srgbClr val="FFFF00"/>
                </a:highlight>
              </a:rPr>
              <a:t>kings of the Canaanites</a:t>
            </a:r>
            <a:r>
              <a:rPr lang="en-CA" dirty="0"/>
              <a:t> who were by the sea, heard that the LORD had dried up the waters of the Jordan for the people of Israel until they had crossed over, </a:t>
            </a:r>
            <a:r>
              <a:rPr lang="en-CA" b="1" dirty="0">
                <a:highlight>
                  <a:srgbClr val="FFFF00"/>
                </a:highlight>
              </a:rPr>
              <a:t>their hearts melted and there was no longer any spirit in them because of the people of Israel</a:t>
            </a:r>
            <a:r>
              <a:rPr lang="en-CA" dirty="0"/>
              <a:t>.</a:t>
            </a:r>
          </a:p>
          <a:p>
            <a:r>
              <a:rPr lang="en-CA" dirty="0"/>
              <a:t>The war took five to ten years – it is very briefly recounted in Joshua chapters six through eleven</a:t>
            </a:r>
          </a:p>
        </p:txBody>
      </p:sp>
    </p:spTree>
    <p:extLst>
      <p:ext uri="{BB962C8B-B14F-4D97-AF65-F5344CB8AC3E}">
        <p14:creationId xmlns:p14="http://schemas.microsoft.com/office/powerpoint/2010/main" val="256565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A82AA-7F0E-13EF-A26C-AA8426D2C866}"/>
              </a:ext>
            </a:extLst>
          </p:cNvPr>
          <p:cNvSpPr>
            <a:spLocks noGrp="1"/>
          </p:cNvSpPr>
          <p:nvPr>
            <p:ph idx="1"/>
          </p:nvPr>
        </p:nvSpPr>
        <p:spPr>
          <a:xfrm>
            <a:off x="0" y="1498418"/>
            <a:ext cx="4812670" cy="1688122"/>
          </a:xfrm>
        </p:spPr>
        <p:txBody>
          <a:bodyPr>
            <a:noAutofit/>
          </a:bodyPr>
          <a:lstStyle/>
          <a:p>
            <a:pPr marL="0" indent="0">
              <a:buNone/>
            </a:pPr>
            <a:r>
              <a:rPr lang="en-CA" b="1" dirty="0">
                <a:highlight>
                  <a:srgbClr val="FFFF00"/>
                </a:highlight>
              </a:rPr>
              <a:t>After early victories</a:t>
            </a:r>
            <a:r>
              <a:rPr lang="en-CA" dirty="0"/>
              <a:t> the Israelites were able establish themselves in the central highlands near Shechem: </a:t>
            </a:r>
          </a:p>
        </p:txBody>
      </p:sp>
      <p:pic>
        <p:nvPicPr>
          <p:cNvPr id="5" name="Picture 4">
            <a:extLst>
              <a:ext uri="{FF2B5EF4-FFF2-40B4-BE49-F238E27FC236}">
                <a16:creationId xmlns:a16="http://schemas.microsoft.com/office/drawing/2014/main" id="{28014B44-DDF7-C312-F0DE-4125585DA150}"/>
              </a:ext>
            </a:extLst>
          </p:cNvPr>
          <p:cNvPicPr>
            <a:picLocks noChangeAspect="1"/>
          </p:cNvPicPr>
          <p:nvPr/>
        </p:nvPicPr>
        <p:blipFill>
          <a:blip r:embed="rId3"/>
          <a:stretch>
            <a:fillRect/>
          </a:stretch>
        </p:blipFill>
        <p:spPr>
          <a:xfrm>
            <a:off x="0" y="3147346"/>
            <a:ext cx="4953691" cy="3724795"/>
          </a:xfrm>
          <a:prstGeom prst="rect">
            <a:avLst/>
          </a:prstGeom>
        </p:spPr>
      </p:pic>
      <p:pic>
        <p:nvPicPr>
          <p:cNvPr id="7" name="Picture 6">
            <a:extLst>
              <a:ext uri="{FF2B5EF4-FFF2-40B4-BE49-F238E27FC236}">
                <a16:creationId xmlns:a16="http://schemas.microsoft.com/office/drawing/2014/main" id="{28BA620F-ACCF-569E-EC4D-AA6BA4ABBDCF}"/>
              </a:ext>
            </a:extLst>
          </p:cNvPr>
          <p:cNvPicPr>
            <a:picLocks noChangeAspect="1"/>
          </p:cNvPicPr>
          <p:nvPr/>
        </p:nvPicPr>
        <p:blipFill>
          <a:blip r:embed="rId4"/>
          <a:stretch>
            <a:fillRect/>
          </a:stretch>
        </p:blipFill>
        <p:spPr>
          <a:xfrm>
            <a:off x="4812669" y="-29532"/>
            <a:ext cx="4138246" cy="6887531"/>
          </a:xfrm>
          <a:prstGeom prst="rect">
            <a:avLst/>
          </a:prstGeom>
        </p:spPr>
      </p:pic>
      <p:sp>
        <p:nvSpPr>
          <p:cNvPr id="8" name="TextBox 7">
            <a:extLst>
              <a:ext uri="{FF2B5EF4-FFF2-40B4-BE49-F238E27FC236}">
                <a16:creationId xmlns:a16="http://schemas.microsoft.com/office/drawing/2014/main" id="{95B3829D-4B34-43BC-0CF7-9FF270C3617E}"/>
              </a:ext>
            </a:extLst>
          </p:cNvPr>
          <p:cNvSpPr txBox="1"/>
          <p:nvPr/>
        </p:nvSpPr>
        <p:spPr>
          <a:xfrm>
            <a:off x="8950915" y="0"/>
            <a:ext cx="3241085" cy="6768007"/>
          </a:xfrm>
          <a:prstGeom prst="rect">
            <a:avLst/>
          </a:prstGeom>
          <a:noFill/>
        </p:spPr>
        <p:txBody>
          <a:bodyPr wrap="square" rtlCol="0">
            <a:spAutoFit/>
          </a:bodyPr>
          <a:lstStyle/>
          <a:p>
            <a:r>
              <a:rPr lang="en-CA" sz="2800" dirty="0"/>
              <a:t>At Mount </a:t>
            </a:r>
            <a:r>
              <a:rPr lang="en-CA" sz="2800" dirty="0" err="1"/>
              <a:t>Ebal</a:t>
            </a:r>
            <a:r>
              <a:rPr lang="en-CA" sz="2800" dirty="0"/>
              <a:t> the Israelites performed </a:t>
            </a:r>
            <a:r>
              <a:rPr lang="en-CA" sz="2800" b="1" dirty="0">
                <a:highlight>
                  <a:srgbClr val="FFFF00"/>
                </a:highlight>
              </a:rPr>
              <a:t>the covenant ratification ceremony prescribed by Moses</a:t>
            </a:r>
            <a:r>
              <a:rPr lang="en-CA" sz="2800" dirty="0"/>
              <a:t>:</a:t>
            </a:r>
          </a:p>
          <a:p>
            <a:r>
              <a:rPr lang="en-CA" sz="2000" b="1" u="sng" dirty="0"/>
              <a:t>Deuteronomy 27:12-13  ESV</a:t>
            </a:r>
            <a:endParaRPr lang="en-CA" sz="2400" b="1" u="sng" dirty="0"/>
          </a:p>
          <a:p>
            <a:pPr>
              <a:lnSpc>
                <a:spcPct val="90000"/>
              </a:lnSpc>
            </a:pPr>
            <a:r>
              <a:rPr lang="en-CA" sz="2200" dirty="0"/>
              <a:t>When you have crossed over the Jordan, these shall stand on Mount Gerizim to bless the people: Simeon, Levi, Judah, Issachar, Joseph, and Benjamin.  And </a:t>
            </a:r>
            <a:r>
              <a:rPr lang="en-CA" sz="2200" b="1" dirty="0">
                <a:highlight>
                  <a:srgbClr val="FFFF00"/>
                </a:highlight>
              </a:rPr>
              <a:t>these shall stand on Mount </a:t>
            </a:r>
            <a:r>
              <a:rPr lang="en-CA" sz="2200" b="1" dirty="0" err="1">
                <a:highlight>
                  <a:srgbClr val="FFFF00"/>
                </a:highlight>
              </a:rPr>
              <a:t>Ebal</a:t>
            </a:r>
            <a:r>
              <a:rPr lang="en-CA" sz="2200" b="1" dirty="0">
                <a:highlight>
                  <a:srgbClr val="FFFF00"/>
                </a:highlight>
              </a:rPr>
              <a:t> for the curse</a:t>
            </a:r>
            <a:r>
              <a:rPr lang="en-CA" sz="2200" dirty="0"/>
              <a:t>: Reuben, Gad, Asher, Zebulun, Dan, and Naphtali. </a:t>
            </a:r>
          </a:p>
        </p:txBody>
      </p:sp>
      <p:sp>
        <p:nvSpPr>
          <p:cNvPr id="2" name="Title 1">
            <a:extLst>
              <a:ext uri="{FF2B5EF4-FFF2-40B4-BE49-F238E27FC236}">
                <a16:creationId xmlns:a16="http://schemas.microsoft.com/office/drawing/2014/main" id="{08E6E98A-C6CE-5A69-312B-7D295FED1DB9}"/>
              </a:ext>
            </a:extLst>
          </p:cNvPr>
          <p:cNvSpPr>
            <a:spLocks noGrp="1"/>
          </p:cNvSpPr>
          <p:nvPr>
            <p:ph type="title"/>
          </p:nvPr>
        </p:nvSpPr>
        <p:spPr>
          <a:xfrm>
            <a:off x="0" y="1"/>
            <a:ext cx="4812669" cy="1498417"/>
          </a:xfrm>
        </p:spPr>
        <p:txBody>
          <a:bodyPr>
            <a:normAutofit/>
          </a:bodyPr>
          <a:lstStyle/>
          <a:p>
            <a:pPr algn="ctr"/>
            <a:r>
              <a:rPr lang="en-CA" dirty="0">
                <a:latin typeface="Arial Black" panose="020B0A04020102020204" pitchFamily="34" charset="0"/>
              </a:rPr>
              <a:t>The Ceremony at Mount </a:t>
            </a:r>
            <a:r>
              <a:rPr lang="en-CA" dirty="0" err="1">
                <a:latin typeface="Arial Black" panose="020B0A04020102020204" pitchFamily="34" charset="0"/>
              </a:rPr>
              <a:t>Ebal</a:t>
            </a:r>
            <a:endParaRPr lang="en-CA" dirty="0">
              <a:latin typeface="Arial Black" panose="020B0A04020102020204" pitchFamily="34" charset="0"/>
            </a:endParaRPr>
          </a:p>
        </p:txBody>
      </p:sp>
    </p:spTree>
    <p:extLst>
      <p:ext uri="{BB962C8B-B14F-4D97-AF65-F5344CB8AC3E}">
        <p14:creationId xmlns:p14="http://schemas.microsoft.com/office/powerpoint/2010/main" val="250838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1279E7-4184-C063-1713-208C3BA9D072}"/>
              </a:ext>
            </a:extLst>
          </p:cNvPr>
          <p:cNvSpPr txBox="1"/>
          <p:nvPr/>
        </p:nvSpPr>
        <p:spPr>
          <a:xfrm>
            <a:off x="454325" y="128096"/>
            <a:ext cx="11283350" cy="6383286"/>
          </a:xfrm>
          <a:prstGeom prst="rect">
            <a:avLst/>
          </a:prstGeom>
          <a:noFill/>
        </p:spPr>
        <p:txBody>
          <a:bodyPr wrap="square">
            <a:spAutoFit/>
          </a:bodyPr>
          <a:lstStyle/>
          <a:p>
            <a:pPr>
              <a:lnSpc>
                <a:spcPct val="90000"/>
              </a:lnSpc>
            </a:pPr>
            <a:r>
              <a:rPr lang="en-CA" sz="2400" b="1" u="sng" dirty="0"/>
              <a:t>Joshua 8:30-35 ESV</a:t>
            </a:r>
          </a:p>
          <a:p>
            <a:pPr>
              <a:lnSpc>
                <a:spcPct val="90000"/>
              </a:lnSpc>
            </a:pPr>
            <a:r>
              <a:rPr lang="en-CA" sz="2400" dirty="0"/>
              <a:t>At that time </a:t>
            </a:r>
            <a:r>
              <a:rPr lang="en-CA" sz="2400" b="1" dirty="0">
                <a:highlight>
                  <a:srgbClr val="FFFF00"/>
                </a:highlight>
              </a:rPr>
              <a:t>Joshua built an altar to the LORD, the God of Israel, on Mount </a:t>
            </a:r>
            <a:r>
              <a:rPr lang="en-CA" sz="2400" b="1" dirty="0" err="1">
                <a:highlight>
                  <a:srgbClr val="FFFF00"/>
                </a:highlight>
              </a:rPr>
              <a:t>Ebal</a:t>
            </a:r>
            <a:r>
              <a:rPr lang="en-CA" sz="2400" dirty="0"/>
              <a:t>, just as Moses the servant of the LORD had commanded the people of Israel, as it is written in the [documentation] of the [torah] of Moses, “</a:t>
            </a:r>
            <a:r>
              <a:rPr lang="en-CA" sz="2400" b="1" dirty="0">
                <a:highlight>
                  <a:srgbClr val="FFFF00"/>
                </a:highlight>
              </a:rPr>
              <a:t>an altar of uncut stones, upon which no man has wielded an iron tool</a:t>
            </a:r>
            <a:r>
              <a:rPr lang="en-CA" sz="2400" dirty="0"/>
              <a:t>.”  And they offered on it burnt offerings to the LORD and sacrificed peace offerings.  </a:t>
            </a:r>
          </a:p>
          <a:p>
            <a:pPr>
              <a:lnSpc>
                <a:spcPct val="90000"/>
              </a:lnSpc>
              <a:spcBef>
                <a:spcPts val="600"/>
              </a:spcBef>
            </a:pPr>
            <a:r>
              <a:rPr lang="en-CA" sz="2400" dirty="0"/>
              <a:t>And there, in the presence of the people of Israel, </a:t>
            </a:r>
            <a:r>
              <a:rPr lang="en-CA" sz="2400" b="1" dirty="0">
                <a:highlight>
                  <a:srgbClr val="FFFF00"/>
                </a:highlight>
              </a:rPr>
              <a:t>he wrote on the stones [an extract] of the [torah] of Moses</a:t>
            </a:r>
            <a:r>
              <a:rPr lang="en-CA" sz="2400" dirty="0"/>
              <a:t>, which he had written.  </a:t>
            </a:r>
          </a:p>
          <a:p>
            <a:pPr>
              <a:lnSpc>
                <a:spcPct val="90000"/>
              </a:lnSpc>
              <a:spcBef>
                <a:spcPts val="600"/>
              </a:spcBef>
            </a:pPr>
            <a:r>
              <a:rPr lang="en-CA" sz="2400" dirty="0"/>
              <a:t>And all Israel, sojourner as well as native born, with their elders and officers and their judges, stood on opposite sides of the ark before the Levitical priests who carried the ark of the covenant of the LORD, </a:t>
            </a:r>
            <a:r>
              <a:rPr lang="en-CA" sz="2400" b="1" dirty="0">
                <a:highlight>
                  <a:srgbClr val="FFFF00"/>
                </a:highlight>
              </a:rPr>
              <a:t>half of them in front of Mount Gerizim</a:t>
            </a:r>
            <a:r>
              <a:rPr lang="en-CA" sz="2400" dirty="0"/>
              <a:t> and </a:t>
            </a:r>
            <a:r>
              <a:rPr lang="en-CA" sz="2400" b="1" dirty="0">
                <a:highlight>
                  <a:srgbClr val="FFFF00"/>
                </a:highlight>
              </a:rPr>
              <a:t>half of them in front of Mount </a:t>
            </a:r>
            <a:r>
              <a:rPr lang="en-CA" sz="2400" b="1" dirty="0" err="1">
                <a:highlight>
                  <a:srgbClr val="FFFF00"/>
                </a:highlight>
              </a:rPr>
              <a:t>Ebal</a:t>
            </a:r>
            <a:r>
              <a:rPr lang="en-CA" sz="2400" dirty="0"/>
              <a:t>, just as Moses the servant of the LORD had commanded at the first, to bless the people of Israel.  </a:t>
            </a:r>
          </a:p>
          <a:p>
            <a:pPr>
              <a:lnSpc>
                <a:spcPct val="90000"/>
              </a:lnSpc>
              <a:spcBef>
                <a:spcPts val="600"/>
              </a:spcBef>
            </a:pPr>
            <a:r>
              <a:rPr lang="en-CA" sz="2400" dirty="0"/>
              <a:t>And </a:t>
            </a:r>
            <a:r>
              <a:rPr lang="en-CA" sz="2400" b="1" dirty="0">
                <a:highlight>
                  <a:srgbClr val="FFFF00"/>
                </a:highlight>
              </a:rPr>
              <a:t>afterward he read all the words of the [torah]</a:t>
            </a:r>
            <a:r>
              <a:rPr lang="en-CA" sz="2400" dirty="0"/>
              <a:t>, the blessing and the curse, according to all that is written in the [documentation] of the [torah].  </a:t>
            </a:r>
          </a:p>
          <a:p>
            <a:pPr>
              <a:lnSpc>
                <a:spcPct val="90000"/>
              </a:lnSpc>
              <a:spcBef>
                <a:spcPts val="600"/>
              </a:spcBef>
            </a:pPr>
            <a:r>
              <a:rPr lang="en-CA" sz="2400" dirty="0"/>
              <a:t>There was not </a:t>
            </a:r>
            <a:r>
              <a:rPr lang="en-CA" sz="2400" b="1" dirty="0">
                <a:highlight>
                  <a:srgbClr val="FFFF00"/>
                </a:highlight>
              </a:rPr>
              <a:t>a word of all that Moses commanded</a:t>
            </a:r>
            <a:r>
              <a:rPr lang="en-CA" sz="2400" dirty="0"/>
              <a:t> that Joshua did not read before all the assembly of Israel, and the women, and the little ones, and the sojourners who lived among them.</a:t>
            </a:r>
          </a:p>
        </p:txBody>
      </p:sp>
    </p:spTree>
    <p:extLst>
      <p:ext uri="{BB962C8B-B14F-4D97-AF65-F5344CB8AC3E}">
        <p14:creationId xmlns:p14="http://schemas.microsoft.com/office/powerpoint/2010/main" val="302883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0798-4613-968A-7CE2-D5E1F77BF679}"/>
              </a:ext>
            </a:extLst>
          </p:cNvPr>
          <p:cNvSpPr>
            <a:spLocks noGrp="1"/>
          </p:cNvSpPr>
          <p:nvPr>
            <p:ph type="title"/>
          </p:nvPr>
        </p:nvSpPr>
        <p:spPr>
          <a:xfrm>
            <a:off x="838200" y="1"/>
            <a:ext cx="10515600" cy="1146874"/>
          </a:xfrm>
        </p:spPr>
        <p:txBody>
          <a:bodyPr>
            <a:normAutofit/>
          </a:bodyPr>
          <a:lstStyle/>
          <a:p>
            <a:pPr algn="ctr"/>
            <a:r>
              <a:rPr lang="en-CA" sz="4800" dirty="0">
                <a:latin typeface="Arial Black" panose="020B0A04020102020204" pitchFamily="34" charset="0"/>
              </a:rPr>
              <a:t>Mount </a:t>
            </a:r>
            <a:r>
              <a:rPr lang="en-CA" sz="5400" dirty="0" err="1">
                <a:latin typeface="Arial Black" panose="020B0A04020102020204" pitchFamily="34" charset="0"/>
              </a:rPr>
              <a:t>Ebal</a:t>
            </a:r>
            <a:r>
              <a:rPr lang="en-CA" sz="4800" dirty="0">
                <a:latin typeface="Arial Black" panose="020B0A04020102020204" pitchFamily="34" charset="0"/>
              </a:rPr>
              <a:t> Today</a:t>
            </a:r>
          </a:p>
        </p:txBody>
      </p:sp>
      <p:pic>
        <p:nvPicPr>
          <p:cNvPr id="4" name="Content Placeholder 3">
            <a:extLst>
              <a:ext uri="{FF2B5EF4-FFF2-40B4-BE49-F238E27FC236}">
                <a16:creationId xmlns:a16="http://schemas.microsoft.com/office/drawing/2014/main" id="{35FC022B-92A6-57F8-8D00-43CBA5685DA4}"/>
              </a:ext>
            </a:extLst>
          </p:cNvPr>
          <p:cNvPicPr>
            <a:picLocks noGrp="1" noChangeAspect="1"/>
          </p:cNvPicPr>
          <p:nvPr>
            <p:ph idx="1"/>
          </p:nvPr>
        </p:nvPicPr>
        <p:blipFill>
          <a:blip r:embed="rId2"/>
          <a:stretch>
            <a:fillRect/>
          </a:stretch>
        </p:blipFill>
        <p:spPr>
          <a:xfrm>
            <a:off x="1906292" y="1075557"/>
            <a:ext cx="8694549" cy="5796366"/>
          </a:xfrm>
          <a:prstGeom prst="rect">
            <a:avLst/>
          </a:prstGeom>
        </p:spPr>
      </p:pic>
    </p:spTree>
    <p:extLst>
      <p:ext uri="{BB962C8B-B14F-4D97-AF65-F5344CB8AC3E}">
        <p14:creationId xmlns:p14="http://schemas.microsoft.com/office/powerpoint/2010/main" val="169849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4EA9-EEA0-7A5F-DEEB-DCCBA554E0B7}"/>
              </a:ext>
            </a:extLst>
          </p:cNvPr>
          <p:cNvSpPr>
            <a:spLocks noGrp="1"/>
          </p:cNvSpPr>
          <p:nvPr>
            <p:ph type="title"/>
          </p:nvPr>
        </p:nvSpPr>
        <p:spPr>
          <a:xfrm>
            <a:off x="838200" y="1"/>
            <a:ext cx="10515600" cy="1177870"/>
          </a:xfrm>
        </p:spPr>
        <p:txBody>
          <a:bodyPr>
            <a:normAutofit/>
          </a:bodyPr>
          <a:lstStyle/>
          <a:p>
            <a:pPr algn="ctr"/>
            <a:r>
              <a:rPr lang="en-CA" sz="5400" dirty="0">
                <a:latin typeface="Arial Black" panose="020B0A04020102020204" pitchFamily="34" charset="0"/>
              </a:rPr>
              <a:t>The Archeological Site</a:t>
            </a:r>
          </a:p>
        </p:txBody>
      </p:sp>
      <p:pic>
        <p:nvPicPr>
          <p:cNvPr id="4" name="Content Placeholder 3">
            <a:extLst>
              <a:ext uri="{FF2B5EF4-FFF2-40B4-BE49-F238E27FC236}">
                <a16:creationId xmlns:a16="http://schemas.microsoft.com/office/drawing/2014/main" id="{F6AEAD26-68D6-513D-43F7-A56E04F15C92}"/>
              </a:ext>
            </a:extLst>
          </p:cNvPr>
          <p:cNvPicPr>
            <a:picLocks noGrp="1" noChangeAspect="1"/>
          </p:cNvPicPr>
          <p:nvPr>
            <p:ph idx="1"/>
          </p:nvPr>
        </p:nvPicPr>
        <p:blipFill>
          <a:blip r:embed="rId2"/>
          <a:stretch>
            <a:fillRect/>
          </a:stretch>
        </p:blipFill>
        <p:spPr>
          <a:xfrm>
            <a:off x="1681917" y="1176125"/>
            <a:ext cx="8779440" cy="5681874"/>
          </a:xfrm>
          <a:prstGeom prst="rect">
            <a:avLst/>
          </a:prstGeom>
        </p:spPr>
      </p:pic>
    </p:spTree>
    <p:extLst>
      <p:ext uri="{BB962C8B-B14F-4D97-AF65-F5344CB8AC3E}">
        <p14:creationId xmlns:p14="http://schemas.microsoft.com/office/powerpoint/2010/main" val="272319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A7D4-456F-4F23-757D-79B09C31ECFA}"/>
              </a:ext>
            </a:extLst>
          </p:cNvPr>
          <p:cNvSpPr>
            <a:spLocks noGrp="1"/>
          </p:cNvSpPr>
          <p:nvPr>
            <p:ph type="title"/>
          </p:nvPr>
        </p:nvSpPr>
        <p:spPr>
          <a:xfrm>
            <a:off x="838200" y="1"/>
            <a:ext cx="10515600" cy="1162372"/>
          </a:xfrm>
        </p:spPr>
        <p:txBody>
          <a:bodyPr>
            <a:normAutofit/>
          </a:bodyPr>
          <a:lstStyle/>
          <a:p>
            <a:pPr algn="ctr"/>
            <a:r>
              <a:rPr lang="en-CA" sz="5400" dirty="0">
                <a:latin typeface="Arial Black" panose="020B0A04020102020204" pitchFamily="34" charset="0"/>
              </a:rPr>
              <a:t>The Site as Excavated </a:t>
            </a:r>
          </a:p>
        </p:txBody>
      </p:sp>
      <p:pic>
        <p:nvPicPr>
          <p:cNvPr id="4" name="Content Placeholder 3">
            <a:extLst>
              <a:ext uri="{FF2B5EF4-FFF2-40B4-BE49-F238E27FC236}">
                <a16:creationId xmlns:a16="http://schemas.microsoft.com/office/drawing/2014/main" id="{DB688EAD-00DA-CD6E-042C-D50126906BB1}"/>
              </a:ext>
            </a:extLst>
          </p:cNvPr>
          <p:cNvPicPr>
            <a:picLocks noGrp="1" noChangeAspect="1"/>
          </p:cNvPicPr>
          <p:nvPr>
            <p:ph idx="1"/>
          </p:nvPr>
        </p:nvPicPr>
        <p:blipFill>
          <a:blip r:embed="rId2"/>
          <a:stretch>
            <a:fillRect/>
          </a:stretch>
        </p:blipFill>
        <p:spPr>
          <a:xfrm>
            <a:off x="-1555" y="1150029"/>
            <a:ext cx="5707970" cy="5707970"/>
          </a:xfrm>
          <a:prstGeom prst="rect">
            <a:avLst/>
          </a:prstGeom>
        </p:spPr>
      </p:pic>
      <p:pic>
        <p:nvPicPr>
          <p:cNvPr id="5" name="Picture 4">
            <a:extLst>
              <a:ext uri="{FF2B5EF4-FFF2-40B4-BE49-F238E27FC236}">
                <a16:creationId xmlns:a16="http://schemas.microsoft.com/office/drawing/2014/main" id="{2588E47E-EB4C-D088-80AC-5751D7A855E3}"/>
              </a:ext>
            </a:extLst>
          </p:cNvPr>
          <p:cNvPicPr>
            <a:picLocks noChangeAspect="1"/>
          </p:cNvPicPr>
          <p:nvPr/>
        </p:nvPicPr>
        <p:blipFill>
          <a:blip r:embed="rId3"/>
          <a:stretch>
            <a:fillRect/>
          </a:stretch>
        </p:blipFill>
        <p:spPr>
          <a:xfrm>
            <a:off x="5747358" y="2460802"/>
            <a:ext cx="6444642" cy="4397197"/>
          </a:xfrm>
          <a:prstGeom prst="rect">
            <a:avLst/>
          </a:prstGeom>
        </p:spPr>
      </p:pic>
      <p:sp>
        <p:nvSpPr>
          <p:cNvPr id="6" name="TextBox 5">
            <a:extLst>
              <a:ext uri="{FF2B5EF4-FFF2-40B4-BE49-F238E27FC236}">
                <a16:creationId xmlns:a16="http://schemas.microsoft.com/office/drawing/2014/main" id="{68FE4FA4-EB74-5E9A-2798-573B0D5E84BB}"/>
              </a:ext>
            </a:extLst>
          </p:cNvPr>
          <p:cNvSpPr txBox="1"/>
          <p:nvPr/>
        </p:nvSpPr>
        <p:spPr>
          <a:xfrm>
            <a:off x="5747358" y="1088313"/>
            <a:ext cx="6444642" cy="1446550"/>
          </a:xfrm>
          <a:prstGeom prst="rect">
            <a:avLst/>
          </a:prstGeom>
          <a:noFill/>
        </p:spPr>
        <p:txBody>
          <a:bodyPr wrap="square" rtlCol="0">
            <a:spAutoFit/>
          </a:bodyPr>
          <a:lstStyle/>
          <a:p>
            <a:pPr algn="ctr"/>
            <a:r>
              <a:rPr lang="en-CA" sz="4400" dirty="0">
                <a:latin typeface="Arial Black" panose="020B0A04020102020204" pitchFamily="34" charset="0"/>
              </a:rPr>
              <a:t>Artist’s Conception of the Alter</a:t>
            </a:r>
          </a:p>
        </p:txBody>
      </p:sp>
    </p:spTree>
    <p:extLst>
      <p:ext uri="{BB962C8B-B14F-4D97-AF65-F5344CB8AC3E}">
        <p14:creationId xmlns:p14="http://schemas.microsoft.com/office/powerpoint/2010/main" val="3828221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4731</Words>
  <Application>Microsoft Office PowerPoint</Application>
  <PresentationFormat>Widescreen</PresentationFormat>
  <Paragraphs>184</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Calibri Light</vt:lpstr>
      <vt:lpstr>Office Theme</vt:lpstr>
      <vt:lpstr>The Covenant of Fidelity</vt:lpstr>
      <vt:lpstr>Joshua’s Commission</vt:lpstr>
      <vt:lpstr>No Apostacy in the Book of Joshua</vt:lpstr>
      <vt:lpstr>War with the Inhabitants of the Land</vt:lpstr>
      <vt:lpstr>The Ceremony at Mount Ebal</vt:lpstr>
      <vt:lpstr>PowerPoint Presentation</vt:lpstr>
      <vt:lpstr>Mount Ebal Today</vt:lpstr>
      <vt:lpstr>The Archeological Site</vt:lpstr>
      <vt:lpstr>The Site as Excavated </vt:lpstr>
      <vt:lpstr>The Division of the Land </vt:lpstr>
      <vt:lpstr>The Golden Age</vt:lpstr>
      <vt:lpstr>Joshua’s Final Speech</vt:lpstr>
      <vt:lpstr>PowerPoint Presentation</vt:lpstr>
      <vt:lpstr>PowerPoint Presentation</vt:lpstr>
      <vt:lpstr>The Covenant of Fidelity</vt:lpstr>
      <vt:lpstr>Historical Prologue</vt:lpstr>
      <vt:lpstr>PowerPoint Presentation</vt:lpstr>
      <vt:lpstr>Covenant Stipulation: Serve YHWH</vt:lpstr>
      <vt:lpstr>PowerPoint Presentation</vt:lpstr>
      <vt:lpstr>Covenant Witnesses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Covenant of Fidelity</dc:title>
  <dc:creator>Mike Whyte</dc:creator>
  <cp:lastModifiedBy>Mike Whyte</cp:lastModifiedBy>
  <cp:revision>24</cp:revision>
  <dcterms:created xsi:type="dcterms:W3CDTF">2022-11-16T13:15:55Z</dcterms:created>
  <dcterms:modified xsi:type="dcterms:W3CDTF">2022-12-24T11:29:19Z</dcterms:modified>
</cp:coreProperties>
</file>