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0" r:id="rId5"/>
    <p:sldId id="268" r:id="rId6"/>
    <p:sldId id="259" r:id="rId7"/>
    <p:sldId id="271" r:id="rId8"/>
    <p:sldId id="261" r:id="rId9"/>
    <p:sldId id="262" r:id="rId10"/>
    <p:sldId id="263" r:id="rId11"/>
    <p:sldId id="264" r:id="rId12"/>
    <p:sldId id="265" r:id="rId13"/>
    <p:sldId id="266" r:id="rId14"/>
    <p:sldId id="272" r:id="rId15"/>
    <p:sldId id="267"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88" autoAdjust="0"/>
    <p:restoredTop sz="74525" autoAdjust="0"/>
  </p:normalViewPr>
  <p:slideViewPr>
    <p:cSldViewPr snapToGrid="0">
      <p:cViewPr varScale="1">
        <p:scale>
          <a:sx n="70" d="100"/>
          <a:sy n="70" d="100"/>
        </p:scale>
        <p:origin x="270" y="48"/>
      </p:cViewPr>
      <p:guideLst/>
    </p:cSldViewPr>
  </p:slideViewPr>
  <p:notesTextViewPr>
    <p:cViewPr>
      <p:scale>
        <a:sx n="115" d="100"/>
        <a:sy n="115" d="100"/>
      </p:scale>
      <p:origin x="0" y="0"/>
    </p:cViewPr>
  </p:notesTextViewPr>
  <p:sorterViewPr>
    <p:cViewPr>
      <p:scale>
        <a:sx n="110" d="100"/>
        <a:sy n="110" d="100"/>
      </p:scale>
      <p:origin x="0" y="-45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D67D6-1117-407C-BE51-829B309FD95B}" type="datetimeFigureOut">
              <a:rPr lang="en-CA" smtClean="0"/>
              <a:t>2021-12-22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E83C08-6FF8-4E78-A79B-3514DE4AC266}" type="slidenum">
              <a:rPr lang="en-CA" smtClean="0"/>
              <a:t>‹#›</a:t>
            </a:fld>
            <a:endParaRPr lang="en-CA"/>
          </a:p>
        </p:txBody>
      </p:sp>
    </p:spTree>
    <p:extLst>
      <p:ext uri="{BB962C8B-B14F-4D97-AF65-F5344CB8AC3E}">
        <p14:creationId xmlns:p14="http://schemas.microsoft.com/office/powerpoint/2010/main" val="1263066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Two prophecies of the World Tomorrow:</a:t>
            </a:r>
          </a:p>
          <a:p>
            <a:pPr marL="628650" lvl="1" indent="-171450">
              <a:buFont typeface="Arial" panose="020B0604020202020204" pitchFamily="34" charset="0"/>
              <a:buChar char="•"/>
            </a:pPr>
            <a:r>
              <a:rPr lang="en-CA" dirty="0"/>
              <a:t>The  reign of the “king”, the King of kings, will be characterized by “righteousness”</a:t>
            </a:r>
          </a:p>
          <a:p>
            <a:pPr marL="628650" lvl="1" indent="-171450">
              <a:buFont typeface="Arial" panose="020B0604020202020204" pitchFamily="34" charset="0"/>
              <a:buChar char="•"/>
            </a:pPr>
            <a:r>
              <a:rPr lang="en-CA" dirty="0"/>
              <a:t>He will be assisted by “princes” whose rule is characterized as “justness” (</a:t>
            </a:r>
            <a:r>
              <a:rPr lang="en-CA" i="1" dirty="0" err="1"/>
              <a:t>mishᵉpat</a:t>
            </a:r>
            <a:r>
              <a:rPr lang="en-CA" dirty="0"/>
              <a:t>, ESV, NKJV have “justice”)</a:t>
            </a:r>
          </a:p>
          <a:p>
            <a:pPr marL="628650" lvl="1" indent="-171450">
              <a:buFont typeface="Arial" panose="020B0604020202020204" pitchFamily="34" charset="0"/>
              <a:buChar char="•"/>
            </a:pPr>
            <a:r>
              <a:rPr lang="en-CA" dirty="0"/>
              <a:t>The prophet uses four similes to describe “good government” – like a “shepherd” caring for his flock</a:t>
            </a:r>
          </a:p>
          <a:p>
            <a:pPr marL="171450" lvl="0" indent="-171450">
              <a:buFont typeface="Arial" panose="020B0604020202020204" pitchFamily="34" charset="0"/>
              <a:buChar char="•"/>
            </a:pPr>
            <a:r>
              <a:rPr lang="en-CA" dirty="0"/>
              <a:t>In the second prophecy,</a:t>
            </a:r>
          </a:p>
          <a:p>
            <a:pPr marL="628650" lvl="1" indent="-171450">
              <a:buFont typeface="Arial" panose="020B0604020202020204" pitchFamily="34" charset="0"/>
              <a:buChar char="•"/>
            </a:pPr>
            <a:r>
              <a:rPr lang="en-CA" dirty="0"/>
              <a:t>God addresses “his people”, “his nation” – initially the New Israel, but ultimately every nation on earth</a:t>
            </a:r>
          </a:p>
          <a:p>
            <a:pPr marL="628650" lvl="1" indent="-171450">
              <a:buFont typeface="Arial" panose="020B0604020202020204" pitchFamily="34" charset="0"/>
              <a:buChar char="•"/>
            </a:pPr>
            <a:r>
              <a:rPr lang="en-CA" dirty="0"/>
              <a:t>God’s purpose is to provide “instruction”  (</a:t>
            </a:r>
            <a:r>
              <a:rPr lang="en-CA" b="0" i="1" dirty="0"/>
              <a:t>torah</a:t>
            </a:r>
            <a:r>
              <a:rPr lang="en-CA" dirty="0"/>
              <a:t>, ESV, NKJV have “law” – a bad translation)</a:t>
            </a:r>
          </a:p>
          <a:p>
            <a:pPr marL="628650" lvl="1" indent="-171450">
              <a:buFont typeface="Arial" panose="020B0604020202020204" pitchFamily="34" charset="0"/>
              <a:buChar char="•"/>
            </a:pPr>
            <a:r>
              <a:rPr lang="en-CA" dirty="0"/>
              <a:t>In parallel to “instruction” is “justness” – the objective of the instruction: people should learn to have God’s character attribute of “justness”</a:t>
            </a:r>
          </a:p>
          <a:p>
            <a:pPr marL="628650" lvl="1" indent="-171450">
              <a:buFont typeface="Arial" panose="020B0604020202020204" pitchFamily="34" charset="0"/>
              <a:buChar char="•"/>
            </a:pPr>
            <a:r>
              <a:rPr lang="en-CA" dirty="0"/>
              <a:t>Having learned, God’s “righteousness”, is imputed to the peoples and “salvation” can ensue</a:t>
            </a:r>
          </a:p>
          <a:p>
            <a:pPr marL="628650" lvl="1" indent="-171450">
              <a:buFont typeface="Arial" panose="020B0604020202020204" pitchFamily="34" charset="0"/>
              <a:buChar char="•"/>
            </a:pPr>
            <a:r>
              <a:rPr lang="en-CA" dirty="0"/>
              <a:t>The “peoples” will be “judged” by “God’s arm”, his strength, his standard</a:t>
            </a:r>
          </a:p>
          <a:p>
            <a:pPr marL="628650" lvl="1" indent="-171450">
              <a:buFont typeface="Arial" panose="020B0604020202020204" pitchFamily="34" charset="0"/>
              <a:buChar char="•"/>
            </a:pPr>
            <a:r>
              <a:rPr lang="en-CA" dirty="0"/>
              <a:t>The whole world, “coastlands” will have “hope” and will “wait” for God’s way </a:t>
            </a:r>
          </a:p>
          <a:p>
            <a:pPr marL="171450" lvl="0" indent="-171450">
              <a:buFont typeface="Arial" panose="020B0604020202020204" pitchFamily="34" charset="0"/>
              <a:buChar char="•"/>
            </a:pPr>
            <a:r>
              <a:rPr lang="en-CA" dirty="0"/>
              <a:t>The point of this is </a:t>
            </a:r>
            <a:r>
              <a:rPr lang="en-CA" b="1" u="sng" dirty="0"/>
              <a:t>the key word “justness”</a:t>
            </a:r>
            <a:r>
              <a:rPr lang="en-CA" b="0" u="none" dirty="0"/>
              <a:t>: </a:t>
            </a:r>
            <a:r>
              <a:rPr lang="en-CA" dirty="0"/>
              <a:t>a fundamental character attribute of God which he requires us to develop</a:t>
            </a:r>
          </a:p>
          <a:p>
            <a:pPr marL="628650" lvl="1"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12E83C08-6FF8-4E78-A79B-3514DE4AC266}" type="slidenum">
              <a:rPr lang="en-CA" smtClean="0"/>
              <a:t>1</a:t>
            </a:fld>
            <a:endParaRPr lang="en-CA"/>
          </a:p>
        </p:txBody>
      </p:sp>
    </p:spTree>
    <p:extLst>
      <p:ext uri="{BB962C8B-B14F-4D97-AF65-F5344CB8AC3E}">
        <p14:creationId xmlns:p14="http://schemas.microsoft.com/office/powerpoint/2010/main" val="266727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fundamental for the World Tomorrow – we must ensure all society is based on “justness” , </a:t>
            </a:r>
            <a:r>
              <a:rPr lang="en-CA" b="1" i="1" u="sng" dirty="0" err="1"/>
              <a:t>mishᵉpat</a:t>
            </a:r>
            <a:endParaRPr lang="en-CA" b="1" i="1" u="sng" dirty="0"/>
          </a:p>
        </p:txBody>
      </p:sp>
      <p:sp>
        <p:nvSpPr>
          <p:cNvPr id="4" name="Slide Number Placeholder 3"/>
          <p:cNvSpPr>
            <a:spLocks noGrp="1"/>
          </p:cNvSpPr>
          <p:nvPr>
            <p:ph type="sldNum" sz="quarter" idx="5"/>
          </p:nvPr>
        </p:nvSpPr>
        <p:spPr/>
        <p:txBody>
          <a:bodyPr/>
          <a:lstStyle/>
          <a:p>
            <a:fld id="{12E83C08-6FF8-4E78-A79B-3514DE4AC266}" type="slidenum">
              <a:rPr lang="en-CA" smtClean="0"/>
              <a:t>11</a:t>
            </a:fld>
            <a:endParaRPr lang="en-CA"/>
          </a:p>
        </p:txBody>
      </p:sp>
    </p:spTree>
    <p:extLst>
      <p:ext uri="{BB962C8B-B14F-4D97-AF65-F5344CB8AC3E}">
        <p14:creationId xmlns:p14="http://schemas.microsoft.com/office/powerpoint/2010/main" val="251069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psalmist prays:</a:t>
            </a:r>
          </a:p>
          <a:p>
            <a:r>
              <a:rPr lang="en-CA" dirty="0"/>
              <a:t>•	Make me to know</a:t>
            </a:r>
          </a:p>
          <a:p>
            <a:r>
              <a:rPr lang="en-CA" dirty="0"/>
              <a:t>•	teach me</a:t>
            </a:r>
          </a:p>
          <a:p>
            <a:r>
              <a:rPr lang="en-CA" dirty="0"/>
              <a:t>•	Lead me</a:t>
            </a:r>
          </a:p>
          <a:p>
            <a:r>
              <a:rPr lang="en-CA" dirty="0"/>
              <a:t>He wants to be like God:</a:t>
            </a:r>
          </a:p>
          <a:p>
            <a:r>
              <a:rPr lang="en-CA" dirty="0"/>
              <a:t>•	your ways, the way, his way</a:t>
            </a:r>
          </a:p>
          <a:p>
            <a:r>
              <a:rPr lang="en-CA" dirty="0"/>
              <a:t>•	your paths</a:t>
            </a:r>
          </a:p>
          <a:p>
            <a:r>
              <a:rPr lang="en-CA" dirty="0"/>
              <a:t>•	your truth</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err="1"/>
              <a:t>mishᵉpat</a:t>
            </a:r>
            <a:r>
              <a:rPr lang="en-CA" dirty="0"/>
              <a:t> // his way - </a:t>
            </a:r>
            <a:r>
              <a:rPr lang="en-CA" sz="1800" dirty="0">
                <a:effectLst/>
                <a:latin typeface="Calibri" panose="020F0502020204030204" pitchFamily="34" charset="0"/>
                <a:ea typeface="Calibri" panose="020F0502020204030204" pitchFamily="34" charset="0"/>
                <a:cs typeface="Arial" panose="020B0604020202020204" pitchFamily="34" charset="0"/>
              </a:rPr>
              <a:t>The process of learning, doing, understanding, and growing to be like God is embodied in </a:t>
            </a:r>
            <a:r>
              <a:rPr lang="en-CA" sz="1800" b="1" i="1" u="sng" dirty="0" err="1">
                <a:effectLst/>
                <a:latin typeface="Calibri" panose="020F0502020204030204" pitchFamily="34" charset="0"/>
                <a:ea typeface="Calibri" panose="020F0502020204030204" pitchFamily="34" charset="0"/>
                <a:cs typeface="Arial" panose="020B0604020202020204" pitchFamily="34" charset="0"/>
              </a:rPr>
              <a:t>mishᵉpat</a:t>
            </a:r>
            <a:r>
              <a:rPr lang="en-CA" sz="1800" b="1" i="1" u="sng" dirty="0">
                <a:effectLst/>
                <a:latin typeface="Calibri" panose="020F0502020204030204" pitchFamily="34" charset="0"/>
                <a:ea typeface="Calibri" panose="020F0502020204030204" pitchFamily="34" charset="0"/>
                <a:cs typeface="Arial" panose="020B0604020202020204" pitchFamily="34" charset="0"/>
              </a:rPr>
              <a:t>.</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a:p>
            <a:endParaRPr lang="en-CA" dirty="0"/>
          </a:p>
        </p:txBody>
      </p:sp>
      <p:sp>
        <p:nvSpPr>
          <p:cNvPr id="4" name="Slide Number Placeholder 3"/>
          <p:cNvSpPr>
            <a:spLocks noGrp="1"/>
          </p:cNvSpPr>
          <p:nvPr>
            <p:ph type="sldNum" sz="quarter" idx="5"/>
          </p:nvPr>
        </p:nvSpPr>
        <p:spPr/>
        <p:txBody>
          <a:bodyPr/>
          <a:lstStyle/>
          <a:p>
            <a:fld id="{12E83C08-6FF8-4E78-A79B-3514DE4AC266}" type="slidenum">
              <a:rPr lang="en-CA" smtClean="0"/>
              <a:t>13</a:t>
            </a:fld>
            <a:endParaRPr lang="en-CA"/>
          </a:p>
        </p:txBody>
      </p:sp>
    </p:spTree>
    <p:extLst>
      <p:ext uri="{BB962C8B-B14F-4D97-AF65-F5344CB8AC3E}">
        <p14:creationId xmlns:p14="http://schemas.microsoft.com/office/powerpoint/2010/main" val="1320298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loves </a:t>
            </a:r>
            <a:r>
              <a:rPr lang="en-CA" dirty="0" err="1"/>
              <a:t>mishᵉpat</a:t>
            </a:r>
            <a:r>
              <a:rPr lang="en-CA" dirty="0"/>
              <a:t>.   </a:t>
            </a:r>
          </a:p>
          <a:p>
            <a:pPr marL="171450" indent="-171450">
              <a:buFont typeface="Arial" panose="020B0604020202020204" pitchFamily="34" charset="0"/>
              <a:buChar char="•"/>
            </a:pPr>
            <a:r>
              <a:rPr lang="en-CA" dirty="0"/>
              <a:t>God’s </a:t>
            </a:r>
            <a:r>
              <a:rPr lang="en-CA" dirty="0" err="1"/>
              <a:t>mishᵉpat</a:t>
            </a:r>
            <a:r>
              <a:rPr lang="en-CA" dirty="0"/>
              <a:t> is so vast it is compared to the depths of the ocean.   </a:t>
            </a:r>
          </a:p>
          <a:p>
            <a:pPr marL="171450" indent="-171450">
              <a:buFont typeface="Arial" panose="020B0604020202020204" pitchFamily="34" charset="0"/>
              <a:buChar char="•"/>
            </a:pPr>
            <a:r>
              <a:rPr lang="en-CA" dirty="0"/>
              <a:t>God will impart his </a:t>
            </a:r>
            <a:r>
              <a:rPr lang="en-CA" dirty="0" err="1"/>
              <a:t>mishᵉpat</a:t>
            </a:r>
            <a:r>
              <a:rPr lang="en-CA" dirty="0"/>
              <a:t> on true worshippers.   </a:t>
            </a:r>
          </a:p>
          <a:p>
            <a:pPr marL="171450" indent="-171450">
              <a:buFont typeface="Arial" panose="020B0604020202020204" pitchFamily="34" charset="0"/>
              <a:buChar char="•"/>
            </a:pPr>
            <a:r>
              <a:rPr lang="en-CA" dirty="0"/>
              <a:t>One to whom </a:t>
            </a:r>
            <a:r>
              <a:rPr lang="en-CA" dirty="0" err="1"/>
              <a:t>mishᵉpat</a:t>
            </a:r>
            <a:r>
              <a:rPr lang="en-CA" dirty="0"/>
              <a:t> has been given speaks with wisdom </a:t>
            </a:r>
          </a:p>
          <a:p>
            <a:pPr marL="171450" indent="-171450">
              <a:buFont typeface="Arial" panose="020B0604020202020204" pitchFamily="34" charset="0"/>
              <a:buChar char="•"/>
            </a:pPr>
            <a:r>
              <a:rPr lang="en-CA" dirty="0"/>
              <a:t>He will not slip off the path of God’s way because the torah is written in his heart. </a:t>
            </a:r>
          </a:p>
        </p:txBody>
      </p:sp>
      <p:sp>
        <p:nvSpPr>
          <p:cNvPr id="4" name="Slide Number Placeholder 3"/>
          <p:cNvSpPr>
            <a:spLocks noGrp="1"/>
          </p:cNvSpPr>
          <p:nvPr>
            <p:ph type="sldNum" sz="quarter" idx="5"/>
          </p:nvPr>
        </p:nvSpPr>
        <p:spPr/>
        <p:txBody>
          <a:bodyPr/>
          <a:lstStyle/>
          <a:p>
            <a:fld id="{12E83C08-6FF8-4E78-A79B-3514DE4AC266}" type="slidenum">
              <a:rPr lang="en-CA" smtClean="0"/>
              <a:t>14</a:t>
            </a:fld>
            <a:endParaRPr lang="en-CA"/>
          </a:p>
        </p:txBody>
      </p:sp>
    </p:spTree>
    <p:extLst>
      <p:ext uri="{BB962C8B-B14F-4D97-AF65-F5344CB8AC3E}">
        <p14:creationId xmlns:p14="http://schemas.microsoft.com/office/powerpoint/2010/main" val="199961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2E83C08-6FF8-4E78-A79B-3514DE4AC266}" type="slidenum">
              <a:rPr lang="en-CA" smtClean="0"/>
              <a:t>15</a:t>
            </a:fld>
            <a:endParaRPr lang="en-CA"/>
          </a:p>
        </p:txBody>
      </p:sp>
    </p:spTree>
    <p:extLst>
      <p:ext uri="{BB962C8B-B14F-4D97-AF65-F5344CB8AC3E}">
        <p14:creationId xmlns:p14="http://schemas.microsoft.com/office/powerpoint/2010/main" val="27295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2E83C08-6FF8-4E78-A79B-3514DE4AC266}" type="slidenum">
              <a:rPr lang="en-CA" smtClean="0"/>
              <a:t>16</a:t>
            </a:fld>
            <a:endParaRPr lang="en-CA"/>
          </a:p>
        </p:txBody>
      </p:sp>
    </p:spTree>
    <p:extLst>
      <p:ext uri="{BB962C8B-B14F-4D97-AF65-F5344CB8AC3E}">
        <p14:creationId xmlns:p14="http://schemas.microsoft.com/office/powerpoint/2010/main" val="3685845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no justice in the world today. </a:t>
            </a:r>
          </a:p>
        </p:txBody>
      </p:sp>
      <p:sp>
        <p:nvSpPr>
          <p:cNvPr id="4" name="Slide Number Placeholder 3"/>
          <p:cNvSpPr>
            <a:spLocks noGrp="1"/>
          </p:cNvSpPr>
          <p:nvPr>
            <p:ph type="sldNum" sz="quarter" idx="5"/>
          </p:nvPr>
        </p:nvSpPr>
        <p:spPr/>
        <p:txBody>
          <a:bodyPr/>
          <a:lstStyle/>
          <a:p>
            <a:fld id="{12E83C08-6FF8-4E78-A79B-3514DE4AC266}" type="slidenum">
              <a:rPr lang="en-CA" smtClean="0"/>
              <a:t>2</a:t>
            </a:fld>
            <a:endParaRPr lang="en-CA"/>
          </a:p>
        </p:txBody>
      </p:sp>
    </p:spTree>
    <p:extLst>
      <p:ext uri="{BB962C8B-B14F-4D97-AF65-F5344CB8AC3E}">
        <p14:creationId xmlns:p14="http://schemas.microsoft.com/office/powerpoint/2010/main" val="4283908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exactly the state the world is in today …</a:t>
            </a:r>
          </a:p>
        </p:txBody>
      </p:sp>
      <p:sp>
        <p:nvSpPr>
          <p:cNvPr id="4" name="Slide Number Placeholder 3"/>
          <p:cNvSpPr>
            <a:spLocks noGrp="1"/>
          </p:cNvSpPr>
          <p:nvPr>
            <p:ph type="sldNum" sz="quarter" idx="5"/>
          </p:nvPr>
        </p:nvSpPr>
        <p:spPr/>
        <p:txBody>
          <a:bodyPr/>
          <a:lstStyle/>
          <a:p>
            <a:fld id="{12E83C08-6FF8-4E78-A79B-3514DE4AC266}" type="slidenum">
              <a:rPr lang="en-CA" smtClean="0"/>
              <a:t>3</a:t>
            </a:fld>
            <a:endParaRPr lang="en-CA"/>
          </a:p>
        </p:txBody>
      </p:sp>
    </p:spTree>
    <p:extLst>
      <p:ext uri="{BB962C8B-B14F-4D97-AF65-F5344CB8AC3E}">
        <p14:creationId xmlns:p14="http://schemas.microsoft.com/office/powerpoint/2010/main" val="749599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Our calling is an act of God’s grace for humanity just as Noah’s was</a:t>
            </a:r>
          </a:p>
          <a:p>
            <a:pPr marL="171450" indent="-171450">
              <a:buFont typeface="Arial" panose="020B0604020202020204" pitchFamily="34" charset="0"/>
              <a:buChar char="•"/>
            </a:pPr>
            <a:r>
              <a:rPr lang="en-CA" dirty="0"/>
              <a:t>Noah did all that God commanded – we cannot fail in the calling Gad has given us</a:t>
            </a:r>
          </a:p>
        </p:txBody>
      </p:sp>
      <p:sp>
        <p:nvSpPr>
          <p:cNvPr id="4" name="Slide Number Placeholder 3"/>
          <p:cNvSpPr>
            <a:spLocks noGrp="1"/>
          </p:cNvSpPr>
          <p:nvPr>
            <p:ph type="sldNum" sz="quarter" idx="5"/>
          </p:nvPr>
        </p:nvSpPr>
        <p:spPr/>
        <p:txBody>
          <a:bodyPr/>
          <a:lstStyle/>
          <a:p>
            <a:fld id="{12E83C08-6FF8-4E78-A79B-3514DE4AC266}" type="slidenum">
              <a:rPr lang="en-CA" smtClean="0"/>
              <a:t>5</a:t>
            </a:fld>
            <a:endParaRPr lang="en-CA"/>
          </a:p>
        </p:txBody>
      </p:sp>
    </p:spTree>
    <p:extLst>
      <p:ext uri="{BB962C8B-B14F-4D97-AF65-F5344CB8AC3E}">
        <p14:creationId xmlns:p14="http://schemas.microsoft.com/office/powerpoint/2010/main" val="827095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“walk with God” is to live the Christian life and prepare for the Kingdom of God</a:t>
            </a:r>
          </a:p>
        </p:txBody>
      </p:sp>
      <p:sp>
        <p:nvSpPr>
          <p:cNvPr id="4" name="Slide Number Placeholder 3"/>
          <p:cNvSpPr>
            <a:spLocks noGrp="1"/>
          </p:cNvSpPr>
          <p:nvPr>
            <p:ph type="sldNum" sz="quarter" idx="5"/>
          </p:nvPr>
        </p:nvSpPr>
        <p:spPr/>
        <p:txBody>
          <a:bodyPr/>
          <a:lstStyle/>
          <a:p>
            <a:fld id="{12E83C08-6FF8-4E78-A79B-3514DE4AC266}" type="slidenum">
              <a:rPr lang="en-CA" smtClean="0"/>
              <a:t>6</a:t>
            </a:fld>
            <a:endParaRPr lang="en-CA"/>
          </a:p>
        </p:txBody>
      </p:sp>
    </p:spTree>
    <p:extLst>
      <p:ext uri="{BB962C8B-B14F-4D97-AF65-F5344CB8AC3E}">
        <p14:creationId xmlns:p14="http://schemas.microsoft.com/office/powerpoint/2010/main" val="2375005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 new covenant is “cut”; and existing covenant is “established”</a:t>
            </a:r>
          </a:p>
          <a:p>
            <a:pPr marL="171450" indent="-171450">
              <a:buFont typeface="Arial" panose="020B0604020202020204" pitchFamily="34" charset="0"/>
              <a:buChar char="•"/>
            </a:pPr>
            <a:r>
              <a:rPr lang="en-CA" dirty="0"/>
              <a:t>In God’s mind the covenant with humanity was “cut” with Adam – the reinstatement with Noah was an “establishment” of the existing covenant </a:t>
            </a:r>
          </a:p>
        </p:txBody>
      </p:sp>
      <p:sp>
        <p:nvSpPr>
          <p:cNvPr id="4" name="Slide Number Placeholder 3"/>
          <p:cNvSpPr>
            <a:spLocks noGrp="1"/>
          </p:cNvSpPr>
          <p:nvPr>
            <p:ph type="sldNum" sz="quarter" idx="5"/>
          </p:nvPr>
        </p:nvSpPr>
        <p:spPr/>
        <p:txBody>
          <a:bodyPr/>
          <a:lstStyle/>
          <a:p>
            <a:fld id="{12E83C08-6FF8-4E78-A79B-3514DE4AC266}" type="slidenum">
              <a:rPr lang="en-CA" smtClean="0"/>
              <a:t>7</a:t>
            </a:fld>
            <a:endParaRPr lang="en-CA"/>
          </a:p>
        </p:txBody>
      </p:sp>
    </p:spTree>
    <p:extLst>
      <p:ext uri="{BB962C8B-B14F-4D97-AF65-F5344CB8AC3E}">
        <p14:creationId xmlns:p14="http://schemas.microsoft.com/office/powerpoint/2010/main" val="39736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Man is at the “top of the food chain” – all the creation was placed under man</a:t>
            </a:r>
          </a:p>
        </p:txBody>
      </p:sp>
      <p:sp>
        <p:nvSpPr>
          <p:cNvPr id="4" name="Slide Number Placeholder 3"/>
          <p:cNvSpPr>
            <a:spLocks noGrp="1"/>
          </p:cNvSpPr>
          <p:nvPr>
            <p:ph type="sldNum" sz="quarter" idx="5"/>
          </p:nvPr>
        </p:nvSpPr>
        <p:spPr/>
        <p:txBody>
          <a:bodyPr/>
          <a:lstStyle/>
          <a:p>
            <a:fld id="{12E83C08-6FF8-4E78-A79B-3514DE4AC266}" type="slidenum">
              <a:rPr lang="en-CA" smtClean="0"/>
              <a:t>8</a:t>
            </a:fld>
            <a:endParaRPr lang="en-CA"/>
          </a:p>
        </p:txBody>
      </p:sp>
    </p:spTree>
    <p:extLst>
      <p:ext uri="{BB962C8B-B14F-4D97-AF65-F5344CB8AC3E}">
        <p14:creationId xmlns:p14="http://schemas.microsoft.com/office/powerpoint/2010/main" val="2420266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was continuity with the first man and the survivors of the flood …</a:t>
            </a:r>
          </a:p>
        </p:txBody>
      </p:sp>
      <p:sp>
        <p:nvSpPr>
          <p:cNvPr id="4" name="Slide Number Placeholder 3"/>
          <p:cNvSpPr>
            <a:spLocks noGrp="1"/>
          </p:cNvSpPr>
          <p:nvPr>
            <p:ph type="sldNum" sz="quarter" idx="5"/>
          </p:nvPr>
        </p:nvSpPr>
        <p:spPr/>
        <p:txBody>
          <a:bodyPr/>
          <a:lstStyle/>
          <a:p>
            <a:fld id="{12E83C08-6FF8-4E78-A79B-3514DE4AC266}" type="slidenum">
              <a:rPr lang="en-CA" smtClean="0"/>
              <a:t>9</a:t>
            </a:fld>
            <a:endParaRPr lang="en-CA"/>
          </a:p>
        </p:txBody>
      </p:sp>
    </p:spTree>
    <p:extLst>
      <p:ext uri="{BB962C8B-B14F-4D97-AF65-F5344CB8AC3E}">
        <p14:creationId xmlns:p14="http://schemas.microsoft.com/office/powerpoint/2010/main" val="3879993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2E83C08-6FF8-4E78-A79B-3514DE4AC266}" type="slidenum">
              <a:rPr lang="en-CA" smtClean="0"/>
              <a:t>10</a:t>
            </a:fld>
            <a:endParaRPr lang="en-CA"/>
          </a:p>
        </p:txBody>
      </p:sp>
    </p:spTree>
    <p:extLst>
      <p:ext uri="{BB962C8B-B14F-4D97-AF65-F5344CB8AC3E}">
        <p14:creationId xmlns:p14="http://schemas.microsoft.com/office/powerpoint/2010/main" val="1115811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670EB-F67C-4DED-B53B-79E6953169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85B4A63-D614-447C-930C-76AEEDD8D7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92B08C2-7064-48C9-8C48-8DFB711E2FCE}"/>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5" name="Footer Placeholder 4">
            <a:extLst>
              <a:ext uri="{FF2B5EF4-FFF2-40B4-BE49-F238E27FC236}">
                <a16:creationId xmlns:a16="http://schemas.microsoft.com/office/drawing/2014/main" id="{296C688E-4770-4F53-AEA0-279D1510801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051AF4F-24E6-48FF-BABE-38ECF0AE4879}"/>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296203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511BF-E9E0-4BB1-99B7-2A912857807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5B7490C8-55CF-45AD-9EA1-2C6AB93DA1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1838CBC-AD9B-4C98-ADE1-F748BC9AA15F}"/>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5" name="Footer Placeholder 4">
            <a:extLst>
              <a:ext uri="{FF2B5EF4-FFF2-40B4-BE49-F238E27FC236}">
                <a16:creationId xmlns:a16="http://schemas.microsoft.com/office/drawing/2014/main" id="{0C56EFE6-D2E6-41DB-8AB1-135EC6437C2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BC9D47-70EA-4177-BAF9-A0F8671104E9}"/>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96699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C3F289-16E4-4AC7-9F56-5541AB1155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30E6121-DC5C-4F50-A799-6CB031AFE2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4DFAB4D-4C69-49B3-9F30-3AD9CCA6E93C}"/>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5" name="Footer Placeholder 4">
            <a:extLst>
              <a:ext uri="{FF2B5EF4-FFF2-40B4-BE49-F238E27FC236}">
                <a16:creationId xmlns:a16="http://schemas.microsoft.com/office/drawing/2014/main" id="{1F84CBAC-738E-4885-B297-BAE27421439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13E9F7-3DBF-4BEB-B6EA-CA35F925ADF9}"/>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256833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C7FE-C969-41AD-9D4B-6F2AE2BF96F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7114497-3AB9-4999-ABE6-FA45295B13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86D8CFA-668B-4785-AD44-A044327D3083}"/>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5" name="Footer Placeholder 4">
            <a:extLst>
              <a:ext uri="{FF2B5EF4-FFF2-40B4-BE49-F238E27FC236}">
                <a16:creationId xmlns:a16="http://schemas.microsoft.com/office/drawing/2014/main" id="{3982D7BF-7656-4B43-95C6-7F578B4818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DA2193A-995D-48A3-BCC6-39DCA4BD869F}"/>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2382365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5CC6-CF32-4EBA-B634-DF5E31CCB2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38C6D1D-A848-4B6E-8954-469CC1578A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B752C5-F3DE-4C62-A642-E1A1D79A0A85}"/>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5" name="Footer Placeholder 4">
            <a:extLst>
              <a:ext uri="{FF2B5EF4-FFF2-40B4-BE49-F238E27FC236}">
                <a16:creationId xmlns:a16="http://schemas.microsoft.com/office/drawing/2014/main" id="{50F4CDED-E9B9-4FEB-BE77-1C772BC4FC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EB7291-89E8-4314-8522-F20A4F079B84}"/>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120709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8F8F8-A9AA-47EE-9195-2099BAEF9EF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C0DA39B-BBF0-45CD-8316-1B992D51B9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1D4D53E-19AF-4406-8E47-19BC67C9BC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065172C-95EB-44E1-8FD1-08B79120FD9B}"/>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6" name="Footer Placeholder 5">
            <a:extLst>
              <a:ext uri="{FF2B5EF4-FFF2-40B4-BE49-F238E27FC236}">
                <a16:creationId xmlns:a16="http://schemas.microsoft.com/office/drawing/2014/main" id="{C12D8283-78C7-466F-BFD6-B60E4A0582D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479C138-6EF9-4A25-A600-A4318C492C9E}"/>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1146055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731C-6C9C-4F1C-82B0-D3135ABE08F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F75FE04-C2AF-4B6F-825E-9F5212D02D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3DA38D-5CC3-4737-9C2E-AEB31FA3E6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17B5C12-52A2-4C19-92FC-E878A4F0CB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8A55FA-BE6D-4B61-8139-627A93F72F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38C98BF-4546-44DD-A551-AAD31B082656}"/>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8" name="Footer Placeholder 7">
            <a:extLst>
              <a:ext uri="{FF2B5EF4-FFF2-40B4-BE49-F238E27FC236}">
                <a16:creationId xmlns:a16="http://schemas.microsoft.com/office/drawing/2014/main" id="{F1F3A299-045B-4F0D-B065-2CE1654DEE1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B3E1D2F-1F0B-40F2-AF65-C0C731363121}"/>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4009498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4B984-6B45-459F-82E3-F1E3B0EC5B2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A1D5194-6DA0-4D03-902F-EA390C946909}"/>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4" name="Footer Placeholder 3">
            <a:extLst>
              <a:ext uri="{FF2B5EF4-FFF2-40B4-BE49-F238E27FC236}">
                <a16:creationId xmlns:a16="http://schemas.microsoft.com/office/drawing/2014/main" id="{A8B182D2-4AB4-4B15-99D0-942CF8486A4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E76D2FC-C9EE-4362-829E-B9D077AB790B}"/>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1509479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1F6B7-AE07-4D1E-A386-41BA90027C4C}"/>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3" name="Footer Placeholder 2">
            <a:extLst>
              <a:ext uri="{FF2B5EF4-FFF2-40B4-BE49-F238E27FC236}">
                <a16:creationId xmlns:a16="http://schemas.microsoft.com/office/drawing/2014/main" id="{4D23CD6C-800D-43E9-9C5B-B9A8793181B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AA8AAF3-C902-426D-8ECD-AB048663808D}"/>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220128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5BA49-C39E-4981-B160-6BB2753545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E62AAD0-0F35-4E07-AF82-166A88F4C9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99091A5-B3D0-4F12-8C55-71D8621C8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038CA7-9BDF-492B-A5A4-CD265E362B68}"/>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6" name="Footer Placeholder 5">
            <a:extLst>
              <a:ext uri="{FF2B5EF4-FFF2-40B4-BE49-F238E27FC236}">
                <a16:creationId xmlns:a16="http://schemas.microsoft.com/office/drawing/2014/main" id="{24326277-30C8-4633-A459-5149107AC4F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C0C27AB-4342-4AA8-9E2F-421E27E66D4A}"/>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2018164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B4A78-904E-4542-ABB8-63DA3D454E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AB40E78-E453-49BA-9CF0-A2507001DF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7D18B2F-0880-4B69-8406-1181ABFD0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0A33BF-67EA-4CAF-A90F-ACE6C527C9C2}"/>
              </a:ext>
            </a:extLst>
          </p:cNvPr>
          <p:cNvSpPr>
            <a:spLocks noGrp="1"/>
          </p:cNvSpPr>
          <p:nvPr>
            <p:ph type="dt" sz="half" idx="10"/>
          </p:nvPr>
        </p:nvSpPr>
        <p:spPr/>
        <p:txBody>
          <a:bodyPr/>
          <a:lstStyle/>
          <a:p>
            <a:fld id="{748BBC2F-3191-4D35-80AE-3907F0093743}" type="datetimeFigureOut">
              <a:rPr lang="en-CA" smtClean="0"/>
              <a:t>2021-12-22</a:t>
            </a:fld>
            <a:endParaRPr lang="en-CA"/>
          </a:p>
        </p:txBody>
      </p:sp>
      <p:sp>
        <p:nvSpPr>
          <p:cNvPr id="6" name="Footer Placeholder 5">
            <a:extLst>
              <a:ext uri="{FF2B5EF4-FFF2-40B4-BE49-F238E27FC236}">
                <a16:creationId xmlns:a16="http://schemas.microsoft.com/office/drawing/2014/main" id="{DB69A5D8-C5A1-4E44-8818-27CC0825F3E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43159B2-1963-4EF7-A929-2AD448035885}"/>
              </a:ext>
            </a:extLst>
          </p:cNvPr>
          <p:cNvSpPr>
            <a:spLocks noGrp="1"/>
          </p:cNvSpPr>
          <p:nvPr>
            <p:ph type="sldNum" sz="quarter" idx="12"/>
          </p:nvPr>
        </p:nvSpPr>
        <p:spPr/>
        <p:txBody>
          <a:bodyPr/>
          <a:lstStyle/>
          <a:p>
            <a:fld id="{6BDB65F6-6233-4816-803D-EBC21DB07A3B}" type="slidenum">
              <a:rPr lang="en-CA" smtClean="0"/>
              <a:t>‹#›</a:t>
            </a:fld>
            <a:endParaRPr lang="en-CA"/>
          </a:p>
        </p:txBody>
      </p:sp>
    </p:spTree>
    <p:extLst>
      <p:ext uri="{BB962C8B-B14F-4D97-AF65-F5344CB8AC3E}">
        <p14:creationId xmlns:p14="http://schemas.microsoft.com/office/powerpoint/2010/main" val="553689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3A491B-1E04-485B-9064-5D4C047947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3A7BE7A-4612-4A67-BF95-20DE660D6F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807CF96-2F0F-4CBD-BE17-F8F01D37BC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BBC2F-3191-4D35-80AE-3907F0093743}" type="datetimeFigureOut">
              <a:rPr lang="en-CA" smtClean="0"/>
              <a:t>2021-12-22</a:t>
            </a:fld>
            <a:endParaRPr lang="en-CA"/>
          </a:p>
        </p:txBody>
      </p:sp>
      <p:sp>
        <p:nvSpPr>
          <p:cNvPr id="5" name="Footer Placeholder 4">
            <a:extLst>
              <a:ext uri="{FF2B5EF4-FFF2-40B4-BE49-F238E27FC236}">
                <a16:creationId xmlns:a16="http://schemas.microsoft.com/office/drawing/2014/main" id="{91AB1DC1-721D-4D7D-8A8B-D888B5F450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8965268-CE2B-4CB0-97A7-292761C006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B65F6-6233-4816-803D-EBC21DB07A3B}" type="slidenum">
              <a:rPr lang="en-CA" smtClean="0"/>
              <a:t>‹#›</a:t>
            </a:fld>
            <a:endParaRPr lang="en-CA"/>
          </a:p>
        </p:txBody>
      </p:sp>
    </p:spTree>
    <p:extLst>
      <p:ext uri="{BB962C8B-B14F-4D97-AF65-F5344CB8AC3E}">
        <p14:creationId xmlns:p14="http://schemas.microsoft.com/office/powerpoint/2010/main" val="83935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492FB-432E-4F4F-B7A8-91F9FEC47D43}"/>
              </a:ext>
            </a:extLst>
          </p:cNvPr>
          <p:cNvSpPr>
            <a:spLocks noGrp="1"/>
          </p:cNvSpPr>
          <p:nvPr>
            <p:ph type="ctrTitle"/>
          </p:nvPr>
        </p:nvSpPr>
        <p:spPr>
          <a:xfrm>
            <a:off x="0" y="1"/>
            <a:ext cx="12192000" cy="1600200"/>
          </a:xfrm>
        </p:spPr>
        <p:txBody>
          <a:bodyPr>
            <a:normAutofit/>
          </a:bodyPr>
          <a:lstStyle/>
          <a:p>
            <a:r>
              <a:rPr lang="en-CA" dirty="0">
                <a:latin typeface="Arial Black" panose="020B0A04020102020204" pitchFamily="34" charset="0"/>
              </a:rPr>
              <a:t>The Covenant of Justness </a:t>
            </a:r>
          </a:p>
        </p:txBody>
      </p:sp>
      <p:sp>
        <p:nvSpPr>
          <p:cNvPr id="3" name="Subtitle 2">
            <a:extLst>
              <a:ext uri="{FF2B5EF4-FFF2-40B4-BE49-F238E27FC236}">
                <a16:creationId xmlns:a16="http://schemas.microsoft.com/office/drawing/2014/main" id="{99E5AD48-BD81-4BA2-A6BC-292028F0DB6F}"/>
              </a:ext>
            </a:extLst>
          </p:cNvPr>
          <p:cNvSpPr>
            <a:spLocks noGrp="1"/>
          </p:cNvSpPr>
          <p:nvPr>
            <p:ph type="subTitle" idx="1"/>
          </p:nvPr>
        </p:nvSpPr>
        <p:spPr>
          <a:xfrm>
            <a:off x="0" y="1926336"/>
            <a:ext cx="12192000" cy="4931662"/>
          </a:xfrm>
        </p:spPr>
        <p:txBody>
          <a:bodyPr>
            <a:normAutofit fontScale="77500" lnSpcReduction="20000"/>
          </a:bodyPr>
          <a:lstStyle/>
          <a:p>
            <a:pPr marR="0">
              <a:lnSpc>
                <a:spcPct val="107000"/>
              </a:lnSpc>
              <a:spcBef>
                <a:spcPts val="0"/>
              </a:spcBef>
              <a:spcAft>
                <a:spcPts val="600"/>
              </a:spcAft>
            </a:pP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Behold,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a king will reign in righteousness</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and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princes will rule in [justness]</a:t>
            </a:r>
            <a:r>
              <a:rPr lang="en-CA" sz="3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b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Each will be like</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 hiding place from the wind, a shelter from the storm,</a:t>
            </a:r>
            <a:b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like</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streams of water in a dry place,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like</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the shade of a great rock in a weary land</a:t>
            </a:r>
            <a:r>
              <a:rPr lang="en-CA" sz="33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p>
          <a:p>
            <a:pPr marR="0" algn="r">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Isaiah 32:1-2 ESV</a:t>
            </a:r>
            <a:endParaRPr lang="en-CA" sz="3200" dirty="0">
              <a:effectLst/>
              <a:latin typeface="Calibri" panose="020F0502020204030204" pitchFamily="34" charset="0"/>
              <a:ea typeface="Calibri" panose="020F0502020204030204" pitchFamily="34" charset="0"/>
              <a:cs typeface="Arial" panose="020B0604020202020204" pitchFamily="34" charset="0"/>
            </a:endParaRPr>
          </a:p>
          <a:p>
            <a:pPr marR="0">
              <a:lnSpc>
                <a:spcPct val="107000"/>
              </a:lnSpc>
              <a:spcBef>
                <a:spcPts val="0"/>
              </a:spcBef>
              <a:spcAft>
                <a:spcPts val="600"/>
              </a:spcAft>
            </a:pP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Give attention to me,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my people</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and give ear to me,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my nation</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b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for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instruction</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will go out from me, </a:t>
            </a:r>
          </a:p>
          <a:p>
            <a:pPr marR="0">
              <a:lnSpc>
                <a:spcPct val="107000"/>
              </a:lnSpc>
              <a:spcBef>
                <a:spcPts val="0"/>
              </a:spcBef>
              <a:spcAft>
                <a:spcPts val="600"/>
              </a:spcAft>
            </a:pP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and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I will set my [justness] for a light to the peoples</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b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My righteousness</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draws near,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my salvation</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has gone out, </a:t>
            </a:r>
          </a:p>
          <a:p>
            <a:pPr marR="0">
              <a:lnSpc>
                <a:spcPct val="107000"/>
              </a:lnSpc>
              <a:spcBef>
                <a:spcPts val="0"/>
              </a:spcBef>
              <a:spcAft>
                <a:spcPts val="600"/>
              </a:spcAft>
            </a:pP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and my arms will judge </a:t>
            </a: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 peoples</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b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 coastlands</a:t>
            </a:r>
            <a:r>
              <a:rPr lang="en-CA" sz="3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hope for me, and for my arm they wait.  </a:t>
            </a:r>
          </a:p>
          <a:p>
            <a:pPr marL="457200" marR="0" algn="r">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Isaiah 51:4-5 ESV</a:t>
            </a:r>
            <a:endParaRPr lang="en-CA" sz="1300" dirty="0">
              <a:effectLst/>
              <a:latin typeface="Calibri" panose="020F0502020204030204" pitchFamily="34" charset="0"/>
              <a:ea typeface="Calibri" panose="020F0502020204030204" pitchFamily="34" charset="0"/>
              <a:cs typeface="Arial" panose="020B0604020202020204" pitchFamily="34" charset="0"/>
            </a:endParaRPr>
          </a:p>
          <a:p>
            <a:pPr marR="0" algn="l">
              <a:lnSpc>
                <a:spcPct val="107000"/>
              </a:lnSpc>
              <a:spcBef>
                <a:spcPts val="0"/>
              </a:spcBef>
              <a:spcAft>
                <a:spcPts val="600"/>
              </a:spcAft>
            </a:pPr>
            <a:endParaRPr lang="en-CA" sz="1100" dirty="0">
              <a:effectLst/>
              <a:latin typeface="Calibri" panose="020F0502020204030204" pitchFamily="34" charset="0"/>
              <a:ea typeface="Calibri" panose="020F0502020204030204" pitchFamily="34" charset="0"/>
              <a:cs typeface="Arial" panose="020B0604020202020204" pitchFamily="34" charset="0"/>
            </a:endParaRPr>
          </a:p>
          <a:p>
            <a:pPr marR="0" algn="l">
              <a:lnSpc>
                <a:spcPct val="107000"/>
              </a:lnSpc>
              <a:spcBef>
                <a:spcPts val="0"/>
              </a:spcBef>
              <a:spcAft>
                <a:spcPts val="600"/>
              </a:spcAft>
            </a:pPr>
            <a:endParaRPr lang="en-CA" sz="1100" dirty="0">
              <a:latin typeface="Calibri" panose="020F0502020204030204" pitchFamily="34" charset="0"/>
              <a:ea typeface="Calibri" panose="020F0502020204030204" pitchFamily="34" charset="0"/>
              <a:cs typeface="Arial" panose="020B0604020202020204" pitchFamily="34" charset="0"/>
            </a:endParaRPr>
          </a:p>
          <a:p>
            <a:pPr marR="0" algn="l">
              <a:lnSpc>
                <a:spcPct val="107000"/>
              </a:lnSpc>
              <a:spcBef>
                <a:spcPts val="0"/>
              </a:spcBef>
              <a:spcAft>
                <a:spcPts val="600"/>
              </a:spcAft>
            </a:pPr>
            <a:r>
              <a:rPr lang="en-CA" sz="1300" dirty="0">
                <a:effectLst/>
                <a:latin typeface="Calibri" panose="020F0502020204030204" pitchFamily="34" charset="0"/>
                <a:ea typeface="Calibri" panose="020F0502020204030204" pitchFamily="34" charset="0"/>
                <a:cs typeface="Arial" panose="020B0604020202020204" pitchFamily="34" charset="0"/>
              </a:rPr>
              <a:t>©2021 Mike Whyte: this document may be used freely for personal study, preaching, and teaching.  No part of it may be used under any circumstances for commercial purposes or to attain personal gain or advantage</a:t>
            </a:r>
            <a:r>
              <a:rPr lang="en-CA" sz="11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021166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D8C51-9D2C-461A-8741-C3A807A86C27}"/>
              </a:ext>
            </a:extLst>
          </p:cNvPr>
          <p:cNvSpPr>
            <a:spLocks noGrp="1"/>
          </p:cNvSpPr>
          <p:nvPr>
            <p:ph type="title"/>
          </p:nvPr>
        </p:nvSpPr>
        <p:spPr>
          <a:xfrm>
            <a:off x="838200" y="1"/>
            <a:ext cx="10515600" cy="1075037"/>
          </a:xfrm>
        </p:spPr>
        <p:txBody>
          <a:bodyPr/>
          <a:lstStyle/>
          <a:p>
            <a:pPr algn="ctr"/>
            <a:r>
              <a:rPr lang="en-CA" dirty="0">
                <a:latin typeface="Arial Black" panose="020B0A04020102020204" pitchFamily="34" charset="0"/>
              </a:rPr>
              <a:t>Its Life, that is, Its Blood</a:t>
            </a:r>
          </a:p>
        </p:txBody>
      </p:sp>
      <p:sp>
        <p:nvSpPr>
          <p:cNvPr id="3" name="Content Placeholder 2">
            <a:extLst>
              <a:ext uri="{FF2B5EF4-FFF2-40B4-BE49-F238E27FC236}">
                <a16:creationId xmlns:a16="http://schemas.microsoft.com/office/drawing/2014/main" id="{DBCE4A9A-8151-4EF6-A872-A59E2A5DB3CC}"/>
              </a:ext>
            </a:extLst>
          </p:cNvPr>
          <p:cNvSpPr>
            <a:spLocks noGrp="1"/>
          </p:cNvSpPr>
          <p:nvPr>
            <p:ph idx="1"/>
          </p:nvPr>
        </p:nvSpPr>
        <p:spPr>
          <a:xfrm>
            <a:off x="0" y="1075038"/>
            <a:ext cx="12192000" cy="5782961"/>
          </a:xfrm>
        </p:spPr>
        <p:txBody>
          <a:bodyPr/>
          <a:lstStyle/>
          <a:p>
            <a:pPr marL="457200" lvl="1" indent="0">
              <a:buNone/>
            </a:pPr>
            <a:r>
              <a:rPr lang="en-CA" b="1" u="sng" dirty="0"/>
              <a:t>Leviticus 17:11-12, 13b-14a ESV</a:t>
            </a:r>
          </a:p>
          <a:p>
            <a:pPr marL="457200" lvl="1" indent="0">
              <a:buNone/>
            </a:pPr>
            <a:r>
              <a:rPr lang="en-CA" dirty="0"/>
              <a:t>For </a:t>
            </a:r>
            <a:r>
              <a:rPr lang="en-CA" b="1" dirty="0">
                <a:highlight>
                  <a:srgbClr val="FFFF00"/>
                </a:highlight>
              </a:rPr>
              <a:t>the life of the flesh is in the blood</a:t>
            </a:r>
            <a:r>
              <a:rPr lang="en-CA" dirty="0"/>
              <a:t>, and I have given it for you on the altar to make atonement for your [lives], for </a:t>
            </a:r>
            <a:r>
              <a:rPr lang="en-CA" b="1" dirty="0">
                <a:highlight>
                  <a:srgbClr val="FFFF00"/>
                </a:highlight>
              </a:rPr>
              <a:t>it is the blood that makes atonement by the life</a:t>
            </a:r>
            <a:r>
              <a:rPr lang="en-CA" dirty="0"/>
              <a:t>.  Therefore I have said to the people of Israel, </a:t>
            </a:r>
            <a:r>
              <a:rPr lang="en-CA" b="1" dirty="0">
                <a:highlight>
                  <a:srgbClr val="FFFF00"/>
                </a:highlight>
              </a:rPr>
              <a:t>No person among you shall eat blood</a:t>
            </a:r>
            <a:r>
              <a:rPr lang="en-CA" dirty="0"/>
              <a:t> … pour out its blood and cover it with earth.  For </a:t>
            </a:r>
            <a:r>
              <a:rPr lang="en-CA" b="1" dirty="0">
                <a:highlight>
                  <a:srgbClr val="FFFF00"/>
                </a:highlight>
              </a:rPr>
              <a:t>the life of every creature is its blood</a:t>
            </a:r>
            <a:r>
              <a:rPr lang="en-CA" dirty="0"/>
              <a:t>: its blood is its life.</a:t>
            </a:r>
          </a:p>
          <a:p>
            <a:r>
              <a:rPr lang="en-CA" dirty="0">
                <a:effectLst/>
                <a:latin typeface="Calibri" panose="020F0502020204030204" pitchFamily="34" charset="0"/>
                <a:ea typeface="Calibri" panose="020F0502020204030204" pitchFamily="34" charset="0"/>
                <a:cs typeface="Arial" panose="020B0604020202020204" pitchFamily="34" charset="0"/>
              </a:rPr>
              <a:t>The blood of an animal gives it life: God prohibits the eating of blood because the life is given by God and must be returned by pouring the blood into the earth</a:t>
            </a:r>
          </a:p>
          <a:p>
            <a:r>
              <a:rPr lang="en-CA" dirty="0">
                <a:latin typeface="Calibri" panose="020F0502020204030204" pitchFamily="34" charset="0"/>
                <a:ea typeface="Calibri" panose="020F0502020204030204" pitchFamily="34" charset="0"/>
                <a:cs typeface="Arial" panose="020B0604020202020204" pitchFamily="34" charset="0"/>
              </a:rPr>
              <a:t>Blood is the agent through which oxygen from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life-giving breath</a:t>
            </a:r>
            <a:r>
              <a:rPr lang="en-CA" dirty="0">
                <a:latin typeface="Calibri" panose="020F0502020204030204" pitchFamily="34" charset="0"/>
                <a:ea typeface="Calibri" panose="020F0502020204030204" pitchFamily="34" charset="0"/>
                <a:cs typeface="Arial" panose="020B0604020202020204" pitchFamily="34" charset="0"/>
              </a:rPr>
              <a:t> is carried to the cells of the body:</a:t>
            </a:r>
          </a:p>
          <a:p>
            <a:pPr marL="457200" lvl="1" indent="0">
              <a:buNone/>
            </a:pPr>
            <a:r>
              <a:rPr lang="en-CA" b="1" u="sng" dirty="0">
                <a:effectLst/>
                <a:latin typeface="Calibri" panose="020F0502020204030204" pitchFamily="34" charset="0"/>
                <a:ea typeface="Calibri" panose="020F0502020204030204" pitchFamily="34" charset="0"/>
                <a:cs typeface="Arial" panose="020B0604020202020204" pitchFamily="34" charset="0"/>
              </a:rPr>
              <a:t>Genesis 2:7 ESV</a:t>
            </a:r>
          </a:p>
          <a:p>
            <a:pPr marL="457200"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 the LORD God formed the man of dust from the ground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breathed into his nostrils the breath of life</a:t>
            </a:r>
            <a:r>
              <a:rPr lang="en-CA" dirty="0">
                <a:effectLst/>
                <a:latin typeface="Calibri" panose="020F0502020204030204" pitchFamily="34" charset="0"/>
                <a:ea typeface="Calibri" panose="020F0502020204030204" pitchFamily="34" charset="0"/>
                <a:cs typeface="Arial" panose="020B0604020202020204" pitchFamily="34" charset="0"/>
              </a:rPr>
              <a:t>, and the man became a living creature</a:t>
            </a:r>
          </a:p>
          <a:p>
            <a:r>
              <a:rPr lang="en-CA" dirty="0">
                <a:latin typeface="Calibri" panose="020F0502020204030204" pitchFamily="34" charset="0"/>
                <a:cs typeface="Arial" panose="020B0604020202020204" pitchFamily="34" charset="0"/>
              </a:rPr>
              <a:t>Blood may only be used as prescribed for </a:t>
            </a:r>
            <a:r>
              <a:rPr lang="en-CA" b="1" dirty="0">
                <a:highlight>
                  <a:srgbClr val="FFFF00"/>
                </a:highlight>
                <a:latin typeface="Calibri" panose="020F0502020204030204" pitchFamily="34" charset="0"/>
                <a:cs typeface="Arial" panose="020B0604020202020204" pitchFamily="34" charset="0"/>
              </a:rPr>
              <a:t>sacrifices to make atonement</a:t>
            </a:r>
            <a:r>
              <a:rPr lang="en-CA" dirty="0">
                <a:latin typeface="Calibri" panose="020F0502020204030204" pitchFamily="34" charset="0"/>
                <a:cs typeface="Arial" panose="020B0604020202020204" pitchFamily="34" charset="0"/>
              </a:rPr>
              <a:t> – a clear foreshadowing of the sacrifice of Christ</a:t>
            </a:r>
            <a:endParaRPr lang="en-CA" dirty="0"/>
          </a:p>
        </p:txBody>
      </p:sp>
    </p:spTree>
    <p:extLst>
      <p:ext uri="{BB962C8B-B14F-4D97-AF65-F5344CB8AC3E}">
        <p14:creationId xmlns:p14="http://schemas.microsoft.com/office/powerpoint/2010/main" val="152881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1320E-F515-4E84-BB35-BE5B28CCB97C}"/>
              </a:ext>
            </a:extLst>
          </p:cNvPr>
          <p:cNvSpPr>
            <a:spLocks noGrp="1"/>
          </p:cNvSpPr>
          <p:nvPr>
            <p:ph type="title"/>
          </p:nvPr>
        </p:nvSpPr>
        <p:spPr>
          <a:xfrm>
            <a:off x="838200" y="1"/>
            <a:ext cx="10515600" cy="1124464"/>
          </a:xfrm>
        </p:spPr>
        <p:txBody>
          <a:bodyPr/>
          <a:lstStyle/>
          <a:p>
            <a:pPr algn="ctr"/>
            <a:r>
              <a:rPr lang="en-CA" dirty="0">
                <a:latin typeface="Arial Black" panose="020B0A04020102020204" pitchFamily="34" charset="0"/>
              </a:rPr>
              <a:t>Human Life is Sacred</a:t>
            </a:r>
          </a:p>
        </p:txBody>
      </p:sp>
      <p:sp>
        <p:nvSpPr>
          <p:cNvPr id="3" name="Content Placeholder 2">
            <a:extLst>
              <a:ext uri="{FF2B5EF4-FFF2-40B4-BE49-F238E27FC236}">
                <a16:creationId xmlns:a16="http://schemas.microsoft.com/office/drawing/2014/main" id="{C44CBD0F-845D-47EF-8985-7D99B3346262}"/>
              </a:ext>
            </a:extLst>
          </p:cNvPr>
          <p:cNvSpPr>
            <a:spLocks noGrp="1"/>
          </p:cNvSpPr>
          <p:nvPr>
            <p:ph idx="1"/>
          </p:nvPr>
        </p:nvSpPr>
        <p:spPr>
          <a:xfrm>
            <a:off x="0" y="1124465"/>
            <a:ext cx="12192000" cy="5733534"/>
          </a:xfrm>
        </p:spPr>
        <p:txBody>
          <a:bodyPr/>
          <a:lstStyle/>
          <a:p>
            <a:pPr>
              <a:lnSpc>
                <a:spcPct val="107000"/>
              </a:lnSpc>
              <a:spcBef>
                <a:spcPts val="0"/>
              </a:spcBef>
            </a:pPr>
            <a:r>
              <a:rPr lang="en-CA" dirty="0">
                <a:latin typeface="Calibri" panose="020F0502020204030204" pitchFamily="34" charset="0"/>
                <a:ea typeface="Calibri" panose="020F0502020204030204" pitchFamily="34" charset="0"/>
                <a:cs typeface="Arial" panose="020B0604020202020204" pitchFamily="34" charset="0"/>
              </a:rPr>
              <a:t>T</a:t>
            </a:r>
            <a:r>
              <a:rPr lang="en-CA" dirty="0">
                <a:effectLst/>
                <a:latin typeface="Calibri" panose="020F0502020204030204" pitchFamily="34" charset="0"/>
                <a:ea typeface="Calibri" panose="020F0502020204030204" pitchFamily="34" charset="0"/>
                <a:cs typeface="Arial" panose="020B0604020202020204" pitchFamily="34" charset="0"/>
              </a:rPr>
              <a:t>he life of human beings is also in the blood – taking a life is a serious matter:</a:t>
            </a:r>
          </a:p>
          <a:p>
            <a:pPr marL="457200"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Genesis 9:5-6 ESV</a:t>
            </a:r>
          </a:p>
          <a:p>
            <a:pPr marL="457200" lvl="1" indent="0">
              <a:lnSpc>
                <a:spcPct val="107000"/>
              </a:lnSpc>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 your lifeblood I will require a reckoning</a:t>
            </a:r>
            <a:r>
              <a:rPr lang="en-CA" dirty="0">
                <a:effectLst/>
                <a:latin typeface="Calibri" panose="020F0502020204030204" pitchFamily="34" charset="0"/>
                <a:ea typeface="Calibri" panose="020F0502020204030204" pitchFamily="34" charset="0"/>
                <a:cs typeface="Arial" panose="020B0604020202020204" pitchFamily="34" charset="0"/>
              </a:rPr>
              <a:t>: from every beast I will require it and from man.  From his fellow man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require a reckoning for the life of man</a:t>
            </a:r>
            <a:r>
              <a:rPr lang="en-CA" dirty="0">
                <a:effectLst/>
                <a:latin typeface="Calibri" panose="020F0502020204030204" pitchFamily="34" charset="0"/>
                <a:ea typeface="Calibri" panose="020F0502020204030204" pitchFamily="34" charset="0"/>
                <a:cs typeface="Arial" panose="020B0604020202020204" pitchFamily="34" charset="0"/>
              </a:rPr>
              <a:t>.</a:t>
            </a:r>
          </a:p>
          <a:p>
            <a:pPr marL="914400" lvl="1" indent="0">
              <a:lnSpc>
                <a:spcPct val="107000"/>
              </a:lnSpc>
              <a:spcBef>
                <a:spcPts val="0"/>
              </a:spcBef>
              <a:spcAft>
                <a:spcPts val="600"/>
              </a:spcAft>
              <a:buNone/>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Whoever sheds the blood of man</a:t>
            </a:r>
            <a:r>
              <a:rPr lang="en-CA" dirty="0">
                <a:effectLst/>
                <a:latin typeface="Calibri" panose="020F0502020204030204" pitchFamily="34" charset="0"/>
                <a:ea typeface="Calibri" panose="020F0502020204030204" pitchFamily="34" charset="0"/>
                <a:cs typeface="Arial" panose="020B0604020202020204" pitchFamily="34" charset="0"/>
              </a:rPr>
              <a:t>, </a:t>
            </a:r>
            <a:br>
              <a:rPr lang="en-CA" b="1" u="sng"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by man shall his blood be shed</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for God made man in his own image.</a:t>
            </a:r>
          </a:p>
          <a:p>
            <a:pPr>
              <a:lnSpc>
                <a:spcPct val="107000"/>
              </a:lnSpc>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The requirement that killing a person requires the death of the killer is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fundamental principle of justice</a:t>
            </a:r>
            <a:r>
              <a:rPr lang="en-CA"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By this covenant, all human societies are to be based on justice</a:t>
            </a:r>
            <a:r>
              <a:rPr lang="en-CA"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dirty="0">
                <a:latin typeface="Calibri" panose="020F0502020204030204" pitchFamily="34" charset="0"/>
                <a:ea typeface="Calibri" panose="020F0502020204030204" pitchFamily="34" charset="0"/>
                <a:cs typeface="Arial" panose="020B0604020202020204" pitchFamily="34" charset="0"/>
              </a:rPr>
              <a:t>This prescription of “justice” is required by God’s divine character attribute of “justness”: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God is Just</a:t>
            </a:r>
            <a:r>
              <a:rPr lang="en-CA" dirty="0">
                <a:latin typeface="Calibri" panose="020F0502020204030204" pitchFamily="34" charset="0"/>
                <a:ea typeface="Calibri" panose="020F0502020204030204" pitchFamily="34" charset="0"/>
                <a:cs typeface="Arial" panose="020B0604020202020204" pitchFamily="34" charset="0"/>
              </a:rPr>
              <a:t>; therefore, all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godly society must be based on Justice</a:t>
            </a:r>
            <a:endPar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457200" lvl="1" indent="0">
              <a:buNone/>
            </a:pPr>
            <a:endParaRPr lang="en-CA" dirty="0"/>
          </a:p>
        </p:txBody>
      </p:sp>
    </p:spTree>
    <p:extLst>
      <p:ext uri="{BB962C8B-B14F-4D97-AF65-F5344CB8AC3E}">
        <p14:creationId xmlns:p14="http://schemas.microsoft.com/office/powerpoint/2010/main" val="817859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E0A7-2408-46DC-870A-6E62B31AEB92}"/>
              </a:ext>
            </a:extLst>
          </p:cNvPr>
          <p:cNvSpPr>
            <a:spLocks noGrp="1"/>
          </p:cNvSpPr>
          <p:nvPr>
            <p:ph type="title"/>
          </p:nvPr>
        </p:nvSpPr>
        <p:spPr>
          <a:xfrm>
            <a:off x="838200" y="1"/>
            <a:ext cx="10515600" cy="1136821"/>
          </a:xfrm>
        </p:spPr>
        <p:txBody>
          <a:bodyPr/>
          <a:lstStyle/>
          <a:p>
            <a:pPr algn="ctr"/>
            <a:r>
              <a:rPr lang="en-CA" dirty="0">
                <a:latin typeface="Arial Black" panose="020B0A04020102020204" pitchFamily="34" charset="0"/>
              </a:rPr>
              <a:t>The Sign of the Covenant</a:t>
            </a:r>
          </a:p>
        </p:txBody>
      </p:sp>
      <p:sp>
        <p:nvSpPr>
          <p:cNvPr id="3" name="Content Placeholder 2">
            <a:extLst>
              <a:ext uri="{FF2B5EF4-FFF2-40B4-BE49-F238E27FC236}">
                <a16:creationId xmlns:a16="http://schemas.microsoft.com/office/drawing/2014/main" id="{1158FE36-8B7F-4FE1-A646-15F0D21320E6}"/>
              </a:ext>
            </a:extLst>
          </p:cNvPr>
          <p:cNvSpPr>
            <a:spLocks noGrp="1"/>
          </p:cNvSpPr>
          <p:nvPr>
            <p:ph idx="1"/>
          </p:nvPr>
        </p:nvSpPr>
        <p:spPr>
          <a:xfrm>
            <a:off x="0" y="1136822"/>
            <a:ext cx="12192000" cy="5721177"/>
          </a:xfrm>
        </p:spPr>
        <p:txBody>
          <a:bodyPr/>
          <a:lstStyle/>
          <a:p>
            <a:pPr marL="457200" lvl="1" indent="0">
              <a:buNone/>
            </a:pPr>
            <a:r>
              <a:rPr lang="en-CA" b="1" u="sng" dirty="0"/>
              <a:t>Genesis 9:12-17 ESV</a:t>
            </a:r>
          </a:p>
          <a:p>
            <a:pPr marL="457200" lvl="1" indent="0">
              <a:buNone/>
            </a:pPr>
            <a:r>
              <a:rPr lang="en-CA" dirty="0"/>
              <a:t>And God said, “This is </a:t>
            </a:r>
            <a:r>
              <a:rPr lang="en-CA" b="1" dirty="0">
                <a:highlight>
                  <a:srgbClr val="FFFF00"/>
                </a:highlight>
              </a:rPr>
              <a:t>the sign of the covenant</a:t>
            </a:r>
            <a:r>
              <a:rPr lang="en-CA" dirty="0"/>
              <a:t> that I make between me and you and every living creature that is with you, </a:t>
            </a:r>
            <a:r>
              <a:rPr lang="en-CA" b="1" dirty="0">
                <a:highlight>
                  <a:srgbClr val="FFFF00"/>
                </a:highlight>
              </a:rPr>
              <a:t>for all future generations</a:t>
            </a:r>
            <a:r>
              <a:rPr lang="en-CA" dirty="0"/>
              <a:t>:  I have set my bow in the cloud, and it shall be a sign of the covenant between me and the earth.  When I bring clouds over the earth and the bow is seen in the clouds, I will remember my covenant that is between me and you and </a:t>
            </a:r>
            <a:r>
              <a:rPr lang="en-CA" b="1" dirty="0">
                <a:highlight>
                  <a:srgbClr val="FFFF00"/>
                </a:highlight>
              </a:rPr>
              <a:t>every living creature</a:t>
            </a:r>
            <a:r>
              <a:rPr lang="en-CA" dirty="0"/>
              <a:t> of all flesh.  And the waters shall never again become a flood to destroy all flesh.  When the bow is in the clouds, </a:t>
            </a:r>
            <a:r>
              <a:rPr lang="en-CA" b="1" dirty="0">
                <a:highlight>
                  <a:srgbClr val="FFFF00"/>
                </a:highlight>
              </a:rPr>
              <a:t>I will see it and remember the everlasting covenant</a:t>
            </a:r>
            <a:r>
              <a:rPr lang="en-CA" dirty="0"/>
              <a:t> between God and every living creature of all flesh that is on the earth.”  God said to Noah, “This is the sign of the covenant that I have established between me and all flesh that is on the earth.”</a:t>
            </a:r>
          </a:p>
          <a:p>
            <a:r>
              <a:rPr lang="en-CA" dirty="0"/>
              <a:t>God reiterates that the </a:t>
            </a:r>
            <a:r>
              <a:rPr lang="en-CA" b="1" dirty="0">
                <a:highlight>
                  <a:srgbClr val="FFFF00"/>
                </a:highlight>
              </a:rPr>
              <a:t>Covenant of Justness is universal</a:t>
            </a:r>
            <a:r>
              <a:rPr lang="en-CA" dirty="0"/>
              <a:t>: “for all future generations” and “every living creature”; it is </a:t>
            </a:r>
            <a:r>
              <a:rPr lang="en-CA" b="1" dirty="0">
                <a:highlight>
                  <a:srgbClr val="FFFF00"/>
                </a:highlight>
              </a:rPr>
              <a:t>an expression of God’s love</a:t>
            </a:r>
            <a:r>
              <a:rPr lang="en-CA" dirty="0"/>
              <a:t> for his creation and his Plan of Salvation predicated on his </a:t>
            </a:r>
            <a:r>
              <a:rPr lang="en-CA" b="1" dirty="0">
                <a:highlight>
                  <a:srgbClr val="FFFF00"/>
                </a:highlight>
              </a:rPr>
              <a:t>grace for undeserving human beings</a:t>
            </a:r>
            <a:r>
              <a:rPr lang="en-CA" dirty="0"/>
              <a:t> </a:t>
            </a:r>
          </a:p>
        </p:txBody>
      </p:sp>
    </p:spTree>
    <p:extLst>
      <p:ext uri="{BB962C8B-B14F-4D97-AF65-F5344CB8AC3E}">
        <p14:creationId xmlns:p14="http://schemas.microsoft.com/office/powerpoint/2010/main" val="3760494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882FD-714B-4B74-9212-217A5D2A9EEE}"/>
              </a:ext>
            </a:extLst>
          </p:cNvPr>
          <p:cNvSpPr>
            <a:spLocks noGrp="1"/>
          </p:cNvSpPr>
          <p:nvPr>
            <p:ph type="title"/>
          </p:nvPr>
        </p:nvSpPr>
        <p:spPr>
          <a:xfrm>
            <a:off x="838200" y="1"/>
            <a:ext cx="10515600" cy="1112107"/>
          </a:xfrm>
        </p:spPr>
        <p:txBody>
          <a:bodyPr/>
          <a:lstStyle/>
          <a:p>
            <a:pPr algn="ctr"/>
            <a:r>
              <a:rPr lang="en-CA" dirty="0">
                <a:latin typeface="Arial Black" panose="020B0A04020102020204" pitchFamily="34" charset="0"/>
              </a:rPr>
              <a:t>The Nature of God - </a:t>
            </a:r>
            <a:r>
              <a:rPr lang="en-CA" i="1" dirty="0" err="1">
                <a:latin typeface="Arial Black" panose="020B0A04020102020204" pitchFamily="34" charset="0"/>
              </a:rPr>
              <a:t>mishᵉpat</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56F7EDBC-EDCB-440A-A7F2-9E83F6BCFA68}"/>
              </a:ext>
            </a:extLst>
          </p:cNvPr>
          <p:cNvSpPr>
            <a:spLocks noGrp="1"/>
          </p:cNvSpPr>
          <p:nvPr>
            <p:ph idx="1"/>
          </p:nvPr>
        </p:nvSpPr>
        <p:spPr>
          <a:xfrm>
            <a:off x="0" y="1112108"/>
            <a:ext cx="12282616" cy="5745891"/>
          </a:xfrm>
        </p:spPr>
        <p:txBody>
          <a:bodyPr/>
          <a:lstStyle/>
          <a:p>
            <a:pPr marL="457200" lvl="1" indent="0">
              <a:buNone/>
            </a:pPr>
            <a:r>
              <a:rPr lang="en-CA" b="1" u="sng" dirty="0"/>
              <a:t>Deuteronomy 32:3-4 ESV</a:t>
            </a:r>
          </a:p>
          <a:p>
            <a:pPr marL="457200" lvl="1" indent="0">
              <a:buNone/>
            </a:pPr>
            <a:r>
              <a:rPr lang="en-CA" dirty="0"/>
              <a:t>For I will </a:t>
            </a:r>
            <a:r>
              <a:rPr lang="en-CA" b="1" dirty="0">
                <a:highlight>
                  <a:srgbClr val="FFFF00"/>
                </a:highlight>
              </a:rPr>
              <a:t>proclaim</a:t>
            </a:r>
            <a:r>
              <a:rPr lang="en-CA" dirty="0"/>
              <a:t> the </a:t>
            </a:r>
            <a:r>
              <a:rPr lang="en-CA" b="1" dirty="0">
                <a:highlight>
                  <a:srgbClr val="FFFF00"/>
                </a:highlight>
              </a:rPr>
              <a:t>name of the LORD</a:t>
            </a:r>
            <a:r>
              <a:rPr lang="en-CA" dirty="0"/>
              <a:t>; ascribe greatness to our God!</a:t>
            </a:r>
            <a:br>
              <a:rPr lang="en-CA" dirty="0"/>
            </a:br>
            <a:r>
              <a:rPr lang="en-CA" dirty="0"/>
              <a:t>“The Rock, his work is perfect, for </a:t>
            </a:r>
            <a:r>
              <a:rPr lang="en-CA" b="1" dirty="0">
                <a:highlight>
                  <a:srgbClr val="FFFF00"/>
                </a:highlight>
              </a:rPr>
              <a:t>all his ways</a:t>
            </a:r>
            <a:r>
              <a:rPr lang="en-CA" dirty="0"/>
              <a:t> are [</a:t>
            </a:r>
            <a:r>
              <a:rPr lang="en-CA" b="1" dirty="0" err="1">
                <a:highlight>
                  <a:srgbClr val="FFFF00"/>
                </a:highlight>
              </a:rPr>
              <a:t>mishᵉpat</a:t>
            </a:r>
            <a:r>
              <a:rPr lang="en-CA" dirty="0"/>
              <a:t>].</a:t>
            </a:r>
            <a:br>
              <a:rPr lang="en-CA" dirty="0"/>
            </a:br>
            <a:r>
              <a:rPr lang="en-CA" dirty="0"/>
              <a:t>A God of </a:t>
            </a:r>
            <a:r>
              <a:rPr lang="en-CA" b="1" dirty="0">
                <a:highlight>
                  <a:srgbClr val="FFFF00"/>
                </a:highlight>
              </a:rPr>
              <a:t>faithfulness</a:t>
            </a:r>
            <a:r>
              <a:rPr lang="en-CA" dirty="0"/>
              <a:t> and </a:t>
            </a:r>
            <a:r>
              <a:rPr lang="en-CA" b="1" dirty="0">
                <a:highlight>
                  <a:srgbClr val="FFFF00"/>
                </a:highlight>
              </a:rPr>
              <a:t>without iniquity</a:t>
            </a:r>
            <a:r>
              <a:rPr lang="en-CA" dirty="0"/>
              <a:t>, </a:t>
            </a:r>
            <a:r>
              <a:rPr lang="en-CA" b="1" dirty="0">
                <a:highlight>
                  <a:srgbClr val="FFFF00"/>
                </a:highlight>
              </a:rPr>
              <a:t>just</a:t>
            </a:r>
            <a:r>
              <a:rPr lang="en-CA" dirty="0"/>
              <a:t> and </a:t>
            </a:r>
            <a:r>
              <a:rPr lang="en-CA" b="1" dirty="0">
                <a:highlight>
                  <a:srgbClr val="FFFF00"/>
                </a:highlight>
              </a:rPr>
              <a:t>upright</a:t>
            </a:r>
            <a:r>
              <a:rPr lang="en-CA" dirty="0"/>
              <a:t> is he. </a:t>
            </a:r>
          </a:p>
          <a:p>
            <a:r>
              <a:rPr lang="en-CA" sz="2800" dirty="0">
                <a:effectLst/>
                <a:latin typeface="Calibri" panose="020F0502020204030204" pitchFamily="34" charset="0"/>
                <a:ea typeface="Calibri" panose="020F0502020204030204" pitchFamily="34" charset="0"/>
                <a:cs typeface="Arial" panose="020B0604020202020204" pitchFamily="34" charset="0"/>
              </a:rPr>
              <a:t>Moses is proclaiming the nature of God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name of YHWH</a:t>
            </a:r>
            <a:r>
              <a:rPr lang="en-CA" sz="2800" dirty="0">
                <a:effectLst/>
                <a:latin typeface="Calibri" panose="020F0502020204030204" pitchFamily="34" charset="0"/>
                <a:ea typeface="Calibri" panose="020F0502020204030204" pitchFamily="34" charset="0"/>
                <a:cs typeface="Arial" panose="020B0604020202020204" pitchFamily="34" charset="0"/>
              </a:rPr>
              <a:t>!  God’s nature is what gives him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greatness</a:t>
            </a:r>
            <a:r>
              <a:rPr lang="en-CA" sz="2800" dirty="0">
                <a:effectLst/>
                <a:latin typeface="Calibri" panose="020F0502020204030204" pitchFamily="34" charset="0"/>
                <a:ea typeface="Calibri" panose="020F0502020204030204" pitchFamily="34" charset="0"/>
                <a:cs typeface="Arial" panose="020B0604020202020204" pitchFamily="34" charset="0"/>
              </a:rPr>
              <a:t>.  A single word which summarizes God’s nature,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his ways</a:t>
            </a:r>
            <a:r>
              <a:rPr lang="en-CA" sz="2800" dirty="0">
                <a:effectLst/>
                <a:latin typeface="Calibri" panose="020F0502020204030204" pitchFamily="34" charset="0"/>
                <a:ea typeface="Calibri" panose="020F0502020204030204" pitchFamily="34" charset="0"/>
                <a:cs typeface="Arial" panose="020B0604020202020204" pitchFamily="34" charset="0"/>
              </a:rPr>
              <a:t>”, is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The last line particularizes four aspects of God’s nature included in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sz="2800" b="1" i="1" dirty="0">
                <a:effectLst/>
                <a:latin typeface="Calibri" panose="020F0502020204030204" pitchFamily="34" charset="0"/>
                <a:ea typeface="Calibri" panose="020F0502020204030204" pitchFamily="34" charset="0"/>
                <a:cs typeface="Arial" panose="020B0604020202020204" pitchFamily="34" charset="0"/>
              </a:rPr>
              <a:t>.</a:t>
            </a:r>
          </a:p>
          <a:p>
            <a:r>
              <a:rPr lang="en-CA" dirty="0">
                <a:latin typeface="Calibri" panose="020F0502020204030204" pitchFamily="34" charset="0"/>
                <a:cs typeface="Arial" panose="020B0604020202020204" pitchFamily="34" charset="0"/>
              </a:rPr>
              <a:t>The psalmist makes it clear that </a:t>
            </a:r>
            <a:r>
              <a:rPr lang="en-CA" b="1" dirty="0">
                <a:highlight>
                  <a:srgbClr val="FFFF00"/>
                </a:highlight>
                <a:latin typeface="Calibri" panose="020F0502020204030204" pitchFamily="34" charset="0"/>
                <a:cs typeface="Arial" panose="020B0604020202020204" pitchFamily="34" charset="0"/>
              </a:rPr>
              <a:t>the converted</a:t>
            </a:r>
            <a:r>
              <a:rPr lang="en-CA" dirty="0">
                <a:latin typeface="Calibri" panose="020F0502020204030204" pitchFamily="34" charset="0"/>
                <a:cs typeface="Arial" panose="020B0604020202020204" pitchFamily="34" charset="0"/>
              </a:rPr>
              <a:t> are to learn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sz="28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dirty="0">
                <a:latin typeface="Calibri" panose="020F0502020204030204" pitchFamily="34" charset="0"/>
                <a:cs typeface="Arial" panose="020B0604020202020204" pitchFamily="34" charset="0"/>
              </a:rPr>
              <a:t> </a:t>
            </a:r>
          </a:p>
          <a:p>
            <a:pPr marL="457200" lvl="1" indent="0">
              <a:buNone/>
            </a:pPr>
            <a:r>
              <a:rPr lang="en-CA" b="1" u="sng" dirty="0">
                <a:effectLst/>
                <a:latin typeface="Calibri" panose="020F0502020204030204" pitchFamily="34" charset="0"/>
                <a:ea typeface="Calibri" panose="020F0502020204030204" pitchFamily="34" charset="0"/>
                <a:cs typeface="Arial" panose="020B0604020202020204" pitchFamily="34" charset="0"/>
              </a:rPr>
              <a:t>Psalm 25:4-5a, 8-9 ESV</a:t>
            </a:r>
          </a:p>
          <a:p>
            <a:pPr marL="457200" lvl="1" indent="0">
              <a:buNone/>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Make me to know</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ways</a:t>
            </a:r>
            <a:r>
              <a:rPr lang="en-CA" dirty="0">
                <a:effectLst/>
                <a:latin typeface="Calibri" panose="020F0502020204030204" pitchFamily="34" charset="0"/>
                <a:ea typeface="Calibri" panose="020F0502020204030204" pitchFamily="34" charset="0"/>
                <a:cs typeface="Arial" panose="020B0604020202020204" pitchFamily="34" charset="0"/>
              </a:rPr>
              <a:t>, O LORD;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teach me</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paths</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Lead me</a:t>
            </a:r>
            <a:r>
              <a:rPr lang="en-CA" dirty="0">
                <a:effectLst/>
                <a:latin typeface="Calibri" panose="020F0502020204030204" pitchFamily="34" charset="0"/>
                <a:ea typeface="Calibri" panose="020F0502020204030204" pitchFamily="34" charset="0"/>
                <a:cs typeface="Arial" panose="020B0604020202020204" pitchFamily="34" charset="0"/>
              </a:rPr>
              <a:t> in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truth</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teach me</a:t>
            </a:r>
            <a:r>
              <a:rPr lang="en-CA" dirty="0">
                <a:latin typeface="Calibri" panose="020F0502020204030204" pitchFamily="34" charset="0"/>
                <a:ea typeface="Calibri" panose="020F0502020204030204" pitchFamily="34" charset="0"/>
                <a:cs typeface="Arial" panose="020B0604020202020204" pitchFamily="34" charset="0"/>
              </a:rPr>
              <a:t> …</a:t>
            </a:r>
            <a:br>
              <a:rPr lang="en-CA" dirty="0">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Good</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upright</a:t>
            </a:r>
            <a:r>
              <a:rPr lang="en-CA" dirty="0">
                <a:effectLst/>
                <a:latin typeface="Calibri" panose="020F0502020204030204" pitchFamily="34" charset="0"/>
                <a:ea typeface="Calibri" panose="020F0502020204030204" pitchFamily="34" charset="0"/>
                <a:cs typeface="Arial" panose="020B0604020202020204" pitchFamily="34" charset="0"/>
              </a:rPr>
              <a:t> is the LORD; therefore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instructs</a:t>
            </a:r>
            <a:r>
              <a:rPr lang="en-CA" dirty="0">
                <a:effectLst/>
                <a:latin typeface="Calibri" panose="020F0502020204030204" pitchFamily="34" charset="0"/>
                <a:ea typeface="Calibri" panose="020F0502020204030204" pitchFamily="34" charset="0"/>
                <a:cs typeface="Arial" panose="020B0604020202020204" pitchFamily="34" charset="0"/>
              </a:rPr>
              <a:t> sinners in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way</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leads</a:t>
            </a:r>
            <a:r>
              <a:rPr lang="en-CA" dirty="0">
                <a:effectLst/>
                <a:latin typeface="Calibri" panose="020F0502020204030204" pitchFamily="34" charset="0"/>
                <a:ea typeface="Calibri" panose="020F0502020204030204" pitchFamily="34" charset="0"/>
                <a:cs typeface="Arial" panose="020B0604020202020204" pitchFamily="34" charset="0"/>
              </a:rPr>
              <a:t> the humble in [</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teaches</a:t>
            </a:r>
            <a:r>
              <a:rPr lang="en-CA" dirty="0">
                <a:effectLst/>
                <a:latin typeface="Calibri" panose="020F0502020204030204" pitchFamily="34" charset="0"/>
                <a:ea typeface="Calibri" panose="020F0502020204030204" pitchFamily="34" charset="0"/>
                <a:cs typeface="Arial" panose="020B0604020202020204" pitchFamily="34" charset="0"/>
              </a:rPr>
              <a:t> the humble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his way</a:t>
            </a:r>
            <a:r>
              <a:rPr lang="en-CA" dirty="0">
                <a:effectLst/>
                <a:latin typeface="Calibri" panose="020F0502020204030204" pitchFamily="34" charset="0"/>
                <a:ea typeface="Calibri" panose="020F0502020204030204" pitchFamily="34" charset="0"/>
                <a:cs typeface="Arial" panose="020B0604020202020204" pitchFamily="34" charset="0"/>
              </a:rPr>
              <a:t>.</a:t>
            </a:r>
            <a:endParaRPr lang="en-CA" dirty="0"/>
          </a:p>
          <a:p>
            <a:endParaRPr lang="en-CA" dirty="0"/>
          </a:p>
        </p:txBody>
      </p:sp>
    </p:spTree>
    <p:extLst>
      <p:ext uri="{BB962C8B-B14F-4D97-AF65-F5344CB8AC3E}">
        <p14:creationId xmlns:p14="http://schemas.microsoft.com/office/powerpoint/2010/main" val="2267033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F488B-9C1B-43F5-8256-BB96402DA1F3}"/>
              </a:ext>
            </a:extLst>
          </p:cNvPr>
          <p:cNvSpPr txBox="1"/>
          <p:nvPr/>
        </p:nvSpPr>
        <p:spPr>
          <a:xfrm>
            <a:off x="484094" y="806823"/>
            <a:ext cx="11707906" cy="5047536"/>
          </a:xfrm>
          <a:prstGeom prst="rect">
            <a:avLst/>
          </a:prstGeom>
          <a:noFill/>
        </p:spPr>
        <p:txBody>
          <a:bodyPr wrap="square" rtlCol="0">
            <a:spAutoFit/>
          </a:bodyPr>
          <a:lstStyle/>
          <a:p>
            <a:r>
              <a:rPr lang="en-CA" sz="2400" b="1" u="sng" dirty="0"/>
              <a:t>Psalm 33:4-5 ESV</a:t>
            </a:r>
          </a:p>
          <a:p>
            <a:r>
              <a:rPr lang="en-CA" sz="2400" dirty="0"/>
              <a:t> For </a:t>
            </a:r>
            <a:r>
              <a:rPr lang="en-CA" sz="2400" b="1" dirty="0">
                <a:highlight>
                  <a:srgbClr val="FFFF00"/>
                </a:highlight>
              </a:rPr>
              <a:t>the word</a:t>
            </a:r>
            <a:r>
              <a:rPr lang="en-CA" sz="2400" dirty="0"/>
              <a:t> of the LORD is upright and all </a:t>
            </a:r>
            <a:r>
              <a:rPr lang="en-CA" sz="2400" b="1" dirty="0">
                <a:highlight>
                  <a:srgbClr val="FFFF00"/>
                </a:highlight>
              </a:rPr>
              <a:t>his work</a:t>
            </a:r>
            <a:r>
              <a:rPr lang="en-CA" sz="2400" dirty="0"/>
              <a:t> is done in faithfulness.</a:t>
            </a:r>
            <a:br>
              <a:rPr lang="en-CA" sz="2400" dirty="0"/>
            </a:br>
            <a:r>
              <a:rPr lang="en-CA" sz="2400" dirty="0"/>
              <a:t> </a:t>
            </a:r>
            <a:r>
              <a:rPr lang="en-CA" sz="2400" b="1" dirty="0">
                <a:highlight>
                  <a:srgbClr val="FFFF00"/>
                </a:highlight>
              </a:rPr>
              <a:t>He loves righteousness and [</a:t>
            </a:r>
            <a:r>
              <a:rPr lang="en-CA" sz="2400" b="1" dirty="0" err="1">
                <a:highlight>
                  <a:srgbClr val="FFFF00"/>
                </a:highlight>
              </a:rPr>
              <a:t>mishᵉpat</a:t>
            </a:r>
            <a:r>
              <a:rPr lang="en-CA" sz="2400" b="1" dirty="0">
                <a:highlight>
                  <a:srgbClr val="FFFF00"/>
                </a:highlight>
              </a:rPr>
              <a:t>]</a:t>
            </a:r>
            <a:r>
              <a:rPr lang="en-CA" sz="2400" dirty="0"/>
              <a:t>; the earth is full of the </a:t>
            </a:r>
            <a:r>
              <a:rPr lang="en-CA" sz="2400" b="1" dirty="0">
                <a:highlight>
                  <a:srgbClr val="FFFF00"/>
                </a:highlight>
              </a:rPr>
              <a:t>[</a:t>
            </a:r>
            <a:r>
              <a:rPr lang="en-CA" sz="2400" b="1" dirty="0" err="1">
                <a:highlight>
                  <a:srgbClr val="FFFF00"/>
                </a:highlight>
              </a:rPr>
              <a:t>h</a:t>
            </a:r>
            <a:r>
              <a:rPr lang="en-CA" sz="2400" b="1" dirty="0" err="1">
                <a:highlight>
                  <a:srgbClr val="FFFF00"/>
                </a:highlight>
                <a:latin typeface="Calibri" panose="020F0502020204030204" pitchFamily="34" charset="0"/>
                <a:cs typeface="Calibri" panose="020F0502020204030204" pitchFamily="34" charset="0"/>
              </a:rPr>
              <a:t>̣esed</a:t>
            </a:r>
            <a:r>
              <a:rPr lang="en-CA" sz="2400" b="1" dirty="0">
                <a:highlight>
                  <a:srgbClr val="FFFF00"/>
                </a:highlight>
                <a:latin typeface="Calibri" panose="020F0502020204030204" pitchFamily="34" charset="0"/>
                <a:cs typeface="Calibri" panose="020F0502020204030204" pitchFamily="34" charset="0"/>
              </a:rPr>
              <a:t>] </a:t>
            </a:r>
            <a:r>
              <a:rPr lang="en-CA" sz="2400" dirty="0"/>
              <a:t>of the LORD.</a:t>
            </a:r>
          </a:p>
          <a:p>
            <a:pPr>
              <a:spcBef>
                <a:spcPts val="600"/>
              </a:spcBef>
            </a:pPr>
            <a:r>
              <a:rPr lang="en-CA" sz="2400" b="1" u="sng" dirty="0"/>
              <a:t>Psalm 36:5-6 ESV</a:t>
            </a:r>
            <a:br>
              <a:rPr lang="en-CA" sz="2400" dirty="0"/>
            </a:br>
            <a:r>
              <a:rPr lang="en-CA" sz="2400" dirty="0"/>
              <a:t>Your </a:t>
            </a:r>
            <a:r>
              <a:rPr lang="en-CA" sz="2400" b="1" dirty="0">
                <a:highlight>
                  <a:srgbClr val="FFFF00"/>
                </a:highlight>
              </a:rPr>
              <a:t>[</a:t>
            </a:r>
            <a:r>
              <a:rPr lang="en-CA" sz="2400" b="1" dirty="0" err="1">
                <a:highlight>
                  <a:srgbClr val="FFFF00"/>
                </a:highlight>
              </a:rPr>
              <a:t>h</a:t>
            </a:r>
            <a:r>
              <a:rPr lang="en-CA" sz="2400" b="1" dirty="0" err="1">
                <a:highlight>
                  <a:srgbClr val="FFFF00"/>
                </a:highlight>
                <a:latin typeface="Calibri" panose="020F0502020204030204" pitchFamily="34" charset="0"/>
                <a:cs typeface="Calibri" panose="020F0502020204030204" pitchFamily="34" charset="0"/>
              </a:rPr>
              <a:t>̣esed</a:t>
            </a:r>
            <a:r>
              <a:rPr lang="en-CA" sz="2400" b="1" dirty="0">
                <a:highlight>
                  <a:srgbClr val="FFFF00"/>
                </a:highlight>
                <a:latin typeface="Calibri" panose="020F0502020204030204" pitchFamily="34" charset="0"/>
                <a:cs typeface="Calibri" panose="020F0502020204030204" pitchFamily="34" charset="0"/>
              </a:rPr>
              <a:t>] </a:t>
            </a:r>
            <a:r>
              <a:rPr lang="en-CA" sz="2400" dirty="0"/>
              <a:t>, O LORD, extends to the heavens, your </a:t>
            </a:r>
            <a:r>
              <a:rPr lang="en-CA" sz="2400" b="1" dirty="0">
                <a:highlight>
                  <a:srgbClr val="FFFF00"/>
                </a:highlight>
              </a:rPr>
              <a:t>faithfulness</a:t>
            </a:r>
            <a:r>
              <a:rPr lang="en-CA" sz="2400" dirty="0"/>
              <a:t> to the clouds.</a:t>
            </a:r>
            <a:br>
              <a:rPr lang="en-CA" sz="2400" dirty="0"/>
            </a:br>
            <a:r>
              <a:rPr lang="en-CA" sz="2400" dirty="0"/>
              <a:t>Your </a:t>
            </a:r>
            <a:r>
              <a:rPr lang="en-CA" sz="2400" b="1" dirty="0">
                <a:highlight>
                  <a:srgbClr val="FFFF00"/>
                </a:highlight>
              </a:rPr>
              <a:t>righteousness</a:t>
            </a:r>
            <a:r>
              <a:rPr lang="en-CA" sz="2400" dirty="0"/>
              <a:t> is like the mountains of God; your </a:t>
            </a:r>
            <a:r>
              <a:rPr lang="en-CA" sz="2400" b="1" dirty="0">
                <a:highlight>
                  <a:srgbClr val="FFFF00"/>
                </a:highlight>
              </a:rPr>
              <a:t>[</a:t>
            </a:r>
            <a:r>
              <a:rPr lang="en-CA" sz="2400" b="1" dirty="0" err="1">
                <a:highlight>
                  <a:srgbClr val="FFFF00"/>
                </a:highlight>
              </a:rPr>
              <a:t>mishᵉpat</a:t>
            </a:r>
            <a:r>
              <a:rPr lang="en-CA" sz="2400" b="1" dirty="0">
                <a:highlight>
                  <a:srgbClr val="FFFF00"/>
                </a:highlight>
              </a:rPr>
              <a:t>]</a:t>
            </a:r>
            <a:r>
              <a:rPr lang="en-CA" sz="2400" dirty="0"/>
              <a:t> are like the great deep …</a:t>
            </a:r>
          </a:p>
          <a:p>
            <a:pPr>
              <a:spcBef>
                <a:spcPts val="600"/>
              </a:spcBef>
            </a:pPr>
            <a:r>
              <a:rPr lang="en-CA" sz="2400" b="1" u="sng" dirty="0"/>
              <a:t>Psalm 37:3-6, 30-31 ESV</a:t>
            </a:r>
            <a:br>
              <a:rPr lang="en-CA" sz="2400" dirty="0"/>
            </a:br>
            <a:r>
              <a:rPr lang="en-CA" sz="2400" b="1" dirty="0">
                <a:highlight>
                  <a:srgbClr val="FFFF00"/>
                </a:highlight>
              </a:rPr>
              <a:t>Trust in the LORD</a:t>
            </a:r>
            <a:r>
              <a:rPr lang="en-CA" sz="2400" dirty="0"/>
              <a:t>, and do good; dwell in the land and </a:t>
            </a:r>
            <a:r>
              <a:rPr lang="en-CA" sz="2400" b="1" dirty="0">
                <a:highlight>
                  <a:srgbClr val="FFFF00"/>
                </a:highlight>
              </a:rPr>
              <a:t>befriend faithfulness</a:t>
            </a:r>
            <a:r>
              <a:rPr lang="en-CA" sz="2400" dirty="0"/>
              <a:t>.</a:t>
            </a:r>
            <a:br>
              <a:rPr lang="en-CA" sz="2400" dirty="0"/>
            </a:br>
            <a:r>
              <a:rPr lang="en-CA" sz="2400" b="1" dirty="0">
                <a:highlight>
                  <a:srgbClr val="FFFF00"/>
                </a:highlight>
              </a:rPr>
              <a:t>Delight yourself in the LORD</a:t>
            </a:r>
            <a:r>
              <a:rPr lang="en-CA" sz="2400" dirty="0"/>
              <a:t>, and he will give you the desires of your heart.</a:t>
            </a:r>
            <a:br>
              <a:rPr lang="en-CA" sz="2400" dirty="0"/>
            </a:br>
            <a:r>
              <a:rPr lang="en-CA" sz="2400" b="1" dirty="0">
                <a:highlight>
                  <a:srgbClr val="FFFF00"/>
                </a:highlight>
              </a:rPr>
              <a:t>Commit your way to the LORD</a:t>
            </a:r>
            <a:r>
              <a:rPr lang="en-CA" sz="2400" dirty="0"/>
              <a:t>; trust in him, and he will act.</a:t>
            </a:r>
            <a:br>
              <a:rPr lang="en-CA" sz="2400" dirty="0"/>
            </a:br>
            <a:r>
              <a:rPr lang="en-CA" sz="2400" dirty="0"/>
              <a:t>He will bring forth </a:t>
            </a:r>
            <a:r>
              <a:rPr lang="en-CA" sz="2400" b="1" dirty="0">
                <a:highlight>
                  <a:srgbClr val="FFFF00"/>
                </a:highlight>
              </a:rPr>
              <a:t>your righteousness</a:t>
            </a:r>
            <a:r>
              <a:rPr lang="en-CA" sz="2400" dirty="0"/>
              <a:t> as the light, and your </a:t>
            </a:r>
            <a:r>
              <a:rPr lang="en-CA" sz="2400" b="1" dirty="0">
                <a:highlight>
                  <a:srgbClr val="FFFF00"/>
                </a:highlight>
              </a:rPr>
              <a:t>[</a:t>
            </a:r>
            <a:r>
              <a:rPr lang="en-CA" sz="2400" b="1" dirty="0" err="1">
                <a:highlight>
                  <a:srgbClr val="FFFF00"/>
                </a:highlight>
              </a:rPr>
              <a:t>mishᵉpat</a:t>
            </a:r>
            <a:r>
              <a:rPr lang="en-CA" sz="2400" b="1" dirty="0">
                <a:highlight>
                  <a:srgbClr val="FFFF00"/>
                </a:highlight>
              </a:rPr>
              <a:t>]</a:t>
            </a:r>
            <a:r>
              <a:rPr lang="en-CA" sz="2400" dirty="0"/>
              <a:t> as the noonday.</a:t>
            </a:r>
          </a:p>
          <a:p>
            <a:r>
              <a:rPr lang="en-CA" sz="2400" dirty="0"/>
              <a:t>The mouth of </a:t>
            </a:r>
            <a:r>
              <a:rPr lang="en-CA" sz="2400" b="1" dirty="0">
                <a:highlight>
                  <a:srgbClr val="FFFF00"/>
                </a:highlight>
              </a:rPr>
              <a:t>the righteous</a:t>
            </a:r>
            <a:r>
              <a:rPr lang="en-CA" sz="2400" dirty="0"/>
              <a:t> utters </a:t>
            </a:r>
            <a:r>
              <a:rPr lang="en-CA" sz="2400" b="1" dirty="0">
                <a:highlight>
                  <a:srgbClr val="FFFF00"/>
                </a:highlight>
              </a:rPr>
              <a:t>wisdom</a:t>
            </a:r>
            <a:r>
              <a:rPr lang="en-CA" sz="2400" dirty="0"/>
              <a:t>, and his tongue speaks </a:t>
            </a:r>
            <a:r>
              <a:rPr lang="en-CA" sz="2400" b="1" dirty="0">
                <a:highlight>
                  <a:srgbClr val="FFFF00"/>
                </a:highlight>
              </a:rPr>
              <a:t>[</a:t>
            </a:r>
            <a:r>
              <a:rPr lang="en-CA" sz="2400" b="1" dirty="0" err="1">
                <a:highlight>
                  <a:srgbClr val="FFFF00"/>
                </a:highlight>
              </a:rPr>
              <a:t>mishᵉpat</a:t>
            </a:r>
            <a:r>
              <a:rPr lang="en-CA" sz="2400" b="1" dirty="0">
                <a:highlight>
                  <a:srgbClr val="FFFF00"/>
                </a:highlight>
              </a:rPr>
              <a:t>]</a:t>
            </a:r>
            <a:r>
              <a:rPr lang="en-CA" sz="2400" dirty="0"/>
              <a:t>.</a:t>
            </a:r>
            <a:br>
              <a:rPr lang="en-CA" sz="2400" dirty="0"/>
            </a:br>
            <a:r>
              <a:rPr lang="en-CA" sz="2400" b="1" dirty="0">
                <a:highlight>
                  <a:srgbClr val="FFFF00"/>
                </a:highlight>
              </a:rPr>
              <a:t>The [torah] of his God is in his heart</a:t>
            </a:r>
            <a:r>
              <a:rPr lang="en-CA" sz="2400" dirty="0"/>
              <a:t>; his steps do not slip.</a:t>
            </a:r>
          </a:p>
        </p:txBody>
      </p:sp>
    </p:spTree>
    <p:extLst>
      <p:ext uri="{BB962C8B-B14F-4D97-AF65-F5344CB8AC3E}">
        <p14:creationId xmlns:p14="http://schemas.microsoft.com/office/powerpoint/2010/main" val="4087634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D3802-74E0-4F11-9BA3-067278112331}"/>
              </a:ext>
            </a:extLst>
          </p:cNvPr>
          <p:cNvSpPr>
            <a:spLocks noGrp="1"/>
          </p:cNvSpPr>
          <p:nvPr>
            <p:ph type="title"/>
          </p:nvPr>
        </p:nvSpPr>
        <p:spPr>
          <a:xfrm>
            <a:off x="838200" y="1"/>
            <a:ext cx="10515600" cy="1173891"/>
          </a:xfrm>
        </p:spPr>
        <p:txBody>
          <a:bodyPr/>
          <a:lstStyle/>
          <a:p>
            <a:pPr algn="ctr"/>
            <a:r>
              <a:rPr lang="en-CA" dirty="0">
                <a:latin typeface="Arial Black" panose="020B0A04020102020204" pitchFamily="34" charset="0"/>
              </a:rPr>
              <a:t>An Injunction for Christians</a:t>
            </a:r>
          </a:p>
        </p:txBody>
      </p:sp>
      <p:sp>
        <p:nvSpPr>
          <p:cNvPr id="3" name="Content Placeholder 2">
            <a:extLst>
              <a:ext uri="{FF2B5EF4-FFF2-40B4-BE49-F238E27FC236}">
                <a16:creationId xmlns:a16="http://schemas.microsoft.com/office/drawing/2014/main" id="{953B0CAE-9700-43B1-BD0E-23B591CC1763}"/>
              </a:ext>
            </a:extLst>
          </p:cNvPr>
          <p:cNvSpPr>
            <a:spLocks noGrp="1"/>
          </p:cNvSpPr>
          <p:nvPr>
            <p:ph idx="1"/>
          </p:nvPr>
        </p:nvSpPr>
        <p:spPr>
          <a:xfrm>
            <a:off x="0" y="1173892"/>
            <a:ext cx="12192000" cy="5684107"/>
          </a:xfrm>
        </p:spPr>
        <p:txBody>
          <a:bodyPr/>
          <a:lstStyle/>
          <a:p>
            <a:pPr marL="457200" lvl="1" indent="0">
              <a:buNone/>
            </a:pPr>
            <a:r>
              <a:rPr lang="en-CA" b="1" u="sng" dirty="0"/>
              <a:t>Deuteronomy 7:6, 11-12a ESV</a:t>
            </a:r>
          </a:p>
          <a:p>
            <a:pPr marL="457200" lvl="1" indent="0">
              <a:buNone/>
            </a:pPr>
            <a:r>
              <a:rPr lang="en-CA" dirty="0"/>
              <a:t>For </a:t>
            </a:r>
            <a:r>
              <a:rPr lang="en-CA" b="1" dirty="0">
                <a:highlight>
                  <a:srgbClr val="FFFF00"/>
                </a:highlight>
              </a:rPr>
              <a:t>you are a people holy to the LORD your God</a:t>
            </a:r>
            <a:r>
              <a:rPr lang="en-CA" dirty="0"/>
              <a:t>.  The </a:t>
            </a:r>
            <a:r>
              <a:rPr lang="en-CA" b="1" dirty="0">
                <a:highlight>
                  <a:srgbClr val="FFFF00"/>
                </a:highlight>
              </a:rPr>
              <a:t>LORD your God has chosen you</a:t>
            </a:r>
            <a:r>
              <a:rPr lang="en-CA" dirty="0"/>
              <a:t> to be a people for his treasured possession, out of all the peoples who are on the face of the earth.  … You shall therefore be careful to </a:t>
            </a:r>
            <a:r>
              <a:rPr lang="en-CA" b="1" dirty="0">
                <a:highlight>
                  <a:srgbClr val="FFFF00"/>
                </a:highlight>
              </a:rPr>
              <a:t>do the commandment</a:t>
            </a:r>
            <a:r>
              <a:rPr lang="en-CA" dirty="0"/>
              <a:t> and </a:t>
            </a:r>
            <a:r>
              <a:rPr lang="en-CA" b="1" dirty="0">
                <a:highlight>
                  <a:srgbClr val="FFFF00"/>
                </a:highlight>
              </a:rPr>
              <a:t>the statutes</a:t>
            </a:r>
            <a:r>
              <a:rPr lang="en-CA" dirty="0"/>
              <a:t> and </a:t>
            </a:r>
            <a:r>
              <a:rPr lang="en-CA" b="1" dirty="0">
                <a:highlight>
                  <a:srgbClr val="FFFF00"/>
                </a:highlight>
              </a:rPr>
              <a:t>the [</a:t>
            </a:r>
            <a:r>
              <a:rPr lang="en-CA" b="1" dirty="0" err="1">
                <a:highlight>
                  <a:srgbClr val="FFFF00"/>
                </a:highlight>
              </a:rPr>
              <a:t>mishᵉpat</a:t>
            </a:r>
            <a:r>
              <a:rPr lang="en-CA" b="1" dirty="0">
                <a:highlight>
                  <a:srgbClr val="FFFF00"/>
                </a:highlight>
              </a:rPr>
              <a:t>]</a:t>
            </a:r>
            <a:r>
              <a:rPr lang="en-CA" dirty="0"/>
              <a:t> that I command you today.  And because you </a:t>
            </a:r>
            <a:r>
              <a:rPr lang="en-CA" b="1" dirty="0">
                <a:highlight>
                  <a:srgbClr val="FFFF00"/>
                </a:highlight>
              </a:rPr>
              <a:t>listen to these [</a:t>
            </a:r>
            <a:r>
              <a:rPr lang="en-CA" b="1" dirty="0" err="1">
                <a:highlight>
                  <a:srgbClr val="FFFF00"/>
                </a:highlight>
              </a:rPr>
              <a:t>mishᵉpat</a:t>
            </a:r>
            <a:r>
              <a:rPr lang="en-CA" b="1" dirty="0">
                <a:highlight>
                  <a:srgbClr val="FFFF00"/>
                </a:highlight>
              </a:rPr>
              <a:t>]</a:t>
            </a:r>
            <a:r>
              <a:rPr lang="en-CA" dirty="0"/>
              <a:t> and </a:t>
            </a:r>
            <a:r>
              <a:rPr lang="en-CA" b="1" dirty="0">
                <a:highlight>
                  <a:srgbClr val="FFFF00"/>
                </a:highlight>
              </a:rPr>
              <a:t>keep and do them</a:t>
            </a:r>
            <a:r>
              <a:rPr lang="en-CA" dirty="0"/>
              <a:t>, the LORD your God will keep with you the covenant … </a:t>
            </a:r>
          </a:p>
          <a:p>
            <a:r>
              <a:rPr lang="en-CA" dirty="0"/>
              <a:t>Although Moses spoke these words to Israel some 3500 years ago, their significance for Christians at the end-time could not be stronger …</a:t>
            </a:r>
          </a:p>
          <a:p>
            <a:r>
              <a:rPr lang="en-CA" dirty="0"/>
              <a:t>The ten </a:t>
            </a:r>
            <a:r>
              <a:rPr lang="en-CA" b="1" dirty="0">
                <a:highlight>
                  <a:srgbClr val="FFFF00"/>
                </a:highlight>
              </a:rPr>
              <a:t>commandments</a:t>
            </a:r>
            <a:r>
              <a:rPr lang="en-CA" dirty="0"/>
              <a:t> are the backbone of </a:t>
            </a:r>
            <a:r>
              <a:rPr lang="en-CA" b="1" dirty="0">
                <a:highlight>
                  <a:srgbClr val="FFFF00"/>
                </a:highlight>
              </a:rPr>
              <a:t>God’s teaching</a:t>
            </a:r>
            <a:r>
              <a:rPr lang="en-CA" dirty="0"/>
              <a:t>; the </a:t>
            </a:r>
            <a:r>
              <a:rPr lang="en-CA" b="1" dirty="0">
                <a:highlight>
                  <a:srgbClr val="FFFF00"/>
                </a:highlight>
              </a:rPr>
              <a:t>statues</a:t>
            </a:r>
            <a:r>
              <a:rPr lang="en-CA" dirty="0"/>
              <a:t> give specific examples from which general principles are to be deduced; </a:t>
            </a:r>
            <a:r>
              <a:rPr lang="en-CA" b="1" i="1" dirty="0" err="1">
                <a:highlight>
                  <a:srgbClr val="FFFF00"/>
                </a:highlight>
              </a:rPr>
              <a:t>mishᵉpat</a:t>
            </a:r>
            <a:r>
              <a:rPr lang="en-CA" dirty="0"/>
              <a:t> is the godly character attribute of “</a:t>
            </a:r>
            <a:r>
              <a:rPr lang="en-CA" b="1" dirty="0">
                <a:highlight>
                  <a:srgbClr val="FFFF00"/>
                </a:highlight>
              </a:rPr>
              <a:t>justness</a:t>
            </a:r>
            <a:r>
              <a:rPr lang="en-CA" dirty="0"/>
              <a:t>” which implies </a:t>
            </a:r>
            <a:r>
              <a:rPr lang="en-CA" b="1" dirty="0">
                <a:highlight>
                  <a:srgbClr val="FFFF00"/>
                </a:highlight>
              </a:rPr>
              <a:t>discernment to understand and apply God’s teaching</a:t>
            </a:r>
          </a:p>
          <a:p>
            <a:r>
              <a:rPr lang="en-CA" dirty="0"/>
              <a:t>To “</a:t>
            </a:r>
            <a:r>
              <a:rPr lang="en-CA" b="1" dirty="0">
                <a:highlight>
                  <a:srgbClr val="FFFF00"/>
                </a:highlight>
              </a:rPr>
              <a:t>listen to</a:t>
            </a:r>
            <a:r>
              <a:rPr lang="en-CA" dirty="0"/>
              <a:t>”, “</a:t>
            </a:r>
            <a:r>
              <a:rPr lang="en-CA" b="1" dirty="0">
                <a:highlight>
                  <a:srgbClr val="FFFF00"/>
                </a:highlight>
              </a:rPr>
              <a:t>keep</a:t>
            </a:r>
            <a:r>
              <a:rPr lang="en-CA" dirty="0"/>
              <a:t>”, and “</a:t>
            </a:r>
            <a:r>
              <a:rPr lang="en-CA" b="1" dirty="0">
                <a:highlight>
                  <a:srgbClr val="FFFF00"/>
                </a:highlight>
              </a:rPr>
              <a:t>do</a:t>
            </a:r>
            <a:r>
              <a:rPr lang="en-CA" dirty="0"/>
              <a:t>” God’s teaching will make possible God’s fulfillment of the </a:t>
            </a:r>
            <a:r>
              <a:rPr lang="en-CA" b="1" dirty="0">
                <a:highlight>
                  <a:srgbClr val="FFFF00"/>
                </a:highlight>
              </a:rPr>
              <a:t>New Covenant promise</a:t>
            </a:r>
            <a:r>
              <a:rPr lang="en-CA" dirty="0"/>
              <a:t> of granting </a:t>
            </a:r>
            <a:r>
              <a:rPr lang="en-CA" b="1" dirty="0">
                <a:highlight>
                  <a:srgbClr val="FFFF00"/>
                </a:highlight>
              </a:rPr>
              <a:t>the gift of eternal life</a:t>
            </a:r>
            <a:r>
              <a:rPr lang="en-CA" dirty="0"/>
              <a:t> … </a:t>
            </a:r>
          </a:p>
          <a:p>
            <a:pPr marL="457200" lvl="1" indent="0">
              <a:buNone/>
            </a:pPr>
            <a:endParaRPr lang="en-CA" dirty="0"/>
          </a:p>
        </p:txBody>
      </p:sp>
    </p:spTree>
    <p:extLst>
      <p:ext uri="{BB962C8B-B14F-4D97-AF65-F5344CB8AC3E}">
        <p14:creationId xmlns:p14="http://schemas.microsoft.com/office/powerpoint/2010/main" val="3824875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4DFE4-9696-4C32-978F-6A663AA751DA}"/>
              </a:ext>
            </a:extLst>
          </p:cNvPr>
          <p:cNvSpPr>
            <a:spLocks noGrp="1"/>
          </p:cNvSpPr>
          <p:nvPr>
            <p:ph type="title"/>
          </p:nvPr>
        </p:nvSpPr>
        <p:spPr>
          <a:xfrm>
            <a:off x="838200" y="1"/>
            <a:ext cx="10515600" cy="116005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FCBAED6-8659-4544-8E3A-593C785D2ABE}"/>
              </a:ext>
            </a:extLst>
          </p:cNvPr>
          <p:cNvSpPr>
            <a:spLocks noGrp="1"/>
          </p:cNvSpPr>
          <p:nvPr>
            <p:ph idx="1"/>
          </p:nvPr>
        </p:nvSpPr>
        <p:spPr>
          <a:xfrm>
            <a:off x="0" y="1160060"/>
            <a:ext cx="12192000" cy="5697939"/>
          </a:xfrm>
        </p:spPr>
        <p:txBody>
          <a:bodyPr>
            <a:normAutofit lnSpcReduction="10000"/>
          </a:bodyPr>
          <a:lstStyle/>
          <a:p>
            <a:pPr marL="457200" lvl="1" indent="0">
              <a:buNone/>
            </a:pPr>
            <a:r>
              <a:rPr lang="en-CA" b="1" u="sng" dirty="0"/>
              <a:t>John 3:16 ESV</a:t>
            </a:r>
          </a:p>
          <a:p>
            <a:pPr marL="457200" lvl="1" indent="0">
              <a:buNone/>
            </a:pPr>
            <a:r>
              <a:rPr lang="en-CA" dirty="0"/>
              <a:t>For </a:t>
            </a:r>
            <a:r>
              <a:rPr lang="en-CA" b="1" dirty="0">
                <a:highlight>
                  <a:srgbClr val="FFFF00"/>
                </a:highlight>
              </a:rPr>
              <a:t>God so loved the world</a:t>
            </a:r>
            <a:r>
              <a:rPr lang="en-CA" dirty="0"/>
              <a:t>, that he gave his only Son, that whoever believes in him should not perish but </a:t>
            </a:r>
            <a:r>
              <a:rPr lang="en-CA" b="1" dirty="0">
                <a:highlight>
                  <a:srgbClr val="FFFF00"/>
                </a:highlight>
              </a:rPr>
              <a:t>have eternal life</a:t>
            </a:r>
            <a:r>
              <a:rPr lang="en-CA" dirty="0"/>
              <a:t>.</a:t>
            </a:r>
          </a:p>
          <a:p>
            <a:r>
              <a:rPr lang="en-CA" dirty="0"/>
              <a:t>God’s covenants are a </a:t>
            </a:r>
            <a:r>
              <a:rPr lang="en-CA" b="1" dirty="0">
                <a:highlight>
                  <a:srgbClr val="FFFF00"/>
                </a:highlight>
              </a:rPr>
              <a:t>perfect and complete expression of God’s love</a:t>
            </a:r>
            <a:r>
              <a:rPr lang="en-CA" dirty="0"/>
              <a:t> for human beings: God’s love is most clearly expressed by the </a:t>
            </a:r>
            <a:r>
              <a:rPr lang="en-CA" b="1" u="sng" dirty="0">
                <a:highlight>
                  <a:srgbClr val="FFFF00"/>
                </a:highlight>
              </a:rPr>
              <a:t>grace</a:t>
            </a:r>
            <a:r>
              <a:rPr lang="en-CA" b="1" dirty="0">
                <a:highlight>
                  <a:srgbClr val="FFFF00"/>
                </a:highlight>
              </a:rPr>
              <a:t> he holds out to each and every human being</a:t>
            </a:r>
            <a:r>
              <a:rPr lang="en-CA" dirty="0"/>
              <a:t>. </a:t>
            </a:r>
          </a:p>
          <a:p>
            <a:r>
              <a:rPr lang="en-CA" dirty="0"/>
              <a:t>The </a:t>
            </a:r>
            <a:r>
              <a:rPr lang="en-CA" b="1" dirty="0">
                <a:highlight>
                  <a:srgbClr val="FFFF00"/>
                </a:highlight>
              </a:rPr>
              <a:t>Covenant of Justness</a:t>
            </a:r>
            <a:r>
              <a:rPr lang="en-CA" dirty="0"/>
              <a:t> establishes one the most important attributes of God’s nature – </a:t>
            </a:r>
            <a:r>
              <a:rPr lang="en-CA" b="1" i="1" dirty="0" err="1">
                <a:highlight>
                  <a:srgbClr val="FFFF00"/>
                </a:highlight>
              </a:rPr>
              <a:t>mishᵉpat</a:t>
            </a:r>
            <a:r>
              <a:rPr lang="en-CA" dirty="0"/>
              <a:t>: “justness”, “being just”   </a:t>
            </a:r>
          </a:p>
          <a:p>
            <a:r>
              <a:rPr lang="en-CA" dirty="0"/>
              <a:t>Justness is fundamental of God in all his dealings with human beings – God is completely fair – </a:t>
            </a:r>
            <a:r>
              <a:rPr lang="en-CA" b="1" dirty="0">
                <a:highlight>
                  <a:srgbClr val="FFFF00"/>
                </a:highlight>
              </a:rPr>
              <a:t>God requires justness to be part of the character of any person to whom he grants the gift of eternal life</a:t>
            </a:r>
            <a:r>
              <a:rPr lang="en-CA" dirty="0"/>
              <a:t>.  </a:t>
            </a:r>
          </a:p>
          <a:p>
            <a:r>
              <a:rPr lang="en-CA" dirty="0"/>
              <a:t>The </a:t>
            </a:r>
            <a:r>
              <a:rPr lang="en-CA" b="1" dirty="0">
                <a:highlight>
                  <a:srgbClr val="FFFF00"/>
                </a:highlight>
              </a:rPr>
              <a:t>Covenant of Justness</a:t>
            </a:r>
            <a:r>
              <a:rPr lang="en-CA" dirty="0"/>
              <a:t> was made explicitly with Noah but applied to his sons and </a:t>
            </a:r>
            <a:r>
              <a:rPr lang="en-CA" b="1" dirty="0">
                <a:highlight>
                  <a:srgbClr val="FFFF00"/>
                </a:highlight>
              </a:rPr>
              <a:t>all generations of human societies</a:t>
            </a:r>
            <a:r>
              <a:rPr lang="en-CA" dirty="0"/>
              <a:t>: this covenant defines the basis of justice within human society – </a:t>
            </a:r>
            <a:r>
              <a:rPr lang="en-CA" b="1" dirty="0">
                <a:highlight>
                  <a:srgbClr val="FFFF00"/>
                </a:highlight>
              </a:rPr>
              <a:t>if it had been kept</a:t>
            </a:r>
            <a:r>
              <a:rPr lang="en-CA" dirty="0"/>
              <a:t> by the nations of the world, the world would be a very different place today – </a:t>
            </a:r>
            <a:r>
              <a:rPr lang="en-CA" b="1" dirty="0">
                <a:highlight>
                  <a:srgbClr val="FFFF00"/>
                </a:highlight>
              </a:rPr>
              <a:t>it will be kept in the World Tomorrow</a:t>
            </a:r>
            <a:r>
              <a:rPr lang="en-CA" dirty="0"/>
              <a:t>!</a:t>
            </a:r>
          </a:p>
        </p:txBody>
      </p:sp>
    </p:spTree>
    <p:extLst>
      <p:ext uri="{BB962C8B-B14F-4D97-AF65-F5344CB8AC3E}">
        <p14:creationId xmlns:p14="http://schemas.microsoft.com/office/powerpoint/2010/main" val="19136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9C24-A79F-4E1C-92B8-7A07C74C6D5B}"/>
              </a:ext>
            </a:extLst>
          </p:cNvPr>
          <p:cNvSpPr>
            <a:spLocks noGrp="1"/>
          </p:cNvSpPr>
          <p:nvPr>
            <p:ph type="title"/>
          </p:nvPr>
        </p:nvSpPr>
        <p:spPr>
          <a:xfrm>
            <a:off x="838200" y="1"/>
            <a:ext cx="10515600" cy="1146047"/>
          </a:xfrm>
        </p:spPr>
        <p:txBody>
          <a:bodyPr/>
          <a:lstStyle/>
          <a:p>
            <a:pPr algn="ctr"/>
            <a:r>
              <a:rPr lang="en-CA" dirty="0">
                <a:latin typeface="Arial Black" panose="020B0A04020102020204" pitchFamily="34" charset="0"/>
              </a:rPr>
              <a:t>A Covenant for All Humanity</a:t>
            </a:r>
          </a:p>
        </p:txBody>
      </p:sp>
      <p:sp>
        <p:nvSpPr>
          <p:cNvPr id="3" name="Content Placeholder 2">
            <a:extLst>
              <a:ext uri="{FF2B5EF4-FFF2-40B4-BE49-F238E27FC236}">
                <a16:creationId xmlns:a16="http://schemas.microsoft.com/office/drawing/2014/main" id="{B498B2D5-A282-442F-A840-07B4D1A93DC5}"/>
              </a:ext>
            </a:extLst>
          </p:cNvPr>
          <p:cNvSpPr>
            <a:spLocks noGrp="1"/>
          </p:cNvSpPr>
          <p:nvPr>
            <p:ph idx="1"/>
          </p:nvPr>
        </p:nvSpPr>
        <p:spPr>
          <a:xfrm>
            <a:off x="0" y="1146048"/>
            <a:ext cx="12192000" cy="5711951"/>
          </a:xfrm>
        </p:spPr>
        <p:txBody>
          <a:bodyPr/>
          <a:lstStyle/>
          <a:p>
            <a:r>
              <a:rPr lang="en-CA" dirty="0"/>
              <a:t>The first formal covenant in the Bible is </a:t>
            </a:r>
            <a:r>
              <a:rPr lang="en-CA" b="1" u="sng" dirty="0">
                <a:highlight>
                  <a:srgbClr val="FFFF00"/>
                </a:highlight>
              </a:rPr>
              <a:t>The Covenant of Justness</a:t>
            </a:r>
            <a:r>
              <a:rPr lang="en-CA" dirty="0"/>
              <a:t> established by God with Noah after the flood.  </a:t>
            </a:r>
          </a:p>
          <a:p>
            <a:r>
              <a:rPr lang="en-CA" b="1" dirty="0">
                <a:highlight>
                  <a:srgbClr val="FFFF00"/>
                </a:highlight>
              </a:rPr>
              <a:t>This covenant establishes </a:t>
            </a:r>
            <a:r>
              <a:rPr lang="en-CA" b="1" u="sng" dirty="0">
                <a:highlight>
                  <a:srgbClr val="FFFF00"/>
                </a:highlight>
              </a:rPr>
              <a:t>true justice</a:t>
            </a:r>
            <a:r>
              <a:rPr lang="en-CA" b="1" dirty="0">
                <a:highlight>
                  <a:srgbClr val="FFFF00"/>
                </a:highlight>
              </a:rPr>
              <a:t> as the basis for all human society</a:t>
            </a:r>
            <a:r>
              <a:rPr lang="en-CA" dirty="0"/>
              <a:t>.  </a:t>
            </a:r>
          </a:p>
          <a:p>
            <a:r>
              <a:rPr lang="en-CA" dirty="0"/>
              <a:t>This covenant has been in force for all human societies since then …</a:t>
            </a:r>
          </a:p>
          <a:p>
            <a:r>
              <a:rPr lang="en-CA" dirty="0"/>
              <a:t>However, few, if any, have adhered to the terms of this covenant – that is why human society has been a litany of misery throughout history.  </a:t>
            </a:r>
          </a:p>
          <a:p>
            <a:r>
              <a:rPr lang="en-CA" dirty="0"/>
              <a:t>“</a:t>
            </a:r>
            <a:r>
              <a:rPr lang="en-CA" b="1" dirty="0">
                <a:highlight>
                  <a:srgbClr val="FFFF00"/>
                </a:highlight>
              </a:rPr>
              <a:t>True Justice</a:t>
            </a:r>
            <a:r>
              <a:rPr lang="en-CA" dirty="0"/>
              <a:t>” is an expression of </a:t>
            </a:r>
            <a:r>
              <a:rPr lang="en-CA" b="1" dirty="0">
                <a:highlight>
                  <a:srgbClr val="FFFF00"/>
                </a:highlight>
              </a:rPr>
              <a:t>God’s character attribute</a:t>
            </a:r>
            <a:r>
              <a:rPr lang="en-CA" dirty="0"/>
              <a:t> of “</a:t>
            </a:r>
            <a:r>
              <a:rPr lang="en-CA" b="1" dirty="0">
                <a:highlight>
                  <a:srgbClr val="FFFF00"/>
                </a:highlight>
              </a:rPr>
              <a:t>justness</a:t>
            </a:r>
            <a:r>
              <a:rPr lang="en-CA" dirty="0"/>
              <a:t>”</a:t>
            </a:r>
          </a:p>
          <a:p>
            <a:r>
              <a:rPr lang="en-CA" dirty="0"/>
              <a:t>The Hebrew word for “justness” is </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he-IL" sz="3600" b="1" dirty="0">
                <a:effectLst/>
                <a:highlight>
                  <a:srgbClr val="FFFF00"/>
                </a:highlight>
                <a:ea typeface="Calibri" panose="020F0502020204030204" pitchFamily="34" charset="0"/>
                <a:cs typeface="Times New Roman" panose="02020603050405020304" pitchFamily="18" charset="0"/>
              </a:rPr>
              <a:t>מִשְׁפָּט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 </a:t>
            </a:r>
            <a:r>
              <a:rPr lang="en-CA" sz="28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sz="2800" b="1" dirty="0" err="1">
                <a:effectLst/>
                <a:highlight>
                  <a:srgbClr val="FFFF00"/>
                </a:highlight>
                <a:latin typeface="Calibri" panose="020F0502020204030204" pitchFamily="34" charset="0"/>
                <a:ea typeface="Calibri" panose="020F0502020204030204" pitchFamily="34" charset="0"/>
              </a:rPr>
              <a:t>ᵉ</a:t>
            </a:r>
            <a:r>
              <a:rPr lang="en-CA" sz="28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p>
          <a:p>
            <a:r>
              <a:rPr lang="en-CA" dirty="0"/>
              <a:t>“To be just”, “justness”, is </a:t>
            </a:r>
            <a:r>
              <a:rPr lang="en-CA" b="1" dirty="0">
                <a:highlight>
                  <a:srgbClr val="FFFF00"/>
                </a:highlight>
              </a:rPr>
              <a:t>a character attribute required by God of Christians</a:t>
            </a:r>
            <a:r>
              <a:rPr lang="en-CA" dirty="0"/>
              <a:t>.</a:t>
            </a:r>
          </a:p>
          <a:p>
            <a:r>
              <a:rPr lang="en-CA" b="1" dirty="0">
                <a:highlight>
                  <a:srgbClr val="FFFF00"/>
                </a:highlight>
              </a:rPr>
              <a:t>Our calling requires</a:t>
            </a:r>
            <a:r>
              <a:rPr lang="en-CA" dirty="0"/>
              <a:t> us to understand this aspect of God’s divine nature and make it part of our nature so that we can teach it to all humanity in the World Tomorrow</a:t>
            </a:r>
          </a:p>
        </p:txBody>
      </p:sp>
    </p:spTree>
    <p:extLst>
      <p:ext uri="{BB962C8B-B14F-4D97-AF65-F5344CB8AC3E}">
        <p14:creationId xmlns:p14="http://schemas.microsoft.com/office/powerpoint/2010/main" val="249210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0E647-F023-4641-98B5-D5B693E6BA86}"/>
              </a:ext>
            </a:extLst>
          </p:cNvPr>
          <p:cNvSpPr>
            <a:spLocks noGrp="1"/>
          </p:cNvSpPr>
          <p:nvPr>
            <p:ph type="title"/>
          </p:nvPr>
        </p:nvSpPr>
        <p:spPr>
          <a:xfrm>
            <a:off x="838200" y="1"/>
            <a:ext cx="10515600" cy="1112107"/>
          </a:xfrm>
        </p:spPr>
        <p:txBody>
          <a:bodyPr/>
          <a:lstStyle/>
          <a:p>
            <a:pPr algn="ctr"/>
            <a:r>
              <a:rPr lang="en-CA" dirty="0">
                <a:latin typeface="Arial Black" panose="020B0A04020102020204" pitchFamily="34" charset="0"/>
              </a:rPr>
              <a:t>The Pre-flood World</a:t>
            </a:r>
          </a:p>
        </p:txBody>
      </p:sp>
      <p:sp>
        <p:nvSpPr>
          <p:cNvPr id="3" name="Content Placeholder 2">
            <a:extLst>
              <a:ext uri="{FF2B5EF4-FFF2-40B4-BE49-F238E27FC236}">
                <a16:creationId xmlns:a16="http://schemas.microsoft.com/office/drawing/2014/main" id="{4D3CF7C2-5615-430A-B3CC-8F39C1BFDD3B}"/>
              </a:ext>
            </a:extLst>
          </p:cNvPr>
          <p:cNvSpPr>
            <a:spLocks noGrp="1"/>
          </p:cNvSpPr>
          <p:nvPr>
            <p:ph idx="1"/>
          </p:nvPr>
        </p:nvSpPr>
        <p:spPr>
          <a:xfrm>
            <a:off x="0" y="1112108"/>
            <a:ext cx="12192000" cy="5745891"/>
          </a:xfrm>
        </p:spPr>
        <p:txBody>
          <a:bodyPr>
            <a:normAutofit/>
          </a:bodyPr>
          <a:lstStyle/>
          <a:p>
            <a:r>
              <a:rPr lang="en-CA" dirty="0"/>
              <a:t>There was </a:t>
            </a:r>
            <a:r>
              <a:rPr lang="en-CA" b="1" dirty="0">
                <a:highlight>
                  <a:srgbClr val="FFFF00"/>
                </a:highlight>
              </a:rPr>
              <a:t>significant increase in population</a:t>
            </a:r>
            <a:r>
              <a:rPr lang="en-CA" dirty="0"/>
              <a:t> and people had become “</a:t>
            </a:r>
            <a:r>
              <a:rPr lang="en-CA" b="1" dirty="0">
                <a:highlight>
                  <a:srgbClr val="FFFF00"/>
                </a:highlight>
              </a:rPr>
              <a:t>wicked</a:t>
            </a:r>
            <a:r>
              <a:rPr lang="en-CA" dirty="0"/>
              <a:t>” – “wickedness” is qualified by saying that </a:t>
            </a:r>
            <a:r>
              <a:rPr lang="en-CA" b="1" dirty="0">
                <a:highlight>
                  <a:srgbClr val="FFFF00"/>
                </a:highlight>
              </a:rPr>
              <a:t>people’s minds were driven only by evil thoughts</a:t>
            </a:r>
            <a:r>
              <a:rPr lang="en-CA" dirty="0"/>
              <a:t>, their entire yearning was for evil things:</a:t>
            </a:r>
          </a:p>
          <a:p>
            <a:pPr lvl="1" indent="0">
              <a:lnSpc>
                <a:spcPct val="107000"/>
              </a:lnSpc>
              <a:spcBef>
                <a:spcPts val="0"/>
              </a:spcBef>
              <a:spcAft>
                <a:spcPts val="300"/>
              </a:spcAft>
              <a:buNone/>
            </a:pPr>
            <a:r>
              <a:rPr lang="en-CA" b="1" u="sng" dirty="0">
                <a:effectLst/>
                <a:latin typeface="Calibri" panose="020F0502020204030204" pitchFamily="34" charset="0"/>
                <a:ea typeface="Calibri" panose="020F0502020204030204" pitchFamily="34" charset="0"/>
                <a:cs typeface="Arial" panose="020B0604020202020204" pitchFamily="34" charset="0"/>
              </a:rPr>
              <a:t>Genesis 6:1a, 5 ESV</a:t>
            </a:r>
          </a:p>
          <a:p>
            <a:pPr lvl="1" indent="0">
              <a:lnSpc>
                <a:spcPct val="107000"/>
              </a:lnSpc>
              <a:spcBef>
                <a:spcPts val="0"/>
              </a:spcBef>
              <a:spcAft>
                <a:spcPts val="300"/>
              </a:spcAft>
              <a:buNone/>
            </a:pPr>
            <a:r>
              <a:rPr lang="en-CA" dirty="0">
                <a:effectLst/>
                <a:latin typeface="Calibri" panose="020F0502020204030204" pitchFamily="34" charset="0"/>
                <a:ea typeface="Calibri" panose="020F0502020204030204" pitchFamily="34" charset="0"/>
                <a:cs typeface="Arial" panose="020B0604020202020204" pitchFamily="34" charset="0"/>
              </a:rPr>
              <a:t>When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man began to multiply</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dirty="0">
                <a:effectLst/>
                <a:latin typeface="Calibri" panose="020F0502020204030204" pitchFamily="34" charset="0"/>
                <a:ea typeface="Calibri" panose="020F0502020204030204" pitchFamily="34" charset="0"/>
                <a:cs typeface="Arial" panose="020B0604020202020204" pitchFamily="34" charset="0"/>
              </a:rPr>
              <a:t>on the face of the land … The LORD saw that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wickedness of man</a:t>
            </a:r>
            <a:r>
              <a:rPr lang="en-CA" dirty="0">
                <a:effectLst/>
                <a:latin typeface="Calibri" panose="020F0502020204030204" pitchFamily="34" charset="0"/>
                <a:ea typeface="Calibri" panose="020F0502020204030204" pitchFamily="34" charset="0"/>
                <a:cs typeface="Arial" panose="020B0604020202020204" pitchFamily="34" charset="0"/>
              </a:rPr>
              <a:t> was great in the earth, and that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every intention of the thoughts of his heart was only evil continually</a:t>
            </a:r>
            <a:r>
              <a:rPr lang="en-CA" dirty="0">
                <a:effectLst/>
                <a:latin typeface="Calibri" panose="020F0502020204030204" pitchFamily="34" charset="0"/>
                <a:ea typeface="Calibri" panose="020F0502020204030204" pitchFamily="34" charset="0"/>
                <a:cs typeface="Arial" panose="020B0604020202020204" pitchFamily="34" charset="0"/>
              </a:rPr>
              <a:t>.</a:t>
            </a:r>
            <a:endParaRPr lang="en-CA" dirty="0"/>
          </a:p>
          <a:p>
            <a:r>
              <a:rPr lang="en-CA" dirty="0"/>
              <a:t>This rendered the “earth” to a state of “</a:t>
            </a:r>
            <a:r>
              <a:rPr lang="en-CA" b="1" dirty="0">
                <a:highlight>
                  <a:srgbClr val="FFFF00"/>
                </a:highlight>
              </a:rPr>
              <a:t>corruption</a:t>
            </a:r>
            <a:r>
              <a:rPr lang="en-CA" dirty="0"/>
              <a:t>” and “</a:t>
            </a:r>
            <a:r>
              <a:rPr lang="en-CA" b="1" dirty="0">
                <a:highlight>
                  <a:srgbClr val="FFFF00"/>
                </a:highlight>
              </a:rPr>
              <a:t>violence</a:t>
            </a:r>
            <a:r>
              <a:rPr lang="en-CA" dirty="0"/>
              <a:t>” – “all flesh” was corrupted: this led God to the </a:t>
            </a:r>
            <a:r>
              <a:rPr lang="en-CA" b="1" dirty="0">
                <a:highlight>
                  <a:srgbClr val="FFFF00"/>
                </a:highlight>
              </a:rPr>
              <a:t>necessity of destroying all living beings</a:t>
            </a:r>
            <a:r>
              <a:rPr lang="en-CA" dirty="0"/>
              <a:t> on the planet through the flood:</a:t>
            </a:r>
          </a:p>
          <a:p>
            <a:pPr marL="457200" lvl="1" indent="0">
              <a:buNone/>
            </a:pPr>
            <a:r>
              <a:rPr lang="en-CA" b="1" u="sng" dirty="0">
                <a:effectLst/>
                <a:latin typeface="Calibri" panose="020F0502020204030204" pitchFamily="34" charset="0"/>
                <a:ea typeface="Calibri" panose="020F0502020204030204" pitchFamily="34" charset="0"/>
                <a:cs typeface="Arial" panose="020B0604020202020204" pitchFamily="34" charset="0"/>
              </a:rPr>
              <a:t>Genesis 6:11-12 ESV</a:t>
            </a:r>
          </a:p>
          <a:p>
            <a:pPr marL="457200"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Now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earth was corrupt</a:t>
            </a:r>
            <a:r>
              <a:rPr lang="en-CA" dirty="0">
                <a:effectLst/>
                <a:latin typeface="Calibri" panose="020F0502020204030204" pitchFamily="34" charset="0"/>
                <a:ea typeface="Calibri" panose="020F0502020204030204" pitchFamily="34" charset="0"/>
                <a:cs typeface="Arial" panose="020B0604020202020204" pitchFamily="34" charset="0"/>
              </a:rPr>
              <a:t> in God’s sight, and the earth was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filled with violence</a:t>
            </a:r>
            <a:r>
              <a:rPr lang="en-CA" dirty="0">
                <a:effectLst/>
                <a:latin typeface="Calibri" panose="020F0502020204030204" pitchFamily="34" charset="0"/>
                <a:ea typeface="Calibri" panose="020F0502020204030204" pitchFamily="34" charset="0"/>
                <a:cs typeface="Arial" panose="020B0604020202020204" pitchFamily="34" charset="0"/>
              </a:rPr>
              <a:t>.  And God saw the earth, and behold, it was corrupt, for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flesh had corrupted their way</a:t>
            </a:r>
            <a:r>
              <a:rPr lang="en-CA" dirty="0">
                <a:effectLst/>
                <a:latin typeface="Calibri" panose="020F0502020204030204" pitchFamily="34" charset="0"/>
                <a:ea typeface="Calibri" panose="020F0502020204030204" pitchFamily="34" charset="0"/>
                <a:cs typeface="Arial" panose="020B0604020202020204" pitchFamily="34" charset="0"/>
              </a:rPr>
              <a:t> on the earth.</a:t>
            </a:r>
            <a:endParaRPr lang="en-CA" dirty="0"/>
          </a:p>
        </p:txBody>
      </p:sp>
    </p:spTree>
    <p:extLst>
      <p:ext uri="{BB962C8B-B14F-4D97-AF65-F5344CB8AC3E}">
        <p14:creationId xmlns:p14="http://schemas.microsoft.com/office/powerpoint/2010/main" val="3756432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E2A6B-E1E5-453D-946A-0DB8779F9895}"/>
              </a:ext>
            </a:extLst>
          </p:cNvPr>
          <p:cNvSpPr>
            <a:spLocks noGrp="1"/>
          </p:cNvSpPr>
          <p:nvPr>
            <p:ph type="title"/>
          </p:nvPr>
        </p:nvSpPr>
        <p:spPr>
          <a:xfrm>
            <a:off x="838200" y="1"/>
            <a:ext cx="10515600" cy="1149177"/>
          </a:xfrm>
        </p:spPr>
        <p:txBody>
          <a:bodyPr/>
          <a:lstStyle/>
          <a:p>
            <a:pPr algn="ctr"/>
            <a:r>
              <a:rPr lang="en-CA" dirty="0">
                <a:latin typeface="Arial Black" panose="020B0A04020102020204" pitchFamily="34" charset="0"/>
              </a:rPr>
              <a:t>God’s Plan: Noah</a:t>
            </a:r>
          </a:p>
        </p:txBody>
      </p:sp>
      <p:sp>
        <p:nvSpPr>
          <p:cNvPr id="3" name="Content Placeholder 2">
            <a:extLst>
              <a:ext uri="{FF2B5EF4-FFF2-40B4-BE49-F238E27FC236}">
                <a16:creationId xmlns:a16="http://schemas.microsoft.com/office/drawing/2014/main" id="{41E6BBD5-1041-401C-9C4C-98F04DEE12CE}"/>
              </a:ext>
            </a:extLst>
          </p:cNvPr>
          <p:cNvSpPr>
            <a:spLocks noGrp="1"/>
          </p:cNvSpPr>
          <p:nvPr>
            <p:ph idx="1"/>
          </p:nvPr>
        </p:nvSpPr>
        <p:spPr>
          <a:xfrm>
            <a:off x="0" y="1149178"/>
            <a:ext cx="12192000" cy="5708821"/>
          </a:xfrm>
        </p:spPr>
        <p:txBody>
          <a:bodyPr/>
          <a:lstStyle/>
          <a:p>
            <a:r>
              <a:rPr lang="en-CA" dirty="0"/>
              <a:t>Fortunately, the Plan of God did NOT require the termination of all human beings:</a:t>
            </a:r>
          </a:p>
          <a:p>
            <a:pPr marL="457200" lvl="1" indent="0">
              <a:buNone/>
            </a:pPr>
            <a:r>
              <a:rPr lang="en-CA" b="1" u="sng" dirty="0"/>
              <a:t>Genesis 6:8, 9b, 18, 22 ESV</a:t>
            </a:r>
          </a:p>
          <a:p>
            <a:pPr marL="457200" lvl="1" indent="0">
              <a:buNone/>
            </a:pPr>
            <a:r>
              <a:rPr lang="en-CA" dirty="0"/>
              <a:t>But </a:t>
            </a:r>
            <a:r>
              <a:rPr lang="en-CA" b="1" dirty="0">
                <a:highlight>
                  <a:srgbClr val="FFFF00"/>
                </a:highlight>
              </a:rPr>
              <a:t>Noah found favor</a:t>
            </a:r>
            <a:r>
              <a:rPr lang="en-CA" dirty="0"/>
              <a:t> in the eyes of the LORD.  … Noah was </a:t>
            </a:r>
            <a:r>
              <a:rPr lang="en-CA" b="1" dirty="0">
                <a:highlight>
                  <a:srgbClr val="FFFF00"/>
                </a:highlight>
              </a:rPr>
              <a:t>a righteous man</a:t>
            </a:r>
            <a:r>
              <a:rPr lang="en-CA" dirty="0"/>
              <a:t>, </a:t>
            </a:r>
            <a:r>
              <a:rPr lang="en-CA" b="1" dirty="0">
                <a:highlight>
                  <a:srgbClr val="FFFF00"/>
                </a:highlight>
              </a:rPr>
              <a:t>blameless in his generation</a:t>
            </a:r>
            <a:r>
              <a:rPr lang="en-CA" dirty="0"/>
              <a:t>.  Noah </a:t>
            </a:r>
            <a:r>
              <a:rPr lang="en-CA" b="1" dirty="0">
                <a:highlight>
                  <a:srgbClr val="FFFF00"/>
                </a:highlight>
              </a:rPr>
              <a:t>walked with God</a:t>
            </a:r>
            <a:r>
              <a:rPr lang="en-CA" dirty="0"/>
              <a:t>.  … </a:t>
            </a:r>
            <a:r>
              <a:rPr lang="en-CA" b="1" dirty="0">
                <a:highlight>
                  <a:srgbClr val="FFFF00"/>
                </a:highlight>
              </a:rPr>
              <a:t>I will establish my covenant with you</a:t>
            </a:r>
            <a:r>
              <a:rPr lang="en-CA" dirty="0"/>
              <a:t>, and you shall come into the ark, you, your sons, your wife, and your sons’ wives with you.  … Noah did this; </a:t>
            </a:r>
            <a:r>
              <a:rPr lang="en-CA" b="1" dirty="0">
                <a:highlight>
                  <a:srgbClr val="FFFF00"/>
                </a:highlight>
              </a:rPr>
              <a:t>he did all that God commanded him</a:t>
            </a:r>
            <a:r>
              <a:rPr lang="en-CA" dirty="0"/>
              <a:t>.</a:t>
            </a:r>
          </a:p>
          <a:p>
            <a:r>
              <a:rPr lang="en-CA" b="1" dirty="0">
                <a:highlight>
                  <a:srgbClr val="FFFF00"/>
                </a:highlight>
              </a:rPr>
              <a:t>God’s selection of Noah was and act of “grace” to humanity</a:t>
            </a:r>
            <a:r>
              <a:rPr lang="en-CA" dirty="0"/>
              <a:t>: </a:t>
            </a:r>
            <a:r>
              <a:rPr lang="en-CA" sz="2800" dirty="0">
                <a:effectLst/>
                <a:latin typeface="Calibri" panose="020F0502020204030204" pitchFamily="34" charset="0"/>
                <a:ea typeface="Calibri" panose="020F0502020204030204" pitchFamily="34" charset="0"/>
                <a:cs typeface="Arial" panose="020B0604020202020204" pitchFamily="34" charset="0"/>
              </a:rPr>
              <a:t>“favour” is translated from</a:t>
            </a:r>
            <a:r>
              <a:rPr lang="he-IL" sz="3200" dirty="0">
                <a:effectLst/>
                <a:ea typeface="Calibri" panose="020F0502020204030204" pitchFamily="34" charset="0"/>
                <a:cs typeface="Times New Roman" panose="02020603050405020304" pitchFamily="18" charset="0"/>
              </a:rPr>
              <a:t>חֵן </a:t>
            </a:r>
            <a:r>
              <a:rPr lang="he-IL" sz="3200" dirty="0">
                <a:effectLst/>
                <a:ea typeface="Calibri" panose="020F0502020204030204" pitchFamily="34" charset="0"/>
                <a:cs typeface="Calibri" panose="020F0502020204030204" pitchFamily="34" charset="0"/>
              </a:rPr>
              <a:t> </a:t>
            </a:r>
            <a:r>
              <a:rPr lang="en-CA" sz="3200" dirty="0">
                <a:effectLst/>
                <a:ea typeface="Calibri" panose="020F0502020204030204" pitchFamily="34" charset="0"/>
                <a:cs typeface="Calibri" panose="020F0502020204030204" pitchFamily="34" charset="0"/>
              </a:rPr>
              <a:t> </a:t>
            </a:r>
            <a:r>
              <a:rPr lang="en-CA" sz="3200" dirty="0">
                <a:effectLst/>
                <a:latin typeface="Calibri" panose="020F0502020204030204" pitchFamily="34" charset="0"/>
                <a:ea typeface="Calibri" panose="020F0502020204030204" pitchFamily="34" charset="0"/>
                <a:cs typeface="Arial" panose="020B0604020202020204" pitchFamily="34" charset="0"/>
              </a:rPr>
              <a:t>-</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dirty="0" err="1">
                <a:effectLst/>
                <a:latin typeface="Calibri" panose="020F0502020204030204" pitchFamily="34" charset="0"/>
                <a:ea typeface="Calibri" panose="020F0502020204030204" pitchFamily="34" charset="0"/>
                <a:cs typeface="Arial" panose="020B0604020202020204" pitchFamily="34" charset="0"/>
              </a:rPr>
              <a:t>h</a:t>
            </a:r>
            <a:r>
              <a:rPr lang="en-CA" sz="2800" dirty="0" err="1">
                <a:effectLst/>
                <a:latin typeface="Calibri" panose="020F0502020204030204" pitchFamily="34" charset="0"/>
                <a:ea typeface="Calibri" panose="020F0502020204030204" pitchFamily="34" charset="0"/>
              </a:rPr>
              <a:t>̣en</a:t>
            </a:r>
            <a:r>
              <a:rPr lang="en-CA" sz="2800" dirty="0">
                <a:effectLst/>
                <a:latin typeface="Calibri" panose="020F0502020204030204" pitchFamily="34" charset="0"/>
                <a:ea typeface="Calibri" panose="020F0502020204030204" pitchFamily="34" charset="0"/>
              </a:rPr>
              <a:t>, a masculine noun derived from </a:t>
            </a:r>
            <a:r>
              <a:rPr lang="en-CA" sz="2800" i="1" dirty="0" err="1">
                <a:effectLst/>
                <a:latin typeface="Calibri" panose="020F0502020204030204" pitchFamily="34" charset="0"/>
                <a:ea typeface="Calibri" panose="020F0502020204030204" pitchFamily="34" charset="0"/>
              </a:rPr>
              <a:t>ḥanan</a:t>
            </a:r>
            <a:r>
              <a:rPr lang="en-CA" sz="2800" dirty="0">
                <a:effectLst/>
                <a:latin typeface="Calibri" panose="020F0502020204030204" pitchFamily="34" charset="0"/>
                <a:ea typeface="Calibri" panose="020F0502020204030204" pitchFamily="34" charset="0"/>
              </a:rPr>
              <a:t>, “grace”</a:t>
            </a:r>
          </a:p>
          <a:p>
            <a:r>
              <a:rPr lang="en-CA" dirty="0">
                <a:latin typeface="Calibri" panose="020F0502020204030204" pitchFamily="34" charset="0"/>
                <a:ea typeface="Calibri" panose="020F0502020204030204" pitchFamily="34" charset="0"/>
              </a:rPr>
              <a:t>Noah was a </a:t>
            </a:r>
            <a:r>
              <a:rPr lang="en-CA" b="1" dirty="0">
                <a:highlight>
                  <a:srgbClr val="FFFF00"/>
                </a:highlight>
                <a:latin typeface="Calibri" panose="020F0502020204030204" pitchFamily="34" charset="0"/>
                <a:ea typeface="Calibri" panose="020F0502020204030204" pitchFamily="34" charset="0"/>
              </a:rPr>
              <a:t>righteous</a:t>
            </a:r>
            <a:r>
              <a:rPr lang="en-CA" dirty="0">
                <a:latin typeface="Calibri" panose="020F0502020204030204" pitchFamily="34" charset="0"/>
                <a:ea typeface="Calibri" panose="020F0502020204030204" pitchFamily="34" charset="0"/>
              </a:rPr>
              <a:t> man:</a:t>
            </a:r>
          </a:p>
          <a:p>
            <a:pPr marL="457200" lvl="1" indent="0">
              <a:buNone/>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By faith</a:t>
            </a:r>
            <a:r>
              <a:rPr lang="en-CA" dirty="0">
                <a:effectLst/>
                <a:latin typeface="Calibri" panose="020F0502020204030204" pitchFamily="34" charset="0"/>
                <a:ea typeface="Calibri" panose="020F0502020204030204" pitchFamily="34" charset="0"/>
                <a:cs typeface="Arial" panose="020B0604020202020204" pitchFamily="34" charset="0"/>
              </a:rPr>
              <a:t> Noah, being warned by God concerning events as yet unseen,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reverent fear</a:t>
            </a:r>
            <a:r>
              <a:rPr lang="en-CA" dirty="0">
                <a:effectLst/>
                <a:latin typeface="Calibri" panose="020F0502020204030204" pitchFamily="34" charset="0"/>
                <a:ea typeface="Calibri" panose="020F0502020204030204" pitchFamily="34" charset="0"/>
                <a:cs typeface="Arial" panose="020B0604020202020204" pitchFamily="34" charset="0"/>
              </a:rPr>
              <a:t> constructed an ark for the saving of his household.  By this he condemned the world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became an heir of the righteousness that comes by faith</a:t>
            </a:r>
            <a:r>
              <a:rPr lang="en-CA" dirty="0">
                <a:effectLst/>
                <a:latin typeface="Calibri" panose="020F0502020204030204" pitchFamily="34" charset="0"/>
                <a:ea typeface="Calibri" panose="020F0502020204030204" pitchFamily="34" charset="0"/>
                <a:cs typeface="Arial" panose="020B0604020202020204" pitchFamily="34" charset="0"/>
              </a:rPr>
              <a:t>.  (Hebrews 11:7 ESV)</a:t>
            </a:r>
          </a:p>
          <a:p>
            <a:endParaRPr lang="en-CA" sz="2800" dirty="0">
              <a:effectLst/>
              <a:latin typeface="Calibri" panose="020F0502020204030204" pitchFamily="34" charset="0"/>
              <a:ea typeface="Calibri" panose="020F0502020204030204" pitchFamily="34" charset="0"/>
            </a:endParaRPr>
          </a:p>
          <a:p>
            <a:endParaRPr lang="en-CA" sz="2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1406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753F3-785D-4020-B553-B610FB5DCEE1}"/>
              </a:ext>
            </a:extLst>
          </p:cNvPr>
          <p:cNvSpPr>
            <a:spLocks noGrp="1"/>
          </p:cNvSpPr>
          <p:nvPr>
            <p:ph type="title"/>
          </p:nvPr>
        </p:nvSpPr>
        <p:spPr>
          <a:xfrm>
            <a:off x="838200" y="1"/>
            <a:ext cx="10515600" cy="1075764"/>
          </a:xfrm>
        </p:spPr>
        <p:txBody>
          <a:bodyPr/>
          <a:lstStyle/>
          <a:p>
            <a:pPr algn="ctr"/>
            <a:r>
              <a:rPr lang="en-CA" dirty="0">
                <a:latin typeface="Arial Black" panose="020B0A04020102020204" pitchFamily="34" charset="0"/>
              </a:rPr>
              <a:t>God’s Plan: Today</a:t>
            </a:r>
            <a:endParaRPr lang="en-CA" dirty="0"/>
          </a:p>
        </p:txBody>
      </p:sp>
      <p:sp>
        <p:nvSpPr>
          <p:cNvPr id="3" name="Content Placeholder 2">
            <a:extLst>
              <a:ext uri="{FF2B5EF4-FFF2-40B4-BE49-F238E27FC236}">
                <a16:creationId xmlns:a16="http://schemas.microsoft.com/office/drawing/2014/main" id="{0C610403-8DAC-40EA-8086-C898720CE216}"/>
              </a:ext>
            </a:extLst>
          </p:cNvPr>
          <p:cNvSpPr>
            <a:spLocks noGrp="1"/>
          </p:cNvSpPr>
          <p:nvPr>
            <p:ph idx="1"/>
          </p:nvPr>
        </p:nvSpPr>
        <p:spPr>
          <a:xfrm>
            <a:off x="0" y="1075766"/>
            <a:ext cx="12192000" cy="5782234"/>
          </a:xfrm>
        </p:spPr>
        <p:txBody>
          <a:bodyPr/>
          <a:lstStyle/>
          <a:p>
            <a:pPr marL="457200" lvl="1" indent="0">
              <a:buNone/>
            </a:pPr>
            <a:r>
              <a:rPr lang="en-CA" b="1" u="sng" dirty="0"/>
              <a:t>Luke 17:26 ESV</a:t>
            </a:r>
          </a:p>
          <a:p>
            <a:pPr marL="457200" lvl="1" indent="0">
              <a:buNone/>
            </a:pPr>
            <a:r>
              <a:rPr lang="en-CA" b="1" dirty="0">
                <a:highlight>
                  <a:srgbClr val="FFFF00"/>
                </a:highlight>
              </a:rPr>
              <a:t>Just as it was in the days of Noah</a:t>
            </a:r>
            <a:r>
              <a:rPr lang="en-CA" dirty="0"/>
              <a:t>, so will it be in the days of the Son of Man.</a:t>
            </a:r>
          </a:p>
          <a:p>
            <a:pPr marL="457200" lvl="1" indent="0">
              <a:buNone/>
            </a:pPr>
            <a:r>
              <a:rPr lang="en-CA" b="1" u="sng" dirty="0"/>
              <a:t>Mark 13:19-20 ESV</a:t>
            </a:r>
            <a:br>
              <a:rPr lang="en-CA" dirty="0"/>
            </a:br>
            <a:r>
              <a:rPr lang="en-CA" dirty="0"/>
              <a:t>For in those days </a:t>
            </a:r>
            <a:r>
              <a:rPr lang="en-CA" b="1" dirty="0">
                <a:highlight>
                  <a:srgbClr val="FFFF00"/>
                </a:highlight>
              </a:rPr>
              <a:t>there will be such tribulation</a:t>
            </a:r>
            <a:r>
              <a:rPr lang="en-CA" dirty="0"/>
              <a:t> as has not been from the beginning of the creation that God created until now, and never will be.  And </a:t>
            </a:r>
            <a:r>
              <a:rPr lang="en-CA" b="1" dirty="0">
                <a:highlight>
                  <a:srgbClr val="FFFF00"/>
                </a:highlight>
              </a:rPr>
              <a:t>if the Lord had not cut short the days</a:t>
            </a:r>
            <a:r>
              <a:rPr lang="en-CA" dirty="0"/>
              <a:t>, no human being would be saved.  But </a:t>
            </a:r>
            <a:r>
              <a:rPr lang="en-CA" b="1" dirty="0">
                <a:highlight>
                  <a:srgbClr val="FFFF00"/>
                </a:highlight>
              </a:rPr>
              <a:t>for the sake of the elect</a:t>
            </a:r>
            <a:r>
              <a:rPr lang="en-CA" dirty="0"/>
              <a:t>, </a:t>
            </a:r>
            <a:r>
              <a:rPr lang="en-CA" b="1" dirty="0">
                <a:highlight>
                  <a:srgbClr val="FFFF00"/>
                </a:highlight>
              </a:rPr>
              <a:t>whom he chose</a:t>
            </a:r>
            <a:r>
              <a:rPr lang="en-CA" dirty="0"/>
              <a:t>, </a:t>
            </a:r>
            <a:r>
              <a:rPr lang="en-CA" b="1" dirty="0">
                <a:highlight>
                  <a:srgbClr val="FFFF00"/>
                </a:highlight>
              </a:rPr>
              <a:t>he shortened the days</a:t>
            </a:r>
            <a:r>
              <a:rPr lang="en-CA" dirty="0"/>
              <a:t>.</a:t>
            </a:r>
          </a:p>
          <a:p>
            <a:pPr marL="457200" lvl="1" indent="0">
              <a:buNone/>
            </a:pPr>
            <a:r>
              <a:rPr lang="en-CA" b="1" u="sng" dirty="0"/>
              <a:t>Malachi 4:5-6 ESV</a:t>
            </a:r>
            <a:br>
              <a:rPr lang="en-CA" b="1" u="sng" dirty="0"/>
            </a:br>
            <a:r>
              <a:rPr lang="en-CA" dirty="0"/>
              <a:t>Behold, I will send you Elijah the prophet </a:t>
            </a:r>
            <a:r>
              <a:rPr lang="en-CA" b="1" dirty="0">
                <a:highlight>
                  <a:srgbClr val="FFFF00"/>
                </a:highlight>
              </a:rPr>
              <a:t>before the great and awesome day of the LORD</a:t>
            </a:r>
            <a:r>
              <a:rPr lang="en-CA" dirty="0"/>
              <a:t> comes.  And he will </a:t>
            </a:r>
            <a:r>
              <a:rPr lang="en-CA" b="1" dirty="0">
                <a:highlight>
                  <a:srgbClr val="FFFF00"/>
                </a:highlight>
              </a:rPr>
              <a:t>turn the hearts</a:t>
            </a:r>
            <a:r>
              <a:rPr lang="en-CA" dirty="0"/>
              <a:t> of fathers to their children and the hearts of children to their fathers, </a:t>
            </a:r>
            <a:r>
              <a:rPr lang="en-CA" b="1" dirty="0">
                <a:highlight>
                  <a:srgbClr val="FFFF00"/>
                </a:highlight>
              </a:rPr>
              <a:t>lest I come and strike the [earth] with a decree of utter destruction</a:t>
            </a:r>
            <a:r>
              <a:rPr lang="en-CA" dirty="0"/>
              <a:t>.</a:t>
            </a:r>
          </a:p>
          <a:p>
            <a:r>
              <a:rPr lang="en-CA" b="1" dirty="0">
                <a:highlight>
                  <a:srgbClr val="FFFF00"/>
                </a:highlight>
              </a:rPr>
              <a:t>This is our job</a:t>
            </a:r>
            <a:r>
              <a:rPr lang="en-CA" dirty="0"/>
              <a:t>: we must understand why the earth is the evil place it is and be prepared to </a:t>
            </a:r>
            <a:r>
              <a:rPr lang="en-CA" b="1" dirty="0">
                <a:highlight>
                  <a:srgbClr val="FFFF00"/>
                </a:highlight>
              </a:rPr>
              <a:t>make sure none of the current evils can ever occur again</a:t>
            </a:r>
            <a:r>
              <a:rPr lang="en-CA" dirty="0"/>
              <a:t>!</a:t>
            </a:r>
          </a:p>
          <a:p>
            <a:pPr marL="457200" lvl="1" indent="0">
              <a:buNone/>
            </a:pPr>
            <a:endParaRPr lang="en-CA" dirty="0"/>
          </a:p>
        </p:txBody>
      </p:sp>
    </p:spTree>
    <p:extLst>
      <p:ext uri="{BB962C8B-B14F-4D97-AF65-F5344CB8AC3E}">
        <p14:creationId xmlns:p14="http://schemas.microsoft.com/office/powerpoint/2010/main" val="139243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E2DF0-FF0E-44A4-A27B-DDE78279F69D}"/>
              </a:ext>
            </a:extLst>
          </p:cNvPr>
          <p:cNvSpPr>
            <a:spLocks noGrp="1"/>
          </p:cNvSpPr>
          <p:nvPr>
            <p:ph type="title"/>
          </p:nvPr>
        </p:nvSpPr>
        <p:spPr>
          <a:xfrm>
            <a:off x="838200" y="1"/>
            <a:ext cx="10515600" cy="1124464"/>
          </a:xfrm>
        </p:spPr>
        <p:txBody>
          <a:bodyPr/>
          <a:lstStyle/>
          <a:p>
            <a:pPr algn="ctr"/>
            <a:r>
              <a:rPr lang="en-CA" dirty="0">
                <a:latin typeface="Arial Black" panose="020B0A04020102020204" pitchFamily="34" charset="0"/>
              </a:rPr>
              <a:t>To Walk With God</a:t>
            </a:r>
          </a:p>
        </p:txBody>
      </p:sp>
      <p:sp>
        <p:nvSpPr>
          <p:cNvPr id="3" name="Content Placeholder 2">
            <a:extLst>
              <a:ext uri="{FF2B5EF4-FFF2-40B4-BE49-F238E27FC236}">
                <a16:creationId xmlns:a16="http://schemas.microsoft.com/office/drawing/2014/main" id="{67471A29-40A9-47E4-9832-E52A75FCD4A8}"/>
              </a:ext>
            </a:extLst>
          </p:cNvPr>
          <p:cNvSpPr>
            <a:spLocks noGrp="1"/>
          </p:cNvSpPr>
          <p:nvPr>
            <p:ph idx="1"/>
          </p:nvPr>
        </p:nvSpPr>
        <p:spPr>
          <a:xfrm>
            <a:off x="0" y="1124465"/>
            <a:ext cx="12192000" cy="5733534"/>
          </a:xfrm>
        </p:spPr>
        <p:txBody>
          <a:bodyPr>
            <a:normAutofit lnSpcReduction="10000"/>
          </a:bodyPr>
          <a:lstStyle/>
          <a:p>
            <a:r>
              <a:rPr lang="en-CA" dirty="0"/>
              <a:t>“</a:t>
            </a:r>
            <a:r>
              <a:rPr lang="en-CA" b="1" dirty="0">
                <a:highlight>
                  <a:srgbClr val="FFFF00"/>
                </a:highlight>
              </a:rPr>
              <a:t>Noah walked with God</a:t>
            </a:r>
            <a:r>
              <a:rPr lang="en-CA" dirty="0"/>
              <a:t>”:  God gave Noah </a:t>
            </a:r>
            <a:r>
              <a:rPr lang="en-CA" b="1" dirty="0">
                <a:highlight>
                  <a:srgbClr val="FFFF00"/>
                </a:highlight>
              </a:rPr>
              <a:t>the faith</a:t>
            </a:r>
            <a:r>
              <a:rPr lang="en-CA" b="1" dirty="0"/>
              <a:t> </a:t>
            </a:r>
            <a:r>
              <a:rPr lang="en-CA" dirty="0"/>
              <a:t>to trust in him and live his life according to the way of God, NOT the way of the world – “</a:t>
            </a:r>
            <a:r>
              <a:rPr lang="en-CA" b="1" dirty="0">
                <a:highlight>
                  <a:srgbClr val="FFFF00"/>
                </a:highlight>
              </a:rPr>
              <a:t>he did all that God commanded</a:t>
            </a:r>
            <a:r>
              <a:rPr lang="en-CA" dirty="0"/>
              <a:t>”</a:t>
            </a:r>
          </a:p>
          <a:p>
            <a:r>
              <a:rPr lang="en-CA" dirty="0"/>
              <a:t>Because of Noah’s faith, God was willing to </a:t>
            </a:r>
            <a:r>
              <a:rPr lang="en-CA" b="1" dirty="0">
                <a:highlight>
                  <a:srgbClr val="FFFF00"/>
                </a:highlight>
              </a:rPr>
              <a:t>extend grace</a:t>
            </a:r>
            <a:r>
              <a:rPr lang="en-CA" dirty="0"/>
              <a:t> to him and his family, and </a:t>
            </a:r>
            <a:r>
              <a:rPr lang="en-CA" b="1" dirty="0">
                <a:highlight>
                  <a:srgbClr val="FFFF00"/>
                </a:highlight>
              </a:rPr>
              <a:t>establish his covenant with Noah and his sons</a:t>
            </a:r>
            <a:r>
              <a:rPr lang="en-CA" dirty="0"/>
              <a:t>:</a:t>
            </a:r>
          </a:p>
          <a:p>
            <a:pPr marL="457200" lvl="1" indent="0">
              <a:buNone/>
            </a:pPr>
            <a:r>
              <a:rPr lang="en-CA" b="1" u="sng" dirty="0">
                <a:effectLst/>
                <a:latin typeface="Calibri" panose="020F0502020204030204" pitchFamily="34" charset="0"/>
                <a:ea typeface="Calibri" panose="020F0502020204030204" pitchFamily="34" charset="0"/>
                <a:cs typeface="Arial" panose="020B0604020202020204" pitchFamily="34" charset="0"/>
              </a:rPr>
              <a:t>Genesis 9:8-11 ESV</a:t>
            </a:r>
          </a:p>
          <a:p>
            <a:pPr marL="457200"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Then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God said to Noah and to his sons</a:t>
            </a:r>
            <a:r>
              <a:rPr lang="en-CA" dirty="0">
                <a:effectLst/>
                <a:latin typeface="Calibri" panose="020F0502020204030204" pitchFamily="34" charset="0"/>
                <a:ea typeface="Calibri" panose="020F0502020204030204" pitchFamily="34" charset="0"/>
                <a:cs typeface="Arial" panose="020B0604020202020204" pitchFamily="34" charset="0"/>
              </a:rPr>
              <a:t> with him,  “Behold,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establish my covenant</a:t>
            </a:r>
            <a:r>
              <a:rPr lang="en-CA" dirty="0">
                <a:effectLst/>
                <a:latin typeface="Calibri" panose="020F0502020204030204" pitchFamily="34" charset="0"/>
                <a:ea typeface="Calibri" panose="020F0502020204030204" pitchFamily="34" charset="0"/>
                <a:cs typeface="Arial" panose="020B0604020202020204" pitchFamily="34" charset="0"/>
              </a:rPr>
              <a:t> with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and your offspring after you</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with every living creature</a:t>
            </a:r>
            <a:r>
              <a:rPr lang="en-CA" dirty="0">
                <a:effectLst/>
                <a:latin typeface="Calibri" panose="020F0502020204030204" pitchFamily="34" charset="0"/>
                <a:ea typeface="Calibri" panose="020F0502020204030204" pitchFamily="34" charset="0"/>
                <a:cs typeface="Arial" panose="020B0604020202020204" pitchFamily="34" charset="0"/>
              </a:rPr>
              <a:t> that is with you, the birds, the livestock, and every beast of the earth with you, as many as came out of the ark; it is for every beast of the earth.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establish my covenant</a:t>
            </a:r>
            <a:r>
              <a:rPr lang="en-CA" dirty="0">
                <a:effectLst/>
                <a:latin typeface="Calibri" panose="020F0502020204030204" pitchFamily="34" charset="0"/>
                <a:ea typeface="Calibri" panose="020F0502020204030204" pitchFamily="34" charset="0"/>
                <a:cs typeface="Arial" panose="020B0604020202020204" pitchFamily="34" charset="0"/>
              </a:rPr>
              <a:t> with you, that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never again shall all flesh be cut off by the waters of the flood</a:t>
            </a:r>
            <a:r>
              <a:rPr lang="en-CA" dirty="0">
                <a:effectLst/>
                <a:latin typeface="Calibri" panose="020F0502020204030204" pitchFamily="34" charset="0"/>
                <a:ea typeface="Calibri" panose="020F0502020204030204" pitchFamily="34" charset="0"/>
                <a:cs typeface="Arial" panose="020B0604020202020204" pitchFamily="34" charset="0"/>
              </a:rPr>
              <a:t>, and never again shall there be a flood to destroy the earth.”</a:t>
            </a:r>
          </a:p>
          <a:p>
            <a:r>
              <a:rPr lang="en-CA" dirty="0">
                <a:effectLst/>
                <a:latin typeface="Calibri" panose="020F0502020204030204" pitchFamily="34" charset="0"/>
                <a:ea typeface="Calibri" panose="020F0502020204030204" pitchFamily="34" charset="0"/>
                <a:cs typeface="Arial" panose="020B0604020202020204" pitchFamily="34" charset="0"/>
              </a:rPr>
              <a:t>Note that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covenant promise</a:t>
            </a:r>
            <a:r>
              <a:rPr lang="en-CA" dirty="0">
                <a:effectLst/>
                <a:latin typeface="Calibri" panose="020F0502020204030204" pitchFamily="34" charset="0"/>
                <a:ea typeface="Calibri" panose="020F0502020204030204" pitchFamily="34" charset="0"/>
                <a:cs typeface="Arial" panose="020B0604020202020204" pitchFamily="34" charset="0"/>
              </a:rPr>
              <a:t> of God is made with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Noah and his sons</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and your offspring after you</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with every living creature</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covenant is eternal and permanent</a:t>
            </a:r>
            <a:r>
              <a:rPr lang="en-CA" dirty="0">
                <a:effectLst/>
                <a:latin typeface="Calibri" panose="020F0502020204030204" pitchFamily="34" charset="0"/>
                <a:ea typeface="Calibri" panose="020F0502020204030204" pitchFamily="34" charset="0"/>
                <a:cs typeface="Arial" panose="020B0604020202020204" pitchFamily="34" charset="0"/>
              </a:rPr>
              <a:t> for all human beings and all animals</a:t>
            </a:r>
          </a:p>
          <a:p>
            <a:endParaRPr lang="en-CA" dirty="0"/>
          </a:p>
          <a:p>
            <a:endParaRPr lang="en-CA" dirty="0"/>
          </a:p>
        </p:txBody>
      </p:sp>
    </p:spTree>
    <p:extLst>
      <p:ext uri="{BB962C8B-B14F-4D97-AF65-F5344CB8AC3E}">
        <p14:creationId xmlns:p14="http://schemas.microsoft.com/office/powerpoint/2010/main" val="461853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EF89A-66C2-4E94-80E9-B12FDCAC10D9}"/>
              </a:ext>
            </a:extLst>
          </p:cNvPr>
          <p:cNvSpPr>
            <a:spLocks noGrp="1"/>
          </p:cNvSpPr>
          <p:nvPr>
            <p:ph type="title"/>
          </p:nvPr>
        </p:nvSpPr>
        <p:spPr>
          <a:xfrm>
            <a:off x="838200" y="1"/>
            <a:ext cx="10515600" cy="1084520"/>
          </a:xfrm>
        </p:spPr>
        <p:txBody>
          <a:bodyPr/>
          <a:lstStyle/>
          <a:p>
            <a:pPr algn="ctr"/>
            <a:r>
              <a:rPr lang="en-CA" dirty="0">
                <a:latin typeface="Arial Black" panose="020B0A04020102020204" pitchFamily="34" charset="0"/>
              </a:rPr>
              <a:t>Establish My Covenant </a:t>
            </a:r>
          </a:p>
        </p:txBody>
      </p:sp>
      <p:sp>
        <p:nvSpPr>
          <p:cNvPr id="3" name="Content Placeholder 2">
            <a:extLst>
              <a:ext uri="{FF2B5EF4-FFF2-40B4-BE49-F238E27FC236}">
                <a16:creationId xmlns:a16="http://schemas.microsoft.com/office/drawing/2014/main" id="{7948950D-0620-4D34-B691-1F0EF28306BD}"/>
              </a:ext>
            </a:extLst>
          </p:cNvPr>
          <p:cNvSpPr>
            <a:spLocks noGrp="1"/>
          </p:cNvSpPr>
          <p:nvPr>
            <p:ph idx="1"/>
          </p:nvPr>
        </p:nvSpPr>
        <p:spPr>
          <a:xfrm>
            <a:off x="0" y="1084521"/>
            <a:ext cx="12192000" cy="5773479"/>
          </a:xfrm>
        </p:spPr>
        <p:txBody>
          <a:bodyPr>
            <a:normAutofit lnSpcReduction="10000"/>
          </a:bodyPr>
          <a:lstStyle/>
          <a:p>
            <a:r>
              <a:rPr lang="en-CA" dirty="0"/>
              <a:t>The verb “</a:t>
            </a:r>
            <a:r>
              <a:rPr lang="en-CA" b="1" dirty="0">
                <a:highlight>
                  <a:srgbClr val="FFFF00"/>
                </a:highlight>
              </a:rPr>
              <a:t>establish</a:t>
            </a:r>
            <a:r>
              <a:rPr lang="en-CA" dirty="0"/>
              <a:t>” is translated from the hiphil form of</a:t>
            </a:r>
            <a:r>
              <a:rPr lang="he-IL" sz="3200" dirty="0">
                <a:cs typeface="+mj-cs"/>
              </a:rPr>
              <a:t>קוּם </a:t>
            </a:r>
            <a:r>
              <a:rPr lang="en-CA" sz="3200" dirty="0">
                <a:cs typeface="+mj-cs"/>
              </a:rPr>
              <a:t> </a:t>
            </a:r>
            <a:r>
              <a:rPr lang="en-CA" dirty="0"/>
              <a:t>- </a:t>
            </a:r>
            <a:r>
              <a:rPr lang="en-CA" b="1" dirty="0" err="1">
                <a:highlight>
                  <a:srgbClr val="FFFF00"/>
                </a:highlight>
              </a:rPr>
              <a:t>qum</a:t>
            </a:r>
            <a:r>
              <a:rPr lang="en-CA" dirty="0"/>
              <a:t>, which literally means to “</a:t>
            </a:r>
            <a:r>
              <a:rPr lang="en-CA" b="1" dirty="0">
                <a:highlight>
                  <a:srgbClr val="FFFF00"/>
                </a:highlight>
              </a:rPr>
              <a:t>arise, stand up, stand</a:t>
            </a:r>
            <a:r>
              <a:rPr lang="en-CA" dirty="0"/>
              <a:t>” – this hiphil form is frequently used, almost as </a:t>
            </a:r>
            <a:r>
              <a:rPr lang="en-CA" b="1" dirty="0">
                <a:highlight>
                  <a:srgbClr val="FFFF00"/>
                </a:highlight>
              </a:rPr>
              <a:t>a technical term, for “establishing a covenant</a:t>
            </a:r>
            <a:r>
              <a:rPr lang="en-CA" dirty="0"/>
              <a:t>”.  </a:t>
            </a:r>
          </a:p>
          <a:p>
            <a:r>
              <a:rPr lang="en-CA" dirty="0"/>
              <a:t>The other common word used for </a:t>
            </a:r>
            <a:r>
              <a:rPr lang="en-CA" b="1" dirty="0">
                <a:highlight>
                  <a:srgbClr val="FFFF00"/>
                </a:highlight>
              </a:rPr>
              <a:t>initiating a covenant</a:t>
            </a:r>
            <a:r>
              <a:rPr lang="en-CA" dirty="0"/>
              <a:t> is</a:t>
            </a:r>
            <a:r>
              <a:rPr lang="he-IL" sz="3200" dirty="0">
                <a:cs typeface="+mj-cs"/>
              </a:rPr>
              <a:t>כָרַת </a:t>
            </a:r>
            <a:r>
              <a:rPr lang="en-CA" sz="3200" dirty="0">
                <a:cs typeface="+mj-cs"/>
              </a:rPr>
              <a:t> </a:t>
            </a:r>
            <a:r>
              <a:rPr lang="en-CA" dirty="0"/>
              <a:t>- </a:t>
            </a:r>
            <a:r>
              <a:rPr lang="en-CA" b="1" dirty="0" err="1">
                <a:highlight>
                  <a:srgbClr val="FFFF00"/>
                </a:highlight>
              </a:rPr>
              <a:t>karath</a:t>
            </a:r>
            <a:r>
              <a:rPr lang="en-CA" dirty="0"/>
              <a:t>, which means literally “</a:t>
            </a:r>
            <a:r>
              <a:rPr lang="en-CA" b="1" dirty="0">
                <a:highlight>
                  <a:srgbClr val="FFFF00"/>
                </a:highlight>
              </a:rPr>
              <a:t>to cut off a part of the body</a:t>
            </a:r>
            <a:r>
              <a:rPr lang="en-CA" dirty="0"/>
              <a:t>” – the allusion is to the common practice of animal sacrifices accompanying the initiation of a covenant.  </a:t>
            </a:r>
          </a:p>
          <a:p>
            <a:r>
              <a:rPr lang="en-CA" dirty="0"/>
              <a:t>The difference between the words is that </a:t>
            </a:r>
            <a:r>
              <a:rPr lang="en-CA" b="1" dirty="0">
                <a:highlight>
                  <a:srgbClr val="FFFF00"/>
                </a:highlight>
              </a:rPr>
              <a:t>a new covenant is “cut</a:t>
            </a:r>
            <a:r>
              <a:rPr lang="en-CA" dirty="0">
                <a:highlight>
                  <a:srgbClr val="FFFF00"/>
                </a:highlight>
              </a:rPr>
              <a:t>”</a:t>
            </a:r>
            <a:r>
              <a:rPr lang="en-CA" dirty="0"/>
              <a:t>;</a:t>
            </a:r>
            <a:r>
              <a:rPr lang="en-CA" b="1" dirty="0"/>
              <a:t> </a:t>
            </a:r>
            <a:r>
              <a:rPr lang="en-CA" b="1" dirty="0">
                <a:highlight>
                  <a:srgbClr val="FFFF00"/>
                </a:highlight>
              </a:rPr>
              <a:t>something which already exists is “established”</a:t>
            </a:r>
            <a:r>
              <a:rPr lang="en-CA" dirty="0"/>
              <a:t>.  </a:t>
            </a:r>
          </a:p>
          <a:p>
            <a:r>
              <a:rPr lang="en-CA" dirty="0"/>
              <a:t>So God planned to “establish” his covenant with Noah – </a:t>
            </a:r>
            <a:r>
              <a:rPr lang="en-CA" b="1" dirty="0">
                <a:highlight>
                  <a:srgbClr val="FFFF00"/>
                </a:highlight>
              </a:rPr>
              <a:t>in God’s mind this covenant was already in existence</a:t>
            </a:r>
            <a:r>
              <a:rPr lang="en-CA" dirty="0"/>
              <a:t>: </a:t>
            </a:r>
          </a:p>
          <a:p>
            <a:pPr marL="457200" lvl="1" indent="0">
              <a:buNone/>
            </a:pPr>
            <a:r>
              <a:rPr lang="en-CA" b="1" u="sng" dirty="0"/>
              <a:t>Genesis 1:28 ESV</a:t>
            </a:r>
          </a:p>
          <a:p>
            <a:pPr marL="457200" lvl="1" indent="0">
              <a:buNone/>
            </a:pPr>
            <a:r>
              <a:rPr lang="en-CA" dirty="0"/>
              <a:t>And God blessed [Adam and Eve].  And God said to them, “</a:t>
            </a:r>
            <a:r>
              <a:rPr lang="en-CA" b="1" dirty="0">
                <a:highlight>
                  <a:srgbClr val="FFFF00"/>
                </a:highlight>
              </a:rPr>
              <a:t>Be fruitful and multiply and fill the earth </a:t>
            </a:r>
            <a:r>
              <a:rPr lang="en-CA" dirty="0"/>
              <a:t>and subdue it, and </a:t>
            </a:r>
            <a:r>
              <a:rPr lang="en-CA" b="1" dirty="0">
                <a:highlight>
                  <a:srgbClr val="FFFF00"/>
                </a:highlight>
              </a:rPr>
              <a:t>have dominion</a:t>
            </a:r>
            <a:r>
              <a:rPr lang="en-CA" dirty="0"/>
              <a:t> over the fish of the sea and over the birds of the heavens and over every living thing that moves on the earth.”</a:t>
            </a:r>
          </a:p>
        </p:txBody>
      </p:sp>
    </p:spTree>
    <p:extLst>
      <p:ext uri="{BB962C8B-B14F-4D97-AF65-F5344CB8AC3E}">
        <p14:creationId xmlns:p14="http://schemas.microsoft.com/office/powerpoint/2010/main" val="78022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96219-1810-4F24-8FA0-CDA02A751630}"/>
              </a:ext>
            </a:extLst>
          </p:cNvPr>
          <p:cNvSpPr>
            <a:spLocks noGrp="1"/>
          </p:cNvSpPr>
          <p:nvPr>
            <p:ph type="title"/>
          </p:nvPr>
        </p:nvSpPr>
        <p:spPr>
          <a:xfrm>
            <a:off x="838200" y="1"/>
            <a:ext cx="10515600" cy="1136821"/>
          </a:xfrm>
        </p:spPr>
        <p:txBody>
          <a:bodyPr/>
          <a:lstStyle/>
          <a:p>
            <a:pPr algn="ctr"/>
            <a:r>
              <a:rPr lang="en-CA" dirty="0">
                <a:latin typeface="Arial Black" panose="020B0A04020102020204" pitchFamily="34" charset="0"/>
              </a:rPr>
              <a:t>Requirements of the Covenant</a:t>
            </a:r>
          </a:p>
        </p:txBody>
      </p:sp>
      <p:sp>
        <p:nvSpPr>
          <p:cNvPr id="3" name="Content Placeholder 2">
            <a:extLst>
              <a:ext uri="{FF2B5EF4-FFF2-40B4-BE49-F238E27FC236}">
                <a16:creationId xmlns:a16="http://schemas.microsoft.com/office/drawing/2014/main" id="{ADCC330C-801A-4D1C-96F8-0848B6111B52}"/>
              </a:ext>
            </a:extLst>
          </p:cNvPr>
          <p:cNvSpPr>
            <a:spLocks noGrp="1"/>
          </p:cNvSpPr>
          <p:nvPr>
            <p:ph idx="1"/>
          </p:nvPr>
        </p:nvSpPr>
        <p:spPr>
          <a:xfrm>
            <a:off x="0" y="1136822"/>
            <a:ext cx="12192000" cy="5721177"/>
          </a:xfrm>
        </p:spPr>
        <p:txBody>
          <a:bodyPr/>
          <a:lstStyle/>
          <a:p>
            <a:r>
              <a:rPr lang="en-CA" dirty="0"/>
              <a:t>“</a:t>
            </a:r>
            <a:r>
              <a:rPr lang="en-CA" b="1" dirty="0">
                <a:highlight>
                  <a:srgbClr val="FFFF00"/>
                </a:highlight>
              </a:rPr>
              <a:t>You and your offspring after you</a:t>
            </a:r>
            <a:r>
              <a:rPr lang="en-CA" dirty="0"/>
              <a:t>” is the </a:t>
            </a:r>
            <a:r>
              <a:rPr lang="en-CA" b="1" dirty="0">
                <a:highlight>
                  <a:srgbClr val="FFFF00"/>
                </a:highlight>
              </a:rPr>
              <a:t>entire human race</a:t>
            </a:r>
            <a:r>
              <a:rPr lang="en-CA" dirty="0"/>
              <a:t>: the Covenant of Justness was intended to be </a:t>
            </a:r>
            <a:r>
              <a:rPr lang="en-CA" b="1" dirty="0">
                <a:highlight>
                  <a:srgbClr val="FFFF00"/>
                </a:highlight>
              </a:rPr>
              <a:t>the basis of all human societies</a:t>
            </a:r>
            <a:r>
              <a:rPr lang="en-CA" dirty="0"/>
              <a:t> down through time, and God provided some </a:t>
            </a:r>
            <a:r>
              <a:rPr lang="en-CA" b="1" dirty="0">
                <a:highlight>
                  <a:srgbClr val="FFFF00"/>
                </a:highlight>
              </a:rPr>
              <a:t>specific requirements</a:t>
            </a:r>
            <a:r>
              <a:rPr lang="en-CA" dirty="0"/>
              <a:t> of human beings: </a:t>
            </a:r>
          </a:p>
          <a:p>
            <a:pPr marL="457200" lvl="1" indent="0">
              <a:buNone/>
            </a:pPr>
            <a:r>
              <a:rPr lang="en-CA" b="1" u="sng" dirty="0">
                <a:effectLst/>
                <a:latin typeface="Calibri" panose="020F0502020204030204" pitchFamily="34" charset="0"/>
                <a:ea typeface="Calibri" panose="020F0502020204030204" pitchFamily="34" charset="0"/>
                <a:cs typeface="Arial" panose="020B0604020202020204" pitchFamily="34" charset="0"/>
              </a:rPr>
              <a:t>Genesis 9:1-3 ESV</a:t>
            </a:r>
          </a:p>
          <a:p>
            <a:pPr marL="457200"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And God blessed Noah and his sons and said to them,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 fruitful and multiply and fill the earth</a:t>
            </a:r>
            <a:r>
              <a:rPr lang="en-CA" dirty="0">
                <a:effectLst/>
                <a:latin typeface="Calibri" panose="020F0502020204030204" pitchFamily="34" charset="0"/>
                <a:ea typeface="Calibri" panose="020F0502020204030204" pitchFamily="34" charset="0"/>
                <a:cs typeface="Arial" panose="020B0604020202020204" pitchFamily="34" charset="0"/>
              </a:rPr>
              <a:t>.  The fear of you and the dread of you shall be upon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every beast of the earth </a:t>
            </a:r>
            <a:r>
              <a:rPr lang="en-CA" dirty="0">
                <a:effectLst/>
                <a:latin typeface="Calibri" panose="020F0502020204030204" pitchFamily="34" charset="0"/>
                <a:ea typeface="Calibri" panose="020F0502020204030204" pitchFamily="34" charset="0"/>
                <a:cs typeface="Arial" panose="020B0604020202020204" pitchFamily="34" charset="0"/>
              </a:rPr>
              <a:t>and upon every bird of the heavens, upon everything that creeps on the ground and all the fish of the sea.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Into your hand they are delivered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Every moving thing that lives shall be food for you</a:t>
            </a:r>
            <a:r>
              <a:rPr lang="en-CA" dirty="0">
                <a:effectLst/>
                <a:latin typeface="Calibri" panose="020F0502020204030204" pitchFamily="34" charset="0"/>
                <a:ea typeface="Calibri" panose="020F0502020204030204" pitchFamily="34" charset="0"/>
                <a:cs typeface="Arial" panose="020B0604020202020204" pitchFamily="34" charset="0"/>
              </a:rPr>
              <a:t>.  And as I gave you the green plants, I give you everything.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But you shall not eat flesh with its life, that is, its blood</a:t>
            </a:r>
            <a:r>
              <a:rPr lang="en-CA" dirty="0">
                <a:effectLst/>
                <a:latin typeface="Calibri" panose="020F0502020204030204" pitchFamily="34" charset="0"/>
                <a:ea typeface="Calibri" panose="020F0502020204030204" pitchFamily="34" charset="0"/>
                <a:cs typeface="Arial" panose="020B0604020202020204" pitchFamily="34" charset="0"/>
              </a:rPr>
              <a:t>.</a:t>
            </a:r>
          </a:p>
          <a:p>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 fruitful and multiply and fill the earth”</a:t>
            </a:r>
            <a:r>
              <a:rPr lang="en-CA" dirty="0">
                <a:effectLst/>
                <a:latin typeface="Calibri" panose="020F0502020204030204" pitchFamily="34" charset="0"/>
                <a:ea typeface="Calibri" panose="020F0502020204030204" pitchFamily="34" charset="0"/>
                <a:cs typeface="Arial" panose="020B0604020202020204" pitchFamily="34" charset="0"/>
              </a:rPr>
              <a:t>:</a:t>
            </a:r>
            <a:r>
              <a:rPr lang="en-CA" b="1" dirty="0">
                <a:effectLst/>
                <a:latin typeface="Calibri" panose="020F0502020204030204" pitchFamily="34" charset="0"/>
                <a:ea typeface="Calibri" panose="020F0502020204030204" pitchFamily="34" charset="0"/>
                <a:cs typeface="Arial" panose="020B0604020202020204" pitchFamily="34" charset="0"/>
              </a:rPr>
              <a:t> </a:t>
            </a:r>
            <a:r>
              <a:rPr lang="en-CA" dirty="0">
                <a:effectLst/>
                <a:latin typeface="Calibri" panose="020F0502020204030204" pitchFamily="34" charset="0"/>
                <a:ea typeface="Calibri" panose="020F0502020204030204" pitchFamily="34" charset="0"/>
                <a:cs typeface="Arial" panose="020B0604020202020204" pitchFamily="34" charset="0"/>
              </a:rPr>
              <a:t>God wants human beings to be abundant – his plan entails offering to all persons the gift of eternal life as members of the God Family: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God wants a large family</a:t>
            </a:r>
          </a:p>
          <a:p>
            <a:endParaRPr lang="en-CA" b="1" dirty="0"/>
          </a:p>
        </p:txBody>
      </p:sp>
    </p:spTree>
    <p:extLst>
      <p:ext uri="{BB962C8B-B14F-4D97-AF65-F5344CB8AC3E}">
        <p14:creationId xmlns:p14="http://schemas.microsoft.com/office/powerpoint/2010/main" val="55902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CA4F5-310C-4CF3-90B1-8EFB5C2A6F65}"/>
              </a:ext>
            </a:extLst>
          </p:cNvPr>
          <p:cNvSpPr>
            <a:spLocks noGrp="1"/>
          </p:cNvSpPr>
          <p:nvPr>
            <p:ph type="title"/>
          </p:nvPr>
        </p:nvSpPr>
        <p:spPr>
          <a:xfrm>
            <a:off x="838200" y="1"/>
            <a:ext cx="10515600" cy="1173891"/>
          </a:xfrm>
        </p:spPr>
        <p:txBody>
          <a:bodyPr/>
          <a:lstStyle/>
          <a:p>
            <a:pPr algn="ctr"/>
            <a:r>
              <a:rPr lang="en-CA" dirty="0">
                <a:latin typeface="Arial Black" panose="020B0A04020102020204" pitchFamily="34" charset="0"/>
              </a:rPr>
              <a:t>Dominion Over the Creation</a:t>
            </a:r>
          </a:p>
        </p:txBody>
      </p:sp>
      <p:sp>
        <p:nvSpPr>
          <p:cNvPr id="3" name="Content Placeholder 2">
            <a:extLst>
              <a:ext uri="{FF2B5EF4-FFF2-40B4-BE49-F238E27FC236}">
                <a16:creationId xmlns:a16="http://schemas.microsoft.com/office/drawing/2014/main" id="{9123B18A-7675-400F-9205-5094DF1DE2B6}"/>
              </a:ext>
            </a:extLst>
          </p:cNvPr>
          <p:cNvSpPr>
            <a:spLocks noGrp="1"/>
          </p:cNvSpPr>
          <p:nvPr>
            <p:ph idx="1"/>
          </p:nvPr>
        </p:nvSpPr>
        <p:spPr>
          <a:xfrm>
            <a:off x="0" y="1272746"/>
            <a:ext cx="12192000" cy="5684107"/>
          </a:xfrm>
        </p:spPr>
        <p:txBody>
          <a:bodyPr/>
          <a:lstStyle/>
          <a:p>
            <a:r>
              <a:rPr lang="en-CA" dirty="0"/>
              <a:t>“</a:t>
            </a:r>
            <a:r>
              <a:rPr lang="en-CA" b="1" dirty="0">
                <a:highlight>
                  <a:srgbClr val="FFFF00"/>
                </a:highlight>
              </a:rPr>
              <a:t>Every beast of the earth … Into your hand they are delivered</a:t>
            </a:r>
            <a:r>
              <a:rPr lang="en-CA" dirty="0"/>
              <a:t>” man is required to manage and maintain the creation: this is a renewal of the covenant made with Adam:</a:t>
            </a:r>
          </a:p>
          <a:p>
            <a:pPr marL="457200" lvl="1" indent="0">
              <a:buNone/>
            </a:pPr>
            <a:r>
              <a:rPr lang="en-CA" b="1" u="sng" dirty="0"/>
              <a:t>Genesis 1:28 ESV</a:t>
            </a:r>
          </a:p>
          <a:p>
            <a:pPr marL="457200" lvl="1" indent="0">
              <a:buNone/>
            </a:pPr>
            <a:r>
              <a:rPr lang="en-CA" dirty="0"/>
              <a:t>And God blessed them.  And God said to them, “</a:t>
            </a:r>
            <a:r>
              <a:rPr lang="en-CA" b="1" dirty="0">
                <a:highlight>
                  <a:srgbClr val="FFFF00"/>
                </a:highlight>
              </a:rPr>
              <a:t>Be fruitful and multiply</a:t>
            </a:r>
            <a:r>
              <a:rPr lang="en-CA" dirty="0"/>
              <a:t> and fill the earth and subdue it, and </a:t>
            </a:r>
            <a:r>
              <a:rPr lang="en-CA" b="1" dirty="0">
                <a:highlight>
                  <a:srgbClr val="FFFF00"/>
                </a:highlight>
              </a:rPr>
              <a:t>have dominion</a:t>
            </a:r>
            <a:r>
              <a:rPr lang="en-CA" dirty="0"/>
              <a:t> over the fish of the sea and over the birds of the heavens and over every living thing that moves on the earth.”</a:t>
            </a:r>
          </a:p>
          <a:p>
            <a:r>
              <a:rPr lang="en-CA" dirty="0">
                <a:effectLst/>
                <a:latin typeface="Calibri" panose="020F0502020204030204" pitchFamily="34" charset="0"/>
                <a:ea typeface="Calibri" panose="020F0502020204030204" pitchFamily="34" charset="0"/>
                <a:cs typeface="Arial" panose="020B0604020202020204" pitchFamily="34" charset="0"/>
              </a:rPr>
              <a:t>“</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Every moving thing that lives shall be food for you</a:t>
            </a:r>
            <a:r>
              <a:rPr lang="en-CA" b="1" dirty="0">
                <a:effectLs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man is at the top of the food chain – all other creatures are subservient to man: Noah was well aware which animals were designed to be eaten and which weren’t:</a:t>
            </a:r>
          </a:p>
          <a:p>
            <a:pPr marL="457200" lvl="1" indent="0">
              <a:buNone/>
            </a:pPr>
            <a:r>
              <a:rPr lang="en-CA" b="1" u="sng" dirty="0"/>
              <a:t>Genesis 7:2, 8:20 ESV</a:t>
            </a:r>
          </a:p>
          <a:p>
            <a:pPr marL="457200" lvl="1" indent="0">
              <a:buNone/>
            </a:pPr>
            <a:r>
              <a:rPr lang="en-CA" dirty="0"/>
              <a:t>Take with you seven pairs of all </a:t>
            </a:r>
            <a:r>
              <a:rPr lang="en-CA" b="1" dirty="0">
                <a:highlight>
                  <a:srgbClr val="FFFF00"/>
                </a:highlight>
              </a:rPr>
              <a:t>clean animals</a:t>
            </a:r>
            <a:r>
              <a:rPr lang="en-CA" dirty="0"/>
              <a:t> … Noah built an altar to the LORD and took some of </a:t>
            </a:r>
            <a:r>
              <a:rPr lang="en-CA" b="1" dirty="0">
                <a:highlight>
                  <a:srgbClr val="FFFF00"/>
                </a:highlight>
              </a:rPr>
              <a:t>every clean animal</a:t>
            </a:r>
            <a:r>
              <a:rPr lang="en-CA" dirty="0"/>
              <a:t> and some of </a:t>
            </a:r>
            <a:r>
              <a:rPr lang="en-CA" b="1" dirty="0">
                <a:highlight>
                  <a:srgbClr val="FFFF00"/>
                </a:highlight>
              </a:rPr>
              <a:t>every clean bird</a:t>
            </a:r>
            <a:r>
              <a:rPr lang="en-CA" dirty="0"/>
              <a:t> and offered burnt offerings on the altar.</a:t>
            </a:r>
          </a:p>
        </p:txBody>
      </p:sp>
    </p:spTree>
    <p:extLst>
      <p:ext uri="{BB962C8B-B14F-4D97-AF65-F5344CB8AC3E}">
        <p14:creationId xmlns:p14="http://schemas.microsoft.com/office/powerpoint/2010/main" val="142909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886</TotalTime>
  <Words>3590</Words>
  <Application>Microsoft Office PowerPoint</Application>
  <PresentationFormat>Widescreen</PresentationFormat>
  <Paragraphs>160</Paragraphs>
  <Slides>16</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Calibri</vt:lpstr>
      <vt:lpstr>Calibri Light</vt:lpstr>
      <vt:lpstr>Office Theme</vt:lpstr>
      <vt:lpstr>The Covenant of Justness </vt:lpstr>
      <vt:lpstr>A Covenant for All Humanity</vt:lpstr>
      <vt:lpstr>The Pre-flood World</vt:lpstr>
      <vt:lpstr>God’s Plan: Noah</vt:lpstr>
      <vt:lpstr>God’s Plan: Today</vt:lpstr>
      <vt:lpstr>To Walk With God</vt:lpstr>
      <vt:lpstr>Establish My Covenant </vt:lpstr>
      <vt:lpstr>Requirements of the Covenant</vt:lpstr>
      <vt:lpstr>Dominion Over the Creation</vt:lpstr>
      <vt:lpstr>Its Life, that is, Its Blood</vt:lpstr>
      <vt:lpstr>Human Life is Sacred</vt:lpstr>
      <vt:lpstr>The Sign of the Covenant</vt:lpstr>
      <vt:lpstr>The Nature of God - mishᵉpat</vt:lpstr>
      <vt:lpstr>PowerPoint Presentation</vt:lpstr>
      <vt:lpstr>An Injunction for Christians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Covenant of Justness </dc:title>
  <dc:creator>Mike Whyte</dc:creator>
  <cp:lastModifiedBy>Mike Whyte</cp:lastModifiedBy>
  <cp:revision>17</cp:revision>
  <dcterms:created xsi:type="dcterms:W3CDTF">2021-11-25T15:49:09Z</dcterms:created>
  <dcterms:modified xsi:type="dcterms:W3CDTF">2021-12-22T13:23:02Z</dcterms:modified>
</cp:coreProperties>
</file>