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2" r:id="rId6"/>
    <p:sldId id="263" r:id="rId7"/>
    <p:sldId id="264" r:id="rId8"/>
    <p:sldId id="265" r:id="rId9"/>
    <p:sldId id="266" r:id="rId10"/>
    <p:sldId id="270" r:id="rId11"/>
    <p:sldId id="260" r:id="rId12"/>
    <p:sldId id="261" r:id="rId13"/>
    <p:sldId id="267" r:id="rId14"/>
    <p:sldId id="275" r:id="rId15"/>
    <p:sldId id="274"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48" autoAdjust="0"/>
    <p:restoredTop sz="85741" autoAdjust="0"/>
  </p:normalViewPr>
  <p:slideViewPr>
    <p:cSldViewPr snapToGrid="0">
      <p:cViewPr varScale="1">
        <p:scale>
          <a:sx n="56" d="100"/>
          <a:sy n="56" d="100"/>
        </p:scale>
        <p:origin x="930" y="78"/>
      </p:cViewPr>
      <p:guideLst/>
    </p:cSldViewPr>
  </p:slideViewPr>
  <p:notesTextViewPr>
    <p:cViewPr>
      <p:scale>
        <a:sx n="115" d="100"/>
        <a:sy n="115" d="100"/>
      </p:scale>
      <p:origin x="0" y="0"/>
    </p:cViewPr>
  </p:notesTextViewPr>
  <p:sorterViewPr>
    <p:cViewPr>
      <p:scale>
        <a:sx n="120" d="100"/>
        <a:sy n="120" d="100"/>
      </p:scale>
      <p:origin x="0" y="0"/>
    </p:cViewPr>
  </p:sorterViewPr>
  <p:notesViewPr>
    <p:cSldViewPr snapToGrid="0">
      <p:cViewPr varScale="1">
        <p:scale>
          <a:sx n="51" d="100"/>
          <a:sy n="51" d="100"/>
        </p:scale>
        <p:origin x="2700"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83D61A-DAF4-4C60-924D-DD32E2CB4F76}" type="datetimeFigureOut">
              <a:rPr lang="en-CA" smtClean="0"/>
              <a:t>2023-11-18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787DA0-F9E9-4839-8EF2-7303CCFEB1B1}" type="slidenum">
              <a:rPr lang="en-CA" smtClean="0"/>
              <a:t>‹#›</a:t>
            </a:fld>
            <a:endParaRPr lang="en-CA"/>
          </a:p>
        </p:txBody>
      </p:sp>
    </p:spTree>
    <p:extLst>
      <p:ext uri="{BB962C8B-B14F-4D97-AF65-F5344CB8AC3E}">
        <p14:creationId xmlns:p14="http://schemas.microsoft.com/office/powerpoint/2010/main" val="1938706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trike="sngStrike" baseline="0" dirty="0"/>
              <a:t>Trumpets is one week away – the beginning of the Fall Feast Season</a:t>
            </a:r>
          </a:p>
          <a:p>
            <a:pPr marL="171450" indent="-171450">
              <a:buFont typeface="Arial" panose="020B0604020202020204" pitchFamily="34" charset="0"/>
              <a:buChar char="•"/>
            </a:pPr>
            <a:r>
              <a:rPr lang="en-CA" strike="sngStrike" baseline="0" dirty="0"/>
              <a:t>The Fall Feast Season looks to the realization of the Covenant of Salvation: the resurrection, return of Christ, the establishment of the Kingdom of God</a:t>
            </a:r>
          </a:p>
          <a:p>
            <a:pPr marL="171450" indent="-171450">
              <a:buFont typeface="Arial" panose="020B0604020202020204" pitchFamily="34" charset="0"/>
              <a:buChar char="•"/>
            </a:pPr>
            <a:r>
              <a:rPr lang="en-CA" dirty="0"/>
              <a:t>The Covenant of Salvation is the seventh of the covenants I have been discussing – these seven covenants are a perfect and complete revelation of God’s love and grace</a:t>
            </a:r>
          </a:p>
          <a:p>
            <a:pPr marL="171450" indent="-171450">
              <a:buFont typeface="Arial" panose="020B0604020202020204" pitchFamily="34" charset="0"/>
              <a:buChar char="•"/>
            </a:pPr>
            <a:r>
              <a:rPr lang="en-CA" dirty="0"/>
              <a:t>The first six covenants define  God’s grace and the promise it brings; the seventh covenant, the Covenant of Salvation, is the realization of the promise</a:t>
            </a:r>
          </a:p>
          <a:p>
            <a:pPr marL="171450" indent="-171450">
              <a:buFont typeface="Arial" panose="020B0604020202020204" pitchFamily="34" charset="0"/>
              <a:buChar char="•"/>
            </a:pPr>
            <a:r>
              <a:rPr lang="en-CA" dirty="0"/>
              <a:t>The first covenant, the </a:t>
            </a:r>
            <a:r>
              <a:rPr lang="en-CA" b="1" u="sng" dirty="0"/>
              <a:t>Covenant of Justness</a:t>
            </a:r>
            <a:r>
              <a:rPr lang="en-CA" dirty="0"/>
              <a:t>, was through Noah and his sons to all human societies showing that God’s grace was for all human beings</a:t>
            </a:r>
          </a:p>
          <a:p>
            <a:pPr marL="171450" indent="-171450">
              <a:buFont typeface="Arial" panose="020B0604020202020204" pitchFamily="34" charset="0"/>
              <a:buChar char="•"/>
            </a:pPr>
            <a:r>
              <a:rPr lang="en-CA" dirty="0"/>
              <a:t>The second covenant, the </a:t>
            </a:r>
            <a:r>
              <a:rPr lang="en-CA" b="1" u="sng" dirty="0"/>
              <a:t>Covenant of Promise</a:t>
            </a:r>
            <a:r>
              <a:rPr lang="en-CA" dirty="0"/>
              <a:t>, was with Abraham showing how God would fulfill his plan of Salvation</a:t>
            </a:r>
          </a:p>
          <a:p>
            <a:pPr marL="171450" indent="-171450">
              <a:buFont typeface="Arial" panose="020B0604020202020204" pitchFamily="34" charset="0"/>
              <a:buChar char="•"/>
            </a:pPr>
            <a:r>
              <a:rPr lang="en-CA" dirty="0"/>
              <a:t>The third covenant, the </a:t>
            </a:r>
            <a:r>
              <a:rPr lang="en-CA" b="1" u="sng" dirty="0"/>
              <a:t>Covenant of Knowledge</a:t>
            </a:r>
            <a:r>
              <a:rPr lang="en-CA" dirty="0"/>
              <a:t>, was through Moses creating the Nation of Israel by which God revealed his requirements for True Worshippers</a:t>
            </a:r>
          </a:p>
          <a:p>
            <a:pPr marL="171450" indent="-171450">
              <a:buFont typeface="Arial" panose="020B0604020202020204" pitchFamily="34" charset="0"/>
              <a:buChar char="•"/>
            </a:pPr>
            <a:r>
              <a:rPr lang="en-CA" dirty="0"/>
              <a:t>The fourth covenant, the </a:t>
            </a:r>
            <a:r>
              <a:rPr lang="en-CA" b="1" u="sng" dirty="0"/>
              <a:t>Covenant of Life</a:t>
            </a:r>
            <a:r>
              <a:rPr lang="en-CA" dirty="0"/>
              <a:t>, was through Moses for each True Worshipper of God by which God adjures each to “Choose Life’, commit to the Way of God</a:t>
            </a:r>
          </a:p>
          <a:p>
            <a:pPr marL="171450" indent="-171450">
              <a:buFont typeface="Arial" panose="020B0604020202020204" pitchFamily="34" charset="0"/>
              <a:buChar char="•"/>
            </a:pPr>
            <a:r>
              <a:rPr lang="en-CA" dirty="0"/>
              <a:t>The fifth covenant, the </a:t>
            </a:r>
            <a:r>
              <a:rPr lang="en-CA" b="1" u="sng" dirty="0"/>
              <a:t>Covenant of Fidelity</a:t>
            </a:r>
            <a:r>
              <a:rPr lang="en-CA" dirty="0"/>
              <a:t>, was through Joshua to adjure each True Worshipper to be faithful to the covenant under which he is committed – for Israelites, the Sinai Covenant, for Christians, the New Covenant</a:t>
            </a:r>
          </a:p>
          <a:p>
            <a:pPr marL="171450" indent="-171450">
              <a:buFont typeface="Arial" panose="020B0604020202020204" pitchFamily="34" charset="0"/>
              <a:buChar char="•"/>
            </a:pPr>
            <a:r>
              <a:rPr lang="en-CA" dirty="0"/>
              <a:t>The sixth covenant, the </a:t>
            </a:r>
            <a:r>
              <a:rPr lang="en-CA" b="1" u="sng" dirty="0"/>
              <a:t>Covenant of Descent</a:t>
            </a:r>
            <a:r>
              <a:rPr lang="en-CA" dirty="0"/>
              <a:t>, looks to the Messiah, Jesus Christ, through whom salvation has been made possible</a:t>
            </a:r>
          </a:p>
          <a:p>
            <a:pPr marL="171450" indent="-171450">
              <a:buFont typeface="Arial" panose="020B0604020202020204" pitchFamily="34" charset="0"/>
              <a:buChar char="•"/>
            </a:pPr>
            <a:r>
              <a:rPr lang="en-CA" b="1" u="sng" dirty="0"/>
              <a:t>SPS</a:t>
            </a:r>
            <a:r>
              <a:rPr lang="en-CA" dirty="0"/>
              <a:t>: The seventh covenant, the </a:t>
            </a:r>
            <a:r>
              <a:rPr lang="en-CA" b="1" u="sng" dirty="0"/>
              <a:t>Covenant of Salvation </a:t>
            </a:r>
            <a:r>
              <a:rPr lang="en-CA" dirty="0"/>
              <a:t>shows us to rejoice in our calling.  Through these seven covenants we can understand the depth of God’s love and God’s grace, and gain strength to live by the Way of God trusting God, in faith, to fulfill his promise of salvation.</a:t>
            </a:r>
          </a:p>
          <a:p>
            <a:pPr marL="171450" indent="-171450">
              <a:buFont typeface="Arial" panose="020B0604020202020204" pitchFamily="34" charset="0"/>
              <a:buChar char="•"/>
            </a:pPr>
            <a:r>
              <a:rPr lang="en-CA" dirty="0"/>
              <a:t>This is summarized by the scriptures on the screen … </a:t>
            </a:r>
          </a:p>
        </p:txBody>
      </p:sp>
      <p:sp>
        <p:nvSpPr>
          <p:cNvPr id="4" name="Slide Number Placeholder 3"/>
          <p:cNvSpPr>
            <a:spLocks noGrp="1"/>
          </p:cNvSpPr>
          <p:nvPr>
            <p:ph type="sldNum" sz="quarter" idx="5"/>
          </p:nvPr>
        </p:nvSpPr>
        <p:spPr/>
        <p:txBody>
          <a:bodyPr/>
          <a:lstStyle/>
          <a:p>
            <a:fld id="{27787DA0-F9E9-4839-8EF2-7303CCFEB1B1}" type="slidenum">
              <a:rPr lang="en-CA" smtClean="0"/>
              <a:t>1</a:t>
            </a:fld>
            <a:endParaRPr lang="en-CA"/>
          </a:p>
        </p:txBody>
      </p:sp>
    </p:spTree>
    <p:extLst>
      <p:ext uri="{BB962C8B-B14F-4D97-AF65-F5344CB8AC3E}">
        <p14:creationId xmlns:p14="http://schemas.microsoft.com/office/powerpoint/2010/main" val="104582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actual initiation of the New Covenant is with the New Israel in the World Tomorrow</a:t>
            </a:r>
          </a:p>
          <a:p>
            <a:pPr marL="171450" indent="-171450">
              <a:buFont typeface="Arial" panose="020B0604020202020204" pitchFamily="34" charset="0"/>
              <a:buChar char="•"/>
            </a:pPr>
            <a:r>
              <a:rPr lang="en-CA" dirty="0"/>
              <a:t>The indwelling of Holy Spirit empowers a person to live by the Way of God</a:t>
            </a:r>
          </a:p>
          <a:p>
            <a:pPr marL="171450" indent="-171450">
              <a:buFont typeface="Arial" panose="020B0604020202020204" pitchFamily="34" charset="0"/>
              <a:buChar char="•"/>
            </a:pPr>
            <a:r>
              <a:rPr lang="en-CA" dirty="0"/>
              <a:t>This was not generally available under the Old Covenant</a:t>
            </a:r>
          </a:p>
        </p:txBody>
      </p:sp>
      <p:sp>
        <p:nvSpPr>
          <p:cNvPr id="4" name="Slide Number Placeholder 3"/>
          <p:cNvSpPr>
            <a:spLocks noGrp="1"/>
          </p:cNvSpPr>
          <p:nvPr>
            <p:ph type="sldNum" sz="quarter" idx="5"/>
          </p:nvPr>
        </p:nvSpPr>
        <p:spPr/>
        <p:txBody>
          <a:bodyPr/>
          <a:lstStyle/>
          <a:p>
            <a:fld id="{27787DA0-F9E9-4839-8EF2-7303CCFEB1B1}" type="slidenum">
              <a:rPr lang="en-CA" smtClean="0"/>
              <a:t>11</a:t>
            </a:fld>
            <a:endParaRPr lang="en-CA"/>
          </a:p>
        </p:txBody>
      </p:sp>
    </p:spTree>
    <p:extLst>
      <p:ext uri="{BB962C8B-B14F-4D97-AF65-F5344CB8AC3E}">
        <p14:creationId xmlns:p14="http://schemas.microsoft.com/office/powerpoint/2010/main" val="3104402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Because of the indwelling of the Holy Spirit, God can make the “better promise” of eternal life</a:t>
            </a:r>
          </a:p>
          <a:p>
            <a:pPr marL="171450" indent="-171450">
              <a:buFont typeface="Arial" panose="020B0604020202020204" pitchFamily="34" charset="0"/>
              <a:buChar char="•"/>
            </a:pPr>
            <a:r>
              <a:rPr lang="en-CA" dirty="0"/>
              <a:t>The actualization remains at God’s discretion – God’s gift</a:t>
            </a:r>
          </a:p>
        </p:txBody>
      </p:sp>
      <p:sp>
        <p:nvSpPr>
          <p:cNvPr id="4" name="Slide Number Placeholder 3"/>
          <p:cNvSpPr>
            <a:spLocks noGrp="1"/>
          </p:cNvSpPr>
          <p:nvPr>
            <p:ph type="sldNum" sz="quarter" idx="5"/>
          </p:nvPr>
        </p:nvSpPr>
        <p:spPr/>
        <p:txBody>
          <a:bodyPr/>
          <a:lstStyle/>
          <a:p>
            <a:fld id="{27787DA0-F9E9-4839-8EF2-7303CCFEB1B1}" type="slidenum">
              <a:rPr lang="en-CA" smtClean="0"/>
              <a:t>12</a:t>
            </a:fld>
            <a:endParaRPr lang="en-CA"/>
          </a:p>
        </p:txBody>
      </p:sp>
    </p:spTree>
    <p:extLst>
      <p:ext uri="{BB962C8B-B14F-4D97-AF65-F5344CB8AC3E}">
        <p14:creationId xmlns:p14="http://schemas.microsoft.com/office/powerpoint/2010/main" val="2915483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“have been saved” is better translated “are being saved”</a:t>
            </a:r>
          </a:p>
        </p:txBody>
      </p:sp>
      <p:sp>
        <p:nvSpPr>
          <p:cNvPr id="4" name="Slide Number Placeholder 3"/>
          <p:cNvSpPr>
            <a:spLocks noGrp="1"/>
          </p:cNvSpPr>
          <p:nvPr>
            <p:ph type="sldNum" sz="quarter" idx="5"/>
          </p:nvPr>
        </p:nvSpPr>
        <p:spPr/>
        <p:txBody>
          <a:bodyPr/>
          <a:lstStyle/>
          <a:p>
            <a:fld id="{27787DA0-F9E9-4839-8EF2-7303CCFEB1B1}" type="slidenum">
              <a:rPr lang="en-CA" smtClean="0"/>
              <a:t>13</a:t>
            </a:fld>
            <a:endParaRPr lang="en-CA"/>
          </a:p>
        </p:txBody>
      </p:sp>
    </p:spTree>
    <p:extLst>
      <p:ext uri="{BB962C8B-B14F-4D97-AF65-F5344CB8AC3E}">
        <p14:creationId xmlns:p14="http://schemas.microsoft.com/office/powerpoint/2010/main" val="3641985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7787DA0-F9E9-4839-8EF2-7303CCFEB1B1}" type="slidenum">
              <a:rPr lang="en-CA" smtClean="0"/>
              <a:t>15</a:t>
            </a:fld>
            <a:endParaRPr lang="en-CA"/>
          </a:p>
        </p:txBody>
      </p:sp>
    </p:spTree>
    <p:extLst>
      <p:ext uri="{BB962C8B-B14F-4D97-AF65-F5344CB8AC3E}">
        <p14:creationId xmlns:p14="http://schemas.microsoft.com/office/powerpoint/2010/main" val="14184450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initially demonstrated his love and grace for all humanity in the </a:t>
            </a:r>
            <a:r>
              <a:rPr lang="en-CA" b="1" u="sng" dirty="0"/>
              <a:t>Covenant of Justness</a:t>
            </a:r>
          </a:p>
          <a:p>
            <a:pPr marL="171450" indent="-171450">
              <a:buFont typeface="Arial" panose="020B0604020202020204" pitchFamily="34" charset="0"/>
              <a:buChar char="•"/>
            </a:pPr>
            <a:r>
              <a:rPr lang="en-CA" dirty="0"/>
              <a:t>God began his Plan of Salvation by the promises given to Abraham in the </a:t>
            </a:r>
            <a:r>
              <a:rPr lang="en-CA" b="1" u="sng" dirty="0"/>
              <a:t>Covenant of Promise</a:t>
            </a:r>
          </a:p>
          <a:p>
            <a:pPr marL="171450" indent="-171450">
              <a:buFont typeface="Arial" panose="020B0604020202020204" pitchFamily="34" charset="0"/>
              <a:buChar char="•"/>
            </a:pPr>
            <a:r>
              <a:rPr lang="en-CA" dirty="0"/>
              <a:t>God began to execute his plan by creating the Nation of Israel and revealing the Way of God to them in the </a:t>
            </a:r>
            <a:r>
              <a:rPr lang="en-CA" b="1" u="sng" dirty="0"/>
              <a:t>Covenant of Knowledge</a:t>
            </a:r>
          </a:p>
          <a:p>
            <a:pPr marL="171450" indent="-171450">
              <a:buFont typeface="Arial" panose="020B0604020202020204" pitchFamily="34" charset="0"/>
              <a:buChar char="•"/>
            </a:pPr>
            <a:r>
              <a:rPr lang="en-CA" dirty="0"/>
              <a:t>God individualized  his requirements to each True Worshipper in </a:t>
            </a:r>
            <a:r>
              <a:rPr lang="en-CA" b="1" u="sng" dirty="0"/>
              <a:t>the Covenant of Life</a:t>
            </a:r>
            <a:r>
              <a:rPr lang="en-CA" dirty="0"/>
              <a:t> – “choose life”</a:t>
            </a:r>
          </a:p>
          <a:p>
            <a:pPr marL="171450" indent="-171450">
              <a:buFont typeface="Arial" panose="020B0604020202020204" pitchFamily="34" charset="0"/>
              <a:buChar char="•"/>
            </a:pPr>
            <a:r>
              <a:rPr lang="en-CA" dirty="0"/>
              <a:t>God reiterated the meaning of </a:t>
            </a:r>
            <a:r>
              <a:rPr lang="en-CA" i="1" dirty="0" err="1"/>
              <a:t>ḥesed</a:t>
            </a:r>
            <a:r>
              <a:rPr lang="en-CA" dirty="0"/>
              <a:t> in the </a:t>
            </a:r>
            <a:r>
              <a:rPr lang="en-CA" b="1" u="sng" dirty="0"/>
              <a:t>Covenant of Fidelity</a:t>
            </a:r>
            <a:r>
              <a:rPr lang="en-CA" dirty="0"/>
              <a:t>: unfailing commitment to the covenant</a:t>
            </a:r>
          </a:p>
          <a:p>
            <a:pPr marL="171450" indent="-171450">
              <a:buFont typeface="Arial" panose="020B0604020202020204" pitchFamily="34" charset="0"/>
              <a:buChar char="•"/>
            </a:pPr>
            <a:r>
              <a:rPr lang="en-CA" dirty="0"/>
              <a:t>God elaborated his Plan of Salvation in the coming of the Messiah through the </a:t>
            </a:r>
            <a:r>
              <a:rPr lang="en-CA" b="1" u="sng" dirty="0"/>
              <a:t>Covenant of Descent</a:t>
            </a:r>
          </a:p>
          <a:p>
            <a:pPr marL="171450" indent="-171450">
              <a:buFont typeface="Arial" panose="020B0604020202020204" pitchFamily="34" charset="0"/>
              <a:buChar char="•"/>
            </a:pPr>
            <a:r>
              <a:rPr lang="en-CA" dirty="0"/>
              <a:t>Finally, the </a:t>
            </a:r>
            <a:r>
              <a:rPr lang="en-CA" b="1" u="sng" dirty="0"/>
              <a:t>Covenant of Salvation</a:t>
            </a:r>
            <a:r>
              <a:rPr lang="en-CA" dirty="0"/>
              <a:t> reveals how sinning human beings can be transformed into divine members of the Family of God</a:t>
            </a:r>
          </a:p>
          <a:p>
            <a:pPr marL="171450" indent="-171450">
              <a:buFont typeface="Arial" panose="020B0604020202020204" pitchFamily="34" charset="0"/>
              <a:buChar char="•"/>
            </a:pPr>
            <a:r>
              <a:rPr lang="en-CA" strike="sngStrike" baseline="0" dirty="0"/>
              <a:t>Have great Fall Feast Season!</a:t>
            </a:r>
          </a:p>
        </p:txBody>
      </p:sp>
      <p:sp>
        <p:nvSpPr>
          <p:cNvPr id="4" name="Slide Number Placeholder 3"/>
          <p:cNvSpPr>
            <a:spLocks noGrp="1"/>
          </p:cNvSpPr>
          <p:nvPr>
            <p:ph type="sldNum" sz="quarter" idx="5"/>
          </p:nvPr>
        </p:nvSpPr>
        <p:spPr/>
        <p:txBody>
          <a:bodyPr/>
          <a:lstStyle/>
          <a:p>
            <a:fld id="{27787DA0-F9E9-4839-8EF2-7303CCFEB1B1}" type="slidenum">
              <a:rPr lang="en-CA" smtClean="0"/>
              <a:t>17</a:t>
            </a:fld>
            <a:endParaRPr lang="en-CA"/>
          </a:p>
        </p:txBody>
      </p:sp>
    </p:spTree>
    <p:extLst>
      <p:ext uri="{BB962C8B-B14F-4D97-AF65-F5344CB8AC3E}">
        <p14:creationId xmlns:p14="http://schemas.microsoft.com/office/powerpoint/2010/main" val="3734472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Grace is the overarching principle of all God’s dealings with human beings</a:t>
            </a:r>
          </a:p>
          <a:p>
            <a:pPr marL="171450" indent="-171450">
              <a:buFont typeface="Arial" panose="020B0604020202020204" pitchFamily="34" charset="0"/>
              <a:buChar char="•"/>
            </a:pPr>
            <a:r>
              <a:rPr lang="en-CA" dirty="0"/>
              <a:t>The first six covenants define God’s grace</a:t>
            </a:r>
          </a:p>
          <a:p>
            <a:pPr marL="171450" indent="-171450">
              <a:buFont typeface="Arial" panose="020B0604020202020204" pitchFamily="34" charset="0"/>
              <a:buChar char="•"/>
            </a:pPr>
            <a:r>
              <a:rPr lang="en-CA" dirty="0"/>
              <a:t>The Covenant of Salvation realizes God’s grace</a:t>
            </a:r>
          </a:p>
          <a:p>
            <a:pPr marL="171450" indent="-171450">
              <a:buFont typeface="Arial" panose="020B0604020202020204" pitchFamily="34" charset="0"/>
              <a:buChar char="•"/>
            </a:pPr>
            <a:r>
              <a:rPr lang="en-CA" strike="sngStrike" baseline="0" dirty="0" err="1"/>
              <a:t>FoT</a:t>
            </a:r>
            <a:r>
              <a:rPr lang="en-CA" strike="sngStrike" baseline="0" dirty="0"/>
              <a:t> is about abiding, dwelling, tabernacling with God</a:t>
            </a:r>
          </a:p>
        </p:txBody>
      </p:sp>
      <p:sp>
        <p:nvSpPr>
          <p:cNvPr id="4" name="Slide Number Placeholder 3"/>
          <p:cNvSpPr>
            <a:spLocks noGrp="1"/>
          </p:cNvSpPr>
          <p:nvPr>
            <p:ph type="sldNum" sz="quarter" idx="5"/>
          </p:nvPr>
        </p:nvSpPr>
        <p:spPr/>
        <p:txBody>
          <a:bodyPr/>
          <a:lstStyle/>
          <a:p>
            <a:fld id="{27787DA0-F9E9-4839-8EF2-7303CCFEB1B1}" type="slidenum">
              <a:rPr lang="en-CA" smtClean="0"/>
              <a:t>2</a:t>
            </a:fld>
            <a:endParaRPr lang="en-CA"/>
          </a:p>
        </p:txBody>
      </p:sp>
    </p:spTree>
    <p:extLst>
      <p:ext uri="{BB962C8B-B14F-4D97-AF65-F5344CB8AC3E}">
        <p14:creationId xmlns:p14="http://schemas.microsoft.com/office/powerpoint/2010/main" val="812463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“fault” with the first covenant is that the people did NOT have the indwelling of the Holy Spirit and so could not abide by it </a:t>
            </a:r>
          </a:p>
          <a:p>
            <a:pPr marL="171450" indent="-171450">
              <a:buFont typeface="Arial" panose="020B0604020202020204" pitchFamily="34" charset="0"/>
              <a:buChar char="•"/>
            </a:pPr>
            <a:r>
              <a:rPr lang="en-CA" dirty="0"/>
              <a:t>“vanish away” after the destruction of the temple in 70AD, the Jews made some efforts to continue sacrificing</a:t>
            </a:r>
          </a:p>
        </p:txBody>
      </p:sp>
      <p:sp>
        <p:nvSpPr>
          <p:cNvPr id="4" name="Slide Number Placeholder 3"/>
          <p:cNvSpPr>
            <a:spLocks noGrp="1"/>
          </p:cNvSpPr>
          <p:nvPr>
            <p:ph type="sldNum" sz="quarter" idx="5"/>
          </p:nvPr>
        </p:nvSpPr>
        <p:spPr/>
        <p:txBody>
          <a:bodyPr/>
          <a:lstStyle/>
          <a:p>
            <a:fld id="{27787DA0-F9E9-4839-8EF2-7303CCFEB1B1}" type="slidenum">
              <a:rPr lang="en-CA" smtClean="0"/>
              <a:t>3</a:t>
            </a:fld>
            <a:endParaRPr lang="en-CA"/>
          </a:p>
        </p:txBody>
      </p:sp>
    </p:spTree>
    <p:extLst>
      <p:ext uri="{BB962C8B-B14F-4D97-AF65-F5344CB8AC3E}">
        <p14:creationId xmlns:p14="http://schemas.microsoft.com/office/powerpoint/2010/main" val="1848482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are other very relevant scriptures, but focus on Jeremiah and Ezekiel</a:t>
            </a:r>
          </a:p>
          <a:p>
            <a:pPr marL="171450" indent="-171450">
              <a:buFont typeface="Arial" panose="020B0604020202020204" pitchFamily="34" charset="0"/>
              <a:buChar char="•"/>
            </a:pPr>
            <a:r>
              <a:rPr lang="en-CA" dirty="0"/>
              <a:t>These scriptures define much of the Plan of God, and </a:t>
            </a:r>
          </a:p>
          <a:p>
            <a:pPr marL="171450" indent="-171450">
              <a:buFont typeface="Arial" panose="020B0604020202020204" pitchFamily="34" charset="0"/>
              <a:buChar char="•"/>
            </a:pPr>
            <a:r>
              <a:rPr lang="en-CA" dirty="0"/>
              <a:t>They define conversion</a:t>
            </a:r>
          </a:p>
          <a:p>
            <a:pPr marL="171450" indent="-171450">
              <a:buFont typeface="Arial" panose="020B0604020202020204" pitchFamily="34" charset="0"/>
              <a:buChar char="•"/>
            </a:pPr>
            <a:r>
              <a:rPr lang="en-CA" dirty="0"/>
              <a:t>Note: it starts with “Israel and Judah” then goes to just “Israel” – no schism </a:t>
            </a:r>
          </a:p>
        </p:txBody>
      </p:sp>
      <p:sp>
        <p:nvSpPr>
          <p:cNvPr id="4" name="Slide Number Placeholder 3"/>
          <p:cNvSpPr>
            <a:spLocks noGrp="1"/>
          </p:cNvSpPr>
          <p:nvPr>
            <p:ph type="sldNum" sz="quarter" idx="5"/>
          </p:nvPr>
        </p:nvSpPr>
        <p:spPr/>
        <p:txBody>
          <a:bodyPr/>
          <a:lstStyle/>
          <a:p>
            <a:fld id="{27787DA0-F9E9-4839-8EF2-7303CCFEB1B1}" type="slidenum">
              <a:rPr lang="en-CA" smtClean="0"/>
              <a:t>4</a:t>
            </a:fld>
            <a:endParaRPr lang="en-CA"/>
          </a:p>
        </p:txBody>
      </p:sp>
    </p:spTree>
    <p:extLst>
      <p:ext uri="{BB962C8B-B14F-4D97-AF65-F5344CB8AC3E}">
        <p14:creationId xmlns:p14="http://schemas.microsoft.com/office/powerpoint/2010/main" val="2273871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“fear” is from </a:t>
            </a:r>
            <a:r>
              <a:rPr lang="en-CA" i="1" dirty="0"/>
              <a:t>yareˊ</a:t>
            </a:r>
            <a:r>
              <a:rPr lang="en-CA" dirty="0"/>
              <a:t>, it means reverence, which only occurs through a relationship with God</a:t>
            </a:r>
          </a:p>
        </p:txBody>
      </p:sp>
      <p:sp>
        <p:nvSpPr>
          <p:cNvPr id="4" name="Slide Number Placeholder 3"/>
          <p:cNvSpPr>
            <a:spLocks noGrp="1"/>
          </p:cNvSpPr>
          <p:nvPr>
            <p:ph type="sldNum" sz="quarter" idx="5"/>
          </p:nvPr>
        </p:nvSpPr>
        <p:spPr/>
        <p:txBody>
          <a:bodyPr/>
          <a:lstStyle/>
          <a:p>
            <a:fld id="{27787DA0-F9E9-4839-8EF2-7303CCFEB1B1}" type="slidenum">
              <a:rPr lang="en-CA" smtClean="0"/>
              <a:t>5</a:t>
            </a:fld>
            <a:endParaRPr lang="en-CA"/>
          </a:p>
        </p:txBody>
      </p:sp>
    </p:spTree>
    <p:extLst>
      <p:ext uri="{BB962C8B-B14F-4D97-AF65-F5344CB8AC3E}">
        <p14:creationId xmlns:p14="http://schemas.microsoft.com/office/powerpoint/2010/main" val="567424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indwelling of the Holy Spirit is the only way human beings can overcome sin and truly live by God’s </a:t>
            </a:r>
            <a:r>
              <a:rPr lang="en-CA" i="1" dirty="0"/>
              <a:t>torah</a:t>
            </a:r>
            <a:r>
              <a:rPr lang="en-CA" dirty="0"/>
              <a:t>. </a:t>
            </a:r>
          </a:p>
        </p:txBody>
      </p:sp>
      <p:sp>
        <p:nvSpPr>
          <p:cNvPr id="4" name="Slide Number Placeholder 3"/>
          <p:cNvSpPr>
            <a:spLocks noGrp="1"/>
          </p:cNvSpPr>
          <p:nvPr>
            <p:ph type="sldNum" sz="quarter" idx="5"/>
          </p:nvPr>
        </p:nvSpPr>
        <p:spPr/>
        <p:txBody>
          <a:bodyPr/>
          <a:lstStyle/>
          <a:p>
            <a:fld id="{27787DA0-F9E9-4839-8EF2-7303CCFEB1B1}" type="slidenum">
              <a:rPr lang="en-CA" smtClean="0"/>
              <a:t>6</a:t>
            </a:fld>
            <a:endParaRPr lang="en-CA"/>
          </a:p>
        </p:txBody>
      </p:sp>
    </p:spTree>
    <p:extLst>
      <p:ext uri="{BB962C8B-B14F-4D97-AF65-F5344CB8AC3E}">
        <p14:creationId xmlns:p14="http://schemas.microsoft.com/office/powerpoint/2010/main" val="3192256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“through you” applies to us now as “spiritual Israel”, the Church</a:t>
            </a:r>
          </a:p>
        </p:txBody>
      </p:sp>
      <p:sp>
        <p:nvSpPr>
          <p:cNvPr id="4" name="Slide Number Placeholder 3"/>
          <p:cNvSpPr>
            <a:spLocks noGrp="1"/>
          </p:cNvSpPr>
          <p:nvPr>
            <p:ph type="sldNum" sz="quarter" idx="5"/>
          </p:nvPr>
        </p:nvSpPr>
        <p:spPr/>
        <p:txBody>
          <a:bodyPr/>
          <a:lstStyle/>
          <a:p>
            <a:fld id="{27787DA0-F9E9-4839-8EF2-7303CCFEB1B1}" type="slidenum">
              <a:rPr lang="en-CA" smtClean="0"/>
              <a:t>7</a:t>
            </a:fld>
            <a:endParaRPr lang="en-CA"/>
          </a:p>
        </p:txBody>
      </p:sp>
    </p:spTree>
    <p:extLst>
      <p:ext uri="{BB962C8B-B14F-4D97-AF65-F5344CB8AC3E}">
        <p14:creationId xmlns:p14="http://schemas.microsoft.com/office/powerpoint/2010/main" val="514834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Nm8:7 describes sprinkle of water to purify Levites</a:t>
            </a:r>
          </a:p>
          <a:p>
            <a:pPr marL="171450" indent="-171450">
              <a:buFont typeface="Arial" panose="020B0604020202020204" pitchFamily="34" charset="0"/>
              <a:buChar char="•"/>
            </a:pPr>
            <a:r>
              <a:rPr lang="en-CA" dirty="0"/>
              <a:t>Is52:15 talks of the Messiah sprinkling many nations</a:t>
            </a:r>
          </a:p>
        </p:txBody>
      </p:sp>
      <p:sp>
        <p:nvSpPr>
          <p:cNvPr id="4" name="Slide Number Placeholder 3"/>
          <p:cNvSpPr>
            <a:spLocks noGrp="1"/>
          </p:cNvSpPr>
          <p:nvPr>
            <p:ph type="sldNum" sz="quarter" idx="5"/>
          </p:nvPr>
        </p:nvSpPr>
        <p:spPr/>
        <p:txBody>
          <a:bodyPr/>
          <a:lstStyle/>
          <a:p>
            <a:fld id="{27787DA0-F9E9-4839-8EF2-7303CCFEB1B1}" type="slidenum">
              <a:rPr lang="en-CA" smtClean="0"/>
              <a:t>8</a:t>
            </a:fld>
            <a:endParaRPr lang="en-CA"/>
          </a:p>
        </p:txBody>
      </p:sp>
    </p:spTree>
    <p:extLst>
      <p:ext uri="{BB962C8B-B14F-4D97-AF65-F5344CB8AC3E}">
        <p14:creationId xmlns:p14="http://schemas.microsoft.com/office/powerpoint/2010/main" val="1890629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That is the definition of the “new covenant”</a:t>
            </a:r>
          </a:p>
          <a:p>
            <a:pPr marL="171450" indent="-171450">
              <a:buFont typeface="Arial" panose="020B0604020202020204" pitchFamily="34" charset="0"/>
              <a:buChar char="•"/>
            </a:pPr>
            <a:r>
              <a:rPr lang="en-CA" dirty="0"/>
              <a:t>But are these prophecies just for the future?</a:t>
            </a:r>
          </a:p>
        </p:txBody>
      </p:sp>
      <p:sp>
        <p:nvSpPr>
          <p:cNvPr id="4" name="Slide Number Placeholder 3"/>
          <p:cNvSpPr>
            <a:spLocks noGrp="1"/>
          </p:cNvSpPr>
          <p:nvPr>
            <p:ph type="sldNum" sz="quarter" idx="5"/>
          </p:nvPr>
        </p:nvSpPr>
        <p:spPr/>
        <p:txBody>
          <a:bodyPr/>
          <a:lstStyle/>
          <a:p>
            <a:fld id="{27787DA0-F9E9-4839-8EF2-7303CCFEB1B1}" type="slidenum">
              <a:rPr lang="en-CA" smtClean="0"/>
              <a:t>10</a:t>
            </a:fld>
            <a:endParaRPr lang="en-CA"/>
          </a:p>
        </p:txBody>
      </p:sp>
    </p:spTree>
    <p:extLst>
      <p:ext uri="{BB962C8B-B14F-4D97-AF65-F5344CB8AC3E}">
        <p14:creationId xmlns:p14="http://schemas.microsoft.com/office/powerpoint/2010/main" val="1023343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AA950-3271-BDAC-3C07-0F99ADBB47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593DA6D-9452-A3A6-2063-F606299663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F3D529D-D82A-97B4-0ED4-37AB3ECF069D}"/>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5" name="Footer Placeholder 4">
            <a:extLst>
              <a:ext uri="{FF2B5EF4-FFF2-40B4-BE49-F238E27FC236}">
                <a16:creationId xmlns:a16="http://schemas.microsoft.com/office/drawing/2014/main" id="{885317FD-BFCF-8E18-F669-72C62EA2734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CD6343F-2EBE-524C-9278-1570ED204C65}"/>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4277073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AEE2F-7168-7A13-14EB-50DA6274362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B5BC3F0-5F00-EDD1-AF3C-096E9B27FB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6BDF010-AFA2-D4E8-977F-185971876BEE}"/>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5" name="Footer Placeholder 4">
            <a:extLst>
              <a:ext uri="{FF2B5EF4-FFF2-40B4-BE49-F238E27FC236}">
                <a16:creationId xmlns:a16="http://schemas.microsoft.com/office/drawing/2014/main" id="{5E5BB4D8-14C0-3917-8F34-9167526F819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F22FFE2-341D-1BC1-53B3-C04C50F7D692}"/>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266336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995CD0-39DA-51A9-AAA6-0F9338A729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6EE7DAD-63B4-64BD-1DCD-4D5CD5AFA8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9FEDAE0-5EAB-9533-738F-941960F8D5D6}"/>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5" name="Footer Placeholder 4">
            <a:extLst>
              <a:ext uri="{FF2B5EF4-FFF2-40B4-BE49-F238E27FC236}">
                <a16:creationId xmlns:a16="http://schemas.microsoft.com/office/drawing/2014/main" id="{9F128CCB-8D8A-6A5D-8C6E-F6577A14D7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0171FA-8F76-4A02-41CC-E24210717835}"/>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969969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37EC1-6CB4-C6A2-4D24-1561C482653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F343636-A74C-401D-DE3E-46D0BA0F77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9683F6B-8B34-F1F1-64D8-85FC8E737707}"/>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5" name="Footer Placeholder 4">
            <a:extLst>
              <a:ext uri="{FF2B5EF4-FFF2-40B4-BE49-F238E27FC236}">
                <a16:creationId xmlns:a16="http://schemas.microsoft.com/office/drawing/2014/main" id="{B546347C-1325-54D7-4A50-EC608DCBBC8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661B02B-DF1B-405A-E6CE-BC189D33796B}"/>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168010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C8980-EFD0-0471-350B-B7761844AA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0D7512BD-7453-4B8C-0A58-B69B222D4A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85B005-932A-FF19-B85A-0E3D443CC412}"/>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5" name="Footer Placeholder 4">
            <a:extLst>
              <a:ext uri="{FF2B5EF4-FFF2-40B4-BE49-F238E27FC236}">
                <a16:creationId xmlns:a16="http://schemas.microsoft.com/office/drawing/2014/main" id="{865A902C-D339-7116-B8F0-33860D7FA75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067FA9B-EFC0-7857-6BEA-8C517F925C57}"/>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134049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F24D8-88C8-28D0-7641-A0CF0B2D7C5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B63EF5C-CD6E-069E-0655-BEF434148A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FC2CB51-4C5D-6D44-B50C-52FF037F2B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DDEA136-2AAE-1E18-5616-971CCD1FF391}"/>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6" name="Footer Placeholder 5">
            <a:extLst>
              <a:ext uri="{FF2B5EF4-FFF2-40B4-BE49-F238E27FC236}">
                <a16:creationId xmlns:a16="http://schemas.microsoft.com/office/drawing/2014/main" id="{197DFC88-1FBD-CA6E-3E37-52D4E7B7D34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ACA4471-6325-5081-D804-06A70BE63F82}"/>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2853662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D8A35-774B-DBC6-83B3-3A08C4C2C2F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4358B79-C910-7AE5-A4A8-A580B32295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B5C911-590A-7687-C118-6696DF6BD0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7DADE7F-704D-5D29-60A0-12967152D1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A445DF-6F7A-BF20-BB22-B406EB70EA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65AE89D-8BC2-CF59-52E9-E7E30FB823D9}"/>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8" name="Footer Placeholder 7">
            <a:extLst>
              <a:ext uri="{FF2B5EF4-FFF2-40B4-BE49-F238E27FC236}">
                <a16:creationId xmlns:a16="http://schemas.microsoft.com/office/drawing/2014/main" id="{BF77842D-13E4-0B68-3152-4F2D5CF6C0F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81113CE-FB82-E33E-0FE5-1E501541D632}"/>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818380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86BC7-BD48-F650-B32F-5516C1D7BCC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67D6453-793E-BB97-9C5B-45A6A2D5D51A}"/>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4" name="Footer Placeholder 3">
            <a:extLst>
              <a:ext uri="{FF2B5EF4-FFF2-40B4-BE49-F238E27FC236}">
                <a16:creationId xmlns:a16="http://schemas.microsoft.com/office/drawing/2014/main" id="{AFA7B1C1-2BF6-9E1C-1234-085054F6E5B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00A09DC-528A-F76F-ABD9-DCB9B2544994}"/>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2243593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CECC1D-ACBA-5408-3A0E-80D0CDDE23D6}"/>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3" name="Footer Placeholder 2">
            <a:extLst>
              <a:ext uri="{FF2B5EF4-FFF2-40B4-BE49-F238E27FC236}">
                <a16:creationId xmlns:a16="http://schemas.microsoft.com/office/drawing/2014/main" id="{14249EE0-8952-E542-31EA-9E709527F63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09F23D0-18E7-5FEE-D700-4DFA57D3B39B}"/>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1563143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78F9A-F3A6-5503-51E8-8D69B784A0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DC3F9CA-BC79-032A-17A9-E429F9E571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686F252-CE0B-1A8B-0D34-FDF17BBC78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696A7B-ACC1-8BFF-0F37-EA21F0EE2874}"/>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6" name="Footer Placeholder 5">
            <a:extLst>
              <a:ext uri="{FF2B5EF4-FFF2-40B4-BE49-F238E27FC236}">
                <a16:creationId xmlns:a16="http://schemas.microsoft.com/office/drawing/2014/main" id="{C54E0861-D989-B107-B07B-1E90EF4902C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A590D20-90EB-B1D8-43A5-10769409D9D7}"/>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2506585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B9854-0F49-DFC7-6DE0-1634B868AB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43F92A6-137A-5C51-48A0-590A414138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C2F8565-339E-00A2-7A7A-879925BBB1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0BAF70-39D3-696B-3649-E14C3E264346}"/>
              </a:ext>
            </a:extLst>
          </p:cNvPr>
          <p:cNvSpPr>
            <a:spLocks noGrp="1"/>
          </p:cNvSpPr>
          <p:nvPr>
            <p:ph type="dt" sz="half" idx="10"/>
          </p:nvPr>
        </p:nvSpPr>
        <p:spPr/>
        <p:txBody>
          <a:bodyPr/>
          <a:lstStyle/>
          <a:p>
            <a:fld id="{429AC7A8-56FD-490B-BA04-2AA6D38DED16}" type="datetimeFigureOut">
              <a:rPr lang="en-CA" smtClean="0"/>
              <a:t>2023-11-18</a:t>
            </a:fld>
            <a:endParaRPr lang="en-CA"/>
          </a:p>
        </p:txBody>
      </p:sp>
      <p:sp>
        <p:nvSpPr>
          <p:cNvPr id="6" name="Footer Placeholder 5">
            <a:extLst>
              <a:ext uri="{FF2B5EF4-FFF2-40B4-BE49-F238E27FC236}">
                <a16:creationId xmlns:a16="http://schemas.microsoft.com/office/drawing/2014/main" id="{2D9921B9-9F84-6F42-2CAD-C3A472D0F56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6C81B9B-E08B-E376-5961-193D5D4EE1D6}"/>
              </a:ext>
            </a:extLst>
          </p:cNvPr>
          <p:cNvSpPr>
            <a:spLocks noGrp="1"/>
          </p:cNvSpPr>
          <p:nvPr>
            <p:ph type="sldNum" sz="quarter" idx="12"/>
          </p:nvPr>
        </p:nvSpPr>
        <p:spPr/>
        <p:txBody>
          <a:bodyPr/>
          <a:lstStyle/>
          <a:p>
            <a:fld id="{9158D875-95B9-4A19-B1B0-F85BB38413B1}" type="slidenum">
              <a:rPr lang="en-CA" smtClean="0"/>
              <a:t>‹#›</a:t>
            </a:fld>
            <a:endParaRPr lang="en-CA"/>
          </a:p>
        </p:txBody>
      </p:sp>
    </p:spTree>
    <p:extLst>
      <p:ext uri="{BB962C8B-B14F-4D97-AF65-F5344CB8AC3E}">
        <p14:creationId xmlns:p14="http://schemas.microsoft.com/office/powerpoint/2010/main" val="3612884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9C7F5-C20B-2103-9000-69E6236EC4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EAE7C42-4C08-C4B9-6773-E861342B50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CCCEC45-9723-6B6D-D946-1659B04024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AC7A8-56FD-490B-BA04-2AA6D38DED16}" type="datetimeFigureOut">
              <a:rPr lang="en-CA" smtClean="0"/>
              <a:t>2023-11-18</a:t>
            </a:fld>
            <a:endParaRPr lang="en-CA"/>
          </a:p>
        </p:txBody>
      </p:sp>
      <p:sp>
        <p:nvSpPr>
          <p:cNvPr id="5" name="Footer Placeholder 4">
            <a:extLst>
              <a:ext uri="{FF2B5EF4-FFF2-40B4-BE49-F238E27FC236}">
                <a16:creationId xmlns:a16="http://schemas.microsoft.com/office/drawing/2014/main" id="{552CEA25-CE01-08E1-DA49-CB6A0E1705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F2B80C8-0A33-2965-CBD5-B007F82CAA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8D875-95B9-4A19-B1B0-F85BB38413B1}" type="slidenum">
              <a:rPr lang="en-CA" smtClean="0"/>
              <a:t>‹#›</a:t>
            </a:fld>
            <a:endParaRPr lang="en-CA"/>
          </a:p>
        </p:txBody>
      </p:sp>
    </p:spTree>
    <p:extLst>
      <p:ext uri="{BB962C8B-B14F-4D97-AF65-F5344CB8AC3E}">
        <p14:creationId xmlns:p14="http://schemas.microsoft.com/office/powerpoint/2010/main" val="421358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1DE5A-1AEA-58B3-41AB-E9A861EF99D5}"/>
              </a:ext>
            </a:extLst>
          </p:cNvPr>
          <p:cNvSpPr>
            <a:spLocks noGrp="1"/>
          </p:cNvSpPr>
          <p:nvPr>
            <p:ph type="ctrTitle"/>
          </p:nvPr>
        </p:nvSpPr>
        <p:spPr>
          <a:xfrm>
            <a:off x="0" y="1"/>
            <a:ext cx="12192000" cy="1177870"/>
          </a:xfrm>
        </p:spPr>
        <p:txBody>
          <a:bodyPr>
            <a:normAutofit/>
          </a:bodyPr>
          <a:lstStyle/>
          <a:p>
            <a:r>
              <a:rPr lang="en-CA" dirty="0">
                <a:latin typeface="Arial Black" panose="020B0A04020102020204" pitchFamily="34" charset="0"/>
              </a:rPr>
              <a:t>The Covenant of Salvation</a:t>
            </a:r>
          </a:p>
        </p:txBody>
      </p:sp>
      <p:sp>
        <p:nvSpPr>
          <p:cNvPr id="3" name="Subtitle 2">
            <a:extLst>
              <a:ext uri="{FF2B5EF4-FFF2-40B4-BE49-F238E27FC236}">
                <a16:creationId xmlns:a16="http://schemas.microsoft.com/office/drawing/2014/main" id="{419DAADC-2676-12B5-2E78-1CF63CBDC1CE}"/>
              </a:ext>
            </a:extLst>
          </p:cNvPr>
          <p:cNvSpPr>
            <a:spLocks noGrp="1"/>
          </p:cNvSpPr>
          <p:nvPr>
            <p:ph type="subTitle" idx="1"/>
          </p:nvPr>
        </p:nvSpPr>
        <p:spPr>
          <a:xfrm>
            <a:off x="0" y="1177871"/>
            <a:ext cx="12192000" cy="5426213"/>
          </a:xfrm>
        </p:spPr>
        <p:txBody>
          <a:bodyPr>
            <a:normAutofit fontScale="70000" lnSpcReduction="20000"/>
          </a:bodyPr>
          <a:lstStyle/>
          <a:p>
            <a:pPr>
              <a:lnSpc>
                <a:spcPct val="110000"/>
              </a:lnSpc>
            </a:pPr>
            <a:r>
              <a:rPr lang="en-CA" sz="3400" i="1" dirty="0">
                <a:solidFill>
                  <a:srgbClr val="FF0000"/>
                </a:solidFill>
              </a:rPr>
              <a:t>For </a:t>
            </a:r>
            <a:r>
              <a:rPr lang="en-CA" sz="3400" b="1" i="1" dirty="0">
                <a:solidFill>
                  <a:srgbClr val="FF0000"/>
                </a:solidFill>
                <a:highlight>
                  <a:srgbClr val="FFFF00"/>
                </a:highlight>
              </a:rPr>
              <a:t>many are called</a:t>
            </a:r>
            <a:r>
              <a:rPr lang="en-CA" sz="3400" i="1" dirty="0">
                <a:solidFill>
                  <a:srgbClr val="FF0000"/>
                </a:solidFill>
              </a:rPr>
              <a:t>, but </a:t>
            </a:r>
            <a:r>
              <a:rPr lang="en-CA" sz="3400" b="1" i="1" dirty="0">
                <a:solidFill>
                  <a:srgbClr val="FF0000"/>
                </a:solidFill>
                <a:highlight>
                  <a:srgbClr val="FFFF00"/>
                </a:highlight>
              </a:rPr>
              <a:t>few are chosen</a:t>
            </a:r>
            <a:r>
              <a:rPr lang="en-CA" sz="3400" i="1" dirty="0">
                <a:solidFill>
                  <a:srgbClr val="FF0000"/>
                </a:solidFill>
              </a:rPr>
              <a:t>.  </a:t>
            </a:r>
          </a:p>
          <a:p>
            <a:pPr algn="r">
              <a:lnSpc>
                <a:spcPct val="30000"/>
              </a:lnSpc>
              <a:spcBef>
                <a:spcPts val="0"/>
              </a:spcBef>
            </a:pPr>
            <a:r>
              <a:rPr lang="en-CA" sz="2000" b="1" dirty="0"/>
              <a:t>Matthew 22:14  ESV</a:t>
            </a:r>
          </a:p>
          <a:p>
            <a:pPr>
              <a:lnSpc>
                <a:spcPct val="110000"/>
              </a:lnSpc>
              <a:spcBef>
                <a:spcPts val="1200"/>
              </a:spcBef>
            </a:pPr>
            <a:r>
              <a:rPr lang="en-CA" sz="3400" i="1" dirty="0">
                <a:solidFill>
                  <a:srgbClr val="FF0000"/>
                </a:solidFill>
              </a:rPr>
              <a:t>Therefore, brothers, </a:t>
            </a:r>
            <a:r>
              <a:rPr lang="en-CA" sz="3400" b="1" i="1" dirty="0">
                <a:solidFill>
                  <a:srgbClr val="FF0000"/>
                </a:solidFill>
                <a:highlight>
                  <a:srgbClr val="FFFF00"/>
                </a:highlight>
              </a:rPr>
              <a:t>be all the more diligent to confirm your calling and election</a:t>
            </a:r>
            <a:r>
              <a:rPr lang="en-CA" sz="3400" i="1" dirty="0">
                <a:solidFill>
                  <a:srgbClr val="FF0000"/>
                </a:solidFill>
              </a:rPr>
              <a:t>, </a:t>
            </a:r>
            <a:br>
              <a:rPr lang="en-CA" sz="3400" i="1" dirty="0">
                <a:solidFill>
                  <a:srgbClr val="FF0000"/>
                </a:solidFill>
              </a:rPr>
            </a:br>
            <a:r>
              <a:rPr lang="en-CA" sz="3400" i="1" dirty="0">
                <a:solidFill>
                  <a:srgbClr val="FF0000"/>
                </a:solidFill>
              </a:rPr>
              <a:t>for if you practice these qualities you will never fall.</a:t>
            </a:r>
          </a:p>
          <a:p>
            <a:pPr algn="r">
              <a:lnSpc>
                <a:spcPct val="30000"/>
              </a:lnSpc>
              <a:spcBef>
                <a:spcPts val="0"/>
              </a:spcBef>
            </a:pPr>
            <a:r>
              <a:rPr lang="en-CA" sz="2000" b="1" dirty="0"/>
              <a:t>2 Peter 1:10 ESV</a:t>
            </a:r>
          </a:p>
          <a:p>
            <a:pPr>
              <a:lnSpc>
                <a:spcPct val="110000"/>
              </a:lnSpc>
              <a:spcBef>
                <a:spcPts val="1200"/>
              </a:spcBef>
              <a:spcAft>
                <a:spcPts val="200"/>
              </a:spcAft>
            </a:pPr>
            <a:r>
              <a:rPr lang="en-CA" sz="3400" i="1" dirty="0">
                <a:solidFill>
                  <a:srgbClr val="FF0000"/>
                </a:solidFill>
              </a:rPr>
              <a:t>… the </a:t>
            </a:r>
            <a:r>
              <a:rPr lang="en-CA" sz="3400" b="1" i="1" dirty="0">
                <a:solidFill>
                  <a:srgbClr val="FF0000"/>
                </a:solidFill>
                <a:highlight>
                  <a:srgbClr val="FFFF00"/>
                </a:highlight>
              </a:rPr>
              <a:t>free gift of God is eternal life</a:t>
            </a:r>
            <a:r>
              <a:rPr lang="en-CA" sz="3400" i="1" dirty="0">
                <a:solidFill>
                  <a:srgbClr val="FF0000"/>
                </a:solidFill>
              </a:rPr>
              <a:t> in Christ Jesus our Lord.</a:t>
            </a:r>
          </a:p>
          <a:p>
            <a:pPr algn="r">
              <a:lnSpc>
                <a:spcPct val="30000"/>
              </a:lnSpc>
              <a:spcBef>
                <a:spcPts val="400"/>
              </a:spcBef>
            </a:pPr>
            <a:r>
              <a:rPr lang="en-CA" sz="2000" b="1" dirty="0"/>
              <a:t>Romans 6:23b ESV </a:t>
            </a:r>
          </a:p>
          <a:p>
            <a:pPr>
              <a:lnSpc>
                <a:spcPct val="110000"/>
              </a:lnSpc>
              <a:spcBef>
                <a:spcPts val="600"/>
              </a:spcBef>
            </a:pPr>
            <a:r>
              <a:rPr lang="en-CA" sz="3400" i="1" dirty="0">
                <a:solidFill>
                  <a:srgbClr val="FF0000"/>
                </a:solidFill>
              </a:rPr>
              <a:t>But someone will ask, “</a:t>
            </a:r>
            <a:r>
              <a:rPr lang="en-CA" sz="3400" b="1" i="1" dirty="0">
                <a:solidFill>
                  <a:srgbClr val="FF0000"/>
                </a:solidFill>
                <a:highlight>
                  <a:srgbClr val="FFFF00"/>
                </a:highlight>
              </a:rPr>
              <a:t>How are the dead raised</a:t>
            </a:r>
            <a:r>
              <a:rPr lang="en-CA" sz="3400" i="1" dirty="0">
                <a:solidFill>
                  <a:srgbClr val="FF0000"/>
                </a:solidFill>
              </a:rPr>
              <a:t>?  With what kind of body do they come?”  … So is it with </a:t>
            </a:r>
            <a:r>
              <a:rPr lang="en-CA" sz="3400" b="1" i="1" dirty="0">
                <a:solidFill>
                  <a:srgbClr val="FF0000"/>
                </a:solidFill>
                <a:highlight>
                  <a:srgbClr val="FFFF00"/>
                </a:highlight>
              </a:rPr>
              <a:t>the resurrection of the dead</a:t>
            </a:r>
            <a:r>
              <a:rPr lang="en-CA" sz="3400" i="1" dirty="0">
                <a:solidFill>
                  <a:srgbClr val="FF0000"/>
                </a:solidFill>
              </a:rPr>
              <a:t>.  What is sown is perishable; what is raised is imperishable.  … It is sown a natural body; it is raised </a:t>
            </a:r>
            <a:r>
              <a:rPr lang="en-CA" sz="3400" b="1" i="1" dirty="0">
                <a:solidFill>
                  <a:srgbClr val="FF0000"/>
                </a:solidFill>
                <a:highlight>
                  <a:srgbClr val="FFFF00"/>
                </a:highlight>
              </a:rPr>
              <a:t>a spiritual body</a:t>
            </a:r>
            <a:r>
              <a:rPr lang="en-CA" sz="3400" i="1" dirty="0">
                <a:solidFill>
                  <a:srgbClr val="FF0000"/>
                </a:solidFill>
              </a:rPr>
              <a:t>.   … I tell you this, brothers: flesh and blood cannot inherit the kingdom of God, nor does the perishable inherit the imperishable.  </a:t>
            </a:r>
          </a:p>
          <a:p>
            <a:pPr>
              <a:lnSpc>
                <a:spcPct val="110000"/>
              </a:lnSpc>
              <a:spcBef>
                <a:spcPts val="600"/>
              </a:spcBef>
            </a:pPr>
            <a:r>
              <a:rPr lang="en-CA" sz="3400" i="1" dirty="0">
                <a:solidFill>
                  <a:srgbClr val="FF0000"/>
                </a:solidFill>
              </a:rPr>
              <a:t>Behold! I tell you a mystery.  We shall not all sleep, but </a:t>
            </a:r>
            <a:r>
              <a:rPr lang="en-CA" sz="3400" b="1" i="1" dirty="0">
                <a:solidFill>
                  <a:srgbClr val="FF0000"/>
                </a:solidFill>
                <a:highlight>
                  <a:srgbClr val="FFFF00"/>
                </a:highlight>
              </a:rPr>
              <a:t>we shall all be changed</a:t>
            </a:r>
            <a:r>
              <a:rPr lang="en-CA" sz="3400" i="1" dirty="0">
                <a:solidFill>
                  <a:srgbClr val="FF0000"/>
                </a:solidFill>
              </a:rPr>
              <a:t>,  in a moment, in the twinkling of an eye, </a:t>
            </a:r>
            <a:r>
              <a:rPr lang="en-CA" sz="3400" b="1" i="1" dirty="0">
                <a:solidFill>
                  <a:srgbClr val="FF0000"/>
                </a:solidFill>
                <a:highlight>
                  <a:srgbClr val="FFFF00"/>
                </a:highlight>
              </a:rPr>
              <a:t>at the last trumpet</a:t>
            </a:r>
            <a:r>
              <a:rPr lang="en-CA" sz="3400" i="1" dirty="0">
                <a:solidFill>
                  <a:srgbClr val="FF0000"/>
                </a:solidFill>
              </a:rPr>
              <a:t>.  For the trumpet will so</a:t>
            </a:r>
            <a:r>
              <a:rPr lang="en-CA" sz="3400" dirty="0">
                <a:solidFill>
                  <a:srgbClr val="FF0000"/>
                </a:solidFill>
              </a:rPr>
              <a:t>und, and the dead will be raised imperishable, and we shall be changed.  </a:t>
            </a:r>
            <a:br>
              <a:rPr lang="en-CA" sz="3400" dirty="0">
                <a:solidFill>
                  <a:srgbClr val="FF0000"/>
                </a:solidFill>
              </a:rPr>
            </a:br>
            <a:r>
              <a:rPr lang="en-CA" sz="3400" i="1" dirty="0">
                <a:solidFill>
                  <a:srgbClr val="FF0000"/>
                </a:solidFill>
              </a:rPr>
              <a:t>For this perishable body must put on the imperishable, </a:t>
            </a:r>
            <a:br>
              <a:rPr lang="en-CA" sz="3400" i="1" dirty="0">
                <a:solidFill>
                  <a:srgbClr val="FF0000"/>
                </a:solidFill>
              </a:rPr>
            </a:br>
            <a:r>
              <a:rPr lang="en-CA" sz="3400" i="1" dirty="0">
                <a:solidFill>
                  <a:srgbClr val="FF0000"/>
                </a:solidFill>
              </a:rPr>
              <a:t>and </a:t>
            </a:r>
            <a:r>
              <a:rPr lang="en-CA" sz="3400" b="1" i="1" dirty="0">
                <a:solidFill>
                  <a:srgbClr val="FF0000"/>
                </a:solidFill>
                <a:highlight>
                  <a:srgbClr val="FFFF00"/>
                </a:highlight>
              </a:rPr>
              <a:t>this mortal body must put on immortality</a:t>
            </a:r>
            <a:r>
              <a:rPr lang="en-CA" sz="3400" i="1" dirty="0">
                <a:solidFill>
                  <a:srgbClr val="FF0000"/>
                </a:solidFill>
              </a:rPr>
              <a:t>. </a:t>
            </a:r>
          </a:p>
          <a:p>
            <a:pPr algn="r">
              <a:lnSpc>
                <a:spcPct val="30000"/>
              </a:lnSpc>
              <a:spcBef>
                <a:spcPts val="0"/>
              </a:spcBef>
            </a:pPr>
            <a:r>
              <a:rPr lang="en-CA" sz="2000" b="1" dirty="0"/>
              <a:t>1 Corinthians 15:35, 42, 44a, 50-53 ESV</a:t>
            </a:r>
          </a:p>
        </p:txBody>
      </p:sp>
      <p:sp>
        <p:nvSpPr>
          <p:cNvPr id="5" name="TextBox 4">
            <a:extLst>
              <a:ext uri="{FF2B5EF4-FFF2-40B4-BE49-F238E27FC236}">
                <a16:creationId xmlns:a16="http://schemas.microsoft.com/office/drawing/2014/main" id="{88FF6973-6A7D-DB71-0E67-3C6E9D7FC54B}"/>
              </a:ext>
            </a:extLst>
          </p:cNvPr>
          <p:cNvSpPr txBox="1"/>
          <p:nvPr/>
        </p:nvSpPr>
        <p:spPr>
          <a:xfrm>
            <a:off x="0" y="6618372"/>
            <a:ext cx="12191999" cy="253916"/>
          </a:xfrm>
          <a:prstGeom prst="rect">
            <a:avLst/>
          </a:prstGeom>
          <a:noFill/>
        </p:spPr>
        <p:txBody>
          <a:bodyPr wrap="square">
            <a:spAutoFit/>
          </a:bodyPr>
          <a:lstStyle/>
          <a:p>
            <a:r>
              <a:rPr lang="en-CA" sz="1050" dirty="0"/>
              <a:t>©2023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2935849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A95E9-FDC0-19FD-7D0C-850D7CB81CAA}"/>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Conversion</a:t>
            </a:r>
          </a:p>
        </p:txBody>
      </p:sp>
      <p:sp>
        <p:nvSpPr>
          <p:cNvPr id="3" name="Content Placeholder 2">
            <a:extLst>
              <a:ext uri="{FF2B5EF4-FFF2-40B4-BE49-F238E27FC236}">
                <a16:creationId xmlns:a16="http://schemas.microsoft.com/office/drawing/2014/main" id="{35B616A3-2701-255B-0FFE-19CE7E8DD9A4}"/>
              </a:ext>
            </a:extLst>
          </p:cNvPr>
          <p:cNvSpPr>
            <a:spLocks noGrp="1"/>
          </p:cNvSpPr>
          <p:nvPr>
            <p:ph idx="1"/>
          </p:nvPr>
        </p:nvSpPr>
        <p:spPr>
          <a:xfrm>
            <a:off x="0" y="1117600"/>
            <a:ext cx="12192000" cy="5740399"/>
          </a:xfrm>
        </p:spPr>
        <p:txBody>
          <a:bodyPr>
            <a:normAutofit lnSpcReduction="10000"/>
          </a:bodyPr>
          <a:lstStyle/>
          <a:p>
            <a:r>
              <a:rPr lang="en-CA" b="1" dirty="0">
                <a:highlight>
                  <a:srgbClr val="FFFF00"/>
                </a:highlight>
              </a:rPr>
              <a:t>The seminal scriptures in Jeremiah and Ezekiel are a definition of “conversion”</a:t>
            </a:r>
            <a:endParaRPr lang="en-CA" dirty="0"/>
          </a:p>
          <a:p>
            <a:r>
              <a:rPr lang="en-CA" dirty="0"/>
              <a:t>Some key points in the definition of conversion are:</a:t>
            </a:r>
          </a:p>
          <a:p>
            <a:pPr lvl="1">
              <a:buFont typeface="Wingdings" panose="05000000000000000000" pitchFamily="2" charset="2"/>
              <a:buChar char="Ø"/>
            </a:pPr>
            <a:r>
              <a:rPr lang="en-CA" b="1" dirty="0">
                <a:highlight>
                  <a:srgbClr val="FFFF00"/>
                </a:highlight>
              </a:rPr>
              <a:t>Calling</a:t>
            </a:r>
            <a:r>
              <a:rPr lang="en-CA" dirty="0"/>
              <a:t>: “I will gather them” (Jeremiah 32:37), “I will take you” (Ezekiel 36:24) </a:t>
            </a:r>
          </a:p>
          <a:p>
            <a:pPr lvl="1">
              <a:buFont typeface="Wingdings" panose="05000000000000000000" pitchFamily="2" charset="2"/>
              <a:buChar char="Ø"/>
            </a:pPr>
            <a:r>
              <a:rPr lang="en-CA" b="1" dirty="0">
                <a:highlight>
                  <a:srgbClr val="FFFF00"/>
                </a:highlight>
              </a:rPr>
              <a:t>Repentance</a:t>
            </a:r>
            <a:r>
              <a:rPr lang="en-CA" dirty="0"/>
              <a:t>: “</a:t>
            </a:r>
            <a:r>
              <a:rPr kumimoji="0" lang="en-CA" sz="24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you will remember your evil ways”, “you will loathe yourselves for your iniquities and your abominations” (Ezekiel 36:31)</a:t>
            </a:r>
          </a:p>
          <a:p>
            <a:pPr lvl="1">
              <a:buFont typeface="Wingdings" panose="05000000000000000000" pitchFamily="2" charset="2"/>
              <a:buChar char="Ø"/>
            </a:pPr>
            <a:r>
              <a:rPr lang="en-CA" b="1" dirty="0">
                <a:solidFill>
                  <a:prstClr val="black"/>
                </a:solidFill>
                <a:highlight>
                  <a:srgbClr val="FFFF00"/>
                </a:highlight>
                <a:latin typeface="Calibri" panose="020F0502020204030204" pitchFamily="34" charset="0"/>
                <a:cs typeface="Arial" panose="020B0604020202020204" pitchFamily="34" charset="0"/>
              </a:rPr>
              <a:t>Forgiveness</a:t>
            </a:r>
            <a:r>
              <a:rPr lang="en-CA" dirty="0">
                <a:solidFill>
                  <a:prstClr val="black"/>
                </a:solidFill>
                <a:latin typeface="Calibri" panose="020F0502020204030204" pitchFamily="34" charset="0"/>
                <a:cs typeface="Arial" panose="020B0604020202020204" pitchFamily="34" charset="0"/>
              </a:rPr>
              <a:t>: “I will sprinkle clean water on you, and you shall be clean”, “I will cleanse you” (Ezekiel 36:25), “I will forgive their iniquity” (Jeremiah 31:34)</a:t>
            </a:r>
          </a:p>
          <a:p>
            <a:pPr lvl="1">
              <a:buFont typeface="Wingdings" panose="05000000000000000000" pitchFamily="2" charset="2"/>
              <a:buChar char="Ø"/>
            </a:pPr>
            <a:r>
              <a:rPr lang="en-CA" b="1" dirty="0">
                <a:solidFill>
                  <a:prstClr val="black"/>
                </a:solidFill>
                <a:highlight>
                  <a:srgbClr val="FFFF00"/>
                </a:highlight>
                <a:latin typeface="Calibri" panose="020F0502020204030204" pitchFamily="34" charset="0"/>
                <a:cs typeface="Arial" panose="020B0604020202020204" pitchFamily="34" charset="0"/>
              </a:rPr>
              <a:t>Indwelling of the Holy Spirit</a:t>
            </a:r>
            <a:r>
              <a:rPr lang="en-CA" dirty="0">
                <a:solidFill>
                  <a:prstClr val="black"/>
                </a:solidFill>
                <a:latin typeface="Calibri" panose="020F0502020204030204" pitchFamily="34" charset="0"/>
                <a:cs typeface="Arial" panose="020B0604020202020204" pitchFamily="34" charset="0"/>
              </a:rPr>
              <a:t>: “a new spirit I will put within them”, “I will put my Spirit within you” (Ezekiel 11:19, 36:27)</a:t>
            </a:r>
          </a:p>
          <a:p>
            <a:pPr lvl="1">
              <a:buFont typeface="Wingdings" panose="05000000000000000000" pitchFamily="2" charset="2"/>
              <a:buChar char="Ø"/>
            </a:pPr>
            <a:r>
              <a:rPr lang="en-CA" dirty="0">
                <a:solidFill>
                  <a:prstClr val="black"/>
                </a:solidFill>
                <a:latin typeface="Calibri" panose="020F0502020204030204" pitchFamily="34" charset="0"/>
                <a:cs typeface="Arial" panose="020B0604020202020204" pitchFamily="34" charset="0"/>
              </a:rPr>
              <a:t> </a:t>
            </a:r>
            <a:r>
              <a:rPr lang="en-CA" b="1" dirty="0">
                <a:solidFill>
                  <a:prstClr val="black"/>
                </a:solidFill>
                <a:highlight>
                  <a:srgbClr val="FFFF00"/>
                </a:highlight>
                <a:latin typeface="Calibri" panose="020F0502020204030204" pitchFamily="34" charset="0"/>
                <a:cs typeface="Arial" panose="020B0604020202020204" pitchFamily="34" charset="0"/>
              </a:rPr>
              <a:t>Inculcation of </a:t>
            </a:r>
            <a:r>
              <a:rPr lang="en-CA" b="1" i="1" dirty="0">
                <a:solidFill>
                  <a:prstClr val="black"/>
                </a:solidFill>
                <a:highlight>
                  <a:srgbClr val="FFFF00"/>
                </a:highlight>
                <a:latin typeface="Calibri" panose="020F0502020204030204" pitchFamily="34" charset="0"/>
                <a:cs typeface="Arial" panose="020B0604020202020204" pitchFamily="34" charset="0"/>
              </a:rPr>
              <a:t>torah</a:t>
            </a:r>
            <a:r>
              <a:rPr lang="en-CA" dirty="0">
                <a:solidFill>
                  <a:prstClr val="black"/>
                </a:solidFill>
                <a:latin typeface="Calibri" panose="020F0502020204030204" pitchFamily="34" charset="0"/>
                <a:cs typeface="Arial" panose="020B0604020202020204" pitchFamily="34" charset="0"/>
              </a:rPr>
              <a:t>: “I will put my </a:t>
            </a:r>
            <a:r>
              <a:rPr lang="en-CA" i="1" dirty="0">
                <a:solidFill>
                  <a:prstClr val="black"/>
                </a:solidFill>
                <a:latin typeface="Calibri" panose="020F0502020204030204" pitchFamily="34" charset="0"/>
                <a:cs typeface="Arial" panose="020B0604020202020204" pitchFamily="34" charset="0"/>
              </a:rPr>
              <a:t>torah</a:t>
            </a:r>
            <a:r>
              <a:rPr lang="en-CA" dirty="0">
                <a:solidFill>
                  <a:prstClr val="black"/>
                </a:solidFill>
                <a:latin typeface="Calibri" panose="020F0502020204030204" pitchFamily="34" charset="0"/>
                <a:cs typeface="Arial" panose="020B0604020202020204" pitchFamily="34" charset="0"/>
              </a:rPr>
              <a:t> within them”, “I will write it on their hearts” (Jeremiah 31:33)</a:t>
            </a:r>
          </a:p>
          <a:p>
            <a:pPr lvl="1">
              <a:buFont typeface="Wingdings" panose="05000000000000000000" pitchFamily="2" charset="2"/>
              <a:buChar char="Ø"/>
            </a:pPr>
            <a:r>
              <a:rPr lang="en-CA" b="1" dirty="0">
                <a:solidFill>
                  <a:prstClr val="black"/>
                </a:solidFill>
                <a:highlight>
                  <a:srgbClr val="FFFF00"/>
                </a:highlight>
                <a:latin typeface="Calibri" panose="020F0502020204030204" pitchFamily="34" charset="0"/>
                <a:cs typeface="Arial" panose="020B0604020202020204" pitchFamily="34" charset="0"/>
              </a:rPr>
              <a:t>Live by the Way of God</a:t>
            </a:r>
            <a:r>
              <a:rPr lang="en-CA" dirty="0">
                <a:solidFill>
                  <a:prstClr val="black"/>
                </a:solidFill>
                <a:latin typeface="Calibri" panose="020F0502020204030204" pitchFamily="34" charset="0"/>
                <a:cs typeface="Arial" panose="020B0604020202020204" pitchFamily="34" charset="0"/>
              </a:rPr>
              <a:t>: “I will be their God, and they shall be my people”, “they shall all know me” (Jeremiah 31:33, 34), “walk in my statutes and keep my </a:t>
            </a:r>
            <a:r>
              <a:rPr lang="en-CA" i="1" dirty="0" err="1">
                <a:solidFill>
                  <a:prstClr val="black"/>
                </a:solidFill>
                <a:latin typeface="Calibri" panose="020F0502020204030204" pitchFamily="34" charset="0"/>
                <a:cs typeface="Arial" panose="020B0604020202020204" pitchFamily="34" charset="0"/>
              </a:rPr>
              <a:t>mishᵉpatim</a:t>
            </a:r>
            <a:r>
              <a:rPr lang="en-CA" dirty="0">
                <a:solidFill>
                  <a:prstClr val="black"/>
                </a:solidFill>
                <a:latin typeface="Calibri" panose="020F0502020204030204" pitchFamily="34" charset="0"/>
                <a:cs typeface="Arial" panose="020B0604020202020204" pitchFamily="34" charset="0"/>
              </a:rPr>
              <a:t> and obey them” (Ezekiel 11:20)</a:t>
            </a:r>
            <a:endParaRPr lang="en-CA" b="1" dirty="0">
              <a:solidFill>
                <a:prstClr val="black"/>
              </a:solidFill>
              <a:highlight>
                <a:srgbClr val="FFFF00"/>
              </a:highlight>
              <a:latin typeface="Calibri" panose="020F0502020204030204" pitchFamily="34" charset="0"/>
              <a:cs typeface="Arial" panose="020B0604020202020204" pitchFamily="34" charset="0"/>
            </a:endParaRPr>
          </a:p>
          <a:p>
            <a:pPr lvl="1">
              <a:buFont typeface="Wingdings" panose="05000000000000000000" pitchFamily="2" charset="2"/>
              <a:buChar char="Ø"/>
            </a:pPr>
            <a:r>
              <a:rPr lang="en-CA" b="1" dirty="0">
                <a:solidFill>
                  <a:prstClr val="black"/>
                </a:solidFill>
                <a:highlight>
                  <a:srgbClr val="FFFF00"/>
                </a:highlight>
                <a:latin typeface="Calibri" panose="020F0502020204030204" pitchFamily="34" charset="0"/>
                <a:cs typeface="Arial" panose="020B0604020202020204" pitchFamily="34" charset="0"/>
              </a:rPr>
              <a:t>Inner transformation</a:t>
            </a:r>
            <a:r>
              <a:rPr lang="en-CA" dirty="0">
                <a:solidFill>
                  <a:prstClr val="black"/>
                </a:solidFill>
                <a:latin typeface="Calibri" panose="020F0502020204030204" pitchFamily="34" charset="0"/>
                <a:cs typeface="Arial" panose="020B0604020202020204" pitchFamily="34" charset="0"/>
              </a:rPr>
              <a:t>: “I will give them one heart and one way”, “I will put the fear of me in their hearts” (Jeremiah 32:39, 40), “remove the heart of stone”,  “give them a heart of flesh” (Ezekiel 11:19)</a:t>
            </a:r>
          </a:p>
          <a:p>
            <a:pPr lvl="1">
              <a:buFont typeface="Wingdings" panose="05000000000000000000" pitchFamily="2" charset="2"/>
              <a:buChar char="Ø"/>
            </a:pPr>
            <a:endParaRPr lang="en-CA" dirty="0"/>
          </a:p>
        </p:txBody>
      </p:sp>
    </p:spTree>
    <p:extLst>
      <p:ext uri="{BB962C8B-B14F-4D97-AF65-F5344CB8AC3E}">
        <p14:creationId xmlns:p14="http://schemas.microsoft.com/office/powerpoint/2010/main" val="346327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32DCE-CDAA-C1CE-D607-B0F4FCA67B60}"/>
              </a:ext>
            </a:extLst>
          </p:cNvPr>
          <p:cNvSpPr>
            <a:spLocks noGrp="1"/>
          </p:cNvSpPr>
          <p:nvPr>
            <p:ph type="title"/>
          </p:nvPr>
        </p:nvSpPr>
        <p:spPr>
          <a:xfrm>
            <a:off x="0" y="2"/>
            <a:ext cx="12192000" cy="715616"/>
          </a:xfrm>
        </p:spPr>
        <p:txBody>
          <a:bodyPr/>
          <a:lstStyle/>
          <a:p>
            <a:pPr algn="ctr"/>
            <a:r>
              <a:rPr lang="en-CA" dirty="0">
                <a:latin typeface="Arial Black" panose="020B0A04020102020204" pitchFamily="34" charset="0"/>
              </a:rPr>
              <a:t>Christ Inaugurated the New Covenant</a:t>
            </a:r>
          </a:p>
        </p:txBody>
      </p:sp>
      <p:sp>
        <p:nvSpPr>
          <p:cNvPr id="3" name="Content Placeholder 2">
            <a:extLst>
              <a:ext uri="{FF2B5EF4-FFF2-40B4-BE49-F238E27FC236}">
                <a16:creationId xmlns:a16="http://schemas.microsoft.com/office/drawing/2014/main" id="{CE9C2B89-9B09-5B2B-752E-B62FDA8EF44A}"/>
              </a:ext>
            </a:extLst>
          </p:cNvPr>
          <p:cNvSpPr>
            <a:spLocks noGrp="1"/>
          </p:cNvSpPr>
          <p:nvPr>
            <p:ph idx="1"/>
          </p:nvPr>
        </p:nvSpPr>
        <p:spPr>
          <a:xfrm>
            <a:off x="-1" y="715618"/>
            <a:ext cx="12191999" cy="6142381"/>
          </a:xfrm>
        </p:spPr>
        <p:txBody>
          <a:bodyPr>
            <a:normAutofit lnSpcReduction="10000"/>
          </a:bodyPr>
          <a:lstStyle/>
          <a:p>
            <a:pPr marL="457200" marR="0" indent="0">
              <a:lnSpc>
                <a:spcPct val="90000"/>
              </a:lnSpc>
              <a:spcBef>
                <a:spcPts val="0"/>
              </a:spcBef>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Luke 22:14-20 ESV</a:t>
            </a:r>
          </a:p>
          <a:p>
            <a:pPr marL="457200" marR="0" indent="0">
              <a:lnSpc>
                <a:spcPct val="90000"/>
              </a:lnSpc>
              <a:spcBef>
                <a:spcPts val="0"/>
              </a:spcBef>
              <a:buNone/>
            </a:pPr>
            <a:r>
              <a:rPr lang="en-CA" sz="2400" dirty="0">
                <a:effectLst/>
                <a:latin typeface="Calibri" panose="020F0502020204030204" pitchFamily="34" charset="0"/>
                <a:ea typeface="Calibri" panose="020F0502020204030204" pitchFamily="34" charset="0"/>
                <a:cs typeface="Arial" panose="020B0604020202020204" pitchFamily="34" charset="0"/>
              </a:rPr>
              <a:t>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when the hour came</a:t>
            </a:r>
            <a:r>
              <a:rPr lang="en-CA" sz="2400" dirty="0">
                <a:effectLst/>
                <a:latin typeface="Calibri" panose="020F0502020204030204" pitchFamily="34" charset="0"/>
                <a:ea typeface="Calibri" panose="020F0502020204030204" pitchFamily="34" charset="0"/>
                <a:cs typeface="Arial" panose="020B0604020202020204" pitchFamily="34" charset="0"/>
              </a:rPr>
              <a:t>, he reclined at table, and the apostles with him.  And he said to them, “I have earnestly desired to eat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this Passover</a:t>
            </a:r>
            <a:r>
              <a:rPr lang="en-CA" sz="2400" dirty="0">
                <a:effectLst/>
                <a:latin typeface="Calibri" panose="020F0502020204030204" pitchFamily="34" charset="0"/>
                <a:ea typeface="Calibri" panose="020F0502020204030204" pitchFamily="34" charset="0"/>
                <a:cs typeface="Arial" panose="020B0604020202020204" pitchFamily="34" charset="0"/>
              </a:rPr>
              <a:t> with you before I suffer.  For I tell you I will not eat it until it is fulfilled in the kingdom of God.”  </a:t>
            </a:r>
          </a:p>
          <a:p>
            <a:pPr marL="457200" marR="0" indent="0">
              <a:lnSpc>
                <a:spcPct val="90000"/>
              </a:lnSpc>
              <a:spcBef>
                <a:spcPts val="300"/>
              </a:spcBef>
              <a:buNone/>
            </a:pPr>
            <a:r>
              <a:rPr lang="en-CA" sz="2400" dirty="0">
                <a:effectLst/>
                <a:latin typeface="Calibri" panose="020F0502020204030204" pitchFamily="34" charset="0"/>
                <a:ea typeface="Calibri" panose="020F0502020204030204" pitchFamily="34" charset="0"/>
                <a:cs typeface="Arial" panose="020B0604020202020204" pitchFamily="34" charset="0"/>
              </a:rPr>
              <a:t>And he took a cup, and when he had given thanks he said, “Take this, and divide it among yourselves.  For I tell you that from now on I will not drink of the fruit of the vine until the kingdom of God comes.”  </a:t>
            </a:r>
          </a:p>
          <a:p>
            <a:pPr marL="457200" marR="0" indent="0">
              <a:lnSpc>
                <a:spcPct val="90000"/>
              </a:lnSpc>
              <a:spcBef>
                <a:spcPts val="300"/>
              </a:spcBef>
              <a:buNone/>
            </a:pPr>
            <a:r>
              <a:rPr lang="en-CA" sz="2400" dirty="0">
                <a:effectLst/>
                <a:latin typeface="Calibri" panose="020F0502020204030204" pitchFamily="34" charset="0"/>
                <a:ea typeface="Calibri" panose="020F0502020204030204" pitchFamily="34" charset="0"/>
                <a:cs typeface="Arial" panose="020B0604020202020204" pitchFamily="34" charset="0"/>
              </a:rPr>
              <a:t>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took bread</a:t>
            </a:r>
            <a:r>
              <a:rPr lang="en-CA" sz="2400" dirty="0">
                <a:effectLst/>
                <a:latin typeface="Calibri" panose="020F0502020204030204" pitchFamily="34" charset="0"/>
                <a:ea typeface="Calibri" panose="020F0502020204030204" pitchFamily="34" charset="0"/>
                <a:cs typeface="Arial" panose="020B0604020202020204" pitchFamily="34" charset="0"/>
              </a:rPr>
              <a:t>, and when he had given thanks, he broke it and gave it to them, saying,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This is my body</a:t>
            </a:r>
            <a:r>
              <a:rPr lang="en-CA" sz="2400" dirty="0">
                <a:effectLst/>
                <a:latin typeface="Calibri" panose="020F0502020204030204" pitchFamily="34" charset="0"/>
                <a:ea typeface="Calibri" panose="020F0502020204030204" pitchFamily="34" charset="0"/>
                <a:cs typeface="Arial" panose="020B0604020202020204" pitchFamily="34" charset="0"/>
              </a:rPr>
              <a:t>, which is given for you.  Do this in remembrance of me.”  </a:t>
            </a:r>
          </a:p>
          <a:p>
            <a:pPr marL="457200" marR="0" indent="0">
              <a:lnSpc>
                <a:spcPct val="90000"/>
              </a:lnSpc>
              <a:spcBef>
                <a:spcPts val="300"/>
              </a:spcBef>
              <a:buNone/>
            </a:pPr>
            <a:r>
              <a:rPr lang="en-CA" sz="2400" dirty="0">
                <a:effectLst/>
                <a:latin typeface="Calibri" panose="020F0502020204030204" pitchFamily="34" charset="0"/>
                <a:ea typeface="Calibri" panose="020F0502020204030204" pitchFamily="34" charset="0"/>
                <a:cs typeface="Arial" panose="020B0604020202020204" pitchFamily="34" charset="0"/>
              </a:rPr>
              <a:t>And likewise the cup after they had eaten, saying,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This cup that is poured out for you is the new covenant in my blood</a:t>
            </a:r>
            <a:r>
              <a:rPr lang="en-CA" sz="2400" dirty="0">
                <a:effectLst/>
                <a:latin typeface="Calibri" panose="020F0502020204030204" pitchFamily="34" charset="0"/>
                <a:ea typeface="Calibri" panose="020F0502020204030204" pitchFamily="34" charset="0"/>
                <a:cs typeface="Arial" panose="020B0604020202020204" pitchFamily="34" charset="0"/>
              </a:rPr>
              <a:t>.”  </a:t>
            </a:r>
            <a:endParaRPr lang="en-CA" sz="3200" dirty="0">
              <a:effectLst/>
              <a:latin typeface="Calibri" panose="020F0502020204030204" pitchFamily="34" charset="0"/>
              <a:ea typeface="Calibri" panose="020F0502020204030204" pitchFamily="34" charset="0"/>
              <a:cs typeface="Arial" panose="020B0604020202020204" pitchFamily="34" charset="0"/>
            </a:endParaRPr>
          </a:p>
          <a:p>
            <a:pPr>
              <a:spcBef>
                <a:spcPts val="600"/>
              </a:spcBef>
            </a:pPr>
            <a:r>
              <a:rPr lang="en-CA" dirty="0"/>
              <a:t>This is a “typical” inauguration of the New Covenant because the covenant became </a:t>
            </a:r>
            <a:r>
              <a:rPr lang="en-CA" b="1" dirty="0">
                <a:highlight>
                  <a:srgbClr val="FFFF00"/>
                </a:highlight>
              </a:rPr>
              <a:t>available only to those called to the New Testament Church</a:t>
            </a:r>
            <a:r>
              <a:rPr lang="en-CA" dirty="0"/>
              <a:t> </a:t>
            </a:r>
          </a:p>
          <a:p>
            <a:r>
              <a:rPr lang="en-CA" dirty="0"/>
              <a:t>Just before the ascension, Jesus gave the Apostles the promise of the Holy Spirit: </a:t>
            </a:r>
          </a:p>
          <a:p>
            <a:pPr marL="457200" lvl="1" indent="0">
              <a:spcBef>
                <a:spcPts val="0"/>
              </a:spcBef>
              <a:buNone/>
            </a:pPr>
            <a:r>
              <a:rPr lang="en-CA" b="1" u="sng" dirty="0"/>
              <a:t>Acts 1:4b-5, 8a ESV</a:t>
            </a:r>
          </a:p>
          <a:p>
            <a:pPr marL="457200" lvl="1" indent="0">
              <a:spcBef>
                <a:spcPts val="0"/>
              </a:spcBef>
              <a:buNone/>
            </a:pPr>
            <a:r>
              <a:rPr lang="en-CA" dirty="0"/>
              <a:t>… wait for </a:t>
            </a:r>
            <a:r>
              <a:rPr lang="en-CA" b="1" dirty="0">
                <a:highlight>
                  <a:srgbClr val="FFFF00"/>
                </a:highlight>
              </a:rPr>
              <a:t>the promise of the Father</a:t>
            </a:r>
            <a:r>
              <a:rPr lang="en-CA" dirty="0"/>
              <a:t>, which, he said, “you heard from me; for John baptized with water, but </a:t>
            </a:r>
            <a:r>
              <a:rPr lang="en-CA" b="1" dirty="0">
                <a:highlight>
                  <a:srgbClr val="FFFF00"/>
                </a:highlight>
              </a:rPr>
              <a:t>you will be baptized with the Holy Spirit</a:t>
            </a:r>
            <a:r>
              <a:rPr lang="en-CA" dirty="0"/>
              <a:t> not many days from now.  … But </a:t>
            </a:r>
            <a:r>
              <a:rPr lang="en-CA" b="1" dirty="0">
                <a:highlight>
                  <a:srgbClr val="FFFF00"/>
                </a:highlight>
              </a:rPr>
              <a:t>you will receive power when the Holy Spirit has come upon you</a:t>
            </a:r>
            <a:r>
              <a:rPr lang="en-CA" dirty="0"/>
              <a:t>  …”</a:t>
            </a:r>
          </a:p>
        </p:txBody>
      </p:sp>
    </p:spTree>
    <p:extLst>
      <p:ext uri="{BB962C8B-B14F-4D97-AF65-F5344CB8AC3E}">
        <p14:creationId xmlns:p14="http://schemas.microsoft.com/office/powerpoint/2010/main" val="1639492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836AC-A7DD-D83B-3E71-30637CB9B9C2}"/>
              </a:ext>
            </a:extLst>
          </p:cNvPr>
          <p:cNvSpPr>
            <a:spLocks noGrp="1"/>
          </p:cNvSpPr>
          <p:nvPr>
            <p:ph type="title"/>
          </p:nvPr>
        </p:nvSpPr>
        <p:spPr>
          <a:xfrm>
            <a:off x="838200" y="2"/>
            <a:ext cx="10515600" cy="968186"/>
          </a:xfrm>
        </p:spPr>
        <p:txBody>
          <a:bodyPr/>
          <a:lstStyle/>
          <a:p>
            <a:pPr algn="ctr"/>
            <a:r>
              <a:rPr lang="en-CA" dirty="0">
                <a:latin typeface="Arial Black" panose="020B0A04020102020204" pitchFamily="34" charset="0"/>
              </a:rPr>
              <a:t>The Better Promise</a:t>
            </a:r>
          </a:p>
        </p:txBody>
      </p:sp>
      <p:sp>
        <p:nvSpPr>
          <p:cNvPr id="3" name="Content Placeholder 2">
            <a:extLst>
              <a:ext uri="{FF2B5EF4-FFF2-40B4-BE49-F238E27FC236}">
                <a16:creationId xmlns:a16="http://schemas.microsoft.com/office/drawing/2014/main" id="{7E6C380D-A94C-E88B-EEC3-491A064B3B84}"/>
              </a:ext>
            </a:extLst>
          </p:cNvPr>
          <p:cNvSpPr>
            <a:spLocks noGrp="1"/>
          </p:cNvSpPr>
          <p:nvPr>
            <p:ph idx="1"/>
          </p:nvPr>
        </p:nvSpPr>
        <p:spPr>
          <a:xfrm>
            <a:off x="0" y="968188"/>
            <a:ext cx="12192000" cy="5889811"/>
          </a:xfrm>
        </p:spPr>
        <p:txBody>
          <a:bodyPr>
            <a:normAutofit lnSpcReduction="10000"/>
          </a:bodyPr>
          <a:lstStyle/>
          <a:p>
            <a:pPr marL="0" indent="0">
              <a:spcBef>
                <a:spcPts val="0"/>
              </a:spcBef>
              <a:buNone/>
            </a:pPr>
            <a:r>
              <a:rPr lang="en-CA" dirty="0"/>
              <a:t>The </a:t>
            </a:r>
            <a:r>
              <a:rPr lang="en-CA" b="1" dirty="0">
                <a:highlight>
                  <a:srgbClr val="FFFF00"/>
                </a:highlight>
              </a:rPr>
              <a:t>indwelling of the Holy Spirit</a:t>
            </a:r>
            <a:r>
              <a:rPr lang="en-CA" dirty="0"/>
              <a:t> makes the New Covenant possible:</a:t>
            </a:r>
          </a:p>
          <a:p>
            <a:pPr marL="457200" lvl="1" indent="0">
              <a:spcBef>
                <a:spcPts val="0"/>
              </a:spcBef>
              <a:buNone/>
            </a:pPr>
            <a:r>
              <a:rPr lang="en-CA" b="1" u="sng" dirty="0"/>
              <a:t>Ephesians 2:12 ESV </a:t>
            </a:r>
            <a:r>
              <a:rPr lang="en-CA" dirty="0"/>
              <a:t> </a:t>
            </a:r>
          </a:p>
          <a:p>
            <a:pPr marL="457200" lvl="1" indent="0">
              <a:spcBef>
                <a:spcPts val="0"/>
              </a:spcBef>
              <a:buNone/>
            </a:pPr>
            <a:r>
              <a:rPr lang="en-CA" dirty="0"/>
              <a:t>… remember that you were at that time separated from Christ, alienated from the commonwealth of Israel and </a:t>
            </a:r>
            <a:r>
              <a:rPr lang="en-CA" b="1" dirty="0">
                <a:highlight>
                  <a:srgbClr val="FFFF00"/>
                </a:highlight>
              </a:rPr>
              <a:t>strangers to the covenants of promise</a:t>
            </a:r>
            <a:r>
              <a:rPr lang="en-CA" dirty="0"/>
              <a:t>, having no hope and without God in the world.</a:t>
            </a:r>
          </a:p>
          <a:p>
            <a:pPr marL="457200" lvl="1" indent="0">
              <a:spcBef>
                <a:spcPts val="300"/>
              </a:spcBef>
              <a:buNone/>
            </a:pPr>
            <a:r>
              <a:rPr lang="en-CA" b="1" u="sng" dirty="0"/>
              <a:t>Hebrews 8:6, 9:15a, 10:36 ESV</a:t>
            </a:r>
          </a:p>
          <a:p>
            <a:pPr marL="457200" lvl="1" indent="0">
              <a:spcBef>
                <a:spcPts val="0"/>
              </a:spcBef>
              <a:buNone/>
            </a:pPr>
            <a:r>
              <a:rPr lang="en-CA" dirty="0"/>
              <a:t>But as it is, Christ has obtained a ministry that is as much </a:t>
            </a:r>
            <a:r>
              <a:rPr lang="en-CA" b="1" dirty="0">
                <a:highlight>
                  <a:srgbClr val="FFFF00"/>
                </a:highlight>
              </a:rPr>
              <a:t>more excellent than the old</a:t>
            </a:r>
            <a:r>
              <a:rPr lang="en-CA" dirty="0"/>
              <a:t> as </a:t>
            </a:r>
            <a:r>
              <a:rPr lang="en-CA" b="1" dirty="0">
                <a:highlight>
                  <a:srgbClr val="FFFF00"/>
                </a:highlight>
              </a:rPr>
              <a:t>the covenant he mediates is better</a:t>
            </a:r>
            <a:r>
              <a:rPr lang="en-CA" dirty="0"/>
              <a:t>, since it is enacted on </a:t>
            </a:r>
            <a:r>
              <a:rPr lang="en-CA" b="1" dirty="0">
                <a:highlight>
                  <a:srgbClr val="FFFF00"/>
                </a:highlight>
              </a:rPr>
              <a:t>better promises</a:t>
            </a:r>
            <a:r>
              <a:rPr lang="en-CA" dirty="0"/>
              <a:t>.  … Therefore </a:t>
            </a:r>
            <a:r>
              <a:rPr lang="en-CA" b="1" dirty="0">
                <a:highlight>
                  <a:srgbClr val="FFFF00"/>
                </a:highlight>
              </a:rPr>
              <a:t>he is the mediator of a new covenant,</a:t>
            </a:r>
            <a:r>
              <a:rPr lang="en-CA" dirty="0"/>
              <a:t> so that </a:t>
            </a:r>
            <a:r>
              <a:rPr lang="en-CA" b="1" dirty="0">
                <a:highlight>
                  <a:srgbClr val="FFFF00"/>
                </a:highlight>
              </a:rPr>
              <a:t>those who are called may receive the promised eternal inheritance</a:t>
            </a:r>
            <a:r>
              <a:rPr lang="en-CA" dirty="0"/>
              <a:t> … For you have need of endurance, so that </a:t>
            </a:r>
            <a:r>
              <a:rPr lang="en-CA" b="1" dirty="0">
                <a:highlight>
                  <a:srgbClr val="FFFF00"/>
                </a:highlight>
              </a:rPr>
              <a:t>when you have done the will of God you may receive what is promised</a:t>
            </a:r>
            <a:r>
              <a:rPr lang="en-CA" dirty="0"/>
              <a:t>.</a:t>
            </a:r>
          </a:p>
          <a:p>
            <a:pPr marL="457200" lvl="1" indent="0">
              <a:spcBef>
                <a:spcPts val="300"/>
              </a:spcBef>
              <a:buNone/>
            </a:pPr>
            <a:r>
              <a:rPr lang="en-CA" b="1" u="sng" dirty="0"/>
              <a:t>James 1:12, 2:5b, 2 Peter 1:4a  ESV</a:t>
            </a:r>
          </a:p>
          <a:p>
            <a:pPr marL="457200" lvl="1" indent="0">
              <a:spcBef>
                <a:spcPts val="0"/>
              </a:spcBef>
              <a:spcAft>
                <a:spcPts val="300"/>
              </a:spcAft>
              <a:buNone/>
            </a:pPr>
            <a:r>
              <a:rPr lang="en-CA" dirty="0"/>
              <a:t>Blessed is the man who remains steadfast under trial, for when he has stood the test he will receive </a:t>
            </a:r>
            <a:r>
              <a:rPr lang="en-CA" b="1" dirty="0">
                <a:highlight>
                  <a:srgbClr val="FFFF00"/>
                </a:highlight>
              </a:rPr>
              <a:t>the crown of life</a:t>
            </a:r>
            <a:r>
              <a:rPr lang="en-CA" dirty="0"/>
              <a:t>, which </a:t>
            </a:r>
            <a:r>
              <a:rPr lang="en-CA" b="1" dirty="0">
                <a:highlight>
                  <a:srgbClr val="FFFF00"/>
                </a:highlight>
              </a:rPr>
              <a:t>God has promised</a:t>
            </a:r>
            <a:r>
              <a:rPr lang="en-CA" dirty="0"/>
              <a:t> to those who love him.  … </a:t>
            </a:r>
            <a:r>
              <a:rPr lang="en-CA" b="1" dirty="0">
                <a:highlight>
                  <a:srgbClr val="FFFF00"/>
                </a:highlight>
              </a:rPr>
              <a:t>heirs of the kingdom</a:t>
            </a:r>
            <a:r>
              <a:rPr lang="en-CA" dirty="0"/>
              <a:t>, which </a:t>
            </a:r>
            <a:r>
              <a:rPr lang="en-CA" b="1" dirty="0">
                <a:highlight>
                  <a:srgbClr val="FFFF00"/>
                </a:highlight>
              </a:rPr>
              <a:t>he has promised</a:t>
            </a:r>
            <a:r>
              <a:rPr lang="en-CA" dirty="0"/>
              <a:t> … by which he has granted to us his </a:t>
            </a:r>
            <a:r>
              <a:rPr lang="en-CA" b="1" dirty="0">
                <a:highlight>
                  <a:srgbClr val="FFFF00"/>
                </a:highlight>
              </a:rPr>
              <a:t>precious and very great promises</a:t>
            </a:r>
            <a:r>
              <a:rPr lang="en-CA" dirty="0"/>
              <a:t>, so that through them </a:t>
            </a:r>
            <a:r>
              <a:rPr lang="en-CA" b="1" dirty="0">
                <a:highlight>
                  <a:srgbClr val="FFFF00"/>
                </a:highlight>
              </a:rPr>
              <a:t>you may become partakers of the divine nature</a:t>
            </a:r>
            <a:r>
              <a:rPr lang="en-CA" dirty="0"/>
              <a:t> …</a:t>
            </a:r>
          </a:p>
          <a:p>
            <a:pPr marL="457200" lvl="1" indent="0">
              <a:spcBef>
                <a:spcPts val="300"/>
              </a:spcBef>
              <a:buNone/>
            </a:pPr>
            <a:r>
              <a:rPr lang="en-CA" b="1" u="sng" dirty="0"/>
              <a:t>1 John 2:25 ESV</a:t>
            </a:r>
          </a:p>
          <a:p>
            <a:pPr marL="457200" lvl="1" indent="0">
              <a:spcBef>
                <a:spcPts val="0"/>
              </a:spcBef>
              <a:buNone/>
            </a:pPr>
            <a:r>
              <a:rPr lang="en-CA" b="1" dirty="0">
                <a:highlight>
                  <a:srgbClr val="FFFF00"/>
                </a:highlight>
              </a:rPr>
              <a:t>And this is the promise that he made to us—eternal life.</a:t>
            </a:r>
          </a:p>
          <a:p>
            <a:pPr marL="457200" lvl="1" indent="0">
              <a:spcBef>
                <a:spcPts val="0"/>
              </a:spcBef>
              <a:buNone/>
            </a:pPr>
            <a:endParaRPr lang="en-CA" dirty="0"/>
          </a:p>
          <a:p>
            <a:endParaRPr lang="en-CA" dirty="0"/>
          </a:p>
        </p:txBody>
      </p:sp>
    </p:spTree>
    <p:extLst>
      <p:ext uri="{BB962C8B-B14F-4D97-AF65-F5344CB8AC3E}">
        <p14:creationId xmlns:p14="http://schemas.microsoft.com/office/powerpoint/2010/main" val="2800116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D8675-46CC-6901-4BFB-1B50B73FC12A}"/>
              </a:ext>
            </a:extLst>
          </p:cNvPr>
          <p:cNvSpPr>
            <a:spLocks noGrp="1"/>
          </p:cNvSpPr>
          <p:nvPr>
            <p:ph type="title"/>
          </p:nvPr>
        </p:nvSpPr>
        <p:spPr>
          <a:xfrm>
            <a:off x="838200" y="1"/>
            <a:ext cx="10515600" cy="1151466"/>
          </a:xfrm>
        </p:spPr>
        <p:txBody>
          <a:bodyPr/>
          <a:lstStyle/>
          <a:p>
            <a:pPr algn="ctr"/>
            <a:r>
              <a:rPr lang="en-CA" dirty="0">
                <a:latin typeface="Arial Black" panose="020B0A04020102020204" pitchFamily="34" charset="0"/>
              </a:rPr>
              <a:t>The Resurrection</a:t>
            </a:r>
          </a:p>
        </p:txBody>
      </p:sp>
      <p:sp>
        <p:nvSpPr>
          <p:cNvPr id="3" name="Content Placeholder 2">
            <a:extLst>
              <a:ext uri="{FF2B5EF4-FFF2-40B4-BE49-F238E27FC236}">
                <a16:creationId xmlns:a16="http://schemas.microsoft.com/office/drawing/2014/main" id="{B5408D19-8435-821B-566B-B878A0E224F2}"/>
              </a:ext>
            </a:extLst>
          </p:cNvPr>
          <p:cNvSpPr>
            <a:spLocks noGrp="1"/>
          </p:cNvSpPr>
          <p:nvPr>
            <p:ph idx="1"/>
          </p:nvPr>
        </p:nvSpPr>
        <p:spPr>
          <a:xfrm>
            <a:off x="-1" y="1151467"/>
            <a:ext cx="12192001" cy="5706532"/>
          </a:xfrm>
        </p:spPr>
        <p:txBody>
          <a:bodyPr>
            <a:normAutofit lnSpcReduction="10000"/>
          </a:bodyPr>
          <a:lstStyle/>
          <a:p>
            <a:r>
              <a:rPr lang="en-CA" dirty="0"/>
              <a:t>The Resurrection is </a:t>
            </a:r>
            <a:r>
              <a:rPr lang="en-CA" b="1" dirty="0">
                <a:highlight>
                  <a:srgbClr val="FFFF00"/>
                </a:highlight>
              </a:rPr>
              <a:t>the mechanism by which God transforms perishable human beings into eternal members of the God Family</a:t>
            </a:r>
          </a:p>
          <a:p>
            <a:pPr>
              <a:spcBef>
                <a:spcPts val="1200"/>
              </a:spcBef>
            </a:pPr>
            <a:r>
              <a:rPr lang="en-CA" b="1" dirty="0">
                <a:highlight>
                  <a:srgbClr val="FFFF00"/>
                </a:highlight>
              </a:rPr>
              <a:t>The transformation is the gift of God</a:t>
            </a:r>
            <a:r>
              <a:rPr lang="en-CA" dirty="0"/>
              <a:t> – nothing any human being can do can put God into a position that he must grant eternal life to that person:</a:t>
            </a:r>
          </a:p>
          <a:p>
            <a:pPr marL="457200" lvl="1" indent="0">
              <a:spcBef>
                <a:spcPts val="0"/>
              </a:spcBef>
              <a:buNone/>
            </a:pPr>
            <a:r>
              <a:rPr lang="en-CA" b="1" u="sng" dirty="0"/>
              <a:t>Ephesians 2:4, 5b, 7-9 ESV</a:t>
            </a:r>
          </a:p>
          <a:p>
            <a:pPr marL="457200" lvl="1" indent="0">
              <a:spcBef>
                <a:spcPts val="0"/>
              </a:spcBef>
              <a:buNone/>
            </a:pPr>
            <a:r>
              <a:rPr lang="en-CA" dirty="0"/>
              <a:t>But God, being rich in mercy, because of the great love with which he loved us … </a:t>
            </a:r>
            <a:r>
              <a:rPr lang="en-CA" b="1" dirty="0">
                <a:highlight>
                  <a:srgbClr val="FFFF00"/>
                </a:highlight>
              </a:rPr>
              <a:t>by grace you have been saved</a:t>
            </a:r>
            <a:r>
              <a:rPr lang="en-CA" dirty="0"/>
              <a:t> … so that in the coming ages he might show the immeasurable riches of his grace in kindness toward us in Christ Jesus.  For </a:t>
            </a:r>
            <a:r>
              <a:rPr lang="en-CA" b="1" dirty="0">
                <a:highlight>
                  <a:srgbClr val="FFFF00"/>
                </a:highlight>
              </a:rPr>
              <a:t>by grace you have been saved through faith</a:t>
            </a:r>
            <a:r>
              <a:rPr lang="en-CA" dirty="0"/>
              <a:t>.  And </a:t>
            </a:r>
            <a:r>
              <a:rPr lang="en-CA" b="1" dirty="0">
                <a:highlight>
                  <a:srgbClr val="FFFF00"/>
                </a:highlight>
              </a:rPr>
              <a:t>this is not your own doing</a:t>
            </a:r>
            <a:r>
              <a:rPr lang="en-CA" dirty="0"/>
              <a:t>; </a:t>
            </a:r>
            <a:r>
              <a:rPr lang="en-CA" b="1" dirty="0">
                <a:highlight>
                  <a:srgbClr val="FFFF00"/>
                </a:highlight>
              </a:rPr>
              <a:t>it is the gift of God</a:t>
            </a:r>
            <a:r>
              <a:rPr lang="en-CA" dirty="0"/>
              <a:t> …</a:t>
            </a:r>
          </a:p>
          <a:p>
            <a:pPr>
              <a:spcBef>
                <a:spcPts val="1200"/>
              </a:spcBef>
            </a:pPr>
            <a:r>
              <a:rPr lang="en-CA" dirty="0"/>
              <a:t>This is </a:t>
            </a:r>
            <a:r>
              <a:rPr lang="en-CA" b="1" dirty="0">
                <a:highlight>
                  <a:srgbClr val="FFFF00"/>
                </a:highlight>
              </a:rPr>
              <a:t>the purpose of faith</a:t>
            </a:r>
            <a:r>
              <a:rPr lang="en-CA" dirty="0"/>
              <a:t> – to trust God to grant the gift of eternal life:</a:t>
            </a:r>
          </a:p>
          <a:p>
            <a:pPr marL="457200" lvl="1" indent="0">
              <a:spcBef>
                <a:spcPts val="0"/>
              </a:spcBef>
              <a:buNone/>
            </a:pPr>
            <a:r>
              <a:rPr lang="en-CA" dirty="0"/>
              <a:t> </a:t>
            </a:r>
            <a:r>
              <a:rPr lang="en-CA" b="1" u="sng" dirty="0"/>
              <a:t>Philippians 1:6 ESV</a:t>
            </a:r>
            <a:endParaRPr lang="en-CA" sz="2800" b="1" u="sng" dirty="0"/>
          </a:p>
          <a:p>
            <a:pPr marL="457200" lvl="1" indent="0">
              <a:spcBef>
                <a:spcPts val="0"/>
              </a:spcBef>
              <a:buNone/>
            </a:pPr>
            <a:r>
              <a:rPr lang="en-CA" dirty="0"/>
              <a:t>And I am sure of this, that </a:t>
            </a:r>
            <a:r>
              <a:rPr lang="en-CA" b="1" dirty="0">
                <a:highlight>
                  <a:srgbClr val="FFFF00"/>
                </a:highlight>
              </a:rPr>
              <a:t>he who began good work in you will bring it to completion</a:t>
            </a:r>
            <a:r>
              <a:rPr lang="en-CA" dirty="0"/>
              <a:t> at the day of Jesus Christ. </a:t>
            </a:r>
          </a:p>
          <a:p>
            <a:pPr>
              <a:spcBef>
                <a:spcPts val="1200"/>
              </a:spcBef>
            </a:pPr>
            <a:r>
              <a:rPr lang="en-CA" b="1" dirty="0">
                <a:highlight>
                  <a:srgbClr val="FFFF00"/>
                </a:highlight>
              </a:rPr>
              <a:t>The objective of the Plan of God</a:t>
            </a:r>
            <a:r>
              <a:rPr lang="en-CA" dirty="0"/>
              <a:t>: to transform human beings into eternal members of the God Family – to be transformed each person must learn to live by </a:t>
            </a:r>
            <a:r>
              <a:rPr lang="en-CA" b="1" dirty="0">
                <a:highlight>
                  <a:srgbClr val="FFFF00"/>
                </a:highlight>
              </a:rPr>
              <a:t>the Way of God</a:t>
            </a:r>
          </a:p>
        </p:txBody>
      </p:sp>
    </p:spTree>
    <p:extLst>
      <p:ext uri="{BB962C8B-B14F-4D97-AF65-F5344CB8AC3E}">
        <p14:creationId xmlns:p14="http://schemas.microsoft.com/office/powerpoint/2010/main" val="4230946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F5125-38BA-9C8C-8885-D716DF8DF743}"/>
              </a:ext>
            </a:extLst>
          </p:cNvPr>
          <p:cNvSpPr>
            <a:spLocks noGrp="1"/>
          </p:cNvSpPr>
          <p:nvPr>
            <p:ph type="title"/>
          </p:nvPr>
        </p:nvSpPr>
        <p:spPr>
          <a:xfrm>
            <a:off x="838200" y="1"/>
            <a:ext cx="10515600" cy="1151466"/>
          </a:xfrm>
        </p:spPr>
        <p:txBody>
          <a:bodyPr/>
          <a:lstStyle/>
          <a:p>
            <a:pPr algn="ctr"/>
            <a:r>
              <a:rPr lang="en-CA" dirty="0">
                <a:latin typeface="Arial Black" panose="020B0A04020102020204" pitchFamily="34" charset="0"/>
              </a:rPr>
              <a:t>The Plan of God</a:t>
            </a:r>
          </a:p>
        </p:txBody>
      </p:sp>
      <p:sp>
        <p:nvSpPr>
          <p:cNvPr id="3" name="Content Placeholder 2">
            <a:extLst>
              <a:ext uri="{FF2B5EF4-FFF2-40B4-BE49-F238E27FC236}">
                <a16:creationId xmlns:a16="http://schemas.microsoft.com/office/drawing/2014/main" id="{F3B50724-5C1A-F9D3-9EB4-195A4C0C01F8}"/>
              </a:ext>
            </a:extLst>
          </p:cNvPr>
          <p:cNvSpPr>
            <a:spLocks noGrp="1"/>
          </p:cNvSpPr>
          <p:nvPr>
            <p:ph idx="1"/>
          </p:nvPr>
        </p:nvSpPr>
        <p:spPr>
          <a:xfrm>
            <a:off x="0" y="1151467"/>
            <a:ext cx="12192000" cy="5706532"/>
          </a:xfrm>
        </p:spPr>
        <p:txBody>
          <a:bodyPr/>
          <a:lstStyle/>
          <a:p>
            <a:pPr marL="0" indent="0">
              <a:buNone/>
            </a:pPr>
            <a:r>
              <a:rPr lang="en-CA" b="1" dirty="0">
                <a:highlight>
                  <a:srgbClr val="FFFF00"/>
                </a:highlight>
              </a:rPr>
              <a:t>These seven covenants mirror the Plan of God</a:t>
            </a:r>
            <a:r>
              <a:rPr lang="en-CA" dirty="0"/>
              <a:t>:</a:t>
            </a:r>
          </a:p>
          <a:p>
            <a:pPr marL="914400" lvl="1" indent="-457200">
              <a:spcBef>
                <a:spcPts val="1200"/>
              </a:spcBef>
              <a:buFont typeface="Wingdings" panose="05000000000000000000" pitchFamily="2" charset="2"/>
              <a:buChar char="Ø"/>
            </a:pPr>
            <a:r>
              <a:rPr lang="en-CA" sz="2800" b="1" dirty="0">
                <a:highlight>
                  <a:srgbClr val="FFFF00"/>
                </a:highlight>
              </a:rPr>
              <a:t>The Covenant of Promise provided the framework for the out-working of the Plan of God</a:t>
            </a:r>
            <a:r>
              <a:rPr lang="en-CA" sz="2800" dirty="0"/>
              <a:t> in the two promises:</a:t>
            </a:r>
          </a:p>
          <a:p>
            <a:pPr marL="1255713" lvl="2" indent="-341313">
              <a:buFont typeface="Wingdings" panose="05000000000000000000" pitchFamily="2" charset="2"/>
              <a:buChar char="§"/>
            </a:pPr>
            <a:r>
              <a:rPr lang="en-CA" sz="2400" b="1" dirty="0">
                <a:highlight>
                  <a:srgbClr val="FFFF00"/>
                </a:highlight>
              </a:rPr>
              <a:t>Abraham’s descendants</a:t>
            </a:r>
            <a:r>
              <a:rPr lang="en-CA" sz="2400" dirty="0"/>
              <a:t> would comprise a  great nation which would forever inherit the land of Canaan: </a:t>
            </a:r>
            <a:r>
              <a:rPr lang="en-CA" sz="2400" b="1" dirty="0">
                <a:highlight>
                  <a:srgbClr val="FFFF00"/>
                </a:highlight>
              </a:rPr>
              <a:t>Ancient Israel never fulfilled this</a:t>
            </a:r>
            <a:r>
              <a:rPr lang="en-CA" sz="2400" dirty="0"/>
              <a:t>, but the New Israel in the World Tomorrow will </a:t>
            </a:r>
          </a:p>
          <a:p>
            <a:pPr marL="1255713" lvl="2" indent="-341313">
              <a:buFont typeface="Wingdings" panose="05000000000000000000" pitchFamily="2" charset="2"/>
              <a:buChar char="§"/>
            </a:pPr>
            <a:r>
              <a:rPr lang="en-CA" sz="2400" b="1" dirty="0">
                <a:highlight>
                  <a:srgbClr val="FFFF00"/>
                </a:highlight>
              </a:rPr>
              <a:t>All nations will be blessed</a:t>
            </a:r>
            <a:r>
              <a:rPr lang="en-CA" sz="2400" dirty="0"/>
              <a:t> through a descendant of Abraham: this was particularized to a descendant of David in the Covenant of Descent – the Messiah; the First Advent is history; </a:t>
            </a:r>
            <a:r>
              <a:rPr lang="en-CA" sz="2400" b="1" dirty="0">
                <a:highlight>
                  <a:srgbClr val="FFFF00"/>
                </a:highlight>
              </a:rPr>
              <a:t>the Second Advent will complete this blessing</a:t>
            </a:r>
          </a:p>
          <a:p>
            <a:pPr marL="914400" lvl="1" indent="-457200">
              <a:spcBef>
                <a:spcPts val="1200"/>
              </a:spcBef>
              <a:buFont typeface="Wingdings" panose="05000000000000000000" pitchFamily="2" charset="2"/>
              <a:buChar char="Ø"/>
            </a:pPr>
            <a:r>
              <a:rPr lang="en-CA" sz="2800" dirty="0"/>
              <a:t>Ancient Israel failed, but </a:t>
            </a:r>
            <a:r>
              <a:rPr lang="en-CA" sz="2800" b="1" dirty="0">
                <a:highlight>
                  <a:srgbClr val="FFFF00"/>
                </a:highlight>
              </a:rPr>
              <a:t>the Plan of God will succeed</a:t>
            </a:r>
          </a:p>
          <a:p>
            <a:pPr marL="914400" lvl="1" indent="-457200">
              <a:spcBef>
                <a:spcPts val="1200"/>
              </a:spcBef>
              <a:buFont typeface="Wingdings" panose="05000000000000000000" pitchFamily="2" charset="2"/>
              <a:buChar char="Ø"/>
            </a:pPr>
            <a:r>
              <a:rPr lang="en-CA" sz="2800" dirty="0"/>
              <a:t>The </a:t>
            </a:r>
            <a:r>
              <a:rPr lang="en-CA" sz="2800" b="1" dirty="0">
                <a:highlight>
                  <a:srgbClr val="FFFF00"/>
                </a:highlight>
              </a:rPr>
              <a:t>major events of the out-working of the Plan of God</a:t>
            </a:r>
            <a:r>
              <a:rPr lang="en-CA" sz="2800" dirty="0"/>
              <a:t> are outlined on the following diagram …</a:t>
            </a:r>
          </a:p>
        </p:txBody>
      </p:sp>
    </p:spTree>
    <p:extLst>
      <p:ext uri="{BB962C8B-B14F-4D97-AF65-F5344CB8AC3E}">
        <p14:creationId xmlns:p14="http://schemas.microsoft.com/office/powerpoint/2010/main" val="3986058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EBDF087-AE9E-D8E8-3742-252A0826FBE5}"/>
              </a:ext>
            </a:extLst>
          </p:cNvPr>
          <p:cNvPicPr>
            <a:picLocks noChangeAspect="1"/>
          </p:cNvPicPr>
          <p:nvPr/>
        </p:nvPicPr>
        <p:blipFill>
          <a:blip r:embed="rId3"/>
          <a:stretch>
            <a:fillRect/>
          </a:stretch>
        </p:blipFill>
        <p:spPr>
          <a:xfrm>
            <a:off x="1710582" y="0"/>
            <a:ext cx="8770835" cy="6858000"/>
          </a:xfrm>
          <a:prstGeom prst="rect">
            <a:avLst/>
          </a:prstGeom>
        </p:spPr>
      </p:pic>
    </p:spTree>
    <p:extLst>
      <p:ext uri="{BB962C8B-B14F-4D97-AF65-F5344CB8AC3E}">
        <p14:creationId xmlns:p14="http://schemas.microsoft.com/office/powerpoint/2010/main" val="3760480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1AE04-C65A-2406-82BA-4FEE48F03969}"/>
              </a:ext>
            </a:extLst>
          </p:cNvPr>
          <p:cNvSpPr>
            <a:spLocks noGrp="1"/>
          </p:cNvSpPr>
          <p:nvPr>
            <p:ph type="title"/>
          </p:nvPr>
        </p:nvSpPr>
        <p:spPr>
          <a:xfrm>
            <a:off x="838200" y="1"/>
            <a:ext cx="10515600" cy="1151466"/>
          </a:xfrm>
        </p:spPr>
        <p:txBody>
          <a:bodyPr/>
          <a:lstStyle/>
          <a:p>
            <a:pPr algn="ctr"/>
            <a:r>
              <a:rPr lang="en-CA" dirty="0">
                <a:latin typeface="Arial Black" panose="020B0A04020102020204" pitchFamily="34" charset="0"/>
              </a:rPr>
              <a:t>The Way of God</a:t>
            </a:r>
          </a:p>
        </p:txBody>
      </p:sp>
      <p:sp>
        <p:nvSpPr>
          <p:cNvPr id="3" name="Content Placeholder 2">
            <a:extLst>
              <a:ext uri="{FF2B5EF4-FFF2-40B4-BE49-F238E27FC236}">
                <a16:creationId xmlns:a16="http://schemas.microsoft.com/office/drawing/2014/main" id="{141BD9D2-7A6E-BF93-A742-4A9BF5A9C3CF}"/>
              </a:ext>
            </a:extLst>
          </p:cNvPr>
          <p:cNvSpPr>
            <a:spLocks noGrp="1"/>
          </p:cNvSpPr>
          <p:nvPr>
            <p:ph idx="1"/>
          </p:nvPr>
        </p:nvSpPr>
        <p:spPr>
          <a:xfrm>
            <a:off x="0" y="1151468"/>
            <a:ext cx="12192000" cy="5706532"/>
          </a:xfrm>
        </p:spPr>
        <p:txBody>
          <a:bodyPr/>
          <a:lstStyle/>
          <a:p>
            <a:r>
              <a:rPr lang="en-CA" b="1" dirty="0">
                <a:highlight>
                  <a:srgbClr val="FFFF00"/>
                </a:highlight>
              </a:rPr>
              <a:t>The Way of God was defined to Ancient Israel by the Covenant of Knowledge</a:t>
            </a:r>
            <a:r>
              <a:rPr lang="en-CA" dirty="0"/>
              <a:t> – the </a:t>
            </a:r>
            <a:r>
              <a:rPr lang="en-CA" i="1" dirty="0"/>
              <a:t>torah</a:t>
            </a:r>
            <a:r>
              <a:rPr lang="en-CA" dirty="0"/>
              <a:t> was given to teach Israel what it meant to “</a:t>
            </a:r>
            <a:r>
              <a:rPr lang="en-CA" b="1" dirty="0">
                <a:highlight>
                  <a:srgbClr val="FFFF00"/>
                </a:highlight>
              </a:rPr>
              <a:t>obey my voice</a:t>
            </a:r>
            <a:r>
              <a:rPr lang="en-CA" dirty="0"/>
              <a:t>”</a:t>
            </a:r>
          </a:p>
          <a:p>
            <a:r>
              <a:rPr lang="en-CA" b="1" dirty="0">
                <a:highlight>
                  <a:srgbClr val="FFFF00"/>
                </a:highlight>
              </a:rPr>
              <a:t>The </a:t>
            </a:r>
            <a:r>
              <a:rPr lang="en-CA" b="1" i="1" dirty="0">
                <a:highlight>
                  <a:srgbClr val="FFFF00"/>
                </a:highlight>
              </a:rPr>
              <a:t>torah</a:t>
            </a:r>
            <a:r>
              <a:rPr lang="en-CA" b="1" dirty="0">
                <a:highlight>
                  <a:srgbClr val="FFFF00"/>
                </a:highlight>
              </a:rPr>
              <a:t> comprises the “Words of Eternal life”</a:t>
            </a:r>
            <a:r>
              <a:rPr lang="en-CA" dirty="0"/>
              <a:t>, but because they did NOT have the indwelling of the Holy Spirit, the people of Ancient Israel could not live by the </a:t>
            </a:r>
            <a:r>
              <a:rPr lang="en-CA" i="1" dirty="0"/>
              <a:t>torah</a:t>
            </a:r>
            <a:r>
              <a:rPr lang="en-CA" dirty="0"/>
              <a:t>, so eternal life was NOT available to them</a:t>
            </a:r>
          </a:p>
          <a:p>
            <a:r>
              <a:rPr lang="en-CA" b="1" dirty="0">
                <a:highlight>
                  <a:srgbClr val="FFFF00"/>
                </a:highlight>
              </a:rPr>
              <a:t>Eternal life became generally available only with the New Covenant</a:t>
            </a:r>
            <a:r>
              <a:rPr lang="en-CA" dirty="0"/>
              <a:t>, the Covenant of Salvation, through the indwelling of the Holy Spirit</a:t>
            </a:r>
          </a:p>
          <a:p>
            <a:r>
              <a:rPr lang="en-CA" b="1" dirty="0">
                <a:highlight>
                  <a:srgbClr val="FFFF00"/>
                </a:highlight>
              </a:rPr>
              <a:t>Eternal life is the gift of God</a:t>
            </a:r>
            <a:r>
              <a:rPr lang="en-CA" dirty="0"/>
              <a:t>, it cannot be earned or attained any other way</a:t>
            </a:r>
          </a:p>
          <a:p>
            <a:r>
              <a:rPr lang="en-CA" dirty="0"/>
              <a:t>Before a person can be considered as a candidate for the gift of eternal life, </a:t>
            </a:r>
            <a:r>
              <a:rPr lang="en-CA" b="1" dirty="0">
                <a:highlight>
                  <a:srgbClr val="FFFF00"/>
                </a:highlight>
              </a:rPr>
              <a:t>each person must learn to live by the Way of God</a:t>
            </a:r>
          </a:p>
          <a:p>
            <a:r>
              <a:rPr lang="en-CA" dirty="0"/>
              <a:t>To live by the Way of God is to </a:t>
            </a:r>
            <a:r>
              <a:rPr lang="en-CA" b="1" dirty="0">
                <a:highlight>
                  <a:srgbClr val="FFFF00"/>
                </a:highlight>
              </a:rPr>
              <a:t>replace sinning human nature by God’s divine nature</a:t>
            </a:r>
          </a:p>
        </p:txBody>
      </p:sp>
    </p:spTree>
    <p:extLst>
      <p:ext uri="{BB962C8B-B14F-4D97-AF65-F5344CB8AC3E}">
        <p14:creationId xmlns:p14="http://schemas.microsoft.com/office/powerpoint/2010/main" val="2960938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638BB-6F03-F360-1FF3-811171C3DD9E}"/>
              </a:ext>
            </a:extLst>
          </p:cNvPr>
          <p:cNvSpPr>
            <a:spLocks noGrp="1"/>
          </p:cNvSpPr>
          <p:nvPr>
            <p:ph type="title"/>
          </p:nvPr>
        </p:nvSpPr>
        <p:spPr>
          <a:xfrm>
            <a:off x="838200" y="1"/>
            <a:ext cx="10515600" cy="1134532"/>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D7394DB7-7337-49E0-10ED-F2D7AB13751B}"/>
              </a:ext>
            </a:extLst>
          </p:cNvPr>
          <p:cNvSpPr>
            <a:spLocks noGrp="1"/>
          </p:cNvSpPr>
          <p:nvPr>
            <p:ph idx="1"/>
          </p:nvPr>
        </p:nvSpPr>
        <p:spPr>
          <a:xfrm>
            <a:off x="0" y="1134534"/>
            <a:ext cx="12192000" cy="5723466"/>
          </a:xfrm>
        </p:spPr>
        <p:txBody>
          <a:bodyPr/>
          <a:lstStyle/>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God’s covenants are a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perfect and complete expression of God’s love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for human beings: God’s love is most clearly expressed by the </a:t>
            </a:r>
            <a:r>
              <a:rPr kumimoji="0" lang="en-CA" sz="2800" b="1" i="0" u="sng"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grace</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he holds out to each and every human being</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John 3:16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 so loved the world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that he gave his only Son, that whoever believes in him should not perish 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have eternal life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r>
              <a:rPr lang="en-CA" b="1" dirty="0">
                <a:highlight>
                  <a:srgbClr val="FFFF00"/>
                </a:highlight>
              </a:rPr>
              <a:t>The Covenant of Salvation realizes God’s grace</a:t>
            </a:r>
            <a:r>
              <a:rPr lang="en-CA" dirty="0"/>
              <a:t> defined by the first six covenants</a:t>
            </a:r>
          </a:p>
          <a:p>
            <a:r>
              <a:rPr lang="en-CA" b="1" dirty="0">
                <a:highlight>
                  <a:srgbClr val="FFFF00"/>
                </a:highlight>
              </a:rPr>
              <a:t>Grace is the overarching principle of all God’s dealings with human beings</a:t>
            </a:r>
            <a:endParaRPr lang="en-CA" dirty="0"/>
          </a:p>
          <a:p>
            <a:r>
              <a:rPr lang="en-CA" dirty="0"/>
              <a:t>The </a:t>
            </a:r>
            <a:r>
              <a:rPr lang="en-CA" b="1" dirty="0">
                <a:highlight>
                  <a:srgbClr val="FFFF00"/>
                </a:highlight>
              </a:rPr>
              <a:t>calling of God</a:t>
            </a:r>
            <a:r>
              <a:rPr lang="en-CA" dirty="0"/>
              <a:t> is the beginning of the expression of his grace for each of us </a:t>
            </a:r>
          </a:p>
          <a:p>
            <a:r>
              <a:rPr lang="en-CA" dirty="0"/>
              <a:t>We need to </a:t>
            </a:r>
            <a:r>
              <a:rPr lang="en-CA" b="1" dirty="0">
                <a:highlight>
                  <a:srgbClr val="FFFF00"/>
                </a:highlight>
              </a:rPr>
              <a:t>rejoice in our calling</a:t>
            </a:r>
          </a:p>
          <a:p>
            <a:r>
              <a:rPr lang="en-CA" b="1" dirty="0">
                <a:highlight>
                  <a:srgbClr val="FFFF00"/>
                </a:highlight>
              </a:rPr>
              <a:t>Understand the depths of God’s love</a:t>
            </a:r>
            <a:r>
              <a:rPr lang="en-CA" dirty="0"/>
              <a:t> revealed by his grace</a:t>
            </a:r>
          </a:p>
          <a:p>
            <a:r>
              <a:rPr lang="en-CA" dirty="0"/>
              <a:t>Work to accomplish God’s purpose for us by allowing the Holy Spirit to lead us in </a:t>
            </a:r>
            <a:r>
              <a:rPr lang="en-CA" b="1" dirty="0">
                <a:highlight>
                  <a:srgbClr val="FFFF00"/>
                </a:highlight>
              </a:rPr>
              <a:t>living by the Way of God</a:t>
            </a:r>
          </a:p>
        </p:txBody>
      </p:sp>
    </p:spTree>
    <p:extLst>
      <p:ext uri="{BB962C8B-B14F-4D97-AF65-F5344CB8AC3E}">
        <p14:creationId xmlns:p14="http://schemas.microsoft.com/office/powerpoint/2010/main" val="95259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2D494-8726-E3E4-1197-49E9F63A5340}"/>
              </a:ext>
            </a:extLst>
          </p:cNvPr>
          <p:cNvSpPr>
            <a:spLocks noGrp="1"/>
          </p:cNvSpPr>
          <p:nvPr>
            <p:ph type="title"/>
          </p:nvPr>
        </p:nvSpPr>
        <p:spPr>
          <a:xfrm>
            <a:off x="838200" y="1"/>
            <a:ext cx="10515600" cy="1151466"/>
          </a:xfrm>
        </p:spPr>
        <p:txBody>
          <a:bodyPr/>
          <a:lstStyle/>
          <a:p>
            <a:pPr algn="ctr"/>
            <a:r>
              <a:rPr lang="en-CA" dirty="0">
                <a:latin typeface="Arial Black" panose="020B0A04020102020204" pitchFamily="34" charset="0"/>
              </a:rPr>
              <a:t>Love and Grace</a:t>
            </a:r>
          </a:p>
        </p:txBody>
      </p:sp>
      <p:sp>
        <p:nvSpPr>
          <p:cNvPr id="3" name="Content Placeholder 2">
            <a:extLst>
              <a:ext uri="{FF2B5EF4-FFF2-40B4-BE49-F238E27FC236}">
                <a16:creationId xmlns:a16="http://schemas.microsoft.com/office/drawing/2014/main" id="{6287F95B-1F76-C2BD-B2FA-4E8886848CE8}"/>
              </a:ext>
            </a:extLst>
          </p:cNvPr>
          <p:cNvSpPr>
            <a:spLocks noGrp="1"/>
          </p:cNvSpPr>
          <p:nvPr>
            <p:ph idx="1"/>
          </p:nvPr>
        </p:nvSpPr>
        <p:spPr>
          <a:xfrm>
            <a:off x="0" y="1151468"/>
            <a:ext cx="12192000" cy="5706532"/>
          </a:xfrm>
        </p:spPr>
        <p:txBody>
          <a:bodyPr>
            <a:normAutofit lnSpcReduction="10000"/>
          </a:bodyPr>
          <a:lstStyle/>
          <a:p>
            <a:pPr marL="457200" lvl="1" indent="0">
              <a:buNone/>
            </a:pPr>
            <a:r>
              <a:rPr lang="en-CA" b="1" u="sng" dirty="0"/>
              <a:t>1 John 4:8b-10, 16 ESV</a:t>
            </a:r>
          </a:p>
          <a:p>
            <a:pPr marL="457200" lvl="1" indent="0">
              <a:spcBef>
                <a:spcPts val="0"/>
              </a:spcBef>
              <a:buNone/>
            </a:pPr>
            <a:r>
              <a:rPr lang="en-CA" dirty="0"/>
              <a:t>… </a:t>
            </a:r>
            <a:r>
              <a:rPr lang="en-CA" b="1" dirty="0">
                <a:highlight>
                  <a:srgbClr val="FFFF00"/>
                </a:highlight>
              </a:rPr>
              <a:t>God is love</a:t>
            </a:r>
            <a:r>
              <a:rPr lang="en-CA" dirty="0"/>
              <a:t>.  In this the </a:t>
            </a:r>
            <a:r>
              <a:rPr lang="en-CA" b="1" dirty="0">
                <a:highlight>
                  <a:srgbClr val="FFFF00"/>
                </a:highlight>
              </a:rPr>
              <a:t>love of God</a:t>
            </a:r>
            <a:r>
              <a:rPr lang="en-CA" dirty="0"/>
              <a:t> was made manifest among us, that God sent his only Son into the world, </a:t>
            </a:r>
            <a:r>
              <a:rPr lang="en-CA" b="1" dirty="0">
                <a:highlight>
                  <a:srgbClr val="FFFF00"/>
                </a:highlight>
              </a:rPr>
              <a:t>so that we might live through him</a:t>
            </a:r>
            <a:r>
              <a:rPr lang="en-CA" dirty="0"/>
              <a:t>.  </a:t>
            </a:r>
            <a:r>
              <a:rPr lang="en-CA" b="1" dirty="0">
                <a:highlight>
                  <a:srgbClr val="FFFF00"/>
                </a:highlight>
              </a:rPr>
              <a:t>In this is love</a:t>
            </a:r>
            <a:r>
              <a:rPr lang="en-CA" dirty="0"/>
              <a:t>, not that we have loved God but that he loved us and sent </a:t>
            </a:r>
            <a:r>
              <a:rPr lang="en-CA" b="1" dirty="0">
                <a:highlight>
                  <a:srgbClr val="FFFF00"/>
                </a:highlight>
              </a:rPr>
              <a:t>his Son to be the propitiation for our sins</a:t>
            </a:r>
            <a:r>
              <a:rPr lang="en-CA" dirty="0"/>
              <a:t>.  … So we have come to know and to believe </a:t>
            </a:r>
            <a:r>
              <a:rPr lang="en-CA" b="1" dirty="0">
                <a:highlight>
                  <a:srgbClr val="FFFF00"/>
                </a:highlight>
              </a:rPr>
              <a:t>the love that God has for us</a:t>
            </a:r>
            <a:r>
              <a:rPr lang="en-CA" dirty="0"/>
              <a:t>.  </a:t>
            </a:r>
            <a:r>
              <a:rPr lang="en-CA" b="1" dirty="0">
                <a:highlight>
                  <a:srgbClr val="FFFF00"/>
                </a:highlight>
              </a:rPr>
              <a:t>God is love</a:t>
            </a:r>
            <a:r>
              <a:rPr lang="en-CA" dirty="0"/>
              <a:t>, and whoever abides in love abides in God, and God abides in him. </a:t>
            </a:r>
          </a:p>
          <a:p>
            <a:pPr>
              <a:spcBef>
                <a:spcPts val="600"/>
              </a:spcBef>
            </a:pPr>
            <a:r>
              <a:rPr lang="en-CA" b="1" dirty="0">
                <a:highlight>
                  <a:srgbClr val="FFFF00"/>
                </a:highlight>
              </a:rPr>
              <a:t>God’s grace is a natural corollary of his love</a:t>
            </a:r>
            <a:r>
              <a:rPr lang="en-CA" dirty="0"/>
              <a:t> – God created human beings to become members of the God Family</a:t>
            </a:r>
          </a:p>
          <a:p>
            <a:pPr>
              <a:spcBef>
                <a:spcPts val="0"/>
              </a:spcBef>
            </a:pPr>
            <a:r>
              <a:rPr lang="en-CA" b="1" dirty="0">
                <a:highlight>
                  <a:srgbClr val="FFFF00"/>
                </a:highlight>
              </a:rPr>
              <a:t>God loves all human beings</a:t>
            </a:r>
            <a:r>
              <a:rPr lang="en-CA" dirty="0"/>
              <a:t>, but </a:t>
            </a:r>
            <a:r>
              <a:rPr lang="en-CA" b="1" dirty="0">
                <a:highlight>
                  <a:srgbClr val="FFFF00"/>
                </a:highlight>
              </a:rPr>
              <a:t>human beings are inherently sinful</a:t>
            </a:r>
            <a:endParaRPr lang="en-CA" dirty="0"/>
          </a:p>
          <a:p>
            <a:pPr>
              <a:spcBef>
                <a:spcPts val="0"/>
              </a:spcBef>
            </a:pPr>
            <a:r>
              <a:rPr lang="en-CA" dirty="0"/>
              <a:t>Only by God’s grace can we come to </a:t>
            </a:r>
            <a:r>
              <a:rPr lang="en-CA" b="1" dirty="0">
                <a:highlight>
                  <a:srgbClr val="FFFF00"/>
                </a:highlight>
              </a:rPr>
              <a:t>repentance</a:t>
            </a:r>
            <a:r>
              <a:rPr lang="en-CA" dirty="0"/>
              <a:t> and </a:t>
            </a:r>
            <a:r>
              <a:rPr lang="en-CA" b="1" dirty="0">
                <a:highlight>
                  <a:srgbClr val="FFFF00"/>
                </a:highlight>
              </a:rPr>
              <a:t>contrition</a:t>
            </a:r>
            <a:r>
              <a:rPr lang="en-CA" dirty="0"/>
              <a:t> so that God can mould us into his image: </a:t>
            </a:r>
            <a:r>
              <a:rPr lang="en-CA" sz="2400" b="1" u="sng" dirty="0"/>
              <a:t>Romans 3:23-24 Ephesians 1:7-10 ESV</a:t>
            </a:r>
            <a:endParaRPr lang="en-CA" b="1" u="sng" dirty="0"/>
          </a:p>
          <a:p>
            <a:pPr marL="457200" lvl="1" indent="0">
              <a:spcBef>
                <a:spcPts val="0"/>
              </a:spcBef>
              <a:buNone/>
            </a:pPr>
            <a:r>
              <a:rPr lang="en-CA" dirty="0"/>
              <a:t>… for </a:t>
            </a:r>
            <a:r>
              <a:rPr lang="en-CA" b="1" dirty="0">
                <a:highlight>
                  <a:srgbClr val="FFFF00"/>
                </a:highlight>
              </a:rPr>
              <a:t>all have sinned</a:t>
            </a:r>
            <a:r>
              <a:rPr lang="en-CA" dirty="0"/>
              <a:t> and fall short of the glory of God, and are justified </a:t>
            </a:r>
            <a:r>
              <a:rPr lang="en-CA" b="1" dirty="0">
                <a:highlight>
                  <a:srgbClr val="FFFF00"/>
                </a:highlight>
              </a:rPr>
              <a:t>by his grace as a gift</a:t>
            </a:r>
            <a:r>
              <a:rPr lang="en-CA" dirty="0"/>
              <a:t>, through the redemption that is </a:t>
            </a:r>
            <a:r>
              <a:rPr lang="en-CA" b="1" dirty="0">
                <a:highlight>
                  <a:srgbClr val="FFFF00"/>
                </a:highlight>
              </a:rPr>
              <a:t>in Christ Jesus</a:t>
            </a:r>
            <a:r>
              <a:rPr lang="en-CA" dirty="0"/>
              <a:t> …</a:t>
            </a:r>
          </a:p>
          <a:p>
            <a:pPr marL="457200" lvl="1" indent="0">
              <a:spcBef>
                <a:spcPts val="600"/>
              </a:spcBef>
              <a:buNone/>
            </a:pPr>
            <a:r>
              <a:rPr lang="en-CA" dirty="0"/>
              <a:t>In him we have </a:t>
            </a:r>
            <a:r>
              <a:rPr lang="en-CA" b="1" dirty="0">
                <a:highlight>
                  <a:srgbClr val="FFFF00"/>
                </a:highlight>
              </a:rPr>
              <a:t>redemption through his blood</a:t>
            </a:r>
            <a:r>
              <a:rPr lang="en-CA" dirty="0"/>
              <a:t>, the </a:t>
            </a:r>
            <a:r>
              <a:rPr lang="en-CA" b="1" dirty="0">
                <a:highlight>
                  <a:srgbClr val="FFFF00"/>
                </a:highlight>
              </a:rPr>
              <a:t>forgiveness of our trespasses</a:t>
            </a:r>
            <a:r>
              <a:rPr lang="en-CA" dirty="0"/>
              <a:t>, </a:t>
            </a:r>
            <a:r>
              <a:rPr lang="en-CA" b="1" dirty="0">
                <a:highlight>
                  <a:srgbClr val="FFFF00"/>
                </a:highlight>
              </a:rPr>
              <a:t>according to the riches of his grace</a:t>
            </a:r>
            <a:r>
              <a:rPr lang="en-CA" dirty="0"/>
              <a:t>, which he lavished upon us, in all wisdom and insight making known to us the mystery of his will, </a:t>
            </a:r>
            <a:r>
              <a:rPr lang="en-CA" b="1" dirty="0">
                <a:highlight>
                  <a:srgbClr val="FFFF00"/>
                </a:highlight>
              </a:rPr>
              <a:t>according to his purpose</a:t>
            </a:r>
            <a:r>
              <a:rPr lang="en-CA" dirty="0"/>
              <a:t>, which he set forth in Christ as </a:t>
            </a:r>
            <a:r>
              <a:rPr lang="en-CA" b="1" dirty="0">
                <a:highlight>
                  <a:srgbClr val="FFFF00"/>
                </a:highlight>
              </a:rPr>
              <a:t>a plan for the fullness of time</a:t>
            </a:r>
            <a:r>
              <a:rPr lang="en-CA" dirty="0"/>
              <a:t>, </a:t>
            </a:r>
            <a:r>
              <a:rPr lang="en-CA" b="1" dirty="0">
                <a:highlight>
                  <a:srgbClr val="FFFF00"/>
                </a:highlight>
              </a:rPr>
              <a:t>to unite all things in him</a:t>
            </a:r>
            <a:r>
              <a:rPr lang="en-CA" dirty="0"/>
              <a:t>, things in heaven and things on earth.</a:t>
            </a:r>
          </a:p>
        </p:txBody>
      </p:sp>
    </p:spTree>
    <p:extLst>
      <p:ext uri="{BB962C8B-B14F-4D97-AF65-F5344CB8AC3E}">
        <p14:creationId xmlns:p14="http://schemas.microsoft.com/office/powerpoint/2010/main" val="3115468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1A584-007A-F7E2-DBAB-46FF89B7881A}"/>
              </a:ext>
            </a:extLst>
          </p:cNvPr>
          <p:cNvSpPr>
            <a:spLocks noGrp="1"/>
          </p:cNvSpPr>
          <p:nvPr>
            <p:ph type="title"/>
          </p:nvPr>
        </p:nvSpPr>
        <p:spPr>
          <a:xfrm>
            <a:off x="838200" y="1"/>
            <a:ext cx="10515600" cy="1134532"/>
          </a:xfrm>
        </p:spPr>
        <p:txBody>
          <a:bodyPr/>
          <a:lstStyle/>
          <a:p>
            <a:pPr algn="ctr"/>
            <a:r>
              <a:rPr lang="en-CA" dirty="0">
                <a:latin typeface="Arial Black" panose="020B0A04020102020204" pitchFamily="34" charset="0"/>
              </a:rPr>
              <a:t>The Covenant of Salvation</a:t>
            </a:r>
          </a:p>
        </p:txBody>
      </p:sp>
      <p:sp>
        <p:nvSpPr>
          <p:cNvPr id="3" name="Content Placeholder 2">
            <a:extLst>
              <a:ext uri="{FF2B5EF4-FFF2-40B4-BE49-F238E27FC236}">
                <a16:creationId xmlns:a16="http://schemas.microsoft.com/office/drawing/2014/main" id="{F4DF68C1-7CD2-0710-335D-DB43210596C1}"/>
              </a:ext>
            </a:extLst>
          </p:cNvPr>
          <p:cNvSpPr>
            <a:spLocks noGrp="1"/>
          </p:cNvSpPr>
          <p:nvPr>
            <p:ph idx="1"/>
          </p:nvPr>
        </p:nvSpPr>
        <p:spPr>
          <a:xfrm>
            <a:off x="0" y="1134533"/>
            <a:ext cx="11672047" cy="5723466"/>
          </a:xfrm>
        </p:spPr>
        <p:txBody>
          <a:bodyPr/>
          <a:lstStyle/>
          <a:p>
            <a:r>
              <a:rPr lang="en-CA" b="1" dirty="0">
                <a:highlight>
                  <a:srgbClr val="FFFF00"/>
                </a:highlight>
              </a:rPr>
              <a:t>Commonly called the “New Covenant”</a:t>
            </a:r>
            <a:r>
              <a:rPr lang="en-CA" dirty="0"/>
              <a:t> in contrast with the Sinai Covenant, the “Old Covenant”, which was made obsolete by the death of Christ:</a:t>
            </a:r>
          </a:p>
          <a:p>
            <a:pPr marL="457200" lvl="1" indent="0">
              <a:spcBef>
                <a:spcPts val="0"/>
              </a:spcBef>
              <a:buNone/>
            </a:pPr>
            <a:r>
              <a:rPr lang="en-CA" b="1" u="sng" dirty="0"/>
              <a:t>Hebrews 8:6-7, 13 ESV</a:t>
            </a:r>
          </a:p>
          <a:p>
            <a:pPr marL="457200" lvl="1" indent="0">
              <a:spcBef>
                <a:spcPts val="0"/>
              </a:spcBef>
              <a:buNone/>
            </a:pPr>
            <a:r>
              <a:rPr lang="en-CA" dirty="0"/>
              <a:t>But as it is, Christ has obtained a ministry that is as much more excellent than the old </a:t>
            </a:r>
            <a:r>
              <a:rPr lang="en-CA" b="1" dirty="0">
                <a:highlight>
                  <a:srgbClr val="FFFF00"/>
                </a:highlight>
              </a:rPr>
              <a:t>as the covenant he mediates is better</a:t>
            </a:r>
            <a:r>
              <a:rPr lang="en-CA" dirty="0"/>
              <a:t>, since it is enacted on better promises.  For if that </a:t>
            </a:r>
            <a:r>
              <a:rPr lang="en-CA" b="1" dirty="0">
                <a:highlight>
                  <a:srgbClr val="FFFF00"/>
                </a:highlight>
              </a:rPr>
              <a:t>first covenant had been faultless</a:t>
            </a:r>
            <a:r>
              <a:rPr lang="en-CA" dirty="0"/>
              <a:t>, there would have been no occasion to look for a second.  … In speaking of </a:t>
            </a:r>
            <a:r>
              <a:rPr lang="en-CA" b="1" dirty="0">
                <a:highlight>
                  <a:srgbClr val="FFFF00"/>
                </a:highlight>
              </a:rPr>
              <a:t>a new covenant</a:t>
            </a:r>
            <a:r>
              <a:rPr lang="en-CA" dirty="0"/>
              <a:t>, he </a:t>
            </a:r>
            <a:r>
              <a:rPr lang="en-CA" b="1" dirty="0">
                <a:highlight>
                  <a:srgbClr val="FFFF00"/>
                </a:highlight>
              </a:rPr>
              <a:t>makes the first one obsolete</a:t>
            </a:r>
            <a:r>
              <a:rPr lang="en-CA" dirty="0"/>
              <a:t>.  And what is becoming obsolete and growing old is ready to vanish away.</a:t>
            </a:r>
          </a:p>
          <a:p>
            <a:r>
              <a:rPr lang="en-CA" dirty="0"/>
              <a:t>The right of </a:t>
            </a:r>
            <a:r>
              <a:rPr lang="en-CA" b="1" dirty="0">
                <a:highlight>
                  <a:srgbClr val="FFFF00"/>
                </a:highlight>
              </a:rPr>
              <a:t>Baptism brings a person into a covenant relationship with God</a:t>
            </a:r>
            <a:r>
              <a:rPr lang="en-CA" dirty="0"/>
              <a:t> – the New Covenant, the Covenant of Salvation:</a:t>
            </a:r>
          </a:p>
          <a:p>
            <a:pPr marL="457200" lvl="1" indent="0">
              <a:spcBef>
                <a:spcPts val="0"/>
              </a:spcBef>
              <a:buNone/>
            </a:pPr>
            <a:r>
              <a:rPr lang="en-CA" b="1" u="sng" dirty="0"/>
              <a:t>Romans 6:3-4 ESV</a:t>
            </a:r>
          </a:p>
          <a:p>
            <a:pPr marL="457200" lvl="1" indent="0">
              <a:spcBef>
                <a:spcPts val="0"/>
              </a:spcBef>
              <a:buNone/>
            </a:pPr>
            <a:r>
              <a:rPr lang="en-CA" dirty="0"/>
              <a:t>Do you not know that all of us who have been </a:t>
            </a:r>
            <a:r>
              <a:rPr lang="en-CA" b="1" dirty="0">
                <a:highlight>
                  <a:srgbClr val="FFFF00"/>
                </a:highlight>
              </a:rPr>
              <a:t>baptized into Christ Jesus</a:t>
            </a:r>
            <a:r>
              <a:rPr lang="en-CA" dirty="0"/>
              <a:t> were baptized into his death?  We were buried therefore with him by </a:t>
            </a:r>
            <a:r>
              <a:rPr lang="en-CA" b="1" dirty="0">
                <a:highlight>
                  <a:srgbClr val="FFFF00"/>
                </a:highlight>
              </a:rPr>
              <a:t>baptism into death</a:t>
            </a:r>
            <a:r>
              <a:rPr lang="en-CA" dirty="0"/>
              <a:t>, in order that, just as Christ was raised from the dead by the glory of the Father, we too might </a:t>
            </a:r>
            <a:r>
              <a:rPr lang="en-CA" b="1" dirty="0">
                <a:highlight>
                  <a:srgbClr val="FFFF00"/>
                </a:highlight>
              </a:rPr>
              <a:t>walk in newness of life</a:t>
            </a:r>
            <a:r>
              <a:rPr lang="en-CA" dirty="0"/>
              <a:t>.</a:t>
            </a:r>
          </a:p>
        </p:txBody>
      </p:sp>
    </p:spTree>
    <p:extLst>
      <p:ext uri="{BB962C8B-B14F-4D97-AF65-F5344CB8AC3E}">
        <p14:creationId xmlns:p14="http://schemas.microsoft.com/office/powerpoint/2010/main" val="3643851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5C75-8ED1-EC84-6FEA-021E6B290D22}"/>
              </a:ext>
            </a:extLst>
          </p:cNvPr>
          <p:cNvSpPr>
            <a:spLocks noGrp="1"/>
          </p:cNvSpPr>
          <p:nvPr>
            <p:ph type="title"/>
          </p:nvPr>
        </p:nvSpPr>
        <p:spPr>
          <a:xfrm>
            <a:off x="838200" y="1"/>
            <a:ext cx="10515600" cy="770964"/>
          </a:xfrm>
        </p:spPr>
        <p:txBody>
          <a:bodyPr/>
          <a:lstStyle/>
          <a:p>
            <a:pPr algn="ctr"/>
            <a:r>
              <a:rPr lang="en-CA" dirty="0">
                <a:latin typeface="Arial Black" panose="020B0A04020102020204" pitchFamily="34" charset="0"/>
              </a:rPr>
              <a:t>Seminal Scriptures</a:t>
            </a:r>
          </a:p>
        </p:txBody>
      </p:sp>
      <p:sp>
        <p:nvSpPr>
          <p:cNvPr id="3" name="Content Placeholder 2">
            <a:extLst>
              <a:ext uri="{FF2B5EF4-FFF2-40B4-BE49-F238E27FC236}">
                <a16:creationId xmlns:a16="http://schemas.microsoft.com/office/drawing/2014/main" id="{9EBF7F6F-D4CF-7323-C64F-EFA1895E6DF2}"/>
              </a:ext>
            </a:extLst>
          </p:cNvPr>
          <p:cNvSpPr>
            <a:spLocks noGrp="1"/>
          </p:cNvSpPr>
          <p:nvPr>
            <p:ph idx="1"/>
          </p:nvPr>
        </p:nvSpPr>
        <p:spPr>
          <a:xfrm>
            <a:off x="-1" y="770965"/>
            <a:ext cx="12192001" cy="6087035"/>
          </a:xfrm>
        </p:spPr>
        <p:txBody>
          <a:bodyPr>
            <a:normAutofit lnSpcReduction="10000"/>
          </a:bodyPr>
          <a:lstStyle/>
          <a:p>
            <a:pPr marL="457200" lvl="1" indent="0">
              <a:buNone/>
            </a:pPr>
            <a:r>
              <a:rPr lang="en-CA" b="1" u="sng" dirty="0"/>
              <a:t>Jeremiah 31:31-34 ESV</a:t>
            </a:r>
          </a:p>
          <a:p>
            <a:pPr marL="457200" lvl="1" indent="0">
              <a:spcBef>
                <a:spcPts val="0"/>
              </a:spcBef>
              <a:buNone/>
            </a:pPr>
            <a:r>
              <a:rPr lang="en-CA" dirty="0"/>
              <a:t>Behold, the days are coming, declares the LORD, when </a:t>
            </a:r>
            <a:r>
              <a:rPr lang="en-CA" b="1" dirty="0">
                <a:highlight>
                  <a:srgbClr val="FFFF00"/>
                </a:highlight>
              </a:rPr>
              <a:t>I will make a new covenant with the house of Israel and the house of Judah</a:t>
            </a:r>
            <a:r>
              <a:rPr lang="en-CA" dirty="0"/>
              <a:t>, not like the covenant that I made with their fathers on the day when I took them by the hand to bring them out of the land of Egypt, </a:t>
            </a:r>
            <a:r>
              <a:rPr lang="en-CA" b="1" dirty="0">
                <a:highlight>
                  <a:srgbClr val="FFFF00"/>
                </a:highlight>
              </a:rPr>
              <a:t>my covenant that they broke</a:t>
            </a:r>
            <a:r>
              <a:rPr lang="en-CA" dirty="0"/>
              <a:t>, though I was their husband, declares the LORD.  </a:t>
            </a:r>
          </a:p>
          <a:p>
            <a:pPr marL="457200" lvl="1" indent="0">
              <a:spcBef>
                <a:spcPts val="300"/>
              </a:spcBef>
              <a:buNone/>
            </a:pPr>
            <a:r>
              <a:rPr lang="en-CA" dirty="0"/>
              <a:t>For </a:t>
            </a:r>
            <a:r>
              <a:rPr lang="en-CA" b="1" dirty="0">
                <a:highlight>
                  <a:srgbClr val="FFFF00"/>
                </a:highlight>
              </a:rPr>
              <a:t>this is the covenant that I will make</a:t>
            </a:r>
            <a:r>
              <a:rPr lang="en-CA" dirty="0"/>
              <a:t> with the house of Israel after those days, </a:t>
            </a:r>
            <a:r>
              <a:rPr lang="en-CA" b="1" dirty="0">
                <a:highlight>
                  <a:srgbClr val="FFFF00"/>
                </a:highlight>
              </a:rPr>
              <a:t>declares the LORD</a:t>
            </a:r>
            <a:r>
              <a:rPr lang="en-CA" dirty="0"/>
              <a:t>: </a:t>
            </a:r>
            <a:r>
              <a:rPr lang="en-CA" b="1" dirty="0">
                <a:highlight>
                  <a:srgbClr val="FFFF00"/>
                </a:highlight>
              </a:rPr>
              <a:t>I will put my [torah] within them</a:t>
            </a:r>
            <a:r>
              <a:rPr lang="en-CA" dirty="0"/>
              <a:t>, and </a:t>
            </a:r>
            <a:r>
              <a:rPr lang="en-CA" b="1" dirty="0">
                <a:highlight>
                  <a:srgbClr val="FFFF00"/>
                </a:highlight>
              </a:rPr>
              <a:t>I will write it on their hearts</a:t>
            </a:r>
            <a:r>
              <a:rPr lang="en-CA" dirty="0"/>
              <a:t>.  And </a:t>
            </a:r>
            <a:r>
              <a:rPr lang="en-CA" b="1" dirty="0">
                <a:highlight>
                  <a:srgbClr val="FFFF00"/>
                </a:highlight>
              </a:rPr>
              <a:t>I will be their God, and they shall be my people</a:t>
            </a:r>
            <a:r>
              <a:rPr lang="en-CA" dirty="0"/>
              <a:t>.  And no longer shall each one teach his neighbor and each his brother, saying, ‘Know the LORD,’ for </a:t>
            </a:r>
            <a:r>
              <a:rPr lang="en-CA" b="1" dirty="0">
                <a:highlight>
                  <a:srgbClr val="FFFF00"/>
                </a:highlight>
              </a:rPr>
              <a:t>they shall all know me</a:t>
            </a:r>
            <a:r>
              <a:rPr lang="en-CA" dirty="0"/>
              <a:t>, from the least of them to the greatest, declares the LORD.  For </a:t>
            </a:r>
            <a:r>
              <a:rPr lang="en-CA" b="1" dirty="0">
                <a:highlight>
                  <a:srgbClr val="FFFF00"/>
                </a:highlight>
              </a:rPr>
              <a:t>I will forgive their iniquity</a:t>
            </a:r>
            <a:r>
              <a:rPr lang="en-CA" dirty="0"/>
              <a:t>, and I will remember their sin no more.  </a:t>
            </a:r>
          </a:p>
          <a:p>
            <a:pPr marL="914400" lvl="1" indent="-457200">
              <a:spcBef>
                <a:spcPts val="300"/>
              </a:spcBef>
              <a:buFont typeface="Wingdings" panose="05000000000000000000" pitchFamily="2" charset="2"/>
              <a:buChar char="Ø"/>
            </a:pPr>
            <a:r>
              <a:rPr lang="en-CA" sz="2800" b="1" dirty="0">
                <a:highlight>
                  <a:srgbClr val="FFFF00"/>
                </a:highlight>
              </a:rPr>
              <a:t>The covenant is specifically with </a:t>
            </a:r>
            <a:r>
              <a:rPr lang="en-CA" sz="2800" dirty="0"/>
              <a:t>“the house of Israel and the house of Judah”</a:t>
            </a:r>
          </a:p>
          <a:p>
            <a:pPr marL="914400" lvl="1" indent="-457200">
              <a:spcBef>
                <a:spcPts val="300"/>
              </a:spcBef>
              <a:buFont typeface="Wingdings" panose="05000000000000000000" pitchFamily="2" charset="2"/>
              <a:buChar char="Ø"/>
            </a:pPr>
            <a:r>
              <a:rPr lang="en-CA" sz="2800" dirty="0"/>
              <a:t>This is </a:t>
            </a:r>
            <a:r>
              <a:rPr lang="en-CA" sz="2800" b="1" dirty="0">
                <a:highlight>
                  <a:srgbClr val="FFFF00"/>
                </a:highlight>
              </a:rPr>
              <a:t>the New Israel</a:t>
            </a:r>
            <a:r>
              <a:rPr lang="en-CA" sz="2800" dirty="0"/>
              <a:t> to be created through the Second Exodus after the Second Advent   </a:t>
            </a:r>
          </a:p>
          <a:p>
            <a:pPr marL="914400" lvl="1" indent="-457200">
              <a:spcBef>
                <a:spcPts val="300"/>
              </a:spcBef>
              <a:buFont typeface="Wingdings" panose="05000000000000000000" pitchFamily="2" charset="2"/>
              <a:buChar char="Ø"/>
            </a:pPr>
            <a:r>
              <a:rPr lang="en-CA" sz="2800" dirty="0"/>
              <a:t>The crux of the New Covenant is that </a:t>
            </a:r>
            <a:r>
              <a:rPr lang="en-CA" sz="2800" b="1" dirty="0">
                <a:highlight>
                  <a:srgbClr val="FFFF00"/>
                </a:highlight>
              </a:rPr>
              <a:t>the </a:t>
            </a:r>
            <a:r>
              <a:rPr lang="en-CA" sz="2800" b="1" i="1" dirty="0">
                <a:highlight>
                  <a:srgbClr val="FFFF00"/>
                </a:highlight>
              </a:rPr>
              <a:t>torah</a:t>
            </a:r>
            <a:r>
              <a:rPr lang="en-CA" sz="2800" b="1" dirty="0">
                <a:highlight>
                  <a:srgbClr val="FFFF00"/>
                </a:highlight>
              </a:rPr>
              <a:t> will be written on people’s hearts</a:t>
            </a:r>
            <a:r>
              <a:rPr lang="en-CA" sz="2800" dirty="0"/>
              <a:t> – this is the crux of being a Christian – to learn God’s nature and replace sinful human nature by God’s nature</a:t>
            </a:r>
          </a:p>
        </p:txBody>
      </p:sp>
    </p:spTree>
    <p:extLst>
      <p:ext uri="{BB962C8B-B14F-4D97-AF65-F5344CB8AC3E}">
        <p14:creationId xmlns:p14="http://schemas.microsoft.com/office/powerpoint/2010/main" val="301034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5DC0A5-EAA2-5D5F-94D2-F72697D3A469}"/>
              </a:ext>
            </a:extLst>
          </p:cNvPr>
          <p:cNvSpPr txBox="1"/>
          <p:nvPr/>
        </p:nvSpPr>
        <p:spPr>
          <a:xfrm>
            <a:off x="0" y="168267"/>
            <a:ext cx="12192000" cy="6487610"/>
          </a:xfrm>
          <a:prstGeom prst="rect">
            <a:avLst/>
          </a:prstGeom>
          <a:noFill/>
        </p:spPr>
        <p:txBody>
          <a:bodyPr wrap="square">
            <a:spAutoFit/>
          </a:bodyPr>
          <a:lstStyle/>
          <a:p>
            <a:pPr marL="457200" marR="0">
              <a:lnSpc>
                <a:spcPct val="90000"/>
              </a:lnSpc>
              <a:spcBef>
                <a:spcPts val="0"/>
              </a:spcBef>
              <a:spcAft>
                <a:spcPts val="600"/>
              </a:spcAft>
            </a:pPr>
            <a:r>
              <a:rPr lang="en-CA" sz="2400" b="1" u="sng" dirty="0">
                <a:effectLst/>
                <a:latin typeface="Calibri" panose="020F0502020204030204" pitchFamily="34" charset="0"/>
                <a:ea typeface="Calibri" panose="020F0502020204030204" pitchFamily="34" charset="0"/>
                <a:cs typeface="Arial" panose="020B0604020202020204" pitchFamily="34" charset="0"/>
              </a:rPr>
              <a:t>Jeremiah 32:37-41 ESV</a:t>
            </a:r>
          </a:p>
          <a:p>
            <a:pPr marL="457200" marR="0">
              <a:lnSpc>
                <a:spcPct val="9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Behold,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gather them from all the countries to which I drove them</a:t>
            </a:r>
            <a:r>
              <a:rPr lang="en-CA" sz="2400" dirty="0">
                <a:effectLst/>
                <a:latin typeface="Calibri" panose="020F0502020204030204" pitchFamily="34" charset="0"/>
                <a:ea typeface="Calibri" panose="020F0502020204030204" pitchFamily="34" charset="0"/>
                <a:cs typeface="Arial" panose="020B0604020202020204" pitchFamily="34" charset="0"/>
              </a:rPr>
              <a:t> in my anger and my wrath and in great indignation.  I will bring them back to this place, and I will make them dwell in safety.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shall be my people, and I will be their God</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give them one heart and one way</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that they may fear me forever</a:t>
            </a:r>
            <a:r>
              <a:rPr lang="en-CA" sz="2400" dirty="0">
                <a:effectLst/>
                <a:latin typeface="Calibri" panose="020F0502020204030204" pitchFamily="34" charset="0"/>
                <a:ea typeface="Calibri" panose="020F0502020204030204" pitchFamily="34" charset="0"/>
                <a:cs typeface="Arial" panose="020B0604020202020204" pitchFamily="34" charset="0"/>
              </a:rPr>
              <a:t>, for their own good and the good of their children after them.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make with them an everlasting covenant</a:t>
            </a:r>
            <a:r>
              <a:rPr lang="en-CA" sz="2400" dirty="0">
                <a:effectLst/>
                <a:latin typeface="Calibri" panose="020F0502020204030204" pitchFamily="34" charset="0"/>
                <a:ea typeface="Calibri" panose="020F0502020204030204" pitchFamily="34" charset="0"/>
                <a:cs typeface="Arial" panose="020B0604020202020204" pitchFamily="34" charset="0"/>
              </a:rPr>
              <a:t>, that I will not turn away from doing good to them.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put the fear of me in their hearts</a:t>
            </a:r>
            <a:r>
              <a:rPr lang="en-CA" sz="2400" dirty="0">
                <a:effectLst/>
                <a:latin typeface="Calibri" panose="020F0502020204030204" pitchFamily="34" charset="0"/>
                <a:ea typeface="Calibri" panose="020F0502020204030204" pitchFamily="34" charset="0"/>
                <a:cs typeface="Arial" panose="020B0604020202020204" pitchFamily="34" charset="0"/>
              </a:rPr>
              <a:t>, that they may not turn from me.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rejoice in doing them good</a:t>
            </a:r>
            <a:r>
              <a:rPr lang="en-CA" sz="2400" dirty="0">
                <a:effectLst/>
                <a:latin typeface="Calibri" panose="020F0502020204030204" pitchFamily="34" charset="0"/>
                <a:ea typeface="Calibri" panose="020F0502020204030204" pitchFamily="34" charset="0"/>
                <a:cs typeface="Arial" panose="020B0604020202020204" pitchFamily="34" charset="0"/>
              </a:rPr>
              <a:t>, and I will plant them in this land in faithfulness, with all my heart and all my [being]. </a:t>
            </a:r>
          </a:p>
          <a:p>
            <a:pPr marL="914400" lvl="1" indent="-457200">
              <a:lnSpc>
                <a:spcPct val="90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Again, the time frame is the New Israel after the Second Exodus: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relationship that God has always desired</a:t>
            </a:r>
            <a:r>
              <a:rPr lang="en-CA" sz="2800" dirty="0">
                <a:effectLst/>
                <a:latin typeface="Calibri" panose="020F0502020204030204" pitchFamily="34" charset="0"/>
                <a:ea typeface="Calibri" panose="020F0502020204030204" pitchFamily="34" charset="0"/>
                <a:cs typeface="Arial" panose="020B0604020202020204" pitchFamily="34" charset="0"/>
              </a:rPr>
              <a:t> will be there,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shall be my people, and I will be their God</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914400" lvl="1" indent="-457200">
              <a:lnSpc>
                <a:spcPct val="90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The New Covenant will be an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everlasting covenant</a:t>
            </a:r>
            <a:r>
              <a:rPr lang="en-CA" sz="2800" dirty="0">
                <a:effectLst/>
                <a:latin typeface="Calibri" panose="020F0502020204030204" pitchFamily="34" charset="0"/>
                <a:ea typeface="Calibri" panose="020F0502020204030204" pitchFamily="34" charset="0"/>
                <a:cs typeface="Arial" panose="020B0604020202020204" pitchFamily="34" charset="0"/>
              </a:rPr>
              <a:t>” in which God will rejoice</a:t>
            </a:r>
          </a:p>
          <a:p>
            <a:pPr marL="914400" lvl="1" indent="-457200">
              <a:lnSpc>
                <a:spcPct val="90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Jeremiah expresses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conversion using two metaphors</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1257300" lvl="2" indent="-342900">
              <a:lnSpc>
                <a:spcPct val="90000"/>
              </a:lnSpc>
              <a:spcAft>
                <a:spcPts val="600"/>
              </a:spcAft>
              <a:buFont typeface="Wingdings" panose="05000000000000000000" pitchFamily="2" charset="2"/>
              <a:buChar char="§"/>
            </a:pPr>
            <a:r>
              <a:rPr lang="en-CA" sz="2400" dirty="0">
                <a:effectLst/>
                <a:latin typeface="Calibri" panose="020F0502020204030204" pitchFamily="34" charset="0"/>
                <a:ea typeface="Calibri" panose="020F0502020204030204" pitchFamily="34" charset="0"/>
                <a:cs typeface="Arial" panose="020B0604020202020204" pitchFamily="34" charset="0"/>
              </a:rPr>
              <a:t>“I will put my </a:t>
            </a:r>
            <a:r>
              <a:rPr lang="en-CA" sz="2400" i="1" dirty="0">
                <a:effectLst/>
                <a:latin typeface="Calibri" panose="020F0502020204030204" pitchFamily="34" charset="0"/>
                <a:ea typeface="Calibri" panose="020F0502020204030204" pitchFamily="34" charset="0"/>
                <a:cs typeface="Arial" panose="020B0604020202020204" pitchFamily="34" charset="0"/>
              </a:rPr>
              <a:t>torah</a:t>
            </a:r>
            <a:r>
              <a:rPr lang="en-CA" sz="2400" dirty="0">
                <a:effectLst/>
                <a:latin typeface="Calibri" panose="020F0502020204030204" pitchFamily="34" charset="0"/>
                <a:ea typeface="Calibri" panose="020F0502020204030204" pitchFamily="34" charset="0"/>
                <a:cs typeface="Arial" panose="020B0604020202020204" pitchFamily="34" charset="0"/>
              </a:rPr>
              <a:t> within them,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and I will write it on their hearts</a:t>
            </a:r>
            <a:r>
              <a:rPr lang="en-CA" sz="2400" dirty="0">
                <a:effectLst/>
                <a:latin typeface="Calibri" panose="020F0502020204030204" pitchFamily="34" charset="0"/>
                <a:ea typeface="Calibri" panose="020F0502020204030204" pitchFamily="34" charset="0"/>
                <a:cs typeface="Arial" panose="020B0604020202020204" pitchFamily="34" charset="0"/>
              </a:rPr>
              <a:t>”</a:t>
            </a:r>
          </a:p>
          <a:p>
            <a:pPr marL="1257300" lvl="2" indent="-342900">
              <a:lnSpc>
                <a:spcPct val="90000"/>
              </a:lnSpc>
              <a:spcAft>
                <a:spcPts val="600"/>
              </a:spcAft>
              <a:buFont typeface="Wingdings" panose="05000000000000000000" pitchFamily="2" charset="2"/>
              <a:buChar char="§"/>
            </a:pPr>
            <a:r>
              <a:rPr lang="en-CA" sz="2400" dirty="0">
                <a:effectLst/>
                <a:latin typeface="Calibri" panose="020F0502020204030204" pitchFamily="34" charset="0"/>
                <a:ea typeface="Calibri" panose="020F0502020204030204" pitchFamily="34" charset="0"/>
                <a:cs typeface="Arial" panose="020B0604020202020204" pitchFamily="34" charset="0"/>
              </a:rPr>
              <a:t>“they will have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one heart and one way</a:t>
            </a:r>
            <a:r>
              <a:rPr lang="en-CA" sz="2400" dirty="0">
                <a:effectLst/>
                <a:latin typeface="Calibri" panose="020F0502020204030204" pitchFamily="34" charset="0"/>
                <a:ea typeface="Calibri" panose="020F0502020204030204" pitchFamily="34" charset="0"/>
                <a:cs typeface="Arial" panose="020B0604020202020204" pitchFamily="34" charset="0"/>
              </a:rPr>
              <a:t>” – the Way of God as taught by the </a:t>
            </a:r>
            <a:r>
              <a:rPr lang="en-CA" sz="2400" i="1" dirty="0">
                <a:effectLst/>
                <a:latin typeface="Calibri" panose="020F0502020204030204" pitchFamily="34" charset="0"/>
                <a:ea typeface="Calibri" panose="020F0502020204030204" pitchFamily="34" charset="0"/>
                <a:cs typeface="Arial" panose="020B0604020202020204" pitchFamily="34" charset="0"/>
              </a:rPr>
              <a:t>torah</a:t>
            </a:r>
            <a:endParaRPr lang="en-CA"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30375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C16964-1343-B34D-7BF3-AB55515E0241}"/>
              </a:ext>
            </a:extLst>
          </p:cNvPr>
          <p:cNvSpPr txBox="1"/>
          <p:nvPr/>
        </p:nvSpPr>
        <p:spPr>
          <a:xfrm>
            <a:off x="0" y="0"/>
            <a:ext cx="12192000" cy="6472541"/>
          </a:xfrm>
          <a:prstGeom prst="rect">
            <a:avLst/>
          </a:prstGeom>
          <a:noFill/>
        </p:spPr>
        <p:txBody>
          <a:bodyPr wrap="square">
            <a:spAutoFit/>
          </a:bodyPr>
          <a:lstStyle/>
          <a:p>
            <a:pPr marR="0">
              <a:lnSpc>
                <a:spcPct val="90000"/>
              </a:lnSpc>
              <a:spcBef>
                <a:spcPts val="0"/>
              </a:spcBef>
              <a:spcAft>
                <a:spcPts val="0"/>
              </a:spcAft>
            </a:pP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Ezekiel uses slightly different metaphors for conversion</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457200" marR="0">
              <a:lnSpc>
                <a:spcPct val="90000"/>
              </a:lnSpc>
              <a:spcBef>
                <a:spcPts val="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Ezekiel 11:17-20 ESV</a:t>
            </a:r>
          </a:p>
          <a:p>
            <a:pPr marL="457200" marR="0">
              <a:lnSpc>
                <a:spcPct val="9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Therefore say, ‘Thus says the Lord GOD: I will gather you from the peoples and assemble you out of the countries where you have been scattered,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give you the land of Israel</a:t>
            </a:r>
            <a:r>
              <a:rPr lang="en-CA" sz="2400" dirty="0">
                <a:effectLst/>
                <a:latin typeface="Calibri" panose="020F0502020204030204" pitchFamily="34" charset="0"/>
                <a:ea typeface="Calibri" panose="020F0502020204030204" pitchFamily="34" charset="0"/>
                <a:cs typeface="Arial" panose="020B0604020202020204" pitchFamily="34" charset="0"/>
              </a:rPr>
              <a:t>.’  And when they come there, they will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remove from it all its detestable things</a:t>
            </a:r>
            <a:r>
              <a:rPr lang="en-CA" sz="2400" dirty="0">
                <a:effectLst/>
                <a:latin typeface="Calibri" panose="020F0502020204030204" pitchFamily="34" charset="0"/>
                <a:ea typeface="Calibri" panose="020F0502020204030204" pitchFamily="34" charset="0"/>
                <a:cs typeface="Arial" panose="020B0604020202020204" pitchFamily="34" charset="0"/>
              </a:rPr>
              <a:t> and all its abominations.  And I will give them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one heart</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new spirit</a:t>
            </a:r>
            <a:r>
              <a:rPr lang="en-CA" sz="2400" dirty="0">
                <a:effectLst/>
                <a:latin typeface="Calibri" panose="020F0502020204030204" pitchFamily="34" charset="0"/>
                <a:ea typeface="Calibri" panose="020F0502020204030204" pitchFamily="34" charset="0"/>
                <a:cs typeface="Arial" panose="020B0604020202020204" pitchFamily="34" charset="0"/>
              </a:rPr>
              <a:t> I will put within them.  I will remove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heart of stone</a:t>
            </a:r>
            <a:r>
              <a:rPr lang="en-CA" sz="2400" dirty="0">
                <a:effectLst/>
                <a:latin typeface="Calibri" panose="020F0502020204030204" pitchFamily="34" charset="0"/>
                <a:ea typeface="Calibri" panose="020F0502020204030204" pitchFamily="34" charset="0"/>
                <a:cs typeface="Arial" panose="020B0604020202020204" pitchFamily="34" charset="0"/>
              </a:rPr>
              <a:t> from their flesh and give them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heart of flesh</a:t>
            </a:r>
            <a:r>
              <a:rPr lang="en-CA" sz="2400" dirty="0">
                <a:effectLst/>
                <a:latin typeface="Calibri" panose="020F0502020204030204" pitchFamily="34" charset="0"/>
                <a:ea typeface="Calibri" panose="020F0502020204030204" pitchFamily="34" charset="0"/>
                <a:cs typeface="Arial" panose="020B0604020202020204" pitchFamily="34" charset="0"/>
              </a:rPr>
              <a:t>, that they may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walk in my statutes</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keep my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a:t>
            </a:r>
            <a:r>
              <a:rPr lang="en-CA" sz="2400" b="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ᵉ</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patim</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dirty="0">
                <a:effectLst/>
                <a:latin typeface="Calibri" panose="020F0502020204030204" pitchFamily="34" charset="0"/>
                <a:ea typeface="Calibri" panose="020F0502020204030204" pitchFamily="34" charset="0"/>
                <a:cs typeface="Arial" panose="020B0604020202020204" pitchFamily="34" charset="0"/>
              </a:rPr>
              <a:t> and obey them.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shall be my people</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be their God</a:t>
            </a:r>
            <a:r>
              <a:rPr lang="en-CA" sz="2400" dirty="0">
                <a:effectLst/>
                <a:latin typeface="Calibri" panose="020F0502020204030204" pitchFamily="34" charset="0"/>
                <a:ea typeface="Calibri" panose="020F0502020204030204" pitchFamily="34" charset="0"/>
                <a:cs typeface="Arial" panose="020B0604020202020204" pitchFamily="34" charset="0"/>
              </a:rPr>
              <a:t>.</a:t>
            </a:r>
            <a:endParaRPr lang="en-CA" sz="3200" dirty="0">
              <a:effectLst/>
              <a:latin typeface="Calibri" panose="020F0502020204030204" pitchFamily="34" charset="0"/>
              <a:ea typeface="Calibri" panose="020F0502020204030204" pitchFamily="34" charset="0"/>
              <a:cs typeface="Arial" panose="020B0604020202020204" pitchFamily="34" charset="0"/>
            </a:endParaRPr>
          </a:p>
          <a:p>
            <a:pPr marL="914400" lvl="1" indent="-457200">
              <a:lnSpc>
                <a:spcPct val="90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Ezekiel alludes to the Abrahamic promise of possession of the land</a:t>
            </a:r>
          </a:p>
          <a:p>
            <a:pPr marL="914400" lvl="1" indent="-457200">
              <a:lnSpc>
                <a:spcPct val="90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He focuses on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elimination of all idolatry</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914400" lvl="1" indent="-457200">
              <a:lnSpc>
                <a:spcPct val="90000"/>
              </a:lnSpc>
              <a:spcAft>
                <a:spcPts val="600"/>
              </a:spcAft>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He adds to the “one heart” the provision of a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new spirit</a:t>
            </a:r>
            <a:r>
              <a:rPr lang="en-CA" sz="2800" dirty="0">
                <a:effectLst/>
                <a:latin typeface="Calibri" panose="020F0502020204030204" pitchFamily="34" charset="0"/>
                <a:ea typeface="Calibri" panose="020F0502020204030204" pitchFamily="34" charset="0"/>
                <a:cs typeface="Arial" panose="020B0604020202020204" pitchFamily="34" charset="0"/>
              </a:rPr>
              <a:t>” –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Holy Spirt</a:t>
            </a:r>
          </a:p>
          <a:p>
            <a:pPr marL="914400" lvl="1" indent="-457200">
              <a:lnSpc>
                <a:spcPct val="90000"/>
              </a:lnSpc>
              <a:spcAft>
                <a:spcPts val="600"/>
              </a:spcAft>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Then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compares the natural heart to a heart of stone</a:t>
            </a:r>
            <a:r>
              <a:rPr lang="en-CA" sz="2800" dirty="0">
                <a:effectLst/>
                <a:latin typeface="Calibri" panose="020F0502020204030204" pitchFamily="34" charset="0"/>
                <a:ea typeface="Calibri" panose="020F0502020204030204" pitchFamily="34" charset="0"/>
                <a:cs typeface="Arial" panose="020B0604020202020204" pitchFamily="34" charset="0"/>
              </a:rPr>
              <a:t> – hard, unyielding, unchangeable; but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through the indwelling of the Holy Spirt a person can be converted</a:t>
            </a:r>
            <a:r>
              <a:rPr lang="en-CA" sz="2800" dirty="0">
                <a:effectLst/>
                <a:latin typeface="Calibri" panose="020F0502020204030204" pitchFamily="34" charset="0"/>
                <a:ea typeface="Calibri" panose="020F0502020204030204" pitchFamily="34" charset="0"/>
                <a:cs typeface="Arial" panose="020B0604020202020204" pitchFamily="34" charset="0"/>
              </a:rPr>
              <a:t>, can have a “heart of flesh”, and can inculcate God’s </a:t>
            </a:r>
            <a:r>
              <a:rPr lang="en-CA" sz="2800" i="1" dirty="0">
                <a:effectLst/>
                <a:latin typeface="Calibri" panose="020F0502020204030204" pitchFamily="34" charset="0"/>
                <a:ea typeface="Calibri" panose="020F0502020204030204" pitchFamily="34" charset="0"/>
                <a:cs typeface="Arial" panose="020B0604020202020204" pitchFamily="34" charset="0"/>
              </a:rPr>
              <a:t>torah</a:t>
            </a:r>
            <a:r>
              <a:rPr lang="en-CA" sz="2800" dirty="0">
                <a:effectLst/>
                <a:latin typeface="Calibri" panose="020F0502020204030204" pitchFamily="34" charset="0"/>
                <a:ea typeface="Calibri" panose="020F0502020204030204" pitchFamily="34" charset="0"/>
                <a:cs typeface="Arial" panose="020B0604020202020204" pitchFamily="34" charset="0"/>
              </a:rPr>
              <a:t> –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walk in my statutes and keep my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a:t>
            </a:r>
            <a:r>
              <a:rPr lang="en-CA" sz="2800" b="1" i="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ᵉ</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patim</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and obey them</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914400" lvl="1" indent="-457200">
              <a:lnSpc>
                <a:spcPct val="90000"/>
              </a:lnSpc>
              <a:spcAft>
                <a:spcPts val="600"/>
              </a:spcAft>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Then being converted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shall be my people, and I will be their God</a:t>
            </a:r>
            <a:r>
              <a:rPr lang="en-CA" sz="28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90363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8DD270-5FE1-FCC6-C5F7-4F9449C0807D}"/>
              </a:ext>
            </a:extLst>
          </p:cNvPr>
          <p:cNvSpPr txBox="1"/>
          <p:nvPr/>
        </p:nvSpPr>
        <p:spPr>
          <a:xfrm>
            <a:off x="-1" y="-37109"/>
            <a:ext cx="12192001" cy="6240747"/>
          </a:xfrm>
          <a:prstGeom prst="rect">
            <a:avLst/>
          </a:prstGeom>
          <a:noFill/>
        </p:spPr>
        <p:txBody>
          <a:bodyPr wrap="square">
            <a:spAutoFit/>
          </a:bodyPr>
          <a:lstStyle/>
          <a:p>
            <a:pPr marR="0">
              <a:lnSpc>
                <a:spcPct val="107000"/>
              </a:lnSpc>
              <a:spcBef>
                <a:spcPts val="0"/>
              </a:spcBef>
              <a:spcAft>
                <a:spcPts val="0"/>
              </a:spcAft>
            </a:pP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Ezekiel then records a deeper exploration of conversion</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457200" marR="0">
              <a:lnSpc>
                <a:spcPct val="90000"/>
              </a:lnSpc>
              <a:spcBef>
                <a:spcPts val="0"/>
              </a:spcBef>
              <a:spcAft>
                <a:spcPts val="600"/>
              </a:spcAft>
            </a:pPr>
            <a:r>
              <a:rPr lang="en-CA" sz="2400" b="1" u="sng" dirty="0">
                <a:effectLst/>
                <a:latin typeface="Calibri" panose="020F0502020204030204" pitchFamily="34" charset="0"/>
                <a:ea typeface="Calibri" panose="020F0502020204030204" pitchFamily="34" charset="0"/>
                <a:cs typeface="Arial" panose="020B0604020202020204" pitchFamily="34" charset="0"/>
              </a:rPr>
              <a:t>Ezekiel 36:22-23 ESV</a:t>
            </a:r>
          </a:p>
          <a:p>
            <a:pPr marL="457200" marR="0">
              <a:lnSpc>
                <a:spcPct val="9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Therefore say to the house of Israel, Thus says the Lord GOD: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It is not for your sake</a:t>
            </a:r>
            <a:r>
              <a:rPr lang="en-CA" sz="2400" dirty="0">
                <a:effectLst/>
                <a:latin typeface="Calibri" panose="020F0502020204030204" pitchFamily="34" charset="0"/>
                <a:ea typeface="Calibri" panose="020F0502020204030204" pitchFamily="34" charset="0"/>
                <a:cs typeface="Arial" panose="020B0604020202020204" pitchFamily="34" charset="0"/>
              </a:rPr>
              <a:t>, O house of Israel,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that I am about to act</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but for the sake of my holy name</a:t>
            </a:r>
            <a:r>
              <a:rPr lang="en-CA" sz="2400" dirty="0">
                <a:effectLst/>
                <a:latin typeface="Calibri" panose="020F0502020204030204" pitchFamily="34" charset="0"/>
                <a:ea typeface="Calibri" panose="020F0502020204030204" pitchFamily="34" charset="0"/>
                <a:cs typeface="Arial" panose="020B0604020202020204" pitchFamily="34" charset="0"/>
              </a:rPr>
              <a:t>, which you have profaned among the nations to which you came.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vindicate the holiness of my great name</a:t>
            </a:r>
            <a:r>
              <a:rPr lang="en-CA" sz="2400" dirty="0">
                <a:effectLst/>
                <a:latin typeface="Calibri" panose="020F0502020204030204" pitchFamily="34" charset="0"/>
                <a:ea typeface="Calibri" panose="020F0502020204030204" pitchFamily="34" charset="0"/>
                <a:cs typeface="Arial" panose="020B0604020202020204" pitchFamily="34" charset="0"/>
              </a:rPr>
              <a:t>, which has been profaned among the nations, and which you have profaned among them.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nations will know that I am the LORD</a:t>
            </a:r>
            <a:r>
              <a:rPr lang="en-CA" sz="2400" dirty="0">
                <a:effectLst/>
                <a:latin typeface="Calibri" panose="020F0502020204030204" pitchFamily="34" charset="0"/>
                <a:ea typeface="Calibri" panose="020F0502020204030204" pitchFamily="34" charset="0"/>
                <a:cs typeface="Arial" panose="020B0604020202020204" pitchFamily="34" charset="0"/>
              </a:rPr>
              <a:t>, declares the Lord GOD, when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through you I vindicate my holiness before their eyes</a:t>
            </a: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marL="914400" lvl="1" indent="-457200">
              <a:lnSpc>
                <a:spcPct val="107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YHWH starts off addressing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un-converted</a:t>
            </a:r>
            <a:r>
              <a:rPr lang="en-CA" sz="2800" dirty="0">
                <a:effectLst/>
                <a:latin typeface="Calibri" panose="020F0502020204030204" pitchFamily="34" charset="0"/>
                <a:ea typeface="Calibri" panose="020F0502020204030204" pitchFamily="34" charset="0"/>
                <a:cs typeface="Arial" panose="020B0604020202020204" pitchFamily="34" charset="0"/>
              </a:rPr>
              <a:t>, typically, the people of Old Israel: God does NOT call people to conversion because of any merit on any individual’s part</a:t>
            </a:r>
          </a:p>
          <a:p>
            <a:pPr marL="914400" lvl="1" indent="-457200">
              <a:lnSpc>
                <a:spcPct val="107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God acts to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vindicate the holiness of my great name</a:t>
            </a:r>
            <a:r>
              <a:rPr lang="en-CA" sz="2800" dirty="0">
                <a:effectLst/>
                <a:latin typeface="Calibri" panose="020F0502020204030204" pitchFamily="34" charset="0"/>
                <a:ea typeface="Calibri" panose="020F0502020204030204" pitchFamily="34" charset="0"/>
                <a:cs typeface="Arial" panose="020B0604020202020204" pitchFamily="34" charset="0"/>
              </a:rPr>
              <a:t>” – because he has made promises, made covenants, has a plan which he will see accomplished</a:t>
            </a:r>
          </a:p>
          <a:p>
            <a:pPr marL="914400" lvl="1" indent="-457200">
              <a:lnSpc>
                <a:spcPct val="107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God then addresses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those being called</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through you</a:t>
            </a:r>
            <a:r>
              <a:rPr lang="en-CA" sz="2800" dirty="0">
                <a:effectLst/>
                <a:latin typeface="Calibri" panose="020F0502020204030204" pitchFamily="34" charset="0"/>
                <a:ea typeface="Calibri" panose="020F0502020204030204" pitchFamily="34" charset="0"/>
                <a:cs typeface="Arial" panose="020B0604020202020204" pitchFamily="34" charset="0"/>
              </a:rPr>
              <a:t>” the plan will be accomplished by the New Israel</a:t>
            </a:r>
          </a:p>
        </p:txBody>
      </p:sp>
    </p:spTree>
    <p:extLst>
      <p:ext uri="{BB962C8B-B14F-4D97-AF65-F5344CB8AC3E}">
        <p14:creationId xmlns:p14="http://schemas.microsoft.com/office/powerpoint/2010/main" val="1710031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45F0D8-37A3-AE04-5DFC-58A61B1112E9}"/>
              </a:ext>
            </a:extLst>
          </p:cNvPr>
          <p:cNvSpPr txBox="1"/>
          <p:nvPr/>
        </p:nvSpPr>
        <p:spPr>
          <a:xfrm>
            <a:off x="0" y="150346"/>
            <a:ext cx="12192000" cy="6611041"/>
          </a:xfrm>
          <a:prstGeom prst="rect">
            <a:avLst/>
          </a:prstGeom>
          <a:noFill/>
        </p:spPr>
        <p:txBody>
          <a:bodyPr wrap="square">
            <a:spAutoFit/>
          </a:bodyPr>
          <a:lstStyle/>
          <a:p>
            <a:pPr marR="0">
              <a:lnSpc>
                <a:spcPct val="90000"/>
              </a:lnSpc>
              <a:spcBef>
                <a:spcPts val="0"/>
              </a:spcBef>
              <a:spcAft>
                <a:spcPts val="0"/>
              </a:spcAft>
            </a:pPr>
            <a:r>
              <a:rPr lang="en-CA" sz="2800" dirty="0">
                <a:effectLst/>
                <a:latin typeface="Calibri" panose="020F0502020204030204" pitchFamily="34" charset="0"/>
                <a:ea typeface="Calibri" panose="020F0502020204030204" pitchFamily="34" charset="0"/>
                <a:cs typeface="Arial" panose="020B0604020202020204" pitchFamily="34" charset="0"/>
              </a:rPr>
              <a:t>Continuing in Ezekiel 36,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Second Exodus is then discussed</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457200">
              <a:lnSpc>
                <a:spcPct val="90000"/>
              </a:lnSpc>
              <a:spcBef>
                <a:spcPts val="60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Ezekiel 36:24-28 ESV</a:t>
            </a:r>
          </a:p>
          <a:p>
            <a:pPr marL="457200" marR="0">
              <a:lnSpc>
                <a:spcPct val="9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I will take you from the nations and gather you from all the countries and bring you into your own land.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sprinkle clean water on you, and you shall be clean</a:t>
            </a:r>
            <a:r>
              <a:rPr lang="en-CA" sz="2400" dirty="0">
                <a:effectLst/>
                <a:latin typeface="Calibri" panose="020F0502020204030204" pitchFamily="34" charset="0"/>
                <a:ea typeface="Calibri" panose="020F0502020204030204" pitchFamily="34" charset="0"/>
                <a:cs typeface="Arial" panose="020B0604020202020204" pitchFamily="34" charset="0"/>
              </a:rPr>
              <a:t> from all your uncleannesses, and from all your idols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cleanse you</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give you a new heart</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a:t>
            </a:r>
            <a:r>
              <a:rPr lang="en-CA" sz="2400" b="1" u="sng" dirty="0">
                <a:effectLst/>
                <a:highlight>
                  <a:srgbClr val="FFFF00"/>
                </a:highlight>
                <a:latin typeface="Calibri" panose="020F0502020204030204" pitchFamily="34" charset="0"/>
                <a:ea typeface="Calibri" panose="020F0502020204030204" pitchFamily="34" charset="0"/>
                <a:cs typeface="Arial" panose="020B0604020202020204" pitchFamily="34" charset="0"/>
              </a:rPr>
              <a:t>new spirit</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I will put within you</a:t>
            </a:r>
            <a:r>
              <a:rPr lang="en-CA" sz="2400" dirty="0">
                <a:effectLst/>
                <a:latin typeface="Calibri" panose="020F0502020204030204" pitchFamily="34" charset="0"/>
                <a:ea typeface="Calibri" panose="020F0502020204030204" pitchFamily="34" charset="0"/>
                <a:cs typeface="Arial" panose="020B0604020202020204" pitchFamily="34" charset="0"/>
              </a:rPr>
              <a:t>.  And I will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remove the heart of stone</a:t>
            </a:r>
            <a:r>
              <a:rPr lang="en-CA" sz="2400" dirty="0">
                <a:effectLst/>
                <a:latin typeface="Calibri" panose="020F0502020204030204" pitchFamily="34" charset="0"/>
                <a:ea typeface="Calibri" panose="020F0502020204030204" pitchFamily="34" charset="0"/>
                <a:cs typeface="Arial" panose="020B0604020202020204" pitchFamily="34" charset="0"/>
              </a:rPr>
              <a:t> from your flesh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give you a heart of flesh</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put </a:t>
            </a:r>
            <a:r>
              <a:rPr lang="en-CA" sz="2400" b="1" u="sng" dirty="0">
                <a:effectLst/>
                <a:highlight>
                  <a:srgbClr val="FFFF00"/>
                </a:highlight>
                <a:latin typeface="Calibri" panose="020F0502020204030204" pitchFamily="34" charset="0"/>
                <a:ea typeface="Calibri" panose="020F0502020204030204" pitchFamily="34" charset="0"/>
                <a:cs typeface="Arial" panose="020B0604020202020204" pitchFamily="34" charset="0"/>
              </a:rPr>
              <a:t>my Spirit</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within you</a:t>
            </a:r>
            <a:r>
              <a:rPr lang="en-CA" sz="2400" dirty="0">
                <a:effectLst/>
                <a:latin typeface="Calibri" panose="020F0502020204030204" pitchFamily="34" charset="0"/>
                <a:ea typeface="Calibri" panose="020F0502020204030204" pitchFamily="34" charset="0"/>
                <a:cs typeface="Arial" panose="020B0604020202020204" pitchFamily="34" charset="0"/>
              </a:rPr>
              <a:t>, and cause you to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walk in my statutes</a:t>
            </a:r>
            <a:r>
              <a:rPr lang="en-CA" sz="2400" dirty="0">
                <a:effectLst/>
                <a:latin typeface="Calibri" panose="020F0502020204030204" pitchFamily="34" charset="0"/>
                <a:ea typeface="Calibri" panose="020F0502020204030204" pitchFamily="34" charset="0"/>
                <a:cs typeface="Arial" panose="020B0604020202020204" pitchFamily="34" charset="0"/>
              </a:rPr>
              <a:t> and be careful to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live by my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a:t>
            </a:r>
            <a:r>
              <a:rPr lang="en-CA" sz="2400" b="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ᵉ</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patim</a:t>
            </a:r>
            <a:r>
              <a:rPr lang="en-CA" sz="2400" dirty="0">
                <a:effectLst/>
                <a:latin typeface="Calibri" panose="020F0502020204030204" pitchFamily="34" charset="0"/>
                <a:ea typeface="Calibri" panose="020F0502020204030204" pitchFamily="34" charset="0"/>
                <a:cs typeface="Arial" panose="020B0604020202020204" pitchFamily="34" charset="0"/>
              </a:rPr>
              <a:t>].  You shall dwell in the land that I gave to your fathers,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shall be my people</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be your God</a:t>
            </a:r>
            <a:r>
              <a:rPr lang="en-CA" sz="2400" dirty="0">
                <a:effectLst/>
                <a:latin typeface="Calibri" panose="020F0502020204030204" pitchFamily="34" charset="0"/>
                <a:ea typeface="Calibri" panose="020F0502020204030204" pitchFamily="34" charset="0"/>
                <a:cs typeface="Arial" panose="020B0604020202020204" pitchFamily="34" charset="0"/>
              </a:rPr>
              <a:t>.</a:t>
            </a:r>
          </a:p>
          <a:p>
            <a:pPr marL="914400" lvl="1" indent="-457200">
              <a:lnSpc>
                <a:spcPct val="90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Conversion</a:t>
            </a:r>
            <a:r>
              <a:rPr lang="en-CA" sz="2800" dirty="0">
                <a:effectLst/>
                <a:latin typeface="Calibri" panose="020F0502020204030204" pitchFamily="34" charset="0"/>
                <a:ea typeface="Calibri" panose="020F0502020204030204" pitchFamily="34" charset="0"/>
                <a:cs typeface="Arial" panose="020B0604020202020204" pitchFamily="34" charset="0"/>
              </a:rPr>
              <a:t>” is compared to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sprinkling with clean water</a:t>
            </a:r>
            <a:r>
              <a:rPr lang="en-CA" sz="2800" dirty="0">
                <a:effectLst/>
                <a:latin typeface="Calibri" panose="020F0502020204030204" pitchFamily="34" charset="0"/>
                <a:ea typeface="Calibri" panose="020F0502020204030204" pitchFamily="34" charset="0"/>
                <a:cs typeface="Arial" panose="020B0604020202020204" pitchFamily="34" charset="0"/>
              </a:rPr>
              <a:t>” which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cleanses</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914400" lvl="1" indent="-457200">
              <a:lnSpc>
                <a:spcPct val="90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metaphors</a:t>
            </a:r>
            <a:r>
              <a:rPr lang="en-CA" sz="2800" dirty="0">
                <a:effectLst/>
                <a:latin typeface="Calibri" panose="020F0502020204030204" pitchFamily="34" charset="0"/>
                <a:ea typeface="Calibri" panose="020F0502020204030204" pitchFamily="34" charset="0"/>
                <a:cs typeface="Arial" panose="020B0604020202020204" pitchFamily="34" charset="0"/>
              </a:rPr>
              <a:t> of a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new heart</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heart of stone</a:t>
            </a:r>
            <a:r>
              <a:rPr lang="en-CA" sz="2800" dirty="0">
                <a:effectLst/>
                <a:latin typeface="Calibri" panose="020F0502020204030204" pitchFamily="34" charset="0"/>
                <a:ea typeface="Calibri" panose="020F0502020204030204" pitchFamily="34" charset="0"/>
                <a:cs typeface="Arial" panose="020B0604020202020204" pitchFamily="34" charset="0"/>
              </a:rPr>
              <a:t>”, and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heart of flesh</a:t>
            </a:r>
            <a:r>
              <a:rPr lang="en-CA" sz="2800" dirty="0">
                <a:effectLst/>
                <a:latin typeface="Calibri" panose="020F0502020204030204" pitchFamily="34" charset="0"/>
                <a:ea typeface="Calibri" panose="020F0502020204030204" pitchFamily="34" charset="0"/>
                <a:cs typeface="Arial" panose="020B0604020202020204" pitchFamily="34" charset="0"/>
              </a:rPr>
              <a:t>” are explicitly explained: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put my spirit within you</a:t>
            </a:r>
            <a:r>
              <a:rPr lang="en-CA" sz="2800" dirty="0">
                <a:effectLst/>
                <a:latin typeface="Calibri" panose="020F0502020204030204" pitchFamily="34" charset="0"/>
                <a:ea typeface="Calibri" panose="020F0502020204030204" pitchFamily="34" charset="0"/>
                <a:cs typeface="Arial" panose="020B0604020202020204" pitchFamily="34" charset="0"/>
              </a:rPr>
              <a:t>” – it is the indwelling of the Holy Spirit which brings about conversion</a:t>
            </a:r>
          </a:p>
          <a:p>
            <a:pPr marL="914400" lvl="1" indent="-457200">
              <a:lnSpc>
                <a:spcPct val="90000"/>
              </a:lnSpc>
              <a:buFont typeface="Wingdings" panose="05000000000000000000" pitchFamily="2" charset="2"/>
              <a:buChar char="Ø"/>
            </a:pPr>
            <a:r>
              <a:rPr lang="en-CA" sz="2800" dirty="0">
                <a:effectLst/>
                <a:latin typeface="Calibri" panose="020F0502020204030204" pitchFamily="34" charset="0"/>
                <a:ea typeface="Calibri" panose="020F0502020204030204" pitchFamily="34" charset="0"/>
                <a:cs typeface="Arial" panose="020B0604020202020204" pitchFamily="34" charset="0"/>
              </a:rPr>
              <a:t>Conversion is necessary to allow a person to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walk in my statutes</a:t>
            </a:r>
            <a:r>
              <a:rPr lang="en-CA" sz="2800" dirty="0">
                <a:effectLst/>
                <a:latin typeface="Calibri" panose="020F0502020204030204" pitchFamily="34" charset="0"/>
                <a:ea typeface="Calibri" panose="020F0502020204030204" pitchFamily="34" charset="0"/>
                <a:cs typeface="Arial" panose="020B0604020202020204" pitchFamily="34" charset="0"/>
              </a:rPr>
              <a:t>” and to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live by my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a:t>
            </a:r>
            <a:r>
              <a:rPr lang="en-CA" sz="2800" b="1" i="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ᵉ</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patim</a:t>
            </a:r>
            <a:r>
              <a:rPr lang="en-CA" sz="2800" i="1" dirty="0">
                <a:effectLst/>
                <a:latin typeface="Calibri" panose="020F0502020204030204" pitchFamily="34" charset="0"/>
                <a:ea typeface="Calibri" panose="020F0502020204030204" pitchFamily="34" charset="0"/>
                <a:cs typeface="Arial" panose="020B0604020202020204" pitchFamily="34" charset="0"/>
              </a:rPr>
              <a:t>”</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90000"/>
              </a:lnSpc>
              <a:spcBef>
                <a:spcPts val="600"/>
              </a:spcBef>
            </a:pPr>
            <a:br>
              <a:rPr lang="en-CA" sz="2400" dirty="0">
                <a:effectLst/>
                <a:latin typeface="Calibri" panose="020F0502020204030204" pitchFamily="34" charset="0"/>
                <a:ea typeface="Calibri" panose="020F0502020204030204" pitchFamily="34" charset="0"/>
                <a:cs typeface="Arial" panose="020B0604020202020204" pitchFamily="34" charset="0"/>
              </a:rPr>
            </a:br>
            <a:endParaRPr lang="en-CA"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470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A4EE5E-CE96-460F-B6FD-9E1EBCAA6E0F}"/>
              </a:ext>
            </a:extLst>
          </p:cNvPr>
          <p:cNvSpPr txBox="1"/>
          <p:nvPr/>
        </p:nvSpPr>
        <p:spPr>
          <a:xfrm>
            <a:off x="0" y="114310"/>
            <a:ext cx="12192000" cy="6521465"/>
          </a:xfrm>
          <a:prstGeom prst="rect">
            <a:avLst/>
          </a:prstGeom>
          <a:noFill/>
        </p:spPr>
        <p:txBody>
          <a:bodyPr wrap="square">
            <a:spAutoFit/>
          </a:bodyPr>
          <a:lstStyle/>
          <a:p>
            <a:pPr marL="457200" marR="0">
              <a:lnSpc>
                <a:spcPct val="90000"/>
              </a:lnSpc>
              <a:spcBef>
                <a:spcPts val="0"/>
              </a:spcBef>
              <a:spcAft>
                <a:spcPts val="600"/>
              </a:spcAft>
            </a:pPr>
            <a:r>
              <a:rPr lang="en-CA" sz="2400" b="1" u="sng" dirty="0">
                <a:effectLst/>
                <a:latin typeface="Calibri" panose="020F0502020204030204" pitchFamily="34" charset="0"/>
                <a:ea typeface="Calibri" panose="020F0502020204030204" pitchFamily="34" charset="0"/>
                <a:cs typeface="Arial" panose="020B0604020202020204" pitchFamily="34" charset="0"/>
              </a:rPr>
              <a:t>Ezekiel 36:29-32 ESV</a:t>
            </a:r>
          </a:p>
          <a:p>
            <a:pPr marL="457200" marR="0">
              <a:lnSpc>
                <a:spcPct val="90000"/>
              </a:lnSpc>
              <a:spcBef>
                <a:spcPts val="0"/>
              </a:spcBef>
              <a:spcAft>
                <a:spcPts val="300"/>
              </a:spcAft>
            </a:pP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And I will deliver you from all your uncleannesses</a:t>
            </a:r>
            <a:r>
              <a:rPr lang="en-CA" sz="2400" dirty="0">
                <a:effectLst/>
                <a:latin typeface="Calibri" panose="020F0502020204030204" pitchFamily="34" charset="0"/>
                <a:ea typeface="Calibri" panose="020F0502020204030204" pitchFamily="34" charset="0"/>
                <a:cs typeface="Arial" panose="020B0604020202020204" pitchFamily="34" charset="0"/>
              </a:rPr>
              <a:t>.  And I will summon the grain and make it abundant and lay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 famine upon you</a:t>
            </a:r>
            <a:r>
              <a:rPr lang="en-CA" sz="2400" dirty="0">
                <a:effectLst/>
                <a:latin typeface="Calibri" panose="020F0502020204030204" pitchFamily="34" charset="0"/>
                <a:ea typeface="Calibri" panose="020F0502020204030204" pitchFamily="34" charset="0"/>
                <a:cs typeface="Arial" panose="020B0604020202020204" pitchFamily="34" charset="0"/>
              </a:rPr>
              <a:t>.  I will make the fruit of the tree and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increase of the field abundant</a:t>
            </a:r>
            <a:r>
              <a:rPr lang="en-CA" sz="2400" dirty="0">
                <a:effectLst/>
                <a:latin typeface="Calibri" panose="020F0502020204030204" pitchFamily="34" charset="0"/>
                <a:ea typeface="Calibri" panose="020F0502020204030204" pitchFamily="34" charset="0"/>
                <a:cs typeface="Arial" panose="020B0604020202020204" pitchFamily="34" charset="0"/>
              </a:rPr>
              <a:t>, that you may never again suffer the disgrace of famine among the nations.  </a:t>
            </a:r>
          </a:p>
          <a:p>
            <a:pPr marL="457200" marR="0">
              <a:lnSpc>
                <a:spcPct val="9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Then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will remember your evil ways</a:t>
            </a:r>
            <a:r>
              <a:rPr lang="en-CA" sz="2400" dirty="0">
                <a:effectLst/>
                <a:latin typeface="Calibri" panose="020F0502020204030204" pitchFamily="34" charset="0"/>
                <a:ea typeface="Calibri" panose="020F0502020204030204" pitchFamily="34" charset="0"/>
                <a:cs typeface="Arial" panose="020B0604020202020204" pitchFamily="34" charset="0"/>
              </a:rPr>
              <a:t>, and your deeds that were not good,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will loathe yourselves for your iniquities and your abominations</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It is not for your sake that I will act</a:t>
            </a:r>
            <a:r>
              <a:rPr lang="en-CA" sz="2400" dirty="0">
                <a:effectLst/>
                <a:latin typeface="Calibri" panose="020F0502020204030204" pitchFamily="34" charset="0"/>
                <a:ea typeface="Calibri" panose="020F0502020204030204" pitchFamily="34" charset="0"/>
                <a:cs typeface="Arial" panose="020B0604020202020204" pitchFamily="34" charset="0"/>
              </a:rPr>
              <a:t>, declares the Lord GOD;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let that be known to you</a:t>
            </a:r>
            <a:r>
              <a:rPr lang="en-CA" sz="2400" dirty="0">
                <a:effectLst/>
                <a:latin typeface="Calibri" panose="020F0502020204030204" pitchFamily="34" charset="0"/>
                <a:ea typeface="Calibri" panose="020F0502020204030204" pitchFamily="34" charset="0"/>
                <a:cs typeface="Arial" panose="020B0604020202020204" pitchFamily="34" charset="0"/>
              </a:rPr>
              <a:t>.  Be ashamed and confounded for your ways, O house of Israel. </a:t>
            </a:r>
            <a:endParaRPr lang="en-CA" sz="1800" dirty="0">
              <a:effectLst/>
              <a:latin typeface="Calibri" panose="020F0502020204030204" pitchFamily="34" charset="0"/>
              <a:ea typeface="Calibri" panose="020F0502020204030204" pitchFamily="34" charset="0"/>
              <a:cs typeface="Arial" panose="020B0604020202020204" pitchFamily="34" charset="0"/>
            </a:endParaRPr>
          </a:p>
          <a:p>
            <a:pPr marL="914400" lvl="1" indent="-457200">
              <a:lnSpc>
                <a:spcPct val="107000"/>
              </a:lnSpc>
              <a:buFont typeface="Wingdings" panose="05000000000000000000" pitchFamily="2" charset="2"/>
              <a:buChar char="Ø"/>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Verses twenty-nine and thirty allude to the </a:t>
            </a:r>
            <a:r>
              <a:rPr kumimoji="0" lang="en-CA" sz="2800" b="1" i="0"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beneficence of God in the World Tomorrow</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when the converted are delivered “</a:t>
            </a:r>
            <a:r>
              <a:rPr kumimoji="0" lang="en-CA" sz="2800" b="1" i="0"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from all your uncleannesses</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p>
          <a:p>
            <a:pPr marL="914400" lvl="1" indent="-457200">
              <a:lnSpc>
                <a:spcPct val="107000"/>
              </a:lnSpc>
              <a:buFont typeface="Wingdings" panose="05000000000000000000" pitchFamily="2" charset="2"/>
              <a:buChar char="Ø"/>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Verse thirty-one gets to </a:t>
            </a:r>
            <a:r>
              <a:rPr kumimoji="0" lang="en-CA" sz="2800" b="1" i="0"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the heart of repentance</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 recognizing the inherent sinfulness of one’s own human nature: “</a:t>
            </a:r>
            <a:r>
              <a:rPr kumimoji="0" lang="en-CA" sz="2800" b="1" i="0"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you will loathe yourselves for your iniquities and your abominations</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t>
            </a:r>
          </a:p>
          <a:p>
            <a:pPr marL="914400" lvl="1" indent="-457200">
              <a:lnSpc>
                <a:spcPct val="107000"/>
              </a:lnSpc>
              <a:buFont typeface="Wingdings" panose="05000000000000000000" pitchFamily="2" charset="2"/>
              <a:buChar char="Ø"/>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YHWH ends by reiterating his opening statement that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he is acting for the sake of his plan</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not because of anyone’s personal merit</a:t>
            </a:r>
          </a:p>
        </p:txBody>
      </p:sp>
    </p:spTree>
    <p:extLst>
      <p:ext uri="{BB962C8B-B14F-4D97-AF65-F5344CB8AC3E}">
        <p14:creationId xmlns:p14="http://schemas.microsoft.com/office/powerpoint/2010/main" val="3046992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1876</TotalTime>
  <Words>4446</Words>
  <Application>Microsoft Office PowerPoint</Application>
  <PresentationFormat>Widescreen</PresentationFormat>
  <Paragraphs>186</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Black</vt:lpstr>
      <vt:lpstr>Calibri</vt:lpstr>
      <vt:lpstr>Calibri Light</vt:lpstr>
      <vt:lpstr>Wingdings</vt:lpstr>
      <vt:lpstr>Office Theme</vt:lpstr>
      <vt:lpstr>The Covenant of Salvation</vt:lpstr>
      <vt:lpstr>Love and Grace</vt:lpstr>
      <vt:lpstr>The Covenant of Salvation</vt:lpstr>
      <vt:lpstr>Seminal Scriptures</vt:lpstr>
      <vt:lpstr>PowerPoint Presentation</vt:lpstr>
      <vt:lpstr>PowerPoint Presentation</vt:lpstr>
      <vt:lpstr>PowerPoint Presentation</vt:lpstr>
      <vt:lpstr>PowerPoint Presentation</vt:lpstr>
      <vt:lpstr>PowerPoint Presentation</vt:lpstr>
      <vt:lpstr>Conversion</vt:lpstr>
      <vt:lpstr>Christ Inaugurated the New Covenant</vt:lpstr>
      <vt:lpstr>The Better Promise</vt:lpstr>
      <vt:lpstr>The Resurrection</vt:lpstr>
      <vt:lpstr>The Plan of God</vt:lpstr>
      <vt:lpstr>PowerPoint Presentation</vt:lpstr>
      <vt:lpstr>The Way of God</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Covenant of Salvation</dc:title>
  <dc:creator>Mike Whyte</dc:creator>
  <cp:lastModifiedBy>Mike Whyte</cp:lastModifiedBy>
  <cp:revision>37</cp:revision>
  <dcterms:created xsi:type="dcterms:W3CDTF">2023-09-02T16:05:03Z</dcterms:created>
  <dcterms:modified xsi:type="dcterms:W3CDTF">2023-11-18T10:40:31Z</dcterms:modified>
</cp:coreProperties>
</file>