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2" r:id="rId3"/>
    <p:sldId id="273" r:id="rId4"/>
    <p:sldId id="279" r:id="rId5"/>
    <p:sldId id="278" r:id="rId6"/>
    <p:sldId id="277" r:id="rId7"/>
    <p:sldId id="276" r:id="rId8"/>
    <p:sldId id="275" r:id="rId9"/>
    <p:sldId id="280" r:id="rId10"/>
    <p:sldId id="274" r:id="rId11"/>
    <p:sldId id="283" r:id="rId12"/>
    <p:sldId id="282" r:id="rId13"/>
    <p:sldId id="281" r:id="rId14"/>
    <p:sldId id="284"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720" autoAdjust="0"/>
  </p:normalViewPr>
  <p:slideViewPr>
    <p:cSldViewPr snapToGrid="0">
      <p:cViewPr varScale="1">
        <p:scale>
          <a:sx n="59" d="100"/>
          <a:sy n="59" d="100"/>
        </p:scale>
        <p:origin x="852" y="78"/>
      </p:cViewPr>
      <p:guideLst/>
    </p:cSldViewPr>
  </p:slideViewPr>
  <p:notesTextViewPr>
    <p:cViewPr>
      <p:scale>
        <a:sx n="133" d="100"/>
        <a:sy n="133" d="100"/>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66DD4D-4775-4F2C-9FA0-C2696541D4F7}" type="datetimeFigureOut">
              <a:rPr lang="en-CA" smtClean="0"/>
              <a:t>2022-10-04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1A7F82-385F-45A5-AEC8-32F9E8051A39}" type="slidenum">
              <a:rPr lang="en-CA" smtClean="0"/>
              <a:t>‹#›</a:t>
            </a:fld>
            <a:endParaRPr lang="en-CA"/>
          </a:p>
        </p:txBody>
      </p:sp>
    </p:spTree>
    <p:extLst>
      <p:ext uri="{BB962C8B-B14F-4D97-AF65-F5344CB8AC3E}">
        <p14:creationId xmlns:p14="http://schemas.microsoft.com/office/powerpoint/2010/main" val="97414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YHWH, Jesus Christ, and God the Father dwell in “eternity” – a different “dimension” in which the entire unfathomable physical universe is just an object which they can hold in a hand</a:t>
            </a:r>
          </a:p>
          <a:p>
            <a:pPr marL="171450" indent="-171450">
              <a:buFont typeface="Arial" panose="020B0604020202020204" pitchFamily="34" charset="0"/>
              <a:buChar char="•"/>
            </a:pPr>
            <a:r>
              <a:rPr lang="en-CA" dirty="0"/>
              <a:t>We CANNOT properly wrap our minds around this</a:t>
            </a:r>
          </a:p>
          <a:p>
            <a:pPr marL="171450" indent="-171450">
              <a:buFont typeface="Arial" panose="020B0604020202020204" pitchFamily="34" charset="0"/>
              <a:buChar char="•"/>
            </a:pPr>
            <a:r>
              <a:rPr lang="en-CA" dirty="0"/>
              <a:t>Yet God’s intention from the beginning is also to dwell with persons “</a:t>
            </a:r>
            <a:r>
              <a:rPr lang="en-CA" sz="1200" b="1" i="1" dirty="0">
                <a:solidFill>
                  <a:srgbClr val="FF0000"/>
                </a:solidFill>
              </a:rPr>
              <a:t>of a contrite and lowly spirit”</a:t>
            </a:r>
          </a:p>
          <a:p>
            <a:pPr marL="171450" indent="-171450">
              <a:buFont typeface="Arial" panose="020B0604020202020204" pitchFamily="34" charset="0"/>
              <a:buChar char="•"/>
            </a:pPr>
            <a:r>
              <a:rPr lang="en-CA" sz="1200" b="0" i="0" dirty="0">
                <a:solidFill>
                  <a:srgbClr val="FF0000"/>
                </a:solidFill>
              </a:rPr>
              <a:t>God’s plan is to have a family who will eventually inhabit eternity with him, but until then God is willing to dwell with us as we exist</a:t>
            </a:r>
          </a:p>
          <a:p>
            <a:pPr marL="171450" indent="-171450">
              <a:buFont typeface="Arial" panose="020B0604020202020204" pitchFamily="34" charset="0"/>
              <a:buChar char="•"/>
            </a:pPr>
            <a:r>
              <a:rPr lang="en-CA" sz="1200" b="0" i="0" dirty="0">
                <a:solidFill>
                  <a:srgbClr val="FF0000"/>
                </a:solidFill>
              </a:rPr>
              <a:t>There is a one page summary of this topic … </a:t>
            </a:r>
            <a:endParaRPr lang="en-CA" b="0" i="0" dirty="0"/>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1</a:t>
            </a:fld>
            <a:endParaRPr lang="en-CA"/>
          </a:p>
        </p:txBody>
      </p:sp>
    </p:spTree>
    <p:extLst>
      <p:ext uri="{BB962C8B-B14F-4D97-AF65-F5344CB8AC3E}">
        <p14:creationId xmlns:p14="http://schemas.microsoft.com/office/powerpoint/2010/main" val="3143137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This prophecy relates to the time period around 705BC when Hezekiah has withheld tribute from Assyria.  There are strong factions in Jerusalem – some support open rebellion with promised support from Egypt; some look to a strengthening Babylon for help; Isaiah warns that the only hope is trusting in YHWH.  These were dark times – Sennacherib would soon invade and reduce Hezekiah to “a bird in a cage”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In the Messianic Kingdom all lands over the whole earth will “stretch” far and wide in peace and abundance.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The “terror” that Isaiah’s contemporaries were facing, the ongoing tribute and war that has always plagued the human race will be over.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Tent - ´</a:t>
            </a:r>
            <a:r>
              <a:rPr kumimoji="0" lang="en-CA" sz="1200" b="0" i="0" u="none" strike="noStrike" kern="1200" cap="none" spc="0" normalizeH="0" baseline="0" noProof="0" dirty="0" err="1">
                <a:ln>
                  <a:noFill/>
                </a:ln>
                <a:solidFill>
                  <a:prstClr val="black"/>
                </a:solidFill>
                <a:effectLst/>
                <a:uLnTx/>
                <a:uFillTx/>
                <a:latin typeface="Calibri" panose="020F0502020204030204"/>
                <a:ea typeface="+mn-ea"/>
                <a:cs typeface="+mn-cs"/>
              </a:rPr>
              <a:t>ohel</a:t>
            </a:r>
            <a:endPar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There are a several prophecies of the “river” flowing from Jerusalem to heal the world.  Isaiah makes the meaning of the metaphor clear: “the LORD in majesty will be for us a place of broad rivers” – the teaching of the King of kings will truly bring spiritual healing to the world.  The King of kings will bring true justice, respect for and understanding of the teaching of God, and salvation to all the world, to each and every human being.</a:t>
            </a:r>
          </a:p>
          <a:p>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10</a:t>
            </a:fld>
            <a:endParaRPr lang="en-CA"/>
          </a:p>
        </p:txBody>
      </p:sp>
    </p:spTree>
    <p:extLst>
      <p:ext uri="{BB962C8B-B14F-4D97-AF65-F5344CB8AC3E}">
        <p14:creationId xmlns:p14="http://schemas.microsoft.com/office/powerpoint/2010/main" val="3243871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11</a:t>
            </a:fld>
            <a:endParaRPr lang="en-CA"/>
          </a:p>
        </p:txBody>
      </p:sp>
    </p:spTree>
    <p:extLst>
      <p:ext uri="{BB962C8B-B14F-4D97-AF65-F5344CB8AC3E}">
        <p14:creationId xmlns:p14="http://schemas.microsoft.com/office/powerpoint/2010/main" val="2877317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symbolism of “flowing water” relates to the “river”, as will as Jesus’ allusions to “living water”</a:t>
            </a:r>
          </a:p>
          <a:p>
            <a:pPr marL="171450" indent="-171450">
              <a:buFont typeface="Arial" panose="020B0604020202020204" pitchFamily="34" charset="0"/>
              <a:buChar char="•"/>
            </a:pPr>
            <a:r>
              <a:rPr lang="en-CA" dirty="0"/>
              <a:t>The metaphor of “he shall eat up the nations” has many implications: indeed, Israel was about to “eat up” the nations of Canaan in the conquest; but more importantly the metaphor applies to conquering the nations of the world with the Gospel in the World Tomorrow</a:t>
            </a:r>
          </a:p>
          <a:p>
            <a:pPr marL="171450" indent="-171450">
              <a:buFont typeface="Arial" panose="020B0604020202020204" pitchFamily="34" charset="0"/>
              <a:buChar char="•"/>
            </a:pPr>
            <a:r>
              <a:rPr lang="en-CA" dirty="0"/>
              <a:t>Blessed are those who bless you, and cursed are those who curse you” is a direct allusion to the promises to Abraham  fulfilled initially by Jesus Christ in the First Advent, but fully to be realized by Jesus Christ as King of kings in the Second Advent</a:t>
            </a:r>
          </a:p>
        </p:txBody>
      </p:sp>
      <p:sp>
        <p:nvSpPr>
          <p:cNvPr id="4" name="Slide Number Placeholder 3"/>
          <p:cNvSpPr>
            <a:spLocks noGrp="1"/>
          </p:cNvSpPr>
          <p:nvPr>
            <p:ph type="sldNum" sz="quarter" idx="5"/>
          </p:nvPr>
        </p:nvSpPr>
        <p:spPr/>
        <p:txBody>
          <a:bodyPr/>
          <a:lstStyle/>
          <a:p>
            <a:fld id="{811A7F82-385F-45A5-AEC8-32F9E8051A39}" type="slidenum">
              <a:rPr lang="en-CA" smtClean="0"/>
              <a:t>12</a:t>
            </a:fld>
            <a:endParaRPr lang="en-CA"/>
          </a:p>
        </p:txBody>
      </p:sp>
    </p:spTree>
    <p:extLst>
      <p:ext uri="{BB962C8B-B14F-4D97-AF65-F5344CB8AC3E}">
        <p14:creationId xmlns:p14="http://schemas.microsoft.com/office/powerpoint/2010/main" val="31912882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13</a:t>
            </a:fld>
            <a:endParaRPr lang="en-CA"/>
          </a:p>
        </p:txBody>
      </p:sp>
    </p:spTree>
    <p:extLst>
      <p:ext uri="{BB962C8B-B14F-4D97-AF65-F5344CB8AC3E}">
        <p14:creationId xmlns:p14="http://schemas.microsoft.com/office/powerpoint/2010/main" val="2522694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John sees the same vision that Moses saw: the Tabernacle in eternity …</a:t>
            </a:r>
          </a:p>
          <a:p>
            <a:pPr marL="171450" indent="-171450">
              <a:buFont typeface="Arial" panose="020B0604020202020204" pitchFamily="34" charset="0"/>
              <a:buChar char="•"/>
            </a:pPr>
            <a:r>
              <a:rPr lang="en-CA" dirty="0"/>
              <a:t>Finally, all living will dwell with God</a:t>
            </a:r>
          </a:p>
        </p:txBody>
      </p:sp>
      <p:sp>
        <p:nvSpPr>
          <p:cNvPr id="4" name="Slide Number Placeholder 3"/>
          <p:cNvSpPr>
            <a:spLocks noGrp="1"/>
          </p:cNvSpPr>
          <p:nvPr>
            <p:ph type="sldNum" sz="quarter" idx="5"/>
          </p:nvPr>
        </p:nvSpPr>
        <p:spPr/>
        <p:txBody>
          <a:bodyPr/>
          <a:lstStyle/>
          <a:p>
            <a:fld id="{811A7F82-385F-45A5-AEC8-32F9E8051A39}" type="slidenum">
              <a:rPr lang="en-CA" smtClean="0"/>
              <a:t>14</a:t>
            </a:fld>
            <a:endParaRPr lang="en-CA"/>
          </a:p>
        </p:txBody>
      </p:sp>
    </p:spTree>
    <p:extLst>
      <p:ext uri="{BB962C8B-B14F-4D97-AF65-F5344CB8AC3E}">
        <p14:creationId xmlns:p14="http://schemas.microsoft.com/office/powerpoint/2010/main" val="3421249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Immediately after the agreement to the Sinai covenant, YHWH began to teach Israel: the ten commandments and the covenant code</a:t>
            </a:r>
          </a:p>
          <a:p>
            <a:pPr marL="171450" indent="-171450">
              <a:buFont typeface="Arial" panose="020B0604020202020204" pitchFamily="34" charset="0"/>
              <a:buChar char="•"/>
            </a:pPr>
            <a:r>
              <a:rPr lang="en-CA" dirty="0"/>
              <a:t>God’s next thought went to the Tabernacle, the Dwelling Place</a:t>
            </a:r>
          </a:p>
          <a:p>
            <a:pPr marL="171450" indent="-171450">
              <a:buFont typeface="Arial" panose="020B0604020202020204" pitchFamily="34" charset="0"/>
              <a:buChar char="•"/>
            </a:pPr>
            <a:r>
              <a:rPr lang="en-CA" dirty="0"/>
              <a:t>During the theophany on the mountain, Moses saw a vision of “the true tabernacle in eternity”</a:t>
            </a:r>
          </a:p>
          <a:p>
            <a:pPr marL="0" indent="0">
              <a:buFont typeface="Arial" panose="020B0604020202020204" pitchFamily="34" charset="0"/>
              <a:buNone/>
            </a:pPr>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2</a:t>
            </a:fld>
            <a:endParaRPr lang="en-CA"/>
          </a:p>
        </p:txBody>
      </p:sp>
    </p:spTree>
    <p:extLst>
      <p:ext uri="{BB962C8B-B14F-4D97-AF65-F5344CB8AC3E}">
        <p14:creationId xmlns:p14="http://schemas.microsoft.com/office/powerpoint/2010/main" val="2316029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Both </a:t>
            </a:r>
            <a:r>
              <a:rPr lang="en-CA" dirty="0" err="1"/>
              <a:t>lᵉdawid</a:t>
            </a:r>
            <a:r>
              <a:rPr lang="en-CA" dirty="0"/>
              <a:t> Psalms: if David is the author, then written before the temple was built</a:t>
            </a:r>
          </a:p>
          <a:p>
            <a:pPr marL="171450" indent="-171450">
              <a:buFont typeface="Arial" panose="020B0604020202020204" pitchFamily="34" charset="0"/>
              <a:buChar char="•"/>
            </a:pPr>
            <a:r>
              <a:rPr lang="en-CA" dirty="0"/>
              <a:t>Ps15 and 27: Tent - ´</a:t>
            </a:r>
            <a:r>
              <a:rPr lang="en-CA" dirty="0" err="1"/>
              <a:t>ohel</a:t>
            </a:r>
            <a:endParaRPr lang="en-CA" dirty="0"/>
          </a:p>
          <a:p>
            <a:pPr marL="171450" indent="-171450">
              <a:buFont typeface="Arial" panose="020B0604020202020204" pitchFamily="34" charset="0"/>
              <a:buChar char="•"/>
            </a:pPr>
            <a:r>
              <a:rPr lang="en-CA" dirty="0"/>
              <a:t>Ps27 Booth – </a:t>
            </a:r>
            <a:r>
              <a:rPr lang="en-CA" i="1" dirty="0" err="1"/>
              <a:t>sok</a:t>
            </a:r>
            <a:r>
              <a:rPr lang="en-CA" dirty="0"/>
              <a:t> ESV has “shelter”, NKJV has “tabernacle”</a:t>
            </a:r>
          </a:p>
          <a:p>
            <a:pPr marL="171450" indent="-171450">
              <a:buFont typeface="Arial" panose="020B0604020202020204" pitchFamily="34" charset="0"/>
              <a:buChar char="•"/>
            </a:pPr>
            <a:r>
              <a:rPr lang="en-CA" dirty="0"/>
              <a:t>Ps27:4 temple is </a:t>
            </a:r>
            <a:r>
              <a:rPr lang="en-CA" dirty="0" err="1"/>
              <a:t>hekal</a:t>
            </a:r>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3</a:t>
            </a:fld>
            <a:endParaRPr lang="en-CA"/>
          </a:p>
        </p:txBody>
      </p:sp>
    </p:spTree>
    <p:extLst>
      <p:ext uri="{BB962C8B-B14F-4D97-AF65-F5344CB8AC3E}">
        <p14:creationId xmlns:p14="http://schemas.microsoft.com/office/powerpoint/2010/main" val="2438492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4</a:t>
            </a:fld>
            <a:endParaRPr lang="en-CA"/>
          </a:p>
        </p:txBody>
      </p:sp>
    </p:spTree>
    <p:extLst>
      <p:ext uri="{BB962C8B-B14F-4D97-AF65-F5344CB8AC3E}">
        <p14:creationId xmlns:p14="http://schemas.microsoft.com/office/powerpoint/2010/main" val="504645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Church is the place where God now “dwells” with true worshippers</a:t>
            </a:r>
          </a:p>
          <a:p>
            <a:pPr marL="171450" indent="-171450">
              <a:buFont typeface="Arial" panose="020B0604020202020204" pitchFamily="34" charset="0"/>
              <a:buChar char="•"/>
            </a:pPr>
            <a:r>
              <a:rPr lang="en-CA" dirty="0"/>
              <a:t>It is “not made with hands” – it is made by the Holy Spirit</a:t>
            </a:r>
          </a:p>
          <a:p>
            <a:pPr marL="171450" indent="-171450">
              <a:buFont typeface="Arial" panose="020B0604020202020204" pitchFamily="34" charset="0"/>
              <a:buChar char="•"/>
            </a:pPr>
            <a:r>
              <a:rPr lang="en-CA" dirty="0"/>
              <a:t>But, it is still just a “temporary dwelling” – the permanent dwelling is in the kingdom of God </a:t>
            </a:r>
          </a:p>
        </p:txBody>
      </p:sp>
      <p:sp>
        <p:nvSpPr>
          <p:cNvPr id="4" name="Slide Number Placeholder 3"/>
          <p:cNvSpPr>
            <a:spLocks noGrp="1"/>
          </p:cNvSpPr>
          <p:nvPr>
            <p:ph type="sldNum" sz="quarter" idx="5"/>
          </p:nvPr>
        </p:nvSpPr>
        <p:spPr/>
        <p:txBody>
          <a:bodyPr/>
          <a:lstStyle/>
          <a:p>
            <a:fld id="{811A7F82-385F-45A5-AEC8-32F9E8051A39}" type="slidenum">
              <a:rPr lang="en-CA" smtClean="0"/>
              <a:t>5</a:t>
            </a:fld>
            <a:endParaRPr lang="en-CA"/>
          </a:p>
        </p:txBody>
      </p:sp>
    </p:spTree>
    <p:extLst>
      <p:ext uri="{BB962C8B-B14F-4D97-AF65-F5344CB8AC3E}">
        <p14:creationId xmlns:p14="http://schemas.microsoft.com/office/powerpoint/2010/main" val="74144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For the wilderness generation, agriculture was a totally new concept …</a:t>
            </a:r>
          </a:p>
          <a:p>
            <a:pPr marL="171450" indent="-171450">
              <a:buFont typeface="Arial" panose="020B0604020202020204" pitchFamily="34" charset="0"/>
              <a:buChar char="•"/>
            </a:pPr>
            <a:r>
              <a:rPr lang="en-CA" dirty="0"/>
              <a:t>The first descriptions of Pentecost and Tabernacles relate to the agricultural associations …</a:t>
            </a:r>
          </a:p>
          <a:p>
            <a:pPr marL="171450" indent="-171450">
              <a:buFont typeface="Arial" panose="020B0604020202020204" pitchFamily="34" charset="0"/>
              <a:buChar char="•"/>
            </a:pPr>
            <a:r>
              <a:rPr lang="en-CA" dirty="0"/>
              <a:t>The agriculture of Canaan was the basis of the abundant life promised by God</a:t>
            </a:r>
          </a:p>
        </p:txBody>
      </p:sp>
      <p:sp>
        <p:nvSpPr>
          <p:cNvPr id="4" name="Slide Number Placeholder 3"/>
          <p:cNvSpPr>
            <a:spLocks noGrp="1"/>
          </p:cNvSpPr>
          <p:nvPr>
            <p:ph type="sldNum" sz="quarter" idx="5"/>
          </p:nvPr>
        </p:nvSpPr>
        <p:spPr/>
        <p:txBody>
          <a:bodyPr/>
          <a:lstStyle/>
          <a:p>
            <a:fld id="{811A7F82-385F-45A5-AEC8-32F9E8051A39}" type="slidenum">
              <a:rPr lang="en-CA" smtClean="0"/>
              <a:t>6</a:t>
            </a:fld>
            <a:endParaRPr lang="en-CA"/>
          </a:p>
        </p:txBody>
      </p:sp>
    </p:spTree>
    <p:extLst>
      <p:ext uri="{BB962C8B-B14F-4D97-AF65-F5344CB8AC3E}">
        <p14:creationId xmlns:p14="http://schemas.microsoft.com/office/powerpoint/2010/main" val="851466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Gezer is due west of Jerusalem about 20 miles</a:t>
            </a:r>
          </a:p>
          <a:p>
            <a:pPr marL="171450" indent="-171450">
              <a:buFont typeface="Arial" panose="020B0604020202020204" pitchFamily="34" charset="0"/>
              <a:buChar char="•"/>
            </a:pPr>
            <a:r>
              <a:rPr lang="en-CA" dirty="0"/>
              <a:t>Line 1 begins with months 6 and 7 (September/October) – the final ingathering and processing of all the harvest – especially grapes and olives.  The completion of this approximates the time of the Feast of Tabernacles.  </a:t>
            </a:r>
          </a:p>
          <a:p>
            <a:pPr marL="171450" indent="-171450">
              <a:buFont typeface="Arial" panose="020B0604020202020204" pitchFamily="34" charset="0"/>
              <a:buChar char="•"/>
            </a:pPr>
            <a:r>
              <a:rPr lang="en-CA" dirty="0"/>
              <a:t>Line 2 is months 8 and 9 (November/December) – planting crops after the fall rain had softened the ground.  </a:t>
            </a:r>
          </a:p>
          <a:p>
            <a:pPr marL="171450" indent="-171450">
              <a:buFont typeface="Arial" panose="020B0604020202020204" pitchFamily="34" charset="0"/>
              <a:buChar char="•"/>
            </a:pPr>
            <a:r>
              <a:rPr lang="en-CA" dirty="0"/>
              <a:t>Line 3, months 10 and 11 (January/February) – completion of sowing.  </a:t>
            </a:r>
          </a:p>
          <a:p>
            <a:pPr marL="171450" indent="-171450">
              <a:buFont typeface="Arial" panose="020B0604020202020204" pitchFamily="34" charset="0"/>
              <a:buChar char="•"/>
            </a:pPr>
            <a:r>
              <a:rPr lang="en-CA" dirty="0"/>
              <a:t>Flax was harvested in March, month 12.  </a:t>
            </a:r>
          </a:p>
          <a:p>
            <a:pPr marL="171450" indent="-171450">
              <a:buFont typeface="Arial" panose="020B0604020202020204" pitchFamily="34" charset="0"/>
              <a:buChar char="•"/>
            </a:pPr>
            <a:r>
              <a:rPr lang="en-CA" dirty="0"/>
              <a:t>The barley harvest began in April, month 1.  </a:t>
            </a:r>
          </a:p>
          <a:p>
            <a:pPr marL="171450" indent="-171450">
              <a:buFont typeface="Arial" panose="020B0604020202020204" pitchFamily="34" charset="0"/>
              <a:buChar char="•"/>
            </a:pPr>
            <a:r>
              <a:rPr lang="en-CA" dirty="0"/>
              <a:t>Other early grains were harvested in May, month 2.  </a:t>
            </a:r>
          </a:p>
          <a:p>
            <a:pPr marL="171450" indent="-171450">
              <a:buFont typeface="Arial" panose="020B0604020202020204" pitchFamily="34" charset="0"/>
              <a:buChar char="•"/>
            </a:pPr>
            <a:r>
              <a:rPr lang="en-CA" dirty="0"/>
              <a:t>Over the summer, June and July, months 3 and 4, vines and fruit trees were tended.  </a:t>
            </a:r>
          </a:p>
          <a:p>
            <a:pPr marL="171450" indent="-171450">
              <a:buFont typeface="Arial" panose="020B0604020202020204" pitchFamily="34" charset="0"/>
              <a:buChar char="•"/>
            </a:pPr>
            <a:r>
              <a:rPr lang="en-CA" dirty="0"/>
              <a:t>Finally, in August, month 5, summer fruits, mostly figs, were harvested.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From: </a:t>
            </a:r>
            <a:r>
              <a:rPr lang="en-CA" sz="1800" dirty="0">
                <a:effectLst/>
                <a:latin typeface="Calibri" panose="020F0502020204030204" pitchFamily="34" charset="0"/>
                <a:ea typeface="Calibri" panose="020F0502020204030204" pitchFamily="34" charset="0"/>
                <a:cs typeface="Arial" panose="020B0604020202020204" pitchFamily="34" charset="0"/>
              </a:rPr>
              <a:t>Thomas, D.W., editor, </a:t>
            </a:r>
            <a:r>
              <a:rPr lang="en-CA" sz="1800" i="1" u="sng" dirty="0">
                <a:effectLst/>
                <a:latin typeface="Calibri" panose="020F0502020204030204" pitchFamily="34" charset="0"/>
                <a:ea typeface="Calibri" panose="020F0502020204030204" pitchFamily="34" charset="0"/>
                <a:cs typeface="Arial" panose="020B0604020202020204" pitchFamily="34" charset="0"/>
              </a:rPr>
              <a:t>Documents from Old Testament Times</a:t>
            </a:r>
            <a:r>
              <a:rPr lang="en-CA" sz="1800" dirty="0">
                <a:effectLst/>
                <a:latin typeface="Calibri" panose="020F0502020204030204" pitchFamily="34" charset="0"/>
                <a:ea typeface="Calibri" panose="020F0502020204030204" pitchFamily="34" charset="0"/>
                <a:cs typeface="Arial" panose="020B0604020202020204" pitchFamily="34" charset="0"/>
              </a:rPr>
              <a:t>, (</a:t>
            </a:r>
            <a:r>
              <a:rPr lang="en-CA" sz="1800" b="1" dirty="0">
                <a:effectLst/>
                <a:latin typeface="Calibri" panose="020F0502020204030204" pitchFamily="34" charset="0"/>
                <a:ea typeface="Calibri" panose="020F0502020204030204" pitchFamily="34" charset="0"/>
                <a:cs typeface="Arial" panose="020B0604020202020204" pitchFamily="34" charset="0"/>
              </a:rPr>
              <a:t>DOTT</a:t>
            </a:r>
            <a:r>
              <a:rPr lang="en-CA" sz="1800" dirty="0">
                <a:effectLst/>
                <a:latin typeface="Calibri" panose="020F0502020204030204" pitchFamily="34" charset="0"/>
                <a:ea typeface="Calibri" panose="020F0502020204030204" pitchFamily="34" charset="0"/>
                <a:cs typeface="Arial" panose="020B0604020202020204" pitchFamily="34" charset="0"/>
              </a:rPr>
              <a:t>) Harper &amp; Row, New York, 1958.</a:t>
            </a:r>
          </a:p>
          <a:p>
            <a:pPr marL="0" indent="0">
              <a:buFont typeface="Arial" panose="020B0604020202020204" pitchFamily="34" charset="0"/>
              <a:buNone/>
            </a:pPr>
            <a:endParaRPr lang="en-CA" dirty="0"/>
          </a:p>
        </p:txBody>
      </p:sp>
      <p:sp>
        <p:nvSpPr>
          <p:cNvPr id="4" name="Slide Number Placeholder 3"/>
          <p:cNvSpPr>
            <a:spLocks noGrp="1"/>
          </p:cNvSpPr>
          <p:nvPr>
            <p:ph type="sldNum" sz="quarter" idx="5"/>
          </p:nvPr>
        </p:nvSpPr>
        <p:spPr/>
        <p:txBody>
          <a:bodyPr/>
          <a:lstStyle/>
          <a:p>
            <a:fld id="{811A7F82-385F-45A5-AEC8-32F9E8051A39}" type="slidenum">
              <a:rPr lang="en-CA" smtClean="0"/>
              <a:t>7</a:t>
            </a:fld>
            <a:endParaRPr lang="en-CA"/>
          </a:p>
        </p:txBody>
      </p:sp>
    </p:spTree>
    <p:extLst>
      <p:ext uri="{BB962C8B-B14F-4D97-AF65-F5344CB8AC3E}">
        <p14:creationId xmlns:p14="http://schemas.microsoft.com/office/powerpoint/2010/main" val="1837721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very familiar with these scriptures …</a:t>
            </a:r>
          </a:p>
          <a:p>
            <a:pPr marL="171450" indent="-171450">
              <a:buFont typeface="Arial" panose="020B0604020202020204" pitchFamily="34" charset="0"/>
              <a:buChar char="•"/>
            </a:pPr>
            <a:r>
              <a:rPr lang="en-CA" dirty="0"/>
              <a:t>But perhaps we need to focus more on the object lessons …</a:t>
            </a:r>
          </a:p>
          <a:p>
            <a:pPr marL="171450" indent="-171450">
              <a:buFont typeface="Arial" panose="020B0604020202020204" pitchFamily="34" charset="0"/>
              <a:buChar char="•"/>
            </a:pPr>
            <a:r>
              <a:rPr lang="en-CA" dirty="0"/>
              <a:t>At the Feast Stan’s sermon covered in detail the ongoing significance of the Feast related to the Plan of God … </a:t>
            </a:r>
          </a:p>
        </p:txBody>
      </p:sp>
      <p:sp>
        <p:nvSpPr>
          <p:cNvPr id="4" name="Slide Number Placeholder 3"/>
          <p:cNvSpPr>
            <a:spLocks noGrp="1"/>
          </p:cNvSpPr>
          <p:nvPr>
            <p:ph type="sldNum" sz="quarter" idx="5"/>
          </p:nvPr>
        </p:nvSpPr>
        <p:spPr/>
        <p:txBody>
          <a:bodyPr/>
          <a:lstStyle/>
          <a:p>
            <a:fld id="{811A7F82-385F-45A5-AEC8-32F9E8051A39}" type="slidenum">
              <a:rPr lang="en-CA" smtClean="0"/>
              <a:t>8</a:t>
            </a:fld>
            <a:endParaRPr lang="en-CA"/>
          </a:p>
        </p:txBody>
      </p:sp>
    </p:spTree>
    <p:extLst>
      <p:ext uri="{BB962C8B-B14F-4D97-AF65-F5344CB8AC3E}">
        <p14:creationId xmlns:p14="http://schemas.microsoft.com/office/powerpoint/2010/main" val="556460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“survivors of Israel”  are those people called by God to come to the Land of Israel, the “second exodus”,  and form a New Nation of Israel in which each person is “called holy”.   </a:t>
            </a:r>
          </a:p>
          <a:p>
            <a:pPr marL="171450" indent="-171450">
              <a:buFont typeface="Arial" panose="020B0604020202020204" pitchFamily="34" charset="0"/>
              <a:buChar char="•"/>
            </a:pPr>
            <a:r>
              <a:rPr lang="en-CA" dirty="0"/>
              <a:t>These people will all be converted – part of the True Church of God, having entered into the New Covenant.</a:t>
            </a:r>
          </a:p>
          <a:p>
            <a:pPr marL="171450" indent="-171450">
              <a:buFont typeface="Arial" panose="020B0604020202020204" pitchFamily="34" charset="0"/>
              <a:buChar char="•"/>
            </a:pPr>
            <a:r>
              <a:rPr lang="en-CA" dirty="0"/>
              <a:t>The “cloud” and “fire” are a direct allusion to the pillar of smoke and fire associated with the original Tabernacle. </a:t>
            </a:r>
          </a:p>
          <a:p>
            <a:pPr marL="171450" indent="-171450">
              <a:buFont typeface="Arial" panose="020B0604020202020204" pitchFamily="34" charset="0"/>
              <a:buChar char="•"/>
            </a:pPr>
            <a:r>
              <a:rPr lang="en-CA" dirty="0"/>
              <a:t> The “canopy” is the protection provided by God “over the whole site of Mount Zion”, symbolic of the New Israel and extending from there to the whole earth. </a:t>
            </a:r>
          </a:p>
          <a:p>
            <a:pPr marL="171450" indent="-171450">
              <a:buFont typeface="Arial" panose="020B0604020202020204" pitchFamily="34" charset="0"/>
              <a:buChar char="•"/>
            </a:pPr>
            <a:r>
              <a:rPr lang="en-CA" dirty="0"/>
              <a:t>The “booth (sukkah) for shade” is the presence of the King of kings</a:t>
            </a:r>
          </a:p>
        </p:txBody>
      </p:sp>
      <p:sp>
        <p:nvSpPr>
          <p:cNvPr id="4" name="Slide Number Placeholder 3"/>
          <p:cNvSpPr>
            <a:spLocks noGrp="1"/>
          </p:cNvSpPr>
          <p:nvPr>
            <p:ph type="sldNum" sz="quarter" idx="5"/>
          </p:nvPr>
        </p:nvSpPr>
        <p:spPr/>
        <p:txBody>
          <a:bodyPr/>
          <a:lstStyle/>
          <a:p>
            <a:fld id="{811A7F82-385F-45A5-AEC8-32F9E8051A39}" type="slidenum">
              <a:rPr lang="en-CA" smtClean="0"/>
              <a:t>9</a:t>
            </a:fld>
            <a:endParaRPr lang="en-CA"/>
          </a:p>
        </p:txBody>
      </p:sp>
    </p:spTree>
    <p:extLst>
      <p:ext uri="{BB962C8B-B14F-4D97-AF65-F5344CB8AC3E}">
        <p14:creationId xmlns:p14="http://schemas.microsoft.com/office/powerpoint/2010/main" val="1104930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DE1EF-5BE8-47B5-80FB-30E6D4CDE0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BDC2C12-F2A7-4216-9B68-051C63F35F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6513770-452F-4202-B39B-FB4E0631BA76}"/>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5" name="Footer Placeholder 4">
            <a:extLst>
              <a:ext uri="{FF2B5EF4-FFF2-40B4-BE49-F238E27FC236}">
                <a16:creationId xmlns:a16="http://schemas.microsoft.com/office/drawing/2014/main" id="{44DAE2B9-5312-4BDA-8AC6-558B47248A5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82E7597-B7B9-4451-8D9B-4E544446B410}"/>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4081602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08DE0-1F7C-42C3-9FC7-F1383053EC3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08E2D70-C2AC-41DF-BFB2-49C928289D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A23EC0B-5B60-43B4-932B-F8C7B4A9F5EA}"/>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5" name="Footer Placeholder 4">
            <a:extLst>
              <a:ext uri="{FF2B5EF4-FFF2-40B4-BE49-F238E27FC236}">
                <a16:creationId xmlns:a16="http://schemas.microsoft.com/office/drawing/2014/main" id="{896B8559-7F42-4E6E-BF4F-C712F24114A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E65CA30-C35B-4C4A-8A6B-5205B5F2CF1E}"/>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13910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0BA200-7554-4D69-8C28-506CC9E432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6DAFD3E-FAFC-4F54-8613-E37B728FFF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820AB15-E51D-495E-91F0-7BF30770FC1A}"/>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5" name="Footer Placeholder 4">
            <a:extLst>
              <a:ext uri="{FF2B5EF4-FFF2-40B4-BE49-F238E27FC236}">
                <a16:creationId xmlns:a16="http://schemas.microsoft.com/office/drawing/2014/main" id="{4E6DCE99-A7F9-4893-B253-CA795DAF35C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6FB829A-875C-4B1F-9C3B-0B4919EACCD2}"/>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1131840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4D5BC-5B05-468B-9544-000F792441E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66DEA40-8B8A-4933-A76B-D347838E58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241A1A6-F311-46EC-8C88-17CF1CA1B719}"/>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5" name="Footer Placeholder 4">
            <a:extLst>
              <a:ext uri="{FF2B5EF4-FFF2-40B4-BE49-F238E27FC236}">
                <a16:creationId xmlns:a16="http://schemas.microsoft.com/office/drawing/2014/main" id="{AE97697B-0920-4C01-914B-A1736E7D5F0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062C564-A57C-4C8E-80D7-9AB9B9566AC2}"/>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2203799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9C17-CAA0-4C34-A3CC-08313CDB0A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8E39258-6709-4A7F-8CF5-8BB813B7C4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2FE57F-2716-4579-9F5E-5F110EAA8F93}"/>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5" name="Footer Placeholder 4">
            <a:extLst>
              <a:ext uri="{FF2B5EF4-FFF2-40B4-BE49-F238E27FC236}">
                <a16:creationId xmlns:a16="http://schemas.microsoft.com/office/drawing/2014/main" id="{DEFFAE40-2EF3-4668-86B5-EC9C5B648BC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AACD23-075A-4C38-A706-851829D9782C}"/>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199636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4A5E1-D10F-44EE-A61A-A77BB9384CA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97ED876-15D1-4DB4-8D1C-932BA201C1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F983EB94-3B58-4207-B070-AEF872CA92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DC6CA510-EB80-4E0F-ABEE-198233255370}"/>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6" name="Footer Placeholder 5">
            <a:extLst>
              <a:ext uri="{FF2B5EF4-FFF2-40B4-BE49-F238E27FC236}">
                <a16:creationId xmlns:a16="http://schemas.microsoft.com/office/drawing/2014/main" id="{C1E23031-6A17-4EE8-9708-4B31E449980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523AD93-B412-4CAF-9F56-6741BD7554D7}"/>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2713038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311F7-7838-4573-AC6D-2A513A3C617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4F99008-10A5-4BD0-8DA3-56A3C2DB88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36131F-DE2A-41D4-8D62-4F6494C974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5909930D-35B9-4F9C-8C44-1A0E0485A7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B82BE4-EDF9-45EC-B0C8-6B9A9B9F8F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9BB44E3-5200-45D2-A1DC-E9A53CE49B6F}"/>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8" name="Footer Placeholder 7">
            <a:extLst>
              <a:ext uri="{FF2B5EF4-FFF2-40B4-BE49-F238E27FC236}">
                <a16:creationId xmlns:a16="http://schemas.microsoft.com/office/drawing/2014/main" id="{485E7FC2-9F1F-4EE2-9E13-81871F6159D2}"/>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B35FB6B-1190-4319-985F-4ADD7D64C33E}"/>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130493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92BE1-96F5-4DD8-97E5-29395714120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76B8D77-DEAD-4EF4-B71B-9C0628E1772B}"/>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4" name="Footer Placeholder 3">
            <a:extLst>
              <a:ext uri="{FF2B5EF4-FFF2-40B4-BE49-F238E27FC236}">
                <a16:creationId xmlns:a16="http://schemas.microsoft.com/office/drawing/2014/main" id="{8DBE338E-359D-4ACB-B8C6-691740C57C54}"/>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A08C241-513D-4253-9903-9450FD208615}"/>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4122098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2BA963-B1E2-4E54-94B9-1CAABA85A134}"/>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3" name="Footer Placeholder 2">
            <a:extLst>
              <a:ext uri="{FF2B5EF4-FFF2-40B4-BE49-F238E27FC236}">
                <a16:creationId xmlns:a16="http://schemas.microsoft.com/office/drawing/2014/main" id="{486BB85C-4B14-4FB3-BA36-64830040ACB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91B341D-5D0F-4403-8156-4513023DB931}"/>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2201261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883C1-0074-40B5-9C0A-4A3977B602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B61BEF11-8712-4A4F-A2D5-665D4B34C3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93BDF2B-089D-4354-9D3B-D918807329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73B8EC-202C-46DF-BB8F-FFF7611B40F8}"/>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6" name="Footer Placeholder 5">
            <a:extLst>
              <a:ext uri="{FF2B5EF4-FFF2-40B4-BE49-F238E27FC236}">
                <a16:creationId xmlns:a16="http://schemas.microsoft.com/office/drawing/2014/main" id="{CDA52AB3-1685-4C02-91CB-FDA5F9123F5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BE9C2AD-F46E-4FA3-A04D-4E72F3812108}"/>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2551801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E2B6-8818-476F-B97B-01E782969C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6C099A3-A9BC-4234-A8EB-8FE631CAE1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B2B1704-1993-4A85-84FD-27A9AA6F14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BCA54B-DB0B-4121-B63B-524AE754E26B}"/>
              </a:ext>
            </a:extLst>
          </p:cNvPr>
          <p:cNvSpPr>
            <a:spLocks noGrp="1"/>
          </p:cNvSpPr>
          <p:nvPr>
            <p:ph type="dt" sz="half" idx="10"/>
          </p:nvPr>
        </p:nvSpPr>
        <p:spPr/>
        <p:txBody>
          <a:bodyPr/>
          <a:lstStyle/>
          <a:p>
            <a:fld id="{348D33BE-031F-41E1-BFFC-2D86112ABD8F}" type="datetimeFigureOut">
              <a:rPr lang="en-CA" smtClean="0"/>
              <a:t>2022-10-04</a:t>
            </a:fld>
            <a:endParaRPr lang="en-CA"/>
          </a:p>
        </p:txBody>
      </p:sp>
      <p:sp>
        <p:nvSpPr>
          <p:cNvPr id="6" name="Footer Placeholder 5">
            <a:extLst>
              <a:ext uri="{FF2B5EF4-FFF2-40B4-BE49-F238E27FC236}">
                <a16:creationId xmlns:a16="http://schemas.microsoft.com/office/drawing/2014/main" id="{D51D53B4-7531-4381-8072-F201E001933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B54B93E-32FC-489C-89F4-1172A1F79EFB}"/>
              </a:ext>
            </a:extLst>
          </p:cNvPr>
          <p:cNvSpPr>
            <a:spLocks noGrp="1"/>
          </p:cNvSpPr>
          <p:nvPr>
            <p:ph type="sldNum" sz="quarter" idx="12"/>
          </p:nvPr>
        </p:nvSpPr>
        <p:spPr/>
        <p:txBody>
          <a:bodyPr/>
          <a:lstStyle/>
          <a:p>
            <a:fld id="{ED0BB965-FA63-4D87-B123-0D39B7EFC7BC}" type="slidenum">
              <a:rPr lang="en-CA" smtClean="0"/>
              <a:t>‹#›</a:t>
            </a:fld>
            <a:endParaRPr lang="en-CA"/>
          </a:p>
        </p:txBody>
      </p:sp>
    </p:spTree>
    <p:extLst>
      <p:ext uri="{BB962C8B-B14F-4D97-AF65-F5344CB8AC3E}">
        <p14:creationId xmlns:p14="http://schemas.microsoft.com/office/powerpoint/2010/main" val="3191813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9309D6-4047-48F8-8165-497BB2FB7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0C313D9-8330-470A-B755-2D18C75854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8DFCFC1-E8DF-4FC6-A616-061E1357AF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D33BE-031F-41E1-BFFC-2D86112ABD8F}" type="datetimeFigureOut">
              <a:rPr lang="en-CA" smtClean="0"/>
              <a:t>2022-10-04</a:t>
            </a:fld>
            <a:endParaRPr lang="en-CA"/>
          </a:p>
        </p:txBody>
      </p:sp>
      <p:sp>
        <p:nvSpPr>
          <p:cNvPr id="5" name="Footer Placeholder 4">
            <a:extLst>
              <a:ext uri="{FF2B5EF4-FFF2-40B4-BE49-F238E27FC236}">
                <a16:creationId xmlns:a16="http://schemas.microsoft.com/office/drawing/2014/main" id="{F46E6E97-4E6D-4252-835A-89E6F1E368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A82FB35-BBA5-42A3-9008-DDA2E405FB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BB965-FA63-4D87-B123-0D39B7EFC7BC}" type="slidenum">
              <a:rPr lang="en-CA" smtClean="0"/>
              <a:t>‹#›</a:t>
            </a:fld>
            <a:endParaRPr lang="en-CA"/>
          </a:p>
        </p:txBody>
      </p:sp>
    </p:spTree>
    <p:extLst>
      <p:ext uri="{BB962C8B-B14F-4D97-AF65-F5344CB8AC3E}">
        <p14:creationId xmlns:p14="http://schemas.microsoft.com/office/powerpoint/2010/main" val="3043945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D8A25-2E10-40BE-A069-D590B5272BF9}"/>
              </a:ext>
            </a:extLst>
          </p:cNvPr>
          <p:cNvSpPr>
            <a:spLocks noGrp="1"/>
          </p:cNvSpPr>
          <p:nvPr>
            <p:ph type="ctrTitle"/>
          </p:nvPr>
        </p:nvSpPr>
        <p:spPr>
          <a:xfrm>
            <a:off x="1061885" y="752167"/>
            <a:ext cx="10087896" cy="1327355"/>
          </a:xfrm>
        </p:spPr>
        <p:txBody>
          <a:bodyPr>
            <a:normAutofit/>
          </a:bodyPr>
          <a:lstStyle/>
          <a:p>
            <a:r>
              <a:rPr lang="en-CA" sz="7200" dirty="0">
                <a:latin typeface="Arial Black" panose="020B0A04020102020204" pitchFamily="34" charset="0"/>
              </a:rPr>
              <a:t>The Dwelling Place </a:t>
            </a:r>
          </a:p>
        </p:txBody>
      </p:sp>
      <p:sp>
        <p:nvSpPr>
          <p:cNvPr id="3" name="Subtitle 2">
            <a:extLst>
              <a:ext uri="{FF2B5EF4-FFF2-40B4-BE49-F238E27FC236}">
                <a16:creationId xmlns:a16="http://schemas.microsoft.com/office/drawing/2014/main" id="{B93A77C3-F15C-46A0-9B44-31C234D6BC05}"/>
              </a:ext>
            </a:extLst>
          </p:cNvPr>
          <p:cNvSpPr>
            <a:spLocks noGrp="1"/>
          </p:cNvSpPr>
          <p:nvPr>
            <p:ph type="subTitle" idx="1"/>
          </p:nvPr>
        </p:nvSpPr>
        <p:spPr>
          <a:xfrm>
            <a:off x="595745" y="2433483"/>
            <a:ext cx="11000510" cy="3828771"/>
          </a:xfrm>
        </p:spPr>
        <p:txBody>
          <a:bodyPr/>
          <a:lstStyle/>
          <a:p>
            <a:r>
              <a:rPr lang="en-CA" sz="2800" b="1" i="1" dirty="0">
                <a:solidFill>
                  <a:srgbClr val="FF0000"/>
                </a:solidFill>
              </a:rPr>
              <a:t>The LORD is exalted, for </a:t>
            </a:r>
            <a:r>
              <a:rPr lang="en-CA" sz="2800" b="1" i="1" dirty="0">
                <a:solidFill>
                  <a:srgbClr val="FF0000"/>
                </a:solidFill>
                <a:highlight>
                  <a:srgbClr val="FFFF00"/>
                </a:highlight>
              </a:rPr>
              <a:t>he dwells on high</a:t>
            </a:r>
            <a:r>
              <a:rPr lang="en-CA" sz="2800" b="1" i="1" dirty="0">
                <a:solidFill>
                  <a:srgbClr val="FF0000"/>
                </a:solidFill>
              </a:rPr>
              <a:t> …</a:t>
            </a:r>
          </a:p>
          <a:p>
            <a:r>
              <a:rPr lang="en-CA" sz="2800" b="1" i="1" dirty="0">
                <a:solidFill>
                  <a:srgbClr val="FF0000"/>
                </a:solidFill>
              </a:rPr>
              <a:t> For thus says the One who is high and lifted up,</a:t>
            </a:r>
            <a:br>
              <a:rPr lang="en-CA" sz="2800" b="1" i="1" dirty="0">
                <a:solidFill>
                  <a:srgbClr val="FF0000"/>
                </a:solidFill>
              </a:rPr>
            </a:br>
            <a:r>
              <a:rPr lang="en-CA" sz="2800" b="1" i="1" dirty="0">
                <a:solidFill>
                  <a:srgbClr val="FF0000"/>
                </a:solidFill>
                <a:highlight>
                  <a:srgbClr val="FFFF00"/>
                </a:highlight>
              </a:rPr>
              <a:t>who inhabits eternity</a:t>
            </a:r>
            <a:r>
              <a:rPr lang="en-CA" sz="2800" b="1" i="1" dirty="0">
                <a:solidFill>
                  <a:srgbClr val="FF0000"/>
                </a:solidFill>
              </a:rPr>
              <a:t>, whose name is Holy:</a:t>
            </a:r>
            <a:br>
              <a:rPr lang="en-CA" sz="2800" b="1" i="1" dirty="0">
                <a:solidFill>
                  <a:srgbClr val="FF0000"/>
                </a:solidFill>
              </a:rPr>
            </a:br>
            <a:r>
              <a:rPr lang="en-CA" sz="2800" b="1" i="1" dirty="0">
                <a:solidFill>
                  <a:srgbClr val="FF0000"/>
                </a:solidFill>
              </a:rPr>
              <a:t>“</a:t>
            </a:r>
            <a:r>
              <a:rPr lang="en-CA" sz="2800" b="1" i="1" dirty="0">
                <a:solidFill>
                  <a:srgbClr val="FF0000"/>
                </a:solidFill>
                <a:highlight>
                  <a:srgbClr val="FFFF00"/>
                </a:highlight>
              </a:rPr>
              <a:t>I dwell in the high and holy place</a:t>
            </a:r>
            <a:br>
              <a:rPr lang="en-CA" sz="2800" b="1" i="1" dirty="0">
                <a:solidFill>
                  <a:srgbClr val="FF0000"/>
                </a:solidFill>
              </a:rPr>
            </a:br>
            <a:r>
              <a:rPr lang="en-CA" sz="2800" b="1" i="1" dirty="0">
                <a:solidFill>
                  <a:srgbClr val="FF0000"/>
                </a:solidFill>
              </a:rPr>
              <a:t> and </a:t>
            </a:r>
            <a:r>
              <a:rPr lang="en-CA" sz="2800" b="1" i="1" dirty="0">
                <a:solidFill>
                  <a:srgbClr val="FF0000"/>
                </a:solidFill>
                <a:highlight>
                  <a:srgbClr val="FFFF00"/>
                </a:highlight>
              </a:rPr>
              <a:t>also with him</a:t>
            </a:r>
            <a:r>
              <a:rPr lang="en-CA" sz="2800" b="1" i="1" dirty="0">
                <a:solidFill>
                  <a:srgbClr val="FF0000"/>
                </a:solidFill>
              </a:rPr>
              <a:t> who is of a contrite and lowly spirit …</a:t>
            </a:r>
          </a:p>
          <a:p>
            <a:r>
              <a:rPr lang="en-CA" sz="2800" b="1" i="1" dirty="0">
                <a:solidFill>
                  <a:srgbClr val="FF0000"/>
                </a:solidFill>
              </a:rPr>
              <a:t>and their voice was heard, and their prayer came to </a:t>
            </a:r>
            <a:r>
              <a:rPr lang="en-CA" sz="2800" b="1" i="1" dirty="0">
                <a:solidFill>
                  <a:srgbClr val="FF0000"/>
                </a:solidFill>
                <a:highlight>
                  <a:srgbClr val="FFFF00"/>
                </a:highlight>
              </a:rPr>
              <a:t>his holy habitation</a:t>
            </a:r>
            <a:r>
              <a:rPr lang="en-CA" sz="2800" b="1" i="1" dirty="0">
                <a:solidFill>
                  <a:srgbClr val="FF0000"/>
                </a:solidFill>
              </a:rPr>
              <a:t> …</a:t>
            </a:r>
          </a:p>
          <a:p>
            <a:endParaRPr lang="en-CA" sz="2800" b="1" i="1" dirty="0">
              <a:solidFill>
                <a:srgbClr val="FF0000"/>
              </a:solidFill>
            </a:endParaRPr>
          </a:p>
          <a:p>
            <a:pPr algn="r"/>
            <a:r>
              <a:rPr lang="en-CA" dirty="0"/>
              <a:t>Isaiah 33:5, 57:15, 2 Chronicles 30:27 ESV</a:t>
            </a:r>
          </a:p>
        </p:txBody>
      </p:sp>
    </p:spTree>
    <p:extLst>
      <p:ext uri="{BB962C8B-B14F-4D97-AF65-F5344CB8AC3E}">
        <p14:creationId xmlns:p14="http://schemas.microsoft.com/office/powerpoint/2010/main" val="2929822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D2A70-384A-4F76-B7FE-4C3739651E6F}"/>
              </a:ext>
            </a:extLst>
          </p:cNvPr>
          <p:cNvSpPr>
            <a:spLocks noGrp="1"/>
          </p:cNvSpPr>
          <p:nvPr>
            <p:ph type="title"/>
          </p:nvPr>
        </p:nvSpPr>
        <p:spPr>
          <a:xfrm>
            <a:off x="838200" y="1"/>
            <a:ext cx="10515600" cy="1173191"/>
          </a:xfrm>
        </p:spPr>
        <p:txBody>
          <a:bodyPr/>
          <a:lstStyle/>
          <a:p>
            <a:pPr algn="ctr"/>
            <a:r>
              <a:rPr lang="en-CA" dirty="0">
                <a:latin typeface="Arial Black" panose="020B0A04020102020204" pitchFamily="34" charset="0"/>
              </a:rPr>
              <a:t>Another Prophecy of Isaiah …</a:t>
            </a:r>
          </a:p>
        </p:txBody>
      </p:sp>
      <p:sp>
        <p:nvSpPr>
          <p:cNvPr id="3" name="Content Placeholder 2">
            <a:extLst>
              <a:ext uri="{FF2B5EF4-FFF2-40B4-BE49-F238E27FC236}">
                <a16:creationId xmlns:a16="http://schemas.microsoft.com/office/drawing/2014/main" id="{D799E869-CED5-497C-AA70-AC87EEFB31B6}"/>
              </a:ext>
            </a:extLst>
          </p:cNvPr>
          <p:cNvSpPr>
            <a:spLocks noGrp="1"/>
          </p:cNvSpPr>
          <p:nvPr>
            <p:ph idx="1"/>
          </p:nvPr>
        </p:nvSpPr>
        <p:spPr>
          <a:xfrm>
            <a:off x="0" y="1173192"/>
            <a:ext cx="12192000" cy="5684807"/>
          </a:xfrm>
        </p:spPr>
        <p:txBody>
          <a:bodyPr>
            <a:normAutofit/>
          </a:bodyPr>
          <a:lstStyle/>
          <a:p>
            <a:pPr lvl="1" indent="0">
              <a:lnSpc>
                <a:spcPct val="107000"/>
              </a:lnSpc>
              <a:spcBef>
                <a:spcPts val="0"/>
              </a:spcBef>
              <a:spcAft>
                <a:spcPts val="600"/>
              </a:spcAft>
              <a:buNone/>
            </a:pPr>
            <a:r>
              <a:rPr lang="en-CA" b="1" u="sng" dirty="0">
                <a:effectLst/>
                <a:latin typeface="Calibri" panose="020F0502020204030204" pitchFamily="34" charset="0"/>
                <a:ea typeface="Calibri" panose="020F0502020204030204" pitchFamily="34" charset="0"/>
                <a:cs typeface="Arial" panose="020B0604020202020204" pitchFamily="34" charset="0"/>
              </a:rPr>
              <a:t>Isaiah 33:17-22 ESV</a:t>
            </a:r>
          </a:p>
          <a:p>
            <a:pPr lvl="1" indent="0">
              <a:lnSpc>
                <a:spcPct val="107000"/>
              </a:lnSpc>
              <a:spcBef>
                <a:spcPts val="0"/>
              </a:spcBef>
              <a:spcAft>
                <a:spcPts val="600"/>
              </a:spcAft>
              <a:buNone/>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eyes will behold the king in his beauty</a:t>
            </a:r>
            <a:r>
              <a:rPr lang="en-CA" dirty="0">
                <a:effectLst/>
                <a:latin typeface="Calibri" panose="020F0502020204030204" pitchFamily="34" charset="0"/>
                <a:ea typeface="Calibri" panose="020F0502020204030204" pitchFamily="34" charset="0"/>
                <a:cs typeface="Arial" panose="020B0604020202020204" pitchFamily="34" charset="0"/>
              </a:rPr>
              <a:t>; they will see a land that stretches afar.</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Your heart will muse on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terror</a:t>
            </a:r>
            <a:r>
              <a:rPr lang="en-CA" dirty="0">
                <a:effectLst/>
                <a:latin typeface="Calibri" panose="020F0502020204030204" pitchFamily="34" charset="0"/>
                <a:ea typeface="Calibri" panose="020F0502020204030204" pitchFamily="34" charset="0"/>
                <a:cs typeface="Arial" panose="020B0604020202020204" pitchFamily="34" charset="0"/>
              </a:rPr>
              <a:t>:</a:t>
            </a:r>
            <a:r>
              <a:rPr lang="en-CA" dirty="0">
                <a:latin typeface="Calibri" panose="020F0502020204030204" pitchFamily="34" charset="0"/>
                <a:ea typeface="Calibri" panose="020F0502020204030204" pitchFamily="34" charset="0"/>
                <a:cs typeface="Arial" panose="020B0604020202020204" pitchFamily="34" charset="0"/>
              </a:rPr>
              <a:t> …</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You will see no more the insolent people …</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Behold Zion, the city of our appointed feasts</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Your eyes will see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Jerusalem</a:t>
            </a:r>
            <a:r>
              <a:rPr lang="en-CA" dirty="0">
                <a:effectLst/>
                <a:latin typeface="Calibri" panose="020F0502020204030204" pitchFamily="34" charset="0"/>
                <a:ea typeface="Calibri" panose="020F0502020204030204" pitchFamily="34" charset="0"/>
                <a:cs typeface="Arial" panose="020B0604020202020204" pitchFamily="34" charset="0"/>
              </a:rPr>
              <a:t>, an untroubled habitation,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 immovable tent</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whose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stakes will never be plucked up</a:t>
            </a:r>
            <a:r>
              <a:rPr lang="en-CA" dirty="0">
                <a:effectLst/>
                <a:latin typeface="Calibri" panose="020F0502020204030204" pitchFamily="34" charset="0"/>
                <a:ea typeface="Calibri" panose="020F0502020204030204" pitchFamily="34" charset="0"/>
                <a:cs typeface="Arial" panose="020B0604020202020204" pitchFamily="34" charset="0"/>
              </a:rPr>
              <a:t>, nor will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any of its cords be broken</a:t>
            </a:r>
            <a:r>
              <a:rPr lang="en-CA" dirty="0">
                <a:effectLst/>
                <a:latin typeface="Calibri" panose="020F0502020204030204" pitchFamily="34" charset="0"/>
                <a:ea typeface="Calibri" panose="020F0502020204030204" pitchFamily="34" charset="0"/>
                <a:cs typeface="Arial" panose="020B0604020202020204" pitchFamily="34" charset="0"/>
              </a:rPr>
              <a:t>.</a:t>
            </a:r>
            <a:br>
              <a:rPr lang="en-CA" dirty="0">
                <a:effectLst/>
                <a:latin typeface="Calibri" panose="020F0502020204030204" pitchFamily="34" charset="0"/>
                <a:ea typeface="Calibri" panose="020F0502020204030204" pitchFamily="34" charset="0"/>
                <a:cs typeface="Arial" panose="020B0604020202020204" pitchFamily="34" charset="0"/>
              </a:rPr>
            </a:br>
            <a:r>
              <a:rPr lang="en-CA" dirty="0">
                <a:effectLst/>
                <a:latin typeface="Calibri" panose="020F0502020204030204" pitchFamily="34" charset="0"/>
                <a:ea typeface="Calibri" panose="020F0502020204030204" pitchFamily="34" charset="0"/>
                <a:cs typeface="Arial" panose="020B0604020202020204" pitchFamily="34" charset="0"/>
              </a:rPr>
              <a:t>But there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LORD in majesty will be for us a place of broad rivers and streams</a:t>
            </a:r>
            <a:r>
              <a:rPr lang="en-CA" dirty="0">
                <a:latin typeface="Calibri" panose="020F0502020204030204" pitchFamily="34" charset="0"/>
                <a:ea typeface="Calibri" panose="020F0502020204030204" pitchFamily="34" charset="0"/>
                <a:cs typeface="Arial" panose="020B0604020202020204" pitchFamily="34" charset="0"/>
              </a:rPr>
              <a:t> …</a:t>
            </a:r>
            <a:br>
              <a:rPr lang="en-CA"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For the LORD is our judge; the LORD is our lawgiver</a:t>
            </a:r>
            <a:r>
              <a:rPr lang="en-CA" b="1" dirty="0">
                <a:effectLst/>
                <a:latin typeface="Calibri" panose="020F0502020204030204" pitchFamily="34" charset="0"/>
                <a:ea typeface="Calibri" panose="020F0502020204030204" pitchFamily="34" charset="0"/>
                <a:cs typeface="Arial" panose="020B0604020202020204" pitchFamily="34" charset="0"/>
              </a:rPr>
              <a:t>;</a:t>
            </a:r>
            <a:br>
              <a:rPr lang="en-CA" b="1" u="sng" dirty="0">
                <a:effectLst/>
                <a:latin typeface="Calibri" panose="020F0502020204030204" pitchFamily="34" charset="0"/>
                <a:ea typeface="Calibri" panose="020F0502020204030204" pitchFamily="34" charset="0"/>
                <a:cs typeface="Arial" panose="020B0604020202020204" pitchFamily="34" charset="0"/>
              </a:rPr>
            </a:b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LORD is our king; he will save us</a:t>
            </a:r>
            <a:r>
              <a:rPr lang="en-CA" dirty="0">
                <a:effectLst/>
                <a:latin typeface="Calibri" panose="020F0502020204030204" pitchFamily="34" charset="0"/>
                <a:ea typeface="Calibri" panose="020F0502020204030204" pitchFamily="34" charset="0"/>
                <a:cs typeface="Arial" panose="020B0604020202020204" pitchFamily="34" charset="0"/>
              </a:rPr>
              <a:t>.</a:t>
            </a:r>
          </a:p>
          <a:p>
            <a:pPr marL="571500" indent="-342900">
              <a:lnSpc>
                <a:spcPct val="107000"/>
              </a:lnSpc>
              <a:spcBef>
                <a:spcPts val="0"/>
              </a:spcBef>
              <a:spcAft>
                <a:spcPts val="600"/>
              </a:spcAft>
            </a:pPr>
            <a:r>
              <a:rPr lang="en-CA" dirty="0">
                <a:effectLst/>
                <a:latin typeface="Calibri" panose="020F0502020204030204" pitchFamily="34" charset="0"/>
                <a:ea typeface="Calibri" panose="020F0502020204030204" pitchFamily="34" charset="0"/>
                <a:cs typeface="Arial" panose="020B0604020202020204" pitchFamily="34" charset="0"/>
              </a:rPr>
              <a:t>In this prophecy, Isaiah looks beyond the contemporary trouble, beyond all the intervening centuries, beyond the destruction at the close of the age, to the arrival of the King of kings – as we must now, however close it is</a:t>
            </a:r>
          </a:p>
          <a:p>
            <a:endParaRPr lang="en-CA" dirty="0"/>
          </a:p>
        </p:txBody>
      </p:sp>
    </p:spTree>
    <p:extLst>
      <p:ext uri="{BB962C8B-B14F-4D97-AF65-F5344CB8AC3E}">
        <p14:creationId xmlns:p14="http://schemas.microsoft.com/office/powerpoint/2010/main" val="2060194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2D1A5-223E-477A-AE8D-7526B97BC497}"/>
              </a:ext>
            </a:extLst>
          </p:cNvPr>
          <p:cNvSpPr>
            <a:spLocks noGrp="1"/>
          </p:cNvSpPr>
          <p:nvPr>
            <p:ph type="title"/>
          </p:nvPr>
        </p:nvSpPr>
        <p:spPr>
          <a:xfrm>
            <a:off x="838200" y="1"/>
            <a:ext cx="10515600" cy="1173191"/>
          </a:xfrm>
        </p:spPr>
        <p:txBody>
          <a:bodyPr/>
          <a:lstStyle/>
          <a:p>
            <a:pPr algn="ctr"/>
            <a:r>
              <a:rPr lang="en-CA"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id="{2E9C168C-57FB-4778-A5AA-F7797DE294BB}"/>
              </a:ext>
            </a:extLst>
          </p:cNvPr>
          <p:cNvSpPr>
            <a:spLocks noGrp="1"/>
          </p:cNvSpPr>
          <p:nvPr>
            <p:ph idx="1"/>
          </p:nvPr>
        </p:nvSpPr>
        <p:spPr>
          <a:xfrm>
            <a:off x="0" y="1173192"/>
            <a:ext cx="12192000" cy="5684807"/>
          </a:xfrm>
        </p:spPr>
        <p:txBody>
          <a:bodyPr>
            <a:normAutofit fontScale="92500" lnSpcReduction="20000"/>
          </a:bodyPr>
          <a:lstStyle/>
          <a:p>
            <a:pPr>
              <a:lnSpc>
                <a:spcPct val="107000"/>
              </a:lnSpc>
              <a:spcBef>
                <a:spcPts val="0"/>
              </a:spcBef>
              <a:spcAft>
                <a:spcPts val="600"/>
              </a:spcAft>
            </a:pPr>
            <a:r>
              <a:rPr lang="en-CA" sz="3000" dirty="0">
                <a:effectLst/>
                <a:latin typeface="Calibri" panose="020F0502020204030204" pitchFamily="34" charset="0"/>
                <a:ea typeface="Calibri" panose="020F0502020204030204" pitchFamily="34" charset="0"/>
                <a:cs typeface="Arial" panose="020B0604020202020204" pitchFamily="34" charset="0"/>
              </a:rPr>
              <a:t>Isaiah is the speaker.  Under inspiration, he is summarizing the insight God has given him into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Plan of God and the working-out of worldwide events</a:t>
            </a:r>
            <a:r>
              <a:rPr lang="en-CA" sz="3000" dirty="0">
                <a:effectLs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This prophecy is a promise</a:t>
            </a:r>
            <a:r>
              <a:rPr lang="en-CA" sz="3000" dirty="0">
                <a:effectLst/>
                <a:latin typeface="Calibri" panose="020F0502020204030204" pitchFamily="34" charset="0"/>
                <a:ea typeface="Calibri" panose="020F0502020204030204" pitchFamily="34" charset="0"/>
                <a:cs typeface="Arial" panose="020B0604020202020204" pitchFamily="34" charset="0"/>
              </a:rPr>
              <a:t> to those human beings who have lived over the millennia; who have been called by God and have remained faithful in their calling; to whom God will see fit to grant the gift of eternal life at the first resurrection.  Isaiah says to these people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Your eyes will behold the king in his beauty</a:t>
            </a:r>
            <a:r>
              <a:rPr lang="en-CA" sz="3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glorified Jesus Christ as depicted in the Transfiguration</a:t>
            </a:r>
            <a:r>
              <a:rPr lang="en-CA" sz="3000"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t>
            </a:r>
          </a:p>
          <a:p>
            <a:pPr>
              <a:lnSpc>
                <a:spcPct val="107000"/>
              </a:lnSpc>
              <a:spcBef>
                <a:spcPts val="0"/>
              </a:spcBef>
              <a:spcAft>
                <a:spcPts val="600"/>
              </a:spcAft>
            </a:pPr>
            <a:r>
              <a:rPr lang="en-CA" sz="3000" dirty="0">
                <a:effectLst/>
                <a:latin typeface="Calibri" panose="020F0502020204030204" pitchFamily="34" charset="0"/>
                <a:ea typeface="Calibri" panose="020F0502020204030204" pitchFamily="34" charset="0"/>
                <a:cs typeface="Arial" panose="020B0604020202020204" pitchFamily="34" charset="0"/>
              </a:rPr>
              <a:t>All the world will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Behold Zion, the city of our appointed feasts</a:t>
            </a:r>
            <a:r>
              <a:rPr lang="en-CA" sz="3000" dirty="0">
                <a:effectLst/>
                <a:latin typeface="Calibri" panose="020F0502020204030204" pitchFamily="34" charset="0"/>
                <a:ea typeface="Calibri" panose="020F0502020204030204" pitchFamily="34" charset="0"/>
                <a:cs typeface="Arial" panose="020B0604020202020204" pitchFamily="34" charset="0"/>
              </a:rPr>
              <a:t>!” – all the Feasts of God, especially the Feast of Tabernacles, will be celebrated by all.  </a:t>
            </a:r>
          </a:p>
          <a:p>
            <a:pPr>
              <a:lnSpc>
                <a:spcPct val="107000"/>
              </a:lnSpc>
              <a:spcBef>
                <a:spcPts val="0"/>
              </a:spcBef>
              <a:spcAft>
                <a:spcPts val="600"/>
              </a:spcAft>
            </a:pPr>
            <a:r>
              <a:rPr lang="en-CA" sz="3000" dirty="0">
                <a:effectLst/>
                <a:latin typeface="Calibri" panose="020F0502020204030204" pitchFamily="34" charset="0"/>
                <a:ea typeface="Calibri" panose="020F0502020204030204" pitchFamily="34" charset="0"/>
                <a:cs typeface="Arial" panose="020B0604020202020204" pitchFamily="34" charset="0"/>
              </a:rPr>
              <a:t>Jerusalem is directly compared to the Tabernacle: it is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an immovable tent</a:t>
            </a:r>
            <a:r>
              <a:rPr lang="en-CA" sz="3000" dirty="0">
                <a:effectLst/>
                <a:latin typeface="Calibri" panose="020F0502020204030204" pitchFamily="34" charset="0"/>
                <a:ea typeface="Calibri" panose="020F0502020204030204" pitchFamily="34" charset="0"/>
                <a:cs typeface="Arial" panose="020B0604020202020204" pitchFamily="34" charset="0"/>
              </a:rPr>
              <a:t>” – God will use Jerusalem as the center of the world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Jerusalem will be an immovable Tabernacle</a:t>
            </a:r>
            <a:r>
              <a:rPr lang="en-CA" sz="3000" dirty="0">
                <a:effectLst/>
                <a:latin typeface="Calibri" panose="020F0502020204030204" pitchFamily="34" charset="0"/>
                <a:ea typeface="Calibri" panose="020F0502020204030204" pitchFamily="34" charset="0"/>
                <a:cs typeface="Arial" panose="020B0604020202020204" pitchFamily="34" charset="0"/>
              </a:rPr>
              <a:t>.  The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stakes</a:t>
            </a:r>
            <a:r>
              <a:rPr lang="en-CA" sz="3000" dirty="0">
                <a:effectLst/>
                <a:latin typeface="Calibri" panose="020F0502020204030204" pitchFamily="34" charset="0"/>
                <a:ea typeface="Calibri" panose="020F0502020204030204" pitchFamily="34" charset="0"/>
                <a:cs typeface="Arial" panose="020B0604020202020204" pitchFamily="34" charset="0"/>
              </a:rPr>
              <a:t>” and “</a:t>
            </a:r>
            <a:r>
              <a:rPr lang="en-CA" sz="30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cords</a:t>
            </a:r>
            <a:r>
              <a:rPr lang="en-CA" sz="3000" dirty="0">
                <a:effectLst/>
                <a:latin typeface="Calibri" panose="020F0502020204030204" pitchFamily="34" charset="0"/>
                <a:ea typeface="Calibri" panose="020F0502020204030204" pitchFamily="34" charset="0"/>
                <a:cs typeface="Arial" panose="020B0604020202020204" pitchFamily="34" charset="0"/>
              </a:rPr>
              <a:t>” are a direct allusion to the guy ropes that secured the perimeter of the Tabernacle.  </a:t>
            </a:r>
          </a:p>
          <a:p>
            <a:pPr marL="0" indent="0">
              <a:buNone/>
            </a:pPr>
            <a:endParaRPr lang="en-CA" dirty="0"/>
          </a:p>
        </p:txBody>
      </p:sp>
    </p:spTree>
    <p:extLst>
      <p:ext uri="{BB962C8B-B14F-4D97-AF65-F5344CB8AC3E}">
        <p14:creationId xmlns:p14="http://schemas.microsoft.com/office/powerpoint/2010/main" val="3609502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CE8F0-047F-4F7C-9C91-71380F1D12D3}"/>
              </a:ext>
            </a:extLst>
          </p:cNvPr>
          <p:cNvSpPr>
            <a:spLocks noGrp="1"/>
          </p:cNvSpPr>
          <p:nvPr>
            <p:ph type="title"/>
          </p:nvPr>
        </p:nvSpPr>
        <p:spPr>
          <a:xfrm>
            <a:off x="838200" y="1"/>
            <a:ext cx="10515600" cy="1138334"/>
          </a:xfrm>
        </p:spPr>
        <p:txBody>
          <a:bodyPr/>
          <a:lstStyle/>
          <a:p>
            <a:pPr algn="ctr"/>
            <a:r>
              <a:rPr lang="en-CA" dirty="0">
                <a:latin typeface="Arial Black" panose="020B0A04020102020204" pitchFamily="34" charset="0"/>
              </a:rPr>
              <a:t>The Beginning and the End</a:t>
            </a:r>
          </a:p>
        </p:txBody>
      </p:sp>
      <p:sp>
        <p:nvSpPr>
          <p:cNvPr id="3" name="Content Placeholder 2">
            <a:extLst>
              <a:ext uri="{FF2B5EF4-FFF2-40B4-BE49-F238E27FC236}">
                <a16:creationId xmlns:a16="http://schemas.microsoft.com/office/drawing/2014/main" id="{12C9D1E4-2E0B-4FAE-8C09-EB5AD54EB639}"/>
              </a:ext>
            </a:extLst>
          </p:cNvPr>
          <p:cNvSpPr>
            <a:spLocks noGrp="1"/>
          </p:cNvSpPr>
          <p:nvPr>
            <p:ph idx="1"/>
          </p:nvPr>
        </p:nvSpPr>
        <p:spPr>
          <a:xfrm>
            <a:off x="0" y="1138335"/>
            <a:ext cx="12192000" cy="5719664"/>
          </a:xfrm>
        </p:spPr>
        <p:txBody>
          <a:bodyPr>
            <a:normAutofit lnSpcReduction="10000"/>
          </a:bodyPr>
          <a:lstStyle/>
          <a:p>
            <a:pPr marL="457200" lvl="1" indent="0">
              <a:buNone/>
            </a:pPr>
            <a:r>
              <a:rPr lang="en-CA" b="1" u="sng" dirty="0"/>
              <a:t>Isaiah 46:9b-10 ESV</a:t>
            </a:r>
          </a:p>
          <a:p>
            <a:pPr marL="457200" lvl="1" indent="0">
              <a:buNone/>
            </a:pPr>
            <a:r>
              <a:rPr lang="en-CA" dirty="0"/>
              <a:t>… for I am God, and there is no other; I am God, and there is none like me,</a:t>
            </a:r>
            <a:br>
              <a:rPr lang="en-CA" dirty="0"/>
            </a:br>
            <a:r>
              <a:rPr lang="en-CA" b="1" dirty="0">
                <a:highlight>
                  <a:srgbClr val="FFFF00"/>
                </a:highlight>
              </a:rPr>
              <a:t>declaring the end from the beginning</a:t>
            </a:r>
            <a:r>
              <a:rPr lang="en-CA" dirty="0"/>
              <a:t> and from ancient times things not yet done,</a:t>
            </a:r>
            <a:br>
              <a:rPr lang="en-CA" dirty="0"/>
            </a:br>
            <a:r>
              <a:rPr lang="en-CA" dirty="0"/>
              <a:t>saying, ‘My counsel shall stand, and </a:t>
            </a:r>
            <a:r>
              <a:rPr lang="en-CA" b="1" dirty="0">
                <a:highlight>
                  <a:srgbClr val="FFFF00"/>
                </a:highlight>
              </a:rPr>
              <a:t>I will accomplish all my purpose</a:t>
            </a:r>
            <a:r>
              <a:rPr lang="en-CA" dirty="0"/>
              <a:t>,’</a:t>
            </a:r>
          </a:p>
          <a:p>
            <a:r>
              <a:rPr lang="en-CA" dirty="0"/>
              <a:t>The Plan of God has been intact from the beginning; the Book of Numbers chapter 24 contains one of the earliest, and also one of the most enigmatic, prophecies of the unfolding of the Plan of God:</a:t>
            </a:r>
          </a:p>
          <a:p>
            <a:pPr marL="457200" lvl="1" indent="0">
              <a:spcBef>
                <a:spcPts val="0"/>
              </a:spcBef>
              <a:buNone/>
            </a:pPr>
            <a:r>
              <a:rPr lang="en-CA" b="1" u="sng" dirty="0"/>
              <a:t>Numbers 24:3-9 ESV</a:t>
            </a:r>
          </a:p>
          <a:p>
            <a:pPr marL="457200" lvl="1" indent="0">
              <a:buNone/>
            </a:pPr>
            <a:r>
              <a:rPr lang="en-CA" dirty="0"/>
              <a:t>The oracle of Balaam the son of </a:t>
            </a:r>
            <a:r>
              <a:rPr lang="en-CA" dirty="0" err="1"/>
              <a:t>Beor</a:t>
            </a:r>
            <a:r>
              <a:rPr lang="en-CA" dirty="0"/>
              <a:t> … who sees the vision of the Almighty …</a:t>
            </a:r>
            <a:br>
              <a:rPr lang="en-CA" dirty="0"/>
            </a:br>
            <a:r>
              <a:rPr lang="en-CA" b="1" dirty="0">
                <a:highlight>
                  <a:srgbClr val="FFFF00"/>
                </a:highlight>
              </a:rPr>
              <a:t>How lovely are your tents</a:t>
            </a:r>
            <a:r>
              <a:rPr lang="en-CA" dirty="0"/>
              <a:t>, O Jacob, </a:t>
            </a:r>
            <a:r>
              <a:rPr lang="en-CA" b="1" dirty="0">
                <a:highlight>
                  <a:srgbClr val="FFFF00"/>
                </a:highlight>
              </a:rPr>
              <a:t>your encampments</a:t>
            </a:r>
            <a:r>
              <a:rPr lang="en-CA" dirty="0"/>
              <a:t>, O Israel!</a:t>
            </a:r>
            <a:br>
              <a:rPr lang="en-CA" dirty="0"/>
            </a:br>
            <a:r>
              <a:rPr lang="en-CA" dirty="0"/>
              <a:t>… Water shall flow from his buckets … his kingdom shall be exalted …</a:t>
            </a:r>
            <a:br>
              <a:rPr lang="en-CA" dirty="0"/>
            </a:br>
            <a:r>
              <a:rPr lang="en-CA" b="1" dirty="0">
                <a:highlight>
                  <a:srgbClr val="FFFF00"/>
                </a:highlight>
              </a:rPr>
              <a:t>he shall eat up the nations</a:t>
            </a:r>
            <a:r>
              <a:rPr lang="en-CA" dirty="0"/>
              <a:t>, his adversaries …</a:t>
            </a:r>
            <a:br>
              <a:rPr lang="en-CA" dirty="0"/>
            </a:br>
            <a:r>
              <a:rPr lang="en-CA" b="1" dirty="0">
                <a:highlight>
                  <a:srgbClr val="FFFF00"/>
                </a:highlight>
              </a:rPr>
              <a:t>Blessed are those who bless you, and cursed are those who curse you</a:t>
            </a:r>
            <a:r>
              <a:rPr lang="en-CA" dirty="0"/>
              <a:t>.</a:t>
            </a:r>
          </a:p>
          <a:p>
            <a:r>
              <a:rPr lang="en-CA" dirty="0"/>
              <a:t>The word “encampments” is translated from </a:t>
            </a:r>
            <a:r>
              <a:rPr lang="en-CA" i="1" dirty="0" err="1"/>
              <a:t>mishᵉkan</a:t>
            </a:r>
            <a:r>
              <a:rPr lang="en-CA" dirty="0"/>
              <a:t> – “dwelling place”, “tabernacle”  – this foreshadows the subsequent symbolism of the Tabernacle and the Feast of Tabernacles</a:t>
            </a:r>
            <a:endParaRPr lang="en-CA" dirty="0">
              <a:highlight>
                <a:srgbClr val="FFFF00"/>
              </a:highlight>
            </a:endParaRPr>
          </a:p>
          <a:p>
            <a:endParaRPr lang="en-CA" dirty="0">
              <a:highlight>
                <a:srgbClr val="FFFF00"/>
              </a:highlight>
            </a:endParaRPr>
          </a:p>
          <a:p>
            <a:endParaRPr lang="en-CA" dirty="0">
              <a:highlight>
                <a:srgbClr val="FFFF00"/>
              </a:highlight>
            </a:endParaRPr>
          </a:p>
        </p:txBody>
      </p:sp>
    </p:spTree>
    <p:extLst>
      <p:ext uri="{BB962C8B-B14F-4D97-AF65-F5344CB8AC3E}">
        <p14:creationId xmlns:p14="http://schemas.microsoft.com/office/powerpoint/2010/main" val="1361432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82E1-4E28-4681-96F6-31A000F510E1}"/>
              </a:ext>
            </a:extLst>
          </p:cNvPr>
          <p:cNvSpPr>
            <a:spLocks noGrp="1"/>
          </p:cNvSpPr>
          <p:nvPr>
            <p:ph type="title"/>
          </p:nvPr>
        </p:nvSpPr>
        <p:spPr>
          <a:xfrm>
            <a:off x="838200" y="1"/>
            <a:ext cx="10515600" cy="1156995"/>
          </a:xfrm>
        </p:spPr>
        <p:txBody>
          <a:bodyPr/>
          <a:lstStyle/>
          <a:p>
            <a:pPr algn="ctr"/>
            <a:r>
              <a:rPr lang="en-CA" dirty="0">
                <a:latin typeface="Arial Black" panose="020B0A04020102020204" pitchFamily="34" charset="0"/>
              </a:rPr>
              <a:t>The Prophecy Continues …</a:t>
            </a:r>
          </a:p>
        </p:txBody>
      </p:sp>
      <p:sp>
        <p:nvSpPr>
          <p:cNvPr id="3" name="Content Placeholder 2">
            <a:extLst>
              <a:ext uri="{FF2B5EF4-FFF2-40B4-BE49-F238E27FC236}">
                <a16:creationId xmlns:a16="http://schemas.microsoft.com/office/drawing/2014/main" id="{F6B45CE5-9971-4F68-A388-CCF58C724329}"/>
              </a:ext>
            </a:extLst>
          </p:cNvPr>
          <p:cNvSpPr>
            <a:spLocks noGrp="1"/>
          </p:cNvSpPr>
          <p:nvPr>
            <p:ph idx="1"/>
          </p:nvPr>
        </p:nvSpPr>
        <p:spPr>
          <a:xfrm>
            <a:off x="0" y="1156996"/>
            <a:ext cx="12192000" cy="5701003"/>
          </a:xfrm>
        </p:spPr>
        <p:txBody>
          <a:bodyPr>
            <a:normAutofit lnSpcReduction="10000"/>
          </a:bodyPr>
          <a:lstStyle/>
          <a:p>
            <a:pPr marL="457200" lvl="1" indent="0">
              <a:buNone/>
            </a:pPr>
            <a:r>
              <a:rPr lang="en-CA" b="1" u="sng" dirty="0"/>
              <a:t>Numbers 24:14, 17-19 ESV</a:t>
            </a:r>
          </a:p>
          <a:p>
            <a:pPr marL="457200" lvl="1" indent="0">
              <a:buNone/>
            </a:pPr>
            <a:r>
              <a:rPr lang="en-CA" dirty="0"/>
              <a:t>… I will let you know what this people will do to your people </a:t>
            </a:r>
            <a:r>
              <a:rPr lang="en-CA" b="1" dirty="0">
                <a:highlight>
                  <a:srgbClr val="FFFF00"/>
                </a:highlight>
              </a:rPr>
              <a:t>in the latter days</a:t>
            </a:r>
            <a:r>
              <a:rPr lang="en-CA" dirty="0"/>
              <a:t>.  …</a:t>
            </a:r>
          </a:p>
          <a:p>
            <a:pPr marL="457200" lvl="1" indent="0">
              <a:buNone/>
            </a:pPr>
            <a:r>
              <a:rPr lang="en-CA" b="1" dirty="0">
                <a:highlight>
                  <a:srgbClr val="FFFF00"/>
                </a:highlight>
              </a:rPr>
              <a:t>I see him, but not now; I behold him, but not near</a:t>
            </a:r>
            <a:r>
              <a:rPr lang="en-CA" dirty="0"/>
              <a:t>:</a:t>
            </a:r>
          </a:p>
          <a:p>
            <a:pPr marL="457200" lvl="1" indent="0">
              <a:buNone/>
            </a:pPr>
            <a:r>
              <a:rPr lang="en-CA" b="1" dirty="0">
                <a:highlight>
                  <a:srgbClr val="FFFF00"/>
                </a:highlight>
              </a:rPr>
              <a:t>a star shall come out of Jacob, and a scepter shall rise out of Israel</a:t>
            </a:r>
            <a:r>
              <a:rPr lang="en-CA" dirty="0"/>
              <a:t>;</a:t>
            </a:r>
          </a:p>
          <a:p>
            <a:pPr marL="457200" lvl="1" indent="0">
              <a:buNone/>
            </a:pPr>
            <a:r>
              <a:rPr lang="en-CA" dirty="0"/>
              <a:t>it shall crush the forehead of </a:t>
            </a:r>
            <a:r>
              <a:rPr lang="en-CA" b="1" dirty="0">
                <a:highlight>
                  <a:srgbClr val="FFFF00"/>
                </a:highlight>
              </a:rPr>
              <a:t>Moab</a:t>
            </a:r>
            <a:r>
              <a:rPr lang="en-CA" dirty="0"/>
              <a:t> …</a:t>
            </a:r>
          </a:p>
          <a:p>
            <a:pPr marL="457200" lvl="1" indent="0">
              <a:buNone/>
            </a:pPr>
            <a:r>
              <a:rPr lang="en-CA" b="1" dirty="0">
                <a:highlight>
                  <a:srgbClr val="FFFF00"/>
                </a:highlight>
              </a:rPr>
              <a:t>Edom</a:t>
            </a:r>
            <a:r>
              <a:rPr lang="en-CA" dirty="0"/>
              <a:t> shall be dispossessed; </a:t>
            </a:r>
            <a:r>
              <a:rPr lang="en-CA" b="1" dirty="0">
                <a:highlight>
                  <a:srgbClr val="FFFF00"/>
                </a:highlight>
              </a:rPr>
              <a:t>Seir</a:t>
            </a:r>
            <a:r>
              <a:rPr lang="en-CA" dirty="0"/>
              <a:t> also, his enemies, shall be dispossessed. …</a:t>
            </a:r>
          </a:p>
          <a:p>
            <a:pPr marL="457200" lvl="1" indent="0">
              <a:buNone/>
            </a:pPr>
            <a:r>
              <a:rPr lang="en-CA" dirty="0"/>
              <a:t>And </a:t>
            </a:r>
            <a:r>
              <a:rPr lang="en-CA" b="1" dirty="0">
                <a:highlight>
                  <a:srgbClr val="FFFF00"/>
                </a:highlight>
              </a:rPr>
              <a:t>one from Jacob shall exercise dominion</a:t>
            </a:r>
            <a:r>
              <a:rPr lang="en-CA" dirty="0"/>
              <a:t> and destroy the survivors of cities!”</a:t>
            </a:r>
          </a:p>
          <a:p>
            <a:r>
              <a:rPr lang="en-CA" dirty="0"/>
              <a:t>The “</a:t>
            </a:r>
            <a:r>
              <a:rPr lang="en-CA" b="1" dirty="0">
                <a:highlight>
                  <a:srgbClr val="FFFF00"/>
                </a:highlight>
              </a:rPr>
              <a:t>star</a:t>
            </a:r>
            <a:r>
              <a:rPr lang="en-CA" dirty="0"/>
              <a:t>” from Jacob is generally recognized as a </a:t>
            </a:r>
            <a:r>
              <a:rPr lang="en-CA" b="1" dirty="0">
                <a:highlight>
                  <a:srgbClr val="FFFF00"/>
                </a:highlight>
              </a:rPr>
              <a:t>Messianic prophecy</a:t>
            </a:r>
            <a:r>
              <a:rPr lang="en-CA" dirty="0"/>
              <a:t>.  </a:t>
            </a:r>
          </a:p>
          <a:p>
            <a:r>
              <a:rPr lang="en-CA" dirty="0"/>
              <a:t>The references to </a:t>
            </a:r>
            <a:r>
              <a:rPr lang="en-CA" b="1" dirty="0">
                <a:highlight>
                  <a:srgbClr val="FFFF00"/>
                </a:highlight>
              </a:rPr>
              <a:t>Edom</a:t>
            </a:r>
            <a:r>
              <a:rPr lang="en-CA" dirty="0"/>
              <a:t> and </a:t>
            </a:r>
            <a:r>
              <a:rPr lang="en-CA" b="1" dirty="0">
                <a:highlight>
                  <a:srgbClr val="FFFF00"/>
                </a:highlight>
              </a:rPr>
              <a:t>Moab</a:t>
            </a:r>
            <a:r>
              <a:rPr lang="en-CA" dirty="0"/>
              <a:t> have many implications for the relationship of Israel with those nations over the centuries.  But, in and end-time context, those nations are </a:t>
            </a:r>
            <a:r>
              <a:rPr lang="en-CA" b="1" dirty="0">
                <a:highlight>
                  <a:srgbClr val="FFFF00"/>
                </a:highlight>
              </a:rPr>
              <a:t>symbolic of the world system</a:t>
            </a:r>
            <a:r>
              <a:rPr lang="en-CA" dirty="0"/>
              <a:t>,  the conglomerate nations of the world under the sway of Satan, in opposition to the way of God.  </a:t>
            </a:r>
          </a:p>
          <a:p>
            <a:r>
              <a:rPr lang="en-CA" dirty="0"/>
              <a:t>Jesus Christ will defeat the armies of these nations at his second coming,  then, </a:t>
            </a:r>
            <a:r>
              <a:rPr lang="en-CA" b="1" dirty="0">
                <a:highlight>
                  <a:srgbClr val="FFFF00"/>
                </a:highlight>
              </a:rPr>
              <a:t>through the spread of the gospel</a:t>
            </a:r>
            <a:r>
              <a:rPr lang="en-CA" dirty="0"/>
              <a:t>, they will be “spiritually defeated”, and brought into the Family of God. </a:t>
            </a:r>
          </a:p>
          <a:p>
            <a:pPr marL="457200" lvl="1" indent="0">
              <a:buNone/>
            </a:pPr>
            <a:endParaRPr lang="en-CA" dirty="0"/>
          </a:p>
        </p:txBody>
      </p:sp>
    </p:spTree>
    <p:extLst>
      <p:ext uri="{BB962C8B-B14F-4D97-AF65-F5344CB8AC3E}">
        <p14:creationId xmlns:p14="http://schemas.microsoft.com/office/powerpoint/2010/main" val="2360272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A9-8E69-4425-8A74-6BDFAAB686BE}"/>
              </a:ext>
            </a:extLst>
          </p:cNvPr>
          <p:cNvSpPr>
            <a:spLocks noGrp="1"/>
          </p:cNvSpPr>
          <p:nvPr>
            <p:ph type="title"/>
          </p:nvPr>
        </p:nvSpPr>
        <p:spPr>
          <a:xfrm>
            <a:off x="838200" y="1"/>
            <a:ext cx="10515600" cy="1101011"/>
          </a:xfrm>
        </p:spPr>
        <p:txBody>
          <a:bodyPr/>
          <a:lstStyle/>
          <a:p>
            <a:pPr algn="ctr"/>
            <a:r>
              <a:rPr lang="en-CA" dirty="0">
                <a:latin typeface="Arial Black" panose="020B0A04020102020204" pitchFamily="34" charset="0"/>
              </a:rPr>
              <a:t>The End: The Family of God</a:t>
            </a:r>
          </a:p>
        </p:txBody>
      </p:sp>
      <p:sp>
        <p:nvSpPr>
          <p:cNvPr id="3" name="Content Placeholder 2">
            <a:extLst>
              <a:ext uri="{FF2B5EF4-FFF2-40B4-BE49-F238E27FC236}">
                <a16:creationId xmlns:a16="http://schemas.microsoft.com/office/drawing/2014/main" id="{1BB92E15-561A-4935-AFBC-99A1497D0B26}"/>
              </a:ext>
            </a:extLst>
          </p:cNvPr>
          <p:cNvSpPr>
            <a:spLocks noGrp="1"/>
          </p:cNvSpPr>
          <p:nvPr>
            <p:ph idx="1"/>
          </p:nvPr>
        </p:nvSpPr>
        <p:spPr>
          <a:xfrm>
            <a:off x="0" y="1101012"/>
            <a:ext cx="12192000" cy="5756988"/>
          </a:xfrm>
        </p:spPr>
        <p:txBody>
          <a:bodyPr>
            <a:normAutofit/>
          </a:bodyPr>
          <a:lstStyle/>
          <a:p>
            <a:r>
              <a:rPr lang="en-CA" dirty="0"/>
              <a:t>It is fitting that the </a:t>
            </a:r>
            <a:r>
              <a:rPr lang="en-CA" b="1" dirty="0">
                <a:highlight>
                  <a:srgbClr val="FFFF00"/>
                </a:highlight>
              </a:rPr>
              <a:t>Book of Revelation</a:t>
            </a:r>
            <a:r>
              <a:rPr lang="en-CA" dirty="0"/>
              <a:t> closes out the description of the Plan of God with references to the “</a:t>
            </a:r>
            <a:r>
              <a:rPr lang="en-CA" b="1" dirty="0">
                <a:highlight>
                  <a:srgbClr val="FFFF00"/>
                </a:highlight>
              </a:rPr>
              <a:t>Tabernacle</a:t>
            </a:r>
            <a:r>
              <a:rPr lang="en-CA" dirty="0"/>
              <a:t>”:</a:t>
            </a:r>
          </a:p>
          <a:p>
            <a:pPr marL="457200" lvl="1" indent="0">
              <a:buNone/>
            </a:pPr>
            <a:r>
              <a:rPr lang="en-CA" b="1" u="sng" dirty="0"/>
              <a:t>Revelation 15:5-8 ESV</a:t>
            </a:r>
          </a:p>
          <a:p>
            <a:pPr marL="457200" lvl="1" indent="0">
              <a:buNone/>
            </a:pPr>
            <a:r>
              <a:rPr lang="en-CA" dirty="0"/>
              <a:t>After this I looked, and </a:t>
            </a:r>
            <a:r>
              <a:rPr lang="en-CA" b="1" dirty="0">
                <a:highlight>
                  <a:srgbClr val="FFFF00"/>
                </a:highlight>
              </a:rPr>
              <a:t>the sanctuary of the tabernacle of witness in heaven</a:t>
            </a:r>
            <a:r>
              <a:rPr lang="en-CA" dirty="0"/>
              <a:t> was opened, and out of the sanctuary came the seven angels with the seven plagues ... and the sanctuary was filled with smoke from the glory of God and from his power, and </a:t>
            </a:r>
            <a:r>
              <a:rPr lang="en-CA" b="1" dirty="0">
                <a:highlight>
                  <a:srgbClr val="FFFF00"/>
                </a:highlight>
              </a:rPr>
              <a:t>no one could enter the sanctuary</a:t>
            </a:r>
            <a:r>
              <a:rPr lang="en-CA" dirty="0"/>
              <a:t> until the seven plagues of the seven angels were finished. </a:t>
            </a:r>
          </a:p>
          <a:p>
            <a:pPr marL="457200" lvl="1" indent="0">
              <a:buNone/>
            </a:pPr>
            <a:r>
              <a:rPr lang="en-CA" b="1" u="sng" dirty="0"/>
              <a:t>Revelation 21:1-4 ESV</a:t>
            </a:r>
          </a:p>
          <a:p>
            <a:pPr marL="457200" lvl="1" indent="0">
              <a:buNone/>
            </a:pPr>
            <a:r>
              <a:rPr lang="en-CA" dirty="0"/>
              <a:t>Then I saw a </a:t>
            </a:r>
            <a:r>
              <a:rPr lang="en-CA" b="1" dirty="0">
                <a:highlight>
                  <a:srgbClr val="FFFF00"/>
                </a:highlight>
              </a:rPr>
              <a:t>new heaven and a new earth</a:t>
            </a:r>
            <a:r>
              <a:rPr lang="en-CA" dirty="0"/>
              <a:t>, for the first heaven and the first earth had passed away, and the sea was no more.  And I saw the holy city, </a:t>
            </a:r>
            <a:r>
              <a:rPr lang="en-CA" b="1" dirty="0">
                <a:highlight>
                  <a:srgbClr val="FFFF00"/>
                </a:highlight>
              </a:rPr>
              <a:t>new Jerusalem</a:t>
            </a:r>
            <a:r>
              <a:rPr lang="en-CA" dirty="0"/>
              <a:t>, coming down out of heaven from God, prepared as a bride adorned for her husband.  And I heard a loud voice from the throne saying, “Behold, </a:t>
            </a:r>
            <a:r>
              <a:rPr lang="en-CA" b="1" dirty="0">
                <a:highlight>
                  <a:srgbClr val="FFFF00"/>
                </a:highlight>
              </a:rPr>
              <a:t>the tabernacle of God is with man.  He will dwell with them, and they will be his people, and God himself will be with them as their God</a:t>
            </a:r>
            <a:r>
              <a:rPr lang="en-CA" dirty="0"/>
              <a:t>.  He will wipe away every tear from their eyes, and death shall be no more, neither shall there be mourning, nor crying, nor pain anymore, for the former things have passed away.”</a:t>
            </a:r>
          </a:p>
        </p:txBody>
      </p:sp>
    </p:spTree>
    <p:extLst>
      <p:ext uri="{BB962C8B-B14F-4D97-AF65-F5344CB8AC3E}">
        <p14:creationId xmlns:p14="http://schemas.microsoft.com/office/powerpoint/2010/main" val="2498167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921B0-FCA6-49E0-8677-0639818CBF85}"/>
              </a:ext>
            </a:extLst>
          </p:cNvPr>
          <p:cNvSpPr>
            <a:spLocks noGrp="1"/>
          </p:cNvSpPr>
          <p:nvPr>
            <p:ph type="title"/>
          </p:nvPr>
        </p:nvSpPr>
        <p:spPr>
          <a:xfrm>
            <a:off x="838200" y="1"/>
            <a:ext cx="10515600" cy="1156446"/>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FAFBFB49-5BAB-4BF5-B507-4CC96D5A11B1}"/>
              </a:ext>
            </a:extLst>
          </p:cNvPr>
          <p:cNvSpPr>
            <a:spLocks noGrp="1"/>
          </p:cNvSpPr>
          <p:nvPr>
            <p:ph idx="1"/>
          </p:nvPr>
        </p:nvSpPr>
        <p:spPr>
          <a:xfrm>
            <a:off x="1082351" y="1156448"/>
            <a:ext cx="10039740" cy="5701552"/>
          </a:xfrm>
        </p:spPr>
        <p:txBody>
          <a:bodyPr>
            <a:normAutofit/>
          </a:bodyPr>
          <a:lstStyle/>
          <a:p>
            <a:r>
              <a:rPr lang="en-CA" dirty="0"/>
              <a:t>The symbolism of the Tabernacle and the Feast of Tabernacles is all related to the “</a:t>
            </a:r>
            <a:r>
              <a:rPr lang="en-CA" b="1" dirty="0">
                <a:highlight>
                  <a:srgbClr val="FFFF00"/>
                </a:highlight>
              </a:rPr>
              <a:t>Dwelling Place</a:t>
            </a:r>
            <a:r>
              <a:rPr lang="en-CA" dirty="0"/>
              <a:t>”</a:t>
            </a:r>
          </a:p>
          <a:p>
            <a:r>
              <a:rPr lang="en-CA" dirty="0"/>
              <a:t>God’s purpose for human beings is to be transformed into members of God’s family – </a:t>
            </a:r>
            <a:r>
              <a:rPr lang="en-CA" b="1" dirty="0">
                <a:highlight>
                  <a:srgbClr val="FFFF00"/>
                </a:highlight>
              </a:rPr>
              <a:t>to truly dwell with God</a:t>
            </a:r>
          </a:p>
          <a:p>
            <a:r>
              <a:rPr lang="en-CA" dirty="0"/>
              <a:t>To demonstrate this, from the beginning, </a:t>
            </a:r>
            <a:r>
              <a:rPr lang="en-CA" b="1" dirty="0">
                <a:highlight>
                  <a:srgbClr val="FFFF00"/>
                </a:highlight>
              </a:rPr>
              <a:t>God has symbolically dwelt with us</a:t>
            </a:r>
            <a:r>
              <a:rPr lang="en-CA" dirty="0"/>
              <a:t> in our frame of existence</a:t>
            </a:r>
          </a:p>
          <a:p>
            <a:r>
              <a:rPr lang="en-CA" dirty="0"/>
              <a:t>This is the Plan of God: all the prophecies look to its fulfillment</a:t>
            </a:r>
          </a:p>
          <a:p>
            <a:r>
              <a:rPr lang="en-CA" b="1" dirty="0">
                <a:highlight>
                  <a:srgbClr val="FFFF00"/>
                </a:highlight>
              </a:rPr>
              <a:t>We live to see it fulfilled</a:t>
            </a:r>
            <a:endParaRPr lang="en-CA" dirty="0"/>
          </a:p>
        </p:txBody>
      </p:sp>
    </p:spTree>
    <p:extLst>
      <p:ext uri="{BB962C8B-B14F-4D97-AF65-F5344CB8AC3E}">
        <p14:creationId xmlns:p14="http://schemas.microsoft.com/office/powerpoint/2010/main" val="3999577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87544-8B97-4A01-9F87-643DC3038F55}"/>
              </a:ext>
            </a:extLst>
          </p:cNvPr>
          <p:cNvSpPr>
            <a:spLocks noGrp="1"/>
          </p:cNvSpPr>
          <p:nvPr>
            <p:ph type="title"/>
          </p:nvPr>
        </p:nvSpPr>
        <p:spPr>
          <a:xfrm>
            <a:off x="838200" y="1"/>
            <a:ext cx="10515600" cy="1149926"/>
          </a:xfrm>
        </p:spPr>
        <p:txBody>
          <a:bodyPr/>
          <a:lstStyle/>
          <a:p>
            <a:pPr algn="ctr"/>
            <a:r>
              <a:rPr lang="en-CA" dirty="0">
                <a:latin typeface="Arial Black" panose="020B0A04020102020204" pitchFamily="34" charset="0"/>
              </a:rPr>
              <a:t>The Tabernacle</a:t>
            </a:r>
          </a:p>
        </p:txBody>
      </p:sp>
      <p:sp>
        <p:nvSpPr>
          <p:cNvPr id="3" name="Content Placeholder 2">
            <a:extLst>
              <a:ext uri="{FF2B5EF4-FFF2-40B4-BE49-F238E27FC236}">
                <a16:creationId xmlns:a16="http://schemas.microsoft.com/office/drawing/2014/main" id="{57A370DA-75BA-49E6-ACCC-1BD837583F4A}"/>
              </a:ext>
            </a:extLst>
          </p:cNvPr>
          <p:cNvSpPr>
            <a:spLocks noGrp="1"/>
          </p:cNvSpPr>
          <p:nvPr>
            <p:ph idx="1"/>
          </p:nvPr>
        </p:nvSpPr>
        <p:spPr>
          <a:xfrm>
            <a:off x="0" y="1149927"/>
            <a:ext cx="12192000" cy="5708072"/>
          </a:xfrm>
        </p:spPr>
        <p:txBody>
          <a:bodyPr/>
          <a:lstStyle/>
          <a:p>
            <a:r>
              <a:rPr lang="en-CA" dirty="0"/>
              <a:t>From the beginning of </a:t>
            </a:r>
            <a:r>
              <a:rPr lang="en-CA" b="1" dirty="0">
                <a:highlight>
                  <a:srgbClr val="FFFF00"/>
                </a:highlight>
              </a:rPr>
              <a:t>God’s relationship with Israel</a:t>
            </a:r>
            <a:r>
              <a:rPr lang="en-CA" dirty="0"/>
              <a:t>, his intention was that the relationship would be one of “</a:t>
            </a:r>
            <a:r>
              <a:rPr lang="en-CA" b="1" dirty="0">
                <a:highlight>
                  <a:srgbClr val="FFFF00"/>
                </a:highlight>
              </a:rPr>
              <a:t>dwelling together</a:t>
            </a:r>
            <a:r>
              <a:rPr lang="en-CA" dirty="0"/>
              <a:t>”, i.e., </a:t>
            </a:r>
            <a:r>
              <a:rPr lang="en-CA" b="1" dirty="0">
                <a:highlight>
                  <a:srgbClr val="FFFF00"/>
                </a:highlight>
              </a:rPr>
              <a:t>a “family” relationship</a:t>
            </a:r>
          </a:p>
          <a:p>
            <a:pPr>
              <a:lnSpc>
                <a:spcPct val="107000"/>
              </a:lnSpc>
              <a:spcBef>
                <a:spcPts val="0"/>
              </a:spcBef>
            </a:pPr>
            <a:r>
              <a:rPr lang="en-CA" dirty="0">
                <a:effectLst/>
                <a:latin typeface="Calibri" panose="020F0502020204030204" pitchFamily="34" charset="0"/>
                <a:ea typeface="Calibri" panose="020F0502020204030204" pitchFamily="34" charset="0"/>
                <a:cs typeface="Arial" panose="020B0604020202020204" pitchFamily="34" charset="0"/>
              </a:rPr>
              <a:t>The English word “tabernacle” comes from the Latin word “taberna”, which means “shed, hut, or shop”: the word is usually used with a religious connotation</a:t>
            </a:r>
          </a:p>
          <a:p>
            <a:pPr>
              <a:lnSpc>
                <a:spcPct val="107000"/>
              </a:lnSpc>
              <a:spcBef>
                <a:spcPts val="0"/>
              </a:spcBef>
            </a:pPr>
            <a:r>
              <a:rPr lang="en-CA" dirty="0">
                <a:effectLst/>
                <a:latin typeface="Calibri" panose="020F0502020204030204" pitchFamily="34" charset="0"/>
                <a:ea typeface="Calibri" panose="020F0502020204030204" pitchFamily="34" charset="0"/>
                <a:cs typeface="Arial" panose="020B0604020202020204" pitchFamily="34" charset="0"/>
              </a:rPr>
              <a:t>The verb “to tabernacle” means to take up temporary residence</a:t>
            </a:r>
          </a:p>
          <a:p>
            <a:pPr>
              <a:lnSpc>
                <a:spcPct val="107000"/>
              </a:lnSpc>
              <a:spcBef>
                <a:spcPts val="0"/>
              </a:spcBef>
            </a:pPr>
            <a:r>
              <a:rPr lang="en-CA" dirty="0">
                <a:effectLst/>
                <a:latin typeface="Calibri" panose="020F0502020204030204" pitchFamily="34" charset="0"/>
                <a:ea typeface="Calibri" panose="020F0502020204030204" pitchFamily="34" charset="0"/>
                <a:cs typeface="Arial" panose="020B0604020202020204" pitchFamily="34" charset="0"/>
              </a:rPr>
              <a:t>The most important Hebrew words for the Tabernacle are:</a:t>
            </a:r>
          </a:p>
          <a:p>
            <a:pPr lvl="1">
              <a:lnSpc>
                <a:spcPct val="107000"/>
              </a:lnSpc>
              <a:spcBef>
                <a:spcPts val="0"/>
              </a:spcBef>
              <a:buFont typeface="Wingdings" panose="05000000000000000000" pitchFamily="2" charset="2"/>
              <a:buChar char="Ø"/>
            </a:pPr>
            <a:r>
              <a:rPr lang="he-IL" sz="2800" dirty="0">
                <a:effectLst/>
                <a:latin typeface="Calibri" panose="020F0502020204030204" pitchFamily="34" charset="0"/>
                <a:ea typeface="Calibri" panose="020F0502020204030204" pitchFamily="34" charset="0"/>
                <a:cs typeface="Times New Roman" panose="02020603050405020304" pitchFamily="18" charset="0"/>
              </a:rPr>
              <a:t>מׅשְׁכָּן</a:t>
            </a:r>
            <a:r>
              <a:rPr lang="he-IL" sz="2800" dirty="0">
                <a:effectLst/>
                <a:latin typeface="Calibri" panose="020F0502020204030204" pitchFamily="34" charset="0"/>
                <a:ea typeface="Calibri" panose="020F0502020204030204" pitchFamily="34" charset="0"/>
                <a:cs typeface="Arial" panose="020B0604020202020204" pitchFamily="34" charset="0"/>
              </a:rPr>
              <a:t>  </a:t>
            </a:r>
            <a:r>
              <a:rPr lang="en-CA" sz="2800" dirty="0">
                <a:effectLst/>
                <a:latin typeface="Calibri" panose="020F0502020204030204" pitchFamily="34" charset="0"/>
                <a:ea typeface="Calibri" panose="020F0502020204030204" pitchFamily="34" charset="0"/>
                <a:cs typeface="Arial" panose="020B0604020202020204" pitchFamily="34" charset="0"/>
              </a:rPr>
              <a:t> -</a:t>
            </a:r>
            <a:r>
              <a:rPr lang="en-CA" dirty="0">
                <a:effectLst/>
                <a:latin typeface="Calibri" panose="020F0502020204030204" pitchFamily="34" charset="0"/>
                <a:ea typeface="Calibri" panose="020F0502020204030204" pitchFamily="34" charset="0"/>
                <a:cs typeface="Arial" panose="020B0604020202020204" pitchFamily="34" charset="0"/>
              </a:rPr>
              <a:t> </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a:t>
            </a:r>
            <a:r>
              <a:rPr lang="en-CA" b="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ᵉ</a:t>
            </a:r>
            <a:r>
              <a:rPr lang="en-CA"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kan</a:t>
            </a:r>
            <a:r>
              <a:rPr lang="en-CA" dirty="0">
                <a:effectLst/>
                <a:latin typeface="Calibri" panose="020F0502020204030204" pitchFamily="34" charset="0"/>
                <a:ea typeface="Calibri" panose="020F0502020204030204" pitchFamily="34" charset="0"/>
                <a:cs typeface="Arial" panose="020B0604020202020204" pitchFamily="34" charset="0"/>
              </a:rPr>
              <a:t> which means “dwelling place”, “tabernacle”</a:t>
            </a:r>
          </a:p>
          <a:p>
            <a:pPr lvl="1">
              <a:lnSpc>
                <a:spcPct val="107000"/>
              </a:lnSpc>
              <a:spcBef>
                <a:spcPts val="0"/>
              </a:spcBef>
              <a:buFont typeface="Wingdings" panose="05000000000000000000" pitchFamily="2" charset="2"/>
              <a:buChar char="Ø"/>
            </a:pPr>
            <a:r>
              <a:rPr lang="he-IL" sz="2800" dirty="0">
                <a:effectLst/>
                <a:latin typeface="Calibri" panose="020F0502020204030204" pitchFamily="34" charset="0"/>
                <a:ea typeface="Calibri" panose="020F0502020204030204" pitchFamily="34" charset="0"/>
                <a:cs typeface="Times New Roman" panose="02020603050405020304" pitchFamily="18" charset="0"/>
              </a:rPr>
              <a:t>סֻכָּה</a:t>
            </a:r>
            <a:r>
              <a:rPr lang="he-IL" sz="2800" dirty="0">
                <a:effectLst/>
                <a:latin typeface="Calibri" panose="020F0502020204030204" pitchFamily="34" charset="0"/>
                <a:ea typeface="Calibri" panose="020F0502020204030204" pitchFamily="34" charset="0"/>
                <a:cs typeface="Calibri" panose="020F0502020204030204" pitchFamily="34" charset="0"/>
              </a:rPr>
              <a:t>  </a:t>
            </a:r>
            <a:r>
              <a:rPr lang="en-CA" sz="2800" dirty="0">
                <a:effectLst/>
                <a:latin typeface="Calibri" panose="020F0502020204030204" pitchFamily="34" charset="0"/>
                <a:ea typeface="Calibri" panose="020F0502020204030204" pitchFamily="34" charset="0"/>
                <a:cs typeface="Calibri" panose="020F0502020204030204" pitchFamily="34" charset="0"/>
              </a:rPr>
              <a:t> -</a:t>
            </a:r>
            <a:r>
              <a:rPr lang="en-CA" dirty="0">
                <a:effectLst/>
                <a:latin typeface="Calibri" panose="020F0502020204030204" pitchFamily="34" charset="0"/>
                <a:ea typeface="Calibri" panose="020F0502020204030204" pitchFamily="34" charset="0"/>
                <a:cs typeface="Calibri" panose="020F0502020204030204" pitchFamily="34" charset="0"/>
              </a:rPr>
              <a:t>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sukkah</a:t>
            </a:r>
            <a:r>
              <a:rPr lang="en-CA" dirty="0">
                <a:effectLst/>
                <a:latin typeface="Calibri" panose="020F0502020204030204" pitchFamily="34" charset="0"/>
                <a:ea typeface="Calibri" panose="020F0502020204030204" pitchFamily="34" charset="0"/>
                <a:cs typeface="Calibri" panose="020F0502020204030204" pitchFamily="34" charset="0"/>
              </a:rPr>
              <a:t> which means “covert”, “booth”</a:t>
            </a:r>
            <a:endParaRPr lang="en-CA" dirty="0">
              <a:effectLst/>
              <a:latin typeface="Calibri" panose="020F0502020204030204" pitchFamily="34" charset="0"/>
              <a:ea typeface="Calibri" panose="020F0502020204030204" pitchFamily="34" charset="0"/>
              <a:cs typeface="Arial" panose="020B0604020202020204" pitchFamily="34" charset="0"/>
            </a:endParaRPr>
          </a:p>
          <a:p>
            <a:pPr marL="457200" lvl="1" indent="0">
              <a:spcBef>
                <a:spcPts val="1200"/>
              </a:spcBef>
              <a:buNone/>
            </a:pPr>
            <a:r>
              <a:rPr lang="en-CA" b="1" u="sng" dirty="0"/>
              <a:t>Exodus 25:1-2a, 8-9 ESV</a:t>
            </a:r>
          </a:p>
          <a:p>
            <a:pPr marL="457200" lvl="1" indent="0">
              <a:spcBef>
                <a:spcPts val="1200"/>
              </a:spcBef>
              <a:buNone/>
            </a:pPr>
            <a:r>
              <a:rPr lang="en-CA" dirty="0"/>
              <a:t>The LORD said to Moses, “Speak to the people of Israel … And let them make me a </a:t>
            </a:r>
            <a:br>
              <a:rPr lang="en-CA" dirty="0"/>
            </a:br>
            <a:r>
              <a:rPr lang="en-CA" dirty="0"/>
              <a:t>sanctuary, </a:t>
            </a:r>
            <a:r>
              <a:rPr lang="en-CA" b="1" dirty="0">
                <a:highlight>
                  <a:srgbClr val="FFFF00"/>
                </a:highlight>
              </a:rPr>
              <a:t>that I may dwell in their midst</a:t>
            </a:r>
            <a:r>
              <a:rPr lang="en-CA" dirty="0"/>
              <a:t>.  Exactly as I show you concerning the </a:t>
            </a:r>
            <a:br>
              <a:rPr lang="en-CA" dirty="0"/>
            </a:br>
            <a:r>
              <a:rPr lang="en-CA" dirty="0"/>
              <a:t>pattern of </a:t>
            </a:r>
            <a:r>
              <a:rPr lang="en-CA" b="1" dirty="0">
                <a:highlight>
                  <a:srgbClr val="FFFF00"/>
                </a:highlight>
              </a:rPr>
              <a:t>the tabernacle</a:t>
            </a:r>
            <a:r>
              <a:rPr lang="en-CA" b="1" dirty="0"/>
              <a:t> …</a:t>
            </a:r>
            <a:r>
              <a:rPr lang="en-CA" dirty="0"/>
              <a:t> you shall make it.  …”</a:t>
            </a:r>
          </a:p>
        </p:txBody>
      </p:sp>
    </p:spTree>
    <p:extLst>
      <p:ext uri="{BB962C8B-B14F-4D97-AF65-F5344CB8AC3E}">
        <p14:creationId xmlns:p14="http://schemas.microsoft.com/office/powerpoint/2010/main" val="33727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21DFB-5C27-42EF-9E93-5FA1D8693E59}"/>
              </a:ext>
            </a:extLst>
          </p:cNvPr>
          <p:cNvSpPr>
            <a:spLocks noGrp="1"/>
          </p:cNvSpPr>
          <p:nvPr>
            <p:ph type="title"/>
          </p:nvPr>
        </p:nvSpPr>
        <p:spPr>
          <a:xfrm>
            <a:off x="838200" y="1"/>
            <a:ext cx="10515600" cy="1177635"/>
          </a:xfrm>
        </p:spPr>
        <p:txBody>
          <a:bodyPr/>
          <a:lstStyle/>
          <a:p>
            <a:pPr algn="ctr"/>
            <a:r>
              <a:rPr lang="en-CA" dirty="0">
                <a:latin typeface="Arial Black" panose="020B0A04020102020204" pitchFamily="34" charset="0"/>
              </a:rPr>
              <a:t>Symbolism of the Tabernacle</a:t>
            </a:r>
          </a:p>
        </p:txBody>
      </p:sp>
      <p:sp>
        <p:nvSpPr>
          <p:cNvPr id="3" name="Content Placeholder 2">
            <a:extLst>
              <a:ext uri="{FF2B5EF4-FFF2-40B4-BE49-F238E27FC236}">
                <a16:creationId xmlns:a16="http://schemas.microsoft.com/office/drawing/2014/main" id="{30241F97-B423-4508-8B62-8ACD6E61BBB2}"/>
              </a:ext>
            </a:extLst>
          </p:cNvPr>
          <p:cNvSpPr>
            <a:spLocks noGrp="1"/>
          </p:cNvSpPr>
          <p:nvPr>
            <p:ph idx="1"/>
          </p:nvPr>
        </p:nvSpPr>
        <p:spPr>
          <a:xfrm>
            <a:off x="0" y="1177636"/>
            <a:ext cx="12192000" cy="5680364"/>
          </a:xfrm>
        </p:spPr>
        <p:txBody>
          <a:bodyPr>
            <a:normAutofit fontScale="92500" lnSpcReduction="10000"/>
          </a:bodyPr>
          <a:lstStyle/>
          <a:p>
            <a:pPr>
              <a:spcBef>
                <a:spcPts val="0"/>
              </a:spcBef>
            </a:pPr>
            <a:r>
              <a:rPr lang="en-CA" dirty="0"/>
              <a:t>Several </a:t>
            </a:r>
            <a:r>
              <a:rPr lang="en-CA" b="1" dirty="0">
                <a:highlight>
                  <a:srgbClr val="FFFF00"/>
                </a:highlight>
              </a:rPr>
              <a:t>Psalms</a:t>
            </a:r>
            <a:r>
              <a:rPr lang="en-CA" dirty="0"/>
              <a:t> appeal to this close relationship:</a:t>
            </a:r>
          </a:p>
          <a:p>
            <a:pPr marL="457200" lvl="1" indent="0">
              <a:spcBef>
                <a:spcPts val="0"/>
              </a:spcBef>
              <a:buNone/>
            </a:pPr>
            <a:r>
              <a:rPr lang="en-CA" b="1" u="sng" dirty="0"/>
              <a:t>Psalm 15:1-3 ESV</a:t>
            </a:r>
          </a:p>
          <a:p>
            <a:pPr marL="457200" lvl="1" indent="0">
              <a:buNone/>
            </a:pPr>
            <a:r>
              <a:rPr lang="en-CA" dirty="0"/>
              <a:t>O LORD, </a:t>
            </a:r>
            <a:r>
              <a:rPr lang="en-CA" b="1" dirty="0">
                <a:highlight>
                  <a:srgbClr val="FFFF00"/>
                </a:highlight>
              </a:rPr>
              <a:t>who shall sojourn in your tent</a:t>
            </a:r>
            <a:r>
              <a:rPr lang="en-CA" dirty="0"/>
              <a:t>?</a:t>
            </a:r>
          </a:p>
          <a:p>
            <a:pPr marL="457200" lvl="1" indent="0">
              <a:buNone/>
            </a:pPr>
            <a:r>
              <a:rPr lang="en-CA" b="1" dirty="0">
                <a:highlight>
                  <a:srgbClr val="FFFF00"/>
                </a:highlight>
              </a:rPr>
              <a:t>Who shall dwell</a:t>
            </a:r>
            <a:r>
              <a:rPr lang="en-CA" dirty="0"/>
              <a:t> on your holy hill?</a:t>
            </a:r>
          </a:p>
          <a:p>
            <a:pPr marL="457200" lvl="1" indent="0">
              <a:buNone/>
            </a:pPr>
            <a:r>
              <a:rPr lang="en-CA" dirty="0"/>
              <a:t>He who walks blamelessly and does what is right and speaks truth in his heart;</a:t>
            </a:r>
          </a:p>
          <a:p>
            <a:pPr marL="457200" lvl="1" indent="0">
              <a:buNone/>
            </a:pPr>
            <a:r>
              <a:rPr lang="en-CA" dirty="0"/>
              <a:t>who does not slander with his tongue and does no evil to his neighbor,</a:t>
            </a:r>
          </a:p>
          <a:p>
            <a:pPr marL="457200" lvl="1" indent="0">
              <a:buNone/>
            </a:pPr>
            <a:r>
              <a:rPr lang="en-CA" dirty="0"/>
              <a:t>nor takes up a reproach against his friend;</a:t>
            </a:r>
          </a:p>
          <a:p>
            <a:pPr marL="457200" lvl="1" indent="0">
              <a:spcBef>
                <a:spcPts val="1200"/>
              </a:spcBef>
              <a:buNone/>
            </a:pPr>
            <a:r>
              <a:rPr lang="en-CA" b="1" u="sng" dirty="0"/>
              <a:t>Psalm 27:4-6 ESV</a:t>
            </a:r>
          </a:p>
          <a:p>
            <a:pPr marL="457200" lvl="1" indent="0">
              <a:buNone/>
            </a:pPr>
            <a:r>
              <a:rPr lang="en-CA" dirty="0"/>
              <a:t>One thing have I asked of the LORD, that will I seek after:</a:t>
            </a:r>
          </a:p>
          <a:p>
            <a:pPr marL="457200" lvl="1" indent="0">
              <a:buNone/>
            </a:pPr>
            <a:r>
              <a:rPr lang="en-CA" b="1" dirty="0">
                <a:highlight>
                  <a:srgbClr val="FFFF00"/>
                </a:highlight>
              </a:rPr>
              <a:t>that I may dwell in the house of the LORD</a:t>
            </a:r>
            <a:r>
              <a:rPr lang="en-CA" dirty="0"/>
              <a:t> all the days of my life,</a:t>
            </a:r>
          </a:p>
          <a:p>
            <a:pPr marL="457200" lvl="1" indent="0">
              <a:buNone/>
            </a:pPr>
            <a:r>
              <a:rPr lang="en-CA" dirty="0"/>
              <a:t>to gaze upon the beauty of the LORD and to inquire in his temple.</a:t>
            </a:r>
          </a:p>
          <a:p>
            <a:pPr marL="457200" lvl="1" indent="0">
              <a:buNone/>
            </a:pPr>
            <a:r>
              <a:rPr lang="en-CA" dirty="0"/>
              <a:t>For </a:t>
            </a:r>
            <a:r>
              <a:rPr lang="en-CA" b="1" dirty="0">
                <a:highlight>
                  <a:srgbClr val="FFFF00"/>
                </a:highlight>
              </a:rPr>
              <a:t>he will hide me in his [booth/tabernacle]</a:t>
            </a:r>
            <a:r>
              <a:rPr lang="en-CA" b="1" dirty="0"/>
              <a:t>,  </a:t>
            </a:r>
            <a:r>
              <a:rPr lang="en-CA" dirty="0"/>
              <a:t>in the day of trouble;</a:t>
            </a:r>
          </a:p>
          <a:p>
            <a:pPr marL="457200" lvl="1" indent="0">
              <a:buNone/>
            </a:pPr>
            <a:r>
              <a:rPr lang="en-CA" dirty="0"/>
              <a:t>he will </a:t>
            </a:r>
            <a:r>
              <a:rPr lang="en-CA" b="1" dirty="0">
                <a:highlight>
                  <a:srgbClr val="FFFF00"/>
                </a:highlight>
              </a:rPr>
              <a:t>conceal me under the cover of his tent</a:t>
            </a:r>
            <a:r>
              <a:rPr lang="en-CA" dirty="0"/>
              <a:t>; he will lift me high upon a rock.</a:t>
            </a:r>
          </a:p>
          <a:p>
            <a:pPr marL="457200" lvl="1" indent="0">
              <a:buNone/>
            </a:pPr>
            <a:r>
              <a:rPr lang="en-CA" dirty="0"/>
              <a:t>And now my head shall be lifted up above my enemies all around me,</a:t>
            </a:r>
          </a:p>
          <a:p>
            <a:pPr marL="457200" lvl="1" indent="0">
              <a:buNone/>
            </a:pPr>
            <a:r>
              <a:rPr lang="en-CA" dirty="0"/>
              <a:t>and I will offer in his tent sacrifices with shouts of joy;</a:t>
            </a:r>
          </a:p>
          <a:p>
            <a:pPr marL="457200" lvl="1" indent="0">
              <a:buNone/>
            </a:pPr>
            <a:r>
              <a:rPr lang="en-CA" dirty="0"/>
              <a:t>I will sing and make melody to the LORD.</a:t>
            </a:r>
          </a:p>
        </p:txBody>
      </p:sp>
    </p:spTree>
    <p:extLst>
      <p:ext uri="{BB962C8B-B14F-4D97-AF65-F5344CB8AC3E}">
        <p14:creationId xmlns:p14="http://schemas.microsoft.com/office/powerpoint/2010/main" val="2817581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509FD-6B54-4613-9623-E27E899EBFDA}"/>
              </a:ext>
            </a:extLst>
          </p:cNvPr>
          <p:cNvSpPr>
            <a:spLocks noGrp="1"/>
          </p:cNvSpPr>
          <p:nvPr>
            <p:ph type="title"/>
          </p:nvPr>
        </p:nvSpPr>
        <p:spPr>
          <a:xfrm>
            <a:off x="838200" y="0"/>
            <a:ext cx="10515600" cy="1110344"/>
          </a:xfrm>
        </p:spPr>
        <p:txBody>
          <a:bodyPr/>
          <a:lstStyle/>
          <a:p>
            <a:pPr algn="ctr"/>
            <a:r>
              <a:rPr lang="en-CA" dirty="0">
                <a:latin typeface="Arial Black" panose="020B0A04020102020204" pitchFamily="34" charset="0"/>
              </a:rPr>
              <a:t>New Testament Symbolism</a:t>
            </a:r>
          </a:p>
        </p:txBody>
      </p:sp>
      <p:sp>
        <p:nvSpPr>
          <p:cNvPr id="3" name="Content Placeholder 2">
            <a:extLst>
              <a:ext uri="{FF2B5EF4-FFF2-40B4-BE49-F238E27FC236}">
                <a16:creationId xmlns:a16="http://schemas.microsoft.com/office/drawing/2014/main" id="{837715F0-EF97-460A-A5D0-FC72130883BC}"/>
              </a:ext>
            </a:extLst>
          </p:cNvPr>
          <p:cNvSpPr>
            <a:spLocks noGrp="1"/>
          </p:cNvSpPr>
          <p:nvPr>
            <p:ph idx="1"/>
          </p:nvPr>
        </p:nvSpPr>
        <p:spPr>
          <a:xfrm>
            <a:off x="0" y="1110344"/>
            <a:ext cx="12192000" cy="5747656"/>
          </a:xfrm>
        </p:spPr>
        <p:txBody>
          <a:bodyPr/>
          <a:lstStyle/>
          <a:p>
            <a:pPr marL="457200" lvl="1" indent="0">
              <a:buNone/>
            </a:pPr>
            <a:r>
              <a:rPr lang="en-CA" b="1" u="sng" dirty="0"/>
              <a:t>Hebrews 9:1-3, 6-9 ESV</a:t>
            </a:r>
          </a:p>
          <a:p>
            <a:pPr marL="457200" lvl="1" indent="0">
              <a:buNone/>
            </a:pPr>
            <a:r>
              <a:rPr lang="en-CA" dirty="0"/>
              <a:t>Now even the first covenant had regulations for worship and </a:t>
            </a:r>
            <a:r>
              <a:rPr lang="en-CA" b="1" dirty="0">
                <a:highlight>
                  <a:srgbClr val="FFFF00"/>
                </a:highlight>
              </a:rPr>
              <a:t>an earthly place of holiness</a:t>
            </a:r>
            <a:r>
              <a:rPr lang="en-CA" dirty="0"/>
              <a:t>.   For </a:t>
            </a:r>
            <a:r>
              <a:rPr lang="en-CA" b="1" dirty="0">
                <a:highlight>
                  <a:srgbClr val="FFFF00"/>
                </a:highlight>
              </a:rPr>
              <a:t>a tabernacle</a:t>
            </a:r>
            <a:r>
              <a:rPr lang="en-CA" dirty="0"/>
              <a:t> was prepared, the first section … is called the </a:t>
            </a:r>
            <a:r>
              <a:rPr lang="en-CA" b="1" dirty="0">
                <a:highlight>
                  <a:srgbClr val="FFFF00"/>
                </a:highlight>
              </a:rPr>
              <a:t>Holy Place</a:t>
            </a:r>
            <a:r>
              <a:rPr lang="en-CA" dirty="0"/>
              <a:t>.  Behind … was a second section called the </a:t>
            </a:r>
            <a:r>
              <a:rPr lang="en-CA" b="1" dirty="0">
                <a:highlight>
                  <a:srgbClr val="FFFF00"/>
                </a:highlight>
              </a:rPr>
              <a:t>Most Holy Place</a:t>
            </a:r>
            <a:r>
              <a:rPr lang="en-CA" dirty="0"/>
              <a:t>.  … the priests go regularly into the first section, performing their ritual duties,  but into the second only the high priest goes, and he but once a year … By this the Holy Spirit indicates that </a:t>
            </a:r>
            <a:r>
              <a:rPr lang="en-CA" b="1" dirty="0">
                <a:highlight>
                  <a:srgbClr val="FFFF00"/>
                </a:highlight>
              </a:rPr>
              <a:t>the way into the holy places was not yet opened as long as the first section is still standing (which is symbolic for </a:t>
            </a:r>
            <a:r>
              <a:rPr lang="en-CA" b="1" i="1" dirty="0">
                <a:highlight>
                  <a:srgbClr val="FFFF00"/>
                </a:highlight>
              </a:rPr>
              <a:t>the age then present</a:t>
            </a:r>
            <a:r>
              <a:rPr lang="en-CA" dirty="0">
                <a:highlight>
                  <a:srgbClr val="FFFF00"/>
                </a:highlight>
              </a:rPr>
              <a:t>)</a:t>
            </a:r>
            <a:r>
              <a:rPr lang="en-CA" dirty="0"/>
              <a:t>  ... with … regulations … imposed </a:t>
            </a:r>
            <a:r>
              <a:rPr lang="en-CA" b="1" dirty="0">
                <a:highlight>
                  <a:srgbClr val="FFFF00"/>
                </a:highlight>
              </a:rPr>
              <a:t>until the time of reformation</a:t>
            </a:r>
            <a:r>
              <a:rPr lang="en-CA" b="1" dirty="0"/>
              <a:t> …</a:t>
            </a:r>
          </a:p>
          <a:p>
            <a:pPr marL="457200" lvl="1" indent="0">
              <a:buNone/>
            </a:pPr>
            <a:r>
              <a:rPr lang="en-CA" b="1" u="sng" dirty="0"/>
              <a:t>Hebrews 9:11-12, 15 ESV</a:t>
            </a:r>
          </a:p>
          <a:p>
            <a:pPr marL="457200" lvl="1" indent="0">
              <a:buNone/>
            </a:pPr>
            <a:r>
              <a:rPr lang="en-CA" dirty="0"/>
              <a:t>But when Christ appeared as a high priest of the good things that have come, then through </a:t>
            </a:r>
            <a:r>
              <a:rPr lang="en-CA" b="1" i="1" dirty="0">
                <a:highlight>
                  <a:srgbClr val="FFFF00"/>
                </a:highlight>
              </a:rPr>
              <a:t>the greater and more perfect tabernacle</a:t>
            </a:r>
            <a:r>
              <a:rPr lang="en-CA" i="1" dirty="0"/>
              <a:t> </a:t>
            </a:r>
            <a:r>
              <a:rPr lang="en-CA" dirty="0"/>
              <a:t>(not made with hands, that is, not of this creation) he entered once for all into the holy places … by means of his own blood, </a:t>
            </a:r>
            <a:r>
              <a:rPr lang="en-CA" b="1" dirty="0">
                <a:highlight>
                  <a:srgbClr val="FFFF00"/>
                </a:highlight>
              </a:rPr>
              <a:t>thus securing an eternal redemption</a:t>
            </a:r>
            <a:r>
              <a:rPr lang="en-CA" dirty="0"/>
              <a:t>.  … Therefore he is the mediator of a new covenant, </a:t>
            </a:r>
            <a:r>
              <a:rPr lang="en-CA" b="1" dirty="0">
                <a:highlight>
                  <a:srgbClr val="FFFF00"/>
                </a:highlight>
              </a:rPr>
              <a:t>so that those who are called may receive the promised eternal inheritance</a:t>
            </a:r>
            <a:r>
              <a:rPr lang="en-CA" dirty="0"/>
              <a:t> …</a:t>
            </a:r>
          </a:p>
        </p:txBody>
      </p:sp>
    </p:spTree>
    <p:extLst>
      <p:ext uri="{BB962C8B-B14F-4D97-AF65-F5344CB8AC3E}">
        <p14:creationId xmlns:p14="http://schemas.microsoft.com/office/powerpoint/2010/main" val="2626740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2ECD1-30C3-4A1F-AF98-CB160EDB38FB}"/>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The New Testament Church</a:t>
            </a:r>
          </a:p>
        </p:txBody>
      </p:sp>
      <p:sp>
        <p:nvSpPr>
          <p:cNvPr id="3" name="Content Placeholder 2">
            <a:extLst>
              <a:ext uri="{FF2B5EF4-FFF2-40B4-BE49-F238E27FC236}">
                <a16:creationId xmlns:a16="http://schemas.microsoft.com/office/drawing/2014/main" id="{1CA6AC98-748B-42B1-8C7E-EB94462621E9}"/>
              </a:ext>
            </a:extLst>
          </p:cNvPr>
          <p:cNvSpPr>
            <a:spLocks noGrp="1"/>
          </p:cNvSpPr>
          <p:nvPr>
            <p:ph idx="1"/>
          </p:nvPr>
        </p:nvSpPr>
        <p:spPr>
          <a:xfrm>
            <a:off x="0" y="849086"/>
            <a:ext cx="12192000" cy="6008914"/>
          </a:xfrm>
        </p:spPr>
        <p:txBody>
          <a:bodyPr>
            <a:normAutofit fontScale="85000" lnSpcReduction="20000"/>
          </a:bodyPr>
          <a:lstStyle/>
          <a:p>
            <a:pPr>
              <a:lnSpc>
                <a:spcPct val="100000"/>
              </a:lnSpc>
              <a:spcBef>
                <a:spcPts val="600"/>
              </a:spcBef>
            </a:pPr>
            <a:r>
              <a:rPr lang="en-CA" sz="3300" dirty="0"/>
              <a:t>“</a:t>
            </a:r>
            <a:r>
              <a:rPr lang="en-CA" sz="3300" b="1" dirty="0">
                <a:highlight>
                  <a:srgbClr val="FFFF00"/>
                </a:highlight>
              </a:rPr>
              <a:t>The age then present</a:t>
            </a:r>
            <a:r>
              <a:rPr lang="en-CA" sz="3300" dirty="0"/>
              <a:t>” was the time of the Old Covenant – the time of the physical nation of Israel, represented by </a:t>
            </a:r>
            <a:r>
              <a:rPr lang="en-CA" sz="3300" b="1" dirty="0">
                <a:highlight>
                  <a:srgbClr val="FFFF00"/>
                </a:highlight>
              </a:rPr>
              <a:t>the physical Tabernacle</a:t>
            </a:r>
          </a:p>
          <a:p>
            <a:pPr>
              <a:lnSpc>
                <a:spcPct val="100000"/>
              </a:lnSpc>
              <a:spcBef>
                <a:spcPts val="600"/>
              </a:spcBef>
            </a:pPr>
            <a:r>
              <a:rPr lang="en-CA" sz="3300" dirty="0"/>
              <a:t>With Jesus’ sacrifice, the Old Covenant ended – God was no longer dealing with a physical nation</a:t>
            </a:r>
          </a:p>
          <a:p>
            <a:pPr>
              <a:lnSpc>
                <a:spcPct val="100000"/>
              </a:lnSpc>
              <a:spcBef>
                <a:spcPts val="600"/>
              </a:spcBef>
            </a:pPr>
            <a:r>
              <a:rPr lang="en-CA" sz="3300" b="1" dirty="0">
                <a:highlight>
                  <a:srgbClr val="FFFF00"/>
                </a:highlight>
              </a:rPr>
              <a:t>The Church is spiritual Israel</a:t>
            </a:r>
            <a:r>
              <a:rPr lang="en-CA" sz="3300" dirty="0"/>
              <a:t> with which God has been working ever since – the Church is “</a:t>
            </a:r>
            <a:r>
              <a:rPr lang="en-CA" sz="3300" b="1" dirty="0">
                <a:highlight>
                  <a:srgbClr val="FFFF00"/>
                </a:highlight>
              </a:rPr>
              <a:t>the greater more perfect tabernacle</a:t>
            </a:r>
            <a:r>
              <a:rPr lang="en-CA" sz="3300" dirty="0"/>
              <a:t>”</a:t>
            </a:r>
          </a:p>
          <a:p>
            <a:pPr>
              <a:lnSpc>
                <a:spcPct val="100000"/>
              </a:lnSpc>
              <a:spcBef>
                <a:spcPts val="600"/>
              </a:spcBef>
            </a:pPr>
            <a:r>
              <a:rPr lang="en-CA" sz="3300" dirty="0"/>
              <a:t>The New Testament Church is the “</a:t>
            </a:r>
            <a:r>
              <a:rPr lang="en-CA" sz="3300" b="1" dirty="0">
                <a:highlight>
                  <a:srgbClr val="FFFF00"/>
                </a:highlight>
              </a:rPr>
              <a:t>dwelling place</a:t>
            </a:r>
            <a:r>
              <a:rPr lang="en-CA" sz="3300" dirty="0"/>
              <a:t>”, the Tabernacle, of Jesus Christ, the head, and the members of the Church, the body, who comprise </a:t>
            </a:r>
            <a:r>
              <a:rPr lang="en-CA" sz="3300" b="1" dirty="0">
                <a:highlight>
                  <a:srgbClr val="FFFF00"/>
                </a:highlight>
              </a:rPr>
              <a:t>the Family of God</a:t>
            </a:r>
          </a:p>
          <a:p>
            <a:pPr>
              <a:lnSpc>
                <a:spcPct val="100000"/>
              </a:lnSpc>
              <a:spcBef>
                <a:spcPts val="600"/>
              </a:spcBef>
            </a:pPr>
            <a:r>
              <a:rPr lang="en-CA" sz="3300" dirty="0">
                <a:effectLst/>
                <a:latin typeface="Calibri" panose="020F0502020204030204" pitchFamily="34" charset="0"/>
                <a:ea typeface="Calibri" panose="020F0502020204030204" pitchFamily="34" charset="0"/>
                <a:cs typeface="Arial" panose="020B0604020202020204" pitchFamily="34" charset="0"/>
              </a:rPr>
              <a:t>Hebrews chapter 9 verse 10 makes reference to “</a:t>
            </a:r>
            <a:r>
              <a:rPr lang="en-CA" sz="33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regulations … imposed until the time of reformation</a:t>
            </a:r>
            <a:r>
              <a:rPr lang="en-CA" sz="3300" dirty="0">
                <a:effectLst/>
                <a:latin typeface="Calibri" panose="020F0502020204030204" pitchFamily="34" charset="0"/>
                <a:ea typeface="Calibri" panose="020F0502020204030204" pitchFamily="34" charset="0"/>
                <a:cs typeface="Arial" panose="020B0604020202020204" pitchFamily="34" charset="0"/>
              </a:rPr>
              <a:t>” – this “time of reformation” began with the work of Jesus in the First Advent, but it looks to the inauguration of the </a:t>
            </a:r>
            <a:r>
              <a:rPr lang="en-CA" sz="33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Kingdom of God</a:t>
            </a:r>
            <a:r>
              <a:rPr lang="en-CA" sz="3300" dirty="0">
                <a:effectLst/>
                <a:latin typeface="Calibri" panose="020F0502020204030204" pitchFamily="34" charset="0"/>
                <a:ea typeface="Calibri" panose="020F0502020204030204" pitchFamily="34" charset="0"/>
                <a:cs typeface="Arial" panose="020B0604020202020204" pitchFamily="34" charset="0"/>
              </a:rPr>
              <a:t> at the Second Advent:</a:t>
            </a:r>
          </a:p>
          <a:p>
            <a:pPr marL="457200" lvl="1" indent="0">
              <a:lnSpc>
                <a:spcPct val="100000"/>
              </a:lnSpc>
              <a:spcBef>
                <a:spcPts val="0"/>
              </a:spcBef>
              <a:buNone/>
            </a:pPr>
            <a:r>
              <a:rPr lang="en-CA" sz="2600" b="1" u="sng" dirty="0"/>
              <a:t>Acts 3:20-21a</a:t>
            </a:r>
          </a:p>
          <a:p>
            <a:pPr marL="457200" lvl="1" indent="0">
              <a:lnSpc>
                <a:spcPct val="100000"/>
              </a:lnSpc>
              <a:spcBef>
                <a:spcPts val="0"/>
              </a:spcBef>
              <a:buNone/>
            </a:pPr>
            <a:r>
              <a:rPr lang="en-CA" sz="2600" dirty="0"/>
              <a:t>… </a:t>
            </a:r>
            <a:r>
              <a:rPr lang="en-CA" sz="2600" b="1" dirty="0">
                <a:highlight>
                  <a:srgbClr val="FFFF00"/>
                </a:highlight>
              </a:rPr>
              <a:t>times of refreshing</a:t>
            </a:r>
            <a:r>
              <a:rPr lang="en-CA" sz="2600" dirty="0"/>
              <a:t> may come from the presence of the Lord, and that he may send the Christ appointed for you, Jesus, whom heaven must receive until </a:t>
            </a:r>
            <a:r>
              <a:rPr lang="en-CA" sz="2600" b="1" dirty="0">
                <a:highlight>
                  <a:srgbClr val="FFFF00"/>
                </a:highlight>
              </a:rPr>
              <a:t>the time for restoring all the things …</a:t>
            </a:r>
          </a:p>
        </p:txBody>
      </p:sp>
    </p:spTree>
    <p:extLst>
      <p:ext uri="{BB962C8B-B14F-4D97-AF65-F5344CB8AC3E}">
        <p14:creationId xmlns:p14="http://schemas.microsoft.com/office/powerpoint/2010/main" val="39661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52447-F2D6-43D1-902E-40C2E9747F65}"/>
              </a:ext>
            </a:extLst>
          </p:cNvPr>
          <p:cNvSpPr>
            <a:spLocks noGrp="1"/>
          </p:cNvSpPr>
          <p:nvPr>
            <p:ph type="title"/>
          </p:nvPr>
        </p:nvSpPr>
        <p:spPr>
          <a:xfrm>
            <a:off x="838200" y="1"/>
            <a:ext cx="10515600" cy="1154242"/>
          </a:xfrm>
        </p:spPr>
        <p:txBody>
          <a:bodyPr/>
          <a:lstStyle/>
          <a:p>
            <a:pPr algn="ctr"/>
            <a:r>
              <a:rPr lang="en-CA" dirty="0">
                <a:latin typeface="Arial Black" panose="020B0A04020102020204" pitchFamily="34" charset="0"/>
              </a:rPr>
              <a:t>The Feast of Tabernacles</a:t>
            </a:r>
          </a:p>
        </p:txBody>
      </p:sp>
      <p:sp>
        <p:nvSpPr>
          <p:cNvPr id="3" name="Content Placeholder 2">
            <a:extLst>
              <a:ext uri="{FF2B5EF4-FFF2-40B4-BE49-F238E27FC236}">
                <a16:creationId xmlns:a16="http://schemas.microsoft.com/office/drawing/2014/main" id="{CD5AFB00-F501-40C1-98A1-8370E2D05D4F}"/>
              </a:ext>
            </a:extLst>
          </p:cNvPr>
          <p:cNvSpPr>
            <a:spLocks noGrp="1"/>
          </p:cNvSpPr>
          <p:nvPr>
            <p:ph idx="1"/>
          </p:nvPr>
        </p:nvSpPr>
        <p:spPr>
          <a:xfrm>
            <a:off x="0" y="1154243"/>
            <a:ext cx="12192000" cy="5703756"/>
          </a:xfrm>
        </p:spPr>
        <p:txBody>
          <a:bodyPr/>
          <a:lstStyle/>
          <a:p>
            <a:r>
              <a:rPr lang="en-CA" dirty="0"/>
              <a:t>Because the Israelites were going into the land of Canaan where agriculture was very different from what they had know in Egypt, God initially focused the meaning of the feasts on agriculture (in the desert there was no agriculture):</a:t>
            </a:r>
          </a:p>
          <a:p>
            <a:pPr marL="457200" lvl="1" indent="0">
              <a:buNone/>
            </a:pPr>
            <a:r>
              <a:rPr lang="en-CA" b="1" u="sng" dirty="0"/>
              <a:t>Exodus 23:16 ESV</a:t>
            </a:r>
          </a:p>
          <a:p>
            <a:pPr marL="457200" lvl="1" indent="0">
              <a:buNone/>
            </a:pPr>
            <a:r>
              <a:rPr lang="en-CA" dirty="0"/>
              <a:t>You shall keep the </a:t>
            </a:r>
            <a:r>
              <a:rPr lang="en-CA" b="1" dirty="0">
                <a:highlight>
                  <a:srgbClr val="FFFF00"/>
                </a:highlight>
              </a:rPr>
              <a:t>Feast of Harvest, of the firstfruits of your labor</a:t>
            </a:r>
            <a:r>
              <a:rPr lang="en-CA" dirty="0"/>
              <a:t>, of what you sow in the field.  You shall keep </a:t>
            </a:r>
            <a:r>
              <a:rPr lang="en-CA" b="1" dirty="0">
                <a:highlight>
                  <a:srgbClr val="FFFF00"/>
                </a:highlight>
              </a:rPr>
              <a:t>the Feast of Ingathering</a:t>
            </a:r>
            <a:r>
              <a:rPr lang="en-CA" dirty="0"/>
              <a:t> at the end of the year, when you </a:t>
            </a:r>
            <a:r>
              <a:rPr lang="en-CA" b="1" dirty="0">
                <a:highlight>
                  <a:srgbClr val="FFFF00"/>
                </a:highlight>
              </a:rPr>
              <a:t>gather in from the field the fruit of your labor.</a:t>
            </a:r>
          </a:p>
          <a:p>
            <a:pPr marL="457200" lvl="1" indent="0">
              <a:buNone/>
            </a:pPr>
            <a:r>
              <a:rPr lang="en-CA" b="1" u="sng" dirty="0"/>
              <a:t>Exodus 34:22-24 ESV</a:t>
            </a:r>
          </a:p>
          <a:p>
            <a:pPr marL="457200" lvl="1" indent="0">
              <a:buNone/>
            </a:pPr>
            <a:r>
              <a:rPr lang="en-CA" dirty="0"/>
              <a:t>You shall observe the </a:t>
            </a:r>
            <a:r>
              <a:rPr lang="en-CA" b="1" dirty="0">
                <a:highlight>
                  <a:srgbClr val="FFFF00"/>
                </a:highlight>
              </a:rPr>
              <a:t>Feast of Weeks, the firstfruits of wheat harvest</a:t>
            </a:r>
            <a:r>
              <a:rPr lang="en-CA" dirty="0"/>
              <a:t>, and the </a:t>
            </a:r>
            <a:r>
              <a:rPr lang="en-CA" b="1" dirty="0">
                <a:highlight>
                  <a:srgbClr val="FFFF00"/>
                </a:highlight>
              </a:rPr>
              <a:t>Feast of Ingathering at the year’s end</a:t>
            </a:r>
            <a:r>
              <a:rPr lang="en-CA" dirty="0"/>
              <a:t>.  Three times in the year shall all your males appear before the LORD God, the God of Israel.  For I will cast out nations before you and enlarge your borders; no one shall covet your land, when you go up to appear before the LORD your God three times in the year.</a:t>
            </a:r>
          </a:p>
          <a:p>
            <a:pPr marL="457200" lvl="1" indent="0">
              <a:buNone/>
            </a:pPr>
            <a:endParaRPr lang="en-CA" dirty="0"/>
          </a:p>
        </p:txBody>
      </p:sp>
    </p:spTree>
    <p:extLst>
      <p:ext uri="{BB962C8B-B14F-4D97-AF65-F5344CB8AC3E}">
        <p14:creationId xmlns:p14="http://schemas.microsoft.com/office/powerpoint/2010/main" val="871575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DDE9-881A-416D-88AC-DDD43D999360}"/>
              </a:ext>
            </a:extLst>
          </p:cNvPr>
          <p:cNvSpPr>
            <a:spLocks noGrp="1"/>
          </p:cNvSpPr>
          <p:nvPr>
            <p:ph type="title"/>
          </p:nvPr>
        </p:nvSpPr>
        <p:spPr>
          <a:xfrm>
            <a:off x="838200" y="1"/>
            <a:ext cx="10515600" cy="1169232"/>
          </a:xfrm>
        </p:spPr>
        <p:txBody>
          <a:bodyPr/>
          <a:lstStyle/>
          <a:p>
            <a:pPr algn="ctr"/>
            <a:r>
              <a:rPr lang="en-CA" dirty="0">
                <a:latin typeface="Arial Black" panose="020B0A04020102020204" pitchFamily="34" charset="0"/>
              </a:rPr>
              <a:t>The Gezer Calendar</a:t>
            </a:r>
          </a:p>
        </p:txBody>
      </p:sp>
      <p:sp>
        <p:nvSpPr>
          <p:cNvPr id="3" name="Content Placeholder 2">
            <a:extLst>
              <a:ext uri="{FF2B5EF4-FFF2-40B4-BE49-F238E27FC236}">
                <a16:creationId xmlns:a16="http://schemas.microsoft.com/office/drawing/2014/main" id="{7333CB28-7548-47ED-B906-E320C1306BAF}"/>
              </a:ext>
            </a:extLst>
          </p:cNvPr>
          <p:cNvSpPr>
            <a:spLocks noGrp="1"/>
          </p:cNvSpPr>
          <p:nvPr>
            <p:ph idx="1"/>
          </p:nvPr>
        </p:nvSpPr>
        <p:spPr>
          <a:xfrm>
            <a:off x="0" y="1169232"/>
            <a:ext cx="8128597" cy="5688767"/>
          </a:xfrm>
        </p:spPr>
        <p:txBody>
          <a:bodyPr/>
          <a:lstStyle/>
          <a:p>
            <a:r>
              <a:rPr lang="en-CA" dirty="0"/>
              <a:t>One of the oldest examples of early Israelite writing </a:t>
            </a:r>
          </a:p>
          <a:p>
            <a:r>
              <a:rPr lang="en-CA" dirty="0"/>
              <a:t>The Gezer Calendar contains a brief “poem” which outlines </a:t>
            </a:r>
            <a:r>
              <a:rPr lang="en-CA" b="1" dirty="0">
                <a:highlight>
                  <a:srgbClr val="FFFF00"/>
                </a:highlight>
              </a:rPr>
              <a:t>the activities of the agricultural year</a:t>
            </a:r>
            <a:r>
              <a:rPr lang="en-CA" dirty="0"/>
              <a:t> - it was possibly a child’s exercise tablet:</a:t>
            </a:r>
          </a:p>
          <a:p>
            <a:pPr marL="457200" lvl="1" indent="0">
              <a:buNone/>
            </a:pPr>
            <a:r>
              <a:rPr lang="en-CA" dirty="0"/>
              <a:t>Two months of ingathering</a:t>
            </a:r>
          </a:p>
          <a:p>
            <a:pPr marL="457200" lvl="1" indent="0">
              <a:buNone/>
            </a:pPr>
            <a:r>
              <a:rPr lang="en-CA" dirty="0"/>
              <a:t>Two months of sowing</a:t>
            </a:r>
          </a:p>
          <a:p>
            <a:pPr marL="457200" lvl="1" indent="0">
              <a:buNone/>
            </a:pPr>
            <a:r>
              <a:rPr lang="en-CA" dirty="0"/>
              <a:t>Two months of late sowing (or spring growth)</a:t>
            </a:r>
          </a:p>
          <a:p>
            <a:pPr marL="457200" lvl="1" indent="0">
              <a:buNone/>
            </a:pPr>
            <a:r>
              <a:rPr lang="en-CA" dirty="0"/>
              <a:t>Month of pulling flax</a:t>
            </a:r>
          </a:p>
          <a:p>
            <a:pPr marL="457200" lvl="1" indent="0">
              <a:buNone/>
            </a:pPr>
            <a:r>
              <a:rPr lang="en-CA" dirty="0"/>
              <a:t>Month of barley harvest </a:t>
            </a:r>
          </a:p>
          <a:p>
            <a:pPr marL="457200" lvl="1" indent="0">
              <a:buNone/>
            </a:pPr>
            <a:r>
              <a:rPr lang="en-CA" dirty="0"/>
              <a:t>Month when everything [else] is harvested</a:t>
            </a:r>
          </a:p>
          <a:p>
            <a:pPr marL="457200" lvl="1" indent="0">
              <a:buNone/>
            </a:pPr>
            <a:r>
              <a:rPr lang="en-CA" dirty="0"/>
              <a:t>Two months of pruning [vines]</a:t>
            </a:r>
          </a:p>
          <a:p>
            <a:pPr marL="457200" lvl="1" indent="0">
              <a:buNone/>
            </a:pPr>
            <a:r>
              <a:rPr lang="en-CA" dirty="0"/>
              <a:t>Month of summer fruit</a:t>
            </a:r>
          </a:p>
          <a:p>
            <a:pPr marL="457200" lvl="1" indent="0">
              <a:buNone/>
            </a:pPr>
            <a:endParaRPr lang="en-CA" dirty="0"/>
          </a:p>
        </p:txBody>
      </p:sp>
      <p:pic>
        <p:nvPicPr>
          <p:cNvPr id="4" name="Picture 3">
            <a:extLst>
              <a:ext uri="{FF2B5EF4-FFF2-40B4-BE49-F238E27FC236}">
                <a16:creationId xmlns:a16="http://schemas.microsoft.com/office/drawing/2014/main" id="{47D4BBB7-CAE6-4B6B-A2B9-6B8942921331}"/>
              </a:ext>
            </a:extLst>
          </p:cNvPr>
          <p:cNvPicPr>
            <a:picLocks noChangeAspect="1"/>
          </p:cNvPicPr>
          <p:nvPr/>
        </p:nvPicPr>
        <p:blipFill>
          <a:blip r:embed="rId3"/>
          <a:stretch>
            <a:fillRect/>
          </a:stretch>
        </p:blipFill>
        <p:spPr>
          <a:xfrm>
            <a:off x="8128597" y="1169232"/>
            <a:ext cx="4063404" cy="5688766"/>
          </a:xfrm>
          <a:prstGeom prst="rect">
            <a:avLst/>
          </a:prstGeom>
        </p:spPr>
      </p:pic>
    </p:spTree>
    <p:extLst>
      <p:ext uri="{BB962C8B-B14F-4D97-AF65-F5344CB8AC3E}">
        <p14:creationId xmlns:p14="http://schemas.microsoft.com/office/powerpoint/2010/main" val="2558364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2924A-0038-4A44-B105-FB99CAAA337F}"/>
              </a:ext>
            </a:extLst>
          </p:cNvPr>
          <p:cNvSpPr>
            <a:spLocks noGrp="1"/>
          </p:cNvSpPr>
          <p:nvPr>
            <p:ph type="title"/>
          </p:nvPr>
        </p:nvSpPr>
        <p:spPr>
          <a:xfrm>
            <a:off x="838200" y="1"/>
            <a:ext cx="10515600" cy="1133855"/>
          </a:xfrm>
        </p:spPr>
        <p:txBody>
          <a:bodyPr/>
          <a:lstStyle/>
          <a:p>
            <a:pPr algn="ctr"/>
            <a:r>
              <a:rPr lang="en-CA" dirty="0">
                <a:latin typeface="Arial Black" panose="020B0A04020102020204" pitchFamily="34" charset="0"/>
              </a:rPr>
              <a:t>But, God Intended More</a:t>
            </a:r>
          </a:p>
        </p:txBody>
      </p:sp>
      <p:sp>
        <p:nvSpPr>
          <p:cNvPr id="3" name="Content Placeholder 2">
            <a:extLst>
              <a:ext uri="{FF2B5EF4-FFF2-40B4-BE49-F238E27FC236}">
                <a16:creationId xmlns:a16="http://schemas.microsoft.com/office/drawing/2014/main" id="{7AA01F19-DCB2-4050-B5BE-2BC81033DBA4}"/>
              </a:ext>
            </a:extLst>
          </p:cNvPr>
          <p:cNvSpPr>
            <a:spLocks noGrp="1"/>
          </p:cNvSpPr>
          <p:nvPr>
            <p:ph idx="1"/>
          </p:nvPr>
        </p:nvSpPr>
        <p:spPr>
          <a:xfrm>
            <a:off x="0" y="1133856"/>
            <a:ext cx="12192000" cy="5724143"/>
          </a:xfrm>
        </p:spPr>
        <p:txBody>
          <a:bodyPr/>
          <a:lstStyle/>
          <a:p>
            <a:pPr marL="457200" lvl="1" indent="0">
              <a:buNone/>
            </a:pPr>
            <a:r>
              <a:rPr lang="en-CA" b="1" u="sng" dirty="0"/>
              <a:t>Leviticus 23:39-43 ESV</a:t>
            </a:r>
          </a:p>
          <a:p>
            <a:pPr marL="457200" lvl="1" indent="0">
              <a:buNone/>
            </a:pPr>
            <a:r>
              <a:rPr lang="en-CA" dirty="0"/>
              <a:t>… when you have gathered in the produce of the land, you shall </a:t>
            </a:r>
            <a:r>
              <a:rPr lang="en-CA" b="1" dirty="0">
                <a:highlight>
                  <a:srgbClr val="FFFF00"/>
                </a:highlight>
              </a:rPr>
              <a:t>celebrate the feast of the LORD seven days</a:t>
            </a:r>
            <a:r>
              <a:rPr lang="en-CA" dirty="0"/>
              <a:t> … you shall </a:t>
            </a:r>
            <a:r>
              <a:rPr lang="en-CA" b="1" dirty="0">
                <a:highlight>
                  <a:srgbClr val="FFFF00"/>
                </a:highlight>
              </a:rPr>
              <a:t>rejoice</a:t>
            </a:r>
            <a:r>
              <a:rPr lang="en-CA" dirty="0"/>
              <a:t> before the LORD your God seven days.  You shall </a:t>
            </a:r>
            <a:r>
              <a:rPr lang="en-CA" b="1" dirty="0">
                <a:highlight>
                  <a:srgbClr val="FFFF00"/>
                </a:highlight>
              </a:rPr>
              <a:t>celebrate</a:t>
            </a:r>
            <a:r>
              <a:rPr lang="en-CA" dirty="0"/>
              <a:t> it as a feast to the LORD for seven days in the year.  … You shall </a:t>
            </a:r>
            <a:r>
              <a:rPr lang="en-CA" b="1" dirty="0">
                <a:highlight>
                  <a:srgbClr val="FFFF00"/>
                </a:highlight>
              </a:rPr>
              <a:t>dwell in booths</a:t>
            </a:r>
            <a:r>
              <a:rPr lang="en-CA" dirty="0"/>
              <a:t> for seven days.  All native Israelites shall </a:t>
            </a:r>
            <a:r>
              <a:rPr lang="en-CA" b="1" dirty="0">
                <a:highlight>
                  <a:srgbClr val="FFFF00"/>
                </a:highlight>
              </a:rPr>
              <a:t>dwell in booths</a:t>
            </a:r>
            <a:r>
              <a:rPr lang="en-CA" dirty="0"/>
              <a:t>, </a:t>
            </a:r>
            <a:r>
              <a:rPr lang="en-CA" b="1" dirty="0">
                <a:highlight>
                  <a:srgbClr val="FFFF00"/>
                </a:highlight>
              </a:rPr>
              <a:t>that your generations may know</a:t>
            </a:r>
            <a:r>
              <a:rPr lang="en-CA" dirty="0"/>
              <a:t> that I made the people of Israel dwell in booths when I brought them out of the land of Egypt: I am the LORD your God.</a:t>
            </a:r>
          </a:p>
          <a:p>
            <a:pPr marL="457200" lvl="1" indent="0">
              <a:buNone/>
            </a:pPr>
            <a:r>
              <a:rPr lang="en-CA" b="1" u="sng" dirty="0"/>
              <a:t>Deuteronomy 16:13-15 ESV</a:t>
            </a:r>
          </a:p>
          <a:p>
            <a:pPr marL="457200" lvl="1" indent="0">
              <a:buNone/>
            </a:pPr>
            <a:r>
              <a:rPr lang="en-CA" dirty="0"/>
              <a:t>You shall keep the Feast of Booths seven days … You shall </a:t>
            </a:r>
            <a:r>
              <a:rPr lang="en-CA" b="1" dirty="0">
                <a:highlight>
                  <a:srgbClr val="FFFF00"/>
                </a:highlight>
              </a:rPr>
              <a:t>rejoice</a:t>
            </a:r>
            <a:r>
              <a:rPr lang="en-CA" dirty="0"/>
              <a:t> in your feast … because </a:t>
            </a:r>
            <a:br>
              <a:rPr lang="en-CA" dirty="0"/>
            </a:br>
            <a:r>
              <a:rPr lang="en-CA" b="1" dirty="0">
                <a:highlight>
                  <a:srgbClr val="FFFF00"/>
                </a:highlight>
              </a:rPr>
              <a:t>the LORD your God will bless you in all your produce and in all the work of your hands</a:t>
            </a:r>
            <a:r>
              <a:rPr lang="en-CA" dirty="0"/>
              <a:t>, so that you will be </a:t>
            </a:r>
            <a:r>
              <a:rPr lang="en-CA" b="1" dirty="0">
                <a:highlight>
                  <a:srgbClr val="FFFF00"/>
                </a:highlight>
              </a:rPr>
              <a:t>altogether joyful</a:t>
            </a:r>
            <a:r>
              <a:rPr lang="en-CA" dirty="0"/>
              <a:t>. </a:t>
            </a:r>
          </a:p>
          <a:p>
            <a:r>
              <a:rPr lang="en-CA" dirty="0"/>
              <a:t>The Feast was intended as a celebration of the beneficence of YHWH, a time to rejoice; but also, there were object lessons: “</a:t>
            </a:r>
            <a:r>
              <a:rPr lang="en-CA" b="1" dirty="0">
                <a:highlight>
                  <a:srgbClr val="FFFF00"/>
                </a:highlight>
              </a:rPr>
              <a:t>that your generations may know”</a:t>
            </a:r>
            <a:r>
              <a:rPr lang="en-CA" dirty="0"/>
              <a:t> </a:t>
            </a:r>
          </a:p>
          <a:p>
            <a:r>
              <a:rPr lang="en-CA" b="1" dirty="0">
                <a:highlight>
                  <a:srgbClr val="FFFF00"/>
                </a:highlight>
              </a:rPr>
              <a:t>The Feast was intended to teach the Israelites to look forward to the unfolding Plan of God</a:t>
            </a:r>
            <a:r>
              <a:rPr lang="en-CA" dirty="0"/>
              <a:t>   </a:t>
            </a:r>
          </a:p>
        </p:txBody>
      </p:sp>
    </p:spTree>
    <p:extLst>
      <p:ext uri="{BB962C8B-B14F-4D97-AF65-F5344CB8AC3E}">
        <p14:creationId xmlns:p14="http://schemas.microsoft.com/office/powerpoint/2010/main" val="3997022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67506-3E52-46A5-8CDB-7D17CB679D0D}"/>
              </a:ext>
            </a:extLst>
          </p:cNvPr>
          <p:cNvSpPr>
            <a:spLocks noGrp="1"/>
          </p:cNvSpPr>
          <p:nvPr>
            <p:ph type="title"/>
          </p:nvPr>
        </p:nvSpPr>
        <p:spPr>
          <a:xfrm>
            <a:off x="838200" y="1"/>
            <a:ext cx="10515600" cy="1113182"/>
          </a:xfrm>
        </p:spPr>
        <p:txBody>
          <a:bodyPr/>
          <a:lstStyle/>
          <a:p>
            <a:pPr algn="ctr"/>
            <a:r>
              <a:rPr lang="en-CA" dirty="0">
                <a:latin typeface="Arial Black" panose="020B0A04020102020204" pitchFamily="34" charset="0"/>
              </a:rPr>
              <a:t>The World Tomorrow </a:t>
            </a:r>
          </a:p>
        </p:txBody>
      </p:sp>
      <p:sp>
        <p:nvSpPr>
          <p:cNvPr id="3" name="Content Placeholder 2">
            <a:extLst>
              <a:ext uri="{FF2B5EF4-FFF2-40B4-BE49-F238E27FC236}">
                <a16:creationId xmlns:a16="http://schemas.microsoft.com/office/drawing/2014/main" id="{334E8FC9-822D-4DDB-832F-C3D09B7DB373}"/>
              </a:ext>
            </a:extLst>
          </p:cNvPr>
          <p:cNvSpPr>
            <a:spLocks noGrp="1"/>
          </p:cNvSpPr>
          <p:nvPr>
            <p:ph idx="1"/>
          </p:nvPr>
        </p:nvSpPr>
        <p:spPr>
          <a:xfrm>
            <a:off x="1" y="1113183"/>
            <a:ext cx="12031578" cy="5744816"/>
          </a:xfrm>
        </p:spPr>
        <p:txBody>
          <a:bodyPr>
            <a:normAutofit/>
          </a:bodyPr>
          <a:lstStyle/>
          <a:p>
            <a:r>
              <a:rPr lang="en-CA" dirty="0"/>
              <a:t>Isaiah uses allusions to the Tabernacle to foreshadow the Messianic Kingdom:</a:t>
            </a:r>
          </a:p>
          <a:p>
            <a:pPr lvl="1" indent="0">
              <a:lnSpc>
                <a:spcPct val="107000"/>
              </a:lnSpc>
              <a:spcBef>
                <a:spcPts val="0"/>
              </a:spcBef>
              <a:spcAft>
                <a:spcPts val="600"/>
              </a:spcAft>
              <a:buNone/>
            </a:pPr>
            <a:r>
              <a:rPr lang="en-CA" b="1" u="sng" dirty="0">
                <a:effectLst/>
                <a:latin typeface="Calibri" panose="020F0502020204030204" pitchFamily="34" charset="0"/>
                <a:ea typeface="Calibri" panose="020F0502020204030204" pitchFamily="34" charset="0"/>
                <a:cs typeface="Arial" panose="020B0604020202020204" pitchFamily="34" charset="0"/>
              </a:rPr>
              <a:t>Isaiah 4:2-6 ESV</a:t>
            </a:r>
          </a:p>
          <a:p>
            <a:pPr lvl="1" indent="0">
              <a:lnSpc>
                <a:spcPct val="107000"/>
              </a:lnSpc>
              <a:spcBef>
                <a:spcPts val="0"/>
              </a:spcBef>
              <a:spcAft>
                <a:spcPts val="600"/>
              </a:spcAft>
              <a:buNone/>
            </a:pPr>
            <a:r>
              <a:rPr lang="en-CA" dirty="0">
                <a:effectLst/>
                <a:latin typeface="Calibri" panose="020F0502020204030204" pitchFamily="34" charset="0"/>
                <a:ea typeface="Calibri" panose="020F0502020204030204" pitchFamily="34" charset="0"/>
                <a:cs typeface="Arial" panose="020B0604020202020204" pitchFamily="34" charset="0"/>
              </a:rPr>
              <a:t>In that day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branch of the LORD shall be beautiful and glorious</a:t>
            </a:r>
            <a:r>
              <a:rPr lang="en-CA" dirty="0">
                <a:effectLst/>
                <a:latin typeface="Calibri" panose="020F0502020204030204" pitchFamily="34" charset="0"/>
                <a:ea typeface="Calibri" panose="020F0502020204030204" pitchFamily="34" charset="0"/>
                <a:cs typeface="Arial" panose="020B0604020202020204" pitchFamily="34" charset="0"/>
              </a:rPr>
              <a:t>, and the fruit of the land shall be the pride and honor of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survivors of Israel</a:t>
            </a:r>
            <a:r>
              <a:rPr lang="en-CA" dirty="0">
                <a:effectLst/>
                <a:latin typeface="Calibri" panose="020F0502020204030204" pitchFamily="34" charset="0"/>
                <a:ea typeface="Calibri" panose="020F0502020204030204" pitchFamily="34" charset="0"/>
                <a:cs typeface="Arial" panose="020B0604020202020204" pitchFamily="34" charset="0"/>
              </a:rPr>
              <a:t>.  And he who is left in Zion and remains in Jerusalem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will be called holy, everyone who has been recorded for life in Jerusalem</a:t>
            </a:r>
            <a:r>
              <a:rPr lang="en-CA" dirty="0">
                <a:effectLst/>
                <a:latin typeface="Calibri" panose="020F0502020204030204" pitchFamily="34" charset="0"/>
                <a:ea typeface="Calibri" panose="020F0502020204030204" pitchFamily="34" charset="0"/>
                <a:cs typeface="Arial" panose="020B0604020202020204" pitchFamily="34" charset="0"/>
              </a:rPr>
              <a:t>, when the Lord shall have washed away the filth of the daughters of Zion and cleansed the bloodstains of Jerusalem from its midst by a spirit of judgment and by a spirit of burning.  Then the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LORD will create over the whole site of Mount Zion</a:t>
            </a:r>
            <a:r>
              <a:rPr lang="en-CA" dirty="0">
                <a:effectLst/>
                <a:latin typeface="Calibri" panose="020F0502020204030204" pitchFamily="34" charset="0"/>
                <a:ea typeface="Calibri" panose="020F0502020204030204" pitchFamily="34" charset="0"/>
                <a:cs typeface="Arial" panose="020B0604020202020204" pitchFamily="34" charset="0"/>
              </a:rPr>
              <a:t> and over her assemblies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cloud by day</a:t>
            </a:r>
            <a:r>
              <a:rPr lang="en-CA" dirty="0">
                <a:effectLst/>
                <a:latin typeface="Calibri" panose="020F0502020204030204" pitchFamily="34" charset="0"/>
                <a:ea typeface="Calibri" panose="020F0502020204030204" pitchFamily="34" charset="0"/>
                <a:cs typeface="Arial" panose="020B0604020202020204" pitchFamily="34" charset="0"/>
              </a:rPr>
              <a:t>, and smoke and the shining of a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flaming fire by night</a:t>
            </a:r>
            <a:r>
              <a:rPr lang="en-CA" dirty="0">
                <a:effectLst/>
                <a:latin typeface="Calibri" panose="020F0502020204030204" pitchFamily="34" charset="0"/>
                <a:ea typeface="Calibri" panose="020F0502020204030204" pitchFamily="34" charset="0"/>
                <a:cs typeface="Arial" panose="020B0604020202020204" pitchFamily="34" charset="0"/>
              </a:rPr>
              <a:t>; for over all the glory there will be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canopy</a:t>
            </a:r>
            <a:r>
              <a:rPr lang="en-CA" dirty="0">
                <a:effectLst/>
                <a:latin typeface="Calibri" panose="020F0502020204030204" pitchFamily="34" charset="0"/>
                <a:ea typeface="Calibri" panose="020F0502020204030204" pitchFamily="34" charset="0"/>
                <a:cs typeface="Arial" panose="020B0604020202020204" pitchFamily="34" charset="0"/>
              </a:rPr>
              <a:t>.  There will be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booth for shade</a:t>
            </a:r>
            <a:r>
              <a:rPr lang="en-CA" dirty="0">
                <a:effectLst/>
                <a:latin typeface="Calibri" panose="020F0502020204030204" pitchFamily="34" charset="0"/>
                <a:ea typeface="Calibri" panose="020F0502020204030204" pitchFamily="34" charset="0"/>
                <a:cs typeface="Arial" panose="020B0604020202020204" pitchFamily="34" charset="0"/>
              </a:rPr>
              <a:t> by day from the heat, and for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refuge and a shelter</a:t>
            </a:r>
            <a:r>
              <a:rPr lang="en-CA" dirty="0">
                <a:effectLst/>
                <a:latin typeface="Calibri" panose="020F0502020204030204" pitchFamily="34" charset="0"/>
                <a:ea typeface="Calibri" panose="020F0502020204030204" pitchFamily="34" charset="0"/>
                <a:cs typeface="Arial" panose="020B0604020202020204" pitchFamily="34" charset="0"/>
              </a:rPr>
              <a:t> from the storm and rain.</a:t>
            </a:r>
          </a:p>
          <a:p>
            <a:pPr marL="279400" indent="-279400">
              <a:lnSpc>
                <a:spcPct val="107000"/>
              </a:lnSpc>
              <a:spcBef>
                <a:spcPts val="0"/>
              </a:spcBef>
              <a:spcAft>
                <a:spcPts val="600"/>
              </a:spcAft>
            </a:pPr>
            <a:r>
              <a:rPr lang="en-CA" dirty="0">
                <a:effectLst/>
                <a:latin typeface="Calibri" panose="020F0502020204030204" pitchFamily="34" charset="0"/>
                <a:ea typeface="Calibri" panose="020F0502020204030204" pitchFamily="34" charset="0"/>
                <a:cs typeface="Arial" panose="020B0604020202020204" pitchFamily="34" charset="0"/>
              </a:rPr>
              <a:t>“</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Branch</a:t>
            </a:r>
            <a:r>
              <a:rPr lang="en-CA" dirty="0">
                <a:effectLst/>
                <a:latin typeface="Calibri" panose="020F0502020204030204" pitchFamily="34" charset="0"/>
                <a:ea typeface="Calibri" panose="020F0502020204030204" pitchFamily="34" charset="0"/>
                <a:cs typeface="Arial" panose="020B0604020202020204" pitchFamily="34" charset="0"/>
              </a:rPr>
              <a:t>” is a common prophetic symbol for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Messiah</a:t>
            </a:r>
            <a:r>
              <a:rPr lang="en-CA" dirty="0">
                <a:effectLst/>
                <a:latin typeface="Calibri" panose="020F0502020204030204" pitchFamily="34" charset="0"/>
                <a:ea typeface="Calibri" panose="020F0502020204030204" pitchFamily="34" charset="0"/>
                <a:cs typeface="Arial" panose="020B0604020202020204" pitchFamily="34" charset="0"/>
              </a:rPr>
              <a:t> – this prophecy looks to the Second Advent, when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Messiah is glorified</a:t>
            </a:r>
            <a:endParaRPr lang="en-CA"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marL="685800" indent="-457200">
              <a:lnSpc>
                <a:spcPct val="107000"/>
              </a:lnSpc>
              <a:spcBef>
                <a:spcPts val="0"/>
              </a:spcBef>
              <a:spcAft>
                <a:spcPts val="600"/>
              </a:spcAft>
            </a:pPr>
            <a:endParaRPr lang="en-CA" sz="3200" dirty="0">
              <a:effectLst/>
              <a:latin typeface="Calibri" panose="020F0502020204030204" pitchFamily="34" charset="0"/>
              <a:ea typeface="Calibri" panose="020F0502020204030204" pitchFamily="34" charset="0"/>
              <a:cs typeface="Arial" panose="020B0604020202020204" pitchFamily="34" charset="0"/>
            </a:endParaRPr>
          </a:p>
          <a:p>
            <a:pPr marL="457200" lvl="1" indent="0">
              <a:buNone/>
            </a:pPr>
            <a:endParaRPr lang="en-CA" dirty="0"/>
          </a:p>
        </p:txBody>
      </p:sp>
    </p:spTree>
    <p:extLst>
      <p:ext uri="{BB962C8B-B14F-4D97-AF65-F5344CB8AC3E}">
        <p14:creationId xmlns:p14="http://schemas.microsoft.com/office/powerpoint/2010/main" val="3990597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3724</Words>
  <Application>Microsoft Office PowerPoint</Application>
  <PresentationFormat>Widescreen</PresentationFormat>
  <Paragraphs>173</Paragraphs>
  <Slides>15</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Calibri Light</vt:lpstr>
      <vt:lpstr>Wingdings</vt:lpstr>
      <vt:lpstr>Office Theme</vt:lpstr>
      <vt:lpstr>The Dwelling Place </vt:lpstr>
      <vt:lpstr>The Tabernacle</vt:lpstr>
      <vt:lpstr>Symbolism of the Tabernacle</vt:lpstr>
      <vt:lpstr>New Testament Symbolism</vt:lpstr>
      <vt:lpstr>The New Testament Church</vt:lpstr>
      <vt:lpstr>The Feast of Tabernacles</vt:lpstr>
      <vt:lpstr>The Gezer Calendar</vt:lpstr>
      <vt:lpstr>But, God Intended More</vt:lpstr>
      <vt:lpstr>The World Tomorrow </vt:lpstr>
      <vt:lpstr>Another Prophecy of Isaiah …</vt:lpstr>
      <vt:lpstr>The Plan of God</vt:lpstr>
      <vt:lpstr>The Beginning and the End</vt:lpstr>
      <vt:lpstr>The Prophecy Continues …</vt:lpstr>
      <vt:lpstr>The End: The Family of God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Transfiguration </dc:title>
  <dc:creator>mike</dc:creator>
  <cp:lastModifiedBy>Mike Whyte</cp:lastModifiedBy>
  <cp:revision>29</cp:revision>
  <dcterms:created xsi:type="dcterms:W3CDTF">2021-09-03T09:33:19Z</dcterms:created>
  <dcterms:modified xsi:type="dcterms:W3CDTF">2022-10-04T12:20:18Z</dcterms:modified>
</cp:coreProperties>
</file>