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60" r:id="rId5"/>
    <p:sldId id="261" r:id="rId6"/>
    <p:sldId id="264" r:id="rId7"/>
    <p:sldId id="263" r:id="rId8"/>
    <p:sldId id="259" r:id="rId9"/>
    <p:sldId id="262" r:id="rId10"/>
    <p:sldId id="265" r:id="rId11"/>
    <p:sldId id="266" r:id="rId12"/>
    <p:sldId id="272" r:id="rId13"/>
    <p:sldId id="267" r:id="rId14"/>
    <p:sldId id="271" r:id="rId15"/>
    <p:sldId id="268"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278" autoAdjust="0"/>
  </p:normalViewPr>
  <p:slideViewPr>
    <p:cSldViewPr snapToGrid="0">
      <p:cViewPr>
        <p:scale>
          <a:sx n="50" d="100"/>
          <a:sy n="50" d="100"/>
        </p:scale>
        <p:origin x="1236" y="90"/>
      </p:cViewPr>
      <p:guideLst/>
    </p:cSldViewPr>
  </p:slideViewPr>
  <p:notesTextViewPr>
    <p:cViewPr>
      <p:scale>
        <a:sx n="1" d="1"/>
        <a:sy n="1" d="1"/>
      </p:scale>
      <p:origin x="0" y="0"/>
    </p:cViewPr>
  </p:notesTextViewPr>
  <p:sorterViewPr>
    <p:cViewPr>
      <p:scale>
        <a:sx n="110" d="100"/>
        <a:sy n="110" d="100"/>
      </p:scale>
      <p:origin x="0" y="-301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B6E206-819A-4466-989D-B0608C8972CF}" type="datetimeFigureOut">
              <a:rPr lang="en-CA" smtClean="0"/>
              <a:t>2022-01-08</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20CC355-67AA-450E-A7ED-86625AC70798}" type="slidenum">
              <a:rPr lang="en-CA" smtClean="0"/>
              <a:t>‹#›</a:t>
            </a:fld>
            <a:endParaRPr lang="en-CA"/>
          </a:p>
        </p:txBody>
      </p:sp>
    </p:spTree>
    <p:extLst>
      <p:ext uri="{BB962C8B-B14F-4D97-AF65-F5344CB8AC3E}">
        <p14:creationId xmlns:p14="http://schemas.microsoft.com/office/powerpoint/2010/main" val="36000845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the call of Abram – he is personally promised great blessing</a:t>
            </a:r>
          </a:p>
          <a:p>
            <a:pPr marL="171450" indent="-171450">
              <a:buFont typeface="Arial" panose="020B0604020202020204" pitchFamily="34" charset="0"/>
              <a:buChar char="•"/>
            </a:pPr>
            <a:r>
              <a:rPr lang="en-CA" dirty="0"/>
              <a:t>Clearly Abram is already familiar with YHWH …</a:t>
            </a:r>
          </a:p>
        </p:txBody>
      </p:sp>
      <p:sp>
        <p:nvSpPr>
          <p:cNvPr id="4" name="Slide Number Placeholder 3"/>
          <p:cNvSpPr>
            <a:spLocks noGrp="1"/>
          </p:cNvSpPr>
          <p:nvPr>
            <p:ph type="sldNum" sz="quarter" idx="5"/>
          </p:nvPr>
        </p:nvSpPr>
        <p:spPr/>
        <p:txBody>
          <a:bodyPr/>
          <a:lstStyle/>
          <a:p>
            <a:fld id="{E20CC355-67AA-450E-A7ED-86625AC70798}" type="slidenum">
              <a:rPr lang="en-CA" smtClean="0"/>
              <a:t>1</a:t>
            </a:fld>
            <a:endParaRPr lang="en-CA"/>
          </a:p>
        </p:txBody>
      </p:sp>
    </p:spTree>
    <p:extLst>
      <p:ext uri="{BB962C8B-B14F-4D97-AF65-F5344CB8AC3E}">
        <p14:creationId xmlns:p14="http://schemas.microsoft.com/office/powerpoint/2010/main" val="30651715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i="1" dirty="0" err="1"/>
              <a:t>ḥesed</a:t>
            </a:r>
            <a:r>
              <a:rPr lang="en-CA" dirty="0"/>
              <a:t> is the “well spring” of faith</a:t>
            </a:r>
          </a:p>
        </p:txBody>
      </p:sp>
      <p:sp>
        <p:nvSpPr>
          <p:cNvPr id="4" name="Slide Number Placeholder 3"/>
          <p:cNvSpPr>
            <a:spLocks noGrp="1"/>
          </p:cNvSpPr>
          <p:nvPr>
            <p:ph type="sldNum" sz="quarter" idx="5"/>
          </p:nvPr>
        </p:nvSpPr>
        <p:spPr/>
        <p:txBody>
          <a:bodyPr/>
          <a:lstStyle/>
          <a:p>
            <a:fld id="{E20CC355-67AA-450E-A7ED-86625AC70798}" type="slidenum">
              <a:rPr lang="en-CA" smtClean="0"/>
              <a:t>11</a:t>
            </a:fld>
            <a:endParaRPr lang="en-CA"/>
          </a:p>
        </p:txBody>
      </p:sp>
    </p:spTree>
    <p:extLst>
      <p:ext uri="{BB962C8B-B14F-4D97-AF65-F5344CB8AC3E}">
        <p14:creationId xmlns:p14="http://schemas.microsoft.com/office/powerpoint/2010/main" val="25291532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a promise to all True Worshippers – especially Christians at the end-time</a:t>
            </a:r>
          </a:p>
        </p:txBody>
      </p:sp>
      <p:sp>
        <p:nvSpPr>
          <p:cNvPr id="4" name="Slide Number Placeholder 3"/>
          <p:cNvSpPr>
            <a:spLocks noGrp="1"/>
          </p:cNvSpPr>
          <p:nvPr>
            <p:ph type="sldNum" sz="quarter" idx="5"/>
          </p:nvPr>
        </p:nvSpPr>
        <p:spPr/>
        <p:txBody>
          <a:bodyPr/>
          <a:lstStyle/>
          <a:p>
            <a:fld id="{E20CC355-67AA-450E-A7ED-86625AC70798}" type="slidenum">
              <a:rPr lang="en-CA" smtClean="0"/>
              <a:t>12</a:t>
            </a:fld>
            <a:endParaRPr lang="en-CA"/>
          </a:p>
        </p:txBody>
      </p:sp>
    </p:spTree>
    <p:extLst>
      <p:ext uri="{BB962C8B-B14F-4D97-AF65-F5344CB8AC3E}">
        <p14:creationId xmlns:p14="http://schemas.microsoft.com/office/powerpoint/2010/main" val="29455098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Trough the Universal Blessing, Abraham is the “father of many nations” – all converted persons, starting with the New Testament Church</a:t>
            </a:r>
          </a:p>
        </p:txBody>
      </p:sp>
      <p:sp>
        <p:nvSpPr>
          <p:cNvPr id="4" name="Slide Number Placeholder 3"/>
          <p:cNvSpPr>
            <a:spLocks noGrp="1"/>
          </p:cNvSpPr>
          <p:nvPr>
            <p:ph type="sldNum" sz="quarter" idx="5"/>
          </p:nvPr>
        </p:nvSpPr>
        <p:spPr/>
        <p:txBody>
          <a:bodyPr/>
          <a:lstStyle/>
          <a:p>
            <a:fld id="{E20CC355-67AA-450E-A7ED-86625AC70798}" type="slidenum">
              <a:rPr lang="en-CA" smtClean="0"/>
              <a:t>13</a:t>
            </a:fld>
            <a:endParaRPr lang="en-CA"/>
          </a:p>
        </p:txBody>
      </p:sp>
    </p:spTree>
    <p:extLst>
      <p:ext uri="{BB962C8B-B14F-4D97-AF65-F5344CB8AC3E}">
        <p14:creationId xmlns:p14="http://schemas.microsoft.com/office/powerpoint/2010/main" val="694221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E20CC355-67AA-450E-A7ED-86625AC70798}" type="slidenum">
              <a:rPr lang="en-CA" smtClean="0"/>
              <a:t>14</a:t>
            </a:fld>
            <a:endParaRPr lang="en-CA"/>
          </a:p>
        </p:txBody>
      </p:sp>
    </p:spTree>
    <p:extLst>
      <p:ext uri="{BB962C8B-B14F-4D97-AF65-F5344CB8AC3E}">
        <p14:creationId xmlns:p14="http://schemas.microsoft.com/office/powerpoint/2010/main" val="4098514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Act 3 is Peter’s sermon in the Temple …</a:t>
            </a:r>
          </a:p>
          <a:p>
            <a:pPr marL="171450" indent="-171450">
              <a:buFont typeface="Arial" panose="020B0604020202020204" pitchFamily="34" charset="0"/>
              <a:buChar char="•"/>
            </a:pPr>
            <a:r>
              <a:rPr lang="en-CA" dirty="0"/>
              <a:t>The physical feast is a metaphor for the spiritual feast …</a:t>
            </a:r>
          </a:p>
        </p:txBody>
      </p:sp>
      <p:sp>
        <p:nvSpPr>
          <p:cNvPr id="4" name="Slide Number Placeholder 3"/>
          <p:cNvSpPr>
            <a:spLocks noGrp="1"/>
          </p:cNvSpPr>
          <p:nvPr>
            <p:ph type="sldNum" sz="quarter" idx="5"/>
          </p:nvPr>
        </p:nvSpPr>
        <p:spPr/>
        <p:txBody>
          <a:bodyPr/>
          <a:lstStyle/>
          <a:p>
            <a:fld id="{E20CC355-67AA-450E-A7ED-86625AC70798}" type="slidenum">
              <a:rPr lang="en-CA" smtClean="0"/>
              <a:t>15</a:t>
            </a:fld>
            <a:endParaRPr lang="en-CA"/>
          </a:p>
        </p:txBody>
      </p:sp>
    </p:spTree>
    <p:extLst>
      <p:ext uri="{BB962C8B-B14F-4D97-AF65-F5344CB8AC3E}">
        <p14:creationId xmlns:p14="http://schemas.microsoft.com/office/powerpoint/2010/main" val="252265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5"/>
          </p:nvPr>
        </p:nvSpPr>
        <p:spPr/>
        <p:txBody>
          <a:bodyPr/>
          <a:lstStyle/>
          <a:p>
            <a:fld id="{12E83C08-6FF8-4E78-A79B-3514DE4AC266}" type="slidenum">
              <a:rPr lang="en-CA" smtClean="0"/>
              <a:t>16</a:t>
            </a:fld>
            <a:endParaRPr lang="en-CA"/>
          </a:p>
        </p:txBody>
      </p:sp>
    </p:spTree>
    <p:extLst>
      <p:ext uri="{BB962C8B-B14F-4D97-AF65-F5344CB8AC3E}">
        <p14:creationId xmlns:p14="http://schemas.microsoft.com/office/powerpoint/2010/main" val="36858453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Mary’s Song of Praise: “The Magnificat”: she was aware of her position in history:</a:t>
            </a:r>
          </a:p>
          <a:p>
            <a:pPr marL="628650" lvl="1" indent="-171450">
              <a:buFont typeface="Wingdings" panose="05000000000000000000" pitchFamily="2" charset="2"/>
              <a:buChar char="Ø"/>
            </a:pPr>
            <a:r>
              <a:rPr lang="en-CA" dirty="0"/>
              <a:t> And his mercy is for those who fear him </a:t>
            </a:r>
            <a:r>
              <a:rPr lang="en-CA" b="1" u="sng" dirty="0"/>
              <a:t>from generation to generation</a:t>
            </a:r>
            <a:r>
              <a:rPr lang="en-CA" dirty="0"/>
              <a:t>. Vs50</a:t>
            </a:r>
          </a:p>
          <a:p>
            <a:pPr marL="171450" lvl="0" indent="-171450">
              <a:buFont typeface="Arial" panose="020B0604020202020204" pitchFamily="34" charset="0"/>
              <a:buChar char="•"/>
            </a:pPr>
            <a:r>
              <a:rPr lang="en-CA" dirty="0"/>
              <a:t>Luke places this right after Mary visits Elizabeth who confirms the divinity of Mary’s child …</a:t>
            </a:r>
          </a:p>
          <a:p>
            <a:pPr marL="171450" lvl="0" indent="-171450">
              <a:buFont typeface="Arial" panose="020B0604020202020204" pitchFamily="34" charset="0"/>
              <a:buChar char="•"/>
            </a:pPr>
            <a:r>
              <a:rPr lang="en-CA" dirty="0"/>
              <a:t>The promise of universal blessing is related to faith by the New Testament</a:t>
            </a:r>
          </a:p>
        </p:txBody>
      </p:sp>
      <p:sp>
        <p:nvSpPr>
          <p:cNvPr id="4" name="Slide Number Placeholder 3"/>
          <p:cNvSpPr>
            <a:spLocks noGrp="1"/>
          </p:cNvSpPr>
          <p:nvPr>
            <p:ph type="sldNum" sz="quarter" idx="5"/>
          </p:nvPr>
        </p:nvSpPr>
        <p:spPr/>
        <p:txBody>
          <a:bodyPr/>
          <a:lstStyle/>
          <a:p>
            <a:fld id="{E20CC355-67AA-450E-A7ED-86625AC70798}" type="slidenum">
              <a:rPr lang="en-CA" smtClean="0"/>
              <a:t>2</a:t>
            </a:fld>
            <a:endParaRPr lang="en-CA"/>
          </a:p>
        </p:txBody>
      </p:sp>
    </p:spTree>
    <p:extLst>
      <p:ext uri="{BB962C8B-B14F-4D97-AF65-F5344CB8AC3E}">
        <p14:creationId xmlns:p14="http://schemas.microsoft.com/office/powerpoint/2010/main" val="12604039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Abraham had been given the promises when he was 75 – Gn15 is five to ten years later</a:t>
            </a:r>
          </a:p>
          <a:p>
            <a:pPr marL="171450" indent="-171450">
              <a:buFont typeface="Arial" panose="020B0604020202020204" pitchFamily="34" charset="0"/>
              <a:buChar char="•"/>
            </a:pPr>
            <a:r>
              <a:rPr lang="en-CA" dirty="0"/>
              <a:t>For 24 long years he had no legitimate heir and he could see no way to have one – a real test of faith</a:t>
            </a:r>
          </a:p>
          <a:p>
            <a:pPr marL="171450" indent="-171450">
              <a:buFont typeface="Arial" panose="020B0604020202020204" pitchFamily="34" charset="0"/>
              <a:buChar char="•"/>
            </a:pPr>
            <a:r>
              <a:rPr lang="en-CA" dirty="0"/>
              <a:t>Ishmael had been born when Abram was 86</a:t>
            </a:r>
          </a:p>
        </p:txBody>
      </p:sp>
      <p:sp>
        <p:nvSpPr>
          <p:cNvPr id="4" name="Slide Number Placeholder 3"/>
          <p:cNvSpPr>
            <a:spLocks noGrp="1"/>
          </p:cNvSpPr>
          <p:nvPr>
            <p:ph type="sldNum" sz="quarter" idx="5"/>
          </p:nvPr>
        </p:nvSpPr>
        <p:spPr/>
        <p:txBody>
          <a:bodyPr/>
          <a:lstStyle/>
          <a:p>
            <a:fld id="{E20CC355-67AA-450E-A7ED-86625AC70798}" type="slidenum">
              <a:rPr lang="en-CA" smtClean="0"/>
              <a:t>4</a:t>
            </a:fld>
            <a:endParaRPr lang="en-CA"/>
          </a:p>
        </p:txBody>
      </p:sp>
    </p:spTree>
    <p:extLst>
      <p:ext uri="{BB962C8B-B14F-4D97-AF65-F5344CB8AC3E}">
        <p14:creationId xmlns:p14="http://schemas.microsoft.com/office/powerpoint/2010/main" val="4166638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Abraham’s faith was stretched beyond physical limits, yet he continued to “believe the LORD”</a:t>
            </a:r>
          </a:p>
          <a:p>
            <a:pPr marL="171450" indent="-171450">
              <a:buFont typeface="Arial" panose="020B0604020202020204" pitchFamily="34" charset="0"/>
              <a:buChar char="•"/>
            </a:pPr>
            <a:r>
              <a:rPr lang="en-CA" dirty="0"/>
              <a:t>Abraham is less than 85 when he received the covenant Gn16:3, after this Ishmael is born to Hagar</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E20CC355-67AA-450E-A7ED-86625AC70798}" type="slidenum">
              <a:rPr lang="en-CA" smtClean="0"/>
              <a:t>5</a:t>
            </a:fld>
            <a:endParaRPr lang="en-CA"/>
          </a:p>
        </p:txBody>
      </p:sp>
    </p:spTree>
    <p:extLst>
      <p:ext uri="{BB962C8B-B14F-4D97-AF65-F5344CB8AC3E}">
        <p14:creationId xmlns:p14="http://schemas.microsoft.com/office/powerpoint/2010/main" val="29961045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Fundamental requirements of Christians: obey God, walk in God’s way, live a blameless life, live by faith</a:t>
            </a:r>
          </a:p>
          <a:p>
            <a:pPr marL="171450" indent="-171450">
              <a:buFont typeface="Arial" panose="020B0604020202020204" pitchFamily="34" charset="0"/>
              <a:buChar char="•"/>
            </a:pPr>
            <a:r>
              <a:rPr lang="en-CA" dirty="0"/>
              <a:t>The covenant is extended to include the second promise: universal blessing so Abram is changed to Abraham</a:t>
            </a:r>
          </a:p>
          <a:p>
            <a:pPr marL="171450" indent="-171450">
              <a:buFont typeface="Arial" panose="020B0604020202020204" pitchFamily="34" charset="0"/>
              <a:buChar char="•"/>
            </a:pPr>
            <a:r>
              <a:rPr lang="en-CA" dirty="0"/>
              <a:t>The verb “make my covenant” is from </a:t>
            </a:r>
            <a:r>
              <a:rPr lang="en-CA" i="1" dirty="0" err="1"/>
              <a:t>natan</a:t>
            </a:r>
            <a:r>
              <a:rPr lang="en-CA" dirty="0"/>
              <a:t> – to give</a:t>
            </a:r>
          </a:p>
          <a:p>
            <a:pPr marL="171450" indent="-171450">
              <a:buFont typeface="Arial" panose="020B0604020202020204" pitchFamily="34" charset="0"/>
              <a:buChar char="•"/>
            </a:pPr>
            <a:r>
              <a:rPr lang="en-CA" dirty="0"/>
              <a:t>The verb “establish my covenant is from </a:t>
            </a:r>
            <a:r>
              <a:rPr lang="en-CA" i="1" dirty="0" err="1"/>
              <a:t>qum</a:t>
            </a:r>
            <a:r>
              <a:rPr lang="en-CA" dirty="0"/>
              <a:t> </a:t>
            </a:r>
          </a:p>
        </p:txBody>
      </p:sp>
      <p:sp>
        <p:nvSpPr>
          <p:cNvPr id="4" name="Slide Number Placeholder 3"/>
          <p:cNvSpPr>
            <a:spLocks noGrp="1"/>
          </p:cNvSpPr>
          <p:nvPr>
            <p:ph type="sldNum" sz="quarter" idx="5"/>
          </p:nvPr>
        </p:nvSpPr>
        <p:spPr/>
        <p:txBody>
          <a:bodyPr/>
          <a:lstStyle/>
          <a:p>
            <a:fld id="{E20CC355-67AA-450E-A7ED-86625AC70798}" type="slidenum">
              <a:rPr lang="en-CA" smtClean="0"/>
              <a:t>6</a:t>
            </a:fld>
            <a:endParaRPr lang="en-CA"/>
          </a:p>
        </p:txBody>
      </p:sp>
    </p:spTree>
    <p:extLst>
      <p:ext uri="{BB962C8B-B14F-4D97-AF65-F5344CB8AC3E}">
        <p14:creationId xmlns:p14="http://schemas.microsoft.com/office/powerpoint/2010/main" val="3871976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is the first use of </a:t>
            </a:r>
            <a:r>
              <a:rPr lang="en-CA" dirty="0" err="1"/>
              <a:t>mishᵉpat</a:t>
            </a:r>
            <a:r>
              <a:rPr lang="en-CA" dirty="0"/>
              <a:t> in the Bible</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E20CC355-67AA-450E-A7ED-86625AC70798}" type="slidenum">
              <a:rPr lang="en-CA" smtClean="0"/>
              <a:t>7</a:t>
            </a:fld>
            <a:endParaRPr lang="en-CA"/>
          </a:p>
        </p:txBody>
      </p:sp>
    </p:spTree>
    <p:extLst>
      <p:ext uri="{BB962C8B-B14F-4D97-AF65-F5344CB8AC3E}">
        <p14:creationId xmlns:p14="http://schemas.microsoft.com/office/powerpoint/2010/main" val="1978327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 saw that Abraham’s faith was stretched to the limit by his lack of an heir …</a:t>
            </a:r>
          </a:p>
          <a:p>
            <a:pPr marL="171450" indent="-171450">
              <a:buFont typeface="Arial" panose="020B0604020202020204" pitchFamily="34" charset="0"/>
              <a:buChar char="•"/>
            </a:pPr>
            <a:r>
              <a:rPr lang="en-CA" dirty="0"/>
              <a:t>Gn12 is very soon after arriving in Canaan, </a:t>
            </a:r>
          </a:p>
          <a:p>
            <a:pPr marL="171450" indent="-171450">
              <a:buFont typeface="Arial" panose="020B0604020202020204" pitchFamily="34" charset="0"/>
              <a:buChar char="•"/>
            </a:pPr>
            <a:r>
              <a:rPr lang="en-CA" dirty="0"/>
              <a:t>Gn20 is later, but it seems chronologically out of place between the events around Sodom and the birth of Isaac – it probably occurred prior to the covenant extension in Gn17 when Abram is 99</a:t>
            </a:r>
          </a:p>
        </p:txBody>
      </p:sp>
      <p:sp>
        <p:nvSpPr>
          <p:cNvPr id="4" name="Slide Number Placeholder 3"/>
          <p:cNvSpPr>
            <a:spLocks noGrp="1"/>
          </p:cNvSpPr>
          <p:nvPr>
            <p:ph type="sldNum" sz="quarter" idx="5"/>
          </p:nvPr>
        </p:nvSpPr>
        <p:spPr/>
        <p:txBody>
          <a:bodyPr/>
          <a:lstStyle/>
          <a:p>
            <a:fld id="{E20CC355-67AA-450E-A7ED-86625AC70798}" type="slidenum">
              <a:rPr lang="en-CA" smtClean="0"/>
              <a:t>8</a:t>
            </a:fld>
            <a:endParaRPr lang="en-CA"/>
          </a:p>
        </p:txBody>
      </p:sp>
    </p:spTree>
    <p:extLst>
      <p:ext uri="{BB962C8B-B14F-4D97-AF65-F5344CB8AC3E}">
        <p14:creationId xmlns:p14="http://schemas.microsoft.com/office/powerpoint/2010/main" val="774414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Abraham had learn God’s nature as expressed by </a:t>
            </a:r>
            <a:r>
              <a:rPr lang="en-CA" i="1" dirty="0" err="1"/>
              <a:t>ḥesed</a:t>
            </a:r>
            <a:r>
              <a:rPr lang="en-CA" i="0" dirty="0"/>
              <a:t> and the relationship of faith to </a:t>
            </a:r>
            <a:r>
              <a:rPr lang="en-CA" i="1" dirty="0" err="1"/>
              <a:t>ḥesed</a:t>
            </a:r>
            <a:endParaRPr lang="en-CA" i="0" dirty="0"/>
          </a:p>
        </p:txBody>
      </p:sp>
      <p:sp>
        <p:nvSpPr>
          <p:cNvPr id="4" name="Slide Number Placeholder 3"/>
          <p:cNvSpPr>
            <a:spLocks noGrp="1"/>
          </p:cNvSpPr>
          <p:nvPr>
            <p:ph type="sldNum" sz="quarter" idx="5"/>
          </p:nvPr>
        </p:nvSpPr>
        <p:spPr/>
        <p:txBody>
          <a:bodyPr/>
          <a:lstStyle/>
          <a:p>
            <a:fld id="{E20CC355-67AA-450E-A7ED-86625AC70798}" type="slidenum">
              <a:rPr lang="en-CA" smtClean="0"/>
              <a:t>9</a:t>
            </a:fld>
            <a:endParaRPr lang="en-CA"/>
          </a:p>
        </p:txBody>
      </p:sp>
    </p:spTree>
    <p:extLst>
      <p:ext uri="{BB962C8B-B14F-4D97-AF65-F5344CB8AC3E}">
        <p14:creationId xmlns:p14="http://schemas.microsoft.com/office/powerpoint/2010/main" val="32526479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promise of Universal Blessing is explicitly repeated …</a:t>
            </a:r>
          </a:p>
        </p:txBody>
      </p:sp>
      <p:sp>
        <p:nvSpPr>
          <p:cNvPr id="4" name="Slide Number Placeholder 3"/>
          <p:cNvSpPr>
            <a:spLocks noGrp="1"/>
          </p:cNvSpPr>
          <p:nvPr>
            <p:ph type="sldNum" sz="quarter" idx="5"/>
          </p:nvPr>
        </p:nvSpPr>
        <p:spPr/>
        <p:txBody>
          <a:bodyPr/>
          <a:lstStyle/>
          <a:p>
            <a:fld id="{E20CC355-67AA-450E-A7ED-86625AC70798}" type="slidenum">
              <a:rPr lang="en-CA" smtClean="0"/>
              <a:t>10</a:t>
            </a:fld>
            <a:endParaRPr lang="en-CA"/>
          </a:p>
        </p:txBody>
      </p:sp>
    </p:spTree>
    <p:extLst>
      <p:ext uri="{BB962C8B-B14F-4D97-AF65-F5344CB8AC3E}">
        <p14:creationId xmlns:p14="http://schemas.microsoft.com/office/powerpoint/2010/main" val="16269180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EDD46-1213-4E83-BD17-BD0E743EF6D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1E28DBB1-B706-4D9A-B4AF-2E7ED6FBFB9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540B6781-E240-4E47-B0EC-8E5672D5F8DB}"/>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5" name="Footer Placeholder 4">
            <a:extLst>
              <a:ext uri="{FF2B5EF4-FFF2-40B4-BE49-F238E27FC236}">
                <a16:creationId xmlns:a16="http://schemas.microsoft.com/office/drawing/2014/main" id="{E8881BCC-D84C-41DF-BE76-5267C261441C}"/>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6D84559-BFC1-43E1-882A-ADE0F3885449}"/>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157344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17282-CA05-4EAE-9748-9261E86777A2}"/>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231015F0-FB38-467E-888E-F53BE880CD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4C6C8D1-459B-4A83-A7CB-97AEAD60BA55}"/>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5" name="Footer Placeholder 4">
            <a:extLst>
              <a:ext uri="{FF2B5EF4-FFF2-40B4-BE49-F238E27FC236}">
                <a16:creationId xmlns:a16="http://schemas.microsoft.com/office/drawing/2014/main" id="{10BFB0C1-E2DF-468D-9025-8C44C43231C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F88488-EE37-4D67-8FAD-F0F32D59DD4F}"/>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3865783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F7B102A-0EAE-4282-8D00-8EF8EE9C619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611AE762-84CD-4CA4-8B9D-F30260A077E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AD04DF3-7ED4-4C67-8B0A-59207A9E24E4}"/>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5" name="Footer Placeholder 4">
            <a:extLst>
              <a:ext uri="{FF2B5EF4-FFF2-40B4-BE49-F238E27FC236}">
                <a16:creationId xmlns:a16="http://schemas.microsoft.com/office/drawing/2014/main" id="{63044A8E-C986-402F-A5B0-BFE980650247}"/>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8D66F9F2-C5FE-4749-BD27-A38E46C27A67}"/>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3907609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BFD0F-1042-498E-A9D1-FA300C8D4479}"/>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B2A65A3D-D09C-47D7-B697-FA5C06AFF3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A7A7FEB-0B58-49B1-BC58-4536892EF88A}"/>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5" name="Footer Placeholder 4">
            <a:extLst>
              <a:ext uri="{FF2B5EF4-FFF2-40B4-BE49-F238E27FC236}">
                <a16:creationId xmlns:a16="http://schemas.microsoft.com/office/drawing/2014/main" id="{76338593-DAD8-4BB8-84E4-B0C8E8A83974}"/>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4E20E21-834F-4244-87B9-BC0CC770CB45}"/>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820768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5754AB-8353-4A97-8DDF-8ADD1F90CD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A1B102C6-D54A-462A-A644-B9B88213F8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7581CDE-27C5-4AB4-A7E4-0397548F418C}"/>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5" name="Footer Placeholder 4">
            <a:extLst>
              <a:ext uri="{FF2B5EF4-FFF2-40B4-BE49-F238E27FC236}">
                <a16:creationId xmlns:a16="http://schemas.microsoft.com/office/drawing/2014/main" id="{4CB1DC49-0B41-4C17-9BDD-21A879055D7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B8C26D9-FD88-4E27-B68A-B8147BDD22E4}"/>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34506949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C1700-F93E-4E1C-AB52-94973E7F7AE0}"/>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DF0D55AC-ED21-4FB1-AC9B-EC34CB2436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ACB105C8-B2CC-411C-8F77-81A55C0F4E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C8A98648-5EB3-41B2-8706-15BC5B116F3D}"/>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6" name="Footer Placeholder 5">
            <a:extLst>
              <a:ext uri="{FF2B5EF4-FFF2-40B4-BE49-F238E27FC236}">
                <a16:creationId xmlns:a16="http://schemas.microsoft.com/office/drawing/2014/main" id="{F5C9F633-529D-4D3A-9FAE-C284F01325D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7535239-F7FE-46A8-B8F4-09B3437BC126}"/>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2660998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CB144-8CC8-46F9-B23B-6D3C13AC471E}"/>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E2F2461D-C6E4-457D-9C69-652A1CAE65D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C04DFBB-90AC-4020-AC45-394464F2FE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3B1B779D-3F47-482E-ACFC-C3B30EA72A1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7AAB01-6C68-4B6D-B77D-880429E25B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D80C5681-8B72-4243-BD46-DD513276F27E}"/>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8" name="Footer Placeholder 7">
            <a:extLst>
              <a:ext uri="{FF2B5EF4-FFF2-40B4-BE49-F238E27FC236}">
                <a16:creationId xmlns:a16="http://schemas.microsoft.com/office/drawing/2014/main" id="{1F302580-56F2-41AF-8F5E-E376D34C6297}"/>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8263986F-9622-4B29-B2D8-55A9964607C9}"/>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388268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DAA76-C1FB-44E6-9508-450910E76D90}"/>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416EC181-8B5B-48B0-BBFF-8D1D69E0612E}"/>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4" name="Footer Placeholder 3">
            <a:extLst>
              <a:ext uri="{FF2B5EF4-FFF2-40B4-BE49-F238E27FC236}">
                <a16:creationId xmlns:a16="http://schemas.microsoft.com/office/drawing/2014/main" id="{E50661C4-F19C-44A2-950F-D1BF91A9D046}"/>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D6651498-8E63-4991-B08A-3E4FA7A4ACB0}"/>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2564467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E3CFB1-D8A8-4D6F-8F66-0100B231F13F}"/>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3" name="Footer Placeholder 2">
            <a:extLst>
              <a:ext uri="{FF2B5EF4-FFF2-40B4-BE49-F238E27FC236}">
                <a16:creationId xmlns:a16="http://schemas.microsoft.com/office/drawing/2014/main" id="{F586D7C3-95A9-478C-8C16-87C44EAD8432}"/>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F91DB3B6-8BF6-49D7-9AD4-C087627F82AA}"/>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57539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FCC1B-C3D4-4093-9B9E-31A329697D2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3FE23597-5AD9-43DF-B832-720B11CB4B8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193559B0-17B9-40EC-BEA1-8CA8826B6A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A149065-3D1F-4B30-8739-B0BF6E071693}"/>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6" name="Footer Placeholder 5">
            <a:extLst>
              <a:ext uri="{FF2B5EF4-FFF2-40B4-BE49-F238E27FC236}">
                <a16:creationId xmlns:a16="http://schemas.microsoft.com/office/drawing/2014/main" id="{98FAA9DF-E29B-4A46-BF09-513AB819459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C2C81C15-D77F-4861-A303-96865804E2F2}"/>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406583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410FD-2942-49A7-9258-40A9C786685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E32ED3AB-71A9-4E3A-A65A-797E1C462A4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37CBA4DA-0056-43C6-B3BA-26879C6914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BD253A-7AEF-41B0-B174-7CE98AAD7E99}"/>
              </a:ext>
            </a:extLst>
          </p:cNvPr>
          <p:cNvSpPr>
            <a:spLocks noGrp="1"/>
          </p:cNvSpPr>
          <p:nvPr>
            <p:ph type="dt" sz="half" idx="10"/>
          </p:nvPr>
        </p:nvSpPr>
        <p:spPr/>
        <p:txBody>
          <a:bodyPr/>
          <a:lstStyle/>
          <a:p>
            <a:fld id="{75742B2A-5484-429A-B403-A07A32DD4597}" type="datetimeFigureOut">
              <a:rPr lang="en-CA" smtClean="0"/>
              <a:t>2022-01-08</a:t>
            </a:fld>
            <a:endParaRPr lang="en-CA"/>
          </a:p>
        </p:txBody>
      </p:sp>
      <p:sp>
        <p:nvSpPr>
          <p:cNvPr id="6" name="Footer Placeholder 5">
            <a:extLst>
              <a:ext uri="{FF2B5EF4-FFF2-40B4-BE49-F238E27FC236}">
                <a16:creationId xmlns:a16="http://schemas.microsoft.com/office/drawing/2014/main" id="{A0301396-ABAC-467D-8597-260A78CE8EF9}"/>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CF7547F-7AC5-4388-8F98-95509A86DFFF}"/>
              </a:ext>
            </a:extLst>
          </p:cNvPr>
          <p:cNvSpPr>
            <a:spLocks noGrp="1"/>
          </p:cNvSpPr>
          <p:nvPr>
            <p:ph type="sldNum" sz="quarter" idx="12"/>
          </p:nvPr>
        </p:nvSpPr>
        <p:spPr/>
        <p:txBody>
          <a:bodyPr/>
          <a:lstStyle/>
          <a:p>
            <a:fld id="{19A7188E-0C0D-4659-90EE-C91625E9EB77}" type="slidenum">
              <a:rPr lang="en-CA" smtClean="0"/>
              <a:t>‹#›</a:t>
            </a:fld>
            <a:endParaRPr lang="en-CA"/>
          </a:p>
        </p:txBody>
      </p:sp>
    </p:spTree>
    <p:extLst>
      <p:ext uri="{BB962C8B-B14F-4D97-AF65-F5344CB8AC3E}">
        <p14:creationId xmlns:p14="http://schemas.microsoft.com/office/powerpoint/2010/main" val="1780627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97CBFA6-43AB-4070-A3E4-D1B2A1F282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686ECB59-5E4F-4B2E-8CAA-C11CF4D97C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BAE39E7D-27C0-47AE-8E30-CD55E071BC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42B2A-5484-429A-B403-A07A32DD4597}" type="datetimeFigureOut">
              <a:rPr lang="en-CA" smtClean="0"/>
              <a:t>2022-01-08</a:t>
            </a:fld>
            <a:endParaRPr lang="en-CA"/>
          </a:p>
        </p:txBody>
      </p:sp>
      <p:sp>
        <p:nvSpPr>
          <p:cNvPr id="5" name="Footer Placeholder 4">
            <a:extLst>
              <a:ext uri="{FF2B5EF4-FFF2-40B4-BE49-F238E27FC236}">
                <a16:creationId xmlns:a16="http://schemas.microsoft.com/office/drawing/2014/main" id="{53DEEBB4-7ADB-45DC-803A-1703F450FFD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62957E3D-DB95-4186-96FB-30DDB24E76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A7188E-0C0D-4659-90EE-C91625E9EB77}" type="slidenum">
              <a:rPr lang="en-CA" smtClean="0"/>
              <a:t>‹#›</a:t>
            </a:fld>
            <a:endParaRPr lang="en-CA"/>
          </a:p>
        </p:txBody>
      </p:sp>
    </p:spTree>
    <p:extLst>
      <p:ext uri="{BB962C8B-B14F-4D97-AF65-F5344CB8AC3E}">
        <p14:creationId xmlns:p14="http://schemas.microsoft.com/office/powerpoint/2010/main" val="12812492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219AF-A3BD-4CC9-BC77-55FBF4354EBC}"/>
              </a:ext>
            </a:extLst>
          </p:cNvPr>
          <p:cNvSpPr>
            <a:spLocks noGrp="1"/>
          </p:cNvSpPr>
          <p:nvPr>
            <p:ph type="ctrTitle"/>
          </p:nvPr>
        </p:nvSpPr>
        <p:spPr>
          <a:xfrm>
            <a:off x="0" y="1"/>
            <a:ext cx="12192000" cy="2109216"/>
          </a:xfrm>
        </p:spPr>
        <p:txBody>
          <a:bodyPr>
            <a:normAutofit/>
          </a:bodyPr>
          <a:lstStyle/>
          <a:p>
            <a:r>
              <a:rPr lang="en-CA" dirty="0">
                <a:latin typeface="Arial Black" panose="020B0A04020102020204" pitchFamily="34" charset="0"/>
              </a:rPr>
              <a:t>The Father of the Faithful</a:t>
            </a:r>
            <a:br>
              <a:rPr lang="en-CA" dirty="0">
                <a:latin typeface="Arial Black" panose="020B0A04020102020204" pitchFamily="34" charset="0"/>
              </a:rPr>
            </a:br>
            <a:r>
              <a:rPr lang="en-CA" dirty="0">
                <a:latin typeface="Arial Black" panose="020B0A04020102020204" pitchFamily="34" charset="0"/>
              </a:rPr>
              <a:t>Part 1</a:t>
            </a:r>
          </a:p>
        </p:txBody>
      </p:sp>
      <p:sp>
        <p:nvSpPr>
          <p:cNvPr id="3" name="Subtitle 2">
            <a:extLst>
              <a:ext uri="{FF2B5EF4-FFF2-40B4-BE49-F238E27FC236}">
                <a16:creationId xmlns:a16="http://schemas.microsoft.com/office/drawing/2014/main" id="{95C9D715-6266-44BB-8BAD-B796689FF591}"/>
              </a:ext>
            </a:extLst>
          </p:cNvPr>
          <p:cNvSpPr>
            <a:spLocks noGrp="1"/>
          </p:cNvSpPr>
          <p:nvPr>
            <p:ph type="subTitle" idx="1"/>
          </p:nvPr>
        </p:nvSpPr>
        <p:spPr>
          <a:xfrm>
            <a:off x="588936" y="2109217"/>
            <a:ext cx="10988298" cy="4401311"/>
          </a:xfrm>
        </p:spPr>
        <p:txBody>
          <a:bodyPr>
            <a:normAutofit lnSpcReduction="10000"/>
          </a:bodyPr>
          <a:lstStyle/>
          <a:p>
            <a:pPr>
              <a:spcBef>
                <a:spcPts val="0"/>
              </a:spcBef>
              <a:spcAft>
                <a:spcPts val="600"/>
              </a:spcAft>
            </a:pPr>
            <a:r>
              <a:rPr lang="en-CA" sz="3200" i="1" dirty="0">
                <a:solidFill>
                  <a:srgbClr val="FF0000"/>
                </a:solidFill>
              </a:rPr>
              <a:t>Now the LORD said to Abram, </a:t>
            </a:r>
            <a:br>
              <a:rPr lang="en-CA" sz="3200" i="1" dirty="0">
                <a:solidFill>
                  <a:srgbClr val="FF0000"/>
                </a:solidFill>
              </a:rPr>
            </a:br>
            <a:r>
              <a:rPr lang="en-CA" sz="3200" i="1" dirty="0">
                <a:solidFill>
                  <a:srgbClr val="FF0000"/>
                </a:solidFill>
              </a:rPr>
              <a:t>“Go from your country and your kindred and your father’s house to the land that I will show you.  And </a:t>
            </a:r>
            <a:r>
              <a:rPr lang="en-CA" sz="3200" b="1" i="1" dirty="0">
                <a:solidFill>
                  <a:srgbClr val="FF0000"/>
                </a:solidFill>
                <a:highlight>
                  <a:srgbClr val="FFFF00"/>
                </a:highlight>
              </a:rPr>
              <a:t>I will make of you a great nation</a:t>
            </a:r>
            <a:r>
              <a:rPr lang="en-CA" sz="3200" i="1" dirty="0">
                <a:solidFill>
                  <a:srgbClr val="FF0000"/>
                </a:solidFill>
              </a:rPr>
              <a:t>, and I will bless you and make your name great, so that you will be a blessing.</a:t>
            </a:r>
          </a:p>
          <a:p>
            <a:pPr>
              <a:spcBef>
                <a:spcPts val="0"/>
              </a:spcBef>
              <a:spcAft>
                <a:spcPts val="1200"/>
              </a:spcAft>
            </a:pPr>
            <a:r>
              <a:rPr lang="en-CA" sz="3200" i="1" dirty="0">
                <a:solidFill>
                  <a:srgbClr val="FF0000"/>
                </a:solidFill>
              </a:rPr>
              <a:t>I will bless those who bless you, and him who dishonors you I will curse, and </a:t>
            </a:r>
            <a:r>
              <a:rPr lang="en-CA" sz="3200" b="1" i="1" dirty="0">
                <a:solidFill>
                  <a:srgbClr val="FF0000"/>
                </a:solidFill>
                <a:highlight>
                  <a:srgbClr val="FFFF00"/>
                </a:highlight>
              </a:rPr>
              <a:t>in you all the families of the earth shall be blessed</a:t>
            </a:r>
            <a:r>
              <a:rPr lang="en-CA" sz="3200" i="1" dirty="0">
                <a:solidFill>
                  <a:srgbClr val="FF0000"/>
                </a:solidFill>
              </a:rPr>
              <a:t>.”</a:t>
            </a:r>
          </a:p>
          <a:p>
            <a:pPr>
              <a:spcAft>
                <a:spcPts val="1200"/>
              </a:spcAft>
            </a:pPr>
            <a:r>
              <a:rPr lang="en-CA" sz="3200" i="1" dirty="0">
                <a:solidFill>
                  <a:srgbClr val="FF0000"/>
                </a:solidFill>
              </a:rPr>
              <a:t>“</a:t>
            </a:r>
            <a:r>
              <a:rPr lang="en-CA" sz="3200" b="1" i="1" dirty="0">
                <a:solidFill>
                  <a:srgbClr val="FF0000"/>
                </a:solidFill>
                <a:highlight>
                  <a:srgbClr val="FFFF00"/>
                </a:highlight>
              </a:rPr>
              <a:t>To your offspring I will give this land</a:t>
            </a:r>
            <a:r>
              <a:rPr lang="en-CA" sz="3200" i="1" dirty="0">
                <a:solidFill>
                  <a:srgbClr val="FF0000"/>
                </a:solidFill>
              </a:rPr>
              <a:t>.”</a:t>
            </a:r>
          </a:p>
          <a:p>
            <a:pPr algn="r"/>
            <a:r>
              <a:rPr lang="en-CA" dirty="0"/>
              <a:t>Genesis 12:1-3, 7 ESV</a:t>
            </a:r>
          </a:p>
        </p:txBody>
      </p:sp>
      <p:sp>
        <p:nvSpPr>
          <p:cNvPr id="5" name="TextBox 4">
            <a:extLst>
              <a:ext uri="{FF2B5EF4-FFF2-40B4-BE49-F238E27FC236}">
                <a16:creationId xmlns:a16="http://schemas.microsoft.com/office/drawing/2014/main" id="{DAF44F2A-F034-40EE-82D4-82B25910DD26}"/>
              </a:ext>
            </a:extLst>
          </p:cNvPr>
          <p:cNvSpPr txBox="1"/>
          <p:nvPr/>
        </p:nvSpPr>
        <p:spPr>
          <a:xfrm>
            <a:off x="-12915" y="6510528"/>
            <a:ext cx="12192000" cy="253916"/>
          </a:xfrm>
          <a:prstGeom prst="rect">
            <a:avLst/>
          </a:prstGeom>
          <a:noFill/>
        </p:spPr>
        <p:txBody>
          <a:bodyPr wrap="square">
            <a:spAutoFit/>
          </a:bodyPr>
          <a:lstStyle/>
          <a:p>
            <a:r>
              <a:rPr lang="en-CA" sz="1050" dirty="0"/>
              <a:t>©2022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306402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E68DC74-E468-41FC-9B16-075FF8BF01D2}"/>
              </a:ext>
            </a:extLst>
          </p:cNvPr>
          <p:cNvSpPr txBox="1"/>
          <p:nvPr/>
        </p:nvSpPr>
        <p:spPr>
          <a:xfrm>
            <a:off x="0" y="0"/>
            <a:ext cx="12192000" cy="6629507"/>
          </a:xfrm>
          <a:prstGeom prst="rect">
            <a:avLst/>
          </a:prstGeom>
          <a:noFill/>
        </p:spPr>
        <p:txBody>
          <a:bodyPr wrap="square" rtlCol="0">
            <a:spAutoFit/>
          </a:bodyPr>
          <a:lstStyle/>
          <a:p>
            <a:pPr marL="285750" indent="-285750">
              <a:lnSpc>
                <a:spcPct val="90000"/>
              </a:lnSpc>
              <a:buFont typeface="Arial" panose="020B0604020202020204" pitchFamily="34" charset="0"/>
              <a:buChar char="•"/>
            </a:pPr>
            <a:r>
              <a:rPr lang="en-CA" sz="2600" dirty="0"/>
              <a:t>In addition to the Abimelech incident with Sarah, Abraham had another object lesson in </a:t>
            </a:r>
            <a:r>
              <a:rPr lang="en-CA" sz="2600" i="1" dirty="0" err="1"/>
              <a:t>ḥesed</a:t>
            </a:r>
            <a:r>
              <a:rPr lang="en-CA" sz="2600" dirty="0"/>
              <a:t> related to Abimelech: </a:t>
            </a:r>
            <a:r>
              <a:rPr lang="en-CA" sz="2600" i="1" dirty="0"/>
              <a:t> </a:t>
            </a:r>
            <a:r>
              <a:rPr lang="en-CA" sz="2200" b="1" u="sng" dirty="0"/>
              <a:t>Genesis 21:22-24 ESV</a:t>
            </a:r>
          </a:p>
          <a:p>
            <a:pPr lvl="2">
              <a:lnSpc>
                <a:spcPct val="90000"/>
              </a:lnSpc>
            </a:pPr>
            <a:r>
              <a:rPr lang="en-CA" sz="2200" dirty="0"/>
              <a:t>At that time Abimelech … said to Abraham, “God is with you in all that you do.  Now therefore swear to me here by God that you will not deal falsely with me or with my descendants or with my posterity, </a:t>
            </a:r>
            <a:r>
              <a:rPr lang="en-CA" sz="2200" b="1" dirty="0">
                <a:highlight>
                  <a:srgbClr val="FFFF00"/>
                </a:highlight>
              </a:rPr>
              <a:t>but as I have dealt [</a:t>
            </a:r>
            <a:r>
              <a:rPr lang="en-CA" sz="2200" b="1" dirty="0" err="1">
                <a:highlight>
                  <a:srgbClr val="FFFF00"/>
                </a:highlight>
              </a:rPr>
              <a:t>ḥesed</a:t>
            </a:r>
            <a:r>
              <a:rPr lang="en-CA" sz="2200" b="1" dirty="0">
                <a:highlight>
                  <a:srgbClr val="FFFF00"/>
                </a:highlight>
              </a:rPr>
              <a:t>] with you</a:t>
            </a:r>
            <a:r>
              <a:rPr lang="en-CA" sz="2200" dirty="0"/>
              <a:t>, and with the land where you have sojourned.”  And </a:t>
            </a:r>
            <a:r>
              <a:rPr lang="en-CA" sz="2200" b="1" dirty="0">
                <a:highlight>
                  <a:srgbClr val="FFFF00"/>
                </a:highlight>
              </a:rPr>
              <a:t>Abraham said, “I will swear.” </a:t>
            </a:r>
          </a:p>
          <a:p>
            <a:pPr marL="342900" indent="-342900">
              <a:lnSpc>
                <a:spcPct val="90000"/>
              </a:lnSpc>
              <a:buFont typeface="Arial" panose="020B0604020202020204" pitchFamily="34" charset="0"/>
              <a:buChar char="•"/>
            </a:pPr>
            <a:r>
              <a:rPr lang="en-CA" sz="2600" dirty="0"/>
              <a:t>After that Abraham is required to cut a covenant of his own with Abimelech to demonstrate that he understands </a:t>
            </a:r>
            <a:r>
              <a:rPr lang="en-CA" sz="2600" i="1" dirty="0" err="1"/>
              <a:t>ḥesed</a:t>
            </a:r>
            <a:r>
              <a:rPr lang="en-CA" sz="2600" dirty="0"/>
              <a:t> from the perspective of the originator of a covenant – from God’s perspective: </a:t>
            </a:r>
            <a:r>
              <a:rPr lang="en-CA" sz="2200" b="1" u="sng" dirty="0"/>
              <a:t>Genesis 21:27 ESV</a:t>
            </a:r>
          </a:p>
          <a:p>
            <a:pPr lvl="2">
              <a:lnSpc>
                <a:spcPct val="90000"/>
              </a:lnSpc>
            </a:pPr>
            <a:r>
              <a:rPr lang="en-CA" sz="2200" dirty="0"/>
              <a:t>So </a:t>
            </a:r>
            <a:r>
              <a:rPr lang="en-CA" sz="2200" b="1" dirty="0">
                <a:highlight>
                  <a:srgbClr val="FFFF00"/>
                </a:highlight>
              </a:rPr>
              <a:t>Abraham</a:t>
            </a:r>
            <a:r>
              <a:rPr lang="en-CA" sz="2200" dirty="0"/>
              <a:t> took sheep and oxen and gave them to </a:t>
            </a:r>
            <a:r>
              <a:rPr lang="en-CA" sz="2200" b="1" dirty="0">
                <a:highlight>
                  <a:srgbClr val="FFFF00"/>
                </a:highlight>
              </a:rPr>
              <a:t>Abimelech</a:t>
            </a:r>
            <a:r>
              <a:rPr lang="en-CA" sz="2200" dirty="0"/>
              <a:t>, and </a:t>
            </a:r>
            <a:r>
              <a:rPr lang="en-CA" sz="2200" b="1" dirty="0">
                <a:highlight>
                  <a:srgbClr val="FFFF00"/>
                </a:highlight>
              </a:rPr>
              <a:t>the two men [cut] a covenant</a:t>
            </a:r>
            <a:r>
              <a:rPr lang="en-CA" sz="2200" dirty="0"/>
              <a:t>.</a:t>
            </a:r>
          </a:p>
          <a:p>
            <a:pPr marL="342900" indent="-342900">
              <a:lnSpc>
                <a:spcPct val="90000"/>
              </a:lnSpc>
              <a:buFont typeface="Arial" panose="020B0604020202020204" pitchFamily="34" charset="0"/>
              <a:buChar char="•"/>
            </a:pPr>
            <a:r>
              <a:rPr lang="en-CA" sz="2600" dirty="0"/>
              <a:t>Finally </a:t>
            </a:r>
            <a:r>
              <a:rPr lang="en-CA" sz="2600" b="1" dirty="0">
                <a:highlight>
                  <a:srgbClr val="FFFF00"/>
                </a:highlight>
              </a:rPr>
              <a:t>Abraham was required to demonstrate his unreserved </a:t>
            </a:r>
            <a:r>
              <a:rPr lang="en-CA" sz="2600" b="1" i="1" dirty="0" err="1">
                <a:highlight>
                  <a:srgbClr val="FFFF00"/>
                </a:highlight>
              </a:rPr>
              <a:t>ḥesed</a:t>
            </a:r>
            <a:r>
              <a:rPr lang="en-CA" sz="2600" b="1" dirty="0">
                <a:highlight>
                  <a:srgbClr val="FFFF00"/>
                </a:highlight>
              </a:rPr>
              <a:t> toward God by the sacrifice of Isaac</a:t>
            </a:r>
            <a:r>
              <a:rPr lang="en-CA" sz="2600" dirty="0"/>
              <a:t>.   God of course prevented Abraham from actually killing Isaac, and then God made the following covenantal affirmation:</a:t>
            </a:r>
          </a:p>
          <a:p>
            <a:pPr lvl="1">
              <a:lnSpc>
                <a:spcPct val="90000"/>
              </a:lnSpc>
            </a:pPr>
            <a:r>
              <a:rPr lang="en-CA" sz="2200" b="1" u="sng" dirty="0"/>
              <a:t>Genesis 22:16-18 ESV</a:t>
            </a:r>
          </a:p>
          <a:p>
            <a:pPr lvl="1">
              <a:lnSpc>
                <a:spcPct val="90000"/>
              </a:lnSpc>
            </a:pPr>
            <a:r>
              <a:rPr lang="en-CA" sz="2200" dirty="0"/>
              <a:t>By myself I have sworn, declares the LORD, </a:t>
            </a:r>
            <a:r>
              <a:rPr lang="en-CA" sz="2200" b="1" dirty="0">
                <a:highlight>
                  <a:srgbClr val="FFFF00"/>
                </a:highlight>
              </a:rPr>
              <a:t>because you have done this</a:t>
            </a:r>
            <a:r>
              <a:rPr lang="en-CA" sz="2200" dirty="0"/>
              <a:t> and have not withheld your son, your only son, I will surely bless you, and I will surely multiply your offspring as the stars of heaven and as the sand that is on the seashore.  And your offspring shall possess the gate of his enemies, and </a:t>
            </a:r>
            <a:r>
              <a:rPr lang="en-CA" sz="2200" b="1" dirty="0">
                <a:highlight>
                  <a:srgbClr val="FFFF00"/>
                </a:highlight>
              </a:rPr>
              <a:t>in your offspring shall all the nations of the earth be blessed</a:t>
            </a:r>
            <a:r>
              <a:rPr lang="en-CA" sz="2200" dirty="0"/>
              <a:t>, because you have obeyed my voice.”  </a:t>
            </a:r>
            <a:endParaRPr lang="en-CA" sz="2800" dirty="0"/>
          </a:p>
        </p:txBody>
      </p:sp>
    </p:spTree>
    <p:extLst>
      <p:ext uri="{BB962C8B-B14F-4D97-AF65-F5344CB8AC3E}">
        <p14:creationId xmlns:p14="http://schemas.microsoft.com/office/powerpoint/2010/main" val="27729126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663ED-8D3E-443C-9688-300FC3E9865E}"/>
              </a:ext>
            </a:extLst>
          </p:cNvPr>
          <p:cNvSpPr>
            <a:spLocks noGrp="1"/>
          </p:cNvSpPr>
          <p:nvPr>
            <p:ph type="title"/>
          </p:nvPr>
        </p:nvSpPr>
        <p:spPr>
          <a:xfrm>
            <a:off x="0" y="1"/>
            <a:ext cx="12192000" cy="1162372"/>
          </a:xfrm>
        </p:spPr>
        <p:txBody>
          <a:bodyPr/>
          <a:lstStyle/>
          <a:p>
            <a:pPr algn="ctr"/>
            <a:r>
              <a:rPr lang="en-CA" dirty="0">
                <a:latin typeface="Arial Black" panose="020B0A04020102020204" pitchFamily="34" charset="0"/>
              </a:rPr>
              <a:t>Abraham Learned to Live by Faith</a:t>
            </a:r>
          </a:p>
        </p:txBody>
      </p:sp>
      <p:sp>
        <p:nvSpPr>
          <p:cNvPr id="3" name="Content Placeholder 2">
            <a:extLst>
              <a:ext uri="{FF2B5EF4-FFF2-40B4-BE49-F238E27FC236}">
                <a16:creationId xmlns:a16="http://schemas.microsoft.com/office/drawing/2014/main" id="{F84099AE-C8FE-4D63-A03D-A4EE6FEBBFB3}"/>
              </a:ext>
            </a:extLst>
          </p:cNvPr>
          <p:cNvSpPr>
            <a:spLocks noGrp="1"/>
          </p:cNvSpPr>
          <p:nvPr>
            <p:ph idx="1"/>
          </p:nvPr>
        </p:nvSpPr>
        <p:spPr>
          <a:xfrm>
            <a:off x="0" y="1162373"/>
            <a:ext cx="12192000" cy="5695626"/>
          </a:xfrm>
        </p:spPr>
        <p:txBody>
          <a:bodyPr>
            <a:normAutofit fontScale="92500"/>
          </a:bodyPr>
          <a:lstStyle/>
          <a:p>
            <a:r>
              <a:rPr lang="en-CA" dirty="0"/>
              <a:t>Understanding </a:t>
            </a:r>
            <a:r>
              <a:rPr lang="en-CA" b="1" dirty="0">
                <a:highlight>
                  <a:srgbClr val="FFFF00"/>
                </a:highlight>
              </a:rPr>
              <a:t>God’s unfailing commitment to his covenant promises as expressed in </a:t>
            </a:r>
            <a:r>
              <a:rPr lang="en-CA" b="1" i="1" dirty="0" err="1">
                <a:highlight>
                  <a:srgbClr val="FFFF00"/>
                </a:highlight>
              </a:rPr>
              <a:t>ḥesed</a:t>
            </a:r>
            <a:r>
              <a:rPr lang="en-CA" i="1" dirty="0"/>
              <a:t> </a:t>
            </a:r>
            <a:r>
              <a:rPr lang="en-CA" dirty="0"/>
              <a:t>is fundamental to “faith”    </a:t>
            </a:r>
          </a:p>
          <a:p>
            <a:r>
              <a:rPr lang="en-CA" dirty="0"/>
              <a:t>God had given Abraham four object lessons in </a:t>
            </a:r>
            <a:r>
              <a:rPr lang="en-CA" i="1" dirty="0" err="1"/>
              <a:t>ḥesed</a:t>
            </a:r>
            <a:r>
              <a:rPr lang="en-CA" dirty="0"/>
              <a:t>:</a:t>
            </a:r>
          </a:p>
          <a:p>
            <a:pPr lvl="1">
              <a:buFont typeface="Wingdings" panose="05000000000000000000" pitchFamily="2" charset="2"/>
              <a:buChar char="Ø"/>
            </a:pPr>
            <a:r>
              <a:rPr lang="en-CA" dirty="0"/>
              <a:t>Lot had received undeserved salvation,</a:t>
            </a:r>
          </a:p>
          <a:p>
            <a:pPr lvl="1">
              <a:buFont typeface="Wingdings" panose="05000000000000000000" pitchFamily="2" charset="2"/>
              <a:buChar char="Ø"/>
            </a:pPr>
            <a:r>
              <a:rPr lang="en-CA" dirty="0"/>
              <a:t>His wife, Sarah, was willing to give up her dignity and her position because Abraham requested </a:t>
            </a:r>
            <a:r>
              <a:rPr lang="en-CA" i="1" dirty="0" err="1"/>
              <a:t>ḥesed</a:t>
            </a:r>
            <a:r>
              <a:rPr lang="en-CA" dirty="0"/>
              <a:t> from her,</a:t>
            </a:r>
          </a:p>
          <a:p>
            <a:pPr lvl="1">
              <a:buFont typeface="Wingdings" panose="05000000000000000000" pitchFamily="2" charset="2"/>
              <a:buChar char="Ø"/>
            </a:pPr>
            <a:r>
              <a:rPr lang="en-CA" dirty="0"/>
              <a:t>Hagar and Ishmael were miraculously saved,</a:t>
            </a:r>
          </a:p>
          <a:p>
            <a:pPr lvl="1">
              <a:buFont typeface="Wingdings" panose="05000000000000000000" pitchFamily="2" charset="2"/>
              <a:buChar char="Ø"/>
            </a:pPr>
            <a:r>
              <a:rPr lang="en-CA" dirty="0"/>
              <a:t>Abimelech extended </a:t>
            </a:r>
            <a:r>
              <a:rPr lang="en-CA" i="1" dirty="0" err="1"/>
              <a:t>ḥesed</a:t>
            </a:r>
            <a:r>
              <a:rPr lang="en-CA" dirty="0"/>
              <a:t> to Abraham in spite of his subterfuge.</a:t>
            </a:r>
          </a:p>
          <a:p>
            <a:r>
              <a:rPr lang="en-CA" dirty="0"/>
              <a:t>Abraham cut a covenant based on </a:t>
            </a:r>
            <a:r>
              <a:rPr lang="en-CA" i="1" dirty="0" err="1"/>
              <a:t>ḥesed</a:t>
            </a:r>
            <a:r>
              <a:rPr lang="en-CA" dirty="0"/>
              <a:t>   </a:t>
            </a:r>
          </a:p>
          <a:p>
            <a:r>
              <a:rPr lang="en-CA" dirty="0"/>
              <a:t>Abraham demonstrated his </a:t>
            </a:r>
            <a:r>
              <a:rPr lang="en-CA" b="1" dirty="0">
                <a:highlight>
                  <a:srgbClr val="FFFF00"/>
                </a:highlight>
              </a:rPr>
              <a:t>trust in the </a:t>
            </a:r>
            <a:r>
              <a:rPr lang="en-CA" b="1" i="1" dirty="0" err="1">
                <a:highlight>
                  <a:srgbClr val="FFFF00"/>
                </a:highlight>
              </a:rPr>
              <a:t>ḥesed</a:t>
            </a:r>
            <a:r>
              <a:rPr lang="en-CA" b="1" dirty="0">
                <a:highlight>
                  <a:srgbClr val="FFFF00"/>
                </a:highlight>
              </a:rPr>
              <a:t> of God</a:t>
            </a:r>
            <a:r>
              <a:rPr lang="en-CA" dirty="0"/>
              <a:t> by being willing to sacrifice Isaac:</a:t>
            </a:r>
          </a:p>
          <a:p>
            <a:pPr marL="457200" lvl="1" indent="0">
              <a:spcBef>
                <a:spcPts val="0"/>
              </a:spcBef>
              <a:buNone/>
            </a:pPr>
            <a:r>
              <a:rPr lang="en-CA" b="1" u="sng" dirty="0"/>
              <a:t>Hebrews 11:17-19 ESV</a:t>
            </a:r>
          </a:p>
          <a:p>
            <a:pPr marL="457200" lvl="1" indent="0">
              <a:buNone/>
            </a:pPr>
            <a:r>
              <a:rPr lang="en-CA" b="1" dirty="0">
                <a:highlight>
                  <a:srgbClr val="FFFF00"/>
                </a:highlight>
              </a:rPr>
              <a:t>By faith Abraham, when he was tested, offered up Isaac</a:t>
            </a:r>
            <a:r>
              <a:rPr lang="en-CA" dirty="0"/>
              <a:t>, and he who had </a:t>
            </a:r>
            <a:r>
              <a:rPr lang="en-CA" b="1" dirty="0">
                <a:highlight>
                  <a:srgbClr val="FFFF00"/>
                </a:highlight>
              </a:rPr>
              <a:t>received the promises</a:t>
            </a:r>
            <a:r>
              <a:rPr lang="en-CA" dirty="0"/>
              <a:t> was in the act of offering up his only son, of whom it was said, “</a:t>
            </a:r>
            <a:r>
              <a:rPr lang="en-CA" b="1" dirty="0">
                <a:highlight>
                  <a:srgbClr val="FFFF00"/>
                </a:highlight>
              </a:rPr>
              <a:t>Through Isaac shall your offspring be named</a:t>
            </a:r>
            <a:r>
              <a:rPr lang="en-CA" dirty="0"/>
              <a:t>.”  He considered that God was able even to raise him from the dead, from which, figuratively speaking, he did receive him back.</a:t>
            </a:r>
          </a:p>
        </p:txBody>
      </p:sp>
    </p:spTree>
    <p:extLst>
      <p:ext uri="{BB962C8B-B14F-4D97-AF65-F5344CB8AC3E}">
        <p14:creationId xmlns:p14="http://schemas.microsoft.com/office/powerpoint/2010/main" val="5400444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467C9-AAD9-4B42-96F8-658FCD2CEBB8}"/>
              </a:ext>
            </a:extLst>
          </p:cNvPr>
          <p:cNvSpPr>
            <a:spLocks noGrp="1"/>
          </p:cNvSpPr>
          <p:nvPr>
            <p:ph type="title"/>
          </p:nvPr>
        </p:nvSpPr>
        <p:spPr>
          <a:xfrm>
            <a:off x="838200" y="1"/>
            <a:ext cx="10515600" cy="1175656"/>
          </a:xfrm>
        </p:spPr>
        <p:txBody>
          <a:bodyPr/>
          <a:lstStyle/>
          <a:p>
            <a:pPr algn="ctr"/>
            <a:r>
              <a:rPr lang="en-CA" dirty="0">
                <a:latin typeface="Arial Black" panose="020B0A04020102020204" pitchFamily="34" charset="0"/>
              </a:rPr>
              <a:t>Covenant Love</a:t>
            </a:r>
          </a:p>
        </p:txBody>
      </p:sp>
      <p:sp>
        <p:nvSpPr>
          <p:cNvPr id="3" name="Content Placeholder 2">
            <a:extLst>
              <a:ext uri="{FF2B5EF4-FFF2-40B4-BE49-F238E27FC236}">
                <a16:creationId xmlns:a16="http://schemas.microsoft.com/office/drawing/2014/main" id="{D67A4AB6-225F-4AC6-B95C-1ED1CE493831}"/>
              </a:ext>
            </a:extLst>
          </p:cNvPr>
          <p:cNvSpPr>
            <a:spLocks noGrp="1"/>
          </p:cNvSpPr>
          <p:nvPr>
            <p:ph idx="1"/>
          </p:nvPr>
        </p:nvSpPr>
        <p:spPr>
          <a:xfrm>
            <a:off x="0" y="1158240"/>
            <a:ext cx="12192000" cy="5699759"/>
          </a:xfrm>
        </p:spPr>
        <p:txBody>
          <a:bodyPr>
            <a:normAutofit fontScale="92500" lnSpcReduction="20000"/>
          </a:bodyPr>
          <a:lstStyle/>
          <a:p>
            <a:r>
              <a:rPr lang="en-CA" sz="3000" b="1" dirty="0">
                <a:highlight>
                  <a:srgbClr val="FFFF00"/>
                </a:highlight>
              </a:rPr>
              <a:t>The words </a:t>
            </a:r>
            <a:r>
              <a:rPr lang="en-CA" sz="3000" b="1" i="1" dirty="0" err="1">
                <a:highlight>
                  <a:srgbClr val="FFFF00"/>
                </a:highlight>
              </a:rPr>
              <a:t>ḥesed</a:t>
            </a:r>
            <a:r>
              <a:rPr lang="en-CA" sz="3000" b="1" dirty="0">
                <a:highlight>
                  <a:srgbClr val="FFFF00"/>
                </a:highlight>
              </a:rPr>
              <a:t> and </a:t>
            </a:r>
            <a:r>
              <a:rPr lang="en-CA" sz="3000" b="1" i="1" dirty="0" err="1">
                <a:highlight>
                  <a:srgbClr val="FFFF00"/>
                </a:highlight>
              </a:rPr>
              <a:t>bᵉrith</a:t>
            </a:r>
            <a:r>
              <a:rPr lang="en-CA" sz="3000" b="1" dirty="0">
                <a:highlight>
                  <a:srgbClr val="FFFF00"/>
                </a:highlight>
              </a:rPr>
              <a:t> are frequently associated </a:t>
            </a:r>
            <a:r>
              <a:rPr lang="en-CA" sz="3000" dirty="0"/>
              <a:t>– the </a:t>
            </a:r>
            <a:r>
              <a:rPr lang="en-CA" sz="3000" i="1" dirty="0" err="1"/>
              <a:t>ḥesed</a:t>
            </a:r>
            <a:r>
              <a:rPr lang="en-CA" sz="3000" dirty="0"/>
              <a:t> of God is expressed in the Covenants of Grace which he has given to humanity:</a:t>
            </a:r>
          </a:p>
          <a:p>
            <a:pPr marL="457200" lvl="1" indent="0">
              <a:buNone/>
            </a:pPr>
            <a:r>
              <a:rPr lang="en-CA" sz="2600" b="1" u="sng" dirty="0"/>
              <a:t>Deuteronomy 7:9, 12 ESV</a:t>
            </a:r>
          </a:p>
          <a:p>
            <a:pPr marL="457200" lvl="1" indent="0">
              <a:buNone/>
            </a:pPr>
            <a:r>
              <a:rPr lang="en-CA" sz="2600" dirty="0"/>
              <a:t>Know therefore that the LORD your God is God, </a:t>
            </a:r>
            <a:r>
              <a:rPr lang="en-CA" sz="2600" b="1" dirty="0">
                <a:highlight>
                  <a:srgbClr val="FFFF00"/>
                </a:highlight>
              </a:rPr>
              <a:t>the faithful God</a:t>
            </a:r>
            <a:r>
              <a:rPr lang="en-CA" sz="2600" dirty="0"/>
              <a:t> who </a:t>
            </a:r>
            <a:r>
              <a:rPr lang="en-CA" sz="2600" b="1" dirty="0">
                <a:highlight>
                  <a:srgbClr val="FFFF00"/>
                </a:highlight>
              </a:rPr>
              <a:t>keeps [</a:t>
            </a:r>
            <a:r>
              <a:rPr lang="en-CA" sz="2600" b="1" dirty="0" err="1">
                <a:highlight>
                  <a:srgbClr val="FFFF00"/>
                </a:highlight>
              </a:rPr>
              <a:t>bᵉrith</a:t>
            </a:r>
            <a:r>
              <a:rPr lang="en-CA" sz="2600" b="1" dirty="0">
                <a:highlight>
                  <a:srgbClr val="FFFF00"/>
                </a:highlight>
              </a:rPr>
              <a:t>] and [</a:t>
            </a:r>
            <a:r>
              <a:rPr lang="en-CA" sz="2600" b="1" dirty="0" err="1">
                <a:highlight>
                  <a:srgbClr val="FFFF00"/>
                </a:highlight>
              </a:rPr>
              <a:t>ḥesed</a:t>
            </a:r>
            <a:r>
              <a:rPr lang="en-CA" sz="2600" b="1" dirty="0">
                <a:highlight>
                  <a:srgbClr val="FFFF00"/>
                </a:highlight>
              </a:rPr>
              <a:t>]</a:t>
            </a:r>
            <a:r>
              <a:rPr lang="en-CA" sz="2600" dirty="0"/>
              <a:t> with those who love him and keep his commandments … And because you listen to these [</a:t>
            </a:r>
            <a:r>
              <a:rPr lang="en-CA" sz="2600" dirty="0" err="1"/>
              <a:t>mishᵉpat</a:t>
            </a:r>
            <a:r>
              <a:rPr lang="en-CA" sz="2600" dirty="0"/>
              <a:t>] and keep and do them, </a:t>
            </a:r>
            <a:r>
              <a:rPr lang="en-CA" sz="2600" b="1" dirty="0">
                <a:highlight>
                  <a:srgbClr val="FFFF00"/>
                </a:highlight>
              </a:rPr>
              <a:t>the LORD your God will keep with you the [</a:t>
            </a:r>
            <a:r>
              <a:rPr lang="en-CA" sz="2600" b="1" dirty="0" err="1">
                <a:highlight>
                  <a:srgbClr val="FFFF00"/>
                </a:highlight>
              </a:rPr>
              <a:t>bᵉrith</a:t>
            </a:r>
            <a:r>
              <a:rPr lang="en-CA" sz="2600" b="1" dirty="0">
                <a:highlight>
                  <a:srgbClr val="FFFF00"/>
                </a:highlight>
              </a:rPr>
              <a:t>] and the [</a:t>
            </a:r>
            <a:r>
              <a:rPr lang="en-CA" sz="2600" b="1" dirty="0" err="1">
                <a:highlight>
                  <a:srgbClr val="FFFF00"/>
                </a:highlight>
              </a:rPr>
              <a:t>ḥesed</a:t>
            </a:r>
            <a:r>
              <a:rPr lang="en-CA" sz="2600" b="1" dirty="0">
                <a:highlight>
                  <a:srgbClr val="FFFF00"/>
                </a:highlight>
              </a:rPr>
              <a:t>] that he swore to your fathers</a:t>
            </a:r>
            <a:r>
              <a:rPr lang="en-CA" sz="2600" dirty="0"/>
              <a:t>.</a:t>
            </a:r>
          </a:p>
          <a:p>
            <a:r>
              <a:rPr lang="en-CA" sz="3000" dirty="0"/>
              <a:t>The first instance, “</a:t>
            </a:r>
            <a:r>
              <a:rPr lang="en-CA" sz="3000" b="1" dirty="0">
                <a:highlight>
                  <a:srgbClr val="FFFF00"/>
                </a:highlight>
              </a:rPr>
              <a:t>the faithful God who keeps </a:t>
            </a:r>
            <a:r>
              <a:rPr lang="en-CA" sz="3000" b="1" i="1" dirty="0" err="1">
                <a:highlight>
                  <a:srgbClr val="FFFF00"/>
                </a:highlight>
              </a:rPr>
              <a:t>bᵉrith</a:t>
            </a:r>
            <a:r>
              <a:rPr lang="en-CA" sz="3000" b="1" dirty="0">
                <a:highlight>
                  <a:srgbClr val="FFFF00"/>
                </a:highlight>
              </a:rPr>
              <a:t> and </a:t>
            </a:r>
            <a:r>
              <a:rPr lang="en-CA" sz="3000" b="1" i="1" dirty="0" err="1">
                <a:highlight>
                  <a:srgbClr val="FFFF00"/>
                </a:highlight>
              </a:rPr>
              <a:t>ḥesed</a:t>
            </a:r>
            <a:r>
              <a:rPr lang="en-CA" sz="3000" dirty="0"/>
              <a:t>,” is a hendiadys demonstrating the full range of YHWH’s commitment to “those who love him”: the </a:t>
            </a:r>
            <a:r>
              <a:rPr lang="en-CA" sz="3000" b="1" i="1" dirty="0" err="1">
                <a:highlight>
                  <a:srgbClr val="FFFF00"/>
                </a:highlight>
              </a:rPr>
              <a:t>bᵉrith</a:t>
            </a:r>
            <a:r>
              <a:rPr lang="en-CA" sz="3000" b="1" dirty="0">
                <a:highlight>
                  <a:srgbClr val="FFFF00"/>
                </a:highlight>
              </a:rPr>
              <a:t> is an inviolable agreement based on </a:t>
            </a:r>
            <a:r>
              <a:rPr lang="en-CA" sz="3000" b="1" i="1" dirty="0" err="1">
                <a:highlight>
                  <a:srgbClr val="FFFF00"/>
                </a:highlight>
              </a:rPr>
              <a:t>ḥesed</a:t>
            </a:r>
            <a:r>
              <a:rPr lang="en-CA" sz="3000" dirty="0"/>
              <a:t>, an unfailing intrinsic attribute of the character of God.  </a:t>
            </a:r>
          </a:p>
          <a:p>
            <a:r>
              <a:rPr lang="en-CA" sz="3000" dirty="0"/>
              <a:t>The second instance, “</a:t>
            </a:r>
            <a:r>
              <a:rPr lang="en-CA" sz="3000" b="1" dirty="0">
                <a:highlight>
                  <a:srgbClr val="FFFF00"/>
                </a:highlight>
              </a:rPr>
              <a:t>the </a:t>
            </a:r>
            <a:r>
              <a:rPr lang="en-CA" sz="3000" b="1" i="1" dirty="0" err="1">
                <a:highlight>
                  <a:srgbClr val="FFFF00"/>
                </a:highlight>
              </a:rPr>
              <a:t>bᵉrith</a:t>
            </a:r>
            <a:r>
              <a:rPr lang="en-CA" sz="3000" b="1" dirty="0">
                <a:highlight>
                  <a:srgbClr val="FFFF00"/>
                </a:highlight>
              </a:rPr>
              <a:t> and the </a:t>
            </a:r>
            <a:r>
              <a:rPr lang="en-CA" sz="3000" b="1" i="1" dirty="0" err="1">
                <a:highlight>
                  <a:srgbClr val="FFFF00"/>
                </a:highlight>
              </a:rPr>
              <a:t>ḥesed</a:t>
            </a:r>
            <a:r>
              <a:rPr lang="en-CA" sz="3000" dirty="0"/>
              <a:t>,” allude to the Plan of God, specifically to </a:t>
            </a:r>
            <a:r>
              <a:rPr lang="en-CA" sz="3000" b="1" dirty="0">
                <a:highlight>
                  <a:srgbClr val="FFFF00"/>
                </a:highlight>
              </a:rPr>
              <a:t>the covenant with the Patriarchs, The Covenant of Promise</a:t>
            </a:r>
            <a:r>
              <a:rPr lang="en-CA" sz="3000" dirty="0"/>
              <a:t>:  God is carrying out his plan – the election of Israel was due to no merit on their part, but only to God’s Plan as expressed in the earlier covenant.  </a:t>
            </a:r>
          </a:p>
          <a:p>
            <a:r>
              <a:rPr lang="en-CA" sz="3000" b="1" dirty="0">
                <a:highlight>
                  <a:srgbClr val="FFFF00"/>
                </a:highlight>
              </a:rPr>
              <a:t>Because of God’s </a:t>
            </a:r>
            <a:r>
              <a:rPr lang="en-CA" sz="3000" b="1" i="1" dirty="0" err="1">
                <a:highlight>
                  <a:srgbClr val="FFFF00"/>
                </a:highlight>
              </a:rPr>
              <a:t>ḥesed</a:t>
            </a:r>
            <a:r>
              <a:rPr lang="en-CA" sz="3000" dirty="0"/>
              <a:t>, he will unfailingly stick to the terms of all the Covenants of Grace – </a:t>
            </a:r>
            <a:r>
              <a:rPr lang="en-CA" sz="3000" b="1" dirty="0">
                <a:highlight>
                  <a:srgbClr val="FFFF00"/>
                </a:highlight>
              </a:rPr>
              <a:t>which defines faithfulness</a:t>
            </a:r>
            <a:r>
              <a:rPr lang="en-CA" sz="3000" dirty="0"/>
              <a:t>.</a:t>
            </a:r>
          </a:p>
        </p:txBody>
      </p:sp>
    </p:spTree>
    <p:extLst>
      <p:ext uri="{BB962C8B-B14F-4D97-AF65-F5344CB8AC3E}">
        <p14:creationId xmlns:p14="http://schemas.microsoft.com/office/powerpoint/2010/main" val="991907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84699B-A5C3-43E6-BFFE-3DAE322EACD7}"/>
              </a:ext>
            </a:extLst>
          </p:cNvPr>
          <p:cNvSpPr>
            <a:spLocks noGrp="1"/>
          </p:cNvSpPr>
          <p:nvPr>
            <p:ph type="title"/>
          </p:nvPr>
        </p:nvSpPr>
        <p:spPr>
          <a:xfrm>
            <a:off x="0" y="1"/>
            <a:ext cx="12192000" cy="1131375"/>
          </a:xfrm>
        </p:spPr>
        <p:txBody>
          <a:bodyPr>
            <a:normAutofit/>
          </a:bodyPr>
          <a:lstStyle/>
          <a:p>
            <a:pPr algn="ctr"/>
            <a:r>
              <a:rPr lang="en-CA" sz="4200" dirty="0">
                <a:latin typeface="Arial Black" panose="020B0A04020102020204" pitchFamily="34" charset="0"/>
              </a:rPr>
              <a:t>“In you shall all the nations be blessed”</a:t>
            </a:r>
          </a:p>
        </p:txBody>
      </p:sp>
      <p:sp>
        <p:nvSpPr>
          <p:cNvPr id="3" name="Content Placeholder 2">
            <a:extLst>
              <a:ext uri="{FF2B5EF4-FFF2-40B4-BE49-F238E27FC236}">
                <a16:creationId xmlns:a16="http://schemas.microsoft.com/office/drawing/2014/main" id="{555E7AFE-D039-4177-A5E4-6793B0D05A1C}"/>
              </a:ext>
            </a:extLst>
          </p:cNvPr>
          <p:cNvSpPr>
            <a:spLocks noGrp="1"/>
          </p:cNvSpPr>
          <p:nvPr>
            <p:ph idx="1"/>
          </p:nvPr>
        </p:nvSpPr>
        <p:spPr>
          <a:xfrm>
            <a:off x="0" y="1131376"/>
            <a:ext cx="12192000" cy="5726623"/>
          </a:xfrm>
        </p:spPr>
        <p:txBody>
          <a:bodyPr/>
          <a:lstStyle/>
          <a:p>
            <a:r>
              <a:rPr lang="en-CA" dirty="0"/>
              <a:t>What exactly does the promise of Universal Blessing mean?</a:t>
            </a:r>
          </a:p>
          <a:p>
            <a:pPr marL="457200" lvl="1" indent="0">
              <a:buNone/>
            </a:pPr>
            <a:r>
              <a:rPr lang="en-CA" b="1" u="sng" dirty="0"/>
              <a:t>Romans 4:13, 16-17 ESV</a:t>
            </a:r>
          </a:p>
          <a:p>
            <a:pPr marL="457200" lvl="1" indent="0">
              <a:buNone/>
            </a:pPr>
            <a:r>
              <a:rPr lang="en-CA" dirty="0"/>
              <a:t>For the promise to Abraham and his offspring … </a:t>
            </a:r>
            <a:r>
              <a:rPr lang="en-CA" b="1" dirty="0">
                <a:highlight>
                  <a:srgbClr val="FFFF00"/>
                </a:highlight>
              </a:rPr>
              <a:t>depends on faith</a:t>
            </a:r>
            <a:r>
              <a:rPr lang="en-CA" dirty="0"/>
              <a:t>, in order that </a:t>
            </a:r>
            <a:r>
              <a:rPr lang="en-CA" b="1" dirty="0">
                <a:highlight>
                  <a:srgbClr val="FFFF00"/>
                </a:highlight>
              </a:rPr>
              <a:t>the promise may rest on grace</a:t>
            </a:r>
            <a:r>
              <a:rPr lang="en-CA" dirty="0"/>
              <a:t> and be guaranteed to all his offspring— … </a:t>
            </a:r>
            <a:r>
              <a:rPr lang="en-CA" b="1" dirty="0">
                <a:highlight>
                  <a:srgbClr val="FFFF00"/>
                </a:highlight>
              </a:rPr>
              <a:t>to the one who shares the faith of Abraham, who is the father of us all</a:t>
            </a:r>
            <a:r>
              <a:rPr lang="en-CA" dirty="0"/>
              <a:t>, as it is written, “</a:t>
            </a:r>
            <a:r>
              <a:rPr lang="en-CA" b="1" dirty="0">
                <a:highlight>
                  <a:srgbClr val="FFFF00"/>
                </a:highlight>
              </a:rPr>
              <a:t>I have made you the father of many nations</a:t>
            </a:r>
            <a:r>
              <a:rPr lang="en-CA" dirty="0"/>
              <a:t>”—in the presence of the God in whom he believed …</a:t>
            </a:r>
          </a:p>
          <a:p>
            <a:pPr marL="457200" lvl="1" indent="0">
              <a:buNone/>
            </a:pPr>
            <a:r>
              <a:rPr lang="en-CA" b="1" u="sng" dirty="0"/>
              <a:t>Galatians 3:16 ESV</a:t>
            </a:r>
          </a:p>
          <a:p>
            <a:pPr marL="457200" lvl="1" indent="0">
              <a:buNone/>
            </a:pPr>
            <a:r>
              <a:rPr lang="en-CA" dirty="0"/>
              <a:t>Now the promises were made to Abraham and to his offspring.  It does not say, “And to </a:t>
            </a:r>
            <a:r>
              <a:rPr lang="en-CA" dirty="0" err="1"/>
              <a:t>offsprings</a:t>
            </a:r>
            <a:r>
              <a:rPr lang="en-CA" dirty="0"/>
              <a:t>,” referring to many, but </a:t>
            </a:r>
            <a:r>
              <a:rPr lang="en-CA" b="1" dirty="0">
                <a:highlight>
                  <a:srgbClr val="FFFF00"/>
                </a:highlight>
              </a:rPr>
              <a:t>referring to one, “And to your offspring,” who is Christ</a:t>
            </a:r>
            <a:r>
              <a:rPr lang="en-CA" dirty="0"/>
              <a:t>. </a:t>
            </a:r>
          </a:p>
          <a:p>
            <a:r>
              <a:rPr lang="en-CA" b="1" dirty="0">
                <a:highlight>
                  <a:srgbClr val="FFFF00"/>
                </a:highlight>
              </a:rPr>
              <a:t>The Universal Blessing of all nations comes through the life, death, and resurrection of Jesus Christ</a:t>
            </a:r>
          </a:p>
          <a:p>
            <a:r>
              <a:rPr lang="en-CA" dirty="0"/>
              <a:t>The First Advent made forgiveness of sins possible which allowed the creation of the New Testament Church – the Second Advent will extend the blessing to all people over the whole earth, “many nations”</a:t>
            </a:r>
          </a:p>
        </p:txBody>
      </p:sp>
    </p:spTree>
    <p:extLst>
      <p:ext uri="{BB962C8B-B14F-4D97-AF65-F5344CB8AC3E}">
        <p14:creationId xmlns:p14="http://schemas.microsoft.com/office/powerpoint/2010/main" val="1153847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21133-81E4-40FF-AE3B-C292FD22BA13}"/>
              </a:ext>
            </a:extLst>
          </p:cNvPr>
          <p:cNvSpPr>
            <a:spLocks noGrp="1"/>
          </p:cNvSpPr>
          <p:nvPr>
            <p:ph type="title"/>
          </p:nvPr>
        </p:nvSpPr>
        <p:spPr>
          <a:xfrm>
            <a:off x="838200" y="1"/>
            <a:ext cx="10515600" cy="1170431"/>
          </a:xfrm>
        </p:spPr>
        <p:txBody>
          <a:bodyPr/>
          <a:lstStyle/>
          <a:p>
            <a:pPr algn="ctr"/>
            <a:r>
              <a:rPr lang="en-CA" dirty="0">
                <a:latin typeface="Arial Black" panose="020B0A04020102020204" pitchFamily="34" charset="0"/>
              </a:rPr>
              <a:t>Faith and </a:t>
            </a:r>
            <a:r>
              <a:rPr lang="en-CA" i="1" dirty="0" err="1">
                <a:latin typeface="Arial Black" panose="020B0A04020102020204" pitchFamily="34" charset="0"/>
              </a:rPr>
              <a:t>ḥesed</a:t>
            </a:r>
            <a:endParaRPr lang="en-CA" i="1" dirty="0">
              <a:latin typeface="Arial Black" panose="020B0A04020102020204" pitchFamily="34" charset="0"/>
            </a:endParaRPr>
          </a:p>
        </p:txBody>
      </p:sp>
      <p:sp>
        <p:nvSpPr>
          <p:cNvPr id="3" name="Content Placeholder 2">
            <a:extLst>
              <a:ext uri="{FF2B5EF4-FFF2-40B4-BE49-F238E27FC236}">
                <a16:creationId xmlns:a16="http://schemas.microsoft.com/office/drawing/2014/main" id="{1B0E1174-B239-42AF-8086-B47E2658D19E}"/>
              </a:ext>
            </a:extLst>
          </p:cNvPr>
          <p:cNvSpPr>
            <a:spLocks noGrp="1"/>
          </p:cNvSpPr>
          <p:nvPr>
            <p:ph idx="1"/>
          </p:nvPr>
        </p:nvSpPr>
        <p:spPr>
          <a:xfrm>
            <a:off x="0" y="1170432"/>
            <a:ext cx="12192000" cy="5687567"/>
          </a:xfrm>
        </p:spPr>
        <p:txBody>
          <a:bodyPr>
            <a:normAutofit/>
          </a:bodyPr>
          <a:lstStyle/>
          <a:p>
            <a:r>
              <a:rPr lang="en-CA" dirty="0"/>
              <a:t>Abraham was given the gift of faith by God:</a:t>
            </a:r>
          </a:p>
          <a:p>
            <a:pPr marL="457200" lvl="1" indent="0">
              <a:buNone/>
            </a:pPr>
            <a:r>
              <a:rPr lang="en-CA" b="1" u="sng" dirty="0"/>
              <a:t>Romans 4:9 ESV</a:t>
            </a:r>
          </a:p>
          <a:p>
            <a:pPr marL="457200" lvl="1" indent="0">
              <a:buNone/>
            </a:pPr>
            <a:r>
              <a:rPr lang="en-CA" dirty="0"/>
              <a:t>...  we say that </a:t>
            </a:r>
            <a:r>
              <a:rPr lang="en-CA" b="1" dirty="0">
                <a:highlight>
                  <a:srgbClr val="FFFF00"/>
                </a:highlight>
              </a:rPr>
              <a:t>faith was counted to Abraham as righteousness</a:t>
            </a:r>
            <a:r>
              <a:rPr lang="en-CA" dirty="0"/>
              <a:t>.</a:t>
            </a:r>
          </a:p>
          <a:p>
            <a:r>
              <a:rPr lang="en-CA" dirty="0"/>
              <a:t>But, he had to learn to </a:t>
            </a:r>
            <a:r>
              <a:rPr lang="en-CA" b="1" dirty="0">
                <a:highlight>
                  <a:srgbClr val="FFFF00"/>
                </a:highlight>
              </a:rPr>
              <a:t>demonstrate his faith by his life</a:t>
            </a:r>
            <a:r>
              <a:rPr lang="en-CA" dirty="0"/>
              <a:t>:</a:t>
            </a:r>
          </a:p>
          <a:p>
            <a:pPr marL="457200" lvl="1" indent="0">
              <a:buNone/>
            </a:pPr>
            <a:r>
              <a:rPr lang="en-CA" b="1" u="sng" dirty="0"/>
              <a:t>James 2:21-24 ESV</a:t>
            </a:r>
          </a:p>
          <a:p>
            <a:pPr marL="457200" lvl="1" indent="0">
              <a:buNone/>
            </a:pPr>
            <a:r>
              <a:rPr lang="en-CA" dirty="0"/>
              <a:t>Was not </a:t>
            </a:r>
            <a:r>
              <a:rPr lang="en-CA" b="1" dirty="0">
                <a:highlight>
                  <a:srgbClr val="FFFF00"/>
                </a:highlight>
              </a:rPr>
              <a:t>Abraham our father justified by works</a:t>
            </a:r>
            <a:r>
              <a:rPr lang="en-CA" dirty="0"/>
              <a:t> when he offered up his son Isaac on the altar?  You see that </a:t>
            </a:r>
            <a:r>
              <a:rPr lang="en-CA" b="1" dirty="0">
                <a:highlight>
                  <a:srgbClr val="FFFF00"/>
                </a:highlight>
              </a:rPr>
              <a:t>faith was active along with his works</a:t>
            </a:r>
            <a:r>
              <a:rPr lang="en-CA" dirty="0"/>
              <a:t>, and </a:t>
            </a:r>
            <a:r>
              <a:rPr lang="en-CA" b="1" dirty="0">
                <a:highlight>
                  <a:srgbClr val="FFFF00"/>
                </a:highlight>
              </a:rPr>
              <a:t>faith was completed by his works</a:t>
            </a:r>
            <a:r>
              <a:rPr lang="en-CA" dirty="0"/>
              <a:t>; and the Scripture was fulfilled that says, “Abraham believed God, and it was counted to him as righteousness”—and he was called a friend of God.  You see that </a:t>
            </a:r>
            <a:r>
              <a:rPr lang="en-CA" b="1" dirty="0">
                <a:highlight>
                  <a:srgbClr val="FFFF00"/>
                </a:highlight>
              </a:rPr>
              <a:t>a person is justified by works and not by faith alone</a:t>
            </a:r>
            <a:r>
              <a:rPr lang="en-CA" dirty="0"/>
              <a:t>.</a:t>
            </a:r>
          </a:p>
          <a:p>
            <a:r>
              <a:rPr lang="en-CA" dirty="0"/>
              <a:t>God’s inherent attribute of </a:t>
            </a:r>
            <a:r>
              <a:rPr lang="en-CA" i="1" dirty="0" err="1"/>
              <a:t>ḥesed</a:t>
            </a:r>
            <a:r>
              <a:rPr lang="en-CA" dirty="0"/>
              <a:t> is demonstrated by his unfailing commitment to his covenants – his faithfulness</a:t>
            </a:r>
          </a:p>
          <a:p>
            <a:r>
              <a:rPr lang="en-CA" dirty="0"/>
              <a:t>As with Abraham, God requires each of us to understand </a:t>
            </a:r>
            <a:r>
              <a:rPr lang="en-CA" i="1" dirty="0" err="1"/>
              <a:t>ḥesed</a:t>
            </a:r>
            <a:r>
              <a:rPr lang="en-CA" dirty="0"/>
              <a:t> and </a:t>
            </a:r>
            <a:r>
              <a:rPr lang="en-CA" b="1" dirty="0">
                <a:highlight>
                  <a:srgbClr val="FFFF00"/>
                </a:highlight>
              </a:rPr>
              <a:t>demonstrate it by unfailing commitment to the covenant of baptism</a:t>
            </a:r>
            <a:r>
              <a:rPr lang="en-CA" dirty="0"/>
              <a:t> - </a:t>
            </a:r>
            <a:r>
              <a:rPr lang="en-CA" b="1" dirty="0">
                <a:highlight>
                  <a:srgbClr val="FFFF00"/>
                </a:highlight>
              </a:rPr>
              <a:t>faithfulness</a:t>
            </a:r>
          </a:p>
        </p:txBody>
      </p:sp>
    </p:spTree>
    <p:extLst>
      <p:ext uri="{BB962C8B-B14F-4D97-AF65-F5344CB8AC3E}">
        <p14:creationId xmlns:p14="http://schemas.microsoft.com/office/powerpoint/2010/main" val="1380369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D968B-CE17-4E25-BF96-633C880985C9}"/>
              </a:ext>
            </a:extLst>
          </p:cNvPr>
          <p:cNvSpPr>
            <a:spLocks noGrp="1"/>
          </p:cNvSpPr>
          <p:nvPr>
            <p:ph type="title"/>
          </p:nvPr>
        </p:nvSpPr>
        <p:spPr>
          <a:xfrm>
            <a:off x="838200" y="1"/>
            <a:ext cx="10515600" cy="1208867"/>
          </a:xfrm>
        </p:spPr>
        <p:txBody>
          <a:bodyPr/>
          <a:lstStyle/>
          <a:p>
            <a:pPr algn="ctr"/>
            <a:r>
              <a:rPr lang="en-CA" dirty="0">
                <a:latin typeface="Arial Black" panose="020B0A04020102020204" pitchFamily="34" charset="0"/>
              </a:rPr>
              <a:t>The Blessing for All Peoples</a:t>
            </a:r>
          </a:p>
        </p:txBody>
      </p:sp>
      <p:sp>
        <p:nvSpPr>
          <p:cNvPr id="3" name="Content Placeholder 2">
            <a:extLst>
              <a:ext uri="{FF2B5EF4-FFF2-40B4-BE49-F238E27FC236}">
                <a16:creationId xmlns:a16="http://schemas.microsoft.com/office/drawing/2014/main" id="{467FFD40-61BA-47CE-8182-6D3A9B182488}"/>
              </a:ext>
            </a:extLst>
          </p:cNvPr>
          <p:cNvSpPr>
            <a:spLocks noGrp="1"/>
          </p:cNvSpPr>
          <p:nvPr>
            <p:ph idx="1"/>
          </p:nvPr>
        </p:nvSpPr>
        <p:spPr>
          <a:xfrm>
            <a:off x="0" y="1208868"/>
            <a:ext cx="12192000" cy="5649131"/>
          </a:xfrm>
        </p:spPr>
        <p:txBody>
          <a:bodyPr>
            <a:normAutofit lnSpcReduction="10000"/>
          </a:bodyPr>
          <a:lstStyle/>
          <a:p>
            <a:pPr marL="457200" lvl="1" indent="0">
              <a:buNone/>
            </a:pPr>
            <a:r>
              <a:rPr lang="en-CA" b="1" u="sng" dirty="0"/>
              <a:t>Acts 3:18-25 ESV</a:t>
            </a:r>
          </a:p>
          <a:p>
            <a:pPr marL="457200" lvl="1" indent="0">
              <a:buNone/>
            </a:pPr>
            <a:r>
              <a:rPr lang="en-CA" dirty="0"/>
              <a:t>But </a:t>
            </a:r>
            <a:r>
              <a:rPr lang="en-CA" b="1" dirty="0">
                <a:highlight>
                  <a:srgbClr val="FFFF00"/>
                </a:highlight>
              </a:rPr>
              <a:t>what God foretold by the mouth of all the prophets</a:t>
            </a:r>
            <a:r>
              <a:rPr lang="en-CA" dirty="0"/>
              <a:t>, that his Christ would suffer, he thus fulfilled.  Repent therefore, and turn back, that your sins may be blotted out, </a:t>
            </a:r>
            <a:r>
              <a:rPr lang="en-CA" b="1" dirty="0">
                <a:highlight>
                  <a:srgbClr val="FFFF00"/>
                </a:highlight>
              </a:rPr>
              <a:t>that times of refreshing may come from the presence of the Lord</a:t>
            </a:r>
            <a:r>
              <a:rPr lang="en-CA" dirty="0"/>
              <a:t>, and that he may send </a:t>
            </a:r>
            <a:r>
              <a:rPr lang="en-CA" b="1" dirty="0">
                <a:highlight>
                  <a:srgbClr val="FFFF00"/>
                </a:highlight>
              </a:rPr>
              <a:t>the Christ appointed for you, Jesus, whom heaven must receive until the time for restoring all the things </a:t>
            </a:r>
            <a:r>
              <a:rPr lang="en-CA" dirty="0"/>
              <a:t>about which God spoke by the mouth of his holy prophets long ago. Moses said, ‘The Lord God will raise up for you a prophet like me from your brothers.  … And all the prophets who have spoken, from Samuel and those who came after him, also proclaimed these days. You are the sons of the prophets and of </a:t>
            </a:r>
            <a:r>
              <a:rPr lang="en-CA" b="1" dirty="0">
                <a:highlight>
                  <a:srgbClr val="FFFF00"/>
                </a:highlight>
              </a:rPr>
              <a:t>the covenant that God made with your fathers, saying to Abraham</a:t>
            </a:r>
            <a:r>
              <a:rPr lang="en-CA" dirty="0"/>
              <a:t>, ‘And </a:t>
            </a:r>
            <a:r>
              <a:rPr lang="en-CA" b="1" dirty="0">
                <a:highlight>
                  <a:srgbClr val="FFFF00"/>
                </a:highlight>
              </a:rPr>
              <a:t>in your offspring shall all the families of the earth be blessed</a:t>
            </a:r>
            <a:r>
              <a:rPr lang="en-CA" dirty="0"/>
              <a:t>.’</a:t>
            </a:r>
          </a:p>
          <a:p>
            <a:pPr marL="457200" lvl="1" indent="0">
              <a:buNone/>
            </a:pPr>
            <a:r>
              <a:rPr lang="en-CA" b="1" u="sng" dirty="0"/>
              <a:t>Isaiah 25:6-7, 9 ESV</a:t>
            </a:r>
          </a:p>
          <a:p>
            <a:pPr marL="457200" lvl="1" indent="0">
              <a:buNone/>
            </a:pPr>
            <a:r>
              <a:rPr lang="en-CA" dirty="0"/>
              <a:t>On this mountain the LORD of hosts will make </a:t>
            </a:r>
            <a:r>
              <a:rPr lang="en-CA" b="1" dirty="0">
                <a:highlight>
                  <a:srgbClr val="FFFF00"/>
                </a:highlight>
              </a:rPr>
              <a:t>for all peoples</a:t>
            </a:r>
            <a:r>
              <a:rPr lang="en-CA" dirty="0"/>
              <a:t> a feast of rich food, </a:t>
            </a:r>
            <a:br>
              <a:rPr lang="en-CA" dirty="0"/>
            </a:br>
            <a:r>
              <a:rPr lang="en-CA" dirty="0"/>
              <a:t>a feast of well-aged wine, of rich food full of marrow, of aged wine well refined.</a:t>
            </a:r>
            <a:br>
              <a:rPr lang="en-CA" dirty="0"/>
            </a:br>
            <a:r>
              <a:rPr lang="en-CA" dirty="0"/>
              <a:t>And he will swallow up on this mountain </a:t>
            </a:r>
            <a:r>
              <a:rPr lang="en-CA" b="1" dirty="0">
                <a:highlight>
                  <a:srgbClr val="FFFF00"/>
                </a:highlight>
              </a:rPr>
              <a:t>the covering</a:t>
            </a:r>
            <a:r>
              <a:rPr lang="en-CA" dirty="0"/>
              <a:t> that is cast over </a:t>
            </a:r>
            <a:r>
              <a:rPr lang="en-CA" b="1" dirty="0">
                <a:highlight>
                  <a:srgbClr val="FFFF00"/>
                </a:highlight>
              </a:rPr>
              <a:t>all peoples</a:t>
            </a:r>
            <a:r>
              <a:rPr lang="en-CA" dirty="0"/>
              <a:t>,</a:t>
            </a:r>
            <a:br>
              <a:rPr lang="en-CA" dirty="0"/>
            </a:br>
            <a:r>
              <a:rPr lang="en-CA" b="1" dirty="0">
                <a:highlight>
                  <a:srgbClr val="FFFF00"/>
                </a:highlight>
              </a:rPr>
              <a:t>the veil</a:t>
            </a:r>
            <a:r>
              <a:rPr lang="en-CA" dirty="0"/>
              <a:t> that is spread over </a:t>
            </a:r>
            <a:r>
              <a:rPr lang="en-CA" b="1" dirty="0">
                <a:highlight>
                  <a:srgbClr val="FFFF00"/>
                </a:highlight>
              </a:rPr>
              <a:t>all nations</a:t>
            </a:r>
            <a:r>
              <a:rPr lang="en-CA" dirty="0"/>
              <a:t>.</a:t>
            </a:r>
            <a:br>
              <a:rPr lang="en-CA" dirty="0"/>
            </a:br>
            <a:r>
              <a:rPr lang="en-CA" dirty="0"/>
              <a:t>It will be said on that day, </a:t>
            </a:r>
            <a:br>
              <a:rPr lang="en-CA" dirty="0"/>
            </a:br>
            <a:r>
              <a:rPr lang="en-CA" dirty="0"/>
              <a:t>“Behold, </a:t>
            </a:r>
            <a:r>
              <a:rPr lang="en-CA" b="1" dirty="0">
                <a:highlight>
                  <a:srgbClr val="FFFF00"/>
                </a:highlight>
              </a:rPr>
              <a:t>this is our God</a:t>
            </a:r>
            <a:r>
              <a:rPr lang="en-CA" dirty="0"/>
              <a:t>; </a:t>
            </a:r>
            <a:r>
              <a:rPr lang="en-CA" b="1" dirty="0">
                <a:highlight>
                  <a:srgbClr val="FFFF00"/>
                </a:highlight>
              </a:rPr>
              <a:t>we have waited for him</a:t>
            </a:r>
            <a:r>
              <a:rPr lang="en-CA" dirty="0"/>
              <a:t>, that </a:t>
            </a:r>
            <a:r>
              <a:rPr lang="en-CA" b="1" dirty="0">
                <a:highlight>
                  <a:srgbClr val="FFFF00"/>
                </a:highlight>
              </a:rPr>
              <a:t>he might save us</a:t>
            </a:r>
            <a:r>
              <a:rPr lang="en-CA" dirty="0"/>
              <a:t>.</a:t>
            </a:r>
            <a:br>
              <a:rPr lang="en-CA" dirty="0"/>
            </a:br>
            <a:r>
              <a:rPr lang="en-CA" dirty="0"/>
              <a:t>This is the LORD; we have waited for him; let us </a:t>
            </a:r>
            <a:r>
              <a:rPr lang="en-CA" b="1" dirty="0">
                <a:highlight>
                  <a:srgbClr val="FFFF00"/>
                </a:highlight>
              </a:rPr>
              <a:t>be glad and rejoice in his salvation</a:t>
            </a:r>
            <a:r>
              <a:rPr lang="en-CA" dirty="0"/>
              <a:t>.”</a:t>
            </a:r>
          </a:p>
        </p:txBody>
      </p:sp>
    </p:spTree>
    <p:extLst>
      <p:ext uri="{BB962C8B-B14F-4D97-AF65-F5344CB8AC3E}">
        <p14:creationId xmlns:p14="http://schemas.microsoft.com/office/powerpoint/2010/main" val="28584259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4DFE4-9696-4C32-978F-6A663AA751DA}"/>
              </a:ext>
            </a:extLst>
          </p:cNvPr>
          <p:cNvSpPr>
            <a:spLocks noGrp="1"/>
          </p:cNvSpPr>
          <p:nvPr>
            <p:ph type="title"/>
          </p:nvPr>
        </p:nvSpPr>
        <p:spPr>
          <a:xfrm>
            <a:off x="838200" y="1"/>
            <a:ext cx="10515600" cy="728419"/>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2FCBAED6-8659-4544-8E3A-593C785D2ABE}"/>
              </a:ext>
            </a:extLst>
          </p:cNvPr>
          <p:cNvSpPr>
            <a:spLocks noGrp="1"/>
          </p:cNvSpPr>
          <p:nvPr>
            <p:ph idx="1"/>
          </p:nvPr>
        </p:nvSpPr>
        <p:spPr>
          <a:xfrm>
            <a:off x="0" y="728420"/>
            <a:ext cx="12192000" cy="6129579"/>
          </a:xfrm>
        </p:spPr>
        <p:txBody>
          <a:bodyPr>
            <a:normAutofit fontScale="92500" lnSpcReduction="20000"/>
          </a:bodyPr>
          <a:lstStyle/>
          <a:p>
            <a:pPr marL="457200" lvl="1" indent="0">
              <a:buNone/>
            </a:pPr>
            <a:r>
              <a:rPr lang="en-CA" b="1" u="sng" dirty="0"/>
              <a:t>John 3:16 ESV</a:t>
            </a:r>
          </a:p>
          <a:p>
            <a:pPr marL="457200" lvl="1" indent="0">
              <a:buNone/>
            </a:pPr>
            <a:r>
              <a:rPr lang="en-CA" dirty="0"/>
              <a:t>For </a:t>
            </a:r>
            <a:r>
              <a:rPr lang="en-CA" b="1" dirty="0">
                <a:highlight>
                  <a:srgbClr val="FFFF00"/>
                </a:highlight>
              </a:rPr>
              <a:t>God so loved the world</a:t>
            </a:r>
            <a:r>
              <a:rPr lang="en-CA" dirty="0"/>
              <a:t>, that he gave his only Son, that whoever believes in him should not perish but </a:t>
            </a:r>
            <a:r>
              <a:rPr lang="en-CA" b="1" dirty="0">
                <a:highlight>
                  <a:srgbClr val="FFFF00"/>
                </a:highlight>
              </a:rPr>
              <a:t>have eternal life</a:t>
            </a:r>
            <a:r>
              <a:rPr lang="en-CA" dirty="0"/>
              <a:t>.</a:t>
            </a:r>
          </a:p>
          <a:p>
            <a:r>
              <a:rPr lang="en-CA" dirty="0"/>
              <a:t>God’s covenants are a </a:t>
            </a:r>
            <a:r>
              <a:rPr lang="en-CA" b="1" dirty="0">
                <a:highlight>
                  <a:srgbClr val="FFFF00"/>
                </a:highlight>
              </a:rPr>
              <a:t>perfect and complete expression of God’s love</a:t>
            </a:r>
            <a:r>
              <a:rPr lang="en-CA" dirty="0"/>
              <a:t> for human beings: God’s love is most clearly expressed by the </a:t>
            </a:r>
            <a:r>
              <a:rPr lang="en-CA" b="1" u="sng" dirty="0">
                <a:highlight>
                  <a:srgbClr val="FFFF00"/>
                </a:highlight>
              </a:rPr>
              <a:t>grace</a:t>
            </a:r>
            <a:r>
              <a:rPr lang="en-CA" b="1" dirty="0">
                <a:highlight>
                  <a:srgbClr val="FFFF00"/>
                </a:highlight>
              </a:rPr>
              <a:t> he holds out to each and every human being</a:t>
            </a:r>
            <a:r>
              <a:rPr lang="en-CA" dirty="0"/>
              <a:t>. </a:t>
            </a:r>
          </a:p>
          <a:p>
            <a:r>
              <a:rPr lang="en-CA" dirty="0"/>
              <a:t>Abraham’s status as “</a:t>
            </a:r>
            <a:r>
              <a:rPr lang="en-CA" b="1" dirty="0">
                <a:highlight>
                  <a:srgbClr val="FFFF00"/>
                </a:highlight>
              </a:rPr>
              <a:t>Father of the Faithful</a:t>
            </a:r>
            <a:r>
              <a:rPr lang="en-CA" dirty="0"/>
              <a:t>” is fundamental to the to the dual promises given him:</a:t>
            </a:r>
          </a:p>
          <a:p>
            <a:pPr marL="685800" marR="0" lvl="1" indent="-228600" algn="l" defTabSz="914400" rtl="0" eaLnBrk="1" fontAlgn="auto" latinLnBrk="0" hangingPunct="1">
              <a:lnSpc>
                <a:spcPct val="107000"/>
              </a:lnSpc>
              <a:spcBef>
                <a:spcPts val="0"/>
              </a:spcBef>
              <a:spcAft>
                <a:spcPts val="0"/>
              </a:spcAft>
              <a:buClrTx/>
              <a:buSzTx/>
              <a:buFont typeface="Wingdings" panose="05000000000000000000" pitchFamily="2" charset="2"/>
              <a:buChar char="Ø"/>
              <a:tabLst/>
              <a:defRPr/>
            </a:pPr>
            <a:r>
              <a:rPr kumimoji="0" lang="en-CA" sz="22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A Great Nation</a:t>
            </a:r>
            <a:r>
              <a:rPr kumimoji="0" lang="en-CA" sz="2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“I will make of you a great nation” … “To your offspring I will give this land”</a:t>
            </a:r>
          </a:p>
          <a:p>
            <a:pPr marL="685800" marR="0" lvl="1" indent="-228600" algn="l" defTabSz="914400" rtl="0" eaLnBrk="1" fontAlgn="auto" latinLnBrk="0" hangingPunct="1">
              <a:lnSpc>
                <a:spcPct val="107000"/>
              </a:lnSpc>
              <a:spcBef>
                <a:spcPts val="0"/>
              </a:spcBef>
              <a:spcAft>
                <a:spcPts val="600"/>
              </a:spcAft>
              <a:buClrTx/>
              <a:buSzTx/>
              <a:buFont typeface="Wingdings" panose="05000000000000000000" pitchFamily="2" charset="2"/>
              <a:buChar char="Ø"/>
              <a:tabLst/>
              <a:defRPr/>
            </a:pPr>
            <a:r>
              <a:rPr kumimoji="0" lang="en-CA" sz="2200" b="1" i="0" u="none" strike="noStrike" kern="1200" cap="none" spc="0" normalizeH="0" baseline="0" noProof="0" dirty="0">
                <a:ln>
                  <a:noFill/>
                </a:ln>
                <a:solidFill>
                  <a:prstClr val="black"/>
                </a:solidFill>
                <a:effectLst/>
                <a:highlight>
                  <a:srgbClr val="FFFF00"/>
                </a:highlight>
                <a:uLnTx/>
                <a:uFillTx/>
                <a:latin typeface="Calibri" panose="020F0502020204030204" pitchFamily="34" charset="0"/>
                <a:ea typeface="Calibri" panose="020F0502020204030204" pitchFamily="34" charset="0"/>
                <a:cs typeface="Arial" panose="020B0604020202020204" pitchFamily="34" charset="0"/>
              </a:rPr>
              <a:t>Universal Blessing</a:t>
            </a:r>
            <a:r>
              <a:rPr kumimoji="0" lang="en-CA" sz="22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Arial" panose="020B0604020202020204" pitchFamily="34" charset="0"/>
              </a:rPr>
              <a:t>: “in you all the families of the earth shall be blessed”.  </a:t>
            </a:r>
          </a:p>
          <a:p>
            <a:r>
              <a:rPr lang="en-CA" b="1" dirty="0">
                <a:highlight>
                  <a:srgbClr val="FFFF00"/>
                </a:highlight>
              </a:rPr>
              <a:t>The second promise is purely Messianic</a:t>
            </a:r>
            <a:r>
              <a:rPr lang="en-CA" dirty="0"/>
              <a:t>: it began to be fulfilled at the First Advent.  Jesus’ death as a </a:t>
            </a:r>
            <a:r>
              <a:rPr lang="en-CA" b="1" dirty="0">
                <a:highlight>
                  <a:srgbClr val="FFFF00"/>
                </a:highlight>
              </a:rPr>
              <a:t>propitiation for sin</a:t>
            </a:r>
            <a:r>
              <a:rPr lang="en-CA" dirty="0"/>
              <a:t> has made it possible for human beings to be accounted holy in God’s sight and therefore have access to him.  </a:t>
            </a:r>
            <a:r>
              <a:rPr lang="en-CA" b="1" dirty="0">
                <a:highlight>
                  <a:srgbClr val="FFFF00"/>
                </a:highlight>
              </a:rPr>
              <a:t>This allowed the creation of the New Testament Church</a:t>
            </a:r>
            <a:r>
              <a:rPr lang="en-CA" dirty="0"/>
              <a:t> – preparing individuals for the First Resurrection to occur at the Second Advent.  Then all nations over the whole earth will be brought into the true worship of the True God – </a:t>
            </a:r>
            <a:r>
              <a:rPr lang="en-CA" b="1" dirty="0">
                <a:highlight>
                  <a:srgbClr val="FFFF00"/>
                </a:highlight>
              </a:rPr>
              <a:t>all families of the earth will be blessed</a:t>
            </a:r>
            <a:r>
              <a:rPr lang="en-CA" dirty="0"/>
              <a:t>.</a:t>
            </a:r>
          </a:p>
          <a:p>
            <a:r>
              <a:rPr lang="en-CA" dirty="0"/>
              <a:t>We’ll return to the first promise next time …</a:t>
            </a:r>
          </a:p>
        </p:txBody>
      </p:sp>
    </p:spTree>
    <p:extLst>
      <p:ext uri="{BB962C8B-B14F-4D97-AF65-F5344CB8AC3E}">
        <p14:creationId xmlns:p14="http://schemas.microsoft.com/office/powerpoint/2010/main" val="191366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2216D-9F05-4593-9D2F-47AE6A615EEE}"/>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 Covenant of Promise</a:t>
            </a:r>
          </a:p>
        </p:txBody>
      </p:sp>
      <p:sp>
        <p:nvSpPr>
          <p:cNvPr id="3" name="Content Placeholder 2">
            <a:extLst>
              <a:ext uri="{FF2B5EF4-FFF2-40B4-BE49-F238E27FC236}">
                <a16:creationId xmlns:a16="http://schemas.microsoft.com/office/drawing/2014/main" id="{E69448C0-3FBD-45BE-81C5-360B595D593B}"/>
              </a:ext>
            </a:extLst>
          </p:cNvPr>
          <p:cNvSpPr>
            <a:spLocks noGrp="1"/>
          </p:cNvSpPr>
          <p:nvPr>
            <p:ph idx="1"/>
          </p:nvPr>
        </p:nvSpPr>
        <p:spPr>
          <a:xfrm>
            <a:off x="0" y="1177871"/>
            <a:ext cx="12192000" cy="5680128"/>
          </a:xfrm>
        </p:spPr>
        <p:txBody>
          <a:bodyPr>
            <a:normAutofit fontScale="92500" lnSpcReduction="20000"/>
          </a:bodyPr>
          <a:lstStyle/>
          <a:p>
            <a:r>
              <a:rPr lang="en-CA" dirty="0"/>
              <a:t>God made a two-part promise to Abram:</a:t>
            </a:r>
          </a:p>
          <a:p>
            <a:pPr lvl="1">
              <a:lnSpc>
                <a:spcPct val="107000"/>
              </a:lnSpc>
              <a:spcBef>
                <a:spcPts val="0"/>
              </a:spcBef>
              <a:buFont typeface="Wingdings" panose="05000000000000000000" pitchFamily="2" charset="2"/>
              <a:buChar char="Ø"/>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A Great Nation</a:t>
            </a:r>
            <a:r>
              <a:rPr lang="en-CA" dirty="0">
                <a:effectLst/>
                <a:latin typeface="Calibri" panose="020F0502020204030204" pitchFamily="34" charset="0"/>
                <a:ea typeface="Calibri" panose="020F0502020204030204" pitchFamily="34" charset="0"/>
                <a:cs typeface="Arial" panose="020B0604020202020204" pitchFamily="34" charset="0"/>
              </a:rPr>
              <a:t>: “I will make of you a great nation” … “To your offspring I will give this land”</a:t>
            </a:r>
          </a:p>
          <a:p>
            <a:pPr lvl="1">
              <a:lnSpc>
                <a:spcPct val="107000"/>
              </a:lnSpc>
              <a:spcBef>
                <a:spcPts val="0"/>
              </a:spcBef>
              <a:spcAft>
                <a:spcPts val="600"/>
              </a:spcAft>
              <a:buFont typeface="Wingdings" panose="05000000000000000000" pitchFamily="2" charset="2"/>
              <a:buChar char="Ø"/>
            </a:pPr>
            <a:r>
              <a:rPr lang="en-CA" b="1" dirty="0">
                <a:effectLst/>
                <a:highlight>
                  <a:srgbClr val="FFFF00"/>
                </a:highlight>
                <a:latin typeface="Calibri" panose="020F0502020204030204" pitchFamily="34" charset="0"/>
                <a:ea typeface="Calibri" panose="020F0502020204030204" pitchFamily="34" charset="0"/>
                <a:cs typeface="Arial" panose="020B0604020202020204" pitchFamily="34" charset="0"/>
              </a:rPr>
              <a:t>Universal Blessing</a:t>
            </a:r>
            <a:r>
              <a:rPr lang="en-CA" dirty="0">
                <a:effectLst/>
                <a:latin typeface="Calibri" panose="020F0502020204030204" pitchFamily="34" charset="0"/>
                <a:ea typeface="Calibri" panose="020F0502020204030204" pitchFamily="34" charset="0"/>
                <a:cs typeface="Arial" panose="020B0604020202020204" pitchFamily="34" charset="0"/>
              </a:rPr>
              <a:t>: “in you all the families of the earth shall be blessed”.  </a:t>
            </a:r>
          </a:p>
          <a:p>
            <a:pPr>
              <a:lnSpc>
                <a:spcPct val="107000"/>
              </a:lnSpc>
              <a:spcBef>
                <a:spcPts val="0"/>
              </a:spcBef>
              <a:spcAft>
                <a:spcPts val="600"/>
              </a:spcAft>
            </a:pPr>
            <a:r>
              <a:rPr lang="en-CA" dirty="0">
                <a:latin typeface="Calibri" panose="020F0502020204030204" pitchFamily="34" charset="0"/>
                <a:ea typeface="Calibri" panose="020F0502020204030204" pitchFamily="34" charset="0"/>
                <a:cs typeface="Arial" panose="020B0604020202020204" pitchFamily="34" charset="0"/>
              </a:rPr>
              <a:t>These two promises were later worked into a covenant with Abraham which was passed on to Isaac and Jacob – they became the basis on which the nation of Israel was created</a:t>
            </a:r>
          </a:p>
          <a:p>
            <a:pPr>
              <a:lnSpc>
                <a:spcPct val="107000"/>
              </a:lnSpc>
              <a:spcBef>
                <a:spcPts val="0"/>
              </a:spcBef>
            </a:pP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These two promises are the basis of the working out of the whole Plan of God</a:t>
            </a:r>
            <a:r>
              <a:rPr lang="en-CA" dirty="0">
                <a:latin typeface="Calibri" panose="020F0502020204030204" pitchFamily="34" charset="0"/>
                <a:ea typeface="Calibri" panose="020F0502020204030204" pitchFamily="34" charset="0"/>
                <a:cs typeface="Arial" panose="020B0604020202020204" pitchFamily="34" charset="0"/>
              </a:rPr>
              <a:t>:</a:t>
            </a:r>
          </a:p>
          <a:p>
            <a:pPr marL="457200" lvl="1" indent="0">
              <a:lnSpc>
                <a:spcPct val="107000"/>
              </a:lnSpc>
              <a:spcBef>
                <a:spcPts val="0"/>
              </a:spcBef>
              <a:spcAft>
                <a:spcPts val="600"/>
              </a:spcAft>
              <a:buNone/>
            </a:pPr>
            <a:r>
              <a:rPr lang="en-CA" b="1" u="sng" dirty="0">
                <a:latin typeface="Calibri" panose="020F0502020204030204" pitchFamily="34" charset="0"/>
                <a:ea typeface="Calibri" panose="020F0502020204030204" pitchFamily="34" charset="0"/>
                <a:cs typeface="Arial" panose="020B0604020202020204" pitchFamily="34" charset="0"/>
              </a:rPr>
              <a:t>Luke 1:50, 54-55 ESV</a:t>
            </a:r>
            <a:br>
              <a:rPr lang="en-CA" dirty="0">
                <a:latin typeface="Calibri" panose="020F0502020204030204" pitchFamily="34" charset="0"/>
                <a:ea typeface="Calibri" panose="020F0502020204030204" pitchFamily="34" charset="0"/>
                <a:cs typeface="Arial" panose="020B0604020202020204" pitchFamily="34" charset="0"/>
              </a:rPr>
            </a:br>
            <a:r>
              <a:rPr lang="en-CA" dirty="0">
                <a:latin typeface="Calibri" panose="020F0502020204030204" pitchFamily="34" charset="0"/>
                <a:ea typeface="Calibri" panose="020F0502020204030204" pitchFamily="34" charset="0"/>
                <a:cs typeface="Arial" panose="020B0604020202020204" pitchFamily="34" charset="0"/>
              </a:rPr>
              <a:t>And his mercy is for those who fear him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from generation to generation</a:t>
            </a:r>
            <a:r>
              <a:rPr lang="en-CA" dirty="0">
                <a:latin typeface="Calibri" panose="020F0502020204030204" pitchFamily="34" charset="0"/>
                <a:ea typeface="Calibri" panose="020F0502020204030204" pitchFamily="34" charset="0"/>
                <a:cs typeface="Arial" panose="020B0604020202020204" pitchFamily="34" charset="0"/>
              </a:rPr>
              <a:t>.</a:t>
            </a:r>
            <a:br>
              <a:rPr lang="en-CA" dirty="0">
                <a:latin typeface="Calibri" panose="020F0502020204030204" pitchFamily="34" charset="0"/>
                <a:ea typeface="Calibri" panose="020F0502020204030204" pitchFamily="34" charset="0"/>
                <a:cs typeface="Arial" panose="020B0604020202020204" pitchFamily="34" charset="0"/>
              </a:rPr>
            </a:br>
            <a:r>
              <a:rPr lang="en-CA" dirty="0">
                <a:latin typeface="Calibri" panose="020F0502020204030204" pitchFamily="34" charset="0"/>
                <a:ea typeface="Calibri" panose="020F0502020204030204" pitchFamily="34" charset="0"/>
                <a:cs typeface="Arial" panose="020B0604020202020204" pitchFamily="34" charset="0"/>
              </a:rPr>
              <a:t>He has helped his servant Israel, in remembrance of his mercy,</a:t>
            </a:r>
            <a:br>
              <a:rPr lang="en-CA" dirty="0">
                <a:latin typeface="Calibri" panose="020F0502020204030204" pitchFamily="34" charset="0"/>
                <a:ea typeface="Calibri" panose="020F0502020204030204" pitchFamily="34" charset="0"/>
                <a:cs typeface="Arial" panose="020B0604020202020204" pitchFamily="34" charset="0"/>
              </a:rPr>
            </a:br>
            <a:r>
              <a:rPr lang="en-CA" dirty="0">
                <a:latin typeface="Calibri" panose="020F0502020204030204" pitchFamily="34" charset="0"/>
                <a:ea typeface="Calibri" panose="020F0502020204030204" pitchFamily="34" charset="0"/>
                <a:cs typeface="Arial" panose="020B0604020202020204" pitchFamily="34" charset="0"/>
              </a:rPr>
              <a:t>as he spoke to our fathers, to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Abraham and to his offspring forever</a:t>
            </a:r>
            <a:r>
              <a:rPr lang="en-CA" dirty="0">
                <a:latin typeface="Calibri" panose="020F0502020204030204" pitchFamily="34" charset="0"/>
                <a:ea typeface="Calibri" panose="020F0502020204030204" pitchFamily="34" charset="0"/>
                <a:cs typeface="Arial" panose="020B0604020202020204" pitchFamily="34" charset="0"/>
              </a:rPr>
              <a:t>.</a:t>
            </a:r>
          </a:p>
          <a:p>
            <a:pPr marL="457200" lvl="1" indent="0">
              <a:lnSpc>
                <a:spcPct val="107000"/>
              </a:lnSpc>
              <a:spcBef>
                <a:spcPts val="0"/>
              </a:spcBef>
              <a:spcAft>
                <a:spcPts val="600"/>
              </a:spcAft>
              <a:buNone/>
            </a:pPr>
            <a:r>
              <a:rPr lang="en-CA" b="1" u="sng" dirty="0">
                <a:latin typeface="Calibri" panose="020F0502020204030204" pitchFamily="34" charset="0"/>
                <a:ea typeface="Calibri" panose="020F0502020204030204" pitchFamily="34" charset="0"/>
                <a:cs typeface="Arial" panose="020B0604020202020204" pitchFamily="34" charset="0"/>
              </a:rPr>
              <a:t>Galatians 3:7-9 ESV</a:t>
            </a:r>
            <a:br>
              <a:rPr lang="en-CA" dirty="0">
                <a:latin typeface="Calibri" panose="020F0502020204030204" pitchFamily="34" charset="0"/>
                <a:ea typeface="Calibri" panose="020F0502020204030204" pitchFamily="34" charset="0"/>
                <a:cs typeface="Arial" panose="020B0604020202020204" pitchFamily="34" charset="0"/>
              </a:rPr>
            </a:br>
            <a:r>
              <a:rPr lang="en-CA" dirty="0">
                <a:latin typeface="Calibri" panose="020F0502020204030204" pitchFamily="34" charset="0"/>
                <a:ea typeface="Calibri" panose="020F0502020204030204" pitchFamily="34" charset="0"/>
                <a:cs typeface="Arial" panose="020B0604020202020204" pitchFamily="34" charset="0"/>
              </a:rPr>
              <a:t>Know then that it is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those of faith who are the sons of Abraham</a:t>
            </a:r>
            <a:r>
              <a:rPr lang="en-CA" dirty="0">
                <a:latin typeface="Calibri" panose="020F0502020204030204" pitchFamily="34" charset="0"/>
                <a:ea typeface="Calibri" panose="020F0502020204030204" pitchFamily="34" charset="0"/>
                <a:cs typeface="Arial" panose="020B0604020202020204" pitchFamily="34" charset="0"/>
              </a:rPr>
              <a:t>.  And the Scripture, foreseeing that God would justify the Gentiles by faith,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preached the gospel</a:t>
            </a:r>
            <a:r>
              <a:rPr lang="en-CA" dirty="0">
                <a:latin typeface="Calibri" panose="020F0502020204030204" pitchFamily="34" charset="0"/>
                <a:ea typeface="Calibri" panose="020F0502020204030204" pitchFamily="34" charset="0"/>
                <a:cs typeface="Arial" panose="020B0604020202020204" pitchFamily="34" charset="0"/>
              </a:rPr>
              <a:t> beforehand to Abraham, saying,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In you shall all the nations be blessed</a:t>
            </a:r>
            <a:r>
              <a:rPr lang="en-CA" dirty="0">
                <a:latin typeface="Calibri" panose="020F0502020204030204" pitchFamily="34" charset="0"/>
                <a:ea typeface="Calibri" panose="020F0502020204030204" pitchFamily="34" charset="0"/>
                <a:cs typeface="Arial" panose="020B0604020202020204" pitchFamily="34" charset="0"/>
              </a:rPr>
              <a:t>.”  So then, </a:t>
            </a:r>
            <a:r>
              <a:rPr lang="en-CA" b="1" dirty="0">
                <a:highlight>
                  <a:srgbClr val="FFFF00"/>
                </a:highlight>
                <a:latin typeface="Calibri" panose="020F0502020204030204" pitchFamily="34" charset="0"/>
                <a:ea typeface="Calibri" panose="020F0502020204030204" pitchFamily="34" charset="0"/>
                <a:cs typeface="Arial" panose="020B0604020202020204" pitchFamily="34" charset="0"/>
              </a:rPr>
              <a:t>those who are of faith</a:t>
            </a:r>
            <a:r>
              <a:rPr lang="en-CA" dirty="0">
                <a:latin typeface="Calibri" panose="020F0502020204030204" pitchFamily="34" charset="0"/>
                <a:ea typeface="Calibri" panose="020F0502020204030204" pitchFamily="34" charset="0"/>
                <a:cs typeface="Arial" panose="020B0604020202020204" pitchFamily="34" charset="0"/>
              </a:rPr>
              <a:t> are blessed along with Abraham, the man of faith.</a:t>
            </a:r>
            <a:endParaRPr lang="en-CA" dirty="0">
              <a:effectLst/>
              <a:latin typeface="Calibri" panose="020F0502020204030204" pitchFamily="34" charset="0"/>
              <a:ea typeface="Calibri" panose="020F0502020204030204" pitchFamily="34" charset="0"/>
              <a:cs typeface="Arial" panose="020B0604020202020204" pitchFamily="34" charset="0"/>
            </a:endParaRPr>
          </a:p>
          <a:p>
            <a:endParaRPr lang="en-CA" dirty="0"/>
          </a:p>
        </p:txBody>
      </p:sp>
    </p:spTree>
    <p:extLst>
      <p:ext uri="{BB962C8B-B14F-4D97-AF65-F5344CB8AC3E}">
        <p14:creationId xmlns:p14="http://schemas.microsoft.com/office/powerpoint/2010/main" val="2700916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1B391-2794-40E4-8230-E137D6FBCE16}"/>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The Faith of Abraham</a:t>
            </a:r>
          </a:p>
        </p:txBody>
      </p:sp>
      <p:sp>
        <p:nvSpPr>
          <p:cNvPr id="3" name="Content Placeholder 2">
            <a:extLst>
              <a:ext uri="{FF2B5EF4-FFF2-40B4-BE49-F238E27FC236}">
                <a16:creationId xmlns:a16="http://schemas.microsoft.com/office/drawing/2014/main" id="{F28FF4A0-1FD7-414C-AA37-1C204E92024B}"/>
              </a:ext>
            </a:extLst>
          </p:cNvPr>
          <p:cNvSpPr>
            <a:spLocks noGrp="1"/>
          </p:cNvSpPr>
          <p:nvPr>
            <p:ph idx="1"/>
          </p:nvPr>
        </p:nvSpPr>
        <p:spPr>
          <a:xfrm>
            <a:off x="0" y="1177871"/>
            <a:ext cx="12192000" cy="5680128"/>
          </a:xfrm>
        </p:spPr>
        <p:txBody>
          <a:bodyPr/>
          <a:lstStyle/>
          <a:p>
            <a:r>
              <a:rPr lang="en-CA" b="1" dirty="0">
                <a:highlight>
                  <a:srgbClr val="FFFF00"/>
                </a:highlight>
              </a:rPr>
              <a:t>Faith is a gift from God</a:t>
            </a:r>
            <a:r>
              <a:rPr lang="en-CA" dirty="0"/>
              <a:t> granted upon conversion:</a:t>
            </a:r>
          </a:p>
          <a:p>
            <a:pPr marL="457200" lvl="1" indent="0">
              <a:buNone/>
            </a:pPr>
            <a:r>
              <a:rPr lang="en-CA" b="1" u="sng" dirty="0"/>
              <a:t>1 Timothy 1:13-14 ESV</a:t>
            </a:r>
          </a:p>
          <a:p>
            <a:pPr marL="457200" lvl="1" indent="0">
              <a:buNone/>
            </a:pPr>
            <a:r>
              <a:rPr lang="en-CA" dirty="0"/>
              <a:t>I received mercy … and the grace of our Lord overflowed for me </a:t>
            </a:r>
            <a:r>
              <a:rPr lang="en-CA" b="1" dirty="0">
                <a:highlight>
                  <a:srgbClr val="FFFF00"/>
                </a:highlight>
              </a:rPr>
              <a:t>with the faith and love that are in Christ Jesus</a:t>
            </a:r>
            <a:r>
              <a:rPr lang="en-CA" dirty="0"/>
              <a:t>.</a:t>
            </a:r>
          </a:p>
          <a:p>
            <a:pPr marL="457200" lvl="1" indent="0">
              <a:buNone/>
            </a:pPr>
            <a:r>
              <a:rPr lang="en-CA" b="1" u="sng" dirty="0"/>
              <a:t>1 Timothy 3:13 ESV</a:t>
            </a:r>
          </a:p>
          <a:p>
            <a:pPr marL="457200" lvl="1" indent="0">
              <a:buNone/>
            </a:pPr>
            <a:r>
              <a:rPr lang="en-CA" dirty="0"/>
              <a:t>For those who serve well … gain a good standing for themselves and also great confidence in </a:t>
            </a:r>
            <a:r>
              <a:rPr lang="en-CA" b="1" dirty="0">
                <a:highlight>
                  <a:srgbClr val="FFFF00"/>
                </a:highlight>
              </a:rPr>
              <a:t>the faith that is in Christ Jesus</a:t>
            </a:r>
            <a:r>
              <a:rPr lang="en-CA" dirty="0"/>
              <a:t>.</a:t>
            </a:r>
          </a:p>
          <a:p>
            <a:pPr marL="457200" lvl="1" indent="0">
              <a:buNone/>
            </a:pPr>
            <a:r>
              <a:rPr lang="en-CA" b="1" u="sng" dirty="0"/>
              <a:t>Hebrews 12:1-2 ESV</a:t>
            </a:r>
          </a:p>
          <a:p>
            <a:pPr marL="457200" lvl="1" indent="0">
              <a:buNone/>
            </a:pPr>
            <a:r>
              <a:rPr lang="en-CA" dirty="0"/>
              <a:t>… let us run with endurance the race that is set before us, looking </a:t>
            </a:r>
            <a:r>
              <a:rPr lang="en-CA" b="1" dirty="0">
                <a:highlight>
                  <a:srgbClr val="FFFF00"/>
                </a:highlight>
              </a:rPr>
              <a:t>to Jesus, the founder and perfecter of our faith</a:t>
            </a:r>
            <a:r>
              <a:rPr lang="en-CA" dirty="0"/>
              <a:t> …</a:t>
            </a:r>
          </a:p>
          <a:p>
            <a:pPr marL="457200" lvl="1" indent="0">
              <a:buNone/>
            </a:pPr>
            <a:r>
              <a:rPr lang="en-CA" b="1" u="sng" dirty="0"/>
              <a:t>Galatians 5:22-23 ESV</a:t>
            </a:r>
          </a:p>
          <a:p>
            <a:pPr marL="457200" lvl="1" indent="0">
              <a:buNone/>
            </a:pPr>
            <a:r>
              <a:rPr lang="en-CA" dirty="0"/>
              <a:t>But the </a:t>
            </a:r>
            <a:r>
              <a:rPr lang="en-CA" b="1" dirty="0">
                <a:highlight>
                  <a:srgbClr val="FFFF00"/>
                </a:highlight>
              </a:rPr>
              <a:t>fruit of the Spirit</a:t>
            </a:r>
            <a:r>
              <a:rPr lang="en-CA" dirty="0"/>
              <a:t> is love, joy, peace, patience, kindness, goodness, </a:t>
            </a:r>
            <a:r>
              <a:rPr lang="en-CA" b="1" dirty="0">
                <a:highlight>
                  <a:srgbClr val="FFFF00"/>
                </a:highlight>
              </a:rPr>
              <a:t>faithfulness</a:t>
            </a:r>
            <a:r>
              <a:rPr lang="en-CA" dirty="0"/>
              <a:t>, gentleness, self-control; against such things there is no law.</a:t>
            </a:r>
          </a:p>
          <a:p>
            <a:r>
              <a:rPr lang="en-CA" b="1" dirty="0">
                <a:highlight>
                  <a:srgbClr val="FFFF00"/>
                </a:highlight>
              </a:rPr>
              <a:t>Abraham was granted this gift</a:t>
            </a:r>
          </a:p>
        </p:txBody>
      </p:sp>
    </p:spTree>
    <p:extLst>
      <p:ext uri="{BB962C8B-B14F-4D97-AF65-F5344CB8AC3E}">
        <p14:creationId xmlns:p14="http://schemas.microsoft.com/office/powerpoint/2010/main" val="1248035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7CA31-FDAC-4A41-9C96-3106DEA3B59D}"/>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Promise of Isaac</a:t>
            </a:r>
          </a:p>
        </p:txBody>
      </p:sp>
      <p:sp>
        <p:nvSpPr>
          <p:cNvPr id="3" name="Content Placeholder 2">
            <a:extLst>
              <a:ext uri="{FF2B5EF4-FFF2-40B4-BE49-F238E27FC236}">
                <a16:creationId xmlns:a16="http://schemas.microsoft.com/office/drawing/2014/main" id="{0845E82E-D613-404A-8102-284DE2AF4C48}"/>
              </a:ext>
            </a:extLst>
          </p:cNvPr>
          <p:cNvSpPr>
            <a:spLocks noGrp="1"/>
          </p:cNvSpPr>
          <p:nvPr>
            <p:ph idx="1"/>
          </p:nvPr>
        </p:nvSpPr>
        <p:spPr>
          <a:xfrm>
            <a:off x="0" y="1146875"/>
            <a:ext cx="12192000" cy="5711124"/>
          </a:xfrm>
        </p:spPr>
        <p:txBody>
          <a:bodyPr>
            <a:normAutofit/>
          </a:bodyPr>
          <a:lstStyle/>
          <a:p>
            <a:r>
              <a:rPr lang="en-CA" dirty="0"/>
              <a:t>When Abram is about eighty years old, he questions God:</a:t>
            </a:r>
          </a:p>
          <a:p>
            <a:pPr marL="457200" lvl="1" indent="0">
              <a:buNone/>
            </a:pPr>
            <a:r>
              <a:rPr lang="en-CA" b="1" u="sng" dirty="0"/>
              <a:t>Genesis 15:2-4 ESV</a:t>
            </a:r>
          </a:p>
          <a:p>
            <a:pPr marL="457200" lvl="1" indent="0">
              <a:buNone/>
            </a:pPr>
            <a:r>
              <a:rPr lang="en-CA" dirty="0"/>
              <a:t>… Abram said, “</a:t>
            </a:r>
            <a:r>
              <a:rPr lang="en-CA" b="1" dirty="0">
                <a:highlight>
                  <a:srgbClr val="FFFF00"/>
                </a:highlight>
              </a:rPr>
              <a:t>O Lord GOD, what will you give me, for I continue childless</a:t>
            </a:r>
            <a:r>
              <a:rPr lang="en-CA" dirty="0"/>
              <a:t>, and the heir of my house is Eliezer of Damascus?”  And Abram said, “Behold, you have given me no offspring, and a member of my household will be my heir.”  And behold, the word of the LORD came to him: “This man shall not be your heir; </a:t>
            </a:r>
            <a:r>
              <a:rPr lang="en-CA" b="1" dirty="0">
                <a:highlight>
                  <a:srgbClr val="FFFF00"/>
                </a:highlight>
              </a:rPr>
              <a:t>your very own son shall be your heir</a:t>
            </a:r>
            <a:r>
              <a:rPr lang="en-CA" dirty="0"/>
              <a:t>.”</a:t>
            </a:r>
          </a:p>
          <a:p>
            <a:r>
              <a:rPr lang="en-CA" dirty="0"/>
              <a:t>Many years later the promise is still NOT fulfilled:</a:t>
            </a:r>
          </a:p>
          <a:p>
            <a:pPr marL="457200" lvl="1" indent="0">
              <a:buNone/>
            </a:pPr>
            <a:r>
              <a:rPr lang="en-CA" b="1" u="sng" dirty="0"/>
              <a:t>Genesis 17:1, 15-19 ESV</a:t>
            </a:r>
          </a:p>
          <a:p>
            <a:pPr marL="457200" lvl="1" indent="0">
              <a:buNone/>
            </a:pPr>
            <a:r>
              <a:rPr lang="en-CA" dirty="0"/>
              <a:t>When </a:t>
            </a:r>
            <a:r>
              <a:rPr lang="en-CA" b="1" dirty="0">
                <a:highlight>
                  <a:srgbClr val="FFFF00"/>
                </a:highlight>
              </a:rPr>
              <a:t>Abram was ninety-nine years old </a:t>
            </a:r>
            <a:r>
              <a:rPr lang="en-CA" dirty="0"/>
              <a:t>the LORD appeared to Abram …  And God said to Abraham, “As for Sarai your wife, you shall not call her name Sarai, but </a:t>
            </a:r>
            <a:r>
              <a:rPr lang="en-CA" b="1" dirty="0">
                <a:highlight>
                  <a:srgbClr val="FFFF00"/>
                </a:highlight>
              </a:rPr>
              <a:t>Sarah</a:t>
            </a:r>
            <a:r>
              <a:rPr lang="en-CA" dirty="0"/>
              <a:t> shall be her name.  </a:t>
            </a:r>
            <a:r>
              <a:rPr lang="en-CA" b="1" dirty="0">
                <a:highlight>
                  <a:srgbClr val="FFFF00"/>
                </a:highlight>
              </a:rPr>
              <a:t>I will bless her, and moreover, I will give you a son by her</a:t>
            </a:r>
            <a:r>
              <a:rPr lang="en-CA" dirty="0"/>
              <a:t>.  …” Then Abraham fell on his face and laughed and said to himself, “Shall a child be born to a man who is a hundred years old?  Shall Sarah, who is ninety years old, bear a child?” … God said, “No, but </a:t>
            </a:r>
            <a:r>
              <a:rPr lang="en-CA" b="1" dirty="0">
                <a:highlight>
                  <a:srgbClr val="FFFF00"/>
                </a:highlight>
              </a:rPr>
              <a:t>Sarah your wife shall bear you a son, and you shall call his name Isaac</a:t>
            </a:r>
            <a:r>
              <a:rPr lang="en-CA" dirty="0"/>
              <a:t>.</a:t>
            </a:r>
          </a:p>
          <a:p>
            <a:r>
              <a:rPr lang="en-CA" b="1" dirty="0">
                <a:highlight>
                  <a:srgbClr val="FFFF00"/>
                </a:highlight>
              </a:rPr>
              <a:t>Abraham could see no physical way for God to fulfill his promises </a:t>
            </a:r>
            <a:r>
              <a:rPr lang="en-CA" dirty="0"/>
              <a:t>…</a:t>
            </a:r>
          </a:p>
        </p:txBody>
      </p:sp>
    </p:spTree>
    <p:extLst>
      <p:ext uri="{BB962C8B-B14F-4D97-AF65-F5344CB8AC3E}">
        <p14:creationId xmlns:p14="http://schemas.microsoft.com/office/powerpoint/2010/main" val="1256724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AD6AE-72A2-4241-81D0-52A76EA5104F}"/>
              </a:ext>
            </a:extLst>
          </p:cNvPr>
          <p:cNvSpPr>
            <a:spLocks noGrp="1"/>
          </p:cNvSpPr>
          <p:nvPr>
            <p:ph type="title"/>
          </p:nvPr>
        </p:nvSpPr>
        <p:spPr>
          <a:xfrm>
            <a:off x="838200" y="1"/>
            <a:ext cx="10515600" cy="1100379"/>
          </a:xfrm>
        </p:spPr>
        <p:txBody>
          <a:bodyPr/>
          <a:lstStyle/>
          <a:p>
            <a:pPr algn="ctr"/>
            <a:r>
              <a:rPr lang="en-CA" dirty="0">
                <a:latin typeface="Arial Black" panose="020B0A04020102020204" pitchFamily="34" charset="0"/>
              </a:rPr>
              <a:t>Yet, He Continued in Faith</a:t>
            </a:r>
          </a:p>
        </p:txBody>
      </p:sp>
      <p:sp>
        <p:nvSpPr>
          <p:cNvPr id="3" name="Content Placeholder 2">
            <a:extLst>
              <a:ext uri="{FF2B5EF4-FFF2-40B4-BE49-F238E27FC236}">
                <a16:creationId xmlns:a16="http://schemas.microsoft.com/office/drawing/2014/main" id="{2DE73C85-FE22-4FC9-8330-C0818BAA9D12}"/>
              </a:ext>
            </a:extLst>
          </p:cNvPr>
          <p:cNvSpPr>
            <a:spLocks noGrp="1"/>
          </p:cNvSpPr>
          <p:nvPr>
            <p:ph idx="1"/>
          </p:nvPr>
        </p:nvSpPr>
        <p:spPr>
          <a:xfrm>
            <a:off x="0" y="1100380"/>
            <a:ext cx="12192000" cy="5757619"/>
          </a:xfrm>
        </p:spPr>
        <p:txBody>
          <a:bodyPr>
            <a:normAutofit fontScale="92500" lnSpcReduction="10000"/>
          </a:bodyPr>
          <a:lstStyle/>
          <a:p>
            <a:r>
              <a:rPr lang="en-CA" b="1" dirty="0">
                <a:highlight>
                  <a:srgbClr val="FFFF00"/>
                </a:highlight>
              </a:rPr>
              <a:t>Abraham did NOT let his limitations prevent him from serving God</a:t>
            </a:r>
            <a:r>
              <a:rPr lang="en-CA" dirty="0"/>
              <a:t>:</a:t>
            </a:r>
          </a:p>
          <a:p>
            <a:pPr marL="457200"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Genesis 15:5-9, 18 ESV</a:t>
            </a:r>
          </a:p>
          <a:p>
            <a:pPr marL="457200" lvl="1" indent="0">
              <a:buNone/>
            </a:pPr>
            <a:r>
              <a:rPr lang="en-CA" dirty="0"/>
              <a:t>And he brought him outside and said, “Look toward heaven, and number the stars, if you are able to number them.”  Then he said to him, “So shall your offspring be.”  And </a:t>
            </a:r>
            <a:r>
              <a:rPr lang="en-CA" b="1" dirty="0">
                <a:highlight>
                  <a:srgbClr val="FFFF00"/>
                </a:highlight>
              </a:rPr>
              <a:t>he believed the LORD, and he counted it to him as righteousness</a:t>
            </a:r>
            <a:r>
              <a:rPr lang="en-CA" dirty="0"/>
              <a:t>.  And he said to him, “I am the LORD who brought you out from Ur of the Chaldeans to give you this land to possess.”  But he said, “O Lord GOD, </a:t>
            </a:r>
            <a:r>
              <a:rPr lang="en-CA" b="1" dirty="0">
                <a:highlight>
                  <a:srgbClr val="FFFF00"/>
                </a:highlight>
              </a:rPr>
              <a:t>how am I to know that I shall possess it</a:t>
            </a:r>
            <a:r>
              <a:rPr lang="en-CA" dirty="0"/>
              <a:t>?”  He said to him, “Bring me a heifer three years old, a female goat three years old, a ram three years old, a turtledove, and a young pigeon.”  … </a:t>
            </a:r>
            <a:r>
              <a:rPr lang="en-CA" b="1" dirty="0">
                <a:highlight>
                  <a:srgbClr val="FFFF00"/>
                </a:highlight>
              </a:rPr>
              <a:t>On that day the LORD [cut] a covenant with Abram</a:t>
            </a:r>
            <a:r>
              <a:rPr lang="en-CA" dirty="0"/>
              <a:t> …</a:t>
            </a:r>
          </a:p>
          <a:p>
            <a:r>
              <a:rPr lang="en-CA" dirty="0"/>
              <a:t>This is </a:t>
            </a:r>
            <a:r>
              <a:rPr lang="en-CA" b="1" dirty="0">
                <a:highlight>
                  <a:srgbClr val="FFFF00"/>
                </a:highlight>
              </a:rPr>
              <a:t>the “Covenant of Promise”</a:t>
            </a:r>
            <a:r>
              <a:rPr lang="en-CA" dirty="0"/>
              <a:t> – “cut” by YHWH with Abram because he had “faith”, “</a:t>
            </a:r>
            <a:r>
              <a:rPr lang="en-CA" b="1" dirty="0">
                <a:highlight>
                  <a:srgbClr val="FFFF00"/>
                </a:highlight>
              </a:rPr>
              <a:t>he believed the LORD</a:t>
            </a:r>
            <a:r>
              <a:rPr lang="en-CA" dirty="0"/>
              <a:t>”</a:t>
            </a:r>
          </a:p>
          <a:p>
            <a:r>
              <a:rPr lang="en-CA" dirty="0"/>
              <a:t>By this covenant he became the “father of the faithful”:</a:t>
            </a:r>
          </a:p>
          <a:p>
            <a:pPr marL="457200" lvl="1" indent="0">
              <a:buNone/>
            </a:pPr>
            <a:r>
              <a:rPr lang="en-CA" b="1" u="sng" dirty="0"/>
              <a:t>Galatians 3:6-9 ESV</a:t>
            </a:r>
          </a:p>
          <a:p>
            <a:pPr marL="457200" lvl="1" indent="0">
              <a:buNone/>
            </a:pPr>
            <a:r>
              <a:rPr lang="en-CA" dirty="0"/>
              <a:t>… just as Abraham “</a:t>
            </a:r>
            <a:r>
              <a:rPr lang="en-CA" b="1" dirty="0">
                <a:highlight>
                  <a:srgbClr val="FFFF00"/>
                </a:highlight>
              </a:rPr>
              <a:t>believed God</a:t>
            </a:r>
            <a:r>
              <a:rPr lang="en-CA" dirty="0"/>
              <a:t>, and it was counted to him as righteousness” …   Know then that it is </a:t>
            </a:r>
            <a:r>
              <a:rPr lang="en-CA" b="1" dirty="0">
                <a:highlight>
                  <a:srgbClr val="FFFF00"/>
                </a:highlight>
              </a:rPr>
              <a:t>those of faith who are the sons of Abraham</a:t>
            </a:r>
            <a:r>
              <a:rPr lang="en-CA" dirty="0"/>
              <a:t>.  And the Scripture … </a:t>
            </a:r>
            <a:r>
              <a:rPr lang="en-CA" b="1" dirty="0">
                <a:highlight>
                  <a:srgbClr val="FFFF00"/>
                </a:highlight>
              </a:rPr>
              <a:t>preached the gospel</a:t>
            </a:r>
            <a:r>
              <a:rPr lang="en-CA" dirty="0"/>
              <a:t> beforehand to Abraham, saying, “</a:t>
            </a:r>
            <a:r>
              <a:rPr lang="en-CA" b="1" dirty="0">
                <a:highlight>
                  <a:srgbClr val="FFFF00"/>
                </a:highlight>
              </a:rPr>
              <a:t>In you shall all the nations be blessed</a:t>
            </a:r>
            <a:r>
              <a:rPr lang="en-CA" dirty="0"/>
              <a:t>.”  So then, </a:t>
            </a:r>
            <a:r>
              <a:rPr lang="en-CA" b="1" dirty="0">
                <a:highlight>
                  <a:srgbClr val="FFFF00"/>
                </a:highlight>
              </a:rPr>
              <a:t>those who are of faith are blessed along with Abraham</a:t>
            </a:r>
            <a:r>
              <a:rPr lang="en-CA" dirty="0"/>
              <a:t>, the man of faith.</a:t>
            </a:r>
          </a:p>
        </p:txBody>
      </p:sp>
    </p:spTree>
    <p:extLst>
      <p:ext uri="{BB962C8B-B14F-4D97-AF65-F5344CB8AC3E}">
        <p14:creationId xmlns:p14="http://schemas.microsoft.com/office/powerpoint/2010/main" val="1986167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47358D-14AF-4A2D-9DFD-1B29BF12B44F}"/>
              </a:ext>
            </a:extLst>
          </p:cNvPr>
          <p:cNvSpPr>
            <a:spLocks noGrp="1"/>
          </p:cNvSpPr>
          <p:nvPr>
            <p:ph type="title"/>
          </p:nvPr>
        </p:nvSpPr>
        <p:spPr>
          <a:xfrm>
            <a:off x="838200" y="1"/>
            <a:ext cx="10515600" cy="1100379"/>
          </a:xfrm>
        </p:spPr>
        <p:txBody>
          <a:bodyPr/>
          <a:lstStyle/>
          <a:p>
            <a:pPr algn="ctr"/>
            <a:r>
              <a:rPr lang="en-CA" dirty="0">
                <a:latin typeface="Arial Black" panose="020B0A04020102020204" pitchFamily="34" charset="0"/>
              </a:rPr>
              <a:t>Requirements of the Covenant</a:t>
            </a:r>
          </a:p>
        </p:txBody>
      </p:sp>
      <p:sp>
        <p:nvSpPr>
          <p:cNvPr id="3" name="Content Placeholder 2">
            <a:extLst>
              <a:ext uri="{FF2B5EF4-FFF2-40B4-BE49-F238E27FC236}">
                <a16:creationId xmlns:a16="http://schemas.microsoft.com/office/drawing/2014/main" id="{722F4A15-9A4D-431B-B947-A039569538E3}"/>
              </a:ext>
            </a:extLst>
          </p:cNvPr>
          <p:cNvSpPr>
            <a:spLocks noGrp="1"/>
          </p:cNvSpPr>
          <p:nvPr>
            <p:ph idx="1"/>
          </p:nvPr>
        </p:nvSpPr>
        <p:spPr>
          <a:xfrm>
            <a:off x="0" y="1100380"/>
            <a:ext cx="12192000" cy="5757619"/>
          </a:xfrm>
        </p:spPr>
        <p:txBody>
          <a:bodyPr>
            <a:normAutofit lnSpcReduction="10000"/>
          </a:bodyPr>
          <a:lstStyle/>
          <a:p>
            <a:r>
              <a:rPr lang="en-CA" dirty="0"/>
              <a:t>Abraham had demonstrated his faith and that he would obey God:</a:t>
            </a:r>
          </a:p>
          <a:p>
            <a:pPr marL="457200" lvl="1" indent="0">
              <a:buNone/>
            </a:pP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Genesis 12:1, 4 ESV</a:t>
            </a:r>
            <a:endParaRPr lang="en-CA" dirty="0"/>
          </a:p>
          <a:p>
            <a:pPr marL="457200" lvl="1" indent="0">
              <a:buNone/>
            </a:pPr>
            <a:r>
              <a:rPr lang="en-CA" dirty="0"/>
              <a:t>Now the LORD said to Abram, “Go from your country …” So </a:t>
            </a:r>
            <a:r>
              <a:rPr lang="en-CA" b="1" dirty="0">
                <a:highlight>
                  <a:srgbClr val="FFFF00"/>
                </a:highlight>
              </a:rPr>
              <a:t>Abram went, as the LORD had told</a:t>
            </a:r>
            <a:r>
              <a:rPr lang="en-CA" dirty="0"/>
              <a:t> him …</a:t>
            </a:r>
          </a:p>
          <a:p>
            <a:r>
              <a:rPr lang="en-CA" dirty="0"/>
              <a:t>God added another requirement and reiterates the promise:</a:t>
            </a:r>
          </a:p>
          <a:p>
            <a:pPr marL="457200" lvl="1" indent="0">
              <a:buNone/>
            </a:pPr>
            <a:r>
              <a:rPr lang="en-CA" dirty="0"/>
              <a:t> </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Genesis 17:1</a:t>
            </a:r>
            <a:r>
              <a:rPr lang="en-CA" b="1" u="sng" dirty="0">
                <a:solidFill>
                  <a:prstClr val="black"/>
                </a:solidFill>
                <a:latin typeface="Calibri" panose="020F0502020204030204"/>
              </a:rPr>
              <a:t>-2,</a:t>
            </a:r>
            <a:r>
              <a:rPr kumimoji="0" lang="en-CA" sz="2400" b="1" i="0" u="sng" strike="noStrike" kern="1200" cap="none" spc="0" normalizeH="0" baseline="0" noProof="0" dirty="0">
                <a:ln>
                  <a:noFill/>
                </a:ln>
                <a:solidFill>
                  <a:prstClr val="black"/>
                </a:solidFill>
                <a:effectLst/>
                <a:uLnTx/>
                <a:uFillTx/>
                <a:latin typeface="Calibri" panose="020F0502020204030204"/>
                <a:ea typeface="+mn-ea"/>
                <a:cs typeface="+mn-cs"/>
              </a:rPr>
              <a:t> 7 ESV</a:t>
            </a:r>
            <a:endParaRPr lang="en-CA" dirty="0"/>
          </a:p>
          <a:p>
            <a:pPr marL="457200" lvl="1" indent="0">
              <a:buNone/>
            </a:pPr>
            <a:r>
              <a:rPr lang="en-CA" dirty="0"/>
              <a:t>When Abram was ninety-nine years old the LORD appeared to Abram and said to him, “I am God Almighty; </a:t>
            </a:r>
            <a:r>
              <a:rPr lang="en-CA" b="1" dirty="0">
                <a:highlight>
                  <a:srgbClr val="FFFF00"/>
                </a:highlight>
              </a:rPr>
              <a:t>walk before me, and be blameless</a:t>
            </a:r>
            <a:r>
              <a:rPr lang="en-CA" dirty="0"/>
              <a:t>, that I may make my covenant between me and you  … And </a:t>
            </a:r>
            <a:r>
              <a:rPr lang="en-CA" b="1" dirty="0">
                <a:highlight>
                  <a:srgbClr val="FFFF00"/>
                </a:highlight>
              </a:rPr>
              <a:t>I will establish my covenant between me and you and your offspring after you throughout their generations for an everlasting covenant</a:t>
            </a:r>
            <a:r>
              <a:rPr lang="en-CA" dirty="0"/>
              <a:t>, to be God to you and to your offspring after you. </a:t>
            </a:r>
          </a:p>
          <a:p>
            <a:r>
              <a:rPr lang="en-CA" dirty="0"/>
              <a:t>The covenantal requirement placed on Abram is: “</a:t>
            </a:r>
            <a:r>
              <a:rPr lang="en-CA" b="1" dirty="0">
                <a:highlight>
                  <a:srgbClr val="FFFF00"/>
                </a:highlight>
              </a:rPr>
              <a:t>walk before me, and be blameless</a:t>
            </a:r>
            <a:r>
              <a:rPr lang="en-CA" dirty="0"/>
              <a:t>”.  These are the very characteristics of Noah noted in Genesis 6:9 that identified him as “righteous”.  </a:t>
            </a:r>
            <a:r>
              <a:rPr lang="en-CA" b="1" dirty="0">
                <a:highlight>
                  <a:srgbClr val="FFFF00"/>
                </a:highlight>
              </a:rPr>
              <a:t>Abram had been identified as “righteous” through “faith”</a:t>
            </a:r>
            <a:r>
              <a:rPr lang="en-CA" dirty="0"/>
              <a:t>.  </a:t>
            </a:r>
          </a:p>
        </p:txBody>
      </p:sp>
    </p:spTree>
    <p:extLst>
      <p:ext uri="{BB962C8B-B14F-4D97-AF65-F5344CB8AC3E}">
        <p14:creationId xmlns:p14="http://schemas.microsoft.com/office/powerpoint/2010/main" val="174667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4C10E-5948-4B35-8053-49F711AB70F5}"/>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God’s Intention</a:t>
            </a:r>
          </a:p>
        </p:txBody>
      </p:sp>
      <p:sp>
        <p:nvSpPr>
          <p:cNvPr id="3" name="Content Placeholder 2">
            <a:extLst>
              <a:ext uri="{FF2B5EF4-FFF2-40B4-BE49-F238E27FC236}">
                <a16:creationId xmlns:a16="http://schemas.microsoft.com/office/drawing/2014/main" id="{84461319-F8F0-4B7A-9D4B-6A8A9F465A0F}"/>
              </a:ext>
            </a:extLst>
          </p:cNvPr>
          <p:cNvSpPr>
            <a:spLocks noGrp="1"/>
          </p:cNvSpPr>
          <p:nvPr>
            <p:ph idx="1"/>
          </p:nvPr>
        </p:nvSpPr>
        <p:spPr>
          <a:xfrm>
            <a:off x="0" y="1146876"/>
            <a:ext cx="12192000" cy="5711124"/>
          </a:xfrm>
        </p:spPr>
        <p:txBody>
          <a:bodyPr/>
          <a:lstStyle/>
          <a:p>
            <a:r>
              <a:rPr lang="en-CA" dirty="0"/>
              <a:t>Soon after the covenant was extended in Genesis 17, YHWH comes to Abraham with two angels on the way to investigate Sodom:</a:t>
            </a:r>
          </a:p>
          <a:p>
            <a:pPr marL="457200" lvl="1" indent="0">
              <a:buNone/>
            </a:pPr>
            <a:r>
              <a:rPr lang="en-CA" b="1" u="sng" dirty="0"/>
              <a:t>Genesis 18:16-19 ESV</a:t>
            </a:r>
          </a:p>
          <a:p>
            <a:pPr marL="457200" lvl="1" indent="0">
              <a:buNone/>
            </a:pPr>
            <a:r>
              <a:rPr lang="en-CA" dirty="0"/>
              <a:t>Then the men set out from there, and they looked down toward Sodom.  And Abraham went with them to set them on their way.  The LORD said, “Shall I hide from Abraham what I am about to do, seeing that Abraham shall surely become </a:t>
            </a:r>
            <a:r>
              <a:rPr lang="en-CA" b="1" dirty="0">
                <a:highlight>
                  <a:srgbClr val="FFFF00"/>
                </a:highlight>
              </a:rPr>
              <a:t>a great and mighty nation</a:t>
            </a:r>
            <a:r>
              <a:rPr lang="en-CA" dirty="0"/>
              <a:t>, </a:t>
            </a:r>
            <a:r>
              <a:rPr lang="en-CA" b="1" dirty="0">
                <a:highlight>
                  <a:srgbClr val="FFFF00"/>
                </a:highlight>
              </a:rPr>
              <a:t>and all the nations of the earth shall be blessed in him</a:t>
            </a:r>
            <a:r>
              <a:rPr lang="en-CA" dirty="0"/>
              <a:t>?  For I have chosen him, </a:t>
            </a:r>
            <a:r>
              <a:rPr lang="en-CA" b="1" dirty="0">
                <a:highlight>
                  <a:srgbClr val="FFFF00"/>
                </a:highlight>
              </a:rPr>
              <a:t>that he may command his children and his household after him to keep the way of the LORD</a:t>
            </a:r>
            <a:r>
              <a:rPr lang="en-CA" dirty="0"/>
              <a:t> by </a:t>
            </a:r>
            <a:r>
              <a:rPr lang="en-CA" b="1" dirty="0">
                <a:highlight>
                  <a:srgbClr val="FFFF00"/>
                </a:highlight>
              </a:rPr>
              <a:t>doing righteousness and [</a:t>
            </a:r>
            <a:r>
              <a:rPr lang="en-CA" b="1" dirty="0" err="1">
                <a:highlight>
                  <a:srgbClr val="FFFF00"/>
                </a:highlight>
              </a:rPr>
              <a:t>mishᵉpat</a:t>
            </a:r>
            <a:r>
              <a:rPr lang="en-CA" b="1" dirty="0">
                <a:highlight>
                  <a:srgbClr val="FFFF00"/>
                </a:highlight>
              </a:rPr>
              <a:t>]</a:t>
            </a:r>
            <a:r>
              <a:rPr lang="en-CA" dirty="0"/>
              <a:t>, so that the LORD may bring to Abraham what he has promised him.”</a:t>
            </a:r>
          </a:p>
          <a:p>
            <a:r>
              <a:rPr lang="en-CA" dirty="0"/>
              <a:t>YHWH repeats both covenant promises, and adds the reason for choosing Abraham: “</a:t>
            </a:r>
            <a:r>
              <a:rPr lang="en-CA" b="1" dirty="0">
                <a:highlight>
                  <a:srgbClr val="FFFF00"/>
                </a:highlight>
              </a:rPr>
              <a:t>his children</a:t>
            </a:r>
            <a:r>
              <a:rPr lang="en-CA" dirty="0"/>
              <a:t>” are all converted persons – we are to learn from Abraham “</a:t>
            </a:r>
            <a:r>
              <a:rPr lang="en-CA" b="1" dirty="0">
                <a:highlight>
                  <a:srgbClr val="FFFF00"/>
                </a:highlight>
              </a:rPr>
              <a:t>the way of the LORD by doing righteousness and </a:t>
            </a:r>
            <a:r>
              <a:rPr lang="en-CA" b="1" i="1" dirty="0" err="1">
                <a:highlight>
                  <a:srgbClr val="FFFF00"/>
                </a:highlight>
              </a:rPr>
              <a:t>mishᵉpat</a:t>
            </a:r>
            <a:r>
              <a:rPr lang="en-CA" dirty="0"/>
              <a:t>”</a:t>
            </a:r>
          </a:p>
          <a:p>
            <a:r>
              <a:rPr lang="en-CA" b="1" dirty="0">
                <a:highlight>
                  <a:srgbClr val="FFFF00"/>
                </a:highlight>
              </a:rPr>
              <a:t>What exactly are we to learn from Abraham</a:t>
            </a:r>
            <a:r>
              <a:rPr lang="en-CA" dirty="0"/>
              <a:t>?  How are we to learn it?</a:t>
            </a:r>
          </a:p>
        </p:txBody>
      </p:sp>
    </p:spTree>
    <p:extLst>
      <p:ext uri="{BB962C8B-B14F-4D97-AF65-F5344CB8AC3E}">
        <p14:creationId xmlns:p14="http://schemas.microsoft.com/office/powerpoint/2010/main" val="163370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CE2E0-A18A-43AA-8A09-532EDB95EDD8}"/>
              </a:ext>
            </a:extLst>
          </p:cNvPr>
          <p:cNvSpPr>
            <a:spLocks noGrp="1"/>
          </p:cNvSpPr>
          <p:nvPr>
            <p:ph type="title"/>
          </p:nvPr>
        </p:nvSpPr>
        <p:spPr>
          <a:xfrm>
            <a:off x="0" y="1"/>
            <a:ext cx="12192000" cy="1131375"/>
          </a:xfrm>
        </p:spPr>
        <p:txBody>
          <a:bodyPr/>
          <a:lstStyle/>
          <a:p>
            <a:pPr algn="ctr"/>
            <a:r>
              <a:rPr lang="en-CA" dirty="0">
                <a:latin typeface="Arial Black" panose="020B0A04020102020204" pitchFamily="34" charset="0"/>
              </a:rPr>
              <a:t>Abraham Had to Learn to Live by Faith</a:t>
            </a:r>
          </a:p>
        </p:txBody>
      </p:sp>
      <p:sp>
        <p:nvSpPr>
          <p:cNvPr id="3" name="Content Placeholder 2">
            <a:extLst>
              <a:ext uri="{FF2B5EF4-FFF2-40B4-BE49-F238E27FC236}">
                <a16:creationId xmlns:a16="http://schemas.microsoft.com/office/drawing/2014/main" id="{74406ECE-72B7-4789-A13A-E17A0B613B3B}"/>
              </a:ext>
            </a:extLst>
          </p:cNvPr>
          <p:cNvSpPr>
            <a:spLocks noGrp="1"/>
          </p:cNvSpPr>
          <p:nvPr>
            <p:ph idx="1"/>
          </p:nvPr>
        </p:nvSpPr>
        <p:spPr>
          <a:xfrm>
            <a:off x="0" y="1131376"/>
            <a:ext cx="12192000" cy="5726623"/>
          </a:xfrm>
        </p:spPr>
        <p:txBody>
          <a:bodyPr>
            <a:normAutofit lnSpcReduction="10000"/>
          </a:bodyPr>
          <a:lstStyle/>
          <a:p>
            <a:r>
              <a:rPr lang="en-CA" dirty="0"/>
              <a:t>Twice Abraham resorted to subterfuge rather than trust God:</a:t>
            </a:r>
          </a:p>
          <a:p>
            <a:pPr marL="457200" lvl="1" indent="0">
              <a:buNone/>
            </a:pPr>
            <a:r>
              <a:rPr lang="en-CA" b="1" u="sng" dirty="0"/>
              <a:t>Genesis 12:11-13 ESV</a:t>
            </a:r>
          </a:p>
          <a:p>
            <a:pPr marL="457200" lvl="1" indent="0">
              <a:buNone/>
            </a:pPr>
            <a:r>
              <a:rPr lang="en-CA" dirty="0"/>
              <a:t>When he was about to enter Egypt, </a:t>
            </a:r>
            <a:r>
              <a:rPr lang="en-CA" b="1" dirty="0">
                <a:highlight>
                  <a:srgbClr val="FFFF00"/>
                </a:highlight>
              </a:rPr>
              <a:t>he said to Sarai his wife</a:t>
            </a:r>
            <a:r>
              <a:rPr lang="en-CA" dirty="0"/>
              <a:t>, “I know that you are a woman beautiful in appearance, and when the Egyptians see you, they will say, ‘This is his wife.’  Then </a:t>
            </a:r>
            <a:r>
              <a:rPr lang="en-CA" b="1" dirty="0">
                <a:highlight>
                  <a:srgbClr val="FFFF00"/>
                </a:highlight>
              </a:rPr>
              <a:t>they will kill me</a:t>
            </a:r>
            <a:r>
              <a:rPr lang="en-CA" dirty="0"/>
              <a:t>, but they will let you live.  </a:t>
            </a:r>
            <a:r>
              <a:rPr lang="en-CA" b="1" dirty="0">
                <a:highlight>
                  <a:srgbClr val="FFFF00"/>
                </a:highlight>
              </a:rPr>
              <a:t>Say you are my sister</a:t>
            </a:r>
            <a:r>
              <a:rPr lang="en-CA" dirty="0"/>
              <a:t> …</a:t>
            </a:r>
          </a:p>
          <a:p>
            <a:pPr marL="457200" lvl="1" indent="0">
              <a:buNone/>
            </a:pPr>
            <a:r>
              <a:rPr lang="en-CA" b="1" u="sng" dirty="0"/>
              <a:t>Genesis 20:1-2, 10-13 ESV</a:t>
            </a:r>
          </a:p>
          <a:p>
            <a:pPr marL="457200" lvl="1" indent="0">
              <a:buNone/>
            </a:pPr>
            <a:r>
              <a:rPr lang="en-CA" dirty="0"/>
              <a:t>From there Abraham journeyed … and he sojourned in </a:t>
            </a:r>
            <a:r>
              <a:rPr lang="en-CA" dirty="0" err="1"/>
              <a:t>Gerar</a:t>
            </a:r>
            <a:r>
              <a:rPr lang="en-CA" dirty="0"/>
              <a:t>.  And </a:t>
            </a:r>
            <a:r>
              <a:rPr lang="en-CA" b="1" dirty="0">
                <a:highlight>
                  <a:srgbClr val="FFFF00"/>
                </a:highlight>
              </a:rPr>
              <a:t>Abraham said of Sarah his wife, “She is my sister.”</a:t>
            </a:r>
            <a:r>
              <a:rPr lang="en-CA" dirty="0"/>
              <a:t>  And Abimelech king of </a:t>
            </a:r>
            <a:r>
              <a:rPr lang="en-CA" dirty="0" err="1"/>
              <a:t>Gerar</a:t>
            </a:r>
            <a:r>
              <a:rPr lang="en-CA" dirty="0"/>
              <a:t> sent and took Sarah.  … And Abimelech said to Abraham, “</a:t>
            </a:r>
            <a:r>
              <a:rPr lang="en-CA" b="1" dirty="0">
                <a:highlight>
                  <a:srgbClr val="FFFF00"/>
                </a:highlight>
              </a:rPr>
              <a:t>What did you see, that you did this thing</a:t>
            </a:r>
            <a:r>
              <a:rPr lang="en-CA" dirty="0"/>
              <a:t>?”  Abraham said, “I did it because I thought, ‘There is no fear of God at all in this place, and they will kill me because of my wife.’  Besides, </a:t>
            </a:r>
            <a:r>
              <a:rPr lang="en-CA" b="1" dirty="0">
                <a:highlight>
                  <a:srgbClr val="FFFF00"/>
                </a:highlight>
              </a:rPr>
              <a:t>she is indeed my sister</a:t>
            </a:r>
            <a:r>
              <a:rPr lang="en-CA" dirty="0"/>
              <a:t>, the daughter of my father though not the daughter of my mother, and she became my wife.  And when God caused me to wander from my father’s house, I said to her, ‘</a:t>
            </a:r>
            <a:r>
              <a:rPr lang="en-CA" b="1" dirty="0">
                <a:highlight>
                  <a:srgbClr val="FFFF00"/>
                </a:highlight>
              </a:rPr>
              <a:t>This is the [</a:t>
            </a:r>
            <a:r>
              <a:rPr lang="en-CA" b="1" dirty="0" err="1">
                <a:highlight>
                  <a:srgbClr val="FFFF00"/>
                </a:highlight>
              </a:rPr>
              <a:t>ḥesed</a:t>
            </a:r>
            <a:r>
              <a:rPr lang="en-CA" b="1" dirty="0">
                <a:highlight>
                  <a:srgbClr val="FFFF00"/>
                </a:highlight>
              </a:rPr>
              <a:t>] you must do me</a:t>
            </a:r>
            <a:r>
              <a:rPr lang="en-CA" dirty="0"/>
              <a:t>: at every place to which we come, say of me, “He is my brother.”’”</a:t>
            </a:r>
          </a:p>
          <a:p>
            <a:r>
              <a:rPr lang="en-CA" dirty="0"/>
              <a:t>This was a serious character flaw: </a:t>
            </a:r>
            <a:r>
              <a:rPr lang="en-CA" b="1" dirty="0">
                <a:highlight>
                  <a:srgbClr val="FFFF00"/>
                </a:highlight>
              </a:rPr>
              <a:t>Abraham “had faith” but he did NOT live by it </a:t>
            </a:r>
            <a:r>
              <a:rPr lang="en-CA" dirty="0"/>
              <a:t>– </a:t>
            </a:r>
            <a:r>
              <a:rPr lang="en-CA" b="1" dirty="0">
                <a:highlight>
                  <a:srgbClr val="FFFF00"/>
                </a:highlight>
              </a:rPr>
              <a:t>he knew the “word”, </a:t>
            </a:r>
            <a:r>
              <a:rPr lang="en-CA" b="1" i="1" dirty="0" err="1">
                <a:highlight>
                  <a:srgbClr val="FFFF00"/>
                </a:highlight>
              </a:rPr>
              <a:t>ḥesed</a:t>
            </a:r>
            <a:r>
              <a:rPr lang="en-CA" b="1" dirty="0">
                <a:highlight>
                  <a:srgbClr val="FFFF00"/>
                </a:highlight>
              </a:rPr>
              <a:t>, but he did NOT know its meaning</a:t>
            </a:r>
          </a:p>
          <a:p>
            <a:pPr marL="457200" lvl="1" indent="0">
              <a:buNone/>
            </a:pPr>
            <a:endParaRPr lang="en-CA" dirty="0"/>
          </a:p>
        </p:txBody>
      </p:sp>
    </p:spTree>
    <p:extLst>
      <p:ext uri="{BB962C8B-B14F-4D97-AF65-F5344CB8AC3E}">
        <p14:creationId xmlns:p14="http://schemas.microsoft.com/office/powerpoint/2010/main" val="591883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F54FC-FB27-48E0-9F1A-EF6130E9CBD5}"/>
              </a:ext>
            </a:extLst>
          </p:cNvPr>
          <p:cNvSpPr>
            <a:spLocks noGrp="1"/>
          </p:cNvSpPr>
          <p:nvPr>
            <p:ph type="title"/>
          </p:nvPr>
        </p:nvSpPr>
        <p:spPr>
          <a:xfrm>
            <a:off x="0" y="1"/>
            <a:ext cx="12192000" cy="1177870"/>
          </a:xfrm>
        </p:spPr>
        <p:txBody>
          <a:bodyPr>
            <a:normAutofit/>
          </a:bodyPr>
          <a:lstStyle/>
          <a:p>
            <a:pPr algn="ctr"/>
            <a:r>
              <a:rPr lang="en-CA" dirty="0">
                <a:latin typeface="Arial Black" panose="020B0A04020102020204" pitchFamily="34" charset="0"/>
              </a:rPr>
              <a:t>Abraham Had to Learn </a:t>
            </a:r>
            <a:r>
              <a:rPr lang="en-CA" i="1" dirty="0" err="1">
                <a:latin typeface="Arial Black" panose="020B0A04020102020204" pitchFamily="34" charset="0"/>
              </a:rPr>
              <a:t>ḥesed</a:t>
            </a:r>
            <a:r>
              <a:rPr lang="en-CA" dirty="0">
                <a:latin typeface="Arial Black" panose="020B0A04020102020204" pitchFamily="34" charset="0"/>
              </a:rPr>
              <a:t> </a:t>
            </a:r>
          </a:p>
        </p:txBody>
      </p:sp>
      <p:sp>
        <p:nvSpPr>
          <p:cNvPr id="3" name="Content Placeholder 2">
            <a:extLst>
              <a:ext uri="{FF2B5EF4-FFF2-40B4-BE49-F238E27FC236}">
                <a16:creationId xmlns:a16="http://schemas.microsoft.com/office/drawing/2014/main" id="{89E71791-B261-447E-A2D7-87509845F5FC}"/>
              </a:ext>
            </a:extLst>
          </p:cNvPr>
          <p:cNvSpPr>
            <a:spLocks noGrp="1"/>
          </p:cNvSpPr>
          <p:nvPr>
            <p:ph idx="1"/>
          </p:nvPr>
        </p:nvSpPr>
        <p:spPr>
          <a:xfrm>
            <a:off x="0" y="1177872"/>
            <a:ext cx="12192000" cy="5680128"/>
          </a:xfrm>
        </p:spPr>
        <p:txBody>
          <a:bodyPr>
            <a:normAutofit lnSpcReduction="10000"/>
          </a:bodyPr>
          <a:lstStyle/>
          <a:p>
            <a:r>
              <a:rPr lang="en-CA" dirty="0"/>
              <a:t>The first use of </a:t>
            </a:r>
            <a:r>
              <a:rPr lang="en-CA" i="1" dirty="0" err="1"/>
              <a:t>ḥesed</a:t>
            </a:r>
            <a:r>
              <a:rPr lang="en-CA" dirty="0"/>
              <a:t> in the Bible is on the lips of Lot:</a:t>
            </a:r>
          </a:p>
          <a:p>
            <a:pPr marL="457200" lvl="1" indent="0">
              <a:buNone/>
            </a:pPr>
            <a:r>
              <a:rPr lang="en-CA" b="1" u="sng" dirty="0"/>
              <a:t>Genesis 19:19 ESV</a:t>
            </a:r>
          </a:p>
          <a:p>
            <a:pPr marL="457200" lvl="1" indent="0">
              <a:buNone/>
            </a:pPr>
            <a:r>
              <a:rPr lang="en-CA" dirty="0"/>
              <a:t>Behold, your servant has found favor in your sight, and </a:t>
            </a:r>
            <a:r>
              <a:rPr lang="en-CA" b="1" dirty="0">
                <a:highlight>
                  <a:srgbClr val="FFFF00"/>
                </a:highlight>
              </a:rPr>
              <a:t>you have shown me great [</a:t>
            </a:r>
            <a:r>
              <a:rPr lang="en-CA" b="1" dirty="0" err="1">
                <a:highlight>
                  <a:srgbClr val="FFFF00"/>
                </a:highlight>
              </a:rPr>
              <a:t>ḥesed</a:t>
            </a:r>
            <a:r>
              <a:rPr lang="en-CA" b="1" dirty="0">
                <a:highlight>
                  <a:srgbClr val="FFFF00"/>
                </a:highlight>
              </a:rPr>
              <a:t>] in saving my life</a:t>
            </a:r>
            <a:r>
              <a:rPr lang="en-CA" dirty="0"/>
              <a:t>. </a:t>
            </a:r>
          </a:p>
          <a:p>
            <a:r>
              <a:rPr lang="en-CA" dirty="0"/>
              <a:t>This is the first object lesson for Abraham in the meaning of </a:t>
            </a:r>
            <a:r>
              <a:rPr lang="en-CA" i="1" dirty="0" err="1"/>
              <a:t>ḥesed</a:t>
            </a:r>
            <a:endParaRPr lang="en-CA" i="1" dirty="0"/>
          </a:p>
          <a:p>
            <a:r>
              <a:rPr lang="en-CA" dirty="0"/>
              <a:t>The second object lesson is the commitment shown by Sarah, Abraham’s wife, in that she was willing to give up her dignity and her position because Abraham requested </a:t>
            </a:r>
            <a:r>
              <a:rPr lang="en-CA" i="1" dirty="0" err="1"/>
              <a:t>ḥesed</a:t>
            </a:r>
            <a:r>
              <a:rPr lang="en-CA" dirty="0"/>
              <a:t> from her</a:t>
            </a:r>
          </a:p>
          <a:p>
            <a:r>
              <a:rPr lang="en-CA" dirty="0"/>
              <a:t>A third object lesson is the saving of Hagar and Ishmael when they were driven into the desert by Sarah:</a:t>
            </a:r>
          </a:p>
          <a:p>
            <a:pPr marL="457200" lvl="1" indent="0">
              <a:buNone/>
            </a:pPr>
            <a:r>
              <a:rPr lang="en-CA" b="1" u="sng" dirty="0"/>
              <a:t>Genesis 21:9-10, 16-17 ESV </a:t>
            </a:r>
          </a:p>
          <a:p>
            <a:pPr marL="457200" lvl="1" indent="0">
              <a:buNone/>
            </a:pPr>
            <a:r>
              <a:rPr lang="en-CA" dirty="0"/>
              <a:t>Sarah … said to Abraham, “Cast out this slave woman with her son … “ [Hagar] said, “Let me not look on the death of the child.” … the angel of God called to Hagar … “What troubles you, Hagar?  </a:t>
            </a:r>
            <a:r>
              <a:rPr lang="en-CA" b="1" dirty="0">
                <a:highlight>
                  <a:srgbClr val="FFFF00"/>
                </a:highlight>
              </a:rPr>
              <a:t>Fear not, for God has heard the voice of the boy</a:t>
            </a:r>
            <a:r>
              <a:rPr lang="en-CA" dirty="0"/>
              <a:t> … “</a:t>
            </a:r>
          </a:p>
        </p:txBody>
      </p:sp>
    </p:spTree>
    <p:extLst>
      <p:ext uri="{BB962C8B-B14F-4D97-AF65-F5344CB8AC3E}">
        <p14:creationId xmlns:p14="http://schemas.microsoft.com/office/powerpoint/2010/main" val="10797262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1149</TotalTime>
  <Words>3934</Words>
  <Application>Microsoft Office PowerPoint</Application>
  <PresentationFormat>Widescreen</PresentationFormat>
  <Paragraphs>168</Paragraphs>
  <Slides>16</Slides>
  <Notes>15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Calibri</vt:lpstr>
      <vt:lpstr>Calibri Light</vt:lpstr>
      <vt:lpstr>Wingdings</vt:lpstr>
      <vt:lpstr>Office Theme</vt:lpstr>
      <vt:lpstr>The Father of the Faithful Part 1</vt:lpstr>
      <vt:lpstr>The Covenant of Promise</vt:lpstr>
      <vt:lpstr>The Faith of Abraham</vt:lpstr>
      <vt:lpstr>The Promise of Isaac</vt:lpstr>
      <vt:lpstr>Yet, He Continued in Faith</vt:lpstr>
      <vt:lpstr>Requirements of the Covenant</vt:lpstr>
      <vt:lpstr>God’s Intention</vt:lpstr>
      <vt:lpstr>Abraham Had to Learn to Live by Faith</vt:lpstr>
      <vt:lpstr>Abraham Had to Learn ḥesed </vt:lpstr>
      <vt:lpstr>PowerPoint Presentation</vt:lpstr>
      <vt:lpstr>Abraham Learned to Live by Faith</vt:lpstr>
      <vt:lpstr>Covenant Love</vt:lpstr>
      <vt:lpstr>“In you shall all the nations be blessed”</vt:lpstr>
      <vt:lpstr>Faith and ḥesed</vt:lpstr>
      <vt:lpstr>The Blessing for All Peoples</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Father of the Faithful Part 1</dc:title>
  <dc:creator>Mike Whyte</dc:creator>
  <cp:lastModifiedBy>Mike Whyte</cp:lastModifiedBy>
  <cp:revision>21</cp:revision>
  <dcterms:created xsi:type="dcterms:W3CDTF">2022-01-01T13:25:48Z</dcterms:created>
  <dcterms:modified xsi:type="dcterms:W3CDTF">2022-01-08T11:55:40Z</dcterms:modified>
</cp:coreProperties>
</file>