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74" r:id="rId10"/>
    <p:sldId id="271" r:id="rId11"/>
    <p:sldId id="272" r:id="rId12"/>
    <p:sldId id="264" r:id="rId13"/>
    <p:sldId id="265" r:id="rId14"/>
    <p:sldId id="266" r:id="rId15"/>
    <p:sldId id="267" r:id="rId16"/>
    <p:sldId id="269" r:id="rId17"/>
    <p:sldId id="268" r:id="rId18"/>
    <p:sldId id="270"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011" autoAdjust="0"/>
  </p:normalViewPr>
  <p:slideViewPr>
    <p:cSldViewPr snapToGrid="0">
      <p:cViewPr varScale="1">
        <p:scale>
          <a:sx n="45" d="100"/>
          <a:sy n="45" d="100"/>
        </p:scale>
        <p:origin x="1434" y="6"/>
      </p:cViewPr>
      <p:guideLst/>
    </p:cSldViewPr>
  </p:slideViewPr>
  <p:notesTextViewPr>
    <p:cViewPr>
      <p:scale>
        <a:sx n="3" d="2"/>
        <a:sy n="3" d="2"/>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CBDE6C-167B-4461-95BE-31486DF195DF}" type="datetimeFigureOut">
              <a:rPr lang="en-CA" smtClean="0"/>
              <a:t>2022-01-29</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9B9FD2-4842-4BE3-9E63-46F0DE214EAE}" type="slidenum">
              <a:rPr lang="en-CA" smtClean="0"/>
              <a:t>‹#›</a:t>
            </a:fld>
            <a:endParaRPr lang="en-CA"/>
          </a:p>
        </p:txBody>
      </p:sp>
    </p:spTree>
    <p:extLst>
      <p:ext uri="{BB962C8B-B14F-4D97-AF65-F5344CB8AC3E}">
        <p14:creationId xmlns:p14="http://schemas.microsoft.com/office/powerpoint/2010/main" val="3941299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Last time we saw that Abraham was given faith by God, but he had to learn to live by faith</a:t>
            </a:r>
          </a:p>
          <a:p>
            <a:pPr marL="171450" indent="-171450">
              <a:buFont typeface="Arial" panose="020B0604020202020204" pitchFamily="34" charset="0"/>
              <a:buChar char="•"/>
            </a:pPr>
            <a:r>
              <a:rPr lang="en-CA" dirty="0"/>
              <a:t>Abraham had to learn the meaning of </a:t>
            </a:r>
            <a:r>
              <a:rPr lang="en-CA" i="1" dirty="0" err="1"/>
              <a:t>ḥesed</a:t>
            </a:r>
            <a:r>
              <a:rPr lang="en-CA" dirty="0"/>
              <a:t> – covenant love; and the relationship of </a:t>
            </a:r>
            <a:r>
              <a:rPr lang="en-CA" i="1" dirty="0" err="1"/>
              <a:t>ḥesed</a:t>
            </a:r>
            <a:r>
              <a:rPr lang="en-CA" dirty="0"/>
              <a:t> with faith</a:t>
            </a:r>
          </a:p>
          <a:p>
            <a:pPr marL="171450" indent="-171450">
              <a:buFont typeface="Arial" panose="020B0604020202020204" pitchFamily="34" charset="0"/>
              <a:buChar char="•"/>
            </a:pPr>
            <a:r>
              <a:rPr lang="en-CA" dirty="0"/>
              <a:t>Because he did this, he became “the Father of the Faithful”  </a:t>
            </a:r>
          </a:p>
          <a:p>
            <a:pPr marL="171450" indent="-171450">
              <a:buFont typeface="Arial" panose="020B0604020202020204" pitchFamily="34" charset="0"/>
              <a:buChar char="•"/>
            </a:pPr>
            <a:r>
              <a:rPr lang="en-CA" dirty="0"/>
              <a:t>We focused on the second promise: </a:t>
            </a:r>
            <a:r>
              <a:rPr lang="en-CA" i="1" u="sng" dirty="0"/>
              <a:t>in you all the families of the earth shall be blessed</a:t>
            </a:r>
          </a:p>
          <a:p>
            <a:pPr marL="171450" indent="-171450">
              <a:buFont typeface="Arial" panose="020B0604020202020204" pitchFamily="34" charset="0"/>
              <a:buChar char="•"/>
            </a:pPr>
            <a:r>
              <a:rPr lang="en-CA" i="0" u="none" dirty="0"/>
              <a:t>We saw this promise is fulfilled in the life, work, death, and return of Jesus Christ</a:t>
            </a:r>
          </a:p>
          <a:p>
            <a:pPr marL="171450" indent="-171450">
              <a:buFont typeface="Arial" panose="020B0604020202020204" pitchFamily="34" charset="0"/>
              <a:buChar char="•"/>
            </a:pPr>
            <a:r>
              <a:rPr lang="en-CA" i="0" u="none" dirty="0"/>
              <a:t>Today we focus on the first promise …</a:t>
            </a:r>
          </a:p>
          <a:p>
            <a:pPr marL="171450" indent="-171450">
              <a:buFont typeface="Arial" panose="020B0604020202020204" pitchFamily="34" charset="0"/>
              <a:buChar char="•"/>
            </a:pPr>
            <a:endParaRPr lang="en-CA" i="0" u="none" dirty="0"/>
          </a:p>
        </p:txBody>
      </p:sp>
      <p:sp>
        <p:nvSpPr>
          <p:cNvPr id="4" name="Slide Number Placeholder 3"/>
          <p:cNvSpPr>
            <a:spLocks noGrp="1"/>
          </p:cNvSpPr>
          <p:nvPr>
            <p:ph type="sldNum" sz="quarter" idx="5"/>
          </p:nvPr>
        </p:nvSpPr>
        <p:spPr/>
        <p:txBody>
          <a:bodyPr/>
          <a:lstStyle/>
          <a:p>
            <a:fld id="{529B9FD2-4842-4BE3-9E63-46F0DE214EAE}" type="slidenum">
              <a:rPr lang="en-CA" smtClean="0"/>
              <a:t>1</a:t>
            </a:fld>
            <a:endParaRPr lang="en-CA"/>
          </a:p>
        </p:txBody>
      </p:sp>
    </p:spTree>
    <p:extLst>
      <p:ext uri="{BB962C8B-B14F-4D97-AF65-F5344CB8AC3E}">
        <p14:creationId xmlns:p14="http://schemas.microsoft.com/office/powerpoint/2010/main" val="19859702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Micah is the first prophet to clearly identify the “remnant” </a:t>
            </a:r>
          </a:p>
          <a:p>
            <a:pPr marL="171450" indent="-171450">
              <a:buFont typeface="Arial" panose="020B0604020202020204" pitchFamily="34" charset="0"/>
              <a:buChar char="•"/>
            </a:pPr>
            <a:r>
              <a:rPr lang="en-CA" dirty="0"/>
              <a:t>The “remnant” can apply different groups at different times</a:t>
            </a:r>
          </a:p>
          <a:p>
            <a:pPr marL="171450" indent="-171450">
              <a:buFont typeface="Arial" panose="020B0604020202020204" pitchFamily="34" charset="0"/>
              <a:buChar char="•"/>
            </a:pPr>
            <a:r>
              <a:rPr lang="en-CA" dirty="0"/>
              <a:t>Micah begins to focus on the “remnant” as the one called to the New Israel</a:t>
            </a:r>
          </a:p>
        </p:txBody>
      </p:sp>
      <p:sp>
        <p:nvSpPr>
          <p:cNvPr id="4" name="Slide Number Placeholder 3"/>
          <p:cNvSpPr>
            <a:spLocks noGrp="1"/>
          </p:cNvSpPr>
          <p:nvPr>
            <p:ph type="sldNum" sz="quarter" idx="5"/>
          </p:nvPr>
        </p:nvSpPr>
        <p:spPr/>
        <p:txBody>
          <a:bodyPr/>
          <a:lstStyle/>
          <a:p>
            <a:fld id="{529B9FD2-4842-4BE3-9E63-46F0DE214EAE}" type="slidenum">
              <a:rPr lang="en-CA" smtClean="0"/>
              <a:t>11</a:t>
            </a:fld>
            <a:endParaRPr lang="en-CA"/>
          </a:p>
        </p:txBody>
      </p:sp>
    </p:spTree>
    <p:extLst>
      <p:ext uri="{BB962C8B-B14F-4D97-AF65-F5344CB8AC3E}">
        <p14:creationId xmlns:p14="http://schemas.microsoft.com/office/powerpoint/2010/main" val="1517660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Ezekiel is the “prophet of hope” – his commission was to bring to repentance those among the exile whom God was calling</a:t>
            </a:r>
          </a:p>
          <a:p>
            <a:pPr marL="171450" indent="-171450">
              <a:buFont typeface="Arial" panose="020B0604020202020204" pitchFamily="34" charset="0"/>
              <a:buChar char="•"/>
            </a:pPr>
            <a:r>
              <a:rPr lang="en-CA" dirty="0"/>
              <a:t>Jeremiah is the only prophet to clearly understand the distinction between the ”typical” return after the exile and the second exodus</a:t>
            </a:r>
          </a:p>
        </p:txBody>
      </p:sp>
      <p:sp>
        <p:nvSpPr>
          <p:cNvPr id="4" name="Slide Number Placeholder 3"/>
          <p:cNvSpPr>
            <a:spLocks noGrp="1"/>
          </p:cNvSpPr>
          <p:nvPr>
            <p:ph type="sldNum" sz="quarter" idx="5"/>
          </p:nvPr>
        </p:nvSpPr>
        <p:spPr/>
        <p:txBody>
          <a:bodyPr/>
          <a:lstStyle/>
          <a:p>
            <a:fld id="{529B9FD2-4842-4BE3-9E63-46F0DE214EAE}" type="slidenum">
              <a:rPr lang="en-CA" smtClean="0"/>
              <a:t>12</a:t>
            </a:fld>
            <a:endParaRPr lang="en-CA"/>
          </a:p>
        </p:txBody>
      </p:sp>
    </p:spTree>
    <p:extLst>
      <p:ext uri="{BB962C8B-B14F-4D97-AF65-F5344CB8AC3E}">
        <p14:creationId xmlns:p14="http://schemas.microsoft.com/office/powerpoint/2010/main" val="1118134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With the commencement of the New Testament Church, God was finished with the physical nation of Israel</a:t>
            </a:r>
          </a:p>
        </p:txBody>
      </p:sp>
      <p:sp>
        <p:nvSpPr>
          <p:cNvPr id="4" name="Slide Number Placeholder 3"/>
          <p:cNvSpPr>
            <a:spLocks noGrp="1"/>
          </p:cNvSpPr>
          <p:nvPr>
            <p:ph type="sldNum" sz="quarter" idx="5"/>
          </p:nvPr>
        </p:nvSpPr>
        <p:spPr/>
        <p:txBody>
          <a:bodyPr/>
          <a:lstStyle/>
          <a:p>
            <a:fld id="{529B9FD2-4842-4BE3-9E63-46F0DE214EAE}" type="slidenum">
              <a:rPr lang="en-CA" smtClean="0"/>
              <a:t>13</a:t>
            </a:fld>
            <a:endParaRPr lang="en-CA"/>
          </a:p>
        </p:txBody>
      </p:sp>
    </p:spTree>
    <p:extLst>
      <p:ext uri="{BB962C8B-B14F-4D97-AF65-F5344CB8AC3E}">
        <p14:creationId xmlns:p14="http://schemas.microsoft.com/office/powerpoint/2010/main" val="35523281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Physical descent from Abraham has no meaning in God’s eyes …</a:t>
            </a:r>
          </a:p>
        </p:txBody>
      </p:sp>
      <p:sp>
        <p:nvSpPr>
          <p:cNvPr id="4" name="Slide Number Placeholder 3"/>
          <p:cNvSpPr>
            <a:spLocks noGrp="1"/>
          </p:cNvSpPr>
          <p:nvPr>
            <p:ph type="sldNum" sz="quarter" idx="5"/>
          </p:nvPr>
        </p:nvSpPr>
        <p:spPr/>
        <p:txBody>
          <a:bodyPr/>
          <a:lstStyle/>
          <a:p>
            <a:fld id="{529B9FD2-4842-4BE3-9E63-46F0DE214EAE}" type="slidenum">
              <a:rPr lang="en-CA" smtClean="0"/>
              <a:t>14</a:t>
            </a:fld>
            <a:endParaRPr lang="en-CA"/>
          </a:p>
        </p:txBody>
      </p:sp>
    </p:spTree>
    <p:extLst>
      <p:ext uri="{BB962C8B-B14F-4D97-AF65-F5344CB8AC3E}">
        <p14:creationId xmlns:p14="http://schemas.microsoft.com/office/powerpoint/2010/main" val="28418905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“servant” is the Church</a:t>
            </a:r>
          </a:p>
          <a:p>
            <a:pPr marL="171450" indent="-171450">
              <a:buFont typeface="Arial" panose="020B0604020202020204" pitchFamily="34" charset="0"/>
              <a:buChar char="•"/>
            </a:pPr>
            <a:r>
              <a:rPr lang="en-CA" dirty="0"/>
              <a:t>“his people” are the whole human race</a:t>
            </a:r>
          </a:p>
          <a:p>
            <a:pPr marL="171450" indent="-171450">
              <a:buFont typeface="Arial" panose="020B0604020202020204" pitchFamily="34" charset="0"/>
              <a:buChar char="•"/>
            </a:pPr>
            <a:r>
              <a:rPr lang="en-CA" dirty="0"/>
              <a:t>Is49:6 is quoted by Paul in Acts 13:47</a:t>
            </a:r>
          </a:p>
        </p:txBody>
      </p:sp>
      <p:sp>
        <p:nvSpPr>
          <p:cNvPr id="4" name="Slide Number Placeholder 3"/>
          <p:cNvSpPr>
            <a:spLocks noGrp="1"/>
          </p:cNvSpPr>
          <p:nvPr>
            <p:ph type="sldNum" sz="quarter" idx="5"/>
          </p:nvPr>
        </p:nvSpPr>
        <p:spPr/>
        <p:txBody>
          <a:bodyPr/>
          <a:lstStyle/>
          <a:p>
            <a:fld id="{529B9FD2-4842-4BE3-9E63-46F0DE214EAE}" type="slidenum">
              <a:rPr lang="en-CA" smtClean="0"/>
              <a:t>15</a:t>
            </a:fld>
            <a:endParaRPr lang="en-CA"/>
          </a:p>
        </p:txBody>
      </p:sp>
    </p:spTree>
    <p:extLst>
      <p:ext uri="{BB962C8B-B14F-4D97-AF65-F5344CB8AC3E}">
        <p14:creationId xmlns:p14="http://schemas.microsoft.com/office/powerpoint/2010/main" val="12345323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second exodus will create “new nation” – a nation to fulfill the intention of God to have an example nation, “a kingdom of priests, and a holy nation” (Ex19:6), to show the other nations of the world the way of God</a:t>
            </a:r>
          </a:p>
          <a:p>
            <a:pPr marL="171450" indent="-171450">
              <a:buFont typeface="Arial" panose="020B0604020202020204" pitchFamily="34" charset="0"/>
              <a:buChar char="•"/>
            </a:pPr>
            <a:r>
              <a:rPr lang="en-CA" dirty="0"/>
              <a:t>God made the promise he would do this in the “Covenant of Performance” (Ex34:10-28)</a:t>
            </a:r>
          </a:p>
        </p:txBody>
      </p:sp>
      <p:sp>
        <p:nvSpPr>
          <p:cNvPr id="4" name="Slide Number Placeholder 3"/>
          <p:cNvSpPr>
            <a:spLocks noGrp="1"/>
          </p:cNvSpPr>
          <p:nvPr>
            <p:ph type="sldNum" sz="quarter" idx="5"/>
          </p:nvPr>
        </p:nvSpPr>
        <p:spPr/>
        <p:txBody>
          <a:bodyPr/>
          <a:lstStyle/>
          <a:p>
            <a:fld id="{529B9FD2-4842-4BE3-9E63-46F0DE214EAE}" type="slidenum">
              <a:rPr lang="en-CA" smtClean="0"/>
              <a:t>16</a:t>
            </a:fld>
            <a:endParaRPr lang="en-CA"/>
          </a:p>
        </p:txBody>
      </p:sp>
    </p:spTree>
    <p:extLst>
      <p:ext uri="{BB962C8B-B14F-4D97-AF65-F5344CB8AC3E}">
        <p14:creationId xmlns:p14="http://schemas.microsoft.com/office/powerpoint/2010/main" val="4187876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at the start of the millennium – as the gospel spreads to all the world, all people everywhere, will be brought into the Church</a:t>
            </a:r>
          </a:p>
          <a:p>
            <a:pPr marL="171450" indent="-171450">
              <a:buFont typeface="Arial" panose="020B0604020202020204" pitchFamily="34" charset="0"/>
              <a:buChar char="•"/>
            </a:pPr>
            <a:r>
              <a:rPr lang="en-CA" dirty="0"/>
              <a:t>“sprinkle” …  “so shall he sprinkle many nations” Is52:15 – fourth servant song</a:t>
            </a:r>
          </a:p>
        </p:txBody>
      </p:sp>
      <p:sp>
        <p:nvSpPr>
          <p:cNvPr id="4" name="Slide Number Placeholder 3"/>
          <p:cNvSpPr>
            <a:spLocks noGrp="1"/>
          </p:cNvSpPr>
          <p:nvPr>
            <p:ph type="sldNum" sz="quarter" idx="5"/>
          </p:nvPr>
        </p:nvSpPr>
        <p:spPr/>
        <p:txBody>
          <a:bodyPr/>
          <a:lstStyle/>
          <a:p>
            <a:fld id="{529B9FD2-4842-4BE3-9E63-46F0DE214EAE}" type="slidenum">
              <a:rPr lang="en-CA" smtClean="0"/>
              <a:t>17</a:t>
            </a:fld>
            <a:endParaRPr lang="en-CA"/>
          </a:p>
        </p:txBody>
      </p:sp>
    </p:spTree>
    <p:extLst>
      <p:ext uri="{BB962C8B-B14F-4D97-AF65-F5344CB8AC3E}">
        <p14:creationId xmlns:p14="http://schemas.microsoft.com/office/powerpoint/2010/main" val="29958004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As with all “calling”, the creation of the New Israel is purely an act of grace – an expression of God’s love for each and every human being</a:t>
            </a:r>
          </a:p>
          <a:p>
            <a:pPr marL="171450" indent="-171450">
              <a:buFont typeface="Arial" panose="020B0604020202020204" pitchFamily="34" charset="0"/>
              <a:buChar char="•"/>
            </a:pPr>
            <a:r>
              <a:rPr lang="en-CA" dirty="0"/>
              <a:t>New Israel is created not for the benefit of the participants, but spread the gospel to the whole world </a:t>
            </a:r>
          </a:p>
        </p:txBody>
      </p:sp>
      <p:sp>
        <p:nvSpPr>
          <p:cNvPr id="4" name="Slide Number Placeholder 3"/>
          <p:cNvSpPr>
            <a:spLocks noGrp="1"/>
          </p:cNvSpPr>
          <p:nvPr>
            <p:ph type="sldNum" sz="quarter" idx="5"/>
          </p:nvPr>
        </p:nvSpPr>
        <p:spPr/>
        <p:txBody>
          <a:bodyPr/>
          <a:lstStyle/>
          <a:p>
            <a:fld id="{529B9FD2-4842-4BE3-9E63-46F0DE214EAE}" type="slidenum">
              <a:rPr lang="en-CA" smtClean="0"/>
              <a:t>18</a:t>
            </a:fld>
            <a:endParaRPr lang="en-CA"/>
          </a:p>
        </p:txBody>
      </p:sp>
    </p:spTree>
    <p:extLst>
      <p:ext uri="{BB962C8B-B14F-4D97-AF65-F5344CB8AC3E}">
        <p14:creationId xmlns:p14="http://schemas.microsoft.com/office/powerpoint/2010/main" val="39009332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12E83C08-6FF8-4E78-A79B-3514DE4AC266}" type="slidenum">
              <a:rPr lang="en-CA" smtClean="0"/>
              <a:t>19</a:t>
            </a:fld>
            <a:endParaRPr lang="en-CA"/>
          </a:p>
        </p:txBody>
      </p:sp>
    </p:spTree>
    <p:extLst>
      <p:ext uri="{BB962C8B-B14F-4D97-AF65-F5344CB8AC3E}">
        <p14:creationId xmlns:p14="http://schemas.microsoft.com/office/powerpoint/2010/main" val="3685845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Luke 1:54-55 is Mary extolling God for carrying out his Plan …</a:t>
            </a:r>
          </a:p>
          <a:p>
            <a:pPr marL="171450" indent="-171450">
              <a:buFont typeface="Arial" panose="020B0604020202020204" pitchFamily="34" charset="0"/>
              <a:buChar char="•"/>
            </a:pPr>
            <a:r>
              <a:rPr lang="en-CA" dirty="0"/>
              <a:t>Who are the “offspring of Abraham”?</a:t>
            </a:r>
          </a:p>
          <a:p>
            <a:pPr marL="171450" indent="-171450">
              <a:buFont typeface="Arial" panose="020B0604020202020204" pitchFamily="34" charset="0"/>
              <a:buChar char="•"/>
            </a:pPr>
            <a:r>
              <a:rPr lang="en-CA" dirty="0"/>
              <a:t>If he is “father” of the faithful, who are his children?</a:t>
            </a:r>
          </a:p>
          <a:p>
            <a:pPr marL="171450" indent="-171450">
              <a:buFont typeface="Arial" panose="020B0604020202020204" pitchFamily="34" charset="0"/>
              <a:buChar char="•"/>
            </a:pPr>
            <a:r>
              <a:rPr lang="en-CA" dirty="0"/>
              <a:t>The “many nations” are the children of Abraham who share his faith …</a:t>
            </a:r>
          </a:p>
          <a:p>
            <a:pPr marL="171450" indent="-171450">
              <a:buFont typeface="Arial" panose="020B0604020202020204" pitchFamily="34" charset="0"/>
              <a:buChar char="•"/>
            </a:pPr>
            <a:r>
              <a:rPr lang="en-CA" dirty="0"/>
              <a:t>“So shall your offspring be.” Gn15:5 – as numerous as the stars </a:t>
            </a:r>
          </a:p>
        </p:txBody>
      </p:sp>
      <p:sp>
        <p:nvSpPr>
          <p:cNvPr id="4" name="Slide Number Placeholder 3"/>
          <p:cNvSpPr>
            <a:spLocks noGrp="1"/>
          </p:cNvSpPr>
          <p:nvPr>
            <p:ph type="sldNum" sz="quarter" idx="5"/>
          </p:nvPr>
        </p:nvSpPr>
        <p:spPr/>
        <p:txBody>
          <a:bodyPr/>
          <a:lstStyle/>
          <a:p>
            <a:fld id="{529B9FD2-4842-4BE3-9E63-46F0DE214EAE}" type="slidenum">
              <a:rPr lang="en-CA" smtClean="0"/>
              <a:t>2</a:t>
            </a:fld>
            <a:endParaRPr lang="en-CA"/>
          </a:p>
        </p:txBody>
      </p:sp>
    </p:spTree>
    <p:extLst>
      <p:ext uri="{BB962C8B-B14F-4D97-AF65-F5344CB8AC3E}">
        <p14:creationId xmlns:p14="http://schemas.microsoft.com/office/powerpoint/2010/main" val="3570197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physical part of the promise included the “land of Israel” where Abraham walked</a:t>
            </a:r>
          </a:p>
          <a:p>
            <a:pPr marL="171450" indent="-171450">
              <a:buFont typeface="Arial" panose="020B0604020202020204" pitchFamily="34" charset="0"/>
              <a:buChar char="•"/>
            </a:pPr>
            <a:r>
              <a:rPr lang="en-CA" dirty="0"/>
              <a:t>Historic Israel was removed from the land because they sinned … </a:t>
            </a:r>
          </a:p>
          <a:p>
            <a:pPr marL="171450" indent="-171450">
              <a:buFont typeface="Arial" panose="020B0604020202020204" pitchFamily="34" charset="0"/>
              <a:buChar char="•"/>
            </a:pPr>
            <a:r>
              <a:rPr lang="en-CA" dirty="0"/>
              <a:t>The “New Israel” will succeed as God’s example nation …</a:t>
            </a:r>
          </a:p>
        </p:txBody>
      </p:sp>
      <p:sp>
        <p:nvSpPr>
          <p:cNvPr id="4" name="Slide Number Placeholder 3"/>
          <p:cNvSpPr>
            <a:spLocks noGrp="1"/>
          </p:cNvSpPr>
          <p:nvPr>
            <p:ph type="sldNum" sz="quarter" idx="5"/>
          </p:nvPr>
        </p:nvSpPr>
        <p:spPr/>
        <p:txBody>
          <a:bodyPr/>
          <a:lstStyle/>
          <a:p>
            <a:fld id="{529B9FD2-4842-4BE3-9E63-46F0DE214EAE}" type="slidenum">
              <a:rPr lang="en-CA" smtClean="0"/>
              <a:t>3</a:t>
            </a:fld>
            <a:endParaRPr lang="en-CA"/>
          </a:p>
        </p:txBody>
      </p:sp>
    </p:spTree>
    <p:extLst>
      <p:ext uri="{BB962C8B-B14F-4D97-AF65-F5344CB8AC3E}">
        <p14:creationId xmlns:p14="http://schemas.microsoft.com/office/powerpoint/2010/main" val="245719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Clearly God revealed his plan to Abraham …</a:t>
            </a:r>
          </a:p>
          <a:p>
            <a:pPr marL="171450" indent="-171450">
              <a:buFont typeface="Arial" panose="020B0604020202020204" pitchFamily="34" charset="0"/>
              <a:buChar char="•"/>
            </a:pPr>
            <a:r>
              <a:rPr lang="en-CA" dirty="0"/>
              <a:t>No way to know in how much detail:</a:t>
            </a:r>
          </a:p>
          <a:p>
            <a:pPr marL="628650" lvl="1" indent="-171450">
              <a:buFont typeface="Arial" panose="020B0604020202020204" pitchFamily="34" charset="0"/>
              <a:buChar char="•"/>
            </a:pPr>
            <a:r>
              <a:rPr lang="en-CA" dirty="0"/>
              <a:t>These all died in faith, </a:t>
            </a:r>
            <a:r>
              <a:rPr lang="en-CA" b="1" u="sng" dirty="0"/>
              <a:t>not having received the things promised</a:t>
            </a:r>
            <a:r>
              <a:rPr lang="en-CA" dirty="0"/>
              <a:t>, but having </a:t>
            </a:r>
            <a:r>
              <a:rPr lang="en-CA" b="1" u="sng" dirty="0"/>
              <a:t>seen them and greeted them from afar</a:t>
            </a:r>
            <a:r>
              <a:rPr lang="en-CA" dirty="0"/>
              <a:t>, and having acknowledged that they were strangers and exiles on the earth. Hb11:13 ESV</a:t>
            </a:r>
          </a:p>
          <a:p>
            <a:pPr marL="628650" lvl="1" indent="-171450">
              <a:buFont typeface="Arial" panose="020B0604020202020204" pitchFamily="34" charset="0"/>
              <a:buChar char="•"/>
            </a:pPr>
            <a:r>
              <a:rPr lang="en-CA" dirty="0"/>
              <a:t>1 Corinthians 13:12 - For now we see in a mirror dimly … (ESV)</a:t>
            </a:r>
          </a:p>
        </p:txBody>
      </p:sp>
      <p:sp>
        <p:nvSpPr>
          <p:cNvPr id="4" name="Slide Number Placeholder 3"/>
          <p:cNvSpPr>
            <a:spLocks noGrp="1"/>
          </p:cNvSpPr>
          <p:nvPr>
            <p:ph type="sldNum" sz="quarter" idx="5"/>
          </p:nvPr>
        </p:nvSpPr>
        <p:spPr/>
        <p:txBody>
          <a:bodyPr/>
          <a:lstStyle/>
          <a:p>
            <a:fld id="{529B9FD2-4842-4BE3-9E63-46F0DE214EAE}" type="slidenum">
              <a:rPr lang="en-CA" smtClean="0"/>
              <a:t>4</a:t>
            </a:fld>
            <a:endParaRPr lang="en-CA"/>
          </a:p>
        </p:txBody>
      </p:sp>
    </p:spTree>
    <p:extLst>
      <p:ext uri="{BB962C8B-B14F-4D97-AF65-F5344CB8AC3E}">
        <p14:creationId xmlns:p14="http://schemas.microsoft.com/office/powerpoint/2010/main" val="1264128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Both parts of the promise were reiterated to both Isaac and Jacob …</a:t>
            </a:r>
          </a:p>
          <a:p>
            <a:pPr marL="171450" indent="-171450">
              <a:buFont typeface="Arial" panose="020B0604020202020204" pitchFamily="34" charset="0"/>
              <a:buChar char="•"/>
            </a:pPr>
            <a:r>
              <a:rPr lang="en-CA" dirty="0"/>
              <a:t>The extension of the covenant to Isaac and Jacob was an act of grace by God due to the promise made to Abraham – God was working to accomplish his plan</a:t>
            </a:r>
          </a:p>
        </p:txBody>
      </p:sp>
      <p:sp>
        <p:nvSpPr>
          <p:cNvPr id="4" name="Slide Number Placeholder 3"/>
          <p:cNvSpPr>
            <a:spLocks noGrp="1"/>
          </p:cNvSpPr>
          <p:nvPr>
            <p:ph type="sldNum" sz="quarter" idx="5"/>
          </p:nvPr>
        </p:nvSpPr>
        <p:spPr/>
        <p:txBody>
          <a:bodyPr/>
          <a:lstStyle/>
          <a:p>
            <a:fld id="{529B9FD2-4842-4BE3-9E63-46F0DE214EAE}" type="slidenum">
              <a:rPr lang="en-CA" smtClean="0"/>
              <a:t>5</a:t>
            </a:fld>
            <a:endParaRPr lang="en-CA"/>
          </a:p>
        </p:txBody>
      </p:sp>
    </p:spTree>
    <p:extLst>
      <p:ext uri="{BB962C8B-B14F-4D97-AF65-F5344CB8AC3E}">
        <p14:creationId xmlns:p14="http://schemas.microsoft.com/office/powerpoint/2010/main" val="22157127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CA" dirty="0"/>
              <a:t>Exodus 3 is the incident of the burning bush …</a:t>
            </a:r>
          </a:p>
        </p:txBody>
      </p:sp>
      <p:sp>
        <p:nvSpPr>
          <p:cNvPr id="4" name="Slide Number Placeholder 3"/>
          <p:cNvSpPr>
            <a:spLocks noGrp="1"/>
          </p:cNvSpPr>
          <p:nvPr>
            <p:ph type="sldNum" sz="quarter" idx="5"/>
          </p:nvPr>
        </p:nvSpPr>
        <p:spPr/>
        <p:txBody>
          <a:bodyPr/>
          <a:lstStyle/>
          <a:p>
            <a:fld id="{529B9FD2-4842-4BE3-9E63-46F0DE214EAE}" type="slidenum">
              <a:rPr lang="en-CA" smtClean="0"/>
              <a:t>6</a:t>
            </a:fld>
            <a:endParaRPr lang="en-CA"/>
          </a:p>
        </p:txBody>
      </p:sp>
    </p:spTree>
    <p:extLst>
      <p:ext uri="{BB962C8B-B14F-4D97-AF65-F5344CB8AC3E}">
        <p14:creationId xmlns:p14="http://schemas.microsoft.com/office/powerpoint/2010/main" val="1200704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Jesus actual interaction in Mark 12 is with the Sadducees v18</a:t>
            </a:r>
          </a:p>
          <a:p>
            <a:pPr marL="171450" indent="-171450">
              <a:buFont typeface="Arial" panose="020B0604020202020204" pitchFamily="34" charset="0"/>
              <a:buChar char="•"/>
            </a:pPr>
            <a:r>
              <a:rPr lang="en-CA" dirty="0"/>
              <a:t>Matthew records the reaction of the “crowd”, i.e., average Jew in the background</a:t>
            </a:r>
          </a:p>
          <a:p>
            <a:pPr marL="171450" indent="-171450">
              <a:buFont typeface="Arial" panose="020B0604020202020204" pitchFamily="34" charset="0"/>
              <a:buChar char="•"/>
            </a:pPr>
            <a:r>
              <a:rPr lang="en-CA" dirty="0"/>
              <a:t>Luke, appealing to Greek philosophical leanings, ignores the conflict and indicates a teaching situation </a:t>
            </a:r>
          </a:p>
        </p:txBody>
      </p:sp>
      <p:sp>
        <p:nvSpPr>
          <p:cNvPr id="4" name="Slide Number Placeholder 3"/>
          <p:cNvSpPr>
            <a:spLocks noGrp="1"/>
          </p:cNvSpPr>
          <p:nvPr>
            <p:ph type="sldNum" sz="quarter" idx="5"/>
          </p:nvPr>
        </p:nvSpPr>
        <p:spPr/>
        <p:txBody>
          <a:bodyPr/>
          <a:lstStyle/>
          <a:p>
            <a:fld id="{529B9FD2-4842-4BE3-9E63-46F0DE214EAE}" type="slidenum">
              <a:rPr lang="en-CA" smtClean="0"/>
              <a:t>7</a:t>
            </a:fld>
            <a:endParaRPr lang="en-CA"/>
          </a:p>
        </p:txBody>
      </p:sp>
    </p:spTree>
    <p:extLst>
      <p:ext uri="{BB962C8B-B14F-4D97-AF65-F5344CB8AC3E}">
        <p14:creationId xmlns:p14="http://schemas.microsoft.com/office/powerpoint/2010/main" val="22908199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God’s calling is an act of grace – love for all human beings</a:t>
            </a:r>
          </a:p>
          <a:p>
            <a:pPr marL="171450" indent="-171450">
              <a:buFont typeface="Arial" panose="020B0604020202020204" pitchFamily="34" charset="0"/>
              <a:buChar char="•"/>
            </a:pPr>
            <a:r>
              <a:rPr lang="en-CA" dirty="0"/>
              <a:t>The election of Israel was for the purpose of fulfilling the Plan of God</a:t>
            </a:r>
          </a:p>
          <a:p>
            <a:pPr marL="171450" indent="-171450">
              <a:buFont typeface="Arial" panose="020B0604020202020204" pitchFamily="34" charset="0"/>
              <a:buChar char="•"/>
            </a:pPr>
            <a:r>
              <a:rPr lang="en-CA" dirty="0"/>
              <a:t>This is the same of our calling today …</a:t>
            </a:r>
          </a:p>
        </p:txBody>
      </p:sp>
      <p:sp>
        <p:nvSpPr>
          <p:cNvPr id="4" name="Slide Number Placeholder 3"/>
          <p:cNvSpPr>
            <a:spLocks noGrp="1"/>
          </p:cNvSpPr>
          <p:nvPr>
            <p:ph type="sldNum" sz="quarter" idx="5"/>
          </p:nvPr>
        </p:nvSpPr>
        <p:spPr/>
        <p:txBody>
          <a:bodyPr/>
          <a:lstStyle/>
          <a:p>
            <a:fld id="{529B9FD2-4842-4BE3-9E63-46F0DE214EAE}" type="slidenum">
              <a:rPr lang="en-CA" smtClean="0"/>
              <a:t>8</a:t>
            </a:fld>
            <a:endParaRPr lang="en-CA"/>
          </a:p>
        </p:txBody>
      </p:sp>
    </p:spTree>
    <p:extLst>
      <p:ext uri="{BB962C8B-B14F-4D97-AF65-F5344CB8AC3E}">
        <p14:creationId xmlns:p14="http://schemas.microsoft.com/office/powerpoint/2010/main" val="2827964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God has been preparing the “elect” for the Kingdom through all ages …</a:t>
            </a:r>
          </a:p>
        </p:txBody>
      </p:sp>
      <p:sp>
        <p:nvSpPr>
          <p:cNvPr id="4" name="Slide Number Placeholder 3"/>
          <p:cNvSpPr>
            <a:spLocks noGrp="1"/>
          </p:cNvSpPr>
          <p:nvPr>
            <p:ph type="sldNum" sz="quarter" idx="5"/>
          </p:nvPr>
        </p:nvSpPr>
        <p:spPr/>
        <p:txBody>
          <a:bodyPr/>
          <a:lstStyle/>
          <a:p>
            <a:fld id="{529B9FD2-4842-4BE3-9E63-46F0DE214EAE}" type="slidenum">
              <a:rPr lang="en-CA" smtClean="0"/>
              <a:t>10</a:t>
            </a:fld>
            <a:endParaRPr lang="en-CA"/>
          </a:p>
        </p:txBody>
      </p:sp>
    </p:spTree>
    <p:extLst>
      <p:ext uri="{BB962C8B-B14F-4D97-AF65-F5344CB8AC3E}">
        <p14:creationId xmlns:p14="http://schemas.microsoft.com/office/powerpoint/2010/main" val="350897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C19EC-670B-48A0-AC05-A6E09A63CC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FBDEB1C4-083A-4475-90DE-FF4192892D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C62640F9-5851-403A-9D66-B1A0A91B1D12}"/>
              </a:ext>
            </a:extLst>
          </p:cNvPr>
          <p:cNvSpPr>
            <a:spLocks noGrp="1"/>
          </p:cNvSpPr>
          <p:nvPr>
            <p:ph type="dt" sz="half" idx="10"/>
          </p:nvPr>
        </p:nvSpPr>
        <p:spPr/>
        <p:txBody>
          <a:bodyPr/>
          <a:lstStyle/>
          <a:p>
            <a:fld id="{E3D1F888-9C1E-4E10-B2A0-418E7B65726D}" type="datetimeFigureOut">
              <a:rPr lang="en-CA" smtClean="0"/>
              <a:t>2022-01-29</a:t>
            </a:fld>
            <a:endParaRPr lang="en-CA"/>
          </a:p>
        </p:txBody>
      </p:sp>
      <p:sp>
        <p:nvSpPr>
          <p:cNvPr id="5" name="Footer Placeholder 4">
            <a:extLst>
              <a:ext uri="{FF2B5EF4-FFF2-40B4-BE49-F238E27FC236}">
                <a16:creationId xmlns:a16="http://schemas.microsoft.com/office/drawing/2014/main" id="{B7F3EE37-C125-44AF-A5E3-EB6707D9B9EB}"/>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2BE56FD-E87B-4A98-BDB6-819DE7A4F5B2}"/>
              </a:ext>
            </a:extLst>
          </p:cNvPr>
          <p:cNvSpPr>
            <a:spLocks noGrp="1"/>
          </p:cNvSpPr>
          <p:nvPr>
            <p:ph type="sldNum" sz="quarter" idx="12"/>
          </p:nvPr>
        </p:nvSpPr>
        <p:spPr/>
        <p:txBody>
          <a:bodyPr/>
          <a:lstStyle/>
          <a:p>
            <a:fld id="{96DFCB17-0AFA-4A1C-BE0B-1018A98D3B30}" type="slidenum">
              <a:rPr lang="en-CA" smtClean="0"/>
              <a:t>‹#›</a:t>
            </a:fld>
            <a:endParaRPr lang="en-CA"/>
          </a:p>
        </p:txBody>
      </p:sp>
    </p:spTree>
    <p:extLst>
      <p:ext uri="{BB962C8B-B14F-4D97-AF65-F5344CB8AC3E}">
        <p14:creationId xmlns:p14="http://schemas.microsoft.com/office/powerpoint/2010/main" val="502777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EEAA2-FBCB-44A3-B269-654487B11379}"/>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BA68C47-FDE7-4AE0-95D4-C7E670490C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4BDC0D9-B0E0-43FB-ACF8-A9CDD1B321DB}"/>
              </a:ext>
            </a:extLst>
          </p:cNvPr>
          <p:cNvSpPr>
            <a:spLocks noGrp="1"/>
          </p:cNvSpPr>
          <p:nvPr>
            <p:ph type="dt" sz="half" idx="10"/>
          </p:nvPr>
        </p:nvSpPr>
        <p:spPr/>
        <p:txBody>
          <a:bodyPr/>
          <a:lstStyle/>
          <a:p>
            <a:fld id="{E3D1F888-9C1E-4E10-B2A0-418E7B65726D}" type="datetimeFigureOut">
              <a:rPr lang="en-CA" smtClean="0"/>
              <a:t>2022-01-29</a:t>
            </a:fld>
            <a:endParaRPr lang="en-CA"/>
          </a:p>
        </p:txBody>
      </p:sp>
      <p:sp>
        <p:nvSpPr>
          <p:cNvPr id="5" name="Footer Placeholder 4">
            <a:extLst>
              <a:ext uri="{FF2B5EF4-FFF2-40B4-BE49-F238E27FC236}">
                <a16:creationId xmlns:a16="http://schemas.microsoft.com/office/drawing/2014/main" id="{7C215DA1-EC06-4EA8-A6EA-2ADFA22A2CB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5022AA2-14B5-47BC-9622-D254DF5CC9C3}"/>
              </a:ext>
            </a:extLst>
          </p:cNvPr>
          <p:cNvSpPr>
            <a:spLocks noGrp="1"/>
          </p:cNvSpPr>
          <p:nvPr>
            <p:ph type="sldNum" sz="quarter" idx="12"/>
          </p:nvPr>
        </p:nvSpPr>
        <p:spPr/>
        <p:txBody>
          <a:bodyPr/>
          <a:lstStyle/>
          <a:p>
            <a:fld id="{96DFCB17-0AFA-4A1C-BE0B-1018A98D3B30}" type="slidenum">
              <a:rPr lang="en-CA" smtClean="0"/>
              <a:t>‹#›</a:t>
            </a:fld>
            <a:endParaRPr lang="en-CA"/>
          </a:p>
        </p:txBody>
      </p:sp>
    </p:spTree>
    <p:extLst>
      <p:ext uri="{BB962C8B-B14F-4D97-AF65-F5344CB8AC3E}">
        <p14:creationId xmlns:p14="http://schemas.microsoft.com/office/powerpoint/2010/main" val="4132809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770E552-E7B8-41DF-A841-E1E3DE00FF2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1E2F899-4F24-4151-B42D-ED019C8C24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99BA811-3629-4CE8-8921-F8313D07F2B5}"/>
              </a:ext>
            </a:extLst>
          </p:cNvPr>
          <p:cNvSpPr>
            <a:spLocks noGrp="1"/>
          </p:cNvSpPr>
          <p:nvPr>
            <p:ph type="dt" sz="half" idx="10"/>
          </p:nvPr>
        </p:nvSpPr>
        <p:spPr/>
        <p:txBody>
          <a:bodyPr/>
          <a:lstStyle/>
          <a:p>
            <a:fld id="{E3D1F888-9C1E-4E10-B2A0-418E7B65726D}" type="datetimeFigureOut">
              <a:rPr lang="en-CA" smtClean="0"/>
              <a:t>2022-01-29</a:t>
            </a:fld>
            <a:endParaRPr lang="en-CA"/>
          </a:p>
        </p:txBody>
      </p:sp>
      <p:sp>
        <p:nvSpPr>
          <p:cNvPr id="5" name="Footer Placeholder 4">
            <a:extLst>
              <a:ext uri="{FF2B5EF4-FFF2-40B4-BE49-F238E27FC236}">
                <a16:creationId xmlns:a16="http://schemas.microsoft.com/office/drawing/2014/main" id="{2E9D55EE-B351-4103-AE42-CECE11EEA30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644AF3FD-E3D3-4BE0-A65E-BD7871495BA8}"/>
              </a:ext>
            </a:extLst>
          </p:cNvPr>
          <p:cNvSpPr>
            <a:spLocks noGrp="1"/>
          </p:cNvSpPr>
          <p:nvPr>
            <p:ph type="sldNum" sz="quarter" idx="12"/>
          </p:nvPr>
        </p:nvSpPr>
        <p:spPr/>
        <p:txBody>
          <a:bodyPr/>
          <a:lstStyle/>
          <a:p>
            <a:fld id="{96DFCB17-0AFA-4A1C-BE0B-1018A98D3B30}" type="slidenum">
              <a:rPr lang="en-CA" smtClean="0"/>
              <a:t>‹#›</a:t>
            </a:fld>
            <a:endParaRPr lang="en-CA"/>
          </a:p>
        </p:txBody>
      </p:sp>
    </p:spTree>
    <p:extLst>
      <p:ext uri="{BB962C8B-B14F-4D97-AF65-F5344CB8AC3E}">
        <p14:creationId xmlns:p14="http://schemas.microsoft.com/office/powerpoint/2010/main" val="374800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5775B-1C15-4A70-B04C-948DAF9D64BE}"/>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51517DB-3663-4294-A883-839D1FB0829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F2B4624-2141-439F-A06A-CA810954DBEC}"/>
              </a:ext>
            </a:extLst>
          </p:cNvPr>
          <p:cNvSpPr>
            <a:spLocks noGrp="1"/>
          </p:cNvSpPr>
          <p:nvPr>
            <p:ph type="dt" sz="half" idx="10"/>
          </p:nvPr>
        </p:nvSpPr>
        <p:spPr/>
        <p:txBody>
          <a:bodyPr/>
          <a:lstStyle/>
          <a:p>
            <a:fld id="{E3D1F888-9C1E-4E10-B2A0-418E7B65726D}" type="datetimeFigureOut">
              <a:rPr lang="en-CA" smtClean="0"/>
              <a:t>2022-01-29</a:t>
            </a:fld>
            <a:endParaRPr lang="en-CA"/>
          </a:p>
        </p:txBody>
      </p:sp>
      <p:sp>
        <p:nvSpPr>
          <p:cNvPr id="5" name="Footer Placeholder 4">
            <a:extLst>
              <a:ext uri="{FF2B5EF4-FFF2-40B4-BE49-F238E27FC236}">
                <a16:creationId xmlns:a16="http://schemas.microsoft.com/office/drawing/2014/main" id="{AD11DE42-04C4-4B44-B7BE-48D3150B06C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0BB2AE4-04F9-477D-B178-355F3F74EE98}"/>
              </a:ext>
            </a:extLst>
          </p:cNvPr>
          <p:cNvSpPr>
            <a:spLocks noGrp="1"/>
          </p:cNvSpPr>
          <p:nvPr>
            <p:ph type="sldNum" sz="quarter" idx="12"/>
          </p:nvPr>
        </p:nvSpPr>
        <p:spPr/>
        <p:txBody>
          <a:bodyPr/>
          <a:lstStyle/>
          <a:p>
            <a:fld id="{96DFCB17-0AFA-4A1C-BE0B-1018A98D3B30}" type="slidenum">
              <a:rPr lang="en-CA" smtClean="0"/>
              <a:t>‹#›</a:t>
            </a:fld>
            <a:endParaRPr lang="en-CA"/>
          </a:p>
        </p:txBody>
      </p:sp>
    </p:spTree>
    <p:extLst>
      <p:ext uri="{BB962C8B-B14F-4D97-AF65-F5344CB8AC3E}">
        <p14:creationId xmlns:p14="http://schemas.microsoft.com/office/powerpoint/2010/main" val="3794899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7A5DC-3795-4B8A-8B69-3986F5C0D5D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1F1FA8D5-12FE-4BCB-B826-9CB3E22E93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5D51709-FEAE-44B1-A29E-AD8D8A3F41C4}"/>
              </a:ext>
            </a:extLst>
          </p:cNvPr>
          <p:cNvSpPr>
            <a:spLocks noGrp="1"/>
          </p:cNvSpPr>
          <p:nvPr>
            <p:ph type="dt" sz="half" idx="10"/>
          </p:nvPr>
        </p:nvSpPr>
        <p:spPr/>
        <p:txBody>
          <a:bodyPr/>
          <a:lstStyle/>
          <a:p>
            <a:fld id="{E3D1F888-9C1E-4E10-B2A0-418E7B65726D}" type="datetimeFigureOut">
              <a:rPr lang="en-CA" smtClean="0"/>
              <a:t>2022-01-29</a:t>
            </a:fld>
            <a:endParaRPr lang="en-CA"/>
          </a:p>
        </p:txBody>
      </p:sp>
      <p:sp>
        <p:nvSpPr>
          <p:cNvPr id="5" name="Footer Placeholder 4">
            <a:extLst>
              <a:ext uri="{FF2B5EF4-FFF2-40B4-BE49-F238E27FC236}">
                <a16:creationId xmlns:a16="http://schemas.microsoft.com/office/drawing/2014/main" id="{4874420D-2C66-42B1-B228-FA1D4D0C34F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17A7009-309D-4B61-A575-B65916F775CA}"/>
              </a:ext>
            </a:extLst>
          </p:cNvPr>
          <p:cNvSpPr>
            <a:spLocks noGrp="1"/>
          </p:cNvSpPr>
          <p:nvPr>
            <p:ph type="sldNum" sz="quarter" idx="12"/>
          </p:nvPr>
        </p:nvSpPr>
        <p:spPr/>
        <p:txBody>
          <a:bodyPr/>
          <a:lstStyle/>
          <a:p>
            <a:fld id="{96DFCB17-0AFA-4A1C-BE0B-1018A98D3B30}" type="slidenum">
              <a:rPr lang="en-CA" smtClean="0"/>
              <a:t>‹#›</a:t>
            </a:fld>
            <a:endParaRPr lang="en-CA"/>
          </a:p>
        </p:txBody>
      </p:sp>
    </p:spTree>
    <p:extLst>
      <p:ext uri="{BB962C8B-B14F-4D97-AF65-F5344CB8AC3E}">
        <p14:creationId xmlns:p14="http://schemas.microsoft.com/office/powerpoint/2010/main" val="339190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27B4A-525B-4A17-866E-FAB70F9F74D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C39052D-A2AB-4CBD-8251-3E52FC1613F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D7F1B983-6C94-4B8B-8841-0C00997A8CB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AAFCEB4A-7A1B-4F14-92DA-ADF2619E48A8}"/>
              </a:ext>
            </a:extLst>
          </p:cNvPr>
          <p:cNvSpPr>
            <a:spLocks noGrp="1"/>
          </p:cNvSpPr>
          <p:nvPr>
            <p:ph type="dt" sz="half" idx="10"/>
          </p:nvPr>
        </p:nvSpPr>
        <p:spPr/>
        <p:txBody>
          <a:bodyPr/>
          <a:lstStyle/>
          <a:p>
            <a:fld id="{E3D1F888-9C1E-4E10-B2A0-418E7B65726D}" type="datetimeFigureOut">
              <a:rPr lang="en-CA" smtClean="0"/>
              <a:t>2022-01-29</a:t>
            </a:fld>
            <a:endParaRPr lang="en-CA"/>
          </a:p>
        </p:txBody>
      </p:sp>
      <p:sp>
        <p:nvSpPr>
          <p:cNvPr id="6" name="Footer Placeholder 5">
            <a:extLst>
              <a:ext uri="{FF2B5EF4-FFF2-40B4-BE49-F238E27FC236}">
                <a16:creationId xmlns:a16="http://schemas.microsoft.com/office/drawing/2014/main" id="{9ABC7B27-C1A4-458C-A690-868B0FC25A0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6EC7C3D-0295-4A3B-8CE5-BEE680E02B03}"/>
              </a:ext>
            </a:extLst>
          </p:cNvPr>
          <p:cNvSpPr>
            <a:spLocks noGrp="1"/>
          </p:cNvSpPr>
          <p:nvPr>
            <p:ph type="sldNum" sz="quarter" idx="12"/>
          </p:nvPr>
        </p:nvSpPr>
        <p:spPr/>
        <p:txBody>
          <a:bodyPr/>
          <a:lstStyle/>
          <a:p>
            <a:fld id="{96DFCB17-0AFA-4A1C-BE0B-1018A98D3B30}" type="slidenum">
              <a:rPr lang="en-CA" smtClean="0"/>
              <a:t>‹#›</a:t>
            </a:fld>
            <a:endParaRPr lang="en-CA"/>
          </a:p>
        </p:txBody>
      </p:sp>
    </p:spTree>
    <p:extLst>
      <p:ext uri="{BB962C8B-B14F-4D97-AF65-F5344CB8AC3E}">
        <p14:creationId xmlns:p14="http://schemas.microsoft.com/office/powerpoint/2010/main" val="1589050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80903-2C52-4401-AD13-BAC048C61AD7}"/>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50C31140-5131-4021-8219-98ADBF565A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19D7045-BB11-4184-95D5-C57C9EE5148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DE0E4628-53BF-43E3-BB03-F04274079D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31B909-9E2C-4901-8263-FEE42B70FD7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56CE6A6D-D8BD-48BA-B244-409C2DDCE572}"/>
              </a:ext>
            </a:extLst>
          </p:cNvPr>
          <p:cNvSpPr>
            <a:spLocks noGrp="1"/>
          </p:cNvSpPr>
          <p:nvPr>
            <p:ph type="dt" sz="half" idx="10"/>
          </p:nvPr>
        </p:nvSpPr>
        <p:spPr/>
        <p:txBody>
          <a:bodyPr/>
          <a:lstStyle/>
          <a:p>
            <a:fld id="{E3D1F888-9C1E-4E10-B2A0-418E7B65726D}" type="datetimeFigureOut">
              <a:rPr lang="en-CA" smtClean="0"/>
              <a:t>2022-01-29</a:t>
            </a:fld>
            <a:endParaRPr lang="en-CA"/>
          </a:p>
        </p:txBody>
      </p:sp>
      <p:sp>
        <p:nvSpPr>
          <p:cNvPr id="8" name="Footer Placeholder 7">
            <a:extLst>
              <a:ext uri="{FF2B5EF4-FFF2-40B4-BE49-F238E27FC236}">
                <a16:creationId xmlns:a16="http://schemas.microsoft.com/office/drawing/2014/main" id="{5C2B092A-9C9A-476D-9B35-387C88F1E1F3}"/>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3572454C-BAD4-46FB-9F85-58EED7AB55C3}"/>
              </a:ext>
            </a:extLst>
          </p:cNvPr>
          <p:cNvSpPr>
            <a:spLocks noGrp="1"/>
          </p:cNvSpPr>
          <p:nvPr>
            <p:ph type="sldNum" sz="quarter" idx="12"/>
          </p:nvPr>
        </p:nvSpPr>
        <p:spPr/>
        <p:txBody>
          <a:bodyPr/>
          <a:lstStyle/>
          <a:p>
            <a:fld id="{96DFCB17-0AFA-4A1C-BE0B-1018A98D3B30}" type="slidenum">
              <a:rPr lang="en-CA" smtClean="0"/>
              <a:t>‹#›</a:t>
            </a:fld>
            <a:endParaRPr lang="en-CA"/>
          </a:p>
        </p:txBody>
      </p:sp>
    </p:spTree>
    <p:extLst>
      <p:ext uri="{BB962C8B-B14F-4D97-AF65-F5344CB8AC3E}">
        <p14:creationId xmlns:p14="http://schemas.microsoft.com/office/powerpoint/2010/main" val="3800091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E6F8A-B22B-4AD7-9A6D-8A186F040FC5}"/>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BA5F48C-9F11-45C8-9360-DF00F65D41CD}"/>
              </a:ext>
            </a:extLst>
          </p:cNvPr>
          <p:cNvSpPr>
            <a:spLocks noGrp="1"/>
          </p:cNvSpPr>
          <p:nvPr>
            <p:ph type="dt" sz="half" idx="10"/>
          </p:nvPr>
        </p:nvSpPr>
        <p:spPr/>
        <p:txBody>
          <a:bodyPr/>
          <a:lstStyle/>
          <a:p>
            <a:fld id="{E3D1F888-9C1E-4E10-B2A0-418E7B65726D}" type="datetimeFigureOut">
              <a:rPr lang="en-CA" smtClean="0"/>
              <a:t>2022-01-29</a:t>
            </a:fld>
            <a:endParaRPr lang="en-CA"/>
          </a:p>
        </p:txBody>
      </p:sp>
      <p:sp>
        <p:nvSpPr>
          <p:cNvPr id="4" name="Footer Placeholder 3">
            <a:extLst>
              <a:ext uri="{FF2B5EF4-FFF2-40B4-BE49-F238E27FC236}">
                <a16:creationId xmlns:a16="http://schemas.microsoft.com/office/drawing/2014/main" id="{D6422B7E-BC64-4057-BE0C-90E6DBA883A2}"/>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37AEDE89-CA60-4B6A-B68C-27BFA9F2A454}"/>
              </a:ext>
            </a:extLst>
          </p:cNvPr>
          <p:cNvSpPr>
            <a:spLocks noGrp="1"/>
          </p:cNvSpPr>
          <p:nvPr>
            <p:ph type="sldNum" sz="quarter" idx="12"/>
          </p:nvPr>
        </p:nvSpPr>
        <p:spPr/>
        <p:txBody>
          <a:bodyPr/>
          <a:lstStyle/>
          <a:p>
            <a:fld id="{96DFCB17-0AFA-4A1C-BE0B-1018A98D3B30}" type="slidenum">
              <a:rPr lang="en-CA" smtClean="0"/>
              <a:t>‹#›</a:t>
            </a:fld>
            <a:endParaRPr lang="en-CA"/>
          </a:p>
        </p:txBody>
      </p:sp>
    </p:spTree>
    <p:extLst>
      <p:ext uri="{BB962C8B-B14F-4D97-AF65-F5344CB8AC3E}">
        <p14:creationId xmlns:p14="http://schemas.microsoft.com/office/powerpoint/2010/main" val="3571255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916AD6-9FDF-4821-B47C-421699F78D47}"/>
              </a:ext>
            </a:extLst>
          </p:cNvPr>
          <p:cNvSpPr>
            <a:spLocks noGrp="1"/>
          </p:cNvSpPr>
          <p:nvPr>
            <p:ph type="dt" sz="half" idx="10"/>
          </p:nvPr>
        </p:nvSpPr>
        <p:spPr/>
        <p:txBody>
          <a:bodyPr/>
          <a:lstStyle/>
          <a:p>
            <a:fld id="{E3D1F888-9C1E-4E10-B2A0-418E7B65726D}" type="datetimeFigureOut">
              <a:rPr lang="en-CA" smtClean="0"/>
              <a:t>2022-01-29</a:t>
            </a:fld>
            <a:endParaRPr lang="en-CA"/>
          </a:p>
        </p:txBody>
      </p:sp>
      <p:sp>
        <p:nvSpPr>
          <p:cNvPr id="3" name="Footer Placeholder 2">
            <a:extLst>
              <a:ext uri="{FF2B5EF4-FFF2-40B4-BE49-F238E27FC236}">
                <a16:creationId xmlns:a16="http://schemas.microsoft.com/office/drawing/2014/main" id="{5C404612-4D82-483A-80E1-3C9FA1F4209A}"/>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0B5E60B-6CD0-4783-A683-DDBC9B3D9CAF}"/>
              </a:ext>
            </a:extLst>
          </p:cNvPr>
          <p:cNvSpPr>
            <a:spLocks noGrp="1"/>
          </p:cNvSpPr>
          <p:nvPr>
            <p:ph type="sldNum" sz="quarter" idx="12"/>
          </p:nvPr>
        </p:nvSpPr>
        <p:spPr/>
        <p:txBody>
          <a:bodyPr/>
          <a:lstStyle/>
          <a:p>
            <a:fld id="{96DFCB17-0AFA-4A1C-BE0B-1018A98D3B30}" type="slidenum">
              <a:rPr lang="en-CA" smtClean="0"/>
              <a:t>‹#›</a:t>
            </a:fld>
            <a:endParaRPr lang="en-CA"/>
          </a:p>
        </p:txBody>
      </p:sp>
    </p:spTree>
    <p:extLst>
      <p:ext uri="{BB962C8B-B14F-4D97-AF65-F5344CB8AC3E}">
        <p14:creationId xmlns:p14="http://schemas.microsoft.com/office/powerpoint/2010/main" val="2399449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F1A75-A61B-4225-BF19-2638AAF5BF6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64BD0EB3-A921-4E33-80E4-7E868A1787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F3F16694-FE8D-4066-B2F8-656B9B286A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A2DDC6-1641-40BD-AAF6-896EFDE9ACAB}"/>
              </a:ext>
            </a:extLst>
          </p:cNvPr>
          <p:cNvSpPr>
            <a:spLocks noGrp="1"/>
          </p:cNvSpPr>
          <p:nvPr>
            <p:ph type="dt" sz="half" idx="10"/>
          </p:nvPr>
        </p:nvSpPr>
        <p:spPr/>
        <p:txBody>
          <a:bodyPr/>
          <a:lstStyle/>
          <a:p>
            <a:fld id="{E3D1F888-9C1E-4E10-B2A0-418E7B65726D}" type="datetimeFigureOut">
              <a:rPr lang="en-CA" smtClean="0"/>
              <a:t>2022-01-29</a:t>
            </a:fld>
            <a:endParaRPr lang="en-CA"/>
          </a:p>
        </p:txBody>
      </p:sp>
      <p:sp>
        <p:nvSpPr>
          <p:cNvPr id="6" name="Footer Placeholder 5">
            <a:extLst>
              <a:ext uri="{FF2B5EF4-FFF2-40B4-BE49-F238E27FC236}">
                <a16:creationId xmlns:a16="http://schemas.microsoft.com/office/drawing/2014/main" id="{0EA80F9A-E5F4-4683-B951-B907678F623F}"/>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7D187E3-A189-43A8-B33F-8F530C640FE0}"/>
              </a:ext>
            </a:extLst>
          </p:cNvPr>
          <p:cNvSpPr>
            <a:spLocks noGrp="1"/>
          </p:cNvSpPr>
          <p:nvPr>
            <p:ph type="sldNum" sz="quarter" idx="12"/>
          </p:nvPr>
        </p:nvSpPr>
        <p:spPr/>
        <p:txBody>
          <a:bodyPr/>
          <a:lstStyle/>
          <a:p>
            <a:fld id="{96DFCB17-0AFA-4A1C-BE0B-1018A98D3B30}" type="slidenum">
              <a:rPr lang="en-CA" smtClean="0"/>
              <a:t>‹#›</a:t>
            </a:fld>
            <a:endParaRPr lang="en-CA"/>
          </a:p>
        </p:txBody>
      </p:sp>
    </p:spTree>
    <p:extLst>
      <p:ext uri="{BB962C8B-B14F-4D97-AF65-F5344CB8AC3E}">
        <p14:creationId xmlns:p14="http://schemas.microsoft.com/office/powerpoint/2010/main" val="2865170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D6CC0-DBEF-4563-B3F4-727BAB4DE9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A48F5C96-5C5E-44B9-A2AD-BBCCBB8B87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5BF8605E-91FA-4F47-8C0D-D9ED20AB41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139CA64-8EF4-4FF7-9468-A4CD8D12FC27}"/>
              </a:ext>
            </a:extLst>
          </p:cNvPr>
          <p:cNvSpPr>
            <a:spLocks noGrp="1"/>
          </p:cNvSpPr>
          <p:nvPr>
            <p:ph type="dt" sz="half" idx="10"/>
          </p:nvPr>
        </p:nvSpPr>
        <p:spPr/>
        <p:txBody>
          <a:bodyPr/>
          <a:lstStyle/>
          <a:p>
            <a:fld id="{E3D1F888-9C1E-4E10-B2A0-418E7B65726D}" type="datetimeFigureOut">
              <a:rPr lang="en-CA" smtClean="0"/>
              <a:t>2022-01-29</a:t>
            </a:fld>
            <a:endParaRPr lang="en-CA"/>
          </a:p>
        </p:txBody>
      </p:sp>
      <p:sp>
        <p:nvSpPr>
          <p:cNvPr id="6" name="Footer Placeholder 5">
            <a:extLst>
              <a:ext uri="{FF2B5EF4-FFF2-40B4-BE49-F238E27FC236}">
                <a16:creationId xmlns:a16="http://schemas.microsoft.com/office/drawing/2014/main" id="{99F2CAB0-8CBE-4431-8FC2-38E50FF0B1C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4E166B6-CC76-44EB-B159-8F0C67928829}"/>
              </a:ext>
            </a:extLst>
          </p:cNvPr>
          <p:cNvSpPr>
            <a:spLocks noGrp="1"/>
          </p:cNvSpPr>
          <p:nvPr>
            <p:ph type="sldNum" sz="quarter" idx="12"/>
          </p:nvPr>
        </p:nvSpPr>
        <p:spPr/>
        <p:txBody>
          <a:bodyPr/>
          <a:lstStyle/>
          <a:p>
            <a:fld id="{96DFCB17-0AFA-4A1C-BE0B-1018A98D3B30}" type="slidenum">
              <a:rPr lang="en-CA" smtClean="0"/>
              <a:t>‹#›</a:t>
            </a:fld>
            <a:endParaRPr lang="en-CA"/>
          </a:p>
        </p:txBody>
      </p:sp>
    </p:spTree>
    <p:extLst>
      <p:ext uri="{BB962C8B-B14F-4D97-AF65-F5344CB8AC3E}">
        <p14:creationId xmlns:p14="http://schemas.microsoft.com/office/powerpoint/2010/main" val="3974357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B0B675-5DD3-4C1D-941F-FA3FBA84B22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0CDD1D46-034B-4E29-A0BF-CFF935C5F9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0B25338-D422-4554-8313-DC58F0A17B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D1F888-9C1E-4E10-B2A0-418E7B65726D}" type="datetimeFigureOut">
              <a:rPr lang="en-CA" smtClean="0"/>
              <a:t>2022-01-29</a:t>
            </a:fld>
            <a:endParaRPr lang="en-CA"/>
          </a:p>
        </p:txBody>
      </p:sp>
      <p:sp>
        <p:nvSpPr>
          <p:cNvPr id="5" name="Footer Placeholder 4">
            <a:extLst>
              <a:ext uri="{FF2B5EF4-FFF2-40B4-BE49-F238E27FC236}">
                <a16:creationId xmlns:a16="http://schemas.microsoft.com/office/drawing/2014/main" id="{1AC5C7F9-2BEA-4B8F-A28D-34B3744512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8C8D1161-4905-46F3-B8C9-42BCB2B62F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DFCB17-0AFA-4A1C-BE0B-1018A98D3B30}" type="slidenum">
              <a:rPr lang="en-CA" smtClean="0"/>
              <a:t>‹#›</a:t>
            </a:fld>
            <a:endParaRPr lang="en-CA"/>
          </a:p>
        </p:txBody>
      </p:sp>
    </p:spTree>
    <p:extLst>
      <p:ext uri="{BB962C8B-B14F-4D97-AF65-F5344CB8AC3E}">
        <p14:creationId xmlns:p14="http://schemas.microsoft.com/office/powerpoint/2010/main" val="25939754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219AF-A3BD-4CC9-BC77-55FBF4354EBC}"/>
              </a:ext>
            </a:extLst>
          </p:cNvPr>
          <p:cNvSpPr>
            <a:spLocks noGrp="1"/>
          </p:cNvSpPr>
          <p:nvPr>
            <p:ph type="ctrTitle"/>
          </p:nvPr>
        </p:nvSpPr>
        <p:spPr>
          <a:xfrm>
            <a:off x="0" y="0"/>
            <a:ext cx="12192000" cy="2109216"/>
          </a:xfrm>
        </p:spPr>
        <p:txBody>
          <a:bodyPr>
            <a:normAutofit/>
          </a:bodyPr>
          <a:lstStyle/>
          <a:p>
            <a:r>
              <a:rPr lang="en-CA" dirty="0">
                <a:latin typeface="Arial Black" panose="020B0A04020102020204" pitchFamily="34" charset="0"/>
              </a:rPr>
              <a:t>The Father of the Faithful</a:t>
            </a:r>
            <a:br>
              <a:rPr lang="en-CA" dirty="0">
                <a:latin typeface="Arial Black" panose="020B0A04020102020204" pitchFamily="34" charset="0"/>
              </a:rPr>
            </a:br>
            <a:r>
              <a:rPr lang="en-CA" dirty="0">
                <a:latin typeface="Arial Black" panose="020B0A04020102020204" pitchFamily="34" charset="0"/>
              </a:rPr>
              <a:t>Part 2</a:t>
            </a:r>
          </a:p>
        </p:txBody>
      </p:sp>
      <p:sp>
        <p:nvSpPr>
          <p:cNvPr id="3" name="Subtitle 2">
            <a:extLst>
              <a:ext uri="{FF2B5EF4-FFF2-40B4-BE49-F238E27FC236}">
                <a16:creationId xmlns:a16="http://schemas.microsoft.com/office/drawing/2014/main" id="{95C9D715-6266-44BB-8BAD-B796689FF591}"/>
              </a:ext>
            </a:extLst>
          </p:cNvPr>
          <p:cNvSpPr>
            <a:spLocks noGrp="1"/>
          </p:cNvSpPr>
          <p:nvPr>
            <p:ph type="subTitle" idx="1"/>
          </p:nvPr>
        </p:nvSpPr>
        <p:spPr>
          <a:xfrm>
            <a:off x="588936" y="2292096"/>
            <a:ext cx="10988298" cy="4096512"/>
          </a:xfrm>
        </p:spPr>
        <p:txBody>
          <a:bodyPr>
            <a:normAutofit/>
          </a:bodyPr>
          <a:lstStyle/>
          <a:p>
            <a:r>
              <a:rPr lang="en-CA" sz="3200" i="1" dirty="0">
                <a:solidFill>
                  <a:srgbClr val="FF0000"/>
                </a:solidFill>
              </a:rPr>
              <a:t>Now the LORD said to Abram, </a:t>
            </a:r>
            <a:br>
              <a:rPr lang="en-CA" sz="3200" i="1" dirty="0">
                <a:solidFill>
                  <a:srgbClr val="FF0000"/>
                </a:solidFill>
              </a:rPr>
            </a:br>
            <a:r>
              <a:rPr lang="en-CA" sz="3200" i="1" dirty="0">
                <a:solidFill>
                  <a:srgbClr val="FF0000"/>
                </a:solidFill>
              </a:rPr>
              <a:t>“Go from your country and your kindred and your father’s house to the land that I will show you.  And </a:t>
            </a:r>
            <a:r>
              <a:rPr lang="en-CA" sz="3200" b="1" i="1" dirty="0">
                <a:solidFill>
                  <a:srgbClr val="FF0000"/>
                </a:solidFill>
                <a:highlight>
                  <a:srgbClr val="FFFF00"/>
                </a:highlight>
              </a:rPr>
              <a:t>I will make of you a great nation</a:t>
            </a:r>
            <a:r>
              <a:rPr lang="en-CA" sz="3200" i="1" dirty="0">
                <a:solidFill>
                  <a:srgbClr val="FF0000"/>
                </a:solidFill>
              </a:rPr>
              <a:t>, and I will bless you and make your name great, so that you will be a blessing.  </a:t>
            </a:r>
            <a:br>
              <a:rPr lang="en-CA" sz="3200" i="1" dirty="0">
                <a:solidFill>
                  <a:srgbClr val="FF0000"/>
                </a:solidFill>
              </a:rPr>
            </a:br>
            <a:r>
              <a:rPr lang="en-CA" sz="3200" i="1" dirty="0">
                <a:solidFill>
                  <a:srgbClr val="FF0000"/>
                </a:solidFill>
              </a:rPr>
              <a:t>I will bless those who bless you, and him who dishonors you I will curse, and </a:t>
            </a:r>
            <a:r>
              <a:rPr lang="en-CA" sz="3200" b="1" i="1" dirty="0">
                <a:solidFill>
                  <a:srgbClr val="FF0000"/>
                </a:solidFill>
                <a:highlight>
                  <a:srgbClr val="FFFF00"/>
                </a:highlight>
              </a:rPr>
              <a:t>in you all the families of the earth shall be blessed</a:t>
            </a:r>
            <a:r>
              <a:rPr lang="en-CA" sz="3200" i="1" dirty="0">
                <a:solidFill>
                  <a:srgbClr val="FF0000"/>
                </a:solidFill>
              </a:rPr>
              <a:t>.”</a:t>
            </a:r>
            <a:br>
              <a:rPr lang="en-CA" sz="3200" i="1" dirty="0">
                <a:solidFill>
                  <a:srgbClr val="FF0000"/>
                </a:solidFill>
              </a:rPr>
            </a:br>
            <a:r>
              <a:rPr lang="en-CA" sz="3200" i="1" dirty="0">
                <a:solidFill>
                  <a:srgbClr val="FF0000"/>
                </a:solidFill>
              </a:rPr>
              <a:t>“</a:t>
            </a:r>
            <a:r>
              <a:rPr lang="en-CA" sz="3200" b="1" i="1" dirty="0">
                <a:solidFill>
                  <a:srgbClr val="FF0000"/>
                </a:solidFill>
                <a:highlight>
                  <a:srgbClr val="FFFF00"/>
                </a:highlight>
              </a:rPr>
              <a:t>To your offspring I will give this land</a:t>
            </a:r>
            <a:r>
              <a:rPr lang="en-CA" sz="3200" i="1" dirty="0">
                <a:solidFill>
                  <a:srgbClr val="FF0000"/>
                </a:solidFill>
              </a:rPr>
              <a:t>.”</a:t>
            </a:r>
          </a:p>
          <a:p>
            <a:pPr algn="r"/>
            <a:r>
              <a:rPr lang="en-CA" dirty="0"/>
              <a:t>Genesis 12:1-3, 7 ESV</a:t>
            </a:r>
          </a:p>
        </p:txBody>
      </p:sp>
      <p:sp>
        <p:nvSpPr>
          <p:cNvPr id="5" name="TextBox 4">
            <a:extLst>
              <a:ext uri="{FF2B5EF4-FFF2-40B4-BE49-F238E27FC236}">
                <a16:creationId xmlns:a16="http://schemas.microsoft.com/office/drawing/2014/main" id="{BC633803-FF01-4685-A159-5CA8235CBE9A}"/>
              </a:ext>
            </a:extLst>
          </p:cNvPr>
          <p:cNvSpPr txBox="1"/>
          <p:nvPr/>
        </p:nvSpPr>
        <p:spPr>
          <a:xfrm>
            <a:off x="53418" y="6611779"/>
            <a:ext cx="12059334" cy="253916"/>
          </a:xfrm>
          <a:prstGeom prst="rect">
            <a:avLst/>
          </a:prstGeom>
          <a:noFill/>
        </p:spPr>
        <p:txBody>
          <a:bodyPr wrap="square">
            <a:spAutoFit/>
          </a:bodyPr>
          <a:lstStyle/>
          <a:p>
            <a:r>
              <a:rPr lang="en-CA" sz="1050" dirty="0"/>
              <a:t>©2022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306402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B8D35-685F-4AB3-A472-6A57D1C40574}"/>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True Worshippers of God</a:t>
            </a:r>
          </a:p>
        </p:txBody>
      </p:sp>
      <p:sp>
        <p:nvSpPr>
          <p:cNvPr id="3" name="Content Placeholder 2">
            <a:extLst>
              <a:ext uri="{FF2B5EF4-FFF2-40B4-BE49-F238E27FC236}">
                <a16:creationId xmlns:a16="http://schemas.microsoft.com/office/drawing/2014/main" id="{3BFA1BE1-7724-4E35-AB5A-301F3BDCA8F6}"/>
              </a:ext>
            </a:extLst>
          </p:cNvPr>
          <p:cNvSpPr>
            <a:spLocks noGrp="1"/>
          </p:cNvSpPr>
          <p:nvPr>
            <p:ph idx="1"/>
          </p:nvPr>
        </p:nvSpPr>
        <p:spPr>
          <a:xfrm>
            <a:off x="0" y="1177871"/>
            <a:ext cx="12192000" cy="5680128"/>
          </a:xfrm>
        </p:spPr>
        <p:txBody>
          <a:bodyPr>
            <a:normAutofit fontScale="92500" lnSpcReduction="10000"/>
          </a:bodyPr>
          <a:lstStyle/>
          <a:p>
            <a:r>
              <a:rPr lang="en-CA" dirty="0"/>
              <a:t>God’s intention was for Israel to be a Holy Nation through which salvation could be brought to all the world, but the </a:t>
            </a:r>
            <a:r>
              <a:rPr lang="en-CA" b="1" dirty="0">
                <a:highlight>
                  <a:srgbClr val="FFFF00"/>
                </a:highlight>
              </a:rPr>
              <a:t>second generation in the promised land began to fall into idolatry</a:t>
            </a:r>
            <a:r>
              <a:rPr lang="en-CA" dirty="0"/>
              <a:t> and </a:t>
            </a:r>
            <a:r>
              <a:rPr lang="en-CA" b="1" dirty="0">
                <a:highlight>
                  <a:srgbClr val="FFFF00"/>
                </a:highlight>
              </a:rPr>
              <a:t>by the end of the Judges Period the nation was in chaos</a:t>
            </a:r>
            <a:r>
              <a:rPr lang="en-CA" dirty="0"/>
              <a:t>. </a:t>
            </a:r>
          </a:p>
          <a:p>
            <a:r>
              <a:rPr lang="en-CA" dirty="0"/>
              <a:t>Already in the time of David, there were </a:t>
            </a:r>
            <a:r>
              <a:rPr lang="en-CA" b="1" dirty="0">
                <a:highlight>
                  <a:srgbClr val="FFFF00"/>
                </a:highlight>
              </a:rPr>
              <a:t>individuals with whom God was working</a:t>
            </a:r>
            <a:r>
              <a:rPr lang="en-CA" dirty="0"/>
              <a:t> as distinct from the nation as a whole:</a:t>
            </a:r>
          </a:p>
          <a:p>
            <a:pPr marL="457200" lvl="1" indent="0">
              <a:buNone/>
            </a:pPr>
            <a:r>
              <a:rPr lang="en-CA" b="1" u="sng" dirty="0"/>
              <a:t>Psalm 4:3 ESV</a:t>
            </a:r>
          </a:p>
          <a:p>
            <a:pPr marL="457200" lvl="1" indent="0">
              <a:buNone/>
            </a:pPr>
            <a:r>
              <a:rPr lang="en-CA" dirty="0"/>
              <a:t>But know that </a:t>
            </a:r>
            <a:r>
              <a:rPr lang="en-CA" b="1" dirty="0">
                <a:highlight>
                  <a:srgbClr val="FFFF00"/>
                </a:highlight>
              </a:rPr>
              <a:t>the LORD has set apart the godly for himself</a:t>
            </a:r>
          </a:p>
          <a:p>
            <a:pPr marL="457200" lvl="1" indent="0">
              <a:buNone/>
            </a:pPr>
            <a:r>
              <a:rPr lang="en-CA" b="1" u="sng" dirty="0"/>
              <a:t>Psalm 37:27-28 ESV</a:t>
            </a:r>
          </a:p>
          <a:p>
            <a:pPr marL="457200" lvl="1" indent="0">
              <a:buNone/>
            </a:pPr>
            <a:r>
              <a:rPr lang="en-CA" dirty="0"/>
              <a:t>Turn away from evil and do good; so shall you dwell forever.</a:t>
            </a:r>
            <a:br>
              <a:rPr lang="en-CA" dirty="0"/>
            </a:br>
            <a:r>
              <a:rPr lang="en-CA" dirty="0"/>
              <a:t>For the LORD loves [</a:t>
            </a:r>
            <a:r>
              <a:rPr lang="en-CA" dirty="0" err="1"/>
              <a:t>mishᵉpat</a:t>
            </a:r>
            <a:r>
              <a:rPr lang="en-CA" dirty="0"/>
              <a:t>]; </a:t>
            </a:r>
            <a:r>
              <a:rPr lang="en-CA" b="1" dirty="0">
                <a:highlight>
                  <a:srgbClr val="FFFF00"/>
                </a:highlight>
              </a:rPr>
              <a:t>he will not forsake his saints</a:t>
            </a:r>
            <a:r>
              <a:rPr lang="en-CA" dirty="0"/>
              <a:t>.</a:t>
            </a:r>
            <a:br>
              <a:rPr lang="en-CA" dirty="0"/>
            </a:br>
            <a:r>
              <a:rPr lang="en-CA" b="1" dirty="0">
                <a:highlight>
                  <a:srgbClr val="FFFF00"/>
                </a:highlight>
              </a:rPr>
              <a:t>They are preserved forever</a:t>
            </a:r>
            <a:r>
              <a:rPr lang="en-CA" dirty="0"/>
              <a:t> …</a:t>
            </a:r>
          </a:p>
          <a:p>
            <a:pPr marL="457200" lvl="1" indent="0">
              <a:buNone/>
            </a:pPr>
            <a:r>
              <a:rPr lang="en-CA" b="1" u="sng" dirty="0"/>
              <a:t>Psalm 16:3 ESV</a:t>
            </a:r>
          </a:p>
          <a:p>
            <a:pPr marL="457200" lvl="1" indent="0">
              <a:buNone/>
            </a:pPr>
            <a:r>
              <a:rPr lang="en-CA" dirty="0"/>
              <a:t>As for </a:t>
            </a:r>
            <a:r>
              <a:rPr lang="en-CA" b="1" dirty="0">
                <a:highlight>
                  <a:srgbClr val="FFFF00"/>
                </a:highlight>
              </a:rPr>
              <a:t>the saints</a:t>
            </a:r>
            <a:r>
              <a:rPr lang="en-CA" dirty="0"/>
              <a:t> in the land, they are the excellent ones, </a:t>
            </a:r>
            <a:r>
              <a:rPr lang="en-CA" b="1" dirty="0">
                <a:highlight>
                  <a:srgbClr val="FFFF00"/>
                </a:highlight>
              </a:rPr>
              <a:t>in whom is all my delight</a:t>
            </a:r>
            <a:r>
              <a:rPr lang="en-CA" dirty="0"/>
              <a:t>.  </a:t>
            </a:r>
          </a:p>
          <a:p>
            <a:pPr marL="457200" lvl="1" indent="0">
              <a:buNone/>
            </a:pPr>
            <a:r>
              <a:rPr lang="en-CA" b="1" u="sng" dirty="0"/>
              <a:t>Psalm 34:8-9 ESV</a:t>
            </a:r>
          </a:p>
          <a:p>
            <a:pPr marL="457200" lvl="1" indent="0">
              <a:buNone/>
            </a:pPr>
            <a:r>
              <a:rPr lang="en-CA" dirty="0"/>
              <a:t>Oh, taste and see that the LORD is good!  Blessed is </a:t>
            </a:r>
            <a:r>
              <a:rPr lang="en-CA" b="1" dirty="0">
                <a:highlight>
                  <a:srgbClr val="FFFF00"/>
                </a:highlight>
              </a:rPr>
              <a:t>the man who takes refuge in him</a:t>
            </a:r>
            <a:r>
              <a:rPr lang="en-CA" dirty="0"/>
              <a:t>!</a:t>
            </a:r>
          </a:p>
          <a:p>
            <a:pPr marL="457200" lvl="1" indent="0">
              <a:buNone/>
            </a:pPr>
            <a:r>
              <a:rPr lang="en-CA" dirty="0"/>
              <a:t>Oh, </a:t>
            </a:r>
            <a:r>
              <a:rPr lang="en-CA" b="1" dirty="0">
                <a:highlight>
                  <a:srgbClr val="FFFF00"/>
                </a:highlight>
              </a:rPr>
              <a:t>fear the LORD, you his saints</a:t>
            </a:r>
            <a:r>
              <a:rPr lang="en-CA" dirty="0"/>
              <a:t>, for </a:t>
            </a:r>
            <a:r>
              <a:rPr lang="en-CA" b="1" dirty="0">
                <a:highlight>
                  <a:srgbClr val="FFFF00"/>
                </a:highlight>
              </a:rPr>
              <a:t>those who fear</a:t>
            </a:r>
            <a:r>
              <a:rPr lang="en-CA" dirty="0"/>
              <a:t> him have no lack! </a:t>
            </a:r>
          </a:p>
          <a:p>
            <a:pPr marL="457200" lvl="1" indent="0">
              <a:buNone/>
            </a:pPr>
            <a:endParaRPr lang="en-CA" dirty="0"/>
          </a:p>
        </p:txBody>
      </p:sp>
    </p:spTree>
    <p:extLst>
      <p:ext uri="{BB962C8B-B14F-4D97-AF65-F5344CB8AC3E}">
        <p14:creationId xmlns:p14="http://schemas.microsoft.com/office/powerpoint/2010/main" val="18625823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67F5D-BFC9-4A46-B791-34A9525BC3F6}"/>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The Remnant</a:t>
            </a:r>
          </a:p>
        </p:txBody>
      </p:sp>
      <p:sp>
        <p:nvSpPr>
          <p:cNvPr id="3" name="Content Placeholder 2">
            <a:extLst>
              <a:ext uri="{FF2B5EF4-FFF2-40B4-BE49-F238E27FC236}">
                <a16:creationId xmlns:a16="http://schemas.microsoft.com/office/drawing/2014/main" id="{9C32265E-1C0D-4A28-AF75-8F3E39BB81BB}"/>
              </a:ext>
            </a:extLst>
          </p:cNvPr>
          <p:cNvSpPr>
            <a:spLocks noGrp="1"/>
          </p:cNvSpPr>
          <p:nvPr>
            <p:ph idx="1"/>
          </p:nvPr>
        </p:nvSpPr>
        <p:spPr>
          <a:xfrm>
            <a:off x="0" y="1146876"/>
            <a:ext cx="12192000" cy="5711124"/>
          </a:xfrm>
        </p:spPr>
        <p:txBody>
          <a:bodyPr>
            <a:normAutofit lnSpcReduction="10000"/>
          </a:bodyPr>
          <a:lstStyle/>
          <a:p>
            <a:pPr marL="457200" lvl="1" indent="0">
              <a:buNone/>
            </a:pPr>
            <a:r>
              <a:rPr lang="en-CA" b="1" u="sng" dirty="0"/>
              <a:t>Micah 2:12a, 4:6-7, 5:7-8a, 7:18-20 ESV</a:t>
            </a:r>
          </a:p>
          <a:p>
            <a:pPr marL="457200" lvl="1" indent="0">
              <a:spcBef>
                <a:spcPts val="0"/>
              </a:spcBef>
              <a:spcAft>
                <a:spcPts val="600"/>
              </a:spcAft>
              <a:buNone/>
            </a:pPr>
            <a:r>
              <a:rPr lang="en-CA" b="1" dirty="0">
                <a:highlight>
                  <a:srgbClr val="FFFF00"/>
                </a:highlight>
              </a:rPr>
              <a:t>I will surely assemble all of you</a:t>
            </a:r>
            <a:r>
              <a:rPr lang="en-CA" dirty="0"/>
              <a:t>, O Jacob; </a:t>
            </a:r>
            <a:r>
              <a:rPr lang="en-CA" b="1" dirty="0">
                <a:highlight>
                  <a:srgbClr val="FFFF00"/>
                </a:highlight>
              </a:rPr>
              <a:t>I will gather the remnant of Israel</a:t>
            </a:r>
            <a:r>
              <a:rPr lang="en-CA" dirty="0"/>
              <a:t>;</a:t>
            </a:r>
            <a:br>
              <a:rPr lang="en-CA" dirty="0"/>
            </a:br>
            <a:r>
              <a:rPr lang="en-CA" dirty="0"/>
              <a:t>In that day, declares the LORD</a:t>
            </a:r>
            <a:r>
              <a:rPr lang="en-CA" b="1" dirty="0">
                <a:highlight>
                  <a:srgbClr val="FFFF00"/>
                </a:highlight>
              </a:rPr>
              <a:t>, I will assemble the lame</a:t>
            </a:r>
            <a:br>
              <a:rPr lang="en-CA" dirty="0"/>
            </a:br>
            <a:r>
              <a:rPr lang="en-CA" dirty="0"/>
              <a:t>and </a:t>
            </a:r>
            <a:r>
              <a:rPr lang="en-CA" b="1" dirty="0">
                <a:highlight>
                  <a:srgbClr val="FFFF00"/>
                </a:highlight>
              </a:rPr>
              <a:t>gather those</a:t>
            </a:r>
            <a:r>
              <a:rPr lang="en-CA" dirty="0"/>
              <a:t> who have been driven away and those whom I have afflicted;</a:t>
            </a:r>
            <a:br>
              <a:rPr lang="en-CA" dirty="0"/>
            </a:br>
            <a:r>
              <a:rPr lang="en-CA" dirty="0"/>
              <a:t>and the lame </a:t>
            </a:r>
            <a:r>
              <a:rPr lang="en-CA" b="1" dirty="0">
                <a:highlight>
                  <a:srgbClr val="FFFF00"/>
                </a:highlight>
              </a:rPr>
              <a:t>I will make the remnant</a:t>
            </a:r>
            <a:r>
              <a:rPr lang="en-CA" dirty="0"/>
              <a:t>, and those who were cast off, </a:t>
            </a:r>
            <a:r>
              <a:rPr lang="en-CA" b="1" dirty="0">
                <a:highlight>
                  <a:srgbClr val="FFFF00"/>
                </a:highlight>
              </a:rPr>
              <a:t>a strong nation</a:t>
            </a:r>
            <a:r>
              <a:rPr lang="en-CA" dirty="0"/>
              <a:t>;</a:t>
            </a:r>
            <a:br>
              <a:rPr lang="en-CA" dirty="0"/>
            </a:br>
            <a:r>
              <a:rPr lang="en-CA" dirty="0"/>
              <a:t>and </a:t>
            </a:r>
            <a:r>
              <a:rPr lang="en-CA" b="1" dirty="0">
                <a:highlight>
                  <a:srgbClr val="FFFF00"/>
                </a:highlight>
              </a:rPr>
              <a:t>the LORD will reign over them</a:t>
            </a:r>
            <a:r>
              <a:rPr lang="en-CA" dirty="0"/>
              <a:t> in Mount Zion from this time forth and forevermore.</a:t>
            </a:r>
          </a:p>
          <a:p>
            <a:pPr marL="457200" lvl="1" indent="0">
              <a:spcBef>
                <a:spcPts val="0"/>
              </a:spcBef>
              <a:spcAft>
                <a:spcPts val="600"/>
              </a:spcAft>
              <a:buNone/>
            </a:pPr>
            <a:r>
              <a:rPr lang="en-CA" dirty="0"/>
              <a:t>Then </a:t>
            </a:r>
            <a:r>
              <a:rPr lang="en-CA" b="1" dirty="0">
                <a:highlight>
                  <a:srgbClr val="FFFF00"/>
                </a:highlight>
              </a:rPr>
              <a:t>the remnant of Jacob</a:t>
            </a:r>
            <a:r>
              <a:rPr lang="en-CA" dirty="0"/>
              <a:t> shall be </a:t>
            </a:r>
            <a:r>
              <a:rPr lang="en-CA" b="1" dirty="0">
                <a:highlight>
                  <a:srgbClr val="FFFF00"/>
                </a:highlight>
              </a:rPr>
              <a:t>in the midst of many peoples</a:t>
            </a:r>
            <a:br>
              <a:rPr lang="en-CA" dirty="0"/>
            </a:br>
            <a:r>
              <a:rPr lang="en-CA" dirty="0"/>
              <a:t>like dew from the LORD, like showers on the grass,</a:t>
            </a:r>
            <a:br>
              <a:rPr lang="en-CA" dirty="0"/>
            </a:br>
            <a:r>
              <a:rPr lang="en-CA" dirty="0"/>
              <a:t>which delay not for a man nor wait for the children of man.</a:t>
            </a:r>
            <a:br>
              <a:rPr lang="en-CA" dirty="0"/>
            </a:br>
            <a:r>
              <a:rPr lang="en-CA" dirty="0"/>
              <a:t>And </a:t>
            </a:r>
            <a:r>
              <a:rPr lang="en-CA" b="1" dirty="0">
                <a:highlight>
                  <a:srgbClr val="FFFF00"/>
                </a:highlight>
              </a:rPr>
              <a:t>the remnant of Jacob shall be among the nations</a:t>
            </a:r>
            <a:r>
              <a:rPr lang="en-CA" dirty="0"/>
              <a:t>, in the midst of many peoples …</a:t>
            </a:r>
          </a:p>
          <a:p>
            <a:pPr marL="457200" lvl="1" indent="0">
              <a:spcBef>
                <a:spcPts val="0"/>
              </a:spcBef>
              <a:buNone/>
            </a:pPr>
            <a:r>
              <a:rPr lang="en-CA" dirty="0"/>
              <a:t>Who is a God like you, pardoning iniquity and passing over transgression</a:t>
            </a:r>
            <a:br>
              <a:rPr lang="en-CA" dirty="0"/>
            </a:br>
            <a:r>
              <a:rPr lang="en-CA" b="1" dirty="0">
                <a:highlight>
                  <a:srgbClr val="FFFF00"/>
                </a:highlight>
              </a:rPr>
              <a:t>for the remnant of his inheritance</a:t>
            </a:r>
            <a:r>
              <a:rPr lang="en-CA" dirty="0"/>
              <a:t>?</a:t>
            </a:r>
            <a:br>
              <a:rPr lang="en-CA" dirty="0"/>
            </a:br>
            <a:r>
              <a:rPr lang="en-CA" dirty="0"/>
              <a:t>He does not retain his anger forever, </a:t>
            </a:r>
            <a:r>
              <a:rPr lang="en-CA" b="1" dirty="0">
                <a:highlight>
                  <a:srgbClr val="FFFF00"/>
                </a:highlight>
              </a:rPr>
              <a:t>because he delights in [</a:t>
            </a:r>
            <a:r>
              <a:rPr lang="en-CA" b="1" dirty="0" err="1">
                <a:highlight>
                  <a:srgbClr val="FFFF00"/>
                </a:highlight>
              </a:rPr>
              <a:t>ḥesed</a:t>
            </a:r>
            <a:r>
              <a:rPr lang="en-CA" b="1" dirty="0">
                <a:highlight>
                  <a:srgbClr val="FFFF00"/>
                </a:highlight>
              </a:rPr>
              <a:t>]</a:t>
            </a:r>
            <a:r>
              <a:rPr lang="en-CA" dirty="0"/>
              <a:t>.</a:t>
            </a:r>
            <a:br>
              <a:rPr lang="en-CA" dirty="0"/>
            </a:br>
            <a:r>
              <a:rPr lang="en-CA" b="1" dirty="0">
                <a:highlight>
                  <a:srgbClr val="FFFF00"/>
                </a:highlight>
              </a:rPr>
              <a:t>He will again have compassion on us</a:t>
            </a:r>
            <a:r>
              <a:rPr lang="en-CA" dirty="0"/>
              <a:t>; he will tread our iniquities underfoot.</a:t>
            </a:r>
            <a:br>
              <a:rPr lang="en-CA" dirty="0"/>
            </a:br>
            <a:r>
              <a:rPr lang="en-CA" dirty="0"/>
              <a:t>You will cast all our sins into the depths of the sea.</a:t>
            </a:r>
            <a:br>
              <a:rPr lang="en-CA" dirty="0"/>
            </a:br>
            <a:r>
              <a:rPr lang="en-CA" b="1" dirty="0">
                <a:highlight>
                  <a:srgbClr val="FFFF00"/>
                </a:highlight>
              </a:rPr>
              <a:t>You will show faithfulness</a:t>
            </a:r>
            <a:r>
              <a:rPr lang="en-CA" dirty="0"/>
              <a:t> to Jacob and </a:t>
            </a:r>
            <a:r>
              <a:rPr lang="en-CA" b="1" dirty="0">
                <a:highlight>
                  <a:srgbClr val="FFFF00"/>
                </a:highlight>
              </a:rPr>
              <a:t>[</a:t>
            </a:r>
            <a:r>
              <a:rPr lang="en-CA" b="1" dirty="0" err="1">
                <a:highlight>
                  <a:srgbClr val="FFFF00"/>
                </a:highlight>
              </a:rPr>
              <a:t>ḥesed</a:t>
            </a:r>
            <a:r>
              <a:rPr lang="en-CA" b="1" dirty="0">
                <a:highlight>
                  <a:srgbClr val="FFFF00"/>
                </a:highlight>
              </a:rPr>
              <a:t>] to Abraham</a:t>
            </a:r>
            <a:r>
              <a:rPr lang="en-CA" dirty="0"/>
              <a:t>,</a:t>
            </a:r>
            <a:br>
              <a:rPr lang="en-CA" dirty="0"/>
            </a:br>
            <a:r>
              <a:rPr lang="en-CA" dirty="0"/>
              <a:t>as you have sworn to our fathers from the days of old.</a:t>
            </a:r>
          </a:p>
        </p:txBody>
      </p:sp>
    </p:spTree>
    <p:extLst>
      <p:ext uri="{BB962C8B-B14F-4D97-AF65-F5344CB8AC3E}">
        <p14:creationId xmlns:p14="http://schemas.microsoft.com/office/powerpoint/2010/main" val="2411348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B8D35-685F-4AB3-A472-6A57D1C40574}"/>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The Plan of God is Inexorable </a:t>
            </a:r>
          </a:p>
        </p:txBody>
      </p:sp>
      <p:sp>
        <p:nvSpPr>
          <p:cNvPr id="3" name="Content Placeholder 2">
            <a:extLst>
              <a:ext uri="{FF2B5EF4-FFF2-40B4-BE49-F238E27FC236}">
                <a16:creationId xmlns:a16="http://schemas.microsoft.com/office/drawing/2014/main" id="{3BFA1BE1-7724-4E35-AB5A-301F3BDCA8F6}"/>
              </a:ext>
            </a:extLst>
          </p:cNvPr>
          <p:cNvSpPr>
            <a:spLocks noGrp="1"/>
          </p:cNvSpPr>
          <p:nvPr>
            <p:ph idx="1"/>
          </p:nvPr>
        </p:nvSpPr>
        <p:spPr>
          <a:xfrm>
            <a:off x="0" y="1177871"/>
            <a:ext cx="12192000" cy="5680128"/>
          </a:xfrm>
        </p:spPr>
        <p:txBody>
          <a:bodyPr>
            <a:normAutofit lnSpcReduction="10000"/>
          </a:bodyPr>
          <a:lstStyle/>
          <a:p>
            <a:r>
              <a:rPr lang="en-CA" dirty="0"/>
              <a:t>The </a:t>
            </a:r>
            <a:r>
              <a:rPr lang="en-CA" b="1" dirty="0">
                <a:highlight>
                  <a:srgbClr val="FFFF00"/>
                </a:highlight>
              </a:rPr>
              <a:t>failure of Israel to live up to God’s expectations</a:t>
            </a:r>
            <a:r>
              <a:rPr lang="en-CA" dirty="0"/>
              <a:t> is well documented – the nation was irrevocably destroyed between 735BC and 580BC </a:t>
            </a:r>
          </a:p>
          <a:p>
            <a:r>
              <a:rPr lang="en-CA" dirty="0"/>
              <a:t>But, before the destruction, </a:t>
            </a:r>
            <a:r>
              <a:rPr lang="en-CA" b="1" dirty="0">
                <a:highlight>
                  <a:srgbClr val="FFFF00"/>
                </a:highlight>
              </a:rPr>
              <a:t>God revealed through his prophets how the plan would be fulfilled</a:t>
            </a:r>
            <a:r>
              <a:rPr lang="en-CA" dirty="0"/>
              <a:t> – a remnant would be identified to prepare for the First Coming of the Messiah:</a:t>
            </a:r>
          </a:p>
          <a:p>
            <a:pPr marL="457200" lvl="1" indent="0">
              <a:buNone/>
            </a:pPr>
            <a:r>
              <a:rPr lang="en-CA" b="1" u="sng" dirty="0"/>
              <a:t>Ezekiel 3:4, 10-11 ESV</a:t>
            </a:r>
          </a:p>
          <a:p>
            <a:pPr marL="457200" lvl="1" indent="0">
              <a:buNone/>
            </a:pPr>
            <a:r>
              <a:rPr lang="en-CA" dirty="0"/>
              <a:t>Son of man, </a:t>
            </a:r>
            <a:r>
              <a:rPr lang="en-CA" b="1" dirty="0">
                <a:highlight>
                  <a:srgbClr val="FFFF00"/>
                </a:highlight>
              </a:rPr>
              <a:t>go to the house of Israel</a:t>
            </a:r>
            <a:r>
              <a:rPr lang="en-CA" dirty="0"/>
              <a:t> and </a:t>
            </a:r>
            <a:r>
              <a:rPr lang="en-CA" b="1" dirty="0">
                <a:highlight>
                  <a:srgbClr val="FFFF00"/>
                </a:highlight>
              </a:rPr>
              <a:t>speak with my words to them</a:t>
            </a:r>
            <a:r>
              <a:rPr lang="en-CA" dirty="0"/>
              <a:t>.  … Son of man, all my words that I shall speak to you receive in your heart, and hear with your ears.  And </a:t>
            </a:r>
            <a:r>
              <a:rPr lang="en-CA" b="1" dirty="0">
                <a:highlight>
                  <a:srgbClr val="FFFF00"/>
                </a:highlight>
              </a:rPr>
              <a:t>go to the exiles, to your people</a:t>
            </a:r>
            <a:r>
              <a:rPr lang="en-CA" dirty="0"/>
              <a:t>, and speak to them and say to them, ‘Thus says the Lord GOD,’ whether </a:t>
            </a:r>
            <a:r>
              <a:rPr lang="en-CA" b="1" dirty="0">
                <a:highlight>
                  <a:srgbClr val="FFFF00"/>
                </a:highlight>
              </a:rPr>
              <a:t>they hear</a:t>
            </a:r>
            <a:r>
              <a:rPr lang="en-CA" dirty="0"/>
              <a:t> or </a:t>
            </a:r>
            <a:r>
              <a:rPr lang="en-CA" b="1" dirty="0">
                <a:highlight>
                  <a:srgbClr val="FFFF00"/>
                </a:highlight>
              </a:rPr>
              <a:t>refuse to hear</a:t>
            </a:r>
            <a:r>
              <a:rPr lang="en-CA" dirty="0"/>
              <a:t>.</a:t>
            </a:r>
          </a:p>
          <a:p>
            <a:pPr marL="457200" lvl="1" indent="0">
              <a:buNone/>
            </a:pPr>
            <a:r>
              <a:rPr lang="en-CA" b="1" u="sng" dirty="0"/>
              <a:t>Jeremiah 29:10-12 ESV</a:t>
            </a:r>
          </a:p>
          <a:p>
            <a:pPr marL="457200" lvl="1" indent="0">
              <a:buNone/>
            </a:pPr>
            <a:r>
              <a:rPr lang="en-CA" dirty="0"/>
              <a:t>For thus says the LORD: When seventy years are completed for Babylon, I will visit you, and </a:t>
            </a:r>
            <a:br>
              <a:rPr lang="en-CA" dirty="0"/>
            </a:br>
            <a:r>
              <a:rPr lang="en-CA" b="1" dirty="0">
                <a:highlight>
                  <a:srgbClr val="FFFF00"/>
                </a:highlight>
              </a:rPr>
              <a:t>I will fulfill to you my promise and bring you back to this place</a:t>
            </a:r>
            <a:r>
              <a:rPr lang="en-CA" dirty="0"/>
              <a:t>.   For </a:t>
            </a:r>
            <a:r>
              <a:rPr lang="en-CA" b="1" dirty="0">
                <a:highlight>
                  <a:srgbClr val="FFFF00"/>
                </a:highlight>
              </a:rPr>
              <a:t>I know the plans I have for you</a:t>
            </a:r>
            <a:r>
              <a:rPr lang="en-CA" dirty="0"/>
              <a:t>, declares the LORD, plans for welfare and not for evil, to give you a future and a hope. Then </a:t>
            </a:r>
            <a:r>
              <a:rPr lang="en-CA" b="1" dirty="0">
                <a:highlight>
                  <a:srgbClr val="FFFF00"/>
                </a:highlight>
              </a:rPr>
              <a:t>you will call upon me and come and pray to me</a:t>
            </a:r>
            <a:r>
              <a:rPr lang="en-CA" dirty="0"/>
              <a:t>, and </a:t>
            </a:r>
            <a:r>
              <a:rPr lang="en-CA" b="1" dirty="0">
                <a:highlight>
                  <a:srgbClr val="FFFF00"/>
                </a:highlight>
              </a:rPr>
              <a:t>I will hear you</a:t>
            </a:r>
            <a:r>
              <a:rPr lang="en-CA" dirty="0"/>
              <a:t>.</a:t>
            </a:r>
          </a:p>
        </p:txBody>
      </p:sp>
    </p:spTree>
    <p:extLst>
      <p:ext uri="{BB962C8B-B14F-4D97-AF65-F5344CB8AC3E}">
        <p14:creationId xmlns:p14="http://schemas.microsoft.com/office/powerpoint/2010/main" val="3785376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B3B8F-6B1C-4ED9-8CA6-E067A246DEBD}"/>
              </a:ext>
            </a:extLst>
          </p:cNvPr>
          <p:cNvSpPr>
            <a:spLocks noGrp="1"/>
          </p:cNvSpPr>
          <p:nvPr>
            <p:ph type="title"/>
          </p:nvPr>
        </p:nvSpPr>
        <p:spPr>
          <a:xfrm>
            <a:off x="838200" y="1"/>
            <a:ext cx="10515600" cy="1115877"/>
          </a:xfrm>
        </p:spPr>
        <p:txBody>
          <a:bodyPr/>
          <a:lstStyle/>
          <a:p>
            <a:pPr algn="ctr"/>
            <a:r>
              <a:rPr lang="en-CA" dirty="0">
                <a:latin typeface="Arial Black" panose="020B0A04020102020204" pitchFamily="34" charset="0"/>
              </a:rPr>
              <a:t>The New Testament Church</a:t>
            </a:r>
          </a:p>
        </p:txBody>
      </p:sp>
      <p:sp>
        <p:nvSpPr>
          <p:cNvPr id="3" name="Content Placeholder 2">
            <a:extLst>
              <a:ext uri="{FF2B5EF4-FFF2-40B4-BE49-F238E27FC236}">
                <a16:creationId xmlns:a16="http://schemas.microsoft.com/office/drawing/2014/main" id="{6C03249E-F512-420B-9C57-5ED7E1BAB132}"/>
              </a:ext>
            </a:extLst>
          </p:cNvPr>
          <p:cNvSpPr>
            <a:spLocks noGrp="1"/>
          </p:cNvSpPr>
          <p:nvPr>
            <p:ph idx="1"/>
          </p:nvPr>
        </p:nvSpPr>
        <p:spPr>
          <a:xfrm>
            <a:off x="0" y="1115878"/>
            <a:ext cx="12192000" cy="5742121"/>
          </a:xfrm>
        </p:spPr>
        <p:txBody>
          <a:bodyPr>
            <a:normAutofit lnSpcReduction="10000"/>
          </a:bodyPr>
          <a:lstStyle/>
          <a:p>
            <a:r>
              <a:rPr lang="en-CA" b="1" dirty="0">
                <a:highlight>
                  <a:srgbClr val="FFFF00"/>
                </a:highlight>
              </a:rPr>
              <a:t>John the Baptist prepared the last remnant</a:t>
            </a:r>
            <a:r>
              <a:rPr lang="en-CA" dirty="0"/>
              <a:t> of True Worshippers in Israel to transition to the New Testament Church:</a:t>
            </a:r>
          </a:p>
          <a:p>
            <a:pPr marL="457200" lvl="1" indent="0">
              <a:buNone/>
            </a:pPr>
            <a:r>
              <a:rPr lang="en-CA" b="1" u="sng" dirty="0"/>
              <a:t>Luke 1:67-78 ESV</a:t>
            </a:r>
          </a:p>
          <a:p>
            <a:pPr marL="457200" lvl="1" indent="0">
              <a:buNone/>
            </a:pPr>
            <a:r>
              <a:rPr lang="en-CA" dirty="0"/>
              <a:t>And his father Zechariah was filled with the Holy Spirit and prophesied, saying,</a:t>
            </a:r>
          </a:p>
          <a:p>
            <a:pPr marL="457200" lvl="1" indent="0">
              <a:buNone/>
            </a:pPr>
            <a:r>
              <a:rPr lang="en-CA" dirty="0"/>
              <a:t>“Blessed be the Lord God of Israel, …</a:t>
            </a:r>
          </a:p>
          <a:p>
            <a:pPr marL="457200" lvl="1" indent="0">
              <a:buNone/>
            </a:pPr>
            <a:r>
              <a:rPr lang="en-CA" dirty="0"/>
              <a:t>as he spoke by the mouth of his holy prophets from of old,</a:t>
            </a:r>
          </a:p>
          <a:p>
            <a:pPr marL="457200" lvl="1" indent="0">
              <a:buNone/>
            </a:pPr>
            <a:r>
              <a:rPr lang="en-CA" dirty="0"/>
              <a:t>that </a:t>
            </a:r>
            <a:r>
              <a:rPr lang="en-CA" b="1" dirty="0">
                <a:highlight>
                  <a:srgbClr val="FFFF00"/>
                </a:highlight>
              </a:rPr>
              <a:t>we should be saved</a:t>
            </a:r>
            <a:r>
              <a:rPr lang="en-CA" dirty="0"/>
              <a:t> from our enemies and from the hand of all who hate us;</a:t>
            </a:r>
          </a:p>
          <a:p>
            <a:pPr marL="457200" lvl="1" indent="0">
              <a:buNone/>
            </a:pPr>
            <a:r>
              <a:rPr lang="en-CA" dirty="0"/>
              <a:t>to show </a:t>
            </a:r>
            <a:r>
              <a:rPr lang="en-CA" b="1" dirty="0">
                <a:highlight>
                  <a:srgbClr val="FFFF00"/>
                </a:highlight>
              </a:rPr>
              <a:t>the mercy promised to our fathers</a:t>
            </a:r>
            <a:r>
              <a:rPr lang="en-CA" dirty="0"/>
              <a:t> and to </a:t>
            </a:r>
            <a:r>
              <a:rPr lang="en-CA" b="1" dirty="0">
                <a:highlight>
                  <a:srgbClr val="FFFF00"/>
                </a:highlight>
              </a:rPr>
              <a:t>remember his holy covenant</a:t>
            </a:r>
            <a:r>
              <a:rPr lang="en-CA" dirty="0"/>
              <a:t>,</a:t>
            </a:r>
          </a:p>
          <a:p>
            <a:pPr marL="457200" lvl="1" indent="0">
              <a:buNone/>
            </a:pPr>
            <a:r>
              <a:rPr lang="en-CA" dirty="0"/>
              <a:t>the oath </a:t>
            </a:r>
            <a:r>
              <a:rPr lang="en-CA" b="1" dirty="0">
                <a:highlight>
                  <a:srgbClr val="FFFF00"/>
                </a:highlight>
              </a:rPr>
              <a:t>that he swore to our father Abraham</a:t>
            </a:r>
            <a:r>
              <a:rPr lang="en-CA" dirty="0"/>
              <a:t>, </a:t>
            </a:r>
          </a:p>
          <a:p>
            <a:pPr marL="457200" lvl="1" indent="0">
              <a:buNone/>
            </a:pPr>
            <a:r>
              <a:rPr lang="en-CA" dirty="0"/>
              <a:t>to grant us that we, being delivered from the hand of our enemies,</a:t>
            </a:r>
          </a:p>
          <a:p>
            <a:pPr marL="457200" lvl="1" indent="0">
              <a:buNone/>
            </a:pPr>
            <a:r>
              <a:rPr lang="en-CA" dirty="0"/>
              <a:t>might serve him without fear, in holiness and righteousness before him all our days.</a:t>
            </a:r>
          </a:p>
          <a:p>
            <a:pPr marL="457200" lvl="1" indent="0">
              <a:buNone/>
            </a:pPr>
            <a:r>
              <a:rPr lang="en-CA" dirty="0"/>
              <a:t>And you, child, will be called the prophet of the Most High; </a:t>
            </a:r>
          </a:p>
          <a:p>
            <a:pPr marL="457200" lvl="1" indent="0">
              <a:buNone/>
            </a:pPr>
            <a:r>
              <a:rPr lang="en-CA" dirty="0"/>
              <a:t>for </a:t>
            </a:r>
            <a:r>
              <a:rPr lang="en-CA" b="1" dirty="0">
                <a:highlight>
                  <a:srgbClr val="FFFF00"/>
                </a:highlight>
              </a:rPr>
              <a:t>you will go before the Lord to prepare his ways</a:t>
            </a:r>
            <a:r>
              <a:rPr lang="en-CA" dirty="0"/>
              <a:t>,</a:t>
            </a:r>
          </a:p>
          <a:p>
            <a:pPr marL="457200" lvl="1" indent="0">
              <a:buNone/>
            </a:pPr>
            <a:r>
              <a:rPr lang="en-CA" b="1" dirty="0">
                <a:highlight>
                  <a:srgbClr val="FFFF00"/>
                </a:highlight>
              </a:rPr>
              <a:t>to give knowledge of salvation</a:t>
            </a:r>
            <a:r>
              <a:rPr lang="en-CA" dirty="0"/>
              <a:t> to his people in the forgiveness of their sins, </a:t>
            </a:r>
          </a:p>
          <a:p>
            <a:pPr marL="457200" lvl="1" indent="0">
              <a:buNone/>
            </a:pPr>
            <a:r>
              <a:rPr lang="en-CA" dirty="0"/>
              <a:t>because of the tender mercy of our God …” </a:t>
            </a:r>
          </a:p>
          <a:p>
            <a:pPr marL="457200" lvl="1" indent="0">
              <a:buNone/>
            </a:pPr>
            <a:endParaRPr lang="en-CA" dirty="0"/>
          </a:p>
        </p:txBody>
      </p:sp>
    </p:spTree>
    <p:extLst>
      <p:ext uri="{BB962C8B-B14F-4D97-AF65-F5344CB8AC3E}">
        <p14:creationId xmlns:p14="http://schemas.microsoft.com/office/powerpoint/2010/main" val="3403226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A996C-B145-4D3B-AA95-C497CAEDB954}"/>
              </a:ext>
            </a:extLst>
          </p:cNvPr>
          <p:cNvSpPr>
            <a:spLocks noGrp="1"/>
          </p:cNvSpPr>
          <p:nvPr>
            <p:ph type="title"/>
          </p:nvPr>
        </p:nvSpPr>
        <p:spPr>
          <a:xfrm>
            <a:off x="0" y="1"/>
            <a:ext cx="12192000" cy="1162372"/>
          </a:xfrm>
        </p:spPr>
        <p:txBody>
          <a:bodyPr/>
          <a:lstStyle/>
          <a:p>
            <a:pPr algn="ctr"/>
            <a:r>
              <a:rPr lang="en-CA" dirty="0">
                <a:latin typeface="Arial Black" panose="020B0A04020102020204" pitchFamily="34" charset="0"/>
              </a:rPr>
              <a:t>Christians are the Sons of Abraham</a:t>
            </a:r>
          </a:p>
        </p:txBody>
      </p:sp>
      <p:sp>
        <p:nvSpPr>
          <p:cNvPr id="3" name="Content Placeholder 2">
            <a:extLst>
              <a:ext uri="{FF2B5EF4-FFF2-40B4-BE49-F238E27FC236}">
                <a16:creationId xmlns:a16="http://schemas.microsoft.com/office/drawing/2014/main" id="{F0C5B954-FD0D-4254-BBEA-F04508F306B0}"/>
              </a:ext>
            </a:extLst>
          </p:cNvPr>
          <p:cNvSpPr>
            <a:spLocks noGrp="1"/>
          </p:cNvSpPr>
          <p:nvPr>
            <p:ph idx="1"/>
          </p:nvPr>
        </p:nvSpPr>
        <p:spPr>
          <a:xfrm>
            <a:off x="0" y="1162373"/>
            <a:ext cx="12192000" cy="5695626"/>
          </a:xfrm>
        </p:spPr>
        <p:txBody>
          <a:bodyPr>
            <a:normAutofit lnSpcReduction="10000"/>
          </a:bodyPr>
          <a:lstStyle/>
          <a:p>
            <a:pPr marL="457200" lvl="1" indent="0">
              <a:buNone/>
            </a:pPr>
            <a:r>
              <a:rPr lang="en-CA" b="1" u="sng" dirty="0"/>
              <a:t>John 8:31-33, 39, 43, 47, 56 ESV</a:t>
            </a:r>
          </a:p>
          <a:p>
            <a:pPr marL="457200" lvl="1" indent="0">
              <a:buNone/>
            </a:pPr>
            <a:r>
              <a:rPr lang="en-CA" dirty="0"/>
              <a:t>So </a:t>
            </a:r>
            <a:r>
              <a:rPr lang="en-CA" b="1" dirty="0">
                <a:highlight>
                  <a:srgbClr val="FFFF00"/>
                </a:highlight>
              </a:rPr>
              <a:t>Jesus said to the Jews who had believed</a:t>
            </a:r>
            <a:r>
              <a:rPr lang="en-CA" dirty="0"/>
              <a:t> him, “If you abide in my word, </a:t>
            </a:r>
            <a:r>
              <a:rPr lang="en-CA" b="1" dirty="0">
                <a:highlight>
                  <a:srgbClr val="FFFF00"/>
                </a:highlight>
              </a:rPr>
              <a:t>you are truly my disciples</a:t>
            </a:r>
            <a:r>
              <a:rPr lang="en-CA" dirty="0"/>
              <a:t>, and you will know the truth, and the truth will set you free.”  They answered him, “</a:t>
            </a:r>
            <a:r>
              <a:rPr lang="en-CA" b="1" dirty="0">
                <a:highlight>
                  <a:srgbClr val="FFFF00"/>
                </a:highlight>
              </a:rPr>
              <a:t>We are offspring of Abraham</a:t>
            </a:r>
            <a:r>
              <a:rPr lang="en-CA" dirty="0"/>
              <a:t> … Jesus said to them, “</a:t>
            </a:r>
            <a:r>
              <a:rPr lang="en-CA" b="1" dirty="0">
                <a:highlight>
                  <a:srgbClr val="FFFF00"/>
                </a:highlight>
              </a:rPr>
              <a:t>If you were Abraham’s children</a:t>
            </a:r>
            <a:r>
              <a:rPr lang="en-CA" dirty="0"/>
              <a:t>, you would be doing </a:t>
            </a:r>
            <a:r>
              <a:rPr lang="en-CA" b="1" dirty="0">
                <a:highlight>
                  <a:srgbClr val="FFFF00"/>
                </a:highlight>
              </a:rPr>
              <a:t>the works Abraham did</a:t>
            </a:r>
            <a:r>
              <a:rPr lang="en-CA" dirty="0"/>
              <a:t> … Why do you not understand what I say?  It is because </a:t>
            </a:r>
            <a:r>
              <a:rPr lang="en-CA" b="1" dirty="0">
                <a:highlight>
                  <a:srgbClr val="FFFF00"/>
                </a:highlight>
              </a:rPr>
              <a:t>you cannot bear to hear my word</a:t>
            </a:r>
            <a:r>
              <a:rPr lang="en-CA" dirty="0"/>
              <a:t>.  … </a:t>
            </a:r>
            <a:r>
              <a:rPr lang="en-CA" b="1" dirty="0">
                <a:highlight>
                  <a:srgbClr val="FFFF00"/>
                </a:highlight>
              </a:rPr>
              <a:t>Whoever is of God hears the words of God</a:t>
            </a:r>
            <a:r>
              <a:rPr lang="en-CA" dirty="0"/>
              <a:t>.  … Your father </a:t>
            </a:r>
            <a:r>
              <a:rPr lang="en-CA" b="1" dirty="0">
                <a:highlight>
                  <a:srgbClr val="FFFF00"/>
                </a:highlight>
              </a:rPr>
              <a:t>Abraham rejoiced that he would see my day</a:t>
            </a:r>
            <a:r>
              <a:rPr lang="en-CA" dirty="0"/>
              <a:t>.  He saw it and was glad.</a:t>
            </a:r>
          </a:p>
          <a:p>
            <a:pPr marL="457200" lvl="1" indent="0">
              <a:buNone/>
            </a:pPr>
            <a:r>
              <a:rPr lang="en-CA" b="1" u="sng" dirty="0"/>
              <a:t>Hebrews 6:13-15 ESV</a:t>
            </a:r>
          </a:p>
          <a:p>
            <a:pPr marL="457200" lvl="1" indent="0">
              <a:buNone/>
            </a:pPr>
            <a:r>
              <a:rPr lang="en-CA" dirty="0"/>
              <a:t> For when </a:t>
            </a:r>
            <a:r>
              <a:rPr lang="en-CA" b="1" dirty="0">
                <a:highlight>
                  <a:srgbClr val="FFFF00"/>
                </a:highlight>
              </a:rPr>
              <a:t>God made a promise to Abraham</a:t>
            </a:r>
            <a:r>
              <a:rPr lang="en-CA" dirty="0"/>
              <a:t>, … saying, “</a:t>
            </a:r>
            <a:r>
              <a:rPr lang="en-CA" b="1" dirty="0">
                <a:highlight>
                  <a:srgbClr val="FFFF00"/>
                </a:highlight>
              </a:rPr>
              <a:t>Surely I will bless you and multiply you</a:t>
            </a:r>
            <a:r>
              <a:rPr lang="en-CA" dirty="0"/>
              <a:t>.”  And thus Abraham, having patiently waited, obtained the promise.</a:t>
            </a:r>
          </a:p>
          <a:p>
            <a:pPr marL="457200" lvl="1" indent="0">
              <a:buNone/>
            </a:pPr>
            <a:r>
              <a:rPr lang="en-CA" b="1" u="sng" dirty="0"/>
              <a:t>Romans 4:13, 16-17 ESV</a:t>
            </a:r>
          </a:p>
          <a:p>
            <a:pPr marL="457200" lvl="1" indent="0">
              <a:buNone/>
            </a:pPr>
            <a:r>
              <a:rPr lang="en-CA" dirty="0"/>
              <a:t>For </a:t>
            </a:r>
            <a:r>
              <a:rPr lang="en-CA" b="1" dirty="0">
                <a:highlight>
                  <a:srgbClr val="FFFF00"/>
                </a:highlight>
              </a:rPr>
              <a:t>the promise to Abraham</a:t>
            </a:r>
            <a:r>
              <a:rPr lang="en-CA" dirty="0"/>
              <a:t> and </a:t>
            </a:r>
            <a:r>
              <a:rPr lang="en-CA" b="1" dirty="0">
                <a:highlight>
                  <a:srgbClr val="FFFF00"/>
                </a:highlight>
              </a:rPr>
              <a:t>his offspring</a:t>
            </a:r>
            <a:r>
              <a:rPr lang="en-CA" dirty="0"/>
              <a:t> that he would be heir of the world … </a:t>
            </a:r>
            <a:r>
              <a:rPr lang="en-CA" b="1" dirty="0">
                <a:highlight>
                  <a:srgbClr val="FFFF00"/>
                </a:highlight>
              </a:rPr>
              <a:t>through the righteousness of faith</a:t>
            </a:r>
            <a:r>
              <a:rPr lang="en-CA" dirty="0"/>
              <a:t>.  … That is why </a:t>
            </a:r>
            <a:r>
              <a:rPr lang="en-CA" b="1" dirty="0">
                <a:highlight>
                  <a:srgbClr val="FFFF00"/>
                </a:highlight>
              </a:rPr>
              <a:t>it depends on faith</a:t>
            </a:r>
            <a:r>
              <a:rPr lang="en-CA" dirty="0"/>
              <a:t>, in order that </a:t>
            </a:r>
            <a:r>
              <a:rPr lang="en-CA" b="1" dirty="0">
                <a:highlight>
                  <a:srgbClr val="FFFF00"/>
                </a:highlight>
              </a:rPr>
              <a:t>the promise may rest on grace</a:t>
            </a:r>
            <a:r>
              <a:rPr lang="en-CA" dirty="0"/>
              <a:t> and be </a:t>
            </a:r>
            <a:r>
              <a:rPr lang="en-CA" b="1" dirty="0">
                <a:highlight>
                  <a:srgbClr val="FFFF00"/>
                </a:highlight>
              </a:rPr>
              <a:t>guaranteed to all his offspring</a:t>
            </a:r>
            <a:r>
              <a:rPr lang="en-CA" dirty="0"/>
              <a:t>— … to the </a:t>
            </a:r>
            <a:r>
              <a:rPr lang="en-CA" b="1" dirty="0">
                <a:highlight>
                  <a:srgbClr val="FFFF00"/>
                </a:highlight>
              </a:rPr>
              <a:t>one who shares the faith of Abraham</a:t>
            </a:r>
            <a:r>
              <a:rPr lang="en-CA" dirty="0"/>
              <a:t>, who is </a:t>
            </a:r>
            <a:r>
              <a:rPr lang="en-CA" b="1" dirty="0">
                <a:highlight>
                  <a:srgbClr val="FFFF00"/>
                </a:highlight>
              </a:rPr>
              <a:t>the father of us all</a:t>
            </a:r>
            <a:r>
              <a:rPr lang="en-CA" dirty="0"/>
              <a:t>, as it is written, “</a:t>
            </a:r>
            <a:r>
              <a:rPr lang="en-CA" b="1" dirty="0">
                <a:highlight>
                  <a:srgbClr val="FFFF00"/>
                </a:highlight>
              </a:rPr>
              <a:t>I have made you the father of many nations</a:t>
            </a:r>
            <a:r>
              <a:rPr lang="en-CA" dirty="0"/>
              <a:t>” …</a:t>
            </a:r>
          </a:p>
          <a:p>
            <a:r>
              <a:rPr lang="en-CA" b="1" dirty="0">
                <a:highlight>
                  <a:srgbClr val="FFFF00"/>
                </a:highlight>
              </a:rPr>
              <a:t>The New Testament Church is the beginning of the “many nations”</a:t>
            </a:r>
          </a:p>
        </p:txBody>
      </p:sp>
    </p:spTree>
    <p:extLst>
      <p:ext uri="{BB962C8B-B14F-4D97-AF65-F5344CB8AC3E}">
        <p14:creationId xmlns:p14="http://schemas.microsoft.com/office/powerpoint/2010/main" val="3409528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35F58-4145-4AE7-BE37-E6A8842B4B5C}"/>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Salvation For the Whole World</a:t>
            </a:r>
          </a:p>
        </p:txBody>
      </p:sp>
      <p:sp>
        <p:nvSpPr>
          <p:cNvPr id="3" name="Content Placeholder 2">
            <a:extLst>
              <a:ext uri="{FF2B5EF4-FFF2-40B4-BE49-F238E27FC236}">
                <a16:creationId xmlns:a16="http://schemas.microsoft.com/office/drawing/2014/main" id="{604E0882-A282-4DA5-9AA5-BFD362F9A46A}"/>
              </a:ext>
            </a:extLst>
          </p:cNvPr>
          <p:cNvSpPr>
            <a:spLocks noGrp="1"/>
          </p:cNvSpPr>
          <p:nvPr>
            <p:ph idx="1"/>
          </p:nvPr>
        </p:nvSpPr>
        <p:spPr>
          <a:xfrm>
            <a:off x="0" y="1177871"/>
            <a:ext cx="12192000" cy="5680128"/>
          </a:xfrm>
        </p:spPr>
        <p:txBody>
          <a:bodyPr>
            <a:normAutofit/>
          </a:bodyPr>
          <a:lstStyle/>
          <a:p>
            <a:pPr marL="457200" lvl="1" indent="0">
              <a:buNone/>
            </a:pPr>
            <a:r>
              <a:rPr lang="en-CA" b="1" u="sng" dirty="0"/>
              <a:t>Galatians 3:29 ESV</a:t>
            </a:r>
          </a:p>
          <a:p>
            <a:pPr marL="457200" lvl="1" indent="0">
              <a:buNone/>
            </a:pPr>
            <a:r>
              <a:rPr lang="en-CA" dirty="0"/>
              <a:t>And </a:t>
            </a:r>
            <a:r>
              <a:rPr lang="en-CA" b="1" dirty="0">
                <a:highlight>
                  <a:srgbClr val="FFFF00"/>
                </a:highlight>
              </a:rPr>
              <a:t>if you are Christ’s, then you are Abraham’s offspring, heirs according to promise</a:t>
            </a:r>
            <a:r>
              <a:rPr lang="en-CA" dirty="0"/>
              <a:t>.</a:t>
            </a:r>
          </a:p>
          <a:p>
            <a:pPr marL="457200" lvl="1" indent="0">
              <a:buNone/>
            </a:pPr>
            <a:r>
              <a:rPr lang="en-CA" b="1" u="sng" dirty="0"/>
              <a:t>Isaiah 49:6, 8, 12a, 13 ESV</a:t>
            </a:r>
          </a:p>
          <a:p>
            <a:pPr marL="457200" lvl="1" indent="0">
              <a:buNone/>
            </a:pPr>
            <a:r>
              <a:rPr lang="en-CA" dirty="0"/>
              <a:t>“It is too light a thing that </a:t>
            </a:r>
            <a:r>
              <a:rPr lang="en-CA" b="1" dirty="0">
                <a:highlight>
                  <a:srgbClr val="FFFF00"/>
                </a:highlight>
              </a:rPr>
              <a:t>you should be my servant</a:t>
            </a:r>
            <a:r>
              <a:rPr lang="en-CA" dirty="0"/>
              <a:t> to raise up the tribes of Jacob</a:t>
            </a:r>
            <a:br>
              <a:rPr lang="en-CA" dirty="0"/>
            </a:br>
            <a:r>
              <a:rPr lang="en-CA" dirty="0"/>
              <a:t>and to bring back the preserved of Israel;</a:t>
            </a:r>
            <a:br>
              <a:rPr lang="en-CA" dirty="0"/>
            </a:br>
            <a:r>
              <a:rPr lang="en-CA" b="1" dirty="0">
                <a:highlight>
                  <a:srgbClr val="FFFF00"/>
                </a:highlight>
              </a:rPr>
              <a:t>I will make you as a light for the nations</a:t>
            </a:r>
            <a:r>
              <a:rPr lang="en-CA" dirty="0"/>
              <a:t>,</a:t>
            </a:r>
            <a:br>
              <a:rPr lang="en-CA" dirty="0"/>
            </a:br>
            <a:r>
              <a:rPr lang="en-CA" dirty="0"/>
              <a:t>that </a:t>
            </a:r>
            <a:r>
              <a:rPr lang="en-CA" b="1" dirty="0">
                <a:highlight>
                  <a:srgbClr val="FFFF00"/>
                </a:highlight>
              </a:rPr>
              <a:t>my salvation may reach to the end of the earth</a:t>
            </a:r>
            <a:r>
              <a:rPr lang="en-CA" dirty="0"/>
              <a:t>.”</a:t>
            </a:r>
            <a:br>
              <a:rPr lang="en-CA" dirty="0"/>
            </a:br>
            <a:r>
              <a:rPr lang="en-CA" dirty="0"/>
              <a:t>In a time of favor I have answered you; </a:t>
            </a:r>
            <a:r>
              <a:rPr lang="en-CA" b="1" dirty="0">
                <a:highlight>
                  <a:srgbClr val="FFFF00"/>
                </a:highlight>
              </a:rPr>
              <a:t>in a day of salvation</a:t>
            </a:r>
            <a:r>
              <a:rPr lang="en-CA" dirty="0"/>
              <a:t> I have helped you;</a:t>
            </a:r>
            <a:br>
              <a:rPr lang="en-CA" dirty="0"/>
            </a:br>
            <a:r>
              <a:rPr lang="en-CA" dirty="0"/>
              <a:t>I will keep you and </a:t>
            </a:r>
            <a:r>
              <a:rPr lang="en-CA" b="1" dirty="0">
                <a:highlight>
                  <a:srgbClr val="FFFF00"/>
                </a:highlight>
              </a:rPr>
              <a:t>give you as a covenant to the people</a:t>
            </a:r>
            <a:r>
              <a:rPr lang="en-CA" dirty="0"/>
              <a:t>,</a:t>
            </a:r>
            <a:br>
              <a:rPr lang="en-CA" dirty="0"/>
            </a:br>
            <a:r>
              <a:rPr lang="en-CA" b="1" dirty="0">
                <a:highlight>
                  <a:srgbClr val="FFFF00"/>
                </a:highlight>
              </a:rPr>
              <a:t>to establish the [earth]</a:t>
            </a:r>
            <a:r>
              <a:rPr lang="en-CA" dirty="0"/>
              <a:t>, to apportion the desolate heritages …</a:t>
            </a:r>
          </a:p>
          <a:p>
            <a:pPr marL="457200" lvl="1" indent="0">
              <a:buNone/>
            </a:pPr>
            <a:r>
              <a:rPr lang="en-CA" dirty="0"/>
              <a:t>Behold, </a:t>
            </a:r>
            <a:r>
              <a:rPr lang="en-CA" b="1" dirty="0">
                <a:highlight>
                  <a:srgbClr val="FFFF00"/>
                </a:highlight>
              </a:rPr>
              <a:t>these shall come from afar</a:t>
            </a:r>
            <a:r>
              <a:rPr lang="en-CA" dirty="0"/>
              <a:t>, and behold, these from the north and from the west …</a:t>
            </a:r>
          </a:p>
          <a:p>
            <a:pPr marL="457200" lvl="1" indent="0">
              <a:buNone/>
            </a:pPr>
            <a:r>
              <a:rPr lang="en-CA" b="1" dirty="0">
                <a:highlight>
                  <a:srgbClr val="FFFF00"/>
                </a:highlight>
              </a:rPr>
              <a:t>Sing for joy</a:t>
            </a:r>
            <a:r>
              <a:rPr lang="en-CA" dirty="0"/>
              <a:t>, O heavens, and exult, O earth; break forth, O mountains, into singing!</a:t>
            </a:r>
            <a:br>
              <a:rPr lang="en-CA" dirty="0"/>
            </a:br>
            <a:r>
              <a:rPr lang="en-CA" dirty="0"/>
              <a:t>For </a:t>
            </a:r>
            <a:r>
              <a:rPr lang="en-CA" b="1" dirty="0">
                <a:highlight>
                  <a:srgbClr val="FFFF00"/>
                </a:highlight>
              </a:rPr>
              <a:t>the LORD has comforted his people</a:t>
            </a:r>
            <a:r>
              <a:rPr lang="en-CA" dirty="0"/>
              <a:t> and will have compassion on his afflicted.</a:t>
            </a:r>
          </a:p>
          <a:p>
            <a:r>
              <a:rPr lang="en-CA" dirty="0"/>
              <a:t>Who is the “servant” and who are “his people” to be are comforted?</a:t>
            </a:r>
          </a:p>
        </p:txBody>
      </p:sp>
    </p:spTree>
    <p:extLst>
      <p:ext uri="{BB962C8B-B14F-4D97-AF65-F5344CB8AC3E}">
        <p14:creationId xmlns:p14="http://schemas.microsoft.com/office/powerpoint/2010/main" val="3494774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3541C-6220-439F-9012-A60F6CC464F5}"/>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Second Exodus: New Israel</a:t>
            </a:r>
          </a:p>
        </p:txBody>
      </p:sp>
      <p:sp>
        <p:nvSpPr>
          <p:cNvPr id="3" name="Content Placeholder 2">
            <a:extLst>
              <a:ext uri="{FF2B5EF4-FFF2-40B4-BE49-F238E27FC236}">
                <a16:creationId xmlns:a16="http://schemas.microsoft.com/office/drawing/2014/main" id="{5920D394-1B87-48C5-9333-8179EAC59FB3}"/>
              </a:ext>
            </a:extLst>
          </p:cNvPr>
          <p:cNvSpPr>
            <a:spLocks noGrp="1"/>
          </p:cNvSpPr>
          <p:nvPr>
            <p:ph idx="1"/>
          </p:nvPr>
        </p:nvSpPr>
        <p:spPr>
          <a:xfrm>
            <a:off x="0" y="1162373"/>
            <a:ext cx="12192000" cy="5695626"/>
          </a:xfrm>
        </p:spPr>
        <p:txBody>
          <a:bodyPr>
            <a:normAutofit lnSpcReduction="10000"/>
          </a:bodyPr>
          <a:lstStyle/>
          <a:p>
            <a:pPr marL="457200" lvl="1" indent="0">
              <a:buNone/>
            </a:pPr>
            <a:r>
              <a:rPr lang="en-CA" b="1" u="sng" dirty="0"/>
              <a:t>Jeremiah 16:14-15 ESV</a:t>
            </a:r>
          </a:p>
          <a:p>
            <a:pPr marL="457200" lvl="1" indent="0">
              <a:buNone/>
            </a:pPr>
            <a:r>
              <a:rPr lang="en-CA" dirty="0"/>
              <a:t>Therefore, behold, the days are coming, declares the LORD, when </a:t>
            </a:r>
            <a:r>
              <a:rPr lang="en-CA" b="1" dirty="0">
                <a:highlight>
                  <a:srgbClr val="FFFF00"/>
                </a:highlight>
              </a:rPr>
              <a:t>it shall no longer be said, ‘As the LORD lives who brought up the people of Israel out of the land of Egypt,’</a:t>
            </a:r>
            <a:r>
              <a:rPr lang="en-CA" dirty="0"/>
              <a:t> but ‘As the LORD lives who brought up the people of Israel out of the north country and out of all the countries where he had driven them.’  For I will bring them back to their own land that I gave to their fathers.</a:t>
            </a:r>
          </a:p>
          <a:p>
            <a:pPr marL="457200" lvl="1" indent="0">
              <a:buNone/>
            </a:pPr>
            <a:r>
              <a:rPr lang="en-CA" b="1" u="sng" dirty="0"/>
              <a:t>Isaiah 11:11, 10:20-22 ESV</a:t>
            </a:r>
          </a:p>
          <a:p>
            <a:pPr marL="457200" lvl="1" indent="0">
              <a:buNone/>
            </a:pPr>
            <a:r>
              <a:rPr lang="en-CA" dirty="0"/>
              <a:t>In that day </a:t>
            </a:r>
            <a:r>
              <a:rPr lang="en-CA" b="1" dirty="0">
                <a:highlight>
                  <a:srgbClr val="FFFF00"/>
                </a:highlight>
              </a:rPr>
              <a:t>the Lord will extend his hand yet a second time to recover the remnant</a:t>
            </a:r>
            <a:r>
              <a:rPr lang="en-CA" dirty="0"/>
              <a:t> that remains of his people … In that day </a:t>
            </a:r>
            <a:r>
              <a:rPr lang="en-CA" b="1" dirty="0">
                <a:highlight>
                  <a:srgbClr val="FFFF00"/>
                </a:highlight>
              </a:rPr>
              <a:t>the remnant</a:t>
            </a:r>
            <a:r>
              <a:rPr lang="en-CA" dirty="0"/>
              <a:t> of Israel and the survivors of the house of Jacob … </a:t>
            </a:r>
            <a:r>
              <a:rPr lang="en-CA" b="1" dirty="0">
                <a:highlight>
                  <a:srgbClr val="FFFF00"/>
                </a:highlight>
              </a:rPr>
              <a:t>will lean on the LORD</a:t>
            </a:r>
            <a:r>
              <a:rPr lang="en-CA" dirty="0"/>
              <a:t>, the Holy One of Israel, </a:t>
            </a:r>
            <a:r>
              <a:rPr lang="en-CA" b="1" dirty="0">
                <a:highlight>
                  <a:srgbClr val="FFFF00"/>
                </a:highlight>
              </a:rPr>
              <a:t>in truth</a:t>
            </a:r>
            <a:r>
              <a:rPr lang="en-CA" dirty="0"/>
              <a:t>.  </a:t>
            </a:r>
            <a:r>
              <a:rPr lang="en-CA" b="1" dirty="0">
                <a:highlight>
                  <a:srgbClr val="FFFF00"/>
                </a:highlight>
              </a:rPr>
              <a:t>A remnant will return</a:t>
            </a:r>
            <a:r>
              <a:rPr lang="en-CA" dirty="0"/>
              <a:t>, the remnant of Jacob, to the mighty God.  For though your people Israel be as the sand of the sea, only </a:t>
            </a:r>
            <a:r>
              <a:rPr lang="en-CA" b="1" dirty="0">
                <a:highlight>
                  <a:srgbClr val="FFFF00"/>
                </a:highlight>
              </a:rPr>
              <a:t>a remnant of them will return</a:t>
            </a:r>
            <a:r>
              <a:rPr lang="en-CA" dirty="0"/>
              <a:t>.</a:t>
            </a:r>
          </a:p>
          <a:p>
            <a:pPr marL="457200" lvl="1" indent="0">
              <a:buNone/>
            </a:pPr>
            <a:r>
              <a:rPr lang="en-CA" b="1" u="sng" dirty="0"/>
              <a:t>Ezekiel 34:11-13 ESV</a:t>
            </a:r>
          </a:p>
          <a:p>
            <a:pPr marL="457200" lvl="1" indent="0">
              <a:buNone/>
            </a:pPr>
            <a:r>
              <a:rPr lang="en-CA" dirty="0"/>
              <a:t>“For thus says the Lord GOD: Behold, I, </a:t>
            </a:r>
            <a:r>
              <a:rPr lang="en-CA" b="1" dirty="0">
                <a:highlight>
                  <a:srgbClr val="FFFF00"/>
                </a:highlight>
              </a:rPr>
              <a:t>I myself will search for my sheep and will seek them out</a:t>
            </a:r>
            <a:r>
              <a:rPr lang="en-CA" dirty="0"/>
              <a:t>.  As a shepherd seeks out his flock when he is among his sheep that have been scattered, so will I seek out my sheep, and </a:t>
            </a:r>
            <a:r>
              <a:rPr lang="en-CA" b="1" dirty="0">
                <a:highlight>
                  <a:srgbClr val="FFFF00"/>
                </a:highlight>
              </a:rPr>
              <a:t>I will rescue them from all places where they have been scattered</a:t>
            </a:r>
            <a:r>
              <a:rPr lang="en-CA" dirty="0"/>
              <a:t> on a day of clouds and thick darkness.  And </a:t>
            </a:r>
            <a:r>
              <a:rPr lang="en-CA" b="1" dirty="0">
                <a:highlight>
                  <a:srgbClr val="FFFF00"/>
                </a:highlight>
              </a:rPr>
              <a:t>I will bring them out from the peoples</a:t>
            </a:r>
            <a:r>
              <a:rPr lang="en-CA" dirty="0"/>
              <a:t> and </a:t>
            </a:r>
            <a:r>
              <a:rPr lang="en-CA" b="1" dirty="0">
                <a:highlight>
                  <a:srgbClr val="FFFF00"/>
                </a:highlight>
              </a:rPr>
              <a:t>gather them from the countries</a:t>
            </a:r>
            <a:r>
              <a:rPr lang="en-CA" dirty="0"/>
              <a:t>, and will bring them into their own land.</a:t>
            </a:r>
          </a:p>
        </p:txBody>
      </p:sp>
    </p:spTree>
    <p:extLst>
      <p:ext uri="{BB962C8B-B14F-4D97-AF65-F5344CB8AC3E}">
        <p14:creationId xmlns:p14="http://schemas.microsoft.com/office/powerpoint/2010/main" val="1893828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5D247-505E-493B-8F9D-B0F5132B8022}"/>
              </a:ext>
            </a:extLst>
          </p:cNvPr>
          <p:cNvSpPr>
            <a:spLocks noGrp="1"/>
          </p:cNvSpPr>
          <p:nvPr>
            <p:ph type="title"/>
          </p:nvPr>
        </p:nvSpPr>
        <p:spPr>
          <a:xfrm>
            <a:off x="0" y="1"/>
            <a:ext cx="12192000" cy="1162372"/>
          </a:xfrm>
        </p:spPr>
        <p:txBody>
          <a:bodyPr>
            <a:normAutofit/>
          </a:bodyPr>
          <a:lstStyle/>
          <a:p>
            <a:pPr algn="ctr"/>
            <a:r>
              <a:rPr lang="en-CA" sz="4000" dirty="0">
                <a:latin typeface="Arial Black" panose="020B0A04020102020204" pitchFamily="34" charset="0"/>
              </a:rPr>
              <a:t>New Israel: Coterminous with the Church</a:t>
            </a:r>
          </a:p>
        </p:txBody>
      </p:sp>
      <p:sp>
        <p:nvSpPr>
          <p:cNvPr id="3" name="Content Placeholder 2">
            <a:extLst>
              <a:ext uri="{FF2B5EF4-FFF2-40B4-BE49-F238E27FC236}">
                <a16:creationId xmlns:a16="http://schemas.microsoft.com/office/drawing/2014/main" id="{AC50FF4B-2537-4A6A-994C-672506E95810}"/>
              </a:ext>
            </a:extLst>
          </p:cNvPr>
          <p:cNvSpPr>
            <a:spLocks noGrp="1"/>
          </p:cNvSpPr>
          <p:nvPr>
            <p:ph idx="1"/>
          </p:nvPr>
        </p:nvSpPr>
        <p:spPr>
          <a:xfrm>
            <a:off x="0" y="1162373"/>
            <a:ext cx="12192000" cy="5695626"/>
          </a:xfrm>
        </p:spPr>
        <p:txBody>
          <a:bodyPr/>
          <a:lstStyle/>
          <a:p>
            <a:pPr marL="457200" lvl="1" indent="0">
              <a:buNone/>
            </a:pPr>
            <a:r>
              <a:rPr lang="en-CA" b="1" u="sng" dirty="0"/>
              <a:t>Ezekiel 36:24-28 ESV</a:t>
            </a:r>
          </a:p>
          <a:p>
            <a:pPr marL="457200" lvl="1" indent="0">
              <a:buNone/>
            </a:pPr>
            <a:r>
              <a:rPr lang="en-CA" dirty="0"/>
              <a:t>I will take you from the nations and gather you from all the countries and bring you into your own land.  </a:t>
            </a:r>
            <a:r>
              <a:rPr lang="en-CA" b="1" dirty="0">
                <a:highlight>
                  <a:srgbClr val="FFFF00"/>
                </a:highlight>
              </a:rPr>
              <a:t>I will sprinkle clean water on you</a:t>
            </a:r>
            <a:r>
              <a:rPr lang="en-CA" dirty="0"/>
              <a:t>, and you shall be clean from fall your uncleannesses, and from all your idols I will cleanse you.  And </a:t>
            </a:r>
            <a:r>
              <a:rPr lang="en-CA" b="1" dirty="0">
                <a:highlight>
                  <a:srgbClr val="FFFF00"/>
                </a:highlight>
              </a:rPr>
              <a:t>I will give you a new heart</a:t>
            </a:r>
            <a:r>
              <a:rPr lang="en-CA" dirty="0"/>
              <a:t>, and a new spirit I will put within you.  And I will remove the heart of stone from your flesh and give you a heart of flesh.  And </a:t>
            </a:r>
            <a:r>
              <a:rPr lang="en-CA" b="1" dirty="0">
                <a:highlight>
                  <a:srgbClr val="FFFF00"/>
                </a:highlight>
              </a:rPr>
              <a:t>I will put my Spirit within you</a:t>
            </a:r>
            <a:r>
              <a:rPr lang="en-CA" dirty="0"/>
              <a:t>, and cause you to walk in my statutes and be careful to [live by my </a:t>
            </a:r>
            <a:r>
              <a:rPr lang="en-CA" dirty="0" err="1"/>
              <a:t>mishᵉpat</a:t>
            </a:r>
            <a:r>
              <a:rPr lang="en-CA" dirty="0"/>
              <a:t>].  You shall dwell in the land that I gave to your fathers, and </a:t>
            </a:r>
            <a:r>
              <a:rPr lang="en-CA" b="1" dirty="0">
                <a:highlight>
                  <a:srgbClr val="FFFF00"/>
                </a:highlight>
              </a:rPr>
              <a:t>you shall be my people</a:t>
            </a:r>
            <a:r>
              <a:rPr lang="en-CA" dirty="0"/>
              <a:t>, and </a:t>
            </a:r>
            <a:r>
              <a:rPr lang="en-CA" b="1" dirty="0">
                <a:highlight>
                  <a:srgbClr val="FFFF00"/>
                </a:highlight>
              </a:rPr>
              <a:t>I will be your God</a:t>
            </a:r>
            <a:r>
              <a:rPr lang="en-CA" dirty="0"/>
              <a:t>.</a:t>
            </a:r>
          </a:p>
          <a:p>
            <a:pPr marL="457200" lvl="1" indent="0">
              <a:buNone/>
            </a:pPr>
            <a:r>
              <a:rPr lang="en-CA" b="1" u="sng" dirty="0"/>
              <a:t>Jeremiah 31:31-33 ESV</a:t>
            </a:r>
          </a:p>
          <a:p>
            <a:pPr marL="457200" lvl="1" indent="0">
              <a:buNone/>
            </a:pPr>
            <a:r>
              <a:rPr lang="en-CA" dirty="0"/>
              <a:t>Behold, the days are coming, declares the LORD, when </a:t>
            </a:r>
            <a:r>
              <a:rPr lang="en-CA" b="1" dirty="0">
                <a:highlight>
                  <a:srgbClr val="FFFF00"/>
                </a:highlight>
              </a:rPr>
              <a:t>I will make a new covenant with the house of Israel and the house of Judah</a:t>
            </a:r>
            <a:r>
              <a:rPr lang="en-CA" dirty="0"/>
              <a:t>, not like the covenant that I made with their fathers on the day when I took them by the hand to bring them out of the land of Egypt, my covenant that they broke, though I was their husband, declares the LORD.  For </a:t>
            </a:r>
            <a:r>
              <a:rPr lang="en-CA" b="1" dirty="0">
                <a:highlight>
                  <a:srgbClr val="FFFF00"/>
                </a:highlight>
              </a:rPr>
              <a:t>this is the covenant that I will make with the house of Israel</a:t>
            </a:r>
            <a:r>
              <a:rPr lang="en-CA" dirty="0"/>
              <a:t> after those days, declares the LORD</a:t>
            </a:r>
            <a:r>
              <a:rPr lang="en-CA" b="1" dirty="0">
                <a:highlight>
                  <a:srgbClr val="FFFF00"/>
                </a:highlight>
              </a:rPr>
              <a:t>: I will put my [torah] within them</a:t>
            </a:r>
            <a:r>
              <a:rPr lang="en-CA" dirty="0"/>
              <a:t>, and </a:t>
            </a:r>
            <a:r>
              <a:rPr lang="en-CA" b="1" dirty="0">
                <a:highlight>
                  <a:srgbClr val="FFFF00"/>
                </a:highlight>
              </a:rPr>
              <a:t>I will write it on their hearts</a:t>
            </a:r>
            <a:r>
              <a:rPr lang="en-CA" dirty="0"/>
              <a:t>.  And I will be their God, and they shall be my people.</a:t>
            </a:r>
          </a:p>
        </p:txBody>
      </p:sp>
    </p:spTree>
    <p:extLst>
      <p:ext uri="{BB962C8B-B14F-4D97-AF65-F5344CB8AC3E}">
        <p14:creationId xmlns:p14="http://schemas.microsoft.com/office/powerpoint/2010/main" val="202075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0CB0E-FF82-4E4C-ABDA-4C9C0A970CC3}"/>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God’s Purpose for the New Israel</a:t>
            </a:r>
          </a:p>
        </p:txBody>
      </p:sp>
      <p:sp>
        <p:nvSpPr>
          <p:cNvPr id="3" name="Content Placeholder 2">
            <a:extLst>
              <a:ext uri="{FF2B5EF4-FFF2-40B4-BE49-F238E27FC236}">
                <a16:creationId xmlns:a16="http://schemas.microsoft.com/office/drawing/2014/main" id="{108D3F58-7802-4EC2-9F98-CC2FD6721411}"/>
              </a:ext>
            </a:extLst>
          </p:cNvPr>
          <p:cNvSpPr>
            <a:spLocks noGrp="1"/>
          </p:cNvSpPr>
          <p:nvPr>
            <p:ph idx="1"/>
          </p:nvPr>
        </p:nvSpPr>
        <p:spPr>
          <a:xfrm>
            <a:off x="0" y="1146875"/>
            <a:ext cx="12192000" cy="5711124"/>
          </a:xfrm>
        </p:spPr>
        <p:txBody>
          <a:bodyPr>
            <a:normAutofit/>
          </a:bodyPr>
          <a:lstStyle/>
          <a:p>
            <a:pPr marL="457200" lvl="1" indent="0">
              <a:buNone/>
            </a:pPr>
            <a:r>
              <a:rPr lang="en-CA" b="1" u="sng" dirty="0"/>
              <a:t>Ezekiel 36:36 ESV</a:t>
            </a:r>
          </a:p>
          <a:p>
            <a:pPr marL="457200" lvl="1" indent="0">
              <a:buNone/>
            </a:pPr>
            <a:r>
              <a:rPr lang="en-CA" dirty="0"/>
              <a:t>Then </a:t>
            </a:r>
            <a:r>
              <a:rPr lang="en-CA" b="1" dirty="0">
                <a:highlight>
                  <a:srgbClr val="FFFF00"/>
                </a:highlight>
              </a:rPr>
              <a:t>the nations that are left all around you shall know that I am the LORD</a:t>
            </a:r>
            <a:r>
              <a:rPr lang="en-CA" dirty="0"/>
              <a:t> …</a:t>
            </a:r>
          </a:p>
          <a:p>
            <a:pPr marL="457200" lvl="1" indent="0">
              <a:buNone/>
            </a:pPr>
            <a:r>
              <a:rPr lang="en-CA" b="1" u="sng" dirty="0"/>
              <a:t>Micah 4:1-5 ESV</a:t>
            </a:r>
          </a:p>
          <a:p>
            <a:pPr marL="457200" lvl="1" indent="0">
              <a:buNone/>
            </a:pPr>
            <a:r>
              <a:rPr lang="en-CA" b="1" dirty="0">
                <a:highlight>
                  <a:srgbClr val="FFFF00"/>
                </a:highlight>
              </a:rPr>
              <a:t>It shall come to pass</a:t>
            </a:r>
            <a:r>
              <a:rPr lang="en-CA" dirty="0"/>
              <a:t> in the latter days that the mountain of the house of the LORD</a:t>
            </a:r>
            <a:br>
              <a:rPr lang="en-CA" dirty="0"/>
            </a:br>
            <a:r>
              <a:rPr lang="en-CA" dirty="0"/>
              <a:t>shall be established as the highest of the mountains, and it shall be lifted up above the hills;</a:t>
            </a:r>
            <a:br>
              <a:rPr lang="en-CA" dirty="0"/>
            </a:br>
            <a:r>
              <a:rPr lang="en-CA" dirty="0"/>
              <a:t>and </a:t>
            </a:r>
            <a:r>
              <a:rPr lang="en-CA" b="1" dirty="0">
                <a:highlight>
                  <a:srgbClr val="FFFF00"/>
                </a:highlight>
              </a:rPr>
              <a:t>peoples shall flow to it</a:t>
            </a:r>
            <a:r>
              <a:rPr lang="en-CA" dirty="0"/>
              <a:t>, and many </a:t>
            </a:r>
            <a:r>
              <a:rPr lang="en-CA" b="1" dirty="0">
                <a:highlight>
                  <a:srgbClr val="FFFF00"/>
                </a:highlight>
              </a:rPr>
              <a:t>nations shall come</a:t>
            </a:r>
            <a:r>
              <a:rPr lang="en-CA" dirty="0"/>
              <a:t>, and say:</a:t>
            </a:r>
            <a:br>
              <a:rPr lang="en-CA" dirty="0"/>
            </a:br>
            <a:r>
              <a:rPr lang="en-CA" dirty="0"/>
              <a:t>“Come, </a:t>
            </a:r>
            <a:r>
              <a:rPr lang="en-CA" b="1" dirty="0">
                <a:highlight>
                  <a:srgbClr val="FFFF00"/>
                </a:highlight>
              </a:rPr>
              <a:t>let us go up</a:t>
            </a:r>
            <a:r>
              <a:rPr lang="en-CA" dirty="0"/>
              <a:t> to the mountain of the LORD, </a:t>
            </a:r>
            <a:r>
              <a:rPr lang="en-CA" b="1" dirty="0">
                <a:highlight>
                  <a:srgbClr val="FFFF00"/>
                </a:highlight>
              </a:rPr>
              <a:t>to the house of the God of Jacob</a:t>
            </a:r>
            <a:r>
              <a:rPr lang="en-CA" dirty="0"/>
              <a:t>,</a:t>
            </a:r>
            <a:br>
              <a:rPr lang="en-CA" dirty="0"/>
            </a:br>
            <a:r>
              <a:rPr lang="en-CA" dirty="0"/>
              <a:t>that </a:t>
            </a:r>
            <a:r>
              <a:rPr lang="en-CA" b="1" dirty="0">
                <a:highlight>
                  <a:srgbClr val="FFFF00"/>
                </a:highlight>
              </a:rPr>
              <a:t>he may teach us his ways</a:t>
            </a:r>
            <a:r>
              <a:rPr lang="en-CA" dirty="0"/>
              <a:t> and that </a:t>
            </a:r>
            <a:r>
              <a:rPr lang="en-CA" b="1" dirty="0">
                <a:highlight>
                  <a:srgbClr val="FFFF00"/>
                </a:highlight>
              </a:rPr>
              <a:t>we may walk in his paths</a:t>
            </a:r>
            <a:r>
              <a:rPr lang="en-CA" dirty="0"/>
              <a:t>.”</a:t>
            </a:r>
            <a:br>
              <a:rPr lang="en-CA" dirty="0"/>
            </a:br>
            <a:r>
              <a:rPr lang="en-CA" dirty="0"/>
              <a:t>For </a:t>
            </a:r>
            <a:r>
              <a:rPr lang="en-CA" b="1" dirty="0">
                <a:highlight>
                  <a:srgbClr val="FFFF00"/>
                </a:highlight>
              </a:rPr>
              <a:t>out of Zion shall go forth the [torah]</a:t>
            </a:r>
            <a:r>
              <a:rPr lang="en-CA" dirty="0"/>
              <a:t>, and </a:t>
            </a:r>
            <a:r>
              <a:rPr lang="en-CA" b="1" dirty="0">
                <a:highlight>
                  <a:srgbClr val="FFFF00"/>
                </a:highlight>
              </a:rPr>
              <a:t>the word of the LORD</a:t>
            </a:r>
            <a:r>
              <a:rPr lang="en-CA" dirty="0"/>
              <a:t> from Jerusalem.</a:t>
            </a:r>
            <a:br>
              <a:rPr lang="en-CA" dirty="0"/>
            </a:br>
            <a:r>
              <a:rPr lang="en-CA" b="1" dirty="0">
                <a:highlight>
                  <a:srgbClr val="FFFF00"/>
                </a:highlight>
              </a:rPr>
              <a:t>He shall judge</a:t>
            </a:r>
            <a:r>
              <a:rPr lang="en-CA" dirty="0"/>
              <a:t> between many peoples, and </a:t>
            </a:r>
            <a:r>
              <a:rPr lang="en-CA" b="1" dirty="0">
                <a:highlight>
                  <a:srgbClr val="FFFF00"/>
                </a:highlight>
              </a:rPr>
              <a:t>shall decide</a:t>
            </a:r>
            <a:r>
              <a:rPr lang="en-CA" dirty="0"/>
              <a:t> disputes for strong nations far away;</a:t>
            </a:r>
            <a:br>
              <a:rPr lang="en-CA" dirty="0"/>
            </a:br>
            <a:r>
              <a:rPr lang="en-CA" dirty="0"/>
              <a:t>and they shall beat their swords into plowshares, and their spears into pruning hooks;</a:t>
            </a:r>
            <a:br>
              <a:rPr lang="en-CA" dirty="0"/>
            </a:br>
            <a:r>
              <a:rPr lang="en-CA" b="1" dirty="0">
                <a:highlight>
                  <a:srgbClr val="FFFF00"/>
                </a:highlight>
              </a:rPr>
              <a:t>nation shall not lift up sword against nation</a:t>
            </a:r>
            <a:r>
              <a:rPr lang="en-CA" dirty="0"/>
              <a:t>, neither shall they learn war anymore;</a:t>
            </a:r>
            <a:br>
              <a:rPr lang="en-CA" dirty="0"/>
            </a:br>
            <a:r>
              <a:rPr lang="en-CA" dirty="0"/>
              <a:t>but they shall sit every man under his vine and under his fig tree, </a:t>
            </a:r>
            <a:br>
              <a:rPr lang="en-CA" dirty="0"/>
            </a:br>
            <a:r>
              <a:rPr lang="en-CA" dirty="0"/>
              <a:t>and no one shall make them afraid, for </a:t>
            </a:r>
            <a:r>
              <a:rPr lang="en-CA" b="1" dirty="0">
                <a:highlight>
                  <a:srgbClr val="FFFF00"/>
                </a:highlight>
              </a:rPr>
              <a:t>the mouth of the LORD of hosts has spoken</a:t>
            </a:r>
            <a:r>
              <a:rPr lang="en-CA" dirty="0"/>
              <a:t>.</a:t>
            </a:r>
            <a:br>
              <a:rPr lang="en-CA" dirty="0"/>
            </a:br>
            <a:r>
              <a:rPr lang="en-CA" dirty="0"/>
              <a:t>For all the peoples walk each in the name of its god,</a:t>
            </a:r>
            <a:br>
              <a:rPr lang="en-CA" dirty="0"/>
            </a:br>
            <a:r>
              <a:rPr lang="en-CA" dirty="0"/>
              <a:t>but </a:t>
            </a:r>
            <a:r>
              <a:rPr lang="en-CA" b="1" dirty="0">
                <a:highlight>
                  <a:srgbClr val="FFFF00"/>
                </a:highlight>
              </a:rPr>
              <a:t>we will walk in the name of the LORD our God forever and ever</a:t>
            </a:r>
            <a:r>
              <a:rPr lang="en-CA" dirty="0"/>
              <a:t>.</a:t>
            </a:r>
          </a:p>
          <a:p>
            <a:pPr marL="457200" lvl="1" indent="0">
              <a:buNone/>
            </a:pPr>
            <a:endParaRPr lang="en-CA" dirty="0"/>
          </a:p>
        </p:txBody>
      </p:sp>
    </p:spTree>
    <p:extLst>
      <p:ext uri="{BB962C8B-B14F-4D97-AF65-F5344CB8AC3E}">
        <p14:creationId xmlns:p14="http://schemas.microsoft.com/office/powerpoint/2010/main" val="1130880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4DFE4-9696-4C32-978F-6A663AA751DA}"/>
              </a:ext>
            </a:extLst>
          </p:cNvPr>
          <p:cNvSpPr>
            <a:spLocks noGrp="1"/>
          </p:cNvSpPr>
          <p:nvPr>
            <p:ph type="title"/>
          </p:nvPr>
        </p:nvSpPr>
        <p:spPr>
          <a:xfrm>
            <a:off x="838200" y="1"/>
            <a:ext cx="10515600" cy="728419"/>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2FCBAED6-8659-4544-8E3A-593C785D2ABE}"/>
              </a:ext>
            </a:extLst>
          </p:cNvPr>
          <p:cNvSpPr>
            <a:spLocks noGrp="1"/>
          </p:cNvSpPr>
          <p:nvPr>
            <p:ph idx="1"/>
          </p:nvPr>
        </p:nvSpPr>
        <p:spPr>
          <a:xfrm>
            <a:off x="0" y="728420"/>
            <a:ext cx="12192000" cy="6129579"/>
          </a:xfrm>
        </p:spPr>
        <p:txBody>
          <a:bodyPr>
            <a:normAutofit fontScale="92500" lnSpcReduction="20000"/>
          </a:bodyPr>
          <a:lstStyle/>
          <a:p>
            <a:pPr marL="457200" lvl="1" indent="0">
              <a:buNone/>
            </a:pPr>
            <a:r>
              <a:rPr lang="en-CA" b="1" u="sng" dirty="0"/>
              <a:t>John 3:16 ESV</a:t>
            </a:r>
          </a:p>
          <a:p>
            <a:pPr marL="457200" lvl="1" indent="0">
              <a:buNone/>
            </a:pPr>
            <a:r>
              <a:rPr lang="en-CA" dirty="0"/>
              <a:t>For </a:t>
            </a:r>
            <a:r>
              <a:rPr lang="en-CA" b="1" dirty="0">
                <a:highlight>
                  <a:srgbClr val="FFFF00"/>
                </a:highlight>
              </a:rPr>
              <a:t>God so loved the world</a:t>
            </a:r>
            <a:r>
              <a:rPr lang="en-CA" dirty="0"/>
              <a:t>, that he gave his only Son, that whoever believes in him should not perish but </a:t>
            </a:r>
            <a:r>
              <a:rPr lang="en-CA" b="1" dirty="0">
                <a:highlight>
                  <a:srgbClr val="FFFF00"/>
                </a:highlight>
              </a:rPr>
              <a:t>have eternal life</a:t>
            </a:r>
            <a:r>
              <a:rPr lang="en-CA" dirty="0"/>
              <a:t>.</a:t>
            </a:r>
          </a:p>
          <a:p>
            <a:r>
              <a:rPr lang="en-CA" dirty="0"/>
              <a:t>God’s covenants are a </a:t>
            </a:r>
            <a:r>
              <a:rPr lang="en-CA" b="1" dirty="0">
                <a:highlight>
                  <a:srgbClr val="FFFF00"/>
                </a:highlight>
              </a:rPr>
              <a:t>perfect and complete expression of God’s love</a:t>
            </a:r>
            <a:r>
              <a:rPr lang="en-CA" dirty="0"/>
              <a:t> for human beings: God’s love is most clearly expressed by the </a:t>
            </a:r>
            <a:r>
              <a:rPr lang="en-CA" b="1" u="sng" dirty="0">
                <a:highlight>
                  <a:srgbClr val="FFFF00"/>
                </a:highlight>
              </a:rPr>
              <a:t>grace</a:t>
            </a:r>
            <a:r>
              <a:rPr lang="en-CA" b="1" dirty="0">
                <a:highlight>
                  <a:srgbClr val="FFFF00"/>
                </a:highlight>
              </a:rPr>
              <a:t> he holds out to each and every human being</a:t>
            </a:r>
            <a:r>
              <a:rPr lang="en-CA" dirty="0"/>
              <a:t>. </a:t>
            </a:r>
          </a:p>
          <a:p>
            <a:r>
              <a:rPr lang="en-CA" dirty="0"/>
              <a:t>Abraham’s status as “</a:t>
            </a:r>
            <a:r>
              <a:rPr lang="en-CA" b="1" dirty="0">
                <a:highlight>
                  <a:srgbClr val="FFFF00"/>
                </a:highlight>
              </a:rPr>
              <a:t>Father of the Faithful</a:t>
            </a:r>
            <a:r>
              <a:rPr lang="en-CA" dirty="0"/>
              <a:t>” is fundamental to the to the dual promises given him:</a:t>
            </a:r>
          </a:p>
          <a:p>
            <a:pPr marL="685800" marR="0" lvl="1" indent="-228600" algn="l" defTabSz="914400" rtl="0" eaLnBrk="1" fontAlgn="auto" latinLnBrk="0" hangingPunct="1">
              <a:lnSpc>
                <a:spcPct val="107000"/>
              </a:lnSpc>
              <a:spcBef>
                <a:spcPts val="0"/>
              </a:spcBef>
              <a:spcAft>
                <a:spcPts val="0"/>
              </a:spcAft>
              <a:buClrTx/>
              <a:buSzTx/>
              <a:buFont typeface="Wingdings" panose="05000000000000000000" pitchFamily="2" charset="2"/>
              <a:buChar char="Ø"/>
              <a:tabLst/>
              <a:defRPr/>
            </a:pP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A Great Nation</a:t>
            </a:r>
            <a:r>
              <a:rPr kumimoji="0" lang="en-CA"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“I will make of you a great nation” … “To your offspring I will give this land”</a:t>
            </a:r>
          </a:p>
          <a:p>
            <a:pPr marL="685800" marR="0" lvl="1" indent="-228600" algn="l" defTabSz="914400" rtl="0" eaLnBrk="1" fontAlgn="auto" latinLnBrk="0" hangingPunct="1">
              <a:lnSpc>
                <a:spcPct val="107000"/>
              </a:lnSpc>
              <a:spcBef>
                <a:spcPts val="0"/>
              </a:spcBef>
              <a:spcAft>
                <a:spcPts val="600"/>
              </a:spcAft>
              <a:buClrTx/>
              <a:buSzTx/>
              <a:buFont typeface="Wingdings" panose="05000000000000000000" pitchFamily="2" charset="2"/>
              <a:buChar char="Ø"/>
              <a:tabLst/>
              <a:defRPr/>
            </a:pPr>
            <a:r>
              <a:rPr kumimoji="0" lang="en-CA"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Universal Blessing</a:t>
            </a:r>
            <a:r>
              <a:rPr kumimoji="0" lang="en-CA"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“in you all the families of the earth shall be blessed”.  </a:t>
            </a:r>
          </a:p>
          <a:p>
            <a:r>
              <a:rPr lang="en-CA" b="1" dirty="0">
                <a:highlight>
                  <a:srgbClr val="FFFF00"/>
                </a:highlight>
              </a:rPr>
              <a:t>The promise of a Great Nation</a:t>
            </a:r>
            <a:r>
              <a:rPr lang="en-CA" dirty="0"/>
              <a:t> was fulfilled in type by ancient Israel.  Ancient Israel failed in its calling, so </a:t>
            </a:r>
            <a:r>
              <a:rPr lang="en-CA" b="1" dirty="0">
                <a:highlight>
                  <a:srgbClr val="FFFF00"/>
                </a:highlight>
              </a:rPr>
              <a:t>the promise passed to the New Testament Church</a:t>
            </a:r>
            <a:r>
              <a:rPr lang="en-CA" dirty="0"/>
              <a:t> – a spiritual nation.  We cannot fail in our calling.  </a:t>
            </a:r>
          </a:p>
          <a:p>
            <a:r>
              <a:rPr lang="en-CA" dirty="0"/>
              <a:t>After the Second Advent, </a:t>
            </a:r>
            <a:r>
              <a:rPr lang="en-CA" b="1" dirty="0">
                <a:highlight>
                  <a:srgbClr val="FFFF00"/>
                </a:highlight>
              </a:rPr>
              <a:t>the promise will pass to the New Israel</a:t>
            </a:r>
            <a:r>
              <a:rPr lang="en-CA" dirty="0"/>
              <a:t> – both a physical nation and as spiritual nation.  The New Israel will be the example nation God requires to reveal himself to all the other nations.</a:t>
            </a:r>
          </a:p>
          <a:p>
            <a:r>
              <a:rPr lang="en-CA" dirty="0"/>
              <a:t>The gospel will go into all the world – </a:t>
            </a:r>
            <a:r>
              <a:rPr lang="en-CA" b="1" dirty="0">
                <a:highlight>
                  <a:srgbClr val="FFFF00"/>
                </a:highlight>
              </a:rPr>
              <a:t>each and every human being will be offered God’s grace and salvation</a:t>
            </a:r>
            <a:r>
              <a:rPr lang="en-CA" dirty="0"/>
              <a:t>.</a:t>
            </a:r>
          </a:p>
        </p:txBody>
      </p:sp>
    </p:spTree>
    <p:extLst>
      <p:ext uri="{BB962C8B-B14F-4D97-AF65-F5344CB8AC3E}">
        <p14:creationId xmlns:p14="http://schemas.microsoft.com/office/powerpoint/2010/main" val="191366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2216D-9F05-4593-9D2F-47AE6A615EEE}"/>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The Covenant of Promise</a:t>
            </a:r>
          </a:p>
        </p:txBody>
      </p:sp>
      <p:sp>
        <p:nvSpPr>
          <p:cNvPr id="3" name="Content Placeholder 2">
            <a:extLst>
              <a:ext uri="{FF2B5EF4-FFF2-40B4-BE49-F238E27FC236}">
                <a16:creationId xmlns:a16="http://schemas.microsoft.com/office/drawing/2014/main" id="{E69448C0-3FBD-45BE-81C5-360B595D593B}"/>
              </a:ext>
            </a:extLst>
          </p:cNvPr>
          <p:cNvSpPr>
            <a:spLocks noGrp="1"/>
          </p:cNvSpPr>
          <p:nvPr>
            <p:ph idx="1"/>
          </p:nvPr>
        </p:nvSpPr>
        <p:spPr>
          <a:xfrm>
            <a:off x="0" y="1177871"/>
            <a:ext cx="12192000" cy="5680128"/>
          </a:xfrm>
        </p:spPr>
        <p:txBody>
          <a:bodyPr>
            <a:normAutofit fontScale="92500" lnSpcReduction="20000"/>
          </a:bodyPr>
          <a:lstStyle/>
          <a:p>
            <a:r>
              <a:rPr lang="en-CA" dirty="0"/>
              <a:t>God made a two-part promise to Abram:</a:t>
            </a:r>
          </a:p>
          <a:p>
            <a:pPr lvl="1">
              <a:lnSpc>
                <a:spcPct val="107000"/>
              </a:lnSpc>
              <a:spcBef>
                <a:spcPts val="0"/>
              </a:spcBef>
              <a:buFont typeface="Wingdings" panose="05000000000000000000" pitchFamily="2" charset="2"/>
              <a:buChar char="Ø"/>
            </a:pP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Great Nation</a:t>
            </a:r>
            <a:r>
              <a:rPr lang="en-CA" dirty="0">
                <a:effectLst/>
                <a:latin typeface="Calibri" panose="020F0502020204030204" pitchFamily="34" charset="0"/>
                <a:ea typeface="Calibri" panose="020F0502020204030204" pitchFamily="34" charset="0"/>
                <a:cs typeface="Arial" panose="020B0604020202020204" pitchFamily="34" charset="0"/>
              </a:rPr>
              <a:t>: “I will make of you a great nation” … “To your offspring I will give this land”</a:t>
            </a:r>
          </a:p>
          <a:p>
            <a:pPr lvl="1">
              <a:lnSpc>
                <a:spcPct val="107000"/>
              </a:lnSpc>
              <a:spcBef>
                <a:spcPts val="0"/>
              </a:spcBef>
              <a:spcAft>
                <a:spcPts val="600"/>
              </a:spcAft>
              <a:buFont typeface="Wingdings" panose="05000000000000000000" pitchFamily="2" charset="2"/>
              <a:buChar char="Ø"/>
            </a:pP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Universal Blessing</a:t>
            </a:r>
            <a:r>
              <a:rPr lang="en-CA" dirty="0">
                <a:effectLst/>
                <a:latin typeface="Calibri" panose="020F0502020204030204" pitchFamily="34" charset="0"/>
                <a:ea typeface="Calibri" panose="020F0502020204030204" pitchFamily="34" charset="0"/>
                <a:cs typeface="Arial" panose="020B0604020202020204" pitchFamily="34" charset="0"/>
              </a:rPr>
              <a:t>: “in you all the families of the earth shall be blessed”.  </a:t>
            </a:r>
          </a:p>
          <a:p>
            <a:pPr>
              <a:lnSpc>
                <a:spcPct val="107000"/>
              </a:lnSpc>
              <a:spcBef>
                <a:spcPts val="0"/>
              </a:spcBef>
              <a:spcAft>
                <a:spcPts val="600"/>
              </a:spcAft>
            </a:pPr>
            <a:r>
              <a:rPr lang="en-CA" dirty="0">
                <a:latin typeface="Calibri" panose="020F0502020204030204" pitchFamily="34" charset="0"/>
                <a:ea typeface="Calibri" panose="020F0502020204030204" pitchFamily="34" charset="0"/>
                <a:cs typeface="Arial" panose="020B0604020202020204" pitchFamily="34" charset="0"/>
              </a:rPr>
              <a:t>These two promises were later worked into a covenant with Abraham which was passed on to Isaac and Jacob – they became the basis on which the nation of Israel was created</a:t>
            </a:r>
          </a:p>
          <a:p>
            <a:pPr>
              <a:lnSpc>
                <a:spcPct val="107000"/>
              </a:lnSpc>
              <a:spcBef>
                <a:spcPts val="0"/>
              </a:spcBef>
              <a:spcAft>
                <a:spcPts val="600"/>
              </a:spcAft>
            </a:pP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These two promises are the basis of the working out of the whole Plan of God</a:t>
            </a:r>
            <a:r>
              <a:rPr lang="en-CA" dirty="0">
                <a:latin typeface="Calibri" panose="020F0502020204030204" pitchFamily="34" charset="0"/>
                <a:ea typeface="Calibri" panose="020F0502020204030204" pitchFamily="34" charset="0"/>
                <a:cs typeface="Arial" panose="020B0604020202020204" pitchFamily="34" charset="0"/>
              </a:rPr>
              <a:t>:</a:t>
            </a:r>
          </a:p>
          <a:p>
            <a:pPr marL="457200" lvl="1" indent="0">
              <a:lnSpc>
                <a:spcPct val="107000"/>
              </a:lnSpc>
              <a:spcBef>
                <a:spcPts val="0"/>
              </a:spcBef>
              <a:spcAft>
                <a:spcPts val="600"/>
              </a:spcAft>
              <a:buNone/>
            </a:pPr>
            <a:r>
              <a:rPr lang="en-CA" b="1" u="sng" dirty="0">
                <a:latin typeface="Calibri" panose="020F0502020204030204" pitchFamily="34" charset="0"/>
                <a:ea typeface="Calibri" panose="020F0502020204030204" pitchFamily="34" charset="0"/>
                <a:cs typeface="Arial" panose="020B0604020202020204" pitchFamily="34" charset="0"/>
              </a:rPr>
              <a:t>Luke 1:54-55 ESV</a:t>
            </a:r>
            <a:br>
              <a:rPr lang="en-CA" dirty="0">
                <a:latin typeface="Calibri" panose="020F0502020204030204" pitchFamily="34" charset="0"/>
                <a:ea typeface="Calibri" panose="020F0502020204030204" pitchFamily="34" charset="0"/>
                <a:cs typeface="Arial" panose="020B0604020202020204" pitchFamily="34" charset="0"/>
              </a:rPr>
            </a:br>
            <a:r>
              <a:rPr lang="en-CA" dirty="0">
                <a:latin typeface="Calibri" panose="020F0502020204030204" pitchFamily="34" charset="0"/>
                <a:ea typeface="Calibri" panose="020F0502020204030204" pitchFamily="34" charset="0"/>
                <a:cs typeface="Arial" panose="020B0604020202020204" pitchFamily="34" charset="0"/>
              </a:rPr>
              <a:t>He has helped his servant Israel, in remembrance of his mercy,</a:t>
            </a:r>
            <a:br>
              <a:rPr lang="en-CA" dirty="0">
                <a:latin typeface="Calibri" panose="020F0502020204030204" pitchFamily="34" charset="0"/>
                <a:ea typeface="Calibri" panose="020F0502020204030204" pitchFamily="34" charset="0"/>
                <a:cs typeface="Arial" panose="020B0604020202020204" pitchFamily="34" charset="0"/>
              </a:rPr>
            </a:br>
            <a:r>
              <a:rPr lang="en-CA" dirty="0">
                <a:latin typeface="Calibri" panose="020F0502020204030204" pitchFamily="34" charset="0"/>
                <a:ea typeface="Calibri" panose="020F0502020204030204" pitchFamily="34" charset="0"/>
                <a:cs typeface="Arial" panose="020B0604020202020204" pitchFamily="34" charset="0"/>
              </a:rPr>
              <a:t>as he spoke to our fathers, to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Abraham and to his offspring forever</a:t>
            </a:r>
            <a:r>
              <a:rPr lang="en-CA" dirty="0">
                <a:latin typeface="Calibri" panose="020F0502020204030204" pitchFamily="34" charset="0"/>
                <a:ea typeface="Calibri" panose="020F0502020204030204" pitchFamily="34" charset="0"/>
                <a:cs typeface="Arial" panose="020B0604020202020204" pitchFamily="34" charset="0"/>
              </a:rPr>
              <a:t>.</a:t>
            </a:r>
          </a:p>
          <a:p>
            <a:pPr marL="457200" lvl="1" indent="0">
              <a:lnSpc>
                <a:spcPct val="107000"/>
              </a:lnSpc>
              <a:spcBef>
                <a:spcPts val="0"/>
              </a:spcBef>
              <a:spcAft>
                <a:spcPts val="600"/>
              </a:spcAft>
              <a:buNone/>
            </a:pPr>
            <a:r>
              <a:rPr lang="en-CA" b="1" u="sng" dirty="0">
                <a:latin typeface="Calibri" panose="020F0502020204030204" pitchFamily="34" charset="0"/>
                <a:ea typeface="Calibri" panose="020F0502020204030204" pitchFamily="34" charset="0"/>
                <a:cs typeface="Arial" panose="020B0604020202020204" pitchFamily="34" charset="0"/>
              </a:rPr>
              <a:t>Romans 4:16-18 ESV</a:t>
            </a:r>
            <a:br>
              <a:rPr lang="en-CA" dirty="0">
                <a:latin typeface="Calibri" panose="020F0502020204030204" pitchFamily="34" charset="0"/>
                <a:ea typeface="Calibri" panose="020F0502020204030204" pitchFamily="34" charset="0"/>
                <a:cs typeface="Arial" panose="020B0604020202020204" pitchFamily="34" charset="0"/>
              </a:rPr>
            </a:br>
            <a:r>
              <a:rPr lang="en-CA" dirty="0">
                <a:latin typeface="Calibri" panose="020F0502020204030204" pitchFamily="34" charset="0"/>
                <a:ea typeface="Calibri" panose="020F0502020204030204" pitchFamily="34" charset="0"/>
                <a:cs typeface="Arial" panose="020B0604020202020204" pitchFamily="34" charset="0"/>
              </a:rPr>
              <a:t>That is why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it depends on faith</a:t>
            </a:r>
            <a:r>
              <a:rPr lang="en-CA" dirty="0">
                <a:latin typeface="Calibri" panose="020F0502020204030204" pitchFamily="34" charset="0"/>
                <a:ea typeface="Calibri" panose="020F0502020204030204" pitchFamily="34" charset="0"/>
                <a:cs typeface="Arial" panose="020B0604020202020204" pitchFamily="34" charset="0"/>
              </a:rPr>
              <a:t>, in order that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the promise may rest on grace</a:t>
            </a:r>
            <a:r>
              <a:rPr lang="en-CA" dirty="0">
                <a:latin typeface="Calibri" panose="020F0502020204030204" pitchFamily="34" charset="0"/>
                <a:ea typeface="Calibri" panose="020F0502020204030204" pitchFamily="34" charset="0"/>
                <a:cs typeface="Arial" panose="020B0604020202020204" pitchFamily="34" charset="0"/>
              </a:rPr>
              <a:t> and be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guaranteed to all his offspring</a:t>
            </a:r>
            <a:r>
              <a:rPr lang="en-CA" dirty="0">
                <a:latin typeface="Calibri" panose="020F0502020204030204" pitchFamily="34" charset="0"/>
                <a:ea typeface="Calibri" panose="020F0502020204030204" pitchFamily="34" charset="0"/>
                <a:cs typeface="Arial" panose="020B0604020202020204" pitchFamily="34" charset="0"/>
              </a:rPr>
              <a:t>— … to the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one who shares the faith of Abraham</a:t>
            </a:r>
            <a:r>
              <a:rPr lang="en-CA" dirty="0">
                <a:latin typeface="Calibri" panose="020F0502020204030204" pitchFamily="34" charset="0"/>
                <a:ea typeface="Calibri" panose="020F0502020204030204" pitchFamily="34" charset="0"/>
                <a:cs typeface="Arial" panose="020B0604020202020204" pitchFamily="34" charset="0"/>
              </a:rPr>
              <a:t>,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who is the father of us all</a:t>
            </a:r>
            <a:r>
              <a:rPr lang="en-CA" dirty="0">
                <a:latin typeface="Calibri" panose="020F0502020204030204" pitchFamily="34" charset="0"/>
                <a:ea typeface="Calibri" panose="020F0502020204030204" pitchFamily="34" charset="0"/>
                <a:cs typeface="Arial" panose="020B0604020202020204" pitchFamily="34" charset="0"/>
              </a:rPr>
              <a:t>, as it is written,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I have made you the father of many nations</a:t>
            </a:r>
            <a:r>
              <a:rPr lang="en-CA" dirty="0">
                <a:latin typeface="Calibri" panose="020F0502020204030204" pitchFamily="34" charset="0"/>
                <a:ea typeface="Calibri" panose="020F0502020204030204" pitchFamily="34" charset="0"/>
                <a:cs typeface="Arial" panose="020B0604020202020204" pitchFamily="34" charset="0"/>
              </a:rPr>
              <a:t>”—in the presence of the God in whom he believed, who gives life to the dead and calls into existence the things that do not exist.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In hope</a:t>
            </a:r>
            <a:r>
              <a:rPr lang="en-CA" dirty="0">
                <a:latin typeface="Calibri" panose="020F0502020204030204" pitchFamily="34" charset="0"/>
                <a:ea typeface="Calibri" panose="020F0502020204030204" pitchFamily="34" charset="0"/>
                <a:cs typeface="Arial" panose="020B0604020202020204" pitchFamily="34" charset="0"/>
              </a:rPr>
              <a:t> he believed against hope, that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he should become the father of many nations</a:t>
            </a:r>
            <a:r>
              <a:rPr lang="en-CA" dirty="0">
                <a:latin typeface="Calibri" panose="020F0502020204030204" pitchFamily="34" charset="0"/>
                <a:ea typeface="Calibri" panose="020F0502020204030204" pitchFamily="34" charset="0"/>
                <a:cs typeface="Arial" panose="020B0604020202020204" pitchFamily="34" charset="0"/>
              </a:rPr>
              <a:t>, as he had been told,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So shall your offspring be</a:t>
            </a:r>
            <a:r>
              <a:rPr lang="en-CA" dirty="0">
                <a:latin typeface="Calibri" panose="020F0502020204030204" pitchFamily="34" charset="0"/>
                <a:ea typeface="Calibri" panose="020F0502020204030204" pitchFamily="34" charset="0"/>
                <a:cs typeface="Arial" panose="020B0604020202020204" pitchFamily="34" charset="0"/>
              </a:rPr>
              <a:t>.”</a:t>
            </a:r>
            <a:endParaRPr lang="en-CA" dirty="0"/>
          </a:p>
        </p:txBody>
      </p:sp>
    </p:spTree>
    <p:extLst>
      <p:ext uri="{BB962C8B-B14F-4D97-AF65-F5344CB8AC3E}">
        <p14:creationId xmlns:p14="http://schemas.microsoft.com/office/powerpoint/2010/main" val="2700916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39E58-5D25-4CF0-9603-5991012C49D2}"/>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The Plan of God</a:t>
            </a:r>
          </a:p>
        </p:txBody>
      </p:sp>
      <p:sp>
        <p:nvSpPr>
          <p:cNvPr id="3" name="Content Placeholder 2">
            <a:extLst>
              <a:ext uri="{FF2B5EF4-FFF2-40B4-BE49-F238E27FC236}">
                <a16:creationId xmlns:a16="http://schemas.microsoft.com/office/drawing/2014/main" id="{83108A2B-838C-4AA9-B1F2-C08A53E01DF1}"/>
              </a:ext>
            </a:extLst>
          </p:cNvPr>
          <p:cNvSpPr>
            <a:spLocks noGrp="1"/>
          </p:cNvSpPr>
          <p:nvPr>
            <p:ph idx="1"/>
          </p:nvPr>
        </p:nvSpPr>
        <p:spPr>
          <a:xfrm>
            <a:off x="0" y="1162373"/>
            <a:ext cx="12192000" cy="5695626"/>
          </a:xfrm>
        </p:spPr>
        <p:txBody>
          <a:bodyPr>
            <a:normAutofit lnSpcReduction="10000"/>
          </a:bodyPr>
          <a:lstStyle/>
          <a:p>
            <a:r>
              <a:rPr lang="en-CA" dirty="0"/>
              <a:t>As with the Ark in the time of Noah, God’s Plan was very practical in moving forward to demonstrate God’s love and grace for humanity:</a:t>
            </a:r>
          </a:p>
          <a:p>
            <a:pPr marL="457200" lvl="1" indent="0">
              <a:buNone/>
            </a:pPr>
            <a:r>
              <a:rPr lang="en-CA" b="1" u="sng" dirty="0"/>
              <a:t>Genesis 13:14-17 ESV</a:t>
            </a:r>
            <a:endParaRPr lang="en-CA" b="1" u="sng" dirty="0">
              <a:highlight>
                <a:srgbClr val="FFFF00"/>
              </a:highlight>
            </a:endParaRPr>
          </a:p>
          <a:p>
            <a:pPr marL="457200" lvl="1" indent="0">
              <a:buNone/>
            </a:pPr>
            <a:r>
              <a:rPr lang="en-CA" b="1" dirty="0">
                <a:highlight>
                  <a:srgbClr val="FFFF00"/>
                </a:highlight>
              </a:rPr>
              <a:t>The LORD said to Abram</a:t>
            </a:r>
            <a:r>
              <a:rPr lang="en-CA" dirty="0"/>
              <a:t> … “Lift up your eyes and look from the place where you are, northward and southward and eastward and westward, for </a:t>
            </a:r>
            <a:r>
              <a:rPr lang="en-CA" b="1" dirty="0">
                <a:highlight>
                  <a:srgbClr val="FFFF00"/>
                </a:highlight>
              </a:rPr>
              <a:t>all the land that you see I will give to you and to your offspring forever</a:t>
            </a:r>
            <a:r>
              <a:rPr lang="en-CA" dirty="0"/>
              <a:t>.  </a:t>
            </a:r>
            <a:r>
              <a:rPr lang="en-CA" b="1" dirty="0">
                <a:highlight>
                  <a:srgbClr val="FFFF00"/>
                </a:highlight>
              </a:rPr>
              <a:t>I will make your offspring as the dust of the earth</a:t>
            </a:r>
            <a:r>
              <a:rPr lang="en-CA" dirty="0"/>
              <a:t>, so that if one can count the dust of the earth, your offspring also can be counted.  Arise, </a:t>
            </a:r>
            <a:r>
              <a:rPr lang="en-CA" b="1" dirty="0">
                <a:highlight>
                  <a:srgbClr val="FFFF00"/>
                </a:highlight>
              </a:rPr>
              <a:t>walk through the length and the breadth of the land</a:t>
            </a:r>
            <a:r>
              <a:rPr lang="en-CA" dirty="0"/>
              <a:t>, for I will give it to you.</a:t>
            </a:r>
          </a:p>
          <a:p>
            <a:r>
              <a:rPr lang="en-CA" dirty="0"/>
              <a:t>The inheritance of the land was promised “forever”, and the promised offspring would be as numerous as the “dust of the earth”: </a:t>
            </a:r>
            <a:r>
              <a:rPr lang="en-CA" b="1" dirty="0">
                <a:highlight>
                  <a:srgbClr val="FFFF00"/>
                </a:highlight>
              </a:rPr>
              <a:t>the Nation of Israel was intended to be the vehicle through which God would bring salvation</a:t>
            </a:r>
            <a:r>
              <a:rPr lang="en-CA" dirty="0"/>
              <a:t> to the whole earth – but the physical nation of Israel completely failed …</a:t>
            </a:r>
          </a:p>
          <a:p>
            <a:r>
              <a:rPr lang="en-CA" dirty="0"/>
              <a:t>However, </a:t>
            </a:r>
            <a:r>
              <a:rPr lang="en-CA" b="1" dirty="0">
                <a:highlight>
                  <a:srgbClr val="FFFF00"/>
                </a:highlight>
              </a:rPr>
              <a:t>after the Kingdom of God is established</a:t>
            </a:r>
            <a:r>
              <a:rPr lang="en-CA" dirty="0"/>
              <a:t>, the New Israel will “forever” inhabit the entire promised land.  And truly the spiritual descendants of Abram, “the father of the faithful”,  will be countless as God increases his family. </a:t>
            </a:r>
          </a:p>
          <a:p>
            <a:endParaRPr lang="en-CA" dirty="0"/>
          </a:p>
        </p:txBody>
      </p:sp>
    </p:spTree>
    <p:extLst>
      <p:ext uri="{BB962C8B-B14F-4D97-AF65-F5344CB8AC3E}">
        <p14:creationId xmlns:p14="http://schemas.microsoft.com/office/powerpoint/2010/main" val="1793564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9B940-0C73-4DF2-A70B-65BB48660869}"/>
              </a:ext>
            </a:extLst>
          </p:cNvPr>
          <p:cNvSpPr>
            <a:spLocks noGrp="1"/>
          </p:cNvSpPr>
          <p:nvPr>
            <p:ph type="title"/>
          </p:nvPr>
        </p:nvSpPr>
        <p:spPr>
          <a:xfrm>
            <a:off x="838200" y="1"/>
            <a:ext cx="10515600" cy="1115877"/>
          </a:xfrm>
        </p:spPr>
        <p:txBody>
          <a:bodyPr/>
          <a:lstStyle/>
          <a:p>
            <a:pPr algn="ctr"/>
            <a:r>
              <a:rPr lang="en-CA" dirty="0">
                <a:latin typeface="Arial Black" panose="020B0A04020102020204" pitchFamily="34" charset="0"/>
              </a:rPr>
              <a:t>Cutting the Covenant</a:t>
            </a:r>
          </a:p>
        </p:txBody>
      </p:sp>
      <p:sp>
        <p:nvSpPr>
          <p:cNvPr id="3" name="Content Placeholder 2">
            <a:extLst>
              <a:ext uri="{FF2B5EF4-FFF2-40B4-BE49-F238E27FC236}">
                <a16:creationId xmlns:a16="http://schemas.microsoft.com/office/drawing/2014/main" id="{F29E9AEC-C463-464D-9C0E-4CA37551EA45}"/>
              </a:ext>
            </a:extLst>
          </p:cNvPr>
          <p:cNvSpPr>
            <a:spLocks noGrp="1"/>
          </p:cNvSpPr>
          <p:nvPr>
            <p:ph idx="1"/>
          </p:nvPr>
        </p:nvSpPr>
        <p:spPr>
          <a:xfrm>
            <a:off x="0" y="1115878"/>
            <a:ext cx="12192000" cy="5742121"/>
          </a:xfrm>
        </p:spPr>
        <p:txBody>
          <a:bodyPr>
            <a:normAutofit lnSpcReduction="10000"/>
          </a:bodyPr>
          <a:lstStyle/>
          <a:p>
            <a:pPr marL="457200" lvl="1" indent="0">
              <a:buNone/>
            </a:pPr>
            <a:r>
              <a:rPr lang="en-CA" b="1" u="sng" dirty="0"/>
              <a:t>Genesis 15:1, 5, 13, 18 ESV</a:t>
            </a:r>
          </a:p>
          <a:p>
            <a:pPr marL="457200" lvl="1" indent="0">
              <a:buNone/>
            </a:pPr>
            <a:r>
              <a:rPr lang="en-CA" dirty="0"/>
              <a:t>After these things the word of </a:t>
            </a:r>
            <a:r>
              <a:rPr lang="en-CA" b="1" dirty="0">
                <a:highlight>
                  <a:srgbClr val="FFFF00"/>
                </a:highlight>
              </a:rPr>
              <a:t>the LORD came to Abram in a vision</a:t>
            </a:r>
            <a:r>
              <a:rPr lang="en-CA" dirty="0"/>
              <a:t>: “Fear not, Abram, I am your shield; </a:t>
            </a:r>
            <a:r>
              <a:rPr lang="en-CA" b="1" dirty="0">
                <a:highlight>
                  <a:srgbClr val="FFFF00"/>
                </a:highlight>
              </a:rPr>
              <a:t>your reward shall be very great</a:t>
            </a:r>
            <a:r>
              <a:rPr lang="en-CA" dirty="0"/>
              <a:t>.  … And he brought him outside and said, “Look toward heaven, and number the stars, if you are able to number them.”  Then he said to him, “</a:t>
            </a:r>
            <a:r>
              <a:rPr lang="en-CA" b="1" dirty="0">
                <a:highlight>
                  <a:srgbClr val="FFFF00"/>
                </a:highlight>
              </a:rPr>
              <a:t>So shall your offspring be</a:t>
            </a:r>
            <a:r>
              <a:rPr lang="en-CA" dirty="0"/>
              <a:t>.”  … Then the LORD said to Abram, “Know for certain that </a:t>
            </a:r>
            <a:r>
              <a:rPr lang="en-CA" b="1" dirty="0">
                <a:highlight>
                  <a:srgbClr val="FFFF00"/>
                </a:highlight>
              </a:rPr>
              <a:t>your offspring will be sojourners in a land that is not theirs</a:t>
            </a:r>
            <a:r>
              <a:rPr lang="en-CA" dirty="0"/>
              <a:t> and will be servants there …” On that day </a:t>
            </a:r>
            <a:r>
              <a:rPr lang="en-CA" b="1" dirty="0">
                <a:highlight>
                  <a:srgbClr val="FFFF00"/>
                </a:highlight>
              </a:rPr>
              <a:t>the LORD [cut] a covenant with Abram</a:t>
            </a:r>
            <a:r>
              <a:rPr lang="en-CA" dirty="0"/>
              <a:t>, saying, “</a:t>
            </a:r>
            <a:r>
              <a:rPr lang="en-CA" b="1" dirty="0">
                <a:highlight>
                  <a:srgbClr val="FFFF00"/>
                </a:highlight>
              </a:rPr>
              <a:t>To your offspring I give this land </a:t>
            </a:r>
            <a:r>
              <a:rPr lang="en-CA" dirty="0"/>
              <a:t>…</a:t>
            </a:r>
          </a:p>
          <a:p>
            <a:r>
              <a:rPr lang="en-CA" dirty="0"/>
              <a:t>As initially cut, </a:t>
            </a:r>
            <a:r>
              <a:rPr lang="en-CA" b="1" dirty="0">
                <a:highlight>
                  <a:srgbClr val="FFFF00"/>
                </a:highlight>
              </a:rPr>
              <a:t>the covenant only included the first promise</a:t>
            </a:r>
            <a:r>
              <a:rPr lang="en-CA" dirty="0"/>
              <a:t>, “the land of Israel”</a:t>
            </a:r>
          </a:p>
          <a:p>
            <a:r>
              <a:rPr lang="en-CA" dirty="0"/>
              <a:t>Abram was promised “</a:t>
            </a:r>
            <a:r>
              <a:rPr lang="en-CA" b="1" dirty="0">
                <a:highlight>
                  <a:srgbClr val="FFFF00"/>
                </a:highlight>
              </a:rPr>
              <a:t>a very great reward</a:t>
            </a:r>
            <a:r>
              <a:rPr lang="en-CA" dirty="0"/>
              <a:t>”, which was never recorded as elaborated to him, but the New Testament authors are very clear:</a:t>
            </a:r>
          </a:p>
          <a:p>
            <a:pPr marL="457200" lvl="1" indent="0">
              <a:buNone/>
            </a:pPr>
            <a:r>
              <a:rPr lang="en-CA" b="1" u="sng" dirty="0"/>
              <a:t>John 8:56 ESV </a:t>
            </a:r>
          </a:p>
          <a:p>
            <a:pPr marL="457200" lvl="1" indent="0">
              <a:buNone/>
            </a:pPr>
            <a:r>
              <a:rPr lang="en-CA" dirty="0"/>
              <a:t>Your father </a:t>
            </a:r>
            <a:r>
              <a:rPr lang="en-CA" b="1" dirty="0">
                <a:highlight>
                  <a:srgbClr val="FFFF00"/>
                </a:highlight>
              </a:rPr>
              <a:t>Abraham rejoiced that he would see my day</a:t>
            </a:r>
            <a:r>
              <a:rPr lang="en-CA" dirty="0"/>
              <a:t>. He saw it and was glad.</a:t>
            </a:r>
          </a:p>
          <a:p>
            <a:pPr marL="457200" lvl="1" indent="0">
              <a:buNone/>
            </a:pPr>
            <a:r>
              <a:rPr lang="en-CA" b="1" u="sng" dirty="0"/>
              <a:t>Romans 4:13 ESV</a:t>
            </a:r>
          </a:p>
          <a:p>
            <a:pPr marL="457200" lvl="1" indent="0">
              <a:buNone/>
            </a:pPr>
            <a:r>
              <a:rPr lang="en-CA" dirty="0"/>
              <a:t>… the </a:t>
            </a:r>
            <a:r>
              <a:rPr lang="en-CA" b="1" dirty="0">
                <a:highlight>
                  <a:srgbClr val="FFFF00"/>
                </a:highlight>
              </a:rPr>
              <a:t>promise to Abraham and his offspring</a:t>
            </a:r>
            <a:r>
              <a:rPr lang="en-CA" dirty="0"/>
              <a:t> that he would be </a:t>
            </a:r>
            <a:r>
              <a:rPr lang="en-CA" b="1" dirty="0">
                <a:highlight>
                  <a:srgbClr val="FFFF00"/>
                </a:highlight>
              </a:rPr>
              <a:t>heir of the world</a:t>
            </a:r>
            <a:r>
              <a:rPr lang="en-CA" dirty="0"/>
              <a:t> …</a:t>
            </a:r>
          </a:p>
          <a:p>
            <a:pPr marL="457200" lvl="1" indent="0">
              <a:buNone/>
            </a:pPr>
            <a:r>
              <a:rPr lang="en-CA" b="1" u="sng" dirty="0"/>
              <a:t>1 John 2:25 ESV</a:t>
            </a:r>
          </a:p>
          <a:p>
            <a:pPr marL="457200" lvl="1" indent="0">
              <a:buNone/>
            </a:pPr>
            <a:r>
              <a:rPr lang="en-CA" b="1" dirty="0">
                <a:highlight>
                  <a:srgbClr val="FFFF00"/>
                </a:highlight>
              </a:rPr>
              <a:t>And this is the promise that he made to us—eternal life.</a:t>
            </a:r>
          </a:p>
        </p:txBody>
      </p:sp>
    </p:spTree>
    <p:extLst>
      <p:ext uri="{BB962C8B-B14F-4D97-AF65-F5344CB8AC3E}">
        <p14:creationId xmlns:p14="http://schemas.microsoft.com/office/powerpoint/2010/main" val="14736963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6450D-6390-4971-9CCF-8E407ACF9E6D}"/>
              </a:ext>
            </a:extLst>
          </p:cNvPr>
          <p:cNvSpPr>
            <a:spLocks noGrp="1"/>
          </p:cNvSpPr>
          <p:nvPr>
            <p:ph type="title"/>
          </p:nvPr>
        </p:nvSpPr>
        <p:spPr>
          <a:xfrm>
            <a:off x="838200" y="1"/>
            <a:ext cx="10515600" cy="1146874"/>
          </a:xfrm>
        </p:spPr>
        <p:txBody>
          <a:bodyPr/>
          <a:lstStyle/>
          <a:p>
            <a:pPr algn="ctr"/>
            <a:r>
              <a:rPr lang="en-CA" dirty="0"/>
              <a:t> </a:t>
            </a:r>
            <a:r>
              <a:rPr lang="en-CA" dirty="0">
                <a:latin typeface="Arial Black" panose="020B0A04020102020204" pitchFamily="34" charset="0"/>
              </a:rPr>
              <a:t>The Covenant Bearers</a:t>
            </a:r>
          </a:p>
        </p:txBody>
      </p:sp>
      <p:sp>
        <p:nvSpPr>
          <p:cNvPr id="3" name="Content Placeholder 2">
            <a:extLst>
              <a:ext uri="{FF2B5EF4-FFF2-40B4-BE49-F238E27FC236}">
                <a16:creationId xmlns:a16="http://schemas.microsoft.com/office/drawing/2014/main" id="{052DAD25-DDD4-48ED-8063-97B40BD8C5B9}"/>
              </a:ext>
            </a:extLst>
          </p:cNvPr>
          <p:cNvSpPr>
            <a:spLocks noGrp="1"/>
          </p:cNvSpPr>
          <p:nvPr>
            <p:ph idx="1"/>
          </p:nvPr>
        </p:nvSpPr>
        <p:spPr>
          <a:xfrm>
            <a:off x="0" y="1146875"/>
            <a:ext cx="12192000" cy="5711124"/>
          </a:xfrm>
        </p:spPr>
        <p:txBody>
          <a:bodyPr>
            <a:normAutofit lnSpcReduction="10000"/>
          </a:bodyPr>
          <a:lstStyle/>
          <a:p>
            <a:r>
              <a:rPr lang="en-CA" dirty="0"/>
              <a:t>The terms of the covenant were extended to Abraham to include the second promise, “</a:t>
            </a: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Universal Blessing</a:t>
            </a:r>
            <a:r>
              <a:rPr lang="en-CA" dirty="0">
                <a:effectLst/>
                <a:latin typeface="Calibri" panose="020F0502020204030204" pitchFamily="34" charset="0"/>
                <a:ea typeface="Calibri" panose="020F0502020204030204" pitchFamily="34" charset="0"/>
                <a:cs typeface="Arial" panose="020B0604020202020204" pitchFamily="34" charset="0"/>
              </a:rPr>
              <a:t>”, as we saw last time, and the covenant was passed on to Isaac and Jacob:</a:t>
            </a:r>
          </a:p>
          <a:p>
            <a:pPr marL="457200" lvl="1" indent="0">
              <a:buNone/>
            </a:pPr>
            <a:r>
              <a:rPr lang="en-CA" b="1" u="sng" dirty="0"/>
              <a:t>Genesis 26:2-5 ESV</a:t>
            </a:r>
          </a:p>
          <a:p>
            <a:pPr marL="457200" lvl="1" indent="0">
              <a:buNone/>
            </a:pPr>
            <a:r>
              <a:rPr lang="en-CA" dirty="0"/>
              <a:t>And </a:t>
            </a:r>
            <a:r>
              <a:rPr lang="en-CA" b="1" dirty="0">
                <a:highlight>
                  <a:srgbClr val="FFFF00"/>
                </a:highlight>
              </a:rPr>
              <a:t>the LORD appeared to [Isaac] and said</a:t>
            </a:r>
            <a:r>
              <a:rPr lang="en-CA" dirty="0"/>
              <a:t>, “… dwell in the land of which I shall tell you.   Sojourn in this land, and I will be with you and will bless you, for </a:t>
            </a:r>
            <a:r>
              <a:rPr lang="en-CA" b="1" dirty="0">
                <a:highlight>
                  <a:srgbClr val="FFFF00"/>
                </a:highlight>
              </a:rPr>
              <a:t>to you and to your offspring I will give all these lands</a:t>
            </a:r>
            <a:r>
              <a:rPr lang="en-CA" dirty="0"/>
              <a:t>, </a:t>
            </a:r>
            <a:r>
              <a:rPr lang="en-CA" b="1" dirty="0">
                <a:highlight>
                  <a:srgbClr val="FFFF00"/>
                </a:highlight>
              </a:rPr>
              <a:t>and I will establish the oath that I swore to Abraham</a:t>
            </a:r>
            <a:r>
              <a:rPr lang="en-CA" dirty="0"/>
              <a:t> your father.   I will </a:t>
            </a:r>
            <a:r>
              <a:rPr lang="en-CA" b="1" dirty="0">
                <a:highlight>
                  <a:srgbClr val="FFFF00"/>
                </a:highlight>
              </a:rPr>
              <a:t>multiply your offspring</a:t>
            </a:r>
            <a:r>
              <a:rPr lang="en-CA" dirty="0"/>
              <a:t> as the stars of heaven and will </a:t>
            </a:r>
            <a:r>
              <a:rPr lang="en-CA" b="1" dirty="0">
                <a:highlight>
                  <a:srgbClr val="FFFF00"/>
                </a:highlight>
              </a:rPr>
              <a:t>give to your offspring all these lands</a:t>
            </a:r>
            <a:r>
              <a:rPr lang="en-CA" dirty="0"/>
              <a:t>.  And in your offspring all the nations of the earth shall be blessed, </a:t>
            </a:r>
            <a:r>
              <a:rPr lang="en-CA" b="1" dirty="0">
                <a:highlight>
                  <a:srgbClr val="FFFF00"/>
                </a:highlight>
              </a:rPr>
              <a:t>because Abraham obeyed my voice</a:t>
            </a:r>
            <a:r>
              <a:rPr lang="en-CA" dirty="0"/>
              <a:t> and kept my charge, my commandments, my statutes, and my [torah].”</a:t>
            </a:r>
          </a:p>
          <a:p>
            <a:pPr marL="457200" lvl="1" indent="0">
              <a:buNone/>
            </a:pPr>
            <a:r>
              <a:rPr lang="en-CA" b="1" u="sng" dirty="0"/>
              <a:t>Genesis 28:12-14 ESV</a:t>
            </a:r>
          </a:p>
          <a:p>
            <a:pPr marL="457200" lvl="1" indent="0">
              <a:buNone/>
            </a:pPr>
            <a:r>
              <a:rPr lang="en-CA" dirty="0"/>
              <a:t>And </a:t>
            </a:r>
            <a:r>
              <a:rPr lang="en-CA" b="1" dirty="0">
                <a:highlight>
                  <a:srgbClr val="FFFF00"/>
                </a:highlight>
              </a:rPr>
              <a:t>[Jacob] dreamed, and … the LORD … said</a:t>
            </a:r>
            <a:r>
              <a:rPr lang="en-CA" dirty="0"/>
              <a:t>, “</a:t>
            </a:r>
            <a:r>
              <a:rPr lang="en-CA" b="1" dirty="0">
                <a:highlight>
                  <a:srgbClr val="FFFF00"/>
                </a:highlight>
              </a:rPr>
              <a:t>I am the LORD, the God of Abraham</a:t>
            </a:r>
            <a:r>
              <a:rPr lang="en-CA" dirty="0"/>
              <a:t> your father and the God of Isaac.  </a:t>
            </a:r>
            <a:r>
              <a:rPr lang="en-CA" b="1" dirty="0">
                <a:highlight>
                  <a:srgbClr val="FFFF00"/>
                </a:highlight>
              </a:rPr>
              <a:t>The land on which you lie I will give to you and to your</a:t>
            </a:r>
            <a:r>
              <a:rPr lang="en-CA" dirty="0">
                <a:highlight>
                  <a:srgbClr val="FFFF00"/>
                </a:highlight>
              </a:rPr>
              <a:t> </a:t>
            </a:r>
            <a:r>
              <a:rPr lang="en-CA" b="1" dirty="0">
                <a:highlight>
                  <a:srgbClr val="FFFF00"/>
                </a:highlight>
              </a:rPr>
              <a:t>offspring</a:t>
            </a:r>
            <a:r>
              <a:rPr lang="en-CA" dirty="0"/>
              <a:t>.  </a:t>
            </a:r>
            <a:r>
              <a:rPr lang="en-CA" b="1" dirty="0">
                <a:highlight>
                  <a:srgbClr val="FFFF00"/>
                </a:highlight>
              </a:rPr>
              <a:t>Your offspring shall be like the dust of the earth</a:t>
            </a:r>
            <a:r>
              <a:rPr lang="en-CA" dirty="0"/>
              <a:t>, and you shall spread abroad to the west and to the east and to the north and to the south, and in you and your offspring shall all the families of the earth be blessed. …”</a:t>
            </a:r>
          </a:p>
          <a:p>
            <a:r>
              <a:rPr lang="en-CA" dirty="0"/>
              <a:t>Note the emphasis on the </a:t>
            </a:r>
            <a:r>
              <a:rPr lang="en-CA" b="1" dirty="0">
                <a:highlight>
                  <a:srgbClr val="FFFF00"/>
                </a:highlight>
              </a:rPr>
              <a:t>grace extended to Abraham</a:t>
            </a:r>
            <a:r>
              <a:rPr lang="en-CA" dirty="0"/>
              <a:t> …</a:t>
            </a:r>
          </a:p>
        </p:txBody>
      </p:sp>
    </p:spTree>
    <p:extLst>
      <p:ext uri="{BB962C8B-B14F-4D97-AF65-F5344CB8AC3E}">
        <p14:creationId xmlns:p14="http://schemas.microsoft.com/office/powerpoint/2010/main" val="88683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0D269-0769-48AC-A536-3CC4BB9E6419}"/>
              </a:ext>
            </a:extLst>
          </p:cNvPr>
          <p:cNvSpPr>
            <a:spLocks noGrp="1"/>
          </p:cNvSpPr>
          <p:nvPr>
            <p:ph type="title"/>
          </p:nvPr>
        </p:nvSpPr>
        <p:spPr>
          <a:xfrm>
            <a:off x="838200" y="1"/>
            <a:ext cx="10515600" cy="1115877"/>
          </a:xfrm>
        </p:spPr>
        <p:txBody>
          <a:bodyPr/>
          <a:lstStyle/>
          <a:p>
            <a:pPr algn="ctr"/>
            <a:r>
              <a:rPr lang="en-CA" dirty="0">
                <a:latin typeface="Arial Black" panose="020B0A04020102020204" pitchFamily="34" charset="0"/>
              </a:rPr>
              <a:t>God’s Plan Moves On …</a:t>
            </a:r>
          </a:p>
        </p:txBody>
      </p:sp>
      <p:sp>
        <p:nvSpPr>
          <p:cNvPr id="3" name="Content Placeholder 2">
            <a:extLst>
              <a:ext uri="{FF2B5EF4-FFF2-40B4-BE49-F238E27FC236}">
                <a16:creationId xmlns:a16="http://schemas.microsoft.com/office/drawing/2014/main" id="{910EDC15-D8BF-4918-B207-3A67D039372C}"/>
              </a:ext>
            </a:extLst>
          </p:cNvPr>
          <p:cNvSpPr>
            <a:spLocks noGrp="1"/>
          </p:cNvSpPr>
          <p:nvPr>
            <p:ph idx="1"/>
          </p:nvPr>
        </p:nvSpPr>
        <p:spPr>
          <a:xfrm>
            <a:off x="0" y="1115878"/>
            <a:ext cx="12192000" cy="5742121"/>
          </a:xfrm>
        </p:spPr>
        <p:txBody>
          <a:bodyPr>
            <a:normAutofit lnSpcReduction="10000"/>
          </a:bodyPr>
          <a:lstStyle/>
          <a:p>
            <a:r>
              <a:rPr lang="en-CA" dirty="0"/>
              <a:t>As prophesized to Abraham, Jacob and his family migrate to Egypt, greatly multiply and are enslaved – God then began to fulfill the typical part of the first promise, to </a:t>
            </a:r>
            <a:r>
              <a:rPr lang="en-CA" b="1" dirty="0">
                <a:highlight>
                  <a:srgbClr val="FFFF00"/>
                </a:highlight>
              </a:rPr>
              <a:t>transform the Israelites into a nation</a:t>
            </a:r>
            <a:r>
              <a:rPr lang="en-CA" dirty="0"/>
              <a:t> to inhabit the land of Canaan:</a:t>
            </a:r>
          </a:p>
          <a:p>
            <a:pPr marL="457200" lvl="1" indent="0">
              <a:buNone/>
            </a:pPr>
            <a:r>
              <a:rPr lang="en-CA" b="1" u="sng" dirty="0"/>
              <a:t>Exodus 2:23-25 ESV</a:t>
            </a:r>
          </a:p>
          <a:p>
            <a:pPr marL="457200" lvl="1" indent="0">
              <a:buNone/>
            </a:pPr>
            <a:r>
              <a:rPr lang="en-CA" dirty="0"/>
              <a:t>During those many days the king of Egypt died, and </a:t>
            </a:r>
            <a:r>
              <a:rPr lang="en-CA" b="1" dirty="0">
                <a:highlight>
                  <a:srgbClr val="FFFF00"/>
                </a:highlight>
              </a:rPr>
              <a:t>the people of Israel groaned because of their slavery</a:t>
            </a:r>
            <a:r>
              <a:rPr lang="en-CA" dirty="0"/>
              <a:t> and cried out for help.  Their cry for rescue from slavery came up to God.  And God heard their groaning, and </a:t>
            </a:r>
            <a:r>
              <a:rPr lang="en-CA" b="1" dirty="0">
                <a:highlight>
                  <a:srgbClr val="FFFF00"/>
                </a:highlight>
              </a:rPr>
              <a:t>God remembered his covenant with Abraham, with Isaac, and with Jacob</a:t>
            </a:r>
            <a:r>
              <a:rPr lang="en-CA" dirty="0"/>
              <a:t>.  God saw the people of Israel—and God knew. </a:t>
            </a:r>
          </a:p>
          <a:p>
            <a:r>
              <a:rPr lang="en-CA" b="1" dirty="0">
                <a:highlight>
                  <a:srgbClr val="FFFF00"/>
                </a:highlight>
              </a:rPr>
              <a:t>God’s grace to Israel was due to the covenant with Abraham</a:t>
            </a:r>
            <a:r>
              <a:rPr lang="en-CA" dirty="0"/>
              <a:t>.  YHWH identified himself by the covenantal promises.  Moses was to refer to the covenantal promises to identify YHWH to the Israelites:</a:t>
            </a:r>
          </a:p>
          <a:p>
            <a:pPr marL="457200" lvl="1" indent="0">
              <a:buNone/>
            </a:pPr>
            <a:r>
              <a:rPr lang="en-CA" b="1" u="sng" dirty="0"/>
              <a:t>Exodus 3:13-15 ESV</a:t>
            </a:r>
          </a:p>
          <a:p>
            <a:pPr marL="457200" lvl="1" indent="0">
              <a:buNone/>
            </a:pPr>
            <a:r>
              <a:rPr lang="en-CA" dirty="0"/>
              <a:t>Then Moses said to God, “If I come to the people of Israel and say to them, ‘The God of your fathers has sent me to you,’” … God also said to Moses, “Say this to the people of Israel: ‘The LORD, the God of your fathers, </a:t>
            </a:r>
            <a:r>
              <a:rPr lang="en-CA" b="1" dirty="0">
                <a:highlight>
                  <a:srgbClr val="FFFF00"/>
                </a:highlight>
              </a:rPr>
              <a:t>the God of Abraham, the God of Isaac, and the God of Jacob, has sent me to you</a:t>
            </a:r>
            <a:r>
              <a:rPr lang="en-CA" dirty="0"/>
              <a:t>.’ …”  </a:t>
            </a:r>
          </a:p>
        </p:txBody>
      </p:sp>
    </p:spTree>
    <p:extLst>
      <p:ext uri="{BB962C8B-B14F-4D97-AF65-F5344CB8AC3E}">
        <p14:creationId xmlns:p14="http://schemas.microsoft.com/office/powerpoint/2010/main" val="1992668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CC5FC-0CEB-4EAF-8E4C-A0F3F3B34D37}"/>
              </a:ext>
            </a:extLst>
          </p:cNvPr>
          <p:cNvSpPr>
            <a:spLocks noGrp="1"/>
          </p:cNvSpPr>
          <p:nvPr>
            <p:ph type="title"/>
          </p:nvPr>
        </p:nvSpPr>
        <p:spPr>
          <a:xfrm>
            <a:off x="0" y="1"/>
            <a:ext cx="12192000" cy="1131375"/>
          </a:xfrm>
        </p:spPr>
        <p:txBody>
          <a:bodyPr>
            <a:normAutofit/>
          </a:bodyPr>
          <a:lstStyle/>
          <a:p>
            <a:pPr algn="ctr"/>
            <a:r>
              <a:rPr lang="en-CA" sz="4000" dirty="0">
                <a:latin typeface="Arial Black" panose="020B0A04020102020204" pitchFamily="34" charset="0"/>
              </a:rPr>
              <a:t>A Harbinger of The Covenant of Salvation</a:t>
            </a:r>
          </a:p>
        </p:txBody>
      </p:sp>
      <p:sp>
        <p:nvSpPr>
          <p:cNvPr id="3" name="Content Placeholder 2">
            <a:extLst>
              <a:ext uri="{FF2B5EF4-FFF2-40B4-BE49-F238E27FC236}">
                <a16:creationId xmlns:a16="http://schemas.microsoft.com/office/drawing/2014/main" id="{7273E327-AABC-4039-9C78-17979306423E}"/>
              </a:ext>
            </a:extLst>
          </p:cNvPr>
          <p:cNvSpPr>
            <a:spLocks noGrp="1"/>
          </p:cNvSpPr>
          <p:nvPr>
            <p:ph idx="1"/>
          </p:nvPr>
        </p:nvSpPr>
        <p:spPr>
          <a:xfrm>
            <a:off x="0" y="1131376"/>
            <a:ext cx="12192000" cy="5726623"/>
          </a:xfrm>
        </p:spPr>
        <p:txBody>
          <a:bodyPr>
            <a:normAutofit lnSpcReduction="10000"/>
          </a:bodyPr>
          <a:lstStyle/>
          <a:p>
            <a:r>
              <a:rPr lang="en-CA" dirty="0"/>
              <a:t>Jesus Christ asserts that </a:t>
            </a:r>
            <a:r>
              <a:rPr lang="en-CA" b="1" dirty="0">
                <a:highlight>
                  <a:srgbClr val="FFFF00"/>
                </a:highlight>
              </a:rPr>
              <a:t>the reference to “Abraham … Isaac … and … Jacob” is more than just an historical allusion, it is a further promise</a:t>
            </a:r>
            <a:r>
              <a:rPr lang="en-CA" dirty="0"/>
              <a:t>:</a:t>
            </a:r>
          </a:p>
          <a:p>
            <a:pPr marL="457200" lvl="1" indent="0">
              <a:buNone/>
            </a:pPr>
            <a:r>
              <a:rPr lang="en-CA" b="1" u="sng" dirty="0"/>
              <a:t>Mark 12:26-27 ESV</a:t>
            </a:r>
          </a:p>
          <a:p>
            <a:pPr marL="457200" lvl="1" indent="0">
              <a:buNone/>
            </a:pPr>
            <a:r>
              <a:rPr lang="en-CA" dirty="0"/>
              <a:t>“… And as for the dead being raised, have you not read in the book of Moses, in the passage about the bush, how God spoke to him, saying, ‘</a:t>
            </a:r>
            <a:r>
              <a:rPr lang="en-CA" b="1" dirty="0">
                <a:highlight>
                  <a:srgbClr val="FFFF00"/>
                </a:highlight>
              </a:rPr>
              <a:t>I am the God of Abraham, and the God of Isaac, and the God of Jacob</a:t>
            </a:r>
            <a:r>
              <a:rPr lang="en-CA" dirty="0"/>
              <a:t>’?  </a:t>
            </a:r>
            <a:r>
              <a:rPr lang="en-CA" b="1" dirty="0">
                <a:highlight>
                  <a:srgbClr val="FFFF00"/>
                </a:highlight>
              </a:rPr>
              <a:t>He is not God of the dead, but of the living</a:t>
            </a:r>
            <a:r>
              <a:rPr lang="en-CA" dirty="0"/>
              <a:t>.  You are quite wrong.“ </a:t>
            </a:r>
          </a:p>
          <a:p>
            <a:pPr marL="457200" lvl="1" indent="0">
              <a:buNone/>
            </a:pPr>
            <a:r>
              <a:rPr lang="en-CA" b="1" u="sng" dirty="0"/>
              <a:t>Matthew 22:31-33 ESV</a:t>
            </a:r>
          </a:p>
          <a:p>
            <a:pPr marL="457200" lvl="1" indent="0">
              <a:buNone/>
            </a:pPr>
            <a:r>
              <a:rPr lang="en-CA" dirty="0"/>
              <a:t>“… And as for the resurrection of the dead, have you not read what was said to you by God: </a:t>
            </a:r>
            <a:br>
              <a:rPr lang="en-CA" dirty="0"/>
            </a:br>
            <a:r>
              <a:rPr lang="en-CA" dirty="0"/>
              <a:t>‘</a:t>
            </a:r>
            <a:r>
              <a:rPr lang="en-CA" b="1" dirty="0">
                <a:highlight>
                  <a:srgbClr val="FFFF00"/>
                </a:highlight>
              </a:rPr>
              <a:t>I am the God of Abraham, and the God of Isaac, and the God of Jacob</a:t>
            </a:r>
            <a:r>
              <a:rPr lang="en-CA" dirty="0"/>
              <a:t>’?  </a:t>
            </a:r>
            <a:r>
              <a:rPr lang="en-CA" b="1" dirty="0">
                <a:highlight>
                  <a:srgbClr val="FFFF00"/>
                </a:highlight>
              </a:rPr>
              <a:t>He is not God of the dead, but of the living</a:t>
            </a:r>
            <a:r>
              <a:rPr lang="en-CA" dirty="0"/>
              <a:t>.”  And when the crowd heard it, they were astonished at his teaching.  </a:t>
            </a:r>
          </a:p>
          <a:p>
            <a:pPr marL="457200" lvl="1" indent="0">
              <a:buNone/>
            </a:pPr>
            <a:r>
              <a:rPr lang="en-CA" b="1" u="sng" dirty="0"/>
              <a:t>Luke 20:37-39 ESV</a:t>
            </a:r>
          </a:p>
          <a:p>
            <a:pPr marL="457200" lvl="1" indent="0">
              <a:buNone/>
            </a:pPr>
            <a:r>
              <a:rPr lang="en-CA" dirty="0"/>
              <a:t>“… But that the dead are raised, even Moses showed, in the passage about the bush, where he calls the Lord the </a:t>
            </a:r>
            <a:r>
              <a:rPr lang="en-CA" b="1" dirty="0">
                <a:highlight>
                  <a:srgbClr val="FFFF00"/>
                </a:highlight>
              </a:rPr>
              <a:t>God of Abraham and the God of Isaac and the God of Jacob</a:t>
            </a:r>
            <a:r>
              <a:rPr lang="en-CA" dirty="0"/>
              <a:t>.  Now </a:t>
            </a:r>
            <a:r>
              <a:rPr lang="en-CA" b="1" dirty="0">
                <a:highlight>
                  <a:srgbClr val="FFFF00"/>
                </a:highlight>
              </a:rPr>
              <a:t>he is not God of the dead, but of the living</a:t>
            </a:r>
            <a:r>
              <a:rPr lang="en-CA" dirty="0"/>
              <a:t>, for all live to him.”  Then some of the scribes answered, “Teacher, you have spoken well.” </a:t>
            </a:r>
          </a:p>
          <a:p>
            <a:pPr marL="457200" lvl="1" indent="0">
              <a:buNone/>
            </a:pPr>
            <a:endParaRPr lang="en-CA" dirty="0"/>
          </a:p>
        </p:txBody>
      </p:sp>
    </p:spTree>
    <p:extLst>
      <p:ext uri="{BB962C8B-B14F-4D97-AF65-F5344CB8AC3E}">
        <p14:creationId xmlns:p14="http://schemas.microsoft.com/office/powerpoint/2010/main" val="3039621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38004-3686-4A33-BA29-1A4EBB549BAD}"/>
              </a:ext>
            </a:extLst>
          </p:cNvPr>
          <p:cNvSpPr>
            <a:spLocks noGrp="1"/>
          </p:cNvSpPr>
          <p:nvPr>
            <p:ph type="title"/>
          </p:nvPr>
        </p:nvSpPr>
        <p:spPr>
          <a:xfrm>
            <a:off x="838200" y="1"/>
            <a:ext cx="10515600" cy="1115877"/>
          </a:xfrm>
        </p:spPr>
        <p:txBody>
          <a:bodyPr/>
          <a:lstStyle/>
          <a:p>
            <a:pPr algn="ctr"/>
            <a:r>
              <a:rPr lang="en-CA" dirty="0">
                <a:latin typeface="Arial Black" panose="020B0A04020102020204" pitchFamily="34" charset="0"/>
              </a:rPr>
              <a:t>God Begins to Act</a:t>
            </a:r>
          </a:p>
        </p:txBody>
      </p:sp>
      <p:sp>
        <p:nvSpPr>
          <p:cNvPr id="3" name="Content Placeholder 2">
            <a:extLst>
              <a:ext uri="{FF2B5EF4-FFF2-40B4-BE49-F238E27FC236}">
                <a16:creationId xmlns:a16="http://schemas.microsoft.com/office/drawing/2014/main" id="{0F856989-D34A-44F3-8531-A0E9AB526CFF}"/>
              </a:ext>
            </a:extLst>
          </p:cNvPr>
          <p:cNvSpPr>
            <a:spLocks noGrp="1"/>
          </p:cNvSpPr>
          <p:nvPr>
            <p:ph idx="1"/>
          </p:nvPr>
        </p:nvSpPr>
        <p:spPr>
          <a:xfrm>
            <a:off x="0" y="1115878"/>
            <a:ext cx="12192000" cy="5742121"/>
          </a:xfrm>
        </p:spPr>
        <p:txBody>
          <a:bodyPr/>
          <a:lstStyle/>
          <a:p>
            <a:pPr marL="457200" lvl="1" indent="0">
              <a:buNone/>
            </a:pPr>
            <a:r>
              <a:rPr lang="en-CA" b="1" u="sng" dirty="0"/>
              <a:t>Exodus 6:2-8 ESV</a:t>
            </a:r>
          </a:p>
          <a:p>
            <a:pPr marL="457200" lvl="1" indent="0">
              <a:buNone/>
            </a:pPr>
            <a:r>
              <a:rPr lang="en-CA" dirty="0"/>
              <a:t>God spoke to Moses and said to him, “</a:t>
            </a:r>
            <a:r>
              <a:rPr lang="en-CA" b="1" dirty="0">
                <a:highlight>
                  <a:srgbClr val="FFFF00"/>
                </a:highlight>
              </a:rPr>
              <a:t>I am the LORD</a:t>
            </a:r>
            <a:r>
              <a:rPr lang="en-CA" dirty="0"/>
              <a:t>.  I appeared to Abraham, to Isaac, and to Jacob … </a:t>
            </a:r>
            <a:r>
              <a:rPr lang="en-CA" b="1" dirty="0">
                <a:highlight>
                  <a:srgbClr val="FFFF00"/>
                </a:highlight>
              </a:rPr>
              <a:t>I also established my covenant with them to give them the land of Canaan</a:t>
            </a:r>
            <a:r>
              <a:rPr lang="en-CA" dirty="0"/>
              <a:t>, the land in which they lived as sojourners.  Moreover, I have heard the groaning of the people of Israel whom the Egyptians hold as slaves, and </a:t>
            </a:r>
            <a:r>
              <a:rPr lang="en-CA" b="1" dirty="0">
                <a:highlight>
                  <a:srgbClr val="FFFF00"/>
                </a:highlight>
              </a:rPr>
              <a:t>I have remembered my covenant</a:t>
            </a:r>
            <a:r>
              <a:rPr lang="en-CA" dirty="0"/>
              <a:t>.  Say therefore to the people of Israel, ‘I am the LORD, and I will bring you out from under the burdens of the Egyptians, and I will deliver you from slavery to them, and </a:t>
            </a:r>
            <a:r>
              <a:rPr lang="en-CA" b="1" dirty="0">
                <a:highlight>
                  <a:srgbClr val="FFFF00"/>
                </a:highlight>
              </a:rPr>
              <a:t>I will redeem you</a:t>
            </a:r>
            <a:r>
              <a:rPr lang="en-CA" b="1" dirty="0"/>
              <a:t> </a:t>
            </a:r>
            <a:r>
              <a:rPr lang="en-CA" dirty="0"/>
              <a:t>with an outstretched arm and with great acts of [</a:t>
            </a:r>
            <a:r>
              <a:rPr lang="en-CA" dirty="0" err="1"/>
              <a:t>mishᵉpat</a:t>
            </a:r>
            <a:r>
              <a:rPr lang="en-CA" dirty="0"/>
              <a:t>].  </a:t>
            </a:r>
            <a:r>
              <a:rPr lang="en-CA" b="1" dirty="0">
                <a:highlight>
                  <a:srgbClr val="FFFF00"/>
                </a:highlight>
              </a:rPr>
              <a:t>I will take you to be my people</a:t>
            </a:r>
            <a:r>
              <a:rPr lang="en-CA" dirty="0"/>
              <a:t>, and </a:t>
            </a:r>
            <a:r>
              <a:rPr lang="en-CA" b="1" dirty="0">
                <a:highlight>
                  <a:srgbClr val="FFFF00"/>
                </a:highlight>
              </a:rPr>
              <a:t>I will be your God</a:t>
            </a:r>
            <a:r>
              <a:rPr lang="en-CA" dirty="0"/>
              <a:t>, and you shall know that I am the LORD your God, who has brought you out from under the burdens of the Egyptians.  </a:t>
            </a:r>
            <a:r>
              <a:rPr lang="en-CA" b="1" dirty="0">
                <a:highlight>
                  <a:srgbClr val="FFFF00"/>
                </a:highlight>
              </a:rPr>
              <a:t>I will bring you into the land that I swore to give to Abraham, to Isaac, and to Jacob</a:t>
            </a:r>
            <a:r>
              <a:rPr lang="en-CA" dirty="0"/>
              <a:t>.  I will give it to you for a possession.  I am the LORD.’” </a:t>
            </a:r>
          </a:p>
          <a:p>
            <a:r>
              <a:rPr lang="en-CA" dirty="0"/>
              <a:t>God makes it clear that </a:t>
            </a:r>
            <a:r>
              <a:rPr lang="en-CA" b="1" dirty="0">
                <a:highlight>
                  <a:srgbClr val="FFFF00"/>
                </a:highlight>
              </a:rPr>
              <a:t>he is acting for the sake of his covenant</a:t>
            </a:r>
            <a:r>
              <a:rPr lang="en-CA" dirty="0"/>
              <a:t> – his plan.  The </a:t>
            </a:r>
            <a:r>
              <a:rPr lang="en-CA" b="1" dirty="0">
                <a:highlight>
                  <a:srgbClr val="FFFF00"/>
                </a:highlight>
              </a:rPr>
              <a:t>election of Israel is an act of pure grace</a:t>
            </a:r>
            <a:r>
              <a:rPr lang="en-CA" dirty="0"/>
              <a:t> on the part of God.  None of the Israelites was worthy of God’s calling. </a:t>
            </a:r>
          </a:p>
          <a:p>
            <a:pPr marL="457200" lvl="1" indent="0">
              <a:buNone/>
            </a:pPr>
            <a:endParaRPr lang="en-CA" dirty="0"/>
          </a:p>
        </p:txBody>
      </p:sp>
    </p:spTree>
    <p:extLst>
      <p:ext uri="{BB962C8B-B14F-4D97-AF65-F5344CB8AC3E}">
        <p14:creationId xmlns:p14="http://schemas.microsoft.com/office/powerpoint/2010/main" val="2094575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436D0-E395-4356-A386-11DD90FED68A}"/>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The Promise Fulfilled</a:t>
            </a:r>
          </a:p>
        </p:txBody>
      </p:sp>
      <p:sp>
        <p:nvSpPr>
          <p:cNvPr id="3" name="Content Placeholder 2">
            <a:extLst>
              <a:ext uri="{FF2B5EF4-FFF2-40B4-BE49-F238E27FC236}">
                <a16:creationId xmlns:a16="http://schemas.microsoft.com/office/drawing/2014/main" id="{CCC3989D-E60C-471F-907E-D0C9FA322C40}"/>
              </a:ext>
            </a:extLst>
          </p:cNvPr>
          <p:cNvSpPr>
            <a:spLocks noGrp="1"/>
          </p:cNvSpPr>
          <p:nvPr>
            <p:ph idx="1"/>
          </p:nvPr>
        </p:nvSpPr>
        <p:spPr>
          <a:xfrm>
            <a:off x="0" y="1162374"/>
            <a:ext cx="12192000" cy="5695626"/>
          </a:xfrm>
        </p:spPr>
        <p:txBody>
          <a:bodyPr/>
          <a:lstStyle/>
          <a:p>
            <a:pPr>
              <a:lnSpc>
                <a:spcPct val="100000"/>
              </a:lnSpc>
            </a:pPr>
            <a:r>
              <a:rPr lang="en-CA" dirty="0"/>
              <a:t>Both Moses and Joshua affirm that the conquest of Canaan was the fulfillment of the promise to Abraham:</a:t>
            </a:r>
          </a:p>
          <a:p>
            <a:pPr marL="457200" lvl="1" indent="0">
              <a:lnSpc>
                <a:spcPct val="100000"/>
              </a:lnSpc>
              <a:buNone/>
            </a:pPr>
            <a:r>
              <a:rPr lang="en-CA" b="1" u="sng" dirty="0"/>
              <a:t>Deuteronomy 1:6, 8, 10 ESV</a:t>
            </a:r>
          </a:p>
          <a:p>
            <a:pPr marL="457200" lvl="1" indent="0">
              <a:lnSpc>
                <a:spcPct val="100000"/>
              </a:lnSpc>
              <a:spcAft>
                <a:spcPts val="600"/>
              </a:spcAft>
              <a:buNone/>
            </a:pPr>
            <a:r>
              <a:rPr lang="en-CA" dirty="0"/>
              <a:t>The LORD our God said to us in Horeb … ‘Go in and take possession of </a:t>
            </a:r>
            <a:r>
              <a:rPr lang="en-CA" b="1" dirty="0">
                <a:highlight>
                  <a:srgbClr val="FFFF00"/>
                </a:highlight>
              </a:rPr>
              <a:t>the land that the LORD swore to your fathers</a:t>
            </a:r>
            <a:r>
              <a:rPr lang="en-CA" dirty="0"/>
              <a:t>, to Abraham, to Isaac, and to Jacob, to give to them and to their offspring after them.’ … The LORD your God has multiplied you, and behold, </a:t>
            </a:r>
            <a:r>
              <a:rPr lang="en-CA" b="1" dirty="0">
                <a:highlight>
                  <a:srgbClr val="FFFF00"/>
                </a:highlight>
              </a:rPr>
              <a:t>you are today as numerous as the stars of heaven</a:t>
            </a:r>
            <a:r>
              <a:rPr lang="en-CA" dirty="0"/>
              <a:t>. </a:t>
            </a:r>
          </a:p>
          <a:p>
            <a:pPr marL="457200" lvl="1" indent="0">
              <a:lnSpc>
                <a:spcPct val="100000"/>
              </a:lnSpc>
              <a:buNone/>
            </a:pPr>
            <a:r>
              <a:rPr lang="en-CA" b="1" u="sng" dirty="0"/>
              <a:t>Joshua 23:14 ESV</a:t>
            </a:r>
          </a:p>
          <a:p>
            <a:pPr marL="457200" lvl="1" indent="0">
              <a:lnSpc>
                <a:spcPct val="100000"/>
              </a:lnSpc>
              <a:buNone/>
            </a:pPr>
            <a:r>
              <a:rPr lang="en-CA" dirty="0"/>
              <a:t>And now I am about to go the way of all the earth, and you know in your hearts and [minds], all of you, that </a:t>
            </a:r>
            <a:r>
              <a:rPr lang="en-CA" b="1" dirty="0">
                <a:highlight>
                  <a:srgbClr val="FFFF00"/>
                </a:highlight>
              </a:rPr>
              <a:t>not one word has failed of all the good things that the LORD your God promised concerning you</a:t>
            </a:r>
            <a:r>
              <a:rPr lang="en-CA" dirty="0"/>
              <a:t>.  All have come to pass for you; not one of them has failed. </a:t>
            </a:r>
          </a:p>
          <a:p>
            <a:pPr>
              <a:lnSpc>
                <a:spcPct val="100000"/>
              </a:lnSpc>
            </a:pPr>
            <a:r>
              <a:rPr lang="en-CA" b="1" dirty="0">
                <a:highlight>
                  <a:srgbClr val="FFFF00"/>
                </a:highlight>
              </a:rPr>
              <a:t>This is the typical fulfillment of the promise </a:t>
            </a:r>
            <a:r>
              <a:rPr lang="en-CA" dirty="0"/>
              <a:t>…</a:t>
            </a:r>
          </a:p>
        </p:txBody>
      </p:sp>
    </p:spTree>
    <p:extLst>
      <p:ext uri="{BB962C8B-B14F-4D97-AF65-F5344CB8AC3E}">
        <p14:creationId xmlns:p14="http://schemas.microsoft.com/office/powerpoint/2010/main" val="23799532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1309</TotalTime>
  <Words>5290</Words>
  <Application>Microsoft Office PowerPoint</Application>
  <PresentationFormat>Widescreen</PresentationFormat>
  <Paragraphs>206</Paragraphs>
  <Slides>19</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Arial Black</vt:lpstr>
      <vt:lpstr>Calibri</vt:lpstr>
      <vt:lpstr>Calibri Light</vt:lpstr>
      <vt:lpstr>Wingdings</vt:lpstr>
      <vt:lpstr>Office Theme</vt:lpstr>
      <vt:lpstr>The Father of the Faithful Part 2</vt:lpstr>
      <vt:lpstr>The Covenant of Promise</vt:lpstr>
      <vt:lpstr>The Plan of God</vt:lpstr>
      <vt:lpstr>Cutting the Covenant</vt:lpstr>
      <vt:lpstr> The Covenant Bearers</vt:lpstr>
      <vt:lpstr>God’s Plan Moves On …</vt:lpstr>
      <vt:lpstr>A Harbinger of The Covenant of Salvation</vt:lpstr>
      <vt:lpstr>God Begins to Act</vt:lpstr>
      <vt:lpstr>The Promise Fulfilled</vt:lpstr>
      <vt:lpstr>True Worshippers of God</vt:lpstr>
      <vt:lpstr>The Remnant</vt:lpstr>
      <vt:lpstr>The Plan of God is Inexorable </vt:lpstr>
      <vt:lpstr>The New Testament Church</vt:lpstr>
      <vt:lpstr>Christians are the Sons of Abraham</vt:lpstr>
      <vt:lpstr>Salvation For the Whole World</vt:lpstr>
      <vt:lpstr>Second Exodus: New Israel</vt:lpstr>
      <vt:lpstr>New Israel: Coterminous with the Church</vt:lpstr>
      <vt:lpstr>God’s Purpose for the New Israel</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Father of the Faithful Part 2</dc:title>
  <dc:creator>Mike Whyte</dc:creator>
  <cp:lastModifiedBy>Mike Whyte</cp:lastModifiedBy>
  <cp:revision>22</cp:revision>
  <dcterms:created xsi:type="dcterms:W3CDTF">2022-01-03T11:42:34Z</dcterms:created>
  <dcterms:modified xsi:type="dcterms:W3CDTF">2022-01-29T12:21:45Z</dcterms:modified>
</cp:coreProperties>
</file>