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9" r:id="rId11"/>
    <p:sldId id="270" r:id="rId12"/>
    <p:sldId id="274" r:id="rId13"/>
    <p:sldId id="266" r:id="rId14"/>
    <p:sldId id="267" r:id="rId15"/>
    <p:sldId id="273" r:id="rId16"/>
    <p:sldId id="268" r:id="rId17"/>
    <p:sldId id="275" r:id="rId18"/>
    <p:sldId id="265" r:id="rId19"/>
    <p:sldId id="271"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18" autoAdjust="0"/>
  </p:normalViewPr>
  <p:slideViewPr>
    <p:cSldViewPr snapToGrid="0">
      <p:cViewPr varScale="1">
        <p:scale>
          <a:sx n="55" d="100"/>
          <a:sy n="55" d="100"/>
        </p:scale>
        <p:origin x="1074" y="78"/>
      </p:cViewPr>
      <p:guideLst/>
    </p:cSldViewPr>
  </p:slideViewPr>
  <p:notesTextViewPr>
    <p:cViewPr>
      <p:scale>
        <a:sx n="3" d="2"/>
        <a:sy n="3" d="2"/>
      </p:scale>
      <p:origin x="0" y="0"/>
    </p:cViewPr>
  </p:notesTextViewPr>
  <p:sorterViewPr>
    <p:cViewPr>
      <p:scale>
        <a:sx n="110" d="100"/>
        <a:sy n="110" d="100"/>
      </p:scale>
      <p:origin x="0" y="-30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06815-42DD-40EA-B30F-DB909EC601D5}" type="datetimeFigureOut">
              <a:rPr lang="en-CA" smtClean="0"/>
              <a:t>2022-06-04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B10A0-CE00-448B-A805-47C3CF0D4EF8}" type="slidenum">
              <a:rPr lang="en-CA" smtClean="0"/>
              <a:t>‹#›</a:t>
            </a:fld>
            <a:endParaRPr lang="en-CA"/>
          </a:p>
        </p:txBody>
      </p:sp>
    </p:spTree>
    <p:extLst>
      <p:ext uri="{BB962C8B-B14F-4D97-AF65-F5344CB8AC3E}">
        <p14:creationId xmlns:p14="http://schemas.microsoft.com/office/powerpoint/2010/main" val="3732758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Tomorrow is Pentecost …</a:t>
            </a:r>
          </a:p>
          <a:p>
            <a:pPr marL="171450" indent="-171450">
              <a:buFont typeface="Arial" panose="020B0604020202020204" pitchFamily="34" charset="0"/>
              <a:buChar char="•"/>
            </a:pPr>
            <a:r>
              <a:rPr lang="en-CA" dirty="0"/>
              <a:t>The Feast of Pentecost is integrally associated with the concepts of ”the firstborn son” and “firstfruits” </a:t>
            </a:r>
          </a:p>
          <a:p>
            <a:pPr marL="171450" indent="-171450">
              <a:buFont typeface="Arial" panose="020B0604020202020204" pitchFamily="34" charset="0"/>
              <a:buChar char="•"/>
            </a:pPr>
            <a:r>
              <a:rPr lang="en-CA" dirty="0"/>
              <a:t>These concepts have a long history and very significant symbolic meaning</a:t>
            </a:r>
          </a:p>
          <a:p>
            <a:pPr marL="171450" indent="-171450">
              <a:buFont typeface="Arial" panose="020B0604020202020204" pitchFamily="34" charset="0"/>
              <a:buChar char="•"/>
            </a:pPr>
            <a:r>
              <a:rPr lang="en-CA" dirty="0"/>
              <a:t>Jesus Christ is the “firstborn son”, Christians are “firstfruits” …</a:t>
            </a:r>
          </a:p>
          <a:p>
            <a:pPr marL="171450" indent="-171450">
              <a:buFont typeface="Arial" panose="020B0604020202020204" pitchFamily="34" charset="0"/>
              <a:buChar char="•"/>
            </a:pPr>
            <a:r>
              <a:rPr lang="en-CA" dirty="0"/>
              <a:t>We are NOT told how Abel knew to offer the “firstborn” …</a:t>
            </a:r>
          </a:p>
        </p:txBody>
      </p:sp>
      <p:sp>
        <p:nvSpPr>
          <p:cNvPr id="4" name="Slide Number Placeholder 3"/>
          <p:cNvSpPr>
            <a:spLocks noGrp="1"/>
          </p:cNvSpPr>
          <p:nvPr>
            <p:ph type="sldNum" sz="quarter" idx="5"/>
          </p:nvPr>
        </p:nvSpPr>
        <p:spPr/>
        <p:txBody>
          <a:bodyPr/>
          <a:lstStyle/>
          <a:p>
            <a:fld id="{F95B10A0-CE00-448B-A805-47C3CF0D4EF8}" type="slidenum">
              <a:rPr lang="en-CA" smtClean="0"/>
              <a:t>1</a:t>
            </a:fld>
            <a:endParaRPr lang="en-CA"/>
          </a:p>
        </p:txBody>
      </p:sp>
    </p:spTree>
    <p:extLst>
      <p:ext uri="{BB962C8B-B14F-4D97-AF65-F5344CB8AC3E}">
        <p14:creationId xmlns:p14="http://schemas.microsoft.com/office/powerpoint/2010/main" val="2406472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Christ is the first of the “firstfruits”, the wave sheaf  </a:t>
            </a:r>
          </a:p>
          <a:p>
            <a:pPr marL="171450" indent="-171450">
              <a:buFont typeface="Arial" panose="020B0604020202020204" pitchFamily="34" charset="0"/>
              <a:buChar char="•"/>
            </a:pPr>
            <a:r>
              <a:rPr lang="en-CA" dirty="0"/>
              <a:t>Christians join him as “firstfruits” at the First Resurrection</a:t>
            </a:r>
          </a:p>
        </p:txBody>
      </p:sp>
      <p:sp>
        <p:nvSpPr>
          <p:cNvPr id="4" name="Slide Number Placeholder 3"/>
          <p:cNvSpPr>
            <a:spLocks noGrp="1"/>
          </p:cNvSpPr>
          <p:nvPr>
            <p:ph type="sldNum" sz="quarter" idx="5"/>
          </p:nvPr>
        </p:nvSpPr>
        <p:spPr/>
        <p:txBody>
          <a:bodyPr/>
          <a:lstStyle/>
          <a:p>
            <a:fld id="{F95B10A0-CE00-448B-A805-47C3CF0D4EF8}" type="slidenum">
              <a:rPr lang="en-CA" smtClean="0"/>
              <a:t>14</a:t>
            </a:fld>
            <a:endParaRPr lang="en-CA"/>
          </a:p>
        </p:txBody>
      </p:sp>
    </p:spTree>
    <p:extLst>
      <p:ext uri="{BB962C8B-B14F-4D97-AF65-F5344CB8AC3E}">
        <p14:creationId xmlns:p14="http://schemas.microsoft.com/office/powerpoint/2010/main" val="1893419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Holy Spirit make it possible for humans to be “firstfruits”</a:t>
            </a:r>
          </a:p>
          <a:p>
            <a:pPr marL="171450" indent="-171450">
              <a:buFont typeface="Arial" panose="020B0604020202020204" pitchFamily="34" charset="0"/>
              <a:buChar char="•"/>
            </a:pPr>
            <a:r>
              <a:rPr lang="en-CA" dirty="0"/>
              <a:t>“predestined” means “called”</a:t>
            </a:r>
          </a:p>
        </p:txBody>
      </p:sp>
      <p:sp>
        <p:nvSpPr>
          <p:cNvPr id="4" name="Slide Number Placeholder 3"/>
          <p:cNvSpPr>
            <a:spLocks noGrp="1"/>
          </p:cNvSpPr>
          <p:nvPr>
            <p:ph type="sldNum" sz="quarter" idx="5"/>
          </p:nvPr>
        </p:nvSpPr>
        <p:spPr/>
        <p:txBody>
          <a:bodyPr/>
          <a:lstStyle/>
          <a:p>
            <a:fld id="{F95B10A0-CE00-448B-A805-47C3CF0D4EF8}" type="slidenum">
              <a:rPr lang="en-CA" smtClean="0"/>
              <a:t>15</a:t>
            </a:fld>
            <a:endParaRPr lang="en-CA"/>
          </a:p>
        </p:txBody>
      </p:sp>
    </p:spTree>
    <p:extLst>
      <p:ext uri="{BB962C8B-B14F-4D97-AF65-F5344CB8AC3E}">
        <p14:creationId xmlns:p14="http://schemas.microsoft.com/office/powerpoint/2010/main" val="4062581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Psalm is clearly tied to Jesus’ work as the Messiah – First Advent and Second Advent </a:t>
            </a:r>
          </a:p>
        </p:txBody>
      </p:sp>
      <p:sp>
        <p:nvSpPr>
          <p:cNvPr id="4" name="Slide Number Placeholder 3"/>
          <p:cNvSpPr>
            <a:spLocks noGrp="1"/>
          </p:cNvSpPr>
          <p:nvPr>
            <p:ph type="sldNum" sz="quarter" idx="5"/>
          </p:nvPr>
        </p:nvSpPr>
        <p:spPr/>
        <p:txBody>
          <a:bodyPr/>
          <a:lstStyle/>
          <a:p>
            <a:fld id="{F95B10A0-CE00-448B-A805-47C3CF0D4EF8}" type="slidenum">
              <a:rPr lang="en-CA" smtClean="0"/>
              <a:t>18</a:t>
            </a:fld>
            <a:endParaRPr lang="en-CA"/>
          </a:p>
        </p:txBody>
      </p:sp>
    </p:spTree>
    <p:extLst>
      <p:ext uri="{BB962C8B-B14F-4D97-AF65-F5344CB8AC3E}">
        <p14:creationId xmlns:p14="http://schemas.microsoft.com/office/powerpoint/2010/main" val="801194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ESV translation is NOT close, others are no better</a:t>
            </a:r>
          </a:p>
        </p:txBody>
      </p:sp>
      <p:sp>
        <p:nvSpPr>
          <p:cNvPr id="4" name="Slide Number Placeholder 3"/>
          <p:cNvSpPr>
            <a:spLocks noGrp="1"/>
          </p:cNvSpPr>
          <p:nvPr>
            <p:ph type="sldNum" sz="quarter" idx="5"/>
          </p:nvPr>
        </p:nvSpPr>
        <p:spPr/>
        <p:txBody>
          <a:bodyPr/>
          <a:lstStyle/>
          <a:p>
            <a:fld id="{F95B10A0-CE00-448B-A805-47C3CF0D4EF8}" type="slidenum">
              <a:rPr lang="en-CA" smtClean="0"/>
              <a:t>19</a:t>
            </a:fld>
            <a:endParaRPr lang="en-CA"/>
          </a:p>
        </p:txBody>
      </p:sp>
    </p:spTree>
    <p:extLst>
      <p:ext uri="{BB962C8B-B14F-4D97-AF65-F5344CB8AC3E}">
        <p14:creationId xmlns:p14="http://schemas.microsoft.com/office/powerpoint/2010/main" val="3734825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are now at the end of the spring feast season …</a:t>
            </a:r>
          </a:p>
        </p:txBody>
      </p:sp>
      <p:sp>
        <p:nvSpPr>
          <p:cNvPr id="4" name="Slide Number Placeholder 3"/>
          <p:cNvSpPr>
            <a:spLocks noGrp="1"/>
          </p:cNvSpPr>
          <p:nvPr>
            <p:ph type="sldNum" sz="quarter" idx="5"/>
          </p:nvPr>
        </p:nvSpPr>
        <p:spPr/>
        <p:txBody>
          <a:bodyPr/>
          <a:lstStyle/>
          <a:p>
            <a:fld id="{F95B10A0-CE00-448B-A805-47C3CF0D4EF8}" type="slidenum">
              <a:rPr lang="en-CA" smtClean="0"/>
              <a:t>2</a:t>
            </a:fld>
            <a:endParaRPr lang="en-CA"/>
          </a:p>
        </p:txBody>
      </p:sp>
    </p:spTree>
    <p:extLst>
      <p:ext uri="{BB962C8B-B14F-4D97-AF65-F5344CB8AC3E}">
        <p14:creationId xmlns:p14="http://schemas.microsoft.com/office/powerpoint/2010/main" val="308081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Note: animals are included in “firstborn”</a:t>
            </a:r>
          </a:p>
        </p:txBody>
      </p:sp>
      <p:sp>
        <p:nvSpPr>
          <p:cNvPr id="4" name="Slide Number Placeholder 3"/>
          <p:cNvSpPr>
            <a:spLocks noGrp="1"/>
          </p:cNvSpPr>
          <p:nvPr>
            <p:ph type="sldNum" sz="quarter" idx="5"/>
          </p:nvPr>
        </p:nvSpPr>
        <p:spPr/>
        <p:txBody>
          <a:bodyPr/>
          <a:lstStyle/>
          <a:p>
            <a:fld id="{F95B10A0-CE00-448B-A805-47C3CF0D4EF8}" type="slidenum">
              <a:rPr lang="en-CA" smtClean="0"/>
              <a:t>6</a:t>
            </a:fld>
            <a:endParaRPr lang="en-CA"/>
          </a:p>
        </p:txBody>
      </p:sp>
    </p:spTree>
    <p:extLst>
      <p:ext uri="{BB962C8B-B14F-4D97-AF65-F5344CB8AC3E}">
        <p14:creationId xmlns:p14="http://schemas.microsoft.com/office/powerpoint/2010/main" val="3337718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prescribes the redemption of firstborn as an object lesson in grace</a:t>
            </a:r>
          </a:p>
        </p:txBody>
      </p:sp>
      <p:sp>
        <p:nvSpPr>
          <p:cNvPr id="4" name="Slide Number Placeholder 3"/>
          <p:cNvSpPr>
            <a:spLocks noGrp="1"/>
          </p:cNvSpPr>
          <p:nvPr>
            <p:ph type="sldNum" sz="quarter" idx="5"/>
          </p:nvPr>
        </p:nvSpPr>
        <p:spPr/>
        <p:txBody>
          <a:bodyPr/>
          <a:lstStyle/>
          <a:p>
            <a:fld id="{F95B10A0-CE00-448B-A805-47C3CF0D4EF8}" type="slidenum">
              <a:rPr lang="en-CA" smtClean="0"/>
              <a:t>7</a:t>
            </a:fld>
            <a:endParaRPr lang="en-CA"/>
          </a:p>
        </p:txBody>
      </p:sp>
    </p:spTree>
    <p:extLst>
      <p:ext uri="{BB962C8B-B14F-4D97-AF65-F5344CB8AC3E}">
        <p14:creationId xmlns:p14="http://schemas.microsoft.com/office/powerpoint/2010/main" val="4109303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best firstfruits were to be used as an offering for the Priests to use</a:t>
            </a:r>
          </a:p>
        </p:txBody>
      </p:sp>
      <p:sp>
        <p:nvSpPr>
          <p:cNvPr id="4" name="Slide Number Placeholder 3"/>
          <p:cNvSpPr>
            <a:spLocks noGrp="1"/>
          </p:cNvSpPr>
          <p:nvPr>
            <p:ph type="sldNum" sz="quarter" idx="5"/>
          </p:nvPr>
        </p:nvSpPr>
        <p:spPr/>
        <p:txBody>
          <a:bodyPr/>
          <a:lstStyle/>
          <a:p>
            <a:fld id="{F95B10A0-CE00-448B-A805-47C3CF0D4EF8}" type="slidenum">
              <a:rPr lang="en-CA" smtClean="0"/>
              <a:t>8</a:t>
            </a:fld>
            <a:endParaRPr lang="en-CA"/>
          </a:p>
        </p:txBody>
      </p:sp>
    </p:spTree>
    <p:extLst>
      <p:ext uri="{BB962C8B-B14F-4D97-AF65-F5344CB8AC3E}">
        <p14:creationId xmlns:p14="http://schemas.microsoft.com/office/powerpoint/2010/main" val="1275594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before the Israelites left Horeb …</a:t>
            </a:r>
          </a:p>
          <a:p>
            <a:pPr marL="171450" indent="-171450">
              <a:buFont typeface="Arial" panose="020B0604020202020204" pitchFamily="34" charset="0"/>
              <a:buChar char="•"/>
            </a:pPr>
            <a:r>
              <a:rPr lang="en-CA" dirty="0"/>
              <a:t>Ex23 is in the Book of the Covenant, given right after the Ten Commandments, </a:t>
            </a:r>
          </a:p>
          <a:p>
            <a:pPr marL="171450" indent="-171450">
              <a:buFont typeface="Arial" panose="020B0604020202020204" pitchFamily="34" charset="0"/>
              <a:buChar char="•"/>
            </a:pPr>
            <a:r>
              <a:rPr lang="en-CA" dirty="0"/>
              <a:t>so this is about a year later … </a:t>
            </a:r>
          </a:p>
        </p:txBody>
      </p:sp>
      <p:sp>
        <p:nvSpPr>
          <p:cNvPr id="4" name="Slide Number Placeholder 3"/>
          <p:cNvSpPr>
            <a:spLocks noGrp="1"/>
          </p:cNvSpPr>
          <p:nvPr>
            <p:ph type="sldNum" sz="quarter" idx="5"/>
          </p:nvPr>
        </p:nvSpPr>
        <p:spPr/>
        <p:txBody>
          <a:bodyPr/>
          <a:lstStyle/>
          <a:p>
            <a:fld id="{F95B10A0-CE00-448B-A805-47C3CF0D4EF8}" type="slidenum">
              <a:rPr lang="en-CA" smtClean="0"/>
              <a:t>10</a:t>
            </a:fld>
            <a:endParaRPr lang="en-CA"/>
          </a:p>
        </p:txBody>
      </p:sp>
    </p:spTree>
    <p:extLst>
      <p:ext uri="{BB962C8B-B14F-4D97-AF65-F5344CB8AC3E}">
        <p14:creationId xmlns:p14="http://schemas.microsoft.com/office/powerpoint/2010/main" val="211799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Both the “wave sheaf” and the “two loaves” are “firstfruits”</a:t>
            </a:r>
          </a:p>
          <a:p>
            <a:pPr marL="171450" indent="-171450">
              <a:buFont typeface="Arial" panose="020B0604020202020204" pitchFamily="34" charset="0"/>
              <a:buChar char="•"/>
            </a:pPr>
            <a:r>
              <a:rPr lang="en-CA" dirty="0"/>
              <a:t>Both are rendered Holy for service to God by “waving”</a:t>
            </a:r>
          </a:p>
        </p:txBody>
      </p:sp>
      <p:sp>
        <p:nvSpPr>
          <p:cNvPr id="4" name="Slide Number Placeholder 3"/>
          <p:cNvSpPr>
            <a:spLocks noGrp="1"/>
          </p:cNvSpPr>
          <p:nvPr>
            <p:ph type="sldNum" sz="quarter" idx="5"/>
          </p:nvPr>
        </p:nvSpPr>
        <p:spPr/>
        <p:txBody>
          <a:bodyPr/>
          <a:lstStyle/>
          <a:p>
            <a:fld id="{F95B10A0-CE00-448B-A805-47C3CF0D4EF8}" type="slidenum">
              <a:rPr lang="en-CA" smtClean="0"/>
              <a:t>11</a:t>
            </a:fld>
            <a:endParaRPr lang="en-CA"/>
          </a:p>
        </p:txBody>
      </p:sp>
    </p:spTree>
    <p:extLst>
      <p:ext uri="{BB962C8B-B14F-4D97-AF65-F5344CB8AC3E}">
        <p14:creationId xmlns:p14="http://schemas.microsoft.com/office/powerpoint/2010/main" val="3540721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symbolism is clear: </a:t>
            </a:r>
          </a:p>
          <a:p>
            <a:pPr marL="171450" indent="-171450">
              <a:buFont typeface="Arial" panose="020B0604020202020204" pitchFamily="34" charset="0"/>
              <a:buChar char="•"/>
            </a:pPr>
            <a:r>
              <a:rPr lang="en-CA" dirty="0"/>
              <a:t>the wave sheaf represents Christ</a:t>
            </a:r>
          </a:p>
          <a:p>
            <a:pPr marL="171450" indent="-171450">
              <a:buFont typeface="Arial" panose="020B0604020202020204" pitchFamily="34" charset="0"/>
              <a:buChar char="•"/>
            </a:pPr>
            <a:r>
              <a:rPr lang="en-CA" dirty="0"/>
              <a:t>The two loaves represent participants in the First Resurrection</a:t>
            </a:r>
          </a:p>
        </p:txBody>
      </p:sp>
      <p:sp>
        <p:nvSpPr>
          <p:cNvPr id="4" name="Slide Number Placeholder 3"/>
          <p:cNvSpPr>
            <a:spLocks noGrp="1"/>
          </p:cNvSpPr>
          <p:nvPr>
            <p:ph type="sldNum" sz="quarter" idx="5"/>
          </p:nvPr>
        </p:nvSpPr>
        <p:spPr/>
        <p:txBody>
          <a:bodyPr/>
          <a:lstStyle/>
          <a:p>
            <a:fld id="{F95B10A0-CE00-448B-A805-47C3CF0D4EF8}" type="slidenum">
              <a:rPr lang="en-CA" smtClean="0"/>
              <a:t>12</a:t>
            </a:fld>
            <a:endParaRPr lang="en-CA"/>
          </a:p>
        </p:txBody>
      </p:sp>
    </p:spTree>
    <p:extLst>
      <p:ext uri="{BB962C8B-B14F-4D97-AF65-F5344CB8AC3E}">
        <p14:creationId xmlns:p14="http://schemas.microsoft.com/office/powerpoint/2010/main" val="2586063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Christ as the “firstborn” is </a:t>
            </a:r>
            <a:r>
              <a:rPr lang="en-CA" dirty="0" err="1"/>
              <a:t>preeminant</a:t>
            </a:r>
            <a:r>
              <a:rPr lang="en-CA" dirty="0"/>
              <a:t> in all things</a:t>
            </a:r>
          </a:p>
          <a:p>
            <a:pPr marL="171450" indent="-171450">
              <a:buFont typeface="Arial" panose="020B0604020202020204" pitchFamily="34" charset="0"/>
              <a:buChar char="•"/>
            </a:pPr>
            <a:r>
              <a:rPr lang="en-CA" dirty="0"/>
              <a:t>Rv1:6 goes right back to the Sinai Covenant Gn19:6</a:t>
            </a:r>
          </a:p>
        </p:txBody>
      </p:sp>
      <p:sp>
        <p:nvSpPr>
          <p:cNvPr id="4" name="Slide Number Placeholder 3"/>
          <p:cNvSpPr>
            <a:spLocks noGrp="1"/>
          </p:cNvSpPr>
          <p:nvPr>
            <p:ph type="sldNum" sz="quarter" idx="5"/>
          </p:nvPr>
        </p:nvSpPr>
        <p:spPr/>
        <p:txBody>
          <a:bodyPr/>
          <a:lstStyle/>
          <a:p>
            <a:fld id="{F95B10A0-CE00-448B-A805-47C3CF0D4EF8}" type="slidenum">
              <a:rPr lang="en-CA" smtClean="0"/>
              <a:t>13</a:t>
            </a:fld>
            <a:endParaRPr lang="en-CA"/>
          </a:p>
        </p:txBody>
      </p:sp>
    </p:spTree>
    <p:extLst>
      <p:ext uri="{BB962C8B-B14F-4D97-AF65-F5344CB8AC3E}">
        <p14:creationId xmlns:p14="http://schemas.microsoft.com/office/powerpoint/2010/main" val="1514940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2BA63-C535-B692-4AAE-14A2E0E7A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ED85024-7330-1B98-0EB7-AAF7495D41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62A6184-431D-6A8D-D0F2-585F52DCA0F3}"/>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5" name="Footer Placeholder 4">
            <a:extLst>
              <a:ext uri="{FF2B5EF4-FFF2-40B4-BE49-F238E27FC236}">
                <a16:creationId xmlns:a16="http://schemas.microsoft.com/office/drawing/2014/main" id="{10993738-4281-AF5B-482C-15F0E20E4F8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28C401F-B707-ECB9-2873-2273FC7D1CAB}"/>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1198401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21BB-006F-041B-931D-EDE12F1E453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8DFE01A-9478-EAF2-5604-7F07EA9A60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AF125B1-2E0B-976B-DCF0-D806B55B8FF6}"/>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5" name="Footer Placeholder 4">
            <a:extLst>
              <a:ext uri="{FF2B5EF4-FFF2-40B4-BE49-F238E27FC236}">
                <a16:creationId xmlns:a16="http://schemas.microsoft.com/office/drawing/2014/main" id="{8B2BDCDC-22A8-F6FD-21F6-A1568CDB859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1B66994-E8DC-0B34-A5D6-AD78566813DB}"/>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80137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C70B59-5812-B475-A3B0-39AE5B5652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4EA2927-D5F9-8DFE-89D0-A6EA6350A4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014B95C-3A49-F620-2EFB-6182BD59181E}"/>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5" name="Footer Placeholder 4">
            <a:extLst>
              <a:ext uri="{FF2B5EF4-FFF2-40B4-BE49-F238E27FC236}">
                <a16:creationId xmlns:a16="http://schemas.microsoft.com/office/drawing/2014/main" id="{BB074D11-328A-DB6A-7883-17E1DFEA08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E5A4D7-3033-7365-2783-1683EFD7FCBF}"/>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1739179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EB114-085D-1074-82F6-3CC173CA4D4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1FAC5DC-7CF3-7F06-DDE9-B833441402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E940870-2032-0AAB-F869-2835D034390E}"/>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5" name="Footer Placeholder 4">
            <a:extLst>
              <a:ext uri="{FF2B5EF4-FFF2-40B4-BE49-F238E27FC236}">
                <a16:creationId xmlns:a16="http://schemas.microsoft.com/office/drawing/2014/main" id="{404350AC-21E4-8C55-6BDC-11A97268B2A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6FF07BB-24D1-D9C4-5B79-B1A1F5FBEA8F}"/>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135413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49689-A47E-7B7C-86C1-2E65D36E3F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6555D28-C292-947A-CC7C-BC1E991483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227E2C-EBA3-4A8C-A107-C42CA0026394}"/>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5" name="Footer Placeholder 4">
            <a:extLst>
              <a:ext uri="{FF2B5EF4-FFF2-40B4-BE49-F238E27FC236}">
                <a16:creationId xmlns:a16="http://schemas.microsoft.com/office/drawing/2014/main" id="{0B834B14-E39A-1BFF-1910-B93B7F3F5AF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E4DCA00-20DD-CD39-DBD6-890A37E7D9E6}"/>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129148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BDA4A-F59D-9BDB-F6D6-781BEF9671D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709E505-6156-A22A-DC0D-BBF8BA1134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39C21FB-67FF-E630-D365-A8998A77F5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79438A8-2CCE-2549-0579-E27EED49B39B}"/>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6" name="Footer Placeholder 5">
            <a:extLst>
              <a:ext uri="{FF2B5EF4-FFF2-40B4-BE49-F238E27FC236}">
                <a16:creationId xmlns:a16="http://schemas.microsoft.com/office/drawing/2014/main" id="{F688FF0E-9EF7-FBF5-922A-00D2216C4D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C72B6BD-9830-B1CF-1888-1878A52F78ED}"/>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1125148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3AF26-CFB7-7B59-B6EA-EE1F24073D4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8B3ECD9-08EF-6BD5-5105-F8AE244F5C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F34FAC-11D4-7AC8-3433-8DB4DBF64E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8C1FCE0-ED11-7EE5-E9C0-A7D3096789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B755BF-DA58-2362-0AF4-903022968A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B809AA8-719E-BF18-57EE-3BFD7F913890}"/>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8" name="Footer Placeholder 7">
            <a:extLst>
              <a:ext uri="{FF2B5EF4-FFF2-40B4-BE49-F238E27FC236}">
                <a16:creationId xmlns:a16="http://schemas.microsoft.com/office/drawing/2014/main" id="{0AFFC18D-B14F-AF2E-470B-076D1DE594E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8FE042B-D410-53F7-899F-1D453AD0E988}"/>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3627221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E1DEC-A441-742D-AED4-55EC2477DF5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52A8EA6-73AA-195B-BC5F-BD831C4D9543}"/>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4" name="Footer Placeholder 3">
            <a:extLst>
              <a:ext uri="{FF2B5EF4-FFF2-40B4-BE49-F238E27FC236}">
                <a16:creationId xmlns:a16="http://schemas.microsoft.com/office/drawing/2014/main" id="{8CCD129F-BC85-1268-8830-87810C55D65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08F2B05-5BD0-2A2A-6A86-EA226FA9AE30}"/>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346065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78C0C4-51B5-10FD-F2A9-287D6BAFC906}"/>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3" name="Footer Placeholder 2">
            <a:extLst>
              <a:ext uri="{FF2B5EF4-FFF2-40B4-BE49-F238E27FC236}">
                <a16:creationId xmlns:a16="http://schemas.microsoft.com/office/drawing/2014/main" id="{9E48E66C-00A6-F227-AC60-4D61657CBE2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C3E3690-DDA8-4A35-A026-79EB6A03ACD7}"/>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3949162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11A97-71C1-038E-0C19-F31C629F77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6A1B10C-84A8-0C8E-C8E0-911AB15C5C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D6F87C5-4E2E-AEAC-C35A-15AA73B3F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7A961D-5457-3DA5-FFED-6D39DAD5B97B}"/>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6" name="Footer Placeholder 5">
            <a:extLst>
              <a:ext uri="{FF2B5EF4-FFF2-40B4-BE49-F238E27FC236}">
                <a16:creationId xmlns:a16="http://schemas.microsoft.com/office/drawing/2014/main" id="{ED6E4075-DA4C-CA86-8A26-2985DE6A6EE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78D1712-8805-F02E-DFF4-D36928A9F0A0}"/>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2524643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DE375-1874-3BC3-50CE-69082C3DC1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82B8CA4-391B-FC8C-8F2F-787AAC1B37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C21C4D9-88F1-3362-C4BB-0916E287F5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B0B747-AFFF-B04F-7788-E258035A5260}"/>
              </a:ext>
            </a:extLst>
          </p:cNvPr>
          <p:cNvSpPr>
            <a:spLocks noGrp="1"/>
          </p:cNvSpPr>
          <p:nvPr>
            <p:ph type="dt" sz="half" idx="10"/>
          </p:nvPr>
        </p:nvSpPr>
        <p:spPr/>
        <p:txBody>
          <a:bodyPr/>
          <a:lstStyle/>
          <a:p>
            <a:fld id="{E1DF15F0-5376-41F8-A199-30CEAB13B140}" type="datetimeFigureOut">
              <a:rPr lang="en-CA" smtClean="0"/>
              <a:t>2022-06-04</a:t>
            </a:fld>
            <a:endParaRPr lang="en-CA"/>
          </a:p>
        </p:txBody>
      </p:sp>
      <p:sp>
        <p:nvSpPr>
          <p:cNvPr id="6" name="Footer Placeholder 5">
            <a:extLst>
              <a:ext uri="{FF2B5EF4-FFF2-40B4-BE49-F238E27FC236}">
                <a16:creationId xmlns:a16="http://schemas.microsoft.com/office/drawing/2014/main" id="{79A7D5E3-2F30-8FB7-2355-46A0A22D996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E1C2E92-D0C3-527F-C5EB-C68C3ED8F300}"/>
              </a:ext>
            </a:extLst>
          </p:cNvPr>
          <p:cNvSpPr>
            <a:spLocks noGrp="1"/>
          </p:cNvSpPr>
          <p:nvPr>
            <p:ph type="sldNum" sz="quarter" idx="12"/>
          </p:nvPr>
        </p:nvSpPr>
        <p:spPr/>
        <p:txBody>
          <a:bodyPr/>
          <a:lstStyle/>
          <a:p>
            <a:fld id="{91D53E86-BDD3-4DD4-8785-1D72E09C4DDB}" type="slidenum">
              <a:rPr lang="en-CA" smtClean="0"/>
              <a:t>‹#›</a:t>
            </a:fld>
            <a:endParaRPr lang="en-CA"/>
          </a:p>
        </p:txBody>
      </p:sp>
    </p:spTree>
    <p:extLst>
      <p:ext uri="{BB962C8B-B14F-4D97-AF65-F5344CB8AC3E}">
        <p14:creationId xmlns:p14="http://schemas.microsoft.com/office/powerpoint/2010/main" val="2226713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261F39-6883-2B8B-D350-8ED21BBD61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112958E-19E9-F0A7-F233-069DB72CBC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F5410F-3625-D230-E08D-FA5E7D7C14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F15F0-5376-41F8-A199-30CEAB13B140}" type="datetimeFigureOut">
              <a:rPr lang="en-CA" smtClean="0"/>
              <a:t>2022-06-04</a:t>
            </a:fld>
            <a:endParaRPr lang="en-CA"/>
          </a:p>
        </p:txBody>
      </p:sp>
      <p:sp>
        <p:nvSpPr>
          <p:cNvPr id="5" name="Footer Placeholder 4">
            <a:extLst>
              <a:ext uri="{FF2B5EF4-FFF2-40B4-BE49-F238E27FC236}">
                <a16:creationId xmlns:a16="http://schemas.microsoft.com/office/drawing/2014/main" id="{640A938D-009B-F2F2-3FC7-516C7A8D8D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CEE1CD2-14A7-2857-0E01-500BF01E19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53E86-BDD3-4DD4-8785-1D72E09C4DDB}" type="slidenum">
              <a:rPr lang="en-CA" smtClean="0"/>
              <a:t>‹#›</a:t>
            </a:fld>
            <a:endParaRPr lang="en-CA"/>
          </a:p>
        </p:txBody>
      </p:sp>
    </p:spTree>
    <p:extLst>
      <p:ext uri="{BB962C8B-B14F-4D97-AF65-F5344CB8AC3E}">
        <p14:creationId xmlns:p14="http://schemas.microsoft.com/office/powerpoint/2010/main" val="958577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C3AF-AE38-090C-1307-B74ACA76AAA1}"/>
              </a:ext>
            </a:extLst>
          </p:cNvPr>
          <p:cNvSpPr>
            <a:spLocks noGrp="1"/>
          </p:cNvSpPr>
          <p:nvPr>
            <p:ph type="ctrTitle"/>
          </p:nvPr>
        </p:nvSpPr>
        <p:spPr>
          <a:xfrm>
            <a:off x="1524000" y="1"/>
            <a:ext cx="9144000" cy="1348352"/>
          </a:xfrm>
        </p:spPr>
        <p:txBody>
          <a:bodyPr/>
          <a:lstStyle/>
          <a:p>
            <a:r>
              <a:rPr lang="en-CA" dirty="0">
                <a:latin typeface="Arial Black" panose="020B0A04020102020204" pitchFamily="34" charset="0"/>
              </a:rPr>
              <a:t>The Firstborn Son</a:t>
            </a:r>
          </a:p>
        </p:txBody>
      </p:sp>
      <p:sp>
        <p:nvSpPr>
          <p:cNvPr id="3" name="Subtitle 2">
            <a:extLst>
              <a:ext uri="{FF2B5EF4-FFF2-40B4-BE49-F238E27FC236}">
                <a16:creationId xmlns:a16="http://schemas.microsoft.com/office/drawing/2014/main" id="{9E641E64-A408-D107-C894-3F65688AD65E}"/>
              </a:ext>
            </a:extLst>
          </p:cNvPr>
          <p:cNvSpPr>
            <a:spLocks noGrp="1"/>
          </p:cNvSpPr>
          <p:nvPr>
            <p:ph type="subTitle" idx="1"/>
          </p:nvPr>
        </p:nvSpPr>
        <p:spPr>
          <a:xfrm>
            <a:off x="0" y="1859797"/>
            <a:ext cx="12192000" cy="4998201"/>
          </a:xfrm>
        </p:spPr>
        <p:txBody>
          <a:bodyPr>
            <a:normAutofit lnSpcReduction="10000"/>
          </a:bodyPr>
          <a:lstStyle/>
          <a:p>
            <a:r>
              <a:rPr lang="en-CA" sz="2800" i="1" dirty="0">
                <a:solidFill>
                  <a:srgbClr val="FF0000"/>
                </a:solidFill>
              </a:rPr>
              <a:t>… Abel also brought of </a:t>
            </a:r>
            <a:r>
              <a:rPr lang="en-CA" sz="2800" b="1" i="1" dirty="0">
                <a:solidFill>
                  <a:srgbClr val="FF0000"/>
                </a:solidFill>
                <a:highlight>
                  <a:srgbClr val="FFFF00"/>
                </a:highlight>
              </a:rPr>
              <a:t>the firstborn of his flock</a:t>
            </a:r>
            <a:r>
              <a:rPr lang="en-CA" sz="2800" i="1" dirty="0">
                <a:solidFill>
                  <a:srgbClr val="FF0000"/>
                </a:solidFill>
              </a:rPr>
              <a:t> and of their fat portions. </a:t>
            </a:r>
            <a:br>
              <a:rPr lang="en-CA" sz="2800" i="1" dirty="0">
                <a:solidFill>
                  <a:srgbClr val="FF0000"/>
                </a:solidFill>
              </a:rPr>
            </a:br>
            <a:r>
              <a:rPr lang="en-CA" sz="2800" i="1" dirty="0">
                <a:solidFill>
                  <a:srgbClr val="FF0000"/>
                </a:solidFill>
              </a:rPr>
              <a:t>And </a:t>
            </a:r>
            <a:r>
              <a:rPr lang="en-CA" sz="2800" b="1" i="1" dirty="0">
                <a:solidFill>
                  <a:srgbClr val="FF0000"/>
                </a:solidFill>
                <a:highlight>
                  <a:srgbClr val="FFFF00"/>
                </a:highlight>
              </a:rPr>
              <a:t>the LORD had regard for Abel</a:t>
            </a:r>
            <a:r>
              <a:rPr lang="en-CA" sz="2800" i="1" dirty="0">
                <a:solidFill>
                  <a:srgbClr val="FF0000"/>
                </a:solidFill>
              </a:rPr>
              <a:t> and his offering …</a:t>
            </a:r>
          </a:p>
          <a:p>
            <a:pPr algn="r">
              <a:spcBef>
                <a:spcPts val="0"/>
              </a:spcBef>
            </a:pPr>
            <a:r>
              <a:rPr lang="en-CA" sz="2000" dirty="0"/>
              <a:t>Genesis 4:4 ESV</a:t>
            </a:r>
          </a:p>
          <a:p>
            <a:r>
              <a:rPr lang="en-CA" sz="2800" i="1" dirty="0">
                <a:solidFill>
                  <a:srgbClr val="FF0000"/>
                </a:solidFill>
              </a:rPr>
              <a:t>The LORD said to Moses, “</a:t>
            </a:r>
            <a:r>
              <a:rPr lang="en-CA" sz="2800" b="1" i="1" dirty="0">
                <a:solidFill>
                  <a:srgbClr val="FF0000"/>
                </a:solidFill>
                <a:highlight>
                  <a:srgbClr val="FFFF00"/>
                </a:highlight>
              </a:rPr>
              <a:t>Consecrate to me all the firstborn</a:t>
            </a:r>
            <a:r>
              <a:rPr lang="en-CA" sz="2800" i="1" dirty="0">
                <a:solidFill>
                  <a:srgbClr val="FF0000"/>
                </a:solidFill>
              </a:rPr>
              <a:t>.</a:t>
            </a:r>
            <a:br>
              <a:rPr lang="en-CA" sz="2800" i="1" dirty="0">
                <a:solidFill>
                  <a:srgbClr val="FF0000"/>
                </a:solidFill>
              </a:rPr>
            </a:br>
            <a:r>
              <a:rPr lang="en-CA" sz="2800" i="1" dirty="0">
                <a:solidFill>
                  <a:srgbClr val="FF0000"/>
                </a:solidFill>
              </a:rPr>
              <a:t> Whatever is the first to open the womb among the people of Israel, </a:t>
            </a:r>
            <a:br>
              <a:rPr lang="en-CA" sz="2800" i="1" dirty="0">
                <a:solidFill>
                  <a:srgbClr val="FF0000"/>
                </a:solidFill>
              </a:rPr>
            </a:br>
            <a:r>
              <a:rPr lang="en-CA" sz="2800" i="1" dirty="0">
                <a:solidFill>
                  <a:srgbClr val="FF0000"/>
                </a:solidFill>
              </a:rPr>
              <a:t>both of man and of beast, is mine.”</a:t>
            </a:r>
            <a:br>
              <a:rPr lang="en-CA" sz="2800" i="1" dirty="0">
                <a:solidFill>
                  <a:srgbClr val="FF0000"/>
                </a:solidFill>
              </a:rPr>
            </a:br>
            <a:r>
              <a:rPr lang="en-CA" sz="2800" i="1" dirty="0">
                <a:solidFill>
                  <a:srgbClr val="FF0000"/>
                </a:solidFill>
              </a:rPr>
              <a:t>The </a:t>
            </a:r>
            <a:r>
              <a:rPr lang="en-CA" sz="2800" b="1" i="1" dirty="0">
                <a:solidFill>
                  <a:srgbClr val="FF0000"/>
                </a:solidFill>
                <a:highlight>
                  <a:srgbClr val="FFFF00"/>
                </a:highlight>
              </a:rPr>
              <a:t>firstborn</a:t>
            </a:r>
            <a:r>
              <a:rPr lang="en-CA" sz="2800" i="1" dirty="0">
                <a:solidFill>
                  <a:srgbClr val="FF0000"/>
                </a:solidFill>
              </a:rPr>
              <a:t> of your sons you shall give to me.</a:t>
            </a:r>
            <a:br>
              <a:rPr lang="en-CA" sz="2800" i="1" dirty="0">
                <a:solidFill>
                  <a:srgbClr val="FF0000"/>
                </a:solidFill>
              </a:rPr>
            </a:br>
            <a:r>
              <a:rPr lang="en-CA" sz="2800" i="1" dirty="0">
                <a:solidFill>
                  <a:srgbClr val="FF0000"/>
                </a:solidFill>
              </a:rPr>
              <a:t> All the </a:t>
            </a:r>
            <a:r>
              <a:rPr lang="en-CA" sz="2800" b="1" i="1" dirty="0">
                <a:solidFill>
                  <a:srgbClr val="FF0000"/>
                </a:solidFill>
                <a:highlight>
                  <a:srgbClr val="FFFF00"/>
                </a:highlight>
              </a:rPr>
              <a:t>firstborn</a:t>
            </a:r>
            <a:r>
              <a:rPr lang="en-CA" sz="2800" i="1" dirty="0">
                <a:solidFill>
                  <a:srgbClr val="FF0000"/>
                </a:solidFill>
              </a:rPr>
              <a:t> of your sons you shall redeem. </a:t>
            </a:r>
          </a:p>
          <a:p>
            <a:pPr algn="r">
              <a:spcBef>
                <a:spcPts val="0"/>
              </a:spcBef>
            </a:pPr>
            <a:r>
              <a:rPr lang="en-CA" sz="2000" dirty="0"/>
              <a:t>Exodus 13:1-2, 22:29b, 34:20b</a:t>
            </a:r>
            <a:r>
              <a:rPr lang="el-GR" sz="2000" dirty="0">
                <a:latin typeface="Calibri" panose="020F0502020204030204" pitchFamily="34" charset="0"/>
                <a:cs typeface="Calibri" panose="020F0502020204030204" pitchFamily="34" charset="0"/>
              </a:rPr>
              <a:t>α</a:t>
            </a:r>
            <a:r>
              <a:rPr lang="en-CA" sz="2000" dirty="0"/>
              <a:t> ESV</a:t>
            </a:r>
          </a:p>
          <a:p>
            <a:r>
              <a:rPr lang="en-CA" sz="2800" i="1" dirty="0">
                <a:solidFill>
                  <a:srgbClr val="FF0000"/>
                </a:solidFill>
              </a:rPr>
              <a:t>John to the seven churches that are in Asia:</a:t>
            </a:r>
            <a:br>
              <a:rPr lang="en-CA" sz="2800" i="1" dirty="0">
                <a:solidFill>
                  <a:srgbClr val="FF0000"/>
                </a:solidFill>
              </a:rPr>
            </a:br>
            <a:r>
              <a:rPr lang="en-CA" sz="2800" i="1" dirty="0">
                <a:solidFill>
                  <a:srgbClr val="FF0000"/>
                </a:solidFill>
              </a:rPr>
              <a:t>Grace to you and peace from him who is and who was and who is to come …</a:t>
            </a:r>
            <a:br>
              <a:rPr lang="en-CA" sz="2800" i="1" dirty="0">
                <a:solidFill>
                  <a:srgbClr val="FF0000"/>
                </a:solidFill>
              </a:rPr>
            </a:br>
            <a:r>
              <a:rPr lang="en-CA" sz="2800" i="1" dirty="0">
                <a:solidFill>
                  <a:srgbClr val="FF0000"/>
                </a:solidFill>
              </a:rPr>
              <a:t>and from </a:t>
            </a:r>
            <a:r>
              <a:rPr lang="en-CA" sz="2800" b="1" i="1" dirty="0">
                <a:solidFill>
                  <a:srgbClr val="FF0000"/>
                </a:solidFill>
                <a:highlight>
                  <a:srgbClr val="FFFF00"/>
                </a:highlight>
              </a:rPr>
              <a:t>Jesus Christ</a:t>
            </a:r>
            <a:r>
              <a:rPr lang="en-CA" sz="2800" i="1" dirty="0">
                <a:solidFill>
                  <a:srgbClr val="FF0000"/>
                </a:solidFill>
              </a:rPr>
              <a:t> the faithful witness, </a:t>
            </a:r>
            <a:br>
              <a:rPr lang="en-CA" sz="2800" i="1" dirty="0">
                <a:solidFill>
                  <a:srgbClr val="FF0000"/>
                </a:solidFill>
              </a:rPr>
            </a:br>
            <a:r>
              <a:rPr lang="en-CA" sz="2800" i="1" dirty="0">
                <a:solidFill>
                  <a:srgbClr val="FF0000"/>
                </a:solidFill>
              </a:rPr>
              <a:t>the </a:t>
            </a:r>
            <a:r>
              <a:rPr lang="en-CA" sz="2800" b="1" i="1" dirty="0">
                <a:solidFill>
                  <a:srgbClr val="FF0000"/>
                </a:solidFill>
                <a:highlight>
                  <a:srgbClr val="FFFF00"/>
                </a:highlight>
              </a:rPr>
              <a:t>firstborn of the dead</a:t>
            </a:r>
            <a:r>
              <a:rPr lang="en-CA" sz="2800" i="1" dirty="0">
                <a:solidFill>
                  <a:srgbClr val="FF0000"/>
                </a:solidFill>
              </a:rPr>
              <a:t>, and the ruler of kings on earth.</a:t>
            </a:r>
          </a:p>
          <a:p>
            <a:pPr algn="r">
              <a:spcBef>
                <a:spcPts val="0"/>
              </a:spcBef>
            </a:pPr>
            <a:r>
              <a:rPr lang="en-CA" sz="2000" dirty="0"/>
              <a:t>Revelation 1:4-5a ESV</a:t>
            </a:r>
          </a:p>
          <a:p>
            <a:endParaRPr lang="en-CA" dirty="0"/>
          </a:p>
          <a:p>
            <a:endParaRPr lang="en-CA" dirty="0"/>
          </a:p>
        </p:txBody>
      </p:sp>
    </p:spTree>
    <p:extLst>
      <p:ext uri="{BB962C8B-B14F-4D97-AF65-F5344CB8AC3E}">
        <p14:creationId xmlns:p14="http://schemas.microsoft.com/office/powerpoint/2010/main" val="393357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C52D6-6FBE-2C22-1C4E-22587C840881}"/>
              </a:ext>
            </a:extLst>
          </p:cNvPr>
          <p:cNvSpPr>
            <a:spLocks noGrp="1"/>
          </p:cNvSpPr>
          <p:nvPr>
            <p:ph type="title"/>
          </p:nvPr>
        </p:nvSpPr>
        <p:spPr>
          <a:xfrm>
            <a:off x="0" y="1"/>
            <a:ext cx="12192000" cy="1115877"/>
          </a:xfrm>
        </p:spPr>
        <p:txBody>
          <a:bodyPr>
            <a:normAutofit/>
          </a:bodyPr>
          <a:lstStyle/>
          <a:p>
            <a:pPr algn="ctr"/>
            <a:r>
              <a:rPr lang="en-CA" dirty="0">
                <a:latin typeface="Arial Black" panose="020B0A04020102020204" pitchFamily="34" charset="0"/>
              </a:rPr>
              <a:t>Symbolic Use of Firstborn</a:t>
            </a:r>
          </a:p>
        </p:txBody>
      </p:sp>
      <p:sp>
        <p:nvSpPr>
          <p:cNvPr id="3" name="Content Placeholder 2">
            <a:extLst>
              <a:ext uri="{FF2B5EF4-FFF2-40B4-BE49-F238E27FC236}">
                <a16:creationId xmlns:a16="http://schemas.microsoft.com/office/drawing/2014/main" id="{FD189E90-0341-E48A-F2C9-915B79109AB0}"/>
              </a:ext>
            </a:extLst>
          </p:cNvPr>
          <p:cNvSpPr>
            <a:spLocks noGrp="1"/>
          </p:cNvSpPr>
          <p:nvPr>
            <p:ph idx="1"/>
          </p:nvPr>
        </p:nvSpPr>
        <p:spPr>
          <a:xfrm>
            <a:off x="-1" y="1115878"/>
            <a:ext cx="12191999" cy="5742121"/>
          </a:xfrm>
        </p:spPr>
        <p:txBody>
          <a:bodyPr>
            <a:normAutofit lnSpcReduction="10000"/>
          </a:bodyPr>
          <a:lstStyle/>
          <a:p>
            <a:r>
              <a:rPr lang="en-CA" dirty="0"/>
              <a:t>YHWH made it clear that his claim on the “firstborn” was symbolic:</a:t>
            </a:r>
          </a:p>
          <a:p>
            <a:pPr marL="457200" lvl="1" indent="0">
              <a:buNone/>
            </a:pPr>
            <a:r>
              <a:rPr lang="en-CA" b="1" u="sng" dirty="0"/>
              <a:t>Number 3:5-7, 12-13, 15, 40-41a ESV</a:t>
            </a:r>
          </a:p>
          <a:p>
            <a:pPr marL="457200" lvl="1" indent="0">
              <a:buNone/>
            </a:pPr>
            <a:r>
              <a:rPr lang="en-CA" dirty="0"/>
              <a:t>And the LORD spoke to Moses, saying, “</a:t>
            </a:r>
            <a:r>
              <a:rPr lang="en-CA" b="1" dirty="0">
                <a:highlight>
                  <a:srgbClr val="FFFF00"/>
                </a:highlight>
              </a:rPr>
              <a:t>Bring the tribe of Levi near</a:t>
            </a:r>
            <a:r>
              <a:rPr lang="en-CA" dirty="0"/>
              <a:t>, and set them before Aaron the priest, that they may minister to him.  They shall keep guard over him and over the whole congregation before the tent of meeting, as </a:t>
            </a:r>
            <a:r>
              <a:rPr lang="en-CA" b="1" dirty="0">
                <a:highlight>
                  <a:srgbClr val="FFFF00"/>
                </a:highlight>
              </a:rPr>
              <a:t>they minister at the tabernacle</a:t>
            </a:r>
            <a:r>
              <a:rPr lang="en-CA" dirty="0"/>
              <a:t>.</a:t>
            </a:r>
          </a:p>
          <a:p>
            <a:pPr marL="457200" lvl="1" indent="0">
              <a:buNone/>
            </a:pPr>
            <a:r>
              <a:rPr lang="en-CA" b="1" dirty="0">
                <a:highlight>
                  <a:srgbClr val="FFFF00"/>
                </a:highlight>
              </a:rPr>
              <a:t>Behold, I have taken the Levites from among the people of Israel instead of every firstborn who opens the womb among the people of Israel</a:t>
            </a:r>
            <a:r>
              <a:rPr lang="en-CA" dirty="0"/>
              <a:t>.  The Levites shall be mine, for all the </a:t>
            </a:r>
            <a:r>
              <a:rPr lang="en-CA" b="1" dirty="0">
                <a:highlight>
                  <a:srgbClr val="FFFF00"/>
                </a:highlight>
              </a:rPr>
              <a:t>firstborn</a:t>
            </a:r>
            <a:r>
              <a:rPr lang="en-CA" dirty="0"/>
              <a:t> are mine.  On the day that I struck down all the </a:t>
            </a:r>
            <a:r>
              <a:rPr lang="en-CA" b="1" dirty="0">
                <a:highlight>
                  <a:srgbClr val="FFFF00"/>
                </a:highlight>
              </a:rPr>
              <a:t>firstborn</a:t>
            </a:r>
            <a:r>
              <a:rPr lang="en-CA" dirty="0"/>
              <a:t> in the land of Egypt, I consecrated for my own all the </a:t>
            </a:r>
            <a:r>
              <a:rPr lang="en-CA" b="1" dirty="0">
                <a:highlight>
                  <a:srgbClr val="FFFF00"/>
                </a:highlight>
              </a:rPr>
              <a:t>firstborn</a:t>
            </a:r>
            <a:r>
              <a:rPr lang="en-CA" dirty="0"/>
              <a:t> in Israel, both of man and of beast.  They shall be mine: I am the LORD.”  </a:t>
            </a:r>
          </a:p>
          <a:p>
            <a:pPr marL="457200" lvl="1" indent="0">
              <a:buNone/>
            </a:pPr>
            <a:r>
              <a:rPr lang="en-CA" dirty="0"/>
              <a:t>“List the sons of Levi, by fathers’ houses and by clans; every male from a month old and upward you shall list.”  …  And the LORD said to Moses, “List all the </a:t>
            </a:r>
            <a:r>
              <a:rPr lang="en-CA" b="1" dirty="0">
                <a:highlight>
                  <a:srgbClr val="FFFF00"/>
                </a:highlight>
              </a:rPr>
              <a:t>firstborn</a:t>
            </a:r>
            <a:r>
              <a:rPr lang="en-CA" dirty="0"/>
              <a:t> males of the people of Israel, from a month old and upward, taking the number of their names.  And </a:t>
            </a:r>
            <a:r>
              <a:rPr lang="en-CA" b="1" dirty="0">
                <a:highlight>
                  <a:srgbClr val="FFFF00"/>
                </a:highlight>
              </a:rPr>
              <a:t>you shall take the Levites for me</a:t>
            </a:r>
            <a:r>
              <a:rPr lang="en-CA" dirty="0"/>
              <a:t>—I am the LORD—</a:t>
            </a:r>
            <a:r>
              <a:rPr lang="en-CA" b="1" dirty="0">
                <a:highlight>
                  <a:srgbClr val="FFFF00"/>
                </a:highlight>
              </a:rPr>
              <a:t>instead of all the firstborn among the people of Israel</a:t>
            </a:r>
            <a:r>
              <a:rPr lang="en-CA" dirty="0"/>
              <a:t> …”</a:t>
            </a:r>
          </a:p>
          <a:p>
            <a:r>
              <a:rPr lang="en-CA" dirty="0"/>
              <a:t>All the “firstborn” were </a:t>
            </a:r>
            <a:r>
              <a:rPr lang="en-CA" b="1" dirty="0">
                <a:highlight>
                  <a:srgbClr val="FFFF00"/>
                </a:highlight>
              </a:rPr>
              <a:t>redeemed</a:t>
            </a:r>
            <a:r>
              <a:rPr lang="en-CA" dirty="0"/>
              <a:t> by the tribe of Levi: </a:t>
            </a:r>
            <a:r>
              <a:rPr lang="en-CA" b="1" dirty="0">
                <a:highlight>
                  <a:srgbClr val="FFFF00"/>
                </a:highlight>
              </a:rPr>
              <a:t>looking to the redemption from sin made possible by Jesus’ sacrifice</a:t>
            </a:r>
          </a:p>
        </p:txBody>
      </p:sp>
    </p:spTree>
    <p:extLst>
      <p:ext uri="{BB962C8B-B14F-4D97-AF65-F5344CB8AC3E}">
        <p14:creationId xmlns:p14="http://schemas.microsoft.com/office/powerpoint/2010/main" val="3349438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C1D9-9FE8-DFD9-5FFD-F7E62A882B79}"/>
              </a:ext>
            </a:extLst>
          </p:cNvPr>
          <p:cNvSpPr>
            <a:spLocks noGrp="1"/>
          </p:cNvSpPr>
          <p:nvPr>
            <p:ph type="title"/>
          </p:nvPr>
        </p:nvSpPr>
        <p:spPr>
          <a:xfrm>
            <a:off x="838200" y="1"/>
            <a:ext cx="10515600" cy="1162372"/>
          </a:xfrm>
        </p:spPr>
        <p:txBody>
          <a:bodyPr/>
          <a:lstStyle/>
          <a:p>
            <a:pPr algn="ctr"/>
            <a:r>
              <a:rPr lang="en-CA" sz="4400" dirty="0">
                <a:latin typeface="Arial Black" panose="020B0A04020102020204" pitchFamily="34" charset="0"/>
              </a:rPr>
              <a:t>Symbolic Use of Firstfruits</a:t>
            </a:r>
            <a:endParaRPr lang="en-CA" dirty="0"/>
          </a:p>
        </p:txBody>
      </p:sp>
      <p:sp>
        <p:nvSpPr>
          <p:cNvPr id="3" name="Content Placeholder 2">
            <a:extLst>
              <a:ext uri="{FF2B5EF4-FFF2-40B4-BE49-F238E27FC236}">
                <a16:creationId xmlns:a16="http://schemas.microsoft.com/office/drawing/2014/main" id="{91CA0D53-CC37-6CBC-6569-D000B8FB4270}"/>
              </a:ext>
            </a:extLst>
          </p:cNvPr>
          <p:cNvSpPr>
            <a:spLocks noGrp="1"/>
          </p:cNvSpPr>
          <p:nvPr>
            <p:ph idx="1"/>
          </p:nvPr>
        </p:nvSpPr>
        <p:spPr>
          <a:xfrm>
            <a:off x="0" y="1162374"/>
            <a:ext cx="12192000" cy="5695626"/>
          </a:xfrm>
        </p:spPr>
        <p:txBody>
          <a:bodyPr/>
          <a:lstStyle/>
          <a:p>
            <a:r>
              <a:rPr lang="en-CA" dirty="0"/>
              <a:t>The Feast of Firstfruits of the harvest is associated with two “</a:t>
            </a:r>
            <a:r>
              <a:rPr lang="en-CA" b="1" dirty="0">
                <a:highlight>
                  <a:srgbClr val="FFFF00"/>
                </a:highlight>
              </a:rPr>
              <a:t>wave offerings</a:t>
            </a:r>
            <a:r>
              <a:rPr lang="en-CA" dirty="0"/>
              <a:t>”: </a:t>
            </a:r>
          </a:p>
          <a:p>
            <a:pPr marL="457200" lvl="1" indent="0">
              <a:spcBef>
                <a:spcPts val="0"/>
              </a:spcBef>
              <a:buNone/>
            </a:pPr>
            <a:r>
              <a:rPr lang="en-CA" b="1" u="sng" dirty="0"/>
              <a:t>Leviticus 23:10-11, 15-17, 20 ESV</a:t>
            </a:r>
          </a:p>
          <a:p>
            <a:pPr marL="457200" lvl="1" indent="0">
              <a:spcBef>
                <a:spcPts val="0"/>
              </a:spcBef>
              <a:buNone/>
            </a:pPr>
            <a:r>
              <a:rPr lang="en-CA" dirty="0"/>
              <a:t>Speak to the people of Israel and say to them, “When you come into the land that I give you and reap its harvest, you shall </a:t>
            </a:r>
            <a:r>
              <a:rPr lang="en-CA" b="1" dirty="0">
                <a:highlight>
                  <a:srgbClr val="FFFF00"/>
                </a:highlight>
              </a:rPr>
              <a:t>bring the sheaf of the firstfruits</a:t>
            </a:r>
            <a:r>
              <a:rPr lang="en-CA" dirty="0"/>
              <a:t> of your harvest to the priest, and he shall </a:t>
            </a:r>
            <a:r>
              <a:rPr lang="en-CA" b="1" dirty="0">
                <a:highlight>
                  <a:srgbClr val="FFFF00"/>
                </a:highlight>
              </a:rPr>
              <a:t>wave the sheaf before the LORD</a:t>
            </a:r>
            <a:r>
              <a:rPr lang="en-CA" dirty="0"/>
              <a:t>, so that you may be accepted.  On the day after the Sabbath the priest shall wave it. </a:t>
            </a:r>
          </a:p>
          <a:p>
            <a:pPr marL="457200" lvl="1" indent="0">
              <a:buNone/>
            </a:pPr>
            <a:r>
              <a:rPr lang="en-CA" dirty="0"/>
              <a:t>You shall count seven full weeks from the day after the Sabbath, from the day that you brought </a:t>
            </a:r>
            <a:r>
              <a:rPr lang="en-CA" b="1" dirty="0">
                <a:highlight>
                  <a:srgbClr val="FFFF00"/>
                </a:highlight>
              </a:rPr>
              <a:t>the sheaf of the wave offering</a:t>
            </a:r>
            <a:r>
              <a:rPr lang="en-CA" dirty="0"/>
              <a:t>.  You shall count fifty days to the day after the seventh Sabbath.  Then you shall </a:t>
            </a:r>
            <a:r>
              <a:rPr lang="en-CA" b="1" dirty="0">
                <a:highlight>
                  <a:srgbClr val="FFFF00"/>
                </a:highlight>
              </a:rPr>
              <a:t>present a grain offering of new grain to the LORD</a:t>
            </a:r>
            <a:r>
              <a:rPr lang="en-CA" dirty="0"/>
              <a:t>.  You shall bring from your dwelling places </a:t>
            </a:r>
            <a:r>
              <a:rPr lang="en-CA" b="1" dirty="0">
                <a:highlight>
                  <a:srgbClr val="FFFF00"/>
                </a:highlight>
              </a:rPr>
              <a:t>two loaves of bread to be waved</a:t>
            </a:r>
            <a:r>
              <a:rPr lang="en-CA" dirty="0"/>
              <a:t>, made of two tenths of an ephah.  They shall be of fine flour, and they shall be </a:t>
            </a:r>
            <a:r>
              <a:rPr lang="en-CA" b="1" dirty="0">
                <a:highlight>
                  <a:srgbClr val="FFFF00"/>
                </a:highlight>
              </a:rPr>
              <a:t>baked with leaven</a:t>
            </a:r>
            <a:r>
              <a:rPr lang="en-CA" dirty="0"/>
              <a:t>, as </a:t>
            </a:r>
            <a:r>
              <a:rPr lang="en-CA" b="1" dirty="0">
                <a:highlight>
                  <a:srgbClr val="FFFF00"/>
                </a:highlight>
              </a:rPr>
              <a:t>firstfruits</a:t>
            </a:r>
            <a:r>
              <a:rPr lang="en-CA" dirty="0"/>
              <a:t> to the LORD.  … And the priest shall </a:t>
            </a:r>
            <a:r>
              <a:rPr lang="en-CA" b="1" dirty="0">
                <a:highlight>
                  <a:srgbClr val="FFFF00"/>
                </a:highlight>
              </a:rPr>
              <a:t>wave</a:t>
            </a:r>
            <a:r>
              <a:rPr lang="en-CA" dirty="0"/>
              <a:t> them with </a:t>
            </a:r>
            <a:r>
              <a:rPr lang="en-CA" b="1" dirty="0">
                <a:highlight>
                  <a:srgbClr val="FFFF00"/>
                </a:highlight>
              </a:rPr>
              <a:t>the bread of the firstfruits as a wave offering before the LORD</a:t>
            </a:r>
            <a:r>
              <a:rPr lang="en-CA" dirty="0"/>
              <a:t>, with the two lambs.  </a:t>
            </a:r>
            <a:r>
              <a:rPr lang="en-CA" b="1" u="sng" dirty="0">
                <a:highlight>
                  <a:srgbClr val="FFFF00"/>
                </a:highlight>
              </a:rPr>
              <a:t>They shall be holy to the LORD</a:t>
            </a:r>
            <a:r>
              <a:rPr lang="en-CA" dirty="0"/>
              <a:t> …</a:t>
            </a:r>
          </a:p>
          <a:p>
            <a:r>
              <a:rPr lang="en-CA" b="1" dirty="0">
                <a:highlight>
                  <a:srgbClr val="FFFF00"/>
                </a:highlight>
              </a:rPr>
              <a:t>The “waving motion” presents the offering before God which </a:t>
            </a:r>
            <a:r>
              <a:rPr lang="en-CA" b="1" u="sng" dirty="0">
                <a:highlight>
                  <a:srgbClr val="FFFF00"/>
                </a:highlight>
              </a:rPr>
              <a:t>makes the waved object Holy for service to God</a:t>
            </a:r>
          </a:p>
        </p:txBody>
      </p:sp>
    </p:spTree>
    <p:extLst>
      <p:ext uri="{BB962C8B-B14F-4D97-AF65-F5344CB8AC3E}">
        <p14:creationId xmlns:p14="http://schemas.microsoft.com/office/powerpoint/2010/main" val="407260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23E90-DF15-F725-1765-F0DDE8F803E5}"/>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Presented for Holy Service</a:t>
            </a:r>
          </a:p>
        </p:txBody>
      </p:sp>
      <p:sp>
        <p:nvSpPr>
          <p:cNvPr id="3" name="Content Placeholder 2">
            <a:extLst>
              <a:ext uri="{FF2B5EF4-FFF2-40B4-BE49-F238E27FC236}">
                <a16:creationId xmlns:a16="http://schemas.microsoft.com/office/drawing/2014/main" id="{066FC7DC-79D6-B634-763F-5E4555E27537}"/>
              </a:ext>
            </a:extLst>
          </p:cNvPr>
          <p:cNvSpPr>
            <a:spLocks noGrp="1"/>
          </p:cNvSpPr>
          <p:nvPr>
            <p:ph idx="1"/>
          </p:nvPr>
        </p:nvSpPr>
        <p:spPr>
          <a:xfrm>
            <a:off x="0" y="1146875"/>
            <a:ext cx="12192000" cy="5711124"/>
          </a:xfrm>
        </p:spPr>
        <p:txBody>
          <a:bodyPr>
            <a:normAutofit/>
          </a:bodyPr>
          <a:lstStyle/>
          <a:p>
            <a:r>
              <a:rPr lang="en-CA" dirty="0"/>
              <a:t>The Levites were presented as a “wave offering” to make them holy to serve in the Tabernacle:  </a:t>
            </a:r>
            <a:r>
              <a:rPr lang="en-CA" sz="2400" b="1" u="sng" dirty="0"/>
              <a:t>Numbers 8:14-15 ESV</a:t>
            </a:r>
          </a:p>
          <a:p>
            <a:pPr marL="457200" lvl="1" indent="0">
              <a:spcBef>
                <a:spcPts val="0"/>
              </a:spcBef>
              <a:buNone/>
            </a:pPr>
            <a:r>
              <a:rPr lang="en-CA" dirty="0"/>
              <a:t>… you shall separate the Levites from among the people of Israel, and the Levites shall be mine.  … the Levites shall go in to serve at the tent of meeting, </a:t>
            </a:r>
            <a:r>
              <a:rPr lang="en-CA" b="1" dirty="0">
                <a:highlight>
                  <a:srgbClr val="FFFF00"/>
                </a:highlight>
              </a:rPr>
              <a:t>when you have cleansed them and offered them as a wave offering</a:t>
            </a:r>
            <a:r>
              <a:rPr lang="en-CA" dirty="0"/>
              <a:t>.</a:t>
            </a:r>
          </a:p>
          <a:p>
            <a:r>
              <a:rPr lang="en-CA" dirty="0"/>
              <a:t>Jesus had to be presented before the Father: </a:t>
            </a:r>
            <a:r>
              <a:rPr lang="en-CA" sz="2400" b="1" u="sng" dirty="0"/>
              <a:t>John 20:17 ESV</a:t>
            </a:r>
            <a:endParaRPr lang="en-CA" b="1" u="sng" dirty="0"/>
          </a:p>
          <a:p>
            <a:pPr marL="457200" lvl="1" indent="0">
              <a:spcBef>
                <a:spcPts val="0"/>
              </a:spcBef>
              <a:buNone/>
            </a:pPr>
            <a:r>
              <a:rPr lang="en-CA" dirty="0"/>
              <a:t>Jesus said to [Mary Magdalene], “Do not cling to me, for </a:t>
            </a:r>
            <a:r>
              <a:rPr lang="en-CA" b="1" dirty="0">
                <a:highlight>
                  <a:srgbClr val="FFFF00"/>
                </a:highlight>
              </a:rPr>
              <a:t>I have not yet ascended to the Father</a:t>
            </a:r>
            <a:r>
              <a:rPr lang="en-CA" dirty="0"/>
              <a:t>; but go to my brothers and say to them, ‘</a:t>
            </a:r>
            <a:r>
              <a:rPr lang="en-CA" b="1" dirty="0">
                <a:highlight>
                  <a:srgbClr val="FFFF00"/>
                </a:highlight>
              </a:rPr>
              <a:t>I am ascending to my Father and your Father</a:t>
            </a:r>
            <a:r>
              <a:rPr lang="en-CA" dirty="0"/>
              <a:t>, to my God and your God.’” </a:t>
            </a:r>
          </a:p>
          <a:p>
            <a:r>
              <a:rPr lang="en-CA" dirty="0"/>
              <a:t>Participants in the First Resurrection must be presented before God the Father in a covenant meal: </a:t>
            </a:r>
            <a:r>
              <a:rPr lang="en-CA" sz="2400" b="1" u="sng" dirty="0"/>
              <a:t>Revelation 19:7-9a ESV</a:t>
            </a:r>
            <a:endParaRPr lang="en-CA" b="1" u="sng" dirty="0"/>
          </a:p>
          <a:p>
            <a:pPr marL="457200" lvl="1" indent="0">
              <a:spcBef>
                <a:spcPts val="0"/>
              </a:spcBef>
              <a:buNone/>
            </a:pPr>
            <a:r>
              <a:rPr lang="en-CA" dirty="0"/>
              <a:t>Let us rejoice and exult and give him the glory,</a:t>
            </a:r>
            <a:br>
              <a:rPr lang="en-CA" dirty="0"/>
            </a:br>
            <a:r>
              <a:rPr lang="en-CA" dirty="0"/>
              <a:t>for </a:t>
            </a:r>
            <a:r>
              <a:rPr lang="en-CA" b="1" dirty="0">
                <a:highlight>
                  <a:srgbClr val="FFFF00"/>
                </a:highlight>
              </a:rPr>
              <a:t>the marriage of the Lamb has come</a:t>
            </a:r>
            <a:r>
              <a:rPr lang="en-CA" dirty="0"/>
              <a:t>, and </a:t>
            </a:r>
            <a:r>
              <a:rPr lang="en-CA" b="1" dirty="0">
                <a:highlight>
                  <a:srgbClr val="FFFF00"/>
                </a:highlight>
              </a:rPr>
              <a:t>his Bride has made herself ready</a:t>
            </a:r>
            <a:r>
              <a:rPr lang="en-CA" dirty="0"/>
              <a:t>;</a:t>
            </a:r>
            <a:br>
              <a:rPr lang="en-CA" dirty="0"/>
            </a:br>
            <a:r>
              <a:rPr lang="en-CA" dirty="0"/>
              <a:t>it was granted her to clothe herself with fine linen, bright and pure”— …</a:t>
            </a:r>
            <a:br>
              <a:rPr lang="en-CA" dirty="0"/>
            </a:br>
            <a:r>
              <a:rPr lang="en-CA" dirty="0"/>
              <a:t>Blessed are those who are invited to </a:t>
            </a:r>
            <a:r>
              <a:rPr lang="en-CA" b="1" dirty="0">
                <a:highlight>
                  <a:srgbClr val="FFFF00"/>
                </a:highlight>
              </a:rPr>
              <a:t>the marriage supper of the Lamb</a:t>
            </a:r>
            <a:r>
              <a:rPr lang="en-CA" dirty="0"/>
              <a:t>.</a:t>
            </a:r>
          </a:p>
        </p:txBody>
      </p:sp>
    </p:spTree>
    <p:extLst>
      <p:ext uri="{BB962C8B-B14F-4D97-AF65-F5344CB8AC3E}">
        <p14:creationId xmlns:p14="http://schemas.microsoft.com/office/powerpoint/2010/main" val="4246385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48566-5C2E-E84F-5F21-6F2E0A7C70F1}"/>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Christ is the Firstborn</a:t>
            </a:r>
          </a:p>
        </p:txBody>
      </p:sp>
      <p:sp>
        <p:nvSpPr>
          <p:cNvPr id="3" name="Content Placeholder 2">
            <a:extLst>
              <a:ext uri="{FF2B5EF4-FFF2-40B4-BE49-F238E27FC236}">
                <a16:creationId xmlns:a16="http://schemas.microsoft.com/office/drawing/2014/main" id="{FDE7E192-421E-8AAF-018C-77CDDDF310E7}"/>
              </a:ext>
            </a:extLst>
          </p:cNvPr>
          <p:cNvSpPr>
            <a:spLocks noGrp="1"/>
          </p:cNvSpPr>
          <p:nvPr>
            <p:ph idx="1"/>
          </p:nvPr>
        </p:nvSpPr>
        <p:spPr>
          <a:xfrm>
            <a:off x="0" y="1162373"/>
            <a:ext cx="12192000" cy="5579390"/>
          </a:xfrm>
        </p:spPr>
        <p:txBody>
          <a:bodyPr>
            <a:normAutofit/>
          </a:bodyPr>
          <a:lstStyle/>
          <a:p>
            <a:r>
              <a:rPr lang="en-CA" dirty="0"/>
              <a:t>Paul says of Jesus: </a:t>
            </a:r>
            <a:r>
              <a:rPr lang="en-CA" sz="2400" b="1" u="sng" dirty="0"/>
              <a:t>Colossians 1:15-20 ESV</a:t>
            </a:r>
          </a:p>
          <a:p>
            <a:pPr marL="457200" lvl="1" indent="0">
              <a:spcBef>
                <a:spcPts val="0"/>
              </a:spcBef>
              <a:buNone/>
            </a:pPr>
            <a:r>
              <a:rPr lang="en-CA" dirty="0"/>
              <a:t>He is the image of the invisible God, </a:t>
            </a:r>
            <a:r>
              <a:rPr lang="en-CA" b="1" u="sng" dirty="0">
                <a:highlight>
                  <a:srgbClr val="FFFF00"/>
                </a:highlight>
              </a:rPr>
              <a:t>the firstborn of all creation</a:t>
            </a:r>
            <a:r>
              <a:rPr lang="en-CA" dirty="0"/>
              <a:t>.  For by him all things were created, in heaven and on earth, visible and invisible, whether thrones or dominions or rulers or authorities—</a:t>
            </a:r>
            <a:r>
              <a:rPr lang="en-CA" b="1" dirty="0">
                <a:highlight>
                  <a:srgbClr val="FFFF00"/>
                </a:highlight>
              </a:rPr>
              <a:t>all things were created through him and for him</a:t>
            </a:r>
            <a:r>
              <a:rPr lang="en-CA" dirty="0"/>
              <a:t>.  And he is before all things, and in him all things hold together.  And </a:t>
            </a:r>
            <a:r>
              <a:rPr lang="en-CA" b="1" dirty="0">
                <a:highlight>
                  <a:srgbClr val="FFFF00"/>
                </a:highlight>
              </a:rPr>
              <a:t>he is the head of the body, the church</a:t>
            </a:r>
            <a:r>
              <a:rPr lang="en-CA" dirty="0"/>
              <a:t>.  </a:t>
            </a:r>
            <a:r>
              <a:rPr lang="en-CA" b="1" dirty="0">
                <a:highlight>
                  <a:srgbClr val="FFFF00"/>
                </a:highlight>
              </a:rPr>
              <a:t>He is the beginning</a:t>
            </a:r>
            <a:r>
              <a:rPr lang="en-CA" dirty="0"/>
              <a:t>, </a:t>
            </a:r>
            <a:r>
              <a:rPr lang="en-CA" b="1" u="sng" dirty="0">
                <a:highlight>
                  <a:srgbClr val="FFFF00"/>
                </a:highlight>
              </a:rPr>
              <a:t>the firstborn from the dead</a:t>
            </a:r>
            <a:r>
              <a:rPr lang="en-CA" dirty="0"/>
              <a:t>, </a:t>
            </a:r>
            <a:r>
              <a:rPr lang="en-CA" b="1" dirty="0">
                <a:highlight>
                  <a:srgbClr val="FFFF00"/>
                </a:highlight>
              </a:rPr>
              <a:t>that in everything he might be preeminent</a:t>
            </a:r>
            <a:r>
              <a:rPr lang="en-CA" dirty="0"/>
              <a:t>.  For in him all the fullness of God was pleased to dwell, and </a:t>
            </a:r>
            <a:r>
              <a:rPr lang="en-CA" b="1" dirty="0">
                <a:highlight>
                  <a:srgbClr val="FFFF00"/>
                </a:highlight>
              </a:rPr>
              <a:t>through him to reconcile to himself all things</a:t>
            </a:r>
            <a:r>
              <a:rPr lang="en-CA" dirty="0"/>
              <a:t>, whether on earth or in heaven, </a:t>
            </a:r>
            <a:r>
              <a:rPr lang="en-CA" b="1" dirty="0">
                <a:highlight>
                  <a:srgbClr val="FFFF00"/>
                </a:highlight>
              </a:rPr>
              <a:t>making peace by the blood of his cross</a:t>
            </a:r>
            <a:r>
              <a:rPr lang="en-CA" dirty="0"/>
              <a:t>.</a:t>
            </a:r>
          </a:p>
          <a:p>
            <a:r>
              <a:rPr lang="en-CA" dirty="0"/>
              <a:t>The Apostle John adds: </a:t>
            </a:r>
            <a:r>
              <a:rPr lang="en-CA" sz="2400" b="1" u="sng" dirty="0"/>
              <a:t>Revelation 1:4-6 ESV</a:t>
            </a:r>
          </a:p>
          <a:p>
            <a:pPr marL="457200" lvl="1" indent="0">
              <a:spcBef>
                <a:spcPts val="0"/>
              </a:spcBef>
              <a:buNone/>
            </a:pPr>
            <a:r>
              <a:rPr lang="en-CA" dirty="0"/>
              <a:t>John to the seven churches that are in Asia: Grace to you and peace from </a:t>
            </a:r>
            <a:r>
              <a:rPr lang="en-CA" b="1" dirty="0">
                <a:highlight>
                  <a:srgbClr val="FFFF00"/>
                </a:highlight>
              </a:rPr>
              <a:t>him who is and who was and who is to come</a:t>
            </a:r>
            <a:r>
              <a:rPr lang="en-CA" dirty="0"/>
              <a:t>, and from the seven spirits who are before his throne,  and from </a:t>
            </a:r>
            <a:r>
              <a:rPr lang="en-CA" b="1" dirty="0">
                <a:highlight>
                  <a:srgbClr val="FFFF00"/>
                </a:highlight>
              </a:rPr>
              <a:t>Jesus Christ</a:t>
            </a:r>
            <a:r>
              <a:rPr lang="en-CA" dirty="0"/>
              <a:t> the faithful witness, </a:t>
            </a:r>
            <a:r>
              <a:rPr lang="en-CA" b="1" u="sng" dirty="0">
                <a:highlight>
                  <a:srgbClr val="FFFF00"/>
                </a:highlight>
              </a:rPr>
              <a:t>the firstborn of the dead</a:t>
            </a:r>
            <a:r>
              <a:rPr lang="en-CA" dirty="0"/>
              <a:t>, and the ruler of kings on earth.  To him </a:t>
            </a:r>
            <a:r>
              <a:rPr lang="en-CA" b="1" dirty="0">
                <a:highlight>
                  <a:srgbClr val="FFFF00"/>
                </a:highlight>
              </a:rPr>
              <a:t>who loves us and has freed us from our sins by his blood</a:t>
            </a:r>
            <a:r>
              <a:rPr lang="en-CA" dirty="0"/>
              <a:t> and </a:t>
            </a:r>
            <a:r>
              <a:rPr lang="en-CA" b="1" dirty="0">
                <a:highlight>
                  <a:srgbClr val="FFFF00"/>
                </a:highlight>
              </a:rPr>
              <a:t>made us a kingdom</a:t>
            </a:r>
            <a:r>
              <a:rPr lang="en-CA" dirty="0"/>
              <a:t>, </a:t>
            </a:r>
            <a:r>
              <a:rPr lang="en-CA" b="1" dirty="0">
                <a:highlight>
                  <a:srgbClr val="FFFF00"/>
                </a:highlight>
              </a:rPr>
              <a:t>priests to his God and Father</a:t>
            </a:r>
            <a:r>
              <a:rPr lang="en-CA" dirty="0"/>
              <a:t>, to him be glory and dominion forever and ever. Amen. </a:t>
            </a:r>
          </a:p>
        </p:txBody>
      </p:sp>
    </p:spTree>
    <p:extLst>
      <p:ext uri="{BB962C8B-B14F-4D97-AF65-F5344CB8AC3E}">
        <p14:creationId xmlns:p14="http://schemas.microsoft.com/office/powerpoint/2010/main" val="3177226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3B142-165E-24B7-D20C-84D5B754C404}"/>
              </a:ext>
            </a:extLst>
          </p:cNvPr>
          <p:cNvSpPr>
            <a:spLocks noGrp="1"/>
          </p:cNvSpPr>
          <p:nvPr>
            <p:ph type="title"/>
          </p:nvPr>
        </p:nvSpPr>
        <p:spPr>
          <a:xfrm>
            <a:off x="0" y="1"/>
            <a:ext cx="12192000" cy="1162372"/>
          </a:xfrm>
        </p:spPr>
        <p:txBody>
          <a:bodyPr>
            <a:normAutofit/>
          </a:bodyPr>
          <a:lstStyle/>
          <a:p>
            <a:pPr algn="ctr"/>
            <a:r>
              <a:rPr lang="en-CA" dirty="0">
                <a:latin typeface="Arial Black" panose="020B0A04020102020204" pitchFamily="34" charset="0"/>
              </a:rPr>
              <a:t>True Worshippers are the Firstfruits</a:t>
            </a:r>
          </a:p>
        </p:txBody>
      </p:sp>
      <p:sp>
        <p:nvSpPr>
          <p:cNvPr id="3" name="Content Placeholder 2">
            <a:extLst>
              <a:ext uri="{FF2B5EF4-FFF2-40B4-BE49-F238E27FC236}">
                <a16:creationId xmlns:a16="http://schemas.microsoft.com/office/drawing/2014/main" id="{887D2E6D-4B3E-14C6-0777-FE57CFB8FAAF}"/>
              </a:ext>
            </a:extLst>
          </p:cNvPr>
          <p:cNvSpPr>
            <a:spLocks noGrp="1"/>
          </p:cNvSpPr>
          <p:nvPr>
            <p:ph idx="1"/>
          </p:nvPr>
        </p:nvSpPr>
        <p:spPr>
          <a:xfrm>
            <a:off x="619932" y="1162374"/>
            <a:ext cx="10879810" cy="5695626"/>
          </a:xfrm>
        </p:spPr>
        <p:txBody>
          <a:bodyPr>
            <a:normAutofit/>
          </a:bodyPr>
          <a:lstStyle/>
          <a:p>
            <a:pPr>
              <a:lnSpc>
                <a:spcPct val="100000"/>
              </a:lnSpc>
              <a:spcBef>
                <a:spcPts val="0"/>
              </a:spcBef>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James explains: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James 1:16-18 ESV</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Do not be deceived, my beloved brothers. </a:t>
            </a:r>
            <a:r>
              <a:rPr lang="en-CA" dirty="0">
                <a:solidFill>
                  <a:prstClr val="black"/>
                </a:solidFill>
                <a:latin typeface="Calibri" panose="020F0502020204030204"/>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Every good gift and every perfect gift is from above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coming down from the Father of lights, with whom there is no variation or shadow due to change.  Of his own will he brought us forth by the word of truth, that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we should be a kind of firstfruits of his creatures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CA" dirty="0"/>
          </a:p>
          <a:p>
            <a:r>
              <a:rPr lang="en-CA" dirty="0"/>
              <a:t>Paul adds more: </a:t>
            </a:r>
          </a:p>
          <a:p>
            <a:pPr marL="457200" lvl="1" indent="0">
              <a:buNone/>
            </a:pPr>
            <a:r>
              <a:rPr lang="en-CA" b="1" u="sng" dirty="0"/>
              <a:t>1 Corinthians 15:20-23 ESV</a:t>
            </a:r>
          </a:p>
          <a:p>
            <a:pPr marL="457200" lvl="1" indent="0">
              <a:buNone/>
            </a:pPr>
            <a:r>
              <a:rPr lang="en-CA" dirty="0"/>
              <a:t>But in fact Christ has been raised from the dead, </a:t>
            </a:r>
            <a:r>
              <a:rPr lang="en-CA" b="1" dirty="0">
                <a:highlight>
                  <a:srgbClr val="FFFF00"/>
                </a:highlight>
              </a:rPr>
              <a:t>the firstfruits of those who have fallen asleep</a:t>
            </a:r>
            <a:r>
              <a:rPr lang="en-CA" dirty="0"/>
              <a:t>.  For as by a man came death, by a man has come also the resurrection of the dead.   For as in Adam all die, so also in Christ shall all be made alive.  But each in his own order: </a:t>
            </a:r>
            <a:r>
              <a:rPr lang="en-CA" b="1" dirty="0">
                <a:highlight>
                  <a:srgbClr val="FFFF00"/>
                </a:highlight>
              </a:rPr>
              <a:t>Christ the firstfruits</a:t>
            </a:r>
            <a:r>
              <a:rPr lang="en-CA" dirty="0"/>
              <a:t>, </a:t>
            </a:r>
            <a:r>
              <a:rPr lang="en-CA" b="1" dirty="0">
                <a:highlight>
                  <a:srgbClr val="FFFF00"/>
                </a:highlight>
              </a:rPr>
              <a:t>then at his coming those who belong to Christ</a:t>
            </a:r>
            <a:r>
              <a:rPr lang="en-CA" dirty="0"/>
              <a:t>.</a:t>
            </a:r>
          </a:p>
          <a:p>
            <a:endParaRPr lang="en-CA" dirty="0"/>
          </a:p>
        </p:txBody>
      </p:sp>
    </p:spTree>
    <p:extLst>
      <p:ext uri="{BB962C8B-B14F-4D97-AF65-F5344CB8AC3E}">
        <p14:creationId xmlns:p14="http://schemas.microsoft.com/office/powerpoint/2010/main" val="3275575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88F5FE-2890-91EE-3B8D-AB3815EA8069}"/>
              </a:ext>
            </a:extLst>
          </p:cNvPr>
          <p:cNvSpPr txBox="1"/>
          <p:nvPr/>
        </p:nvSpPr>
        <p:spPr>
          <a:xfrm>
            <a:off x="0" y="1084881"/>
            <a:ext cx="12192000" cy="5071645"/>
          </a:xfrm>
          <a:prstGeom prst="rect">
            <a:avLst/>
          </a:prstGeom>
          <a:noFill/>
        </p:spPr>
        <p:txBody>
          <a:bodyPr wrap="square">
            <a:spAutoFit/>
          </a:bodyPr>
          <a:lstStyle/>
          <a:p>
            <a:pPr lvl="1">
              <a:lnSpc>
                <a:spcPct val="90000"/>
              </a:lnSpc>
              <a:spcBef>
                <a:spcPts val="1000"/>
              </a:spcBef>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Romans 8:19, 22-23, 28-29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the creation waits with eager longing 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revealing of the sons of God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For we know that the whole creation has been groaning together in the pains of childbirth until now.   And not only the creation, 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we ourselves, who have </a:t>
            </a:r>
            <a:r>
              <a:rPr kumimoji="0" lang="en-CA" sz="24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firstfruits of the Spirit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groan inwardly as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we wait eagerly for adoption as sons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redemption of our bodies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And we know that for those who love God all things work together for good, 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those who are called according to his purpose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those whom he foreknew he also predestined to be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conformed to the image of his Son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in order that he might be </a:t>
            </a:r>
            <a:r>
              <a:rPr kumimoji="0" lang="en-CA" sz="24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firstborn among many brothers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CA" sz="2400" b="1" u="sng" dirty="0"/>
          </a:p>
          <a:p>
            <a:pPr marL="465138">
              <a:spcBef>
                <a:spcPts val="600"/>
              </a:spcBef>
            </a:pPr>
            <a:r>
              <a:rPr lang="en-CA" sz="2400" b="1" u="sng" dirty="0"/>
              <a:t>2 Thessalonians 2:13-14 ESV</a:t>
            </a:r>
          </a:p>
          <a:p>
            <a:pPr marL="465138"/>
            <a:r>
              <a:rPr lang="en-CA" sz="2400" dirty="0"/>
              <a:t>But we ought always to give thanks to God for you, brothers beloved by the Lord, because </a:t>
            </a:r>
            <a:r>
              <a:rPr lang="en-CA" sz="2400" b="1" dirty="0">
                <a:highlight>
                  <a:srgbClr val="FFFF00"/>
                </a:highlight>
              </a:rPr>
              <a:t>God chose you as the firstfruits to be saved</a:t>
            </a:r>
            <a:r>
              <a:rPr lang="en-CA" sz="2400" dirty="0"/>
              <a:t>, </a:t>
            </a:r>
            <a:r>
              <a:rPr lang="en-CA" sz="2400" b="1" dirty="0">
                <a:highlight>
                  <a:srgbClr val="FFFF00"/>
                </a:highlight>
              </a:rPr>
              <a:t>through sanctification by the Spirit</a:t>
            </a:r>
            <a:r>
              <a:rPr lang="en-CA" sz="2400" dirty="0"/>
              <a:t> and </a:t>
            </a:r>
            <a:r>
              <a:rPr lang="en-CA" sz="2400" b="1" dirty="0">
                <a:highlight>
                  <a:srgbClr val="FFFF00"/>
                </a:highlight>
              </a:rPr>
              <a:t>belief in the truth</a:t>
            </a:r>
            <a:r>
              <a:rPr lang="en-CA" sz="2400" dirty="0"/>
              <a:t>.  To this he called you through our gospel, </a:t>
            </a:r>
            <a:r>
              <a:rPr lang="en-CA" sz="2400" b="1" dirty="0">
                <a:highlight>
                  <a:srgbClr val="FFFF00"/>
                </a:highlight>
              </a:rPr>
              <a:t>so that you may obtain the glory of our Lord Jesus Christ</a:t>
            </a:r>
            <a:r>
              <a:rPr lang="en-CA" sz="2400" dirty="0"/>
              <a:t>. </a:t>
            </a:r>
          </a:p>
        </p:txBody>
      </p:sp>
    </p:spTree>
    <p:extLst>
      <p:ext uri="{BB962C8B-B14F-4D97-AF65-F5344CB8AC3E}">
        <p14:creationId xmlns:p14="http://schemas.microsoft.com/office/powerpoint/2010/main" val="28742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5F782-F67E-63C8-7350-169E185C4324}"/>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B710DA15-15A4-553D-F720-63A5C9867FC7}"/>
              </a:ext>
            </a:extLst>
          </p:cNvPr>
          <p:cNvSpPr>
            <a:spLocks noGrp="1"/>
          </p:cNvSpPr>
          <p:nvPr>
            <p:ph idx="1"/>
          </p:nvPr>
        </p:nvSpPr>
        <p:spPr>
          <a:xfrm>
            <a:off x="0" y="1146876"/>
            <a:ext cx="12192000" cy="5711124"/>
          </a:xfrm>
        </p:spPr>
        <p:txBody>
          <a:bodyPr>
            <a:normAutofit lnSpcReduction="10000"/>
          </a:bodyPr>
          <a:lstStyle/>
          <a:p>
            <a:r>
              <a:rPr lang="en-CA" b="1" dirty="0">
                <a:highlight>
                  <a:srgbClr val="FFFF00"/>
                </a:highlight>
              </a:rPr>
              <a:t>Jesus Christ is the “firstborn son”</a:t>
            </a:r>
            <a:r>
              <a:rPr lang="en-CA" dirty="0"/>
              <a:t>, the wave sheaf, the firstborn from the dead: “</a:t>
            </a:r>
            <a:r>
              <a:rPr lang="en-CA" b="1" dirty="0">
                <a:highlight>
                  <a:srgbClr val="FFFF00"/>
                </a:highlight>
              </a:rPr>
              <a:t>that in everything he might be preeminent</a:t>
            </a:r>
            <a:r>
              <a:rPr lang="en-CA" dirty="0"/>
              <a:t>” – the King of kings</a:t>
            </a:r>
          </a:p>
          <a:p>
            <a:r>
              <a:rPr lang="en-CA" dirty="0"/>
              <a:t>Through Jesus Christ all human beings can have their sins forgiven and have the opportunity to be part of the Family of God:  “But </a:t>
            </a:r>
            <a:r>
              <a:rPr lang="en-CA" b="1" dirty="0">
                <a:highlight>
                  <a:srgbClr val="FFFF00"/>
                </a:highlight>
              </a:rPr>
              <a:t>each in his own order</a:t>
            </a:r>
            <a:r>
              <a:rPr lang="en-CA" dirty="0"/>
              <a:t>: </a:t>
            </a:r>
            <a:r>
              <a:rPr lang="en-CA" b="1" dirty="0">
                <a:highlight>
                  <a:srgbClr val="FFFF00"/>
                </a:highlight>
              </a:rPr>
              <a:t>Christ the firstfruits</a:t>
            </a:r>
            <a:r>
              <a:rPr lang="en-CA" dirty="0"/>
              <a:t>, then </a:t>
            </a:r>
            <a:r>
              <a:rPr lang="en-CA" b="1" dirty="0">
                <a:highlight>
                  <a:srgbClr val="FFFF00"/>
                </a:highlight>
              </a:rPr>
              <a:t>at his coming those who belong to Christ</a:t>
            </a:r>
            <a:r>
              <a:rPr lang="en-CA" dirty="0"/>
              <a:t>”, then the rest of humanity</a:t>
            </a:r>
          </a:p>
          <a:p>
            <a:r>
              <a:rPr lang="en-CA" dirty="0"/>
              <a:t>The Plan of God unfolds: True Worshippers from the time of Abel to the inception of the New Testament Church, and True Christians since then, are represented by the </a:t>
            </a:r>
            <a:r>
              <a:rPr lang="en-CA" b="1" dirty="0">
                <a:highlight>
                  <a:srgbClr val="FFFF00"/>
                </a:highlight>
              </a:rPr>
              <a:t>two loaves of firstfruits waved on Pentecost</a:t>
            </a:r>
            <a:r>
              <a:rPr kumimoji="0" lang="en-CA" sz="2800" b="0"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they will participate in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First Resurrection</a:t>
            </a:r>
            <a:endParaRPr lang="en-CA" dirty="0"/>
          </a:p>
          <a:p>
            <a:r>
              <a:rPr lang="en-CA" b="1" dirty="0">
                <a:highlight>
                  <a:srgbClr val="FFFF00"/>
                </a:highlight>
              </a:rPr>
              <a:t>Jesus Christ was always Holy</a:t>
            </a:r>
            <a:r>
              <a:rPr lang="en-CA" dirty="0"/>
              <a:t>, yet </a:t>
            </a:r>
            <a:r>
              <a:rPr lang="en-CA" b="1" dirty="0">
                <a:highlight>
                  <a:srgbClr val="FFFF00"/>
                </a:highlight>
              </a:rPr>
              <a:t>he had to be presented before the Father</a:t>
            </a:r>
            <a:r>
              <a:rPr lang="en-CA" dirty="0"/>
              <a:t> after the resurrection; participants in the First Resurrection are presented before the Father in a covenant meal before returning to earth to fulfill the Plan of God by </a:t>
            </a:r>
            <a:r>
              <a:rPr lang="en-CA" b="1" dirty="0">
                <a:highlight>
                  <a:srgbClr val="FFFF00"/>
                </a:highlight>
              </a:rPr>
              <a:t>bringing salvation to the rest of humanity</a:t>
            </a:r>
          </a:p>
          <a:p>
            <a:endParaRPr lang="en-CA" b="1" dirty="0">
              <a:highlight>
                <a:srgbClr val="FFFF00"/>
              </a:highlight>
            </a:endParaRPr>
          </a:p>
        </p:txBody>
      </p:sp>
    </p:spTree>
    <p:extLst>
      <p:ext uri="{BB962C8B-B14F-4D97-AF65-F5344CB8AC3E}">
        <p14:creationId xmlns:p14="http://schemas.microsoft.com/office/powerpoint/2010/main" val="183402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57FBC-5963-9DD2-EC85-2285CA39D23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ED88A9C-8FCF-1DFE-C9C0-4C5EB3F2043B}"/>
              </a:ext>
            </a:extLst>
          </p:cNvPr>
          <p:cNvSpPr>
            <a:spLocks noGrp="1"/>
          </p:cNvSpPr>
          <p:nvPr>
            <p:ph idx="1"/>
          </p:nvPr>
        </p:nvSpPr>
        <p:spPr/>
        <p:txBody>
          <a:bodyPr>
            <a:normAutofit/>
          </a:bodyPr>
          <a:lstStyle/>
          <a:p>
            <a:pPr marL="0" indent="0" algn="ctr">
              <a:buNone/>
            </a:pPr>
            <a:r>
              <a:rPr lang="en-CA" sz="5400" dirty="0"/>
              <a:t>Extra slides …</a:t>
            </a:r>
          </a:p>
        </p:txBody>
      </p:sp>
    </p:spTree>
    <p:extLst>
      <p:ext uri="{BB962C8B-B14F-4D97-AF65-F5344CB8AC3E}">
        <p14:creationId xmlns:p14="http://schemas.microsoft.com/office/powerpoint/2010/main" val="110466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4DC5-B4F4-9495-743D-4B78DB22A81E}"/>
              </a:ext>
            </a:extLst>
          </p:cNvPr>
          <p:cNvSpPr>
            <a:spLocks noGrp="1"/>
          </p:cNvSpPr>
          <p:nvPr>
            <p:ph type="title"/>
          </p:nvPr>
        </p:nvSpPr>
        <p:spPr>
          <a:xfrm>
            <a:off x="838200" y="1"/>
            <a:ext cx="10515600" cy="821409"/>
          </a:xfrm>
        </p:spPr>
        <p:txBody>
          <a:bodyPr/>
          <a:lstStyle/>
          <a:p>
            <a:pPr algn="ctr"/>
            <a:r>
              <a:rPr lang="en-CA" dirty="0">
                <a:latin typeface="Arial Black" panose="020B0A04020102020204" pitchFamily="34" charset="0"/>
              </a:rPr>
              <a:t>A Festal Messianic Psalm</a:t>
            </a:r>
          </a:p>
        </p:txBody>
      </p:sp>
      <p:sp>
        <p:nvSpPr>
          <p:cNvPr id="3" name="Content Placeholder 2">
            <a:extLst>
              <a:ext uri="{FF2B5EF4-FFF2-40B4-BE49-F238E27FC236}">
                <a16:creationId xmlns:a16="http://schemas.microsoft.com/office/drawing/2014/main" id="{36F34927-990A-A3EF-7949-C3FB9A1E674E}"/>
              </a:ext>
            </a:extLst>
          </p:cNvPr>
          <p:cNvSpPr>
            <a:spLocks noGrp="1"/>
          </p:cNvSpPr>
          <p:nvPr>
            <p:ph idx="1"/>
          </p:nvPr>
        </p:nvSpPr>
        <p:spPr>
          <a:xfrm>
            <a:off x="0" y="821410"/>
            <a:ext cx="12192000" cy="6036590"/>
          </a:xfrm>
        </p:spPr>
        <p:txBody>
          <a:bodyPr>
            <a:normAutofit/>
          </a:bodyPr>
          <a:lstStyle/>
          <a:p>
            <a:r>
              <a:rPr lang="en-CA" b="1" dirty="0">
                <a:highlight>
                  <a:srgbClr val="FFFF00"/>
                </a:highlight>
              </a:rPr>
              <a:t>Psalm 118 </a:t>
            </a:r>
            <a:r>
              <a:rPr lang="en-CA" dirty="0"/>
              <a:t>has a theme of “salvation”: </a:t>
            </a:r>
          </a:p>
          <a:p>
            <a:pPr marL="457200" lvl="1" indent="0">
              <a:spcBef>
                <a:spcPts val="0"/>
              </a:spcBef>
              <a:buNone/>
            </a:pPr>
            <a:r>
              <a:rPr lang="en-CA" b="1" u="sng" dirty="0"/>
              <a:t>Verse 14</a:t>
            </a:r>
            <a:r>
              <a:rPr lang="en-CA" dirty="0"/>
              <a:t>: The LORD is my strength and my song; </a:t>
            </a:r>
            <a:r>
              <a:rPr lang="en-CA" b="1" dirty="0">
                <a:highlight>
                  <a:srgbClr val="FFFF00"/>
                </a:highlight>
              </a:rPr>
              <a:t>he has become my salvation</a:t>
            </a:r>
            <a:r>
              <a:rPr lang="en-CA" dirty="0"/>
              <a:t>.  (ESV)</a:t>
            </a:r>
          </a:p>
          <a:p>
            <a:r>
              <a:rPr lang="en-CA" dirty="0"/>
              <a:t>The Psalm is clearly Messianic:</a:t>
            </a:r>
          </a:p>
          <a:p>
            <a:pPr marL="457200" lvl="1" indent="0">
              <a:spcBef>
                <a:spcPts val="0"/>
              </a:spcBef>
              <a:buNone/>
            </a:pPr>
            <a:r>
              <a:rPr lang="en-CA" b="1" u="sng" dirty="0"/>
              <a:t>Verse 22</a:t>
            </a:r>
            <a:r>
              <a:rPr lang="en-CA" dirty="0"/>
              <a:t>: </a:t>
            </a:r>
            <a:r>
              <a:rPr lang="en-CA" b="1" dirty="0">
                <a:highlight>
                  <a:srgbClr val="FFFF00"/>
                </a:highlight>
              </a:rPr>
              <a:t>The stone that the builders rejected has become the cornerstone</a:t>
            </a:r>
            <a:r>
              <a:rPr lang="en-CA" dirty="0"/>
              <a:t>.  (ESV)</a:t>
            </a:r>
          </a:p>
          <a:p>
            <a:r>
              <a:rPr lang="en-CA" dirty="0"/>
              <a:t>Jesus applied this verse to himself: </a:t>
            </a:r>
            <a:r>
              <a:rPr lang="en-CA" sz="2600" b="1" u="sng" dirty="0"/>
              <a:t>Luke 20:17 ESV</a:t>
            </a:r>
          </a:p>
          <a:p>
            <a:pPr marL="457200" lvl="1" indent="0">
              <a:spcBef>
                <a:spcPts val="0"/>
              </a:spcBef>
              <a:buNone/>
            </a:pPr>
            <a:r>
              <a:rPr lang="en-CA" dirty="0"/>
              <a:t>But he looked directly at them and said, What then is this that is written:</a:t>
            </a:r>
          </a:p>
          <a:p>
            <a:pPr marL="457200" lvl="1" indent="0">
              <a:spcBef>
                <a:spcPts val="0"/>
              </a:spcBef>
              <a:buNone/>
            </a:pPr>
            <a:r>
              <a:rPr lang="en-CA" dirty="0"/>
              <a:t>‘</a:t>
            </a:r>
            <a:r>
              <a:rPr lang="en-CA" b="1" dirty="0">
                <a:highlight>
                  <a:srgbClr val="FFFF00"/>
                </a:highlight>
              </a:rPr>
              <a:t>The stone that the builders rejected has become the cornerstone</a:t>
            </a:r>
            <a:r>
              <a:rPr lang="en-CA" dirty="0"/>
              <a:t>’?  </a:t>
            </a:r>
          </a:p>
          <a:p>
            <a:r>
              <a:rPr lang="en-CA" b="1" dirty="0">
                <a:highlight>
                  <a:srgbClr val="FFFF00"/>
                </a:highlight>
              </a:rPr>
              <a:t>Psalm 118:26a</a:t>
            </a:r>
            <a:r>
              <a:rPr lang="en-CA" dirty="0"/>
              <a:t> reads: </a:t>
            </a:r>
            <a:r>
              <a:rPr lang="en-CA" sz="2600" b="1" dirty="0">
                <a:highlight>
                  <a:srgbClr val="FFFF00"/>
                </a:highlight>
              </a:rPr>
              <a:t>Blessed is he who comes in the name of the LORD</a:t>
            </a:r>
            <a:r>
              <a:rPr lang="en-CA" sz="2600" dirty="0"/>
              <a:t>!  (ESV)</a:t>
            </a:r>
          </a:p>
          <a:p>
            <a:r>
              <a:rPr lang="en-CA" dirty="0"/>
              <a:t>On Jesus’ final approach to Jerusalem the crowd shouts out: </a:t>
            </a:r>
            <a:r>
              <a:rPr lang="en-CA" sz="2400" b="1" u="sng" dirty="0"/>
              <a:t>Mark 11:9b-10 ESV </a:t>
            </a:r>
          </a:p>
          <a:p>
            <a:pPr marL="457200" lvl="1" indent="0">
              <a:spcBef>
                <a:spcPts val="0"/>
              </a:spcBef>
              <a:buNone/>
            </a:pPr>
            <a:r>
              <a:rPr lang="en-CA" dirty="0"/>
              <a:t>“Hosanna!  </a:t>
            </a:r>
            <a:r>
              <a:rPr lang="en-CA" b="1" dirty="0">
                <a:highlight>
                  <a:srgbClr val="FFFF00"/>
                </a:highlight>
              </a:rPr>
              <a:t>Blessed is he who comes in the name of the Lord</a:t>
            </a:r>
            <a:r>
              <a:rPr lang="en-CA" dirty="0"/>
              <a:t>!  </a:t>
            </a:r>
          </a:p>
          <a:p>
            <a:pPr marL="457200" lvl="1" indent="0">
              <a:spcBef>
                <a:spcPts val="0"/>
              </a:spcBef>
              <a:buNone/>
            </a:pPr>
            <a:r>
              <a:rPr lang="en-CA" dirty="0"/>
              <a:t>Blessed is the coming kingdom of our father David! Hosanna in the highest!”</a:t>
            </a:r>
          </a:p>
          <a:p>
            <a:r>
              <a:rPr lang="en-CA" dirty="0"/>
              <a:t>Jesus applies this quote to his second coming: </a:t>
            </a:r>
            <a:r>
              <a:rPr lang="en-CA" sz="2400" b="1" u="sng" dirty="0"/>
              <a:t>Matthew 23:39 ESV </a:t>
            </a:r>
          </a:p>
          <a:p>
            <a:pPr marL="457200" lvl="1" indent="0">
              <a:spcBef>
                <a:spcPts val="0"/>
              </a:spcBef>
              <a:buNone/>
            </a:pPr>
            <a:r>
              <a:rPr lang="en-CA" dirty="0"/>
              <a:t>For I tell you, </a:t>
            </a:r>
            <a:r>
              <a:rPr lang="en-CA" b="1" dirty="0">
                <a:highlight>
                  <a:srgbClr val="FFFF00"/>
                </a:highlight>
              </a:rPr>
              <a:t>you will not see me again</a:t>
            </a:r>
            <a:r>
              <a:rPr lang="en-CA" dirty="0"/>
              <a:t>, </a:t>
            </a:r>
          </a:p>
          <a:p>
            <a:pPr marL="457200" lvl="1" indent="0">
              <a:spcBef>
                <a:spcPts val="0"/>
              </a:spcBef>
              <a:buNone/>
            </a:pPr>
            <a:r>
              <a:rPr lang="en-CA" dirty="0"/>
              <a:t>until you say, ‘</a:t>
            </a:r>
            <a:r>
              <a:rPr lang="en-CA" b="1" dirty="0">
                <a:highlight>
                  <a:srgbClr val="FFFF00"/>
                </a:highlight>
              </a:rPr>
              <a:t>Blessed is he who comes in the name of the Lord</a:t>
            </a:r>
            <a:r>
              <a:rPr lang="en-CA" dirty="0"/>
              <a:t>.’</a:t>
            </a:r>
          </a:p>
          <a:p>
            <a:endParaRPr lang="en-CA" dirty="0"/>
          </a:p>
          <a:p>
            <a:endParaRPr lang="en-CA" dirty="0"/>
          </a:p>
          <a:p>
            <a:endParaRPr lang="en-CA" dirty="0"/>
          </a:p>
          <a:p>
            <a:endParaRPr lang="en-CA" dirty="0"/>
          </a:p>
          <a:p>
            <a:pPr marL="0" indent="0">
              <a:buNone/>
            </a:pPr>
            <a:endParaRPr lang="en-CA"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743846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1A33C9-69B7-C99E-9583-4F5F0A47A10E}"/>
              </a:ext>
            </a:extLst>
          </p:cNvPr>
          <p:cNvSpPr txBox="1"/>
          <p:nvPr/>
        </p:nvSpPr>
        <p:spPr>
          <a:xfrm>
            <a:off x="0" y="0"/>
            <a:ext cx="12192000" cy="7146572"/>
          </a:xfrm>
          <a:prstGeom prst="rect">
            <a:avLst/>
          </a:prstGeom>
          <a:noFill/>
        </p:spPr>
        <p:txBody>
          <a:bodyPr wrap="square">
            <a:spAutoFit/>
          </a:bodyPr>
          <a:lstStyle/>
          <a:p>
            <a:pPr marL="457200" marR="0">
              <a:lnSpc>
                <a:spcPct val="90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Psalm 118:25-27 ESV</a:t>
            </a:r>
          </a:p>
          <a:p>
            <a:pPr marL="457200" marR="0">
              <a:lnSpc>
                <a:spcPct val="90000"/>
              </a:lnSpc>
              <a:spcBef>
                <a:spcPts val="0"/>
              </a:spcBef>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Save us, we pray</a:t>
            </a:r>
            <a:r>
              <a:rPr lang="en-CA" sz="2400" dirty="0">
                <a:effectLst/>
                <a:latin typeface="Calibri" panose="020F0502020204030204" pitchFamily="34" charset="0"/>
                <a:ea typeface="Calibri" panose="020F0502020204030204" pitchFamily="34" charset="0"/>
                <a:cs typeface="Arial" panose="020B0604020202020204" pitchFamily="34" charset="0"/>
              </a:rPr>
              <a:t>, O LORD!  O LORD,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 pray, give us success</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Blessed is he who comes in the name of the LORD</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a:t>
            </a:r>
            <a:r>
              <a:rPr lang="en-CA" sz="2400" dirty="0">
                <a:effectLst/>
                <a:latin typeface="Calibri" panose="020F0502020204030204" pitchFamily="34" charset="0"/>
                <a:ea typeface="Calibri" panose="020F0502020204030204" pitchFamily="34" charset="0"/>
                <a:cs typeface="Arial" panose="020B0604020202020204" pitchFamily="34" charset="0"/>
              </a:rPr>
              <a:t> bless you from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house of the LORD</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The LORD is God,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has made his light to shine upon us</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800" i="1" dirty="0">
                <a:effectLst/>
                <a:latin typeface="Calibri" panose="020F0502020204030204" pitchFamily="34" charset="0"/>
                <a:ea typeface="Calibri" panose="020F0502020204030204" pitchFamily="34" charset="0"/>
                <a:cs typeface="Arial" panose="020B0604020202020204" pitchFamily="34" charset="0"/>
              </a:rPr>
              <a:t>Bind the festal sacrifice with cords, up to the horns of the altar</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marR="0" indent="-457200">
              <a:lnSpc>
                <a:spcPct val="90000"/>
              </a:lnSpc>
              <a:spcBef>
                <a:spcPts val="500"/>
              </a:spcBef>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house of the LORD” is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Family of God</a:t>
            </a:r>
          </a:p>
          <a:p>
            <a:pPr marL="457200" marR="0" indent="-457200">
              <a:lnSpc>
                <a:spcPct val="90000"/>
              </a:lnSpc>
              <a:spcBef>
                <a:spcPts val="500"/>
              </a:spcBef>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“we” represents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True Worshippers</a:t>
            </a:r>
            <a:r>
              <a:rPr lang="en-CA" sz="2800" dirty="0">
                <a:effectLst/>
                <a:latin typeface="Calibri" panose="020F0502020204030204" pitchFamily="34" charset="0"/>
                <a:ea typeface="Calibri" panose="020F0502020204030204" pitchFamily="34" charset="0"/>
                <a:cs typeface="Arial" panose="020B0604020202020204" pitchFamily="34" charset="0"/>
              </a:rPr>
              <a:t>”, Christians </a:t>
            </a:r>
          </a:p>
          <a:p>
            <a:pPr marL="457200" marR="0" indent="-457200">
              <a:lnSpc>
                <a:spcPct val="90000"/>
              </a:lnSpc>
              <a:spcBef>
                <a:spcPts val="500"/>
              </a:spcBef>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calling of God</a:t>
            </a:r>
            <a:r>
              <a:rPr lang="en-CA" sz="2800" dirty="0">
                <a:effectLst/>
                <a:latin typeface="Calibri" panose="020F0502020204030204" pitchFamily="34" charset="0"/>
                <a:ea typeface="Calibri" panose="020F0502020204030204" pitchFamily="34" charset="0"/>
                <a:cs typeface="Arial" panose="020B0604020202020204" pitchFamily="34" charset="0"/>
              </a:rPr>
              <a:t> to be a “True Worshipper” begins to happen when God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has made his light to shine upon us</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457200" marR="0" indent="-457200">
              <a:lnSpc>
                <a:spcPct val="90000"/>
              </a:lnSpc>
              <a:spcBef>
                <a:spcPts val="500"/>
              </a:spcBef>
              <a:buFont typeface="Arial" panose="020B0604020202020204" pitchFamily="34" charset="0"/>
              <a:buChar char="•"/>
            </a:pPr>
            <a:r>
              <a:rPr lang="en-CA" sz="2800" dirty="0">
                <a:latin typeface="Calibri" panose="020F0502020204030204" pitchFamily="34" charset="0"/>
                <a:ea typeface="Calibri" panose="020F0502020204030204" pitchFamily="34" charset="0"/>
                <a:cs typeface="Arial" panose="020B0604020202020204" pitchFamily="34" charset="0"/>
              </a:rPr>
              <a:t>This relates to the theme of “firstfruits” – the spring feasts</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457200" marR="0" indent="-457200">
              <a:lnSpc>
                <a:spcPct val="90000"/>
              </a:lnSpc>
              <a:spcBef>
                <a:spcPts val="500"/>
              </a:spcBef>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Hebrew of the final line is very difficult to translate:</a:t>
            </a:r>
          </a:p>
          <a:p>
            <a:pPr marL="0" marR="0" algn="r">
              <a:lnSpc>
                <a:spcPct val="90000"/>
              </a:lnSpc>
              <a:spcBef>
                <a:spcPts val="0"/>
              </a:spcBef>
              <a:spcAft>
                <a:spcPts val="0"/>
              </a:spcAft>
            </a:pPr>
            <a:r>
              <a:rPr lang="he-IL" sz="2800" dirty="0">
                <a:effectLst/>
                <a:latin typeface="Times New Roman" panose="02020603050405020304" pitchFamily="18" charset="0"/>
                <a:ea typeface="Calibri" panose="020F0502020204030204" pitchFamily="34" charset="0"/>
                <a:cs typeface="+mj-cs"/>
              </a:rPr>
              <a:t>הַמִּזְבֵּחַ</a:t>
            </a:r>
            <a:r>
              <a:rPr lang="en-CA" sz="2800" dirty="0">
                <a:effectLst/>
                <a:latin typeface="Times New Roman" panose="02020603050405020304" pitchFamily="18" charset="0"/>
                <a:ea typeface="Calibri" panose="020F0502020204030204" pitchFamily="34" charset="0"/>
                <a:cs typeface="+mj-cs"/>
              </a:rPr>
              <a:t>          </a:t>
            </a:r>
            <a:r>
              <a:rPr lang="he-IL" sz="2800" dirty="0">
                <a:effectLst/>
                <a:latin typeface="Times New Roman" panose="02020603050405020304" pitchFamily="18" charset="0"/>
                <a:ea typeface="Calibri" panose="020F0502020204030204" pitchFamily="34" charset="0"/>
                <a:cs typeface="+mj-cs"/>
              </a:rPr>
              <a:t>קַרְנו</a:t>
            </a:r>
            <a:r>
              <a:rPr lang="he-IL" sz="2800" dirty="0">
                <a:effectLst/>
                <a:latin typeface="Calibri" panose="020F0502020204030204" pitchFamily="34" charset="0"/>
                <a:ea typeface="Calibri" panose="020F0502020204030204" pitchFamily="34" charset="0"/>
                <a:cs typeface="+mj-cs"/>
              </a:rPr>
              <a:t>ֺת</a:t>
            </a:r>
            <a:r>
              <a:rPr lang="en-CA" sz="2800" dirty="0">
                <a:effectLst/>
                <a:latin typeface="Times New Roman" panose="02020603050405020304" pitchFamily="18" charset="0"/>
                <a:ea typeface="Calibri" panose="020F0502020204030204" pitchFamily="34" charset="0"/>
                <a:cs typeface="+mj-cs"/>
              </a:rPr>
              <a:t>     </a:t>
            </a:r>
            <a:r>
              <a:rPr lang="he-IL" sz="2800" dirty="0">
                <a:effectLst/>
                <a:latin typeface="Times New Roman" panose="02020603050405020304" pitchFamily="18" charset="0"/>
                <a:ea typeface="Calibri" panose="020F0502020204030204" pitchFamily="34" charset="0"/>
                <a:cs typeface="+mj-cs"/>
              </a:rPr>
              <a:t>עַד־</a:t>
            </a:r>
            <a:r>
              <a:rPr lang="en-CA" sz="2800" dirty="0">
                <a:effectLst/>
                <a:latin typeface="Times New Roman" panose="02020603050405020304" pitchFamily="18" charset="0"/>
                <a:ea typeface="Calibri" panose="020F0502020204030204" pitchFamily="34" charset="0"/>
                <a:cs typeface="+mj-cs"/>
              </a:rPr>
              <a:t>      </a:t>
            </a:r>
            <a:r>
              <a:rPr lang="he-IL" sz="2800" dirty="0">
                <a:effectLst/>
                <a:latin typeface="Times New Roman" panose="02020603050405020304" pitchFamily="18" charset="0"/>
                <a:ea typeface="Calibri" panose="020F0502020204030204" pitchFamily="34" charset="0"/>
                <a:cs typeface="+mj-cs"/>
              </a:rPr>
              <a:t>בַּעֲבֹתִים</a:t>
            </a:r>
            <a:r>
              <a:rPr lang="en-CA" sz="2800" dirty="0">
                <a:effectLst/>
                <a:latin typeface="Times New Roman" panose="02020603050405020304" pitchFamily="18" charset="0"/>
                <a:ea typeface="Calibri" panose="020F0502020204030204" pitchFamily="34" charset="0"/>
                <a:cs typeface="+mj-cs"/>
              </a:rPr>
              <a:t>        </a:t>
            </a:r>
            <a:r>
              <a:rPr lang="he-IL" sz="2800" dirty="0">
                <a:effectLst/>
                <a:latin typeface="Times New Roman" panose="02020603050405020304" pitchFamily="18" charset="0"/>
                <a:ea typeface="Calibri" panose="020F0502020204030204" pitchFamily="34" charset="0"/>
                <a:cs typeface="+mj-cs"/>
              </a:rPr>
              <a:t>חַג</a:t>
            </a:r>
            <a:r>
              <a:rPr lang="en-CA" sz="2800" dirty="0">
                <a:effectLst/>
                <a:latin typeface="Times New Roman" panose="02020603050405020304" pitchFamily="18" charset="0"/>
                <a:ea typeface="Calibri" panose="020F0502020204030204" pitchFamily="34" charset="0"/>
                <a:cs typeface="+mj-cs"/>
              </a:rPr>
              <a:t>   </a:t>
            </a:r>
            <a:r>
              <a:rPr lang="he-IL" sz="2800" dirty="0">
                <a:effectLst/>
                <a:latin typeface="Times New Roman" panose="02020603050405020304" pitchFamily="18" charset="0"/>
                <a:ea typeface="Calibri" panose="020F0502020204030204" pitchFamily="34" charset="0"/>
                <a:cs typeface="+mj-cs"/>
              </a:rPr>
              <a:t>אִסְרוּ־</a:t>
            </a:r>
            <a:r>
              <a:rPr lang="en-CA" sz="2800" dirty="0">
                <a:effectLst/>
                <a:latin typeface="Times New Roman" panose="02020603050405020304" pitchFamily="18" charset="0"/>
                <a:ea typeface="Calibri" panose="020F0502020204030204" pitchFamily="34" charset="0"/>
                <a:cs typeface="+mj-cs"/>
              </a:rPr>
              <a:t>  </a:t>
            </a:r>
            <a:endParaRPr lang="en-CA" sz="2800" dirty="0">
              <a:effectLst/>
              <a:latin typeface="Calibri" panose="020F0502020204030204" pitchFamily="34" charset="0"/>
              <a:ea typeface="Calibri" panose="020F0502020204030204" pitchFamily="34" charset="0"/>
              <a:cs typeface="+mj-cs"/>
            </a:endParaRPr>
          </a:p>
          <a:p>
            <a:pPr marL="0" marR="0" algn="r">
              <a:lnSpc>
                <a:spcPct val="90000"/>
              </a:lnSpc>
              <a:spcBef>
                <a:spcPts val="0"/>
              </a:spcBef>
              <a:spcAft>
                <a:spcPts val="0"/>
              </a:spcAft>
            </a:pPr>
            <a:r>
              <a:rPr lang="en-CA" sz="2400" dirty="0">
                <a:effectLst/>
                <a:latin typeface="Calibri" panose="020F0502020204030204" pitchFamily="34" charset="0"/>
                <a:ea typeface="Calibri" panose="020F0502020204030204" pitchFamily="34" charset="0"/>
                <a:cs typeface="+mj-cs"/>
              </a:rPr>
              <a:t>  </a:t>
            </a:r>
            <a:r>
              <a:rPr lang="en-CA" sz="2400" dirty="0" err="1">
                <a:effectLst/>
                <a:latin typeface="Calibri" panose="020F0502020204030204" pitchFamily="34" charset="0"/>
                <a:ea typeface="Calibri" panose="020F0502020204030204" pitchFamily="34" charset="0"/>
                <a:cs typeface="Arial" panose="020B0604020202020204" pitchFamily="34" charset="0"/>
              </a:rPr>
              <a:t>hammiz</a:t>
            </a:r>
            <a:r>
              <a:rPr lang="en-CA" sz="2400" dirty="0" err="1">
                <a:effectLst/>
                <a:latin typeface="Calibri" panose="020F0502020204030204" pitchFamily="34" charset="0"/>
                <a:ea typeface="Calibri" panose="020F0502020204030204" pitchFamily="34" charset="0"/>
                <a:cs typeface="Calibri" panose="020F0502020204030204" pitchFamily="34" charset="0"/>
              </a:rPr>
              <a:t>ᵉ</a:t>
            </a:r>
            <a:r>
              <a:rPr lang="en-CA" sz="2400" dirty="0" err="1">
                <a:effectLst/>
                <a:latin typeface="Calibri" panose="020F0502020204030204" pitchFamily="34" charset="0"/>
                <a:ea typeface="Calibri" panose="020F0502020204030204" pitchFamily="34" charset="0"/>
                <a:cs typeface="Arial" panose="020B0604020202020204" pitchFamily="34" charset="0"/>
              </a:rPr>
              <a:t>beah</a:t>
            </a:r>
            <a:r>
              <a:rPr lang="en-CA" sz="2400" dirty="0">
                <a:effectLst/>
                <a:latin typeface="Calibri" panose="020F0502020204030204" pitchFamily="34" charset="0"/>
                <a:ea typeface="Calibri" panose="020F0502020204030204" pitchFamily="34" charset="0"/>
                <a:cs typeface="Calibri" panose="020F050202020403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dirty="0" err="1">
                <a:effectLst/>
                <a:latin typeface="Calibri" panose="020F0502020204030204" pitchFamily="34" charset="0"/>
                <a:ea typeface="Calibri" panose="020F0502020204030204" pitchFamily="34" charset="0"/>
                <a:cs typeface="Arial" panose="020B0604020202020204" pitchFamily="34" charset="0"/>
              </a:rPr>
              <a:t>qar</a:t>
            </a:r>
            <a:r>
              <a:rPr lang="en-CA" sz="2400" dirty="0" err="1">
                <a:effectLst/>
                <a:latin typeface="Calibri" panose="020F0502020204030204" pitchFamily="34" charset="0"/>
                <a:ea typeface="Calibri" panose="020F0502020204030204" pitchFamily="34" charset="0"/>
                <a:cs typeface="Calibri" panose="020F0502020204030204" pitchFamily="34" charset="0"/>
              </a:rPr>
              <a:t>ᵉ</a:t>
            </a:r>
            <a:r>
              <a:rPr lang="en-CA" sz="2400" dirty="0" err="1">
                <a:effectLst/>
                <a:latin typeface="Calibri" panose="020F0502020204030204" pitchFamily="34" charset="0"/>
                <a:ea typeface="Calibri" panose="020F0502020204030204" pitchFamily="34" charset="0"/>
                <a:cs typeface="Arial" panose="020B0604020202020204" pitchFamily="34" charset="0"/>
              </a:rPr>
              <a:t>noth</a:t>
            </a:r>
            <a:r>
              <a:rPr lang="en-CA" sz="2400" dirty="0">
                <a:effectLst/>
                <a:latin typeface="Calibri" panose="020F0502020204030204" pitchFamily="34" charset="0"/>
                <a:ea typeface="Calibri" panose="020F0502020204030204" pitchFamily="34" charset="0"/>
                <a:cs typeface="Arial" panose="020B0604020202020204" pitchFamily="34" charset="0"/>
              </a:rPr>
              <a:t>   `ad     </a:t>
            </a:r>
            <a:r>
              <a:rPr lang="en-CA" sz="2400" dirty="0" err="1">
                <a:effectLst/>
                <a:latin typeface="Calibri" panose="020F0502020204030204" pitchFamily="34" charset="0"/>
                <a:ea typeface="Calibri" panose="020F0502020204030204" pitchFamily="34" charset="0"/>
                <a:cs typeface="Arial" panose="020B0604020202020204" pitchFamily="34" charset="0"/>
              </a:rPr>
              <a:t>ba`avothim</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dirty="0" err="1">
                <a:effectLst/>
                <a:latin typeface="Calibri" panose="020F0502020204030204" pitchFamily="34" charset="0"/>
                <a:ea typeface="Calibri" panose="020F0502020204030204" pitchFamily="34" charset="0"/>
                <a:cs typeface="Arial" panose="020B0604020202020204" pitchFamily="34" charset="0"/>
              </a:rPr>
              <a:t>h</a:t>
            </a:r>
            <a:r>
              <a:rPr lang="en-CA" sz="2400" dirty="0" err="1">
                <a:effectLst/>
                <a:latin typeface="Calibri" panose="020F0502020204030204" pitchFamily="34" charset="0"/>
                <a:ea typeface="Calibri" panose="020F0502020204030204" pitchFamily="34" charset="0"/>
                <a:cs typeface="Calibri" panose="020F0502020204030204" pitchFamily="34" charset="0"/>
              </a:rPr>
              <a:t>̣</a:t>
            </a:r>
            <a:r>
              <a:rPr lang="en-CA" sz="2400" dirty="0" err="1">
                <a:effectLst/>
                <a:latin typeface="Calibri" panose="020F0502020204030204" pitchFamily="34" charset="0"/>
                <a:ea typeface="Calibri" panose="020F0502020204030204" pitchFamily="34" charset="0"/>
                <a:cs typeface="Arial" panose="020B0604020202020204" pitchFamily="34" charset="0"/>
              </a:rPr>
              <a:t>ag</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dirty="0">
                <a:effectLst/>
                <a:latin typeface="Calibri" panose="020F0502020204030204" pitchFamily="34" charset="0"/>
                <a:ea typeface="Calibri" panose="020F0502020204030204" pitchFamily="34" charset="0"/>
                <a:cs typeface="Calibri" panose="020F0502020204030204" pitchFamily="34" charset="0"/>
              </a:rPr>
              <a:t>´</a:t>
            </a:r>
            <a:r>
              <a:rPr lang="en-CA" sz="2400" dirty="0" err="1">
                <a:effectLst/>
                <a:latin typeface="Calibri" panose="020F0502020204030204" pitchFamily="34" charset="0"/>
                <a:ea typeface="Calibri" panose="020F0502020204030204" pitchFamily="34" charset="0"/>
                <a:cs typeface="Arial" panose="020B0604020202020204" pitchFamily="34" charset="0"/>
              </a:rPr>
              <a:t>is</a:t>
            </a:r>
            <a:r>
              <a:rPr lang="en-CA" sz="2400" dirty="0" err="1">
                <a:effectLst/>
                <a:latin typeface="Calibri" panose="020F0502020204030204" pitchFamily="34" charset="0"/>
                <a:ea typeface="Calibri" panose="020F0502020204030204" pitchFamily="34" charset="0"/>
                <a:cs typeface="Calibri" panose="020F0502020204030204" pitchFamily="34" charset="0"/>
              </a:rPr>
              <a:t>ᵉru</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algn="r">
              <a:lnSpc>
                <a:spcPct val="90000"/>
              </a:lnSpc>
            </a:pPr>
            <a:r>
              <a:rPr lang="en-CA" sz="2400" dirty="0">
                <a:effectLst/>
                <a:latin typeface="Calibri" panose="020F0502020204030204" pitchFamily="34" charset="0"/>
                <a:ea typeface="Calibri" panose="020F0502020204030204" pitchFamily="34" charset="0"/>
                <a:cs typeface="Arial" panose="020B0604020202020204" pitchFamily="34" charset="0"/>
              </a:rPr>
              <a:t>  the alter          horns of      to  with branches  feast    bind</a:t>
            </a:r>
            <a:endParaRPr lang="en-CA" sz="2400" dirty="0">
              <a:latin typeface="Calibri" panose="020F0502020204030204" pitchFamily="34" charset="0"/>
              <a:ea typeface="Calibri" panose="020F0502020204030204" pitchFamily="34" charset="0"/>
              <a:cs typeface="Arial" panose="020B0604020202020204" pitchFamily="34" charset="0"/>
            </a:endParaRPr>
          </a:p>
          <a:p>
            <a:pPr marL="457200" marR="0" indent="-457200">
              <a:lnSpc>
                <a:spcPct val="90000"/>
              </a:lnSpc>
              <a:spcBef>
                <a:spcPts val="500"/>
              </a:spcBef>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A literal translation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bind feast with branches to horns of the alter</a:t>
            </a:r>
            <a:r>
              <a:rPr lang="en-CA" sz="2800" dirty="0">
                <a:effectLst/>
                <a:latin typeface="Calibri" panose="020F0502020204030204" pitchFamily="34" charset="0"/>
                <a:ea typeface="Calibri" panose="020F0502020204030204" pitchFamily="34" charset="0"/>
                <a:cs typeface="Arial" panose="020B0604020202020204" pitchFamily="34" charset="0"/>
              </a:rPr>
              <a:t>” – this relates to the fall feasts</a:t>
            </a:r>
          </a:p>
          <a:p>
            <a:pPr marL="457200" marR="0" indent="-457200">
              <a:lnSpc>
                <a:spcPct val="90000"/>
              </a:lnSpc>
              <a:spcBef>
                <a:spcPts val="0"/>
              </a:spcBef>
              <a:spcAft>
                <a:spcPts val="600"/>
              </a:spcAft>
              <a:buFont typeface="Arial" panose="020B0604020202020204" pitchFamily="34" charset="0"/>
              <a:buChar char="•"/>
            </a:pPr>
            <a:endParaRPr lang="en-CA"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80976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5FD10-11FF-34A0-DFBC-F1DF824BF748}"/>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Holy Days and the Plan of God</a:t>
            </a:r>
          </a:p>
        </p:txBody>
      </p:sp>
      <p:sp>
        <p:nvSpPr>
          <p:cNvPr id="3" name="Content Placeholder 2">
            <a:extLst>
              <a:ext uri="{FF2B5EF4-FFF2-40B4-BE49-F238E27FC236}">
                <a16:creationId xmlns:a16="http://schemas.microsoft.com/office/drawing/2014/main" id="{3005CE97-C056-2161-64E8-B195DF22D4CD}"/>
              </a:ext>
            </a:extLst>
          </p:cNvPr>
          <p:cNvSpPr>
            <a:spLocks noGrp="1"/>
          </p:cNvSpPr>
          <p:nvPr>
            <p:ph idx="1"/>
          </p:nvPr>
        </p:nvSpPr>
        <p:spPr>
          <a:xfrm>
            <a:off x="0" y="1131376"/>
            <a:ext cx="12192000" cy="5726623"/>
          </a:xfrm>
        </p:spPr>
        <p:txBody>
          <a:bodyPr>
            <a:normAutofit/>
          </a:bodyPr>
          <a:lstStyle/>
          <a:p>
            <a:r>
              <a:rPr lang="en-CA" dirty="0"/>
              <a:t>The “</a:t>
            </a:r>
            <a:r>
              <a:rPr lang="en-CA" b="1" dirty="0">
                <a:highlight>
                  <a:srgbClr val="FFFF00"/>
                </a:highlight>
              </a:rPr>
              <a:t>harvest theme</a:t>
            </a:r>
            <a:r>
              <a:rPr lang="en-CA" dirty="0"/>
              <a:t>” of the Holy Days was modelled around the agricultural cycle of ancient Israel – symbolically, the theme looks to </a:t>
            </a:r>
            <a:r>
              <a:rPr lang="en-CA" b="1" dirty="0">
                <a:highlight>
                  <a:srgbClr val="FFFF00"/>
                </a:highlight>
              </a:rPr>
              <a:t>the “harvest” of human beings into the Family of God</a:t>
            </a:r>
            <a:r>
              <a:rPr lang="en-CA" dirty="0"/>
              <a:t> </a:t>
            </a:r>
          </a:p>
          <a:p>
            <a:r>
              <a:rPr lang="en-CA" dirty="0"/>
              <a:t>The Spring Holy Days look to the </a:t>
            </a:r>
            <a:r>
              <a:rPr lang="en-CA" b="1" dirty="0">
                <a:highlight>
                  <a:srgbClr val="FFFF00"/>
                </a:highlight>
              </a:rPr>
              <a:t>first resurrection</a:t>
            </a:r>
            <a:r>
              <a:rPr lang="en-CA" dirty="0"/>
              <a:t>:</a:t>
            </a:r>
          </a:p>
          <a:p>
            <a:pPr lvl="1">
              <a:buFont typeface="Wingdings" panose="05000000000000000000" pitchFamily="2" charset="2"/>
              <a:buChar char="Ø"/>
            </a:pPr>
            <a:r>
              <a:rPr lang="en-CA" sz="2800" b="1" dirty="0">
                <a:highlight>
                  <a:srgbClr val="FFFF00"/>
                </a:highlight>
              </a:rPr>
              <a:t>Passover</a:t>
            </a:r>
            <a:r>
              <a:rPr lang="en-CA" sz="2800" dirty="0"/>
              <a:t>: Jesus’ death was a sacrifice as a propitiation for sin making forgiveness of sin possible; Jesus’ resurrection to his current role as High Priest, our intercessor, makes salvation possible</a:t>
            </a:r>
          </a:p>
          <a:p>
            <a:pPr lvl="1">
              <a:buFont typeface="Wingdings" panose="05000000000000000000" pitchFamily="2" charset="2"/>
              <a:buChar char="Ø"/>
            </a:pPr>
            <a:r>
              <a:rPr lang="en-CA" sz="2800" b="1" dirty="0">
                <a:highlight>
                  <a:srgbClr val="FFFF00"/>
                </a:highlight>
              </a:rPr>
              <a:t>Feast of Unleavened Bread</a:t>
            </a:r>
            <a:r>
              <a:rPr lang="en-CA" sz="2800" dirty="0"/>
              <a:t>: pictures holiness - putting out sin and living by the Way of God</a:t>
            </a:r>
          </a:p>
          <a:p>
            <a:pPr lvl="1">
              <a:buFont typeface="Wingdings" panose="05000000000000000000" pitchFamily="2" charset="2"/>
              <a:buChar char="Ø"/>
            </a:pPr>
            <a:r>
              <a:rPr lang="en-CA" sz="2800" b="1" dirty="0">
                <a:highlight>
                  <a:srgbClr val="FFFF00"/>
                </a:highlight>
              </a:rPr>
              <a:t>Pentecost</a:t>
            </a:r>
            <a:r>
              <a:rPr lang="en-CA" sz="2800" dirty="0"/>
              <a:t>: the Holy Spirit was made available to Christians, which makes it possible to live by the Way of God so that God can grant the gift of eternal life at the first resurrection – </a:t>
            </a:r>
            <a:r>
              <a:rPr lang="en-CA" sz="2800" b="1" dirty="0">
                <a:highlight>
                  <a:srgbClr val="FFFF00"/>
                </a:highlight>
              </a:rPr>
              <a:t>Christians can become “firstfruits”</a:t>
            </a:r>
          </a:p>
          <a:p>
            <a:r>
              <a:rPr lang="en-CA" dirty="0"/>
              <a:t>The Fall Holy Days look to salvation for all of humanity  </a:t>
            </a:r>
          </a:p>
        </p:txBody>
      </p:sp>
    </p:spTree>
    <p:extLst>
      <p:ext uri="{BB962C8B-B14F-4D97-AF65-F5344CB8AC3E}">
        <p14:creationId xmlns:p14="http://schemas.microsoft.com/office/powerpoint/2010/main" val="1545847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50CA25-62DE-248E-E221-FFA0C22E47C9}"/>
              </a:ext>
            </a:extLst>
          </p:cNvPr>
          <p:cNvSpPr txBox="1"/>
          <p:nvPr/>
        </p:nvSpPr>
        <p:spPr>
          <a:xfrm>
            <a:off x="0" y="0"/>
            <a:ext cx="12192000" cy="6370975"/>
          </a:xfrm>
          <a:prstGeom prst="rect">
            <a:avLst/>
          </a:prstGeom>
          <a:noFill/>
        </p:spPr>
        <p:txBody>
          <a:bodyPr wrap="square">
            <a:spAutoFit/>
          </a:bodyPr>
          <a:lstStyle/>
          <a:p>
            <a:pPr marL="0" marR="0">
              <a:lnSpc>
                <a:spcPct val="90000"/>
              </a:lnSpc>
              <a:spcBef>
                <a:spcPts val="0"/>
              </a:spcBef>
              <a:spcAft>
                <a:spcPts val="0"/>
              </a:spcAft>
            </a:pPr>
            <a:r>
              <a:rPr lang="en-CA" sz="2800" dirty="0">
                <a:effectLst/>
                <a:latin typeface="Calibri" panose="020F0502020204030204" pitchFamily="34" charset="0"/>
                <a:ea typeface="Calibri" panose="020F0502020204030204" pitchFamily="34" charset="0"/>
                <a:cs typeface="Arial" panose="020B0604020202020204" pitchFamily="34" charset="0"/>
              </a:rPr>
              <a:t>The symbolism is all very clear:</a:t>
            </a:r>
          </a:p>
          <a:p>
            <a:pPr marL="342900" marR="0" lvl="0" indent="-342900">
              <a:lnSpc>
                <a:spcPct val="90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Psalm 118 is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Messianic Psalm</a:t>
            </a:r>
            <a:endPar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90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Psalmist prays for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salvation</a:t>
            </a:r>
            <a:r>
              <a:rPr lang="en-CA" sz="2800" dirty="0">
                <a:effectLst/>
                <a:latin typeface="Calibri" panose="020F0502020204030204" pitchFamily="34" charset="0"/>
                <a:ea typeface="Calibri" panose="020F0502020204030204" pitchFamily="34" charset="0"/>
                <a:cs typeface="Arial" panose="020B0604020202020204" pitchFamily="34" charset="0"/>
              </a:rPr>
              <a:t> and for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success of the Work of God</a:t>
            </a:r>
            <a:endPar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90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In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First Advent</a:t>
            </a:r>
            <a:r>
              <a:rPr lang="en-CA" sz="2800" dirty="0">
                <a:effectLst/>
                <a:latin typeface="Calibri" panose="020F0502020204030204" pitchFamily="34" charset="0"/>
                <a:ea typeface="Calibri" panose="020F0502020204030204" pitchFamily="34" charset="0"/>
                <a:cs typeface="Arial" panose="020B0604020202020204" pitchFamily="34" charset="0"/>
              </a:rPr>
              <a:t>, Jesus came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the name of YHWH</a:t>
            </a:r>
            <a:r>
              <a:rPr lang="en-CA" sz="2800" dirty="0">
                <a:effectLst/>
                <a:latin typeface="Calibri" panose="020F0502020204030204" pitchFamily="34" charset="0"/>
                <a:ea typeface="Calibri" panose="020F0502020204030204" pitchFamily="34" charset="0"/>
                <a:cs typeface="Arial" panose="020B0604020202020204" pitchFamily="34" charset="0"/>
              </a:rPr>
              <a:t>” as the Messiah</a:t>
            </a:r>
          </a:p>
          <a:p>
            <a:pPr marL="342900" marR="0" lvl="0" indent="-342900">
              <a:lnSpc>
                <a:spcPct val="90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Jesus’ words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will not see me again</a:t>
            </a:r>
            <a:r>
              <a:rPr lang="en-CA" sz="2800" dirty="0">
                <a:effectLst/>
                <a:latin typeface="Calibri" panose="020F0502020204030204" pitchFamily="34" charset="0"/>
                <a:ea typeface="Calibri" panose="020F0502020204030204" pitchFamily="34" charset="0"/>
                <a:cs typeface="Arial" panose="020B0604020202020204" pitchFamily="34" charset="0"/>
              </a:rPr>
              <a:t>” began at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Ascension</a:t>
            </a:r>
            <a:r>
              <a:rPr lang="en-CA" sz="2800" dirty="0">
                <a:effectLst/>
                <a:latin typeface="Calibri" panose="020F0502020204030204" pitchFamily="34" charset="0"/>
                <a:ea typeface="Calibri" panose="020F0502020204030204" pitchFamily="34" charset="0"/>
                <a:cs typeface="Arial" panose="020B0604020202020204" pitchFamily="34" charset="0"/>
              </a:rPr>
              <a:t> and continue until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Second Advent</a:t>
            </a:r>
            <a:r>
              <a:rPr lang="en-CA" sz="2800" dirty="0">
                <a:effectLst/>
                <a:latin typeface="Calibri" panose="020F0502020204030204" pitchFamily="34" charset="0"/>
                <a:ea typeface="Calibri" panose="020F0502020204030204" pitchFamily="34" charset="0"/>
                <a:cs typeface="Arial" panose="020B0604020202020204" pitchFamily="34" charset="0"/>
              </a:rPr>
              <a:t>, when all humanity will say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Blessed is he who comes in the name of the Lord</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342900" marR="0" lvl="0" indent="-342900">
              <a:lnSpc>
                <a:spcPct val="90000"/>
              </a:lnSpc>
              <a:spcBef>
                <a:spcPts val="0"/>
              </a:spcBef>
              <a:spcAft>
                <a:spcPts val="600"/>
              </a:spcAft>
              <a:buFont typeface="Symbol" panose="05050102010706020507" pitchFamily="18" charset="2"/>
              <a:buChar char=""/>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True Worshippers are called</a:t>
            </a:r>
            <a:r>
              <a:rPr lang="en-CA" sz="2800" dirty="0">
                <a:effectLst/>
                <a:latin typeface="Calibri" panose="020F0502020204030204" pitchFamily="34" charset="0"/>
                <a:ea typeface="Calibri" panose="020F0502020204030204" pitchFamily="34" charset="0"/>
                <a:cs typeface="Arial" panose="020B0604020202020204" pitchFamily="34" charset="0"/>
              </a:rPr>
              <a:t> to become sons and daughters in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Family of God</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800" dirty="0">
                <a:effectLst/>
                <a:latin typeface="Calibri" panose="020F0502020204030204" pitchFamily="34" charset="0"/>
                <a:ea typeface="Calibri" panose="020F0502020204030204" pitchFamily="34" charset="0"/>
                <a:cs typeface="Arial" panose="020B0604020202020204" pitchFamily="34" charset="0"/>
              </a:rPr>
              <a:t>at the First Resurrection, when fully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has made his light to shine upon us</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342900" marR="0" lvl="0" indent="-342900">
              <a:lnSpc>
                <a:spcPct val="90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blood</a:t>
            </a:r>
            <a:r>
              <a:rPr lang="en-CA" sz="2800" dirty="0">
                <a:effectLst/>
                <a:latin typeface="Calibri" panose="020F0502020204030204" pitchFamily="34" charset="0"/>
                <a:ea typeface="Calibri" panose="020F0502020204030204" pitchFamily="34" charset="0"/>
                <a:cs typeface="Arial" panose="020B0604020202020204" pitchFamily="34" charset="0"/>
              </a:rPr>
              <a:t>” of Jesus Christ,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accepted by True Worshippers</a:t>
            </a:r>
            <a:r>
              <a:rPr lang="en-CA" sz="2800" dirty="0">
                <a:effectLst/>
                <a:latin typeface="Calibri" panose="020F0502020204030204" pitchFamily="34" charset="0"/>
                <a:ea typeface="Calibri" panose="020F0502020204030204" pitchFamily="34" charset="0"/>
                <a:cs typeface="Arial" panose="020B0604020202020204" pitchFamily="34" charset="0"/>
              </a:rPr>
              <a:t> at Baptism, represents full and complete commitment to serve Jesus Christ and live by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Way of God</a:t>
            </a:r>
            <a:endPar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90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Way of God</a:t>
            </a:r>
            <a:r>
              <a:rPr lang="en-CA" sz="2800" dirty="0">
                <a:effectLst/>
                <a:latin typeface="Calibri" panose="020F0502020204030204" pitchFamily="34" charset="0"/>
                <a:ea typeface="Calibri" panose="020F0502020204030204" pitchFamily="34" charset="0"/>
                <a:cs typeface="Arial" panose="020B0604020202020204" pitchFamily="34" charset="0"/>
              </a:rPr>
              <a:t>,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Plan of Salvation</a:t>
            </a:r>
            <a:r>
              <a:rPr lang="en-CA" sz="2800" dirty="0">
                <a:effectLst/>
                <a:latin typeface="Calibri" panose="020F0502020204030204" pitchFamily="34" charset="0"/>
                <a:ea typeface="Calibri" panose="020F0502020204030204" pitchFamily="34" charset="0"/>
                <a:cs typeface="Arial" panose="020B0604020202020204" pitchFamily="34" charset="0"/>
              </a:rPr>
              <a:t>, is represented by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Feasts and appointed times</a:t>
            </a:r>
            <a:r>
              <a:rPr lang="en-CA" sz="2800" dirty="0">
                <a:effectLst/>
                <a:latin typeface="Calibri" panose="020F0502020204030204" pitchFamily="34" charset="0"/>
                <a:ea typeface="Calibri" panose="020F0502020204030204" pitchFamily="34" charset="0"/>
                <a:cs typeface="Arial" panose="020B0604020202020204" pitchFamily="34" charset="0"/>
              </a:rPr>
              <a:t> of God upon which he requires True Worshippers to worship him</a:t>
            </a:r>
          </a:p>
        </p:txBody>
      </p:sp>
    </p:spTree>
    <p:extLst>
      <p:ext uri="{BB962C8B-B14F-4D97-AF65-F5344CB8AC3E}">
        <p14:creationId xmlns:p14="http://schemas.microsoft.com/office/powerpoint/2010/main" val="3654161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83F2-ECCA-D877-FC42-F7780DF3A02C}"/>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The Firstborn Son</a:t>
            </a:r>
          </a:p>
        </p:txBody>
      </p:sp>
      <p:sp>
        <p:nvSpPr>
          <p:cNvPr id="3" name="Content Placeholder 2">
            <a:extLst>
              <a:ext uri="{FF2B5EF4-FFF2-40B4-BE49-F238E27FC236}">
                <a16:creationId xmlns:a16="http://schemas.microsoft.com/office/drawing/2014/main" id="{DFC6D03B-B340-7D00-9075-275A06A5CFF3}"/>
              </a:ext>
            </a:extLst>
          </p:cNvPr>
          <p:cNvSpPr>
            <a:spLocks noGrp="1"/>
          </p:cNvSpPr>
          <p:nvPr>
            <p:ph idx="1"/>
          </p:nvPr>
        </p:nvSpPr>
        <p:spPr>
          <a:xfrm>
            <a:off x="0" y="1115878"/>
            <a:ext cx="12192000" cy="5742121"/>
          </a:xfrm>
        </p:spPr>
        <p:txBody>
          <a:bodyPr>
            <a:normAutofit/>
          </a:bodyPr>
          <a:lstStyle/>
          <a:p>
            <a:r>
              <a:rPr lang="en-CA" dirty="0"/>
              <a:t>In ancient near eastern culture, </a:t>
            </a:r>
            <a:r>
              <a:rPr lang="en-CA" b="1" dirty="0">
                <a:highlight>
                  <a:srgbClr val="FFFF00"/>
                </a:highlight>
              </a:rPr>
              <a:t>the firstborn male of animals and man was considered sacred</a:t>
            </a:r>
            <a:r>
              <a:rPr lang="en-CA" dirty="0"/>
              <a:t>, i.e., animals were to be sacrificed and in Israel humans were to be “redeemed”</a:t>
            </a:r>
          </a:p>
          <a:p>
            <a:r>
              <a:rPr lang="en-CA" dirty="0"/>
              <a:t>In pagan cultures, </a:t>
            </a:r>
            <a:r>
              <a:rPr lang="en-CA" b="1" dirty="0">
                <a:highlight>
                  <a:srgbClr val="FFFF00"/>
                </a:highlight>
              </a:rPr>
              <a:t>human sacrifice</a:t>
            </a:r>
            <a:r>
              <a:rPr lang="en-CA" dirty="0"/>
              <a:t> frequently took place:</a:t>
            </a:r>
          </a:p>
          <a:p>
            <a:pPr marL="457200" lvl="1" indent="0">
              <a:spcBef>
                <a:spcPts val="0"/>
              </a:spcBef>
              <a:buNone/>
            </a:pPr>
            <a:r>
              <a:rPr lang="en-CA" b="1" u="sng" dirty="0"/>
              <a:t>2 Kings 3:26a, 27a ESV</a:t>
            </a:r>
          </a:p>
          <a:p>
            <a:pPr marL="457200" lvl="1" indent="0">
              <a:spcBef>
                <a:spcPts val="0"/>
              </a:spcBef>
              <a:buNone/>
            </a:pPr>
            <a:r>
              <a:rPr lang="en-CA" dirty="0"/>
              <a:t>When </a:t>
            </a:r>
            <a:r>
              <a:rPr lang="en-CA" b="1" dirty="0">
                <a:highlight>
                  <a:srgbClr val="FFFF00"/>
                </a:highlight>
              </a:rPr>
              <a:t>the king of Moab</a:t>
            </a:r>
            <a:r>
              <a:rPr lang="en-CA" dirty="0"/>
              <a:t> saw that the battle was going against him … he </a:t>
            </a:r>
            <a:r>
              <a:rPr lang="en-CA" b="1" dirty="0">
                <a:highlight>
                  <a:srgbClr val="FFFF00"/>
                </a:highlight>
              </a:rPr>
              <a:t>took his oldest son</a:t>
            </a:r>
            <a:r>
              <a:rPr lang="en-CA" dirty="0"/>
              <a:t> who was to reign in his place </a:t>
            </a:r>
            <a:r>
              <a:rPr lang="en-CA" b="1" dirty="0">
                <a:highlight>
                  <a:srgbClr val="FFFF00"/>
                </a:highlight>
              </a:rPr>
              <a:t>and offered him for a burnt offering</a:t>
            </a:r>
            <a:r>
              <a:rPr lang="en-CA" dirty="0"/>
              <a:t> on the wall.</a:t>
            </a:r>
          </a:p>
          <a:p>
            <a:r>
              <a:rPr lang="en-CA" dirty="0"/>
              <a:t>In times of depravity, Israel also fell into human sacrifice:</a:t>
            </a:r>
          </a:p>
          <a:p>
            <a:pPr marL="457200" lvl="1" indent="0">
              <a:spcBef>
                <a:spcPts val="0"/>
              </a:spcBef>
              <a:buNone/>
            </a:pPr>
            <a:r>
              <a:rPr lang="en-CA" b="1" u="sng" dirty="0"/>
              <a:t>2 Kings 16:2-3, 2 Chronicles 33:1-2, 6a  ESV</a:t>
            </a:r>
          </a:p>
          <a:p>
            <a:pPr marL="457200" lvl="1" indent="0">
              <a:spcBef>
                <a:spcPts val="0"/>
              </a:spcBef>
              <a:buNone/>
            </a:pPr>
            <a:r>
              <a:rPr lang="en-CA" b="1" dirty="0">
                <a:highlight>
                  <a:srgbClr val="FFFF00"/>
                </a:highlight>
              </a:rPr>
              <a:t>Ahaz</a:t>
            </a:r>
            <a:r>
              <a:rPr lang="en-CA" dirty="0"/>
              <a:t> was twenty years old when he began to reign … he did not do what was right in the eyes of the LORD his God … </a:t>
            </a:r>
            <a:r>
              <a:rPr lang="en-CA" b="1" dirty="0">
                <a:highlight>
                  <a:srgbClr val="FFFF00"/>
                </a:highlight>
              </a:rPr>
              <a:t>even burned his son as an offering</a:t>
            </a:r>
            <a:r>
              <a:rPr lang="en-CA" dirty="0"/>
              <a:t>, according to the despicable practices of the nations whom the LORD drove out before the people of Israel. </a:t>
            </a:r>
          </a:p>
          <a:p>
            <a:pPr marL="457200" lvl="1" indent="0">
              <a:buNone/>
            </a:pPr>
            <a:r>
              <a:rPr lang="en-CA" b="1" dirty="0">
                <a:highlight>
                  <a:srgbClr val="FFFF00"/>
                </a:highlight>
              </a:rPr>
              <a:t>Manasseh</a:t>
            </a:r>
            <a:r>
              <a:rPr lang="en-CA" dirty="0"/>
              <a:t> was twelve years old when he began to reign … he did what was evil in the sight of the LORD, according to the abominations of the nations whom the LORD drove out before the people of Israel.  … he </a:t>
            </a:r>
            <a:r>
              <a:rPr lang="en-CA" b="1" dirty="0">
                <a:highlight>
                  <a:srgbClr val="FFFF00"/>
                </a:highlight>
              </a:rPr>
              <a:t>burned his sons as an offering</a:t>
            </a:r>
            <a:r>
              <a:rPr lang="en-CA" dirty="0"/>
              <a:t> …</a:t>
            </a:r>
          </a:p>
        </p:txBody>
      </p:sp>
    </p:spTree>
    <p:extLst>
      <p:ext uri="{BB962C8B-B14F-4D97-AF65-F5344CB8AC3E}">
        <p14:creationId xmlns:p14="http://schemas.microsoft.com/office/powerpoint/2010/main" val="1399059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142FC-188D-6C4E-8503-8D9648581A54}"/>
              </a:ext>
            </a:extLst>
          </p:cNvPr>
          <p:cNvSpPr>
            <a:spLocks noGrp="1"/>
          </p:cNvSpPr>
          <p:nvPr>
            <p:ph type="title"/>
          </p:nvPr>
        </p:nvSpPr>
        <p:spPr>
          <a:xfrm>
            <a:off x="838200" y="1"/>
            <a:ext cx="10515600" cy="1100379"/>
          </a:xfrm>
        </p:spPr>
        <p:txBody>
          <a:bodyPr/>
          <a:lstStyle/>
          <a:p>
            <a:pPr algn="ctr"/>
            <a:r>
              <a:rPr lang="en-CA" dirty="0">
                <a:latin typeface="Arial Black" panose="020B0A04020102020204" pitchFamily="34" charset="0"/>
              </a:rPr>
              <a:t>The Right of the Firstborn</a:t>
            </a:r>
          </a:p>
        </p:txBody>
      </p:sp>
      <p:sp>
        <p:nvSpPr>
          <p:cNvPr id="3" name="Content Placeholder 2">
            <a:extLst>
              <a:ext uri="{FF2B5EF4-FFF2-40B4-BE49-F238E27FC236}">
                <a16:creationId xmlns:a16="http://schemas.microsoft.com/office/drawing/2014/main" id="{EAF581A7-6644-EC32-98FB-03469259834E}"/>
              </a:ext>
            </a:extLst>
          </p:cNvPr>
          <p:cNvSpPr>
            <a:spLocks noGrp="1"/>
          </p:cNvSpPr>
          <p:nvPr>
            <p:ph idx="1"/>
          </p:nvPr>
        </p:nvSpPr>
        <p:spPr>
          <a:xfrm>
            <a:off x="0" y="1100380"/>
            <a:ext cx="12192000" cy="5757619"/>
          </a:xfrm>
        </p:spPr>
        <p:txBody>
          <a:bodyPr>
            <a:normAutofit/>
          </a:bodyPr>
          <a:lstStyle/>
          <a:p>
            <a:r>
              <a:rPr lang="en-CA" dirty="0"/>
              <a:t>Esau was the “firstborn son” of Isaac, therefore the “birthright” and “blessing” of Isaac belonged to him: </a:t>
            </a:r>
            <a:r>
              <a:rPr lang="en-CA" sz="2400" b="1" u="sng" dirty="0"/>
              <a:t>Genesis 25:29-33, 27:1-4 ESV</a:t>
            </a:r>
          </a:p>
          <a:p>
            <a:pPr marL="457200" lvl="1" indent="0">
              <a:spcBef>
                <a:spcPts val="0"/>
              </a:spcBef>
              <a:buNone/>
            </a:pPr>
            <a:r>
              <a:rPr lang="en-CA" dirty="0"/>
              <a:t>Once when Jacob was cooking stew, </a:t>
            </a:r>
            <a:r>
              <a:rPr lang="en-CA" b="1" dirty="0">
                <a:highlight>
                  <a:srgbClr val="FFFF00"/>
                </a:highlight>
              </a:rPr>
              <a:t>Esau came in from the field, and he was exhausted</a:t>
            </a:r>
            <a:r>
              <a:rPr lang="en-CA" dirty="0"/>
              <a:t>.  And Esau said to Jacob, “Let me eat some of that red stew, for I am exhausted!” … </a:t>
            </a:r>
            <a:r>
              <a:rPr lang="en-CA" b="1" dirty="0">
                <a:highlight>
                  <a:srgbClr val="FFFF00"/>
                </a:highlight>
              </a:rPr>
              <a:t>Jacob said</a:t>
            </a:r>
            <a:r>
              <a:rPr lang="en-CA" dirty="0"/>
              <a:t>, “</a:t>
            </a:r>
            <a:r>
              <a:rPr lang="en-CA" b="1" dirty="0">
                <a:highlight>
                  <a:srgbClr val="FFFF00"/>
                </a:highlight>
              </a:rPr>
              <a:t>Sell me your birthright now</a:t>
            </a:r>
            <a:r>
              <a:rPr lang="en-CA" dirty="0"/>
              <a:t>.”  Esau said, “I am about to die; of what use is a birthright to me?”  Jacob said, “Swear to me now.”   </a:t>
            </a:r>
            <a:r>
              <a:rPr lang="en-CA" b="1" dirty="0">
                <a:highlight>
                  <a:srgbClr val="FFFF00"/>
                </a:highlight>
              </a:rPr>
              <a:t>So he swore to him and sold his birthright to Jacob</a:t>
            </a:r>
            <a:r>
              <a:rPr lang="en-CA" dirty="0"/>
              <a:t>.</a:t>
            </a:r>
          </a:p>
          <a:p>
            <a:pPr marL="457200" lvl="1" indent="0">
              <a:spcBef>
                <a:spcPts val="600"/>
              </a:spcBef>
              <a:buNone/>
            </a:pPr>
            <a:r>
              <a:rPr lang="en-CA" dirty="0"/>
              <a:t>When </a:t>
            </a:r>
            <a:r>
              <a:rPr lang="en-CA" b="1" dirty="0">
                <a:highlight>
                  <a:srgbClr val="FFFF00"/>
                </a:highlight>
              </a:rPr>
              <a:t>Isaac was old and his eyes were dim so that he could not see</a:t>
            </a:r>
            <a:r>
              <a:rPr lang="en-CA" dirty="0"/>
              <a:t>, </a:t>
            </a:r>
            <a:r>
              <a:rPr lang="en-CA" b="1" dirty="0">
                <a:highlight>
                  <a:srgbClr val="FFFF00"/>
                </a:highlight>
              </a:rPr>
              <a:t>he called Esau</a:t>
            </a:r>
            <a:r>
              <a:rPr lang="en-CA" dirty="0"/>
              <a:t> his older son and said to him, “My son”; and he answered, “Here I am.”  He said, “Behold, I am old; I do not know the day of my death.  Now then, take your weapons, your quiver and your bow, and go out to the field and hunt game for me, and </a:t>
            </a:r>
            <a:r>
              <a:rPr lang="en-CA" b="1" dirty="0">
                <a:highlight>
                  <a:srgbClr val="FFFF00"/>
                </a:highlight>
              </a:rPr>
              <a:t>prepare for me delicious food, such as I love</a:t>
            </a:r>
            <a:r>
              <a:rPr lang="en-CA" dirty="0"/>
              <a:t>, and bring it to me so that I may eat, </a:t>
            </a:r>
            <a:r>
              <a:rPr lang="en-CA" b="1" dirty="0">
                <a:highlight>
                  <a:srgbClr val="FFFF00"/>
                </a:highlight>
              </a:rPr>
              <a:t>that my [being] may bless you before I die</a:t>
            </a:r>
            <a:r>
              <a:rPr lang="en-CA" dirty="0"/>
              <a:t>.”</a:t>
            </a:r>
          </a:p>
          <a:p>
            <a:r>
              <a:rPr lang="en-CA" dirty="0"/>
              <a:t>Jacob legitimately purchased the “birthright” but he swindled the “blessing”:  </a:t>
            </a:r>
          </a:p>
          <a:p>
            <a:pPr marL="457200" lvl="1" indent="0">
              <a:spcBef>
                <a:spcPts val="0"/>
              </a:spcBef>
              <a:buNone/>
            </a:pPr>
            <a:r>
              <a:rPr lang="en-CA" b="1" u="sng" dirty="0"/>
              <a:t>Genesis 27:18-19 ESV</a:t>
            </a:r>
          </a:p>
          <a:p>
            <a:pPr marL="457200" lvl="1" indent="0">
              <a:spcBef>
                <a:spcPts val="0"/>
              </a:spcBef>
              <a:buNone/>
            </a:pPr>
            <a:r>
              <a:rPr lang="en-CA" dirty="0"/>
              <a:t>So [Jacob] went in to his father and said, “My father.”  And he said, “Here I am.  Who are you, my son?”  </a:t>
            </a:r>
            <a:r>
              <a:rPr lang="en-CA" b="1" dirty="0">
                <a:highlight>
                  <a:srgbClr val="FFFF00"/>
                </a:highlight>
              </a:rPr>
              <a:t>Jacob said to his father</a:t>
            </a:r>
            <a:r>
              <a:rPr lang="en-CA" dirty="0"/>
              <a:t>, “</a:t>
            </a:r>
            <a:r>
              <a:rPr lang="en-CA" b="1" dirty="0">
                <a:highlight>
                  <a:srgbClr val="FFFF00"/>
                </a:highlight>
              </a:rPr>
              <a:t>I am Esau your firstborn</a:t>
            </a:r>
            <a:r>
              <a:rPr lang="en-CA" dirty="0"/>
              <a:t>.  I have done as you told me; now sit up and eat of my game, </a:t>
            </a:r>
            <a:r>
              <a:rPr lang="en-CA" b="1" dirty="0">
                <a:highlight>
                  <a:srgbClr val="FFFF00"/>
                </a:highlight>
              </a:rPr>
              <a:t>that your [being] may bless me</a:t>
            </a:r>
            <a:r>
              <a:rPr lang="en-CA" dirty="0"/>
              <a:t>.</a:t>
            </a:r>
          </a:p>
        </p:txBody>
      </p:sp>
    </p:spTree>
    <p:extLst>
      <p:ext uri="{BB962C8B-B14F-4D97-AF65-F5344CB8AC3E}">
        <p14:creationId xmlns:p14="http://schemas.microsoft.com/office/powerpoint/2010/main" val="262549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04BB2-77A6-58BE-0B97-10EC72F2243D}"/>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Teaching of Moses</a:t>
            </a:r>
          </a:p>
        </p:txBody>
      </p:sp>
      <p:sp>
        <p:nvSpPr>
          <p:cNvPr id="3" name="Content Placeholder 2">
            <a:extLst>
              <a:ext uri="{FF2B5EF4-FFF2-40B4-BE49-F238E27FC236}">
                <a16:creationId xmlns:a16="http://schemas.microsoft.com/office/drawing/2014/main" id="{A9ADB09B-2A06-CC50-7F36-78435D5EC12E}"/>
              </a:ext>
            </a:extLst>
          </p:cNvPr>
          <p:cNvSpPr>
            <a:spLocks noGrp="1"/>
          </p:cNvSpPr>
          <p:nvPr>
            <p:ph idx="1"/>
          </p:nvPr>
        </p:nvSpPr>
        <p:spPr>
          <a:xfrm>
            <a:off x="0" y="1146875"/>
            <a:ext cx="12192000" cy="5711124"/>
          </a:xfrm>
        </p:spPr>
        <p:txBody>
          <a:bodyPr/>
          <a:lstStyle/>
          <a:p>
            <a:r>
              <a:rPr lang="en-CA" dirty="0"/>
              <a:t>Prior to entry into the Promised Land some things were formalized:</a:t>
            </a:r>
          </a:p>
          <a:p>
            <a:pPr marL="457200" lvl="1" indent="0">
              <a:buNone/>
            </a:pPr>
            <a:r>
              <a:rPr lang="en-CA" b="1" u="sng" dirty="0"/>
              <a:t>Deuteronomy 21:15-17, 25:5-6 ESV</a:t>
            </a:r>
          </a:p>
          <a:p>
            <a:pPr marL="457200" lvl="1" indent="0">
              <a:buNone/>
            </a:pPr>
            <a:r>
              <a:rPr lang="en-CA" b="1" dirty="0">
                <a:highlight>
                  <a:srgbClr val="FFFF00"/>
                </a:highlight>
              </a:rPr>
              <a:t>If a man has two wives</a:t>
            </a:r>
            <a:r>
              <a:rPr lang="en-CA" dirty="0"/>
              <a:t>, the one loved and the other unloved, and both the loved and the unloved have borne him children, and </a:t>
            </a:r>
            <a:r>
              <a:rPr lang="en-CA" b="1" dirty="0">
                <a:highlight>
                  <a:srgbClr val="FFFF00"/>
                </a:highlight>
              </a:rPr>
              <a:t>if the firstborn son belongs to the unloved</a:t>
            </a:r>
            <a:r>
              <a:rPr lang="en-CA" dirty="0"/>
              <a:t>, then on the day when he assigns his possessions as an inheritance to his sons, </a:t>
            </a:r>
            <a:r>
              <a:rPr lang="en-CA" b="1" dirty="0">
                <a:highlight>
                  <a:srgbClr val="FFFF00"/>
                </a:highlight>
              </a:rPr>
              <a:t>he may not treat the son of the loved as the firstborn in preference to the son of the unloved</a:t>
            </a:r>
            <a:r>
              <a:rPr lang="en-CA" dirty="0"/>
              <a:t>, </a:t>
            </a:r>
            <a:r>
              <a:rPr lang="en-CA" b="1" dirty="0">
                <a:highlight>
                  <a:srgbClr val="FFFF00"/>
                </a:highlight>
              </a:rPr>
              <a:t>who is the firstborn</a:t>
            </a:r>
            <a:r>
              <a:rPr lang="en-CA" dirty="0"/>
              <a:t>, but </a:t>
            </a:r>
            <a:r>
              <a:rPr lang="en-CA" b="1" dirty="0">
                <a:highlight>
                  <a:srgbClr val="FFFF00"/>
                </a:highlight>
              </a:rPr>
              <a:t>he shall acknowledge the firstborn</a:t>
            </a:r>
            <a:r>
              <a:rPr lang="en-CA" dirty="0"/>
              <a:t>, the son of the unloved, </a:t>
            </a:r>
            <a:r>
              <a:rPr lang="en-CA" b="1" dirty="0">
                <a:highlight>
                  <a:srgbClr val="FFFF00"/>
                </a:highlight>
              </a:rPr>
              <a:t>by giving him a double portion of all that he has</a:t>
            </a:r>
            <a:r>
              <a:rPr lang="en-CA" dirty="0"/>
              <a:t>, for </a:t>
            </a:r>
            <a:r>
              <a:rPr lang="en-CA" b="1" u="sng" dirty="0">
                <a:highlight>
                  <a:srgbClr val="FFFF00"/>
                </a:highlight>
              </a:rPr>
              <a:t>he is the firstfruits of his strength</a:t>
            </a:r>
            <a:r>
              <a:rPr lang="en-CA" dirty="0"/>
              <a:t>.  </a:t>
            </a:r>
            <a:r>
              <a:rPr lang="en-CA" b="1" dirty="0">
                <a:highlight>
                  <a:srgbClr val="FFFF00"/>
                </a:highlight>
              </a:rPr>
              <a:t>The right of the firstborn is his</a:t>
            </a:r>
            <a:r>
              <a:rPr lang="en-CA" dirty="0"/>
              <a:t>.</a:t>
            </a:r>
          </a:p>
          <a:p>
            <a:pPr marL="457200" lvl="1" indent="0">
              <a:buNone/>
            </a:pPr>
            <a:r>
              <a:rPr lang="en-CA" b="1" dirty="0">
                <a:highlight>
                  <a:srgbClr val="FFFF00"/>
                </a:highlight>
              </a:rPr>
              <a:t>If brothers dwell together, and one of them dies and has no son</a:t>
            </a:r>
            <a:r>
              <a:rPr lang="en-CA" dirty="0"/>
              <a:t>, the wife of the dead man shall not be married outside the family to a stranger.  Her husband’s brother shall go in to her and take her as his wife and perform the duty of a husband’s brother to her.  </a:t>
            </a:r>
            <a:r>
              <a:rPr lang="en-CA" b="1" dirty="0">
                <a:highlight>
                  <a:srgbClr val="FFFF00"/>
                </a:highlight>
              </a:rPr>
              <a:t>And the first son whom she bears shall succeed to the name of his dead brother</a:t>
            </a:r>
            <a:r>
              <a:rPr lang="en-CA" dirty="0"/>
              <a:t>, that his name may not be blotted out of Israel.</a:t>
            </a:r>
          </a:p>
          <a:p>
            <a:r>
              <a:rPr lang="en-CA" dirty="0"/>
              <a:t>The notion of the “firstborn son” was very important in the ancient world</a:t>
            </a:r>
          </a:p>
        </p:txBody>
      </p:sp>
    </p:spTree>
    <p:extLst>
      <p:ext uri="{BB962C8B-B14F-4D97-AF65-F5344CB8AC3E}">
        <p14:creationId xmlns:p14="http://schemas.microsoft.com/office/powerpoint/2010/main" val="8609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0C087-52FB-11F1-9A70-E89315381639}"/>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Firstborn of Egypt</a:t>
            </a:r>
          </a:p>
        </p:txBody>
      </p:sp>
      <p:sp>
        <p:nvSpPr>
          <p:cNvPr id="3" name="Content Placeholder 2">
            <a:extLst>
              <a:ext uri="{FF2B5EF4-FFF2-40B4-BE49-F238E27FC236}">
                <a16:creationId xmlns:a16="http://schemas.microsoft.com/office/drawing/2014/main" id="{F6640E20-5602-DC2D-44E9-1CF445BC2A65}"/>
              </a:ext>
            </a:extLst>
          </p:cNvPr>
          <p:cNvSpPr>
            <a:spLocks noGrp="1"/>
          </p:cNvSpPr>
          <p:nvPr>
            <p:ph idx="1"/>
          </p:nvPr>
        </p:nvSpPr>
        <p:spPr>
          <a:xfrm>
            <a:off x="0" y="1131376"/>
            <a:ext cx="12192000" cy="5726623"/>
          </a:xfrm>
        </p:spPr>
        <p:txBody>
          <a:bodyPr/>
          <a:lstStyle/>
          <a:p>
            <a:r>
              <a:rPr lang="en-CA" dirty="0"/>
              <a:t>YHWH legitimized his removal of the Israelites from Egypt on the basis of the “firstborn son”: </a:t>
            </a:r>
            <a:r>
              <a:rPr lang="en-CA" sz="2400" b="1" u="sng" dirty="0"/>
              <a:t>Exodus 4:22-23 ESV</a:t>
            </a:r>
          </a:p>
          <a:p>
            <a:pPr marL="457200" lvl="1" indent="0">
              <a:buNone/>
            </a:pPr>
            <a:r>
              <a:rPr lang="en-CA" dirty="0"/>
              <a:t>Then you shall say to Pharaoh, </a:t>
            </a:r>
            <a:r>
              <a:rPr lang="en-CA" b="1" dirty="0">
                <a:highlight>
                  <a:srgbClr val="FFFF00"/>
                </a:highlight>
              </a:rPr>
              <a:t>Thus says the LORD</a:t>
            </a:r>
            <a:r>
              <a:rPr lang="en-CA" dirty="0"/>
              <a:t>, </a:t>
            </a:r>
            <a:r>
              <a:rPr lang="en-CA" b="1" dirty="0">
                <a:highlight>
                  <a:srgbClr val="FFFF00"/>
                </a:highlight>
              </a:rPr>
              <a:t>Israel is my firstborn son</a:t>
            </a:r>
            <a:r>
              <a:rPr lang="en-CA" dirty="0"/>
              <a:t>, and I say to you, </a:t>
            </a:r>
            <a:r>
              <a:rPr lang="en-CA" b="1" dirty="0">
                <a:highlight>
                  <a:srgbClr val="FFFF00"/>
                </a:highlight>
              </a:rPr>
              <a:t>Let my son go that he may serve me</a:t>
            </a:r>
            <a:r>
              <a:rPr lang="en-CA" dirty="0"/>
              <a:t>.  </a:t>
            </a:r>
            <a:r>
              <a:rPr lang="en-CA" b="1" dirty="0">
                <a:highlight>
                  <a:srgbClr val="FFFF00"/>
                </a:highlight>
              </a:rPr>
              <a:t>If you refuse</a:t>
            </a:r>
            <a:r>
              <a:rPr lang="en-CA" dirty="0"/>
              <a:t> to let him go, behold, </a:t>
            </a:r>
            <a:r>
              <a:rPr lang="en-CA" b="1" dirty="0">
                <a:highlight>
                  <a:srgbClr val="FFFF00"/>
                </a:highlight>
              </a:rPr>
              <a:t>I will kill your firstborn son</a:t>
            </a:r>
            <a:r>
              <a:rPr lang="en-CA" dirty="0"/>
              <a:t>.</a:t>
            </a:r>
          </a:p>
          <a:p>
            <a:r>
              <a:rPr lang="en-CA" dirty="0"/>
              <a:t>YHWH was true to his threat: </a:t>
            </a:r>
            <a:r>
              <a:rPr lang="en-CA" sz="2400" b="1" u="sng" dirty="0"/>
              <a:t>Exodus 12:29-31 ESV</a:t>
            </a:r>
          </a:p>
          <a:p>
            <a:pPr marL="457200" lvl="1" indent="0">
              <a:buNone/>
            </a:pPr>
            <a:r>
              <a:rPr lang="en-CA" dirty="0"/>
              <a:t>At midnight </a:t>
            </a:r>
            <a:r>
              <a:rPr lang="en-CA" b="1" dirty="0">
                <a:highlight>
                  <a:srgbClr val="FFFF00"/>
                </a:highlight>
              </a:rPr>
              <a:t>the LORD struck down all the firstborn in the land of Egypt</a:t>
            </a:r>
            <a:r>
              <a:rPr lang="en-CA" dirty="0"/>
              <a:t>, </a:t>
            </a:r>
            <a:r>
              <a:rPr lang="en-CA" b="1" dirty="0">
                <a:highlight>
                  <a:srgbClr val="FFFF00"/>
                </a:highlight>
              </a:rPr>
              <a:t>from the firstborn of Pharaoh who sat on his throne to the firstborn of the captive who was in the dungeon</a:t>
            </a:r>
            <a:r>
              <a:rPr lang="en-CA" dirty="0"/>
              <a:t>, and </a:t>
            </a:r>
            <a:r>
              <a:rPr lang="en-CA" b="1" dirty="0">
                <a:highlight>
                  <a:srgbClr val="FFFF00"/>
                </a:highlight>
              </a:rPr>
              <a:t>all the firstborn of the livestock</a:t>
            </a:r>
            <a:r>
              <a:rPr lang="en-CA" dirty="0"/>
              <a:t>.  And Pharaoh rose up in the night, he and all his servants and all the Egyptians.  And there was a great cry in Egypt, for </a:t>
            </a:r>
            <a:r>
              <a:rPr lang="en-CA" b="1" dirty="0">
                <a:highlight>
                  <a:srgbClr val="FFFF00"/>
                </a:highlight>
              </a:rPr>
              <a:t>there was not a house where someone was not dead</a:t>
            </a:r>
            <a:r>
              <a:rPr lang="en-CA" dirty="0"/>
              <a:t>.  Then he summoned Moses and Aaron by night and said, “Up, go out from among my people, both you and the people of Israel; </a:t>
            </a:r>
            <a:r>
              <a:rPr lang="en-CA" b="1" dirty="0">
                <a:highlight>
                  <a:srgbClr val="FFFF00"/>
                </a:highlight>
              </a:rPr>
              <a:t>and go, serve the LORD, as you have said</a:t>
            </a:r>
            <a:r>
              <a:rPr lang="en-CA" dirty="0"/>
              <a:t>.”</a:t>
            </a:r>
          </a:p>
        </p:txBody>
      </p:sp>
    </p:spTree>
    <p:extLst>
      <p:ext uri="{BB962C8B-B14F-4D97-AF65-F5344CB8AC3E}">
        <p14:creationId xmlns:p14="http://schemas.microsoft.com/office/powerpoint/2010/main" val="97754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BA5DA-5444-81AA-8B14-E794ECFA0395}"/>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Consecration of the “Firstborn”</a:t>
            </a:r>
          </a:p>
        </p:txBody>
      </p:sp>
      <p:sp>
        <p:nvSpPr>
          <p:cNvPr id="3" name="Content Placeholder 2">
            <a:extLst>
              <a:ext uri="{FF2B5EF4-FFF2-40B4-BE49-F238E27FC236}">
                <a16:creationId xmlns:a16="http://schemas.microsoft.com/office/drawing/2014/main" id="{7A075A78-3804-8788-1490-A0607D048B53}"/>
              </a:ext>
            </a:extLst>
          </p:cNvPr>
          <p:cNvSpPr>
            <a:spLocks noGrp="1"/>
          </p:cNvSpPr>
          <p:nvPr>
            <p:ph idx="1"/>
          </p:nvPr>
        </p:nvSpPr>
        <p:spPr>
          <a:xfrm>
            <a:off x="635431" y="1162373"/>
            <a:ext cx="10941804" cy="5695626"/>
          </a:xfrm>
        </p:spPr>
        <p:txBody>
          <a:bodyPr/>
          <a:lstStyle/>
          <a:p>
            <a:r>
              <a:rPr lang="en-CA" dirty="0"/>
              <a:t>By slaying the “firstborn” of Egypt to free Israel, YHWH claimed the right to all the “firstborn” of Israel: </a:t>
            </a:r>
            <a:r>
              <a:rPr lang="en-CA" sz="2400" b="1" u="sng" dirty="0"/>
              <a:t>Exodus 13:11-15 ESV</a:t>
            </a:r>
          </a:p>
          <a:p>
            <a:pPr marL="457200" lvl="1" indent="0">
              <a:buNone/>
            </a:pPr>
            <a:r>
              <a:rPr lang="en-CA" dirty="0"/>
              <a:t>When the LORD brings you into the land of the Canaanites, as he swore to you and your fathers, and shall give it to you, </a:t>
            </a:r>
            <a:r>
              <a:rPr lang="en-CA" b="1" dirty="0">
                <a:highlight>
                  <a:srgbClr val="FFFF00"/>
                </a:highlight>
              </a:rPr>
              <a:t>you shall set apart to the LORD all that first opens the womb</a:t>
            </a:r>
            <a:r>
              <a:rPr lang="en-CA" dirty="0"/>
              <a:t>.  </a:t>
            </a:r>
            <a:r>
              <a:rPr lang="en-CA" b="1" dirty="0">
                <a:highlight>
                  <a:srgbClr val="FFFF00"/>
                </a:highlight>
              </a:rPr>
              <a:t>All the firstborn of your animals that are males shall be the LORD’s</a:t>
            </a:r>
            <a:r>
              <a:rPr lang="en-CA" dirty="0"/>
              <a:t>.  Every </a:t>
            </a:r>
            <a:r>
              <a:rPr lang="en-CA" b="1" dirty="0">
                <a:highlight>
                  <a:srgbClr val="FFFF00"/>
                </a:highlight>
              </a:rPr>
              <a:t>firstborn of a donkey you shall redeem with a lamb</a:t>
            </a:r>
            <a:r>
              <a:rPr lang="en-CA" dirty="0"/>
              <a:t>, or if you will not redeem it you shall break its neck.  </a:t>
            </a:r>
            <a:r>
              <a:rPr lang="en-CA" b="1" dirty="0">
                <a:highlight>
                  <a:srgbClr val="FFFF00"/>
                </a:highlight>
              </a:rPr>
              <a:t>Every firstborn of man among your sons you shall redeem</a:t>
            </a:r>
            <a:r>
              <a:rPr lang="en-CA" dirty="0"/>
              <a:t>.  </a:t>
            </a:r>
          </a:p>
          <a:p>
            <a:pPr marL="457200" lvl="1" indent="0">
              <a:buNone/>
            </a:pPr>
            <a:r>
              <a:rPr lang="en-CA" dirty="0"/>
              <a:t>And when in time to come your son asks you, ‘What does this mean?’ you shall say to him, ‘</a:t>
            </a:r>
            <a:r>
              <a:rPr lang="en-CA" b="1" dirty="0">
                <a:highlight>
                  <a:srgbClr val="FFFF00"/>
                </a:highlight>
              </a:rPr>
              <a:t>By a strong hand the LORD brought us out of Egypt</a:t>
            </a:r>
            <a:r>
              <a:rPr lang="en-CA" dirty="0"/>
              <a:t>, from the house of slavery.  For when Pharaoh stubbornly refused to let us go, </a:t>
            </a:r>
            <a:r>
              <a:rPr lang="en-CA" b="1" dirty="0">
                <a:highlight>
                  <a:srgbClr val="FFFF00"/>
                </a:highlight>
              </a:rPr>
              <a:t>the LORD killed all the firstborn in the land of Egypt</a:t>
            </a:r>
            <a:r>
              <a:rPr lang="en-CA" dirty="0"/>
              <a:t>, both </a:t>
            </a:r>
            <a:r>
              <a:rPr lang="en-CA" b="1" dirty="0">
                <a:highlight>
                  <a:srgbClr val="FFFF00"/>
                </a:highlight>
              </a:rPr>
              <a:t>the firstborn of man and the firstborn of animals</a:t>
            </a:r>
            <a:r>
              <a:rPr lang="en-CA" dirty="0"/>
              <a:t>.  Therefore </a:t>
            </a:r>
            <a:r>
              <a:rPr lang="en-CA" b="1" dirty="0">
                <a:highlight>
                  <a:srgbClr val="FFFF00"/>
                </a:highlight>
              </a:rPr>
              <a:t>I sacrifice to the LORD all the males that first open the womb</a:t>
            </a:r>
            <a:r>
              <a:rPr lang="en-CA" dirty="0"/>
              <a:t>, </a:t>
            </a:r>
            <a:r>
              <a:rPr lang="en-CA" b="1" dirty="0">
                <a:highlight>
                  <a:srgbClr val="FFFF00"/>
                </a:highlight>
              </a:rPr>
              <a:t>but all the firstborn of my sons I redeem</a:t>
            </a:r>
            <a:r>
              <a:rPr lang="en-CA" dirty="0"/>
              <a:t>.’</a:t>
            </a:r>
          </a:p>
        </p:txBody>
      </p:sp>
    </p:spTree>
    <p:extLst>
      <p:ext uri="{BB962C8B-B14F-4D97-AF65-F5344CB8AC3E}">
        <p14:creationId xmlns:p14="http://schemas.microsoft.com/office/powerpoint/2010/main" val="3253766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05E10-F5FE-DB23-A177-0ED7AA9761B9}"/>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“Firstborn” and “Firstfruits”</a:t>
            </a:r>
          </a:p>
        </p:txBody>
      </p:sp>
      <p:sp>
        <p:nvSpPr>
          <p:cNvPr id="3" name="Content Placeholder 2">
            <a:extLst>
              <a:ext uri="{FF2B5EF4-FFF2-40B4-BE49-F238E27FC236}">
                <a16:creationId xmlns:a16="http://schemas.microsoft.com/office/drawing/2014/main" id="{6CF0A44D-1CEB-4E4D-E2A5-B3D71590BBAC}"/>
              </a:ext>
            </a:extLst>
          </p:cNvPr>
          <p:cNvSpPr>
            <a:spLocks noGrp="1"/>
          </p:cNvSpPr>
          <p:nvPr>
            <p:ph idx="1"/>
          </p:nvPr>
        </p:nvSpPr>
        <p:spPr>
          <a:xfrm>
            <a:off x="619932" y="1177871"/>
            <a:ext cx="10926305" cy="5680128"/>
          </a:xfrm>
        </p:spPr>
        <p:txBody>
          <a:bodyPr/>
          <a:lstStyle/>
          <a:p>
            <a:r>
              <a:rPr lang="en-CA" dirty="0"/>
              <a:t>In Deuteronomy 21, we saw the “firstborn” called the “firstfruits” – this was also said by Jacob of Reuben: </a:t>
            </a:r>
            <a:r>
              <a:rPr lang="en-CA" sz="2400" b="1" u="sng" dirty="0"/>
              <a:t>Genesis 49:3 ESV</a:t>
            </a:r>
          </a:p>
          <a:p>
            <a:pPr marL="457200" lvl="1" indent="0">
              <a:buNone/>
            </a:pPr>
            <a:r>
              <a:rPr lang="en-CA" b="1" dirty="0">
                <a:highlight>
                  <a:srgbClr val="FFFF00"/>
                </a:highlight>
              </a:rPr>
              <a:t>Reuben</a:t>
            </a:r>
            <a:r>
              <a:rPr lang="en-CA" dirty="0"/>
              <a:t>, you are </a:t>
            </a:r>
            <a:r>
              <a:rPr lang="en-CA" b="1" dirty="0">
                <a:highlight>
                  <a:srgbClr val="FFFF00"/>
                </a:highlight>
              </a:rPr>
              <a:t>my firstborn</a:t>
            </a:r>
            <a:r>
              <a:rPr lang="en-CA" dirty="0"/>
              <a:t>, my might, </a:t>
            </a:r>
            <a:br>
              <a:rPr lang="en-CA" dirty="0"/>
            </a:br>
            <a:r>
              <a:rPr lang="en-CA" dirty="0"/>
              <a:t>and </a:t>
            </a:r>
            <a:r>
              <a:rPr lang="en-CA" b="1" dirty="0">
                <a:highlight>
                  <a:srgbClr val="FFFF00"/>
                </a:highlight>
              </a:rPr>
              <a:t>the firstfruits of my strength</a:t>
            </a:r>
            <a:r>
              <a:rPr lang="en-CA" dirty="0"/>
              <a:t>, </a:t>
            </a:r>
            <a:br>
              <a:rPr lang="en-CA" dirty="0"/>
            </a:br>
            <a:r>
              <a:rPr lang="en-CA" dirty="0"/>
              <a:t>preeminent in dignity and preeminent in power.</a:t>
            </a:r>
          </a:p>
          <a:p>
            <a:r>
              <a:rPr lang="en-CA" dirty="0"/>
              <a:t>YHWH extended the </a:t>
            </a:r>
            <a:r>
              <a:rPr lang="en-CA" b="1" dirty="0">
                <a:highlight>
                  <a:srgbClr val="FFFF00"/>
                </a:highlight>
              </a:rPr>
              <a:t>consecration</a:t>
            </a:r>
            <a:r>
              <a:rPr lang="en-CA" dirty="0"/>
              <a:t> of “firstborn son” to include </a:t>
            </a:r>
            <a:r>
              <a:rPr lang="en-CA" b="1" dirty="0">
                <a:highlight>
                  <a:srgbClr val="FFFF00"/>
                </a:highlight>
              </a:rPr>
              <a:t>“firstfruits” of produce</a:t>
            </a:r>
            <a:r>
              <a:rPr lang="en-CA" dirty="0"/>
              <a:t> with the “</a:t>
            </a:r>
            <a:r>
              <a:rPr lang="en-CA" b="1" dirty="0">
                <a:highlight>
                  <a:srgbClr val="FFFF00"/>
                </a:highlight>
              </a:rPr>
              <a:t>Feast of Harvest of firstfruits</a:t>
            </a:r>
            <a:r>
              <a:rPr lang="en-CA" dirty="0"/>
              <a:t>” (what we call Pentecost):</a:t>
            </a:r>
          </a:p>
          <a:p>
            <a:pPr marL="457200" lvl="1" indent="0">
              <a:buNone/>
            </a:pPr>
            <a:r>
              <a:rPr lang="en-CA" b="1" u="sng" dirty="0"/>
              <a:t>Exodus 23:16a, 19a ESV</a:t>
            </a:r>
          </a:p>
          <a:p>
            <a:pPr marL="457200" lvl="1" indent="0">
              <a:buNone/>
            </a:pPr>
            <a:r>
              <a:rPr lang="en-CA" dirty="0"/>
              <a:t>You shall keep the </a:t>
            </a:r>
            <a:r>
              <a:rPr lang="en-CA" b="1" dirty="0">
                <a:highlight>
                  <a:srgbClr val="FFFF00"/>
                </a:highlight>
              </a:rPr>
              <a:t>Feast of Harvest, of the firstfruits</a:t>
            </a:r>
            <a:r>
              <a:rPr lang="en-CA" dirty="0"/>
              <a:t> of your labor, of what you sow in the field.  … </a:t>
            </a:r>
            <a:r>
              <a:rPr lang="en-CA" b="1" dirty="0">
                <a:highlight>
                  <a:srgbClr val="FFFF00"/>
                </a:highlight>
              </a:rPr>
              <a:t>The best of the firstfruits of your ground you shall bring into the house of the LORD your God</a:t>
            </a:r>
            <a:r>
              <a:rPr lang="en-CA" dirty="0"/>
              <a:t>.</a:t>
            </a:r>
          </a:p>
        </p:txBody>
      </p:sp>
    </p:spTree>
    <p:extLst>
      <p:ext uri="{BB962C8B-B14F-4D97-AF65-F5344CB8AC3E}">
        <p14:creationId xmlns:p14="http://schemas.microsoft.com/office/powerpoint/2010/main" val="2473199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BF291-E8F8-0678-B4F5-CEDC2622C717}"/>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Hebrew Terminology</a:t>
            </a:r>
          </a:p>
        </p:txBody>
      </p:sp>
      <p:sp>
        <p:nvSpPr>
          <p:cNvPr id="3" name="Content Placeholder 2">
            <a:extLst>
              <a:ext uri="{FF2B5EF4-FFF2-40B4-BE49-F238E27FC236}">
                <a16:creationId xmlns:a16="http://schemas.microsoft.com/office/drawing/2014/main" id="{74B3B234-E171-ED2D-4697-A9D8692F5274}"/>
              </a:ext>
            </a:extLst>
          </p:cNvPr>
          <p:cNvSpPr>
            <a:spLocks noGrp="1"/>
          </p:cNvSpPr>
          <p:nvPr>
            <p:ph idx="1"/>
          </p:nvPr>
        </p:nvSpPr>
        <p:spPr>
          <a:xfrm>
            <a:off x="712922" y="1162374"/>
            <a:ext cx="10848814" cy="5695626"/>
          </a:xfrm>
        </p:spPr>
        <p:txBody>
          <a:bodyPr/>
          <a:lstStyle/>
          <a:p>
            <a:r>
              <a:rPr lang="en-CA" dirty="0"/>
              <a:t>The root verb,</a:t>
            </a:r>
            <a:r>
              <a:rPr lang="en-CA" sz="3200" dirty="0">
                <a:cs typeface="+mj-cs"/>
              </a:rPr>
              <a:t> </a:t>
            </a:r>
            <a:r>
              <a:rPr lang="he-IL" sz="3200" dirty="0">
                <a:cs typeface="+mj-cs"/>
              </a:rPr>
              <a:t>בָ</a:t>
            </a:r>
            <a:r>
              <a:rPr lang="he-IL" sz="3200" dirty="0">
                <a:latin typeface="Calibri" panose="020F0502020204030204" pitchFamily="34" charset="0"/>
                <a:cs typeface="+mj-cs"/>
              </a:rPr>
              <a:t>ּכַר</a:t>
            </a:r>
            <a:r>
              <a:rPr lang="en-CA" sz="3200" dirty="0">
                <a:cs typeface="+mj-cs"/>
              </a:rPr>
              <a:t> </a:t>
            </a:r>
            <a:r>
              <a:rPr lang="en-CA" dirty="0"/>
              <a:t> - </a:t>
            </a:r>
            <a:r>
              <a:rPr lang="en-CA" b="1" dirty="0" err="1">
                <a:highlight>
                  <a:srgbClr val="FFFF00"/>
                </a:highlight>
              </a:rPr>
              <a:t>bakar</a:t>
            </a:r>
            <a:r>
              <a:rPr lang="en-CA" dirty="0"/>
              <a:t>,  means “to be born first”; it is seldom used</a:t>
            </a:r>
          </a:p>
          <a:p>
            <a:r>
              <a:rPr lang="en-CA" dirty="0"/>
              <a:t>The masculine noun,</a:t>
            </a:r>
            <a:r>
              <a:rPr lang="en-CA" sz="3200" dirty="0">
                <a:cs typeface="+mj-cs"/>
              </a:rPr>
              <a:t> </a:t>
            </a:r>
            <a:r>
              <a:rPr lang="he-IL" sz="3200" dirty="0">
                <a:cs typeface="+mj-cs"/>
              </a:rPr>
              <a:t>בְּכֹר</a:t>
            </a:r>
            <a:r>
              <a:rPr lang="en-CA" sz="3200" dirty="0">
                <a:cs typeface="+mj-cs"/>
              </a:rPr>
              <a:t> </a:t>
            </a:r>
            <a:r>
              <a:rPr lang="en-CA" dirty="0"/>
              <a:t> or</a:t>
            </a:r>
            <a:r>
              <a:rPr lang="en-CA" sz="3200" dirty="0">
                <a:cs typeface="+mj-cs"/>
              </a:rPr>
              <a:t> </a:t>
            </a:r>
            <a:r>
              <a:rPr lang="he-IL" sz="3200" dirty="0">
                <a:cs typeface="+mj-cs"/>
              </a:rPr>
              <a:t>בְּכו</a:t>
            </a:r>
            <a:r>
              <a:rPr lang="he-IL" sz="3200" dirty="0">
                <a:latin typeface="Calibri" panose="020F0502020204030204" pitchFamily="34" charset="0"/>
                <a:cs typeface="Calibri" panose="020F0502020204030204" pitchFamily="34" charset="0"/>
              </a:rPr>
              <a:t>ֺ</a:t>
            </a:r>
            <a:r>
              <a:rPr lang="he-IL" sz="3200" dirty="0">
                <a:cs typeface="+mj-cs"/>
              </a:rPr>
              <a:t>ר</a:t>
            </a:r>
            <a:r>
              <a:rPr lang="en-CA" sz="3200" dirty="0">
                <a:cs typeface="+mj-cs"/>
              </a:rPr>
              <a:t> </a:t>
            </a:r>
            <a:r>
              <a:rPr lang="en-CA" dirty="0"/>
              <a:t> - </a:t>
            </a:r>
            <a:r>
              <a:rPr lang="en-CA" b="1" dirty="0" err="1">
                <a:highlight>
                  <a:srgbClr val="FFFF00"/>
                </a:highlight>
              </a:rPr>
              <a:t>bᵉkor</a:t>
            </a:r>
            <a:r>
              <a:rPr lang="en-CA" dirty="0"/>
              <a:t>, means “</a:t>
            </a:r>
            <a:r>
              <a:rPr lang="en-CA" b="1" dirty="0">
                <a:highlight>
                  <a:srgbClr val="FFFF00"/>
                </a:highlight>
              </a:rPr>
              <a:t>firstborn</a:t>
            </a:r>
            <a:r>
              <a:rPr lang="en-CA" dirty="0"/>
              <a:t>”</a:t>
            </a:r>
          </a:p>
          <a:p>
            <a:r>
              <a:rPr lang="en-CA" dirty="0"/>
              <a:t>The plural masculine noun,</a:t>
            </a:r>
            <a:r>
              <a:rPr lang="en-CA" sz="3200" dirty="0">
                <a:cs typeface="+mj-cs"/>
              </a:rPr>
              <a:t> </a:t>
            </a:r>
            <a:r>
              <a:rPr lang="he-IL" sz="3200" dirty="0">
                <a:cs typeface="+mj-cs"/>
              </a:rPr>
              <a:t>בִּכּוּרִים</a:t>
            </a:r>
            <a:r>
              <a:rPr lang="en-CA" sz="3200" dirty="0">
                <a:cs typeface="+mj-cs"/>
              </a:rPr>
              <a:t> </a:t>
            </a:r>
            <a:r>
              <a:rPr lang="en-CA" dirty="0"/>
              <a:t> - </a:t>
            </a:r>
            <a:r>
              <a:rPr lang="en-CA" b="1" dirty="0">
                <a:highlight>
                  <a:srgbClr val="FFFF00"/>
                </a:highlight>
              </a:rPr>
              <a:t>bikkurim</a:t>
            </a:r>
            <a:r>
              <a:rPr lang="en-CA" dirty="0"/>
              <a:t>, means “</a:t>
            </a:r>
            <a:r>
              <a:rPr lang="en-CA" b="1" dirty="0">
                <a:highlight>
                  <a:srgbClr val="FFFF00"/>
                </a:highlight>
              </a:rPr>
              <a:t>firstfruits</a:t>
            </a:r>
            <a:r>
              <a:rPr lang="en-CA" dirty="0"/>
              <a:t>”</a:t>
            </a:r>
          </a:p>
          <a:p>
            <a:r>
              <a:rPr lang="en-CA" dirty="0"/>
              <a:t>The concepts are very closely related</a:t>
            </a:r>
          </a:p>
          <a:p>
            <a:r>
              <a:rPr lang="en-CA" dirty="0"/>
              <a:t>In Exodus 23:16 the feast is called:</a:t>
            </a:r>
          </a:p>
          <a:p>
            <a:pPr marL="0" indent="0" algn="ctr">
              <a:spcBef>
                <a:spcPts val="0"/>
              </a:spcBef>
              <a:buNone/>
            </a:pPr>
            <a:r>
              <a:rPr lang="en-CA" sz="3200" dirty="0">
                <a:cs typeface="+mj-cs"/>
              </a:rPr>
              <a:t>   </a:t>
            </a:r>
            <a:r>
              <a:rPr lang="he-IL" sz="3200" dirty="0">
                <a:cs typeface="+mj-cs"/>
              </a:rPr>
              <a:t>	בִּכּוּרִים</a:t>
            </a:r>
            <a:r>
              <a:rPr lang="en-CA" sz="3200" dirty="0">
                <a:cs typeface="+mj-cs"/>
              </a:rPr>
              <a:t>     </a:t>
            </a:r>
            <a:r>
              <a:rPr lang="he-IL" sz="3200" dirty="0">
                <a:cs typeface="+mj-cs"/>
              </a:rPr>
              <a:t>קָצִיר</a:t>
            </a:r>
            <a:r>
              <a:rPr lang="en-CA" sz="3200" dirty="0">
                <a:cs typeface="+mj-cs"/>
              </a:rPr>
              <a:t>     </a:t>
            </a:r>
            <a:r>
              <a:rPr lang="he-IL" sz="3200" dirty="0">
                <a:cs typeface="+mj-cs"/>
              </a:rPr>
              <a:t>חַג</a:t>
            </a:r>
            <a:r>
              <a:rPr lang="en-CA" sz="3200" dirty="0">
                <a:cs typeface="+mj-cs"/>
              </a:rPr>
              <a:t>      </a:t>
            </a:r>
          </a:p>
          <a:p>
            <a:pPr marL="457200" lvl="1" indent="0" algn="ctr">
              <a:spcBef>
                <a:spcPts val="0"/>
              </a:spcBef>
              <a:buNone/>
            </a:pPr>
            <a:r>
              <a:rPr lang="en-CA" sz="3200" dirty="0">
                <a:cs typeface="+mj-cs"/>
              </a:rPr>
              <a:t>   </a:t>
            </a:r>
            <a:r>
              <a:rPr lang="en-CA" sz="2800" dirty="0">
                <a:cs typeface="+mj-cs"/>
              </a:rPr>
              <a:t>bikkurim  </a:t>
            </a:r>
            <a:r>
              <a:rPr lang="en-CA" sz="2800" dirty="0" err="1">
                <a:cs typeface="+mj-cs"/>
              </a:rPr>
              <a:t>qatzir</a:t>
            </a:r>
            <a:r>
              <a:rPr lang="en-CA" sz="2800" dirty="0">
                <a:cs typeface="+mj-cs"/>
              </a:rPr>
              <a:t>   hag</a:t>
            </a:r>
          </a:p>
          <a:p>
            <a:r>
              <a:rPr lang="en-CA" dirty="0">
                <a:cs typeface="+mj-cs"/>
              </a:rPr>
              <a:t>“</a:t>
            </a:r>
            <a:r>
              <a:rPr lang="en-CA" i="1" dirty="0" err="1">
                <a:cs typeface="+mj-cs"/>
              </a:rPr>
              <a:t>qatzir</a:t>
            </a:r>
            <a:r>
              <a:rPr lang="en-CA" dirty="0">
                <a:cs typeface="+mj-cs"/>
              </a:rPr>
              <a:t>” is a normal word for “harvest”</a:t>
            </a:r>
          </a:p>
          <a:p>
            <a:endParaRPr lang="en-CA" dirty="0">
              <a:cs typeface="+mj-cs"/>
            </a:endParaRPr>
          </a:p>
        </p:txBody>
      </p:sp>
    </p:spTree>
    <p:extLst>
      <p:ext uri="{BB962C8B-B14F-4D97-AF65-F5344CB8AC3E}">
        <p14:creationId xmlns:p14="http://schemas.microsoft.com/office/powerpoint/2010/main" val="1080742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707</TotalTime>
  <Words>4208</Words>
  <Application>Microsoft Office PowerPoint</Application>
  <PresentationFormat>Widescreen</PresentationFormat>
  <Paragraphs>179</Paragraphs>
  <Slides>20</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Black</vt:lpstr>
      <vt:lpstr>Calibri</vt:lpstr>
      <vt:lpstr>Calibri Light</vt:lpstr>
      <vt:lpstr>Symbol</vt:lpstr>
      <vt:lpstr>Times New Roman</vt:lpstr>
      <vt:lpstr>Wingdings</vt:lpstr>
      <vt:lpstr>Office Theme</vt:lpstr>
      <vt:lpstr>The Firstborn Son</vt:lpstr>
      <vt:lpstr>Holy Days and the Plan of God</vt:lpstr>
      <vt:lpstr>The Firstborn Son</vt:lpstr>
      <vt:lpstr>The Right of the Firstborn</vt:lpstr>
      <vt:lpstr>The Teaching of Moses</vt:lpstr>
      <vt:lpstr>The Firstborn of Egypt</vt:lpstr>
      <vt:lpstr>Consecration of the “Firstborn”</vt:lpstr>
      <vt:lpstr>“Firstborn” and “Firstfruits”</vt:lpstr>
      <vt:lpstr>Hebrew Terminology</vt:lpstr>
      <vt:lpstr>Symbolic Use of Firstborn</vt:lpstr>
      <vt:lpstr>Symbolic Use of Firstfruits</vt:lpstr>
      <vt:lpstr>Presented for Holy Service</vt:lpstr>
      <vt:lpstr>Christ is the Firstborn</vt:lpstr>
      <vt:lpstr>True Worshippers are the Firstfruits</vt:lpstr>
      <vt:lpstr>PowerPoint Presentation</vt:lpstr>
      <vt:lpstr>Conclusion</vt:lpstr>
      <vt:lpstr>PowerPoint Presentation</vt:lpstr>
      <vt:lpstr>A Festal Messianic Psalm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Firstborn Son</dc:title>
  <dc:creator>Mike Whyte</dc:creator>
  <cp:lastModifiedBy>Mike Whyte</cp:lastModifiedBy>
  <cp:revision>15</cp:revision>
  <dcterms:created xsi:type="dcterms:W3CDTF">2022-05-29T11:57:10Z</dcterms:created>
  <dcterms:modified xsi:type="dcterms:W3CDTF">2022-06-04T09:52:01Z</dcterms:modified>
</cp:coreProperties>
</file>