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9" r:id="rId15"/>
    <p:sldId id="268" r:id="rId16"/>
    <p:sldId id="274" r:id="rId17"/>
    <p:sldId id="275" r:id="rId18"/>
    <p:sldId id="276" r:id="rId19"/>
    <p:sldId id="272"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353" autoAdjust="0"/>
  </p:normalViewPr>
  <p:slideViewPr>
    <p:cSldViewPr snapToGrid="0">
      <p:cViewPr varScale="1">
        <p:scale>
          <a:sx n="54" d="100"/>
          <a:sy n="54" d="100"/>
        </p:scale>
        <p:origin x="1110" y="72"/>
      </p:cViewPr>
      <p:guideLst/>
    </p:cSldViewPr>
  </p:slideViewPr>
  <p:notesTextViewPr>
    <p:cViewPr>
      <p:scale>
        <a:sx n="115" d="100"/>
        <a:sy n="115" d="100"/>
      </p:scale>
      <p:origin x="0" y="0"/>
    </p:cViewPr>
  </p:notesTextViewPr>
  <p:sorterViewPr>
    <p:cViewPr>
      <p:scale>
        <a:sx n="110" d="100"/>
        <a:sy n="110" d="100"/>
      </p:scale>
      <p:origin x="0" y="-14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BD2EDE-5DAF-416B-A771-564FEC95CB1D}" type="datetimeFigureOut">
              <a:rPr lang="en-CA" smtClean="0"/>
              <a:t>2023-12-23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FF8D44-DD22-4B38-9AAF-659DB7C54A48}" type="slidenum">
              <a:rPr lang="en-CA" smtClean="0"/>
              <a:t>‹#›</a:t>
            </a:fld>
            <a:endParaRPr lang="en-CA"/>
          </a:p>
        </p:txBody>
      </p:sp>
    </p:spTree>
    <p:extLst>
      <p:ext uri="{BB962C8B-B14F-4D97-AF65-F5344CB8AC3E}">
        <p14:creationId xmlns:p14="http://schemas.microsoft.com/office/powerpoint/2010/main" val="1270411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are in the middle of the worst time of the year …</a:t>
            </a:r>
          </a:p>
          <a:p>
            <a:pPr marL="171450" indent="-171450">
              <a:buFont typeface="Arial" panose="020B0604020202020204" pitchFamily="34" charset="0"/>
              <a:buChar char="•"/>
            </a:pPr>
            <a:r>
              <a:rPr lang="en-CA" dirty="0"/>
              <a:t>The world  has taken a heinous package of lies, wrapped it up in tinsel, put coloured lights on it, and declared it to be good …</a:t>
            </a:r>
          </a:p>
          <a:p>
            <a:pPr marL="171450" indent="-171450">
              <a:buFont typeface="Arial" panose="020B0604020202020204" pitchFamily="34" charset="0"/>
              <a:buChar char="•"/>
            </a:pPr>
            <a:r>
              <a:rPr lang="en-CA" dirty="0"/>
              <a:t>Western Civilization was once based on the Judeo-Christian ethic, now that is all but gone …</a:t>
            </a:r>
          </a:p>
          <a:p>
            <a:pPr marL="171450" indent="-171450">
              <a:buFont typeface="Arial" panose="020B0604020202020204" pitchFamily="34" charset="0"/>
              <a:buChar char="•"/>
            </a:pPr>
            <a:r>
              <a:rPr lang="en-CA" dirty="0"/>
              <a:t>Even in that, lies were fundamental: primacy of the church of Rome, Sunday worship, pagan holidays, trinity, …</a:t>
            </a:r>
          </a:p>
          <a:p>
            <a:pPr marL="171450" indent="-171450">
              <a:buFont typeface="Arial" panose="020B0604020202020204" pitchFamily="34" charset="0"/>
              <a:buChar char="•"/>
            </a:pPr>
            <a:r>
              <a:rPr lang="en-CA" dirty="0"/>
              <a:t>Going right back to the beginning, human civilization has been based on lies … </a:t>
            </a:r>
          </a:p>
          <a:p>
            <a:pPr marL="171450" indent="-171450">
              <a:buFont typeface="Arial" panose="020B0604020202020204" pitchFamily="34" charset="0"/>
              <a:buChar char="•"/>
            </a:pPr>
            <a:r>
              <a:rPr lang="en-CA" dirty="0"/>
              <a:t>SPS: Review how the world got his way and the discuss what we can do about it.</a:t>
            </a:r>
          </a:p>
        </p:txBody>
      </p:sp>
      <p:sp>
        <p:nvSpPr>
          <p:cNvPr id="4" name="Slide Number Placeholder 3"/>
          <p:cNvSpPr>
            <a:spLocks noGrp="1"/>
          </p:cNvSpPr>
          <p:nvPr>
            <p:ph type="sldNum" sz="quarter" idx="5"/>
          </p:nvPr>
        </p:nvSpPr>
        <p:spPr/>
        <p:txBody>
          <a:bodyPr/>
          <a:lstStyle/>
          <a:p>
            <a:fld id="{18FF8D44-DD22-4B38-9AAF-659DB7C54A48}" type="slidenum">
              <a:rPr lang="en-CA" smtClean="0"/>
              <a:t>1</a:t>
            </a:fld>
            <a:endParaRPr lang="en-CA"/>
          </a:p>
        </p:txBody>
      </p:sp>
    </p:spTree>
    <p:extLst>
      <p:ext uri="{BB962C8B-B14F-4D97-AF65-F5344CB8AC3E}">
        <p14:creationId xmlns:p14="http://schemas.microsoft.com/office/powerpoint/2010/main" val="84893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battle is very important to frequently review …</a:t>
            </a:r>
          </a:p>
          <a:p>
            <a:pPr marL="171450" indent="-171450">
              <a:buFont typeface="Arial" panose="020B0604020202020204" pitchFamily="34" charset="0"/>
              <a:buChar char="•"/>
            </a:pPr>
            <a:r>
              <a:rPr lang="en-CA" dirty="0"/>
              <a:t>One of Satan’s tactics is always FUD …</a:t>
            </a:r>
          </a:p>
          <a:p>
            <a:pPr marL="171450" indent="-171450">
              <a:buFont typeface="Arial" panose="020B0604020202020204" pitchFamily="34" charset="0"/>
              <a:buChar char="•"/>
            </a:pPr>
            <a:r>
              <a:rPr lang="en-CA" dirty="0"/>
              <a:t>Jesus, the Word, used the words he had inspired to be recorded in the Writings of Moses to defeat Satan the Devil.</a:t>
            </a:r>
          </a:p>
          <a:p>
            <a:pPr marL="171450" indent="-171450">
              <a:buFont typeface="Arial" panose="020B0604020202020204" pitchFamily="34" charset="0"/>
              <a:buChar char="•"/>
            </a:pPr>
            <a:r>
              <a:rPr lang="en-CA" dirty="0"/>
              <a:t>This shows the power of the Word of God – the Bible, and the Holy Spirit which is the power of God</a:t>
            </a:r>
          </a:p>
        </p:txBody>
      </p:sp>
      <p:sp>
        <p:nvSpPr>
          <p:cNvPr id="4" name="Slide Number Placeholder 3"/>
          <p:cNvSpPr>
            <a:spLocks noGrp="1"/>
          </p:cNvSpPr>
          <p:nvPr>
            <p:ph type="sldNum" sz="quarter" idx="5"/>
          </p:nvPr>
        </p:nvSpPr>
        <p:spPr/>
        <p:txBody>
          <a:bodyPr/>
          <a:lstStyle/>
          <a:p>
            <a:fld id="{18FF8D44-DD22-4B38-9AAF-659DB7C54A48}" type="slidenum">
              <a:rPr lang="en-CA" smtClean="0"/>
              <a:t>12</a:t>
            </a:fld>
            <a:endParaRPr lang="en-CA"/>
          </a:p>
        </p:txBody>
      </p:sp>
    </p:spTree>
    <p:extLst>
      <p:ext uri="{BB962C8B-B14F-4D97-AF65-F5344CB8AC3E}">
        <p14:creationId xmlns:p14="http://schemas.microsoft.com/office/powerpoint/2010/main" val="3675871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war is NOT over – Jesus defeated Satan, but Jesus has not yet taken his position as King of kings</a:t>
            </a:r>
          </a:p>
          <a:p>
            <a:pPr marL="171450" indent="-171450">
              <a:buFont typeface="Arial" panose="020B0604020202020204" pitchFamily="34" charset="0"/>
              <a:buChar char="•"/>
            </a:pPr>
            <a:r>
              <a:rPr lang="en-CA" dirty="0"/>
              <a:t>Until then Satan remains the “god of this world” </a:t>
            </a:r>
          </a:p>
          <a:p>
            <a:pPr marL="171450" indent="-171450">
              <a:buFont typeface="Arial" panose="020B0604020202020204" pitchFamily="34" charset="0"/>
              <a:buChar char="•"/>
            </a:pPr>
            <a:r>
              <a:rPr lang="en-CA" dirty="0"/>
              <a:t>Human nature, “carnal nature”, is what Satan appeals to in the lies of the world</a:t>
            </a:r>
          </a:p>
        </p:txBody>
      </p:sp>
      <p:sp>
        <p:nvSpPr>
          <p:cNvPr id="4" name="Slide Number Placeholder 3"/>
          <p:cNvSpPr>
            <a:spLocks noGrp="1"/>
          </p:cNvSpPr>
          <p:nvPr>
            <p:ph type="sldNum" sz="quarter" idx="5"/>
          </p:nvPr>
        </p:nvSpPr>
        <p:spPr/>
        <p:txBody>
          <a:bodyPr/>
          <a:lstStyle/>
          <a:p>
            <a:fld id="{18FF8D44-DD22-4B38-9AAF-659DB7C54A48}" type="slidenum">
              <a:rPr lang="en-CA" smtClean="0"/>
              <a:t>13</a:t>
            </a:fld>
            <a:endParaRPr lang="en-CA"/>
          </a:p>
        </p:txBody>
      </p:sp>
    </p:spTree>
    <p:extLst>
      <p:ext uri="{BB962C8B-B14F-4D97-AF65-F5344CB8AC3E}">
        <p14:creationId xmlns:p14="http://schemas.microsoft.com/office/powerpoint/2010/main" val="1086864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require the “whole armour of God” to personally defeat Satan …</a:t>
            </a:r>
          </a:p>
          <a:p>
            <a:pPr marL="171450" indent="-171450">
              <a:buFont typeface="Arial" panose="020B0604020202020204" pitchFamily="34" charset="0"/>
              <a:buChar char="•"/>
            </a:pPr>
            <a:r>
              <a:rPr lang="en-CA" dirty="0"/>
              <a:t>We must wear it every day …</a:t>
            </a:r>
          </a:p>
          <a:p>
            <a:pPr marL="171450" indent="-171450">
              <a:buFont typeface="Arial" panose="020B0604020202020204" pitchFamily="34" charset="0"/>
              <a:buChar char="•"/>
            </a:pPr>
            <a:r>
              <a:rPr lang="en-CA" dirty="0"/>
              <a:t>There are hundreds of scriptures to support Paul’s metaphor …</a:t>
            </a:r>
          </a:p>
          <a:p>
            <a:pPr marL="171450" indent="-171450">
              <a:buFont typeface="Arial" panose="020B0604020202020204" pitchFamily="34" charset="0"/>
              <a:buChar char="•"/>
            </a:pPr>
            <a:r>
              <a:rPr lang="en-CA" dirty="0"/>
              <a:t>I have selected a few …</a:t>
            </a:r>
          </a:p>
        </p:txBody>
      </p:sp>
      <p:sp>
        <p:nvSpPr>
          <p:cNvPr id="4" name="Slide Number Placeholder 3"/>
          <p:cNvSpPr>
            <a:spLocks noGrp="1"/>
          </p:cNvSpPr>
          <p:nvPr>
            <p:ph type="sldNum" sz="quarter" idx="5"/>
          </p:nvPr>
        </p:nvSpPr>
        <p:spPr/>
        <p:txBody>
          <a:bodyPr/>
          <a:lstStyle/>
          <a:p>
            <a:fld id="{18FF8D44-DD22-4B38-9AAF-659DB7C54A48}" type="slidenum">
              <a:rPr lang="en-CA" smtClean="0"/>
              <a:t>14</a:t>
            </a:fld>
            <a:endParaRPr lang="en-CA"/>
          </a:p>
        </p:txBody>
      </p:sp>
    </p:spTree>
    <p:extLst>
      <p:ext uri="{BB962C8B-B14F-4D97-AF65-F5344CB8AC3E}">
        <p14:creationId xmlns:p14="http://schemas.microsoft.com/office/powerpoint/2010/main" val="2113595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Prayer is essential to get the gospel out …</a:t>
            </a:r>
          </a:p>
        </p:txBody>
      </p:sp>
      <p:sp>
        <p:nvSpPr>
          <p:cNvPr id="4" name="Slide Number Placeholder 3"/>
          <p:cNvSpPr>
            <a:spLocks noGrp="1"/>
          </p:cNvSpPr>
          <p:nvPr>
            <p:ph type="sldNum" sz="quarter" idx="5"/>
          </p:nvPr>
        </p:nvSpPr>
        <p:spPr/>
        <p:txBody>
          <a:bodyPr/>
          <a:lstStyle/>
          <a:p>
            <a:fld id="{18FF8D44-DD22-4B38-9AAF-659DB7C54A48}" type="slidenum">
              <a:rPr lang="en-CA" smtClean="0"/>
              <a:t>16</a:t>
            </a:fld>
            <a:endParaRPr lang="en-CA"/>
          </a:p>
        </p:txBody>
      </p:sp>
    </p:spTree>
    <p:extLst>
      <p:ext uri="{BB962C8B-B14F-4D97-AF65-F5344CB8AC3E}">
        <p14:creationId xmlns:p14="http://schemas.microsoft.com/office/powerpoint/2010/main" val="2666013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speak to God through prayer …</a:t>
            </a:r>
          </a:p>
          <a:p>
            <a:pPr marL="171450" indent="-171450">
              <a:buFont typeface="Arial" panose="020B0604020202020204" pitchFamily="34" charset="0"/>
              <a:buChar char="•"/>
            </a:pPr>
            <a:r>
              <a:rPr lang="en-CA" dirty="0"/>
              <a:t>God speaks to us through his word …</a:t>
            </a:r>
          </a:p>
          <a:p>
            <a:pPr marL="171450" indent="-171450">
              <a:buFont typeface="Arial" panose="020B0604020202020204" pitchFamily="34" charset="0"/>
              <a:buChar char="•"/>
            </a:pPr>
            <a:r>
              <a:rPr lang="en-CA" dirty="0"/>
              <a:t>Only by praying can we attain understanding …</a:t>
            </a:r>
          </a:p>
        </p:txBody>
      </p:sp>
      <p:sp>
        <p:nvSpPr>
          <p:cNvPr id="4" name="Slide Number Placeholder 3"/>
          <p:cNvSpPr>
            <a:spLocks noGrp="1"/>
          </p:cNvSpPr>
          <p:nvPr>
            <p:ph type="sldNum" sz="quarter" idx="5"/>
          </p:nvPr>
        </p:nvSpPr>
        <p:spPr/>
        <p:txBody>
          <a:bodyPr/>
          <a:lstStyle/>
          <a:p>
            <a:fld id="{18FF8D44-DD22-4B38-9AAF-659DB7C54A48}" type="slidenum">
              <a:rPr lang="en-CA" smtClean="0"/>
              <a:t>18</a:t>
            </a:fld>
            <a:endParaRPr lang="en-CA"/>
          </a:p>
        </p:txBody>
      </p:sp>
    </p:spTree>
    <p:extLst>
      <p:ext uri="{BB962C8B-B14F-4D97-AF65-F5344CB8AC3E}">
        <p14:creationId xmlns:p14="http://schemas.microsoft.com/office/powerpoint/2010/main" val="5523454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8FF8D44-DD22-4B38-9AAF-659DB7C54A48}" type="slidenum">
              <a:rPr lang="en-CA" smtClean="0"/>
              <a:t>19</a:t>
            </a:fld>
            <a:endParaRPr lang="en-CA"/>
          </a:p>
        </p:txBody>
      </p:sp>
    </p:spTree>
    <p:extLst>
      <p:ext uri="{BB962C8B-B14F-4D97-AF65-F5344CB8AC3E}">
        <p14:creationId xmlns:p14="http://schemas.microsoft.com/office/powerpoint/2010/main" val="3046678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eternity there is no concept of time …</a:t>
            </a:r>
          </a:p>
          <a:p>
            <a:pPr marL="171450" indent="-171450">
              <a:buFont typeface="Arial" panose="020B0604020202020204" pitchFamily="34" charset="0"/>
              <a:buChar char="•"/>
            </a:pPr>
            <a:r>
              <a:rPr lang="en-CA" dirty="0"/>
              <a:t>Space as we can measure it does not exist …</a:t>
            </a:r>
          </a:p>
        </p:txBody>
      </p:sp>
      <p:sp>
        <p:nvSpPr>
          <p:cNvPr id="4" name="Slide Number Placeholder 3"/>
          <p:cNvSpPr>
            <a:spLocks noGrp="1"/>
          </p:cNvSpPr>
          <p:nvPr>
            <p:ph type="sldNum" sz="quarter" idx="5"/>
          </p:nvPr>
        </p:nvSpPr>
        <p:spPr/>
        <p:txBody>
          <a:bodyPr/>
          <a:lstStyle/>
          <a:p>
            <a:fld id="{18FF8D44-DD22-4B38-9AAF-659DB7C54A48}" type="slidenum">
              <a:rPr lang="en-CA" smtClean="0"/>
              <a:t>2</a:t>
            </a:fld>
            <a:endParaRPr lang="en-CA"/>
          </a:p>
        </p:txBody>
      </p:sp>
    </p:spTree>
    <p:extLst>
      <p:ext uri="{BB962C8B-B14F-4D97-AF65-F5344CB8AC3E}">
        <p14:creationId xmlns:p14="http://schemas.microsoft.com/office/powerpoint/2010/main" val="171565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have no information on </a:t>
            </a:r>
            <a:r>
              <a:rPr lang="en-CA" b="1" u="sng" dirty="0"/>
              <a:t>why</a:t>
            </a:r>
            <a:r>
              <a:rPr lang="en-CA" dirty="0"/>
              <a:t> God choose a steward …</a:t>
            </a:r>
          </a:p>
        </p:txBody>
      </p:sp>
      <p:sp>
        <p:nvSpPr>
          <p:cNvPr id="4" name="Slide Number Placeholder 3"/>
          <p:cNvSpPr>
            <a:spLocks noGrp="1"/>
          </p:cNvSpPr>
          <p:nvPr>
            <p:ph type="sldNum" sz="quarter" idx="5"/>
          </p:nvPr>
        </p:nvSpPr>
        <p:spPr/>
        <p:txBody>
          <a:bodyPr/>
          <a:lstStyle/>
          <a:p>
            <a:fld id="{18FF8D44-DD22-4B38-9AAF-659DB7C54A48}" type="slidenum">
              <a:rPr lang="en-CA" smtClean="0"/>
              <a:t>4</a:t>
            </a:fld>
            <a:endParaRPr lang="en-CA"/>
          </a:p>
        </p:txBody>
      </p:sp>
    </p:spTree>
    <p:extLst>
      <p:ext uri="{BB962C8B-B14F-4D97-AF65-F5344CB8AC3E}">
        <p14:creationId xmlns:p14="http://schemas.microsoft.com/office/powerpoint/2010/main" val="20471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Bible tells us little about the stewardship of this being, but the fossil record informs us of giant monsters, some of which were nothing more than fierce killing machines, and decrepit humanoid creatures who were little more than animals. </a:t>
            </a:r>
          </a:p>
          <a:p>
            <a:pPr marL="171450" indent="-171450">
              <a:buFont typeface="Arial" panose="020B0604020202020204" pitchFamily="34" charset="0"/>
              <a:buChar char="•"/>
            </a:pPr>
            <a:r>
              <a:rPr lang="en-CA" dirty="0"/>
              <a:t>The reference to the “nations” is prophetic of subsequent action of Satan</a:t>
            </a:r>
          </a:p>
        </p:txBody>
      </p:sp>
      <p:sp>
        <p:nvSpPr>
          <p:cNvPr id="4" name="Slide Number Placeholder 3"/>
          <p:cNvSpPr>
            <a:spLocks noGrp="1"/>
          </p:cNvSpPr>
          <p:nvPr>
            <p:ph type="sldNum" sz="quarter" idx="5"/>
          </p:nvPr>
        </p:nvSpPr>
        <p:spPr/>
        <p:txBody>
          <a:bodyPr/>
          <a:lstStyle/>
          <a:p>
            <a:fld id="{18FF8D44-DD22-4B38-9AAF-659DB7C54A48}" type="slidenum">
              <a:rPr lang="en-CA" smtClean="0"/>
              <a:t>5</a:t>
            </a:fld>
            <a:endParaRPr lang="en-CA"/>
          </a:p>
        </p:txBody>
      </p:sp>
    </p:spTree>
    <p:extLst>
      <p:ext uri="{BB962C8B-B14F-4D97-AF65-F5344CB8AC3E}">
        <p14:creationId xmlns:p14="http://schemas.microsoft.com/office/powerpoint/2010/main" val="3157671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“was” is the normal word for “to be”, </a:t>
            </a:r>
            <a:r>
              <a:rPr lang="he-IL" dirty="0"/>
              <a:t>היה</a:t>
            </a:r>
            <a:r>
              <a:rPr lang="en-CA" dirty="0"/>
              <a:t>  , - </a:t>
            </a:r>
            <a:r>
              <a:rPr lang="en-CA" dirty="0" err="1"/>
              <a:t>hayah</a:t>
            </a:r>
            <a:r>
              <a:rPr lang="en-CA" dirty="0"/>
              <a:t>, “to be without from” it had to become that way</a:t>
            </a:r>
          </a:p>
        </p:txBody>
      </p:sp>
      <p:sp>
        <p:nvSpPr>
          <p:cNvPr id="4" name="Slide Number Placeholder 3"/>
          <p:cNvSpPr>
            <a:spLocks noGrp="1"/>
          </p:cNvSpPr>
          <p:nvPr>
            <p:ph type="sldNum" sz="quarter" idx="5"/>
          </p:nvPr>
        </p:nvSpPr>
        <p:spPr/>
        <p:txBody>
          <a:bodyPr/>
          <a:lstStyle/>
          <a:p>
            <a:fld id="{18FF8D44-DD22-4B38-9AAF-659DB7C54A48}" type="slidenum">
              <a:rPr lang="en-CA" smtClean="0"/>
              <a:t>6</a:t>
            </a:fld>
            <a:endParaRPr lang="en-CA"/>
          </a:p>
        </p:txBody>
      </p:sp>
    </p:spTree>
    <p:extLst>
      <p:ext uri="{BB962C8B-B14F-4D97-AF65-F5344CB8AC3E}">
        <p14:creationId xmlns:p14="http://schemas.microsoft.com/office/powerpoint/2010/main" val="20201166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wants a large family …</a:t>
            </a:r>
          </a:p>
        </p:txBody>
      </p:sp>
      <p:sp>
        <p:nvSpPr>
          <p:cNvPr id="4" name="Slide Number Placeholder 3"/>
          <p:cNvSpPr>
            <a:spLocks noGrp="1"/>
          </p:cNvSpPr>
          <p:nvPr>
            <p:ph type="sldNum" sz="quarter" idx="5"/>
          </p:nvPr>
        </p:nvSpPr>
        <p:spPr/>
        <p:txBody>
          <a:bodyPr/>
          <a:lstStyle/>
          <a:p>
            <a:fld id="{18FF8D44-DD22-4B38-9AAF-659DB7C54A48}" type="slidenum">
              <a:rPr lang="en-CA" smtClean="0"/>
              <a:t>7</a:t>
            </a:fld>
            <a:endParaRPr lang="en-CA"/>
          </a:p>
        </p:txBody>
      </p:sp>
    </p:spTree>
    <p:extLst>
      <p:ext uri="{BB962C8B-B14F-4D97-AF65-F5344CB8AC3E}">
        <p14:creationId xmlns:p14="http://schemas.microsoft.com/office/powerpoint/2010/main" val="27803013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Rv12 explicitly identifies the “serpent” as Satan</a:t>
            </a:r>
          </a:p>
        </p:txBody>
      </p:sp>
      <p:sp>
        <p:nvSpPr>
          <p:cNvPr id="4" name="Slide Number Placeholder 3"/>
          <p:cNvSpPr>
            <a:spLocks noGrp="1"/>
          </p:cNvSpPr>
          <p:nvPr>
            <p:ph type="sldNum" sz="quarter" idx="5"/>
          </p:nvPr>
        </p:nvSpPr>
        <p:spPr/>
        <p:txBody>
          <a:bodyPr/>
          <a:lstStyle/>
          <a:p>
            <a:fld id="{18FF8D44-DD22-4B38-9AAF-659DB7C54A48}" type="slidenum">
              <a:rPr lang="en-CA" smtClean="0"/>
              <a:t>8</a:t>
            </a:fld>
            <a:endParaRPr lang="en-CA"/>
          </a:p>
        </p:txBody>
      </p:sp>
    </p:spTree>
    <p:extLst>
      <p:ext uri="{BB962C8B-B14F-4D97-AF65-F5344CB8AC3E}">
        <p14:creationId xmlns:p14="http://schemas.microsoft.com/office/powerpoint/2010/main" val="22776187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8FF8D44-DD22-4B38-9AAF-659DB7C54A48}" type="slidenum">
              <a:rPr lang="en-CA" smtClean="0"/>
              <a:t>9</a:t>
            </a:fld>
            <a:endParaRPr lang="en-CA"/>
          </a:p>
        </p:txBody>
      </p:sp>
    </p:spTree>
    <p:extLst>
      <p:ext uri="{BB962C8B-B14F-4D97-AF65-F5344CB8AC3E}">
        <p14:creationId xmlns:p14="http://schemas.microsoft.com/office/powerpoint/2010/main" val="38115337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our lot as Christians … </a:t>
            </a:r>
          </a:p>
        </p:txBody>
      </p:sp>
      <p:sp>
        <p:nvSpPr>
          <p:cNvPr id="4" name="Slide Number Placeholder 3"/>
          <p:cNvSpPr>
            <a:spLocks noGrp="1"/>
          </p:cNvSpPr>
          <p:nvPr>
            <p:ph type="sldNum" sz="quarter" idx="5"/>
          </p:nvPr>
        </p:nvSpPr>
        <p:spPr/>
        <p:txBody>
          <a:bodyPr/>
          <a:lstStyle/>
          <a:p>
            <a:fld id="{18FF8D44-DD22-4B38-9AAF-659DB7C54A48}" type="slidenum">
              <a:rPr lang="en-CA" smtClean="0"/>
              <a:t>11</a:t>
            </a:fld>
            <a:endParaRPr lang="en-CA"/>
          </a:p>
        </p:txBody>
      </p:sp>
    </p:spTree>
    <p:extLst>
      <p:ext uri="{BB962C8B-B14F-4D97-AF65-F5344CB8AC3E}">
        <p14:creationId xmlns:p14="http://schemas.microsoft.com/office/powerpoint/2010/main" val="168238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3C292-05EF-7657-5AF1-8D35B63773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E313C472-B853-1EFB-5D76-F77763AE74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1B087479-B7E9-3EDC-F1FF-A9ADFBEEF16E}"/>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5" name="Footer Placeholder 4">
            <a:extLst>
              <a:ext uri="{FF2B5EF4-FFF2-40B4-BE49-F238E27FC236}">
                <a16:creationId xmlns:a16="http://schemas.microsoft.com/office/drawing/2014/main" id="{A765B88D-F274-4F41-7D32-C89509F8A8D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EBBF9A3-D553-99F8-6551-43336FCABC59}"/>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35732353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8E5C2-C849-9025-2BCB-1589ABA011C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17C213F5-50CF-3E41-AF9A-41CF7694AB6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1716DDC-1430-371D-7376-079D2C850C35}"/>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5" name="Footer Placeholder 4">
            <a:extLst>
              <a:ext uri="{FF2B5EF4-FFF2-40B4-BE49-F238E27FC236}">
                <a16:creationId xmlns:a16="http://schemas.microsoft.com/office/drawing/2014/main" id="{AC5547ED-1872-CC47-E98B-4681DD136CE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8E676FE-E7FA-90A0-4287-F6AC75A01007}"/>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3116398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3C77BAB-ED3A-6265-E683-90493112A66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BE7ADC6-18CF-501F-851C-41E9136DF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9F6B401-E657-5E5A-73DC-6A9FFC34B9C6}"/>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5" name="Footer Placeholder 4">
            <a:extLst>
              <a:ext uri="{FF2B5EF4-FFF2-40B4-BE49-F238E27FC236}">
                <a16:creationId xmlns:a16="http://schemas.microsoft.com/office/drawing/2014/main" id="{A4E1AAF6-5563-5720-4D81-9E669F70C83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F0F71CA-B035-6176-B05E-F946D9490822}"/>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49344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32E24-38F7-4B58-1852-0F2A1F707D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219B489-C720-C521-27D7-7EF1B6FD2E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0A1EC7-CF27-7C52-0A5F-493F51DF3530}"/>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5" name="Footer Placeholder 4">
            <a:extLst>
              <a:ext uri="{FF2B5EF4-FFF2-40B4-BE49-F238E27FC236}">
                <a16:creationId xmlns:a16="http://schemas.microsoft.com/office/drawing/2014/main" id="{3AEBAFC7-F1AA-AE7C-BB79-E4C0C3CEBFB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965DDE7-4C8E-3B3D-621B-9E94955A56E2}"/>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190742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13F8-7A74-A907-4DF5-E11BD723F1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F8E6D0D1-9AD3-44CF-B391-7602F9F5175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F3C8E76-2FA6-B9AB-4118-E35AFF49C78B}"/>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5" name="Footer Placeholder 4">
            <a:extLst>
              <a:ext uri="{FF2B5EF4-FFF2-40B4-BE49-F238E27FC236}">
                <a16:creationId xmlns:a16="http://schemas.microsoft.com/office/drawing/2014/main" id="{B0A48C8E-1F51-77E8-B8F6-32C835B3733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2169EE2-8D39-96E7-7CDC-72A6ACA38C3D}"/>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145053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76200-AA7F-6944-8523-A2A61EFA2D1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CC586D5-A4BB-073F-D381-80F344485FC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CEFD931A-CC60-331C-C4E5-4D0A48EC9B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CCF86D5-3737-8644-A152-CAA8749D9AAA}"/>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6" name="Footer Placeholder 5">
            <a:extLst>
              <a:ext uri="{FF2B5EF4-FFF2-40B4-BE49-F238E27FC236}">
                <a16:creationId xmlns:a16="http://schemas.microsoft.com/office/drawing/2014/main" id="{7B9AE5E4-2F3C-90FD-92F0-910901F9306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45EB072-FC79-F18F-BFAC-546F91EC3AEE}"/>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388336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EE6B1-D82E-2E3D-EC3A-11CBAB9546E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73D60D4C-E59F-3DFA-43B7-D8F88F3557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8E9523-800A-72C2-5785-FFFC003E92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9B6CF140-BE61-951E-E6C9-DF0A4E6C0A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0D8102-A931-DC2C-B6A9-DAADD0A5D5D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EEAA0F6-79E5-785E-CD7A-5593630DA826}"/>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8" name="Footer Placeholder 7">
            <a:extLst>
              <a:ext uri="{FF2B5EF4-FFF2-40B4-BE49-F238E27FC236}">
                <a16:creationId xmlns:a16="http://schemas.microsoft.com/office/drawing/2014/main" id="{AC949DEB-3AAA-EBA1-36B1-0A4F7A94C2F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C8A8537-ACE8-F0EC-76AB-2FFE3ED83F22}"/>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26612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8AF23-4805-8342-0D3F-3DC7264AC6A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6480CDA9-2AFD-9C4D-CA3D-B2D58F6BE42D}"/>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4" name="Footer Placeholder 3">
            <a:extLst>
              <a:ext uri="{FF2B5EF4-FFF2-40B4-BE49-F238E27FC236}">
                <a16:creationId xmlns:a16="http://schemas.microsoft.com/office/drawing/2014/main" id="{BEEEC083-6F1A-4F49-A474-26E34A0C3019}"/>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B85483E-238C-CD34-8414-D5E8383C6AC9}"/>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3604020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219701-4687-A113-78F8-ED532AC45D4B}"/>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3" name="Footer Placeholder 2">
            <a:extLst>
              <a:ext uri="{FF2B5EF4-FFF2-40B4-BE49-F238E27FC236}">
                <a16:creationId xmlns:a16="http://schemas.microsoft.com/office/drawing/2014/main" id="{45EE1924-7F9A-C47E-C91B-34AA9146D86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CC8D8BC9-2320-4A7A-3A89-91800EB73017}"/>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8945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9700A-C89A-7E51-65F5-82975BF4D0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D5BDB13-D353-E10B-B3E3-DF277DAB2F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46AED99B-A081-FC85-FF7C-30A5B21ADD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218FCC-CB8B-A899-2458-FCFB46FF34D1}"/>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6" name="Footer Placeholder 5">
            <a:extLst>
              <a:ext uri="{FF2B5EF4-FFF2-40B4-BE49-F238E27FC236}">
                <a16:creationId xmlns:a16="http://schemas.microsoft.com/office/drawing/2014/main" id="{D984188C-F4BE-4CA6-64B0-ECBFB65C903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448750-D6E6-FB8D-AC9C-488DE2C84891}"/>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133758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2AAEB-C187-16B5-8FAF-901FD163C8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97E52F36-DC86-A23C-BFFD-CEE9B8882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CE2C728A-AE4C-C6CC-A00D-8E2620D232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F0ADE0-9D15-057E-2143-B3E067204E3E}"/>
              </a:ext>
            </a:extLst>
          </p:cNvPr>
          <p:cNvSpPr>
            <a:spLocks noGrp="1"/>
          </p:cNvSpPr>
          <p:nvPr>
            <p:ph type="dt" sz="half" idx="10"/>
          </p:nvPr>
        </p:nvSpPr>
        <p:spPr/>
        <p:txBody>
          <a:bodyPr/>
          <a:lstStyle/>
          <a:p>
            <a:fld id="{966EB0C8-BDFD-4F7B-AE38-BB4E81EE838A}" type="datetimeFigureOut">
              <a:rPr lang="en-CA" smtClean="0"/>
              <a:t>2023-12-23</a:t>
            </a:fld>
            <a:endParaRPr lang="en-CA"/>
          </a:p>
        </p:txBody>
      </p:sp>
      <p:sp>
        <p:nvSpPr>
          <p:cNvPr id="6" name="Footer Placeholder 5">
            <a:extLst>
              <a:ext uri="{FF2B5EF4-FFF2-40B4-BE49-F238E27FC236}">
                <a16:creationId xmlns:a16="http://schemas.microsoft.com/office/drawing/2014/main" id="{D873DC45-BE69-7549-E69B-B812F17D8ED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D98FD5E-BDE3-9C41-7FA0-172D3ADE8AC2}"/>
              </a:ext>
            </a:extLst>
          </p:cNvPr>
          <p:cNvSpPr>
            <a:spLocks noGrp="1"/>
          </p:cNvSpPr>
          <p:nvPr>
            <p:ph type="sldNum" sz="quarter" idx="12"/>
          </p:nvPr>
        </p:nvSpPr>
        <p:spPr/>
        <p:txBody>
          <a:bodyPr/>
          <a:lstStyle/>
          <a:p>
            <a:fld id="{C030ACCE-A69F-4B79-A2B6-2133BC43D9E3}" type="slidenum">
              <a:rPr lang="en-CA" smtClean="0"/>
              <a:t>‹#›</a:t>
            </a:fld>
            <a:endParaRPr lang="en-CA"/>
          </a:p>
        </p:txBody>
      </p:sp>
    </p:spTree>
    <p:extLst>
      <p:ext uri="{BB962C8B-B14F-4D97-AF65-F5344CB8AC3E}">
        <p14:creationId xmlns:p14="http://schemas.microsoft.com/office/powerpoint/2010/main" val="999591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F0737F-18E3-DBA8-80AD-AB0DD830FB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68CF525-88FE-92F8-1847-5E0C678DD1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2EADE4-7DCD-7598-D3F9-A0F47E30E6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EB0C8-BDFD-4F7B-AE38-BB4E81EE838A}" type="datetimeFigureOut">
              <a:rPr lang="en-CA" smtClean="0"/>
              <a:t>2023-12-23</a:t>
            </a:fld>
            <a:endParaRPr lang="en-CA"/>
          </a:p>
        </p:txBody>
      </p:sp>
      <p:sp>
        <p:nvSpPr>
          <p:cNvPr id="5" name="Footer Placeholder 4">
            <a:extLst>
              <a:ext uri="{FF2B5EF4-FFF2-40B4-BE49-F238E27FC236}">
                <a16:creationId xmlns:a16="http://schemas.microsoft.com/office/drawing/2014/main" id="{6D6424A7-6C55-1ADE-496E-C8021224D3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86B7366-20E5-C979-9DAE-94D4F0AD38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0ACCE-A69F-4B79-A2B6-2133BC43D9E3}" type="slidenum">
              <a:rPr lang="en-CA" smtClean="0"/>
              <a:t>‹#›</a:t>
            </a:fld>
            <a:endParaRPr lang="en-CA"/>
          </a:p>
        </p:txBody>
      </p:sp>
    </p:spTree>
    <p:extLst>
      <p:ext uri="{BB962C8B-B14F-4D97-AF65-F5344CB8AC3E}">
        <p14:creationId xmlns:p14="http://schemas.microsoft.com/office/powerpoint/2010/main" val="16959856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D6A6F-1732-DED8-924E-94CC0CCD9E75}"/>
              </a:ext>
            </a:extLst>
          </p:cNvPr>
          <p:cNvSpPr>
            <a:spLocks noGrp="1"/>
          </p:cNvSpPr>
          <p:nvPr>
            <p:ph type="ctrTitle"/>
          </p:nvPr>
        </p:nvSpPr>
        <p:spPr>
          <a:xfrm>
            <a:off x="0" y="0"/>
            <a:ext cx="12192000" cy="1177871"/>
          </a:xfrm>
        </p:spPr>
        <p:txBody>
          <a:bodyPr/>
          <a:lstStyle/>
          <a:p>
            <a:r>
              <a:rPr lang="en-CA" dirty="0">
                <a:latin typeface="Arial Black" panose="020B0A04020102020204" pitchFamily="34" charset="0"/>
              </a:rPr>
              <a:t>The Foundation of the World</a:t>
            </a:r>
          </a:p>
        </p:txBody>
      </p:sp>
      <p:sp>
        <p:nvSpPr>
          <p:cNvPr id="3" name="Subtitle 2">
            <a:extLst>
              <a:ext uri="{FF2B5EF4-FFF2-40B4-BE49-F238E27FC236}">
                <a16:creationId xmlns:a16="http://schemas.microsoft.com/office/drawing/2014/main" id="{998EC70D-2D4A-B31E-995D-5BE1B79221CF}"/>
              </a:ext>
            </a:extLst>
          </p:cNvPr>
          <p:cNvSpPr>
            <a:spLocks noGrp="1"/>
          </p:cNvSpPr>
          <p:nvPr>
            <p:ph type="subTitle" idx="1"/>
          </p:nvPr>
        </p:nvSpPr>
        <p:spPr>
          <a:xfrm>
            <a:off x="1" y="1177871"/>
            <a:ext cx="12192000" cy="5424407"/>
          </a:xfrm>
        </p:spPr>
        <p:txBody>
          <a:bodyPr>
            <a:normAutofit lnSpcReduction="10000"/>
          </a:bodyPr>
          <a:lstStyle/>
          <a:p>
            <a:pPr>
              <a:lnSpc>
                <a:spcPct val="100000"/>
              </a:lnSpc>
            </a:pPr>
            <a:r>
              <a:rPr lang="en-CA" sz="2800" b="1" dirty="0">
                <a:solidFill>
                  <a:srgbClr val="FF0000"/>
                </a:solidFill>
              </a:rPr>
              <a:t>Now </a:t>
            </a:r>
            <a:r>
              <a:rPr lang="en-CA" sz="2800" b="1" i="1" dirty="0">
                <a:solidFill>
                  <a:srgbClr val="FF0000"/>
                </a:solidFill>
                <a:highlight>
                  <a:srgbClr val="FFFF00"/>
                </a:highlight>
              </a:rPr>
              <a:t>the serpent</a:t>
            </a:r>
            <a:r>
              <a:rPr lang="en-CA" sz="2800" b="1" i="1" dirty="0">
                <a:solidFill>
                  <a:srgbClr val="FF0000"/>
                </a:solidFill>
              </a:rPr>
              <a:t> </a:t>
            </a:r>
            <a:r>
              <a:rPr lang="en-CA" sz="2800" b="1" dirty="0">
                <a:solidFill>
                  <a:srgbClr val="FF0000"/>
                </a:solidFill>
              </a:rPr>
              <a:t>…  said to the woman, “</a:t>
            </a:r>
            <a:r>
              <a:rPr lang="en-CA" sz="2800" b="1" i="1" dirty="0">
                <a:solidFill>
                  <a:srgbClr val="FF0000"/>
                </a:solidFill>
                <a:highlight>
                  <a:srgbClr val="FFFF00"/>
                </a:highlight>
              </a:rPr>
              <a:t>Did God actually say</a:t>
            </a:r>
            <a:r>
              <a:rPr lang="en-CA" sz="2800" b="1" dirty="0">
                <a:solidFill>
                  <a:srgbClr val="FF0000"/>
                </a:solidFill>
              </a:rPr>
              <a:t> … lest you die.” </a:t>
            </a:r>
            <a:br>
              <a:rPr lang="en-CA" sz="2800" b="1" dirty="0">
                <a:solidFill>
                  <a:srgbClr val="FF0000"/>
                </a:solidFill>
              </a:rPr>
            </a:br>
            <a:r>
              <a:rPr lang="en-CA" sz="2800" b="1" dirty="0">
                <a:solidFill>
                  <a:srgbClr val="FF0000"/>
                </a:solidFill>
              </a:rPr>
              <a:t>But </a:t>
            </a:r>
            <a:r>
              <a:rPr lang="en-CA" sz="2800" b="1" i="1" dirty="0">
                <a:solidFill>
                  <a:srgbClr val="FF0000"/>
                </a:solidFill>
                <a:highlight>
                  <a:srgbClr val="FFFF00"/>
                </a:highlight>
              </a:rPr>
              <a:t>the serpent</a:t>
            </a:r>
            <a:r>
              <a:rPr lang="en-CA" sz="2800" b="1" dirty="0">
                <a:solidFill>
                  <a:srgbClr val="FF0000"/>
                </a:solidFill>
              </a:rPr>
              <a:t> said to the woman, “</a:t>
            </a:r>
            <a:r>
              <a:rPr lang="en-CA" sz="2800" b="1" i="1" dirty="0">
                <a:solidFill>
                  <a:srgbClr val="FF0000"/>
                </a:solidFill>
                <a:highlight>
                  <a:srgbClr val="FFFF00"/>
                </a:highlight>
              </a:rPr>
              <a:t>You will not surely die</a:t>
            </a:r>
            <a:r>
              <a:rPr lang="en-CA" sz="2800" b="1" dirty="0">
                <a:solidFill>
                  <a:srgbClr val="FF0000"/>
                </a:solidFill>
              </a:rPr>
              <a:t>.  …”</a:t>
            </a:r>
            <a:endParaRPr lang="en-CA" b="1" dirty="0">
              <a:solidFill>
                <a:srgbClr val="FF0000"/>
              </a:solidFill>
            </a:endParaRPr>
          </a:p>
          <a:p>
            <a:pPr algn="r">
              <a:lnSpc>
                <a:spcPct val="70000"/>
              </a:lnSpc>
              <a:spcBef>
                <a:spcPts val="0"/>
              </a:spcBef>
            </a:pPr>
            <a:r>
              <a:rPr lang="en-CA" sz="2000" dirty="0"/>
              <a:t>Genesis 3:1-4 ESV</a:t>
            </a:r>
          </a:p>
          <a:p>
            <a:pPr>
              <a:lnSpc>
                <a:spcPct val="100000"/>
              </a:lnSpc>
              <a:spcBef>
                <a:spcPts val="600"/>
              </a:spcBef>
            </a:pPr>
            <a:r>
              <a:rPr lang="en-CA" sz="2800" b="1" dirty="0">
                <a:solidFill>
                  <a:srgbClr val="FF0000"/>
                </a:solidFill>
              </a:rPr>
              <a:t>… </a:t>
            </a:r>
            <a:r>
              <a:rPr lang="en-CA" sz="2800" b="1" i="1" dirty="0">
                <a:solidFill>
                  <a:srgbClr val="FF0000"/>
                </a:solidFill>
                <a:highlight>
                  <a:srgbClr val="FFFF00"/>
                </a:highlight>
              </a:rPr>
              <a:t>the devil</a:t>
            </a:r>
            <a:r>
              <a:rPr lang="en-CA" sz="2800" b="1" dirty="0">
                <a:solidFill>
                  <a:srgbClr val="FF0000"/>
                </a:solidFill>
              </a:rPr>
              <a:t> … does not stand in the truth, because there is no truth in him.  When he lies, he speaks out of his own character, for he </a:t>
            </a:r>
            <a:r>
              <a:rPr lang="en-CA" sz="2800" b="1" i="1" dirty="0">
                <a:solidFill>
                  <a:srgbClr val="FF0000"/>
                </a:solidFill>
                <a:highlight>
                  <a:srgbClr val="FFFF00"/>
                </a:highlight>
              </a:rPr>
              <a:t>is a liar and the father of lies</a:t>
            </a:r>
            <a:r>
              <a:rPr lang="en-CA" sz="2800" b="1" dirty="0">
                <a:solidFill>
                  <a:srgbClr val="FF0000"/>
                </a:solidFill>
              </a:rPr>
              <a:t>.</a:t>
            </a:r>
          </a:p>
          <a:p>
            <a:pPr algn="r">
              <a:lnSpc>
                <a:spcPct val="70000"/>
              </a:lnSpc>
              <a:spcBef>
                <a:spcPts val="0"/>
              </a:spcBef>
            </a:pPr>
            <a:r>
              <a:rPr lang="en-CA" sz="2000" dirty="0"/>
              <a:t>John 8:44 ESV</a:t>
            </a:r>
          </a:p>
          <a:p>
            <a:pPr>
              <a:lnSpc>
                <a:spcPct val="100000"/>
              </a:lnSpc>
              <a:spcBef>
                <a:spcPts val="600"/>
              </a:spcBef>
            </a:pPr>
            <a:r>
              <a:rPr lang="en-CA" sz="2800" b="1" dirty="0">
                <a:solidFill>
                  <a:srgbClr val="FF0000"/>
                </a:solidFill>
              </a:rPr>
              <a:t>In their case </a:t>
            </a:r>
            <a:r>
              <a:rPr lang="en-CA" sz="2800" b="1" i="1" dirty="0">
                <a:solidFill>
                  <a:srgbClr val="FF0000"/>
                </a:solidFill>
                <a:highlight>
                  <a:srgbClr val="FFFF00"/>
                </a:highlight>
              </a:rPr>
              <a:t>the god of this world has blinded the minds of the unbelievers</a:t>
            </a:r>
            <a:r>
              <a:rPr lang="en-CA" sz="2800" b="1" dirty="0">
                <a:solidFill>
                  <a:srgbClr val="FF0000"/>
                </a:solidFill>
              </a:rPr>
              <a:t>, to keep them from seeing the light of the gospel of the glory of Christ …</a:t>
            </a:r>
          </a:p>
          <a:p>
            <a:pPr algn="r">
              <a:lnSpc>
                <a:spcPct val="70000"/>
              </a:lnSpc>
              <a:spcBef>
                <a:spcPts val="0"/>
              </a:spcBef>
            </a:pPr>
            <a:r>
              <a:rPr lang="en-CA" sz="2000" dirty="0"/>
              <a:t>2 Corinthians 4:4 ESV</a:t>
            </a:r>
          </a:p>
          <a:p>
            <a:pPr>
              <a:lnSpc>
                <a:spcPct val="100000"/>
              </a:lnSpc>
              <a:spcBef>
                <a:spcPts val="600"/>
              </a:spcBef>
            </a:pPr>
            <a:r>
              <a:rPr lang="en-CA" sz="2800" b="1" dirty="0">
                <a:solidFill>
                  <a:srgbClr val="FF0000"/>
                </a:solidFill>
              </a:rPr>
              <a:t>I am not praying for the world but for those whom you have given me, for they are yours.  … </a:t>
            </a:r>
            <a:r>
              <a:rPr lang="en-CA" sz="2800" b="1" i="1" dirty="0">
                <a:solidFill>
                  <a:srgbClr val="FF0000"/>
                </a:solidFill>
                <a:highlight>
                  <a:srgbClr val="FFFF00"/>
                </a:highlight>
              </a:rPr>
              <a:t>I have given them your word</a:t>
            </a:r>
            <a:r>
              <a:rPr lang="en-CA" sz="2800" b="1" dirty="0">
                <a:solidFill>
                  <a:srgbClr val="FF0000"/>
                </a:solidFill>
              </a:rPr>
              <a:t>, and the world has hated them because </a:t>
            </a:r>
            <a:r>
              <a:rPr lang="en-CA" sz="2800" b="1" i="1" dirty="0">
                <a:solidFill>
                  <a:srgbClr val="FF0000"/>
                </a:solidFill>
                <a:highlight>
                  <a:srgbClr val="FFFF00"/>
                </a:highlight>
              </a:rPr>
              <a:t>they are not of the world</a:t>
            </a:r>
            <a:r>
              <a:rPr lang="en-CA" sz="2800" b="1" dirty="0">
                <a:solidFill>
                  <a:srgbClr val="FF0000"/>
                </a:solidFill>
              </a:rPr>
              <a:t>, </a:t>
            </a:r>
            <a:r>
              <a:rPr lang="en-CA" sz="2800" b="1" i="1" dirty="0">
                <a:solidFill>
                  <a:srgbClr val="FF0000"/>
                </a:solidFill>
                <a:highlight>
                  <a:srgbClr val="FFFF00"/>
                </a:highlight>
              </a:rPr>
              <a:t>just as I am not of the world</a:t>
            </a:r>
            <a:r>
              <a:rPr lang="en-CA" sz="2800" b="1" dirty="0">
                <a:solidFill>
                  <a:srgbClr val="FF0000"/>
                </a:solidFill>
              </a:rPr>
              <a:t>.  </a:t>
            </a:r>
            <a:br>
              <a:rPr lang="en-CA" sz="2800" b="1" dirty="0">
                <a:solidFill>
                  <a:srgbClr val="FF0000"/>
                </a:solidFill>
              </a:rPr>
            </a:br>
            <a:r>
              <a:rPr lang="en-CA" sz="2800" b="1" i="1" dirty="0">
                <a:solidFill>
                  <a:srgbClr val="FF0000"/>
                </a:solidFill>
                <a:highlight>
                  <a:srgbClr val="FFFF00"/>
                </a:highlight>
              </a:rPr>
              <a:t>I do not ask that you take them out of the world</a:t>
            </a:r>
            <a:r>
              <a:rPr lang="en-CA" sz="2800" b="1" dirty="0">
                <a:solidFill>
                  <a:srgbClr val="FF0000"/>
                </a:solidFill>
              </a:rPr>
              <a:t>, </a:t>
            </a:r>
            <a:br>
              <a:rPr lang="en-CA" sz="2800" b="1" dirty="0">
                <a:solidFill>
                  <a:srgbClr val="FF0000"/>
                </a:solidFill>
              </a:rPr>
            </a:br>
            <a:r>
              <a:rPr lang="en-CA" sz="2800" b="1" dirty="0">
                <a:solidFill>
                  <a:srgbClr val="FF0000"/>
                </a:solidFill>
              </a:rPr>
              <a:t>but that you </a:t>
            </a:r>
            <a:r>
              <a:rPr lang="en-CA" sz="2800" b="1" i="1" dirty="0">
                <a:solidFill>
                  <a:srgbClr val="FF0000"/>
                </a:solidFill>
                <a:highlight>
                  <a:srgbClr val="FFFF00"/>
                </a:highlight>
              </a:rPr>
              <a:t>keep them from the evil one</a:t>
            </a:r>
            <a:r>
              <a:rPr lang="en-CA" sz="2800" b="1" dirty="0">
                <a:solidFill>
                  <a:srgbClr val="FF0000"/>
                </a:solidFill>
              </a:rPr>
              <a:t>.   </a:t>
            </a:r>
          </a:p>
          <a:p>
            <a:pPr algn="r">
              <a:lnSpc>
                <a:spcPct val="20000"/>
              </a:lnSpc>
              <a:spcBef>
                <a:spcPts val="0"/>
              </a:spcBef>
            </a:pPr>
            <a:r>
              <a:rPr lang="en-CA" sz="2000" dirty="0"/>
              <a:t>John 17:9, 14-15</a:t>
            </a:r>
          </a:p>
        </p:txBody>
      </p:sp>
      <p:sp>
        <p:nvSpPr>
          <p:cNvPr id="5" name="TextBox 4">
            <a:extLst>
              <a:ext uri="{FF2B5EF4-FFF2-40B4-BE49-F238E27FC236}">
                <a16:creationId xmlns:a16="http://schemas.microsoft.com/office/drawing/2014/main" id="{9DCDA3AB-3380-B0AB-1974-3B3E65B5A05F}"/>
              </a:ext>
            </a:extLst>
          </p:cNvPr>
          <p:cNvSpPr txBox="1"/>
          <p:nvPr/>
        </p:nvSpPr>
        <p:spPr>
          <a:xfrm>
            <a:off x="0" y="6602278"/>
            <a:ext cx="12192000" cy="253916"/>
          </a:xfrm>
          <a:prstGeom prst="rect">
            <a:avLst/>
          </a:prstGeom>
          <a:noFill/>
        </p:spPr>
        <p:txBody>
          <a:bodyPr wrap="square">
            <a:spAutoFit/>
          </a:bodyPr>
          <a:lstStyle/>
          <a:p>
            <a:r>
              <a:rPr lang="en-CA" sz="1050" dirty="0"/>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129161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83949-60CE-83E0-C9F9-775F1ED2B0B3}"/>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NOT Fix the World Now</a:t>
            </a:r>
          </a:p>
        </p:txBody>
      </p:sp>
      <p:sp>
        <p:nvSpPr>
          <p:cNvPr id="3" name="Content Placeholder 2">
            <a:extLst>
              <a:ext uri="{FF2B5EF4-FFF2-40B4-BE49-F238E27FC236}">
                <a16:creationId xmlns:a16="http://schemas.microsoft.com/office/drawing/2014/main" id="{13461243-3963-F008-9761-4359FAD6C2E1}"/>
              </a:ext>
            </a:extLst>
          </p:cNvPr>
          <p:cNvSpPr>
            <a:spLocks noGrp="1"/>
          </p:cNvSpPr>
          <p:nvPr>
            <p:ph idx="1"/>
          </p:nvPr>
        </p:nvSpPr>
        <p:spPr>
          <a:xfrm>
            <a:off x="-1" y="1175657"/>
            <a:ext cx="12192001" cy="5682342"/>
          </a:xfrm>
        </p:spPr>
        <p:txBody>
          <a:bodyPr>
            <a:normAutofit/>
          </a:bodyPr>
          <a:lstStyle/>
          <a:p>
            <a:pPr>
              <a:lnSpc>
                <a:spcPct val="100000"/>
              </a:lnSpc>
            </a:pPr>
            <a:r>
              <a:rPr lang="en-CA" b="1" i="0" strike="noStrike" baseline="0" dirty="0">
                <a:highlight>
                  <a:srgbClr val="FFFF00"/>
                </a:highlight>
                <a:latin typeface="Calibri" panose="020F0502020204030204" pitchFamily="34" charset="0"/>
              </a:rPr>
              <a:t>God has made NO provision to in any way make this world a better place</a:t>
            </a:r>
            <a:r>
              <a:rPr lang="en-CA" i="0" strike="noStrike" baseline="0" dirty="0">
                <a:latin typeface="Calibri" panose="020F0502020204030204" pitchFamily="34" charset="0"/>
              </a:rPr>
              <a:t>:</a:t>
            </a:r>
          </a:p>
          <a:p>
            <a:pPr marL="457200" lvl="1" indent="0">
              <a:lnSpc>
                <a:spcPct val="100000"/>
              </a:lnSpc>
              <a:spcBef>
                <a:spcPts val="0"/>
              </a:spcBef>
              <a:buNone/>
            </a:pPr>
            <a:r>
              <a:rPr lang="en-CA" b="1" i="0" u="sng" strike="noStrike" baseline="0" dirty="0">
                <a:latin typeface="Calibri" panose="020F0502020204030204" pitchFamily="34" charset="0"/>
              </a:rPr>
              <a:t>John 17:6, 9-11a, 13-18 ESV</a:t>
            </a:r>
          </a:p>
          <a:p>
            <a:pPr marL="457200" lvl="1" indent="0">
              <a:spcBef>
                <a:spcPts val="0"/>
              </a:spcBef>
              <a:buNone/>
            </a:pPr>
            <a:r>
              <a:rPr lang="en-CA" b="0" i="0" u="none" strike="noStrike" baseline="0" dirty="0">
                <a:latin typeface="Calibri" panose="020F0502020204030204" pitchFamily="34" charset="0"/>
              </a:rPr>
              <a:t>I have manifested your name to </a:t>
            </a:r>
            <a:r>
              <a:rPr lang="en-CA" b="1" i="0" u="none" strike="noStrike" baseline="0" dirty="0">
                <a:highlight>
                  <a:srgbClr val="FFFF00"/>
                </a:highlight>
                <a:latin typeface="Calibri-Bold"/>
              </a:rPr>
              <a:t>the people whom you gave me out of the world</a:t>
            </a:r>
            <a:r>
              <a:rPr lang="en-CA" b="0" i="0" u="none" strike="noStrike" baseline="0" dirty="0">
                <a:latin typeface="Calibri" panose="020F0502020204030204" pitchFamily="34" charset="0"/>
              </a:rPr>
              <a:t>.  Yours they were, and you gave them to me, and they have kept your word. … I am praying for them. </a:t>
            </a:r>
            <a:br>
              <a:rPr lang="en-CA" b="0" i="0" u="none" strike="noStrike" baseline="0" dirty="0">
                <a:latin typeface="Calibri" panose="020F0502020204030204" pitchFamily="34" charset="0"/>
              </a:rPr>
            </a:br>
            <a:r>
              <a:rPr lang="en-CA" b="1" i="0" u="none" strike="noStrike" baseline="0" dirty="0">
                <a:highlight>
                  <a:srgbClr val="FFFF00"/>
                </a:highlight>
                <a:latin typeface="Calibri-Bold"/>
              </a:rPr>
              <a:t>I am not praying for the world but for those whom you have given me</a:t>
            </a:r>
            <a:r>
              <a:rPr lang="en-CA" b="0" i="0" u="none" strike="noStrike" baseline="0" dirty="0">
                <a:latin typeface="Calibri" panose="020F0502020204030204" pitchFamily="34" charset="0"/>
              </a:rPr>
              <a:t>, for they are yours.  All mine are yours, and yours are mine, and I am glorified in them.  And </a:t>
            </a:r>
            <a:r>
              <a:rPr lang="en-CA" b="1" i="0" u="none" strike="noStrike" baseline="0" dirty="0">
                <a:highlight>
                  <a:srgbClr val="FFFF00"/>
                </a:highlight>
                <a:latin typeface="Calibri-Bold"/>
              </a:rPr>
              <a:t>I am no longer in the world</a:t>
            </a:r>
            <a:r>
              <a:rPr lang="en-CA" b="0" i="0" u="none" strike="noStrike" baseline="0" dirty="0">
                <a:latin typeface="Calibri" panose="020F0502020204030204" pitchFamily="34" charset="0"/>
              </a:rPr>
              <a:t>, but </a:t>
            </a:r>
            <a:r>
              <a:rPr lang="en-CA" b="1" i="0" u="none" strike="noStrike" baseline="0" dirty="0">
                <a:highlight>
                  <a:srgbClr val="FFFF00"/>
                </a:highlight>
                <a:latin typeface="Calibri-Bold"/>
              </a:rPr>
              <a:t>they are in the world</a:t>
            </a:r>
            <a:r>
              <a:rPr lang="en-CA" b="0" i="0" u="none" strike="noStrike" baseline="0" dirty="0">
                <a:latin typeface="Calibri" panose="020F0502020204030204" pitchFamily="34" charset="0"/>
              </a:rPr>
              <a:t>, and I am coming to you.</a:t>
            </a:r>
          </a:p>
          <a:p>
            <a:pPr marL="457200" lvl="1" indent="0">
              <a:spcBef>
                <a:spcPts val="1200"/>
              </a:spcBef>
              <a:buNone/>
            </a:pPr>
            <a:r>
              <a:rPr lang="en-CA" b="0" i="0" u="none" strike="noStrike" baseline="0" dirty="0">
                <a:latin typeface="Calibri" panose="020F0502020204030204" pitchFamily="34" charset="0"/>
              </a:rPr>
              <a:t>But now I am coming to you, and </a:t>
            </a:r>
            <a:r>
              <a:rPr lang="en-CA" b="1" i="0" u="none" strike="noStrike" baseline="0" dirty="0">
                <a:highlight>
                  <a:srgbClr val="FFFF00"/>
                </a:highlight>
                <a:latin typeface="Calibri-Bold"/>
              </a:rPr>
              <a:t>these things I speak in the world</a:t>
            </a:r>
            <a:r>
              <a:rPr lang="en-CA" b="0" i="0" u="none" strike="noStrike" baseline="0" dirty="0">
                <a:latin typeface="Calibri" panose="020F0502020204030204" pitchFamily="34" charset="0"/>
              </a:rPr>
              <a:t>, that they may have my joy fulfilled in themselves.  </a:t>
            </a:r>
            <a:r>
              <a:rPr lang="en-CA" b="1" i="0" u="none" strike="noStrike" baseline="0" dirty="0">
                <a:highlight>
                  <a:srgbClr val="FFFF00"/>
                </a:highlight>
                <a:latin typeface="Calibri" panose="020F0502020204030204" pitchFamily="34" charset="0"/>
              </a:rPr>
              <a:t>I have given them your word</a:t>
            </a:r>
            <a:r>
              <a:rPr lang="en-CA" b="0" i="0" u="none" strike="noStrike" baseline="0" dirty="0">
                <a:latin typeface="Calibri" panose="020F0502020204030204" pitchFamily="34" charset="0"/>
              </a:rPr>
              <a:t>, and </a:t>
            </a:r>
            <a:r>
              <a:rPr lang="en-CA" b="1" i="0" u="none" strike="noStrike" baseline="0" dirty="0">
                <a:highlight>
                  <a:srgbClr val="FFFF00"/>
                </a:highlight>
                <a:latin typeface="Calibri-Bold"/>
              </a:rPr>
              <a:t>the world has hated them because they are not of the world</a:t>
            </a:r>
            <a:r>
              <a:rPr lang="en-CA" b="0" i="0" u="none" strike="noStrike" baseline="0" dirty="0">
                <a:highlight>
                  <a:srgbClr val="FFFF00"/>
                </a:highlight>
                <a:latin typeface="Calibri" panose="020F0502020204030204" pitchFamily="34" charset="0"/>
              </a:rPr>
              <a:t>, </a:t>
            </a:r>
            <a:r>
              <a:rPr lang="en-CA" b="1" i="0" u="none" strike="noStrike" baseline="0" dirty="0">
                <a:highlight>
                  <a:srgbClr val="FFFF00"/>
                </a:highlight>
                <a:latin typeface="Calibri-Bold"/>
              </a:rPr>
              <a:t>just as I am not of the world</a:t>
            </a:r>
            <a:r>
              <a:rPr lang="en-CA" b="0" i="0" u="none" strike="noStrike" baseline="0" dirty="0">
                <a:latin typeface="Calibri" panose="020F0502020204030204" pitchFamily="34" charset="0"/>
              </a:rPr>
              <a:t>.  </a:t>
            </a:r>
            <a:r>
              <a:rPr lang="en-CA" b="1" i="0" u="none" strike="noStrike" baseline="0" dirty="0">
                <a:highlight>
                  <a:srgbClr val="FFFF00"/>
                </a:highlight>
                <a:latin typeface="Calibri-Bold"/>
              </a:rPr>
              <a:t>I do not ask that you take them out of the world</a:t>
            </a:r>
            <a:r>
              <a:rPr lang="en-CA" b="0" i="0" u="none" strike="noStrike" baseline="0" dirty="0">
                <a:latin typeface="Calibri" panose="020F0502020204030204" pitchFamily="34" charset="0"/>
              </a:rPr>
              <a:t>, but that you </a:t>
            </a:r>
            <a:r>
              <a:rPr lang="en-CA" b="1" i="0" u="none" strike="noStrike" baseline="0" dirty="0">
                <a:highlight>
                  <a:srgbClr val="FFFF00"/>
                </a:highlight>
                <a:latin typeface="Calibri" panose="020F0502020204030204" pitchFamily="34" charset="0"/>
              </a:rPr>
              <a:t>keep them from the evil one</a:t>
            </a:r>
            <a:r>
              <a:rPr lang="en-CA" b="0" i="0" u="none" strike="noStrike" baseline="0" dirty="0">
                <a:latin typeface="Calibri" panose="020F0502020204030204" pitchFamily="34" charset="0"/>
              </a:rPr>
              <a:t>.  </a:t>
            </a:r>
            <a:r>
              <a:rPr lang="en-CA" b="1" i="0" u="none" strike="noStrike" baseline="0" dirty="0">
                <a:highlight>
                  <a:srgbClr val="FFFF00"/>
                </a:highlight>
                <a:latin typeface="Calibri-Bold"/>
              </a:rPr>
              <a:t>They are not of the world</a:t>
            </a:r>
            <a:r>
              <a:rPr lang="en-CA" b="0" i="0" u="none" strike="noStrike" baseline="0" dirty="0">
                <a:highlight>
                  <a:srgbClr val="FFFF00"/>
                </a:highlight>
                <a:latin typeface="Calibri" panose="020F0502020204030204" pitchFamily="34" charset="0"/>
              </a:rPr>
              <a:t>, </a:t>
            </a:r>
            <a:r>
              <a:rPr lang="en-CA" b="1" i="0" u="none" strike="noStrike" baseline="0" dirty="0">
                <a:highlight>
                  <a:srgbClr val="FFFF00"/>
                </a:highlight>
                <a:latin typeface="Calibri-Bold"/>
              </a:rPr>
              <a:t>just as I am not of the world</a:t>
            </a:r>
            <a:r>
              <a:rPr lang="en-CA" b="0" i="0" u="none" strike="noStrike" baseline="0" dirty="0">
                <a:latin typeface="Calibri" panose="020F0502020204030204" pitchFamily="34" charset="0"/>
              </a:rPr>
              <a:t>.</a:t>
            </a:r>
          </a:p>
          <a:p>
            <a:pPr marL="457200" lvl="1" indent="0">
              <a:spcBef>
                <a:spcPts val="1200"/>
              </a:spcBef>
              <a:buNone/>
            </a:pPr>
            <a:r>
              <a:rPr lang="en-CA" b="1" i="0" u="none" strike="noStrike" baseline="0" dirty="0">
                <a:highlight>
                  <a:srgbClr val="FFFF00"/>
                </a:highlight>
                <a:latin typeface="Calibri-Bold"/>
              </a:rPr>
              <a:t>Sanctify them in the truth</a:t>
            </a:r>
            <a:r>
              <a:rPr lang="en-CA" b="0" i="0" u="none" strike="noStrike" baseline="0" dirty="0">
                <a:latin typeface="Calibri" panose="020F0502020204030204" pitchFamily="34" charset="0"/>
              </a:rPr>
              <a:t>; </a:t>
            </a:r>
            <a:r>
              <a:rPr lang="en-CA" b="1" i="0" u="none" strike="noStrike" baseline="0" dirty="0">
                <a:highlight>
                  <a:srgbClr val="FFFF00"/>
                </a:highlight>
                <a:latin typeface="Calibri-Bold"/>
              </a:rPr>
              <a:t>your word is truth</a:t>
            </a:r>
            <a:r>
              <a:rPr lang="en-CA" b="0" i="0" u="none" strike="noStrike" baseline="0" dirty="0">
                <a:latin typeface="Calibri" panose="020F0502020204030204" pitchFamily="34" charset="0"/>
              </a:rPr>
              <a:t>.  As </a:t>
            </a:r>
            <a:r>
              <a:rPr lang="en-CA" i="0" u="none" strike="noStrike" baseline="0" dirty="0">
                <a:latin typeface="Calibri-Bold"/>
              </a:rPr>
              <a:t>you sent me into the world</a:t>
            </a:r>
            <a:r>
              <a:rPr lang="en-CA" b="0" i="0" u="none" strike="noStrike" baseline="0" dirty="0">
                <a:latin typeface="Calibri" panose="020F0502020204030204" pitchFamily="34" charset="0"/>
              </a:rPr>
              <a:t>, so </a:t>
            </a:r>
            <a:r>
              <a:rPr lang="en-CA" b="1" i="0" u="none" strike="noStrike" baseline="0" dirty="0">
                <a:highlight>
                  <a:srgbClr val="FFFF00"/>
                </a:highlight>
                <a:latin typeface="Calibri" panose="020F0502020204030204" pitchFamily="34" charset="0"/>
              </a:rPr>
              <a:t>I </a:t>
            </a:r>
            <a:r>
              <a:rPr lang="en-CA" b="1" i="0" u="none" strike="noStrike" baseline="0" dirty="0">
                <a:highlight>
                  <a:srgbClr val="FFFF00"/>
                </a:highlight>
                <a:latin typeface="Calibri-Bold"/>
              </a:rPr>
              <a:t>have sent them into the world</a:t>
            </a:r>
            <a:r>
              <a:rPr lang="en-CA" b="0" i="0" u="none" strike="noStrike" baseline="0" dirty="0">
                <a:latin typeface="Calibri" panose="020F0502020204030204" pitchFamily="34" charset="0"/>
              </a:rPr>
              <a:t>.  </a:t>
            </a:r>
            <a:endParaRPr lang="en-CA" dirty="0"/>
          </a:p>
        </p:txBody>
      </p:sp>
    </p:spTree>
    <p:extLst>
      <p:ext uri="{BB962C8B-B14F-4D97-AF65-F5344CB8AC3E}">
        <p14:creationId xmlns:p14="http://schemas.microsoft.com/office/powerpoint/2010/main" val="13087263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EEFAA-E7DB-B06D-4E79-36B1635A002E}"/>
              </a:ext>
            </a:extLst>
          </p:cNvPr>
          <p:cNvSpPr>
            <a:spLocks noGrp="1"/>
          </p:cNvSpPr>
          <p:nvPr>
            <p:ph type="title"/>
          </p:nvPr>
        </p:nvSpPr>
        <p:spPr>
          <a:xfrm>
            <a:off x="838200" y="1"/>
            <a:ext cx="10515600" cy="1138334"/>
          </a:xfrm>
        </p:spPr>
        <p:txBody>
          <a:bodyPr/>
          <a:lstStyle/>
          <a:p>
            <a:pPr algn="ctr"/>
            <a:r>
              <a:rPr lang="en-CA" dirty="0">
                <a:latin typeface="Arial Black" panose="020B0A04020102020204" pitchFamily="34" charset="0"/>
              </a:rPr>
              <a:t>Live in the World AS IT IS</a:t>
            </a:r>
          </a:p>
        </p:txBody>
      </p:sp>
      <p:sp>
        <p:nvSpPr>
          <p:cNvPr id="3" name="Content Placeholder 2">
            <a:extLst>
              <a:ext uri="{FF2B5EF4-FFF2-40B4-BE49-F238E27FC236}">
                <a16:creationId xmlns:a16="http://schemas.microsoft.com/office/drawing/2014/main" id="{E0BD6E62-D9BA-5C9E-BB42-98F493F99FA3}"/>
              </a:ext>
            </a:extLst>
          </p:cNvPr>
          <p:cNvSpPr>
            <a:spLocks noGrp="1"/>
          </p:cNvSpPr>
          <p:nvPr>
            <p:ph idx="1"/>
          </p:nvPr>
        </p:nvSpPr>
        <p:spPr>
          <a:xfrm>
            <a:off x="0" y="1138335"/>
            <a:ext cx="12192000" cy="5719664"/>
          </a:xfrm>
        </p:spPr>
        <p:txBody>
          <a:bodyPr>
            <a:normAutofit fontScale="92500" lnSpcReduction="10000"/>
          </a:bodyPr>
          <a:lstStyle/>
          <a:p>
            <a:r>
              <a:rPr lang="en-CA" dirty="0"/>
              <a:t>We are NOT required to try to fix the world now, but </a:t>
            </a:r>
            <a:r>
              <a:rPr lang="en-CA" dirty="0">
                <a:highlight>
                  <a:srgbClr val="FFFF00"/>
                </a:highlight>
              </a:rPr>
              <a:t>we are definitely required NOT to be part of the world</a:t>
            </a:r>
            <a:r>
              <a:rPr lang="en-CA" dirty="0"/>
              <a:t> –  the Apostle Paul made the point explicitly to the Church at Corinth: </a:t>
            </a:r>
            <a:r>
              <a:rPr lang="en-CA" sz="2400" b="1" u="sng" dirty="0"/>
              <a:t>1 Corinthians 5:9-10 ESV</a:t>
            </a:r>
          </a:p>
          <a:p>
            <a:pPr marL="457200" lvl="1" indent="0">
              <a:spcBef>
                <a:spcPts val="0"/>
              </a:spcBef>
              <a:buNone/>
            </a:pPr>
            <a:r>
              <a:rPr lang="en-CA" dirty="0"/>
              <a:t>I wrote to you in my letter not to associate with sexually immoral people—not at all meaning the sexually immoral of this world, or the greedy and swindlers, or idolaters, since </a:t>
            </a:r>
            <a:r>
              <a:rPr lang="en-CA" b="1" dirty="0">
                <a:highlight>
                  <a:srgbClr val="FFFF00"/>
                </a:highlight>
              </a:rPr>
              <a:t>then you would need to go out of the world</a:t>
            </a:r>
            <a:r>
              <a:rPr lang="en-CA" dirty="0"/>
              <a:t>. </a:t>
            </a:r>
          </a:p>
          <a:p>
            <a:r>
              <a:rPr lang="en-CA" dirty="0"/>
              <a:t>True Christians must live in this world as it is today – the filth and corruption will be removed in due time, but the challenge is to “</a:t>
            </a:r>
            <a:r>
              <a:rPr lang="en-CA" b="1" dirty="0">
                <a:highlight>
                  <a:srgbClr val="FFFF00"/>
                </a:highlight>
              </a:rPr>
              <a:t>remain unstained</a:t>
            </a:r>
            <a:r>
              <a:rPr lang="en-CA" dirty="0"/>
              <a:t>”:</a:t>
            </a:r>
          </a:p>
          <a:p>
            <a:pPr marL="457200" lvl="1" indent="0">
              <a:spcBef>
                <a:spcPts val="0"/>
              </a:spcBef>
              <a:buNone/>
            </a:pPr>
            <a:r>
              <a:rPr lang="en-CA" b="1" u="sng" dirty="0"/>
              <a:t>1 John 2:17 and James 1:27 ESV</a:t>
            </a:r>
          </a:p>
          <a:p>
            <a:pPr marL="457200" lvl="1" indent="0">
              <a:spcBef>
                <a:spcPts val="0"/>
              </a:spcBef>
              <a:buNone/>
            </a:pPr>
            <a:r>
              <a:rPr lang="en-CA" dirty="0"/>
              <a:t>And </a:t>
            </a:r>
            <a:r>
              <a:rPr lang="en-CA" b="1" dirty="0">
                <a:highlight>
                  <a:srgbClr val="FFFF00"/>
                </a:highlight>
              </a:rPr>
              <a:t>the world is passing away</a:t>
            </a:r>
            <a:r>
              <a:rPr lang="en-CA" dirty="0"/>
              <a:t> along with its desires, but whoever does the will of God abides forever.  … Religion that is pure and undefiled before God the Father is this: to visit orphans and widows in their affliction, and to </a:t>
            </a:r>
            <a:r>
              <a:rPr lang="en-CA" b="1" dirty="0">
                <a:highlight>
                  <a:srgbClr val="FFFF00"/>
                </a:highlight>
              </a:rPr>
              <a:t>keep oneself unstained from the world</a:t>
            </a:r>
            <a:r>
              <a:rPr lang="en-CA" dirty="0"/>
              <a:t>.</a:t>
            </a:r>
          </a:p>
          <a:p>
            <a:r>
              <a:rPr lang="en-CA" b="1" dirty="0">
                <a:highlight>
                  <a:srgbClr val="FFFF00"/>
                </a:highlight>
              </a:rPr>
              <a:t>Everything about his world is designed to bring people into the way of sin</a:t>
            </a:r>
            <a:r>
              <a:rPr lang="en-CA" dirty="0"/>
              <a:t>, the way of Satan the Devil – Satan’s primary target is True Worshippers: </a:t>
            </a:r>
            <a:r>
              <a:rPr lang="en-CA" sz="2600" b="1" u="sng" dirty="0"/>
              <a:t>1 Peter 5:8-9 ESV</a:t>
            </a:r>
            <a:endParaRPr lang="en-CA" b="1" u="sng" dirty="0"/>
          </a:p>
          <a:p>
            <a:pPr marL="457200" lvl="1" indent="0">
              <a:spcBef>
                <a:spcPts val="0"/>
              </a:spcBef>
              <a:buNone/>
            </a:pPr>
            <a:r>
              <a:rPr lang="en-CA" dirty="0"/>
              <a:t>Be sober-minded; be watchful. </a:t>
            </a:r>
            <a:r>
              <a:rPr lang="en-CA" b="1" dirty="0">
                <a:highlight>
                  <a:srgbClr val="FFFF00"/>
                </a:highlight>
              </a:rPr>
              <a:t>Your adversary the devil prowls around like a roaring lion, seeking someone to devour</a:t>
            </a:r>
            <a:r>
              <a:rPr lang="en-CA" dirty="0"/>
              <a:t>.  Resist him, firm in your faith, knowing that the same kinds of suffering are being experienced by your brotherhood throughout the world. </a:t>
            </a:r>
          </a:p>
        </p:txBody>
      </p:sp>
    </p:spTree>
    <p:extLst>
      <p:ext uri="{BB962C8B-B14F-4D97-AF65-F5344CB8AC3E}">
        <p14:creationId xmlns:p14="http://schemas.microsoft.com/office/powerpoint/2010/main" val="759606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1D9BC1-9F8D-3840-7137-D341FE8B2163}"/>
              </a:ext>
            </a:extLst>
          </p:cNvPr>
          <p:cNvSpPr>
            <a:spLocks noGrp="1"/>
          </p:cNvSpPr>
          <p:nvPr>
            <p:ph type="title"/>
          </p:nvPr>
        </p:nvSpPr>
        <p:spPr>
          <a:xfrm>
            <a:off x="838200" y="1"/>
            <a:ext cx="10515600" cy="802432"/>
          </a:xfrm>
        </p:spPr>
        <p:txBody>
          <a:bodyPr/>
          <a:lstStyle/>
          <a:p>
            <a:pPr algn="ctr"/>
            <a:r>
              <a:rPr lang="en-CA" dirty="0">
                <a:latin typeface="Arial Black" panose="020B0A04020102020204" pitchFamily="34" charset="0"/>
              </a:rPr>
              <a:t>Satan HAS BEEN Defeated</a:t>
            </a:r>
          </a:p>
        </p:txBody>
      </p:sp>
      <p:sp>
        <p:nvSpPr>
          <p:cNvPr id="3" name="Content Placeholder 2">
            <a:extLst>
              <a:ext uri="{FF2B5EF4-FFF2-40B4-BE49-F238E27FC236}">
                <a16:creationId xmlns:a16="http://schemas.microsoft.com/office/drawing/2014/main" id="{6CCCE4B9-F14F-9CEF-988E-B383361B15E3}"/>
              </a:ext>
            </a:extLst>
          </p:cNvPr>
          <p:cNvSpPr>
            <a:spLocks noGrp="1"/>
          </p:cNvSpPr>
          <p:nvPr>
            <p:ph idx="1"/>
          </p:nvPr>
        </p:nvSpPr>
        <p:spPr>
          <a:xfrm>
            <a:off x="0" y="802433"/>
            <a:ext cx="12192000" cy="6055566"/>
          </a:xfrm>
        </p:spPr>
        <p:txBody>
          <a:bodyPr>
            <a:normAutofit lnSpcReduction="10000"/>
          </a:bodyPr>
          <a:lstStyle/>
          <a:p>
            <a:pPr marL="0" indent="0">
              <a:buNone/>
            </a:pPr>
            <a:r>
              <a:rPr lang="en-CA" sz="2400" b="1" i="0" u="sng" strike="noStrike" baseline="0" dirty="0">
                <a:latin typeface="Calibri" panose="020F0502020204030204" pitchFamily="34" charset="0"/>
              </a:rPr>
              <a:t>Matthew 4:1-11 ESV</a:t>
            </a:r>
          </a:p>
          <a:p>
            <a:pPr marL="0" indent="0">
              <a:spcBef>
                <a:spcPts val="0"/>
              </a:spcBef>
              <a:buNone/>
            </a:pPr>
            <a:r>
              <a:rPr lang="en-CA" sz="2400" b="0" i="0" u="none" strike="noStrike" baseline="0" dirty="0">
                <a:latin typeface="Calibri" panose="020F0502020204030204" pitchFamily="34" charset="0"/>
              </a:rPr>
              <a:t>Then </a:t>
            </a:r>
            <a:r>
              <a:rPr lang="en-CA" sz="2400" b="1" i="0" u="none" strike="noStrike" baseline="0" dirty="0">
                <a:highlight>
                  <a:srgbClr val="FFFF00"/>
                </a:highlight>
                <a:latin typeface="Calibri-Bold"/>
              </a:rPr>
              <a:t>Jesus was led up by the Spirit into the wilderness to be tempted by the devil</a:t>
            </a:r>
            <a:r>
              <a:rPr lang="en-CA" sz="2400" b="0" i="0" u="none" strike="noStrike" baseline="0" dirty="0">
                <a:latin typeface="Calibri" panose="020F0502020204030204" pitchFamily="34" charset="0"/>
              </a:rPr>
              <a:t>.  And after fasting forty days and forty nights, he was hungry.  And the tempter came and said to him, </a:t>
            </a:r>
            <a:br>
              <a:rPr lang="en-CA" sz="2400" b="0" i="0" u="none" strike="noStrike" baseline="0" dirty="0">
                <a:latin typeface="Calibri" panose="020F0502020204030204" pitchFamily="34" charset="0"/>
              </a:rPr>
            </a:br>
            <a:r>
              <a:rPr lang="en-CA" sz="2400" b="0" i="0" u="none" strike="noStrike" baseline="0" dirty="0">
                <a:latin typeface="Calibri" panose="020F0502020204030204" pitchFamily="34" charset="0"/>
              </a:rPr>
              <a:t>“</a:t>
            </a:r>
            <a:r>
              <a:rPr lang="en-CA" sz="2400" b="1" i="0" u="none" strike="noStrike" baseline="0" dirty="0">
                <a:highlight>
                  <a:srgbClr val="FFFF00"/>
                </a:highlight>
                <a:latin typeface="Calibri-Bold"/>
              </a:rPr>
              <a:t>If you are the Son of God</a:t>
            </a:r>
            <a:r>
              <a:rPr lang="en-CA" sz="2400" b="0" i="0" u="none" strike="noStrike" baseline="0" dirty="0">
                <a:latin typeface="Calibri" panose="020F0502020204030204" pitchFamily="34" charset="0"/>
              </a:rPr>
              <a:t>, command these stones to become loaves of bread.”  </a:t>
            </a:r>
            <a:br>
              <a:rPr lang="en-CA" sz="2400" b="0" i="0" u="none" strike="noStrike" baseline="0" dirty="0">
                <a:latin typeface="Calibri" panose="020F0502020204030204" pitchFamily="34" charset="0"/>
              </a:rPr>
            </a:br>
            <a:r>
              <a:rPr lang="en-CA" sz="2400" b="0" i="0" u="none" strike="noStrike" baseline="0" dirty="0">
                <a:latin typeface="Calibri" panose="020F0502020204030204" pitchFamily="34" charset="0"/>
              </a:rPr>
              <a:t>But he answered, “</a:t>
            </a:r>
            <a:r>
              <a:rPr lang="en-CA" sz="2400" b="1" i="0" u="none" strike="noStrike" baseline="0" dirty="0">
                <a:highlight>
                  <a:srgbClr val="FFFF00"/>
                </a:highlight>
                <a:latin typeface="Calibri-Bold"/>
              </a:rPr>
              <a:t>It is written</a:t>
            </a:r>
            <a:r>
              <a:rPr lang="en-CA" sz="2400" b="0" i="0" u="none" strike="noStrike" baseline="0" dirty="0">
                <a:latin typeface="Calibri" panose="020F0502020204030204" pitchFamily="34" charset="0"/>
              </a:rPr>
              <a:t>,</a:t>
            </a:r>
          </a:p>
          <a:p>
            <a:pPr marL="457200" lvl="1" indent="0">
              <a:spcBef>
                <a:spcPts val="0"/>
              </a:spcBef>
              <a:buNone/>
            </a:pPr>
            <a:r>
              <a:rPr lang="en-CA" b="0" i="0" u="none" strike="noStrike" baseline="0" dirty="0">
                <a:latin typeface="Calibri" panose="020F0502020204030204" pitchFamily="34" charset="0"/>
              </a:rPr>
              <a:t>“‘Man shall not live by bread alone, but </a:t>
            </a:r>
            <a:r>
              <a:rPr lang="en-CA" b="1" i="0" u="none" strike="noStrike" baseline="0" dirty="0">
                <a:highlight>
                  <a:srgbClr val="FFFF00"/>
                </a:highlight>
                <a:latin typeface="Calibri-Bold"/>
              </a:rPr>
              <a:t>by every word</a:t>
            </a:r>
            <a:r>
              <a:rPr lang="en-CA" b="1" i="0" u="none" strike="noStrike" baseline="0" dirty="0">
                <a:latin typeface="Calibri-Bold"/>
              </a:rPr>
              <a:t> </a:t>
            </a:r>
            <a:r>
              <a:rPr lang="en-CA" b="0" i="0" u="none" strike="noStrike" baseline="0" dirty="0">
                <a:latin typeface="Calibri" panose="020F0502020204030204" pitchFamily="34" charset="0"/>
              </a:rPr>
              <a:t>that comes from the mouth of God.’” (Deuteronomy 8:3)</a:t>
            </a:r>
          </a:p>
          <a:p>
            <a:pPr marL="0" indent="0">
              <a:buNone/>
            </a:pPr>
            <a:r>
              <a:rPr lang="en-CA" sz="2400" b="0" i="0" u="none" strike="noStrike" baseline="0" dirty="0">
                <a:latin typeface="Calibri" panose="020F0502020204030204" pitchFamily="34" charset="0"/>
              </a:rPr>
              <a:t>Then the devil took him to the holy city and set him on the pinnacle of the temple and said to him, “</a:t>
            </a:r>
            <a:r>
              <a:rPr lang="en-CA" sz="2400" b="1" i="0" u="none" strike="noStrike" baseline="0" dirty="0">
                <a:highlight>
                  <a:srgbClr val="FFFF00"/>
                </a:highlight>
                <a:latin typeface="Calibri-Bold"/>
              </a:rPr>
              <a:t>If you are the Son of God</a:t>
            </a:r>
            <a:r>
              <a:rPr lang="en-CA" sz="2400" b="0" i="0" u="none" strike="noStrike" baseline="0" dirty="0">
                <a:latin typeface="Calibri" panose="020F0502020204030204" pitchFamily="34" charset="0"/>
              </a:rPr>
              <a:t>, throw yourself down, for it is written,</a:t>
            </a:r>
          </a:p>
          <a:p>
            <a:pPr marL="457200" lvl="1" indent="0">
              <a:spcBef>
                <a:spcPts val="0"/>
              </a:spcBef>
              <a:buNone/>
            </a:pPr>
            <a:r>
              <a:rPr lang="en-CA" b="0" i="0" u="none" strike="noStrike" baseline="0" dirty="0">
                <a:latin typeface="Calibri" panose="020F0502020204030204" pitchFamily="34" charset="0"/>
              </a:rPr>
              <a:t>“‘He will command his angels concerning you,’ and “‘On their hands they will bear you up, lest you strike your foot against a stone.’” (Psalms 91:11-12)</a:t>
            </a:r>
          </a:p>
          <a:p>
            <a:pPr marL="0" indent="0">
              <a:buNone/>
            </a:pPr>
            <a:r>
              <a:rPr lang="en-CA" sz="2400" b="0" i="0" u="none" strike="noStrike" baseline="0" dirty="0">
                <a:latin typeface="Calibri" panose="020F0502020204030204" pitchFamily="34" charset="0"/>
              </a:rPr>
              <a:t>Jesus said to him, “Again </a:t>
            </a:r>
            <a:r>
              <a:rPr lang="en-CA" sz="2400" b="1" i="0" u="none" strike="noStrike" baseline="0" dirty="0">
                <a:highlight>
                  <a:srgbClr val="FFFF00"/>
                </a:highlight>
                <a:latin typeface="Calibri-Bold"/>
              </a:rPr>
              <a:t>it is written</a:t>
            </a:r>
            <a:r>
              <a:rPr lang="en-CA" sz="2400" b="0" i="0" u="none" strike="noStrike" baseline="0" dirty="0">
                <a:latin typeface="Calibri" panose="020F0502020204030204" pitchFamily="34" charset="0"/>
              </a:rPr>
              <a:t>,</a:t>
            </a:r>
          </a:p>
          <a:p>
            <a:pPr marL="457200" lvl="1" indent="0">
              <a:spcBef>
                <a:spcPts val="0"/>
              </a:spcBef>
              <a:buNone/>
            </a:pPr>
            <a:r>
              <a:rPr lang="en-CA" b="0" i="0" u="none" strike="noStrike" baseline="0" dirty="0">
                <a:latin typeface="Calibri" panose="020F0502020204030204" pitchFamily="34" charset="0"/>
              </a:rPr>
              <a:t>“‘</a:t>
            </a:r>
            <a:r>
              <a:rPr lang="en-CA" b="1" i="0" u="none" strike="noStrike" baseline="0" dirty="0">
                <a:highlight>
                  <a:srgbClr val="FFFF00"/>
                </a:highlight>
                <a:latin typeface="Calibri-Bold"/>
              </a:rPr>
              <a:t>You shall not put the Lord your God to the test</a:t>
            </a:r>
            <a:r>
              <a:rPr lang="en-CA" b="0" i="0" u="none" strike="noStrike" baseline="0" dirty="0">
                <a:latin typeface="Calibri" panose="020F0502020204030204" pitchFamily="34" charset="0"/>
              </a:rPr>
              <a:t>.’” (Deuteronomy 6:16)</a:t>
            </a:r>
          </a:p>
          <a:p>
            <a:pPr marL="0" indent="0">
              <a:buNone/>
            </a:pPr>
            <a:r>
              <a:rPr lang="en-CA" sz="2400" b="0" i="0" u="none" strike="noStrike" baseline="0" dirty="0">
                <a:latin typeface="Calibri" panose="020F0502020204030204" pitchFamily="34" charset="0"/>
              </a:rPr>
              <a:t>Again, the devil took him to a very high mountain and showed him </a:t>
            </a:r>
            <a:r>
              <a:rPr lang="en-CA" sz="2400" b="1" i="0" u="none" strike="noStrike" baseline="0" dirty="0">
                <a:highlight>
                  <a:srgbClr val="FFFF00"/>
                </a:highlight>
                <a:latin typeface="Calibri" panose="020F0502020204030204" pitchFamily="34" charset="0"/>
              </a:rPr>
              <a:t>all the kingdoms of the world</a:t>
            </a:r>
            <a:r>
              <a:rPr lang="en-CA" sz="2400" b="0" i="0" u="none" strike="noStrike" baseline="0" dirty="0">
                <a:latin typeface="Calibri" panose="020F0502020204030204" pitchFamily="34" charset="0"/>
              </a:rPr>
              <a:t> and their glory.  And he said to him, “</a:t>
            </a:r>
            <a:r>
              <a:rPr lang="en-CA" sz="2400" b="1" i="0" u="none" strike="noStrike" baseline="0" dirty="0">
                <a:highlight>
                  <a:srgbClr val="FFFF00"/>
                </a:highlight>
                <a:latin typeface="Calibri-Bold"/>
              </a:rPr>
              <a:t>All these I will give you</a:t>
            </a:r>
            <a:r>
              <a:rPr lang="en-CA" sz="2400" b="1" i="0" u="none" strike="noStrike" baseline="0" dirty="0">
                <a:latin typeface="Calibri-Bold"/>
              </a:rPr>
              <a:t>, </a:t>
            </a:r>
            <a:r>
              <a:rPr lang="en-CA" sz="2400" b="1" i="0" u="none" strike="noStrike" baseline="0" dirty="0">
                <a:highlight>
                  <a:srgbClr val="FFFF00"/>
                </a:highlight>
                <a:latin typeface="Calibri-Bold"/>
              </a:rPr>
              <a:t>if you will fall down and worship me</a:t>
            </a:r>
            <a:r>
              <a:rPr lang="en-CA" sz="2400" b="0" i="0" u="none" strike="noStrike" baseline="0" dirty="0">
                <a:highlight>
                  <a:srgbClr val="FFFF00"/>
                </a:highlight>
                <a:latin typeface="Calibri" panose="020F0502020204030204" pitchFamily="34" charset="0"/>
              </a:rPr>
              <a:t>.</a:t>
            </a:r>
            <a:r>
              <a:rPr lang="en-CA" sz="2400" b="0" i="0" u="none" strike="noStrike" baseline="0" dirty="0">
                <a:latin typeface="Calibri" panose="020F0502020204030204" pitchFamily="34" charset="0"/>
              </a:rPr>
              <a:t>”  Then Jesus said to him, “</a:t>
            </a:r>
            <a:r>
              <a:rPr lang="en-CA" sz="2400" b="1" i="0" u="none" strike="noStrike" baseline="0" dirty="0">
                <a:highlight>
                  <a:srgbClr val="FFFF00"/>
                </a:highlight>
                <a:latin typeface="Calibri-Bold"/>
              </a:rPr>
              <a:t>Be gone, Satan</a:t>
            </a:r>
            <a:r>
              <a:rPr lang="en-CA" sz="2400" b="0" i="0" u="none" strike="noStrike" baseline="0" dirty="0">
                <a:latin typeface="Calibri" panose="020F0502020204030204" pitchFamily="34" charset="0"/>
              </a:rPr>
              <a:t>! </a:t>
            </a:r>
            <a:r>
              <a:rPr lang="en-CA" sz="2400" b="1" i="0" u="none" strike="noStrike" baseline="0" dirty="0">
                <a:highlight>
                  <a:srgbClr val="FFFF00"/>
                </a:highlight>
                <a:latin typeface="Calibri-Bold"/>
              </a:rPr>
              <a:t>For it is written</a:t>
            </a:r>
            <a:r>
              <a:rPr lang="en-CA" sz="2400" b="0" i="0" u="none" strike="noStrike" baseline="0" dirty="0">
                <a:latin typeface="Calibri" panose="020F0502020204030204" pitchFamily="34" charset="0"/>
              </a:rPr>
              <a:t>,</a:t>
            </a:r>
          </a:p>
          <a:p>
            <a:pPr marL="457200" lvl="1" indent="0">
              <a:spcBef>
                <a:spcPts val="0"/>
              </a:spcBef>
              <a:buNone/>
            </a:pPr>
            <a:r>
              <a:rPr lang="en-CA" b="0" i="0" u="none" strike="noStrike" baseline="0" dirty="0">
                <a:latin typeface="Calibri" panose="020F0502020204030204" pitchFamily="34" charset="0"/>
              </a:rPr>
              <a:t>“‘</a:t>
            </a:r>
            <a:r>
              <a:rPr lang="en-CA" b="1" i="0" u="none" strike="noStrike" baseline="0" dirty="0">
                <a:highlight>
                  <a:srgbClr val="FFFF00"/>
                </a:highlight>
                <a:latin typeface="Calibri" panose="020F0502020204030204" pitchFamily="34" charset="0"/>
              </a:rPr>
              <a:t>You shall worship the Lord your God</a:t>
            </a:r>
            <a:r>
              <a:rPr lang="en-CA" b="0" i="0" u="none" strike="noStrike" baseline="0" dirty="0">
                <a:latin typeface="Calibri" panose="020F0502020204030204" pitchFamily="34" charset="0"/>
              </a:rPr>
              <a:t> and </a:t>
            </a:r>
            <a:r>
              <a:rPr lang="en-CA" b="1" i="0" u="none" strike="noStrike" baseline="0" dirty="0">
                <a:highlight>
                  <a:srgbClr val="FFFF00"/>
                </a:highlight>
                <a:latin typeface="Calibri-Bold"/>
              </a:rPr>
              <a:t>him only shall you serve</a:t>
            </a:r>
            <a:r>
              <a:rPr lang="en-CA" b="0" i="0" u="none" strike="noStrike" baseline="0" dirty="0">
                <a:latin typeface="Calibri" panose="020F0502020204030204" pitchFamily="34" charset="0"/>
              </a:rPr>
              <a:t>.’” (Deuteronomy 6:13)</a:t>
            </a:r>
          </a:p>
          <a:p>
            <a:pPr marL="0" indent="0">
              <a:buNone/>
            </a:pPr>
            <a:r>
              <a:rPr lang="en-CA" sz="2400" b="0" i="0" u="none" strike="noStrike" baseline="0" dirty="0">
                <a:latin typeface="Calibri" panose="020F0502020204030204" pitchFamily="34" charset="0"/>
              </a:rPr>
              <a:t>Then the devil left him, and behold, angels came and were ministering to him. </a:t>
            </a:r>
            <a:endParaRPr lang="en-CA" dirty="0"/>
          </a:p>
        </p:txBody>
      </p:sp>
    </p:spTree>
    <p:extLst>
      <p:ext uri="{BB962C8B-B14F-4D97-AF65-F5344CB8AC3E}">
        <p14:creationId xmlns:p14="http://schemas.microsoft.com/office/powerpoint/2010/main" val="112845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2BC2C-C8B2-3BD5-6BD7-9926C7CE0982}"/>
              </a:ext>
            </a:extLst>
          </p:cNvPr>
          <p:cNvSpPr>
            <a:spLocks noGrp="1"/>
          </p:cNvSpPr>
          <p:nvPr>
            <p:ph type="title"/>
          </p:nvPr>
        </p:nvSpPr>
        <p:spPr>
          <a:xfrm>
            <a:off x="987490" y="-485191"/>
            <a:ext cx="10515600" cy="1690688"/>
          </a:xfrm>
        </p:spPr>
        <p:txBody>
          <a:bodyPr/>
          <a:lstStyle/>
          <a:p>
            <a:pPr algn="ctr"/>
            <a:r>
              <a:rPr lang="en-CA" dirty="0">
                <a:latin typeface="Arial Black" panose="020B0A04020102020204" pitchFamily="34" charset="0"/>
              </a:rPr>
              <a:t>Our Daily Battle</a:t>
            </a:r>
          </a:p>
        </p:txBody>
      </p:sp>
      <p:sp>
        <p:nvSpPr>
          <p:cNvPr id="3" name="Content Placeholder 2">
            <a:extLst>
              <a:ext uri="{FF2B5EF4-FFF2-40B4-BE49-F238E27FC236}">
                <a16:creationId xmlns:a16="http://schemas.microsoft.com/office/drawing/2014/main" id="{C8221D0C-F058-5268-D948-D07CF7361F22}"/>
              </a:ext>
            </a:extLst>
          </p:cNvPr>
          <p:cNvSpPr>
            <a:spLocks noGrp="1"/>
          </p:cNvSpPr>
          <p:nvPr>
            <p:ph idx="1"/>
          </p:nvPr>
        </p:nvSpPr>
        <p:spPr>
          <a:xfrm>
            <a:off x="0" y="709127"/>
            <a:ext cx="12192000" cy="6148873"/>
          </a:xfrm>
        </p:spPr>
        <p:txBody>
          <a:bodyPr>
            <a:normAutofit fontScale="85000" lnSpcReduction="20000"/>
          </a:bodyPr>
          <a:lstStyle/>
          <a:p>
            <a:pPr marL="0" indent="0">
              <a:buNone/>
            </a:pPr>
            <a:r>
              <a:rPr lang="en-CA" sz="2800" b="1" i="0" u="sng" strike="noStrike" baseline="0" dirty="0">
                <a:latin typeface="Calibri" panose="020F0502020204030204" pitchFamily="34" charset="0"/>
              </a:rPr>
              <a:t>2 Corinthians 10:3-4 ESV</a:t>
            </a:r>
          </a:p>
          <a:p>
            <a:pPr marL="0" indent="0" algn="l">
              <a:lnSpc>
                <a:spcPct val="100000"/>
              </a:lnSpc>
              <a:spcBef>
                <a:spcPts val="0"/>
              </a:spcBef>
              <a:buNone/>
            </a:pPr>
            <a:r>
              <a:rPr lang="en-CA" sz="2800" b="0" i="0" u="none" strike="noStrike" baseline="0" dirty="0">
                <a:latin typeface="Calibri" panose="020F0502020204030204" pitchFamily="34" charset="0"/>
              </a:rPr>
              <a:t>For though we walk in the flesh, </a:t>
            </a:r>
            <a:r>
              <a:rPr lang="en-CA" sz="2800" b="1" i="0" u="none" strike="noStrike" baseline="0" dirty="0">
                <a:highlight>
                  <a:srgbClr val="FFFF00"/>
                </a:highlight>
                <a:latin typeface="Calibri-Bold"/>
              </a:rPr>
              <a:t>we are not waging war according to the flesh</a:t>
            </a:r>
            <a:r>
              <a:rPr lang="en-CA" sz="2800" b="0" i="0" u="none" strike="noStrike" baseline="0" dirty="0">
                <a:latin typeface="Calibri" panose="020F0502020204030204" pitchFamily="34" charset="0"/>
              </a:rPr>
              <a:t>.  For </a:t>
            </a:r>
            <a:r>
              <a:rPr lang="en-CA" sz="2800" b="1" i="0" u="none" strike="noStrike" baseline="0" dirty="0">
                <a:highlight>
                  <a:srgbClr val="FFFF00"/>
                </a:highlight>
                <a:latin typeface="Calibri-Bold"/>
              </a:rPr>
              <a:t>the weapons of our warfare are not of the flesh</a:t>
            </a:r>
            <a:r>
              <a:rPr lang="en-CA" sz="2800" b="1" i="0" u="none" strike="noStrike" baseline="0" dirty="0">
                <a:latin typeface="Calibri-Bold"/>
              </a:rPr>
              <a:t> </a:t>
            </a:r>
            <a:r>
              <a:rPr lang="en-CA" sz="2800" b="0" i="0" u="none" strike="noStrike" baseline="0" dirty="0">
                <a:latin typeface="Calibri" panose="020F0502020204030204" pitchFamily="34" charset="0"/>
              </a:rPr>
              <a:t>but have divine power to destroy strongholds. </a:t>
            </a:r>
          </a:p>
          <a:p>
            <a:pPr marL="0" indent="0" algn="l">
              <a:lnSpc>
                <a:spcPct val="100000"/>
              </a:lnSpc>
              <a:spcBef>
                <a:spcPts val="600"/>
              </a:spcBef>
              <a:buNone/>
            </a:pPr>
            <a:r>
              <a:rPr lang="en-CA" sz="2800" b="1" i="0" u="sng" strike="noStrike" baseline="0" dirty="0">
                <a:latin typeface="Calibri" panose="020F0502020204030204" pitchFamily="34" charset="0"/>
              </a:rPr>
              <a:t>1 Timothy 1:18-19a, 2 Timothy 2:3-4 ESV</a:t>
            </a:r>
          </a:p>
          <a:p>
            <a:pPr marL="0" indent="0" algn="l">
              <a:lnSpc>
                <a:spcPct val="100000"/>
              </a:lnSpc>
              <a:spcBef>
                <a:spcPts val="0"/>
              </a:spcBef>
              <a:buNone/>
            </a:pPr>
            <a:r>
              <a:rPr lang="en-CA" sz="2800" b="1" i="0" u="none" strike="noStrike" baseline="0" dirty="0">
                <a:highlight>
                  <a:srgbClr val="FFFF00"/>
                </a:highlight>
                <a:latin typeface="Calibri-Bold"/>
              </a:rPr>
              <a:t>This charge I entrust to you</a:t>
            </a:r>
            <a:r>
              <a:rPr lang="en-CA" sz="2800" b="0" i="0" u="none" strike="noStrike" baseline="0" dirty="0">
                <a:latin typeface="Calibri" panose="020F0502020204030204" pitchFamily="34" charset="0"/>
              </a:rPr>
              <a:t>, Timothy, my child, in accordance with the prophecies previously made about you, that by them </a:t>
            </a:r>
            <a:r>
              <a:rPr lang="en-CA" sz="2800" b="1" i="0" u="none" strike="noStrike" baseline="0" dirty="0">
                <a:highlight>
                  <a:srgbClr val="FFFF00"/>
                </a:highlight>
                <a:latin typeface="Calibri-Bold"/>
              </a:rPr>
              <a:t>you may wage the good warfare</a:t>
            </a:r>
            <a:r>
              <a:rPr lang="en-CA" sz="2800" b="0" i="0" u="none" strike="noStrike" baseline="0" dirty="0">
                <a:latin typeface="Calibri" panose="020F0502020204030204" pitchFamily="34" charset="0"/>
              </a:rPr>
              <a:t>, holding faith and a good conscience.  … </a:t>
            </a:r>
            <a:r>
              <a:rPr lang="en-CA" sz="2800" b="1" i="0" u="none" strike="noStrike" baseline="0" dirty="0">
                <a:highlight>
                  <a:srgbClr val="FFFF00"/>
                </a:highlight>
                <a:latin typeface="Calibri-Bold"/>
              </a:rPr>
              <a:t>Share in suffering as a good soldier of Christ Jesus</a:t>
            </a:r>
            <a:r>
              <a:rPr lang="en-CA" sz="2800" b="0" i="0" u="none" strike="noStrike" baseline="0" dirty="0">
                <a:latin typeface="Calibri" panose="020F0502020204030204" pitchFamily="34" charset="0"/>
              </a:rPr>
              <a:t>.  </a:t>
            </a:r>
            <a:r>
              <a:rPr lang="en-CA" sz="2800" b="1" i="0" u="none" strike="noStrike" baseline="0" dirty="0">
                <a:highlight>
                  <a:srgbClr val="FFFF00"/>
                </a:highlight>
                <a:latin typeface="Calibri-Bold"/>
              </a:rPr>
              <a:t>No soldier gets entangled in civilian pursuits</a:t>
            </a:r>
            <a:r>
              <a:rPr lang="en-CA" sz="2800" b="0" i="0" u="none" strike="noStrike" baseline="0" dirty="0">
                <a:latin typeface="Calibri" panose="020F0502020204030204" pitchFamily="34" charset="0"/>
              </a:rPr>
              <a:t>, since his aim is to please the one who enlisted him.</a:t>
            </a:r>
          </a:p>
          <a:p>
            <a:pPr marL="0" indent="0" algn="l">
              <a:lnSpc>
                <a:spcPct val="100000"/>
              </a:lnSpc>
              <a:spcBef>
                <a:spcPts val="600"/>
              </a:spcBef>
              <a:buNone/>
            </a:pPr>
            <a:r>
              <a:rPr lang="en-CA" sz="2800" b="1" i="0" u="sng" strike="noStrike" baseline="0" dirty="0">
                <a:latin typeface="Calibri" panose="020F0502020204030204" pitchFamily="34" charset="0"/>
              </a:rPr>
              <a:t>James 4:1, 4b, 1 Peter 2:11 ESV</a:t>
            </a:r>
            <a:endParaRPr lang="en-CA" sz="2800" b="1" i="0" u="sng" strike="noStrike" baseline="0" dirty="0">
              <a:highlight>
                <a:srgbClr val="FFFF00"/>
              </a:highlight>
              <a:latin typeface="Calibri-Bold"/>
            </a:endParaRPr>
          </a:p>
          <a:p>
            <a:pPr marL="0" indent="0" algn="l">
              <a:lnSpc>
                <a:spcPct val="100000"/>
              </a:lnSpc>
              <a:spcBef>
                <a:spcPts val="0"/>
              </a:spcBef>
              <a:buNone/>
            </a:pPr>
            <a:r>
              <a:rPr lang="en-CA" sz="2800" b="1" i="0" u="none" strike="noStrike" baseline="0" dirty="0">
                <a:highlight>
                  <a:srgbClr val="FFFF00"/>
                </a:highlight>
                <a:latin typeface="Calibri-Bold"/>
              </a:rPr>
              <a:t>What causes quarrels and what causes fights among you</a:t>
            </a:r>
            <a:r>
              <a:rPr lang="en-CA" sz="2800" b="0" i="0" u="none" strike="noStrike" baseline="0" dirty="0">
                <a:latin typeface="Calibri" panose="020F0502020204030204" pitchFamily="34" charset="0"/>
              </a:rPr>
              <a:t>?  Is it not this, that </a:t>
            </a:r>
            <a:r>
              <a:rPr lang="en-CA" sz="2800" b="1" i="0" u="none" strike="noStrike" baseline="0" dirty="0">
                <a:highlight>
                  <a:srgbClr val="FFFF00"/>
                </a:highlight>
                <a:latin typeface="Calibri-Bold"/>
              </a:rPr>
              <a:t>your passions are at war within you</a:t>
            </a:r>
            <a:r>
              <a:rPr lang="en-CA" sz="2800" b="0" i="0" u="none" strike="noStrike" baseline="0" dirty="0">
                <a:latin typeface="Calibri" panose="020F0502020204030204" pitchFamily="34" charset="0"/>
              </a:rPr>
              <a:t>. … Do you not know that </a:t>
            </a:r>
            <a:r>
              <a:rPr lang="en-CA" sz="2800" b="1" i="0" u="none" strike="noStrike" baseline="0" dirty="0">
                <a:highlight>
                  <a:srgbClr val="FFFF00"/>
                </a:highlight>
                <a:latin typeface="Calibri-Bold"/>
              </a:rPr>
              <a:t>friendship with the world is enmity with God</a:t>
            </a:r>
            <a:r>
              <a:rPr lang="en-CA" sz="2800" b="0" i="0" u="none" strike="noStrike" baseline="0" dirty="0">
                <a:latin typeface="Calibri" panose="020F0502020204030204" pitchFamily="34" charset="0"/>
              </a:rPr>
              <a:t>? Therefore </a:t>
            </a:r>
            <a:r>
              <a:rPr lang="en-CA" sz="2800" b="1" i="0" u="none" strike="noStrike" baseline="0" dirty="0">
                <a:highlight>
                  <a:srgbClr val="FFFF00"/>
                </a:highlight>
                <a:latin typeface="Calibri-Bold"/>
              </a:rPr>
              <a:t>whoever wishes to be a friend of the world makes himself an enemy of G</a:t>
            </a:r>
            <a:r>
              <a:rPr lang="en-CA" sz="2800" b="1" i="0" u="none" strike="noStrike" baseline="0" dirty="0">
                <a:latin typeface="Calibri-Bold"/>
              </a:rPr>
              <a:t>od</a:t>
            </a:r>
            <a:r>
              <a:rPr lang="en-CA" sz="2800" b="0" i="0" u="none" strike="noStrike" baseline="0" dirty="0">
                <a:latin typeface="Calibri" panose="020F0502020204030204" pitchFamily="34" charset="0"/>
              </a:rPr>
              <a:t>.  … </a:t>
            </a:r>
            <a:endParaRPr lang="en-CA" sz="2800" b="1" i="0" u="sng" strike="noStrike" baseline="0" dirty="0">
              <a:latin typeface="Calibri" panose="020F0502020204030204" pitchFamily="34" charset="0"/>
            </a:endParaRPr>
          </a:p>
          <a:p>
            <a:pPr marL="0" indent="0" algn="l">
              <a:lnSpc>
                <a:spcPct val="100000"/>
              </a:lnSpc>
              <a:spcBef>
                <a:spcPts val="0"/>
              </a:spcBef>
              <a:buNone/>
            </a:pPr>
            <a:r>
              <a:rPr lang="en-CA" sz="2800" b="0" i="0" u="none" strike="noStrike" baseline="0" dirty="0">
                <a:latin typeface="Calibri" panose="020F0502020204030204" pitchFamily="34" charset="0"/>
              </a:rPr>
              <a:t>Beloved, I urge you </a:t>
            </a:r>
            <a:r>
              <a:rPr lang="en-CA" sz="2800" i="0" u="none" strike="noStrike" baseline="0" dirty="0">
                <a:latin typeface="Calibri-Bold"/>
              </a:rPr>
              <a:t>as sojourners and exiles</a:t>
            </a:r>
            <a:r>
              <a:rPr lang="en-CA" sz="2800" i="0" u="none" strike="noStrike" baseline="0" dirty="0">
                <a:latin typeface="Calibri" panose="020F0502020204030204" pitchFamily="34" charset="0"/>
              </a:rPr>
              <a:t> </a:t>
            </a:r>
            <a:r>
              <a:rPr lang="en-CA" sz="2800" b="0" i="0" u="none" strike="noStrike" baseline="0" dirty="0">
                <a:latin typeface="Calibri" panose="020F0502020204030204" pitchFamily="34" charset="0"/>
              </a:rPr>
              <a:t>to abstain from </a:t>
            </a:r>
            <a:r>
              <a:rPr lang="en-CA" sz="2800" b="1" i="0" u="none" strike="noStrike" baseline="0" dirty="0">
                <a:highlight>
                  <a:srgbClr val="FFFF00"/>
                </a:highlight>
                <a:latin typeface="Calibri-Bold"/>
              </a:rPr>
              <a:t>the passions of the flesh</a:t>
            </a:r>
            <a:r>
              <a:rPr lang="en-CA" sz="2800" b="0" i="0" u="none" strike="noStrike" baseline="0" dirty="0">
                <a:latin typeface="Calibri" panose="020F0502020204030204" pitchFamily="34" charset="0"/>
              </a:rPr>
              <a:t>, which </a:t>
            </a:r>
            <a:r>
              <a:rPr lang="en-CA" sz="2800" b="1" i="0" u="none" strike="noStrike" baseline="0" dirty="0">
                <a:highlight>
                  <a:srgbClr val="FFFF00"/>
                </a:highlight>
                <a:latin typeface="Calibri-Bold"/>
              </a:rPr>
              <a:t>wage war against your [life]</a:t>
            </a:r>
            <a:r>
              <a:rPr lang="en-CA" sz="2800" b="0" i="0" u="none" strike="noStrike" baseline="0" dirty="0">
                <a:latin typeface="Calibri" panose="020F0502020204030204" pitchFamily="34" charset="0"/>
              </a:rPr>
              <a:t>.</a:t>
            </a:r>
          </a:p>
          <a:p>
            <a:pPr marL="0" indent="0" algn="l">
              <a:lnSpc>
                <a:spcPct val="100000"/>
              </a:lnSpc>
              <a:spcBef>
                <a:spcPts val="600"/>
              </a:spcBef>
              <a:buNone/>
            </a:pPr>
            <a:r>
              <a:rPr lang="en-CA" sz="2800" b="1" i="0" u="sng" strike="noStrike" baseline="0" dirty="0">
                <a:latin typeface="Calibri" panose="020F0502020204030204" pitchFamily="34" charset="0"/>
              </a:rPr>
              <a:t>1 John 2:15-17 ESV</a:t>
            </a:r>
            <a:endParaRPr lang="en-CA" sz="2800" b="1" i="0" u="sng" strike="noStrike" baseline="0" dirty="0">
              <a:latin typeface="Calibri-Bold"/>
            </a:endParaRPr>
          </a:p>
          <a:p>
            <a:pPr marL="0" indent="0" algn="l">
              <a:lnSpc>
                <a:spcPct val="100000"/>
              </a:lnSpc>
              <a:spcBef>
                <a:spcPts val="0"/>
              </a:spcBef>
              <a:buNone/>
            </a:pPr>
            <a:r>
              <a:rPr lang="en-CA" sz="2800" b="1" i="0" u="none" strike="noStrike" baseline="0" dirty="0">
                <a:highlight>
                  <a:srgbClr val="FFFF00"/>
                </a:highlight>
                <a:latin typeface="Calibri-Bold"/>
              </a:rPr>
              <a:t>Do not love the world or the things in the world</a:t>
            </a:r>
            <a:r>
              <a:rPr lang="en-CA" sz="2800" b="0" i="0" u="none" strike="noStrike" baseline="0" dirty="0">
                <a:latin typeface="Calibri" panose="020F0502020204030204" pitchFamily="34" charset="0"/>
              </a:rPr>
              <a:t>.  </a:t>
            </a:r>
            <a:r>
              <a:rPr lang="en-CA" sz="2800" i="0" u="none" strike="noStrike" baseline="0" dirty="0">
                <a:latin typeface="Calibri-Bold"/>
              </a:rPr>
              <a:t>If anyone loves the world</a:t>
            </a:r>
            <a:r>
              <a:rPr lang="en-CA" sz="2800" i="0" u="none" strike="noStrike" baseline="0" dirty="0">
                <a:latin typeface="Calibri" panose="020F0502020204030204" pitchFamily="34" charset="0"/>
              </a:rPr>
              <a:t>, </a:t>
            </a:r>
            <a:r>
              <a:rPr lang="en-CA" sz="2800" i="0" u="none" strike="noStrike" baseline="0" dirty="0">
                <a:latin typeface="Calibri-Bold"/>
              </a:rPr>
              <a:t>the love of the Father is not in him</a:t>
            </a:r>
            <a:r>
              <a:rPr lang="en-CA" sz="2800" b="0" i="0" u="none" strike="noStrike" baseline="0" dirty="0">
                <a:latin typeface="Calibri" panose="020F0502020204030204" pitchFamily="34" charset="0"/>
              </a:rPr>
              <a:t>.  For </a:t>
            </a:r>
            <a:r>
              <a:rPr lang="en-CA" sz="2800" b="1" i="0" u="none" strike="noStrike" baseline="0" dirty="0">
                <a:highlight>
                  <a:srgbClr val="FFFF00"/>
                </a:highlight>
                <a:latin typeface="Calibri-Bold"/>
              </a:rPr>
              <a:t>all that is in the world</a:t>
            </a:r>
            <a:r>
              <a:rPr lang="en-CA" sz="2800" b="0" i="0" u="none" strike="noStrike" baseline="0" dirty="0">
                <a:latin typeface="Calibri" panose="020F0502020204030204" pitchFamily="34" charset="0"/>
              </a:rPr>
              <a:t>—the desires of the flesh and the desires of the eyes and pride of life—</a:t>
            </a:r>
            <a:r>
              <a:rPr lang="en-CA" sz="2800" b="1" i="0" u="none" strike="noStrike" baseline="0" dirty="0">
                <a:highlight>
                  <a:srgbClr val="FFFF00"/>
                </a:highlight>
                <a:latin typeface="Calibri-Bold"/>
              </a:rPr>
              <a:t>is not from the Father but is from the world</a:t>
            </a:r>
            <a:r>
              <a:rPr lang="en-CA" sz="2800" b="0" i="0" u="none" strike="noStrike" baseline="0" dirty="0">
                <a:latin typeface="Calibri" panose="020F0502020204030204" pitchFamily="34" charset="0"/>
              </a:rPr>
              <a:t>.  And </a:t>
            </a:r>
            <a:r>
              <a:rPr lang="en-CA" sz="2800" b="1" i="0" u="none" strike="noStrike" baseline="0" dirty="0">
                <a:highlight>
                  <a:srgbClr val="FFFF00"/>
                </a:highlight>
                <a:latin typeface="Calibri-Bold"/>
              </a:rPr>
              <a:t>the world is passing away</a:t>
            </a:r>
            <a:r>
              <a:rPr lang="en-CA" sz="2800" b="1" i="0" u="none" strike="noStrike" baseline="0" dirty="0">
                <a:latin typeface="Calibri-Bold"/>
              </a:rPr>
              <a:t> </a:t>
            </a:r>
            <a:r>
              <a:rPr lang="en-CA" sz="2800" b="0" i="0" u="none" strike="noStrike" baseline="0" dirty="0">
                <a:latin typeface="Calibri" panose="020F0502020204030204" pitchFamily="34" charset="0"/>
              </a:rPr>
              <a:t>along with its desires, but whoever does the will of God abides forever. </a:t>
            </a:r>
            <a:endParaRPr lang="en-CA" dirty="0"/>
          </a:p>
        </p:txBody>
      </p:sp>
    </p:spTree>
    <p:extLst>
      <p:ext uri="{BB962C8B-B14F-4D97-AF65-F5344CB8AC3E}">
        <p14:creationId xmlns:p14="http://schemas.microsoft.com/office/powerpoint/2010/main" val="811893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9BFFA-E6A4-E3E0-36F1-82EC35484B78}"/>
              </a:ext>
            </a:extLst>
          </p:cNvPr>
          <p:cNvSpPr>
            <a:spLocks noGrp="1"/>
          </p:cNvSpPr>
          <p:nvPr>
            <p:ph type="title"/>
          </p:nvPr>
        </p:nvSpPr>
        <p:spPr>
          <a:xfrm>
            <a:off x="838200" y="1"/>
            <a:ext cx="10515600" cy="1156995"/>
          </a:xfrm>
        </p:spPr>
        <p:txBody>
          <a:bodyPr/>
          <a:lstStyle/>
          <a:p>
            <a:pPr algn="ctr"/>
            <a:r>
              <a:rPr lang="en-CA" dirty="0">
                <a:latin typeface="Arial Black" panose="020B0A04020102020204" pitchFamily="34" charset="0"/>
              </a:rPr>
              <a:t>The Whole Armour of God</a:t>
            </a:r>
          </a:p>
        </p:txBody>
      </p:sp>
      <p:sp>
        <p:nvSpPr>
          <p:cNvPr id="3" name="Content Placeholder 2">
            <a:extLst>
              <a:ext uri="{FF2B5EF4-FFF2-40B4-BE49-F238E27FC236}">
                <a16:creationId xmlns:a16="http://schemas.microsoft.com/office/drawing/2014/main" id="{16253526-0113-ED90-7BD3-CE9A3FD4AEBD}"/>
              </a:ext>
            </a:extLst>
          </p:cNvPr>
          <p:cNvSpPr>
            <a:spLocks noGrp="1"/>
          </p:cNvSpPr>
          <p:nvPr>
            <p:ph idx="1"/>
          </p:nvPr>
        </p:nvSpPr>
        <p:spPr>
          <a:xfrm>
            <a:off x="0" y="1156996"/>
            <a:ext cx="12192000" cy="5701003"/>
          </a:xfrm>
        </p:spPr>
        <p:txBody>
          <a:bodyPr>
            <a:normAutofit/>
          </a:bodyPr>
          <a:lstStyle/>
          <a:p>
            <a:pPr marL="457200" lvl="1" indent="0">
              <a:buNone/>
            </a:pPr>
            <a:r>
              <a:rPr lang="en-CA" sz="2800" b="1" i="0" u="sng" strike="noStrike" baseline="0" dirty="0">
                <a:latin typeface="Calibri" panose="020F0502020204030204" pitchFamily="34" charset="0"/>
              </a:rPr>
              <a:t>Ephesians 6:10-18a ESV</a:t>
            </a:r>
          </a:p>
          <a:p>
            <a:pPr marL="457200" lvl="1" indent="0">
              <a:spcBef>
                <a:spcPts val="0"/>
              </a:spcBef>
              <a:buNone/>
            </a:pPr>
            <a:r>
              <a:rPr lang="en-CA" sz="2800" b="0" i="0" u="none" strike="noStrike" baseline="0" dirty="0">
                <a:latin typeface="Calibri" panose="020F0502020204030204" pitchFamily="34" charset="0"/>
              </a:rPr>
              <a:t>Finally, </a:t>
            </a:r>
            <a:r>
              <a:rPr lang="en-CA" sz="2800" b="1" i="0" u="none" strike="noStrike" baseline="0" dirty="0">
                <a:highlight>
                  <a:srgbClr val="FFFF00"/>
                </a:highlight>
                <a:latin typeface="Calibri-Bold"/>
              </a:rPr>
              <a:t>be strong in the Lord and in the strength of his might</a:t>
            </a:r>
            <a:r>
              <a:rPr lang="en-CA" sz="2800" b="0" i="0" u="none" strike="noStrike" baseline="0" dirty="0">
                <a:latin typeface="Calibri" panose="020F0502020204030204" pitchFamily="34" charset="0"/>
              </a:rPr>
              <a:t>.  Put on </a:t>
            </a:r>
            <a:r>
              <a:rPr lang="en-CA" sz="2800" i="0" u="none" strike="noStrike" baseline="0" dirty="0">
                <a:latin typeface="Calibri-Bold"/>
              </a:rPr>
              <a:t>the</a:t>
            </a:r>
            <a:r>
              <a:rPr lang="en-CA" sz="2800" b="1" i="0" u="none" strike="noStrike" baseline="0" dirty="0">
                <a:latin typeface="Calibri-Bold"/>
              </a:rPr>
              <a:t> </a:t>
            </a:r>
            <a:r>
              <a:rPr lang="en-CA" sz="2800" b="1" i="0" u="none" strike="noStrike" baseline="0" dirty="0">
                <a:highlight>
                  <a:srgbClr val="FFFF00"/>
                </a:highlight>
                <a:latin typeface="Calibri-Bold"/>
              </a:rPr>
              <a:t>whole armor of God</a:t>
            </a:r>
            <a:r>
              <a:rPr lang="en-CA" sz="2800" b="0" i="0" u="none" strike="noStrike" baseline="0" dirty="0">
                <a:latin typeface="Calibri" panose="020F0502020204030204" pitchFamily="34" charset="0"/>
              </a:rPr>
              <a:t>, that you may be able to </a:t>
            </a:r>
            <a:r>
              <a:rPr lang="en-CA" sz="2800" b="1" i="0" u="none" strike="noStrike" baseline="0" dirty="0">
                <a:highlight>
                  <a:srgbClr val="FFFF00"/>
                </a:highlight>
                <a:latin typeface="Calibri-Bold"/>
              </a:rPr>
              <a:t>stand against the schemes of the devil</a:t>
            </a:r>
            <a:r>
              <a:rPr lang="en-CA" sz="2800" b="0" i="0" u="none" strike="noStrike" baseline="0" dirty="0">
                <a:latin typeface="Calibri" panose="020F0502020204030204" pitchFamily="34" charset="0"/>
              </a:rPr>
              <a:t>.  For </a:t>
            </a:r>
            <a:r>
              <a:rPr lang="en-CA" sz="2800" b="1" i="0" u="none" strike="noStrike" baseline="0" dirty="0">
                <a:highlight>
                  <a:srgbClr val="FFFF00"/>
                </a:highlight>
                <a:latin typeface="Calibri-Bold"/>
              </a:rPr>
              <a:t>we do not wrestle against flesh and blood</a:t>
            </a:r>
            <a:r>
              <a:rPr lang="en-CA" sz="2800" b="0" i="0" u="none" strike="noStrike" baseline="0" dirty="0">
                <a:latin typeface="Calibri" panose="020F0502020204030204" pitchFamily="34" charset="0"/>
              </a:rPr>
              <a:t>, but against the rulers, against the authorities, against the cosmic powers over this present darkness, against the spiritual forces of evil in the heavenly places.</a:t>
            </a:r>
          </a:p>
          <a:p>
            <a:pPr marL="457200" lvl="1" indent="0">
              <a:spcBef>
                <a:spcPts val="1200"/>
              </a:spcBef>
              <a:buNone/>
            </a:pPr>
            <a:r>
              <a:rPr lang="en-CA" sz="2800" b="0" i="0" u="none" strike="noStrike" baseline="0" dirty="0">
                <a:latin typeface="Calibri" panose="020F0502020204030204" pitchFamily="34" charset="0"/>
              </a:rPr>
              <a:t>Therefore </a:t>
            </a:r>
            <a:r>
              <a:rPr lang="en-CA" sz="2800" b="1" i="0" u="none" strike="noStrike" baseline="0" dirty="0">
                <a:highlight>
                  <a:srgbClr val="FFFF00"/>
                </a:highlight>
                <a:latin typeface="Calibri-Bold"/>
              </a:rPr>
              <a:t>take up the whole armor of God</a:t>
            </a:r>
            <a:r>
              <a:rPr lang="en-CA" sz="2800" b="0" i="0" u="none" strike="noStrike" baseline="0" dirty="0">
                <a:latin typeface="Calibri" panose="020F0502020204030204" pitchFamily="34" charset="0"/>
              </a:rPr>
              <a:t>, that </a:t>
            </a:r>
            <a:r>
              <a:rPr lang="en-CA" sz="2800" b="1" i="0" u="none" strike="noStrike" baseline="0" dirty="0">
                <a:highlight>
                  <a:srgbClr val="FFFF00"/>
                </a:highlight>
                <a:latin typeface="Calibri-Bold"/>
              </a:rPr>
              <a:t>you may be able to withstand in the evil day</a:t>
            </a:r>
            <a:r>
              <a:rPr lang="en-CA" sz="2800" b="0" i="0" u="none" strike="noStrike" baseline="0" dirty="0">
                <a:latin typeface="Calibri" panose="020F0502020204030204" pitchFamily="34" charset="0"/>
              </a:rPr>
              <a:t>, and having done all, to </a:t>
            </a:r>
            <a:r>
              <a:rPr lang="en-CA" sz="2800" b="1" i="0" u="none" strike="noStrike" baseline="0" dirty="0">
                <a:highlight>
                  <a:srgbClr val="FFFF00"/>
                </a:highlight>
                <a:latin typeface="Calibri-Bold"/>
              </a:rPr>
              <a:t>stand firm</a:t>
            </a:r>
            <a:r>
              <a:rPr lang="en-CA" sz="2800" b="0" i="0" u="none" strike="noStrike" baseline="0" dirty="0">
                <a:latin typeface="Calibri" panose="020F0502020204030204" pitchFamily="34" charset="0"/>
              </a:rPr>
              <a:t>.  </a:t>
            </a:r>
            <a:r>
              <a:rPr lang="en-CA" sz="2800" i="0" u="none" strike="noStrike" baseline="0" dirty="0">
                <a:latin typeface="Calibri-Bold"/>
              </a:rPr>
              <a:t>Stand therefore</a:t>
            </a:r>
            <a:r>
              <a:rPr lang="en-CA" sz="2800" b="0" i="0" u="none" strike="noStrike" baseline="0" dirty="0">
                <a:latin typeface="Calibri" panose="020F0502020204030204" pitchFamily="34" charset="0"/>
              </a:rPr>
              <a:t>, having fastened on </a:t>
            </a:r>
            <a:r>
              <a:rPr lang="en-CA" sz="2800" b="1" i="0" u="none" strike="noStrike" baseline="0" dirty="0">
                <a:highlight>
                  <a:srgbClr val="FFFF00"/>
                </a:highlight>
                <a:latin typeface="Calibri-Bold"/>
              </a:rPr>
              <a:t>the belt of truth</a:t>
            </a:r>
            <a:r>
              <a:rPr lang="en-CA" sz="2800" b="0" i="0" u="none" strike="noStrike" baseline="0" dirty="0">
                <a:latin typeface="Calibri" panose="020F0502020204030204" pitchFamily="34" charset="0"/>
              </a:rPr>
              <a:t>, and having put on </a:t>
            </a:r>
            <a:r>
              <a:rPr lang="en-CA" sz="2800" b="1" i="0" u="none" strike="noStrike" baseline="0" dirty="0">
                <a:highlight>
                  <a:srgbClr val="FFFF00"/>
                </a:highlight>
                <a:latin typeface="Calibri-Bold"/>
              </a:rPr>
              <a:t>the breastplate of righteousness</a:t>
            </a:r>
            <a:r>
              <a:rPr lang="en-CA" sz="2800" b="0" i="0" u="none" strike="noStrike" baseline="0" dirty="0">
                <a:latin typeface="Calibri" panose="020F0502020204030204" pitchFamily="34" charset="0"/>
              </a:rPr>
              <a:t>, and, as shoes for your feet, having put on </a:t>
            </a:r>
            <a:r>
              <a:rPr lang="en-CA" sz="2800" b="1" i="0" u="none" strike="noStrike" baseline="0" dirty="0">
                <a:highlight>
                  <a:srgbClr val="FFFF00"/>
                </a:highlight>
                <a:latin typeface="Calibri-Bold"/>
              </a:rPr>
              <a:t>the readiness given by the gospel of peace</a:t>
            </a:r>
            <a:r>
              <a:rPr lang="en-CA" sz="2800" b="0" i="0" u="none" strike="noStrike" baseline="0" dirty="0">
                <a:latin typeface="Calibri" panose="020F0502020204030204" pitchFamily="34" charset="0"/>
              </a:rPr>
              <a:t>.  In all circumstances take up </a:t>
            </a:r>
            <a:r>
              <a:rPr lang="en-CA" sz="2800" b="1" i="0" u="none" strike="noStrike" baseline="0" dirty="0">
                <a:highlight>
                  <a:srgbClr val="FFFF00"/>
                </a:highlight>
                <a:latin typeface="Calibri-Bold"/>
              </a:rPr>
              <a:t>the shield of faith</a:t>
            </a:r>
            <a:r>
              <a:rPr lang="en-CA" sz="2800" b="0" i="0" u="none" strike="noStrike" baseline="0" dirty="0">
                <a:latin typeface="Calibri" panose="020F0502020204030204" pitchFamily="34" charset="0"/>
              </a:rPr>
              <a:t>, with which you can extinguish all the flaming darts of the evil one; and take </a:t>
            </a:r>
            <a:r>
              <a:rPr lang="en-CA" sz="2800" b="1" i="0" u="none" strike="noStrike" baseline="0" dirty="0">
                <a:highlight>
                  <a:srgbClr val="FFFF00"/>
                </a:highlight>
                <a:latin typeface="Calibri-Bold"/>
              </a:rPr>
              <a:t>the helmet of salvation</a:t>
            </a:r>
            <a:r>
              <a:rPr lang="en-CA" sz="2800" b="0" i="0" u="none" strike="noStrike" baseline="0" dirty="0">
                <a:latin typeface="Calibri" panose="020F0502020204030204" pitchFamily="34" charset="0"/>
              </a:rPr>
              <a:t>, and </a:t>
            </a:r>
            <a:r>
              <a:rPr lang="en-CA" sz="2800" b="1" i="0" u="none" strike="noStrike" baseline="0" dirty="0">
                <a:highlight>
                  <a:srgbClr val="FFFF00"/>
                </a:highlight>
                <a:latin typeface="Calibri-Bold"/>
              </a:rPr>
              <a:t>the sword of the Spirit</a:t>
            </a:r>
            <a:r>
              <a:rPr lang="en-CA" sz="2800" b="0" i="0" u="none" strike="noStrike" baseline="0" dirty="0">
                <a:latin typeface="Calibri" panose="020F0502020204030204" pitchFamily="34" charset="0"/>
              </a:rPr>
              <a:t>, which is </a:t>
            </a:r>
            <a:r>
              <a:rPr lang="en-CA" sz="2800" b="1" i="0" u="none" strike="noStrike" baseline="0" dirty="0">
                <a:highlight>
                  <a:srgbClr val="FFFF00"/>
                </a:highlight>
                <a:latin typeface="Calibri-Bold"/>
              </a:rPr>
              <a:t>the word of God</a:t>
            </a:r>
            <a:r>
              <a:rPr lang="en-CA" sz="2800" b="0" i="0" u="none" strike="noStrike" baseline="0" dirty="0">
                <a:latin typeface="Calibri" panose="020F0502020204030204" pitchFamily="34" charset="0"/>
              </a:rPr>
              <a:t>, </a:t>
            </a:r>
            <a:r>
              <a:rPr lang="en-CA" sz="2800" b="1" i="0" u="none" strike="noStrike" baseline="0" dirty="0">
                <a:highlight>
                  <a:srgbClr val="FFFF00"/>
                </a:highlight>
                <a:latin typeface="Calibri" panose="020F0502020204030204" pitchFamily="34" charset="0"/>
              </a:rPr>
              <a:t>praying at all times</a:t>
            </a:r>
            <a:r>
              <a:rPr lang="en-CA" sz="2800" b="0" i="0" u="none" strike="noStrike" baseline="0" dirty="0">
                <a:latin typeface="Calibri" panose="020F0502020204030204" pitchFamily="34" charset="0"/>
              </a:rPr>
              <a:t> in the Spirit, with all prayer and supplication. </a:t>
            </a:r>
            <a:endParaRPr lang="en-CA" sz="2800" dirty="0"/>
          </a:p>
        </p:txBody>
      </p:sp>
    </p:spTree>
    <p:extLst>
      <p:ext uri="{BB962C8B-B14F-4D97-AF65-F5344CB8AC3E}">
        <p14:creationId xmlns:p14="http://schemas.microsoft.com/office/powerpoint/2010/main" val="3053562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71F07-3F06-719A-88EF-6D6F768C4B3A}"/>
              </a:ext>
            </a:extLst>
          </p:cNvPr>
          <p:cNvSpPr>
            <a:spLocks noGrp="1"/>
          </p:cNvSpPr>
          <p:nvPr>
            <p:ph type="title"/>
          </p:nvPr>
        </p:nvSpPr>
        <p:spPr>
          <a:xfrm>
            <a:off x="838200" y="1"/>
            <a:ext cx="10515600" cy="1212979"/>
          </a:xfrm>
        </p:spPr>
        <p:txBody>
          <a:bodyPr/>
          <a:lstStyle/>
          <a:p>
            <a:pPr algn="ctr"/>
            <a:r>
              <a:rPr lang="en-CA" dirty="0">
                <a:latin typeface="Arial Black" panose="020B0A04020102020204" pitchFamily="34" charset="0"/>
              </a:rPr>
              <a:t>Defeat Satan as Jesus Did</a:t>
            </a:r>
          </a:p>
        </p:txBody>
      </p:sp>
      <p:sp>
        <p:nvSpPr>
          <p:cNvPr id="3" name="Content Placeholder 2">
            <a:extLst>
              <a:ext uri="{FF2B5EF4-FFF2-40B4-BE49-F238E27FC236}">
                <a16:creationId xmlns:a16="http://schemas.microsoft.com/office/drawing/2014/main" id="{38C184BE-6DCA-3571-FB26-2A6B593575EA}"/>
              </a:ext>
            </a:extLst>
          </p:cNvPr>
          <p:cNvSpPr>
            <a:spLocks noGrp="1"/>
          </p:cNvSpPr>
          <p:nvPr>
            <p:ph idx="1"/>
          </p:nvPr>
        </p:nvSpPr>
        <p:spPr>
          <a:xfrm>
            <a:off x="0" y="933062"/>
            <a:ext cx="12192000" cy="5924938"/>
          </a:xfrm>
        </p:spPr>
        <p:txBody>
          <a:bodyPr>
            <a:normAutofit/>
          </a:bodyPr>
          <a:lstStyle/>
          <a:p>
            <a:r>
              <a:rPr lang="en-CA" b="1" dirty="0">
                <a:highlight>
                  <a:srgbClr val="FFFF00"/>
                </a:highlight>
              </a:rPr>
              <a:t>Jesus defeated Satan by the Word of God and the Power of the Holy Spirit</a:t>
            </a:r>
            <a:r>
              <a:rPr lang="en-CA" dirty="0"/>
              <a:t> – we also have these at our disposal to come out victorious in our daily battle against Satan and his world</a:t>
            </a:r>
          </a:p>
          <a:p>
            <a:pPr marL="0" indent="0">
              <a:spcBef>
                <a:spcPts val="600"/>
              </a:spcBef>
              <a:buNone/>
            </a:pPr>
            <a:r>
              <a:rPr lang="en-CA" b="1" u="sng" dirty="0"/>
              <a:t>The Belt of Truth</a:t>
            </a:r>
          </a:p>
          <a:p>
            <a:pPr marL="0" indent="0">
              <a:lnSpc>
                <a:spcPct val="100000"/>
              </a:lnSpc>
              <a:spcBef>
                <a:spcPts val="0"/>
              </a:spcBef>
              <a:buNone/>
            </a:pPr>
            <a:r>
              <a:rPr lang="en-CA" sz="2400" dirty="0"/>
              <a:t>And the woman said to Elijah, “Now I know that </a:t>
            </a:r>
            <a:r>
              <a:rPr lang="en-CA" sz="2400" b="1" dirty="0">
                <a:highlight>
                  <a:srgbClr val="FFFF00"/>
                </a:highlight>
              </a:rPr>
              <a:t>you are a man of God</a:t>
            </a:r>
            <a:r>
              <a:rPr lang="en-CA" sz="2400" dirty="0"/>
              <a:t>, and that </a:t>
            </a:r>
            <a:r>
              <a:rPr lang="en-CA" sz="2400" b="1" dirty="0">
                <a:highlight>
                  <a:srgbClr val="FFFF00"/>
                </a:highlight>
              </a:rPr>
              <a:t>the word of the LORD in your mouth is truth</a:t>
            </a:r>
            <a:r>
              <a:rPr lang="en-CA" sz="2400" dirty="0"/>
              <a:t>.” (1 Kings 17:24 ESV)</a:t>
            </a:r>
          </a:p>
          <a:p>
            <a:pPr marL="0" indent="0">
              <a:lnSpc>
                <a:spcPct val="100000"/>
              </a:lnSpc>
              <a:spcBef>
                <a:spcPts val="600"/>
              </a:spcBef>
              <a:buNone/>
            </a:pPr>
            <a:r>
              <a:rPr lang="en-CA" sz="2400" dirty="0"/>
              <a:t>Behold, </a:t>
            </a:r>
            <a:r>
              <a:rPr lang="en-CA" sz="2400" b="1" dirty="0">
                <a:highlight>
                  <a:srgbClr val="FFFF00"/>
                </a:highlight>
              </a:rPr>
              <a:t>you delight in truth in the inward being</a:t>
            </a:r>
            <a:r>
              <a:rPr lang="en-CA" sz="2400" dirty="0"/>
              <a:t>, and you teach me wisdom in the secret heart.  (Psalm 51:6 ESV)</a:t>
            </a:r>
          </a:p>
          <a:p>
            <a:pPr marL="0" indent="0">
              <a:lnSpc>
                <a:spcPct val="100000"/>
              </a:lnSpc>
              <a:spcBef>
                <a:spcPts val="600"/>
              </a:spcBef>
              <a:buNone/>
            </a:pPr>
            <a:r>
              <a:rPr lang="en-CA" sz="2400" b="1" dirty="0">
                <a:highlight>
                  <a:srgbClr val="FFFF00"/>
                </a:highlight>
              </a:rPr>
              <a:t>I the LORD speak the truth</a:t>
            </a:r>
            <a:r>
              <a:rPr lang="en-CA" sz="2400" dirty="0"/>
              <a:t>; I declare what is right.  (Isaiah 45:19b ESV)</a:t>
            </a:r>
          </a:p>
          <a:p>
            <a:pPr marL="0" indent="0">
              <a:lnSpc>
                <a:spcPct val="100000"/>
              </a:lnSpc>
              <a:spcBef>
                <a:spcPts val="600"/>
              </a:spcBef>
              <a:buNone/>
            </a:pPr>
            <a:r>
              <a:rPr lang="en-CA" sz="2400" dirty="0"/>
              <a:t>And </a:t>
            </a:r>
            <a:r>
              <a:rPr lang="en-CA" sz="2400" b="1" dirty="0">
                <a:highlight>
                  <a:srgbClr val="FFFF00"/>
                </a:highlight>
              </a:rPr>
              <a:t>the Word became flesh</a:t>
            </a:r>
            <a:r>
              <a:rPr lang="en-CA" sz="2400" dirty="0"/>
              <a:t> and dwelt among us, and we have seen his glory, glory as of the only Son from the Father, </a:t>
            </a:r>
            <a:r>
              <a:rPr lang="en-CA" sz="2400" b="1" dirty="0">
                <a:highlight>
                  <a:srgbClr val="FFFF00"/>
                </a:highlight>
              </a:rPr>
              <a:t>full of grace and truth</a:t>
            </a:r>
            <a:r>
              <a:rPr lang="en-CA" sz="2400" dirty="0"/>
              <a:t>.  (John 1:14 ESV)</a:t>
            </a:r>
          </a:p>
          <a:p>
            <a:pPr marL="0" indent="0">
              <a:lnSpc>
                <a:spcPct val="100000"/>
              </a:lnSpc>
              <a:spcBef>
                <a:spcPts val="600"/>
              </a:spcBef>
              <a:buNone/>
            </a:pPr>
            <a:r>
              <a:rPr lang="en-CA" sz="2400" dirty="0"/>
              <a:t>If you </a:t>
            </a:r>
            <a:r>
              <a:rPr lang="en-CA" sz="2400" b="1" dirty="0">
                <a:highlight>
                  <a:srgbClr val="FFFF00"/>
                </a:highlight>
              </a:rPr>
              <a:t>abide in my word</a:t>
            </a:r>
            <a:r>
              <a:rPr lang="en-CA" sz="2400" dirty="0"/>
              <a:t>, you are truly my disciples, and </a:t>
            </a:r>
            <a:r>
              <a:rPr lang="en-CA" sz="2400" b="1" dirty="0">
                <a:highlight>
                  <a:srgbClr val="FFFF00"/>
                </a:highlight>
              </a:rPr>
              <a:t>you will know the truth</a:t>
            </a:r>
            <a:r>
              <a:rPr lang="en-CA" sz="2400" dirty="0"/>
              <a:t>, and </a:t>
            </a:r>
            <a:r>
              <a:rPr lang="en-CA" sz="2400" b="1" dirty="0">
                <a:highlight>
                  <a:srgbClr val="FFFF00"/>
                </a:highlight>
              </a:rPr>
              <a:t>the truth will set you free</a:t>
            </a:r>
            <a:r>
              <a:rPr lang="en-CA" sz="2400" dirty="0"/>
              <a:t>.  (John 8:31b-32 ESV)</a:t>
            </a:r>
          </a:p>
          <a:p>
            <a:pPr marL="0" indent="0">
              <a:lnSpc>
                <a:spcPct val="100000"/>
              </a:lnSpc>
              <a:spcBef>
                <a:spcPts val="600"/>
              </a:spcBef>
              <a:buNone/>
            </a:pPr>
            <a:r>
              <a:rPr lang="en-CA" sz="2400" b="1" dirty="0">
                <a:highlight>
                  <a:srgbClr val="FFFF00"/>
                </a:highlight>
              </a:rPr>
              <a:t>Sanctify them in the truth</a:t>
            </a:r>
            <a:r>
              <a:rPr lang="en-CA" sz="2400" dirty="0"/>
              <a:t>; </a:t>
            </a:r>
            <a:r>
              <a:rPr lang="en-CA" sz="2400" b="1" dirty="0">
                <a:highlight>
                  <a:srgbClr val="FFFF00"/>
                </a:highlight>
              </a:rPr>
              <a:t>your word is truth</a:t>
            </a:r>
            <a:r>
              <a:rPr lang="en-CA" sz="2400" dirty="0"/>
              <a:t>.  (John 17:17 ESV)</a:t>
            </a:r>
          </a:p>
        </p:txBody>
      </p:sp>
    </p:spTree>
    <p:extLst>
      <p:ext uri="{BB962C8B-B14F-4D97-AF65-F5344CB8AC3E}">
        <p14:creationId xmlns:p14="http://schemas.microsoft.com/office/powerpoint/2010/main" val="18270188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9B0696-1E18-44A6-A815-BB310023451C}"/>
              </a:ext>
            </a:extLst>
          </p:cNvPr>
          <p:cNvSpPr txBox="1"/>
          <p:nvPr/>
        </p:nvSpPr>
        <p:spPr>
          <a:xfrm>
            <a:off x="1" y="0"/>
            <a:ext cx="12191999" cy="6761531"/>
          </a:xfrm>
          <a:prstGeom prst="rect">
            <a:avLst/>
          </a:prstGeom>
          <a:noFill/>
        </p:spPr>
        <p:txBody>
          <a:bodyPr wrap="square">
            <a:spAutoFit/>
          </a:bodyPr>
          <a:lstStyle/>
          <a:p>
            <a:pPr>
              <a:lnSpc>
                <a:spcPct val="80000"/>
              </a:lnSpc>
            </a:pPr>
            <a:r>
              <a:rPr lang="en-CA" sz="2800" b="1" u="sng" dirty="0"/>
              <a:t>The Breastplate of Righteousness</a:t>
            </a:r>
          </a:p>
          <a:p>
            <a:pPr>
              <a:lnSpc>
                <a:spcPct val="80000"/>
              </a:lnSpc>
            </a:pPr>
            <a:r>
              <a:rPr lang="en-CA" sz="2400" dirty="0"/>
              <a:t>And </a:t>
            </a:r>
            <a:r>
              <a:rPr lang="en-CA" sz="2400" b="1" dirty="0">
                <a:highlight>
                  <a:srgbClr val="FFFF00"/>
                </a:highlight>
              </a:rPr>
              <a:t>he believed the LORD</a:t>
            </a:r>
            <a:r>
              <a:rPr lang="en-CA" sz="2400" dirty="0"/>
              <a:t>, and </a:t>
            </a:r>
            <a:r>
              <a:rPr lang="en-CA" sz="2400" b="1" dirty="0">
                <a:highlight>
                  <a:srgbClr val="FFFF00"/>
                </a:highlight>
              </a:rPr>
              <a:t>he counted it to him as righteousness</a:t>
            </a:r>
            <a:r>
              <a:rPr lang="en-CA" sz="2400" dirty="0"/>
              <a:t>.  (Genesis 15:6 ESV)</a:t>
            </a:r>
          </a:p>
          <a:p>
            <a:pPr>
              <a:lnSpc>
                <a:spcPct val="80000"/>
              </a:lnSpc>
              <a:spcBef>
                <a:spcPts val="300"/>
              </a:spcBef>
            </a:pPr>
            <a:r>
              <a:rPr lang="en-CA" sz="2400" dirty="0"/>
              <a:t>And </a:t>
            </a:r>
            <a:r>
              <a:rPr lang="en-CA" sz="2400" b="1" dirty="0">
                <a:highlight>
                  <a:srgbClr val="FFFF00"/>
                </a:highlight>
              </a:rPr>
              <a:t>it will be righteousness for us</a:t>
            </a:r>
            <a:r>
              <a:rPr lang="en-CA" sz="2400" dirty="0"/>
              <a:t>, if we are careful to </a:t>
            </a:r>
            <a:r>
              <a:rPr lang="en-CA" sz="2400" b="1" dirty="0">
                <a:highlight>
                  <a:srgbClr val="FFFF00"/>
                </a:highlight>
              </a:rPr>
              <a:t>do all this commandment</a:t>
            </a:r>
            <a:r>
              <a:rPr lang="en-CA" sz="2400" dirty="0"/>
              <a:t> before the LORD our God, as he has commanded us.’  (Deuteronomy 6:25 ESV)</a:t>
            </a:r>
          </a:p>
          <a:p>
            <a:pPr>
              <a:lnSpc>
                <a:spcPct val="80000"/>
              </a:lnSpc>
              <a:spcBef>
                <a:spcPts val="600"/>
              </a:spcBef>
            </a:pPr>
            <a:r>
              <a:rPr lang="en-CA" sz="2400" dirty="0"/>
              <a:t>You have appointed your </a:t>
            </a:r>
            <a:r>
              <a:rPr lang="en-CA" sz="2400" b="1" dirty="0">
                <a:highlight>
                  <a:srgbClr val="FFFF00"/>
                </a:highlight>
              </a:rPr>
              <a:t>testimonies in righteousness</a:t>
            </a:r>
            <a:r>
              <a:rPr lang="en-CA" sz="2400" dirty="0"/>
              <a:t> and in all faithfulness.  </a:t>
            </a:r>
            <a:br>
              <a:rPr lang="en-CA" sz="2400" dirty="0"/>
            </a:br>
            <a:r>
              <a:rPr lang="en-CA" sz="2400" dirty="0"/>
              <a:t>(Psalm 119:138 ESV)</a:t>
            </a:r>
          </a:p>
          <a:p>
            <a:pPr>
              <a:lnSpc>
                <a:spcPct val="80000"/>
              </a:lnSpc>
              <a:spcBef>
                <a:spcPts val="600"/>
              </a:spcBef>
            </a:pPr>
            <a:r>
              <a:rPr lang="en-CA" sz="2400" dirty="0"/>
              <a:t>Blessed are those who </a:t>
            </a:r>
            <a:r>
              <a:rPr lang="en-CA" sz="2400" b="1" dirty="0">
                <a:highlight>
                  <a:srgbClr val="FFFF00"/>
                </a:highlight>
              </a:rPr>
              <a:t>hunger and thirst for righteousness</a:t>
            </a:r>
            <a:r>
              <a:rPr lang="en-CA" sz="2400" dirty="0"/>
              <a:t>, for they shall be satisfied. </a:t>
            </a:r>
          </a:p>
          <a:p>
            <a:pPr>
              <a:lnSpc>
                <a:spcPct val="80000"/>
              </a:lnSpc>
              <a:spcBef>
                <a:spcPts val="600"/>
              </a:spcBef>
            </a:pPr>
            <a:r>
              <a:rPr lang="en-CA" sz="2400" dirty="0"/>
              <a:t>But </a:t>
            </a:r>
            <a:r>
              <a:rPr lang="en-CA" sz="2400" b="1" dirty="0">
                <a:highlight>
                  <a:srgbClr val="FFFF00"/>
                </a:highlight>
              </a:rPr>
              <a:t>seek first the kingdom of God and his righteousness</a:t>
            </a:r>
            <a:r>
              <a:rPr lang="en-CA" sz="2400" dirty="0"/>
              <a:t>, and all these things will be added to you.  (Matthew 5:6, 6:33 ESV)</a:t>
            </a:r>
          </a:p>
          <a:p>
            <a:pPr>
              <a:lnSpc>
                <a:spcPct val="80000"/>
              </a:lnSpc>
              <a:spcBef>
                <a:spcPts val="600"/>
              </a:spcBef>
            </a:pPr>
            <a:r>
              <a:rPr lang="en-CA" sz="2400" dirty="0"/>
              <a:t>For in it </a:t>
            </a:r>
            <a:r>
              <a:rPr lang="en-CA" sz="2400" b="1" dirty="0">
                <a:highlight>
                  <a:srgbClr val="FFFF00"/>
                </a:highlight>
              </a:rPr>
              <a:t>the righteousness of God is revealed from faith for faith</a:t>
            </a:r>
            <a:r>
              <a:rPr lang="en-CA" sz="2400" dirty="0"/>
              <a:t>, as it is written, “The righteous shall live by faith.”  (Romans 1:17 ESV)</a:t>
            </a:r>
          </a:p>
          <a:p>
            <a:pPr>
              <a:lnSpc>
                <a:spcPct val="80000"/>
              </a:lnSpc>
              <a:spcBef>
                <a:spcPts val="600"/>
              </a:spcBef>
            </a:pPr>
            <a:r>
              <a:rPr lang="en-CA" sz="2800" b="1" u="sng" dirty="0"/>
              <a:t>The Gospel of Peace</a:t>
            </a:r>
            <a:endParaRPr lang="en-CA" sz="2400" b="1" u="sng" dirty="0"/>
          </a:p>
          <a:p>
            <a:pPr>
              <a:lnSpc>
                <a:spcPct val="80000"/>
              </a:lnSpc>
            </a:pPr>
            <a:r>
              <a:rPr lang="en-CA" sz="2400" dirty="0"/>
              <a:t>But </a:t>
            </a:r>
            <a:r>
              <a:rPr lang="en-CA" sz="2400" b="1" dirty="0">
                <a:highlight>
                  <a:srgbClr val="FFFF00"/>
                </a:highlight>
              </a:rPr>
              <a:t>I do not account my life of any value</a:t>
            </a:r>
            <a:r>
              <a:rPr lang="en-CA" sz="2400" dirty="0"/>
              <a:t> nor as precious to myself, if only I may finish my course and the ministry that I received from the Lord Jesus, </a:t>
            </a:r>
            <a:r>
              <a:rPr lang="en-CA" sz="2400" b="1" dirty="0">
                <a:highlight>
                  <a:srgbClr val="FFFF00"/>
                </a:highlight>
              </a:rPr>
              <a:t>to testify to the gospel of the grace of God</a:t>
            </a:r>
            <a:r>
              <a:rPr lang="en-CA" sz="2400" dirty="0"/>
              <a:t>.  (Acts 20:24 ESV)</a:t>
            </a:r>
          </a:p>
          <a:p>
            <a:pPr>
              <a:lnSpc>
                <a:spcPct val="80000"/>
              </a:lnSpc>
              <a:spcBef>
                <a:spcPts val="600"/>
              </a:spcBef>
            </a:pPr>
            <a:r>
              <a:rPr lang="en-CA" sz="2400" dirty="0"/>
              <a:t>I am not ashamed of </a:t>
            </a:r>
            <a:r>
              <a:rPr lang="en-CA" sz="2400" b="1" dirty="0">
                <a:highlight>
                  <a:srgbClr val="FFFF00"/>
                </a:highlight>
              </a:rPr>
              <a:t>the gospel</a:t>
            </a:r>
            <a:r>
              <a:rPr lang="en-CA" sz="2400" dirty="0"/>
              <a:t>, for it </a:t>
            </a:r>
            <a:r>
              <a:rPr lang="en-CA" sz="2400" b="1" dirty="0">
                <a:highlight>
                  <a:srgbClr val="FFFF00"/>
                </a:highlight>
              </a:rPr>
              <a:t>is the power of God for salvation</a:t>
            </a:r>
            <a:r>
              <a:rPr lang="en-CA" sz="2400" dirty="0"/>
              <a:t> … (Romans 1:16a ESV)</a:t>
            </a:r>
          </a:p>
          <a:p>
            <a:pPr>
              <a:lnSpc>
                <a:spcPct val="80000"/>
              </a:lnSpc>
              <a:spcBef>
                <a:spcPts val="600"/>
              </a:spcBef>
            </a:pPr>
            <a:r>
              <a:rPr lang="en-CA" sz="2400" b="1" dirty="0">
                <a:highlight>
                  <a:srgbClr val="FFFF00"/>
                </a:highlight>
              </a:rPr>
              <a:t>I do it all for the sake of the gospel</a:t>
            </a:r>
            <a:r>
              <a:rPr lang="en-CA" sz="2400" dirty="0"/>
              <a:t>, that I may share with them in its blessings.  </a:t>
            </a:r>
            <a:br>
              <a:rPr lang="en-CA" sz="2400" dirty="0"/>
            </a:br>
            <a:r>
              <a:rPr lang="en-CA" sz="2400" dirty="0"/>
              <a:t>(1 Corinthians 9:23 ESV)</a:t>
            </a:r>
          </a:p>
          <a:p>
            <a:pPr>
              <a:lnSpc>
                <a:spcPct val="80000"/>
              </a:lnSpc>
              <a:spcBef>
                <a:spcPts val="600"/>
              </a:spcBef>
            </a:pPr>
            <a:r>
              <a:rPr lang="en-CA" sz="2400" dirty="0"/>
              <a:t>In him you also, when you heard </a:t>
            </a:r>
            <a:r>
              <a:rPr lang="en-CA" sz="2400" b="1" dirty="0">
                <a:highlight>
                  <a:srgbClr val="FFFF00"/>
                </a:highlight>
              </a:rPr>
              <a:t>the word of truth</a:t>
            </a:r>
            <a:r>
              <a:rPr lang="en-CA" sz="2400" dirty="0"/>
              <a:t>, </a:t>
            </a:r>
            <a:r>
              <a:rPr lang="en-CA" sz="2400" b="1" dirty="0">
                <a:highlight>
                  <a:srgbClr val="FFFF00"/>
                </a:highlight>
              </a:rPr>
              <a:t>the gospel of your salvation</a:t>
            </a:r>
            <a:r>
              <a:rPr lang="en-CA" sz="2400" dirty="0"/>
              <a:t>, and believed in him, were sealed with the promised Holy Spirit … (Ephesians 1:13 ESV)</a:t>
            </a:r>
          </a:p>
        </p:txBody>
      </p:sp>
    </p:spTree>
    <p:extLst>
      <p:ext uri="{BB962C8B-B14F-4D97-AF65-F5344CB8AC3E}">
        <p14:creationId xmlns:p14="http://schemas.microsoft.com/office/powerpoint/2010/main" val="1699527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847B36-79FB-7BCA-6AF1-6C25C32A4F7E}"/>
              </a:ext>
            </a:extLst>
          </p:cNvPr>
          <p:cNvSpPr txBox="1"/>
          <p:nvPr/>
        </p:nvSpPr>
        <p:spPr>
          <a:xfrm>
            <a:off x="0" y="0"/>
            <a:ext cx="12192000" cy="6724918"/>
          </a:xfrm>
          <a:prstGeom prst="rect">
            <a:avLst/>
          </a:prstGeom>
          <a:noFill/>
        </p:spPr>
        <p:txBody>
          <a:bodyPr wrap="square">
            <a:spAutoFit/>
          </a:bodyPr>
          <a:lstStyle/>
          <a:p>
            <a:r>
              <a:rPr lang="en-CA" sz="2800" b="1" u="sng" dirty="0"/>
              <a:t>The Shield of Faith</a:t>
            </a:r>
          </a:p>
          <a:p>
            <a:r>
              <a:rPr lang="en-CA" sz="2400" dirty="0"/>
              <a:t>After these things </a:t>
            </a:r>
            <a:r>
              <a:rPr lang="en-CA" sz="2400" b="1" dirty="0">
                <a:highlight>
                  <a:srgbClr val="FFFF00"/>
                </a:highlight>
              </a:rPr>
              <a:t>the word of the LORD came to Abram</a:t>
            </a:r>
            <a:r>
              <a:rPr lang="en-CA" sz="2400" dirty="0"/>
              <a:t> in a vision: “Fear not, Abram, </a:t>
            </a:r>
            <a:r>
              <a:rPr lang="en-CA" sz="2400" b="1" dirty="0">
                <a:highlight>
                  <a:srgbClr val="FFFF00"/>
                </a:highlight>
              </a:rPr>
              <a:t>I am your shield</a:t>
            </a:r>
            <a:r>
              <a:rPr lang="en-CA" sz="2400" dirty="0"/>
              <a:t>; your reward shall be very great.”  (Genesis 15:1 ESV)</a:t>
            </a:r>
          </a:p>
          <a:p>
            <a:pPr>
              <a:spcBef>
                <a:spcPts val="600"/>
              </a:spcBef>
            </a:pPr>
            <a:r>
              <a:rPr lang="en-CA" sz="2400" dirty="0"/>
              <a:t>… my God, my rock, </a:t>
            </a:r>
            <a:r>
              <a:rPr lang="en-CA" sz="2400" b="1" dirty="0">
                <a:highlight>
                  <a:srgbClr val="FFFF00"/>
                </a:highlight>
              </a:rPr>
              <a:t>in whom I take refuge</a:t>
            </a:r>
            <a:r>
              <a:rPr lang="en-CA" sz="2400" dirty="0"/>
              <a:t>, </a:t>
            </a:r>
            <a:r>
              <a:rPr lang="en-CA" sz="2400" b="1" dirty="0">
                <a:highlight>
                  <a:srgbClr val="FFFF00"/>
                </a:highlight>
              </a:rPr>
              <a:t>my shield</a:t>
            </a:r>
            <a:r>
              <a:rPr lang="en-CA" sz="2400" dirty="0"/>
              <a:t>, and the horn of my salvation, my stronghold and my refuge, </a:t>
            </a:r>
            <a:r>
              <a:rPr lang="en-CA" sz="2400" b="1" dirty="0">
                <a:highlight>
                  <a:srgbClr val="FFFF00"/>
                </a:highlight>
              </a:rPr>
              <a:t>my savior</a:t>
            </a:r>
            <a:r>
              <a:rPr lang="en-CA" sz="2400" dirty="0"/>
              <a:t>; you save me from violence.  (2 Samuel 22:3 ESV)</a:t>
            </a:r>
          </a:p>
          <a:p>
            <a:pPr>
              <a:spcBef>
                <a:spcPts val="600"/>
              </a:spcBef>
            </a:pPr>
            <a:r>
              <a:rPr lang="en-CA" sz="2400" b="1" dirty="0">
                <a:highlight>
                  <a:srgbClr val="FFFF00"/>
                </a:highlight>
              </a:rPr>
              <a:t>Every word of God proves true</a:t>
            </a:r>
            <a:r>
              <a:rPr lang="en-CA" sz="2400" dirty="0"/>
              <a:t>; </a:t>
            </a:r>
            <a:r>
              <a:rPr lang="en-CA" sz="2400" b="1" dirty="0">
                <a:highlight>
                  <a:srgbClr val="FFFF00"/>
                </a:highlight>
              </a:rPr>
              <a:t>he is a shield</a:t>
            </a:r>
            <a:r>
              <a:rPr lang="en-CA" sz="2400" dirty="0"/>
              <a:t> to those who take refuge in him.  </a:t>
            </a:r>
            <a:br>
              <a:rPr lang="en-CA" sz="2400" dirty="0"/>
            </a:br>
            <a:r>
              <a:rPr lang="en-CA" sz="2400" dirty="0"/>
              <a:t>(Proverbs 30:5 ESV)</a:t>
            </a:r>
          </a:p>
          <a:p>
            <a:pPr>
              <a:spcBef>
                <a:spcPts val="600"/>
              </a:spcBef>
            </a:pPr>
            <a:r>
              <a:rPr lang="en-CA" sz="2800" b="1" u="sng" dirty="0"/>
              <a:t>The Helmet of Salvation</a:t>
            </a:r>
            <a:endParaRPr lang="en-CA" sz="2400" b="1" u="sng" dirty="0"/>
          </a:p>
          <a:p>
            <a:r>
              <a:rPr lang="en-CA" sz="2400" b="1" dirty="0">
                <a:highlight>
                  <a:srgbClr val="FFFF00"/>
                </a:highlight>
              </a:rPr>
              <a:t>The LORD saw it</a:t>
            </a:r>
            <a:r>
              <a:rPr lang="en-CA" sz="2400" dirty="0"/>
              <a:t>, and </a:t>
            </a:r>
            <a:r>
              <a:rPr lang="en-CA" sz="2400" b="1" dirty="0">
                <a:highlight>
                  <a:srgbClr val="FFFF00"/>
                </a:highlight>
              </a:rPr>
              <a:t>it displeased him</a:t>
            </a:r>
            <a:r>
              <a:rPr lang="en-CA" sz="2400" dirty="0"/>
              <a:t> that there was no justice.</a:t>
            </a:r>
            <a:br>
              <a:rPr lang="en-CA" sz="2400" dirty="0"/>
            </a:br>
            <a:r>
              <a:rPr lang="en-CA" sz="2400" dirty="0"/>
              <a:t>He saw that there was no man, and wondered that there was no one to intercede;</a:t>
            </a:r>
            <a:br>
              <a:rPr lang="en-CA" sz="2400" dirty="0"/>
            </a:br>
            <a:r>
              <a:rPr lang="en-CA" sz="2400" dirty="0"/>
              <a:t>then </a:t>
            </a:r>
            <a:r>
              <a:rPr lang="en-CA" sz="2400" b="1" dirty="0">
                <a:highlight>
                  <a:srgbClr val="FFFF00"/>
                </a:highlight>
              </a:rPr>
              <a:t>his own arm brought him salvation</a:t>
            </a:r>
            <a:r>
              <a:rPr lang="en-CA" sz="2400" dirty="0"/>
              <a:t>, and his righteousness upheld him.</a:t>
            </a:r>
            <a:br>
              <a:rPr lang="en-CA" sz="2400" dirty="0"/>
            </a:br>
            <a:r>
              <a:rPr lang="en-CA" sz="2400" dirty="0"/>
              <a:t>He put on righteousness as a breastplate, and </a:t>
            </a:r>
            <a:r>
              <a:rPr lang="en-CA" sz="2400" b="1" dirty="0">
                <a:highlight>
                  <a:srgbClr val="FFFF00"/>
                </a:highlight>
              </a:rPr>
              <a:t>a helmet of salvation on his head</a:t>
            </a:r>
            <a:r>
              <a:rPr lang="en-CA" sz="2400" dirty="0"/>
              <a:t>;</a:t>
            </a:r>
            <a:br>
              <a:rPr lang="en-CA" sz="2400" dirty="0"/>
            </a:br>
            <a:r>
              <a:rPr lang="en-CA" sz="2400" dirty="0"/>
              <a:t>he put on garments of vengeance for clothing, and wrapped himself in zeal as a cloak.  </a:t>
            </a:r>
            <a:br>
              <a:rPr lang="en-CA" sz="2400" dirty="0"/>
            </a:br>
            <a:r>
              <a:rPr lang="en-CA" sz="2400" dirty="0"/>
              <a:t>(Isaiah 59:15b-17 ESV)</a:t>
            </a:r>
          </a:p>
          <a:p>
            <a:r>
              <a:rPr lang="en-CA" sz="2400" dirty="0"/>
              <a:t>But since we belong to the day, let us be sober, having put on the breastplate of faith and love, and </a:t>
            </a:r>
            <a:r>
              <a:rPr lang="en-CA" sz="2400" b="1" dirty="0">
                <a:highlight>
                  <a:srgbClr val="FFFF00"/>
                </a:highlight>
              </a:rPr>
              <a:t>for a helmet the hope of salvation</a:t>
            </a:r>
            <a:r>
              <a:rPr lang="en-CA" sz="2400" dirty="0"/>
              <a:t>.  For </a:t>
            </a:r>
            <a:r>
              <a:rPr lang="en-CA" sz="2400" b="1" dirty="0">
                <a:highlight>
                  <a:srgbClr val="FFFF00"/>
                </a:highlight>
              </a:rPr>
              <a:t>God has not destined us for wrath, but to obtain salvation through our Lord Jesus Christ</a:t>
            </a:r>
            <a:r>
              <a:rPr lang="en-CA" sz="2400" dirty="0"/>
              <a:t>  … (1 Thessalonians 5:8-9 ESV)</a:t>
            </a:r>
          </a:p>
        </p:txBody>
      </p:sp>
    </p:spTree>
    <p:extLst>
      <p:ext uri="{BB962C8B-B14F-4D97-AF65-F5344CB8AC3E}">
        <p14:creationId xmlns:p14="http://schemas.microsoft.com/office/powerpoint/2010/main" val="1009582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024A45A-D7E8-6FF9-381D-23E19926979C}"/>
              </a:ext>
            </a:extLst>
          </p:cNvPr>
          <p:cNvSpPr txBox="1"/>
          <p:nvPr/>
        </p:nvSpPr>
        <p:spPr>
          <a:xfrm>
            <a:off x="1" y="0"/>
            <a:ext cx="12191999" cy="6647974"/>
          </a:xfrm>
          <a:prstGeom prst="rect">
            <a:avLst/>
          </a:prstGeom>
          <a:noFill/>
        </p:spPr>
        <p:txBody>
          <a:bodyPr wrap="square">
            <a:spAutoFit/>
          </a:bodyPr>
          <a:lstStyle/>
          <a:p>
            <a:pPr>
              <a:lnSpc>
                <a:spcPct val="90000"/>
              </a:lnSpc>
            </a:pPr>
            <a:r>
              <a:rPr lang="en-CA" sz="2800" b="1" u="sng" dirty="0"/>
              <a:t>The Sword of the Spirit – the Word of God</a:t>
            </a:r>
          </a:p>
          <a:p>
            <a:pPr>
              <a:lnSpc>
                <a:spcPct val="90000"/>
              </a:lnSpc>
            </a:pPr>
            <a:r>
              <a:rPr lang="en-CA" sz="2400" dirty="0"/>
              <a:t>Do not think that I have come to bring peace to the earth.  </a:t>
            </a:r>
            <a:r>
              <a:rPr lang="en-CA" sz="2400" b="1" dirty="0">
                <a:highlight>
                  <a:srgbClr val="FFFF00"/>
                </a:highlight>
              </a:rPr>
              <a:t>I have not come to bring peace</a:t>
            </a:r>
            <a:r>
              <a:rPr lang="en-CA" sz="2400" dirty="0"/>
              <a:t>, </a:t>
            </a:r>
            <a:r>
              <a:rPr lang="en-CA" sz="2400" b="1" dirty="0">
                <a:highlight>
                  <a:srgbClr val="FFFF00"/>
                </a:highlight>
              </a:rPr>
              <a:t>but a sword</a:t>
            </a:r>
            <a:r>
              <a:rPr lang="en-CA" sz="2400" dirty="0"/>
              <a:t>.  (Matthew 10:34 ESV)</a:t>
            </a:r>
          </a:p>
          <a:p>
            <a:pPr>
              <a:lnSpc>
                <a:spcPct val="90000"/>
              </a:lnSpc>
              <a:spcBef>
                <a:spcPts val="600"/>
              </a:spcBef>
            </a:pPr>
            <a:r>
              <a:rPr lang="en-CA" sz="2400" dirty="0"/>
              <a:t>For </a:t>
            </a:r>
            <a:r>
              <a:rPr lang="en-CA" sz="2400" b="1" dirty="0">
                <a:highlight>
                  <a:srgbClr val="FFFF00"/>
                </a:highlight>
              </a:rPr>
              <a:t>the word of God is living and active</a:t>
            </a:r>
            <a:r>
              <a:rPr lang="en-CA" sz="2400" dirty="0"/>
              <a:t>, </a:t>
            </a:r>
            <a:r>
              <a:rPr lang="en-CA" sz="2400" b="1" dirty="0">
                <a:highlight>
                  <a:srgbClr val="FFFF00"/>
                </a:highlight>
              </a:rPr>
              <a:t>sharper than any two-edged sword</a:t>
            </a:r>
            <a:r>
              <a:rPr lang="en-CA" sz="2400" dirty="0"/>
              <a:t>, piercing to the division of [body] and of spirit, of joints and of marrow, and discerning the thoughts and intentions of the heart.  (Hebrews 4:12 ESV)</a:t>
            </a:r>
          </a:p>
          <a:p>
            <a:pPr>
              <a:lnSpc>
                <a:spcPct val="90000"/>
              </a:lnSpc>
              <a:spcBef>
                <a:spcPts val="600"/>
              </a:spcBef>
            </a:pPr>
            <a:r>
              <a:rPr lang="en-CA" sz="2400" dirty="0"/>
              <a:t>In his right hand he held seven stars, </a:t>
            </a:r>
            <a:r>
              <a:rPr lang="en-CA" sz="2400" b="1" dirty="0">
                <a:highlight>
                  <a:srgbClr val="FFFF00"/>
                </a:highlight>
              </a:rPr>
              <a:t>from his mouth came a sharp two-edged sword</a:t>
            </a:r>
            <a:r>
              <a:rPr lang="en-CA" sz="2400" dirty="0"/>
              <a:t>, and his face was like the sun shining in full strength.  …  Therefore </a:t>
            </a:r>
            <a:r>
              <a:rPr lang="en-CA" sz="2400" b="1" dirty="0">
                <a:highlight>
                  <a:srgbClr val="FFFF00"/>
                </a:highlight>
              </a:rPr>
              <a:t>repent</a:t>
            </a:r>
            <a:r>
              <a:rPr lang="en-CA" sz="2400" dirty="0"/>
              <a:t>.  </a:t>
            </a:r>
            <a:r>
              <a:rPr lang="en-CA" sz="2400" b="1" dirty="0">
                <a:highlight>
                  <a:srgbClr val="FFFF00"/>
                </a:highlight>
              </a:rPr>
              <a:t>If not</a:t>
            </a:r>
            <a:r>
              <a:rPr lang="en-CA" sz="2400" dirty="0"/>
              <a:t>, I will come to you soon and </a:t>
            </a:r>
            <a:r>
              <a:rPr lang="en-CA" sz="2400" b="1" dirty="0">
                <a:highlight>
                  <a:srgbClr val="FFFF00"/>
                </a:highlight>
              </a:rPr>
              <a:t>war against them with the sword of my mouth</a:t>
            </a:r>
            <a:r>
              <a:rPr lang="en-CA" sz="2400" dirty="0"/>
              <a:t>.</a:t>
            </a:r>
          </a:p>
          <a:p>
            <a:pPr>
              <a:lnSpc>
                <a:spcPct val="90000"/>
              </a:lnSpc>
              <a:spcBef>
                <a:spcPts val="600"/>
              </a:spcBef>
            </a:pPr>
            <a:r>
              <a:rPr lang="en-CA" sz="2400" dirty="0"/>
              <a:t>And </a:t>
            </a:r>
            <a:r>
              <a:rPr lang="en-CA" sz="2400" b="1" dirty="0">
                <a:highlight>
                  <a:srgbClr val="FFFF00"/>
                </a:highlight>
              </a:rPr>
              <a:t>the rest were slain by the sword that came from the mouth of him</a:t>
            </a:r>
            <a:r>
              <a:rPr lang="en-CA" sz="2400" dirty="0"/>
              <a:t> who was sitting on the horse, and all the birds were gorged with their flesh.  (Revelation 1:16, 2:16, 19:21 ESV)</a:t>
            </a:r>
          </a:p>
          <a:p>
            <a:pPr>
              <a:lnSpc>
                <a:spcPct val="90000"/>
              </a:lnSpc>
              <a:spcBef>
                <a:spcPts val="600"/>
              </a:spcBef>
            </a:pPr>
            <a:r>
              <a:rPr lang="en-CA" sz="2800" b="1" u="sng" dirty="0"/>
              <a:t>Praying at All Times</a:t>
            </a:r>
            <a:endParaRPr lang="en-CA" sz="2400" b="1" u="sng" dirty="0"/>
          </a:p>
          <a:p>
            <a:pPr>
              <a:lnSpc>
                <a:spcPct val="90000"/>
              </a:lnSpc>
            </a:pPr>
            <a:r>
              <a:rPr lang="en-CA" sz="2400" dirty="0"/>
              <a:t>Watch and </a:t>
            </a:r>
            <a:r>
              <a:rPr lang="en-CA" sz="2400" b="1" dirty="0">
                <a:highlight>
                  <a:srgbClr val="FFFF00"/>
                </a:highlight>
              </a:rPr>
              <a:t>pray that you may not enter into temptation</a:t>
            </a:r>
            <a:r>
              <a:rPr lang="en-CA" sz="2400" dirty="0"/>
              <a:t>. The spirit indeed is willing, but the flesh is weak.  (Matthew 26:41 ESV)</a:t>
            </a:r>
          </a:p>
          <a:p>
            <a:pPr>
              <a:lnSpc>
                <a:spcPct val="90000"/>
              </a:lnSpc>
              <a:spcBef>
                <a:spcPts val="600"/>
              </a:spcBef>
            </a:pPr>
            <a:r>
              <a:rPr lang="en-CA" sz="2400" dirty="0"/>
              <a:t>But stay awake at all times, </a:t>
            </a:r>
            <a:r>
              <a:rPr lang="en-CA" sz="2400" b="1" dirty="0">
                <a:highlight>
                  <a:srgbClr val="FFFF00"/>
                </a:highlight>
              </a:rPr>
              <a:t>praying that you may have strength</a:t>
            </a:r>
            <a:r>
              <a:rPr lang="en-CA" sz="2400" dirty="0"/>
              <a:t> to escape all these things that are going to take place, and to </a:t>
            </a:r>
            <a:r>
              <a:rPr lang="en-CA" sz="2400" b="1" dirty="0">
                <a:highlight>
                  <a:srgbClr val="FFFF00"/>
                </a:highlight>
              </a:rPr>
              <a:t>stand before</a:t>
            </a:r>
            <a:r>
              <a:rPr lang="en-CA" sz="2400" dirty="0"/>
              <a:t> the Son of Man.  (Luke 21:36 ESV)</a:t>
            </a:r>
          </a:p>
          <a:p>
            <a:pPr>
              <a:lnSpc>
                <a:spcPct val="90000"/>
              </a:lnSpc>
              <a:spcBef>
                <a:spcPts val="600"/>
              </a:spcBef>
            </a:pPr>
            <a:r>
              <a:rPr lang="en-CA" sz="2400" dirty="0"/>
              <a:t>Likewise </a:t>
            </a:r>
            <a:r>
              <a:rPr lang="en-CA" sz="2400" b="1" dirty="0">
                <a:highlight>
                  <a:srgbClr val="FFFF00"/>
                </a:highlight>
              </a:rPr>
              <a:t>the Spirit helps us in our weakness</a:t>
            </a:r>
            <a:r>
              <a:rPr lang="en-CA" sz="2400" dirty="0"/>
              <a:t>.  For </a:t>
            </a:r>
            <a:r>
              <a:rPr lang="en-CA" sz="2400" b="1" dirty="0">
                <a:highlight>
                  <a:srgbClr val="FFFF00"/>
                </a:highlight>
              </a:rPr>
              <a:t>we do not know what to pray</a:t>
            </a:r>
            <a:r>
              <a:rPr lang="en-CA" sz="2400" dirty="0"/>
              <a:t> for as we ought, but the Spirit [itself] intercedes for us with groanings too deep for words.  (Romans 8:26 ESV)</a:t>
            </a:r>
          </a:p>
        </p:txBody>
      </p:sp>
    </p:spTree>
    <p:extLst>
      <p:ext uri="{BB962C8B-B14F-4D97-AF65-F5344CB8AC3E}">
        <p14:creationId xmlns:p14="http://schemas.microsoft.com/office/powerpoint/2010/main" val="2704189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162A8-15A9-6411-1A2E-BD9D33AE8322}"/>
              </a:ext>
            </a:extLst>
          </p:cNvPr>
          <p:cNvSpPr>
            <a:spLocks noGrp="1"/>
          </p:cNvSpPr>
          <p:nvPr>
            <p:ph type="title"/>
          </p:nvPr>
        </p:nvSpPr>
        <p:spPr>
          <a:xfrm>
            <a:off x="838200" y="1"/>
            <a:ext cx="10515600" cy="1193368"/>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8E09F616-6FE8-FDBE-4441-5AF9A90863B2}"/>
              </a:ext>
            </a:extLst>
          </p:cNvPr>
          <p:cNvSpPr>
            <a:spLocks noGrp="1"/>
          </p:cNvSpPr>
          <p:nvPr>
            <p:ph idx="1"/>
          </p:nvPr>
        </p:nvSpPr>
        <p:spPr>
          <a:xfrm>
            <a:off x="609600" y="1193369"/>
            <a:ext cx="10515600" cy="5664630"/>
          </a:xfrm>
        </p:spPr>
        <p:txBody>
          <a:bodyPr/>
          <a:lstStyle/>
          <a:p>
            <a:r>
              <a:rPr lang="en-CA" b="1" dirty="0">
                <a:highlight>
                  <a:srgbClr val="FFFF00"/>
                </a:highlight>
              </a:rPr>
              <a:t>The world is steeped in lies</a:t>
            </a:r>
            <a:r>
              <a:rPr lang="en-CA" dirty="0"/>
              <a:t> which ultimately originate with the god of this world – Satan the Devil</a:t>
            </a:r>
          </a:p>
          <a:p>
            <a:r>
              <a:rPr lang="en-CA" b="1" dirty="0">
                <a:highlight>
                  <a:srgbClr val="FFFF00"/>
                </a:highlight>
              </a:rPr>
              <a:t>God has made no provision to fix this world now</a:t>
            </a:r>
            <a:r>
              <a:rPr lang="en-CA" dirty="0"/>
              <a:t> – we CANNOT make it a better place</a:t>
            </a:r>
          </a:p>
          <a:p>
            <a:r>
              <a:rPr lang="en-CA" dirty="0"/>
              <a:t>But </a:t>
            </a:r>
            <a:r>
              <a:rPr lang="en-CA" b="1" dirty="0">
                <a:highlight>
                  <a:srgbClr val="FFFF00"/>
                </a:highlight>
              </a:rPr>
              <a:t>God requires us to function in this world</a:t>
            </a:r>
            <a:r>
              <a:rPr lang="en-CA" dirty="0"/>
              <a:t> as it is without getting stained by it</a:t>
            </a:r>
          </a:p>
          <a:p>
            <a:r>
              <a:rPr lang="en-CA" b="1" dirty="0">
                <a:highlight>
                  <a:srgbClr val="FFFF00"/>
                </a:highlight>
              </a:rPr>
              <a:t>Daily we fight a war that is to the death</a:t>
            </a:r>
            <a:r>
              <a:rPr lang="en-CA" dirty="0"/>
              <a:t> – Satan is relentless, cunning, subtle</a:t>
            </a:r>
          </a:p>
          <a:p>
            <a:r>
              <a:rPr lang="en-CA" b="1" dirty="0">
                <a:highlight>
                  <a:srgbClr val="FFFF00"/>
                </a:highlight>
              </a:rPr>
              <a:t>Jesus defeated Satan</a:t>
            </a:r>
            <a:r>
              <a:rPr lang="en-CA" dirty="0"/>
              <a:t> in a battle of wits by knowing and </a:t>
            </a:r>
            <a:r>
              <a:rPr lang="en-CA" b="1" dirty="0">
                <a:highlight>
                  <a:srgbClr val="FFFF00"/>
                </a:highlight>
              </a:rPr>
              <a:t>using the word of God</a:t>
            </a:r>
          </a:p>
          <a:p>
            <a:r>
              <a:rPr lang="en-CA" dirty="0"/>
              <a:t>We can succeed only by doing the same: </a:t>
            </a:r>
            <a:r>
              <a:rPr lang="en-CA" b="1" dirty="0">
                <a:highlight>
                  <a:srgbClr val="FFFF00"/>
                </a:highlight>
              </a:rPr>
              <a:t>the Word of God is the Sword of the Spirit </a:t>
            </a:r>
          </a:p>
          <a:p>
            <a:endParaRPr lang="en-CA" dirty="0"/>
          </a:p>
        </p:txBody>
      </p:sp>
    </p:spTree>
    <p:extLst>
      <p:ext uri="{BB962C8B-B14F-4D97-AF65-F5344CB8AC3E}">
        <p14:creationId xmlns:p14="http://schemas.microsoft.com/office/powerpoint/2010/main" val="273932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21335-A44A-EB64-7229-34761664C51E}"/>
              </a:ext>
            </a:extLst>
          </p:cNvPr>
          <p:cNvSpPr>
            <a:spLocks noGrp="1"/>
          </p:cNvSpPr>
          <p:nvPr>
            <p:ph type="title"/>
          </p:nvPr>
        </p:nvSpPr>
        <p:spPr>
          <a:xfrm>
            <a:off x="838200" y="1"/>
            <a:ext cx="10515600" cy="1239863"/>
          </a:xfrm>
        </p:spPr>
        <p:txBody>
          <a:bodyPr/>
          <a:lstStyle/>
          <a:p>
            <a:pPr algn="ctr"/>
            <a:r>
              <a:rPr lang="en-CA" dirty="0">
                <a:latin typeface="Arial Black" panose="020B0A04020102020204" pitchFamily="34" charset="0"/>
              </a:rPr>
              <a:t>In the Beginning …</a:t>
            </a:r>
          </a:p>
        </p:txBody>
      </p:sp>
      <p:sp>
        <p:nvSpPr>
          <p:cNvPr id="3" name="Content Placeholder 2">
            <a:extLst>
              <a:ext uri="{FF2B5EF4-FFF2-40B4-BE49-F238E27FC236}">
                <a16:creationId xmlns:a16="http://schemas.microsoft.com/office/drawing/2014/main" id="{312C9144-3135-ECE6-2097-195920B5D187}"/>
              </a:ext>
            </a:extLst>
          </p:cNvPr>
          <p:cNvSpPr>
            <a:spLocks noGrp="1"/>
          </p:cNvSpPr>
          <p:nvPr>
            <p:ph idx="1"/>
          </p:nvPr>
        </p:nvSpPr>
        <p:spPr>
          <a:xfrm>
            <a:off x="0" y="1239864"/>
            <a:ext cx="12192000" cy="5618135"/>
          </a:xfrm>
        </p:spPr>
        <p:txBody>
          <a:bodyPr>
            <a:normAutofit fontScale="92500"/>
          </a:bodyPr>
          <a:lstStyle/>
          <a:p>
            <a:pPr>
              <a:lnSpc>
                <a:spcPct val="100000"/>
              </a:lnSpc>
            </a:pPr>
            <a:r>
              <a:rPr lang="en-CA" b="1" dirty="0">
                <a:highlight>
                  <a:srgbClr val="FFFF00"/>
                </a:highlight>
              </a:rPr>
              <a:t>Before there was a physical universe</a:t>
            </a:r>
            <a:r>
              <a:rPr lang="en-CA" dirty="0"/>
              <a:t>, </a:t>
            </a:r>
            <a:r>
              <a:rPr lang="en-CA" b="1" dirty="0">
                <a:highlight>
                  <a:srgbClr val="FFFF00"/>
                </a:highlight>
              </a:rPr>
              <a:t>before there was time</a:t>
            </a:r>
            <a:r>
              <a:rPr lang="en-CA" dirty="0"/>
              <a:t>, </a:t>
            </a:r>
            <a:r>
              <a:rPr lang="en-CA" b="1" dirty="0">
                <a:highlight>
                  <a:srgbClr val="FFFF00"/>
                </a:highlight>
              </a:rPr>
              <a:t>two Divine Beings, who inhabit eternity created a plan</a:t>
            </a:r>
            <a:r>
              <a:rPr lang="en-CA" dirty="0"/>
              <a:t>: </a:t>
            </a:r>
            <a:r>
              <a:rPr lang="en-CA" sz="2400" b="1" u="sng" dirty="0"/>
              <a:t>John 1:1-3 ESV</a:t>
            </a:r>
            <a:endParaRPr lang="en-CA" b="1" u="sng" dirty="0"/>
          </a:p>
          <a:p>
            <a:pPr marL="457200" lvl="1" indent="0">
              <a:lnSpc>
                <a:spcPct val="100000"/>
              </a:lnSpc>
              <a:spcBef>
                <a:spcPts val="0"/>
              </a:spcBef>
              <a:buNone/>
            </a:pPr>
            <a:r>
              <a:rPr lang="en-CA" dirty="0"/>
              <a:t>In the beginning was </a:t>
            </a:r>
            <a:r>
              <a:rPr lang="en-CA" b="1" dirty="0">
                <a:highlight>
                  <a:srgbClr val="FFFF00"/>
                </a:highlight>
              </a:rPr>
              <a:t>the Word</a:t>
            </a:r>
            <a:r>
              <a:rPr lang="en-CA" dirty="0"/>
              <a:t>, and the Word was </a:t>
            </a:r>
            <a:r>
              <a:rPr lang="en-CA" b="1" dirty="0">
                <a:highlight>
                  <a:srgbClr val="FFFF00"/>
                </a:highlight>
              </a:rPr>
              <a:t>with God</a:t>
            </a:r>
            <a:r>
              <a:rPr lang="en-CA" dirty="0"/>
              <a:t>, and </a:t>
            </a:r>
            <a:r>
              <a:rPr lang="en-CA" b="1" dirty="0">
                <a:highlight>
                  <a:srgbClr val="FFFF00"/>
                </a:highlight>
              </a:rPr>
              <a:t>the Word was God</a:t>
            </a:r>
            <a:r>
              <a:rPr lang="en-CA" dirty="0"/>
              <a:t>.  He was in the beginning with God. All things were made through him, and without him was not any thing made that was made.  </a:t>
            </a:r>
          </a:p>
          <a:p>
            <a:pPr>
              <a:lnSpc>
                <a:spcPct val="100000"/>
              </a:lnSpc>
            </a:pPr>
            <a:r>
              <a:rPr lang="en-CA" dirty="0"/>
              <a:t> “Eternity” is the dwelling place of God – it is external to the physical creation, which exists as an object within eternity: </a:t>
            </a:r>
          </a:p>
          <a:p>
            <a:pPr marL="457200" lvl="1" indent="0">
              <a:lnSpc>
                <a:spcPct val="100000"/>
              </a:lnSpc>
              <a:spcBef>
                <a:spcPts val="0"/>
              </a:spcBef>
              <a:buNone/>
            </a:pPr>
            <a:r>
              <a:rPr lang="en-CA" b="1" u="sng" dirty="0"/>
              <a:t>Isaiah 57:15a, 40:12a ESV</a:t>
            </a:r>
          </a:p>
          <a:p>
            <a:pPr marL="457200" lvl="1" indent="0">
              <a:lnSpc>
                <a:spcPct val="100000"/>
              </a:lnSpc>
              <a:spcBef>
                <a:spcPts val="0"/>
              </a:spcBef>
              <a:buNone/>
            </a:pPr>
            <a:r>
              <a:rPr lang="en-CA" dirty="0"/>
              <a:t>For thus says the One who is high and lifted up, </a:t>
            </a:r>
            <a:br>
              <a:rPr lang="en-CA" dirty="0"/>
            </a:br>
            <a:r>
              <a:rPr lang="en-CA" b="1" dirty="0">
                <a:highlight>
                  <a:srgbClr val="FFFF00"/>
                </a:highlight>
              </a:rPr>
              <a:t>who inhabits eternity</a:t>
            </a:r>
            <a:r>
              <a:rPr lang="en-CA" dirty="0"/>
              <a:t>, whose name is Holy: I dwell in the high and holy place … </a:t>
            </a:r>
          </a:p>
          <a:p>
            <a:pPr marL="457200" lvl="1" indent="0">
              <a:lnSpc>
                <a:spcPct val="100000"/>
              </a:lnSpc>
              <a:spcBef>
                <a:spcPts val="0"/>
              </a:spcBef>
              <a:buNone/>
            </a:pPr>
            <a:r>
              <a:rPr lang="en-CA" dirty="0"/>
              <a:t>Who has measured the waters in the hollow of his hand and </a:t>
            </a:r>
            <a:r>
              <a:rPr lang="en-CA" b="1" dirty="0">
                <a:highlight>
                  <a:srgbClr val="FFFF00"/>
                </a:highlight>
              </a:rPr>
              <a:t>marked off the heavens with a span</a:t>
            </a:r>
            <a:r>
              <a:rPr lang="en-CA" dirty="0"/>
              <a:t> …</a:t>
            </a:r>
          </a:p>
          <a:p>
            <a:pPr marL="457200" lvl="1" indent="0">
              <a:lnSpc>
                <a:spcPct val="100000"/>
              </a:lnSpc>
              <a:spcBef>
                <a:spcPts val="0"/>
              </a:spcBef>
              <a:buNone/>
            </a:pPr>
            <a:r>
              <a:rPr lang="en-CA" b="1" u="sng" dirty="0"/>
              <a:t>Psalm 90:2 ESV</a:t>
            </a:r>
          </a:p>
          <a:p>
            <a:pPr marL="457200" lvl="1" indent="0">
              <a:lnSpc>
                <a:spcPct val="100000"/>
              </a:lnSpc>
              <a:spcBef>
                <a:spcPts val="0"/>
              </a:spcBef>
              <a:buNone/>
            </a:pPr>
            <a:r>
              <a:rPr lang="en-CA" b="1" dirty="0">
                <a:highlight>
                  <a:srgbClr val="FFFF00"/>
                </a:highlight>
              </a:rPr>
              <a:t>Before the mountains were brought forth</a:t>
            </a:r>
            <a:r>
              <a:rPr lang="en-CA" dirty="0"/>
              <a:t>,</a:t>
            </a:r>
          </a:p>
          <a:p>
            <a:pPr marL="457200" lvl="1" indent="0">
              <a:lnSpc>
                <a:spcPct val="100000"/>
              </a:lnSpc>
              <a:spcBef>
                <a:spcPts val="0"/>
              </a:spcBef>
              <a:buNone/>
            </a:pPr>
            <a:r>
              <a:rPr lang="en-CA" dirty="0"/>
              <a:t>or </a:t>
            </a:r>
            <a:r>
              <a:rPr lang="en-CA" b="1" dirty="0">
                <a:highlight>
                  <a:srgbClr val="FFFF00"/>
                </a:highlight>
              </a:rPr>
              <a:t>ever you had formed the earth</a:t>
            </a:r>
            <a:r>
              <a:rPr lang="en-CA" dirty="0"/>
              <a:t> and the world,</a:t>
            </a:r>
          </a:p>
          <a:p>
            <a:pPr marL="457200" lvl="1" indent="0">
              <a:lnSpc>
                <a:spcPct val="100000"/>
              </a:lnSpc>
              <a:spcBef>
                <a:spcPts val="0"/>
              </a:spcBef>
              <a:buNone/>
            </a:pPr>
            <a:r>
              <a:rPr lang="en-CA" b="1" dirty="0">
                <a:highlight>
                  <a:srgbClr val="FFFF00"/>
                </a:highlight>
              </a:rPr>
              <a:t>from everlasting to everlasting</a:t>
            </a:r>
            <a:r>
              <a:rPr lang="en-CA" dirty="0"/>
              <a:t> you are God.  </a:t>
            </a:r>
          </a:p>
        </p:txBody>
      </p:sp>
    </p:spTree>
    <p:extLst>
      <p:ext uri="{BB962C8B-B14F-4D97-AF65-F5344CB8AC3E}">
        <p14:creationId xmlns:p14="http://schemas.microsoft.com/office/powerpoint/2010/main" val="208594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DBCD3-40FB-938A-8F0D-162839D64851}"/>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Angelic Beings</a:t>
            </a:r>
          </a:p>
        </p:txBody>
      </p:sp>
      <p:sp>
        <p:nvSpPr>
          <p:cNvPr id="3" name="Content Placeholder 2">
            <a:extLst>
              <a:ext uri="{FF2B5EF4-FFF2-40B4-BE49-F238E27FC236}">
                <a16:creationId xmlns:a16="http://schemas.microsoft.com/office/drawing/2014/main" id="{F32F4116-E987-ADFE-3D9A-87E7336CCD4D}"/>
              </a:ext>
            </a:extLst>
          </p:cNvPr>
          <p:cNvSpPr>
            <a:spLocks noGrp="1"/>
          </p:cNvSpPr>
          <p:nvPr>
            <p:ph idx="1"/>
          </p:nvPr>
        </p:nvSpPr>
        <p:spPr>
          <a:xfrm>
            <a:off x="0" y="1177871"/>
            <a:ext cx="12192000" cy="5680128"/>
          </a:xfrm>
        </p:spPr>
        <p:txBody>
          <a:bodyPr/>
          <a:lstStyle/>
          <a:p>
            <a:r>
              <a:rPr lang="en-CA" dirty="0"/>
              <a:t>The plan required </a:t>
            </a:r>
            <a:r>
              <a:rPr lang="en-CA" b="1" dirty="0">
                <a:highlight>
                  <a:srgbClr val="FFFF00"/>
                </a:highlight>
              </a:rPr>
              <a:t>the creation of a physical universe</a:t>
            </a:r>
            <a:r>
              <a:rPr lang="en-CA" dirty="0"/>
              <a:t>:</a:t>
            </a:r>
          </a:p>
          <a:p>
            <a:pPr marL="457200" lvl="1" indent="0">
              <a:spcBef>
                <a:spcPts val="0"/>
              </a:spcBef>
              <a:buNone/>
            </a:pPr>
            <a:r>
              <a:rPr lang="en-CA" dirty="0"/>
              <a:t> </a:t>
            </a:r>
            <a:r>
              <a:rPr lang="en-CA" b="1" u="sng" dirty="0"/>
              <a:t>Genesis 1:1 ESV</a:t>
            </a:r>
          </a:p>
          <a:p>
            <a:pPr marL="457200" lvl="1" indent="0">
              <a:spcBef>
                <a:spcPts val="0"/>
              </a:spcBef>
              <a:buNone/>
            </a:pPr>
            <a:r>
              <a:rPr lang="en-CA" dirty="0"/>
              <a:t>In the beginning, </a:t>
            </a:r>
            <a:r>
              <a:rPr lang="en-CA" b="1" dirty="0">
                <a:highlight>
                  <a:srgbClr val="FFFF00"/>
                </a:highlight>
              </a:rPr>
              <a:t>God created the heavens and the earth</a:t>
            </a:r>
            <a:r>
              <a:rPr lang="en-CA" dirty="0"/>
              <a:t>.</a:t>
            </a:r>
          </a:p>
          <a:p>
            <a:r>
              <a:rPr lang="en-CA" dirty="0"/>
              <a:t>Prior to the creation of the physical universe, </a:t>
            </a:r>
            <a:r>
              <a:rPr lang="en-CA" b="1" dirty="0">
                <a:highlight>
                  <a:srgbClr val="FFFF00"/>
                </a:highlight>
              </a:rPr>
              <a:t>a host of “angelic” beings had been created</a:t>
            </a:r>
            <a:r>
              <a:rPr lang="en-CA" dirty="0"/>
              <a:t> – they rejoiced at the physical creation:</a:t>
            </a:r>
          </a:p>
          <a:p>
            <a:pPr marL="457200" lvl="1" indent="0">
              <a:buNone/>
            </a:pPr>
            <a:r>
              <a:rPr lang="en-CA" b="1" u="sng" dirty="0"/>
              <a:t> Job 38:4-7 ESV</a:t>
            </a:r>
          </a:p>
          <a:p>
            <a:pPr marL="457200" lvl="1" indent="0">
              <a:buNone/>
            </a:pPr>
            <a:r>
              <a:rPr lang="en-CA" dirty="0"/>
              <a:t>Where were you when I laid the foundation of the earth? </a:t>
            </a:r>
            <a:br>
              <a:rPr lang="en-CA" dirty="0"/>
            </a:br>
            <a:r>
              <a:rPr lang="en-CA" dirty="0"/>
              <a:t>Tell me, if you have understanding. </a:t>
            </a:r>
            <a:br>
              <a:rPr lang="en-CA" dirty="0"/>
            </a:br>
            <a:r>
              <a:rPr lang="en-CA" dirty="0"/>
              <a:t>Who determined its measurements—surely you know! </a:t>
            </a:r>
            <a:br>
              <a:rPr lang="en-CA" dirty="0"/>
            </a:br>
            <a:r>
              <a:rPr lang="en-CA" dirty="0"/>
              <a:t>Or who stretched the line upon it? </a:t>
            </a:r>
            <a:br>
              <a:rPr lang="en-CA" dirty="0"/>
            </a:br>
            <a:r>
              <a:rPr lang="en-CA" dirty="0"/>
              <a:t>On what were its bases sunk, or who laid its cornerstone, </a:t>
            </a:r>
            <a:br>
              <a:rPr lang="en-CA" dirty="0"/>
            </a:br>
            <a:r>
              <a:rPr lang="en-CA" b="1" dirty="0">
                <a:highlight>
                  <a:srgbClr val="FFFF00"/>
                </a:highlight>
              </a:rPr>
              <a:t>when the morning stars sang together and all the sons of God shouted for joy</a:t>
            </a:r>
            <a:r>
              <a:rPr lang="en-CA" dirty="0"/>
              <a:t>?</a:t>
            </a:r>
          </a:p>
          <a:p>
            <a:endParaRPr lang="en-CA" dirty="0"/>
          </a:p>
        </p:txBody>
      </p:sp>
    </p:spTree>
    <p:extLst>
      <p:ext uri="{BB962C8B-B14F-4D97-AF65-F5344CB8AC3E}">
        <p14:creationId xmlns:p14="http://schemas.microsoft.com/office/powerpoint/2010/main" val="83811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C303C-FE55-6337-C8A0-A9465CE95E33}"/>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The Earth Required a “Steward”</a:t>
            </a:r>
          </a:p>
        </p:txBody>
      </p:sp>
      <p:sp>
        <p:nvSpPr>
          <p:cNvPr id="3" name="Content Placeholder 2">
            <a:extLst>
              <a:ext uri="{FF2B5EF4-FFF2-40B4-BE49-F238E27FC236}">
                <a16:creationId xmlns:a16="http://schemas.microsoft.com/office/drawing/2014/main" id="{65AB5BDC-CBBC-46C2-1622-FCF6351E3EDA}"/>
              </a:ext>
            </a:extLst>
          </p:cNvPr>
          <p:cNvSpPr>
            <a:spLocks noGrp="1"/>
          </p:cNvSpPr>
          <p:nvPr>
            <p:ph idx="1"/>
          </p:nvPr>
        </p:nvSpPr>
        <p:spPr>
          <a:xfrm>
            <a:off x="-1" y="1131376"/>
            <a:ext cx="12042183" cy="5726623"/>
          </a:xfrm>
        </p:spPr>
        <p:txBody>
          <a:bodyPr/>
          <a:lstStyle/>
          <a:p>
            <a:r>
              <a:rPr lang="en-CA" dirty="0"/>
              <a:t>One of the created angelic beings to administer it on behalf of the two Divine Beings: one of the premier angelic beings was selected, Isaiah refers to him as </a:t>
            </a:r>
            <a:r>
              <a:rPr lang="he-IL" dirty="0">
                <a:cs typeface="+mj-cs"/>
              </a:rPr>
              <a:t>הֵילֵל בֶּן־שָׁחַר </a:t>
            </a:r>
            <a:r>
              <a:rPr lang="en-CA" dirty="0">
                <a:cs typeface="+mj-cs"/>
              </a:rPr>
              <a:t> </a:t>
            </a:r>
            <a:r>
              <a:rPr lang="en-CA" dirty="0"/>
              <a:t>- </a:t>
            </a:r>
            <a:r>
              <a:rPr lang="en-CA" dirty="0" err="1"/>
              <a:t>helel</a:t>
            </a:r>
            <a:r>
              <a:rPr lang="en-CA" dirty="0"/>
              <a:t> ben </a:t>
            </a:r>
            <a:r>
              <a:rPr lang="en-CA" dirty="0" err="1"/>
              <a:t>shaḥar</a:t>
            </a:r>
            <a:r>
              <a:rPr lang="en-CA" dirty="0"/>
              <a:t>, “Day Star son of Dawn” – the Steward had an exalted position in the divine hierarchy:</a:t>
            </a:r>
          </a:p>
          <a:p>
            <a:pPr marL="457200" lvl="1" indent="0">
              <a:buNone/>
            </a:pPr>
            <a:r>
              <a:rPr lang="en-CA" b="1" u="sng" dirty="0"/>
              <a:t>Ezekiel 28:12b-14 ESV</a:t>
            </a:r>
          </a:p>
          <a:p>
            <a:pPr marL="457200" lvl="1" indent="0">
              <a:buNone/>
            </a:pPr>
            <a:r>
              <a:rPr lang="en-CA" dirty="0"/>
              <a:t>You were </a:t>
            </a:r>
            <a:r>
              <a:rPr lang="en-CA" b="1" dirty="0">
                <a:highlight>
                  <a:srgbClr val="FFFF00"/>
                </a:highlight>
              </a:rPr>
              <a:t>the signet of perfection</a:t>
            </a:r>
            <a:r>
              <a:rPr lang="en-CA" dirty="0"/>
              <a:t>, full of wisdom and perfect in beauty.</a:t>
            </a:r>
            <a:br>
              <a:rPr lang="en-CA" dirty="0"/>
            </a:br>
            <a:r>
              <a:rPr lang="en-CA" dirty="0"/>
              <a:t>… every precious stone was your covering, sardius, topaz, and diamond, beryl, onyx, and jasper, sapphire, emerald, and carbuncle; and crafted in gold were your settings and your engravings. </a:t>
            </a:r>
            <a:r>
              <a:rPr lang="en-CA" b="1" dirty="0">
                <a:highlight>
                  <a:srgbClr val="FFFF00"/>
                </a:highlight>
              </a:rPr>
              <a:t>On the day that you were created</a:t>
            </a:r>
            <a:r>
              <a:rPr lang="en-CA" dirty="0"/>
              <a:t> they were prepared. </a:t>
            </a:r>
            <a:br>
              <a:rPr lang="en-CA" dirty="0"/>
            </a:br>
            <a:r>
              <a:rPr lang="en-CA" dirty="0"/>
              <a:t>You were an anointed guardian cherub. </a:t>
            </a:r>
            <a:br>
              <a:rPr lang="en-CA" dirty="0"/>
            </a:br>
            <a:r>
              <a:rPr lang="en-CA" dirty="0"/>
              <a:t>I placed you; </a:t>
            </a:r>
            <a:r>
              <a:rPr lang="en-CA" b="1" dirty="0">
                <a:highlight>
                  <a:srgbClr val="FFFF00"/>
                </a:highlight>
              </a:rPr>
              <a:t>you were on the holy mountain of God</a:t>
            </a:r>
            <a:r>
              <a:rPr lang="en-CA" dirty="0"/>
              <a:t>; </a:t>
            </a:r>
            <a:br>
              <a:rPr lang="en-CA" dirty="0"/>
            </a:br>
            <a:r>
              <a:rPr lang="en-CA" dirty="0"/>
              <a:t>in the midst of the stones of fire you walked.</a:t>
            </a:r>
          </a:p>
          <a:p>
            <a:r>
              <a:rPr lang="en-CA" dirty="0"/>
              <a:t>“</a:t>
            </a:r>
            <a:r>
              <a:rPr lang="en-CA" b="1" dirty="0">
                <a:highlight>
                  <a:srgbClr val="FFFF00"/>
                </a:highlight>
              </a:rPr>
              <a:t>Lucifer</a:t>
            </a:r>
            <a:r>
              <a:rPr lang="en-CA" dirty="0"/>
              <a:t>” is the Latin name for the morning appearances of the planet Venus – a </a:t>
            </a:r>
            <a:r>
              <a:rPr lang="en-CA" b="1" dirty="0">
                <a:highlight>
                  <a:srgbClr val="FFFF00"/>
                </a:highlight>
              </a:rPr>
              <a:t>paganism taken into the King James from the Vulgate</a:t>
            </a:r>
            <a:r>
              <a:rPr lang="en-CA" dirty="0"/>
              <a:t> (see Wikipedia article)</a:t>
            </a:r>
          </a:p>
        </p:txBody>
      </p:sp>
    </p:spTree>
    <p:extLst>
      <p:ext uri="{BB962C8B-B14F-4D97-AF65-F5344CB8AC3E}">
        <p14:creationId xmlns:p14="http://schemas.microsoft.com/office/powerpoint/2010/main" val="3885298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63227-BEAB-C902-B5E5-A216C0F16D2F}"/>
              </a:ext>
            </a:extLst>
          </p:cNvPr>
          <p:cNvSpPr>
            <a:spLocks noGrp="1"/>
          </p:cNvSpPr>
          <p:nvPr>
            <p:ph type="title"/>
          </p:nvPr>
        </p:nvSpPr>
        <p:spPr>
          <a:xfrm>
            <a:off x="838200" y="1"/>
            <a:ext cx="10515600" cy="1193368"/>
          </a:xfrm>
        </p:spPr>
        <p:txBody>
          <a:bodyPr/>
          <a:lstStyle/>
          <a:p>
            <a:pPr algn="ctr"/>
            <a:r>
              <a:rPr lang="en-CA" dirty="0">
                <a:latin typeface="Arial Black" panose="020B0A04020102020204" pitchFamily="34" charset="0"/>
              </a:rPr>
              <a:t>The “Stewardship”</a:t>
            </a:r>
          </a:p>
        </p:txBody>
      </p:sp>
      <p:sp>
        <p:nvSpPr>
          <p:cNvPr id="3" name="Content Placeholder 2">
            <a:extLst>
              <a:ext uri="{FF2B5EF4-FFF2-40B4-BE49-F238E27FC236}">
                <a16:creationId xmlns:a16="http://schemas.microsoft.com/office/drawing/2014/main" id="{FA9351D0-31A3-0D75-A0C9-21C7150F1C26}"/>
              </a:ext>
            </a:extLst>
          </p:cNvPr>
          <p:cNvSpPr>
            <a:spLocks noGrp="1"/>
          </p:cNvSpPr>
          <p:nvPr>
            <p:ph idx="1"/>
          </p:nvPr>
        </p:nvSpPr>
        <p:spPr>
          <a:xfrm>
            <a:off x="0" y="1193370"/>
            <a:ext cx="12192000" cy="5664630"/>
          </a:xfrm>
        </p:spPr>
        <p:txBody>
          <a:bodyPr>
            <a:normAutofit/>
          </a:bodyPr>
          <a:lstStyle/>
          <a:p>
            <a:r>
              <a:rPr lang="en-CA" dirty="0"/>
              <a:t>Eventually </a:t>
            </a:r>
            <a:r>
              <a:rPr lang="en-CA" b="1" dirty="0">
                <a:highlight>
                  <a:srgbClr val="FFFF00"/>
                </a:highlight>
              </a:rPr>
              <a:t>the Steward become jealous and convinced a large number of other angelic beings to join him in revolt</a:t>
            </a:r>
            <a:r>
              <a:rPr lang="en-CA" dirty="0"/>
              <a:t>:</a:t>
            </a:r>
          </a:p>
          <a:p>
            <a:pPr marL="457200" lvl="1" indent="0">
              <a:spcBef>
                <a:spcPts val="0"/>
              </a:spcBef>
              <a:buNone/>
            </a:pPr>
            <a:r>
              <a:rPr lang="en-CA" b="1" u="sng" dirty="0"/>
              <a:t>Ezekiel 28:15-17a ESV</a:t>
            </a:r>
          </a:p>
          <a:p>
            <a:pPr marL="457200" lvl="1" indent="0">
              <a:spcBef>
                <a:spcPts val="0"/>
              </a:spcBef>
              <a:buNone/>
            </a:pPr>
            <a:r>
              <a:rPr lang="en-CA" dirty="0"/>
              <a:t>You were blameless in your ways from the day you were created, </a:t>
            </a:r>
            <a:r>
              <a:rPr lang="en-CA" b="1" dirty="0">
                <a:highlight>
                  <a:srgbClr val="FFFF00"/>
                </a:highlight>
              </a:rPr>
              <a:t>till unrighteousness was found in you</a:t>
            </a:r>
            <a:r>
              <a:rPr lang="en-CA" dirty="0"/>
              <a:t>.  In the abundance of your trade you were filled with violence in your midst, and you sinned; so I cast you as a profane thing from the mountain of God, and </a:t>
            </a:r>
            <a:r>
              <a:rPr lang="en-CA" b="1" dirty="0">
                <a:highlight>
                  <a:srgbClr val="FFFF00"/>
                </a:highlight>
              </a:rPr>
              <a:t>I banished you, O guardian cherub</a:t>
            </a:r>
            <a:r>
              <a:rPr lang="en-CA" dirty="0"/>
              <a:t>, from the midst of the stones of fire.  </a:t>
            </a:r>
            <a:r>
              <a:rPr lang="en-CA" b="1" dirty="0">
                <a:highlight>
                  <a:srgbClr val="FFFF00"/>
                </a:highlight>
              </a:rPr>
              <a:t>Your heart was proud</a:t>
            </a:r>
            <a:r>
              <a:rPr lang="en-CA" dirty="0"/>
              <a:t> because of your beauty; </a:t>
            </a:r>
            <a:r>
              <a:rPr lang="en-CA" b="1" dirty="0">
                <a:highlight>
                  <a:srgbClr val="FFFF00"/>
                </a:highlight>
              </a:rPr>
              <a:t>you corrupted your wisdom</a:t>
            </a:r>
            <a:r>
              <a:rPr lang="en-CA" dirty="0"/>
              <a:t> for the sake of your splendor. </a:t>
            </a:r>
          </a:p>
          <a:p>
            <a:pPr marL="457200" lvl="1" indent="0">
              <a:spcBef>
                <a:spcPts val="1200"/>
              </a:spcBef>
              <a:buNone/>
            </a:pPr>
            <a:r>
              <a:rPr lang="en-CA" b="1" u="sng" dirty="0"/>
              <a:t>Isaiah 14:12-14 ESV</a:t>
            </a:r>
          </a:p>
          <a:p>
            <a:pPr marL="457200" lvl="1" indent="0">
              <a:spcBef>
                <a:spcPts val="0"/>
              </a:spcBef>
              <a:buNone/>
            </a:pPr>
            <a:r>
              <a:rPr lang="en-CA" b="1" dirty="0">
                <a:highlight>
                  <a:srgbClr val="FFFF00"/>
                </a:highlight>
              </a:rPr>
              <a:t>How you are fallen from heaven, O Day Star, son of Dawn</a:t>
            </a:r>
            <a:r>
              <a:rPr lang="en-CA" dirty="0"/>
              <a:t>! </a:t>
            </a:r>
            <a:br>
              <a:rPr lang="en-CA" dirty="0"/>
            </a:br>
            <a:r>
              <a:rPr lang="en-CA" dirty="0"/>
              <a:t>How you are cut down to the ground, you who laid the nations low! </a:t>
            </a:r>
            <a:br>
              <a:rPr lang="en-CA" dirty="0"/>
            </a:br>
            <a:r>
              <a:rPr lang="en-CA" b="1" dirty="0">
                <a:highlight>
                  <a:srgbClr val="FFFF00"/>
                </a:highlight>
              </a:rPr>
              <a:t>You said in your heart</a:t>
            </a:r>
            <a:r>
              <a:rPr lang="en-CA" dirty="0"/>
              <a:t>, ‘I will ascend to heaven; </a:t>
            </a:r>
            <a:br>
              <a:rPr lang="en-CA" dirty="0"/>
            </a:br>
            <a:r>
              <a:rPr lang="en-CA" dirty="0"/>
              <a:t>above the stars of God I will set my throne on high; </a:t>
            </a:r>
            <a:br>
              <a:rPr lang="en-CA" dirty="0"/>
            </a:br>
            <a:r>
              <a:rPr lang="en-CA" dirty="0"/>
              <a:t>I will sit on the mount of assembly in the far reaches of the north; </a:t>
            </a:r>
            <a:br>
              <a:rPr lang="en-CA" dirty="0"/>
            </a:br>
            <a:r>
              <a:rPr lang="en-CA" dirty="0"/>
              <a:t>I will ascend above the heights of the clouds; </a:t>
            </a:r>
            <a:br>
              <a:rPr lang="en-CA" dirty="0"/>
            </a:br>
            <a:r>
              <a:rPr lang="en-CA" b="1" dirty="0">
                <a:highlight>
                  <a:srgbClr val="FFFF00"/>
                </a:highlight>
              </a:rPr>
              <a:t>I will make myself like the Most High</a:t>
            </a:r>
            <a:r>
              <a:rPr lang="en-CA" dirty="0"/>
              <a:t>.’</a:t>
            </a:r>
          </a:p>
        </p:txBody>
      </p:sp>
    </p:spTree>
    <p:extLst>
      <p:ext uri="{BB962C8B-B14F-4D97-AF65-F5344CB8AC3E}">
        <p14:creationId xmlns:p14="http://schemas.microsoft.com/office/powerpoint/2010/main" val="3028011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B5BB6-9A47-7E48-05F8-2B706F2E2085}"/>
              </a:ext>
            </a:extLst>
          </p:cNvPr>
          <p:cNvSpPr>
            <a:spLocks noGrp="1"/>
          </p:cNvSpPr>
          <p:nvPr>
            <p:ph type="title"/>
          </p:nvPr>
        </p:nvSpPr>
        <p:spPr>
          <a:xfrm>
            <a:off x="838200" y="1"/>
            <a:ext cx="10515600" cy="1138334"/>
          </a:xfrm>
        </p:spPr>
        <p:txBody>
          <a:bodyPr/>
          <a:lstStyle/>
          <a:p>
            <a:pPr algn="ctr"/>
            <a:r>
              <a:rPr lang="en-CA" dirty="0"/>
              <a:t> </a:t>
            </a:r>
            <a:r>
              <a:rPr lang="en-CA" dirty="0">
                <a:latin typeface="Arial Black" panose="020B0A04020102020204" pitchFamily="34" charset="0"/>
              </a:rPr>
              <a:t>The Adversary</a:t>
            </a:r>
          </a:p>
        </p:txBody>
      </p:sp>
      <p:sp>
        <p:nvSpPr>
          <p:cNvPr id="3" name="Content Placeholder 2">
            <a:extLst>
              <a:ext uri="{FF2B5EF4-FFF2-40B4-BE49-F238E27FC236}">
                <a16:creationId xmlns:a16="http://schemas.microsoft.com/office/drawing/2014/main" id="{3640D021-2BC3-2F99-873E-F9DF6C2122F1}"/>
              </a:ext>
            </a:extLst>
          </p:cNvPr>
          <p:cNvSpPr>
            <a:spLocks noGrp="1"/>
          </p:cNvSpPr>
          <p:nvPr>
            <p:ph idx="1"/>
          </p:nvPr>
        </p:nvSpPr>
        <p:spPr>
          <a:xfrm>
            <a:off x="0" y="1138335"/>
            <a:ext cx="12192000" cy="5719664"/>
          </a:xfrm>
        </p:spPr>
        <p:txBody>
          <a:bodyPr>
            <a:normAutofit lnSpcReduction="10000"/>
          </a:bodyPr>
          <a:lstStyle/>
          <a:p>
            <a:r>
              <a:rPr lang="en-CA" dirty="0"/>
              <a:t>Following the rebellion, </a:t>
            </a:r>
            <a:r>
              <a:rPr lang="en-CA" b="1" dirty="0">
                <a:highlight>
                  <a:srgbClr val="FFFF00"/>
                </a:highlight>
              </a:rPr>
              <a:t>the Steward became know as “Satan”, the Adversary</a:t>
            </a:r>
            <a:r>
              <a:rPr lang="en-CA" dirty="0"/>
              <a:t>:</a:t>
            </a:r>
          </a:p>
          <a:p>
            <a:pPr marL="457200" lvl="1" indent="0">
              <a:buNone/>
            </a:pPr>
            <a:r>
              <a:rPr lang="en-CA" dirty="0"/>
              <a:t>Hebrew, </a:t>
            </a:r>
            <a:r>
              <a:rPr lang="he-IL" sz="2800" dirty="0">
                <a:cs typeface="+mj-cs"/>
              </a:rPr>
              <a:t>שָׂטָן</a:t>
            </a:r>
            <a:r>
              <a:rPr lang="en-CA" sz="2800" dirty="0">
                <a:cs typeface="+mj-cs"/>
              </a:rPr>
              <a:t> </a:t>
            </a:r>
            <a:r>
              <a:rPr lang="en-CA" dirty="0"/>
              <a:t>- </a:t>
            </a:r>
            <a:r>
              <a:rPr lang="en-CA" dirty="0" err="1"/>
              <a:t>satan</a:t>
            </a:r>
            <a:r>
              <a:rPr lang="en-CA" dirty="0"/>
              <a:t>, “adversary”</a:t>
            </a:r>
          </a:p>
          <a:p>
            <a:pPr marL="457200" lvl="1" indent="0">
              <a:buNone/>
            </a:pPr>
            <a:r>
              <a:rPr lang="en-CA" dirty="0"/>
              <a:t>Greek, </a:t>
            </a:r>
            <a:r>
              <a:rPr lang="el-GR" dirty="0"/>
              <a:t>Σατανᾶς - </a:t>
            </a:r>
            <a:r>
              <a:rPr lang="en-CA" dirty="0"/>
              <a:t>Satanas, “adversary”</a:t>
            </a:r>
          </a:p>
          <a:p>
            <a:r>
              <a:rPr lang="en-CA" b="1" dirty="0">
                <a:highlight>
                  <a:srgbClr val="FFFF00"/>
                </a:highlight>
              </a:rPr>
              <a:t>The Divine Being who became Jesus Christ affirmed the fall of Satan</a:t>
            </a:r>
            <a:r>
              <a:rPr lang="en-CA" dirty="0"/>
              <a:t>:</a:t>
            </a:r>
          </a:p>
          <a:p>
            <a:pPr marL="457200" lvl="1" indent="0">
              <a:spcBef>
                <a:spcPts val="0"/>
              </a:spcBef>
              <a:buNone/>
            </a:pPr>
            <a:r>
              <a:rPr lang="en-CA" b="1" u="sng" dirty="0"/>
              <a:t>Luke 10:18 ESV</a:t>
            </a:r>
          </a:p>
          <a:p>
            <a:pPr marL="457200" lvl="1" indent="0">
              <a:spcBef>
                <a:spcPts val="0"/>
              </a:spcBef>
              <a:buNone/>
            </a:pPr>
            <a:r>
              <a:rPr lang="en-CA" dirty="0"/>
              <a:t>And he said to them, “I saw Satan fall like lightning from heaven. …”</a:t>
            </a:r>
          </a:p>
          <a:p>
            <a:r>
              <a:rPr lang="en-CA" dirty="0"/>
              <a:t>The attack of Satan on the two Divine Beings resulted in </a:t>
            </a:r>
            <a:r>
              <a:rPr lang="en-CA" b="1" dirty="0">
                <a:highlight>
                  <a:srgbClr val="FFFF00"/>
                </a:highlight>
              </a:rPr>
              <a:t>the destruction of the surface of the earth</a:t>
            </a:r>
            <a:r>
              <a:rPr lang="en-CA" dirty="0"/>
              <a:t>:  </a:t>
            </a:r>
            <a:r>
              <a:rPr lang="en-CA" sz="2400" b="1" u="sng" dirty="0"/>
              <a:t>Genesis 1:2a ESV</a:t>
            </a:r>
            <a:endParaRPr lang="en-CA" b="1" u="sng" dirty="0"/>
          </a:p>
          <a:p>
            <a:pPr marL="457200" lvl="1" indent="0">
              <a:buNone/>
            </a:pPr>
            <a:r>
              <a:rPr lang="en-CA" b="1" dirty="0">
                <a:highlight>
                  <a:srgbClr val="FFFF00"/>
                </a:highlight>
              </a:rPr>
              <a:t>The earth was without form and void</a:t>
            </a:r>
            <a:r>
              <a:rPr lang="en-CA" dirty="0"/>
              <a:t>, and darkness was over the face of the deep.</a:t>
            </a:r>
          </a:p>
          <a:p>
            <a:r>
              <a:rPr lang="en-CA" dirty="0"/>
              <a:t>Although Satan was now disgraced, but </a:t>
            </a:r>
            <a:r>
              <a:rPr lang="en-CA" b="1" dirty="0">
                <a:highlight>
                  <a:srgbClr val="FFFF00"/>
                </a:highlight>
              </a:rPr>
              <a:t>God allowed him to continue in his position as Steward of the earth</a:t>
            </a:r>
            <a:r>
              <a:rPr lang="en-CA" dirty="0"/>
              <a:t>:  </a:t>
            </a:r>
            <a:r>
              <a:rPr lang="en-CA" sz="2400" b="1" u="sng" dirty="0"/>
              <a:t>Job 1:6-7 ESV</a:t>
            </a:r>
            <a:endParaRPr lang="en-CA" b="1" u="sng" dirty="0"/>
          </a:p>
          <a:p>
            <a:pPr marL="457200" lvl="1" indent="0">
              <a:buNone/>
            </a:pPr>
            <a:r>
              <a:rPr lang="en-CA" dirty="0"/>
              <a:t>Now there was a day when the sons of God came to present themselves before the LORD, and </a:t>
            </a:r>
            <a:r>
              <a:rPr lang="en-CA" b="1" dirty="0">
                <a:highlight>
                  <a:srgbClr val="FFFF00"/>
                </a:highlight>
              </a:rPr>
              <a:t>Satan also came among them</a:t>
            </a:r>
            <a:r>
              <a:rPr lang="en-CA" dirty="0"/>
              <a:t>. The LORD said to Satan, “From where have you come?” Satan answered the LORD and said, “From going to and fro on the earth, and from walking up and down on it.”</a:t>
            </a:r>
          </a:p>
        </p:txBody>
      </p:sp>
    </p:spTree>
    <p:extLst>
      <p:ext uri="{BB962C8B-B14F-4D97-AF65-F5344CB8AC3E}">
        <p14:creationId xmlns:p14="http://schemas.microsoft.com/office/powerpoint/2010/main" val="21012954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826A-7BAF-229A-19BF-2841ECFB574C}"/>
              </a:ext>
            </a:extLst>
          </p:cNvPr>
          <p:cNvSpPr>
            <a:spLocks noGrp="1"/>
          </p:cNvSpPr>
          <p:nvPr>
            <p:ph type="title"/>
          </p:nvPr>
        </p:nvSpPr>
        <p:spPr>
          <a:xfrm>
            <a:off x="838200" y="1"/>
            <a:ext cx="10515600" cy="1156995"/>
          </a:xfrm>
        </p:spPr>
        <p:txBody>
          <a:bodyPr/>
          <a:lstStyle/>
          <a:p>
            <a:pPr algn="ctr"/>
            <a:r>
              <a:rPr lang="en-CA" dirty="0">
                <a:latin typeface="Arial Black" panose="020B0A04020102020204" pitchFamily="34" charset="0"/>
              </a:rPr>
              <a:t>Human Beings</a:t>
            </a:r>
          </a:p>
        </p:txBody>
      </p:sp>
      <p:sp>
        <p:nvSpPr>
          <p:cNvPr id="3" name="Content Placeholder 2">
            <a:extLst>
              <a:ext uri="{FF2B5EF4-FFF2-40B4-BE49-F238E27FC236}">
                <a16:creationId xmlns:a16="http://schemas.microsoft.com/office/drawing/2014/main" id="{320B2946-E1F8-AAEA-4878-F702B71A7D2E}"/>
              </a:ext>
            </a:extLst>
          </p:cNvPr>
          <p:cNvSpPr>
            <a:spLocks noGrp="1"/>
          </p:cNvSpPr>
          <p:nvPr>
            <p:ph idx="1"/>
          </p:nvPr>
        </p:nvSpPr>
        <p:spPr>
          <a:xfrm>
            <a:off x="0" y="1156996"/>
            <a:ext cx="12192000" cy="5701003"/>
          </a:xfrm>
        </p:spPr>
        <p:txBody>
          <a:bodyPr/>
          <a:lstStyle/>
          <a:p>
            <a:r>
              <a:rPr lang="en-CA" b="1" dirty="0">
                <a:highlight>
                  <a:srgbClr val="FFFF00"/>
                </a:highlight>
              </a:rPr>
              <a:t>The plan of the Divine Beings</a:t>
            </a:r>
            <a:r>
              <a:rPr lang="en-CA" dirty="0"/>
              <a:t> now moved on to the creation of physical beings who could develop into beings that could become Divine Beings and join their Creators in eternity</a:t>
            </a:r>
          </a:p>
          <a:p>
            <a:r>
              <a:rPr lang="en-CA" dirty="0"/>
              <a:t>This required the </a:t>
            </a:r>
            <a:r>
              <a:rPr lang="en-CA" b="1" dirty="0">
                <a:highlight>
                  <a:srgbClr val="FFFF00"/>
                </a:highlight>
              </a:rPr>
              <a:t>recreation of the surface of the earth</a:t>
            </a:r>
            <a:r>
              <a:rPr lang="en-CA" dirty="0"/>
              <a:t>, which is described in Genesis chapter one verses three through twenty-five</a:t>
            </a:r>
          </a:p>
          <a:p>
            <a:r>
              <a:rPr lang="en-CA" b="1" dirty="0">
                <a:highlight>
                  <a:srgbClr val="FFFF00"/>
                </a:highlight>
              </a:rPr>
              <a:t>Then human beings were created</a:t>
            </a:r>
            <a:r>
              <a:rPr lang="en-CA" dirty="0"/>
              <a:t>:</a:t>
            </a:r>
          </a:p>
          <a:p>
            <a:pPr marL="457200" lvl="1" indent="0">
              <a:spcBef>
                <a:spcPts val="0"/>
              </a:spcBef>
              <a:buNone/>
            </a:pPr>
            <a:r>
              <a:rPr lang="en-CA" b="1" u="sng" dirty="0"/>
              <a:t>Genesis 1:26-28 ESV</a:t>
            </a:r>
          </a:p>
          <a:p>
            <a:pPr marL="457200" lvl="1" indent="0">
              <a:spcBef>
                <a:spcPts val="0"/>
              </a:spcBef>
              <a:buNone/>
            </a:pPr>
            <a:r>
              <a:rPr lang="en-CA" dirty="0"/>
              <a:t>Then God said, “</a:t>
            </a:r>
            <a:r>
              <a:rPr lang="en-CA" b="1" dirty="0">
                <a:highlight>
                  <a:srgbClr val="FFFF00"/>
                </a:highlight>
              </a:rPr>
              <a:t>Let us make man in our image, after our likeness</a:t>
            </a:r>
            <a:r>
              <a:rPr lang="en-CA" dirty="0"/>
              <a:t>.  And let them </a:t>
            </a:r>
            <a:r>
              <a:rPr lang="en-CA" b="1" dirty="0">
                <a:highlight>
                  <a:srgbClr val="FFFF00"/>
                </a:highlight>
              </a:rPr>
              <a:t>have dominion </a:t>
            </a:r>
            <a:r>
              <a:rPr lang="en-CA" dirty="0"/>
              <a:t>over the fish of the sea and over the birds of the heavens and over the livestock and over all the earth and over every creeping thing that creeps on the earth.”  </a:t>
            </a:r>
          </a:p>
          <a:p>
            <a:pPr marL="457200" lvl="1" indent="0">
              <a:buNone/>
            </a:pPr>
            <a:r>
              <a:rPr lang="en-CA" dirty="0"/>
              <a:t>So God created man in his own image, in the image of God he created him; male and female he created them.  And God blessed them.  And God said to them, “</a:t>
            </a:r>
            <a:r>
              <a:rPr lang="en-CA" b="1" dirty="0">
                <a:highlight>
                  <a:srgbClr val="FFFF00"/>
                </a:highlight>
              </a:rPr>
              <a:t>Be fruitful and multiply and fill the earth</a:t>
            </a:r>
            <a:r>
              <a:rPr lang="en-CA" dirty="0"/>
              <a:t> and subdue it, and </a:t>
            </a:r>
            <a:r>
              <a:rPr lang="en-CA" b="1" dirty="0">
                <a:highlight>
                  <a:srgbClr val="FFFF00"/>
                </a:highlight>
              </a:rPr>
              <a:t>have dominion</a:t>
            </a:r>
            <a:r>
              <a:rPr lang="en-CA" dirty="0"/>
              <a:t> over the fish of the sea and over the birds of the heavens and over every living thing that moves on the earth.”</a:t>
            </a:r>
          </a:p>
        </p:txBody>
      </p:sp>
    </p:spTree>
    <p:extLst>
      <p:ext uri="{BB962C8B-B14F-4D97-AF65-F5344CB8AC3E}">
        <p14:creationId xmlns:p14="http://schemas.microsoft.com/office/powerpoint/2010/main" val="3477591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12758-6D58-CE0D-1567-4D2ABB704753}"/>
              </a:ext>
            </a:extLst>
          </p:cNvPr>
          <p:cNvSpPr>
            <a:spLocks noGrp="1"/>
          </p:cNvSpPr>
          <p:nvPr>
            <p:ph type="title"/>
          </p:nvPr>
        </p:nvSpPr>
        <p:spPr>
          <a:xfrm>
            <a:off x="838200" y="1"/>
            <a:ext cx="10515600" cy="1119672"/>
          </a:xfrm>
        </p:spPr>
        <p:txBody>
          <a:bodyPr/>
          <a:lstStyle/>
          <a:p>
            <a:pPr algn="ctr"/>
            <a:r>
              <a:rPr lang="en-CA" dirty="0">
                <a:latin typeface="Arial Black" panose="020B0A04020102020204" pitchFamily="34" charset="0"/>
              </a:rPr>
              <a:t>The Big Lie</a:t>
            </a:r>
          </a:p>
        </p:txBody>
      </p:sp>
      <p:sp>
        <p:nvSpPr>
          <p:cNvPr id="3" name="Content Placeholder 2">
            <a:extLst>
              <a:ext uri="{FF2B5EF4-FFF2-40B4-BE49-F238E27FC236}">
                <a16:creationId xmlns:a16="http://schemas.microsoft.com/office/drawing/2014/main" id="{4ECA2AA1-B303-F0F9-8FDC-3ABE41FA945D}"/>
              </a:ext>
            </a:extLst>
          </p:cNvPr>
          <p:cNvSpPr>
            <a:spLocks noGrp="1"/>
          </p:cNvSpPr>
          <p:nvPr>
            <p:ph idx="1"/>
          </p:nvPr>
        </p:nvSpPr>
        <p:spPr>
          <a:xfrm>
            <a:off x="0" y="1119673"/>
            <a:ext cx="12192000" cy="5738326"/>
          </a:xfrm>
        </p:spPr>
        <p:txBody>
          <a:bodyPr>
            <a:normAutofit fontScale="92500" lnSpcReduction="20000"/>
          </a:bodyPr>
          <a:lstStyle/>
          <a:p>
            <a:r>
              <a:rPr lang="en-CA" sz="3000" b="1" dirty="0">
                <a:highlight>
                  <a:srgbClr val="FFFF00"/>
                </a:highlight>
              </a:rPr>
              <a:t>Satan</a:t>
            </a:r>
            <a:r>
              <a:rPr lang="en-CA" sz="3000" dirty="0"/>
              <a:t> was pushed aside, but remained in his position as Steward – he </a:t>
            </a:r>
            <a:r>
              <a:rPr lang="en-CA" sz="3000" b="1" dirty="0">
                <a:highlight>
                  <a:srgbClr val="FFFF00"/>
                </a:highlight>
              </a:rPr>
              <a:t>determined to thwart the Plan of God</a:t>
            </a:r>
            <a:r>
              <a:rPr lang="en-CA" sz="3000" dirty="0"/>
              <a:t> for the human beings:  </a:t>
            </a:r>
          </a:p>
          <a:p>
            <a:pPr marL="457200" lvl="1" indent="0">
              <a:buNone/>
            </a:pPr>
            <a:r>
              <a:rPr lang="en-CA" sz="2600" b="1" u="sng" dirty="0"/>
              <a:t>Ezekiel 28:12b-13a ESV</a:t>
            </a:r>
          </a:p>
          <a:p>
            <a:pPr marL="457200" lvl="1" indent="0">
              <a:lnSpc>
                <a:spcPct val="100000"/>
              </a:lnSpc>
              <a:spcBef>
                <a:spcPts val="0"/>
              </a:spcBef>
              <a:buNone/>
            </a:pPr>
            <a:r>
              <a:rPr lang="en-CA" sz="2600" dirty="0"/>
              <a:t>You were the signet of perfection, full of wisdom and perfect in beauty. </a:t>
            </a:r>
            <a:br>
              <a:rPr lang="en-CA" sz="2600" dirty="0"/>
            </a:br>
            <a:r>
              <a:rPr lang="en-CA" sz="2600" b="1" dirty="0">
                <a:highlight>
                  <a:srgbClr val="FFFF00"/>
                </a:highlight>
              </a:rPr>
              <a:t>You were in Eden, the garden of God</a:t>
            </a:r>
            <a:r>
              <a:rPr lang="en-CA" sz="2600" dirty="0"/>
              <a:t>; </a:t>
            </a:r>
          </a:p>
          <a:p>
            <a:pPr marL="457200" lvl="1" indent="0">
              <a:buNone/>
            </a:pPr>
            <a:r>
              <a:rPr lang="en-CA" sz="2600" b="1" u="sng" dirty="0"/>
              <a:t>Genesis 3:1-4 ESV</a:t>
            </a:r>
          </a:p>
          <a:p>
            <a:pPr marL="457200" lvl="1" indent="0">
              <a:lnSpc>
                <a:spcPct val="100000"/>
              </a:lnSpc>
              <a:spcBef>
                <a:spcPts val="0"/>
              </a:spcBef>
              <a:buNone/>
            </a:pPr>
            <a:r>
              <a:rPr lang="en-CA" sz="2600" dirty="0"/>
              <a:t>Now </a:t>
            </a:r>
            <a:r>
              <a:rPr lang="en-CA" sz="2600" b="1" dirty="0">
                <a:highlight>
                  <a:srgbClr val="FFFF00"/>
                </a:highlight>
              </a:rPr>
              <a:t>the serpent</a:t>
            </a:r>
            <a:r>
              <a:rPr lang="en-CA" sz="2600" dirty="0"/>
              <a:t> was more crafty than any other beast of the field that the LORD God had made.  He said to the woman, “</a:t>
            </a:r>
            <a:r>
              <a:rPr lang="en-CA" sz="2600" b="1" dirty="0">
                <a:highlight>
                  <a:srgbClr val="FFFF00"/>
                </a:highlight>
              </a:rPr>
              <a:t>Did God actually say</a:t>
            </a:r>
            <a:r>
              <a:rPr lang="en-CA" sz="2600" dirty="0"/>
              <a:t>, ‘You shall not eat of any tree in the garden’?”  </a:t>
            </a:r>
          </a:p>
          <a:p>
            <a:pPr marL="457200" lvl="1" indent="0">
              <a:lnSpc>
                <a:spcPct val="100000"/>
              </a:lnSpc>
              <a:spcBef>
                <a:spcPts val="0"/>
              </a:spcBef>
              <a:buNone/>
            </a:pPr>
            <a:r>
              <a:rPr lang="en-CA" sz="2600" dirty="0"/>
              <a:t>And the woman said to the serpent, “We may eat of the fruit of the trees in the garden, but </a:t>
            </a:r>
            <a:r>
              <a:rPr lang="en-CA" sz="2600" b="1" dirty="0">
                <a:highlight>
                  <a:srgbClr val="FFFF00"/>
                </a:highlight>
              </a:rPr>
              <a:t>God said</a:t>
            </a:r>
            <a:r>
              <a:rPr lang="en-CA" sz="2600" dirty="0"/>
              <a:t>, ‘</a:t>
            </a:r>
            <a:r>
              <a:rPr lang="en-CA" sz="2600" b="1" dirty="0">
                <a:highlight>
                  <a:srgbClr val="FFFF00"/>
                </a:highlight>
              </a:rPr>
              <a:t>You shall not eat of the fruit of the tree that is in the midst of the garden</a:t>
            </a:r>
            <a:r>
              <a:rPr lang="en-CA" sz="2600" dirty="0"/>
              <a:t>, neither shall you touch it, </a:t>
            </a:r>
            <a:r>
              <a:rPr lang="en-CA" sz="2600" b="1" dirty="0">
                <a:highlight>
                  <a:srgbClr val="FFFF00"/>
                </a:highlight>
              </a:rPr>
              <a:t>lest you die</a:t>
            </a:r>
            <a:r>
              <a:rPr lang="en-CA" sz="2600" dirty="0"/>
              <a:t>.’” </a:t>
            </a:r>
          </a:p>
          <a:p>
            <a:pPr marL="457200" lvl="1" indent="0">
              <a:lnSpc>
                <a:spcPct val="100000"/>
              </a:lnSpc>
              <a:buNone/>
            </a:pPr>
            <a:r>
              <a:rPr lang="en-CA" sz="2600" b="1" dirty="0">
                <a:highlight>
                  <a:srgbClr val="FFFF00"/>
                </a:highlight>
              </a:rPr>
              <a:t>But the serpent said to the woman</a:t>
            </a:r>
            <a:r>
              <a:rPr lang="en-CA" sz="2600" dirty="0"/>
              <a:t>, “</a:t>
            </a:r>
            <a:r>
              <a:rPr lang="en-CA" sz="2600" b="1" dirty="0">
                <a:highlight>
                  <a:srgbClr val="FFFF00"/>
                </a:highlight>
              </a:rPr>
              <a:t>You will not surely die</a:t>
            </a:r>
            <a:r>
              <a:rPr lang="en-CA" sz="2600" dirty="0"/>
              <a:t>. …”</a:t>
            </a:r>
          </a:p>
          <a:p>
            <a:r>
              <a:rPr lang="en-CA" sz="3000" dirty="0"/>
              <a:t>All the lies of this world ultimately go back to Satan: </a:t>
            </a:r>
            <a:r>
              <a:rPr lang="en-CA" sz="2600" b="1" u="sng" dirty="0"/>
              <a:t>John 8:44 ESV</a:t>
            </a:r>
            <a:endParaRPr lang="en-CA" sz="3000" b="1" u="sng" dirty="0"/>
          </a:p>
          <a:p>
            <a:pPr marL="457200" lvl="1" indent="0">
              <a:lnSpc>
                <a:spcPct val="100000"/>
              </a:lnSpc>
              <a:spcBef>
                <a:spcPts val="0"/>
              </a:spcBef>
              <a:buNone/>
            </a:pPr>
            <a:r>
              <a:rPr lang="en-CA" sz="2600" dirty="0"/>
              <a:t>You are of </a:t>
            </a:r>
            <a:r>
              <a:rPr lang="en-CA" sz="2600" b="1" dirty="0">
                <a:highlight>
                  <a:srgbClr val="FFFF00"/>
                </a:highlight>
              </a:rPr>
              <a:t>your father the devil</a:t>
            </a:r>
            <a:r>
              <a:rPr lang="en-CA" sz="2600" dirty="0"/>
              <a:t>, and your will is to do your father’s desires.  He was a murderer from the beginning, and does not stand in the truth, because </a:t>
            </a:r>
            <a:r>
              <a:rPr lang="en-CA" sz="2600" b="1" dirty="0">
                <a:highlight>
                  <a:srgbClr val="FFFF00"/>
                </a:highlight>
              </a:rPr>
              <a:t>there is no truth in him</a:t>
            </a:r>
            <a:r>
              <a:rPr lang="en-CA" sz="2600" dirty="0"/>
              <a:t>.  When he lies, he speaks out of his own character, for </a:t>
            </a:r>
            <a:r>
              <a:rPr lang="en-CA" sz="2600" b="1" dirty="0">
                <a:highlight>
                  <a:srgbClr val="FFFF00"/>
                </a:highlight>
              </a:rPr>
              <a:t>he is a liar and the father of lies</a:t>
            </a:r>
            <a:r>
              <a:rPr lang="en-CA" sz="2600" dirty="0"/>
              <a:t>.</a:t>
            </a:r>
          </a:p>
        </p:txBody>
      </p:sp>
    </p:spTree>
    <p:extLst>
      <p:ext uri="{BB962C8B-B14F-4D97-AF65-F5344CB8AC3E}">
        <p14:creationId xmlns:p14="http://schemas.microsoft.com/office/powerpoint/2010/main" val="2390852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4CCE0-D8EF-5B82-4301-7DDD338ABF9B}"/>
              </a:ext>
            </a:extLst>
          </p:cNvPr>
          <p:cNvSpPr>
            <a:spLocks noGrp="1"/>
          </p:cNvSpPr>
          <p:nvPr>
            <p:ph type="title"/>
          </p:nvPr>
        </p:nvSpPr>
        <p:spPr>
          <a:xfrm>
            <a:off x="838200" y="1"/>
            <a:ext cx="10515600" cy="1212979"/>
          </a:xfrm>
        </p:spPr>
        <p:txBody>
          <a:bodyPr/>
          <a:lstStyle/>
          <a:p>
            <a:pPr algn="ctr"/>
            <a:r>
              <a:rPr lang="en-CA" dirty="0">
                <a:latin typeface="Arial Black" panose="020B0A04020102020204" pitchFamily="34" charset="0"/>
              </a:rPr>
              <a:t>The Foundation of the World</a:t>
            </a:r>
          </a:p>
        </p:txBody>
      </p:sp>
      <p:sp>
        <p:nvSpPr>
          <p:cNvPr id="3" name="Content Placeholder 2">
            <a:extLst>
              <a:ext uri="{FF2B5EF4-FFF2-40B4-BE49-F238E27FC236}">
                <a16:creationId xmlns:a16="http://schemas.microsoft.com/office/drawing/2014/main" id="{493BD2E6-EE55-856C-FC7B-9B262A8B1DFC}"/>
              </a:ext>
            </a:extLst>
          </p:cNvPr>
          <p:cNvSpPr>
            <a:spLocks noGrp="1"/>
          </p:cNvSpPr>
          <p:nvPr>
            <p:ph idx="1"/>
          </p:nvPr>
        </p:nvSpPr>
        <p:spPr>
          <a:xfrm>
            <a:off x="0" y="1212980"/>
            <a:ext cx="12192000" cy="5645019"/>
          </a:xfrm>
        </p:spPr>
        <p:txBody>
          <a:bodyPr>
            <a:normAutofit fontScale="92500"/>
          </a:bodyPr>
          <a:lstStyle/>
          <a:p>
            <a:r>
              <a:rPr lang="en-CA" dirty="0"/>
              <a:t>Because of Adam’s sin, </a:t>
            </a:r>
            <a:r>
              <a:rPr lang="en-CA" b="1" dirty="0">
                <a:highlight>
                  <a:srgbClr val="FFFF00"/>
                </a:highlight>
              </a:rPr>
              <a:t>the whole human race has been consigned to struggle with sin in a world under the control of Satan the Devil</a:t>
            </a:r>
            <a:r>
              <a:rPr lang="en-CA" dirty="0"/>
              <a:t>: </a:t>
            </a:r>
            <a:r>
              <a:rPr lang="en-CA" sz="2600" b="1" u="sng" dirty="0"/>
              <a:t>Romans 5:12, 3:23, 6:23a ESV</a:t>
            </a:r>
            <a:endParaRPr lang="en-CA" b="1" u="sng" dirty="0"/>
          </a:p>
          <a:p>
            <a:pPr marL="457200" lvl="1" indent="0">
              <a:buNone/>
            </a:pPr>
            <a:r>
              <a:rPr lang="en-CA" dirty="0"/>
              <a:t>Therefore, just as </a:t>
            </a:r>
            <a:r>
              <a:rPr lang="en-CA" b="1" dirty="0">
                <a:highlight>
                  <a:srgbClr val="FFFF00"/>
                </a:highlight>
              </a:rPr>
              <a:t>sin came into the world through one man</a:t>
            </a:r>
            <a:r>
              <a:rPr lang="en-CA" dirty="0"/>
              <a:t>, and </a:t>
            </a:r>
            <a:r>
              <a:rPr lang="en-CA" b="1" dirty="0">
                <a:highlight>
                  <a:srgbClr val="FFFF00"/>
                </a:highlight>
              </a:rPr>
              <a:t>death through sin</a:t>
            </a:r>
            <a:r>
              <a:rPr lang="en-CA" dirty="0"/>
              <a:t>, and so death spread to all men because all sinned … for all have sinned and fall short of the glory of God … For the wages of sin is death …</a:t>
            </a:r>
          </a:p>
          <a:p>
            <a:pPr marL="457200" lvl="1" indent="0">
              <a:buNone/>
            </a:pPr>
            <a:r>
              <a:rPr lang="en-CA" b="1" u="sng" dirty="0"/>
              <a:t>2 Corinthians 4:3-4, 11:14 ESV</a:t>
            </a:r>
          </a:p>
          <a:p>
            <a:pPr marL="457200" lvl="1" indent="0">
              <a:spcBef>
                <a:spcPts val="0"/>
              </a:spcBef>
              <a:buNone/>
            </a:pPr>
            <a:r>
              <a:rPr lang="en-CA" dirty="0"/>
              <a:t>And even if our gospel is veiled, it is veiled to those who are perishing.  In their case </a:t>
            </a:r>
            <a:r>
              <a:rPr lang="en-CA" b="1" dirty="0">
                <a:highlight>
                  <a:srgbClr val="FFFF00"/>
                </a:highlight>
              </a:rPr>
              <a:t>the god of this world has blinded the minds of the unbelievers</a:t>
            </a:r>
            <a:r>
              <a:rPr lang="en-CA" dirty="0"/>
              <a:t>, to keep them from seeing the light of the gospel of the glory of Christ … for even Satan disguises himself as an angel of light. </a:t>
            </a:r>
          </a:p>
          <a:p>
            <a:pPr marL="457200" lvl="1" indent="0">
              <a:spcBef>
                <a:spcPts val="600"/>
              </a:spcBef>
              <a:buNone/>
            </a:pPr>
            <a:r>
              <a:rPr lang="en-CA" b="1" u="sng" dirty="0"/>
              <a:t>Ephesians 2:1-3, 6:11-12 ESV</a:t>
            </a:r>
          </a:p>
          <a:p>
            <a:pPr marL="457200" lvl="1" indent="0">
              <a:spcBef>
                <a:spcPts val="0"/>
              </a:spcBef>
              <a:buNone/>
            </a:pPr>
            <a:r>
              <a:rPr lang="en-CA" dirty="0"/>
              <a:t>And you were dead in the trespasses and sins in which you once walked, </a:t>
            </a:r>
            <a:r>
              <a:rPr lang="en-CA" b="1" dirty="0">
                <a:highlight>
                  <a:srgbClr val="FFFF00"/>
                </a:highlight>
              </a:rPr>
              <a:t>following the course of this world</a:t>
            </a:r>
            <a:r>
              <a:rPr lang="en-CA" dirty="0"/>
              <a:t>, </a:t>
            </a:r>
            <a:r>
              <a:rPr lang="en-CA" b="1" dirty="0">
                <a:highlight>
                  <a:srgbClr val="FFFF00"/>
                </a:highlight>
              </a:rPr>
              <a:t>following the prince of the power of the air</a:t>
            </a:r>
            <a:r>
              <a:rPr lang="en-CA" dirty="0"/>
              <a:t>, the spirit that is now at work in the sons of disobedience—</a:t>
            </a:r>
            <a:r>
              <a:rPr lang="en-CA" b="1" dirty="0">
                <a:highlight>
                  <a:srgbClr val="FFFF00"/>
                </a:highlight>
              </a:rPr>
              <a:t>among whom we all once lived</a:t>
            </a:r>
            <a:r>
              <a:rPr lang="en-CA" dirty="0"/>
              <a:t> in the passions of our flesh, carrying out the desires of the body and the mind, and were by nature children of wrath, like the rest of mankind.</a:t>
            </a:r>
          </a:p>
          <a:p>
            <a:pPr marL="457200" lvl="1" indent="0">
              <a:buNone/>
            </a:pPr>
            <a:r>
              <a:rPr lang="en-CA" b="1" dirty="0">
                <a:highlight>
                  <a:srgbClr val="FFFF00"/>
                </a:highlight>
              </a:rPr>
              <a:t>Put on the whole armor of God</a:t>
            </a:r>
            <a:r>
              <a:rPr lang="en-CA" dirty="0"/>
              <a:t>, that you may be able to </a:t>
            </a:r>
            <a:r>
              <a:rPr lang="en-CA" b="1" dirty="0">
                <a:highlight>
                  <a:srgbClr val="FFFF00"/>
                </a:highlight>
              </a:rPr>
              <a:t>stand against the schemes of the devil</a:t>
            </a:r>
            <a:r>
              <a:rPr lang="en-CA" dirty="0"/>
              <a:t>.  For </a:t>
            </a:r>
            <a:r>
              <a:rPr lang="en-CA" b="1" dirty="0">
                <a:highlight>
                  <a:srgbClr val="FFFF00"/>
                </a:highlight>
              </a:rPr>
              <a:t>we do not wrestle against flesh and blood</a:t>
            </a:r>
            <a:r>
              <a:rPr lang="en-CA" dirty="0"/>
              <a:t>, but against the rulers, against the authorities, against the cosmic powers over this present darkness, against the spiritual forces of evil in the heavenly places.</a:t>
            </a:r>
          </a:p>
        </p:txBody>
      </p:sp>
    </p:spTree>
    <p:extLst>
      <p:ext uri="{BB962C8B-B14F-4D97-AF65-F5344CB8AC3E}">
        <p14:creationId xmlns:p14="http://schemas.microsoft.com/office/powerpoint/2010/main" val="2018133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874</TotalTime>
  <Words>4920</Words>
  <Application>Microsoft Office PowerPoint</Application>
  <PresentationFormat>Widescreen</PresentationFormat>
  <Paragraphs>203</Paragraphs>
  <Slides>19</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Calibri Light</vt:lpstr>
      <vt:lpstr>Calibri-Bold</vt:lpstr>
      <vt:lpstr>Office Theme</vt:lpstr>
      <vt:lpstr>The Foundation of the World</vt:lpstr>
      <vt:lpstr>In the Beginning …</vt:lpstr>
      <vt:lpstr>Angelic Beings</vt:lpstr>
      <vt:lpstr>The Earth Required a “Steward”</vt:lpstr>
      <vt:lpstr>The “Stewardship”</vt:lpstr>
      <vt:lpstr> The Adversary</vt:lpstr>
      <vt:lpstr>Human Beings</vt:lpstr>
      <vt:lpstr>The Big Lie</vt:lpstr>
      <vt:lpstr>The Foundation of the World</vt:lpstr>
      <vt:lpstr>NOT Fix the World Now</vt:lpstr>
      <vt:lpstr>Live in the World AS IT IS</vt:lpstr>
      <vt:lpstr>Satan HAS BEEN Defeated</vt:lpstr>
      <vt:lpstr>Our Daily Battle</vt:lpstr>
      <vt:lpstr>The Whole Armour of God</vt:lpstr>
      <vt:lpstr>Defeat Satan as Jesus Did</vt:lpstr>
      <vt:lpstr>PowerPoint Presentation</vt:lpstr>
      <vt:lpstr>PowerPoint Presentation</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Foundation of the World</dc:title>
  <dc:creator>Mike Whyte</dc:creator>
  <cp:lastModifiedBy>Mike Whyte</cp:lastModifiedBy>
  <cp:revision>17</cp:revision>
  <dcterms:created xsi:type="dcterms:W3CDTF">2023-11-25T13:34:54Z</dcterms:created>
  <dcterms:modified xsi:type="dcterms:W3CDTF">2023-12-23T11:42:36Z</dcterms:modified>
</cp:coreProperties>
</file>