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08" autoAdjust="0"/>
  </p:normalViewPr>
  <p:slideViewPr>
    <p:cSldViewPr snapToGrid="0">
      <p:cViewPr varScale="1">
        <p:scale>
          <a:sx n="74" d="100"/>
          <a:sy n="74" d="100"/>
        </p:scale>
        <p:origin x="-96" y="-270"/>
      </p:cViewPr>
      <p:guideLst>
        <p:guide orient="horz" pos="2160"/>
        <p:guide pos="3840"/>
      </p:guideLst>
    </p:cSldViewPr>
  </p:slideViewPr>
  <p:notesTextViewPr>
    <p:cViewPr>
      <p:scale>
        <a:sx n="3" d="2"/>
        <a:sy n="3" d="2"/>
      </p:scale>
      <p:origin x="0" y="0"/>
    </p:cViewPr>
  </p:notesTextViewPr>
  <p:sorterViewPr>
    <p:cViewPr>
      <p:scale>
        <a:sx n="80" d="100"/>
        <a:sy n="8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BC7A79-74D0-4D19-A6DC-642BD7171B9B}" type="datetimeFigureOut">
              <a:rPr lang="en-CA" smtClean="0"/>
              <a:pPr/>
              <a:t>2021/12/22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263296-4A0B-4C3C-8407-DAC18062DF84}" type="slidenum">
              <a:rPr lang="en-CA" smtClean="0"/>
              <a:pPr/>
              <a:t>‹#›</a:t>
            </a:fld>
            <a:endParaRPr lang="en-CA"/>
          </a:p>
        </p:txBody>
      </p:sp>
    </p:spTree>
    <p:extLst>
      <p:ext uri="{BB962C8B-B14F-4D97-AF65-F5344CB8AC3E}">
        <p14:creationId xmlns:p14="http://schemas.microsoft.com/office/powerpoint/2010/main" xmlns="" val="205261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crux of the problem with the Old Covenant:</a:t>
            </a:r>
          </a:p>
          <a:p>
            <a:pPr marL="171450" indent="-171450">
              <a:buFont typeface="Arial" panose="020B0604020202020204" pitchFamily="34" charset="0"/>
              <a:buChar char="•"/>
            </a:pPr>
            <a:r>
              <a:rPr lang="en-CA" dirty="0"/>
              <a:t>God found fault with Israel because they broke the Old Covenant</a:t>
            </a:r>
          </a:p>
          <a:p>
            <a:pPr marL="171450" indent="-171450">
              <a:buFont typeface="Arial" panose="020B0604020202020204" pitchFamily="34" charset="0"/>
              <a:buChar char="•"/>
            </a:pPr>
            <a:r>
              <a:rPr lang="en-CA" dirty="0"/>
              <a:t>The quotation is from Jeremiah 31:</a:t>
            </a:r>
          </a:p>
          <a:p>
            <a:pPr marL="171450" indent="-171450">
              <a:buFont typeface="Arial" panose="020B0604020202020204" pitchFamily="34" charset="0"/>
              <a:buChar char="•"/>
            </a:pPr>
            <a:r>
              <a:rPr lang="en-CA" dirty="0"/>
              <a:t>Hence, a New Covenant became necessary</a:t>
            </a:r>
          </a:p>
          <a:p>
            <a:pPr marL="171450" indent="-171450">
              <a:buFont typeface="Arial" panose="020B0604020202020204" pitchFamily="34" charset="0"/>
              <a:buChar char="•"/>
            </a:pPr>
            <a:r>
              <a:rPr lang="en-CA" dirty="0"/>
              <a:t>The ten commandments and the Holy Spirit define the relationship between the two covenants</a:t>
            </a:r>
          </a:p>
        </p:txBody>
      </p:sp>
      <p:sp>
        <p:nvSpPr>
          <p:cNvPr id="4" name="Slide Number Placeholder 3"/>
          <p:cNvSpPr>
            <a:spLocks noGrp="1"/>
          </p:cNvSpPr>
          <p:nvPr>
            <p:ph type="sldNum" sz="quarter" idx="5"/>
          </p:nvPr>
        </p:nvSpPr>
        <p:spPr/>
        <p:txBody>
          <a:bodyPr/>
          <a:lstStyle/>
          <a:p>
            <a:fld id="{33263296-4A0B-4C3C-8407-DAC18062DF84}" type="slidenum">
              <a:rPr lang="en-CA" smtClean="0"/>
              <a:pPr/>
              <a:t>1</a:t>
            </a:fld>
            <a:endParaRPr lang="en-CA"/>
          </a:p>
        </p:txBody>
      </p:sp>
    </p:spTree>
    <p:extLst>
      <p:ext uri="{BB962C8B-B14F-4D97-AF65-F5344CB8AC3E}">
        <p14:creationId xmlns:p14="http://schemas.microsoft.com/office/powerpoint/2010/main" xmlns="" val="3917323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Song of Moses, Dt31: is the well-spring of prophecy</a:t>
            </a:r>
          </a:p>
          <a:p>
            <a:pPr marL="171450" indent="-171450">
              <a:buFont typeface="Arial" panose="020B0604020202020204" pitchFamily="34" charset="0"/>
              <a:buChar char="•"/>
            </a:pPr>
            <a:r>
              <a:rPr lang="en-CA" dirty="0"/>
              <a:t>Many subsequent themes in the Bible have their origin here </a:t>
            </a:r>
          </a:p>
          <a:p>
            <a:pPr marL="171450" indent="-171450">
              <a:buFont typeface="Arial" panose="020B0604020202020204" pitchFamily="34" charset="0"/>
              <a:buChar char="•"/>
            </a:pPr>
            <a:r>
              <a:rPr lang="en-CA" dirty="0"/>
              <a:t>Jesus frequently alludes to “ears to hear”</a:t>
            </a:r>
          </a:p>
        </p:txBody>
      </p:sp>
      <p:sp>
        <p:nvSpPr>
          <p:cNvPr id="4" name="Slide Number Placeholder 3"/>
          <p:cNvSpPr>
            <a:spLocks noGrp="1"/>
          </p:cNvSpPr>
          <p:nvPr>
            <p:ph type="sldNum" sz="quarter" idx="5"/>
          </p:nvPr>
        </p:nvSpPr>
        <p:spPr/>
        <p:txBody>
          <a:bodyPr/>
          <a:lstStyle/>
          <a:p>
            <a:fld id="{33263296-4A0B-4C3C-8407-DAC18062DF84}" type="slidenum">
              <a:rPr lang="en-CA" smtClean="0"/>
              <a:pPr/>
              <a:t>11</a:t>
            </a:fld>
            <a:endParaRPr lang="en-CA"/>
          </a:p>
        </p:txBody>
      </p:sp>
    </p:spTree>
    <p:extLst>
      <p:ext uri="{BB962C8B-B14F-4D97-AF65-F5344CB8AC3E}">
        <p14:creationId xmlns:p14="http://schemas.microsoft.com/office/powerpoint/2010/main" xmlns="" val="704135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author of Hebrews summarizes the Sinai theophany …</a:t>
            </a:r>
          </a:p>
          <a:p>
            <a:pPr marL="171450" indent="-171450">
              <a:buFont typeface="Arial" panose="020B0604020202020204" pitchFamily="34" charset="0"/>
              <a:buChar char="•"/>
            </a:pPr>
            <a:r>
              <a:rPr lang="en-CA" dirty="0"/>
              <a:t>Then contrasts the New Covenant …</a:t>
            </a:r>
          </a:p>
          <a:p>
            <a:pPr marL="171450" indent="-171450">
              <a:buFont typeface="Arial" panose="020B0604020202020204" pitchFamily="34" charset="0"/>
              <a:buChar char="•"/>
            </a:pPr>
            <a:r>
              <a:rPr lang="en-CA" dirty="0"/>
              <a:t>“firstborn” – “firstfruits” - </a:t>
            </a:r>
            <a:r>
              <a:rPr lang="en-CA" dirty="0" smtClean="0"/>
              <a:t>Pentecost </a:t>
            </a:r>
            <a:endParaRPr lang="en-CA" dirty="0"/>
          </a:p>
        </p:txBody>
      </p:sp>
      <p:sp>
        <p:nvSpPr>
          <p:cNvPr id="4" name="Slide Number Placeholder 3"/>
          <p:cNvSpPr>
            <a:spLocks noGrp="1"/>
          </p:cNvSpPr>
          <p:nvPr>
            <p:ph type="sldNum" sz="quarter" idx="5"/>
          </p:nvPr>
        </p:nvSpPr>
        <p:spPr/>
        <p:txBody>
          <a:bodyPr/>
          <a:lstStyle/>
          <a:p>
            <a:fld id="{33263296-4A0B-4C3C-8407-DAC18062DF84}" type="slidenum">
              <a:rPr lang="en-CA" smtClean="0"/>
              <a:pPr/>
              <a:t>12</a:t>
            </a:fld>
            <a:endParaRPr lang="en-CA"/>
          </a:p>
        </p:txBody>
      </p:sp>
    </p:spTree>
    <p:extLst>
      <p:ext uri="{BB962C8B-B14F-4D97-AF65-F5344CB8AC3E}">
        <p14:creationId xmlns:p14="http://schemas.microsoft.com/office/powerpoint/2010/main" xmlns="" val="19441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old covenant specified “obedience” - keeping the commandments; the new covenant specifies “love” as the reason to keep the commandment </a:t>
            </a:r>
          </a:p>
          <a:p>
            <a:pPr marL="171450" indent="-171450">
              <a:buFont typeface="Arial" panose="020B0604020202020204" pitchFamily="34" charset="0"/>
              <a:buChar char="•"/>
            </a:pPr>
            <a:r>
              <a:rPr lang="en-CA" dirty="0" err="1"/>
              <a:t>parakletos</a:t>
            </a:r>
            <a:r>
              <a:rPr lang="en-CA" dirty="0"/>
              <a:t> is a masculine noun, so grammatically it takes masculine pronouns and case ending: </a:t>
            </a:r>
          </a:p>
          <a:p>
            <a:pPr marL="171450" indent="-171450">
              <a:buFont typeface="Arial" panose="020B0604020202020204" pitchFamily="34" charset="0"/>
              <a:buChar char="•"/>
            </a:pPr>
            <a:r>
              <a:rPr lang="en-CA" dirty="0"/>
              <a:t>some use this as an argument for the trinity </a:t>
            </a:r>
          </a:p>
          <a:p>
            <a:pPr marL="171450" indent="-171450">
              <a:buFont typeface="Arial" panose="020B0604020202020204" pitchFamily="34" charset="0"/>
              <a:buChar char="•"/>
            </a:pPr>
            <a:r>
              <a:rPr lang="en-CA" dirty="0"/>
              <a:t>it carries no more weight than that </a:t>
            </a:r>
            <a:r>
              <a:rPr lang="el-GR" dirty="0"/>
              <a:t>πνεῦμα (</a:t>
            </a:r>
            <a:r>
              <a:rPr lang="en-CA" dirty="0"/>
              <a:t>pneuma) is a neuter noun</a:t>
            </a:r>
          </a:p>
          <a:p>
            <a:pPr marL="171450" indent="-171450">
              <a:buFont typeface="Arial" panose="020B0604020202020204" pitchFamily="34" charset="0"/>
              <a:buChar char="•"/>
            </a:pPr>
            <a:r>
              <a:rPr lang="en-CA" dirty="0"/>
              <a:t>Jesus is personifying the Holy Spirit as an “advocate”</a:t>
            </a:r>
          </a:p>
        </p:txBody>
      </p:sp>
      <p:sp>
        <p:nvSpPr>
          <p:cNvPr id="4" name="Slide Number Placeholder 3"/>
          <p:cNvSpPr>
            <a:spLocks noGrp="1"/>
          </p:cNvSpPr>
          <p:nvPr>
            <p:ph type="sldNum" sz="quarter" idx="5"/>
          </p:nvPr>
        </p:nvSpPr>
        <p:spPr/>
        <p:txBody>
          <a:bodyPr/>
          <a:lstStyle/>
          <a:p>
            <a:fld id="{33263296-4A0B-4C3C-8407-DAC18062DF84}" type="slidenum">
              <a:rPr lang="en-CA" smtClean="0"/>
              <a:pPr/>
              <a:t>13</a:t>
            </a:fld>
            <a:endParaRPr lang="en-CA"/>
          </a:p>
        </p:txBody>
      </p:sp>
    </p:spTree>
    <p:extLst>
      <p:ext uri="{BB962C8B-B14F-4D97-AF65-F5344CB8AC3E}">
        <p14:creationId xmlns:p14="http://schemas.microsoft.com/office/powerpoint/2010/main" xmlns="" val="3241131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is talking to the Twelve …</a:t>
            </a:r>
          </a:p>
          <a:p>
            <a:pPr marL="171450" indent="-171450">
              <a:buFont typeface="Arial" panose="020B0604020202020204" pitchFamily="34" charset="0"/>
              <a:buChar char="•"/>
            </a:pPr>
            <a:r>
              <a:rPr lang="en-CA" dirty="0"/>
              <a:t>This is perhaps the most important point Jesus is making to the Twelve …</a:t>
            </a:r>
          </a:p>
          <a:p>
            <a:pPr marL="171450" indent="-171450">
              <a:buFont typeface="Arial" panose="020B0604020202020204" pitchFamily="34" charset="0"/>
              <a:buChar char="•"/>
            </a:pPr>
            <a:r>
              <a:rPr lang="en-CA" dirty="0"/>
              <a:t>Jesus’ death, resurrection, and assumption of role as High Priest were necessary in order for Christians to have the Holy Spirit</a:t>
            </a:r>
          </a:p>
        </p:txBody>
      </p:sp>
      <p:sp>
        <p:nvSpPr>
          <p:cNvPr id="4" name="Slide Number Placeholder 3"/>
          <p:cNvSpPr>
            <a:spLocks noGrp="1"/>
          </p:cNvSpPr>
          <p:nvPr>
            <p:ph type="sldNum" sz="quarter" idx="5"/>
          </p:nvPr>
        </p:nvSpPr>
        <p:spPr/>
        <p:txBody>
          <a:bodyPr/>
          <a:lstStyle/>
          <a:p>
            <a:fld id="{33263296-4A0B-4C3C-8407-DAC18062DF84}" type="slidenum">
              <a:rPr lang="en-CA" smtClean="0"/>
              <a:pPr/>
              <a:t>14</a:t>
            </a:fld>
            <a:endParaRPr lang="en-CA"/>
          </a:p>
        </p:txBody>
      </p:sp>
    </p:spTree>
    <p:extLst>
      <p:ext uri="{BB962C8B-B14F-4D97-AF65-F5344CB8AC3E}">
        <p14:creationId xmlns:p14="http://schemas.microsoft.com/office/powerpoint/2010/main" xmlns="" val="3455245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See Exodus Timeline chart and</a:t>
            </a:r>
            <a:r>
              <a:rPr lang="en-CA" baseline="0" dirty="0" smtClean="0"/>
              <a:t> Horeb Timeline </a:t>
            </a:r>
            <a:r>
              <a:rPr lang="en-CA" dirty="0" smtClean="0"/>
              <a:t>chart</a:t>
            </a:r>
            <a:endParaRPr lang="en-CA" dirty="0"/>
          </a:p>
          <a:p>
            <a:pPr marL="171450" indent="-171450">
              <a:buFont typeface="Arial" panose="020B0604020202020204" pitchFamily="34" charset="0"/>
              <a:buChar char="•"/>
            </a:pPr>
            <a:r>
              <a:rPr lang="en-CA" dirty="0"/>
              <a:t>Pentecost fell between 1:3:6 and 1:3:12</a:t>
            </a:r>
          </a:p>
        </p:txBody>
      </p:sp>
      <p:sp>
        <p:nvSpPr>
          <p:cNvPr id="4" name="Slide Number Placeholder 3"/>
          <p:cNvSpPr>
            <a:spLocks noGrp="1"/>
          </p:cNvSpPr>
          <p:nvPr>
            <p:ph type="sldNum" sz="quarter" idx="5"/>
          </p:nvPr>
        </p:nvSpPr>
        <p:spPr/>
        <p:txBody>
          <a:bodyPr/>
          <a:lstStyle/>
          <a:p>
            <a:fld id="{33263296-4A0B-4C3C-8407-DAC18062DF84}" type="slidenum">
              <a:rPr lang="en-CA" smtClean="0"/>
              <a:pPr/>
              <a:t>2</a:t>
            </a:fld>
            <a:endParaRPr lang="en-CA"/>
          </a:p>
        </p:txBody>
      </p:sp>
    </p:spTree>
    <p:extLst>
      <p:ext uri="{BB962C8B-B14F-4D97-AF65-F5344CB8AC3E}">
        <p14:creationId xmlns:p14="http://schemas.microsoft.com/office/powerpoint/2010/main" xmlns="" val="318918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Exodus and Deuteronomy contain structures that are like ancient suzerainty treaties</a:t>
            </a:r>
          </a:p>
          <a:p>
            <a:pPr marL="171450" indent="-171450">
              <a:buFont typeface="Arial" panose="020B0604020202020204" pitchFamily="34" charset="0"/>
              <a:buChar char="•"/>
            </a:pPr>
            <a:r>
              <a:rPr lang="en-CA" dirty="0"/>
              <a:t>The treaty is imposed by the Master, the Suzerain</a:t>
            </a:r>
          </a:p>
          <a:p>
            <a:pPr marL="171450" indent="-171450">
              <a:buFont typeface="Arial" panose="020B0604020202020204" pitchFamily="34" charset="0"/>
              <a:buChar char="•"/>
            </a:pPr>
            <a:r>
              <a:rPr lang="en-CA" dirty="0"/>
              <a:t>The vassal is not able to negotiate, just agree</a:t>
            </a:r>
          </a:p>
          <a:p>
            <a:pPr marL="171450" indent="-171450">
              <a:buFont typeface="Arial" panose="020B0604020202020204" pitchFamily="34" charset="0"/>
              <a:buChar char="•"/>
            </a:pPr>
            <a:r>
              <a:rPr lang="en-CA" dirty="0"/>
              <a:t>Israel was a slave in Egypt, YHWH defeated Egypt and removed Israel – this gave YHWH the right to impose a suzerainty treaty on Israel </a:t>
            </a:r>
          </a:p>
          <a:p>
            <a:pPr marL="171450" indent="-171450">
              <a:buFont typeface="Arial" panose="020B0604020202020204" pitchFamily="34" charset="0"/>
              <a:buChar char="•"/>
            </a:pPr>
            <a:r>
              <a:rPr lang="en-CA" dirty="0"/>
              <a:t>The “covenant” is the agreement by the vassal to do as the Suzerain specifies</a:t>
            </a:r>
          </a:p>
        </p:txBody>
      </p:sp>
      <p:sp>
        <p:nvSpPr>
          <p:cNvPr id="4" name="Slide Number Placeholder 3"/>
          <p:cNvSpPr>
            <a:spLocks noGrp="1"/>
          </p:cNvSpPr>
          <p:nvPr>
            <p:ph type="sldNum" sz="quarter" idx="5"/>
          </p:nvPr>
        </p:nvSpPr>
        <p:spPr/>
        <p:txBody>
          <a:bodyPr/>
          <a:lstStyle/>
          <a:p>
            <a:fld id="{33263296-4A0B-4C3C-8407-DAC18062DF84}" type="slidenum">
              <a:rPr lang="en-CA" smtClean="0"/>
              <a:pPr/>
              <a:t>3</a:t>
            </a:fld>
            <a:endParaRPr lang="en-CA"/>
          </a:p>
        </p:txBody>
      </p:sp>
    </p:spTree>
    <p:extLst>
      <p:ext uri="{BB962C8B-B14F-4D97-AF65-F5344CB8AC3E}">
        <p14:creationId xmlns:p14="http://schemas.microsoft.com/office/powerpoint/2010/main" xmlns="" val="1792490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English word “law” does NOT in any sense carry the same meaning as “</a:t>
            </a:r>
            <a:r>
              <a:rPr lang="en-CA" dirty="0" err="1"/>
              <a:t>torah</a:t>
            </a:r>
            <a:r>
              <a:rPr lang="en-CA" dirty="0"/>
              <a:t>”</a:t>
            </a:r>
          </a:p>
          <a:p>
            <a:pPr marL="171450" indent="-171450">
              <a:buFont typeface="Arial" panose="020B0604020202020204" pitchFamily="34" charset="0"/>
              <a:buChar char="•"/>
            </a:pPr>
            <a:r>
              <a:rPr lang="en-CA" dirty="0"/>
              <a:t>Being a Holy Nation was part of the Covenant: this is what YHWH required of Israel</a:t>
            </a:r>
          </a:p>
          <a:p>
            <a:pPr marL="171450" indent="-171450">
              <a:buFont typeface="Arial" panose="020B0604020202020204" pitchFamily="34" charset="0"/>
              <a:buChar char="•"/>
            </a:pPr>
            <a:r>
              <a:rPr lang="en-CA" dirty="0"/>
              <a:t>The rest of the Pentateuch tells them (and us) how to be Holy</a:t>
            </a:r>
          </a:p>
        </p:txBody>
      </p:sp>
      <p:sp>
        <p:nvSpPr>
          <p:cNvPr id="4" name="Slide Number Placeholder 3"/>
          <p:cNvSpPr>
            <a:spLocks noGrp="1"/>
          </p:cNvSpPr>
          <p:nvPr>
            <p:ph type="sldNum" sz="quarter" idx="5"/>
          </p:nvPr>
        </p:nvSpPr>
        <p:spPr/>
        <p:txBody>
          <a:bodyPr/>
          <a:lstStyle/>
          <a:p>
            <a:fld id="{33263296-4A0B-4C3C-8407-DAC18062DF84}" type="slidenum">
              <a:rPr lang="en-CA" smtClean="0"/>
              <a:pPr/>
              <a:t>4</a:t>
            </a:fld>
            <a:endParaRPr lang="en-CA"/>
          </a:p>
        </p:txBody>
      </p:sp>
    </p:spTree>
    <p:extLst>
      <p:ext uri="{BB962C8B-B14F-4D97-AF65-F5344CB8AC3E}">
        <p14:creationId xmlns:p14="http://schemas.microsoft.com/office/powerpoint/2010/main" xmlns="" val="811329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covenant “blessings”</a:t>
            </a:r>
          </a:p>
          <a:p>
            <a:pPr marL="171450" indent="-171450">
              <a:buFont typeface="Arial" panose="020B0604020202020204" pitchFamily="34" charset="0"/>
              <a:buChar char="•"/>
            </a:pPr>
            <a:r>
              <a:rPr lang="en-CA" dirty="0"/>
              <a:t>The actual covenant benefit was:</a:t>
            </a:r>
          </a:p>
          <a:p>
            <a:pPr marL="171450" indent="-171450">
              <a:buFont typeface="Arial" panose="020B0604020202020204" pitchFamily="34" charset="0"/>
              <a:buChar char="•"/>
            </a:pPr>
            <a:r>
              <a:rPr lang="en-CA" dirty="0"/>
              <a:t>“you shall be my treasured possession among all peoples, for all the earth is mine; and</a:t>
            </a:r>
            <a:r>
              <a:rPr lang="en-CA" b="0" dirty="0"/>
              <a:t> </a:t>
            </a:r>
            <a:r>
              <a:rPr lang="en-CA" b="0" dirty="0">
                <a:highlight>
                  <a:srgbClr val="FFFF00"/>
                </a:highlight>
              </a:rPr>
              <a:t>you shall be to me a kingdom of priests and a holy nation”</a:t>
            </a:r>
          </a:p>
          <a:p>
            <a:pPr marL="171450" indent="-171450">
              <a:buFont typeface="Arial" panose="020B0604020202020204" pitchFamily="34" charset="0"/>
              <a:buChar char="•"/>
            </a:pPr>
            <a:r>
              <a:rPr lang="en-CA" b="0" dirty="0">
                <a:highlight>
                  <a:srgbClr val="FFFF00"/>
                </a:highlight>
              </a:rPr>
              <a:t>The “blessings” further define this</a:t>
            </a:r>
            <a:endParaRPr lang="en-CA" b="0" dirty="0"/>
          </a:p>
        </p:txBody>
      </p:sp>
      <p:sp>
        <p:nvSpPr>
          <p:cNvPr id="4" name="Slide Number Placeholder 3"/>
          <p:cNvSpPr>
            <a:spLocks noGrp="1"/>
          </p:cNvSpPr>
          <p:nvPr>
            <p:ph type="sldNum" sz="quarter" idx="5"/>
          </p:nvPr>
        </p:nvSpPr>
        <p:spPr/>
        <p:txBody>
          <a:bodyPr/>
          <a:lstStyle/>
          <a:p>
            <a:fld id="{33263296-4A0B-4C3C-8407-DAC18062DF84}" type="slidenum">
              <a:rPr lang="en-CA" smtClean="0"/>
              <a:pPr/>
              <a:t>6</a:t>
            </a:fld>
            <a:endParaRPr lang="en-CA"/>
          </a:p>
        </p:txBody>
      </p:sp>
    </p:spTree>
    <p:extLst>
      <p:ext uri="{BB962C8B-B14F-4D97-AF65-F5344CB8AC3E}">
        <p14:creationId xmlns:p14="http://schemas.microsoft.com/office/powerpoint/2010/main" xmlns="" val="2018045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New Covenant is a prophecy for the World Tomorrow</a:t>
            </a:r>
          </a:p>
          <a:p>
            <a:pPr marL="171450" indent="-171450">
              <a:buFont typeface="Arial" panose="020B0604020202020204" pitchFamily="34" charset="0"/>
              <a:buChar char="•"/>
            </a:pPr>
            <a:r>
              <a:rPr lang="en-CA" dirty="0"/>
              <a:t>But Jesus inaugurated it in the First Advent  </a:t>
            </a:r>
          </a:p>
          <a:p>
            <a:pPr marL="171450" indent="-171450">
              <a:buFont typeface="Arial" panose="020B0604020202020204" pitchFamily="34" charset="0"/>
              <a:buChar char="•"/>
            </a:pPr>
            <a:r>
              <a:rPr lang="en-CA" dirty="0"/>
              <a:t>The prophesized objective of the New Covenant is to have God’s </a:t>
            </a:r>
            <a:r>
              <a:rPr lang="en-CA" dirty="0" err="1"/>
              <a:t>torah</a:t>
            </a:r>
            <a:r>
              <a:rPr lang="en-CA" dirty="0"/>
              <a:t> written on people’s hearts</a:t>
            </a:r>
          </a:p>
          <a:p>
            <a:pPr marL="171450" indent="-171450">
              <a:buFont typeface="Arial" panose="020B0604020202020204" pitchFamily="34" charset="0"/>
              <a:buChar char="•"/>
            </a:pPr>
            <a:r>
              <a:rPr lang="en-CA" dirty="0"/>
              <a:t>Jesus sacrifice makes the New Covenant possible</a:t>
            </a:r>
          </a:p>
          <a:p>
            <a:pPr marL="171450" indent="-171450">
              <a:buFont typeface="Arial" panose="020B0604020202020204" pitchFamily="34" charset="0"/>
              <a:buChar char="•"/>
            </a:pPr>
            <a:r>
              <a:rPr lang="en-CA" dirty="0"/>
              <a:t>the symbols of the New Covenant look to the sacrifice </a:t>
            </a:r>
          </a:p>
        </p:txBody>
      </p:sp>
      <p:sp>
        <p:nvSpPr>
          <p:cNvPr id="4" name="Slide Number Placeholder 3"/>
          <p:cNvSpPr>
            <a:spLocks noGrp="1"/>
          </p:cNvSpPr>
          <p:nvPr>
            <p:ph type="sldNum" sz="quarter" idx="5"/>
          </p:nvPr>
        </p:nvSpPr>
        <p:spPr/>
        <p:txBody>
          <a:bodyPr/>
          <a:lstStyle/>
          <a:p>
            <a:fld id="{33263296-4A0B-4C3C-8407-DAC18062DF84}" type="slidenum">
              <a:rPr lang="en-CA" smtClean="0"/>
              <a:pPr/>
              <a:t>7</a:t>
            </a:fld>
            <a:endParaRPr lang="en-CA"/>
          </a:p>
        </p:txBody>
      </p:sp>
    </p:spTree>
    <p:extLst>
      <p:ext uri="{BB962C8B-B14F-4D97-AF65-F5344CB8AC3E}">
        <p14:creationId xmlns:p14="http://schemas.microsoft.com/office/powerpoint/2010/main" xmlns="" val="3509755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New Covenant is a personal one to one covenant between an individual and God</a:t>
            </a:r>
          </a:p>
          <a:p>
            <a:pPr marL="171450" indent="-171450">
              <a:buFont typeface="Arial" panose="020B0604020202020204" pitchFamily="34" charset="0"/>
              <a:buChar char="•"/>
            </a:pPr>
            <a:r>
              <a:rPr lang="en-CA" dirty="0"/>
              <a:t>It is a covenant of “adoption”, of family</a:t>
            </a:r>
          </a:p>
          <a:p>
            <a:pPr marL="171450" indent="-171450">
              <a:buFont typeface="Arial" panose="020B0604020202020204" pitchFamily="34" charset="0"/>
              <a:buChar char="•"/>
            </a:pPr>
            <a:r>
              <a:rPr lang="en-CA" dirty="0"/>
              <a:t>New Testament </a:t>
            </a:r>
            <a:r>
              <a:rPr lang="en-CA" dirty="0" smtClean="0"/>
              <a:t>verses </a:t>
            </a:r>
            <a:r>
              <a:rPr lang="en-CA" dirty="0"/>
              <a:t>affirm this …</a:t>
            </a:r>
          </a:p>
        </p:txBody>
      </p:sp>
      <p:sp>
        <p:nvSpPr>
          <p:cNvPr id="4" name="Slide Number Placeholder 3"/>
          <p:cNvSpPr>
            <a:spLocks noGrp="1"/>
          </p:cNvSpPr>
          <p:nvPr>
            <p:ph type="sldNum" sz="quarter" idx="5"/>
          </p:nvPr>
        </p:nvSpPr>
        <p:spPr/>
        <p:txBody>
          <a:bodyPr/>
          <a:lstStyle/>
          <a:p>
            <a:fld id="{33263296-4A0B-4C3C-8407-DAC18062DF84}" type="slidenum">
              <a:rPr lang="en-CA" smtClean="0"/>
              <a:pPr/>
              <a:t>8</a:t>
            </a:fld>
            <a:endParaRPr lang="en-CA"/>
          </a:p>
        </p:txBody>
      </p:sp>
    </p:spTree>
    <p:extLst>
      <p:ext uri="{BB962C8B-B14F-4D97-AF65-F5344CB8AC3E}">
        <p14:creationId xmlns:p14="http://schemas.microsoft.com/office/powerpoint/2010/main" xmlns="" val="3495134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New Testament verses that affirm this …</a:t>
            </a:r>
          </a:p>
          <a:p>
            <a:pPr marL="171450" indent="-171450">
              <a:buFont typeface="Arial" panose="020B0604020202020204" pitchFamily="34" charset="0"/>
              <a:buChar char="•"/>
            </a:pPr>
            <a:r>
              <a:rPr lang="en-CA" dirty="0"/>
              <a:t>It all comes back to “holiness” …</a:t>
            </a:r>
          </a:p>
        </p:txBody>
      </p:sp>
      <p:sp>
        <p:nvSpPr>
          <p:cNvPr id="4" name="Slide Number Placeholder 3"/>
          <p:cNvSpPr>
            <a:spLocks noGrp="1"/>
          </p:cNvSpPr>
          <p:nvPr>
            <p:ph type="sldNum" sz="quarter" idx="5"/>
          </p:nvPr>
        </p:nvSpPr>
        <p:spPr/>
        <p:txBody>
          <a:bodyPr/>
          <a:lstStyle/>
          <a:p>
            <a:fld id="{33263296-4A0B-4C3C-8407-DAC18062DF84}" type="slidenum">
              <a:rPr lang="en-CA" smtClean="0"/>
              <a:pPr/>
              <a:t>9</a:t>
            </a:fld>
            <a:endParaRPr lang="en-CA"/>
          </a:p>
        </p:txBody>
      </p:sp>
    </p:spTree>
    <p:extLst>
      <p:ext uri="{BB962C8B-B14F-4D97-AF65-F5344CB8AC3E}">
        <p14:creationId xmlns:p14="http://schemas.microsoft.com/office/powerpoint/2010/main" xmlns="" val="1963916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err="1"/>
              <a:t>mishᵉpat</a:t>
            </a:r>
            <a:r>
              <a:rPr lang="en-CA" dirty="0"/>
              <a:t> – does not translate, there is no comparable English word</a:t>
            </a:r>
          </a:p>
          <a:p>
            <a:pPr marL="171450" indent="-171450">
              <a:buFont typeface="Arial" panose="020B0604020202020204" pitchFamily="34" charset="0"/>
              <a:buChar char="•"/>
            </a:pPr>
            <a:r>
              <a:rPr lang="en-CA" b="1" u="sng" dirty="0">
                <a:highlight>
                  <a:srgbClr val="FFFF00"/>
                </a:highlight>
              </a:rPr>
              <a:t>The fundamental meaning is “justness” as an attribute of the nature of God</a:t>
            </a:r>
          </a:p>
          <a:p>
            <a:pPr marL="171450" indent="-171450">
              <a:buFont typeface="Arial" panose="020B0604020202020204" pitchFamily="34" charset="0"/>
              <a:buChar char="•"/>
            </a:pPr>
            <a:r>
              <a:rPr lang="en-CA" dirty="0"/>
              <a:t>“justice” is ok in some contexts</a:t>
            </a:r>
          </a:p>
          <a:p>
            <a:pPr marL="171450" indent="-171450">
              <a:buFont typeface="Arial" panose="020B0604020202020204" pitchFamily="34" charset="0"/>
              <a:buChar char="•"/>
            </a:pPr>
            <a:r>
              <a:rPr lang="en-CA" dirty="0"/>
              <a:t>“judgements” is almost never correct</a:t>
            </a:r>
          </a:p>
          <a:p>
            <a:pPr marL="171450" indent="-171450">
              <a:buFont typeface="Arial" panose="020B0604020202020204" pitchFamily="34" charset="0"/>
              <a:buChar char="•"/>
            </a:pPr>
            <a:r>
              <a:rPr lang="en-CA" dirty="0"/>
              <a:t>“rules” is never correct – “just decrees” is ok in some contexts in a limited way</a:t>
            </a:r>
          </a:p>
          <a:p>
            <a:pPr marL="171450" indent="-171450">
              <a:buFont typeface="Arial" panose="020B0604020202020204" pitchFamily="34" charset="0"/>
              <a:buChar char="•"/>
            </a:pPr>
            <a:r>
              <a:rPr lang="en-CA" dirty="0"/>
              <a:t>The teaching God gave to Israel was to be the legacy Israel passed on to the rest of the world – this will happen in the World Tomorrow</a:t>
            </a:r>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33263296-4A0B-4C3C-8407-DAC18062DF84}" type="slidenum">
              <a:rPr lang="en-CA" smtClean="0"/>
              <a:pPr/>
              <a:t>10</a:t>
            </a:fld>
            <a:endParaRPr lang="en-CA"/>
          </a:p>
        </p:txBody>
      </p:sp>
    </p:spTree>
    <p:extLst>
      <p:ext uri="{BB962C8B-B14F-4D97-AF65-F5344CB8AC3E}">
        <p14:creationId xmlns:p14="http://schemas.microsoft.com/office/powerpoint/2010/main" xmlns="" val="2576982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3D481-5123-42F2-918A-428375EFBA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xmlns="" id="{55ACDA29-6CE3-40C7-8A23-8336BC1BF1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xmlns="" id="{8E090453-00A4-4909-8F24-0C7DE770A0B5}"/>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B3AFC84C-BEC4-480F-8B6E-70E95EF48B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2B0B2A44-7F8B-4F1E-9D8E-92FF91957890}"/>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2146212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23458-443C-4C11-BD35-2798AB4902D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14126E6C-BB43-4965-8337-D7DC591F77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ED65FDC4-BBBA-41F9-B06B-C4B324FA1527}"/>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277B5365-8728-4B98-9133-4BC9CAD0C3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04D77611-0B57-4C28-927B-5A463EF681A7}"/>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144623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43321EE-62A6-4696-B048-54EDB266A6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xmlns="" id="{5038D263-1FC4-4A11-8015-FD4733448D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45403A71-93A4-4EFC-9010-72C90E5C118C}"/>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551A391E-6A10-464D-B583-3BD2554A9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125F738D-BAAD-45A3-8BFE-4B764A1F05F1}"/>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2642086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9C17CA-080C-42C9-A90C-1F83112D3C7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9C19E11E-E9AA-4F1A-AA01-30C82FE07D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0745D379-BDD8-4C7E-82AC-8F639F471807}"/>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96BD3BAD-5D24-417A-BEBB-7F489D4FC65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1012393A-41AC-4B88-BC61-BA5669E846EB}"/>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426062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F1C79-6041-4CED-9335-B7DE20B848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xmlns="" id="{551C8A3E-8888-479A-A47D-72D3C6A6D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D7A22BC-A8F4-4B55-9DF0-8EC97CBF10B7}"/>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0DEBA900-763F-4DE6-AFD5-8CAE3190227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xmlns="" id="{2CF76257-1123-42D4-8071-10E360AA9BA1}"/>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48112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DF168-3180-4F49-B897-FA640715D46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8ACA030D-947F-40FD-AC42-CBCD6C8D9D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xmlns="" id="{9816FC5D-418A-4040-A185-9106F02ED8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xmlns="" id="{62BC5B67-B592-453D-870B-636708084FB7}"/>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6" name="Footer Placeholder 5">
            <a:extLst>
              <a:ext uri="{FF2B5EF4-FFF2-40B4-BE49-F238E27FC236}">
                <a16:creationId xmlns:a16="http://schemas.microsoft.com/office/drawing/2014/main" xmlns="" id="{6FCD5052-FEB2-46FA-9C30-0CA9CCDED8B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1564FA9B-0EBD-4585-892D-FDF3E8D7AC98}"/>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95814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E7D727-C029-477C-A45D-90092481D8B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FD33BF02-4E26-4D58-A83C-7852372F48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0AEB8AE-4062-4A5A-8642-F12FCF41A7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xmlns="" id="{16FDAE31-DD09-4BDD-96BB-D30310D334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1DD8B6-52B9-49E8-9E10-6535EBFD22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xmlns="" id="{A5846FE4-1E40-47DD-874F-10D6D924D068}"/>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8" name="Footer Placeholder 7">
            <a:extLst>
              <a:ext uri="{FF2B5EF4-FFF2-40B4-BE49-F238E27FC236}">
                <a16:creationId xmlns:a16="http://schemas.microsoft.com/office/drawing/2014/main" xmlns="" id="{D7C6BAF4-FCE0-40E6-AA54-9B4A35CF923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xmlns="" id="{DCE62DBE-DF82-4F27-AB9C-7AFBCCE83733}"/>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405984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5CB84-4191-4661-890B-9937BDFC578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xmlns="" id="{F77A1A17-F2E6-4BA4-87F6-1D0747E8D52F}"/>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4" name="Footer Placeholder 3">
            <a:extLst>
              <a:ext uri="{FF2B5EF4-FFF2-40B4-BE49-F238E27FC236}">
                <a16:creationId xmlns:a16="http://schemas.microsoft.com/office/drawing/2014/main" xmlns="" id="{7B164E5B-CF35-4C6D-AA7C-AB2AEF37D4B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xmlns="" id="{BD817F8C-D0CB-4C09-B3FB-18D4F131408B}"/>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55259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9BED3CE-BBBB-492D-B199-2703542475A9}"/>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3" name="Footer Placeholder 2">
            <a:extLst>
              <a:ext uri="{FF2B5EF4-FFF2-40B4-BE49-F238E27FC236}">
                <a16:creationId xmlns:a16="http://schemas.microsoft.com/office/drawing/2014/main" xmlns="" id="{FCAC9CFD-4F7C-449C-A167-717AC7170CF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xmlns="" id="{D0402437-7947-40F8-82F1-E8DC88EF0E72}"/>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47376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439FB5-C0DA-40B5-92E9-7E9CD55F08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xmlns="" id="{ED52AA5A-E7BE-41C4-92B7-26B8D6AD33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xmlns="" id="{A7A5A5AA-973D-4F72-8BF6-B895155A4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3B292F5-F659-4D71-9611-9DDD0A867B23}"/>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6" name="Footer Placeholder 5">
            <a:extLst>
              <a:ext uri="{FF2B5EF4-FFF2-40B4-BE49-F238E27FC236}">
                <a16:creationId xmlns:a16="http://schemas.microsoft.com/office/drawing/2014/main" xmlns="" id="{C88E1896-6BE8-4F1A-941B-D9BE6EFB172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3D6759C2-12D6-417E-9FA3-8D8897FA1EDE}"/>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357355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BDAE6C-C70B-4B85-9D56-D53454CEB9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xmlns="" id="{6F45A10A-A85B-459A-AE5C-24BB316D09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xmlns="" id="{2D996895-BE0A-4DF2-BD61-7152386DE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57177B5-87B4-413D-84AE-6DE447F0163F}"/>
              </a:ext>
            </a:extLst>
          </p:cNvPr>
          <p:cNvSpPr>
            <a:spLocks noGrp="1"/>
          </p:cNvSpPr>
          <p:nvPr>
            <p:ph type="dt" sz="half" idx="10"/>
          </p:nvPr>
        </p:nvSpPr>
        <p:spPr/>
        <p:txBody>
          <a:bodyPr/>
          <a:lstStyle/>
          <a:p>
            <a:fld id="{2DD88975-CDFF-41D0-989E-1B46B5C0F909}" type="datetimeFigureOut">
              <a:rPr lang="en-CA" smtClean="0"/>
              <a:pPr/>
              <a:t>2021/12/22</a:t>
            </a:fld>
            <a:endParaRPr lang="en-CA"/>
          </a:p>
        </p:txBody>
      </p:sp>
      <p:sp>
        <p:nvSpPr>
          <p:cNvPr id="6" name="Footer Placeholder 5">
            <a:extLst>
              <a:ext uri="{FF2B5EF4-FFF2-40B4-BE49-F238E27FC236}">
                <a16:creationId xmlns:a16="http://schemas.microsoft.com/office/drawing/2014/main" xmlns="" id="{BFACC7FC-0290-4B5A-BE41-82228F52A42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xmlns="" id="{69FBD748-909D-4787-95CF-48FE31B30004}"/>
              </a:ext>
            </a:extLst>
          </p:cNvPr>
          <p:cNvSpPr>
            <a:spLocks noGrp="1"/>
          </p:cNvSpPr>
          <p:nvPr>
            <p:ph type="sldNum" sz="quarter" idx="12"/>
          </p:nvPr>
        </p:nvSpPr>
        <p:spPr/>
        <p:txBody>
          <a:body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136357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B07D580-97B0-457F-8B48-BF43A134F5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xmlns="" id="{BD8CCFB4-21B2-4221-A96E-7CA646887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xmlns="" id="{136F0B4E-EDDE-4840-9758-F4594C638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88975-CDFF-41D0-989E-1B46B5C0F909}" type="datetimeFigureOut">
              <a:rPr lang="en-CA" smtClean="0"/>
              <a:pPr/>
              <a:t>2021/12/22</a:t>
            </a:fld>
            <a:endParaRPr lang="en-CA"/>
          </a:p>
        </p:txBody>
      </p:sp>
      <p:sp>
        <p:nvSpPr>
          <p:cNvPr id="5" name="Footer Placeholder 4">
            <a:extLst>
              <a:ext uri="{FF2B5EF4-FFF2-40B4-BE49-F238E27FC236}">
                <a16:creationId xmlns:a16="http://schemas.microsoft.com/office/drawing/2014/main" xmlns="" id="{EAE15F91-99A5-46FF-AEF1-5F2A447151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xmlns="" id="{7EEEC3FC-0360-4124-A713-196B18277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ED5C9-53C8-4C6A-891D-209518BE1742}" type="slidenum">
              <a:rPr lang="en-CA" smtClean="0"/>
              <a:pPr/>
              <a:t>‹#›</a:t>
            </a:fld>
            <a:endParaRPr lang="en-CA"/>
          </a:p>
        </p:txBody>
      </p:sp>
    </p:spTree>
    <p:extLst>
      <p:ext uri="{BB962C8B-B14F-4D97-AF65-F5344CB8AC3E}">
        <p14:creationId xmlns:p14="http://schemas.microsoft.com/office/powerpoint/2010/main" xmlns="" val="3111390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422B30-EDC0-4F68-8E18-45E03366A1CC}"/>
              </a:ext>
            </a:extLst>
          </p:cNvPr>
          <p:cNvSpPr>
            <a:spLocks noGrp="1"/>
          </p:cNvSpPr>
          <p:nvPr>
            <p:ph type="ctrTitle"/>
          </p:nvPr>
        </p:nvSpPr>
        <p:spPr>
          <a:xfrm>
            <a:off x="0" y="457201"/>
            <a:ext cx="12192000" cy="2035276"/>
          </a:xfrm>
        </p:spPr>
        <p:txBody>
          <a:bodyPr>
            <a:normAutofit/>
          </a:bodyPr>
          <a:lstStyle/>
          <a:p>
            <a:r>
              <a:rPr lang="en-CA" sz="6600" dirty="0">
                <a:latin typeface="Arial Black" panose="020B0A04020102020204" pitchFamily="34" charset="0"/>
              </a:rPr>
              <a:t>The Holy Spirit and the Ten Commandments</a:t>
            </a:r>
          </a:p>
        </p:txBody>
      </p:sp>
      <p:sp>
        <p:nvSpPr>
          <p:cNvPr id="3" name="Subtitle 2">
            <a:extLst>
              <a:ext uri="{FF2B5EF4-FFF2-40B4-BE49-F238E27FC236}">
                <a16:creationId xmlns:a16="http://schemas.microsoft.com/office/drawing/2014/main" xmlns="" id="{C94D5FAE-D328-4A4F-8C3E-A0401D4AFAFF}"/>
              </a:ext>
            </a:extLst>
          </p:cNvPr>
          <p:cNvSpPr>
            <a:spLocks noGrp="1"/>
          </p:cNvSpPr>
          <p:nvPr>
            <p:ph type="subTitle" idx="1"/>
          </p:nvPr>
        </p:nvSpPr>
        <p:spPr>
          <a:xfrm>
            <a:off x="436237" y="2492477"/>
            <a:ext cx="11319526" cy="4365523"/>
          </a:xfrm>
        </p:spPr>
        <p:txBody>
          <a:bodyPr>
            <a:normAutofit/>
          </a:bodyPr>
          <a:lstStyle/>
          <a:p>
            <a:pPr>
              <a:lnSpc>
                <a:spcPct val="110000"/>
              </a:lnSpc>
              <a:spcBef>
                <a:spcPts val="0"/>
              </a:spcBef>
            </a:pPr>
            <a:r>
              <a:rPr lang="en-CA" i="1" dirty="0">
                <a:solidFill>
                  <a:srgbClr val="FF0000"/>
                </a:solidFill>
              </a:rPr>
              <a:t>… Christ has obtained a ministry that is as much more excellent than the old as </a:t>
            </a:r>
            <a:r>
              <a:rPr lang="en-CA" b="1" i="1" dirty="0">
                <a:solidFill>
                  <a:srgbClr val="FF0000"/>
                </a:solidFill>
                <a:highlight>
                  <a:srgbClr val="FFFF00"/>
                </a:highlight>
              </a:rPr>
              <a:t>the covenant he mediates is better</a:t>
            </a:r>
            <a:r>
              <a:rPr lang="en-CA" i="1" dirty="0">
                <a:solidFill>
                  <a:srgbClr val="FF0000"/>
                </a:solidFill>
              </a:rPr>
              <a:t>, since </a:t>
            </a:r>
            <a:r>
              <a:rPr lang="en-CA" b="1" i="1" dirty="0">
                <a:solidFill>
                  <a:srgbClr val="FF0000"/>
                </a:solidFill>
                <a:highlight>
                  <a:srgbClr val="FFFF00"/>
                </a:highlight>
              </a:rPr>
              <a:t>it is enacted on better promises</a:t>
            </a:r>
            <a:r>
              <a:rPr lang="en-CA" i="1" dirty="0">
                <a:solidFill>
                  <a:srgbClr val="FF0000"/>
                </a:solidFill>
              </a:rPr>
              <a:t>.  For if that </a:t>
            </a:r>
            <a:r>
              <a:rPr lang="en-CA" b="1" i="1" dirty="0">
                <a:solidFill>
                  <a:srgbClr val="FF0000"/>
                </a:solidFill>
                <a:highlight>
                  <a:srgbClr val="FFFF00"/>
                </a:highlight>
              </a:rPr>
              <a:t>first covenant</a:t>
            </a:r>
            <a:r>
              <a:rPr lang="en-CA" i="1" dirty="0">
                <a:solidFill>
                  <a:srgbClr val="FF0000"/>
                </a:solidFill>
              </a:rPr>
              <a:t> had been faultless, there would have been no occasion to look for </a:t>
            </a:r>
            <a:r>
              <a:rPr lang="en-CA" b="1" i="1" dirty="0">
                <a:solidFill>
                  <a:srgbClr val="FF0000"/>
                </a:solidFill>
                <a:highlight>
                  <a:srgbClr val="FFFF00"/>
                </a:highlight>
              </a:rPr>
              <a:t>a second</a:t>
            </a:r>
            <a:r>
              <a:rPr lang="en-CA" i="1" dirty="0">
                <a:solidFill>
                  <a:srgbClr val="FF0000"/>
                </a:solidFill>
              </a:rPr>
              <a:t>.</a:t>
            </a:r>
          </a:p>
          <a:p>
            <a:pPr>
              <a:lnSpc>
                <a:spcPct val="110000"/>
              </a:lnSpc>
              <a:spcBef>
                <a:spcPts val="0"/>
              </a:spcBef>
            </a:pPr>
            <a:r>
              <a:rPr lang="en-CA" i="1" dirty="0">
                <a:solidFill>
                  <a:srgbClr val="FF0000"/>
                </a:solidFill>
              </a:rPr>
              <a:t>For </a:t>
            </a:r>
            <a:r>
              <a:rPr lang="en-CA" b="1" i="1" dirty="0">
                <a:solidFill>
                  <a:srgbClr val="FF0000"/>
                </a:solidFill>
                <a:highlight>
                  <a:srgbClr val="FFFF00"/>
                </a:highlight>
              </a:rPr>
              <a:t>he finds fault with them</a:t>
            </a:r>
            <a:r>
              <a:rPr lang="en-CA" i="1" dirty="0">
                <a:solidFill>
                  <a:srgbClr val="FF0000"/>
                </a:solidFill>
              </a:rPr>
              <a:t> when he says:</a:t>
            </a:r>
          </a:p>
          <a:p>
            <a:pPr>
              <a:lnSpc>
                <a:spcPct val="110000"/>
              </a:lnSpc>
              <a:spcBef>
                <a:spcPts val="0"/>
              </a:spcBef>
            </a:pPr>
            <a:r>
              <a:rPr lang="en-CA" i="1" dirty="0">
                <a:solidFill>
                  <a:srgbClr val="FF0000"/>
                </a:solidFill>
              </a:rPr>
              <a:t>“Behold, the days are coming, declares the Lord,</a:t>
            </a:r>
          </a:p>
          <a:p>
            <a:pPr>
              <a:lnSpc>
                <a:spcPct val="110000"/>
              </a:lnSpc>
              <a:spcBef>
                <a:spcPts val="0"/>
              </a:spcBef>
            </a:pPr>
            <a:r>
              <a:rPr lang="en-CA" i="1" dirty="0">
                <a:solidFill>
                  <a:srgbClr val="FF0000"/>
                </a:solidFill>
              </a:rPr>
              <a:t>when I will establish </a:t>
            </a:r>
            <a:r>
              <a:rPr lang="en-CA" b="1" i="1" dirty="0">
                <a:solidFill>
                  <a:srgbClr val="FF0000"/>
                </a:solidFill>
                <a:highlight>
                  <a:srgbClr val="FFFF00"/>
                </a:highlight>
              </a:rPr>
              <a:t>a new covenant</a:t>
            </a:r>
            <a:r>
              <a:rPr lang="en-CA" i="1" dirty="0">
                <a:solidFill>
                  <a:srgbClr val="FF0000"/>
                </a:solidFill>
              </a:rPr>
              <a:t> with the house of Israel and with the house of Judah,</a:t>
            </a:r>
          </a:p>
          <a:p>
            <a:pPr>
              <a:lnSpc>
                <a:spcPct val="110000"/>
              </a:lnSpc>
              <a:spcBef>
                <a:spcPts val="0"/>
              </a:spcBef>
            </a:pPr>
            <a:r>
              <a:rPr lang="en-CA" b="1" i="1" dirty="0">
                <a:solidFill>
                  <a:srgbClr val="FF0000"/>
                </a:solidFill>
                <a:highlight>
                  <a:srgbClr val="FFFF00"/>
                </a:highlight>
              </a:rPr>
              <a:t>not like the covenant</a:t>
            </a:r>
            <a:r>
              <a:rPr lang="en-CA" i="1" dirty="0">
                <a:solidFill>
                  <a:srgbClr val="FF0000"/>
                </a:solidFill>
              </a:rPr>
              <a:t> that I made with their fathers</a:t>
            </a:r>
          </a:p>
          <a:p>
            <a:pPr>
              <a:lnSpc>
                <a:spcPct val="110000"/>
              </a:lnSpc>
              <a:spcBef>
                <a:spcPts val="0"/>
              </a:spcBef>
            </a:pPr>
            <a:r>
              <a:rPr lang="en-CA" i="1" dirty="0">
                <a:solidFill>
                  <a:srgbClr val="FF0000"/>
                </a:solidFill>
              </a:rPr>
              <a:t>on the day when I took them by the hand to bring them out of the land of Egypt.</a:t>
            </a:r>
          </a:p>
          <a:p>
            <a:pPr>
              <a:lnSpc>
                <a:spcPct val="110000"/>
              </a:lnSpc>
              <a:spcBef>
                <a:spcPts val="0"/>
              </a:spcBef>
            </a:pPr>
            <a:r>
              <a:rPr lang="en-CA" i="1" dirty="0">
                <a:solidFill>
                  <a:srgbClr val="FF0000"/>
                </a:solidFill>
              </a:rPr>
              <a:t>For </a:t>
            </a:r>
            <a:r>
              <a:rPr lang="en-CA" b="1" i="1" dirty="0">
                <a:solidFill>
                  <a:srgbClr val="FF0000"/>
                </a:solidFill>
                <a:highlight>
                  <a:srgbClr val="FFFF00"/>
                </a:highlight>
              </a:rPr>
              <a:t>they did not continue in my covenant</a:t>
            </a:r>
            <a:r>
              <a:rPr lang="en-CA" i="1" dirty="0">
                <a:solidFill>
                  <a:srgbClr val="FF0000"/>
                </a:solidFill>
              </a:rPr>
              <a:t> …</a:t>
            </a:r>
          </a:p>
          <a:p>
            <a:pPr algn="r">
              <a:spcBef>
                <a:spcPts val="0"/>
              </a:spcBef>
            </a:pPr>
            <a:r>
              <a:rPr lang="en-CA" sz="2000" dirty="0"/>
              <a:t>Hebrews 8:6-9 ESV</a:t>
            </a:r>
          </a:p>
        </p:txBody>
      </p:sp>
    </p:spTree>
    <p:extLst>
      <p:ext uri="{BB962C8B-B14F-4D97-AF65-F5344CB8AC3E}">
        <p14:creationId xmlns:p14="http://schemas.microsoft.com/office/powerpoint/2010/main" xmlns="" val="3627257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1E9EE-4C26-4AFB-91D0-CEA5459653E9}"/>
              </a:ext>
            </a:extLst>
          </p:cNvPr>
          <p:cNvSpPr>
            <a:spLocks noGrp="1"/>
          </p:cNvSpPr>
          <p:nvPr>
            <p:ph type="title"/>
          </p:nvPr>
        </p:nvSpPr>
        <p:spPr>
          <a:xfrm>
            <a:off x="838200" y="1"/>
            <a:ext cx="10515600" cy="943896"/>
          </a:xfrm>
        </p:spPr>
        <p:txBody>
          <a:bodyPr/>
          <a:lstStyle/>
          <a:p>
            <a:pPr algn="ctr"/>
            <a:r>
              <a:rPr lang="en-CA" b="1" dirty="0">
                <a:latin typeface="Arial Black" panose="020B0A04020102020204" pitchFamily="34" charset="0"/>
              </a:rPr>
              <a:t>The Purpose of the Torah</a:t>
            </a:r>
          </a:p>
        </p:txBody>
      </p:sp>
      <p:sp>
        <p:nvSpPr>
          <p:cNvPr id="3" name="Content Placeholder 2">
            <a:extLst>
              <a:ext uri="{FF2B5EF4-FFF2-40B4-BE49-F238E27FC236}">
                <a16:creationId xmlns:a16="http://schemas.microsoft.com/office/drawing/2014/main" xmlns="" id="{C5EFA3B9-28C3-4283-98F1-882B3FFDDA78}"/>
              </a:ext>
            </a:extLst>
          </p:cNvPr>
          <p:cNvSpPr>
            <a:spLocks noGrp="1"/>
          </p:cNvSpPr>
          <p:nvPr>
            <p:ph idx="1"/>
          </p:nvPr>
        </p:nvSpPr>
        <p:spPr>
          <a:xfrm>
            <a:off x="0" y="943897"/>
            <a:ext cx="12192000" cy="5914102"/>
          </a:xfrm>
        </p:spPr>
        <p:txBody>
          <a:bodyPr>
            <a:normAutofit/>
          </a:bodyPr>
          <a:lstStyle/>
          <a:p>
            <a:r>
              <a:rPr lang="en-CA" b="1" dirty="0">
                <a:highlight>
                  <a:srgbClr val="FFFF00"/>
                </a:highlight>
              </a:rPr>
              <a:t>The Ten Commandments define “holiness”</a:t>
            </a:r>
            <a:r>
              <a:rPr lang="en-CA" dirty="0"/>
              <a:t> – to be “holy” one must have them “written on the heart”: they are integral to the nature of God and we must make them integral to our nature</a:t>
            </a:r>
          </a:p>
          <a:p>
            <a:r>
              <a:rPr lang="en-CA" dirty="0"/>
              <a:t>The “Torah” (instruction) contained in the Pentateuch is there to explain:</a:t>
            </a:r>
          </a:p>
          <a:p>
            <a:pPr marL="457200" lvl="1" indent="0">
              <a:spcBef>
                <a:spcPts val="0"/>
              </a:spcBef>
              <a:buNone/>
            </a:pPr>
            <a:r>
              <a:rPr lang="en-CA" dirty="0"/>
              <a:t>… in the land of Moab, </a:t>
            </a:r>
            <a:r>
              <a:rPr lang="en-CA" b="1" dirty="0">
                <a:highlight>
                  <a:srgbClr val="FFFF00"/>
                </a:highlight>
              </a:rPr>
              <a:t>Moses undertook to explain this [</a:t>
            </a:r>
            <a:r>
              <a:rPr lang="en-CA" b="1" dirty="0" err="1">
                <a:highlight>
                  <a:srgbClr val="FFFF00"/>
                </a:highlight>
              </a:rPr>
              <a:t>torah</a:t>
            </a:r>
            <a:r>
              <a:rPr lang="en-CA" b="1" dirty="0">
                <a:highlight>
                  <a:srgbClr val="FFFF00"/>
                </a:highlight>
              </a:rPr>
              <a:t>]</a:t>
            </a:r>
            <a:r>
              <a:rPr lang="en-CA" dirty="0"/>
              <a:t> … (Deuteronomy 1:5 ESV)</a:t>
            </a:r>
          </a:p>
          <a:p>
            <a:pPr marL="457200" lvl="1" indent="0">
              <a:spcBef>
                <a:spcPts val="0"/>
              </a:spcBef>
              <a:buNone/>
            </a:pPr>
            <a:r>
              <a:rPr lang="en-CA" b="1" u="sng" dirty="0"/>
              <a:t>Deuteronomy 4:1-8 ESV</a:t>
            </a:r>
          </a:p>
          <a:p>
            <a:pPr marL="457200" lvl="1" indent="0">
              <a:spcBef>
                <a:spcPts val="0"/>
              </a:spcBef>
              <a:buNone/>
            </a:pPr>
            <a:r>
              <a:rPr lang="en-CA" dirty="0"/>
              <a:t>And now, O Israel, listen to the statutes and [</a:t>
            </a:r>
            <a:r>
              <a:rPr lang="en-CA" dirty="0" err="1"/>
              <a:t>mishᵉpat</a:t>
            </a:r>
            <a:r>
              <a:rPr lang="en-CA" dirty="0"/>
              <a:t>] that </a:t>
            </a:r>
            <a:r>
              <a:rPr lang="en-CA" b="1" dirty="0">
                <a:highlight>
                  <a:srgbClr val="FFFF00"/>
                </a:highlight>
              </a:rPr>
              <a:t>I am teaching you</a:t>
            </a:r>
            <a:r>
              <a:rPr lang="en-CA" dirty="0"/>
              <a:t>, and do them, </a:t>
            </a:r>
            <a:r>
              <a:rPr lang="en-CA" b="1" dirty="0">
                <a:highlight>
                  <a:srgbClr val="FFFF00"/>
                </a:highlight>
              </a:rPr>
              <a:t>that you may live</a:t>
            </a:r>
            <a:r>
              <a:rPr lang="en-CA" dirty="0"/>
              <a:t> … You shall not add to the word that I command you, nor take from it, that you may </a:t>
            </a:r>
            <a:r>
              <a:rPr lang="en-CA" b="1" dirty="0">
                <a:highlight>
                  <a:srgbClr val="FFFF00"/>
                </a:highlight>
              </a:rPr>
              <a:t>keep the commandments of the LORD your God</a:t>
            </a:r>
            <a:r>
              <a:rPr lang="en-CA" dirty="0"/>
              <a:t> that I command you.  … See, I have taught you statutes and [</a:t>
            </a:r>
            <a:r>
              <a:rPr lang="en-CA" dirty="0" err="1"/>
              <a:t>mishᵉpat</a:t>
            </a:r>
            <a:r>
              <a:rPr lang="en-CA" dirty="0"/>
              <a:t>], as the LORD my God commanded me, that you should do them in the land that you are entering to take possession of it.  Keep them and do them, for </a:t>
            </a:r>
            <a:r>
              <a:rPr lang="en-CA" b="1" dirty="0">
                <a:highlight>
                  <a:srgbClr val="FFFF00"/>
                </a:highlight>
              </a:rPr>
              <a:t>that will be your wisdom and your understanding in the sight of the peoples</a:t>
            </a:r>
            <a:r>
              <a:rPr lang="en-CA" dirty="0"/>
              <a:t>, who, when they hear all these statutes, will say, ‘Surely this great nation is a wise and understanding people.’  For what great nation is there that has a god so near to it as the LORD our God is to us, whenever we call upon him?  </a:t>
            </a:r>
            <a:r>
              <a:rPr lang="en-CA" b="1" dirty="0">
                <a:highlight>
                  <a:srgbClr val="FFFF00"/>
                </a:highlight>
              </a:rPr>
              <a:t>And what great nation is there, that has statutes and [</a:t>
            </a:r>
            <a:r>
              <a:rPr lang="en-CA" b="1" dirty="0" err="1">
                <a:highlight>
                  <a:srgbClr val="FFFF00"/>
                </a:highlight>
              </a:rPr>
              <a:t>mishᵉpat</a:t>
            </a:r>
            <a:r>
              <a:rPr lang="en-CA" b="1" dirty="0">
                <a:highlight>
                  <a:srgbClr val="FFFF00"/>
                </a:highlight>
              </a:rPr>
              <a:t>] so righteous as all this [</a:t>
            </a:r>
            <a:r>
              <a:rPr lang="en-CA" b="1" dirty="0" err="1">
                <a:highlight>
                  <a:srgbClr val="FFFF00"/>
                </a:highlight>
              </a:rPr>
              <a:t>torah</a:t>
            </a:r>
            <a:r>
              <a:rPr lang="en-CA" b="1" dirty="0">
                <a:highlight>
                  <a:srgbClr val="FFFF00"/>
                </a:highlight>
              </a:rPr>
              <a:t>] that I set before you today</a:t>
            </a:r>
            <a:r>
              <a:rPr lang="en-CA" dirty="0"/>
              <a:t>?</a:t>
            </a:r>
          </a:p>
        </p:txBody>
      </p:sp>
    </p:spTree>
    <p:extLst>
      <p:ext uri="{BB962C8B-B14F-4D97-AF65-F5344CB8AC3E}">
        <p14:creationId xmlns:p14="http://schemas.microsoft.com/office/powerpoint/2010/main" xmlns="" val="920016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E9A827-013F-444D-92C3-573738CDC6C9}"/>
              </a:ext>
            </a:extLst>
          </p:cNvPr>
          <p:cNvSpPr>
            <a:spLocks noGrp="1"/>
          </p:cNvSpPr>
          <p:nvPr>
            <p:ph type="title"/>
          </p:nvPr>
        </p:nvSpPr>
        <p:spPr>
          <a:xfrm>
            <a:off x="838200" y="1"/>
            <a:ext cx="10515600" cy="1052944"/>
          </a:xfrm>
        </p:spPr>
        <p:txBody>
          <a:bodyPr/>
          <a:lstStyle/>
          <a:p>
            <a:pPr algn="ctr"/>
            <a:r>
              <a:rPr lang="en-CA" dirty="0">
                <a:latin typeface="Arial Black" panose="020B0A04020102020204" pitchFamily="34" charset="0"/>
              </a:rPr>
              <a:t>Why Did Israel Fail?</a:t>
            </a:r>
          </a:p>
        </p:txBody>
      </p:sp>
      <p:sp>
        <p:nvSpPr>
          <p:cNvPr id="3" name="Content Placeholder 2">
            <a:extLst>
              <a:ext uri="{FF2B5EF4-FFF2-40B4-BE49-F238E27FC236}">
                <a16:creationId xmlns:a16="http://schemas.microsoft.com/office/drawing/2014/main" xmlns="" id="{8F24C3A9-8888-49E6-8C3D-36733E97B896}"/>
              </a:ext>
            </a:extLst>
          </p:cNvPr>
          <p:cNvSpPr>
            <a:spLocks noGrp="1"/>
          </p:cNvSpPr>
          <p:nvPr>
            <p:ph idx="1"/>
          </p:nvPr>
        </p:nvSpPr>
        <p:spPr>
          <a:xfrm>
            <a:off x="0" y="1052946"/>
            <a:ext cx="12192000" cy="5805054"/>
          </a:xfrm>
        </p:spPr>
        <p:txBody>
          <a:bodyPr>
            <a:normAutofit lnSpcReduction="10000"/>
          </a:bodyPr>
          <a:lstStyle/>
          <a:p>
            <a:r>
              <a:rPr lang="en-CA" dirty="0"/>
              <a:t>From the outset God anticipated the failure of Israel:</a:t>
            </a:r>
          </a:p>
          <a:p>
            <a:pPr marL="457200" lvl="1" indent="0">
              <a:buNone/>
            </a:pPr>
            <a:r>
              <a:rPr lang="en-CA" b="1" dirty="0">
                <a:highlight>
                  <a:srgbClr val="FFFF00"/>
                </a:highlight>
              </a:rPr>
              <a:t>Oh that they had such a heart as this always</a:t>
            </a:r>
            <a:r>
              <a:rPr lang="en-CA" dirty="0"/>
              <a:t>, to fear me and to keep all my commandments, that it might go well with them and with their descendants forever!  (Deuteronomy 5:29 ESV)</a:t>
            </a:r>
          </a:p>
          <a:p>
            <a:pPr marL="457200" lvl="1" indent="0">
              <a:buNone/>
            </a:pPr>
            <a:r>
              <a:rPr lang="en-CA" dirty="0"/>
              <a:t>But to this day the LORD has not given you </a:t>
            </a:r>
            <a:r>
              <a:rPr lang="en-CA" b="1" dirty="0">
                <a:highlight>
                  <a:srgbClr val="FFFF00"/>
                </a:highlight>
              </a:rPr>
              <a:t>a heart to understand or eyes to see or ears to hear</a:t>
            </a:r>
            <a:r>
              <a:rPr lang="en-CA" dirty="0"/>
              <a:t>.  (Deuteronomy 29:4 ESV)</a:t>
            </a:r>
          </a:p>
          <a:p>
            <a:r>
              <a:rPr lang="en-CA" dirty="0"/>
              <a:t>Human nature is inherently disposed to sin – </a:t>
            </a:r>
            <a:r>
              <a:rPr lang="en-CA" b="1" dirty="0">
                <a:highlight>
                  <a:srgbClr val="FFFF00"/>
                </a:highlight>
              </a:rPr>
              <a:t>this was the fault with the Old Covenant</a:t>
            </a:r>
            <a:r>
              <a:rPr lang="en-CA" dirty="0"/>
              <a:t>: without the indwelling of the Holy Spirit it is impossible for human beings to become holy</a:t>
            </a:r>
          </a:p>
          <a:p>
            <a:pPr marL="457200" lvl="1" indent="0">
              <a:buNone/>
            </a:pPr>
            <a:r>
              <a:rPr lang="en-CA" b="1" u="sng" dirty="0"/>
              <a:t>Deuteronomy 31:19-21 ESV</a:t>
            </a:r>
          </a:p>
          <a:p>
            <a:pPr marL="457200" lvl="1" indent="0">
              <a:buNone/>
            </a:pPr>
            <a:r>
              <a:rPr lang="en-CA" dirty="0"/>
              <a:t>Now therefore write this song and teach it to the people of Israel.  Put it in their mouths, that </a:t>
            </a:r>
            <a:r>
              <a:rPr lang="en-CA" b="1" dirty="0">
                <a:highlight>
                  <a:srgbClr val="FFFF00"/>
                </a:highlight>
              </a:rPr>
              <a:t>this song may be a witness for me against the people of Israel</a:t>
            </a:r>
            <a:r>
              <a:rPr lang="en-CA" dirty="0"/>
              <a:t>.  For when I have brought them into the land flowing with milk and honey, which I swore to give to their fathers, and they have eaten and are full and grown fat, </a:t>
            </a:r>
            <a:r>
              <a:rPr lang="en-CA" b="1" dirty="0">
                <a:highlight>
                  <a:srgbClr val="FFFF00"/>
                </a:highlight>
              </a:rPr>
              <a:t>they will turn to other gods</a:t>
            </a:r>
            <a:r>
              <a:rPr lang="en-CA" dirty="0"/>
              <a:t> and serve them, and despise me and </a:t>
            </a:r>
            <a:r>
              <a:rPr lang="en-CA" b="1" dirty="0">
                <a:highlight>
                  <a:srgbClr val="FFFF00"/>
                </a:highlight>
              </a:rPr>
              <a:t>break my covenant</a:t>
            </a:r>
            <a:r>
              <a:rPr lang="en-CA" dirty="0"/>
              <a:t>.  And when many evils and troubles have come upon them, this song shall confront them as a witness (for it will live unforgotten in the mouths of their offspring).  For </a:t>
            </a:r>
            <a:r>
              <a:rPr lang="en-CA" b="1" dirty="0">
                <a:highlight>
                  <a:srgbClr val="FFFF00"/>
                </a:highlight>
              </a:rPr>
              <a:t>I know what they are inclined to do</a:t>
            </a:r>
            <a:r>
              <a:rPr lang="en-CA" dirty="0"/>
              <a:t> even today, before I have brought them into the land that I swore to give.</a:t>
            </a:r>
          </a:p>
        </p:txBody>
      </p:sp>
    </p:spTree>
    <p:extLst>
      <p:ext uri="{BB962C8B-B14F-4D97-AF65-F5344CB8AC3E}">
        <p14:creationId xmlns:p14="http://schemas.microsoft.com/office/powerpoint/2010/main" xmlns="" val="3795828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A31959-AC8C-4953-8C99-06E3F953CF12}"/>
              </a:ext>
            </a:extLst>
          </p:cNvPr>
          <p:cNvSpPr>
            <a:spLocks noGrp="1"/>
          </p:cNvSpPr>
          <p:nvPr>
            <p:ph type="title"/>
          </p:nvPr>
        </p:nvSpPr>
        <p:spPr>
          <a:xfrm>
            <a:off x="838200" y="1"/>
            <a:ext cx="10515600" cy="929147"/>
          </a:xfrm>
        </p:spPr>
        <p:txBody>
          <a:bodyPr/>
          <a:lstStyle/>
          <a:p>
            <a:pPr algn="ctr"/>
            <a:r>
              <a:rPr lang="en-CA" dirty="0">
                <a:latin typeface="Arial Black" panose="020B0A04020102020204" pitchFamily="34" charset="0"/>
              </a:rPr>
              <a:t>The New Replaces the Old</a:t>
            </a:r>
          </a:p>
        </p:txBody>
      </p:sp>
      <p:sp>
        <p:nvSpPr>
          <p:cNvPr id="3" name="Content Placeholder 2">
            <a:extLst>
              <a:ext uri="{FF2B5EF4-FFF2-40B4-BE49-F238E27FC236}">
                <a16:creationId xmlns:a16="http://schemas.microsoft.com/office/drawing/2014/main" xmlns="" id="{248D2F37-F5B0-490C-967E-E85D90B455AE}"/>
              </a:ext>
            </a:extLst>
          </p:cNvPr>
          <p:cNvSpPr>
            <a:spLocks noGrp="1"/>
          </p:cNvSpPr>
          <p:nvPr>
            <p:ph idx="1"/>
          </p:nvPr>
        </p:nvSpPr>
        <p:spPr>
          <a:xfrm>
            <a:off x="0" y="929148"/>
            <a:ext cx="12192000" cy="5928852"/>
          </a:xfrm>
        </p:spPr>
        <p:txBody>
          <a:bodyPr/>
          <a:lstStyle/>
          <a:p>
            <a:r>
              <a:rPr lang="en-CA" dirty="0"/>
              <a:t>The Old Covenant was inherently </a:t>
            </a:r>
            <a:r>
              <a:rPr lang="en-CA" b="1" dirty="0">
                <a:highlight>
                  <a:srgbClr val="FFFF00"/>
                </a:highlight>
              </a:rPr>
              <a:t>flawed by human nature</a:t>
            </a:r>
            <a:r>
              <a:rPr lang="en-CA" dirty="0"/>
              <a:t>:</a:t>
            </a:r>
          </a:p>
          <a:p>
            <a:pPr marL="457200" lvl="1" indent="0">
              <a:spcBef>
                <a:spcPts val="0"/>
              </a:spcBef>
              <a:buNone/>
            </a:pPr>
            <a:r>
              <a:rPr lang="en-CA" dirty="0"/>
              <a:t>For if that first covenant had been faultless, there would have been no occasion to look for a second.  For </a:t>
            </a:r>
            <a:r>
              <a:rPr lang="en-CA" b="1" dirty="0">
                <a:highlight>
                  <a:srgbClr val="FFFF00"/>
                </a:highlight>
              </a:rPr>
              <a:t>he finds fault with them</a:t>
            </a:r>
            <a:r>
              <a:rPr lang="en-CA" dirty="0"/>
              <a:t> …  (Hebrews 8:7-8 ESV)</a:t>
            </a:r>
          </a:p>
          <a:p>
            <a:r>
              <a:rPr lang="en-CA" dirty="0"/>
              <a:t>Because of the failure of the Old Covenant, a New Covenant is necessary:</a:t>
            </a:r>
          </a:p>
          <a:p>
            <a:pPr marL="457200" lvl="1" indent="0">
              <a:spcBef>
                <a:spcPts val="0"/>
              </a:spcBef>
              <a:buNone/>
            </a:pPr>
            <a:r>
              <a:rPr lang="en-CA" dirty="0"/>
              <a:t>In speaking of a new covenant, </a:t>
            </a:r>
            <a:r>
              <a:rPr lang="en-CA" b="1" dirty="0">
                <a:highlight>
                  <a:srgbClr val="FFFF00"/>
                </a:highlight>
              </a:rPr>
              <a:t>he makes the first one obsolete</a:t>
            </a:r>
            <a:r>
              <a:rPr lang="en-CA" dirty="0"/>
              <a:t>.  (Hebrews 8:13 ESV) </a:t>
            </a:r>
          </a:p>
          <a:p>
            <a:pPr marL="457200" lvl="1" indent="0">
              <a:spcBef>
                <a:spcPts val="0"/>
              </a:spcBef>
              <a:buNone/>
            </a:pPr>
            <a:r>
              <a:rPr lang="en-CA" b="1" u="sng" dirty="0"/>
              <a:t>Hebrews 12:18-24 ESV</a:t>
            </a:r>
          </a:p>
          <a:p>
            <a:pPr marL="457200" lvl="1" indent="0">
              <a:spcBef>
                <a:spcPts val="0"/>
              </a:spcBef>
              <a:buNone/>
            </a:pPr>
            <a:r>
              <a:rPr lang="en-CA" dirty="0"/>
              <a:t>For you have not come to what may be touched, a blazing fire and darkness and gloom and a tempest and the sound of a trumpet and a voice whose words made the hearers beg that no further messages be spoken to them.  For they could not endure the order that was given, “If even a beast touches the mountain, it shall be stoned.”  Indeed, so terrifying was the sight that Moses said, “I tremble with fear.”  But </a:t>
            </a:r>
            <a:r>
              <a:rPr lang="en-CA" b="1" dirty="0">
                <a:highlight>
                  <a:srgbClr val="FFFF00"/>
                </a:highlight>
              </a:rPr>
              <a:t>you have come to Mount Zion and to the city of the living God, the heavenly Jerusalem</a:t>
            </a:r>
            <a:r>
              <a:rPr lang="en-CA" dirty="0"/>
              <a:t>, and to innumerable angels in festal gathering, and to </a:t>
            </a:r>
            <a:r>
              <a:rPr lang="en-CA" b="1" dirty="0">
                <a:highlight>
                  <a:srgbClr val="FFFF00"/>
                </a:highlight>
              </a:rPr>
              <a:t>the assembly of the firstborn</a:t>
            </a:r>
            <a:r>
              <a:rPr lang="en-CA" dirty="0"/>
              <a:t> who are enrolled in heaven, and to God, the judge of all, and to the spirits of </a:t>
            </a:r>
            <a:r>
              <a:rPr lang="en-CA" b="1" dirty="0">
                <a:highlight>
                  <a:srgbClr val="FFFF00"/>
                </a:highlight>
              </a:rPr>
              <a:t>the righteous made perfect</a:t>
            </a:r>
            <a:r>
              <a:rPr lang="en-CA" dirty="0"/>
              <a:t>, and to </a:t>
            </a:r>
            <a:r>
              <a:rPr lang="en-CA" b="1" dirty="0">
                <a:highlight>
                  <a:srgbClr val="FFFF00"/>
                </a:highlight>
              </a:rPr>
              <a:t>Jesus, the mediator of a new covenant</a:t>
            </a:r>
            <a:r>
              <a:rPr lang="en-CA" dirty="0"/>
              <a:t> …</a:t>
            </a:r>
          </a:p>
          <a:p>
            <a:r>
              <a:rPr lang="en-CA" b="1" dirty="0">
                <a:highlight>
                  <a:srgbClr val="FFFF00"/>
                </a:highlight>
              </a:rPr>
              <a:t>The enabler of the New Covenant is the Holy Spirit</a:t>
            </a:r>
          </a:p>
        </p:txBody>
      </p:sp>
    </p:spTree>
    <p:extLst>
      <p:ext uri="{BB962C8B-B14F-4D97-AF65-F5344CB8AC3E}">
        <p14:creationId xmlns:p14="http://schemas.microsoft.com/office/powerpoint/2010/main" xmlns="" val="3663535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FB9F0-FA08-472A-B4B1-31D857DD7DFD}"/>
              </a:ext>
            </a:extLst>
          </p:cNvPr>
          <p:cNvSpPr>
            <a:spLocks noGrp="1"/>
          </p:cNvSpPr>
          <p:nvPr>
            <p:ph type="title"/>
          </p:nvPr>
        </p:nvSpPr>
        <p:spPr>
          <a:xfrm>
            <a:off x="838200" y="1"/>
            <a:ext cx="10515600" cy="929147"/>
          </a:xfrm>
        </p:spPr>
        <p:txBody>
          <a:bodyPr/>
          <a:lstStyle/>
          <a:p>
            <a:pPr algn="ctr"/>
            <a:r>
              <a:rPr lang="en-CA" dirty="0">
                <a:latin typeface="Arial Black" panose="020B0A04020102020204" pitchFamily="34" charset="0"/>
              </a:rPr>
              <a:t>The Paraclete</a:t>
            </a:r>
          </a:p>
        </p:txBody>
      </p:sp>
      <p:sp>
        <p:nvSpPr>
          <p:cNvPr id="3" name="Content Placeholder 2">
            <a:extLst>
              <a:ext uri="{FF2B5EF4-FFF2-40B4-BE49-F238E27FC236}">
                <a16:creationId xmlns:a16="http://schemas.microsoft.com/office/drawing/2014/main" xmlns="" id="{121E12DF-83F3-41DA-A8CA-4428BF701CFC}"/>
              </a:ext>
            </a:extLst>
          </p:cNvPr>
          <p:cNvSpPr>
            <a:spLocks noGrp="1"/>
          </p:cNvSpPr>
          <p:nvPr>
            <p:ph idx="1"/>
          </p:nvPr>
        </p:nvSpPr>
        <p:spPr>
          <a:xfrm>
            <a:off x="0" y="929148"/>
            <a:ext cx="12192000" cy="5928852"/>
          </a:xfrm>
        </p:spPr>
        <p:txBody>
          <a:bodyPr>
            <a:normAutofit/>
          </a:bodyPr>
          <a:lstStyle/>
          <a:p>
            <a:r>
              <a:rPr lang="el-GR" dirty="0"/>
              <a:t>παράκλητος </a:t>
            </a:r>
            <a:r>
              <a:rPr lang="en-CA" dirty="0"/>
              <a:t>– </a:t>
            </a:r>
            <a:r>
              <a:rPr lang="en-CA" dirty="0" err="1"/>
              <a:t>paraklētos</a:t>
            </a:r>
            <a:r>
              <a:rPr lang="en-CA" dirty="0"/>
              <a:t>, basic meaning: “one who is called to the side of” </a:t>
            </a:r>
            <a:r>
              <a:rPr kumimoji="0" lang="en-CA" sz="1600" b="0" i="0" u="none" strike="noStrike" kern="1200" cap="none" spc="0" normalizeH="0" baseline="0" noProof="0" dirty="0">
                <a:ln>
                  <a:noFill/>
                </a:ln>
                <a:solidFill>
                  <a:prstClr val="black"/>
                </a:solidFill>
                <a:effectLst/>
                <a:uLnTx/>
                <a:uFillTx/>
                <a:latin typeface="Calibri" panose="020F0502020204030204"/>
                <a:ea typeface="+mn-ea"/>
                <a:cs typeface="+mn-cs"/>
              </a:rPr>
              <a:t>(Interpreters Dictionary of the Bible, volume 3, page 654)</a:t>
            </a:r>
          </a:p>
          <a:p>
            <a:r>
              <a:rPr lang="en-CA" dirty="0"/>
              <a:t>Translated: “helper”, “advocate”, “comforter”</a:t>
            </a:r>
          </a:p>
          <a:p>
            <a:r>
              <a:rPr lang="en-CA" dirty="0"/>
              <a:t>The word is </a:t>
            </a:r>
            <a:r>
              <a:rPr lang="en-CA" b="1" dirty="0">
                <a:highlight>
                  <a:srgbClr val="FFFF00"/>
                </a:highlight>
              </a:rPr>
              <a:t>applied to Jesus</a:t>
            </a:r>
            <a:r>
              <a:rPr lang="en-CA" dirty="0"/>
              <a:t> in 1 John 2:1 in his role as </a:t>
            </a:r>
            <a:r>
              <a:rPr lang="en-CA" b="1" dirty="0">
                <a:highlight>
                  <a:srgbClr val="FFFF00"/>
                </a:highlight>
              </a:rPr>
              <a:t>High Priest</a:t>
            </a:r>
            <a:r>
              <a:rPr lang="en-CA" dirty="0"/>
              <a:t>, intercessor for Christians</a:t>
            </a:r>
          </a:p>
          <a:p>
            <a:r>
              <a:rPr lang="en-CA" dirty="0"/>
              <a:t>The Apostle John records Jesus’ use of the word to personify the Holy Spirit:</a:t>
            </a:r>
          </a:p>
          <a:p>
            <a:pPr marL="457200" lvl="1" indent="0">
              <a:buNone/>
            </a:pPr>
            <a:r>
              <a:rPr lang="en-CA" b="1" u="sng" dirty="0"/>
              <a:t>John 14:15-17, 25-26, 15:26 ESV</a:t>
            </a:r>
          </a:p>
          <a:p>
            <a:pPr marL="457200" lvl="1" indent="0">
              <a:buNone/>
            </a:pPr>
            <a:r>
              <a:rPr lang="en-CA" dirty="0"/>
              <a:t>If you love me, you will </a:t>
            </a:r>
            <a:r>
              <a:rPr lang="en-CA" b="1" dirty="0">
                <a:highlight>
                  <a:srgbClr val="FFFF00"/>
                </a:highlight>
              </a:rPr>
              <a:t>keep my commandments</a:t>
            </a:r>
            <a:r>
              <a:rPr lang="en-CA" dirty="0"/>
              <a:t>.  And I will ask the Father, and he will give you </a:t>
            </a:r>
            <a:r>
              <a:rPr lang="en-CA" b="1" dirty="0">
                <a:highlight>
                  <a:srgbClr val="FFFF00"/>
                </a:highlight>
              </a:rPr>
              <a:t>another </a:t>
            </a:r>
            <a:r>
              <a:rPr lang="en-CA" b="1" u="sng" dirty="0">
                <a:highlight>
                  <a:srgbClr val="FFFF00"/>
                </a:highlight>
              </a:rPr>
              <a:t>Helper</a:t>
            </a:r>
            <a:r>
              <a:rPr lang="en-CA" dirty="0"/>
              <a:t>, to be with you forever, even the </a:t>
            </a:r>
            <a:r>
              <a:rPr lang="en-CA" b="1" dirty="0">
                <a:highlight>
                  <a:srgbClr val="FFFF00"/>
                </a:highlight>
              </a:rPr>
              <a:t>Spirit of truth</a:t>
            </a:r>
            <a:r>
              <a:rPr lang="en-CA" dirty="0"/>
              <a:t>, which the world cannot receive, because it neither sees it nor knows it. You know it, for </a:t>
            </a:r>
            <a:r>
              <a:rPr lang="en-CA" b="1" dirty="0">
                <a:highlight>
                  <a:srgbClr val="FFFF00"/>
                </a:highlight>
              </a:rPr>
              <a:t>it dwells with you and will be in you</a:t>
            </a:r>
            <a:r>
              <a:rPr lang="en-CA" dirty="0"/>
              <a:t>.  … These things I have spoken to you while I am still with you.  But </a:t>
            </a:r>
            <a:r>
              <a:rPr lang="en-CA" b="1" dirty="0">
                <a:highlight>
                  <a:srgbClr val="FFFF00"/>
                </a:highlight>
              </a:rPr>
              <a:t>the </a:t>
            </a:r>
            <a:r>
              <a:rPr lang="en-CA" b="1" u="sng" dirty="0">
                <a:highlight>
                  <a:srgbClr val="FFFF00"/>
                </a:highlight>
              </a:rPr>
              <a:t>Helper</a:t>
            </a:r>
            <a:r>
              <a:rPr lang="en-CA" b="1" dirty="0">
                <a:highlight>
                  <a:srgbClr val="FFFF00"/>
                </a:highlight>
              </a:rPr>
              <a:t>, the Holy Spirit</a:t>
            </a:r>
            <a:r>
              <a:rPr lang="en-CA" dirty="0"/>
              <a:t>, which the Father will send in my name, </a:t>
            </a:r>
            <a:r>
              <a:rPr lang="en-CA" b="1" dirty="0">
                <a:highlight>
                  <a:srgbClr val="FFFF00"/>
                </a:highlight>
              </a:rPr>
              <a:t>it will teach you all things</a:t>
            </a:r>
            <a:r>
              <a:rPr lang="en-CA" dirty="0"/>
              <a:t> and bring to your remembrance all that I have said to you.  … But when </a:t>
            </a:r>
            <a:r>
              <a:rPr lang="en-CA" b="1" dirty="0">
                <a:highlight>
                  <a:srgbClr val="FFFF00"/>
                </a:highlight>
              </a:rPr>
              <a:t>the </a:t>
            </a:r>
            <a:r>
              <a:rPr lang="en-CA" b="1" u="sng" dirty="0">
                <a:highlight>
                  <a:srgbClr val="FFFF00"/>
                </a:highlight>
              </a:rPr>
              <a:t>Helper</a:t>
            </a:r>
            <a:r>
              <a:rPr lang="en-CA" dirty="0"/>
              <a:t> comes, which I will send to you from the Father, </a:t>
            </a:r>
            <a:r>
              <a:rPr lang="en-CA" b="1" dirty="0">
                <a:highlight>
                  <a:srgbClr val="FFFF00"/>
                </a:highlight>
              </a:rPr>
              <a:t>the Spirit of truth</a:t>
            </a:r>
            <a:r>
              <a:rPr lang="en-CA" dirty="0"/>
              <a:t>, which proceeds from the Father, </a:t>
            </a:r>
            <a:r>
              <a:rPr lang="en-CA" b="1" dirty="0">
                <a:highlight>
                  <a:srgbClr val="FFFF00"/>
                </a:highlight>
              </a:rPr>
              <a:t>it will bear witness about me</a:t>
            </a:r>
            <a:r>
              <a:rPr lang="en-CA" dirty="0"/>
              <a:t>.  </a:t>
            </a:r>
          </a:p>
        </p:txBody>
      </p:sp>
    </p:spTree>
    <p:extLst>
      <p:ext uri="{BB962C8B-B14F-4D97-AF65-F5344CB8AC3E}">
        <p14:creationId xmlns:p14="http://schemas.microsoft.com/office/powerpoint/2010/main" xmlns="" val="3067628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9DAF40-A8C9-4EB4-B00E-C79E8DB21B51}"/>
              </a:ext>
            </a:extLst>
          </p:cNvPr>
          <p:cNvSpPr>
            <a:spLocks noGrp="1"/>
          </p:cNvSpPr>
          <p:nvPr>
            <p:ph type="title"/>
          </p:nvPr>
        </p:nvSpPr>
        <p:spPr>
          <a:xfrm>
            <a:off x="838200" y="0"/>
            <a:ext cx="10515600" cy="1052424"/>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xmlns="" id="{5C9A2BAE-AD81-41FB-9B27-8F908D5FCCC5}"/>
              </a:ext>
            </a:extLst>
          </p:cNvPr>
          <p:cNvSpPr>
            <a:spLocks noGrp="1"/>
          </p:cNvSpPr>
          <p:nvPr>
            <p:ph idx="1"/>
          </p:nvPr>
        </p:nvSpPr>
        <p:spPr>
          <a:xfrm>
            <a:off x="0" y="1052424"/>
            <a:ext cx="12192000" cy="5805575"/>
          </a:xfrm>
        </p:spPr>
        <p:txBody>
          <a:bodyPr>
            <a:normAutofit lnSpcReduction="10000"/>
          </a:bodyPr>
          <a:lstStyle/>
          <a:p>
            <a:r>
              <a:rPr lang="en-CA" dirty="0"/>
              <a:t>The </a:t>
            </a:r>
            <a:r>
              <a:rPr lang="en-CA" b="1" dirty="0">
                <a:highlight>
                  <a:srgbClr val="FFFF00"/>
                </a:highlight>
              </a:rPr>
              <a:t>necessity of Jesus completing his mission of sacrifice and resurrection</a:t>
            </a:r>
            <a:r>
              <a:rPr lang="en-CA" dirty="0"/>
              <a:t> is critical to the provision of the Holy Spirit to facilitate the New Covenant:</a:t>
            </a:r>
          </a:p>
          <a:p>
            <a:pPr marL="457200" lvl="1" indent="0">
              <a:buNone/>
            </a:pPr>
            <a:r>
              <a:rPr lang="en-CA" b="1" u="sng" dirty="0"/>
              <a:t>John 16:1-15 ESV</a:t>
            </a:r>
          </a:p>
          <a:p>
            <a:pPr marL="457200" lvl="1" indent="0">
              <a:buNone/>
            </a:pPr>
            <a:r>
              <a:rPr lang="en-CA" dirty="0"/>
              <a:t>I have said all these things to you to keep you from falling away.  … But I have said these things to you, that when their hour comes you may remember that I told them to you.  </a:t>
            </a:r>
            <a:r>
              <a:rPr lang="en-CA" b="1" dirty="0">
                <a:highlight>
                  <a:srgbClr val="FFFF00"/>
                </a:highlight>
              </a:rPr>
              <a:t>I did not say these things to you from the beginning, because I was with you</a:t>
            </a:r>
            <a:r>
              <a:rPr lang="en-CA" dirty="0"/>
              <a:t>.  But now I am going to him who sent me … But because I have said these things to you, sorrow has filled your heart. Nevertheless, </a:t>
            </a:r>
            <a:r>
              <a:rPr lang="en-CA" b="1" dirty="0">
                <a:highlight>
                  <a:srgbClr val="FFFF00"/>
                </a:highlight>
              </a:rPr>
              <a:t>I tell you the truth: it is to your advantage that I go away</a:t>
            </a:r>
            <a:r>
              <a:rPr lang="en-CA" dirty="0"/>
              <a:t>, for if I do not go away, </a:t>
            </a:r>
            <a:r>
              <a:rPr lang="en-CA" b="1" dirty="0">
                <a:highlight>
                  <a:srgbClr val="FFFF00"/>
                </a:highlight>
              </a:rPr>
              <a:t>the </a:t>
            </a:r>
            <a:r>
              <a:rPr lang="en-CA" b="1" u="sng" dirty="0">
                <a:highlight>
                  <a:srgbClr val="FFFF00"/>
                </a:highlight>
              </a:rPr>
              <a:t>Helper</a:t>
            </a:r>
            <a:r>
              <a:rPr lang="en-CA" dirty="0"/>
              <a:t> will not come to you. But </a:t>
            </a:r>
            <a:r>
              <a:rPr lang="en-CA" b="1" dirty="0">
                <a:highlight>
                  <a:srgbClr val="FFFF00"/>
                </a:highlight>
              </a:rPr>
              <a:t>if I go, I will send it to you</a:t>
            </a:r>
            <a:r>
              <a:rPr lang="en-CA" dirty="0"/>
              <a:t>.  And when it comes, </a:t>
            </a:r>
            <a:r>
              <a:rPr lang="en-CA" b="1" dirty="0">
                <a:highlight>
                  <a:srgbClr val="FFFF00"/>
                </a:highlight>
              </a:rPr>
              <a:t>it will convict the world concerning sin and righteousness and judgment</a:t>
            </a:r>
            <a:r>
              <a:rPr lang="en-CA" dirty="0"/>
              <a:t>:  concerning sin, because they do not believe in me; concerning righteousness, because I go to the Father, and you will see me no longer; concerning judgment, because the ruler of this world is judged.  I still have many things to say to you, but you cannot bear them now.  When </a:t>
            </a:r>
            <a:r>
              <a:rPr lang="en-CA" b="1" dirty="0">
                <a:highlight>
                  <a:srgbClr val="FFFF00"/>
                </a:highlight>
              </a:rPr>
              <a:t>the Spirit of truth</a:t>
            </a:r>
            <a:r>
              <a:rPr lang="en-CA" dirty="0"/>
              <a:t> comes, </a:t>
            </a:r>
            <a:r>
              <a:rPr lang="en-CA" b="1" dirty="0">
                <a:highlight>
                  <a:srgbClr val="FFFF00"/>
                </a:highlight>
              </a:rPr>
              <a:t>it will guide you into all the truth</a:t>
            </a:r>
            <a:r>
              <a:rPr lang="en-CA" dirty="0"/>
              <a:t>, for it will not speak on his own authority, but </a:t>
            </a:r>
            <a:r>
              <a:rPr lang="en-CA" b="1" dirty="0">
                <a:highlight>
                  <a:srgbClr val="FFFF00"/>
                </a:highlight>
              </a:rPr>
              <a:t>whatever it hears it will speak</a:t>
            </a:r>
            <a:r>
              <a:rPr lang="en-CA" dirty="0"/>
              <a:t>, and it will declare to you </a:t>
            </a:r>
            <a:r>
              <a:rPr lang="en-CA" b="1" dirty="0">
                <a:highlight>
                  <a:srgbClr val="FFFF00"/>
                </a:highlight>
              </a:rPr>
              <a:t>the things that are to come</a:t>
            </a:r>
            <a:r>
              <a:rPr lang="en-CA" dirty="0"/>
              <a:t>.  </a:t>
            </a:r>
            <a:r>
              <a:rPr lang="en-CA" b="1" dirty="0">
                <a:highlight>
                  <a:srgbClr val="FFFF00"/>
                </a:highlight>
              </a:rPr>
              <a:t>It will glorify me</a:t>
            </a:r>
            <a:r>
              <a:rPr lang="en-CA" dirty="0"/>
              <a:t>, for </a:t>
            </a:r>
            <a:r>
              <a:rPr lang="en-CA" b="1" dirty="0">
                <a:highlight>
                  <a:srgbClr val="FFFF00"/>
                </a:highlight>
              </a:rPr>
              <a:t>it will take what is mine and declare it to you</a:t>
            </a:r>
            <a:r>
              <a:rPr lang="en-CA" dirty="0"/>
              <a:t>.  All that the Father has is mine; therefore I said that it will take what is mine and declare it to you.</a:t>
            </a:r>
          </a:p>
        </p:txBody>
      </p:sp>
    </p:spTree>
    <p:extLst>
      <p:ext uri="{BB962C8B-B14F-4D97-AF65-F5344CB8AC3E}">
        <p14:creationId xmlns:p14="http://schemas.microsoft.com/office/powerpoint/2010/main" xmlns="" val="3019468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CAE996-EBAB-42E5-B235-F0BD6CC3638D}"/>
              </a:ext>
            </a:extLst>
          </p:cNvPr>
          <p:cNvSpPr>
            <a:spLocks noGrp="1"/>
          </p:cNvSpPr>
          <p:nvPr>
            <p:ph type="title"/>
          </p:nvPr>
        </p:nvSpPr>
        <p:spPr>
          <a:xfrm>
            <a:off x="838200" y="1"/>
            <a:ext cx="10515600" cy="1147155"/>
          </a:xfrm>
        </p:spPr>
        <p:txBody>
          <a:bodyPr/>
          <a:lstStyle/>
          <a:p>
            <a:pPr algn="ctr"/>
            <a:r>
              <a:rPr lang="en-CA" dirty="0">
                <a:latin typeface="Arial Black" panose="020B0A04020102020204" pitchFamily="34" charset="0"/>
              </a:rPr>
              <a:t>Be Holy For I am Holy</a:t>
            </a:r>
          </a:p>
        </p:txBody>
      </p:sp>
      <p:sp>
        <p:nvSpPr>
          <p:cNvPr id="3" name="Content Placeholder 2">
            <a:extLst>
              <a:ext uri="{FF2B5EF4-FFF2-40B4-BE49-F238E27FC236}">
                <a16:creationId xmlns:a16="http://schemas.microsoft.com/office/drawing/2014/main" xmlns="" id="{D99DFB99-08A7-49B5-A33C-D776B022B604}"/>
              </a:ext>
            </a:extLst>
          </p:cNvPr>
          <p:cNvSpPr>
            <a:spLocks noGrp="1"/>
          </p:cNvSpPr>
          <p:nvPr>
            <p:ph idx="1"/>
          </p:nvPr>
        </p:nvSpPr>
        <p:spPr>
          <a:xfrm>
            <a:off x="631767" y="1147156"/>
            <a:ext cx="11006051" cy="5320146"/>
          </a:xfrm>
        </p:spPr>
        <p:txBody>
          <a:bodyPr>
            <a:normAutofit/>
          </a:bodyPr>
          <a:lstStyle/>
          <a:p>
            <a:r>
              <a:rPr lang="en-CA" b="1" dirty="0">
                <a:highlight>
                  <a:srgbClr val="FFFF00"/>
                </a:highlight>
              </a:rPr>
              <a:t>The Ten Commandments define “holiness”</a:t>
            </a:r>
          </a:p>
          <a:p>
            <a:r>
              <a:rPr lang="en-CA" dirty="0"/>
              <a:t>Israel could NOT live by the Ten Commandments because they were NOT given the indwelling of the Holy Spirit</a:t>
            </a:r>
          </a:p>
          <a:p>
            <a:r>
              <a:rPr lang="en-CA" b="1" dirty="0">
                <a:highlight>
                  <a:srgbClr val="FFFF00"/>
                </a:highlight>
              </a:rPr>
              <a:t>Christians are required to “be holy”</a:t>
            </a:r>
          </a:p>
          <a:p>
            <a:r>
              <a:rPr lang="en-CA" dirty="0"/>
              <a:t>The death, resurrection, </a:t>
            </a:r>
            <a:r>
              <a:rPr lang="en-CA"/>
              <a:t>and ascension </a:t>
            </a:r>
            <a:r>
              <a:rPr lang="en-CA" dirty="0"/>
              <a:t>of Jesus Christ has made possible the provision of the Holy Spirt</a:t>
            </a:r>
          </a:p>
          <a:p>
            <a:r>
              <a:rPr lang="en-CA" b="1" dirty="0">
                <a:highlight>
                  <a:srgbClr val="FFFF00"/>
                </a:highlight>
              </a:rPr>
              <a:t>Only through the Holy Spirit</a:t>
            </a:r>
            <a:r>
              <a:rPr lang="en-CA" dirty="0"/>
              <a:t> can we live by the spiritual intent of the Ten Commandments and be accounted “holy” by God</a:t>
            </a:r>
          </a:p>
          <a:p>
            <a:r>
              <a:rPr lang="en-CA" dirty="0"/>
              <a:t>Only then will God grant us the promise of eternal life in the Kingdom of God as members of the God Family – </a:t>
            </a:r>
            <a:r>
              <a:rPr lang="en-CA" b="1" dirty="0">
                <a:highlight>
                  <a:srgbClr val="FFFF00"/>
                </a:highlight>
              </a:rPr>
              <a:t>transformed to be truly “Holy”</a:t>
            </a:r>
            <a:r>
              <a:rPr lang="en-CA" dirty="0"/>
              <a:t> </a:t>
            </a:r>
          </a:p>
        </p:txBody>
      </p:sp>
    </p:spTree>
    <p:extLst>
      <p:ext uri="{BB962C8B-B14F-4D97-AF65-F5344CB8AC3E}">
        <p14:creationId xmlns:p14="http://schemas.microsoft.com/office/powerpoint/2010/main" xmlns="" val="3921483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649E37-2B91-42E6-9399-F252269FB639}"/>
              </a:ext>
            </a:extLst>
          </p:cNvPr>
          <p:cNvSpPr>
            <a:spLocks noGrp="1"/>
          </p:cNvSpPr>
          <p:nvPr>
            <p:ph type="title"/>
          </p:nvPr>
        </p:nvSpPr>
        <p:spPr/>
        <p:txBody>
          <a:bodyPr/>
          <a:lstStyle/>
          <a:p>
            <a:pPr algn="ctr"/>
            <a:r>
              <a:rPr lang="en-CA" dirty="0">
                <a:latin typeface="Arial Black" panose="020B0A04020102020204" pitchFamily="34" charset="0"/>
              </a:rPr>
              <a:t>Jewish Tradition</a:t>
            </a:r>
          </a:p>
        </p:txBody>
      </p:sp>
      <p:sp>
        <p:nvSpPr>
          <p:cNvPr id="3" name="Content Placeholder 2">
            <a:extLst>
              <a:ext uri="{FF2B5EF4-FFF2-40B4-BE49-F238E27FC236}">
                <a16:creationId xmlns:a16="http://schemas.microsoft.com/office/drawing/2014/main" xmlns="" id="{D2DCA778-18A2-4CB4-A12B-E5E679283A68}"/>
              </a:ext>
            </a:extLst>
          </p:cNvPr>
          <p:cNvSpPr>
            <a:spLocks noGrp="1"/>
          </p:cNvSpPr>
          <p:nvPr>
            <p:ph idx="1"/>
          </p:nvPr>
        </p:nvSpPr>
        <p:spPr/>
        <p:txBody>
          <a:bodyPr/>
          <a:lstStyle/>
          <a:p>
            <a:r>
              <a:rPr lang="en-CA" dirty="0"/>
              <a:t>Modern Judaism looks to the </a:t>
            </a:r>
            <a:r>
              <a:rPr lang="en-CA" b="1" dirty="0">
                <a:highlight>
                  <a:srgbClr val="FFFF00"/>
                </a:highlight>
              </a:rPr>
              <a:t>Day of Pentecost</a:t>
            </a:r>
            <a:r>
              <a:rPr lang="en-CA" dirty="0"/>
              <a:t> as the day that the Ten Commandments were given at Sinai</a:t>
            </a:r>
          </a:p>
          <a:p>
            <a:r>
              <a:rPr lang="en-CA" dirty="0"/>
              <a:t>This tradition was first documented in the Talmud as a saying of about 270AD by </a:t>
            </a:r>
            <a:r>
              <a:rPr lang="en-CA" dirty="0" err="1"/>
              <a:t>Ribbai</a:t>
            </a:r>
            <a:r>
              <a:rPr lang="en-CA" dirty="0"/>
              <a:t> </a:t>
            </a:r>
            <a:r>
              <a:rPr lang="en-CA" dirty="0" err="1"/>
              <a:t>El´azar</a:t>
            </a:r>
            <a:r>
              <a:rPr lang="en-CA" dirty="0"/>
              <a:t> ben </a:t>
            </a:r>
            <a:r>
              <a:rPr lang="en-CA" dirty="0" err="1"/>
              <a:t>Pedath</a:t>
            </a:r>
            <a:r>
              <a:rPr lang="en-CA" dirty="0"/>
              <a:t> </a:t>
            </a:r>
            <a:r>
              <a:rPr lang="en-CA" sz="1600" dirty="0"/>
              <a:t>(</a:t>
            </a:r>
            <a:r>
              <a:rPr lang="en-CA" sz="1600" i="1" u="sng" dirty="0"/>
              <a:t>Interpreters Dictionary of the Bible</a:t>
            </a:r>
            <a:r>
              <a:rPr lang="en-CA" sz="1600" dirty="0"/>
              <a:t>, volume 4, page 827)</a:t>
            </a:r>
          </a:p>
          <a:p>
            <a:r>
              <a:rPr lang="en-CA" dirty="0"/>
              <a:t>The Jewish Encyclopedia asserts the traditional association of Pentecost with the giving of the law began after the exile </a:t>
            </a:r>
            <a:r>
              <a:rPr lang="en-CA" sz="1600" dirty="0"/>
              <a:t>(</a:t>
            </a:r>
            <a:r>
              <a:rPr lang="en-CA" sz="1600" i="1" u="sng" dirty="0"/>
              <a:t>JewishEncyclopedia.com</a:t>
            </a:r>
            <a:r>
              <a:rPr lang="en-CA" sz="1600" dirty="0"/>
              <a:t>, article PENTECOST "fiftieth")</a:t>
            </a:r>
          </a:p>
          <a:p>
            <a:r>
              <a:rPr lang="en-CA" dirty="0"/>
              <a:t>The </a:t>
            </a:r>
            <a:r>
              <a:rPr lang="en-CA" b="1" dirty="0">
                <a:highlight>
                  <a:srgbClr val="FFFF00"/>
                </a:highlight>
              </a:rPr>
              <a:t>chronological data in Exodus</a:t>
            </a:r>
            <a:r>
              <a:rPr lang="en-CA" dirty="0"/>
              <a:t> provide no precise information as to the date upon which the Ten Commandments were given – but they </a:t>
            </a:r>
            <a:r>
              <a:rPr lang="en-CA" b="1" dirty="0">
                <a:highlight>
                  <a:srgbClr val="FFFF00"/>
                </a:highlight>
              </a:rPr>
              <a:t>do NOT make Pentecost impossible</a:t>
            </a:r>
            <a:r>
              <a:rPr lang="en-CA" dirty="0"/>
              <a:t> (see timeline charts)</a:t>
            </a:r>
          </a:p>
        </p:txBody>
      </p:sp>
    </p:spTree>
    <p:extLst>
      <p:ext uri="{BB962C8B-B14F-4D97-AF65-F5344CB8AC3E}">
        <p14:creationId xmlns:p14="http://schemas.microsoft.com/office/powerpoint/2010/main" xmlns="" val="3170171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E680D1-398F-44B2-BF21-DCBEC10D2B93}"/>
              </a:ext>
            </a:extLst>
          </p:cNvPr>
          <p:cNvSpPr>
            <a:spLocks noGrp="1"/>
          </p:cNvSpPr>
          <p:nvPr>
            <p:ph type="title"/>
          </p:nvPr>
        </p:nvSpPr>
        <p:spPr>
          <a:xfrm>
            <a:off x="838200" y="1"/>
            <a:ext cx="10515600" cy="1047134"/>
          </a:xfrm>
        </p:spPr>
        <p:txBody>
          <a:bodyPr>
            <a:normAutofit/>
          </a:bodyPr>
          <a:lstStyle/>
          <a:p>
            <a:pPr algn="ctr"/>
            <a:r>
              <a:rPr lang="en-CA" sz="4800" dirty="0">
                <a:latin typeface="Arial Black" panose="020B0A04020102020204" pitchFamily="34" charset="0"/>
              </a:rPr>
              <a:t>The Old Covenant</a:t>
            </a:r>
          </a:p>
        </p:txBody>
      </p:sp>
      <p:sp>
        <p:nvSpPr>
          <p:cNvPr id="3" name="Content Placeholder 2">
            <a:extLst>
              <a:ext uri="{FF2B5EF4-FFF2-40B4-BE49-F238E27FC236}">
                <a16:creationId xmlns:a16="http://schemas.microsoft.com/office/drawing/2014/main" xmlns="" id="{31E22AD6-7703-473E-A150-04A15838BAC2}"/>
              </a:ext>
            </a:extLst>
          </p:cNvPr>
          <p:cNvSpPr>
            <a:spLocks noGrp="1"/>
          </p:cNvSpPr>
          <p:nvPr>
            <p:ph idx="1"/>
          </p:nvPr>
        </p:nvSpPr>
        <p:spPr>
          <a:xfrm>
            <a:off x="0" y="1047136"/>
            <a:ext cx="12192000" cy="5810864"/>
          </a:xfrm>
        </p:spPr>
        <p:txBody>
          <a:bodyPr>
            <a:normAutofit/>
          </a:bodyPr>
          <a:lstStyle/>
          <a:p>
            <a:r>
              <a:rPr lang="en-CA" dirty="0"/>
              <a:t>The Old Covenant established Israel as a vassal nation of YHWH as Suzerain </a:t>
            </a:r>
            <a:br>
              <a:rPr lang="en-CA" dirty="0"/>
            </a:br>
            <a:r>
              <a:rPr lang="en-CA" sz="1600" dirty="0"/>
              <a:t>(see article Suzerainty, on </a:t>
            </a:r>
            <a:r>
              <a:rPr lang="en-CA" sz="1600" dirty="0">
                <a:hlinkClick r:id="rId3"/>
              </a:rPr>
              <a:t>https://en.wikipedia.org/</a:t>
            </a:r>
            <a:r>
              <a:rPr lang="en-CA" sz="1600" dirty="0"/>
              <a:t>)</a:t>
            </a:r>
          </a:p>
          <a:p>
            <a:r>
              <a:rPr lang="en-CA" dirty="0"/>
              <a:t>A </a:t>
            </a:r>
            <a:r>
              <a:rPr lang="en-CA" b="1" dirty="0">
                <a:highlight>
                  <a:srgbClr val="FFFF00"/>
                </a:highlight>
              </a:rPr>
              <a:t>suzerainty covenant</a:t>
            </a:r>
            <a:r>
              <a:rPr lang="en-CA" dirty="0"/>
              <a:t> applies stipulations to the vassal and provides benefits from the Suzerain to the vassal:</a:t>
            </a:r>
          </a:p>
          <a:p>
            <a:pPr marL="457200" lvl="1" indent="0">
              <a:spcBef>
                <a:spcPts val="0"/>
              </a:spcBef>
              <a:buNone/>
            </a:pPr>
            <a:r>
              <a:rPr lang="en-CA" b="1" u="sng" dirty="0"/>
              <a:t>Exodus 19:3-8a  ESV</a:t>
            </a:r>
          </a:p>
          <a:p>
            <a:pPr marL="457200" lvl="1" indent="0">
              <a:spcBef>
                <a:spcPts val="0"/>
              </a:spcBef>
              <a:buNone/>
            </a:pPr>
            <a:r>
              <a:rPr lang="en-CA" dirty="0"/>
              <a:t>The LORD called to him out of the mountain, saying, “Thus you shall say to the house of Jacob, and tell the people of Israel:  ‘</a:t>
            </a:r>
            <a:r>
              <a:rPr lang="en-CA" b="1" dirty="0">
                <a:highlight>
                  <a:srgbClr val="FFFF00"/>
                </a:highlight>
              </a:rPr>
              <a:t>You yourselves have seen what I did to the Egyptians</a:t>
            </a:r>
            <a:r>
              <a:rPr lang="en-CA" dirty="0"/>
              <a:t>, and how I bore you on eagles’ wings and brought you to myself.  Now therefore, </a:t>
            </a:r>
            <a:r>
              <a:rPr lang="en-CA" b="1" dirty="0">
                <a:highlight>
                  <a:srgbClr val="FFFF00"/>
                </a:highlight>
              </a:rPr>
              <a:t>if you will indeed obey my voice and keep my covenant</a:t>
            </a:r>
            <a:r>
              <a:rPr lang="en-CA" dirty="0"/>
              <a:t>, you shall be my treasured possession among all peoples, for all the earth is mine; and </a:t>
            </a:r>
            <a:r>
              <a:rPr lang="en-CA" b="1" dirty="0">
                <a:highlight>
                  <a:srgbClr val="FFFF00"/>
                </a:highlight>
              </a:rPr>
              <a:t>you shall be to me a kingdom of priests and a holy nation</a:t>
            </a:r>
            <a:r>
              <a:rPr lang="en-CA" dirty="0"/>
              <a:t>.’  These are the words that you shall speak to the people of Israel.”  So Moses came and called the elders of the people and set before them all these words that the LORD had commanded him.  </a:t>
            </a:r>
            <a:r>
              <a:rPr lang="en-CA" b="1" dirty="0">
                <a:highlight>
                  <a:srgbClr val="FFFF00"/>
                </a:highlight>
              </a:rPr>
              <a:t>All the people answered together and said, “All that the LORD has spoken we will do</a:t>
            </a:r>
            <a:r>
              <a:rPr lang="en-CA" dirty="0"/>
              <a:t>.”</a:t>
            </a:r>
          </a:p>
          <a:p>
            <a:r>
              <a:rPr lang="en-CA" b="1" dirty="0">
                <a:highlight>
                  <a:srgbClr val="FFFF00"/>
                </a:highlight>
              </a:rPr>
              <a:t>This is the Old Covenant</a:t>
            </a:r>
            <a:r>
              <a:rPr lang="en-CA" dirty="0"/>
              <a:t>: Israel, as a nation, agreed to be a vassal of YHWH</a:t>
            </a:r>
          </a:p>
        </p:txBody>
      </p:sp>
    </p:spTree>
    <p:extLst>
      <p:ext uri="{BB962C8B-B14F-4D97-AF65-F5344CB8AC3E}">
        <p14:creationId xmlns:p14="http://schemas.microsoft.com/office/powerpoint/2010/main" xmlns="" val="3926000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856C65-26D2-40D3-8565-DC0F80A7FE74}"/>
              </a:ext>
            </a:extLst>
          </p:cNvPr>
          <p:cNvSpPr>
            <a:spLocks noGrp="1"/>
          </p:cNvSpPr>
          <p:nvPr>
            <p:ph type="title"/>
          </p:nvPr>
        </p:nvSpPr>
        <p:spPr>
          <a:xfrm>
            <a:off x="838200" y="0"/>
            <a:ext cx="10515600" cy="795867"/>
          </a:xfrm>
        </p:spPr>
        <p:txBody>
          <a:bodyPr>
            <a:normAutofit/>
          </a:bodyPr>
          <a:lstStyle/>
          <a:p>
            <a:pPr algn="ctr"/>
            <a:r>
              <a:rPr lang="en-CA" sz="4800" b="1" dirty="0">
                <a:latin typeface="Arial Black" panose="020B0A04020102020204" pitchFamily="34" charset="0"/>
              </a:rPr>
              <a:t>Torah</a:t>
            </a:r>
          </a:p>
        </p:txBody>
      </p:sp>
      <p:sp>
        <p:nvSpPr>
          <p:cNvPr id="3" name="Content Placeholder 2">
            <a:extLst>
              <a:ext uri="{FF2B5EF4-FFF2-40B4-BE49-F238E27FC236}">
                <a16:creationId xmlns:a16="http://schemas.microsoft.com/office/drawing/2014/main" xmlns="" id="{5EDBDC8D-1968-460C-902B-FB3F46279558}"/>
              </a:ext>
            </a:extLst>
          </p:cNvPr>
          <p:cNvSpPr>
            <a:spLocks noGrp="1"/>
          </p:cNvSpPr>
          <p:nvPr>
            <p:ph idx="1"/>
          </p:nvPr>
        </p:nvSpPr>
        <p:spPr>
          <a:xfrm>
            <a:off x="0" y="795868"/>
            <a:ext cx="12191999" cy="6062132"/>
          </a:xfrm>
        </p:spPr>
        <p:txBody>
          <a:bodyPr>
            <a:normAutofit/>
          </a:bodyPr>
          <a:lstStyle/>
          <a:p>
            <a:r>
              <a:rPr lang="en-CA" b="1" dirty="0">
                <a:highlight>
                  <a:srgbClr val="FFFF00"/>
                </a:highlight>
              </a:rPr>
              <a:t>To “obey” YHWH</a:t>
            </a:r>
            <a:r>
              <a:rPr lang="en-CA" dirty="0"/>
              <a:t> Israel was required to abide by certain stipulations</a:t>
            </a:r>
          </a:p>
          <a:p>
            <a:r>
              <a:rPr lang="en-CA" dirty="0"/>
              <a:t>The </a:t>
            </a:r>
            <a:r>
              <a:rPr lang="en-CA" b="1" dirty="0">
                <a:highlight>
                  <a:srgbClr val="FFFF00"/>
                </a:highlight>
              </a:rPr>
              <a:t>stipulations of the Old Covenant</a:t>
            </a:r>
            <a:r>
              <a:rPr lang="en-CA" dirty="0"/>
              <a:t> are the Ten Commandments recorded in Exodus chapter 20 and Deuteronomy chapter 5, and elaborated in many other chapters of the Pentateuch</a:t>
            </a:r>
          </a:p>
          <a:p>
            <a:r>
              <a:rPr lang="en-CA" dirty="0"/>
              <a:t>The stipulations of the Covenant came after Israel had agreed to the Covenant – </a:t>
            </a:r>
            <a:r>
              <a:rPr lang="en-CA" b="1" dirty="0">
                <a:highlight>
                  <a:srgbClr val="FFFF00"/>
                </a:highlight>
              </a:rPr>
              <a:t>they are NOT the Covenant</a:t>
            </a:r>
          </a:p>
          <a:p>
            <a:r>
              <a:rPr lang="en-CA" dirty="0"/>
              <a:t>These stipulations are repeated called  </a:t>
            </a:r>
            <a:r>
              <a:rPr lang="he-IL" dirty="0">
                <a:cs typeface="+mj-cs"/>
              </a:rPr>
              <a:t>תּוֺרׇה</a:t>
            </a:r>
            <a:r>
              <a:rPr lang="en-CA" dirty="0"/>
              <a:t> – </a:t>
            </a:r>
            <a:r>
              <a:rPr lang="en-CA" dirty="0" err="1"/>
              <a:t>torah</a:t>
            </a:r>
            <a:r>
              <a:rPr lang="en-CA" dirty="0"/>
              <a:t>, which means “instruction”, “direction”, “teaching”: </a:t>
            </a:r>
            <a:r>
              <a:rPr lang="en-CA" b="1" dirty="0">
                <a:highlight>
                  <a:srgbClr val="FFFF00"/>
                </a:highlight>
              </a:rPr>
              <a:t>NOT “law”</a:t>
            </a:r>
            <a:r>
              <a:rPr lang="en-CA" dirty="0"/>
              <a:t>  </a:t>
            </a:r>
          </a:p>
          <a:p>
            <a:r>
              <a:rPr lang="en-CA" dirty="0"/>
              <a:t>The objective of the instruction was to teach Israel to be </a:t>
            </a:r>
            <a:r>
              <a:rPr lang="en-CA" b="1" dirty="0">
                <a:highlight>
                  <a:srgbClr val="FFFF00"/>
                </a:highlight>
              </a:rPr>
              <a:t>a Holy Nation</a:t>
            </a:r>
            <a:r>
              <a:rPr lang="en-CA" dirty="0"/>
              <a:t>:</a:t>
            </a:r>
          </a:p>
          <a:p>
            <a:pPr marL="457200" lvl="1" indent="0">
              <a:buNone/>
            </a:pPr>
            <a:r>
              <a:rPr lang="en-CA" b="1" u="sng" dirty="0"/>
              <a:t>Leviticus 11:44-45 ESV</a:t>
            </a:r>
          </a:p>
          <a:p>
            <a:pPr marL="457200" lvl="1" indent="0">
              <a:buNone/>
            </a:pPr>
            <a:r>
              <a:rPr lang="en-CA" dirty="0"/>
              <a:t>For I am the LORD your God.  Consecrate yourselves therefore, and </a:t>
            </a:r>
            <a:r>
              <a:rPr lang="en-CA" b="1" dirty="0">
                <a:highlight>
                  <a:srgbClr val="FFFF00"/>
                </a:highlight>
              </a:rPr>
              <a:t>be holy, for I am holy</a:t>
            </a:r>
            <a:r>
              <a:rPr lang="en-CA" dirty="0"/>
              <a:t>.  … For I am the LORD who brought you up out of the land of Egypt to be your God. </a:t>
            </a:r>
            <a:r>
              <a:rPr lang="en-CA" b="1" dirty="0">
                <a:highlight>
                  <a:srgbClr val="FFFF00"/>
                </a:highlight>
              </a:rPr>
              <a:t>You shall therefore be holy, for I am holy</a:t>
            </a:r>
            <a:r>
              <a:rPr lang="en-CA" dirty="0"/>
              <a:t>.</a:t>
            </a:r>
          </a:p>
        </p:txBody>
      </p:sp>
    </p:spTree>
    <p:extLst>
      <p:ext uri="{BB962C8B-B14F-4D97-AF65-F5344CB8AC3E}">
        <p14:creationId xmlns:p14="http://schemas.microsoft.com/office/powerpoint/2010/main" xmlns="" val="2305357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2F6038-E8B6-4AAA-A612-E65509FF07AE}"/>
              </a:ext>
            </a:extLst>
          </p:cNvPr>
          <p:cNvSpPr>
            <a:spLocks noGrp="1"/>
          </p:cNvSpPr>
          <p:nvPr>
            <p:ph type="title"/>
          </p:nvPr>
        </p:nvSpPr>
        <p:spPr>
          <a:xfrm>
            <a:off x="0" y="0"/>
            <a:ext cx="12192000" cy="1843547"/>
          </a:xfrm>
        </p:spPr>
        <p:txBody>
          <a:bodyPr>
            <a:normAutofit/>
          </a:bodyPr>
          <a:lstStyle/>
          <a:p>
            <a:pPr algn="ctr"/>
            <a:r>
              <a:rPr lang="en-CA" sz="3800" dirty="0">
                <a:latin typeface="Arial Black" panose="020B0A04020102020204" pitchFamily="34" charset="0"/>
              </a:rPr>
              <a:t>The Ten Commandments and the Holy Spirt</a:t>
            </a:r>
          </a:p>
        </p:txBody>
      </p:sp>
      <p:sp>
        <p:nvSpPr>
          <p:cNvPr id="3" name="Content Placeholder 2">
            <a:extLst>
              <a:ext uri="{FF2B5EF4-FFF2-40B4-BE49-F238E27FC236}">
                <a16:creationId xmlns:a16="http://schemas.microsoft.com/office/drawing/2014/main" xmlns="" id="{1AF69464-21CA-4658-B46F-914FCB9CE15B}"/>
              </a:ext>
            </a:extLst>
          </p:cNvPr>
          <p:cNvSpPr>
            <a:spLocks noGrp="1"/>
          </p:cNvSpPr>
          <p:nvPr>
            <p:ph idx="1"/>
          </p:nvPr>
        </p:nvSpPr>
        <p:spPr>
          <a:xfrm>
            <a:off x="0" y="1377721"/>
            <a:ext cx="11938957" cy="5014450"/>
          </a:xfrm>
        </p:spPr>
        <p:txBody>
          <a:bodyPr/>
          <a:lstStyle/>
          <a:p>
            <a:pPr>
              <a:lnSpc>
                <a:spcPct val="100000"/>
              </a:lnSpc>
            </a:pPr>
            <a:r>
              <a:rPr lang="en-CA" b="1" dirty="0">
                <a:highlight>
                  <a:srgbClr val="FFFF00"/>
                </a:highlight>
              </a:rPr>
              <a:t>Only through the Holy Spirt is it possible to live by the Ten Commandments</a:t>
            </a:r>
          </a:p>
          <a:p>
            <a:pPr>
              <a:lnSpc>
                <a:spcPct val="100000"/>
              </a:lnSpc>
            </a:pPr>
            <a:r>
              <a:rPr lang="en-CA" dirty="0"/>
              <a:t>Jesus Christ elaborated the </a:t>
            </a:r>
            <a:r>
              <a:rPr lang="en-CA" b="1" dirty="0">
                <a:highlight>
                  <a:srgbClr val="FFFF00"/>
                </a:highlight>
              </a:rPr>
              <a:t>spiritual intent of the Ten Commandments</a:t>
            </a:r>
            <a:r>
              <a:rPr lang="en-CA" dirty="0"/>
              <a:t> in the Sermon on the Mount, as recorded in Matthew chapters 5 through 7 and in Luke 6:17-49 </a:t>
            </a:r>
          </a:p>
          <a:p>
            <a:pPr>
              <a:lnSpc>
                <a:spcPct val="100000"/>
              </a:lnSpc>
            </a:pPr>
            <a:r>
              <a:rPr lang="en-CA" dirty="0"/>
              <a:t>When the Ten Commandments were first given to ancient Israel, they were only capable of obeying them “in the letter” – and they failed at that</a:t>
            </a:r>
          </a:p>
          <a:p>
            <a:pPr>
              <a:lnSpc>
                <a:spcPct val="100000"/>
              </a:lnSpc>
            </a:pPr>
            <a:r>
              <a:rPr lang="en-CA" dirty="0"/>
              <a:t>The </a:t>
            </a:r>
            <a:r>
              <a:rPr lang="en-CA" b="1" dirty="0">
                <a:highlight>
                  <a:srgbClr val="FFFF00"/>
                </a:highlight>
              </a:rPr>
              <a:t>Ten Commandments define “holiness” which was required of Israel under the Old Covenant</a:t>
            </a:r>
          </a:p>
          <a:p>
            <a:pPr>
              <a:lnSpc>
                <a:spcPct val="100000"/>
              </a:lnSpc>
            </a:pPr>
            <a:r>
              <a:rPr lang="en-CA" dirty="0"/>
              <a:t>The </a:t>
            </a:r>
            <a:r>
              <a:rPr lang="en-CA" b="1" dirty="0">
                <a:highlight>
                  <a:srgbClr val="FFFF00"/>
                </a:highlight>
              </a:rPr>
              <a:t>Holy Spirit is only available through the New Covenant which make  it possible for a Christian to be accounted “holy” by God</a:t>
            </a:r>
          </a:p>
        </p:txBody>
      </p:sp>
    </p:spTree>
    <p:extLst>
      <p:ext uri="{BB962C8B-B14F-4D97-AF65-F5344CB8AC3E}">
        <p14:creationId xmlns:p14="http://schemas.microsoft.com/office/powerpoint/2010/main" xmlns="" val="278329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A0F84-72F7-437F-937F-0792DD31B259}"/>
              </a:ext>
            </a:extLst>
          </p:cNvPr>
          <p:cNvSpPr>
            <a:spLocks noGrp="1"/>
          </p:cNvSpPr>
          <p:nvPr>
            <p:ph type="title"/>
          </p:nvPr>
        </p:nvSpPr>
        <p:spPr/>
        <p:txBody>
          <a:bodyPr/>
          <a:lstStyle/>
          <a:p>
            <a:pPr algn="ctr"/>
            <a:r>
              <a:rPr lang="en-CA" dirty="0">
                <a:latin typeface="Arial Black" panose="020B0A04020102020204" pitchFamily="34" charset="0"/>
              </a:rPr>
              <a:t>Covenant Benefits</a:t>
            </a:r>
          </a:p>
        </p:txBody>
      </p:sp>
      <p:sp>
        <p:nvSpPr>
          <p:cNvPr id="3" name="Content Placeholder 2">
            <a:extLst>
              <a:ext uri="{FF2B5EF4-FFF2-40B4-BE49-F238E27FC236}">
                <a16:creationId xmlns:a16="http://schemas.microsoft.com/office/drawing/2014/main" xmlns="" id="{19ED2197-318E-4EAD-9DCA-E65191F1CA39}"/>
              </a:ext>
            </a:extLst>
          </p:cNvPr>
          <p:cNvSpPr>
            <a:spLocks noGrp="1"/>
          </p:cNvSpPr>
          <p:nvPr>
            <p:ph idx="1"/>
          </p:nvPr>
        </p:nvSpPr>
        <p:spPr>
          <a:xfrm>
            <a:off x="0" y="1825624"/>
            <a:ext cx="12192000" cy="5032376"/>
          </a:xfrm>
        </p:spPr>
        <p:txBody>
          <a:bodyPr/>
          <a:lstStyle/>
          <a:p>
            <a:r>
              <a:rPr lang="en-CA" dirty="0"/>
              <a:t>The benefits offered to Israel from YHWH for compliance with the terms of the Sinai Covenant are outlined in Leviticus 26:1-13 and Deuteronomy 28:1-14</a:t>
            </a:r>
          </a:p>
          <a:p>
            <a:r>
              <a:rPr lang="en-CA" dirty="0"/>
              <a:t>They all relate to </a:t>
            </a:r>
            <a:r>
              <a:rPr lang="en-CA" b="1" dirty="0">
                <a:highlight>
                  <a:srgbClr val="FFFF00"/>
                </a:highlight>
              </a:rPr>
              <a:t>establishing the Nation of Israel as a viable, safe, prosperous nation</a:t>
            </a:r>
            <a:r>
              <a:rPr lang="en-CA" dirty="0"/>
              <a:t>, for example:</a:t>
            </a:r>
          </a:p>
          <a:p>
            <a:pPr marL="457200" lvl="1" indent="0">
              <a:buNone/>
            </a:pPr>
            <a:r>
              <a:rPr lang="en-CA" dirty="0"/>
              <a:t> </a:t>
            </a:r>
            <a:r>
              <a:rPr lang="en-CA" b="1" u="sng" dirty="0"/>
              <a:t>from Leviticus 26 ESV</a:t>
            </a:r>
          </a:p>
          <a:p>
            <a:pPr marL="457200" lvl="1" indent="0">
              <a:buNone/>
            </a:pPr>
            <a:r>
              <a:rPr lang="en-CA" dirty="0"/>
              <a:t>I will give you your rains in their season, and </a:t>
            </a:r>
            <a:r>
              <a:rPr lang="en-CA" b="1" dirty="0">
                <a:highlight>
                  <a:srgbClr val="FFFF00"/>
                </a:highlight>
              </a:rPr>
              <a:t>the land shall yield its increase</a:t>
            </a:r>
            <a:r>
              <a:rPr lang="en-CA" dirty="0"/>
              <a:t> (verse 4)</a:t>
            </a:r>
          </a:p>
          <a:p>
            <a:pPr marL="457200" lvl="1" indent="0">
              <a:buNone/>
            </a:pPr>
            <a:r>
              <a:rPr lang="en-CA" dirty="0"/>
              <a:t>And you shall </a:t>
            </a:r>
            <a:r>
              <a:rPr lang="en-CA" b="1" dirty="0">
                <a:highlight>
                  <a:srgbClr val="FFFF00"/>
                </a:highlight>
              </a:rPr>
              <a:t>eat your bread to the full</a:t>
            </a:r>
            <a:r>
              <a:rPr lang="en-CA" dirty="0"/>
              <a:t> and </a:t>
            </a:r>
            <a:r>
              <a:rPr lang="en-CA" b="1" dirty="0">
                <a:highlight>
                  <a:srgbClr val="FFFF00"/>
                </a:highlight>
              </a:rPr>
              <a:t>dwell in your land securely</a:t>
            </a:r>
            <a:r>
              <a:rPr lang="en-CA" dirty="0"/>
              <a:t> (verse 5)</a:t>
            </a:r>
          </a:p>
          <a:p>
            <a:pPr marL="457200" lvl="1" indent="0">
              <a:buNone/>
            </a:pPr>
            <a:r>
              <a:rPr lang="en-CA" dirty="0"/>
              <a:t>I will give </a:t>
            </a:r>
            <a:r>
              <a:rPr lang="en-CA" b="1" dirty="0">
                <a:highlight>
                  <a:srgbClr val="FFFF00"/>
                </a:highlight>
              </a:rPr>
              <a:t>peace in the land</a:t>
            </a:r>
            <a:r>
              <a:rPr lang="en-CA" dirty="0"/>
              <a:t>, and you shall lie down, and none shall make you afraid (verse 6)</a:t>
            </a:r>
          </a:p>
          <a:p>
            <a:pPr marL="457200" lvl="1" indent="0">
              <a:buNone/>
            </a:pPr>
            <a:r>
              <a:rPr lang="en-CA" dirty="0"/>
              <a:t>You shall </a:t>
            </a:r>
            <a:r>
              <a:rPr lang="en-CA" b="1" dirty="0">
                <a:highlight>
                  <a:srgbClr val="FFFF00"/>
                </a:highlight>
              </a:rPr>
              <a:t>chase your enemies</a:t>
            </a:r>
            <a:r>
              <a:rPr lang="en-CA" dirty="0"/>
              <a:t>, and they shall fall before you by the sword (verse 7)</a:t>
            </a:r>
          </a:p>
          <a:p>
            <a:pPr marL="457200" lvl="1" indent="0">
              <a:buNone/>
            </a:pPr>
            <a:r>
              <a:rPr lang="en-CA" dirty="0"/>
              <a:t>I will turn to you and </a:t>
            </a:r>
            <a:r>
              <a:rPr lang="en-CA" b="1" dirty="0">
                <a:highlight>
                  <a:srgbClr val="FFFF00"/>
                </a:highlight>
              </a:rPr>
              <a:t>make you fruitful and multiply you</a:t>
            </a:r>
            <a:r>
              <a:rPr lang="en-CA" dirty="0"/>
              <a:t> (verse 9)</a:t>
            </a:r>
          </a:p>
        </p:txBody>
      </p:sp>
    </p:spTree>
    <p:extLst>
      <p:ext uri="{BB962C8B-B14F-4D97-AF65-F5344CB8AC3E}">
        <p14:creationId xmlns:p14="http://schemas.microsoft.com/office/powerpoint/2010/main" xmlns="" val="123681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B3639D-1D5A-4612-ADE3-5E21CC108B59}"/>
              </a:ext>
            </a:extLst>
          </p:cNvPr>
          <p:cNvSpPr>
            <a:spLocks noGrp="1"/>
          </p:cNvSpPr>
          <p:nvPr>
            <p:ph type="title"/>
          </p:nvPr>
        </p:nvSpPr>
        <p:spPr>
          <a:xfrm>
            <a:off x="838200" y="2"/>
            <a:ext cx="10515600" cy="846666"/>
          </a:xfrm>
        </p:spPr>
        <p:txBody>
          <a:bodyPr/>
          <a:lstStyle/>
          <a:p>
            <a:pPr algn="ctr"/>
            <a:r>
              <a:rPr lang="en-CA" b="1" dirty="0">
                <a:latin typeface="Arial Black" panose="020B0A04020102020204" pitchFamily="34" charset="0"/>
              </a:rPr>
              <a:t>The New Covenant</a:t>
            </a:r>
          </a:p>
        </p:txBody>
      </p:sp>
      <p:sp>
        <p:nvSpPr>
          <p:cNvPr id="3" name="Content Placeholder 2">
            <a:extLst>
              <a:ext uri="{FF2B5EF4-FFF2-40B4-BE49-F238E27FC236}">
                <a16:creationId xmlns:a16="http://schemas.microsoft.com/office/drawing/2014/main" xmlns="" id="{305B0DBF-4A9D-4F3C-A05D-230A9F46B998}"/>
              </a:ext>
            </a:extLst>
          </p:cNvPr>
          <p:cNvSpPr>
            <a:spLocks noGrp="1"/>
          </p:cNvSpPr>
          <p:nvPr>
            <p:ph idx="1"/>
          </p:nvPr>
        </p:nvSpPr>
        <p:spPr>
          <a:xfrm>
            <a:off x="0" y="846668"/>
            <a:ext cx="12192000" cy="6011332"/>
          </a:xfrm>
        </p:spPr>
        <p:txBody>
          <a:bodyPr>
            <a:normAutofit lnSpcReduction="10000"/>
          </a:bodyPr>
          <a:lstStyle/>
          <a:p>
            <a:r>
              <a:rPr lang="en-CA" dirty="0"/>
              <a:t>Jeremiah was given the prophecy of the New Covenant shortly before the final destruction of the Nation of Israel:</a:t>
            </a:r>
          </a:p>
          <a:p>
            <a:pPr marL="457200" lvl="1" indent="0">
              <a:buNone/>
            </a:pPr>
            <a:r>
              <a:rPr lang="en-CA" b="1" u="sng" dirty="0"/>
              <a:t>Jeremiah 31:31-33 ESV</a:t>
            </a:r>
          </a:p>
          <a:p>
            <a:pPr marL="457200" lvl="1" indent="0">
              <a:buNone/>
            </a:pPr>
            <a:r>
              <a:rPr lang="en-CA" dirty="0"/>
              <a:t>Behold, the days are coming, declares the LORD, when </a:t>
            </a:r>
            <a:r>
              <a:rPr lang="en-CA" b="1" dirty="0">
                <a:highlight>
                  <a:srgbClr val="FFFF00"/>
                </a:highlight>
              </a:rPr>
              <a:t>I will make a new covenant</a:t>
            </a:r>
            <a:r>
              <a:rPr lang="en-CA" dirty="0"/>
              <a:t> with the house of Israel and the house of Judah, not like the covenant that I made with their fathers on the day when I took them by the hand to bring them out of the land of Egypt, </a:t>
            </a:r>
            <a:r>
              <a:rPr lang="en-CA" b="1" dirty="0">
                <a:highlight>
                  <a:srgbClr val="FFFF00"/>
                </a:highlight>
              </a:rPr>
              <a:t>my covenant that they broke</a:t>
            </a:r>
            <a:r>
              <a:rPr lang="en-CA" dirty="0"/>
              <a:t>, though I was their husband, declares the LORD.  For this is the covenant that I will make with the house of Israel after those days, declares the LORD: </a:t>
            </a:r>
            <a:r>
              <a:rPr lang="en-CA" b="1" dirty="0">
                <a:highlight>
                  <a:srgbClr val="FFFF00"/>
                </a:highlight>
              </a:rPr>
              <a:t>I will put my [</a:t>
            </a:r>
            <a:r>
              <a:rPr lang="en-CA" b="1" dirty="0" err="1">
                <a:highlight>
                  <a:srgbClr val="FFFF00"/>
                </a:highlight>
              </a:rPr>
              <a:t>torah</a:t>
            </a:r>
            <a:r>
              <a:rPr lang="en-CA" b="1" dirty="0">
                <a:highlight>
                  <a:srgbClr val="FFFF00"/>
                </a:highlight>
              </a:rPr>
              <a:t>] within them, and I will write it on their hearts</a:t>
            </a:r>
            <a:r>
              <a:rPr lang="en-CA" dirty="0"/>
              <a:t>.  And </a:t>
            </a:r>
            <a:r>
              <a:rPr lang="en-CA" b="1" dirty="0">
                <a:highlight>
                  <a:srgbClr val="FFFF00"/>
                </a:highlight>
              </a:rPr>
              <a:t>I will be their God, and they shall be my people</a:t>
            </a:r>
            <a:r>
              <a:rPr lang="en-CA" dirty="0"/>
              <a:t>. </a:t>
            </a:r>
          </a:p>
          <a:p>
            <a:r>
              <a:rPr lang="en-CA" dirty="0"/>
              <a:t>Jesus Christ inaugurated the New Covenant on the first Christian Passover:</a:t>
            </a:r>
          </a:p>
          <a:p>
            <a:pPr marL="457200" lvl="1" indent="0">
              <a:buNone/>
            </a:pPr>
            <a:r>
              <a:rPr lang="en-CA" b="1" u="sng" dirty="0"/>
              <a:t>Luke 22:15-20 ESV</a:t>
            </a:r>
          </a:p>
          <a:p>
            <a:pPr marL="457200" lvl="1" indent="0">
              <a:buNone/>
            </a:pPr>
            <a:r>
              <a:rPr lang="en-CA" dirty="0"/>
              <a:t>And he said to them, “I have earnestly desired to eat </a:t>
            </a:r>
            <a:r>
              <a:rPr lang="en-CA" b="1" dirty="0">
                <a:highlight>
                  <a:srgbClr val="FFFF00"/>
                </a:highlight>
              </a:rPr>
              <a:t>this Passover</a:t>
            </a:r>
            <a:r>
              <a:rPr lang="en-CA" dirty="0"/>
              <a:t> with you before I suffer.  For I tell you I will not eat it until it is fulfilled in the kingdom of God.”  … And he took </a:t>
            </a:r>
            <a:r>
              <a:rPr lang="en-CA" b="1" dirty="0">
                <a:highlight>
                  <a:srgbClr val="FFFF00"/>
                </a:highlight>
              </a:rPr>
              <a:t>bread</a:t>
            </a:r>
            <a:r>
              <a:rPr lang="en-CA" dirty="0"/>
              <a:t>, and when he had given thanks, he broke it and gave it to them, saying, “</a:t>
            </a:r>
            <a:r>
              <a:rPr lang="en-CA" b="1" dirty="0">
                <a:highlight>
                  <a:srgbClr val="FFFF00"/>
                </a:highlight>
              </a:rPr>
              <a:t>This is my body</a:t>
            </a:r>
            <a:r>
              <a:rPr lang="en-CA" dirty="0"/>
              <a:t>, which is given for you.  Do this in remembrance of me.” And likewise </a:t>
            </a:r>
            <a:r>
              <a:rPr lang="en-CA" b="1" dirty="0">
                <a:highlight>
                  <a:srgbClr val="FFFF00"/>
                </a:highlight>
              </a:rPr>
              <a:t>the cup</a:t>
            </a:r>
            <a:r>
              <a:rPr lang="en-CA" dirty="0"/>
              <a:t> after they had eaten, saying, “</a:t>
            </a:r>
            <a:r>
              <a:rPr lang="en-CA" b="1" dirty="0">
                <a:highlight>
                  <a:srgbClr val="FFFF00"/>
                </a:highlight>
              </a:rPr>
              <a:t>This cup that is poured out for you is the </a:t>
            </a:r>
            <a:r>
              <a:rPr lang="en-CA" b="1" u="sng" dirty="0">
                <a:solidFill>
                  <a:srgbClr val="FF0000"/>
                </a:solidFill>
                <a:highlight>
                  <a:srgbClr val="FFFF00"/>
                </a:highlight>
              </a:rPr>
              <a:t>new covenant</a:t>
            </a:r>
            <a:r>
              <a:rPr lang="en-CA" b="1" dirty="0">
                <a:highlight>
                  <a:srgbClr val="FFFF00"/>
                </a:highlight>
              </a:rPr>
              <a:t> in my blood …”</a:t>
            </a:r>
            <a:endParaRPr lang="en-CA" dirty="0"/>
          </a:p>
        </p:txBody>
      </p:sp>
    </p:spTree>
    <p:extLst>
      <p:ext uri="{BB962C8B-B14F-4D97-AF65-F5344CB8AC3E}">
        <p14:creationId xmlns:p14="http://schemas.microsoft.com/office/powerpoint/2010/main" xmlns="" val="3650047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494FD2-9890-430D-98C6-58CEF5CF7571}"/>
              </a:ext>
            </a:extLst>
          </p:cNvPr>
          <p:cNvSpPr>
            <a:spLocks noGrp="1"/>
          </p:cNvSpPr>
          <p:nvPr>
            <p:ph type="title"/>
          </p:nvPr>
        </p:nvSpPr>
        <p:spPr>
          <a:xfrm>
            <a:off x="838200" y="1"/>
            <a:ext cx="10515600" cy="973393"/>
          </a:xfrm>
        </p:spPr>
        <p:txBody>
          <a:bodyPr/>
          <a:lstStyle/>
          <a:p>
            <a:pPr algn="ctr"/>
            <a:r>
              <a:rPr lang="en-CA" dirty="0">
                <a:latin typeface="Arial Black" panose="020B0A04020102020204" pitchFamily="34" charset="0"/>
              </a:rPr>
              <a:t>The Holy Spirit</a:t>
            </a:r>
          </a:p>
        </p:txBody>
      </p:sp>
      <p:sp>
        <p:nvSpPr>
          <p:cNvPr id="3" name="Content Placeholder 2">
            <a:extLst>
              <a:ext uri="{FF2B5EF4-FFF2-40B4-BE49-F238E27FC236}">
                <a16:creationId xmlns:a16="http://schemas.microsoft.com/office/drawing/2014/main" xmlns="" id="{DEBD7F9A-0021-46E0-90ED-2F46FCEA4FB8}"/>
              </a:ext>
            </a:extLst>
          </p:cNvPr>
          <p:cNvSpPr>
            <a:spLocks noGrp="1"/>
          </p:cNvSpPr>
          <p:nvPr>
            <p:ph idx="1"/>
          </p:nvPr>
        </p:nvSpPr>
        <p:spPr>
          <a:xfrm>
            <a:off x="0" y="973394"/>
            <a:ext cx="12192000" cy="5884605"/>
          </a:xfrm>
        </p:spPr>
        <p:txBody>
          <a:bodyPr>
            <a:normAutofit lnSpcReduction="10000"/>
          </a:bodyPr>
          <a:lstStyle/>
          <a:p>
            <a:r>
              <a:rPr lang="en-CA" dirty="0"/>
              <a:t>The most important stipulation of the New Covenant is that “</a:t>
            </a:r>
            <a:r>
              <a:rPr lang="en-CA" b="1" dirty="0">
                <a:highlight>
                  <a:srgbClr val="FFFF00"/>
                </a:highlight>
              </a:rPr>
              <a:t>I will be their God, and they shall be my people</a:t>
            </a:r>
            <a:r>
              <a:rPr lang="en-CA" dirty="0"/>
              <a:t>” – as God’s people, those under the New Covenant must “</a:t>
            </a:r>
            <a:r>
              <a:rPr lang="en-CA" b="1" dirty="0">
                <a:highlight>
                  <a:srgbClr val="FFFF00"/>
                </a:highlight>
              </a:rPr>
              <a:t>be holy, for I am holy</a:t>
            </a:r>
            <a:r>
              <a:rPr lang="en-CA" dirty="0"/>
              <a:t>” (see 1 Peter 1:15)</a:t>
            </a:r>
          </a:p>
          <a:p>
            <a:r>
              <a:rPr lang="en-CA" b="1" dirty="0">
                <a:highlight>
                  <a:srgbClr val="FFFF00"/>
                </a:highlight>
              </a:rPr>
              <a:t>Only through the Holy Spirit is it possible</a:t>
            </a:r>
            <a:r>
              <a:rPr lang="en-CA" dirty="0"/>
              <a:t> for inherently sinful human beings to be accounted “Holy” by God:</a:t>
            </a:r>
          </a:p>
          <a:p>
            <a:pPr marL="457200" lvl="1" indent="0">
              <a:buNone/>
            </a:pPr>
            <a:r>
              <a:rPr lang="en-CA" dirty="0"/>
              <a:t> … </a:t>
            </a:r>
            <a:r>
              <a:rPr lang="en-CA" b="1" dirty="0">
                <a:highlight>
                  <a:srgbClr val="FFFF00"/>
                </a:highlight>
              </a:rPr>
              <a:t>God’s love</a:t>
            </a:r>
            <a:r>
              <a:rPr lang="en-CA" dirty="0"/>
              <a:t> has been poured into our hearts </a:t>
            </a:r>
            <a:r>
              <a:rPr lang="en-CA" b="1" dirty="0">
                <a:highlight>
                  <a:srgbClr val="FFFF00"/>
                </a:highlight>
              </a:rPr>
              <a:t>through the Holy Spirit</a:t>
            </a:r>
            <a:r>
              <a:rPr lang="en-CA" dirty="0"/>
              <a:t> … (Romans 5:5 ESV)</a:t>
            </a:r>
          </a:p>
          <a:p>
            <a:pPr marL="457200" lvl="1" indent="0">
              <a:buNone/>
            </a:pPr>
            <a:r>
              <a:rPr lang="en-CA" dirty="0"/>
              <a:t>May the God of hope fill you with all joy and peace in believing, so that </a:t>
            </a:r>
            <a:r>
              <a:rPr lang="en-CA" b="1" dirty="0">
                <a:highlight>
                  <a:srgbClr val="FFFF00"/>
                </a:highlight>
              </a:rPr>
              <a:t>by the power of the Holy Spirit</a:t>
            </a:r>
            <a:r>
              <a:rPr lang="en-CA" dirty="0"/>
              <a:t> you may abound in hope.  (Romans 15:13 ESV)</a:t>
            </a:r>
          </a:p>
          <a:p>
            <a:pPr marL="457200" lvl="1" indent="0">
              <a:buNone/>
            </a:pPr>
            <a:r>
              <a:rPr lang="en-CA" dirty="0"/>
              <a:t>… no one comprehends the thoughts of God </a:t>
            </a:r>
            <a:r>
              <a:rPr lang="en-CA" b="1" dirty="0">
                <a:highlight>
                  <a:srgbClr val="FFFF00"/>
                </a:highlight>
              </a:rPr>
              <a:t>except the Spirit of God</a:t>
            </a:r>
            <a:r>
              <a:rPr lang="en-CA" dirty="0"/>
              <a:t>.  Now we have received not the spirit of the world, but </a:t>
            </a:r>
            <a:r>
              <a:rPr lang="en-CA" b="1" dirty="0">
                <a:highlight>
                  <a:srgbClr val="FFFF00"/>
                </a:highlight>
              </a:rPr>
              <a:t>the Spirit which is from God</a:t>
            </a:r>
            <a:r>
              <a:rPr lang="en-CA" dirty="0"/>
              <a:t>, that we might understand the things freely given us by God.  And we impart this in </a:t>
            </a:r>
            <a:r>
              <a:rPr lang="en-CA" b="1" dirty="0">
                <a:highlight>
                  <a:srgbClr val="FFFF00"/>
                </a:highlight>
              </a:rPr>
              <a:t>words not taught by human wisdom but taught by the Spirit</a:t>
            </a:r>
            <a:r>
              <a:rPr lang="en-CA" dirty="0"/>
              <a:t> … (1 Corinthians 2:11-13 ESV)</a:t>
            </a:r>
          </a:p>
          <a:p>
            <a:pPr marL="457200" lvl="1" indent="0">
              <a:buNone/>
            </a:pPr>
            <a:r>
              <a:rPr lang="en-CA" dirty="0"/>
              <a:t>... he saved us … according to his own mercy, by the </a:t>
            </a:r>
            <a:r>
              <a:rPr lang="en-CA" b="1" dirty="0">
                <a:highlight>
                  <a:srgbClr val="FFFF00"/>
                </a:highlight>
              </a:rPr>
              <a:t>washing of regeneration</a:t>
            </a:r>
            <a:r>
              <a:rPr lang="en-CA" dirty="0"/>
              <a:t> and </a:t>
            </a:r>
            <a:r>
              <a:rPr lang="en-CA" b="1" dirty="0">
                <a:highlight>
                  <a:srgbClr val="FFFF00"/>
                </a:highlight>
              </a:rPr>
              <a:t>renewal of the Holy Spirit</a:t>
            </a:r>
            <a:r>
              <a:rPr lang="en-CA" dirty="0"/>
              <a:t>,  which he poured out on us richly </a:t>
            </a:r>
            <a:r>
              <a:rPr lang="en-CA" b="1" dirty="0">
                <a:highlight>
                  <a:srgbClr val="FFFF00"/>
                </a:highlight>
              </a:rPr>
              <a:t>through Jesus Christ our Savior</a:t>
            </a:r>
            <a:r>
              <a:rPr lang="en-CA" dirty="0"/>
              <a:t>, so that being justified by his grace </a:t>
            </a:r>
            <a:r>
              <a:rPr lang="en-CA" b="1" dirty="0">
                <a:highlight>
                  <a:srgbClr val="FFFF00"/>
                </a:highlight>
              </a:rPr>
              <a:t>we might become heirs according to the hope of eternal life</a:t>
            </a:r>
            <a:r>
              <a:rPr lang="en-CA" dirty="0"/>
              <a:t>.  (Titus 3:5-7 ESV)</a:t>
            </a:r>
          </a:p>
        </p:txBody>
      </p:sp>
    </p:spTree>
    <p:extLst>
      <p:ext uri="{BB962C8B-B14F-4D97-AF65-F5344CB8AC3E}">
        <p14:creationId xmlns:p14="http://schemas.microsoft.com/office/powerpoint/2010/main" xmlns="" val="2772559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7DE6C3-DAF0-475E-8FFD-357201282C09}"/>
              </a:ext>
            </a:extLst>
          </p:cNvPr>
          <p:cNvSpPr>
            <a:spLocks noGrp="1"/>
          </p:cNvSpPr>
          <p:nvPr>
            <p:ph type="title"/>
          </p:nvPr>
        </p:nvSpPr>
        <p:spPr>
          <a:xfrm>
            <a:off x="838200" y="1"/>
            <a:ext cx="10515600" cy="988141"/>
          </a:xfrm>
        </p:spPr>
        <p:txBody>
          <a:bodyPr/>
          <a:lstStyle/>
          <a:p>
            <a:pPr algn="ctr"/>
            <a:r>
              <a:rPr lang="en-CA" dirty="0">
                <a:latin typeface="Arial Black" panose="020B0A04020102020204" pitchFamily="34" charset="0"/>
              </a:rPr>
              <a:t>Better Promises</a:t>
            </a:r>
          </a:p>
        </p:txBody>
      </p:sp>
      <p:sp>
        <p:nvSpPr>
          <p:cNvPr id="3" name="Content Placeholder 2">
            <a:extLst>
              <a:ext uri="{FF2B5EF4-FFF2-40B4-BE49-F238E27FC236}">
                <a16:creationId xmlns:a16="http://schemas.microsoft.com/office/drawing/2014/main" xmlns="" id="{F3FA75F4-C305-4A94-9B7E-2A67CB464D55}"/>
              </a:ext>
            </a:extLst>
          </p:cNvPr>
          <p:cNvSpPr>
            <a:spLocks noGrp="1"/>
          </p:cNvSpPr>
          <p:nvPr>
            <p:ph idx="1"/>
          </p:nvPr>
        </p:nvSpPr>
        <p:spPr>
          <a:xfrm>
            <a:off x="0" y="988142"/>
            <a:ext cx="12192000" cy="5869857"/>
          </a:xfrm>
        </p:spPr>
        <p:txBody>
          <a:bodyPr/>
          <a:lstStyle/>
          <a:p>
            <a:r>
              <a:rPr lang="en-CA" dirty="0"/>
              <a:t>The principle promise of the New Covenant is eternal life as a member of the God Family in the Kingdom of God:</a:t>
            </a:r>
          </a:p>
          <a:p>
            <a:pPr marL="457200" lvl="1" indent="0">
              <a:buNone/>
            </a:pPr>
            <a:r>
              <a:rPr lang="en-CA" dirty="0"/>
              <a:t>… </a:t>
            </a:r>
            <a:r>
              <a:rPr lang="en-CA" b="1" dirty="0">
                <a:highlight>
                  <a:srgbClr val="FFFF00"/>
                </a:highlight>
              </a:rPr>
              <a:t>Christ has obtained a ministry</a:t>
            </a:r>
            <a:r>
              <a:rPr lang="en-CA" dirty="0"/>
              <a:t> that is as much more excellent than the old as the covenant he mediates is better, since it is </a:t>
            </a:r>
            <a:r>
              <a:rPr lang="en-CA" b="1" dirty="0">
                <a:highlight>
                  <a:srgbClr val="FFFF00"/>
                </a:highlight>
              </a:rPr>
              <a:t>enacted on better promises</a:t>
            </a:r>
            <a:r>
              <a:rPr lang="en-CA" dirty="0"/>
              <a:t>.  (Hebrews 8:6 ESV)</a:t>
            </a:r>
          </a:p>
          <a:p>
            <a:pPr marL="457200" lvl="1" indent="0">
              <a:buNone/>
            </a:pPr>
            <a:r>
              <a:rPr lang="en-CA" dirty="0"/>
              <a:t>… he is the mediator of </a:t>
            </a:r>
            <a:r>
              <a:rPr lang="en-CA" b="1" dirty="0">
                <a:highlight>
                  <a:srgbClr val="FFFF00"/>
                </a:highlight>
              </a:rPr>
              <a:t>a new covenant</a:t>
            </a:r>
            <a:r>
              <a:rPr lang="en-CA" dirty="0"/>
              <a:t>, so that those who are called may receive </a:t>
            </a:r>
            <a:r>
              <a:rPr lang="en-CA" b="1" dirty="0">
                <a:highlight>
                  <a:srgbClr val="FFFF00"/>
                </a:highlight>
              </a:rPr>
              <a:t>the promised eternal inheritance</a:t>
            </a:r>
            <a:r>
              <a:rPr lang="en-CA" dirty="0"/>
              <a:t> … (Hebrews 9:15 ESV)</a:t>
            </a:r>
          </a:p>
          <a:p>
            <a:pPr marL="457200" lvl="1" indent="0">
              <a:buNone/>
            </a:pPr>
            <a:r>
              <a:rPr lang="en-CA" dirty="0"/>
              <a:t>In him </a:t>
            </a:r>
            <a:r>
              <a:rPr lang="en-CA" b="1" dirty="0">
                <a:highlight>
                  <a:srgbClr val="FFFF00"/>
                </a:highlight>
              </a:rPr>
              <a:t>we have obtained an inheritance</a:t>
            </a:r>
            <a:r>
              <a:rPr lang="en-CA" dirty="0"/>
              <a:t> … so that we … might be to the praise of his glory.  In him you also, when you heard the word of truth, </a:t>
            </a:r>
            <a:r>
              <a:rPr lang="en-CA" b="1" dirty="0">
                <a:highlight>
                  <a:srgbClr val="FFFF00"/>
                </a:highlight>
              </a:rPr>
              <a:t>the gospel of your salvation</a:t>
            </a:r>
            <a:r>
              <a:rPr lang="en-CA" dirty="0"/>
              <a:t>, and believed in him, were </a:t>
            </a:r>
            <a:r>
              <a:rPr lang="en-CA" b="1" dirty="0">
                <a:highlight>
                  <a:srgbClr val="FFFF00"/>
                </a:highlight>
              </a:rPr>
              <a:t>sealed with the promised Holy Spirit</a:t>
            </a:r>
            <a:r>
              <a:rPr lang="en-CA" dirty="0"/>
              <a:t>,  which is </a:t>
            </a:r>
            <a:r>
              <a:rPr lang="en-CA" b="1" dirty="0">
                <a:highlight>
                  <a:srgbClr val="FFFF00"/>
                </a:highlight>
              </a:rPr>
              <a:t>the guarantee of our inheritance</a:t>
            </a:r>
            <a:r>
              <a:rPr lang="en-CA" dirty="0"/>
              <a:t> until we acquire possession of it … (Ephesians 1:11-14 ESV)</a:t>
            </a:r>
          </a:p>
          <a:p>
            <a:pPr marL="457200" lvl="1" indent="0">
              <a:buNone/>
            </a:pPr>
            <a:r>
              <a:rPr lang="en-CA" dirty="0"/>
              <a:t>And this is </a:t>
            </a:r>
            <a:r>
              <a:rPr lang="en-CA" b="1" dirty="0">
                <a:highlight>
                  <a:srgbClr val="FFFF00"/>
                </a:highlight>
              </a:rPr>
              <a:t>the promise</a:t>
            </a:r>
            <a:r>
              <a:rPr lang="en-CA" dirty="0"/>
              <a:t> that he made to us—</a:t>
            </a:r>
            <a:r>
              <a:rPr lang="en-CA" b="1" dirty="0">
                <a:highlight>
                  <a:srgbClr val="FFFF00"/>
                </a:highlight>
              </a:rPr>
              <a:t>eternal life</a:t>
            </a:r>
            <a:r>
              <a:rPr lang="en-CA" dirty="0"/>
              <a:t>.  (1 John 2:25 ESV)</a:t>
            </a:r>
          </a:p>
          <a:p>
            <a:pPr marL="457200" lvl="1" indent="0">
              <a:buNone/>
            </a:pPr>
            <a:r>
              <a:rPr lang="en-CA" dirty="0"/>
              <a:t>… he has granted to us his </a:t>
            </a:r>
            <a:r>
              <a:rPr lang="en-CA" b="1" dirty="0">
                <a:highlight>
                  <a:srgbClr val="FFFF00"/>
                </a:highlight>
              </a:rPr>
              <a:t>precious and very great promises</a:t>
            </a:r>
            <a:r>
              <a:rPr lang="en-CA" dirty="0"/>
              <a:t>, so that through them you may become </a:t>
            </a:r>
            <a:r>
              <a:rPr lang="en-CA" b="1" dirty="0">
                <a:highlight>
                  <a:srgbClr val="FFFF00"/>
                </a:highlight>
              </a:rPr>
              <a:t>partakers of the divine nature</a:t>
            </a:r>
            <a:r>
              <a:rPr lang="en-CA" dirty="0"/>
              <a:t> … (2 Peter 1:4 ESV)</a:t>
            </a:r>
          </a:p>
          <a:p>
            <a:pPr marL="457200" lvl="1" indent="0">
              <a:buNone/>
            </a:pPr>
            <a:r>
              <a:rPr lang="en-CA" b="1" dirty="0">
                <a:highlight>
                  <a:srgbClr val="FFFF00"/>
                </a:highlight>
              </a:rPr>
              <a:t>Since we have these promises</a:t>
            </a:r>
            <a:r>
              <a:rPr lang="en-CA" dirty="0"/>
              <a:t>, beloved, let us cleanse ourselves from every defilement of body and spirit, </a:t>
            </a:r>
            <a:r>
              <a:rPr lang="en-CA" b="1" dirty="0">
                <a:highlight>
                  <a:srgbClr val="FFFF00"/>
                </a:highlight>
              </a:rPr>
              <a:t>bringing holiness to completion</a:t>
            </a:r>
            <a:r>
              <a:rPr lang="en-CA" dirty="0"/>
              <a:t> in the fear of God.  (2 Corinthians 7:1 ESV)</a:t>
            </a:r>
          </a:p>
          <a:p>
            <a:pPr marL="457200" lvl="1" indent="0">
              <a:buNone/>
            </a:pPr>
            <a:endParaRPr lang="en-CA" dirty="0"/>
          </a:p>
        </p:txBody>
      </p:sp>
    </p:spTree>
    <p:extLst>
      <p:ext uri="{BB962C8B-B14F-4D97-AF65-F5344CB8AC3E}">
        <p14:creationId xmlns:p14="http://schemas.microsoft.com/office/powerpoint/2010/main" xmlns="" val="3399491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TotalTime>
  <Words>3594</Words>
  <Application>Microsoft Office PowerPoint</Application>
  <PresentationFormat>Custom</PresentationFormat>
  <Paragraphs>166</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Holy Spirit and the Ten Commandments</vt:lpstr>
      <vt:lpstr>Jewish Tradition</vt:lpstr>
      <vt:lpstr>The Old Covenant</vt:lpstr>
      <vt:lpstr>Torah</vt:lpstr>
      <vt:lpstr>The Ten Commandments and the Holy Spirt</vt:lpstr>
      <vt:lpstr>Covenant Benefits</vt:lpstr>
      <vt:lpstr>The New Covenant</vt:lpstr>
      <vt:lpstr>The Holy Spirit</vt:lpstr>
      <vt:lpstr>Better Promises</vt:lpstr>
      <vt:lpstr>The Purpose of the Torah</vt:lpstr>
      <vt:lpstr>Why Did Israel Fail?</vt:lpstr>
      <vt:lpstr>The New Replaces the Old</vt:lpstr>
      <vt:lpstr>The Paraclete</vt:lpstr>
      <vt:lpstr>The Plan of God</vt:lpstr>
      <vt:lpstr>Be Holy For I am Holy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and the Ten Commandments</dc:title>
  <dc:creator>mike</dc:creator>
  <cp:lastModifiedBy>Mike Whyte</cp:lastModifiedBy>
  <cp:revision>60</cp:revision>
  <dcterms:created xsi:type="dcterms:W3CDTF">2021-05-03T13:36:02Z</dcterms:created>
  <dcterms:modified xsi:type="dcterms:W3CDTF">2021-12-22T19:24:39Z</dcterms:modified>
</cp:coreProperties>
</file>