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8" r:id="rId4"/>
    <p:sldId id="269" r:id="rId5"/>
    <p:sldId id="259" r:id="rId6"/>
    <p:sldId id="258" r:id="rId7"/>
    <p:sldId id="260" r:id="rId8"/>
    <p:sldId id="261" r:id="rId9"/>
    <p:sldId id="262" r:id="rId10"/>
    <p:sldId id="263" r:id="rId11"/>
    <p:sldId id="264" r:id="rId12"/>
    <p:sldId id="265" r:id="rId13"/>
    <p:sldId id="266" r:id="rId14"/>
    <p:sldId id="267"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31" autoAdjust="0"/>
  </p:normalViewPr>
  <p:slideViewPr>
    <p:cSldViewPr snapToGrid="0">
      <p:cViewPr varScale="1">
        <p:scale>
          <a:sx n="51" d="100"/>
          <a:sy n="51" d="100"/>
        </p:scale>
        <p:origin x="1236" y="78"/>
      </p:cViewPr>
      <p:guideLst/>
    </p:cSldViewPr>
  </p:slideViewPr>
  <p:notesTextViewPr>
    <p:cViewPr>
      <p:scale>
        <a:sx n="133" d="100"/>
        <a:sy n="133"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A87471-CC32-4FB1-B51F-FAF17AB9B25B}" type="datetimeFigureOut">
              <a:rPr lang="en-CA" smtClean="0"/>
              <a:t>2022-09-23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74ED4-253B-42E9-9271-88AA24B14C2B}" type="slidenum">
              <a:rPr lang="en-CA" smtClean="0"/>
              <a:t>‹#›</a:t>
            </a:fld>
            <a:endParaRPr lang="en-CA"/>
          </a:p>
        </p:txBody>
      </p:sp>
    </p:spTree>
    <p:extLst>
      <p:ext uri="{BB962C8B-B14F-4D97-AF65-F5344CB8AC3E}">
        <p14:creationId xmlns:p14="http://schemas.microsoft.com/office/powerpoint/2010/main" val="4113261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Monday is The Day of Trumpets</a:t>
            </a:r>
          </a:p>
          <a:p>
            <a:pPr marL="171450" indent="-171450">
              <a:buFont typeface="Arial" panose="020B0604020202020204" pitchFamily="34" charset="0"/>
              <a:buChar char="•"/>
            </a:pPr>
            <a:r>
              <a:rPr lang="en-CA" dirty="0"/>
              <a:t> – one aspect of The Day of Trumpets which I have always wondered about is why it is called a “memorial”</a:t>
            </a:r>
          </a:p>
          <a:p>
            <a:pPr marL="171450" indent="-171450">
              <a:buFont typeface="Arial" panose="020B0604020202020204" pitchFamily="34" charset="0"/>
              <a:buChar char="•"/>
            </a:pPr>
            <a:r>
              <a:rPr lang="en-CA" dirty="0"/>
              <a:t>Three “memorials”: an offering and two days</a:t>
            </a:r>
          </a:p>
          <a:p>
            <a:pPr marL="171450" indent="-171450">
              <a:buFont typeface="Arial" panose="020B0604020202020204" pitchFamily="34" charset="0"/>
              <a:buChar char="•"/>
            </a:pPr>
            <a:r>
              <a:rPr lang="en-CA" dirty="0"/>
              <a:t>FDUB is stated as a memorial of the day Israel left Egypt</a:t>
            </a:r>
          </a:p>
          <a:p>
            <a:pPr marL="171450" indent="-171450">
              <a:buFont typeface="Arial" panose="020B0604020202020204" pitchFamily="34" charset="0"/>
              <a:buChar char="•"/>
            </a:pPr>
            <a:r>
              <a:rPr lang="en-CA" dirty="0"/>
              <a:t>No explicit indication why the other two are called “memorials”</a:t>
            </a:r>
          </a:p>
          <a:p>
            <a:pPr marL="171450" indent="-171450">
              <a:buFont typeface="Arial" panose="020B0604020202020204" pitchFamily="34" charset="0"/>
              <a:buChar char="•"/>
            </a:pPr>
            <a:r>
              <a:rPr lang="en-CA" dirty="0"/>
              <a:t>Specifically I will focus on what is the “memorial portion” and its relationship to The Day of Trumpets</a:t>
            </a:r>
          </a:p>
        </p:txBody>
      </p:sp>
      <p:sp>
        <p:nvSpPr>
          <p:cNvPr id="4" name="Slide Number Placeholder 3"/>
          <p:cNvSpPr>
            <a:spLocks noGrp="1"/>
          </p:cNvSpPr>
          <p:nvPr>
            <p:ph type="sldNum" sz="quarter" idx="5"/>
          </p:nvPr>
        </p:nvSpPr>
        <p:spPr/>
        <p:txBody>
          <a:bodyPr/>
          <a:lstStyle/>
          <a:p>
            <a:fld id="{46274ED4-253B-42E9-9271-88AA24B14C2B}" type="slidenum">
              <a:rPr lang="en-CA" smtClean="0"/>
              <a:t>1</a:t>
            </a:fld>
            <a:endParaRPr lang="en-CA"/>
          </a:p>
        </p:txBody>
      </p:sp>
    </p:spTree>
    <p:extLst>
      <p:ext uri="{BB962C8B-B14F-4D97-AF65-F5344CB8AC3E}">
        <p14:creationId xmlns:p14="http://schemas.microsoft.com/office/powerpoint/2010/main" val="4136859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Monday is the Day of Trumpets</a:t>
            </a:r>
          </a:p>
          <a:p>
            <a:pPr marL="171450" indent="-171450">
              <a:buFont typeface="Arial" panose="020B0604020202020204" pitchFamily="34" charset="0"/>
              <a:buChar char="•"/>
            </a:pPr>
            <a:r>
              <a:rPr lang="en-CA" dirty="0"/>
              <a:t>Shophar in front; “silver” trumpets behind</a:t>
            </a:r>
          </a:p>
          <a:p>
            <a:pPr marL="171450" indent="-171450">
              <a:buFont typeface="Arial" panose="020B0604020202020204" pitchFamily="34" charset="0"/>
              <a:buChar char="•"/>
            </a:pPr>
            <a:r>
              <a:rPr lang="en-CA" dirty="0"/>
              <a:t>Day of Trumpets is NOT a “</a:t>
            </a:r>
            <a:r>
              <a:rPr lang="en-CA" i="1" dirty="0"/>
              <a:t>hag</a:t>
            </a:r>
            <a:r>
              <a:rPr lang="en-CA" dirty="0"/>
              <a:t>”, a feast; it is a “</a:t>
            </a:r>
            <a:r>
              <a:rPr lang="en-CA" dirty="0" err="1"/>
              <a:t>mo`ed</a:t>
            </a:r>
            <a:r>
              <a:rPr lang="en-CA" dirty="0"/>
              <a:t>”, an appointed time </a:t>
            </a:r>
          </a:p>
          <a:p>
            <a:pPr marL="171450" indent="-171450">
              <a:buFont typeface="Arial" panose="020B0604020202020204" pitchFamily="34" charset="0"/>
              <a:buChar char="•"/>
            </a:pPr>
            <a:r>
              <a:rPr lang="en-CA" dirty="0"/>
              <a:t>I am focusing on the “memorial” aspect of the Day of Trumpets</a:t>
            </a:r>
          </a:p>
          <a:p>
            <a:endParaRPr lang="en-CA" dirty="0"/>
          </a:p>
        </p:txBody>
      </p:sp>
      <p:sp>
        <p:nvSpPr>
          <p:cNvPr id="4" name="Slide Number Placeholder 3"/>
          <p:cNvSpPr>
            <a:spLocks noGrp="1"/>
          </p:cNvSpPr>
          <p:nvPr>
            <p:ph type="sldNum" sz="quarter" idx="5"/>
          </p:nvPr>
        </p:nvSpPr>
        <p:spPr/>
        <p:txBody>
          <a:bodyPr/>
          <a:lstStyle/>
          <a:p>
            <a:fld id="{46274ED4-253B-42E9-9271-88AA24B14C2B}" type="slidenum">
              <a:rPr lang="en-CA" smtClean="0"/>
              <a:t>2</a:t>
            </a:fld>
            <a:endParaRPr lang="en-CA"/>
          </a:p>
        </p:txBody>
      </p:sp>
    </p:spTree>
    <p:extLst>
      <p:ext uri="{BB962C8B-B14F-4D97-AF65-F5344CB8AC3E}">
        <p14:creationId xmlns:p14="http://schemas.microsoft.com/office/powerpoint/2010/main" val="64064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i="1" dirty="0" err="1"/>
              <a:t>yom</a:t>
            </a:r>
            <a:r>
              <a:rPr lang="en-CA" b="1" i="1" dirty="0"/>
              <a:t> </a:t>
            </a:r>
            <a:r>
              <a:rPr lang="en-CA" b="1" i="1" dirty="0" err="1"/>
              <a:t>tᵉru`ah</a:t>
            </a:r>
            <a:r>
              <a:rPr lang="en-CA" b="1" i="1" dirty="0"/>
              <a:t> </a:t>
            </a:r>
            <a:r>
              <a:rPr lang="en-CA" b="1" i="1" dirty="0" err="1"/>
              <a:t>yihᵉyeh</a:t>
            </a:r>
            <a:r>
              <a:rPr lang="en-CA" b="1" i="1" dirty="0"/>
              <a:t> </a:t>
            </a:r>
            <a:r>
              <a:rPr lang="en-CA" b="1" i="1" dirty="0" err="1"/>
              <a:t>lakem</a:t>
            </a:r>
            <a:r>
              <a:rPr lang="en-CA" dirty="0"/>
              <a:t> </a:t>
            </a:r>
          </a:p>
          <a:p>
            <a:pPr marL="171450" indent="-171450">
              <a:buFont typeface="Arial" panose="020B0604020202020204" pitchFamily="34" charset="0"/>
              <a:buChar char="•"/>
            </a:pPr>
            <a:r>
              <a:rPr lang="en-CA" dirty="0"/>
              <a:t>No time to go through Psalm 81 in detail …</a:t>
            </a:r>
          </a:p>
          <a:p>
            <a:pPr marL="171450" indent="-171450">
              <a:buFont typeface="Arial" panose="020B0604020202020204" pitchFamily="34" charset="0"/>
              <a:buChar char="•"/>
            </a:pPr>
            <a:r>
              <a:rPr lang="en-CA" dirty="0"/>
              <a:t>It is about this very topic …</a:t>
            </a:r>
          </a:p>
          <a:p>
            <a:pPr marL="171450" indent="-171450">
              <a:buFont typeface="Arial" panose="020B0604020202020204" pitchFamily="34" charset="0"/>
              <a:buChar char="•"/>
            </a:pPr>
            <a:r>
              <a:rPr lang="en-CA" dirty="0"/>
              <a:t>The Psalmist is expressing joy at the Fall Feast Season and alludes to the </a:t>
            </a:r>
            <a:r>
              <a:rPr lang="en-CA" i="1" dirty="0"/>
              <a:t>shophar</a:t>
            </a:r>
            <a:r>
              <a:rPr lang="en-CA" dirty="0"/>
              <a:t>  </a:t>
            </a:r>
          </a:p>
        </p:txBody>
      </p:sp>
      <p:sp>
        <p:nvSpPr>
          <p:cNvPr id="4" name="Slide Number Placeholder 3"/>
          <p:cNvSpPr>
            <a:spLocks noGrp="1"/>
          </p:cNvSpPr>
          <p:nvPr>
            <p:ph type="sldNum" sz="quarter" idx="5"/>
          </p:nvPr>
        </p:nvSpPr>
        <p:spPr/>
        <p:txBody>
          <a:bodyPr/>
          <a:lstStyle/>
          <a:p>
            <a:fld id="{46274ED4-253B-42E9-9271-88AA24B14C2B}" type="slidenum">
              <a:rPr lang="en-CA" smtClean="0"/>
              <a:t>3</a:t>
            </a:fld>
            <a:endParaRPr lang="en-CA"/>
          </a:p>
        </p:txBody>
      </p:sp>
    </p:spTree>
    <p:extLst>
      <p:ext uri="{BB962C8B-B14F-4D97-AF65-F5344CB8AC3E}">
        <p14:creationId xmlns:p14="http://schemas.microsoft.com/office/powerpoint/2010/main" val="2615534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last line is: “</a:t>
            </a:r>
            <a:r>
              <a:rPr lang="en-CA" dirty="0" err="1"/>
              <a:t>yom</a:t>
            </a:r>
            <a:r>
              <a:rPr lang="en-CA" dirty="0"/>
              <a:t> shophar </a:t>
            </a:r>
            <a:r>
              <a:rPr lang="en-CA" dirty="0" err="1"/>
              <a:t>utᵉru`ah</a:t>
            </a:r>
            <a:r>
              <a:rPr lang="en-CA" dirty="0"/>
              <a:t>” – literally “day of trumpet and loud blast”</a:t>
            </a:r>
          </a:p>
          <a:p>
            <a:pPr marL="171450" indent="-171450">
              <a:buFont typeface="Arial" panose="020B0604020202020204" pitchFamily="34" charset="0"/>
              <a:buChar char="•"/>
            </a:pPr>
            <a:r>
              <a:rPr lang="en-CA" dirty="0"/>
              <a:t>The meaning of the Day of Trumpets is abundantly clear …</a:t>
            </a:r>
          </a:p>
          <a:p>
            <a:pPr marL="171450" indent="-171450">
              <a:buFont typeface="Arial" panose="020B0604020202020204" pitchFamily="34" charset="0"/>
              <a:buChar char="•"/>
            </a:pPr>
            <a:r>
              <a:rPr lang="en-CA" b="1" u="sng" dirty="0"/>
              <a:t>But why is The Day of Trumpets called a “memorial”?</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46274ED4-253B-42E9-9271-88AA24B14C2B}" type="slidenum">
              <a:rPr lang="en-CA" smtClean="0"/>
              <a:t>4</a:t>
            </a:fld>
            <a:endParaRPr lang="en-CA"/>
          </a:p>
        </p:txBody>
      </p:sp>
    </p:spTree>
    <p:extLst>
      <p:ext uri="{BB962C8B-B14F-4D97-AF65-F5344CB8AC3E}">
        <p14:creationId xmlns:p14="http://schemas.microsoft.com/office/powerpoint/2010/main" val="1579070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first ten chapter of numbers contain the final instructions for the Israelites for the march to the Promised Land</a:t>
            </a:r>
          </a:p>
          <a:p>
            <a:pPr marL="171450" indent="-171450">
              <a:buFont typeface="Arial" panose="020B0604020202020204" pitchFamily="34" charset="0"/>
              <a:buChar char="•"/>
            </a:pPr>
            <a:r>
              <a:rPr lang="en-CA" dirty="0"/>
              <a:t>The plan at this time was to be in the promised land very shortly … </a:t>
            </a:r>
          </a:p>
        </p:txBody>
      </p:sp>
      <p:sp>
        <p:nvSpPr>
          <p:cNvPr id="4" name="Slide Number Placeholder 3"/>
          <p:cNvSpPr>
            <a:spLocks noGrp="1"/>
          </p:cNvSpPr>
          <p:nvPr>
            <p:ph type="sldNum" sz="quarter" idx="5"/>
          </p:nvPr>
        </p:nvSpPr>
        <p:spPr/>
        <p:txBody>
          <a:bodyPr/>
          <a:lstStyle/>
          <a:p>
            <a:fld id="{46274ED4-253B-42E9-9271-88AA24B14C2B}" type="slidenum">
              <a:rPr lang="en-CA" smtClean="0"/>
              <a:t>6</a:t>
            </a:fld>
            <a:endParaRPr lang="en-CA"/>
          </a:p>
        </p:txBody>
      </p:sp>
    </p:spTree>
    <p:extLst>
      <p:ext uri="{BB962C8B-B14F-4D97-AF65-F5344CB8AC3E}">
        <p14:creationId xmlns:p14="http://schemas.microsoft.com/office/powerpoint/2010/main" val="1052651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flexibility in the “form” of the Grain Offering is important …</a:t>
            </a:r>
          </a:p>
        </p:txBody>
      </p:sp>
      <p:sp>
        <p:nvSpPr>
          <p:cNvPr id="4" name="Slide Number Placeholder 3"/>
          <p:cNvSpPr>
            <a:spLocks noGrp="1"/>
          </p:cNvSpPr>
          <p:nvPr>
            <p:ph type="sldNum" sz="quarter" idx="5"/>
          </p:nvPr>
        </p:nvSpPr>
        <p:spPr/>
        <p:txBody>
          <a:bodyPr/>
          <a:lstStyle/>
          <a:p>
            <a:fld id="{46274ED4-253B-42E9-9271-88AA24B14C2B}" type="slidenum">
              <a:rPr lang="en-CA" smtClean="0"/>
              <a:t>9</a:t>
            </a:fld>
            <a:endParaRPr lang="en-CA"/>
          </a:p>
        </p:txBody>
      </p:sp>
    </p:spTree>
    <p:extLst>
      <p:ext uri="{BB962C8B-B14F-4D97-AF65-F5344CB8AC3E}">
        <p14:creationId xmlns:p14="http://schemas.microsoft.com/office/powerpoint/2010/main" val="931260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Salt: Ex30:35, Nm18:19, 2Chr13:5</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46274ED4-253B-42E9-9271-88AA24B14C2B}" type="slidenum">
              <a:rPr lang="en-CA" smtClean="0"/>
              <a:t>10</a:t>
            </a:fld>
            <a:endParaRPr lang="en-CA"/>
          </a:p>
        </p:txBody>
      </p:sp>
    </p:spTree>
    <p:extLst>
      <p:ext uri="{BB962C8B-B14F-4D97-AF65-F5344CB8AC3E}">
        <p14:creationId xmlns:p14="http://schemas.microsoft.com/office/powerpoint/2010/main" val="224904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 people in ancient Israel, they probably made the association with the salvific events of FDUB and Day of Trumpets </a:t>
            </a:r>
          </a:p>
        </p:txBody>
      </p:sp>
      <p:sp>
        <p:nvSpPr>
          <p:cNvPr id="4" name="Slide Number Placeholder 3"/>
          <p:cNvSpPr>
            <a:spLocks noGrp="1"/>
          </p:cNvSpPr>
          <p:nvPr>
            <p:ph type="sldNum" sz="quarter" idx="5"/>
          </p:nvPr>
        </p:nvSpPr>
        <p:spPr/>
        <p:txBody>
          <a:bodyPr/>
          <a:lstStyle/>
          <a:p>
            <a:fld id="{46274ED4-253B-42E9-9271-88AA24B14C2B}" type="slidenum">
              <a:rPr lang="en-CA" smtClean="0"/>
              <a:t>11</a:t>
            </a:fld>
            <a:endParaRPr lang="en-CA"/>
          </a:p>
        </p:txBody>
      </p:sp>
    </p:spTree>
    <p:extLst>
      <p:ext uri="{BB962C8B-B14F-4D97-AF65-F5344CB8AC3E}">
        <p14:creationId xmlns:p14="http://schemas.microsoft.com/office/powerpoint/2010/main" val="3738268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Until this occurs, the Day of Trumpets is a memorial of our receiving the Holy Spirit, the start of our journey to the True Promised Land</a:t>
            </a:r>
          </a:p>
        </p:txBody>
      </p:sp>
      <p:sp>
        <p:nvSpPr>
          <p:cNvPr id="4" name="Slide Number Placeholder 3"/>
          <p:cNvSpPr>
            <a:spLocks noGrp="1"/>
          </p:cNvSpPr>
          <p:nvPr>
            <p:ph type="sldNum" sz="quarter" idx="5"/>
          </p:nvPr>
        </p:nvSpPr>
        <p:spPr/>
        <p:txBody>
          <a:bodyPr/>
          <a:lstStyle/>
          <a:p>
            <a:fld id="{46274ED4-253B-42E9-9271-88AA24B14C2B}" type="slidenum">
              <a:rPr lang="en-CA" smtClean="0"/>
              <a:t>14</a:t>
            </a:fld>
            <a:endParaRPr lang="en-CA"/>
          </a:p>
        </p:txBody>
      </p:sp>
    </p:spTree>
    <p:extLst>
      <p:ext uri="{BB962C8B-B14F-4D97-AF65-F5344CB8AC3E}">
        <p14:creationId xmlns:p14="http://schemas.microsoft.com/office/powerpoint/2010/main" val="2796881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01EA5-8C56-81C7-290E-A98B014267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8842328-134F-B111-823E-A97220C86C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11E3DFF-F7B4-F655-2A6B-64FFC618812C}"/>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5" name="Footer Placeholder 4">
            <a:extLst>
              <a:ext uri="{FF2B5EF4-FFF2-40B4-BE49-F238E27FC236}">
                <a16:creationId xmlns:a16="http://schemas.microsoft.com/office/drawing/2014/main" id="{F975D58A-211D-71EC-1053-D63B816EDBE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DAA9FA4-152B-9898-1157-7A9BD493E95E}"/>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188507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4ECAD-9B60-A409-DECE-FF4C39007C7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8168D66-38F0-A929-3D15-F169744B21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9FCFC9-E831-C0CA-5387-FFC01DB64327}"/>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5" name="Footer Placeholder 4">
            <a:extLst>
              <a:ext uri="{FF2B5EF4-FFF2-40B4-BE49-F238E27FC236}">
                <a16:creationId xmlns:a16="http://schemas.microsoft.com/office/drawing/2014/main" id="{6588418B-C9E7-8831-FDEF-46EA4E37379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53B1304-5924-EC8B-020C-ECE797A1FAF1}"/>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62349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EC303E-09F4-5C52-69A7-0574FA29DF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0C293A9-E7F0-E6B6-DA04-A79F98CEFD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270BB59-A0B7-6674-0103-5F4F5337806A}"/>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5" name="Footer Placeholder 4">
            <a:extLst>
              <a:ext uri="{FF2B5EF4-FFF2-40B4-BE49-F238E27FC236}">
                <a16:creationId xmlns:a16="http://schemas.microsoft.com/office/drawing/2014/main" id="{5CD307F5-34DE-2813-4B8B-082B935484D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1ADA54D-E65F-C580-7409-0F7B3ED9611E}"/>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47118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C33B3-39C1-AABF-A95E-6AF0E97E73D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F5F8999-1E4E-CA22-7E56-0890D8A29F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87C6F42-3999-C100-271F-2FFD3B38B549}"/>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5" name="Footer Placeholder 4">
            <a:extLst>
              <a:ext uri="{FF2B5EF4-FFF2-40B4-BE49-F238E27FC236}">
                <a16:creationId xmlns:a16="http://schemas.microsoft.com/office/drawing/2014/main" id="{3A0BEE8D-A70C-E9A9-1A31-7ECF16BFB01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3A44E3-1F86-40A3-618D-F34E151AFBC0}"/>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413397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E1498-0C6E-071C-A4BA-A30A094BF8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9419587-37D0-ADBA-6E4C-981BC4806F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E428EE-5472-0317-28E0-7F4DB91A4AC5}"/>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5" name="Footer Placeholder 4">
            <a:extLst>
              <a:ext uri="{FF2B5EF4-FFF2-40B4-BE49-F238E27FC236}">
                <a16:creationId xmlns:a16="http://schemas.microsoft.com/office/drawing/2014/main" id="{76B2053F-09AA-3442-17BB-9FE2934A8C4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9C904FE-A1A2-DD7A-694E-5CBEFFF0661C}"/>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1740324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4834D-2587-651E-B4A1-CC1AC5ADF58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4699D05-C3DD-AAC3-5B17-5F9237F9EA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24EBC11-44BB-036D-6B48-54DF9AE2B1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600AFB1-8A26-E363-2CCA-D0C3E3A24D3D}"/>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6" name="Footer Placeholder 5">
            <a:extLst>
              <a:ext uri="{FF2B5EF4-FFF2-40B4-BE49-F238E27FC236}">
                <a16:creationId xmlns:a16="http://schemas.microsoft.com/office/drawing/2014/main" id="{3E13E596-D1F4-4F4B-0B2C-FC2C2EAF31C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7BA558D-AAD6-94C3-4671-0F19DF88EA43}"/>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901341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2306D-3315-32DC-C188-A59D1CA9F0E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4BC2F07-E68E-749B-F35C-24B1F7CEE9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3999E-DEBC-02E6-31F0-341C6C34C7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31B1899-E578-DA4E-3D4E-AE0436490D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F686C1-FF86-F9E6-D097-5C9635C832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0FB65C8-E092-2D90-EB79-654BDE2161A5}"/>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8" name="Footer Placeholder 7">
            <a:extLst>
              <a:ext uri="{FF2B5EF4-FFF2-40B4-BE49-F238E27FC236}">
                <a16:creationId xmlns:a16="http://schemas.microsoft.com/office/drawing/2014/main" id="{BFF62A22-78E0-A814-1C06-D296246BE9F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3AE3DDB-96FC-AF1C-8084-302A222235B3}"/>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1580653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FCB8-5045-AC7B-C34A-E9963BFD784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9750310-7BDC-2C82-433F-5EE9E3402403}"/>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4" name="Footer Placeholder 3">
            <a:extLst>
              <a:ext uri="{FF2B5EF4-FFF2-40B4-BE49-F238E27FC236}">
                <a16:creationId xmlns:a16="http://schemas.microsoft.com/office/drawing/2014/main" id="{34DF1A1A-A6DC-874F-355D-8787B99001B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570A20E0-7DC5-1E0A-5D79-6AAEF4E468F5}"/>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264116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56A449-DB2B-3AF3-2BE6-049DA1E28BF9}"/>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3" name="Footer Placeholder 2">
            <a:extLst>
              <a:ext uri="{FF2B5EF4-FFF2-40B4-BE49-F238E27FC236}">
                <a16:creationId xmlns:a16="http://schemas.microsoft.com/office/drawing/2014/main" id="{31BCDC8D-7DCA-1442-7AA8-F7B367D9DF8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136088E-AB33-12D4-45B5-03257653620B}"/>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250381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FD172-530F-9C35-74D2-D4DDF1CED5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C87A233-AF86-4B56-A13B-FCEED17264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36B8B96-ACBD-5AF1-2DDC-E0C66CF15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599507-79D6-B24E-A30C-1EDED9248127}"/>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6" name="Footer Placeholder 5">
            <a:extLst>
              <a:ext uri="{FF2B5EF4-FFF2-40B4-BE49-F238E27FC236}">
                <a16:creationId xmlns:a16="http://schemas.microsoft.com/office/drawing/2014/main" id="{BD59B046-CB1D-5DEE-DC0C-E3237BE8F47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0D132E2-73AF-16CF-8584-C216ED5AFC75}"/>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352156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1BBB6-4252-E292-6B77-C2A4608952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F8CCE1A-643E-3728-827E-6337066137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756022E-3584-CD63-CF76-A69E4F9AD2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605010-6F13-CF1A-CE68-769F9C5B7CA6}"/>
              </a:ext>
            </a:extLst>
          </p:cNvPr>
          <p:cNvSpPr>
            <a:spLocks noGrp="1"/>
          </p:cNvSpPr>
          <p:nvPr>
            <p:ph type="dt" sz="half" idx="10"/>
          </p:nvPr>
        </p:nvSpPr>
        <p:spPr/>
        <p:txBody>
          <a:bodyPr/>
          <a:lstStyle/>
          <a:p>
            <a:fld id="{4055CDA9-CC75-4CFC-96DD-13C706FD3DFB}" type="datetimeFigureOut">
              <a:rPr lang="en-CA" smtClean="0"/>
              <a:t>2022-09-23</a:t>
            </a:fld>
            <a:endParaRPr lang="en-CA"/>
          </a:p>
        </p:txBody>
      </p:sp>
      <p:sp>
        <p:nvSpPr>
          <p:cNvPr id="6" name="Footer Placeholder 5">
            <a:extLst>
              <a:ext uri="{FF2B5EF4-FFF2-40B4-BE49-F238E27FC236}">
                <a16:creationId xmlns:a16="http://schemas.microsoft.com/office/drawing/2014/main" id="{F72C827C-5FCC-A7CB-7281-FB98F64604F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AE8194E-C964-F8F2-A918-5C2DE7EFB451}"/>
              </a:ext>
            </a:extLst>
          </p:cNvPr>
          <p:cNvSpPr>
            <a:spLocks noGrp="1"/>
          </p:cNvSpPr>
          <p:nvPr>
            <p:ph type="sldNum" sz="quarter" idx="12"/>
          </p:nvPr>
        </p:nvSpPr>
        <p:spPr/>
        <p:txBody>
          <a:bodyPr/>
          <a:lstStyle/>
          <a:p>
            <a:fld id="{4807FE26-FE19-4AB0-9D07-58DC9A6D730A}" type="slidenum">
              <a:rPr lang="en-CA" smtClean="0"/>
              <a:t>‹#›</a:t>
            </a:fld>
            <a:endParaRPr lang="en-CA"/>
          </a:p>
        </p:txBody>
      </p:sp>
    </p:spTree>
    <p:extLst>
      <p:ext uri="{BB962C8B-B14F-4D97-AF65-F5344CB8AC3E}">
        <p14:creationId xmlns:p14="http://schemas.microsoft.com/office/powerpoint/2010/main" val="1294141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796601-465E-9FDF-620B-2F8DD82B6A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1238C9E-0855-A6C0-6E6F-48AD404993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4CB5DA8-EE84-F31C-96CC-181C74B7E7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5CDA9-CC75-4CFC-96DD-13C706FD3DFB}" type="datetimeFigureOut">
              <a:rPr lang="en-CA" smtClean="0"/>
              <a:t>2022-09-23</a:t>
            </a:fld>
            <a:endParaRPr lang="en-CA"/>
          </a:p>
        </p:txBody>
      </p:sp>
      <p:sp>
        <p:nvSpPr>
          <p:cNvPr id="5" name="Footer Placeholder 4">
            <a:extLst>
              <a:ext uri="{FF2B5EF4-FFF2-40B4-BE49-F238E27FC236}">
                <a16:creationId xmlns:a16="http://schemas.microsoft.com/office/drawing/2014/main" id="{1DBDAFC3-CB1D-3ACF-E520-AFB42FB7A4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29D36CA-6E0D-42FC-EEEF-60C1B7104D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7FE26-FE19-4AB0-9D07-58DC9A6D730A}" type="slidenum">
              <a:rPr lang="en-CA" smtClean="0"/>
              <a:t>‹#›</a:t>
            </a:fld>
            <a:endParaRPr lang="en-CA"/>
          </a:p>
        </p:txBody>
      </p:sp>
    </p:spTree>
    <p:extLst>
      <p:ext uri="{BB962C8B-B14F-4D97-AF65-F5344CB8AC3E}">
        <p14:creationId xmlns:p14="http://schemas.microsoft.com/office/powerpoint/2010/main" val="4121581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B2F05-BAFA-AB75-53FF-AA37668596C8}"/>
              </a:ext>
            </a:extLst>
          </p:cNvPr>
          <p:cNvSpPr>
            <a:spLocks noGrp="1"/>
          </p:cNvSpPr>
          <p:nvPr>
            <p:ph type="ctrTitle"/>
          </p:nvPr>
        </p:nvSpPr>
        <p:spPr>
          <a:xfrm>
            <a:off x="0" y="0"/>
            <a:ext cx="12192000" cy="1193369"/>
          </a:xfrm>
        </p:spPr>
        <p:txBody>
          <a:bodyPr>
            <a:normAutofit/>
          </a:bodyPr>
          <a:lstStyle/>
          <a:p>
            <a:r>
              <a:rPr lang="en-CA" dirty="0">
                <a:latin typeface="Arial Black" panose="020B0A04020102020204" pitchFamily="34" charset="0"/>
              </a:rPr>
              <a:t>The Memorial Portion</a:t>
            </a:r>
          </a:p>
        </p:txBody>
      </p:sp>
      <p:sp>
        <p:nvSpPr>
          <p:cNvPr id="3" name="Subtitle 2">
            <a:extLst>
              <a:ext uri="{FF2B5EF4-FFF2-40B4-BE49-F238E27FC236}">
                <a16:creationId xmlns:a16="http://schemas.microsoft.com/office/drawing/2014/main" id="{84C2F5C3-32BF-D7A3-0539-C8CB98716B5D}"/>
              </a:ext>
            </a:extLst>
          </p:cNvPr>
          <p:cNvSpPr>
            <a:spLocks noGrp="1"/>
          </p:cNvSpPr>
          <p:nvPr>
            <p:ph type="subTitle" idx="1"/>
          </p:nvPr>
        </p:nvSpPr>
        <p:spPr>
          <a:xfrm>
            <a:off x="-1" y="1357313"/>
            <a:ext cx="12191999" cy="5500687"/>
          </a:xfrm>
        </p:spPr>
        <p:txBody>
          <a:bodyPr>
            <a:normAutofit lnSpcReduction="10000"/>
          </a:bodyPr>
          <a:lstStyle/>
          <a:p>
            <a:r>
              <a:rPr lang="en-CA" sz="2800" i="1" dirty="0">
                <a:solidFill>
                  <a:srgbClr val="FF0000"/>
                </a:solidFill>
              </a:rPr>
              <a:t>When you bring </a:t>
            </a:r>
            <a:r>
              <a:rPr lang="en-CA" sz="2800" b="1" i="1" dirty="0">
                <a:solidFill>
                  <a:srgbClr val="FF0000"/>
                </a:solidFill>
                <a:highlight>
                  <a:srgbClr val="FFFF00"/>
                </a:highlight>
              </a:rPr>
              <a:t>a grain offering</a:t>
            </a:r>
            <a:r>
              <a:rPr lang="en-CA" sz="2800" i="1" dirty="0">
                <a:solidFill>
                  <a:srgbClr val="FF0000"/>
                </a:solidFill>
              </a:rPr>
              <a:t> … the priest shall take from the grain offering its </a:t>
            </a:r>
            <a:r>
              <a:rPr lang="en-CA" sz="2800" b="1" i="1" u="sng" dirty="0">
                <a:solidFill>
                  <a:srgbClr val="FF0000"/>
                </a:solidFill>
                <a:highlight>
                  <a:srgbClr val="FFFF00"/>
                </a:highlight>
              </a:rPr>
              <a:t>memorial portion</a:t>
            </a:r>
            <a:r>
              <a:rPr lang="en-CA" sz="2800" i="1" dirty="0">
                <a:solidFill>
                  <a:srgbClr val="FF0000"/>
                </a:solidFill>
              </a:rPr>
              <a:t> and burn this on the altar, an offering by fire with a </a:t>
            </a:r>
            <a:br>
              <a:rPr lang="en-CA" sz="2800" i="1" dirty="0">
                <a:solidFill>
                  <a:srgbClr val="FF0000"/>
                </a:solidFill>
              </a:rPr>
            </a:br>
            <a:r>
              <a:rPr lang="en-CA" sz="2800" b="1" i="1" dirty="0">
                <a:solidFill>
                  <a:srgbClr val="FF0000"/>
                </a:solidFill>
                <a:highlight>
                  <a:srgbClr val="FFFF00"/>
                </a:highlight>
              </a:rPr>
              <a:t>pleasing</a:t>
            </a:r>
            <a:r>
              <a:rPr lang="en-CA" sz="2800" i="1" dirty="0">
                <a:solidFill>
                  <a:srgbClr val="FF0000"/>
                </a:solidFill>
                <a:highlight>
                  <a:srgbClr val="FFFF00"/>
                </a:highlight>
              </a:rPr>
              <a:t> </a:t>
            </a:r>
            <a:r>
              <a:rPr lang="en-CA" sz="2800" b="1" i="1" dirty="0">
                <a:solidFill>
                  <a:srgbClr val="FF0000"/>
                </a:solidFill>
                <a:highlight>
                  <a:srgbClr val="FFFF00"/>
                </a:highlight>
              </a:rPr>
              <a:t>aroma to the LORD</a:t>
            </a:r>
            <a:r>
              <a:rPr lang="en-CA" sz="2800" i="1" dirty="0">
                <a:solidFill>
                  <a:srgbClr val="FF0000"/>
                </a:solidFill>
              </a:rPr>
              <a:t>. </a:t>
            </a:r>
          </a:p>
          <a:p>
            <a:pPr algn="r">
              <a:spcBef>
                <a:spcPts val="0"/>
              </a:spcBef>
            </a:pPr>
            <a:r>
              <a:rPr lang="en-CA" sz="2000" dirty="0"/>
              <a:t>(Leviticus 2:4a, 9 ESV)</a:t>
            </a:r>
          </a:p>
          <a:p>
            <a:r>
              <a:rPr lang="en-CA" sz="2800" b="1" i="1" dirty="0">
                <a:solidFill>
                  <a:srgbClr val="FF0000"/>
                </a:solidFill>
                <a:highlight>
                  <a:srgbClr val="FFFF00"/>
                </a:highlight>
              </a:rPr>
              <a:t>This day shall be for you </a:t>
            </a:r>
            <a:r>
              <a:rPr lang="en-CA" sz="2800" b="1" i="1" u="sng" dirty="0">
                <a:solidFill>
                  <a:srgbClr val="FF0000"/>
                </a:solidFill>
                <a:highlight>
                  <a:srgbClr val="FFFF00"/>
                </a:highlight>
              </a:rPr>
              <a:t>a memorial day</a:t>
            </a:r>
            <a:r>
              <a:rPr lang="en-CA" sz="2800" i="1" dirty="0">
                <a:solidFill>
                  <a:srgbClr val="FF0000"/>
                </a:solidFill>
              </a:rPr>
              <a:t>, and you shall keep it as </a:t>
            </a:r>
            <a:r>
              <a:rPr lang="en-CA" sz="2800" b="1" i="1" dirty="0">
                <a:solidFill>
                  <a:srgbClr val="FF0000"/>
                </a:solidFill>
                <a:highlight>
                  <a:srgbClr val="FFFF00"/>
                </a:highlight>
              </a:rPr>
              <a:t>a feast</a:t>
            </a:r>
            <a:r>
              <a:rPr lang="en-CA" sz="2800" i="1" dirty="0">
                <a:solidFill>
                  <a:srgbClr val="FF0000"/>
                </a:solidFill>
              </a:rPr>
              <a:t> to the LORD … On the first day you shall hold a </a:t>
            </a:r>
            <a:r>
              <a:rPr lang="en-CA" sz="2800" b="1" i="1" dirty="0">
                <a:solidFill>
                  <a:srgbClr val="FF0000"/>
                </a:solidFill>
                <a:highlight>
                  <a:srgbClr val="FFFF00"/>
                </a:highlight>
              </a:rPr>
              <a:t>holy assembly</a:t>
            </a:r>
            <a:r>
              <a:rPr lang="en-CA" sz="2800" i="1" dirty="0">
                <a:solidFill>
                  <a:srgbClr val="FF0000"/>
                </a:solidFill>
              </a:rPr>
              <a:t> … you shall observe </a:t>
            </a:r>
            <a:r>
              <a:rPr lang="en-CA" sz="2800" b="1" i="1" dirty="0">
                <a:solidFill>
                  <a:srgbClr val="FF0000"/>
                </a:solidFill>
                <a:highlight>
                  <a:srgbClr val="FFFF00"/>
                </a:highlight>
              </a:rPr>
              <a:t>the Feast of Unleavened Bread</a:t>
            </a:r>
            <a:r>
              <a:rPr lang="en-CA" sz="2800" i="1" dirty="0">
                <a:solidFill>
                  <a:srgbClr val="FF0000"/>
                </a:solidFill>
              </a:rPr>
              <a:t>, for </a:t>
            </a:r>
            <a:r>
              <a:rPr lang="en-CA" sz="2800" b="1" i="1" dirty="0">
                <a:solidFill>
                  <a:srgbClr val="FF0000"/>
                </a:solidFill>
                <a:highlight>
                  <a:srgbClr val="FFFF00"/>
                </a:highlight>
              </a:rPr>
              <a:t>on this very day I brought your hosts out of the land of Egypt</a:t>
            </a:r>
            <a:r>
              <a:rPr lang="en-CA" sz="2800" i="1" dirty="0">
                <a:solidFill>
                  <a:srgbClr val="FF0000"/>
                </a:solidFill>
              </a:rPr>
              <a:t>.  … You shall tell your son on that day, ‘It is because of what the LORD did for me when I came out of Egypt.’  And it shall be to you as a sign on your hand and as </a:t>
            </a:r>
            <a:r>
              <a:rPr lang="en-CA" sz="2800" b="1" i="1" u="sng" dirty="0">
                <a:solidFill>
                  <a:srgbClr val="FF0000"/>
                </a:solidFill>
                <a:highlight>
                  <a:srgbClr val="FFFF00"/>
                </a:highlight>
              </a:rPr>
              <a:t>a memorial</a:t>
            </a:r>
            <a:r>
              <a:rPr lang="en-CA" sz="2800" i="1" dirty="0">
                <a:solidFill>
                  <a:srgbClr val="FF0000"/>
                </a:solidFill>
              </a:rPr>
              <a:t> … that the [torah] of the LORD may be in your mouth. </a:t>
            </a:r>
          </a:p>
          <a:p>
            <a:pPr algn="r">
              <a:spcBef>
                <a:spcPts val="0"/>
              </a:spcBef>
            </a:pPr>
            <a:r>
              <a:rPr lang="en-CA" sz="2000" dirty="0"/>
              <a:t>(Exodus 12:14a, 16a</a:t>
            </a:r>
            <a:r>
              <a:rPr lang="el-GR" sz="2000" dirty="0"/>
              <a:t>α</a:t>
            </a:r>
            <a:r>
              <a:rPr lang="en-CA" sz="2000" dirty="0"/>
              <a:t>, 17a, 13:8-9a ESV)</a:t>
            </a:r>
          </a:p>
          <a:p>
            <a:r>
              <a:rPr lang="en-CA" sz="2800" i="1" dirty="0">
                <a:solidFill>
                  <a:srgbClr val="FF0000"/>
                </a:solidFill>
              </a:rPr>
              <a:t>And the LORD spoke to Moses, saying, “Speak to the people of Israel, saying, </a:t>
            </a:r>
            <a:r>
              <a:rPr lang="en-CA" sz="2800" b="1" i="1" dirty="0">
                <a:solidFill>
                  <a:srgbClr val="FF0000"/>
                </a:solidFill>
                <a:highlight>
                  <a:srgbClr val="FFFF00"/>
                </a:highlight>
              </a:rPr>
              <a:t>In the seventh month</a:t>
            </a:r>
            <a:r>
              <a:rPr lang="en-CA" sz="2800" i="1" dirty="0">
                <a:solidFill>
                  <a:srgbClr val="FF0000"/>
                </a:solidFill>
              </a:rPr>
              <a:t>, on the </a:t>
            </a:r>
            <a:r>
              <a:rPr lang="en-CA" sz="2800" b="1" i="1" dirty="0">
                <a:solidFill>
                  <a:srgbClr val="FF0000"/>
                </a:solidFill>
                <a:highlight>
                  <a:srgbClr val="FFFF00"/>
                </a:highlight>
              </a:rPr>
              <a:t>first day of the month</a:t>
            </a:r>
            <a:r>
              <a:rPr lang="en-CA" sz="2800" i="1" dirty="0">
                <a:solidFill>
                  <a:srgbClr val="FF0000"/>
                </a:solidFill>
              </a:rPr>
              <a:t>, you shall observe </a:t>
            </a:r>
            <a:r>
              <a:rPr lang="en-CA" sz="2800" b="1" i="1" dirty="0">
                <a:solidFill>
                  <a:srgbClr val="FF0000"/>
                </a:solidFill>
                <a:highlight>
                  <a:srgbClr val="FFFF00"/>
                </a:highlight>
              </a:rPr>
              <a:t>a day of solemn rest</a:t>
            </a:r>
            <a:r>
              <a:rPr lang="en-CA" sz="2800" i="1" dirty="0">
                <a:solidFill>
                  <a:srgbClr val="FF0000"/>
                </a:solidFill>
              </a:rPr>
              <a:t>, </a:t>
            </a:r>
            <a:r>
              <a:rPr lang="en-CA" sz="2800" b="1" i="1" u="sng" dirty="0">
                <a:solidFill>
                  <a:srgbClr val="FF0000"/>
                </a:solidFill>
                <a:highlight>
                  <a:srgbClr val="FFFF00"/>
                </a:highlight>
              </a:rPr>
              <a:t>a memorial</a:t>
            </a:r>
            <a:r>
              <a:rPr lang="en-CA" sz="2800" i="1" dirty="0">
                <a:solidFill>
                  <a:srgbClr val="FF0000"/>
                </a:solidFill>
              </a:rPr>
              <a:t> proclaimed with </a:t>
            </a:r>
            <a:r>
              <a:rPr lang="en-CA" sz="2800" b="1" i="1" dirty="0">
                <a:solidFill>
                  <a:srgbClr val="FF0000"/>
                </a:solidFill>
                <a:highlight>
                  <a:srgbClr val="FFFF00"/>
                </a:highlight>
              </a:rPr>
              <a:t>blast of trumpets</a:t>
            </a:r>
            <a:r>
              <a:rPr lang="en-CA" sz="2800" i="1" dirty="0">
                <a:solidFill>
                  <a:srgbClr val="FF0000"/>
                </a:solidFill>
              </a:rPr>
              <a:t>, </a:t>
            </a:r>
            <a:r>
              <a:rPr lang="en-CA" sz="2800" b="1" i="1" dirty="0">
                <a:solidFill>
                  <a:srgbClr val="FF0000"/>
                </a:solidFill>
                <a:highlight>
                  <a:srgbClr val="FFFF00"/>
                </a:highlight>
              </a:rPr>
              <a:t>a holy convocation</a:t>
            </a:r>
            <a:r>
              <a:rPr lang="en-CA" sz="2800" i="1" dirty="0">
                <a:solidFill>
                  <a:srgbClr val="FF0000"/>
                </a:solidFill>
              </a:rPr>
              <a:t>. </a:t>
            </a:r>
          </a:p>
          <a:p>
            <a:pPr algn="r">
              <a:spcBef>
                <a:spcPts val="0"/>
              </a:spcBef>
            </a:pPr>
            <a:r>
              <a:rPr lang="en-CA" sz="2000" dirty="0"/>
              <a:t>(Leviticus 23:23-24 ESV) </a:t>
            </a:r>
          </a:p>
        </p:txBody>
      </p:sp>
      <p:sp>
        <p:nvSpPr>
          <p:cNvPr id="4" name="TextBox 3">
            <a:extLst>
              <a:ext uri="{FF2B5EF4-FFF2-40B4-BE49-F238E27FC236}">
                <a16:creationId xmlns:a16="http://schemas.microsoft.com/office/drawing/2014/main" id="{FE9EB7F2-896A-1555-D2ED-1F2B26FB2B0A}"/>
              </a:ext>
            </a:extLst>
          </p:cNvPr>
          <p:cNvSpPr txBox="1"/>
          <p:nvPr/>
        </p:nvSpPr>
        <p:spPr>
          <a:xfrm>
            <a:off x="0" y="6604084"/>
            <a:ext cx="12192000" cy="253916"/>
          </a:xfrm>
          <a:prstGeom prst="rect">
            <a:avLst/>
          </a:prstGeom>
          <a:noFill/>
        </p:spPr>
        <p:txBody>
          <a:bodyPr wrap="square" rtlCol="0">
            <a:spAutoFit/>
          </a:bodyPr>
          <a:lstStyle/>
          <a:p>
            <a:r>
              <a:rPr lang="en-CA" sz="1050" dirty="0">
                <a:effectLst/>
                <a:latin typeface="Calibri" panose="020F0502020204030204" pitchFamily="34" charset="0"/>
                <a:ea typeface="Calibri" panose="020F0502020204030204" pitchFamily="34" charset="0"/>
                <a:cs typeface="Arial" panose="020B0604020202020204" pitchFamily="34" charset="0"/>
              </a:rPr>
              <a:t>©2022 Mike Whyte – this document may be used freely for personal study, preaching, and teaching.  No part of it may be used under any circumstances for commercial purposes or to attain personal gain or advantage.</a:t>
            </a:r>
            <a:endParaRPr lang="en-CA" sz="1050" dirty="0"/>
          </a:p>
        </p:txBody>
      </p:sp>
    </p:spTree>
    <p:extLst>
      <p:ext uri="{BB962C8B-B14F-4D97-AF65-F5344CB8AC3E}">
        <p14:creationId xmlns:p14="http://schemas.microsoft.com/office/powerpoint/2010/main" val="4172321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2D55-86AF-0860-ECD2-1B77410F6917}"/>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Symbolism of the Grain Offering</a:t>
            </a:r>
          </a:p>
        </p:txBody>
      </p:sp>
      <p:sp>
        <p:nvSpPr>
          <p:cNvPr id="3" name="Content Placeholder 2">
            <a:extLst>
              <a:ext uri="{FF2B5EF4-FFF2-40B4-BE49-F238E27FC236}">
                <a16:creationId xmlns:a16="http://schemas.microsoft.com/office/drawing/2014/main" id="{DEA4B27F-9DF3-3F9D-0ED2-6120BE491138}"/>
              </a:ext>
            </a:extLst>
          </p:cNvPr>
          <p:cNvSpPr>
            <a:spLocks noGrp="1"/>
          </p:cNvSpPr>
          <p:nvPr>
            <p:ph idx="1"/>
          </p:nvPr>
        </p:nvSpPr>
        <p:spPr>
          <a:xfrm>
            <a:off x="0" y="1129553"/>
            <a:ext cx="12192000" cy="5728446"/>
          </a:xfrm>
        </p:spPr>
        <p:txBody>
          <a:bodyPr/>
          <a:lstStyle/>
          <a:p>
            <a:r>
              <a:rPr lang="en-CA" dirty="0"/>
              <a:t>As the staple of life, </a:t>
            </a:r>
            <a:r>
              <a:rPr lang="en-CA" b="1" dirty="0">
                <a:highlight>
                  <a:srgbClr val="FFFF00"/>
                </a:highlight>
              </a:rPr>
              <a:t>offering grain represented recognition by the offeror of God’s beneficence in provision of the necessities of life</a:t>
            </a:r>
          </a:p>
          <a:p>
            <a:r>
              <a:rPr lang="en-CA" dirty="0"/>
              <a:t>The various ways in which the grain could be prepared indicate </a:t>
            </a:r>
            <a:r>
              <a:rPr lang="en-CA" b="1" dirty="0">
                <a:highlight>
                  <a:srgbClr val="FFFF00"/>
                </a:highlight>
              </a:rPr>
              <a:t>God’s acceptance of cultural and social differences among people</a:t>
            </a:r>
            <a:r>
              <a:rPr lang="en-CA" dirty="0"/>
              <a:t> – God is NOT restrictive</a:t>
            </a:r>
          </a:p>
          <a:p>
            <a:r>
              <a:rPr lang="en-CA" dirty="0"/>
              <a:t>But, there is </a:t>
            </a:r>
            <a:r>
              <a:rPr lang="en-CA" b="1" dirty="0">
                <a:highlight>
                  <a:srgbClr val="FFFF00"/>
                </a:highlight>
              </a:rPr>
              <a:t>never tolerance of sin</a:t>
            </a:r>
            <a:r>
              <a:rPr lang="en-CA" b="1" dirty="0"/>
              <a:t> </a:t>
            </a:r>
            <a:r>
              <a:rPr lang="en-CA" dirty="0"/>
              <a:t>– always unleavened</a:t>
            </a:r>
          </a:p>
          <a:p>
            <a:r>
              <a:rPr lang="en-CA" b="1" dirty="0">
                <a:highlight>
                  <a:srgbClr val="FFFF00"/>
                </a:highlight>
              </a:rPr>
              <a:t>Committed to the covenant</a:t>
            </a:r>
            <a:r>
              <a:rPr lang="en-CA" dirty="0"/>
              <a:t> is required –  always with salt</a:t>
            </a:r>
          </a:p>
          <a:p>
            <a:r>
              <a:rPr lang="en-CA" dirty="0"/>
              <a:t>The </a:t>
            </a:r>
            <a:r>
              <a:rPr lang="en-CA" b="1" dirty="0">
                <a:highlight>
                  <a:srgbClr val="FFFF00"/>
                </a:highlight>
              </a:rPr>
              <a:t>Holy Spirit is required to live the Way of God</a:t>
            </a:r>
            <a:r>
              <a:rPr lang="en-CA" b="1" dirty="0"/>
              <a:t> </a:t>
            </a:r>
            <a:r>
              <a:rPr lang="en-CA" dirty="0"/>
              <a:t>– always with olive oil</a:t>
            </a:r>
          </a:p>
          <a:p>
            <a:r>
              <a:rPr lang="en-CA" b="1" dirty="0">
                <a:highlight>
                  <a:srgbClr val="FFFF00"/>
                </a:highlight>
              </a:rPr>
              <a:t>God is always to be acknowledged and obeyed</a:t>
            </a:r>
            <a:r>
              <a:rPr lang="en-CA" b="1" dirty="0"/>
              <a:t> </a:t>
            </a:r>
            <a:r>
              <a:rPr lang="en-CA" dirty="0"/>
              <a:t>– always with frankincense and always with a memorial portion</a:t>
            </a:r>
          </a:p>
          <a:p>
            <a:r>
              <a:rPr lang="en-CA" dirty="0"/>
              <a:t>The frankincense and the memorial portion are fully burned on the alter, an </a:t>
            </a:r>
            <a:r>
              <a:rPr lang="en-CA" b="1" dirty="0">
                <a:highlight>
                  <a:srgbClr val="FFFF00"/>
                </a:highlight>
              </a:rPr>
              <a:t>offering by fire</a:t>
            </a:r>
            <a:r>
              <a:rPr lang="en-CA" dirty="0"/>
              <a:t>: the total consumption of items place on the alter symbolizes </a:t>
            </a:r>
            <a:br>
              <a:rPr lang="en-CA" dirty="0"/>
            </a:br>
            <a:r>
              <a:rPr lang="en-CA" b="1" dirty="0">
                <a:highlight>
                  <a:srgbClr val="FFFF00"/>
                </a:highlight>
              </a:rPr>
              <a:t>total commitment to serving God</a:t>
            </a:r>
            <a:r>
              <a:rPr lang="en-CA" dirty="0"/>
              <a:t>, which provides a </a:t>
            </a:r>
            <a:r>
              <a:rPr lang="en-CA" b="1" dirty="0">
                <a:highlight>
                  <a:srgbClr val="FFFF00"/>
                </a:highlight>
              </a:rPr>
              <a:t>pleasing aroma</a:t>
            </a:r>
            <a:r>
              <a:rPr lang="en-CA" dirty="0"/>
              <a:t> to God</a:t>
            </a:r>
          </a:p>
          <a:p>
            <a:endParaRPr lang="en-CA" dirty="0"/>
          </a:p>
        </p:txBody>
      </p:sp>
    </p:spTree>
    <p:extLst>
      <p:ext uri="{BB962C8B-B14F-4D97-AF65-F5344CB8AC3E}">
        <p14:creationId xmlns:p14="http://schemas.microsoft.com/office/powerpoint/2010/main" val="116771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8D4AC-111E-8C29-F3FF-F0A1B61EF647}"/>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The Memorial Portion</a:t>
            </a:r>
          </a:p>
        </p:txBody>
      </p:sp>
      <p:sp>
        <p:nvSpPr>
          <p:cNvPr id="3" name="Content Placeholder 2">
            <a:extLst>
              <a:ext uri="{FF2B5EF4-FFF2-40B4-BE49-F238E27FC236}">
                <a16:creationId xmlns:a16="http://schemas.microsoft.com/office/drawing/2014/main" id="{8F76A3EF-A760-EC1A-F823-2F22ADA8DBF8}"/>
              </a:ext>
            </a:extLst>
          </p:cNvPr>
          <p:cNvSpPr>
            <a:spLocks noGrp="1"/>
          </p:cNvSpPr>
          <p:nvPr>
            <p:ph idx="1"/>
          </p:nvPr>
        </p:nvSpPr>
        <p:spPr>
          <a:xfrm>
            <a:off x="0" y="1147482"/>
            <a:ext cx="12192000" cy="5710517"/>
          </a:xfrm>
        </p:spPr>
        <p:txBody>
          <a:bodyPr>
            <a:normAutofit lnSpcReduction="10000"/>
          </a:bodyPr>
          <a:lstStyle/>
          <a:p>
            <a:r>
              <a:rPr lang="en-CA" dirty="0"/>
              <a:t>The word for “memorial portion” is</a:t>
            </a:r>
            <a:r>
              <a:rPr lang="en-CA" sz="2800" dirty="0">
                <a:effectLst/>
                <a:latin typeface="Calibri" panose="020F0502020204030204" pitchFamily="34" charset="0"/>
                <a:ea typeface="Calibri" panose="020F0502020204030204" pitchFamily="34" charset="0"/>
              </a:rPr>
              <a:t>:</a:t>
            </a:r>
            <a:r>
              <a:rPr lang="he-IL" sz="3200" b="1" dirty="0">
                <a:effectLst/>
                <a:highlight>
                  <a:srgbClr val="FFFF00"/>
                </a:highlight>
                <a:latin typeface="Times New Roman" panose="02020603050405020304" pitchFamily="18" charset="0"/>
                <a:ea typeface="Calibri" panose="020F0502020204030204" pitchFamily="34" charset="0"/>
                <a:cs typeface="+mj-cs"/>
              </a:rPr>
              <a:t>אַזְכָּרָה </a:t>
            </a:r>
            <a:r>
              <a:rPr lang="en-CA" b="1" dirty="0">
                <a:effectLst/>
                <a:highlight>
                  <a:srgbClr val="FFFF00"/>
                </a:highlight>
                <a:latin typeface="Calibri" panose="020F0502020204030204" pitchFamily="34" charset="0"/>
                <a:ea typeface="Calibri" panose="020F0502020204030204" pitchFamily="34" charset="0"/>
                <a:cs typeface="+mj-cs"/>
              </a:rPr>
              <a:t> </a:t>
            </a:r>
            <a:r>
              <a:rPr lang="en-CA" sz="2800" b="1" dirty="0">
                <a:effectLst/>
                <a:highlight>
                  <a:srgbClr val="FFFF00"/>
                </a:highlight>
                <a:latin typeface="Calibri" panose="020F0502020204030204" pitchFamily="34" charset="0"/>
                <a:ea typeface="Calibri" panose="020F0502020204030204" pitchFamily="34" charset="0"/>
              </a:rPr>
              <a:t>- ´</a:t>
            </a:r>
            <a:r>
              <a:rPr lang="en-CA" sz="2800" b="1" dirty="0" err="1">
                <a:effectLst/>
                <a:highlight>
                  <a:srgbClr val="FFFF00"/>
                </a:highlight>
                <a:latin typeface="Calibri" panose="020F0502020204030204" pitchFamily="34" charset="0"/>
                <a:ea typeface="Calibri" panose="020F0502020204030204" pitchFamily="34" charset="0"/>
              </a:rPr>
              <a:t>azᵉkarah</a:t>
            </a:r>
            <a:r>
              <a:rPr lang="en-CA" sz="2800" dirty="0">
                <a:effectLst/>
                <a:latin typeface="Calibri" panose="020F0502020204030204" pitchFamily="34" charset="0"/>
                <a:ea typeface="Calibri" panose="020F0502020204030204" pitchFamily="34" charset="0"/>
              </a:rPr>
              <a:t>, a feminine noun derived from the </a:t>
            </a:r>
            <a:r>
              <a:rPr lang="en-CA" sz="2800" dirty="0">
                <a:effectLst/>
                <a:latin typeface="Calibri" panose="020F0502020204030204" pitchFamily="34" charset="0"/>
                <a:ea typeface="Calibri" panose="020F0502020204030204" pitchFamily="34" charset="0"/>
                <a:cs typeface="Arial" panose="020B0604020202020204" pitchFamily="34" charset="0"/>
              </a:rPr>
              <a:t>verb</a:t>
            </a:r>
            <a:r>
              <a:rPr lang="he-IL" sz="3200" b="1" dirty="0">
                <a:effectLst/>
                <a:latin typeface="Times New Roman" panose="02020603050405020304" pitchFamily="18" charset="0"/>
                <a:ea typeface="Calibri" panose="020F0502020204030204" pitchFamily="34" charset="0"/>
                <a:cs typeface="+mj-cs"/>
              </a:rPr>
              <a:t>זָכַר </a:t>
            </a:r>
            <a:r>
              <a:rPr lang="en-CA" dirty="0">
                <a:effectLst/>
                <a:latin typeface="Calibri" panose="020F0502020204030204" pitchFamily="34" charset="0"/>
                <a:ea typeface="Calibri" panose="020F0502020204030204" pitchFamily="34" charset="0"/>
                <a:cs typeface="+mj-cs"/>
              </a:rPr>
              <a:t> </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err="1">
                <a:effectLst/>
                <a:latin typeface="Calibri" panose="020F0502020204030204" pitchFamily="34" charset="0"/>
                <a:ea typeface="Calibri" panose="020F0502020204030204" pitchFamily="34" charset="0"/>
                <a:cs typeface="Arial" panose="020B0604020202020204" pitchFamily="34" charset="0"/>
              </a:rPr>
              <a:t>zakar</a:t>
            </a:r>
            <a:r>
              <a:rPr lang="en-CA" sz="2800" dirty="0">
                <a:effectLst/>
                <a:latin typeface="Calibri" panose="020F0502020204030204" pitchFamily="34" charset="0"/>
                <a:ea typeface="Calibri" panose="020F0502020204030204" pitchFamily="34" charset="0"/>
                <a:cs typeface="Arial" panose="020B0604020202020204" pitchFamily="34" charset="0"/>
              </a:rPr>
              <a:t>, as is </a:t>
            </a:r>
            <a:r>
              <a:rPr lang="en-CA" sz="2800" b="1" dirty="0" err="1">
                <a:effectLst/>
                <a:latin typeface="Calibri" panose="020F0502020204030204" pitchFamily="34" charset="0"/>
                <a:ea typeface="Calibri" panose="020F0502020204030204" pitchFamily="34" charset="0"/>
                <a:cs typeface="Arial" panose="020B0604020202020204" pitchFamily="34" charset="0"/>
              </a:rPr>
              <a:t>zikkaron</a:t>
            </a:r>
            <a:r>
              <a:rPr lang="en-CA" dirty="0">
                <a:latin typeface="Calibri" panose="020F0502020204030204" pitchFamily="34" charset="0"/>
                <a:ea typeface="Calibri" panose="020F0502020204030204" pitchFamily="34" charset="0"/>
                <a:cs typeface="Arial" panose="020B0604020202020204" pitchFamily="34" charset="0"/>
              </a:rPr>
              <a:t>, so the words are related</a:t>
            </a:r>
          </a:p>
          <a:p>
            <a:r>
              <a:rPr lang="en-CA" b="1" dirty="0">
                <a:highlight>
                  <a:srgbClr val="FFFF00"/>
                </a:highlight>
                <a:latin typeface="Calibri" panose="020F0502020204030204" pitchFamily="34" charset="0"/>
                <a:cs typeface="Arial" panose="020B0604020202020204" pitchFamily="34" charset="0"/>
              </a:rPr>
              <a:t>It is nowhere stated why it is called a “memorial portion”</a:t>
            </a:r>
            <a:r>
              <a:rPr lang="en-CA" dirty="0">
                <a:latin typeface="Calibri" panose="020F0502020204030204" pitchFamily="34" charset="0"/>
                <a:cs typeface="Arial" panose="020B0604020202020204" pitchFamily="34" charset="0"/>
              </a:rPr>
              <a:t> </a:t>
            </a:r>
          </a:p>
          <a:p>
            <a:pPr marL="457200" lvl="1" indent="0">
              <a:buNone/>
            </a:pPr>
            <a:r>
              <a:rPr lang="en-CA" sz="2800" b="1" dirty="0">
                <a:highlight>
                  <a:srgbClr val="FFFF00"/>
                </a:highlight>
                <a:latin typeface="Calibri" panose="020F0502020204030204" pitchFamily="34" charset="0"/>
                <a:cs typeface="Arial" panose="020B0604020202020204" pitchFamily="34" charset="0"/>
              </a:rPr>
              <a:t>– what is it a memorial of? </a:t>
            </a:r>
          </a:p>
          <a:p>
            <a:r>
              <a:rPr lang="en-CA" dirty="0">
                <a:latin typeface="Calibri" panose="020F0502020204030204" pitchFamily="34" charset="0"/>
                <a:cs typeface="Arial" panose="020B0604020202020204" pitchFamily="34" charset="0"/>
              </a:rPr>
              <a:t>Paul records Jesus’ instructions regarding the New Testament Passover:</a:t>
            </a:r>
          </a:p>
          <a:p>
            <a:pPr marL="457200" lvl="1" indent="0">
              <a:buNone/>
            </a:pPr>
            <a:r>
              <a:rPr lang="en-CA" b="1" u="sng" dirty="0"/>
              <a:t>1 Corinthians 11:23-25 ESV</a:t>
            </a:r>
          </a:p>
          <a:p>
            <a:pPr marL="457200" lvl="1" indent="0">
              <a:buNone/>
            </a:pPr>
            <a:r>
              <a:rPr lang="en-CA" dirty="0"/>
              <a:t>For I received from the Lord what I also delivered to you, that the Lord Jesus on the night when he was betrayed took bread, and when he had given thanks, he broke it, and said, “This is my body, which is for you.  </a:t>
            </a:r>
            <a:r>
              <a:rPr lang="en-CA" b="1" dirty="0">
                <a:highlight>
                  <a:srgbClr val="FFFF00"/>
                </a:highlight>
              </a:rPr>
              <a:t>Do this in remembrance of me</a:t>
            </a:r>
            <a:r>
              <a:rPr lang="en-CA" dirty="0"/>
              <a:t>.”  In the same way also he took the cup, after supper, saying, “This cup is the new covenant in my blood.  </a:t>
            </a:r>
            <a:r>
              <a:rPr lang="en-CA" b="1" dirty="0">
                <a:highlight>
                  <a:srgbClr val="FFFF00"/>
                </a:highlight>
              </a:rPr>
              <a:t>Do this</a:t>
            </a:r>
            <a:r>
              <a:rPr lang="en-CA" dirty="0"/>
              <a:t>, as often as you drink it, </a:t>
            </a:r>
            <a:r>
              <a:rPr lang="en-CA" b="1" dirty="0">
                <a:highlight>
                  <a:srgbClr val="FFFF00"/>
                </a:highlight>
              </a:rPr>
              <a:t>in remembrance of me</a:t>
            </a:r>
            <a:r>
              <a:rPr lang="en-CA" dirty="0"/>
              <a:t>.” </a:t>
            </a:r>
          </a:p>
          <a:p>
            <a:r>
              <a:rPr lang="en-CA" b="1" dirty="0">
                <a:highlight>
                  <a:srgbClr val="FFFF00"/>
                </a:highlight>
              </a:rPr>
              <a:t>The Passover symbols are a “memorial” of Jesus</a:t>
            </a:r>
            <a:r>
              <a:rPr lang="en-CA" dirty="0"/>
              <a:t>: his life, his work, his sacrifice, his resurrection, his current position as “intercessor”: these are </a:t>
            </a:r>
            <a:r>
              <a:rPr lang="en-CA" b="1" dirty="0">
                <a:highlight>
                  <a:srgbClr val="FFFF00"/>
                </a:highlight>
              </a:rPr>
              <a:t>the necessities of eternal life</a:t>
            </a:r>
            <a:r>
              <a:rPr lang="en-CA" dirty="0"/>
              <a:t> </a:t>
            </a:r>
          </a:p>
        </p:txBody>
      </p:sp>
    </p:spTree>
    <p:extLst>
      <p:ext uri="{BB962C8B-B14F-4D97-AF65-F5344CB8AC3E}">
        <p14:creationId xmlns:p14="http://schemas.microsoft.com/office/powerpoint/2010/main" val="122308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CDBB9-F38A-8B83-FFEA-475614D967C7}"/>
              </a:ext>
            </a:extLst>
          </p:cNvPr>
          <p:cNvSpPr>
            <a:spLocks noGrp="1"/>
          </p:cNvSpPr>
          <p:nvPr>
            <p:ph type="title"/>
          </p:nvPr>
        </p:nvSpPr>
        <p:spPr>
          <a:xfrm>
            <a:off x="838200" y="1"/>
            <a:ext cx="10515600" cy="1201270"/>
          </a:xfrm>
        </p:spPr>
        <p:txBody>
          <a:bodyPr/>
          <a:lstStyle/>
          <a:p>
            <a:pPr algn="ctr"/>
            <a:r>
              <a:rPr lang="en-CA" dirty="0">
                <a:latin typeface="Arial Black" panose="020B0A04020102020204" pitchFamily="34" charset="0"/>
              </a:rPr>
              <a:t>Jesus Christ – the Messiah</a:t>
            </a:r>
          </a:p>
        </p:txBody>
      </p:sp>
      <p:sp>
        <p:nvSpPr>
          <p:cNvPr id="3" name="Content Placeholder 2">
            <a:extLst>
              <a:ext uri="{FF2B5EF4-FFF2-40B4-BE49-F238E27FC236}">
                <a16:creationId xmlns:a16="http://schemas.microsoft.com/office/drawing/2014/main" id="{9E580CD0-F2AD-3D3C-3D17-5E206AA1DCA9}"/>
              </a:ext>
            </a:extLst>
          </p:cNvPr>
          <p:cNvSpPr>
            <a:spLocks noGrp="1"/>
          </p:cNvSpPr>
          <p:nvPr>
            <p:ph idx="1"/>
          </p:nvPr>
        </p:nvSpPr>
        <p:spPr>
          <a:xfrm>
            <a:off x="0" y="1201271"/>
            <a:ext cx="12192000" cy="5656728"/>
          </a:xfrm>
        </p:spPr>
        <p:txBody>
          <a:bodyPr>
            <a:normAutofit/>
          </a:bodyPr>
          <a:lstStyle/>
          <a:p>
            <a:r>
              <a:rPr lang="en-CA" b="1" dirty="0">
                <a:highlight>
                  <a:srgbClr val="FFFF00"/>
                </a:highlight>
              </a:rPr>
              <a:t>The “memorial portion” of the Grain Offering looks forward to the salvific acts of Jesus Christ</a:t>
            </a:r>
            <a:r>
              <a:rPr lang="en-CA" dirty="0"/>
              <a:t> – the Messiah</a:t>
            </a:r>
          </a:p>
          <a:p>
            <a:r>
              <a:rPr lang="en-CA" dirty="0"/>
              <a:t>The entire sacrificial system was a foreshadow of the sacrifice of Christ</a:t>
            </a:r>
          </a:p>
          <a:p>
            <a:r>
              <a:rPr lang="en-CA" dirty="0"/>
              <a:t>As the Grain Offering symbolized the necessities of physical life, a portion of it was always required to look forward in God’s Plan of Salvation to the life and work of Jesus Christ</a:t>
            </a:r>
          </a:p>
          <a:p>
            <a:r>
              <a:rPr lang="en-CA" dirty="0"/>
              <a:t>The First Day of Unleavened Bread to the Israelites was a memorial of deliverance from Egypt; to Christians </a:t>
            </a:r>
            <a:r>
              <a:rPr lang="en-CA" b="1" dirty="0">
                <a:highlight>
                  <a:srgbClr val="FFFF00"/>
                </a:highlight>
              </a:rPr>
              <a:t>The First Day of Unleavened Bread is a memorial of deliverance from sin</a:t>
            </a:r>
            <a:r>
              <a:rPr lang="en-CA" dirty="0"/>
              <a:t> through the sacrifice of Jesus Christ</a:t>
            </a:r>
          </a:p>
          <a:p>
            <a:r>
              <a:rPr lang="en-CA" dirty="0"/>
              <a:t>The symbolism of The Day of Trumpets has always been clear: the return of Christ and the First resurrection</a:t>
            </a:r>
          </a:p>
          <a:p>
            <a:r>
              <a:rPr lang="en-CA" b="1" dirty="0">
                <a:highlight>
                  <a:srgbClr val="FFFF00"/>
                </a:highlight>
              </a:rPr>
              <a:t>How then is the Day of Trumpets a “memorial”</a:t>
            </a:r>
            <a:r>
              <a:rPr lang="en-CA" dirty="0"/>
              <a:t>?</a:t>
            </a:r>
          </a:p>
        </p:txBody>
      </p:sp>
    </p:spTree>
    <p:extLst>
      <p:ext uri="{BB962C8B-B14F-4D97-AF65-F5344CB8AC3E}">
        <p14:creationId xmlns:p14="http://schemas.microsoft.com/office/powerpoint/2010/main" val="2474699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269B2-B296-0638-563A-22332B5E7DE7}"/>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Day of Trumpets – a Memorial</a:t>
            </a:r>
          </a:p>
        </p:txBody>
      </p:sp>
      <p:sp>
        <p:nvSpPr>
          <p:cNvPr id="3" name="Content Placeholder 2">
            <a:extLst>
              <a:ext uri="{FF2B5EF4-FFF2-40B4-BE49-F238E27FC236}">
                <a16:creationId xmlns:a16="http://schemas.microsoft.com/office/drawing/2014/main" id="{519401A9-08C6-5236-42BF-312C2F69D695}"/>
              </a:ext>
            </a:extLst>
          </p:cNvPr>
          <p:cNvSpPr>
            <a:spLocks noGrp="1"/>
          </p:cNvSpPr>
          <p:nvPr>
            <p:ph idx="1"/>
          </p:nvPr>
        </p:nvSpPr>
        <p:spPr>
          <a:xfrm>
            <a:off x="0" y="1147482"/>
            <a:ext cx="12192000" cy="5710517"/>
          </a:xfrm>
        </p:spPr>
        <p:txBody>
          <a:bodyPr/>
          <a:lstStyle/>
          <a:p>
            <a:r>
              <a:rPr lang="en-CA" b="1" dirty="0">
                <a:highlight>
                  <a:srgbClr val="FFFF00"/>
                </a:highlight>
              </a:rPr>
              <a:t>To the ancient Israelites</a:t>
            </a:r>
            <a:r>
              <a:rPr lang="en-CA" dirty="0"/>
              <a:t>, the Day of Trumpets  was a memorial of the day they set off to the Promised Land</a:t>
            </a:r>
          </a:p>
          <a:p>
            <a:r>
              <a:rPr lang="en-CA" b="1" dirty="0">
                <a:highlight>
                  <a:srgbClr val="FFFF00"/>
                </a:highlight>
              </a:rPr>
              <a:t>Once in the Promised Land </a:t>
            </a:r>
            <a:r>
              <a:rPr lang="en-CA" dirty="0"/>
              <a:t>the Trumpets were to be continued to be used</a:t>
            </a:r>
          </a:p>
          <a:p>
            <a:r>
              <a:rPr lang="en-CA" dirty="0"/>
              <a:t>Jesus told us to consider the </a:t>
            </a:r>
            <a:r>
              <a:rPr lang="en-CA" b="1" dirty="0">
                <a:highlight>
                  <a:srgbClr val="FFFF00"/>
                </a:highlight>
              </a:rPr>
              <a:t>New Testament Passover symbols as a memorial</a:t>
            </a:r>
            <a:r>
              <a:rPr lang="en-CA" dirty="0"/>
              <a:t> of his life and work </a:t>
            </a:r>
          </a:p>
          <a:p>
            <a:r>
              <a:rPr lang="en-CA" dirty="0"/>
              <a:t>Christ’s life and work make it possible for Christians to have the Holy Spirit which make it possible to live by the Way of God, which makes salvation possible</a:t>
            </a:r>
          </a:p>
          <a:p>
            <a:r>
              <a:rPr lang="en-CA" b="1" dirty="0">
                <a:highlight>
                  <a:srgbClr val="FFFF00"/>
                </a:highlight>
              </a:rPr>
              <a:t>This suggests that the “memorial” aspect of the Day of Trumpets</a:t>
            </a:r>
            <a:r>
              <a:rPr lang="en-CA" dirty="0"/>
              <a:t> relates to the day of conversion, </a:t>
            </a:r>
            <a:r>
              <a:rPr lang="en-CA" b="1" dirty="0">
                <a:highlight>
                  <a:srgbClr val="FFFF00"/>
                </a:highlight>
              </a:rPr>
              <a:t>the receipt of the Holy Spirt </a:t>
            </a:r>
            <a:r>
              <a:rPr lang="en-CA" dirty="0"/>
              <a:t>– the day each of us set off on our journey to the true Promised Land, the Kingdom of God</a:t>
            </a:r>
          </a:p>
          <a:p>
            <a:r>
              <a:rPr lang="en-CA" dirty="0"/>
              <a:t>Once in the True Promised Land, </a:t>
            </a:r>
            <a:r>
              <a:rPr lang="en-CA" b="1" dirty="0">
                <a:highlight>
                  <a:srgbClr val="FFFF00"/>
                </a:highlight>
              </a:rPr>
              <a:t>we will continue to use the Holy Spirit </a:t>
            </a:r>
            <a:r>
              <a:rPr lang="en-CA" dirty="0"/>
              <a:t>to bring salvation to all humanity</a:t>
            </a:r>
          </a:p>
          <a:p>
            <a:endParaRPr lang="en-CA" dirty="0"/>
          </a:p>
        </p:txBody>
      </p:sp>
    </p:spTree>
    <p:extLst>
      <p:ext uri="{BB962C8B-B14F-4D97-AF65-F5344CB8AC3E}">
        <p14:creationId xmlns:p14="http://schemas.microsoft.com/office/powerpoint/2010/main" val="1681675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AE304-3800-58EA-031C-C6FF106A9D8F}"/>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The Last Trumpet</a:t>
            </a:r>
          </a:p>
        </p:txBody>
      </p:sp>
      <p:sp>
        <p:nvSpPr>
          <p:cNvPr id="3" name="Content Placeholder 2">
            <a:extLst>
              <a:ext uri="{FF2B5EF4-FFF2-40B4-BE49-F238E27FC236}">
                <a16:creationId xmlns:a16="http://schemas.microsoft.com/office/drawing/2014/main" id="{6B52F445-B616-36BC-9C28-05E47E061A7D}"/>
              </a:ext>
            </a:extLst>
          </p:cNvPr>
          <p:cNvSpPr>
            <a:spLocks noGrp="1"/>
          </p:cNvSpPr>
          <p:nvPr>
            <p:ph idx="1"/>
          </p:nvPr>
        </p:nvSpPr>
        <p:spPr>
          <a:xfrm>
            <a:off x="0" y="1129553"/>
            <a:ext cx="12192000" cy="5728446"/>
          </a:xfrm>
        </p:spPr>
        <p:txBody>
          <a:bodyPr/>
          <a:lstStyle/>
          <a:p>
            <a:r>
              <a:rPr lang="en-CA" b="1" dirty="0">
                <a:highlight>
                  <a:srgbClr val="FFFF00"/>
                </a:highlight>
              </a:rPr>
              <a:t>Our journey will be completed at the last great trumpet blast</a:t>
            </a:r>
            <a:r>
              <a:rPr lang="en-CA" dirty="0"/>
              <a:t> which will accompany the First Resurrection:</a:t>
            </a:r>
          </a:p>
          <a:p>
            <a:pPr marL="457200" lvl="1" indent="0">
              <a:buNone/>
            </a:pPr>
            <a:r>
              <a:rPr lang="en-CA" b="1" u="sng" dirty="0"/>
              <a:t>1 Corinthians 15:50-53 ESV</a:t>
            </a:r>
          </a:p>
          <a:p>
            <a:pPr marL="457200" lvl="1" indent="0">
              <a:buNone/>
            </a:pPr>
            <a:r>
              <a:rPr lang="en-CA" dirty="0"/>
              <a:t>I tell you this, brothers: </a:t>
            </a:r>
            <a:r>
              <a:rPr lang="en-CA" b="1" dirty="0">
                <a:highlight>
                  <a:srgbClr val="FFFF00"/>
                </a:highlight>
              </a:rPr>
              <a:t>flesh and blood cannot inherit the kingdom of God</a:t>
            </a:r>
            <a:r>
              <a:rPr lang="en-CA" dirty="0"/>
              <a:t>, nor does the perishable inherit the imperishable.  Behold!  I tell you a mystery.  We shall not all sleep, but </a:t>
            </a:r>
            <a:r>
              <a:rPr lang="en-CA" b="1" dirty="0">
                <a:highlight>
                  <a:srgbClr val="FFFF00"/>
                </a:highlight>
              </a:rPr>
              <a:t>we shall all be changed</a:t>
            </a:r>
            <a:r>
              <a:rPr lang="en-CA" dirty="0"/>
              <a:t>, in a moment, in the twinkling of an eye, </a:t>
            </a:r>
            <a:r>
              <a:rPr lang="en-CA" b="1" dirty="0">
                <a:highlight>
                  <a:srgbClr val="FFFF00"/>
                </a:highlight>
              </a:rPr>
              <a:t>at the last trumpet</a:t>
            </a:r>
            <a:r>
              <a:rPr lang="en-CA" dirty="0"/>
              <a:t>.  For </a:t>
            </a:r>
            <a:r>
              <a:rPr lang="en-CA" b="1" dirty="0">
                <a:highlight>
                  <a:srgbClr val="FFFF00"/>
                </a:highlight>
              </a:rPr>
              <a:t>the trumpet will sound</a:t>
            </a:r>
            <a:r>
              <a:rPr lang="en-CA" dirty="0"/>
              <a:t>, and </a:t>
            </a:r>
            <a:r>
              <a:rPr lang="en-CA" b="1" dirty="0">
                <a:highlight>
                  <a:srgbClr val="FFFF00"/>
                </a:highlight>
              </a:rPr>
              <a:t>the dead will be raised imperishable</a:t>
            </a:r>
            <a:r>
              <a:rPr lang="en-CA" dirty="0"/>
              <a:t>, and </a:t>
            </a:r>
            <a:r>
              <a:rPr lang="en-CA" b="1" dirty="0">
                <a:highlight>
                  <a:srgbClr val="FFFF00"/>
                </a:highlight>
              </a:rPr>
              <a:t>we shall be changed</a:t>
            </a:r>
            <a:r>
              <a:rPr lang="en-CA" dirty="0"/>
              <a:t>.  For this perishable body must put on the imperishable, and this mortal body must put on immortality.</a:t>
            </a:r>
          </a:p>
          <a:p>
            <a:pPr marL="457200" lvl="1" indent="0">
              <a:buNone/>
            </a:pPr>
            <a:r>
              <a:rPr lang="en-CA" b="1" u="sng" dirty="0"/>
              <a:t>Matthew 24:30-31 ESV</a:t>
            </a:r>
            <a:r>
              <a:rPr lang="en-CA" dirty="0"/>
              <a:t> </a:t>
            </a:r>
          </a:p>
          <a:p>
            <a:pPr marL="457200" lvl="1" indent="0">
              <a:buNone/>
            </a:pPr>
            <a:r>
              <a:rPr lang="en-CA" dirty="0"/>
              <a:t>Then will appear in heaven the sign of the Son of Man, and then all the tribes of the earth will mourn, and they will see </a:t>
            </a:r>
            <a:r>
              <a:rPr lang="en-CA" b="1" dirty="0">
                <a:highlight>
                  <a:srgbClr val="FFFF00"/>
                </a:highlight>
              </a:rPr>
              <a:t>the Son of Man coming</a:t>
            </a:r>
            <a:r>
              <a:rPr lang="en-CA" dirty="0"/>
              <a:t> on the clouds of heaven with power and great glory.  And </a:t>
            </a:r>
            <a:r>
              <a:rPr lang="en-CA" b="1" dirty="0">
                <a:highlight>
                  <a:srgbClr val="FFFF00"/>
                </a:highlight>
              </a:rPr>
              <a:t>he will send out his angels with a loud trumpet call</a:t>
            </a:r>
            <a:r>
              <a:rPr lang="en-CA" dirty="0"/>
              <a:t>, and </a:t>
            </a:r>
            <a:r>
              <a:rPr lang="en-CA" b="1" dirty="0">
                <a:highlight>
                  <a:srgbClr val="FFFF00"/>
                </a:highlight>
              </a:rPr>
              <a:t>they will gather his elect from</a:t>
            </a:r>
            <a:r>
              <a:rPr lang="en-CA" dirty="0"/>
              <a:t> the four winds, from one end of heaven to the other. </a:t>
            </a:r>
          </a:p>
          <a:p>
            <a:endParaRPr lang="en-CA" dirty="0"/>
          </a:p>
        </p:txBody>
      </p:sp>
    </p:spTree>
    <p:extLst>
      <p:ext uri="{BB962C8B-B14F-4D97-AF65-F5344CB8AC3E}">
        <p14:creationId xmlns:p14="http://schemas.microsoft.com/office/powerpoint/2010/main" val="4177929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4A13-DE0F-4154-F6AD-F1D441428E63}"/>
              </a:ext>
            </a:extLst>
          </p:cNvPr>
          <p:cNvSpPr>
            <a:spLocks noGrp="1"/>
          </p:cNvSpPr>
          <p:nvPr>
            <p:ph type="title"/>
          </p:nvPr>
        </p:nvSpPr>
        <p:spPr>
          <a:xfrm>
            <a:off x="838200" y="1"/>
            <a:ext cx="10515600" cy="1111623"/>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2D154F23-0946-9466-E190-3337D4318142}"/>
              </a:ext>
            </a:extLst>
          </p:cNvPr>
          <p:cNvSpPr>
            <a:spLocks noGrp="1"/>
          </p:cNvSpPr>
          <p:nvPr>
            <p:ph idx="1"/>
          </p:nvPr>
        </p:nvSpPr>
        <p:spPr>
          <a:xfrm>
            <a:off x="0" y="1111624"/>
            <a:ext cx="12192000" cy="5746375"/>
          </a:xfrm>
        </p:spPr>
        <p:txBody>
          <a:bodyPr>
            <a:normAutofit lnSpcReduction="10000"/>
          </a:bodyPr>
          <a:lstStyle/>
          <a:p>
            <a:r>
              <a:rPr lang="en-CA" b="1" dirty="0">
                <a:highlight>
                  <a:srgbClr val="FFFF00"/>
                </a:highlight>
              </a:rPr>
              <a:t>The “memorial portion” is something of a mystery</a:t>
            </a:r>
            <a:r>
              <a:rPr lang="en-CA" dirty="0"/>
              <a:t> – but God has given us the clues in the Bible to put it all together and make sense of it</a:t>
            </a:r>
          </a:p>
          <a:p>
            <a:r>
              <a:rPr lang="en-CA" dirty="0"/>
              <a:t>The </a:t>
            </a:r>
            <a:r>
              <a:rPr lang="en-CA" b="1" dirty="0">
                <a:highlight>
                  <a:srgbClr val="FFFF00"/>
                </a:highlight>
              </a:rPr>
              <a:t>First Day of Unleavened Bread</a:t>
            </a:r>
            <a:r>
              <a:rPr lang="en-CA" dirty="0"/>
              <a:t> is clearly stated to be </a:t>
            </a:r>
            <a:r>
              <a:rPr lang="en-CA" b="1" dirty="0">
                <a:highlight>
                  <a:srgbClr val="FFFF00"/>
                </a:highlight>
              </a:rPr>
              <a:t>a “memorial” of deliverance</a:t>
            </a:r>
          </a:p>
          <a:p>
            <a:r>
              <a:rPr lang="en-CA" dirty="0"/>
              <a:t>The </a:t>
            </a:r>
            <a:r>
              <a:rPr lang="en-CA" b="1" dirty="0">
                <a:highlight>
                  <a:srgbClr val="FFFF00"/>
                </a:highlight>
              </a:rPr>
              <a:t>Grain Offering</a:t>
            </a:r>
            <a:r>
              <a:rPr lang="en-CA" dirty="0"/>
              <a:t> relates to the necessities of life</a:t>
            </a:r>
          </a:p>
          <a:p>
            <a:r>
              <a:rPr lang="en-CA" dirty="0"/>
              <a:t>The Day of Trumpets looks to </a:t>
            </a:r>
            <a:r>
              <a:rPr lang="en-CA" b="1" dirty="0">
                <a:highlight>
                  <a:srgbClr val="FFFF00"/>
                </a:highlight>
              </a:rPr>
              <a:t>the beginning of real life in the Kingdom</a:t>
            </a:r>
          </a:p>
          <a:p>
            <a:r>
              <a:rPr lang="en-CA" dirty="0"/>
              <a:t>As with all the offerings, </a:t>
            </a:r>
            <a:r>
              <a:rPr lang="en-CA" b="1" dirty="0">
                <a:highlight>
                  <a:srgbClr val="FFFF00"/>
                </a:highlight>
              </a:rPr>
              <a:t>the symbolic focus of Grain Offering is Jesus Christ through the “memorial portion”</a:t>
            </a:r>
          </a:p>
          <a:p>
            <a:r>
              <a:rPr lang="en-CA" b="1" dirty="0">
                <a:highlight>
                  <a:srgbClr val="FFFF00"/>
                </a:highlight>
              </a:rPr>
              <a:t>To the Israelites</a:t>
            </a:r>
            <a:r>
              <a:rPr lang="en-CA" dirty="0"/>
              <a:t>, the Day of Trumpets was a “</a:t>
            </a:r>
            <a:r>
              <a:rPr lang="en-CA" b="1" dirty="0">
                <a:highlight>
                  <a:srgbClr val="FFFF00"/>
                </a:highlight>
              </a:rPr>
              <a:t>memorial</a:t>
            </a:r>
            <a:r>
              <a:rPr lang="en-CA" dirty="0"/>
              <a:t>” of the day they began their </a:t>
            </a:r>
            <a:r>
              <a:rPr lang="en-CA" b="1" dirty="0">
                <a:highlight>
                  <a:srgbClr val="FFFF00"/>
                </a:highlight>
              </a:rPr>
              <a:t>journey to the Promised Land</a:t>
            </a:r>
          </a:p>
          <a:p>
            <a:r>
              <a:rPr lang="en-CA" dirty="0"/>
              <a:t>To Christians, the Day of Trumpets is a </a:t>
            </a:r>
            <a:r>
              <a:rPr lang="en-CA" b="1" dirty="0">
                <a:highlight>
                  <a:srgbClr val="FFFF00"/>
                </a:highlight>
              </a:rPr>
              <a:t>memorial of the day of conversion</a:t>
            </a:r>
            <a:r>
              <a:rPr lang="en-CA" dirty="0"/>
              <a:t>, when the </a:t>
            </a:r>
            <a:r>
              <a:rPr lang="en-CA" b="1" dirty="0">
                <a:highlight>
                  <a:srgbClr val="FFFF00"/>
                </a:highlight>
              </a:rPr>
              <a:t>Holy Spirit</a:t>
            </a:r>
            <a:r>
              <a:rPr lang="en-CA" dirty="0"/>
              <a:t> was given as a gift from God, so that we could commence our </a:t>
            </a:r>
            <a:r>
              <a:rPr lang="en-CA" b="1" dirty="0">
                <a:highlight>
                  <a:srgbClr val="FFFF00"/>
                </a:highlight>
              </a:rPr>
              <a:t>journey to the true Promised Land</a:t>
            </a:r>
          </a:p>
        </p:txBody>
      </p:sp>
    </p:spTree>
    <p:extLst>
      <p:ext uri="{BB962C8B-B14F-4D97-AF65-F5344CB8AC3E}">
        <p14:creationId xmlns:p14="http://schemas.microsoft.com/office/powerpoint/2010/main" val="836180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E58E2-E83E-61F2-7F8C-13F4B333889F}"/>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The Day of Trumpets</a:t>
            </a:r>
          </a:p>
        </p:txBody>
      </p:sp>
      <p:sp>
        <p:nvSpPr>
          <p:cNvPr id="3" name="Content Placeholder 2">
            <a:extLst>
              <a:ext uri="{FF2B5EF4-FFF2-40B4-BE49-F238E27FC236}">
                <a16:creationId xmlns:a16="http://schemas.microsoft.com/office/drawing/2014/main" id="{F5E66632-556B-65CE-8883-55304C53A9DB}"/>
              </a:ext>
            </a:extLst>
          </p:cNvPr>
          <p:cNvSpPr>
            <a:spLocks noGrp="1"/>
          </p:cNvSpPr>
          <p:nvPr>
            <p:ph idx="1"/>
          </p:nvPr>
        </p:nvSpPr>
        <p:spPr>
          <a:xfrm>
            <a:off x="0" y="1170432"/>
            <a:ext cx="12192000" cy="5687567"/>
          </a:xfrm>
        </p:spPr>
        <p:txBody>
          <a:bodyPr/>
          <a:lstStyle/>
          <a:p>
            <a:r>
              <a:rPr lang="en-CA" b="1" dirty="0">
                <a:highlight>
                  <a:srgbClr val="FFFF00"/>
                </a:highlight>
              </a:rPr>
              <a:t>Important terminology:</a:t>
            </a:r>
          </a:p>
          <a:p>
            <a:pPr lvl="1"/>
            <a:r>
              <a:rPr lang="en-CA" dirty="0"/>
              <a:t> </a:t>
            </a:r>
            <a:r>
              <a:rPr lang="he-IL" sz="2800" b="1" dirty="0">
                <a:cs typeface="+mj-cs"/>
              </a:rPr>
              <a:t>שׁוֺפָר</a:t>
            </a:r>
            <a:r>
              <a:rPr lang="en-CA" sz="2800" b="1" dirty="0">
                <a:cs typeface="+mj-cs"/>
              </a:rPr>
              <a:t> </a:t>
            </a:r>
            <a:r>
              <a:rPr lang="en-CA" dirty="0"/>
              <a:t> - </a:t>
            </a:r>
            <a:r>
              <a:rPr lang="en-CA" b="1" dirty="0">
                <a:highlight>
                  <a:srgbClr val="FFFF00"/>
                </a:highlight>
              </a:rPr>
              <a:t>shophar</a:t>
            </a:r>
            <a:r>
              <a:rPr lang="en-CA" dirty="0"/>
              <a:t>: a trumpet made of ram’s horn</a:t>
            </a:r>
            <a:br>
              <a:rPr lang="en-CA" dirty="0"/>
            </a:br>
            <a:r>
              <a:rPr lang="en-CA" b="1" u="sng" dirty="0"/>
              <a:t>Exodus 19:16, 19 ESV</a:t>
            </a:r>
            <a:br>
              <a:rPr lang="en-CA" dirty="0"/>
            </a:br>
            <a:r>
              <a:rPr lang="en-CA" dirty="0"/>
              <a:t>On the morning of the third day there were thunders and lightnings and a thick cloud on the mountain and a very loud </a:t>
            </a:r>
            <a:r>
              <a:rPr lang="en-CA" b="1" dirty="0">
                <a:highlight>
                  <a:srgbClr val="FFFF00"/>
                </a:highlight>
              </a:rPr>
              <a:t>trumpet [shophar] </a:t>
            </a:r>
            <a:r>
              <a:rPr lang="en-CA" dirty="0"/>
              <a:t>blast … And as the sound of the </a:t>
            </a:r>
            <a:r>
              <a:rPr lang="en-CA" b="1" dirty="0">
                <a:highlight>
                  <a:srgbClr val="FFFF00"/>
                </a:highlight>
              </a:rPr>
              <a:t>trumpet [shophar]</a:t>
            </a:r>
            <a:r>
              <a:rPr lang="en-CA" dirty="0"/>
              <a:t> grew louder and louder, Moses spoke, and God answered him in thunder.</a:t>
            </a:r>
          </a:p>
          <a:p>
            <a:pPr lvl="1"/>
            <a:r>
              <a:rPr lang="en-CA" dirty="0"/>
              <a:t>  </a:t>
            </a:r>
            <a:r>
              <a:rPr lang="he-IL" sz="2800" b="1" dirty="0">
                <a:cs typeface="+mj-cs"/>
              </a:rPr>
              <a:t>חֲצֹצְרָה</a:t>
            </a:r>
            <a:r>
              <a:rPr lang="en-CA" sz="2800" b="1" dirty="0">
                <a:cs typeface="+mj-cs"/>
              </a:rPr>
              <a:t> </a:t>
            </a:r>
            <a:r>
              <a:rPr lang="en-CA" dirty="0"/>
              <a:t> - </a:t>
            </a:r>
            <a:r>
              <a:rPr lang="en-CA" b="1" dirty="0" err="1">
                <a:highlight>
                  <a:srgbClr val="FFFF00"/>
                </a:highlight>
              </a:rPr>
              <a:t>hatzotzᵉrah</a:t>
            </a:r>
            <a:r>
              <a:rPr lang="en-CA" dirty="0"/>
              <a:t>: a manufactured metal trumpet</a:t>
            </a:r>
            <a:br>
              <a:rPr lang="en-CA" dirty="0"/>
            </a:br>
            <a:r>
              <a:rPr lang="en-CA" b="1" u="sng" dirty="0"/>
              <a:t>Numbers 10:2a ESV</a:t>
            </a:r>
            <a:br>
              <a:rPr lang="en-CA" dirty="0"/>
            </a:br>
            <a:r>
              <a:rPr lang="en-CA" dirty="0"/>
              <a:t>Make two silver </a:t>
            </a:r>
            <a:r>
              <a:rPr lang="en-CA" b="1" dirty="0">
                <a:highlight>
                  <a:srgbClr val="FFFF00"/>
                </a:highlight>
              </a:rPr>
              <a:t>trumpets [</a:t>
            </a:r>
            <a:r>
              <a:rPr lang="en-CA" b="1" dirty="0" err="1">
                <a:highlight>
                  <a:srgbClr val="FFFF00"/>
                </a:highlight>
              </a:rPr>
              <a:t>hatzotzᵉrah</a:t>
            </a:r>
            <a:r>
              <a:rPr lang="en-CA" b="1" dirty="0">
                <a:highlight>
                  <a:srgbClr val="FFFF00"/>
                </a:highlight>
              </a:rPr>
              <a:t>]</a:t>
            </a:r>
            <a:r>
              <a:rPr lang="en-CA" dirty="0"/>
              <a:t>.  Of hammered work you shall make them …</a:t>
            </a:r>
          </a:p>
          <a:p>
            <a:pPr lvl="1"/>
            <a:r>
              <a:rPr lang="en-CA" dirty="0"/>
              <a:t> </a:t>
            </a:r>
            <a:r>
              <a:rPr lang="en-CA" sz="2800" b="1" dirty="0"/>
              <a:t> </a:t>
            </a:r>
            <a:r>
              <a:rPr lang="he-IL" sz="2800" b="1" dirty="0">
                <a:cs typeface="+mj-cs"/>
              </a:rPr>
              <a:t>תְּרוּעָה</a:t>
            </a:r>
            <a:r>
              <a:rPr lang="en-CA" sz="2800" b="1" dirty="0">
                <a:cs typeface="+mj-cs"/>
              </a:rPr>
              <a:t> </a:t>
            </a:r>
            <a:r>
              <a:rPr lang="en-CA" dirty="0"/>
              <a:t> - </a:t>
            </a:r>
            <a:r>
              <a:rPr lang="en-CA" b="1" dirty="0" err="1">
                <a:highlight>
                  <a:srgbClr val="FFFF00"/>
                </a:highlight>
              </a:rPr>
              <a:t>tᵉru`ah</a:t>
            </a:r>
            <a:r>
              <a:rPr lang="en-CA" dirty="0"/>
              <a:t>: a trumpet blast (either trumpet); </a:t>
            </a:r>
            <a:r>
              <a:rPr lang="en-CA" b="1" dirty="0">
                <a:highlight>
                  <a:srgbClr val="FFFF00"/>
                </a:highlight>
              </a:rPr>
              <a:t>can also be a “loud shout” </a:t>
            </a:r>
            <a:br>
              <a:rPr lang="en-CA" dirty="0"/>
            </a:br>
            <a:r>
              <a:rPr lang="en-CA" b="1" u="sng" dirty="0"/>
              <a:t>Numbers 10:5-6 ESV</a:t>
            </a:r>
            <a:br>
              <a:rPr lang="en-CA" dirty="0"/>
            </a:br>
            <a:r>
              <a:rPr lang="en-CA" dirty="0"/>
              <a:t>When you blow </a:t>
            </a:r>
            <a:r>
              <a:rPr lang="en-CA" b="1" dirty="0">
                <a:highlight>
                  <a:srgbClr val="FFFF00"/>
                </a:highlight>
              </a:rPr>
              <a:t>an alarm [</a:t>
            </a:r>
            <a:r>
              <a:rPr lang="en-CA" b="1" dirty="0" err="1">
                <a:highlight>
                  <a:srgbClr val="FFFF00"/>
                </a:highlight>
              </a:rPr>
              <a:t>tᵉru`ah</a:t>
            </a:r>
            <a:r>
              <a:rPr lang="en-CA" b="1" dirty="0">
                <a:highlight>
                  <a:srgbClr val="FFFF00"/>
                </a:highlight>
              </a:rPr>
              <a:t>]</a:t>
            </a:r>
            <a:r>
              <a:rPr lang="en-CA" dirty="0"/>
              <a:t>, the camps that are on the east side shall set out.  And when you blow </a:t>
            </a:r>
            <a:r>
              <a:rPr lang="en-CA" b="1" dirty="0">
                <a:highlight>
                  <a:srgbClr val="FFFF00"/>
                </a:highlight>
              </a:rPr>
              <a:t>an alarm [</a:t>
            </a:r>
            <a:r>
              <a:rPr lang="en-CA" b="1" dirty="0" err="1">
                <a:highlight>
                  <a:srgbClr val="FFFF00"/>
                </a:highlight>
              </a:rPr>
              <a:t>tᵉru`ah</a:t>
            </a:r>
            <a:r>
              <a:rPr lang="en-CA" b="1" dirty="0">
                <a:highlight>
                  <a:srgbClr val="FFFF00"/>
                </a:highlight>
              </a:rPr>
              <a:t>]</a:t>
            </a:r>
            <a:r>
              <a:rPr lang="en-CA" dirty="0"/>
              <a:t> the second time, the camps that are on the south side shall set out.  </a:t>
            </a:r>
            <a:r>
              <a:rPr lang="en-CA" b="1" dirty="0">
                <a:highlight>
                  <a:srgbClr val="FFFF00"/>
                </a:highlight>
              </a:rPr>
              <a:t>An alarm [</a:t>
            </a:r>
            <a:r>
              <a:rPr lang="en-CA" b="1" dirty="0" err="1">
                <a:highlight>
                  <a:srgbClr val="FFFF00"/>
                </a:highlight>
              </a:rPr>
              <a:t>tᵉru`ah</a:t>
            </a:r>
            <a:r>
              <a:rPr lang="en-CA" b="1" dirty="0">
                <a:highlight>
                  <a:srgbClr val="FFFF00"/>
                </a:highlight>
              </a:rPr>
              <a:t>]</a:t>
            </a:r>
            <a:r>
              <a:rPr lang="en-CA" dirty="0"/>
              <a:t> is to be blown whenever they are to set out. </a:t>
            </a:r>
          </a:p>
          <a:p>
            <a:r>
              <a:rPr lang="en-CA" dirty="0"/>
              <a:t>The Day of Trumpets is </a:t>
            </a:r>
            <a:r>
              <a:rPr lang="en-CA" b="1" i="1" dirty="0" err="1">
                <a:highlight>
                  <a:srgbClr val="FFFF00"/>
                </a:highlight>
              </a:rPr>
              <a:t>yom</a:t>
            </a:r>
            <a:r>
              <a:rPr lang="en-CA" b="1" i="1" dirty="0">
                <a:highlight>
                  <a:srgbClr val="FFFF00"/>
                </a:highlight>
              </a:rPr>
              <a:t> </a:t>
            </a:r>
            <a:r>
              <a:rPr lang="en-CA" b="1" i="1" dirty="0" err="1">
                <a:highlight>
                  <a:srgbClr val="FFFF00"/>
                </a:highlight>
              </a:rPr>
              <a:t>tᵉru`ah</a:t>
            </a:r>
            <a:r>
              <a:rPr lang="en-CA" dirty="0"/>
              <a:t> – day of loud blast</a:t>
            </a:r>
          </a:p>
        </p:txBody>
      </p:sp>
    </p:spTree>
    <p:extLst>
      <p:ext uri="{BB962C8B-B14F-4D97-AF65-F5344CB8AC3E}">
        <p14:creationId xmlns:p14="http://schemas.microsoft.com/office/powerpoint/2010/main" val="603700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D772-8023-7A8A-A318-3B805B7BDFA1}"/>
              </a:ext>
            </a:extLst>
          </p:cNvPr>
          <p:cNvSpPr>
            <a:spLocks noGrp="1"/>
          </p:cNvSpPr>
          <p:nvPr>
            <p:ph type="title"/>
          </p:nvPr>
        </p:nvSpPr>
        <p:spPr>
          <a:xfrm>
            <a:off x="838200" y="1"/>
            <a:ext cx="10515600" cy="1147481"/>
          </a:xfrm>
        </p:spPr>
        <p:txBody>
          <a:bodyPr>
            <a:normAutofit/>
          </a:bodyPr>
          <a:lstStyle/>
          <a:p>
            <a:pPr algn="ctr"/>
            <a:r>
              <a:rPr lang="en-CA" sz="6000" i="1" dirty="0" err="1">
                <a:latin typeface="Arial Black" panose="020B0A04020102020204" pitchFamily="34" charset="0"/>
              </a:rPr>
              <a:t>yom</a:t>
            </a:r>
            <a:r>
              <a:rPr lang="en-CA" sz="6000" i="1" dirty="0">
                <a:latin typeface="Arial Black" panose="020B0A04020102020204" pitchFamily="34" charset="0"/>
              </a:rPr>
              <a:t> </a:t>
            </a:r>
            <a:r>
              <a:rPr lang="en-CA" sz="6000" i="1" dirty="0" err="1">
                <a:latin typeface="Arial Black" panose="020B0A04020102020204" pitchFamily="34" charset="0"/>
              </a:rPr>
              <a:t>tᵉru`ah</a:t>
            </a:r>
            <a:endParaRPr lang="en-CA" sz="6000"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667E5E83-EF69-F610-6F34-FC3EFE4346E3}"/>
              </a:ext>
            </a:extLst>
          </p:cNvPr>
          <p:cNvSpPr>
            <a:spLocks noGrp="1"/>
          </p:cNvSpPr>
          <p:nvPr>
            <p:ph idx="1"/>
          </p:nvPr>
        </p:nvSpPr>
        <p:spPr>
          <a:xfrm>
            <a:off x="0" y="1147482"/>
            <a:ext cx="12192000" cy="5710517"/>
          </a:xfrm>
        </p:spPr>
        <p:txBody>
          <a:bodyPr/>
          <a:lstStyle/>
          <a:p>
            <a:pPr marL="457200" lvl="1" indent="0">
              <a:buNone/>
            </a:pPr>
            <a:r>
              <a:rPr lang="en-CA" b="1" u="sng" dirty="0"/>
              <a:t>Numbers 29:1 ESV</a:t>
            </a:r>
          </a:p>
          <a:p>
            <a:pPr marL="457200" lvl="1" indent="0">
              <a:buNone/>
            </a:pPr>
            <a:r>
              <a:rPr lang="en-CA" dirty="0"/>
              <a:t>On the </a:t>
            </a:r>
            <a:r>
              <a:rPr lang="en-CA" b="1" dirty="0">
                <a:highlight>
                  <a:srgbClr val="FFFF00"/>
                </a:highlight>
              </a:rPr>
              <a:t>first day of the seventh month</a:t>
            </a:r>
            <a:r>
              <a:rPr lang="en-CA" dirty="0"/>
              <a:t> you shall have a holy convocation.  You shall not do any ordinary work.  </a:t>
            </a:r>
            <a:r>
              <a:rPr lang="en-CA" b="1" dirty="0">
                <a:highlight>
                  <a:srgbClr val="FFFF00"/>
                </a:highlight>
              </a:rPr>
              <a:t>[</a:t>
            </a:r>
            <a:r>
              <a:rPr lang="en-CA" b="1" i="1" dirty="0" err="1">
                <a:highlight>
                  <a:srgbClr val="FFFF00"/>
                </a:highlight>
              </a:rPr>
              <a:t>yom</a:t>
            </a:r>
            <a:r>
              <a:rPr lang="en-CA" b="1" i="1" dirty="0">
                <a:highlight>
                  <a:srgbClr val="FFFF00"/>
                </a:highlight>
              </a:rPr>
              <a:t> </a:t>
            </a:r>
            <a:r>
              <a:rPr lang="en-CA" b="1" i="1" dirty="0" err="1">
                <a:highlight>
                  <a:srgbClr val="FFFF00"/>
                </a:highlight>
              </a:rPr>
              <a:t>tᵉru`ah</a:t>
            </a:r>
            <a:r>
              <a:rPr lang="en-CA" b="1" dirty="0">
                <a:highlight>
                  <a:srgbClr val="FFFF00"/>
                </a:highlight>
              </a:rPr>
              <a:t> it is for you].</a:t>
            </a:r>
          </a:p>
          <a:p>
            <a:r>
              <a:rPr lang="en-CA" b="1" dirty="0">
                <a:highlight>
                  <a:srgbClr val="FFFF00"/>
                </a:highlight>
              </a:rPr>
              <a:t>It is never explicitly stated which trumpet was to be used</a:t>
            </a:r>
            <a:r>
              <a:rPr lang="en-CA" dirty="0"/>
              <a:t>:  </a:t>
            </a:r>
            <a:br>
              <a:rPr lang="en-CA" dirty="0"/>
            </a:br>
            <a:r>
              <a:rPr lang="en-CA" i="1" dirty="0"/>
              <a:t>shophar</a:t>
            </a:r>
            <a:r>
              <a:rPr lang="en-CA" dirty="0"/>
              <a:t> or </a:t>
            </a:r>
            <a:r>
              <a:rPr lang="en-CA" i="1" dirty="0" err="1"/>
              <a:t>hatzotzᵉrah</a:t>
            </a:r>
            <a:r>
              <a:rPr lang="en-CA" i="1" dirty="0"/>
              <a:t>?</a:t>
            </a:r>
          </a:p>
          <a:p>
            <a:r>
              <a:rPr lang="en-CA" dirty="0"/>
              <a:t>The focus of </a:t>
            </a:r>
            <a:r>
              <a:rPr lang="en-CA" i="1" dirty="0" err="1"/>
              <a:t>yom</a:t>
            </a:r>
            <a:r>
              <a:rPr lang="en-CA" i="1" dirty="0"/>
              <a:t> </a:t>
            </a:r>
            <a:r>
              <a:rPr lang="en-CA" i="1" dirty="0" err="1"/>
              <a:t>tᵉru`ah</a:t>
            </a:r>
            <a:r>
              <a:rPr lang="en-CA" dirty="0"/>
              <a:t> is on the </a:t>
            </a:r>
            <a:r>
              <a:rPr lang="en-CA" b="1" dirty="0">
                <a:highlight>
                  <a:srgbClr val="FFFF00"/>
                </a:highlight>
              </a:rPr>
              <a:t>blowing of the trumpet </a:t>
            </a:r>
          </a:p>
          <a:p>
            <a:r>
              <a:rPr lang="en-CA" dirty="0"/>
              <a:t>Clearly the </a:t>
            </a:r>
            <a:r>
              <a:rPr lang="en-CA" i="1" dirty="0"/>
              <a:t>shophar</a:t>
            </a:r>
            <a:r>
              <a:rPr lang="en-CA" dirty="0"/>
              <a:t> was associated with the Day of Trumpets:</a:t>
            </a:r>
          </a:p>
          <a:p>
            <a:pPr marL="457200" lvl="1" indent="0">
              <a:buNone/>
            </a:pPr>
            <a:r>
              <a:rPr lang="en-CA" b="1" u="sng" dirty="0"/>
              <a:t>Psalm 81:3 ESV</a:t>
            </a:r>
          </a:p>
          <a:p>
            <a:pPr marL="457200" lvl="1" indent="0">
              <a:buNone/>
            </a:pPr>
            <a:r>
              <a:rPr lang="en-CA" b="1" dirty="0">
                <a:highlight>
                  <a:srgbClr val="FFFF00"/>
                </a:highlight>
              </a:rPr>
              <a:t>Blow the trumpet</a:t>
            </a:r>
            <a:r>
              <a:rPr lang="en-CA" dirty="0"/>
              <a:t> [shophar] at the </a:t>
            </a:r>
            <a:r>
              <a:rPr lang="en-CA" b="1" dirty="0">
                <a:highlight>
                  <a:srgbClr val="FFFF00"/>
                </a:highlight>
              </a:rPr>
              <a:t>new moon</a:t>
            </a:r>
            <a:r>
              <a:rPr lang="en-CA" dirty="0"/>
              <a:t>, [Day of Trumpets, </a:t>
            </a:r>
            <a:r>
              <a:rPr lang="en-CA" dirty="0" err="1"/>
              <a:t>Ethanim</a:t>
            </a:r>
            <a:r>
              <a:rPr lang="en-CA" dirty="0"/>
              <a:t>/Tishri 1]</a:t>
            </a:r>
          </a:p>
          <a:p>
            <a:pPr marL="457200" lvl="1" indent="0">
              <a:buNone/>
            </a:pPr>
            <a:r>
              <a:rPr lang="en-CA" dirty="0"/>
              <a:t>at the </a:t>
            </a:r>
            <a:r>
              <a:rPr lang="en-CA" b="1" dirty="0">
                <a:highlight>
                  <a:srgbClr val="FFFF00"/>
                </a:highlight>
              </a:rPr>
              <a:t>full moon</a:t>
            </a:r>
            <a:r>
              <a:rPr lang="en-CA" dirty="0"/>
              <a:t>, on our </a:t>
            </a:r>
            <a:r>
              <a:rPr lang="en-CA" b="1" dirty="0">
                <a:highlight>
                  <a:srgbClr val="FFFF00"/>
                </a:highlight>
              </a:rPr>
              <a:t>feast</a:t>
            </a:r>
            <a:r>
              <a:rPr lang="en-CA" dirty="0"/>
              <a:t> [</a:t>
            </a:r>
            <a:r>
              <a:rPr lang="en-CA" dirty="0" err="1"/>
              <a:t>ḥag</a:t>
            </a:r>
            <a:r>
              <a:rPr lang="en-CA" dirty="0"/>
              <a:t>] </a:t>
            </a:r>
            <a:r>
              <a:rPr lang="en-CA" b="1" dirty="0">
                <a:highlight>
                  <a:srgbClr val="FFFF00"/>
                </a:highlight>
              </a:rPr>
              <a:t>day</a:t>
            </a:r>
            <a:r>
              <a:rPr lang="en-CA" dirty="0"/>
              <a:t>. [Feast of Tabernacles, </a:t>
            </a:r>
            <a:r>
              <a:rPr lang="en-CA" dirty="0" err="1"/>
              <a:t>Ethanim</a:t>
            </a:r>
            <a:r>
              <a:rPr lang="en-CA" dirty="0"/>
              <a:t>/Tishri 15]</a:t>
            </a:r>
          </a:p>
          <a:p>
            <a:r>
              <a:rPr lang="en-CA" dirty="0"/>
              <a:t>The Day of Trumpets looks to the Day of YHWH – the Second Advent</a:t>
            </a:r>
          </a:p>
        </p:txBody>
      </p:sp>
    </p:spTree>
    <p:extLst>
      <p:ext uri="{BB962C8B-B14F-4D97-AF65-F5344CB8AC3E}">
        <p14:creationId xmlns:p14="http://schemas.microsoft.com/office/powerpoint/2010/main" val="107818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984B4-894F-557C-FA9E-89833D6742D1}"/>
              </a:ext>
            </a:extLst>
          </p:cNvPr>
          <p:cNvSpPr>
            <a:spLocks noGrp="1"/>
          </p:cNvSpPr>
          <p:nvPr>
            <p:ph type="title"/>
          </p:nvPr>
        </p:nvSpPr>
        <p:spPr>
          <a:xfrm>
            <a:off x="838200" y="1"/>
            <a:ext cx="10515600" cy="1165411"/>
          </a:xfrm>
        </p:spPr>
        <p:txBody>
          <a:bodyPr>
            <a:normAutofit/>
          </a:bodyPr>
          <a:lstStyle/>
          <a:p>
            <a:pPr algn="ctr"/>
            <a:r>
              <a:rPr lang="en-CA" dirty="0">
                <a:latin typeface="Arial Black" panose="020B0A04020102020204" pitchFamily="34" charset="0"/>
              </a:rPr>
              <a:t>The Day of YHWH</a:t>
            </a:r>
            <a:endParaRPr lang="en-CA" dirty="0"/>
          </a:p>
        </p:txBody>
      </p:sp>
      <p:sp>
        <p:nvSpPr>
          <p:cNvPr id="3" name="Content Placeholder 2">
            <a:extLst>
              <a:ext uri="{FF2B5EF4-FFF2-40B4-BE49-F238E27FC236}">
                <a16:creationId xmlns:a16="http://schemas.microsoft.com/office/drawing/2014/main" id="{E53F8C2C-79CB-9359-705B-2A8E17EB031B}"/>
              </a:ext>
            </a:extLst>
          </p:cNvPr>
          <p:cNvSpPr>
            <a:spLocks noGrp="1"/>
          </p:cNvSpPr>
          <p:nvPr>
            <p:ph idx="1"/>
          </p:nvPr>
        </p:nvSpPr>
        <p:spPr>
          <a:xfrm>
            <a:off x="0" y="1165412"/>
            <a:ext cx="12192000" cy="5692587"/>
          </a:xfrm>
        </p:spPr>
        <p:txBody>
          <a:bodyPr>
            <a:normAutofit/>
          </a:bodyPr>
          <a:lstStyle/>
          <a:p>
            <a:r>
              <a:rPr lang="en-CA" dirty="0"/>
              <a:t>The shophar is frequently associated with war – especially the Day of YHWH:</a:t>
            </a:r>
          </a:p>
          <a:p>
            <a:pPr marL="457200" lvl="1" indent="0">
              <a:buNone/>
            </a:pPr>
            <a:r>
              <a:rPr lang="en-CA" b="1" u="sng" dirty="0"/>
              <a:t>Joshua 6:4-5a ESV</a:t>
            </a:r>
          </a:p>
          <a:p>
            <a:pPr marL="457200" lvl="1" indent="0">
              <a:buNone/>
            </a:pPr>
            <a:r>
              <a:rPr lang="en-CA" dirty="0"/>
              <a:t>Seven priests shall bear </a:t>
            </a:r>
            <a:r>
              <a:rPr lang="en-CA" b="1" dirty="0">
                <a:highlight>
                  <a:srgbClr val="FFFF00"/>
                </a:highlight>
              </a:rPr>
              <a:t>seven trumpets</a:t>
            </a:r>
            <a:r>
              <a:rPr lang="en-CA" b="1" dirty="0"/>
              <a:t> </a:t>
            </a:r>
            <a:r>
              <a:rPr lang="en-CA" dirty="0"/>
              <a:t>[shophar] of </a:t>
            </a:r>
            <a:r>
              <a:rPr lang="en-CA" b="1" dirty="0">
                <a:highlight>
                  <a:srgbClr val="FFFF00"/>
                </a:highlight>
              </a:rPr>
              <a:t>rams’ horns</a:t>
            </a:r>
            <a:r>
              <a:rPr lang="en-CA" dirty="0"/>
              <a:t> before the ark.  On the seventh day you shall march around the city seven times, and the priests shall </a:t>
            </a:r>
            <a:r>
              <a:rPr lang="en-CA" b="1" dirty="0">
                <a:highlight>
                  <a:srgbClr val="FFFF00"/>
                </a:highlight>
              </a:rPr>
              <a:t>blow the trumpets</a:t>
            </a:r>
            <a:r>
              <a:rPr lang="en-CA" dirty="0"/>
              <a:t> [shophar].  And when they make a long blast with </a:t>
            </a:r>
            <a:r>
              <a:rPr lang="en-CA" b="1" dirty="0">
                <a:highlight>
                  <a:srgbClr val="FFFF00"/>
                </a:highlight>
              </a:rPr>
              <a:t>the ram’s horn</a:t>
            </a:r>
            <a:r>
              <a:rPr lang="en-CA" dirty="0"/>
              <a:t>, when you hear the </a:t>
            </a:r>
            <a:r>
              <a:rPr lang="en-CA" b="1" dirty="0">
                <a:highlight>
                  <a:srgbClr val="FFFF00"/>
                </a:highlight>
              </a:rPr>
              <a:t>sound of the trumpet</a:t>
            </a:r>
            <a:r>
              <a:rPr lang="en-CA" dirty="0"/>
              <a:t> [shophar], then all the people shall shout with </a:t>
            </a:r>
            <a:r>
              <a:rPr lang="en-CA" b="1" dirty="0">
                <a:highlight>
                  <a:srgbClr val="FFFF00"/>
                </a:highlight>
              </a:rPr>
              <a:t>a great shout </a:t>
            </a:r>
            <a:r>
              <a:rPr lang="en-CA" dirty="0"/>
              <a:t>[</a:t>
            </a:r>
            <a:r>
              <a:rPr lang="en-CA" dirty="0" err="1"/>
              <a:t>tᵉru`ah</a:t>
            </a:r>
            <a:r>
              <a:rPr lang="en-CA" dirty="0"/>
              <a:t>], and the wall of the city will fall down flat …</a:t>
            </a:r>
          </a:p>
          <a:p>
            <a:pPr marL="457200" lvl="1" indent="0">
              <a:buNone/>
            </a:pPr>
            <a:r>
              <a:rPr lang="en-CA" b="1" u="sng" dirty="0"/>
              <a:t>Zephaniah 1:14a, 15-16a</a:t>
            </a:r>
          </a:p>
          <a:p>
            <a:pPr marL="457200" lvl="1" indent="0">
              <a:buNone/>
            </a:pPr>
            <a:r>
              <a:rPr lang="en-CA" b="1" dirty="0">
                <a:highlight>
                  <a:srgbClr val="FFFF00"/>
                </a:highlight>
              </a:rPr>
              <a:t>The great day of the LORD is near</a:t>
            </a:r>
            <a:r>
              <a:rPr lang="en-CA" dirty="0"/>
              <a:t>, near and hastening fast;</a:t>
            </a:r>
          </a:p>
          <a:p>
            <a:pPr marL="457200" lvl="1" indent="0">
              <a:buNone/>
            </a:pPr>
            <a:r>
              <a:rPr lang="en-CA" dirty="0"/>
              <a:t>A day of wrath is that day, a day of distress and anguish,</a:t>
            </a:r>
            <a:br>
              <a:rPr lang="en-CA" dirty="0"/>
            </a:br>
            <a:r>
              <a:rPr lang="en-CA" dirty="0"/>
              <a:t>a day of ruin and devastation, </a:t>
            </a:r>
            <a:br>
              <a:rPr lang="en-CA" dirty="0"/>
            </a:br>
            <a:r>
              <a:rPr lang="en-CA" dirty="0"/>
              <a:t>a day of darkness and gloom,</a:t>
            </a:r>
            <a:br>
              <a:rPr lang="en-CA" dirty="0"/>
            </a:br>
            <a:r>
              <a:rPr lang="en-CA" dirty="0"/>
              <a:t>a day of clouds and thick darkness,</a:t>
            </a:r>
            <a:br>
              <a:rPr lang="en-CA" dirty="0"/>
            </a:br>
            <a:r>
              <a:rPr lang="en-CA" b="1" dirty="0">
                <a:highlight>
                  <a:srgbClr val="FFFF00"/>
                </a:highlight>
              </a:rPr>
              <a:t>a day of trumpet </a:t>
            </a:r>
            <a:r>
              <a:rPr lang="en-CA" dirty="0"/>
              <a:t>[shophar]</a:t>
            </a:r>
            <a:r>
              <a:rPr lang="en-CA" b="1" dirty="0">
                <a:highlight>
                  <a:srgbClr val="FFFF00"/>
                </a:highlight>
              </a:rPr>
              <a:t> blast and battle cry</a:t>
            </a:r>
            <a:r>
              <a:rPr lang="en-CA" dirty="0"/>
              <a:t> [</a:t>
            </a:r>
            <a:r>
              <a:rPr lang="en-CA" dirty="0" err="1"/>
              <a:t>tᵉru`ah</a:t>
            </a:r>
            <a:r>
              <a:rPr lang="en-CA" dirty="0"/>
              <a:t>]…</a:t>
            </a:r>
          </a:p>
          <a:p>
            <a:endParaRPr lang="en-CA" dirty="0"/>
          </a:p>
        </p:txBody>
      </p:sp>
    </p:spTree>
    <p:extLst>
      <p:ext uri="{BB962C8B-B14F-4D97-AF65-F5344CB8AC3E}">
        <p14:creationId xmlns:p14="http://schemas.microsoft.com/office/powerpoint/2010/main" val="37497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53876-E639-0CFD-E014-D034A1FEFDB2}"/>
              </a:ext>
            </a:extLst>
          </p:cNvPr>
          <p:cNvSpPr>
            <a:spLocks noGrp="1"/>
          </p:cNvSpPr>
          <p:nvPr>
            <p:ph type="title"/>
          </p:nvPr>
        </p:nvSpPr>
        <p:spPr>
          <a:xfrm>
            <a:off x="838200" y="1"/>
            <a:ext cx="10515600" cy="1165411"/>
          </a:xfrm>
        </p:spPr>
        <p:txBody>
          <a:bodyPr/>
          <a:lstStyle/>
          <a:p>
            <a:pPr algn="ctr"/>
            <a:r>
              <a:rPr lang="en-CA" dirty="0">
                <a:latin typeface="Arial Black" panose="020B0A04020102020204" pitchFamily="34" charset="0"/>
              </a:rPr>
              <a:t>What is a “Memorial”?</a:t>
            </a:r>
          </a:p>
        </p:txBody>
      </p:sp>
      <p:sp>
        <p:nvSpPr>
          <p:cNvPr id="3" name="Content Placeholder 2">
            <a:extLst>
              <a:ext uri="{FF2B5EF4-FFF2-40B4-BE49-F238E27FC236}">
                <a16:creationId xmlns:a16="http://schemas.microsoft.com/office/drawing/2014/main" id="{7BF7567A-FC51-FBB8-9C14-37E710380DB8}"/>
              </a:ext>
            </a:extLst>
          </p:cNvPr>
          <p:cNvSpPr>
            <a:spLocks noGrp="1"/>
          </p:cNvSpPr>
          <p:nvPr>
            <p:ph idx="1"/>
          </p:nvPr>
        </p:nvSpPr>
        <p:spPr>
          <a:xfrm>
            <a:off x="0" y="1165412"/>
            <a:ext cx="12192000" cy="5692587"/>
          </a:xfrm>
        </p:spPr>
        <p:txBody>
          <a:bodyPr/>
          <a:lstStyle/>
          <a:p>
            <a:r>
              <a:rPr lang="en-CA" b="1" dirty="0">
                <a:highlight>
                  <a:srgbClr val="FFFF00"/>
                </a:highlight>
              </a:rPr>
              <a:t>Dictionary definition</a:t>
            </a:r>
            <a:r>
              <a:rPr lang="en-CA" dirty="0"/>
              <a:t>: something that keeps remembrance alive; </a:t>
            </a:r>
            <a:br>
              <a:rPr lang="en-CA" dirty="0"/>
            </a:br>
            <a:r>
              <a:rPr lang="en-CA" dirty="0"/>
              <a:t>a commemoration; a record of an event </a:t>
            </a:r>
            <a:br>
              <a:rPr lang="en-CA" dirty="0"/>
            </a:br>
            <a:r>
              <a:rPr lang="en-CA" dirty="0"/>
              <a:t>– </a:t>
            </a:r>
            <a:r>
              <a:rPr lang="en-CA" b="1" dirty="0">
                <a:highlight>
                  <a:srgbClr val="FFFF00"/>
                </a:highlight>
              </a:rPr>
              <a:t>a memorial looks to something in the past</a:t>
            </a:r>
          </a:p>
          <a:p>
            <a:r>
              <a:rPr lang="en-CA" dirty="0"/>
              <a:t>The Hebrew word is</a:t>
            </a:r>
            <a:r>
              <a:rPr lang="en-CA" b="1" dirty="0">
                <a:highlight>
                  <a:srgbClr val="FFFF00"/>
                </a:highlight>
              </a:rPr>
              <a:t> </a:t>
            </a:r>
            <a:r>
              <a:rPr lang="en-CA" sz="3200" b="1" dirty="0">
                <a:highlight>
                  <a:srgbClr val="FFFF00"/>
                </a:highlight>
              </a:rPr>
              <a:t> </a:t>
            </a:r>
            <a:r>
              <a:rPr lang="he-IL" sz="3200" b="1" dirty="0">
                <a:highlight>
                  <a:srgbClr val="FFFF00"/>
                </a:highlight>
                <a:cs typeface="+mj-cs"/>
              </a:rPr>
              <a:t>זִכָּרוֺן</a:t>
            </a:r>
            <a:r>
              <a:rPr lang="en-CA" b="1" dirty="0">
                <a:highlight>
                  <a:srgbClr val="FFFF00"/>
                </a:highlight>
                <a:cs typeface="+mj-cs"/>
              </a:rPr>
              <a:t> - </a:t>
            </a:r>
            <a:r>
              <a:rPr lang="en-CA" b="1" dirty="0" err="1">
                <a:highlight>
                  <a:srgbClr val="FFFF00"/>
                </a:highlight>
                <a:cs typeface="+mj-cs"/>
              </a:rPr>
              <a:t>zikkaron</a:t>
            </a:r>
            <a:r>
              <a:rPr lang="en-CA" b="1" dirty="0">
                <a:highlight>
                  <a:srgbClr val="FFFF00"/>
                </a:highlight>
              </a:rPr>
              <a:t>  </a:t>
            </a:r>
          </a:p>
          <a:p>
            <a:r>
              <a:rPr lang="en-CA" sz="2800" dirty="0">
                <a:effectLst/>
                <a:latin typeface="Calibri" panose="020F0502020204030204" pitchFamily="34" charset="0"/>
                <a:ea typeface="Calibri" panose="020F0502020204030204" pitchFamily="34" charset="0"/>
                <a:cs typeface="Arial" panose="020B0604020202020204" pitchFamily="34" charset="0"/>
              </a:rPr>
              <a:t>It is a masculine noun derived from the verb</a:t>
            </a:r>
            <a:r>
              <a:rPr lang="he-IL" sz="3200" b="1" dirty="0">
                <a:effectLst/>
                <a:highlight>
                  <a:srgbClr val="FFFF00"/>
                </a:highlight>
                <a:latin typeface="Times New Roman" panose="02020603050405020304" pitchFamily="18" charset="0"/>
                <a:ea typeface="Calibri" panose="020F0502020204030204" pitchFamily="34" charset="0"/>
                <a:cs typeface="+mj-cs"/>
              </a:rPr>
              <a:t>זָכַר </a:t>
            </a:r>
            <a:r>
              <a:rPr lang="en-CA" b="1" dirty="0">
                <a:effectLst/>
                <a:highlight>
                  <a:srgbClr val="FFFF00"/>
                </a:highlight>
                <a:latin typeface="Calibri" panose="020F0502020204030204" pitchFamily="34" charset="0"/>
                <a:ea typeface="Calibri" panose="020F0502020204030204" pitchFamily="34" charset="0"/>
                <a:cs typeface="+mj-cs"/>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8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zakar</a:t>
            </a:r>
            <a:r>
              <a:rPr lang="en-CA" sz="2800" dirty="0">
                <a:effectLst/>
                <a:latin typeface="Calibri" panose="020F0502020204030204" pitchFamily="34" charset="0"/>
                <a:ea typeface="Calibri" panose="020F0502020204030204" pitchFamily="34" charset="0"/>
                <a:cs typeface="Arial" panose="020B0604020202020204" pitchFamily="34" charset="0"/>
              </a:rPr>
              <a:t>, “think about”, “remember”, “commemorate”</a:t>
            </a:r>
          </a:p>
          <a:p>
            <a:r>
              <a:rPr lang="en-CA" dirty="0">
                <a:latin typeface="Calibri" panose="020F0502020204030204" pitchFamily="34" charset="0"/>
                <a:cs typeface="Arial" panose="020B0604020202020204" pitchFamily="34" charset="0"/>
              </a:rPr>
              <a:t>Only the First Day of Unleavened Bread and The Day of Trumpets are designated as “</a:t>
            </a:r>
            <a:r>
              <a:rPr lang="en-CA" b="1" i="1" dirty="0" err="1">
                <a:highlight>
                  <a:srgbClr val="FFFF00"/>
                </a:highlight>
                <a:latin typeface="Calibri" panose="020F0502020204030204" pitchFamily="34" charset="0"/>
                <a:cs typeface="Arial" panose="020B0604020202020204" pitchFamily="34" charset="0"/>
              </a:rPr>
              <a:t>zikkaron</a:t>
            </a:r>
            <a:r>
              <a:rPr lang="en-CA" b="1" i="1" dirty="0">
                <a:highlight>
                  <a:srgbClr val="FFFF00"/>
                </a:highlight>
                <a:latin typeface="Calibri" panose="020F0502020204030204" pitchFamily="34" charset="0"/>
                <a:cs typeface="Arial" panose="020B0604020202020204" pitchFamily="34" charset="0"/>
              </a:rPr>
              <a:t>” </a:t>
            </a:r>
          </a:p>
          <a:p>
            <a:r>
              <a:rPr lang="en-CA" dirty="0">
                <a:latin typeface="Calibri" panose="020F0502020204030204" pitchFamily="34" charset="0"/>
                <a:cs typeface="Arial" panose="020B0604020202020204" pitchFamily="34" charset="0"/>
              </a:rPr>
              <a:t>The First Day of Unleavened Bread </a:t>
            </a:r>
            <a:r>
              <a:rPr lang="en-CA" dirty="0"/>
              <a:t>is clearly stated to be a </a:t>
            </a:r>
            <a:r>
              <a:rPr lang="en-CA" b="1" dirty="0">
                <a:highlight>
                  <a:srgbClr val="FFFF00"/>
                </a:highlight>
              </a:rPr>
              <a:t>memorial of the deliverance from Egypt</a:t>
            </a:r>
          </a:p>
          <a:p>
            <a:r>
              <a:rPr lang="en-CA" dirty="0"/>
              <a:t>The instructions in Leviticus 23 on The Day of Trumpets are very brief and give </a:t>
            </a:r>
            <a:br>
              <a:rPr lang="en-CA" dirty="0"/>
            </a:br>
            <a:r>
              <a:rPr lang="en-CA" b="1" dirty="0">
                <a:highlight>
                  <a:srgbClr val="FFFF00"/>
                </a:highlight>
              </a:rPr>
              <a:t>no information on why</a:t>
            </a:r>
            <a:r>
              <a:rPr lang="en-CA" dirty="0"/>
              <a:t> it is a  “</a:t>
            </a:r>
            <a:r>
              <a:rPr lang="en-CA" b="1" i="1" dirty="0" err="1">
                <a:highlight>
                  <a:srgbClr val="FFFF00"/>
                </a:highlight>
                <a:latin typeface="Calibri" panose="020F0502020204030204" pitchFamily="34" charset="0"/>
                <a:cs typeface="Arial" panose="020B0604020202020204" pitchFamily="34" charset="0"/>
              </a:rPr>
              <a:t>zikkaron</a:t>
            </a:r>
            <a:r>
              <a:rPr lang="en-CA" dirty="0"/>
              <a:t>”</a:t>
            </a:r>
          </a:p>
          <a:p>
            <a:endParaRPr lang="en-CA" b="1" i="1" dirty="0">
              <a:highlight>
                <a:srgbClr val="FFFF00"/>
              </a:highlight>
            </a:endParaRPr>
          </a:p>
        </p:txBody>
      </p:sp>
    </p:spTree>
    <p:extLst>
      <p:ext uri="{BB962C8B-B14F-4D97-AF65-F5344CB8AC3E}">
        <p14:creationId xmlns:p14="http://schemas.microsoft.com/office/powerpoint/2010/main" val="277402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AD0D8-EEF4-AFF8-3AAB-1969EC0F6B2B}"/>
              </a:ext>
            </a:extLst>
          </p:cNvPr>
          <p:cNvSpPr>
            <a:spLocks noGrp="1"/>
          </p:cNvSpPr>
          <p:nvPr>
            <p:ph type="title"/>
          </p:nvPr>
        </p:nvSpPr>
        <p:spPr>
          <a:xfrm>
            <a:off x="838200" y="1"/>
            <a:ext cx="10515600" cy="1165411"/>
          </a:xfrm>
        </p:spPr>
        <p:txBody>
          <a:bodyPr/>
          <a:lstStyle/>
          <a:p>
            <a:pPr algn="ctr"/>
            <a:r>
              <a:rPr lang="en-CA" dirty="0">
                <a:latin typeface="Arial Black" panose="020B0A04020102020204" pitchFamily="34" charset="0"/>
              </a:rPr>
              <a:t>The Two Trumpets</a:t>
            </a:r>
          </a:p>
        </p:txBody>
      </p:sp>
      <p:sp>
        <p:nvSpPr>
          <p:cNvPr id="3" name="Content Placeholder 2">
            <a:extLst>
              <a:ext uri="{FF2B5EF4-FFF2-40B4-BE49-F238E27FC236}">
                <a16:creationId xmlns:a16="http://schemas.microsoft.com/office/drawing/2014/main" id="{6F0C82E2-9AEE-6C17-C281-23C5937CF825}"/>
              </a:ext>
            </a:extLst>
          </p:cNvPr>
          <p:cNvSpPr>
            <a:spLocks noGrp="1"/>
          </p:cNvSpPr>
          <p:nvPr>
            <p:ph idx="1"/>
          </p:nvPr>
        </p:nvSpPr>
        <p:spPr>
          <a:xfrm>
            <a:off x="0" y="1165412"/>
            <a:ext cx="12192000" cy="5692587"/>
          </a:xfrm>
        </p:spPr>
        <p:txBody>
          <a:bodyPr>
            <a:normAutofit lnSpcReduction="10000"/>
          </a:bodyPr>
          <a:lstStyle/>
          <a:p>
            <a:r>
              <a:rPr lang="en-CA" dirty="0"/>
              <a:t>Just before leaving Horeb, the Israelites were given </a:t>
            </a:r>
            <a:r>
              <a:rPr lang="en-CA" b="1" dirty="0">
                <a:highlight>
                  <a:srgbClr val="FFFF00"/>
                </a:highlight>
              </a:rPr>
              <a:t>the instruction on the two silver trumpets</a:t>
            </a:r>
            <a:r>
              <a:rPr lang="en-CA" dirty="0"/>
              <a:t>:</a:t>
            </a:r>
          </a:p>
          <a:p>
            <a:pPr marL="457200" lvl="1" indent="0">
              <a:spcBef>
                <a:spcPts val="0"/>
              </a:spcBef>
              <a:buNone/>
            </a:pPr>
            <a:r>
              <a:rPr lang="en-CA" b="1" u="sng" dirty="0"/>
              <a:t>Numbers 10:1-8a ESV</a:t>
            </a:r>
          </a:p>
          <a:p>
            <a:pPr marL="457200" lvl="1" indent="0">
              <a:spcBef>
                <a:spcPts val="0"/>
              </a:spcBef>
              <a:buNone/>
            </a:pPr>
            <a:r>
              <a:rPr lang="en-CA" dirty="0"/>
              <a:t>The LORD spoke to Moses, saying,  “Make </a:t>
            </a:r>
            <a:r>
              <a:rPr lang="en-CA" b="1" dirty="0">
                <a:highlight>
                  <a:srgbClr val="FFFF00"/>
                </a:highlight>
              </a:rPr>
              <a:t>two silver trumpets [</a:t>
            </a:r>
            <a:r>
              <a:rPr lang="en-CA" b="1" dirty="0" err="1">
                <a:highlight>
                  <a:srgbClr val="FFFF00"/>
                </a:highlight>
              </a:rPr>
              <a:t>hatzotzᵉrah</a:t>
            </a:r>
            <a:r>
              <a:rPr lang="en-CA" b="1" dirty="0">
                <a:highlight>
                  <a:srgbClr val="FFFF00"/>
                </a:highlight>
              </a:rPr>
              <a:t>]</a:t>
            </a:r>
            <a:r>
              <a:rPr lang="en-CA" dirty="0"/>
              <a:t>.  Of hammered work you shall make them, and </a:t>
            </a:r>
            <a:r>
              <a:rPr lang="en-CA" b="1" dirty="0">
                <a:highlight>
                  <a:srgbClr val="FFFF00"/>
                </a:highlight>
              </a:rPr>
              <a:t>you shall use them for summoning the congregation and for breaking camp</a:t>
            </a:r>
            <a:r>
              <a:rPr lang="en-CA" dirty="0"/>
              <a:t>.  And when both are blown, </a:t>
            </a:r>
            <a:r>
              <a:rPr lang="en-CA" b="1" dirty="0">
                <a:highlight>
                  <a:srgbClr val="FFFF00"/>
                </a:highlight>
              </a:rPr>
              <a:t>all the congregation shall gather</a:t>
            </a:r>
            <a:r>
              <a:rPr lang="en-CA" b="1" dirty="0"/>
              <a:t> </a:t>
            </a:r>
            <a:r>
              <a:rPr lang="en-CA" dirty="0"/>
              <a:t>themselves to you at the entrance of the tent of meeting.  But if they blow only one, then </a:t>
            </a:r>
            <a:r>
              <a:rPr lang="en-CA" b="1" dirty="0">
                <a:highlight>
                  <a:srgbClr val="FFFF00"/>
                </a:highlight>
              </a:rPr>
              <a:t>the chiefs, the heads of the tribes of Israel, shall gather</a:t>
            </a:r>
            <a:r>
              <a:rPr lang="en-CA" dirty="0"/>
              <a:t> themselves to you.  </a:t>
            </a:r>
          </a:p>
          <a:p>
            <a:pPr marL="457200" lvl="1" indent="0">
              <a:buNone/>
            </a:pPr>
            <a:r>
              <a:rPr lang="en-CA" dirty="0"/>
              <a:t>When you blow </a:t>
            </a:r>
            <a:r>
              <a:rPr lang="en-CA" b="1" dirty="0">
                <a:highlight>
                  <a:srgbClr val="FFFF00"/>
                </a:highlight>
              </a:rPr>
              <a:t>an alarm [</a:t>
            </a:r>
            <a:r>
              <a:rPr lang="en-CA" b="1" dirty="0" err="1">
                <a:highlight>
                  <a:srgbClr val="FFFF00"/>
                </a:highlight>
              </a:rPr>
              <a:t>tᵉru`ah</a:t>
            </a:r>
            <a:r>
              <a:rPr lang="en-CA" b="1" dirty="0">
                <a:highlight>
                  <a:srgbClr val="FFFF00"/>
                </a:highlight>
              </a:rPr>
              <a:t>]</a:t>
            </a:r>
            <a:r>
              <a:rPr lang="en-CA" dirty="0"/>
              <a:t>, the camps that are on the east side shall set out.  And when you blow </a:t>
            </a:r>
            <a:r>
              <a:rPr lang="en-CA" b="1" dirty="0">
                <a:highlight>
                  <a:srgbClr val="FFFF00"/>
                </a:highlight>
              </a:rPr>
              <a:t>an alarm [</a:t>
            </a:r>
            <a:r>
              <a:rPr lang="en-CA" b="1" dirty="0" err="1">
                <a:highlight>
                  <a:srgbClr val="FFFF00"/>
                </a:highlight>
              </a:rPr>
              <a:t>tᵉru`ah</a:t>
            </a:r>
            <a:r>
              <a:rPr lang="en-CA" b="1" dirty="0">
                <a:highlight>
                  <a:srgbClr val="FFFF00"/>
                </a:highlight>
              </a:rPr>
              <a:t>]</a:t>
            </a:r>
            <a:r>
              <a:rPr lang="en-CA" dirty="0"/>
              <a:t> the second time, the camps that are on the south side shall set out.  </a:t>
            </a:r>
          </a:p>
          <a:p>
            <a:pPr marL="457200" lvl="1" indent="0">
              <a:buNone/>
            </a:pPr>
            <a:r>
              <a:rPr lang="en-CA" b="1" dirty="0">
                <a:highlight>
                  <a:srgbClr val="FFFF00"/>
                </a:highlight>
              </a:rPr>
              <a:t>An alarm [</a:t>
            </a:r>
            <a:r>
              <a:rPr lang="en-CA" b="1" dirty="0" err="1">
                <a:highlight>
                  <a:srgbClr val="FFFF00"/>
                </a:highlight>
              </a:rPr>
              <a:t>tᵉru`ah</a:t>
            </a:r>
            <a:r>
              <a:rPr lang="en-CA" b="1" dirty="0">
                <a:highlight>
                  <a:srgbClr val="FFFF00"/>
                </a:highlight>
              </a:rPr>
              <a:t>]</a:t>
            </a:r>
            <a:r>
              <a:rPr lang="en-CA" dirty="0"/>
              <a:t> is to be blown whenever they are to set out.  But when </a:t>
            </a:r>
            <a:r>
              <a:rPr lang="en-CA" b="1" dirty="0">
                <a:highlight>
                  <a:srgbClr val="FFFF00"/>
                </a:highlight>
              </a:rPr>
              <a:t>the assembly is to be gathered</a:t>
            </a:r>
            <a:r>
              <a:rPr lang="en-CA" b="1" dirty="0"/>
              <a:t> </a:t>
            </a:r>
            <a:r>
              <a:rPr lang="en-CA" dirty="0"/>
              <a:t>together, you shall blow a long blast, but you shall not sound </a:t>
            </a:r>
            <a:r>
              <a:rPr lang="en-CA" b="1" dirty="0">
                <a:highlight>
                  <a:srgbClr val="FFFF00"/>
                </a:highlight>
              </a:rPr>
              <a:t>an alarm [</a:t>
            </a:r>
            <a:r>
              <a:rPr lang="en-CA" b="1" dirty="0" err="1">
                <a:highlight>
                  <a:srgbClr val="FFFF00"/>
                </a:highlight>
              </a:rPr>
              <a:t>tᵉru`ah</a:t>
            </a:r>
            <a:r>
              <a:rPr lang="en-CA" b="1" dirty="0">
                <a:highlight>
                  <a:srgbClr val="FFFF00"/>
                </a:highlight>
              </a:rPr>
              <a:t>]</a:t>
            </a:r>
            <a:r>
              <a:rPr lang="en-CA" dirty="0"/>
              <a:t>.  And the sons of Aaron, the priests, shall blow the trumpets. …”</a:t>
            </a:r>
          </a:p>
          <a:p>
            <a:r>
              <a:rPr lang="en-CA" b="1" dirty="0">
                <a:highlight>
                  <a:srgbClr val="FFFF00"/>
                </a:highlight>
              </a:rPr>
              <a:t>The trumpets were to be used in the journey as a communication device</a:t>
            </a:r>
          </a:p>
          <a:p>
            <a:r>
              <a:rPr lang="en-CA" dirty="0"/>
              <a:t>Understanding the use of the trumpets was critical to the Israelites in the journey</a:t>
            </a:r>
          </a:p>
        </p:txBody>
      </p:sp>
    </p:spTree>
    <p:extLst>
      <p:ext uri="{BB962C8B-B14F-4D97-AF65-F5344CB8AC3E}">
        <p14:creationId xmlns:p14="http://schemas.microsoft.com/office/powerpoint/2010/main" val="25641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BA29C-19A5-B80B-E2B4-A046BE8AAA7C}"/>
              </a:ext>
            </a:extLst>
          </p:cNvPr>
          <p:cNvSpPr>
            <a:spLocks noGrp="1"/>
          </p:cNvSpPr>
          <p:nvPr>
            <p:ph type="title"/>
          </p:nvPr>
        </p:nvSpPr>
        <p:spPr>
          <a:xfrm>
            <a:off x="838200" y="1"/>
            <a:ext cx="10515600" cy="1111623"/>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Memorial of What?</a:t>
            </a:r>
            <a:endParaRPr lang="en-CA" dirty="0"/>
          </a:p>
        </p:txBody>
      </p:sp>
      <p:sp>
        <p:nvSpPr>
          <p:cNvPr id="3" name="Content Placeholder 2">
            <a:extLst>
              <a:ext uri="{FF2B5EF4-FFF2-40B4-BE49-F238E27FC236}">
                <a16:creationId xmlns:a16="http://schemas.microsoft.com/office/drawing/2014/main" id="{9E8A99F4-44A7-CFDA-5301-C3C56B9B9A52}"/>
              </a:ext>
            </a:extLst>
          </p:cNvPr>
          <p:cNvSpPr>
            <a:spLocks noGrp="1"/>
          </p:cNvSpPr>
          <p:nvPr>
            <p:ph idx="1"/>
          </p:nvPr>
        </p:nvSpPr>
        <p:spPr>
          <a:xfrm>
            <a:off x="0" y="1111624"/>
            <a:ext cx="12192000" cy="5746376"/>
          </a:xfrm>
        </p:spPr>
        <p:txBody>
          <a:bodyPr>
            <a:normAutofit/>
          </a:bodyPr>
          <a:lstStyle/>
          <a:p>
            <a:r>
              <a:rPr lang="en-CA" dirty="0"/>
              <a:t>Further instruction for the trumpets:</a:t>
            </a:r>
          </a:p>
          <a:p>
            <a:pPr marL="457200" lvl="1" indent="0">
              <a:buNone/>
            </a:pPr>
            <a:r>
              <a:rPr lang="en-CA" b="1" u="sng" dirty="0"/>
              <a:t>Numbers 10:8b-10 ESV</a:t>
            </a:r>
            <a:endParaRPr kumimoji="0" lang="en-CA"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“The trumpets [</a:t>
            </a:r>
            <a:r>
              <a:rPr kumimoji="0" lang="en-CA" b="0" i="0" u="none" strike="noStrike" kern="1200" cap="none" spc="0" normalizeH="0" baseline="0" noProof="0" dirty="0" err="1">
                <a:ln>
                  <a:noFill/>
                </a:ln>
                <a:solidFill>
                  <a:prstClr val="black"/>
                </a:solidFill>
                <a:effectLst/>
                <a:uLnTx/>
                <a:uFillTx/>
                <a:latin typeface="Calibri" panose="020F0502020204030204"/>
                <a:ea typeface="+mn-ea"/>
                <a:cs typeface="+mn-cs"/>
              </a:rPr>
              <a:t>hatzotzᵉrah</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shall be to you for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 perpetual statute throughout your generations</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when you go to war</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in your land against the adversary who oppresses you, then you shall </a:t>
            </a:r>
            <a:r>
              <a:rPr kumimoji="0" lang="en-CA"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sound an alarm </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with the trumpets [</a:t>
            </a:r>
            <a:r>
              <a:rPr kumimoji="0" lang="en-CA" b="0" i="0" u="none" strike="noStrike" kern="1200" cap="none" spc="0" normalizeH="0" baseline="0" noProof="0" dirty="0" err="1">
                <a:ln>
                  <a:noFill/>
                </a:ln>
                <a:solidFill>
                  <a:prstClr val="black"/>
                </a:solidFill>
                <a:effectLst/>
                <a:uLnTx/>
                <a:uFillTx/>
                <a:latin typeface="Calibri" panose="020F0502020204030204"/>
                <a:ea typeface="+mn-ea"/>
                <a:cs typeface="+mn-cs"/>
              </a:rPr>
              <a:t>hatzotzᵉrah</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that you may be remembered </a:t>
            </a:r>
            <a:r>
              <a:rPr kumimoji="0" lang="en-CA"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i="0" u="none" strike="noStrike" kern="1200" cap="none" spc="0" normalizeH="0" baseline="0" noProof="0" dirty="0" err="1">
                <a:ln>
                  <a:noFill/>
                </a:ln>
                <a:solidFill>
                  <a:prstClr val="black"/>
                </a:solidFill>
                <a:effectLst/>
                <a:uLnTx/>
                <a:uFillTx/>
                <a:latin typeface="Calibri" panose="020F0502020204030204"/>
                <a:ea typeface="+mn-ea"/>
                <a:cs typeface="+mn-cs"/>
              </a:rPr>
              <a:t>zakar</a:t>
            </a:r>
            <a:r>
              <a:rPr kumimoji="0" lang="en-CA"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before the LORD your God, and you shall be saved from your enemies</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457200" lvl="1" indent="0">
              <a:buNone/>
            </a:pP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On the day of your gladness </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also, and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at your appointed [times]</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0" i="0" u="none" strike="noStrike" kern="1200" cap="none" spc="0" normalizeH="0" baseline="0" noProof="0" dirty="0" err="1">
                <a:ln>
                  <a:noFill/>
                </a:ln>
                <a:solidFill>
                  <a:prstClr val="black"/>
                </a:solidFill>
                <a:effectLst/>
                <a:uLnTx/>
                <a:uFillTx/>
                <a:latin typeface="Calibri" panose="020F0502020204030204"/>
                <a:ea typeface="+mn-ea"/>
                <a:cs typeface="+mn-cs"/>
              </a:rPr>
              <a:t>mo`ed</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at the beginnings of your months</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you shall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blow the trumpets</a:t>
            </a:r>
            <a:r>
              <a:rPr kumimoji="0" lang="en-CA"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CA" dirty="0"/>
              <a:t>[</a:t>
            </a:r>
            <a:r>
              <a:rPr lang="en-CA" dirty="0" err="1"/>
              <a:t>hatzotzᵉrah</a:t>
            </a:r>
            <a:r>
              <a:rPr lang="en-CA" dirty="0"/>
              <a:t>]</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over your burnt offerings and over the sacrifices of your peace offerings.  </a:t>
            </a:r>
          </a:p>
          <a:p>
            <a:pPr marL="457200" lvl="1" indent="0">
              <a:buNone/>
            </a:pP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They shall be a reminder </a:t>
            </a:r>
            <a:r>
              <a:rPr kumimoji="0" lang="en-CA"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i="0" u="none" strike="noStrike" kern="1200" cap="none" spc="0" normalizeH="0" baseline="0" noProof="0" dirty="0" err="1">
                <a:ln>
                  <a:noFill/>
                </a:ln>
                <a:solidFill>
                  <a:prstClr val="black"/>
                </a:solidFill>
                <a:effectLst/>
                <a:uLnTx/>
                <a:uFillTx/>
                <a:latin typeface="Calibri" panose="020F0502020204030204"/>
                <a:ea typeface="+mn-ea"/>
                <a:cs typeface="+mn-cs"/>
              </a:rPr>
              <a:t>zikkaron</a:t>
            </a:r>
            <a:r>
              <a:rPr kumimoji="0" lang="en-CA"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of you before your God</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I am the LORD your God.”</a:t>
            </a:r>
          </a:p>
          <a:p>
            <a:r>
              <a:rPr lang="en-CA" dirty="0"/>
              <a:t>Once in the Promised Land the trumpets were to be continued to be used for specific purposes with the stated objective that </a:t>
            </a:r>
            <a:r>
              <a:rPr lang="en-CA" b="1" dirty="0">
                <a:highlight>
                  <a:srgbClr val="FFFF00"/>
                </a:highlight>
              </a:rPr>
              <a:t>God would “remember” the people</a:t>
            </a:r>
          </a:p>
          <a:p>
            <a:r>
              <a:rPr lang="en-CA" dirty="0"/>
              <a:t>The trumpet blasts were to be </a:t>
            </a:r>
            <a:r>
              <a:rPr lang="en-CA" b="1" dirty="0">
                <a:highlight>
                  <a:srgbClr val="FFFF00"/>
                </a:highlight>
              </a:rPr>
              <a:t>a “memorial” of the people before God </a:t>
            </a:r>
          </a:p>
        </p:txBody>
      </p:sp>
    </p:spTree>
    <p:extLst>
      <p:ext uri="{BB962C8B-B14F-4D97-AF65-F5344CB8AC3E}">
        <p14:creationId xmlns:p14="http://schemas.microsoft.com/office/powerpoint/2010/main" val="100026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F9F3F-1CCC-74B0-F096-C17B208240B3}"/>
              </a:ext>
            </a:extLst>
          </p:cNvPr>
          <p:cNvSpPr>
            <a:spLocks noGrp="1"/>
          </p:cNvSpPr>
          <p:nvPr>
            <p:ph type="title"/>
          </p:nvPr>
        </p:nvSpPr>
        <p:spPr>
          <a:xfrm>
            <a:off x="0" y="1"/>
            <a:ext cx="12192000" cy="1165411"/>
          </a:xfrm>
        </p:spPr>
        <p:txBody>
          <a:bodyPr/>
          <a:lstStyle/>
          <a:p>
            <a:pPr algn="ctr"/>
            <a:r>
              <a:rPr lang="en-CA" dirty="0">
                <a:latin typeface="Arial Black" panose="020B0A04020102020204" pitchFamily="34" charset="0"/>
              </a:rPr>
              <a:t>The Journey to the Promised Land</a:t>
            </a:r>
          </a:p>
        </p:txBody>
      </p:sp>
      <p:sp>
        <p:nvSpPr>
          <p:cNvPr id="3" name="Content Placeholder 2">
            <a:extLst>
              <a:ext uri="{FF2B5EF4-FFF2-40B4-BE49-F238E27FC236}">
                <a16:creationId xmlns:a16="http://schemas.microsoft.com/office/drawing/2014/main" id="{59441887-D0CD-1F2D-3BA9-B7664ADEABA6}"/>
              </a:ext>
            </a:extLst>
          </p:cNvPr>
          <p:cNvSpPr>
            <a:spLocks noGrp="1"/>
          </p:cNvSpPr>
          <p:nvPr>
            <p:ph idx="1"/>
          </p:nvPr>
        </p:nvSpPr>
        <p:spPr>
          <a:xfrm>
            <a:off x="1147482" y="1165412"/>
            <a:ext cx="9932894" cy="5692587"/>
          </a:xfrm>
        </p:spPr>
        <p:txBody>
          <a:bodyPr/>
          <a:lstStyle/>
          <a:p>
            <a:r>
              <a:rPr lang="en-CA" dirty="0"/>
              <a:t>The trumpets were critical to the journey and in the Promised Land they continued to be used on “days of gladness”, “appointed times”, and on the “beginnings of months” – </a:t>
            </a:r>
            <a:r>
              <a:rPr lang="en-CA" b="1" dirty="0">
                <a:highlight>
                  <a:srgbClr val="FFFF00"/>
                </a:highlight>
              </a:rPr>
              <a:t>clearly including the Day of Trumpets</a:t>
            </a:r>
          </a:p>
          <a:p>
            <a:r>
              <a:rPr lang="en-CA" dirty="0"/>
              <a:t>This is the most likely association the Israelites would have had for the Day of Trumpets: </a:t>
            </a:r>
            <a:r>
              <a:rPr lang="en-CA" b="1" dirty="0">
                <a:highlight>
                  <a:srgbClr val="FFFF00"/>
                </a:highlight>
              </a:rPr>
              <a:t>a memorial of leaving Horeb</a:t>
            </a:r>
            <a:r>
              <a:rPr lang="en-CA" b="1" dirty="0"/>
              <a:t> </a:t>
            </a:r>
            <a:r>
              <a:rPr lang="en-CA" dirty="0"/>
              <a:t>setting off to take possession of the Promised Land</a:t>
            </a:r>
          </a:p>
          <a:p>
            <a:r>
              <a:rPr lang="en-CA" b="1" dirty="0">
                <a:highlight>
                  <a:srgbClr val="FFFF00"/>
                </a:highlight>
              </a:rPr>
              <a:t>But how do The First Day of Unleavened Bread and the Day of Trumpets as “memorials” relate to the “memorial portion” of the Grain Offering?</a:t>
            </a:r>
          </a:p>
          <a:p>
            <a:endParaRPr lang="en-CA" dirty="0"/>
          </a:p>
        </p:txBody>
      </p:sp>
    </p:spTree>
    <p:extLst>
      <p:ext uri="{BB962C8B-B14F-4D97-AF65-F5344CB8AC3E}">
        <p14:creationId xmlns:p14="http://schemas.microsoft.com/office/powerpoint/2010/main" val="1455115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80317-4F96-7D5E-4BF5-4E56346EDC9E}"/>
              </a:ext>
            </a:extLst>
          </p:cNvPr>
          <p:cNvSpPr>
            <a:spLocks noGrp="1"/>
          </p:cNvSpPr>
          <p:nvPr>
            <p:ph type="title"/>
          </p:nvPr>
        </p:nvSpPr>
        <p:spPr>
          <a:xfrm>
            <a:off x="838200" y="1"/>
            <a:ext cx="10515600" cy="895349"/>
          </a:xfrm>
        </p:spPr>
        <p:txBody>
          <a:bodyPr/>
          <a:lstStyle/>
          <a:p>
            <a:pPr algn="ctr"/>
            <a:r>
              <a:rPr lang="en-CA" dirty="0">
                <a:latin typeface="Arial Black" panose="020B0A04020102020204" pitchFamily="34" charset="0"/>
              </a:rPr>
              <a:t>The Grain Offering</a:t>
            </a:r>
          </a:p>
        </p:txBody>
      </p:sp>
      <p:sp>
        <p:nvSpPr>
          <p:cNvPr id="3" name="Content Placeholder 2">
            <a:extLst>
              <a:ext uri="{FF2B5EF4-FFF2-40B4-BE49-F238E27FC236}">
                <a16:creationId xmlns:a16="http://schemas.microsoft.com/office/drawing/2014/main" id="{8A17CE36-8B01-CEFC-D614-AC7C71D1529D}"/>
              </a:ext>
            </a:extLst>
          </p:cNvPr>
          <p:cNvSpPr>
            <a:spLocks noGrp="1"/>
          </p:cNvSpPr>
          <p:nvPr>
            <p:ph idx="1"/>
          </p:nvPr>
        </p:nvSpPr>
        <p:spPr>
          <a:xfrm>
            <a:off x="0" y="895350"/>
            <a:ext cx="12192000" cy="5962649"/>
          </a:xfrm>
        </p:spPr>
        <p:txBody>
          <a:bodyPr>
            <a:normAutofit/>
          </a:bodyPr>
          <a:lstStyle/>
          <a:p>
            <a:r>
              <a:rPr lang="en-CA" dirty="0"/>
              <a:t>The general specification for the Grain Offering is:</a:t>
            </a:r>
          </a:p>
          <a:p>
            <a:pPr marL="457200" lvl="1" indent="0">
              <a:spcBef>
                <a:spcPts val="0"/>
              </a:spcBef>
              <a:buNone/>
            </a:pPr>
            <a:r>
              <a:rPr lang="en-CA" b="1" u="sng" dirty="0"/>
              <a:t>Leviticus 2:1-3 ESV</a:t>
            </a:r>
          </a:p>
          <a:p>
            <a:pPr marL="457200" lvl="1" indent="0">
              <a:spcBef>
                <a:spcPts val="0"/>
              </a:spcBef>
              <a:buNone/>
            </a:pPr>
            <a:r>
              <a:rPr lang="en-CA" dirty="0"/>
              <a:t>When anyone brings </a:t>
            </a:r>
            <a:r>
              <a:rPr lang="en-CA" b="1" dirty="0">
                <a:highlight>
                  <a:srgbClr val="FFFF00"/>
                </a:highlight>
              </a:rPr>
              <a:t>a grain offering</a:t>
            </a:r>
            <a:r>
              <a:rPr lang="en-CA" dirty="0"/>
              <a:t> as an offering to the LORD, his offering shall be of fine flour.  He shall </a:t>
            </a:r>
            <a:r>
              <a:rPr lang="en-CA" b="1" dirty="0">
                <a:highlight>
                  <a:srgbClr val="FFFF00"/>
                </a:highlight>
              </a:rPr>
              <a:t>pour oil on it</a:t>
            </a:r>
            <a:r>
              <a:rPr lang="en-CA" dirty="0"/>
              <a:t> and </a:t>
            </a:r>
            <a:r>
              <a:rPr lang="en-CA" b="1" dirty="0">
                <a:highlight>
                  <a:srgbClr val="FFFF00"/>
                </a:highlight>
              </a:rPr>
              <a:t>put frankincense on it</a:t>
            </a:r>
            <a:r>
              <a:rPr lang="en-CA" dirty="0"/>
              <a:t> and bring it to Aaron’s sons the priests.  And he shall take from it </a:t>
            </a:r>
            <a:r>
              <a:rPr lang="en-CA" b="1" dirty="0">
                <a:highlight>
                  <a:srgbClr val="FFFF00"/>
                </a:highlight>
              </a:rPr>
              <a:t>a handful</a:t>
            </a:r>
            <a:r>
              <a:rPr lang="en-CA" dirty="0"/>
              <a:t> of the fine flour and oil, </a:t>
            </a:r>
            <a:r>
              <a:rPr lang="en-CA" b="1" dirty="0">
                <a:highlight>
                  <a:srgbClr val="FFFF00"/>
                </a:highlight>
              </a:rPr>
              <a:t>with all of its frankincense</a:t>
            </a:r>
            <a:r>
              <a:rPr lang="en-CA" dirty="0"/>
              <a:t>, and the priest shall </a:t>
            </a:r>
            <a:r>
              <a:rPr lang="en-CA" b="1" dirty="0">
                <a:highlight>
                  <a:srgbClr val="FFFF00"/>
                </a:highlight>
              </a:rPr>
              <a:t>burn this as its </a:t>
            </a:r>
            <a:r>
              <a:rPr lang="en-CA" b="1" u="sng" dirty="0">
                <a:highlight>
                  <a:srgbClr val="FFFF00"/>
                </a:highlight>
              </a:rPr>
              <a:t>memorial portion</a:t>
            </a:r>
            <a:r>
              <a:rPr lang="en-CA" b="1" dirty="0">
                <a:highlight>
                  <a:srgbClr val="FFFF00"/>
                </a:highlight>
              </a:rPr>
              <a:t> on the altar</a:t>
            </a:r>
            <a:r>
              <a:rPr lang="en-CA" dirty="0">
                <a:highlight>
                  <a:srgbClr val="FFFF00"/>
                </a:highlight>
              </a:rPr>
              <a:t>, </a:t>
            </a:r>
            <a:r>
              <a:rPr lang="en-CA" b="1" dirty="0">
                <a:highlight>
                  <a:srgbClr val="FFFF00"/>
                </a:highlight>
              </a:rPr>
              <a:t>an offering by fire</a:t>
            </a:r>
            <a:r>
              <a:rPr lang="en-CA" dirty="0"/>
              <a:t> with </a:t>
            </a:r>
            <a:r>
              <a:rPr lang="en-CA" b="1" dirty="0">
                <a:highlight>
                  <a:srgbClr val="FFFF00"/>
                </a:highlight>
              </a:rPr>
              <a:t>a pleasing aroma to the LORD</a:t>
            </a:r>
            <a:r>
              <a:rPr lang="en-CA" dirty="0"/>
              <a:t>.  </a:t>
            </a:r>
          </a:p>
          <a:p>
            <a:pPr marL="457200" lvl="1" indent="0">
              <a:buNone/>
            </a:pPr>
            <a:r>
              <a:rPr lang="en-CA" dirty="0"/>
              <a:t>But the rest of the grain offering shall be for Aaron and his sons; it is </a:t>
            </a:r>
            <a:r>
              <a:rPr lang="en-CA" b="1" dirty="0">
                <a:highlight>
                  <a:srgbClr val="FFFF00"/>
                </a:highlight>
              </a:rPr>
              <a:t>a most holy part of the LORD’s offerings by fire</a:t>
            </a:r>
            <a:r>
              <a:rPr lang="en-CA" dirty="0"/>
              <a:t>.</a:t>
            </a:r>
          </a:p>
          <a:p>
            <a:pPr>
              <a:spcBef>
                <a:spcPts val="900"/>
              </a:spcBef>
            </a:pPr>
            <a:r>
              <a:rPr lang="en-CA" dirty="0"/>
              <a:t>Further specifications go on to describe </a:t>
            </a:r>
            <a:r>
              <a:rPr lang="en-CA" b="1" dirty="0">
                <a:highlight>
                  <a:srgbClr val="FFFF00"/>
                </a:highlight>
              </a:rPr>
              <a:t>various other ways the grain can be prepared</a:t>
            </a:r>
            <a:r>
              <a:rPr lang="en-CA" dirty="0"/>
              <a:t>: baked in an oven, baked on a griddle, cooked in a pan</a:t>
            </a:r>
          </a:p>
          <a:p>
            <a:pPr>
              <a:spcBef>
                <a:spcPts val="900"/>
              </a:spcBef>
            </a:pPr>
            <a:r>
              <a:rPr lang="en-CA" dirty="0"/>
              <a:t>Always unleavened, always with olive oil, always with salt, always with frankincense, </a:t>
            </a:r>
            <a:r>
              <a:rPr lang="en-CA" b="1" dirty="0">
                <a:highlight>
                  <a:srgbClr val="FFFF00"/>
                </a:highlight>
              </a:rPr>
              <a:t>always a “memorial portion” is required</a:t>
            </a:r>
          </a:p>
          <a:p>
            <a:pPr>
              <a:spcBef>
                <a:spcPts val="900"/>
              </a:spcBef>
            </a:pPr>
            <a:r>
              <a:rPr lang="en-CA" b="1" dirty="0">
                <a:highlight>
                  <a:srgbClr val="FFFF00"/>
                </a:highlight>
              </a:rPr>
              <a:t>Grain was the most important food in the ancient world</a:t>
            </a:r>
            <a:r>
              <a:rPr lang="en-CA" dirty="0"/>
              <a:t>, usually wheat or barley</a:t>
            </a:r>
          </a:p>
        </p:txBody>
      </p:sp>
    </p:spTree>
    <p:extLst>
      <p:ext uri="{BB962C8B-B14F-4D97-AF65-F5344CB8AC3E}">
        <p14:creationId xmlns:p14="http://schemas.microsoft.com/office/powerpoint/2010/main" val="1267119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TotalTime>
  <Words>3051</Words>
  <Application>Microsoft Office PowerPoint</Application>
  <PresentationFormat>Widescreen</PresentationFormat>
  <Paragraphs>142</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Times New Roman</vt:lpstr>
      <vt:lpstr>Office Theme</vt:lpstr>
      <vt:lpstr>The Memorial Portion</vt:lpstr>
      <vt:lpstr>The Day of Trumpets</vt:lpstr>
      <vt:lpstr>yom tᵉru`ah</vt:lpstr>
      <vt:lpstr>The Day of YHWH</vt:lpstr>
      <vt:lpstr>What is a “Memorial”?</vt:lpstr>
      <vt:lpstr>The Two Trumpets</vt:lpstr>
      <vt:lpstr>Memorial of What?</vt:lpstr>
      <vt:lpstr>The Journey to the Promised Land</vt:lpstr>
      <vt:lpstr>The Grain Offering</vt:lpstr>
      <vt:lpstr>Symbolism of the Grain Offering</vt:lpstr>
      <vt:lpstr>The Memorial Portion</vt:lpstr>
      <vt:lpstr>Jesus Christ – the Messiah</vt:lpstr>
      <vt:lpstr>Day of Trumpets – a Memorial</vt:lpstr>
      <vt:lpstr>The Last Trumpet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Memorial Portion</dc:title>
  <dc:creator>Mike Whyte</dc:creator>
  <cp:lastModifiedBy>Mike Whyte</cp:lastModifiedBy>
  <cp:revision>20</cp:revision>
  <dcterms:created xsi:type="dcterms:W3CDTF">2022-08-29T12:41:52Z</dcterms:created>
  <dcterms:modified xsi:type="dcterms:W3CDTF">2022-09-23T12:04:09Z</dcterms:modified>
</cp:coreProperties>
</file>