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 id="268"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797" autoAdjust="0"/>
    <p:restoredTop sz="61510" autoAdjust="0"/>
  </p:normalViewPr>
  <p:slideViewPr>
    <p:cSldViewPr snapToGrid="0">
      <p:cViewPr varScale="1">
        <p:scale>
          <a:sx n="41" d="100"/>
          <a:sy n="41" d="100"/>
        </p:scale>
        <p:origin x="1548" y="42"/>
      </p:cViewPr>
      <p:guideLst/>
    </p:cSldViewPr>
  </p:slideViewPr>
  <p:notesTextViewPr>
    <p:cViewPr>
      <p:scale>
        <a:sx n="3" d="2"/>
        <a:sy n="3" d="2"/>
      </p:scale>
      <p:origin x="0" y="0"/>
    </p:cViewPr>
  </p:notesTextViewPr>
  <p:sorterViewPr>
    <p:cViewPr>
      <p:scale>
        <a:sx n="110" d="100"/>
        <a:sy n="110" d="100"/>
      </p:scale>
      <p:origin x="0" y="-306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4B68BED-6FF5-4B34-BF0A-A550AEF5F0AD}" type="datetimeFigureOut">
              <a:rPr lang="en-CA" smtClean="0"/>
              <a:t>2021-08-28</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D924ABC-5073-44BD-86FA-E80F91216952}" type="slidenum">
              <a:rPr lang="en-CA" smtClean="0"/>
              <a:t>‹#›</a:t>
            </a:fld>
            <a:endParaRPr lang="en-CA"/>
          </a:p>
        </p:txBody>
      </p:sp>
    </p:spTree>
    <p:extLst>
      <p:ext uri="{BB962C8B-B14F-4D97-AF65-F5344CB8AC3E}">
        <p14:creationId xmlns:p14="http://schemas.microsoft.com/office/powerpoint/2010/main" val="13042673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This is the last topic based on the paper “To Be a Priest” – the Book of Hebrews contains a lot of material on Jesus’ role as High Priest; based on that we can learn a lot about our roles as Priests of God and of Christ …</a:t>
            </a:r>
          </a:p>
          <a:p>
            <a:pPr marL="171450" indent="-171450">
              <a:buFont typeface="Arial" panose="020B0604020202020204" pitchFamily="34" charset="0"/>
              <a:buChar char="•"/>
            </a:pPr>
            <a:r>
              <a:rPr lang="en-CA" dirty="0"/>
              <a:t>Our work begins with the resurrection …</a:t>
            </a:r>
          </a:p>
          <a:p>
            <a:pPr marL="171450" indent="-171450">
              <a:buFont typeface="Arial" panose="020B0604020202020204" pitchFamily="34" charset="0"/>
              <a:buChar char="•"/>
            </a:pPr>
            <a:r>
              <a:rPr lang="en-CA" dirty="0"/>
              <a:t>We will assume our roles as priests of God …</a:t>
            </a:r>
          </a:p>
          <a:p>
            <a:pPr marL="171450" indent="-171450">
              <a:buFont typeface="Arial" panose="020B0604020202020204" pitchFamily="34" charset="0"/>
              <a:buChar char="•"/>
            </a:pPr>
            <a:r>
              <a:rPr lang="en-CA" dirty="0"/>
              <a:t>“Teaching” will initially be the most important aspect of the role</a:t>
            </a:r>
          </a:p>
          <a:p>
            <a:pPr marL="171450" indent="-171450">
              <a:buFont typeface="Arial" panose="020B0604020202020204" pitchFamily="34" charset="0"/>
              <a:buChar char="•"/>
            </a:pPr>
            <a:r>
              <a:rPr lang="en-CA" dirty="0"/>
              <a:t>To “guard knowledge” means to know the truth and ensure the truth is taught …</a:t>
            </a:r>
          </a:p>
        </p:txBody>
      </p:sp>
      <p:sp>
        <p:nvSpPr>
          <p:cNvPr id="4" name="Slide Number Placeholder 3"/>
          <p:cNvSpPr>
            <a:spLocks noGrp="1"/>
          </p:cNvSpPr>
          <p:nvPr>
            <p:ph type="sldNum" sz="quarter" idx="5"/>
          </p:nvPr>
        </p:nvSpPr>
        <p:spPr/>
        <p:txBody>
          <a:bodyPr/>
          <a:lstStyle/>
          <a:p>
            <a:fld id="{DD924ABC-5073-44BD-86FA-E80F91216952}" type="slidenum">
              <a:rPr lang="en-CA" smtClean="0"/>
              <a:t>1</a:t>
            </a:fld>
            <a:endParaRPr lang="en-CA"/>
          </a:p>
        </p:txBody>
      </p:sp>
    </p:spTree>
    <p:extLst>
      <p:ext uri="{BB962C8B-B14F-4D97-AF65-F5344CB8AC3E}">
        <p14:creationId xmlns:p14="http://schemas.microsoft.com/office/powerpoint/2010/main" val="13092455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This is our daily cause of rejoicing: we can have contact with God the Father and Jesus Christ because of Jesus’ sacrifice</a:t>
            </a:r>
          </a:p>
          <a:p>
            <a:pPr marL="171450" indent="-171450">
              <a:buFont typeface="Arial" panose="020B0604020202020204" pitchFamily="34" charset="0"/>
              <a:buChar char="•"/>
            </a:pPr>
            <a:r>
              <a:rPr lang="en-CA" dirty="0"/>
              <a:t>We can go “in full assurance of faith” before God in eternity – the truly Holy Place</a:t>
            </a:r>
          </a:p>
        </p:txBody>
      </p:sp>
      <p:sp>
        <p:nvSpPr>
          <p:cNvPr id="4" name="Slide Number Placeholder 3"/>
          <p:cNvSpPr>
            <a:spLocks noGrp="1"/>
          </p:cNvSpPr>
          <p:nvPr>
            <p:ph type="sldNum" sz="quarter" idx="5"/>
          </p:nvPr>
        </p:nvSpPr>
        <p:spPr/>
        <p:txBody>
          <a:bodyPr/>
          <a:lstStyle/>
          <a:p>
            <a:fld id="{DD924ABC-5073-44BD-86FA-E80F91216952}" type="slidenum">
              <a:rPr lang="en-CA" smtClean="0"/>
              <a:t>10</a:t>
            </a:fld>
            <a:endParaRPr lang="en-CA"/>
          </a:p>
        </p:txBody>
      </p:sp>
    </p:spTree>
    <p:extLst>
      <p:ext uri="{BB962C8B-B14F-4D97-AF65-F5344CB8AC3E}">
        <p14:creationId xmlns:p14="http://schemas.microsoft.com/office/powerpoint/2010/main" val="38683891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“mount Zion”, “city of God”, “heavenly Jerusalem” – metaphors for the Church</a:t>
            </a:r>
          </a:p>
        </p:txBody>
      </p:sp>
      <p:sp>
        <p:nvSpPr>
          <p:cNvPr id="4" name="Slide Number Placeholder 3"/>
          <p:cNvSpPr>
            <a:spLocks noGrp="1"/>
          </p:cNvSpPr>
          <p:nvPr>
            <p:ph type="sldNum" sz="quarter" idx="5"/>
          </p:nvPr>
        </p:nvSpPr>
        <p:spPr/>
        <p:txBody>
          <a:bodyPr/>
          <a:lstStyle/>
          <a:p>
            <a:fld id="{DD924ABC-5073-44BD-86FA-E80F91216952}" type="slidenum">
              <a:rPr lang="en-CA" smtClean="0"/>
              <a:t>11</a:t>
            </a:fld>
            <a:endParaRPr lang="en-CA"/>
          </a:p>
        </p:txBody>
      </p:sp>
    </p:spTree>
    <p:extLst>
      <p:ext uri="{BB962C8B-B14F-4D97-AF65-F5344CB8AC3E}">
        <p14:creationId xmlns:p14="http://schemas.microsoft.com/office/powerpoint/2010/main" val="39234072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importance of “teaching” cannot be overemphasized.  </a:t>
            </a:r>
          </a:p>
          <a:p>
            <a:pPr marL="171450" indent="-171450">
              <a:buFont typeface="Arial" panose="020B0604020202020204" pitchFamily="34" charset="0"/>
              <a:buChar char="•"/>
            </a:pPr>
            <a:r>
              <a:rPr lang="en-CA" dirty="0"/>
              <a:t>The world today is characterized by lies.  </a:t>
            </a:r>
          </a:p>
          <a:p>
            <a:pPr marL="171450" indent="-171450">
              <a:buFont typeface="Arial" panose="020B0604020202020204" pitchFamily="34" charset="0"/>
              <a:buChar char="•"/>
            </a:pPr>
            <a:r>
              <a:rPr lang="en-CA" dirty="0"/>
              <a:t>Many great lies in religion, in science, in history, in social relationships – in fact every aspect of modern living, are accepted the majority of people as truths.  </a:t>
            </a:r>
          </a:p>
          <a:p>
            <a:pPr marL="171450" indent="-171450">
              <a:buFont typeface="Arial" panose="020B0604020202020204" pitchFamily="34" charset="0"/>
              <a:buChar char="•"/>
            </a:pPr>
            <a:r>
              <a:rPr lang="en-CA" dirty="0"/>
              <a:t>The survivors of the holocaust will see their entire world washed away – they will be receptive to true knowledge.  </a:t>
            </a:r>
          </a:p>
          <a:p>
            <a:pPr marL="171450" indent="-171450">
              <a:buFont typeface="Arial" panose="020B0604020202020204" pitchFamily="34" charset="0"/>
              <a:buChar char="•"/>
            </a:pPr>
            <a:r>
              <a:rPr lang="en-CA" dirty="0"/>
              <a:t>he word of God is the foundation of all knowledge.  This must be taught first of all.  </a:t>
            </a:r>
          </a:p>
          <a:p>
            <a:pPr marL="171450" indent="-171450">
              <a:buFont typeface="Arial" panose="020B0604020202020204" pitchFamily="34" charset="0"/>
              <a:buChar char="•"/>
            </a:pPr>
            <a:r>
              <a:rPr lang="en-CA" dirty="0"/>
              <a:t>The religious confusion of people in the world toady is enormous – it must be removed before people come to proper understanding of the way of God.  </a:t>
            </a:r>
          </a:p>
          <a:p>
            <a:pPr marL="171450" indent="-171450">
              <a:buFont typeface="Arial" panose="020B0604020202020204" pitchFamily="34" charset="0"/>
              <a:buChar char="•"/>
            </a:pPr>
            <a:r>
              <a:rPr lang="en-CA" dirty="0"/>
              <a:t>Other lies can be, and must be, eradicated after that.</a:t>
            </a:r>
          </a:p>
        </p:txBody>
      </p:sp>
      <p:sp>
        <p:nvSpPr>
          <p:cNvPr id="4" name="Slide Number Placeholder 3"/>
          <p:cNvSpPr>
            <a:spLocks noGrp="1"/>
          </p:cNvSpPr>
          <p:nvPr>
            <p:ph type="sldNum" sz="quarter" idx="5"/>
          </p:nvPr>
        </p:nvSpPr>
        <p:spPr/>
        <p:txBody>
          <a:bodyPr/>
          <a:lstStyle/>
          <a:p>
            <a:fld id="{DD924ABC-5073-44BD-86FA-E80F91216952}" type="slidenum">
              <a:rPr lang="en-CA" smtClean="0"/>
              <a:t>12</a:t>
            </a:fld>
            <a:endParaRPr lang="en-CA"/>
          </a:p>
        </p:txBody>
      </p:sp>
    </p:spTree>
    <p:extLst>
      <p:ext uri="{BB962C8B-B14F-4D97-AF65-F5344CB8AC3E}">
        <p14:creationId xmlns:p14="http://schemas.microsoft.com/office/powerpoint/2010/main" val="34399715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In order for Jesus to be a perfect sacrifice, he had to experience life as a human being.  </a:t>
            </a:r>
          </a:p>
          <a:p>
            <a:pPr marL="171450" indent="-171450">
              <a:buFont typeface="Arial" panose="020B0604020202020204" pitchFamily="34" charset="0"/>
              <a:buChar char="•"/>
            </a:pPr>
            <a:r>
              <a:rPr lang="en-CA" dirty="0"/>
              <a:t>Jesus was fully divine and fully human.  </a:t>
            </a:r>
          </a:p>
          <a:p>
            <a:pPr marL="171450" indent="-171450">
              <a:buFont typeface="Arial" panose="020B0604020202020204" pitchFamily="34" charset="0"/>
              <a:buChar char="•"/>
            </a:pPr>
            <a:r>
              <a:rPr lang="en-CA" dirty="0"/>
              <a:t>He lived a sinless life, a life of holiness.  </a:t>
            </a:r>
          </a:p>
          <a:p>
            <a:pPr marL="171450" indent="-171450">
              <a:buFont typeface="Arial" panose="020B0604020202020204" pitchFamily="34" charset="0"/>
              <a:buChar char="•"/>
            </a:pPr>
            <a:r>
              <a:rPr lang="en-CA" dirty="0"/>
              <a:t>As the Divine Creator, his life is worth more than all human lives combined.  </a:t>
            </a:r>
          </a:p>
          <a:p>
            <a:pPr marL="171450" indent="-171450">
              <a:buFont typeface="Arial" panose="020B0604020202020204" pitchFamily="34" charset="0"/>
              <a:buChar char="•"/>
            </a:pPr>
            <a:r>
              <a:rPr lang="en-CA" dirty="0"/>
              <a:t>His death is a sufficient propitiation for all sin.  </a:t>
            </a:r>
          </a:p>
          <a:p>
            <a:pPr marL="171450" indent="-171450">
              <a:buFont typeface="Arial" panose="020B0604020202020204" pitchFamily="34" charset="0"/>
              <a:buChar char="•"/>
            </a:pPr>
            <a:r>
              <a:rPr lang="en-CA" dirty="0"/>
              <a:t>Through his life as High Priest he is able to sanctify Christians as they repent:</a:t>
            </a:r>
          </a:p>
        </p:txBody>
      </p:sp>
      <p:sp>
        <p:nvSpPr>
          <p:cNvPr id="4" name="Slide Number Placeholder 3"/>
          <p:cNvSpPr>
            <a:spLocks noGrp="1"/>
          </p:cNvSpPr>
          <p:nvPr>
            <p:ph type="sldNum" sz="quarter" idx="5"/>
          </p:nvPr>
        </p:nvSpPr>
        <p:spPr/>
        <p:txBody>
          <a:bodyPr/>
          <a:lstStyle/>
          <a:p>
            <a:fld id="{DD924ABC-5073-44BD-86FA-E80F91216952}" type="slidenum">
              <a:rPr lang="en-CA" smtClean="0"/>
              <a:t>2</a:t>
            </a:fld>
            <a:endParaRPr lang="en-CA"/>
          </a:p>
        </p:txBody>
      </p:sp>
    </p:spTree>
    <p:extLst>
      <p:ext uri="{BB962C8B-B14F-4D97-AF65-F5344CB8AC3E}">
        <p14:creationId xmlns:p14="http://schemas.microsoft.com/office/powerpoint/2010/main" val="35610435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Christians, the New Testament Church, are God’s house</a:t>
            </a:r>
          </a:p>
          <a:p>
            <a:pPr marL="171450" indent="-171450">
              <a:buFont typeface="Arial" panose="020B0604020202020204" pitchFamily="34" charset="0"/>
              <a:buChar char="•"/>
            </a:pPr>
            <a:r>
              <a:rPr lang="en-CA" dirty="0"/>
              <a:t>Everything said about Jesus in Hebrews has to be taken in the context of the Aaronic Priesthood</a:t>
            </a:r>
          </a:p>
        </p:txBody>
      </p:sp>
      <p:sp>
        <p:nvSpPr>
          <p:cNvPr id="4" name="Slide Number Placeholder 3"/>
          <p:cNvSpPr>
            <a:spLocks noGrp="1"/>
          </p:cNvSpPr>
          <p:nvPr>
            <p:ph type="sldNum" sz="quarter" idx="5"/>
          </p:nvPr>
        </p:nvSpPr>
        <p:spPr/>
        <p:txBody>
          <a:bodyPr/>
          <a:lstStyle/>
          <a:p>
            <a:fld id="{DD924ABC-5073-44BD-86FA-E80F91216952}" type="slidenum">
              <a:rPr lang="en-CA" smtClean="0"/>
              <a:t>3</a:t>
            </a:fld>
            <a:endParaRPr lang="en-CA"/>
          </a:p>
        </p:txBody>
      </p:sp>
    </p:spTree>
    <p:extLst>
      <p:ext uri="{BB962C8B-B14F-4D97-AF65-F5344CB8AC3E}">
        <p14:creationId xmlns:p14="http://schemas.microsoft.com/office/powerpoint/2010/main" val="40741559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Only through Jesus’ blood applied to Christians through repentance and forgiveness, can we be accounted holy</a:t>
            </a:r>
          </a:p>
          <a:p>
            <a:pPr marL="171450" indent="-171450">
              <a:buFont typeface="Arial" panose="020B0604020202020204" pitchFamily="34" charset="0"/>
              <a:buChar char="•"/>
            </a:pPr>
            <a:r>
              <a:rPr lang="en-CA" dirty="0"/>
              <a:t>We must be accounted holy in order to approach God</a:t>
            </a:r>
          </a:p>
        </p:txBody>
      </p:sp>
      <p:sp>
        <p:nvSpPr>
          <p:cNvPr id="4" name="Slide Number Placeholder 3"/>
          <p:cNvSpPr>
            <a:spLocks noGrp="1"/>
          </p:cNvSpPr>
          <p:nvPr>
            <p:ph type="sldNum" sz="quarter" idx="5"/>
          </p:nvPr>
        </p:nvSpPr>
        <p:spPr/>
        <p:txBody>
          <a:bodyPr/>
          <a:lstStyle/>
          <a:p>
            <a:fld id="{DD924ABC-5073-44BD-86FA-E80F91216952}" type="slidenum">
              <a:rPr lang="en-CA" smtClean="0"/>
              <a:t>4</a:t>
            </a:fld>
            <a:endParaRPr lang="en-CA"/>
          </a:p>
        </p:txBody>
      </p:sp>
    </p:spTree>
    <p:extLst>
      <p:ext uri="{BB962C8B-B14F-4D97-AF65-F5344CB8AC3E}">
        <p14:creationId xmlns:p14="http://schemas.microsoft.com/office/powerpoint/2010/main" val="38103001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Jesus’ humanity allowed him to suffer, through which he learned, </a:t>
            </a:r>
          </a:p>
          <a:p>
            <a:pPr marL="171450" indent="-171450">
              <a:buFont typeface="Arial" panose="020B0604020202020204" pitchFamily="34" charset="0"/>
              <a:buChar char="•"/>
            </a:pPr>
            <a:r>
              <a:rPr lang="en-CA" dirty="0"/>
              <a:t>he can, therefore, fulfill the High Priestly role as intercessor to bring eternal salvation to Christians</a:t>
            </a:r>
          </a:p>
          <a:p>
            <a:pPr marL="171450" indent="-171450">
              <a:buFont typeface="Arial" panose="020B0604020202020204" pitchFamily="34" charset="0"/>
              <a:buChar char="•"/>
            </a:pPr>
            <a:r>
              <a:rPr lang="en-CA" dirty="0"/>
              <a:t>The quotation is from Psalm 2:7 and Psalm 110:4</a:t>
            </a:r>
          </a:p>
        </p:txBody>
      </p:sp>
      <p:sp>
        <p:nvSpPr>
          <p:cNvPr id="4" name="Slide Number Placeholder 3"/>
          <p:cNvSpPr>
            <a:spLocks noGrp="1"/>
          </p:cNvSpPr>
          <p:nvPr>
            <p:ph type="sldNum" sz="quarter" idx="5"/>
          </p:nvPr>
        </p:nvSpPr>
        <p:spPr/>
        <p:txBody>
          <a:bodyPr/>
          <a:lstStyle/>
          <a:p>
            <a:fld id="{DD924ABC-5073-44BD-86FA-E80F91216952}" type="slidenum">
              <a:rPr lang="en-CA" smtClean="0"/>
              <a:t>5</a:t>
            </a:fld>
            <a:endParaRPr lang="en-CA"/>
          </a:p>
        </p:txBody>
      </p:sp>
    </p:spTree>
    <p:extLst>
      <p:ext uri="{BB962C8B-B14F-4D97-AF65-F5344CB8AC3E}">
        <p14:creationId xmlns:p14="http://schemas.microsoft.com/office/powerpoint/2010/main" val="5213439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Human priests must repeatedly offer sacrifices for their own unholiness. </a:t>
            </a:r>
          </a:p>
          <a:p>
            <a:pPr marL="171450" indent="-171450">
              <a:buFont typeface="Arial" panose="020B0604020202020204" pitchFamily="34" charset="0"/>
              <a:buChar char="•"/>
            </a:pPr>
            <a:r>
              <a:rPr lang="en-CA" dirty="0"/>
              <a:t>Yet his becoming a human being was necessary to make him a perfect High Priest for ever</a:t>
            </a:r>
          </a:p>
          <a:p>
            <a:pPr marL="171450" indent="-171450">
              <a:buFont typeface="Arial" panose="020B0604020202020204" pitchFamily="34" charset="0"/>
              <a:buChar char="•"/>
            </a:pPr>
            <a:r>
              <a:rPr lang="en-CA" dirty="0"/>
              <a:t>The “word of the oath” is the promise of Christ’s eternal priesthood made to David</a:t>
            </a:r>
          </a:p>
        </p:txBody>
      </p:sp>
      <p:sp>
        <p:nvSpPr>
          <p:cNvPr id="4" name="Slide Number Placeholder 3"/>
          <p:cNvSpPr>
            <a:spLocks noGrp="1"/>
          </p:cNvSpPr>
          <p:nvPr>
            <p:ph type="sldNum" sz="quarter" idx="5"/>
          </p:nvPr>
        </p:nvSpPr>
        <p:spPr/>
        <p:txBody>
          <a:bodyPr/>
          <a:lstStyle/>
          <a:p>
            <a:fld id="{DD924ABC-5073-44BD-86FA-E80F91216952}" type="slidenum">
              <a:rPr lang="en-CA" smtClean="0"/>
              <a:t>6</a:t>
            </a:fld>
            <a:endParaRPr lang="en-CA"/>
          </a:p>
        </p:txBody>
      </p:sp>
    </p:spTree>
    <p:extLst>
      <p:ext uri="{BB962C8B-B14F-4D97-AF65-F5344CB8AC3E}">
        <p14:creationId xmlns:p14="http://schemas.microsoft.com/office/powerpoint/2010/main" val="6137614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service at the Tabernacle could not truly result in forgiveness of sin – only through the blood of Jesus Christ can sin be forgiven.  </a:t>
            </a:r>
          </a:p>
          <a:p>
            <a:pPr marL="171450" indent="-171450">
              <a:buFont typeface="Arial" panose="020B0604020202020204" pitchFamily="34" charset="0"/>
              <a:buChar char="•"/>
            </a:pPr>
            <a:r>
              <a:rPr lang="en-CA" dirty="0"/>
              <a:t>This is the better promise of the New Covenant which makes the physical sacrifices of the Old Covenant obsolete.</a:t>
            </a:r>
          </a:p>
        </p:txBody>
      </p:sp>
      <p:sp>
        <p:nvSpPr>
          <p:cNvPr id="4" name="Slide Number Placeholder 3"/>
          <p:cNvSpPr>
            <a:spLocks noGrp="1"/>
          </p:cNvSpPr>
          <p:nvPr>
            <p:ph type="sldNum" sz="quarter" idx="5"/>
          </p:nvPr>
        </p:nvSpPr>
        <p:spPr/>
        <p:txBody>
          <a:bodyPr/>
          <a:lstStyle/>
          <a:p>
            <a:fld id="{DD924ABC-5073-44BD-86FA-E80F91216952}" type="slidenum">
              <a:rPr lang="en-CA" smtClean="0"/>
              <a:t>7</a:t>
            </a:fld>
            <a:endParaRPr lang="en-CA"/>
          </a:p>
        </p:txBody>
      </p:sp>
    </p:spTree>
    <p:extLst>
      <p:ext uri="{BB962C8B-B14F-4D97-AF65-F5344CB8AC3E}">
        <p14:creationId xmlns:p14="http://schemas.microsoft.com/office/powerpoint/2010/main" val="16966828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ten commandments will always define what is sin</a:t>
            </a:r>
          </a:p>
          <a:p>
            <a:pPr marL="171450" indent="-171450">
              <a:buFont typeface="Arial" panose="020B0604020202020204" pitchFamily="34" charset="0"/>
              <a:buChar char="•"/>
            </a:pPr>
            <a:r>
              <a:rPr lang="en-CA" dirty="0"/>
              <a:t>When one is called and subsequently repents, one has sins wiped away by Christ’s blood, then a person is living under the New Covenant</a:t>
            </a:r>
          </a:p>
          <a:p>
            <a:pPr marL="171450" indent="-171450">
              <a:buFont typeface="Arial" panose="020B0604020202020204" pitchFamily="34" charset="0"/>
              <a:buChar char="•"/>
            </a:pPr>
            <a:r>
              <a:rPr lang="en-CA" dirty="0"/>
              <a:t>Before that, a person is under the death sentence due to sin</a:t>
            </a:r>
          </a:p>
        </p:txBody>
      </p:sp>
      <p:sp>
        <p:nvSpPr>
          <p:cNvPr id="4" name="Slide Number Placeholder 3"/>
          <p:cNvSpPr>
            <a:spLocks noGrp="1"/>
          </p:cNvSpPr>
          <p:nvPr>
            <p:ph type="sldNum" sz="quarter" idx="5"/>
          </p:nvPr>
        </p:nvSpPr>
        <p:spPr/>
        <p:txBody>
          <a:bodyPr/>
          <a:lstStyle/>
          <a:p>
            <a:fld id="{DD924ABC-5073-44BD-86FA-E80F91216952}" type="slidenum">
              <a:rPr lang="en-CA" smtClean="0"/>
              <a:t>8</a:t>
            </a:fld>
            <a:endParaRPr lang="en-CA"/>
          </a:p>
        </p:txBody>
      </p:sp>
    </p:spTree>
    <p:extLst>
      <p:ext uri="{BB962C8B-B14F-4D97-AF65-F5344CB8AC3E}">
        <p14:creationId xmlns:p14="http://schemas.microsoft.com/office/powerpoint/2010/main" val="25441633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This was a very difficult concept for people for whom animal sacrifice was integral to their existence: it cannot be over emphasized how hard tis was </a:t>
            </a:r>
          </a:p>
          <a:p>
            <a:pPr marL="171450" indent="-171450">
              <a:buFont typeface="Arial" panose="020B0604020202020204" pitchFamily="34" charset="0"/>
              <a:buChar char="•"/>
            </a:pPr>
            <a:r>
              <a:rPr lang="en-CA" dirty="0"/>
              <a:t>“law” means the animal sacrifices prescribed in the Pentateuch</a:t>
            </a:r>
          </a:p>
          <a:p>
            <a:pPr marL="171450" indent="-171450">
              <a:buFont typeface="Arial" panose="020B0604020202020204" pitchFamily="34" charset="0"/>
              <a:buChar char="•"/>
            </a:pPr>
            <a:r>
              <a:rPr lang="en-CA" dirty="0"/>
              <a:t>The “reminder of sin” is an allusion to the Day of Atonement.</a:t>
            </a:r>
          </a:p>
          <a:p>
            <a:pPr marL="171450" indent="-171450">
              <a:buFont typeface="Arial" panose="020B0604020202020204" pitchFamily="34" charset="0"/>
              <a:buChar char="•"/>
            </a:pPr>
            <a:r>
              <a:rPr lang="en-CA" dirty="0"/>
              <a:t>The quotation is based on the Septuagint translation of Psalm 40:6-8.</a:t>
            </a:r>
          </a:p>
          <a:p>
            <a:pPr marL="171450" indent="-171450">
              <a:buFont typeface="Arial" panose="020B0604020202020204" pitchFamily="34" charset="0"/>
              <a:buChar char="•"/>
            </a:pPr>
            <a:r>
              <a:rPr lang="en-CA" dirty="0"/>
              <a:t>A possible audience for the Book of Hebrews is the Jerusalem Church in Pella: they were shattered by the destruction of the Temple</a:t>
            </a:r>
          </a:p>
          <a:p>
            <a:pPr marL="171450" indent="-171450">
              <a:buFont typeface="Arial" panose="020B0604020202020204" pitchFamily="34" charset="0"/>
              <a:buChar char="•"/>
            </a:pPr>
            <a:r>
              <a:rPr lang="en-CA" dirty="0"/>
              <a:t>The Jerusalem Church stuck very closely to the Temple until it was destroyed</a:t>
            </a:r>
          </a:p>
        </p:txBody>
      </p:sp>
      <p:sp>
        <p:nvSpPr>
          <p:cNvPr id="4" name="Slide Number Placeholder 3"/>
          <p:cNvSpPr>
            <a:spLocks noGrp="1"/>
          </p:cNvSpPr>
          <p:nvPr>
            <p:ph type="sldNum" sz="quarter" idx="5"/>
          </p:nvPr>
        </p:nvSpPr>
        <p:spPr/>
        <p:txBody>
          <a:bodyPr/>
          <a:lstStyle/>
          <a:p>
            <a:fld id="{DD924ABC-5073-44BD-86FA-E80F91216952}" type="slidenum">
              <a:rPr lang="en-CA" smtClean="0"/>
              <a:t>9</a:t>
            </a:fld>
            <a:endParaRPr lang="en-CA"/>
          </a:p>
        </p:txBody>
      </p:sp>
    </p:spTree>
    <p:extLst>
      <p:ext uri="{BB962C8B-B14F-4D97-AF65-F5344CB8AC3E}">
        <p14:creationId xmlns:p14="http://schemas.microsoft.com/office/powerpoint/2010/main" val="28565427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0E194E-695E-4139-823D-65F8BAF6D54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8D49CFDC-9E05-4C35-9D08-9AFC8F94C2F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8BC87C2A-6CCA-4285-B24E-A7DF39667AED}"/>
              </a:ext>
            </a:extLst>
          </p:cNvPr>
          <p:cNvSpPr>
            <a:spLocks noGrp="1"/>
          </p:cNvSpPr>
          <p:nvPr>
            <p:ph type="dt" sz="half" idx="10"/>
          </p:nvPr>
        </p:nvSpPr>
        <p:spPr/>
        <p:txBody>
          <a:bodyPr/>
          <a:lstStyle/>
          <a:p>
            <a:fld id="{2B33FE8E-94D2-49EE-989E-F7E843974EC4}" type="datetimeFigureOut">
              <a:rPr lang="en-CA" smtClean="0"/>
              <a:t>2021-08-28</a:t>
            </a:fld>
            <a:endParaRPr lang="en-CA"/>
          </a:p>
        </p:txBody>
      </p:sp>
      <p:sp>
        <p:nvSpPr>
          <p:cNvPr id="5" name="Footer Placeholder 4">
            <a:extLst>
              <a:ext uri="{FF2B5EF4-FFF2-40B4-BE49-F238E27FC236}">
                <a16:creationId xmlns:a16="http://schemas.microsoft.com/office/drawing/2014/main" id="{2B5EFD63-7356-4132-A65F-26C1BCE7365C}"/>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8F06C5B7-F61E-43B5-9E38-E04F988A0113}"/>
              </a:ext>
            </a:extLst>
          </p:cNvPr>
          <p:cNvSpPr>
            <a:spLocks noGrp="1"/>
          </p:cNvSpPr>
          <p:nvPr>
            <p:ph type="sldNum" sz="quarter" idx="12"/>
          </p:nvPr>
        </p:nvSpPr>
        <p:spPr/>
        <p:txBody>
          <a:bodyPr/>
          <a:lstStyle/>
          <a:p>
            <a:fld id="{95BC1AE8-A790-4BF6-9D01-C8EFB0A5D5BB}" type="slidenum">
              <a:rPr lang="en-CA" smtClean="0"/>
              <a:t>‹#›</a:t>
            </a:fld>
            <a:endParaRPr lang="en-CA"/>
          </a:p>
        </p:txBody>
      </p:sp>
    </p:spTree>
    <p:extLst>
      <p:ext uri="{BB962C8B-B14F-4D97-AF65-F5344CB8AC3E}">
        <p14:creationId xmlns:p14="http://schemas.microsoft.com/office/powerpoint/2010/main" val="24410459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1A4EFE-9505-487D-922D-85684EE1EAC3}"/>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078DFB7A-278C-49E0-A7A8-37C59F1D391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FC3077CC-6A37-4691-8E01-19D539673594}"/>
              </a:ext>
            </a:extLst>
          </p:cNvPr>
          <p:cNvSpPr>
            <a:spLocks noGrp="1"/>
          </p:cNvSpPr>
          <p:nvPr>
            <p:ph type="dt" sz="half" idx="10"/>
          </p:nvPr>
        </p:nvSpPr>
        <p:spPr/>
        <p:txBody>
          <a:bodyPr/>
          <a:lstStyle/>
          <a:p>
            <a:fld id="{2B33FE8E-94D2-49EE-989E-F7E843974EC4}" type="datetimeFigureOut">
              <a:rPr lang="en-CA" smtClean="0"/>
              <a:t>2021-08-28</a:t>
            </a:fld>
            <a:endParaRPr lang="en-CA"/>
          </a:p>
        </p:txBody>
      </p:sp>
      <p:sp>
        <p:nvSpPr>
          <p:cNvPr id="5" name="Footer Placeholder 4">
            <a:extLst>
              <a:ext uri="{FF2B5EF4-FFF2-40B4-BE49-F238E27FC236}">
                <a16:creationId xmlns:a16="http://schemas.microsoft.com/office/drawing/2014/main" id="{1A3FC56C-162D-4A7B-A63B-D54F3779055F}"/>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9B5304A4-05D1-4AD4-8F99-3AC68C37CB09}"/>
              </a:ext>
            </a:extLst>
          </p:cNvPr>
          <p:cNvSpPr>
            <a:spLocks noGrp="1"/>
          </p:cNvSpPr>
          <p:nvPr>
            <p:ph type="sldNum" sz="quarter" idx="12"/>
          </p:nvPr>
        </p:nvSpPr>
        <p:spPr/>
        <p:txBody>
          <a:bodyPr/>
          <a:lstStyle/>
          <a:p>
            <a:fld id="{95BC1AE8-A790-4BF6-9D01-C8EFB0A5D5BB}" type="slidenum">
              <a:rPr lang="en-CA" smtClean="0"/>
              <a:t>‹#›</a:t>
            </a:fld>
            <a:endParaRPr lang="en-CA"/>
          </a:p>
        </p:txBody>
      </p:sp>
    </p:spTree>
    <p:extLst>
      <p:ext uri="{BB962C8B-B14F-4D97-AF65-F5344CB8AC3E}">
        <p14:creationId xmlns:p14="http://schemas.microsoft.com/office/powerpoint/2010/main" val="30027909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3CDF92B-B4A3-4C71-B126-A06D13BD2B4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62C58298-2ACD-4570-B032-6B43A35F6EE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D7F0EF54-7A8C-4023-A502-1008B8E03ECC}"/>
              </a:ext>
            </a:extLst>
          </p:cNvPr>
          <p:cNvSpPr>
            <a:spLocks noGrp="1"/>
          </p:cNvSpPr>
          <p:nvPr>
            <p:ph type="dt" sz="half" idx="10"/>
          </p:nvPr>
        </p:nvSpPr>
        <p:spPr/>
        <p:txBody>
          <a:bodyPr/>
          <a:lstStyle/>
          <a:p>
            <a:fld id="{2B33FE8E-94D2-49EE-989E-F7E843974EC4}" type="datetimeFigureOut">
              <a:rPr lang="en-CA" smtClean="0"/>
              <a:t>2021-08-28</a:t>
            </a:fld>
            <a:endParaRPr lang="en-CA"/>
          </a:p>
        </p:txBody>
      </p:sp>
      <p:sp>
        <p:nvSpPr>
          <p:cNvPr id="5" name="Footer Placeholder 4">
            <a:extLst>
              <a:ext uri="{FF2B5EF4-FFF2-40B4-BE49-F238E27FC236}">
                <a16:creationId xmlns:a16="http://schemas.microsoft.com/office/drawing/2014/main" id="{26B13870-335E-49F6-9131-66F341E8C0D0}"/>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E7EB74C6-FCDC-4DE6-81A2-0D205F3E412F}"/>
              </a:ext>
            </a:extLst>
          </p:cNvPr>
          <p:cNvSpPr>
            <a:spLocks noGrp="1"/>
          </p:cNvSpPr>
          <p:nvPr>
            <p:ph type="sldNum" sz="quarter" idx="12"/>
          </p:nvPr>
        </p:nvSpPr>
        <p:spPr/>
        <p:txBody>
          <a:bodyPr/>
          <a:lstStyle/>
          <a:p>
            <a:fld id="{95BC1AE8-A790-4BF6-9D01-C8EFB0A5D5BB}" type="slidenum">
              <a:rPr lang="en-CA" smtClean="0"/>
              <a:t>‹#›</a:t>
            </a:fld>
            <a:endParaRPr lang="en-CA"/>
          </a:p>
        </p:txBody>
      </p:sp>
    </p:spTree>
    <p:extLst>
      <p:ext uri="{BB962C8B-B14F-4D97-AF65-F5344CB8AC3E}">
        <p14:creationId xmlns:p14="http://schemas.microsoft.com/office/powerpoint/2010/main" val="11761163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96F44-3FD9-4B6E-BBC9-9C44E30EEA31}"/>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37528E85-1EC7-4330-B1B2-D7B7CB724BF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CB56471F-23CD-41E3-AB26-BD47329170E4}"/>
              </a:ext>
            </a:extLst>
          </p:cNvPr>
          <p:cNvSpPr>
            <a:spLocks noGrp="1"/>
          </p:cNvSpPr>
          <p:nvPr>
            <p:ph type="dt" sz="half" idx="10"/>
          </p:nvPr>
        </p:nvSpPr>
        <p:spPr/>
        <p:txBody>
          <a:bodyPr/>
          <a:lstStyle/>
          <a:p>
            <a:fld id="{2B33FE8E-94D2-49EE-989E-F7E843974EC4}" type="datetimeFigureOut">
              <a:rPr lang="en-CA" smtClean="0"/>
              <a:t>2021-08-28</a:t>
            </a:fld>
            <a:endParaRPr lang="en-CA"/>
          </a:p>
        </p:txBody>
      </p:sp>
      <p:sp>
        <p:nvSpPr>
          <p:cNvPr id="5" name="Footer Placeholder 4">
            <a:extLst>
              <a:ext uri="{FF2B5EF4-FFF2-40B4-BE49-F238E27FC236}">
                <a16:creationId xmlns:a16="http://schemas.microsoft.com/office/drawing/2014/main" id="{7F3DB363-7742-4D92-8391-F7360C5325EB}"/>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39CDB9C0-10B7-4AD9-9854-F9011EB5EF30}"/>
              </a:ext>
            </a:extLst>
          </p:cNvPr>
          <p:cNvSpPr>
            <a:spLocks noGrp="1"/>
          </p:cNvSpPr>
          <p:nvPr>
            <p:ph type="sldNum" sz="quarter" idx="12"/>
          </p:nvPr>
        </p:nvSpPr>
        <p:spPr/>
        <p:txBody>
          <a:bodyPr/>
          <a:lstStyle/>
          <a:p>
            <a:fld id="{95BC1AE8-A790-4BF6-9D01-C8EFB0A5D5BB}" type="slidenum">
              <a:rPr lang="en-CA" smtClean="0"/>
              <a:t>‹#›</a:t>
            </a:fld>
            <a:endParaRPr lang="en-CA"/>
          </a:p>
        </p:txBody>
      </p:sp>
    </p:spTree>
    <p:extLst>
      <p:ext uri="{BB962C8B-B14F-4D97-AF65-F5344CB8AC3E}">
        <p14:creationId xmlns:p14="http://schemas.microsoft.com/office/powerpoint/2010/main" val="24979542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F7567C-59B1-4AB6-918C-75D4D316A93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61B9F9A2-67CF-449E-9A77-3C05C7447FE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65B9BC1-79CF-49F1-BF89-E12455EC61B4}"/>
              </a:ext>
            </a:extLst>
          </p:cNvPr>
          <p:cNvSpPr>
            <a:spLocks noGrp="1"/>
          </p:cNvSpPr>
          <p:nvPr>
            <p:ph type="dt" sz="half" idx="10"/>
          </p:nvPr>
        </p:nvSpPr>
        <p:spPr/>
        <p:txBody>
          <a:bodyPr/>
          <a:lstStyle/>
          <a:p>
            <a:fld id="{2B33FE8E-94D2-49EE-989E-F7E843974EC4}" type="datetimeFigureOut">
              <a:rPr lang="en-CA" smtClean="0"/>
              <a:t>2021-08-28</a:t>
            </a:fld>
            <a:endParaRPr lang="en-CA"/>
          </a:p>
        </p:txBody>
      </p:sp>
      <p:sp>
        <p:nvSpPr>
          <p:cNvPr id="5" name="Footer Placeholder 4">
            <a:extLst>
              <a:ext uri="{FF2B5EF4-FFF2-40B4-BE49-F238E27FC236}">
                <a16:creationId xmlns:a16="http://schemas.microsoft.com/office/drawing/2014/main" id="{66E52557-3DAF-4E70-A348-030597F9EBB6}"/>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F919B9C5-9517-415E-9F4D-2D36C009879B}"/>
              </a:ext>
            </a:extLst>
          </p:cNvPr>
          <p:cNvSpPr>
            <a:spLocks noGrp="1"/>
          </p:cNvSpPr>
          <p:nvPr>
            <p:ph type="sldNum" sz="quarter" idx="12"/>
          </p:nvPr>
        </p:nvSpPr>
        <p:spPr/>
        <p:txBody>
          <a:bodyPr/>
          <a:lstStyle/>
          <a:p>
            <a:fld id="{95BC1AE8-A790-4BF6-9D01-C8EFB0A5D5BB}" type="slidenum">
              <a:rPr lang="en-CA" smtClean="0"/>
              <a:t>‹#›</a:t>
            </a:fld>
            <a:endParaRPr lang="en-CA"/>
          </a:p>
        </p:txBody>
      </p:sp>
    </p:spTree>
    <p:extLst>
      <p:ext uri="{BB962C8B-B14F-4D97-AF65-F5344CB8AC3E}">
        <p14:creationId xmlns:p14="http://schemas.microsoft.com/office/powerpoint/2010/main" val="16369256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E785D7-549F-4AEC-B34F-96EEB45D6149}"/>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2852444B-E24D-4F7F-840F-991F21CD68F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DD715A89-AB74-49EE-BC26-E4B723A1770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530E97DD-0A50-47FB-A069-1958C08B6DF9}"/>
              </a:ext>
            </a:extLst>
          </p:cNvPr>
          <p:cNvSpPr>
            <a:spLocks noGrp="1"/>
          </p:cNvSpPr>
          <p:nvPr>
            <p:ph type="dt" sz="half" idx="10"/>
          </p:nvPr>
        </p:nvSpPr>
        <p:spPr/>
        <p:txBody>
          <a:bodyPr/>
          <a:lstStyle/>
          <a:p>
            <a:fld id="{2B33FE8E-94D2-49EE-989E-F7E843974EC4}" type="datetimeFigureOut">
              <a:rPr lang="en-CA" smtClean="0"/>
              <a:t>2021-08-28</a:t>
            </a:fld>
            <a:endParaRPr lang="en-CA"/>
          </a:p>
        </p:txBody>
      </p:sp>
      <p:sp>
        <p:nvSpPr>
          <p:cNvPr id="6" name="Footer Placeholder 5">
            <a:extLst>
              <a:ext uri="{FF2B5EF4-FFF2-40B4-BE49-F238E27FC236}">
                <a16:creationId xmlns:a16="http://schemas.microsoft.com/office/drawing/2014/main" id="{8D38D538-9009-4D0F-A2F4-AD79CD0CD602}"/>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71A8ABDC-E60E-41C2-88DA-3F82DF69EAF7}"/>
              </a:ext>
            </a:extLst>
          </p:cNvPr>
          <p:cNvSpPr>
            <a:spLocks noGrp="1"/>
          </p:cNvSpPr>
          <p:nvPr>
            <p:ph type="sldNum" sz="quarter" idx="12"/>
          </p:nvPr>
        </p:nvSpPr>
        <p:spPr/>
        <p:txBody>
          <a:bodyPr/>
          <a:lstStyle/>
          <a:p>
            <a:fld id="{95BC1AE8-A790-4BF6-9D01-C8EFB0A5D5BB}" type="slidenum">
              <a:rPr lang="en-CA" smtClean="0"/>
              <a:t>‹#›</a:t>
            </a:fld>
            <a:endParaRPr lang="en-CA"/>
          </a:p>
        </p:txBody>
      </p:sp>
    </p:spTree>
    <p:extLst>
      <p:ext uri="{BB962C8B-B14F-4D97-AF65-F5344CB8AC3E}">
        <p14:creationId xmlns:p14="http://schemas.microsoft.com/office/powerpoint/2010/main" val="31289375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312414-B6C1-4790-99F9-2AEE4283E578}"/>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D7D3AE80-7C23-4DD3-BE86-BEDE7F28C88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C8FBA8F-F562-45B3-9BED-2D62DC140C9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A2A3906A-6C47-4F0E-A05F-C928C1EFC0A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338675E-60BC-4B50-96B2-A9D219704FA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0D24AACE-ECDB-46D0-AEC1-1460544C5A94}"/>
              </a:ext>
            </a:extLst>
          </p:cNvPr>
          <p:cNvSpPr>
            <a:spLocks noGrp="1"/>
          </p:cNvSpPr>
          <p:nvPr>
            <p:ph type="dt" sz="half" idx="10"/>
          </p:nvPr>
        </p:nvSpPr>
        <p:spPr/>
        <p:txBody>
          <a:bodyPr/>
          <a:lstStyle/>
          <a:p>
            <a:fld id="{2B33FE8E-94D2-49EE-989E-F7E843974EC4}" type="datetimeFigureOut">
              <a:rPr lang="en-CA" smtClean="0"/>
              <a:t>2021-08-28</a:t>
            </a:fld>
            <a:endParaRPr lang="en-CA"/>
          </a:p>
        </p:txBody>
      </p:sp>
      <p:sp>
        <p:nvSpPr>
          <p:cNvPr id="8" name="Footer Placeholder 7">
            <a:extLst>
              <a:ext uri="{FF2B5EF4-FFF2-40B4-BE49-F238E27FC236}">
                <a16:creationId xmlns:a16="http://schemas.microsoft.com/office/drawing/2014/main" id="{334EE547-61C1-44C5-83C8-C9780E90F68E}"/>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A90F880F-9E9A-4965-A583-27CFA95A1874}"/>
              </a:ext>
            </a:extLst>
          </p:cNvPr>
          <p:cNvSpPr>
            <a:spLocks noGrp="1"/>
          </p:cNvSpPr>
          <p:nvPr>
            <p:ph type="sldNum" sz="quarter" idx="12"/>
          </p:nvPr>
        </p:nvSpPr>
        <p:spPr/>
        <p:txBody>
          <a:bodyPr/>
          <a:lstStyle/>
          <a:p>
            <a:fld id="{95BC1AE8-A790-4BF6-9D01-C8EFB0A5D5BB}" type="slidenum">
              <a:rPr lang="en-CA" smtClean="0"/>
              <a:t>‹#›</a:t>
            </a:fld>
            <a:endParaRPr lang="en-CA"/>
          </a:p>
        </p:txBody>
      </p:sp>
    </p:spTree>
    <p:extLst>
      <p:ext uri="{BB962C8B-B14F-4D97-AF65-F5344CB8AC3E}">
        <p14:creationId xmlns:p14="http://schemas.microsoft.com/office/powerpoint/2010/main" val="37474124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FC27C6-0BA1-4C59-9DAA-D8DA012BC07B}"/>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4AA0A975-0FE6-48A2-833B-85A5B0A88C17}"/>
              </a:ext>
            </a:extLst>
          </p:cNvPr>
          <p:cNvSpPr>
            <a:spLocks noGrp="1"/>
          </p:cNvSpPr>
          <p:nvPr>
            <p:ph type="dt" sz="half" idx="10"/>
          </p:nvPr>
        </p:nvSpPr>
        <p:spPr/>
        <p:txBody>
          <a:bodyPr/>
          <a:lstStyle/>
          <a:p>
            <a:fld id="{2B33FE8E-94D2-49EE-989E-F7E843974EC4}" type="datetimeFigureOut">
              <a:rPr lang="en-CA" smtClean="0"/>
              <a:t>2021-08-28</a:t>
            </a:fld>
            <a:endParaRPr lang="en-CA"/>
          </a:p>
        </p:txBody>
      </p:sp>
      <p:sp>
        <p:nvSpPr>
          <p:cNvPr id="4" name="Footer Placeholder 3">
            <a:extLst>
              <a:ext uri="{FF2B5EF4-FFF2-40B4-BE49-F238E27FC236}">
                <a16:creationId xmlns:a16="http://schemas.microsoft.com/office/drawing/2014/main" id="{8F50698A-311C-4DB4-A734-46BBE9544968}"/>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816616B5-0D3F-45B7-8B08-94FC50927B27}"/>
              </a:ext>
            </a:extLst>
          </p:cNvPr>
          <p:cNvSpPr>
            <a:spLocks noGrp="1"/>
          </p:cNvSpPr>
          <p:nvPr>
            <p:ph type="sldNum" sz="quarter" idx="12"/>
          </p:nvPr>
        </p:nvSpPr>
        <p:spPr/>
        <p:txBody>
          <a:bodyPr/>
          <a:lstStyle/>
          <a:p>
            <a:fld id="{95BC1AE8-A790-4BF6-9D01-C8EFB0A5D5BB}" type="slidenum">
              <a:rPr lang="en-CA" smtClean="0"/>
              <a:t>‹#›</a:t>
            </a:fld>
            <a:endParaRPr lang="en-CA"/>
          </a:p>
        </p:txBody>
      </p:sp>
    </p:spTree>
    <p:extLst>
      <p:ext uri="{BB962C8B-B14F-4D97-AF65-F5344CB8AC3E}">
        <p14:creationId xmlns:p14="http://schemas.microsoft.com/office/powerpoint/2010/main" val="11062931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A480C9A-57CB-408D-99D0-21507DE96FB9}"/>
              </a:ext>
            </a:extLst>
          </p:cNvPr>
          <p:cNvSpPr>
            <a:spLocks noGrp="1"/>
          </p:cNvSpPr>
          <p:nvPr>
            <p:ph type="dt" sz="half" idx="10"/>
          </p:nvPr>
        </p:nvSpPr>
        <p:spPr/>
        <p:txBody>
          <a:bodyPr/>
          <a:lstStyle/>
          <a:p>
            <a:fld id="{2B33FE8E-94D2-49EE-989E-F7E843974EC4}" type="datetimeFigureOut">
              <a:rPr lang="en-CA" smtClean="0"/>
              <a:t>2021-08-28</a:t>
            </a:fld>
            <a:endParaRPr lang="en-CA"/>
          </a:p>
        </p:txBody>
      </p:sp>
      <p:sp>
        <p:nvSpPr>
          <p:cNvPr id="3" name="Footer Placeholder 2">
            <a:extLst>
              <a:ext uri="{FF2B5EF4-FFF2-40B4-BE49-F238E27FC236}">
                <a16:creationId xmlns:a16="http://schemas.microsoft.com/office/drawing/2014/main" id="{B838CBCC-D0B1-495B-B0C1-70A969404BDC}"/>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AEBDA603-9D4C-45DA-878E-A6BDFF814DE7}"/>
              </a:ext>
            </a:extLst>
          </p:cNvPr>
          <p:cNvSpPr>
            <a:spLocks noGrp="1"/>
          </p:cNvSpPr>
          <p:nvPr>
            <p:ph type="sldNum" sz="quarter" idx="12"/>
          </p:nvPr>
        </p:nvSpPr>
        <p:spPr/>
        <p:txBody>
          <a:bodyPr/>
          <a:lstStyle/>
          <a:p>
            <a:fld id="{95BC1AE8-A790-4BF6-9D01-C8EFB0A5D5BB}" type="slidenum">
              <a:rPr lang="en-CA" smtClean="0"/>
              <a:t>‹#›</a:t>
            </a:fld>
            <a:endParaRPr lang="en-CA"/>
          </a:p>
        </p:txBody>
      </p:sp>
    </p:spTree>
    <p:extLst>
      <p:ext uri="{BB962C8B-B14F-4D97-AF65-F5344CB8AC3E}">
        <p14:creationId xmlns:p14="http://schemas.microsoft.com/office/powerpoint/2010/main" val="9696080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ED4749-06D6-4EA5-B151-25560C31A55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273053F7-53C5-42E6-B8B6-1C3B30FB464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1995BCD0-EF16-4D80-A9F2-8DDCCEF59F1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922DF14-6F4C-4F36-AFD9-CD1251ECA69C}"/>
              </a:ext>
            </a:extLst>
          </p:cNvPr>
          <p:cNvSpPr>
            <a:spLocks noGrp="1"/>
          </p:cNvSpPr>
          <p:nvPr>
            <p:ph type="dt" sz="half" idx="10"/>
          </p:nvPr>
        </p:nvSpPr>
        <p:spPr/>
        <p:txBody>
          <a:bodyPr/>
          <a:lstStyle/>
          <a:p>
            <a:fld id="{2B33FE8E-94D2-49EE-989E-F7E843974EC4}" type="datetimeFigureOut">
              <a:rPr lang="en-CA" smtClean="0"/>
              <a:t>2021-08-28</a:t>
            </a:fld>
            <a:endParaRPr lang="en-CA"/>
          </a:p>
        </p:txBody>
      </p:sp>
      <p:sp>
        <p:nvSpPr>
          <p:cNvPr id="6" name="Footer Placeholder 5">
            <a:extLst>
              <a:ext uri="{FF2B5EF4-FFF2-40B4-BE49-F238E27FC236}">
                <a16:creationId xmlns:a16="http://schemas.microsoft.com/office/drawing/2014/main" id="{2EDDD876-32AF-4A1A-AFC9-D0126E1B363A}"/>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6C6C67B4-B094-43E7-BC13-4C586A385D50}"/>
              </a:ext>
            </a:extLst>
          </p:cNvPr>
          <p:cNvSpPr>
            <a:spLocks noGrp="1"/>
          </p:cNvSpPr>
          <p:nvPr>
            <p:ph type="sldNum" sz="quarter" idx="12"/>
          </p:nvPr>
        </p:nvSpPr>
        <p:spPr/>
        <p:txBody>
          <a:bodyPr/>
          <a:lstStyle/>
          <a:p>
            <a:fld id="{95BC1AE8-A790-4BF6-9D01-C8EFB0A5D5BB}" type="slidenum">
              <a:rPr lang="en-CA" smtClean="0"/>
              <a:t>‹#›</a:t>
            </a:fld>
            <a:endParaRPr lang="en-CA"/>
          </a:p>
        </p:txBody>
      </p:sp>
    </p:spTree>
    <p:extLst>
      <p:ext uri="{BB962C8B-B14F-4D97-AF65-F5344CB8AC3E}">
        <p14:creationId xmlns:p14="http://schemas.microsoft.com/office/powerpoint/2010/main" val="11765083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35927C-8C4F-46EA-A51A-ED5897B6A7B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12E6113F-0685-4D56-B713-65CF755B320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FB2D3EA5-C25E-463C-846D-0A934861CDA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76D4892-18D6-4BBC-8EA6-702F8FED4502}"/>
              </a:ext>
            </a:extLst>
          </p:cNvPr>
          <p:cNvSpPr>
            <a:spLocks noGrp="1"/>
          </p:cNvSpPr>
          <p:nvPr>
            <p:ph type="dt" sz="half" idx="10"/>
          </p:nvPr>
        </p:nvSpPr>
        <p:spPr/>
        <p:txBody>
          <a:bodyPr/>
          <a:lstStyle/>
          <a:p>
            <a:fld id="{2B33FE8E-94D2-49EE-989E-F7E843974EC4}" type="datetimeFigureOut">
              <a:rPr lang="en-CA" smtClean="0"/>
              <a:t>2021-08-28</a:t>
            </a:fld>
            <a:endParaRPr lang="en-CA"/>
          </a:p>
        </p:txBody>
      </p:sp>
      <p:sp>
        <p:nvSpPr>
          <p:cNvPr id="6" name="Footer Placeholder 5">
            <a:extLst>
              <a:ext uri="{FF2B5EF4-FFF2-40B4-BE49-F238E27FC236}">
                <a16:creationId xmlns:a16="http://schemas.microsoft.com/office/drawing/2014/main" id="{B294FA82-057D-4C27-819A-69E47069FB1B}"/>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6B8AE40D-03E0-40D9-B24F-BD93A3469E1F}"/>
              </a:ext>
            </a:extLst>
          </p:cNvPr>
          <p:cNvSpPr>
            <a:spLocks noGrp="1"/>
          </p:cNvSpPr>
          <p:nvPr>
            <p:ph type="sldNum" sz="quarter" idx="12"/>
          </p:nvPr>
        </p:nvSpPr>
        <p:spPr/>
        <p:txBody>
          <a:bodyPr/>
          <a:lstStyle/>
          <a:p>
            <a:fld id="{95BC1AE8-A790-4BF6-9D01-C8EFB0A5D5BB}" type="slidenum">
              <a:rPr lang="en-CA" smtClean="0"/>
              <a:t>‹#›</a:t>
            </a:fld>
            <a:endParaRPr lang="en-CA"/>
          </a:p>
        </p:txBody>
      </p:sp>
    </p:spTree>
    <p:extLst>
      <p:ext uri="{BB962C8B-B14F-4D97-AF65-F5344CB8AC3E}">
        <p14:creationId xmlns:p14="http://schemas.microsoft.com/office/powerpoint/2010/main" val="1688480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7D105D4-D670-409B-B54E-071DEE8B9EA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B662ACF4-7DA0-429C-A99F-B5FCC5E0722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2ADA54A9-BD8D-44A5-9B39-C7981908E02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33FE8E-94D2-49EE-989E-F7E843974EC4}" type="datetimeFigureOut">
              <a:rPr lang="en-CA" smtClean="0"/>
              <a:t>2021-08-28</a:t>
            </a:fld>
            <a:endParaRPr lang="en-CA"/>
          </a:p>
        </p:txBody>
      </p:sp>
      <p:sp>
        <p:nvSpPr>
          <p:cNvPr id="5" name="Footer Placeholder 4">
            <a:extLst>
              <a:ext uri="{FF2B5EF4-FFF2-40B4-BE49-F238E27FC236}">
                <a16:creationId xmlns:a16="http://schemas.microsoft.com/office/drawing/2014/main" id="{82751164-8739-45D9-9673-EEAEC77EC55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FC6F4CFF-736C-4307-8A5D-F00F620CBBC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BC1AE8-A790-4BF6-9D01-C8EFB0A5D5BB}" type="slidenum">
              <a:rPr lang="en-CA" smtClean="0"/>
              <a:t>‹#›</a:t>
            </a:fld>
            <a:endParaRPr lang="en-CA"/>
          </a:p>
        </p:txBody>
      </p:sp>
    </p:spTree>
    <p:extLst>
      <p:ext uri="{BB962C8B-B14F-4D97-AF65-F5344CB8AC3E}">
        <p14:creationId xmlns:p14="http://schemas.microsoft.com/office/powerpoint/2010/main" val="16136532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AF0F44-53F8-48DA-AFF8-5EA3C8C2FAC8}"/>
              </a:ext>
            </a:extLst>
          </p:cNvPr>
          <p:cNvSpPr>
            <a:spLocks noGrp="1"/>
          </p:cNvSpPr>
          <p:nvPr>
            <p:ph type="ctrTitle"/>
          </p:nvPr>
        </p:nvSpPr>
        <p:spPr>
          <a:xfrm>
            <a:off x="1524000" y="1"/>
            <a:ext cx="9144000" cy="1463039"/>
          </a:xfrm>
        </p:spPr>
        <p:txBody>
          <a:bodyPr/>
          <a:lstStyle/>
          <a:p>
            <a:r>
              <a:rPr lang="en-CA" dirty="0">
                <a:latin typeface="Arial Black" panose="020B0A04020102020204" pitchFamily="34" charset="0"/>
              </a:rPr>
              <a:t>The Role of a Priest</a:t>
            </a:r>
          </a:p>
        </p:txBody>
      </p:sp>
      <p:sp>
        <p:nvSpPr>
          <p:cNvPr id="3" name="Subtitle 2">
            <a:extLst>
              <a:ext uri="{FF2B5EF4-FFF2-40B4-BE49-F238E27FC236}">
                <a16:creationId xmlns:a16="http://schemas.microsoft.com/office/drawing/2014/main" id="{2A4846F6-5919-4987-B902-C13307FA0D3F}"/>
              </a:ext>
            </a:extLst>
          </p:cNvPr>
          <p:cNvSpPr>
            <a:spLocks noGrp="1"/>
          </p:cNvSpPr>
          <p:nvPr>
            <p:ph type="subTitle" idx="1"/>
          </p:nvPr>
        </p:nvSpPr>
        <p:spPr>
          <a:xfrm>
            <a:off x="383458" y="1463041"/>
            <a:ext cx="11385755" cy="5394960"/>
          </a:xfrm>
        </p:spPr>
        <p:txBody>
          <a:bodyPr>
            <a:normAutofit/>
          </a:bodyPr>
          <a:lstStyle/>
          <a:p>
            <a:r>
              <a:rPr lang="en-CA" sz="2800" b="1" i="1" dirty="0">
                <a:solidFill>
                  <a:srgbClr val="FF0000"/>
                </a:solidFill>
              </a:rPr>
              <a:t>For this </a:t>
            </a:r>
            <a:r>
              <a:rPr lang="en-CA" sz="2800" b="1" i="1" dirty="0">
                <a:solidFill>
                  <a:srgbClr val="FF0000"/>
                </a:solidFill>
                <a:highlight>
                  <a:srgbClr val="FFFF00"/>
                </a:highlight>
              </a:rPr>
              <a:t>we declare to you by a word from the Lord</a:t>
            </a:r>
            <a:r>
              <a:rPr lang="en-CA" sz="2800" b="1" i="1" dirty="0">
                <a:solidFill>
                  <a:srgbClr val="FF0000"/>
                </a:solidFill>
              </a:rPr>
              <a:t>, that we who are alive, who are left until the coming of the Lord, will not precede those who have fallen asleep.  For </a:t>
            </a:r>
            <a:r>
              <a:rPr lang="en-CA" sz="2800" b="1" i="1" dirty="0">
                <a:solidFill>
                  <a:srgbClr val="FF0000"/>
                </a:solidFill>
                <a:highlight>
                  <a:srgbClr val="FFFF00"/>
                </a:highlight>
              </a:rPr>
              <a:t>the Lord himself will descend from heaven</a:t>
            </a:r>
            <a:r>
              <a:rPr lang="en-CA" sz="2800" b="1" i="1" dirty="0">
                <a:solidFill>
                  <a:srgbClr val="FF0000"/>
                </a:solidFill>
              </a:rPr>
              <a:t> with a cry of command, with the voice of an archangel, and with the sound of the trumpet of God.  And </a:t>
            </a:r>
            <a:r>
              <a:rPr lang="en-CA" sz="2800" b="1" i="1" dirty="0">
                <a:solidFill>
                  <a:srgbClr val="FF0000"/>
                </a:solidFill>
                <a:highlight>
                  <a:srgbClr val="FFFF00"/>
                </a:highlight>
              </a:rPr>
              <a:t>the dead in Christ will rise first</a:t>
            </a:r>
            <a:r>
              <a:rPr lang="en-CA" sz="2800" b="1" i="1" dirty="0">
                <a:solidFill>
                  <a:srgbClr val="FF0000"/>
                </a:solidFill>
              </a:rPr>
              <a:t>.  Then </a:t>
            </a:r>
            <a:r>
              <a:rPr lang="en-CA" sz="2800" b="1" i="1" dirty="0">
                <a:solidFill>
                  <a:srgbClr val="FF0000"/>
                </a:solidFill>
                <a:highlight>
                  <a:srgbClr val="FFFF00"/>
                </a:highlight>
              </a:rPr>
              <a:t>we who are alive, who are left, will be caught up together with them in the clouds to meet the Lord in the air</a:t>
            </a:r>
            <a:r>
              <a:rPr lang="en-CA" sz="2800" b="1" i="1" dirty="0">
                <a:solidFill>
                  <a:srgbClr val="FF0000"/>
                </a:solidFill>
              </a:rPr>
              <a:t>, and so we will always be with the Lord.  Therefore </a:t>
            </a:r>
            <a:r>
              <a:rPr lang="en-CA" sz="2800" b="1" i="1" dirty="0">
                <a:solidFill>
                  <a:srgbClr val="FF0000"/>
                </a:solidFill>
                <a:highlight>
                  <a:srgbClr val="FFFF00"/>
                </a:highlight>
              </a:rPr>
              <a:t>encourage one another with these words</a:t>
            </a:r>
            <a:r>
              <a:rPr lang="en-CA" sz="2800" b="1" i="1" dirty="0">
                <a:solidFill>
                  <a:srgbClr val="FF0000"/>
                </a:solidFill>
              </a:rPr>
              <a:t>.</a:t>
            </a:r>
          </a:p>
          <a:p>
            <a:pPr algn="r"/>
            <a:r>
              <a:rPr lang="en-CA" sz="2200" dirty="0"/>
              <a:t>1 Thessalonians 4:15-18 ESV</a:t>
            </a:r>
          </a:p>
          <a:p>
            <a:r>
              <a:rPr lang="en-CA" sz="2800" b="1" i="1" dirty="0">
                <a:solidFill>
                  <a:srgbClr val="FF0000"/>
                </a:solidFill>
              </a:rPr>
              <a:t>… the lips of </a:t>
            </a:r>
            <a:r>
              <a:rPr lang="en-CA" sz="2800" b="1" i="1" dirty="0">
                <a:solidFill>
                  <a:srgbClr val="FF0000"/>
                </a:solidFill>
                <a:highlight>
                  <a:srgbClr val="FFFF00"/>
                </a:highlight>
              </a:rPr>
              <a:t>a priest</a:t>
            </a:r>
            <a:r>
              <a:rPr lang="en-CA" sz="2800" b="1" i="1" dirty="0">
                <a:solidFill>
                  <a:srgbClr val="FF0000"/>
                </a:solidFill>
              </a:rPr>
              <a:t> should </a:t>
            </a:r>
            <a:r>
              <a:rPr lang="en-CA" sz="2800" b="1" i="1" dirty="0">
                <a:solidFill>
                  <a:srgbClr val="FF0000"/>
                </a:solidFill>
                <a:highlight>
                  <a:srgbClr val="FFFF00"/>
                </a:highlight>
              </a:rPr>
              <a:t>guard knowledge</a:t>
            </a:r>
            <a:r>
              <a:rPr lang="en-CA" sz="2800" b="1" i="1" dirty="0">
                <a:solidFill>
                  <a:srgbClr val="FF0000"/>
                </a:solidFill>
              </a:rPr>
              <a:t>, and people should seek instruction from his mouth, for he </a:t>
            </a:r>
            <a:r>
              <a:rPr lang="en-CA" sz="2800" b="1" i="1" dirty="0">
                <a:solidFill>
                  <a:srgbClr val="FF0000"/>
                </a:solidFill>
                <a:highlight>
                  <a:srgbClr val="FFFF00"/>
                </a:highlight>
              </a:rPr>
              <a:t>is the messenger of the LORD of hosts</a:t>
            </a:r>
            <a:r>
              <a:rPr lang="en-CA" sz="2800" b="1" i="1" dirty="0">
                <a:solidFill>
                  <a:srgbClr val="FF0000"/>
                </a:solidFill>
              </a:rPr>
              <a:t>.</a:t>
            </a:r>
          </a:p>
          <a:p>
            <a:pPr algn="r"/>
            <a:r>
              <a:rPr lang="en-CA" sz="2200" dirty="0"/>
              <a:t>Malachi 2:7 ESV</a:t>
            </a:r>
          </a:p>
        </p:txBody>
      </p:sp>
    </p:spTree>
    <p:extLst>
      <p:ext uri="{BB962C8B-B14F-4D97-AF65-F5344CB8AC3E}">
        <p14:creationId xmlns:p14="http://schemas.microsoft.com/office/powerpoint/2010/main" val="19146061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9E5C21-65B0-4E01-9D8D-6AFD9733E374}"/>
              </a:ext>
            </a:extLst>
          </p:cNvPr>
          <p:cNvSpPr>
            <a:spLocks noGrp="1"/>
          </p:cNvSpPr>
          <p:nvPr>
            <p:ph type="title"/>
          </p:nvPr>
        </p:nvSpPr>
        <p:spPr>
          <a:xfrm>
            <a:off x="838200" y="1"/>
            <a:ext cx="10515600" cy="932687"/>
          </a:xfrm>
        </p:spPr>
        <p:txBody>
          <a:bodyPr/>
          <a:lstStyle/>
          <a:p>
            <a:pPr algn="ctr"/>
            <a:r>
              <a:rPr lang="en-CA" dirty="0">
                <a:latin typeface="Arial Black" panose="020B0A04020102020204" pitchFamily="34" charset="0"/>
              </a:rPr>
              <a:t>The Full Assurance of Faith</a:t>
            </a:r>
          </a:p>
        </p:txBody>
      </p:sp>
      <p:sp>
        <p:nvSpPr>
          <p:cNvPr id="3" name="Content Placeholder 2">
            <a:extLst>
              <a:ext uri="{FF2B5EF4-FFF2-40B4-BE49-F238E27FC236}">
                <a16:creationId xmlns:a16="http://schemas.microsoft.com/office/drawing/2014/main" id="{8344411F-4578-42C8-BA3A-439B6DB2ED8F}"/>
              </a:ext>
            </a:extLst>
          </p:cNvPr>
          <p:cNvSpPr>
            <a:spLocks noGrp="1"/>
          </p:cNvSpPr>
          <p:nvPr>
            <p:ph idx="1"/>
          </p:nvPr>
        </p:nvSpPr>
        <p:spPr>
          <a:xfrm>
            <a:off x="0" y="932688"/>
            <a:ext cx="12192000" cy="5925311"/>
          </a:xfrm>
        </p:spPr>
        <p:txBody>
          <a:bodyPr/>
          <a:lstStyle/>
          <a:p>
            <a:r>
              <a:rPr lang="en-CA" dirty="0"/>
              <a:t>The Aaronic Priesthood repeatedly offered the same sacrifices, but Jesus offered himself once – since then, he is waiting until the time is right to assume his position as King of kings </a:t>
            </a:r>
          </a:p>
          <a:p>
            <a:r>
              <a:rPr lang="en-CA" dirty="0"/>
              <a:t>Because of this “</a:t>
            </a:r>
            <a:r>
              <a:rPr lang="en-CA" b="1" dirty="0">
                <a:highlight>
                  <a:srgbClr val="FFFF00"/>
                </a:highlight>
              </a:rPr>
              <a:t>those who are being sanctified</a:t>
            </a:r>
            <a:r>
              <a:rPr lang="en-CA" dirty="0"/>
              <a:t>”, Christians, are accounted holy by God; and, thus, </a:t>
            </a:r>
            <a:r>
              <a:rPr lang="en-CA" b="1" dirty="0">
                <a:highlight>
                  <a:srgbClr val="FFFF00"/>
                </a:highlight>
              </a:rPr>
              <a:t>can come in contact with God</a:t>
            </a:r>
            <a:r>
              <a:rPr lang="en-CA" dirty="0"/>
              <a:t> in full assurance of faith:</a:t>
            </a:r>
          </a:p>
          <a:p>
            <a:pPr marL="457200" lvl="1" indent="0">
              <a:buNone/>
            </a:pPr>
            <a:r>
              <a:rPr lang="en-CA" b="1" u="sng" dirty="0"/>
              <a:t>Hebrews 10:11-14, 19-22 ESV</a:t>
            </a:r>
            <a:br>
              <a:rPr lang="en-CA" dirty="0"/>
            </a:br>
            <a:r>
              <a:rPr lang="en-CA" dirty="0"/>
              <a:t>And </a:t>
            </a:r>
            <a:r>
              <a:rPr lang="en-CA" b="1" dirty="0">
                <a:highlight>
                  <a:srgbClr val="FFFF00"/>
                </a:highlight>
              </a:rPr>
              <a:t>every priest stands daily at his service, offering repeatedly the same sacrifices</a:t>
            </a:r>
            <a:r>
              <a:rPr lang="en-CA" dirty="0"/>
              <a:t>, which can never take away sins.  But when </a:t>
            </a:r>
            <a:r>
              <a:rPr lang="en-CA" b="1" dirty="0">
                <a:highlight>
                  <a:srgbClr val="FFFF00"/>
                </a:highlight>
              </a:rPr>
              <a:t>Christ had offered for all time a single sacrifice for sins</a:t>
            </a:r>
            <a:r>
              <a:rPr lang="en-CA" dirty="0"/>
              <a:t>, he sat down at the right hand of God, </a:t>
            </a:r>
            <a:r>
              <a:rPr lang="en-CA" b="1" dirty="0">
                <a:highlight>
                  <a:srgbClr val="FFFF00"/>
                </a:highlight>
              </a:rPr>
              <a:t>waiting from that time until his enemies should be made a footstool for his feet</a:t>
            </a:r>
            <a:r>
              <a:rPr lang="en-CA" dirty="0"/>
              <a:t>.  For by a single offering </a:t>
            </a:r>
            <a:r>
              <a:rPr lang="en-CA" b="1" dirty="0">
                <a:highlight>
                  <a:srgbClr val="FFFF00"/>
                </a:highlight>
              </a:rPr>
              <a:t>he has perfected for all time those who are being sanctified</a:t>
            </a:r>
            <a:r>
              <a:rPr lang="en-CA" dirty="0"/>
              <a:t>.  … Therefore, brothers, since </a:t>
            </a:r>
            <a:r>
              <a:rPr lang="en-CA" b="1" dirty="0">
                <a:highlight>
                  <a:srgbClr val="FFFF00"/>
                </a:highlight>
              </a:rPr>
              <a:t>we have confidence to enter the holy places by the blood of Jesus</a:t>
            </a:r>
            <a:r>
              <a:rPr lang="en-CA" dirty="0"/>
              <a:t>, by the new and living way that he opened for us through the curtain, that is, through his flesh, and since </a:t>
            </a:r>
            <a:r>
              <a:rPr lang="en-CA" b="1" dirty="0">
                <a:highlight>
                  <a:srgbClr val="FFFF00"/>
                </a:highlight>
              </a:rPr>
              <a:t>we have a great priest</a:t>
            </a:r>
            <a:r>
              <a:rPr lang="en-CA" dirty="0"/>
              <a:t> over the house of God, </a:t>
            </a:r>
            <a:r>
              <a:rPr lang="en-CA" b="1" dirty="0">
                <a:highlight>
                  <a:srgbClr val="FFFF00"/>
                </a:highlight>
              </a:rPr>
              <a:t>let us draw near with a true heart in full assurance of faith</a:t>
            </a:r>
            <a:r>
              <a:rPr lang="en-CA" dirty="0"/>
              <a:t>, with our hearts sprinkled clean from an evil conscience and our bodies washed with pure water.</a:t>
            </a:r>
          </a:p>
        </p:txBody>
      </p:sp>
    </p:spTree>
    <p:extLst>
      <p:ext uri="{BB962C8B-B14F-4D97-AF65-F5344CB8AC3E}">
        <p14:creationId xmlns:p14="http://schemas.microsoft.com/office/powerpoint/2010/main" val="22462987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EE777-9EF6-4B5A-9EBE-F6292B5583C3}"/>
              </a:ext>
            </a:extLst>
          </p:cNvPr>
          <p:cNvSpPr>
            <a:spLocks noGrp="1"/>
          </p:cNvSpPr>
          <p:nvPr>
            <p:ph type="title"/>
          </p:nvPr>
        </p:nvSpPr>
        <p:spPr>
          <a:xfrm>
            <a:off x="838200" y="1"/>
            <a:ext cx="10515600" cy="932687"/>
          </a:xfrm>
        </p:spPr>
        <p:txBody>
          <a:bodyPr/>
          <a:lstStyle/>
          <a:p>
            <a:pPr algn="ctr"/>
            <a:r>
              <a:rPr lang="en-CA" dirty="0">
                <a:latin typeface="Arial Black" panose="020B0A04020102020204" pitchFamily="34" charset="0"/>
              </a:rPr>
              <a:t>The Plan of God</a:t>
            </a:r>
          </a:p>
        </p:txBody>
      </p:sp>
      <p:sp>
        <p:nvSpPr>
          <p:cNvPr id="3" name="Content Placeholder 2">
            <a:extLst>
              <a:ext uri="{FF2B5EF4-FFF2-40B4-BE49-F238E27FC236}">
                <a16:creationId xmlns:a16="http://schemas.microsoft.com/office/drawing/2014/main" id="{F8D766F2-57B2-4021-B855-3134A184D651}"/>
              </a:ext>
            </a:extLst>
          </p:cNvPr>
          <p:cNvSpPr>
            <a:spLocks noGrp="1"/>
          </p:cNvSpPr>
          <p:nvPr>
            <p:ph idx="1"/>
          </p:nvPr>
        </p:nvSpPr>
        <p:spPr>
          <a:xfrm>
            <a:off x="0" y="932688"/>
            <a:ext cx="12192000" cy="5925311"/>
          </a:xfrm>
        </p:spPr>
        <p:txBody>
          <a:bodyPr/>
          <a:lstStyle/>
          <a:p>
            <a:r>
              <a:rPr lang="en-CA" dirty="0"/>
              <a:t>Christian faith is a gift from God – founded and perfected by Jesus through God’s calling – Jesus knew the joy to result from the start of the New Testament Church – this is why he was willing to endure his sacrifice.  </a:t>
            </a:r>
          </a:p>
          <a:p>
            <a:r>
              <a:rPr lang="en-CA" dirty="0"/>
              <a:t>The inauguration of the New Covenant realized in the New Testament Church was the most critical step in fulfilling the Plan of God to offer salvation to each and every human being who has ever lived – Christ’s sacrifice makes this salvation possible:</a:t>
            </a:r>
          </a:p>
          <a:p>
            <a:pPr marL="457200" lvl="1" indent="0">
              <a:buNone/>
            </a:pPr>
            <a:r>
              <a:rPr lang="en-CA" b="1" u="sng" dirty="0"/>
              <a:t>Hebrews 12:2, 22-24 ESV</a:t>
            </a:r>
            <a:br>
              <a:rPr lang="en-CA" b="1" u="sng" dirty="0"/>
            </a:br>
            <a:r>
              <a:rPr lang="en-CA" dirty="0"/>
              <a:t>… </a:t>
            </a:r>
            <a:r>
              <a:rPr lang="en-CA" b="1" dirty="0">
                <a:highlight>
                  <a:srgbClr val="FFFF00"/>
                </a:highlight>
              </a:rPr>
              <a:t>Jesus, the founder and perfecter of our faith</a:t>
            </a:r>
            <a:r>
              <a:rPr lang="en-CA" dirty="0"/>
              <a:t>, </a:t>
            </a:r>
            <a:r>
              <a:rPr lang="en-CA" b="1" dirty="0">
                <a:highlight>
                  <a:srgbClr val="FFFF00"/>
                </a:highlight>
              </a:rPr>
              <a:t>who for the joy that was set before him endured the cross</a:t>
            </a:r>
            <a:r>
              <a:rPr lang="en-CA" dirty="0"/>
              <a:t>, despising the shame, and is seated at the right hand of the throne of God.  … But you have come to </a:t>
            </a:r>
            <a:r>
              <a:rPr lang="en-CA" b="1" dirty="0">
                <a:highlight>
                  <a:srgbClr val="FFFF00"/>
                </a:highlight>
              </a:rPr>
              <a:t>Mount Zion</a:t>
            </a:r>
            <a:r>
              <a:rPr lang="en-CA" dirty="0"/>
              <a:t> and to </a:t>
            </a:r>
            <a:r>
              <a:rPr lang="en-CA" b="1" dirty="0">
                <a:highlight>
                  <a:srgbClr val="FFFF00"/>
                </a:highlight>
              </a:rPr>
              <a:t>the city of the living God</a:t>
            </a:r>
            <a:r>
              <a:rPr lang="en-CA" dirty="0"/>
              <a:t>, </a:t>
            </a:r>
            <a:r>
              <a:rPr lang="en-CA" b="1" dirty="0">
                <a:highlight>
                  <a:srgbClr val="FFFF00"/>
                </a:highlight>
              </a:rPr>
              <a:t>the heavenly Jerusalem</a:t>
            </a:r>
            <a:r>
              <a:rPr lang="en-CA" dirty="0"/>
              <a:t>, and to innumerable angels in festal gathering, and to </a:t>
            </a:r>
            <a:r>
              <a:rPr lang="en-CA" b="1" dirty="0">
                <a:highlight>
                  <a:srgbClr val="FFFF00"/>
                </a:highlight>
              </a:rPr>
              <a:t>the assembly of the firstborn</a:t>
            </a:r>
            <a:r>
              <a:rPr lang="en-CA" dirty="0"/>
              <a:t> who are enrolled in heaven, and to God, the judge of all, and to the spirits of the righteous made perfect, and to </a:t>
            </a:r>
            <a:r>
              <a:rPr lang="en-CA" b="1" dirty="0">
                <a:highlight>
                  <a:srgbClr val="FFFF00"/>
                </a:highlight>
              </a:rPr>
              <a:t>Jesus, the mediator of a new covenant</a:t>
            </a:r>
            <a:r>
              <a:rPr lang="en-CA" dirty="0"/>
              <a:t> … </a:t>
            </a:r>
          </a:p>
        </p:txBody>
      </p:sp>
    </p:spTree>
    <p:extLst>
      <p:ext uri="{BB962C8B-B14F-4D97-AF65-F5344CB8AC3E}">
        <p14:creationId xmlns:p14="http://schemas.microsoft.com/office/powerpoint/2010/main" val="19341598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BA18E0-1D60-4904-A797-B68BC650FB7C}"/>
              </a:ext>
            </a:extLst>
          </p:cNvPr>
          <p:cNvSpPr>
            <a:spLocks noGrp="1"/>
          </p:cNvSpPr>
          <p:nvPr>
            <p:ph type="title"/>
          </p:nvPr>
        </p:nvSpPr>
        <p:spPr>
          <a:xfrm>
            <a:off x="838200" y="1"/>
            <a:ext cx="10515600" cy="896111"/>
          </a:xfrm>
        </p:spPr>
        <p:txBody>
          <a:bodyPr/>
          <a:lstStyle/>
          <a:p>
            <a:r>
              <a:rPr lang="en-CA" dirty="0">
                <a:latin typeface="Arial Black" panose="020B0A04020102020204" pitchFamily="34" charset="0"/>
              </a:rPr>
              <a:t>The Priesthood of Christians</a:t>
            </a:r>
          </a:p>
        </p:txBody>
      </p:sp>
      <p:sp>
        <p:nvSpPr>
          <p:cNvPr id="3" name="Content Placeholder 2">
            <a:extLst>
              <a:ext uri="{FF2B5EF4-FFF2-40B4-BE49-F238E27FC236}">
                <a16:creationId xmlns:a16="http://schemas.microsoft.com/office/drawing/2014/main" id="{276A7ED0-094F-49EF-8929-9C8314CB32BD}"/>
              </a:ext>
            </a:extLst>
          </p:cNvPr>
          <p:cNvSpPr>
            <a:spLocks noGrp="1"/>
          </p:cNvSpPr>
          <p:nvPr>
            <p:ph idx="1"/>
          </p:nvPr>
        </p:nvSpPr>
        <p:spPr>
          <a:xfrm>
            <a:off x="0" y="896112"/>
            <a:ext cx="12192000" cy="5961887"/>
          </a:xfrm>
        </p:spPr>
        <p:txBody>
          <a:bodyPr>
            <a:normAutofit/>
          </a:bodyPr>
          <a:lstStyle/>
          <a:p>
            <a:r>
              <a:rPr lang="en-CA" dirty="0"/>
              <a:t>From </a:t>
            </a:r>
            <a:r>
              <a:rPr lang="en-CA" b="1" dirty="0">
                <a:highlight>
                  <a:srgbClr val="FFFF00"/>
                </a:highlight>
              </a:rPr>
              <a:t>Jesus’ example as our High Priest</a:t>
            </a:r>
            <a:r>
              <a:rPr lang="en-CA" dirty="0"/>
              <a:t>, we can deduce some of the </a:t>
            </a:r>
            <a:r>
              <a:rPr lang="en-CA" b="1" dirty="0">
                <a:highlight>
                  <a:srgbClr val="FFFF00"/>
                </a:highlight>
              </a:rPr>
              <a:t>qualities required of Christians to fulfil the role of a priest</a:t>
            </a:r>
            <a:r>
              <a:rPr lang="en-CA" dirty="0"/>
              <a:t>:</a:t>
            </a:r>
          </a:p>
          <a:p>
            <a:pPr lvl="1">
              <a:buFont typeface="Wingdings" panose="05000000000000000000" pitchFamily="2" charset="2"/>
              <a:buChar char="Ø"/>
            </a:pPr>
            <a:r>
              <a:rPr lang="en-CA" dirty="0"/>
              <a:t>Hebrews 1:3 says of </a:t>
            </a:r>
            <a:r>
              <a:rPr lang="en-CA" b="1" dirty="0">
                <a:highlight>
                  <a:srgbClr val="FFFF00"/>
                </a:highlight>
              </a:rPr>
              <a:t>Jesus</a:t>
            </a:r>
            <a:r>
              <a:rPr lang="en-CA" dirty="0"/>
              <a:t> that, “He is the radiance of the glory of God and </a:t>
            </a:r>
            <a:r>
              <a:rPr lang="en-CA" b="1" dirty="0">
                <a:highlight>
                  <a:srgbClr val="FFFF00"/>
                </a:highlight>
              </a:rPr>
              <a:t>the exact imprint of his nature</a:t>
            </a:r>
            <a:r>
              <a:rPr lang="en-CA" dirty="0"/>
              <a:t>”.   We must come to understand God’s nature and strive to replace our sinful human nature with God’s divine nature.  If God sees a reflection of his nature in us, it is possible he will transform us in the first resurrection.</a:t>
            </a:r>
          </a:p>
          <a:p>
            <a:pPr lvl="1">
              <a:buFont typeface="Wingdings" panose="05000000000000000000" pitchFamily="2" charset="2"/>
              <a:buChar char="Ø"/>
            </a:pPr>
            <a:r>
              <a:rPr lang="en-CA" b="1" dirty="0">
                <a:highlight>
                  <a:srgbClr val="FFFF00"/>
                </a:highlight>
              </a:rPr>
              <a:t>Participation in the first resurrection will render a Christian truly Holy</a:t>
            </a:r>
            <a:r>
              <a:rPr lang="en-CA" dirty="0"/>
              <a:t>.  To be part of the God Family, a Christian must be holy.  This is ultimate promise upon which faith is based – it is the ultimate gift of God.</a:t>
            </a:r>
          </a:p>
          <a:p>
            <a:pPr lvl="1">
              <a:buFont typeface="Wingdings" panose="05000000000000000000" pitchFamily="2" charset="2"/>
              <a:buChar char="Ø"/>
            </a:pPr>
            <a:r>
              <a:rPr lang="en-CA" b="1" dirty="0">
                <a:highlight>
                  <a:srgbClr val="FFFF00"/>
                </a:highlight>
              </a:rPr>
              <a:t>Humility</a:t>
            </a:r>
            <a:r>
              <a:rPr lang="en-CA" dirty="0"/>
              <a:t>: Hebrews 5:5 says, “Christ did not exalt himself to be made a high priest”;  Hebrews 5:8 says, “he learned obedience through what he suffered” – </a:t>
            </a:r>
            <a:r>
              <a:rPr lang="en-CA" b="1" dirty="0">
                <a:highlight>
                  <a:srgbClr val="FFFF00"/>
                </a:highlight>
              </a:rPr>
              <a:t>we must truly learn humility as Jesus exemplified</a:t>
            </a:r>
            <a:r>
              <a:rPr lang="en-CA" dirty="0"/>
              <a:t>.</a:t>
            </a:r>
          </a:p>
          <a:p>
            <a:pPr lvl="1">
              <a:buFont typeface="Wingdings" panose="05000000000000000000" pitchFamily="2" charset="2"/>
              <a:buChar char="Ø"/>
            </a:pPr>
            <a:r>
              <a:rPr lang="en-CA" dirty="0"/>
              <a:t>Hebrews 10:1-10 is an example of the difficulty in introducing people to new concepts.  As Christians </a:t>
            </a:r>
            <a:r>
              <a:rPr lang="en-CA" b="1" dirty="0">
                <a:highlight>
                  <a:srgbClr val="FFFF00"/>
                </a:highlight>
              </a:rPr>
              <a:t>we must become fully familiar with all aspects of the Plan of God as revealed in the Bible</a:t>
            </a:r>
            <a:r>
              <a:rPr lang="en-CA" dirty="0"/>
              <a:t>.  This is the basis of the instruction people will require in the World Tomorrow.  To teach it, we must know it.</a:t>
            </a:r>
          </a:p>
        </p:txBody>
      </p:sp>
    </p:spTree>
    <p:extLst>
      <p:ext uri="{BB962C8B-B14F-4D97-AF65-F5344CB8AC3E}">
        <p14:creationId xmlns:p14="http://schemas.microsoft.com/office/powerpoint/2010/main" val="22620465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FA82EC78-E1BC-433C-9607-5D79E33FE492}"/>
              </a:ext>
            </a:extLst>
          </p:cNvPr>
          <p:cNvSpPr txBox="1"/>
          <p:nvPr/>
        </p:nvSpPr>
        <p:spPr>
          <a:xfrm>
            <a:off x="0" y="117693"/>
            <a:ext cx="12192000" cy="6001643"/>
          </a:xfrm>
          <a:prstGeom prst="rect">
            <a:avLst/>
          </a:prstGeom>
          <a:noFill/>
        </p:spPr>
        <p:txBody>
          <a:bodyPr wrap="square">
            <a:spAutoFit/>
          </a:bodyPr>
          <a:lstStyle/>
          <a:p>
            <a:pPr marL="800100" indent="-342900">
              <a:buFont typeface="Wingdings" panose="05000000000000000000" pitchFamily="2" charset="2"/>
              <a:buChar char="Ø"/>
            </a:pPr>
            <a:r>
              <a:rPr lang="en-CA" sz="2400" b="1" dirty="0">
                <a:highlight>
                  <a:srgbClr val="FFFF00"/>
                </a:highlight>
              </a:rPr>
              <a:t>Confidence</a:t>
            </a:r>
            <a:r>
              <a:rPr lang="en-CA" sz="2400" dirty="0"/>
              <a:t>: Hebrews 10:19 says, “</a:t>
            </a:r>
            <a:r>
              <a:rPr lang="en-CA" sz="2400" b="1" dirty="0">
                <a:highlight>
                  <a:srgbClr val="FFFF00"/>
                </a:highlight>
              </a:rPr>
              <a:t>we have confidence</a:t>
            </a:r>
            <a:r>
              <a:rPr lang="en-CA" sz="2400" dirty="0"/>
              <a:t>” to enter the holy places by the blood of Jesus”.  This can only come as a gift from God through the strength of the Holy Spirit.  Knowing the Plan of God, </a:t>
            </a:r>
            <a:r>
              <a:rPr lang="en-CA" sz="2400" b="1" dirty="0">
                <a:highlight>
                  <a:srgbClr val="FFFF00"/>
                </a:highlight>
              </a:rPr>
              <a:t>a Christian requires this confidence to go forward and carry out God’s Plan</a:t>
            </a:r>
            <a:r>
              <a:rPr lang="en-CA" sz="2400" dirty="0"/>
              <a:t>.</a:t>
            </a:r>
          </a:p>
          <a:p>
            <a:pPr marL="800100" indent="-342900">
              <a:buFont typeface="Wingdings" panose="05000000000000000000" pitchFamily="2" charset="2"/>
              <a:buChar char="Ø"/>
            </a:pPr>
            <a:r>
              <a:rPr lang="en-CA" sz="2400" dirty="0"/>
              <a:t>The people of the world who survive the holocaust will be shattered.  </a:t>
            </a:r>
            <a:r>
              <a:rPr lang="en-CA" sz="2400" b="1" dirty="0">
                <a:highlight>
                  <a:srgbClr val="FFFF00"/>
                </a:highlight>
              </a:rPr>
              <a:t>Our first response to these people must be mercy and compassion</a:t>
            </a:r>
            <a:r>
              <a:rPr lang="en-CA" sz="2400" dirty="0"/>
              <a:t>.  Hebrews 2:17 says of Jesus, “he had to be made like his brothers in every respect, </a:t>
            </a:r>
            <a:r>
              <a:rPr lang="en-CA" sz="2400" b="1" dirty="0">
                <a:highlight>
                  <a:srgbClr val="FFFF00"/>
                </a:highlight>
              </a:rPr>
              <a:t>so that he might become a merciful … high priest</a:t>
            </a:r>
            <a:r>
              <a:rPr lang="en-CA" sz="2400" dirty="0"/>
              <a:t>”.  Hebrews 4:15 again says of Jesus, “</a:t>
            </a:r>
            <a:r>
              <a:rPr lang="en-CA" sz="2400" b="1" dirty="0">
                <a:highlight>
                  <a:srgbClr val="FFFF00"/>
                </a:highlight>
              </a:rPr>
              <a:t>we do not have a high priest who is unable to sympathize with our weaknesses</a:t>
            </a:r>
            <a:r>
              <a:rPr lang="en-CA" sz="2400" dirty="0"/>
              <a:t> …”, </a:t>
            </a:r>
          </a:p>
          <a:p>
            <a:pPr marL="800100" indent="-342900">
              <a:buFont typeface="Wingdings" panose="05000000000000000000" pitchFamily="2" charset="2"/>
              <a:buChar char="Ø"/>
            </a:pPr>
            <a:r>
              <a:rPr lang="en-CA" sz="2400" dirty="0"/>
              <a:t>As a Christian, </a:t>
            </a:r>
            <a:r>
              <a:rPr lang="en-CA" sz="2400" b="1" dirty="0">
                <a:highlight>
                  <a:srgbClr val="FFFF00"/>
                </a:highlight>
              </a:rPr>
              <a:t>faith is one of the most important gifts from God</a:t>
            </a:r>
            <a:r>
              <a:rPr lang="en-CA" sz="2400" dirty="0"/>
              <a:t> – “Jesus, the founder and perfecter of our faith” (Hebrews 12:2).  As members of the God Family, that faith will have become integral to our nature.  As a human being Jesus had to grow in faith: Hebrews 2:17 says of Jesus, “</a:t>
            </a:r>
            <a:r>
              <a:rPr lang="en-CA" sz="2400" b="1" dirty="0">
                <a:highlight>
                  <a:srgbClr val="FFFF00"/>
                </a:highlight>
              </a:rPr>
              <a:t>he had to be made like his brothers in every respect, so that he might become a … faithful high priest</a:t>
            </a:r>
            <a:r>
              <a:rPr lang="en-CA" sz="2400" dirty="0"/>
              <a:t>”.  Hebrews 3:6 says, “</a:t>
            </a:r>
            <a:r>
              <a:rPr lang="en-CA" sz="2400" b="1" dirty="0">
                <a:highlight>
                  <a:srgbClr val="FFFF00"/>
                </a:highlight>
              </a:rPr>
              <a:t>Christ is faithful over God’s house</a:t>
            </a:r>
            <a:r>
              <a:rPr lang="en-CA" sz="2400" dirty="0"/>
              <a:t> as a son.  And </a:t>
            </a:r>
            <a:r>
              <a:rPr lang="en-CA" sz="2400" b="1" dirty="0">
                <a:highlight>
                  <a:srgbClr val="FFFF00"/>
                </a:highlight>
              </a:rPr>
              <a:t>we are his house</a:t>
            </a:r>
            <a:r>
              <a:rPr lang="en-CA" sz="2400" dirty="0"/>
              <a:t>” – in the World Tomorrow God’s house will extend to the whole world.  We will have to be faithful over that house.</a:t>
            </a:r>
          </a:p>
        </p:txBody>
      </p:sp>
    </p:spTree>
    <p:extLst>
      <p:ext uri="{BB962C8B-B14F-4D97-AF65-F5344CB8AC3E}">
        <p14:creationId xmlns:p14="http://schemas.microsoft.com/office/powerpoint/2010/main" val="11142464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A67109-AF92-48B9-825B-AAFE1D120CC8}"/>
              </a:ext>
            </a:extLst>
          </p:cNvPr>
          <p:cNvSpPr>
            <a:spLocks noGrp="1"/>
          </p:cNvSpPr>
          <p:nvPr>
            <p:ph type="title"/>
          </p:nvPr>
        </p:nvSpPr>
        <p:spPr>
          <a:xfrm>
            <a:off x="838200" y="0"/>
            <a:ext cx="10515600" cy="1027134"/>
          </a:xfrm>
        </p:spPr>
        <p:txBody>
          <a:bodyPr/>
          <a:lstStyle/>
          <a:p>
            <a:pPr algn="ctr"/>
            <a:r>
              <a:rPr lang="en-CA" dirty="0">
                <a:latin typeface="Arial Black" panose="020B0A04020102020204" pitchFamily="34" charset="0"/>
              </a:rPr>
              <a:t>Conclusion</a:t>
            </a:r>
          </a:p>
        </p:txBody>
      </p:sp>
      <p:sp>
        <p:nvSpPr>
          <p:cNvPr id="3" name="Content Placeholder 2">
            <a:extLst>
              <a:ext uri="{FF2B5EF4-FFF2-40B4-BE49-F238E27FC236}">
                <a16:creationId xmlns:a16="http://schemas.microsoft.com/office/drawing/2014/main" id="{D09536C0-FF3C-4127-B2CA-9F07D78D3B17}"/>
              </a:ext>
            </a:extLst>
          </p:cNvPr>
          <p:cNvSpPr>
            <a:spLocks noGrp="1"/>
          </p:cNvSpPr>
          <p:nvPr>
            <p:ph idx="1"/>
          </p:nvPr>
        </p:nvSpPr>
        <p:spPr>
          <a:xfrm>
            <a:off x="538619" y="1027134"/>
            <a:ext cx="11173218" cy="5830866"/>
          </a:xfrm>
        </p:spPr>
        <p:txBody>
          <a:bodyPr/>
          <a:lstStyle/>
          <a:p>
            <a:r>
              <a:rPr lang="en-CA" b="1" dirty="0">
                <a:highlight>
                  <a:srgbClr val="FFFF00"/>
                </a:highlight>
              </a:rPr>
              <a:t>Our goal is to participate in the first resurrection</a:t>
            </a:r>
            <a:r>
              <a:rPr lang="en-CA" dirty="0"/>
              <a:t> – to become members of God’s Family and comprise the Kingdom of God</a:t>
            </a:r>
          </a:p>
          <a:p>
            <a:r>
              <a:rPr lang="en-CA" dirty="0"/>
              <a:t>The Kingdom of God will finally bring </a:t>
            </a:r>
            <a:r>
              <a:rPr lang="en-CA" b="1" dirty="0">
                <a:highlight>
                  <a:srgbClr val="FFFF00"/>
                </a:highlight>
              </a:rPr>
              <a:t>peace</a:t>
            </a:r>
            <a:r>
              <a:rPr lang="en-CA" dirty="0"/>
              <a:t>, </a:t>
            </a:r>
            <a:r>
              <a:rPr lang="en-CA" b="1" dirty="0">
                <a:highlight>
                  <a:srgbClr val="FFFF00"/>
                </a:highlight>
              </a:rPr>
              <a:t>prosperity</a:t>
            </a:r>
            <a:r>
              <a:rPr lang="en-CA" dirty="0"/>
              <a:t>, </a:t>
            </a:r>
            <a:r>
              <a:rPr lang="en-CA" b="1" dirty="0">
                <a:highlight>
                  <a:srgbClr val="FFFF00"/>
                </a:highlight>
              </a:rPr>
              <a:t>freedom</a:t>
            </a:r>
            <a:r>
              <a:rPr lang="en-CA" dirty="0"/>
              <a:t>, and </a:t>
            </a:r>
            <a:br>
              <a:rPr lang="en-CA" dirty="0"/>
            </a:br>
            <a:r>
              <a:rPr lang="en-CA" b="1" dirty="0">
                <a:highlight>
                  <a:srgbClr val="FFFF00"/>
                </a:highlight>
              </a:rPr>
              <a:t>good government</a:t>
            </a:r>
            <a:r>
              <a:rPr lang="en-CA" dirty="0"/>
              <a:t> to the entire earth</a:t>
            </a:r>
          </a:p>
          <a:p>
            <a:r>
              <a:rPr lang="en-CA" dirty="0"/>
              <a:t>Our role will be as “</a:t>
            </a:r>
            <a:r>
              <a:rPr lang="en-CA" b="1" dirty="0">
                <a:highlight>
                  <a:srgbClr val="FFFF00"/>
                </a:highlight>
              </a:rPr>
              <a:t>priests of God and of Christ</a:t>
            </a:r>
            <a:r>
              <a:rPr lang="en-CA" dirty="0"/>
              <a:t>” – we will function as “</a:t>
            </a:r>
            <a:r>
              <a:rPr lang="en-CA" b="1" dirty="0">
                <a:highlight>
                  <a:srgbClr val="FFFF00"/>
                </a:highlight>
              </a:rPr>
              <a:t>intercessors</a:t>
            </a:r>
            <a:r>
              <a:rPr lang="en-CA" dirty="0"/>
              <a:t>” between the surviving people of the world and God the Father and Jesus Christ</a:t>
            </a:r>
          </a:p>
          <a:p>
            <a:r>
              <a:rPr lang="en-CA" dirty="0"/>
              <a:t>When God the Father extends the Christian calling to all people, </a:t>
            </a:r>
            <a:r>
              <a:rPr lang="en-CA" b="1" dirty="0">
                <a:highlight>
                  <a:srgbClr val="FFFF00"/>
                </a:highlight>
              </a:rPr>
              <a:t>they will require teaching so that they can properly respond to the calling</a:t>
            </a:r>
            <a:r>
              <a:rPr lang="en-CA" dirty="0"/>
              <a:t> – this will be our most important activity</a:t>
            </a:r>
          </a:p>
          <a:p>
            <a:r>
              <a:rPr lang="en-CA" dirty="0"/>
              <a:t>Doing this, we can participate with God the Father and Jesus Christ in </a:t>
            </a:r>
            <a:br>
              <a:rPr lang="en-CA" dirty="0"/>
            </a:br>
            <a:r>
              <a:rPr lang="en-CA" dirty="0"/>
              <a:t>“</a:t>
            </a:r>
            <a:r>
              <a:rPr lang="en-CA" b="1" dirty="0">
                <a:highlight>
                  <a:srgbClr val="FFFF00"/>
                </a:highlight>
              </a:rPr>
              <a:t>bringing many sons to glory</a:t>
            </a:r>
            <a:r>
              <a:rPr lang="en-CA" dirty="0"/>
              <a:t>”</a:t>
            </a:r>
          </a:p>
        </p:txBody>
      </p:sp>
    </p:spTree>
    <p:extLst>
      <p:ext uri="{BB962C8B-B14F-4D97-AF65-F5344CB8AC3E}">
        <p14:creationId xmlns:p14="http://schemas.microsoft.com/office/powerpoint/2010/main" val="40908050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6E6B08-9555-4710-A1EB-046F3DD330E8}"/>
              </a:ext>
            </a:extLst>
          </p:cNvPr>
          <p:cNvSpPr>
            <a:spLocks noGrp="1"/>
          </p:cNvSpPr>
          <p:nvPr>
            <p:ph type="title"/>
          </p:nvPr>
        </p:nvSpPr>
        <p:spPr>
          <a:xfrm>
            <a:off x="0" y="1"/>
            <a:ext cx="12192000" cy="1076631"/>
          </a:xfrm>
        </p:spPr>
        <p:txBody>
          <a:bodyPr/>
          <a:lstStyle/>
          <a:p>
            <a:pPr algn="ctr"/>
            <a:r>
              <a:rPr lang="en-CA" dirty="0">
                <a:latin typeface="Arial Black" panose="020B0A04020102020204" pitchFamily="34" charset="0"/>
              </a:rPr>
              <a:t>Jesus: High Priest and Intercessor</a:t>
            </a:r>
          </a:p>
        </p:txBody>
      </p:sp>
      <p:sp>
        <p:nvSpPr>
          <p:cNvPr id="3" name="Content Placeholder 2">
            <a:extLst>
              <a:ext uri="{FF2B5EF4-FFF2-40B4-BE49-F238E27FC236}">
                <a16:creationId xmlns:a16="http://schemas.microsoft.com/office/drawing/2014/main" id="{4BAFFE59-6D1B-4DDC-A158-A1B9B7F0ABDB}"/>
              </a:ext>
            </a:extLst>
          </p:cNvPr>
          <p:cNvSpPr>
            <a:spLocks noGrp="1"/>
          </p:cNvSpPr>
          <p:nvPr>
            <p:ph idx="1"/>
          </p:nvPr>
        </p:nvSpPr>
        <p:spPr>
          <a:xfrm>
            <a:off x="0" y="1076632"/>
            <a:ext cx="12192000" cy="5781367"/>
          </a:xfrm>
        </p:spPr>
        <p:txBody>
          <a:bodyPr/>
          <a:lstStyle/>
          <a:p>
            <a:r>
              <a:rPr lang="en-CA" dirty="0"/>
              <a:t>Since the Ascension, Jesus Christ has returned to inhabit eternity with God the Father: </a:t>
            </a:r>
            <a:r>
              <a:rPr lang="en-CA" b="1" dirty="0">
                <a:highlight>
                  <a:srgbClr val="FFFF00"/>
                </a:highlight>
              </a:rPr>
              <a:t>his official position</a:t>
            </a:r>
            <a:r>
              <a:rPr lang="en-CA" dirty="0"/>
              <a:t> is at the right hand of God the Father serving as </a:t>
            </a:r>
            <a:r>
              <a:rPr lang="en-CA" b="1" dirty="0">
                <a:highlight>
                  <a:srgbClr val="FFFF00"/>
                </a:highlight>
              </a:rPr>
              <a:t>intercessor for Christians</a:t>
            </a:r>
          </a:p>
          <a:p>
            <a:r>
              <a:rPr lang="en-CA" dirty="0"/>
              <a:t>He is our </a:t>
            </a:r>
            <a:r>
              <a:rPr lang="en-CA" b="1" dirty="0">
                <a:highlight>
                  <a:srgbClr val="FFFF00"/>
                </a:highlight>
              </a:rPr>
              <a:t>High Priest</a:t>
            </a:r>
            <a:r>
              <a:rPr lang="en-CA" dirty="0"/>
              <a:t> without whom no Christian could attain to the gift of God to be granted eternal life at the first resurrection:</a:t>
            </a:r>
          </a:p>
          <a:p>
            <a:pPr marL="457200" lvl="1" indent="0">
              <a:buNone/>
            </a:pPr>
            <a:r>
              <a:rPr lang="en-CA" b="1" u="sng" dirty="0"/>
              <a:t>Hebrews 2:9-11, 17-18 ESV</a:t>
            </a:r>
            <a:br>
              <a:rPr lang="en-CA" dirty="0"/>
            </a:br>
            <a:r>
              <a:rPr lang="en-CA" dirty="0"/>
              <a:t>… we see him … namely </a:t>
            </a:r>
            <a:r>
              <a:rPr lang="en-CA" b="1" dirty="0">
                <a:highlight>
                  <a:srgbClr val="FFFF00"/>
                </a:highlight>
              </a:rPr>
              <a:t>Jesus, crowned with glory and honor</a:t>
            </a:r>
            <a:r>
              <a:rPr lang="en-CA" dirty="0"/>
              <a:t> because of the suffering of death, so that </a:t>
            </a:r>
            <a:r>
              <a:rPr lang="en-CA" b="1" dirty="0">
                <a:highlight>
                  <a:srgbClr val="FFFF00"/>
                </a:highlight>
              </a:rPr>
              <a:t>by the grace of God he might taste death for everyone</a:t>
            </a:r>
            <a:r>
              <a:rPr lang="en-CA" dirty="0"/>
              <a:t>.  For it was fitting that he [the Father], for whom and by whom all things exist, in </a:t>
            </a:r>
            <a:r>
              <a:rPr lang="en-CA" b="1" dirty="0">
                <a:highlight>
                  <a:srgbClr val="FFFF00"/>
                </a:highlight>
              </a:rPr>
              <a:t>bringing many sons to glory</a:t>
            </a:r>
            <a:r>
              <a:rPr lang="en-CA" dirty="0"/>
              <a:t>, should make the founder of their salvation perfect through suffering.  For </a:t>
            </a:r>
            <a:r>
              <a:rPr lang="en-CA" b="1" dirty="0">
                <a:highlight>
                  <a:srgbClr val="FFFF00"/>
                </a:highlight>
              </a:rPr>
              <a:t>he [Christ] who sanctifies</a:t>
            </a:r>
            <a:r>
              <a:rPr lang="en-CA" dirty="0"/>
              <a:t> and </a:t>
            </a:r>
            <a:r>
              <a:rPr lang="en-CA" b="1" dirty="0">
                <a:highlight>
                  <a:srgbClr val="FFFF00"/>
                </a:highlight>
              </a:rPr>
              <a:t>those who are sanctified</a:t>
            </a:r>
            <a:r>
              <a:rPr lang="en-CA" dirty="0"/>
              <a:t> all have one source.  That is why he is not ashamed to call them brothers … Therefore </a:t>
            </a:r>
            <a:r>
              <a:rPr lang="en-CA" b="1" dirty="0">
                <a:highlight>
                  <a:srgbClr val="FFFF00"/>
                </a:highlight>
              </a:rPr>
              <a:t>he had to be made like his brothers in every respect</a:t>
            </a:r>
            <a:r>
              <a:rPr lang="en-CA" dirty="0"/>
              <a:t>, so that he might become a </a:t>
            </a:r>
            <a:r>
              <a:rPr lang="en-CA" b="1" dirty="0">
                <a:highlight>
                  <a:srgbClr val="FFFF00"/>
                </a:highlight>
              </a:rPr>
              <a:t>merciful and faithful high priest</a:t>
            </a:r>
            <a:r>
              <a:rPr lang="en-CA" dirty="0"/>
              <a:t> in the service of God, to make </a:t>
            </a:r>
            <a:r>
              <a:rPr lang="en-CA" b="1" dirty="0">
                <a:highlight>
                  <a:srgbClr val="FFFF00"/>
                </a:highlight>
              </a:rPr>
              <a:t>propitiation for the sins of the people</a:t>
            </a:r>
            <a:r>
              <a:rPr lang="en-CA" dirty="0"/>
              <a:t>.  For because he himself has suffered when tempted, he is able to help those who are being tempted.</a:t>
            </a:r>
          </a:p>
        </p:txBody>
      </p:sp>
    </p:spTree>
    <p:extLst>
      <p:ext uri="{BB962C8B-B14F-4D97-AF65-F5344CB8AC3E}">
        <p14:creationId xmlns:p14="http://schemas.microsoft.com/office/powerpoint/2010/main" val="259989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2614F1-A383-4B68-8F5B-A49D601E4975}"/>
              </a:ext>
            </a:extLst>
          </p:cNvPr>
          <p:cNvSpPr>
            <a:spLocks noGrp="1"/>
          </p:cNvSpPr>
          <p:nvPr>
            <p:ph type="title"/>
          </p:nvPr>
        </p:nvSpPr>
        <p:spPr>
          <a:xfrm>
            <a:off x="0" y="1"/>
            <a:ext cx="12192000" cy="1042415"/>
          </a:xfrm>
        </p:spPr>
        <p:txBody>
          <a:bodyPr/>
          <a:lstStyle/>
          <a:p>
            <a:pPr algn="ctr"/>
            <a:r>
              <a:rPr lang="en-CA" dirty="0">
                <a:latin typeface="Arial Black" panose="020B0A04020102020204" pitchFamily="34" charset="0"/>
              </a:rPr>
              <a:t>Jesus: Mediator of a New Covenant </a:t>
            </a:r>
          </a:p>
        </p:txBody>
      </p:sp>
      <p:sp>
        <p:nvSpPr>
          <p:cNvPr id="3" name="Content Placeholder 2">
            <a:extLst>
              <a:ext uri="{FF2B5EF4-FFF2-40B4-BE49-F238E27FC236}">
                <a16:creationId xmlns:a16="http://schemas.microsoft.com/office/drawing/2014/main" id="{39D354A7-18AF-4DEE-B041-ECD5935683A4}"/>
              </a:ext>
            </a:extLst>
          </p:cNvPr>
          <p:cNvSpPr>
            <a:spLocks noGrp="1"/>
          </p:cNvSpPr>
          <p:nvPr>
            <p:ph idx="1"/>
          </p:nvPr>
        </p:nvSpPr>
        <p:spPr>
          <a:xfrm>
            <a:off x="603504" y="1042416"/>
            <a:ext cx="11045952" cy="5815583"/>
          </a:xfrm>
        </p:spPr>
        <p:txBody>
          <a:bodyPr/>
          <a:lstStyle/>
          <a:p>
            <a:r>
              <a:rPr lang="en-CA" dirty="0"/>
              <a:t>Jesus is compared to </a:t>
            </a:r>
            <a:r>
              <a:rPr lang="en-CA" b="1" dirty="0">
                <a:highlight>
                  <a:srgbClr val="FFFF00"/>
                </a:highlight>
              </a:rPr>
              <a:t>Moses as the mediator of the Old Covenant</a:t>
            </a:r>
            <a:r>
              <a:rPr lang="en-CA" dirty="0"/>
              <a:t>:  Christians under the blood of Christ remain holy through Jesus’ role as High Priest</a:t>
            </a:r>
          </a:p>
          <a:p>
            <a:r>
              <a:rPr lang="en-CA" dirty="0"/>
              <a:t>Moses was a faithful mediator, but </a:t>
            </a:r>
            <a:r>
              <a:rPr lang="en-CA" b="1" dirty="0">
                <a:highlight>
                  <a:srgbClr val="FFFF00"/>
                </a:highlight>
              </a:rPr>
              <a:t>Jesus’ mediatorial role is of greater value</a:t>
            </a:r>
            <a:r>
              <a:rPr lang="en-CA" dirty="0"/>
              <a:t>:   Moses was a servant, a slave – Jesus is a son:</a:t>
            </a:r>
          </a:p>
          <a:p>
            <a:pPr marL="457200" lvl="1" indent="0">
              <a:lnSpc>
                <a:spcPct val="100000"/>
              </a:lnSpc>
              <a:buNone/>
            </a:pPr>
            <a:r>
              <a:rPr lang="en-CA" b="1" u="sng" dirty="0"/>
              <a:t>Hebrews 3:1-6 ESV </a:t>
            </a:r>
            <a:br>
              <a:rPr lang="en-CA" dirty="0"/>
            </a:br>
            <a:r>
              <a:rPr lang="en-CA" dirty="0"/>
              <a:t>Therefore, </a:t>
            </a:r>
            <a:r>
              <a:rPr lang="en-CA" b="1" dirty="0">
                <a:highlight>
                  <a:srgbClr val="FFFF00"/>
                </a:highlight>
              </a:rPr>
              <a:t>holy brothers</a:t>
            </a:r>
            <a:r>
              <a:rPr lang="en-CA" dirty="0"/>
              <a:t>, you who share in a heavenly calling, consider </a:t>
            </a:r>
            <a:r>
              <a:rPr lang="en-CA" b="1" dirty="0">
                <a:highlight>
                  <a:srgbClr val="FFFF00"/>
                </a:highlight>
              </a:rPr>
              <a:t>Jesus, the apostle and high priest</a:t>
            </a:r>
            <a:r>
              <a:rPr lang="en-CA" dirty="0"/>
              <a:t> of our confession, who was faithful to him who appointed him, just as </a:t>
            </a:r>
            <a:r>
              <a:rPr lang="en-CA" b="1" dirty="0">
                <a:highlight>
                  <a:srgbClr val="FFFF00"/>
                </a:highlight>
              </a:rPr>
              <a:t>Moses also was faithful</a:t>
            </a:r>
            <a:r>
              <a:rPr lang="en-CA" dirty="0"/>
              <a:t> in all God’s house.  For </a:t>
            </a:r>
            <a:r>
              <a:rPr lang="en-CA" b="1" dirty="0">
                <a:highlight>
                  <a:srgbClr val="FFFF00"/>
                </a:highlight>
              </a:rPr>
              <a:t>Jesus has been counted worthy of more glory than Moses</a:t>
            </a:r>
            <a:r>
              <a:rPr lang="en-CA" dirty="0"/>
              <a:t>—as much more glory as the builder of a house has more honor than the house itself.  … Now </a:t>
            </a:r>
            <a:r>
              <a:rPr lang="en-CA" b="1" dirty="0">
                <a:highlight>
                  <a:srgbClr val="FFFF00"/>
                </a:highlight>
              </a:rPr>
              <a:t>Moses was faithful in all God’s house as a servant</a:t>
            </a:r>
            <a:r>
              <a:rPr lang="en-CA" dirty="0"/>
              <a:t>,  to testify to the things that were to be spoken later, but </a:t>
            </a:r>
            <a:r>
              <a:rPr lang="en-CA" b="1" dirty="0">
                <a:highlight>
                  <a:srgbClr val="FFFF00"/>
                </a:highlight>
              </a:rPr>
              <a:t>Christ is faithful over God’s house as a son</a:t>
            </a:r>
            <a:r>
              <a:rPr lang="en-CA" dirty="0"/>
              <a:t>.  And </a:t>
            </a:r>
            <a:r>
              <a:rPr lang="en-CA" b="1" dirty="0">
                <a:highlight>
                  <a:srgbClr val="FFFF00"/>
                </a:highlight>
              </a:rPr>
              <a:t>we are his house</a:t>
            </a:r>
            <a:r>
              <a:rPr lang="en-CA" dirty="0"/>
              <a:t> … </a:t>
            </a:r>
          </a:p>
        </p:txBody>
      </p:sp>
    </p:spTree>
    <p:extLst>
      <p:ext uri="{BB962C8B-B14F-4D97-AF65-F5344CB8AC3E}">
        <p14:creationId xmlns:p14="http://schemas.microsoft.com/office/powerpoint/2010/main" val="13938194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A768F-FB70-4D4B-8CA5-F60E9EAFB499}"/>
              </a:ext>
            </a:extLst>
          </p:cNvPr>
          <p:cNvSpPr>
            <a:spLocks noGrp="1"/>
          </p:cNvSpPr>
          <p:nvPr>
            <p:ph type="title"/>
          </p:nvPr>
        </p:nvSpPr>
        <p:spPr/>
        <p:txBody>
          <a:bodyPr/>
          <a:lstStyle/>
          <a:p>
            <a:pPr algn="ctr"/>
            <a:r>
              <a:rPr lang="en-CA" dirty="0">
                <a:latin typeface="Arial Black" panose="020B0A04020102020204" pitchFamily="34" charset="0"/>
              </a:rPr>
              <a:t>Christians Accounted Holy</a:t>
            </a:r>
          </a:p>
        </p:txBody>
      </p:sp>
      <p:sp>
        <p:nvSpPr>
          <p:cNvPr id="3" name="Content Placeholder 2">
            <a:extLst>
              <a:ext uri="{FF2B5EF4-FFF2-40B4-BE49-F238E27FC236}">
                <a16:creationId xmlns:a16="http://schemas.microsoft.com/office/drawing/2014/main" id="{77246608-93B8-4CEF-9A22-6CB8A17D8D80}"/>
              </a:ext>
            </a:extLst>
          </p:cNvPr>
          <p:cNvSpPr>
            <a:spLocks noGrp="1"/>
          </p:cNvSpPr>
          <p:nvPr>
            <p:ph idx="1"/>
          </p:nvPr>
        </p:nvSpPr>
        <p:spPr/>
        <p:txBody>
          <a:bodyPr/>
          <a:lstStyle/>
          <a:p>
            <a:r>
              <a:rPr lang="en-CA" dirty="0"/>
              <a:t>Because Jesus is our Great High Priest, who lived a sinless life in perfect holiness, </a:t>
            </a:r>
            <a:r>
              <a:rPr lang="en-CA" b="1" dirty="0">
                <a:highlight>
                  <a:srgbClr val="FFFF00"/>
                </a:highlight>
              </a:rPr>
              <a:t>Christians are accounted holy by God so that we can approach the Holy God</a:t>
            </a:r>
            <a:r>
              <a:rPr lang="en-CA" dirty="0"/>
              <a:t>:</a:t>
            </a:r>
          </a:p>
          <a:p>
            <a:pPr marL="457200" lvl="1" indent="0">
              <a:lnSpc>
                <a:spcPct val="100000"/>
              </a:lnSpc>
              <a:buNone/>
            </a:pPr>
            <a:r>
              <a:rPr lang="en-CA" b="1" u="sng" dirty="0"/>
              <a:t>Hebrews 4:14-16 ESV</a:t>
            </a:r>
            <a:br>
              <a:rPr lang="en-CA" dirty="0"/>
            </a:br>
            <a:r>
              <a:rPr lang="en-CA" dirty="0"/>
              <a:t>Since then </a:t>
            </a:r>
            <a:r>
              <a:rPr lang="en-CA" b="1" dirty="0">
                <a:highlight>
                  <a:srgbClr val="FFFF00"/>
                </a:highlight>
              </a:rPr>
              <a:t>we have a great high priest</a:t>
            </a:r>
            <a:r>
              <a:rPr lang="en-CA" dirty="0"/>
              <a:t> who has passed through the heavens, </a:t>
            </a:r>
            <a:r>
              <a:rPr lang="en-CA" b="1" dirty="0">
                <a:highlight>
                  <a:srgbClr val="FFFF00"/>
                </a:highlight>
              </a:rPr>
              <a:t>Jesus, the Son of God</a:t>
            </a:r>
            <a:r>
              <a:rPr lang="en-CA" dirty="0"/>
              <a:t>, let us hold fast our confession.  For we do not have a high priest who is unable to sympathize with our weaknesses, but one </a:t>
            </a:r>
            <a:r>
              <a:rPr lang="en-CA" b="1" dirty="0">
                <a:highlight>
                  <a:srgbClr val="FFFF00"/>
                </a:highlight>
              </a:rPr>
              <a:t>who in every respect has been tempted as we are, yet without sin</a:t>
            </a:r>
            <a:r>
              <a:rPr lang="en-CA" dirty="0"/>
              <a:t>.  Let us then </a:t>
            </a:r>
            <a:r>
              <a:rPr lang="en-CA" b="1" dirty="0">
                <a:highlight>
                  <a:srgbClr val="FFFF00"/>
                </a:highlight>
              </a:rPr>
              <a:t>with confidence draw near to the throne of grace</a:t>
            </a:r>
            <a:r>
              <a:rPr lang="en-CA" dirty="0"/>
              <a:t>, that we may receive mercy and find grace to help in time of need. </a:t>
            </a:r>
          </a:p>
        </p:txBody>
      </p:sp>
    </p:spTree>
    <p:extLst>
      <p:ext uri="{BB962C8B-B14F-4D97-AF65-F5344CB8AC3E}">
        <p14:creationId xmlns:p14="http://schemas.microsoft.com/office/powerpoint/2010/main" val="777092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A56373-2992-4A45-9BF5-2ACF23FC1F64}"/>
              </a:ext>
            </a:extLst>
          </p:cNvPr>
          <p:cNvSpPr>
            <a:spLocks noGrp="1"/>
          </p:cNvSpPr>
          <p:nvPr>
            <p:ph type="title"/>
          </p:nvPr>
        </p:nvSpPr>
        <p:spPr>
          <a:xfrm>
            <a:off x="0" y="1"/>
            <a:ext cx="12192000" cy="1024127"/>
          </a:xfrm>
        </p:spPr>
        <p:txBody>
          <a:bodyPr/>
          <a:lstStyle/>
          <a:p>
            <a:pPr algn="ctr"/>
            <a:r>
              <a:rPr lang="en-CA" dirty="0">
                <a:latin typeface="Arial Black" panose="020B0A04020102020204" pitchFamily="34" charset="0"/>
              </a:rPr>
              <a:t>Jesus: a Perfect High Priest </a:t>
            </a:r>
          </a:p>
        </p:txBody>
      </p:sp>
      <p:sp>
        <p:nvSpPr>
          <p:cNvPr id="3" name="Content Placeholder 2">
            <a:extLst>
              <a:ext uri="{FF2B5EF4-FFF2-40B4-BE49-F238E27FC236}">
                <a16:creationId xmlns:a16="http://schemas.microsoft.com/office/drawing/2014/main" id="{F103DE4E-6CC0-4621-9FD1-2EC15D52E9AF}"/>
              </a:ext>
            </a:extLst>
          </p:cNvPr>
          <p:cNvSpPr>
            <a:spLocks noGrp="1"/>
          </p:cNvSpPr>
          <p:nvPr>
            <p:ph idx="1"/>
          </p:nvPr>
        </p:nvSpPr>
        <p:spPr>
          <a:xfrm>
            <a:off x="0" y="896112"/>
            <a:ext cx="12192000" cy="5961888"/>
          </a:xfrm>
        </p:spPr>
        <p:txBody>
          <a:bodyPr>
            <a:normAutofit/>
          </a:bodyPr>
          <a:lstStyle/>
          <a:p>
            <a:r>
              <a:rPr lang="en-CA" dirty="0"/>
              <a:t>A human high priest must offer sacrifices for his own sins – Jesus being sinless, offered “prayers and supplications”</a:t>
            </a:r>
          </a:p>
          <a:p>
            <a:r>
              <a:rPr lang="en-CA" dirty="0"/>
              <a:t>As the office of a human high priest was appointed by God’s authority – Jesus was also appointed High Priest by God the Father:</a:t>
            </a:r>
          </a:p>
          <a:p>
            <a:pPr marL="457200" lvl="1" indent="0">
              <a:buNone/>
            </a:pPr>
            <a:r>
              <a:rPr lang="en-CA" b="1" u="sng" dirty="0"/>
              <a:t>Hebrews 5:1-10 ESV</a:t>
            </a:r>
            <a:br>
              <a:rPr lang="en-CA" dirty="0"/>
            </a:br>
            <a:r>
              <a:rPr lang="en-CA" dirty="0"/>
              <a:t>For every high priest chosen from among men is appointed to act on behalf of men in relation to God, to offer gifts and sacrifices for sins.  … And no one takes this honor for himself, but only when called by God, just as Aaron was.  So also </a:t>
            </a:r>
            <a:r>
              <a:rPr lang="en-CA" b="1" dirty="0">
                <a:highlight>
                  <a:srgbClr val="FFFF00"/>
                </a:highlight>
              </a:rPr>
              <a:t>Christ</a:t>
            </a:r>
            <a:r>
              <a:rPr lang="en-CA" dirty="0"/>
              <a:t> did not exalt himself to be made a high priest, but </a:t>
            </a:r>
            <a:r>
              <a:rPr lang="en-CA" b="1" dirty="0">
                <a:highlight>
                  <a:srgbClr val="FFFF00"/>
                </a:highlight>
              </a:rPr>
              <a:t>was appointed by him who said to him</a:t>
            </a:r>
            <a:r>
              <a:rPr lang="en-CA" dirty="0"/>
              <a:t>,</a:t>
            </a:r>
          </a:p>
          <a:p>
            <a:pPr marL="914400" lvl="2" indent="0">
              <a:buNone/>
            </a:pPr>
            <a:r>
              <a:rPr lang="en-CA" sz="2400" dirty="0"/>
              <a:t>“You are my Son, today I have begotten you …  You are a priest forever … ” </a:t>
            </a:r>
          </a:p>
          <a:p>
            <a:pPr marL="457200" lvl="1" indent="0">
              <a:buNone/>
            </a:pPr>
            <a:r>
              <a:rPr lang="en-CA" dirty="0"/>
              <a:t>In the days of his flesh, </a:t>
            </a:r>
            <a:r>
              <a:rPr lang="en-CA" b="1" dirty="0">
                <a:highlight>
                  <a:srgbClr val="FFFF00"/>
                </a:highlight>
              </a:rPr>
              <a:t>Jesus offered up prayers and supplications</a:t>
            </a:r>
            <a:r>
              <a:rPr lang="en-CA" dirty="0"/>
              <a:t>, with loud cries and tears, to him who was able to save him from death, and he was heard because of his reverence.  Although he was a son, </a:t>
            </a:r>
            <a:r>
              <a:rPr lang="en-CA" b="1" dirty="0">
                <a:highlight>
                  <a:srgbClr val="FFFF00"/>
                </a:highlight>
              </a:rPr>
              <a:t>he learned obedience through what he suffered</a:t>
            </a:r>
            <a:r>
              <a:rPr lang="en-CA" dirty="0"/>
              <a:t>.  And </a:t>
            </a:r>
            <a:r>
              <a:rPr lang="en-CA" b="1" dirty="0">
                <a:highlight>
                  <a:srgbClr val="FFFF00"/>
                </a:highlight>
              </a:rPr>
              <a:t>being made perfect</a:t>
            </a:r>
            <a:r>
              <a:rPr lang="en-CA" dirty="0"/>
              <a:t>, he became </a:t>
            </a:r>
            <a:r>
              <a:rPr lang="en-CA" b="1" dirty="0">
                <a:highlight>
                  <a:srgbClr val="FFFF00"/>
                </a:highlight>
              </a:rPr>
              <a:t>the source of eternal salvation to all who obey him </a:t>
            </a:r>
            <a:r>
              <a:rPr lang="en-CA" dirty="0"/>
              <a:t>…</a:t>
            </a:r>
          </a:p>
        </p:txBody>
      </p:sp>
    </p:spTree>
    <p:extLst>
      <p:ext uri="{BB962C8B-B14F-4D97-AF65-F5344CB8AC3E}">
        <p14:creationId xmlns:p14="http://schemas.microsoft.com/office/powerpoint/2010/main" val="2625399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39FC99-033B-4C82-9527-7DE99BCE5061}"/>
              </a:ext>
            </a:extLst>
          </p:cNvPr>
          <p:cNvSpPr>
            <a:spLocks noGrp="1"/>
          </p:cNvSpPr>
          <p:nvPr>
            <p:ph type="title"/>
          </p:nvPr>
        </p:nvSpPr>
        <p:spPr>
          <a:xfrm>
            <a:off x="789432" y="1"/>
            <a:ext cx="10515600" cy="896112"/>
          </a:xfrm>
        </p:spPr>
        <p:txBody>
          <a:bodyPr/>
          <a:lstStyle/>
          <a:p>
            <a:pPr algn="ctr"/>
            <a:r>
              <a:rPr lang="en-CA" dirty="0">
                <a:latin typeface="Arial Black" panose="020B0A04020102020204" pitchFamily="34" charset="0"/>
              </a:rPr>
              <a:t>Jesus’ New Covenant Priesthood</a:t>
            </a:r>
          </a:p>
        </p:txBody>
      </p:sp>
      <p:sp>
        <p:nvSpPr>
          <p:cNvPr id="3" name="Content Placeholder 2">
            <a:extLst>
              <a:ext uri="{FF2B5EF4-FFF2-40B4-BE49-F238E27FC236}">
                <a16:creationId xmlns:a16="http://schemas.microsoft.com/office/drawing/2014/main" id="{03415522-B06F-4482-B6BA-E9DC62EEFB99}"/>
              </a:ext>
            </a:extLst>
          </p:cNvPr>
          <p:cNvSpPr>
            <a:spLocks noGrp="1"/>
          </p:cNvSpPr>
          <p:nvPr>
            <p:ph idx="1"/>
          </p:nvPr>
        </p:nvSpPr>
        <p:spPr>
          <a:xfrm>
            <a:off x="0" y="896112"/>
            <a:ext cx="12192000" cy="5961887"/>
          </a:xfrm>
        </p:spPr>
        <p:txBody>
          <a:bodyPr/>
          <a:lstStyle/>
          <a:p>
            <a:r>
              <a:rPr lang="en-CA" dirty="0"/>
              <a:t>The Old Covenant priesthood of men, being subject to death, required many priests – Jesus holds his priesthood permanently:</a:t>
            </a:r>
          </a:p>
          <a:p>
            <a:pPr marL="457200" lvl="1" indent="0">
              <a:lnSpc>
                <a:spcPct val="100000"/>
              </a:lnSpc>
              <a:buNone/>
            </a:pPr>
            <a:r>
              <a:rPr lang="en-CA" b="1" u="sng" dirty="0"/>
              <a:t>Hebrews 7:22-28 ESV</a:t>
            </a:r>
            <a:br>
              <a:rPr lang="en-CA" dirty="0"/>
            </a:br>
            <a:r>
              <a:rPr lang="en-CA" dirty="0"/>
              <a:t>This makes </a:t>
            </a:r>
            <a:r>
              <a:rPr lang="en-CA" b="1" dirty="0">
                <a:highlight>
                  <a:srgbClr val="FFFF00"/>
                </a:highlight>
              </a:rPr>
              <a:t>Jesus the guarantor of a better covenant</a:t>
            </a:r>
            <a:r>
              <a:rPr lang="en-CA" dirty="0"/>
              <a:t>.  The former priests were many in number, because they were prevented by death from continuing in office, but </a:t>
            </a:r>
            <a:r>
              <a:rPr lang="en-CA" b="1" dirty="0">
                <a:highlight>
                  <a:srgbClr val="FFFF00"/>
                </a:highlight>
              </a:rPr>
              <a:t>he holds his priesthood permanently</a:t>
            </a:r>
            <a:r>
              <a:rPr lang="en-CA" dirty="0"/>
              <a:t>, because he continues forever.  Consequently, he is able to save to the uttermost </a:t>
            </a:r>
            <a:r>
              <a:rPr lang="en-CA" b="1" dirty="0">
                <a:highlight>
                  <a:srgbClr val="FFFF00"/>
                </a:highlight>
              </a:rPr>
              <a:t>those who draw near to God through him</a:t>
            </a:r>
            <a:r>
              <a:rPr lang="en-CA" dirty="0"/>
              <a:t>, </a:t>
            </a:r>
            <a:r>
              <a:rPr lang="en-CA" b="1" dirty="0">
                <a:highlight>
                  <a:srgbClr val="FFFF00"/>
                </a:highlight>
              </a:rPr>
              <a:t>since he always lives to make intercession for them</a:t>
            </a:r>
            <a:r>
              <a:rPr lang="en-CA" dirty="0"/>
              <a:t>.  For it was indeed fitting that we should have </a:t>
            </a:r>
            <a:r>
              <a:rPr lang="en-CA" b="1" dirty="0">
                <a:highlight>
                  <a:srgbClr val="FFFF00"/>
                </a:highlight>
              </a:rPr>
              <a:t>such a high priest</a:t>
            </a:r>
            <a:r>
              <a:rPr lang="en-CA" dirty="0"/>
              <a:t>, </a:t>
            </a:r>
            <a:r>
              <a:rPr lang="en-CA" b="1" dirty="0">
                <a:highlight>
                  <a:srgbClr val="FFFF00"/>
                </a:highlight>
              </a:rPr>
              <a:t>holy</a:t>
            </a:r>
            <a:r>
              <a:rPr lang="en-CA" dirty="0"/>
              <a:t>, innocent, unstained, separated from sinners, and exalted above the heavens.  He has no need, like those high priests, to offer sacrifices daily, first for his own sins and then for those of the people, since </a:t>
            </a:r>
            <a:r>
              <a:rPr lang="en-CA" b="1" dirty="0">
                <a:highlight>
                  <a:srgbClr val="FFFF00"/>
                </a:highlight>
              </a:rPr>
              <a:t>he did this once for all when he offered up himself</a:t>
            </a:r>
            <a:r>
              <a:rPr lang="en-CA" dirty="0"/>
              <a:t>.  For the law appoints men in their weakness as high priests, but </a:t>
            </a:r>
            <a:r>
              <a:rPr lang="en-CA" b="1" dirty="0">
                <a:highlight>
                  <a:srgbClr val="FFFF00"/>
                </a:highlight>
              </a:rPr>
              <a:t>the word of the oath</a:t>
            </a:r>
            <a:r>
              <a:rPr lang="en-CA" dirty="0"/>
              <a:t>, which came later than the law, appoints </a:t>
            </a:r>
            <a:r>
              <a:rPr lang="en-CA" b="1" dirty="0">
                <a:highlight>
                  <a:srgbClr val="FFFF00"/>
                </a:highlight>
              </a:rPr>
              <a:t>a Son who has been made perfect forever</a:t>
            </a:r>
            <a:r>
              <a:rPr lang="en-CA" dirty="0"/>
              <a:t>. </a:t>
            </a:r>
          </a:p>
          <a:p>
            <a:pPr>
              <a:lnSpc>
                <a:spcPct val="100000"/>
              </a:lnSpc>
            </a:pPr>
            <a:r>
              <a:rPr lang="en-CA" b="1" dirty="0">
                <a:highlight>
                  <a:srgbClr val="FFFF00"/>
                </a:highlight>
              </a:rPr>
              <a:t>Jesus offered his perfectly holy life once for all sins of all human beings</a:t>
            </a:r>
            <a:endParaRPr lang="en-CA" dirty="0"/>
          </a:p>
          <a:p>
            <a:pPr marL="457200" lvl="1" indent="0">
              <a:lnSpc>
                <a:spcPct val="100000"/>
              </a:lnSpc>
              <a:buNone/>
            </a:pPr>
            <a:endParaRPr lang="en-CA" dirty="0"/>
          </a:p>
        </p:txBody>
      </p:sp>
    </p:spTree>
    <p:extLst>
      <p:ext uri="{BB962C8B-B14F-4D97-AF65-F5344CB8AC3E}">
        <p14:creationId xmlns:p14="http://schemas.microsoft.com/office/powerpoint/2010/main" val="2236482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F5FF19-0800-4934-BA30-80D8D67C44BE}"/>
              </a:ext>
            </a:extLst>
          </p:cNvPr>
          <p:cNvSpPr>
            <a:spLocks noGrp="1"/>
          </p:cNvSpPr>
          <p:nvPr>
            <p:ph type="title"/>
          </p:nvPr>
        </p:nvSpPr>
        <p:spPr>
          <a:xfrm>
            <a:off x="838200" y="1"/>
            <a:ext cx="10515600" cy="914399"/>
          </a:xfrm>
        </p:spPr>
        <p:txBody>
          <a:bodyPr/>
          <a:lstStyle/>
          <a:p>
            <a:pPr algn="ctr"/>
            <a:r>
              <a:rPr lang="en-CA" dirty="0">
                <a:latin typeface="Arial Black" panose="020B0A04020102020204" pitchFamily="34" charset="0"/>
              </a:rPr>
              <a:t>The True Holy Place</a:t>
            </a:r>
          </a:p>
        </p:txBody>
      </p:sp>
      <p:sp>
        <p:nvSpPr>
          <p:cNvPr id="3" name="Content Placeholder 2">
            <a:extLst>
              <a:ext uri="{FF2B5EF4-FFF2-40B4-BE49-F238E27FC236}">
                <a16:creationId xmlns:a16="http://schemas.microsoft.com/office/drawing/2014/main" id="{DF3E4874-4149-4728-9036-4D38C7A3E9AC}"/>
              </a:ext>
            </a:extLst>
          </p:cNvPr>
          <p:cNvSpPr>
            <a:spLocks noGrp="1"/>
          </p:cNvSpPr>
          <p:nvPr>
            <p:ph idx="1"/>
          </p:nvPr>
        </p:nvSpPr>
        <p:spPr>
          <a:xfrm>
            <a:off x="658368" y="914400"/>
            <a:ext cx="10899648" cy="5943600"/>
          </a:xfrm>
        </p:spPr>
        <p:txBody>
          <a:bodyPr>
            <a:normAutofit/>
          </a:bodyPr>
          <a:lstStyle/>
          <a:p>
            <a:r>
              <a:rPr lang="en-CA" dirty="0"/>
              <a:t>Jesus as High Priest is in the truly Holy Place – </a:t>
            </a:r>
            <a:r>
              <a:rPr lang="en-CA" b="1" dirty="0">
                <a:highlight>
                  <a:srgbClr val="FFFF00"/>
                </a:highlight>
              </a:rPr>
              <a:t>the throne of God in eternity: </a:t>
            </a:r>
            <a:r>
              <a:rPr lang="en-CA" dirty="0"/>
              <a:t>Moses built a physical representation of God’s throne in the Tabernacle which was made Holy by God’s presence.</a:t>
            </a:r>
          </a:p>
          <a:p>
            <a:pPr marL="457200" lvl="1" indent="0">
              <a:lnSpc>
                <a:spcPct val="100000"/>
              </a:lnSpc>
              <a:buNone/>
            </a:pPr>
            <a:r>
              <a:rPr lang="en-CA" b="1" u="sng" dirty="0"/>
              <a:t>Hebrews 8:1-7, 13 ESV</a:t>
            </a:r>
            <a:br>
              <a:rPr lang="en-CA" dirty="0"/>
            </a:br>
            <a:r>
              <a:rPr lang="en-CA" dirty="0"/>
              <a:t>Now the point in what we are saying is this: </a:t>
            </a:r>
            <a:r>
              <a:rPr lang="en-CA" b="1" dirty="0">
                <a:highlight>
                  <a:srgbClr val="FFFF00"/>
                </a:highlight>
              </a:rPr>
              <a:t>we have such a high priest</a:t>
            </a:r>
            <a:r>
              <a:rPr lang="en-CA" dirty="0"/>
              <a:t>, one who is seated at the right hand of the throne of the Majesty in heaven, </a:t>
            </a:r>
            <a:r>
              <a:rPr lang="en-CA" b="1" dirty="0">
                <a:highlight>
                  <a:srgbClr val="FFFF00"/>
                </a:highlight>
              </a:rPr>
              <a:t>a minister in the holy places</a:t>
            </a:r>
            <a:r>
              <a:rPr lang="en-CA" dirty="0"/>
              <a:t>, </a:t>
            </a:r>
            <a:r>
              <a:rPr lang="en-CA" b="1" dirty="0">
                <a:highlight>
                  <a:srgbClr val="FFFF00"/>
                </a:highlight>
              </a:rPr>
              <a:t>in the true tabernacle</a:t>
            </a:r>
            <a:r>
              <a:rPr lang="en-CA" dirty="0"/>
              <a:t> that the Lord set up, not man.  For every high priest is appointed to offer gifts and sacrifices … They serve a copy and shadow of the heavenly things.  … But as it is, </a:t>
            </a:r>
            <a:r>
              <a:rPr lang="en-CA" b="1" dirty="0">
                <a:highlight>
                  <a:srgbClr val="FFFF00"/>
                </a:highlight>
              </a:rPr>
              <a:t>Christ has obtained a ministry that is as much more excellent than the old as the covenant he mediates is better, since it is enacted on better promises</a:t>
            </a:r>
            <a:r>
              <a:rPr lang="en-CA" dirty="0"/>
              <a:t>.  For if that first covenant had been faultless, there would have been no occasion to look for a second.  … In speaking of </a:t>
            </a:r>
            <a:r>
              <a:rPr lang="en-CA" b="1" dirty="0">
                <a:highlight>
                  <a:srgbClr val="FFFF00"/>
                </a:highlight>
              </a:rPr>
              <a:t>a new covenant</a:t>
            </a:r>
            <a:r>
              <a:rPr lang="en-CA" dirty="0"/>
              <a:t>, he </a:t>
            </a:r>
            <a:r>
              <a:rPr lang="en-CA" b="1" dirty="0">
                <a:highlight>
                  <a:srgbClr val="FFFF00"/>
                </a:highlight>
              </a:rPr>
              <a:t>makes the first one obsolete</a:t>
            </a:r>
            <a:r>
              <a:rPr lang="en-CA" dirty="0"/>
              <a:t>.</a:t>
            </a:r>
          </a:p>
        </p:txBody>
      </p:sp>
    </p:spTree>
    <p:extLst>
      <p:ext uri="{BB962C8B-B14F-4D97-AF65-F5344CB8AC3E}">
        <p14:creationId xmlns:p14="http://schemas.microsoft.com/office/powerpoint/2010/main" val="12939581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AF68D9-078C-4904-9E88-FE52DA544AF1}"/>
              </a:ext>
            </a:extLst>
          </p:cNvPr>
          <p:cNvSpPr>
            <a:spLocks noGrp="1"/>
          </p:cNvSpPr>
          <p:nvPr>
            <p:ph type="title"/>
          </p:nvPr>
        </p:nvSpPr>
        <p:spPr>
          <a:xfrm>
            <a:off x="838200" y="1"/>
            <a:ext cx="10515600" cy="932687"/>
          </a:xfrm>
        </p:spPr>
        <p:txBody>
          <a:bodyPr/>
          <a:lstStyle/>
          <a:p>
            <a:pPr algn="ctr"/>
            <a:r>
              <a:rPr lang="en-CA" dirty="0">
                <a:latin typeface="Arial Black" panose="020B0A04020102020204" pitchFamily="34" charset="0"/>
              </a:rPr>
              <a:t>The Blood of Jesus Christ</a:t>
            </a:r>
          </a:p>
        </p:txBody>
      </p:sp>
      <p:sp>
        <p:nvSpPr>
          <p:cNvPr id="3" name="Content Placeholder 2">
            <a:extLst>
              <a:ext uri="{FF2B5EF4-FFF2-40B4-BE49-F238E27FC236}">
                <a16:creationId xmlns:a16="http://schemas.microsoft.com/office/drawing/2014/main" id="{A9D04B53-0238-4C2E-AA4E-AD807086359A}"/>
              </a:ext>
            </a:extLst>
          </p:cNvPr>
          <p:cNvSpPr>
            <a:spLocks noGrp="1"/>
          </p:cNvSpPr>
          <p:nvPr>
            <p:ph idx="1"/>
          </p:nvPr>
        </p:nvSpPr>
        <p:spPr>
          <a:xfrm>
            <a:off x="0" y="932688"/>
            <a:ext cx="12192000" cy="5925311"/>
          </a:xfrm>
        </p:spPr>
        <p:txBody>
          <a:bodyPr>
            <a:normAutofit/>
          </a:bodyPr>
          <a:lstStyle/>
          <a:p>
            <a:r>
              <a:rPr lang="en-CA" dirty="0"/>
              <a:t>Jesus has entered once for all into the throne of God by his own blood: this allows him to intercede for Christians that we may be saved “from dead works to serve the living God”:</a:t>
            </a:r>
          </a:p>
          <a:p>
            <a:pPr marL="457200" lvl="1" indent="0">
              <a:lnSpc>
                <a:spcPct val="100000"/>
              </a:lnSpc>
              <a:buNone/>
            </a:pPr>
            <a:r>
              <a:rPr lang="en-CA" b="1" u="sng" dirty="0"/>
              <a:t>Hebrews 9:11-15, 24-26 ESV</a:t>
            </a:r>
            <a:br>
              <a:rPr lang="en-CA" dirty="0"/>
            </a:br>
            <a:r>
              <a:rPr lang="en-CA" dirty="0"/>
              <a:t>But when </a:t>
            </a:r>
            <a:r>
              <a:rPr lang="en-CA" b="1" dirty="0">
                <a:highlight>
                  <a:srgbClr val="FFFF00"/>
                </a:highlight>
              </a:rPr>
              <a:t>Christ appeared as a high priest</a:t>
            </a:r>
            <a:r>
              <a:rPr lang="en-CA" dirty="0"/>
              <a:t> … </a:t>
            </a:r>
            <a:r>
              <a:rPr lang="en-CA" b="1" dirty="0">
                <a:highlight>
                  <a:srgbClr val="FFFF00"/>
                </a:highlight>
              </a:rPr>
              <a:t>he entered once for all into the holy places</a:t>
            </a:r>
            <a:r>
              <a:rPr lang="en-CA" dirty="0"/>
              <a:t>, not by means of the blood of goats and calves but </a:t>
            </a:r>
            <a:r>
              <a:rPr lang="en-CA" b="1" dirty="0">
                <a:highlight>
                  <a:srgbClr val="FFFF00"/>
                </a:highlight>
              </a:rPr>
              <a:t>by means of his own blood</a:t>
            </a:r>
            <a:r>
              <a:rPr lang="en-CA" dirty="0"/>
              <a:t>, thus securing an eternal redemption.  For if the blood of goats and bulls … sanctify for the purification of the flesh, </a:t>
            </a:r>
            <a:r>
              <a:rPr lang="en-CA" b="1" dirty="0">
                <a:highlight>
                  <a:srgbClr val="FFFF00"/>
                </a:highlight>
              </a:rPr>
              <a:t>how much more will the blood of Christ</a:t>
            </a:r>
            <a:r>
              <a:rPr lang="en-CA" dirty="0"/>
              <a:t>, who through the eternal Spirit offered himself without blemish to God, </a:t>
            </a:r>
            <a:r>
              <a:rPr lang="en-CA" b="1" dirty="0">
                <a:highlight>
                  <a:srgbClr val="FFFF00"/>
                </a:highlight>
              </a:rPr>
              <a:t>purify our conscience from dead works to serve the living God</a:t>
            </a:r>
            <a:r>
              <a:rPr lang="en-CA" dirty="0"/>
              <a:t>.  Therefore </a:t>
            </a:r>
            <a:r>
              <a:rPr lang="en-CA" b="1" dirty="0">
                <a:highlight>
                  <a:srgbClr val="FFFF00"/>
                </a:highlight>
              </a:rPr>
              <a:t>he is the mediator of a new covenant, so that those who are called may receive the promised eternal inheritance</a:t>
            </a:r>
            <a:r>
              <a:rPr lang="en-CA" dirty="0"/>
              <a:t>, since a death has occurred that redeems them from the transgressions committed under the first covenant.  ... For </a:t>
            </a:r>
            <a:r>
              <a:rPr lang="en-CA" b="1" dirty="0">
                <a:highlight>
                  <a:srgbClr val="FFFF00"/>
                </a:highlight>
              </a:rPr>
              <a:t>Christ has entered</a:t>
            </a:r>
            <a:r>
              <a:rPr lang="en-CA" dirty="0"/>
              <a:t> … </a:t>
            </a:r>
            <a:r>
              <a:rPr lang="en-CA" b="1" dirty="0">
                <a:highlight>
                  <a:srgbClr val="FFFF00"/>
                </a:highlight>
              </a:rPr>
              <a:t>into heaven itself</a:t>
            </a:r>
            <a:r>
              <a:rPr lang="en-CA" dirty="0"/>
              <a:t>, now </a:t>
            </a:r>
            <a:r>
              <a:rPr lang="en-CA" b="1" dirty="0">
                <a:highlight>
                  <a:srgbClr val="FFFF00"/>
                </a:highlight>
              </a:rPr>
              <a:t>to appear in the presence of God on our behalf</a:t>
            </a:r>
            <a:r>
              <a:rPr lang="en-CA" dirty="0"/>
              <a:t>.  … </a:t>
            </a:r>
            <a:r>
              <a:rPr lang="en-CA" b="1" dirty="0">
                <a:highlight>
                  <a:srgbClr val="FFFF00"/>
                </a:highlight>
              </a:rPr>
              <a:t>he has appeared once for all at the end of the ages to put away sin by the sacrifice of himself</a:t>
            </a:r>
            <a:r>
              <a:rPr lang="en-CA" dirty="0"/>
              <a:t>. </a:t>
            </a:r>
          </a:p>
        </p:txBody>
      </p:sp>
    </p:spTree>
    <p:extLst>
      <p:ext uri="{BB962C8B-B14F-4D97-AF65-F5344CB8AC3E}">
        <p14:creationId xmlns:p14="http://schemas.microsoft.com/office/powerpoint/2010/main" val="20273460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A0C649-E698-481B-A0F9-129AC5435B64}"/>
              </a:ext>
            </a:extLst>
          </p:cNvPr>
          <p:cNvSpPr>
            <a:spLocks noGrp="1"/>
          </p:cNvSpPr>
          <p:nvPr>
            <p:ph type="title"/>
          </p:nvPr>
        </p:nvSpPr>
        <p:spPr>
          <a:xfrm>
            <a:off x="838200" y="1"/>
            <a:ext cx="10515600" cy="914399"/>
          </a:xfrm>
        </p:spPr>
        <p:txBody>
          <a:bodyPr/>
          <a:lstStyle/>
          <a:p>
            <a:pPr algn="ctr"/>
            <a:r>
              <a:rPr lang="en-CA" dirty="0">
                <a:latin typeface="Arial Black" panose="020B0A04020102020204" pitchFamily="34" charset="0"/>
              </a:rPr>
              <a:t>Animal Sacrifices are Obsolete</a:t>
            </a:r>
          </a:p>
        </p:txBody>
      </p:sp>
      <p:sp>
        <p:nvSpPr>
          <p:cNvPr id="3" name="Content Placeholder 2">
            <a:extLst>
              <a:ext uri="{FF2B5EF4-FFF2-40B4-BE49-F238E27FC236}">
                <a16:creationId xmlns:a16="http://schemas.microsoft.com/office/drawing/2014/main" id="{C0930A07-3A3C-40D5-869C-62B19ADDA8F2}"/>
              </a:ext>
            </a:extLst>
          </p:cNvPr>
          <p:cNvSpPr>
            <a:spLocks noGrp="1"/>
          </p:cNvSpPr>
          <p:nvPr>
            <p:ph idx="1"/>
          </p:nvPr>
        </p:nvSpPr>
        <p:spPr>
          <a:xfrm>
            <a:off x="0" y="896112"/>
            <a:ext cx="12192000" cy="5943599"/>
          </a:xfrm>
        </p:spPr>
        <p:txBody>
          <a:bodyPr>
            <a:normAutofit lnSpcReduction="10000"/>
          </a:bodyPr>
          <a:lstStyle/>
          <a:p>
            <a:r>
              <a:rPr lang="en-CA" dirty="0"/>
              <a:t>Animal sacrifice cannot expiate sin.  Animal sacrifices fore-shadowed Jesus’ sacrifice.  Only Christ’s sacrifice can remove the penalty for sin.  Christ’s having been sacrificed, renders animal sacrifice obsolete.</a:t>
            </a:r>
          </a:p>
          <a:p>
            <a:pPr marL="457200" lvl="1" indent="0">
              <a:spcBef>
                <a:spcPts val="0"/>
              </a:spcBef>
              <a:buNone/>
            </a:pPr>
            <a:r>
              <a:rPr lang="en-CA" b="1" u="sng" dirty="0"/>
              <a:t>Hebrews 10:1-10 ESV</a:t>
            </a:r>
            <a:br>
              <a:rPr lang="en-CA" dirty="0"/>
            </a:br>
            <a:r>
              <a:rPr lang="en-CA" dirty="0"/>
              <a:t>For since </a:t>
            </a:r>
            <a:r>
              <a:rPr lang="en-CA" b="1" i="1" dirty="0">
                <a:solidFill>
                  <a:srgbClr val="FF0000"/>
                </a:solidFill>
                <a:highlight>
                  <a:srgbClr val="FFFF00"/>
                </a:highlight>
              </a:rPr>
              <a:t>the law</a:t>
            </a:r>
            <a:r>
              <a:rPr lang="en-CA" b="1" dirty="0">
                <a:highlight>
                  <a:srgbClr val="FFFF00"/>
                </a:highlight>
              </a:rPr>
              <a:t> has but a shadow of the good things to come</a:t>
            </a:r>
            <a:r>
              <a:rPr lang="en-CA" dirty="0"/>
              <a:t> instead of the true form of these realities, </a:t>
            </a:r>
            <a:r>
              <a:rPr lang="en-CA" b="1" dirty="0">
                <a:highlight>
                  <a:srgbClr val="FFFF00"/>
                </a:highlight>
              </a:rPr>
              <a:t>it can never</a:t>
            </a:r>
            <a:r>
              <a:rPr lang="en-CA" dirty="0"/>
              <a:t>, by </a:t>
            </a:r>
            <a:r>
              <a:rPr lang="en-CA" b="1" i="1" dirty="0">
                <a:solidFill>
                  <a:srgbClr val="FF0000"/>
                </a:solidFill>
              </a:rPr>
              <a:t>the same sacrifices</a:t>
            </a:r>
            <a:r>
              <a:rPr lang="en-CA" dirty="0"/>
              <a:t> that are continually offered every year, </a:t>
            </a:r>
            <a:r>
              <a:rPr lang="en-CA" b="1" dirty="0">
                <a:highlight>
                  <a:srgbClr val="FFFF00"/>
                </a:highlight>
              </a:rPr>
              <a:t>make perfect those who draw near</a:t>
            </a:r>
            <a:r>
              <a:rPr lang="en-CA" dirty="0"/>
              <a:t>.  … But in these sacrifices there is a reminder of sins every year.   For </a:t>
            </a:r>
            <a:r>
              <a:rPr lang="en-CA" b="1" dirty="0">
                <a:highlight>
                  <a:srgbClr val="FFFF00"/>
                </a:highlight>
              </a:rPr>
              <a:t>it is impossible for the blood of bulls and goats to take away sins</a:t>
            </a:r>
            <a:r>
              <a:rPr lang="en-CA" dirty="0"/>
              <a:t>.  Consequently, when Christ came into the world, he said,</a:t>
            </a:r>
          </a:p>
          <a:p>
            <a:pPr marL="914400" lvl="2" indent="0">
              <a:spcBef>
                <a:spcPts val="0"/>
              </a:spcBef>
              <a:buNone/>
            </a:pPr>
            <a:r>
              <a:rPr lang="en-CA" sz="2400" dirty="0"/>
              <a:t>“Sacrifices and offerings you have not desired, but a body have you prepared for me;</a:t>
            </a:r>
          </a:p>
          <a:p>
            <a:pPr marL="914400" lvl="2" indent="0">
              <a:spcBef>
                <a:spcPts val="0"/>
              </a:spcBef>
              <a:buNone/>
            </a:pPr>
            <a:r>
              <a:rPr lang="en-CA" sz="2400" dirty="0"/>
              <a:t>in burnt offerings and sin offerings you have taken no pleasure.</a:t>
            </a:r>
          </a:p>
          <a:p>
            <a:pPr marL="914400" lvl="2" indent="0">
              <a:spcBef>
                <a:spcPts val="0"/>
              </a:spcBef>
              <a:buNone/>
            </a:pPr>
            <a:r>
              <a:rPr lang="en-CA" sz="2400" dirty="0"/>
              <a:t>Then I said, ‘Behold, I have come to do your will, O God,</a:t>
            </a:r>
          </a:p>
          <a:p>
            <a:pPr marL="914400" lvl="2" indent="0">
              <a:spcBef>
                <a:spcPts val="0"/>
              </a:spcBef>
              <a:buNone/>
            </a:pPr>
            <a:r>
              <a:rPr lang="en-CA" sz="2400" dirty="0"/>
              <a:t>as it is written of me in the scroll of the book.’” </a:t>
            </a:r>
          </a:p>
          <a:p>
            <a:pPr marL="457200" lvl="1" indent="0">
              <a:buNone/>
            </a:pPr>
            <a:r>
              <a:rPr lang="en-CA" dirty="0"/>
              <a:t>When he said above, “You have neither desired nor taken pleasure in sacrifices and offerings and burnt offerings and sin offerings” (these are offered according to the law), then he added, “Behold, I have come to do your will.”  </a:t>
            </a:r>
            <a:r>
              <a:rPr lang="en-CA" b="1" dirty="0">
                <a:highlight>
                  <a:srgbClr val="FFFF00"/>
                </a:highlight>
              </a:rPr>
              <a:t>He does away with the first in order to establish the second</a:t>
            </a:r>
            <a:r>
              <a:rPr lang="en-CA" dirty="0"/>
              <a:t>.  And by that will </a:t>
            </a:r>
            <a:r>
              <a:rPr lang="en-CA" b="1" dirty="0">
                <a:highlight>
                  <a:srgbClr val="FFFF00"/>
                </a:highlight>
              </a:rPr>
              <a:t>we have been sanctified through the offering of the body of Jesus Christ once for all</a:t>
            </a:r>
            <a:r>
              <a:rPr lang="en-CA" dirty="0"/>
              <a:t>. </a:t>
            </a:r>
          </a:p>
        </p:txBody>
      </p:sp>
    </p:spTree>
    <p:extLst>
      <p:ext uri="{BB962C8B-B14F-4D97-AF65-F5344CB8AC3E}">
        <p14:creationId xmlns:p14="http://schemas.microsoft.com/office/powerpoint/2010/main" val="17718297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416</TotalTime>
  <Words>3677</Words>
  <Application>Microsoft Office PowerPoint</Application>
  <PresentationFormat>Widescreen</PresentationFormat>
  <Paragraphs>117</Paragraphs>
  <Slides>14</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Arial Black</vt:lpstr>
      <vt:lpstr>Calibri</vt:lpstr>
      <vt:lpstr>Calibri Light</vt:lpstr>
      <vt:lpstr>Wingdings</vt:lpstr>
      <vt:lpstr>Office Theme</vt:lpstr>
      <vt:lpstr>The Role of a Priest</vt:lpstr>
      <vt:lpstr>Jesus: High Priest and Intercessor</vt:lpstr>
      <vt:lpstr>Jesus: Mediator of a New Covenant </vt:lpstr>
      <vt:lpstr>Christians Accounted Holy</vt:lpstr>
      <vt:lpstr>Jesus: a Perfect High Priest </vt:lpstr>
      <vt:lpstr>Jesus’ New Covenant Priesthood</vt:lpstr>
      <vt:lpstr>The True Holy Place</vt:lpstr>
      <vt:lpstr>The Blood of Jesus Christ</vt:lpstr>
      <vt:lpstr>Animal Sacrifices are Obsolete</vt:lpstr>
      <vt:lpstr>The Full Assurance of Faith</vt:lpstr>
      <vt:lpstr>The Plan of God</vt:lpstr>
      <vt:lpstr>The Priesthood of Christians</vt:lpstr>
      <vt:lpstr>PowerPoint Presentation</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Role of a Priest</dc:title>
  <dc:creator>mike</dc:creator>
  <cp:lastModifiedBy>mike</cp:lastModifiedBy>
  <cp:revision>24</cp:revision>
  <dcterms:created xsi:type="dcterms:W3CDTF">2021-05-21T13:49:43Z</dcterms:created>
  <dcterms:modified xsi:type="dcterms:W3CDTF">2021-08-28T11:28:00Z</dcterms:modified>
</cp:coreProperties>
</file>