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6" r:id="rId6"/>
    <p:sldId id="260" r:id="rId7"/>
    <p:sldId id="267" r:id="rId8"/>
    <p:sldId id="261" r:id="rId9"/>
    <p:sldId id="269" r:id="rId10"/>
    <p:sldId id="262" r:id="rId11"/>
    <p:sldId id="268" r:id="rId12"/>
    <p:sldId id="263" r:id="rId13"/>
    <p:sldId id="264" r:id="rId14"/>
    <p:sldId id="273" r:id="rId15"/>
    <p:sldId id="265" r:id="rId16"/>
    <p:sldId id="272" r:id="rId17"/>
    <p:sldId id="270"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17" autoAdjust="0"/>
    <p:restoredTop sz="78453" autoAdjust="0"/>
  </p:normalViewPr>
  <p:slideViewPr>
    <p:cSldViewPr snapToGrid="0">
      <p:cViewPr varScale="1">
        <p:scale>
          <a:sx n="74" d="100"/>
          <a:sy n="74" d="100"/>
        </p:scale>
        <p:origin x="126" y="72"/>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FBCBF1-F99D-4AA1-82FE-89B9C29133A6}" type="datetimeFigureOut">
              <a:rPr lang="en-CA" smtClean="0"/>
              <a:t>2021-11-27</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F99800-ABED-4924-B05C-2A88194085C3}" type="slidenum">
              <a:rPr lang="en-CA" smtClean="0"/>
              <a:t>‹#›</a:t>
            </a:fld>
            <a:endParaRPr lang="en-CA"/>
          </a:p>
        </p:txBody>
      </p:sp>
    </p:spTree>
    <p:extLst>
      <p:ext uri="{BB962C8B-B14F-4D97-AF65-F5344CB8AC3E}">
        <p14:creationId xmlns:p14="http://schemas.microsoft.com/office/powerpoint/2010/main" val="3574568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 is Love”!  But what exactly does that mean?  </a:t>
            </a:r>
          </a:p>
          <a:p>
            <a:pPr marL="171450" indent="-171450">
              <a:buFont typeface="Arial" panose="020B0604020202020204" pitchFamily="34" charset="0"/>
              <a:buChar char="•"/>
            </a:pPr>
            <a:r>
              <a:rPr lang="en-CA" dirty="0"/>
              <a:t>Jh3:16 is the motivation for God’s plan of salvation: grace</a:t>
            </a:r>
          </a:p>
          <a:p>
            <a:pPr marL="171450" indent="-171450">
              <a:buFont typeface="Arial" panose="020B0604020202020204" pitchFamily="34" charset="0"/>
              <a:buChar char="•"/>
            </a:pPr>
            <a:r>
              <a:rPr lang="en-CA" dirty="0"/>
              <a:t>Because God is love, he requires us also to make love part of our nature</a:t>
            </a:r>
          </a:p>
          <a:p>
            <a:pPr marL="171450" indent="-171450">
              <a:buFont typeface="Arial" panose="020B0604020202020204" pitchFamily="34" charset="0"/>
              <a:buChar char="•"/>
            </a:pPr>
            <a:r>
              <a:rPr lang="en-CA" dirty="0"/>
              <a:t>As human beings we naturally apply our own understanding of “love” to these words.  </a:t>
            </a:r>
          </a:p>
          <a:p>
            <a:pPr marL="171450" indent="-171450">
              <a:buFont typeface="Arial" panose="020B0604020202020204" pitchFamily="34" charset="0"/>
              <a:buChar char="•"/>
            </a:pPr>
            <a:r>
              <a:rPr lang="en-CA" dirty="0"/>
              <a:t>God has given us his word in the Bible.  </a:t>
            </a:r>
          </a:p>
          <a:p>
            <a:pPr marL="171450" indent="-171450">
              <a:buFont typeface="Arial" panose="020B0604020202020204" pitchFamily="34" charset="0"/>
              <a:buChar char="•"/>
            </a:pPr>
            <a:r>
              <a:rPr lang="en-CA" dirty="0"/>
              <a:t>The Bible contains an enormous amount of material which describes God’s love.  </a:t>
            </a:r>
          </a:p>
          <a:p>
            <a:pPr marL="171450" indent="-171450">
              <a:buFont typeface="Arial" panose="020B0604020202020204" pitchFamily="34" charset="0"/>
              <a:buChar char="•"/>
            </a:pPr>
            <a:r>
              <a:rPr lang="en-CA" dirty="0"/>
              <a:t>The purpose of this paper is to explore the meaning of “God’s Love” as it is revealed in the Bible.</a:t>
            </a:r>
          </a:p>
          <a:p>
            <a:pPr marL="171450" indent="-171450">
              <a:buFont typeface="Arial" panose="020B0604020202020204" pitchFamily="34" charset="0"/>
              <a:buChar char="•"/>
            </a:pPr>
            <a:r>
              <a:rPr lang="en-CA" dirty="0"/>
              <a:t>World: </a:t>
            </a:r>
            <a:r>
              <a:rPr lang="el-GR" dirty="0"/>
              <a:t>κόσμος</a:t>
            </a:r>
            <a:r>
              <a:rPr lang="en-CA" dirty="0"/>
              <a:t>, see also 1Jh15-17</a:t>
            </a:r>
          </a:p>
          <a:p>
            <a:pPr marL="171450" indent="-171450">
              <a:buFont typeface="Arial" panose="020B0604020202020204" pitchFamily="34" charset="0"/>
              <a:buChar char="•"/>
            </a:pPr>
            <a:r>
              <a:rPr lang="en-CA" dirty="0"/>
              <a:t>Love: </a:t>
            </a:r>
            <a:r>
              <a:rPr lang="el-GR" dirty="0"/>
              <a:t>ἀγάπη</a:t>
            </a:r>
            <a:endParaRPr lang="en-CA" dirty="0"/>
          </a:p>
        </p:txBody>
      </p:sp>
      <p:sp>
        <p:nvSpPr>
          <p:cNvPr id="4" name="Slide Number Placeholder 3"/>
          <p:cNvSpPr>
            <a:spLocks noGrp="1"/>
          </p:cNvSpPr>
          <p:nvPr>
            <p:ph type="sldNum" sz="quarter" idx="5"/>
          </p:nvPr>
        </p:nvSpPr>
        <p:spPr/>
        <p:txBody>
          <a:bodyPr/>
          <a:lstStyle/>
          <a:p>
            <a:fld id="{49F99800-ABED-4924-B05C-2A88194085C3}" type="slidenum">
              <a:rPr lang="en-CA" smtClean="0"/>
              <a:t>1</a:t>
            </a:fld>
            <a:endParaRPr lang="en-CA"/>
          </a:p>
        </p:txBody>
      </p:sp>
    </p:spTree>
    <p:extLst>
      <p:ext uri="{BB962C8B-B14F-4D97-AF65-F5344CB8AC3E}">
        <p14:creationId xmlns:p14="http://schemas.microsoft.com/office/powerpoint/2010/main" val="3832248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Note: this is not actually framed as a “covenant”, but only a “promise”</a:t>
            </a:r>
          </a:p>
          <a:p>
            <a:pPr marL="171450" indent="-171450">
              <a:buFont typeface="Arial" panose="020B0604020202020204" pitchFamily="34" charset="0"/>
              <a:buChar char="•"/>
            </a:pPr>
            <a:r>
              <a:rPr lang="en-CA" dirty="0"/>
              <a:t>Jesus qualified himself to assume the throne at the first advent, but he will not exercise his right until the second advent </a:t>
            </a:r>
          </a:p>
        </p:txBody>
      </p:sp>
      <p:sp>
        <p:nvSpPr>
          <p:cNvPr id="4" name="Slide Number Placeholder 3"/>
          <p:cNvSpPr>
            <a:spLocks noGrp="1"/>
          </p:cNvSpPr>
          <p:nvPr>
            <p:ph type="sldNum" sz="quarter" idx="5"/>
          </p:nvPr>
        </p:nvSpPr>
        <p:spPr/>
        <p:txBody>
          <a:bodyPr/>
          <a:lstStyle/>
          <a:p>
            <a:fld id="{49F99800-ABED-4924-B05C-2A88194085C3}" type="slidenum">
              <a:rPr lang="en-CA" smtClean="0"/>
              <a:t>13</a:t>
            </a:fld>
            <a:endParaRPr lang="en-CA"/>
          </a:p>
        </p:txBody>
      </p:sp>
    </p:spTree>
    <p:extLst>
      <p:ext uri="{BB962C8B-B14F-4D97-AF65-F5344CB8AC3E}">
        <p14:creationId xmlns:p14="http://schemas.microsoft.com/office/powerpoint/2010/main" val="8123277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Both Matthew and Luke explicitly state the given genealogies are of Joseph, Jesus’ legal father (Matthew 1:6, Luke 3:23).  The purpose of the genealogies is to demonstrate unbroken descent from David (Jeremiah 33:17-22), and, hence, the transference of the promise of unbroken descent to the Messiah, Jesus Christ.</a:t>
            </a:r>
          </a:p>
          <a:p>
            <a:endParaRPr lang="en-CA" dirty="0"/>
          </a:p>
        </p:txBody>
      </p:sp>
      <p:sp>
        <p:nvSpPr>
          <p:cNvPr id="4" name="Slide Number Placeholder 3"/>
          <p:cNvSpPr>
            <a:spLocks noGrp="1"/>
          </p:cNvSpPr>
          <p:nvPr>
            <p:ph type="sldNum" sz="quarter" idx="5"/>
          </p:nvPr>
        </p:nvSpPr>
        <p:spPr/>
        <p:txBody>
          <a:bodyPr/>
          <a:lstStyle/>
          <a:p>
            <a:fld id="{49F99800-ABED-4924-B05C-2A88194085C3}" type="slidenum">
              <a:rPr lang="en-CA" smtClean="0"/>
              <a:t>14</a:t>
            </a:fld>
            <a:endParaRPr lang="en-CA"/>
          </a:p>
        </p:txBody>
      </p:sp>
    </p:spTree>
    <p:extLst>
      <p:ext uri="{BB962C8B-B14F-4D97-AF65-F5344CB8AC3E}">
        <p14:creationId xmlns:p14="http://schemas.microsoft.com/office/powerpoint/2010/main" val="3709165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New Covenant provides the means whereby human beings can live by the </a:t>
            </a:r>
            <a:r>
              <a:rPr lang="en-CA" i="1" dirty="0" err="1"/>
              <a:t>torah</a:t>
            </a:r>
            <a:r>
              <a:rPr lang="en-CA" dirty="0"/>
              <a:t> – conversion, indwelling of Holy Spirit</a:t>
            </a:r>
          </a:p>
        </p:txBody>
      </p:sp>
      <p:sp>
        <p:nvSpPr>
          <p:cNvPr id="4" name="Slide Number Placeholder 3"/>
          <p:cNvSpPr>
            <a:spLocks noGrp="1"/>
          </p:cNvSpPr>
          <p:nvPr>
            <p:ph type="sldNum" sz="quarter" idx="5"/>
          </p:nvPr>
        </p:nvSpPr>
        <p:spPr/>
        <p:txBody>
          <a:bodyPr/>
          <a:lstStyle/>
          <a:p>
            <a:fld id="{49F99800-ABED-4924-B05C-2A88194085C3}" type="slidenum">
              <a:rPr lang="en-CA" smtClean="0"/>
              <a:t>15</a:t>
            </a:fld>
            <a:endParaRPr lang="en-CA"/>
          </a:p>
        </p:txBody>
      </p:sp>
    </p:spTree>
    <p:extLst>
      <p:ext uri="{BB962C8B-B14F-4D97-AF65-F5344CB8AC3E}">
        <p14:creationId xmlns:p14="http://schemas.microsoft.com/office/powerpoint/2010/main" val="3430415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just an introduction – I encourage you to get a copy of the paper so you can read the material in a connected way:</a:t>
            </a:r>
          </a:p>
          <a:p>
            <a:pPr marL="628650" lvl="1" indent="-171450">
              <a:buFont typeface="Arial" panose="020B0604020202020204" pitchFamily="34" charset="0"/>
              <a:buChar char="•"/>
            </a:pPr>
            <a:r>
              <a:rPr lang="en-CA" dirty="0"/>
              <a:t>“Covenants of Grace” on www.mikewhytebiblicalresearch.ca</a:t>
            </a:r>
          </a:p>
          <a:p>
            <a:pPr marL="171450" indent="-171450">
              <a:buFont typeface="Arial" panose="020B0604020202020204" pitchFamily="34" charset="0"/>
              <a:buChar char="•"/>
            </a:pPr>
            <a:r>
              <a:rPr lang="en-CA" dirty="0"/>
              <a:t>In sermons and Bible studies I have to select and present material to minimize dependencies</a:t>
            </a:r>
          </a:p>
          <a:p>
            <a:pPr marL="171450" indent="-171450">
              <a:buFont typeface="Arial" panose="020B0604020202020204" pitchFamily="34" charset="0"/>
              <a:buChar char="•"/>
            </a:pPr>
            <a:r>
              <a:rPr lang="en-CA" dirty="0"/>
              <a:t>God’s love for his creation, human beings, makes his grace and mercy possible: necessary for salvation; hence these covenants</a:t>
            </a:r>
          </a:p>
        </p:txBody>
      </p:sp>
      <p:sp>
        <p:nvSpPr>
          <p:cNvPr id="4" name="Slide Number Placeholder 3"/>
          <p:cNvSpPr>
            <a:spLocks noGrp="1"/>
          </p:cNvSpPr>
          <p:nvPr>
            <p:ph type="sldNum" sz="quarter" idx="5"/>
          </p:nvPr>
        </p:nvSpPr>
        <p:spPr/>
        <p:txBody>
          <a:bodyPr/>
          <a:lstStyle/>
          <a:p>
            <a:fld id="{49F99800-ABED-4924-B05C-2A88194085C3}" type="slidenum">
              <a:rPr lang="en-CA" smtClean="0"/>
              <a:t>3</a:t>
            </a:fld>
            <a:endParaRPr lang="en-CA"/>
          </a:p>
        </p:txBody>
      </p:sp>
    </p:spTree>
    <p:extLst>
      <p:ext uri="{BB962C8B-B14F-4D97-AF65-F5344CB8AC3E}">
        <p14:creationId xmlns:p14="http://schemas.microsoft.com/office/powerpoint/2010/main" val="4171928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God’s promise: not to destroy again with a flood</a:t>
            </a:r>
          </a:p>
          <a:p>
            <a:pPr marL="171450" indent="-171450">
              <a:buFont typeface="Arial" panose="020B0604020202020204" pitchFamily="34" charset="0"/>
              <a:buChar char="•"/>
            </a:pPr>
            <a:r>
              <a:rPr lang="en-CA" dirty="0"/>
              <a:t>Man’s requirement: establish society based on justice</a:t>
            </a:r>
          </a:p>
          <a:p>
            <a:pPr marL="171450" indent="-171450">
              <a:buFont typeface="Arial" panose="020B0604020202020204" pitchFamily="34" charset="0"/>
              <a:buChar char="•"/>
            </a:pPr>
            <a:r>
              <a:rPr lang="en-CA" dirty="0"/>
              <a:t>“true justice” is a reflection of God’s character attribute of “being just”, “justness”</a:t>
            </a:r>
          </a:p>
        </p:txBody>
      </p:sp>
      <p:sp>
        <p:nvSpPr>
          <p:cNvPr id="4" name="Slide Number Placeholder 3"/>
          <p:cNvSpPr>
            <a:spLocks noGrp="1"/>
          </p:cNvSpPr>
          <p:nvPr>
            <p:ph type="sldNum" sz="quarter" idx="5"/>
          </p:nvPr>
        </p:nvSpPr>
        <p:spPr/>
        <p:txBody>
          <a:bodyPr/>
          <a:lstStyle/>
          <a:p>
            <a:fld id="{49F99800-ABED-4924-B05C-2A88194085C3}" type="slidenum">
              <a:rPr lang="en-CA" smtClean="0"/>
              <a:t>4</a:t>
            </a:fld>
            <a:endParaRPr lang="en-CA"/>
          </a:p>
        </p:txBody>
      </p:sp>
    </p:spTree>
    <p:extLst>
      <p:ext uri="{BB962C8B-B14F-4D97-AF65-F5344CB8AC3E}">
        <p14:creationId xmlns:p14="http://schemas.microsoft.com/office/powerpoint/2010/main" val="1091994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Dt32:34 a seminal scripture on the nature of God</a:t>
            </a:r>
          </a:p>
          <a:p>
            <a:pPr marL="171450" indent="-171450">
              <a:buFont typeface="Arial" panose="020B0604020202020204" pitchFamily="34" charset="0"/>
              <a:buChar char="•"/>
            </a:pPr>
            <a:r>
              <a:rPr lang="en-CA" dirty="0"/>
              <a:t>ESV has “justice” or “righteousness” for </a:t>
            </a:r>
            <a:r>
              <a:rPr lang="en-CA" sz="1200" i="1" dirty="0" err="1">
                <a:effectLst/>
                <a:latin typeface="Calibri" panose="020F0502020204030204" pitchFamily="34" charset="0"/>
                <a:ea typeface="Calibri" panose="020F0502020204030204" pitchFamily="34" charset="0"/>
                <a:cs typeface="Arial" panose="020B0604020202020204" pitchFamily="34" charset="0"/>
              </a:rPr>
              <a:t>mishᵉpat</a:t>
            </a:r>
            <a:r>
              <a:rPr lang="en-CA" sz="1200" dirty="0">
                <a:effectLst/>
                <a:latin typeface="Calibri" panose="020F0502020204030204" pitchFamily="34" charset="0"/>
                <a:ea typeface="Calibri" panose="020F0502020204030204" pitchFamily="34" charset="0"/>
                <a:cs typeface="Arial" panose="020B0604020202020204" pitchFamily="34" charset="0"/>
              </a:rPr>
              <a:t> </a:t>
            </a:r>
          </a:p>
          <a:p>
            <a:pPr marL="171450" indent="-171450">
              <a:buFont typeface="Arial" panose="020B0604020202020204" pitchFamily="34" charset="0"/>
              <a:buChar char="•"/>
            </a:pPr>
            <a:r>
              <a:rPr lang="en-CA" sz="1200" dirty="0">
                <a:effectLst/>
                <a:latin typeface="Calibri" panose="020F0502020204030204" pitchFamily="34" charset="0"/>
                <a:cs typeface="Arial" panose="020B0604020202020204" pitchFamily="34" charset="0"/>
              </a:rPr>
              <a:t>The paper explores several scriptures which demonstrate </a:t>
            </a:r>
            <a:r>
              <a:rPr lang="en-CA" sz="1200" i="1" dirty="0" err="1">
                <a:effectLst/>
                <a:latin typeface="Calibri" panose="020F0502020204030204" pitchFamily="34" charset="0"/>
                <a:ea typeface="Calibri" panose="020F0502020204030204" pitchFamily="34" charset="0"/>
                <a:cs typeface="Arial" panose="020B0604020202020204" pitchFamily="34" charset="0"/>
              </a:rPr>
              <a:t>mishᵉpat</a:t>
            </a:r>
            <a:r>
              <a:rPr lang="en-CA" sz="1200" dirty="0">
                <a:effectLst/>
                <a:latin typeface="Calibri" panose="020F0502020204030204" pitchFamily="34" charset="0"/>
                <a:ea typeface="Calibri" panose="020F0502020204030204" pitchFamily="34" charset="0"/>
                <a:cs typeface="Arial" panose="020B0604020202020204" pitchFamily="34" charset="0"/>
              </a:rPr>
              <a:t> as an attribute of God’s nature</a:t>
            </a:r>
            <a:endParaRPr lang="en-CA" dirty="0"/>
          </a:p>
        </p:txBody>
      </p:sp>
      <p:sp>
        <p:nvSpPr>
          <p:cNvPr id="4" name="Slide Number Placeholder 3"/>
          <p:cNvSpPr>
            <a:spLocks noGrp="1"/>
          </p:cNvSpPr>
          <p:nvPr>
            <p:ph type="sldNum" sz="quarter" idx="5"/>
          </p:nvPr>
        </p:nvSpPr>
        <p:spPr/>
        <p:txBody>
          <a:bodyPr/>
          <a:lstStyle/>
          <a:p>
            <a:fld id="{49F99800-ABED-4924-B05C-2A88194085C3}" type="slidenum">
              <a:rPr lang="en-CA" smtClean="0"/>
              <a:t>5</a:t>
            </a:fld>
            <a:endParaRPr lang="en-CA"/>
          </a:p>
        </p:txBody>
      </p:sp>
    </p:spTree>
    <p:extLst>
      <p:ext uri="{BB962C8B-B14F-4D97-AF65-F5344CB8AC3E}">
        <p14:creationId xmlns:p14="http://schemas.microsoft.com/office/powerpoint/2010/main" val="2227811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paper considers every instance of </a:t>
            </a:r>
            <a:r>
              <a:rPr lang="en-CA" sz="1200" i="1" dirty="0" err="1">
                <a:effectLst/>
                <a:latin typeface="Calibri" panose="020F0502020204030204" pitchFamily="34" charset="0"/>
                <a:ea typeface="Calibri" panose="020F0502020204030204" pitchFamily="34" charset="0"/>
                <a:cs typeface="Arial" panose="020B0604020202020204" pitchFamily="34" charset="0"/>
              </a:rPr>
              <a:t>ḥesed</a:t>
            </a:r>
            <a:r>
              <a:rPr lang="en-CA" sz="1200" i="0" dirty="0">
                <a:effectLst/>
                <a:latin typeface="Calibri" panose="020F0502020204030204" pitchFamily="34" charset="0"/>
                <a:ea typeface="Calibri" panose="020F0502020204030204" pitchFamily="34" charset="0"/>
                <a:cs typeface="Arial" panose="020B0604020202020204" pitchFamily="34" charset="0"/>
              </a:rPr>
              <a:t> – about 250 occurrences </a:t>
            </a:r>
          </a:p>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Each instance of </a:t>
            </a:r>
            <a:r>
              <a:rPr lang="en-CA" sz="1800" i="1" dirty="0" err="1">
                <a:effectLst/>
                <a:latin typeface="Calibri" panose="020F0502020204030204" pitchFamily="34" charset="0"/>
                <a:ea typeface="Calibri" panose="020F0502020204030204" pitchFamily="34" charset="0"/>
                <a:cs typeface="Arial" panose="020B0604020202020204" pitchFamily="34" charset="0"/>
              </a:rPr>
              <a:t>ḥesed</a:t>
            </a:r>
            <a:r>
              <a:rPr lang="en-CA" sz="1800" dirty="0">
                <a:effectLst/>
                <a:latin typeface="Calibri" panose="020F0502020204030204" pitchFamily="34" charset="0"/>
                <a:ea typeface="Calibri" panose="020F0502020204030204" pitchFamily="34" charset="0"/>
                <a:cs typeface="Arial" panose="020B0604020202020204" pitchFamily="34" charset="0"/>
              </a:rPr>
              <a:t> is analyzed with respect to the most important meaning of the word – an attribute of God’s character, a descriptor of the Nature of God.</a:t>
            </a:r>
          </a:p>
          <a:p>
            <a:pPr marL="171450" indent="-171450">
              <a:buFont typeface="Arial" panose="020B0604020202020204" pitchFamily="34" charset="0"/>
              <a:buChar char="•"/>
            </a:pPr>
            <a:r>
              <a:rPr lang="en-CA" sz="1800" i="0" dirty="0">
                <a:effectLst/>
                <a:latin typeface="Calibri" panose="020F0502020204030204" pitchFamily="34" charset="0"/>
                <a:cs typeface="Arial" panose="020B0604020202020204" pitchFamily="34" charset="0"/>
              </a:rPr>
              <a:t>Ex34 is YHWH’s theophany to Moses – he is making his nature known to Moses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dirty="0">
                <a:effectLst/>
                <a:latin typeface="Calibri" panose="020F0502020204030204" pitchFamily="34" charset="0"/>
                <a:ea typeface="Calibri" panose="020F0502020204030204" pitchFamily="34" charset="0"/>
                <a:cs typeface="Arial" panose="020B0604020202020204" pitchFamily="34" charset="0"/>
              </a:rPr>
              <a:t>God “abounds” in </a:t>
            </a:r>
            <a:r>
              <a:rPr lang="en-CA" sz="1800" i="1" dirty="0" err="1">
                <a:effectLst/>
                <a:latin typeface="Calibri" panose="020F0502020204030204" pitchFamily="34" charset="0"/>
                <a:ea typeface="Calibri" panose="020F0502020204030204" pitchFamily="34" charset="0"/>
                <a:cs typeface="Arial" panose="020B0604020202020204" pitchFamily="34" charset="0"/>
              </a:rPr>
              <a:t>ḥesed</a:t>
            </a:r>
            <a:r>
              <a:rPr lang="en-CA" sz="1800" dirty="0">
                <a:effectLst/>
                <a:latin typeface="Calibri" panose="020F0502020204030204" pitchFamily="34" charset="0"/>
                <a:ea typeface="Calibri" panose="020F0502020204030204" pitchFamily="34" charset="0"/>
                <a:cs typeface="Arial" panose="020B0604020202020204" pitchFamily="34" charset="0"/>
              </a:rPr>
              <a:t> – it is one of God’s most abundant characteristics, but it is only operative in relation to true worshippers, people in a “covenant relationship” with God, people whose iniquities have been “forgiven”.  God “keeps” </a:t>
            </a:r>
            <a:r>
              <a:rPr lang="en-CA" sz="1800" i="1" dirty="0" err="1">
                <a:effectLst/>
                <a:latin typeface="Calibri" panose="020F0502020204030204" pitchFamily="34" charset="0"/>
                <a:ea typeface="Calibri" panose="020F0502020204030204" pitchFamily="34" charset="0"/>
                <a:cs typeface="Arial" panose="020B0604020202020204" pitchFamily="34" charset="0"/>
              </a:rPr>
              <a:t>ḥesed</a:t>
            </a:r>
            <a:r>
              <a:rPr lang="en-CA" sz="1800" dirty="0">
                <a:effectLst/>
                <a:latin typeface="Calibri" panose="020F0502020204030204" pitchFamily="34" charset="0"/>
                <a:ea typeface="Calibri" panose="020F0502020204030204" pitchFamily="34" charset="0"/>
                <a:cs typeface="Arial" panose="020B0604020202020204" pitchFamily="34" charset="0"/>
              </a:rPr>
              <a:t> with these people.</a:t>
            </a:r>
          </a:p>
          <a:p>
            <a:pPr marL="171450" indent="-171450">
              <a:buFont typeface="Arial" panose="020B0604020202020204" pitchFamily="34" charset="0"/>
              <a:buChar char="•"/>
            </a:pPr>
            <a:endParaRPr lang="en-CA" i="0" dirty="0"/>
          </a:p>
        </p:txBody>
      </p:sp>
      <p:sp>
        <p:nvSpPr>
          <p:cNvPr id="4" name="Slide Number Placeholder 3"/>
          <p:cNvSpPr>
            <a:spLocks noGrp="1"/>
          </p:cNvSpPr>
          <p:nvPr>
            <p:ph type="sldNum" sz="quarter" idx="5"/>
          </p:nvPr>
        </p:nvSpPr>
        <p:spPr/>
        <p:txBody>
          <a:bodyPr/>
          <a:lstStyle/>
          <a:p>
            <a:fld id="{49F99800-ABED-4924-B05C-2A88194085C3}" type="slidenum">
              <a:rPr lang="en-CA" smtClean="0"/>
              <a:t>7</a:t>
            </a:fld>
            <a:endParaRPr lang="en-CA"/>
          </a:p>
        </p:txBody>
      </p:sp>
    </p:spTree>
    <p:extLst>
      <p:ext uri="{BB962C8B-B14F-4D97-AF65-F5344CB8AC3E}">
        <p14:creationId xmlns:p14="http://schemas.microsoft.com/office/powerpoint/2010/main" val="243656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i="1" dirty="0"/>
              <a:t>Torah</a:t>
            </a:r>
            <a:r>
              <a:rPr lang="en-CA" dirty="0"/>
              <a:t> is the Creators handbook of instruction fro his creation</a:t>
            </a:r>
          </a:p>
        </p:txBody>
      </p:sp>
      <p:sp>
        <p:nvSpPr>
          <p:cNvPr id="4" name="Slide Number Placeholder 3"/>
          <p:cNvSpPr>
            <a:spLocks noGrp="1"/>
          </p:cNvSpPr>
          <p:nvPr>
            <p:ph type="sldNum" sz="quarter" idx="5"/>
          </p:nvPr>
        </p:nvSpPr>
        <p:spPr/>
        <p:txBody>
          <a:bodyPr/>
          <a:lstStyle/>
          <a:p>
            <a:fld id="{49F99800-ABED-4924-B05C-2A88194085C3}" type="slidenum">
              <a:rPr lang="en-CA" smtClean="0"/>
              <a:t>8</a:t>
            </a:fld>
            <a:endParaRPr lang="en-CA"/>
          </a:p>
        </p:txBody>
      </p:sp>
    </p:spTree>
    <p:extLst>
      <p:ext uri="{BB962C8B-B14F-4D97-AF65-F5344CB8AC3E}">
        <p14:creationId xmlns:p14="http://schemas.microsoft.com/office/powerpoint/2010/main" val="2636848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These are the same requirements for any True Worshipper of God – especially True Christians at the end-time</a:t>
            </a:r>
          </a:p>
          <a:p>
            <a:pPr marL="171450" indent="-171450">
              <a:buFont typeface="Arial" panose="020B0604020202020204" pitchFamily="34" charset="0"/>
              <a:buChar char="•"/>
            </a:pPr>
            <a:r>
              <a:rPr lang="en-US" dirty="0"/>
              <a:t>To understand and live by this instruction is the essence of the New Covenant – “to have the teaching of God written on your heart” </a:t>
            </a:r>
          </a:p>
          <a:p>
            <a:pPr marL="171450" indent="-171450">
              <a:buFont typeface="Arial" panose="020B0604020202020204" pitchFamily="34" charset="0"/>
              <a:buChar char="•"/>
            </a:pPr>
            <a:r>
              <a:rPr lang="en-US" dirty="0"/>
              <a:t>The English word “law” should never be used to translate </a:t>
            </a:r>
            <a:r>
              <a:rPr lang="en-US" i="1" dirty="0" err="1"/>
              <a:t>torah</a:t>
            </a:r>
            <a:r>
              <a:rPr lang="en-US" i="0" dirty="0"/>
              <a:t> – a law is static and defines boundaries of acceptable activity</a:t>
            </a:r>
          </a:p>
          <a:p>
            <a:pPr marL="171450" indent="-171450">
              <a:buFont typeface="Arial" panose="020B0604020202020204" pitchFamily="34" charset="0"/>
              <a:buChar char="•"/>
            </a:pPr>
            <a:r>
              <a:rPr lang="en-US" i="0" dirty="0"/>
              <a:t>“</a:t>
            </a:r>
            <a:r>
              <a:rPr lang="en-US" i="0" dirty="0" err="1"/>
              <a:t>torah</a:t>
            </a:r>
            <a:r>
              <a:rPr lang="en-US" i="0" dirty="0"/>
              <a:t>” is actionable show how to live </a:t>
            </a:r>
          </a:p>
          <a:p>
            <a:pPr marL="171450" indent="-171450">
              <a:buFont typeface="Arial" panose="020B0604020202020204" pitchFamily="34" charset="0"/>
              <a:buChar char="•"/>
            </a:pPr>
            <a:r>
              <a:rPr lang="en-US" i="0" dirty="0"/>
              <a:t>“law” came into English because Jews who translated LXX used </a:t>
            </a:r>
            <a:r>
              <a:rPr lang="en-US" i="1" dirty="0"/>
              <a:t>nomos</a:t>
            </a:r>
            <a:r>
              <a:rPr lang="en-US" i="0" dirty="0"/>
              <a:t>, through Vulgate and KJV it came into modern use as “law” </a:t>
            </a:r>
            <a:endParaRPr lang="en-CA" i="0" dirty="0"/>
          </a:p>
        </p:txBody>
      </p:sp>
      <p:sp>
        <p:nvSpPr>
          <p:cNvPr id="4" name="Slide Number Placeholder 3"/>
          <p:cNvSpPr>
            <a:spLocks noGrp="1"/>
          </p:cNvSpPr>
          <p:nvPr>
            <p:ph type="sldNum" sz="quarter" idx="5"/>
          </p:nvPr>
        </p:nvSpPr>
        <p:spPr/>
        <p:txBody>
          <a:bodyPr/>
          <a:lstStyle/>
          <a:p>
            <a:fld id="{49F99800-ABED-4924-B05C-2A88194085C3}" type="slidenum">
              <a:rPr lang="en-CA" smtClean="0"/>
              <a:t>9</a:t>
            </a:fld>
            <a:endParaRPr lang="en-CA"/>
          </a:p>
        </p:txBody>
      </p:sp>
    </p:spTree>
    <p:extLst>
      <p:ext uri="{BB962C8B-B14F-4D97-AF65-F5344CB8AC3E}">
        <p14:creationId xmlns:p14="http://schemas.microsoft.com/office/powerpoint/2010/main" val="2148352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implication of “life” is clearly “eternal life”</a:t>
            </a:r>
          </a:p>
        </p:txBody>
      </p:sp>
      <p:sp>
        <p:nvSpPr>
          <p:cNvPr id="4" name="Slide Number Placeholder 3"/>
          <p:cNvSpPr>
            <a:spLocks noGrp="1"/>
          </p:cNvSpPr>
          <p:nvPr>
            <p:ph type="sldNum" sz="quarter" idx="5"/>
          </p:nvPr>
        </p:nvSpPr>
        <p:spPr/>
        <p:txBody>
          <a:bodyPr/>
          <a:lstStyle/>
          <a:p>
            <a:fld id="{49F99800-ABED-4924-B05C-2A88194085C3}" type="slidenum">
              <a:rPr lang="en-CA" smtClean="0"/>
              <a:t>10</a:t>
            </a:fld>
            <a:endParaRPr lang="en-CA"/>
          </a:p>
        </p:txBody>
      </p:sp>
    </p:spTree>
    <p:extLst>
      <p:ext uri="{BB962C8B-B14F-4D97-AF65-F5344CB8AC3E}">
        <p14:creationId xmlns:p14="http://schemas.microsoft.com/office/powerpoint/2010/main" val="831758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49F99800-ABED-4924-B05C-2A88194085C3}" type="slidenum">
              <a:rPr lang="en-CA" smtClean="0"/>
              <a:t>12</a:t>
            </a:fld>
            <a:endParaRPr lang="en-CA"/>
          </a:p>
        </p:txBody>
      </p:sp>
    </p:spTree>
    <p:extLst>
      <p:ext uri="{BB962C8B-B14F-4D97-AF65-F5344CB8AC3E}">
        <p14:creationId xmlns:p14="http://schemas.microsoft.com/office/powerpoint/2010/main" val="283719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CC3CF-32CB-4F72-910D-3E063A1653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66D4E8F-BFC3-46D6-8329-9EA95205C7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E86FBD75-3A32-434B-9DF8-4DD41AD8960A}"/>
              </a:ext>
            </a:extLst>
          </p:cNvPr>
          <p:cNvSpPr>
            <a:spLocks noGrp="1"/>
          </p:cNvSpPr>
          <p:nvPr>
            <p:ph type="dt" sz="half" idx="10"/>
          </p:nvPr>
        </p:nvSpPr>
        <p:spPr/>
        <p:txBody>
          <a:bodyPr/>
          <a:lstStyle/>
          <a:p>
            <a:fld id="{CAE691ED-E206-4D0E-9753-663977E5B41D}" type="datetimeFigureOut">
              <a:rPr lang="en-CA" smtClean="0"/>
              <a:t>2021-11-27</a:t>
            </a:fld>
            <a:endParaRPr lang="en-CA"/>
          </a:p>
        </p:txBody>
      </p:sp>
      <p:sp>
        <p:nvSpPr>
          <p:cNvPr id="5" name="Footer Placeholder 4">
            <a:extLst>
              <a:ext uri="{FF2B5EF4-FFF2-40B4-BE49-F238E27FC236}">
                <a16:creationId xmlns:a16="http://schemas.microsoft.com/office/drawing/2014/main" id="{BA9F2A64-CD57-4C57-A528-2E01FD96B94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CE64792-CE3A-4DB0-AF46-B3C23FEA82FE}"/>
              </a:ext>
            </a:extLst>
          </p:cNvPr>
          <p:cNvSpPr>
            <a:spLocks noGrp="1"/>
          </p:cNvSpPr>
          <p:nvPr>
            <p:ph type="sldNum" sz="quarter" idx="12"/>
          </p:nvPr>
        </p:nvSpPr>
        <p:spPr/>
        <p:txBody>
          <a:bodyPr/>
          <a:lstStyle/>
          <a:p>
            <a:fld id="{69365DC4-A156-47F1-A6F0-47EA7472A40F}" type="slidenum">
              <a:rPr lang="en-CA" smtClean="0"/>
              <a:t>‹#›</a:t>
            </a:fld>
            <a:endParaRPr lang="en-CA"/>
          </a:p>
        </p:txBody>
      </p:sp>
    </p:spTree>
    <p:extLst>
      <p:ext uri="{BB962C8B-B14F-4D97-AF65-F5344CB8AC3E}">
        <p14:creationId xmlns:p14="http://schemas.microsoft.com/office/powerpoint/2010/main" val="3237672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C4FCD-B2D3-4194-9C23-DD1E57B7C29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77A9131-B86C-40A5-AF4F-86BC423A0A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464FCB6-28E3-4EC5-9D9F-257540FA19B9}"/>
              </a:ext>
            </a:extLst>
          </p:cNvPr>
          <p:cNvSpPr>
            <a:spLocks noGrp="1"/>
          </p:cNvSpPr>
          <p:nvPr>
            <p:ph type="dt" sz="half" idx="10"/>
          </p:nvPr>
        </p:nvSpPr>
        <p:spPr/>
        <p:txBody>
          <a:bodyPr/>
          <a:lstStyle/>
          <a:p>
            <a:fld id="{CAE691ED-E206-4D0E-9753-663977E5B41D}" type="datetimeFigureOut">
              <a:rPr lang="en-CA" smtClean="0"/>
              <a:t>2021-11-27</a:t>
            </a:fld>
            <a:endParaRPr lang="en-CA"/>
          </a:p>
        </p:txBody>
      </p:sp>
      <p:sp>
        <p:nvSpPr>
          <p:cNvPr id="5" name="Footer Placeholder 4">
            <a:extLst>
              <a:ext uri="{FF2B5EF4-FFF2-40B4-BE49-F238E27FC236}">
                <a16:creationId xmlns:a16="http://schemas.microsoft.com/office/drawing/2014/main" id="{E56C83DB-1687-4BD2-831B-229AC3E74C6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DE620B5-C1B9-45AD-89F9-BC4E9AB5EEC7}"/>
              </a:ext>
            </a:extLst>
          </p:cNvPr>
          <p:cNvSpPr>
            <a:spLocks noGrp="1"/>
          </p:cNvSpPr>
          <p:nvPr>
            <p:ph type="sldNum" sz="quarter" idx="12"/>
          </p:nvPr>
        </p:nvSpPr>
        <p:spPr/>
        <p:txBody>
          <a:bodyPr/>
          <a:lstStyle/>
          <a:p>
            <a:fld id="{69365DC4-A156-47F1-A6F0-47EA7472A40F}" type="slidenum">
              <a:rPr lang="en-CA" smtClean="0"/>
              <a:t>‹#›</a:t>
            </a:fld>
            <a:endParaRPr lang="en-CA"/>
          </a:p>
        </p:txBody>
      </p:sp>
    </p:spTree>
    <p:extLst>
      <p:ext uri="{BB962C8B-B14F-4D97-AF65-F5344CB8AC3E}">
        <p14:creationId xmlns:p14="http://schemas.microsoft.com/office/powerpoint/2010/main" val="3178271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A6BF06-68E3-403E-BF33-0AB4968937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AFBB77D-86F6-4412-8219-1768D31E1A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B976E4F-FDD1-410F-92FC-1FB88CC228D2}"/>
              </a:ext>
            </a:extLst>
          </p:cNvPr>
          <p:cNvSpPr>
            <a:spLocks noGrp="1"/>
          </p:cNvSpPr>
          <p:nvPr>
            <p:ph type="dt" sz="half" idx="10"/>
          </p:nvPr>
        </p:nvSpPr>
        <p:spPr/>
        <p:txBody>
          <a:bodyPr/>
          <a:lstStyle/>
          <a:p>
            <a:fld id="{CAE691ED-E206-4D0E-9753-663977E5B41D}" type="datetimeFigureOut">
              <a:rPr lang="en-CA" smtClean="0"/>
              <a:t>2021-11-27</a:t>
            </a:fld>
            <a:endParaRPr lang="en-CA"/>
          </a:p>
        </p:txBody>
      </p:sp>
      <p:sp>
        <p:nvSpPr>
          <p:cNvPr id="5" name="Footer Placeholder 4">
            <a:extLst>
              <a:ext uri="{FF2B5EF4-FFF2-40B4-BE49-F238E27FC236}">
                <a16:creationId xmlns:a16="http://schemas.microsoft.com/office/drawing/2014/main" id="{FE322432-1513-4E4F-8073-9C9E7D0CD4B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5E7B431-075B-48C2-AFCB-84FA117A7794}"/>
              </a:ext>
            </a:extLst>
          </p:cNvPr>
          <p:cNvSpPr>
            <a:spLocks noGrp="1"/>
          </p:cNvSpPr>
          <p:nvPr>
            <p:ph type="sldNum" sz="quarter" idx="12"/>
          </p:nvPr>
        </p:nvSpPr>
        <p:spPr/>
        <p:txBody>
          <a:bodyPr/>
          <a:lstStyle/>
          <a:p>
            <a:fld id="{69365DC4-A156-47F1-A6F0-47EA7472A40F}" type="slidenum">
              <a:rPr lang="en-CA" smtClean="0"/>
              <a:t>‹#›</a:t>
            </a:fld>
            <a:endParaRPr lang="en-CA"/>
          </a:p>
        </p:txBody>
      </p:sp>
    </p:spTree>
    <p:extLst>
      <p:ext uri="{BB962C8B-B14F-4D97-AF65-F5344CB8AC3E}">
        <p14:creationId xmlns:p14="http://schemas.microsoft.com/office/powerpoint/2010/main" val="2427015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78756-CAC1-4E97-A890-0AE1362CFF3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EA35A14-ABD9-4920-BDAF-1BBAF583A7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09603FF-758D-46E2-A271-7A0EE2F20C3C}"/>
              </a:ext>
            </a:extLst>
          </p:cNvPr>
          <p:cNvSpPr>
            <a:spLocks noGrp="1"/>
          </p:cNvSpPr>
          <p:nvPr>
            <p:ph type="dt" sz="half" idx="10"/>
          </p:nvPr>
        </p:nvSpPr>
        <p:spPr/>
        <p:txBody>
          <a:bodyPr/>
          <a:lstStyle/>
          <a:p>
            <a:fld id="{CAE691ED-E206-4D0E-9753-663977E5B41D}" type="datetimeFigureOut">
              <a:rPr lang="en-CA" smtClean="0"/>
              <a:t>2021-11-27</a:t>
            </a:fld>
            <a:endParaRPr lang="en-CA"/>
          </a:p>
        </p:txBody>
      </p:sp>
      <p:sp>
        <p:nvSpPr>
          <p:cNvPr id="5" name="Footer Placeholder 4">
            <a:extLst>
              <a:ext uri="{FF2B5EF4-FFF2-40B4-BE49-F238E27FC236}">
                <a16:creationId xmlns:a16="http://schemas.microsoft.com/office/drawing/2014/main" id="{FA2BC086-749C-4E58-8E1C-1E53A046369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602DB4B-8D9A-4573-8134-122588CB3DDC}"/>
              </a:ext>
            </a:extLst>
          </p:cNvPr>
          <p:cNvSpPr>
            <a:spLocks noGrp="1"/>
          </p:cNvSpPr>
          <p:nvPr>
            <p:ph type="sldNum" sz="quarter" idx="12"/>
          </p:nvPr>
        </p:nvSpPr>
        <p:spPr/>
        <p:txBody>
          <a:bodyPr/>
          <a:lstStyle/>
          <a:p>
            <a:fld id="{69365DC4-A156-47F1-A6F0-47EA7472A40F}" type="slidenum">
              <a:rPr lang="en-CA" smtClean="0"/>
              <a:t>‹#›</a:t>
            </a:fld>
            <a:endParaRPr lang="en-CA"/>
          </a:p>
        </p:txBody>
      </p:sp>
    </p:spTree>
    <p:extLst>
      <p:ext uri="{BB962C8B-B14F-4D97-AF65-F5344CB8AC3E}">
        <p14:creationId xmlns:p14="http://schemas.microsoft.com/office/powerpoint/2010/main" val="606151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39832-77BA-4CBC-93A9-AA33D81A85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B27A6AE-4CC0-4D9B-8174-5C7E814075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1EAC22-C14E-4DFD-88FF-4F05F5441831}"/>
              </a:ext>
            </a:extLst>
          </p:cNvPr>
          <p:cNvSpPr>
            <a:spLocks noGrp="1"/>
          </p:cNvSpPr>
          <p:nvPr>
            <p:ph type="dt" sz="half" idx="10"/>
          </p:nvPr>
        </p:nvSpPr>
        <p:spPr/>
        <p:txBody>
          <a:bodyPr/>
          <a:lstStyle/>
          <a:p>
            <a:fld id="{CAE691ED-E206-4D0E-9753-663977E5B41D}" type="datetimeFigureOut">
              <a:rPr lang="en-CA" smtClean="0"/>
              <a:t>2021-11-27</a:t>
            </a:fld>
            <a:endParaRPr lang="en-CA"/>
          </a:p>
        </p:txBody>
      </p:sp>
      <p:sp>
        <p:nvSpPr>
          <p:cNvPr id="5" name="Footer Placeholder 4">
            <a:extLst>
              <a:ext uri="{FF2B5EF4-FFF2-40B4-BE49-F238E27FC236}">
                <a16:creationId xmlns:a16="http://schemas.microsoft.com/office/drawing/2014/main" id="{EF3B6871-544D-49F8-A9A9-CAD26F35004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78832BD-4323-4B84-8418-BFAE5F435567}"/>
              </a:ext>
            </a:extLst>
          </p:cNvPr>
          <p:cNvSpPr>
            <a:spLocks noGrp="1"/>
          </p:cNvSpPr>
          <p:nvPr>
            <p:ph type="sldNum" sz="quarter" idx="12"/>
          </p:nvPr>
        </p:nvSpPr>
        <p:spPr/>
        <p:txBody>
          <a:bodyPr/>
          <a:lstStyle/>
          <a:p>
            <a:fld id="{69365DC4-A156-47F1-A6F0-47EA7472A40F}" type="slidenum">
              <a:rPr lang="en-CA" smtClean="0"/>
              <a:t>‹#›</a:t>
            </a:fld>
            <a:endParaRPr lang="en-CA"/>
          </a:p>
        </p:txBody>
      </p:sp>
    </p:spTree>
    <p:extLst>
      <p:ext uri="{BB962C8B-B14F-4D97-AF65-F5344CB8AC3E}">
        <p14:creationId xmlns:p14="http://schemas.microsoft.com/office/powerpoint/2010/main" val="224372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C3474-5AE2-4E9A-A634-9F8294B74AD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B6044B5-3FF7-4127-A7B1-69A2C9E388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2E8E9E5-A547-4765-9754-6F15C51A40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2A7F895-ED99-4955-B624-66593A0627DF}"/>
              </a:ext>
            </a:extLst>
          </p:cNvPr>
          <p:cNvSpPr>
            <a:spLocks noGrp="1"/>
          </p:cNvSpPr>
          <p:nvPr>
            <p:ph type="dt" sz="half" idx="10"/>
          </p:nvPr>
        </p:nvSpPr>
        <p:spPr/>
        <p:txBody>
          <a:bodyPr/>
          <a:lstStyle/>
          <a:p>
            <a:fld id="{CAE691ED-E206-4D0E-9753-663977E5B41D}" type="datetimeFigureOut">
              <a:rPr lang="en-CA" smtClean="0"/>
              <a:t>2021-11-27</a:t>
            </a:fld>
            <a:endParaRPr lang="en-CA"/>
          </a:p>
        </p:txBody>
      </p:sp>
      <p:sp>
        <p:nvSpPr>
          <p:cNvPr id="6" name="Footer Placeholder 5">
            <a:extLst>
              <a:ext uri="{FF2B5EF4-FFF2-40B4-BE49-F238E27FC236}">
                <a16:creationId xmlns:a16="http://schemas.microsoft.com/office/drawing/2014/main" id="{D8742032-4EEB-461D-95F9-6CCC17AFCC3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6B7003B-2A37-45E9-A720-8A6342F7C93F}"/>
              </a:ext>
            </a:extLst>
          </p:cNvPr>
          <p:cNvSpPr>
            <a:spLocks noGrp="1"/>
          </p:cNvSpPr>
          <p:nvPr>
            <p:ph type="sldNum" sz="quarter" idx="12"/>
          </p:nvPr>
        </p:nvSpPr>
        <p:spPr/>
        <p:txBody>
          <a:bodyPr/>
          <a:lstStyle/>
          <a:p>
            <a:fld id="{69365DC4-A156-47F1-A6F0-47EA7472A40F}" type="slidenum">
              <a:rPr lang="en-CA" smtClean="0"/>
              <a:t>‹#›</a:t>
            </a:fld>
            <a:endParaRPr lang="en-CA"/>
          </a:p>
        </p:txBody>
      </p:sp>
    </p:spTree>
    <p:extLst>
      <p:ext uri="{BB962C8B-B14F-4D97-AF65-F5344CB8AC3E}">
        <p14:creationId xmlns:p14="http://schemas.microsoft.com/office/powerpoint/2010/main" val="1454481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97AFC-A9F6-4C72-933B-E405AD8C0E5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063882D-8EE9-4149-82C8-3BEACC25DF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567BB8-8645-4EB5-8290-AB9982D821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07F6CE5E-2C8A-40B5-ABD0-54223EC5EB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6D54DB-34B4-4F90-BC12-5893D95235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30EDF67-E4E3-49B9-BE2C-35784463C96C}"/>
              </a:ext>
            </a:extLst>
          </p:cNvPr>
          <p:cNvSpPr>
            <a:spLocks noGrp="1"/>
          </p:cNvSpPr>
          <p:nvPr>
            <p:ph type="dt" sz="half" idx="10"/>
          </p:nvPr>
        </p:nvSpPr>
        <p:spPr/>
        <p:txBody>
          <a:bodyPr/>
          <a:lstStyle/>
          <a:p>
            <a:fld id="{CAE691ED-E206-4D0E-9753-663977E5B41D}" type="datetimeFigureOut">
              <a:rPr lang="en-CA" smtClean="0"/>
              <a:t>2021-11-27</a:t>
            </a:fld>
            <a:endParaRPr lang="en-CA"/>
          </a:p>
        </p:txBody>
      </p:sp>
      <p:sp>
        <p:nvSpPr>
          <p:cNvPr id="8" name="Footer Placeholder 7">
            <a:extLst>
              <a:ext uri="{FF2B5EF4-FFF2-40B4-BE49-F238E27FC236}">
                <a16:creationId xmlns:a16="http://schemas.microsoft.com/office/drawing/2014/main" id="{58D1A9A5-513D-400F-8D48-7C28C7C17A9A}"/>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9840CA5-9283-4BE2-9066-5D1B5B81609A}"/>
              </a:ext>
            </a:extLst>
          </p:cNvPr>
          <p:cNvSpPr>
            <a:spLocks noGrp="1"/>
          </p:cNvSpPr>
          <p:nvPr>
            <p:ph type="sldNum" sz="quarter" idx="12"/>
          </p:nvPr>
        </p:nvSpPr>
        <p:spPr/>
        <p:txBody>
          <a:bodyPr/>
          <a:lstStyle/>
          <a:p>
            <a:fld id="{69365DC4-A156-47F1-A6F0-47EA7472A40F}" type="slidenum">
              <a:rPr lang="en-CA" smtClean="0"/>
              <a:t>‹#›</a:t>
            </a:fld>
            <a:endParaRPr lang="en-CA"/>
          </a:p>
        </p:txBody>
      </p:sp>
    </p:spTree>
    <p:extLst>
      <p:ext uri="{BB962C8B-B14F-4D97-AF65-F5344CB8AC3E}">
        <p14:creationId xmlns:p14="http://schemas.microsoft.com/office/powerpoint/2010/main" val="1229387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4249C-4498-4166-A50A-07D39CC29896}"/>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200837F-9C9F-4522-BC4B-FA1E34820057}"/>
              </a:ext>
            </a:extLst>
          </p:cNvPr>
          <p:cNvSpPr>
            <a:spLocks noGrp="1"/>
          </p:cNvSpPr>
          <p:nvPr>
            <p:ph type="dt" sz="half" idx="10"/>
          </p:nvPr>
        </p:nvSpPr>
        <p:spPr/>
        <p:txBody>
          <a:bodyPr/>
          <a:lstStyle/>
          <a:p>
            <a:fld id="{CAE691ED-E206-4D0E-9753-663977E5B41D}" type="datetimeFigureOut">
              <a:rPr lang="en-CA" smtClean="0"/>
              <a:t>2021-11-27</a:t>
            </a:fld>
            <a:endParaRPr lang="en-CA"/>
          </a:p>
        </p:txBody>
      </p:sp>
      <p:sp>
        <p:nvSpPr>
          <p:cNvPr id="4" name="Footer Placeholder 3">
            <a:extLst>
              <a:ext uri="{FF2B5EF4-FFF2-40B4-BE49-F238E27FC236}">
                <a16:creationId xmlns:a16="http://schemas.microsoft.com/office/drawing/2014/main" id="{4DDBEC94-89B7-4F70-9D79-C5F0777CF9EC}"/>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1A663DA-4EAE-4557-B5D4-53D41DFB0D0B}"/>
              </a:ext>
            </a:extLst>
          </p:cNvPr>
          <p:cNvSpPr>
            <a:spLocks noGrp="1"/>
          </p:cNvSpPr>
          <p:nvPr>
            <p:ph type="sldNum" sz="quarter" idx="12"/>
          </p:nvPr>
        </p:nvSpPr>
        <p:spPr/>
        <p:txBody>
          <a:bodyPr/>
          <a:lstStyle/>
          <a:p>
            <a:fld id="{69365DC4-A156-47F1-A6F0-47EA7472A40F}" type="slidenum">
              <a:rPr lang="en-CA" smtClean="0"/>
              <a:t>‹#›</a:t>
            </a:fld>
            <a:endParaRPr lang="en-CA"/>
          </a:p>
        </p:txBody>
      </p:sp>
    </p:spTree>
    <p:extLst>
      <p:ext uri="{BB962C8B-B14F-4D97-AF65-F5344CB8AC3E}">
        <p14:creationId xmlns:p14="http://schemas.microsoft.com/office/powerpoint/2010/main" val="4006674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D968F-6425-4ED1-872E-FC5D55EDB15A}"/>
              </a:ext>
            </a:extLst>
          </p:cNvPr>
          <p:cNvSpPr>
            <a:spLocks noGrp="1"/>
          </p:cNvSpPr>
          <p:nvPr>
            <p:ph type="dt" sz="half" idx="10"/>
          </p:nvPr>
        </p:nvSpPr>
        <p:spPr/>
        <p:txBody>
          <a:bodyPr/>
          <a:lstStyle/>
          <a:p>
            <a:fld id="{CAE691ED-E206-4D0E-9753-663977E5B41D}" type="datetimeFigureOut">
              <a:rPr lang="en-CA" smtClean="0"/>
              <a:t>2021-11-27</a:t>
            </a:fld>
            <a:endParaRPr lang="en-CA"/>
          </a:p>
        </p:txBody>
      </p:sp>
      <p:sp>
        <p:nvSpPr>
          <p:cNvPr id="3" name="Footer Placeholder 2">
            <a:extLst>
              <a:ext uri="{FF2B5EF4-FFF2-40B4-BE49-F238E27FC236}">
                <a16:creationId xmlns:a16="http://schemas.microsoft.com/office/drawing/2014/main" id="{7B3C02DD-4175-4B24-81E5-E1382A10D921}"/>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F4E4733-B681-4F7C-A2FE-AE798437C168}"/>
              </a:ext>
            </a:extLst>
          </p:cNvPr>
          <p:cNvSpPr>
            <a:spLocks noGrp="1"/>
          </p:cNvSpPr>
          <p:nvPr>
            <p:ph type="sldNum" sz="quarter" idx="12"/>
          </p:nvPr>
        </p:nvSpPr>
        <p:spPr/>
        <p:txBody>
          <a:bodyPr/>
          <a:lstStyle/>
          <a:p>
            <a:fld id="{69365DC4-A156-47F1-A6F0-47EA7472A40F}" type="slidenum">
              <a:rPr lang="en-CA" smtClean="0"/>
              <a:t>‹#›</a:t>
            </a:fld>
            <a:endParaRPr lang="en-CA"/>
          </a:p>
        </p:txBody>
      </p:sp>
    </p:spTree>
    <p:extLst>
      <p:ext uri="{BB962C8B-B14F-4D97-AF65-F5344CB8AC3E}">
        <p14:creationId xmlns:p14="http://schemas.microsoft.com/office/powerpoint/2010/main" val="243055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16155-685D-4C7B-A1D3-63AD29C89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444E83AE-5C2F-47E8-9F52-4E43E412D2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65DC6717-4601-498C-9C11-83C2B3D22C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B13CE-D448-4574-A37F-3EC9F4EE533E}"/>
              </a:ext>
            </a:extLst>
          </p:cNvPr>
          <p:cNvSpPr>
            <a:spLocks noGrp="1"/>
          </p:cNvSpPr>
          <p:nvPr>
            <p:ph type="dt" sz="half" idx="10"/>
          </p:nvPr>
        </p:nvSpPr>
        <p:spPr/>
        <p:txBody>
          <a:bodyPr/>
          <a:lstStyle/>
          <a:p>
            <a:fld id="{CAE691ED-E206-4D0E-9753-663977E5B41D}" type="datetimeFigureOut">
              <a:rPr lang="en-CA" smtClean="0"/>
              <a:t>2021-11-27</a:t>
            </a:fld>
            <a:endParaRPr lang="en-CA"/>
          </a:p>
        </p:txBody>
      </p:sp>
      <p:sp>
        <p:nvSpPr>
          <p:cNvPr id="6" name="Footer Placeholder 5">
            <a:extLst>
              <a:ext uri="{FF2B5EF4-FFF2-40B4-BE49-F238E27FC236}">
                <a16:creationId xmlns:a16="http://schemas.microsoft.com/office/drawing/2014/main" id="{8A9938CD-1EAD-4C3F-93B0-F0F181D4BA4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DCD3C80-0503-4D5E-BD57-81661946B65E}"/>
              </a:ext>
            </a:extLst>
          </p:cNvPr>
          <p:cNvSpPr>
            <a:spLocks noGrp="1"/>
          </p:cNvSpPr>
          <p:nvPr>
            <p:ph type="sldNum" sz="quarter" idx="12"/>
          </p:nvPr>
        </p:nvSpPr>
        <p:spPr/>
        <p:txBody>
          <a:bodyPr/>
          <a:lstStyle/>
          <a:p>
            <a:fld id="{69365DC4-A156-47F1-A6F0-47EA7472A40F}" type="slidenum">
              <a:rPr lang="en-CA" smtClean="0"/>
              <a:t>‹#›</a:t>
            </a:fld>
            <a:endParaRPr lang="en-CA"/>
          </a:p>
        </p:txBody>
      </p:sp>
    </p:spTree>
    <p:extLst>
      <p:ext uri="{BB962C8B-B14F-4D97-AF65-F5344CB8AC3E}">
        <p14:creationId xmlns:p14="http://schemas.microsoft.com/office/powerpoint/2010/main" val="1554631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74A91-9271-4A84-9241-C46B413A74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E83E6A2-A1B8-401A-B2A7-D94281C6AC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8C3B2ED2-286C-4229-A3FD-C6741FEC4A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FDDF9C-18B3-411B-B285-3CA88975EAF0}"/>
              </a:ext>
            </a:extLst>
          </p:cNvPr>
          <p:cNvSpPr>
            <a:spLocks noGrp="1"/>
          </p:cNvSpPr>
          <p:nvPr>
            <p:ph type="dt" sz="half" idx="10"/>
          </p:nvPr>
        </p:nvSpPr>
        <p:spPr/>
        <p:txBody>
          <a:bodyPr/>
          <a:lstStyle/>
          <a:p>
            <a:fld id="{CAE691ED-E206-4D0E-9753-663977E5B41D}" type="datetimeFigureOut">
              <a:rPr lang="en-CA" smtClean="0"/>
              <a:t>2021-11-27</a:t>
            </a:fld>
            <a:endParaRPr lang="en-CA"/>
          </a:p>
        </p:txBody>
      </p:sp>
      <p:sp>
        <p:nvSpPr>
          <p:cNvPr id="6" name="Footer Placeholder 5">
            <a:extLst>
              <a:ext uri="{FF2B5EF4-FFF2-40B4-BE49-F238E27FC236}">
                <a16:creationId xmlns:a16="http://schemas.microsoft.com/office/drawing/2014/main" id="{B463AD2F-B71B-4806-BD85-9B93CFBE49C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4AFD34A-DF39-4403-81D3-14887B12D9D3}"/>
              </a:ext>
            </a:extLst>
          </p:cNvPr>
          <p:cNvSpPr>
            <a:spLocks noGrp="1"/>
          </p:cNvSpPr>
          <p:nvPr>
            <p:ph type="sldNum" sz="quarter" idx="12"/>
          </p:nvPr>
        </p:nvSpPr>
        <p:spPr/>
        <p:txBody>
          <a:bodyPr/>
          <a:lstStyle/>
          <a:p>
            <a:fld id="{69365DC4-A156-47F1-A6F0-47EA7472A40F}" type="slidenum">
              <a:rPr lang="en-CA" smtClean="0"/>
              <a:t>‹#›</a:t>
            </a:fld>
            <a:endParaRPr lang="en-CA"/>
          </a:p>
        </p:txBody>
      </p:sp>
    </p:spTree>
    <p:extLst>
      <p:ext uri="{BB962C8B-B14F-4D97-AF65-F5344CB8AC3E}">
        <p14:creationId xmlns:p14="http://schemas.microsoft.com/office/powerpoint/2010/main" val="2146209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A07496-6753-4FB3-BEF7-68F557940C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C1FD7D9-2FED-4D8A-97DE-4210A13D2C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A7FCF3F-39DC-4FF0-AF36-694F5C1885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E691ED-E206-4D0E-9753-663977E5B41D}" type="datetimeFigureOut">
              <a:rPr lang="en-CA" smtClean="0"/>
              <a:t>2021-11-27</a:t>
            </a:fld>
            <a:endParaRPr lang="en-CA"/>
          </a:p>
        </p:txBody>
      </p:sp>
      <p:sp>
        <p:nvSpPr>
          <p:cNvPr id="5" name="Footer Placeholder 4">
            <a:extLst>
              <a:ext uri="{FF2B5EF4-FFF2-40B4-BE49-F238E27FC236}">
                <a16:creationId xmlns:a16="http://schemas.microsoft.com/office/drawing/2014/main" id="{F5E0328E-9FAE-4324-955B-EE9C50C043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FACE419F-6AA0-4856-B33B-E370E5B81E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365DC4-A156-47F1-A6F0-47EA7472A40F}" type="slidenum">
              <a:rPr lang="en-CA" smtClean="0"/>
              <a:t>‹#›</a:t>
            </a:fld>
            <a:endParaRPr lang="en-CA"/>
          </a:p>
        </p:txBody>
      </p:sp>
    </p:spTree>
    <p:extLst>
      <p:ext uri="{BB962C8B-B14F-4D97-AF65-F5344CB8AC3E}">
        <p14:creationId xmlns:p14="http://schemas.microsoft.com/office/powerpoint/2010/main" val="2719151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59045-AEFA-4A80-8BA2-15FC337D426E}"/>
              </a:ext>
            </a:extLst>
          </p:cNvPr>
          <p:cNvSpPr>
            <a:spLocks noGrp="1"/>
          </p:cNvSpPr>
          <p:nvPr>
            <p:ph type="ctrTitle"/>
          </p:nvPr>
        </p:nvSpPr>
        <p:spPr>
          <a:xfrm>
            <a:off x="1524000" y="1"/>
            <a:ext cx="9144000" cy="1430594"/>
          </a:xfrm>
        </p:spPr>
        <p:txBody>
          <a:bodyPr>
            <a:normAutofit/>
          </a:bodyPr>
          <a:lstStyle/>
          <a:p>
            <a:r>
              <a:rPr lang="en-CA" dirty="0">
                <a:latin typeface="Arial Black" panose="020B0A04020102020204" pitchFamily="34" charset="0"/>
              </a:rPr>
              <a:t>Covenants of Grace</a:t>
            </a:r>
          </a:p>
        </p:txBody>
      </p:sp>
      <p:sp>
        <p:nvSpPr>
          <p:cNvPr id="3" name="Subtitle 2">
            <a:extLst>
              <a:ext uri="{FF2B5EF4-FFF2-40B4-BE49-F238E27FC236}">
                <a16:creationId xmlns:a16="http://schemas.microsoft.com/office/drawing/2014/main" id="{148885BB-7BEE-4F5F-B958-E7A22116CADA}"/>
              </a:ext>
            </a:extLst>
          </p:cNvPr>
          <p:cNvSpPr>
            <a:spLocks noGrp="1"/>
          </p:cNvSpPr>
          <p:nvPr>
            <p:ph type="subTitle" idx="1"/>
          </p:nvPr>
        </p:nvSpPr>
        <p:spPr>
          <a:xfrm>
            <a:off x="0" y="1430595"/>
            <a:ext cx="11577484" cy="5427404"/>
          </a:xfrm>
        </p:spPr>
        <p:txBody>
          <a:bodyPr>
            <a:normAutofit fontScale="92500"/>
          </a:bodyPr>
          <a:lstStyle/>
          <a:p>
            <a:pPr marL="457200" marR="0">
              <a:lnSpc>
                <a:spcPct val="107000"/>
              </a:lnSpc>
              <a:spcBef>
                <a:spcPts val="0"/>
              </a:spcBef>
              <a:spcAft>
                <a:spcPts val="600"/>
              </a:spcAft>
            </a:pPr>
            <a:r>
              <a:rPr lang="en-CA" sz="32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For God so loved the world, that he gave his only Son, that whoever believes in him should not perish but have eternal life</a:t>
            </a:r>
            <a:r>
              <a:rPr lang="en-CA" sz="3200"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sz="1800" dirty="0">
                <a:effectLst/>
                <a:latin typeface="Calibri" panose="020F0502020204030204" pitchFamily="34" charset="0"/>
                <a:ea typeface="Calibri" panose="020F0502020204030204" pitchFamily="34" charset="0"/>
                <a:cs typeface="Arial" panose="020B0604020202020204" pitchFamily="34" charset="0"/>
              </a:rPr>
              <a:t>(John 3:16 ESV)</a:t>
            </a:r>
          </a:p>
          <a:p>
            <a:pPr marL="457200" marR="0">
              <a:lnSpc>
                <a:spcPct val="107000"/>
              </a:lnSpc>
              <a:spcBef>
                <a:spcPts val="0"/>
              </a:spcBef>
              <a:spcAft>
                <a:spcPts val="600"/>
              </a:spcAft>
            </a:pPr>
            <a:endParaRPr lang="en-CA" sz="3200" dirty="0">
              <a:effectLst/>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600"/>
              </a:spcAft>
            </a:pPr>
            <a:r>
              <a:rPr lang="en-CA" sz="32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Anyone who does not love does not know God, because </a:t>
            </a:r>
            <a:r>
              <a:rPr lang="en-CA" sz="3200" b="1" i="1" u="sng"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God is love</a:t>
            </a:r>
            <a:r>
              <a:rPr lang="en-CA" sz="32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In this </a:t>
            </a:r>
            <a:r>
              <a:rPr lang="en-CA" sz="32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the love of God was made manifest among us</a:t>
            </a:r>
            <a:r>
              <a:rPr lang="en-CA" sz="32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that </a:t>
            </a:r>
            <a:r>
              <a:rPr lang="en-CA" sz="32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God sent his only Son into the world</a:t>
            </a:r>
            <a:r>
              <a:rPr lang="en-CA" sz="32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so that we might live through him.  </a:t>
            </a:r>
            <a:r>
              <a:rPr lang="en-CA" sz="32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In this is love</a:t>
            </a:r>
            <a:r>
              <a:rPr lang="en-CA" sz="32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not that we have loved God but that </a:t>
            </a:r>
            <a:r>
              <a:rPr lang="en-CA" sz="32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he loved us and sent his Son to be the propitiation for our sins</a:t>
            </a:r>
            <a:r>
              <a:rPr lang="en-CA" sz="32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 So we have come to know and to believe </a:t>
            </a:r>
            <a:r>
              <a:rPr lang="en-CA" sz="3200" b="1" i="1"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the love that God has for us</a:t>
            </a:r>
            <a:r>
              <a:rPr lang="en-CA" sz="32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CA" sz="3200" b="1" i="1" u="sng" dirty="0">
                <a:solidFill>
                  <a:srgbClr val="FF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God is love</a:t>
            </a:r>
            <a:r>
              <a:rPr lang="en-CA" sz="32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and whoever abides in love abides in God, and God abides in him.  </a:t>
            </a:r>
            <a:r>
              <a:rPr lang="en-CA" sz="1900" dirty="0">
                <a:effectLst/>
                <a:latin typeface="Calibri" panose="020F0502020204030204" pitchFamily="34" charset="0"/>
                <a:ea typeface="Calibri" panose="020F0502020204030204" pitchFamily="34" charset="0"/>
                <a:cs typeface="Arial" panose="020B0604020202020204" pitchFamily="34" charset="0"/>
              </a:rPr>
              <a:t>(1 John 4:8-10, 16 ESV)</a:t>
            </a:r>
          </a:p>
        </p:txBody>
      </p:sp>
    </p:spTree>
    <p:extLst>
      <p:ext uri="{BB962C8B-B14F-4D97-AF65-F5344CB8AC3E}">
        <p14:creationId xmlns:p14="http://schemas.microsoft.com/office/powerpoint/2010/main" val="3694421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09547-90BD-4B85-B21F-E41986297BC9}"/>
              </a:ext>
            </a:extLst>
          </p:cNvPr>
          <p:cNvSpPr>
            <a:spLocks noGrp="1"/>
          </p:cNvSpPr>
          <p:nvPr>
            <p:ph type="title"/>
          </p:nvPr>
        </p:nvSpPr>
        <p:spPr>
          <a:xfrm>
            <a:off x="838200" y="1"/>
            <a:ext cx="10515600" cy="1115567"/>
          </a:xfrm>
        </p:spPr>
        <p:txBody>
          <a:bodyPr/>
          <a:lstStyle/>
          <a:p>
            <a:pPr algn="ctr"/>
            <a:r>
              <a:rPr lang="en-CA" dirty="0">
                <a:latin typeface="Arial Black" panose="020B0A04020102020204" pitchFamily="34" charset="0"/>
              </a:rPr>
              <a:t>The Covenant of Life</a:t>
            </a:r>
          </a:p>
        </p:txBody>
      </p:sp>
      <p:sp>
        <p:nvSpPr>
          <p:cNvPr id="3" name="Content Placeholder 2">
            <a:extLst>
              <a:ext uri="{FF2B5EF4-FFF2-40B4-BE49-F238E27FC236}">
                <a16:creationId xmlns:a16="http://schemas.microsoft.com/office/drawing/2014/main" id="{B9BC727F-831C-4DD4-98A5-0C609895F07D}"/>
              </a:ext>
            </a:extLst>
          </p:cNvPr>
          <p:cNvSpPr>
            <a:spLocks noGrp="1"/>
          </p:cNvSpPr>
          <p:nvPr>
            <p:ph idx="1"/>
          </p:nvPr>
        </p:nvSpPr>
        <p:spPr>
          <a:xfrm>
            <a:off x="0" y="1115568"/>
            <a:ext cx="12192000" cy="5742431"/>
          </a:xfrm>
        </p:spPr>
        <p:txBody>
          <a:bodyPr/>
          <a:lstStyle/>
          <a:p>
            <a:r>
              <a:rPr lang="en-CA" dirty="0"/>
              <a:t>Just before the Nation of Israel crossed the Jordan River to establish themselves in the Land of Canaan, God presented them with another covenant, </a:t>
            </a:r>
            <a:br>
              <a:rPr lang="en-CA" dirty="0"/>
            </a:br>
            <a:r>
              <a:rPr lang="en-CA" b="1" dirty="0">
                <a:highlight>
                  <a:srgbClr val="FFFF00"/>
                </a:highlight>
              </a:rPr>
              <a:t>The Covenant of Life</a:t>
            </a:r>
            <a:r>
              <a:rPr lang="en-CA" dirty="0"/>
              <a:t>, contained in Deuteronomy 29 and 30  </a:t>
            </a:r>
          </a:p>
          <a:p>
            <a:r>
              <a:rPr lang="en-CA" b="1" dirty="0">
                <a:highlight>
                  <a:srgbClr val="FFFF00"/>
                </a:highlight>
              </a:rPr>
              <a:t>This covenant is an expression of God’s purpose for all human beings</a:t>
            </a:r>
            <a:r>
              <a:rPr lang="en-CA" dirty="0"/>
              <a:t>: God clearly expresses his desire for a personal relationship with each and every human being – </a:t>
            </a:r>
            <a:r>
              <a:rPr lang="en-CA" b="1" dirty="0">
                <a:highlight>
                  <a:srgbClr val="FFFF00"/>
                </a:highlight>
              </a:rPr>
              <a:t>God implores us to consider the options: life or death</a:t>
            </a:r>
            <a:r>
              <a:rPr lang="en-CA" dirty="0"/>
              <a:t>.  </a:t>
            </a:r>
          </a:p>
          <a:p>
            <a:r>
              <a:rPr lang="en-CA" b="1" dirty="0">
                <a:highlight>
                  <a:srgbClr val="FFFF00"/>
                </a:highlight>
              </a:rPr>
              <a:t>His recommendation – choose life</a:t>
            </a:r>
            <a:r>
              <a:rPr lang="en-CA" dirty="0"/>
              <a:t>!</a:t>
            </a:r>
          </a:p>
          <a:p>
            <a:r>
              <a:rPr lang="en-CA" dirty="0"/>
              <a:t>This is a new a distinct covenant – not part of the Sinai Covenant:</a:t>
            </a:r>
          </a:p>
          <a:p>
            <a:pPr marL="457200" lvl="1" indent="0">
              <a:buNone/>
            </a:pPr>
            <a:r>
              <a:rPr lang="en-CA" b="1" u="sng" dirty="0"/>
              <a:t>Deuteronomy 29:1 ESV</a:t>
            </a:r>
          </a:p>
          <a:p>
            <a:pPr marL="457200" lvl="1" indent="0">
              <a:buNone/>
            </a:pPr>
            <a:r>
              <a:rPr lang="en-CA" dirty="0"/>
              <a:t>These are </a:t>
            </a:r>
            <a:r>
              <a:rPr lang="en-CA" b="1" dirty="0">
                <a:highlight>
                  <a:srgbClr val="FFFF00"/>
                </a:highlight>
              </a:rPr>
              <a:t>the words of the covenant</a:t>
            </a:r>
            <a:r>
              <a:rPr lang="en-CA" dirty="0"/>
              <a:t> that the LORD commanded Moses to make with the people of Israel in the land of Moab, </a:t>
            </a:r>
            <a:r>
              <a:rPr lang="en-CA" b="1" dirty="0">
                <a:highlight>
                  <a:srgbClr val="FFFF00"/>
                </a:highlight>
              </a:rPr>
              <a:t>besides the covenant that he had made with them at Horeb</a:t>
            </a:r>
            <a:r>
              <a:rPr lang="en-CA" dirty="0"/>
              <a:t>.  </a:t>
            </a:r>
          </a:p>
          <a:p>
            <a:pPr marL="457200" lvl="1" indent="0">
              <a:buNone/>
            </a:pPr>
            <a:endParaRPr lang="en-CA" dirty="0"/>
          </a:p>
        </p:txBody>
      </p:sp>
    </p:spTree>
    <p:extLst>
      <p:ext uri="{BB962C8B-B14F-4D97-AF65-F5344CB8AC3E}">
        <p14:creationId xmlns:p14="http://schemas.microsoft.com/office/powerpoint/2010/main" val="1002670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CE6CA-377E-4D4B-BCC5-32CCFBE823C9}"/>
              </a:ext>
            </a:extLst>
          </p:cNvPr>
          <p:cNvSpPr>
            <a:spLocks noGrp="1"/>
          </p:cNvSpPr>
          <p:nvPr>
            <p:ph type="title"/>
          </p:nvPr>
        </p:nvSpPr>
        <p:spPr>
          <a:xfrm>
            <a:off x="838200" y="1"/>
            <a:ext cx="10515600" cy="1115567"/>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Nature of God - Revelation</a:t>
            </a:r>
            <a:endParaRPr lang="en-CA" dirty="0"/>
          </a:p>
        </p:txBody>
      </p:sp>
      <p:sp>
        <p:nvSpPr>
          <p:cNvPr id="3" name="Content Placeholder 2">
            <a:extLst>
              <a:ext uri="{FF2B5EF4-FFF2-40B4-BE49-F238E27FC236}">
                <a16:creationId xmlns:a16="http://schemas.microsoft.com/office/drawing/2014/main" id="{695287CA-1495-4E47-A9B9-36110BE39D42}"/>
              </a:ext>
            </a:extLst>
          </p:cNvPr>
          <p:cNvSpPr>
            <a:spLocks noGrp="1"/>
          </p:cNvSpPr>
          <p:nvPr>
            <p:ph idx="1"/>
          </p:nvPr>
        </p:nvSpPr>
        <p:spPr>
          <a:xfrm>
            <a:off x="0" y="1115568"/>
            <a:ext cx="12192000" cy="5742431"/>
          </a:xfrm>
        </p:spPr>
        <p:txBody>
          <a:bodyPr/>
          <a:lstStyle/>
          <a:p>
            <a:r>
              <a:rPr lang="en-US" dirty="0"/>
              <a:t>God’s will, his purpose, his plan, can only be know as he reveals it:</a:t>
            </a:r>
          </a:p>
          <a:p>
            <a:pPr marL="457200" lvl="1" indent="0">
              <a:buNone/>
            </a:pPr>
            <a:r>
              <a:rPr lang="en-CA" b="1" u="sng" dirty="0"/>
              <a:t>Deuteronomy 29:29 ESV</a:t>
            </a:r>
          </a:p>
          <a:p>
            <a:pPr marL="457200" lvl="1" indent="0">
              <a:buNone/>
            </a:pPr>
            <a:r>
              <a:rPr lang="en-CA" b="1" dirty="0">
                <a:highlight>
                  <a:srgbClr val="FFFF00"/>
                </a:highlight>
              </a:rPr>
              <a:t>The secret things belong to the LORD our God</a:t>
            </a:r>
            <a:r>
              <a:rPr lang="en-CA" dirty="0"/>
              <a:t>, but </a:t>
            </a:r>
            <a:r>
              <a:rPr lang="en-CA" b="1" dirty="0">
                <a:highlight>
                  <a:srgbClr val="FFFF00"/>
                </a:highlight>
              </a:rPr>
              <a:t>the things that are revealed belong to us </a:t>
            </a:r>
            <a:r>
              <a:rPr lang="en-CA" dirty="0"/>
              <a:t>and to our children forever, </a:t>
            </a:r>
            <a:r>
              <a:rPr lang="en-CA" b="1" dirty="0">
                <a:highlight>
                  <a:srgbClr val="FFFF00"/>
                </a:highlight>
              </a:rPr>
              <a:t>that we may do all the words of this [</a:t>
            </a:r>
            <a:r>
              <a:rPr lang="en-CA" b="1" dirty="0" err="1">
                <a:highlight>
                  <a:srgbClr val="FFFF00"/>
                </a:highlight>
              </a:rPr>
              <a:t>torah</a:t>
            </a:r>
            <a:r>
              <a:rPr lang="en-CA" b="1" dirty="0">
                <a:highlight>
                  <a:srgbClr val="FFFF00"/>
                </a:highlight>
              </a:rPr>
              <a:t>]</a:t>
            </a:r>
            <a:r>
              <a:rPr lang="en-CA" dirty="0"/>
              <a:t>.</a:t>
            </a:r>
          </a:p>
          <a:p>
            <a:r>
              <a:rPr lang="en-CA" dirty="0"/>
              <a:t>God reserves the right to reveal what he will reveal at his discretion.  </a:t>
            </a:r>
          </a:p>
          <a:p>
            <a:r>
              <a:rPr lang="en-CA" dirty="0"/>
              <a:t>In The Covenant of Knowledge God has made an enormous revelation of “secret things” that can be obtained no where else: most importantly, the </a:t>
            </a:r>
            <a:r>
              <a:rPr lang="en-CA" b="1" dirty="0">
                <a:highlight>
                  <a:srgbClr val="FFFF00"/>
                </a:highlight>
              </a:rPr>
              <a:t>vital information on the nature of God</a:t>
            </a:r>
            <a:r>
              <a:rPr lang="en-CA" dirty="0"/>
              <a:t> – the character attributes which make Jesus Christ and God the Father the loving but all-powerful beings they are.  </a:t>
            </a:r>
          </a:p>
          <a:p>
            <a:r>
              <a:rPr lang="en-CA" dirty="0"/>
              <a:t>Based on an understanding of this love, God’s plan for salvation is understandable – </a:t>
            </a:r>
            <a:r>
              <a:rPr lang="en-CA" b="1" dirty="0">
                <a:highlight>
                  <a:srgbClr val="FFFF00"/>
                </a:highlight>
              </a:rPr>
              <a:t>the Covenant of Life requires True Worshippers to live by God’s revelation</a:t>
            </a:r>
          </a:p>
        </p:txBody>
      </p:sp>
    </p:spTree>
    <p:extLst>
      <p:ext uri="{BB962C8B-B14F-4D97-AF65-F5344CB8AC3E}">
        <p14:creationId xmlns:p14="http://schemas.microsoft.com/office/powerpoint/2010/main" val="1391236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7F3D-9DAF-4FA4-B226-045E05CC660B}"/>
              </a:ext>
            </a:extLst>
          </p:cNvPr>
          <p:cNvSpPr>
            <a:spLocks noGrp="1"/>
          </p:cNvSpPr>
          <p:nvPr>
            <p:ph type="title"/>
          </p:nvPr>
        </p:nvSpPr>
        <p:spPr>
          <a:xfrm>
            <a:off x="838200" y="1"/>
            <a:ext cx="10515600" cy="1133855"/>
          </a:xfrm>
        </p:spPr>
        <p:txBody>
          <a:bodyPr/>
          <a:lstStyle/>
          <a:p>
            <a:pPr algn="ctr"/>
            <a:r>
              <a:rPr lang="en-CA" dirty="0">
                <a:latin typeface="Arial Black" panose="020B0A04020102020204" pitchFamily="34" charset="0"/>
              </a:rPr>
              <a:t>The Covenant of Fidelity</a:t>
            </a:r>
          </a:p>
        </p:txBody>
      </p:sp>
      <p:sp>
        <p:nvSpPr>
          <p:cNvPr id="3" name="Content Placeholder 2">
            <a:extLst>
              <a:ext uri="{FF2B5EF4-FFF2-40B4-BE49-F238E27FC236}">
                <a16:creationId xmlns:a16="http://schemas.microsoft.com/office/drawing/2014/main" id="{87E78966-40CE-44EA-8BC9-352ACF381FCE}"/>
              </a:ext>
            </a:extLst>
          </p:cNvPr>
          <p:cNvSpPr>
            <a:spLocks noGrp="1"/>
          </p:cNvSpPr>
          <p:nvPr>
            <p:ph idx="1"/>
          </p:nvPr>
        </p:nvSpPr>
        <p:spPr>
          <a:xfrm>
            <a:off x="0" y="1133856"/>
            <a:ext cx="12192000" cy="5724143"/>
          </a:xfrm>
        </p:spPr>
        <p:txBody>
          <a:bodyPr>
            <a:normAutofit/>
          </a:bodyPr>
          <a:lstStyle/>
          <a:p>
            <a:r>
              <a:rPr lang="en-CA" dirty="0"/>
              <a:t>After the Israelites were established in the promised land, God makes a new covenant, </a:t>
            </a:r>
            <a:r>
              <a:rPr lang="en-CA" b="1" dirty="0">
                <a:highlight>
                  <a:srgbClr val="FFFF00"/>
                </a:highlight>
              </a:rPr>
              <a:t>The Covenant of Fidelity</a:t>
            </a:r>
            <a:r>
              <a:rPr lang="en-CA" dirty="0"/>
              <a:t>, with the Nation of Israel in Joshua 24:1-28</a:t>
            </a:r>
          </a:p>
          <a:p>
            <a:r>
              <a:rPr lang="en-CA" dirty="0"/>
              <a:t>God reminded the people that they had willingly entered into the Sinai Covenant (The Covenant of Knowledge) whereby they had agreed to the stipulation to “</a:t>
            </a:r>
            <a:r>
              <a:rPr lang="en-CA" b="1" dirty="0">
                <a:highlight>
                  <a:srgbClr val="FFFF00"/>
                </a:highlight>
              </a:rPr>
              <a:t>obey my voice and keep my covenant</a:t>
            </a:r>
            <a:r>
              <a:rPr lang="en-CA" dirty="0"/>
              <a:t>”: the Covenant of Fidelity required </a:t>
            </a:r>
            <a:r>
              <a:rPr lang="en-CA" b="1" dirty="0">
                <a:highlight>
                  <a:srgbClr val="FFFF00"/>
                </a:highlight>
              </a:rPr>
              <a:t>each individual to consider what God had done</a:t>
            </a:r>
            <a:r>
              <a:rPr lang="en-CA" dirty="0"/>
              <a:t> for the nation, and for </a:t>
            </a:r>
            <a:r>
              <a:rPr lang="en-CA" b="1" dirty="0">
                <a:highlight>
                  <a:srgbClr val="FFFF00"/>
                </a:highlight>
              </a:rPr>
              <a:t>each individual, and on that basis commit to serving God</a:t>
            </a:r>
            <a:r>
              <a:rPr lang="en-CA" dirty="0"/>
              <a:t> or not:</a:t>
            </a:r>
          </a:p>
          <a:p>
            <a:pPr marL="457200" lvl="1" indent="0">
              <a:buNone/>
            </a:pPr>
            <a:r>
              <a:rPr lang="en-CA" b="1" u="sng" dirty="0"/>
              <a:t>Joshua 24:21 ESV</a:t>
            </a:r>
          </a:p>
          <a:p>
            <a:pPr marL="457200" lvl="1" indent="0">
              <a:buNone/>
            </a:pPr>
            <a:r>
              <a:rPr lang="en-CA" dirty="0"/>
              <a:t>And the people said to Joshua, “</a:t>
            </a:r>
            <a:r>
              <a:rPr lang="en-CA" b="1" dirty="0">
                <a:highlight>
                  <a:srgbClr val="FFFF00"/>
                </a:highlight>
              </a:rPr>
              <a:t>No, but we will serve the LORD</a:t>
            </a:r>
            <a:r>
              <a:rPr lang="en-CA" dirty="0"/>
              <a:t>.”</a:t>
            </a:r>
          </a:p>
          <a:p>
            <a:r>
              <a:rPr lang="en-CA" b="1" dirty="0">
                <a:highlight>
                  <a:srgbClr val="FFFF00"/>
                </a:highlight>
              </a:rPr>
              <a:t>The essence of the covenant is “fidelity”</a:t>
            </a:r>
            <a:r>
              <a:rPr lang="en-CA" dirty="0"/>
              <a:t>, absolute commitment to serve God.</a:t>
            </a:r>
          </a:p>
          <a:p>
            <a:r>
              <a:rPr lang="en-CA" b="1" dirty="0">
                <a:highlight>
                  <a:srgbClr val="FFFF00"/>
                </a:highlight>
              </a:rPr>
              <a:t>This is the essence of the “covenant” of baptism</a:t>
            </a:r>
            <a:r>
              <a:rPr lang="en-CA" dirty="0"/>
              <a:t> that a Christian enters into upon God’s calling and subsequent repentance: </a:t>
            </a:r>
            <a:r>
              <a:rPr lang="en-CA" b="1" dirty="0">
                <a:highlight>
                  <a:srgbClr val="FFFF00"/>
                </a:highlight>
              </a:rPr>
              <a:t>a Christian agrees to grow in grace and knowledge – the </a:t>
            </a:r>
            <a:r>
              <a:rPr lang="en-CA" b="1" i="1" dirty="0" err="1">
                <a:highlight>
                  <a:srgbClr val="FFFF00"/>
                </a:highlight>
              </a:rPr>
              <a:t>torah</a:t>
            </a:r>
            <a:r>
              <a:rPr lang="en-CA" b="1" dirty="0">
                <a:highlight>
                  <a:srgbClr val="FFFF00"/>
                </a:highlight>
              </a:rPr>
              <a:t> of God</a:t>
            </a:r>
            <a:r>
              <a:rPr lang="en-CA" dirty="0"/>
              <a:t>. </a:t>
            </a:r>
          </a:p>
          <a:p>
            <a:endParaRPr lang="en-CA" dirty="0"/>
          </a:p>
        </p:txBody>
      </p:sp>
    </p:spTree>
    <p:extLst>
      <p:ext uri="{BB962C8B-B14F-4D97-AF65-F5344CB8AC3E}">
        <p14:creationId xmlns:p14="http://schemas.microsoft.com/office/powerpoint/2010/main" val="3210070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4154A-B6F6-4571-BD07-6FE684127D22}"/>
              </a:ext>
            </a:extLst>
          </p:cNvPr>
          <p:cNvSpPr>
            <a:spLocks noGrp="1"/>
          </p:cNvSpPr>
          <p:nvPr>
            <p:ph type="title"/>
          </p:nvPr>
        </p:nvSpPr>
        <p:spPr>
          <a:xfrm>
            <a:off x="838200" y="1"/>
            <a:ext cx="10515600" cy="1170431"/>
          </a:xfrm>
        </p:spPr>
        <p:txBody>
          <a:bodyPr/>
          <a:lstStyle/>
          <a:p>
            <a:pPr algn="ctr"/>
            <a:r>
              <a:rPr lang="en-CA" dirty="0">
                <a:latin typeface="Arial Black" panose="020B0A04020102020204" pitchFamily="34" charset="0"/>
              </a:rPr>
              <a:t>The Covenant of Descent</a:t>
            </a:r>
          </a:p>
        </p:txBody>
      </p:sp>
      <p:sp>
        <p:nvSpPr>
          <p:cNvPr id="3" name="Content Placeholder 2">
            <a:extLst>
              <a:ext uri="{FF2B5EF4-FFF2-40B4-BE49-F238E27FC236}">
                <a16:creationId xmlns:a16="http://schemas.microsoft.com/office/drawing/2014/main" id="{EF6705F3-50CF-48DD-9998-45C781227CA5}"/>
              </a:ext>
            </a:extLst>
          </p:cNvPr>
          <p:cNvSpPr>
            <a:spLocks noGrp="1"/>
          </p:cNvSpPr>
          <p:nvPr>
            <p:ph idx="1"/>
          </p:nvPr>
        </p:nvSpPr>
        <p:spPr>
          <a:xfrm>
            <a:off x="0" y="1170432"/>
            <a:ext cx="12192000" cy="5687567"/>
          </a:xfrm>
        </p:spPr>
        <p:txBody>
          <a:bodyPr>
            <a:normAutofit lnSpcReduction="10000"/>
          </a:bodyPr>
          <a:lstStyle/>
          <a:p>
            <a:r>
              <a:rPr lang="en-CA" dirty="0"/>
              <a:t>Much later, after Saul had failed as king of Israel, God established David as king and made with David, </a:t>
            </a:r>
            <a:r>
              <a:rPr lang="en-CA" b="1" dirty="0">
                <a:highlight>
                  <a:srgbClr val="FFFF00"/>
                </a:highlight>
              </a:rPr>
              <a:t>The Covenant of Descent:</a:t>
            </a:r>
          </a:p>
          <a:p>
            <a:pPr marL="457200" lvl="1" indent="0">
              <a:buNone/>
            </a:pPr>
            <a:r>
              <a:rPr lang="en-CA" b="1" u="sng" dirty="0"/>
              <a:t>2 Samuel 7:11b-16 ESV </a:t>
            </a:r>
          </a:p>
          <a:p>
            <a:pPr marL="457200" lvl="1" indent="0">
              <a:buNone/>
            </a:pPr>
            <a:r>
              <a:rPr lang="en-CA" dirty="0"/>
              <a:t>Moreover, </a:t>
            </a:r>
            <a:r>
              <a:rPr lang="en-CA" b="1" dirty="0">
                <a:highlight>
                  <a:srgbClr val="FFFF00"/>
                </a:highlight>
              </a:rPr>
              <a:t>the LORD declares to you that the LORD will make you a house</a:t>
            </a:r>
            <a:r>
              <a:rPr lang="en-CA" dirty="0"/>
              <a:t>.  When your days are fulfilled and you lie down with your fathers, </a:t>
            </a:r>
            <a:r>
              <a:rPr lang="en-CA" b="1" dirty="0">
                <a:highlight>
                  <a:srgbClr val="FFFF00"/>
                </a:highlight>
              </a:rPr>
              <a:t>I will raise up your offspring after you</a:t>
            </a:r>
            <a:r>
              <a:rPr lang="en-CA" dirty="0"/>
              <a:t>, who shall come from your body, and </a:t>
            </a:r>
            <a:r>
              <a:rPr lang="en-CA" b="1" dirty="0">
                <a:highlight>
                  <a:srgbClr val="FFFF00"/>
                </a:highlight>
              </a:rPr>
              <a:t>I will establish his kingdom</a:t>
            </a:r>
            <a:r>
              <a:rPr lang="en-CA" dirty="0"/>
              <a:t>.  He shall build a house for my name, and </a:t>
            </a:r>
            <a:r>
              <a:rPr lang="en-CA" b="1" dirty="0">
                <a:highlight>
                  <a:srgbClr val="FFFF00"/>
                </a:highlight>
              </a:rPr>
              <a:t>I will establish the throne of his kingdom forever</a:t>
            </a:r>
            <a:r>
              <a:rPr lang="en-CA" dirty="0"/>
              <a:t>.  I will be to him a father, and he shall be to me a son.  When he commits iniquity, I will discipline him with the rod of men, with the stripes of the sons of men, but my [</a:t>
            </a:r>
            <a:r>
              <a:rPr lang="en-CA" dirty="0" err="1"/>
              <a:t>ḥesed</a:t>
            </a:r>
            <a:r>
              <a:rPr lang="en-CA" dirty="0"/>
              <a:t>] will not depart from him, as I took it from Saul, whom I put away from before you.  And </a:t>
            </a:r>
            <a:r>
              <a:rPr lang="en-CA" b="1" dirty="0">
                <a:highlight>
                  <a:srgbClr val="FFFF00"/>
                </a:highlight>
              </a:rPr>
              <a:t>your house and your kingdom shall be made sure forever before me.  Your throne shall be established forever</a:t>
            </a:r>
            <a:r>
              <a:rPr lang="en-CA" dirty="0"/>
              <a:t>.’”</a:t>
            </a:r>
          </a:p>
          <a:p>
            <a:r>
              <a:rPr lang="en-CA" dirty="0"/>
              <a:t>David was promised </a:t>
            </a:r>
            <a:r>
              <a:rPr lang="en-CA" b="1" dirty="0">
                <a:highlight>
                  <a:srgbClr val="FFFF00"/>
                </a:highlight>
              </a:rPr>
              <a:t>dynastic longevity</a:t>
            </a:r>
            <a:r>
              <a:rPr lang="en-CA" dirty="0"/>
              <a:t>, which was fulfilled as his descendants sat on the throne of Israel until the dissolution of the nation in the early sixth century.  </a:t>
            </a:r>
          </a:p>
          <a:p>
            <a:r>
              <a:rPr lang="en-CA" dirty="0"/>
              <a:t>But </a:t>
            </a:r>
            <a:r>
              <a:rPr lang="en-CA" b="1" dirty="0">
                <a:highlight>
                  <a:srgbClr val="FFFF00"/>
                </a:highlight>
              </a:rPr>
              <a:t>the covenant was promised to extend in perpetuity</a:t>
            </a:r>
            <a:r>
              <a:rPr lang="en-CA" dirty="0"/>
              <a:t> – this, of course, will be established when Jesus Christ assumes his role as King of kings. </a:t>
            </a:r>
          </a:p>
        </p:txBody>
      </p:sp>
    </p:spTree>
    <p:extLst>
      <p:ext uri="{BB962C8B-B14F-4D97-AF65-F5344CB8AC3E}">
        <p14:creationId xmlns:p14="http://schemas.microsoft.com/office/powerpoint/2010/main" val="1034344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6E1F8-161E-4D7E-829B-B82DF0E3B862}"/>
              </a:ext>
            </a:extLst>
          </p:cNvPr>
          <p:cNvSpPr>
            <a:spLocks noGrp="1"/>
          </p:cNvSpPr>
          <p:nvPr>
            <p:ph type="title"/>
          </p:nvPr>
        </p:nvSpPr>
        <p:spPr>
          <a:xfrm>
            <a:off x="838200" y="1"/>
            <a:ext cx="10515600" cy="1162049"/>
          </a:xfrm>
        </p:spPr>
        <p:txBody>
          <a:bodyPr/>
          <a:lstStyle/>
          <a:p>
            <a:pPr algn="ctr"/>
            <a:r>
              <a:rPr lang="en-CA" b="1" dirty="0">
                <a:latin typeface="Arial Black" panose="020B0A04020102020204" pitchFamily="34" charset="0"/>
              </a:rPr>
              <a:t>The Descendant</a:t>
            </a:r>
          </a:p>
        </p:txBody>
      </p:sp>
      <p:sp>
        <p:nvSpPr>
          <p:cNvPr id="3" name="Content Placeholder 2">
            <a:extLst>
              <a:ext uri="{FF2B5EF4-FFF2-40B4-BE49-F238E27FC236}">
                <a16:creationId xmlns:a16="http://schemas.microsoft.com/office/drawing/2014/main" id="{8AAEDD8D-BE6F-45C9-A441-BBDD51A4A6E2}"/>
              </a:ext>
            </a:extLst>
          </p:cNvPr>
          <p:cNvSpPr>
            <a:spLocks noGrp="1"/>
          </p:cNvSpPr>
          <p:nvPr>
            <p:ph idx="1"/>
          </p:nvPr>
        </p:nvSpPr>
        <p:spPr>
          <a:xfrm>
            <a:off x="0" y="1162050"/>
            <a:ext cx="12192000" cy="5695949"/>
          </a:xfrm>
        </p:spPr>
        <p:txBody>
          <a:bodyPr>
            <a:normAutofit lnSpcReduction="10000"/>
          </a:bodyPr>
          <a:lstStyle/>
          <a:p>
            <a:pPr marL="0" marR="0">
              <a:lnSpc>
                <a:spcPct val="107000"/>
              </a:lnSpc>
              <a:spcBef>
                <a:spcPts val="0"/>
              </a:spcBef>
              <a:spcAft>
                <a:spcPts val="0"/>
              </a:spcAft>
            </a:pPr>
            <a:r>
              <a:rPr lang="en-CA" dirty="0">
                <a:effectLst/>
                <a:latin typeface="Calibri" panose="020F0502020204030204" pitchFamily="34" charset="0"/>
                <a:ea typeface="Calibri" panose="020F0502020204030204" pitchFamily="34" charset="0"/>
                <a:cs typeface="Arial" panose="020B0604020202020204" pitchFamily="34" charset="0"/>
              </a:rPr>
              <a:t>The New Testament authors make clear the Davidic Covenant’s fulfillment in Jesus: </a:t>
            </a:r>
          </a:p>
          <a:p>
            <a:pPr lvl="1" indent="0">
              <a:lnSpc>
                <a:spcPct val="107000"/>
              </a:lnSpc>
              <a:spcBef>
                <a:spcPts val="0"/>
              </a:spcBef>
              <a:buNone/>
            </a:pPr>
            <a:r>
              <a:rPr lang="en-CA" b="1" u="sng" dirty="0">
                <a:effectLst/>
                <a:latin typeface="Calibri" panose="020F0502020204030204" pitchFamily="34" charset="0"/>
                <a:ea typeface="Calibri" panose="020F0502020204030204" pitchFamily="34" charset="0"/>
                <a:cs typeface="Arial" panose="020B0604020202020204" pitchFamily="34" charset="0"/>
              </a:rPr>
              <a:t>Matthew 1:1 ESV</a:t>
            </a:r>
          </a:p>
          <a:p>
            <a:pPr lvl="1" indent="0">
              <a:lnSpc>
                <a:spcPct val="107000"/>
              </a:lnSpc>
              <a:spcBef>
                <a:spcPts val="0"/>
              </a:spcBef>
              <a:spcAft>
                <a:spcPts val="600"/>
              </a:spcAft>
              <a:buNone/>
            </a:pPr>
            <a:r>
              <a:rPr lang="en-CA" dirty="0">
                <a:effectLst/>
                <a:latin typeface="Calibri" panose="020F0502020204030204" pitchFamily="34" charset="0"/>
                <a:ea typeface="Calibri" panose="020F0502020204030204" pitchFamily="34" charset="0"/>
                <a:cs typeface="Arial" panose="020B0604020202020204" pitchFamily="34" charset="0"/>
              </a:rPr>
              <a:t>The book of the genealogy of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Jesus Christ, the son of David</a:t>
            </a:r>
            <a:r>
              <a:rPr lang="en-CA" dirty="0">
                <a:effectLst/>
                <a:latin typeface="Calibri" panose="020F0502020204030204" pitchFamily="34" charset="0"/>
                <a:ea typeface="Calibri" panose="020F0502020204030204" pitchFamily="34" charset="0"/>
                <a:cs typeface="Arial" panose="020B0604020202020204" pitchFamily="34" charset="0"/>
              </a:rPr>
              <a:t> … </a:t>
            </a:r>
            <a:endParaRPr lang="en-CA" sz="3200" dirty="0">
              <a:effectLst/>
              <a:latin typeface="Calibri" panose="020F0502020204030204" pitchFamily="34" charset="0"/>
              <a:ea typeface="Calibri" panose="020F0502020204030204" pitchFamily="34" charset="0"/>
              <a:cs typeface="Arial" panose="020B0604020202020204" pitchFamily="34" charset="0"/>
            </a:endParaRPr>
          </a:p>
          <a:p>
            <a:pPr lvl="1" indent="0">
              <a:lnSpc>
                <a:spcPct val="107000"/>
              </a:lnSpc>
              <a:spcBef>
                <a:spcPts val="0"/>
              </a:spcBef>
              <a:spcAft>
                <a:spcPts val="300"/>
              </a:spcAft>
              <a:buNone/>
            </a:pPr>
            <a:r>
              <a:rPr lang="en-CA" b="1" u="sng" dirty="0">
                <a:effectLst/>
                <a:latin typeface="Calibri" panose="020F0502020204030204" pitchFamily="34" charset="0"/>
                <a:ea typeface="Calibri" panose="020F0502020204030204" pitchFamily="34" charset="0"/>
                <a:cs typeface="Arial" panose="020B0604020202020204" pitchFamily="34" charset="0"/>
              </a:rPr>
              <a:t>Luke 1:31-33 ESV</a:t>
            </a:r>
          </a:p>
          <a:p>
            <a:pPr lvl="1" indent="0">
              <a:lnSpc>
                <a:spcPct val="107000"/>
              </a:lnSpc>
              <a:spcBef>
                <a:spcPts val="0"/>
              </a:spcBef>
              <a:spcAft>
                <a:spcPts val="600"/>
              </a:spcAft>
              <a:buNone/>
            </a:pPr>
            <a:r>
              <a:rPr lang="en-CA" dirty="0">
                <a:effectLst/>
                <a:latin typeface="Calibri" panose="020F0502020204030204" pitchFamily="34" charset="0"/>
                <a:ea typeface="Calibri" panose="020F0502020204030204" pitchFamily="34" charset="0"/>
                <a:cs typeface="Arial" panose="020B0604020202020204" pitchFamily="34" charset="0"/>
              </a:rPr>
              <a:t>And behold, you will conceive in your womb and bear a son,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shall call his name Jesus</a:t>
            </a:r>
            <a:r>
              <a:rPr lang="en-CA" dirty="0">
                <a:effectLst/>
                <a:latin typeface="Calibri" panose="020F0502020204030204" pitchFamily="34" charset="0"/>
                <a:ea typeface="Calibri" panose="020F0502020204030204" pitchFamily="34" charset="0"/>
                <a:cs typeface="Arial" panose="020B0604020202020204" pitchFamily="34" charset="0"/>
              </a:rPr>
              <a:t>.  He will be great and will be called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Son of the Most High</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Lord God will give to him the throne of his father David</a:t>
            </a:r>
            <a:r>
              <a:rPr lang="en-CA" dirty="0">
                <a:effectLst/>
                <a:latin typeface="Calibri" panose="020F0502020204030204" pitchFamily="34" charset="0"/>
                <a:ea typeface="Calibri" panose="020F0502020204030204" pitchFamily="34" charset="0"/>
                <a:cs typeface="Arial" panose="020B0604020202020204" pitchFamily="34" charset="0"/>
              </a:rPr>
              <a:t>, and he will reign over the house of Jacob forever, and of his kingdom there will be no end.”</a:t>
            </a:r>
          </a:p>
          <a:p>
            <a:pPr lvl="1" indent="0">
              <a:lnSpc>
                <a:spcPct val="107000"/>
              </a:lnSpc>
              <a:spcBef>
                <a:spcPts val="0"/>
              </a:spcBef>
              <a:buNone/>
            </a:pPr>
            <a:r>
              <a:rPr lang="en-CA" b="1" u="sng" dirty="0">
                <a:effectLst/>
                <a:latin typeface="Calibri" panose="020F0502020204030204" pitchFamily="34" charset="0"/>
                <a:ea typeface="Calibri" panose="020F0502020204030204" pitchFamily="34" charset="0"/>
                <a:cs typeface="Arial" panose="020B0604020202020204" pitchFamily="34" charset="0"/>
              </a:rPr>
              <a:t>Romans 1:1b-4 ESV</a:t>
            </a:r>
          </a:p>
          <a:p>
            <a:pPr lvl="1" indent="0">
              <a:lnSpc>
                <a:spcPct val="107000"/>
              </a:lnSpc>
              <a:spcBef>
                <a:spcPts val="0"/>
              </a:spcBef>
              <a:buNone/>
            </a:pP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gospel of God</a:t>
            </a:r>
            <a:r>
              <a:rPr lang="en-CA" dirty="0">
                <a:effectLst/>
                <a:latin typeface="Calibri" panose="020F0502020204030204" pitchFamily="34" charset="0"/>
                <a:ea typeface="Calibri" panose="020F0502020204030204" pitchFamily="34" charset="0"/>
                <a:cs typeface="Arial" panose="020B0604020202020204" pitchFamily="34" charset="0"/>
              </a:rPr>
              <a:t>, which he promised beforehand through his prophets in the holy Scriptures,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concerning his Son</a:t>
            </a:r>
            <a:r>
              <a:rPr lang="en-CA" dirty="0">
                <a:effectLst/>
                <a:latin typeface="Calibri" panose="020F0502020204030204" pitchFamily="34" charset="0"/>
                <a:ea typeface="Calibri" panose="020F0502020204030204" pitchFamily="34" charset="0"/>
                <a:cs typeface="Arial" panose="020B0604020202020204" pitchFamily="34" charset="0"/>
              </a:rPr>
              <a:t>, who was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descended from David</a:t>
            </a:r>
            <a:r>
              <a:rPr lang="en-CA" dirty="0">
                <a:effectLst/>
                <a:latin typeface="Calibri" panose="020F0502020204030204" pitchFamily="34" charset="0"/>
                <a:ea typeface="Calibri" panose="020F0502020204030204" pitchFamily="34" charset="0"/>
                <a:cs typeface="Arial" panose="020B0604020202020204" pitchFamily="34" charset="0"/>
              </a:rPr>
              <a:t> according to the flesh and was declared to be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Son of God</a:t>
            </a:r>
            <a:r>
              <a:rPr lang="en-CA" dirty="0">
                <a:effectLst/>
                <a:latin typeface="Calibri" panose="020F0502020204030204" pitchFamily="34" charset="0"/>
                <a:ea typeface="Calibri" panose="020F0502020204030204" pitchFamily="34" charset="0"/>
                <a:cs typeface="Arial" panose="020B0604020202020204" pitchFamily="34" charset="0"/>
              </a:rPr>
              <a:t> in power according to the Spirit of holiness by his resurrection from the dead,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Jesus Christ our Lord</a:t>
            </a:r>
            <a:r>
              <a:rPr lang="en-CA" dirty="0">
                <a:effectLst/>
                <a:latin typeface="Calibri" panose="020F0502020204030204" pitchFamily="34" charset="0"/>
                <a:ea typeface="Calibri" panose="020F0502020204030204" pitchFamily="34" charset="0"/>
                <a:cs typeface="Arial" panose="020B0604020202020204" pitchFamily="34" charset="0"/>
              </a:rPr>
              <a:t> …</a:t>
            </a:r>
          </a:p>
          <a:p>
            <a:endParaRPr lang="en-CA" dirty="0"/>
          </a:p>
        </p:txBody>
      </p:sp>
    </p:spTree>
    <p:extLst>
      <p:ext uri="{BB962C8B-B14F-4D97-AF65-F5344CB8AC3E}">
        <p14:creationId xmlns:p14="http://schemas.microsoft.com/office/powerpoint/2010/main" val="2054543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02EAC-3A6E-422F-A191-9B48E39291E2}"/>
              </a:ext>
            </a:extLst>
          </p:cNvPr>
          <p:cNvSpPr>
            <a:spLocks noGrp="1"/>
          </p:cNvSpPr>
          <p:nvPr>
            <p:ph type="title"/>
          </p:nvPr>
        </p:nvSpPr>
        <p:spPr>
          <a:xfrm>
            <a:off x="838200" y="1"/>
            <a:ext cx="10515600" cy="1152143"/>
          </a:xfrm>
        </p:spPr>
        <p:txBody>
          <a:bodyPr/>
          <a:lstStyle/>
          <a:p>
            <a:pPr algn="ctr"/>
            <a:r>
              <a:rPr lang="en-CA" dirty="0">
                <a:latin typeface="Arial Black" panose="020B0A04020102020204" pitchFamily="34" charset="0"/>
              </a:rPr>
              <a:t>The Covenant of Salvation</a:t>
            </a:r>
          </a:p>
        </p:txBody>
      </p:sp>
      <p:sp>
        <p:nvSpPr>
          <p:cNvPr id="3" name="Content Placeholder 2">
            <a:extLst>
              <a:ext uri="{FF2B5EF4-FFF2-40B4-BE49-F238E27FC236}">
                <a16:creationId xmlns:a16="http://schemas.microsoft.com/office/drawing/2014/main" id="{1ED37A7B-737C-464A-B2E0-183B098221D9}"/>
              </a:ext>
            </a:extLst>
          </p:cNvPr>
          <p:cNvSpPr>
            <a:spLocks noGrp="1"/>
          </p:cNvSpPr>
          <p:nvPr>
            <p:ph idx="1"/>
          </p:nvPr>
        </p:nvSpPr>
        <p:spPr>
          <a:xfrm>
            <a:off x="0" y="1152144"/>
            <a:ext cx="12192000" cy="5705855"/>
          </a:xfrm>
        </p:spPr>
        <p:txBody>
          <a:bodyPr/>
          <a:lstStyle/>
          <a:p>
            <a:r>
              <a:rPr lang="en-CA" dirty="0"/>
              <a:t>Finally, God gave humanity </a:t>
            </a:r>
            <a:r>
              <a:rPr lang="en-CA" b="1" dirty="0">
                <a:highlight>
                  <a:srgbClr val="FFFF00"/>
                </a:highlight>
              </a:rPr>
              <a:t>The Covenant of Salvation</a:t>
            </a:r>
            <a:r>
              <a:rPr lang="en-CA" dirty="0"/>
              <a:t>: this covenant is discussed by many prophets – this covenant opens the door to salvation for all human beings.  </a:t>
            </a:r>
          </a:p>
          <a:p>
            <a:r>
              <a:rPr lang="en-CA" b="1" dirty="0">
                <a:highlight>
                  <a:srgbClr val="FFFF00"/>
                </a:highlight>
              </a:rPr>
              <a:t>The Covenant of Salvation</a:t>
            </a:r>
            <a:r>
              <a:rPr lang="en-CA" dirty="0"/>
              <a:t> is based on </a:t>
            </a:r>
            <a:r>
              <a:rPr lang="en-CA" b="1" dirty="0">
                <a:highlight>
                  <a:srgbClr val="FFFF00"/>
                </a:highlight>
              </a:rPr>
              <a:t>the sacrifice of Jesus Christ as a propitiation for sin</a:t>
            </a:r>
            <a:r>
              <a:rPr lang="en-CA" dirty="0"/>
              <a:t>.  </a:t>
            </a:r>
          </a:p>
          <a:p>
            <a:r>
              <a:rPr lang="en-CA" dirty="0"/>
              <a:t>Jesus inaugurated the </a:t>
            </a:r>
            <a:r>
              <a:rPr lang="en-CA" b="1" dirty="0">
                <a:highlight>
                  <a:srgbClr val="FFFF00"/>
                </a:highlight>
              </a:rPr>
              <a:t>New Covenant</a:t>
            </a:r>
            <a:r>
              <a:rPr lang="en-CA" dirty="0"/>
              <a:t> (The Covenant of Salvation) on the First Christian Passover the evening before he was killed.  </a:t>
            </a:r>
          </a:p>
          <a:p>
            <a:r>
              <a:rPr lang="en-CA" dirty="0"/>
              <a:t>The inauguration of the </a:t>
            </a:r>
            <a:r>
              <a:rPr lang="en-CA" b="1" dirty="0">
                <a:highlight>
                  <a:srgbClr val="FFFF00"/>
                </a:highlight>
              </a:rPr>
              <a:t>New Testament Church</a:t>
            </a:r>
            <a:r>
              <a:rPr lang="en-CA" dirty="0"/>
              <a:t> at the First Christian Pentecost was the beginning of salvation for all human beings.  </a:t>
            </a:r>
          </a:p>
          <a:p>
            <a:r>
              <a:rPr lang="en-CA" dirty="0"/>
              <a:t>The Covenant of Salvation will come into full effect </a:t>
            </a:r>
            <a:r>
              <a:rPr lang="en-CA" b="1" dirty="0">
                <a:highlight>
                  <a:srgbClr val="FFFF00"/>
                </a:highlight>
              </a:rPr>
              <a:t>when the Kingdom of God is established on the earth and all people in all nations over the whole earth will be brought into the True Worship of the True God</a:t>
            </a:r>
            <a:r>
              <a:rPr lang="en-CA" dirty="0"/>
              <a:t>.</a:t>
            </a:r>
          </a:p>
        </p:txBody>
      </p:sp>
    </p:spTree>
    <p:extLst>
      <p:ext uri="{BB962C8B-B14F-4D97-AF65-F5344CB8AC3E}">
        <p14:creationId xmlns:p14="http://schemas.microsoft.com/office/powerpoint/2010/main" val="4007728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655A2-CB0E-475B-9369-EF01E38540D7}"/>
              </a:ext>
            </a:extLst>
          </p:cNvPr>
          <p:cNvSpPr>
            <a:spLocks noGrp="1"/>
          </p:cNvSpPr>
          <p:nvPr>
            <p:ph type="title"/>
          </p:nvPr>
        </p:nvSpPr>
        <p:spPr>
          <a:xfrm>
            <a:off x="838200" y="1"/>
            <a:ext cx="10515600" cy="1078991"/>
          </a:xfrm>
        </p:spPr>
        <p:txBody>
          <a:bodyPr/>
          <a:lstStyle/>
          <a:p>
            <a:pPr algn="ctr"/>
            <a:r>
              <a:rPr lang="en-US" dirty="0">
                <a:latin typeface="Arial Black" panose="020B0A04020102020204" pitchFamily="34" charset="0"/>
              </a:rPr>
              <a:t>A Familiar Prophecy</a:t>
            </a:r>
            <a:endParaRPr lang="en-CA" dirty="0">
              <a:latin typeface="Arial Black" panose="020B0A04020102020204" pitchFamily="34" charset="0"/>
            </a:endParaRPr>
          </a:p>
        </p:txBody>
      </p:sp>
      <p:sp>
        <p:nvSpPr>
          <p:cNvPr id="3" name="Content Placeholder 2">
            <a:extLst>
              <a:ext uri="{FF2B5EF4-FFF2-40B4-BE49-F238E27FC236}">
                <a16:creationId xmlns:a16="http://schemas.microsoft.com/office/drawing/2014/main" id="{6F586C8D-79C8-4035-9888-0EE829C160C3}"/>
              </a:ext>
            </a:extLst>
          </p:cNvPr>
          <p:cNvSpPr>
            <a:spLocks noGrp="1"/>
          </p:cNvSpPr>
          <p:nvPr>
            <p:ph idx="1"/>
          </p:nvPr>
        </p:nvSpPr>
        <p:spPr>
          <a:xfrm>
            <a:off x="0" y="1078992"/>
            <a:ext cx="12192000" cy="5779007"/>
          </a:xfrm>
        </p:spPr>
        <p:txBody>
          <a:bodyPr/>
          <a:lstStyle/>
          <a:p>
            <a:pPr marL="457200" lvl="1" indent="0">
              <a:buNone/>
            </a:pPr>
            <a:r>
              <a:rPr lang="en-CA" b="1" u="sng" dirty="0"/>
              <a:t>Jeremiah 31:31-34 ESV</a:t>
            </a:r>
          </a:p>
          <a:p>
            <a:pPr marL="457200" lvl="1" indent="0">
              <a:buNone/>
            </a:pPr>
            <a:r>
              <a:rPr lang="en-CA" dirty="0"/>
              <a:t>“Behold, the days are coming, declares the LORD, when </a:t>
            </a:r>
            <a:r>
              <a:rPr lang="en-CA" b="1" dirty="0">
                <a:highlight>
                  <a:srgbClr val="FFFF00"/>
                </a:highlight>
              </a:rPr>
              <a:t>I will make a new covenant</a:t>
            </a:r>
            <a:r>
              <a:rPr lang="en-CA" dirty="0"/>
              <a:t> with the house of Israel and the house of Judah, </a:t>
            </a:r>
            <a:r>
              <a:rPr lang="en-CA" b="1" dirty="0">
                <a:highlight>
                  <a:srgbClr val="FFFF00"/>
                </a:highlight>
              </a:rPr>
              <a:t>not like the covenant that I made with their fathers</a:t>
            </a:r>
            <a:r>
              <a:rPr lang="en-CA" dirty="0"/>
              <a:t> on the day when I took them by the hand to bring them out of the land of Egypt, my covenant </a:t>
            </a:r>
            <a:r>
              <a:rPr lang="en-CA" b="1" dirty="0">
                <a:highlight>
                  <a:srgbClr val="FFFF00"/>
                </a:highlight>
              </a:rPr>
              <a:t>that they broke</a:t>
            </a:r>
            <a:r>
              <a:rPr lang="en-CA" dirty="0"/>
              <a:t>, though I was their husband, declares the LORD.  For this is the covenant that I will make with the house of Israel after those days, declares the LORD</a:t>
            </a:r>
            <a:r>
              <a:rPr lang="en-CA" b="1" dirty="0">
                <a:highlight>
                  <a:srgbClr val="FFFF00"/>
                </a:highlight>
              </a:rPr>
              <a:t>: I will put my [</a:t>
            </a:r>
            <a:r>
              <a:rPr lang="en-CA" b="1" dirty="0" err="1">
                <a:highlight>
                  <a:srgbClr val="FFFF00"/>
                </a:highlight>
              </a:rPr>
              <a:t>torah</a:t>
            </a:r>
            <a:r>
              <a:rPr lang="en-CA" b="1" dirty="0">
                <a:highlight>
                  <a:srgbClr val="FFFF00"/>
                </a:highlight>
              </a:rPr>
              <a:t>] within them, and I will write it on their hearts</a:t>
            </a:r>
            <a:r>
              <a:rPr lang="en-CA" dirty="0"/>
              <a:t>.  And I will be their God, and they shall be my people.  And no longer shall each one teach his neighbor and each his brother, saying, ‘Know the LORD,’ for </a:t>
            </a:r>
            <a:r>
              <a:rPr lang="en-CA" b="1" dirty="0">
                <a:highlight>
                  <a:srgbClr val="FFFF00"/>
                </a:highlight>
              </a:rPr>
              <a:t>they shall all know me, from the least of them to the greatest</a:t>
            </a:r>
            <a:r>
              <a:rPr lang="en-CA" dirty="0"/>
              <a:t>, declares the LORD. For </a:t>
            </a:r>
            <a:r>
              <a:rPr lang="en-CA" b="1" dirty="0">
                <a:highlight>
                  <a:srgbClr val="FFFF00"/>
                </a:highlight>
              </a:rPr>
              <a:t>I will forgive their iniquity</a:t>
            </a:r>
            <a:r>
              <a:rPr lang="en-CA" dirty="0"/>
              <a:t>, and I will remember their sin no more.” </a:t>
            </a:r>
          </a:p>
          <a:p>
            <a:r>
              <a:rPr lang="en-CA" dirty="0"/>
              <a:t>The covenant is specifically with “</a:t>
            </a:r>
            <a:r>
              <a:rPr lang="en-CA" b="1" dirty="0">
                <a:highlight>
                  <a:srgbClr val="FFFF00"/>
                </a:highlight>
              </a:rPr>
              <a:t>the house of Israel and the house of Judah</a:t>
            </a:r>
            <a:r>
              <a:rPr lang="en-CA" dirty="0"/>
              <a:t>” this is the </a:t>
            </a:r>
            <a:r>
              <a:rPr lang="en-CA" b="1" dirty="0">
                <a:highlight>
                  <a:srgbClr val="FFFF00"/>
                </a:highlight>
              </a:rPr>
              <a:t>New Israel</a:t>
            </a:r>
            <a:r>
              <a:rPr lang="en-CA" dirty="0"/>
              <a:t> to be created through the Second Exodus after the Second Advent – from there the New Covenant will spread </a:t>
            </a:r>
            <a:r>
              <a:rPr lang="en-CA" b="1" dirty="0">
                <a:highlight>
                  <a:srgbClr val="FFFF00"/>
                </a:highlight>
              </a:rPr>
              <a:t>to each and every human being on the planet</a:t>
            </a:r>
            <a:r>
              <a:rPr lang="en-CA" dirty="0"/>
              <a:t>!</a:t>
            </a:r>
          </a:p>
        </p:txBody>
      </p:sp>
    </p:spTree>
    <p:extLst>
      <p:ext uri="{BB962C8B-B14F-4D97-AF65-F5344CB8AC3E}">
        <p14:creationId xmlns:p14="http://schemas.microsoft.com/office/powerpoint/2010/main" val="4129319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46159-0ED9-4C2E-81AE-D356CC403DB7}"/>
              </a:ext>
            </a:extLst>
          </p:cNvPr>
          <p:cNvSpPr>
            <a:spLocks noGrp="1"/>
          </p:cNvSpPr>
          <p:nvPr>
            <p:ph type="title"/>
          </p:nvPr>
        </p:nvSpPr>
        <p:spPr>
          <a:xfrm>
            <a:off x="838200" y="1"/>
            <a:ext cx="10515600" cy="1104899"/>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9885482F-2840-488B-B251-74FE28A89683}"/>
              </a:ext>
            </a:extLst>
          </p:cNvPr>
          <p:cNvSpPr>
            <a:spLocks noGrp="1"/>
          </p:cNvSpPr>
          <p:nvPr>
            <p:ph idx="1"/>
          </p:nvPr>
        </p:nvSpPr>
        <p:spPr>
          <a:xfrm>
            <a:off x="0" y="1104900"/>
            <a:ext cx="12192000" cy="5753099"/>
          </a:xfrm>
        </p:spPr>
        <p:txBody>
          <a:bodyPr/>
          <a:lstStyle/>
          <a:p>
            <a:r>
              <a:rPr lang="en-CA" dirty="0"/>
              <a:t>Because </a:t>
            </a:r>
            <a:r>
              <a:rPr lang="en-CA" b="1" dirty="0">
                <a:highlight>
                  <a:srgbClr val="FFFF00"/>
                </a:highlight>
              </a:rPr>
              <a:t>God has such love for his creation</a:t>
            </a:r>
            <a:r>
              <a:rPr lang="en-CA" dirty="0"/>
              <a:t>, human beings, he has been willing to enter into </a:t>
            </a:r>
            <a:r>
              <a:rPr lang="en-CA" b="1" dirty="0">
                <a:highlight>
                  <a:srgbClr val="FFFF00"/>
                </a:highlight>
              </a:rPr>
              <a:t>these seven covenants</a:t>
            </a:r>
            <a:r>
              <a:rPr lang="en-CA" dirty="0"/>
              <a:t> with human beings: </a:t>
            </a:r>
            <a:r>
              <a:rPr lang="en-CA" b="1" dirty="0">
                <a:highlight>
                  <a:srgbClr val="FFFF00"/>
                </a:highlight>
              </a:rPr>
              <a:t>these covenants define God’s Grace</a:t>
            </a:r>
            <a:r>
              <a:rPr lang="en-CA" dirty="0"/>
              <a:t>; they  comprise a complete revelation from the Creator to his creation, human beings, of the </a:t>
            </a:r>
            <a:r>
              <a:rPr lang="en-CA" b="1" dirty="0">
                <a:highlight>
                  <a:srgbClr val="FFFF00"/>
                </a:highlight>
              </a:rPr>
              <a:t>Nature of God</a:t>
            </a:r>
            <a:r>
              <a:rPr lang="en-CA" dirty="0"/>
              <a:t> and his </a:t>
            </a:r>
            <a:r>
              <a:rPr lang="en-CA" b="1" dirty="0">
                <a:highlight>
                  <a:srgbClr val="FFFF00"/>
                </a:highlight>
              </a:rPr>
              <a:t>Plan of Salvation</a:t>
            </a:r>
            <a:r>
              <a:rPr lang="en-CA" dirty="0"/>
              <a:t>. </a:t>
            </a:r>
          </a:p>
          <a:p>
            <a:r>
              <a:rPr lang="en-CA" dirty="0"/>
              <a:t>The </a:t>
            </a:r>
            <a:r>
              <a:rPr lang="en-CA" b="1" dirty="0">
                <a:highlight>
                  <a:srgbClr val="FFFF00"/>
                </a:highlight>
              </a:rPr>
              <a:t>Covenant of Justness</a:t>
            </a:r>
            <a:r>
              <a:rPr lang="en-CA" dirty="0"/>
              <a:t> was specifically made with the entire human race to reveal one of the most important aspects of God’s nature - </a:t>
            </a:r>
            <a:r>
              <a:rPr lang="en-CA" b="1" i="1" dirty="0" err="1">
                <a:highlight>
                  <a:srgbClr val="FFFF00"/>
                </a:highlight>
              </a:rPr>
              <a:t>mishᵉpat</a:t>
            </a:r>
            <a:r>
              <a:rPr lang="en-CA" dirty="0"/>
              <a:t>; next God began to reveal the Plan of Salvation through the </a:t>
            </a:r>
            <a:r>
              <a:rPr lang="en-CA" b="1" dirty="0">
                <a:highlight>
                  <a:srgbClr val="FFFF00"/>
                </a:highlight>
              </a:rPr>
              <a:t>Covenant of Promise</a:t>
            </a:r>
            <a:r>
              <a:rPr lang="en-CA" dirty="0"/>
              <a:t> with Abram – the promise of universal blessing through a Descendant is the basis of the entire Plan of Salvation made sure by God’s Covenant Love, </a:t>
            </a:r>
            <a:r>
              <a:rPr lang="en-CA" b="1" i="1" dirty="0" err="1">
                <a:highlight>
                  <a:srgbClr val="FFFF00"/>
                </a:highlight>
              </a:rPr>
              <a:t>h</a:t>
            </a:r>
            <a:r>
              <a:rPr lang="en-CA" b="1" i="1" dirty="0" err="1">
                <a:highlight>
                  <a:srgbClr val="FFFF00"/>
                </a:highlight>
                <a:latin typeface="Calibri" panose="020F0502020204030204" pitchFamily="34" charset="0"/>
                <a:cs typeface="Calibri" panose="020F0502020204030204" pitchFamily="34" charset="0"/>
              </a:rPr>
              <a:t>̣</a:t>
            </a:r>
            <a:r>
              <a:rPr lang="en-CA" b="1" i="1" dirty="0" err="1">
                <a:highlight>
                  <a:srgbClr val="FFFF00"/>
                </a:highlight>
              </a:rPr>
              <a:t>esed</a:t>
            </a:r>
            <a:r>
              <a:rPr lang="en-CA" dirty="0"/>
              <a:t>.</a:t>
            </a:r>
          </a:p>
          <a:p>
            <a:r>
              <a:rPr lang="en-CA" dirty="0"/>
              <a:t>The </a:t>
            </a:r>
            <a:r>
              <a:rPr lang="en-CA" b="1" dirty="0">
                <a:highlight>
                  <a:srgbClr val="FFFF00"/>
                </a:highlight>
              </a:rPr>
              <a:t>Covenant of Knowledge</a:t>
            </a:r>
            <a:r>
              <a:rPr lang="en-CA" dirty="0"/>
              <a:t> comprises the greatest out pouring of revelation from God to man, </a:t>
            </a:r>
            <a:r>
              <a:rPr lang="en-CA" b="1" dirty="0">
                <a:highlight>
                  <a:srgbClr val="FFFF00"/>
                </a:highlight>
              </a:rPr>
              <a:t>the </a:t>
            </a:r>
            <a:r>
              <a:rPr lang="en-CA" b="1" i="1" dirty="0" err="1">
                <a:highlight>
                  <a:srgbClr val="FFFF00"/>
                </a:highlight>
              </a:rPr>
              <a:t>torah</a:t>
            </a:r>
            <a:r>
              <a:rPr lang="en-CA" i="1" dirty="0"/>
              <a:t>, </a:t>
            </a:r>
            <a:r>
              <a:rPr lang="en-CA" b="1" dirty="0">
                <a:highlight>
                  <a:srgbClr val="FFFF00"/>
                </a:highlight>
              </a:rPr>
              <a:t>the instruction manual from the Creator</a:t>
            </a:r>
            <a:r>
              <a:rPr lang="en-CA" i="1" dirty="0"/>
              <a:t>,</a:t>
            </a:r>
            <a:r>
              <a:rPr lang="en-CA" dirty="0"/>
              <a:t> gives us the information we need to live by God’s way; given this information, God implores us in the </a:t>
            </a:r>
            <a:r>
              <a:rPr lang="en-CA" b="1" dirty="0">
                <a:highlight>
                  <a:srgbClr val="FFFF00"/>
                </a:highlight>
              </a:rPr>
              <a:t>Covenant of Life</a:t>
            </a:r>
            <a:r>
              <a:rPr lang="en-CA" dirty="0"/>
              <a:t> to use it – </a:t>
            </a:r>
            <a:r>
              <a:rPr lang="en-CA" b="1" dirty="0">
                <a:highlight>
                  <a:srgbClr val="FFFF00"/>
                </a:highlight>
              </a:rPr>
              <a:t>choose life, eternal life</a:t>
            </a:r>
            <a:r>
              <a:rPr lang="en-CA" dirty="0"/>
              <a:t>! </a:t>
            </a:r>
          </a:p>
          <a:p>
            <a:endParaRPr lang="en-CA" dirty="0"/>
          </a:p>
        </p:txBody>
      </p:sp>
    </p:spTree>
    <p:extLst>
      <p:ext uri="{BB962C8B-B14F-4D97-AF65-F5344CB8AC3E}">
        <p14:creationId xmlns:p14="http://schemas.microsoft.com/office/powerpoint/2010/main" val="813787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48FA135-BCFC-4800-8080-7310B03A5DD9}"/>
              </a:ext>
            </a:extLst>
          </p:cNvPr>
          <p:cNvSpPr txBox="1"/>
          <p:nvPr/>
        </p:nvSpPr>
        <p:spPr>
          <a:xfrm flipH="1">
            <a:off x="0" y="590550"/>
            <a:ext cx="12191999" cy="6124754"/>
          </a:xfrm>
          <a:prstGeom prst="rect">
            <a:avLst/>
          </a:prstGeom>
          <a:noFill/>
        </p:spPr>
        <p:txBody>
          <a:bodyPr wrap="square" rtlCol="0">
            <a:spAutoFit/>
          </a:bodyPr>
          <a:lstStyle/>
          <a:p>
            <a:pPr marL="457200" indent="-457200">
              <a:buFont typeface="Arial" panose="020B0604020202020204" pitchFamily="34" charset="0"/>
              <a:buChar char="•"/>
            </a:pPr>
            <a:r>
              <a:rPr lang="en-CA" sz="2800" dirty="0"/>
              <a:t>Having made a commitment to obey God, he reminds us to </a:t>
            </a:r>
            <a:r>
              <a:rPr lang="en-CA" sz="2800" b="1" dirty="0">
                <a:highlight>
                  <a:srgbClr val="FFFF00"/>
                </a:highlight>
              </a:rPr>
              <a:t>be faithful to the commitment</a:t>
            </a:r>
            <a:r>
              <a:rPr lang="en-CA" sz="2800" dirty="0"/>
              <a:t> – on that basis, Joshua mediated the </a:t>
            </a:r>
            <a:r>
              <a:rPr lang="en-CA" sz="2800" b="1" dirty="0">
                <a:highlight>
                  <a:srgbClr val="FFFF00"/>
                </a:highlight>
              </a:rPr>
              <a:t>Covenant of Fidelity</a:t>
            </a:r>
            <a:r>
              <a:rPr lang="en-CA" sz="2800" dirty="0"/>
              <a:t> with Israel: Christians are required to enter into the </a:t>
            </a:r>
            <a:r>
              <a:rPr lang="en-CA" sz="2800" b="1" dirty="0">
                <a:highlight>
                  <a:srgbClr val="FFFF00"/>
                </a:highlight>
              </a:rPr>
              <a:t>Covenant of Baptism</a:t>
            </a:r>
            <a:r>
              <a:rPr lang="en-CA" sz="2800" dirty="0"/>
              <a:t> on the same terms. </a:t>
            </a:r>
          </a:p>
          <a:p>
            <a:pPr marL="457200" indent="-457200">
              <a:buFont typeface="Arial" panose="020B0604020202020204" pitchFamily="34" charset="0"/>
              <a:buChar char="•"/>
            </a:pPr>
            <a:r>
              <a:rPr lang="en-CA" sz="2800" dirty="0"/>
              <a:t>God now began to reveal how his plan would be accomplished – he made with David the </a:t>
            </a:r>
            <a:r>
              <a:rPr lang="en-CA" sz="2800" b="1" dirty="0">
                <a:highlight>
                  <a:srgbClr val="FFFF00"/>
                </a:highlight>
              </a:rPr>
              <a:t>Covenant of Descent</a:t>
            </a:r>
            <a:r>
              <a:rPr lang="en-CA" sz="2800" dirty="0"/>
              <a:t> promising David </a:t>
            </a:r>
            <a:r>
              <a:rPr lang="en-CA" sz="2800" b="1" dirty="0">
                <a:highlight>
                  <a:srgbClr val="FFFF00"/>
                </a:highlight>
              </a:rPr>
              <a:t>an eternal descendant who would bring salvation to all humanity</a:t>
            </a:r>
            <a:r>
              <a:rPr lang="en-CA" sz="2800" dirty="0"/>
              <a:t>.</a:t>
            </a:r>
          </a:p>
          <a:p>
            <a:pPr marL="457200" indent="-457200">
              <a:buFont typeface="Arial" panose="020B0604020202020204" pitchFamily="34" charset="0"/>
              <a:buChar char="•"/>
            </a:pPr>
            <a:r>
              <a:rPr lang="en-CA" sz="2800" dirty="0"/>
              <a:t>Later, to the prophets, God revealed </a:t>
            </a:r>
            <a:r>
              <a:rPr lang="en-CA" sz="2800" b="1" dirty="0">
                <a:highlight>
                  <a:srgbClr val="FFFF00"/>
                </a:highlight>
              </a:rPr>
              <a:t>The Covenant of Salvation</a:t>
            </a:r>
            <a:r>
              <a:rPr lang="en-CA" sz="2800" dirty="0"/>
              <a:t>, showing how the Descendant would bring salvation to humanity – </a:t>
            </a:r>
            <a:r>
              <a:rPr lang="en-CA" sz="2800" b="1" dirty="0">
                <a:highlight>
                  <a:srgbClr val="FFFF00"/>
                </a:highlight>
              </a:rPr>
              <a:t>the writings of the prophets</a:t>
            </a:r>
            <a:r>
              <a:rPr lang="en-CA" sz="2800" dirty="0"/>
              <a:t> comprise the second great revelation of God to man.</a:t>
            </a:r>
          </a:p>
          <a:p>
            <a:pPr marL="457200" indent="-457200">
              <a:buFont typeface="Arial" panose="020B0604020202020204" pitchFamily="34" charset="0"/>
              <a:buChar char="•"/>
            </a:pPr>
            <a:r>
              <a:rPr lang="en-CA" sz="2800" dirty="0"/>
              <a:t>When the </a:t>
            </a:r>
            <a:r>
              <a:rPr lang="en-CA" sz="2800" b="1" dirty="0">
                <a:highlight>
                  <a:srgbClr val="FFFF00"/>
                </a:highlight>
              </a:rPr>
              <a:t>Descendant</a:t>
            </a:r>
            <a:r>
              <a:rPr lang="en-CA" sz="2800" dirty="0"/>
              <a:t>, the </a:t>
            </a:r>
            <a:r>
              <a:rPr lang="en-CA" sz="2800" b="1" dirty="0">
                <a:highlight>
                  <a:srgbClr val="FFFF00"/>
                </a:highlight>
              </a:rPr>
              <a:t>Messiah</a:t>
            </a:r>
            <a:r>
              <a:rPr lang="en-CA" sz="2800" dirty="0"/>
              <a:t>, </a:t>
            </a:r>
            <a:r>
              <a:rPr lang="en-CA" sz="2800" b="1" dirty="0">
                <a:highlight>
                  <a:srgbClr val="FFFF00"/>
                </a:highlight>
              </a:rPr>
              <a:t>Jesus Christ</a:t>
            </a:r>
            <a:r>
              <a:rPr lang="en-CA" sz="2800" dirty="0"/>
              <a:t>, came, the New Testament authors have carefully documented his role in </a:t>
            </a:r>
            <a:r>
              <a:rPr lang="en-CA" sz="2800" b="1" dirty="0">
                <a:highlight>
                  <a:srgbClr val="FFFF00"/>
                </a:highlight>
              </a:rPr>
              <a:t>fulfilling the prophecies</a:t>
            </a:r>
            <a:r>
              <a:rPr lang="en-CA" sz="2800" dirty="0"/>
              <a:t> to bring salvation to humanity – the writings of the New Testament authors comprise the third great revelation from God to man.</a:t>
            </a:r>
          </a:p>
        </p:txBody>
      </p:sp>
    </p:spTree>
    <p:extLst>
      <p:ext uri="{BB962C8B-B14F-4D97-AF65-F5344CB8AC3E}">
        <p14:creationId xmlns:p14="http://schemas.microsoft.com/office/powerpoint/2010/main" val="631564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76DC9-41F5-42F1-BCF7-E731750951D4}"/>
              </a:ext>
            </a:extLst>
          </p:cNvPr>
          <p:cNvSpPr>
            <a:spLocks noGrp="1"/>
          </p:cNvSpPr>
          <p:nvPr>
            <p:ph type="title"/>
          </p:nvPr>
        </p:nvSpPr>
        <p:spPr>
          <a:xfrm>
            <a:off x="838200" y="1"/>
            <a:ext cx="10515600" cy="1152143"/>
          </a:xfrm>
        </p:spPr>
        <p:txBody>
          <a:bodyPr/>
          <a:lstStyle/>
          <a:p>
            <a:pPr algn="ctr"/>
            <a:r>
              <a:rPr lang="en-CA" dirty="0">
                <a:latin typeface="Arial Black" panose="020B0A04020102020204" pitchFamily="34" charset="0"/>
              </a:rPr>
              <a:t>What is a “Covenant”?</a:t>
            </a:r>
          </a:p>
        </p:txBody>
      </p:sp>
      <p:sp>
        <p:nvSpPr>
          <p:cNvPr id="3" name="Content Placeholder 2">
            <a:extLst>
              <a:ext uri="{FF2B5EF4-FFF2-40B4-BE49-F238E27FC236}">
                <a16:creationId xmlns:a16="http://schemas.microsoft.com/office/drawing/2014/main" id="{05718EE7-ABB3-4DAB-BD83-645BFD0E63BB}"/>
              </a:ext>
            </a:extLst>
          </p:cNvPr>
          <p:cNvSpPr>
            <a:spLocks noGrp="1"/>
          </p:cNvSpPr>
          <p:nvPr>
            <p:ph idx="1"/>
          </p:nvPr>
        </p:nvSpPr>
        <p:spPr>
          <a:xfrm>
            <a:off x="0" y="1152144"/>
            <a:ext cx="12192000" cy="5705855"/>
          </a:xfrm>
        </p:spPr>
        <p:txBody>
          <a:bodyPr/>
          <a:lstStyle/>
          <a:p>
            <a:r>
              <a:rPr lang="en-CA" b="1" dirty="0">
                <a:highlight>
                  <a:srgbClr val="FFFF00"/>
                </a:highlight>
              </a:rPr>
              <a:t>The English word “covenant” comes from a Latin word “</a:t>
            </a:r>
            <a:r>
              <a:rPr lang="en-CA" b="1" dirty="0" err="1">
                <a:highlight>
                  <a:srgbClr val="FFFF00"/>
                </a:highlight>
              </a:rPr>
              <a:t>convenire</a:t>
            </a:r>
            <a:r>
              <a:rPr lang="en-CA" b="1" dirty="0">
                <a:highlight>
                  <a:srgbClr val="FFFF00"/>
                </a:highlight>
              </a:rPr>
              <a:t>”</a:t>
            </a:r>
            <a:r>
              <a:rPr lang="en-CA" dirty="0"/>
              <a:t> – briefly, its meaning is “a formal binding agreement between two or more parties”, usually some action or performance is required.  </a:t>
            </a:r>
          </a:p>
          <a:p>
            <a:r>
              <a:rPr lang="en-CA" dirty="0"/>
              <a:t>The word “covenant” is not used a lot in modern speech: we tend to use words like “</a:t>
            </a:r>
            <a:r>
              <a:rPr lang="en-CA" b="1" dirty="0">
                <a:highlight>
                  <a:srgbClr val="FFFF00"/>
                </a:highlight>
              </a:rPr>
              <a:t>agreement</a:t>
            </a:r>
            <a:r>
              <a:rPr lang="en-CA" dirty="0"/>
              <a:t>”, “</a:t>
            </a:r>
            <a:r>
              <a:rPr lang="en-CA" b="1" dirty="0">
                <a:highlight>
                  <a:srgbClr val="FFFF00"/>
                </a:highlight>
              </a:rPr>
              <a:t>contract</a:t>
            </a:r>
            <a:r>
              <a:rPr lang="en-CA" dirty="0"/>
              <a:t>”, “</a:t>
            </a:r>
            <a:r>
              <a:rPr lang="en-CA" b="1" dirty="0">
                <a:highlight>
                  <a:srgbClr val="FFFF00"/>
                </a:highlight>
              </a:rPr>
              <a:t>treaty</a:t>
            </a:r>
            <a:r>
              <a:rPr lang="en-CA" dirty="0"/>
              <a:t>”; but the range of meaning is similar.</a:t>
            </a:r>
          </a:p>
          <a:p>
            <a:r>
              <a:rPr lang="en-CA" b="1" dirty="0">
                <a:highlight>
                  <a:srgbClr val="FFFF00"/>
                </a:highlight>
              </a:rPr>
              <a:t>In the ancient world, the concept of “covenant” was extremely important</a:t>
            </a:r>
            <a:r>
              <a:rPr lang="en-CA" dirty="0"/>
              <a:t>.</a:t>
            </a:r>
          </a:p>
          <a:p>
            <a:r>
              <a:rPr lang="en-CA" dirty="0"/>
              <a:t>The Hebrew word for “covenant” is </a:t>
            </a:r>
            <a:r>
              <a:rPr lang="he-IL" sz="3200" dirty="0">
                <a:effectLst/>
                <a:ea typeface="Calibri" panose="020F0502020204030204" pitchFamily="34" charset="0"/>
                <a:cs typeface="Times New Roman" panose="02020603050405020304" pitchFamily="18" charset="0"/>
              </a:rPr>
              <a:t>בְרִית </a:t>
            </a:r>
            <a:r>
              <a:rPr lang="en-CA" dirty="0"/>
              <a:t> - </a:t>
            </a:r>
            <a:r>
              <a:rPr lang="en-CA" dirty="0" err="1"/>
              <a:t>bᵉrith</a:t>
            </a:r>
            <a:r>
              <a:rPr lang="en-CA" dirty="0"/>
              <a:t>.   The word occurs several hundred times in the Old Testament – perhaps half of these occurrences relate to covenants between God and humanity.</a:t>
            </a:r>
          </a:p>
          <a:p>
            <a:r>
              <a:rPr lang="en-CA" b="1" dirty="0">
                <a:highlight>
                  <a:srgbClr val="FFFF00"/>
                </a:highlight>
              </a:rPr>
              <a:t>The most important aspect of a covenant is that it is reciprocal</a:t>
            </a:r>
            <a:r>
              <a:rPr lang="en-CA" dirty="0"/>
              <a:t> – both parties have responsibility to each other</a:t>
            </a:r>
          </a:p>
        </p:txBody>
      </p:sp>
    </p:spTree>
    <p:extLst>
      <p:ext uri="{BB962C8B-B14F-4D97-AF65-F5344CB8AC3E}">
        <p14:creationId xmlns:p14="http://schemas.microsoft.com/office/powerpoint/2010/main" val="1855390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552EB-B1EF-4D78-A874-7BF1CB53480A}"/>
              </a:ext>
            </a:extLst>
          </p:cNvPr>
          <p:cNvSpPr>
            <a:spLocks noGrp="1"/>
          </p:cNvSpPr>
          <p:nvPr>
            <p:ph type="title"/>
          </p:nvPr>
        </p:nvSpPr>
        <p:spPr>
          <a:xfrm>
            <a:off x="838200" y="1"/>
            <a:ext cx="10515600" cy="1115567"/>
          </a:xfrm>
        </p:spPr>
        <p:txBody>
          <a:bodyPr/>
          <a:lstStyle/>
          <a:p>
            <a:pPr algn="ctr"/>
            <a:r>
              <a:rPr lang="en-CA" dirty="0">
                <a:latin typeface="Arial Black" panose="020B0A04020102020204" pitchFamily="34" charset="0"/>
              </a:rPr>
              <a:t>Seven Covenants</a:t>
            </a:r>
          </a:p>
        </p:txBody>
      </p:sp>
      <p:sp>
        <p:nvSpPr>
          <p:cNvPr id="3" name="Content Placeholder 2">
            <a:extLst>
              <a:ext uri="{FF2B5EF4-FFF2-40B4-BE49-F238E27FC236}">
                <a16:creationId xmlns:a16="http://schemas.microsoft.com/office/drawing/2014/main" id="{C6890121-6EAF-417D-8676-1712CCEF7B1E}"/>
              </a:ext>
            </a:extLst>
          </p:cNvPr>
          <p:cNvSpPr>
            <a:spLocks noGrp="1"/>
          </p:cNvSpPr>
          <p:nvPr>
            <p:ph idx="1"/>
          </p:nvPr>
        </p:nvSpPr>
        <p:spPr>
          <a:xfrm>
            <a:off x="0" y="1115568"/>
            <a:ext cx="12192000" cy="5742431"/>
          </a:xfrm>
        </p:spPr>
        <p:txBody>
          <a:bodyPr/>
          <a:lstStyle/>
          <a:p>
            <a:r>
              <a:rPr lang="en-CA" dirty="0"/>
              <a:t>The Bible contains seven specific covenant agreements between God and humanity: </a:t>
            </a:r>
            <a:r>
              <a:rPr lang="en-CA" b="1" dirty="0">
                <a:highlight>
                  <a:srgbClr val="FFFF00"/>
                </a:highlight>
              </a:rPr>
              <a:t>these covenants are a progressive revelation of the nature of God and of the Plan of God</a:t>
            </a:r>
            <a:r>
              <a:rPr lang="en-CA" dirty="0"/>
              <a:t>.  </a:t>
            </a:r>
          </a:p>
          <a:p>
            <a:r>
              <a:rPr lang="en-CA" b="1" dirty="0">
                <a:highlight>
                  <a:srgbClr val="FFFF00"/>
                </a:highlight>
              </a:rPr>
              <a:t>God is love</a:t>
            </a:r>
            <a:r>
              <a:rPr lang="en-CA" dirty="0"/>
              <a:t>, and the nature of God’s love is revealed through these covenants.</a:t>
            </a:r>
          </a:p>
          <a:p>
            <a:r>
              <a:rPr lang="en-CA" dirty="0"/>
              <a:t>God’s love is intimately bound up with his “</a:t>
            </a:r>
            <a:r>
              <a:rPr lang="en-CA" b="1" dirty="0">
                <a:highlight>
                  <a:srgbClr val="FFFF00"/>
                </a:highlight>
              </a:rPr>
              <a:t>grace</a:t>
            </a:r>
            <a:r>
              <a:rPr lang="en-CA" dirty="0"/>
              <a:t>” extended to human beings.  </a:t>
            </a:r>
          </a:p>
          <a:p>
            <a:r>
              <a:rPr lang="en-CA" dirty="0"/>
              <a:t>A dictionary definition of “grace” is: </a:t>
            </a:r>
            <a:r>
              <a:rPr lang="en-CA" b="1" dirty="0">
                <a:highlight>
                  <a:srgbClr val="FFFF00"/>
                </a:highlight>
              </a:rPr>
              <a:t>unmerited divine assistance given to man for regeneration or sanctification</a:t>
            </a:r>
            <a:r>
              <a:rPr lang="en-CA" dirty="0"/>
              <a:t> – generally, it means “favour”, “kindness”, “approval”, “acceptance”.  </a:t>
            </a:r>
          </a:p>
          <a:p>
            <a:r>
              <a:rPr lang="en-CA" dirty="0"/>
              <a:t>As human beings we are inherently sinful – deserving only of death: it is only through God’s grace that he extends “</a:t>
            </a:r>
            <a:r>
              <a:rPr lang="en-CA" b="1" dirty="0">
                <a:highlight>
                  <a:srgbClr val="FFFF00"/>
                </a:highlight>
              </a:rPr>
              <a:t>mercy</a:t>
            </a:r>
            <a:r>
              <a:rPr lang="en-CA" dirty="0"/>
              <a:t>” to us and extends his love to allow us to live.  </a:t>
            </a:r>
          </a:p>
          <a:p>
            <a:r>
              <a:rPr lang="en-CA" dirty="0"/>
              <a:t>Briefly, “mercy” is: </a:t>
            </a:r>
            <a:r>
              <a:rPr lang="en-CA" b="1" dirty="0">
                <a:highlight>
                  <a:srgbClr val="FFFF00"/>
                </a:highlight>
              </a:rPr>
              <a:t>compassion or forbearance shown to an offender</a:t>
            </a:r>
            <a:r>
              <a:rPr lang="en-CA" dirty="0"/>
              <a:t>.  </a:t>
            </a:r>
          </a:p>
        </p:txBody>
      </p:sp>
    </p:spTree>
    <p:extLst>
      <p:ext uri="{BB962C8B-B14F-4D97-AF65-F5344CB8AC3E}">
        <p14:creationId xmlns:p14="http://schemas.microsoft.com/office/powerpoint/2010/main" val="333956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4DC39-E735-4ED6-842B-F03D5621A55A}"/>
              </a:ext>
            </a:extLst>
          </p:cNvPr>
          <p:cNvSpPr>
            <a:spLocks noGrp="1"/>
          </p:cNvSpPr>
          <p:nvPr>
            <p:ph type="title"/>
          </p:nvPr>
        </p:nvSpPr>
        <p:spPr>
          <a:xfrm>
            <a:off x="838200" y="1"/>
            <a:ext cx="10515600" cy="1152143"/>
          </a:xfrm>
        </p:spPr>
        <p:txBody>
          <a:bodyPr/>
          <a:lstStyle/>
          <a:p>
            <a:pPr algn="ctr"/>
            <a:r>
              <a:rPr lang="en-CA" dirty="0">
                <a:latin typeface="Arial Black" panose="020B0A04020102020204" pitchFamily="34" charset="0"/>
              </a:rPr>
              <a:t>The Covenant of Justness </a:t>
            </a:r>
          </a:p>
        </p:txBody>
      </p:sp>
      <p:sp>
        <p:nvSpPr>
          <p:cNvPr id="3" name="Content Placeholder 2">
            <a:extLst>
              <a:ext uri="{FF2B5EF4-FFF2-40B4-BE49-F238E27FC236}">
                <a16:creationId xmlns:a16="http://schemas.microsoft.com/office/drawing/2014/main" id="{D4F214F5-DC57-45E3-A848-414837876A82}"/>
              </a:ext>
            </a:extLst>
          </p:cNvPr>
          <p:cNvSpPr>
            <a:spLocks noGrp="1"/>
          </p:cNvSpPr>
          <p:nvPr>
            <p:ph idx="1"/>
          </p:nvPr>
        </p:nvSpPr>
        <p:spPr>
          <a:xfrm>
            <a:off x="0" y="1152144"/>
            <a:ext cx="12192000" cy="5705855"/>
          </a:xfrm>
        </p:spPr>
        <p:txBody>
          <a:bodyPr>
            <a:normAutofit/>
          </a:bodyPr>
          <a:lstStyle/>
          <a:p>
            <a:r>
              <a:rPr lang="en-CA" dirty="0"/>
              <a:t>The first covenant in the Bible is </a:t>
            </a:r>
            <a:r>
              <a:rPr lang="en-CA" b="1" dirty="0">
                <a:highlight>
                  <a:srgbClr val="FFFF00"/>
                </a:highlight>
              </a:rPr>
              <a:t>The Covenant of Justness</a:t>
            </a:r>
            <a:r>
              <a:rPr lang="en-CA" dirty="0"/>
              <a:t> established by God with Noah after the flood.  </a:t>
            </a:r>
          </a:p>
          <a:p>
            <a:r>
              <a:rPr lang="en-CA" b="1" dirty="0">
                <a:highlight>
                  <a:srgbClr val="FFFF00"/>
                </a:highlight>
              </a:rPr>
              <a:t>This covenant is in force for all human societies</a:t>
            </a:r>
            <a:r>
              <a:rPr lang="en-CA" dirty="0"/>
              <a:t> since then; however, few, if any, have adhered to the terms of this covenant – that is why human society has been a litany of misery throughout history.  </a:t>
            </a:r>
          </a:p>
          <a:p>
            <a:r>
              <a:rPr lang="en-CA" dirty="0"/>
              <a:t>This covenant establishes </a:t>
            </a:r>
            <a:r>
              <a:rPr lang="en-CA" b="1" dirty="0">
                <a:highlight>
                  <a:srgbClr val="FFFF00"/>
                </a:highlight>
              </a:rPr>
              <a:t>true justice</a:t>
            </a:r>
            <a:r>
              <a:rPr lang="en-CA" dirty="0"/>
              <a:t> as the basis for a human society.  </a:t>
            </a:r>
          </a:p>
          <a:p>
            <a:r>
              <a:rPr lang="en-CA" dirty="0"/>
              <a:t>The Covenant of Justness is based on God’s promise NOT to ever again destroy the earth with a flood:  </a:t>
            </a:r>
            <a:r>
              <a:rPr lang="en-CA" b="1" u="sng" dirty="0"/>
              <a:t>Genesis 9:8-11 ESV</a:t>
            </a:r>
          </a:p>
          <a:p>
            <a:pPr marL="457200" lvl="1" indent="0">
              <a:buNone/>
            </a:pPr>
            <a:r>
              <a:rPr lang="en-CA" dirty="0"/>
              <a:t>Then God said to Noah and to his sons with him,  “Behold</a:t>
            </a:r>
            <a:r>
              <a:rPr lang="en-CA" b="1" dirty="0">
                <a:highlight>
                  <a:srgbClr val="FFFF00"/>
                </a:highlight>
              </a:rPr>
              <a:t>, I establish my covenant with you and your offspring after you</a:t>
            </a:r>
            <a:r>
              <a:rPr lang="en-CA" dirty="0"/>
              <a:t>, and with every living creature that is with you, the birds, the livestock, and every beast of the earth with you, as many as came out of the ark; it is for every beast of the earth.  I establish my covenant with you, that </a:t>
            </a:r>
            <a:r>
              <a:rPr lang="en-CA" b="1" dirty="0">
                <a:highlight>
                  <a:srgbClr val="FFFF00"/>
                </a:highlight>
              </a:rPr>
              <a:t>never again shall all flesh be cut off by the waters of the flood</a:t>
            </a:r>
            <a:r>
              <a:rPr lang="en-CA" b="1" dirty="0"/>
              <a:t> </a:t>
            </a:r>
            <a:r>
              <a:rPr lang="en-CA" dirty="0"/>
              <a:t>… </a:t>
            </a:r>
          </a:p>
        </p:txBody>
      </p:sp>
    </p:spTree>
    <p:extLst>
      <p:ext uri="{BB962C8B-B14F-4D97-AF65-F5344CB8AC3E}">
        <p14:creationId xmlns:p14="http://schemas.microsoft.com/office/powerpoint/2010/main" val="304614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474E1-9E61-4962-B7C5-D87B6F2D8BC2}"/>
              </a:ext>
            </a:extLst>
          </p:cNvPr>
          <p:cNvSpPr>
            <a:spLocks noGrp="1"/>
          </p:cNvSpPr>
          <p:nvPr>
            <p:ph type="title"/>
          </p:nvPr>
        </p:nvSpPr>
        <p:spPr>
          <a:xfrm>
            <a:off x="838200" y="1"/>
            <a:ext cx="10515600" cy="1152143"/>
          </a:xfrm>
        </p:spPr>
        <p:txBody>
          <a:bodyPr/>
          <a:lstStyle/>
          <a:p>
            <a:pPr algn="ctr"/>
            <a:r>
              <a:rPr lang="en-CA" dirty="0">
                <a:latin typeface="Arial Black" panose="020B0A04020102020204" pitchFamily="34" charset="0"/>
              </a:rPr>
              <a:t>The Nature of God - </a:t>
            </a:r>
            <a:r>
              <a:rPr lang="en-CA" i="1" dirty="0" err="1">
                <a:latin typeface="Arial Black" panose="020B0A04020102020204" pitchFamily="34" charset="0"/>
              </a:rPr>
              <a:t>mishᵉpat</a:t>
            </a:r>
            <a:endParaRPr lang="en-CA" i="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FCED520F-17A3-44F1-AE67-CF087FB3C3DF}"/>
              </a:ext>
            </a:extLst>
          </p:cNvPr>
          <p:cNvSpPr>
            <a:spLocks noGrp="1"/>
          </p:cNvSpPr>
          <p:nvPr>
            <p:ph idx="1"/>
          </p:nvPr>
        </p:nvSpPr>
        <p:spPr>
          <a:xfrm>
            <a:off x="0" y="1152144"/>
            <a:ext cx="12192000" cy="5705855"/>
          </a:xfrm>
        </p:spPr>
        <p:txBody>
          <a:bodyPr>
            <a:normAutofit lnSpcReduction="10000"/>
          </a:bodyPr>
          <a:lstStyle/>
          <a:p>
            <a:r>
              <a:rPr lang="en-CA" dirty="0"/>
              <a:t>The Covenant of Justness is an </a:t>
            </a:r>
            <a:r>
              <a:rPr lang="en-CA" b="1" dirty="0">
                <a:highlight>
                  <a:srgbClr val="FFFF00"/>
                </a:highlight>
              </a:rPr>
              <a:t>object lesson in </a:t>
            </a:r>
            <a:r>
              <a:rPr lang="en-CA" b="1" i="1" dirty="0" err="1">
                <a:highlight>
                  <a:srgbClr val="FFFF00"/>
                </a:highlight>
              </a:rPr>
              <a:t>mishᵉpat</a:t>
            </a:r>
            <a:r>
              <a:rPr lang="en-CA" b="1" i="1" dirty="0"/>
              <a:t> </a:t>
            </a:r>
            <a:r>
              <a:rPr lang="en-CA" dirty="0"/>
              <a:t>– one of the two most important words in describing the Nature of God</a:t>
            </a:r>
          </a:p>
          <a:p>
            <a:r>
              <a:rPr lang="en-CA" sz="2800" i="1" dirty="0" err="1">
                <a:effectLst/>
                <a:latin typeface="Calibri" panose="020F0502020204030204" pitchFamily="34" charset="0"/>
                <a:ea typeface="Calibri" panose="020F0502020204030204" pitchFamily="34" charset="0"/>
                <a:cs typeface="Arial" panose="020B0604020202020204" pitchFamily="34" charset="0"/>
              </a:rPr>
              <a:t>mishᵉpat</a:t>
            </a:r>
            <a:r>
              <a:rPr lang="en-CA" sz="2800" dirty="0">
                <a:effectLst/>
                <a:latin typeface="Calibri" panose="020F0502020204030204" pitchFamily="34" charset="0"/>
                <a:ea typeface="Calibri" panose="020F0502020204030204" pitchFamily="34" charset="0"/>
                <a:cs typeface="Arial" panose="020B0604020202020204" pitchFamily="34" charset="0"/>
              </a:rPr>
              <a:t> has come to have a very broad range of meaning: there is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 word in English which adequately translates </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mishᵉpat</a:t>
            </a:r>
            <a:r>
              <a:rPr lang="en-CA" sz="2800" dirty="0">
                <a:effectLst/>
                <a:latin typeface="Calibri" panose="020F0502020204030204" pitchFamily="34" charset="0"/>
                <a:ea typeface="Calibri" panose="020F0502020204030204" pitchFamily="34" charset="0"/>
                <a:cs typeface="Arial" panose="020B0604020202020204" pitchFamily="34" charset="0"/>
              </a:rPr>
              <a:t> – lexicons list </a:t>
            </a:r>
            <a:r>
              <a:rPr lang="en-CA" sz="2800" i="1" dirty="0">
                <a:effectLst/>
                <a:latin typeface="Calibri" panose="020F0502020204030204" pitchFamily="34" charset="0"/>
                <a:ea typeface="Calibri" panose="020F0502020204030204" pitchFamily="34" charset="0"/>
                <a:cs typeface="Arial" panose="020B0604020202020204" pitchFamily="34" charset="0"/>
              </a:rPr>
              <a:t>b</a:t>
            </a:r>
            <a:r>
              <a:rPr lang="en-CA" sz="2800" dirty="0">
                <a:effectLst/>
                <a:latin typeface="Calibri" panose="020F0502020204030204" pitchFamily="34" charset="0"/>
                <a:ea typeface="Calibri" panose="020F0502020204030204" pitchFamily="34" charset="0"/>
                <a:cs typeface="Arial" panose="020B0604020202020204" pitchFamily="34" charset="0"/>
              </a:rPr>
              <a:t>etween fifteen and twenty nuances of meaning of </a:t>
            </a:r>
            <a:r>
              <a:rPr lang="en-CA" sz="2800" i="1" dirty="0" err="1">
                <a:effectLst/>
                <a:latin typeface="Calibri" panose="020F0502020204030204" pitchFamily="34" charset="0"/>
                <a:ea typeface="Calibri" panose="020F0502020204030204" pitchFamily="34" charset="0"/>
                <a:cs typeface="Arial" panose="020B0604020202020204" pitchFamily="34" charset="0"/>
              </a:rPr>
              <a:t>mishᵉpat</a:t>
            </a:r>
            <a:endParaRPr lang="en-CA" sz="2800" i="1" dirty="0">
              <a:effectLst/>
              <a:latin typeface="Calibri" panose="020F0502020204030204" pitchFamily="34" charset="0"/>
              <a:ea typeface="Calibri" panose="020F0502020204030204" pitchFamily="34" charset="0"/>
              <a:cs typeface="Arial" panose="020B0604020202020204" pitchFamily="34" charset="0"/>
            </a:endParaRPr>
          </a:p>
          <a:p>
            <a:r>
              <a:rPr lang="en-CA" sz="2800" dirty="0">
                <a:effectLst/>
                <a:latin typeface="Calibri" panose="020F0502020204030204" pitchFamily="34" charset="0"/>
                <a:ea typeface="Calibri" panose="020F0502020204030204" pitchFamily="34" charset="0"/>
                <a:cs typeface="Arial" panose="020B0604020202020204" pitchFamily="34" charset="0"/>
              </a:rPr>
              <a:t>As the word </a:t>
            </a:r>
            <a:r>
              <a:rPr lang="en-CA" sz="2800" i="1" dirty="0" err="1">
                <a:effectLst/>
                <a:latin typeface="Calibri" panose="020F0502020204030204" pitchFamily="34" charset="0"/>
                <a:ea typeface="Calibri" panose="020F0502020204030204" pitchFamily="34" charset="0"/>
                <a:cs typeface="Arial" panose="020B0604020202020204" pitchFamily="34" charset="0"/>
              </a:rPr>
              <a:t>mishᵉpat</a:t>
            </a:r>
            <a:r>
              <a:rPr lang="en-CA" sz="2800" dirty="0">
                <a:effectLst/>
                <a:latin typeface="Calibri" panose="020F0502020204030204" pitchFamily="34" charset="0"/>
                <a:ea typeface="Calibri" panose="020F0502020204030204" pitchFamily="34" charset="0"/>
                <a:cs typeface="Arial" panose="020B0604020202020204" pitchFamily="34" charset="0"/>
              </a:rPr>
              <a:t> is used in the Bible, clearly the most important meaning is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justness</a:t>
            </a:r>
            <a:r>
              <a:rPr lang="en-CA" sz="2800" dirty="0">
                <a:effectLst/>
                <a:latin typeface="Calibri" panose="020F0502020204030204" pitchFamily="34" charset="0"/>
                <a:ea typeface="Calibri" panose="020F0502020204030204" pitchFamily="34" charset="0"/>
                <a:cs typeface="Arial" panose="020B0604020202020204" pitchFamily="34" charset="0"/>
              </a:rPr>
              <a:t>” as character attribute of God, a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key component of the Nature of God</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457200" lvl="1" indent="0">
              <a:buNone/>
            </a:pPr>
            <a:r>
              <a:rPr lang="en-CA" b="1" u="sng" dirty="0"/>
              <a:t>Deuteronomy 32:3-4 ESV</a:t>
            </a:r>
          </a:p>
          <a:p>
            <a:pPr marL="457200" lvl="1" indent="0">
              <a:buNone/>
            </a:pPr>
            <a:r>
              <a:rPr lang="en-CA" dirty="0"/>
              <a:t>For I will </a:t>
            </a:r>
            <a:r>
              <a:rPr lang="en-CA" b="1" dirty="0">
                <a:highlight>
                  <a:srgbClr val="FFFF00"/>
                </a:highlight>
              </a:rPr>
              <a:t>proclaim</a:t>
            </a:r>
            <a:r>
              <a:rPr lang="en-CA" dirty="0"/>
              <a:t> the </a:t>
            </a:r>
            <a:r>
              <a:rPr lang="en-CA" b="1" dirty="0">
                <a:highlight>
                  <a:srgbClr val="FFFF00"/>
                </a:highlight>
              </a:rPr>
              <a:t>name of the LORD</a:t>
            </a:r>
            <a:r>
              <a:rPr lang="en-CA" dirty="0"/>
              <a:t>; ascribe greatness to our God!</a:t>
            </a:r>
            <a:br>
              <a:rPr lang="en-CA" dirty="0"/>
            </a:br>
            <a:r>
              <a:rPr lang="en-CA" dirty="0"/>
              <a:t>The Rock, his work is perfect, for </a:t>
            </a:r>
            <a:r>
              <a:rPr lang="en-CA" b="1" dirty="0">
                <a:highlight>
                  <a:srgbClr val="FFFF00"/>
                </a:highlight>
              </a:rPr>
              <a:t>all his ways</a:t>
            </a:r>
            <a:r>
              <a:rPr lang="en-CA" dirty="0"/>
              <a:t> are [</a:t>
            </a:r>
            <a:r>
              <a:rPr lang="en-CA" b="1" dirty="0" err="1">
                <a:highlight>
                  <a:srgbClr val="FFFF00"/>
                </a:highlight>
              </a:rPr>
              <a:t>mishᵉpat</a:t>
            </a:r>
            <a:r>
              <a:rPr lang="en-CA" dirty="0"/>
              <a:t>].</a:t>
            </a:r>
            <a:br>
              <a:rPr lang="en-CA" dirty="0"/>
            </a:br>
            <a:r>
              <a:rPr lang="en-CA" dirty="0"/>
              <a:t>A God of </a:t>
            </a:r>
            <a:r>
              <a:rPr lang="en-CA" b="1" dirty="0">
                <a:highlight>
                  <a:srgbClr val="FFFF00"/>
                </a:highlight>
              </a:rPr>
              <a:t>faithfulness</a:t>
            </a:r>
            <a:r>
              <a:rPr lang="en-CA" dirty="0"/>
              <a:t> and </a:t>
            </a:r>
            <a:r>
              <a:rPr lang="en-CA" b="1" dirty="0">
                <a:highlight>
                  <a:srgbClr val="FFFF00"/>
                </a:highlight>
              </a:rPr>
              <a:t>without iniquity</a:t>
            </a:r>
            <a:r>
              <a:rPr lang="en-CA" dirty="0"/>
              <a:t>, </a:t>
            </a:r>
            <a:r>
              <a:rPr lang="en-CA" b="1" dirty="0">
                <a:highlight>
                  <a:srgbClr val="FFFF00"/>
                </a:highlight>
              </a:rPr>
              <a:t>just</a:t>
            </a:r>
            <a:r>
              <a:rPr lang="en-CA" dirty="0"/>
              <a:t> and </a:t>
            </a:r>
            <a:r>
              <a:rPr lang="en-CA" b="1" dirty="0">
                <a:highlight>
                  <a:srgbClr val="FFFF00"/>
                </a:highlight>
              </a:rPr>
              <a:t>upright</a:t>
            </a:r>
            <a:r>
              <a:rPr lang="en-CA" dirty="0"/>
              <a:t> is he. </a:t>
            </a:r>
          </a:p>
          <a:p>
            <a:r>
              <a:rPr lang="en-CA" sz="2800" dirty="0">
                <a:effectLst/>
                <a:latin typeface="Calibri" panose="020F0502020204030204" pitchFamily="34" charset="0"/>
                <a:ea typeface="Calibri" panose="020F0502020204030204" pitchFamily="34" charset="0"/>
                <a:cs typeface="Arial" panose="020B0604020202020204" pitchFamily="34" charset="0"/>
              </a:rPr>
              <a:t>Moses is proclaiming the nature of God –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name of YHWH</a:t>
            </a:r>
            <a:r>
              <a:rPr lang="en-CA" sz="2800" dirty="0">
                <a:effectLst/>
                <a:latin typeface="Calibri" panose="020F0502020204030204" pitchFamily="34" charset="0"/>
                <a:ea typeface="Calibri" panose="020F0502020204030204" pitchFamily="34" charset="0"/>
                <a:cs typeface="Arial" panose="020B0604020202020204" pitchFamily="34" charset="0"/>
              </a:rPr>
              <a:t>!  God’s nature is what gives him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greatness</a:t>
            </a:r>
            <a:r>
              <a:rPr lang="en-CA" sz="2800" dirty="0">
                <a:effectLst/>
                <a:latin typeface="Calibri" panose="020F0502020204030204" pitchFamily="34" charset="0"/>
                <a:ea typeface="Calibri" panose="020F0502020204030204" pitchFamily="34" charset="0"/>
                <a:cs typeface="Arial" panose="020B0604020202020204" pitchFamily="34" charset="0"/>
              </a:rPr>
              <a:t>.  A single word which summarizes God’s nature,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his ways</a:t>
            </a:r>
            <a:r>
              <a:rPr lang="en-CA" sz="2800" dirty="0">
                <a:effectLst/>
                <a:latin typeface="Calibri" panose="020F0502020204030204" pitchFamily="34" charset="0"/>
                <a:ea typeface="Calibri" panose="020F0502020204030204" pitchFamily="34" charset="0"/>
                <a:cs typeface="Arial" panose="020B0604020202020204" pitchFamily="34" charset="0"/>
              </a:rPr>
              <a:t>”, is </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mishᵉpat</a:t>
            </a:r>
            <a:r>
              <a:rPr lang="en-CA" sz="2800" dirty="0">
                <a:effectLst/>
                <a:latin typeface="Calibri" panose="020F0502020204030204" pitchFamily="34" charset="0"/>
                <a:ea typeface="Calibri" panose="020F0502020204030204" pitchFamily="34" charset="0"/>
                <a:cs typeface="Arial" panose="020B0604020202020204" pitchFamily="34" charset="0"/>
              </a:rPr>
              <a:t>.  The last line particularizes four aspects of God’s nature included in </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mishᵉpat</a:t>
            </a:r>
            <a:r>
              <a:rPr lang="en-CA" sz="2800" b="1" i="1" dirty="0">
                <a:effectLst/>
                <a:latin typeface="Calibri" panose="020F0502020204030204" pitchFamily="34" charset="0"/>
                <a:ea typeface="Calibri" panose="020F0502020204030204" pitchFamily="34" charset="0"/>
                <a:cs typeface="Arial" panose="020B0604020202020204" pitchFamily="34" charset="0"/>
              </a:rPr>
              <a:t>.</a:t>
            </a:r>
            <a:endParaRPr lang="en-CA" dirty="0"/>
          </a:p>
          <a:p>
            <a:pPr marL="457200" lvl="1" indent="0">
              <a:buNone/>
            </a:pPr>
            <a:endParaRPr lang="en-CA" dirty="0"/>
          </a:p>
        </p:txBody>
      </p:sp>
    </p:spTree>
    <p:extLst>
      <p:ext uri="{BB962C8B-B14F-4D97-AF65-F5344CB8AC3E}">
        <p14:creationId xmlns:p14="http://schemas.microsoft.com/office/powerpoint/2010/main" val="651501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0B2E9-A10C-4504-9636-797A6AD5F8C9}"/>
              </a:ext>
            </a:extLst>
          </p:cNvPr>
          <p:cNvSpPr>
            <a:spLocks noGrp="1"/>
          </p:cNvSpPr>
          <p:nvPr>
            <p:ph type="title"/>
          </p:nvPr>
        </p:nvSpPr>
        <p:spPr>
          <a:xfrm>
            <a:off x="838200" y="1"/>
            <a:ext cx="10515600" cy="1152143"/>
          </a:xfrm>
        </p:spPr>
        <p:txBody>
          <a:bodyPr/>
          <a:lstStyle/>
          <a:p>
            <a:pPr algn="ctr"/>
            <a:r>
              <a:rPr lang="en-CA" dirty="0">
                <a:latin typeface="Arial Black" panose="020B0A04020102020204" pitchFamily="34" charset="0"/>
              </a:rPr>
              <a:t>The Covenant of Promise</a:t>
            </a:r>
          </a:p>
        </p:txBody>
      </p:sp>
      <p:sp>
        <p:nvSpPr>
          <p:cNvPr id="3" name="Content Placeholder 2">
            <a:extLst>
              <a:ext uri="{FF2B5EF4-FFF2-40B4-BE49-F238E27FC236}">
                <a16:creationId xmlns:a16="http://schemas.microsoft.com/office/drawing/2014/main" id="{D85A4273-9B6A-4BB6-97BA-8239063B203D}"/>
              </a:ext>
            </a:extLst>
          </p:cNvPr>
          <p:cNvSpPr>
            <a:spLocks noGrp="1"/>
          </p:cNvSpPr>
          <p:nvPr>
            <p:ph idx="1"/>
          </p:nvPr>
        </p:nvSpPr>
        <p:spPr>
          <a:xfrm>
            <a:off x="0" y="1152144"/>
            <a:ext cx="12192000" cy="5705855"/>
          </a:xfrm>
        </p:spPr>
        <p:txBody>
          <a:bodyPr/>
          <a:lstStyle/>
          <a:p>
            <a:r>
              <a:rPr lang="en-CA" dirty="0"/>
              <a:t>Next, God began to execute his plan of salvation for human beings:  God established </a:t>
            </a:r>
            <a:r>
              <a:rPr lang="en-CA" b="1" dirty="0">
                <a:highlight>
                  <a:srgbClr val="FFFF00"/>
                </a:highlight>
              </a:rPr>
              <a:t>The Covenant of Promise</a:t>
            </a:r>
            <a:r>
              <a:rPr lang="en-CA" dirty="0"/>
              <a:t> with Abram: </a:t>
            </a:r>
          </a:p>
          <a:p>
            <a:pPr marL="457200" lvl="1" indent="0">
              <a:buNone/>
            </a:pPr>
            <a:r>
              <a:rPr lang="en-CA" b="1" u="sng" dirty="0"/>
              <a:t>Genesis 12:1-4a, 7a</a:t>
            </a:r>
          </a:p>
          <a:p>
            <a:pPr marL="457200" lvl="1" indent="0">
              <a:buNone/>
            </a:pPr>
            <a:r>
              <a:rPr lang="en-CA" dirty="0"/>
              <a:t>Now the LORD said to Abram, “Go from your country and your kindred and your father’s house to the land that I will show you.  And </a:t>
            </a:r>
            <a:r>
              <a:rPr lang="en-CA" b="1" dirty="0">
                <a:highlight>
                  <a:srgbClr val="FFFF00"/>
                </a:highlight>
              </a:rPr>
              <a:t>I will make of you a great nation</a:t>
            </a:r>
            <a:r>
              <a:rPr lang="en-CA" dirty="0"/>
              <a:t>, and I will bless you and make your name great, so that </a:t>
            </a:r>
            <a:r>
              <a:rPr lang="en-CA" b="1" dirty="0">
                <a:highlight>
                  <a:srgbClr val="FFFF00"/>
                </a:highlight>
              </a:rPr>
              <a:t>you will be a blessing</a:t>
            </a:r>
            <a:r>
              <a:rPr lang="en-CA" dirty="0"/>
              <a:t>.  I will bless those who bless you, and him who dishonors you I will curse, and </a:t>
            </a:r>
            <a:r>
              <a:rPr lang="en-CA" b="1" dirty="0">
                <a:highlight>
                  <a:srgbClr val="FFFF00"/>
                </a:highlight>
              </a:rPr>
              <a:t>in you all the families of the earth shall be blessed</a:t>
            </a:r>
            <a:r>
              <a:rPr lang="en-CA" dirty="0"/>
              <a:t>.”  So Abram went, as the LORD had told him … Then the LORD appeared to Abram and said, “</a:t>
            </a:r>
            <a:r>
              <a:rPr lang="en-CA" b="1" dirty="0">
                <a:highlight>
                  <a:srgbClr val="FFFF00"/>
                </a:highlight>
              </a:rPr>
              <a:t>To your offspring I will give this land</a:t>
            </a:r>
            <a:r>
              <a:rPr lang="en-CA" dirty="0"/>
              <a:t>.”</a:t>
            </a:r>
          </a:p>
          <a:p>
            <a:r>
              <a:rPr lang="en-CA" dirty="0"/>
              <a:t>This covenant comprised </a:t>
            </a:r>
            <a:r>
              <a:rPr lang="en-CA" b="1" dirty="0">
                <a:highlight>
                  <a:srgbClr val="FFFF00"/>
                </a:highlight>
              </a:rPr>
              <a:t>two promises to Abram</a:t>
            </a:r>
            <a:r>
              <a:rPr lang="en-CA" dirty="0"/>
              <a:t>: </a:t>
            </a:r>
          </a:p>
          <a:p>
            <a:pPr lvl="1">
              <a:buFont typeface="Wingdings" panose="05000000000000000000" pitchFamily="2" charset="2"/>
              <a:buChar char="Ø"/>
            </a:pPr>
            <a:r>
              <a:rPr lang="en-CA" dirty="0"/>
              <a:t>first, that his descendants would form a nation and would be given the land of Canaan as a permanent dwelling place; </a:t>
            </a:r>
          </a:p>
          <a:p>
            <a:pPr lvl="1">
              <a:buFont typeface="Wingdings" panose="05000000000000000000" pitchFamily="2" charset="2"/>
              <a:buChar char="Ø"/>
            </a:pPr>
            <a:r>
              <a:rPr lang="en-CA" dirty="0"/>
              <a:t>secondly, all nations of the earth would be blessed through a Descendant of Abram – this Descendant, of course, is Jesus Christ.</a:t>
            </a:r>
          </a:p>
        </p:txBody>
      </p:sp>
    </p:spTree>
    <p:extLst>
      <p:ext uri="{BB962C8B-B14F-4D97-AF65-F5344CB8AC3E}">
        <p14:creationId xmlns:p14="http://schemas.microsoft.com/office/powerpoint/2010/main" val="4229457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6146C-BF15-458E-8DB6-5CB34CE2E085}"/>
              </a:ext>
            </a:extLst>
          </p:cNvPr>
          <p:cNvSpPr>
            <a:spLocks noGrp="1"/>
          </p:cNvSpPr>
          <p:nvPr>
            <p:ph type="title"/>
          </p:nvPr>
        </p:nvSpPr>
        <p:spPr>
          <a:xfrm>
            <a:off x="838200" y="1"/>
            <a:ext cx="10515600" cy="1115567"/>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Nature of God - </a:t>
            </a:r>
            <a:r>
              <a:rPr lang="en-CA" i="1" dirty="0" err="1">
                <a:solidFill>
                  <a:prstClr val="black"/>
                </a:solidFill>
                <a:latin typeface="Arial Black" panose="020B0A04020102020204" pitchFamily="34" charset="0"/>
              </a:rPr>
              <a:t>ḥesed</a:t>
            </a:r>
            <a:endParaRPr lang="en-CA" dirty="0"/>
          </a:p>
        </p:txBody>
      </p:sp>
      <p:sp>
        <p:nvSpPr>
          <p:cNvPr id="3" name="Content Placeholder 2">
            <a:extLst>
              <a:ext uri="{FF2B5EF4-FFF2-40B4-BE49-F238E27FC236}">
                <a16:creationId xmlns:a16="http://schemas.microsoft.com/office/drawing/2014/main" id="{1177DF98-3097-4B99-9EFB-021DDA78B343}"/>
              </a:ext>
            </a:extLst>
          </p:cNvPr>
          <p:cNvSpPr>
            <a:spLocks noGrp="1"/>
          </p:cNvSpPr>
          <p:nvPr>
            <p:ph idx="1"/>
          </p:nvPr>
        </p:nvSpPr>
        <p:spPr>
          <a:xfrm>
            <a:off x="0" y="1115568"/>
            <a:ext cx="12192000" cy="5742431"/>
          </a:xfrm>
        </p:spPr>
        <p:txBody>
          <a:bodyPr>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dirty="0">
                <a:solidFill>
                  <a:prstClr val="black"/>
                </a:solidFill>
                <a:latin typeface="Calibri" panose="020F0502020204030204"/>
              </a:rPr>
              <a:t>Through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The Covenant of Promise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God ensured that Abraham came to understand the meaning of </a:t>
            </a:r>
            <a:r>
              <a:rPr kumimoji="0" lang="en-CA" sz="2800" b="1" i="1" u="none" strike="noStrike" kern="1200" cap="none" spc="0" normalizeH="0" baseline="0" noProof="0" dirty="0" err="1">
                <a:ln>
                  <a:noFill/>
                </a:ln>
                <a:solidFill>
                  <a:prstClr val="black"/>
                </a:solidFill>
                <a:effectLst/>
                <a:highlight>
                  <a:srgbClr val="FFFF00"/>
                </a:highlight>
                <a:uLnTx/>
                <a:uFillTx/>
                <a:latin typeface="Calibri" panose="020F0502020204030204"/>
                <a:ea typeface="+mn-ea"/>
                <a:cs typeface="+mn-cs"/>
              </a:rPr>
              <a:t>ḥesed</a:t>
            </a:r>
            <a:r>
              <a:rPr kumimoji="0" lang="en-CA" sz="2800" b="1"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one of the two most important words in describing the Nature of God: when John says “God is Love”, that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love is embodied in </a:t>
            </a:r>
            <a:r>
              <a:rPr kumimoji="0" lang="en-CA" sz="2800" b="1" i="1" u="none" strike="noStrike" kern="1200" cap="none" spc="0" normalizeH="0" baseline="0" noProof="0" dirty="0" err="1">
                <a:ln>
                  <a:noFill/>
                </a:ln>
                <a:solidFill>
                  <a:prstClr val="black"/>
                </a:solidFill>
                <a:effectLst/>
                <a:highlight>
                  <a:srgbClr val="FFFF00"/>
                </a:highlight>
                <a:uLnTx/>
                <a:uFillTx/>
                <a:latin typeface="Calibri" panose="020F0502020204030204"/>
                <a:ea typeface="+mn-ea"/>
                <a:cs typeface="+mn-cs"/>
              </a:rPr>
              <a:t>ḥesed</a:t>
            </a:r>
            <a:endPar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sz="2800" dirty="0">
                <a:effectLst/>
                <a:latin typeface="Calibri" panose="020F0502020204030204" pitchFamily="34" charset="0"/>
                <a:ea typeface="Calibri" panose="020F0502020204030204" pitchFamily="34" charset="0"/>
                <a:cs typeface="Arial" panose="020B0604020202020204" pitchFamily="34" charset="0"/>
              </a:rPr>
              <a:t>The range of meaning of </a:t>
            </a:r>
            <a:r>
              <a:rPr lang="en-CA" sz="2800" i="1" dirty="0" err="1">
                <a:effectLst/>
                <a:latin typeface="Calibri" panose="020F0502020204030204" pitchFamily="34" charset="0"/>
                <a:ea typeface="Calibri" panose="020F0502020204030204" pitchFamily="34" charset="0"/>
                <a:cs typeface="Arial" panose="020B0604020202020204" pitchFamily="34" charset="0"/>
              </a:rPr>
              <a:t>ḥesed</a:t>
            </a:r>
            <a:r>
              <a:rPr lang="en-CA" sz="2800" dirty="0">
                <a:effectLst/>
                <a:latin typeface="Calibri" panose="020F0502020204030204" pitchFamily="34" charset="0"/>
                <a:ea typeface="Calibri" panose="020F0502020204030204" pitchFamily="34" charset="0"/>
                <a:cs typeface="Arial" panose="020B0604020202020204" pitchFamily="34" charset="0"/>
              </a:rPr>
              <a:t> is much narrower than </a:t>
            </a:r>
            <a:r>
              <a:rPr lang="en-CA" sz="2800" i="1" dirty="0" err="1">
                <a:effectLst/>
                <a:latin typeface="Calibri" panose="020F0502020204030204" pitchFamily="34" charset="0"/>
                <a:ea typeface="Calibri" panose="020F0502020204030204" pitchFamily="34" charset="0"/>
                <a:cs typeface="Arial" panose="020B0604020202020204" pitchFamily="34" charset="0"/>
              </a:rPr>
              <a:t>mishᵉpat</a:t>
            </a:r>
            <a:r>
              <a:rPr lang="en-CA" sz="2800" dirty="0">
                <a:effectLst/>
                <a:latin typeface="Calibri" panose="020F0502020204030204" pitchFamily="34" charset="0"/>
                <a:ea typeface="Calibri" panose="020F0502020204030204" pitchFamily="34" charset="0"/>
                <a:cs typeface="Arial" panose="020B0604020202020204" pitchFamily="34" charset="0"/>
              </a:rPr>
              <a:t>; but again, there is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 single word in English which adequately translates </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ḥesed</a:t>
            </a:r>
            <a:r>
              <a:rPr lang="en-CA" sz="2800" dirty="0">
                <a:effectLst/>
                <a:latin typeface="Calibri" panose="020F0502020204030204" pitchFamily="34" charset="0"/>
                <a:ea typeface="Calibri" panose="020F0502020204030204" pitchFamily="34" charset="0"/>
                <a:cs typeface="Arial" panose="020B0604020202020204" pitchFamily="34" charset="0"/>
              </a:rPr>
              <a:t> – most often, ESV uses “steadfast love” as the translation for </a:t>
            </a:r>
            <a:r>
              <a:rPr lang="en-CA" sz="2800" i="1" dirty="0" err="1">
                <a:effectLst/>
                <a:latin typeface="Calibri" panose="020F0502020204030204" pitchFamily="34" charset="0"/>
                <a:ea typeface="Calibri" panose="020F0502020204030204" pitchFamily="34" charset="0"/>
                <a:cs typeface="Arial" panose="020B0604020202020204" pitchFamily="34" charset="0"/>
              </a:rPr>
              <a:t>ḥesed</a:t>
            </a:r>
            <a:r>
              <a:rPr lang="en-CA" sz="2800" dirty="0">
                <a:effectLst/>
                <a:latin typeface="Calibri" panose="020F0502020204030204" pitchFamily="34" charset="0"/>
                <a:ea typeface="Calibri" panose="020F0502020204030204" pitchFamily="34" charset="0"/>
                <a:cs typeface="Arial" panose="020B0604020202020204" pitchFamily="34" charset="0"/>
              </a:rPr>
              <a:t> (covenant love or reciprocal love are closer)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dirty="0">
                <a:latin typeface="Calibri" panose="020F0502020204030204" pitchFamily="34" charset="0"/>
                <a:ea typeface="Calibri" panose="020F0502020204030204" pitchFamily="34" charset="0"/>
                <a:cs typeface="Arial" panose="020B0604020202020204" pitchFamily="34" charset="0"/>
              </a:rPr>
              <a:t>O</a:t>
            </a:r>
            <a:r>
              <a:rPr lang="en-CA" sz="2800" dirty="0">
                <a:effectLst/>
                <a:latin typeface="Calibri" panose="020F0502020204030204" pitchFamily="34" charset="0"/>
                <a:ea typeface="Calibri" panose="020F0502020204030204" pitchFamily="34" charset="0"/>
                <a:cs typeface="Arial" panose="020B0604020202020204" pitchFamily="34" charset="0"/>
              </a:rPr>
              <a:t>ne of the most important passages in the Bible describing the Nature of God:</a:t>
            </a:r>
            <a:endPar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pPr>
            <a:r>
              <a:rPr lang="en-CA" sz="2400" b="1" u="sng" dirty="0">
                <a:effectLst/>
                <a:latin typeface="Calibri" panose="020F0502020204030204" pitchFamily="34" charset="0"/>
                <a:ea typeface="Calibri" panose="020F0502020204030204" pitchFamily="34" charset="0"/>
                <a:cs typeface="Arial" panose="020B0604020202020204" pitchFamily="34" charset="0"/>
              </a:rPr>
              <a:t>Exodus 34:6-7 ESV</a:t>
            </a:r>
          </a:p>
          <a:p>
            <a:pPr marL="457200" lvl="1"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The LORD passed before him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proclaimed</a:t>
            </a:r>
            <a:r>
              <a:rPr lang="en-CA" sz="2400" dirty="0">
                <a:effectLst/>
                <a:latin typeface="Calibri" panose="020F0502020204030204" pitchFamily="34" charset="0"/>
                <a:ea typeface="Calibri" panose="020F0502020204030204" pitchFamily="34" charset="0"/>
                <a:cs typeface="Arial" panose="020B0604020202020204" pitchFamily="34" charset="0"/>
              </a:rPr>
              <a:t>, “The LORD, the LORD, a God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merciful</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gracious</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slow to anger</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abounding in [</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h</a:t>
            </a:r>
            <a:r>
              <a:rPr lang="en-CA" sz="2400" b="1" dirty="0" err="1">
                <a:effectLst/>
                <a:highlight>
                  <a:srgbClr val="FFFF00"/>
                </a:highlight>
                <a:latin typeface="Calibri" panose="020F0502020204030204" pitchFamily="34" charset="0"/>
                <a:ea typeface="Calibri" panose="020F0502020204030204" pitchFamily="34" charset="0"/>
              </a:rPr>
              <a:t>̣</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esed</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sz="2400" dirty="0">
                <a:effectLst/>
                <a:latin typeface="Calibri" panose="020F0502020204030204" pitchFamily="34" charset="0"/>
                <a:ea typeface="Calibri" panose="020F0502020204030204" pitchFamily="34" charset="0"/>
                <a:cs typeface="Arial" panose="020B0604020202020204" pitchFamily="34" charset="0"/>
              </a:rPr>
              <a:t>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faithfulness</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keeping [</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ḥesed</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sz="2400" dirty="0">
                <a:effectLst/>
                <a:latin typeface="Calibri" panose="020F0502020204030204" pitchFamily="34" charset="0"/>
                <a:ea typeface="Calibri" panose="020F0502020204030204" pitchFamily="34" charset="0"/>
                <a:cs typeface="Arial" panose="020B0604020202020204" pitchFamily="34" charset="0"/>
              </a:rPr>
              <a:t>for thousands,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forgiving iniquity and transgression and sin</a:t>
            </a:r>
            <a:r>
              <a:rPr lang="en-CA" sz="2400" dirty="0">
                <a:effectLst/>
                <a:latin typeface="Calibri" panose="020F0502020204030204" pitchFamily="34" charset="0"/>
                <a:ea typeface="Calibri" panose="020F0502020204030204" pitchFamily="34" charset="0"/>
                <a:cs typeface="Arial" panose="020B0604020202020204" pitchFamily="34" charset="0"/>
              </a:rPr>
              <a:t>, but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who will by no means clear the guilty</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visiting the iniquity of the fathers on the children</a:t>
            </a:r>
            <a:r>
              <a:rPr lang="en-CA" sz="2400" dirty="0">
                <a:effectLst/>
                <a:latin typeface="Calibri" panose="020F0502020204030204" pitchFamily="34" charset="0"/>
                <a:ea typeface="Calibri" panose="020F0502020204030204" pitchFamily="34" charset="0"/>
                <a:cs typeface="Arial" panose="020B0604020202020204" pitchFamily="34" charset="0"/>
              </a:rPr>
              <a:t> and the children’s children, to the third and the fourth generation. </a:t>
            </a:r>
            <a:endParaRPr lang="en-CA" dirty="0"/>
          </a:p>
        </p:txBody>
      </p:sp>
    </p:spTree>
    <p:extLst>
      <p:ext uri="{BB962C8B-B14F-4D97-AF65-F5344CB8AC3E}">
        <p14:creationId xmlns:p14="http://schemas.microsoft.com/office/powerpoint/2010/main" val="1587972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2FB8C-A853-465D-BCA9-7BDC25572B9D}"/>
              </a:ext>
            </a:extLst>
          </p:cNvPr>
          <p:cNvSpPr>
            <a:spLocks noGrp="1"/>
          </p:cNvSpPr>
          <p:nvPr>
            <p:ph type="title"/>
          </p:nvPr>
        </p:nvSpPr>
        <p:spPr>
          <a:xfrm>
            <a:off x="838200" y="1"/>
            <a:ext cx="10515600" cy="1115567"/>
          </a:xfrm>
        </p:spPr>
        <p:txBody>
          <a:bodyPr/>
          <a:lstStyle/>
          <a:p>
            <a:pPr algn="ctr"/>
            <a:r>
              <a:rPr lang="en-CA" dirty="0">
                <a:latin typeface="Arial Black" panose="020B0A04020102020204" pitchFamily="34" charset="0"/>
              </a:rPr>
              <a:t>The Covenant of Knowledge</a:t>
            </a:r>
          </a:p>
        </p:txBody>
      </p:sp>
      <p:sp>
        <p:nvSpPr>
          <p:cNvPr id="3" name="Content Placeholder 2">
            <a:extLst>
              <a:ext uri="{FF2B5EF4-FFF2-40B4-BE49-F238E27FC236}">
                <a16:creationId xmlns:a16="http://schemas.microsoft.com/office/drawing/2014/main" id="{D8BDFC41-6E9F-4EB2-A707-A1E92CCC85F9}"/>
              </a:ext>
            </a:extLst>
          </p:cNvPr>
          <p:cNvSpPr>
            <a:spLocks noGrp="1"/>
          </p:cNvSpPr>
          <p:nvPr>
            <p:ph idx="1"/>
          </p:nvPr>
        </p:nvSpPr>
        <p:spPr>
          <a:xfrm>
            <a:off x="0" y="1115568"/>
            <a:ext cx="12192000" cy="5742431"/>
          </a:xfrm>
        </p:spPr>
        <p:txBody>
          <a:bodyPr/>
          <a:lstStyle/>
          <a:p>
            <a:r>
              <a:rPr lang="en-CA" dirty="0"/>
              <a:t>After many years, God began to fulfill his promises to Abram: God established </a:t>
            </a:r>
            <a:r>
              <a:rPr lang="en-CA" b="1" dirty="0">
                <a:highlight>
                  <a:srgbClr val="FFFF00"/>
                </a:highlight>
              </a:rPr>
              <a:t>The Covenant of Knowledge through Moses</a:t>
            </a:r>
            <a:r>
              <a:rPr lang="en-CA" dirty="0"/>
              <a:t> to create the nation of Israel.  </a:t>
            </a:r>
          </a:p>
          <a:p>
            <a:r>
              <a:rPr lang="en-CA" dirty="0"/>
              <a:t>This covenant provides to each and every human being </a:t>
            </a:r>
            <a:r>
              <a:rPr lang="en-CA" b="1" dirty="0">
                <a:highlight>
                  <a:srgbClr val="FFFF00"/>
                </a:highlight>
              </a:rPr>
              <a:t>the fundamental knowledge required to attain holiness</a:t>
            </a:r>
            <a:r>
              <a:rPr lang="en-CA" dirty="0"/>
              <a:t>.  </a:t>
            </a:r>
          </a:p>
          <a:p>
            <a:r>
              <a:rPr lang="en-CA" dirty="0"/>
              <a:t>Holiness is a gift from God – nothing any human being can do can bring him to a state of holiness.  </a:t>
            </a:r>
          </a:p>
          <a:p>
            <a:r>
              <a:rPr lang="en-CA" dirty="0"/>
              <a:t>Holiness is required for human beings to be granted the gift of eternal life, which is the promise of God to Christians.  </a:t>
            </a:r>
          </a:p>
          <a:p>
            <a:r>
              <a:rPr lang="en-CA" dirty="0"/>
              <a:t>Holiness is extended by God’s grace and mercy – </a:t>
            </a:r>
            <a:r>
              <a:rPr lang="en-CA" b="1" dirty="0">
                <a:highlight>
                  <a:srgbClr val="FFFF00"/>
                </a:highlight>
              </a:rPr>
              <a:t>to be worthy of it, one must understand and live by The Covenant of Knowledge</a:t>
            </a:r>
            <a:r>
              <a:rPr lang="en-CA" dirty="0"/>
              <a:t>.</a:t>
            </a:r>
          </a:p>
          <a:p>
            <a:r>
              <a:rPr lang="en-CA" dirty="0"/>
              <a:t>Associated with this covenant is </a:t>
            </a:r>
            <a:r>
              <a:rPr lang="en-CA" b="1" dirty="0">
                <a:highlight>
                  <a:srgbClr val="FFFF00"/>
                </a:highlight>
              </a:rPr>
              <a:t>the largest outpouring of revelation that God has given to man:</a:t>
            </a:r>
            <a:r>
              <a:rPr lang="en-CA" dirty="0"/>
              <a:t>  this material is the basis of life; it reveals God’s mind, his character, and his nature; and, his Plan of Salvation. </a:t>
            </a:r>
          </a:p>
        </p:txBody>
      </p:sp>
    </p:spTree>
    <p:extLst>
      <p:ext uri="{BB962C8B-B14F-4D97-AF65-F5344CB8AC3E}">
        <p14:creationId xmlns:p14="http://schemas.microsoft.com/office/powerpoint/2010/main" val="57984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D36B6-848D-490D-85C0-71058204AB3D}"/>
              </a:ext>
            </a:extLst>
          </p:cNvPr>
          <p:cNvSpPr>
            <a:spLocks noGrp="1"/>
          </p:cNvSpPr>
          <p:nvPr>
            <p:ph type="title"/>
          </p:nvPr>
        </p:nvSpPr>
        <p:spPr>
          <a:xfrm>
            <a:off x="838200" y="1"/>
            <a:ext cx="10515600" cy="1115567"/>
          </a:xfrm>
        </p:spPr>
        <p:txBody>
          <a:bodyPr/>
          <a:lstStyle/>
          <a:p>
            <a:pPr algn="ctr"/>
            <a:r>
              <a:rPr lang="en-US" dirty="0">
                <a:latin typeface="Arial Black" panose="020B0A04020102020204" pitchFamily="34" charset="0"/>
              </a:rPr>
              <a:t>The Instruction of God: </a:t>
            </a:r>
            <a:r>
              <a:rPr lang="en-US" i="1" dirty="0" err="1">
                <a:latin typeface="Arial Black" panose="020B0A04020102020204" pitchFamily="34" charset="0"/>
              </a:rPr>
              <a:t>torah</a:t>
            </a:r>
            <a:endParaRPr lang="en-CA" i="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0175A81C-C8F8-4C58-82D2-1F88DCEF9BCC}"/>
              </a:ext>
            </a:extLst>
          </p:cNvPr>
          <p:cNvSpPr>
            <a:spLocks noGrp="1"/>
          </p:cNvSpPr>
          <p:nvPr>
            <p:ph idx="1"/>
          </p:nvPr>
        </p:nvSpPr>
        <p:spPr>
          <a:xfrm>
            <a:off x="0" y="1115568"/>
            <a:ext cx="12192000" cy="5742431"/>
          </a:xfrm>
        </p:spPr>
        <p:txBody>
          <a:bodyPr>
            <a:normAutofit lnSpcReduction="10000"/>
          </a:bodyPr>
          <a:lstStyle/>
          <a:p>
            <a:pPr>
              <a:spcBef>
                <a:spcPts val="0"/>
              </a:spcBef>
            </a:pPr>
            <a:r>
              <a:rPr lang="en-US" dirty="0"/>
              <a:t>The Sinai Covenant was very simple:</a:t>
            </a:r>
          </a:p>
          <a:p>
            <a:pPr marL="457200" lvl="1" indent="0">
              <a:spcBef>
                <a:spcPts val="0"/>
              </a:spcBef>
              <a:buNone/>
            </a:pPr>
            <a:r>
              <a:rPr lang="en-CA" b="1" u="sng" dirty="0"/>
              <a:t>Exodus 19:5-8 ESV</a:t>
            </a:r>
          </a:p>
          <a:p>
            <a:pPr marL="457200" lvl="1" indent="0">
              <a:buNone/>
            </a:pPr>
            <a:r>
              <a:rPr lang="en-CA" dirty="0"/>
              <a:t>… if you will indeed </a:t>
            </a:r>
            <a:r>
              <a:rPr lang="en-CA" b="1" dirty="0">
                <a:highlight>
                  <a:srgbClr val="FFFF00"/>
                </a:highlight>
              </a:rPr>
              <a:t>obey my voice</a:t>
            </a:r>
            <a:r>
              <a:rPr lang="en-CA" dirty="0"/>
              <a:t> and </a:t>
            </a:r>
            <a:r>
              <a:rPr lang="en-CA" b="1" dirty="0">
                <a:highlight>
                  <a:srgbClr val="FFFF00"/>
                </a:highlight>
              </a:rPr>
              <a:t>keep my covenant</a:t>
            </a:r>
            <a:r>
              <a:rPr lang="en-CA" dirty="0"/>
              <a:t>, </a:t>
            </a:r>
            <a:r>
              <a:rPr lang="en-CA" b="1" dirty="0">
                <a:highlight>
                  <a:srgbClr val="FFFF00"/>
                </a:highlight>
              </a:rPr>
              <a:t>you shall be my treasured possession among all peoples</a:t>
            </a:r>
            <a:r>
              <a:rPr lang="en-CA" dirty="0"/>
              <a:t>, for all the earth is mine;  and </a:t>
            </a:r>
            <a:r>
              <a:rPr lang="en-CA" b="1" dirty="0">
                <a:highlight>
                  <a:srgbClr val="FFFF00"/>
                </a:highlight>
              </a:rPr>
              <a:t>you shall be to me a kingdom of priests and a holy nation</a:t>
            </a:r>
            <a:r>
              <a:rPr lang="en-CA" dirty="0"/>
              <a:t>.’  These are the words that you shall speak to the people of Israel.”  So Moses came and called the elders of the people and set before them all these words that the LORD had commanded him.  All the people answered together and said, “</a:t>
            </a:r>
            <a:r>
              <a:rPr lang="en-CA" b="1" dirty="0">
                <a:highlight>
                  <a:srgbClr val="FFFF00"/>
                </a:highlight>
              </a:rPr>
              <a:t>All that the LORD has spoken we will do</a:t>
            </a:r>
            <a:r>
              <a:rPr lang="en-CA" dirty="0"/>
              <a:t>.” </a:t>
            </a:r>
          </a:p>
          <a:p>
            <a:r>
              <a:rPr lang="en-CA" dirty="0"/>
              <a:t>Israel agreed to:</a:t>
            </a:r>
          </a:p>
          <a:p>
            <a:pPr lvl="1">
              <a:spcBef>
                <a:spcPts val="0"/>
              </a:spcBef>
              <a:buFont typeface="Wingdings" panose="05000000000000000000" pitchFamily="2" charset="2"/>
              <a:buChar char="Ø"/>
            </a:pPr>
            <a:r>
              <a:rPr lang="en-CA" dirty="0"/>
              <a:t>obey my voice,</a:t>
            </a:r>
          </a:p>
          <a:p>
            <a:pPr lvl="1">
              <a:spcBef>
                <a:spcPts val="0"/>
              </a:spcBef>
              <a:buFont typeface="Wingdings" panose="05000000000000000000" pitchFamily="2" charset="2"/>
              <a:buChar char="Ø"/>
            </a:pPr>
            <a:r>
              <a:rPr lang="en-CA" dirty="0"/>
              <a:t>keep my covenant,</a:t>
            </a:r>
          </a:p>
          <a:p>
            <a:pPr lvl="1">
              <a:spcBef>
                <a:spcPts val="0"/>
              </a:spcBef>
              <a:buFont typeface="Wingdings" panose="05000000000000000000" pitchFamily="2" charset="2"/>
              <a:buChar char="Ø"/>
            </a:pPr>
            <a:r>
              <a:rPr lang="en-CA" dirty="0"/>
              <a:t>be to me a kingdom of priests and a holy nation</a:t>
            </a:r>
          </a:p>
          <a:p>
            <a:r>
              <a:rPr lang="en-CA" dirty="0"/>
              <a:t>In return, YHWH would make them a “</a:t>
            </a:r>
            <a:r>
              <a:rPr lang="en-CA" b="1" dirty="0">
                <a:highlight>
                  <a:srgbClr val="FFFF00"/>
                </a:highlight>
              </a:rPr>
              <a:t>treasured possession among all peoples</a:t>
            </a:r>
            <a:r>
              <a:rPr lang="en-CA" dirty="0"/>
              <a:t>”</a:t>
            </a:r>
          </a:p>
          <a:p>
            <a:r>
              <a:rPr lang="en-CA" dirty="0"/>
              <a:t>The entire contents of </a:t>
            </a:r>
            <a:r>
              <a:rPr lang="en-CA" b="1" dirty="0">
                <a:highlight>
                  <a:srgbClr val="FFFF00"/>
                </a:highlight>
              </a:rPr>
              <a:t>the five books of the Pentateuch contain God’s instruction</a:t>
            </a:r>
            <a:r>
              <a:rPr lang="en-CA" dirty="0"/>
              <a:t> on how to “obey my voice”, “keep my covenant”, and “be to me a kingdom of priests and a holy nation”</a:t>
            </a:r>
          </a:p>
          <a:p>
            <a:pPr lvl="1"/>
            <a:endParaRPr lang="en-CA" dirty="0"/>
          </a:p>
        </p:txBody>
      </p:sp>
    </p:spTree>
    <p:extLst>
      <p:ext uri="{BB962C8B-B14F-4D97-AF65-F5344CB8AC3E}">
        <p14:creationId xmlns:p14="http://schemas.microsoft.com/office/powerpoint/2010/main" val="3803888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779</TotalTime>
  <Words>3888</Words>
  <Application>Microsoft Office PowerPoint</Application>
  <PresentationFormat>Widescreen</PresentationFormat>
  <Paragraphs>159</Paragraphs>
  <Slides>18</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Black</vt:lpstr>
      <vt:lpstr>Calibri</vt:lpstr>
      <vt:lpstr>Calibri Light</vt:lpstr>
      <vt:lpstr>Wingdings</vt:lpstr>
      <vt:lpstr>Office Theme</vt:lpstr>
      <vt:lpstr>Covenants of Grace</vt:lpstr>
      <vt:lpstr>What is a “Covenant”?</vt:lpstr>
      <vt:lpstr>Seven Covenants</vt:lpstr>
      <vt:lpstr>The Covenant of Justness </vt:lpstr>
      <vt:lpstr>The Nature of God - mishᵉpat</vt:lpstr>
      <vt:lpstr>The Covenant of Promise</vt:lpstr>
      <vt:lpstr>The Nature of God - ḥesed</vt:lpstr>
      <vt:lpstr>The Covenant of Knowledge</vt:lpstr>
      <vt:lpstr>The Instruction of God: torah</vt:lpstr>
      <vt:lpstr>The Covenant of Life</vt:lpstr>
      <vt:lpstr>The Nature of God - Revelation</vt:lpstr>
      <vt:lpstr>The Covenant of Fidelity</vt:lpstr>
      <vt:lpstr>The Covenant of Descent</vt:lpstr>
      <vt:lpstr>The Descendant</vt:lpstr>
      <vt:lpstr>The Covenant of Salvation</vt:lpstr>
      <vt:lpstr>A Familiar Prophecy</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Covenants of Grace</dc:title>
  <dc:creator>Mike Whyte</dc:creator>
  <cp:lastModifiedBy>Mike Whyte</cp:lastModifiedBy>
  <cp:revision>21</cp:revision>
  <dcterms:created xsi:type="dcterms:W3CDTF">2021-11-16T12:23:58Z</dcterms:created>
  <dcterms:modified xsi:type="dcterms:W3CDTF">2021-11-27T12:11:45Z</dcterms:modified>
</cp:coreProperties>
</file>