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8" r:id="rId6"/>
    <p:sldId id="260" r:id="rId7"/>
    <p:sldId id="263" r:id="rId8"/>
    <p:sldId id="262" r:id="rId9"/>
    <p:sldId id="261" r:id="rId10"/>
    <p:sldId id="269" r:id="rId11"/>
    <p:sldId id="265" r:id="rId12"/>
    <p:sldId id="264"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875" autoAdjust="0"/>
  </p:normalViewPr>
  <p:slideViewPr>
    <p:cSldViewPr snapToGrid="0">
      <p:cViewPr varScale="1">
        <p:scale>
          <a:sx n="60" d="100"/>
          <a:sy n="60" d="100"/>
        </p:scale>
        <p:origin x="876" y="42"/>
      </p:cViewPr>
      <p:guideLst/>
    </p:cSldViewPr>
  </p:slideViewPr>
  <p:notesTextViewPr>
    <p:cViewPr>
      <p:scale>
        <a:sx n="115" d="100"/>
        <a:sy n="115"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4C124D-6044-4D99-95A8-27BBCD8CDEE3}" type="datetimeFigureOut">
              <a:rPr lang="en-CA" smtClean="0"/>
              <a:t>2021-12-01</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7CC4F-6277-403B-A788-AB97C870B165}" type="slidenum">
              <a:rPr lang="en-CA" smtClean="0"/>
              <a:t>‹#›</a:t>
            </a:fld>
            <a:endParaRPr lang="en-CA"/>
          </a:p>
        </p:txBody>
      </p:sp>
    </p:spTree>
    <p:extLst>
      <p:ext uri="{BB962C8B-B14F-4D97-AF65-F5344CB8AC3E}">
        <p14:creationId xmlns:p14="http://schemas.microsoft.com/office/powerpoint/2010/main" val="2484416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only part of the Book of Revelation which is NOT a “revelation” - it is a “concealing” </a:t>
            </a:r>
          </a:p>
          <a:p>
            <a:pPr marL="171450" indent="-171450">
              <a:buFont typeface="Arial" panose="020B0604020202020204" pitchFamily="34" charset="0"/>
              <a:buChar char="•"/>
            </a:pPr>
            <a:r>
              <a:rPr lang="en-CA" dirty="0"/>
              <a:t>This is </a:t>
            </a:r>
            <a:r>
              <a:rPr lang="en-CA" b="1" u="sng" dirty="0"/>
              <a:t>a vision</a:t>
            </a:r>
            <a:r>
              <a:rPr lang="en-CA" dirty="0"/>
              <a:t> – John is describing what he sees and hears </a:t>
            </a:r>
          </a:p>
          <a:p>
            <a:pPr marL="171450" indent="-171450">
              <a:buFont typeface="Arial" panose="020B0604020202020204" pitchFamily="34" charset="0"/>
              <a:buChar char="•"/>
            </a:pPr>
            <a:r>
              <a:rPr lang="en-CA" b="1" u="sng" dirty="0"/>
              <a:t>Actors: </a:t>
            </a:r>
          </a:p>
          <a:p>
            <a:pPr marL="628650" lvl="1" indent="-171450">
              <a:buFont typeface="Arial" panose="020B0604020202020204" pitchFamily="34" charset="0"/>
              <a:buChar char="•"/>
            </a:pPr>
            <a:r>
              <a:rPr lang="en-CA" dirty="0"/>
              <a:t>“Another mighty angel” holds the scroll, calls with a loud voice </a:t>
            </a:r>
          </a:p>
          <a:p>
            <a:pPr marL="628650" lvl="1" indent="-171450">
              <a:buFont typeface="Arial" panose="020B0604020202020204" pitchFamily="34" charset="0"/>
              <a:buChar char="•"/>
            </a:pPr>
            <a:r>
              <a:rPr lang="en-CA" dirty="0"/>
              <a:t>“Seven thunders” sound something that can be written down – understandable messages; therefore, not actually “thunder” but something resembling thunder which speaks</a:t>
            </a:r>
          </a:p>
          <a:p>
            <a:pPr marL="628650" lvl="1" indent="-171450">
              <a:buFont typeface="Arial" panose="020B0604020202020204" pitchFamily="34" charset="0"/>
              <a:buChar char="•"/>
            </a:pPr>
            <a:r>
              <a:rPr lang="en-CA" dirty="0"/>
              <a:t>“a voice” – tells John NOT to record the messages of the “seven thunders”</a:t>
            </a:r>
          </a:p>
          <a:p>
            <a:pPr marL="628650" lvl="1" indent="-171450">
              <a:buFont typeface="Arial" panose="020B0604020202020204" pitchFamily="34" charset="0"/>
              <a:buChar char="•"/>
            </a:pPr>
            <a:r>
              <a:rPr lang="en-CA" dirty="0"/>
              <a:t>John – sees, hears, and interacts with the vision</a:t>
            </a:r>
          </a:p>
          <a:p>
            <a:pPr marL="171450" lvl="0" indent="-171450">
              <a:buFont typeface="Arial" panose="020B0604020202020204" pitchFamily="34" charset="0"/>
              <a:buChar char="•"/>
            </a:pPr>
            <a:r>
              <a:rPr lang="en-CA" b="1" i="1" u="sng" dirty="0"/>
              <a:t>Put handouts in chat …</a:t>
            </a:r>
          </a:p>
        </p:txBody>
      </p:sp>
      <p:sp>
        <p:nvSpPr>
          <p:cNvPr id="4" name="Slide Number Placeholder 3"/>
          <p:cNvSpPr>
            <a:spLocks noGrp="1"/>
          </p:cNvSpPr>
          <p:nvPr>
            <p:ph type="sldNum" sz="quarter" idx="5"/>
          </p:nvPr>
        </p:nvSpPr>
        <p:spPr/>
        <p:txBody>
          <a:bodyPr/>
          <a:lstStyle/>
          <a:p>
            <a:fld id="{0037CC4F-6277-403B-A788-AB97C870B165}" type="slidenum">
              <a:rPr lang="en-CA" smtClean="0"/>
              <a:t>1</a:t>
            </a:fld>
            <a:endParaRPr lang="en-CA"/>
          </a:p>
        </p:txBody>
      </p:sp>
    </p:spTree>
    <p:extLst>
      <p:ext uri="{BB962C8B-B14F-4D97-AF65-F5344CB8AC3E}">
        <p14:creationId xmlns:p14="http://schemas.microsoft.com/office/powerpoint/2010/main" val="1403001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is no article, ”an”, in the Greek: there is only one gospel (Gl1:6-9)</a:t>
            </a:r>
          </a:p>
        </p:txBody>
      </p:sp>
      <p:sp>
        <p:nvSpPr>
          <p:cNvPr id="4" name="Slide Number Placeholder 3"/>
          <p:cNvSpPr>
            <a:spLocks noGrp="1"/>
          </p:cNvSpPr>
          <p:nvPr>
            <p:ph type="sldNum" sz="quarter" idx="5"/>
          </p:nvPr>
        </p:nvSpPr>
        <p:spPr/>
        <p:txBody>
          <a:bodyPr/>
          <a:lstStyle/>
          <a:p>
            <a:fld id="{0037CC4F-6277-403B-A788-AB97C870B165}" type="slidenum">
              <a:rPr lang="en-CA" smtClean="0"/>
              <a:t>10</a:t>
            </a:fld>
            <a:endParaRPr lang="en-CA"/>
          </a:p>
        </p:txBody>
      </p:sp>
    </p:spTree>
    <p:extLst>
      <p:ext uri="{BB962C8B-B14F-4D97-AF65-F5344CB8AC3E}">
        <p14:creationId xmlns:p14="http://schemas.microsoft.com/office/powerpoint/2010/main" val="1098838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 back to the last verse …</a:t>
            </a:r>
          </a:p>
          <a:p>
            <a:pPr marL="171450" indent="-171450">
              <a:buFont typeface="Arial" panose="020B0604020202020204" pitchFamily="34" charset="0"/>
              <a:buChar char="•"/>
            </a:pPr>
            <a:r>
              <a:rPr lang="en-CA" dirty="0"/>
              <a:t>More on the two groups next time in “the Woman and the Dragon”</a:t>
            </a:r>
          </a:p>
        </p:txBody>
      </p:sp>
      <p:sp>
        <p:nvSpPr>
          <p:cNvPr id="4" name="Slide Number Placeholder 3"/>
          <p:cNvSpPr>
            <a:spLocks noGrp="1"/>
          </p:cNvSpPr>
          <p:nvPr>
            <p:ph type="sldNum" sz="quarter" idx="5"/>
          </p:nvPr>
        </p:nvSpPr>
        <p:spPr/>
        <p:txBody>
          <a:bodyPr/>
          <a:lstStyle/>
          <a:p>
            <a:fld id="{0037CC4F-6277-403B-A788-AB97C870B165}" type="slidenum">
              <a:rPr lang="en-CA" smtClean="0"/>
              <a:t>11</a:t>
            </a:fld>
            <a:endParaRPr lang="en-CA"/>
          </a:p>
        </p:txBody>
      </p:sp>
    </p:spTree>
    <p:extLst>
      <p:ext uri="{BB962C8B-B14F-4D97-AF65-F5344CB8AC3E}">
        <p14:creationId xmlns:p14="http://schemas.microsoft.com/office/powerpoint/2010/main" val="1503747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0037CC4F-6277-403B-A788-AB97C870B165}" type="slidenum">
              <a:rPr lang="en-CA" smtClean="0"/>
              <a:t>12</a:t>
            </a:fld>
            <a:endParaRPr lang="en-CA"/>
          </a:p>
        </p:txBody>
      </p:sp>
    </p:spTree>
    <p:extLst>
      <p:ext uri="{BB962C8B-B14F-4D97-AF65-F5344CB8AC3E}">
        <p14:creationId xmlns:p14="http://schemas.microsoft.com/office/powerpoint/2010/main" val="3196972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What can we learn from the fact that the message of the Seven Thunders is sealed up? </a:t>
            </a:r>
          </a:p>
          <a:p>
            <a:pPr marL="171450" indent="-171450">
              <a:buFont typeface="Arial" panose="020B0604020202020204" pitchFamily="34" charset="0"/>
              <a:buChar char="•"/>
            </a:pPr>
            <a:r>
              <a:rPr lang="en-CA" dirty="0"/>
              <a:t>John records his interaction with the vision includes “eating the scroll” …</a:t>
            </a:r>
          </a:p>
        </p:txBody>
      </p:sp>
      <p:sp>
        <p:nvSpPr>
          <p:cNvPr id="4" name="Slide Number Placeholder 3"/>
          <p:cNvSpPr>
            <a:spLocks noGrp="1"/>
          </p:cNvSpPr>
          <p:nvPr>
            <p:ph type="sldNum" sz="quarter" idx="5"/>
          </p:nvPr>
        </p:nvSpPr>
        <p:spPr/>
        <p:txBody>
          <a:bodyPr/>
          <a:lstStyle/>
          <a:p>
            <a:fld id="{0037CC4F-6277-403B-A788-AB97C870B165}" type="slidenum">
              <a:rPr lang="en-CA" smtClean="0"/>
              <a:t>2</a:t>
            </a:fld>
            <a:endParaRPr lang="en-CA"/>
          </a:p>
        </p:txBody>
      </p:sp>
    </p:spTree>
    <p:extLst>
      <p:ext uri="{BB962C8B-B14F-4D97-AF65-F5344CB8AC3E}">
        <p14:creationId xmlns:p14="http://schemas.microsoft.com/office/powerpoint/2010/main" val="3910225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So the “seven thunders” relate to the “seventh trumpet”, the resurrection: “the Mystery of God”</a:t>
            </a:r>
          </a:p>
        </p:txBody>
      </p:sp>
      <p:sp>
        <p:nvSpPr>
          <p:cNvPr id="4" name="Slide Number Placeholder 3"/>
          <p:cNvSpPr>
            <a:spLocks noGrp="1"/>
          </p:cNvSpPr>
          <p:nvPr>
            <p:ph type="sldNum" sz="quarter" idx="5"/>
          </p:nvPr>
        </p:nvSpPr>
        <p:spPr/>
        <p:txBody>
          <a:bodyPr/>
          <a:lstStyle/>
          <a:p>
            <a:fld id="{0037CC4F-6277-403B-A788-AB97C870B165}" type="slidenum">
              <a:rPr lang="en-CA" smtClean="0"/>
              <a:t>3</a:t>
            </a:fld>
            <a:endParaRPr lang="en-CA"/>
          </a:p>
        </p:txBody>
      </p:sp>
    </p:spTree>
    <p:extLst>
      <p:ext uri="{BB962C8B-B14F-4D97-AF65-F5344CB8AC3E}">
        <p14:creationId xmlns:p14="http://schemas.microsoft.com/office/powerpoint/2010/main" val="4179791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“sixth seal” is the “heavenly signs”: the beast power has had its period of hegemony, with the “sixth seal” God begins to act  </a:t>
            </a:r>
          </a:p>
        </p:txBody>
      </p:sp>
      <p:sp>
        <p:nvSpPr>
          <p:cNvPr id="4" name="Slide Number Placeholder 3"/>
          <p:cNvSpPr>
            <a:spLocks noGrp="1"/>
          </p:cNvSpPr>
          <p:nvPr>
            <p:ph type="sldNum" sz="quarter" idx="5"/>
          </p:nvPr>
        </p:nvSpPr>
        <p:spPr/>
        <p:txBody>
          <a:bodyPr/>
          <a:lstStyle/>
          <a:p>
            <a:fld id="{0037CC4F-6277-403B-A788-AB97C870B165}" type="slidenum">
              <a:rPr lang="en-CA" smtClean="0"/>
              <a:t>4</a:t>
            </a:fld>
            <a:endParaRPr lang="en-CA"/>
          </a:p>
        </p:txBody>
      </p:sp>
    </p:spTree>
    <p:extLst>
      <p:ext uri="{BB962C8B-B14F-4D97-AF65-F5344CB8AC3E}">
        <p14:creationId xmlns:p14="http://schemas.microsoft.com/office/powerpoint/2010/main" val="367439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an excerpt from a complete diagram in “Structure of the Book of Revelation” located at: www.mikewhytebiblicalresearch.ca </a:t>
            </a:r>
          </a:p>
        </p:txBody>
      </p:sp>
      <p:sp>
        <p:nvSpPr>
          <p:cNvPr id="4" name="Slide Number Placeholder 3"/>
          <p:cNvSpPr>
            <a:spLocks noGrp="1"/>
          </p:cNvSpPr>
          <p:nvPr>
            <p:ph type="sldNum" sz="quarter" idx="5"/>
          </p:nvPr>
        </p:nvSpPr>
        <p:spPr/>
        <p:txBody>
          <a:bodyPr/>
          <a:lstStyle/>
          <a:p>
            <a:fld id="{0037CC4F-6277-403B-A788-AB97C870B165}" type="slidenum">
              <a:rPr lang="en-CA" smtClean="0"/>
              <a:t>5</a:t>
            </a:fld>
            <a:endParaRPr lang="en-CA"/>
          </a:p>
        </p:txBody>
      </p:sp>
    </p:spTree>
    <p:extLst>
      <p:ext uri="{BB962C8B-B14F-4D97-AF65-F5344CB8AC3E}">
        <p14:creationId xmlns:p14="http://schemas.microsoft.com/office/powerpoint/2010/main" val="3406603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“voice” is the same voice which said to seal up the Seven Thunders</a:t>
            </a:r>
          </a:p>
          <a:p>
            <a:pPr marL="171450" indent="-171450">
              <a:buFont typeface="Arial" panose="020B0604020202020204" pitchFamily="34" charset="0"/>
              <a:buChar char="•"/>
            </a:pPr>
            <a:r>
              <a:rPr lang="en-CA" dirty="0"/>
              <a:t>The angel is the messenger standing on the earth and the sea</a:t>
            </a:r>
          </a:p>
          <a:p>
            <a:pPr marL="171450" indent="-171450">
              <a:buFont typeface="Arial" panose="020B0604020202020204" pitchFamily="34" charset="0"/>
              <a:buChar char="•"/>
            </a:pPr>
            <a:r>
              <a:rPr lang="en-CA" dirty="0"/>
              <a:t>What is the significance of “eating the scroll”?</a:t>
            </a:r>
          </a:p>
        </p:txBody>
      </p:sp>
      <p:sp>
        <p:nvSpPr>
          <p:cNvPr id="4" name="Slide Number Placeholder 3"/>
          <p:cNvSpPr>
            <a:spLocks noGrp="1"/>
          </p:cNvSpPr>
          <p:nvPr>
            <p:ph type="sldNum" sz="quarter" idx="5"/>
          </p:nvPr>
        </p:nvSpPr>
        <p:spPr/>
        <p:txBody>
          <a:bodyPr/>
          <a:lstStyle/>
          <a:p>
            <a:fld id="{0037CC4F-6277-403B-A788-AB97C870B165}" type="slidenum">
              <a:rPr lang="en-CA" smtClean="0"/>
              <a:t>6</a:t>
            </a:fld>
            <a:endParaRPr lang="en-CA"/>
          </a:p>
        </p:txBody>
      </p:sp>
    </p:spTree>
    <p:extLst>
      <p:ext uri="{BB962C8B-B14F-4D97-AF65-F5344CB8AC3E}">
        <p14:creationId xmlns:p14="http://schemas.microsoft.com/office/powerpoint/2010/main" val="3776260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Ezekiel’s commission was to his fellow exiles to identify the true remnant who would repent and with whom God would create the remnant community to prepare for the first coming of the Messiah </a:t>
            </a:r>
          </a:p>
          <a:p>
            <a:pPr marL="171450" indent="-171450">
              <a:buFont typeface="Arial" panose="020B0604020202020204" pitchFamily="34" charset="0"/>
              <a:buChar char="•"/>
            </a:pPr>
            <a:r>
              <a:rPr lang="en-CA" dirty="0"/>
              <a:t>See also Jeremiah 15:16 where Jeremiah relates the conversion experience to “eating God’s words”</a:t>
            </a:r>
          </a:p>
          <a:p>
            <a:pPr marL="171450" indent="-171450">
              <a:buFont typeface="Arial" panose="020B0604020202020204" pitchFamily="34" charset="0"/>
              <a:buChar char="•"/>
            </a:pPr>
            <a:r>
              <a:rPr lang="en-CA" dirty="0"/>
              <a:t>John is told “he” must continue to “prophecy”, i.e., preach the word of God, the gospel</a:t>
            </a:r>
          </a:p>
        </p:txBody>
      </p:sp>
      <p:sp>
        <p:nvSpPr>
          <p:cNvPr id="4" name="Slide Number Placeholder 3"/>
          <p:cNvSpPr>
            <a:spLocks noGrp="1"/>
          </p:cNvSpPr>
          <p:nvPr>
            <p:ph type="sldNum" sz="quarter" idx="5"/>
          </p:nvPr>
        </p:nvSpPr>
        <p:spPr/>
        <p:txBody>
          <a:bodyPr/>
          <a:lstStyle/>
          <a:p>
            <a:fld id="{0037CC4F-6277-403B-A788-AB97C870B165}" type="slidenum">
              <a:rPr lang="en-CA" smtClean="0"/>
              <a:t>7</a:t>
            </a:fld>
            <a:endParaRPr lang="en-CA"/>
          </a:p>
        </p:txBody>
      </p:sp>
    </p:spTree>
    <p:extLst>
      <p:ext uri="{BB962C8B-B14F-4D97-AF65-F5344CB8AC3E}">
        <p14:creationId xmlns:p14="http://schemas.microsoft.com/office/powerpoint/2010/main" val="208676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Book of Revelation, in general, opens up the sealed prophecies of Daniel</a:t>
            </a:r>
          </a:p>
        </p:txBody>
      </p:sp>
      <p:sp>
        <p:nvSpPr>
          <p:cNvPr id="4" name="Slide Number Placeholder 3"/>
          <p:cNvSpPr>
            <a:spLocks noGrp="1"/>
          </p:cNvSpPr>
          <p:nvPr>
            <p:ph type="sldNum" sz="quarter" idx="5"/>
          </p:nvPr>
        </p:nvSpPr>
        <p:spPr/>
        <p:txBody>
          <a:bodyPr/>
          <a:lstStyle/>
          <a:p>
            <a:fld id="{0037CC4F-6277-403B-A788-AB97C870B165}" type="slidenum">
              <a:rPr lang="en-CA" smtClean="0"/>
              <a:t>8</a:t>
            </a:fld>
            <a:endParaRPr lang="en-CA"/>
          </a:p>
        </p:txBody>
      </p:sp>
    </p:spTree>
    <p:extLst>
      <p:ext uri="{BB962C8B-B14F-4D97-AF65-F5344CB8AC3E}">
        <p14:creationId xmlns:p14="http://schemas.microsoft.com/office/powerpoint/2010/main" val="3539910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Psalm starts with an invocation to recognize and proclaim, “ascribe”, the Glory of God, his strength and holiness</a:t>
            </a:r>
          </a:p>
          <a:p>
            <a:pPr marL="171450" indent="-171450">
              <a:buFont typeface="Arial" panose="020B0604020202020204" pitchFamily="34" charset="0"/>
              <a:buChar char="•"/>
            </a:pPr>
            <a:r>
              <a:rPr lang="en-CA" dirty="0"/>
              <a:t>The “voice of the LORD” is repeated seven times in thunder!</a:t>
            </a:r>
          </a:p>
          <a:p>
            <a:pPr marL="171450" indent="-171450">
              <a:buFont typeface="Arial" panose="020B0604020202020204" pitchFamily="34" charset="0"/>
              <a:buChar char="•"/>
            </a:pPr>
            <a:r>
              <a:rPr lang="en-CA" dirty="0"/>
              <a:t>The message of the seven thunders is the majesty, strength, and glory of God</a:t>
            </a:r>
          </a:p>
          <a:p>
            <a:pPr marL="171450" indent="-171450">
              <a:buFont typeface="Arial" panose="020B0604020202020204" pitchFamily="34" charset="0"/>
              <a:buChar char="•"/>
            </a:pPr>
            <a:r>
              <a:rPr lang="en-CA" b="1" u="sng" dirty="0"/>
              <a:t>At this time as evil is spreading unchecked over western civilization, it is good for us to ponder the greatness of God …  </a:t>
            </a:r>
          </a:p>
          <a:p>
            <a:pPr marL="171450" indent="-171450">
              <a:buFont typeface="Arial" panose="020B0604020202020204" pitchFamily="34" charset="0"/>
              <a:buChar char="•"/>
            </a:pPr>
            <a:r>
              <a:rPr lang="en-CA" dirty="0"/>
              <a:t>The Psalm then looks to the second advent when the King of kings will assume his throne: the seven thunders are a harbinger of this …</a:t>
            </a:r>
          </a:p>
          <a:p>
            <a:pPr marL="171450" indent="-171450">
              <a:buFont typeface="Arial" panose="020B0604020202020204" pitchFamily="34" charset="0"/>
              <a:buChar char="•"/>
            </a:pPr>
            <a:r>
              <a:rPr lang="en-CA" dirty="0"/>
              <a:t>Finally, the palmist then pleads for </a:t>
            </a:r>
            <a:r>
              <a:rPr lang="en-CA" b="1" u="sng" dirty="0"/>
              <a:t>strength</a:t>
            </a:r>
            <a:r>
              <a:rPr lang="en-CA" dirty="0"/>
              <a:t> and </a:t>
            </a:r>
            <a:r>
              <a:rPr lang="en-CA" b="1" u="sng" dirty="0"/>
              <a:t>peace</a:t>
            </a:r>
            <a:r>
              <a:rPr lang="en-CA" dirty="0"/>
              <a:t> on God’s people</a:t>
            </a:r>
          </a:p>
          <a:p>
            <a:pPr marL="171450" indent="-171450">
              <a:buFont typeface="Arial" panose="020B0604020202020204" pitchFamily="34" charset="0"/>
              <a:buChar char="•"/>
            </a:pPr>
            <a:r>
              <a:rPr lang="en-CA" dirty="0" err="1"/>
              <a:t>bᵉne</a:t>
            </a:r>
            <a:r>
              <a:rPr lang="en-CA" dirty="0"/>
              <a:t> ´</a:t>
            </a:r>
            <a:r>
              <a:rPr lang="en-CA" dirty="0" err="1"/>
              <a:t>elim</a:t>
            </a:r>
            <a:r>
              <a:rPr lang="en-CA" dirty="0"/>
              <a:t> – sons of God, ESV has “heavenly beings”</a:t>
            </a:r>
          </a:p>
        </p:txBody>
      </p:sp>
      <p:sp>
        <p:nvSpPr>
          <p:cNvPr id="4" name="Slide Number Placeholder 3"/>
          <p:cNvSpPr>
            <a:spLocks noGrp="1"/>
          </p:cNvSpPr>
          <p:nvPr>
            <p:ph type="sldNum" sz="quarter" idx="5"/>
          </p:nvPr>
        </p:nvSpPr>
        <p:spPr/>
        <p:txBody>
          <a:bodyPr/>
          <a:lstStyle/>
          <a:p>
            <a:fld id="{0037CC4F-6277-403B-A788-AB97C870B165}" type="slidenum">
              <a:rPr lang="en-CA" smtClean="0"/>
              <a:t>9</a:t>
            </a:fld>
            <a:endParaRPr lang="en-CA"/>
          </a:p>
        </p:txBody>
      </p:sp>
    </p:spTree>
    <p:extLst>
      <p:ext uri="{BB962C8B-B14F-4D97-AF65-F5344CB8AC3E}">
        <p14:creationId xmlns:p14="http://schemas.microsoft.com/office/powerpoint/2010/main" val="1819402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B856-5E96-46B5-9022-B84EFF7A63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E4025D2-D4A4-4071-971E-31DEE22EF4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1C9A8BF-3907-4CC6-86D0-32372F3307DC}"/>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5" name="Footer Placeholder 4">
            <a:extLst>
              <a:ext uri="{FF2B5EF4-FFF2-40B4-BE49-F238E27FC236}">
                <a16:creationId xmlns:a16="http://schemas.microsoft.com/office/drawing/2014/main" id="{0DC558EF-C654-4A02-9874-A1645A1B744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EE67420-32D8-478D-A0A0-A6883E35C6BD}"/>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1947381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377E4-2BAC-4358-823B-C16245AF73F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80A9A7B-0011-4088-B1CC-B3D443F43A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E3AF8AE-382B-46C3-83F7-72DEE663CB53}"/>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5" name="Footer Placeholder 4">
            <a:extLst>
              <a:ext uri="{FF2B5EF4-FFF2-40B4-BE49-F238E27FC236}">
                <a16:creationId xmlns:a16="http://schemas.microsoft.com/office/drawing/2014/main" id="{CC084F3D-C8EB-4112-8EC1-E9637100254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0043704-427D-426C-8E38-F2002CA20697}"/>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277924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39BDA5-ED98-4002-8718-EAA3E182E7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E5504F8-8B5B-4817-B108-971EA7D9BD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A9EB42F-9A04-41C6-8787-47821834D297}"/>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5" name="Footer Placeholder 4">
            <a:extLst>
              <a:ext uri="{FF2B5EF4-FFF2-40B4-BE49-F238E27FC236}">
                <a16:creationId xmlns:a16="http://schemas.microsoft.com/office/drawing/2014/main" id="{167905E1-4637-46A5-8F1D-0185EF13F54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EE5BC52-E81E-472F-95A5-4F7F8231E777}"/>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193840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0C078-A13F-4BA1-B8F8-3FF21C393DA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B7116A9-1FD7-42D6-BB6F-72513F5934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BCB2382-2567-4F6D-BDDD-442F81995D68}"/>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5" name="Footer Placeholder 4">
            <a:extLst>
              <a:ext uri="{FF2B5EF4-FFF2-40B4-BE49-F238E27FC236}">
                <a16:creationId xmlns:a16="http://schemas.microsoft.com/office/drawing/2014/main" id="{A53009B9-7CC5-49B4-BCCF-60A3463A656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E2506E9-8371-49CF-A09D-59DA35CE2F81}"/>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49170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E6297-33F5-4A4B-9FF9-B29AD633B4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F61CCA96-7988-4F2A-9053-86A1BB1214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702318-3718-4D5E-B028-056E86FFFA44}"/>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5" name="Footer Placeholder 4">
            <a:extLst>
              <a:ext uri="{FF2B5EF4-FFF2-40B4-BE49-F238E27FC236}">
                <a16:creationId xmlns:a16="http://schemas.microsoft.com/office/drawing/2014/main" id="{8B27BEA3-757E-4995-9CB1-26334A38B2E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063148E-8CD4-4734-94A0-76435687DAFC}"/>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212102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9C776-1AC6-45F8-9F89-CE3969A0429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DB00C83-4395-444F-8019-9960F5CFB1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E38762C0-ACAB-44F1-B076-82329C7DA1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4EE0921-3C68-4593-8F7B-4ED39980CDE3}"/>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6" name="Footer Placeholder 5">
            <a:extLst>
              <a:ext uri="{FF2B5EF4-FFF2-40B4-BE49-F238E27FC236}">
                <a16:creationId xmlns:a16="http://schemas.microsoft.com/office/drawing/2014/main" id="{5CFC9422-4B7C-4AAA-B7B1-5BBAB180E74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688F68C-BF6A-48C7-B7B5-F37A116B7CCB}"/>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350306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FD044-3C86-4FF8-839F-D6D4AA00E45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EFE2B1F-69D6-4B4F-98D9-FF0971A445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C5D321-A8EF-46AE-BBDA-110A9FA577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5386B993-BDC2-471F-B205-6453068DF8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17BF5E-523C-4186-A751-3AD1FDF0BC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0B968BF-CFAF-43EA-9676-FF3884273008}"/>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8" name="Footer Placeholder 7">
            <a:extLst>
              <a:ext uri="{FF2B5EF4-FFF2-40B4-BE49-F238E27FC236}">
                <a16:creationId xmlns:a16="http://schemas.microsoft.com/office/drawing/2014/main" id="{C2C9932A-C7A9-4643-8FB5-EE4BF8607692}"/>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4A97B43-F2DE-4857-B840-61C3241EEC81}"/>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377031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8D1DA-4D51-4367-BEF3-B5E2645380AC}"/>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EBAA2142-0537-49D1-A3DD-69D20020866F}"/>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4" name="Footer Placeholder 3">
            <a:extLst>
              <a:ext uri="{FF2B5EF4-FFF2-40B4-BE49-F238E27FC236}">
                <a16:creationId xmlns:a16="http://schemas.microsoft.com/office/drawing/2014/main" id="{05BCC8EA-ACC0-4420-8352-43D6BE511AA5}"/>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365CB36-A590-491B-B240-C6DEE6394F7B}"/>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332511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9C63AD-0612-4960-AD87-9FB97D3E61B4}"/>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3" name="Footer Placeholder 2">
            <a:extLst>
              <a:ext uri="{FF2B5EF4-FFF2-40B4-BE49-F238E27FC236}">
                <a16:creationId xmlns:a16="http://schemas.microsoft.com/office/drawing/2014/main" id="{F5CB8246-451A-4390-9F2F-B060D0DD4A75}"/>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EE0D218-E7E1-4A35-8DD4-F3333A3CC465}"/>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42703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198CF-CFFA-46DD-97A4-7C450FE443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50FAF10-4C98-4594-BE95-89D9EEFDCD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B5379B0-3F3F-4C9D-AFCB-722EEB367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14CB13-B00D-4425-92C4-14762A956197}"/>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6" name="Footer Placeholder 5">
            <a:extLst>
              <a:ext uri="{FF2B5EF4-FFF2-40B4-BE49-F238E27FC236}">
                <a16:creationId xmlns:a16="http://schemas.microsoft.com/office/drawing/2014/main" id="{BFF44067-49CC-42ED-9027-73B36FE1085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ABABBD3-66BB-4C21-98AB-D5B907CD97A1}"/>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1099760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D1ABD-7F80-4A44-A277-D81844C42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EA2337C-3AC5-455E-A712-EED842DED7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6B16FC1-A843-4BD8-AA73-B8A6AEBC5E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B9F2A-33C3-45A9-9E27-773193ED1537}"/>
              </a:ext>
            </a:extLst>
          </p:cNvPr>
          <p:cNvSpPr>
            <a:spLocks noGrp="1"/>
          </p:cNvSpPr>
          <p:nvPr>
            <p:ph type="dt" sz="half" idx="10"/>
          </p:nvPr>
        </p:nvSpPr>
        <p:spPr/>
        <p:txBody>
          <a:bodyPr/>
          <a:lstStyle/>
          <a:p>
            <a:fld id="{AF9392AA-A7B6-43DB-A3BD-4CEC0A5023BD}" type="datetimeFigureOut">
              <a:rPr lang="en-CA" smtClean="0"/>
              <a:t>2021-12-01</a:t>
            </a:fld>
            <a:endParaRPr lang="en-CA"/>
          </a:p>
        </p:txBody>
      </p:sp>
      <p:sp>
        <p:nvSpPr>
          <p:cNvPr id="6" name="Footer Placeholder 5">
            <a:extLst>
              <a:ext uri="{FF2B5EF4-FFF2-40B4-BE49-F238E27FC236}">
                <a16:creationId xmlns:a16="http://schemas.microsoft.com/office/drawing/2014/main" id="{ECD8A4B4-3D8B-4367-9AF8-D8927B92182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ED058FB-66A7-4946-8CCD-4B343DA8ED25}"/>
              </a:ext>
            </a:extLst>
          </p:cNvPr>
          <p:cNvSpPr>
            <a:spLocks noGrp="1"/>
          </p:cNvSpPr>
          <p:nvPr>
            <p:ph type="sldNum" sz="quarter" idx="12"/>
          </p:nvPr>
        </p:nvSpPr>
        <p:spPr/>
        <p:txBody>
          <a:bodyPr/>
          <a:lstStyle/>
          <a:p>
            <a:fld id="{1A2DAA27-25B5-48A0-B2FB-2A4AC5082D04}" type="slidenum">
              <a:rPr lang="en-CA" smtClean="0"/>
              <a:t>‹#›</a:t>
            </a:fld>
            <a:endParaRPr lang="en-CA"/>
          </a:p>
        </p:txBody>
      </p:sp>
    </p:spTree>
    <p:extLst>
      <p:ext uri="{BB962C8B-B14F-4D97-AF65-F5344CB8AC3E}">
        <p14:creationId xmlns:p14="http://schemas.microsoft.com/office/powerpoint/2010/main" val="234379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07C99E-8431-4F5D-9D36-90D9D39D1C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59925E0-3AB2-4E6F-A9B7-88543BAF9F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874FB08-E9E2-4B88-9122-260E05A4A9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392AA-A7B6-43DB-A3BD-4CEC0A5023BD}" type="datetimeFigureOut">
              <a:rPr lang="en-CA" smtClean="0"/>
              <a:t>2021-12-01</a:t>
            </a:fld>
            <a:endParaRPr lang="en-CA"/>
          </a:p>
        </p:txBody>
      </p:sp>
      <p:sp>
        <p:nvSpPr>
          <p:cNvPr id="5" name="Footer Placeholder 4">
            <a:extLst>
              <a:ext uri="{FF2B5EF4-FFF2-40B4-BE49-F238E27FC236}">
                <a16:creationId xmlns:a16="http://schemas.microsoft.com/office/drawing/2014/main" id="{F935E458-9251-4AB1-A6CF-AB5D2C6CFE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B8FFF14B-07CD-43A4-9F47-245AD59455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DAA27-25B5-48A0-B2FB-2A4AC5082D04}" type="slidenum">
              <a:rPr lang="en-CA" smtClean="0"/>
              <a:t>‹#›</a:t>
            </a:fld>
            <a:endParaRPr lang="en-CA"/>
          </a:p>
        </p:txBody>
      </p:sp>
    </p:spTree>
    <p:extLst>
      <p:ext uri="{BB962C8B-B14F-4D97-AF65-F5344CB8AC3E}">
        <p14:creationId xmlns:p14="http://schemas.microsoft.com/office/powerpoint/2010/main" val="3816523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35FD-6126-4788-8B26-2DFF90F9E416}"/>
              </a:ext>
            </a:extLst>
          </p:cNvPr>
          <p:cNvSpPr>
            <a:spLocks noGrp="1"/>
          </p:cNvSpPr>
          <p:nvPr>
            <p:ph type="ctrTitle"/>
          </p:nvPr>
        </p:nvSpPr>
        <p:spPr>
          <a:xfrm>
            <a:off x="0" y="1"/>
            <a:ext cx="12192000" cy="1568393"/>
          </a:xfrm>
        </p:spPr>
        <p:txBody>
          <a:bodyPr>
            <a:noAutofit/>
          </a:bodyPr>
          <a:lstStyle/>
          <a:p>
            <a:r>
              <a:rPr lang="en-CA" sz="6600" dirty="0">
                <a:latin typeface="Arial Black" panose="020B0A04020102020204" pitchFamily="34" charset="0"/>
              </a:rPr>
              <a:t>The Seven Thunders</a:t>
            </a:r>
          </a:p>
        </p:txBody>
      </p:sp>
      <p:sp>
        <p:nvSpPr>
          <p:cNvPr id="3" name="Subtitle 2">
            <a:extLst>
              <a:ext uri="{FF2B5EF4-FFF2-40B4-BE49-F238E27FC236}">
                <a16:creationId xmlns:a16="http://schemas.microsoft.com/office/drawing/2014/main" id="{9AB8E056-7ADB-4171-8D6A-3667CEB4BEEB}"/>
              </a:ext>
            </a:extLst>
          </p:cNvPr>
          <p:cNvSpPr>
            <a:spLocks noGrp="1"/>
          </p:cNvSpPr>
          <p:nvPr>
            <p:ph type="subTitle" idx="1"/>
          </p:nvPr>
        </p:nvSpPr>
        <p:spPr>
          <a:xfrm>
            <a:off x="594100" y="1783838"/>
            <a:ext cx="11003797" cy="4858717"/>
          </a:xfrm>
        </p:spPr>
        <p:txBody>
          <a:bodyPr>
            <a:normAutofit lnSpcReduction="10000"/>
          </a:bodyPr>
          <a:lstStyle/>
          <a:p>
            <a:r>
              <a:rPr lang="en-CA" sz="3200" i="1" dirty="0">
                <a:solidFill>
                  <a:srgbClr val="FF0000"/>
                </a:solidFill>
              </a:rPr>
              <a:t>Then I saw </a:t>
            </a:r>
            <a:r>
              <a:rPr lang="en-CA" sz="3200" b="1" i="1" dirty="0">
                <a:solidFill>
                  <a:srgbClr val="FF0000"/>
                </a:solidFill>
                <a:highlight>
                  <a:srgbClr val="FFFF00"/>
                </a:highlight>
              </a:rPr>
              <a:t>another mighty angel</a:t>
            </a:r>
            <a:r>
              <a:rPr lang="en-CA" sz="3200" b="1" i="1" dirty="0">
                <a:solidFill>
                  <a:srgbClr val="FF0000"/>
                </a:solidFill>
              </a:rPr>
              <a:t> </a:t>
            </a:r>
            <a:r>
              <a:rPr lang="en-CA" sz="3200" i="1" dirty="0">
                <a:solidFill>
                  <a:srgbClr val="FF0000"/>
                </a:solidFill>
              </a:rPr>
              <a:t>coming down from heaven, wrapped in a cloud, with a rainbow over his head, and his face was like the sun, and his legs like pillars of fire.  </a:t>
            </a:r>
            <a:r>
              <a:rPr lang="en-CA" sz="3200" b="1" i="1" dirty="0">
                <a:solidFill>
                  <a:srgbClr val="FF0000"/>
                </a:solidFill>
                <a:highlight>
                  <a:srgbClr val="FFFF00"/>
                </a:highlight>
              </a:rPr>
              <a:t>He had a little scroll open in his hand</a:t>
            </a:r>
            <a:r>
              <a:rPr lang="en-CA" sz="3200" i="1" dirty="0">
                <a:solidFill>
                  <a:srgbClr val="FF0000"/>
                </a:solidFill>
              </a:rPr>
              <a:t>. And he set his right foot on the sea, and his left foot on the land, and called out with a loud voice, like a lion roaring.  </a:t>
            </a:r>
          </a:p>
          <a:p>
            <a:r>
              <a:rPr lang="en-CA" sz="3200" i="1" dirty="0">
                <a:solidFill>
                  <a:srgbClr val="FF0000"/>
                </a:solidFill>
              </a:rPr>
              <a:t>When he called out, </a:t>
            </a:r>
            <a:r>
              <a:rPr lang="en-CA" sz="3200" b="1" i="1" dirty="0">
                <a:solidFill>
                  <a:srgbClr val="FF0000"/>
                </a:solidFill>
                <a:highlight>
                  <a:srgbClr val="FFFF00"/>
                </a:highlight>
              </a:rPr>
              <a:t>the seven thunders sounded</a:t>
            </a:r>
            <a:r>
              <a:rPr lang="en-CA" sz="3200" i="1" dirty="0">
                <a:solidFill>
                  <a:srgbClr val="FF0000"/>
                </a:solidFill>
              </a:rPr>
              <a:t>.  And when the seven thunders had sounded, </a:t>
            </a:r>
            <a:r>
              <a:rPr lang="en-CA" sz="3200" b="1" i="1" dirty="0">
                <a:solidFill>
                  <a:srgbClr val="FF0000"/>
                </a:solidFill>
                <a:highlight>
                  <a:srgbClr val="FFFF00"/>
                </a:highlight>
              </a:rPr>
              <a:t>I was about to write</a:t>
            </a:r>
            <a:r>
              <a:rPr lang="en-CA" sz="3200" i="1" dirty="0">
                <a:solidFill>
                  <a:srgbClr val="FF0000"/>
                </a:solidFill>
              </a:rPr>
              <a:t>, but I heard </a:t>
            </a:r>
            <a:br>
              <a:rPr lang="en-CA" sz="3200" i="1" dirty="0">
                <a:solidFill>
                  <a:srgbClr val="FF0000"/>
                </a:solidFill>
              </a:rPr>
            </a:br>
            <a:r>
              <a:rPr lang="en-CA" sz="3200" b="1" i="1" dirty="0">
                <a:solidFill>
                  <a:srgbClr val="FF0000"/>
                </a:solidFill>
                <a:highlight>
                  <a:srgbClr val="FFFF00"/>
                </a:highlight>
              </a:rPr>
              <a:t>a voice</a:t>
            </a:r>
            <a:r>
              <a:rPr lang="en-CA" sz="3200" i="1" dirty="0">
                <a:solidFill>
                  <a:srgbClr val="FF0000"/>
                </a:solidFill>
              </a:rPr>
              <a:t> from heaven saying, “</a:t>
            </a:r>
            <a:r>
              <a:rPr lang="en-CA" sz="3200" b="1" i="1" dirty="0">
                <a:solidFill>
                  <a:srgbClr val="FF0000"/>
                </a:solidFill>
                <a:highlight>
                  <a:srgbClr val="FFFF00"/>
                </a:highlight>
              </a:rPr>
              <a:t>Seal up what the seven thunders have said, and do not write it down</a:t>
            </a:r>
            <a:r>
              <a:rPr lang="en-CA" sz="3200" i="1" dirty="0">
                <a:solidFill>
                  <a:srgbClr val="FF0000"/>
                </a:solidFill>
              </a:rPr>
              <a:t>.” </a:t>
            </a:r>
          </a:p>
          <a:p>
            <a:pPr algn="r"/>
            <a:r>
              <a:rPr lang="en-CA" i="1" dirty="0"/>
              <a:t>Revelation 10:1-4 ESV</a:t>
            </a:r>
          </a:p>
        </p:txBody>
      </p:sp>
      <p:sp>
        <p:nvSpPr>
          <p:cNvPr id="4" name="TextBox 3">
            <a:extLst>
              <a:ext uri="{FF2B5EF4-FFF2-40B4-BE49-F238E27FC236}">
                <a16:creationId xmlns:a16="http://schemas.microsoft.com/office/drawing/2014/main" id="{1B7AB677-F138-40A6-9291-8E1CC2953AFD}"/>
              </a:ext>
            </a:extLst>
          </p:cNvPr>
          <p:cNvSpPr txBox="1"/>
          <p:nvPr/>
        </p:nvSpPr>
        <p:spPr>
          <a:xfrm>
            <a:off x="718392" y="6642556"/>
            <a:ext cx="10755216" cy="230832"/>
          </a:xfrm>
          <a:prstGeom prst="rect">
            <a:avLst/>
          </a:prstGeom>
          <a:noFill/>
        </p:spPr>
        <p:txBody>
          <a:bodyPr wrap="square" rtlCol="0">
            <a:spAutoFit/>
          </a:bodyPr>
          <a:lstStyle/>
          <a:p>
            <a:r>
              <a:rPr lang="en-CA" sz="900" dirty="0">
                <a:effectLst/>
                <a:latin typeface="Calibri" panose="020F0502020204030204" pitchFamily="34" charset="0"/>
                <a:ea typeface="Calibri" panose="020F0502020204030204" pitchFamily="34" charset="0"/>
                <a:cs typeface="Arial" panose="020B0604020202020204" pitchFamily="34" charset="0"/>
              </a:rPr>
              <a:t>©2021 Mike Whyte – this document may be used freely for personal study, preaching, and teaching.  No part of it may be used under any circumstances for commercial purposes or to attain personal gain or advantage</a:t>
            </a:r>
            <a:r>
              <a:rPr lang="en-CA" sz="800" dirty="0">
                <a:effectLst/>
                <a:latin typeface="Calibri" panose="020F0502020204030204" pitchFamily="34" charset="0"/>
                <a:ea typeface="Calibri" panose="020F0502020204030204" pitchFamily="34" charset="0"/>
                <a:cs typeface="Arial" panose="020B0604020202020204" pitchFamily="34" charset="0"/>
              </a:rPr>
              <a:t>.</a:t>
            </a:r>
            <a:endParaRPr lang="en-CA" sz="800" dirty="0"/>
          </a:p>
        </p:txBody>
      </p:sp>
    </p:spTree>
    <p:extLst>
      <p:ext uri="{BB962C8B-B14F-4D97-AF65-F5344CB8AC3E}">
        <p14:creationId xmlns:p14="http://schemas.microsoft.com/office/powerpoint/2010/main" val="3004392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4A6B1-79E5-49F7-A464-72A72168B8A7}"/>
              </a:ext>
            </a:extLst>
          </p:cNvPr>
          <p:cNvSpPr>
            <a:spLocks noGrp="1"/>
          </p:cNvSpPr>
          <p:nvPr>
            <p:ph type="title"/>
          </p:nvPr>
        </p:nvSpPr>
        <p:spPr>
          <a:xfrm>
            <a:off x="838200" y="1"/>
            <a:ext cx="10515600" cy="1149177"/>
          </a:xfrm>
        </p:spPr>
        <p:txBody>
          <a:bodyPr/>
          <a:lstStyle/>
          <a:p>
            <a:pPr algn="ctr"/>
            <a:r>
              <a:rPr lang="en-CA" dirty="0">
                <a:latin typeface="Arial Black" panose="020B0A04020102020204" pitchFamily="34" charset="0"/>
              </a:rPr>
              <a:t>Analysis of Symbols</a:t>
            </a:r>
          </a:p>
        </p:txBody>
      </p:sp>
      <p:sp>
        <p:nvSpPr>
          <p:cNvPr id="3" name="Content Placeholder 2">
            <a:extLst>
              <a:ext uri="{FF2B5EF4-FFF2-40B4-BE49-F238E27FC236}">
                <a16:creationId xmlns:a16="http://schemas.microsoft.com/office/drawing/2014/main" id="{BEDF1DA3-EBBD-48C6-9024-7A3131EAEABB}"/>
              </a:ext>
            </a:extLst>
          </p:cNvPr>
          <p:cNvSpPr>
            <a:spLocks noGrp="1"/>
          </p:cNvSpPr>
          <p:nvPr>
            <p:ph idx="1"/>
          </p:nvPr>
        </p:nvSpPr>
        <p:spPr>
          <a:xfrm>
            <a:off x="0" y="1149178"/>
            <a:ext cx="12192000" cy="5708821"/>
          </a:xfrm>
        </p:spPr>
        <p:txBody>
          <a:bodyPr/>
          <a:lstStyle/>
          <a:p>
            <a:pPr marL="457200" lvl="1" indent="0">
              <a:buNone/>
            </a:pPr>
            <a:r>
              <a:rPr lang="en-CA" b="1" u="sng" dirty="0"/>
              <a:t>Psalm 29:3 ESV</a:t>
            </a:r>
          </a:p>
          <a:p>
            <a:pPr marL="457200" lvl="1" indent="0">
              <a:buNone/>
            </a:pPr>
            <a:r>
              <a:rPr lang="en-CA" dirty="0"/>
              <a:t>The voice of the LORD is over </a:t>
            </a:r>
            <a:r>
              <a:rPr lang="en-CA" b="1" dirty="0">
                <a:highlight>
                  <a:srgbClr val="FFFF00"/>
                </a:highlight>
              </a:rPr>
              <a:t>the waters</a:t>
            </a:r>
            <a:r>
              <a:rPr lang="en-CA" dirty="0"/>
              <a:t>; </a:t>
            </a:r>
            <a:br>
              <a:rPr lang="en-CA" dirty="0"/>
            </a:br>
            <a:r>
              <a:rPr lang="en-CA" dirty="0"/>
              <a:t>the God of glory thunders, the LORD, </a:t>
            </a:r>
            <a:r>
              <a:rPr lang="en-CA" b="1" dirty="0">
                <a:highlight>
                  <a:srgbClr val="FFFF00"/>
                </a:highlight>
              </a:rPr>
              <a:t>over many waters</a:t>
            </a:r>
            <a:r>
              <a:rPr lang="en-CA" dirty="0"/>
              <a:t>.</a:t>
            </a:r>
          </a:p>
          <a:p>
            <a:pPr marL="457200" lvl="1" indent="0">
              <a:buNone/>
            </a:pPr>
            <a:r>
              <a:rPr lang="en-CA" b="1" u="sng" dirty="0"/>
              <a:t>Revelation 17:1, 15 ESV</a:t>
            </a:r>
          </a:p>
          <a:p>
            <a:pPr marL="457200" lvl="1" indent="0">
              <a:buNone/>
            </a:pPr>
            <a:r>
              <a:rPr lang="en-CA" dirty="0"/>
              <a:t> I will show you the judgment of the great prostitute who is </a:t>
            </a:r>
            <a:r>
              <a:rPr lang="en-CA" b="1" dirty="0">
                <a:highlight>
                  <a:srgbClr val="FFFF00"/>
                </a:highlight>
              </a:rPr>
              <a:t>seated on many waters</a:t>
            </a:r>
            <a:r>
              <a:rPr lang="en-CA" dirty="0"/>
              <a:t> … </a:t>
            </a:r>
            <a:br>
              <a:rPr lang="en-CA" dirty="0"/>
            </a:br>
            <a:r>
              <a:rPr lang="en-CA" dirty="0"/>
              <a:t>The </a:t>
            </a:r>
            <a:r>
              <a:rPr lang="en-CA" b="1" dirty="0">
                <a:highlight>
                  <a:srgbClr val="FFFF00"/>
                </a:highlight>
              </a:rPr>
              <a:t>waters that you saw</a:t>
            </a:r>
            <a:r>
              <a:rPr lang="en-CA" dirty="0"/>
              <a:t>, where the prostitute is seated, are </a:t>
            </a:r>
            <a:r>
              <a:rPr lang="en-CA" b="1" dirty="0">
                <a:highlight>
                  <a:srgbClr val="FFFF00"/>
                </a:highlight>
              </a:rPr>
              <a:t>peoples and multitudes and nations and languages</a:t>
            </a:r>
            <a:r>
              <a:rPr lang="en-CA" dirty="0"/>
              <a:t>.</a:t>
            </a:r>
          </a:p>
          <a:p>
            <a:pPr marL="457200" lvl="1" indent="0">
              <a:buNone/>
            </a:pPr>
            <a:r>
              <a:rPr lang="en-CA" b="1" u="sng" dirty="0"/>
              <a:t>Revelation 14:6 ESV</a:t>
            </a:r>
          </a:p>
          <a:p>
            <a:pPr marL="457200" lvl="1" indent="0">
              <a:buNone/>
            </a:pPr>
            <a:r>
              <a:rPr lang="en-CA" dirty="0"/>
              <a:t>Then I saw </a:t>
            </a:r>
            <a:r>
              <a:rPr lang="en-CA" b="1" dirty="0">
                <a:highlight>
                  <a:srgbClr val="FFFF00"/>
                </a:highlight>
              </a:rPr>
              <a:t>another angel</a:t>
            </a:r>
            <a:r>
              <a:rPr lang="en-CA" b="1" dirty="0"/>
              <a:t> </a:t>
            </a:r>
            <a:r>
              <a:rPr lang="en-CA" dirty="0"/>
              <a:t>flying directly overhead, with [an] </a:t>
            </a:r>
            <a:r>
              <a:rPr lang="en-CA" b="1" dirty="0">
                <a:highlight>
                  <a:srgbClr val="FFFF00"/>
                </a:highlight>
              </a:rPr>
              <a:t>eternal gospel to proclaim </a:t>
            </a:r>
            <a:r>
              <a:rPr lang="en-CA" dirty="0"/>
              <a:t>to those who dwell on earth, </a:t>
            </a:r>
            <a:r>
              <a:rPr lang="en-CA" b="1" dirty="0">
                <a:highlight>
                  <a:srgbClr val="FFFF00"/>
                </a:highlight>
              </a:rPr>
              <a:t>to every nation and tribe and language and people</a:t>
            </a:r>
            <a:r>
              <a:rPr lang="en-CA" dirty="0"/>
              <a:t>.</a:t>
            </a:r>
          </a:p>
          <a:p>
            <a:r>
              <a:rPr lang="en-CA" dirty="0"/>
              <a:t>Note: </a:t>
            </a:r>
            <a:r>
              <a:rPr lang="en-CA" b="1" dirty="0">
                <a:highlight>
                  <a:srgbClr val="FFFF00"/>
                </a:highlight>
              </a:rPr>
              <a:t>messages to the churches</a:t>
            </a:r>
            <a:r>
              <a:rPr lang="en-CA" dirty="0"/>
              <a:t> in Revelation chapters 2 and 3 </a:t>
            </a:r>
            <a:r>
              <a:rPr lang="en-CA" b="1" dirty="0">
                <a:highlight>
                  <a:srgbClr val="FFFF00"/>
                </a:highlight>
              </a:rPr>
              <a:t>are to the “angel” of each church</a:t>
            </a:r>
            <a:r>
              <a:rPr lang="en-CA" dirty="0"/>
              <a:t>; this angel may be our specific angel at the end-time …</a:t>
            </a:r>
          </a:p>
          <a:p>
            <a:pPr marL="457200" lvl="1" indent="0">
              <a:buNone/>
            </a:pPr>
            <a:endParaRPr lang="en-CA" dirty="0"/>
          </a:p>
          <a:p>
            <a:pPr marL="457200" lvl="1" indent="0">
              <a:buNone/>
            </a:pPr>
            <a:endParaRPr lang="en-CA" dirty="0"/>
          </a:p>
          <a:p>
            <a:pPr marL="457200" lvl="1" indent="0">
              <a:buNone/>
            </a:pPr>
            <a:endParaRPr lang="en-CA" dirty="0"/>
          </a:p>
        </p:txBody>
      </p:sp>
    </p:spTree>
    <p:extLst>
      <p:ext uri="{BB962C8B-B14F-4D97-AF65-F5344CB8AC3E}">
        <p14:creationId xmlns:p14="http://schemas.microsoft.com/office/powerpoint/2010/main" val="3641562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2985F-9625-4FDE-B900-01DE52369DD2}"/>
              </a:ext>
            </a:extLst>
          </p:cNvPr>
          <p:cNvSpPr>
            <a:spLocks noGrp="1"/>
          </p:cNvSpPr>
          <p:nvPr>
            <p:ph type="title"/>
          </p:nvPr>
        </p:nvSpPr>
        <p:spPr>
          <a:xfrm>
            <a:off x="838200" y="0"/>
            <a:ext cx="10515600" cy="1147482"/>
          </a:xfrm>
        </p:spPr>
        <p:txBody>
          <a:bodyPr/>
          <a:lstStyle/>
          <a:p>
            <a:pPr algn="ctr"/>
            <a:r>
              <a:rPr lang="en-CA" dirty="0">
                <a:latin typeface="Arial Black" panose="020B0A04020102020204" pitchFamily="34" charset="0"/>
              </a:rPr>
              <a:t>Who is “To Prophecy”?</a:t>
            </a:r>
          </a:p>
        </p:txBody>
      </p:sp>
      <p:sp>
        <p:nvSpPr>
          <p:cNvPr id="3" name="Content Placeholder 2">
            <a:extLst>
              <a:ext uri="{FF2B5EF4-FFF2-40B4-BE49-F238E27FC236}">
                <a16:creationId xmlns:a16="http://schemas.microsoft.com/office/drawing/2014/main" id="{5CC40AA8-3D4A-4220-AE46-AEED681ACEAB}"/>
              </a:ext>
            </a:extLst>
          </p:cNvPr>
          <p:cNvSpPr>
            <a:spLocks noGrp="1"/>
          </p:cNvSpPr>
          <p:nvPr>
            <p:ph idx="1"/>
          </p:nvPr>
        </p:nvSpPr>
        <p:spPr>
          <a:xfrm>
            <a:off x="0" y="1147482"/>
            <a:ext cx="12192000" cy="5710517"/>
          </a:xfrm>
        </p:spPr>
        <p:txBody>
          <a:bodyPr/>
          <a:lstStyle/>
          <a:p>
            <a:pPr marL="457200" lvl="1" indent="0">
              <a:buNone/>
            </a:pPr>
            <a:r>
              <a:rPr lang="en-CA" b="1" u="sng" dirty="0"/>
              <a:t>Revelation 10:11 ESV</a:t>
            </a:r>
            <a:endParaRPr lang="en-CA" dirty="0"/>
          </a:p>
          <a:p>
            <a:pPr marL="457200" lvl="1" indent="0">
              <a:buNone/>
            </a:pPr>
            <a:r>
              <a:rPr lang="en-CA" dirty="0"/>
              <a:t>And I was told, “</a:t>
            </a:r>
            <a:r>
              <a:rPr lang="en-CA" b="1" dirty="0">
                <a:highlight>
                  <a:srgbClr val="FFFF00"/>
                </a:highlight>
              </a:rPr>
              <a:t>You must again prophesy about many peoples and nations and languages and kings</a:t>
            </a:r>
            <a:r>
              <a:rPr lang="en-CA" dirty="0"/>
              <a:t>.”</a:t>
            </a:r>
          </a:p>
          <a:p>
            <a:r>
              <a:rPr lang="en-CA" dirty="0"/>
              <a:t>The </a:t>
            </a:r>
            <a:r>
              <a:rPr lang="en-CA" b="1" dirty="0">
                <a:highlight>
                  <a:srgbClr val="FFFF00"/>
                </a:highlight>
              </a:rPr>
              <a:t>direct antecedent of “you” is John the Apostle</a:t>
            </a:r>
            <a:r>
              <a:rPr lang="en-CA" dirty="0"/>
              <a:t>; but, he is very old and nearing the end of his life, so clearly “you” must apply to John as the final living apostle, </a:t>
            </a:r>
            <a:r>
              <a:rPr lang="en-CA" b="1" dirty="0">
                <a:highlight>
                  <a:srgbClr val="FFFF00"/>
                </a:highlight>
              </a:rPr>
              <a:t>representing the Church</a:t>
            </a:r>
            <a:r>
              <a:rPr lang="en-CA" dirty="0"/>
              <a:t>.</a:t>
            </a:r>
          </a:p>
          <a:p>
            <a:r>
              <a:rPr lang="en-CA" b="1" dirty="0">
                <a:highlight>
                  <a:srgbClr val="FFFF00"/>
                </a:highlight>
              </a:rPr>
              <a:t>Preaching the gospel</a:t>
            </a:r>
            <a:r>
              <a:rPr lang="en-CA" dirty="0"/>
              <a:t> to all nations as a witness is the end-time work of the Church; but why does God bring this out in this way in this context?</a:t>
            </a:r>
          </a:p>
          <a:p>
            <a:r>
              <a:rPr lang="en-CA" b="1" dirty="0">
                <a:highlight>
                  <a:srgbClr val="FFFF00"/>
                </a:highlight>
              </a:rPr>
              <a:t>Psalm 29 verse 11 may provide the answer</a:t>
            </a:r>
            <a:r>
              <a:rPr lang="en-CA" dirty="0"/>
              <a:t>: in the end-time there seems to be two groups of Christians: one group who is protected, whom God “</a:t>
            </a:r>
            <a:r>
              <a:rPr lang="en-CA" b="1" dirty="0">
                <a:highlight>
                  <a:srgbClr val="FFFF00"/>
                </a:highlight>
              </a:rPr>
              <a:t>will bless with peace</a:t>
            </a:r>
            <a:r>
              <a:rPr lang="en-CA" dirty="0"/>
              <a:t>”; the other group is left to face the Beast Power, and preach the Gospel until the end – </a:t>
            </a:r>
            <a:r>
              <a:rPr lang="en-CA" b="1" dirty="0">
                <a:highlight>
                  <a:srgbClr val="FFFF00"/>
                </a:highlight>
              </a:rPr>
              <a:t>this group will require enormous “strength from God”</a:t>
            </a:r>
          </a:p>
        </p:txBody>
      </p:sp>
    </p:spTree>
    <p:extLst>
      <p:ext uri="{BB962C8B-B14F-4D97-AF65-F5344CB8AC3E}">
        <p14:creationId xmlns:p14="http://schemas.microsoft.com/office/powerpoint/2010/main" val="989015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699BA-48AC-4A72-A015-B5563E4F2824}"/>
              </a:ext>
            </a:extLst>
          </p:cNvPr>
          <p:cNvSpPr>
            <a:spLocks noGrp="1"/>
          </p:cNvSpPr>
          <p:nvPr>
            <p:ph type="title"/>
          </p:nvPr>
        </p:nvSpPr>
        <p:spPr>
          <a:xfrm>
            <a:off x="838200" y="1"/>
            <a:ext cx="10515600" cy="1165411"/>
          </a:xfrm>
        </p:spPr>
        <p:txBody>
          <a:bodyPr/>
          <a:lstStyle/>
          <a:p>
            <a:pPr algn="ctr"/>
            <a:r>
              <a:rPr lang="en-CA" dirty="0">
                <a:latin typeface="Arial Black" panose="020B0A04020102020204" pitchFamily="34" charset="0"/>
              </a:rPr>
              <a:t>The End-time Church</a:t>
            </a:r>
          </a:p>
        </p:txBody>
      </p:sp>
      <p:sp>
        <p:nvSpPr>
          <p:cNvPr id="3" name="Content Placeholder 2">
            <a:extLst>
              <a:ext uri="{FF2B5EF4-FFF2-40B4-BE49-F238E27FC236}">
                <a16:creationId xmlns:a16="http://schemas.microsoft.com/office/drawing/2014/main" id="{C1F26D1A-1FB2-4188-BF32-D18E26A123C6}"/>
              </a:ext>
            </a:extLst>
          </p:cNvPr>
          <p:cNvSpPr>
            <a:spLocks noGrp="1"/>
          </p:cNvSpPr>
          <p:nvPr>
            <p:ph idx="1"/>
          </p:nvPr>
        </p:nvSpPr>
        <p:spPr>
          <a:xfrm>
            <a:off x="0" y="1165412"/>
            <a:ext cx="12192000" cy="5692587"/>
          </a:xfrm>
        </p:spPr>
        <p:txBody>
          <a:bodyPr>
            <a:normAutofit lnSpcReduction="10000"/>
          </a:bodyPr>
          <a:lstStyle/>
          <a:p>
            <a:r>
              <a:rPr lang="en-CA" dirty="0"/>
              <a:t>The Book of Revelation is specifically given to the Church:</a:t>
            </a:r>
          </a:p>
          <a:p>
            <a:pPr marL="457200" lvl="1" indent="0">
              <a:buNone/>
            </a:pPr>
            <a:r>
              <a:rPr lang="en-CA" b="1" u="sng" dirty="0"/>
              <a:t>Revelation 1:1, 2:7 ESV</a:t>
            </a:r>
            <a:r>
              <a:rPr lang="en-CA" dirty="0"/>
              <a:t> (see also 2:11, 17, 29, 3:6, 13, 22)</a:t>
            </a:r>
          </a:p>
          <a:p>
            <a:pPr marL="457200" lvl="1" indent="0">
              <a:buNone/>
            </a:pPr>
            <a:r>
              <a:rPr lang="en-CA" dirty="0"/>
              <a:t>The revelation of Jesus Christ, which </a:t>
            </a:r>
            <a:r>
              <a:rPr lang="en-CA"/>
              <a:t>God gave </a:t>
            </a:r>
            <a:r>
              <a:rPr lang="en-CA" dirty="0"/>
              <a:t>him </a:t>
            </a:r>
            <a:r>
              <a:rPr lang="en-CA" b="1" dirty="0">
                <a:highlight>
                  <a:srgbClr val="FFFF00"/>
                </a:highlight>
              </a:rPr>
              <a:t>to show to his servants the things that must soon take place</a:t>
            </a:r>
            <a:r>
              <a:rPr lang="en-CA" dirty="0"/>
              <a:t>.  … He who has an ear, let him hear what </a:t>
            </a:r>
            <a:r>
              <a:rPr lang="en-CA" b="1" dirty="0">
                <a:highlight>
                  <a:srgbClr val="FFFF00"/>
                </a:highlight>
              </a:rPr>
              <a:t>the Spirit says to the churches</a:t>
            </a:r>
            <a:r>
              <a:rPr lang="en-CA" dirty="0"/>
              <a:t>. </a:t>
            </a:r>
          </a:p>
          <a:p>
            <a:r>
              <a:rPr lang="en-CA" dirty="0"/>
              <a:t>The seven churches of Asia being </a:t>
            </a:r>
            <a:r>
              <a:rPr lang="en-CA" b="1" dirty="0">
                <a:highlight>
                  <a:srgbClr val="FFFF00"/>
                </a:highlight>
              </a:rPr>
              <a:t>exemplary of the Church</a:t>
            </a:r>
            <a:r>
              <a:rPr lang="en-CA" dirty="0"/>
              <a:t> through all ages but especially at the end-time</a:t>
            </a:r>
          </a:p>
          <a:p>
            <a:r>
              <a:rPr lang="en-CA" dirty="0"/>
              <a:t>The </a:t>
            </a:r>
            <a:r>
              <a:rPr lang="en-CA" b="1" dirty="0">
                <a:highlight>
                  <a:srgbClr val="FFFF00"/>
                </a:highlight>
              </a:rPr>
              <a:t>concealing of the message of the Seven Thunders</a:t>
            </a:r>
            <a:r>
              <a:rPr lang="en-CA" dirty="0"/>
              <a:t> may be God’s way of drawing our attention to the message</a:t>
            </a:r>
          </a:p>
          <a:p>
            <a:r>
              <a:rPr lang="en-CA" dirty="0"/>
              <a:t>We may never know exactly what the Seven Thunders said, but </a:t>
            </a:r>
            <a:r>
              <a:rPr lang="en-CA" b="1" dirty="0">
                <a:highlight>
                  <a:srgbClr val="FFFF00"/>
                </a:highlight>
              </a:rPr>
              <a:t>the message to the Church, to us</a:t>
            </a:r>
            <a:r>
              <a:rPr lang="en-CA" dirty="0"/>
              <a:t>, is abundantly clear:</a:t>
            </a:r>
          </a:p>
          <a:p>
            <a:pPr marL="457200" lvl="1" indent="0">
              <a:buNone/>
            </a:pPr>
            <a:r>
              <a:rPr lang="en-CA" b="1" u="sng" dirty="0"/>
              <a:t>Matthew 24:46 ESV</a:t>
            </a:r>
          </a:p>
          <a:p>
            <a:pPr marL="457200" lvl="1" indent="0">
              <a:buNone/>
            </a:pPr>
            <a:r>
              <a:rPr lang="en-CA" b="1" dirty="0">
                <a:highlight>
                  <a:srgbClr val="FFFF00"/>
                </a:highlight>
              </a:rPr>
              <a:t>Blessed is that servant whom his master will find so doing when he comes</a:t>
            </a:r>
            <a:r>
              <a:rPr lang="en-CA" dirty="0"/>
              <a:t>.</a:t>
            </a:r>
          </a:p>
          <a:p>
            <a:r>
              <a:rPr lang="en-CA" dirty="0"/>
              <a:t>The message of the Seven Thunders is to “</a:t>
            </a:r>
            <a:r>
              <a:rPr lang="en-CA" b="1" u="sng" dirty="0">
                <a:highlight>
                  <a:srgbClr val="FFFF00"/>
                </a:highlight>
              </a:rPr>
              <a:t>preach the gospel</a:t>
            </a:r>
            <a:r>
              <a:rPr lang="en-CA" dirty="0"/>
              <a:t>”, oppose the Beast Power to the end </a:t>
            </a:r>
          </a:p>
          <a:p>
            <a:endParaRPr lang="en-CA" dirty="0"/>
          </a:p>
        </p:txBody>
      </p:sp>
    </p:spTree>
    <p:extLst>
      <p:ext uri="{BB962C8B-B14F-4D97-AF65-F5344CB8AC3E}">
        <p14:creationId xmlns:p14="http://schemas.microsoft.com/office/powerpoint/2010/main" val="2145085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1093A-6FA6-436C-B826-E86FEB73C5A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024FF39-E7C8-45A4-9F48-8FB353215C12}"/>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1474657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E3DF1-2641-42CF-ADC2-B0B7A9BC56D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B7A319A-D4C2-43B8-9F38-CA1676228B73}"/>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2817183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BDBA3-6DEB-42FC-B145-D2E2E07D4184}"/>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Why the “Concealing”?</a:t>
            </a:r>
          </a:p>
        </p:txBody>
      </p:sp>
      <p:sp>
        <p:nvSpPr>
          <p:cNvPr id="3" name="Content Placeholder 2">
            <a:extLst>
              <a:ext uri="{FF2B5EF4-FFF2-40B4-BE49-F238E27FC236}">
                <a16:creationId xmlns:a16="http://schemas.microsoft.com/office/drawing/2014/main" id="{976F1C11-E082-4126-8457-F48209B8ADA1}"/>
              </a:ext>
            </a:extLst>
          </p:cNvPr>
          <p:cNvSpPr>
            <a:spLocks noGrp="1"/>
          </p:cNvSpPr>
          <p:nvPr>
            <p:ph idx="1"/>
          </p:nvPr>
        </p:nvSpPr>
        <p:spPr>
          <a:xfrm>
            <a:off x="0" y="1162373"/>
            <a:ext cx="12192000" cy="5695626"/>
          </a:xfrm>
        </p:spPr>
        <p:txBody>
          <a:bodyPr>
            <a:normAutofit lnSpcReduction="10000"/>
          </a:bodyPr>
          <a:lstStyle/>
          <a:p>
            <a:r>
              <a:rPr lang="en-CA" b="1" dirty="0">
                <a:highlight>
                  <a:srgbClr val="FFFF00"/>
                </a:highlight>
              </a:rPr>
              <a:t>Possibly the fact of “concealing” is a form of “revelation”?</a:t>
            </a:r>
          </a:p>
          <a:p>
            <a:r>
              <a:rPr lang="en-CA" dirty="0"/>
              <a:t>We need to consider the context of the vision within the Book of Revelation</a:t>
            </a:r>
          </a:p>
          <a:p>
            <a:pPr lvl="1">
              <a:buFont typeface="Wingdings" panose="05000000000000000000" pitchFamily="2" charset="2"/>
              <a:buChar char="Ø"/>
            </a:pPr>
            <a:r>
              <a:rPr lang="en-CA" b="1" u="sng" dirty="0"/>
              <a:t>Revelation 9:13</a:t>
            </a:r>
            <a:r>
              <a:rPr lang="en-CA" dirty="0"/>
              <a:t> “Then the sixth angel blew his trumpet …”</a:t>
            </a:r>
          </a:p>
          <a:p>
            <a:pPr lvl="1">
              <a:buFont typeface="Wingdings" panose="05000000000000000000" pitchFamily="2" charset="2"/>
              <a:buChar char="Ø"/>
            </a:pPr>
            <a:r>
              <a:rPr lang="en-CA" b="1" u="sng" dirty="0"/>
              <a:t>Revelation 11:14</a:t>
            </a:r>
            <a:r>
              <a:rPr lang="en-CA" dirty="0"/>
              <a:t> “The second woe has passed …”</a:t>
            </a:r>
          </a:p>
          <a:p>
            <a:pPr lvl="1">
              <a:buFont typeface="Wingdings" panose="05000000000000000000" pitchFamily="2" charset="2"/>
              <a:buChar char="Ø"/>
            </a:pPr>
            <a:r>
              <a:rPr lang="en-CA" dirty="0"/>
              <a:t>Contextually, the Seven Thunders are part of the “second woe”</a:t>
            </a:r>
          </a:p>
          <a:p>
            <a:r>
              <a:rPr lang="en-CA" dirty="0"/>
              <a:t>We need to consider other </a:t>
            </a:r>
            <a:r>
              <a:rPr lang="en-CA" b="1" dirty="0">
                <a:highlight>
                  <a:srgbClr val="FFFF00"/>
                </a:highlight>
              </a:rPr>
              <a:t>similar materials in the Bible</a:t>
            </a:r>
          </a:p>
          <a:p>
            <a:pPr lvl="1">
              <a:buFont typeface="Wingdings" panose="05000000000000000000" pitchFamily="2" charset="2"/>
              <a:buChar char="Ø"/>
            </a:pPr>
            <a:r>
              <a:rPr lang="en-CA" dirty="0"/>
              <a:t> </a:t>
            </a:r>
            <a:r>
              <a:rPr lang="en-CA" b="1" u="sng" dirty="0"/>
              <a:t>Revelation 10:9 ESV</a:t>
            </a:r>
          </a:p>
          <a:p>
            <a:pPr marL="914400" lvl="2" indent="0">
              <a:buNone/>
            </a:pPr>
            <a:r>
              <a:rPr lang="en-CA" sz="2400" dirty="0"/>
              <a:t>So I went to the angel and told him to give me the little scroll. And he said to me, </a:t>
            </a:r>
            <a:br>
              <a:rPr lang="en-CA" sz="2400" dirty="0"/>
            </a:br>
            <a:r>
              <a:rPr lang="en-CA" sz="2400" dirty="0"/>
              <a:t>“</a:t>
            </a:r>
            <a:r>
              <a:rPr lang="en-CA" sz="2400" b="1" dirty="0">
                <a:highlight>
                  <a:srgbClr val="FFFF00"/>
                </a:highlight>
              </a:rPr>
              <a:t>Take and eat it …”</a:t>
            </a:r>
          </a:p>
          <a:p>
            <a:pPr lvl="1">
              <a:buFont typeface="Wingdings" panose="05000000000000000000" pitchFamily="2" charset="2"/>
              <a:buChar char="Ø"/>
            </a:pPr>
            <a:r>
              <a:rPr lang="en-CA" dirty="0"/>
              <a:t>Ezekiel 2:8-10 and 3:1-3 also discuss eating a scroll</a:t>
            </a:r>
          </a:p>
          <a:p>
            <a:pPr lvl="1">
              <a:buFont typeface="Wingdings" panose="05000000000000000000" pitchFamily="2" charset="2"/>
              <a:buChar char="Ø"/>
            </a:pPr>
            <a:r>
              <a:rPr lang="en-CA" dirty="0"/>
              <a:t>Jeremiah 15:16 discusses eating God’s words</a:t>
            </a:r>
          </a:p>
          <a:p>
            <a:pPr lvl="1">
              <a:buFont typeface="Wingdings" panose="05000000000000000000" pitchFamily="2" charset="2"/>
              <a:buChar char="Ø"/>
            </a:pPr>
            <a:r>
              <a:rPr lang="en-CA" dirty="0"/>
              <a:t>Daniel 12:9 discusses “sealing prophetic words”</a:t>
            </a:r>
          </a:p>
          <a:p>
            <a:pPr lvl="1">
              <a:buFont typeface="Wingdings" panose="05000000000000000000" pitchFamily="2" charset="2"/>
              <a:buChar char="Ø"/>
            </a:pPr>
            <a:r>
              <a:rPr lang="en-CA" dirty="0"/>
              <a:t>Deuteronomy 29:29 discusses the “secret things of God”</a:t>
            </a:r>
          </a:p>
          <a:p>
            <a:r>
              <a:rPr lang="en-CA" b="1" dirty="0">
                <a:highlight>
                  <a:srgbClr val="FFFF00"/>
                </a:highlight>
              </a:rPr>
              <a:t>Psalm 29 comprises Seven Thunders</a:t>
            </a:r>
            <a:endParaRPr lang="en-CA" dirty="0"/>
          </a:p>
          <a:p>
            <a:pPr marL="0" indent="0">
              <a:buNone/>
            </a:pPr>
            <a:endParaRPr lang="en-CA" dirty="0"/>
          </a:p>
        </p:txBody>
      </p:sp>
    </p:spTree>
    <p:extLst>
      <p:ext uri="{BB962C8B-B14F-4D97-AF65-F5344CB8AC3E}">
        <p14:creationId xmlns:p14="http://schemas.microsoft.com/office/powerpoint/2010/main" val="3396108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364C-A2C6-4AA9-85E1-913009E213AB}"/>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Context</a:t>
            </a:r>
          </a:p>
        </p:txBody>
      </p:sp>
      <p:sp>
        <p:nvSpPr>
          <p:cNvPr id="3" name="Content Placeholder 2">
            <a:extLst>
              <a:ext uri="{FF2B5EF4-FFF2-40B4-BE49-F238E27FC236}">
                <a16:creationId xmlns:a16="http://schemas.microsoft.com/office/drawing/2014/main" id="{2E372C92-B166-4098-B7E7-CF954E294F1C}"/>
              </a:ext>
            </a:extLst>
          </p:cNvPr>
          <p:cNvSpPr>
            <a:spLocks noGrp="1"/>
          </p:cNvSpPr>
          <p:nvPr>
            <p:ph idx="1"/>
          </p:nvPr>
        </p:nvSpPr>
        <p:spPr>
          <a:xfrm>
            <a:off x="0" y="1146875"/>
            <a:ext cx="12192000" cy="5711124"/>
          </a:xfrm>
        </p:spPr>
        <p:txBody>
          <a:bodyPr/>
          <a:lstStyle/>
          <a:p>
            <a:r>
              <a:rPr lang="en-CA" dirty="0"/>
              <a:t>The “second woe”, “the sixth trumpet”, is </a:t>
            </a:r>
            <a:r>
              <a:rPr lang="en-CA" b="1" dirty="0">
                <a:highlight>
                  <a:srgbClr val="FFFF00"/>
                </a:highlight>
              </a:rPr>
              <a:t>deep into the Tribulation</a:t>
            </a:r>
            <a:r>
              <a:rPr lang="en-CA" dirty="0"/>
              <a:t>: Satan has unleashed  </a:t>
            </a:r>
            <a:r>
              <a:rPr lang="en-CA" b="1" dirty="0">
                <a:highlight>
                  <a:srgbClr val="FFFF00"/>
                </a:highlight>
              </a:rPr>
              <a:t>world war</a:t>
            </a:r>
            <a:r>
              <a:rPr lang="en-CA" dirty="0"/>
              <a:t> which will kill one third of mankind (Revelation 9:18) </a:t>
            </a:r>
          </a:p>
          <a:p>
            <a:r>
              <a:rPr lang="en-CA" dirty="0"/>
              <a:t>Immediately after the Seven Thunders, John records:</a:t>
            </a:r>
          </a:p>
          <a:p>
            <a:pPr marL="457200" lvl="1" indent="0">
              <a:buNone/>
            </a:pPr>
            <a:r>
              <a:rPr lang="en-CA" b="1" u="sng" dirty="0"/>
              <a:t>Revelation 10:5-7 ESV</a:t>
            </a:r>
          </a:p>
          <a:p>
            <a:pPr marL="457200" lvl="1" indent="0">
              <a:buNone/>
            </a:pPr>
            <a:r>
              <a:rPr lang="en-CA" dirty="0"/>
              <a:t>And </a:t>
            </a:r>
            <a:r>
              <a:rPr lang="en-CA" b="1" dirty="0">
                <a:highlight>
                  <a:srgbClr val="FFFF00"/>
                </a:highlight>
              </a:rPr>
              <a:t>the angel whom I saw standing on the sea</a:t>
            </a:r>
            <a:r>
              <a:rPr lang="en-CA" b="1" dirty="0"/>
              <a:t> </a:t>
            </a:r>
            <a:r>
              <a:rPr lang="en-CA" dirty="0"/>
              <a:t>and on the land raised his right hand to heaven and </a:t>
            </a:r>
            <a:r>
              <a:rPr lang="en-CA" b="1" dirty="0">
                <a:highlight>
                  <a:srgbClr val="FFFF00"/>
                </a:highlight>
              </a:rPr>
              <a:t>swore</a:t>
            </a:r>
            <a:r>
              <a:rPr lang="en-CA" dirty="0"/>
              <a:t> by him who lives forever and ever, who created heaven and what is in it, the earth and what is in it, and the sea and what is in it, that </a:t>
            </a:r>
            <a:r>
              <a:rPr lang="en-CA" b="1" dirty="0">
                <a:highlight>
                  <a:srgbClr val="FFFF00"/>
                </a:highlight>
              </a:rPr>
              <a:t>there would be no more delay</a:t>
            </a:r>
            <a:r>
              <a:rPr lang="en-CA" dirty="0"/>
              <a:t>,  but that in the days of </a:t>
            </a:r>
            <a:r>
              <a:rPr lang="en-CA" b="1" dirty="0">
                <a:highlight>
                  <a:srgbClr val="FFFF00"/>
                </a:highlight>
              </a:rPr>
              <a:t>the trumpet call to be sounded by the seventh angel</a:t>
            </a:r>
            <a:r>
              <a:rPr lang="en-CA" dirty="0"/>
              <a:t>, the mystery of God would be fulfilled, </a:t>
            </a:r>
            <a:r>
              <a:rPr lang="en-CA" b="1" dirty="0">
                <a:highlight>
                  <a:srgbClr val="FFFF00"/>
                </a:highlight>
              </a:rPr>
              <a:t>just as he announced to his servants the prophets</a:t>
            </a:r>
            <a:r>
              <a:rPr lang="en-CA" dirty="0"/>
              <a:t>.</a:t>
            </a:r>
          </a:p>
          <a:p>
            <a:r>
              <a:rPr lang="en-CA" dirty="0"/>
              <a:t>The Seven Thunders serve as a </a:t>
            </a:r>
            <a:r>
              <a:rPr lang="en-CA" b="1" dirty="0">
                <a:highlight>
                  <a:srgbClr val="FFFF00"/>
                </a:highlight>
              </a:rPr>
              <a:t>harbinger of the Seventh Trumpet</a:t>
            </a:r>
            <a:r>
              <a:rPr lang="en-CA" dirty="0"/>
              <a:t>: the angel whose voice triggers the Seven Thunders immediately follows up with the message that “</a:t>
            </a:r>
            <a:r>
              <a:rPr lang="en-CA" b="1" dirty="0">
                <a:highlight>
                  <a:srgbClr val="FFFF00"/>
                </a:highlight>
              </a:rPr>
              <a:t>the mystery of God</a:t>
            </a:r>
            <a:r>
              <a:rPr lang="en-CA" dirty="0"/>
              <a:t>” is about to be fulfilled </a:t>
            </a:r>
          </a:p>
        </p:txBody>
      </p:sp>
    </p:spTree>
    <p:extLst>
      <p:ext uri="{BB962C8B-B14F-4D97-AF65-F5344CB8AC3E}">
        <p14:creationId xmlns:p14="http://schemas.microsoft.com/office/powerpoint/2010/main" val="3110188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168EF-8605-4BB1-8309-70A4BDA94CE4}"/>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Rest of the Context</a:t>
            </a:r>
          </a:p>
        </p:txBody>
      </p:sp>
      <p:sp>
        <p:nvSpPr>
          <p:cNvPr id="3" name="Content Placeholder 2">
            <a:extLst>
              <a:ext uri="{FF2B5EF4-FFF2-40B4-BE49-F238E27FC236}">
                <a16:creationId xmlns:a16="http://schemas.microsoft.com/office/drawing/2014/main" id="{9C043D5A-9783-4BBA-8A08-35AC3486425E}"/>
              </a:ext>
            </a:extLst>
          </p:cNvPr>
          <p:cNvSpPr>
            <a:spLocks noGrp="1"/>
          </p:cNvSpPr>
          <p:nvPr>
            <p:ph idx="1"/>
          </p:nvPr>
        </p:nvSpPr>
        <p:spPr>
          <a:xfrm>
            <a:off x="0" y="1131376"/>
            <a:ext cx="12192000" cy="5726623"/>
          </a:xfrm>
        </p:spPr>
        <p:txBody>
          <a:bodyPr/>
          <a:lstStyle/>
          <a:p>
            <a:r>
              <a:rPr lang="en-CA" dirty="0"/>
              <a:t>The other large piece of “context” is chapter eleven: </a:t>
            </a:r>
            <a:r>
              <a:rPr lang="en-CA" b="1" dirty="0">
                <a:highlight>
                  <a:srgbClr val="FFFF00"/>
                </a:highlight>
              </a:rPr>
              <a:t>the Two Witnesses</a:t>
            </a:r>
          </a:p>
          <a:p>
            <a:r>
              <a:rPr lang="en-CA" dirty="0"/>
              <a:t>The work of the Two Witnesses is also contextually part of the “second woe”:</a:t>
            </a:r>
          </a:p>
          <a:p>
            <a:pPr marL="457200" lvl="1" indent="0">
              <a:buNone/>
            </a:pPr>
            <a:r>
              <a:rPr lang="en-CA" b="1" u="sng" dirty="0"/>
              <a:t>Revelation 11:3, 6 ESV</a:t>
            </a:r>
          </a:p>
          <a:p>
            <a:pPr marL="457200" lvl="1" indent="0">
              <a:buNone/>
            </a:pPr>
            <a:r>
              <a:rPr lang="en-CA" dirty="0"/>
              <a:t>… I will grant authority to my two witnesses, and </a:t>
            </a:r>
            <a:r>
              <a:rPr lang="en-CA" b="1" dirty="0">
                <a:highlight>
                  <a:srgbClr val="FFFF00"/>
                </a:highlight>
              </a:rPr>
              <a:t>they will prophesy for 1,260 days</a:t>
            </a:r>
            <a:r>
              <a:rPr lang="en-CA" dirty="0"/>
              <a:t> … They have the power to shut the sky, that no rain may fall </a:t>
            </a:r>
            <a:r>
              <a:rPr lang="en-CA" b="1" dirty="0">
                <a:highlight>
                  <a:srgbClr val="FFFF00"/>
                </a:highlight>
              </a:rPr>
              <a:t>during the days of their prophesying</a:t>
            </a:r>
            <a:r>
              <a:rPr lang="en-CA" dirty="0"/>
              <a:t>, and they have power over the waters to turn them into blood and to strike the earth with </a:t>
            </a:r>
            <a:r>
              <a:rPr lang="en-CA" b="1" dirty="0">
                <a:highlight>
                  <a:srgbClr val="FFFF00"/>
                </a:highlight>
              </a:rPr>
              <a:t>every kind of plague</a:t>
            </a:r>
            <a:r>
              <a:rPr lang="en-CA" dirty="0"/>
              <a:t>, </a:t>
            </a:r>
            <a:r>
              <a:rPr lang="en-CA" b="1" dirty="0">
                <a:highlight>
                  <a:srgbClr val="FFFF00"/>
                </a:highlight>
              </a:rPr>
              <a:t>as often as they desire</a:t>
            </a:r>
            <a:r>
              <a:rPr lang="en-CA" dirty="0"/>
              <a:t>.</a:t>
            </a:r>
          </a:p>
          <a:p>
            <a:r>
              <a:rPr lang="en-CA" dirty="0"/>
              <a:t>The work of the Two Witnesses does NOT appear to be of short duration: they probably are active at least from the time of the Sixth Seal (Revelation 6:12-17)</a:t>
            </a:r>
          </a:p>
          <a:p>
            <a:r>
              <a:rPr lang="en-CA" dirty="0"/>
              <a:t>So clearly, </a:t>
            </a:r>
            <a:r>
              <a:rPr lang="en-CA" b="1" dirty="0">
                <a:highlight>
                  <a:srgbClr val="FFFF00"/>
                </a:highlight>
              </a:rPr>
              <a:t>chapter eleven is an “inset chapter”</a:t>
            </a:r>
            <a:r>
              <a:rPr lang="en-CA" dirty="0"/>
              <a:t>: it provides explanatory information related to, but not part of, the apocalyptic flow</a:t>
            </a:r>
          </a:p>
          <a:p>
            <a:r>
              <a:rPr lang="en-CA" dirty="0"/>
              <a:t>The material on the Two Witnesses is given here because they die just before the Seventh Trumpet  </a:t>
            </a:r>
          </a:p>
          <a:p>
            <a:pPr marL="457200" lvl="1" indent="0">
              <a:buNone/>
            </a:pPr>
            <a:endParaRPr lang="en-CA" dirty="0"/>
          </a:p>
        </p:txBody>
      </p:sp>
    </p:spTree>
    <p:extLst>
      <p:ext uri="{BB962C8B-B14F-4D97-AF65-F5344CB8AC3E}">
        <p14:creationId xmlns:p14="http://schemas.microsoft.com/office/powerpoint/2010/main" val="2025995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1E044-B657-49E0-8426-1EEAC7766ADB}"/>
              </a:ext>
            </a:extLst>
          </p:cNvPr>
          <p:cNvSpPr>
            <a:spLocks noGrp="1"/>
          </p:cNvSpPr>
          <p:nvPr>
            <p:ph type="title"/>
          </p:nvPr>
        </p:nvSpPr>
        <p:spPr>
          <a:xfrm>
            <a:off x="838200" y="1"/>
            <a:ext cx="10515600" cy="1136821"/>
          </a:xfrm>
        </p:spPr>
        <p:txBody>
          <a:bodyPr/>
          <a:lstStyle/>
          <a:p>
            <a:pPr algn="ctr"/>
            <a:r>
              <a:rPr lang="en-CA" dirty="0">
                <a:latin typeface="Arial Black" panose="020B0A04020102020204" pitchFamily="34" charset="0"/>
              </a:rPr>
              <a:t>Apocalyptic Flow of Revelation</a:t>
            </a:r>
            <a:endParaRPr lang="en-CA" dirty="0"/>
          </a:p>
        </p:txBody>
      </p:sp>
      <p:pic>
        <p:nvPicPr>
          <p:cNvPr id="9" name="Picture 8">
            <a:extLst>
              <a:ext uri="{FF2B5EF4-FFF2-40B4-BE49-F238E27FC236}">
                <a16:creationId xmlns:a16="http://schemas.microsoft.com/office/drawing/2014/main" id="{072AC7D9-1313-4006-A813-3E44080DD00F}"/>
              </a:ext>
            </a:extLst>
          </p:cNvPr>
          <p:cNvPicPr>
            <a:picLocks noChangeAspect="1"/>
          </p:cNvPicPr>
          <p:nvPr/>
        </p:nvPicPr>
        <p:blipFill>
          <a:blip r:embed="rId3"/>
          <a:stretch>
            <a:fillRect/>
          </a:stretch>
        </p:blipFill>
        <p:spPr>
          <a:xfrm>
            <a:off x="0" y="907361"/>
            <a:ext cx="12192000" cy="5043278"/>
          </a:xfrm>
          <a:prstGeom prst="rect">
            <a:avLst/>
          </a:prstGeom>
        </p:spPr>
      </p:pic>
    </p:spTree>
    <p:extLst>
      <p:ext uri="{BB962C8B-B14F-4D97-AF65-F5344CB8AC3E}">
        <p14:creationId xmlns:p14="http://schemas.microsoft.com/office/powerpoint/2010/main" val="1687895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00E58-0C03-4F39-9215-4EEC68286A66}"/>
              </a:ext>
            </a:extLst>
          </p:cNvPr>
          <p:cNvSpPr>
            <a:spLocks noGrp="1"/>
          </p:cNvSpPr>
          <p:nvPr>
            <p:ph type="title"/>
          </p:nvPr>
        </p:nvSpPr>
        <p:spPr>
          <a:xfrm>
            <a:off x="838200" y="1"/>
            <a:ext cx="10515600" cy="1224365"/>
          </a:xfrm>
        </p:spPr>
        <p:txBody>
          <a:bodyPr/>
          <a:lstStyle/>
          <a:p>
            <a:pPr algn="ctr"/>
            <a:r>
              <a:rPr lang="en-CA" dirty="0">
                <a:latin typeface="Arial Black" panose="020B0A04020102020204" pitchFamily="34" charset="0"/>
              </a:rPr>
              <a:t>Is Chapter Ten an Inset?</a:t>
            </a:r>
          </a:p>
        </p:txBody>
      </p:sp>
      <p:sp>
        <p:nvSpPr>
          <p:cNvPr id="3" name="Content Placeholder 2">
            <a:extLst>
              <a:ext uri="{FF2B5EF4-FFF2-40B4-BE49-F238E27FC236}">
                <a16:creationId xmlns:a16="http://schemas.microsoft.com/office/drawing/2014/main" id="{EB40ACDE-0A2B-4AFA-9F65-C580F83B67F5}"/>
              </a:ext>
            </a:extLst>
          </p:cNvPr>
          <p:cNvSpPr>
            <a:spLocks noGrp="1"/>
          </p:cNvSpPr>
          <p:nvPr>
            <p:ph idx="1"/>
          </p:nvPr>
        </p:nvSpPr>
        <p:spPr>
          <a:xfrm>
            <a:off x="0" y="1224366"/>
            <a:ext cx="12192000" cy="5633633"/>
          </a:xfrm>
        </p:spPr>
        <p:txBody>
          <a:bodyPr/>
          <a:lstStyle/>
          <a:p>
            <a:r>
              <a:rPr lang="en-CA" dirty="0"/>
              <a:t>The “second woe” is about </a:t>
            </a:r>
            <a:r>
              <a:rPr lang="en-CA" b="1" dirty="0">
                <a:highlight>
                  <a:srgbClr val="FFFF00"/>
                </a:highlight>
              </a:rPr>
              <a:t>the actions of Satan</a:t>
            </a:r>
            <a:r>
              <a:rPr lang="en-CA" dirty="0"/>
              <a:t>: the continuance or intensification of the World War started in the “first woe” (Revelation 9:1-12)</a:t>
            </a:r>
          </a:p>
          <a:p>
            <a:r>
              <a:rPr lang="en-CA" dirty="0"/>
              <a:t>The message of the angel of chapter ten is about </a:t>
            </a:r>
            <a:r>
              <a:rPr lang="en-CA" b="1" dirty="0">
                <a:highlight>
                  <a:srgbClr val="FFFF00"/>
                </a:highlight>
              </a:rPr>
              <a:t>the actions of God</a:t>
            </a:r>
            <a:r>
              <a:rPr lang="en-CA" dirty="0"/>
              <a:t>: a harbinger of the Seventh Trumpet – this suggests that the chapter should also be taken as an inset, i.e., </a:t>
            </a:r>
            <a:r>
              <a:rPr lang="en-CA" b="1" dirty="0">
                <a:highlight>
                  <a:srgbClr val="FFFF00"/>
                </a:highlight>
              </a:rPr>
              <a:t>the contents of the chapter are not restricted to the point of their inclusion in the apocalyptic flow</a:t>
            </a:r>
          </a:p>
          <a:p>
            <a:r>
              <a:rPr lang="en-CA" dirty="0"/>
              <a:t>John records:  </a:t>
            </a:r>
            <a:r>
              <a:rPr lang="en-CA" b="1" u="sng" dirty="0"/>
              <a:t>Revelation 10:8-10 ESV</a:t>
            </a:r>
          </a:p>
          <a:p>
            <a:pPr marL="457200" lvl="1" indent="0">
              <a:buNone/>
            </a:pPr>
            <a:r>
              <a:rPr lang="en-CA" dirty="0"/>
              <a:t>Then </a:t>
            </a:r>
            <a:r>
              <a:rPr lang="en-CA" b="1" dirty="0">
                <a:highlight>
                  <a:srgbClr val="FFFF00"/>
                </a:highlight>
              </a:rPr>
              <a:t>the voice that I had heard from heaven</a:t>
            </a:r>
            <a:r>
              <a:rPr lang="en-CA" dirty="0"/>
              <a:t> </a:t>
            </a:r>
            <a:r>
              <a:rPr lang="en-CA" b="1" dirty="0">
                <a:highlight>
                  <a:srgbClr val="FFFF00"/>
                </a:highlight>
              </a:rPr>
              <a:t>spoke to me</a:t>
            </a:r>
            <a:r>
              <a:rPr lang="en-CA" dirty="0"/>
              <a:t> again, saying, “Go, take the scroll that is open in the hand of </a:t>
            </a:r>
            <a:r>
              <a:rPr lang="en-CA" b="1" dirty="0">
                <a:highlight>
                  <a:srgbClr val="FFFF00"/>
                </a:highlight>
              </a:rPr>
              <a:t>the angel</a:t>
            </a:r>
            <a:r>
              <a:rPr lang="en-CA" dirty="0"/>
              <a:t> who is standing on the sea and on the land.”  So I went to </a:t>
            </a:r>
            <a:r>
              <a:rPr lang="en-CA" b="1" dirty="0">
                <a:highlight>
                  <a:srgbClr val="FFFF00"/>
                </a:highlight>
              </a:rPr>
              <a:t>the angel </a:t>
            </a:r>
            <a:r>
              <a:rPr lang="en-CA" dirty="0"/>
              <a:t>and told him to give me the little scroll.  And </a:t>
            </a:r>
            <a:r>
              <a:rPr lang="en-CA" b="1" dirty="0">
                <a:highlight>
                  <a:srgbClr val="FFFF00"/>
                </a:highlight>
              </a:rPr>
              <a:t>he said to me</a:t>
            </a:r>
            <a:r>
              <a:rPr lang="en-CA" dirty="0"/>
              <a:t>, “</a:t>
            </a:r>
            <a:r>
              <a:rPr lang="en-CA" b="1" dirty="0">
                <a:highlight>
                  <a:srgbClr val="FFFF00"/>
                </a:highlight>
              </a:rPr>
              <a:t>Take and eat it; it will make your stomach bitter, but in your mouth it will be sweet as honey</a:t>
            </a:r>
            <a:r>
              <a:rPr lang="en-CA" dirty="0"/>
              <a:t>.”  And I took the little scroll from the hand of the angel and ate it.  It was sweet as honey in my mouth, but when I had eaten it my stomach was made bitter.  </a:t>
            </a:r>
          </a:p>
        </p:txBody>
      </p:sp>
    </p:spTree>
    <p:extLst>
      <p:ext uri="{BB962C8B-B14F-4D97-AF65-F5344CB8AC3E}">
        <p14:creationId xmlns:p14="http://schemas.microsoft.com/office/powerpoint/2010/main" val="3148355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B0E7A-15B7-426C-9A87-ADC27E60A50E}"/>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Eating the Scroll</a:t>
            </a:r>
          </a:p>
        </p:txBody>
      </p:sp>
      <p:sp>
        <p:nvSpPr>
          <p:cNvPr id="3" name="Content Placeholder 2">
            <a:extLst>
              <a:ext uri="{FF2B5EF4-FFF2-40B4-BE49-F238E27FC236}">
                <a16:creationId xmlns:a16="http://schemas.microsoft.com/office/drawing/2014/main" id="{FB1419AE-EDD2-4F14-A3B7-EE9A0CAC65B0}"/>
              </a:ext>
            </a:extLst>
          </p:cNvPr>
          <p:cNvSpPr>
            <a:spLocks noGrp="1"/>
          </p:cNvSpPr>
          <p:nvPr>
            <p:ph idx="1"/>
          </p:nvPr>
        </p:nvSpPr>
        <p:spPr>
          <a:xfrm>
            <a:off x="-1" y="1173922"/>
            <a:ext cx="12192001" cy="5742121"/>
          </a:xfrm>
        </p:spPr>
        <p:txBody>
          <a:bodyPr>
            <a:normAutofit/>
          </a:bodyPr>
          <a:lstStyle/>
          <a:p>
            <a:r>
              <a:rPr lang="en-CA" dirty="0"/>
              <a:t>Ezekiel records:  </a:t>
            </a:r>
            <a:r>
              <a:rPr lang="en-CA" b="1" u="sng" dirty="0"/>
              <a:t>Ezekiel 2:7-10, 3:1-3 ESV</a:t>
            </a:r>
            <a:r>
              <a:rPr lang="en-CA" dirty="0"/>
              <a:t> (see also Jeremiah 15:16) </a:t>
            </a:r>
            <a:endParaRPr lang="en-CA" b="1" u="sng" dirty="0"/>
          </a:p>
          <a:p>
            <a:pPr marL="457200" lvl="1" indent="0">
              <a:buNone/>
            </a:pPr>
            <a:r>
              <a:rPr lang="en-CA" dirty="0"/>
              <a:t>And you shall </a:t>
            </a:r>
            <a:r>
              <a:rPr lang="en-CA" b="1" dirty="0">
                <a:highlight>
                  <a:srgbClr val="FFFF00"/>
                </a:highlight>
              </a:rPr>
              <a:t>speak my words to them</a:t>
            </a:r>
            <a:r>
              <a:rPr lang="en-CA" dirty="0"/>
              <a:t>, … “But you, son of man, </a:t>
            </a:r>
            <a:r>
              <a:rPr lang="en-CA" b="1" dirty="0">
                <a:highlight>
                  <a:srgbClr val="FFFF00"/>
                </a:highlight>
              </a:rPr>
              <a:t>hear what I say to you</a:t>
            </a:r>
            <a:r>
              <a:rPr lang="en-CA" dirty="0"/>
              <a:t>.  Be not rebellious like that rebellious house; open your mouth and </a:t>
            </a:r>
            <a:r>
              <a:rPr lang="en-CA" b="1" dirty="0">
                <a:highlight>
                  <a:srgbClr val="FFFF00"/>
                </a:highlight>
              </a:rPr>
              <a:t>eat what I give you</a:t>
            </a:r>
            <a:r>
              <a:rPr lang="en-CA" dirty="0"/>
              <a:t>.”  And when I looked, behold, a hand was stretched out to me, and behold, </a:t>
            </a:r>
            <a:r>
              <a:rPr lang="en-CA" b="1" dirty="0">
                <a:highlight>
                  <a:srgbClr val="FFFF00"/>
                </a:highlight>
              </a:rPr>
              <a:t>a scroll of a book </a:t>
            </a:r>
            <a:r>
              <a:rPr lang="en-CA" dirty="0"/>
              <a:t>was in it.  And he spread it before me.  And it had writing on the front and on the back, and there were written on it </a:t>
            </a:r>
            <a:r>
              <a:rPr lang="en-CA" b="1" dirty="0">
                <a:highlight>
                  <a:srgbClr val="FFFF00"/>
                </a:highlight>
              </a:rPr>
              <a:t>words of lamentation and mourning and woe</a:t>
            </a:r>
            <a:r>
              <a:rPr lang="en-CA" dirty="0"/>
              <a:t>.  And he said to me, “Son of man, </a:t>
            </a:r>
            <a:r>
              <a:rPr lang="en-CA" b="1" dirty="0">
                <a:highlight>
                  <a:srgbClr val="FFFF00"/>
                </a:highlight>
              </a:rPr>
              <a:t>eat whatever you find here</a:t>
            </a:r>
            <a:r>
              <a:rPr lang="en-CA" dirty="0"/>
              <a:t>.  </a:t>
            </a:r>
            <a:r>
              <a:rPr lang="en-CA" b="1" dirty="0">
                <a:highlight>
                  <a:srgbClr val="FFFF00"/>
                </a:highlight>
              </a:rPr>
              <a:t>Eat this scroll, and go, speak to the house of Israel</a:t>
            </a:r>
            <a:r>
              <a:rPr lang="en-CA" dirty="0"/>
              <a:t>.”  So I opened my mouth, and he gave me this scroll to eat.  And he said to me, “Son of man, </a:t>
            </a:r>
            <a:r>
              <a:rPr lang="en-CA" b="1" dirty="0">
                <a:highlight>
                  <a:srgbClr val="FFFF00"/>
                </a:highlight>
              </a:rPr>
              <a:t>feed your belly with this scroll</a:t>
            </a:r>
            <a:r>
              <a:rPr lang="en-CA" dirty="0"/>
              <a:t> that I give you and fill your stomach with it.” Then I ate it, and </a:t>
            </a:r>
            <a:r>
              <a:rPr lang="en-CA" b="1" dirty="0">
                <a:highlight>
                  <a:srgbClr val="FFFF00"/>
                </a:highlight>
              </a:rPr>
              <a:t>it was in my mouth as sweet as honey</a:t>
            </a:r>
            <a:r>
              <a:rPr lang="en-CA" dirty="0"/>
              <a:t>.  </a:t>
            </a:r>
          </a:p>
          <a:p>
            <a:r>
              <a:rPr lang="en-CA" dirty="0"/>
              <a:t>The consumption of the scroll containing the words of God is clearly </a:t>
            </a:r>
            <a:r>
              <a:rPr lang="en-CA" b="1" dirty="0">
                <a:highlight>
                  <a:srgbClr val="FFFF00"/>
                </a:highlight>
              </a:rPr>
              <a:t>a metaphor for inculcating God’s message and being prepared to present it</a:t>
            </a:r>
            <a:r>
              <a:rPr lang="en-CA" dirty="0"/>
              <a:t>:</a:t>
            </a:r>
          </a:p>
          <a:p>
            <a:pPr marL="457200" lvl="1" indent="0">
              <a:buNone/>
            </a:pPr>
            <a:r>
              <a:rPr lang="en-CA" b="1" u="sng" dirty="0"/>
              <a:t>Revelation 10:11 ESV</a:t>
            </a:r>
            <a:endParaRPr lang="en-CA" dirty="0"/>
          </a:p>
          <a:p>
            <a:pPr marL="457200" lvl="1" indent="0">
              <a:buNone/>
            </a:pPr>
            <a:r>
              <a:rPr lang="en-CA" dirty="0"/>
              <a:t>And I was told, “</a:t>
            </a:r>
            <a:r>
              <a:rPr lang="en-CA" b="1" dirty="0">
                <a:highlight>
                  <a:srgbClr val="FFFF00"/>
                </a:highlight>
              </a:rPr>
              <a:t>You must again prophesy about many peoples and nations and languages and kings</a:t>
            </a:r>
            <a:r>
              <a:rPr lang="en-CA" dirty="0"/>
              <a:t>.”</a:t>
            </a:r>
          </a:p>
        </p:txBody>
      </p:sp>
    </p:spTree>
    <p:extLst>
      <p:ext uri="{BB962C8B-B14F-4D97-AF65-F5344CB8AC3E}">
        <p14:creationId xmlns:p14="http://schemas.microsoft.com/office/powerpoint/2010/main" val="2661561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54130-A2C4-42A0-8437-9299AD3114ED}"/>
              </a:ext>
            </a:extLst>
          </p:cNvPr>
          <p:cNvSpPr>
            <a:spLocks noGrp="1"/>
          </p:cNvSpPr>
          <p:nvPr>
            <p:ph type="title"/>
          </p:nvPr>
        </p:nvSpPr>
        <p:spPr>
          <a:xfrm>
            <a:off x="838200" y="1"/>
            <a:ext cx="10515600" cy="1129552"/>
          </a:xfrm>
        </p:spPr>
        <p:txBody>
          <a:bodyPr/>
          <a:lstStyle/>
          <a:p>
            <a:pPr algn="ctr"/>
            <a:r>
              <a:rPr lang="en-CA" dirty="0">
                <a:latin typeface="Arial Black" panose="020B0A04020102020204" pitchFamily="34" charset="0"/>
              </a:rPr>
              <a:t>The Secret Things of God</a:t>
            </a:r>
          </a:p>
        </p:txBody>
      </p:sp>
      <p:sp>
        <p:nvSpPr>
          <p:cNvPr id="3" name="Content Placeholder 2">
            <a:extLst>
              <a:ext uri="{FF2B5EF4-FFF2-40B4-BE49-F238E27FC236}">
                <a16:creationId xmlns:a16="http://schemas.microsoft.com/office/drawing/2014/main" id="{0FCC4A26-1073-4366-B4D0-8F842F2146DE}"/>
              </a:ext>
            </a:extLst>
          </p:cNvPr>
          <p:cNvSpPr>
            <a:spLocks noGrp="1"/>
          </p:cNvSpPr>
          <p:nvPr>
            <p:ph idx="1"/>
          </p:nvPr>
        </p:nvSpPr>
        <p:spPr>
          <a:xfrm>
            <a:off x="0" y="1129553"/>
            <a:ext cx="12192000" cy="5728446"/>
          </a:xfrm>
        </p:spPr>
        <p:txBody>
          <a:bodyPr/>
          <a:lstStyle/>
          <a:p>
            <a:pPr marL="457200" lvl="1" indent="0">
              <a:buNone/>
            </a:pPr>
            <a:r>
              <a:rPr lang="en-CA" b="1" u="sng" dirty="0"/>
              <a:t>Deuteronomy 29:29, 30:19 ESV</a:t>
            </a:r>
          </a:p>
          <a:p>
            <a:pPr marL="457200" lvl="1" indent="0">
              <a:buNone/>
            </a:pPr>
            <a:r>
              <a:rPr lang="en-CA" b="1" dirty="0">
                <a:highlight>
                  <a:srgbClr val="FFFF00"/>
                </a:highlight>
              </a:rPr>
              <a:t>The secret things belong to the LORD our God</a:t>
            </a:r>
            <a:r>
              <a:rPr lang="en-CA" dirty="0"/>
              <a:t>, but </a:t>
            </a:r>
            <a:r>
              <a:rPr lang="en-CA" b="1" dirty="0">
                <a:highlight>
                  <a:srgbClr val="FFFF00"/>
                </a:highlight>
              </a:rPr>
              <a:t>the things that are revealed belong to us</a:t>
            </a:r>
            <a:r>
              <a:rPr lang="en-CA" b="1" dirty="0"/>
              <a:t> </a:t>
            </a:r>
            <a:r>
              <a:rPr lang="en-CA" dirty="0"/>
              <a:t>and to our children forever, that we may do all the words of this [</a:t>
            </a:r>
            <a:r>
              <a:rPr lang="en-CA" dirty="0" err="1"/>
              <a:t>torah</a:t>
            </a:r>
            <a:r>
              <a:rPr lang="en-CA" dirty="0"/>
              <a:t>].  …  I call heaven and earth to witness against you today, that </a:t>
            </a:r>
            <a:r>
              <a:rPr lang="en-CA" b="1" dirty="0">
                <a:highlight>
                  <a:srgbClr val="FFFF00"/>
                </a:highlight>
              </a:rPr>
              <a:t>I have set before you life and death</a:t>
            </a:r>
            <a:r>
              <a:rPr lang="en-CA" dirty="0"/>
              <a:t>, blessing and curse. </a:t>
            </a:r>
            <a:r>
              <a:rPr lang="en-CA" b="1" dirty="0">
                <a:highlight>
                  <a:srgbClr val="FFFF00"/>
                </a:highlight>
              </a:rPr>
              <a:t>Therefore choose life</a:t>
            </a:r>
            <a:r>
              <a:rPr lang="en-CA" dirty="0"/>
              <a:t> …</a:t>
            </a:r>
          </a:p>
          <a:p>
            <a:r>
              <a:rPr lang="en-CA" dirty="0"/>
              <a:t>God reserves the right to reveal what he will reveal at a time and in a manner of his choosing: </a:t>
            </a:r>
            <a:r>
              <a:rPr lang="en-CA" b="1" dirty="0">
                <a:highlight>
                  <a:srgbClr val="FFFF00"/>
                </a:highlight>
              </a:rPr>
              <a:t>his desire for all human beings is to choose life – eternal life</a:t>
            </a:r>
          </a:p>
          <a:p>
            <a:r>
              <a:rPr lang="en-CA" dirty="0"/>
              <a:t>That is </a:t>
            </a:r>
            <a:r>
              <a:rPr lang="en-CA" b="1" dirty="0">
                <a:highlight>
                  <a:srgbClr val="FFFF00"/>
                </a:highlight>
              </a:rPr>
              <a:t>the purpose of all revelation from God to human beings</a:t>
            </a:r>
            <a:r>
              <a:rPr lang="en-CA" dirty="0"/>
              <a:t>; so it is extremely unlikely that the concealing of the message of the Seven Thunders would serve any other purpose – </a:t>
            </a:r>
            <a:r>
              <a:rPr lang="en-CA" b="1" dirty="0">
                <a:highlight>
                  <a:srgbClr val="FFFF00"/>
                </a:highlight>
              </a:rPr>
              <a:t>God promises to provide understanding</a:t>
            </a:r>
            <a:r>
              <a:rPr lang="en-CA" dirty="0"/>
              <a:t>:</a:t>
            </a:r>
          </a:p>
          <a:p>
            <a:pPr marL="457200" lvl="1" indent="0">
              <a:buNone/>
            </a:pPr>
            <a:r>
              <a:rPr lang="en-CA" b="1" u="sng" dirty="0"/>
              <a:t>Daniel 12:9-10 ESV</a:t>
            </a:r>
          </a:p>
          <a:p>
            <a:pPr marL="457200" lvl="1" indent="0">
              <a:buNone/>
            </a:pPr>
            <a:r>
              <a:rPr lang="en-CA" dirty="0"/>
              <a:t>Go your way, Daniel, for </a:t>
            </a:r>
            <a:r>
              <a:rPr lang="en-CA" b="1" dirty="0">
                <a:highlight>
                  <a:srgbClr val="FFFF00"/>
                </a:highlight>
              </a:rPr>
              <a:t>the words are shut up and sealed</a:t>
            </a:r>
            <a:r>
              <a:rPr lang="en-CA" dirty="0"/>
              <a:t> until the time of the end.  </a:t>
            </a:r>
            <a:br>
              <a:rPr lang="en-CA" dirty="0"/>
            </a:br>
            <a:r>
              <a:rPr lang="en-CA" dirty="0"/>
              <a:t>… </a:t>
            </a:r>
            <a:r>
              <a:rPr lang="en-CA" b="1" dirty="0">
                <a:highlight>
                  <a:srgbClr val="FFFF00"/>
                </a:highlight>
              </a:rPr>
              <a:t>those who are wise shall understand</a:t>
            </a:r>
            <a:r>
              <a:rPr lang="en-CA" dirty="0"/>
              <a:t>. </a:t>
            </a:r>
          </a:p>
        </p:txBody>
      </p:sp>
    </p:spTree>
    <p:extLst>
      <p:ext uri="{BB962C8B-B14F-4D97-AF65-F5344CB8AC3E}">
        <p14:creationId xmlns:p14="http://schemas.microsoft.com/office/powerpoint/2010/main" val="2126006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BC027-90B3-4DA3-B52B-F8BA47606AC0}"/>
              </a:ext>
            </a:extLst>
          </p:cNvPr>
          <p:cNvSpPr>
            <a:spLocks noGrp="1"/>
          </p:cNvSpPr>
          <p:nvPr>
            <p:ph type="title"/>
          </p:nvPr>
        </p:nvSpPr>
        <p:spPr>
          <a:xfrm>
            <a:off x="838200" y="1"/>
            <a:ext cx="10515600" cy="1183340"/>
          </a:xfrm>
        </p:spPr>
        <p:txBody>
          <a:bodyPr/>
          <a:lstStyle/>
          <a:p>
            <a:pPr algn="ctr"/>
            <a:r>
              <a:rPr lang="en-CA" dirty="0">
                <a:latin typeface="Arial Black" panose="020B0A04020102020204" pitchFamily="34" charset="0"/>
              </a:rPr>
              <a:t>An Analogous Scripture</a:t>
            </a:r>
          </a:p>
        </p:txBody>
      </p:sp>
      <p:sp>
        <p:nvSpPr>
          <p:cNvPr id="3" name="Content Placeholder 2">
            <a:extLst>
              <a:ext uri="{FF2B5EF4-FFF2-40B4-BE49-F238E27FC236}">
                <a16:creationId xmlns:a16="http://schemas.microsoft.com/office/drawing/2014/main" id="{2C06A19C-0792-479F-9D11-113EE760F5D1}"/>
              </a:ext>
            </a:extLst>
          </p:cNvPr>
          <p:cNvSpPr>
            <a:spLocks noGrp="1"/>
          </p:cNvSpPr>
          <p:nvPr>
            <p:ph idx="1"/>
          </p:nvPr>
        </p:nvSpPr>
        <p:spPr>
          <a:xfrm>
            <a:off x="0" y="1183341"/>
            <a:ext cx="12192000" cy="5674658"/>
          </a:xfrm>
        </p:spPr>
        <p:txBody>
          <a:bodyPr>
            <a:normAutofit/>
          </a:bodyPr>
          <a:lstStyle/>
          <a:p>
            <a:pPr marL="457200" lvl="1" indent="0">
              <a:buNone/>
            </a:pPr>
            <a:r>
              <a:rPr lang="en-CA" b="1" u="sng" dirty="0"/>
              <a:t>Psalm 29:1-11 ESV</a:t>
            </a:r>
          </a:p>
          <a:p>
            <a:pPr marL="457200" lvl="1" indent="0">
              <a:buNone/>
            </a:pPr>
            <a:r>
              <a:rPr lang="en-CA" dirty="0"/>
              <a:t>Ascribe to the LORD, [</a:t>
            </a:r>
            <a:r>
              <a:rPr lang="en-CA" b="1" dirty="0">
                <a:highlight>
                  <a:srgbClr val="FFFF00"/>
                </a:highlight>
              </a:rPr>
              <a:t>sons of God</a:t>
            </a:r>
            <a:r>
              <a:rPr lang="en-CA" dirty="0"/>
              <a:t>], ascribe to the LORD </a:t>
            </a:r>
            <a:r>
              <a:rPr lang="en-CA" b="1" dirty="0">
                <a:highlight>
                  <a:srgbClr val="FFFF00"/>
                </a:highlight>
              </a:rPr>
              <a:t>glory</a:t>
            </a:r>
            <a:r>
              <a:rPr lang="en-CA" dirty="0"/>
              <a:t> and </a:t>
            </a:r>
            <a:r>
              <a:rPr lang="en-CA" b="1" dirty="0">
                <a:highlight>
                  <a:srgbClr val="FFFF00"/>
                </a:highlight>
              </a:rPr>
              <a:t>strength</a:t>
            </a:r>
            <a:r>
              <a:rPr lang="en-CA" dirty="0"/>
              <a:t>.</a:t>
            </a:r>
            <a:br>
              <a:rPr lang="en-CA" dirty="0"/>
            </a:br>
            <a:r>
              <a:rPr lang="en-CA" dirty="0"/>
              <a:t>Ascribe to the LORD the </a:t>
            </a:r>
            <a:r>
              <a:rPr lang="en-CA" b="1" dirty="0">
                <a:highlight>
                  <a:srgbClr val="FFFF00"/>
                </a:highlight>
              </a:rPr>
              <a:t>glory</a:t>
            </a:r>
            <a:r>
              <a:rPr lang="en-CA" dirty="0"/>
              <a:t> due his name; </a:t>
            </a:r>
            <a:r>
              <a:rPr lang="en-CA" b="1" dirty="0">
                <a:highlight>
                  <a:srgbClr val="FFFF00"/>
                </a:highlight>
              </a:rPr>
              <a:t>worship</a:t>
            </a:r>
            <a:r>
              <a:rPr lang="en-CA" dirty="0"/>
              <a:t> the LORD in the </a:t>
            </a:r>
            <a:r>
              <a:rPr lang="en-CA" b="1" dirty="0">
                <a:highlight>
                  <a:srgbClr val="FFFF00"/>
                </a:highlight>
              </a:rPr>
              <a:t>splendor of holiness</a:t>
            </a:r>
            <a:r>
              <a:rPr lang="en-CA" dirty="0"/>
              <a:t>.</a:t>
            </a:r>
          </a:p>
          <a:p>
            <a:pPr marL="457200" lvl="1" indent="0">
              <a:spcBef>
                <a:spcPts val="1200"/>
              </a:spcBef>
              <a:buNone/>
            </a:pPr>
            <a:r>
              <a:rPr lang="en-CA" b="1" dirty="0">
                <a:highlight>
                  <a:srgbClr val="FFFF00"/>
                </a:highlight>
              </a:rPr>
              <a:t>The voice of the LORD </a:t>
            </a:r>
            <a:r>
              <a:rPr lang="en-CA" dirty="0"/>
              <a:t>is over the waters; </a:t>
            </a:r>
            <a:br>
              <a:rPr lang="en-CA" dirty="0"/>
            </a:br>
            <a:r>
              <a:rPr lang="en-CA" b="1" i="1" u="sng" dirty="0">
                <a:highlight>
                  <a:srgbClr val="FFFF00"/>
                </a:highlight>
              </a:rPr>
              <a:t>the God of glory thunders</a:t>
            </a:r>
            <a:r>
              <a:rPr lang="en-CA" dirty="0"/>
              <a:t>, the LORD, over many waters.</a:t>
            </a:r>
          </a:p>
          <a:p>
            <a:pPr marL="457200" lvl="1" indent="0">
              <a:buNone/>
            </a:pPr>
            <a:r>
              <a:rPr lang="en-CA" b="1" dirty="0">
                <a:highlight>
                  <a:srgbClr val="FFFF00"/>
                </a:highlight>
              </a:rPr>
              <a:t>The voice of the LORD</a:t>
            </a:r>
            <a:r>
              <a:rPr lang="en-CA" dirty="0"/>
              <a:t> is powerful;</a:t>
            </a:r>
            <a:br>
              <a:rPr lang="en-CA" dirty="0"/>
            </a:br>
            <a:r>
              <a:rPr lang="en-CA" b="1" dirty="0">
                <a:highlight>
                  <a:srgbClr val="FFFF00"/>
                </a:highlight>
              </a:rPr>
              <a:t>the voice of the LORD</a:t>
            </a:r>
            <a:r>
              <a:rPr lang="en-CA" dirty="0"/>
              <a:t> is full of majesty.</a:t>
            </a:r>
            <a:br>
              <a:rPr lang="en-CA" dirty="0"/>
            </a:br>
            <a:r>
              <a:rPr lang="en-CA" b="1" dirty="0">
                <a:highlight>
                  <a:srgbClr val="FFFF00"/>
                </a:highlight>
              </a:rPr>
              <a:t>The voice of the LORD</a:t>
            </a:r>
            <a:r>
              <a:rPr lang="en-CA" dirty="0"/>
              <a:t> breaks the cedars; …</a:t>
            </a:r>
            <a:br>
              <a:rPr lang="en-CA" dirty="0"/>
            </a:br>
            <a:r>
              <a:rPr lang="en-CA" b="1" dirty="0">
                <a:highlight>
                  <a:srgbClr val="FFFF00"/>
                </a:highlight>
              </a:rPr>
              <a:t>The voice of the LORD</a:t>
            </a:r>
            <a:r>
              <a:rPr lang="en-CA" dirty="0"/>
              <a:t> flashes forth flames of fire.</a:t>
            </a:r>
            <a:br>
              <a:rPr lang="en-CA" dirty="0"/>
            </a:br>
            <a:r>
              <a:rPr lang="en-CA" b="1" dirty="0">
                <a:highlight>
                  <a:srgbClr val="FFFF00"/>
                </a:highlight>
              </a:rPr>
              <a:t>The voice of the LORD</a:t>
            </a:r>
            <a:r>
              <a:rPr lang="en-CA" dirty="0"/>
              <a:t> shakes the wilderness; …</a:t>
            </a:r>
            <a:br>
              <a:rPr lang="en-CA" dirty="0"/>
            </a:br>
            <a:r>
              <a:rPr lang="en-CA" b="1" dirty="0">
                <a:highlight>
                  <a:srgbClr val="FFFF00"/>
                </a:highlight>
              </a:rPr>
              <a:t>The voice of the LORD</a:t>
            </a:r>
            <a:r>
              <a:rPr lang="en-CA" dirty="0"/>
              <a:t> makes the deer give birth …</a:t>
            </a:r>
          </a:p>
          <a:p>
            <a:pPr marL="457200" lvl="1" indent="0">
              <a:spcBef>
                <a:spcPts val="1200"/>
              </a:spcBef>
              <a:buNone/>
            </a:pPr>
            <a:r>
              <a:rPr lang="en-CA" dirty="0"/>
              <a:t>The </a:t>
            </a:r>
            <a:r>
              <a:rPr lang="en-CA" b="1" dirty="0">
                <a:highlight>
                  <a:srgbClr val="FFFF00"/>
                </a:highlight>
              </a:rPr>
              <a:t>LORD sits enthroned </a:t>
            </a:r>
            <a:r>
              <a:rPr lang="en-CA" dirty="0"/>
              <a:t>over the flood; the </a:t>
            </a:r>
            <a:r>
              <a:rPr lang="en-CA" b="1" dirty="0">
                <a:highlight>
                  <a:srgbClr val="FFFF00"/>
                </a:highlight>
              </a:rPr>
              <a:t>LORD sits enthroned as king forever</a:t>
            </a:r>
            <a:r>
              <a:rPr lang="en-CA" dirty="0"/>
              <a:t>.</a:t>
            </a:r>
          </a:p>
          <a:p>
            <a:pPr marL="457200" lvl="1" indent="0">
              <a:spcBef>
                <a:spcPts val="1200"/>
              </a:spcBef>
              <a:buNone/>
            </a:pPr>
            <a:r>
              <a:rPr lang="en-CA" dirty="0"/>
              <a:t>May the LORD </a:t>
            </a:r>
            <a:r>
              <a:rPr lang="en-CA" b="1" dirty="0">
                <a:highlight>
                  <a:srgbClr val="FFFF00"/>
                </a:highlight>
              </a:rPr>
              <a:t>give strength to his people</a:t>
            </a:r>
            <a:r>
              <a:rPr lang="en-CA" dirty="0"/>
              <a:t>!</a:t>
            </a:r>
            <a:br>
              <a:rPr lang="en-CA" dirty="0"/>
            </a:br>
            <a:r>
              <a:rPr lang="en-CA" dirty="0"/>
              <a:t>May the LORD </a:t>
            </a:r>
            <a:r>
              <a:rPr lang="en-CA" b="1" dirty="0">
                <a:highlight>
                  <a:srgbClr val="FFFF00"/>
                </a:highlight>
              </a:rPr>
              <a:t>bless his people with peace</a:t>
            </a:r>
            <a:r>
              <a:rPr lang="en-CA" dirty="0"/>
              <a:t>!</a:t>
            </a:r>
          </a:p>
        </p:txBody>
      </p:sp>
    </p:spTree>
    <p:extLst>
      <p:ext uri="{BB962C8B-B14F-4D97-AF65-F5344CB8AC3E}">
        <p14:creationId xmlns:p14="http://schemas.microsoft.com/office/powerpoint/2010/main" val="2995801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TotalTime>
  <Words>2557</Words>
  <Application>Microsoft Office PowerPoint</Application>
  <PresentationFormat>Widescreen</PresentationFormat>
  <Paragraphs>126</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Black</vt:lpstr>
      <vt:lpstr>Calibri</vt:lpstr>
      <vt:lpstr>Calibri Light</vt:lpstr>
      <vt:lpstr>Wingdings</vt:lpstr>
      <vt:lpstr>Office Theme</vt:lpstr>
      <vt:lpstr>The Seven Thunders</vt:lpstr>
      <vt:lpstr>Why the “Concealing”?</vt:lpstr>
      <vt:lpstr>The Context</vt:lpstr>
      <vt:lpstr>The Rest of the Context</vt:lpstr>
      <vt:lpstr>Apocalyptic Flow of Revelation</vt:lpstr>
      <vt:lpstr>Is Chapter Ten an Inset?</vt:lpstr>
      <vt:lpstr>Eating the Scroll</vt:lpstr>
      <vt:lpstr>The Secret Things of God</vt:lpstr>
      <vt:lpstr>An Analogous Scripture</vt:lpstr>
      <vt:lpstr>Analysis of Symbols</vt:lpstr>
      <vt:lpstr>Who is “To Prophecy”?</vt:lpstr>
      <vt:lpstr>The End-time Church</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Thunders</dc:title>
  <dc:creator>Mike Whyte</dc:creator>
  <cp:lastModifiedBy>Mike Whyte</cp:lastModifiedBy>
  <cp:revision>19</cp:revision>
  <dcterms:created xsi:type="dcterms:W3CDTF">2021-11-17T11:18:00Z</dcterms:created>
  <dcterms:modified xsi:type="dcterms:W3CDTF">2021-12-01T11:31:11Z</dcterms:modified>
</cp:coreProperties>
</file>