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4" r:id="rId9"/>
    <p:sldId id="263" r:id="rId10"/>
    <p:sldId id="265" r:id="rId11"/>
    <p:sldId id="271" r:id="rId12"/>
    <p:sldId id="266" r:id="rId13"/>
    <p:sldId id="273" r:id="rId14"/>
    <p:sldId id="267"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23" autoAdjust="0"/>
  </p:normalViewPr>
  <p:slideViewPr>
    <p:cSldViewPr snapToGrid="0">
      <p:cViewPr varScale="1">
        <p:scale>
          <a:sx n="48" d="100"/>
          <a:sy n="48" d="100"/>
        </p:scale>
        <p:origin x="1314" y="72"/>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3E98C-18F4-46A2-9A22-25F0CBCBB490}" type="datetimeFigureOut">
              <a:rPr lang="en-CA" smtClean="0"/>
              <a:t>2021-10-16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E9E67-CFF7-4A85-B64B-BD07F03BD84A}" type="slidenum">
              <a:rPr lang="en-CA" smtClean="0"/>
              <a:t>‹#›</a:t>
            </a:fld>
            <a:endParaRPr lang="en-CA"/>
          </a:p>
        </p:txBody>
      </p:sp>
    </p:spTree>
    <p:extLst>
      <p:ext uri="{BB962C8B-B14F-4D97-AF65-F5344CB8AC3E}">
        <p14:creationId xmlns:p14="http://schemas.microsoft.com/office/powerpoint/2010/main" val="123693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instructions for the construction of the Tabernacle: Ex25: - 31: (7 chapters)</a:t>
            </a:r>
          </a:p>
          <a:p>
            <a:pPr marL="171450" indent="-171450">
              <a:buFont typeface="Arial" panose="020B0604020202020204" pitchFamily="34" charset="0"/>
              <a:buChar char="•"/>
            </a:pPr>
            <a:r>
              <a:rPr lang="en-CA" dirty="0"/>
              <a:t>The actual construction Ex35: - 39: (5 chapters)</a:t>
            </a:r>
          </a:p>
          <a:p>
            <a:pPr marL="171450" indent="-171450">
              <a:buFont typeface="Arial" panose="020B0604020202020204" pitchFamily="34" charset="0"/>
              <a:buChar char="•"/>
            </a:pPr>
            <a:r>
              <a:rPr lang="en-CA" dirty="0"/>
              <a:t>The Tabernacle was very important to God – it was the focal point of his dealing with Israel</a:t>
            </a:r>
          </a:p>
          <a:p>
            <a:pPr marL="171450" indent="-171450">
              <a:buFont typeface="Arial" panose="020B0604020202020204" pitchFamily="34" charset="0"/>
              <a:buChar char="•"/>
            </a:pPr>
            <a:r>
              <a:rPr lang="en-CA" dirty="0"/>
              <a:t>But, as we shall see it was just a physical object created for a purpose </a:t>
            </a:r>
          </a:p>
        </p:txBody>
      </p:sp>
      <p:sp>
        <p:nvSpPr>
          <p:cNvPr id="4" name="Slide Number Placeholder 3"/>
          <p:cNvSpPr>
            <a:spLocks noGrp="1"/>
          </p:cNvSpPr>
          <p:nvPr>
            <p:ph type="sldNum" sz="quarter" idx="5"/>
          </p:nvPr>
        </p:nvSpPr>
        <p:spPr/>
        <p:txBody>
          <a:bodyPr/>
          <a:lstStyle/>
          <a:p>
            <a:fld id="{97FE9E67-CFF7-4A85-B64B-BD07F03BD84A}" type="slidenum">
              <a:rPr lang="en-CA" smtClean="0"/>
              <a:t>1</a:t>
            </a:fld>
            <a:endParaRPr lang="en-CA"/>
          </a:p>
        </p:txBody>
      </p:sp>
    </p:spTree>
    <p:extLst>
      <p:ext uri="{BB962C8B-B14F-4D97-AF65-F5344CB8AC3E}">
        <p14:creationId xmlns:p14="http://schemas.microsoft.com/office/powerpoint/2010/main" val="298649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Bethel incident in Judges 20 appears to be prior to the battle of Ebenezer – suggests the Tabernacle may have moved occasionally</a:t>
            </a:r>
          </a:p>
          <a:p>
            <a:pPr marL="171450" indent="-171450">
              <a:buFont typeface="Arial" panose="020B0604020202020204" pitchFamily="34" charset="0"/>
              <a:buChar char="•"/>
            </a:pPr>
            <a:r>
              <a:rPr lang="en-CA" dirty="0"/>
              <a:t>Locate on map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97FE9E67-CFF7-4A85-B64B-BD07F03BD84A}" type="slidenum">
              <a:rPr lang="en-CA" smtClean="0"/>
              <a:t>14</a:t>
            </a:fld>
            <a:endParaRPr lang="en-CA"/>
          </a:p>
        </p:txBody>
      </p:sp>
    </p:spTree>
    <p:extLst>
      <p:ext uri="{BB962C8B-B14F-4D97-AF65-F5344CB8AC3E}">
        <p14:creationId xmlns:p14="http://schemas.microsoft.com/office/powerpoint/2010/main" val="1789094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Jeremiah spent most of the final days of the Temple in incarceration …</a:t>
            </a:r>
          </a:p>
          <a:p>
            <a:pPr marL="171450" indent="-171450">
              <a:buFont typeface="Arial" panose="020B0604020202020204" pitchFamily="34" charset="0"/>
              <a:buChar char="•"/>
            </a:pPr>
            <a:r>
              <a:rPr lang="en-CA" dirty="0"/>
              <a:t>It took six wagons to move the cloth and wood …</a:t>
            </a:r>
          </a:p>
        </p:txBody>
      </p:sp>
      <p:sp>
        <p:nvSpPr>
          <p:cNvPr id="4" name="Slide Number Placeholder 3"/>
          <p:cNvSpPr>
            <a:spLocks noGrp="1"/>
          </p:cNvSpPr>
          <p:nvPr>
            <p:ph type="sldNum" sz="quarter" idx="5"/>
          </p:nvPr>
        </p:nvSpPr>
        <p:spPr/>
        <p:txBody>
          <a:bodyPr/>
          <a:lstStyle/>
          <a:p>
            <a:fld id="{97FE9E67-CFF7-4A85-B64B-BD07F03BD84A}" type="slidenum">
              <a:rPr lang="en-CA" smtClean="0"/>
              <a:t>15</a:t>
            </a:fld>
            <a:endParaRPr lang="en-CA"/>
          </a:p>
        </p:txBody>
      </p:sp>
    </p:spTree>
    <p:extLst>
      <p:ext uri="{BB962C8B-B14F-4D97-AF65-F5344CB8AC3E}">
        <p14:creationId xmlns:p14="http://schemas.microsoft.com/office/powerpoint/2010/main" val="7822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 lot is not specified: kitchen and eating facilities, sleeping quarters, secondary exit</a:t>
            </a:r>
          </a:p>
        </p:txBody>
      </p:sp>
      <p:sp>
        <p:nvSpPr>
          <p:cNvPr id="4" name="Slide Number Placeholder 3"/>
          <p:cNvSpPr>
            <a:spLocks noGrp="1"/>
          </p:cNvSpPr>
          <p:nvPr>
            <p:ph type="sldNum" sz="quarter" idx="5"/>
          </p:nvPr>
        </p:nvSpPr>
        <p:spPr/>
        <p:txBody>
          <a:bodyPr/>
          <a:lstStyle/>
          <a:p>
            <a:fld id="{97FE9E67-CFF7-4A85-B64B-BD07F03BD84A}" type="slidenum">
              <a:rPr lang="en-CA" smtClean="0"/>
              <a:t>2</a:t>
            </a:fld>
            <a:endParaRPr lang="en-CA"/>
          </a:p>
        </p:txBody>
      </p:sp>
    </p:spTree>
    <p:extLst>
      <p:ext uri="{BB962C8B-B14F-4D97-AF65-F5344CB8AC3E}">
        <p14:creationId xmlns:p14="http://schemas.microsoft.com/office/powerpoint/2010/main" val="709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About 4.5’ by 2.25’ by 2.25’</a:t>
            </a:r>
          </a:p>
          <a:p>
            <a:pPr marL="171450" indent="-171450">
              <a:buFont typeface="Arial" panose="020B0604020202020204" pitchFamily="34" charset="0"/>
              <a:buChar char="•"/>
            </a:pPr>
            <a:r>
              <a:rPr lang="en-CA" dirty="0"/>
              <a:t>“testimony”, </a:t>
            </a:r>
            <a:r>
              <a:rPr lang="en-CA" i="1" dirty="0"/>
              <a:t>`</a:t>
            </a:r>
            <a:r>
              <a:rPr lang="en-CA" i="1" dirty="0" err="1"/>
              <a:t>eduth</a:t>
            </a:r>
            <a:r>
              <a:rPr lang="en-CA" dirty="0"/>
              <a:t>, the tablets with the ten commandments</a:t>
            </a:r>
          </a:p>
          <a:p>
            <a:pPr marL="171450" indent="-171450">
              <a:buFont typeface="Arial" panose="020B0604020202020204" pitchFamily="34" charset="0"/>
              <a:buChar char="•"/>
            </a:pPr>
            <a:r>
              <a:rPr lang="en-CA" dirty="0"/>
              <a:t>Both of these configurations of cherubim are possible</a:t>
            </a:r>
          </a:p>
          <a:p>
            <a:pPr marL="171450" indent="-171450">
              <a:buFont typeface="Arial" panose="020B0604020202020204" pitchFamily="34" charset="0"/>
              <a:buChar char="•"/>
            </a:pPr>
            <a:r>
              <a:rPr lang="en-CA" dirty="0"/>
              <a:t>The second show four small legs, “four feet”</a:t>
            </a:r>
          </a:p>
        </p:txBody>
      </p:sp>
      <p:sp>
        <p:nvSpPr>
          <p:cNvPr id="4" name="Slide Number Placeholder 3"/>
          <p:cNvSpPr>
            <a:spLocks noGrp="1"/>
          </p:cNvSpPr>
          <p:nvPr>
            <p:ph type="sldNum" sz="quarter" idx="5"/>
          </p:nvPr>
        </p:nvSpPr>
        <p:spPr/>
        <p:txBody>
          <a:bodyPr/>
          <a:lstStyle/>
          <a:p>
            <a:fld id="{97FE9E67-CFF7-4A85-B64B-BD07F03BD84A}" type="slidenum">
              <a:rPr lang="en-CA" smtClean="0"/>
              <a:t>4</a:t>
            </a:fld>
            <a:endParaRPr lang="en-CA"/>
          </a:p>
        </p:txBody>
      </p:sp>
    </p:spTree>
    <p:extLst>
      <p:ext uri="{BB962C8B-B14F-4D97-AF65-F5344CB8AC3E}">
        <p14:creationId xmlns:p14="http://schemas.microsoft.com/office/powerpoint/2010/main" val="3072049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There is a class of angelic beings called “cherubim” with various distinct types of beings, i.e. face configurations</a:t>
            </a:r>
          </a:p>
        </p:txBody>
      </p:sp>
      <p:sp>
        <p:nvSpPr>
          <p:cNvPr id="4" name="Slide Number Placeholder 3"/>
          <p:cNvSpPr>
            <a:spLocks noGrp="1"/>
          </p:cNvSpPr>
          <p:nvPr>
            <p:ph type="sldNum" sz="quarter" idx="5"/>
          </p:nvPr>
        </p:nvSpPr>
        <p:spPr/>
        <p:txBody>
          <a:bodyPr/>
          <a:lstStyle/>
          <a:p>
            <a:fld id="{97FE9E67-CFF7-4A85-B64B-BD07F03BD84A}" type="slidenum">
              <a:rPr lang="en-CA" smtClean="0"/>
              <a:t>6</a:t>
            </a:fld>
            <a:endParaRPr lang="en-CA"/>
          </a:p>
        </p:txBody>
      </p:sp>
    </p:spTree>
    <p:extLst>
      <p:ext uri="{BB962C8B-B14F-4D97-AF65-F5344CB8AC3E}">
        <p14:creationId xmlns:p14="http://schemas.microsoft.com/office/powerpoint/2010/main" val="3474370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There is no specification of the shape of the lampstand – above is based on the Arch of Titus</a:t>
            </a:r>
          </a:p>
          <a:p>
            <a:pPr marL="171450" indent="-171450">
              <a:buFont typeface="Arial" panose="020B0604020202020204" pitchFamily="34" charset="0"/>
              <a:buChar char="•"/>
            </a:pPr>
            <a:r>
              <a:rPr lang="en-CA" dirty="0"/>
              <a:t>The Bread of the Prescence was changed each Sabbath Lv24:8</a:t>
            </a:r>
          </a:p>
          <a:p>
            <a:pPr marL="171450" indent="-171450">
              <a:buFont typeface="Arial" panose="020B0604020202020204" pitchFamily="34" charset="0"/>
              <a:buChar char="•"/>
            </a:pPr>
            <a:r>
              <a:rPr lang="en-CA" dirty="0"/>
              <a:t>The poles were likely lower</a:t>
            </a:r>
          </a:p>
        </p:txBody>
      </p:sp>
      <p:sp>
        <p:nvSpPr>
          <p:cNvPr id="4" name="Slide Number Placeholder 3"/>
          <p:cNvSpPr>
            <a:spLocks noGrp="1"/>
          </p:cNvSpPr>
          <p:nvPr>
            <p:ph type="sldNum" sz="quarter" idx="5"/>
          </p:nvPr>
        </p:nvSpPr>
        <p:spPr/>
        <p:txBody>
          <a:bodyPr/>
          <a:lstStyle/>
          <a:p>
            <a:fld id="{97FE9E67-CFF7-4A85-B64B-BD07F03BD84A}" type="slidenum">
              <a:rPr lang="en-CA" smtClean="0"/>
              <a:t>7</a:t>
            </a:fld>
            <a:endParaRPr lang="en-CA"/>
          </a:p>
        </p:txBody>
      </p:sp>
    </p:spTree>
    <p:extLst>
      <p:ext uri="{BB962C8B-B14F-4D97-AF65-F5344CB8AC3E}">
        <p14:creationId xmlns:p14="http://schemas.microsoft.com/office/powerpoint/2010/main" val="1619571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physical components went first so that when a new camp was reached, the tent and the perimeter fence could be erected before the furniture of the Tabernacle arrived</a:t>
            </a:r>
          </a:p>
        </p:txBody>
      </p:sp>
      <p:sp>
        <p:nvSpPr>
          <p:cNvPr id="4" name="Slide Number Placeholder 3"/>
          <p:cNvSpPr>
            <a:spLocks noGrp="1"/>
          </p:cNvSpPr>
          <p:nvPr>
            <p:ph type="sldNum" sz="quarter" idx="5"/>
          </p:nvPr>
        </p:nvSpPr>
        <p:spPr/>
        <p:txBody>
          <a:bodyPr/>
          <a:lstStyle/>
          <a:p>
            <a:fld id="{97FE9E67-CFF7-4A85-B64B-BD07F03BD84A}" type="slidenum">
              <a:rPr lang="en-CA" smtClean="0"/>
              <a:t>9</a:t>
            </a:fld>
            <a:endParaRPr lang="en-CA"/>
          </a:p>
        </p:txBody>
      </p:sp>
    </p:spTree>
    <p:extLst>
      <p:ext uri="{BB962C8B-B14F-4D97-AF65-F5344CB8AC3E}">
        <p14:creationId xmlns:p14="http://schemas.microsoft.com/office/powerpoint/2010/main" val="792810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Some argue that the ”temple”, </a:t>
            </a:r>
            <a:r>
              <a:rPr lang="en-CA" i="1" dirty="0" err="1"/>
              <a:t>hekal</a:t>
            </a:r>
            <a:r>
              <a:rPr lang="en-CA" dirty="0"/>
              <a:t>, is a reference to the Tabernacle, but the tabernacle did not have “doorposts”, and if Eli was sitting by the Tabernacle Tent, Hannah could not have been inside the perimeter unless she was offering a sacrifice</a:t>
            </a:r>
          </a:p>
          <a:p>
            <a:pPr marL="171450" indent="-171450">
              <a:buFont typeface="Arial" panose="020B0604020202020204" pitchFamily="34" charset="0"/>
              <a:buChar char="•"/>
            </a:pPr>
            <a:r>
              <a:rPr lang="en-CA" dirty="0"/>
              <a:t>Hannah is the mother of Samuel </a:t>
            </a:r>
          </a:p>
        </p:txBody>
      </p:sp>
      <p:sp>
        <p:nvSpPr>
          <p:cNvPr id="4" name="Slide Number Placeholder 3"/>
          <p:cNvSpPr>
            <a:spLocks noGrp="1"/>
          </p:cNvSpPr>
          <p:nvPr>
            <p:ph type="sldNum" sz="quarter" idx="5"/>
          </p:nvPr>
        </p:nvSpPr>
        <p:spPr/>
        <p:txBody>
          <a:bodyPr/>
          <a:lstStyle/>
          <a:p>
            <a:fld id="{97FE9E67-CFF7-4A85-B64B-BD07F03BD84A}" type="slidenum">
              <a:rPr lang="en-CA" smtClean="0"/>
              <a:t>10</a:t>
            </a:fld>
            <a:endParaRPr lang="en-CA"/>
          </a:p>
        </p:txBody>
      </p:sp>
    </p:spTree>
    <p:extLst>
      <p:ext uri="{BB962C8B-B14F-4D97-AF65-F5344CB8AC3E}">
        <p14:creationId xmlns:p14="http://schemas.microsoft.com/office/powerpoint/2010/main" val="2667830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Use of the Ark in battle is NOT unprecedented </a:t>
            </a:r>
          </a:p>
          <a:p>
            <a:pPr marL="171450" indent="-171450">
              <a:buFont typeface="Arial" panose="020B0604020202020204" pitchFamily="34" charset="0"/>
              <a:buChar char="•"/>
            </a:pPr>
            <a:r>
              <a:rPr lang="en-CA" dirty="0"/>
              <a:t>It does not actually mention the destruction of Shiloh or the fate of the Tabernacle</a:t>
            </a:r>
          </a:p>
          <a:p>
            <a:pPr marL="171450" indent="-171450">
              <a:buFont typeface="Arial" panose="020B0604020202020204" pitchFamily="34" charset="0"/>
              <a:buChar char="•"/>
            </a:pPr>
            <a:r>
              <a:rPr lang="en-CA" dirty="0"/>
              <a:t>But, clearly Shiloh is destroyed but the Tabernacle is saved</a:t>
            </a:r>
          </a:p>
          <a:p>
            <a:pPr marL="171450" indent="-171450">
              <a:buFont typeface="Arial" panose="020B0604020202020204" pitchFamily="34" charset="0"/>
              <a:buChar char="•"/>
            </a:pPr>
            <a:r>
              <a:rPr lang="en-CA" dirty="0"/>
              <a:t>The Ark is never returned to the Tabernacle – God’s presence was never again in the Tabernacle</a:t>
            </a:r>
          </a:p>
          <a:p>
            <a:pPr marL="171450" indent="-171450">
              <a:buFont typeface="Arial" panose="020B0604020202020204" pitchFamily="34" charset="0"/>
              <a:buChar char="•"/>
            </a:pPr>
            <a:r>
              <a:rPr lang="en-CA" dirty="0"/>
              <a:t>Ashkelon and Gaza other main Philistine cities</a:t>
            </a:r>
          </a:p>
        </p:txBody>
      </p:sp>
      <p:sp>
        <p:nvSpPr>
          <p:cNvPr id="4" name="Slide Number Placeholder 3"/>
          <p:cNvSpPr>
            <a:spLocks noGrp="1"/>
          </p:cNvSpPr>
          <p:nvPr>
            <p:ph type="sldNum" sz="quarter" idx="5"/>
          </p:nvPr>
        </p:nvSpPr>
        <p:spPr/>
        <p:txBody>
          <a:bodyPr/>
          <a:lstStyle/>
          <a:p>
            <a:fld id="{97FE9E67-CFF7-4A85-B64B-BD07F03BD84A}" type="slidenum">
              <a:rPr lang="en-CA" smtClean="0"/>
              <a:t>12</a:t>
            </a:fld>
            <a:endParaRPr lang="en-CA"/>
          </a:p>
        </p:txBody>
      </p:sp>
    </p:spTree>
    <p:extLst>
      <p:ext uri="{BB962C8B-B14F-4D97-AF65-F5344CB8AC3E}">
        <p14:creationId xmlns:p14="http://schemas.microsoft.com/office/powerpoint/2010/main" val="1104534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fact that ruins remained in the time of Jeremiah also strongly indicates there was a temple structure</a:t>
            </a:r>
          </a:p>
          <a:p>
            <a:pPr marL="171450" indent="-171450">
              <a:buFont typeface="Arial" panose="020B0604020202020204" pitchFamily="34" charset="0"/>
              <a:buChar char="•"/>
            </a:pPr>
            <a:r>
              <a:rPr lang="en-CA" dirty="0"/>
              <a:t>God was through with the Tabernacle</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97FE9E67-CFF7-4A85-B64B-BD07F03BD84A}" type="slidenum">
              <a:rPr lang="en-CA" smtClean="0"/>
              <a:t>13</a:t>
            </a:fld>
            <a:endParaRPr lang="en-CA"/>
          </a:p>
        </p:txBody>
      </p:sp>
    </p:spTree>
    <p:extLst>
      <p:ext uri="{BB962C8B-B14F-4D97-AF65-F5344CB8AC3E}">
        <p14:creationId xmlns:p14="http://schemas.microsoft.com/office/powerpoint/2010/main" val="3982976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70EC-3DBD-404F-AC8F-832718453E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A4883AD-21F2-4A25-943F-83CB58EB5F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903DAE5-2D11-41D1-9895-9E772AD4D1AD}"/>
              </a:ext>
            </a:extLst>
          </p:cNvPr>
          <p:cNvSpPr>
            <a:spLocks noGrp="1"/>
          </p:cNvSpPr>
          <p:nvPr>
            <p:ph type="dt" sz="half" idx="10"/>
          </p:nvPr>
        </p:nvSpPr>
        <p:spPr/>
        <p:txBody>
          <a:bodyPr/>
          <a:lstStyle/>
          <a:p>
            <a:fld id="{83C80FC6-4E18-4688-BB9C-2738EEA2D888}" type="datetimeFigureOut">
              <a:rPr lang="en-CA" smtClean="0"/>
              <a:t>2021-10-16</a:t>
            </a:fld>
            <a:endParaRPr lang="en-CA"/>
          </a:p>
        </p:txBody>
      </p:sp>
      <p:sp>
        <p:nvSpPr>
          <p:cNvPr id="5" name="Footer Placeholder 4">
            <a:extLst>
              <a:ext uri="{FF2B5EF4-FFF2-40B4-BE49-F238E27FC236}">
                <a16:creationId xmlns:a16="http://schemas.microsoft.com/office/drawing/2014/main" id="{4CF29270-25E9-4E52-B56B-073A43A3066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07B4CDE-7B60-4810-85FB-EC8AF81C9965}"/>
              </a:ext>
            </a:extLst>
          </p:cNvPr>
          <p:cNvSpPr>
            <a:spLocks noGrp="1"/>
          </p:cNvSpPr>
          <p:nvPr>
            <p:ph type="sldNum" sz="quarter" idx="12"/>
          </p:nvPr>
        </p:nvSpPr>
        <p:spPr/>
        <p:txBody>
          <a:bodyPr/>
          <a:lstStyle/>
          <a:p>
            <a:fld id="{9EB7456F-0CE9-43CF-BB9D-DF3D24683655}" type="slidenum">
              <a:rPr lang="en-CA" smtClean="0"/>
              <a:t>‹#›</a:t>
            </a:fld>
            <a:endParaRPr lang="en-CA"/>
          </a:p>
        </p:txBody>
      </p:sp>
    </p:spTree>
    <p:extLst>
      <p:ext uri="{BB962C8B-B14F-4D97-AF65-F5344CB8AC3E}">
        <p14:creationId xmlns:p14="http://schemas.microsoft.com/office/powerpoint/2010/main" val="385572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88E97-A8F2-4355-A813-C68C51D7C91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F532BF2-743C-41BC-BB56-F4AFDB38B1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0725C90-D85D-4685-A53A-7B217A11846C}"/>
              </a:ext>
            </a:extLst>
          </p:cNvPr>
          <p:cNvSpPr>
            <a:spLocks noGrp="1"/>
          </p:cNvSpPr>
          <p:nvPr>
            <p:ph type="dt" sz="half" idx="10"/>
          </p:nvPr>
        </p:nvSpPr>
        <p:spPr/>
        <p:txBody>
          <a:bodyPr/>
          <a:lstStyle/>
          <a:p>
            <a:fld id="{83C80FC6-4E18-4688-BB9C-2738EEA2D888}" type="datetimeFigureOut">
              <a:rPr lang="en-CA" smtClean="0"/>
              <a:t>2021-10-16</a:t>
            </a:fld>
            <a:endParaRPr lang="en-CA"/>
          </a:p>
        </p:txBody>
      </p:sp>
      <p:sp>
        <p:nvSpPr>
          <p:cNvPr id="5" name="Footer Placeholder 4">
            <a:extLst>
              <a:ext uri="{FF2B5EF4-FFF2-40B4-BE49-F238E27FC236}">
                <a16:creationId xmlns:a16="http://schemas.microsoft.com/office/drawing/2014/main" id="{F681C243-9B2C-4C50-BB0B-86D28F1CFB1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A77A769-3BD4-4F49-AFC2-154D4244B1B4}"/>
              </a:ext>
            </a:extLst>
          </p:cNvPr>
          <p:cNvSpPr>
            <a:spLocks noGrp="1"/>
          </p:cNvSpPr>
          <p:nvPr>
            <p:ph type="sldNum" sz="quarter" idx="12"/>
          </p:nvPr>
        </p:nvSpPr>
        <p:spPr/>
        <p:txBody>
          <a:bodyPr/>
          <a:lstStyle/>
          <a:p>
            <a:fld id="{9EB7456F-0CE9-43CF-BB9D-DF3D24683655}" type="slidenum">
              <a:rPr lang="en-CA" smtClean="0"/>
              <a:t>‹#›</a:t>
            </a:fld>
            <a:endParaRPr lang="en-CA"/>
          </a:p>
        </p:txBody>
      </p:sp>
    </p:spTree>
    <p:extLst>
      <p:ext uri="{BB962C8B-B14F-4D97-AF65-F5344CB8AC3E}">
        <p14:creationId xmlns:p14="http://schemas.microsoft.com/office/powerpoint/2010/main" val="389121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218791-772A-4D4C-BFA4-D0A932E9EB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E7F35D8-4C45-47A6-9CD9-D435F32C05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2A90A95-54E8-4B9E-938E-F92FCAE462E1}"/>
              </a:ext>
            </a:extLst>
          </p:cNvPr>
          <p:cNvSpPr>
            <a:spLocks noGrp="1"/>
          </p:cNvSpPr>
          <p:nvPr>
            <p:ph type="dt" sz="half" idx="10"/>
          </p:nvPr>
        </p:nvSpPr>
        <p:spPr/>
        <p:txBody>
          <a:bodyPr/>
          <a:lstStyle/>
          <a:p>
            <a:fld id="{83C80FC6-4E18-4688-BB9C-2738EEA2D888}" type="datetimeFigureOut">
              <a:rPr lang="en-CA" smtClean="0"/>
              <a:t>2021-10-16</a:t>
            </a:fld>
            <a:endParaRPr lang="en-CA"/>
          </a:p>
        </p:txBody>
      </p:sp>
      <p:sp>
        <p:nvSpPr>
          <p:cNvPr id="5" name="Footer Placeholder 4">
            <a:extLst>
              <a:ext uri="{FF2B5EF4-FFF2-40B4-BE49-F238E27FC236}">
                <a16:creationId xmlns:a16="http://schemas.microsoft.com/office/drawing/2014/main" id="{2C250020-FFF4-40DA-A6E7-3AE1CCB92AB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3EF1466-1E9E-43C1-8E39-8E67EC23D50F}"/>
              </a:ext>
            </a:extLst>
          </p:cNvPr>
          <p:cNvSpPr>
            <a:spLocks noGrp="1"/>
          </p:cNvSpPr>
          <p:nvPr>
            <p:ph type="sldNum" sz="quarter" idx="12"/>
          </p:nvPr>
        </p:nvSpPr>
        <p:spPr/>
        <p:txBody>
          <a:bodyPr/>
          <a:lstStyle/>
          <a:p>
            <a:fld id="{9EB7456F-0CE9-43CF-BB9D-DF3D24683655}" type="slidenum">
              <a:rPr lang="en-CA" smtClean="0"/>
              <a:t>‹#›</a:t>
            </a:fld>
            <a:endParaRPr lang="en-CA"/>
          </a:p>
        </p:txBody>
      </p:sp>
    </p:spTree>
    <p:extLst>
      <p:ext uri="{BB962C8B-B14F-4D97-AF65-F5344CB8AC3E}">
        <p14:creationId xmlns:p14="http://schemas.microsoft.com/office/powerpoint/2010/main" val="156579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6346-9801-4942-BA00-69DEE455BEB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B811710-7525-4103-8F70-639CAD89C0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BA2048D-86D0-41D8-BE60-BD5C6684849B}"/>
              </a:ext>
            </a:extLst>
          </p:cNvPr>
          <p:cNvSpPr>
            <a:spLocks noGrp="1"/>
          </p:cNvSpPr>
          <p:nvPr>
            <p:ph type="dt" sz="half" idx="10"/>
          </p:nvPr>
        </p:nvSpPr>
        <p:spPr/>
        <p:txBody>
          <a:bodyPr/>
          <a:lstStyle/>
          <a:p>
            <a:fld id="{83C80FC6-4E18-4688-BB9C-2738EEA2D888}" type="datetimeFigureOut">
              <a:rPr lang="en-CA" smtClean="0"/>
              <a:t>2021-10-16</a:t>
            </a:fld>
            <a:endParaRPr lang="en-CA"/>
          </a:p>
        </p:txBody>
      </p:sp>
      <p:sp>
        <p:nvSpPr>
          <p:cNvPr id="5" name="Footer Placeholder 4">
            <a:extLst>
              <a:ext uri="{FF2B5EF4-FFF2-40B4-BE49-F238E27FC236}">
                <a16:creationId xmlns:a16="http://schemas.microsoft.com/office/drawing/2014/main" id="{AF875D80-657D-4A78-9D59-38A6CA1D6A2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62ED299-B1E1-4605-A8CF-383729291D86}"/>
              </a:ext>
            </a:extLst>
          </p:cNvPr>
          <p:cNvSpPr>
            <a:spLocks noGrp="1"/>
          </p:cNvSpPr>
          <p:nvPr>
            <p:ph type="sldNum" sz="quarter" idx="12"/>
          </p:nvPr>
        </p:nvSpPr>
        <p:spPr/>
        <p:txBody>
          <a:bodyPr/>
          <a:lstStyle/>
          <a:p>
            <a:fld id="{9EB7456F-0CE9-43CF-BB9D-DF3D24683655}" type="slidenum">
              <a:rPr lang="en-CA" smtClean="0"/>
              <a:t>‹#›</a:t>
            </a:fld>
            <a:endParaRPr lang="en-CA"/>
          </a:p>
        </p:txBody>
      </p:sp>
    </p:spTree>
    <p:extLst>
      <p:ext uri="{BB962C8B-B14F-4D97-AF65-F5344CB8AC3E}">
        <p14:creationId xmlns:p14="http://schemas.microsoft.com/office/powerpoint/2010/main" val="39389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62E8-E64C-4798-B8BC-4B6F1CC949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5966DD9-2614-46E2-91BF-501E943F81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B3BC15-0742-4379-9C23-E657F6310F10}"/>
              </a:ext>
            </a:extLst>
          </p:cNvPr>
          <p:cNvSpPr>
            <a:spLocks noGrp="1"/>
          </p:cNvSpPr>
          <p:nvPr>
            <p:ph type="dt" sz="half" idx="10"/>
          </p:nvPr>
        </p:nvSpPr>
        <p:spPr/>
        <p:txBody>
          <a:bodyPr/>
          <a:lstStyle/>
          <a:p>
            <a:fld id="{83C80FC6-4E18-4688-BB9C-2738EEA2D888}" type="datetimeFigureOut">
              <a:rPr lang="en-CA" smtClean="0"/>
              <a:t>2021-10-16</a:t>
            </a:fld>
            <a:endParaRPr lang="en-CA"/>
          </a:p>
        </p:txBody>
      </p:sp>
      <p:sp>
        <p:nvSpPr>
          <p:cNvPr id="5" name="Footer Placeholder 4">
            <a:extLst>
              <a:ext uri="{FF2B5EF4-FFF2-40B4-BE49-F238E27FC236}">
                <a16:creationId xmlns:a16="http://schemas.microsoft.com/office/drawing/2014/main" id="{F65338B2-FC13-44D3-B1B8-5DF05A2A76B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0271128-64AA-4AF3-9DF5-9E03ED8564AE}"/>
              </a:ext>
            </a:extLst>
          </p:cNvPr>
          <p:cNvSpPr>
            <a:spLocks noGrp="1"/>
          </p:cNvSpPr>
          <p:nvPr>
            <p:ph type="sldNum" sz="quarter" idx="12"/>
          </p:nvPr>
        </p:nvSpPr>
        <p:spPr/>
        <p:txBody>
          <a:bodyPr/>
          <a:lstStyle/>
          <a:p>
            <a:fld id="{9EB7456F-0CE9-43CF-BB9D-DF3D24683655}" type="slidenum">
              <a:rPr lang="en-CA" smtClean="0"/>
              <a:t>‹#›</a:t>
            </a:fld>
            <a:endParaRPr lang="en-CA"/>
          </a:p>
        </p:txBody>
      </p:sp>
    </p:spTree>
    <p:extLst>
      <p:ext uri="{BB962C8B-B14F-4D97-AF65-F5344CB8AC3E}">
        <p14:creationId xmlns:p14="http://schemas.microsoft.com/office/powerpoint/2010/main" val="191614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050B-CD54-46B3-966E-6DE19AF39AC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E3C2660-C3D4-407E-930E-CBE8968037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1BCBAE3-C76D-4480-8C10-E86C9A1ABB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EAF5309-3C46-4D7D-8BF1-E461CFEB4E23}"/>
              </a:ext>
            </a:extLst>
          </p:cNvPr>
          <p:cNvSpPr>
            <a:spLocks noGrp="1"/>
          </p:cNvSpPr>
          <p:nvPr>
            <p:ph type="dt" sz="half" idx="10"/>
          </p:nvPr>
        </p:nvSpPr>
        <p:spPr/>
        <p:txBody>
          <a:bodyPr/>
          <a:lstStyle/>
          <a:p>
            <a:fld id="{83C80FC6-4E18-4688-BB9C-2738EEA2D888}" type="datetimeFigureOut">
              <a:rPr lang="en-CA" smtClean="0"/>
              <a:t>2021-10-16</a:t>
            </a:fld>
            <a:endParaRPr lang="en-CA"/>
          </a:p>
        </p:txBody>
      </p:sp>
      <p:sp>
        <p:nvSpPr>
          <p:cNvPr id="6" name="Footer Placeholder 5">
            <a:extLst>
              <a:ext uri="{FF2B5EF4-FFF2-40B4-BE49-F238E27FC236}">
                <a16:creationId xmlns:a16="http://schemas.microsoft.com/office/drawing/2014/main" id="{4EFC26E5-A76D-4A79-AB2C-F97CCC350A4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68CA69F-D740-4C0D-A880-5CD3C6C1DAD7}"/>
              </a:ext>
            </a:extLst>
          </p:cNvPr>
          <p:cNvSpPr>
            <a:spLocks noGrp="1"/>
          </p:cNvSpPr>
          <p:nvPr>
            <p:ph type="sldNum" sz="quarter" idx="12"/>
          </p:nvPr>
        </p:nvSpPr>
        <p:spPr/>
        <p:txBody>
          <a:bodyPr/>
          <a:lstStyle/>
          <a:p>
            <a:fld id="{9EB7456F-0CE9-43CF-BB9D-DF3D24683655}" type="slidenum">
              <a:rPr lang="en-CA" smtClean="0"/>
              <a:t>‹#›</a:t>
            </a:fld>
            <a:endParaRPr lang="en-CA"/>
          </a:p>
        </p:txBody>
      </p:sp>
    </p:spTree>
    <p:extLst>
      <p:ext uri="{BB962C8B-B14F-4D97-AF65-F5344CB8AC3E}">
        <p14:creationId xmlns:p14="http://schemas.microsoft.com/office/powerpoint/2010/main" val="271129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4CD7-F802-4E0B-9495-06029F8D7F4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2DA005E-7C66-470F-A6A3-FF19DBD752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3B234B-1262-4659-8AC8-6FB66869DD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8A82720-B1C1-4A53-AE41-8BD7A07C08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53402E-2C10-4FF4-9ECC-5716F71125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8153A9E-916D-4D67-A793-A7FE0109361F}"/>
              </a:ext>
            </a:extLst>
          </p:cNvPr>
          <p:cNvSpPr>
            <a:spLocks noGrp="1"/>
          </p:cNvSpPr>
          <p:nvPr>
            <p:ph type="dt" sz="half" idx="10"/>
          </p:nvPr>
        </p:nvSpPr>
        <p:spPr/>
        <p:txBody>
          <a:bodyPr/>
          <a:lstStyle/>
          <a:p>
            <a:fld id="{83C80FC6-4E18-4688-BB9C-2738EEA2D888}" type="datetimeFigureOut">
              <a:rPr lang="en-CA" smtClean="0"/>
              <a:t>2021-10-16</a:t>
            </a:fld>
            <a:endParaRPr lang="en-CA"/>
          </a:p>
        </p:txBody>
      </p:sp>
      <p:sp>
        <p:nvSpPr>
          <p:cNvPr id="8" name="Footer Placeholder 7">
            <a:extLst>
              <a:ext uri="{FF2B5EF4-FFF2-40B4-BE49-F238E27FC236}">
                <a16:creationId xmlns:a16="http://schemas.microsoft.com/office/drawing/2014/main" id="{2056E865-22E5-44C4-8D22-E8DED06B81D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616D02E-0E2E-435A-A1B0-E389FE904400}"/>
              </a:ext>
            </a:extLst>
          </p:cNvPr>
          <p:cNvSpPr>
            <a:spLocks noGrp="1"/>
          </p:cNvSpPr>
          <p:nvPr>
            <p:ph type="sldNum" sz="quarter" idx="12"/>
          </p:nvPr>
        </p:nvSpPr>
        <p:spPr/>
        <p:txBody>
          <a:bodyPr/>
          <a:lstStyle/>
          <a:p>
            <a:fld id="{9EB7456F-0CE9-43CF-BB9D-DF3D24683655}" type="slidenum">
              <a:rPr lang="en-CA" smtClean="0"/>
              <a:t>‹#›</a:t>
            </a:fld>
            <a:endParaRPr lang="en-CA"/>
          </a:p>
        </p:txBody>
      </p:sp>
    </p:spTree>
    <p:extLst>
      <p:ext uri="{BB962C8B-B14F-4D97-AF65-F5344CB8AC3E}">
        <p14:creationId xmlns:p14="http://schemas.microsoft.com/office/powerpoint/2010/main" val="58479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2C062-A571-4E2C-BD9B-EDED564A373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67EE7B0-85E9-4CFA-8A1A-90EB0D29D072}"/>
              </a:ext>
            </a:extLst>
          </p:cNvPr>
          <p:cNvSpPr>
            <a:spLocks noGrp="1"/>
          </p:cNvSpPr>
          <p:nvPr>
            <p:ph type="dt" sz="half" idx="10"/>
          </p:nvPr>
        </p:nvSpPr>
        <p:spPr/>
        <p:txBody>
          <a:bodyPr/>
          <a:lstStyle/>
          <a:p>
            <a:fld id="{83C80FC6-4E18-4688-BB9C-2738EEA2D888}" type="datetimeFigureOut">
              <a:rPr lang="en-CA" smtClean="0"/>
              <a:t>2021-10-16</a:t>
            </a:fld>
            <a:endParaRPr lang="en-CA"/>
          </a:p>
        </p:txBody>
      </p:sp>
      <p:sp>
        <p:nvSpPr>
          <p:cNvPr id="4" name="Footer Placeholder 3">
            <a:extLst>
              <a:ext uri="{FF2B5EF4-FFF2-40B4-BE49-F238E27FC236}">
                <a16:creationId xmlns:a16="http://schemas.microsoft.com/office/drawing/2014/main" id="{A1A21AC5-BEE2-4015-B542-57E627E5B01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0165B10-E0BB-4FA9-8D75-FBF574AF6A3C}"/>
              </a:ext>
            </a:extLst>
          </p:cNvPr>
          <p:cNvSpPr>
            <a:spLocks noGrp="1"/>
          </p:cNvSpPr>
          <p:nvPr>
            <p:ph type="sldNum" sz="quarter" idx="12"/>
          </p:nvPr>
        </p:nvSpPr>
        <p:spPr/>
        <p:txBody>
          <a:bodyPr/>
          <a:lstStyle/>
          <a:p>
            <a:fld id="{9EB7456F-0CE9-43CF-BB9D-DF3D24683655}" type="slidenum">
              <a:rPr lang="en-CA" smtClean="0"/>
              <a:t>‹#›</a:t>
            </a:fld>
            <a:endParaRPr lang="en-CA"/>
          </a:p>
        </p:txBody>
      </p:sp>
    </p:spTree>
    <p:extLst>
      <p:ext uri="{BB962C8B-B14F-4D97-AF65-F5344CB8AC3E}">
        <p14:creationId xmlns:p14="http://schemas.microsoft.com/office/powerpoint/2010/main" val="404295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636259-4587-4FED-84B0-C743344A548A}"/>
              </a:ext>
            </a:extLst>
          </p:cNvPr>
          <p:cNvSpPr>
            <a:spLocks noGrp="1"/>
          </p:cNvSpPr>
          <p:nvPr>
            <p:ph type="dt" sz="half" idx="10"/>
          </p:nvPr>
        </p:nvSpPr>
        <p:spPr/>
        <p:txBody>
          <a:bodyPr/>
          <a:lstStyle/>
          <a:p>
            <a:fld id="{83C80FC6-4E18-4688-BB9C-2738EEA2D888}" type="datetimeFigureOut">
              <a:rPr lang="en-CA" smtClean="0"/>
              <a:t>2021-10-16</a:t>
            </a:fld>
            <a:endParaRPr lang="en-CA"/>
          </a:p>
        </p:txBody>
      </p:sp>
      <p:sp>
        <p:nvSpPr>
          <p:cNvPr id="3" name="Footer Placeholder 2">
            <a:extLst>
              <a:ext uri="{FF2B5EF4-FFF2-40B4-BE49-F238E27FC236}">
                <a16:creationId xmlns:a16="http://schemas.microsoft.com/office/drawing/2014/main" id="{AAAD185E-8388-41BF-B90B-E2CD4510288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59D7633-394C-4346-8D88-B21FE9A92ADE}"/>
              </a:ext>
            </a:extLst>
          </p:cNvPr>
          <p:cNvSpPr>
            <a:spLocks noGrp="1"/>
          </p:cNvSpPr>
          <p:nvPr>
            <p:ph type="sldNum" sz="quarter" idx="12"/>
          </p:nvPr>
        </p:nvSpPr>
        <p:spPr/>
        <p:txBody>
          <a:bodyPr/>
          <a:lstStyle/>
          <a:p>
            <a:fld id="{9EB7456F-0CE9-43CF-BB9D-DF3D24683655}" type="slidenum">
              <a:rPr lang="en-CA" smtClean="0"/>
              <a:t>‹#›</a:t>
            </a:fld>
            <a:endParaRPr lang="en-CA"/>
          </a:p>
        </p:txBody>
      </p:sp>
    </p:spTree>
    <p:extLst>
      <p:ext uri="{BB962C8B-B14F-4D97-AF65-F5344CB8AC3E}">
        <p14:creationId xmlns:p14="http://schemas.microsoft.com/office/powerpoint/2010/main" val="268660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C907-5F19-45BD-8C9A-00D238CCF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D0E95F6-06A6-46F2-8ABE-0CEC2594D8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33AD411-B62B-4E93-A79A-47586E9ED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F39F5-93E4-4A04-B96D-A7D08545296A}"/>
              </a:ext>
            </a:extLst>
          </p:cNvPr>
          <p:cNvSpPr>
            <a:spLocks noGrp="1"/>
          </p:cNvSpPr>
          <p:nvPr>
            <p:ph type="dt" sz="half" idx="10"/>
          </p:nvPr>
        </p:nvSpPr>
        <p:spPr/>
        <p:txBody>
          <a:bodyPr/>
          <a:lstStyle/>
          <a:p>
            <a:fld id="{83C80FC6-4E18-4688-BB9C-2738EEA2D888}" type="datetimeFigureOut">
              <a:rPr lang="en-CA" smtClean="0"/>
              <a:t>2021-10-16</a:t>
            </a:fld>
            <a:endParaRPr lang="en-CA"/>
          </a:p>
        </p:txBody>
      </p:sp>
      <p:sp>
        <p:nvSpPr>
          <p:cNvPr id="6" name="Footer Placeholder 5">
            <a:extLst>
              <a:ext uri="{FF2B5EF4-FFF2-40B4-BE49-F238E27FC236}">
                <a16:creationId xmlns:a16="http://schemas.microsoft.com/office/drawing/2014/main" id="{AC7E442B-A894-4985-9D14-BA051CD886F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1B8196A-251C-47D1-AD79-5D79C83D0418}"/>
              </a:ext>
            </a:extLst>
          </p:cNvPr>
          <p:cNvSpPr>
            <a:spLocks noGrp="1"/>
          </p:cNvSpPr>
          <p:nvPr>
            <p:ph type="sldNum" sz="quarter" idx="12"/>
          </p:nvPr>
        </p:nvSpPr>
        <p:spPr/>
        <p:txBody>
          <a:bodyPr/>
          <a:lstStyle/>
          <a:p>
            <a:fld id="{9EB7456F-0CE9-43CF-BB9D-DF3D24683655}" type="slidenum">
              <a:rPr lang="en-CA" smtClean="0"/>
              <a:t>‹#›</a:t>
            </a:fld>
            <a:endParaRPr lang="en-CA"/>
          </a:p>
        </p:txBody>
      </p:sp>
    </p:spTree>
    <p:extLst>
      <p:ext uri="{BB962C8B-B14F-4D97-AF65-F5344CB8AC3E}">
        <p14:creationId xmlns:p14="http://schemas.microsoft.com/office/powerpoint/2010/main" val="2340932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E465-B528-462B-9D7E-8D9C3744AB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0490D73-F4D4-43D3-B642-5DCFF32064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95E0860-55F0-43F5-A790-D227B5083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C825BE-CD14-4D7F-A829-6061FB1867E9}"/>
              </a:ext>
            </a:extLst>
          </p:cNvPr>
          <p:cNvSpPr>
            <a:spLocks noGrp="1"/>
          </p:cNvSpPr>
          <p:nvPr>
            <p:ph type="dt" sz="half" idx="10"/>
          </p:nvPr>
        </p:nvSpPr>
        <p:spPr/>
        <p:txBody>
          <a:bodyPr/>
          <a:lstStyle/>
          <a:p>
            <a:fld id="{83C80FC6-4E18-4688-BB9C-2738EEA2D888}" type="datetimeFigureOut">
              <a:rPr lang="en-CA" smtClean="0"/>
              <a:t>2021-10-16</a:t>
            </a:fld>
            <a:endParaRPr lang="en-CA"/>
          </a:p>
        </p:txBody>
      </p:sp>
      <p:sp>
        <p:nvSpPr>
          <p:cNvPr id="6" name="Footer Placeholder 5">
            <a:extLst>
              <a:ext uri="{FF2B5EF4-FFF2-40B4-BE49-F238E27FC236}">
                <a16:creationId xmlns:a16="http://schemas.microsoft.com/office/drawing/2014/main" id="{C0556C75-55EF-4451-9ECB-162808EB1EB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6BD18C2-2A3E-43AA-9FB9-28A35BD78D27}"/>
              </a:ext>
            </a:extLst>
          </p:cNvPr>
          <p:cNvSpPr>
            <a:spLocks noGrp="1"/>
          </p:cNvSpPr>
          <p:nvPr>
            <p:ph type="sldNum" sz="quarter" idx="12"/>
          </p:nvPr>
        </p:nvSpPr>
        <p:spPr/>
        <p:txBody>
          <a:bodyPr/>
          <a:lstStyle/>
          <a:p>
            <a:fld id="{9EB7456F-0CE9-43CF-BB9D-DF3D24683655}" type="slidenum">
              <a:rPr lang="en-CA" smtClean="0"/>
              <a:t>‹#›</a:t>
            </a:fld>
            <a:endParaRPr lang="en-CA"/>
          </a:p>
        </p:txBody>
      </p:sp>
    </p:spTree>
    <p:extLst>
      <p:ext uri="{BB962C8B-B14F-4D97-AF65-F5344CB8AC3E}">
        <p14:creationId xmlns:p14="http://schemas.microsoft.com/office/powerpoint/2010/main" val="398184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3A9AB0-FC50-4B50-97B2-D62D5477E1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B41CC13-23C0-4EA9-AE3E-AA5E847973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BE2AE2E-863B-47DE-8E7C-A7823F2EEB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80FC6-4E18-4688-BB9C-2738EEA2D888}" type="datetimeFigureOut">
              <a:rPr lang="en-CA" smtClean="0"/>
              <a:t>2021-10-16</a:t>
            </a:fld>
            <a:endParaRPr lang="en-CA"/>
          </a:p>
        </p:txBody>
      </p:sp>
      <p:sp>
        <p:nvSpPr>
          <p:cNvPr id="5" name="Footer Placeholder 4">
            <a:extLst>
              <a:ext uri="{FF2B5EF4-FFF2-40B4-BE49-F238E27FC236}">
                <a16:creationId xmlns:a16="http://schemas.microsoft.com/office/drawing/2014/main" id="{4149274A-661A-4CA7-B149-E57D3AE102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96508ED-824B-4760-BAD0-A9A2E50E3C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7456F-0CE9-43CF-BB9D-DF3D24683655}" type="slidenum">
              <a:rPr lang="en-CA" smtClean="0"/>
              <a:t>‹#›</a:t>
            </a:fld>
            <a:endParaRPr lang="en-CA"/>
          </a:p>
        </p:txBody>
      </p:sp>
    </p:spTree>
    <p:extLst>
      <p:ext uri="{BB962C8B-B14F-4D97-AF65-F5344CB8AC3E}">
        <p14:creationId xmlns:p14="http://schemas.microsoft.com/office/powerpoint/2010/main" val="1771853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E3A1-A259-4AEE-BC50-02688E9D1DF4}"/>
              </a:ext>
            </a:extLst>
          </p:cNvPr>
          <p:cNvSpPr>
            <a:spLocks noGrp="1"/>
          </p:cNvSpPr>
          <p:nvPr>
            <p:ph type="ctrTitle"/>
          </p:nvPr>
        </p:nvSpPr>
        <p:spPr>
          <a:xfrm>
            <a:off x="0" y="0"/>
            <a:ext cx="12192000" cy="2448232"/>
          </a:xfrm>
        </p:spPr>
        <p:txBody>
          <a:bodyPr>
            <a:normAutofit/>
          </a:bodyPr>
          <a:lstStyle/>
          <a:p>
            <a:r>
              <a:rPr lang="en-CA" sz="7200" dirty="0">
                <a:latin typeface="Arial Black" panose="020B0A04020102020204" pitchFamily="34" charset="0"/>
              </a:rPr>
              <a:t>The Tabernacle from God’s Perspective</a:t>
            </a:r>
          </a:p>
        </p:txBody>
      </p:sp>
      <p:sp>
        <p:nvSpPr>
          <p:cNvPr id="3" name="Subtitle 2">
            <a:extLst>
              <a:ext uri="{FF2B5EF4-FFF2-40B4-BE49-F238E27FC236}">
                <a16:creationId xmlns:a16="http://schemas.microsoft.com/office/drawing/2014/main" id="{FE66E0A9-81D3-4360-9098-2671D9CBA59E}"/>
              </a:ext>
            </a:extLst>
          </p:cNvPr>
          <p:cNvSpPr>
            <a:spLocks noGrp="1"/>
          </p:cNvSpPr>
          <p:nvPr>
            <p:ph type="subTitle" idx="1"/>
          </p:nvPr>
        </p:nvSpPr>
        <p:spPr>
          <a:xfrm>
            <a:off x="825910" y="2448232"/>
            <a:ext cx="10515600" cy="4409768"/>
          </a:xfrm>
        </p:spPr>
        <p:txBody>
          <a:bodyPr>
            <a:normAutofit/>
          </a:bodyPr>
          <a:lstStyle/>
          <a:p>
            <a:r>
              <a:rPr lang="en-CA" b="1" i="1" dirty="0">
                <a:solidFill>
                  <a:srgbClr val="FF0000"/>
                </a:solidFill>
              </a:rPr>
              <a:t>Then Moses went up on the mountain, and the cloud covered the mountain.  The </a:t>
            </a:r>
            <a:r>
              <a:rPr lang="en-CA" b="1" i="1" dirty="0">
                <a:solidFill>
                  <a:srgbClr val="FF0000"/>
                </a:solidFill>
                <a:highlight>
                  <a:srgbClr val="FFFF00"/>
                </a:highlight>
              </a:rPr>
              <a:t>glory of the LORD dwelt on Mount Sinai</a:t>
            </a:r>
            <a:r>
              <a:rPr lang="en-CA" b="1" i="1" dirty="0">
                <a:solidFill>
                  <a:srgbClr val="FF0000"/>
                </a:solidFill>
              </a:rPr>
              <a:t>, and the cloud covered it six days.  And on </a:t>
            </a:r>
            <a:r>
              <a:rPr lang="en-CA" b="1" i="1" dirty="0">
                <a:solidFill>
                  <a:srgbClr val="FF0000"/>
                </a:solidFill>
                <a:highlight>
                  <a:srgbClr val="FFFF00"/>
                </a:highlight>
              </a:rPr>
              <a:t>the seventh day he called to Moses</a:t>
            </a:r>
            <a:r>
              <a:rPr lang="en-CA" b="1" i="1" dirty="0">
                <a:solidFill>
                  <a:srgbClr val="FF0000"/>
                </a:solidFill>
              </a:rPr>
              <a:t> out of the midst of the cloud.  Now the appearance of the glory of the LORD was like a devouring fire on the top of the mountain in the sight of the people of Israel.  Moses entered the cloud and went up on the mountain. And </a:t>
            </a:r>
            <a:r>
              <a:rPr lang="en-CA" b="1" i="1" dirty="0">
                <a:solidFill>
                  <a:srgbClr val="FF0000"/>
                </a:solidFill>
                <a:highlight>
                  <a:srgbClr val="FFFF00"/>
                </a:highlight>
              </a:rPr>
              <a:t>Moses was on the mountain forty days and forty nights</a:t>
            </a:r>
            <a:r>
              <a:rPr lang="en-CA" b="1" i="1" dirty="0">
                <a:solidFill>
                  <a:srgbClr val="FF0000"/>
                </a:solidFill>
              </a:rPr>
              <a:t>.</a:t>
            </a:r>
          </a:p>
          <a:p>
            <a:pPr algn="r"/>
            <a:r>
              <a:rPr lang="en-CA" dirty="0"/>
              <a:t>Exodus 24:15-18 ESV</a:t>
            </a:r>
          </a:p>
          <a:p>
            <a:r>
              <a:rPr lang="en-CA"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The LORD said to Moses, “Speak to the people of Israel … And let them </a:t>
            </a:r>
            <a:r>
              <a:rPr lang="en-CA" b="1" i="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make me a sanctuary</a:t>
            </a:r>
            <a:r>
              <a:rPr lang="en-CA"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that </a:t>
            </a:r>
            <a:r>
              <a:rPr lang="en-CA" b="1" i="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I may dwell in their midst</a:t>
            </a:r>
            <a:r>
              <a:rPr lang="en-CA"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Exactly as I show you concerning the pattern of </a:t>
            </a:r>
            <a:r>
              <a:rPr lang="en-CA" b="1" i="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the tabernacle</a:t>
            </a:r>
            <a:r>
              <a:rPr lang="en-CA"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and of </a:t>
            </a:r>
            <a:r>
              <a:rPr lang="en-CA" b="1" i="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all its furniture</a:t>
            </a:r>
            <a:r>
              <a:rPr lang="en-CA"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so you shall make it.  …” </a:t>
            </a:r>
          </a:p>
          <a:p>
            <a:pPr algn="r"/>
            <a:r>
              <a:rPr lang="en-CA" dirty="0">
                <a:effectLst/>
                <a:latin typeface="Calibri" panose="020F0502020204030204" pitchFamily="34" charset="0"/>
                <a:ea typeface="Calibri" panose="020F0502020204030204" pitchFamily="34" charset="0"/>
                <a:cs typeface="Arial" panose="020B0604020202020204" pitchFamily="34" charset="0"/>
              </a:rPr>
              <a:t>Exodus 25:1-2a, 8-9 ESV</a:t>
            </a:r>
          </a:p>
          <a:p>
            <a:endParaRPr lang="en-CA" dirty="0"/>
          </a:p>
        </p:txBody>
      </p:sp>
    </p:spTree>
    <p:extLst>
      <p:ext uri="{BB962C8B-B14F-4D97-AF65-F5344CB8AC3E}">
        <p14:creationId xmlns:p14="http://schemas.microsoft.com/office/powerpoint/2010/main" val="1662759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6117-BE67-47E4-AA6F-B538422E8409}"/>
              </a:ext>
            </a:extLst>
          </p:cNvPr>
          <p:cNvSpPr>
            <a:spLocks noGrp="1"/>
          </p:cNvSpPr>
          <p:nvPr>
            <p:ph type="title"/>
          </p:nvPr>
        </p:nvSpPr>
        <p:spPr>
          <a:xfrm>
            <a:off x="838200" y="1"/>
            <a:ext cx="10515600" cy="1170431"/>
          </a:xfrm>
        </p:spPr>
        <p:txBody>
          <a:bodyPr/>
          <a:lstStyle/>
          <a:p>
            <a:pPr algn="ctr"/>
            <a:r>
              <a:rPr lang="en-CA" dirty="0">
                <a:latin typeface="Arial Black" panose="020B0A04020102020204" pitchFamily="34" charset="0"/>
              </a:rPr>
              <a:t>In the Promised Land</a:t>
            </a:r>
          </a:p>
        </p:txBody>
      </p:sp>
      <p:sp>
        <p:nvSpPr>
          <p:cNvPr id="3" name="Content Placeholder 2">
            <a:extLst>
              <a:ext uri="{FF2B5EF4-FFF2-40B4-BE49-F238E27FC236}">
                <a16:creationId xmlns:a16="http://schemas.microsoft.com/office/drawing/2014/main" id="{65F2D30E-246C-4970-86AB-F4FC1F471312}"/>
              </a:ext>
            </a:extLst>
          </p:cNvPr>
          <p:cNvSpPr>
            <a:spLocks noGrp="1"/>
          </p:cNvSpPr>
          <p:nvPr>
            <p:ph idx="1"/>
          </p:nvPr>
        </p:nvSpPr>
        <p:spPr>
          <a:xfrm>
            <a:off x="0" y="1170432"/>
            <a:ext cx="12192000" cy="5687567"/>
          </a:xfrm>
        </p:spPr>
        <p:txBody>
          <a:bodyPr>
            <a:normAutofit lnSpcReduction="10000"/>
          </a:bodyPr>
          <a:lstStyle/>
          <a:p>
            <a:r>
              <a:rPr lang="en-CA" dirty="0"/>
              <a:t>The Tabernacle was first set up at </a:t>
            </a:r>
            <a:r>
              <a:rPr lang="en-CA" b="1" dirty="0">
                <a:highlight>
                  <a:srgbClr val="FFFF00"/>
                </a:highlight>
              </a:rPr>
              <a:t>Shiloh</a:t>
            </a:r>
            <a:r>
              <a:rPr lang="en-CA" dirty="0"/>
              <a:t> where it remained for many years: </a:t>
            </a:r>
          </a:p>
          <a:p>
            <a:pPr marL="457200" lvl="1" indent="0">
              <a:spcBef>
                <a:spcPts val="0"/>
              </a:spcBef>
              <a:buNone/>
            </a:pPr>
            <a:r>
              <a:rPr lang="en-CA" b="1" u="sng" dirty="0"/>
              <a:t>Joshua 18:1 ESV</a:t>
            </a:r>
          </a:p>
          <a:p>
            <a:pPr marL="457200" lvl="1" indent="0">
              <a:spcBef>
                <a:spcPts val="0"/>
              </a:spcBef>
              <a:buNone/>
            </a:pPr>
            <a:r>
              <a:rPr lang="en-CA" dirty="0"/>
              <a:t>Then the whole congregation of the people of Israel </a:t>
            </a:r>
            <a:r>
              <a:rPr lang="en-CA" b="1" dirty="0">
                <a:highlight>
                  <a:srgbClr val="FFFF00"/>
                </a:highlight>
              </a:rPr>
              <a:t>assembled at Shiloh</a:t>
            </a:r>
            <a:r>
              <a:rPr lang="en-CA" dirty="0"/>
              <a:t> and </a:t>
            </a:r>
            <a:r>
              <a:rPr lang="en-CA" b="1" dirty="0">
                <a:highlight>
                  <a:srgbClr val="FFFF00"/>
                </a:highlight>
              </a:rPr>
              <a:t>set up the tent of meeting there</a:t>
            </a:r>
            <a:r>
              <a:rPr lang="en-CA" dirty="0"/>
              <a:t>.  The land lay subdued before them.  (see also Joshua 19:51, 22:19, 29)</a:t>
            </a:r>
          </a:p>
          <a:p>
            <a:pPr marL="457200" lvl="1" indent="0">
              <a:buNone/>
            </a:pPr>
            <a:r>
              <a:rPr lang="en-CA" b="1" u="sng" dirty="0"/>
              <a:t>1 Samuel 1:1-3 ESV</a:t>
            </a:r>
          </a:p>
          <a:p>
            <a:pPr marL="457200" lvl="1" indent="0">
              <a:spcBef>
                <a:spcPts val="0"/>
              </a:spcBef>
              <a:buNone/>
            </a:pPr>
            <a:r>
              <a:rPr lang="en-CA" dirty="0"/>
              <a:t>There was a certain man of </a:t>
            </a:r>
            <a:r>
              <a:rPr lang="en-CA" dirty="0" err="1"/>
              <a:t>Ramathaim-zophim</a:t>
            </a:r>
            <a:r>
              <a:rPr lang="en-CA" dirty="0"/>
              <a:t> of the hill country of Ephraim whose name was </a:t>
            </a:r>
            <a:r>
              <a:rPr lang="en-CA" b="1" dirty="0" err="1">
                <a:highlight>
                  <a:srgbClr val="FFFF00"/>
                </a:highlight>
              </a:rPr>
              <a:t>Elkanah</a:t>
            </a:r>
            <a:r>
              <a:rPr lang="en-CA" dirty="0"/>
              <a:t> the son of </a:t>
            </a:r>
            <a:r>
              <a:rPr lang="en-CA" dirty="0" err="1"/>
              <a:t>Jeroham</a:t>
            </a:r>
            <a:r>
              <a:rPr lang="en-CA" dirty="0"/>
              <a:t>, son of Elihu, son of </a:t>
            </a:r>
            <a:r>
              <a:rPr lang="en-CA" dirty="0" err="1"/>
              <a:t>Tohu</a:t>
            </a:r>
            <a:r>
              <a:rPr lang="en-CA" dirty="0"/>
              <a:t>, son of </a:t>
            </a:r>
            <a:r>
              <a:rPr lang="en-CA" dirty="0" err="1"/>
              <a:t>Zuph</a:t>
            </a:r>
            <a:r>
              <a:rPr lang="en-CA" dirty="0"/>
              <a:t>, an </a:t>
            </a:r>
            <a:r>
              <a:rPr lang="en-CA" dirty="0" err="1"/>
              <a:t>Ephrathite</a:t>
            </a:r>
            <a:r>
              <a:rPr lang="en-CA" dirty="0"/>
              <a:t>.  He had two wives.  The name of the one was </a:t>
            </a:r>
            <a:r>
              <a:rPr lang="en-CA" b="1" dirty="0">
                <a:highlight>
                  <a:srgbClr val="FFFF00"/>
                </a:highlight>
              </a:rPr>
              <a:t>Hannah</a:t>
            </a:r>
            <a:r>
              <a:rPr lang="en-CA" b="1" dirty="0"/>
              <a:t> </a:t>
            </a:r>
            <a:r>
              <a:rPr lang="en-CA" dirty="0"/>
              <a:t>… Now </a:t>
            </a:r>
            <a:r>
              <a:rPr lang="en-CA" b="1" dirty="0">
                <a:highlight>
                  <a:srgbClr val="FFFF00"/>
                </a:highlight>
              </a:rPr>
              <a:t>this man used to go up year by year from his city to worship and to sacrifice to the LORD of hosts at Shiloh</a:t>
            </a:r>
            <a:r>
              <a:rPr lang="en-CA" dirty="0"/>
              <a:t>, where the two sons of Eli, Hophni and Phinehas, were priests of the LORD. </a:t>
            </a:r>
          </a:p>
          <a:p>
            <a:r>
              <a:rPr lang="en-CA" dirty="0"/>
              <a:t>Apparently, there was a more permanent “Temple” constructed at Shiloh, either in conjunction with the Tabernacle or the Tabernacle was taken down and stored:</a:t>
            </a:r>
          </a:p>
          <a:p>
            <a:pPr marL="457200" lvl="1" indent="0">
              <a:spcBef>
                <a:spcPts val="0"/>
              </a:spcBef>
              <a:buNone/>
            </a:pPr>
            <a:r>
              <a:rPr lang="en-CA" b="1" u="sng" dirty="0"/>
              <a:t>1 Samuel 1:7-9 ESV</a:t>
            </a:r>
          </a:p>
          <a:p>
            <a:pPr marL="457200" lvl="1" indent="0">
              <a:spcBef>
                <a:spcPts val="0"/>
              </a:spcBef>
              <a:buNone/>
            </a:pPr>
            <a:r>
              <a:rPr lang="en-CA" dirty="0"/>
              <a:t>So it went on year by year.  As often as she went up to the house of the LORD … Therefore Hannah wept and would not eat.  And </a:t>
            </a:r>
            <a:r>
              <a:rPr lang="en-CA" dirty="0" err="1"/>
              <a:t>Elkanah</a:t>
            </a:r>
            <a:r>
              <a:rPr lang="en-CA" dirty="0"/>
              <a:t>, her husband, said to her, “Hannah, why do you weep?  … After they had eaten and drunk in Shiloh, Hannah rose.  Now </a:t>
            </a:r>
            <a:r>
              <a:rPr lang="en-CA" b="1" dirty="0">
                <a:highlight>
                  <a:srgbClr val="FFFF00"/>
                </a:highlight>
              </a:rPr>
              <a:t>Eli the priest was sitting on the seat beside the doorpost of the temple of the LORD</a:t>
            </a:r>
            <a:r>
              <a:rPr lang="en-CA" dirty="0"/>
              <a:t>. </a:t>
            </a:r>
          </a:p>
          <a:p>
            <a:endParaRPr lang="en-CA" dirty="0"/>
          </a:p>
        </p:txBody>
      </p:sp>
    </p:spTree>
    <p:extLst>
      <p:ext uri="{BB962C8B-B14F-4D97-AF65-F5344CB8AC3E}">
        <p14:creationId xmlns:p14="http://schemas.microsoft.com/office/powerpoint/2010/main" val="3303190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7C03E-0344-4735-BC8E-08D65A6BD6FE}"/>
              </a:ext>
            </a:extLst>
          </p:cNvPr>
          <p:cNvSpPr>
            <a:spLocks noGrp="1"/>
          </p:cNvSpPr>
          <p:nvPr>
            <p:ph type="title"/>
          </p:nvPr>
        </p:nvSpPr>
        <p:spPr>
          <a:xfrm>
            <a:off x="838200" y="1"/>
            <a:ext cx="10515600" cy="1152143"/>
          </a:xfrm>
        </p:spPr>
        <p:txBody>
          <a:bodyPr/>
          <a:lstStyle/>
          <a:p>
            <a:pPr algn="ctr"/>
            <a:r>
              <a:rPr lang="en-CA" dirty="0">
                <a:latin typeface="Arial Black" panose="020B0A04020102020204" pitchFamily="34" charset="0"/>
              </a:rPr>
              <a:t>Prophets and Kings</a:t>
            </a:r>
          </a:p>
        </p:txBody>
      </p:sp>
      <p:sp>
        <p:nvSpPr>
          <p:cNvPr id="3" name="Content Placeholder 2">
            <a:extLst>
              <a:ext uri="{FF2B5EF4-FFF2-40B4-BE49-F238E27FC236}">
                <a16:creationId xmlns:a16="http://schemas.microsoft.com/office/drawing/2014/main" id="{8887ED42-75AC-4CC6-8B36-A283213D2AAC}"/>
              </a:ext>
            </a:extLst>
          </p:cNvPr>
          <p:cNvSpPr>
            <a:spLocks noGrp="1"/>
          </p:cNvSpPr>
          <p:nvPr>
            <p:ph idx="1"/>
          </p:nvPr>
        </p:nvSpPr>
        <p:spPr>
          <a:xfrm>
            <a:off x="0" y="1152144"/>
            <a:ext cx="12192000" cy="5705855"/>
          </a:xfrm>
        </p:spPr>
        <p:txBody>
          <a:bodyPr/>
          <a:lstStyle/>
          <a:p>
            <a:r>
              <a:rPr lang="en-CA" dirty="0"/>
              <a:t>Four times in the “appendix section” of the Book of Judges it is stated that there was no king in Israel:</a:t>
            </a:r>
          </a:p>
          <a:p>
            <a:pPr marL="457200" lvl="1" indent="0">
              <a:buNone/>
            </a:pPr>
            <a:r>
              <a:rPr lang="en-CA" b="1" u="sng" dirty="0"/>
              <a:t>Judges 21:25 ESV</a:t>
            </a:r>
            <a:r>
              <a:rPr lang="en-CA" dirty="0"/>
              <a:t> (see also Judges 17:6, 18:1, 19:1)</a:t>
            </a:r>
          </a:p>
          <a:p>
            <a:pPr marL="457200" lvl="1" indent="0">
              <a:buNone/>
            </a:pPr>
            <a:r>
              <a:rPr lang="en-CA" b="1" dirty="0">
                <a:highlight>
                  <a:srgbClr val="FFFF00"/>
                </a:highlight>
              </a:rPr>
              <a:t>In those days there was no king in Israel. Everyone did what was right in his own eyes</a:t>
            </a:r>
            <a:r>
              <a:rPr lang="en-CA" dirty="0"/>
              <a:t>.</a:t>
            </a:r>
          </a:p>
          <a:p>
            <a:r>
              <a:rPr lang="en-CA" dirty="0"/>
              <a:t> The period of the Judges had been a failure: Israel had not fulfilled YHWH’s requirement to be a Holy Nation</a:t>
            </a:r>
          </a:p>
          <a:p>
            <a:r>
              <a:rPr lang="en-CA" b="1" dirty="0">
                <a:highlight>
                  <a:srgbClr val="FFFF00"/>
                </a:highlight>
              </a:rPr>
              <a:t>Samuel was the last Judge of Israel and the first official prophet</a:t>
            </a:r>
            <a:r>
              <a:rPr lang="en-CA" dirty="0"/>
              <a:t> (since Moses)</a:t>
            </a:r>
          </a:p>
          <a:p>
            <a:r>
              <a:rPr lang="en-CA" dirty="0"/>
              <a:t>God was ready to move on to the next phase of his working with Israel, through the institution of Kingship: this implied changes also in the cult – the Tabernacle would be deprecated in favour of a Temple </a:t>
            </a:r>
          </a:p>
          <a:p>
            <a:r>
              <a:rPr lang="en-CA" b="1" dirty="0">
                <a:highlight>
                  <a:srgbClr val="FFFF00"/>
                </a:highlight>
              </a:rPr>
              <a:t>God was about to remove his presence from the Tabernacle</a:t>
            </a:r>
          </a:p>
        </p:txBody>
      </p:sp>
    </p:spTree>
    <p:extLst>
      <p:ext uri="{BB962C8B-B14F-4D97-AF65-F5344CB8AC3E}">
        <p14:creationId xmlns:p14="http://schemas.microsoft.com/office/powerpoint/2010/main" val="387381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FDF8-9E99-4C06-96AE-8896AB0A04DD}"/>
              </a:ext>
            </a:extLst>
          </p:cNvPr>
          <p:cNvSpPr>
            <a:spLocks noGrp="1"/>
          </p:cNvSpPr>
          <p:nvPr>
            <p:ph type="title"/>
          </p:nvPr>
        </p:nvSpPr>
        <p:spPr>
          <a:xfrm>
            <a:off x="-36422" y="18289"/>
            <a:ext cx="6096000" cy="2506661"/>
          </a:xfrm>
        </p:spPr>
        <p:txBody>
          <a:bodyPr>
            <a:normAutofit/>
          </a:bodyPr>
          <a:lstStyle/>
          <a:p>
            <a:pPr algn="ctr"/>
            <a:r>
              <a:rPr lang="en-CA" dirty="0">
                <a:latin typeface="Arial Black" panose="020B0A04020102020204" pitchFamily="34" charset="0"/>
              </a:rPr>
              <a:t>The Battle of Ebenezer</a:t>
            </a:r>
            <a:br>
              <a:rPr lang="en-CA" dirty="0">
                <a:latin typeface="Arial Black" panose="020B0A04020102020204" pitchFamily="34" charset="0"/>
              </a:rPr>
            </a:br>
            <a:r>
              <a:rPr lang="en-CA" sz="3100" dirty="0">
                <a:latin typeface="+mn-lt"/>
              </a:rPr>
              <a:t>~1050BC</a:t>
            </a:r>
            <a:br>
              <a:rPr lang="en-CA" dirty="0">
                <a:latin typeface="Arial Black" panose="020B0A04020102020204" pitchFamily="34" charset="0"/>
              </a:rPr>
            </a:br>
            <a:r>
              <a:rPr lang="en-CA" sz="2800" dirty="0">
                <a:latin typeface="+mn-lt"/>
              </a:rPr>
              <a:t>Shiloh is destroyed and the Ark is captured by the Philistines  </a:t>
            </a:r>
          </a:p>
        </p:txBody>
      </p:sp>
      <p:pic>
        <p:nvPicPr>
          <p:cNvPr id="5" name="Content Placeholder 4">
            <a:extLst>
              <a:ext uri="{FF2B5EF4-FFF2-40B4-BE49-F238E27FC236}">
                <a16:creationId xmlns:a16="http://schemas.microsoft.com/office/drawing/2014/main" id="{2D23CDAF-061F-4F9E-B77C-A161A0367B82}"/>
              </a:ext>
            </a:extLst>
          </p:cNvPr>
          <p:cNvPicPr>
            <a:picLocks noGrp="1" noChangeAspect="1"/>
          </p:cNvPicPr>
          <p:nvPr>
            <p:ph idx="1"/>
          </p:nvPr>
        </p:nvPicPr>
        <p:blipFill>
          <a:blip r:embed="rId3"/>
          <a:stretch>
            <a:fillRect/>
          </a:stretch>
        </p:blipFill>
        <p:spPr>
          <a:xfrm>
            <a:off x="-18211" y="2524950"/>
            <a:ext cx="6059577" cy="4351338"/>
          </a:xfrm>
        </p:spPr>
      </p:pic>
      <p:sp>
        <p:nvSpPr>
          <p:cNvPr id="7" name="TextBox 6">
            <a:extLst>
              <a:ext uri="{FF2B5EF4-FFF2-40B4-BE49-F238E27FC236}">
                <a16:creationId xmlns:a16="http://schemas.microsoft.com/office/drawing/2014/main" id="{3303591E-63D7-4BC4-9CD4-259622DE96FE}"/>
              </a:ext>
            </a:extLst>
          </p:cNvPr>
          <p:cNvSpPr txBox="1"/>
          <p:nvPr/>
        </p:nvSpPr>
        <p:spPr>
          <a:xfrm>
            <a:off x="6041366" y="18289"/>
            <a:ext cx="6117336" cy="6740307"/>
          </a:xfrm>
          <a:prstGeom prst="rect">
            <a:avLst/>
          </a:prstGeom>
          <a:noFill/>
        </p:spPr>
        <p:txBody>
          <a:bodyPr wrap="square">
            <a:spAutoFit/>
          </a:bodyPr>
          <a:lstStyle/>
          <a:p>
            <a:r>
              <a:rPr lang="en-CA" sz="2400" b="1" u="sng" dirty="0"/>
              <a:t>1 Samuel 4:1-11 ESV</a:t>
            </a:r>
          </a:p>
          <a:p>
            <a:r>
              <a:rPr lang="en-CA" sz="2400" b="1" dirty="0">
                <a:highlight>
                  <a:srgbClr val="FFFF00"/>
                </a:highlight>
              </a:rPr>
              <a:t>Now Israel went out to battle against the Philistines</a:t>
            </a:r>
            <a:r>
              <a:rPr lang="en-CA" sz="2400" dirty="0"/>
              <a:t>. They encamped at </a:t>
            </a:r>
            <a:r>
              <a:rPr lang="en-CA" sz="2400" b="1" dirty="0">
                <a:highlight>
                  <a:srgbClr val="FFFF00"/>
                </a:highlight>
              </a:rPr>
              <a:t>Ebenezer</a:t>
            </a:r>
            <a:r>
              <a:rPr lang="en-CA" sz="2400" dirty="0"/>
              <a:t>, and the Philistines encamped at </a:t>
            </a:r>
            <a:r>
              <a:rPr lang="en-CA" sz="2400" b="1" dirty="0" err="1">
                <a:highlight>
                  <a:srgbClr val="FFFF00"/>
                </a:highlight>
              </a:rPr>
              <a:t>Aphek</a:t>
            </a:r>
            <a:r>
              <a:rPr lang="en-CA" sz="2400" dirty="0"/>
              <a:t>.  The Philistines drew up in line against Israel, and when the battle spread, Israel was defeated before the Philistines … And when the people came to the camp, the elders of Israel said, “Why has the LORD defeated us today before the Philistines?  </a:t>
            </a:r>
            <a:r>
              <a:rPr lang="en-CA" sz="2400" b="1" dirty="0">
                <a:highlight>
                  <a:srgbClr val="FFFF00"/>
                </a:highlight>
              </a:rPr>
              <a:t>Let us bring the ark of the covenant of the LORD here from Shiloh</a:t>
            </a:r>
            <a:r>
              <a:rPr lang="en-CA" sz="2400" dirty="0"/>
              <a:t>, that it may come among us and save us from the power of our enemies.”  … the Philistines were afraid, for they said, “… Take courage, and be men, O Philistines, lest you become slaves to the Hebrews …”  So the Philistines fought, and Israel was defeated …  </a:t>
            </a:r>
            <a:r>
              <a:rPr lang="en-CA" sz="2400" b="1" dirty="0">
                <a:highlight>
                  <a:srgbClr val="FFFF00"/>
                </a:highlight>
              </a:rPr>
              <a:t>And the ark of God was captured</a:t>
            </a:r>
            <a:r>
              <a:rPr lang="en-CA" sz="2400" dirty="0"/>
              <a:t> …</a:t>
            </a:r>
          </a:p>
        </p:txBody>
      </p:sp>
    </p:spTree>
    <p:extLst>
      <p:ext uri="{BB962C8B-B14F-4D97-AF65-F5344CB8AC3E}">
        <p14:creationId xmlns:p14="http://schemas.microsoft.com/office/powerpoint/2010/main" val="933313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462C-AE25-4FED-BA10-B2D618C75A0A}"/>
              </a:ext>
            </a:extLst>
          </p:cNvPr>
          <p:cNvSpPr>
            <a:spLocks noGrp="1"/>
          </p:cNvSpPr>
          <p:nvPr>
            <p:ph type="title"/>
          </p:nvPr>
        </p:nvSpPr>
        <p:spPr>
          <a:xfrm>
            <a:off x="838200" y="1"/>
            <a:ext cx="10515600" cy="1152143"/>
          </a:xfrm>
        </p:spPr>
        <p:txBody>
          <a:bodyPr/>
          <a:lstStyle/>
          <a:p>
            <a:pPr algn="ctr"/>
            <a:r>
              <a:rPr lang="en-CA" dirty="0">
                <a:latin typeface="Arial Black" panose="020B0A04020102020204" pitchFamily="34" charset="0"/>
              </a:rPr>
              <a:t>The Destruction of Shiloh</a:t>
            </a:r>
          </a:p>
        </p:txBody>
      </p:sp>
      <p:sp>
        <p:nvSpPr>
          <p:cNvPr id="3" name="Content Placeholder 2">
            <a:extLst>
              <a:ext uri="{FF2B5EF4-FFF2-40B4-BE49-F238E27FC236}">
                <a16:creationId xmlns:a16="http://schemas.microsoft.com/office/drawing/2014/main" id="{50E021F4-4A47-486C-8042-B46E31AFFFE2}"/>
              </a:ext>
            </a:extLst>
          </p:cNvPr>
          <p:cNvSpPr>
            <a:spLocks noGrp="1"/>
          </p:cNvSpPr>
          <p:nvPr>
            <p:ph idx="1"/>
          </p:nvPr>
        </p:nvSpPr>
        <p:spPr>
          <a:xfrm>
            <a:off x="603504" y="1152144"/>
            <a:ext cx="10936224" cy="5705856"/>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Jeremiah</a:t>
            </a: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 alluded to the temple at Shiloh as foreboding the destruction of the Jerusalem temple:</a:t>
            </a:r>
          </a:p>
          <a:p>
            <a:pPr marL="457200" lvl="1" indent="0">
              <a:lnSpc>
                <a:spcPct val="100000"/>
              </a:lnSpc>
              <a:spcBef>
                <a:spcPts val="0"/>
              </a:spcBef>
              <a:buNone/>
              <a:defRPr/>
            </a:pPr>
            <a:r>
              <a:rPr kumimoji="0" lang="en-CA" sz="2600" b="1" i="0" u="sng" strike="noStrike" kern="1200" cap="none" spc="0" normalizeH="0" baseline="0" noProof="0" dirty="0">
                <a:ln>
                  <a:noFill/>
                </a:ln>
                <a:solidFill>
                  <a:prstClr val="black"/>
                </a:solidFill>
                <a:effectLst/>
                <a:uLnTx/>
                <a:uFillTx/>
                <a:latin typeface="Calibri" panose="020F0502020204030204"/>
                <a:ea typeface="+mn-ea"/>
                <a:cs typeface="+mn-cs"/>
              </a:rPr>
              <a:t>Jeremiah 7:12-14 ESV</a:t>
            </a:r>
          </a:p>
          <a:p>
            <a:pPr marL="457200" lvl="1" indent="0">
              <a:lnSpc>
                <a:spcPct val="100000"/>
              </a:lnSpc>
              <a:spcBef>
                <a:spcPts val="0"/>
              </a:spcBef>
              <a:buNone/>
              <a:defRPr/>
            </a:pPr>
            <a:r>
              <a:rPr kumimoji="0" lang="en-CA" sz="2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Go now to my place that was in Shiloh</a:t>
            </a:r>
            <a:r>
              <a:rPr kumimoji="0" lang="en-CA" sz="2600" b="0" i="0" u="none" strike="noStrike" kern="1200" cap="none" spc="0" normalizeH="0" baseline="0" noProof="0" dirty="0">
                <a:ln>
                  <a:noFill/>
                </a:ln>
                <a:solidFill>
                  <a:prstClr val="black"/>
                </a:solidFill>
                <a:effectLst/>
                <a:uLnTx/>
                <a:uFillTx/>
                <a:latin typeface="Calibri" panose="020F0502020204030204"/>
                <a:ea typeface="+mn-ea"/>
                <a:cs typeface="+mn-cs"/>
              </a:rPr>
              <a:t>, where I made my name dwell at first, and see what I did to it because of the evil of my people Israel … therefore I will do to the house that is called by my name …  </a:t>
            </a:r>
            <a:br>
              <a:rPr kumimoji="0" lang="en-CA" sz="2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as I did to Shiloh</a:t>
            </a:r>
            <a:r>
              <a:rPr kumimoji="0" lang="en-CA" sz="2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The Psalmist laments Shiloh:</a:t>
            </a:r>
          </a:p>
          <a:p>
            <a:pPr marL="457200" lvl="1" indent="0">
              <a:lnSpc>
                <a:spcPct val="100000"/>
              </a:lnSpc>
              <a:spcBef>
                <a:spcPts val="0"/>
              </a:spcBef>
              <a:buNone/>
              <a:defRPr/>
            </a:pPr>
            <a:r>
              <a:rPr kumimoji="0" lang="en-CA" b="1" i="0" u="sng" strike="noStrike" kern="1200" cap="none" spc="0" normalizeH="0" baseline="0" noProof="0" dirty="0">
                <a:ln>
                  <a:noFill/>
                </a:ln>
                <a:solidFill>
                  <a:prstClr val="black"/>
                </a:solidFill>
                <a:effectLst/>
                <a:uLnTx/>
                <a:uFillTx/>
                <a:latin typeface="Calibri" panose="020F0502020204030204"/>
                <a:ea typeface="+mn-ea"/>
                <a:cs typeface="+mn-cs"/>
              </a:rPr>
              <a:t>Psalm 78:59-60 ESV</a:t>
            </a:r>
          </a:p>
          <a:p>
            <a:pPr marL="457200" lvl="1" indent="0">
              <a:lnSpc>
                <a:spcPct val="100000"/>
              </a:lnSpc>
              <a:spcBef>
                <a:spcPts val="0"/>
              </a:spcBef>
              <a:buNone/>
              <a:defRPr/>
            </a:pP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When God heard, he was full of wrath, </a:t>
            </a:r>
            <a:b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and he utterly rejected Israel.</a:t>
            </a:r>
          </a:p>
          <a:p>
            <a:pPr marL="457200" lvl="1" indent="0">
              <a:lnSpc>
                <a:spcPct val="100000"/>
              </a:lnSpc>
              <a:spcBef>
                <a:spcPts val="0"/>
              </a:spcBef>
              <a:buNone/>
              <a:defRPr/>
            </a:pPr>
            <a:r>
              <a:rPr kumimoji="0" lang="en-CA"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He forsook his dwelling at Shiloh</a:t>
            </a: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the tent where he dwelt among mankind,</a:t>
            </a:r>
          </a:p>
          <a:p>
            <a:pPr marL="457200" lvl="1" indent="0">
              <a:lnSpc>
                <a:spcPct val="100000"/>
              </a:lnSpc>
              <a:spcBef>
                <a:spcPts val="0"/>
              </a:spcBef>
              <a:buNone/>
              <a:defRPr/>
            </a:pP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CA"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delivered his power to captivity</a:t>
            </a: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his glory to the hand of the foe.  </a:t>
            </a:r>
          </a:p>
          <a:p>
            <a:endParaRPr lang="en-CA" dirty="0"/>
          </a:p>
        </p:txBody>
      </p:sp>
    </p:spTree>
    <p:extLst>
      <p:ext uri="{BB962C8B-B14F-4D97-AF65-F5344CB8AC3E}">
        <p14:creationId xmlns:p14="http://schemas.microsoft.com/office/powerpoint/2010/main" val="145036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B5AF-D39C-4900-961C-D8A6AA5CDC29}"/>
              </a:ext>
            </a:extLst>
          </p:cNvPr>
          <p:cNvSpPr>
            <a:spLocks noGrp="1"/>
          </p:cNvSpPr>
          <p:nvPr>
            <p:ph type="title"/>
          </p:nvPr>
        </p:nvSpPr>
        <p:spPr>
          <a:xfrm>
            <a:off x="838200" y="1"/>
            <a:ext cx="10515600" cy="1170431"/>
          </a:xfrm>
        </p:spPr>
        <p:txBody>
          <a:bodyPr/>
          <a:lstStyle/>
          <a:p>
            <a:pPr algn="ctr"/>
            <a:r>
              <a:rPr lang="en-CA" dirty="0">
                <a:latin typeface="Arial Black" panose="020B0A04020102020204" pitchFamily="34" charset="0"/>
              </a:rPr>
              <a:t>Bethel, Nob, and Gibeon</a:t>
            </a:r>
          </a:p>
        </p:txBody>
      </p:sp>
      <p:sp>
        <p:nvSpPr>
          <p:cNvPr id="3" name="Content Placeholder 2">
            <a:extLst>
              <a:ext uri="{FF2B5EF4-FFF2-40B4-BE49-F238E27FC236}">
                <a16:creationId xmlns:a16="http://schemas.microsoft.com/office/drawing/2014/main" id="{EFCE8657-3BE8-473D-81F2-5FA95DED5969}"/>
              </a:ext>
            </a:extLst>
          </p:cNvPr>
          <p:cNvSpPr>
            <a:spLocks noGrp="1"/>
          </p:cNvSpPr>
          <p:nvPr>
            <p:ph idx="1"/>
          </p:nvPr>
        </p:nvSpPr>
        <p:spPr>
          <a:xfrm>
            <a:off x="0" y="1170432"/>
            <a:ext cx="12192000" cy="5687567"/>
          </a:xfrm>
        </p:spPr>
        <p:txBody>
          <a:bodyPr>
            <a:normAutofit/>
          </a:bodyPr>
          <a:lstStyle/>
          <a:p>
            <a:pPr marL="0" indent="0">
              <a:buNone/>
            </a:pPr>
            <a:r>
              <a:rPr lang="en-CA" dirty="0"/>
              <a:t>Other possible locations of the Tabernacle:</a:t>
            </a:r>
          </a:p>
          <a:p>
            <a:pPr marL="457200" lvl="1" indent="0">
              <a:buNone/>
            </a:pPr>
            <a:r>
              <a:rPr lang="en-CA" b="1" u="sng" dirty="0"/>
              <a:t>Judges 20:26-27 ESV</a:t>
            </a:r>
          </a:p>
          <a:p>
            <a:pPr marL="457200" lvl="1" indent="0">
              <a:buNone/>
            </a:pPr>
            <a:r>
              <a:rPr lang="en-CA" dirty="0"/>
              <a:t>Then all the people of Israel, the whole army, went up and came </a:t>
            </a:r>
            <a:r>
              <a:rPr lang="en-CA" b="1" dirty="0">
                <a:highlight>
                  <a:srgbClr val="FFFF00"/>
                </a:highlight>
              </a:rPr>
              <a:t>to Bethel</a:t>
            </a:r>
            <a:r>
              <a:rPr lang="en-CA" dirty="0"/>
              <a:t> … and </a:t>
            </a:r>
            <a:r>
              <a:rPr lang="en-CA" b="1" dirty="0">
                <a:highlight>
                  <a:srgbClr val="FFFF00"/>
                </a:highlight>
              </a:rPr>
              <a:t>offered burnt offerings and peace offerings</a:t>
            </a:r>
            <a:r>
              <a:rPr lang="en-CA" dirty="0"/>
              <a:t> before the LORD.   And the people of Israel inquired of the LORD </a:t>
            </a:r>
            <a:r>
              <a:rPr lang="en-CA" b="1" dirty="0">
                <a:highlight>
                  <a:srgbClr val="FFFF00"/>
                </a:highlight>
              </a:rPr>
              <a:t>for the ark of the covenant of God was there</a:t>
            </a:r>
            <a:r>
              <a:rPr lang="en-CA" dirty="0"/>
              <a:t> in those days …</a:t>
            </a:r>
          </a:p>
          <a:p>
            <a:pPr marL="457200" lvl="1" indent="0">
              <a:buNone/>
            </a:pPr>
            <a:r>
              <a:rPr lang="en-CA" b="1" u="sng" dirty="0"/>
              <a:t>1 Samuel 21:1-6 ESV</a:t>
            </a:r>
          </a:p>
          <a:p>
            <a:pPr marL="457200" lvl="1" indent="0">
              <a:buNone/>
            </a:pPr>
            <a:r>
              <a:rPr lang="en-CA" dirty="0"/>
              <a:t>Then David came to </a:t>
            </a:r>
            <a:r>
              <a:rPr lang="en-CA" b="1" dirty="0">
                <a:highlight>
                  <a:srgbClr val="FFFF00"/>
                </a:highlight>
              </a:rPr>
              <a:t>Nob</a:t>
            </a:r>
            <a:r>
              <a:rPr lang="en-CA" dirty="0"/>
              <a:t>, to </a:t>
            </a:r>
            <a:r>
              <a:rPr lang="en-CA" b="1" dirty="0">
                <a:highlight>
                  <a:srgbClr val="FFFF00"/>
                </a:highlight>
              </a:rPr>
              <a:t>Ahimelech the priest</a:t>
            </a:r>
            <a:r>
              <a:rPr lang="en-CA" dirty="0"/>
              <a:t> … And David said … what do you have on hand?  Give me five loaves of bread … ”  And the priest answered David, “I have no common bread on hand, but </a:t>
            </a:r>
            <a:r>
              <a:rPr lang="en-CA" b="1" dirty="0">
                <a:highlight>
                  <a:srgbClr val="FFFF00"/>
                </a:highlight>
              </a:rPr>
              <a:t>there is holy bread</a:t>
            </a:r>
            <a:r>
              <a:rPr lang="en-CA" dirty="0"/>
              <a:t> … So the priest gave him the holy bread, for there was no bread there but </a:t>
            </a:r>
            <a:r>
              <a:rPr lang="en-CA" b="1" dirty="0">
                <a:highlight>
                  <a:srgbClr val="FFFF00"/>
                </a:highlight>
              </a:rPr>
              <a:t>the bread of the Presence</a:t>
            </a:r>
            <a:r>
              <a:rPr lang="en-CA" dirty="0"/>
              <a:t>… (see also 1 Samuel 22:11-19)</a:t>
            </a:r>
          </a:p>
          <a:p>
            <a:pPr marL="457200" lvl="1" indent="0">
              <a:buNone/>
            </a:pPr>
            <a:r>
              <a:rPr lang="en-CA" b="1" u="sng" dirty="0"/>
              <a:t>2 Chronicles 1:3 ESV</a:t>
            </a:r>
          </a:p>
          <a:p>
            <a:pPr marL="457200" lvl="1" indent="0">
              <a:buNone/>
            </a:pPr>
            <a:r>
              <a:rPr lang="en-CA" dirty="0"/>
              <a:t>And Solomon, and all the assembly with him, went to </a:t>
            </a:r>
            <a:r>
              <a:rPr lang="en-CA" b="1" dirty="0">
                <a:highlight>
                  <a:srgbClr val="FFFF00"/>
                </a:highlight>
              </a:rPr>
              <a:t>the high place that was at Gibeon</a:t>
            </a:r>
            <a:r>
              <a:rPr lang="en-CA" dirty="0"/>
              <a:t>, for the </a:t>
            </a:r>
            <a:r>
              <a:rPr lang="en-CA" b="1" dirty="0">
                <a:highlight>
                  <a:srgbClr val="FFFF00"/>
                </a:highlight>
              </a:rPr>
              <a:t>tent of meeting</a:t>
            </a:r>
            <a:r>
              <a:rPr lang="en-CA" dirty="0"/>
              <a:t> of God, which Moses the servant of the LORD had made in the wilderness, </a:t>
            </a:r>
            <a:r>
              <a:rPr lang="en-CA" b="1" dirty="0">
                <a:highlight>
                  <a:srgbClr val="FFFF00"/>
                </a:highlight>
              </a:rPr>
              <a:t>was there</a:t>
            </a:r>
            <a:r>
              <a:rPr lang="en-CA" dirty="0"/>
              <a:t>.  (</a:t>
            </a:r>
            <a:r>
              <a:rPr lang="en-CA" b="1" dirty="0">
                <a:highlight>
                  <a:srgbClr val="FFFF00"/>
                </a:highlight>
              </a:rPr>
              <a:t>see also</a:t>
            </a:r>
            <a:r>
              <a:rPr lang="en-CA" dirty="0"/>
              <a:t> 1 Kings 3:4-5, 1 Chronicles 6:31-32, 16:39-40, 21:29)</a:t>
            </a:r>
          </a:p>
          <a:p>
            <a:pPr marL="457200" lvl="1" indent="0">
              <a:buNone/>
            </a:pPr>
            <a:endParaRPr lang="en-CA" dirty="0"/>
          </a:p>
        </p:txBody>
      </p:sp>
    </p:spTree>
    <p:extLst>
      <p:ext uri="{BB962C8B-B14F-4D97-AF65-F5344CB8AC3E}">
        <p14:creationId xmlns:p14="http://schemas.microsoft.com/office/powerpoint/2010/main" val="2329371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ACEE7-2A47-410E-AEA9-838E24DB4121}"/>
              </a:ext>
            </a:extLst>
          </p:cNvPr>
          <p:cNvSpPr>
            <a:spLocks noGrp="1"/>
          </p:cNvSpPr>
          <p:nvPr>
            <p:ph type="title"/>
          </p:nvPr>
        </p:nvSpPr>
        <p:spPr>
          <a:xfrm>
            <a:off x="838200" y="1"/>
            <a:ext cx="10515600" cy="1188719"/>
          </a:xfrm>
        </p:spPr>
        <p:txBody>
          <a:bodyPr/>
          <a:lstStyle/>
          <a:p>
            <a:pPr algn="ctr"/>
            <a:r>
              <a:rPr lang="en-CA" dirty="0">
                <a:latin typeface="Arial Black" panose="020B0A04020102020204" pitchFamily="34" charset="0"/>
              </a:rPr>
              <a:t>Final Disposition</a:t>
            </a:r>
          </a:p>
        </p:txBody>
      </p:sp>
      <p:sp>
        <p:nvSpPr>
          <p:cNvPr id="3" name="Content Placeholder 2">
            <a:extLst>
              <a:ext uri="{FF2B5EF4-FFF2-40B4-BE49-F238E27FC236}">
                <a16:creationId xmlns:a16="http://schemas.microsoft.com/office/drawing/2014/main" id="{1921017C-3D85-4B69-8448-F40FF4B47532}"/>
              </a:ext>
            </a:extLst>
          </p:cNvPr>
          <p:cNvSpPr>
            <a:spLocks noGrp="1"/>
          </p:cNvSpPr>
          <p:nvPr>
            <p:ph idx="1"/>
          </p:nvPr>
        </p:nvSpPr>
        <p:spPr>
          <a:xfrm>
            <a:off x="0" y="1188720"/>
            <a:ext cx="12192000" cy="5669280"/>
          </a:xfrm>
        </p:spPr>
        <p:txBody>
          <a:bodyPr>
            <a:normAutofit lnSpcReduction="10000"/>
          </a:bodyPr>
          <a:lstStyle/>
          <a:p>
            <a:r>
              <a:rPr lang="en-CA" dirty="0"/>
              <a:t>The final disposition of the Tabernacle was </a:t>
            </a:r>
            <a:r>
              <a:rPr lang="en-CA" b="1" dirty="0">
                <a:highlight>
                  <a:srgbClr val="FFFF00"/>
                </a:highlight>
              </a:rPr>
              <a:t>a storeroom in the Temple</a:t>
            </a:r>
            <a:r>
              <a:rPr lang="en-CA" dirty="0"/>
              <a:t> built by Solomon:</a:t>
            </a:r>
          </a:p>
          <a:p>
            <a:pPr marL="457200" lvl="1" indent="0">
              <a:buNone/>
            </a:pPr>
            <a:r>
              <a:rPr lang="en-CA" b="1" u="sng" dirty="0"/>
              <a:t>1 Kings 8:1-4 ESV</a:t>
            </a:r>
            <a:r>
              <a:rPr lang="en-CA" dirty="0"/>
              <a:t> (see also 2 Chronicles 5:2-5)</a:t>
            </a:r>
          </a:p>
          <a:p>
            <a:pPr marL="457200" lvl="1" indent="0">
              <a:buNone/>
            </a:pPr>
            <a:r>
              <a:rPr lang="en-CA" dirty="0"/>
              <a:t>Then Solomon assembled the elders of Israel and all the heads of the tribes, the leaders of the fathers’ houses of the people of Israel, before King Solomon in Jerusalem, </a:t>
            </a:r>
            <a:r>
              <a:rPr lang="en-CA" b="1" dirty="0">
                <a:highlight>
                  <a:srgbClr val="FFFF00"/>
                </a:highlight>
              </a:rPr>
              <a:t>to bring up the ark of the covenant of the LORD</a:t>
            </a:r>
            <a:r>
              <a:rPr lang="en-CA" dirty="0"/>
              <a:t> out of the city of David, which is Zion.  … And all the elders of Israel came, and the priests took up the ark.  And they brought up the ark of the LORD, the </a:t>
            </a:r>
            <a:r>
              <a:rPr lang="en-CA" b="1" dirty="0">
                <a:highlight>
                  <a:srgbClr val="FFFF00"/>
                </a:highlight>
              </a:rPr>
              <a:t>tent of meeting</a:t>
            </a:r>
            <a:r>
              <a:rPr lang="en-CA" dirty="0"/>
              <a:t>, and </a:t>
            </a:r>
            <a:r>
              <a:rPr lang="en-CA" b="1" dirty="0">
                <a:highlight>
                  <a:srgbClr val="FFFF00"/>
                </a:highlight>
              </a:rPr>
              <a:t>all the holy vessels</a:t>
            </a:r>
            <a:r>
              <a:rPr lang="en-CA" dirty="0"/>
              <a:t> that were in the tent; the priests and the Levites brought them up. </a:t>
            </a:r>
          </a:p>
          <a:p>
            <a:r>
              <a:rPr lang="en-CA" dirty="0"/>
              <a:t>Over the years, as </a:t>
            </a:r>
            <a:r>
              <a:rPr lang="en-CA" b="1" dirty="0">
                <a:highlight>
                  <a:srgbClr val="FFFF00"/>
                </a:highlight>
              </a:rPr>
              <a:t>the Temple was looted on various occasions</a:t>
            </a:r>
            <a:r>
              <a:rPr lang="en-CA" dirty="0"/>
              <a:t> (see 1 Kings 14:25-26, 2 Kings 12:17-18, 16:17, 18:13-16, 24:10-13),  all the precious metals used in the Tabernacle would have been removed.  Finally, the wood and fabrics would have been burned in the destruction of the Temple in 586BC. </a:t>
            </a:r>
          </a:p>
          <a:p>
            <a:r>
              <a:rPr lang="en-CA" dirty="0"/>
              <a:t>There is a tradition in </a:t>
            </a:r>
            <a:r>
              <a:rPr lang="en-CA" b="1" dirty="0">
                <a:highlight>
                  <a:srgbClr val="FFFF00"/>
                </a:highlight>
              </a:rPr>
              <a:t>2 Maccabees 2:4-8</a:t>
            </a:r>
            <a:r>
              <a:rPr lang="en-CA" dirty="0"/>
              <a:t> that Jeremiah was able to remove whatever was left of the Tabernacle to a cave prior to the destruction of the Temple.  While this is possible, it seems unlikely.</a:t>
            </a:r>
          </a:p>
        </p:txBody>
      </p:sp>
    </p:spTree>
    <p:extLst>
      <p:ext uri="{BB962C8B-B14F-4D97-AF65-F5344CB8AC3E}">
        <p14:creationId xmlns:p14="http://schemas.microsoft.com/office/powerpoint/2010/main" val="263043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BBEF0-0C0E-4B98-884C-DC9A49BF65D3}"/>
              </a:ext>
            </a:extLst>
          </p:cNvPr>
          <p:cNvSpPr>
            <a:spLocks noGrp="1"/>
          </p:cNvSpPr>
          <p:nvPr>
            <p:ph type="title"/>
          </p:nvPr>
        </p:nvSpPr>
        <p:spPr>
          <a:xfrm>
            <a:off x="838200" y="-146303"/>
            <a:ext cx="10515600" cy="1133855"/>
          </a:xfrm>
        </p:spPr>
        <p:txBody>
          <a:bodyPr/>
          <a:lstStyle/>
          <a:p>
            <a:pPr algn="ctr"/>
            <a:r>
              <a:rPr lang="en-CA" dirty="0">
                <a:latin typeface="Arial Black" panose="020B0A04020102020204" pitchFamily="34" charset="0"/>
              </a:rPr>
              <a:t>An Object Lesson for Us</a:t>
            </a:r>
          </a:p>
        </p:txBody>
      </p:sp>
      <p:sp>
        <p:nvSpPr>
          <p:cNvPr id="3" name="Content Placeholder 2">
            <a:extLst>
              <a:ext uri="{FF2B5EF4-FFF2-40B4-BE49-F238E27FC236}">
                <a16:creationId xmlns:a16="http://schemas.microsoft.com/office/drawing/2014/main" id="{E9BDD175-9232-4D78-9ECB-47C117C1CDF0}"/>
              </a:ext>
            </a:extLst>
          </p:cNvPr>
          <p:cNvSpPr>
            <a:spLocks noGrp="1"/>
          </p:cNvSpPr>
          <p:nvPr>
            <p:ph idx="1"/>
          </p:nvPr>
        </p:nvSpPr>
        <p:spPr>
          <a:xfrm>
            <a:off x="838200" y="987552"/>
            <a:ext cx="10829544" cy="5870447"/>
          </a:xfrm>
        </p:spPr>
        <p:txBody>
          <a:bodyPr/>
          <a:lstStyle/>
          <a:p>
            <a:r>
              <a:rPr lang="en-CA" b="1" dirty="0">
                <a:highlight>
                  <a:srgbClr val="FFFF00"/>
                </a:highlight>
              </a:rPr>
              <a:t>The Tabernacle was extremely important to God</a:t>
            </a:r>
            <a:r>
              <a:rPr lang="en-CA" dirty="0"/>
              <a:t> – it was his dwelling place among Israel for many years</a:t>
            </a:r>
          </a:p>
          <a:p>
            <a:r>
              <a:rPr lang="en-CA" dirty="0"/>
              <a:t>The Plan of God is inexorable – God will accomplish his purpose: when it was time to move on to the next phase of the Plan, </a:t>
            </a:r>
            <a:r>
              <a:rPr lang="en-CA" b="1" dirty="0">
                <a:highlight>
                  <a:srgbClr val="FFFF00"/>
                </a:highlight>
              </a:rPr>
              <a:t>God moved on from the Tabernacle</a:t>
            </a:r>
          </a:p>
          <a:p>
            <a:r>
              <a:rPr lang="en-CA" b="1" dirty="0">
                <a:highlight>
                  <a:srgbClr val="FFFF00"/>
                </a:highlight>
              </a:rPr>
              <a:t>God does not leave loose ends</a:t>
            </a:r>
            <a:r>
              <a:rPr lang="en-CA" dirty="0"/>
              <a:t> – the Tabernacle was appropriately stored in its replacement, the Temple, and only final destroyed with the Temple</a:t>
            </a:r>
          </a:p>
          <a:p>
            <a:r>
              <a:rPr lang="en-CA" b="1" dirty="0">
                <a:highlight>
                  <a:srgbClr val="FFFF00"/>
                </a:highlight>
              </a:rPr>
              <a:t>We cannot cling to physical things</a:t>
            </a:r>
            <a:r>
              <a:rPr lang="en-CA" dirty="0"/>
              <a:t>: our possessions, our position, or even our lives – </a:t>
            </a:r>
            <a:r>
              <a:rPr lang="en-CA" b="1" dirty="0">
                <a:highlight>
                  <a:srgbClr val="FFFF00"/>
                </a:highlight>
              </a:rPr>
              <a:t>we are not called to succeed in this life</a:t>
            </a:r>
            <a:r>
              <a:rPr lang="en-CA" dirty="0"/>
              <a:t> but to prepare to teach people once we are granted entry in </a:t>
            </a:r>
            <a:r>
              <a:rPr lang="en-CA" b="1" dirty="0">
                <a:highlight>
                  <a:srgbClr val="FFFF00"/>
                </a:highlight>
              </a:rPr>
              <a:t>the permanent Dwelling Place of God</a:t>
            </a:r>
          </a:p>
        </p:txBody>
      </p:sp>
    </p:spTree>
    <p:extLst>
      <p:ext uri="{BB962C8B-B14F-4D97-AF65-F5344CB8AC3E}">
        <p14:creationId xmlns:p14="http://schemas.microsoft.com/office/powerpoint/2010/main" val="584817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B19E-353C-4208-B209-1A431F92BD7F}"/>
              </a:ext>
            </a:extLst>
          </p:cNvPr>
          <p:cNvSpPr>
            <a:spLocks noGrp="1"/>
          </p:cNvSpPr>
          <p:nvPr>
            <p:ph type="title"/>
          </p:nvPr>
        </p:nvSpPr>
        <p:spPr>
          <a:xfrm>
            <a:off x="838200" y="1"/>
            <a:ext cx="10515600" cy="1106128"/>
          </a:xfrm>
        </p:spPr>
        <p:txBody>
          <a:bodyPr/>
          <a:lstStyle/>
          <a:p>
            <a:pPr algn="ctr"/>
            <a:r>
              <a:rPr lang="en-CA" dirty="0">
                <a:latin typeface="Arial Black" panose="020B0A04020102020204" pitchFamily="34" charset="0"/>
              </a:rPr>
              <a:t>The Tent of Meeting</a:t>
            </a:r>
          </a:p>
        </p:txBody>
      </p:sp>
      <p:sp>
        <p:nvSpPr>
          <p:cNvPr id="3" name="Content Placeholder 2">
            <a:extLst>
              <a:ext uri="{FF2B5EF4-FFF2-40B4-BE49-F238E27FC236}">
                <a16:creationId xmlns:a16="http://schemas.microsoft.com/office/drawing/2014/main" id="{D78E919B-F31C-4678-8632-A68C412B1BC1}"/>
              </a:ext>
            </a:extLst>
          </p:cNvPr>
          <p:cNvSpPr>
            <a:spLocks noGrp="1"/>
          </p:cNvSpPr>
          <p:nvPr>
            <p:ph idx="1"/>
          </p:nvPr>
        </p:nvSpPr>
        <p:spPr>
          <a:xfrm>
            <a:off x="0" y="1106129"/>
            <a:ext cx="12192000" cy="1596887"/>
          </a:xfrm>
        </p:spPr>
        <p:txBody>
          <a:bodyPr>
            <a:normAutofit lnSpcReduction="10000"/>
          </a:bodyPr>
          <a:lstStyle/>
          <a:p>
            <a:pPr marL="0" indent="0">
              <a:buNone/>
            </a:pPr>
            <a:r>
              <a:rPr lang="en-CA" dirty="0"/>
              <a:t>The entire sanctuary consisted of a “</a:t>
            </a:r>
            <a:r>
              <a:rPr lang="en-CA" b="1" dirty="0">
                <a:highlight>
                  <a:srgbClr val="FFFF00"/>
                </a:highlight>
              </a:rPr>
              <a:t>fence</a:t>
            </a:r>
            <a:r>
              <a:rPr lang="en-CA" dirty="0"/>
              <a:t>” made of cloth partitions hung between posts which surrounded the “</a:t>
            </a:r>
            <a:r>
              <a:rPr lang="en-CA" b="1" dirty="0">
                <a:highlight>
                  <a:srgbClr val="FFFF00"/>
                </a:highlight>
              </a:rPr>
              <a:t>tent</a:t>
            </a:r>
            <a:r>
              <a:rPr lang="en-CA" dirty="0"/>
              <a:t>” which was the </a:t>
            </a:r>
            <a:r>
              <a:rPr lang="en-CA" b="1" dirty="0">
                <a:highlight>
                  <a:srgbClr val="FFFF00"/>
                </a:highlight>
              </a:rPr>
              <a:t>Tabernacle</a:t>
            </a:r>
            <a:r>
              <a:rPr lang="en-CA" dirty="0"/>
              <a:t>.  The “fence” was secured by </a:t>
            </a:r>
            <a:r>
              <a:rPr lang="en-CA" b="1" dirty="0">
                <a:highlight>
                  <a:srgbClr val="FFFF00"/>
                </a:highlight>
              </a:rPr>
              <a:t>guy ropes</a:t>
            </a:r>
            <a:r>
              <a:rPr lang="en-CA" dirty="0"/>
              <a:t> on the </a:t>
            </a:r>
            <a:r>
              <a:rPr lang="en-CA" b="1" dirty="0">
                <a:highlight>
                  <a:srgbClr val="FFFF00"/>
                </a:highlight>
              </a:rPr>
              <a:t>posts</a:t>
            </a:r>
            <a:r>
              <a:rPr lang="en-CA" dirty="0"/>
              <a:t>.  The tent comprised two rooms: the </a:t>
            </a:r>
            <a:r>
              <a:rPr lang="en-CA" b="1" dirty="0">
                <a:highlight>
                  <a:srgbClr val="FFFF00"/>
                </a:highlight>
              </a:rPr>
              <a:t>first room</a:t>
            </a:r>
            <a:r>
              <a:rPr lang="en-CA" dirty="0"/>
              <a:t>, the “</a:t>
            </a:r>
            <a:r>
              <a:rPr lang="en-CA" b="1" dirty="0">
                <a:highlight>
                  <a:srgbClr val="FFFF00"/>
                </a:highlight>
              </a:rPr>
              <a:t>Holy Place</a:t>
            </a:r>
            <a:r>
              <a:rPr lang="en-CA" dirty="0"/>
              <a:t>”, is frequently referred to as “</a:t>
            </a:r>
            <a:r>
              <a:rPr lang="en-CA" b="1" dirty="0">
                <a:highlight>
                  <a:srgbClr val="FFFF00"/>
                </a:highlight>
              </a:rPr>
              <a:t>The Tent of Meeting</a:t>
            </a:r>
            <a:r>
              <a:rPr lang="en-CA" dirty="0"/>
              <a:t>”. </a:t>
            </a:r>
          </a:p>
        </p:txBody>
      </p:sp>
      <p:pic>
        <p:nvPicPr>
          <p:cNvPr id="4" name="Picture 3">
            <a:extLst>
              <a:ext uri="{FF2B5EF4-FFF2-40B4-BE49-F238E27FC236}">
                <a16:creationId xmlns:a16="http://schemas.microsoft.com/office/drawing/2014/main" id="{9F2DC889-608A-44CB-B9B3-589379B1AC81}"/>
              </a:ext>
            </a:extLst>
          </p:cNvPr>
          <p:cNvPicPr>
            <a:picLocks noChangeAspect="1"/>
          </p:cNvPicPr>
          <p:nvPr/>
        </p:nvPicPr>
        <p:blipFill>
          <a:blip r:embed="rId3"/>
          <a:stretch>
            <a:fillRect/>
          </a:stretch>
        </p:blipFill>
        <p:spPr>
          <a:xfrm>
            <a:off x="6625213" y="3200400"/>
            <a:ext cx="5566787" cy="3657600"/>
          </a:xfrm>
          <a:prstGeom prst="rect">
            <a:avLst/>
          </a:prstGeom>
        </p:spPr>
      </p:pic>
      <p:sp>
        <p:nvSpPr>
          <p:cNvPr id="5" name="TextBox 4">
            <a:extLst>
              <a:ext uri="{FF2B5EF4-FFF2-40B4-BE49-F238E27FC236}">
                <a16:creationId xmlns:a16="http://schemas.microsoft.com/office/drawing/2014/main" id="{79470BD7-456F-479A-B721-3274A8EB87CD}"/>
              </a:ext>
            </a:extLst>
          </p:cNvPr>
          <p:cNvSpPr txBox="1"/>
          <p:nvPr/>
        </p:nvSpPr>
        <p:spPr>
          <a:xfrm>
            <a:off x="0" y="2703016"/>
            <a:ext cx="6625214" cy="4154984"/>
          </a:xfrm>
          <a:prstGeom prst="rect">
            <a:avLst/>
          </a:prstGeom>
          <a:noFill/>
        </p:spPr>
        <p:txBody>
          <a:bodyPr wrap="square" rtlCol="0">
            <a:spAutoFit/>
          </a:bodyPr>
          <a:lstStyle/>
          <a:p>
            <a:r>
              <a:rPr lang="en-CA" sz="2400" b="1" u="sng" dirty="0">
                <a:effectLst/>
                <a:latin typeface="Calibri" panose="020F0502020204030204" pitchFamily="34" charset="0"/>
                <a:ea typeface="Calibri" panose="020F0502020204030204" pitchFamily="34" charset="0"/>
                <a:cs typeface="Arial" panose="020B0604020202020204" pitchFamily="34" charset="0"/>
              </a:rPr>
              <a:t>Exodus 29:42b-46 ESV</a:t>
            </a:r>
          </a:p>
          <a:p>
            <a:r>
              <a:rPr lang="en-CA" sz="2400" dirty="0">
                <a:effectLst/>
                <a:latin typeface="Calibri" panose="020F0502020204030204" pitchFamily="34" charset="0"/>
                <a:ea typeface="Calibri" panose="020F0502020204030204" pitchFamily="34" charset="0"/>
                <a:cs typeface="Arial" panose="020B0604020202020204" pitchFamily="34" charset="0"/>
              </a:rPr>
              <a:t>… at the entrance of </a:t>
            </a:r>
            <a:r>
              <a:rPr lang="en-CA" sz="24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the tent of meeting</a:t>
            </a:r>
            <a:r>
              <a:rPr lang="en-CA" sz="2400" dirty="0">
                <a:effectLst/>
                <a:latin typeface="Calibri" panose="020F0502020204030204" pitchFamily="34" charset="0"/>
                <a:ea typeface="Calibri" panose="020F0502020204030204" pitchFamily="34" charset="0"/>
                <a:cs typeface="Arial" panose="020B0604020202020204" pitchFamily="34" charset="0"/>
              </a:rPr>
              <a:t> before the LORD, where </a:t>
            </a:r>
            <a:r>
              <a:rPr lang="en-CA" sz="24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I will meet with you</a:t>
            </a:r>
            <a:r>
              <a:rPr lang="en-CA" sz="2400" dirty="0">
                <a:effectLst/>
                <a:latin typeface="Calibri" panose="020F0502020204030204" pitchFamily="34" charset="0"/>
                <a:ea typeface="Calibri" panose="020F0502020204030204" pitchFamily="34" charset="0"/>
                <a:cs typeface="Arial" panose="020B0604020202020204" pitchFamily="34" charset="0"/>
              </a:rPr>
              <a:t>, to speak to you there.  There I will meet with the people of Israel, and it shall be sanctified by my glory.  I will consecrate the tent of meeting and the altar . … </a:t>
            </a:r>
            <a:br>
              <a:rPr lang="en-CA" sz="2400" dirty="0">
                <a:effectLst/>
                <a:latin typeface="Calibri" panose="020F0502020204030204" pitchFamily="34" charset="0"/>
                <a:ea typeface="Calibri" panose="020F0502020204030204" pitchFamily="34" charset="0"/>
                <a:cs typeface="Arial" panose="020B0604020202020204" pitchFamily="34" charset="0"/>
              </a:rPr>
            </a:br>
            <a:r>
              <a:rPr lang="en-CA" sz="24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I will dwell among the people of Israel</a:t>
            </a:r>
            <a:r>
              <a:rPr lang="en-CA" sz="2400" dirty="0">
                <a:effectLst/>
                <a:latin typeface="Calibri" panose="020F0502020204030204" pitchFamily="34" charset="0"/>
                <a:ea typeface="Calibri" panose="020F0502020204030204" pitchFamily="34" charset="0"/>
                <a:cs typeface="Arial" panose="020B0604020202020204" pitchFamily="34" charset="0"/>
              </a:rPr>
              <a:t> and will be their God.  And </a:t>
            </a:r>
            <a:r>
              <a:rPr lang="en-CA" sz="24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they shall know that I am the LORD their God</a:t>
            </a:r>
            <a:r>
              <a:rPr lang="en-CA" sz="2400" dirty="0">
                <a:effectLst/>
                <a:latin typeface="Calibri" panose="020F0502020204030204" pitchFamily="34" charset="0"/>
                <a:ea typeface="Calibri" panose="020F0502020204030204" pitchFamily="34" charset="0"/>
                <a:cs typeface="Arial" panose="020B0604020202020204" pitchFamily="34" charset="0"/>
              </a:rPr>
              <a:t>, who brought them out of the land of Egypt </a:t>
            </a:r>
            <a:r>
              <a:rPr lang="en-CA" sz="24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that I might dwell among them</a:t>
            </a:r>
            <a:r>
              <a:rPr lang="en-CA" sz="2400" dirty="0">
                <a:effectLst/>
                <a:latin typeface="Calibri" panose="020F0502020204030204" pitchFamily="34" charset="0"/>
                <a:ea typeface="Calibri" panose="020F0502020204030204" pitchFamily="34" charset="0"/>
                <a:cs typeface="Arial" panose="020B0604020202020204" pitchFamily="34" charset="0"/>
              </a:rPr>
              <a:t>.  I am the LORD their God.</a:t>
            </a:r>
          </a:p>
        </p:txBody>
      </p:sp>
    </p:spTree>
    <p:extLst>
      <p:ext uri="{BB962C8B-B14F-4D97-AF65-F5344CB8AC3E}">
        <p14:creationId xmlns:p14="http://schemas.microsoft.com/office/powerpoint/2010/main" val="758925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EA49E-845D-4982-B51D-2752AF230519}"/>
              </a:ext>
            </a:extLst>
          </p:cNvPr>
          <p:cNvSpPr>
            <a:spLocks noGrp="1"/>
          </p:cNvSpPr>
          <p:nvPr>
            <p:ph type="title"/>
          </p:nvPr>
        </p:nvSpPr>
        <p:spPr>
          <a:xfrm>
            <a:off x="-1" y="2875936"/>
            <a:ext cx="3780661" cy="2841033"/>
          </a:xfrm>
        </p:spPr>
        <p:txBody>
          <a:bodyPr/>
          <a:lstStyle/>
          <a:p>
            <a:pPr algn="ctr"/>
            <a:r>
              <a:rPr lang="en-CA" dirty="0"/>
              <a:t> </a:t>
            </a:r>
            <a:r>
              <a:rPr lang="en-CA" dirty="0">
                <a:latin typeface="Arial Black" panose="020B0A04020102020204" pitchFamily="34" charset="0"/>
              </a:rPr>
              <a:t>The Most Holy Place</a:t>
            </a:r>
          </a:p>
        </p:txBody>
      </p:sp>
      <p:pic>
        <p:nvPicPr>
          <p:cNvPr id="7" name="Content Placeholder 6">
            <a:extLst>
              <a:ext uri="{FF2B5EF4-FFF2-40B4-BE49-F238E27FC236}">
                <a16:creationId xmlns:a16="http://schemas.microsoft.com/office/drawing/2014/main" id="{B048FD00-2E46-42BC-82E3-6EE0A16620A6}"/>
              </a:ext>
            </a:extLst>
          </p:cNvPr>
          <p:cNvPicPr>
            <a:picLocks noGrp="1" noChangeAspect="1"/>
          </p:cNvPicPr>
          <p:nvPr>
            <p:ph idx="1"/>
          </p:nvPr>
        </p:nvPicPr>
        <p:blipFill>
          <a:blip r:embed="rId2"/>
          <a:stretch>
            <a:fillRect/>
          </a:stretch>
        </p:blipFill>
        <p:spPr>
          <a:xfrm>
            <a:off x="3780660" y="2875935"/>
            <a:ext cx="8411340" cy="4011562"/>
          </a:xfrm>
          <a:prstGeom prst="rect">
            <a:avLst/>
          </a:prstGeom>
        </p:spPr>
      </p:pic>
      <p:sp>
        <p:nvSpPr>
          <p:cNvPr id="8" name="TextBox 7">
            <a:extLst>
              <a:ext uri="{FF2B5EF4-FFF2-40B4-BE49-F238E27FC236}">
                <a16:creationId xmlns:a16="http://schemas.microsoft.com/office/drawing/2014/main" id="{38B9C4FE-FE37-42E5-8568-A4FE5328B6D5}"/>
              </a:ext>
            </a:extLst>
          </p:cNvPr>
          <p:cNvSpPr txBox="1"/>
          <p:nvPr/>
        </p:nvSpPr>
        <p:spPr>
          <a:xfrm>
            <a:off x="0" y="34901"/>
            <a:ext cx="12191999" cy="2841034"/>
          </a:xfrm>
          <a:prstGeom prst="rect">
            <a:avLst/>
          </a:prstGeom>
          <a:noFill/>
        </p:spPr>
        <p:txBody>
          <a:bodyPr wrap="square" rtlCol="0">
            <a:spAutoFit/>
          </a:bodyPr>
          <a:lstStyle/>
          <a:p>
            <a:pPr marL="58738" marR="0">
              <a:lnSpc>
                <a:spcPct val="107000"/>
              </a:lnSpc>
              <a:spcBef>
                <a:spcPts val="0"/>
              </a:spcBef>
            </a:pPr>
            <a:r>
              <a:rPr lang="en-CA" sz="2400" b="1" u="sng" dirty="0">
                <a:effectLst/>
                <a:latin typeface="Calibri" panose="020F0502020204030204" pitchFamily="34" charset="0"/>
                <a:ea typeface="Calibri" panose="020F0502020204030204" pitchFamily="34" charset="0"/>
                <a:cs typeface="Arial" panose="020B0604020202020204" pitchFamily="34" charset="0"/>
              </a:rPr>
              <a:t>Exodus 26:31-34 ESV</a:t>
            </a:r>
          </a:p>
          <a:p>
            <a:pPr marL="58738" marR="0">
              <a:lnSpc>
                <a:spcPct val="107000"/>
              </a:lnSpc>
              <a:spcBef>
                <a:spcPts val="0"/>
              </a:spcBef>
              <a:spcAft>
                <a:spcPts val="600"/>
              </a:spcAft>
            </a:pPr>
            <a:r>
              <a:rPr lang="en-CA" sz="2400" dirty="0">
                <a:effectLst/>
                <a:latin typeface="Calibri" panose="020F0502020204030204" pitchFamily="34" charset="0"/>
                <a:ea typeface="Calibri" panose="020F0502020204030204" pitchFamily="34" charset="0"/>
                <a:cs typeface="Arial" panose="020B0604020202020204" pitchFamily="34" charset="0"/>
              </a:rPr>
              <a:t>And you shall make </a:t>
            </a:r>
            <a:r>
              <a:rPr lang="en-CA" sz="24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a veil of blue and purple and scarlet yarns and fine twined linen</a:t>
            </a:r>
            <a:r>
              <a:rPr lang="en-CA" sz="2400" dirty="0">
                <a:effectLst/>
                <a:latin typeface="Calibri" panose="020F0502020204030204" pitchFamily="34" charset="0"/>
                <a:ea typeface="Calibri" panose="020F0502020204030204" pitchFamily="34" charset="0"/>
                <a:cs typeface="Arial" panose="020B0604020202020204" pitchFamily="34" charset="0"/>
              </a:rPr>
              <a:t>.  It shall be made with </a:t>
            </a:r>
            <a:r>
              <a:rPr lang="en-CA" sz="24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cherubim</a:t>
            </a:r>
            <a:r>
              <a:rPr lang="en-CA" sz="2400" dirty="0">
                <a:effectLst/>
                <a:latin typeface="Calibri" panose="020F0502020204030204" pitchFamily="34" charset="0"/>
                <a:ea typeface="Calibri" panose="020F0502020204030204" pitchFamily="34" charset="0"/>
                <a:cs typeface="Arial" panose="020B0604020202020204" pitchFamily="34" charset="0"/>
              </a:rPr>
              <a:t> skillfully worked into it.  And you shall hang it on four pillars of acacia overlaid with gold, with hooks of gold, on four bases of silver.  And you shall hang the veil from the clasps, and </a:t>
            </a:r>
            <a:r>
              <a:rPr lang="en-CA" sz="24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bring the ark of the testimony in there within the veil</a:t>
            </a:r>
            <a:r>
              <a:rPr lang="en-CA" sz="2400" dirty="0">
                <a:effectLst/>
                <a:latin typeface="Calibri" panose="020F0502020204030204" pitchFamily="34" charset="0"/>
                <a:ea typeface="Calibri" panose="020F0502020204030204" pitchFamily="34" charset="0"/>
                <a:cs typeface="Arial" panose="020B0604020202020204" pitchFamily="34" charset="0"/>
              </a:rPr>
              <a:t>.  And </a:t>
            </a:r>
            <a:r>
              <a:rPr lang="en-CA" sz="24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the veil shall separate for you the Holy Place from the Most Holy</a:t>
            </a:r>
            <a:r>
              <a:rPr lang="en-CA" sz="2400" dirty="0">
                <a:effectLst/>
                <a:latin typeface="Calibri" panose="020F0502020204030204" pitchFamily="34" charset="0"/>
                <a:ea typeface="Calibri" panose="020F0502020204030204" pitchFamily="34" charset="0"/>
                <a:cs typeface="Arial" panose="020B0604020202020204" pitchFamily="34" charset="0"/>
              </a:rPr>
              <a:t>.  You shall put the mercy seat on the ark of the testimony in </a:t>
            </a:r>
            <a:r>
              <a:rPr lang="en-CA" sz="24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the Most Holy Place</a:t>
            </a:r>
            <a:r>
              <a:rPr lang="en-CA" sz="24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419597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188AE-803A-4E7C-B32D-15627AF8B992}"/>
              </a:ext>
            </a:extLst>
          </p:cNvPr>
          <p:cNvSpPr>
            <a:spLocks noGrp="1"/>
          </p:cNvSpPr>
          <p:nvPr>
            <p:ph type="title"/>
          </p:nvPr>
        </p:nvSpPr>
        <p:spPr>
          <a:xfrm>
            <a:off x="838200" y="2"/>
            <a:ext cx="10515600" cy="884902"/>
          </a:xfrm>
        </p:spPr>
        <p:txBody>
          <a:bodyPr/>
          <a:lstStyle/>
          <a:p>
            <a:pPr algn="ctr"/>
            <a:r>
              <a:rPr lang="en-CA" dirty="0">
                <a:latin typeface="Arial Black" panose="020B0A04020102020204" pitchFamily="34" charset="0"/>
              </a:rPr>
              <a:t>The Ark of the Covenant</a:t>
            </a:r>
          </a:p>
        </p:txBody>
      </p:sp>
      <p:pic>
        <p:nvPicPr>
          <p:cNvPr id="4" name="Content Placeholder 3">
            <a:extLst>
              <a:ext uri="{FF2B5EF4-FFF2-40B4-BE49-F238E27FC236}">
                <a16:creationId xmlns:a16="http://schemas.microsoft.com/office/drawing/2014/main" id="{987CC679-88A5-4229-8D20-8D7DBF15A615}"/>
              </a:ext>
            </a:extLst>
          </p:cNvPr>
          <p:cNvPicPr>
            <a:picLocks noGrp="1" noChangeAspect="1"/>
          </p:cNvPicPr>
          <p:nvPr>
            <p:ph idx="1"/>
          </p:nvPr>
        </p:nvPicPr>
        <p:blipFill>
          <a:blip r:embed="rId3"/>
          <a:stretch>
            <a:fillRect/>
          </a:stretch>
        </p:blipFill>
        <p:spPr>
          <a:xfrm>
            <a:off x="4732507" y="3095100"/>
            <a:ext cx="7459493" cy="3762900"/>
          </a:xfrm>
          <a:prstGeom prst="rect">
            <a:avLst/>
          </a:prstGeom>
        </p:spPr>
      </p:pic>
      <p:pic>
        <p:nvPicPr>
          <p:cNvPr id="6" name="Picture 5">
            <a:extLst>
              <a:ext uri="{FF2B5EF4-FFF2-40B4-BE49-F238E27FC236}">
                <a16:creationId xmlns:a16="http://schemas.microsoft.com/office/drawing/2014/main" id="{71B11C26-2E56-4E8E-837C-E0BB8B77220C}"/>
              </a:ext>
            </a:extLst>
          </p:cNvPr>
          <p:cNvPicPr>
            <a:picLocks noChangeAspect="1"/>
          </p:cNvPicPr>
          <p:nvPr/>
        </p:nvPicPr>
        <p:blipFill>
          <a:blip r:embed="rId4"/>
          <a:stretch>
            <a:fillRect/>
          </a:stretch>
        </p:blipFill>
        <p:spPr>
          <a:xfrm>
            <a:off x="0" y="3095100"/>
            <a:ext cx="4848902" cy="3762900"/>
          </a:xfrm>
          <a:prstGeom prst="rect">
            <a:avLst/>
          </a:prstGeom>
        </p:spPr>
      </p:pic>
      <p:sp>
        <p:nvSpPr>
          <p:cNvPr id="8" name="TextBox 7">
            <a:extLst>
              <a:ext uri="{FF2B5EF4-FFF2-40B4-BE49-F238E27FC236}">
                <a16:creationId xmlns:a16="http://schemas.microsoft.com/office/drawing/2014/main" id="{062C3D20-41D0-42CD-833C-B5406257373C}"/>
              </a:ext>
            </a:extLst>
          </p:cNvPr>
          <p:cNvSpPr txBox="1"/>
          <p:nvPr/>
        </p:nvSpPr>
        <p:spPr>
          <a:xfrm>
            <a:off x="0" y="884904"/>
            <a:ext cx="12192000" cy="2419124"/>
          </a:xfrm>
          <a:prstGeom prst="rect">
            <a:avLst/>
          </a:prstGeom>
          <a:noFill/>
        </p:spPr>
        <p:txBody>
          <a:bodyPr wrap="square">
            <a:spAutoFit/>
          </a:bodyPr>
          <a:lstStyle/>
          <a:p>
            <a:pPr>
              <a:lnSpc>
                <a:spcPct val="90000"/>
              </a:lnSpc>
            </a:pPr>
            <a:r>
              <a:rPr lang="en-CA" sz="2400" b="1" u="sng" dirty="0"/>
              <a:t>Exodus 25:10-16 ESV</a:t>
            </a:r>
          </a:p>
          <a:p>
            <a:pPr>
              <a:lnSpc>
                <a:spcPct val="90000"/>
              </a:lnSpc>
            </a:pPr>
            <a:r>
              <a:rPr lang="en-CA" sz="2400" dirty="0"/>
              <a:t>… make an </a:t>
            </a:r>
            <a:r>
              <a:rPr lang="en-CA" sz="2400" b="1" dirty="0">
                <a:highlight>
                  <a:srgbClr val="FFFF00"/>
                </a:highlight>
              </a:rPr>
              <a:t>ark of acacia wood</a:t>
            </a:r>
            <a:r>
              <a:rPr lang="en-CA" sz="2400" dirty="0"/>
              <a:t>.  Two cubits and a half shall be its length, a cubit and a half its breadth, and a cubit and a half its height.  You shall </a:t>
            </a:r>
            <a:r>
              <a:rPr lang="en-CA" sz="2400" b="1" dirty="0">
                <a:highlight>
                  <a:srgbClr val="FFFF00"/>
                </a:highlight>
              </a:rPr>
              <a:t>overlay it with pure gold</a:t>
            </a:r>
            <a:r>
              <a:rPr lang="en-CA" sz="2400" dirty="0"/>
              <a:t>, inside and outside shall you overlay it, and you shall make on it </a:t>
            </a:r>
            <a:r>
              <a:rPr lang="en-CA" sz="2400" b="1" dirty="0">
                <a:highlight>
                  <a:srgbClr val="FFFF00"/>
                </a:highlight>
              </a:rPr>
              <a:t>a molding of gold</a:t>
            </a:r>
            <a:r>
              <a:rPr lang="en-CA" sz="2400" dirty="0"/>
              <a:t> around it.  You shall cast </a:t>
            </a:r>
            <a:r>
              <a:rPr lang="en-CA" sz="2400" b="1" dirty="0">
                <a:highlight>
                  <a:srgbClr val="FFFF00"/>
                </a:highlight>
              </a:rPr>
              <a:t>four rings of gold</a:t>
            </a:r>
            <a:r>
              <a:rPr lang="en-CA" sz="2400" dirty="0"/>
              <a:t> for it and put them on its </a:t>
            </a:r>
            <a:r>
              <a:rPr lang="en-CA" sz="2400" b="1" dirty="0">
                <a:highlight>
                  <a:srgbClr val="FFFF00"/>
                </a:highlight>
              </a:rPr>
              <a:t>four feet</a:t>
            </a:r>
            <a:r>
              <a:rPr lang="en-CA" sz="2400" dirty="0"/>
              <a:t> … You shall make </a:t>
            </a:r>
            <a:r>
              <a:rPr lang="en-CA" sz="2400" b="1" dirty="0">
                <a:highlight>
                  <a:srgbClr val="FFFF00"/>
                </a:highlight>
              </a:rPr>
              <a:t>poles of acacia wood</a:t>
            </a:r>
            <a:r>
              <a:rPr lang="en-CA" sz="2400" dirty="0"/>
              <a:t> and overlay them with gold.  And you shall put the poles into the rings on the sides of the ark to carry the ark by them.  … And you shall </a:t>
            </a:r>
            <a:r>
              <a:rPr lang="en-CA" sz="2400" b="1" dirty="0">
                <a:highlight>
                  <a:srgbClr val="FFFF00"/>
                </a:highlight>
              </a:rPr>
              <a:t>put into the ark the testimony</a:t>
            </a:r>
            <a:r>
              <a:rPr lang="en-CA" sz="2400" dirty="0"/>
              <a:t> that I shall give you.</a:t>
            </a:r>
          </a:p>
        </p:txBody>
      </p:sp>
    </p:spTree>
    <p:extLst>
      <p:ext uri="{BB962C8B-B14F-4D97-AF65-F5344CB8AC3E}">
        <p14:creationId xmlns:p14="http://schemas.microsoft.com/office/powerpoint/2010/main" val="3961359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C5B7-8EDB-42B6-9D66-0334116C1F20}"/>
              </a:ext>
            </a:extLst>
          </p:cNvPr>
          <p:cNvSpPr>
            <a:spLocks noGrp="1"/>
          </p:cNvSpPr>
          <p:nvPr>
            <p:ph type="title"/>
          </p:nvPr>
        </p:nvSpPr>
        <p:spPr>
          <a:xfrm>
            <a:off x="838200" y="1"/>
            <a:ext cx="10515600" cy="1106128"/>
          </a:xfrm>
        </p:spPr>
        <p:txBody>
          <a:bodyPr/>
          <a:lstStyle/>
          <a:p>
            <a:pPr algn="ctr"/>
            <a:r>
              <a:rPr lang="en-CA" dirty="0">
                <a:latin typeface="Arial Black" panose="020B0A04020102020204" pitchFamily="34" charset="0"/>
              </a:rPr>
              <a:t>The Cherubim</a:t>
            </a:r>
          </a:p>
        </p:txBody>
      </p:sp>
      <p:sp>
        <p:nvSpPr>
          <p:cNvPr id="3" name="Content Placeholder 2">
            <a:extLst>
              <a:ext uri="{FF2B5EF4-FFF2-40B4-BE49-F238E27FC236}">
                <a16:creationId xmlns:a16="http://schemas.microsoft.com/office/drawing/2014/main" id="{C5677278-9C37-4087-B0AD-0A8594EB5205}"/>
              </a:ext>
            </a:extLst>
          </p:cNvPr>
          <p:cNvSpPr>
            <a:spLocks noGrp="1"/>
          </p:cNvSpPr>
          <p:nvPr>
            <p:ph idx="1"/>
          </p:nvPr>
        </p:nvSpPr>
        <p:spPr>
          <a:xfrm>
            <a:off x="0" y="1106129"/>
            <a:ext cx="12192000" cy="5751870"/>
          </a:xfrm>
        </p:spPr>
        <p:txBody>
          <a:bodyPr/>
          <a:lstStyle/>
          <a:p>
            <a:pPr marL="457200" lvl="1" indent="0">
              <a:buNone/>
            </a:pPr>
            <a:r>
              <a:rPr lang="en-CA" dirty="0"/>
              <a:t>Exodus 25:17-22 ESV </a:t>
            </a:r>
          </a:p>
          <a:p>
            <a:pPr marL="457200" lvl="1" indent="0">
              <a:buNone/>
            </a:pPr>
            <a:r>
              <a:rPr lang="en-CA" dirty="0"/>
              <a:t>You shall make </a:t>
            </a:r>
            <a:r>
              <a:rPr lang="en-CA" b="1" dirty="0">
                <a:highlight>
                  <a:srgbClr val="FFFF00"/>
                </a:highlight>
              </a:rPr>
              <a:t>a [</a:t>
            </a:r>
            <a:r>
              <a:rPr lang="en-CA" b="1" dirty="0" err="1">
                <a:highlight>
                  <a:srgbClr val="FFFF00"/>
                </a:highlight>
              </a:rPr>
              <a:t>kapporeth</a:t>
            </a:r>
            <a:r>
              <a:rPr lang="en-CA" b="1" dirty="0">
                <a:highlight>
                  <a:srgbClr val="FFFF00"/>
                </a:highlight>
              </a:rPr>
              <a:t>] of pure gold</a:t>
            </a:r>
            <a:r>
              <a:rPr lang="en-CA" dirty="0"/>
              <a:t>. …  And you shall make </a:t>
            </a:r>
            <a:r>
              <a:rPr lang="en-CA" b="1" dirty="0">
                <a:highlight>
                  <a:srgbClr val="FFFF00"/>
                </a:highlight>
              </a:rPr>
              <a:t>two </a:t>
            </a:r>
            <a:r>
              <a:rPr lang="en-CA" b="1" u="sng" dirty="0">
                <a:highlight>
                  <a:srgbClr val="FFFF00"/>
                </a:highlight>
              </a:rPr>
              <a:t>cherubim</a:t>
            </a:r>
            <a:r>
              <a:rPr lang="en-CA" b="1" dirty="0">
                <a:highlight>
                  <a:srgbClr val="FFFF00"/>
                </a:highlight>
              </a:rPr>
              <a:t> of gold</a:t>
            </a:r>
            <a:r>
              <a:rPr lang="en-CA" dirty="0"/>
              <a:t>; of hammered work shall you make them, </a:t>
            </a:r>
            <a:r>
              <a:rPr lang="en-CA" b="1" dirty="0">
                <a:highlight>
                  <a:srgbClr val="FFFF00"/>
                </a:highlight>
              </a:rPr>
              <a:t>on the two ends of the [</a:t>
            </a:r>
            <a:r>
              <a:rPr lang="en-CA" b="1" dirty="0" err="1">
                <a:highlight>
                  <a:srgbClr val="FFFF00"/>
                </a:highlight>
              </a:rPr>
              <a:t>kapporeth</a:t>
            </a:r>
            <a:r>
              <a:rPr lang="en-CA" b="1" dirty="0">
                <a:highlight>
                  <a:srgbClr val="FFFF00"/>
                </a:highlight>
              </a:rPr>
              <a:t>]</a:t>
            </a:r>
            <a:r>
              <a:rPr lang="en-CA" dirty="0"/>
              <a:t>.  … The </a:t>
            </a:r>
            <a:r>
              <a:rPr lang="en-CA" u="sng" dirty="0"/>
              <a:t>cherubim</a:t>
            </a:r>
            <a:r>
              <a:rPr lang="en-CA" dirty="0"/>
              <a:t> shall spread out their wings above, overshadowing the [</a:t>
            </a:r>
            <a:r>
              <a:rPr lang="en-CA" dirty="0" err="1"/>
              <a:t>kapporeth</a:t>
            </a:r>
            <a:r>
              <a:rPr lang="en-CA" dirty="0"/>
              <a:t>] with their wings, </a:t>
            </a:r>
            <a:r>
              <a:rPr lang="en-CA" b="1" dirty="0">
                <a:highlight>
                  <a:srgbClr val="FFFF00"/>
                </a:highlight>
              </a:rPr>
              <a:t>their faces one to another</a:t>
            </a:r>
            <a:r>
              <a:rPr lang="en-CA" dirty="0"/>
              <a:t>; </a:t>
            </a:r>
            <a:r>
              <a:rPr lang="en-CA" b="1" dirty="0">
                <a:highlight>
                  <a:srgbClr val="FFFF00"/>
                </a:highlight>
              </a:rPr>
              <a:t>toward the [</a:t>
            </a:r>
            <a:r>
              <a:rPr lang="en-CA" b="1" dirty="0" err="1">
                <a:highlight>
                  <a:srgbClr val="FFFF00"/>
                </a:highlight>
              </a:rPr>
              <a:t>kapporeth</a:t>
            </a:r>
            <a:r>
              <a:rPr lang="en-CA" b="1" dirty="0">
                <a:highlight>
                  <a:srgbClr val="FFFF00"/>
                </a:highlight>
              </a:rPr>
              <a:t>] shall the faces of the </a:t>
            </a:r>
            <a:r>
              <a:rPr lang="en-CA" b="1" u="sng" dirty="0">
                <a:highlight>
                  <a:srgbClr val="FFFF00"/>
                </a:highlight>
              </a:rPr>
              <a:t>cherubim</a:t>
            </a:r>
            <a:r>
              <a:rPr lang="en-CA" b="1" dirty="0">
                <a:highlight>
                  <a:srgbClr val="FFFF00"/>
                </a:highlight>
              </a:rPr>
              <a:t> be</a:t>
            </a:r>
            <a:r>
              <a:rPr lang="en-CA" dirty="0"/>
              <a:t>.  And you shall put the [</a:t>
            </a:r>
            <a:r>
              <a:rPr lang="en-CA" dirty="0" err="1"/>
              <a:t>kapporeth</a:t>
            </a:r>
            <a:r>
              <a:rPr lang="en-CA" dirty="0"/>
              <a:t>] on the top of the ark … </a:t>
            </a:r>
            <a:r>
              <a:rPr lang="en-CA" b="1" dirty="0">
                <a:highlight>
                  <a:srgbClr val="FFFF00"/>
                </a:highlight>
              </a:rPr>
              <a:t>There I will meet with you</a:t>
            </a:r>
            <a:r>
              <a:rPr lang="en-CA" dirty="0"/>
              <a:t>, and from above the [</a:t>
            </a:r>
            <a:r>
              <a:rPr lang="en-CA" dirty="0" err="1"/>
              <a:t>kapporeth</a:t>
            </a:r>
            <a:r>
              <a:rPr lang="en-CA" dirty="0"/>
              <a:t>], from between the two </a:t>
            </a:r>
            <a:r>
              <a:rPr lang="en-CA" u="sng" dirty="0"/>
              <a:t>cherubim</a:t>
            </a:r>
            <a:r>
              <a:rPr lang="en-CA" dirty="0"/>
              <a:t> … </a:t>
            </a:r>
          </a:p>
          <a:p>
            <a:pPr marL="0" indent="0">
              <a:buNone/>
            </a:pPr>
            <a:r>
              <a:rPr lang="en-CA" dirty="0">
                <a:cs typeface="+mj-cs"/>
              </a:rPr>
              <a:t> </a:t>
            </a:r>
            <a:r>
              <a:rPr lang="he-IL" dirty="0">
                <a:cs typeface="+mj-cs"/>
              </a:rPr>
              <a:t>כַּפֹּרֶת</a:t>
            </a:r>
            <a:r>
              <a:rPr lang="en-CA" dirty="0">
                <a:cs typeface="+mj-cs"/>
              </a:rPr>
              <a:t> </a:t>
            </a:r>
            <a:r>
              <a:rPr lang="en-CA" dirty="0"/>
              <a:t> - </a:t>
            </a:r>
            <a:r>
              <a:rPr lang="en-CA" dirty="0" err="1"/>
              <a:t>kapporeth</a:t>
            </a:r>
            <a:r>
              <a:rPr lang="en-CA" dirty="0"/>
              <a:t>, “place of atonement”, the cover of the ark</a:t>
            </a:r>
          </a:p>
          <a:p>
            <a:pPr marL="0" indent="0">
              <a:buNone/>
            </a:pPr>
            <a:r>
              <a:rPr lang="en-CA" dirty="0">
                <a:cs typeface="+mj-cs"/>
              </a:rPr>
              <a:t> </a:t>
            </a:r>
            <a:r>
              <a:rPr lang="he-IL" dirty="0">
                <a:cs typeface="+mj-cs"/>
              </a:rPr>
              <a:t>כְּרֻבִים</a:t>
            </a:r>
            <a:r>
              <a:rPr lang="en-CA" dirty="0">
                <a:cs typeface="+mj-cs"/>
              </a:rPr>
              <a:t> </a:t>
            </a:r>
            <a:r>
              <a:rPr lang="en-CA" dirty="0"/>
              <a:t> - </a:t>
            </a:r>
            <a:r>
              <a:rPr lang="en-CA" dirty="0" err="1"/>
              <a:t>kᵉrubim</a:t>
            </a:r>
            <a:r>
              <a:rPr lang="en-CA" dirty="0"/>
              <a:t>, “cherubim”, the cognate Accadian verb means “to bless, praise, adore” – “As one of the characteristics of cherubim was adoration of God, this derivation would appear suitable.” (TWOT page 454) </a:t>
            </a:r>
          </a:p>
          <a:p>
            <a:pPr marL="0" indent="0">
              <a:buNone/>
            </a:pPr>
            <a:r>
              <a:rPr lang="en-CA" dirty="0"/>
              <a:t>This representation of Cherubim clearly depicts them as having </a:t>
            </a:r>
            <a:r>
              <a:rPr lang="en-CA" b="1" dirty="0">
                <a:highlight>
                  <a:srgbClr val="FFFF00"/>
                </a:highlight>
              </a:rPr>
              <a:t>one face</a:t>
            </a:r>
            <a:r>
              <a:rPr lang="en-CA" dirty="0"/>
              <a:t>; the description in </a:t>
            </a:r>
            <a:r>
              <a:rPr lang="en-CA" b="1" dirty="0">
                <a:highlight>
                  <a:srgbClr val="FFFF00"/>
                </a:highlight>
              </a:rPr>
              <a:t>Ezekiel of four-faced creatures</a:t>
            </a:r>
            <a:r>
              <a:rPr lang="en-CA" dirty="0"/>
              <a:t> is exceptional (Ezekiel 1:10-11).</a:t>
            </a:r>
          </a:p>
          <a:p>
            <a:pPr marL="0" indent="0">
              <a:buNone/>
            </a:pPr>
            <a:r>
              <a:rPr lang="en-CA" dirty="0"/>
              <a:t>Note, the depiction in Ezekiel’s temple has </a:t>
            </a:r>
            <a:r>
              <a:rPr lang="en-CA" b="1" dirty="0">
                <a:highlight>
                  <a:srgbClr val="FFFF00"/>
                </a:highlight>
              </a:rPr>
              <a:t>two faces</a:t>
            </a:r>
            <a:r>
              <a:rPr lang="en-CA" dirty="0"/>
              <a:t> (Ezekiel 41:18-20).</a:t>
            </a:r>
          </a:p>
        </p:txBody>
      </p:sp>
    </p:spTree>
    <p:extLst>
      <p:ext uri="{BB962C8B-B14F-4D97-AF65-F5344CB8AC3E}">
        <p14:creationId xmlns:p14="http://schemas.microsoft.com/office/powerpoint/2010/main" val="229210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3598-BC69-4145-8D6D-4B7150BA5DDE}"/>
              </a:ext>
            </a:extLst>
          </p:cNvPr>
          <p:cNvSpPr>
            <a:spLocks noGrp="1"/>
          </p:cNvSpPr>
          <p:nvPr>
            <p:ph type="title"/>
          </p:nvPr>
        </p:nvSpPr>
        <p:spPr>
          <a:xfrm>
            <a:off x="0" y="1"/>
            <a:ext cx="9040761" cy="1106128"/>
          </a:xfrm>
        </p:spPr>
        <p:txBody>
          <a:bodyPr/>
          <a:lstStyle/>
          <a:p>
            <a:pPr algn="ctr"/>
            <a:r>
              <a:rPr lang="en-CA" dirty="0">
                <a:latin typeface="Arial Black" panose="020B0A04020102020204" pitchFamily="34" charset="0"/>
              </a:rPr>
              <a:t>Depictions of Cherubim</a:t>
            </a:r>
          </a:p>
        </p:txBody>
      </p:sp>
      <p:pic>
        <p:nvPicPr>
          <p:cNvPr id="4" name="Content Placeholder 3">
            <a:extLst>
              <a:ext uri="{FF2B5EF4-FFF2-40B4-BE49-F238E27FC236}">
                <a16:creationId xmlns:a16="http://schemas.microsoft.com/office/drawing/2014/main" id="{E406C4AD-88CE-49D2-8E57-30190503C9DC}"/>
              </a:ext>
            </a:extLst>
          </p:cNvPr>
          <p:cNvPicPr>
            <a:picLocks noGrp="1" noChangeAspect="1"/>
          </p:cNvPicPr>
          <p:nvPr>
            <p:ph idx="1"/>
          </p:nvPr>
        </p:nvPicPr>
        <p:blipFill>
          <a:blip r:embed="rId3"/>
          <a:stretch>
            <a:fillRect/>
          </a:stretch>
        </p:blipFill>
        <p:spPr>
          <a:xfrm>
            <a:off x="5070" y="906898"/>
            <a:ext cx="2190750" cy="2009775"/>
          </a:xfrm>
          <a:prstGeom prst="rect">
            <a:avLst/>
          </a:prstGeom>
        </p:spPr>
      </p:pic>
      <p:pic>
        <p:nvPicPr>
          <p:cNvPr id="5" name="Picture 4">
            <a:extLst>
              <a:ext uri="{FF2B5EF4-FFF2-40B4-BE49-F238E27FC236}">
                <a16:creationId xmlns:a16="http://schemas.microsoft.com/office/drawing/2014/main" id="{DB05CE3B-51C6-472B-8B54-3D6A8A395BB4}"/>
              </a:ext>
            </a:extLst>
          </p:cNvPr>
          <p:cNvPicPr>
            <a:picLocks noChangeAspect="1"/>
          </p:cNvPicPr>
          <p:nvPr/>
        </p:nvPicPr>
        <p:blipFill>
          <a:blip r:embed="rId4"/>
          <a:stretch>
            <a:fillRect/>
          </a:stretch>
        </p:blipFill>
        <p:spPr>
          <a:xfrm>
            <a:off x="2209009" y="796592"/>
            <a:ext cx="4514850" cy="1685925"/>
          </a:xfrm>
          <a:prstGeom prst="rect">
            <a:avLst/>
          </a:prstGeom>
        </p:spPr>
      </p:pic>
      <p:pic>
        <p:nvPicPr>
          <p:cNvPr id="6" name="Picture 5">
            <a:extLst>
              <a:ext uri="{FF2B5EF4-FFF2-40B4-BE49-F238E27FC236}">
                <a16:creationId xmlns:a16="http://schemas.microsoft.com/office/drawing/2014/main" id="{89008ED8-B72E-4B2A-A109-29834393DE50}"/>
              </a:ext>
            </a:extLst>
          </p:cNvPr>
          <p:cNvPicPr>
            <a:picLocks noChangeAspect="1"/>
          </p:cNvPicPr>
          <p:nvPr/>
        </p:nvPicPr>
        <p:blipFill>
          <a:blip r:embed="rId5"/>
          <a:stretch>
            <a:fillRect/>
          </a:stretch>
        </p:blipFill>
        <p:spPr>
          <a:xfrm>
            <a:off x="4587777" y="2615948"/>
            <a:ext cx="2114550" cy="2162175"/>
          </a:xfrm>
          <a:prstGeom prst="rect">
            <a:avLst/>
          </a:prstGeom>
        </p:spPr>
      </p:pic>
      <p:pic>
        <p:nvPicPr>
          <p:cNvPr id="7" name="Picture 6">
            <a:extLst>
              <a:ext uri="{FF2B5EF4-FFF2-40B4-BE49-F238E27FC236}">
                <a16:creationId xmlns:a16="http://schemas.microsoft.com/office/drawing/2014/main" id="{78233CC0-6489-4BF6-85FB-48EB0A5E9F42}"/>
              </a:ext>
            </a:extLst>
          </p:cNvPr>
          <p:cNvPicPr>
            <a:picLocks noChangeAspect="1"/>
          </p:cNvPicPr>
          <p:nvPr/>
        </p:nvPicPr>
        <p:blipFill>
          <a:blip r:embed="rId6"/>
          <a:stretch>
            <a:fillRect/>
          </a:stretch>
        </p:blipFill>
        <p:spPr>
          <a:xfrm>
            <a:off x="6796786" y="936137"/>
            <a:ext cx="2162175" cy="2657475"/>
          </a:xfrm>
          <a:prstGeom prst="rect">
            <a:avLst/>
          </a:prstGeom>
        </p:spPr>
      </p:pic>
      <p:pic>
        <p:nvPicPr>
          <p:cNvPr id="8" name="Picture 7">
            <a:extLst>
              <a:ext uri="{FF2B5EF4-FFF2-40B4-BE49-F238E27FC236}">
                <a16:creationId xmlns:a16="http://schemas.microsoft.com/office/drawing/2014/main" id="{EDCD8353-BC4D-4762-8451-F0CE6BA0AA69}"/>
              </a:ext>
            </a:extLst>
          </p:cNvPr>
          <p:cNvPicPr>
            <a:picLocks noChangeAspect="1"/>
          </p:cNvPicPr>
          <p:nvPr/>
        </p:nvPicPr>
        <p:blipFill>
          <a:blip r:embed="rId7"/>
          <a:stretch>
            <a:fillRect/>
          </a:stretch>
        </p:blipFill>
        <p:spPr>
          <a:xfrm>
            <a:off x="0" y="3423620"/>
            <a:ext cx="4514850" cy="3381375"/>
          </a:xfrm>
          <a:prstGeom prst="rect">
            <a:avLst/>
          </a:prstGeom>
        </p:spPr>
      </p:pic>
      <p:pic>
        <p:nvPicPr>
          <p:cNvPr id="9" name="Picture 8">
            <a:extLst>
              <a:ext uri="{FF2B5EF4-FFF2-40B4-BE49-F238E27FC236}">
                <a16:creationId xmlns:a16="http://schemas.microsoft.com/office/drawing/2014/main" id="{BF89D8A3-7C91-49D9-8218-E129EAB21F2A}"/>
              </a:ext>
            </a:extLst>
          </p:cNvPr>
          <p:cNvPicPr>
            <a:picLocks noChangeAspect="1"/>
          </p:cNvPicPr>
          <p:nvPr/>
        </p:nvPicPr>
        <p:blipFill>
          <a:blip r:embed="rId8"/>
          <a:stretch>
            <a:fillRect/>
          </a:stretch>
        </p:blipFill>
        <p:spPr>
          <a:xfrm>
            <a:off x="4657587" y="4911553"/>
            <a:ext cx="3374027" cy="1893441"/>
          </a:xfrm>
          <a:prstGeom prst="rect">
            <a:avLst/>
          </a:prstGeom>
        </p:spPr>
      </p:pic>
      <p:sp>
        <p:nvSpPr>
          <p:cNvPr id="11" name="TextBox 10">
            <a:extLst>
              <a:ext uri="{FF2B5EF4-FFF2-40B4-BE49-F238E27FC236}">
                <a16:creationId xmlns:a16="http://schemas.microsoft.com/office/drawing/2014/main" id="{4DB2DE03-8971-4CED-AB73-7C778048CD6A}"/>
              </a:ext>
            </a:extLst>
          </p:cNvPr>
          <p:cNvSpPr txBox="1"/>
          <p:nvPr/>
        </p:nvSpPr>
        <p:spPr>
          <a:xfrm>
            <a:off x="2708787" y="2319879"/>
            <a:ext cx="2851883" cy="369332"/>
          </a:xfrm>
          <a:prstGeom prst="rect">
            <a:avLst/>
          </a:prstGeom>
          <a:noFill/>
        </p:spPr>
        <p:txBody>
          <a:bodyPr wrap="square" rtlCol="0">
            <a:spAutoFit/>
          </a:bodyPr>
          <a:lstStyle/>
          <a:p>
            <a:r>
              <a:rPr lang="en-CA" dirty="0"/>
              <a:t>Based on Phoenician Ivories</a:t>
            </a:r>
          </a:p>
        </p:txBody>
      </p:sp>
      <p:pic>
        <p:nvPicPr>
          <p:cNvPr id="12" name="Picture 11">
            <a:extLst>
              <a:ext uri="{FF2B5EF4-FFF2-40B4-BE49-F238E27FC236}">
                <a16:creationId xmlns:a16="http://schemas.microsoft.com/office/drawing/2014/main" id="{7535DB86-F052-48E1-9D38-E4FC3369B3DA}"/>
              </a:ext>
            </a:extLst>
          </p:cNvPr>
          <p:cNvPicPr>
            <a:picLocks noChangeAspect="1"/>
          </p:cNvPicPr>
          <p:nvPr/>
        </p:nvPicPr>
        <p:blipFill>
          <a:blip r:embed="rId9"/>
          <a:stretch>
            <a:fillRect/>
          </a:stretch>
        </p:blipFill>
        <p:spPr>
          <a:xfrm>
            <a:off x="8174351" y="3592570"/>
            <a:ext cx="4017649" cy="3212424"/>
          </a:xfrm>
          <a:prstGeom prst="rect">
            <a:avLst/>
          </a:prstGeom>
        </p:spPr>
      </p:pic>
      <p:pic>
        <p:nvPicPr>
          <p:cNvPr id="10" name="Picture 9">
            <a:extLst>
              <a:ext uri="{FF2B5EF4-FFF2-40B4-BE49-F238E27FC236}">
                <a16:creationId xmlns:a16="http://schemas.microsoft.com/office/drawing/2014/main" id="{F924BB25-4470-439F-94AF-334F12EEDB82}"/>
              </a:ext>
            </a:extLst>
          </p:cNvPr>
          <p:cNvPicPr>
            <a:picLocks noChangeAspect="1"/>
          </p:cNvPicPr>
          <p:nvPr/>
        </p:nvPicPr>
        <p:blipFill>
          <a:blip r:embed="rId10"/>
          <a:stretch>
            <a:fillRect/>
          </a:stretch>
        </p:blipFill>
        <p:spPr>
          <a:xfrm>
            <a:off x="9709237" y="-23210"/>
            <a:ext cx="2477693" cy="3941308"/>
          </a:xfrm>
          <a:prstGeom prst="rect">
            <a:avLst/>
          </a:prstGeom>
        </p:spPr>
      </p:pic>
    </p:spTree>
    <p:extLst>
      <p:ext uri="{BB962C8B-B14F-4D97-AF65-F5344CB8AC3E}">
        <p14:creationId xmlns:p14="http://schemas.microsoft.com/office/powerpoint/2010/main" val="156848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A6CE-2012-4E1B-BBC9-442D6F704B37}"/>
              </a:ext>
            </a:extLst>
          </p:cNvPr>
          <p:cNvSpPr>
            <a:spLocks noGrp="1"/>
          </p:cNvSpPr>
          <p:nvPr>
            <p:ph type="title"/>
          </p:nvPr>
        </p:nvSpPr>
        <p:spPr>
          <a:xfrm>
            <a:off x="838200" y="520273"/>
            <a:ext cx="10515600" cy="1135625"/>
          </a:xfrm>
        </p:spPr>
        <p:txBody>
          <a:bodyPr/>
          <a:lstStyle/>
          <a:p>
            <a:pPr algn="ctr"/>
            <a:r>
              <a:rPr lang="en-CA" dirty="0">
                <a:latin typeface="Arial Black" panose="020B0A04020102020204" pitchFamily="34" charset="0"/>
              </a:rPr>
              <a:t>The Other Furniture</a:t>
            </a:r>
          </a:p>
        </p:txBody>
      </p:sp>
      <p:pic>
        <p:nvPicPr>
          <p:cNvPr id="5" name="Content Placeholder 4">
            <a:extLst>
              <a:ext uri="{FF2B5EF4-FFF2-40B4-BE49-F238E27FC236}">
                <a16:creationId xmlns:a16="http://schemas.microsoft.com/office/drawing/2014/main" id="{2B2FEBD2-E4B5-4CA8-9794-C4B5A45A5ED6}"/>
              </a:ext>
            </a:extLst>
          </p:cNvPr>
          <p:cNvPicPr>
            <a:picLocks noGrp="1" noChangeAspect="1"/>
          </p:cNvPicPr>
          <p:nvPr>
            <p:ph idx="1"/>
          </p:nvPr>
        </p:nvPicPr>
        <p:blipFill>
          <a:blip r:embed="rId3"/>
          <a:stretch>
            <a:fillRect/>
          </a:stretch>
        </p:blipFill>
        <p:spPr>
          <a:xfrm>
            <a:off x="-27079" y="3513859"/>
            <a:ext cx="3979648" cy="3344140"/>
          </a:xfrm>
        </p:spPr>
      </p:pic>
      <p:pic>
        <p:nvPicPr>
          <p:cNvPr id="7" name="Picture 6">
            <a:extLst>
              <a:ext uri="{FF2B5EF4-FFF2-40B4-BE49-F238E27FC236}">
                <a16:creationId xmlns:a16="http://schemas.microsoft.com/office/drawing/2014/main" id="{D8F38030-9F77-49F3-B12E-B9FC4984AB64}"/>
              </a:ext>
            </a:extLst>
          </p:cNvPr>
          <p:cNvPicPr>
            <a:picLocks noChangeAspect="1"/>
          </p:cNvPicPr>
          <p:nvPr/>
        </p:nvPicPr>
        <p:blipFill>
          <a:blip r:embed="rId4"/>
          <a:stretch>
            <a:fillRect/>
          </a:stretch>
        </p:blipFill>
        <p:spPr>
          <a:xfrm>
            <a:off x="3553204" y="2987331"/>
            <a:ext cx="4686229" cy="3784067"/>
          </a:xfrm>
          <a:prstGeom prst="rect">
            <a:avLst/>
          </a:prstGeom>
        </p:spPr>
      </p:pic>
      <p:pic>
        <p:nvPicPr>
          <p:cNvPr id="9" name="Picture 8">
            <a:extLst>
              <a:ext uri="{FF2B5EF4-FFF2-40B4-BE49-F238E27FC236}">
                <a16:creationId xmlns:a16="http://schemas.microsoft.com/office/drawing/2014/main" id="{A578D29A-2574-47C9-89E0-10BBF1FA8F58}"/>
              </a:ext>
            </a:extLst>
          </p:cNvPr>
          <p:cNvPicPr>
            <a:picLocks noChangeAspect="1"/>
          </p:cNvPicPr>
          <p:nvPr/>
        </p:nvPicPr>
        <p:blipFill>
          <a:blip r:embed="rId5"/>
          <a:stretch>
            <a:fillRect/>
          </a:stretch>
        </p:blipFill>
        <p:spPr>
          <a:xfrm>
            <a:off x="8005133" y="2133600"/>
            <a:ext cx="4201104" cy="4724399"/>
          </a:xfrm>
          <a:prstGeom prst="rect">
            <a:avLst/>
          </a:prstGeom>
        </p:spPr>
      </p:pic>
      <p:sp>
        <p:nvSpPr>
          <p:cNvPr id="10" name="TextBox 9">
            <a:extLst>
              <a:ext uri="{FF2B5EF4-FFF2-40B4-BE49-F238E27FC236}">
                <a16:creationId xmlns:a16="http://schemas.microsoft.com/office/drawing/2014/main" id="{211813FF-3470-4829-9273-50F011C263E5}"/>
              </a:ext>
            </a:extLst>
          </p:cNvPr>
          <p:cNvSpPr txBox="1"/>
          <p:nvPr/>
        </p:nvSpPr>
        <p:spPr>
          <a:xfrm>
            <a:off x="401052" y="2881263"/>
            <a:ext cx="2935705" cy="461665"/>
          </a:xfrm>
          <a:prstGeom prst="rect">
            <a:avLst/>
          </a:prstGeom>
          <a:noFill/>
        </p:spPr>
        <p:txBody>
          <a:bodyPr wrap="square" rtlCol="0">
            <a:spAutoFit/>
          </a:bodyPr>
          <a:lstStyle/>
          <a:p>
            <a:pPr algn="ctr"/>
            <a:r>
              <a:rPr lang="en-CA" sz="2400" b="1" dirty="0"/>
              <a:t>The Lampstand</a:t>
            </a:r>
          </a:p>
        </p:txBody>
      </p:sp>
      <p:sp>
        <p:nvSpPr>
          <p:cNvPr id="11" name="TextBox 10">
            <a:extLst>
              <a:ext uri="{FF2B5EF4-FFF2-40B4-BE49-F238E27FC236}">
                <a16:creationId xmlns:a16="http://schemas.microsoft.com/office/drawing/2014/main" id="{F90CA1D7-6F2C-49EC-91D8-C7C31E98CFF0}"/>
              </a:ext>
            </a:extLst>
          </p:cNvPr>
          <p:cNvSpPr txBox="1"/>
          <p:nvPr/>
        </p:nvSpPr>
        <p:spPr>
          <a:xfrm>
            <a:off x="3952569" y="2511931"/>
            <a:ext cx="4052563" cy="461665"/>
          </a:xfrm>
          <a:prstGeom prst="rect">
            <a:avLst/>
          </a:prstGeom>
          <a:noFill/>
        </p:spPr>
        <p:txBody>
          <a:bodyPr wrap="square" rtlCol="0">
            <a:spAutoFit/>
          </a:bodyPr>
          <a:lstStyle/>
          <a:p>
            <a:pPr algn="ctr"/>
            <a:r>
              <a:rPr lang="en-CA" sz="2400" b="1" dirty="0"/>
              <a:t>The Bread Table</a:t>
            </a:r>
          </a:p>
        </p:txBody>
      </p:sp>
      <p:sp>
        <p:nvSpPr>
          <p:cNvPr id="12" name="TextBox 11">
            <a:extLst>
              <a:ext uri="{FF2B5EF4-FFF2-40B4-BE49-F238E27FC236}">
                <a16:creationId xmlns:a16="http://schemas.microsoft.com/office/drawing/2014/main" id="{C18C4DB6-C32E-4AD5-93B4-1C4A98804C27}"/>
              </a:ext>
            </a:extLst>
          </p:cNvPr>
          <p:cNvSpPr txBox="1"/>
          <p:nvPr/>
        </p:nvSpPr>
        <p:spPr>
          <a:xfrm>
            <a:off x="8239432" y="1826829"/>
            <a:ext cx="3952568" cy="461665"/>
          </a:xfrm>
          <a:prstGeom prst="rect">
            <a:avLst/>
          </a:prstGeom>
          <a:noFill/>
        </p:spPr>
        <p:txBody>
          <a:bodyPr wrap="square" rtlCol="0">
            <a:spAutoFit/>
          </a:bodyPr>
          <a:lstStyle/>
          <a:p>
            <a:pPr algn="ctr"/>
            <a:r>
              <a:rPr lang="en-CA" sz="2400" b="1" dirty="0"/>
              <a:t>The Incense Alter</a:t>
            </a:r>
          </a:p>
        </p:txBody>
      </p:sp>
    </p:spTree>
    <p:extLst>
      <p:ext uri="{BB962C8B-B14F-4D97-AF65-F5344CB8AC3E}">
        <p14:creationId xmlns:p14="http://schemas.microsoft.com/office/powerpoint/2010/main" val="2355846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5244C-4E8B-465A-A783-C6E7927A6C41}"/>
              </a:ext>
            </a:extLst>
          </p:cNvPr>
          <p:cNvSpPr>
            <a:spLocks noGrp="1"/>
          </p:cNvSpPr>
          <p:nvPr>
            <p:ph type="title"/>
          </p:nvPr>
        </p:nvSpPr>
        <p:spPr>
          <a:xfrm>
            <a:off x="838200" y="1"/>
            <a:ext cx="10515600" cy="1097279"/>
          </a:xfrm>
        </p:spPr>
        <p:txBody>
          <a:bodyPr/>
          <a:lstStyle/>
          <a:p>
            <a:pPr algn="ctr"/>
            <a:r>
              <a:rPr lang="en-CA" dirty="0">
                <a:latin typeface="Arial Black" panose="020B0A04020102020204" pitchFamily="34" charset="0"/>
              </a:rPr>
              <a:t>Moving the Tabernacle</a:t>
            </a:r>
          </a:p>
        </p:txBody>
      </p:sp>
      <p:sp>
        <p:nvSpPr>
          <p:cNvPr id="3" name="Content Placeholder 2">
            <a:extLst>
              <a:ext uri="{FF2B5EF4-FFF2-40B4-BE49-F238E27FC236}">
                <a16:creationId xmlns:a16="http://schemas.microsoft.com/office/drawing/2014/main" id="{057CE6AF-C39D-4381-A66C-948165286E3B}"/>
              </a:ext>
            </a:extLst>
          </p:cNvPr>
          <p:cNvSpPr>
            <a:spLocks noGrp="1"/>
          </p:cNvSpPr>
          <p:nvPr>
            <p:ph idx="1"/>
          </p:nvPr>
        </p:nvSpPr>
        <p:spPr>
          <a:xfrm>
            <a:off x="0" y="1097280"/>
            <a:ext cx="12192000" cy="5760720"/>
          </a:xfrm>
        </p:spPr>
        <p:txBody>
          <a:bodyPr/>
          <a:lstStyle/>
          <a:p>
            <a:r>
              <a:rPr lang="en-CA" dirty="0"/>
              <a:t>First, Aaron and his sons carefully covered the Ark for transit:</a:t>
            </a:r>
          </a:p>
          <a:p>
            <a:pPr marL="457200" lvl="1" indent="0">
              <a:buNone/>
            </a:pPr>
            <a:r>
              <a:rPr lang="en-CA" b="1" u="sng" dirty="0"/>
              <a:t>Numbers 4:5-6</a:t>
            </a:r>
          </a:p>
          <a:p>
            <a:pPr marL="457200" lvl="1" indent="0">
              <a:buNone/>
            </a:pPr>
            <a:r>
              <a:rPr lang="en-CA" b="1" dirty="0">
                <a:highlight>
                  <a:srgbClr val="FFFF00"/>
                </a:highlight>
              </a:rPr>
              <a:t>When the camp is to set out</a:t>
            </a:r>
            <a:r>
              <a:rPr lang="en-CA" dirty="0"/>
              <a:t>, Aaron and his sons shall go in and take down </a:t>
            </a:r>
            <a:r>
              <a:rPr lang="en-CA" b="1" dirty="0">
                <a:highlight>
                  <a:srgbClr val="FFFF00"/>
                </a:highlight>
              </a:rPr>
              <a:t>the veil of the screen and cover the ark of the testimony with it</a:t>
            </a:r>
            <a:r>
              <a:rPr lang="en-CA" dirty="0"/>
              <a:t>.  Then they shall put on it a covering of </a:t>
            </a:r>
            <a:r>
              <a:rPr lang="en-CA" b="1" dirty="0">
                <a:highlight>
                  <a:srgbClr val="FFFF00"/>
                </a:highlight>
              </a:rPr>
              <a:t>goatskin</a:t>
            </a:r>
            <a:r>
              <a:rPr lang="en-CA" dirty="0"/>
              <a:t> and spread on top of that a </a:t>
            </a:r>
            <a:r>
              <a:rPr lang="en-CA" b="1" dirty="0">
                <a:highlight>
                  <a:srgbClr val="FFFF00"/>
                </a:highlight>
              </a:rPr>
              <a:t>cloth all of blue</a:t>
            </a:r>
            <a:r>
              <a:rPr lang="en-CA" dirty="0"/>
              <a:t>, and shall </a:t>
            </a:r>
            <a:r>
              <a:rPr lang="en-CA" b="1" dirty="0">
                <a:highlight>
                  <a:srgbClr val="FFFF00"/>
                </a:highlight>
              </a:rPr>
              <a:t>put in its poles</a:t>
            </a:r>
            <a:r>
              <a:rPr lang="en-CA" dirty="0"/>
              <a:t>.</a:t>
            </a:r>
          </a:p>
          <a:p>
            <a:r>
              <a:rPr lang="en-CA" dirty="0"/>
              <a:t>Then all the other furniture was similarly prepared and assigned to the </a:t>
            </a:r>
            <a:r>
              <a:rPr lang="en-CA" b="1" dirty="0">
                <a:highlight>
                  <a:srgbClr val="FFFF00"/>
                </a:highlight>
              </a:rPr>
              <a:t>clan of Kohath</a:t>
            </a:r>
            <a:r>
              <a:rPr lang="en-CA" dirty="0"/>
              <a:t> to carry (Numbers 4:15)</a:t>
            </a:r>
          </a:p>
          <a:p>
            <a:r>
              <a:rPr lang="en-CA" dirty="0"/>
              <a:t>The </a:t>
            </a:r>
            <a:r>
              <a:rPr lang="en-CA" b="1" dirty="0">
                <a:highlight>
                  <a:srgbClr val="FFFF00"/>
                </a:highlight>
              </a:rPr>
              <a:t>clan of Gershon</a:t>
            </a:r>
            <a:r>
              <a:rPr lang="en-CA" dirty="0"/>
              <a:t> carried all the fabric: tents and curtains (Numbers 4:21-28)</a:t>
            </a:r>
          </a:p>
          <a:p>
            <a:r>
              <a:rPr lang="en-CA" dirty="0"/>
              <a:t>The </a:t>
            </a:r>
            <a:r>
              <a:rPr lang="en-CA" b="1" dirty="0">
                <a:highlight>
                  <a:srgbClr val="FFFF00"/>
                </a:highlight>
              </a:rPr>
              <a:t>clan of </a:t>
            </a:r>
            <a:r>
              <a:rPr lang="en-CA" b="1" dirty="0" err="1">
                <a:highlight>
                  <a:srgbClr val="FFFF00"/>
                </a:highlight>
              </a:rPr>
              <a:t>Merari</a:t>
            </a:r>
            <a:r>
              <a:rPr lang="en-CA" dirty="0"/>
              <a:t> carried all the wood and metal: frames, posts, bindings, and bases (Numbers 4:29-33)</a:t>
            </a:r>
          </a:p>
          <a:p>
            <a:r>
              <a:rPr lang="en-CA" dirty="0" err="1"/>
              <a:t>Gershonites</a:t>
            </a:r>
            <a:r>
              <a:rPr lang="en-CA" dirty="0"/>
              <a:t> and </a:t>
            </a:r>
            <a:r>
              <a:rPr lang="en-CA" dirty="0" err="1"/>
              <a:t>Merarites</a:t>
            </a:r>
            <a:r>
              <a:rPr lang="en-CA" dirty="0"/>
              <a:t> were assigned </a:t>
            </a:r>
            <a:r>
              <a:rPr lang="en-CA" b="1" dirty="0">
                <a:highlight>
                  <a:srgbClr val="FFFF00"/>
                </a:highlight>
              </a:rPr>
              <a:t>wagons to carry materials</a:t>
            </a:r>
            <a:r>
              <a:rPr lang="en-CA" dirty="0"/>
              <a:t>, but Kohathites had to carry on their shoulders (Numbers 7:1-9)</a:t>
            </a:r>
          </a:p>
          <a:p>
            <a:endParaRPr lang="en-CA" dirty="0"/>
          </a:p>
        </p:txBody>
      </p:sp>
    </p:spTree>
    <p:extLst>
      <p:ext uri="{BB962C8B-B14F-4D97-AF65-F5344CB8AC3E}">
        <p14:creationId xmlns:p14="http://schemas.microsoft.com/office/powerpoint/2010/main" val="2928622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8AA5C-DEA3-4BC3-96CD-10ABE1BB7519}"/>
              </a:ext>
            </a:extLst>
          </p:cNvPr>
          <p:cNvSpPr>
            <a:spLocks noGrp="1"/>
          </p:cNvSpPr>
          <p:nvPr>
            <p:ph type="title"/>
          </p:nvPr>
        </p:nvSpPr>
        <p:spPr>
          <a:xfrm>
            <a:off x="838200" y="1"/>
            <a:ext cx="10515600" cy="1133855"/>
          </a:xfrm>
        </p:spPr>
        <p:txBody>
          <a:bodyPr/>
          <a:lstStyle/>
          <a:p>
            <a:pPr algn="ctr"/>
            <a:r>
              <a:rPr lang="en-CA" dirty="0">
                <a:latin typeface="Arial Black" panose="020B0A04020102020204" pitchFamily="34" charset="0"/>
              </a:rPr>
              <a:t>In the Wilderness</a:t>
            </a:r>
          </a:p>
        </p:txBody>
      </p:sp>
      <p:sp>
        <p:nvSpPr>
          <p:cNvPr id="3" name="Content Placeholder 2">
            <a:extLst>
              <a:ext uri="{FF2B5EF4-FFF2-40B4-BE49-F238E27FC236}">
                <a16:creationId xmlns:a16="http://schemas.microsoft.com/office/drawing/2014/main" id="{B4F70A67-B397-4220-8848-CA882DD2FB19}"/>
              </a:ext>
            </a:extLst>
          </p:cNvPr>
          <p:cNvSpPr>
            <a:spLocks noGrp="1"/>
          </p:cNvSpPr>
          <p:nvPr>
            <p:ph idx="1"/>
          </p:nvPr>
        </p:nvSpPr>
        <p:spPr>
          <a:xfrm>
            <a:off x="0" y="1078993"/>
            <a:ext cx="12192000" cy="5724143"/>
          </a:xfrm>
        </p:spPr>
        <p:txBody>
          <a:bodyPr>
            <a:normAutofit lnSpcReduction="10000"/>
          </a:bodyPr>
          <a:lstStyle/>
          <a:p>
            <a:pPr marL="457200" lvl="1" indent="0">
              <a:buNone/>
            </a:pPr>
            <a:r>
              <a:rPr lang="en-CA" sz="2400" b="1" u="sng" dirty="0">
                <a:effectLst/>
                <a:latin typeface="Calibri" panose="020F0502020204030204" pitchFamily="34" charset="0"/>
                <a:ea typeface="Calibri" panose="020F0502020204030204" pitchFamily="34" charset="0"/>
                <a:cs typeface="Arial" panose="020B0604020202020204" pitchFamily="34" charset="0"/>
              </a:rPr>
              <a:t>Exodus 40:36-38 ESV </a:t>
            </a:r>
          </a:p>
          <a:p>
            <a:pPr marL="457200" lvl="1" indent="0">
              <a:spcBef>
                <a:spcPts val="0"/>
              </a:spcBef>
              <a:buNone/>
            </a:pPr>
            <a:r>
              <a:rPr lang="en-CA" sz="2400" dirty="0">
                <a:effectLst/>
                <a:latin typeface="Calibri" panose="020F0502020204030204" pitchFamily="34" charset="0"/>
                <a:ea typeface="Calibri" panose="020F0502020204030204" pitchFamily="34" charset="0"/>
                <a:cs typeface="Arial" panose="020B0604020202020204" pitchFamily="34" charset="0"/>
              </a:rPr>
              <a:t>Throughout all their journeys, </a:t>
            </a:r>
            <a:r>
              <a:rPr lang="en-CA" sz="24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whenever the cloud was taken up from over the tabernacle, the people of Israel would set out</a:t>
            </a:r>
            <a:r>
              <a:rPr lang="en-CA" sz="2400" dirty="0">
                <a:effectLst/>
                <a:latin typeface="Calibri" panose="020F0502020204030204" pitchFamily="34" charset="0"/>
                <a:ea typeface="Calibri" panose="020F0502020204030204" pitchFamily="34" charset="0"/>
                <a:cs typeface="Arial" panose="020B0604020202020204" pitchFamily="34" charset="0"/>
              </a:rPr>
              <a:t>.  But if the cloud was not taken up, then they did not set out till the day that it was taken up.  For the </a:t>
            </a:r>
            <a:r>
              <a:rPr lang="en-CA" sz="24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cloud of the LORD was on the tabernacle by day, and fire was in it by night</a:t>
            </a:r>
            <a:r>
              <a:rPr lang="en-CA" sz="2400" dirty="0">
                <a:effectLst/>
                <a:latin typeface="Calibri" panose="020F0502020204030204" pitchFamily="34" charset="0"/>
                <a:ea typeface="Calibri" panose="020F0502020204030204" pitchFamily="34" charset="0"/>
                <a:cs typeface="Arial" panose="020B0604020202020204" pitchFamily="34" charset="0"/>
              </a:rPr>
              <a:t>, in the sight of all the house of Israel throughout all their journeys.  </a:t>
            </a:r>
            <a:endParaRPr lang="en-CA" dirty="0">
              <a:latin typeface="Calibri" panose="020F0502020204030204" pitchFamily="34" charset="0"/>
              <a:ea typeface="Calibri" panose="020F0502020204030204" pitchFamily="34" charset="0"/>
              <a:cs typeface="Arial" panose="020B0604020202020204" pitchFamily="34" charset="0"/>
            </a:endParaRPr>
          </a:p>
          <a:p>
            <a:pPr>
              <a:lnSpc>
                <a:spcPct val="80000"/>
              </a:lnSpc>
              <a:spcBef>
                <a:spcPts val="1200"/>
              </a:spcBef>
            </a:pPr>
            <a:r>
              <a:rPr lang="en-CA" dirty="0">
                <a:latin typeface="Calibri" panose="020F0502020204030204" pitchFamily="34" charset="0"/>
                <a:cs typeface="Arial" panose="020B0604020202020204" pitchFamily="34" charset="0"/>
              </a:rPr>
              <a:t>The </a:t>
            </a:r>
            <a:r>
              <a:rPr lang="en-CA" b="1" dirty="0">
                <a:highlight>
                  <a:srgbClr val="FFFF00"/>
                </a:highlight>
                <a:latin typeface="Calibri" panose="020F0502020204030204" pitchFamily="34" charset="0"/>
                <a:cs typeface="Arial" panose="020B0604020202020204" pitchFamily="34" charset="0"/>
              </a:rPr>
              <a:t>Ark set out first</a:t>
            </a:r>
            <a:r>
              <a:rPr lang="en-CA" dirty="0">
                <a:latin typeface="Calibri" panose="020F0502020204030204" pitchFamily="34" charset="0"/>
                <a:cs typeface="Arial" panose="020B0604020202020204" pitchFamily="34" charset="0"/>
              </a:rPr>
              <a:t> ahead of everyone else (Numbers 10:33)</a:t>
            </a:r>
          </a:p>
          <a:p>
            <a:pPr>
              <a:lnSpc>
                <a:spcPct val="80000"/>
              </a:lnSpc>
              <a:spcBef>
                <a:spcPts val="600"/>
              </a:spcBef>
            </a:pPr>
            <a:r>
              <a:rPr lang="en-CA" dirty="0">
                <a:latin typeface="Calibri" panose="020F0502020204030204" pitchFamily="34" charset="0"/>
                <a:cs typeface="Arial" panose="020B0604020202020204" pitchFamily="34" charset="0"/>
              </a:rPr>
              <a:t>Then the armed men of the tribes of </a:t>
            </a:r>
            <a:r>
              <a:rPr lang="en-CA" b="1" dirty="0">
                <a:highlight>
                  <a:srgbClr val="FFFF00"/>
                </a:highlight>
                <a:latin typeface="Calibri" panose="020F0502020204030204" pitchFamily="34" charset="0"/>
                <a:cs typeface="Arial" panose="020B0604020202020204" pitchFamily="34" charset="0"/>
              </a:rPr>
              <a:t>Judah</a:t>
            </a:r>
            <a:r>
              <a:rPr lang="en-CA" dirty="0">
                <a:latin typeface="Calibri" panose="020F0502020204030204" pitchFamily="34" charset="0"/>
                <a:cs typeface="Arial" panose="020B0604020202020204" pitchFamily="34" charset="0"/>
              </a:rPr>
              <a:t>, </a:t>
            </a:r>
            <a:r>
              <a:rPr lang="en-CA" b="1" dirty="0">
                <a:highlight>
                  <a:srgbClr val="FFFF00"/>
                </a:highlight>
                <a:latin typeface="Calibri" panose="020F0502020204030204" pitchFamily="34" charset="0"/>
                <a:cs typeface="Arial" panose="020B0604020202020204" pitchFamily="34" charset="0"/>
              </a:rPr>
              <a:t>Issachar</a:t>
            </a:r>
            <a:r>
              <a:rPr lang="en-CA" dirty="0">
                <a:latin typeface="Calibri" panose="020F0502020204030204" pitchFamily="34" charset="0"/>
                <a:cs typeface="Arial" panose="020B0604020202020204" pitchFamily="34" charset="0"/>
              </a:rPr>
              <a:t>, and </a:t>
            </a:r>
            <a:r>
              <a:rPr lang="en-CA" b="1" dirty="0">
                <a:highlight>
                  <a:srgbClr val="FFFF00"/>
                </a:highlight>
                <a:latin typeface="Calibri" panose="020F0502020204030204" pitchFamily="34" charset="0"/>
                <a:cs typeface="Arial" panose="020B0604020202020204" pitchFamily="34" charset="0"/>
              </a:rPr>
              <a:t>Zebulun</a:t>
            </a:r>
            <a:r>
              <a:rPr lang="en-CA" dirty="0">
                <a:latin typeface="Calibri" panose="020F0502020204030204" pitchFamily="34" charset="0"/>
                <a:cs typeface="Arial" panose="020B0604020202020204" pitchFamily="34" charset="0"/>
              </a:rPr>
              <a:t> set out followed by the </a:t>
            </a:r>
            <a:r>
              <a:rPr lang="en-CA" b="1" dirty="0" err="1">
                <a:highlight>
                  <a:srgbClr val="FFFF00"/>
                </a:highlight>
                <a:latin typeface="Calibri" panose="020F0502020204030204" pitchFamily="34" charset="0"/>
                <a:cs typeface="Arial" panose="020B0604020202020204" pitchFamily="34" charset="0"/>
              </a:rPr>
              <a:t>Gershonites</a:t>
            </a:r>
            <a:r>
              <a:rPr lang="en-CA" dirty="0">
                <a:latin typeface="Calibri" panose="020F0502020204030204" pitchFamily="34" charset="0"/>
                <a:cs typeface="Arial" panose="020B0604020202020204" pitchFamily="34" charset="0"/>
              </a:rPr>
              <a:t> and the </a:t>
            </a:r>
            <a:r>
              <a:rPr lang="en-CA" b="1" dirty="0" err="1">
                <a:highlight>
                  <a:srgbClr val="FFFF00"/>
                </a:highlight>
                <a:latin typeface="Calibri" panose="020F0502020204030204" pitchFamily="34" charset="0"/>
                <a:cs typeface="Arial" panose="020B0604020202020204" pitchFamily="34" charset="0"/>
              </a:rPr>
              <a:t>Merarites</a:t>
            </a:r>
            <a:r>
              <a:rPr lang="en-CA" dirty="0">
                <a:latin typeface="Calibri" panose="020F0502020204030204" pitchFamily="34" charset="0"/>
                <a:cs typeface="Arial" panose="020B0604020202020204" pitchFamily="34" charset="0"/>
              </a:rPr>
              <a:t> (Numbers 10:14-17)</a:t>
            </a:r>
          </a:p>
          <a:p>
            <a:pPr>
              <a:lnSpc>
                <a:spcPct val="80000"/>
              </a:lnSpc>
              <a:spcBef>
                <a:spcPts val="600"/>
              </a:spcBef>
            </a:pPr>
            <a:r>
              <a:rPr lang="en-CA" dirty="0">
                <a:latin typeface="Calibri" panose="020F0502020204030204" pitchFamily="34" charset="0"/>
                <a:cs typeface="Arial" panose="020B0604020202020204" pitchFamily="34" charset="0"/>
              </a:rPr>
              <a:t>Then the armed men of the tribes of </a:t>
            </a:r>
            <a:r>
              <a:rPr lang="en-CA" b="1" dirty="0">
                <a:highlight>
                  <a:srgbClr val="FFFF00"/>
                </a:highlight>
                <a:latin typeface="Calibri" panose="020F0502020204030204" pitchFamily="34" charset="0"/>
                <a:cs typeface="Arial" panose="020B0604020202020204" pitchFamily="34" charset="0"/>
              </a:rPr>
              <a:t>Reuben</a:t>
            </a:r>
            <a:r>
              <a:rPr lang="en-CA" dirty="0">
                <a:latin typeface="Calibri" panose="020F0502020204030204" pitchFamily="34" charset="0"/>
                <a:cs typeface="Arial" panose="020B0604020202020204" pitchFamily="34" charset="0"/>
              </a:rPr>
              <a:t>, </a:t>
            </a:r>
            <a:r>
              <a:rPr lang="en-CA" b="1" dirty="0">
                <a:highlight>
                  <a:srgbClr val="FFFF00"/>
                </a:highlight>
                <a:latin typeface="Calibri" panose="020F0502020204030204" pitchFamily="34" charset="0"/>
                <a:cs typeface="Arial" panose="020B0604020202020204" pitchFamily="34" charset="0"/>
              </a:rPr>
              <a:t>Simeon</a:t>
            </a:r>
            <a:r>
              <a:rPr lang="en-CA" dirty="0">
                <a:latin typeface="Calibri" panose="020F0502020204030204" pitchFamily="34" charset="0"/>
                <a:cs typeface="Arial" panose="020B0604020202020204" pitchFamily="34" charset="0"/>
              </a:rPr>
              <a:t>, and </a:t>
            </a:r>
            <a:r>
              <a:rPr lang="en-CA" b="1" dirty="0">
                <a:highlight>
                  <a:srgbClr val="FFFF00"/>
                </a:highlight>
                <a:latin typeface="Calibri" panose="020F0502020204030204" pitchFamily="34" charset="0"/>
                <a:cs typeface="Arial" panose="020B0604020202020204" pitchFamily="34" charset="0"/>
              </a:rPr>
              <a:t>Gad</a:t>
            </a:r>
            <a:r>
              <a:rPr lang="en-CA" dirty="0">
                <a:latin typeface="Calibri" panose="020F0502020204030204" pitchFamily="34" charset="0"/>
                <a:cs typeface="Arial" panose="020B0604020202020204" pitchFamily="34" charset="0"/>
              </a:rPr>
              <a:t> followed by the </a:t>
            </a:r>
            <a:r>
              <a:rPr lang="en-CA" b="1" dirty="0">
                <a:highlight>
                  <a:srgbClr val="FFFF00"/>
                </a:highlight>
                <a:latin typeface="Calibri" panose="020F0502020204030204" pitchFamily="34" charset="0"/>
                <a:cs typeface="Arial" panose="020B0604020202020204" pitchFamily="34" charset="0"/>
              </a:rPr>
              <a:t>Kohathites</a:t>
            </a:r>
            <a:r>
              <a:rPr lang="en-CA" dirty="0">
                <a:latin typeface="Calibri" panose="020F0502020204030204" pitchFamily="34" charset="0"/>
                <a:cs typeface="Arial" panose="020B0604020202020204" pitchFamily="34" charset="0"/>
              </a:rPr>
              <a:t> (Numbers 10:18-21)</a:t>
            </a:r>
          </a:p>
          <a:p>
            <a:pPr>
              <a:lnSpc>
                <a:spcPct val="80000"/>
              </a:lnSpc>
              <a:spcBef>
                <a:spcPts val="600"/>
              </a:spcBef>
            </a:pPr>
            <a:r>
              <a:rPr lang="en-CA" dirty="0">
                <a:latin typeface="Calibri" panose="020F0502020204030204" pitchFamily="34" charset="0"/>
                <a:cs typeface="Arial" panose="020B0604020202020204" pitchFamily="34" charset="0"/>
              </a:rPr>
              <a:t>Then the rest of the armed men by tribe (Numbers 10:22-28)</a:t>
            </a:r>
          </a:p>
          <a:p>
            <a:pPr>
              <a:lnSpc>
                <a:spcPct val="80000"/>
              </a:lnSpc>
              <a:spcBef>
                <a:spcPts val="600"/>
              </a:spcBef>
            </a:pPr>
            <a:r>
              <a:rPr lang="en-CA" dirty="0">
                <a:latin typeface="Calibri" panose="020F0502020204030204" pitchFamily="34" charset="0"/>
                <a:cs typeface="Arial" panose="020B0604020202020204" pitchFamily="34" charset="0"/>
              </a:rPr>
              <a:t>There is </a:t>
            </a:r>
            <a:r>
              <a:rPr lang="en-CA" b="1" dirty="0">
                <a:highlight>
                  <a:srgbClr val="FFFF00"/>
                </a:highlight>
                <a:latin typeface="Calibri" panose="020F0502020204030204" pitchFamily="34" charset="0"/>
                <a:cs typeface="Arial" panose="020B0604020202020204" pitchFamily="34" charset="0"/>
              </a:rPr>
              <a:t>no specification</a:t>
            </a:r>
            <a:r>
              <a:rPr lang="en-CA" dirty="0">
                <a:latin typeface="Calibri" panose="020F0502020204030204" pitchFamily="34" charset="0"/>
                <a:cs typeface="Arial" panose="020B0604020202020204" pitchFamily="34" charset="0"/>
              </a:rPr>
              <a:t> of where non-combatant men, women, children, and animals marched – presumably after all the armed men </a:t>
            </a:r>
          </a:p>
          <a:p>
            <a:pPr>
              <a:lnSpc>
                <a:spcPct val="80000"/>
              </a:lnSpc>
              <a:spcBef>
                <a:spcPts val="600"/>
              </a:spcBef>
            </a:pPr>
            <a:r>
              <a:rPr lang="en-CA" dirty="0">
                <a:latin typeface="Calibri" panose="020F0502020204030204" pitchFamily="34" charset="0"/>
                <a:cs typeface="Arial" panose="020B0604020202020204" pitchFamily="34" charset="0"/>
              </a:rPr>
              <a:t>The Ark would be at least a full day ahead of the last groups to break camp, which is why </a:t>
            </a:r>
            <a:r>
              <a:rPr lang="en-CA" b="1" dirty="0">
                <a:highlight>
                  <a:srgbClr val="FFFF00"/>
                </a:highlight>
                <a:latin typeface="Calibri" panose="020F0502020204030204" pitchFamily="34" charset="0"/>
                <a:cs typeface="Arial" panose="020B0604020202020204" pitchFamily="34" charset="0"/>
              </a:rPr>
              <a:t>they marched night and day</a:t>
            </a:r>
            <a:endParaRPr lang="en-CA" b="1" dirty="0">
              <a:highlight>
                <a:srgbClr val="FFFF00"/>
              </a:highlight>
            </a:endParaRPr>
          </a:p>
        </p:txBody>
      </p:sp>
    </p:spTree>
    <p:extLst>
      <p:ext uri="{BB962C8B-B14F-4D97-AF65-F5344CB8AC3E}">
        <p14:creationId xmlns:p14="http://schemas.microsoft.com/office/powerpoint/2010/main" val="1976864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TotalTime>
  <Words>2931</Words>
  <Application>Microsoft Office PowerPoint</Application>
  <PresentationFormat>Widescreen</PresentationFormat>
  <Paragraphs>131</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Black</vt:lpstr>
      <vt:lpstr>Calibri</vt:lpstr>
      <vt:lpstr>Calibri Light</vt:lpstr>
      <vt:lpstr>Office Theme</vt:lpstr>
      <vt:lpstr>The Tabernacle from God’s Perspective</vt:lpstr>
      <vt:lpstr>The Tent of Meeting</vt:lpstr>
      <vt:lpstr> The Most Holy Place</vt:lpstr>
      <vt:lpstr>The Ark of the Covenant</vt:lpstr>
      <vt:lpstr>The Cherubim</vt:lpstr>
      <vt:lpstr>Depictions of Cherubim</vt:lpstr>
      <vt:lpstr>The Other Furniture</vt:lpstr>
      <vt:lpstr>Moving the Tabernacle</vt:lpstr>
      <vt:lpstr>In the Wilderness</vt:lpstr>
      <vt:lpstr>In the Promised Land</vt:lpstr>
      <vt:lpstr>Prophets and Kings</vt:lpstr>
      <vt:lpstr>The Battle of Ebenezer ~1050BC Shiloh is destroyed and the Ark is captured by the Philistines  </vt:lpstr>
      <vt:lpstr>The Destruction of Shiloh</vt:lpstr>
      <vt:lpstr>Bethel, Nob, and Gibeon</vt:lpstr>
      <vt:lpstr>Final Disposition</vt:lpstr>
      <vt:lpstr>An Object Lesson for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the Tabernacle</dc:title>
  <dc:creator>Mike Whyte</dc:creator>
  <cp:lastModifiedBy>Mike Whyte</cp:lastModifiedBy>
  <cp:revision>23</cp:revision>
  <dcterms:created xsi:type="dcterms:W3CDTF">2021-09-17T10:37:28Z</dcterms:created>
  <dcterms:modified xsi:type="dcterms:W3CDTF">2021-10-16T11:35:23Z</dcterms:modified>
</cp:coreProperties>
</file>