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112" autoAdjust="0"/>
  </p:normalViewPr>
  <p:slideViewPr>
    <p:cSldViewPr snapToGrid="0">
      <p:cViewPr varScale="1">
        <p:scale>
          <a:sx n="49" d="100"/>
          <a:sy n="49" d="100"/>
        </p:scale>
        <p:origin x="1272" y="54"/>
      </p:cViewPr>
      <p:guideLst/>
    </p:cSldViewPr>
  </p:slideViewPr>
  <p:notesTextViewPr>
    <p:cViewPr>
      <p:scale>
        <a:sx n="133" d="100"/>
        <a:sy n="133"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66DD4D-4775-4F2C-9FA0-C2696541D4F7}" type="datetimeFigureOut">
              <a:rPr lang="en-CA" smtClean="0"/>
              <a:t>2021-09-18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A7F82-385F-45A5-AEC8-32F9E8051A39}" type="slidenum">
              <a:rPr lang="en-CA" smtClean="0"/>
              <a:t>‹#›</a:t>
            </a:fld>
            <a:endParaRPr lang="en-CA"/>
          </a:p>
        </p:txBody>
      </p:sp>
    </p:spTree>
    <p:extLst>
      <p:ext uri="{BB962C8B-B14F-4D97-AF65-F5344CB8AC3E}">
        <p14:creationId xmlns:p14="http://schemas.microsoft.com/office/powerpoint/2010/main" val="9741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vision, as recorded in the New Testament, is one of the most enigmatic events of the life of Jesus Christ.  </a:t>
            </a:r>
          </a:p>
          <a:p>
            <a:pPr marL="171450" indent="-171450">
              <a:buFont typeface="Arial" panose="020B0604020202020204" pitchFamily="34" charset="0"/>
              <a:buChar char="•"/>
            </a:pPr>
            <a:r>
              <a:rPr lang="en-CA" dirty="0"/>
              <a:t>The event has vast significance on many levels.  </a:t>
            </a:r>
          </a:p>
          <a:p>
            <a:pPr marL="171450" indent="-171450">
              <a:buFont typeface="Arial" panose="020B0604020202020204" pitchFamily="34" charset="0"/>
              <a:buChar char="•"/>
            </a:pPr>
            <a:r>
              <a:rPr lang="en-CA" dirty="0"/>
              <a:t>To fully comprehend it, the life situation in which it occurred must be carefully analyzed.  </a:t>
            </a:r>
          </a:p>
          <a:p>
            <a:pPr marL="171450" indent="-171450">
              <a:buFont typeface="Arial" panose="020B0604020202020204" pitchFamily="34" charset="0"/>
              <a:buChar char="•"/>
            </a:pPr>
            <a:r>
              <a:rPr lang="en-CA" dirty="0"/>
              <a:t>The significance of the two persons appearing in the vision, Elijah and Moses, must be carefully considered.  </a:t>
            </a:r>
          </a:p>
          <a:p>
            <a:pPr marL="171450" indent="-171450">
              <a:buFont typeface="Arial" panose="020B0604020202020204" pitchFamily="34" charset="0"/>
              <a:buChar char="•"/>
            </a:pPr>
            <a:r>
              <a:rPr lang="en-CA" dirty="0"/>
              <a:t>Finally, the significance of the allusion to the Old Testament “Tabernacle” must be understood.</a:t>
            </a:r>
          </a:p>
        </p:txBody>
      </p:sp>
      <p:sp>
        <p:nvSpPr>
          <p:cNvPr id="4" name="Slide Number Placeholder 3"/>
          <p:cNvSpPr>
            <a:spLocks noGrp="1"/>
          </p:cNvSpPr>
          <p:nvPr>
            <p:ph type="sldNum" sz="quarter" idx="5"/>
          </p:nvPr>
        </p:nvSpPr>
        <p:spPr/>
        <p:txBody>
          <a:bodyPr/>
          <a:lstStyle/>
          <a:p>
            <a:fld id="{811A7F82-385F-45A5-AEC8-32F9E8051A39}" type="slidenum">
              <a:rPr lang="en-CA" smtClean="0"/>
              <a:t>1</a:t>
            </a:fld>
            <a:endParaRPr lang="en-CA"/>
          </a:p>
        </p:txBody>
      </p:sp>
    </p:spTree>
    <p:extLst>
      <p:ext uri="{BB962C8B-B14F-4D97-AF65-F5344CB8AC3E}">
        <p14:creationId xmlns:p14="http://schemas.microsoft.com/office/powerpoint/2010/main" val="3143137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will be discussing Malachi’s prophecy at the Feast</a:t>
            </a:r>
          </a:p>
          <a:p>
            <a:pPr marL="171450" indent="-171450">
              <a:buFont typeface="Arial" panose="020B0604020202020204" pitchFamily="34" charset="0"/>
              <a:buChar char="•"/>
            </a:pPr>
            <a:r>
              <a:rPr lang="en-CA" dirty="0"/>
              <a:t>After the Feast I will come back to the relationship of the vision and the Feast, only briefly today </a:t>
            </a:r>
          </a:p>
        </p:txBody>
      </p:sp>
      <p:sp>
        <p:nvSpPr>
          <p:cNvPr id="4" name="Slide Number Placeholder 3"/>
          <p:cNvSpPr>
            <a:spLocks noGrp="1"/>
          </p:cNvSpPr>
          <p:nvPr>
            <p:ph type="sldNum" sz="quarter" idx="5"/>
          </p:nvPr>
        </p:nvSpPr>
        <p:spPr/>
        <p:txBody>
          <a:bodyPr/>
          <a:lstStyle/>
          <a:p>
            <a:fld id="{811A7F82-385F-45A5-AEC8-32F9E8051A39}" type="slidenum">
              <a:rPr lang="en-CA" smtClean="0"/>
              <a:t>11</a:t>
            </a:fld>
            <a:endParaRPr lang="en-CA"/>
          </a:p>
        </p:txBody>
      </p:sp>
    </p:spTree>
    <p:extLst>
      <p:ext uri="{BB962C8B-B14F-4D97-AF65-F5344CB8AC3E}">
        <p14:creationId xmlns:p14="http://schemas.microsoft.com/office/powerpoint/2010/main" val="333006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It was critical that the apostles were clear on both the humanity and the divinity of Jesus</a:t>
            </a:r>
          </a:p>
        </p:txBody>
      </p:sp>
      <p:sp>
        <p:nvSpPr>
          <p:cNvPr id="4" name="Slide Number Placeholder 3"/>
          <p:cNvSpPr>
            <a:spLocks noGrp="1"/>
          </p:cNvSpPr>
          <p:nvPr>
            <p:ph type="sldNum" sz="quarter" idx="5"/>
          </p:nvPr>
        </p:nvSpPr>
        <p:spPr/>
        <p:txBody>
          <a:bodyPr/>
          <a:lstStyle/>
          <a:p>
            <a:fld id="{811A7F82-385F-45A5-AEC8-32F9E8051A39}" type="slidenum">
              <a:rPr lang="en-CA" smtClean="0"/>
              <a:t>12</a:t>
            </a:fld>
            <a:endParaRPr lang="en-CA"/>
          </a:p>
        </p:txBody>
      </p:sp>
    </p:spTree>
    <p:extLst>
      <p:ext uri="{BB962C8B-B14F-4D97-AF65-F5344CB8AC3E}">
        <p14:creationId xmlns:p14="http://schemas.microsoft.com/office/powerpoint/2010/main" val="3144591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synoptic authors never resolve the confusion – none of them were actual participants</a:t>
            </a:r>
          </a:p>
          <a:p>
            <a:pPr marL="171450" indent="-171450">
              <a:buFont typeface="Arial" panose="020B0604020202020204" pitchFamily="34" charset="0"/>
              <a:buChar char="•"/>
            </a:pPr>
            <a:r>
              <a:rPr lang="en-CA" b="1" u="sng" dirty="0"/>
              <a:t>The apostle John, who was a participant</a:t>
            </a:r>
            <a:r>
              <a:rPr lang="en-CA" dirty="0"/>
              <a:t>, provides the resolution to the confusion </a:t>
            </a:r>
          </a:p>
        </p:txBody>
      </p:sp>
      <p:sp>
        <p:nvSpPr>
          <p:cNvPr id="4" name="Slide Number Placeholder 3"/>
          <p:cNvSpPr>
            <a:spLocks noGrp="1"/>
          </p:cNvSpPr>
          <p:nvPr>
            <p:ph type="sldNum" sz="quarter" idx="5"/>
          </p:nvPr>
        </p:nvSpPr>
        <p:spPr/>
        <p:txBody>
          <a:bodyPr/>
          <a:lstStyle/>
          <a:p>
            <a:fld id="{811A7F82-385F-45A5-AEC8-32F9E8051A39}" type="slidenum">
              <a:rPr lang="en-CA" smtClean="0"/>
              <a:t>13</a:t>
            </a:fld>
            <a:endParaRPr lang="en-CA"/>
          </a:p>
        </p:txBody>
      </p:sp>
    </p:spTree>
    <p:extLst>
      <p:ext uri="{BB962C8B-B14F-4D97-AF65-F5344CB8AC3E}">
        <p14:creationId xmlns:p14="http://schemas.microsoft.com/office/powerpoint/2010/main" val="305036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At the time, the apostles could not comprehend the significance of the vision because they did NOT yet have the indwelling of the Holy Spirit </a:t>
            </a:r>
          </a:p>
        </p:txBody>
      </p:sp>
      <p:sp>
        <p:nvSpPr>
          <p:cNvPr id="4" name="Slide Number Placeholder 3"/>
          <p:cNvSpPr>
            <a:spLocks noGrp="1"/>
          </p:cNvSpPr>
          <p:nvPr>
            <p:ph type="sldNum" sz="quarter" idx="5"/>
          </p:nvPr>
        </p:nvSpPr>
        <p:spPr/>
        <p:txBody>
          <a:bodyPr/>
          <a:lstStyle/>
          <a:p>
            <a:fld id="{811A7F82-385F-45A5-AEC8-32F9E8051A39}" type="slidenum">
              <a:rPr lang="en-CA" smtClean="0"/>
              <a:t>14</a:t>
            </a:fld>
            <a:endParaRPr lang="en-CA"/>
          </a:p>
        </p:txBody>
      </p:sp>
    </p:spTree>
    <p:extLst>
      <p:ext uri="{BB962C8B-B14F-4D97-AF65-F5344CB8AC3E}">
        <p14:creationId xmlns:p14="http://schemas.microsoft.com/office/powerpoint/2010/main" val="1635314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mission in the first advent was to initiate the New Testament Church through which the ongoing Plan of God could be fulfilled</a:t>
            </a:r>
          </a:p>
          <a:p>
            <a:pPr marL="171450" indent="-171450">
              <a:buFont typeface="Arial" panose="020B0604020202020204" pitchFamily="34" charset="0"/>
              <a:buChar char="•"/>
            </a:pPr>
            <a:r>
              <a:rPr lang="en-CA" dirty="0"/>
              <a:t>The Feast of Tabernacles exemplifies the accomplishment of the Plan of God</a:t>
            </a:r>
          </a:p>
          <a:p>
            <a:pPr marL="171450" indent="-171450">
              <a:buFont typeface="Arial" panose="020B0604020202020204" pitchFamily="34" charset="0"/>
              <a:buChar char="•"/>
            </a:pPr>
            <a:r>
              <a:rPr lang="en-CA" dirty="0"/>
              <a:t>Jesus’ words are the words of life – the knowledge of salvation (16-18)</a:t>
            </a:r>
          </a:p>
          <a:p>
            <a:pPr marL="171450" indent="-171450">
              <a:buFont typeface="Arial" panose="020B0604020202020204" pitchFamily="34" charset="0"/>
              <a:buChar char="•"/>
            </a:pPr>
            <a:r>
              <a:rPr lang="en-CA" dirty="0"/>
              <a:t>Jesus teaching was from the Father – the Plan of Salvation (28-29)</a:t>
            </a:r>
          </a:p>
          <a:p>
            <a:pPr marL="171450" indent="-171450">
              <a:buFont typeface="Arial" panose="020B0604020202020204" pitchFamily="34" charset="0"/>
              <a:buChar char="•"/>
            </a:pPr>
            <a:r>
              <a:rPr lang="en-CA" dirty="0"/>
              <a:t>Jesus’ words are living waters, the Holy Spirit, only made available through God’s calling, symbolized be the Feast of Tabernacles (37-37)   </a:t>
            </a:r>
          </a:p>
        </p:txBody>
      </p:sp>
      <p:sp>
        <p:nvSpPr>
          <p:cNvPr id="4" name="Slide Number Placeholder 3"/>
          <p:cNvSpPr>
            <a:spLocks noGrp="1"/>
          </p:cNvSpPr>
          <p:nvPr>
            <p:ph type="sldNum" sz="quarter" idx="5"/>
          </p:nvPr>
        </p:nvSpPr>
        <p:spPr/>
        <p:txBody>
          <a:bodyPr/>
          <a:lstStyle/>
          <a:p>
            <a:fld id="{811A7F82-385F-45A5-AEC8-32F9E8051A39}" type="slidenum">
              <a:rPr lang="en-CA" smtClean="0"/>
              <a:t>15</a:t>
            </a:fld>
            <a:endParaRPr lang="en-CA"/>
          </a:p>
        </p:txBody>
      </p:sp>
    </p:spTree>
    <p:extLst>
      <p:ext uri="{BB962C8B-B14F-4D97-AF65-F5344CB8AC3E}">
        <p14:creationId xmlns:p14="http://schemas.microsoft.com/office/powerpoint/2010/main" val="1089231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material based on “The transfiguration and the Tabernacle”, on page summary handout with links to the document </a:t>
            </a:r>
          </a:p>
          <a:p>
            <a:pPr marL="171450" indent="-171450">
              <a:buFont typeface="Arial" panose="020B0604020202020204" pitchFamily="34" charset="0"/>
              <a:buChar char="•"/>
            </a:pPr>
            <a:r>
              <a:rPr lang="en-CA" dirty="0"/>
              <a:t>The lessons of the transfiguration were very important for the apostles to learn</a:t>
            </a:r>
          </a:p>
        </p:txBody>
      </p:sp>
      <p:sp>
        <p:nvSpPr>
          <p:cNvPr id="4" name="Slide Number Placeholder 3"/>
          <p:cNvSpPr>
            <a:spLocks noGrp="1"/>
          </p:cNvSpPr>
          <p:nvPr>
            <p:ph type="sldNum" sz="quarter" idx="5"/>
          </p:nvPr>
        </p:nvSpPr>
        <p:spPr/>
        <p:txBody>
          <a:bodyPr/>
          <a:lstStyle/>
          <a:p>
            <a:fld id="{811A7F82-385F-45A5-AEC8-32F9E8051A39}" type="slidenum">
              <a:rPr lang="en-CA" smtClean="0"/>
              <a:t>2</a:t>
            </a:fld>
            <a:endParaRPr lang="en-CA"/>
          </a:p>
        </p:txBody>
      </p:sp>
    </p:spTree>
    <p:extLst>
      <p:ext uri="{BB962C8B-B14F-4D97-AF65-F5344CB8AC3E}">
        <p14:creationId xmlns:p14="http://schemas.microsoft.com/office/powerpoint/2010/main" val="189540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transfiguration most likely occurred on Mount Hermon</a:t>
            </a:r>
          </a:p>
        </p:txBody>
      </p:sp>
      <p:sp>
        <p:nvSpPr>
          <p:cNvPr id="4" name="Slide Number Placeholder 3"/>
          <p:cNvSpPr>
            <a:spLocks noGrp="1"/>
          </p:cNvSpPr>
          <p:nvPr>
            <p:ph type="sldNum" sz="quarter" idx="5"/>
          </p:nvPr>
        </p:nvSpPr>
        <p:spPr/>
        <p:txBody>
          <a:bodyPr/>
          <a:lstStyle/>
          <a:p>
            <a:fld id="{811A7F82-385F-45A5-AEC8-32F9E8051A39}" type="slidenum">
              <a:rPr lang="en-CA" smtClean="0"/>
              <a:t>3</a:t>
            </a:fld>
            <a:endParaRPr lang="en-CA"/>
          </a:p>
        </p:txBody>
      </p:sp>
    </p:spTree>
    <p:extLst>
      <p:ext uri="{BB962C8B-B14F-4D97-AF65-F5344CB8AC3E}">
        <p14:creationId xmlns:p14="http://schemas.microsoft.com/office/powerpoint/2010/main" val="3114448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object lesson is “faith” in Jesus’ ability as Messiah to accomplish his purpose. </a:t>
            </a:r>
          </a:p>
          <a:p>
            <a:pPr marL="171450" indent="-171450">
              <a:buFont typeface="Arial" panose="020B0604020202020204" pitchFamily="34" charset="0"/>
              <a:buChar char="•"/>
            </a:pPr>
            <a:r>
              <a:rPr lang="en-CA" dirty="0"/>
              <a:t>Jesus uses the “Pharisees and Sadducees” as a foil – their teaching is the antithesis of “faith”. </a:t>
            </a:r>
          </a:p>
        </p:txBody>
      </p:sp>
      <p:sp>
        <p:nvSpPr>
          <p:cNvPr id="4" name="Slide Number Placeholder 3"/>
          <p:cNvSpPr>
            <a:spLocks noGrp="1"/>
          </p:cNvSpPr>
          <p:nvPr>
            <p:ph type="sldNum" sz="quarter" idx="5"/>
          </p:nvPr>
        </p:nvSpPr>
        <p:spPr/>
        <p:txBody>
          <a:bodyPr/>
          <a:lstStyle/>
          <a:p>
            <a:fld id="{811A7F82-385F-45A5-AEC8-32F9E8051A39}" type="slidenum">
              <a:rPr lang="en-CA" smtClean="0"/>
              <a:t>4</a:t>
            </a:fld>
            <a:endParaRPr lang="en-CA"/>
          </a:p>
        </p:txBody>
      </p:sp>
    </p:spTree>
    <p:extLst>
      <p:ext uri="{BB962C8B-B14F-4D97-AF65-F5344CB8AC3E}">
        <p14:creationId xmlns:p14="http://schemas.microsoft.com/office/powerpoint/2010/main" val="2409199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one of the most controversial scriptures in the entire Bible</a:t>
            </a:r>
          </a:p>
          <a:p>
            <a:pPr marL="171450" indent="-171450">
              <a:buFont typeface="Arial" panose="020B0604020202020204" pitchFamily="34" charset="0"/>
              <a:buChar char="•"/>
            </a:pPr>
            <a:r>
              <a:rPr lang="en-CA" dirty="0"/>
              <a:t>No time to discuss the perversion of 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The apostles are to be given the keys to the Kingdom of God, the knowledge that is required for people to be prepared for the gift of eternal life</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6</a:t>
            </a:fld>
            <a:endParaRPr lang="en-CA"/>
          </a:p>
        </p:txBody>
      </p:sp>
    </p:spTree>
    <p:extLst>
      <p:ext uri="{BB962C8B-B14F-4D97-AF65-F5344CB8AC3E}">
        <p14:creationId xmlns:p14="http://schemas.microsoft.com/office/powerpoint/2010/main" val="903907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starts to focus the apostles on how the Plan of God is going to work out … </a:t>
            </a:r>
          </a:p>
          <a:p>
            <a:pPr marL="171450" indent="-171450">
              <a:buFont typeface="Arial" panose="020B0604020202020204" pitchFamily="34" charset="0"/>
              <a:buChar char="•"/>
            </a:pPr>
            <a:r>
              <a:rPr lang="en-CA" dirty="0"/>
              <a:t>These three verses were absolutely critical for the apostles to understand</a:t>
            </a:r>
          </a:p>
        </p:txBody>
      </p:sp>
      <p:sp>
        <p:nvSpPr>
          <p:cNvPr id="4" name="Slide Number Placeholder 3"/>
          <p:cNvSpPr>
            <a:spLocks noGrp="1"/>
          </p:cNvSpPr>
          <p:nvPr>
            <p:ph type="sldNum" sz="quarter" idx="5"/>
          </p:nvPr>
        </p:nvSpPr>
        <p:spPr/>
        <p:txBody>
          <a:bodyPr/>
          <a:lstStyle/>
          <a:p>
            <a:fld id="{811A7F82-385F-45A5-AEC8-32F9E8051A39}" type="slidenum">
              <a:rPr lang="en-CA" smtClean="0"/>
              <a:t>7</a:t>
            </a:fld>
            <a:endParaRPr lang="en-CA"/>
          </a:p>
        </p:txBody>
      </p:sp>
    </p:spTree>
    <p:extLst>
      <p:ext uri="{BB962C8B-B14F-4D97-AF65-F5344CB8AC3E}">
        <p14:creationId xmlns:p14="http://schemas.microsoft.com/office/powerpoint/2010/main" val="1971948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document goes through the parables in more detail</a:t>
            </a:r>
          </a:p>
          <a:p>
            <a:pPr marL="171450" indent="-171450">
              <a:buFont typeface="Arial" panose="020B0604020202020204" pitchFamily="34" charset="0"/>
              <a:buChar char="•"/>
            </a:pPr>
            <a:r>
              <a:rPr lang="en-CA" dirty="0"/>
              <a:t>These three show that understanding the teaching of Jesus is required for salvation</a:t>
            </a:r>
          </a:p>
          <a:p>
            <a:pPr marL="171450" indent="-171450">
              <a:buFont typeface="Arial" panose="020B0604020202020204" pitchFamily="34" charset="0"/>
              <a:buChar char="•"/>
            </a:pPr>
            <a:r>
              <a:rPr lang="en-CA" dirty="0"/>
              <a:t>Requirements to be eligible for salvation …</a:t>
            </a:r>
          </a:p>
        </p:txBody>
      </p:sp>
      <p:sp>
        <p:nvSpPr>
          <p:cNvPr id="4" name="Slide Number Placeholder 3"/>
          <p:cNvSpPr>
            <a:spLocks noGrp="1"/>
          </p:cNvSpPr>
          <p:nvPr>
            <p:ph type="sldNum" sz="quarter" idx="5"/>
          </p:nvPr>
        </p:nvSpPr>
        <p:spPr/>
        <p:txBody>
          <a:bodyPr/>
          <a:lstStyle/>
          <a:p>
            <a:fld id="{811A7F82-385F-45A5-AEC8-32F9E8051A39}" type="slidenum">
              <a:rPr lang="en-CA" smtClean="0"/>
              <a:t>8</a:t>
            </a:fld>
            <a:endParaRPr lang="en-CA"/>
          </a:p>
        </p:txBody>
      </p:sp>
    </p:spTree>
    <p:extLst>
      <p:ext uri="{BB962C8B-B14F-4D97-AF65-F5344CB8AC3E}">
        <p14:creationId xmlns:p14="http://schemas.microsoft.com/office/powerpoint/2010/main" val="1882682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Salvation is all about the Kingdom …</a:t>
            </a:r>
          </a:p>
        </p:txBody>
      </p:sp>
      <p:sp>
        <p:nvSpPr>
          <p:cNvPr id="4" name="Slide Number Placeholder 3"/>
          <p:cNvSpPr>
            <a:spLocks noGrp="1"/>
          </p:cNvSpPr>
          <p:nvPr>
            <p:ph type="sldNum" sz="quarter" idx="5"/>
          </p:nvPr>
        </p:nvSpPr>
        <p:spPr/>
        <p:txBody>
          <a:bodyPr/>
          <a:lstStyle/>
          <a:p>
            <a:fld id="{811A7F82-385F-45A5-AEC8-32F9E8051A39}" type="slidenum">
              <a:rPr lang="en-CA" smtClean="0"/>
              <a:t>9</a:t>
            </a:fld>
            <a:endParaRPr lang="en-CA"/>
          </a:p>
        </p:txBody>
      </p:sp>
    </p:spTree>
    <p:extLst>
      <p:ext uri="{BB962C8B-B14F-4D97-AF65-F5344CB8AC3E}">
        <p14:creationId xmlns:p14="http://schemas.microsoft.com/office/powerpoint/2010/main" val="768257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must have been some verbal indication that the representation is Elijah and Moses</a:t>
            </a:r>
          </a:p>
          <a:p>
            <a:pPr marL="171450" indent="-171450">
              <a:buFont typeface="Arial" panose="020B0604020202020204" pitchFamily="34" charset="0"/>
              <a:buChar char="•"/>
            </a:pPr>
            <a:r>
              <a:rPr lang="en-CA" dirty="0"/>
              <a:t>This confusion reflects their lack of understanding when Jesus explained to them the inevitable course of events leading up to his death</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10</a:t>
            </a:fld>
            <a:endParaRPr lang="en-CA"/>
          </a:p>
        </p:txBody>
      </p:sp>
    </p:spTree>
    <p:extLst>
      <p:ext uri="{BB962C8B-B14F-4D97-AF65-F5344CB8AC3E}">
        <p14:creationId xmlns:p14="http://schemas.microsoft.com/office/powerpoint/2010/main" val="4263258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DE1EF-5BE8-47B5-80FB-30E6D4CDE0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BDC2C12-F2A7-4216-9B68-051C63F35F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6513770-452F-4202-B39B-FB4E0631BA76}"/>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5" name="Footer Placeholder 4">
            <a:extLst>
              <a:ext uri="{FF2B5EF4-FFF2-40B4-BE49-F238E27FC236}">
                <a16:creationId xmlns:a16="http://schemas.microsoft.com/office/drawing/2014/main" id="{44DAE2B9-5312-4BDA-8AC6-558B47248A5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82E7597-B7B9-4451-8D9B-4E544446B410}"/>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408160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08DE0-1F7C-42C3-9FC7-F1383053EC3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08E2D70-C2AC-41DF-BFB2-49C928289D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A23EC0B-5B60-43B4-932B-F8C7B4A9F5EA}"/>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5" name="Footer Placeholder 4">
            <a:extLst>
              <a:ext uri="{FF2B5EF4-FFF2-40B4-BE49-F238E27FC236}">
                <a16:creationId xmlns:a16="http://schemas.microsoft.com/office/drawing/2014/main" id="{896B8559-7F42-4E6E-BF4F-C712F24114A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E65CA30-C35B-4C4A-8A6B-5205B5F2CF1E}"/>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3910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0BA200-7554-4D69-8C28-506CC9E432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6DAFD3E-FAFC-4F54-8613-E37B728FFF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820AB15-E51D-495E-91F0-7BF30770FC1A}"/>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5" name="Footer Placeholder 4">
            <a:extLst>
              <a:ext uri="{FF2B5EF4-FFF2-40B4-BE49-F238E27FC236}">
                <a16:creationId xmlns:a16="http://schemas.microsoft.com/office/drawing/2014/main" id="{4E6DCE99-A7F9-4893-B253-CA795DAF35C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6FB829A-875C-4B1F-9C3B-0B4919EACCD2}"/>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131840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4D5BC-5B05-468B-9544-000F792441E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66DEA40-8B8A-4933-A76B-D347838E58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241A1A6-F311-46EC-8C88-17CF1CA1B719}"/>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5" name="Footer Placeholder 4">
            <a:extLst>
              <a:ext uri="{FF2B5EF4-FFF2-40B4-BE49-F238E27FC236}">
                <a16:creationId xmlns:a16="http://schemas.microsoft.com/office/drawing/2014/main" id="{AE97697B-0920-4C01-914B-A1736E7D5F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062C564-A57C-4C8E-80D7-9AB9B9566AC2}"/>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20379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9C17-CAA0-4C34-A3CC-08313CDB0A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8E39258-6709-4A7F-8CF5-8BB813B7C4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2FE57F-2716-4579-9F5E-5F110EAA8F93}"/>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5" name="Footer Placeholder 4">
            <a:extLst>
              <a:ext uri="{FF2B5EF4-FFF2-40B4-BE49-F238E27FC236}">
                <a16:creationId xmlns:a16="http://schemas.microsoft.com/office/drawing/2014/main" id="{DEFFAE40-2EF3-4668-86B5-EC9C5B648B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AACD23-075A-4C38-A706-851829D9782C}"/>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99636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4A5E1-D10F-44EE-A61A-A77BB9384CA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97ED876-15D1-4DB4-8D1C-932BA201C1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983EB94-3B58-4207-B070-AEF872CA92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C6CA510-EB80-4E0F-ABEE-198233255370}"/>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6" name="Footer Placeholder 5">
            <a:extLst>
              <a:ext uri="{FF2B5EF4-FFF2-40B4-BE49-F238E27FC236}">
                <a16:creationId xmlns:a16="http://schemas.microsoft.com/office/drawing/2014/main" id="{C1E23031-6A17-4EE8-9708-4B31E449980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23AD93-B412-4CAF-9F56-6741BD7554D7}"/>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713038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311F7-7838-4573-AC6D-2A513A3C617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F99008-10A5-4BD0-8DA3-56A3C2DB88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36131F-DE2A-41D4-8D62-4F6494C974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909930D-35B9-4F9C-8C44-1A0E0485A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B82BE4-EDF9-45EC-B0C8-6B9A9B9F8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9BB44E3-5200-45D2-A1DC-E9A53CE49B6F}"/>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8" name="Footer Placeholder 7">
            <a:extLst>
              <a:ext uri="{FF2B5EF4-FFF2-40B4-BE49-F238E27FC236}">
                <a16:creationId xmlns:a16="http://schemas.microsoft.com/office/drawing/2014/main" id="{485E7FC2-9F1F-4EE2-9E13-81871F6159D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B35FB6B-1190-4319-985F-4ADD7D64C33E}"/>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30493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92BE1-96F5-4DD8-97E5-29395714120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76B8D77-DEAD-4EF4-B71B-9C0628E1772B}"/>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4" name="Footer Placeholder 3">
            <a:extLst>
              <a:ext uri="{FF2B5EF4-FFF2-40B4-BE49-F238E27FC236}">
                <a16:creationId xmlns:a16="http://schemas.microsoft.com/office/drawing/2014/main" id="{8DBE338E-359D-4ACB-B8C6-691740C57C5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A08C241-513D-4253-9903-9450FD208615}"/>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412209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2BA963-B1E2-4E54-94B9-1CAABA85A134}"/>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3" name="Footer Placeholder 2">
            <a:extLst>
              <a:ext uri="{FF2B5EF4-FFF2-40B4-BE49-F238E27FC236}">
                <a16:creationId xmlns:a16="http://schemas.microsoft.com/office/drawing/2014/main" id="{486BB85C-4B14-4FB3-BA36-64830040ACB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91B341D-5D0F-4403-8156-4513023DB931}"/>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201261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83C1-0074-40B5-9C0A-4A3977B602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61BEF11-8712-4A4F-A2D5-665D4B34C3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93BDF2B-089D-4354-9D3B-D918807329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73B8EC-202C-46DF-BB8F-FFF7611B40F8}"/>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6" name="Footer Placeholder 5">
            <a:extLst>
              <a:ext uri="{FF2B5EF4-FFF2-40B4-BE49-F238E27FC236}">
                <a16:creationId xmlns:a16="http://schemas.microsoft.com/office/drawing/2014/main" id="{CDA52AB3-1685-4C02-91CB-FDA5F9123F5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BE9C2AD-F46E-4FA3-A04D-4E72F3812108}"/>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551801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E2B6-8818-476F-B97B-01E782969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6C099A3-A9BC-4234-A8EB-8FE631CAE1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B2B1704-1993-4A85-84FD-27A9AA6F1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BCA54B-DB0B-4121-B63B-524AE754E26B}"/>
              </a:ext>
            </a:extLst>
          </p:cNvPr>
          <p:cNvSpPr>
            <a:spLocks noGrp="1"/>
          </p:cNvSpPr>
          <p:nvPr>
            <p:ph type="dt" sz="half" idx="10"/>
          </p:nvPr>
        </p:nvSpPr>
        <p:spPr/>
        <p:txBody>
          <a:bodyPr/>
          <a:lstStyle/>
          <a:p>
            <a:fld id="{348D33BE-031F-41E1-BFFC-2D86112ABD8F}" type="datetimeFigureOut">
              <a:rPr lang="en-CA" smtClean="0"/>
              <a:t>2021-09-18</a:t>
            </a:fld>
            <a:endParaRPr lang="en-CA"/>
          </a:p>
        </p:txBody>
      </p:sp>
      <p:sp>
        <p:nvSpPr>
          <p:cNvPr id="6" name="Footer Placeholder 5">
            <a:extLst>
              <a:ext uri="{FF2B5EF4-FFF2-40B4-BE49-F238E27FC236}">
                <a16:creationId xmlns:a16="http://schemas.microsoft.com/office/drawing/2014/main" id="{D51D53B4-7531-4381-8072-F201E001933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B54B93E-32FC-489C-89F4-1172A1F79EFB}"/>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3191813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9309D6-4047-48F8-8165-497BB2FB7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0C313D9-8330-470A-B755-2D18C75854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8DFCFC1-E8DF-4FC6-A616-061E1357A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D33BE-031F-41E1-BFFC-2D86112ABD8F}" type="datetimeFigureOut">
              <a:rPr lang="en-CA" smtClean="0"/>
              <a:t>2021-09-18</a:t>
            </a:fld>
            <a:endParaRPr lang="en-CA"/>
          </a:p>
        </p:txBody>
      </p:sp>
      <p:sp>
        <p:nvSpPr>
          <p:cNvPr id="5" name="Footer Placeholder 4">
            <a:extLst>
              <a:ext uri="{FF2B5EF4-FFF2-40B4-BE49-F238E27FC236}">
                <a16:creationId xmlns:a16="http://schemas.microsoft.com/office/drawing/2014/main" id="{F46E6E97-4E6D-4252-835A-89E6F1E368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A82FB35-BBA5-42A3-9008-DDA2E405FB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BB965-FA63-4D87-B123-0D39B7EFC7BC}" type="slidenum">
              <a:rPr lang="en-CA" smtClean="0"/>
              <a:t>‹#›</a:t>
            </a:fld>
            <a:endParaRPr lang="en-CA"/>
          </a:p>
        </p:txBody>
      </p:sp>
    </p:spTree>
    <p:extLst>
      <p:ext uri="{BB962C8B-B14F-4D97-AF65-F5344CB8AC3E}">
        <p14:creationId xmlns:p14="http://schemas.microsoft.com/office/powerpoint/2010/main" val="3043945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D8A25-2E10-40BE-A069-D590B5272BF9}"/>
              </a:ext>
            </a:extLst>
          </p:cNvPr>
          <p:cNvSpPr>
            <a:spLocks noGrp="1"/>
          </p:cNvSpPr>
          <p:nvPr>
            <p:ph type="ctrTitle"/>
          </p:nvPr>
        </p:nvSpPr>
        <p:spPr>
          <a:xfrm>
            <a:off x="1061885" y="752167"/>
            <a:ext cx="10087896" cy="1327355"/>
          </a:xfrm>
        </p:spPr>
        <p:txBody>
          <a:bodyPr>
            <a:normAutofit/>
          </a:bodyPr>
          <a:lstStyle/>
          <a:p>
            <a:r>
              <a:rPr lang="en-CA" sz="7200" dirty="0">
                <a:latin typeface="Arial Black" panose="020B0A04020102020204" pitchFamily="34" charset="0"/>
              </a:rPr>
              <a:t>The Transfiguration </a:t>
            </a:r>
          </a:p>
        </p:txBody>
      </p:sp>
      <p:sp>
        <p:nvSpPr>
          <p:cNvPr id="3" name="Subtitle 2">
            <a:extLst>
              <a:ext uri="{FF2B5EF4-FFF2-40B4-BE49-F238E27FC236}">
                <a16:creationId xmlns:a16="http://schemas.microsoft.com/office/drawing/2014/main" id="{B93A77C3-F15C-46A0-9B44-31C234D6BC05}"/>
              </a:ext>
            </a:extLst>
          </p:cNvPr>
          <p:cNvSpPr>
            <a:spLocks noGrp="1"/>
          </p:cNvSpPr>
          <p:nvPr>
            <p:ph type="subTitle" idx="1"/>
          </p:nvPr>
        </p:nvSpPr>
        <p:spPr>
          <a:xfrm>
            <a:off x="1061885" y="2433484"/>
            <a:ext cx="10087896" cy="3451122"/>
          </a:xfrm>
        </p:spPr>
        <p:txBody>
          <a:bodyPr/>
          <a:lstStyle/>
          <a:p>
            <a:r>
              <a:rPr lang="en-CA" sz="2800" b="1" i="1" dirty="0">
                <a:solidFill>
                  <a:srgbClr val="FF0000"/>
                </a:solidFill>
              </a:rPr>
              <a:t>… </a:t>
            </a:r>
            <a:r>
              <a:rPr lang="en-CA" sz="2800" b="1" i="1" dirty="0">
                <a:solidFill>
                  <a:srgbClr val="FF0000"/>
                </a:solidFill>
                <a:highlight>
                  <a:srgbClr val="FFFF00"/>
                </a:highlight>
              </a:rPr>
              <a:t>Jesus</a:t>
            </a:r>
            <a:r>
              <a:rPr lang="en-CA" sz="2800" b="1" i="1" dirty="0">
                <a:solidFill>
                  <a:srgbClr val="FF0000"/>
                </a:solidFill>
              </a:rPr>
              <a:t> … was </a:t>
            </a:r>
            <a:r>
              <a:rPr lang="en-CA" sz="2800" b="1" i="1" dirty="0">
                <a:solidFill>
                  <a:srgbClr val="FF0000"/>
                </a:solidFill>
                <a:highlight>
                  <a:srgbClr val="FFFF00"/>
                </a:highlight>
              </a:rPr>
              <a:t>transfigured before them</a:t>
            </a:r>
            <a:r>
              <a:rPr lang="en-CA" sz="2800" b="1" i="1" dirty="0">
                <a:solidFill>
                  <a:srgbClr val="FF0000"/>
                </a:solidFill>
              </a:rPr>
              <a:t>, and his clothes became radiant, intensely white, as no one on earth could bleach them.  And there appeared to them </a:t>
            </a:r>
            <a:r>
              <a:rPr lang="en-CA" sz="2800" b="1" i="1" dirty="0">
                <a:solidFill>
                  <a:srgbClr val="FF0000"/>
                </a:solidFill>
                <a:highlight>
                  <a:srgbClr val="FFFF00"/>
                </a:highlight>
              </a:rPr>
              <a:t>Elijah with Moses</a:t>
            </a:r>
            <a:r>
              <a:rPr lang="en-CA" sz="2800" b="1" i="1" dirty="0">
                <a:solidFill>
                  <a:srgbClr val="FF0000"/>
                </a:solidFill>
              </a:rPr>
              <a:t>, and they were talking with Jesus.  And Peter said to Jesus, “Rabbi, it is good that we are here.  Let us make three [</a:t>
            </a:r>
            <a:r>
              <a:rPr lang="en-CA" sz="2800" b="1" i="1" dirty="0">
                <a:solidFill>
                  <a:srgbClr val="FF0000"/>
                </a:solidFill>
                <a:highlight>
                  <a:srgbClr val="FFFF00"/>
                </a:highlight>
              </a:rPr>
              <a:t>tabernacles</a:t>
            </a:r>
            <a:r>
              <a:rPr lang="en-CA" sz="2800" b="1" i="1" dirty="0">
                <a:solidFill>
                  <a:srgbClr val="FF0000"/>
                </a:solidFill>
              </a:rPr>
              <a:t>] , one for you and one for Moses and one for Elijah.”  </a:t>
            </a:r>
          </a:p>
          <a:p>
            <a:pPr algn="r"/>
            <a:r>
              <a:rPr lang="en-CA" dirty="0"/>
              <a:t>Mark 9:2-5 ESV</a:t>
            </a:r>
          </a:p>
        </p:txBody>
      </p:sp>
    </p:spTree>
    <p:extLst>
      <p:ext uri="{BB962C8B-B14F-4D97-AF65-F5344CB8AC3E}">
        <p14:creationId xmlns:p14="http://schemas.microsoft.com/office/powerpoint/2010/main" val="2929822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DFE74-FA32-4909-B842-E8AA393B0668}"/>
              </a:ext>
            </a:extLst>
          </p:cNvPr>
          <p:cNvSpPr>
            <a:spLocks noGrp="1"/>
          </p:cNvSpPr>
          <p:nvPr>
            <p:ph type="title"/>
          </p:nvPr>
        </p:nvSpPr>
        <p:spPr>
          <a:xfrm>
            <a:off x="838200" y="1"/>
            <a:ext cx="10515600" cy="1155939"/>
          </a:xfrm>
        </p:spPr>
        <p:txBody>
          <a:bodyPr/>
          <a:lstStyle/>
          <a:p>
            <a:pPr algn="ctr"/>
            <a:r>
              <a:rPr lang="en-CA" dirty="0">
                <a:latin typeface="Arial Black" panose="020B0A04020102020204" pitchFamily="34" charset="0"/>
              </a:rPr>
              <a:t>The Transfiguration</a:t>
            </a:r>
          </a:p>
        </p:txBody>
      </p:sp>
      <p:sp>
        <p:nvSpPr>
          <p:cNvPr id="3" name="Content Placeholder 2">
            <a:extLst>
              <a:ext uri="{FF2B5EF4-FFF2-40B4-BE49-F238E27FC236}">
                <a16:creationId xmlns:a16="http://schemas.microsoft.com/office/drawing/2014/main" id="{E0346A57-9B55-4B34-BF9F-25601483879B}"/>
              </a:ext>
            </a:extLst>
          </p:cNvPr>
          <p:cNvSpPr>
            <a:spLocks noGrp="1"/>
          </p:cNvSpPr>
          <p:nvPr>
            <p:ph idx="1"/>
          </p:nvPr>
        </p:nvSpPr>
        <p:spPr>
          <a:xfrm>
            <a:off x="0" y="1155940"/>
            <a:ext cx="12192000" cy="5702059"/>
          </a:xfrm>
        </p:spPr>
        <p:txBody>
          <a:bodyPr/>
          <a:lstStyle/>
          <a:p>
            <a:pPr marL="457200" lvl="1" indent="0">
              <a:buNone/>
            </a:pPr>
            <a:r>
              <a:rPr lang="en-CA" b="1" u="sng" dirty="0"/>
              <a:t>Mark 9:2-8 ESV</a:t>
            </a:r>
          </a:p>
          <a:p>
            <a:pPr marL="457200" lvl="1" indent="0">
              <a:buNone/>
            </a:pPr>
            <a:r>
              <a:rPr lang="en-CA" dirty="0"/>
              <a:t>And after six days </a:t>
            </a:r>
            <a:r>
              <a:rPr lang="en-CA" b="1" dirty="0">
                <a:highlight>
                  <a:srgbClr val="FFFF00"/>
                </a:highlight>
              </a:rPr>
              <a:t>Jesus took with him Peter and James and John</a:t>
            </a:r>
            <a:r>
              <a:rPr lang="en-CA" dirty="0"/>
              <a:t>, and led them up a high mountain by themselves.  And </a:t>
            </a:r>
            <a:r>
              <a:rPr lang="en-CA" b="1" dirty="0">
                <a:highlight>
                  <a:srgbClr val="FFFF00"/>
                </a:highlight>
              </a:rPr>
              <a:t>he was transfigured before them</a:t>
            </a:r>
            <a:r>
              <a:rPr lang="en-CA" dirty="0"/>
              <a:t>, and his clothes became radiant, intensely white, as no one on earth could bleach them.  And </a:t>
            </a:r>
            <a:r>
              <a:rPr lang="en-CA" b="1" dirty="0">
                <a:highlight>
                  <a:srgbClr val="FFFF00"/>
                </a:highlight>
              </a:rPr>
              <a:t>there appeared to them Elijah with Moses</a:t>
            </a:r>
            <a:r>
              <a:rPr lang="en-CA" dirty="0"/>
              <a:t>, and they were talking with Jesus.  And </a:t>
            </a:r>
            <a:r>
              <a:rPr lang="en-CA" b="1" dirty="0">
                <a:highlight>
                  <a:srgbClr val="FFFF00"/>
                </a:highlight>
              </a:rPr>
              <a:t>Peter said</a:t>
            </a:r>
            <a:r>
              <a:rPr lang="en-CA" dirty="0"/>
              <a:t> to Jesus, “Rabbi, it is good that we are here.  </a:t>
            </a:r>
            <a:r>
              <a:rPr lang="en-CA" b="1" dirty="0">
                <a:highlight>
                  <a:srgbClr val="FFFF00"/>
                </a:highlight>
              </a:rPr>
              <a:t>Let us make three [tabernacles]</a:t>
            </a:r>
            <a:r>
              <a:rPr lang="en-CA" dirty="0"/>
              <a:t>, one for you and one for Moses and one for Elijah.”  For </a:t>
            </a:r>
            <a:r>
              <a:rPr lang="en-CA" b="1" dirty="0">
                <a:highlight>
                  <a:srgbClr val="FFFF00"/>
                </a:highlight>
              </a:rPr>
              <a:t>he did not know what to say, for they were terrified</a:t>
            </a:r>
            <a:r>
              <a:rPr lang="en-CA" dirty="0"/>
              <a:t>.  And a </a:t>
            </a:r>
            <a:r>
              <a:rPr lang="en-CA" b="1" dirty="0">
                <a:highlight>
                  <a:srgbClr val="FFFF00"/>
                </a:highlight>
              </a:rPr>
              <a:t>cloud overshadowed them</a:t>
            </a:r>
            <a:r>
              <a:rPr lang="en-CA" dirty="0"/>
              <a:t>, and a voice came out of the cloud, “</a:t>
            </a:r>
            <a:r>
              <a:rPr lang="en-CA" b="1" dirty="0">
                <a:highlight>
                  <a:srgbClr val="FFFF00"/>
                </a:highlight>
              </a:rPr>
              <a:t>This is my beloved Son; listen to him</a:t>
            </a:r>
            <a:r>
              <a:rPr lang="en-CA" dirty="0"/>
              <a:t>.”  And suddenly, looking around, they no longer saw anyone with them but Jesus only.</a:t>
            </a:r>
          </a:p>
          <a:p>
            <a:r>
              <a:rPr lang="en-CA" b="1" dirty="0">
                <a:highlight>
                  <a:srgbClr val="FFFF00"/>
                </a:highlight>
              </a:rPr>
              <a:t>The Transfiguration was a vision</a:t>
            </a:r>
            <a:r>
              <a:rPr lang="en-CA" dirty="0"/>
              <a:t>: Elijah and Moses are not really there – they appear in a glorified state as does Jesus</a:t>
            </a:r>
          </a:p>
          <a:p>
            <a:r>
              <a:rPr lang="en-CA" dirty="0"/>
              <a:t>The apostles are </a:t>
            </a:r>
            <a:r>
              <a:rPr lang="en-CA" b="1" dirty="0">
                <a:highlight>
                  <a:srgbClr val="FFFF00"/>
                </a:highlight>
              </a:rPr>
              <a:t>confused</a:t>
            </a:r>
            <a:r>
              <a:rPr lang="en-CA" dirty="0"/>
              <a:t>: Peter “did not know what to say”</a:t>
            </a:r>
          </a:p>
          <a:p>
            <a:r>
              <a:rPr lang="en-CA" dirty="0"/>
              <a:t>They are “</a:t>
            </a:r>
            <a:r>
              <a:rPr lang="en-CA" b="1" dirty="0">
                <a:highlight>
                  <a:srgbClr val="FFFF00"/>
                </a:highlight>
              </a:rPr>
              <a:t>terrified</a:t>
            </a:r>
            <a:r>
              <a:rPr lang="en-CA" dirty="0"/>
              <a:t>” yet have a </a:t>
            </a:r>
            <a:r>
              <a:rPr lang="en-CA" b="1" dirty="0">
                <a:highlight>
                  <a:srgbClr val="FFFF00"/>
                </a:highlight>
              </a:rPr>
              <a:t>feeling of comfort</a:t>
            </a:r>
            <a:r>
              <a:rPr lang="en-CA" dirty="0"/>
              <a:t>: “it is good that we are here”</a:t>
            </a:r>
          </a:p>
          <a:p>
            <a:r>
              <a:rPr lang="en-CA" b="1" dirty="0">
                <a:highlight>
                  <a:srgbClr val="FFFF00"/>
                </a:highlight>
              </a:rPr>
              <a:t>They feel the need to build three “tabernacles”</a:t>
            </a:r>
          </a:p>
        </p:txBody>
      </p:sp>
    </p:spTree>
    <p:extLst>
      <p:ext uri="{BB962C8B-B14F-4D97-AF65-F5344CB8AC3E}">
        <p14:creationId xmlns:p14="http://schemas.microsoft.com/office/powerpoint/2010/main" val="1431933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F806C-3BB1-4140-A8FF-6BF3DA77E735}"/>
              </a:ext>
            </a:extLst>
          </p:cNvPr>
          <p:cNvSpPr>
            <a:spLocks noGrp="1"/>
          </p:cNvSpPr>
          <p:nvPr>
            <p:ph type="title"/>
          </p:nvPr>
        </p:nvSpPr>
        <p:spPr>
          <a:xfrm>
            <a:off x="838200" y="1"/>
            <a:ext cx="10515600" cy="1190444"/>
          </a:xfrm>
        </p:spPr>
        <p:txBody>
          <a:bodyPr/>
          <a:lstStyle/>
          <a:p>
            <a:pPr algn="ctr"/>
            <a:r>
              <a:rPr lang="en-CA" dirty="0">
                <a:latin typeface="Arial Black" panose="020B0A04020102020204" pitchFamily="34" charset="0"/>
              </a:rPr>
              <a:t>Analysis of the Transfiguration</a:t>
            </a:r>
          </a:p>
        </p:txBody>
      </p:sp>
      <p:sp>
        <p:nvSpPr>
          <p:cNvPr id="3" name="Content Placeholder 2">
            <a:extLst>
              <a:ext uri="{FF2B5EF4-FFF2-40B4-BE49-F238E27FC236}">
                <a16:creationId xmlns:a16="http://schemas.microsoft.com/office/drawing/2014/main" id="{331912A5-CAE9-4F84-B9B5-7D6EF945E4BA}"/>
              </a:ext>
            </a:extLst>
          </p:cNvPr>
          <p:cNvSpPr>
            <a:spLocks noGrp="1"/>
          </p:cNvSpPr>
          <p:nvPr>
            <p:ph idx="1"/>
          </p:nvPr>
        </p:nvSpPr>
        <p:spPr>
          <a:xfrm>
            <a:off x="0" y="1035170"/>
            <a:ext cx="12192000" cy="5822829"/>
          </a:xfrm>
        </p:spPr>
        <p:txBody>
          <a:bodyPr>
            <a:normAutofit fontScale="92500" lnSpcReduction="10000"/>
          </a:bodyPr>
          <a:lstStyle/>
          <a:p>
            <a:r>
              <a:rPr lang="en-CA" dirty="0"/>
              <a:t>Jesus appears in a glorified state: this answers to the final parable – Jesus appears glorified as he will be in the Kingdom</a:t>
            </a:r>
            <a:r>
              <a:rPr lang="en-CA" b="1" dirty="0"/>
              <a:t>; </a:t>
            </a:r>
            <a:r>
              <a:rPr lang="en-CA" b="1" dirty="0">
                <a:highlight>
                  <a:srgbClr val="FFFF00"/>
                </a:highlight>
              </a:rPr>
              <a:t>Peter, James, and John have seen the Kingdom before facing death</a:t>
            </a:r>
          </a:p>
          <a:p>
            <a:r>
              <a:rPr lang="en-CA" dirty="0"/>
              <a:t>Elijah and Moses, also glorified, speak with Jesus: they are also represented as being in the Kingdom; they speak with Jesus concerning the Plan of God</a:t>
            </a:r>
          </a:p>
          <a:p>
            <a:pPr lvl="1">
              <a:buFont typeface="Wingdings" panose="05000000000000000000" pitchFamily="2" charset="2"/>
              <a:buChar char="Ø"/>
            </a:pPr>
            <a:r>
              <a:rPr lang="en-CA" sz="2600" dirty="0"/>
              <a:t>Why “Elijah and Moses”?</a:t>
            </a:r>
          </a:p>
          <a:p>
            <a:pPr lvl="1">
              <a:buFont typeface="Wingdings" panose="05000000000000000000" pitchFamily="2" charset="2"/>
              <a:buChar char="Ø"/>
            </a:pPr>
            <a:r>
              <a:rPr lang="en-CA" sz="2600" b="1" dirty="0">
                <a:highlight>
                  <a:srgbClr val="FFFF00"/>
                </a:highlight>
              </a:rPr>
              <a:t>This is clearly an allusion the prophecy of Malachi in chapter 4 verses 4 through 6</a:t>
            </a:r>
          </a:p>
          <a:p>
            <a:r>
              <a:rPr lang="en-CA" dirty="0"/>
              <a:t>Peter proposes the construction of </a:t>
            </a:r>
            <a:r>
              <a:rPr lang="en-CA" b="1" dirty="0">
                <a:highlight>
                  <a:srgbClr val="FFFF00"/>
                </a:highlight>
              </a:rPr>
              <a:t>three tabernacles</a:t>
            </a:r>
            <a:r>
              <a:rPr lang="en-CA" dirty="0"/>
              <a:t>: this is the most important feature of the vision – we do NOT have time to get into in detail today</a:t>
            </a:r>
          </a:p>
          <a:p>
            <a:r>
              <a:rPr lang="en-CA" b="1" dirty="0">
                <a:highlight>
                  <a:srgbClr val="FFFF00"/>
                </a:highlight>
              </a:rPr>
              <a:t>The apostles experience confusion and comfort</a:t>
            </a:r>
            <a:r>
              <a:rPr lang="en-CA" dirty="0"/>
              <a:t>: confusion is natural given the enormous amount of information Jesus gave then in preparation for the vision and the awesomeness of the vision itself; the comfort no doubt was directly attributable to the presence of the Holy Spirit assuring them of them of beneficence of the vision</a:t>
            </a:r>
          </a:p>
          <a:p>
            <a:r>
              <a:rPr lang="en-CA" dirty="0"/>
              <a:t>The apostles then experience </a:t>
            </a:r>
            <a:r>
              <a:rPr lang="en-CA" b="1" dirty="0">
                <a:highlight>
                  <a:srgbClr val="FFFF00"/>
                </a:highlight>
              </a:rPr>
              <a:t>fear as a cloud overshadows them</a:t>
            </a:r>
            <a:r>
              <a:rPr lang="en-CA" dirty="0"/>
              <a:t>: this is a direct allusion to the theophany at Sinai – the awesomeness of God is over-shadowing in a cloud, as at Sinai, there as here, fear is induced</a:t>
            </a:r>
          </a:p>
        </p:txBody>
      </p:sp>
    </p:spTree>
    <p:extLst>
      <p:ext uri="{BB962C8B-B14F-4D97-AF65-F5344CB8AC3E}">
        <p14:creationId xmlns:p14="http://schemas.microsoft.com/office/powerpoint/2010/main" val="3304160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D5419-1547-46EB-A5CD-4F2140EABB7F}"/>
              </a:ext>
            </a:extLst>
          </p:cNvPr>
          <p:cNvSpPr>
            <a:spLocks noGrp="1"/>
          </p:cNvSpPr>
          <p:nvPr>
            <p:ph type="title"/>
          </p:nvPr>
        </p:nvSpPr>
        <p:spPr>
          <a:xfrm>
            <a:off x="838200" y="0"/>
            <a:ext cx="10515600" cy="155274"/>
          </a:xfrm>
        </p:spPr>
        <p:txBody>
          <a:bodyPr>
            <a:normAutofit fontScale="90000"/>
          </a:bodyPr>
          <a:lstStyle/>
          <a:p>
            <a:r>
              <a:rPr lang="en-CA" dirty="0"/>
              <a:t> </a:t>
            </a:r>
          </a:p>
        </p:txBody>
      </p:sp>
      <p:sp>
        <p:nvSpPr>
          <p:cNvPr id="3" name="Content Placeholder 2">
            <a:extLst>
              <a:ext uri="{FF2B5EF4-FFF2-40B4-BE49-F238E27FC236}">
                <a16:creationId xmlns:a16="http://schemas.microsoft.com/office/drawing/2014/main" id="{8ED9D3FA-9879-4A04-A8E8-672643658F93}"/>
              </a:ext>
            </a:extLst>
          </p:cNvPr>
          <p:cNvSpPr>
            <a:spLocks noGrp="1"/>
          </p:cNvSpPr>
          <p:nvPr>
            <p:ph idx="1"/>
          </p:nvPr>
        </p:nvSpPr>
        <p:spPr>
          <a:xfrm>
            <a:off x="0" y="310548"/>
            <a:ext cx="12192000" cy="6547452"/>
          </a:xfrm>
        </p:spPr>
        <p:txBody>
          <a:bodyPr>
            <a:normAutofit/>
          </a:bodyPr>
          <a:lstStyle/>
          <a:p>
            <a:r>
              <a:rPr lang="en-CA" dirty="0"/>
              <a:t>A voice speaks from the cloud: the voice is an angelic messenger with a message from the Father – </a:t>
            </a:r>
            <a:r>
              <a:rPr lang="en-CA" b="1" dirty="0">
                <a:highlight>
                  <a:srgbClr val="FFFF00"/>
                </a:highlight>
              </a:rPr>
              <a:t>the message affirms the divinity of Jesus</a:t>
            </a:r>
            <a:r>
              <a:rPr lang="en-CA" dirty="0"/>
              <a:t>; the apostles had been with Jesus for a considerable time; of his humanity, they were not in doubt</a:t>
            </a:r>
          </a:p>
          <a:p>
            <a:r>
              <a:rPr lang="en-CA" b="1" dirty="0">
                <a:highlight>
                  <a:srgbClr val="FFFF00"/>
                </a:highlight>
              </a:rPr>
              <a:t>This is my beloved son</a:t>
            </a:r>
            <a:r>
              <a:rPr lang="en-CA" dirty="0"/>
              <a:t>: this is a direct allusion to the words of the angelic messenger at the baptism of Jesus; </a:t>
            </a:r>
            <a:r>
              <a:rPr lang="en-CA" b="1" dirty="0">
                <a:highlight>
                  <a:srgbClr val="FFFF00"/>
                </a:highlight>
              </a:rPr>
              <a:t>Jesus Christ is the only being that can ever be “the son of God” in the way he was</a:t>
            </a:r>
            <a:r>
              <a:rPr lang="en-CA" dirty="0"/>
              <a:t>.  YHWH, as he was known in the Old Testament, gave up his status in eternity, and through the miracle of human birth through Mary, he became a human being.  As Jesus of Nazareth, he was fully human and fully divine.</a:t>
            </a:r>
          </a:p>
          <a:p>
            <a:r>
              <a:rPr lang="en-CA" b="1" dirty="0">
                <a:highlight>
                  <a:srgbClr val="FFFF00"/>
                </a:highlight>
              </a:rPr>
              <a:t>Listen to him</a:t>
            </a:r>
            <a:r>
              <a:rPr lang="en-CA" dirty="0"/>
              <a:t>: this is the final injunction in the vision – it alludes to all the preparation for the vision, and the content of the vision itself: </a:t>
            </a:r>
          </a:p>
          <a:p>
            <a:pPr lvl="1">
              <a:buFont typeface="Wingdings" panose="05000000000000000000" pitchFamily="2" charset="2"/>
              <a:buChar char="Ø"/>
            </a:pPr>
            <a:r>
              <a:rPr lang="en-CA" dirty="0"/>
              <a:t>faith is required to follow Jesus</a:t>
            </a:r>
          </a:p>
          <a:p>
            <a:pPr lvl="1">
              <a:buFont typeface="Wingdings" panose="05000000000000000000" pitchFamily="2" charset="2"/>
              <a:buChar char="Ø"/>
            </a:pPr>
            <a:r>
              <a:rPr lang="en-CA" dirty="0"/>
              <a:t>Jesus is unequivocally the prophesized Messiah</a:t>
            </a:r>
          </a:p>
          <a:p>
            <a:pPr lvl="1">
              <a:buFont typeface="Wingdings" panose="05000000000000000000" pitchFamily="2" charset="2"/>
              <a:buChar char="Ø"/>
            </a:pPr>
            <a:r>
              <a:rPr lang="en-CA" dirty="0"/>
              <a:t>Jesus’ words are the words of life – the keys to the Kingdom of God</a:t>
            </a:r>
          </a:p>
          <a:p>
            <a:pPr lvl="1">
              <a:buFont typeface="Wingdings" panose="05000000000000000000" pitchFamily="2" charset="2"/>
              <a:buChar char="Ø"/>
            </a:pPr>
            <a:r>
              <a:rPr lang="en-CA" dirty="0"/>
              <a:t>The Plan of God is inexorable – the crucifixion and the resurrection must occur</a:t>
            </a:r>
          </a:p>
          <a:p>
            <a:pPr lvl="1">
              <a:buFont typeface="Wingdings" panose="05000000000000000000" pitchFamily="2" charset="2"/>
              <a:buChar char="Ø"/>
            </a:pPr>
            <a:r>
              <a:rPr lang="en-CA" dirty="0"/>
              <a:t>Complete commitment on the part of disciples is required</a:t>
            </a:r>
          </a:p>
          <a:p>
            <a:endParaRPr lang="en-CA" dirty="0"/>
          </a:p>
        </p:txBody>
      </p:sp>
    </p:spTree>
    <p:extLst>
      <p:ext uri="{BB962C8B-B14F-4D97-AF65-F5344CB8AC3E}">
        <p14:creationId xmlns:p14="http://schemas.microsoft.com/office/powerpoint/2010/main" val="1163751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4DC3A-F5AF-4593-A6CC-90AC57A75479}"/>
              </a:ext>
            </a:extLst>
          </p:cNvPr>
          <p:cNvSpPr>
            <a:spLocks noGrp="1"/>
          </p:cNvSpPr>
          <p:nvPr>
            <p:ph type="title"/>
          </p:nvPr>
        </p:nvSpPr>
        <p:spPr>
          <a:xfrm>
            <a:off x="838200" y="1"/>
            <a:ext cx="10515600" cy="1190444"/>
          </a:xfrm>
        </p:spPr>
        <p:txBody>
          <a:bodyPr/>
          <a:lstStyle/>
          <a:p>
            <a:pPr algn="ctr"/>
            <a:r>
              <a:rPr lang="en-CA" dirty="0">
                <a:latin typeface="Arial Black" panose="020B0A04020102020204" pitchFamily="34" charset="0"/>
              </a:rPr>
              <a:t>The Confusion of the Apostles </a:t>
            </a:r>
          </a:p>
        </p:txBody>
      </p:sp>
      <p:sp>
        <p:nvSpPr>
          <p:cNvPr id="3" name="Content Placeholder 2">
            <a:extLst>
              <a:ext uri="{FF2B5EF4-FFF2-40B4-BE49-F238E27FC236}">
                <a16:creationId xmlns:a16="http://schemas.microsoft.com/office/drawing/2014/main" id="{3DA73C86-C80E-430C-BE40-979C1FB0A2CE}"/>
              </a:ext>
            </a:extLst>
          </p:cNvPr>
          <p:cNvSpPr>
            <a:spLocks noGrp="1"/>
          </p:cNvSpPr>
          <p:nvPr>
            <p:ph idx="1"/>
          </p:nvPr>
        </p:nvSpPr>
        <p:spPr>
          <a:xfrm>
            <a:off x="0" y="1190445"/>
            <a:ext cx="12192000" cy="5667554"/>
          </a:xfrm>
        </p:spPr>
        <p:txBody>
          <a:bodyPr/>
          <a:lstStyle/>
          <a:p>
            <a:pPr marL="457200" lvl="1" indent="0">
              <a:buNone/>
            </a:pPr>
            <a:r>
              <a:rPr lang="en-CA" b="1" u="sng" dirty="0"/>
              <a:t>Mark 9:9-13 ESV</a:t>
            </a:r>
          </a:p>
          <a:p>
            <a:pPr marL="457200" lvl="1" indent="0">
              <a:buNone/>
            </a:pPr>
            <a:r>
              <a:rPr lang="en-CA" dirty="0"/>
              <a:t>And as they were coming down the mountain, </a:t>
            </a:r>
            <a:r>
              <a:rPr lang="en-CA" b="1" dirty="0">
                <a:highlight>
                  <a:srgbClr val="FFFF00"/>
                </a:highlight>
              </a:rPr>
              <a:t>he charged them to tell no one what they had seen</a:t>
            </a:r>
            <a:r>
              <a:rPr lang="en-CA" dirty="0"/>
              <a:t>, until the Son of Man had risen from the dead.  So they kept the matter to themselves, </a:t>
            </a:r>
            <a:r>
              <a:rPr lang="en-CA" b="1" dirty="0">
                <a:highlight>
                  <a:srgbClr val="FFFF00"/>
                </a:highlight>
              </a:rPr>
              <a:t>questioning what this rising from the dead might mean</a:t>
            </a:r>
            <a:r>
              <a:rPr lang="en-CA" dirty="0"/>
              <a:t>.  And they asked him, “Why do the scribes say that first Elijah must come?”  And he said to them, “</a:t>
            </a:r>
            <a:r>
              <a:rPr lang="en-CA" b="1" dirty="0">
                <a:highlight>
                  <a:srgbClr val="FFFF00"/>
                </a:highlight>
              </a:rPr>
              <a:t>Elijah does come first to restore all things</a:t>
            </a:r>
            <a:r>
              <a:rPr lang="en-CA" dirty="0"/>
              <a:t>.  And how is it written of the Son of Man that he should suffer many things and be treated with contempt?  But I tell you that </a:t>
            </a:r>
            <a:r>
              <a:rPr lang="en-CA" b="1" dirty="0">
                <a:highlight>
                  <a:srgbClr val="FFFF00"/>
                </a:highlight>
              </a:rPr>
              <a:t>Elijah has come</a:t>
            </a:r>
            <a:r>
              <a:rPr lang="en-CA" dirty="0"/>
              <a:t>, and they did to him whatever they pleased, </a:t>
            </a:r>
            <a:r>
              <a:rPr lang="en-CA" b="1" dirty="0">
                <a:highlight>
                  <a:srgbClr val="FFFF00"/>
                </a:highlight>
              </a:rPr>
              <a:t>as it is written of him</a:t>
            </a:r>
            <a:r>
              <a:rPr lang="en-CA" dirty="0"/>
              <a:t>.” </a:t>
            </a:r>
          </a:p>
          <a:p>
            <a:r>
              <a:rPr lang="en-CA" dirty="0"/>
              <a:t>The apostles remain confused about the resurrection</a:t>
            </a:r>
          </a:p>
          <a:p>
            <a:r>
              <a:rPr lang="en-CA" dirty="0"/>
              <a:t>Having seen “Elijah” in the vision, the apostles ask “Why do the scribes say that first Elijah must come?”  Jesus responds somewhat enigmatically with “present tense” verb “does come”, even though John the Baptist is dead – again, an obvious allusion to the prophecy of Malachi</a:t>
            </a:r>
          </a:p>
        </p:txBody>
      </p:sp>
    </p:spTree>
    <p:extLst>
      <p:ext uri="{BB962C8B-B14F-4D97-AF65-F5344CB8AC3E}">
        <p14:creationId xmlns:p14="http://schemas.microsoft.com/office/powerpoint/2010/main" val="51234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92A98-E533-4616-8918-468C498BF6B5}"/>
              </a:ext>
            </a:extLst>
          </p:cNvPr>
          <p:cNvSpPr>
            <a:spLocks noGrp="1"/>
          </p:cNvSpPr>
          <p:nvPr>
            <p:ph type="title"/>
          </p:nvPr>
        </p:nvSpPr>
        <p:spPr>
          <a:xfrm>
            <a:off x="838200" y="1"/>
            <a:ext cx="10515600" cy="1155939"/>
          </a:xfrm>
        </p:spPr>
        <p:txBody>
          <a:bodyPr/>
          <a:lstStyle/>
          <a:p>
            <a:pPr algn="ctr"/>
            <a:r>
              <a:rPr lang="en-CA" dirty="0">
                <a:latin typeface="Arial Black" panose="020B0A04020102020204" pitchFamily="34" charset="0"/>
              </a:rPr>
              <a:t>The Role of the Holy Spirit</a:t>
            </a:r>
          </a:p>
        </p:txBody>
      </p:sp>
      <p:sp>
        <p:nvSpPr>
          <p:cNvPr id="3" name="Content Placeholder 2">
            <a:extLst>
              <a:ext uri="{FF2B5EF4-FFF2-40B4-BE49-F238E27FC236}">
                <a16:creationId xmlns:a16="http://schemas.microsoft.com/office/drawing/2014/main" id="{B17A9625-C06B-4E53-A6A2-7CBE8F29DEDF}"/>
              </a:ext>
            </a:extLst>
          </p:cNvPr>
          <p:cNvSpPr>
            <a:spLocks noGrp="1"/>
          </p:cNvSpPr>
          <p:nvPr>
            <p:ph idx="1"/>
          </p:nvPr>
        </p:nvSpPr>
        <p:spPr>
          <a:xfrm>
            <a:off x="0" y="1155940"/>
            <a:ext cx="12192000" cy="5702060"/>
          </a:xfrm>
        </p:spPr>
        <p:txBody>
          <a:bodyPr>
            <a:normAutofit lnSpcReduction="10000"/>
          </a:bodyPr>
          <a:lstStyle/>
          <a:p>
            <a:r>
              <a:rPr lang="en-CA" dirty="0"/>
              <a:t>The apostle John fills in the gap explaining the solution to the confusion:</a:t>
            </a:r>
          </a:p>
          <a:p>
            <a:pPr marL="457200" lvl="1" indent="0">
              <a:buNone/>
            </a:pPr>
            <a:r>
              <a:rPr lang="en-CA" b="1" u="sng" dirty="0"/>
              <a:t>John 14:25-26 ESV</a:t>
            </a:r>
          </a:p>
          <a:p>
            <a:pPr marL="457200" lvl="1" indent="0">
              <a:buNone/>
            </a:pPr>
            <a:r>
              <a:rPr lang="en-CA" dirty="0"/>
              <a:t>These things I have spoken to you while I am still with you.  But </a:t>
            </a:r>
            <a:r>
              <a:rPr lang="en-CA" b="1" dirty="0">
                <a:highlight>
                  <a:srgbClr val="FFFF00"/>
                </a:highlight>
              </a:rPr>
              <a:t>the Helper</a:t>
            </a:r>
            <a:r>
              <a:rPr lang="en-CA" dirty="0"/>
              <a:t>, </a:t>
            </a:r>
            <a:r>
              <a:rPr lang="en-CA" b="1" dirty="0">
                <a:highlight>
                  <a:srgbClr val="FFFF00"/>
                </a:highlight>
              </a:rPr>
              <a:t>the Holy Spirit</a:t>
            </a:r>
            <a:r>
              <a:rPr lang="en-CA" dirty="0"/>
              <a:t>, [which]  the Father will send in my name, [it] </a:t>
            </a:r>
            <a:r>
              <a:rPr lang="en-CA" b="1" dirty="0">
                <a:highlight>
                  <a:srgbClr val="FFFF00"/>
                </a:highlight>
              </a:rPr>
              <a:t>will teach you all things and bring to your remembrance all that I have said to you</a:t>
            </a:r>
            <a:r>
              <a:rPr lang="en-CA" dirty="0"/>
              <a:t>.  </a:t>
            </a:r>
          </a:p>
          <a:p>
            <a:pPr marL="457200" lvl="1" indent="0">
              <a:buNone/>
            </a:pPr>
            <a:r>
              <a:rPr lang="en-CA" b="1" u="sng" dirty="0"/>
              <a:t>John 16:7-15 ESV</a:t>
            </a:r>
          </a:p>
          <a:p>
            <a:pPr marL="457200" lvl="1" indent="0">
              <a:buNone/>
            </a:pPr>
            <a:r>
              <a:rPr lang="en-CA" dirty="0"/>
              <a:t>Nevertheless, I tell you the truth: </a:t>
            </a:r>
            <a:r>
              <a:rPr lang="en-CA" b="1" dirty="0">
                <a:highlight>
                  <a:srgbClr val="FFFF00"/>
                </a:highlight>
              </a:rPr>
              <a:t>it is to your advantage that I go away</a:t>
            </a:r>
            <a:r>
              <a:rPr lang="en-CA" dirty="0"/>
              <a:t>, for if I do not go away, </a:t>
            </a:r>
            <a:r>
              <a:rPr lang="en-CA" b="1" dirty="0">
                <a:highlight>
                  <a:srgbClr val="FFFF00"/>
                </a:highlight>
              </a:rPr>
              <a:t>the Helper</a:t>
            </a:r>
            <a:r>
              <a:rPr lang="en-CA" dirty="0"/>
              <a:t> will not come to you.  But if I go, I will send [it] to you.  And when [it] comes, [it] will convict the world … “</a:t>
            </a:r>
            <a:r>
              <a:rPr lang="en-CA" b="1" dirty="0">
                <a:highlight>
                  <a:srgbClr val="FFFF00"/>
                </a:highlight>
              </a:rPr>
              <a:t>I still have many things to say to you</a:t>
            </a:r>
            <a:r>
              <a:rPr lang="en-CA" dirty="0"/>
              <a:t>, but </a:t>
            </a:r>
            <a:r>
              <a:rPr lang="en-CA" b="1" dirty="0">
                <a:highlight>
                  <a:srgbClr val="FFFF00"/>
                </a:highlight>
              </a:rPr>
              <a:t>you cannot bear them now</a:t>
            </a:r>
            <a:r>
              <a:rPr lang="en-CA" dirty="0"/>
              <a:t>.  When the </a:t>
            </a:r>
            <a:r>
              <a:rPr lang="en-CA" b="1" dirty="0">
                <a:highlight>
                  <a:srgbClr val="FFFF00"/>
                </a:highlight>
              </a:rPr>
              <a:t>Spirit of truth</a:t>
            </a:r>
            <a:r>
              <a:rPr lang="en-CA" dirty="0"/>
              <a:t> comes, </a:t>
            </a:r>
            <a:r>
              <a:rPr lang="en-CA" b="1" dirty="0">
                <a:highlight>
                  <a:srgbClr val="FFFF00"/>
                </a:highlight>
              </a:rPr>
              <a:t>[it] will guide you into all the truth</a:t>
            </a:r>
            <a:r>
              <a:rPr lang="en-CA" dirty="0"/>
              <a:t>, for [it] will not speak on [its] own authority, but whatever [it] hears [it] will speak, and [it] will declare to you the things that are to come.  [It] will glorify me, for [it] will take what is mine and declare it to you.  </a:t>
            </a:r>
            <a:r>
              <a:rPr lang="en-CA" b="1" dirty="0">
                <a:highlight>
                  <a:srgbClr val="FFFF00"/>
                </a:highlight>
              </a:rPr>
              <a:t>All that the Father has is mine</a:t>
            </a:r>
            <a:r>
              <a:rPr lang="en-CA" dirty="0"/>
              <a:t>; therefore I said that [it] will take what is mine and declare it to you.</a:t>
            </a:r>
          </a:p>
          <a:p>
            <a:r>
              <a:rPr lang="en-CA" b="1" dirty="0">
                <a:highlight>
                  <a:srgbClr val="FFFF00"/>
                </a:highlight>
              </a:rPr>
              <a:t>Only through the indwelling of the Holy Spirit can the Plan of God be understood</a:t>
            </a:r>
          </a:p>
          <a:p>
            <a:pPr marL="457200" lvl="1" indent="0">
              <a:buNone/>
            </a:pPr>
            <a:endParaRPr lang="en-CA" dirty="0"/>
          </a:p>
        </p:txBody>
      </p:sp>
    </p:spTree>
    <p:extLst>
      <p:ext uri="{BB962C8B-B14F-4D97-AF65-F5344CB8AC3E}">
        <p14:creationId xmlns:p14="http://schemas.microsoft.com/office/powerpoint/2010/main" val="4071706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8C0BA-094A-4D0D-A67B-33EDB0789AB3}"/>
              </a:ext>
            </a:extLst>
          </p:cNvPr>
          <p:cNvSpPr>
            <a:spLocks noGrp="1"/>
          </p:cNvSpPr>
          <p:nvPr>
            <p:ph type="title"/>
          </p:nvPr>
        </p:nvSpPr>
        <p:spPr>
          <a:xfrm>
            <a:off x="838200" y="1"/>
            <a:ext cx="10515600" cy="1121433"/>
          </a:xfrm>
        </p:spPr>
        <p:txBody>
          <a:bodyPr/>
          <a:lstStyle/>
          <a:p>
            <a:pPr algn="ctr"/>
            <a:r>
              <a:rPr lang="en-CA" dirty="0">
                <a:latin typeface="Arial Black" panose="020B0A04020102020204" pitchFamily="34" charset="0"/>
              </a:rPr>
              <a:t>Three Tabernacles</a:t>
            </a:r>
          </a:p>
        </p:txBody>
      </p:sp>
      <p:sp>
        <p:nvSpPr>
          <p:cNvPr id="3" name="Content Placeholder 2">
            <a:extLst>
              <a:ext uri="{FF2B5EF4-FFF2-40B4-BE49-F238E27FC236}">
                <a16:creationId xmlns:a16="http://schemas.microsoft.com/office/drawing/2014/main" id="{42073D21-4E09-4504-8D30-237E0EB82459}"/>
              </a:ext>
            </a:extLst>
          </p:cNvPr>
          <p:cNvSpPr>
            <a:spLocks noGrp="1"/>
          </p:cNvSpPr>
          <p:nvPr>
            <p:ph idx="1"/>
          </p:nvPr>
        </p:nvSpPr>
        <p:spPr>
          <a:xfrm>
            <a:off x="0" y="1121434"/>
            <a:ext cx="12192000" cy="5736565"/>
          </a:xfrm>
        </p:spPr>
        <p:txBody>
          <a:bodyPr>
            <a:normAutofit lnSpcReduction="10000"/>
          </a:bodyPr>
          <a:lstStyle/>
          <a:p>
            <a:r>
              <a:rPr lang="en-CA" dirty="0"/>
              <a:t>In the vision itself, there is no indication as to why the Tabernacle is central to the vision – again John the apostle fills in the gap:</a:t>
            </a:r>
          </a:p>
          <a:p>
            <a:pPr marL="457200" lvl="1" indent="0">
              <a:buNone/>
            </a:pPr>
            <a:r>
              <a:rPr lang="en-CA" b="1" u="sng" dirty="0"/>
              <a:t>John 7:16-18, 28-29, 37-39 ESV</a:t>
            </a:r>
          </a:p>
          <a:p>
            <a:pPr marL="457200" lvl="1" indent="0">
              <a:buNone/>
            </a:pPr>
            <a:r>
              <a:rPr lang="en-CA" dirty="0"/>
              <a:t>So Jesus answered them, “</a:t>
            </a:r>
            <a:r>
              <a:rPr lang="en-CA" b="1" dirty="0">
                <a:highlight>
                  <a:srgbClr val="FFFF00"/>
                </a:highlight>
              </a:rPr>
              <a:t>My teaching is not mine, but his who sent me</a:t>
            </a:r>
            <a:r>
              <a:rPr lang="en-CA" dirty="0"/>
              <a:t>.  If anyone’s will is to do God’s will, he will know whether the teaching is from God or whether I am speaking on my own authority.  The one who speaks on his own authority seeks his own glory; but the one who seeks the glory of him who sent him is true, and in him there is no falsehood.  … So </a:t>
            </a:r>
            <a:r>
              <a:rPr lang="en-CA" b="1" dirty="0">
                <a:highlight>
                  <a:srgbClr val="FFFF00"/>
                </a:highlight>
              </a:rPr>
              <a:t>Jesus proclaimed</a:t>
            </a:r>
            <a:r>
              <a:rPr lang="en-CA" dirty="0"/>
              <a:t>, as he taught in the temple, “You know me, and you know where I come from.  But </a:t>
            </a:r>
            <a:r>
              <a:rPr lang="en-CA" b="1" dirty="0">
                <a:highlight>
                  <a:srgbClr val="FFFF00"/>
                </a:highlight>
              </a:rPr>
              <a:t>I have not come of my own accord</a:t>
            </a:r>
            <a:r>
              <a:rPr lang="en-CA" dirty="0"/>
              <a:t>.  He who sent me is true, and him you do not know.  I know him, for I came from him, and he sent me.  … </a:t>
            </a:r>
            <a:r>
              <a:rPr lang="en-CA" b="1" dirty="0">
                <a:highlight>
                  <a:srgbClr val="FFFF00"/>
                </a:highlight>
              </a:rPr>
              <a:t>On the last day of the feast</a:t>
            </a:r>
            <a:r>
              <a:rPr lang="en-CA" dirty="0"/>
              <a:t>, the great day, Jesus stood up and cried out, “</a:t>
            </a:r>
            <a:r>
              <a:rPr lang="en-CA" b="1" dirty="0">
                <a:highlight>
                  <a:srgbClr val="FFFF00"/>
                </a:highlight>
              </a:rPr>
              <a:t>If anyone thirsts, let him come to me and drink</a:t>
            </a:r>
            <a:r>
              <a:rPr lang="en-CA" dirty="0"/>
              <a:t>.  Whoever believes in me, as the Scripture has said, ‘Out of his heart will flow rivers of living water.’”  Now this </a:t>
            </a:r>
            <a:r>
              <a:rPr lang="en-CA" b="1" dirty="0">
                <a:highlight>
                  <a:srgbClr val="FFFF00"/>
                </a:highlight>
              </a:rPr>
              <a:t>he said about the Spirit</a:t>
            </a:r>
            <a:r>
              <a:rPr lang="en-CA" dirty="0"/>
              <a:t>, [which] those who believed in him were to receive, for as yet the Spirit had not been given, because Jesus was not yet glorified.</a:t>
            </a:r>
          </a:p>
          <a:p>
            <a:r>
              <a:rPr lang="en-CA" dirty="0"/>
              <a:t>Our goal as Christians is to “tabernacle” with God the Father – to “dwell’ in the family of God</a:t>
            </a:r>
          </a:p>
        </p:txBody>
      </p:sp>
    </p:spTree>
    <p:extLst>
      <p:ext uri="{BB962C8B-B14F-4D97-AF65-F5344CB8AC3E}">
        <p14:creationId xmlns:p14="http://schemas.microsoft.com/office/powerpoint/2010/main" val="243692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921B0-FCA6-49E0-8677-0639818CBF85}"/>
              </a:ext>
            </a:extLst>
          </p:cNvPr>
          <p:cNvSpPr>
            <a:spLocks noGrp="1"/>
          </p:cNvSpPr>
          <p:nvPr>
            <p:ph type="title"/>
          </p:nvPr>
        </p:nvSpPr>
        <p:spPr>
          <a:xfrm>
            <a:off x="838200" y="1"/>
            <a:ext cx="10515600" cy="1156446"/>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FAFBFB49-5BAB-4BF5-B507-4CC96D5A11B1}"/>
              </a:ext>
            </a:extLst>
          </p:cNvPr>
          <p:cNvSpPr>
            <a:spLocks noGrp="1"/>
          </p:cNvSpPr>
          <p:nvPr>
            <p:ph idx="1"/>
          </p:nvPr>
        </p:nvSpPr>
        <p:spPr>
          <a:xfrm>
            <a:off x="0" y="1156448"/>
            <a:ext cx="12192000" cy="5701552"/>
          </a:xfrm>
        </p:spPr>
        <p:txBody>
          <a:bodyPr>
            <a:normAutofit/>
          </a:bodyPr>
          <a:lstStyle/>
          <a:p>
            <a:r>
              <a:rPr lang="en-CA" dirty="0"/>
              <a:t>The Transfiguration was a very important component of </a:t>
            </a:r>
            <a:r>
              <a:rPr lang="en-CA" b="1" dirty="0">
                <a:highlight>
                  <a:srgbClr val="FFFF00"/>
                </a:highlight>
              </a:rPr>
              <a:t>Jesus’ training of the twelve apostles</a:t>
            </a:r>
            <a:r>
              <a:rPr lang="en-CA" dirty="0"/>
              <a:t>: he carefully prepared them for it, but knew they could not fully understand until they had the indwelling of the Holy Spirit after the inception of the New Testament Church</a:t>
            </a:r>
          </a:p>
          <a:p>
            <a:r>
              <a:rPr lang="en-CA" b="1" dirty="0">
                <a:highlight>
                  <a:srgbClr val="FFFF00"/>
                </a:highlight>
              </a:rPr>
              <a:t>Elijah and Moses</a:t>
            </a:r>
            <a:r>
              <a:rPr lang="en-CA" dirty="0"/>
              <a:t> were central to the vision because of their prominence in the final prophecy of Malachi: they foreshadowed the ongoing Work of God</a:t>
            </a:r>
          </a:p>
          <a:p>
            <a:r>
              <a:rPr lang="en-CA" dirty="0"/>
              <a:t>The </a:t>
            </a:r>
            <a:r>
              <a:rPr lang="en-CA" b="1" dirty="0">
                <a:highlight>
                  <a:srgbClr val="FFFF00"/>
                </a:highlight>
              </a:rPr>
              <a:t>Three Tabernacles</a:t>
            </a:r>
            <a:r>
              <a:rPr lang="en-CA" dirty="0"/>
              <a:t> were central to the vision because of the significance of the Feast of Tabernacles to the Plan of God</a:t>
            </a:r>
          </a:p>
          <a:p>
            <a:r>
              <a:rPr lang="en-CA" dirty="0"/>
              <a:t>This vision was essential to help the apostles understand </a:t>
            </a:r>
            <a:r>
              <a:rPr lang="en-CA" b="1" dirty="0">
                <a:highlight>
                  <a:srgbClr val="FFFF00"/>
                </a:highlight>
              </a:rPr>
              <a:t>the divinity of Christ and the significance of his death and resurrection</a:t>
            </a:r>
            <a:r>
              <a:rPr lang="en-CA" dirty="0"/>
              <a:t>, which were </a:t>
            </a:r>
            <a:r>
              <a:rPr lang="en-CA" b="1" dirty="0">
                <a:highlight>
                  <a:srgbClr val="FFFF00"/>
                </a:highlight>
              </a:rPr>
              <a:t>fundamental to the apostles’ ability to establish the New Testament Church</a:t>
            </a:r>
            <a:r>
              <a:rPr lang="en-CA" dirty="0"/>
              <a:t>   </a:t>
            </a:r>
          </a:p>
        </p:txBody>
      </p:sp>
    </p:spTree>
    <p:extLst>
      <p:ext uri="{BB962C8B-B14F-4D97-AF65-F5344CB8AC3E}">
        <p14:creationId xmlns:p14="http://schemas.microsoft.com/office/powerpoint/2010/main" val="3999577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E357-CED3-4BE4-82B2-8AA511EB52DD}"/>
              </a:ext>
            </a:extLst>
          </p:cNvPr>
          <p:cNvSpPr>
            <a:spLocks noGrp="1"/>
          </p:cNvSpPr>
          <p:nvPr>
            <p:ph type="title"/>
          </p:nvPr>
        </p:nvSpPr>
        <p:spPr>
          <a:xfrm>
            <a:off x="0" y="2"/>
            <a:ext cx="12192000" cy="1138686"/>
          </a:xfrm>
        </p:spPr>
        <p:txBody>
          <a:bodyPr/>
          <a:lstStyle/>
          <a:p>
            <a:pPr algn="ctr"/>
            <a:r>
              <a:rPr lang="en-CA" dirty="0">
                <a:latin typeface="Arial Black" panose="020B0A04020102020204" pitchFamily="34" charset="0"/>
              </a:rPr>
              <a:t>Preparation for the Transfiguration</a:t>
            </a:r>
          </a:p>
        </p:txBody>
      </p:sp>
      <p:sp>
        <p:nvSpPr>
          <p:cNvPr id="3" name="Content Placeholder 2">
            <a:extLst>
              <a:ext uri="{FF2B5EF4-FFF2-40B4-BE49-F238E27FC236}">
                <a16:creationId xmlns:a16="http://schemas.microsoft.com/office/drawing/2014/main" id="{42381B0F-0A36-4BE4-A19A-CD1154BCE4B5}"/>
              </a:ext>
            </a:extLst>
          </p:cNvPr>
          <p:cNvSpPr>
            <a:spLocks noGrp="1"/>
          </p:cNvSpPr>
          <p:nvPr>
            <p:ph idx="1"/>
          </p:nvPr>
        </p:nvSpPr>
        <p:spPr>
          <a:xfrm>
            <a:off x="0" y="1173192"/>
            <a:ext cx="12192000" cy="5684807"/>
          </a:xfrm>
        </p:spPr>
        <p:txBody>
          <a:bodyPr>
            <a:normAutofit lnSpcReduction="10000"/>
          </a:bodyPr>
          <a:lstStyle/>
          <a:p>
            <a:pPr marL="0" indent="0">
              <a:buNone/>
            </a:pPr>
            <a:r>
              <a:rPr lang="en-CA" b="1" dirty="0">
                <a:highlight>
                  <a:srgbClr val="FFFF00"/>
                </a:highlight>
              </a:rPr>
              <a:t>Jesus carefully prepared the apostles</a:t>
            </a:r>
            <a:r>
              <a:rPr lang="en-CA" dirty="0"/>
              <a:t> for the transfiguration by the following:</a:t>
            </a:r>
          </a:p>
          <a:p>
            <a:r>
              <a:rPr lang="en-CA" dirty="0"/>
              <a:t>First, Jesus provides an </a:t>
            </a:r>
            <a:r>
              <a:rPr lang="en-CA" b="1" dirty="0">
                <a:highlight>
                  <a:srgbClr val="FFFF00"/>
                </a:highlight>
              </a:rPr>
              <a:t>object lesson in faith</a:t>
            </a:r>
          </a:p>
          <a:p>
            <a:r>
              <a:rPr lang="en-CA" dirty="0"/>
              <a:t>Next, </a:t>
            </a:r>
            <a:r>
              <a:rPr lang="en-CA" b="1" dirty="0">
                <a:highlight>
                  <a:srgbClr val="FFFF00"/>
                </a:highlight>
              </a:rPr>
              <a:t>Jesus verifies</a:t>
            </a:r>
            <a:r>
              <a:rPr lang="en-CA" dirty="0"/>
              <a:t> unequivocally that in contrast to popular opinion, the apostles know </a:t>
            </a:r>
            <a:r>
              <a:rPr lang="en-CA" b="1" dirty="0">
                <a:highlight>
                  <a:srgbClr val="FFFF00"/>
                </a:highlight>
              </a:rPr>
              <a:t>that he is the prophesized Messiah</a:t>
            </a:r>
          </a:p>
          <a:p>
            <a:r>
              <a:rPr lang="en-CA" dirty="0"/>
              <a:t>Then, Jesus points out that the apostles are to be given </a:t>
            </a:r>
            <a:r>
              <a:rPr lang="en-CA" b="1" dirty="0">
                <a:highlight>
                  <a:srgbClr val="FFFF00"/>
                </a:highlight>
              </a:rPr>
              <a:t>the keys to the Kingdom of God</a:t>
            </a:r>
            <a:r>
              <a:rPr lang="en-CA" dirty="0"/>
              <a:t>, the knowledge that is required for people to be prepared for the gift of eternal life</a:t>
            </a:r>
          </a:p>
          <a:p>
            <a:r>
              <a:rPr lang="en-CA" dirty="0"/>
              <a:t>Then, Jesus provides the apostles with the insight as to </a:t>
            </a:r>
            <a:r>
              <a:rPr lang="en-CA" b="1" dirty="0">
                <a:highlight>
                  <a:srgbClr val="FFFF00"/>
                </a:highlight>
              </a:rPr>
              <a:t>the primary purpose of the First Advent</a:t>
            </a:r>
            <a:r>
              <a:rPr lang="en-CA" dirty="0"/>
              <a:t>: that the Messiah is to be sacrificed to pay the penalty of human sin so that the Holy Spirit can be made available and the New Testament Church can commence</a:t>
            </a:r>
          </a:p>
          <a:p>
            <a:r>
              <a:rPr lang="en-CA" dirty="0"/>
              <a:t>Then, Jesus points out how diametrically opposed to </a:t>
            </a:r>
            <a:r>
              <a:rPr lang="en-CA" b="1" dirty="0">
                <a:highlight>
                  <a:srgbClr val="FFFF00"/>
                </a:highlight>
              </a:rPr>
              <a:t>the Plan of God</a:t>
            </a:r>
            <a:r>
              <a:rPr lang="en-CA" dirty="0"/>
              <a:t> is the popular conception of the Messiah</a:t>
            </a:r>
          </a:p>
          <a:p>
            <a:r>
              <a:rPr lang="en-CA" dirty="0"/>
              <a:t>Finally, Jesus presents </a:t>
            </a:r>
            <a:r>
              <a:rPr lang="en-CA" b="1" dirty="0">
                <a:highlight>
                  <a:srgbClr val="FFFF00"/>
                </a:highlight>
              </a:rPr>
              <a:t>four related parables</a:t>
            </a:r>
            <a:r>
              <a:rPr lang="en-CA" dirty="0"/>
              <a:t> as a segue into the Transfiguration</a:t>
            </a:r>
          </a:p>
          <a:p>
            <a:endParaRPr lang="en-CA" dirty="0"/>
          </a:p>
        </p:txBody>
      </p:sp>
    </p:spTree>
    <p:extLst>
      <p:ext uri="{BB962C8B-B14F-4D97-AF65-F5344CB8AC3E}">
        <p14:creationId xmlns:p14="http://schemas.microsoft.com/office/powerpoint/2010/main" val="484127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D9168-7B48-4F79-B72D-BEE11A3F2DE1}"/>
              </a:ext>
            </a:extLst>
          </p:cNvPr>
          <p:cNvSpPr>
            <a:spLocks noGrp="1"/>
          </p:cNvSpPr>
          <p:nvPr>
            <p:ph type="title"/>
          </p:nvPr>
        </p:nvSpPr>
        <p:spPr>
          <a:xfrm>
            <a:off x="655608" y="-172528"/>
            <a:ext cx="4934308" cy="4675517"/>
          </a:xfrm>
        </p:spPr>
        <p:txBody>
          <a:bodyPr/>
          <a:lstStyle/>
          <a:p>
            <a:r>
              <a:rPr lang="en-CA" dirty="0">
                <a:latin typeface="Arial Black" panose="020B0A04020102020204" pitchFamily="34" charset="0"/>
              </a:rPr>
              <a:t>The</a:t>
            </a:r>
            <a:br>
              <a:rPr lang="en-CA" dirty="0">
                <a:latin typeface="Arial Black" panose="020B0A04020102020204" pitchFamily="34" charset="0"/>
              </a:rPr>
            </a:br>
            <a:r>
              <a:rPr lang="en-CA" dirty="0">
                <a:latin typeface="Arial Black" panose="020B0A04020102020204" pitchFamily="34" charset="0"/>
              </a:rPr>
              <a:t> Transfiguration</a:t>
            </a:r>
            <a:br>
              <a:rPr lang="en-CA" dirty="0">
                <a:latin typeface="Arial Black" panose="020B0A04020102020204" pitchFamily="34" charset="0"/>
              </a:rPr>
            </a:br>
            <a:br>
              <a:rPr lang="en-CA" dirty="0">
                <a:latin typeface="Arial Black" panose="020B0A04020102020204" pitchFamily="34" charset="0"/>
              </a:rPr>
            </a:br>
            <a:r>
              <a:rPr lang="en-CA" dirty="0">
                <a:latin typeface="Arial Black" panose="020B0A04020102020204" pitchFamily="34" charset="0"/>
              </a:rPr>
              <a:t>Journey</a:t>
            </a:r>
          </a:p>
        </p:txBody>
      </p:sp>
      <p:pic>
        <p:nvPicPr>
          <p:cNvPr id="5" name="Content Placeholder 4">
            <a:extLst>
              <a:ext uri="{FF2B5EF4-FFF2-40B4-BE49-F238E27FC236}">
                <a16:creationId xmlns:a16="http://schemas.microsoft.com/office/drawing/2014/main" id="{62B28311-9CE2-47B9-9421-60558DAFA11C}"/>
              </a:ext>
            </a:extLst>
          </p:cNvPr>
          <p:cNvPicPr>
            <a:picLocks noGrp="1" noChangeAspect="1"/>
          </p:cNvPicPr>
          <p:nvPr>
            <p:ph idx="1"/>
          </p:nvPr>
        </p:nvPicPr>
        <p:blipFill>
          <a:blip r:embed="rId3"/>
          <a:stretch>
            <a:fillRect/>
          </a:stretch>
        </p:blipFill>
        <p:spPr>
          <a:xfrm>
            <a:off x="6096000" y="0"/>
            <a:ext cx="5072332" cy="6862565"/>
          </a:xfrm>
        </p:spPr>
      </p:pic>
      <p:sp>
        <p:nvSpPr>
          <p:cNvPr id="6" name="TextBox 5">
            <a:extLst>
              <a:ext uri="{FF2B5EF4-FFF2-40B4-BE49-F238E27FC236}">
                <a16:creationId xmlns:a16="http://schemas.microsoft.com/office/drawing/2014/main" id="{36BFD8D3-0764-43BE-A6D7-BC2276E97B69}"/>
              </a:ext>
            </a:extLst>
          </p:cNvPr>
          <p:cNvSpPr txBox="1"/>
          <p:nvPr/>
        </p:nvSpPr>
        <p:spPr>
          <a:xfrm flipH="1">
            <a:off x="10058111" y="3105834"/>
            <a:ext cx="1466779" cy="1200329"/>
          </a:xfrm>
          <a:prstGeom prst="rect">
            <a:avLst/>
          </a:prstGeom>
          <a:noFill/>
        </p:spPr>
        <p:txBody>
          <a:bodyPr wrap="square" rtlCol="0">
            <a:spAutoFit/>
          </a:bodyPr>
          <a:lstStyle/>
          <a:p>
            <a:r>
              <a:rPr lang="en-CA" sz="2400" b="1">
                <a:effectLst/>
                <a:latin typeface="Calibri" panose="020F0502020204030204" pitchFamily="34" charset="0"/>
                <a:ea typeface="Calibri" panose="020F0502020204030204" pitchFamily="34" charset="0"/>
                <a:cs typeface="Arial" panose="020B0604020202020204" pitchFamily="34" charset="0"/>
              </a:rPr>
              <a:t>Tetrarchy of Herod Philip</a:t>
            </a:r>
            <a:endParaRPr lang="en-CA" sz="2400" b="1" dirty="0"/>
          </a:p>
        </p:txBody>
      </p:sp>
    </p:spTree>
    <p:extLst>
      <p:ext uri="{BB962C8B-B14F-4D97-AF65-F5344CB8AC3E}">
        <p14:creationId xmlns:p14="http://schemas.microsoft.com/office/powerpoint/2010/main" val="2249778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4ADBF-9458-4790-9686-8B8148A75A4C}"/>
              </a:ext>
            </a:extLst>
          </p:cNvPr>
          <p:cNvSpPr>
            <a:spLocks noGrp="1"/>
          </p:cNvSpPr>
          <p:nvPr>
            <p:ph type="title"/>
          </p:nvPr>
        </p:nvSpPr>
        <p:spPr>
          <a:xfrm>
            <a:off x="838200" y="2"/>
            <a:ext cx="10515600" cy="1138686"/>
          </a:xfrm>
        </p:spPr>
        <p:txBody>
          <a:bodyPr/>
          <a:lstStyle/>
          <a:p>
            <a:pPr algn="ctr"/>
            <a:r>
              <a:rPr lang="en-CA" dirty="0">
                <a:latin typeface="Arial Black" panose="020B0A04020102020204" pitchFamily="34" charset="0"/>
              </a:rPr>
              <a:t>An Object Lesson in Faith</a:t>
            </a:r>
          </a:p>
        </p:txBody>
      </p:sp>
      <p:sp>
        <p:nvSpPr>
          <p:cNvPr id="3" name="Content Placeholder 2">
            <a:extLst>
              <a:ext uri="{FF2B5EF4-FFF2-40B4-BE49-F238E27FC236}">
                <a16:creationId xmlns:a16="http://schemas.microsoft.com/office/drawing/2014/main" id="{D7A27DC5-82A5-41A5-B99B-3CC478916C1F}"/>
              </a:ext>
            </a:extLst>
          </p:cNvPr>
          <p:cNvSpPr>
            <a:spLocks noGrp="1"/>
          </p:cNvSpPr>
          <p:nvPr>
            <p:ph idx="1"/>
          </p:nvPr>
        </p:nvSpPr>
        <p:spPr>
          <a:xfrm>
            <a:off x="0" y="1293962"/>
            <a:ext cx="12192000" cy="5564036"/>
          </a:xfrm>
        </p:spPr>
        <p:txBody>
          <a:bodyPr/>
          <a:lstStyle/>
          <a:p>
            <a:r>
              <a:rPr lang="en-CA" dirty="0"/>
              <a:t>Jesus starts the journey by taking the disciples away from Capernaum:</a:t>
            </a:r>
          </a:p>
          <a:p>
            <a:pPr marL="457200" lvl="1" indent="0">
              <a:buNone/>
            </a:pPr>
            <a:r>
              <a:rPr lang="en-CA" b="1" u="sng" dirty="0"/>
              <a:t>Matthew 16:5-12 ESV</a:t>
            </a:r>
          </a:p>
          <a:p>
            <a:pPr marL="457200" lvl="1" indent="0">
              <a:buNone/>
            </a:pPr>
            <a:r>
              <a:rPr lang="en-CA" dirty="0"/>
              <a:t>When the disciples reached the other side, they had forgotten to bring any bread.  Jesus said to them, “Watch and beware of the </a:t>
            </a:r>
            <a:r>
              <a:rPr lang="en-CA" b="1" dirty="0">
                <a:highlight>
                  <a:srgbClr val="FFFF00"/>
                </a:highlight>
              </a:rPr>
              <a:t>leaven of the Pharisees and Sadducees</a:t>
            </a:r>
            <a:r>
              <a:rPr lang="en-CA" dirty="0"/>
              <a:t>.”  And they began discussing it among themselves, saying, “We brought no bread.”  But Jesus, aware of this, said, “</a:t>
            </a:r>
            <a:r>
              <a:rPr lang="en-CA" b="1" dirty="0">
                <a:highlight>
                  <a:srgbClr val="FFFF00"/>
                </a:highlight>
              </a:rPr>
              <a:t>O you of little faith</a:t>
            </a:r>
            <a:r>
              <a:rPr lang="en-CA" dirty="0"/>
              <a:t>, why are you discussing among yourselves the fact that you have no bread?  </a:t>
            </a:r>
            <a:r>
              <a:rPr lang="en-CA" b="1" dirty="0">
                <a:highlight>
                  <a:srgbClr val="FFFF00"/>
                </a:highlight>
              </a:rPr>
              <a:t>Do you not yet perceive</a:t>
            </a:r>
            <a:r>
              <a:rPr lang="en-CA" dirty="0"/>
              <a:t>?  Do you not remember the five loaves for the five thousand, and how many baskets you gathered?  Or the seven loaves for the four thousand, and how many baskets you gathered?  </a:t>
            </a:r>
            <a:r>
              <a:rPr lang="en-CA" b="1" dirty="0">
                <a:highlight>
                  <a:srgbClr val="FFFF00"/>
                </a:highlight>
              </a:rPr>
              <a:t>How is it that you fail to understand that I did not speak about bread</a:t>
            </a:r>
            <a:r>
              <a:rPr lang="en-CA" dirty="0"/>
              <a:t>?  Beware of the leaven of the Pharisees and Sadducees.”  </a:t>
            </a:r>
            <a:r>
              <a:rPr lang="en-CA" b="1" dirty="0">
                <a:highlight>
                  <a:srgbClr val="FFFF00"/>
                </a:highlight>
              </a:rPr>
              <a:t>Then they understood that he did not tell them to beware of the leaven of bread, but of the teaching of the Pharisees and Sadducees</a:t>
            </a:r>
            <a:r>
              <a:rPr lang="en-CA" dirty="0"/>
              <a:t>. </a:t>
            </a:r>
          </a:p>
          <a:p>
            <a:r>
              <a:rPr lang="en-CA" dirty="0"/>
              <a:t>Jesus was aware of the hostility of Herod Antipas – the initial destination of the journey was Bethsaida </a:t>
            </a:r>
            <a:r>
              <a:rPr lang="en-CA" dirty="0" err="1"/>
              <a:t>Julias</a:t>
            </a:r>
            <a:r>
              <a:rPr lang="en-CA" dirty="0"/>
              <a:t> to the north-east of the Sea of Galilee in the Tetrarchy of Herod Philip</a:t>
            </a:r>
          </a:p>
        </p:txBody>
      </p:sp>
    </p:spTree>
    <p:extLst>
      <p:ext uri="{BB962C8B-B14F-4D97-AF65-F5344CB8AC3E}">
        <p14:creationId xmlns:p14="http://schemas.microsoft.com/office/powerpoint/2010/main" val="65411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CD151-3F95-44F9-B057-B64EBE8A9BF8}"/>
              </a:ext>
            </a:extLst>
          </p:cNvPr>
          <p:cNvSpPr>
            <a:spLocks noGrp="1"/>
          </p:cNvSpPr>
          <p:nvPr>
            <p:ph type="title"/>
          </p:nvPr>
        </p:nvSpPr>
        <p:spPr>
          <a:xfrm>
            <a:off x="838200" y="1"/>
            <a:ext cx="10515600" cy="1173191"/>
          </a:xfrm>
        </p:spPr>
        <p:txBody>
          <a:bodyPr/>
          <a:lstStyle/>
          <a:p>
            <a:pPr algn="ctr"/>
            <a:r>
              <a:rPr lang="en-CA" dirty="0">
                <a:latin typeface="Arial Black" panose="020B0A04020102020204" pitchFamily="34" charset="0"/>
              </a:rPr>
              <a:t>The Messiahship of Jesus</a:t>
            </a:r>
          </a:p>
        </p:txBody>
      </p:sp>
      <p:sp>
        <p:nvSpPr>
          <p:cNvPr id="3" name="Content Placeholder 2">
            <a:extLst>
              <a:ext uri="{FF2B5EF4-FFF2-40B4-BE49-F238E27FC236}">
                <a16:creationId xmlns:a16="http://schemas.microsoft.com/office/drawing/2014/main" id="{E7FC923E-E7C9-4896-8DF2-77EBB784203C}"/>
              </a:ext>
            </a:extLst>
          </p:cNvPr>
          <p:cNvSpPr>
            <a:spLocks noGrp="1"/>
          </p:cNvSpPr>
          <p:nvPr>
            <p:ph idx="1"/>
          </p:nvPr>
        </p:nvSpPr>
        <p:spPr>
          <a:xfrm>
            <a:off x="0" y="1173192"/>
            <a:ext cx="12192000" cy="5684807"/>
          </a:xfrm>
        </p:spPr>
        <p:txBody>
          <a:bodyPr/>
          <a:lstStyle/>
          <a:p>
            <a:r>
              <a:rPr lang="en-CA" dirty="0"/>
              <a:t>From Bethsaida </a:t>
            </a:r>
            <a:r>
              <a:rPr lang="en-CA" dirty="0" err="1"/>
              <a:t>Julias</a:t>
            </a:r>
            <a:r>
              <a:rPr lang="en-CA" dirty="0"/>
              <a:t>, Jesus and the disciples made their way north to the area of </a:t>
            </a:r>
            <a:r>
              <a:rPr lang="en-CA" b="1" dirty="0">
                <a:highlight>
                  <a:srgbClr val="FFFF00"/>
                </a:highlight>
              </a:rPr>
              <a:t>Caesarea Philippi</a:t>
            </a:r>
            <a:r>
              <a:rPr lang="en-CA" dirty="0"/>
              <a:t>, still in the Tetrarchy of Herod Philip – here Jesus explicitly questions the disciples to ensure they are fully aware of his role as Messiah:</a:t>
            </a:r>
          </a:p>
          <a:p>
            <a:pPr marL="457200" lvl="1" indent="0">
              <a:buNone/>
            </a:pPr>
            <a:r>
              <a:rPr lang="en-CA" b="1" u="sng" dirty="0"/>
              <a:t>Matthew 16:13-17</a:t>
            </a:r>
          </a:p>
          <a:p>
            <a:pPr marL="457200" lvl="1" indent="0">
              <a:buNone/>
            </a:pPr>
            <a:r>
              <a:rPr lang="en-CA" dirty="0"/>
              <a:t>Now when Jesus came into the district of Caesarea Philippi, he asked his disciples, “</a:t>
            </a:r>
            <a:r>
              <a:rPr lang="en-CA" b="1" dirty="0">
                <a:highlight>
                  <a:srgbClr val="FFFF00"/>
                </a:highlight>
              </a:rPr>
              <a:t>Who do people say that the Son of Man is</a:t>
            </a:r>
            <a:r>
              <a:rPr lang="en-CA" dirty="0"/>
              <a:t>?”  And they said, “Some say John the Baptist, others say Elijah, and others Jeremiah or one of the prophets.”  He said to them, “But </a:t>
            </a:r>
            <a:r>
              <a:rPr lang="en-CA" b="1" dirty="0">
                <a:highlight>
                  <a:srgbClr val="FFFF00"/>
                </a:highlight>
              </a:rPr>
              <a:t>who do you say that I am</a:t>
            </a:r>
            <a:r>
              <a:rPr lang="en-CA" dirty="0"/>
              <a:t>?”  </a:t>
            </a:r>
            <a:r>
              <a:rPr lang="en-CA" b="1" dirty="0">
                <a:highlight>
                  <a:srgbClr val="FFFF00"/>
                </a:highlight>
              </a:rPr>
              <a:t>Simon Peter replied</a:t>
            </a:r>
            <a:r>
              <a:rPr lang="en-CA" dirty="0"/>
              <a:t>, “</a:t>
            </a:r>
            <a:r>
              <a:rPr lang="en-CA" b="1" dirty="0">
                <a:highlight>
                  <a:srgbClr val="FFFF00"/>
                </a:highlight>
              </a:rPr>
              <a:t>You are the Christ, the Son of the living God</a:t>
            </a:r>
            <a:r>
              <a:rPr lang="en-CA" dirty="0"/>
              <a:t>.”  And Jesus answered him, “Blessed are you, Simon Bar-Jonah!  For flesh and blood has not revealed this to you, but my Father who is in heaven …</a:t>
            </a:r>
          </a:p>
          <a:p>
            <a:r>
              <a:rPr lang="en-CA" dirty="0"/>
              <a:t>Peter responds on behalf of the apostles that Jesus is indeed the prophesized Messiah</a:t>
            </a:r>
          </a:p>
        </p:txBody>
      </p:sp>
    </p:spTree>
    <p:extLst>
      <p:ext uri="{BB962C8B-B14F-4D97-AF65-F5344CB8AC3E}">
        <p14:creationId xmlns:p14="http://schemas.microsoft.com/office/powerpoint/2010/main" val="838948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4220B-C2A9-471F-A515-428631088FDA}"/>
              </a:ext>
            </a:extLst>
          </p:cNvPr>
          <p:cNvSpPr>
            <a:spLocks noGrp="1"/>
          </p:cNvSpPr>
          <p:nvPr>
            <p:ph type="title"/>
          </p:nvPr>
        </p:nvSpPr>
        <p:spPr/>
        <p:txBody>
          <a:bodyPr/>
          <a:lstStyle/>
          <a:p>
            <a:pPr algn="ctr"/>
            <a:r>
              <a:rPr lang="en-CA" dirty="0">
                <a:latin typeface="Arial Black" panose="020B0A04020102020204" pitchFamily="34" charset="0"/>
              </a:rPr>
              <a:t>The Knowledge of Salvation</a:t>
            </a:r>
          </a:p>
        </p:txBody>
      </p:sp>
      <p:sp>
        <p:nvSpPr>
          <p:cNvPr id="3" name="Content Placeholder 2">
            <a:extLst>
              <a:ext uri="{FF2B5EF4-FFF2-40B4-BE49-F238E27FC236}">
                <a16:creationId xmlns:a16="http://schemas.microsoft.com/office/drawing/2014/main" id="{B85CC8AF-6218-4647-908F-8AD814EC5950}"/>
              </a:ext>
            </a:extLst>
          </p:cNvPr>
          <p:cNvSpPr>
            <a:spLocks noGrp="1"/>
          </p:cNvSpPr>
          <p:nvPr>
            <p:ph idx="1"/>
          </p:nvPr>
        </p:nvSpPr>
        <p:spPr/>
        <p:txBody>
          <a:bodyPr/>
          <a:lstStyle/>
          <a:p>
            <a:r>
              <a:rPr lang="en-CA" dirty="0"/>
              <a:t>Jesus now begins to focus on the role of the apostles:</a:t>
            </a:r>
          </a:p>
          <a:p>
            <a:pPr marL="457200" lvl="1" indent="0">
              <a:buNone/>
            </a:pPr>
            <a:r>
              <a:rPr lang="en-CA" b="1" u="sng" dirty="0"/>
              <a:t>Matthew 16:18-19 ESV</a:t>
            </a:r>
          </a:p>
          <a:p>
            <a:pPr marL="457200" lvl="1" indent="0">
              <a:buNone/>
            </a:pPr>
            <a:r>
              <a:rPr lang="en-CA" dirty="0"/>
              <a:t>And I tell you, you are Peter, and on </a:t>
            </a:r>
            <a:r>
              <a:rPr lang="en-CA" b="1" dirty="0">
                <a:highlight>
                  <a:srgbClr val="FFFF00"/>
                </a:highlight>
              </a:rPr>
              <a:t>this rock</a:t>
            </a:r>
            <a:r>
              <a:rPr lang="en-CA" dirty="0"/>
              <a:t> I will build my church, and the gates of hell shall not prevail against it.  I will give you </a:t>
            </a:r>
            <a:r>
              <a:rPr lang="en-CA" b="1" dirty="0">
                <a:highlight>
                  <a:srgbClr val="FFFF00"/>
                </a:highlight>
              </a:rPr>
              <a:t>the keys of the kingdom of heaven</a:t>
            </a:r>
            <a:r>
              <a:rPr lang="en-CA" dirty="0"/>
              <a:t>, and whatever you bind on earth shall be bound in heaven, and whatever you loose on earth shall be loosed in heaven.</a:t>
            </a:r>
          </a:p>
          <a:p>
            <a:r>
              <a:rPr lang="en-CA" dirty="0"/>
              <a:t>Jesus is the Rock</a:t>
            </a:r>
          </a:p>
          <a:p>
            <a:r>
              <a:rPr lang="en-CA" dirty="0"/>
              <a:t>Peter is the “representative” apostle</a:t>
            </a:r>
          </a:p>
          <a:p>
            <a:r>
              <a:rPr lang="en-CA" b="1" dirty="0">
                <a:highlight>
                  <a:srgbClr val="FFFF00"/>
                </a:highlight>
              </a:rPr>
              <a:t>Keys open doors</a:t>
            </a:r>
            <a:r>
              <a:rPr lang="en-CA" dirty="0"/>
              <a:t> – the </a:t>
            </a:r>
            <a:r>
              <a:rPr lang="en-CA" b="1" dirty="0">
                <a:highlight>
                  <a:srgbClr val="FFFF00"/>
                </a:highlight>
              </a:rPr>
              <a:t>knowledge</a:t>
            </a:r>
            <a:r>
              <a:rPr lang="en-CA" dirty="0"/>
              <a:t> Jesus was giving to the apostles is </a:t>
            </a:r>
            <a:r>
              <a:rPr lang="en-CA" b="1" dirty="0">
                <a:highlight>
                  <a:srgbClr val="FFFF00"/>
                </a:highlight>
              </a:rPr>
              <a:t>the key to salvation</a:t>
            </a:r>
            <a:r>
              <a:rPr lang="en-CA" dirty="0"/>
              <a:t>   </a:t>
            </a:r>
          </a:p>
        </p:txBody>
      </p:sp>
    </p:spTree>
    <p:extLst>
      <p:ext uri="{BB962C8B-B14F-4D97-AF65-F5344CB8AC3E}">
        <p14:creationId xmlns:p14="http://schemas.microsoft.com/office/powerpoint/2010/main" val="1728900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AA2E8-DDFA-4EB8-8811-1EE850EA2721}"/>
              </a:ext>
            </a:extLst>
          </p:cNvPr>
          <p:cNvSpPr>
            <a:spLocks noGrp="1"/>
          </p:cNvSpPr>
          <p:nvPr>
            <p:ph type="title"/>
          </p:nvPr>
        </p:nvSpPr>
        <p:spPr>
          <a:xfrm>
            <a:off x="838200" y="1"/>
            <a:ext cx="10515600" cy="1155939"/>
          </a:xfrm>
        </p:spPr>
        <p:txBody>
          <a:bodyPr/>
          <a:lstStyle/>
          <a:p>
            <a:pPr algn="ctr"/>
            <a:r>
              <a:rPr lang="en-CA" dirty="0">
                <a:latin typeface="Arial Black" panose="020B0A04020102020204" pitchFamily="34" charset="0"/>
              </a:rPr>
              <a:t>The Purpose of the First Advent</a:t>
            </a:r>
          </a:p>
        </p:txBody>
      </p:sp>
      <p:sp>
        <p:nvSpPr>
          <p:cNvPr id="3" name="Content Placeholder 2">
            <a:extLst>
              <a:ext uri="{FF2B5EF4-FFF2-40B4-BE49-F238E27FC236}">
                <a16:creationId xmlns:a16="http://schemas.microsoft.com/office/drawing/2014/main" id="{C2D12408-F3E8-40B4-BB5A-B3C6E2085ABC}"/>
              </a:ext>
            </a:extLst>
          </p:cNvPr>
          <p:cNvSpPr>
            <a:spLocks noGrp="1"/>
          </p:cNvSpPr>
          <p:nvPr>
            <p:ph idx="1"/>
          </p:nvPr>
        </p:nvSpPr>
        <p:spPr>
          <a:xfrm>
            <a:off x="0" y="1155940"/>
            <a:ext cx="12192000" cy="5702059"/>
          </a:xfrm>
        </p:spPr>
        <p:txBody>
          <a:bodyPr>
            <a:normAutofit lnSpcReduction="10000"/>
          </a:bodyPr>
          <a:lstStyle/>
          <a:p>
            <a:r>
              <a:rPr lang="en-CA" dirty="0"/>
              <a:t>For the first time Jesus speaks plainly about his crucifixion and resurrection:</a:t>
            </a:r>
          </a:p>
          <a:p>
            <a:pPr marL="457200" lvl="1" indent="0">
              <a:spcBef>
                <a:spcPts val="0"/>
              </a:spcBef>
              <a:buNone/>
            </a:pPr>
            <a:r>
              <a:rPr lang="en-CA" b="1" u="sng" dirty="0"/>
              <a:t>Matthew 16:21 ESV</a:t>
            </a:r>
          </a:p>
          <a:p>
            <a:pPr marL="457200" lvl="1" indent="0">
              <a:buNone/>
            </a:pPr>
            <a:r>
              <a:rPr lang="en-CA" dirty="0"/>
              <a:t>From that time Jesus began to show his disciples that he must go to Jerusalem and suffer many things from the elders and chief priests and scribes, and </a:t>
            </a:r>
            <a:r>
              <a:rPr lang="en-CA" b="1" dirty="0">
                <a:highlight>
                  <a:srgbClr val="FFFF00"/>
                </a:highlight>
              </a:rPr>
              <a:t>be killed</a:t>
            </a:r>
            <a:r>
              <a:rPr lang="en-CA" dirty="0"/>
              <a:t>, and </a:t>
            </a:r>
            <a:r>
              <a:rPr lang="en-CA" b="1" dirty="0">
                <a:highlight>
                  <a:srgbClr val="FFFF00"/>
                </a:highlight>
              </a:rPr>
              <a:t>on the third day be raised</a:t>
            </a:r>
            <a:r>
              <a:rPr lang="en-CA" dirty="0"/>
              <a:t>.  </a:t>
            </a:r>
          </a:p>
          <a:p>
            <a:r>
              <a:rPr lang="en-CA" dirty="0"/>
              <a:t>Peter has a typical reaction:</a:t>
            </a:r>
          </a:p>
          <a:p>
            <a:pPr marL="457200" lvl="1" indent="0">
              <a:spcBef>
                <a:spcPts val="0"/>
              </a:spcBef>
              <a:buNone/>
            </a:pPr>
            <a:r>
              <a:rPr lang="en-CA" b="1" u="sng" dirty="0"/>
              <a:t>Matthew 16:22-23 ESV</a:t>
            </a:r>
          </a:p>
          <a:p>
            <a:pPr marL="457200" lvl="1" indent="0">
              <a:buNone/>
            </a:pPr>
            <a:r>
              <a:rPr lang="en-CA" dirty="0"/>
              <a:t>And </a:t>
            </a:r>
            <a:r>
              <a:rPr lang="en-CA" b="1" dirty="0">
                <a:highlight>
                  <a:srgbClr val="FFFF00"/>
                </a:highlight>
              </a:rPr>
              <a:t>Peter took him aside and began to rebuke him</a:t>
            </a:r>
            <a:r>
              <a:rPr lang="en-CA" dirty="0"/>
              <a:t>, saying, “Far be it from you, Lord!  </a:t>
            </a:r>
            <a:r>
              <a:rPr lang="en-CA" b="1" dirty="0">
                <a:highlight>
                  <a:srgbClr val="FFFF00"/>
                </a:highlight>
              </a:rPr>
              <a:t>This shall never happen to you</a:t>
            </a:r>
            <a:r>
              <a:rPr lang="en-CA" dirty="0"/>
              <a:t>.”  But he turned and said to Peter, “</a:t>
            </a:r>
            <a:r>
              <a:rPr lang="en-CA" b="1" dirty="0">
                <a:highlight>
                  <a:srgbClr val="FFFF00"/>
                </a:highlight>
              </a:rPr>
              <a:t>Get behind me, Satan</a:t>
            </a:r>
            <a:r>
              <a:rPr lang="en-CA" dirty="0"/>
              <a:t>!  You are a hindrance to me.  </a:t>
            </a:r>
            <a:r>
              <a:rPr lang="en-CA" b="1" dirty="0">
                <a:highlight>
                  <a:srgbClr val="FFFF00"/>
                </a:highlight>
              </a:rPr>
              <a:t>For you are not setting your mind on the things of God, but on the things of man</a:t>
            </a:r>
            <a:r>
              <a:rPr lang="en-CA" dirty="0"/>
              <a:t>.”  </a:t>
            </a:r>
          </a:p>
          <a:p>
            <a:r>
              <a:rPr lang="en-CA" dirty="0"/>
              <a:t>The apostles did not yet grasp the nature of the First Advent: </a:t>
            </a:r>
            <a:r>
              <a:rPr lang="en-CA" b="1" dirty="0">
                <a:highlight>
                  <a:srgbClr val="FFFF00"/>
                </a:highlight>
              </a:rPr>
              <a:t>they ascribed to the popular conception of a political Messiah</a:t>
            </a:r>
            <a:r>
              <a:rPr lang="en-CA" dirty="0"/>
              <a:t> freeing Israel from Roman overlordship and establishing Israel as the first of the nations.</a:t>
            </a:r>
          </a:p>
          <a:p>
            <a:r>
              <a:rPr lang="en-CA" dirty="0"/>
              <a:t>For Jesus to talk of his death was unthinkable – such a thing could NOT happen to the Messiah. </a:t>
            </a:r>
          </a:p>
          <a:p>
            <a:pPr marL="457200" lvl="1" indent="0">
              <a:buNone/>
            </a:pPr>
            <a:endParaRPr lang="en-CA" dirty="0"/>
          </a:p>
          <a:p>
            <a:pPr marL="457200" lvl="1" indent="0">
              <a:buNone/>
            </a:pPr>
            <a:endParaRPr lang="en-CA" dirty="0"/>
          </a:p>
          <a:p>
            <a:pPr marL="457200" lvl="1" indent="0">
              <a:buNone/>
            </a:pPr>
            <a:endParaRPr lang="en-CA" dirty="0"/>
          </a:p>
        </p:txBody>
      </p:sp>
    </p:spTree>
    <p:extLst>
      <p:ext uri="{BB962C8B-B14F-4D97-AF65-F5344CB8AC3E}">
        <p14:creationId xmlns:p14="http://schemas.microsoft.com/office/powerpoint/2010/main" val="405836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70A17-FA36-469C-B5CC-9AFDBD26428D}"/>
              </a:ext>
            </a:extLst>
          </p:cNvPr>
          <p:cNvSpPr>
            <a:spLocks noGrp="1"/>
          </p:cNvSpPr>
          <p:nvPr>
            <p:ph type="title"/>
          </p:nvPr>
        </p:nvSpPr>
        <p:spPr>
          <a:xfrm>
            <a:off x="838200" y="1"/>
            <a:ext cx="10515600" cy="1138686"/>
          </a:xfrm>
        </p:spPr>
        <p:txBody>
          <a:bodyPr/>
          <a:lstStyle/>
          <a:p>
            <a:pPr algn="ctr"/>
            <a:r>
              <a:rPr lang="en-CA" dirty="0">
                <a:latin typeface="Arial Black" panose="020B0A04020102020204" pitchFamily="34" charset="0"/>
              </a:rPr>
              <a:t>Four Related Parables</a:t>
            </a:r>
          </a:p>
        </p:txBody>
      </p:sp>
      <p:sp>
        <p:nvSpPr>
          <p:cNvPr id="3" name="Content Placeholder 2">
            <a:extLst>
              <a:ext uri="{FF2B5EF4-FFF2-40B4-BE49-F238E27FC236}">
                <a16:creationId xmlns:a16="http://schemas.microsoft.com/office/drawing/2014/main" id="{8CB9ACAE-820B-4E47-84C7-817803C9ADD0}"/>
              </a:ext>
            </a:extLst>
          </p:cNvPr>
          <p:cNvSpPr>
            <a:spLocks noGrp="1"/>
          </p:cNvSpPr>
          <p:nvPr>
            <p:ph idx="1"/>
          </p:nvPr>
        </p:nvSpPr>
        <p:spPr>
          <a:xfrm>
            <a:off x="0" y="1138687"/>
            <a:ext cx="12192000" cy="5719312"/>
          </a:xfrm>
        </p:spPr>
        <p:txBody>
          <a:bodyPr/>
          <a:lstStyle/>
          <a:p>
            <a:r>
              <a:rPr lang="en-CA" dirty="0"/>
              <a:t>The first three parables:</a:t>
            </a:r>
          </a:p>
          <a:p>
            <a:pPr marL="457200" lvl="1" indent="0">
              <a:buNone/>
            </a:pPr>
            <a:r>
              <a:rPr lang="en-CA" b="1" u="sng" dirty="0"/>
              <a:t>Mark 8:34-38</a:t>
            </a:r>
          </a:p>
          <a:p>
            <a:pPr marL="457200" lvl="1" indent="0">
              <a:buNone/>
            </a:pPr>
            <a:r>
              <a:rPr lang="en-CA" dirty="0"/>
              <a:t>And </a:t>
            </a:r>
            <a:r>
              <a:rPr lang="en-CA" b="1" dirty="0">
                <a:highlight>
                  <a:srgbClr val="FFFF00"/>
                </a:highlight>
              </a:rPr>
              <a:t>calling the crowd to him with his disciples</a:t>
            </a:r>
            <a:r>
              <a:rPr lang="en-CA" dirty="0"/>
              <a:t>, he said to them, “If anyone would come after me, let him deny himself and </a:t>
            </a:r>
            <a:r>
              <a:rPr lang="en-CA" b="1" dirty="0">
                <a:highlight>
                  <a:srgbClr val="FFFF00"/>
                </a:highlight>
              </a:rPr>
              <a:t>take up his cross and follow me</a:t>
            </a:r>
            <a:r>
              <a:rPr lang="en-CA" dirty="0"/>
              <a:t>.  For whoever would save his life will lose it, but </a:t>
            </a:r>
            <a:r>
              <a:rPr lang="en-CA" b="1" dirty="0">
                <a:highlight>
                  <a:srgbClr val="FFFF00"/>
                </a:highlight>
              </a:rPr>
              <a:t>whoever loses his life for my sake and the gospel’s will save it</a:t>
            </a:r>
            <a:r>
              <a:rPr lang="en-CA" dirty="0"/>
              <a:t>.  For what does it profit a man to gain the whole world and forfeit his [life] ?  For what can a man give in return for his [life]?  For </a:t>
            </a:r>
            <a:r>
              <a:rPr lang="en-CA" b="1" dirty="0">
                <a:highlight>
                  <a:srgbClr val="FFFF00"/>
                </a:highlight>
              </a:rPr>
              <a:t>whoever is ashamed of me and of my words</a:t>
            </a:r>
            <a:r>
              <a:rPr lang="en-CA" dirty="0"/>
              <a:t> in this adulterous and sinful generation, of him will the Son of Man also be ashamed when he comes in the glory of his Father with the holy angels.” </a:t>
            </a:r>
          </a:p>
          <a:p>
            <a:r>
              <a:rPr lang="en-CA" b="1" dirty="0">
                <a:highlight>
                  <a:srgbClr val="FFFF00"/>
                </a:highlight>
              </a:rPr>
              <a:t>Taking Up the Cross</a:t>
            </a:r>
            <a:r>
              <a:rPr lang="en-CA" dirty="0"/>
              <a:t>: to follow Christ requires absolute commitment</a:t>
            </a:r>
          </a:p>
          <a:p>
            <a:r>
              <a:rPr lang="en-CA" b="1" dirty="0">
                <a:highlight>
                  <a:srgbClr val="FFFF00"/>
                </a:highlight>
              </a:rPr>
              <a:t>Loss of Life</a:t>
            </a:r>
            <a:r>
              <a:rPr lang="en-CA" dirty="0"/>
              <a:t>: only through Christ’s words of salvation is it possible to save one’s life (looking to the resurrection)</a:t>
            </a:r>
          </a:p>
          <a:p>
            <a:r>
              <a:rPr lang="en-CA" b="1" dirty="0">
                <a:highlight>
                  <a:srgbClr val="FFFF00"/>
                </a:highlight>
              </a:rPr>
              <a:t>Shame in Christ</a:t>
            </a:r>
            <a:r>
              <a:rPr lang="en-CA" dirty="0"/>
              <a:t>: unless a person embraces and acknowledges the teaching, the words, of Christ, when Jesus comes, he will not recognize that person </a:t>
            </a:r>
          </a:p>
        </p:txBody>
      </p:sp>
    </p:spTree>
    <p:extLst>
      <p:ext uri="{BB962C8B-B14F-4D97-AF65-F5344CB8AC3E}">
        <p14:creationId xmlns:p14="http://schemas.microsoft.com/office/powerpoint/2010/main" val="386214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ABBE3-0760-45C1-B0DA-9F6CCE9CD665}"/>
              </a:ext>
            </a:extLst>
          </p:cNvPr>
          <p:cNvSpPr>
            <a:spLocks noGrp="1"/>
          </p:cNvSpPr>
          <p:nvPr>
            <p:ph type="title"/>
          </p:nvPr>
        </p:nvSpPr>
        <p:spPr>
          <a:xfrm>
            <a:off x="838200" y="1"/>
            <a:ext cx="10515600" cy="1104180"/>
          </a:xfrm>
        </p:spPr>
        <p:txBody>
          <a:bodyPr/>
          <a:lstStyle/>
          <a:p>
            <a:pPr algn="ctr"/>
            <a:r>
              <a:rPr lang="en-CA" dirty="0">
                <a:latin typeface="Arial Black" panose="020B0A04020102020204" pitchFamily="34" charset="0"/>
              </a:rPr>
              <a:t>The Fourth Parable</a:t>
            </a:r>
          </a:p>
        </p:txBody>
      </p:sp>
      <p:sp>
        <p:nvSpPr>
          <p:cNvPr id="3" name="Content Placeholder 2">
            <a:extLst>
              <a:ext uri="{FF2B5EF4-FFF2-40B4-BE49-F238E27FC236}">
                <a16:creationId xmlns:a16="http://schemas.microsoft.com/office/drawing/2014/main" id="{A5530D4A-E147-42C4-A2BC-6C18FFD74AF0}"/>
              </a:ext>
            </a:extLst>
          </p:cNvPr>
          <p:cNvSpPr>
            <a:spLocks noGrp="1"/>
          </p:cNvSpPr>
          <p:nvPr>
            <p:ph idx="1"/>
          </p:nvPr>
        </p:nvSpPr>
        <p:spPr>
          <a:xfrm>
            <a:off x="0" y="1104180"/>
            <a:ext cx="12192000" cy="5753819"/>
          </a:xfrm>
        </p:spPr>
        <p:txBody>
          <a:bodyPr/>
          <a:lstStyle/>
          <a:p>
            <a:pPr marL="457200" lvl="1" indent="0">
              <a:buNone/>
            </a:pPr>
            <a:r>
              <a:rPr lang="en-CA" b="1" u="sng" dirty="0"/>
              <a:t>Mark 9:1 ESV</a:t>
            </a:r>
          </a:p>
          <a:p>
            <a:pPr marL="457200" lvl="1" indent="0">
              <a:buNone/>
            </a:pPr>
            <a:r>
              <a:rPr lang="en-CA" dirty="0"/>
              <a:t>And he said to them, “Truly, I say to you, </a:t>
            </a:r>
            <a:r>
              <a:rPr lang="en-CA" b="1" dirty="0">
                <a:highlight>
                  <a:srgbClr val="FFFF00"/>
                </a:highlight>
              </a:rPr>
              <a:t>there are some standing here who will not taste death</a:t>
            </a:r>
            <a:r>
              <a:rPr lang="en-CA" dirty="0"/>
              <a:t> until they </a:t>
            </a:r>
            <a:r>
              <a:rPr lang="en-CA" b="1" dirty="0">
                <a:highlight>
                  <a:srgbClr val="FFFF00"/>
                </a:highlight>
              </a:rPr>
              <a:t>see the kingdom of God after it has come with power</a:t>
            </a:r>
            <a:r>
              <a:rPr lang="en-CA" dirty="0"/>
              <a:t>.</a:t>
            </a:r>
          </a:p>
          <a:p>
            <a:pPr marL="0" indent="0">
              <a:spcBef>
                <a:spcPts val="1200"/>
              </a:spcBef>
              <a:buNone/>
            </a:pPr>
            <a:r>
              <a:rPr lang="en-CA" b="1" dirty="0">
                <a:highlight>
                  <a:srgbClr val="FFFF00"/>
                </a:highlight>
              </a:rPr>
              <a:t>Parable of Seeing the Kingdom</a:t>
            </a:r>
            <a:r>
              <a:rPr lang="en-CA" dirty="0"/>
              <a:t>: </a:t>
            </a:r>
          </a:p>
          <a:p>
            <a:pPr>
              <a:spcBef>
                <a:spcPts val="0"/>
              </a:spcBef>
            </a:pPr>
            <a:r>
              <a:rPr lang="en-CA" dirty="0"/>
              <a:t>this a simple statement with an implied comparison</a:t>
            </a:r>
          </a:p>
          <a:p>
            <a:r>
              <a:rPr lang="en-CA" dirty="0"/>
              <a:t>Point of comparison: death is inevitable</a:t>
            </a:r>
          </a:p>
          <a:p>
            <a:r>
              <a:rPr lang="en-CA" dirty="0"/>
              <a:t>Known quantity: life is only possible through the words of Christ (previous parables)</a:t>
            </a:r>
          </a:p>
          <a:p>
            <a:r>
              <a:rPr lang="en-CA" dirty="0"/>
              <a:t>Unknown quantity: how to see the kingdom of God?</a:t>
            </a:r>
          </a:p>
          <a:p>
            <a:r>
              <a:rPr lang="en-CA" dirty="0"/>
              <a:t>Meaning: as stated here, </a:t>
            </a:r>
            <a:r>
              <a:rPr lang="en-CA" b="1" dirty="0">
                <a:highlight>
                  <a:srgbClr val="FFFF00"/>
                </a:highlight>
              </a:rPr>
              <a:t>the meaning is an enigma</a:t>
            </a:r>
            <a:r>
              <a:rPr lang="en-CA" dirty="0"/>
              <a:t>: this is </a:t>
            </a:r>
            <a:r>
              <a:rPr lang="en-CA" b="1" dirty="0">
                <a:highlight>
                  <a:srgbClr val="FFFF00"/>
                </a:highlight>
              </a:rPr>
              <a:t>the segue into the transfiguration</a:t>
            </a:r>
            <a:r>
              <a:rPr lang="en-CA" dirty="0"/>
              <a:t> which provides an object lesson on the Kingdom of God, and the meaning of this parable</a:t>
            </a:r>
          </a:p>
          <a:p>
            <a:endParaRPr lang="en-CA" dirty="0"/>
          </a:p>
        </p:txBody>
      </p:sp>
    </p:spTree>
    <p:extLst>
      <p:ext uri="{BB962C8B-B14F-4D97-AF65-F5344CB8AC3E}">
        <p14:creationId xmlns:p14="http://schemas.microsoft.com/office/powerpoint/2010/main" val="1400081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644</TotalTime>
  <Words>3434</Words>
  <Application>Microsoft Office PowerPoint</Application>
  <PresentationFormat>Widescreen</PresentationFormat>
  <Paragraphs>148</Paragraphs>
  <Slides>16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Wingdings</vt:lpstr>
      <vt:lpstr>Office Theme</vt:lpstr>
      <vt:lpstr>The Transfiguration </vt:lpstr>
      <vt:lpstr>Preparation for the Transfiguration</vt:lpstr>
      <vt:lpstr>The  Transfiguration  Journey</vt:lpstr>
      <vt:lpstr>An Object Lesson in Faith</vt:lpstr>
      <vt:lpstr>The Messiahship of Jesus</vt:lpstr>
      <vt:lpstr>The Knowledge of Salvation</vt:lpstr>
      <vt:lpstr>The Purpose of the First Advent</vt:lpstr>
      <vt:lpstr>Four Related Parables</vt:lpstr>
      <vt:lpstr>The Fourth Parable</vt:lpstr>
      <vt:lpstr>The Transfiguration</vt:lpstr>
      <vt:lpstr>Analysis of the Transfiguration</vt:lpstr>
      <vt:lpstr> </vt:lpstr>
      <vt:lpstr>The Confusion of the Apostles </vt:lpstr>
      <vt:lpstr>The Role of the Holy Spirit</vt:lpstr>
      <vt:lpstr>Three Tabernacles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Transfiguration </dc:title>
  <dc:creator>mike</dc:creator>
  <cp:lastModifiedBy>Mike Whyte</cp:lastModifiedBy>
  <cp:revision>14</cp:revision>
  <dcterms:created xsi:type="dcterms:W3CDTF">2021-09-03T09:33:19Z</dcterms:created>
  <dcterms:modified xsi:type="dcterms:W3CDTF">2021-09-18T11:13:30Z</dcterms:modified>
</cp:coreProperties>
</file>