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8" r:id="rId14"/>
    <p:sldId id="267" r:id="rId15"/>
    <p:sldId id="270" r:id="rId16"/>
    <p:sldId id="271" r:id="rId17"/>
    <p:sldId id="272" r:id="rId18"/>
    <p:sldId id="276"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179" autoAdjust="0"/>
  </p:normalViewPr>
  <p:slideViewPr>
    <p:cSldViewPr snapToGrid="0">
      <p:cViewPr varScale="1">
        <p:scale>
          <a:sx n="77" d="100"/>
          <a:sy n="77" d="100"/>
        </p:scale>
        <p:origin x="174" y="84"/>
      </p:cViewPr>
      <p:guideLst/>
    </p:cSldViewPr>
  </p:slideViewPr>
  <p:notesTextViewPr>
    <p:cViewPr>
      <p:scale>
        <a:sx n="3" d="2"/>
        <a:sy n="3" d="2"/>
      </p:scale>
      <p:origin x="0" y="0"/>
    </p:cViewPr>
  </p:notesTextViewPr>
  <p:sorterViewPr>
    <p:cViewPr varScale="1">
      <p:scale>
        <a:sx n="1" d="1"/>
        <a:sy n="1" d="1"/>
      </p:scale>
      <p:origin x="0" y="-67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580B2-BE69-4841-B30E-D72E5DC3DC40}" type="datetimeFigureOut">
              <a:rPr lang="en-CA" smtClean="0"/>
              <a:t>2022-01-05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79C0DD-4D3D-438A-98F1-6C132DD078B8}" type="slidenum">
              <a:rPr lang="en-CA" smtClean="0"/>
              <a:t>‹#›</a:t>
            </a:fld>
            <a:endParaRPr lang="en-CA"/>
          </a:p>
        </p:txBody>
      </p:sp>
    </p:spTree>
    <p:extLst>
      <p:ext uri="{BB962C8B-B14F-4D97-AF65-F5344CB8AC3E}">
        <p14:creationId xmlns:p14="http://schemas.microsoft.com/office/powerpoint/2010/main" val="3091815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n.wikipedia.org/wiki/Greek_language"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en.wikipedia.org/wiki/Christianity_in_the_4th_century" TargetMode="External"/><Relationship Id="rId4" Type="http://schemas.openxmlformats.org/officeDocument/2006/relationships/hyperlink" Target="https://en.wikipedia.org/wiki/Salamis,_Cyprus"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 </a:t>
            </a:r>
            <a:r>
              <a:rPr lang="en-CA" b="1" u="sng" dirty="0"/>
              <a:t>vision</a:t>
            </a:r>
            <a:r>
              <a:rPr lang="en-CA" dirty="0"/>
              <a:t> – John is describing what he saw, something is always lost in words …</a:t>
            </a:r>
          </a:p>
          <a:p>
            <a:pPr marL="171450" indent="-171450">
              <a:buFont typeface="Arial" panose="020B0604020202020204" pitchFamily="34" charset="0"/>
              <a:buChar char="•"/>
            </a:pPr>
            <a:r>
              <a:rPr lang="en-CA" dirty="0"/>
              <a:t>Most commentators generally agree on the interpretation of these verses</a:t>
            </a:r>
          </a:p>
          <a:p>
            <a:pPr marL="171450" indent="-171450">
              <a:buFont typeface="Arial" panose="020B0604020202020204" pitchFamily="34" charset="0"/>
              <a:buChar char="•"/>
            </a:pPr>
            <a:r>
              <a:rPr lang="en-CA" dirty="0"/>
              <a:t>There is less agreement on the rest of the chapter</a:t>
            </a:r>
          </a:p>
          <a:p>
            <a:pPr marL="171450" indent="-171450">
              <a:buFont typeface="Arial" panose="020B0604020202020204" pitchFamily="34" charset="0"/>
              <a:buChar char="•"/>
            </a:pPr>
            <a:r>
              <a:rPr lang="en-CA" b="1" u="sng" dirty="0"/>
              <a:t>Put docs into chat</a:t>
            </a:r>
          </a:p>
        </p:txBody>
      </p:sp>
      <p:sp>
        <p:nvSpPr>
          <p:cNvPr id="4" name="Slide Number Placeholder 3"/>
          <p:cNvSpPr>
            <a:spLocks noGrp="1"/>
          </p:cNvSpPr>
          <p:nvPr>
            <p:ph type="sldNum" sz="quarter" idx="5"/>
          </p:nvPr>
        </p:nvSpPr>
        <p:spPr/>
        <p:txBody>
          <a:bodyPr/>
          <a:lstStyle/>
          <a:p>
            <a:fld id="{3C79C0DD-4D3D-438A-98F1-6C132DD078B8}" type="slidenum">
              <a:rPr lang="en-CA" smtClean="0"/>
              <a:t>1</a:t>
            </a:fld>
            <a:endParaRPr lang="en-CA"/>
          </a:p>
        </p:txBody>
      </p:sp>
    </p:spTree>
    <p:extLst>
      <p:ext uri="{BB962C8B-B14F-4D97-AF65-F5344CB8AC3E}">
        <p14:creationId xmlns:p14="http://schemas.microsoft.com/office/powerpoint/2010/main" val="283584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verses clearly indicate “protection” for the Church from the wrath of Satan</a:t>
            </a:r>
          </a:p>
          <a:p>
            <a:pPr marL="171450" indent="-171450">
              <a:buFont typeface="Arial" panose="020B0604020202020204" pitchFamily="34" charset="0"/>
              <a:buChar char="•"/>
            </a:pPr>
            <a:r>
              <a:rPr lang="en-CA" dirty="0"/>
              <a:t>We read vs13-16, but let’s read them again …</a:t>
            </a:r>
          </a:p>
        </p:txBody>
      </p:sp>
      <p:sp>
        <p:nvSpPr>
          <p:cNvPr id="4" name="Slide Number Placeholder 3"/>
          <p:cNvSpPr>
            <a:spLocks noGrp="1"/>
          </p:cNvSpPr>
          <p:nvPr>
            <p:ph type="sldNum" sz="quarter" idx="5"/>
          </p:nvPr>
        </p:nvSpPr>
        <p:spPr/>
        <p:txBody>
          <a:bodyPr/>
          <a:lstStyle/>
          <a:p>
            <a:fld id="{3C79C0DD-4D3D-438A-98F1-6C132DD078B8}" type="slidenum">
              <a:rPr lang="en-CA" smtClean="0"/>
              <a:t>10</a:t>
            </a:fld>
            <a:endParaRPr lang="en-CA"/>
          </a:p>
        </p:txBody>
      </p:sp>
    </p:spTree>
    <p:extLst>
      <p:ext uri="{BB962C8B-B14F-4D97-AF65-F5344CB8AC3E}">
        <p14:creationId xmlns:p14="http://schemas.microsoft.com/office/powerpoint/2010/main" val="2263917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the historical “type” those who remained were the gentile churches …</a:t>
            </a:r>
          </a:p>
          <a:p>
            <a:pPr marL="171450" indent="-171450">
              <a:buFont typeface="Arial" panose="020B0604020202020204" pitchFamily="34" charset="0"/>
              <a:buChar char="•"/>
            </a:pPr>
            <a:r>
              <a:rPr lang="en-CA" dirty="0"/>
              <a:t>God hid Elijah in plain sight right in the middle of territory controlled by the father of Jezebel …</a:t>
            </a:r>
          </a:p>
          <a:p>
            <a:pPr marL="171450" indent="-171450">
              <a:buFont typeface="Arial" panose="020B0604020202020204" pitchFamily="34" charset="0"/>
              <a:buChar char="•"/>
            </a:pPr>
            <a:r>
              <a:rPr lang="en-CA" dirty="0"/>
              <a:t>It remains to be seen who, how, and where God will provide protection</a:t>
            </a:r>
          </a:p>
          <a:p>
            <a:pPr marL="171450" indent="-171450">
              <a:buFont typeface="Arial" panose="020B0604020202020204" pitchFamily="34" charset="0"/>
              <a:buChar char="•"/>
            </a:pPr>
            <a:r>
              <a:rPr lang="en-CA" dirty="0"/>
              <a:t>I would prefer to stay and fight …</a:t>
            </a:r>
          </a:p>
        </p:txBody>
      </p:sp>
      <p:sp>
        <p:nvSpPr>
          <p:cNvPr id="4" name="Slide Number Placeholder 3"/>
          <p:cNvSpPr>
            <a:spLocks noGrp="1"/>
          </p:cNvSpPr>
          <p:nvPr>
            <p:ph type="sldNum" sz="quarter" idx="5"/>
          </p:nvPr>
        </p:nvSpPr>
        <p:spPr/>
        <p:txBody>
          <a:bodyPr/>
          <a:lstStyle/>
          <a:p>
            <a:fld id="{3C79C0DD-4D3D-438A-98F1-6C132DD078B8}" type="slidenum">
              <a:rPr lang="en-CA" smtClean="0"/>
              <a:t>11</a:t>
            </a:fld>
            <a:endParaRPr lang="en-CA"/>
          </a:p>
        </p:txBody>
      </p:sp>
    </p:spTree>
    <p:extLst>
      <p:ext uri="{BB962C8B-B14F-4D97-AF65-F5344CB8AC3E}">
        <p14:creationId xmlns:p14="http://schemas.microsoft.com/office/powerpoint/2010/main" val="2264526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could be replicated many time from the Psalms</a:t>
            </a:r>
          </a:p>
          <a:p>
            <a:pPr marL="171450" indent="-171450">
              <a:buFont typeface="Arial" panose="020B0604020202020204" pitchFamily="34" charset="0"/>
              <a:buChar char="•"/>
            </a:pPr>
            <a:r>
              <a:rPr lang="en-CA" dirty="0"/>
              <a:t>“great waters” the very metaphor used in Revelation …</a:t>
            </a:r>
          </a:p>
        </p:txBody>
      </p:sp>
      <p:sp>
        <p:nvSpPr>
          <p:cNvPr id="4" name="Slide Number Placeholder 3"/>
          <p:cNvSpPr>
            <a:spLocks noGrp="1"/>
          </p:cNvSpPr>
          <p:nvPr>
            <p:ph type="sldNum" sz="quarter" idx="5"/>
          </p:nvPr>
        </p:nvSpPr>
        <p:spPr/>
        <p:txBody>
          <a:bodyPr/>
          <a:lstStyle/>
          <a:p>
            <a:fld id="{3C79C0DD-4D3D-438A-98F1-6C132DD078B8}" type="slidenum">
              <a:rPr lang="en-CA" smtClean="0"/>
              <a:t>12</a:t>
            </a:fld>
            <a:endParaRPr lang="en-CA"/>
          </a:p>
        </p:txBody>
      </p:sp>
    </p:spTree>
    <p:extLst>
      <p:ext uri="{BB962C8B-B14F-4D97-AF65-F5344CB8AC3E}">
        <p14:creationId xmlns:p14="http://schemas.microsoft.com/office/powerpoint/2010/main" val="1419189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Why are we here?  Why are we having these Bible Studies?</a:t>
            </a:r>
          </a:p>
          <a:p>
            <a:pPr marL="171450" indent="-171450">
              <a:buFont typeface="Arial" panose="020B0604020202020204" pitchFamily="34" charset="0"/>
              <a:buChar char="•"/>
            </a:pPr>
            <a:r>
              <a:rPr lang="en-CA" dirty="0"/>
              <a:t>The Bible is “God breathed” 2Tm3:14-17 </a:t>
            </a:r>
          </a:p>
        </p:txBody>
      </p:sp>
      <p:sp>
        <p:nvSpPr>
          <p:cNvPr id="4" name="Slide Number Placeholder 3"/>
          <p:cNvSpPr>
            <a:spLocks noGrp="1"/>
          </p:cNvSpPr>
          <p:nvPr>
            <p:ph type="sldNum" sz="quarter" idx="5"/>
          </p:nvPr>
        </p:nvSpPr>
        <p:spPr/>
        <p:txBody>
          <a:bodyPr/>
          <a:lstStyle/>
          <a:p>
            <a:fld id="{3C79C0DD-4D3D-438A-98F1-6C132DD078B8}" type="slidenum">
              <a:rPr lang="en-CA" smtClean="0"/>
              <a:t>16</a:t>
            </a:fld>
            <a:endParaRPr lang="en-CA"/>
          </a:p>
        </p:txBody>
      </p:sp>
    </p:spTree>
    <p:extLst>
      <p:ext uri="{BB962C8B-B14F-4D97-AF65-F5344CB8AC3E}">
        <p14:creationId xmlns:p14="http://schemas.microsoft.com/office/powerpoint/2010/main" val="4234564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Only by God working with our minds through the Holy Spirit can we understand the Bible </a:t>
            </a:r>
          </a:p>
        </p:txBody>
      </p:sp>
      <p:sp>
        <p:nvSpPr>
          <p:cNvPr id="4" name="Slide Number Placeholder 3"/>
          <p:cNvSpPr>
            <a:spLocks noGrp="1"/>
          </p:cNvSpPr>
          <p:nvPr>
            <p:ph type="sldNum" sz="quarter" idx="5"/>
          </p:nvPr>
        </p:nvSpPr>
        <p:spPr/>
        <p:txBody>
          <a:bodyPr/>
          <a:lstStyle/>
          <a:p>
            <a:fld id="{3C79C0DD-4D3D-438A-98F1-6C132DD078B8}" type="slidenum">
              <a:rPr lang="en-CA" smtClean="0"/>
              <a:t>17</a:t>
            </a:fld>
            <a:endParaRPr lang="en-CA"/>
          </a:p>
        </p:txBody>
      </p:sp>
    </p:spTree>
    <p:extLst>
      <p:ext uri="{BB962C8B-B14F-4D97-AF65-F5344CB8AC3E}">
        <p14:creationId xmlns:p14="http://schemas.microsoft.com/office/powerpoint/2010/main" val="1397931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NKJV has “rightly dividing” – not bad</a:t>
            </a:r>
          </a:p>
        </p:txBody>
      </p:sp>
      <p:sp>
        <p:nvSpPr>
          <p:cNvPr id="4" name="Slide Number Placeholder 3"/>
          <p:cNvSpPr>
            <a:spLocks noGrp="1"/>
          </p:cNvSpPr>
          <p:nvPr>
            <p:ph type="sldNum" sz="quarter" idx="5"/>
          </p:nvPr>
        </p:nvSpPr>
        <p:spPr/>
        <p:txBody>
          <a:bodyPr/>
          <a:lstStyle/>
          <a:p>
            <a:fld id="{3C79C0DD-4D3D-438A-98F1-6C132DD078B8}" type="slidenum">
              <a:rPr lang="en-CA" smtClean="0"/>
              <a:t>18</a:t>
            </a:fld>
            <a:endParaRPr lang="en-CA"/>
          </a:p>
        </p:txBody>
      </p:sp>
    </p:spTree>
    <p:extLst>
      <p:ext uri="{BB962C8B-B14F-4D97-AF65-F5344CB8AC3E}">
        <p14:creationId xmlns:p14="http://schemas.microsoft.com/office/powerpoint/2010/main" val="19346409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 read it and all the other booklets voraciously when first called so many years ago …</a:t>
            </a:r>
          </a:p>
          <a:p>
            <a:pPr marL="171450" indent="-171450">
              <a:buFont typeface="Arial" panose="020B0604020202020204" pitchFamily="34" charset="0"/>
              <a:buChar char="•"/>
            </a:pPr>
            <a:r>
              <a:rPr lang="en-CA" dirty="0"/>
              <a:t>Never rely on one translation …</a:t>
            </a:r>
          </a:p>
          <a:p>
            <a:pPr marL="171450" indent="-171450">
              <a:buFont typeface="Arial" panose="020B0604020202020204" pitchFamily="34" charset="0"/>
              <a:buChar char="•"/>
            </a:pPr>
            <a:r>
              <a:rPr lang="en-CA" dirty="0"/>
              <a:t>Horizontally ≡ orthogonally </a:t>
            </a:r>
          </a:p>
          <a:p>
            <a:pPr marL="171450" indent="-171450">
              <a:buFont typeface="Arial" panose="020B0604020202020204" pitchFamily="34" charset="0"/>
              <a:buChar char="•"/>
            </a:pPr>
            <a:r>
              <a:rPr lang="en-CA" dirty="0"/>
              <a:t>Just reading vertically will NOT bring understanding …</a:t>
            </a:r>
          </a:p>
        </p:txBody>
      </p:sp>
      <p:sp>
        <p:nvSpPr>
          <p:cNvPr id="4" name="Slide Number Placeholder 3"/>
          <p:cNvSpPr>
            <a:spLocks noGrp="1"/>
          </p:cNvSpPr>
          <p:nvPr>
            <p:ph type="sldNum" sz="quarter" idx="5"/>
          </p:nvPr>
        </p:nvSpPr>
        <p:spPr/>
        <p:txBody>
          <a:bodyPr/>
          <a:lstStyle/>
          <a:p>
            <a:fld id="{3C79C0DD-4D3D-438A-98F1-6C132DD078B8}" type="slidenum">
              <a:rPr lang="en-CA" smtClean="0"/>
              <a:t>19</a:t>
            </a:fld>
            <a:endParaRPr lang="en-CA"/>
          </a:p>
        </p:txBody>
      </p:sp>
    </p:spTree>
    <p:extLst>
      <p:ext uri="{BB962C8B-B14F-4D97-AF65-F5344CB8AC3E}">
        <p14:creationId xmlns:p14="http://schemas.microsoft.com/office/powerpoint/2010/main" val="2566922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0" u="none" dirty="0"/>
              <a:t>Come up with your own definitions …</a:t>
            </a:r>
          </a:p>
          <a:p>
            <a:pPr marL="171450" indent="-171450">
              <a:buFont typeface="Arial" panose="020B0604020202020204" pitchFamily="34" charset="0"/>
              <a:buChar char="•"/>
            </a:pPr>
            <a:r>
              <a:rPr lang="en-CA" b="1" u="sng" dirty="0"/>
              <a:t>Trust the Holy Spirt to lead you into understanding, don’t trust what someone says about the Bible </a:t>
            </a:r>
          </a:p>
        </p:txBody>
      </p:sp>
      <p:sp>
        <p:nvSpPr>
          <p:cNvPr id="4" name="Slide Number Placeholder 3"/>
          <p:cNvSpPr>
            <a:spLocks noGrp="1"/>
          </p:cNvSpPr>
          <p:nvPr>
            <p:ph type="sldNum" sz="quarter" idx="5"/>
          </p:nvPr>
        </p:nvSpPr>
        <p:spPr/>
        <p:txBody>
          <a:bodyPr/>
          <a:lstStyle/>
          <a:p>
            <a:fld id="{3C79C0DD-4D3D-438A-98F1-6C132DD078B8}" type="slidenum">
              <a:rPr lang="en-CA" smtClean="0"/>
              <a:t>20</a:t>
            </a:fld>
            <a:endParaRPr lang="en-CA"/>
          </a:p>
        </p:txBody>
      </p:sp>
    </p:spTree>
    <p:extLst>
      <p:ext uri="{BB962C8B-B14F-4D97-AF65-F5344CB8AC3E}">
        <p14:creationId xmlns:p14="http://schemas.microsoft.com/office/powerpoint/2010/main" val="3128466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vision is about the transition of the final faithful remnant of Israel into the New Testament Church</a:t>
            </a:r>
          </a:p>
          <a:p>
            <a:pPr marL="171450" indent="-171450">
              <a:buFont typeface="Arial" panose="020B0604020202020204" pitchFamily="34" charset="0"/>
              <a:buChar char="•"/>
            </a:pPr>
            <a:r>
              <a:rPr lang="en-CA" dirty="0"/>
              <a:t>The final remnant were prepared by John the Baptist</a:t>
            </a:r>
          </a:p>
          <a:p>
            <a:pPr marL="171450" indent="-171450">
              <a:buFont typeface="Arial" panose="020B0604020202020204" pitchFamily="34" charset="0"/>
              <a:buChar char="•"/>
            </a:pPr>
            <a:r>
              <a:rPr lang="en-CA" dirty="0"/>
              <a:t>Note: even to John the Apostle this was history – the life and work of Christ was 60 years before and the flight of the Jerusalem Church was 30 years before</a:t>
            </a:r>
          </a:p>
        </p:txBody>
      </p:sp>
      <p:sp>
        <p:nvSpPr>
          <p:cNvPr id="4" name="Slide Number Placeholder 3"/>
          <p:cNvSpPr>
            <a:spLocks noGrp="1"/>
          </p:cNvSpPr>
          <p:nvPr>
            <p:ph type="sldNum" sz="quarter" idx="5"/>
          </p:nvPr>
        </p:nvSpPr>
        <p:spPr/>
        <p:txBody>
          <a:bodyPr/>
          <a:lstStyle/>
          <a:p>
            <a:fld id="{3C79C0DD-4D3D-438A-98F1-6C132DD078B8}" type="slidenum">
              <a:rPr lang="en-CA" smtClean="0"/>
              <a:t>2</a:t>
            </a:fld>
            <a:endParaRPr lang="en-CA"/>
          </a:p>
        </p:txBody>
      </p:sp>
    </p:spTree>
    <p:extLst>
      <p:ext uri="{BB962C8B-B14F-4D97-AF65-F5344CB8AC3E}">
        <p14:creationId xmlns:p14="http://schemas.microsoft.com/office/powerpoint/2010/main" val="2183299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is less agreement on the exact meaning of these verses</a:t>
            </a:r>
          </a:p>
          <a:p>
            <a:pPr marL="171450" indent="-171450">
              <a:buFont typeface="Arial" panose="020B0604020202020204" pitchFamily="34" charset="0"/>
              <a:buChar char="•"/>
            </a:pPr>
            <a:r>
              <a:rPr lang="en-CA" dirty="0"/>
              <a:t>See also Is14:12-15, Ez28:12-17a on expulsion of Satan</a:t>
            </a:r>
          </a:p>
          <a:p>
            <a:pPr marL="171450" indent="-171450">
              <a:buFont typeface="Arial" panose="020B0604020202020204" pitchFamily="34" charset="0"/>
              <a:buChar char="•"/>
            </a:pPr>
            <a:r>
              <a:rPr lang="en-CA" dirty="0"/>
              <a:t>See also Job 1:7-12, 2:1-7, Zc3:1-2 (vision of Joshua), 1Kg22:19-23 (Micaiah prophesizes against Ahab)</a:t>
            </a:r>
          </a:p>
        </p:txBody>
      </p:sp>
      <p:sp>
        <p:nvSpPr>
          <p:cNvPr id="4" name="Slide Number Placeholder 3"/>
          <p:cNvSpPr>
            <a:spLocks noGrp="1"/>
          </p:cNvSpPr>
          <p:nvPr>
            <p:ph type="sldNum" sz="quarter" idx="5"/>
          </p:nvPr>
        </p:nvSpPr>
        <p:spPr/>
        <p:txBody>
          <a:bodyPr/>
          <a:lstStyle/>
          <a:p>
            <a:fld id="{3C79C0DD-4D3D-438A-98F1-6C132DD078B8}" type="slidenum">
              <a:rPr lang="en-CA" smtClean="0"/>
              <a:t>3</a:t>
            </a:fld>
            <a:endParaRPr lang="en-CA"/>
          </a:p>
        </p:txBody>
      </p:sp>
    </p:spTree>
    <p:extLst>
      <p:ext uri="{BB962C8B-B14F-4D97-AF65-F5344CB8AC3E}">
        <p14:creationId xmlns:p14="http://schemas.microsoft.com/office/powerpoint/2010/main" val="2917215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Daniel could not understand his visions – we can understand them because of what is in Revelation and the history that has unfolded since then</a:t>
            </a:r>
          </a:p>
        </p:txBody>
      </p:sp>
      <p:sp>
        <p:nvSpPr>
          <p:cNvPr id="4" name="Slide Number Placeholder 3"/>
          <p:cNvSpPr>
            <a:spLocks noGrp="1"/>
          </p:cNvSpPr>
          <p:nvPr>
            <p:ph type="sldNum" sz="quarter" idx="5"/>
          </p:nvPr>
        </p:nvSpPr>
        <p:spPr/>
        <p:txBody>
          <a:bodyPr/>
          <a:lstStyle/>
          <a:p>
            <a:fld id="{3C79C0DD-4D3D-438A-98F1-6C132DD078B8}" type="slidenum">
              <a:rPr lang="en-CA" smtClean="0"/>
              <a:t>4</a:t>
            </a:fld>
            <a:endParaRPr lang="en-CA"/>
          </a:p>
        </p:txBody>
      </p:sp>
    </p:spTree>
    <p:extLst>
      <p:ext uri="{BB962C8B-B14F-4D97-AF65-F5344CB8AC3E}">
        <p14:creationId xmlns:p14="http://schemas.microsoft.com/office/powerpoint/2010/main" val="2139353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an excerpt from a complete diagram in “Structure of the Book of Revelation” located at www.mikewhytebiblicalresearch.ca</a:t>
            </a:r>
          </a:p>
          <a:p>
            <a:pPr marL="171450" indent="-171450">
              <a:buFont typeface="Arial" panose="020B0604020202020204" pitchFamily="34" charset="0"/>
              <a:buChar char="•"/>
            </a:pPr>
            <a:r>
              <a:rPr lang="en-CA" dirty="0"/>
              <a:t>The Seventh Trumpet comprises the seven last plagues by which God completes retributive justice to his enemies</a:t>
            </a:r>
          </a:p>
          <a:p>
            <a:pPr marL="171450" indent="-171450">
              <a:buFont typeface="Arial" panose="020B0604020202020204" pitchFamily="34" charset="0"/>
              <a:buChar char="•"/>
            </a:pPr>
            <a:r>
              <a:rPr lang="en-CA" dirty="0"/>
              <a:t>The “inset” chapters provide information about the apocalyptic flow, i.e., the fate of Christians under the Beast Power (chapter 12)</a:t>
            </a:r>
          </a:p>
        </p:txBody>
      </p:sp>
      <p:sp>
        <p:nvSpPr>
          <p:cNvPr id="4" name="Slide Number Placeholder 3"/>
          <p:cNvSpPr>
            <a:spLocks noGrp="1"/>
          </p:cNvSpPr>
          <p:nvPr>
            <p:ph type="sldNum" sz="quarter" idx="5"/>
          </p:nvPr>
        </p:nvSpPr>
        <p:spPr/>
        <p:txBody>
          <a:bodyPr/>
          <a:lstStyle/>
          <a:p>
            <a:fld id="{3C79C0DD-4D3D-438A-98F1-6C132DD078B8}" type="slidenum">
              <a:rPr lang="en-CA" smtClean="0"/>
              <a:t>5</a:t>
            </a:fld>
            <a:endParaRPr lang="en-CA"/>
          </a:p>
        </p:txBody>
      </p:sp>
    </p:spTree>
    <p:extLst>
      <p:ext uri="{BB962C8B-B14F-4D97-AF65-F5344CB8AC3E}">
        <p14:creationId xmlns:p14="http://schemas.microsoft.com/office/powerpoint/2010/main" val="381403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are three distinct events recorded:</a:t>
            </a:r>
          </a:p>
          <a:p>
            <a:pPr marL="628650" lvl="1" indent="-171450">
              <a:buFont typeface="Wingdings" panose="05000000000000000000" pitchFamily="2" charset="2"/>
              <a:buChar char="Ø"/>
            </a:pPr>
            <a:r>
              <a:rPr lang="en-CA" dirty="0"/>
              <a:t>The original flight of the New Testament Church</a:t>
            </a:r>
          </a:p>
          <a:p>
            <a:pPr marL="628650" lvl="1" indent="-171450">
              <a:buFont typeface="Wingdings" panose="05000000000000000000" pitchFamily="2" charset="2"/>
              <a:buChar char="Ø"/>
            </a:pPr>
            <a:r>
              <a:rPr lang="en-CA" dirty="0"/>
              <a:t>The end-time attack on the Church by Satan, and subsequent protection of the Church</a:t>
            </a:r>
          </a:p>
          <a:p>
            <a:pPr marL="628650" lvl="1" indent="-171450">
              <a:buFont typeface="Wingdings" panose="05000000000000000000" pitchFamily="2" charset="2"/>
              <a:buChar char="Ø"/>
            </a:pPr>
            <a:r>
              <a:rPr lang="en-CA" dirty="0"/>
              <a:t>A remnant of the Church which is not protected </a:t>
            </a:r>
          </a:p>
          <a:p>
            <a:pPr marL="171450" lvl="0" indent="-171450">
              <a:buFont typeface="Arial" panose="020B0604020202020204" pitchFamily="34" charset="0"/>
              <a:buChar char="•"/>
            </a:pPr>
            <a:r>
              <a:rPr lang="en-CA" dirty="0"/>
              <a:t>“water” as a symbol of danger Ps 32:6, 69:2, 124:4, 144:7</a:t>
            </a:r>
          </a:p>
          <a:p>
            <a:pPr marL="171450" lvl="0" indent="-171450">
              <a:buFont typeface="Arial" panose="020B0604020202020204" pitchFamily="34" charset="0"/>
              <a:buChar char="•"/>
            </a:pPr>
            <a:r>
              <a:rPr lang="en-CA" dirty="0"/>
              <a:t>There is a “typical” fulfillment of the end-time events …</a:t>
            </a:r>
          </a:p>
        </p:txBody>
      </p:sp>
      <p:sp>
        <p:nvSpPr>
          <p:cNvPr id="4" name="Slide Number Placeholder 3"/>
          <p:cNvSpPr>
            <a:spLocks noGrp="1"/>
          </p:cNvSpPr>
          <p:nvPr>
            <p:ph type="sldNum" sz="quarter" idx="5"/>
          </p:nvPr>
        </p:nvSpPr>
        <p:spPr/>
        <p:txBody>
          <a:bodyPr/>
          <a:lstStyle/>
          <a:p>
            <a:fld id="{3C79C0DD-4D3D-438A-98F1-6C132DD078B8}" type="slidenum">
              <a:rPr lang="en-CA" smtClean="0"/>
              <a:t>6</a:t>
            </a:fld>
            <a:endParaRPr lang="en-CA"/>
          </a:p>
        </p:txBody>
      </p:sp>
    </p:spTree>
    <p:extLst>
      <p:ext uri="{BB962C8B-B14F-4D97-AF65-F5344CB8AC3E}">
        <p14:creationId xmlns:p14="http://schemas.microsoft.com/office/powerpoint/2010/main" val="2793475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Again, the flight to Pella was historic to John, but already in his time the heresies were beginning </a:t>
            </a:r>
          </a:p>
          <a:p>
            <a:pPr marL="171450" indent="-171450">
              <a:buFont typeface="Arial" panose="020B0604020202020204" pitchFamily="34" charset="0"/>
              <a:buChar char="•"/>
            </a:pPr>
            <a:r>
              <a:rPr lang="en-CA" dirty="0"/>
              <a:t>The Flight of the Jerusalem Church is discussed in Excursus Three of the paper “The Olivet Prophecy” at www.mikewhytebiblicalresearch.ca</a:t>
            </a:r>
          </a:p>
          <a:p>
            <a:pPr marL="171450" indent="-171450">
              <a:buFont typeface="Arial" panose="020B0604020202020204" pitchFamily="34" charset="0"/>
              <a:buChar char="•"/>
            </a:pPr>
            <a:r>
              <a:rPr lang="en-CA" b="1" i="0" dirty="0">
                <a:solidFill>
                  <a:srgbClr val="202122"/>
                </a:solidFill>
                <a:effectLst/>
                <a:latin typeface="Arial" panose="020B0604020202020204" pitchFamily="34" charset="0"/>
              </a:rPr>
              <a:t>Epiphanius of Salamis</a:t>
            </a:r>
            <a:r>
              <a:rPr lang="en-CA" b="0" i="0" dirty="0">
                <a:solidFill>
                  <a:srgbClr val="202122"/>
                </a:solidFill>
                <a:effectLst/>
                <a:latin typeface="Arial" panose="020B0604020202020204" pitchFamily="34" charset="0"/>
              </a:rPr>
              <a:t> (</a:t>
            </a:r>
            <a:r>
              <a:rPr lang="en-CA" b="0" i="0" u="none" strike="noStrike" dirty="0">
                <a:solidFill>
                  <a:srgbClr val="0645AD"/>
                </a:solidFill>
                <a:effectLst/>
                <a:latin typeface="Arial" panose="020B0604020202020204" pitchFamily="34" charset="0"/>
                <a:hlinkClick r:id="rId3" tooltip="Greek language"/>
              </a:rPr>
              <a:t>Greek</a:t>
            </a:r>
            <a:r>
              <a:rPr lang="en-CA" b="0" i="0" dirty="0">
                <a:solidFill>
                  <a:srgbClr val="202122"/>
                </a:solidFill>
                <a:effectLst/>
                <a:latin typeface="Arial" panose="020B0604020202020204" pitchFamily="34" charset="0"/>
              </a:rPr>
              <a:t>: Ἐπ</a:t>
            </a:r>
            <a:r>
              <a:rPr lang="en-CA" b="0" i="0" dirty="0" err="1">
                <a:solidFill>
                  <a:srgbClr val="202122"/>
                </a:solidFill>
                <a:effectLst/>
                <a:latin typeface="Arial" panose="020B0604020202020204" pitchFamily="34" charset="0"/>
              </a:rPr>
              <a:t>ιφάνιος</a:t>
            </a:r>
            <a:r>
              <a:rPr lang="en-CA" b="0" i="0" dirty="0">
                <a:solidFill>
                  <a:srgbClr val="202122"/>
                </a:solidFill>
                <a:effectLst/>
                <a:latin typeface="Arial" panose="020B0604020202020204" pitchFamily="34" charset="0"/>
              </a:rPr>
              <a:t>; c. 310–320 – 403) was the bishop of </a:t>
            </a:r>
            <a:r>
              <a:rPr lang="en-CA" b="0" i="0" u="none" strike="noStrike" dirty="0">
                <a:solidFill>
                  <a:srgbClr val="0645AD"/>
                </a:solidFill>
                <a:effectLst/>
                <a:latin typeface="Arial" panose="020B0604020202020204" pitchFamily="34" charset="0"/>
                <a:hlinkClick r:id="rId4" tooltip="Salamis, Cyprus"/>
              </a:rPr>
              <a:t>Salamis, Cyprus</a:t>
            </a:r>
            <a:r>
              <a:rPr lang="en-CA" b="0" i="0" dirty="0">
                <a:solidFill>
                  <a:srgbClr val="202122"/>
                </a:solidFill>
                <a:effectLst/>
                <a:latin typeface="Arial" panose="020B0604020202020204" pitchFamily="34" charset="0"/>
              </a:rPr>
              <a:t> at the end of the </a:t>
            </a:r>
            <a:r>
              <a:rPr lang="en-CA" b="0" i="0" u="none" strike="noStrike" dirty="0">
                <a:solidFill>
                  <a:srgbClr val="0645AD"/>
                </a:solidFill>
                <a:effectLst/>
                <a:latin typeface="Arial" panose="020B0604020202020204" pitchFamily="34" charset="0"/>
                <a:hlinkClick r:id="rId5" tooltip="Christianity in the 4th century"/>
              </a:rPr>
              <a:t>4th century</a:t>
            </a:r>
            <a:r>
              <a:rPr lang="en-CA" b="0" i="0" dirty="0">
                <a:solidFill>
                  <a:srgbClr val="202122"/>
                </a:solidFill>
                <a:effectLst/>
                <a:latin typeface="Arial" panose="020B0604020202020204" pitchFamily="34" charset="0"/>
              </a:rPr>
              <a:t>.</a:t>
            </a:r>
            <a:endParaRPr lang="en-CA" dirty="0"/>
          </a:p>
          <a:p>
            <a:pPr marL="0" indent="0">
              <a:buFont typeface="Arial" panose="020B0604020202020204" pitchFamily="34" charset="0"/>
              <a:buNone/>
            </a:pPr>
            <a:endParaRPr lang="en-CA" dirty="0"/>
          </a:p>
        </p:txBody>
      </p:sp>
      <p:sp>
        <p:nvSpPr>
          <p:cNvPr id="4" name="Slide Number Placeholder 3"/>
          <p:cNvSpPr>
            <a:spLocks noGrp="1"/>
          </p:cNvSpPr>
          <p:nvPr>
            <p:ph type="sldNum" sz="quarter" idx="5"/>
          </p:nvPr>
        </p:nvSpPr>
        <p:spPr/>
        <p:txBody>
          <a:bodyPr/>
          <a:lstStyle/>
          <a:p>
            <a:fld id="{3C79C0DD-4D3D-438A-98F1-6C132DD078B8}" type="slidenum">
              <a:rPr lang="en-CA" smtClean="0"/>
              <a:t>7</a:t>
            </a:fld>
            <a:endParaRPr lang="en-CA"/>
          </a:p>
        </p:txBody>
      </p:sp>
    </p:spTree>
    <p:extLst>
      <p:ext uri="{BB962C8B-B14F-4D97-AF65-F5344CB8AC3E}">
        <p14:creationId xmlns:p14="http://schemas.microsoft.com/office/powerpoint/2010/main" val="2936849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the historical “type”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3C79C0DD-4D3D-438A-98F1-6C132DD078B8}" type="slidenum">
              <a:rPr lang="en-CA" smtClean="0"/>
              <a:t>8</a:t>
            </a:fld>
            <a:endParaRPr lang="en-CA"/>
          </a:p>
        </p:txBody>
      </p:sp>
    </p:spTree>
    <p:extLst>
      <p:ext uri="{BB962C8B-B14F-4D97-AF65-F5344CB8AC3E}">
        <p14:creationId xmlns:p14="http://schemas.microsoft.com/office/powerpoint/2010/main" val="890622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skipped these verses: right after the end time expulsion of Satan vs7-9</a:t>
            </a:r>
          </a:p>
        </p:txBody>
      </p:sp>
      <p:sp>
        <p:nvSpPr>
          <p:cNvPr id="4" name="Slide Number Placeholder 3"/>
          <p:cNvSpPr>
            <a:spLocks noGrp="1"/>
          </p:cNvSpPr>
          <p:nvPr>
            <p:ph type="sldNum" sz="quarter" idx="5"/>
          </p:nvPr>
        </p:nvSpPr>
        <p:spPr/>
        <p:txBody>
          <a:bodyPr/>
          <a:lstStyle/>
          <a:p>
            <a:fld id="{3C79C0DD-4D3D-438A-98F1-6C132DD078B8}" type="slidenum">
              <a:rPr lang="en-CA" smtClean="0"/>
              <a:t>9</a:t>
            </a:fld>
            <a:endParaRPr lang="en-CA"/>
          </a:p>
        </p:txBody>
      </p:sp>
    </p:spTree>
    <p:extLst>
      <p:ext uri="{BB962C8B-B14F-4D97-AF65-F5344CB8AC3E}">
        <p14:creationId xmlns:p14="http://schemas.microsoft.com/office/powerpoint/2010/main" val="3468944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5B870-5AE6-4D10-81A8-AF5F28D5AB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A0C53B5-9B17-40AA-9CAF-3ECFE452B1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0B71C41F-155E-4C80-A3EF-CDCCC21FA32B}"/>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5" name="Footer Placeholder 4">
            <a:extLst>
              <a:ext uri="{FF2B5EF4-FFF2-40B4-BE49-F238E27FC236}">
                <a16:creationId xmlns:a16="http://schemas.microsoft.com/office/drawing/2014/main" id="{2338D853-3845-490B-B1A9-9B41E73433F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C5745D3-D571-4B2F-A4AE-033A273F1809}"/>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3589579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602B6-A630-4EA9-865B-4F01E7F02D3F}"/>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006AEBA-63A8-4BF3-AC3C-9FCB8236D2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7B08260-BEA2-44D1-8755-7B0F8E2D8309}"/>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5" name="Footer Placeholder 4">
            <a:extLst>
              <a:ext uri="{FF2B5EF4-FFF2-40B4-BE49-F238E27FC236}">
                <a16:creationId xmlns:a16="http://schemas.microsoft.com/office/drawing/2014/main" id="{D96B1743-7870-4531-A46E-71E864221DF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1CF8CDB-FC40-41BA-8564-A3EAB5E7FE32}"/>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28833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969240-80A1-4F90-934D-7A8146F8C6C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7D66DA5-D4FB-4DF0-91BA-EC36D14409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8625375-9C66-429C-82C6-5DFB308E4B4D}"/>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5" name="Footer Placeholder 4">
            <a:extLst>
              <a:ext uri="{FF2B5EF4-FFF2-40B4-BE49-F238E27FC236}">
                <a16:creationId xmlns:a16="http://schemas.microsoft.com/office/drawing/2014/main" id="{CB25213E-9BA2-4F35-8C9D-EEA1E01D4B0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F460D9B-0E7D-4160-BBF3-33169EAC2660}"/>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3091452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7D727-7E1F-49E1-AC53-EF4173E20C7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7E15D91-54B2-4700-952B-4D224B2D08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13A0853-ABDE-4BB5-A480-10482E044038}"/>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5" name="Footer Placeholder 4">
            <a:extLst>
              <a:ext uri="{FF2B5EF4-FFF2-40B4-BE49-F238E27FC236}">
                <a16:creationId xmlns:a16="http://schemas.microsoft.com/office/drawing/2014/main" id="{DD3CF819-4321-4705-8769-FACC8B17AD6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E089521-FE87-4709-864B-D1D875CE9651}"/>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3622697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219F7-477A-4C6F-B633-3EBE6A0682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2B500BFE-F805-45A2-B4FD-4D3E99E20C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502765-23B7-4126-A37B-47E4F3C2A5DC}"/>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5" name="Footer Placeholder 4">
            <a:extLst>
              <a:ext uri="{FF2B5EF4-FFF2-40B4-BE49-F238E27FC236}">
                <a16:creationId xmlns:a16="http://schemas.microsoft.com/office/drawing/2014/main" id="{3EE6E0C2-F31A-407E-B8AC-141CB9ABAC3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5FBD840-EBD2-41CD-832C-7ED36A31D399}"/>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936915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4F829-9435-4C9A-BCAC-7F64DF01E1D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E36F316-39DA-4825-8046-D67434155B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2A5D5C0-9860-4BBB-82E4-95BF24441D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17B4FBC-2EF3-4D19-8F63-4E1455E042F6}"/>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6" name="Footer Placeholder 5">
            <a:extLst>
              <a:ext uri="{FF2B5EF4-FFF2-40B4-BE49-F238E27FC236}">
                <a16:creationId xmlns:a16="http://schemas.microsoft.com/office/drawing/2014/main" id="{4285FAD4-0475-4A4C-9D64-20021CB8630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95BBF86-802A-4D63-BE04-67B317551657}"/>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1010810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C5216-A62C-4C5C-9F43-6A4E183B6F55}"/>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564555B-FBCC-4B50-86E5-AEBEE28708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80BC20-BEF6-4473-9758-561B5CC308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095B9EE9-CEDC-4828-8137-96ECA9998A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468C16-CD1C-4B10-B7D9-F7D0D33615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C176C05-4BE5-4C9C-914B-2BF2FA075E72}"/>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8" name="Footer Placeholder 7">
            <a:extLst>
              <a:ext uri="{FF2B5EF4-FFF2-40B4-BE49-F238E27FC236}">
                <a16:creationId xmlns:a16="http://schemas.microsoft.com/office/drawing/2014/main" id="{311AD782-B5B7-418A-B21E-72D867F7D67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6E996EA-0FC8-4855-8DE1-A5C525EB9923}"/>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3333348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DF011-485D-43D4-9700-BF12157DDA6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CE00F91F-56D8-4BD8-8E57-C49FDE7F1F3F}"/>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4" name="Footer Placeholder 3">
            <a:extLst>
              <a:ext uri="{FF2B5EF4-FFF2-40B4-BE49-F238E27FC236}">
                <a16:creationId xmlns:a16="http://schemas.microsoft.com/office/drawing/2014/main" id="{8FDB2DD9-1970-4D9E-9CCD-EECF6A1BADF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F8DDDD87-6846-458A-BE1B-DC763BA684C5}"/>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1738293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FB0F7E-3C7C-4862-928B-55561FCE56B0}"/>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3" name="Footer Placeholder 2">
            <a:extLst>
              <a:ext uri="{FF2B5EF4-FFF2-40B4-BE49-F238E27FC236}">
                <a16:creationId xmlns:a16="http://schemas.microsoft.com/office/drawing/2014/main" id="{CF61E7EA-5A0C-41E0-8974-83AF6F24994A}"/>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3E9FD2D-3182-41ED-BF6B-3BAFB1E06983}"/>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184697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835C-D4E7-4F54-BF76-307AF64796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5069F96-324E-4104-BC8F-77456C3C26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B99B0EE2-51B0-44D1-AF23-257301F8EB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2B04C1-190C-4301-8B81-ADDB7FA07EE5}"/>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6" name="Footer Placeholder 5">
            <a:extLst>
              <a:ext uri="{FF2B5EF4-FFF2-40B4-BE49-F238E27FC236}">
                <a16:creationId xmlns:a16="http://schemas.microsoft.com/office/drawing/2014/main" id="{4D12C108-076A-4DB4-AB7A-B0F5DA213CD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509718A-1832-46B8-82A5-7FC3018FE2CF}"/>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761322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28F04-A119-41C1-ADBB-77656F42D0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B66AF18-DBFF-4CF0-8AC6-AC5F41BC9A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47305A6-926A-4C2A-851D-9552CD48E8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0E85B1-DFC0-4444-9CC2-8069ABE920A8}"/>
              </a:ext>
            </a:extLst>
          </p:cNvPr>
          <p:cNvSpPr>
            <a:spLocks noGrp="1"/>
          </p:cNvSpPr>
          <p:nvPr>
            <p:ph type="dt" sz="half" idx="10"/>
          </p:nvPr>
        </p:nvSpPr>
        <p:spPr/>
        <p:txBody>
          <a:bodyPr/>
          <a:lstStyle/>
          <a:p>
            <a:fld id="{B07E159A-9DCE-4FBD-A28C-BDCB5AFE3D12}" type="datetimeFigureOut">
              <a:rPr lang="en-CA" smtClean="0"/>
              <a:t>2022-01-05</a:t>
            </a:fld>
            <a:endParaRPr lang="en-CA"/>
          </a:p>
        </p:txBody>
      </p:sp>
      <p:sp>
        <p:nvSpPr>
          <p:cNvPr id="6" name="Footer Placeholder 5">
            <a:extLst>
              <a:ext uri="{FF2B5EF4-FFF2-40B4-BE49-F238E27FC236}">
                <a16:creationId xmlns:a16="http://schemas.microsoft.com/office/drawing/2014/main" id="{91CBFEDB-1FDB-4738-A100-D073EE089AA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2CB925A-6861-4BDC-B368-8588402354AC}"/>
              </a:ext>
            </a:extLst>
          </p:cNvPr>
          <p:cNvSpPr>
            <a:spLocks noGrp="1"/>
          </p:cNvSpPr>
          <p:nvPr>
            <p:ph type="sldNum" sz="quarter" idx="12"/>
          </p:nvPr>
        </p:nvSpPr>
        <p:spPr/>
        <p:txBody>
          <a:bodyPr/>
          <a:lstStyle/>
          <a:p>
            <a:fld id="{6C94A457-E9D0-4892-B2D2-8F6A71849C9E}" type="slidenum">
              <a:rPr lang="en-CA" smtClean="0"/>
              <a:t>‹#›</a:t>
            </a:fld>
            <a:endParaRPr lang="en-CA"/>
          </a:p>
        </p:txBody>
      </p:sp>
    </p:spTree>
    <p:extLst>
      <p:ext uri="{BB962C8B-B14F-4D97-AF65-F5344CB8AC3E}">
        <p14:creationId xmlns:p14="http://schemas.microsoft.com/office/powerpoint/2010/main" val="1760774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D6E2CA-24CE-4F8E-9840-1061C6365D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9D0D24E-60A6-45F2-93CC-D4CEC65A31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721A5CB-7303-4A06-9DA6-EA9A0ED0FC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E159A-9DCE-4FBD-A28C-BDCB5AFE3D12}" type="datetimeFigureOut">
              <a:rPr lang="en-CA" smtClean="0"/>
              <a:t>2022-01-05</a:t>
            </a:fld>
            <a:endParaRPr lang="en-CA"/>
          </a:p>
        </p:txBody>
      </p:sp>
      <p:sp>
        <p:nvSpPr>
          <p:cNvPr id="5" name="Footer Placeholder 4">
            <a:extLst>
              <a:ext uri="{FF2B5EF4-FFF2-40B4-BE49-F238E27FC236}">
                <a16:creationId xmlns:a16="http://schemas.microsoft.com/office/drawing/2014/main" id="{7D2EAE9A-1E90-4F0E-B5FC-CDB872E228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ABF849C-6E0D-47AF-A3D7-50F80A7992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94A457-E9D0-4892-B2D2-8F6A71849C9E}" type="slidenum">
              <a:rPr lang="en-CA" smtClean="0"/>
              <a:t>‹#›</a:t>
            </a:fld>
            <a:endParaRPr lang="en-CA"/>
          </a:p>
        </p:txBody>
      </p:sp>
    </p:spTree>
    <p:extLst>
      <p:ext uri="{BB962C8B-B14F-4D97-AF65-F5344CB8AC3E}">
        <p14:creationId xmlns:p14="http://schemas.microsoft.com/office/powerpoint/2010/main" val="1725819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E1D61-6641-4844-99FD-5B1C8A084D47}"/>
              </a:ext>
            </a:extLst>
          </p:cNvPr>
          <p:cNvSpPr>
            <a:spLocks noGrp="1"/>
          </p:cNvSpPr>
          <p:nvPr>
            <p:ph type="ctrTitle"/>
          </p:nvPr>
        </p:nvSpPr>
        <p:spPr>
          <a:xfrm>
            <a:off x="0" y="1"/>
            <a:ext cx="12192000" cy="1600200"/>
          </a:xfrm>
        </p:spPr>
        <p:txBody>
          <a:bodyPr/>
          <a:lstStyle/>
          <a:p>
            <a:r>
              <a:rPr lang="en-CA" dirty="0">
                <a:latin typeface="Arial Black" panose="020B0A04020102020204" pitchFamily="34" charset="0"/>
              </a:rPr>
              <a:t>The Woman and The Dragon</a:t>
            </a:r>
          </a:p>
        </p:txBody>
      </p:sp>
      <p:sp>
        <p:nvSpPr>
          <p:cNvPr id="3" name="Subtitle 2">
            <a:extLst>
              <a:ext uri="{FF2B5EF4-FFF2-40B4-BE49-F238E27FC236}">
                <a16:creationId xmlns:a16="http://schemas.microsoft.com/office/drawing/2014/main" id="{86D23E94-8F56-4808-9BFA-8E338DC9ED1B}"/>
              </a:ext>
            </a:extLst>
          </p:cNvPr>
          <p:cNvSpPr>
            <a:spLocks noGrp="1"/>
          </p:cNvSpPr>
          <p:nvPr>
            <p:ph type="subTitle" idx="1"/>
          </p:nvPr>
        </p:nvSpPr>
        <p:spPr>
          <a:xfrm>
            <a:off x="387457" y="1937288"/>
            <a:ext cx="11468745" cy="4339526"/>
          </a:xfrm>
        </p:spPr>
        <p:txBody>
          <a:bodyPr/>
          <a:lstStyle/>
          <a:p>
            <a:r>
              <a:rPr lang="en-CA" sz="2800" i="1" dirty="0">
                <a:solidFill>
                  <a:srgbClr val="FF0000"/>
                </a:solidFill>
              </a:rPr>
              <a:t>And </a:t>
            </a:r>
            <a:r>
              <a:rPr lang="en-CA" sz="2800" b="1" i="1" dirty="0">
                <a:solidFill>
                  <a:srgbClr val="FF0000"/>
                </a:solidFill>
                <a:highlight>
                  <a:srgbClr val="FFFF00"/>
                </a:highlight>
              </a:rPr>
              <a:t>a great </a:t>
            </a:r>
            <a:r>
              <a:rPr lang="en-CA" sz="2800" b="1" i="1" u="sng" dirty="0">
                <a:solidFill>
                  <a:srgbClr val="FF0000"/>
                </a:solidFill>
                <a:highlight>
                  <a:srgbClr val="FFFF00"/>
                </a:highlight>
              </a:rPr>
              <a:t>sign</a:t>
            </a:r>
            <a:r>
              <a:rPr lang="en-CA" sz="2800" b="1" i="1" dirty="0">
                <a:solidFill>
                  <a:srgbClr val="FF0000"/>
                </a:solidFill>
                <a:highlight>
                  <a:srgbClr val="FFFF00"/>
                </a:highlight>
              </a:rPr>
              <a:t> appeared in heaven</a:t>
            </a:r>
            <a:r>
              <a:rPr lang="en-CA" sz="2800" i="1" dirty="0">
                <a:solidFill>
                  <a:srgbClr val="FF0000"/>
                </a:solidFill>
              </a:rPr>
              <a:t>: </a:t>
            </a:r>
            <a:r>
              <a:rPr lang="en-CA" sz="2800" b="1" i="1" dirty="0">
                <a:solidFill>
                  <a:srgbClr val="FF0000"/>
                </a:solidFill>
                <a:highlight>
                  <a:srgbClr val="FFFF00"/>
                </a:highlight>
              </a:rPr>
              <a:t>a woman</a:t>
            </a:r>
            <a:r>
              <a:rPr lang="en-CA" sz="2800" i="1" dirty="0">
                <a:solidFill>
                  <a:srgbClr val="FF0000"/>
                </a:solidFill>
              </a:rPr>
              <a:t> clothed with the sun, with the moon under her feet, and on her head a crown of twelve stars.  </a:t>
            </a:r>
            <a:r>
              <a:rPr lang="en-CA" sz="2800" b="1" i="1" dirty="0">
                <a:solidFill>
                  <a:srgbClr val="FF0000"/>
                </a:solidFill>
                <a:highlight>
                  <a:srgbClr val="FFFF00"/>
                </a:highlight>
              </a:rPr>
              <a:t>She was pregnant</a:t>
            </a:r>
            <a:r>
              <a:rPr lang="en-CA" sz="2800" i="1" dirty="0">
                <a:solidFill>
                  <a:srgbClr val="FF0000"/>
                </a:solidFill>
              </a:rPr>
              <a:t> and was crying out in birth pains and the agony of </a:t>
            </a:r>
            <a:r>
              <a:rPr lang="en-CA" sz="2800" b="1" i="1" dirty="0">
                <a:solidFill>
                  <a:srgbClr val="FF0000"/>
                </a:solidFill>
                <a:highlight>
                  <a:srgbClr val="FFFF00"/>
                </a:highlight>
              </a:rPr>
              <a:t>giving birth</a:t>
            </a:r>
            <a:r>
              <a:rPr lang="en-CA" sz="2800" i="1" dirty="0">
                <a:solidFill>
                  <a:srgbClr val="FF0000"/>
                </a:solidFill>
              </a:rPr>
              <a:t>.  </a:t>
            </a:r>
          </a:p>
          <a:p>
            <a:r>
              <a:rPr lang="en-CA" sz="2800" i="1" dirty="0">
                <a:solidFill>
                  <a:srgbClr val="FF0000"/>
                </a:solidFill>
              </a:rPr>
              <a:t>And </a:t>
            </a:r>
            <a:r>
              <a:rPr lang="en-CA" sz="2800" b="1" i="1" dirty="0">
                <a:solidFill>
                  <a:srgbClr val="FF0000"/>
                </a:solidFill>
                <a:highlight>
                  <a:srgbClr val="FFFF00"/>
                </a:highlight>
              </a:rPr>
              <a:t>another </a:t>
            </a:r>
            <a:r>
              <a:rPr lang="en-CA" sz="2800" b="1" i="1" u="sng" dirty="0">
                <a:solidFill>
                  <a:srgbClr val="FF0000"/>
                </a:solidFill>
                <a:highlight>
                  <a:srgbClr val="FFFF00"/>
                </a:highlight>
              </a:rPr>
              <a:t>sign</a:t>
            </a:r>
            <a:r>
              <a:rPr lang="en-CA" sz="2800" b="1" i="1" dirty="0">
                <a:solidFill>
                  <a:srgbClr val="FF0000"/>
                </a:solidFill>
                <a:highlight>
                  <a:srgbClr val="FFFF00"/>
                </a:highlight>
              </a:rPr>
              <a:t> appeared in heaven</a:t>
            </a:r>
            <a:r>
              <a:rPr lang="en-CA" sz="2800" i="1" dirty="0">
                <a:solidFill>
                  <a:srgbClr val="FF0000"/>
                </a:solidFill>
              </a:rPr>
              <a:t>: behold, </a:t>
            </a:r>
            <a:r>
              <a:rPr lang="en-CA" sz="2800" b="1" i="1" dirty="0">
                <a:solidFill>
                  <a:srgbClr val="FF0000"/>
                </a:solidFill>
                <a:highlight>
                  <a:srgbClr val="FFFF00"/>
                </a:highlight>
              </a:rPr>
              <a:t>a great red dragon</a:t>
            </a:r>
            <a:r>
              <a:rPr lang="en-CA" sz="2800" i="1" dirty="0">
                <a:solidFill>
                  <a:srgbClr val="FF0000"/>
                </a:solidFill>
              </a:rPr>
              <a:t>, with seven heads and ten horns, and on his heads seven diadems.  … And the </a:t>
            </a:r>
            <a:r>
              <a:rPr lang="en-CA" sz="2800" b="1" i="1" dirty="0">
                <a:solidFill>
                  <a:srgbClr val="FF0000"/>
                </a:solidFill>
                <a:highlight>
                  <a:srgbClr val="FFFF00"/>
                </a:highlight>
              </a:rPr>
              <a:t>dragon stood before the woman</a:t>
            </a:r>
            <a:r>
              <a:rPr lang="en-CA" sz="2800" i="1" dirty="0">
                <a:solidFill>
                  <a:srgbClr val="FF0000"/>
                </a:solidFill>
              </a:rPr>
              <a:t> who was about to give birth, so that when she bore her </a:t>
            </a:r>
            <a:r>
              <a:rPr lang="en-CA" sz="2800" b="1" i="1" dirty="0">
                <a:solidFill>
                  <a:srgbClr val="FF0000"/>
                </a:solidFill>
                <a:highlight>
                  <a:srgbClr val="FFFF00"/>
                </a:highlight>
              </a:rPr>
              <a:t>child he might devour it</a:t>
            </a:r>
            <a:r>
              <a:rPr lang="en-CA" sz="2800" i="1" dirty="0">
                <a:solidFill>
                  <a:srgbClr val="FF0000"/>
                </a:solidFill>
              </a:rPr>
              <a:t>. </a:t>
            </a:r>
          </a:p>
          <a:p>
            <a:r>
              <a:rPr lang="en-CA" sz="2800" i="1" dirty="0">
                <a:solidFill>
                  <a:srgbClr val="FF0000"/>
                </a:solidFill>
              </a:rPr>
              <a:t> She gave birth to </a:t>
            </a:r>
            <a:r>
              <a:rPr lang="en-CA" sz="2800" b="1" i="1" dirty="0">
                <a:solidFill>
                  <a:srgbClr val="FF0000"/>
                </a:solidFill>
                <a:highlight>
                  <a:srgbClr val="FFFF00"/>
                </a:highlight>
              </a:rPr>
              <a:t>a male child</a:t>
            </a:r>
            <a:r>
              <a:rPr lang="en-CA" sz="2800" i="1" dirty="0">
                <a:solidFill>
                  <a:srgbClr val="FF0000"/>
                </a:solidFill>
              </a:rPr>
              <a:t>, one who is </a:t>
            </a:r>
            <a:r>
              <a:rPr lang="en-CA" sz="2800" b="1" i="1" dirty="0">
                <a:solidFill>
                  <a:srgbClr val="FF0000"/>
                </a:solidFill>
                <a:highlight>
                  <a:srgbClr val="FFFF00"/>
                </a:highlight>
              </a:rPr>
              <a:t>to rule all the nations</a:t>
            </a:r>
            <a:r>
              <a:rPr lang="en-CA" sz="2800" i="1" dirty="0">
                <a:solidFill>
                  <a:srgbClr val="FF0000"/>
                </a:solidFill>
              </a:rPr>
              <a:t> with a rod of iron, but her child was caught up to God and to his throne …</a:t>
            </a:r>
          </a:p>
          <a:p>
            <a:pPr algn="r"/>
            <a:r>
              <a:rPr lang="en-CA" dirty="0"/>
              <a:t>Revelation 12:1-5 ESV</a:t>
            </a:r>
          </a:p>
        </p:txBody>
      </p:sp>
      <p:sp>
        <p:nvSpPr>
          <p:cNvPr id="5" name="TextBox 4">
            <a:extLst>
              <a:ext uri="{FF2B5EF4-FFF2-40B4-BE49-F238E27FC236}">
                <a16:creationId xmlns:a16="http://schemas.microsoft.com/office/drawing/2014/main" id="{3834BB91-9E16-4CBC-BEF8-6F195D899F97}"/>
              </a:ext>
            </a:extLst>
          </p:cNvPr>
          <p:cNvSpPr txBox="1"/>
          <p:nvPr/>
        </p:nvSpPr>
        <p:spPr>
          <a:xfrm>
            <a:off x="0" y="6486943"/>
            <a:ext cx="12191999" cy="253916"/>
          </a:xfrm>
          <a:prstGeom prst="rect">
            <a:avLst/>
          </a:prstGeom>
          <a:noFill/>
        </p:spPr>
        <p:txBody>
          <a:bodyPr wrap="square">
            <a:spAutoFit/>
          </a:bodyPr>
          <a:lstStyle/>
          <a:p>
            <a:r>
              <a:rPr lang="en-CA" sz="1050" dirty="0"/>
              <a:t>©2021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789024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A981F-5ED6-4118-9B5B-2AB5C5695162}"/>
              </a:ext>
            </a:extLst>
          </p:cNvPr>
          <p:cNvSpPr>
            <a:spLocks noGrp="1"/>
          </p:cNvSpPr>
          <p:nvPr>
            <p:ph type="title"/>
          </p:nvPr>
        </p:nvSpPr>
        <p:spPr>
          <a:xfrm>
            <a:off x="838200" y="1"/>
            <a:ext cx="10515600" cy="1115567"/>
          </a:xfrm>
        </p:spPr>
        <p:txBody>
          <a:bodyPr/>
          <a:lstStyle/>
          <a:p>
            <a:pPr algn="ctr"/>
            <a:r>
              <a:rPr lang="en-CA" dirty="0">
                <a:latin typeface="Arial Black" panose="020B0A04020102020204" pitchFamily="34" charset="0"/>
              </a:rPr>
              <a:t>Duality of the Prophecy</a:t>
            </a:r>
          </a:p>
        </p:txBody>
      </p:sp>
      <p:sp>
        <p:nvSpPr>
          <p:cNvPr id="3" name="Content Placeholder 2">
            <a:extLst>
              <a:ext uri="{FF2B5EF4-FFF2-40B4-BE49-F238E27FC236}">
                <a16:creationId xmlns:a16="http://schemas.microsoft.com/office/drawing/2014/main" id="{04330662-BCAC-4760-9BD9-E4CC914568DF}"/>
              </a:ext>
            </a:extLst>
          </p:cNvPr>
          <p:cNvSpPr>
            <a:spLocks noGrp="1"/>
          </p:cNvSpPr>
          <p:nvPr>
            <p:ph idx="1"/>
          </p:nvPr>
        </p:nvSpPr>
        <p:spPr>
          <a:xfrm>
            <a:off x="0" y="1115568"/>
            <a:ext cx="12192000" cy="5742431"/>
          </a:xfrm>
        </p:spPr>
        <p:txBody>
          <a:bodyPr/>
          <a:lstStyle/>
          <a:p>
            <a:r>
              <a:rPr lang="en-CA" dirty="0"/>
              <a:t>The historical “type” is well documented,  but </a:t>
            </a:r>
            <a:r>
              <a:rPr lang="en-CA" b="1" dirty="0">
                <a:highlight>
                  <a:srgbClr val="FFFF00"/>
                </a:highlight>
              </a:rPr>
              <a:t>how the end-time “antitype” plays out remains to be seen</a:t>
            </a:r>
            <a:r>
              <a:rPr lang="en-CA" dirty="0"/>
              <a:t>:</a:t>
            </a:r>
          </a:p>
          <a:p>
            <a:pPr marL="457200" lvl="1" indent="0">
              <a:buNone/>
            </a:pPr>
            <a:r>
              <a:rPr lang="en-CA" b="1" u="sng" dirty="0"/>
              <a:t>Revelation 12:12b ESV</a:t>
            </a:r>
          </a:p>
          <a:p>
            <a:pPr marL="457200" lvl="1" indent="0">
              <a:buNone/>
            </a:pPr>
            <a:r>
              <a:rPr lang="en-CA" dirty="0"/>
              <a:t>But </a:t>
            </a:r>
            <a:r>
              <a:rPr lang="en-CA" b="1" dirty="0">
                <a:highlight>
                  <a:srgbClr val="FFFF00"/>
                </a:highlight>
              </a:rPr>
              <a:t>woe to you, O earth and sea</a:t>
            </a:r>
            <a:r>
              <a:rPr lang="en-CA" dirty="0"/>
              <a:t>, for the devil has come down to you in great wrath, because he knows that his time is short!”</a:t>
            </a:r>
          </a:p>
          <a:p>
            <a:r>
              <a:rPr lang="en-CA" dirty="0"/>
              <a:t>This looks to the </a:t>
            </a:r>
            <a:r>
              <a:rPr lang="en-CA" b="1" dirty="0">
                <a:highlight>
                  <a:srgbClr val="FFFF00"/>
                </a:highlight>
              </a:rPr>
              <a:t>world war instigated by Satan</a:t>
            </a:r>
            <a:r>
              <a:rPr lang="en-CA" dirty="0"/>
              <a:t> during the fifth and sixth trumpets (Revelation 9: 1-21)</a:t>
            </a:r>
          </a:p>
          <a:p>
            <a:pPr marL="457200" lvl="1" indent="0">
              <a:buNone/>
            </a:pPr>
            <a:r>
              <a:rPr lang="en-CA" b="1" u="sng" dirty="0"/>
              <a:t>Revelation 12:13-16 ESV</a:t>
            </a:r>
          </a:p>
          <a:p>
            <a:pPr marL="457200" lvl="1" indent="0">
              <a:buNone/>
            </a:pPr>
            <a:r>
              <a:rPr lang="en-CA" dirty="0"/>
              <a:t>And </a:t>
            </a:r>
            <a:r>
              <a:rPr lang="en-CA" b="1" dirty="0">
                <a:highlight>
                  <a:srgbClr val="FFFF00"/>
                </a:highlight>
              </a:rPr>
              <a:t>when the dragon saw that he had been thrown down to the earth</a:t>
            </a:r>
            <a:r>
              <a:rPr lang="en-CA" dirty="0"/>
              <a:t>, he pursued the woman who had given birth to the male child.  But </a:t>
            </a:r>
            <a:r>
              <a:rPr lang="en-CA" b="1" dirty="0">
                <a:highlight>
                  <a:srgbClr val="FFFF00"/>
                </a:highlight>
              </a:rPr>
              <a:t>the woman</a:t>
            </a:r>
            <a:r>
              <a:rPr lang="en-CA" dirty="0"/>
              <a:t> was given the two wings of the great eagle so that she </a:t>
            </a:r>
            <a:r>
              <a:rPr lang="en-CA" b="1" dirty="0">
                <a:highlight>
                  <a:srgbClr val="FFFF00"/>
                </a:highlight>
              </a:rPr>
              <a:t>might fly from the serpent into the wilderness</a:t>
            </a:r>
            <a:r>
              <a:rPr lang="en-CA" dirty="0"/>
              <a:t>, to the place where she is to be nourished … The serpent poured water like a river out of his mouth after the woman, to sweep her away with a flood.  But the </a:t>
            </a:r>
            <a:r>
              <a:rPr lang="en-CA" b="1" dirty="0">
                <a:highlight>
                  <a:srgbClr val="FFFF00"/>
                </a:highlight>
              </a:rPr>
              <a:t>earth came to the help of the woman</a:t>
            </a:r>
            <a:r>
              <a:rPr lang="en-CA" dirty="0"/>
              <a:t>, and the earth opened its mouth and swallowed the river that the dragon had poured from his mouth. </a:t>
            </a:r>
          </a:p>
        </p:txBody>
      </p:sp>
    </p:spTree>
    <p:extLst>
      <p:ext uri="{BB962C8B-B14F-4D97-AF65-F5344CB8AC3E}">
        <p14:creationId xmlns:p14="http://schemas.microsoft.com/office/powerpoint/2010/main" val="3751060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0B204-B781-4A52-9778-DEE427DA2E0E}"/>
              </a:ext>
            </a:extLst>
          </p:cNvPr>
          <p:cNvSpPr>
            <a:spLocks noGrp="1"/>
          </p:cNvSpPr>
          <p:nvPr>
            <p:ph type="title"/>
          </p:nvPr>
        </p:nvSpPr>
        <p:spPr>
          <a:xfrm>
            <a:off x="838200" y="1"/>
            <a:ext cx="10515600" cy="1115567"/>
          </a:xfrm>
        </p:spPr>
        <p:txBody>
          <a:bodyPr/>
          <a:lstStyle/>
          <a:p>
            <a:pPr algn="ctr"/>
            <a:r>
              <a:rPr lang="en-CA" dirty="0">
                <a:latin typeface="Arial Black" panose="020B0A04020102020204" pitchFamily="34" charset="0"/>
              </a:rPr>
              <a:t>Protection for the Church</a:t>
            </a:r>
          </a:p>
        </p:txBody>
      </p:sp>
      <p:sp>
        <p:nvSpPr>
          <p:cNvPr id="3" name="Content Placeholder 2">
            <a:extLst>
              <a:ext uri="{FF2B5EF4-FFF2-40B4-BE49-F238E27FC236}">
                <a16:creationId xmlns:a16="http://schemas.microsoft.com/office/drawing/2014/main" id="{013AC63B-48E6-424D-8CBD-5EC857BA75DF}"/>
              </a:ext>
            </a:extLst>
          </p:cNvPr>
          <p:cNvSpPr>
            <a:spLocks noGrp="1"/>
          </p:cNvSpPr>
          <p:nvPr>
            <p:ph idx="1"/>
          </p:nvPr>
        </p:nvSpPr>
        <p:spPr>
          <a:xfrm>
            <a:off x="0" y="1115568"/>
            <a:ext cx="12192000" cy="5742431"/>
          </a:xfrm>
        </p:spPr>
        <p:txBody>
          <a:bodyPr>
            <a:normAutofit/>
          </a:bodyPr>
          <a:lstStyle/>
          <a:p>
            <a:r>
              <a:rPr lang="en-CA" dirty="0"/>
              <a:t>Who is to be protected?  How will they be protected?  Where will they be protected?  </a:t>
            </a:r>
            <a:r>
              <a:rPr lang="en-CA" b="1" dirty="0">
                <a:highlight>
                  <a:srgbClr val="FFFF00"/>
                </a:highlight>
              </a:rPr>
              <a:t>Clearly some will remain to fight the war</a:t>
            </a:r>
            <a:r>
              <a:rPr lang="en-CA" dirty="0"/>
              <a:t>:</a:t>
            </a:r>
          </a:p>
          <a:p>
            <a:pPr marL="457200" lvl="1" indent="0">
              <a:buNone/>
            </a:pPr>
            <a:r>
              <a:rPr lang="en-CA" b="1" u="sng" dirty="0"/>
              <a:t>Revelation 12:17 ESV</a:t>
            </a:r>
          </a:p>
          <a:p>
            <a:pPr marL="457200" lvl="1" indent="0">
              <a:buNone/>
            </a:pPr>
            <a:r>
              <a:rPr lang="en-CA" dirty="0"/>
              <a:t>Then the dragon became furious with the woman and went off to </a:t>
            </a:r>
            <a:r>
              <a:rPr lang="en-CA" b="1" dirty="0">
                <a:highlight>
                  <a:srgbClr val="FFFF00"/>
                </a:highlight>
              </a:rPr>
              <a:t>make war on the rest of her offspring</a:t>
            </a:r>
            <a:r>
              <a:rPr lang="en-CA" dirty="0"/>
              <a:t>, on those who keep the commandments of God and hold to the testimony of Jesus.</a:t>
            </a:r>
          </a:p>
          <a:p>
            <a:r>
              <a:rPr lang="en-CA" dirty="0"/>
              <a:t>For an example of protection, consider Elijah:</a:t>
            </a:r>
          </a:p>
          <a:p>
            <a:pPr marL="457200" lvl="1" indent="0">
              <a:buNone/>
            </a:pPr>
            <a:r>
              <a:rPr lang="en-CA" b="1" u="sng" dirty="0"/>
              <a:t>1 Kings 17:9-10, 18:7-10 ESV </a:t>
            </a:r>
          </a:p>
          <a:p>
            <a:pPr marL="457200" lvl="1" indent="0">
              <a:buNone/>
            </a:pPr>
            <a:r>
              <a:rPr lang="en-CA" dirty="0"/>
              <a:t>Arise, go to </a:t>
            </a:r>
            <a:r>
              <a:rPr lang="en-CA" b="1" dirty="0">
                <a:highlight>
                  <a:srgbClr val="FFFF00"/>
                </a:highlight>
              </a:rPr>
              <a:t>Zarephath, which belongs to Sidon</a:t>
            </a:r>
            <a:r>
              <a:rPr lang="en-CA" dirty="0"/>
              <a:t>, and dwell there. Behold, I have commanded a widow there to feed you.”  So he arose and went to Zarephath … Obadiah was on the way, behold, Elijah met him.  And Obadiah recognized him and fell on his face and said, “Is it you, my lord Elijah?”  And he answered him, “It is I. </a:t>
            </a:r>
            <a:r>
              <a:rPr lang="en-CA" b="1" dirty="0">
                <a:highlight>
                  <a:srgbClr val="FFFF00"/>
                </a:highlight>
              </a:rPr>
              <a:t>Go, tell your lord, ‘Behold, Elijah is here.</a:t>
            </a:r>
            <a:r>
              <a:rPr lang="en-CA" dirty="0"/>
              <a:t>’” … “As the LORD your God lives, </a:t>
            </a:r>
            <a:r>
              <a:rPr lang="en-CA" b="1" dirty="0">
                <a:highlight>
                  <a:srgbClr val="FFFF00"/>
                </a:highlight>
              </a:rPr>
              <a:t>there is no nation or kingdom where my lord has not sent to seek you</a:t>
            </a:r>
            <a:r>
              <a:rPr lang="en-CA" dirty="0"/>
              <a:t>.  And when they would say, ‘He is not here,’ he would take an oath of the kingdom or nation, that they had not found you.”</a:t>
            </a:r>
          </a:p>
        </p:txBody>
      </p:sp>
    </p:spTree>
    <p:extLst>
      <p:ext uri="{BB962C8B-B14F-4D97-AF65-F5344CB8AC3E}">
        <p14:creationId xmlns:p14="http://schemas.microsoft.com/office/powerpoint/2010/main" val="4082900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3DEB8-45C8-43EB-8852-41F406BCC6B5}"/>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Promises of Protection</a:t>
            </a:r>
          </a:p>
        </p:txBody>
      </p:sp>
      <p:sp>
        <p:nvSpPr>
          <p:cNvPr id="3" name="Content Placeholder 2">
            <a:extLst>
              <a:ext uri="{FF2B5EF4-FFF2-40B4-BE49-F238E27FC236}">
                <a16:creationId xmlns:a16="http://schemas.microsoft.com/office/drawing/2014/main" id="{9095052A-51E6-4642-98BE-3E340FBDAC69}"/>
              </a:ext>
            </a:extLst>
          </p:cNvPr>
          <p:cNvSpPr>
            <a:spLocks noGrp="1"/>
          </p:cNvSpPr>
          <p:nvPr>
            <p:ph idx="1"/>
          </p:nvPr>
        </p:nvSpPr>
        <p:spPr>
          <a:xfrm>
            <a:off x="0" y="1170432"/>
            <a:ext cx="12192000" cy="5687567"/>
          </a:xfrm>
        </p:spPr>
        <p:txBody>
          <a:bodyPr>
            <a:normAutofit/>
          </a:bodyPr>
          <a:lstStyle/>
          <a:p>
            <a:pPr marL="457200" lvl="1" indent="0">
              <a:buNone/>
            </a:pPr>
            <a:r>
              <a:rPr lang="en-CA" b="1" u="sng" dirty="0"/>
              <a:t>Psalm 12:5, 7 ESV</a:t>
            </a:r>
          </a:p>
          <a:p>
            <a:pPr marL="457200" lvl="1" indent="0">
              <a:buNone/>
            </a:pPr>
            <a:r>
              <a:rPr lang="en-CA" dirty="0"/>
              <a:t>Because </a:t>
            </a:r>
            <a:r>
              <a:rPr lang="en-CA" b="1" dirty="0">
                <a:highlight>
                  <a:srgbClr val="FFFF00"/>
                </a:highlight>
              </a:rPr>
              <a:t>the poor</a:t>
            </a:r>
            <a:r>
              <a:rPr lang="en-CA" dirty="0"/>
              <a:t> are plundered, because </a:t>
            </a:r>
            <a:r>
              <a:rPr lang="en-CA" b="1" dirty="0">
                <a:highlight>
                  <a:srgbClr val="FFFF00"/>
                </a:highlight>
              </a:rPr>
              <a:t>the needy groan</a:t>
            </a:r>
            <a:r>
              <a:rPr lang="en-CA" dirty="0"/>
              <a:t>, I will now arise,” says the LORD;</a:t>
            </a:r>
            <a:br>
              <a:rPr lang="en-CA" dirty="0"/>
            </a:br>
            <a:r>
              <a:rPr lang="en-CA" dirty="0"/>
              <a:t>“</a:t>
            </a:r>
            <a:r>
              <a:rPr lang="en-CA" b="1" dirty="0">
                <a:highlight>
                  <a:srgbClr val="FFFF00"/>
                </a:highlight>
              </a:rPr>
              <a:t>I will place him in the safety for which he longs</a:t>
            </a:r>
            <a:r>
              <a:rPr lang="en-CA" dirty="0"/>
              <a:t>.”</a:t>
            </a:r>
            <a:br>
              <a:rPr lang="en-CA" dirty="0"/>
            </a:br>
            <a:r>
              <a:rPr lang="en-CA" dirty="0"/>
              <a:t> You, O LORD, will keep them; you will </a:t>
            </a:r>
            <a:r>
              <a:rPr lang="en-CA" b="1" dirty="0">
                <a:highlight>
                  <a:srgbClr val="FFFF00"/>
                </a:highlight>
              </a:rPr>
              <a:t>guard us from this generation</a:t>
            </a:r>
            <a:r>
              <a:rPr lang="en-CA" dirty="0"/>
              <a:t> forever.</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Psalm 31:19-20 ESV</a:t>
            </a:r>
          </a:p>
          <a:p>
            <a:pPr marL="457200" lvl="1" indent="0">
              <a:buNone/>
            </a:pPr>
            <a:r>
              <a:rPr lang="en-CA" dirty="0"/>
              <a:t>Oh, how abundant is your goodness, which you have stored up for </a:t>
            </a:r>
            <a:r>
              <a:rPr lang="en-CA" b="1" dirty="0">
                <a:highlight>
                  <a:srgbClr val="FFFF00"/>
                </a:highlight>
              </a:rPr>
              <a:t>those who fear you</a:t>
            </a:r>
            <a:br>
              <a:rPr lang="en-CA" dirty="0"/>
            </a:br>
            <a:r>
              <a:rPr lang="en-CA" dirty="0"/>
              <a:t>and worked for </a:t>
            </a:r>
            <a:r>
              <a:rPr lang="en-CA" b="1" dirty="0">
                <a:highlight>
                  <a:srgbClr val="FFFF00"/>
                </a:highlight>
              </a:rPr>
              <a:t>those who take refuge in you</a:t>
            </a:r>
            <a:r>
              <a:rPr lang="en-CA" dirty="0"/>
              <a:t>, in the sight of the children of mankind!</a:t>
            </a:r>
            <a:br>
              <a:rPr lang="en-CA" dirty="0"/>
            </a:br>
            <a:r>
              <a:rPr lang="en-CA" dirty="0"/>
              <a:t>In the cover of your presence you </a:t>
            </a:r>
            <a:r>
              <a:rPr lang="en-CA" b="1" dirty="0">
                <a:highlight>
                  <a:srgbClr val="FFFF00"/>
                </a:highlight>
              </a:rPr>
              <a:t>hide them from the plots of men</a:t>
            </a:r>
            <a:r>
              <a:rPr lang="en-CA" dirty="0"/>
              <a:t>;</a:t>
            </a:r>
            <a:br>
              <a:rPr lang="en-CA" dirty="0"/>
            </a:br>
            <a:r>
              <a:rPr lang="en-CA" dirty="0"/>
              <a:t>you </a:t>
            </a:r>
            <a:r>
              <a:rPr lang="en-CA" b="1" dirty="0">
                <a:highlight>
                  <a:srgbClr val="FFFF00"/>
                </a:highlight>
              </a:rPr>
              <a:t>store them in your shelter</a:t>
            </a:r>
            <a:r>
              <a:rPr lang="en-CA" dirty="0"/>
              <a:t> from the strife of tongues.</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Psalm 32:6-7 ESV </a:t>
            </a:r>
          </a:p>
          <a:p>
            <a:pPr marL="457200" lvl="1" indent="0">
              <a:buNone/>
            </a:pPr>
            <a:r>
              <a:rPr lang="en-CA" dirty="0"/>
              <a:t>Therefore let </a:t>
            </a:r>
            <a:r>
              <a:rPr lang="en-CA" b="1" dirty="0">
                <a:highlight>
                  <a:srgbClr val="FFFF00"/>
                </a:highlight>
              </a:rPr>
              <a:t>everyone who is godly</a:t>
            </a:r>
            <a:r>
              <a:rPr lang="en-CA" dirty="0"/>
              <a:t> offer prayer to you at a time when you may be found;</a:t>
            </a:r>
            <a:br>
              <a:rPr lang="en-CA" dirty="0"/>
            </a:br>
            <a:r>
              <a:rPr lang="en-CA" b="1" dirty="0">
                <a:highlight>
                  <a:srgbClr val="FFFF00"/>
                </a:highlight>
              </a:rPr>
              <a:t>surely in the rush of great waters, they shall not reach him</a:t>
            </a:r>
            <a:r>
              <a:rPr lang="en-CA" dirty="0"/>
              <a:t>.</a:t>
            </a:r>
            <a:br>
              <a:rPr lang="en-CA" dirty="0"/>
            </a:br>
            <a:r>
              <a:rPr lang="en-CA" dirty="0"/>
              <a:t>You are </a:t>
            </a:r>
            <a:r>
              <a:rPr lang="en-CA" b="1" dirty="0">
                <a:highlight>
                  <a:srgbClr val="FFFF00"/>
                </a:highlight>
              </a:rPr>
              <a:t>a hiding place</a:t>
            </a:r>
            <a:r>
              <a:rPr lang="en-CA" dirty="0"/>
              <a:t> for me; you </a:t>
            </a:r>
            <a:r>
              <a:rPr lang="en-CA" b="1" dirty="0">
                <a:highlight>
                  <a:srgbClr val="FFFF00"/>
                </a:highlight>
              </a:rPr>
              <a:t>preserve me</a:t>
            </a:r>
            <a:r>
              <a:rPr lang="en-CA" dirty="0"/>
              <a:t> from trouble;</a:t>
            </a:r>
            <a:br>
              <a:rPr lang="en-CA" dirty="0"/>
            </a:br>
            <a:r>
              <a:rPr lang="en-CA" dirty="0"/>
              <a:t>you surround me with shouts of </a:t>
            </a:r>
            <a:r>
              <a:rPr lang="en-CA" b="1" dirty="0">
                <a:highlight>
                  <a:srgbClr val="FFFF00"/>
                </a:highlight>
              </a:rPr>
              <a:t>deliverance</a:t>
            </a:r>
            <a:r>
              <a:rPr lang="en-CA" dirty="0"/>
              <a:t>. </a:t>
            </a:r>
          </a:p>
        </p:txBody>
      </p:sp>
    </p:spTree>
    <p:extLst>
      <p:ext uri="{BB962C8B-B14F-4D97-AF65-F5344CB8AC3E}">
        <p14:creationId xmlns:p14="http://schemas.microsoft.com/office/powerpoint/2010/main" val="1279921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BEF5-1F72-498D-93B8-AB224C6D42C0}"/>
              </a:ext>
            </a:extLst>
          </p:cNvPr>
          <p:cNvSpPr>
            <a:spLocks noGrp="1"/>
          </p:cNvSpPr>
          <p:nvPr>
            <p:ph type="title"/>
          </p:nvPr>
        </p:nvSpPr>
        <p:spPr>
          <a:xfrm>
            <a:off x="838200" y="1"/>
            <a:ext cx="10515600" cy="1115567"/>
          </a:xfrm>
        </p:spPr>
        <p:txBody>
          <a:bodyPr/>
          <a:lstStyle/>
          <a:p>
            <a:pPr algn="ctr"/>
            <a:r>
              <a:rPr lang="en-CA" b="1" dirty="0">
                <a:latin typeface="Arial Black" panose="020B0A04020102020204" pitchFamily="34" charset="0"/>
              </a:rPr>
              <a:t>Help from God</a:t>
            </a:r>
          </a:p>
        </p:txBody>
      </p:sp>
      <p:sp>
        <p:nvSpPr>
          <p:cNvPr id="3" name="Content Placeholder 2">
            <a:extLst>
              <a:ext uri="{FF2B5EF4-FFF2-40B4-BE49-F238E27FC236}">
                <a16:creationId xmlns:a16="http://schemas.microsoft.com/office/drawing/2014/main" id="{5F8A02C7-69F8-4B96-9FC6-756C382C26E8}"/>
              </a:ext>
            </a:extLst>
          </p:cNvPr>
          <p:cNvSpPr>
            <a:spLocks noGrp="1"/>
          </p:cNvSpPr>
          <p:nvPr>
            <p:ph idx="1"/>
          </p:nvPr>
        </p:nvSpPr>
        <p:spPr>
          <a:xfrm>
            <a:off x="0" y="1115568"/>
            <a:ext cx="12192000" cy="5742431"/>
          </a:xfrm>
        </p:spPr>
        <p:txBody>
          <a:bodyPr/>
          <a:lstStyle/>
          <a:p>
            <a:r>
              <a:rPr lang="en-CA" b="1" dirty="0">
                <a:highlight>
                  <a:srgbClr val="FFFF00"/>
                </a:highlight>
              </a:rPr>
              <a:t>Prior to the flight of the Church from Jerusalem</a:t>
            </a:r>
            <a:r>
              <a:rPr lang="en-CA" dirty="0"/>
              <a:t>, Josephus records the following:</a:t>
            </a:r>
          </a:p>
          <a:p>
            <a:pPr marL="457200" lvl="1" indent="0">
              <a:buNone/>
            </a:pPr>
            <a:r>
              <a:rPr lang="en-CA" dirty="0"/>
              <a:t> … they did not … </a:t>
            </a:r>
            <a:r>
              <a:rPr lang="en-CA" b="1" dirty="0">
                <a:highlight>
                  <a:srgbClr val="FFFF00"/>
                </a:highlight>
              </a:rPr>
              <a:t>give credit to the signs</a:t>
            </a:r>
            <a:r>
              <a:rPr lang="en-CA" dirty="0"/>
              <a:t> that … did so plainly foretell their future desolation … there was </a:t>
            </a:r>
            <a:r>
              <a:rPr lang="en-CA" b="1" dirty="0">
                <a:highlight>
                  <a:srgbClr val="FFFF00"/>
                </a:highlight>
              </a:rPr>
              <a:t>a star resembling a sword</a:t>
            </a:r>
            <a:r>
              <a:rPr lang="en-CA" dirty="0"/>
              <a:t> which stood over the city, and </a:t>
            </a:r>
            <a:r>
              <a:rPr lang="en-CA" b="1" dirty="0">
                <a:highlight>
                  <a:srgbClr val="FFFF00"/>
                </a:highlight>
              </a:rPr>
              <a:t>a comet</a:t>
            </a:r>
            <a:r>
              <a:rPr lang="en-CA" dirty="0"/>
              <a:t> continued for a whole year … at the ninth hour of the night, [3am] </a:t>
            </a:r>
            <a:r>
              <a:rPr lang="en-CA" b="1" dirty="0">
                <a:highlight>
                  <a:srgbClr val="FFFF00"/>
                </a:highlight>
              </a:rPr>
              <a:t>so great a light shone</a:t>
            </a:r>
            <a:r>
              <a:rPr lang="en-CA" dirty="0"/>
              <a:t> around the alter and the holy house, that it appeared to be bright day time … a heifer … brought forth a lamb in the midst of the temple … </a:t>
            </a:r>
            <a:r>
              <a:rPr lang="en-CA" b="1" dirty="0">
                <a:highlight>
                  <a:srgbClr val="FFFF00"/>
                </a:highlight>
              </a:rPr>
              <a:t>the eastern gate of the inner court</a:t>
            </a:r>
            <a:r>
              <a:rPr lang="en-CA" dirty="0"/>
              <a:t> … </a:t>
            </a:r>
            <a:r>
              <a:rPr lang="en-CA" b="1" dirty="0">
                <a:highlight>
                  <a:srgbClr val="FFFF00"/>
                </a:highlight>
              </a:rPr>
              <a:t>was seen to open by its own accord</a:t>
            </a:r>
            <a:r>
              <a:rPr lang="en-CA" dirty="0"/>
              <a:t> … before sunsetting </a:t>
            </a:r>
            <a:r>
              <a:rPr lang="en-CA" b="1" dirty="0">
                <a:highlight>
                  <a:srgbClr val="FFFF00"/>
                </a:highlight>
              </a:rPr>
              <a:t>chariots and troops of soldiers in armour were seen running about among the clouds</a:t>
            </a:r>
            <a:r>
              <a:rPr lang="en-CA" dirty="0"/>
              <a:t> … as the priests were going into the … temple … they felt a quaking … they heard </a:t>
            </a:r>
            <a:r>
              <a:rPr lang="en-CA" b="1" dirty="0">
                <a:highlight>
                  <a:srgbClr val="FFFF00"/>
                </a:highlight>
              </a:rPr>
              <a:t>a sound as of a great multitude saying “Let us remove hence”  </a:t>
            </a:r>
            <a:br>
              <a:rPr lang="en-CA" dirty="0"/>
            </a:br>
            <a:r>
              <a:rPr lang="en-CA" dirty="0"/>
              <a:t>(Josephus, Wars, book 6, chapter 5, section 3)</a:t>
            </a:r>
          </a:p>
          <a:p>
            <a:r>
              <a:rPr lang="en-CA" dirty="0"/>
              <a:t>The </a:t>
            </a:r>
            <a:r>
              <a:rPr lang="en-CA" b="1" dirty="0">
                <a:highlight>
                  <a:srgbClr val="FFFF00"/>
                </a:highlight>
              </a:rPr>
              <a:t>sixth seal, “heavenly signs”</a:t>
            </a:r>
            <a:r>
              <a:rPr lang="en-CA" dirty="0"/>
              <a:t>, are a harbinger of the Day of YHWH</a:t>
            </a:r>
          </a:p>
          <a:p>
            <a:r>
              <a:rPr lang="en-CA" dirty="0"/>
              <a:t>The </a:t>
            </a:r>
            <a:r>
              <a:rPr lang="en-CA" b="1" dirty="0">
                <a:highlight>
                  <a:srgbClr val="FFFF00"/>
                </a:highlight>
              </a:rPr>
              <a:t>Seven Thunders</a:t>
            </a:r>
            <a:r>
              <a:rPr lang="en-CA" dirty="0"/>
              <a:t> may portend some kind of super-natural revelation from God at just the right time to also help us</a:t>
            </a:r>
          </a:p>
          <a:p>
            <a:r>
              <a:rPr lang="en-CA" b="1" dirty="0">
                <a:highlight>
                  <a:srgbClr val="FFFF00"/>
                </a:highlight>
              </a:rPr>
              <a:t>However God chooses to do it, he will reveal to us what we need to know</a:t>
            </a:r>
          </a:p>
        </p:txBody>
      </p:sp>
    </p:spTree>
    <p:extLst>
      <p:ext uri="{BB962C8B-B14F-4D97-AF65-F5344CB8AC3E}">
        <p14:creationId xmlns:p14="http://schemas.microsoft.com/office/powerpoint/2010/main" val="822089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1F284-16D2-455B-8ECA-01DB800138E1}"/>
              </a:ext>
            </a:extLst>
          </p:cNvPr>
          <p:cNvSpPr>
            <a:spLocks noGrp="1"/>
          </p:cNvSpPr>
          <p:nvPr>
            <p:ph type="title"/>
          </p:nvPr>
        </p:nvSpPr>
        <p:spPr>
          <a:xfrm>
            <a:off x="838200" y="1"/>
            <a:ext cx="10515600" cy="1152143"/>
          </a:xfrm>
        </p:spPr>
        <p:txBody>
          <a:bodyPr/>
          <a:lstStyle/>
          <a:p>
            <a:pPr algn="ctr"/>
            <a:r>
              <a:rPr lang="en-CA" b="1"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DA4F3390-6007-4592-9FEC-B3EBBD5A19BC}"/>
              </a:ext>
            </a:extLst>
          </p:cNvPr>
          <p:cNvSpPr>
            <a:spLocks noGrp="1"/>
          </p:cNvSpPr>
          <p:nvPr>
            <p:ph idx="1"/>
          </p:nvPr>
        </p:nvSpPr>
        <p:spPr>
          <a:xfrm>
            <a:off x="0" y="1152144"/>
            <a:ext cx="12192000" cy="5705855"/>
          </a:xfrm>
        </p:spPr>
        <p:txBody>
          <a:bodyPr/>
          <a:lstStyle/>
          <a:p>
            <a:r>
              <a:rPr lang="en-CA" b="1" dirty="0">
                <a:highlight>
                  <a:srgbClr val="FFFF00"/>
                </a:highlight>
              </a:rPr>
              <a:t>We have  a very detailed historical “type” of the fulfillment of the prophecies in Revelation 12</a:t>
            </a:r>
            <a:r>
              <a:rPr lang="en-CA" dirty="0"/>
              <a:t>, from which we can learn a lot …</a:t>
            </a:r>
          </a:p>
          <a:p>
            <a:r>
              <a:rPr lang="en-CA" dirty="0"/>
              <a:t>The end-time fulfillment of the prophecy is in general quite clear, but </a:t>
            </a:r>
            <a:r>
              <a:rPr lang="en-CA" b="1" dirty="0">
                <a:highlight>
                  <a:srgbClr val="FFFF00"/>
                </a:highlight>
              </a:rPr>
              <a:t>we won’t know the details until it happens</a:t>
            </a:r>
            <a:r>
              <a:rPr lang="en-CA" dirty="0"/>
              <a:t> </a:t>
            </a:r>
          </a:p>
          <a:p>
            <a:r>
              <a:rPr lang="en-CA" dirty="0"/>
              <a:t>It seems clear that </a:t>
            </a:r>
            <a:r>
              <a:rPr lang="en-CA" b="1" dirty="0">
                <a:highlight>
                  <a:srgbClr val="FFFF00"/>
                </a:highlight>
              </a:rPr>
              <a:t>some Christians will receive super-natural protection</a:t>
            </a:r>
            <a:r>
              <a:rPr lang="en-CA" dirty="0"/>
              <a:t> during the tribulation</a:t>
            </a:r>
          </a:p>
          <a:p>
            <a:r>
              <a:rPr lang="en-CA" dirty="0"/>
              <a:t>But, also, </a:t>
            </a:r>
            <a:r>
              <a:rPr lang="en-CA" b="1" dirty="0">
                <a:highlight>
                  <a:srgbClr val="FFFF00"/>
                </a:highlight>
              </a:rPr>
              <a:t>some will be allowed to fight the war against the Beast Power</a:t>
            </a:r>
            <a:r>
              <a:rPr lang="en-CA" dirty="0"/>
              <a:t> – presumably being killed</a:t>
            </a:r>
          </a:p>
          <a:p>
            <a:r>
              <a:rPr lang="en-CA" dirty="0"/>
              <a:t>However this all plays out, the prophecies of Revelation clearly promise that </a:t>
            </a:r>
            <a:br>
              <a:rPr lang="en-CA" dirty="0"/>
            </a:br>
            <a:r>
              <a:rPr lang="en-CA" b="1" dirty="0">
                <a:highlight>
                  <a:srgbClr val="FFFF00"/>
                </a:highlight>
              </a:rPr>
              <a:t>God will take care of each and every Christian</a:t>
            </a:r>
            <a:r>
              <a:rPr lang="en-CA" dirty="0"/>
              <a:t>, and </a:t>
            </a:r>
            <a:r>
              <a:rPr lang="en-CA" b="1" dirty="0">
                <a:highlight>
                  <a:srgbClr val="FFFF00"/>
                </a:highlight>
              </a:rPr>
              <a:t>the Kingdom will quickly follow!</a:t>
            </a:r>
          </a:p>
        </p:txBody>
      </p:sp>
    </p:spTree>
    <p:extLst>
      <p:ext uri="{BB962C8B-B14F-4D97-AF65-F5344CB8AC3E}">
        <p14:creationId xmlns:p14="http://schemas.microsoft.com/office/powerpoint/2010/main" val="2501833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2634F-585F-49DF-A3DE-23DB4CCF586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52AD7F1-B807-44BC-9576-89968014CFFF}"/>
              </a:ext>
            </a:extLst>
          </p:cNvPr>
          <p:cNvSpPr>
            <a:spLocks noGrp="1"/>
          </p:cNvSpPr>
          <p:nvPr>
            <p:ph idx="1"/>
          </p:nvPr>
        </p:nvSpPr>
        <p:spPr/>
        <p:txBody>
          <a:bodyPr/>
          <a:lstStyle/>
          <a:p>
            <a:r>
              <a:rPr lang="en-CA" dirty="0"/>
              <a:t>Intentionally left blank</a:t>
            </a:r>
          </a:p>
        </p:txBody>
      </p:sp>
    </p:spTree>
    <p:extLst>
      <p:ext uri="{BB962C8B-B14F-4D97-AF65-F5344CB8AC3E}">
        <p14:creationId xmlns:p14="http://schemas.microsoft.com/office/powerpoint/2010/main" val="5907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A7A90-8B06-46AF-B553-D42D7D813D2C}"/>
              </a:ext>
            </a:extLst>
          </p:cNvPr>
          <p:cNvSpPr>
            <a:spLocks noGrp="1"/>
          </p:cNvSpPr>
          <p:nvPr>
            <p:ph type="title"/>
          </p:nvPr>
        </p:nvSpPr>
        <p:spPr>
          <a:xfrm>
            <a:off x="838200" y="1"/>
            <a:ext cx="10515600" cy="1188719"/>
          </a:xfrm>
        </p:spPr>
        <p:txBody>
          <a:bodyPr/>
          <a:lstStyle/>
          <a:p>
            <a:pPr algn="ctr"/>
            <a:r>
              <a:rPr lang="en-CA" dirty="0">
                <a:latin typeface="Arial Black" panose="020B0A04020102020204" pitchFamily="34" charset="0"/>
              </a:rPr>
              <a:t>Why Do We Study the Bible? </a:t>
            </a:r>
          </a:p>
        </p:txBody>
      </p:sp>
      <p:sp>
        <p:nvSpPr>
          <p:cNvPr id="3" name="Content Placeholder 2">
            <a:extLst>
              <a:ext uri="{FF2B5EF4-FFF2-40B4-BE49-F238E27FC236}">
                <a16:creationId xmlns:a16="http://schemas.microsoft.com/office/drawing/2014/main" id="{B96D5BAD-758B-4D5C-9B13-00744FBFA276}"/>
              </a:ext>
            </a:extLst>
          </p:cNvPr>
          <p:cNvSpPr>
            <a:spLocks noGrp="1"/>
          </p:cNvSpPr>
          <p:nvPr>
            <p:ph idx="1"/>
          </p:nvPr>
        </p:nvSpPr>
        <p:spPr>
          <a:xfrm>
            <a:off x="0" y="1188720"/>
            <a:ext cx="12192000" cy="5669279"/>
          </a:xfrm>
        </p:spPr>
        <p:txBody>
          <a:bodyPr/>
          <a:lstStyle/>
          <a:p>
            <a:r>
              <a:rPr lang="en-CA" dirty="0"/>
              <a:t>There are many ways to answer this question …</a:t>
            </a:r>
          </a:p>
          <a:p>
            <a:r>
              <a:rPr lang="en-CA" dirty="0"/>
              <a:t>I have a few comments on the document “</a:t>
            </a:r>
            <a:r>
              <a:rPr lang="en-CA" b="1" dirty="0">
                <a:highlight>
                  <a:srgbClr val="FFFF00"/>
                </a:highlight>
              </a:rPr>
              <a:t>Structure of the Book of Revelation</a:t>
            </a:r>
            <a:r>
              <a:rPr lang="en-CA" dirty="0"/>
              <a:t>”</a:t>
            </a:r>
          </a:p>
          <a:p>
            <a:r>
              <a:rPr lang="en-CA" dirty="0"/>
              <a:t>The Bible is the inspired word of God recorded specifically for us:</a:t>
            </a:r>
          </a:p>
          <a:p>
            <a:pPr marL="457200" lvl="1" indent="0">
              <a:buNone/>
            </a:pPr>
            <a:r>
              <a:rPr lang="en-CA" b="1" u="sng" dirty="0"/>
              <a:t>1 Corinthians 10:11 ESV</a:t>
            </a:r>
          </a:p>
          <a:p>
            <a:pPr marL="457200" lvl="1" indent="0">
              <a:buNone/>
            </a:pPr>
            <a:r>
              <a:rPr lang="en-CA" dirty="0"/>
              <a:t>Now these things happened to them as an example, but </a:t>
            </a:r>
            <a:r>
              <a:rPr lang="en-CA" b="1" dirty="0">
                <a:highlight>
                  <a:srgbClr val="FFFF00"/>
                </a:highlight>
              </a:rPr>
              <a:t>they were written down for our instruction</a:t>
            </a:r>
            <a:r>
              <a:rPr lang="en-CA" dirty="0"/>
              <a:t>, on whom the end of the ages has come.</a:t>
            </a:r>
          </a:p>
          <a:p>
            <a:pPr marL="457200" lvl="1" indent="0">
              <a:buNone/>
            </a:pPr>
            <a:r>
              <a:rPr lang="en-CA" b="1" u="sng" dirty="0"/>
              <a:t>Romans 15:4 ESV</a:t>
            </a:r>
          </a:p>
          <a:p>
            <a:pPr marL="457200" lvl="1" indent="0">
              <a:buNone/>
            </a:pPr>
            <a:r>
              <a:rPr lang="en-CA" dirty="0"/>
              <a:t>For </a:t>
            </a:r>
            <a:r>
              <a:rPr lang="en-CA" b="1" dirty="0">
                <a:highlight>
                  <a:srgbClr val="FFFF00"/>
                </a:highlight>
              </a:rPr>
              <a:t>whatever was written in former days was written for our instruction</a:t>
            </a:r>
            <a:r>
              <a:rPr lang="en-CA" dirty="0"/>
              <a:t>, that through endurance and through the encouragement of the Scriptures we might have hope. </a:t>
            </a:r>
          </a:p>
          <a:p>
            <a:r>
              <a:rPr lang="en-CA" dirty="0"/>
              <a:t>But </a:t>
            </a:r>
            <a:r>
              <a:rPr lang="en-CA" b="1" dirty="0">
                <a:highlight>
                  <a:srgbClr val="FFFF00"/>
                </a:highlight>
              </a:rPr>
              <a:t>the Bible is inherently foreign to us</a:t>
            </a:r>
            <a:r>
              <a:rPr lang="en-CA" dirty="0"/>
              <a:t>: written in unknown languages by authors with whom we have no cultural connections for audiences about which we know very little</a:t>
            </a:r>
          </a:p>
          <a:p>
            <a:pPr marL="457200" lvl="1" indent="0">
              <a:buNone/>
            </a:pPr>
            <a:endParaRPr lang="en-CA" dirty="0"/>
          </a:p>
          <a:p>
            <a:endParaRPr lang="en-CA" dirty="0"/>
          </a:p>
        </p:txBody>
      </p:sp>
    </p:spTree>
    <p:extLst>
      <p:ext uri="{BB962C8B-B14F-4D97-AF65-F5344CB8AC3E}">
        <p14:creationId xmlns:p14="http://schemas.microsoft.com/office/powerpoint/2010/main" val="2180667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D3060-C8B7-4F0E-80F8-E736AA2DB1F7}"/>
              </a:ext>
            </a:extLst>
          </p:cNvPr>
          <p:cNvSpPr>
            <a:spLocks noGrp="1"/>
          </p:cNvSpPr>
          <p:nvPr>
            <p:ph type="title"/>
          </p:nvPr>
        </p:nvSpPr>
        <p:spPr>
          <a:xfrm>
            <a:off x="0" y="1"/>
            <a:ext cx="12192000" cy="1133855"/>
          </a:xfrm>
        </p:spPr>
        <p:txBody>
          <a:bodyPr/>
          <a:lstStyle/>
          <a:p>
            <a:pPr algn="ctr"/>
            <a:r>
              <a:rPr lang="en-CA" dirty="0">
                <a:latin typeface="Arial Black" panose="020B0A04020102020204" pitchFamily="34" charset="0"/>
              </a:rPr>
              <a:t>How Can We Understand the Bible? </a:t>
            </a:r>
          </a:p>
        </p:txBody>
      </p:sp>
      <p:sp>
        <p:nvSpPr>
          <p:cNvPr id="3" name="Content Placeholder 2">
            <a:extLst>
              <a:ext uri="{FF2B5EF4-FFF2-40B4-BE49-F238E27FC236}">
                <a16:creationId xmlns:a16="http://schemas.microsoft.com/office/drawing/2014/main" id="{F2C03B57-FE62-486B-A1DA-24B59E00A82A}"/>
              </a:ext>
            </a:extLst>
          </p:cNvPr>
          <p:cNvSpPr>
            <a:spLocks noGrp="1"/>
          </p:cNvSpPr>
          <p:nvPr>
            <p:ph idx="1"/>
          </p:nvPr>
        </p:nvSpPr>
        <p:spPr>
          <a:xfrm>
            <a:off x="0" y="1133856"/>
            <a:ext cx="12192000" cy="5724143"/>
          </a:xfrm>
        </p:spPr>
        <p:txBody>
          <a:bodyPr/>
          <a:lstStyle/>
          <a:p>
            <a:pPr marL="457200" lvl="1" indent="0">
              <a:buNone/>
            </a:pPr>
            <a:r>
              <a:rPr lang="en-CA" b="1" u="sng" dirty="0"/>
              <a:t>John 14:15-19, 25-26 ESV</a:t>
            </a:r>
          </a:p>
          <a:p>
            <a:pPr marL="457200" lvl="1" indent="0">
              <a:buNone/>
            </a:pPr>
            <a:r>
              <a:rPr lang="en-CA" dirty="0"/>
              <a:t>If you love me, you will keep my commandments.  And I will ask the Father, and he will give you </a:t>
            </a:r>
            <a:r>
              <a:rPr lang="en-CA" b="1" dirty="0">
                <a:highlight>
                  <a:srgbClr val="FFFF00"/>
                </a:highlight>
              </a:rPr>
              <a:t>another Helper</a:t>
            </a:r>
            <a:r>
              <a:rPr lang="en-CA" dirty="0"/>
              <a:t>, to be with you forever, even the </a:t>
            </a:r>
            <a:r>
              <a:rPr lang="en-CA" b="1" dirty="0">
                <a:highlight>
                  <a:srgbClr val="FFFF00"/>
                </a:highlight>
              </a:rPr>
              <a:t>Spirit of truth</a:t>
            </a:r>
            <a:r>
              <a:rPr lang="en-CA" dirty="0"/>
              <a:t>, [which] the world cannot receive, because it neither sees [it] nor knows [it].  You know [it], for [it] dwells with you and will be in you.  I will not leave you as orphans; </a:t>
            </a:r>
            <a:r>
              <a:rPr lang="en-CA" b="1" dirty="0">
                <a:highlight>
                  <a:srgbClr val="FFFF00"/>
                </a:highlight>
              </a:rPr>
              <a:t>I will come to you</a:t>
            </a:r>
            <a:r>
              <a:rPr lang="en-CA" dirty="0"/>
              <a:t>.  Yet a little while and the world will see me no more, but </a:t>
            </a:r>
            <a:r>
              <a:rPr lang="en-CA" b="1" dirty="0">
                <a:highlight>
                  <a:srgbClr val="FFFF00"/>
                </a:highlight>
              </a:rPr>
              <a:t>you will see me</a:t>
            </a:r>
            <a:r>
              <a:rPr lang="en-CA" dirty="0"/>
              <a:t>.  … These things I have spoken to you while I am still with you.  But </a:t>
            </a:r>
            <a:r>
              <a:rPr lang="en-CA" b="1" dirty="0">
                <a:highlight>
                  <a:srgbClr val="FFFF00"/>
                </a:highlight>
              </a:rPr>
              <a:t>the Helper, the Holy Spirit</a:t>
            </a:r>
            <a:r>
              <a:rPr lang="en-CA" dirty="0"/>
              <a:t>, [which] the Father will send in my name, </a:t>
            </a:r>
            <a:r>
              <a:rPr lang="en-CA" b="1" dirty="0">
                <a:highlight>
                  <a:srgbClr val="FFFF00"/>
                </a:highlight>
              </a:rPr>
              <a:t>[it] will teach you all things and bring to your remembrance all that I have said to you</a:t>
            </a:r>
            <a:r>
              <a:rPr lang="en-CA" dirty="0"/>
              <a:t>.</a:t>
            </a:r>
          </a:p>
          <a:p>
            <a:r>
              <a:rPr lang="en-CA" dirty="0"/>
              <a:t>When God calls us, most of us start out knowing very little about the Bible: and not even the Holy Spirit can bridge the cultural gap between us and the Bible </a:t>
            </a:r>
            <a:r>
              <a:rPr lang="en-CA" b="1" dirty="0">
                <a:highlight>
                  <a:srgbClr val="FFFF00"/>
                </a:highlight>
              </a:rPr>
              <a:t>unless we are given some help</a:t>
            </a:r>
            <a:r>
              <a:rPr lang="en-CA" dirty="0"/>
              <a:t>:</a:t>
            </a:r>
          </a:p>
          <a:p>
            <a:pPr marL="457200" lvl="1" indent="0">
              <a:buNone/>
            </a:pPr>
            <a:r>
              <a:rPr lang="en-CA" b="1" u="sng" dirty="0"/>
              <a:t>Acts 8:30-31 ESV</a:t>
            </a:r>
          </a:p>
          <a:p>
            <a:pPr marL="457200" lvl="1" indent="0">
              <a:buNone/>
            </a:pPr>
            <a:r>
              <a:rPr lang="en-CA" dirty="0"/>
              <a:t>So Philip ran to him and heard him reading Isaiah the prophet and asked, “</a:t>
            </a:r>
            <a:r>
              <a:rPr lang="en-CA" b="1" dirty="0">
                <a:highlight>
                  <a:srgbClr val="FFFF00"/>
                </a:highlight>
              </a:rPr>
              <a:t>Do you understand what you are reading</a:t>
            </a:r>
            <a:r>
              <a:rPr lang="en-CA" dirty="0"/>
              <a:t>?” And he said, “</a:t>
            </a:r>
            <a:r>
              <a:rPr lang="en-CA" b="1" dirty="0">
                <a:highlight>
                  <a:srgbClr val="FFFF00"/>
                </a:highlight>
              </a:rPr>
              <a:t>How can I, unless someone guides me</a:t>
            </a:r>
            <a:r>
              <a:rPr lang="en-CA" dirty="0"/>
              <a:t>?”</a:t>
            </a:r>
          </a:p>
        </p:txBody>
      </p:sp>
    </p:spTree>
    <p:extLst>
      <p:ext uri="{BB962C8B-B14F-4D97-AF65-F5344CB8AC3E}">
        <p14:creationId xmlns:p14="http://schemas.microsoft.com/office/powerpoint/2010/main" val="2773651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38BA5-9B5C-4871-9679-ACAFFC46031F}"/>
              </a:ext>
            </a:extLst>
          </p:cNvPr>
          <p:cNvSpPr>
            <a:spLocks noGrp="1"/>
          </p:cNvSpPr>
          <p:nvPr>
            <p:ph type="title"/>
          </p:nvPr>
        </p:nvSpPr>
        <p:spPr>
          <a:xfrm>
            <a:off x="838200" y="1"/>
            <a:ext cx="10515600" cy="1152143"/>
          </a:xfrm>
        </p:spPr>
        <p:txBody>
          <a:bodyPr/>
          <a:lstStyle/>
          <a:p>
            <a:pPr algn="ctr"/>
            <a:r>
              <a:rPr lang="en-CA" dirty="0">
                <a:latin typeface="Arial Black" panose="020B0A04020102020204" pitchFamily="34" charset="0"/>
              </a:rPr>
              <a:t>The Milk of the Word</a:t>
            </a:r>
          </a:p>
        </p:txBody>
      </p:sp>
      <p:sp>
        <p:nvSpPr>
          <p:cNvPr id="3" name="Content Placeholder 2">
            <a:extLst>
              <a:ext uri="{FF2B5EF4-FFF2-40B4-BE49-F238E27FC236}">
                <a16:creationId xmlns:a16="http://schemas.microsoft.com/office/drawing/2014/main" id="{0615A51E-038B-4A06-A67D-3E81FCA10BB5}"/>
              </a:ext>
            </a:extLst>
          </p:cNvPr>
          <p:cNvSpPr>
            <a:spLocks noGrp="1"/>
          </p:cNvSpPr>
          <p:nvPr>
            <p:ph idx="1"/>
          </p:nvPr>
        </p:nvSpPr>
        <p:spPr>
          <a:xfrm>
            <a:off x="0" y="1152144"/>
            <a:ext cx="12192000" cy="5705855"/>
          </a:xfrm>
        </p:spPr>
        <p:txBody>
          <a:bodyPr>
            <a:normAutofit lnSpcReduction="10000"/>
          </a:bodyPr>
          <a:lstStyle/>
          <a:p>
            <a:pPr marL="457200" lvl="1" indent="0">
              <a:buNone/>
            </a:pPr>
            <a:r>
              <a:rPr lang="en-CA" b="1" u="sng" dirty="0"/>
              <a:t>Hebrews 5:11-14</a:t>
            </a:r>
          </a:p>
          <a:p>
            <a:pPr marL="457200" lvl="1" indent="0">
              <a:buNone/>
            </a:pPr>
            <a:r>
              <a:rPr lang="en-CA" dirty="0"/>
              <a:t>About this we have much to say, and it is hard to explain, since you have become dull of hearing.  For though by this time you ought to be teachers, </a:t>
            </a:r>
            <a:r>
              <a:rPr lang="en-CA" b="1" dirty="0">
                <a:highlight>
                  <a:srgbClr val="FFFF00"/>
                </a:highlight>
              </a:rPr>
              <a:t>you need someone to teach you again the basic principles</a:t>
            </a:r>
            <a:r>
              <a:rPr lang="en-CA" dirty="0"/>
              <a:t> of the oracles of God. </a:t>
            </a:r>
            <a:r>
              <a:rPr lang="en-CA" b="1" dirty="0">
                <a:highlight>
                  <a:srgbClr val="FFFF00"/>
                </a:highlight>
              </a:rPr>
              <a:t>You need milk</a:t>
            </a:r>
            <a:r>
              <a:rPr lang="en-CA" dirty="0"/>
              <a:t>, not solid food, for everyone who lives on milk is unskilled in the word of righteousness, since he is a child.  But </a:t>
            </a:r>
            <a:r>
              <a:rPr lang="en-CA" b="1" dirty="0">
                <a:highlight>
                  <a:srgbClr val="FFFF00"/>
                </a:highlight>
              </a:rPr>
              <a:t>solid food is for the mature</a:t>
            </a:r>
            <a:r>
              <a:rPr lang="en-CA" dirty="0"/>
              <a:t>, for those who have their </a:t>
            </a:r>
            <a:r>
              <a:rPr lang="en-CA" b="1" dirty="0">
                <a:highlight>
                  <a:srgbClr val="FFFF00"/>
                </a:highlight>
              </a:rPr>
              <a:t>powers of discernment trained</a:t>
            </a:r>
            <a:r>
              <a:rPr lang="en-CA" dirty="0"/>
              <a:t> by constant practice to distinguish good from evil.</a:t>
            </a:r>
          </a:p>
          <a:p>
            <a:r>
              <a:rPr lang="en-CA" dirty="0"/>
              <a:t>Most of us have been in the Church many years – </a:t>
            </a:r>
            <a:r>
              <a:rPr lang="en-CA" b="1" dirty="0">
                <a:highlight>
                  <a:srgbClr val="FFFF00"/>
                </a:highlight>
              </a:rPr>
              <a:t>we need “solid food”</a:t>
            </a:r>
            <a:r>
              <a:rPr lang="en-CA" dirty="0"/>
              <a:t>, not the “milk of the word”:</a:t>
            </a:r>
          </a:p>
          <a:p>
            <a:pPr marL="457200" lvl="1" indent="0">
              <a:buNone/>
            </a:pPr>
            <a:r>
              <a:rPr lang="en-CA" b="1" u="sng" dirty="0"/>
              <a:t>2 Timothy 2:15</a:t>
            </a:r>
          </a:p>
          <a:p>
            <a:pPr marL="457200" lvl="1" indent="0">
              <a:buNone/>
            </a:pPr>
            <a:r>
              <a:rPr lang="en-CA" dirty="0"/>
              <a:t>Do your best to present yourself to God as one approved, a worker who has no need to be ashamed, </a:t>
            </a:r>
            <a:r>
              <a:rPr lang="en-CA" b="1" dirty="0">
                <a:highlight>
                  <a:srgbClr val="FFFF00"/>
                </a:highlight>
              </a:rPr>
              <a:t>rightly handling the word of truth</a:t>
            </a:r>
            <a:r>
              <a:rPr lang="en-CA" dirty="0"/>
              <a:t>.</a:t>
            </a:r>
          </a:p>
          <a:p>
            <a:r>
              <a:rPr lang="el-GR" dirty="0"/>
              <a:t>ὀρθοτομέω</a:t>
            </a:r>
            <a:r>
              <a:rPr lang="en-CA" dirty="0"/>
              <a:t> – </a:t>
            </a:r>
            <a:r>
              <a:rPr lang="en-CA" dirty="0" err="1"/>
              <a:t>orthotomeō</a:t>
            </a:r>
            <a:r>
              <a:rPr lang="en-CA" dirty="0"/>
              <a:t>, “rightly handling”, only occurs here in the New Testament; LXX uses it in Proverbs 3:6 and 11:5; GEL defines it as “cut a straight path through a forest” – “guide the word of truth along a straight path”  </a:t>
            </a:r>
          </a:p>
          <a:p>
            <a:endParaRPr lang="en-CA" dirty="0"/>
          </a:p>
        </p:txBody>
      </p:sp>
    </p:spTree>
    <p:extLst>
      <p:ext uri="{BB962C8B-B14F-4D97-AF65-F5344CB8AC3E}">
        <p14:creationId xmlns:p14="http://schemas.microsoft.com/office/powerpoint/2010/main" val="1236667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74AAD-1121-44B5-A447-94FCD4B6960B}"/>
              </a:ext>
            </a:extLst>
          </p:cNvPr>
          <p:cNvSpPr>
            <a:spLocks noGrp="1"/>
          </p:cNvSpPr>
          <p:nvPr>
            <p:ph type="title"/>
          </p:nvPr>
        </p:nvSpPr>
        <p:spPr>
          <a:xfrm>
            <a:off x="0" y="1"/>
            <a:ext cx="12192000" cy="859535"/>
          </a:xfrm>
        </p:spPr>
        <p:txBody>
          <a:bodyPr/>
          <a:lstStyle/>
          <a:p>
            <a:pPr algn="ctr"/>
            <a:r>
              <a:rPr lang="en-CA" dirty="0">
                <a:latin typeface="Arial Black" panose="020B0A04020102020204" pitchFamily="34" charset="0"/>
              </a:rPr>
              <a:t>Rightly Handling the Word of Truth</a:t>
            </a:r>
          </a:p>
        </p:txBody>
      </p:sp>
      <p:sp>
        <p:nvSpPr>
          <p:cNvPr id="3" name="Content Placeholder 2">
            <a:extLst>
              <a:ext uri="{FF2B5EF4-FFF2-40B4-BE49-F238E27FC236}">
                <a16:creationId xmlns:a16="http://schemas.microsoft.com/office/drawing/2014/main" id="{B1E18C19-18B2-4DA7-AE86-BB6F48DE5B2C}"/>
              </a:ext>
            </a:extLst>
          </p:cNvPr>
          <p:cNvSpPr>
            <a:spLocks noGrp="1"/>
          </p:cNvSpPr>
          <p:nvPr>
            <p:ph idx="1"/>
          </p:nvPr>
        </p:nvSpPr>
        <p:spPr>
          <a:xfrm>
            <a:off x="0" y="859536"/>
            <a:ext cx="12192000" cy="5998463"/>
          </a:xfrm>
        </p:spPr>
        <p:txBody>
          <a:bodyPr>
            <a:normAutofit lnSpcReduction="10000"/>
          </a:bodyPr>
          <a:lstStyle/>
          <a:p>
            <a:r>
              <a:rPr lang="en-CA" b="1" dirty="0">
                <a:highlight>
                  <a:srgbClr val="FFFF00"/>
                </a:highlight>
              </a:rPr>
              <a:t>As mature Christians, how do we do this</a:t>
            </a:r>
            <a:r>
              <a:rPr lang="en-CA" dirty="0"/>
              <a:t>?  </a:t>
            </a:r>
            <a:r>
              <a:rPr lang="en-CA" b="1" dirty="0">
                <a:highlight>
                  <a:srgbClr val="FFFF00"/>
                </a:highlight>
              </a:rPr>
              <a:t>What is “solid food”</a:t>
            </a:r>
            <a:r>
              <a:rPr lang="en-CA" dirty="0"/>
              <a:t>?</a:t>
            </a:r>
          </a:p>
          <a:p>
            <a:r>
              <a:rPr lang="en-CA" dirty="0"/>
              <a:t>Last time I spoke, we briefly discussed the booklet “</a:t>
            </a:r>
            <a:r>
              <a:rPr lang="en-CA" b="1" dirty="0">
                <a:highlight>
                  <a:srgbClr val="FFFF00"/>
                </a:highlight>
              </a:rPr>
              <a:t>The Book of Revelation Unveiled</a:t>
            </a:r>
            <a:r>
              <a:rPr lang="en-CA" dirty="0"/>
              <a:t>” – a great booklet as an introduction to the Book of Revelation, but is aimed at an audience who is unfamiliar with the Bible – </a:t>
            </a:r>
            <a:r>
              <a:rPr lang="en-CA" b="1" dirty="0">
                <a:highlight>
                  <a:srgbClr val="FFFF00"/>
                </a:highlight>
              </a:rPr>
              <a:t>the “milk of the word”</a:t>
            </a:r>
          </a:p>
          <a:p>
            <a:r>
              <a:rPr lang="en-CA" b="1" dirty="0">
                <a:highlight>
                  <a:srgbClr val="FFFF00"/>
                </a:highlight>
              </a:rPr>
              <a:t>As mature Christians</a:t>
            </a:r>
            <a:r>
              <a:rPr lang="en-CA" dirty="0"/>
              <a:t> we need to be familiar with what the Bible actually says – not what someone says about the Bible: </a:t>
            </a:r>
            <a:r>
              <a:rPr lang="en-CA" b="1" dirty="0">
                <a:highlight>
                  <a:srgbClr val="FFFF00"/>
                </a:highlight>
              </a:rPr>
              <a:t>we need to know the actual text</a:t>
            </a:r>
          </a:p>
          <a:p>
            <a:r>
              <a:rPr lang="en-CA" b="1" dirty="0">
                <a:highlight>
                  <a:srgbClr val="FFFF00"/>
                </a:highlight>
              </a:rPr>
              <a:t>The simplest way to study the Bible is to read it vertically</a:t>
            </a:r>
            <a:r>
              <a:rPr lang="en-CA" dirty="0"/>
              <a:t>: chapter 1, verse 1 through chapter ‘n’ verse ‘m’ – this is good, and it provides an overview</a:t>
            </a:r>
          </a:p>
          <a:p>
            <a:r>
              <a:rPr lang="en-CA" dirty="0"/>
              <a:t>But, other technics are required to become really familiar with the text: one of these is to </a:t>
            </a:r>
            <a:r>
              <a:rPr lang="en-CA" b="1" dirty="0">
                <a:highlight>
                  <a:srgbClr val="FFFF00"/>
                </a:highlight>
              </a:rPr>
              <a:t>study the material horizontally</a:t>
            </a:r>
            <a:r>
              <a:rPr lang="en-CA" dirty="0"/>
              <a:t> – use some criteria to classify the material and study related sections:</a:t>
            </a:r>
          </a:p>
          <a:p>
            <a:pPr marL="457200" lvl="1" indent="0">
              <a:buNone/>
            </a:pPr>
            <a:r>
              <a:rPr lang="en-CA" b="1" u="sng" dirty="0"/>
              <a:t>Isaiah 28:9-10</a:t>
            </a:r>
          </a:p>
          <a:p>
            <a:pPr marL="457200" lvl="1" indent="0">
              <a:buNone/>
            </a:pPr>
            <a:r>
              <a:rPr lang="en-CA" dirty="0"/>
              <a:t>“To whom will he teach knowledge, and to whom will he explain the message?</a:t>
            </a:r>
            <a:br>
              <a:rPr lang="en-CA" dirty="0"/>
            </a:br>
            <a:r>
              <a:rPr lang="en-CA" b="1" dirty="0">
                <a:highlight>
                  <a:srgbClr val="FFFF00"/>
                </a:highlight>
              </a:rPr>
              <a:t>Those who are weaned from the milk</a:t>
            </a:r>
            <a:r>
              <a:rPr lang="en-CA" dirty="0"/>
              <a:t>, those taken from the breast?</a:t>
            </a:r>
            <a:br>
              <a:rPr lang="en-CA" dirty="0"/>
            </a:br>
            <a:r>
              <a:rPr lang="en-CA" dirty="0"/>
              <a:t>For it is </a:t>
            </a:r>
            <a:r>
              <a:rPr lang="en-CA" b="1" dirty="0">
                <a:highlight>
                  <a:srgbClr val="FFFF00"/>
                </a:highlight>
              </a:rPr>
              <a:t>precept upon precept</a:t>
            </a:r>
            <a:r>
              <a:rPr lang="en-CA" dirty="0"/>
              <a:t>, precept upon precept, </a:t>
            </a:r>
            <a:br>
              <a:rPr lang="en-CA" dirty="0"/>
            </a:br>
            <a:r>
              <a:rPr lang="en-CA" dirty="0"/>
              <a:t>line upon line, line upon line, </a:t>
            </a:r>
            <a:r>
              <a:rPr lang="en-CA" b="1" dirty="0">
                <a:highlight>
                  <a:srgbClr val="FFFF00"/>
                </a:highlight>
              </a:rPr>
              <a:t>here a little, there a little</a:t>
            </a:r>
            <a:r>
              <a:rPr lang="en-CA" dirty="0"/>
              <a:t>.”</a:t>
            </a:r>
          </a:p>
        </p:txBody>
      </p:sp>
    </p:spTree>
    <p:extLst>
      <p:ext uri="{BB962C8B-B14F-4D97-AF65-F5344CB8AC3E}">
        <p14:creationId xmlns:p14="http://schemas.microsoft.com/office/powerpoint/2010/main" val="2870938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E69C5-F7BE-4B31-8E45-3B1C5B83DDB6}"/>
              </a:ext>
            </a:extLst>
          </p:cNvPr>
          <p:cNvSpPr>
            <a:spLocks noGrp="1"/>
          </p:cNvSpPr>
          <p:nvPr>
            <p:ph type="title"/>
          </p:nvPr>
        </p:nvSpPr>
        <p:spPr>
          <a:xfrm>
            <a:off x="0" y="1"/>
            <a:ext cx="12192000" cy="1131375"/>
          </a:xfrm>
        </p:spPr>
        <p:txBody>
          <a:bodyPr>
            <a:normAutofit/>
          </a:bodyPr>
          <a:lstStyle/>
          <a:p>
            <a:pPr algn="ctr"/>
            <a:r>
              <a:rPr lang="en-CA" dirty="0">
                <a:latin typeface="Arial Black" panose="020B0A04020102020204" pitchFamily="34" charset="0"/>
              </a:rPr>
              <a:t>Symbolism of Revelation 12:1-5</a:t>
            </a:r>
          </a:p>
        </p:txBody>
      </p:sp>
      <p:graphicFrame>
        <p:nvGraphicFramePr>
          <p:cNvPr id="4" name="Content Placeholder 3">
            <a:extLst>
              <a:ext uri="{FF2B5EF4-FFF2-40B4-BE49-F238E27FC236}">
                <a16:creationId xmlns:a16="http://schemas.microsoft.com/office/drawing/2014/main" id="{F44503C0-8ADB-482B-8356-A6A21E9AFFCF}"/>
              </a:ext>
            </a:extLst>
          </p:cNvPr>
          <p:cNvGraphicFramePr>
            <a:graphicFrameLocks noGrp="1"/>
          </p:cNvGraphicFramePr>
          <p:nvPr>
            <p:ph idx="1"/>
            <p:extLst>
              <p:ext uri="{D42A27DB-BD31-4B8C-83A1-F6EECF244321}">
                <p14:modId xmlns:p14="http://schemas.microsoft.com/office/powerpoint/2010/main" val="152911607"/>
              </p:ext>
            </p:extLst>
          </p:nvPr>
        </p:nvGraphicFramePr>
        <p:xfrm>
          <a:off x="338379" y="1243831"/>
          <a:ext cx="11515241" cy="5330776"/>
        </p:xfrm>
        <a:graphic>
          <a:graphicData uri="http://schemas.openxmlformats.org/drawingml/2006/table">
            <a:tbl>
              <a:tblPr>
                <a:tableStyleId>{5C22544A-7EE6-4342-B048-85BDC9FD1C3A}</a:tableStyleId>
              </a:tblPr>
              <a:tblGrid>
                <a:gridCol w="2332670">
                  <a:extLst>
                    <a:ext uri="{9D8B030D-6E8A-4147-A177-3AD203B41FA5}">
                      <a16:colId xmlns:a16="http://schemas.microsoft.com/office/drawing/2014/main" val="2295440225"/>
                    </a:ext>
                  </a:extLst>
                </a:gridCol>
                <a:gridCol w="4702365">
                  <a:extLst>
                    <a:ext uri="{9D8B030D-6E8A-4147-A177-3AD203B41FA5}">
                      <a16:colId xmlns:a16="http://schemas.microsoft.com/office/drawing/2014/main" val="274177827"/>
                    </a:ext>
                  </a:extLst>
                </a:gridCol>
                <a:gridCol w="4480206">
                  <a:extLst>
                    <a:ext uri="{9D8B030D-6E8A-4147-A177-3AD203B41FA5}">
                      <a16:colId xmlns:a16="http://schemas.microsoft.com/office/drawing/2014/main" val="4166078837"/>
                    </a:ext>
                  </a:extLst>
                </a:gridCol>
              </a:tblGrid>
              <a:tr h="387925">
                <a:tc>
                  <a:txBody>
                    <a:bodyPr/>
                    <a:lstStyle/>
                    <a:p>
                      <a:pPr algn="l" fontAlgn="t"/>
                      <a:r>
                        <a:rPr lang="en-CA" sz="2400" b="1" u="none" strike="noStrike" dirty="0">
                          <a:effectLst/>
                        </a:rPr>
                        <a:t>Symbol</a:t>
                      </a:r>
                      <a:endParaRPr lang="en-CA" sz="2400" b="1"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CA" sz="2400" b="1" u="none" strike="noStrike" dirty="0">
                          <a:effectLst/>
                        </a:rPr>
                        <a:t>Immediate Interpretation</a:t>
                      </a:r>
                      <a:endParaRPr lang="en-CA" sz="2400" b="1"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CA" sz="2400" b="1" u="none" strike="noStrike" dirty="0">
                          <a:effectLst/>
                        </a:rPr>
                        <a:t>Extended Interpretation</a:t>
                      </a:r>
                      <a:endParaRPr lang="en-CA" sz="24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815299767"/>
                  </a:ext>
                </a:extLst>
              </a:tr>
              <a:tr h="362062">
                <a:tc>
                  <a:txBody>
                    <a:bodyPr/>
                    <a:lstStyle/>
                    <a:p>
                      <a:pPr algn="l" fontAlgn="b"/>
                      <a:r>
                        <a:rPr lang="en-CA" sz="2400" u="none" strike="noStrike" dirty="0">
                          <a:effectLst/>
                        </a:rPr>
                        <a:t>sign v1, v3</a:t>
                      </a:r>
                      <a:endParaRPr lang="en-CA" sz="24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l" fontAlgn="b"/>
                      <a:r>
                        <a:rPr lang="en-CA" sz="2400" u="none" strike="noStrike" dirty="0">
                          <a:effectLst/>
                        </a:rPr>
                        <a:t>"take notice", "understand"</a:t>
                      </a:r>
                      <a:endParaRPr lang="en-CA" sz="24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CA"/>
                    </a:p>
                  </a:txBody>
                  <a:tcPr/>
                </a:tc>
                <a:extLst>
                  <a:ext uri="{0D108BD9-81ED-4DB2-BD59-A6C34878D82A}">
                    <a16:rowId xmlns:a16="http://schemas.microsoft.com/office/drawing/2014/main" val="4281176215"/>
                  </a:ext>
                </a:extLst>
              </a:tr>
              <a:tr h="362062">
                <a:tc>
                  <a:txBody>
                    <a:bodyPr/>
                    <a:lstStyle/>
                    <a:p>
                      <a:pPr algn="l" fontAlgn="b"/>
                      <a:r>
                        <a:rPr lang="en-CA" sz="2400" u="none" strike="noStrike">
                          <a:effectLst/>
                        </a:rPr>
                        <a:t>woman v1</a:t>
                      </a:r>
                      <a:endParaRPr lang="en-CA"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CA" sz="2400" u="none" strike="noStrike">
                          <a:effectLst/>
                        </a:rPr>
                        <a:t>Mary</a:t>
                      </a:r>
                      <a:endParaRPr lang="en-CA"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CA" sz="2400" u="none" strike="noStrike">
                          <a:effectLst/>
                        </a:rPr>
                        <a:t>Israel</a:t>
                      </a:r>
                      <a:endParaRPr lang="en-CA"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44473083"/>
                  </a:ext>
                </a:extLst>
              </a:tr>
              <a:tr h="1208531">
                <a:tc>
                  <a:txBody>
                    <a:bodyPr/>
                    <a:lstStyle/>
                    <a:p>
                      <a:pPr algn="l" fontAlgn="t"/>
                      <a:r>
                        <a:rPr lang="en-CA" sz="2400" u="none" strike="noStrike">
                          <a:effectLst/>
                        </a:rPr>
                        <a:t>sun, moon, stars v1</a:t>
                      </a:r>
                      <a:endParaRPr lang="en-CA" sz="2400" b="0" i="0" u="none" strike="noStrike">
                        <a:solidFill>
                          <a:srgbClr val="000000"/>
                        </a:solidFill>
                        <a:effectLst/>
                        <a:latin typeface="Calibri" panose="020F0502020204030204" pitchFamily="34" charset="0"/>
                      </a:endParaRPr>
                    </a:p>
                  </a:txBody>
                  <a:tcPr marL="9525" marR="9525" marT="9525" marB="0"/>
                </a:tc>
                <a:tc gridSpan="2">
                  <a:txBody>
                    <a:bodyPr/>
                    <a:lstStyle/>
                    <a:p>
                      <a:pPr algn="l" fontAlgn="t"/>
                      <a:r>
                        <a:rPr lang="en-CA" sz="2400" u="none" strike="noStrike" dirty="0">
                          <a:effectLst/>
                        </a:rPr>
                        <a:t>allusion to Genesis 37:9, "Then he dreamed another dream and told it to his brothers and said, “Behold, I have dreamed another dream. Behold, the sun, the moon, and eleven stars were bowing down to me.”  ESV</a:t>
                      </a:r>
                      <a:endParaRPr lang="en-CA" sz="2400" b="0" i="0" u="none" strike="noStrike" dirty="0">
                        <a:solidFill>
                          <a:srgbClr val="000000"/>
                        </a:solidFill>
                        <a:effectLst/>
                        <a:latin typeface="Calibri" panose="020F0502020204030204" pitchFamily="34" charset="0"/>
                      </a:endParaRPr>
                    </a:p>
                  </a:txBody>
                  <a:tcPr marL="9525" marR="9525" marT="9525" marB="0"/>
                </a:tc>
                <a:tc hMerge="1">
                  <a:txBody>
                    <a:bodyPr/>
                    <a:lstStyle/>
                    <a:p>
                      <a:endParaRPr lang="en-CA"/>
                    </a:p>
                  </a:txBody>
                  <a:tcPr/>
                </a:tc>
                <a:extLst>
                  <a:ext uri="{0D108BD9-81ED-4DB2-BD59-A6C34878D82A}">
                    <a16:rowId xmlns:a16="http://schemas.microsoft.com/office/drawing/2014/main" val="1138970735"/>
                  </a:ext>
                </a:extLst>
              </a:tr>
              <a:tr h="596805">
                <a:tc>
                  <a:txBody>
                    <a:bodyPr/>
                    <a:lstStyle/>
                    <a:p>
                      <a:pPr algn="l" fontAlgn="t"/>
                      <a:r>
                        <a:rPr lang="en-CA" sz="2400" u="none" strike="noStrike">
                          <a:effectLst/>
                        </a:rPr>
                        <a:t>giving birth v2</a:t>
                      </a:r>
                      <a:endParaRPr lang="en-CA" sz="2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2400" u="none" strike="noStrike">
                          <a:effectLst/>
                        </a:rPr>
                        <a:t>birth of Jesus Christ</a:t>
                      </a:r>
                      <a:endParaRPr lang="en-CA" sz="2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2400" u="none" strike="noStrike">
                          <a:effectLst/>
                        </a:rPr>
                        <a:t>birth of the New Testament Church</a:t>
                      </a:r>
                      <a:endParaRPr lang="en-CA" sz="24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010253057"/>
                  </a:ext>
                </a:extLst>
              </a:tr>
              <a:tr h="714937">
                <a:tc>
                  <a:txBody>
                    <a:bodyPr/>
                    <a:lstStyle/>
                    <a:p>
                      <a:pPr algn="l" fontAlgn="t"/>
                      <a:r>
                        <a:rPr lang="en-CA" sz="2400" u="none" strike="noStrike">
                          <a:effectLst/>
                        </a:rPr>
                        <a:t>red dragon v3</a:t>
                      </a:r>
                      <a:endParaRPr lang="en-CA" sz="2400" b="0" i="0" u="none" strike="noStrike">
                        <a:solidFill>
                          <a:srgbClr val="000000"/>
                        </a:solidFill>
                        <a:effectLst/>
                        <a:latin typeface="Calibri" panose="020F0502020204030204" pitchFamily="34" charset="0"/>
                      </a:endParaRPr>
                    </a:p>
                  </a:txBody>
                  <a:tcPr marL="9525" marR="9525" marT="9525" marB="0"/>
                </a:tc>
                <a:tc gridSpan="2">
                  <a:txBody>
                    <a:bodyPr/>
                    <a:lstStyle/>
                    <a:p>
                      <a:pPr algn="l" fontAlgn="t"/>
                      <a:r>
                        <a:rPr lang="en-CA" sz="2400" u="none" strike="noStrike" dirty="0">
                          <a:effectLst/>
                        </a:rPr>
                        <a:t>Satan the Devil: "the great dragon … that ancient serpent, who is called the devil and Satan " v9 ESV</a:t>
                      </a:r>
                      <a:endParaRPr lang="en-CA" sz="2400" b="0" i="0" u="none" strike="noStrike" dirty="0">
                        <a:solidFill>
                          <a:srgbClr val="000000"/>
                        </a:solidFill>
                        <a:effectLst/>
                        <a:latin typeface="Calibri" panose="020F0502020204030204" pitchFamily="34" charset="0"/>
                      </a:endParaRPr>
                    </a:p>
                  </a:txBody>
                  <a:tcPr marL="9525" marR="9525" marT="9525" marB="0"/>
                </a:tc>
                <a:tc hMerge="1">
                  <a:txBody>
                    <a:bodyPr/>
                    <a:lstStyle/>
                    <a:p>
                      <a:endParaRPr lang="en-CA"/>
                    </a:p>
                  </a:txBody>
                  <a:tcPr/>
                </a:tc>
                <a:extLst>
                  <a:ext uri="{0D108BD9-81ED-4DB2-BD59-A6C34878D82A}">
                    <a16:rowId xmlns:a16="http://schemas.microsoft.com/office/drawing/2014/main" val="3284818317"/>
                  </a:ext>
                </a:extLst>
              </a:tr>
              <a:tr h="1270615">
                <a:tc>
                  <a:txBody>
                    <a:bodyPr/>
                    <a:lstStyle/>
                    <a:p>
                      <a:pPr algn="l" fontAlgn="t"/>
                      <a:r>
                        <a:rPr lang="en-CA" sz="2400" u="none" strike="noStrike">
                          <a:effectLst/>
                        </a:rPr>
                        <a:t>devour it v4</a:t>
                      </a:r>
                      <a:endParaRPr lang="en-CA" sz="24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2400" u="none" strike="noStrike" dirty="0">
                          <a:effectLst/>
                        </a:rPr>
                        <a:t>kill Jesus at birth, Matthew 2:7-18</a:t>
                      </a:r>
                      <a:endParaRPr lang="en-CA" sz="2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CA" sz="2400" u="none" strike="noStrike">
                          <a:effectLst/>
                        </a:rPr>
                        <a:t>Destroy the New Testament Church, for example Acts 4:1-7, 5:17-18, 40, 6:12-14, 7:54-58, 8:9-13</a:t>
                      </a:r>
                      <a:endParaRPr lang="en-CA" sz="24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96944770"/>
                  </a:ext>
                </a:extLst>
              </a:tr>
              <a:tr h="203753">
                <a:tc>
                  <a:txBody>
                    <a:bodyPr/>
                    <a:lstStyle/>
                    <a:p>
                      <a:pPr algn="l" fontAlgn="t"/>
                      <a:r>
                        <a:rPr lang="en-CA" sz="2400" u="none" strike="noStrike" dirty="0">
                          <a:effectLst/>
                        </a:rPr>
                        <a:t>male child v5</a:t>
                      </a:r>
                      <a:endParaRPr lang="en-CA" sz="24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CA" sz="2400" u="none" strike="noStrike">
                          <a:effectLst/>
                        </a:rPr>
                        <a:t>Jesus Christ</a:t>
                      </a:r>
                      <a:endParaRPr lang="en-CA"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CA" sz="2400" u="none" strike="noStrike" dirty="0">
                          <a:effectLst/>
                        </a:rPr>
                        <a:t>King of kings</a:t>
                      </a:r>
                      <a:endParaRPr lang="en-CA"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2345658"/>
                  </a:ext>
                </a:extLst>
              </a:tr>
            </a:tbl>
          </a:graphicData>
        </a:graphic>
      </p:graphicFrame>
    </p:spTree>
    <p:extLst>
      <p:ext uri="{BB962C8B-B14F-4D97-AF65-F5344CB8AC3E}">
        <p14:creationId xmlns:p14="http://schemas.microsoft.com/office/powerpoint/2010/main" val="1982226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42F9F-FFBD-4FEB-9EAF-B69A438867CD}"/>
              </a:ext>
            </a:extLst>
          </p:cNvPr>
          <p:cNvSpPr>
            <a:spLocks noGrp="1"/>
          </p:cNvSpPr>
          <p:nvPr>
            <p:ph type="title"/>
          </p:nvPr>
        </p:nvSpPr>
        <p:spPr>
          <a:xfrm>
            <a:off x="838200" y="1"/>
            <a:ext cx="10515600" cy="1133855"/>
          </a:xfrm>
        </p:spPr>
        <p:txBody>
          <a:bodyPr/>
          <a:lstStyle/>
          <a:p>
            <a:pPr algn="ctr"/>
            <a:r>
              <a:rPr lang="en-CA" dirty="0">
                <a:latin typeface="Arial Black" panose="020B0A04020102020204" pitchFamily="34" charset="0"/>
              </a:rPr>
              <a:t>Study the Material Horizontally</a:t>
            </a:r>
          </a:p>
        </p:txBody>
      </p:sp>
      <p:sp>
        <p:nvSpPr>
          <p:cNvPr id="3" name="Content Placeholder 2">
            <a:extLst>
              <a:ext uri="{FF2B5EF4-FFF2-40B4-BE49-F238E27FC236}">
                <a16:creationId xmlns:a16="http://schemas.microsoft.com/office/drawing/2014/main" id="{0CD0480D-B9AD-4A08-8833-40066DEA1FF3}"/>
              </a:ext>
            </a:extLst>
          </p:cNvPr>
          <p:cNvSpPr>
            <a:spLocks noGrp="1"/>
          </p:cNvSpPr>
          <p:nvPr>
            <p:ph idx="1"/>
          </p:nvPr>
        </p:nvSpPr>
        <p:spPr>
          <a:xfrm>
            <a:off x="0" y="1133856"/>
            <a:ext cx="12192000" cy="5724143"/>
          </a:xfrm>
        </p:spPr>
        <p:txBody>
          <a:bodyPr>
            <a:normAutofit lnSpcReduction="10000"/>
          </a:bodyPr>
          <a:lstStyle/>
          <a:p>
            <a:r>
              <a:rPr lang="en-CA" dirty="0"/>
              <a:t>For example, group the parts of the Book of Revelation by their contents :</a:t>
            </a:r>
          </a:p>
          <a:p>
            <a:pPr lvl="1"/>
            <a:r>
              <a:rPr lang="en-CA" dirty="0"/>
              <a:t>“</a:t>
            </a:r>
            <a:r>
              <a:rPr lang="en-CA" b="1" dirty="0">
                <a:highlight>
                  <a:srgbClr val="FFFF00"/>
                </a:highlight>
              </a:rPr>
              <a:t>Contemporary</a:t>
            </a:r>
            <a:r>
              <a:rPr lang="en-CA" dirty="0"/>
              <a:t>”: is material that relates to the actual time that John lived and recorded the book.  </a:t>
            </a:r>
          </a:p>
          <a:p>
            <a:pPr lvl="1"/>
            <a:r>
              <a:rPr lang="en-CA" dirty="0"/>
              <a:t>“</a:t>
            </a:r>
            <a:r>
              <a:rPr lang="en-CA" b="1" dirty="0">
                <a:highlight>
                  <a:srgbClr val="FFFF00"/>
                </a:highlight>
              </a:rPr>
              <a:t>Apocalyptic Flow</a:t>
            </a:r>
            <a:r>
              <a:rPr lang="en-CA" dirty="0"/>
              <a:t>”: is the sequence of events outlined from the time John lived until the establishment of the Kingdom of God on earth.  </a:t>
            </a:r>
          </a:p>
          <a:p>
            <a:pPr lvl="1"/>
            <a:r>
              <a:rPr lang="en-CA" dirty="0"/>
              <a:t>“</a:t>
            </a:r>
            <a:r>
              <a:rPr lang="en-CA" b="1" dirty="0">
                <a:highlight>
                  <a:srgbClr val="FFFF00"/>
                </a:highlight>
              </a:rPr>
              <a:t>Inset Chapters</a:t>
            </a:r>
            <a:r>
              <a:rPr lang="en-CA" dirty="0"/>
              <a:t>”: comprise explanatory information related to the apocalyptic flow but not specifically part of it.  </a:t>
            </a:r>
          </a:p>
          <a:p>
            <a:pPr lvl="1"/>
            <a:r>
              <a:rPr lang="en-CA" dirty="0"/>
              <a:t>“</a:t>
            </a:r>
            <a:r>
              <a:rPr lang="en-CA" b="1" dirty="0">
                <a:highlight>
                  <a:srgbClr val="FFFF00"/>
                </a:highlight>
              </a:rPr>
              <a:t>Eschatology</a:t>
            </a:r>
            <a:r>
              <a:rPr lang="en-CA" dirty="0"/>
              <a:t>”: material is the “last things” – events that happen right at the very end of the apocalyptic flow as the Kingdom is being established and continuing through the White Throne Judgement.  </a:t>
            </a:r>
          </a:p>
          <a:p>
            <a:pPr lvl="1"/>
            <a:r>
              <a:rPr lang="en-CA" dirty="0"/>
              <a:t>“</a:t>
            </a:r>
            <a:r>
              <a:rPr lang="en-CA" b="1" dirty="0">
                <a:highlight>
                  <a:srgbClr val="FFFF00"/>
                </a:highlight>
              </a:rPr>
              <a:t>Eternity</a:t>
            </a:r>
            <a:r>
              <a:rPr lang="en-CA" dirty="0"/>
              <a:t>”: comprises material giving brief glimpses into the realm of God.</a:t>
            </a:r>
          </a:p>
          <a:p>
            <a:r>
              <a:rPr lang="en-CA" dirty="0"/>
              <a:t>This classification is NOT intended as a definitive breakdown of the book – it is merely </a:t>
            </a:r>
            <a:r>
              <a:rPr lang="en-CA" b="1" dirty="0">
                <a:highlight>
                  <a:srgbClr val="FFFF00"/>
                </a:highlight>
              </a:rPr>
              <a:t>a tool to assist in analyzing the text</a:t>
            </a:r>
          </a:p>
          <a:p>
            <a:r>
              <a:rPr lang="en-CA" dirty="0"/>
              <a:t>Please come up with your own tools, but do </a:t>
            </a:r>
            <a:r>
              <a:rPr lang="en-CA" b="1" dirty="0">
                <a:highlight>
                  <a:srgbClr val="FFFF00"/>
                </a:highlight>
              </a:rPr>
              <a:t>get familiar with the text of the Bible</a:t>
            </a:r>
            <a:r>
              <a:rPr lang="en-CA" dirty="0"/>
              <a:t>, the “</a:t>
            </a:r>
            <a:r>
              <a:rPr lang="en-CA" b="1" dirty="0">
                <a:highlight>
                  <a:srgbClr val="FFFF00"/>
                </a:highlight>
              </a:rPr>
              <a:t>solid food</a:t>
            </a:r>
            <a:r>
              <a:rPr lang="en-CA" dirty="0"/>
              <a:t>” that we require as “mature Christians” </a:t>
            </a:r>
          </a:p>
        </p:txBody>
      </p:sp>
    </p:spTree>
    <p:extLst>
      <p:ext uri="{BB962C8B-B14F-4D97-AF65-F5344CB8AC3E}">
        <p14:creationId xmlns:p14="http://schemas.microsoft.com/office/powerpoint/2010/main" val="3609164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05E9E-F76C-4AFB-BD2F-C8FBA372A214}"/>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More about the Dragon</a:t>
            </a:r>
          </a:p>
        </p:txBody>
      </p:sp>
      <p:sp>
        <p:nvSpPr>
          <p:cNvPr id="3" name="Content Placeholder 2">
            <a:extLst>
              <a:ext uri="{FF2B5EF4-FFF2-40B4-BE49-F238E27FC236}">
                <a16:creationId xmlns:a16="http://schemas.microsoft.com/office/drawing/2014/main" id="{341793AD-B36C-4431-8305-E6CD6E61E4BC}"/>
              </a:ext>
            </a:extLst>
          </p:cNvPr>
          <p:cNvSpPr>
            <a:spLocks noGrp="1"/>
          </p:cNvSpPr>
          <p:nvPr>
            <p:ph idx="1"/>
          </p:nvPr>
        </p:nvSpPr>
        <p:spPr>
          <a:xfrm>
            <a:off x="0" y="1146875"/>
            <a:ext cx="12192000" cy="5711124"/>
          </a:xfrm>
        </p:spPr>
        <p:txBody>
          <a:bodyPr>
            <a:normAutofit/>
          </a:bodyPr>
          <a:lstStyle/>
          <a:p>
            <a:pPr marL="457200" lvl="1" indent="0">
              <a:buNone/>
            </a:pPr>
            <a:r>
              <a:rPr lang="en-CA" b="1" u="sng" dirty="0"/>
              <a:t>Revelation 12:4a ESV</a:t>
            </a:r>
          </a:p>
          <a:p>
            <a:pPr marL="457200" lvl="1" indent="0">
              <a:buNone/>
            </a:pPr>
            <a:r>
              <a:rPr lang="en-CA" b="1" dirty="0">
                <a:highlight>
                  <a:srgbClr val="FFFF00"/>
                </a:highlight>
              </a:rPr>
              <a:t>His tail swept down a third of the stars of heaven and cast them to the earth</a:t>
            </a:r>
            <a:r>
              <a:rPr lang="en-CA" dirty="0"/>
              <a:t>. …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Verse 4a would seem to be an allusion to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Satan’s original expulsion</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“I saw Satan fall like lightning from heaven.”  (Luke 10:18 ESV)</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Revelation 12:7-9 ESV</a:t>
            </a:r>
          </a:p>
          <a:p>
            <a:pPr marL="457200" lvl="1" indent="0">
              <a:buNone/>
            </a:pPr>
            <a:r>
              <a:rPr lang="en-CA" dirty="0"/>
              <a:t>Now war arose in heaven, Michael and his angels fighting against the dragon.  And the </a:t>
            </a:r>
            <a:r>
              <a:rPr lang="en-CA" b="1" dirty="0">
                <a:highlight>
                  <a:srgbClr val="FFFF00"/>
                </a:highlight>
              </a:rPr>
              <a:t>dragon and his angels fought</a:t>
            </a:r>
            <a:r>
              <a:rPr lang="en-CA" dirty="0"/>
              <a:t> back, but he was defeated, and </a:t>
            </a:r>
            <a:r>
              <a:rPr lang="en-CA" b="1" dirty="0">
                <a:highlight>
                  <a:srgbClr val="FFFF00"/>
                </a:highlight>
              </a:rPr>
              <a:t>there was no longer any place for them in heaven</a:t>
            </a:r>
            <a:r>
              <a:rPr lang="en-CA" dirty="0"/>
              <a:t>.  And the great dragon was thrown down, that ancient serpent, who is called the devil and Satan, the deceiver of the whole world—he was thrown down to the earth, and his angels were thrown down with him.</a:t>
            </a:r>
          </a:p>
          <a:p>
            <a:r>
              <a:rPr lang="en-CA" dirty="0"/>
              <a:t>Verses 7-9 would seem to be </a:t>
            </a:r>
            <a:r>
              <a:rPr lang="en-CA" b="1" dirty="0">
                <a:highlight>
                  <a:srgbClr val="FFFF00"/>
                </a:highlight>
              </a:rPr>
              <a:t>an end-time event</a:t>
            </a:r>
            <a:r>
              <a:rPr lang="en-CA" dirty="0"/>
              <a:t>, since Satan has had access to “heaven” since the original expulsion: “the sons of God came to present themselves before the LORD, and </a:t>
            </a:r>
            <a:r>
              <a:rPr lang="en-CA" b="1" dirty="0">
                <a:highlight>
                  <a:srgbClr val="FFFF00"/>
                </a:highlight>
              </a:rPr>
              <a:t>Satan also came among them</a:t>
            </a:r>
            <a:r>
              <a:rPr lang="en-CA" dirty="0"/>
              <a:t>.” (Job 1:6 ESV)</a:t>
            </a:r>
          </a:p>
          <a:p>
            <a:endParaRPr lang="en-CA" dirty="0"/>
          </a:p>
        </p:txBody>
      </p:sp>
    </p:spTree>
    <p:extLst>
      <p:ext uri="{BB962C8B-B14F-4D97-AF65-F5344CB8AC3E}">
        <p14:creationId xmlns:p14="http://schemas.microsoft.com/office/powerpoint/2010/main" val="710373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C10C7-19F2-4D6C-ADEE-E065BD953D84}"/>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Context of Chapter 12</a:t>
            </a:r>
          </a:p>
        </p:txBody>
      </p:sp>
      <p:sp>
        <p:nvSpPr>
          <p:cNvPr id="3" name="Content Placeholder 2">
            <a:extLst>
              <a:ext uri="{FF2B5EF4-FFF2-40B4-BE49-F238E27FC236}">
                <a16:creationId xmlns:a16="http://schemas.microsoft.com/office/drawing/2014/main" id="{4DCAD250-DA79-4A50-964A-E4CB737F5B87}"/>
              </a:ext>
            </a:extLst>
          </p:cNvPr>
          <p:cNvSpPr>
            <a:spLocks noGrp="1"/>
          </p:cNvSpPr>
          <p:nvPr>
            <p:ph idx="1"/>
          </p:nvPr>
        </p:nvSpPr>
        <p:spPr>
          <a:xfrm>
            <a:off x="621792" y="1162374"/>
            <a:ext cx="11009376" cy="5695626"/>
          </a:xfrm>
        </p:spPr>
        <p:txBody>
          <a:bodyPr/>
          <a:lstStyle/>
          <a:p>
            <a:r>
              <a:rPr lang="en-CA" dirty="0"/>
              <a:t>Chapters 12, 13, and 14 are “inset chapters”, positioned right after the </a:t>
            </a:r>
            <a:r>
              <a:rPr lang="en-CA" b="1" dirty="0">
                <a:highlight>
                  <a:srgbClr val="FFFF00"/>
                </a:highlight>
              </a:rPr>
              <a:t>Seventh Trumpet</a:t>
            </a:r>
            <a:r>
              <a:rPr lang="en-CA" dirty="0"/>
              <a:t> – this is the famous occasion of the </a:t>
            </a:r>
            <a:r>
              <a:rPr lang="en-CA" b="1" dirty="0">
                <a:highlight>
                  <a:srgbClr val="FFFF00"/>
                </a:highlight>
              </a:rPr>
              <a:t>First Resurrection</a:t>
            </a:r>
            <a:r>
              <a:rPr lang="en-CA" dirty="0"/>
              <a:t> (Mk13:27, Mt24:31, 1Cr15:52, 1Th4:16).  </a:t>
            </a:r>
          </a:p>
          <a:p>
            <a:r>
              <a:rPr lang="en-CA" b="1" dirty="0">
                <a:highlight>
                  <a:srgbClr val="FFFF00"/>
                </a:highlight>
              </a:rPr>
              <a:t>These chapters open up the meaning of the “sealed” prophecies of Daniel</a:t>
            </a:r>
            <a:r>
              <a:rPr lang="en-CA" dirty="0"/>
              <a:t> (Dn12:4).  </a:t>
            </a:r>
          </a:p>
          <a:p>
            <a:r>
              <a:rPr lang="en-CA" dirty="0"/>
              <a:t>Revelation chapter 12 reveals </a:t>
            </a:r>
            <a:r>
              <a:rPr lang="en-CA" b="1" dirty="0">
                <a:highlight>
                  <a:srgbClr val="FFFF00"/>
                </a:highlight>
              </a:rPr>
              <a:t>the working of Satan the Devil</a:t>
            </a:r>
            <a:r>
              <a:rPr lang="en-CA" dirty="0"/>
              <a:t> behind the world powers and the fate of Christians under the Beast Power</a:t>
            </a:r>
          </a:p>
          <a:p>
            <a:r>
              <a:rPr lang="en-CA" dirty="0"/>
              <a:t>Revelation chapter 13 reveals </a:t>
            </a:r>
            <a:r>
              <a:rPr lang="en-CA" b="1" dirty="0">
                <a:highlight>
                  <a:srgbClr val="FFFF00"/>
                </a:highlight>
              </a:rPr>
              <a:t>the Beast Power</a:t>
            </a:r>
            <a:r>
              <a:rPr lang="en-CA" dirty="0"/>
              <a:t> – the final incarnation of the fourth Beast of Daniel.  </a:t>
            </a:r>
          </a:p>
          <a:p>
            <a:r>
              <a:rPr lang="en-CA" dirty="0"/>
              <a:t>Revelation Chapter 14 reveals </a:t>
            </a:r>
            <a:r>
              <a:rPr lang="en-CA" b="1" dirty="0">
                <a:highlight>
                  <a:srgbClr val="FFFF00"/>
                </a:highlight>
              </a:rPr>
              <a:t>the work of God </a:t>
            </a:r>
            <a:r>
              <a:rPr lang="en-CA" dirty="0"/>
              <a:t>starting with the representation of First Fruits, then the messages of the three angels, and finally the harvests of the saints and the sinners</a:t>
            </a:r>
          </a:p>
        </p:txBody>
      </p:sp>
    </p:spTree>
    <p:extLst>
      <p:ext uri="{BB962C8B-B14F-4D97-AF65-F5344CB8AC3E}">
        <p14:creationId xmlns:p14="http://schemas.microsoft.com/office/powerpoint/2010/main" val="3284248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913E5-0A47-4186-BCFC-CFE11E9EDB1B}"/>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Apocalyptic Flow of Revelation</a:t>
            </a:r>
          </a:p>
        </p:txBody>
      </p:sp>
      <p:pic>
        <p:nvPicPr>
          <p:cNvPr id="11" name="Picture 10">
            <a:extLst>
              <a:ext uri="{FF2B5EF4-FFF2-40B4-BE49-F238E27FC236}">
                <a16:creationId xmlns:a16="http://schemas.microsoft.com/office/drawing/2014/main" id="{01E09A39-9B55-419A-9630-9B854DFB29D1}"/>
              </a:ext>
            </a:extLst>
          </p:cNvPr>
          <p:cNvPicPr>
            <a:picLocks noChangeAspect="1"/>
          </p:cNvPicPr>
          <p:nvPr/>
        </p:nvPicPr>
        <p:blipFill>
          <a:blip r:embed="rId3"/>
          <a:stretch>
            <a:fillRect/>
          </a:stretch>
        </p:blipFill>
        <p:spPr>
          <a:xfrm>
            <a:off x="-25735" y="1409700"/>
            <a:ext cx="12217735" cy="5201124"/>
          </a:xfrm>
          <a:prstGeom prst="rect">
            <a:avLst/>
          </a:prstGeom>
        </p:spPr>
      </p:pic>
    </p:spTree>
    <p:extLst>
      <p:ext uri="{BB962C8B-B14F-4D97-AF65-F5344CB8AC3E}">
        <p14:creationId xmlns:p14="http://schemas.microsoft.com/office/powerpoint/2010/main" val="3754059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3F1F3-BEBA-4894-B11C-1A97DDD91FE4}"/>
              </a:ext>
            </a:extLst>
          </p:cNvPr>
          <p:cNvSpPr>
            <a:spLocks noGrp="1"/>
          </p:cNvSpPr>
          <p:nvPr>
            <p:ph type="title"/>
          </p:nvPr>
        </p:nvSpPr>
        <p:spPr>
          <a:xfrm>
            <a:off x="838200" y="1"/>
            <a:ext cx="10515600" cy="1115567"/>
          </a:xfrm>
        </p:spPr>
        <p:txBody>
          <a:bodyPr/>
          <a:lstStyle/>
          <a:p>
            <a:pPr algn="ctr"/>
            <a:r>
              <a:rPr lang="en-CA" dirty="0">
                <a:latin typeface="Arial Black" panose="020B0A04020102020204" pitchFamily="34" charset="0"/>
              </a:rPr>
              <a:t>The Fate of the Woman</a:t>
            </a:r>
          </a:p>
        </p:txBody>
      </p:sp>
      <p:sp>
        <p:nvSpPr>
          <p:cNvPr id="3" name="Content Placeholder 2">
            <a:extLst>
              <a:ext uri="{FF2B5EF4-FFF2-40B4-BE49-F238E27FC236}">
                <a16:creationId xmlns:a16="http://schemas.microsoft.com/office/drawing/2014/main" id="{8BA42A0F-EA90-4960-80E3-7210BC83592B}"/>
              </a:ext>
            </a:extLst>
          </p:cNvPr>
          <p:cNvSpPr>
            <a:spLocks noGrp="1"/>
          </p:cNvSpPr>
          <p:nvPr>
            <p:ph idx="1"/>
          </p:nvPr>
        </p:nvSpPr>
        <p:spPr>
          <a:xfrm>
            <a:off x="0" y="1115568"/>
            <a:ext cx="12192000" cy="5742431"/>
          </a:xfrm>
        </p:spPr>
        <p:txBody>
          <a:bodyPr/>
          <a:lstStyle/>
          <a:p>
            <a:pPr marL="457200" lvl="1" indent="0">
              <a:buNone/>
            </a:pPr>
            <a:r>
              <a:rPr lang="en-CA" b="1" u="sng" dirty="0"/>
              <a:t>Revelation 12:6 ESV</a:t>
            </a:r>
          </a:p>
          <a:p>
            <a:pPr marL="457200" lvl="1" indent="0">
              <a:buNone/>
            </a:pPr>
            <a:r>
              <a:rPr lang="en-CA" dirty="0"/>
              <a:t>… and </a:t>
            </a:r>
            <a:r>
              <a:rPr lang="en-CA" b="1" dirty="0">
                <a:highlight>
                  <a:srgbClr val="FFFF00"/>
                </a:highlight>
              </a:rPr>
              <a:t>the woman fled into the wilderness</a:t>
            </a:r>
            <a:r>
              <a:rPr lang="en-CA" dirty="0"/>
              <a:t>, where she has a place prepared by God, in which she is to be nourished …</a:t>
            </a:r>
          </a:p>
          <a:p>
            <a:pPr marL="457200" lvl="1" indent="0">
              <a:buNone/>
            </a:pPr>
            <a:r>
              <a:rPr lang="en-CA" b="1" u="sng" dirty="0"/>
              <a:t>Revelation 12:13-16 ESV</a:t>
            </a:r>
          </a:p>
          <a:p>
            <a:pPr marL="457200" lvl="1" indent="0">
              <a:buNone/>
            </a:pPr>
            <a:r>
              <a:rPr lang="en-CA" dirty="0"/>
              <a:t>And when </a:t>
            </a:r>
            <a:r>
              <a:rPr lang="en-CA" b="1" dirty="0">
                <a:highlight>
                  <a:srgbClr val="FFFF00"/>
                </a:highlight>
              </a:rPr>
              <a:t>the dragon saw that he had been thrown down to the earth, he pursued the woman</a:t>
            </a:r>
            <a:r>
              <a:rPr lang="en-CA" dirty="0"/>
              <a:t> who had given birth to the male child.  But the woman was given the two wings of the great eagle so that she might fly from the serpent </a:t>
            </a:r>
            <a:r>
              <a:rPr lang="en-CA" b="1" dirty="0">
                <a:highlight>
                  <a:srgbClr val="FFFF00"/>
                </a:highlight>
              </a:rPr>
              <a:t>into the wilderness</a:t>
            </a:r>
            <a:r>
              <a:rPr lang="en-CA" dirty="0"/>
              <a:t>, to the place </a:t>
            </a:r>
            <a:r>
              <a:rPr lang="en-CA" b="1" dirty="0">
                <a:highlight>
                  <a:srgbClr val="FFFF00"/>
                </a:highlight>
              </a:rPr>
              <a:t>where she is to be nourished</a:t>
            </a:r>
            <a:r>
              <a:rPr lang="en-CA" dirty="0"/>
              <a:t> … </a:t>
            </a:r>
            <a:r>
              <a:rPr lang="en-CA" b="1" dirty="0">
                <a:highlight>
                  <a:srgbClr val="FFFF00"/>
                </a:highlight>
              </a:rPr>
              <a:t>The serpent poured water</a:t>
            </a:r>
            <a:r>
              <a:rPr lang="en-CA" dirty="0"/>
              <a:t> like a river out of his mouth after the woman, </a:t>
            </a:r>
            <a:r>
              <a:rPr lang="en-CA" b="1" dirty="0">
                <a:highlight>
                  <a:srgbClr val="FFFF00"/>
                </a:highlight>
              </a:rPr>
              <a:t>to sweep her away with a flood</a:t>
            </a:r>
            <a:r>
              <a:rPr lang="en-CA" dirty="0"/>
              <a:t>.  But the earth came to the help of the woman, and the earth opened its mouth and swallowed the river that the dragon had poured from his mouth.</a:t>
            </a:r>
          </a:p>
          <a:p>
            <a:pPr marL="457200" lvl="1" indent="0">
              <a:buNone/>
            </a:pPr>
            <a:r>
              <a:rPr lang="en-CA" b="1" u="sng" dirty="0"/>
              <a:t>Revelation 12:17 ESV</a:t>
            </a:r>
          </a:p>
          <a:p>
            <a:pPr marL="457200" lvl="1" indent="0">
              <a:buNone/>
            </a:pPr>
            <a:r>
              <a:rPr lang="en-CA" dirty="0"/>
              <a:t>Then </a:t>
            </a:r>
            <a:r>
              <a:rPr lang="en-CA" b="1" dirty="0">
                <a:highlight>
                  <a:srgbClr val="FFFF00"/>
                </a:highlight>
              </a:rPr>
              <a:t>the dragon became furious with the woman</a:t>
            </a:r>
            <a:r>
              <a:rPr lang="en-CA" dirty="0"/>
              <a:t> and went off </a:t>
            </a:r>
            <a:r>
              <a:rPr lang="en-CA" b="1" dirty="0">
                <a:highlight>
                  <a:srgbClr val="FFFF00"/>
                </a:highlight>
              </a:rPr>
              <a:t>to make war on the rest of her offspring</a:t>
            </a:r>
            <a:r>
              <a:rPr lang="en-CA" dirty="0"/>
              <a:t>, on </a:t>
            </a:r>
            <a:r>
              <a:rPr lang="en-CA" b="1" dirty="0">
                <a:highlight>
                  <a:srgbClr val="FFFF00"/>
                </a:highlight>
              </a:rPr>
              <a:t>those who keep the commandments of God</a:t>
            </a:r>
            <a:r>
              <a:rPr lang="en-CA" dirty="0"/>
              <a:t> and </a:t>
            </a:r>
            <a:r>
              <a:rPr lang="en-CA" b="1" dirty="0">
                <a:highlight>
                  <a:srgbClr val="FFFF00"/>
                </a:highlight>
              </a:rPr>
              <a:t>hold to the testimony of Jesus</a:t>
            </a:r>
            <a:r>
              <a:rPr lang="en-CA" dirty="0"/>
              <a:t>.</a:t>
            </a:r>
          </a:p>
        </p:txBody>
      </p:sp>
    </p:spTree>
    <p:extLst>
      <p:ext uri="{BB962C8B-B14F-4D97-AF65-F5344CB8AC3E}">
        <p14:creationId xmlns:p14="http://schemas.microsoft.com/office/powerpoint/2010/main" val="3130065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127CB-A109-4056-A552-5D50498391CA}"/>
              </a:ext>
            </a:extLst>
          </p:cNvPr>
          <p:cNvSpPr>
            <a:spLocks noGrp="1"/>
          </p:cNvSpPr>
          <p:nvPr>
            <p:ph type="title"/>
          </p:nvPr>
        </p:nvSpPr>
        <p:spPr>
          <a:xfrm>
            <a:off x="838200" y="1"/>
            <a:ext cx="10515600" cy="1152143"/>
          </a:xfrm>
        </p:spPr>
        <p:txBody>
          <a:bodyPr/>
          <a:lstStyle/>
          <a:p>
            <a:pPr algn="ctr"/>
            <a:r>
              <a:rPr lang="en-CA" dirty="0">
                <a:latin typeface="Arial Black" panose="020B0A04020102020204" pitchFamily="34" charset="0"/>
              </a:rPr>
              <a:t>The Flight into the Wilderness</a:t>
            </a:r>
          </a:p>
        </p:txBody>
      </p:sp>
      <p:sp>
        <p:nvSpPr>
          <p:cNvPr id="3" name="Content Placeholder 2">
            <a:extLst>
              <a:ext uri="{FF2B5EF4-FFF2-40B4-BE49-F238E27FC236}">
                <a16:creationId xmlns:a16="http://schemas.microsoft.com/office/drawing/2014/main" id="{F83B571C-770A-4853-B805-2F7F418DA67B}"/>
              </a:ext>
            </a:extLst>
          </p:cNvPr>
          <p:cNvSpPr>
            <a:spLocks noGrp="1"/>
          </p:cNvSpPr>
          <p:nvPr>
            <p:ph idx="1"/>
          </p:nvPr>
        </p:nvSpPr>
        <p:spPr>
          <a:xfrm>
            <a:off x="0" y="1152144"/>
            <a:ext cx="12192000" cy="5705855"/>
          </a:xfrm>
        </p:spPr>
        <p:txBody>
          <a:bodyPr/>
          <a:lstStyle/>
          <a:p>
            <a:pPr marL="0" marR="0">
              <a:lnSpc>
                <a:spcPct val="107000"/>
              </a:lnSpc>
              <a:spcBef>
                <a:spcPts val="0"/>
              </a:spcBef>
              <a:spcAft>
                <a:spcPts val="0"/>
              </a:spcAft>
            </a:pPr>
            <a:r>
              <a:rPr lang="en-CA" dirty="0"/>
              <a:t>This began with the </a:t>
            </a:r>
            <a:r>
              <a:rPr lang="en-CA" b="1" dirty="0">
                <a:highlight>
                  <a:srgbClr val="FFFF00"/>
                </a:highlight>
              </a:rPr>
              <a:t>Jerusalem Church’s flight to Pella</a:t>
            </a:r>
            <a:r>
              <a:rPr lang="en-CA" dirty="0"/>
              <a:t> prior to the destruction of Jerusalem, </a:t>
            </a:r>
            <a:r>
              <a:rPr lang="en-CA" sz="2800" dirty="0">
                <a:effectLst/>
                <a:latin typeface="Calibri" panose="020F0502020204030204" pitchFamily="34" charset="0"/>
                <a:ea typeface="Calibri" panose="020F0502020204030204" pitchFamily="34" charset="0"/>
                <a:cs typeface="Arial" panose="020B0604020202020204" pitchFamily="34" charset="0"/>
              </a:rPr>
              <a:t>documented by Eusebius and Epiphanius:</a:t>
            </a:r>
          </a:p>
          <a:p>
            <a:pPr marL="685800" marR="0" indent="-457200">
              <a:lnSpc>
                <a:spcPct val="107000"/>
              </a:lnSpc>
              <a:spcBef>
                <a:spcPts val="0"/>
              </a:spcBef>
              <a:spcAft>
                <a:spcPts val="300"/>
              </a:spcAft>
              <a:buFont typeface="Wingdings" panose="05000000000000000000" pitchFamily="2" charset="2"/>
              <a:buChar char="Ø"/>
            </a:pPr>
            <a:r>
              <a:rPr lang="en-CA" sz="2400" dirty="0">
                <a:effectLst/>
                <a:latin typeface="Calibri" panose="020F0502020204030204" pitchFamily="34" charset="0"/>
                <a:ea typeface="Calibri" panose="020F0502020204030204" pitchFamily="34" charset="0"/>
                <a:cs typeface="Arial" panose="020B0604020202020204" pitchFamily="34" charset="0"/>
              </a:rPr>
              <a:t>But the people of the church in Jerusalem had been commanded by a revelation vouchsafed to approved men there before the war, to leave the city and to dwell in a certain town called Pella.  (Eusebius, History, book 3, chapter 5, section 3)</a:t>
            </a:r>
          </a:p>
          <a:p>
            <a:pPr marL="685800" marR="0" indent="-457200">
              <a:lnSpc>
                <a:spcPct val="107000"/>
              </a:lnSpc>
              <a:spcBef>
                <a:spcPts val="0"/>
              </a:spcBef>
              <a:spcAft>
                <a:spcPts val="600"/>
              </a:spcAft>
              <a:buFont typeface="Wingdings" panose="05000000000000000000" pitchFamily="2" charset="2"/>
              <a:buChar char="Ø"/>
            </a:pPr>
            <a:r>
              <a:rPr lang="en-CA" sz="2400" dirty="0">
                <a:effectLst/>
                <a:latin typeface="Calibri" panose="020F0502020204030204" pitchFamily="34" charset="0"/>
                <a:ea typeface="Calibri" panose="020F0502020204030204" pitchFamily="34" charset="0"/>
                <a:cs typeface="Arial" panose="020B0604020202020204" pitchFamily="34" charset="0"/>
              </a:rPr>
              <a:t>… all the disciples had settled in Pella after their removal from Jerusalem – Christ having told them to abandon Jerusalem and withdraw from it because of the siege it was about to undergo.  And they settled … and lived their lives there.  </a:t>
            </a:r>
            <a:br>
              <a:rPr lang="en-CA" sz="2400" dirty="0">
                <a:effectLst/>
                <a:latin typeface="Calibri" panose="020F0502020204030204" pitchFamily="34" charset="0"/>
                <a:ea typeface="Calibri" panose="020F0502020204030204" pitchFamily="34" charset="0"/>
                <a:cs typeface="Arial" panose="020B0604020202020204" pitchFamily="34" charset="0"/>
              </a:rPr>
            </a:br>
            <a:r>
              <a:rPr lang="en-CA" sz="2400" dirty="0">
                <a:effectLst/>
                <a:latin typeface="Calibri" panose="020F0502020204030204" pitchFamily="34" charset="0"/>
                <a:ea typeface="Calibri" panose="020F0502020204030204" pitchFamily="34" charset="0"/>
                <a:cs typeface="Arial" panose="020B0604020202020204" pitchFamily="34" charset="0"/>
              </a:rPr>
              <a:t>(Epiphanius, </a:t>
            </a:r>
            <a:r>
              <a:rPr lang="en-CA" sz="2400" dirty="0" err="1">
                <a:effectLst/>
                <a:latin typeface="Calibri" panose="020F0502020204030204" pitchFamily="34" charset="0"/>
                <a:ea typeface="Calibri" panose="020F0502020204030204" pitchFamily="34" charset="0"/>
                <a:cs typeface="Arial" panose="020B0604020202020204" pitchFamily="34" charset="0"/>
              </a:rPr>
              <a:t>Panarion</a:t>
            </a:r>
            <a:r>
              <a:rPr lang="en-CA" sz="2400" dirty="0">
                <a:effectLst/>
                <a:latin typeface="Calibri" panose="020F0502020204030204" pitchFamily="34" charset="0"/>
                <a:ea typeface="Calibri" panose="020F0502020204030204" pitchFamily="34" charset="0"/>
                <a:cs typeface="Arial" panose="020B0604020202020204" pitchFamily="34" charset="0"/>
              </a:rPr>
              <a:t>, book 1, part 29, verse 7:8) </a:t>
            </a:r>
          </a:p>
          <a:p>
            <a:r>
              <a:rPr lang="en-CA" dirty="0"/>
              <a:t>This initial flight was </a:t>
            </a:r>
            <a:r>
              <a:rPr lang="en-CA" b="1" dirty="0">
                <a:highlight>
                  <a:srgbClr val="FFFF00"/>
                </a:highlight>
              </a:rPr>
              <a:t>typical of all True Christians</a:t>
            </a:r>
            <a:r>
              <a:rPr lang="en-CA" dirty="0"/>
              <a:t> who had to go “</a:t>
            </a:r>
            <a:r>
              <a:rPr lang="en-CA" b="1" dirty="0">
                <a:highlight>
                  <a:srgbClr val="FFFF00"/>
                </a:highlight>
              </a:rPr>
              <a:t>underground</a:t>
            </a:r>
            <a:r>
              <a:rPr lang="en-CA" dirty="0"/>
              <a:t>” over the next few centuries as the “false church” gained control and commenced persecution</a:t>
            </a:r>
          </a:p>
        </p:txBody>
      </p:sp>
    </p:spTree>
    <p:extLst>
      <p:ext uri="{BB962C8B-B14F-4D97-AF65-F5344CB8AC3E}">
        <p14:creationId xmlns:p14="http://schemas.microsoft.com/office/powerpoint/2010/main" val="466487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1E0F2-0431-45BC-9FE1-6F05744C8C4E}"/>
              </a:ext>
            </a:extLst>
          </p:cNvPr>
          <p:cNvSpPr>
            <a:spLocks noGrp="1"/>
          </p:cNvSpPr>
          <p:nvPr>
            <p:ph type="title"/>
          </p:nvPr>
        </p:nvSpPr>
        <p:spPr>
          <a:xfrm>
            <a:off x="838200" y="1"/>
            <a:ext cx="10515600" cy="1152143"/>
          </a:xfrm>
        </p:spPr>
        <p:txBody>
          <a:bodyPr/>
          <a:lstStyle/>
          <a:p>
            <a:pPr algn="ctr"/>
            <a:r>
              <a:rPr lang="en-CA" dirty="0">
                <a:latin typeface="Arial Black" panose="020B0A04020102020204" pitchFamily="34" charset="0"/>
              </a:rPr>
              <a:t>The Pursuit of the Dragon</a:t>
            </a:r>
          </a:p>
        </p:txBody>
      </p:sp>
      <p:sp>
        <p:nvSpPr>
          <p:cNvPr id="3" name="Content Placeholder 2">
            <a:extLst>
              <a:ext uri="{FF2B5EF4-FFF2-40B4-BE49-F238E27FC236}">
                <a16:creationId xmlns:a16="http://schemas.microsoft.com/office/drawing/2014/main" id="{653919F6-265A-405B-88DF-6C1BAE0450E0}"/>
              </a:ext>
            </a:extLst>
          </p:cNvPr>
          <p:cNvSpPr>
            <a:spLocks noGrp="1"/>
          </p:cNvSpPr>
          <p:nvPr>
            <p:ph idx="1"/>
          </p:nvPr>
        </p:nvSpPr>
        <p:spPr>
          <a:xfrm>
            <a:off x="0" y="1152144"/>
            <a:ext cx="12192000" cy="5705855"/>
          </a:xfrm>
        </p:spPr>
        <p:txBody>
          <a:bodyPr>
            <a:normAutofit lnSpcReduction="10000"/>
          </a:bodyPr>
          <a:lstStyle/>
          <a:p>
            <a:r>
              <a:rPr lang="en-CA" b="1" dirty="0">
                <a:highlight>
                  <a:srgbClr val="FFFF00"/>
                </a:highlight>
              </a:rPr>
              <a:t>The destruction of Jerusalem in 70AD ended organized persecution of the Church by the Jews</a:t>
            </a:r>
            <a:r>
              <a:rPr lang="en-CA" dirty="0"/>
              <a:t>: the Jews themselves became increasingly anathema within the Roman empire and the Church of necessity had to distance itself from them</a:t>
            </a:r>
          </a:p>
          <a:p>
            <a:r>
              <a:rPr lang="en-CA" dirty="0"/>
              <a:t>This, of course, removed the protection the Church had enjoyed while being viewed as a sect of Judaism: </a:t>
            </a:r>
            <a:r>
              <a:rPr lang="en-CA" b="1" dirty="0">
                <a:highlight>
                  <a:srgbClr val="FFFF00"/>
                </a:highlight>
              </a:rPr>
              <a:t>now the Roman Empire began to persecute Christians </a:t>
            </a:r>
            <a:r>
              <a:rPr lang="en-CA" dirty="0"/>
              <a:t> </a:t>
            </a:r>
          </a:p>
          <a:p>
            <a:r>
              <a:rPr lang="en-CA" dirty="0"/>
              <a:t>After the flight of the Jerusalem Church, the “</a:t>
            </a:r>
            <a:r>
              <a:rPr lang="en-CA" b="1" dirty="0">
                <a:highlight>
                  <a:srgbClr val="FFFF00"/>
                </a:highlight>
              </a:rPr>
              <a:t>the rest of her offspring</a:t>
            </a:r>
            <a:r>
              <a:rPr lang="en-CA" dirty="0"/>
              <a:t>” were the </a:t>
            </a:r>
            <a:r>
              <a:rPr lang="en-CA" b="1" dirty="0">
                <a:highlight>
                  <a:srgbClr val="FFFF00"/>
                </a:highlight>
              </a:rPr>
              <a:t>Gentile Churches</a:t>
            </a:r>
            <a:endParaRPr lang="en-CA" dirty="0"/>
          </a:p>
          <a:p>
            <a:r>
              <a:rPr lang="en-CA" b="1" dirty="0">
                <a:highlight>
                  <a:srgbClr val="FFFF00"/>
                </a:highlight>
              </a:rPr>
              <a:t>Persecution by the Roman Empire</a:t>
            </a:r>
            <a:r>
              <a:rPr lang="en-CA" dirty="0"/>
              <a:t> continued sporadically until the Council of Nicaea when Constantine gave the Church of Rome full power to persecute all dissenters </a:t>
            </a:r>
          </a:p>
          <a:p>
            <a:r>
              <a:rPr lang="en-CA" b="1" dirty="0">
                <a:highlight>
                  <a:srgbClr val="FFFF00"/>
                </a:highlight>
              </a:rPr>
              <a:t>After the Council of Nicaea all true Christians had to “hide in the wilderness”</a:t>
            </a:r>
            <a:r>
              <a:rPr lang="en-CA" dirty="0"/>
              <a:t>  where Satan did everything he could to have the Church of Rome destroy them: any visible Christians were killed by the “fury of the Dragon” through his agency</a:t>
            </a:r>
          </a:p>
          <a:p>
            <a:endParaRPr lang="en-CA" dirty="0"/>
          </a:p>
        </p:txBody>
      </p:sp>
    </p:spTree>
    <p:extLst>
      <p:ext uri="{BB962C8B-B14F-4D97-AF65-F5344CB8AC3E}">
        <p14:creationId xmlns:p14="http://schemas.microsoft.com/office/powerpoint/2010/main" val="1164961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B34D-0624-4987-864A-245E5F3E5332}"/>
              </a:ext>
            </a:extLst>
          </p:cNvPr>
          <p:cNvSpPr>
            <a:spLocks noGrp="1"/>
          </p:cNvSpPr>
          <p:nvPr>
            <p:ph type="title"/>
          </p:nvPr>
        </p:nvSpPr>
        <p:spPr>
          <a:xfrm>
            <a:off x="838200" y="1"/>
            <a:ext cx="10515600" cy="1152143"/>
          </a:xfrm>
        </p:spPr>
        <p:txBody>
          <a:bodyPr/>
          <a:lstStyle/>
          <a:p>
            <a:pPr algn="ctr"/>
            <a:r>
              <a:rPr lang="en-CA" dirty="0">
                <a:latin typeface="Arial Black" panose="020B0A04020102020204" pitchFamily="34" charset="0"/>
              </a:rPr>
              <a:t>The Kingdom of God</a:t>
            </a:r>
          </a:p>
        </p:txBody>
      </p:sp>
      <p:sp>
        <p:nvSpPr>
          <p:cNvPr id="3" name="Content Placeholder 2">
            <a:extLst>
              <a:ext uri="{FF2B5EF4-FFF2-40B4-BE49-F238E27FC236}">
                <a16:creationId xmlns:a16="http://schemas.microsoft.com/office/drawing/2014/main" id="{8D332D14-F484-4069-8AA9-9315CED534BE}"/>
              </a:ext>
            </a:extLst>
          </p:cNvPr>
          <p:cNvSpPr>
            <a:spLocks noGrp="1"/>
          </p:cNvSpPr>
          <p:nvPr>
            <p:ph idx="1"/>
          </p:nvPr>
        </p:nvSpPr>
        <p:spPr>
          <a:xfrm>
            <a:off x="0" y="1152144"/>
            <a:ext cx="12192000" cy="5705855"/>
          </a:xfrm>
        </p:spPr>
        <p:txBody>
          <a:bodyPr/>
          <a:lstStyle/>
          <a:p>
            <a:pPr marL="457200" lvl="1" indent="0">
              <a:buNone/>
            </a:pPr>
            <a:r>
              <a:rPr lang="en-CA" b="1" dirty="0">
                <a:highlight>
                  <a:srgbClr val="FFFF00"/>
                </a:highlight>
              </a:rPr>
              <a:t>Revelation 12:10-12a ESV</a:t>
            </a:r>
          </a:p>
          <a:p>
            <a:pPr marL="457200" lvl="1" indent="0">
              <a:buNone/>
            </a:pPr>
            <a:r>
              <a:rPr lang="en-CA" dirty="0"/>
              <a:t>And I heard a loud voice in heaven, saying, “Now the salvation and the power and the </a:t>
            </a:r>
            <a:r>
              <a:rPr lang="en-CA" b="1" dirty="0">
                <a:highlight>
                  <a:srgbClr val="FFFF00"/>
                </a:highlight>
              </a:rPr>
              <a:t>kingdom of our God</a:t>
            </a:r>
            <a:r>
              <a:rPr lang="en-CA" dirty="0"/>
              <a:t> and the </a:t>
            </a:r>
            <a:r>
              <a:rPr lang="en-CA" b="1" dirty="0">
                <a:highlight>
                  <a:srgbClr val="FFFF00"/>
                </a:highlight>
              </a:rPr>
              <a:t>authority of his Christ</a:t>
            </a:r>
            <a:r>
              <a:rPr lang="en-CA" dirty="0"/>
              <a:t> have come, for the accuser of our brothers has been thrown down, who accuses them day and night before our God.  And they have </a:t>
            </a:r>
            <a:r>
              <a:rPr lang="en-CA" b="1" dirty="0">
                <a:highlight>
                  <a:srgbClr val="FFFF00"/>
                </a:highlight>
              </a:rPr>
              <a:t>conquered him by the blood of the Lamb</a:t>
            </a:r>
            <a:r>
              <a:rPr lang="en-CA" dirty="0"/>
              <a:t> and by the word of their testimony, for </a:t>
            </a:r>
            <a:r>
              <a:rPr lang="en-CA" b="1" dirty="0">
                <a:highlight>
                  <a:srgbClr val="FFFF00"/>
                </a:highlight>
              </a:rPr>
              <a:t>they loved not their lives even unto death</a:t>
            </a:r>
            <a:r>
              <a:rPr lang="en-CA" dirty="0"/>
              <a:t>. Therefore, rejoice, O heavens and you who dwell in them! </a:t>
            </a:r>
          </a:p>
          <a:p>
            <a:r>
              <a:rPr lang="en-CA" dirty="0"/>
              <a:t>These verses make it clear that, in addition to the historical type, there is </a:t>
            </a:r>
            <a:r>
              <a:rPr lang="en-CA" b="1" dirty="0">
                <a:highlight>
                  <a:srgbClr val="FFFF00"/>
                </a:highlight>
              </a:rPr>
              <a:t>an end-time “antitype” for the prophecy</a:t>
            </a:r>
          </a:p>
          <a:p>
            <a:r>
              <a:rPr lang="en-CA" dirty="0"/>
              <a:t>“they loved not their lives even unto death” harkens back to </a:t>
            </a:r>
            <a:r>
              <a:rPr lang="en-CA" b="1" dirty="0">
                <a:highlight>
                  <a:srgbClr val="FFFF00"/>
                </a:highlight>
              </a:rPr>
              <a:t>the prophecy of the start of the Tribulation</a:t>
            </a:r>
            <a:r>
              <a:rPr lang="en-CA" dirty="0"/>
              <a:t>: “their fellow servants and their brothers should … be killed as they themselves had been” (Revelation 6:11 ESV)</a:t>
            </a:r>
          </a:p>
          <a:p>
            <a:r>
              <a:rPr lang="en-CA" b="1" dirty="0">
                <a:highlight>
                  <a:srgbClr val="FFFF00"/>
                </a:highlight>
              </a:rPr>
              <a:t>True Christians will die during the tribulation fighting the “war against the Dragon” through his proxy, the Beast Power</a:t>
            </a:r>
          </a:p>
          <a:p>
            <a:pPr marL="457200" lvl="1" indent="0">
              <a:buNone/>
            </a:pPr>
            <a:endParaRPr lang="en-CA" dirty="0"/>
          </a:p>
          <a:p>
            <a:pPr marL="457200" lvl="1" indent="0">
              <a:buNone/>
            </a:pPr>
            <a:endParaRPr lang="en-CA" dirty="0"/>
          </a:p>
        </p:txBody>
      </p:sp>
    </p:spTree>
    <p:extLst>
      <p:ext uri="{BB962C8B-B14F-4D97-AF65-F5344CB8AC3E}">
        <p14:creationId xmlns:p14="http://schemas.microsoft.com/office/powerpoint/2010/main" val="2689831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1309</TotalTime>
  <Words>4038</Words>
  <Application>Microsoft Office PowerPoint</Application>
  <PresentationFormat>Widescreen</PresentationFormat>
  <Paragraphs>199</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Black</vt:lpstr>
      <vt:lpstr>Calibri</vt:lpstr>
      <vt:lpstr>Calibri Light</vt:lpstr>
      <vt:lpstr>Wingdings</vt:lpstr>
      <vt:lpstr>Office Theme</vt:lpstr>
      <vt:lpstr>The Woman and The Dragon</vt:lpstr>
      <vt:lpstr>Symbolism of Revelation 12:1-5</vt:lpstr>
      <vt:lpstr>More about the Dragon</vt:lpstr>
      <vt:lpstr>Context of Chapter 12</vt:lpstr>
      <vt:lpstr>Apocalyptic Flow of Revelation</vt:lpstr>
      <vt:lpstr>The Fate of the Woman</vt:lpstr>
      <vt:lpstr>The Flight into the Wilderness</vt:lpstr>
      <vt:lpstr>The Pursuit of the Dragon</vt:lpstr>
      <vt:lpstr>The Kingdom of God</vt:lpstr>
      <vt:lpstr>Duality of the Prophecy</vt:lpstr>
      <vt:lpstr>Protection for the Church</vt:lpstr>
      <vt:lpstr>Promises of Protection</vt:lpstr>
      <vt:lpstr>Help from God</vt:lpstr>
      <vt:lpstr>Conclusion</vt:lpstr>
      <vt:lpstr>PowerPoint Presentation</vt:lpstr>
      <vt:lpstr>Why Do We Study the Bible? </vt:lpstr>
      <vt:lpstr>How Can We Understand the Bible? </vt:lpstr>
      <vt:lpstr>The Milk of the Word</vt:lpstr>
      <vt:lpstr>Rightly Handling the Word of Truth</vt:lpstr>
      <vt:lpstr>Study the Material Horizontally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Woman and The Dragon</dc:title>
  <dc:creator>Mike Whyte</dc:creator>
  <cp:lastModifiedBy>Mike Whyte</cp:lastModifiedBy>
  <cp:revision>34</cp:revision>
  <dcterms:created xsi:type="dcterms:W3CDTF">2021-11-18T12:46:29Z</dcterms:created>
  <dcterms:modified xsi:type="dcterms:W3CDTF">2022-01-05T13:40:10Z</dcterms:modified>
</cp:coreProperties>
</file>