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sldIdLst>
    <p:sldId id="256" r:id="rId2"/>
    <p:sldId id="257" r:id="rId3"/>
    <p:sldId id="258" r:id="rId4"/>
    <p:sldId id="262" r:id="rId5"/>
    <p:sldId id="259" r:id="rId6"/>
    <p:sldId id="260" r:id="rId7"/>
    <p:sldId id="273" r:id="rId8"/>
    <p:sldId id="261" r:id="rId9"/>
    <p:sldId id="268" r:id="rId10"/>
    <p:sldId id="269" r:id="rId11"/>
    <p:sldId id="270" r:id="rId12"/>
    <p:sldId id="263" r:id="rId13"/>
    <p:sldId id="264" r:id="rId14"/>
    <p:sldId id="265" r:id="rId15"/>
    <p:sldId id="271" r:id="rId16"/>
    <p:sldId id="266" r:id="rId17"/>
    <p:sldId id="272" r:id="rId18"/>
    <p:sldId id="267"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74159" autoAdjust="0"/>
  </p:normalViewPr>
  <p:slideViewPr>
    <p:cSldViewPr snapToGrid="0">
      <p:cViewPr varScale="1">
        <p:scale>
          <a:sx n="70" d="100"/>
          <a:sy n="70" d="100"/>
        </p:scale>
        <p:origin x="414" y="66"/>
      </p:cViewPr>
      <p:guideLst/>
    </p:cSldViewPr>
  </p:slideViewPr>
  <p:outlineViewPr>
    <p:cViewPr>
      <p:scale>
        <a:sx n="33" d="100"/>
        <a:sy n="33" d="100"/>
      </p:scale>
      <p:origin x="0" y="-7920"/>
    </p:cViewPr>
  </p:outlineViewPr>
  <p:notesTextViewPr>
    <p:cViewPr>
      <p:scale>
        <a:sx n="133" d="100"/>
        <a:sy n="133" d="100"/>
      </p:scale>
      <p:origin x="0" y="0"/>
    </p:cViewPr>
  </p:notesTextViewPr>
  <p:sorterViewPr>
    <p:cViewPr>
      <p:scale>
        <a:sx n="110" d="100"/>
        <a:sy n="110" d="100"/>
      </p:scale>
      <p:origin x="0" y="-1704"/>
    </p:cViewPr>
  </p:sorterViewPr>
  <p:notesViewPr>
    <p:cSldViewPr snapToGrid="0">
      <p:cViewPr varScale="1">
        <p:scale>
          <a:sx n="51" d="100"/>
          <a:sy n="51" d="100"/>
        </p:scale>
        <p:origin x="2700" y="7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CA"/>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EF10915-D515-4AB5-8400-FF14AAB53ACF}" type="datetimeFigureOut">
              <a:rPr lang="en-CA" smtClean="0"/>
              <a:t>2022-03-26</a:t>
            </a:fld>
            <a:endParaRPr lang="en-CA"/>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CA"/>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CA" dirty="0"/>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CA"/>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C0127B4-01FA-4FE1-918D-4BADEF7EFF94}" type="slidenum">
              <a:rPr lang="en-CA" smtClean="0"/>
              <a:t>‹#›</a:t>
            </a:fld>
            <a:endParaRPr lang="en-CA"/>
          </a:p>
        </p:txBody>
      </p:sp>
    </p:spTree>
    <p:extLst>
      <p:ext uri="{BB962C8B-B14F-4D97-AF65-F5344CB8AC3E}">
        <p14:creationId xmlns:p14="http://schemas.microsoft.com/office/powerpoint/2010/main" val="364361884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The teaching of God, the “words of eternal life”, have been recorded in the Bible so that True Worshippers of God can be prepared for the gift of eternal life</a:t>
            </a:r>
          </a:p>
          <a:p>
            <a:pPr marL="171450" indent="-171450">
              <a:buFont typeface="Arial" panose="020B0604020202020204" pitchFamily="34" charset="0"/>
              <a:buChar char="•"/>
            </a:pPr>
            <a:r>
              <a:rPr lang="en-CA" dirty="0"/>
              <a:t>Jesus Christ is the Word of God, his sacrifice makes eternal life possible </a:t>
            </a:r>
          </a:p>
          <a:p>
            <a:pPr marL="171450" indent="-171450">
              <a:buFont typeface="Arial" panose="020B0604020202020204" pitchFamily="34" charset="0"/>
              <a:buChar char="•"/>
            </a:pPr>
            <a:r>
              <a:rPr lang="en-CA" dirty="0"/>
              <a:t>As YHWH, he revealed to humanity the “words of life” that we have recorded in the Bible</a:t>
            </a:r>
          </a:p>
          <a:p>
            <a:pPr marL="171450" indent="-171450">
              <a:buFont typeface="Arial" panose="020B0604020202020204" pitchFamily="34" charset="0"/>
              <a:buChar char="•"/>
            </a:pPr>
            <a:r>
              <a:rPr lang="en-CA" dirty="0"/>
              <a:t>The greatest outpouring of revelation from God is recorded in the </a:t>
            </a:r>
            <a:r>
              <a:rPr lang="en-CA" i="1" dirty="0"/>
              <a:t>torah</a:t>
            </a:r>
            <a:r>
              <a:rPr lang="en-CA" dirty="0"/>
              <a:t> as recorded in the Pentateuch </a:t>
            </a:r>
          </a:p>
        </p:txBody>
      </p:sp>
      <p:sp>
        <p:nvSpPr>
          <p:cNvPr id="4" name="Slide Number Placeholder 3"/>
          <p:cNvSpPr>
            <a:spLocks noGrp="1"/>
          </p:cNvSpPr>
          <p:nvPr>
            <p:ph type="sldNum" sz="quarter" idx="5"/>
          </p:nvPr>
        </p:nvSpPr>
        <p:spPr/>
        <p:txBody>
          <a:bodyPr/>
          <a:lstStyle/>
          <a:p>
            <a:fld id="{5C0127B4-01FA-4FE1-918D-4BADEF7EFF94}" type="slidenum">
              <a:rPr lang="en-CA" smtClean="0"/>
              <a:t>1</a:t>
            </a:fld>
            <a:endParaRPr lang="en-CA"/>
          </a:p>
        </p:txBody>
      </p:sp>
    </p:spTree>
    <p:extLst>
      <p:ext uri="{BB962C8B-B14F-4D97-AF65-F5344CB8AC3E}">
        <p14:creationId xmlns:p14="http://schemas.microsoft.com/office/powerpoint/2010/main" val="121029258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Author of Hebrews loosely quotes LXX, but demonstrates this as an attitude of the Messiah</a:t>
            </a:r>
          </a:p>
        </p:txBody>
      </p:sp>
      <p:sp>
        <p:nvSpPr>
          <p:cNvPr id="4" name="Slide Number Placeholder 3"/>
          <p:cNvSpPr>
            <a:spLocks noGrp="1"/>
          </p:cNvSpPr>
          <p:nvPr>
            <p:ph type="sldNum" sz="quarter" idx="5"/>
          </p:nvPr>
        </p:nvSpPr>
        <p:spPr/>
        <p:txBody>
          <a:bodyPr/>
          <a:lstStyle/>
          <a:p>
            <a:fld id="{5C0127B4-01FA-4FE1-918D-4BADEF7EFF94}" type="slidenum">
              <a:rPr lang="en-CA" smtClean="0"/>
              <a:t>10</a:t>
            </a:fld>
            <a:endParaRPr lang="en-CA"/>
          </a:p>
        </p:txBody>
      </p:sp>
    </p:spTree>
    <p:extLst>
      <p:ext uri="{BB962C8B-B14F-4D97-AF65-F5344CB8AC3E}">
        <p14:creationId xmlns:p14="http://schemas.microsoft.com/office/powerpoint/2010/main" val="11961296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In Exodus 20, after “all the people” had agreed to the covenant, God begins to teach by pronouncing the Ten Commandments – they are not part of the covenant, they are the first teaching to describe what it means to “obey my voice”</a:t>
            </a:r>
          </a:p>
          <a:p>
            <a:pPr marL="171450" indent="-171450">
              <a:buFont typeface="Arial" panose="020B0604020202020204" pitchFamily="34" charset="0"/>
              <a:buChar char="•"/>
            </a:pPr>
            <a:r>
              <a:rPr lang="en-CA" dirty="0"/>
              <a:t>Many people have done whole series of sermons on the “Ten Commandment”</a:t>
            </a:r>
          </a:p>
        </p:txBody>
      </p:sp>
      <p:sp>
        <p:nvSpPr>
          <p:cNvPr id="4" name="Slide Number Placeholder 3"/>
          <p:cNvSpPr>
            <a:spLocks noGrp="1"/>
          </p:cNvSpPr>
          <p:nvPr>
            <p:ph type="sldNum" sz="quarter" idx="5"/>
          </p:nvPr>
        </p:nvSpPr>
        <p:spPr/>
        <p:txBody>
          <a:bodyPr/>
          <a:lstStyle/>
          <a:p>
            <a:fld id="{5C0127B4-01FA-4FE1-918D-4BADEF7EFF94}" type="slidenum">
              <a:rPr lang="en-CA" smtClean="0"/>
              <a:t>12</a:t>
            </a:fld>
            <a:endParaRPr lang="en-CA"/>
          </a:p>
        </p:txBody>
      </p:sp>
    </p:spTree>
    <p:extLst>
      <p:ext uri="{BB962C8B-B14F-4D97-AF65-F5344CB8AC3E}">
        <p14:creationId xmlns:p14="http://schemas.microsoft.com/office/powerpoint/2010/main" val="49443201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Very weak association with “law”</a:t>
            </a:r>
          </a:p>
        </p:txBody>
      </p:sp>
      <p:sp>
        <p:nvSpPr>
          <p:cNvPr id="4" name="Slide Number Placeholder 3"/>
          <p:cNvSpPr>
            <a:spLocks noGrp="1"/>
          </p:cNvSpPr>
          <p:nvPr>
            <p:ph type="sldNum" sz="quarter" idx="5"/>
          </p:nvPr>
        </p:nvSpPr>
        <p:spPr/>
        <p:txBody>
          <a:bodyPr/>
          <a:lstStyle/>
          <a:p>
            <a:fld id="{5C0127B4-01FA-4FE1-918D-4BADEF7EFF94}" type="slidenum">
              <a:rPr lang="en-CA" smtClean="0"/>
              <a:t>13</a:t>
            </a:fld>
            <a:endParaRPr lang="en-CA"/>
          </a:p>
        </p:txBody>
      </p:sp>
    </p:spTree>
    <p:extLst>
      <p:ext uri="{BB962C8B-B14F-4D97-AF65-F5344CB8AC3E}">
        <p14:creationId xmlns:p14="http://schemas.microsoft.com/office/powerpoint/2010/main" val="231579713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The Pharisees tried to do exactly what I am suggesting is the correct use of the “statutes” …</a:t>
            </a:r>
          </a:p>
          <a:p>
            <a:pPr marL="171450" indent="-171450">
              <a:buFont typeface="Arial" panose="020B0604020202020204" pitchFamily="34" charset="0"/>
              <a:buChar char="•"/>
            </a:pPr>
            <a:r>
              <a:rPr lang="en-CA" dirty="0"/>
              <a:t>The Pharisee erected an elaborate structure of prescriptions and proscriptions, but they were devoid of spiritual understanding – they were hypocrites </a:t>
            </a:r>
          </a:p>
          <a:p>
            <a:pPr marL="171450" indent="-171450">
              <a:buFont typeface="Arial" panose="020B0604020202020204" pitchFamily="34" charset="0"/>
              <a:buChar char="•"/>
            </a:pPr>
            <a:r>
              <a:rPr lang="en-CA" dirty="0"/>
              <a:t>If we follow the lead of the Holy Spirit we will “rightly handle the word of truth” – </a:t>
            </a:r>
            <a:r>
              <a:rPr lang="en-CA" b="1" u="sng" dirty="0"/>
              <a:t>the words of life</a:t>
            </a:r>
          </a:p>
        </p:txBody>
      </p:sp>
      <p:sp>
        <p:nvSpPr>
          <p:cNvPr id="4" name="Slide Number Placeholder 3"/>
          <p:cNvSpPr>
            <a:spLocks noGrp="1"/>
          </p:cNvSpPr>
          <p:nvPr>
            <p:ph type="sldNum" sz="quarter" idx="5"/>
          </p:nvPr>
        </p:nvSpPr>
        <p:spPr/>
        <p:txBody>
          <a:bodyPr/>
          <a:lstStyle/>
          <a:p>
            <a:fld id="{5C0127B4-01FA-4FE1-918D-4BADEF7EFF94}" type="slidenum">
              <a:rPr lang="en-CA" smtClean="0"/>
              <a:t>17</a:t>
            </a:fld>
            <a:endParaRPr lang="en-CA"/>
          </a:p>
        </p:txBody>
      </p:sp>
    </p:spTree>
    <p:extLst>
      <p:ext uri="{BB962C8B-B14F-4D97-AF65-F5344CB8AC3E}">
        <p14:creationId xmlns:p14="http://schemas.microsoft.com/office/powerpoint/2010/main" val="241661545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The provisions of the Sinai Covenant, “obey my voice”, “keep my covenant”, are incredibly simple, and they are also the basis of the Baptism Covenant</a:t>
            </a:r>
          </a:p>
          <a:p>
            <a:pPr marL="171450" indent="-171450">
              <a:buFont typeface="Arial" panose="020B0604020202020204" pitchFamily="34" charset="0"/>
              <a:buChar char="•"/>
            </a:pPr>
            <a:r>
              <a:rPr lang="en-CA" dirty="0"/>
              <a:t>Associated with the Sinai Covenant, God provided his greatest outpouring of revelation to humanity –  the Covenant of Knowledge</a:t>
            </a:r>
          </a:p>
          <a:p>
            <a:pPr marL="171450" indent="-171450">
              <a:buFont typeface="Arial" panose="020B0604020202020204" pitchFamily="34" charset="0"/>
              <a:buChar char="•"/>
            </a:pPr>
            <a:r>
              <a:rPr lang="en-CA" dirty="0"/>
              <a:t>This revelation is the basis of the “</a:t>
            </a:r>
            <a:r>
              <a:rPr lang="en-CA" i="1" dirty="0"/>
              <a:t>torah</a:t>
            </a:r>
            <a:r>
              <a:rPr lang="en-CA" dirty="0"/>
              <a:t>”, the teaching of God, the “words of life”</a:t>
            </a:r>
          </a:p>
          <a:p>
            <a:pPr marL="171450" indent="-171450">
              <a:buFont typeface="Arial" panose="020B0604020202020204" pitchFamily="34" charset="0"/>
              <a:buChar char="•"/>
            </a:pPr>
            <a:r>
              <a:rPr lang="en-CA" dirty="0"/>
              <a:t>We are required to understand this revelation – it is the basis of Christian living which prepares us for the promised benefit of the New Covenant – the gift of eternal life</a:t>
            </a:r>
          </a:p>
        </p:txBody>
      </p:sp>
      <p:sp>
        <p:nvSpPr>
          <p:cNvPr id="4" name="Slide Number Placeholder 3"/>
          <p:cNvSpPr>
            <a:spLocks noGrp="1"/>
          </p:cNvSpPr>
          <p:nvPr>
            <p:ph type="sldNum" sz="quarter" idx="5"/>
          </p:nvPr>
        </p:nvSpPr>
        <p:spPr/>
        <p:txBody>
          <a:bodyPr/>
          <a:lstStyle/>
          <a:p>
            <a:fld id="{5C0127B4-01FA-4FE1-918D-4BADEF7EFF94}" type="slidenum">
              <a:rPr lang="en-CA" smtClean="0"/>
              <a:t>18</a:t>
            </a:fld>
            <a:endParaRPr lang="en-CA"/>
          </a:p>
        </p:txBody>
      </p:sp>
    </p:spTree>
    <p:extLst>
      <p:ext uri="{BB962C8B-B14F-4D97-AF65-F5344CB8AC3E}">
        <p14:creationId xmlns:p14="http://schemas.microsoft.com/office/powerpoint/2010/main" val="99178867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True “justice” is required of God as the basis for any human society</a:t>
            </a:r>
          </a:p>
          <a:p>
            <a:pPr marL="171450" indent="-171450">
              <a:buFont typeface="Arial" panose="020B0604020202020204" pitchFamily="34" charset="0"/>
              <a:buChar char="•"/>
            </a:pPr>
            <a:r>
              <a:rPr lang="en-CA" dirty="0"/>
              <a:t>Abraham had many sons, but only Isaac was “elected” by God’s grace</a:t>
            </a:r>
          </a:p>
          <a:p>
            <a:pPr marL="171450" indent="-171450">
              <a:buFont typeface="Arial" panose="020B0604020202020204" pitchFamily="34" charset="0"/>
              <a:buChar char="•"/>
            </a:pPr>
            <a:r>
              <a:rPr lang="en-CA" dirty="0"/>
              <a:t>There was no discernible difference between Esau and Jacob at birth, but by grace God elected Jacob</a:t>
            </a:r>
          </a:p>
          <a:p>
            <a:pPr marL="171450" indent="-171450">
              <a:buFont typeface="Arial" panose="020B0604020202020204" pitchFamily="34" charset="0"/>
              <a:buChar char="•"/>
            </a:pPr>
            <a:r>
              <a:rPr lang="en-CA" dirty="0"/>
              <a:t>When Israel failed, the promise of “a great nation” passed to the Church – spiritual Israel</a:t>
            </a:r>
          </a:p>
          <a:p>
            <a:pPr marL="171450" indent="-171450">
              <a:buFont typeface="Arial" panose="020B0604020202020204" pitchFamily="34" charset="0"/>
              <a:buChar char="•"/>
            </a:pPr>
            <a:r>
              <a:rPr lang="en-CA" dirty="0"/>
              <a:t>The promise of “universal blessing” has always looked to Jesus Christ </a:t>
            </a:r>
          </a:p>
        </p:txBody>
      </p:sp>
      <p:sp>
        <p:nvSpPr>
          <p:cNvPr id="4" name="Slide Number Placeholder 3"/>
          <p:cNvSpPr>
            <a:spLocks noGrp="1"/>
          </p:cNvSpPr>
          <p:nvPr>
            <p:ph type="sldNum" sz="quarter" idx="5"/>
          </p:nvPr>
        </p:nvSpPr>
        <p:spPr/>
        <p:txBody>
          <a:bodyPr/>
          <a:lstStyle/>
          <a:p>
            <a:fld id="{5C0127B4-01FA-4FE1-918D-4BADEF7EFF94}" type="slidenum">
              <a:rPr lang="en-CA" smtClean="0"/>
              <a:t>2</a:t>
            </a:fld>
            <a:endParaRPr lang="en-CA"/>
          </a:p>
        </p:txBody>
      </p:sp>
    </p:spTree>
    <p:extLst>
      <p:ext uri="{BB962C8B-B14F-4D97-AF65-F5344CB8AC3E}">
        <p14:creationId xmlns:p14="http://schemas.microsoft.com/office/powerpoint/2010/main" val="166114944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YHWH freed the people from slavery and formed them into a nation</a:t>
            </a:r>
          </a:p>
          <a:p>
            <a:pPr marL="171450" indent="-171450">
              <a:buFont typeface="Arial" panose="020B0604020202020204" pitchFamily="34" charset="0"/>
              <a:buChar char="•"/>
            </a:pPr>
            <a:r>
              <a:rPr lang="en-CA" dirty="0"/>
              <a:t>From the start, the sacrificial blood looked to the sacrifice of Jesus Christ</a:t>
            </a:r>
          </a:p>
          <a:p>
            <a:pPr marL="171450" indent="-171450">
              <a:buFont typeface="Arial" panose="020B0604020202020204" pitchFamily="34" charset="0"/>
              <a:buChar char="•"/>
            </a:pPr>
            <a:r>
              <a:rPr lang="en-CA" dirty="0"/>
              <a:t>The sacrificial system was required for Israel as a physical nation: the blood of Christ removes the need for all animal sacrifices</a:t>
            </a:r>
          </a:p>
          <a:p>
            <a:pPr marL="171450" indent="-171450">
              <a:buFont typeface="Arial" panose="020B0604020202020204" pitchFamily="34" charset="0"/>
              <a:buChar char="•"/>
            </a:pPr>
            <a:r>
              <a:rPr lang="en-CA" dirty="0"/>
              <a:t>The handout include timelines for the Exodus and the time at Horeb</a:t>
            </a:r>
          </a:p>
        </p:txBody>
      </p:sp>
      <p:sp>
        <p:nvSpPr>
          <p:cNvPr id="4" name="Slide Number Placeholder 3"/>
          <p:cNvSpPr>
            <a:spLocks noGrp="1"/>
          </p:cNvSpPr>
          <p:nvPr>
            <p:ph type="sldNum" sz="quarter" idx="5"/>
          </p:nvPr>
        </p:nvSpPr>
        <p:spPr/>
        <p:txBody>
          <a:bodyPr/>
          <a:lstStyle/>
          <a:p>
            <a:fld id="{5C0127B4-01FA-4FE1-918D-4BADEF7EFF94}" type="slidenum">
              <a:rPr lang="en-CA" smtClean="0"/>
              <a:t>3</a:t>
            </a:fld>
            <a:endParaRPr lang="en-CA"/>
          </a:p>
        </p:txBody>
      </p:sp>
    </p:spTree>
    <p:extLst>
      <p:ext uri="{BB962C8B-B14F-4D97-AF65-F5344CB8AC3E}">
        <p14:creationId xmlns:p14="http://schemas.microsoft.com/office/powerpoint/2010/main" val="346813706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The process of the “elders” communicating the covenant terms to the people and obtaining the people’s response, probably took several days …</a:t>
            </a:r>
          </a:p>
        </p:txBody>
      </p:sp>
      <p:sp>
        <p:nvSpPr>
          <p:cNvPr id="4" name="Slide Number Placeholder 3"/>
          <p:cNvSpPr>
            <a:spLocks noGrp="1"/>
          </p:cNvSpPr>
          <p:nvPr>
            <p:ph type="sldNum" sz="quarter" idx="5"/>
          </p:nvPr>
        </p:nvSpPr>
        <p:spPr/>
        <p:txBody>
          <a:bodyPr/>
          <a:lstStyle/>
          <a:p>
            <a:fld id="{5C0127B4-01FA-4FE1-918D-4BADEF7EFF94}" type="slidenum">
              <a:rPr lang="en-CA" smtClean="0"/>
              <a:t>4</a:t>
            </a:fld>
            <a:endParaRPr lang="en-CA"/>
          </a:p>
        </p:txBody>
      </p:sp>
    </p:spTree>
    <p:extLst>
      <p:ext uri="{BB962C8B-B14F-4D97-AF65-F5344CB8AC3E}">
        <p14:creationId xmlns:p14="http://schemas.microsoft.com/office/powerpoint/2010/main" val="117420738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sz="1000" dirty="0"/>
              <a:t>YHWH took the slaves from Egypt and made them his slaves, now he was liberating them and making them into free people in a vassal nation</a:t>
            </a:r>
          </a:p>
          <a:p>
            <a:pPr marL="171450" indent="-171450">
              <a:buFont typeface="Arial" panose="020B0604020202020204" pitchFamily="34" charset="0"/>
              <a:buChar char="•"/>
            </a:pPr>
            <a:r>
              <a:rPr lang="en-CA" sz="1000" dirty="0"/>
              <a:t>If the first two stipulations are NOT met, the third stipulation is a non-starter</a:t>
            </a:r>
          </a:p>
          <a:p>
            <a:pPr marL="171450" indent="-171450">
              <a:buFont typeface="Arial" panose="020B0604020202020204" pitchFamily="34" charset="0"/>
              <a:buChar char="•"/>
            </a:pPr>
            <a:r>
              <a:rPr lang="en-CA" sz="1000" dirty="0"/>
              <a:t>For the implications of the third stipulation, see the paper “To Be a Priest”, on www.mikewhytebiblicalresearch.ca</a:t>
            </a:r>
          </a:p>
        </p:txBody>
      </p:sp>
      <p:sp>
        <p:nvSpPr>
          <p:cNvPr id="4" name="Slide Number Placeholder 3"/>
          <p:cNvSpPr>
            <a:spLocks noGrp="1"/>
          </p:cNvSpPr>
          <p:nvPr>
            <p:ph type="sldNum" sz="quarter" idx="5"/>
          </p:nvPr>
        </p:nvSpPr>
        <p:spPr/>
        <p:txBody>
          <a:bodyPr/>
          <a:lstStyle/>
          <a:p>
            <a:fld id="{5C0127B4-01FA-4FE1-918D-4BADEF7EFF94}" type="slidenum">
              <a:rPr lang="en-CA" smtClean="0"/>
              <a:t>5</a:t>
            </a:fld>
            <a:endParaRPr lang="en-CA"/>
          </a:p>
        </p:txBody>
      </p:sp>
    </p:spTree>
    <p:extLst>
      <p:ext uri="{BB962C8B-B14F-4D97-AF65-F5344CB8AC3E}">
        <p14:creationId xmlns:p14="http://schemas.microsoft.com/office/powerpoint/2010/main" val="346360890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For a more detailed discussion see </a:t>
            </a:r>
            <a:r>
              <a:rPr lang="en-CA" b="1" i="1" u="none" dirty="0"/>
              <a:t>Excursus 3 – torah</a:t>
            </a:r>
            <a:r>
              <a:rPr lang="en-CA" dirty="0"/>
              <a:t> of “Covenants of Grace”</a:t>
            </a:r>
          </a:p>
          <a:p>
            <a:pPr marL="171450" indent="-171450">
              <a:buFont typeface="Arial" panose="020B0604020202020204" pitchFamily="34" charset="0"/>
              <a:buChar char="•"/>
            </a:pPr>
            <a:r>
              <a:rPr lang="en-CA" dirty="0"/>
              <a:t>See  also “To Be a Priest”</a:t>
            </a:r>
          </a:p>
          <a:p>
            <a:pPr marL="171450" indent="-171450">
              <a:buFont typeface="Arial" panose="020B0604020202020204" pitchFamily="34" charset="0"/>
              <a:buChar char="•"/>
            </a:pPr>
            <a:r>
              <a:rPr lang="en-CA" dirty="0"/>
              <a:t>Even the New Testament authors, on the influence of the LXX, use “</a:t>
            </a:r>
            <a:r>
              <a:rPr lang="en-CA" i="1" dirty="0"/>
              <a:t>nomos</a:t>
            </a:r>
            <a:r>
              <a:rPr lang="en-CA" dirty="0"/>
              <a:t>” as a translation for “</a:t>
            </a:r>
            <a:r>
              <a:rPr lang="en-CA" i="1" dirty="0"/>
              <a:t>torah</a:t>
            </a:r>
            <a:r>
              <a:rPr lang="en-CA" dirty="0"/>
              <a:t>”, which seriously stilts certain passages in the New Testament</a:t>
            </a:r>
          </a:p>
          <a:p>
            <a:pPr marL="171450" indent="-171450">
              <a:buFont typeface="Arial" panose="020B0604020202020204" pitchFamily="34" charset="0"/>
              <a:buChar char="•"/>
            </a:pPr>
            <a:r>
              <a:rPr lang="en-CA" dirty="0"/>
              <a:t>There is a notion that “all you need is the New Testament” – this is false</a:t>
            </a:r>
          </a:p>
          <a:p>
            <a:pPr marL="171450" indent="-171450">
              <a:buFont typeface="Arial" panose="020B0604020202020204" pitchFamily="34" charset="0"/>
              <a:buChar char="•"/>
            </a:pPr>
            <a:r>
              <a:rPr lang="en-CA" dirty="0"/>
              <a:t>If you don’t understand the Old Testament, you don’t understand the New Testament</a:t>
            </a:r>
          </a:p>
          <a:p>
            <a:pPr marL="171450" indent="-171450">
              <a:buFont typeface="Arial" panose="020B0604020202020204" pitchFamily="34" charset="0"/>
              <a:buChar char="•"/>
            </a:pPr>
            <a:r>
              <a:rPr lang="en-CA" dirty="0"/>
              <a:t>The New Testament is really just and appendix to the Old Testament – a few things are clarified but not much is really “new”</a:t>
            </a:r>
          </a:p>
        </p:txBody>
      </p:sp>
      <p:sp>
        <p:nvSpPr>
          <p:cNvPr id="4" name="Slide Number Placeholder 3"/>
          <p:cNvSpPr>
            <a:spLocks noGrp="1"/>
          </p:cNvSpPr>
          <p:nvPr>
            <p:ph type="sldNum" sz="quarter" idx="5"/>
          </p:nvPr>
        </p:nvSpPr>
        <p:spPr/>
        <p:txBody>
          <a:bodyPr/>
          <a:lstStyle/>
          <a:p>
            <a:fld id="{5C0127B4-01FA-4FE1-918D-4BADEF7EFF94}" type="slidenum">
              <a:rPr lang="en-CA" smtClean="0"/>
              <a:t>6</a:t>
            </a:fld>
            <a:endParaRPr lang="en-CA"/>
          </a:p>
        </p:txBody>
      </p:sp>
    </p:spTree>
    <p:extLst>
      <p:ext uri="{BB962C8B-B14F-4D97-AF65-F5344CB8AC3E}">
        <p14:creationId xmlns:p14="http://schemas.microsoft.com/office/powerpoint/2010/main" val="9341898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The Sinai Covenant is over because the nation of Israel is gone</a:t>
            </a:r>
          </a:p>
          <a:p>
            <a:pPr marL="171450" indent="-171450">
              <a:buFont typeface="Arial" panose="020B0604020202020204" pitchFamily="34" charset="0"/>
              <a:buChar char="•"/>
            </a:pPr>
            <a:r>
              <a:rPr lang="en-CA" dirty="0"/>
              <a:t>The Covenant of Baptism replaces it on a one to one basis between each Christian and God the Father</a:t>
            </a:r>
          </a:p>
          <a:p>
            <a:pPr marL="171450" indent="-171450">
              <a:buFont typeface="Arial" panose="020B0604020202020204" pitchFamily="34" charset="0"/>
              <a:buChar char="•"/>
            </a:pPr>
            <a:r>
              <a:rPr lang="en-CA" dirty="0"/>
              <a:t>The stipulations of the Covenant are the same</a:t>
            </a:r>
          </a:p>
          <a:p>
            <a:pPr marL="171450" indent="-171450">
              <a:buFont typeface="Arial" panose="020B0604020202020204" pitchFamily="34" charset="0"/>
              <a:buChar char="•"/>
            </a:pPr>
            <a:r>
              <a:rPr lang="en-CA" dirty="0"/>
              <a:t>The benefit is incomparably greater – eternal life</a:t>
            </a:r>
          </a:p>
          <a:p>
            <a:pPr marL="171450" indent="-171450">
              <a:buFont typeface="Arial" panose="020B0604020202020204" pitchFamily="34" charset="0"/>
              <a:buChar char="•"/>
            </a:pPr>
            <a:r>
              <a:rPr lang="en-CA" dirty="0"/>
              <a:t>The “teaching”, the </a:t>
            </a:r>
            <a:r>
              <a:rPr lang="en-CA" i="1" dirty="0"/>
              <a:t>torah</a:t>
            </a:r>
            <a:r>
              <a:rPr lang="en-CA" dirty="0"/>
              <a:t>, remains the same – the motivation is “love”</a:t>
            </a:r>
          </a:p>
        </p:txBody>
      </p:sp>
      <p:sp>
        <p:nvSpPr>
          <p:cNvPr id="4" name="Slide Number Placeholder 3"/>
          <p:cNvSpPr>
            <a:spLocks noGrp="1"/>
          </p:cNvSpPr>
          <p:nvPr>
            <p:ph type="sldNum" sz="quarter" idx="5"/>
          </p:nvPr>
        </p:nvSpPr>
        <p:spPr/>
        <p:txBody>
          <a:bodyPr/>
          <a:lstStyle/>
          <a:p>
            <a:fld id="{5C0127B4-01FA-4FE1-918D-4BADEF7EFF94}" type="slidenum">
              <a:rPr lang="en-CA" smtClean="0"/>
              <a:t>7</a:t>
            </a:fld>
            <a:endParaRPr lang="en-CA"/>
          </a:p>
        </p:txBody>
      </p:sp>
    </p:spTree>
    <p:extLst>
      <p:ext uri="{BB962C8B-B14F-4D97-AF65-F5344CB8AC3E}">
        <p14:creationId xmlns:p14="http://schemas.microsoft.com/office/powerpoint/2010/main" val="420486980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The ten commandments are part of the torah – the torah is the entire teaching of God</a:t>
            </a:r>
          </a:p>
          <a:p>
            <a:pPr marL="171450" indent="-171450">
              <a:buFont typeface="Arial" panose="020B0604020202020204" pitchFamily="34" charset="0"/>
              <a:buChar char="•"/>
            </a:pPr>
            <a:r>
              <a:rPr lang="en-CA" dirty="0"/>
              <a:t>The </a:t>
            </a:r>
            <a:r>
              <a:rPr lang="en-CA" i="1" dirty="0"/>
              <a:t>torah</a:t>
            </a:r>
            <a:r>
              <a:rPr lang="en-CA" dirty="0"/>
              <a:t> is elaborated in the whole bible</a:t>
            </a:r>
          </a:p>
        </p:txBody>
      </p:sp>
      <p:sp>
        <p:nvSpPr>
          <p:cNvPr id="4" name="Slide Number Placeholder 3"/>
          <p:cNvSpPr>
            <a:spLocks noGrp="1"/>
          </p:cNvSpPr>
          <p:nvPr>
            <p:ph type="sldNum" sz="quarter" idx="5"/>
          </p:nvPr>
        </p:nvSpPr>
        <p:spPr/>
        <p:txBody>
          <a:bodyPr/>
          <a:lstStyle/>
          <a:p>
            <a:fld id="{5C0127B4-01FA-4FE1-918D-4BADEF7EFF94}" type="slidenum">
              <a:rPr lang="en-CA" smtClean="0"/>
              <a:t>8</a:t>
            </a:fld>
            <a:endParaRPr lang="en-CA"/>
          </a:p>
        </p:txBody>
      </p:sp>
    </p:spTree>
    <p:extLst>
      <p:ext uri="{BB962C8B-B14F-4D97-AF65-F5344CB8AC3E}">
        <p14:creationId xmlns:p14="http://schemas.microsoft.com/office/powerpoint/2010/main" val="317584620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fld id="{5C0127B4-01FA-4FE1-918D-4BADEF7EFF94}" type="slidenum">
              <a:rPr lang="en-CA" smtClean="0"/>
              <a:t>9</a:t>
            </a:fld>
            <a:endParaRPr lang="en-CA"/>
          </a:p>
        </p:txBody>
      </p:sp>
    </p:spTree>
    <p:extLst>
      <p:ext uri="{BB962C8B-B14F-4D97-AF65-F5344CB8AC3E}">
        <p14:creationId xmlns:p14="http://schemas.microsoft.com/office/powerpoint/2010/main" val="384177024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08AF62-47BE-49B8-8914-01BC58D06D8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CA"/>
          </a:p>
        </p:txBody>
      </p:sp>
      <p:sp>
        <p:nvSpPr>
          <p:cNvPr id="3" name="Subtitle 2">
            <a:extLst>
              <a:ext uri="{FF2B5EF4-FFF2-40B4-BE49-F238E27FC236}">
                <a16:creationId xmlns:a16="http://schemas.microsoft.com/office/drawing/2014/main" id="{4EC43F83-C6B5-45B1-BA7C-655A0A6C6CD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CA"/>
          </a:p>
        </p:txBody>
      </p:sp>
      <p:sp>
        <p:nvSpPr>
          <p:cNvPr id="4" name="Date Placeholder 3">
            <a:extLst>
              <a:ext uri="{FF2B5EF4-FFF2-40B4-BE49-F238E27FC236}">
                <a16:creationId xmlns:a16="http://schemas.microsoft.com/office/drawing/2014/main" id="{2FD0192F-5537-4CA0-84D8-8CA522D712B7}"/>
              </a:ext>
            </a:extLst>
          </p:cNvPr>
          <p:cNvSpPr>
            <a:spLocks noGrp="1"/>
          </p:cNvSpPr>
          <p:nvPr>
            <p:ph type="dt" sz="half" idx="10"/>
          </p:nvPr>
        </p:nvSpPr>
        <p:spPr/>
        <p:txBody>
          <a:bodyPr/>
          <a:lstStyle/>
          <a:p>
            <a:fld id="{6B0967F2-A082-4A13-9F85-F872CB2D3006}" type="datetimeFigureOut">
              <a:rPr lang="en-CA" smtClean="0"/>
              <a:t>2022-03-26</a:t>
            </a:fld>
            <a:endParaRPr lang="en-CA"/>
          </a:p>
        </p:txBody>
      </p:sp>
      <p:sp>
        <p:nvSpPr>
          <p:cNvPr id="5" name="Footer Placeholder 4">
            <a:extLst>
              <a:ext uri="{FF2B5EF4-FFF2-40B4-BE49-F238E27FC236}">
                <a16:creationId xmlns:a16="http://schemas.microsoft.com/office/drawing/2014/main" id="{AD539255-ADA2-4560-AEBC-C426AB8B8D50}"/>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BC3DA5E0-B19C-448E-8435-49D5A5E8AA76}"/>
              </a:ext>
            </a:extLst>
          </p:cNvPr>
          <p:cNvSpPr>
            <a:spLocks noGrp="1"/>
          </p:cNvSpPr>
          <p:nvPr>
            <p:ph type="sldNum" sz="quarter" idx="12"/>
          </p:nvPr>
        </p:nvSpPr>
        <p:spPr/>
        <p:txBody>
          <a:bodyPr/>
          <a:lstStyle/>
          <a:p>
            <a:fld id="{45C2CF92-D98F-4BB7-9E07-88BBC4C54653}" type="slidenum">
              <a:rPr lang="en-CA" smtClean="0"/>
              <a:t>‹#›</a:t>
            </a:fld>
            <a:endParaRPr lang="en-CA"/>
          </a:p>
        </p:txBody>
      </p:sp>
    </p:spTree>
    <p:extLst>
      <p:ext uri="{BB962C8B-B14F-4D97-AF65-F5344CB8AC3E}">
        <p14:creationId xmlns:p14="http://schemas.microsoft.com/office/powerpoint/2010/main" val="28850305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2C5D83-DA6C-4A80-AD0C-A11156D58F6B}"/>
              </a:ext>
            </a:extLst>
          </p:cNvPr>
          <p:cNvSpPr>
            <a:spLocks noGrp="1"/>
          </p:cNvSpPr>
          <p:nvPr>
            <p:ph type="title"/>
          </p:nvPr>
        </p:nvSpPr>
        <p:spPr/>
        <p:txBody>
          <a:bodyPr/>
          <a:lstStyle/>
          <a:p>
            <a:r>
              <a:rPr lang="en-US"/>
              <a:t>Click to edit Master title style</a:t>
            </a:r>
            <a:endParaRPr lang="en-CA"/>
          </a:p>
        </p:txBody>
      </p:sp>
      <p:sp>
        <p:nvSpPr>
          <p:cNvPr id="3" name="Vertical Text Placeholder 2">
            <a:extLst>
              <a:ext uri="{FF2B5EF4-FFF2-40B4-BE49-F238E27FC236}">
                <a16:creationId xmlns:a16="http://schemas.microsoft.com/office/drawing/2014/main" id="{BC59E025-FA92-4C22-9F2B-BDA6D793042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C8970B22-BCEC-40A7-AFBE-5F057AADB404}"/>
              </a:ext>
            </a:extLst>
          </p:cNvPr>
          <p:cNvSpPr>
            <a:spLocks noGrp="1"/>
          </p:cNvSpPr>
          <p:nvPr>
            <p:ph type="dt" sz="half" idx="10"/>
          </p:nvPr>
        </p:nvSpPr>
        <p:spPr/>
        <p:txBody>
          <a:bodyPr/>
          <a:lstStyle/>
          <a:p>
            <a:fld id="{6B0967F2-A082-4A13-9F85-F872CB2D3006}" type="datetimeFigureOut">
              <a:rPr lang="en-CA" smtClean="0"/>
              <a:t>2022-03-26</a:t>
            </a:fld>
            <a:endParaRPr lang="en-CA"/>
          </a:p>
        </p:txBody>
      </p:sp>
      <p:sp>
        <p:nvSpPr>
          <p:cNvPr id="5" name="Footer Placeholder 4">
            <a:extLst>
              <a:ext uri="{FF2B5EF4-FFF2-40B4-BE49-F238E27FC236}">
                <a16:creationId xmlns:a16="http://schemas.microsoft.com/office/drawing/2014/main" id="{D2C8D615-73D9-43A3-8D52-B5C30461B2B1}"/>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F86ECAEB-6E28-48A9-95E2-48FB7F1D856B}"/>
              </a:ext>
            </a:extLst>
          </p:cNvPr>
          <p:cNvSpPr>
            <a:spLocks noGrp="1"/>
          </p:cNvSpPr>
          <p:nvPr>
            <p:ph type="sldNum" sz="quarter" idx="12"/>
          </p:nvPr>
        </p:nvSpPr>
        <p:spPr/>
        <p:txBody>
          <a:bodyPr/>
          <a:lstStyle/>
          <a:p>
            <a:fld id="{45C2CF92-D98F-4BB7-9E07-88BBC4C54653}" type="slidenum">
              <a:rPr lang="en-CA" smtClean="0"/>
              <a:t>‹#›</a:t>
            </a:fld>
            <a:endParaRPr lang="en-CA"/>
          </a:p>
        </p:txBody>
      </p:sp>
    </p:spTree>
    <p:extLst>
      <p:ext uri="{BB962C8B-B14F-4D97-AF65-F5344CB8AC3E}">
        <p14:creationId xmlns:p14="http://schemas.microsoft.com/office/powerpoint/2010/main" val="1217027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D54AB44-CB1B-4758-B60C-2120D8CD405C}"/>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CA"/>
          </a:p>
        </p:txBody>
      </p:sp>
      <p:sp>
        <p:nvSpPr>
          <p:cNvPr id="3" name="Vertical Text Placeholder 2">
            <a:extLst>
              <a:ext uri="{FF2B5EF4-FFF2-40B4-BE49-F238E27FC236}">
                <a16:creationId xmlns:a16="http://schemas.microsoft.com/office/drawing/2014/main" id="{E7294EAC-94B5-40DD-A3A0-B6C021F9818E}"/>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EB768E91-C0C2-40D4-B449-CC258E333E83}"/>
              </a:ext>
            </a:extLst>
          </p:cNvPr>
          <p:cNvSpPr>
            <a:spLocks noGrp="1"/>
          </p:cNvSpPr>
          <p:nvPr>
            <p:ph type="dt" sz="half" idx="10"/>
          </p:nvPr>
        </p:nvSpPr>
        <p:spPr/>
        <p:txBody>
          <a:bodyPr/>
          <a:lstStyle/>
          <a:p>
            <a:fld id="{6B0967F2-A082-4A13-9F85-F872CB2D3006}" type="datetimeFigureOut">
              <a:rPr lang="en-CA" smtClean="0"/>
              <a:t>2022-03-26</a:t>
            </a:fld>
            <a:endParaRPr lang="en-CA"/>
          </a:p>
        </p:txBody>
      </p:sp>
      <p:sp>
        <p:nvSpPr>
          <p:cNvPr id="5" name="Footer Placeholder 4">
            <a:extLst>
              <a:ext uri="{FF2B5EF4-FFF2-40B4-BE49-F238E27FC236}">
                <a16:creationId xmlns:a16="http://schemas.microsoft.com/office/drawing/2014/main" id="{CB233EED-8880-4501-BB22-9B0CE5FCB874}"/>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84A472A5-EF63-48D9-9BD7-B490A9FE9AE9}"/>
              </a:ext>
            </a:extLst>
          </p:cNvPr>
          <p:cNvSpPr>
            <a:spLocks noGrp="1"/>
          </p:cNvSpPr>
          <p:nvPr>
            <p:ph type="sldNum" sz="quarter" idx="12"/>
          </p:nvPr>
        </p:nvSpPr>
        <p:spPr/>
        <p:txBody>
          <a:bodyPr/>
          <a:lstStyle/>
          <a:p>
            <a:fld id="{45C2CF92-D98F-4BB7-9E07-88BBC4C54653}" type="slidenum">
              <a:rPr lang="en-CA" smtClean="0"/>
              <a:t>‹#›</a:t>
            </a:fld>
            <a:endParaRPr lang="en-CA"/>
          </a:p>
        </p:txBody>
      </p:sp>
    </p:spTree>
    <p:extLst>
      <p:ext uri="{BB962C8B-B14F-4D97-AF65-F5344CB8AC3E}">
        <p14:creationId xmlns:p14="http://schemas.microsoft.com/office/powerpoint/2010/main" val="17815165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EA572D-7CB0-400B-AD12-591E04DC6145}"/>
              </a:ext>
            </a:extLst>
          </p:cNvPr>
          <p:cNvSpPr>
            <a:spLocks noGrp="1"/>
          </p:cNvSpPr>
          <p:nvPr>
            <p:ph type="title"/>
          </p:nvPr>
        </p:nvSpPr>
        <p:spPr/>
        <p:txBody>
          <a:bodyPr/>
          <a:lstStyle/>
          <a:p>
            <a:r>
              <a:rPr lang="en-US"/>
              <a:t>Click to edit Master title style</a:t>
            </a:r>
            <a:endParaRPr lang="en-CA"/>
          </a:p>
        </p:txBody>
      </p:sp>
      <p:sp>
        <p:nvSpPr>
          <p:cNvPr id="3" name="Content Placeholder 2">
            <a:extLst>
              <a:ext uri="{FF2B5EF4-FFF2-40B4-BE49-F238E27FC236}">
                <a16:creationId xmlns:a16="http://schemas.microsoft.com/office/drawing/2014/main" id="{68F2C036-111B-437B-8BFD-67B3CA9CD61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7D92FBCA-39FD-461C-8F46-6614214A75D5}"/>
              </a:ext>
            </a:extLst>
          </p:cNvPr>
          <p:cNvSpPr>
            <a:spLocks noGrp="1"/>
          </p:cNvSpPr>
          <p:nvPr>
            <p:ph type="dt" sz="half" idx="10"/>
          </p:nvPr>
        </p:nvSpPr>
        <p:spPr/>
        <p:txBody>
          <a:bodyPr/>
          <a:lstStyle/>
          <a:p>
            <a:fld id="{6B0967F2-A082-4A13-9F85-F872CB2D3006}" type="datetimeFigureOut">
              <a:rPr lang="en-CA" smtClean="0"/>
              <a:t>2022-03-26</a:t>
            </a:fld>
            <a:endParaRPr lang="en-CA"/>
          </a:p>
        </p:txBody>
      </p:sp>
      <p:sp>
        <p:nvSpPr>
          <p:cNvPr id="5" name="Footer Placeholder 4">
            <a:extLst>
              <a:ext uri="{FF2B5EF4-FFF2-40B4-BE49-F238E27FC236}">
                <a16:creationId xmlns:a16="http://schemas.microsoft.com/office/drawing/2014/main" id="{20357F3C-A8B4-45B7-BBED-CA752665B4DE}"/>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0E281D63-8CBE-428B-BBE5-07ECC7F6D819}"/>
              </a:ext>
            </a:extLst>
          </p:cNvPr>
          <p:cNvSpPr>
            <a:spLocks noGrp="1"/>
          </p:cNvSpPr>
          <p:nvPr>
            <p:ph type="sldNum" sz="quarter" idx="12"/>
          </p:nvPr>
        </p:nvSpPr>
        <p:spPr/>
        <p:txBody>
          <a:bodyPr/>
          <a:lstStyle/>
          <a:p>
            <a:fld id="{45C2CF92-D98F-4BB7-9E07-88BBC4C54653}" type="slidenum">
              <a:rPr lang="en-CA" smtClean="0"/>
              <a:t>‹#›</a:t>
            </a:fld>
            <a:endParaRPr lang="en-CA"/>
          </a:p>
        </p:txBody>
      </p:sp>
    </p:spTree>
    <p:extLst>
      <p:ext uri="{BB962C8B-B14F-4D97-AF65-F5344CB8AC3E}">
        <p14:creationId xmlns:p14="http://schemas.microsoft.com/office/powerpoint/2010/main" val="116036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45B778-DBAF-4A6A-9BB9-9D692367AE1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CA"/>
          </a:p>
        </p:txBody>
      </p:sp>
      <p:sp>
        <p:nvSpPr>
          <p:cNvPr id="3" name="Text Placeholder 2">
            <a:extLst>
              <a:ext uri="{FF2B5EF4-FFF2-40B4-BE49-F238E27FC236}">
                <a16:creationId xmlns:a16="http://schemas.microsoft.com/office/drawing/2014/main" id="{BBCE5566-4761-4586-9BE5-50A11D58F8F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D3FD0B8-80E3-46D2-917C-B67883F6CF15}"/>
              </a:ext>
            </a:extLst>
          </p:cNvPr>
          <p:cNvSpPr>
            <a:spLocks noGrp="1"/>
          </p:cNvSpPr>
          <p:nvPr>
            <p:ph type="dt" sz="half" idx="10"/>
          </p:nvPr>
        </p:nvSpPr>
        <p:spPr/>
        <p:txBody>
          <a:bodyPr/>
          <a:lstStyle/>
          <a:p>
            <a:fld id="{6B0967F2-A082-4A13-9F85-F872CB2D3006}" type="datetimeFigureOut">
              <a:rPr lang="en-CA" smtClean="0"/>
              <a:t>2022-03-26</a:t>
            </a:fld>
            <a:endParaRPr lang="en-CA"/>
          </a:p>
        </p:txBody>
      </p:sp>
      <p:sp>
        <p:nvSpPr>
          <p:cNvPr id="5" name="Footer Placeholder 4">
            <a:extLst>
              <a:ext uri="{FF2B5EF4-FFF2-40B4-BE49-F238E27FC236}">
                <a16:creationId xmlns:a16="http://schemas.microsoft.com/office/drawing/2014/main" id="{1E8DD758-D1D7-4DB5-8D50-0DA7A81D86FD}"/>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EEDBA5A7-6672-4CE7-A4BD-6A0377EA6B4D}"/>
              </a:ext>
            </a:extLst>
          </p:cNvPr>
          <p:cNvSpPr>
            <a:spLocks noGrp="1"/>
          </p:cNvSpPr>
          <p:nvPr>
            <p:ph type="sldNum" sz="quarter" idx="12"/>
          </p:nvPr>
        </p:nvSpPr>
        <p:spPr/>
        <p:txBody>
          <a:bodyPr/>
          <a:lstStyle/>
          <a:p>
            <a:fld id="{45C2CF92-D98F-4BB7-9E07-88BBC4C54653}" type="slidenum">
              <a:rPr lang="en-CA" smtClean="0"/>
              <a:t>‹#›</a:t>
            </a:fld>
            <a:endParaRPr lang="en-CA"/>
          </a:p>
        </p:txBody>
      </p:sp>
    </p:spTree>
    <p:extLst>
      <p:ext uri="{BB962C8B-B14F-4D97-AF65-F5344CB8AC3E}">
        <p14:creationId xmlns:p14="http://schemas.microsoft.com/office/powerpoint/2010/main" val="3977176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0D6676-7BDD-4117-BAB0-39F5F94449E3}"/>
              </a:ext>
            </a:extLst>
          </p:cNvPr>
          <p:cNvSpPr>
            <a:spLocks noGrp="1"/>
          </p:cNvSpPr>
          <p:nvPr>
            <p:ph type="title"/>
          </p:nvPr>
        </p:nvSpPr>
        <p:spPr/>
        <p:txBody>
          <a:bodyPr/>
          <a:lstStyle/>
          <a:p>
            <a:r>
              <a:rPr lang="en-US"/>
              <a:t>Click to edit Master title style</a:t>
            </a:r>
            <a:endParaRPr lang="en-CA"/>
          </a:p>
        </p:txBody>
      </p:sp>
      <p:sp>
        <p:nvSpPr>
          <p:cNvPr id="3" name="Content Placeholder 2">
            <a:extLst>
              <a:ext uri="{FF2B5EF4-FFF2-40B4-BE49-F238E27FC236}">
                <a16:creationId xmlns:a16="http://schemas.microsoft.com/office/drawing/2014/main" id="{8C899433-664D-4BF5-8644-5082F74972F8}"/>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Content Placeholder 3">
            <a:extLst>
              <a:ext uri="{FF2B5EF4-FFF2-40B4-BE49-F238E27FC236}">
                <a16:creationId xmlns:a16="http://schemas.microsoft.com/office/drawing/2014/main" id="{CBC28594-122A-4009-91BB-7CBB24675DA0}"/>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Date Placeholder 4">
            <a:extLst>
              <a:ext uri="{FF2B5EF4-FFF2-40B4-BE49-F238E27FC236}">
                <a16:creationId xmlns:a16="http://schemas.microsoft.com/office/drawing/2014/main" id="{7C54FFBC-73B5-4CEB-A920-8DCA37E5B6AD}"/>
              </a:ext>
            </a:extLst>
          </p:cNvPr>
          <p:cNvSpPr>
            <a:spLocks noGrp="1"/>
          </p:cNvSpPr>
          <p:nvPr>
            <p:ph type="dt" sz="half" idx="10"/>
          </p:nvPr>
        </p:nvSpPr>
        <p:spPr/>
        <p:txBody>
          <a:bodyPr/>
          <a:lstStyle/>
          <a:p>
            <a:fld id="{6B0967F2-A082-4A13-9F85-F872CB2D3006}" type="datetimeFigureOut">
              <a:rPr lang="en-CA" smtClean="0"/>
              <a:t>2022-03-26</a:t>
            </a:fld>
            <a:endParaRPr lang="en-CA"/>
          </a:p>
        </p:txBody>
      </p:sp>
      <p:sp>
        <p:nvSpPr>
          <p:cNvPr id="6" name="Footer Placeholder 5">
            <a:extLst>
              <a:ext uri="{FF2B5EF4-FFF2-40B4-BE49-F238E27FC236}">
                <a16:creationId xmlns:a16="http://schemas.microsoft.com/office/drawing/2014/main" id="{6FD33B44-22E9-4600-A978-0E9F23D70AB1}"/>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892D94E2-0A12-42BE-8E98-EE69247171A6}"/>
              </a:ext>
            </a:extLst>
          </p:cNvPr>
          <p:cNvSpPr>
            <a:spLocks noGrp="1"/>
          </p:cNvSpPr>
          <p:nvPr>
            <p:ph type="sldNum" sz="quarter" idx="12"/>
          </p:nvPr>
        </p:nvSpPr>
        <p:spPr/>
        <p:txBody>
          <a:bodyPr/>
          <a:lstStyle/>
          <a:p>
            <a:fld id="{45C2CF92-D98F-4BB7-9E07-88BBC4C54653}" type="slidenum">
              <a:rPr lang="en-CA" smtClean="0"/>
              <a:t>‹#›</a:t>
            </a:fld>
            <a:endParaRPr lang="en-CA"/>
          </a:p>
        </p:txBody>
      </p:sp>
    </p:spTree>
    <p:extLst>
      <p:ext uri="{BB962C8B-B14F-4D97-AF65-F5344CB8AC3E}">
        <p14:creationId xmlns:p14="http://schemas.microsoft.com/office/powerpoint/2010/main" val="8442755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ABA814-BA55-4D18-880D-5E69F1B12A9D}"/>
              </a:ext>
            </a:extLst>
          </p:cNvPr>
          <p:cNvSpPr>
            <a:spLocks noGrp="1"/>
          </p:cNvSpPr>
          <p:nvPr>
            <p:ph type="title"/>
          </p:nvPr>
        </p:nvSpPr>
        <p:spPr>
          <a:xfrm>
            <a:off x="839788" y="365125"/>
            <a:ext cx="10515600" cy="1325563"/>
          </a:xfrm>
        </p:spPr>
        <p:txBody>
          <a:bodyPr/>
          <a:lstStyle/>
          <a:p>
            <a:r>
              <a:rPr lang="en-US"/>
              <a:t>Click to edit Master title style</a:t>
            </a:r>
            <a:endParaRPr lang="en-CA"/>
          </a:p>
        </p:txBody>
      </p:sp>
      <p:sp>
        <p:nvSpPr>
          <p:cNvPr id="3" name="Text Placeholder 2">
            <a:extLst>
              <a:ext uri="{FF2B5EF4-FFF2-40B4-BE49-F238E27FC236}">
                <a16:creationId xmlns:a16="http://schemas.microsoft.com/office/drawing/2014/main" id="{A3203C55-983C-4317-8944-4CEE80DF862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3A9AB7B3-5FDA-473D-92E7-D7366C55C883}"/>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Text Placeholder 4">
            <a:extLst>
              <a:ext uri="{FF2B5EF4-FFF2-40B4-BE49-F238E27FC236}">
                <a16:creationId xmlns:a16="http://schemas.microsoft.com/office/drawing/2014/main" id="{FBCFFE62-FB87-450A-9ABD-7C2A9B31480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398CAAC-BBB2-4C12-9EC2-5FF662A2C777}"/>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7" name="Date Placeholder 6">
            <a:extLst>
              <a:ext uri="{FF2B5EF4-FFF2-40B4-BE49-F238E27FC236}">
                <a16:creationId xmlns:a16="http://schemas.microsoft.com/office/drawing/2014/main" id="{03195094-DDED-4250-87E6-C4DF2A6DDC9E}"/>
              </a:ext>
            </a:extLst>
          </p:cNvPr>
          <p:cNvSpPr>
            <a:spLocks noGrp="1"/>
          </p:cNvSpPr>
          <p:nvPr>
            <p:ph type="dt" sz="half" idx="10"/>
          </p:nvPr>
        </p:nvSpPr>
        <p:spPr/>
        <p:txBody>
          <a:bodyPr/>
          <a:lstStyle/>
          <a:p>
            <a:fld id="{6B0967F2-A082-4A13-9F85-F872CB2D3006}" type="datetimeFigureOut">
              <a:rPr lang="en-CA" smtClean="0"/>
              <a:t>2022-03-26</a:t>
            </a:fld>
            <a:endParaRPr lang="en-CA"/>
          </a:p>
        </p:txBody>
      </p:sp>
      <p:sp>
        <p:nvSpPr>
          <p:cNvPr id="8" name="Footer Placeholder 7">
            <a:extLst>
              <a:ext uri="{FF2B5EF4-FFF2-40B4-BE49-F238E27FC236}">
                <a16:creationId xmlns:a16="http://schemas.microsoft.com/office/drawing/2014/main" id="{B8188207-0FA5-46EB-B98E-50AE08652759}"/>
              </a:ext>
            </a:extLst>
          </p:cNvPr>
          <p:cNvSpPr>
            <a:spLocks noGrp="1"/>
          </p:cNvSpPr>
          <p:nvPr>
            <p:ph type="ftr" sz="quarter" idx="11"/>
          </p:nvPr>
        </p:nvSpPr>
        <p:spPr/>
        <p:txBody>
          <a:bodyPr/>
          <a:lstStyle/>
          <a:p>
            <a:endParaRPr lang="en-CA"/>
          </a:p>
        </p:txBody>
      </p:sp>
      <p:sp>
        <p:nvSpPr>
          <p:cNvPr id="9" name="Slide Number Placeholder 8">
            <a:extLst>
              <a:ext uri="{FF2B5EF4-FFF2-40B4-BE49-F238E27FC236}">
                <a16:creationId xmlns:a16="http://schemas.microsoft.com/office/drawing/2014/main" id="{D05D602F-4F34-4E62-B61F-BCF8C8486F52}"/>
              </a:ext>
            </a:extLst>
          </p:cNvPr>
          <p:cNvSpPr>
            <a:spLocks noGrp="1"/>
          </p:cNvSpPr>
          <p:nvPr>
            <p:ph type="sldNum" sz="quarter" idx="12"/>
          </p:nvPr>
        </p:nvSpPr>
        <p:spPr/>
        <p:txBody>
          <a:bodyPr/>
          <a:lstStyle/>
          <a:p>
            <a:fld id="{45C2CF92-D98F-4BB7-9E07-88BBC4C54653}" type="slidenum">
              <a:rPr lang="en-CA" smtClean="0"/>
              <a:t>‹#›</a:t>
            </a:fld>
            <a:endParaRPr lang="en-CA"/>
          </a:p>
        </p:txBody>
      </p:sp>
    </p:spTree>
    <p:extLst>
      <p:ext uri="{BB962C8B-B14F-4D97-AF65-F5344CB8AC3E}">
        <p14:creationId xmlns:p14="http://schemas.microsoft.com/office/powerpoint/2010/main" val="2780222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CC7842-01A8-49A0-A43B-21192504F956}"/>
              </a:ext>
            </a:extLst>
          </p:cNvPr>
          <p:cNvSpPr>
            <a:spLocks noGrp="1"/>
          </p:cNvSpPr>
          <p:nvPr>
            <p:ph type="title"/>
          </p:nvPr>
        </p:nvSpPr>
        <p:spPr/>
        <p:txBody>
          <a:bodyPr/>
          <a:lstStyle/>
          <a:p>
            <a:r>
              <a:rPr lang="en-US"/>
              <a:t>Click to edit Master title style</a:t>
            </a:r>
            <a:endParaRPr lang="en-CA"/>
          </a:p>
        </p:txBody>
      </p:sp>
      <p:sp>
        <p:nvSpPr>
          <p:cNvPr id="3" name="Date Placeholder 2">
            <a:extLst>
              <a:ext uri="{FF2B5EF4-FFF2-40B4-BE49-F238E27FC236}">
                <a16:creationId xmlns:a16="http://schemas.microsoft.com/office/drawing/2014/main" id="{FEE856BD-F30C-47BA-8FE6-76636EEEF578}"/>
              </a:ext>
            </a:extLst>
          </p:cNvPr>
          <p:cNvSpPr>
            <a:spLocks noGrp="1"/>
          </p:cNvSpPr>
          <p:nvPr>
            <p:ph type="dt" sz="half" idx="10"/>
          </p:nvPr>
        </p:nvSpPr>
        <p:spPr/>
        <p:txBody>
          <a:bodyPr/>
          <a:lstStyle/>
          <a:p>
            <a:fld id="{6B0967F2-A082-4A13-9F85-F872CB2D3006}" type="datetimeFigureOut">
              <a:rPr lang="en-CA" smtClean="0"/>
              <a:t>2022-03-26</a:t>
            </a:fld>
            <a:endParaRPr lang="en-CA"/>
          </a:p>
        </p:txBody>
      </p:sp>
      <p:sp>
        <p:nvSpPr>
          <p:cNvPr id="4" name="Footer Placeholder 3">
            <a:extLst>
              <a:ext uri="{FF2B5EF4-FFF2-40B4-BE49-F238E27FC236}">
                <a16:creationId xmlns:a16="http://schemas.microsoft.com/office/drawing/2014/main" id="{4959D120-60F0-4B2A-BF85-C623C63E33C6}"/>
              </a:ext>
            </a:extLst>
          </p:cNvPr>
          <p:cNvSpPr>
            <a:spLocks noGrp="1"/>
          </p:cNvSpPr>
          <p:nvPr>
            <p:ph type="ftr" sz="quarter" idx="11"/>
          </p:nvPr>
        </p:nvSpPr>
        <p:spPr/>
        <p:txBody>
          <a:bodyPr/>
          <a:lstStyle/>
          <a:p>
            <a:endParaRPr lang="en-CA"/>
          </a:p>
        </p:txBody>
      </p:sp>
      <p:sp>
        <p:nvSpPr>
          <p:cNvPr id="5" name="Slide Number Placeholder 4">
            <a:extLst>
              <a:ext uri="{FF2B5EF4-FFF2-40B4-BE49-F238E27FC236}">
                <a16:creationId xmlns:a16="http://schemas.microsoft.com/office/drawing/2014/main" id="{9098386D-7C74-443A-A8EB-5E505FB4DD42}"/>
              </a:ext>
            </a:extLst>
          </p:cNvPr>
          <p:cNvSpPr>
            <a:spLocks noGrp="1"/>
          </p:cNvSpPr>
          <p:nvPr>
            <p:ph type="sldNum" sz="quarter" idx="12"/>
          </p:nvPr>
        </p:nvSpPr>
        <p:spPr/>
        <p:txBody>
          <a:bodyPr/>
          <a:lstStyle/>
          <a:p>
            <a:fld id="{45C2CF92-D98F-4BB7-9E07-88BBC4C54653}" type="slidenum">
              <a:rPr lang="en-CA" smtClean="0"/>
              <a:t>‹#›</a:t>
            </a:fld>
            <a:endParaRPr lang="en-CA"/>
          </a:p>
        </p:txBody>
      </p:sp>
    </p:spTree>
    <p:extLst>
      <p:ext uri="{BB962C8B-B14F-4D97-AF65-F5344CB8AC3E}">
        <p14:creationId xmlns:p14="http://schemas.microsoft.com/office/powerpoint/2010/main" val="18504687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131C139-AE26-4829-91EE-A3A9118F47AE}"/>
              </a:ext>
            </a:extLst>
          </p:cNvPr>
          <p:cNvSpPr>
            <a:spLocks noGrp="1"/>
          </p:cNvSpPr>
          <p:nvPr>
            <p:ph type="dt" sz="half" idx="10"/>
          </p:nvPr>
        </p:nvSpPr>
        <p:spPr/>
        <p:txBody>
          <a:bodyPr/>
          <a:lstStyle/>
          <a:p>
            <a:fld id="{6B0967F2-A082-4A13-9F85-F872CB2D3006}" type="datetimeFigureOut">
              <a:rPr lang="en-CA" smtClean="0"/>
              <a:t>2022-03-26</a:t>
            </a:fld>
            <a:endParaRPr lang="en-CA"/>
          </a:p>
        </p:txBody>
      </p:sp>
      <p:sp>
        <p:nvSpPr>
          <p:cNvPr id="3" name="Footer Placeholder 2">
            <a:extLst>
              <a:ext uri="{FF2B5EF4-FFF2-40B4-BE49-F238E27FC236}">
                <a16:creationId xmlns:a16="http://schemas.microsoft.com/office/drawing/2014/main" id="{8C414EB8-EF0E-4A73-A836-B390B84E8130}"/>
              </a:ext>
            </a:extLst>
          </p:cNvPr>
          <p:cNvSpPr>
            <a:spLocks noGrp="1"/>
          </p:cNvSpPr>
          <p:nvPr>
            <p:ph type="ftr" sz="quarter" idx="11"/>
          </p:nvPr>
        </p:nvSpPr>
        <p:spPr/>
        <p:txBody>
          <a:bodyPr/>
          <a:lstStyle/>
          <a:p>
            <a:endParaRPr lang="en-CA"/>
          </a:p>
        </p:txBody>
      </p:sp>
      <p:sp>
        <p:nvSpPr>
          <p:cNvPr id="4" name="Slide Number Placeholder 3">
            <a:extLst>
              <a:ext uri="{FF2B5EF4-FFF2-40B4-BE49-F238E27FC236}">
                <a16:creationId xmlns:a16="http://schemas.microsoft.com/office/drawing/2014/main" id="{3149F7F0-A906-4356-B4E8-5347AA977EB5}"/>
              </a:ext>
            </a:extLst>
          </p:cNvPr>
          <p:cNvSpPr>
            <a:spLocks noGrp="1"/>
          </p:cNvSpPr>
          <p:nvPr>
            <p:ph type="sldNum" sz="quarter" idx="12"/>
          </p:nvPr>
        </p:nvSpPr>
        <p:spPr/>
        <p:txBody>
          <a:bodyPr/>
          <a:lstStyle/>
          <a:p>
            <a:fld id="{45C2CF92-D98F-4BB7-9E07-88BBC4C54653}" type="slidenum">
              <a:rPr lang="en-CA" smtClean="0"/>
              <a:t>‹#›</a:t>
            </a:fld>
            <a:endParaRPr lang="en-CA"/>
          </a:p>
        </p:txBody>
      </p:sp>
    </p:spTree>
    <p:extLst>
      <p:ext uri="{BB962C8B-B14F-4D97-AF65-F5344CB8AC3E}">
        <p14:creationId xmlns:p14="http://schemas.microsoft.com/office/powerpoint/2010/main" val="21500095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95728E-8B49-4F9B-B443-B66218ABE47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CA"/>
          </a:p>
        </p:txBody>
      </p:sp>
      <p:sp>
        <p:nvSpPr>
          <p:cNvPr id="3" name="Content Placeholder 2">
            <a:extLst>
              <a:ext uri="{FF2B5EF4-FFF2-40B4-BE49-F238E27FC236}">
                <a16:creationId xmlns:a16="http://schemas.microsoft.com/office/drawing/2014/main" id="{16FB0DFE-DD4F-4C20-9900-3B84296893D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Text Placeholder 3">
            <a:extLst>
              <a:ext uri="{FF2B5EF4-FFF2-40B4-BE49-F238E27FC236}">
                <a16:creationId xmlns:a16="http://schemas.microsoft.com/office/drawing/2014/main" id="{3E3BF5B7-438A-4B1D-A46F-8A227D9D8E6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230AFB4-B860-42F4-A96A-2CEFE79380BB}"/>
              </a:ext>
            </a:extLst>
          </p:cNvPr>
          <p:cNvSpPr>
            <a:spLocks noGrp="1"/>
          </p:cNvSpPr>
          <p:nvPr>
            <p:ph type="dt" sz="half" idx="10"/>
          </p:nvPr>
        </p:nvSpPr>
        <p:spPr/>
        <p:txBody>
          <a:bodyPr/>
          <a:lstStyle/>
          <a:p>
            <a:fld id="{6B0967F2-A082-4A13-9F85-F872CB2D3006}" type="datetimeFigureOut">
              <a:rPr lang="en-CA" smtClean="0"/>
              <a:t>2022-03-26</a:t>
            </a:fld>
            <a:endParaRPr lang="en-CA"/>
          </a:p>
        </p:txBody>
      </p:sp>
      <p:sp>
        <p:nvSpPr>
          <p:cNvPr id="6" name="Footer Placeholder 5">
            <a:extLst>
              <a:ext uri="{FF2B5EF4-FFF2-40B4-BE49-F238E27FC236}">
                <a16:creationId xmlns:a16="http://schemas.microsoft.com/office/drawing/2014/main" id="{F9D3FD02-5960-4070-9546-69D783A40293}"/>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BE7FFD00-F0F4-45E3-B705-8D7512DE4665}"/>
              </a:ext>
            </a:extLst>
          </p:cNvPr>
          <p:cNvSpPr>
            <a:spLocks noGrp="1"/>
          </p:cNvSpPr>
          <p:nvPr>
            <p:ph type="sldNum" sz="quarter" idx="12"/>
          </p:nvPr>
        </p:nvSpPr>
        <p:spPr/>
        <p:txBody>
          <a:bodyPr/>
          <a:lstStyle/>
          <a:p>
            <a:fld id="{45C2CF92-D98F-4BB7-9E07-88BBC4C54653}" type="slidenum">
              <a:rPr lang="en-CA" smtClean="0"/>
              <a:t>‹#›</a:t>
            </a:fld>
            <a:endParaRPr lang="en-CA"/>
          </a:p>
        </p:txBody>
      </p:sp>
    </p:spTree>
    <p:extLst>
      <p:ext uri="{BB962C8B-B14F-4D97-AF65-F5344CB8AC3E}">
        <p14:creationId xmlns:p14="http://schemas.microsoft.com/office/powerpoint/2010/main" val="37031128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337AAA-2989-4C04-973B-2CB07621D39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CA"/>
          </a:p>
        </p:txBody>
      </p:sp>
      <p:sp>
        <p:nvSpPr>
          <p:cNvPr id="3" name="Picture Placeholder 2">
            <a:extLst>
              <a:ext uri="{FF2B5EF4-FFF2-40B4-BE49-F238E27FC236}">
                <a16:creationId xmlns:a16="http://schemas.microsoft.com/office/drawing/2014/main" id="{92AF95E9-79FF-44A8-89F9-FEB5DB302F4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CA"/>
          </a:p>
        </p:txBody>
      </p:sp>
      <p:sp>
        <p:nvSpPr>
          <p:cNvPr id="4" name="Text Placeholder 3">
            <a:extLst>
              <a:ext uri="{FF2B5EF4-FFF2-40B4-BE49-F238E27FC236}">
                <a16:creationId xmlns:a16="http://schemas.microsoft.com/office/drawing/2014/main" id="{43CC19F2-113F-4433-AE36-C345F0D0C6E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7BFBD0E-6036-4632-B6EA-957600FF79AA}"/>
              </a:ext>
            </a:extLst>
          </p:cNvPr>
          <p:cNvSpPr>
            <a:spLocks noGrp="1"/>
          </p:cNvSpPr>
          <p:nvPr>
            <p:ph type="dt" sz="half" idx="10"/>
          </p:nvPr>
        </p:nvSpPr>
        <p:spPr/>
        <p:txBody>
          <a:bodyPr/>
          <a:lstStyle/>
          <a:p>
            <a:fld id="{6B0967F2-A082-4A13-9F85-F872CB2D3006}" type="datetimeFigureOut">
              <a:rPr lang="en-CA" smtClean="0"/>
              <a:t>2022-03-26</a:t>
            </a:fld>
            <a:endParaRPr lang="en-CA"/>
          </a:p>
        </p:txBody>
      </p:sp>
      <p:sp>
        <p:nvSpPr>
          <p:cNvPr id="6" name="Footer Placeholder 5">
            <a:extLst>
              <a:ext uri="{FF2B5EF4-FFF2-40B4-BE49-F238E27FC236}">
                <a16:creationId xmlns:a16="http://schemas.microsoft.com/office/drawing/2014/main" id="{4D6B24A7-698C-4C37-949C-2CF46C9BC355}"/>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9F8918F8-CAE1-4D2F-B2AE-83799EB06EF3}"/>
              </a:ext>
            </a:extLst>
          </p:cNvPr>
          <p:cNvSpPr>
            <a:spLocks noGrp="1"/>
          </p:cNvSpPr>
          <p:nvPr>
            <p:ph type="sldNum" sz="quarter" idx="12"/>
          </p:nvPr>
        </p:nvSpPr>
        <p:spPr/>
        <p:txBody>
          <a:bodyPr/>
          <a:lstStyle/>
          <a:p>
            <a:fld id="{45C2CF92-D98F-4BB7-9E07-88BBC4C54653}" type="slidenum">
              <a:rPr lang="en-CA" smtClean="0"/>
              <a:t>‹#›</a:t>
            </a:fld>
            <a:endParaRPr lang="en-CA"/>
          </a:p>
        </p:txBody>
      </p:sp>
    </p:spTree>
    <p:extLst>
      <p:ext uri="{BB962C8B-B14F-4D97-AF65-F5344CB8AC3E}">
        <p14:creationId xmlns:p14="http://schemas.microsoft.com/office/powerpoint/2010/main" val="33523796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4934016-81BB-47A1-9C7D-6C19F8C2CC0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CA"/>
          </a:p>
        </p:txBody>
      </p:sp>
      <p:sp>
        <p:nvSpPr>
          <p:cNvPr id="3" name="Text Placeholder 2">
            <a:extLst>
              <a:ext uri="{FF2B5EF4-FFF2-40B4-BE49-F238E27FC236}">
                <a16:creationId xmlns:a16="http://schemas.microsoft.com/office/drawing/2014/main" id="{BA05D408-87A9-40EC-81FE-9F51D5D3034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46FDCE5A-9219-4A53-BA88-B4C68E50C85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B0967F2-A082-4A13-9F85-F872CB2D3006}" type="datetimeFigureOut">
              <a:rPr lang="en-CA" smtClean="0"/>
              <a:t>2022-03-26</a:t>
            </a:fld>
            <a:endParaRPr lang="en-CA"/>
          </a:p>
        </p:txBody>
      </p:sp>
      <p:sp>
        <p:nvSpPr>
          <p:cNvPr id="5" name="Footer Placeholder 4">
            <a:extLst>
              <a:ext uri="{FF2B5EF4-FFF2-40B4-BE49-F238E27FC236}">
                <a16:creationId xmlns:a16="http://schemas.microsoft.com/office/drawing/2014/main" id="{87A0DAB7-CBD2-45A9-9A79-7D23D99A3BE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CA"/>
          </a:p>
        </p:txBody>
      </p:sp>
      <p:sp>
        <p:nvSpPr>
          <p:cNvPr id="6" name="Slide Number Placeholder 5">
            <a:extLst>
              <a:ext uri="{FF2B5EF4-FFF2-40B4-BE49-F238E27FC236}">
                <a16:creationId xmlns:a16="http://schemas.microsoft.com/office/drawing/2014/main" id="{E4708289-5DF9-46F2-AC5F-F5A7E55B524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5C2CF92-D98F-4BB7-9E07-88BBC4C54653}" type="slidenum">
              <a:rPr lang="en-CA" smtClean="0"/>
              <a:t>‹#›</a:t>
            </a:fld>
            <a:endParaRPr lang="en-CA"/>
          </a:p>
        </p:txBody>
      </p:sp>
    </p:spTree>
    <p:extLst>
      <p:ext uri="{BB962C8B-B14F-4D97-AF65-F5344CB8AC3E}">
        <p14:creationId xmlns:p14="http://schemas.microsoft.com/office/powerpoint/2010/main" val="124162574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hyperlink" Target="http://www.ucg.org/"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A4EB97-4DA6-4CE4-995B-B510D525EB2C}"/>
              </a:ext>
            </a:extLst>
          </p:cNvPr>
          <p:cNvSpPr>
            <a:spLocks noGrp="1"/>
          </p:cNvSpPr>
          <p:nvPr>
            <p:ph type="ctrTitle"/>
          </p:nvPr>
        </p:nvSpPr>
        <p:spPr>
          <a:xfrm>
            <a:off x="1524000" y="1"/>
            <a:ext cx="9144000" cy="1332853"/>
          </a:xfrm>
        </p:spPr>
        <p:txBody>
          <a:bodyPr/>
          <a:lstStyle/>
          <a:p>
            <a:r>
              <a:rPr lang="en-CA" dirty="0">
                <a:latin typeface="Arial Black" panose="020B0A04020102020204" pitchFamily="34" charset="0"/>
              </a:rPr>
              <a:t>The Words of Life</a:t>
            </a:r>
          </a:p>
        </p:txBody>
      </p:sp>
      <p:sp>
        <p:nvSpPr>
          <p:cNvPr id="3" name="Subtitle 2">
            <a:extLst>
              <a:ext uri="{FF2B5EF4-FFF2-40B4-BE49-F238E27FC236}">
                <a16:creationId xmlns:a16="http://schemas.microsoft.com/office/drawing/2014/main" id="{5CB64FEA-E075-460E-A50B-7571AB4417A3}"/>
              </a:ext>
            </a:extLst>
          </p:cNvPr>
          <p:cNvSpPr>
            <a:spLocks noGrp="1"/>
          </p:cNvSpPr>
          <p:nvPr>
            <p:ph type="subTitle" idx="1"/>
          </p:nvPr>
        </p:nvSpPr>
        <p:spPr>
          <a:xfrm>
            <a:off x="0" y="1549831"/>
            <a:ext cx="12192000" cy="5067945"/>
          </a:xfrm>
        </p:spPr>
        <p:txBody>
          <a:bodyPr>
            <a:normAutofit fontScale="92500" lnSpcReduction="10000"/>
          </a:bodyPr>
          <a:lstStyle/>
          <a:p>
            <a:pPr>
              <a:spcBef>
                <a:spcPts val="0"/>
              </a:spcBef>
            </a:pPr>
            <a:r>
              <a:rPr lang="en-CA" sz="3000" i="1" dirty="0">
                <a:solidFill>
                  <a:srgbClr val="FF0000"/>
                </a:solidFill>
              </a:rPr>
              <a:t>But Jesus … said to them … </a:t>
            </a:r>
            <a:r>
              <a:rPr lang="en-CA" sz="3000" b="1" i="1" dirty="0">
                <a:solidFill>
                  <a:srgbClr val="FF0000"/>
                </a:solidFill>
                <a:highlight>
                  <a:srgbClr val="FFFF00"/>
                </a:highlight>
              </a:rPr>
              <a:t>The words that I have spoken to you are spirit and life</a:t>
            </a:r>
            <a:r>
              <a:rPr lang="en-CA" sz="3000" i="1" dirty="0">
                <a:solidFill>
                  <a:srgbClr val="FF0000"/>
                </a:solidFill>
              </a:rPr>
              <a:t>.  After this many of his disciples turned back and no longer walked with him.  So Jesus said to the twelve, “Do you want to go away as well?”  Simon Peter answered him, “</a:t>
            </a:r>
            <a:r>
              <a:rPr lang="en-CA" sz="3000" b="1" i="1" dirty="0">
                <a:solidFill>
                  <a:srgbClr val="FF0000"/>
                </a:solidFill>
                <a:highlight>
                  <a:srgbClr val="FFFF00"/>
                </a:highlight>
              </a:rPr>
              <a:t>Lord, to whom shall we go? You have the words of eternal life</a:t>
            </a:r>
            <a:r>
              <a:rPr lang="en-CA" sz="3000" i="1" dirty="0">
                <a:solidFill>
                  <a:srgbClr val="FF0000"/>
                </a:solidFill>
              </a:rPr>
              <a:t> …” </a:t>
            </a:r>
          </a:p>
          <a:p>
            <a:pPr algn="r">
              <a:spcBef>
                <a:spcPts val="0"/>
              </a:spcBef>
            </a:pPr>
            <a:r>
              <a:rPr lang="en-CA" sz="2000" dirty="0"/>
              <a:t>John 6:61, 63b, 66-68 ESV</a:t>
            </a:r>
          </a:p>
          <a:p>
            <a:pPr>
              <a:spcBef>
                <a:spcPts val="0"/>
              </a:spcBef>
            </a:pPr>
            <a:r>
              <a:rPr lang="en-CA" sz="3000" b="1" i="1" dirty="0">
                <a:solidFill>
                  <a:srgbClr val="FF0000"/>
                </a:solidFill>
                <a:highlight>
                  <a:srgbClr val="FFFF00"/>
                </a:highlight>
              </a:rPr>
              <a:t>In the beginning was the Word</a:t>
            </a:r>
            <a:r>
              <a:rPr lang="en-CA" sz="3000" i="1" dirty="0">
                <a:solidFill>
                  <a:srgbClr val="FF0000"/>
                </a:solidFill>
              </a:rPr>
              <a:t>, and the Word was with God, and the Word was God.  He was in the beginning with God. … </a:t>
            </a:r>
            <a:r>
              <a:rPr lang="en-CA" sz="3000" b="1" i="1" dirty="0">
                <a:solidFill>
                  <a:srgbClr val="FF0000"/>
                </a:solidFill>
                <a:highlight>
                  <a:srgbClr val="FFFF00"/>
                </a:highlight>
              </a:rPr>
              <a:t>In him was life</a:t>
            </a:r>
            <a:r>
              <a:rPr lang="en-CA" sz="3000" i="1" dirty="0">
                <a:solidFill>
                  <a:srgbClr val="FF0000"/>
                </a:solidFill>
              </a:rPr>
              <a:t> … </a:t>
            </a:r>
            <a:r>
              <a:rPr lang="en-CA" sz="3000" b="1" i="1" dirty="0">
                <a:solidFill>
                  <a:srgbClr val="FF0000"/>
                </a:solidFill>
                <a:highlight>
                  <a:srgbClr val="FFFF00"/>
                </a:highlight>
              </a:rPr>
              <a:t>I came that they may have life</a:t>
            </a:r>
            <a:r>
              <a:rPr lang="en-CA" sz="3000" i="1" dirty="0">
                <a:solidFill>
                  <a:srgbClr val="FF0000"/>
                </a:solidFill>
              </a:rPr>
              <a:t> and have it abundantly. </a:t>
            </a:r>
          </a:p>
          <a:p>
            <a:pPr algn="r">
              <a:spcBef>
                <a:spcPts val="0"/>
              </a:spcBef>
            </a:pPr>
            <a:r>
              <a:rPr lang="en-CA" sz="2000" dirty="0"/>
              <a:t>John 1:1,4, 10:10b ESV</a:t>
            </a:r>
          </a:p>
          <a:p>
            <a:pPr>
              <a:spcBef>
                <a:spcPts val="0"/>
              </a:spcBef>
            </a:pPr>
            <a:r>
              <a:rPr lang="en-CA" sz="3000" i="1" dirty="0">
                <a:solidFill>
                  <a:srgbClr val="FF0000"/>
                </a:solidFill>
              </a:rPr>
              <a:t>Then </a:t>
            </a:r>
            <a:r>
              <a:rPr lang="en-CA" sz="3000" b="1" i="1" dirty="0">
                <a:solidFill>
                  <a:srgbClr val="FF0000"/>
                </a:solidFill>
                <a:highlight>
                  <a:srgbClr val="FFFF00"/>
                </a:highlight>
              </a:rPr>
              <a:t>the LORD spoke to you</a:t>
            </a:r>
            <a:r>
              <a:rPr lang="en-CA" sz="3000" i="1" dirty="0">
                <a:solidFill>
                  <a:srgbClr val="FF0000"/>
                </a:solidFill>
              </a:rPr>
              <a:t> out of the midst of the fire.  </a:t>
            </a:r>
            <a:r>
              <a:rPr lang="en-CA" sz="3000" b="1" i="1" dirty="0">
                <a:solidFill>
                  <a:srgbClr val="FF0000"/>
                </a:solidFill>
                <a:highlight>
                  <a:srgbClr val="FFFF00"/>
                </a:highlight>
              </a:rPr>
              <a:t>You heard the sound of words</a:t>
            </a:r>
            <a:r>
              <a:rPr lang="en-CA" sz="3000" i="1" dirty="0">
                <a:solidFill>
                  <a:srgbClr val="FF0000"/>
                </a:solidFill>
              </a:rPr>
              <a:t>, but saw no form; there was only a voice.  And he declared to you his [</a:t>
            </a:r>
            <a:r>
              <a:rPr lang="en-CA" sz="3000" i="1" dirty="0" err="1">
                <a:solidFill>
                  <a:srgbClr val="FF0000"/>
                </a:solidFill>
              </a:rPr>
              <a:t>bᵉrith</a:t>
            </a:r>
            <a:r>
              <a:rPr lang="en-CA" sz="3000" i="1" dirty="0">
                <a:solidFill>
                  <a:srgbClr val="FF0000"/>
                </a:solidFill>
              </a:rPr>
              <a:t>], which he commanded you to perform, that is, </a:t>
            </a:r>
            <a:r>
              <a:rPr lang="en-CA" sz="3000" b="1" i="1" dirty="0">
                <a:solidFill>
                  <a:srgbClr val="FF0000"/>
                </a:solidFill>
                <a:highlight>
                  <a:srgbClr val="FFFF00"/>
                </a:highlight>
              </a:rPr>
              <a:t>the Ten Words</a:t>
            </a:r>
            <a:r>
              <a:rPr lang="en-CA" sz="3000" i="1" dirty="0">
                <a:solidFill>
                  <a:srgbClr val="FF0000"/>
                </a:solidFill>
              </a:rPr>
              <a:t> and he wrote them on two tablets of stone.  And </a:t>
            </a:r>
            <a:r>
              <a:rPr lang="en-CA" sz="3000" b="1" i="1" dirty="0">
                <a:solidFill>
                  <a:srgbClr val="FF0000"/>
                </a:solidFill>
                <a:highlight>
                  <a:srgbClr val="FFFF00"/>
                </a:highlight>
              </a:rPr>
              <a:t>the LORD commanded me at that time to teach you</a:t>
            </a:r>
            <a:r>
              <a:rPr lang="en-CA" sz="3000" i="1" dirty="0">
                <a:solidFill>
                  <a:srgbClr val="FF0000"/>
                </a:solidFill>
              </a:rPr>
              <a:t> statutes and [</a:t>
            </a:r>
            <a:r>
              <a:rPr lang="en-CA" sz="3000" i="1" dirty="0" err="1">
                <a:solidFill>
                  <a:srgbClr val="FF0000"/>
                </a:solidFill>
              </a:rPr>
              <a:t>mishᵉpatim</a:t>
            </a:r>
            <a:r>
              <a:rPr lang="en-CA" sz="3000" i="1" dirty="0">
                <a:solidFill>
                  <a:srgbClr val="FF0000"/>
                </a:solidFill>
              </a:rPr>
              <a:t>], </a:t>
            </a:r>
            <a:r>
              <a:rPr lang="en-CA" sz="3000" b="1" i="1" dirty="0">
                <a:solidFill>
                  <a:srgbClr val="FF0000"/>
                </a:solidFill>
                <a:highlight>
                  <a:srgbClr val="FFFF00"/>
                </a:highlight>
              </a:rPr>
              <a:t>that you might do them</a:t>
            </a:r>
            <a:r>
              <a:rPr lang="en-CA" sz="3000" i="1" dirty="0">
                <a:solidFill>
                  <a:srgbClr val="FF0000"/>
                </a:solidFill>
              </a:rPr>
              <a:t> …</a:t>
            </a:r>
          </a:p>
          <a:p>
            <a:pPr algn="r">
              <a:spcBef>
                <a:spcPts val="0"/>
              </a:spcBef>
            </a:pPr>
            <a:r>
              <a:rPr lang="en-CA" sz="2200" dirty="0"/>
              <a:t>Deuteronomy 4:12-14 ESV</a:t>
            </a:r>
          </a:p>
        </p:txBody>
      </p:sp>
      <p:sp>
        <p:nvSpPr>
          <p:cNvPr id="4" name="TextBox 3">
            <a:extLst>
              <a:ext uri="{FF2B5EF4-FFF2-40B4-BE49-F238E27FC236}">
                <a16:creationId xmlns:a16="http://schemas.microsoft.com/office/drawing/2014/main" id="{14ED3036-6C3C-48DD-965F-A8C1A5C6842E}"/>
              </a:ext>
            </a:extLst>
          </p:cNvPr>
          <p:cNvSpPr txBox="1"/>
          <p:nvPr/>
        </p:nvSpPr>
        <p:spPr>
          <a:xfrm>
            <a:off x="0" y="6577247"/>
            <a:ext cx="12192000" cy="257506"/>
          </a:xfrm>
          <a:prstGeom prst="rect">
            <a:avLst/>
          </a:prstGeom>
          <a:noFill/>
        </p:spPr>
        <p:txBody>
          <a:bodyPr wrap="square" rtlCol="0">
            <a:spAutoFit/>
          </a:bodyPr>
          <a:lstStyle/>
          <a:p>
            <a:pPr marL="0" marR="0">
              <a:lnSpc>
                <a:spcPct val="107000"/>
              </a:lnSpc>
              <a:spcBef>
                <a:spcPts val="0"/>
              </a:spcBef>
              <a:spcAft>
                <a:spcPts val="0"/>
              </a:spcAft>
            </a:pPr>
            <a:r>
              <a:rPr lang="en-CA" sz="1050" dirty="0">
                <a:effectLst/>
                <a:latin typeface="Calibri" panose="020F0502020204030204" pitchFamily="34" charset="0"/>
                <a:ea typeface="Calibri" panose="020F0502020204030204" pitchFamily="34" charset="0"/>
                <a:cs typeface="Arial" panose="020B0604020202020204" pitchFamily="34" charset="0"/>
              </a:rPr>
              <a:t>©2022 Mike Whyte – this document may be used freely for personal study, preaching, and teaching.  No part of it may be used under any circumstances for commercial purposes or to attain personal gain or advantage.</a:t>
            </a:r>
          </a:p>
        </p:txBody>
      </p:sp>
    </p:spTree>
    <p:extLst>
      <p:ext uri="{BB962C8B-B14F-4D97-AF65-F5344CB8AC3E}">
        <p14:creationId xmlns:p14="http://schemas.microsoft.com/office/powerpoint/2010/main" val="126859751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9583A325-91D5-46C5-8B29-7B7F4F345518}"/>
              </a:ext>
            </a:extLst>
          </p:cNvPr>
          <p:cNvSpPr txBox="1"/>
          <p:nvPr/>
        </p:nvSpPr>
        <p:spPr>
          <a:xfrm>
            <a:off x="0" y="0"/>
            <a:ext cx="12192000" cy="6906506"/>
          </a:xfrm>
          <a:prstGeom prst="rect">
            <a:avLst/>
          </a:prstGeom>
          <a:noFill/>
        </p:spPr>
        <p:txBody>
          <a:bodyPr wrap="square">
            <a:spAutoFit/>
          </a:bodyPr>
          <a:lstStyle/>
          <a:p>
            <a:pPr marL="228600" indent="-228600">
              <a:lnSpc>
                <a:spcPct val="90000"/>
              </a:lnSpc>
              <a:buFont typeface="Arial" panose="020B0604020202020204" pitchFamily="34" charset="0"/>
              <a:buChar char="•"/>
            </a:pPr>
            <a:r>
              <a:rPr lang="en-CA" sz="2800" dirty="0"/>
              <a:t>A true worshipper of God must have “</a:t>
            </a:r>
            <a:r>
              <a:rPr lang="en-CA" sz="2800" i="1" dirty="0"/>
              <a:t>torah</a:t>
            </a:r>
            <a:r>
              <a:rPr lang="en-CA" sz="2800" dirty="0"/>
              <a:t>” in his heart:</a:t>
            </a:r>
          </a:p>
          <a:p>
            <a:pPr lvl="1">
              <a:lnSpc>
                <a:spcPct val="90000"/>
              </a:lnSpc>
            </a:pPr>
            <a:r>
              <a:rPr lang="en-CA" sz="2400" b="1" u="sng" dirty="0"/>
              <a:t>Psalm 37:30-31 ESV</a:t>
            </a:r>
          </a:p>
          <a:p>
            <a:pPr lvl="1"/>
            <a:r>
              <a:rPr lang="en-CA" sz="2400" dirty="0"/>
              <a:t>The </a:t>
            </a:r>
            <a:r>
              <a:rPr lang="en-CA" sz="2400" b="1" dirty="0">
                <a:highlight>
                  <a:srgbClr val="FFFF00"/>
                </a:highlight>
              </a:rPr>
              <a:t>mouth</a:t>
            </a:r>
            <a:r>
              <a:rPr lang="en-CA" sz="2400" dirty="0"/>
              <a:t> of the righteous utters </a:t>
            </a:r>
            <a:r>
              <a:rPr lang="en-CA" sz="2400" b="1" dirty="0">
                <a:highlight>
                  <a:srgbClr val="FFFF00"/>
                </a:highlight>
              </a:rPr>
              <a:t>wisdom</a:t>
            </a:r>
            <a:r>
              <a:rPr lang="en-CA" sz="2400" dirty="0"/>
              <a:t>, and his </a:t>
            </a:r>
            <a:r>
              <a:rPr lang="en-CA" sz="2400" b="1" dirty="0">
                <a:highlight>
                  <a:srgbClr val="FFFF00"/>
                </a:highlight>
              </a:rPr>
              <a:t>tongue</a:t>
            </a:r>
            <a:r>
              <a:rPr lang="en-CA" sz="2400" dirty="0"/>
              <a:t> speaks [</a:t>
            </a:r>
            <a:r>
              <a:rPr lang="en-CA" sz="2400" b="1" dirty="0" err="1">
                <a:highlight>
                  <a:srgbClr val="FFFF00"/>
                </a:highlight>
              </a:rPr>
              <a:t>mishᵉpat</a:t>
            </a:r>
            <a:r>
              <a:rPr lang="en-CA" sz="2400" dirty="0"/>
              <a:t>].</a:t>
            </a:r>
            <a:br>
              <a:rPr lang="en-CA" sz="2400" dirty="0"/>
            </a:br>
            <a:r>
              <a:rPr lang="en-CA" sz="2400" dirty="0"/>
              <a:t>The [</a:t>
            </a:r>
            <a:r>
              <a:rPr lang="en-CA" sz="2400" b="1" dirty="0">
                <a:highlight>
                  <a:srgbClr val="FFFF00"/>
                </a:highlight>
              </a:rPr>
              <a:t>torah</a:t>
            </a:r>
            <a:r>
              <a:rPr lang="en-CA" sz="2400" dirty="0"/>
              <a:t>] of his God is in his </a:t>
            </a:r>
            <a:r>
              <a:rPr lang="en-CA" sz="2400" b="1" dirty="0">
                <a:highlight>
                  <a:srgbClr val="FFFF00"/>
                </a:highlight>
              </a:rPr>
              <a:t>heart</a:t>
            </a:r>
            <a:r>
              <a:rPr lang="en-CA" sz="2400" dirty="0"/>
              <a:t>; his </a:t>
            </a:r>
            <a:r>
              <a:rPr lang="en-CA" sz="2400" b="1" dirty="0">
                <a:highlight>
                  <a:srgbClr val="FFFF00"/>
                </a:highlight>
              </a:rPr>
              <a:t>steps do not slip</a:t>
            </a:r>
            <a:r>
              <a:rPr lang="en-CA" sz="2400" dirty="0"/>
              <a:t>.  </a:t>
            </a:r>
          </a:p>
          <a:p>
            <a:pPr marL="914400" lvl="1" indent="-457200">
              <a:buFont typeface="Wingdings" panose="05000000000000000000" pitchFamily="2" charset="2"/>
              <a:buChar char="Ø"/>
            </a:pPr>
            <a:r>
              <a:rPr lang="en-CA" sz="2400" dirty="0"/>
              <a:t>In line 1a, “mouth” as a body part is parallel to “heart” in line 2a</a:t>
            </a:r>
          </a:p>
          <a:p>
            <a:pPr marL="914400" lvl="1" indent="-457200">
              <a:buFont typeface="Wingdings" panose="05000000000000000000" pitchFamily="2" charset="2"/>
              <a:buChar char="Ø"/>
            </a:pPr>
            <a:r>
              <a:rPr lang="en-CA" sz="2400" dirty="0"/>
              <a:t>In line 1a, “wisdom”, the result of being taught, is parallel with “</a:t>
            </a:r>
            <a:r>
              <a:rPr lang="en-CA" sz="2400" i="1" dirty="0"/>
              <a:t>torah</a:t>
            </a:r>
            <a:r>
              <a:rPr lang="en-CA" sz="2400" dirty="0"/>
              <a:t>”, teaching in line 2a</a:t>
            </a:r>
          </a:p>
          <a:p>
            <a:pPr marL="914400" lvl="1" indent="-457200">
              <a:buFont typeface="Wingdings" panose="05000000000000000000" pitchFamily="2" charset="2"/>
              <a:buChar char="Ø"/>
            </a:pPr>
            <a:r>
              <a:rPr lang="en-CA" sz="2400" dirty="0"/>
              <a:t>In line 1b “tongue speaking” is parallel to “his steps” in line 2b as both are actions: </a:t>
            </a:r>
            <a:r>
              <a:rPr lang="en-CA" sz="2400" i="1" dirty="0" err="1"/>
              <a:t>mishᵉpat</a:t>
            </a:r>
            <a:r>
              <a:rPr lang="en-CA" sz="2400" dirty="0"/>
              <a:t> is understanding resulting from wisdom, which is parallel with “do not slip” – the result of living by “</a:t>
            </a:r>
            <a:r>
              <a:rPr lang="en-CA" sz="2400" i="1" dirty="0"/>
              <a:t>torah</a:t>
            </a:r>
            <a:r>
              <a:rPr lang="en-CA" sz="2400" dirty="0"/>
              <a:t>”.</a:t>
            </a:r>
          </a:p>
          <a:p>
            <a:pPr marL="228600" marR="0" indent="-228600">
              <a:spcBef>
                <a:spcPts val="0"/>
              </a:spcBef>
              <a:spcAft>
                <a:spcPts val="0"/>
              </a:spcAft>
              <a:buFont typeface="Arial" panose="020B0604020202020204" pitchFamily="34" charset="0"/>
              <a:buChar char="•"/>
            </a:pPr>
            <a:r>
              <a:rPr lang="en-CA" sz="2800" dirty="0">
                <a:effectLst/>
                <a:latin typeface="Calibri" panose="020F0502020204030204" pitchFamily="34" charset="0"/>
                <a:ea typeface="Calibri" panose="020F0502020204030204" pitchFamily="34" charset="0"/>
                <a:cs typeface="Arial" panose="020B0604020202020204" pitchFamily="34" charset="0"/>
              </a:rPr>
              <a:t>The following is a Messianic prophecy as indicated in Hebrews 10:5-7 – </a:t>
            </a:r>
            <a:r>
              <a:rPr lang="en-CA" sz="2800" b="1" dirty="0">
                <a:highlight>
                  <a:srgbClr val="FFFF00"/>
                </a:highlight>
                <a:latin typeface="Calibri" panose="020F0502020204030204" pitchFamily="34" charset="0"/>
                <a:ea typeface="Calibri" panose="020F0502020204030204" pitchFamily="34" charset="0"/>
                <a:cs typeface="Arial" panose="020B0604020202020204" pitchFamily="34" charset="0"/>
              </a:rPr>
              <a:t>h</a:t>
            </a:r>
            <a:r>
              <a:rPr lang="en-CA" sz="2800"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aving “</a:t>
            </a:r>
            <a:r>
              <a:rPr lang="en-CA" sz="2800" b="1" i="1" dirty="0">
                <a:effectLst/>
                <a:highlight>
                  <a:srgbClr val="FFFF00"/>
                </a:highlight>
                <a:latin typeface="Calibri" panose="020F0502020204030204" pitchFamily="34" charset="0"/>
                <a:ea typeface="Calibri" panose="020F0502020204030204" pitchFamily="34" charset="0"/>
                <a:cs typeface="Arial" panose="020B0604020202020204" pitchFamily="34" charset="0"/>
              </a:rPr>
              <a:t>torah</a:t>
            </a:r>
            <a:r>
              <a:rPr lang="en-CA" sz="2800"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 written on the heart is required to do God’s will</a:t>
            </a:r>
            <a:r>
              <a:rPr lang="en-CA" sz="2800" dirty="0">
                <a:effectLst/>
                <a:latin typeface="Calibri" panose="020F0502020204030204" pitchFamily="34" charset="0"/>
                <a:ea typeface="Calibri" panose="020F0502020204030204" pitchFamily="34" charset="0"/>
                <a:cs typeface="Arial" panose="020B0604020202020204" pitchFamily="34" charset="0"/>
              </a:rPr>
              <a:t>; an open ear implies willingness to learn</a:t>
            </a:r>
          </a:p>
          <a:p>
            <a:pPr marL="457200" marR="0">
              <a:spcBef>
                <a:spcPts val="0"/>
              </a:spcBef>
            </a:pPr>
            <a:r>
              <a:rPr lang="en-CA" sz="2400" b="1" u="sng" dirty="0">
                <a:effectLst/>
                <a:latin typeface="Calibri" panose="020F0502020204030204" pitchFamily="34" charset="0"/>
                <a:ea typeface="Calibri" panose="020F0502020204030204" pitchFamily="34" charset="0"/>
                <a:cs typeface="Arial" panose="020B0604020202020204" pitchFamily="34" charset="0"/>
              </a:rPr>
              <a:t>Psalm 40:6-8 ESV</a:t>
            </a:r>
          </a:p>
          <a:p>
            <a:pPr marL="457200" marR="0">
              <a:spcBef>
                <a:spcPts val="0"/>
              </a:spcBef>
            </a:pPr>
            <a:r>
              <a:rPr lang="en-CA" sz="2400" dirty="0">
                <a:effectLst/>
                <a:latin typeface="Calibri" panose="020F0502020204030204" pitchFamily="34" charset="0"/>
                <a:ea typeface="Calibri" panose="020F0502020204030204" pitchFamily="34" charset="0"/>
                <a:cs typeface="Arial" panose="020B0604020202020204" pitchFamily="34" charset="0"/>
              </a:rPr>
              <a:t>In sacrifice and offering you have not delighted, but you have given me </a:t>
            </a:r>
            <a:r>
              <a:rPr lang="en-CA" sz="2400"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an open ear</a:t>
            </a:r>
            <a:r>
              <a:rPr lang="en-CA" sz="2400" dirty="0">
                <a:effectLst/>
                <a:latin typeface="Calibri" panose="020F0502020204030204" pitchFamily="34" charset="0"/>
                <a:ea typeface="Calibri" panose="020F0502020204030204" pitchFamily="34" charset="0"/>
                <a:cs typeface="Arial" panose="020B0604020202020204" pitchFamily="34" charset="0"/>
              </a:rPr>
              <a:t>.</a:t>
            </a:r>
            <a:br>
              <a:rPr lang="en-CA" sz="2400" dirty="0">
                <a:effectLst/>
                <a:latin typeface="Calibri" panose="020F0502020204030204" pitchFamily="34" charset="0"/>
                <a:ea typeface="Calibri" panose="020F0502020204030204" pitchFamily="34" charset="0"/>
                <a:cs typeface="Arial" panose="020B0604020202020204" pitchFamily="34" charset="0"/>
              </a:rPr>
            </a:br>
            <a:r>
              <a:rPr lang="en-CA" sz="2400" dirty="0">
                <a:effectLst/>
                <a:latin typeface="Calibri" panose="020F0502020204030204" pitchFamily="34" charset="0"/>
                <a:ea typeface="Calibri" panose="020F0502020204030204" pitchFamily="34" charset="0"/>
                <a:cs typeface="Arial" panose="020B0604020202020204" pitchFamily="34" charset="0"/>
              </a:rPr>
              <a:t>Burnt offering and sin offering you have not required.</a:t>
            </a:r>
            <a:br>
              <a:rPr lang="en-CA" sz="2400" dirty="0">
                <a:effectLst/>
                <a:latin typeface="Calibri" panose="020F0502020204030204" pitchFamily="34" charset="0"/>
                <a:ea typeface="Calibri" panose="020F0502020204030204" pitchFamily="34" charset="0"/>
                <a:cs typeface="Arial" panose="020B0604020202020204" pitchFamily="34" charset="0"/>
              </a:rPr>
            </a:br>
            <a:r>
              <a:rPr lang="en-CA" sz="2400" dirty="0">
                <a:effectLst/>
                <a:latin typeface="Calibri" panose="020F0502020204030204" pitchFamily="34" charset="0"/>
                <a:ea typeface="Calibri" panose="020F0502020204030204" pitchFamily="34" charset="0"/>
                <a:cs typeface="Arial" panose="020B0604020202020204" pitchFamily="34" charset="0"/>
              </a:rPr>
              <a:t>Then I said, “Behold, I have come; in the scroll of the book it is written of me:</a:t>
            </a:r>
            <a:br>
              <a:rPr lang="en-CA" sz="2400" dirty="0">
                <a:effectLst/>
                <a:latin typeface="Calibri" panose="020F0502020204030204" pitchFamily="34" charset="0"/>
                <a:ea typeface="Calibri" panose="020F0502020204030204" pitchFamily="34" charset="0"/>
                <a:cs typeface="Arial" panose="020B0604020202020204" pitchFamily="34" charset="0"/>
              </a:rPr>
            </a:br>
            <a:r>
              <a:rPr lang="en-CA" sz="2400" dirty="0">
                <a:effectLst/>
                <a:latin typeface="Calibri" panose="020F0502020204030204" pitchFamily="34" charset="0"/>
                <a:ea typeface="Calibri" panose="020F0502020204030204" pitchFamily="34" charset="0"/>
                <a:cs typeface="Arial" panose="020B0604020202020204" pitchFamily="34" charset="0"/>
              </a:rPr>
              <a:t>I delight </a:t>
            </a:r>
            <a:r>
              <a:rPr lang="en-CA" sz="2400"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to do your will</a:t>
            </a:r>
            <a:r>
              <a:rPr lang="en-CA" sz="2400" dirty="0">
                <a:effectLst/>
                <a:latin typeface="Calibri" panose="020F0502020204030204" pitchFamily="34" charset="0"/>
                <a:ea typeface="Calibri" panose="020F0502020204030204" pitchFamily="34" charset="0"/>
                <a:cs typeface="Arial" panose="020B0604020202020204" pitchFamily="34" charset="0"/>
              </a:rPr>
              <a:t>, O my God; your [</a:t>
            </a:r>
            <a:r>
              <a:rPr lang="en-CA" sz="2400"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torah</a:t>
            </a:r>
            <a:r>
              <a:rPr lang="en-CA" sz="2400" dirty="0">
                <a:effectLst/>
                <a:latin typeface="Calibri" panose="020F0502020204030204" pitchFamily="34" charset="0"/>
                <a:ea typeface="Calibri" panose="020F0502020204030204" pitchFamily="34" charset="0"/>
                <a:cs typeface="Arial" panose="020B0604020202020204" pitchFamily="34" charset="0"/>
              </a:rPr>
              <a:t>] is </a:t>
            </a:r>
            <a:r>
              <a:rPr lang="en-CA" sz="2400"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within my heart</a:t>
            </a:r>
            <a:r>
              <a:rPr lang="en-CA" sz="2400" dirty="0">
                <a:effectLst/>
                <a:latin typeface="Calibri" panose="020F0502020204030204" pitchFamily="34" charset="0"/>
                <a:ea typeface="Calibri" panose="020F0502020204030204" pitchFamily="34" charset="0"/>
                <a:cs typeface="Arial" panose="020B0604020202020204" pitchFamily="34" charset="0"/>
              </a:rPr>
              <a:t>.”  </a:t>
            </a:r>
          </a:p>
        </p:txBody>
      </p:sp>
    </p:spTree>
    <p:extLst>
      <p:ext uri="{BB962C8B-B14F-4D97-AF65-F5344CB8AC3E}">
        <p14:creationId xmlns:p14="http://schemas.microsoft.com/office/powerpoint/2010/main" val="21558519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82E55D6E-ECB2-4318-8792-9CA8202AFE30}"/>
              </a:ext>
            </a:extLst>
          </p:cNvPr>
          <p:cNvSpPr txBox="1"/>
          <p:nvPr/>
        </p:nvSpPr>
        <p:spPr>
          <a:xfrm>
            <a:off x="0" y="497428"/>
            <a:ext cx="12192000" cy="5863144"/>
          </a:xfrm>
          <a:prstGeom prst="rect">
            <a:avLst/>
          </a:prstGeom>
          <a:noFill/>
        </p:spPr>
        <p:txBody>
          <a:bodyPr wrap="square">
            <a:spAutoFit/>
          </a:bodyPr>
          <a:lstStyle/>
          <a:p>
            <a:pPr marL="228600" marR="0" indent="-228600">
              <a:lnSpc>
                <a:spcPct val="90000"/>
              </a:lnSpc>
              <a:spcBef>
                <a:spcPts val="0"/>
              </a:spcBef>
              <a:spcAft>
                <a:spcPts val="0"/>
              </a:spcAft>
              <a:buFont typeface="Arial" panose="020B0604020202020204" pitchFamily="34" charset="0"/>
              <a:buChar char="•"/>
            </a:pPr>
            <a:r>
              <a:rPr lang="en-CA" sz="2800"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Hosea is explicit that “</a:t>
            </a:r>
            <a:r>
              <a:rPr lang="en-CA" sz="2800" b="1" i="1" dirty="0">
                <a:effectLst/>
                <a:highlight>
                  <a:srgbClr val="FFFF00"/>
                </a:highlight>
                <a:latin typeface="Calibri" panose="020F0502020204030204" pitchFamily="34" charset="0"/>
                <a:ea typeface="Calibri" panose="020F0502020204030204" pitchFamily="34" charset="0"/>
                <a:cs typeface="Arial" panose="020B0604020202020204" pitchFamily="34" charset="0"/>
              </a:rPr>
              <a:t>torah</a:t>
            </a:r>
            <a:r>
              <a:rPr lang="en-CA" sz="2800"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 comprises “knowledge</a:t>
            </a:r>
            <a:r>
              <a:rPr lang="en-CA" sz="2800" dirty="0">
                <a:effectLst/>
                <a:latin typeface="Calibri" panose="020F0502020204030204" pitchFamily="34" charset="0"/>
                <a:ea typeface="Calibri" panose="020F0502020204030204" pitchFamily="34" charset="0"/>
                <a:cs typeface="Arial" panose="020B0604020202020204" pitchFamily="34" charset="0"/>
              </a:rPr>
              <a:t>”:</a:t>
            </a:r>
          </a:p>
          <a:p>
            <a:pPr marL="457200" marR="0">
              <a:lnSpc>
                <a:spcPct val="90000"/>
              </a:lnSpc>
              <a:spcBef>
                <a:spcPts val="0"/>
              </a:spcBef>
              <a:spcAft>
                <a:spcPts val="600"/>
              </a:spcAft>
            </a:pPr>
            <a:r>
              <a:rPr lang="en-CA" sz="2400" b="1" u="sng" dirty="0">
                <a:effectLst/>
                <a:latin typeface="Calibri" panose="020F0502020204030204" pitchFamily="34" charset="0"/>
                <a:ea typeface="Calibri" panose="020F0502020204030204" pitchFamily="34" charset="0"/>
                <a:cs typeface="Arial" panose="020B0604020202020204" pitchFamily="34" charset="0"/>
              </a:rPr>
              <a:t>Hosea 4:6 ESV</a:t>
            </a:r>
          </a:p>
          <a:p>
            <a:pPr marL="457200" marR="0">
              <a:lnSpc>
                <a:spcPct val="90000"/>
              </a:lnSpc>
              <a:spcBef>
                <a:spcPts val="0"/>
              </a:spcBef>
              <a:spcAft>
                <a:spcPts val="600"/>
              </a:spcAft>
            </a:pPr>
            <a:r>
              <a:rPr lang="en-CA" sz="2400" dirty="0">
                <a:effectLst/>
                <a:latin typeface="Calibri" panose="020F0502020204030204" pitchFamily="34" charset="0"/>
                <a:ea typeface="Calibri" panose="020F0502020204030204" pitchFamily="34" charset="0"/>
                <a:cs typeface="Arial" panose="020B0604020202020204" pitchFamily="34" charset="0"/>
              </a:rPr>
              <a:t>My people are destroyed for lack of </a:t>
            </a:r>
            <a:r>
              <a:rPr lang="en-CA" sz="2400"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knowledge</a:t>
            </a:r>
            <a:r>
              <a:rPr lang="en-CA" sz="2400" dirty="0">
                <a:effectLst/>
                <a:latin typeface="Calibri" panose="020F0502020204030204" pitchFamily="34" charset="0"/>
                <a:ea typeface="Calibri" panose="020F0502020204030204" pitchFamily="34" charset="0"/>
                <a:cs typeface="Arial" panose="020B0604020202020204" pitchFamily="34" charset="0"/>
              </a:rPr>
              <a:t>;</a:t>
            </a:r>
            <a:br>
              <a:rPr lang="en-CA" sz="2400" dirty="0">
                <a:effectLst/>
                <a:latin typeface="Calibri" panose="020F0502020204030204" pitchFamily="34" charset="0"/>
                <a:ea typeface="Calibri" panose="020F0502020204030204" pitchFamily="34" charset="0"/>
                <a:cs typeface="Arial" panose="020B0604020202020204" pitchFamily="34" charset="0"/>
              </a:rPr>
            </a:br>
            <a:r>
              <a:rPr lang="en-CA" sz="2400" dirty="0">
                <a:effectLst/>
                <a:latin typeface="Calibri" panose="020F0502020204030204" pitchFamily="34" charset="0"/>
                <a:ea typeface="Calibri" panose="020F0502020204030204" pitchFamily="34" charset="0"/>
                <a:cs typeface="Arial" panose="020B0604020202020204" pitchFamily="34" charset="0"/>
              </a:rPr>
              <a:t>because you have rejected </a:t>
            </a:r>
            <a:r>
              <a:rPr lang="en-CA" sz="2400"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knowledge</a:t>
            </a:r>
            <a:r>
              <a:rPr lang="en-CA" sz="2400" dirty="0">
                <a:effectLst/>
                <a:latin typeface="Calibri" panose="020F0502020204030204" pitchFamily="34" charset="0"/>
                <a:ea typeface="Calibri" panose="020F0502020204030204" pitchFamily="34" charset="0"/>
                <a:cs typeface="Arial" panose="020B0604020202020204" pitchFamily="34" charset="0"/>
              </a:rPr>
              <a:t>, I reject you from being a priest to me.</a:t>
            </a:r>
            <a:br>
              <a:rPr lang="en-CA" sz="2400" dirty="0">
                <a:effectLst/>
                <a:latin typeface="Calibri" panose="020F0502020204030204" pitchFamily="34" charset="0"/>
                <a:ea typeface="Calibri" panose="020F0502020204030204" pitchFamily="34" charset="0"/>
                <a:cs typeface="Arial" panose="020B0604020202020204" pitchFamily="34" charset="0"/>
              </a:rPr>
            </a:br>
            <a:r>
              <a:rPr lang="en-CA" sz="2400" dirty="0">
                <a:effectLst/>
                <a:latin typeface="Calibri" panose="020F0502020204030204" pitchFamily="34" charset="0"/>
                <a:ea typeface="Calibri" panose="020F0502020204030204" pitchFamily="34" charset="0"/>
                <a:cs typeface="Arial" panose="020B0604020202020204" pitchFamily="34" charset="0"/>
              </a:rPr>
              <a:t>And since you have forgotten the [</a:t>
            </a:r>
            <a:r>
              <a:rPr lang="en-CA" sz="2400"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torah</a:t>
            </a:r>
            <a:r>
              <a:rPr lang="en-CA" sz="2400" dirty="0">
                <a:effectLst/>
                <a:latin typeface="Calibri" panose="020F0502020204030204" pitchFamily="34" charset="0"/>
                <a:ea typeface="Calibri" panose="020F0502020204030204" pitchFamily="34" charset="0"/>
                <a:cs typeface="Arial" panose="020B0604020202020204" pitchFamily="34" charset="0"/>
              </a:rPr>
              <a:t>] of your God, I also will forget your children. </a:t>
            </a:r>
          </a:p>
          <a:p>
            <a:pPr marL="228600" marR="0" indent="-228600">
              <a:lnSpc>
                <a:spcPct val="90000"/>
              </a:lnSpc>
              <a:spcBef>
                <a:spcPts val="0"/>
              </a:spcBef>
              <a:spcAft>
                <a:spcPts val="0"/>
              </a:spcAft>
              <a:buFont typeface="Arial" panose="020B0604020202020204" pitchFamily="34" charset="0"/>
              <a:buChar char="•"/>
            </a:pPr>
            <a:r>
              <a:rPr lang="en-CA" sz="2800"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Zechariah summarizes the meaning of “</a:t>
            </a:r>
            <a:r>
              <a:rPr lang="en-CA" sz="2800" b="1" i="1" dirty="0">
                <a:effectLst/>
                <a:highlight>
                  <a:srgbClr val="FFFF00"/>
                </a:highlight>
                <a:latin typeface="Calibri" panose="020F0502020204030204" pitchFamily="34" charset="0"/>
                <a:ea typeface="Calibri" panose="020F0502020204030204" pitchFamily="34" charset="0"/>
                <a:cs typeface="Arial" panose="020B0604020202020204" pitchFamily="34" charset="0"/>
              </a:rPr>
              <a:t>torah</a:t>
            </a:r>
            <a:r>
              <a:rPr lang="en-CA" sz="2800"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a:t>
            </a:r>
            <a:r>
              <a:rPr lang="en-CA" sz="2800" dirty="0">
                <a:effectLst/>
                <a:latin typeface="Calibri" panose="020F0502020204030204" pitchFamily="34" charset="0"/>
                <a:ea typeface="Calibri" panose="020F0502020204030204" pitchFamily="34" charset="0"/>
                <a:cs typeface="Arial" panose="020B0604020202020204" pitchFamily="34" charset="0"/>
              </a:rPr>
              <a:t> by encompassing the full scope of the teaching of God which demonstrates God’s love, which he requires of true worshippers:</a:t>
            </a:r>
          </a:p>
          <a:p>
            <a:pPr marL="457200" marR="0">
              <a:lnSpc>
                <a:spcPct val="90000"/>
              </a:lnSpc>
              <a:spcBef>
                <a:spcPts val="0"/>
              </a:spcBef>
              <a:spcAft>
                <a:spcPts val="600"/>
              </a:spcAft>
            </a:pPr>
            <a:r>
              <a:rPr lang="en-CA" sz="2400" b="1" u="sng" dirty="0">
                <a:effectLst/>
                <a:latin typeface="Calibri" panose="020F0502020204030204" pitchFamily="34" charset="0"/>
                <a:ea typeface="Calibri" panose="020F0502020204030204" pitchFamily="34" charset="0"/>
                <a:cs typeface="Arial" panose="020B0604020202020204" pitchFamily="34" charset="0"/>
              </a:rPr>
              <a:t>Zechariah 7:8-12a ESV</a:t>
            </a:r>
          </a:p>
          <a:p>
            <a:pPr marL="457200" marR="0">
              <a:lnSpc>
                <a:spcPct val="90000"/>
              </a:lnSpc>
              <a:spcBef>
                <a:spcPts val="0"/>
              </a:spcBef>
              <a:spcAft>
                <a:spcPts val="600"/>
              </a:spcAft>
            </a:pPr>
            <a:r>
              <a:rPr lang="en-CA" sz="2400" dirty="0">
                <a:effectLst/>
                <a:latin typeface="Calibri" panose="020F0502020204030204" pitchFamily="34" charset="0"/>
                <a:ea typeface="Calibri" panose="020F0502020204030204" pitchFamily="34" charset="0"/>
                <a:cs typeface="Arial" panose="020B0604020202020204" pitchFamily="34" charset="0"/>
              </a:rPr>
              <a:t>And the word of the LORD came to Zechariah, saying, “Thus says the LORD of hosts, Render true [</a:t>
            </a:r>
            <a:r>
              <a:rPr lang="en-CA" sz="2400" b="1" dirty="0" err="1">
                <a:effectLst/>
                <a:highlight>
                  <a:srgbClr val="FFFF00"/>
                </a:highlight>
                <a:latin typeface="Calibri" panose="020F0502020204030204" pitchFamily="34" charset="0"/>
                <a:ea typeface="Calibri" panose="020F0502020204030204" pitchFamily="34" charset="0"/>
                <a:cs typeface="Arial" panose="020B0604020202020204" pitchFamily="34" charset="0"/>
              </a:rPr>
              <a:t>mish</a:t>
            </a:r>
            <a:r>
              <a:rPr lang="en-CA" sz="2400" b="1" dirty="0" err="1">
                <a:effectLst/>
                <a:highlight>
                  <a:srgbClr val="FFFF00"/>
                </a:highlight>
                <a:latin typeface="Calibri" panose="020F0502020204030204" pitchFamily="34" charset="0"/>
                <a:ea typeface="Calibri" panose="020F0502020204030204" pitchFamily="34" charset="0"/>
                <a:cs typeface="Calibri" panose="020F0502020204030204" pitchFamily="34" charset="0"/>
              </a:rPr>
              <a:t>ᵉ</a:t>
            </a:r>
            <a:r>
              <a:rPr lang="en-CA" sz="2400" b="1" dirty="0" err="1">
                <a:effectLst/>
                <a:highlight>
                  <a:srgbClr val="FFFF00"/>
                </a:highlight>
                <a:latin typeface="Calibri" panose="020F0502020204030204" pitchFamily="34" charset="0"/>
                <a:ea typeface="Calibri" panose="020F0502020204030204" pitchFamily="34" charset="0"/>
                <a:cs typeface="Arial" panose="020B0604020202020204" pitchFamily="34" charset="0"/>
              </a:rPr>
              <a:t>pat</a:t>
            </a:r>
            <a:r>
              <a:rPr lang="en-CA" sz="2400" dirty="0">
                <a:effectLst/>
                <a:latin typeface="Calibri" panose="020F0502020204030204" pitchFamily="34" charset="0"/>
                <a:ea typeface="Calibri" panose="020F0502020204030204" pitchFamily="34" charset="0"/>
                <a:cs typeface="Arial" panose="020B0604020202020204" pitchFamily="34" charset="0"/>
              </a:rPr>
              <a:t>], show [</a:t>
            </a:r>
            <a:r>
              <a:rPr lang="en-CA" sz="2400" b="1" dirty="0" err="1">
                <a:effectLst/>
                <a:highlight>
                  <a:srgbClr val="FFFF00"/>
                </a:highlight>
                <a:latin typeface="Calibri" panose="020F0502020204030204" pitchFamily="34" charset="0"/>
                <a:ea typeface="Calibri" panose="020F0502020204030204" pitchFamily="34" charset="0"/>
                <a:cs typeface="Arial" panose="020B0604020202020204" pitchFamily="34" charset="0"/>
              </a:rPr>
              <a:t>h</a:t>
            </a:r>
            <a:r>
              <a:rPr lang="en-CA" sz="2400" b="1" dirty="0" err="1">
                <a:effectLst/>
                <a:highlight>
                  <a:srgbClr val="FFFF00"/>
                </a:highlight>
                <a:latin typeface="Calibri" panose="020F0502020204030204" pitchFamily="34" charset="0"/>
                <a:ea typeface="Calibri" panose="020F0502020204030204" pitchFamily="34" charset="0"/>
                <a:cs typeface="Calibri" panose="020F0502020204030204" pitchFamily="34" charset="0"/>
              </a:rPr>
              <a:t>̣</a:t>
            </a:r>
            <a:r>
              <a:rPr lang="en-CA" sz="2400" b="1" dirty="0" err="1">
                <a:effectLst/>
                <a:highlight>
                  <a:srgbClr val="FFFF00"/>
                </a:highlight>
                <a:latin typeface="Calibri" panose="020F0502020204030204" pitchFamily="34" charset="0"/>
                <a:ea typeface="Calibri" panose="020F0502020204030204" pitchFamily="34" charset="0"/>
                <a:cs typeface="Arial" panose="020B0604020202020204" pitchFamily="34" charset="0"/>
              </a:rPr>
              <a:t>esed</a:t>
            </a:r>
            <a:r>
              <a:rPr lang="en-CA" sz="2400" dirty="0">
                <a:effectLst/>
                <a:latin typeface="Calibri" panose="020F0502020204030204" pitchFamily="34" charset="0"/>
                <a:ea typeface="Calibri" panose="020F0502020204030204" pitchFamily="34" charset="0"/>
                <a:cs typeface="Arial" panose="020B0604020202020204" pitchFamily="34" charset="0"/>
              </a:rPr>
              <a:t>] and [</a:t>
            </a:r>
            <a:r>
              <a:rPr lang="en-CA" sz="2400" b="1" dirty="0" err="1">
                <a:effectLst/>
                <a:highlight>
                  <a:srgbClr val="FFFF00"/>
                </a:highlight>
                <a:latin typeface="Calibri" panose="020F0502020204030204" pitchFamily="34" charset="0"/>
                <a:ea typeface="Calibri" panose="020F0502020204030204" pitchFamily="34" charset="0"/>
                <a:cs typeface="Arial" panose="020B0604020202020204" pitchFamily="34" charset="0"/>
              </a:rPr>
              <a:t>rah</a:t>
            </a:r>
            <a:r>
              <a:rPr lang="en-CA" sz="2400" b="1" dirty="0" err="1">
                <a:effectLst/>
                <a:highlight>
                  <a:srgbClr val="FFFF00"/>
                </a:highlight>
                <a:latin typeface="Calibri" panose="020F0502020204030204" pitchFamily="34" charset="0"/>
                <a:ea typeface="Calibri" panose="020F0502020204030204" pitchFamily="34" charset="0"/>
                <a:cs typeface="Calibri" panose="020F0502020204030204" pitchFamily="34" charset="0"/>
              </a:rPr>
              <a:t>̣</a:t>
            </a:r>
            <a:r>
              <a:rPr lang="en-CA" sz="2400" b="1" dirty="0" err="1">
                <a:effectLst/>
                <a:highlight>
                  <a:srgbClr val="FFFF00"/>
                </a:highlight>
                <a:latin typeface="Calibri" panose="020F0502020204030204" pitchFamily="34" charset="0"/>
                <a:ea typeface="Calibri" panose="020F0502020204030204" pitchFamily="34" charset="0"/>
                <a:cs typeface="Arial" panose="020B0604020202020204" pitchFamily="34" charset="0"/>
              </a:rPr>
              <a:t>am</a:t>
            </a:r>
            <a:r>
              <a:rPr lang="en-CA" sz="2400" dirty="0">
                <a:effectLst/>
                <a:latin typeface="Calibri" panose="020F0502020204030204" pitchFamily="34" charset="0"/>
                <a:ea typeface="Calibri" panose="020F0502020204030204" pitchFamily="34" charset="0"/>
                <a:cs typeface="Arial" panose="020B0604020202020204" pitchFamily="34" charset="0"/>
              </a:rPr>
              <a:t>] to one another, </a:t>
            </a:r>
            <a:r>
              <a:rPr lang="en-CA" sz="2400"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do not oppress</a:t>
            </a:r>
            <a:r>
              <a:rPr lang="en-CA" sz="2400" dirty="0">
                <a:effectLst/>
                <a:latin typeface="Calibri" panose="020F0502020204030204" pitchFamily="34" charset="0"/>
                <a:ea typeface="Calibri" panose="020F0502020204030204" pitchFamily="34" charset="0"/>
                <a:cs typeface="Arial" panose="020B0604020202020204" pitchFamily="34" charset="0"/>
              </a:rPr>
              <a:t> the widow, the fatherless, the sojourner, or the poor, and let </a:t>
            </a:r>
            <a:r>
              <a:rPr lang="en-CA" sz="2400"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none of you devise evil</a:t>
            </a:r>
            <a:r>
              <a:rPr lang="en-CA" sz="2400" dirty="0">
                <a:effectLst/>
                <a:latin typeface="Calibri" panose="020F0502020204030204" pitchFamily="34" charset="0"/>
                <a:ea typeface="Calibri" panose="020F0502020204030204" pitchFamily="34" charset="0"/>
                <a:cs typeface="Arial" panose="020B0604020202020204" pitchFamily="34" charset="0"/>
              </a:rPr>
              <a:t> against another in your heart.”  But they refused to pay attention and turned a stubborn shoulder and stopped their ears that they might not hear.  They made their hearts diamond-hard </a:t>
            </a:r>
            <a:r>
              <a:rPr lang="en-CA" sz="2400"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lest they should hear</a:t>
            </a:r>
            <a:r>
              <a:rPr lang="en-CA" sz="2400" dirty="0">
                <a:effectLst/>
                <a:latin typeface="Calibri" panose="020F0502020204030204" pitchFamily="34" charset="0"/>
                <a:ea typeface="Calibri" panose="020F0502020204030204" pitchFamily="34" charset="0"/>
                <a:cs typeface="Arial" panose="020B0604020202020204" pitchFamily="34" charset="0"/>
              </a:rPr>
              <a:t> the [</a:t>
            </a:r>
            <a:r>
              <a:rPr lang="en-CA" sz="2400"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torah</a:t>
            </a:r>
            <a:r>
              <a:rPr lang="en-CA" sz="2400" dirty="0">
                <a:effectLst/>
                <a:latin typeface="Calibri" panose="020F0502020204030204" pitchFamily="34" charset="0"/>
                <a:ea typeface="Calibri" panose="020F0502020204030204" pitchFamily="34" charset="0"/>
                <a:cs typeface="Arial" panose="020B0604020202020204" pitchFamily="34" charset="0"/>
              </a:rPr>
              <a:t>] and </a:t>
            </a:r>
            <a:r>
              <a:rPr lang="en-CA" sz="2400"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the words that the LORD of hosts had sent by his Spirit through the former prophets</a:t>
            </a:r>
            <a:r>
              <a:rPr lang="en-CA" sz="2400" dirty="0">
                <a:effectLst/>
                <a:latin typeface="Calibri" panose="020F0502020204030204" pitchFamily="34" charset="0"/>
                <a:ea typeface="Calibri" panose="020F0502020204030204" pitchFamily="34" charset="0"/>
                <a:cs typeface="Arial" panose="020B0604020202020204" pitchFamily="34" charset="0"/>
              </a:rPr>
              <a:t>.  </a:t>
            </a:r>
          </a:p>
        </p:txBody>
      </p:sp>
    </p:spTree>
    <p:extLst>
      <p:ext uri="{BB962C8B-B14F-4D97-AF65-F5344CB8AC3E}">
        <p14:creationId xmlns:p14="http://schemas.microsoft.com/office/powerpoint/2010/main" val="342839280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5D6774-4025-4145-B75F-B182FA49DF4C}"/>
              </a:ext>
            </a:extLst>
          </p:cNvPr>
          <p:cNvSpPr>
            <a:spLocks noGrp="1"/>
          </p:cNvSpPr>
          <p:nvPr>
            <p:ph type="title"/>
          </p:nvPr>
        </p:nvSpPr>
        <p:spPr>
          <a:xfrm>
            <a:off x="838200" y="1"/>
            <a:ext cx="10515600" cy="1177870"/>
          </a:xfrm>
        </p:spPr>
        <p:txBody>
          <a:bodyPr/>
          <a:lstStyle/>
          <a:p>
            <a:pPr algn="ctr"/>
            <a:r>
              <a:rPr lang="en-CA" dirty="0">
                <a:latin typeface="Arial Black" panose="020B0A04020102020204" pitchFamily="34" charset="0"/>
              </a:rPr>
              <a:t>The Ten Commandments</a:t>
            </a:r>
          </a:p>
        </p:txBody>
      </p:sp>
      <p:sp>
        <p:nvSpPr>
          <p:cNvPr id="3" name="Content Placeholder 2">
            <a:extLst>
              <a:ext uri="{FF2B5EF4-FFF2-40B4-BE49-F238E27FC236}">
                <a16:creationId xmlns:a16="http://schemas.microsoft.com/office/drawing/2014/main" id="{5079FDD9-F76A-49F4-818C-C5653459FAEB}"/>
              </a:ext>
            </a:extLst>
          </p:cNvPr>
          <p:cNvSpPr>
            <a:spLocks noGrp="1"/>
          </p:cNvSpPr>
          <p:nvPr>
            <p:ph idx="1"/>
          </p:nvPr>
        </p:nvSpPr>
        <p:spPr>
          <a:xfrm>
            <a:off x="0" y="1177871"/>
            <a:ext cx="12073180" cy="5680128"/>
          </a:xfrm>
        </p:spPr>
        <p:txBody>
          <a:bodyPr/>
          <a:lstStyle/>
          <a:p>
            <a:r>
              <a:rPr lang="en-CA" b="1" dirty="0">
                <a:highlight>
                  <a:srgbClr val="FFFF00"/>
                </a:highlight>
              </a:rPr>
              <a:t>The first teaching that YHWH provides to Israel is the ten commandments</a:t>
            </a:r>
            <a:endParaRPr lang="en-CA" dirty="0"/>
          </a:p>
          <a:p>
            <a:r>
              <a:rPr lang="en-CA" dirty="0"/>
              <a:t>The ten commandments were first </a:t>
            </a:r>
            <a:r>
              <a:rPr lang="en-CA" b="1" dirty="0">
                <a:highlight>
                  <a:srgbClr val="FFFF00"/>
                </a:highlight>
              </a:rPr>
              <a:t>spoken by YHWH</a:t>
            </a:r>
            <a:r>
              <a:rPr lang="en-CA" dirty="0"/>
              <a:t> directly to the assembled people – the first teaching of “</a:t>
            </a:r>
            <a:r>
              <a:rPr lang="en-CA" b="1" dirty="0">
                <a:highlight>
                  <a:srgbClr val="FFFF00"/>
                </a:highlight>
              </a:rPr>
              <a:t>obey my voice</a:t>
            </a:r>
            <a:r>
              <a:rPr lang="en-CA" dirty="0"/>
              <a:t>”</a:t>
            </a:r>
          </a:p>
          <a:p>
            <a:r>
              <a:rPr lang="en-CA" dirty="0"/>
              <a:t> They are the </a:t>
            </a:r>
            <a:r>
              <a:rPr lang="en-CA" b="1" dirty="0">
                <a:highlight>
                  <a:srgbClr val="FFFF00"/>
                </a:highlight>
              </a:rPr>
              <a:t>most basic principals of life</a:t>
            </a:r>
            <a:endParaRPr lang="en-CA" dirty="0"/>
          </a:p>
          <a:p>
            <a:r>
              <a:rPr lang="en-CA" dirty="0"/>
              <a:t>The ten commandments are </a:t>
            </a:r>
            <a:r>
              <a:rPr lang="en-CA" b="1" dirty="0">
                <a:highlight>
                  <a:srgbClr val="FFFF00"/>
                </a:highlight>
              </a:rPr>
              <a:t>the basis of all other </a:t>
            </a:r>
            <a:r>
              <a:rPr lang="en-CA" b="1" i="1" dirty="0">
                <a:highlight>
                  <a:srgbClr val="FFFF00"/>
                </a:highlight>
              </a:rPr>
              <a:t>torah</a:t>
            </a:r>
            <a:endParaRPr lang="en-CA" i="1" dirty="0"/>
          </a:p>
          <a:p>
            <a:r>
              <a:rPr lang="en-CA" dirty="0"/>
              <a:t>The first four commandments provide instruction on maintaining a proper </a:t>
            </a:r>
            <a:r>
              <a:rPr lang="en-CA" b="1" dirty="0">
                <a:highlight>
                  <a:srgbClr val="FFFF00"/>
                </a:highlight>
              </a:rPr>
              <a:t>relationship with God</a:t>
            </a:r>
            <a:endParaRPr lang="en-CA" dirty="0"/>
          </a:p>
          <a:p>
            <a:r>
              <a:rPr lang="en-CA" dirty="0"/>
              <a:t>The last six commandments provide instruction on maintaining proper </a:t>
            </a:r>
            <a:r>
              <a:rPr lang="en-CA" b="1" dirty="0">
                <a:highlight>
                  <a:srgbClr val="FFFF00"/>
                </a:highlight>
              </a:rPr>
              <a:t>relationships within a human community</a:t>
            </a:r>
            <a:endParaRPr lang="en-CA" dirty="0"/>
          </a:p>
          <a:p>
            <a:r>
              <a:rPr lang="en-CA" dirty="0"/>
              <a:t>There is an enormous literature on the ten commandments,  no more needs to be said here: </a:t>
            </a:r>
            <a:r>
              <a:rPr lang="en-CA" dirty="0">
                <a:hlinkClick r:id="rId3"/>
              </a:rPr>
              <a:t>www.ucg.org</a:t>
            </a:r>
            <a:r>
              <a:rPr lang="en-CA" dirty="0"/>
              <a:t> has about 27000 hits for “ten commandments”</a:t>
            </a:r>
          </a:p>
        </p:txBody>
      </p:sp>
    </p:spTree>
    <p:extLst>
      <p:ext uri="{BB962C8B-B14F-4D97-AF65-F5344CB8AC3E}">
        <p14:creationId xmlns:p14="http://schemas.microsoft.com/office/powerpoint/2010/main" val="413874444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097E60-D2D3-431A-B4D1-01D8D9FE0179}"/>
              </a:ext>
            </a:extLst>
          </p:cNvPr>
          <p:cNvSpPr>
            <a:spLocks noGrp="1"/>
          </p:cNvSpPr>
          <p:nvPr>
            <p:ph type="title"/>
          </p:nvPr>
        </p:nvSpPr>
        <p:spPr>
          <a:xfrm>
            <a:off x="838200" y="1"/>
            <a:ext cx="10515600" cy="1146874"/>
          </a:xfrm>
        </p:spPr>
        <p:txBody>
          <a:bodyPr/>
          <a:lstStyle/>
          <a:p>
            <a:pPr algn="ctr"/>
            <a:r>
              <a:rPr lang="en-CA" dirty="0">
                <a:latin typeface="Arial Black" panose="020B0A04020102020204" pitchFamily="34" charset="0"/>
              </a:rPr>
              <a:t>The Book of the Covenant</a:t>
            </a:r>
          </a:p>
        </p:txBody>
      </p:sp>
      <p:sp>
        <p:nvSpPr>
          <p:cNvPr id="3" name="Content Placeholder 2">
            <a:extLst>
              <a:ext uri="{FF2B5EF4-FFF2-40B4-BE49-F238E27FC236}">
                <a16:creationId xmlns:a16="http://schemas.microsoft.com/office/drawing/2014/main" id="{7886CFEE-ED04-464D-97EB-0CCA915F044D}"/>
              </a:ext>
            </a:extLst>
          </p:cNvPr>
          <p:cNvSpPr>
            <a:spLocks noGrp="1"/>
          </p:cNvSpPr>
          <p:nvPr>
            <p:ph idx="1"/>
          </p:nvPr>
        </p:nvSpPr>
        <p:spPr>
          <a:xfrm>
            <a:off x="0" y="1146875"/>
            <a:ext cx="12192000" cy="5711124"/>
          </a:xfrm>
        </p:spPr>
        <p:txBody>
          <a:bodyPr>
            <a:normAutofit lnSpcReduction="10000"/>
          </a:bodyPr>
          <a:lstStyle/>
          <a:p>
            <a:r>
              <a:rPr lang="en-CA" dirty="0"/>
              <a:t>Immediately after the ten commandments, the Book of Exodus contains a section of </a:t>
            </a:r>
            <a:r>
              <a:rPr lang="en-CA" b="1" dirty="0">
                <a:highlight>
                  <a:srgbClr val="FFFF00"/>
                </a:highlight>
              </a:rPr>
              <a:t>detailed instructions</a:t>
            </a:r>
            <a:r>
              <a:rPr lang="en-CA" dirty="0"/>
              <a:t> called the Book of the Covenant </a:t>
            </a:r>
            <a:br>
              <a:rPr lang="en-CA" dirty="0"/>
            </a:br>
            <a:r>
              <a:rPr lang="en-CA" dirty="0"/>
              <a:t>(see Exodus 20:22 through 23:19, and 24:4,7)</a:t>
            </a:r>
          </a:p>
          <a:p>
            <a:r>
              <a:rPr lang="en-CA" dirty="0"/>
              <a:t>This sets a pattern used throughout the Pentateuch: detailed instructions are interspersed with narrative.  </a:t>
            </a:r>
          </a:p>
          <a:p>
            <a:r>
              <a:rPr lang="en-CA" dirty="0"/>
              <a:t>Theses instructions are</a:t>
            </a:r>
            <a:r>
              <a:rPr lang="en-CA" dirty="0">
                <a:cs typeface="+mj-cs"/>
              </a:rPr>
              <a:t> </a:t>
            </a:r>
            <a:r>
              <a:rPr lang="he-IL" dirty="0">
                <a:cs typeface="+mj-cs"/>
              </a:rPr>
              <a:t>חֹק</a:t>
            </a:r>
            <a:r>
              <a:rPr lang="en-CA" dirty="0">
                <a:cs typeface="+mj-cs"/>
              </a:rPr>
              <a:t> </a:t>
            </a:r>
            <a:r>
              <a:rPr lang="en-CA" dirty="0"/>
              <a:t>- </a:t>
            </a:r>
            <a:r>
              <a:rPr lang="en-CA" dirty="0" err="1"/>
              <a:t>hoq</a:t>
            </a:r>
            <a:r>
              <a:rPr lang="en-CA" dirty="0"/>
              <a:t> (masculine),</a:t>
            </a:r>
            <a:r>
              <a:rPr lang="he-IL" dirty="0">
                <a:cs typeface="+mj-cs"/>
              </a:rPr>
              <a:t>חֻקָּה </a:t>
            </a:r>
            <a:r>
              <a:rPr lang="en-CA" dirty="0">
                <a:cs typeface="+mj-cs"/>
              </a:rPr>
              <a:t> </a:t>
            </a:r>
            <a:r>
              <a:rPr lang="en-CA" dirty="0"/>
              <a:t>- </a:t>
            </a:r>
            <a:r>
              <a:rPr lang="en-CA" dirty="0" err="1"/>
              <a:t>ḥuqqah</a:t>
            </a:r>
            <a:r>
              <a:rPr lang="en-CA" dirty="0"/>
              <a:t> (feminine), “</a:t>
            </a:r>
            <a:r>
              <a:rPr lang="en-CA" b="1" dirty="0">
                <a:highlight>
                  <a:srgbClr val="FFFF00"/>
                </a:highlight>
              </a:rPr>
              <a:t>statutes</a:t>
            </a:r>
            <a:r>
              <a:rPr lang="en-CA" dirty="0"/>
              <a:t>”, specific prescriptions and proscriptions, things to do and things NOT to do</a:t>
            </a:r>
          </a:p>
          <a:p>
            <a:r>
              <a:rPr lang="en-CA" dirty="0"/>
              <a:t>Frequently the material in these sections has parallels in ancient “law” codes from various other countries – this gives the material a certain “legal” appearance: this is the only relationship of </a:t>
            </a:r>
            <a:r>
              <a:rPr lang="en-CA" i="1" dirty="0"/>
              <a:t>torah</a:t>
            </a:r>
            <a:r>
              <a:rPr lang="en-CA" dirty="0"/>
              <a:t> to “law” </a:t>
            </a:r>
          </a:p>
          <a:p>
            <a:r>
              <a:rPr lang="en-CA" dirty="0"/>
              <a:t>The term </a:t>
            </a:r>
            <a:r>
              <a:rPr lang="en-CA" i="1" dirty="0" err="1"/>
              <a:t>mishᵉpatim</a:t>
            </a:r>
            <a:r>
              <a:rPr lang="en-CA" dirty="0"/>
              <a:t> is also frequently applied to the material in these sections indicating that </a:t>
            </a:r>
            <a:r>
              <a:rPr lang="en-CA" b="1" dirty="0">
                <a:highlight>
                  <a:srgbClr val="FFFF00"/>
                </a:highlight>
              </a:rPr>
              <a:t>they reflect the “justness” God requires in human dealings</a:t>
            </a:r>
          </a:p>
          <a:p>
            <a:r>
              <a:rPr lang="en-CA" dirty="0"/>
              <a:t>They are meant as examples from which general principles can be deduced: </a:t>
            </a:r>
            <a:r>
              <a:rPr lang="en-CA" b="1" dirty="0">
                <a:highlight>
                  <a:srgbClr val="FFFF00"/>
                </a:highlight>
              </a:rPr>
              <a:t>God requires understanding, not just memorization and legalistic adherence to rules</a:t>
            </a:r>
            <a:endParaRPr lang="en-CA" dirty="0"/>
          </a:p>
        </p:txBody>
      </p:sp>
    </p:spTree>
    <p:extLst>
      <p:ext uri="{BB962C8B-B14F-4D97-AF65-F5344CB8AC3E}">
        <p14:creationId xmlns:p14="http://schemas.microsoft.com/office/powerpoint/2010/main" val="268533048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720253-3251-4717-9122-1D8B1EA9185B}"/>
              </a:ext>
            </a:extLst>
          </p:cNvPr>
          <p:cNvSpPr>
            <a:spLocks noGrp="1"/>
          </p:cNvSpPr>
          <p:nvPr>
            <p:ph type="title"/>
          </p:nvPr>
        </p:nvSpPr>
        <p:spPr>
          <a:xfrm>
            <a:off x="838200" y="1"/>
            <a:ext cx="10515600" cy="1162372"/>
          </a:xfrm>
        </p:spPr>
        <p:txBody>
          <a:bodyPr/>
          <a:lstStyle/>
          <a:p>
            <a:pPr algn="ctr"/>
            <a:r>
              <a:rPr lang="en-CA" dirty="0">
                <a:latin typeface="Arial Black" panose="020B0A04020102020204" pitchFamily="34" charset="0"/>
              </a:rPr>
              <a:t>Statutes in Ancient Israel</a:t>
            </a:r>
          </a:p>
        </p:txBody>
      </p:sp>
      <p:sp>
        <p:nvSpPr>
          <p:cNvPr id="3" name="Content Placeholder 2">
            <a:extLst>
              <a:ext uri="{FF2B5EF4-FFF2-40B4-BE49-F238E27FC236}">
                <a16:creationId xmlns:a16="http://schemas.microsoft.com/office/drawing/2014/main" id="{037AF493-BAA6-4ED0-95EE-1DD2233523DC}"/>
              </a:ext>
            </a:extLst>
          </p:cNvPr>
          <p:cNvSpPr>
            <a:spLocks noGrp="1"/>
          </p:cNvSpPr>
          <p:nvPr>
            <p:ph idx="1"/>
          </p:nvPr>
        </p:nvSpPr>
        <p:spPr>
          <a:xfrm>
            <a:off x="0" y="1162374"/>
            <a:ext cx="12192000" cy="5695626"/>
          </a:xfrm>
        </p:spPr>
        <p:txBody>
          <a:bodyPr/>
          <a:lstStyle/>
          <a:p>
            <a:r>
              <a:rPr lang="en-CA" dirty="0"/>
              <a:t>The statutes contained in the Covenant Code and elsewhere in the Pentateuch were intended by God to be explicitly kept by Ancient Israel, but they are generally not applicable to modern society, for example:</a:t>
            </a:r>
          </a:p>
          <a:p>
            <a:pPr marL="457200" lvl="1" indent="0">
              <a:buNone/>
            </a:pPr>
            <a:r>
              <a:rPr lang="en-CA" b="1" u="sng" dirty="0"/>
              <a:t>Exodus 21:28-29 ESV</a:t>
            </a:r>
          </a:p>
          <a:p>
            <a:pPr marL="457200" lvl="1" indent="0">
              <a:buNone/>
            </a:pPr>
            <a:r>
              <a:rPr lang="en-CA" b="1" dirty="0">
                <a:highlight>
                  <a:srgbClr val="FFFF00"/>
                </a:highlight>
              </a:rPr>
              <a:t>When an ox gores a man or a woman to death</a:t>
            </a:r>
            <a:r>
              <a:rPr lang="en-CA" dirty="0"/>
              <a:t>, the ox shall be stoned, and its flesh shall not be eaten, but the owner of the ox shall not be liable.  But if the ox has been accustomed to gore in the past, and </a:t>
            </a:r>
            <a:r>
              <a:rPr lang="en-CA" b="1" dirty="0">
                <a:highlight>
                  <a:srgbClr val="FFFF00"/>
                </a:highlight>
              </a:rPr>
              <a:t>its owner has been warned but has not kept it in</a:t>
            </a:r>
            <a:r>
              <a:rPr lang="en-CA" dirty="0"/>
              <a:t>, and it kills a man or a woman, the ox shall be stoned, and </a:t>
            </a:r>
            <a:r>
              <a:rPr lang="en-CA" b="1" dirty="0">
                <a:highlight>
                  <a:srgbClr val="FFFF00"/>
                </a:highlight>
              </a:rPr>
              <a:t>its owner also shall be put to death</a:t>
            </a:r>
            <a:r>
              <a:rPr lang="en-CA" dirty="0"/>
              <a:t>.</a:t>
            </a:r>
          </a:p>
          <a:p>
            <a:r>
              <a:rPr lang="en-CA" dirty="0"/>
              <a:t>This could literally be applied in Ancient Israel, but few people today own cattle with horns – the general principle is that </a:t>
            </a:r>
            <a:r>
              <a:rPr lang="en-CA" b="1" dirty="0">
                <a:highlight>
                  <a:srgbClr val="FFFF00"/>
                </a:highlight>
              </a:rPr>
              <a:t>a dangerous animal must be put down</a:t>
            </a:r>
            <a:r>
              <a:rPr lang="en-CA" dirty="0"/>
              <a:t>, this would apply most often to “dogs” today</a:t>
            </a:r>
          </a:p>
          <a:p>
            <a:r>
              <a:rPr lang="en-CA" dirty="0"/>
              <a:t>A second principle is “</a:t>
            </a:r>
            <a:r>
              <a:rPr lang="en-CA" b="1" dirty="0">
                <a:highlight>
                  <a:srgbClr val="FFFF00"/>
                </a:highlight>
              </a:rPr>
              <a:t>owner responsibility</a:t>
            </a:r>
            <a:r>
              <a:rPr lang="en-CA" dirty="0"/>
              <a:t>” – any owner of an animal known to be dangerous should be held liable for the animal’s actions  </a:t>
            </a:r>
          </a:p>
        </p:txBody>
      </p:sp>
    </p:spTree>
    <p:extLst>
      <p:ext uri="{BB962C8B-B14F-4D97-AF65-F5344CB8AC3E}">
        <p14:creationId xmlns:p14="http://schemas.microsoft.com/office/powerpoint/2010/main" val="234543295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1DFB804A-BDD6-4F3A-960B-7D8470A413E9}"/>
              </a:ext>
            </a:extLst>
          </p:cNvPr>
          <p:cNvSpPr txBox="1"/>
          <p:nvPr/>
        </p:nvSpPr>
        <p:spPr>
          <a:xfrm>
            <a:off x="0" y="616629"/>
            <a:ext cx="12192000" cy="5632311"/>
          </a:xfrm>
          <a:prstGeom prst="rect">
            <a:avLst/>
          </a:prstGeom>
          <a:noFill/>
        </p:spPr>
        <p:txBody>
          <a:bodyPr wrap="square">
            <a:spAutoFit/>
          </a:bodyPr>
          <a:lstStyle/>
          <a:p>
            <a:pPr marL="285750" indent="-285750">
              <a:buFont typeface="Arial" panose="020B0604020202020204" pitchFamily="34" charset="0"/>
              <a:buChar char="•"/>
            </a:pPr>
            <a:r>
              <a:rPr lang="en-CA" sz="2800" b="0" i="0" u="none" strike="noStrike" dirty="0">
                <a:solidFill>
                  <a:srgbClr val="514D47"/>
                </a:solidFill>
                <a:effectLst/>
              </a:rPr>
              <a:t>Even in Ancient Israel some statutes had to be taken as exemplary:</a:t>
            </a:r>
          </a:p>
          <a:p>
            <a:pPr lvl="1"/>
            <a:r>
              <a:rPr lang="en-CA" sz="2400" b="1" i="0" u="sng" strike="noStrike" dirty="0">
                <a:solidFill>
                  <a:srgbClr val="514D47"/>
                </a:solidFill>
                <a:effectLst/>
              </a:rPr>
              <a:t>Exodus 21:22-23 ESV</a:t>
            </a:r>
          </a:p>
          <a:p>
            <a:pPr lvl="1"/>
            <a:r>
              <a:rPr lang="en-CA" sz="2400" b="0" i="0" u="none" strike="noStrike" dirty="0">
                <a:solidFill>
                  <a:srgbClr val="514D47"/>
                </a:solidFill>
                <a:effectLst/>
              </a:rPr>
              <a:t>When men strive together and hit </a:t>
            </a:r>
            <a:r>
              <a:rPr lang="en-CA" sz="2400" b="1" i="0" u="none" strike="noStrike" dirty="0">
                <a:solidFill>
                  <a:srgbClr val="514D47"/>
                </a:solidFill>
                <a:effectLst/>
                <a:highlight>
                  <a:srgbClr val="FFFF00"/>
                </a:highlight>
              </a:rPr>
              <a:t>a pregnant woman</a:t>
            </a:r>
            <a:r>
              <a:rPr lang="en-CA" sz="2400" b="0" i="0" u="none" strike="noStrike" dirty="0">
                <a:solidFill>
                  <a:srgbClr val="514D47"/>
                </a:solidFill>
                <a:effectLst/>
              </a:rPr>
              <a:t>, so that </a:t>
            </a:r>
            <a:r>
              <a:rPr lang="en-CA" sz="2400" b="1" i="0" u="none" strike="noStrike" dirty="0">
                <a:solidFill>
                  <a:srgbClr val="514D47"/>
                </a:solidFill>
                <a:effectLst/>
                <a:highlight>
                  <a:srgbClr val="FFFF00"/>
                </a:highlight>
              </a:rPr>
              <a:t>her children come out</a:t>
            </a:r>
            <a:r>
              <a:rPr lang="en-CA" sz="2400" b="0" i="0" u="none" strike="noStrike" dirty="0">
                <a:solidFill>
                  <a:srgbClr val="514D47"/>
                </a:solidFill>
                <a:effectLst/>
              </a:rPr>
              <a:t>, but there is no harm, the one who hit her shall surely be fined, as the woman’s husband shall impose on him, and he shall pay as the judges determine.  But </a:t>
            </a:r>
            <a:r>
              <a:rPr lang="en-CA" sz="2400" b="1" i="0" u="none" strike="noStrike" dirty="0">
                <a:solidFill>
                  <a:srgbClr val="514D47"/>
                </a:solidFill>
                <a:effectLst/>
                <a:highlight>
                  <a:srgbClr val="FFFF00"/>
                </a:highlight>
              </a:rPr>
              <a:t>if there is harm, then you shall pay life for life</a:t>
            </a:r>
            <a:r>
              <a:rPr lang="en-CA" sz="2400" b="0" i="0" u="none" strike="noStrike" dirty="0">
                <a:solidFill>
                  <a:srgbClr val="514D47"/>
                </a:solidFill>
                <a:effectLst/>
              </a:rPr>
              <a:t> …</a:t>
            </a:r>
          </a:p>
          <a:p>
            <a:pPr marL="342900" indent="-342900">
              <a:buFont typeface="Arial" panose="020B0604020202020204" pitchFamily="34" charset="0"/>
              <a:buChar char="•"/>
            </a:pPr>
            <a:r>
              <a:rPr lang="en-CA" sz="2800" b="0" i="0" u="none" strike="noStrike" dirty="0">
                <a:solidFill>
                  <a:srgbClr val="514D47"/>
                </a:solidFill>
                <a:effectLst/>
              </a:rPr>
              <a:t>The given situation clearly was possible, and could be possible today, but the general principle is that </a:t>
            </a:r>
            <a:r>
              <a:rPr lang="en-CA" sz="2800" b="1" i="0" u="none" strike="noStrike" dirty="0">
                <a:solidFill>
                  <a:srgbClr val="514D47"/>
                </a:solidFill>
                <a:effectLst/>
                <a:highlight>
                  <a:srgbClr val="FFFF00"/>
                </a:highlight>
              </a:rPr>
              <a:t>killing an unborn child is murder</a:t>
            </a:r>
            <a:r>
              <a:rPr lang="en-CA" sz="2800" b="0" i="0" u="none" strike="noStrike" dirty="0">
                <a:solidFill>
                  <a:srgbClr val="514D47"/>
                </a:solidFill>
                <a:effectLst/>
              </a:rPr>
              <a:t> – anyone who participates in an abortion should be executed </a:t>
            </a:r>
          </a:p>
          <a:p>
            <a:pPr marL="342900" indent="-342900">
              <a:buFont typeface="Arial" panose="020B0604020202020204" pitchFamily="34" charset="0"/>
              <a:buChar char="•"/>
            </a:pPr>
            <a:r>
              <a:rPr lang="en-CA" sz="2800" dirty="0">
                <a:solidFill>
                  <a:srgbClr val="514D47"/>
                </a:solidFill>
              </a:rPr>
              <a:t>Modern society would benefit from literal implementation of some statutes</a:t>
            </a:r>
            <a:r>
              <a:rPr lang="en-CA" sz="2800" dirty="0">
                <a:solidFill>
                  <a:srgbClr val="514D47"/>
                </a:solidFill>
                <a:latin typeface="Sentinel A"/>
              </a:rPr>
              <a:t>:</a:t>
            </a:r>
          </a:p>
          <a:p>
            <a:pPr lvl="1"/>
            <a:r>
              <a:rPr lang="en-CA" sz="2400" b="1" u="sng" dirty="0">
                <a:solidFill>
                  <a:srgbClr val="514D47"/>
                </a:solidFill>
              </a:rPr>
              <a:t>Exodus 22:2 ESV</a:t>
            </a:r>
          </a:p>
          <a:p>
            <a:pPr lvl="1"/>
            <a:r>
              <a:rPr lang="en-CA" sz="2400" b="1" dirty="0">
                <a:solidFill>
                  <a:srgbClr val="514D47"/>
                </a:solidFill>
                <a:highlight>
                  <a:srgbClr val="FFFF00"/>
                </a:highlight>
              </a:rPr>
              <a:t>If a thief is found breaking in and is struck so that he dies, </a:t>
            </a:r>
            <a:br>
              <a:rPr lang="en-CA" sz="2400" b="1" dirty="0">
                <a:solidFill>
                  <a:srgbClr val="514D47"/>
                </a:solidFill>
                <a:highlight>
                  <a:srgbClr val="FFFF00"/>
                </a:highlight>
              </a:rPr>
            </a:br>
            <a:r>
              <a:rPr lang="en-CA" sz="2400" b="1" dirty="0">
                <a:solidFill>
                  <a:srgbClr val="514D47"/>
                </a:solidFill>
                <a:highlight>
                  <a:srgbClr val="FFFF00"/>
                </a:highlight>
              </a:rPr>
              <a:t>there shall be no bloodguilt for him</a:t>
            </a:r>
            <a:r>
              <a:rPr lang="en-CA" sz="2400" dirty="0">
                <a:solidFill>
                  <a:srgbClr val="514D47"/>
                </a:solidFill>
              </a:rPr>
              <a:t> …</a:t>
            </a:r>
          </a:p>
          <a:p>
            <a:pPr marL="342900" indent="-342900">
              <a:buFont typeface="Arial" panose="020B0604020202020204" pitchFamily="34" charset="0"/>
              <a:buChar char="•"/>
            </a:pPr>
            <a:r>
              <a:rPr lang="en-CA" sz="2800" i="0" u="none" strike="noStrike" dirty="0">
                <a:effectLst/>
              </a:rPr>
              <a:t>A person should have the right to protect his property</a:t>
            </a:r>
          </a:p>
        </p:txBody>
      </p:sp>
    </p:spTree>
    <p:extLst>
      <p:ext uri="{BB962C8B-B14F-4D97-AF65-F5344CB8AC3E}">
        <p14:creationId xmlns:p14="http://schemas.microsoft.com/office/powerpoint/2010/main" val="203715041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1ADD5A-F05F-49E2-9471-B267A3673FB7}"/>
              </a:ext>
            </a:extLst>
          </p:cNvPr>
          <p:cNvSpPr>
            <a:spLocks noGrp="1"/>
          </p:cNvSpPr>
          <p:nvPr>
            <p:ph type="title"/>
          </p:nvPr>
        </p:nvSpPr>
        <p:spPr>
          <a:xfrm>
            <a:off x="838200" y="1"/>
            <a:ext cx="10515600" cy="1177870"/>
          </a:xfrm>
        </p:spPr>
        <p:txBody>
          <a:bodyPr/>
          <a:lstStyle/>
          <a:p>
            <a:pPr algn="ctr"/>
            <a:r>
              <a:rPr lang="en-CA" dirty="0">
                <a:latin typeface="Arial Black" panose="020B0A04020102020204" pitchFamily="34" charset="0"/>
              </a:rPr>
              <a:t>Worship and Social Justice</a:t>
            </a:r>
          </a:p>
        </p:txBody>
      </p:sp>
      <p:sp>
        <p:nvSpPr>
          <p:cNvPr id="3" name="Content Placeholder 2">
            <a:extLst>
              <a:ext uri="{FF2B5EF4-FFF2-40B4-BE49-F238E27FC236}">
                <a16:creationId xmlns:a16="http://schemas.microsoft.com/office/drawing/2014/main" id="{A159D9F2-FCB2-43EB-BC4C-6A0FD64DAD06}"/>
              </a:ext>
            </a:extLst>
          </p:cNvPr>
          <p:cNvSpPr>
            <a:spLocks noGrp="1"/>
          </p:cNvSpPr>
          <p:nvPr>
            <p:ph idx="1"/>
          </p:nvPr>
        </p:nvSpPr>
        <p:spPr>
          <a:xfrm>
            <a:off x="0" y="1177871"/>
            <a:ext cx="12192000" cy="5680128"/>
          </a:xfrm>
        </p:spPr>
        <p:txBody>
          <a:bodyPr/>
          <a:lstStyle/>
          <a:p>
            <a:r>
              <a:rPr lang="en-CA" dirty="0"/>
              <a:t>The statutes also contain material with </a:t>
            </a:r>
            <a:r>
              <a:rPr lang="en-CA" b="1" dirty="0">
                <a:highlight>
                  <a:srgbClr val="FFFF00"/>
                </a:highlight>
              </a:rPr>
              <a:t>spiritual implications</a:t>
            </a:r>
            <a:r>
              <a:rPr lang="en-CA" dirty="0"/>
              <a:t>:</a:t>
            </a:r>
          </a:p>
          <a:p>
            <a:pPr marL="457200" lvl="1" indent="0">
              <a:buNone/>
            </a:pPr>
            <a:r>
              <a:rPr lang="en-CA" b="1" u="sng" dirty="0"/>
              <a:t>Exodus 23:13, 22:20 ESV</a:t>
            </a:r>
          </a:p>
          <a:p>
            <a:pPr marL="457200" lvl="1" indent="0">
              <a:buNone/>
            </a:pPr>
            <a:r>
              <a:rPr lang="en-CA" b="1" dirty="0">
                <a:highlight>
                  <a:srgbClr val="FFFF00"/>
                </a:highlight>
              </a:rPr>
              <a:t>Pay attention to all that I have said to you</a:t>
            </a:r>
            <a:r>
              <a:rPr lang="en-CA" dirty="0"/>
              <a:t>, and make no mention of the names of other gods, nor let it be heard on your lips.  … </a:t>
            </a:r>
            <a:r>
              <a:rPr lang="en-CA" b="1" dirty="0">
                <a:highlight>
                  <a:srgbClr val="FFFF00"/>
                </a:highlight>
              </a:rPr>
              <a:t>Whoever sacrifices to any god, other than the LORD alone, shall be devoted to destruction</a:t>
            </a:r>
            <a:r>
              <a:rPr lang="en-CA" dirty="0"/>
              <a:t>.</a:t>
            </a:r>
          </a:p>
          <a:p>
            <a:r>
              <a:rPr lang="en-CA" dirty="0"/>
              <a:t>The Sabbath and Holy Days are confirmed:</a:t>
            </a:r>
          </a:p>
          <a:p>
            <a:pPr marL="457200" lvl="1" indent="0">
              <a:buNone/>
            </a:pPr>
            <a:r>
              <a:rPr lang="en-CA" b="1" u="sng" dirty="0"/>
              <a:t>Exodus 23:12a, 14 ESV</a:t>
            </a:r>
          </a:p>
          <a:p>
            <a:pPr marL="457200" lvl="1" indent="0">
              <a:buNone/>
            </a:pPr>
            <a:r>
              <a:rPr lang="en-CA" dirty="0"/>
              <a:t>Six days you shall do your work, but </a:t>
            </a:r>
            <a:r>
              <a:rPr lang="en-CA" b="1" dirty="0">
                <a:highlight>
                  <a:srgbClr val="FFFF00"/>
                </a:highlight>
              </a:rPr>
              <a:t>on the seventh day you shall rest</a:t>
            </a:r>
            <a:r>
              <a:rPr lang="en-CA" dirty="0"/>
              <a:t> … Three times in the year </a:t>
            </a:r>
            <a:r>
              <a:rPr lang="en-CA" b="1" dirty="0">
                <a:highlight>
                  <a:srgbClr val="FFFF00"/>
                </a:highlight>
              </a:rPr>
              <a:t>you shall keep a feast to me</a:t>
            </a:r>
            <a:r>
              <a:rPr lang="en-CA" dirty="0"/>
              <a:t>.</a:t>
            </a:r>
          </a:p>
          <a:p>
            <a:r>
              <a:rPr lang="en-CA" dirty="0"/>
              <a:t>The disadvantaged in society are to be cared for:</a:t>
            </a:r>
          </a:p>
          <a:p>
            <a:pPr marL="457200" lvl="1" indent="0">
              <a:buNone/>
            </a:pPr>
            <a:r>
              <a:rPr lang="en-CA" b="1" u="sng" dirty="0"/>
              <a:t>Exodus 22:21-24a ESV</a:t>
            </a:r>
          </a:p>
          <a:p>
            <a:pPr marL="457200" lvl="1" indent="0">
              <a:buNone/>
            </a:pPr>
            <a:r>
              <a:rPr lang="en-CA" b="1" dirty="0">
                <a:highlight>
                  <a:srgbClr val="FFFF00"/>
                </a:highlight>
              </a:rPr>
              <a:t>You shall not wrong a sojourner or oppress him</a:t>
            </a:r>
            <a:r>
              <a:rPr lang="en-CA" dirty="0"/>
              <a:t>, for you were sojourners in the land of Egypt.   </a:t>
            </a:r>
            <a:r>
              <a:rPr lang="en-CA" b="1" dirty="0">
                <a:highlight>
                  <a:srgbClr val="FFFF00"/>
                </a:highlight>
              </a:rPr>
              <a:t>You shall not mistreat any widow or fatherless child</a:t>
            </a:r>
            <a:r>
              <a:rPr lang="en-CA" dirty="0"/>
              <a:t>.  If you do mistreat them, and they cry out to me, I will surely hear their cry, and my wrath will burn …</a:t>
            </a:r>
          </a:p>
          <a:p>
            <a:pPr marL="457200" lvl="1" indent="0">
              <a:buNone/>
            </a:pPr>
            <a:endParaRPr lang="en-CA" dirty="0"/>
          </a:p>
        </p:txBody>
      </p:sp>
    </p:spTree>
    <p:extLst>
      <p:ext uri="{BB962C8B-B14F-4D97-AF65-F5344CB8AC3E}">
        <p14:creationId xmlns:p14="http://schemas.microsoft.com/office/powerpoint/2010/main" val="101618385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EB85AD-6AB2-41C1-BE60-979F9FE50FBE}"/>
              </a:ext>
            </a:extLst>
          </p:cNvPr>
          <p:cNvSpPr>
            <a:spLocks noGrp="1"/>
          </p:cNvSpPr>
          <p:nvPr>
            <p:ph type="title"/>
          </p:nvPr>
        </p:nvSpPr>
        <p:spPr>
          <a:xfrm>
            <a:off x="0" y="1"/>
            <a:ext cx="12192000" cy="1104899"/>
          </a:xfrm>
        </p:spPr>
        <p:txBody>
          <a:bodyPr/>
          <a:lstStyle/>
          <a:p>
            <a:pPr algn="ctr"/>
            <a:r>
              <a:rPr lang="en-CA" dirty="0">
                <a:latin typeface="Arial Black" panose="020B0A04020102020204" pitchFamily="34" charset="0"/>
              </a:rPr>
              <a:t>How Did the Pharisees Go Wrong?</a:t>
            </a:r>
          </a:p>
        </p:txBody>
      </p:sp>
      <p:sp>
        <p:nvSpPr>
          <p:cNvPr id="3" name="Content Placeholder 2">
            <a:extLst>
              <a:ext uri="{FF2B5EF4-FFF2-40B4-BE49-F238E27FC236}">
                <a16:creationId xmlns:a16="http://schemas.microsoft.com/office/drawing/2014/main" id="{D592D316-CA3D-446C-BBA7-B4410F181D09}"/>
              </a:ext>
            </a:extLst>
          </p:cNvPr>
          <p:cNvSpPr>
            <a:spLocks noGrp="1"/>
          </p:cNvSpPr>
          <p:nvPr>
            <p:ph idx="1"/>
          </p:nvPr>
        </p:nvSpPr>
        <p:spPr>
          <a:xfrm>
            <a:off x="0" y="1104900"/>
            <a:ext cx="12192000" cy="5753099"/>
          </a:xfrm>
        </p:spPr>
        <p:txBody>
          <a:bodyPr>
            <a:normAutofit fontScale="92500" lnSpcReduction="10000"/>
          </a:bodyPr>
          <a:lstStyle/>
          <a:p>
            <a:pPr marL="457200" lvl="1" indent="0">
              <a:lnSpc>
                <a:spcPct val="100000"/>
              </a:lnSpc>
              <a:buNone/>
            </a:pPr>
            <a:r>
              <a:rPr lang="en-CA" b="1" u="sng" dirty="0"/>
              <a:t>Luke 11:52, 12:1b ESV</a:t>
            </a:r>
          </a:p>
          <a:p>
            <a:pPr marL="457200" lvl="1" indent="0">
              <a:lnSpc>
                <a:spcPct val="100000"/>
              </a:lnSpc>
              <a:spcBef>
                <a:spcPts val="0"/>
              </a:spcBef>
              <a:buNone/>
            </a:pPr>
            <a:r>
              <a:rPr lang="en-CA" dirty="0"/>
              <a:t>Woe to you lawyers!  For </a:t>
            </a:r>
            <a:r>
              <a:rPr lang="en-CA" b="1" dirty="0">
                <a:highlight>
                  <a:srgbClr val="FFFF00"/>
                </a:highlight>
              </a:rPr>
              <a:t>you have taken away the key of knowledge</a:t>
            </a:r>
            <a:r>
              <a:rPr lang="en-CA" dirty="0"/>
              <a:t>.  You did not enter yourselves, and you hindered those who were entering.</a:t>
            </a:r>
          </a:p>
          <a:p>
            <a:pPr marL="457200" lvl="1" indent="0">
              <a:lnSpc>
                <a:spcPct val="100000"/>
              </a:lnSpc>
              <a:buNone/>
            </a:pPr>
            <a:r>
              <a:rPr lang="en-CA" dirty="0"/>
              <a:t>Beware of </a:t>
            </a:r>
            <a:r>
              <a:rPr lang="en-CA" b="1" dirty="0">
                <a:highlight>
                  <a:srgbClr val="FFFF00"/>
                </a:highlight>
              </a:rPr>
              <a:t>the leaven of the Pharisees</a:t>
            </a:r>
            <a:r>
              <a:rPr lang="en-CA" dirty="0"/>
              <a:t>, which is </a:t>
            </a:r>
            <a:r>
              <a:rPr lang="en-CA" b="1" dirty="0">
                <a:highlight>
                  <a:srgbClr val="FFFF00"/>
                </a:highlight>
              </a:rPr>
              <a:t>hypocrisy</a:t>
            </a:r>
            <a:r>
              <a:rPr lang="en-CA" dirty="0"/>
              <a:t>.</a:t>
            </a:r>
          </a:p>
          <a:p>
            <a:pPr>
              <a:lnSpc>
                <a:spcPct val="100000"/>
              </a:lnSpc>
              <a:spcBef>
                <a:spcPts val="600"/>
              </a:spcBef>
            </a:pPr>
            <a:r>
              <a:rPr lang="en-CA" dirty="0"/>
              <a:t>The Pharisees whole methodology was to derive “spiritual” principals from the “words” of the Old Testament: </a:t>
            </a:r>
            <a:r>
              <a:rPr lang="en-CA" sz="2400" b="1" u="sng" dirty="0"/>
              <a:t>2 Timothy 2:14 ESV</a:t>
            </a:r>
          </a:p>
          <a:p>
            <a:pPr marL="457200" lvl="1" indent="0">
              <a:lnSpc>
                <a:spcPct val="100000"/>
              </a:lnSpc>
              <a:spcBef>
                <a:spcPts val="0"/>
              </a:spcBef>
              <a:buNone/>
            </a:pPr>
            <a:r>
              <a:rPr lang="en-CA" dirty="0"/>
              <a:t>Remind them of these things, and charge them before God </a:t>
            </a:r>
            <a:r>
              <a:rPr lang="en-CA" b="1" dirty="0">
                <a:highlight>
                  <a:srgbClr val="FFFF00"/>
                </a:highlight>
              </a:rPr>
              <a:t>not to quarrel about words</a:t>
            </a:r>
            <a:r>
              <a:rPr lang="en-CA" dirty="0"/>
              <a:t>, which does no good, but only ruins the hearers. </a:t>
            </a:r>
          </a:p>
          <a:p>
            <a:pPr>
              <a:lnSpc>
                <a:spcPct val="100000"/>
              </a:lnSpc>
              <a:spcBef>
                <a:spcPts val="600"/>
              </a:spcBef>
            </a:pPr>
            <a:r>
              <a:rPr lang="en-CA" dirty="0"/>
              <a:t>The “</a:t>
            </a:r>
            <a:r>
              <a:rPr lang="en-CA" b="1" dirty="0">
                <a:highlight>
                  <a:srgbClr val="FFFF00"/>
                </a:highlight>
              </a:rPr>
              <a:t>key of knowledge</a:t>
            </a:r>
            <a:r>
              <a:rPr lang="en-CA" dirty="0"/>
              <a:t>” is to follow the lead of the Holy Spirit:</a:t>
            </a:r>
          </a:p>
          <a:p>
            <a:pPr marL="457200" lvl="1" indent="0">
              <a:lnSpc>
                <a:spcPct val="100000"/>
              </a:lnSpc>
              <a:spcBef>
                <a:spcPts val="0"/>
              </a:spcBef>
              <a:buNone/>
            </a:pPr>
            <a:r>
              <a:rPr lang="en-CA" b="1" u="sng" dirty="0"/>
              <a:t>1 Corinthians 2:14, John 14:26, 2 Timothy 2:15 ESV</a:t>
            </a:r>
          </a:p>
          <a:p>
            <a:pPr marL="457200" lvl="1" indent="0">
              <a:lnSpc>
                <a:spcPct val="100000"/>
              </a:lnSpc>
              <a:spcBef>
                <a:spcPts val="0"/>
              </a:spcBef>
              <a:buNone/>
            </a:pPr>
            <a:r>
              <a:rPr lang="en-CA" b="1" dirty="0">
                <a:highlight>
                  <a:srgbClr val="FFFF00"/>
                </a:highlight>
              </a:rPr>
              <a:t>The natural person does not accept the things of the Spirit of God</a:t>
            </a:r>
            <a:r>
              <a:rPr lang="en-CA" dirty="0"/>
              <a:t>, for they are folly to him, and he is not able to understand them because they are spiritually discerned. </a:t>
            </a:r>
          </a:p>
          <a:p>
            <a:pPr marL="457200" lvl="1" indent="0">
              <a:lnSpc>
                <a:spcPct val="100000"/>
              </a:lnSpc>
              <a:spcBef>
                <a:spcPts val="300"/>
              </a:spcBef>
              <a:buNone/>
            </a:pPr>
            <a:r>
              <a:rPr lang="en-CA" dirty="0"/>
              <a:t>But </a:t>
            </a:r>
            <a:r>
              <a:rPr lang="en-CA" b="1" dirty="0">
                <a:highlight>
                  <a:srgbClr val="FFFF00"/>
                </a:highlight>
              </a:rPr>
              <a:t>the Helper, the Holy Spirit</a:t>
            </a:r>
            <a:r>
              <a:rPr lang="en-CA" dirty="0"/>
              <a:t>, [which] the Father will send in my name, [it] will </a:t>
            </a:r>
            <a:r>
              <a:rPr lang="en-CA" b="1" dirty="0">
                <a:highlight>
                  <a:srgbClr val="FFFF00"/>
                </a:highlight>
              </a:rPr>
              <a:t>teach you all things</a:t>
            </a:r>
            <a:r>
              <a:rPr lang="en-CA" dirty="0"/>
              <a:t> and </a:t>
            </a:r>
            <a:r>
              <a:rPr lang="en-CA" b="1" dirty="0">
                <a:highlight>
                  <a:srgbClr val="FFFF00"/>
                </a:highlight>
              </a:rPr>
              <a:t>bring to your remembrance</a:t>
            </a:r>
            <a:r>
              <a:rPr lang="en-CA" dirty="0"/>
              <a:t> all that I have said to you. </a:t>
            </a:r>
          </a:p>
          <a:p>
            <a:pPr marL="457200" lvl="1" indent="0">
              <a:lnSpc>
                <a:spcPct val="100000"/>
              </a:lnSpc>
              <a:spcBef>
                <a:spcPts val="300"/>
              </a:spcBef>
              <a:buNone/>
            </a:pPr>
            <a:r>
              <a:rPr lang="en-CA" dirty="0"/>
              <a:t>Do your best to present yourself to God as one approved, a worker who has no need to be ashamed, </a:t>
            </a:r>
            <a:r>
              <a:rPr lang="en-CA" b="1" dirty="0">
                <a:highlight>
                  <a:srgbClr val="FFFF00"/>
                </a:highlight>
              </a:rPr>
              <a:t>rightly handling the word of truth</a:t>
            </a:r>
            <a:r>
              <a:rPr lang="en-CA" dirty="0"/>
              <a:t>.</a:t>
            </a:r>
          </a:p>
          <a:p>
            <a:pPr marL="457200" lvl="1" indent="0">
              <a:lnSpc>
                <a:spcPct val="100000"/>
              </a:lnSpc>
              <a:spcBef>
                <a:spcPts val="300"/>
              </a:spcBef>
              <a:buNone/>
            </a:pPr>
            <a:endParaRPr lang="en-CA" dirty="0"/>
          </a:p>
          <a:p>
            <a:endParaRPr lang="en-CA" dirty="0"/>
          </a:p>
        </p:txBody>
      </p:sp>
    </p:spTree>
    <p:extLst>
      <p:ext uri="{BB962C8B-B14F-4D97-AF65-F5344CB8AC3E}">
        <p14:creationId xmlns:p14="http://schemas.microsoft.com/office/powerpoint/2010/main" val="218362367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B31CAE-28B0-46F1-B9D2-0D248F8CBD2A}"/>
              </a:ext>
            </a:extLst>
          </p:cNvPr>
          <p:cNvSpPr>
            <a:spLocks noGrp="1"/>
          </p:cNvSpPr>
          <p:nvPr>
            <p:ph type="title"/>
          </p:nvPr>
        </p:nvSpPr>
        <p:spPr>
          <a:xfrm>
            <a:off x="838200" y="1"/>
            <a:ext cx="10515600" cy="1162372"/>
          </a:xfrm>
        </p:spPr>
        <p:txBody>
          <a:bodyPr/>
          <a:lstStyle/>
          <a:p>
            <a:pPr algn="ctr"/>
            <a:r>
              <a:rPr kumimoji="0" lang="en-CA" sz="4400" b="0" i="0" u="none" strike="noStrike" kern="1200" cap="none" spc="0" normalizeH="0" baseline="0" noProof="0" dirty="0">
                <a:ln>
                  <a:noFill/>
                </a:ln>
                <a:solidFill>
                  <a:prstClr val="black"/>
                </a:solidFill>
                <a:effectLst/>
                <a:uLnTx/>
                <a:uFillTx/>
                <a:latin typeface="Arial Black" panose="020B0A04020102020204" pitchFamily="34" charset="0"/>
                <a:ea typeface="+mj-ea"/>
                <a:cs typeface="+mj-cs"/>
              </a:rPr>
              <a:t>Conclusion</a:t>
            </a:r>
            <a:endParaRPr lang="en-CA" dirty="0"/>
          </a:p>
        </p:txBody>
      </p:sp>
      <p:sp>
        <p:nvSpPr>
          <p:cNvPr id="3" name="Content Placeholder 2">
            <a:extLst>
              <a:ext uri="{FF2B5EF4-FFF2-40B4-BE49-F238E27FC236}">
                <a16:creationId xmlns:a16="http://schemas.microsoft.com/office/drawing/2014/main" id="{A08B33B0-1550-445D-9B43-C9CD8F047021}"/>
              </a:ext>
            </a:extLst>
          </p:cNvPr>
          <p:cNvSpPr>
            <a:spLocks noGrp="1"/>
          </p:cNvSpPr>
          <p:nvPr>
            <p:ph idx="1"/>
          </p:nvPr>
        </p:nvSpPr>
        <p:spPr>
          <a:xfrm>
            <a:off x="0" y="1162373"/>
            <a:ext cx="12191999" cy="5695626"/>
          </a:xfrm>
        </p:spPr>
        <p:txBody>
          <a:bodyPr/>
          <a:lstStyle/>
          <a:p>
            <a:pPr marL="457200" marR="0" lvl="1" indent="0" algn="l" defTabSz="914400" rtl="0" eaLnBrk="1" fontAlgn="auto" latinLnBrk="0" hangingPunct="1">
              <a:lnSpc>
                <a:spcPct val="90000"/>
              </a:lnSpc>
              <a:spcBef>
                <a:spcPts val="500"/>
              </a:spcBef>
              <a:spcAft>
                <a:spcPts val="0"/>
              </a:spcAft>
              <a:buClrTx/>
              <a:buSzTx/>
              <a:buFont typeface="Arial" panose="020B0604020202020204" pitchFamily="34" charset="0"/>
              <a:buNone/>
              <a:tabLst/>
              <a:defRPr/>
            </a:pPr>
            <a:r>
              <a:rPr kumimoji="0" lang="en-CA" b="1" i="0" u="sng" strike="noStrike" kern="1200" cap="none" spc="0" normalizeH="0" baseline="0" noProof="0" dirty="0">
                <a:ln>
                  <a:noFill/>
                </a:ln>
                <a:solidFill>
                  <a:prstClr val="black"/>
                </a:solidFill>
                <a:effectLst/>
                <a:uLnTx/>
                <a:uFillTx/>
                <a:latin typeface="Calibri" panose="020F0502020204030204"/>
                <a:ea typeface="+mn-ea"/>
                <a:cs typeface="+mn-cs"/>
              </a:rPr>
              <a:t>John 3:16 ESV</a:t>
            </a:r>
          </a:p>
          <a:p>
            <a:pPr marL="457200" marR="0" lvl="1" indent="0" algn="l" defTabSz="914400" rtl="0" eaLnBrk="1" fontAlgn="auto" latinLnBrk="0" hangingPunct="1">
              <a:lnSpc>
                <a:spcPct val="90000"/>
              </a:lnSpc>
              <a:spcBef>
                <a:spcPts val="500"/>
              </a:spcBef>
              <a:spcAft>
                <a:spcPts val="0"/>
              </a:spcAft>
              <a:buClrTx/>
              <a:buSzTx/>
              <a:buFont typeface="Arial" panose="020B0604020202020204" pitchFamily="34" charset="0"/>
              <a:buNone/>
              <a:tabLst/>
              <a:defRPr/>
            </a:pPr>
            <a:r>
              <a:rPr kumimoji="0" lang="en-CA" b="0" i="0" u="none" strike="noStrike" kern="1200" cap="none" spc="0" normalizeH="0" baseline="0" noProof="0" dirty="0">
                <a:ln>
                  <a:noFill/>
                </a:ln>
                <a:solidFill>
                  <a:prstClr val="black"/>
                </a:solidFill>
                <a:effectLst/>
                <a:uLnTx/>
                <a:uFillTx/>
                <a:latin typeface="Calibri" panose="020F0502020204030204"/>
                <a:ea typeface="+mn-ea"/>
                <a:cs typeface="+mn-cs"/>
              </a:rPr>
              <a:t>For </a:t>
            </a:r>
            <a:r>
              <a:rPr kumimoji="0" lang="en-CA" b="1" i="0" u="none" strike="noStrike" kern="1200" cap="none" spc="0" normalizeH="0" baseline="0" noProof="0" dirty="0">
                <a:ln>
                  <a:noFill/>
                </a:ln>
                <a:solidFill>
                  <a:prstClr val="black"/>
                </a:solidFill>
                <a:effectLst/>
                <a:highlight>
                  <a:srgbClr val="FFFF00"/>
                </a:highlight>
                <a:uLnTx/>
                <a:uFillTx/>
                <a:latin typeface="Calibri" panose="020F0502020204030204"/>
                <a:ea typeface="+mn-ea"/>
                <a:cs typeface="+mn-cs"/>
              </a:rPr>
              <a:t>God so loved the world</a:t>
            </a:r>
            <a:r>
              <a:rPr kumimoji="0" lang="en-CA" b="0" i="0" u="none" strike="noStrike" kern="1200" cap="none" spc="0" normalizeH="0" baseline="0" noProof="0" dirty="0">
                <a:ln>
                  <a:noFill/>
                </a:ln>
                <a:solidFill>
                  <a:prstClr val="black"/>
                </a:solidFill>
                <a:effectLst/>
                <a:uLnTx/>
                <a:uFillTx/>
                <a:latin typeface="Calibri" panose="020F0502020204030204"/>
                <a:ea typeface="+mn-ea"/>
                <a:cs typeface="+mn-cs"/>
              </a:rPr>
              <a:t>, that he gave his only Son, that whoever believes in him should not perish but </a:t>
            </a:r>
            <a:r>
              <a:rPr kumimoji="0" lang="en-CA" b="1" i="0" u="none" strike="noStrike" kern="1200" cap="none" spc="0" normalizeH="0" baseline="0" noProof="0" dirty="0">
                <a:ln>
                  <a:noFill/>
                </a:ln>
                <a:solidFill>
                  <a:prstClr val="black"/>
                </a:solidFill>
                <a:effectLst/>
                <a:highlight>
                  <a:srgbClr val="FFFF00"/>
                </a:highlight>
                <a:uLnTx/>
                <a:uFillTx/>
                <a:latin typeface="Calibri" panose="020F0502020204030204"/>
                <a:ea typeface="+mn-ea"/>
                <a:cs typeface="+mn-cs"/>
              </a:rPr>
              <a:t>have eternal life</a:t>
            </a:r>
            <a:r>
              <a:rPr kumimoji="0" lang="en-CA" b="0" i="0" u="none" strike="noStrike" kern="1200" cap="none" spc="0" normalizeH="0" baseline="0" noProof="0" dirty="0">
                <a:ln>
                  <a:noFill/>
                </a:ln>
                <a:solidFill>
                  <a:prstClr val="black"/>
                </a:solidFill>
                <a:effectLst/>
                <a:uLnTx/>
                <a:uFillTx/>
                <a:latin typeface="Calibri" panose="020F0502020204030204"/>
                <a:ea typeface="+mn-ea"/>
                <a:cs typeface="+mn-cs"/>
              </a:rPr>
              <a:t>.</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CA" b="0" i="0" u="none" strike="noStrike" kern="1200" cap="none" spc="0" normalizeH="0" baseline="0" noProof="0" dirty="0">
                <a:ln>
                  <a:noFill/>
                </a:ln>
                <a:solidFill>
                  <a:prstClr val="black"/>
                </a:solidFill>
                <a:effectLst/>
                <a:uLnTx/>
                <a:uFillTx/>
                <a:latin typeface="Calibri" panose="020F0502020204030204"/>
                <a:ea typeface="+mn-ea"/>
                <a:cs typeface="+mn-cs"/>
              </a:rPr>
              <a:t>God’s covenants are a </a:t>
            </a:r>
            <a:r>
              <a:rPr kumimoji="0" lang="en-CA" b="1" i="0" u="none" strike="noStrike" kern="1200" cap="none" spc="0" normalizeH="0" baseline="0" noProof="0" dirty="0">
                <a:ln>
                  <a:noFill/>
                </a:ln>
                <a:solidFill>
                  <a:prstClr val="black"/>
                </a:solidFill>
                <a:effectLst/>
                <a:highlight>
                  <a:srgbClr val="FFFF00"/>
                </a:highlight>
                <a:uLnTx/>
                <a:uFillTx/>
                <a:latin typeface="Calibri" panose="020F0502020204030204"/>
                <a:ea typeface="+mn-ea"/>
                <a:cs typeface="+mn-cs"/>
              </a:rPr>
              <a:t>perfect and complete expression of God’s love</a:t>
            </a:r>
            <a:r>
              <a:rPr kumimoji="0" lang="en-CA" b="0" i="0" u="none" strike="noStrike" kern="1200" cap="none" spc="0" normalizeH="0" baseline="0" noProof="0" dirty="0">
                <a:ln>
                  <a:noFill/>
                </a:ln>
                <a:solidFill>
                  <a:prstClr val="black"/>
                </a:solidFill>
                <a:effectLst/>
                <a:uLnTx/>
                <a:uFillTx/>
                <a:latin typeface="Calibri" panose="020F0502020204030204"/>
                <a:ea typeface="+mn-ea"/>
                <a:cs typeface="+mn-cs"/>
              </a:rPr>
              <a:t> for human beings: God’s love is most clearly expressed by the </a:t>
            </a:r>
            <a:r>
              <a:rPr kumimoji="0" lang="en-CA" b="1" i="0" u="sng" strike="noStrike" kern="1200" cap="none" spc="0" normalizeH="0" baseline="0" noProof="0" dirty="0">
                <a:ln>
                  <a:noFill/>
                </a:ln>
                <a:solidFill>
                  <a:prstClr val="black"/>
                </a:solidFill>
                <a:effectLst/>
                <a:highlight>
                  <a:srgbClr val="FFFF00"/>
                </a:highlight>
                <a:uLnTx/>
                <a:uFillTx/>
                <a:latin typeface="Calibri" panose="020F0502020204030204"/>
                <a:ea typeface="+mn-ea"/>
                <a:cs typeface="+mn-cs"/>
              </a:rPr>
              <a:t>grace</a:t>
            </a:r>
            <a:r>
              <a:rPr kumimoji="0" lang="en-CA" b="1" i="0" u="none" strike="noStrike" kern="1200" cap="none" spc="0" normalizeH="0" baseline="0" noProof="0" dirty="0">
                <a:ln>
                  <a:noFill/>
                </a:ln>
                <a:solidFill>
                  <a:prstClr val="black"/>
                </a:solidFill>
                <a:effectLst/>
                <a:highlight>
                  <a:srgbClr val="FFFF00"/>
                </a:highlight>
                <a:uLnTx/>
                <a:uFillTx/>
                <a:latin typeface="Calibri" panose="020F0502020204030204"/>
                <a:ea typeface="+mn-ea"/>
                <a:cs typeface="+mn-cs"/>
              </a:rPr>
              <a:t> he holds out to each and every human being</a:t>
            </a:r>
            <a:r>
              <a:rPr kumimoji="0" lang="en-CA" b="0" i="0" u="none" strike="noStrike" kern="1200" cap="none" spc="0" normalizeH="0" baseline="0" noProof="0" dirty="0">
                <a:ln>
                  <a:noFill/>
                </a:ln>
                <a:solidFill>
                  <a:prstClr val="black"/>
                </a:solidFill>
                <a:effectLst/>
                <a:uLnTx/>
                <a:uFillTx/>
                <a:latin typeface="Calibri" panose="020F0502020204030204"/>
                <a:ea typeface="+mn-ea"/>
                <a:cs typeface="+mn-cs"/>
              </a:rPr>
              <a:t>. </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CA" dirty="0">
                <a:solidFill>
                  <a:prstClr val="black"/>
                </a:solidFill>
                <a:latin typeface="Calibri" panose="020F0502020204030204"/>
              </a:rPr>
              <a:t>The Covenant of Knowledge is the </a:t>
            </a:r>
            <a:r>
              <a:rPr lang="en-CA" b="1" dirty="0">
                <a:solidFill>
                  <a:prstClr val="black"/>
                </a:solidFill>
                <a:highlight>
                  <a:srgbClr val="FFFF00"/>
                </a:highlight>
                <a:latin typeface="Calibri" panose="020F0502020204030204"/>
              </a:rPr>
              <a:t>Creator’s revelation of himself</a:t>
            </a:r>
            <a:r>
              <a:rPr lang="en-CA" dirty="0">
                <a:solidFill>
                  <a:prstClr val="black"/>
                </a:solidFill>
                <a:latin typeface="Calibri" panose="020F0502020204030204"/>
              </a:rPr>
              <a:t> to his creation: the “</a:t>
            </a:r>
            <a:r>
              <a:rPr lang="en-CA" b="1" dirty="0">
                <a:solidFill>
                  <a:prstClr val="black"/>
                </a:solidFill>
                <a:highlight>
                  <a:srgbClr val="FFFF00"/>
                </a:highlight>
                <a:latin typeface="Calibri" panose="020F0502020204030204"/>
              </a:rPr>
              <a:t>Words of Life</a:t>
            </a:r>
            <a:r>
              <a:rPr lang="en-CA" dirty="0">
                <a:solidFill>
                  <a:prstClr val="black"/>
                </a:solidFill>
                <a:latin typeface="Calibri" panose="020F0502020204030204"/>
              </a:rPr>
              <a:t>” </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CA" dirty="0">
                <a:solidFill>
                  <a:prstClr val="black"/>
                </a:solidFill>
                <a:latin typeface="Calibri" panose="020F0502020204030204"/>
              </a:rPr>
              <a:t>The destiny of human beings is to become members of the God Family – to attain  this destiny, </a:t>
            </a:r>
            <a:r>
              <a:rPr lang="en-CA" b="1" dirty="0">
                <a:solidFill>
                  <a:prstClr val="black"/>
                </a:solidFill>
                <a:highlight>
                  <a:srgbClr val="FFFF00"/>
                </a:highlight>
                <a:latin typeface="Calibri" panose="020F0502020204030204"/>
              </a:rPr>
              <a:t>to be given the gift of eternal life</a:t>
            </a:r>
            <a:r>
              <a:rPr lang="en-CA" dirty="0">
                <a:solidFill>
                  <a:prstClr val="black"/>
                </a:solidFill>
                <a:latin typeface="Calibri" panose="020F0502020204030204"/>
              </a:rPr>
              <a:t>, we must understand the mind of God, the Nature of God, and the Plan of God</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CA" dirty="0">
                <a:solidFill>
                  <a:prstClr val="black"/>
                </a:solidFill>
                <a:latin typeface="Calibri" panose="020F0502020204030204"/>
              </a:rPr>
              <a:t>The largest and most fundamental revelation of these things is in the Covenant of Knowledge – </a:t>
            </a:r>
            <a:r>
              <a:rPr lang="en-CA" b="1" dirty="0">
                <a:solidFill>
                  <a:prstClr val="black"/>
                </a:solidFill>
                <a:highlight>
                  <a:srgbClr val="FFFF00"/>
                </a:highlight>
                <a:latin typeface="Calibri" panose="020F0502020204030204"/>
              </a:rPr>
              <a:t>it is critical for True Christians to inculcate this understanding</a:t>
            </a:r>
            <a:r>
              <a:rPr lang="en-CA" dirty="0">
                <a:solidFill>
                  <a:prstClr val="black"/>
                </a:solidFill>
                <a:latin typeface="Calibri" panose="020F0502020204030204"/>
              </a:rPr>
              <a:t> </a:t>
            </a:r>
            <a:endParaRPr kumimoji="0" lang="en-CA" b="0" i="0" u="none" strike="noStrike" kern="1200" cap="none" spc="0" normalizeH="0" baseline="0" noProof="0" dirty="0">
              <a:ln>
                <a:noFill/>
              </a:ln>
              <a:solidFill>
                <a:prstClr val="black"/>
              </a:solidFill>
              <a:effectLst/>
              <a:uLnTx/>
              <a:uFillTx/>
              <a:latin typeface="Calibri" panose="020F0502020204030204"/>
              <a:ea typeface="+mn-ea"/>
              <a:cs typeface="+mn-cs"/>
            </a:endParaRPr>
          </a:p>
          <a:p>
            <a:endParaRPr lang="en-CA" dirty="0"/>
          </a:p>
        </p:txBody>
      </p:sp>
    </p:spTree>
    <p:extLst>
      <p:ext uri="{BB962C8B-B14F-4D97-AF65-F5344CB8AC3E}">
        <p14:creationId xmlns:p14="http://schemas.microsoft.com/office/powerpoint/2010/main" val="5405901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7C8041-4F2A-4B22-BD9F-D637729D8FDA}"/>
              </a:ext>
            </a:extLst>
          </p:cNvPr>
          <p:cNvSpPr>
            <a:spLocks noGrp="1"/>
          </p:cNvSpPr>
          <p:nvPr>
            <p:ph type="title"/>
          </p:nvPr>
        </p:nvSpPr>
        <p:spPr>
          <a:xfrm>
            <a:off x="838200" y="1"/>
            <a:ext cx="10515600" cy="1131375"/>
          </a:xfrm>
        </p:spPr>
        <p:txBody>
          <a:bodyPr/>
          <a:lstStyle/>
          <a:p>
            <a:pPr algn="ctr"/>
            <a:r>
              <a:rPr lang="en-CA" dirty="0">
                <a:latin typeface="Arial Black" panose="020B0A04020102020204" pitchFamily="34" charset="0"/>
              </a:rPr>
              <a:t>The Plan of God Unfolds</a:t>
            </a:r>
          </a:p>
        </p:txBody>
      </p:sp>
      <p:sp>
        <p:nvSpPr>
          <p:cNvPr id="3" name="Content Placeholder 2">
            <a:extLst>
              <a:ext uri="{FF2B5EF4-FFF2-40B4-BE49-F238E27FC236}">
                <a16:creationId xmlns:a16="http://schemas.microsoft.com/office/drawing/2014/main" id="{9CB4CD25-D936-42A7-9EDE-F638D363866B}"/>
              </a:ext>
            </a:extLst>
          </p:cNvPr>
          <p:cNvSpPr>
            <a:spLocks noGrp="1"/>
          </p:cNvSpPr>
          <p:nvPr>
            <p:ph idx="1"/>
          </p:nvPr>
        </p:nvSpPr>
        <p:spPr>
          <a:xfrm>
            <a:off x="402956" y="1131376"/>
            <a:ext cx="11375756" cy="5726623"/>
          </a:xfrm>
        </p:spPr>
        <p:txBody>
          <a:bodyPr>
            <a:normAutofit lnSpcReduction="10000"/>
          </a:bodyPr>
          <a:lstStyle/>
          <a:p>
            <a:r>
              <a:rPr lang="en-CA" b="1" dirty="0">
                <a:highlight>
                  <a:srgbClr val="FFFF00"/>
                </a:highlight>
              </a:rPr>
              <a:t>The Covenant of Justness was universal</a:t>
            </a:r>
            <a:r>
              <a:rPr lang="en-CA" dirty="0"/>
              <a:t> – God demonstrated his Love for all humankind by </a:t>
            </a:r>
            <a:r>
              <a:rPr lang="en-CA" b="1" dirty="0">
                <a:highlight>
                  <a:srgbClr val="FFFF00"/>
                </a:highlight>
              </a:rPr>
              <a:t>his act of grace</a:t>
            </a:r>
            <a:r>
              <a:rPr lang="en-CA" dirty="0"/>
              <a:t> in saving Noah and his family from the flood</a:t>
            </a:r>
          </a:p>
          <a:p>
            <a:r>
              <a:rPr lang="en-CA" dirty="0"/>
              <a:t>The Covenant of Justness laid down </a:t>
            </a:r>
            <a:r>
              <a:rPr lang="en-CA" b="1" dirty="0">
                <a:highlight>
                  <a:srgbClr val="FFFF00"/>
                </a:highlight>
              </a:rPr>
              <a:t>the fundamental principle upon which God required all human societies to be formed</a:t>
            </a:r>
            <a:r>
              <a:rPr lang="en-CA" dirty="0"/>
              <a:t> – all have failed</a:t>
            </a:r>
          </a:p>
          <a:p>
            <a:r>
              <a:rPr lang="en-CA" b="1" dirty="0">
                <a:highlight>
                  <a:srgbClr val="FFFF00"/>
                </a:highlight>
              </a:rPr>
              <a:t>The Covenant of Promise was made with Abraham</a:t>
            </a:r>
            <a:r>
              <a:rPr lang="en-CA" dirty="0"/>
              <a:t>: it was then passed on to Isaac and Jacob who were selected out of Abraham’s descendants </a:t>
            </a:r>
            <a:r>
              <a:rPr lang="en-CA" b="1" dirty="0">
                <a:highlight>
                  <a:srgbClr val="FFFF00"/>
                </a:highlight>
              </a:rPr>
              <a:t>according to God’s grace</a:t>
            </a:r>
            <a:endParaRPr lang="en-CA" dirty="0"/>
          </a:p>
          <a:p>
            <a:r>
              <a:rPr lang="en-CA" dirty="0"/>
              <a:t>The two provisions of the Covenant of Promise form </a:t>
            </a:r>
            <a:r>
              <a:rPr lang="en-CA" b="1" dirty="0">
                <a:highlight>
                  <a:srgbClr val="FFFF00"/>
                </a:highlight>
              </a:rPr>
              <a:t>the basis of the whole working-out of the Plan of God</a:t>
            </a:r>
            <a:r>
              <a:rPr lang="en-CA" dirty="0"/>
              <a:t> – God would work through human agents (initially the nation of Israel) </a:t>
            </a:r>
            <a:r>
              <a:rPr lang="en-CA" b="1" dirty="0">
                <a:highlight>
                  <a:srgbClr val="FFFF00"/>
                </a:highlight>
              </a:rPr>
              <a:t>to bring the gospel to the world</a:t>
            </a:r>
            <a:r>
              <a:rPr lang="en-CA" dirty="0"/>
              <a:t>; and</a:t>
            </a:r>
            <a:r>
              <a:rPr lang="en-CA" b="1" dirty="0">
                <a:highlight>
                  <a:srgbClr val="FFFF00"/>
                </a:highlight>
              </a:rPr>
              <a:t>, through The Descendant of Abraham (Jesus Christ)</a:t>
            </a:r>
            <a:r>
              <a:rPr lang="en-CA" dirty="0"/>
              <a:t> all human beings would be given knowledge of God’s grace and the opportunity to be given the gift of eternal life  </a:t>
            </a:r>
          </a:p>
        </p:txBody>
      </p:sp>
    </p:spTree>
    <p:extLst>
      <p:ext uri="{BB962C8B-B14F-4D97-AF65-F5344CB8AC3E}">
        <p14:creationId xmlns:p14="http://schemas.microsoft.com/office/powerpoint/2010/main" val="31115574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AB6C8B-34EE-40A8-9BC5-E461E3A59F28}"/>
              </a:ext>
            </a:extLst>
          </p:cNvPr>
          <p:cNvSpPr>
            <a:spLocks noGrp="1"/>
          </p:cNvSpPr>
          <p:nvPr>
            <p:ph type="title"/>
          </p:nvPr>
        </p:nvSpPr>
        <p:spPr>
          <a:xfrm>
            <a:off x="838200" y="1"/>
            <a:ext cx="10515600" cy="1131375"/>
          </a:xfrm>
        </p:spPr>
        <p:txBody>
          <a:bodyPr/>
          <a:lstStyle/>
          <a:p>
            <a:pPr algn="ctr"/>
            <a:r>
              <a:rPr lang="en-CA" dirty="0">
                <a:latin typeface="Arial Black" panose="020B0A04020102020204" pitchFamily="34" charset="0"/>
              </a:rPr>
              <a:t>The Covenant of Knowledge</a:t>
            </a:r>
          </a:p>
        </p:txBody>
      </p:sp>
      <p:sp>
        <p:nvSpPr>
          <p:cNvPr id="3" name="Content Placeholder 2">
            <a:extLst>
              <a:ext uri="{FF2B5EF4-FFF2-40B4-BE49-F238E27FC236}">
                <a16:creationId xmlns:a16="http://schemas.microsoft.com/office/drawing/2014/main" id="{83AAB3FD-F14F-468A-BC96-42897EE2F340}"/>
              </a:ext>
            </a:extLst>
          </p:cNvPr>
          <p:cNvSpPr>
            <a:spLocks noGrp="1"/>
          </p:cNvSpPr>
          <p:nvPr>
            <p:ph idx="1"/>
          </p:nvPr>
        </p:nvSpPr>
        <p:spPr>
          <a:xfrm>
            <a:off x="0" y="1131376"/>
            <a:ext cx="12192000" cy="5726623"/>
          </a:xfrm>
        </p:spPr>
        <p:txBody>
          <a:bodyPr>
            <a:normAutofit fontScale="85000" lnSpcReduction="20000"/>
          </a:bodyPr>
          <a:lstStyle/>
          <a:p>
            <a:pPr>
              <a:lnSpc>
                <a:spcPct val="107000"/>
              </a:lnSpc>
              <a:spcBef>
                <a:spcPts val="0"/>
              </a:spcBef>
            </a:pPr>
            <a:r>
              <a:rPr lang="en-CA" sz="3000"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The execution of God’s Plan of Salvation began with the creation of the Nation of Israel</a:t>
            </a:r>
          </a:p>
          <a:p>
            <a:pPr>
              <a:lnSpc>
                <a:spcPct val="107000"/>
              </a:lnSpc>
              <a:spcBef>
                <a:spcPts val="0"/>
              </a:spcBef>
            </a:pPr>
            <a:r>
              <a:rPr lang="en-CA" sz="3000"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The people of Israel were slaves in the land of Egypt</a:t>
            </a:r>
            <a:r>
              <a:rPr lang="en-CA" sz="3000" dirty="0">
                <a:effectLst/>
                <a:latin typeface="Calibri" panose="020F0502020204030204" pitchFamily="34" charset="0"/>
                <a:ea typeface="Calibri" panose="020F0502020204030204" pitchFamily="34" charset="0"/>
                <a:cs typeface="Arial" panose="020B0604020202020204" pitchFamily="34" charset="0"/>
              </a:rPr>
              <a:t>.  YHWH defeated the Egyptians and removed the Israelites from Egypt.  </a:t>
            </a:r>
            <a:r>
              <a:rPr lang="en-CA" sz="3000"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This transferred ownership of the slaves to YHWH</a:t>
            </a:r>
            <a:r>
              <a:rPr lang="en-CA" sz="3000" dirty="0">
                <a:effectLst/>
                <a:latin typeface="Calibri" panose="020F0502020204030204" pitchFamily="34" charset="0"/>
                <a:ea typeface="Calibri" panose="020F0502020204030204" pitchFamily="34" charset="0"/>
                <a:cs typeface="Arial" panose="020B0604020202020204" pitchFamily="34" charset="0"/>
              </a:rPr>
              <a:t> – they were now his people.  </a:t>
            </a:r>
            <a:r>
              <a:rPr lang="en-CA" sz="3000"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YHWH, as suzerain, had the right to dictate the terms of a covenant to his vassal</a:t>
            </a:r>
            <a:r>
              <a:rPr lang="en-CA" sz="3000" dirty="0">
                <a:effectLst/>
                <a:latin typeface="Calibri" panose="020F0502020204030204" pitchFamily="34" charset="0"/>
                <a:ea typeface="Calibri" panose="020F0502020204030204" pitchFamily="34" charset="0"/>
                <a:cs typeface="Arial" panose="020B0604020202020204" pitchFamily="34" charset="0"/>
              </a:rPr>
              <a:t>.  </a:t>
            </a:r>
          </a:p>
          <a:p>
            <a:pPr>
              <a:lnSpc>
                <a:spcPct val="107000"/>
              </a:lnSpc>
              <a:spcBef>
                <a:spcPts val="0"/>
              </a:spcBef>
            </a:pPr>
            <a:r>
              <a:rPr lang="en-CA" sz="3000" dirty="0">
                <a:effectLst/>
                <a:latin typeface="Calibri" panose="020F0502020204030204" pitchFamily="34" charset="0"/>
                <a:ea typeface="Calibri" panose="020F0502020204030204" pitchFamily="34" charset="0"/>
                <a:cs typeface="Arial" panose="020B0604020202020204" pitchFamily="34" charset="0"/>
              </a:rPr>
              <a:t>The liberation began with each family eating a solemn meal behind a door marked with sacrificial blood: </a:t>
            </a:r>
          </a:p>
          <a:p>
            <a:pPr lvl="1" indent="0">
              <a:lnSpc>
                <a:spcPct val="107000"/>
              </a:lnSpc>
              <a:spcBef>
                <a:spcPts val="0"/>
              </a:spcBef>
              <a:buNone/>
            </a:pPr>
            <a:r>
              <a:rPr lang="en-CA" sz="2600" b="1" u="sng" dirty="0">
                <a:effectLst/>
                <a:latin typeface="Calibri" panose="020F0502020204030204" pitchFamily="34" charset="0"/>
                <a:ea typeface="Calibri" panose="020F0502020204030204" pitchFamily="34" charset="0"/>
                <a:cs typeface="Arial" panose="020B0604020202020204" pitchFamily="34" charset="0"/>
              </a:rPr>
              <a:t>Exodus 12:7-8, 11-13 ESV</a:t>
            </a:r>
          </a:p>
          <a:p>
            <a:pPr lvl="1" indent="0">
              <a:lnSpc>
                <a:spcPct val="107000"/>
              </a:lnSpc>
              <a:spcBef>
                <a:spcPts val="0"/>
              </a:spcBef>
              <a:spcAft>
                <a:spcPts val="600"/>
              </a:spcAft>
              <a:buNone/>
            </a:pPr>
            <a:r>
              <a:rPr lang="en-CA" sz="2600" dirty="0">
                <a:effectLst/>
                <a:latin typeface="Calibri" panose="020F0502020204030204" pitchFamily="34" charset="0"/>
                <a:ea typeface="Calibri" panose="020F0502020204030204" pitchFamily="34" charset="0"/>
                <a:cs typeface="Arial" panose="020B0604020202020204" pitchFamily="34" charset="0"/>
              </a:rPr>
              <a:t>Then they shall take </a:t>
            </a:r>
            <a:r>
              <a:rPr lang="en-CA" sz="2600"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some of the blood</a:t>
            </a:r>
            <a:r>
              <a:rPr lang="en-CA" sz="2600" dirty="0">
                <a:effectLst/>
                <a:latin typeface="Calibri" panose="020F0502020204030204" pitchFamily="34" charset="0"/>
                <a:ea typeface="Calibri" panose="020F0502020204030204" pitchFamily="34" charset="0"/>
                <a:cs typeface="Arial" panose="020B0604020202020204" pitchFamily="34" charset="0"/>
              </a:rPr>
              <a:t> and put it </a:t>
            </a:r>
            <a:r>
              <a:rPr lang="en-CA" sz="2600"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on the two doorposts and the lintel</a:t>
            </a:r>
            <a:r>
              <a:rPr lang="en-CA" sz="2600" dirty="0">
                <a:effectLst/>
                <a:latin typeface="Calibri" panose="020F0502020204030204" pitchFamily="34" charset="0"/>
                <a:ea typeface="Calibri" panose="020F0502020204030204" pitchFamily="34" charset="0"/>
                <a:cs typeface="Arial" panose="020B0604020202020204" pitchFamily="34" charset="0"/>
              </a:rPr>
              <a:t> of the houses in which they eat it.  They shall eat the flesh that night … </a:t>
            </a:r>
            <a:r>
              <a:rPr lang="en-CA" sz="2600"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In this manner you shall eat it</a:t>
            </a:r>
            <a:r>
              <a:rPr lang="en-CA" sz="2600" dirty="0">
                <a:effectLst/>
                <a:latin typeface="Calibri" panose="020F0502020204030204" pitchFamily="34" charset="0"/>
                <a:ea typeface="Calibri" panose="020F0502020204030204" pitchFamily="34" charset="0"/>
                <a:cs typeface="Arial" panose="020B0604020202020204" pitchFamily="34" charset="0"/>
              </a:rPr>
              <a:t>: with your belt fastened, your sandals on your feet, and your staff in your hand.  And you shall eat it in haste.  </a:t>
            </a:r>
            <a:r>
              <a:rPr lang="en-CA" sz="2600"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It is the LORD’s Passover</a:t>
            </a:r>
            <a:r>
              <a:rPr lang="en-CA" sz="2600" dirty="0">
                <a:effectLst/>
                <a:latin typeface="Calibri" panose="020F0502020204030204" pitchFamily="34" charset="0"/>
                <a:ea typeface="Calibri" panose="020F0502020204030204" pitchFamily="34" charset="0"/>
                <a:cs typeface="Arial" panose="020B0604020202020204" pitchFamily="34" charset="0"/>
              </a:rPr>
              <a:t>.  For I will pass through the land of Egypt that night, and </a:t>
            </a:r>
            <a:r>
              <a:rPr lang="en-CA" sz="2600"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I will strike all the firstborn in the land of Egypt</a:t>
            </a:r>
            <a:r>
              <a:rPr lang="en-CA" sz="2600" dirty="0">
                <a:effectLst/>
                <a:latin typeface="Calibri" panose="020F0502020204030204" pitchFamily="34" charset="0"/>
                <a:ea typeface="Calibri" panose="020F0502020204030204" pitchFamily="34" charset="0"/>
                <a:cs typeface="Arial" panose="020B0604020202020204" pitchFamily="34" charset="0"/>
              </a:rPr>
              <a:t>, both man and beast; and </a:t>
            </a:r>
            <a:r>
              <a:rPr lang="en-CA" sz="2600"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on all the gods of Egypt I will execute judgments</a:t>
            </a:r>
            <a:r>
              <a:rPr lang="en-CA" sz="2600" dirty="0">
                <a:effectLst/>
                <a:latin typeface="Calibri" panose="020F0502020204030204" pitchFamily="34" charset="0"/>
                <a:ea typeface="Calibri" panose="020F0502020204030204" pitchFamily="34" charset="0"/>
                <a:cs typeface="Arial" panose="020B0604020202020204" pitchFamily="34" charset="0"/>
              </a:rPr>
              <a:t>: I am the LORD.  </a:t>
            </a:r>
            <a:r>
              <a:rPr lang="en-CA" sz="2600"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The blood shall be a sign for you</a:t>
            </a:r>
            <a:r>
              <a:rPr lang="en-CA" sz="2600" dirty="0">
                <a:effectLst/>
                <a:latin typeface="Calibri" panose="020F0502020204030204" pitchFamily="34" charset="0"/>
                <a:ea typeface="Calibri" panose="020F0502020204030204" pitchFamily="34" charset="0"/>
                <a:cs typeface="Arial" panose="020B0604020202020204" pitchFamily="34" charset="0"/>
              </a:rPr>
              <a:t>, on the houses where you are.  And when I see the blood, I will pass over you, and no plague will befall you to destroy you, when I strike the land of Egypt. </a:t>
            </a:r>
          </a:p>
        </p:txBody>
      </p:sp>
    </p:spTree>
    <p:extLst>
      <p:ext uri="{BB962C8B-B14F-4D97-AF65-F5344CB8AC3E}">
        <p14:creationId xmlns:p14="http://schemas.microsoft.com/office/powerpoint/2010/main" val="901307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0B8440A9-EB75-4820-A419-492275B719E1}"/>
              </a:ext>
            </a:extLst>
          </p:cNvPr>
          <p:cNvSpPr txBox="1"/>
          <p:nvPr/>
        </p:nvSpPr>
        <p:spPr>
          <a:xfrm>
            <a:off x="0" y="0"/>
            <a:ext cx="12192000" cy="6749027"/>
          </a:xfrm>
          <a:prstGeom prst="rect">
            <a:avLst/>
          </a:prstGeom>
          <a:noFill/>
        </p:spPr>
        <p:txBody>
          <a:bodyPr wrap="square">
            <a:spAutoFit/>
          </a:bodyPr>
          <a:lstStyle/>
          <a:p>
            <a:pPr marL="0" marR="0">
              <a:lnSpc>
                <a:spcPct val="107000"/>
              </a:lnSpc>
              <a:spcBef>
                <a:spcPts val="0"/>
              </a:spcBef>
              <a:spcAft>
                <a:spcPts val="0"/>
              </a:spcAft>
            </a:pPr>
            <a:r>
              <a:rPr lang="en-CA" sz="2800" dirty="0">
                <a:effectLst/>
                <a:latin typeface="Calibri" panose="020F0502020204030204" pitchFamily="34" charset="0"/>
                <a:ea typeface="Calibri" panose="020F0502020204030204" pitchFamily="34" charset="0"/>
                <a:cs typeface="Arial" panose="020B0604020202020204" pitchFamily="34" charset="0"/>
              </a:rPr>
              <a:t>After this the Israelites travelled across the desert, through Yam </a:t>
            </a:r>
            <a:r>
              <a:rPr lang="en-CA" sz="2800" dirty="0" err="1">
                <a:effectLst/>
                <a:latin typeface="Calibri" panose="020F0502020204030204" pitchFamily="34" charset="0"/>
                <a:ea typeface="Calibri" panose="020F0502020204030204" pitchFamily="34" charset="0"/>
                <a:cs typeface="Arial" panose="020B0604020202020204" pitchFamily="34" charset="0"/>
              </a:rPr>
              <a:t>Suph</a:t>
            </a:r>
            <a:r>
              <a:rPr lang="en-CA" sz="2800" dirty="0">
                <a:effectLst/>
                <a:latin typeface="Calibri" panose="020F0502020204030204" pitchFamily="34" charset="0"/>
                <a:ea typeface="Calibri" panose="020F0502020204030204" pitchFamily="34" charset="0"/>
                <a:cs typeface="Arial" panose="020B0604020202020204" pitchFamily="34" charset="0"/>
              </a:rPr>
              <a:t>, to the area of Horeb, and camped before Mount Sinai.  </a:t>
            </a:r>
            <a:r>
              <a:rPr lang="en-CA" sz="2800"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YHWH presented the terms of the covenant and the people agreed to it</a:t>
            </a:r>
            <a:r>
              <a:rPr lang="en-CA" sz="2800" dirty="0">
                <a:effectLst/>
                <a:latin typeface="Calibri" panose="020F0502020204030204" pitchFamily="34" charset="0"/>
                <a:ea typeface="Calibri" panose="020F0502020204030204" pitchFamily="34" charset="0"/>
                <a:cs typeface="Arial" panose="020B0604020202020204" pitchFamily="34" charset="0"/>
              </a:rPr>
              <a:t>:</a:t>
            </a:r>
          </a:p>
          <a:p>
            <a:pPr marL="457200" marR="0">
              <a:lnSpc>
                <a:spcPct val="107000"/>
              </a:lnSpc>
              <a:spcBef>
                <a:spcPts val="0"/>
              </a:spcBef>
              <a:spcAft>
                <a:spcPts val="600"/>
              </a:spcAft>
            </a:pPr>
            <a:r>
              <a:rPr lang="en-CA" sz="2400" b="1" u="sng" dirty="0">
                <a:effectLst/>
                <a:latin typeface="Calibri" panose="020F0502020204030204" pitchFamily="34" charset="0"/>
                <a:ea typeface="Calibri" panose="020F0502020204030204" pitchFamily="34" charset="0"/>
                <a:cs typeface="Arial" panose="020B0604020202020204" pitchFamily="34" charset="0"/>
              </a:rPr>
              <a:t>Exodus 19:1-8 ESV</a:t>
            </a:r>
          </a:p>
          <a:p>
            <a:pPr marL="457200" marR="0">
              <a:lnSpc>
                <a:spcPct val="107000"/>
              </a:lnSpc>
              <a:spcBef>
                <a:spcPts val="0"/>
              </a:spcBef>
              <a:spcAft>
                <a:spcPts val="600"/>
              </a:spcAft>
            </a:pPr>
            <a:r>
              <a:rPr lang="en-CA" sz="2400" dirty="0">
                <a:effectLst/>
                <a:latin typeface="Calibri" panose="020F0502020204030204" pitchFamily="34" charset="0"/>
                <a:ea typeface="Calibri" panose="020F0502020204030204" pitchFamily="34" charset="0"/>
                <a:cs typeface="Arial" panose="020B0604020202020204" pitchFamily="34" charset="0"/>
              </a:rPr>
              <a:t>… after the people of Israel had gone out of the land of Egypt … They … came into the wilderness of Sinai, and they encamped in the wilderness.  There Israel encamped before the mountain, while Moses went up to God.  The LORD called to him out of the mountain, saying, “Thus you shall say to the house of Jacob, and tell the people of Israel: ‘</a:t>
            </a:r>
            <a:r>
              <a:rPr lang="en-CA" sz="2400"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You yourselves have seen what I did to the Egyptians, and how I bore you on eagles’ wings and brought you to myself</a:t>
            </a:r>
            <a:r>
              <a:rPr lang="en-CA" sz="2400" dirty="0">
                <a:effectLst/>
                <a:latin typeface="Calibri" panose="020F0502020204030204" pitchFamily="34" charset="0"/>
                <a:ea typeface="Calibri" panose="020F0502020204030204" pitchFamily="34" charset="0"/>
                <a:cs typeface="Arial" panose="020B0604020202020204" pitchFamily="34" charset="0"/>
              </a:rPr>
              <a:t>.  Now therefore, if you will indeed </a:t>
            </a:r>
            <a:r>
              <a:rPr lang="en-CA" sz="2400"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obey my voice</a:t>
            </a:r>
            <a:r>
              <a:rPr lang="en-CA" sz="2400" dirty="0">
                <a:effectLst/>
                <a:latin typeface="Calibri" panose="020F0502020204030204" pitchFamily="34" charset="0"/>
                <a:ea typeface="Calibri" panose="020F0502020204030204" pitchFamily="34" charset="0"/>
                <a:cs typeface="Arial" panose="020B0604020202020204" pitchFamily="34" charset="0"/>
              </a:rPr>
              <a:t> and </a:t>
            </a:r>
            <a:r>
              <a:rPr lang="en-CA" sz="2400"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keep my covenant</a:t>
            </a:r>
            <a:r>
              <a:rPr lang="en-CA" sz="2400" dirty="0">
                <a:effectLst/>
                <a:latin typeface="Calibri" panose="020F0502020204030204" pitchFamily="34" charset="0"/>
                <a:ea typeface="Calibri" panose="020F0502020204030204" pitchFamily="34" charset="0"/>
                <a:cs typeface="Arial" panose="020B0604020202020204" pitchFamily="34" charset="0"/>
              </a:rPr>
              <a:t>, </a:t>
            </a:r>
            <a:r>
              <a:rPr lang="en-CA" sz="2400"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you shall be my treasured possession among all peoples</a:t>
            </a:r>
            <a:r>
              <a:rPr lang="en-CA" sz="2400" dirty="0">
                <a:effectLst/>
                <a:latin typeface="Calibri" panose="020F0502020204030204" pitchFamily="34" charset="0"/>
                <a:ea typeface="Calibri" panose="020F0502020204030204" pitchFamily="34" charset="0"/>
                <a:cs typeface="Arial" panose="020B0604020202020204" pitchFamily="34" charset="0"/>
              </a:rPr>
              <a:t>, for all the earth is mine;  and </a:t>
            </a:r>
            <a:r>
              <a:rPr lang="en-CA" sz="2400"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you shall be to me a kingdom of priests and a holy nation</a:t>
            </a:r>
            <a:r>
              <a:rPr lang="en-CA" sz="2400" dirty="0">
                <a:effectLst/>
                <a:latin typeface="Calibri" panose="020F0502020204030204" pitchFamily="34" charset="0"/>
                <a:ea typeface="Calibri" panose="020F0502020204030204" pitchFamily="34" charset="0"/>
                <a:cs typeface="Arial" panose="020B0604020202020204" pitchFamily="34" charset="0"/>
              </a:rPr>
              <a:t>.’  These are the words that you shall speak to the people of Israel.”  </a:t>
            </a:r>
          </a:p>
          <a:p>
            <a:pPr marL="457200" marR="0">
              <a:lnSpc>
                <a:spcPct val="107000"/>
              </a:lnSpc>
              <a:spcBef>
                <a:spcPts val="0"/>
              </a:spcBef>
              <a:spcAft>
                <a:spcPts val="600"/>
              </a:spcAft>
            </a:pPr>
            <a:r>
              <a:rPr lang="en-CA" sz="2400" dirty="0">
                <a:effectLst/>
                <a:latin typeface="Calibri" panose="020F0502020204030204" pitchFamily="34" charset="0"/>
                <a:ea typeface="Calibri" panose="020F0502020204030204" pitchFamily="34" charset="0"/>
                <a:cs typeface="Arial" panose="020B0604020202020204" pitchFamily="34" charset="0"/>
              </a:rPr>
              <a:t>So </a:t>
            </a:r>
            <a:r>
              <a:rPr lang="en-CA" sz="2400"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Moses came and called the elders of the people and set before them all these words that the LORD had commanded</a:t>
            </a:r>
            <a:r>
              <a:rPr lang="en-CA" sz="2400" dirty="0">
                <a:effectLst/>
                <a:latin typeface="Calibri" panose="020F0502020204030204" pitchFamily="34" charset="0"/>
                <a:ea typeface="Calibri" panose="020F0502020204030204" pitchFamily="34" charset="0"/>
                <a:cs typeface="Arial" panose="020B0604020202020204" pitchFamily="34" charset="0"/>
              </a:rPr>
              <a:t> him.  </a:t>
            </a:r>
            <a:r>
              <a:rPr lang="en-CA" sz="2400"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All the people answered together and said</a:t>
            </a:r>
            <a:r>
              <a:rPr lang="en-CA" sz="2400" dirty="0">
                <a:effectLst/>
                <a:highlight>
                  <a:srgbClr val="FFFF00"/>
                </a:highlight>
                <a:latin typeface="Calibri" panose="020F0502020204030204" pitchFamily="34" charset="0"/>
                <a:ea typeface="Calibri" panose="020F0502020204030204" pitchFamily="34" charset="0"/>
                <a:cs typeface="Arial" panose="020B0604020202020204" pitchFamily="34" charset="0"/>
              </a:rPr>
              <a:t>, “</a:t>
            </a:r>
            <a:r>
              <a:rPr lang="en-CA" sz="2400"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All that the LORD has spoken we will do</a:t>
            </a:r>
            <a:r>
              <a:rPr lang="en-CA" sz="2400" dirty="0">
                <a:effectLst/>
                <a:latin typeface="Calibri" panose="020F0502020204030204" pitchFamily="34" charset="0"/>
                <a:ea typeface="Calibri" panose="020F0502020204030204" pitchFamily="34" charset="0"/>
                <a:cs typeface="Arial" panose="020B0604020202020204" pitchFamily="34" charset="0"/>
              </a:rPr>
              <a:t>.” And Moses reported the words of the people to the LORD.  </a:t>
            </a:r>
          </a:p>
        </p:txBody>
      </p:sp>
    </p:spTree>
    <p:extLst>
      <p:ext uri="{BB962C8B-B14F-4D97-AF65-F5344CB8AC3E}">
        <p14:creationId xmlns:p14="http://schemas.microsoft.com/office/powerpoint/2010/main" val="12868908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3392AC-AD1B-4D13-8A81-FA891F4F6783}"/>
              </a:ext>
            </a:extLst>
          </p:cNvPr>
          <p:cNvSpPr>
            <a:spLocks noGrp="1"/>
          </p:cNvSpPr>
          <p:nvPr>
            <p:ph type="title"/>
          </p:nvPr>
        </p:nvSpPr>
        <p:spPr>
          <a:xfrm>
            <a:off x="838200" y="1"/>
            <a:ext cx="10515600" cy="1162372"/>
          </a:xfrm>
        </p:spPr>
        <p:txBody>
          <a:bodyPr/>
          <a:lstStyle/>
          <a:p>
            <a:pPr algn="ctr"/>
            <a:r>
              <a:rPr lang="en-CA" dirty="0">
                <a:latin typeface="Arial Black" panose="020B0A04020102020204" pitchFamily="34" charset="0"/>
              </a:rPr>
              <a:t>The Sinai Covenant</a:t>
            </a:r>
          </a:p>
        </p:txBody>
      </p:sp>
      <p:sp>
        <p:nvSpPr>
          <p:cNvPr id="3" name="Content Placeholder 2">
            <a:extLst>
              <a:ext uri="{FF2B5EF4-FFF2-40B4-BE49-F238E27FC236}">
                <a16:creationId xmlns:a16="http://schemas.microsoft.com/office/drawing/2014/main" id="{03A17287-3C94-4DF8-BE15-A885BC7E0129}"/>
              </a:ext>
            </a:extLst>
          </p:cNvPr>
          <p:cNvSpPr>
            <a:spLocks noGrp="1"/>
          </p:cNvSpPr>
          <p:nvPr>
            <p:ph idx="1"/>
          </p:nvPr>
        </p:nvSpPr>
        <p:spPr>
          <a:xfrm>
            <a:off x="0" y="1162373"/>
            <a:ext cx="12192000" cy="5695626"/>
          </a:xfrm>
        </p:spPr>
        <p:txBody>
          <a:bodyPr>
            <a:normAutofit/>
          </a:bodyPr>
          <a:lstStyle/>
          <a:p>
            <a:pPr>
              <a:lnSpc>
                <a:spcPct val="100000"/>
              </a:lnSpc>
              <a:spcBef>
                <a:spcPts val="0"/>
              </a:spcBef>
            </a:pPr>
            <a:r>
              <a:rPr lang="en-CA" dirty="0">
                <a:effectLst/>
                <a:latin typeface="Calibri" panose="020F0502020204030204" pitchFamily="34" charset="0"/>
                <a:ea typeface="Calibri" panose="020F0502020204030204" pitchFamily="34" charset="0"/>
                <a:cs typeface="Arial" panose="020B0604020202020204" pitchFamily="34" charset="0"/>
              </a:rPr>
              <a:t>The “historical prologue” simply states YHWH’s right as suzerain to dictate the terms to Israel as the vassal.  The “stipulations” are simple:</a:t>
            </a:r>
          </a:p>
          <a:p>
            <a:pPr lvl="1">
              <a:lnSpc>
                <a:spcPct val="100000"/>
              </a:lnSpc>
              <a:spcBef>
                <a:spcPts val="0"/>
              </a:spcBef>
              <a:buFont typeface="Wingdings" panose="05000000000000000000" pitchFamily="2" charset="2"/>
              <a:buChar char="Ø"/>
            </a:pPr>
            <a:r>
              <a:rPr lang="en-CA"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obey my voice,</a:t>
            </a:r>
          </a:p>
          <a:p>
            <a:pPr lvl="1">
              <a:lnSpc>
                <a:spcPct val="100000"/>
              </a:lnSpc>
              <a:spcBef>
                <a:spcPts val="0"/>
              </a:spcBef>
              <a:buFont typeface="Wingdings" panose="05000000000000000000" pitchFamily="2" charset="2"/>
              <a:buChar char="Ø"/>
            </a:pPr>
            <a:r>
              <a:rPr lang="en-CA"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keep my covenant,</a:t>
            </a:r>
          </a:p>
          <a:p>
            <a:pPr lvl="1">
              <a:lnSpc>
                <a:spcPct val="100000"/>
              </a:lnSpc>
              <a:spcBef>
                <a:spcPts val="0"/>
              </a:spcBef>
              <a:buFont typeface="Wingdings" panose="05000000000000000000" pitchFamily="2" charset="2"/>
              <a:buChar char="Ø"/>
            </a:pPr>
            <a:r>
              <a:rPr lang="en-CA"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be to me a kingdom of priests and a holy nation.</a:t>
            </a:r>
          </a:p>
          <a:p>
            <a:pPr>
              <a:lnSpc>
                <a:spcPct val="100000"/>
              </a:lnSpc>
              <a:spcBef>
                <a:spcPts val="600"/>
              </a:spcBef>
            </a:pPr>
            <a:r>
              <a:rPr lang="en-CA" dirty="0">
                <a:effectLst/>
                <a:latin typeface="Calibri" panose="020F0502020204030204" pitchFamily="34" charset="0"/>
                <a:ea typeface="Calibri" panose="020F0502020204030204" pitchFamily="34" charset="0"/>
                <a:cs typeface="Arial" panose="020B0604020202020204" pitchFamily="34" charset="0"/>
              </a:rPr>
              <a:t>The </a:t>
            </a:r>
            <a:r>
              <a:rPr lang="en-CA"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covenantal benefit</a:t>
            </a:r>
            <a:r>
              <a:rPr lang="en-CA" dirty="0">
                <a:effectLst/>
                <a:latin typeface="Calibri" panose="020F0502020204030204" pitchFamily="34" charset="0"/>
                <a:ea typeface="Calibri" panose="020F0502020204030204" pitchFamily="34" charset="0"/>
                <a:cs typeface="Arial" panose="020B0604020202020204" pitchFamily="34" charset="0"/>
              </a:rPr>
              <a:t> is also simple but far reaching: since all the earth belongs to YHWH, he can make the nation of Israel a “treasured possession among all peoples”.  </a:t>
            </a:r>
          </a:p>
          <a:p>
            <a:pPr>
              <a:lnSpc>
                <a:spcPct val="100000"/>
              </a:lnSpc>
              <a:spcBef>
                <a:spcPts val="600"/>
              </a:spcBef>
            </a:pPr>
            <a:r>
              <a:rPr lang="en-CA"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The net effect of this covenant was to create the Nation of Israel</a:t>
            </a:r>
            <a:r>
              <a:rPr lang="en-CA" dirty="0">
                <a:effectLst/>
                <a:latin typeface="Calibri" panose="020F0502020204030204" pitchFamily="34" charset="0"/>
                <a:ea typeface="Calibri" panose="020F0502020204030204" pitchFamily="34" charset="0"/>
                <a:cs typeface="Arial" panose="020B0604020202020204" pitchFamily="34" charset="0"/>
              </a:rPr>
              <a:t> as a vassal of YHWH as suzerain.  The covenant is between YHWH and the nation, but each member of the nation is personally committed to the covenant.</a:t>
            </a:r>
          </a:p>
          <a:p>
            <a:pPr>
              <a:lnSpc>
                <a:spcPct val="100000"/>
              </a:lnSpc>
              <a:spcBef>
                <a:spcPts val="600"/>
              </a:spcBef>
            </a:pPr>
            <a:r>
              <a:rPr lang="en-CA" dirty="0">
                <a:latin typeface="Calibri" panose="020F0502020204030204" pitchFamily="34" charset="0"/>
                <a:cs typeface="Arial" panose="020B0604020202020204" pitchFamily="34" charset="0"/>
              </a:rPr>
              <a:t>The new nation and </a:t>
            </a:r>
            <a:r>
              <a:rPr lang="en-CA" b="1" dirty="0">
                <a:highlight>
                  <a:srgbClr val="FFFF00"/>
                </a:highlight>
                <a:latin typeface="Calibri" panose="020F0502020204030204" pitchFamily="34" charset="0"/>
                <a:cs typeface="Arial" panose="020B0604020202020204" pitchFamily="34" charset="0"/>
              </a:rPr>
              <a:t>each individual Israelite was committed to the Covenant Stipulations</a:t>
            </a:r>
            <a:r>
              <a:rPr lang="en-CA" b="1" dirty="0">
                <a:effectLst/>
                <a:highlight>
                  <a:srgbClr val="FFFF00"/>
                </a:highlight>
              </a:rPr>
              <a:t> </a:t>
            </a:r>
            <a:endParaRPr lang="en-CA" b="1" dirty="0">
              <a:effectLst/>
              <a:highlight>
                <a:srgbClr val="FFFF00"/>
              </a:highligh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6602245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A7ED52-4C70-40F9-A184-E9900BC26A96}"/>
              </a:ext>
            </a:extLst>
          </p:cNvPr>
          <p:cNvSpPr>
            <a:spLocks noGrp="1"/>
          </p:cNvSpPr>
          <p:nvPr>
            <p:ph type="title"/>
          </p:nvPr>
        </p:nvSpPr>
        <p:spPr>
          <a:xfrm>
            <a:off x="0" y="1"/>
            <a:ext cx="12192000" cy="1115877"/>
          </a:xfrm>
        </p:spPr>
        <p:txBody>
          <a:bodyPr>
            <a:normAutofit/>
          </a:bodyPr>
          <a:lstStyle/>
          <a:p>
            <a:pPr algn="ctr"/>
            <a:r>
              <a:rPr lang="en-CA" sz="4200" dirty="0">
                <a:latin typeface="Arial Black" panose="020B0A04020102020204" pitchFamily="34" charset="0"/>
              </a:rPr>
              <a:t>God’s Greatest Outpouring of Revelation</a:t>
            </a:r>
          </a:p>
        </p:txBody>
      </p:sp>
      <p:sp>
        <p:nvSpPr>
          <p:cNvPr id="3" name="Content Placeholder 2">
            <a:extLst>
              <a:ext uri="{FF2B5EF4-FFF2-40B4-BE49-F238E27FC236}">
                <a16:creationId xmlns:a16="http://schemas.microsoft.com/office/drawing/2014/main" id="{A2044810-2463-4C17-9158-11E85046D5CD}"/>
              </a:ext>
            </a:extLst>
          </p:cNvPr>
          <p:cNvSpPr>
            <a:spLocks noGrp="1"/>
          </p:cNvSpPr>
          <p:nvPr>
            <p:ph idx="1"/>
          </p:nvPr>
        </p:nvSpPr>
        <p:spPr>
          <a:xfrm>
            <a:off x="0" y="1115878"/>
            <a:ext cx="12192000" cy="5742121"/>
          </a:xfrm>
        </p:spPr>
        <p:txBody>
          <a:bodyPr>
            <a:normAutofit fontScale="92500" lnSpcReduction="10000"/>
          </a:bodyPr>
          <a:lstStyle/>
          <a:p>
            <a:r>
              <a:rPr lang="en-CA" dirty="0">
                <a:effectLst/>
                <a:latin typeface="Calibri" panose="020F0502020204030204" pitchFamily="34" charset="0"/>
                <a:ea typeface="Calibri" panose="020F0502020204030204" pitchFamily="34" charset="0"/>
                <a:cs typeface="Arial" panose="020B0604020202020204" pitchFamily="34" charset="0"/>
              </a:rPr>
              <a:t>From this simple covenantal agreement, </a:t>
            </a:r>
            <a:r>
              <a:rPr lang="en-CA"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YHWH proceeds to elaborate</a:t>
            </a:r>
            <a:r>
              <a:rPr lang="en-CA" dirty="0">
                <a:effectLst/>
                <a:latin typeface="Calibri" panose="020F0502020204030204" pitchFamily="34" charset="0"/>
                <a:ea typeface="Calibri" panose="020F0502020204030204" pitchFamily="34" charset="0"/>
                <a:cs typeface="Arial" panose="020B0604020202020204" pitchFamily="34" charset="0"/>
              </a:rPr>
              <a:t>:</a:t>
            </a:r>
          </a:p>
          <a:p>
            <a:pPr lvl="1">
              <a:buFont typeface="Wingdings" panose="05000000000000000000" pitchFamily="2" charset="2"/>
              <a:buChar char="Ø"/>
            </a:pPr>
            <a:r>
              <a:rPr lang="en-CA" dirty="0">
                <a:effectLst/>
                <a:latin typeface="Calibri" panose="020F0502020204030204" pitchFamily="34" charset="0"/>
                <a:ea typeface="Calibri" panose="020F0502020204030204" pitchFamily="34" charset="0"/>
                <a:cs typeface="Arial" panose="020B0604020202020204" pitchFamily="34" charset="0"/>
              </a:rPr>
              <a:t>What does it mean “to obey my voice”?</a:t>
            </a:r>
          </a:p>
          <a:p>
            <a:pPr lvl="1">
              <a:buFont typeface="Wingdings" panose="05000000000000000000" pitchFamily="2" charset="2"/>
              <a:buChar char="Ø"/>
            </a:pPr>
            <a:r>
              <a:rPr lang="en-CA" dirty="0">
                <a:latin typeface="Calibri" panose="020F0502020204030204" pitchFamily="34" charset="0"/>
                <a:ea typeface="Calibri" panose="020F0502020204030204" pitchFamily="34" charset="0"/>
                <a:cs typeface="Arial" panose="020B0604020202020204" pitchFamily="34" charset="0"/>
              </a:rPr>
              <a:t>How does one “keep the covenant”?</a:t>
            </a:r>
          </a:p>
          <a:p>
            <a:pPr lvl="1">
              <a:buFont typeface="Wingdings" panose="05000000000000000000" pitchFamily="2" charset="2"/>
              <a:buChar char="Ø"/>
            </a:pPr>
            <a:r>
              <a:rPr lang="en-CA" dirty="0">
                <a:effectLst/>
                <a:latin typeface="Calibri" panose="020F0502020204030204" pitchFamily="34" charset="0"/>
                <a:ea typeface="Calibri" panose="020F0502020204030204" pitchFamily="34" charset="0"/>
                <a:cs typeface="Arial" panose="020B0604020202020204" pitchFamily="34" charset="0"/>
              </a:rPr>
              <a:t>What are the implications of being “a kingdom of priests and a holy nation”?</a:t>
            </a:r>
          </a:p>
          <a:p>
            <a:r>
              <a:rPr lang="en-CA"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The </a:t>
            </a:r>
            <a:r>
              <a:rPr lang="en-CA" b="1" i="1" dirty="0">
                <a:effectLst/>
                <a:highlight>
                  <a:srgbClr val="FFFF00"/>
                </a:highlight>
                <a:latin typeface="Calibri" panose="020F0502020204030204" pitchFamily="34" charset="0"/>
                <a:ea typeface="Calibri" panose="020F0502020204030204" pitchFamily="34" charset="0"/>
                <a:cs typeface="Arial" panose="020B0604020202020204" pitchFamily="34" charset="0"/>
              </a:rPr>
              <a:t>torah</a:t>
            </a:r>
            <a:r>
              <a:rPr lang="en-CA"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 reveals God’s mind, his character, and his nature</a:t>
            </a:r>
            <a:r>
              <a:rPr lang="en-CA" dirty="0">
                <a:effectLst/>
                <a:latin typeface="Calibri" panose="020F0502020204030204" pitchFamily="34" charset="0"/>
                <a:ea typeface="Calibri" panose="020F0502020204030204" pitchFamily="34" charset="0"/>
                <a:cs typeface="Arial" panose="020B0604020202020204" pitchFamily="34" charset="0"/>
              </a:rPr>
              <a:t> – it is the basis of all other material in the Bible: these are the “</a:t>
            </a:r>
            <a:r>
              <a:rPr lang="en-CA"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Words of Life</a:t>
            </a:r>
            <a:r>
              <a:rPr lang="en-CA" dirty="0">
                <a:effectLst/>
                <a:latin typeface="Calibri" panose="020F0502020204030204" pitchFamily="34" charset="0"/>
                <a:ea typeface="Calibri" panose="020F0502020204030204" pitchFamily="34" charset="0"/>
                <a:cs typeface="Arial" panose="020B0604020202020204" pitchFamily="34" charset="0"/>
              </a:rPr>
              <a:t>”</a:t>
            </a:r>
          </a:p>
          <a:p>
            <a:r>
              <a:rPr lang="en-CA" dirty="0">
                <a:effectLst/>
                <a:latin typeface="Calibri" panose="020F0502020204030204" pitchFamily="34" charset="0"/>
                <a:ea typeface="Calibri" panose="020F0502020204030204" pitchFamily="34" charset="0"/>
                <a:cs typeface="Arial" panose="020B0604020202020204" pitchFamily="34" charset="0"/>
              </a:rPr>
              <a:t>It reveals to “we human beings” </a:t>
            </a:r>
            <a:r>
              <a:rPr lang="en-CA"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what God requires us to become</a:t>
            </a:r>
            <a:r>
              <a:rPr lang="en-CA" dirty="0">
                <a:effectLst/>
                <a:latin typeface="Calibri" panose="020F0502020204030204" pitchFamily="34" charset="0"/>
                <a:ea typeface="Calibri" panose="020F0502020204030204" pitchFamily="34" charset="0"/>
                <a:cs typeface="Arial" panose="020B0604020202020204" pitchFamily="34" charset="0"/>
              </a:rPr>
              <a:t>: this revelation is the basis of knowledge – the rest of the Bible, especially the New Testament, is an elaboration of this material</a:t>
            </a:r>
          </a:p>
          <a:p>
            <a:r>
              <a:rPr lang="en-CA"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The word </a:t>
            </a:r>
            <a:r>
              <a:rPr lang="en-CA" b="1" dirty="0">
                <a:effectLst/>
                <a:highlight>
                  <a:srgbClr val="FFFF00"/>
                </a:highlight>
                <a:latin typeface="Calibri" panose="020F0502020204030204" pitchFamily="34" charset="0"/>
                <a:ea typeface="Calibri" panose="020F0502020204030204" pitchFamily="34" charset="0"/>
              </a:rPr>
              <a:t> </a:t>
            </a:r>
            <a:r>
              <a:rPr lang="he-IL" b="1" dirty="0">
                <a:effectLst/>
                <a:highlight>
                  <a:srgbClr val="FFFF00"/>
                </a:highlight>
                <a:ea typeface="Calibri" panose="020F0502020204030204" pitchFamily="34" charset="0"/>
                <a:cs typeface="Times New Roman" panose="02020603050405020304" pitchFamily="18" charset="0"/>
              </a:rPr>
              <a:t>תּוֺרָה </a:t>
            </a:r>
            <a:r>
              <a:rPr lang="en-CA" b="1" dirty="0">
                <a:effectLst/>
                <a:highlight>
                  <a:srgbClr val="FFFF00"/>
                </a:highlight>
                <a:latin typeface="Calibri" panose="020F0502020204030204" pitchFamily="34" charset="0"/>
                <a:ea typeface="Calibri" panose="020F0502020204030204" pitchFamily="34" charset="0"/>
              </a:rPr>
              <a:t> - torah, means “teaching”, “direction”, “instruction”</a:t>
            </a:r>
          </a:p>
          <a:p>
            <a:r>
              <a:rPr lang="en-CA" dirty="0">
                <a:effectLst/>
                <a:latin typeface="Calibri" panose="020F0502020204030204" pitchFamily="34" charset="0"/>
                <a:ea typeface="Calibri" panose="020F0502020204030204" pitchFamily="34" charset="0"/>
              </a:rPr>
              <a:t>The entire five books of Moses are referred to as “</a:t>
            </a:r>
            <a:r>
              <a:rPr lang="en-CA" b="1" dirty="0">
                <a:effectLst/>
                <a:highlight>
                  <a:srgbClr val="FFFF00"/>
                </a:highlight>
                <a:latin typeface="Calibri" panose="020F0502020204030204" pitchFamily="34" charset="0"/>
                <a:ea typeface="Calibri" panose="020F0502020204030204" pitchFamily="34" charset="0"/>
              </a:rPr>
              <a:t>The Torah</a:t>
            </a:r>
            <a:r>
              <a:rPr lang="en-CA" dirty="0">
                <a:effectLst/>
                <a:latin typeface="Calibri" panose="020F0502020204030204" pitchFamily="34" charset="0"/>
                <a:ea typeface="Calibri" panose="020F0502020204030204" pitchFamily="34" charset="0"/>
              </a:rPr>
              <a:t>”.  </a:t>
            </a:r>
          </a:p>
          <a:p>
            <a:r>
              <a:rPr lang="en-CA" dirty="0">
                <a:effectLst/>
                <a:latin typeface="Calibri" panose="020F0502020204030204" pitchFamily="34" charset="0"/>
                <a:ea typeface="Calibri" panose="020F0502020204030204" pitchFamily="34" charset="0"/>
              </a:rPr>
              <a:t>Unfortunately, the Jews who prepared the Septuagint chose the Greek word </a:t>
            </a:r>
            <a:br>
              <a:rPr lang="en-CA" dirty="0">
                <a:effectLst/>
                <a:latin typeface="Calibri" panose="020F0502020204030204" pitchFamily="34" charset="0"/>
                <a:ea typeface="Calibri" panose="020F0502020204030204" pitchFamily="34" charset="0"/>
              </a:rPr>
            </a:br>
            <a:r>
              <a:rPr lang="en-CA" dirty="0" err="1">
                <a:effectLst/>
                <a:latin typeface="Calibri" panose="020F0502020204030204" pitchFamily="34" charset="0"/>
                <a:ea typeface="Calibri" panose="020F0502020204030204" pitchFamily="34" charset="0"/>
              </a:rPr>
              <a:t>νόμος</a:t>
            </a:r>
            <a:r>
              <a:rPr lang="en-CA" dirty="0">
                <a:effectLst/>
                <a:latin typeface="Calibri" panose="020F0502020204030204" pitchFamily="34" charset="0"/>
                <a:ea typeface="Calibri" panose="020F0502020204030204" pitchFamily="34" charset="0"/>
              </a:rPr>
              <a:t> – nomos, which means “law”, as a translation for “</a:t>
            </a:r>
            <a:r>
              <a:rPr lang="en-CA" i="1" dirty="0">
                <a:effectLst/>
                <a:latin typeface="Calibri" panose="020F0502020204030204" pitchFamily="34" charset="0"/>
                <a:ea typeface="Calibri" panose="020F0502020204030204" pitchFamily="34" charset="0"/>
              </a:rPr>
              <a:t>torah</a:t>
            </a:r>
            <a:r>
              <a:rPr lang="en-CA" dirty="0">
                <a:effectLst/>
                <a:latin typeface="Calibri" panose="020F0502020204030204" pitchFamily="34" charset="0"/>
                <a:ea typeface="Calibri" panose="020F0502020204030204" pitchFamily="34" charset="0"/>
              </a:rPr>
              <a:t>”.  </a:t>
            </a:r>
          </a:p>
          <a:p>
            <a:r>
              <a:rPr lang="en-CA" dirty="0">
                <a:effectLst/>
                <a:latin typeface="Calibri" panose="020F0502020204030204" pitchFamily="34" charset="0"/>
                <a:ea typeface="Calibri" panose="020F0502020204030204" pitchFamily="34" charset="0"/>
              </a:rPr>
              <a:t>This has passed into English translations through the Vulgate and Old King James: </a:t>
            </a:r>
            <a:r>
              <a:rPr lang="en-CA" b="1" dirty="0">
                <a:effectLst/>
                <a:highlight>
                  <a:srgbClr val="FFFF00"/>
                </a:highlight>
                <a:latin typeface="Calibri" panose="020F0502020204030204" pitchFamily="34" charset="0"/>
                <a:ea typeface="Calibri" panose="020F0502020204030204" pitchFamily="34" charset="0"/>
              </a:rPr>
              <a:t>the word “</a:t>
            </a:r>
            <a:r>
              <a:rPr lang="en-CA" b="1" i="1" dirty="0">
                <a:effectLst/>
                <a:highlight>
                  <a:srgbClr val="FFFF00"/>
                </a:highlight>
                <a:latin typeface="Calibri" panose="020F0502020204030204" pitchFamily="34" charset="0"/>
                <a:ea typeface="Calibri" panose="020F0502020204030204" pitchFamily="34" charset="0"/>
              </a:rPr>
              <a:t>torah</a:t>
            </a:r>
            <a:r>
              <a:rPr lang="en-CA" b="1" dirty="0">
                <a:effectLst/>
                <a:highlight>
                  <a:srgbClr val="FFFF00"/>
                </a:highlight>
                <a:latin typeface="Calibri" panose="020F0502020204030204" pitchFamily="34" charset="0"/>
                <a:ea typeface="Calibri" panose="020F0502020204030204" pitchFamily="34" charset="0"/>
              </a:rPr>
              <a:t>” has almost no overlap of meaning with the English word “law”</a:t>
            </a:r>
            <a:r>
              <a:rPr lang="en-CA" dirty="0">
                <a:effectLst/>
                <a:latin typeface="Calibri" panose="020F0502020204030204" pitchFamily="34" charset="0"/>
                <a:ea typeface="Calibri" panose="020F0502020204030204" pitchFamily="34" charset="0"/>
              </a:rPr>
              <a:t>.</a:t>
            </a:r>
            <a:endParaRPr lang="en-CA" dirty="0"/>
          </a:p>
        </p:txBody>
      </p:sp>
    </p:spTree>
    <p:extLst>
      <p:ext uri="{BB962C8B-B14F-4D97-AF65-F5344CB8AC3E}">
        <p14:creationId xmlns:p14="http://schemas.microsoft.com/office/powerpoint/2010/main" val="42601643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57F2AE-4BDE-4101-B79C-0401E739708F}"/>
              </a:ext>
            </a:extLst>
          </p:cNvPr>
          <p:cNvSpPr>
            <a:spLocks noGrp="1"/>
          </p:cNvSpPr>
          <p:nvPr>
            <p:ph type="title"/>
          </p:nvPr>
        </p:nvSpPr>
        <p:spPr>
          <a:xfrm>
            <a:off x="838200" y="1"/>
            <a:ext cx="10515600" cy="1138334"/>
          </a:xfrm>
        </p:spPr>
        <p:txBody>
          <a:bodyPr/>
          <a:lstStyle/>
          <a:p>
            <a:pPr algn="ctr"/>
            <a:r>
              <a:rPr lang="en-CA" dirty="0">
                <a:latin typeface="Arial Black" panose="020B0A04020102020204" pitchFamily="34" charset="0"/>
              </a:rPr>
              <a:t>The Covenant of Baptism</a:t>
            </a:r>
          </a:p>
        </p:txBody>
      </p:sp>
      <p:sp>
        <p:nvSpPr>
          <p:cNvPr id="3" name="Content Placeholder 2">
            <a:extLst>
              <a:ext uri="{FF2B5EF4-FFF2-40B4-BE49-F238E27FC236}">
                <a16:creationId xmlns:a16="http://schemas.microsoft.com/office/drawing/2014/main" id="{933DE49C-0A93-4450-B164-7DEEEC17B5F1}"/>
              </a:ext>
            </a:extLst>
          </p:cNvPr>
          <p:cNvSpPr>
            <a:spLocks noGrp="1"/>
          </p:cNvSpPr>
          <p:nvPr>
            <p:ph idx="1"/>
          </p:nvPr>
        </p:nvSpPr>
        <p:spPr>
          <a:xfrm>
            <a:off x="0" y="1138335"/>
            <a:ext cx="12192000" cy="5719664"/>
          </a:xfrm>
        </p:spPr>
        <p:txBody>
          <a:bodyPr/>
          <a:lstStyle/>
          <a:p>
            <a:pPr marL="457200" lvl="1" indent="0">
              <a:buNone/>
            </a:pPr>
            <a:r>
              <a:rPr lang="en-CA" b="1" u="sng" dirty="0"/>
              <a:t>Matthew 28:19-20 ESV</a:t>
            </a:r>
          </a:p>
          <a:p>
            <a:pPr marL="457200" lvl="1" indent="0">
              <a:spcBef>
                <a:spcPts val="0"/>
              </a:spcBef>
              <a:buNone/>
            </a:pPr>
            <a:r>
              <a:rPr lang="en-CA" dirty="0"/>
              <a:t>Go therefore and </a:t>
            </a:r>
            <a:r>
              <a:rPr lang="en-CA" b="1" dirty="0">
                <a:highlight>
                  <a:srgbClr val="FFFF00"/>
                </a:highlight>
              </a:rPr>
              <a:t>make disciples</a:t>
            </a:r>
            <a:r>
              <a:rPr lang="en-CA" dirty="0"/>
              <a:t> of all nations, </a:t>
            </a:r>
            <a:r>
              <a:rPr lang="en-CA" b="1" dirty="0">
                <a:highlight>
                  <a:srgbClr val="FFFF00"/>
                </a:highlight>
              </a:rPr>
              <a:t>baptizing them</a:t>
            </a:r>
            <a:r>
              <a:rPr lang="en-CA" dirty="0"/>
              <a:t> in the name of the Father and of the Son and of the Holy Spirit, </a:t>
            </a:r>
            <a:r>
              <a:rPr lang="en-CA" b="1" dirty="0">
                <a:highlight>
                  <a:srgbClr val="FFFF00"/>
                </a:highlight>
              </a:rPr>
              <a:t>teaching them to observe all that I have commanded you</a:t>
            </a:r>
            <a:r>
              <a:rPr lang="en-CA" dirty="0"/>
              <a:t>.</a:t>
            </a:r>
          </a:p>
          <a:p>
            <a:pPr marL="457200" lvl="1" indent="0">
              <a:spcBef>
                <a:spcPts val="300"/>
              </a:spcBef>
              <a:buNone/>
            </a:pPr>
            <a:r>
              <a:rPr lang="en-CA" b="1" u="sng" dirty="0"/>
              <a:t>1 Corinthians 11:25 ESV</a:t>
            </a:r>
          </a:p>
          <a:p>
            <a:pPr marL="457200" lvl="1" indent="0">
              <a:spcBef>
                <a:spcPts val="0"/>
              </a:spcBef>
              <a:buNone/>
            </a:pPr>
            <a:r>
              <a:rPr lang="en-CA" dirty="0"/>
              <a:t>In the same way also he took the cup, after supper, saying, “This cup is </a:t>
            </a:r>
            <a:r>
              <a:rPr lang="en-CA" b="1" dirty="0">
                <a:highlight>
                  <a:srgbClr val="FFFF00"/>
                </a:highlight>
              </a:rPr>
              <a:t>the new covenant in my blood</a:t>
            </a:r>
            <a:r>
              <a:rPr lang="en-CA" dirty="0"/>
              <a:t>.  Do this, as often as you drink it, in remembrance of me.”</a:t>
            </a:r>
          </a:p>
          <a:p>
            <a:pPr marL="457200" lvl="1" indent="0">
              <a:spcBef>
                <a:spcPts val="300"/>
              </a:spcBef>
              <a:buNone/>
            </a:pPr>
            <a:r>
              <a:rPr lang="en-CA" b="1" u="sng" dirty="0"/>
              <a:t>Hebrews 8:13a, 9:15a ESV</a:t>
            </a:r>
          </a:p>
          <a:p>
            <a:pPr marL="457200" lvl="1" indent="0">
              <a:spcBef>
                <a:spcPts val="0"/>
              </a:spcBef>
              <a:buNone/>
            </a:pPr>
            <a:r>
              <a:rPr lang="en-CA" dirty="0"/>
              <a:t>In speaking of a </a:t>
            </a:r>
            <a:r>
              <a:rPr lang="en-CA" b="1" dirty="0">
                <a:highlight>
                  <a:srgbClr val="FFFF00"/>
                </a:highlight>
              </a:rPr>
              <a:t>new covenant</a:t>
            </a:r>
            <a:r>
              <a:rPr lang="en-CA" dirty="0"/>
              <a:t>, he makes </a:t>
            </a:r>
            <a:r>
              <a:rPr lang="en-CA" b="1" dirty="0">
                <a:highlight>
                  <a:srgbClr val="FFFF00"/>
                </a:highlight>
              </a:rPr>
              <a:t>the first one obsolete</a:t>
            </a:r>
            <a:r>
              <a:rPr lang="en-CA" dirty="0"/>
              <a:t>.  … he is the mediator of a </a:t>
            </a:r>
            <a:r>
              <a:rPr lang="en-CA" b="1" dirty="0">
                <a:highlight>
                  <a:srgbClr val="FFFF00"/>
                </a:highlight>
              </a:rPr>
              <a:t>new covenant</a:t>
            </a:r>
            <a:r>
              <a:rPr lang="en-CA" dirty="0"/>
              <a:t>, so that those who are called may receive </a:t>
            </a:r>
            <a:r>
              <a:rPr lang="en-CA" b="1" dirty="0">
                <a:highlight>
                  <a:srgbClr val="FFFF00"/>
                </a:highlight>
              </a:rPr>
              <a:t>the promised eternal inheritance</a:t>
            </a:r>
            <a:r>
              <a:rPr lang="en-CA" dirty="0"/>
              <a:t> …</a:t>
            </a:r>
          </a:p>
          <a:p>
            <a:pPr marL="457200" lvl="1" indent="0">
              <a:spcBef>
                <a:spcPts val="300"/>
              </a:spcBef>
              <a:buNone/>
            </a:pPr>
            <a:r>
              <a:rPr lang="en-CA" b="1" u="sng" dirty="0"/>
              <a:t>1 Peter 2:9, 2 Peter 1:10 ESV</a:t>
            </a:r>
          </a:p>
          <a:p>
            <a:pPr marL="457200" lvl="1" indent="0">
              <a:spcBef>
                <a:spcPts val="0"/>
              </a:spcBef>
              <a:buNone/>
            </a:pPr>
            <a:r>
              <a:rPr lang="en-CA" dirty="0"/>
              <a:t>But </a:t>
            </a:r>
            <a:r>
              <a:rPr lang="en-CA" b="1" dirty="0">
                <a:highlight>
                  <a:srgbClr val="FFFF00"/>
                </a:highlight>
              </a:rPr>
              <a:t>you are a chosen race, a royal priesthood, a holy nation, a people for his own possession</a:t>
            </a:r>
            <a:r>
              <a:rPr lang="en-CA" dirty="0"/>
              <a:t>, that you may proclaim the excellencies of him who called you out of darkness into his marvelous light. … Therefore, brothers, </a:t>
            </a:r>
            <a:r>
              <a:rPr lang="en-CA" b="1" dirty="0">
                <a:highlight>
                  <a:srgbClr val="FFFF00"/>
                </a:highlight>
              </a:rPr>
              <a:t>be all the more diligent to confirm your calling and election</a:t>
            </a:r>
            <a:r>
              <a:rPr lang="en-CA" dirty="0"/>
              <a:t>, for if you </a:t>
            </a:r>
            <a:r>
              <a:rPr lang="en-CA" b="1" dirty="0">
                <a:highlight>
                  <a:srgbClr val="FFFF00"/>
                </a:highlight>
              </a:rPr>
              <a:t>practice these qualities</a:t>
            </a:r>
            <a:r>
              <a:rPr lang="en-CA" dirty="0"/>
              <a:t> you will never fall. </a:t>
            </a:r>
          </a:p>
          <a:p>
            <a:pPr marL="457200" lvl="1" indent="0">
              <a:spcBef>
                <a:spcPts val="300"/>
              </a:spcBef>
              <a:buNone/>
            </a:pPr>
            <a:r>
              <a:rPr lang="en-CA" b="1" u="sng" dirty="0"/>
              <a:t>John 14:15 ESV</a:t>
            </a:r>
          </a:p>
          <a:p>
            <a:pPr marL="457200" lvl="1" indent="0">
              <a:spcBef>
                <a:spcPts val="0"/>
              </a:spcBef>
              <a:buNone/>
            </a:pPr>
            <a:r>
              <a:rPr lang="en-CA" b="1" dirty="0">
                <a:highlight>
                  <a:srgbClr val="FFFF00"/>
                </a:highlight>
              </a:rPr>
              <a:t>If you love me, you will keep my commandments</a:t>
            </a:r>
            <a:r>
              <a:rPr lang="en-CA" dirty="0"/>
              <a:t>.</a:t>
            </a:r>
          </a:p>
        </p:txBody>
      </p:sp>
    </p:spTree>
    <p:extLst>
      <p:ext uri="{BB962C8B-B14F-4D97-AF65-F5344CB8AC3E}">
        <p14:creationId xmlns:p14="http://schemas.microsoft.com/office/powerpoint/2010/main" val="37667648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A15856-927A-4314-882A-EC7E4D106CE7}"/>
              </a:ext>
            </a:extLst>
          </p:cNvPr>
          <p:cNvSpPr>
            <a:spLocks noGrp="1"/>
          </p:cNvSpPr>
          <p:nvPr>
            <p:ph type="title"/>
          </p:nvPr>
        </p:nvSpPr>
        <p:spPr>
          <a:xfrm>
            <a:off x="838200" y="1"/>
            <a:ext cx="10515600" cy="1146874"/>
          </a:xfrm>
        </p:spPr>
        <p:txBody>
          <a:bodyPr/>
          <a:lstStyle/>
          <a:p>
            <a:pPr algn="ctr"/>
            <a:r>
              <a:rPr lang="en-CA" dirty="0">
                <a:latin typeface="Arial Black" panose="020B0A04020102020204" pitchFamily="34" charset="0"/>
              </a:rPr>
              <a:t>The Meaning of </a:t>
            </a:r>
            <a:r>
              <a:rPr lang="en-CA" i="1" dirty="0">
                <a:latin typeface="Arial Black" panose="020B0A04020102020204" pitchFamily="34" charset="0"/>
              </a:rPr>
              <a:t>torah</a:t>
            </a:r>
          </a:p>
        </p:txBody>
      </p:sp>
      <p:sp>
        <p:nvSpPr>
          <p:cNvPr id="3" name="Content Placeholder 2">
            <a:extLst>
              <a:ext uri="{FF2B5EF4-FFF2-40B4-BE49-F238E27FC236}">
                <a16:creationId xmlns:a16="http://schemas.microsoft.com/office/drawing/2014/main" id="{F57526F8-8DEF-47B4-867F-5B23C74C7876}"/>
              </a:ext>
            </a:extLst>
          </p:cNvPr>
          <p:cNvSpPr>
            <a:spLocks noGrp="1"/>
          </p:cNvSpPr>
          <p:nvPr>
            <p:ph idx="1"/>
          </p:nvPr>
        </p:nvSpPr>
        <p:spPr>
          <a:xfrm>
            <a:off x="0" y="1146875"/>
            <a:ext cx="12192000" cy="5711124"/>
          </a:xfrm>
        </p:spPr>
        <p:txBody>
          <a:bodyPr>
            <a:normAutofit fontScale="92500" lnSpcReduction="10000"/>
          </a:bodyPr>
          <a:lstStyle/>
          <a:p>
            <a:pPr marL="457200" lvl="1" indent="0">
              <a:lnSpc>
                <a:spcPct val="107000"/>
              </a:lnSpc>
              <a:spcBef>
                <a:spcPts val="0"/>
              </a:spcBef>
              <a:buNone/>
            </a:pPr>
            <a:r>
              <a:rPr lang="en-CA" b="1" u="sng" dirty="0">
                <a:effectLst/>
                <a:latin typeface="Calibri" panose="020F0502020204030204" pitchFamily="34" charset="0"/>
                <a:ea typeface="Calibri" panose="020F0502020204030204" pitchFamily="34" charset="0"/>
                <a:cs typeface="Arial" panose="020B0604020202020204" pitchFamily="34" charset="0"/>
              </a:rPr>
              <a:t>Deuteronomy 32:45-47 ESV</a:t>
            </a:r>
          </a:p>
          <a:p>
            <a:pPr marL="457200" lvl="1" indent="0">
              <a:lnSpc>
                <a:spcPct val="107000"/>
              </a:lnSpc>
              <a:spcBef>
                <a:spcPts val="0"/>
              </a:spcBef>
              <a:buNone/>
            </a:pPr>
            <a:r>
              <a:rPr lang="en-CA" dirty="0">
                <a:effectLst/>
                <a:latin typeface="Calibri" panose="020F0502020204030204" pitchFamily="34" charset="0"/>
                <a:ea typeface="Calibri" panose="020F0502020204030204" pitchFamily="34" charset="0"/>
                <a:cs typeface="Arial" panose="020B0604020202020204" pitchFamily="34" charset="0"/>
              </a:rPr>
              <a:t>And when Moses had finished </a:t>
            </a:r>
            <a:r>
              <a:rPr lang="en-CA"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speaking all these words</a:t>
            </a:r>
            <a:r>
              <a:rPr lang="en-CA" dirty="0">
                <a:effectLst/>
                <a:latin typeface="Calibri" panose="020F0502020204030204" pitchFamily="34" charset="0"/>
                <a:ea typeface="Calibri" panose="020F0502020204030204" pitchFamily="34" charset="0"/>
                <a:cs typeface="Arial" panose="020B0604020202020204" pitchFamily="34" charset="0"/>
              </a:rPr>
              <a:t> to all Israel, he said to them, “Take to heart all the words by which I am warning you today, that you may command them to your children, that they may </a:t>
            </a:r>
            <a:r>
              <a:rPr lang="en-CA"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be careful to do all the words of this [torah]</a:t>
            </a:r>
            <a:r>
              <a:rPr lang="en-CA" dirty="0">
                <a:effectLst/>
                <a:latin typeface="Calibri" panose="020F0502020204030204" pitchFamily="34" charset="0"/>
                <a:ea typeface="Calibri" panose="020F0502020204030204" pitchFamily="34" charset="0"/>
                <a:cs typeface="Arial" panose="020B0604020202020204" pitchFamily="34" charset="0"/>
              </a:rPr>
              <a:t>.  For </a:t>
            </a:r>
            <a:r>
              <a:rPr lang="en-CA"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it is no empty word</a:t>
            </a:r>
            <a:r>
              <a:rPr lang="en-CA" dirty="0">
                <a:effectLst/>
                <a:latin typeface="Calibri" panose="020F0502020204030204" pitchFamily="34" charset="0"/>
                <a:ea typeface="Calibri" panose="020F0502020204030204" pitchFamily="34" charset="0"/>
                <a:cs typeface="Arial" panose="020B0604020202020204" pitchFamily="34" charset="0"/>
              </a:rPr>
              <a:t> for you, but </a:t>
            </a:r>
            <a:r>
              <a:rPr lang="en-CA"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your very life</a:t>
            </a:r>
            <a:r>
              <a:rPr lang="en-CA" dirty="0">
                <a:effectLst/>
                <a:latin typeface="Calibri" panose="020F0502020204030204" pitchFamily="34" charset="0"/>
                <a:ea typeface="Calibri" panose="020F0502020204030204" pitchFamily="34" charset="0"/>
                <a:cs typeface="Arial" panose="020B0604020202020204" pitchFamily="34" charset="0"/>
              </a:rPr>
              <a:t>, and </a:t>
            </a:r>
            <a:r>
              <a:rPr lang="en-CA"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by this word you shall live</a:t>
            </a:r>
            <a:r>
              <a:rPr lang="en-CA" dirty="0">
                <a:effectLst/>
                <a:latin typeface="Calibri" panose="020F0502020204030204" pitchFamily="34" charset="0"/>
                <a:ea typeface="Calibri" panose="020F0502020204030204" pitchFamily="34" charset="0"/>
                <a:cs typeface="Arial" panose="020B0604020202020204" pitchFamily="34" charset="0"/>
              </a:rPr>
              <a:t> …”  </a:t>
            </a:r>
          </a:p>
          <a:p>
            <a:pPr>
              <a:lnSpc>
                <a:spcPct val="107000"/>
              </a:lnSpc>
              <a:spcBef>
                <a:spcPts val="600"/>
              </a:spcBef>
              <a:spcAft>
                <a:spcPts val="600"/>
              </a:spcAft>
            </a:pPr>
            <a:r>
              <a:rPr lang="en-CA" dirty="0">
                <a:effectLst/>
                <a:latin typeface="Calibri" panose="020F0502020204030204" pitchFamily="34" charset="0"/>
                <a:ea typeface="Calibri" panose="020F0502020204030204" pitchFamily="34" charset="0"/>
                <a:cs typeface="Arial" panose="020B0604020202020204" pitchFamily="34" charset="0"/>
              </a:rPr>
              <a:t>The “</a:t>
            </a:r>
            <a:r>
              <a:rPr lang="en-CA" i="1" dirty="0">
                <a:effectLst/>
                <a:latin typeface="Calibri" panose="020F0502020204030204" pitchFamily="34" charset="0"/>
                <a:ea typeface="Calibri" panose="020F0502020204030204" pitchFamily="34" charset="0"/>
                <a:cs typeface="Arial" panose="020B0604020202020204" pitchFamily="34" charset="0"/>
              </a:rPr>
              <a:t>torah</a:t>
            </a:r>
            <a:r>
              <a:rPr lang="en-CA" dirty="0">
                <a:effectLst/>
                <a:latin typeface="Calibri" panose="020F0502020204030204" pitchFamily="34" charset="0"/>
                <a:ea typeface="Calibri" panose="020F0502020204030204" pitchFamily="34" charset="0"/>
                <a:cs typeface="Arial" panose="020B0604020202020204" pitchFamily="34" charset="0"/>
              </a:rPr>
              <a:t>” comprises </a:t>
            </a:r>
            <a:r>
              <a:rPr lang="en-CA"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the words spoken by Moses</a:t>
            </a:r>
            <a:r>
              <a:rPr lang="en-CA" dirty="0">
                <a:effectLst/>
                <a:latin typeface="Calibri" panose="020F0502020204030204" pitchFamily="34" charset="0"/>
                <a:ea typeface="Calibri" panose="020F0502020204030204" pitchFamily="34" charset="0"/>
                <a:cs typeface="Arial" panose="020B0604020202020204" pitchFamily="34" charset="0"/>
              </a:rPr>
              <a:t> – </a:t>
            </a:r>
            <a:r>
              <a:rPr lang="en-CA" dirty="0">
                <a:latin typeface="Calibri" panose="020F0502020204030204" pitchFamily="34" charset="0"/>
                <a:ea typeface="Calibri" panose="020F0502020204030204" pitchFamily="34" charset="0"/>
                <a:cs typeface="Arial" panose="020B0604020202020204" pitchFamily="34" charset="0"/>
              </a:rPr>
              <a:t>the instruction given to him from God</a:t>
            </a:r>
            <a:r>
              <a:rPr lang="en-CA" dirty="0">
                <a:effectLst/>
                <a:latin typeface="Calibri" panose="020F0502020204030204" pitchFamily="34" charset="0"/>
                <a:ea typeface="Calibri" panose="020F0502020204030204" pitchFamily="34" charset="0"/>
                <a:cs typeface="Arial" panose="020B0604020202020204" pitchFamily="34" charset="0"/>
              </a:rPr>
              <a:t>.  </a:t>
            </a:r>
            <a:r>
              <a:rPr lang="en-CA"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The words are NOT empty</a:t>
            </a:r>
            <a:r>
              <a:rPr lang="en-CA" dirty="0">
                <a:effectLst/>
                <a:latin typeface="Calibri" panose="020F0502020204030204" pitchFamily="34" charset="0"/>
                <a:ea typeface="Calibri" panose="020F0502020204030204" pitchFamily="34" charset="0"/>
                <a:cs typeface="Arial" panose="020B0604020202020204" pitchFamily="34" charset="0"/>
              </a:rPr>
              <a:t> – they require action.  The </a:t>
            </a:r>
            <a:r>
              <a:rPr lang="en-CA"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Israelites were “to do”</a:t>
            </a:r>
            <a:r>
              <a:rPr lang="en-CA" dirty="0">
                <a:effectLst/>
                <a:latin typeface="Calibri" panose="020F0502020204030204" pitchFamily="34" charset="0"/>
                <a:ea typeface="Calibri" panose="020F0502020204030204" pitchFamily="34" charset="0"/>
                <a:cs typeface="Arial" panose="020B0604020202020204" pitchFamily="34" charset="0"/>
              </a:rPr>
              <a:t> (from </a:t>
            </a:r>
            <a:r>
              <a:rPr lang="en-CA" i="1" dirty="0">
                <a:effectLst/>
                <a:latin typeface="Calibri" panose="020F0502020204030204" pitchFamily="34" charset="0"/>
                <a:ea typeface="Calibri" panose="020F0502020204030204" pitchFamily="34" charset="0"/>
                <a:cs typeface="Arial" panose="020B0604020202020204" pitchFamily="34" charset="0"/>
              </a:rPr>
              <a:t>`</a:t>
            </a:r>
            <a:r>
              <a:rPr lang="en-CA" i="1" dirty="0" err="1">
                <a:effectLst/>
                <a:latin typeface="Calibri" panose="020F0502020204030204" pitchFamily="34" charset="0"/>
                <a:ea typeface="Calibri" panose="020F0502020204030204" pitchFamily="34" charset="0"/>
                <a:cs typeface="Arial" panose="020B0604020202020204" pitchFamily="34" charset="0"/>
              </a:rPr>
              <a:t>asah</a:t>
            </a:r>
            <a:r>
              <a:rPr lang="en-CA" dirty="0">
                <a:effectLst/>
                <a:latin typeface="Calibri" panose="020F0502020204030204" pitchFamily="34" charset="0"/>
                <a:ea typeface="Calibri" panose="020F0502020204030204" pitchFamily="34" charset="0"/>
                <a:cs typeface="Arial" panose="020B0604020202020204" pitchFamily="34" charset="0"/>
              </a:rPr>
              <a:t>) the “</a:t>
            </a:r>
            <a:r>
              <a:rPr lang="en-CA" i="1" dirty="0">
                <a:effectLst/>
                <a:latin typeface="Calibri" panose="020F0502020204030204" pitchFamily="34" charset="0"/>
                <a:ea typeface="Calibri" panose="020F0502020204030204" pitchFamily="34" charset="0"/>
                <a:cs typeface="Arial" panose="020B0604020202020204" pitchFamily="34" charset="0"/>
              </a:rPr>
              <a:t>torah</a:t>
            </a:r>
            <a:r>
              <a:rPr lang="en-CA" dirty="0">
                <a:effectLst/>
                <a:latin typeface="Calibri" panose="020F0502020204030204" pitchFamily="34" charset="0"/>
                <a:ea typeface="Calibri" panose="020F0502020204030204" pitchFamily="34" charset="0"/>
                <a:cs typeface="Arial" panose="020B0604020202020204" pitchFamily="34" charset="0"/>
              </a:rPr>
              <a:t>” so that </a:t>
            </a:r>
            <a:r>
              <a:rPr lang="en-CA"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by doing the words they would live – </a:t>
            </a:r>
            <a:r>
              <a:rPr lang="en-CA" b="1" u="sng" dirty="0">
                <a:effectLst/>
                <a:highlight>
                  <a:srgbClr val="FFFF00"/>
                </a:highlight>
                <a:latin typeface="Calibri" panose="020F0502020204030204" pitchFamily="34" charset="0"/>
                <a:ea typeface="Calibri" panose="020F0502020204030204" pitchFamily="34" charset="0"/>
                <a:cs typeface="Arial" panose="020B0604020202020204" pitchFamily="34" charset="0"/>
              </a:rPr>
              <a:t>the words of life</a:t>
            </a:r>
          </a:p>
          <a:p>
            <a:pPr>
              <a:lnSpc>
                <a:spcPct val="107000"/>
              </a:lnSpc>
              <a:spcBef>
                <a:spcPts val="0"/>
              </a:spcBef>
            </a:pPr>
            <a:r>
              <a:rPr lang="en-CA" dirty="0"/>
              <a:t>In the same verb, </a:t>
            </a:r>
            <a:r>
              <a:rPr lang="en-CA" i="1" dirty="0"/>
              <a:t>`</a:t>
            </a:r>
            <a:r>
              <a:rPr lang="en-CA" i="1" dirty="0" err="1"/>
              <a:t>asah</a:t>
            </a:r>
            <a:r>
              <a:rPr lang="en-CA" dirty="0"/>
              <a:t>, can be translated “to observe”</a:t>
            </a:r>
          </a:p>
          <a:p>
            <a:pPr marL="457200" lvl="1" indent="0">
              <a:lnSpc>
                <a:spcPct val="107000"/>
              </a:lnSpc>
              <a:spcBef>
                <a:spcPts val="0"/>
              </a:spcBef>
              <a:buNone/>
            </a:pPr>
            <a:r>
              <a:rPr lang="en-CA" b="1" u="sng" dirty="0"/>
              <a:t>Joshua 22:5a ESV</a:t>
            </a:r>
          </a:p>
          <a:p>
            <a:pPr marL="457200" lvl="1" indent="0">
              <a:lnSpc>
                <a:spcPct val="107000"/>
              </a:lnSpc>
              <a:spcBef>
                <a:spcPts val="0"/>
              </a:spcBef>
              <a:spcAft>
                <a:spcPts val="600"/>
              </a:spcAft>
              <a:buNone/>
            </a:pPr>
            <a:r>
              <a:rPr lang="en-CA" dirty="0"/>
              <a:t>Only be very careful </a:t>
            </a:r>
            <a:r>
              <a:rPr lang="en-CA" b="1" dirty="0">
                <a:highlight>
                  <a:srgbClr val="FFFF00"/>
                </a:highlight>
              </a:rPr>
              <a:t>to observe the commandment</a:t>
            </a:r>
            <a:r>
              <a:rPr lang="en-CA" dirty="0"/>
              <a:t> </a:t>
            </a:r>
            <a:r>
              <a:rPr lang="en-CA" b="1" dirty="0">
                <a:highlight>
                  <a:srgbClr val="FFFF00"/>
                </a:highlight>
              </a:rPr>
              <a:t>and the [torah]</a:t>
            </a:r>
            <a:r>
              <a:rPr lang="en-CA" dirty="0"/>
              <a:t> that Moses the servant of the LORD commanded you …</a:t>
            </a:r>
          </a:p>
          <a:p>
            <a:pPr>
              <a:lnSpc>
                <a:spcPct val="107000"/>
              </a:lnSpc>
              <a:spcBef>
                <a:spcPts val="0"/>
              </a:spcBef>
              <a:spcAft>
                <a:spcPts val="600"/>
              </a:spcAft>
            </a:pPr>
            <a:r>
              <a:rPr lang="en-CA" dirty="0"/>
              <a:t>Note “</a:t>
            </a:r>
            <a:r>
              <a:rPr lang="en-CA" i="1" dirty="0"/>
              <a:t>torah</a:t>
            </a:r>
            <a:r>
              <a:rPr lang="en-CA" dirty="0"/>
              <a:t>” is juxtaposed with commandment, </a:t>
            </a:r>
            <a:r>
              <a:rPr lang="en-CA" i="1" dirty="0" err="1"/>
              <a:t>mitzᵉwah</a:t>
            </a:r>
            <a:r>
              <a:rPr lang="en-CA" dirty="0"/>
              <a:t>, clearly indicating that </a:t>
            </a:r>
            <a:r>
              <a:rPr lang="en-CA" b="1" dirty="0">
                <a:highlight>
                  <a:srgbClr val="FFFF00"/>
                </a:highlight>
              </a:rPr>
              <a:t>“</a:t>
            </a:r>
            <a:r>
              <a:rPr lang="en-CA" b="1" i="1" dirty="0">
                <a:highlight>
                  <a:srgbClr val="FFFF00"/>
                </a:highlight>
              </a:rPr>
              <a:t>torah</a:t>
            </a:r>
            <a:r>
              <a:rPr lang="en-CA" b="1" dirty="0">
                <a:highlight>
                  <a:srgbClr val="FFFF00"/>
                </a:highlight>
              </a:rPr>
              <a:t>” is NOT the same as the ten commandments</a:t>
            </a:r>
          </a:p>
        </p:txBody>
      </p:sp>
    </p:spTree>
    <p:extLst>
      <p:ext uri="{BB962C8B-B14F-4D97-AF65-F5344CB8AC3E}">
        <p14:creationId xmlns:p14="http://schemas.microsoft.com/office/powerpoint/2010/main" val="31997620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9FCA1C65-7DF5-43BF-82E8-B73E57490E34}"/>
              </a:ext>
            </a:extLst>
          </p:cNvPr>
          <p:cNvSpPr txBox="1"/>
          <p:nvPr/>
        </p:nvSpPr>
        <p:spPr>
          <a:xfrm>
            <a:off x="0" y="0"/>
            <a:ext cx="12192000" cy="6158609"/>
          </a:xfrm>
          <a:prstGeom prst="rect">
            <a:avLst/>
          </a:prstGeom>
          <a:noFill/>
        </p:spPr>
        <p:txBody>
          <a:bodyPr wrap="square">
            <a:spAutoFit/>
          </a:bodyPr>
          <a:lstStyle/>
          <a:p>
            <a:pPr marL="0" marR="0">
              <a:lnSpc>
                <a:spcPct val="90000"/>
              </a:lnSpc>
              <a:spcBef>
                <a:spcPts val="0"/>
              </a:spcBef>
              <a:spcAft>
                <a:spcPts val="0"/>
              </a:spcAft>
            </a:pPr>
            <a:r>
              <a:rPr lang="en-CA" sz="2800" dirty="0">
                <a:effectLst/>
                <a:latin typeface="Calibri" panose="020F0502020204030204" pitchFamily="34" charset="0"/>
                <a:ea typeface="Calibri" panose="020F0502020204030204" pitchFamily="34" charset="0"/>
                <a:cs typeface="Arial" panose="020B0604020202020204" pitchFamily="34" charset="0"/>
              </a:rPr>
              <a:t>In the wisdom literature it is very clear that “</a:t>
            </a:r>
            <a:r>
              <a:rPr lang="en-CA" sz="2800" i="1" dirty="0">
                <a:effectLst/>
                <a:latin typeface="Calibri" panose="020F0502020204030204" pitchFamily="34" charset="0"/>
                <a:ea typeface="Calibri" panose="020F0502020204030204" pitchFamily="34" charset="0"/>
                <a:cs typeface="Arial" panose="020B0604020202020204" pitchFamily="34" charset="0"/>
              </a:rPr>
              <a:t>torah</a:t>
            </a:r>
            <a:r>
              <a:rPr lang="en-CA" sz="2800" dirty="0">
                <a:effectLst/>
                <a:latin typeface="Calibri" panose="020F0502020204030204" pitchFamily="34" charset="0"/>
                <a:ea typeface="Calibri" panose="020F0502020204030204" pitchFamily="34" charset="0"/>
                <a:cs typeface="Arial" panose="020B0604020202020204" pitchFamily="34" charset="0"/>
              </a:rPr>
              <a:t>” means teaching or instruction:</a:t>
            </a:r>
          </a:p>
          <a:p>
            <a:pPr marL="457200" marR="0">
              <a:lnSpc>
                <a:spcPct val="90000"/>
              </a:lnSpc>
              <a:spcBef>
                <a:spcPts val="0"/>
              </a:spcBef>
            </a:pPr>
            <a:r>
              <a:rPr lang="en-CA" sz="2400" b="1" u="sng" dirty="0">
                <a:effectLst/>
                <a:latin typeface="Calibri" panose="020F0502020204030204" pitchFamily="34" charset="0"/>
                <a:ea typeface="Calibri" panose="020F0502020204030204" pitchFamily="34" charset="0"/>
                <a:cs typeface="Arial" panose="020B0604020202020204" pitchFamily="34" charset="0"/>
              </a:rPr>
              <a:t>Job 22:21-22 ESV</a:t>
            </a:r>
          </a:p>
          <a:p>
            <a:pPr marL="457200" marR="0">
              <a:lnSpc>
                <a:spcPct val="90000"/>
              </a:lnSpc>
              <a:spcBef>
                <a:spcPts val="0"/>
              </a:spcBef>
              <a:spcAft>
                <a:spcPts val="600"/>
              </a:spcAft>
            </a:pPr>
            <a:r>
              <a:rPr lang="en-CA" sz="2400"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Agree with God</a:t>
            </a:r>
            <a:r>
              <a:rPr lang="en-CA" sz="2400" dirty="0">
                <a:effectLst/>
                <a:latin typeface="Calibri" panose="020F0502020204030204" pitchFamily="34" charset="0"/>
                <a:ea typeface="Calibri" panose="020F0502020204030204" pitchFamily="34" charset="0"/>
                <a:cs typeface="Arial" panose="020B0604020202020204" pitchFamily="34" charset="0"/>
              </a:rPr>
              <a:t>, and be at peace; thereby good will come to you.</a:t>
            </a:r>
            <a:br>
              <a:rPr lang="en-CA" sz="2400" dirty="0">
                <a:effectLst/>
                <a:latin typeface="Calibri" panose="020F0502020204030204" pitchFamily="34" charset="0"/>
                <a:ea typeface="Calibri" panose="020F0502020204030204" pitchFamily="34" charset="0"/>
                <a:cs typeface="Arial" panose="020B0604020202020204" pitchFamily="34" charset="0"/>
              </a:rPr>
            </a:br>
            <a:r>
              <a:rPr lang="en-CA" sz="2400"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Receive [torah]</a:t>
            </a:r>
            <a:r>
              <a:rPr lang="en-CA" sz="2400" dirty="0">
                <a:effectLst/>
                <a:latin typeface="Calibri" panose="020F0502020204030204" pitchFamily="34" charset="0"/>
                <a:ea typeface="Calibri" panose="020F0502020204030204" pitchFamily="34" charset="0"/>
                <a:cs typeface="Arial" panose="020B0604020202020204" pitchFamily="34" charset="0"/>
              </a:rPr>
              <a:t> from his mouth, and lay up his </a:t>
            </a:r>
            <a:r>
              <a:rPr lang="en-CA" sz="2400"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words</a:t>
            </a:r>
            <a:r>
              <a:rPr lang="en-CA" sz="2400" dirty="0">
                <a:effectLst/>
                <a:latin typeface="Calibri" panose="020F0502020204030204" pitchFamily="34" charset="0"/>
                <a:ea typeface="Calibri" panose="020F0502020204030204" pitchFamily="34" charset="0"/>
                <a:cs typeface="Arial" panose="020B0604020202020204" pitchFamily="34" charset="0"/>
              </a:rPr>
              <a:t> in your heart.</a:t>
            </a:r>
          </a:p>
          <a:p>
            <a:pPr marL="457200" marR="0">
              <a:lnSpc>
                <a:spcPct val="90000"/>
              </a:lnSpc>
              <a:spcBef>
                <a:spcPts val="600"/>
              </a:spcBef>
            </a:pPr>
            <a:r>
              <a:rPr lang="en-CA" sz="2400" b="1" u="sng" dirty="0">
                <a:effectLst/>
                <a:latin typeface="Calibri" panose="020F0502020204030204" pitchFamily="34" charset="0"/>
                <a:ea typeface="Calibri" panose="020F0502020204030204" pitchFamily="34" charset="0"/>
                <a:cs typeface="Arial" panose="020B0604020202020204" pitchFamily="34" charset="0"/>
              </a:rPr>
              <a:t>Psalm 78:1 ESV</a:t>
            </a:r>
          </a:p>
          <a:p>
            <a:pPr marL="457200" marR="0">
              <a:lnSpc>
                <a:spcPct val="90000"/>
              </a:lnSpc>
              <a:spcBef>
                <a:spcPts val="0"/>
              </a:spcBef>
              <a:spcAft>
                <a:spcPts val="300"/>
              </a:spcAft>
            </a:pPr>
            <a:r>
              <a:rPr lang="en-CA" sz="2400"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Give ear</a:t>
            </a:r>
            <a:r>
              <a:rPr lang="en-CA" sz="2400" dirty="0">
                <a:effectLst/>
                <a:latin typeface="Calibri" panose="020F0502020204030204" pitchFamily="34" charset="0"/>
                <a:ea typeface="Calibri" panose="020F0502020204030204" pitchFamily="34" charset="0"/>
                <a:cs typeface="Arial" panose="020B0604020202020204" pitchFamily="34" charset="0"/>
              </a:rPr>
              <a:t>, O my people, </a:t>
            </a:r>
            <a:r>
              <a:rPr lang="en-CA" sz="2400"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to my [torah]</a:t>
            </a:r>
            <a:r>
              <a:rPr lang="en-CA" sz="2400" dirty="0">
                <a:effectLst/>
                <a:latin typeface="Calibri" panose="020F0502020204030204" pitchFamily="34" charset="0"/>
                <a:ea typeface="Calibri" panose="020F0502020204030204" pitchFamily="34" charset="0"/>
                <a:cs typeface="Arial" panose="020B0604020202020204" pitchFamily="34" charset="0"/>
              </a:rPr>
              <a:t>; incline your ears to the </a:t>
            </a:r>
            <a:r>
              <a:rPr lang="en-CA" sz="2400"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words</a:t>
            </a:r>
            <a:r>
              <a:rPr lang="en-CA" sz="2400" dirty="0">
                <a:effectLst/>
                <a:latin typeface="Calibri" panose="020F0502020204030204" pitchFamily="34" charset="0"/>
                <a:ea typeface="Calibri" panose="020F0502020204030204" pitchFamily="34" charset="0"/>
                <a:cs typeface="Arial" panose="020B0604020202020204" pitchFamily="34" charset="0"/>
              </a:rPr>
              <a:t> of my mouth! </a:t>
            </a:r>
          </a:p>
          <a:p>
            <a:pPr marL="457200" marR="0">
              <a:lnSpc>
                <a:spcPct val="90000"/>
              </a:lnSpc>
              <a:spcBef>
                <a:spcPts val="600"/>
              </a:spcBef>
            </a:pPr>
            <a:r>
              <a:rPr lang="en-CA" sz="2400" b="1" u="sng" dirty="0">
                <a:effectLst/>
                <a:latin typeface="Calibri" panose="020F0502020204030204" pitchFamily="34" charset="0"/>
                <a:ea typeface="Calibri" panose="020F0502020204030204" pitchFamily="34" charset="0"/>
                <a:cs typeface="Arial" panose="020B0604020202020204" pitchFamily="34" charset="0"/>
              </a:rPr>
              <a:t>Proverbs 1:8 ESV</a:t>
            </a:r>
          </a:p>
          <a:p>
            <a:pPr marL="457200" marR="0">
              <a:lnSpc>
                <a:spcPct val="90000"/>
              </a:lnSpc>
              <a:spcBef>
                <a:spcPts val="0"/>
              </a:spcBef>
              <a:spcAft>
                <a:spcPts val="300"/>
              </a:spcAft>
            </a:pPr>
            <a:r>
              <a:rPr lang="en-CA" sz="2400" dirty="0">
                <a:effectLst/>
                <a:latin typeface="Calibri" panose="020F0502020204030204" pitchFamily="34" charset="0"/>
                <a:ea typeface="Calibri" panose="020F0502020204030204" pitchFamily="34" charset="0"/>
                <a:cs typeface="Arial" panose="020B0604020202020204" pitchFamily="34" charset="0"/>
              </a:rPr>
              <a:t>Hear, my son, your father’s </a:t>
            </a:r>
            <a:r>
              <a:rPr lang="en-CA" sz="2400"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instruction</a:t>
            </a:r>
            <a:r>
              <a:rPr lang="en-CA" sz="2400" dirty="0">
                <a:effectLst/>
                <a:latin typeface="Calibri" panose="020F0502020204030204" pitchFamily="34" charset="0"/>
                <a:ea typeface="Calibri" panose="020F0502020204030204" pitchFamily="34" charset="0"/>
                <a:cs typeface="Arial" panose="020B0604020202020204" pitchFamily="34" charset="0"/>
              </a:rPr>
              <a:t>, and forsake not your mother’s </a:t>
            </a:r>
            <a:r>
              <a:rPr lang="en-CA" sz="2400"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[torah]</a:t>
            </a:r>
            <a:endParaRPr lang="en-CA" sz="2400" dirty="0">
              <a:effectLst/>
              <a:highlight>
                <a:srgbClr val="FFFF00"/>
              </a:highlight>
              <a:latin typeface="Calibri" panose="020F0502020204030204" pitchFamily="34" charset="0"/>
              <a:ea typeface="Calibri" panose="020F0502020204030204" pitchFamily="34" charset="0"/>
              <a:cs typeface="Arial" panose="020B0604020202020204" pitchFamily="34" charset="0"/>
            </a:endParaRPr>
          </a:p>
          <a:p>
            <a:pPr marL="457200" marR="0">
              <a:lnSpc>
                <a:spcPct val="90000"/>
              </a:lnSpc>
              <a:spcBef>
                <a:spcPts val="600"/>
              </a:spcBef>
            </a:pPr>
            <a:r>
              <a:rPr lang="en-CA" sz="2400" b="1" u="sng" dirty="0">
                <a:effectLst/>
                <a:latin typeface="Calibri" panose="020F0502020204030204" pitchFamily="34" charset="0"/>
                <a:ea typeface="Calibri" panose="020F0502020204030204" pitchFamily="34" charset="0"/>
                <a:cs typeface="Arial" panose="020B0604020202020204" pitchFamily="34" charset="0"/>
              </a:rPr>
              <a:t>Proverbs 4:1-2 ESV</a:t>
            </a:r>
          </a:p>
          <a:p>
            <a:pPr marL="457200" marR="0">
              <a:lnSpc>
                <a:spcPct val="90000"/>
              </a:lnSpc>
              <a:spcBef>
                <a:spcPts val="0"/>
              </a:spcBef>
              <a:spcAft>
                <a:spcPts val="300"/>
              </a:spcAft>
            </a:pPr>
            <a:r>
              <a:rPr lang="en-CA" sz="2400" dirty="0">
                <a:effectLst/>
                <a:latin typeface="Calibri" panose="020F0502020204030204" pitchFamily="34" charset="0"/>
                <a:ea typeface="Calibri" panose="020F0502020204030204" pitchFamily="34" charset="0"/>
                <a:cs typeface="Arial" panose="020B0604020202020204" pitchFamily="34" charset="0"/>
              </a:rPr>
              <a:t>Hear, O sons, a father’s </a:t>
            </a:r>
            <a:r>
              <a:rPr lang="en-CA" sz="2400"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instruction</a:t>
            </a:r>
            <a:r>
              <a:rPr lang="en-CA" sz="2400" dirty="0">
                <a:effectLst/>
                <a:latin typeface="Calibri" panose="020F0502020204030204" pitchFamily="34" charset="0"/>
                <a:ea typeface="Calibri" panose="020F0502020204030204" pitchFamily="34" charset="0"/>
                <a:cs typeface="Arial" panose="020B0604020202020204" pitchFamily="34" charset="0"/>
              </a:rPr>
              <a:t>, and be attentive, that you may gain insight,</a:t>
            </a:r>
            <a:br>
              <a:rPr lang="en-CA" sz="2400" dirty="0">
                <a:effectLst/>
                <a:latin typeface="Calibri" panose="020F0502020204030204" pitchFamily="34" charset="0"/>
                <a:ea typeface="Calibri" panose="020F0502020204030204" pitchFamily="34" charset="0"/>
                <a:cs typeface="Arial" panose="020B0604020202020204" pitchFamily="34" charset="0"/>
              </a:rPr>
            </a:br>
            <a:r>
              <a:rPr lang="en-CA" sz="2400" dirty="0">
                <a:effectLst/>
                <a:latin typeface="Calibri" panose="020F0502020204030204" pitchFamily="34" charset="0"/>
                <a:ea typeface="Calibri" panose="020F0502020204030204" pitchFamily="34" charset="0"/>
                <a:cs typeface="Arial" panose="020B0604020202020204" pitchFamily="34" charset="0"/>
              </a:rPr>
              <a:t>for I give you good precepts; do not forsake my </a:t>
            </a:r>
            <a:r>
              <a:rPr lang="en-CA" sz="2400"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[torah]</a:t>
            </a:r>
            <a:r>
              <a:rPr lang="en-CA" sz="2400" dirty="0">
                <a:effectLst/>
                <a:latin typeface="Calibri" panose="020F0502020204030204" pitchFamily="34" charset="0"/>
                <a:ea typeface="Calibri" panose="020F0502020204030204" pitchFamily="34" charset="0"/>
                <a:cs typeface="Arial" panose="020B0604020202020204" pitchFamily="34" charset="0"/>
              </a:rPr>
              <a:t>.</a:t>
            </a:r>
          </a:p>
          <a:p>
            <a:pPr marL="457200" marR="0">
              <a:lnSpc>
                <a:spcPct val="90000"/>
              </a:lnSpc>
              <a:spcBef>
                <a:spcPts val="600"/>
              </a:spcBef>
              <a:spcAft>
                <a:spcPts val="600"/>
              </a:spcAft>
            </a:pPr>
            <a:r>
              <a:rPr lang="en-CA" sz="2400" b="1" u="sng" dirty="0">
                <a:effectLst/>
                <a:latin typeface="Calibri" panose="020F0502020204030204" pitchFamily="34" charset="0"/>
                <a:ea typeface="Calibri" panose="020F0502020204030204" pitchFamily="34" charset="0"/>
                <a:cs typeface="Arial" panose="020B0604020202020204" pitchFamily="34" charset="0"/>
              </a:rPr>
              <a:t>Proverbs 13:14 ESV</a:t>
            </a:r>
          </a:p>
          <a:p>
            <a:pPr marL="457200" marR="0">
              <a:lnSpc>
                <a:spcPct val="90000"/>
              </a:lnSpc>
              <a:spcBef>
                <a:spcPts val="0"/>
              </a:spcBef>
              <a:spcAft>
                <a:spcPts val="300"/>
              </a:spcAft>
            </a:pPr>
            <a:r>
              <a:rPr lang="en-CA" sz="2400" dirty="0">
                <a:effectLst/>
                <a:latin typeface="Calibri" panose="020F0502020204030204" pitchFamily="34" charset="0"/>
                <a:ea typeface="Calibri" panose="020F0502020204030204" pitchFamily="34" charset="0"/>
                <a:cs typeface="Arial" panose="020B0604020202020204" pitchFamily="34" charset="0"/>
              </a:rPr>
              <a:t>The </a:t>
            </a:r>
            <a:r>
              <a:rPr lang="en-CA" sz="2400" dirty="0">
                <a:effectLst/>
                <a:highlight>
                  <a:srgbClr val="FFFF00"/>
                </a:highlight>
                <a:latin typeface="Calibri" panose="020F0502020204030204" pitchFamily="34" charset="0"/>
                <a:ea typeface="Calibri" panose="020F0502020204030204" pitchFamily="34" charset="0"/>
                <a:cs typeface="Arial" panose="020B0604020202020204" pitchFamily="34" charset="0"/>
              </a:rPr>
              <a:t>[</a:t>
            </a:r>
            <a:r>
              <a:rPr lang="en-CA" sz="2400"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torah</a:t>
            </a:r>
            <a:r>
              <a:rPr lang="en-CA" sz="2400" dirty="0">
                <a:effectLst/>
                <a:highlight>
                  <a:srgbClr val="FFFF00"/>
                </a:highlight>
                <a:latin typeface="Calibri" panose="020F0502020204030204" pitchFamily="34" charset="0"/>
                <a:ea typeface="Calibri" panose="020F0502020204030204" pitchFamily="34" charset="0"/>
                <a:cs typeface="Arial" panose="020B0604020202020204" pitchFamily="34" charset="0"/>
              </a:rPr>
              <a:t>]</a:t>
            </a:r>
            <a:r>
              <a:rPr lang="en-CA" sz="2400" dirty="0">
                <a:effectLst/>
                <a:latin typeface="Calibri" panose="020F0502020204030204" pitchFamily="34" charset="0"/>
                <a:ea typeface="Calibri" panose="020F0502020204030204" pitchFamily="34" charset="0"/>
                <a:cs typeface="Arial" panose="020B0604020202020204" pitchFamily="34" charset="0"/>
              </a:rPr>
              <a:t> of the wise is a </a:t>
            </a:r>
            <a:r>
              <a:rPr lang="en-CA" sz="2400"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fountain of life</a:t>
            </a:r>
            <a:r>
              <a:rPr lang="en-CA" sz="2400" dirty="0">
                <a:effectLst/>
                <a:latin typeface="Calibri" panose="020F0502020204030204" pitchFamily="34" charset="0"/>
                <a:ea typeface="Calibri" panose="020F0502020204030204" pitchFamily="34" charset="0"/>
                <a:cs typeface="Arial" panose="020B0604020202020204" pitchFamily="34" charset="0"/>
              </a:rPr>
              <a:t>, that one may turn away from the snares of death.  </a:t>
            </a:r>
          </a:p>
          <a:p>
            <a:pPr marL="457200" marR="0">
              <a:lnSpc>
                <a:spcPct val="90000"/>
              </a:lnSpc>
              <a:spcBef>
                <a:spcPts val="600"/>
              </a:spcBef>
            </a:pPr>
            <a:r>
              <a:rPr lang="en-CA" sz="2400" b="1" u="sng" dirty="0">
                <a:effectLst/>
                <a:latin typeface="Calibri" panose="020F0502020204030204" pitchFamily="34" charset="0"/>
                <a:ea typeface="Calibri" panose="020F0502020204030204" pitchFamily="34" charset="0"/>
                <a:cs typeface="Arial" panose="020B0604020202020204" pitchFamily="34" charset="0"/>
              </a:rPr>
              <a:t>Proverbs 31:26 ESV</a:t>
            </a:r>
          </a:p>
          <a:p>
            <a:pPr marL="457200" marR="0">
              <a:lnSpc>
                <a:spcPct val="90000"/>
              </a:lnSpc>
              <a:spcBef>
                <a:spcPts val="0"/>
              </a:spcBef>
              <a:spcAft>
                <a:spcPts val="600"/>
              </a:spcAft>
            </a:pPr>
            <a:r>
              <a:rPr lang="en-CA" sz="2400" dirty="0">
                <a:effectLst/>
                <a:latin typeface="Calibri" panose="020F0502020204030204" pitchFamily="34" charset="0"/>
                <a:ea typeface="Calibri" panose="020F0502020204030204" pitchFamily="34" charset="0"/>
                <a:cs typeface="Arial" panose="020B0604020202020204" pitchFamily="34" charset="0"/>
              </a:rPr>
              <a:t>She opens her mouth with </a:t>
            </a:r>
            <a:r>
              <a:rPr lang="en-CA" sz="2400"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wisdom</a:t>
            </a:r>
            <a:r>
              <a:rPr lang="en-CA" sz="2400" dirty="0">
                <a:effectLst/>
                <a:latin typeface="Calibri" panose="020F0502020204030204" pitchFamily="34" charset="0"/>
                <a:ea typeface="Calibri" panose="020F0502020204030204" pitchFamily="34" charset="0"/>
                <a:cs typeface="Arial" panose="020B0604020202020204" pitchFamily="34" charset="0"/>
              </a:rPr>
              <a:t>, and the </a:t>
            </a:r>
            <a:r>
              <a:rPr lang="en-CA" sz="2400" dirty="0">
                <a:effectLst/>
                <a:highlight>
                  <a:srgbClr val="FFFF00"/>
                </a:highlight>
                <a:latin typeface="Calibri" panose="020F0502020204030204" pitchFamily="34" charset="0"/>
                <a:ea typeface="Calibri" panose="020F0502020204030204" pitchFamily="34" charset="0"/>
                <a:cs typeface="Arial" panose="020B0604020202020204" pitchFamily="34" charset="0"/>
              </a:rPr>
              <a:t>[</a:t>
            </a:r>
            <a:r>
              <a:rPr lang="en-CA" sz="2400"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torah</a:t>
            </a:r>
            <a:r>
              <a:rPr lang="en-CA" sz="2400" dirty="0">
                <a:effectLst/>
                <a:highlight>
                  <a:srgbClr val="FFFF00"/>
                </a:highlight>
                <a:latin typeface="Calibri" panose="020F0502020204030204" pitchFamily="34" charset="0"/>
                <a:ea typeface="Calibri" panose="020F0502020204030204" pitchFamily="34" charset="0"/>
                <a:cs typeface="Arial" panose="020B0604020202020204" pitchFamily="34" charset="0"/>
              </a:rPr>
              <a:t>]</a:t>
            </a:r>
            <a:r>
              <a:rPr lang="en-CA" sz="2400" dirty="0">
                <a:effectLst/>
                <a:latin typeface="Calibri" panose="020F0502020204030204" pitchFamily="34" charset="0"/>
                <a:ea typeface="Calibri" panose="020F0502020204030204" pitchFamily="34" charset="0"/>
                <a:cs typeface="Arial" panose="020B0604020202020204" pitchFamily="34" charset="0"/>
              </a:rPr>
              <a:t> of </a:t>
            </a:r>
            <a:r>
              <a:rPr lang="en-CA" sz="2400" dirty="0">
                <a:effectLst/>
                <a:highlight>
                  <a:srgbClr val="FFFF00"/>
                </a:highlight>
                <a:latin typeface="Calibri" panose="020F0502020204030204" pitchFamily="34" charset="0"/>
                <a:ea typeface="Calibri" panose="020F0502020204030204" pitchFamily="34" charset="0"/>
                <a:cs typeface="Arial" panose="020B0604020202020204" pitchFamily="34" charset="0"/>
              </a:rPr>
              <a:t>[</a:t>
            </a:r>
            <a:r>
              <a:rPr lang="en-CA" sz="2400" b="1" dirty="0" err="1">
                <a:effectLst/>
                <a:highlight>
                  <a:srgbClr val="FFFF00"/>
                </a:highlight>
                <a:latin typeface="Calibri" panose="020F0502020204030204" pitchFamily="34" charset="0"/>
                <a:ea typeface="Calibri" panose="020F0502020204030204" pitchFamily="34" charset="0"/>
                <a:cs typeface="Arial" panose="020B0604020202020204" pitchFamily="34" charset="0"/>
              </a:rPr>
              <a:t>h</a:t>
            </a:r>
            <a:r>
              <a:rPr lang="en-CA" sz="2400" b="1" dirty="0" err="1">
                <a:effectLst/>
                <a:highlight>
                  <a:srgbClr val="FFFF00"/>
                </a:highlight>
                <a:latin typeface="Calibri" panose="020F0502020204030204" pitchFamily="34" charset="0"/>
                <a:ea typeface="Calibri" panose="020F0502020204030204" pitchFamily="34" charset="0"/>
                <a:cs typeface="Calibri" panose="020F0502020204030204" pitchFamily="34" charset="0"/>
              </a:rPr>
              <a:t>̣</a:t>
            </a:r>
            <a:r>
              <a:rPr lang="en-CA" sz="2400" b="1" dirty="0" err="1">
                <a:effectLst/>
                <a:highlight>
                  <a:srgbClr val="FFFF00"/>
                </a:highlight>
                <a:latin typeface="Calibri" panose="020F0502020204030204" pitchFamily="34" charset="0"/>
                <a:ea typeface="Calibri" panose="020F0502020204030204" pitchFamily="34" charset="0"/>
                <a:cs typeface="Arial" panose="020B0604020202020204" pitchFamily="34" charset="0"/>
              </a:rPr>
              <a:t>esed</a:t>
            </a:r>
            <a:r>
              <a:rPr lang="en-CA" sz="2400" dirty="0">
                <a:effectLst/>
                <a:highlight>
                  <a:srgbClr val="FFFF00"/>
                </a:highlight>
                <a:latin typeface="Calibri" panose="020F0502020204030204" pitchFamily="34" charset="0"/>
                <a:ea typeface="Calibri" panose="020F0502020204030204" pitchFamily="34" charset="0"/>
                <a:cs typeface="Arial" panose="020B0604020202020204" pitchFamily="34" charset="0"/>
              </a:rPr>
              <a:t>]</a:t>
            </a:r>
            <a:r>
              <a:rPr lang="en-CA" sz="2400" dirty="0">
                <a:effectLst/>
                <a:latin typeface="Calibri" panose="020F0502020204030204" pitchFamily="34" charset="0"/>
                <a:ea typeface="Calibri" panose="020F0502020204030204" pitchFamily="34" charset="0"/>
                <a:cs typeface="Arial" panose="020B0604020202020204" pitchFamily="34" charset="0"/>
              </a:rPr>
              <a:t> is on her tongue.</a:t>
            </a:r>
          </a:p>
        </p:txBody>
      </p:sp>
    </p:spTree>
    <p:extLst>
      <p:ext uri="{BB962C8B-B14F-4D97-AF65-F5344CB8AC3E}">
        <p14:creationId xmlns:p14="http://schemas.microsoft.com/office/powerpoint/2010/main" val="157834231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1578</TotalTime>
  <Words>4413</Words>
  <Application>Microsoft Office PowerPoint</Application>
  <PresentationFormat>Widescreen</PresentationFormat>
  <Paragraphs>201</Paragraphs>
  <Slides>18</Slides>
  <Notes>14</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18</vt:i4>
      </vt:variant>
    </vt:vector>
  </HeadingPairs>
  <TitlesOfParts>
    <vt:vector size="25" baseType="lpstr">
      <vt:lpstr>Arial</vt:lpstr>
      <vt:lpstr>Arial Black</vt:lpstr>
      <vt:lpstr>Calibri</vt:lpstr>
      <vt:lpstr>Calibri Light</vt:lpstr>
      <vt:lpstr>Sentinel A</vt:lpstr>
      <vt:lpstr>Wingdings</vt:lpstr>
      <vt:lpstr>Office Theme</vt:lpstr>
      <vt:lpstr>The Words of Life</vt:lpstr>
      <vt:lpstr>The Plan of God Unfolds</vt:lpstr>
      <vt:lpstr>The Covenant of Knowledge</vt:lpstr>
      <vt:lpstr>PowerPoint Presentation</vt:lpstr>
      <vt:lpstr>The Sinai Covenant</vt:lpstr>
      <vt:lpstr>God’s Greatest Outpouring of Revelation</vt:lpstr>
      <vt:lpstr>The Covenant of Baptism</vt:lpstr>
      <vt:lpstr>The Meaning of torah</vt:lpstr>
      <vt:lpstr>PowerPoint Presentation</vt:lpstr>
      <vt:lpstr>PowerPoint Presentation</vt:lpstr>
      <vt:lpstr>PowerPoint Presentation</vt:lpstr>
      <vt:lpstr>The Ten Commandments</vt:lpstr>
      <vt:lpstr>The Book of the Covenant</vt:lpstr>
      <vt:lpstr>Statutes in Ancient Israel</vt:lpstr>
      <vt:lpstr>PowerPoint Presentation</vt:lpstr>
      <vt:lpstr>Worship and Social Justice</vt:lpstr>
      <vt:lpstr>How Did the Pharisees Go Wrong?</vt:lpstr>
      <vt:lpstr>Conclusion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Words of Life</dc:title>
  <dc:creator>Mike Whyte</dc:creator>
  <cp:lastModifiedBy>Mike Whyte</cp:lastModifiedBy>
  <cp:revision>29</cp:revision>
  <dcterms:created xsi:type="dcterms:W3CDTF">2022-02-22T12:45:54Z</dcterms:created>
  <dcterms:modified xsi:type="dcterms:W3CDTF">2022-03-26T11:29:23Z</dcterms:modified>
</cp:coreProperties>
</file>