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0" r:id="rId3"/>
    <p:sldId id="257" r:id="rId4"/>
    <p:sldId id="258" r:id="rId5"/>
    <p:sldId id="266" r:id="rId6"/>
    <p:sldId id="259" r:id="rId7"/>
    <p:sldId id="261" r:id="rId8"/>
    <p:sldId id="262" r:id="rId9"/>
    <p:sldId id="263" r:id="rId10"/>
    <p:sldId id="267" r:id="rId11"/>
    <p:sldId id="268"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4401" autoAdjust="0"/>
  </p:normalViewPr>
  <p:slideViewPr>
    <p:cSldViewPr snapToGrid="0">
      <p:cViewPr varScale="1">
        <p:scale>
          <a:sx n="50" d="100"/>
          <a:sy n="50" d="100"/>
        </p:scale>
        <p:origin x="1236" y="66"/>
      </p:cViewPr>
      <p:guideLst/>
    </p:cSldViewPr>
  </p:slideViewPr>
  <p:notesTextViewPr>
    <p:cViewPr>
      <p:scale>
        <a:sx n="3" d="2"/>
        <a:sy n="3" d="2"/>
      </p:scale>
      <p:origin x="0" y="0"/>
    </p:cViewPr>
  </p:notesTextViewPr>
  <p:sorterViewPr>
    <p:cViewPr varScale="1">
      <p:scale>
        <a:sx n="1" d="1"/>
        <a:sy n="1" d="1"/>
      </p:scale>
      <p:origin x="0" y="-38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BFC25-E4EA-42DE-B931-E0AC310D01D1}" type="datetimeFigureOut">
              <a:rPr lang="en-CA" smtClean="0"/>
              <a:t>2021-06-12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A171EF-288B-4239-A907-DB8E04865A7D}" type="slidenum">
              <a:rPr lang="en-CA" smtClean="0"/>
              <a:t>‹#›</a:t>
            </a:fld>
            <a:endParaRPr lang="en-CA"/>
          </a:p>
        </p:txBody>
      </p:sp>
    </p:spTree>
    <p:extLst>
      <p:ext uri="{BB962C8B-B14F-4D97-AF65-F5344CB8AC3E}">
        <p14:creationId xmlns:p14="http://schemas.microsoft.com/office/powerpoint/2010/main" val="3254490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quotes from Revelation highlight our “hope” as Christians </a:t>
            </a:r>
          </a:p>
          <a:p>
            <a:pPr marL="171450" indent="-171450">
              <a:buFont typeface="Arial" panose="020B0604020202020204" pitchFamily="34" charset="0"/>
              <a:buChar char="•"/>
            </a:pPr>
            <a:r>
              <a:rPr lang="en-CA" dirty="0"/>
              <a:t>We talk abstractly about being “kings and priests”, and we have a good idea what a ”king” is, but what does it actually mean to be a “priest”?</a:t>
            </a:r>
          </a:p>
          <a:p>
            <a:pPr marL="171450" indent="-171450">
              <a:buFont typeface="Arial" panose="020B0604020202020204" pitchFamily="34" charset="0"/>
              <a:buChar char="•"/>
            </a:pPr>
            <a:r>
              <a:rPr lang="en-CA" dirty="0"/>
              <a:t>I have three sermons and a couple of Bible Studies on this topic</a:t>
            </a:r>
          </a:p>
          <a:p>
            <a:pPr marL="171450" indent="-171450">
              <a:buFont typeface="Arial" panose="020B0604020202020204" pitchFamily="34" charset="0"/>
              <a:buChar char="•"/>
            </a:pPr>
            <a:r>
              <a:rPr lang="en-CA" dirty="0"/>
              <a:t>The full document is available on www.mikewhytebiblicalresearch.ca</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69A171EF-288B-4239-A907-DB8E04865A7D}" type="slidenum">
              <a:rPr lang="en-CA" smtClean="0"/>
              <a:t>1</a:t>
            </a:fld>
            <a:endParaRPr lang="en-CA"/>
          </a:p>
        </p:txBody>
      </p:sp>
    </p:spTree>
    <p:extLst>
      <p:ext uri="{BB962C8B-B14F-4D97-AF65-F5344CB8AC3E}">
        <p14:creationId xmlns:p14="http://schemas.microsoft.com/office/powerpoint/2010/main" val="34400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are doing this now – it will continue in the World Tomorrow</a:t>
            </a:r>
          </a:p>
          <a:p>
            <a:pPr marL="171450" indent="-171450">
              <a:buFont typeface="Arial" panose="020B0604020202020204" pitchFamily="34" charset="0"/>
              <a:buChar char="•"/>
            </a:pPr>
            <a:r>
              <a:rPr lang="en-CA" dirty="0"/>
              <a:t>The focus will change in that all people will be called to the Church</a:t>
            </a:r>
          </a:p>
        </p:txBody>
      </p:sp>
      <p:sp>
        <p:nvSpPr>
          <p:cNvPr id="4" name="Slide Number Placeholder 3"/>
          <p:cNvSpPr>
            <a:spLocks noGrp="1"/>
          </p:cNvSpPr>
          <p:nvPr>
            <p:ph type="sldNum" sz="quarter" idx="5"/>
          </p:nvPr>
        </p:nvSpPr>
        <p:spPr/>
        <p:txBody>
          <a:bodyPr/>
          <a:lstStyle/>
          <a:p>
            <a:fld id="{69A171EF-288B-4239-A907-DB8E04865A7D}" type="slidenum">
              <a:rPr lang="en-CA" smtClean="0"/>
              <a:t>10</a:t>
            </a:fld>
            <a:endParaRPr lang="en-CA"/>
          </a:p>
        </p:txBody>
      </p:sp>
    </p:spTree>
    <p:extLst>
      <p:ext uri="{BB962C8B-B14F-4D97-AF65-F5344CB8AC3E}">
        <p14:creationId xmlns:p14="http://schemas.microsoft.com/office/powerpoint/2010/main" val="1080159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Skim if short of time …</a:t>
            </a:r>
          </a:p>
          <a:p>
            <a:pPr marL="171450" indent="-171450">
              <a:buFont typeface="Arial" panose="020B0604020202020204" pitchFamily="34" charset="0"/>
              <a:buChar char="•"/>
            </a:pPr>
            <a:r>
              <a:rPr lang="en-CA" dirty="0"/>
              <a:t>God has a purpose for each person he calls …</a:t>
            </a:r>
          </a:p>
        </p:txBody>
      </p:sp>
      <p:sp>
        <p:nvSpPr>
          <p:cNvPr id="4" name="Slide Number Placeholder 3"/>
          <p:cNvSpPr>
            <a:spLocks noGrp="1"/>
          </p:cNvSpPr>
          <p:nvPr>
            <p:ph type="sldNum" sz="quarter" idx="5"/>
          </p:nvPr>
        </p:nvSpPr>
        <p:spPr/>
        <p:txBody>
          <a:bodyPr/>
          <a:lstStyle/>
          <a:p>
            <a:fld id="{69A171EF-288B-4239-A907-DB8E04865A7D}" type="slidenum">
              <a:rPr lang="en-CA" smtClean="0"/>
              <a:t>11</a:t>
            </a:fld>
            <a:endParaRPr lang="en-CA"/>
          </a:p>
        </p:txBody>
      </p:sp>
    </p:spTree>
    <p:extLst>
      <p:ext uri="{BB962C8B-B14F-4D97-AF65-F5344CB8AC3E}">
        <p14:creationId xmlns:p14="http://schemas.microsoft.com/office/powerpoint/2010/main" val="4169973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Without the indwelling of the Holy Spirit it is impossible to “be holy”, to “be a priest”</a:t>
            </a:r>
          </a:p>
          <a:p>
            <a:pPr marL="171450" indent="-171450">
              <a:buFont typeface="Arial" panose="020B0604020202020204" pitchFamily="34" charset="0"/>
              <a:buChar char="•"/>
            </a:pPr>
            <a:r>
              <a:rPr lang="en-CA" dirty="0"/>
              <a:t>We need to understand what it means to be “Holy” as it is revealed in the “</a:t>
            </a:r>
            <a:r>
              <a:rPr lang="en-CA" dirty="0" err="1"/>
              <a:t>torah</a:t>
            </a:r>
            <a:r>
              <a:rPr lang="en-CA" dirty="0"/>
              <a:t>”</a:t>
            </a:r>
          </a:p>
        </p:txBody>
      </p:sp>
      <p:sp>
        <p:nvSpPr>
          <p:cNvPr id="4" name="Slide Number Placeholder 3"/>
          <p:cNvSpPr>
            <a:spLocks noGrp="1"/>
          </p:cNvSpPr>
          <p:nvPr>
            <p:ph type="sldNum" sz="quarter" idx="5"/>
          </p:nvPr>
        </p:nvSpPr>
        <p:spPr/>
        <p:txBody>
          <a:bodyPr/>
          <a:lstStyle/>
          <a:p>
            <a:fld id="{69A171EF-288B-4239-A907-DB8E04865A7D}" type="slidenum">
              <a:rPr lang="en-CA" smtClean="0"/>
              <a:t>12</a:t>
            </a:fld>
            <a:endParaRPr lang="en-CA"/>
          </a:p>
        </p:txBody>
      </p:sp>
    </p:spTree>
    <p:extLst>
      <p:ext uri="{BB962C8B-B14F-4D97-AF65-F5344CB8AC3E}">
        <p14:creationId xmlns:p14="http://schemas.microsoft.com/office/powerpoint/2010/main" val="1821049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“to be a priest” is the promise of the Sinai Covenant </a:t>
            </a:r>
          </a:p>
          <a:p>
            <a:pPr marL="171450" indent="-171450">
              <a:buFont typeface="Arial" panose="020B0604020202020204" pitchFamily="34" charset="0"/>
              <a:buChar char="•"/>
            </a:pPr>
            <a:r>
              <a:rPr lang="en-CA" dirty="0"/>
              <a:t>From the beginning God has held this out as the goal of those he calls </a:t>
            </a:r>
          </a:p>
          <a:p>
            <a:pPr marL="171450" indent="-171450">
              <a:buFont typeface="Arial" panose="020B0604020202020204" pitchFamily="34" charset="0"/>
              <a:buChar char="•"/>
            </a:pPr>
            <a:r>
              <a:rPr lang="en-CA" dirty="0"/>
              <a:t>YHWH looked on Israel as a “son”</a:t>
            </a:r>
          </a:p>
          <a:p>
            <a:pPr marL="171450" indent="-171450">
              <a:buFont typeface="Arial" panose="020B0604020202020204" pitchFamily="34" charset="0"/>
              <a:buChar char="•"/>
            </a:pPr>
            <a:r>
              <a:rPr lang="en-CA" dirty="0"/>
              <a:t>“firstborn” implies God intended there would be many others</a:t>
            </a:r>
          </a:p>
          <a:p>
            <a:pPr marL="171450" indent="-171450">
              <a:buFont typeface="Arial" panose="020B0604020202020204" pitchFamily="34" charset="0"/>
              <a:buChar char="•"/>
            </a:pPr>
            <a:r>
              <a:rPr lang="en-CA" dirty="0"/>
              <a:t>God gave Israel the opportunity to be a “nation of priests”</a:t>
            </a:r>
          </a:p>
          <a:p>
            <a:pPr marL="171450" indent="-171450">
              <a:buFont typeface="Arial" panose="020B0604020202020204" pitchFamily="34" charset="0"/>
              <a:buChar char="•"/>
            </a:pPr>
            <a:r>
              <a:rPr lang="en-CA" dirty="0"/>
              <a:t>Ex34 is after the theophany to Moses following the calf idol incident, God is assuring Moses the covenant is restored and what his intentions are for Israel </a:t>
            </a:r>
          </a:p>
          <a:p>
            <a:pPr marL="171450" indent="-171450">
              <a:buFont typeface="Arial" panose="020B0604020202020204" pitchFamily="34" charset="0"/>
              <a:buChar char="•"/>
            </a:pPr>
            <a:r>
              <a:rPr lang="en-CA" dirty="0"/>
              <a:t>This “awesome thing” has passed from Israel to the Church and will pass to the New Israel</a:t>
            </a:r>
          </a:p>
        </p:txBody>
      </p:sp>
      <p:sp>
        <p:nvSpPr>
          <p:cNvPr id="4" name="Slide Number Placeholder 3"/>
          <p:cNvSpPr>
            <a:spLocks noGrp="1"/>
          </p:cNvSpPr>
          <p:nvPr>
            <p:ph type="sldNum" sz="quarter" idx="5"/>
          </p:nvPr>
        </p:nvSpPr>
        <p:spPr/>
        <p:txBody>
          <a:bodyPr/>
          <a:lstStyle/>
          <a:p>
            <a:fld id="{69A171EF-288B-4239-A907-DB8E04865A7D}" type="slidenum">
              <a:rPr lang="en-CA" smtClean="0"/>
              <a:t>2</a:t>
            </a:fld>
            <a:endParaRPr lang="en-CA"/>
          </a:p>
        </p:txBody>
      </p:sp>
    </p:spTree>
    <p:extLst>
      <p:ext uri="{BB962C8B-B14F-4D97-AF65-F5344CB8AC3E}">
        <p14:creationId xmlns:p14="http://schemas.microsoft.com/office/powerpoint/2010/main" val="527472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“Holiness” is the fundamental requirement of a “priest”: this is how Israel was to be a “priestly” nation –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Israel was to demonstrate to the other nations of the world how living God’s way produces peace and abundance.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God’s intention was that other nations would then follow that example.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The most important requirement of God upon Israel, for them to accomplish their intended purpose, was to “be holy” as a reflection of God’s holiness:</a:t>
            </a:r>
          </a:p>
          <a:p>
            <a:endParaRPr lang="en-CA" dirty="0"/>
          </a:p>
        </p:txBody>
      </p:sp>
      <p:sp>
        <p:nvSpPr>
          <p:cNvPr id="4" name="Slide Number Placeholder 3"/>
          <p:cNvSpPr>
            <a:spLocks noGrp="1"/>
          </p:cNvSpPr>
          <p:nvPr>
            <p:ph type="sldNum" sz="quarter" idx="5"/>
          </p:nvPr>
        </p:nvSpPr>
        <p:spPr/>
        <p:txBody>
          <a:bodyPr/>
          <a:lstStyle/>
          <a:p>
            <a:fld id="{69A171EF-288B-4239-A907-DB8E04865A7D}" type="slidenum">
              <a:rPr lang="en-CA" smtClean="0"/>
              <a:t>3</a:t>
            </a:fld>
            <a:endParaRPr lang="en-CA"/>
          </a:p>
        </p:txBody>
      </p:sp>
    </p:spTree>
    <p:extLst>
      <p:ext uri="{BB962C8B-B14F-4D97-AF65-F5344CB8AC3E}">
        <p14:creationId xmlns:p14="http://schemas.microsoft.com/office/powerpoint/2010/main" val="1941315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Isaiah spoke this just before the destruction of North Israel</a:t>
            </a:r>
          </a:p>
          <a:p>
            <a:pPr marL="171450" indent="-171450">
              <a:buFont typeface="Arial" panose="020B0604020202020204" pitchFamily="34" charset="0"/>
              <a:buChar char="•"/>
            </a:pPr>
            <a:r>
              <a:rPr lang="en-CA" dirty="0"/>
              <a:t>Jeremiah spoke this just before the destruction of South Israel</a:t>
            </a:r>
          </a:p>
          <a:p>
            <a:pPr marL="171450" indent="-171450">
              <a:buFont typeface="Arial" panose="020B0604020202020204" pitchFamily="34" charset="0"/>
              <a:buChar char="•"/>
            </a:pPr>
            <a:r>
              <a:rPr lang="en-CA" dirty="0"/>
              <a:t>The second generation in the promised land began to fall into idolatry </a:t>
            </a:r>
          </a:p>
        </p:txBody>
      </p:sp>
      <p:sp>
        <p:nvSpPr>
          <p:cNvPr id="4" name="Slide Number Placeholder 3"/>
          <p:cNvSpPr>
            <a:spLocks noGrp="1"/>
          </p:cNvSpPr>
          <p:nvPr>
            <p:ph type="sldNum" sz="quarter" idx="5"/>
          </p:nvPr>
        </p:nvSpPr>
        <p:spPr/>
        <p:txBody>
          <a:bodyPr/>
          <a:lstStyle/>
          <a:p>
            <a:fld id="{69A171EF-288B-4239-A907-DB8E04865A7D}" type="slidenum">
              <a:rPr lang="en-CA" smtClean="0"/>
              <a:t>4</a:t>
            </a:fld>
            <a:endParaRPr lang="en-CA"/>
          </a:p>
        </p:txBody>
      </p:sp>
    </p:spTree>
    <p:extLst>
      <p:ext uri="{BB962C8B-B14F-4D97-AF65-F5344CB8AC3E}">
        <p14:creationId xmlns:p14="http://schemas.microsoft.com/office/powerpoint/2010/main" val="3019632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539BC, with the fall of the city of Babylon to the Persians, </a:t>
            </a:r>
          </a:p>
          <a:p>
            <a:pPr marL="171450" indent="-171450">
              <a:buFont typeface="Arial" panose="020B0604020202020204" pitchFamily="34" charset="0"/>
              <a:buChar char="•"/>
            </a:pPr>
            <a:r>
              <a:rPr lang="en-CA" dirty="0"/>
              <a:t>Daniel observed the completion of the seventy years of Babylonian hegemony predicted by Jeremiah. </a:t>
            </a:r>
          </a:p>
          <a:p>
            <a:pPr marL="171450" indent="-171450">
              <a:buFont typeface="Arial" panose="020B0604020202020204" pitchFamily="34" charset="0"/>
              <a:buChar char="•"/>
            </a:pPr>
            <a:r>
              <a:rPr lang="en-CA" dirty="0"/>
              <a:t>in hope of fulfillment of the prophecies of Jeremiah for a contemporary restoration,  Daniel then offered a prayer of repentance to YHWH on behalf of the nation</a:t>
            </a:r>
          </a:p>
          <a:p>
            <a:pPr marL="171450" indent="-171450">
              <a:buFont typeface="Arial" panose="020B0604020202020204" pitchFamily="34" charset="0"/>
              <a:buChar char="•"/>
            </a:pPr>
            <a:r>
              <a:rPr lang="en-CA" dirty="0"/>
              <a:t>Depending on how much Daniel understood of his other revelations, he could have had a clear idea that a long sequence of events was to unfold </a:t>
            </a:r>
          </a:p>
          <a:p>
            <a:pPr marL="171450" indent="-171450">
              <a:buFont typeface="Arial" panose="020B0604020202020204" pitchFamily="34" charset="0"/>
              <a:buChar char="•"/>
            </a:pPr>
            <a:r>
              <a:rPr lang="en-CA" dirty="0"/>
              <a:t>The physical restoration of the remnant was a necessary first step</a:t>
            </a:r>
          </a:p>
        </p:txBody>
      </p:sp>
      <p:sp>
        <p:nvSpPr>
          <p:cNvPr id="4" name="Slide Number Placeholder 3"/>
          <p:cNvSpPr>
            <a:spLocks noGrp="1"/>
          </p:cNvSpPr>
          <p:nvPr>
            <p:ph type="sldNum" sz="quarter" idx="5"/>
          </p:nvPr>
        </p:nvSpPr>
        <p:spPr/>
        <p:txBody>
          <a:bodyPr/>
          <a:lstStyle/>
          <a:p>
            <a:fld id="{69A171EF-288B-4239-A907-DB8E04865A7D}" type="slidenum">
              <a:rPr lang="en-CA" smtClean="0"/>
              <a:t>5</a:t>
            </a:fld>
            <a:endParaRPr lang="en-CA"/>
          </a:p>
        </p:txBody>
      </p:sp>
    </p:spTree>
    <p:extLst>
      <p:ext uri="{BB962C8B-B14F-4D97-AF65-F5344CB8AC3E}">
        <p14:creationId xmlns:p14="http://schemas.microsoft.com/office/powerpoint/2010/main" val="4171818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Let’s back up a little to Moses’ final address to the Israelites in the Plains of Moab …</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The problem is human nature: We are susceptible to sin.  </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God gave the nation of Israel the opportunity to be a nation of priests to carry the true worship of the True God to all nations of the world; </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but, in fact, God knew this would NOT happen. </a:t>
            </a:r>
            <a:endParaRPr lang="en-CA" dirty="0"/>
          </a:p>
        </p:txBody>
      </p:sp>
      <p:sp>
        <p:nvSpPr>
          <p:cNvPr id="4" name="Slide Number Placeholder 3"/>
          <p:cNvSpPr>
            <a:spLocks noGrp="1"/>
          </p:cNvSpPr>
          <p:nvPr>
            <p:ph type="sldNum" sz="quarter" idx="5"/>
          </p:nvPr>
        </p:nvSpPr>
        <p:spPr/>
        <p:txBody>
          <a:bodyPr/>
          <a:lstStyle/>
          <a:p>
            <a:fld id="{69A171EF-288B-4239-A907-DB8E04865A7D}" type="slidenum">
              <a:rPr lang="en-CA" smtClean="0"/>
              <a:t>6</a:t>
            </a:fld>
            <a:endParaRPr lang="en-CA"/>
          </a:p>
        </p:txBody>
      </p:sp>
    </p:spTree>
    <p:extLst>
      <p:ext uri="{BB962C8B-B14F-4D97-AF65-F5344CB8AC3E}">
        <p14:creationId xmlns:p14="http://schemas.microsoft.com/office/powerpoint/2010/main" val="716160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New Israel will be a Holy Nation: all members will also be called and be in the Church Jeremiah 31: &amp; 32:, Ezekiel 11: &amp; 36: </a:t>
            </a:r>
          </a:p>
          <a:p>
            <a:pPr marL="171450" indent="-171450">
              <a:buFont typeface="Arial" panose="020B0604020202020204" pitchFamily="34" charset="0"/>
              <a:buChar char="•"/>
            </a:pPr>
            <a:r>
              <a:rPr lang="en-CA" dirty="0"/>
              <a:t>all the saints from Abel down to “we who are left alive, who are left”,  will have been granted the gift of eternal life at the first resurrection</a:t>
            </a:r>
          </a:p>
          <a:p>
            <a:pPr marL="171450" indent="-171450">
              <a:buFont typeface="Arial" panose="020B0604020202020204" pitchFamily="34" charset="0"/>
              <a:buChar char="•"/>
            </a:pPr>
            <a:r>
              <a:rPr lang="en-CA" dirty="0"/>
              <a:t>Those called to the New Israel will continue the New Testament Church</a:t>
            </a:r>
          </a:p>
        </p:txBody>
      </p:sp>
      <p:sp>
        <p:nvSpPr>
          <p:cNvPr id="4" name="Slide Number Placeholder 3"/>
          <p:cNvSpPr>
            <a:spLocks noGrp="1"/>
          </p:cNvSpPr>
          <p:nvPr>
            <p:ph type="sldNum" sz="quarter" idx="5"/>
          </p:nvPr>
        </p:nvSpPr>
        <p:spPr/>
        <p:txBody>
          <a:bodyPr/>
          <a:lstStyle/>
          <a:p>
            <a:fld id="{69A171EF-288B-4239-A907-DB8E04865A7D}" type="slidenum">
              <a:rPr lang="en-CA" smtClean="0"/>
              <a:t>7</a:t>
            </a:fld>
            <a:endParaRPr lang="en-CA"/>
          </a:p>
        </p:txBody>
      </p:sp>
    </p:spTree>
    <p:extLst>
      <p:ext uri="{BB962C8B-B14F-4D97-AF65-F5344CB8AC3E}">
        <p14:creationId xmlns:p14="http://schemas.microsoft.com/office/powerpoint/2010/main" val="3115813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Skim if short of time …</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The prophet Isaiah characterized the relationship between YHWH and Israel as a community called the “Servant” where YHWH was the Head of the Servant and Israel the body.</a:t>
            </a:r>
            <a:endParaRPr lang="en-CA" dirty="0"/>
          </a:p>
          <a:p>
            <a:pPr marL="171450" indent="-171450">
              <a:buFont typeface="Arial" panose="020B0604020202020204" pitchFamily="34" charset="0"/>
              <a:buChar char="•"/>
            </a:pPr>
            <a:r>
              <a:rPr lang="en-CA" dirty="0"/>
              <a:t>This is the “First Servant Song”: the Calling of the Servant</a:t>
            </a:r>
          </a:p>
          <a:p>
            <a:pPr marL="171450" indent="-171450">
              <a:buFont typeface="Arial" panose="020B0604020202020204" pitchFamily="34" charset="0"/>
              <a:buChar char="•"/>
            </a:pPr>
            <a:r>
              <a:rPr lang="en-CA" dirty="0"/>
              <a:t>See the five Servant Songs: Isaiah 42:1-9, 49:1-7, 50:4-9, 52:13-53:12, 61:1-4</a:t>
            </a:r>
          </a:p>
          <a:p>
            <a:pPr marL="171450" indent="-171450">
              <a:buFont typeface="Arial" panose="020B0604020202020204" pitchFamily="34" charset="0"/>
              <a:buChar char="•"/>
            </a:pPr>
            <a:r>
              <a:rPr lang="en-CA" dirty="0"/>
              <a:t>This passage is quoted in Matthew 12:17-21 specifically designating it as a prophecy fulfilled by Jesus: Which highlights the nature of the servant</a:t>
            </a:r>
          </a:p>
          <a:p>
            <a:pPr marL="171450" indent="-171450">
              <a:buFont typeface="Arial" panose="020B0604020202020204" pitchFamily="34" charset="0"/>
              <a:buChar char="•"/>
            </a:pPr>
            <a:r>
              <a:rPr lang="en-CA" dirty="0"/>
              <a:t>This prophecy clearly looks to the New Testament Church and the Church in the World Tomorrow</a:t>
            </a:r>
          </a:p>
        </p:txBody>
      </p:sp>
      <p:sp>
        <p:nvSpPr>
          <p:cNvPr id="4" name="Slide Number Placeholder 3"/>
          <p:cNvSpPr>
            <a:spLocks noGrp="1"/>
          </p:cNvSpPr>
          <p:nvPr>
            <p:ph type="sldNum" sz="quarter" idx="5"/>
          </p:nvPr>
        </p:nvSpPr>
        <p:spPr/>
        <p:txBody>
          <a:bodyPr/>
          <a:lstStyle/>
          <a:p>
            <a:fld id="{69A171EF-288B-4239-A907-DB8E04865A7D}" type="slidenum">
              <a:rPr lang="en-CA" smtClean="0"/>
              <a:t>8</a:t>
            </a:fld>
            <a:endParaRPr lang="en-CA"/>
          </a:p>
        </p:txBody>
      </p:sp>
    </p:spTree>
    <p:extLst>
      <p:ext uri="{BB962C8B-B14F-4D97-AF65-F5344CB8AC3E}">
        <p14:creationId xmlns:p14="http://schemas.microsoft.com/office/powerpoint/2010/main" val="843833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Christ and the Church are the very same as YHWH and Israel – the servant</a:t>
            </a:r>
          </a:p>
          <a:p>
            <a:pPr marL="171450" indent="-171450">
              <a:buFont typeface="Arial" panose="020B0604020202020204" pitchFamily="34" charset="0"/>
              <a:buChar char="•"/>
            </a:pPr>
            <a:r>
              <a:rPr lang="en-CA" dirty="0"/>
              <a:t>See also 1 Corinthians 12:12-31, Colossians 1:18, 24, 2:19.  James and Peter both use “Israel” as a metaphor for the Church: James 1:1, 1 Peter 1:1</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69A171EF-288B-4239-A907-DB8E04865A7D}" type="slidenum">
              <a:rPr lang="en-CA" smtClean="0"/>
              <a:t>9</a:t>
            </a:fld>
            <a:endParaRPr lang="en-CA"/>
          </a:p>
        </p:txBody>
      </p:sp>
    </p:spTree>
    <p:extLst>
      <p:ext uri="{BB962C8B-B14F-4D97-AF65-F5344CB8AC3E}">
        <p14:creationId xmlns:p14="http://schemas.microsoft.com/office/powerpoint/2010/main" val="3648322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62A15-A623-4728-B9C5-948AEF9792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9C0DA83-FAC0-44FD-A8F1-D09F7AF6A5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ED29623-DBCA-475C-9758-1FE7B879E9E9}"/>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5" name="Footer Placeholder 4">
            <a:extLst>
              <a:ext uri="{FF2B5EF4-FFF2-40B4-BE49-F238E27FC236}">
                <a16:creationId xmlns:a16="http://schemas.microsoft.com/office/drawing/2014/main" id="{0B068082-2194-4B0E-AFC7-2117ED438E0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66EDB2D-8DA2-4382-AB73-0FC49F66C1EA}"/>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67207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AC34E-A8D5-4600-A362-E24D183F4BB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0EE118F-C62C-44D3-A567-68AF05C6C7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6001D42-CE66-4887-9C9C-C735CEA8C849}"/>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5" name="Footer Placeholder 4">
            <a:extLst>
              <a:ext uri="{FF2B5EF4-FFF2-40B4-BE49-F238E27FC236}">
                <a16:creationId xmlns:a16="http://schemas.microsoft.com/office/drawing/2014/main" id="{8FA91875-7729-445A-8E69-ECBCAC78306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3855608-2B59-4580-B310-FAA466345101}"/>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389800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8F2BB8-DFD0-4C3E-B375-EBF4341AD4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87F6B04-8089-4E6B-8159-09F8D3B655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EB6EFDD-CD28-4635-8CD5-5DD112C89D8F}"/>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5" name="Footer Placeholder 4">
            <a:extLst>
              <a:ext uri="{FF2B5EF4-FFF2-40B4-BE49-F238E27FC236}">
                <a16:creationId xmlns:a16="http://schemas.microsoft.com/office/drawing/2014/main" id="{6FF522F8-89F4-48ED-834E-5D33EAB0912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24FDC5D-97AC-4628-806B-EFBF940F72B7}"/>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127615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229A3-D8B8-4F09-8268-26EDF61B46B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5431FA8-A9FB-47C0-8058-BA9CA632A1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7CE5586-A851-4C66-9172-621D955E41C9}"/>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5" name="Footer Placeholder 4">
            <a:extLst>
              <a:ext uri="{FF2B5EF4-FFF2-40B4-BE49-F238E27FC236}">
                <a16:creationId xmlns:a16="http://schemas.microsoft.com/office/drawing/2014/main" id="{0DDBB488-0198-4956-8BD3-259F62DB4F4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42C95C-142F-4C59-8955-7F4BDE6107B3}"/>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4015918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96F05-0984-4856-B404-79AB3CFC12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9EED663-4E27-4DAB-B1BF-C3FC308AA0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3265A1-C88F-438F-B1D1-95B69D4A3B0F}"/>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5" name="Footer Placeholder 4">
            <a:extLst>
              <a:ext uri="{FF2B5EF4-FFF2-40B4-BE49-F238E27FC236}">
                <a16:creationId xmlns:a16="http://schemas.microsoft.com/office/drawing/2014/main" id="{C21AB725-BE21-4290-8DFF-2CCDD2CE374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DE5480B-D38A-4EFB-A3D7-0A704ABDE408}"/>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176971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265F-0239-47E2-9531-22E23BD70BC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CB5260D-F379-4DE0-9E9A-6AF797F1F0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0511F97-B841-4F88-871A-1C42389127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26678D5-755E-4A76-88DE-563DF76DE706}"/>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6" name="Footer Placeholder 5">
            <a:extLst>
              <a:ext uri="{FF2B5EF4-FFF2-40B4-BE49-F238E27FC236}">
                <a16:creationId xmlns:a16="http://schemas.microsoft.com/office/drawing/2014/main" id="{418F5F31-993B-44A3-BC00-EEB3D3C4AFF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9591233-DA26-49BE-BB80-7C456165CDBD}"/>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276067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3F03F-5186-4F17-83B7-2FC61B7630CA}"/>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0098008-80DC-457D-A1B5-5276A3424A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C80C1A-0FE9-4A05-BE3A-1AE3B29C32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C989F4A4-E5D1-488D-B53B-D2AA70037F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78F277-AF72-4928-89AC-64618856E9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7C115995-5192-4F14-A8E7-3A66027A9280}"/>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8" name="Footer Placeholder 7">
            <a:extLst>
              <a:ext uri="{FF2B5EF4-FFF2-40B4-BE49-F238E27FC236}">
                <a16:creationId xmlns:a16="http://schemas.microsoft.com/office/drawing/2014/main" id="{4BB5A92A-593B-4C56-93D1-66F16A1D7BF4}"/>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359EEED-D7C6-4FE1-9753-1D1C7579BC8F}"/>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3719164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1ACA5-6ABF-4AF6-A31D-68AC8ABD9AE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8A82782-5844-4F55-91D9-DF95374F1D46}"/>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4" name="Footer Placeholder 3">
            <a:extLst>
              <a:ext uri="{FF2B5EF4-FFF2-40B4-BE49-F238E27FC236}">
                <a16:creationId xmlns:a16="http://schemas.microsoft.com/office/drawing/2014/main" id="{A9440339-792C-4263-8939-6081393FAFED}"/>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A3FED3D-3A3A-4D61-A818-0C735D016C0D}"/>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2013959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5C424E-E715-4DC9-BD2F-742A03202682}"/>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3" name="Footer Placeholder 2">
            <a:extLst>
              <a:ext uri="{FF2B5EF4-FFF2-40B4-BE49-F238E27FC236}">
                <a16:creationId xmlns:a16="http://schemas.microsoft.com/office/drawing/2014/main" id="{AFF5DBE8-18ED-4500-AF01-D918B52BDE0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93E6ACA-2D48-4F5A-847F-148F991534D4}"/>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1010173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5D8A4-E243-4B86-A4E0-5852F8CDC4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FAE9F91-570B-45B2-B9E9-000B4B0540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E8FDAA48-69F2-4035-9CD3-A3710A6F9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5A97A4-B821-4799-832A-33EF2F89A372}"/>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6" name="Footer Placeholder 5">
            <a:extLst>
              <a:ext uri="{FF2B5EF4-FFF2-40B4-BE49-F238E27FC236}">
                <a16:creationId xmlns:a16="http://schemas.microsoft.com/office/drawing/2014/main" id="{C203FE3A-39AC-4D64-BBF9-F16BD3C110B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32E2AF0-89FB-4ABE-A259-DCFE2C1C84BB}"/>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2757257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389CD-6E02-43D6-B819-CD4E2F3E63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1D117E2-2602-4B9B-9526-42D9C2FBAD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AE25CE6-786C-48AB-B011-B06687E78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1F6D19-4DF4-4607-A9E2-C77ED7C42939}"/>
              </a:ext>
            </a:extLst>
          </p:cNvPr>
          <p:cNvSpPr>
            <a:spLocks noGrp="1"/>
          </p:cNvSpPr>
          <p:nvPr>
            <p:ph type="dt" sz="half" idx="10"/>
          </p:nvPr>
        </p:nvSpPr>
        <p:spPr/>
        <p:txBody>
          <a:bodyPr/>
          <a:lstStyle/>
          <a:p>
            <a:fld id="{DD4D3413-3EFE-4A4F-A294-5DA9391017AA}" type="datetimeFigureOut">
              <a:rPr lang="en-CA" smtClean="0"/>
              <a:t>2021-06-12</a:t>
            </a:fld>
            <a:endParaRPr lang="en-CA"/>
          </a:p>
        </p:txBody>
      </p:sp>
      <p:sp>
        <p:nvSpPr>
          <p:cNvPr id="6" name="Footer Placeholder 5">
            <a:extLst>
              <a:ext uri="{FF2B5EF4-FFF2-40B4-BE49-F238E27FC236}">
                <a16:creationId xmlns:a16="http://schemas.microsoft.com/office/drawing/2014/main" id="{3F94AF10-D2C5-447D-A523-2970F4DA648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9631EDB-6811-458B-8530-11F655E49933}"/>
              </a:ext>
            </a:extLst>
          </p:cNvPr>
          <p:cNvSpPr>
            <a:spLocks noGrp="1"/>
          </p:cNvSpPr>
          <p:nvPr>
            <p:ph type="sldNum" sz="quarter" idx="12"/>
          </p:nvPr>
        </p:nvSpPr>
        <p:spPr/>
        <p:txBody>
          <a:bodyPr/>
          <a:lstStyle/>
          <a:p>
            <a:fld id="{1B7666AC-D5BA-4519-82B4-F70EC4592BBD}" type="slidenum">
              <a:rPr lang="en-CA" smtClean="0"/>
              <a:t>‹#›</a:t>
            </a:fld>
            <a:endParaRPr lang="en-CA"/>
          </a:p>
        </p:txBody>
      </p:sp>
    </p:spTree>
    <p:extLst>
      <p:ext uri="{BB962C8B-B14F-4D97-AF65-F5344CB8AC3E}">
        <p14:creationId xmlns:p14="http://schemas.microsoft.com/office/powerpoint/2010/main" val="3014876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86F2EB-2A7B-40A4-A783-E5D9CA92A5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BB6BE2C-E30B-4DBC-A398-7022185BBE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7B9A8E-175F-4AA3-85CF-07CA9E8B12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4D3413-3EFE-4A4F-A294-5DA9391017AA}" type="datetimeFigureOut">
              <a:rPr lang="en-CA" smtClean="0"/>
              <a:t>2021-06-12</a:t>
            </a:fld>
            <a:endParaRPr lang="en-CA"/>
          </a:p>
        </p:txBody>
      </p:sp>
      <p:sp>
        <p:nvSpPr>
          <p:cNvPr id="5" name="Footer Placeholder 4">
            <a:extLst>
              <a:ext uri="{FF2B5EF4-FFF2-40B4-BE49-F238E27FC236}">
                <a16:creationId xmlns:a16="http://schemas.microsoft.com/office/drawing/2014/main" id="{21DF6C52-EA54-4E76-8F85-9FAB67859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D3638CC4-7E3F-4A22-815F-B36E8C9001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666AC-D5BA-4519-82B4-F70EC4592BBD}" type="slidenum">
              <a:rPr lang="en-CA" smtClean="0"/>
              <a:t>‹#›</a:t>
            </a:fld>
            <a:endParaRPr lang="en-CA"/>
          </a:p>
        </p:txBody>
      </p:sp>
    </p:spTree>
    <p:extLst>
      <p:ext uri="{BB962C8B-B14F-4D97-AF65-F5344CB8AC3E}">
        <p14:creationId xmlns:p14="http://schemas.microsoft.com/office/powerpoint/2010/main" val="3724144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89DE1-45E4-4478-A6AD-E52FB0606334}"/>
              </a:ext>
            </a:extLst>
          </p:cNvPr>
          <p:cNvSpPr>
            <a:spLocks noGrp="1"/>
          </p:cNvSpPr>
          <p:nvPr>
            <p:ph type="ctrTitle"/>
          </p:nvPr>
        </p:nvSpPr>
        <p:spPr>
          <a:xfrm>
            <a:off x="1524000" y="0"/>
            <a:ext cx="9144000" cy="1253613"/>
          </a:xfrm>
        </p:spPr>
        <p:txBody>
          <a:bodyPr>
            <a:noAutofit/>
          </a:bodyPr>
          <a:lstStyle/>
          <a:p>
            <a:r>
              <a:rPr lang="en-CA" sz="7200" dirty="0">
                <a:latin typeface="Arial Black" panose="020B0A04020102020204" pitchFamily="34" charset="0"/>
              </a:rPr>
              <a:t>To Be a Priest</a:t>
            </a:r>
          </a:p>
        </p:txBody>
      </p:sp>
      <p:sp>
        <p:nvSpPr>
          <p:cNvPr id="3" name="Subtitle 2">
            <a:extLst>
              <a:ext uri="{FF2B5EF4-FFF2-40B4-BE49-F238E27FC236}">
                <a16:creationId xmlns:a16="http://schemas.microsoft.com/office/drawing/2014/main" id="{686EDFE1-130A-4115-BA8F-B2A47502272F}"/>
              </a:ext>
            </a:extLst>
          </p:cNvPr>
          <p:cNvSpPr>
            <a:spLocks noGrp="1"/>
          </p:cNvSpPr>
          <p:nvPr>
            <p:ph type="subTitle" idx="1"/>
          </p:nvPr>
        </p:nvSpPr>
        <p:spPr>
          <a:xfrm>
            <a:off x="0" y="1253613"/>
            <a:ext cx="12192000" cy="5604387"/>
          </a:xfrm>
        </p:spPr>
        <p:txBody>
          <a:bodyPr>
            <a:normAutofit fontScale="85000" lnSpcReduction="20000"/>
          </a:bodyPr>
          <a:lstStyle/>
          <a:p>
            <a:pPr marL="457200" marR="0">
              <a:lnSpc>
                <a:spcPct val="107000"/>
              </a:lnSpc>
              <a:spcBef>
                <a:spcPts val="0"/>
              </a:spcBef>
            </a:pP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To </a:t>
            </a:r>
            <a:r>
              <a:rPr lang="en-CA" sz="30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him who loves us and has freed us from our sins by his blood </a:t>
            </a:r>
            <a:br>
              <a:rPr lang="en-CA" sz="30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br>
            <a:r>
              <a:rPr lang="en-CA" sz="30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and made us a kingdom, priests to his God and Father</a:t>
            </a: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b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to him be glory and dominion forever and ever.  Amen.</a:t>
            </a:r>
            <a:r>
              <a:rPr lang="en-CA" sz="3000" dirty="0">
                <a:effectLst/>
                <a:latin typeface="Calibri" panose="020F0502020204030204" pitchFamily="34" charset="0"/>
                <a:ea typeface="Calibri" panose="020F0502020204030204" pitchFamily="34" charset="0"/>
                <a:cs typeface="Arial" panose="020B0604020202020204" pitchFamily="34" charset="0"/>
              </a:rPr>
              <a:t> </a:t>
            </a:r>
          </a:p>
          <a:p>
            <a:pPr marL="457200" marR="0" algn="r">
              <a:lnSpc>
                <a:spcPct val="107000"/>
              </a:lnSpc>
              <a:spcBef>
                <a:spcPts val="0"/>
              </a:spcBef>
              <a:spcAft>
                <a:spcPts val="1200"/>
              </a:spcAft>
            </a:pPr>
            <a:r>
              <a:rPr lang="en-CA" dirty="0">
                <a:effectLst/>
                <a:latin typeface="Calibri" panose="020F0502020204030204" pitchFamily="34" charset="0"/>
                <a:ea typeface="Calibri" panose="020F0502020204030204" pitchFamily="34" charset="0"/>
                <a:cs typeface="Arial" panose="020B0604020202020204" pitchFamily="34" charset="0"/>
              </a:rPr>
              <a:t> Revelation 1:5b-6 ESV</a:t>
            </a:r>
          </a:p>
          <a:p>
            <a:pPr marL="457200" marR="0">
              <a:lnSpc>
                <a:spcPct val="107000"/>
              </a:lnSpc>
              <a:spcBef>
                <a:spcPts val="0"/>
              </a:spcBef>
            </a:pP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Worthy are you to take the scroll and to open its seals,</a:t>
            </a:r>
            <a:b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for you were slain, and </a:t>
            </a:r>
            <a:r>
              <a:rPr lang="en-CA" sz="30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by your blood you ransomed people for God</a:t>
            </a:r>
            <a:b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from every tribe and language and people and nation,</a:t>
            </a:r>
            <a:b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and </a:t>
            </a:r>
            <a:r>
              <a:rPr lang="en-CA" sz="30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you have made them </a:t>
            </a: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 kingdom and </a:t>
            </a:r>
            <a:r>
              <a:rPr lang="en-CA" sz="30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priests to our God</a:t>
            </a: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b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and they shall reign on the earth. </a:t>
            </a:r>
          </a:p>
          <a:p>
            <a:pPr marL="457200" marR="0" algn="r">
              <a:lnSpc>
                <a:spcPct val="107000"/>
              </a:lnSpc>
              <a:spcBef>
                <a:spcPts val="0"/>
              </a:spcBef>
              <a:spcAft>
                <a:spcPts val="1200"/>
              </a:spcAft>
            </a:pPr>
            <a:r>
              <a:rPr lang="en-CA" dirty="0">
                <a:effectLst/>
                <a:latin typeface="Calibri" panose="020F0502020204030204" pitchFamily="34" charset="0"/>
                <a:ea typeface="Calibri" panose="020F0502020204030204" pitchFamily="34" charset="0"/>
                <a:cs typeface="Arial" panose="020B0604020202020204" pitchFamily="34" charset="0"/>
              </a:rPr>
              <a:t>Revelation 5:9-10 ESV</a:t>
            </a:r>
          </a:p>
          <a:p>
            <a:pPr marL="457200" marR="0">
              <a:lnSpc>
                <a:spcPct val="107000"/>
              </a:lnSpc>
              <a:spcBef>
                <a:spcPts val="0"/>
              </a:spcBef>
            </a:pP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Blessed and holy is </a:t>
            </a:r>
            <a:r>
              <a:rPr lang="en-CA" sz="30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the one who shares in the first resurrection</a:t>
            </a: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b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Over such the second death has no power, </a:t>
            </a:r>
            <a:b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but </a:t>
            </a:r>
            <a:r>
              <a:rPr lang="en-CA" sz="30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they will be priests of God and of Christ</a:t>
            </a: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b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CA" sz="30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and they will reign with him for a thousand years.  </a:t>
            </a:r>
          </a:p>
          <a:p>
            <a:pPr marL="457200" marR="0" algn="r">
              <a:lnSpc>
                <a:spcPct val="107000"/>
              </a:lnSpc>
              <a:spcBef>
                <a:spcPts val="0"/>
              </a:spcBef>
              <a:spcAft>
                <a:spcPts val="600"/>
              </a:spcAft>
            </a:pPr>
            <a:r>
              <a:rPr lang="en-CA" dirty="0">
                <a:effectLst/>
                <a:latin typeface="Calibri" panose="020F0502020204030204" pitchFamily="34" charset="0"/>
                <a:ea typeface="Calibri" panose="020F0502020204030204" pitchFamily="34" charset="0"/>
                <a:cs typeface="Arial" panose="020B0604020202020204" pitchFamily="34" charset="0"/>
              </a:rPr>
              <a:t>Revelation 20:6 ESV</a:t>
            </a:r>
          </a:p>
          <a:p>
            <a:endParaRPr lang="en-CA" dirty="0"/>
          </a:p>
        </p:txBody>
      </p:sp>
    </p:spTree>
    <p:extLst>
      <p:ext uri="{BB962C8B-B14F-4D97-AF65-F5344CB8AC3E}">
        <p14:creationId xmlns:p14="http://schemas.microsoft.com/office/powerpoint/2010/main" val="3319030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F22AD-2D9B-4473-829A-E37B1007C051}"/>
              </a:ext>
            </a:extLst>
          </p:cNvPr>
          <p:cNvSpPr>
            <a:spLocks noGrp="1"/>
          </p:cNvSpPr>
          <p:nvPr>
            <p:ph type="title"/>
          </p:nvPr>
        </p:nvSpPr>
        <p:spPr>
          <a:xfrm>
            <a:off x="838200" y="1"/>
            <a:ext cx="10515600" cy="826476"/>
          </a:xfrm>
        </p:spPr>
        <p:txBody>
          <a:bodyPr/>
          <a:lstStyle/>
          <a:p>
            <a:pPr algn="ctr"/>
            <a:r>
              <a:rPr lang="en-CA" dirty="0">
                <a:latin typeface="Arial Black" panose="020B0A04020102020204" pitchFamily="34" charset="0"/>
              </a:rPr>
              <a:t>The Role of the Church</a:t>
            </a:r>
          </a:p>
        </p:txBody>
      </p:sp>
      <p:sp>
        <p:nvSpPr>
          <p:cNvPr id="3" name="Content Placeholder 2">
            <a:extLst>
              <a:ext uri="{FF2B5EF4-FFF2-40B4-BE49-F238E27FC236}">
                <a16:creationId xmlns:a16="http://schemas.microsoft.com/office/drawing/2014/main" id="{91FF1157-8F26-4A17-B3CE-68D40216D040}"/>
              </a:ext>
            </a:extLst>
          </p:cNvPr>
          <p:cNvSpPr>
            <a:spLocks noGrp="1"/>
          </p:cNvSpPr>
          <p:nvPr>
            <p:ph idx="1"/>
          </p:nvPr>
        </p:nvSpPr>
        <p:spPr>
          <a:xfrm>
            <a:off x="1" y="826477"/>
            <a:ext cx="12192000" cy="6031521"/>
          </a:xfrm>
        </p:spPr>
        <p:txBody>
          <a:bodyPr>
            <a:normAutofit/>
          </a:bodyPr>
          <a:lstStyle/>
          <a:p>
            <a:r>
              <a:rPr lang="en-CA" dirty="0"/>
              <a:t>Jesus commissioned the Church to preach the gospel in all the world:</a:t>
            </a:r>
          </a:p>
          <a:p>
            <a:pPr marL="457200" lvl="1" indent="0">
              <a:spcBef>
                <a:spcPts val="0"/>
              </a:spcBef>
              <a:buNone/>
            </a:pPr>
            <a:r>
              <a:rPr lang="en-CA" b="1" u="sng" dirty="0"/>
              <a:t>Matthew 28:18-20 ESV</a:t>
            </a:r>
            <a:br>
              <a:rPr lang="en-CA" dirty="0"/>
            </a:br>
            <a:r>
              <a:rPr lang="en-CA" dirty="0"/>
              <a:t>Jesus came and said to them, “All authority in heaven and on earth has been given to me.  Go therefore and </a:t>
            </a:r>
            <a:r>
              <a:rPr lang="en-CA" b="1" dirty="0">
                <a:highlight>
                  <a:srgbClr val="FFFF00"/>
                </a:highlight>
              </a:rPr>
              <a:t>make disciples of all nations</a:t>
            </a:r>
            <a:r>
              <a:rPr lang="en-CA" dirty="0"/>
              <a:t> … teaching them to observe all that I have commanded you. And behold, I am with you always, to the end of the age.”</a:t>
            </a:r>
          </a:p>
          <a:p>
            <a:r>
              <a:rPr lang="en-CA" dirty="0"/>
              <a:t>Jesus had previously prophesized the success of the commission:</a:t>
            </a:r>
          </a:p>
          <a:p>
            <a:pPr marL="457200" lvl="1" indent="0">
              <a:spcBef>
                <a:spcPts val="0"/>
              </a:spcBef>
              <a:buNone/>
            </a:pPr>
            <a:r>
              <a:rPr lang="en-CA" b="1" u="sng" dirty="0"/>
              <a:t>Matthew 24:14 ESV</a:t>
            </a:r>
            <a:br>
              <a:rPr lang="en-CA" dirty="0"/>
            </a:br>
            <a:r>
              <a:rPr lang="en-CA" dirty="0"/>
              <a:t>And </a:t>
            </a:r>
            <a:r>
              <a:rPr lang="en-CA" b="1" dirty="0">
                <a:highlight>
                  <a:srgbClr val="FFFF00"/>
                </a:highlight>
              </a:rPr>
              <a:t>this gospel of the kingdom will be proclaimed throughout the whole world</a:t>
            </a:r>
            <a:r>
              <a:rPr lang="en-CA" dirty="0"/>
              <a:t> as a testimony to all nations, and then the end will come.</a:t>
            </a:r>
          </a:p>
          <a:p>
            <a:r>
              <a:rPr lang="en-CA" dirty="0"/>
              <a:t>The Apostles were tasked to teach newly converted disciples:</a:t>
            </a:r>
          </a:p>
          <a:p>
            <a:pPr marL="457200" lvl="1" indent="0">
              <a:spcBef>
                <a:spcPts val="0"/>
              </a:spcBef>
              <a:buNone/>
            </a:pPr>
            <a:r>
              <a:rPr lang="en-CA" b="1" u="sng" dirty="0"/>
              <a:t>John 21:15-17 ESV</a:t>
            </a:r>
            <a:br>
              <a:rPr lang="en-CA" dirty="0"/>
            </a:br>
            <a:r>
              <a:rPr lang="en-CA" dirty="0"/>
              <a:t>Jesus said to Simon Peter “… do you love me …” He said to him, “Yes, Lord; you know that I love you.” He said to him, “</a:t>
            </a:r>
            <a:r>
              <a:rPr lang="en-CA" b="1" dirty="0">
                <a:highlight>
                  <a:srgbClr val="FFFF00"/>
                </a:highlight>
              </a:rPr>
              <a:t>Feed my lambs</a:t>
            </a:r>
            <a:r>
              <a:rPr lang="en-CA" dirty="0"/>
              <a:t>.”  He said to him a second time, “Simon, son of John, do you love me?” He said to him, “Yes, Lord; you know that I love you.” He said to him, “</a:t>
            </a:r>
            <a:r>
              <a:rPr lang="en-CA" b="1" dirty="0">
                <a:highlight>
                  <a:srgbClr val="FFFF00"/>
                </a:highlight>
              </a:rPr>
              <a:t>Tend my sheep</a:t>
            </a:r>
            <a:r>
              <a:rPr lang="en-CA" dirty="0"/>
              <a:t>.”  He said to him the third time, “Simon, son of John, do you love me?” Peter … said to him, “… you know that I love you.” Jesus said to him, “</a:t>
            </a:r>
            <a:r>
              <a:rPr lang="en-CA" b="1" dirty="0">
                <a:highlight>
                  <a:srgbClr val="FFFF00"/>
                </a:highlight>
              </a:rPr>
              <a:t>Feed my sheep</a:t>
            </a:r>
            <a:r>
              <a:rPr lang="en-CA" dirty="0"/>
              <a:t>.”</a:t>
            </a:r>
          </a:p>
        </p:txBody>
      </p:sp>
    </p:spTree>
    <p:extLst>
      <p:ext uri="{BB962C8B-B14F-4D97-AF65-F5344CB8AC3E}">
        <p14:creationId xmlns:p14="http://schemas.microsoft.com/office/powerpoint/2010/main" val="1079136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DBE09-5935-4442-9799-529C6FCB9BAB}"/>
              </a:ext>
            </a:extLst>
          </p:cNvPr>
          <p:cNvSpPr>
            <a:spLocks noGrp="1"/>
          </p:cNvSpPr>
          <p:nvPr>
            <p:ph type="title"/>
          </p:nvPr>
        </p:nvSpPr>
        <p:spPr>
          <a:xfrm>
            <a:off x="838200" y="1"/>
            <a:ext cx="10515600" cy="896814"/>
          </a:xfrm>
        </p:spPr>
        <p:txBody>
          <a:bodyPr/>
          <a:lstStyle/>
          <a:p>
            <a:pPr algn="ctr"/>
            <a:r>
              <a:rPr lang="en-CA" dirty="0">
                <a:latin typeface="Arial Black" panose="020B0A04020102020204" pitchFamily="34" charset="0"/>
              </a:rPr>
              <a:t>The Church as a Body</a:t>
            </a:r>
          </a:p>
        </p:txBody>
      </p:sp>
      <p:sp>
        <p:nvSpPr>
          <p:cNvPr id="3" name="Content Placeholder 2">
            <a:extLst>
              <a:ext uri="{FF2B5EF4-FFF2-40B4-BE49-F238E27FC236}">
                <a16:creationId xmlns:a16="http://schemas.microsoft.com/office/drawing/2014/main" id="{EB8DDAA4-D338-406B-AD61-FD44925E9BD0}"/>
              </a:ext>
            </a:extLst>
          </p:cNvPr>
          <p:cNvSpPr>
            <a:spLocks noGrp="1"/>
          </p:cNvSpPr>
          <p:nvPr>
            <p:ph idx="1"/>
          </p:nvPr>
        </p:nvSpPr>
        <p:spPr>
          <a:xfrm>
            <a:off x="0" y="896814"/>
            <a:ext cx="12192000" cy="5961185"/>
          </a:xfrm>
        </p:spPr>
        <p:txBody>
          <a:bodyPr>
            <a:normAutofit/>
          </a:bodyPr>
          <a:lstStyle/>
          <a:p>
            <a:pPr>
              <a:lnSpc>
                <a:spcPct val="100000"/>
              </a:lnSpc>
            </a:pPr>
            <a:r>
              <a:rPr lang="en-CA" dirty="0"/>
              <a:t>Paul uses an extended metaphor: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1 Corinthians 12:12-28</a:t>
            </a:r>
            <a:endParaRPr lang="en-CA" sz="2400" dirty="0"/>
          </a:p>
          <a:p>
            <a:pPr marL="457200" lvl="1" indent="0">
              <a:lnSpc>
                <a:spcPct val="100000"/>
              </a:lnSpc>
              <a:buNone/>
            </a:pPr>
            <a:r>
              <a:rPr lang="en-CA" b="1" dirty="0">
                <a:highlight>
                  <a:srgbClr val="FFFF00"/>
                </a:highlight>
              </a:rPr>
              <a:t>For just as the body is one and has many members</a:t>
            </a:r>
            <a:r>
              <a:rPr lang="en-CA" dirty="0"/>
              <a:t>, and all the members of the body, though many, are one body, </a:t>
            </a:r>
            <a:r>
              <a:rPr lang="en-CA" b="1" dirty="0">
                <a:highlight>
                  <a:srgbClr val="FFFF00"/>
                </a:highlight>
              </a:rPr>
              <a:t>so it is with Christ</a:t>
            </a:r>
            <a:r>
              <a:rPr lang="en-CA" dirty="0"/>
              <a:t>.  For in one Spirit </a:t>
            </a:r>
            <a:r>
              <a:rPr lang="en-CA" b="1" dirty="0">
                <a:highlight>
                  <a:srgbClr val="FFFF00"/>
                </a:highlight>
              </a:rPr>
              <a:t>we were all baptized into one body</a:t>
            </a:r>
            <a:r>
              <a:rPr lang="en-CA" dirty="0"/>
              <a:t> … For the body does not consist of one member but of many.  If the foot should say, “Because I am not a hand, I do not belong to the body,” that would not make it any less a part of the body.  And if the ear should say, “Because I am not an eye, I do not belong to the body,” that would not make it any less a part of the body.  … But as it is, </a:t>
            </a:r>
            <a:r>
              <a:rPr lang="en-CA" b="1" dirty="0">
                <a:highlight>
                  <a:srgbClr val="FFFF00"/>
                </a:highlight>
              </a:rPr>
              <a:t>God arranged the members in the body, each one of them, as he chose</a:t>
            </a:r>
            <a:r>
              <a:rPr lang="en-CA" dirty="0"/>
              <a:t>.  If all were a single member, where would the body be?  As it is, there are many parts, yet one body.   The eye cannot say to the hand, “I have no need of you,” nor again the head to the feet, “I have no need of you.” … that there may be no division in the body, but that </a:t>
            </a:r>
            <a:r>
              <a:rPr lang="en-CA" b="1" dirty="0">
                <a:highlight>
                  <a:srgbClr val="FFFF00"/>
                </a:highlight>
              </a:rPr>
              <a:t>the members may have the same care for one another</a:t>
            </a:r>
            <a:r>
              <a:rPr lang="en-CA" dirty="0"/>
              <a:t>.  If one member suffers, all suffer together; if one member is honored, all rejoice together.   Now </a:t>
            </a:r>
            <a:r>
              <a:rPr lang="en-CA" b="1" dirty="0">
                <a:highlight>
                  <a:srgbClr val="FFFF00"/>
                </a:highlight>
              </a:rPr>
              <a:t>you are the body of Christ and individually members of it</a:t>
            </a:r>
            <a:r>
              <a:rPr lang="en-CA" dirty="0"/>
              <a:t>.  And God has appointed in the church … apostles … prophets … teachers … miracles … gifts of healing, helping, administrating …</a:t>
            </a:r>
          </a:p>
          <a:p>
            <a:endParaRPr lang="en-CA" dirty="0"/>
          </a:p>
        </p:txBody>
      </p:sp>
    </p:spTree>
    <p:extLst>
      <p:ext uri="{BB962C8B-B14F-4D97-AF65-F5344CB8AC3E}">
        <p14:creationId xmlns:p14="http://schemas.microsoft.com/office/powerpoint/2010/main" val="289788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42A7-A81E-4AD3-B351-2E4BF79931B7}"/>
              </a:ext>
            </a:extLst>
          </p:cNvPr>
          <p:cNvSpPr>
            <a:spLocks noGrp="1"/>
          </p:cNvSpPr>
          <p:nvPr>
            <p:ph type="title"/>
          </p:nvPr>
        </p:nvSpPr>
        <p:spPr>
          <a:xfrm>
            <a:off x="838200" y="1"/>
            <a:ext cx="10515600" cy="949568"/>
          </a:xfrm>
        </p:spPr>
        <p:txBody>
          <a:bodyPr/>
          <a:lstStyle/>
          <a:p>
            <a:pPr algn="ctr"/>
            <a:r>
              <a:rPr lang="en-CA" dirty="0">
                <a:latin typeface="Arial Black" panose="020B0A04020102020204" pitchFamily="34" charset="0"/>
              </a:rPr>
              <a:t>The Plan of God</a:t>
            </a:r>
          </a:p>
        </p:txBody>
      </p:sp>
      <p:sp>
        <p:nvSpPr>
          <p:cNvPr id="3" name="Content Placeholder 2">
            <a:extLst>
              <a:ext uri="{FF2B5EF4-FFF2-40B4-BE49-F238E27FC236}">
                <a16:creationId xmlns:a16="http://schemas.microsoft.com/office/drawing/2014/main" id="{91553E9F-3ADB-4297-A3BC-798071B5783C}"/>
              </a:ext>
            </a:extLst>
          </p:cNvPr>
          <p:cNvSpPr>
            <a:spLocks noGrp="1"/>
          </p:cNvSpPr>
          <p:nvPr>
            <p:ph idx="1"/>
          </p:nvPr>
        </p:nvSpPr>
        <p:spPr>
          <a:xfrm>
            <a:off x="0" y="949569"/>
            <a:ext cx="12192000" cy="5908430"/>
          </a:xfrm>
        </p:spPr>
        <p:txBody>
          <a:bodyPr>
            <a:normAutofit lnSpcReduction="10000"/>
          </a:bodyPr>
          <a:lstStyle/>
          <a:p>
            <a:r>
              <a:rPr lang="en-CA" dirty="0"/>
              <a:t>God offered Israel to opportunity to be a holy nation, a nation of priests, knowing they would not succeed because of human nature – human beings are inherently susceptible to sin</a:t>
            </a:r>
          </a:p>
          <a:p>
            <a:r>
              <a:rPr lang="en-CA" dirty="0"/>
              <a:t>The </a:t>
            </a:r>
            <a:r>
              <a:rPr lang="en-CA" b="1" dirty="0">
                <a:highlight>
                  <a:srgbClr val="FFFF00"/>
                </a:highlight>
              </a:rPr>
              <a:t>real plan</a:t>
            </a:r>
            <a:r>
              <a:rPr lang="en-CA" dirty="0"/>
              <a:t> was for the role of “Priest” to pass to a Spiritual Israel, comprised of individuals with the indwelling of the Holy Spirit, the New Testament Church: </a:t>
            </a:r>
          </a:p>
          <a:p>
            <a:pPr marL="457200" lvl="1" indent="0">
              <a:spcBef>
                <a:spcPts val="0"/>
              </a:spcBef>
              <a:buNone/>
            </a:pPr>
            <a:r>
              <a:rPr kumimoji="0" lang="en-CA" b="1" i="0" u="sng" strike="noStrike" kern="1200" cap="none" spc="0" normalizeH="0" baseline="0" noProof="0" dirty="0">
                <a:ln>
                  <a:noFill/>
                </a:ln>
                <a:solidFill>
                  <a:prstClr val="black"/>
                </a:solidFill>
                <a:effectLst/>
                <a:uLnTx/>
                <a:uFillTx/>
                <a:latin typeface="Calibri" panose="020F0502020204030204"/>
                <a:ea typeface="+mn-ea"/>
                <a:cs typeface="+mn-cs"/>
              </a:rPr>
              <a:t>1 Peter 2:9 ESV</a:t>
            </a:r>
            <a:endParaRPr lang="en-CA" b="1" u="sng" dirty="0"/>
          </a:p>
          <a:p>
            <a:pPr marL="457200" lvl="1" indent="0">
              <a:spcBef>
                <a:spcPts val="0"/>
              </a:spcBef>
              <a:buNone/>
            </a:pPr>
            <a:r>
              <a:rPr lang="en-CA" dirty="0"/>
              <a:t>But you are </a:t>
            </a:r>
            <a:r>
              <a:rPr lang="en-CA" b="1" dirty="0">
                <a:highlight>
                  <a:srgbClr val="FFFF00"/>
                </a:highlight>
              </a:rPr>
              <a:t>a chosen race</a:t>
            </a:r>
            <a:r>
              <a:rPr lang="en-CA" dirty="0"/>
              <a:t>, </a:t>
            </a:r>
            <a:r>
              <a:rPr lang="en-CA" b="1" dirty="0">
                <a:highlight>
                  <a:srgbClr val="FFFF00"/>
                </a:highlight>
              </a:rPr>
              <a:t>a royal priesthood</a:t>
            </a:r>
            <a:r>
              <a:rPr lang="en-CA" dirty="0"/>
              <a:t>, </a:t>
            </a:r>
            <a:r>
              <a:rPr lang="en-CA" b="1" dirty="0">
                <a:highlight>
                  <a:srgbClr val="FFFF00"/>
                </a:highlight>
              </a:rPr>
              <a:t>a holy nation</a:t>
            </a:r>
            <a:r>
              <a:rPr lang="en-CA" dirty="0"/>
              <a:t>, a people for his own possession, </a:t>
            </a:r>
            <a:r>
              <a:rPr lang="en-CA" b="1" dirty="0">
                <a:highlight>
                  <a:srgbClr val="FFFF00"/>
                </a:highlight>
              </a:rPr>
              <a:t>that you may proclaim</a:t>
            </a:r>
            <a:r>
              <a:rPr lang="en-CA" dirty="0"/>
              <a:t> the excellencies of him who called you out of darkness into his marvelous light.  </a:t>
            </a:r>
          </a:p>
          <a:p>
            <a:r>
              <a:rPr lang="en-CA" dirty="0"/>
              <a:t>God has carefully recorded his Plan in the Bible – as we approach the end of the age we can look back through history and observe the unfolding of the Plan:</a:t>
            </a:r>
          </a:p>
          <a:p>
            <a:pPr marL="457200" lvl="1" indent="0">
              <a:spcBef>
                <a:spcPts val="0"/>
              </a:spcBef>
              <a:buNone/>
            </a:pPr>
            <a:r>
              <a:rPr kumimoji="0" lang="en-CA" b="1" i="0" u="sng" strike="noStrike" kern="1200" cap="none" spc="0" normalizeH="0" baseline="0" noProof="0" dirty="0">
                <a:ln>
                  <a:noFill/>
                </a:ln>
                <a:solidFill>
                  <a:prstClr val="black"/>
                </a:solidFill>
                <a:effectLst/>
                <a:uLnTx/>
                <a:uFillTx/>
                <a:latin typeface="Calibri" panose="020F0502020204030204"/>
                <a:ea typeface="+mn-ea"/>
                <a:cs typeface="+mn-cs"/>
              </a:rPr>
              <a:t>1 Corinthians 10:6, 11-12 ESV </a:t>
            </a:r>
            <a:b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br>
            <a:r>
              <a:rPr lang="en-CA" dirty="0"/>
              <a:t>Now </a:t>
            </a:r>
            <a:r>
              <a:rPr lang="en-CA" b="1" dirty="0">
                <a:highlight>
                  <a:srgbClr val="FFFF00"/>
                </a:highlight>
              </a:rPr>
              <a:t>these things took place as examples for us</a:t>
            </a:r>
            <a:r>
              <a:rPr lang="en-CA" dirty="0"/>
              <a:t>, that we might not desire evil as they did.  … Now these things happened to them as an example, but </a:t>
            </a:r>
            <a:r>
              <a:rPr lang="en-CA" b="1" dirty="0">
                <a:highlight>
                  <a:srgbClr val="FFFF00"/>
                </a:highlight>
              </a:rPr>
              <a:t>they were written down for our instruction</a:t>
            </a:r>
            <a:r>
              <a:rPr lang="en-CA" dirty="0"/>
              <a:t>, on whom the end of the ages has come.  Therefore let anyone who thinks that he stands take heed lest he fall.</a:t>
            </a:r>
          </a:p>
        </p:txBody>
      </p:sp>
    </p:spTree>
    <p:extLst>
      <p:ext uri="{BB962C8B-B14F-4D97-AF65-F5344CB8AC3E}">
        <p14:creationId xmlns:p14="http://schemas.microsoft.com/office/powerpoint/2010/main" val="1975336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66F3-308E-46B7-A4AC-DBF65F9C7BDE}"/>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2053CABC-AEAA-4AF8-AEF0-5E6F1F8529A1}"/>
              </a:ext>
            </a:extLst>
          </p:cNvPr>
          <p:cNvSpPr>
            <a:spLocks noGrp="1"/>
          </p:cNvSpPr>
          <p:nvPr>
            <p:ph idx="1"/>
          </p:nvPr>
        </p:nvSpPr>
        <p:spPr>
          <a:xfrm>
            <a:off x="1" y="1143000"/>
            <a:ext cx="12326814" cy="5715000"/>
          </a:xfrm>
        </p:spPr>
        <p:txBody>
          <a:bodyPr>
            <a:normAutofit/>
          </a:bodyPr>
          <a:lstStyle/>
          <a:p>
            <a:pPr>
              <a:lnSpc>
                <a:spcPct val="110000"/>
              </a:lnSpc>
            </a:pPr>
            <a:r>
              <a:rPr lang="en-CA" b="1" dirty="0">
                <a:highlight>
                  <a:srgbClr val="FFFF00"/>
                </a:highlight>
              </a:rPr>
              <a:t>We live in perilous times</a:t>
            </a:r>
            <a:r>
              <a:rPr lang="en-CA" dirty="0"/>
              <a:t> – the end of the age could unfold very quickly</a:t>
            </a:r>
          </a:p>
          <a:p>
            <a:pPr>
              <a:lnSpc>
                <a:spcPct val="110000"/>
              </a:lnSpc>
            </a:pPr>
            <a:r>
              <a:rPr lang="en-CA" dirty="0"/>
              <a:t>God’s Plan includes the offer of </a:t>
            </a:r>
            <a:r>
              <a:rPr lang="en-CA" b="1" dirty="0">
                <a:highlight>
                  <a:srgbClr val="FFFF00"/>
                </a:highlight>
              </a:rPr>
              <a:t>salvation to each and every human being</a:t>
            </a:r>
          </a:p>
          <a:p>
            <a:pPr>
              <a:lnSpc>
                <a:spcPct val="110000"/>
              </a:lnSpc>
            </a:pPr>
            <a:r>
              <a:rPr lang="en-CA" b="1" dirty="0">
                <a:highlight>
                  <a:srgbClr val="FFFF00"/>
                </a:highlight>
              </a:rPr>
              <a:t>To fulfill that plan</a:t>
            </a:r>
            <a:r>
              <a:rPr lang="en-CA" dirty="0"/>
              <a:t> “a nation of priests”, “a holy nation” is required</a:t>
            </a:r>
          </a:p>
          <a:p>
            <a:pPr>
              <a:lnSpc>
                <a:spcPct val="110000"/>
              </a:lnSpc>
            </a:pPr>
            <a:r>
              <a:rPr lang="en-CA" dirty="0"/>
              <a:t>The entire history of Israel and the existence of the New Testament Church through the ages is </a:t>
            </a:r>
            <a:r>
              <a:rPr lang="en-CA" b="1" dirty="0">
                <a:highlight>
                  <a:srgbClr val="FFFF00"/>
                </a:highlight>
              </a:rPr>
              <a:t>an object lesson for us</a:t>
            </a:r>
            <a:r>
              <a:rPr lang="en-CA" dirty="0"/>
              <a:t>:</a:t>
            </a:r>
          </a:p>
          <a:p>
            <a:pPr lvl="1">
              <a:lnSpc>
                <a:spcPct val="110000"/>
              </a:lnSpc>
              <a:buFont typeface="Wingdings" panose="05000000000000000000" pitchFamily="2" charset="2"/>
              <a:buChar char="Ø"/>
            </a:pPr>
            <a:r>
              <a:rPr lang="en-CA" dirty="0"/>
              <a:t>This is what God requires of us – </a:t>
            </a:r>
            <a:r>
              <a:rPr lang="en-CA" b="1" dirty="0">
                <a:highlight>
                  <a:srgbClr val="FFFF00"/>
                </a:highlight>
              </a:rPr>
              <a:t>to understand</a:t>
            </a:r>
            <a:r>
              <a:rPr lang="en-CA" dirty="0"/>
              <a:t> what it means “to be a priest”,  </a:t>
            </a:r>
            <a:br>
              <a:rPr lang="en-CA" dirty="0"/>
            </a:br>
            <a:r>
              <a:rPr lang="en-CA" b="1" dirty="0">
                <a:highlight>
                  <a:srgbClr val="FFFF00"/>
                </a:highlight>
              </a:rPr>
              <a:t>to understand</a:t>
            </a:r>
            <a:r>
              <a:rPr lang="en-CA" dirty="0"/>
              <a:t> what it requires to be “a holy nation”</a:t>
            </a:r>
          </a:p>
          <a:p>
            <a:pPr lvl="1">
              <a:lnSpc>
                <a:spcPct val="110000"/>
              </a:lnSpc>
              <a:buFont typeface="Wingdings" panose="05000000000000000000" pitchFamily="2" charset="2"/>
              <a:buChar char="Ø"/>
            </a:pPr>
            <a:r>
              <a:rPr lang="en-CA" dirty="0"/>
              <a:t>Our lives are to </a:t>
            </a:r>
            <a:r>
              <a:rPr lang="en-CA" b="1" dirty="0">
                <a:highlight>
                  <a:srgbClr val="FFFF00"/>
                </a:highlight>
              </a:rPr>
              <a:t>prepare for this calling</a:t>
            </a:r>
          </a:p>
          <a:p>
            <a:pPr lvl="1">
              <a:lnSpc>
                <a:spcPct val="110000"/>
              </a:lnSpc>
              <a:buFont typeface="Wingdings" panose="05000000000000000000" pitchFamily="2" charset="2"/>
              <a:buChar char="Ø"/>
            </a:pPr>
            <a:r>
              <a:rPr lang="en-CA" dirty="0"/>
              <a:t>This is a great responsibility – </a:t>
            </a:r>
            <a:r>
              <a:rPr lang="en-CA" b="1" dirty="0">
                <a:highlight>
                  <a:srgbClr val="FFFF00"/>
                </a:highlight>
              </a:rPr>
              <a:t>the salvation to be offered to other depends on us</a:t>
            </a:r>
          </a:p>
          <a:p>
            <a:pPr>
              <a:lnSpc>
                <a:spcPct val="110000"/>
              </a:lnSpc>
            </a:pPr>
            <a:r>
              <a:rPr lang="en-CA" dirty="0"/>
              <a:t>We must prepare ourselves to be </a:t>
            </a:r>
            <a:r>
              <a:rPr lang="en-CA" b="1" dirty="0">
                <a:highlight>
                  <a:srgbClr val="FFFF00"/>
                </a:highlight>
              </a:rPr>
              <a:t>“priests of God and of Christ”</a:t>
            </a:r>
          </a:p>
          <a:p>
            <a:pPr marL="457200" lvl="1" indent="0">
              <a:lnSpc>
                <a:spcPct val="110000"/>
              </a:lnSpc>
              <a:buNone/>
            </a:pPr>
            <a:r>
              <a:rPr lang="en-CA" dirty="0"/>
              <a:t> </a:t>
            </a:r>
          </a:p>
        </p:txBody>
      </p:sp>
    </p:spTree>
    <p:extLst>
      <p:ext uri="{BB962C8B-B14F-4D97-AF65-F5344CB8AC3E}">
        <p14:creationId xmlns:p14="http://schemas.microsoft.com/office/powerpoint/2010/main" val="268950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EBE97-897E-47B0-895F-031820812596}"/>
              </a:ext>
            </a:extLst>
          </p:cNvPr>
          <p:cNvSpPr>
            <a:spLocks noGrp="1"/>
          </p:cNvSpPr>
          <p:nvPr>
            <p:ph type="title"/>
          </p:nvPr>
        </p:nvSpPr>
        <p:spPr>
          <a:xfrm>
            <a:off x="838200" y="0"/>
            <a:ext cx="10515600" cy="936137"/>
          </a:xfrm>
        </p:spPr>
        <p:txBody>
          <a:bodyPr/>
          <a:lstStyle/>
          <a:p>
            <a:pPr algn="ctr"/>
            <a:r>
              <a:rPr lang="en-CA" dirty="0">
                <a:latin typeface="Arial Black" panose="020B0A04020102020204" pitchFamily="34" charset="0"/>
              </a:rPr>
              <a:t>A Kingdom of Priests</a:t>
            </a:r>
          </a:p>
        </p:txBody>
      </p:sp>
      <p:sp>
        <p:nvSpPr>
          <p:cNvPr id="3" name="Content Placeholder 2">
            <a:extLst>
              <a:ext uri="{FF2B5EF4-FFF2-40B4-BE49-F238E27FC236}">
                <a16:creationId xmlns:a16="http://schemas.microsoft.com/office/drawing/2014/main" id="{8CF0BAB2-38BA-40D6-9F23-79278CFFA102}"/>
              </a:ext>
            </a:extLst>
          </p:cNvPr>
          <p:cNvSpPr>
            <a:spLocks noGrp="1"/>
          </p:cNvSpPr>
          <p:nvPr>
            <p:ph idx="1"/>
          </p:nvPr>
        </p:nvSpPr>
        <p:spPr>
          <a:xfrm>
            <a:off x="0" y="936138"/>
            <a:ext cx="12192000" cy="5921862"/>
          </a:xfrm>
        </p:spPr>
        <p:txBody>
          <a:bodyPr>
            <a:normAutofit/>
          </a:bodyPr>
          <a:lstStyle/>
          <a:p>
            <a:pPr marL="171450" indent="-171450">
              <a:spcBef>
                <a:spcPts val="0"/>
              </a:spcBef>
              <a:buFont typeface="Arial" panose="020B0604020202020204" pitchFamily="34" charset="0"/>
              <a:buChar char="•"/>
            </a:pPr>
            <a:r>
              <a:rPr lang="en-CA" dirty="0"/>
              <a:t>The promise of being a “priest” is exactly what God offered Israel at the inception of the Sinai Covenant:</a:t>
            </a:r>
          </a:p>
          <a:p>
            <a:pPr marL="457200" lvl="1" indent="0">
              <a:spcBef>
                <a:spcPts val="0"/>
              </a:spcBef>
              <a:buNone/>
            </a:pPr>
            <a:r>
              <a:rPr lang="en-CA" b="1" u="sng" dirty="0"/>
              <a:t>Exodus 19:5-6 ESV</a:t>
            </a:r>
          </a:p>
          <a:p>
            <a:pPr marL="457200" lvl="1" indent="0">
              <a:spcBef>
                <a:spcPts val="0"/>
              </a:spcBef>
              <a:buNone/>
            </a:pPr>
            <a:r>
              <a:rPr lang="en-CA" dirty="0"/>
              <a:t>Now therefore, if you will indeed obey my voice and </a:t>
            </a:r>
            <a:r>
              <a:rPr lang="en-CA" b="1" dirty="0">
                <a:highlight>
                  <a:srgbClr val="FFFF00"/>
                </a:highlight>
              </a:rPr>
              <a:t>keep my covenant</a:t>
            </a:r>
            <a:r>
              <a:rPr lang="en-CA" dirty="0"/>
              <a:t>, you shall be my treasured possession among all peoples, for all the earth is mine; and </a:t>
            </a:r>
            <a:r>
              <a:rPr lang="en-CA" b="1" dirty="0">
                <a:highlight>
                  <a:srgbClr val="FFFF00"/>
                </a:highlight>
              </a:rPr>
              <a:t>you shall be to me a kingdom of priests and a holy nation</a:t>
            </a:r>
            <a:r>
              <a:rPr lang="en-CA" dirty="0"/>
              <a:t>.  </a:t>
            </a:r>
          </a:p>
          <a:p>
            <a:r>
              <a:rPr lang="en-CA" dirty="0"/>
              <a:t>God gave Israel the opportunity to be an example nation and bring many nations into the true worship of the True God:</a:t>
            </a:r>
          </a:p>
          <a:p>
            <a:pPr marL="457200" lvl="1" indent="0">
              <a:spcBef>
                <a:spcPts val="0"/>
              </a:spcBef>
              <a:buNone/>
            </a:pPr>
            <a:r>
              <a:rPr lang="en-CA" b="1" u="sng" dirty="0"/>
              <a:t>Exodus 4:21-23 ESV</a:t>
            </a:r>
            <a:br>
              <a:rPr lang="en-CA" dirty="0"/>
            </a:br>
            <a:r>
              <a:rPr lang="en-CA" dirty="0"/>
              <a:t>And the LORD said to Moses, “When you go back to Egypt … you shall say to Pharaoh, ‘Thus says the LORD, </a:t>
            </a:r>
            <a:r>
              <a:rPr lang="en-CA" b="1" dirty="0">
                <a:highlight>
                  <a:srgbClr val="FFFF00"/>
                </a:highlight>
              </a:rPr>
              <a:t>Israel is my firstborn son</a:t>
            </a:r>
            <a:r>
              <a:rPr lang="en-CA" dirty="0"/>
              <a:t>, and I say to you, Let my son go that he may serve me.’”</a:t>
            </a:r>
            <a:br>
              <a:rPr lang="en-CA" dirty="0"/>
            </a:br>
            <a:r>
              <a:rPr lang="en-CA" b="1" u="sng" dirty="0"/>
              <a:t>Exodus 34:10 ESV</a:t>
            </a:r>
            <a:br>
              <a:rPr lang="en-CA" dirty="0"/>
            </a:br>
            <a:r>
              <a:rPr lang="en-CA" dirty="0"/>
              <a:t>And he said, “Behold, I am making a covenant.  Before all your people </a:t>
            </a:r>
            <a:r>
              <a:rPr lang="en-CA" b="1" dirty="0">
                <a:highlight>
                  <a:srgbClr val="FFFF00"/>
                </a:highlight>
              </a:rPr>
              <a:t>I will do marvels</a:t>
            </a:r>
            <a:r>
              <a:rPr lang="en-CA" dirty="0"/>
              <a:t>, such as have not been created in all the earth or in any nation.  And </a:t>
            </a:r>
            <a:r>
              <a:rPr lang="en-CA" b="1" dirty="0">
                <a:highlight>
                  <a:srgbClr val="FFFF00"/>
                </a:highlight>
              </a:rPr>
              <a:t>all the people among whom you are shall see the work of the LORD</a:t>
            </a:r>
            <a:r>
              <a:rPr lang="en-CA" dirty="0"/>
              <a:t>, for </a:t>
            </a:r>
            <a:r>
              <a:rPr lang="en-CA" b="1" dirty="0">
                <a:highlight>
                  <a:srgbClr val="FFFF00"/>
                </a:highlight>
              </a:rPr>
              <a:t>it is an awesome thing that I will do with you</a:t>
            </a:r>
            <a:r>
              <a:rPr lang="en-CA" dirty="0"/>
              <a:t>.” </a:t>
            </a:r>
          </a:p>
          <a:p>
            <a:pPr marL="0" indent="0">
              <a:buNone/>
            </a:pPr>
            <a:endParaRPr lang="en-CA" dirty="0"/>
          </a:p>
          <a:p>
            <a:endParaRPr lang="en-CA" dirty="0"/>
          </a:p>
          <a:p>
            <a:endParaRPr lang="en-CA" dirty="0"/>
          </a:p>
        </p:txBody>
      </p:sp>
    </p:spTree>
    <p:extLst>
      <p:ext uri="{BB962C8B-B14F-4D97-AF65-F5344CB8AC3E}">
        <p14:creationId xmlns:p14="http://schemas.microsoft.com/office/powerpoint/2010/main" val="496606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1E486-B239-4D5D-9A9A-E80181385CD6}"/>
              </a:ext>
            </a:extLst>
          </p:cNvPr>
          <p:cNvSpPr>
            <a:spLocks noGrp="1"/>
          </p:cNvSpPr>
          <p:nvPr>
            <p:ph type="title"/>
          </p:nvPr>
        </p:nvSpPr>
        <p:spPr>
          <a:xfrm>
            <a:off x="838200" y="1"/>
            <a:ext cx="10515600" cy="914399"/>
          </a:xfrm>
        </p:spPr>
        <p:txBody>
          <a:bodyPr/>
          <a:lstStyle/>
          <a:p>
            <a:pPr algn="ctr"/>
            <a:r>
              <a:rPr lang="en-CA" dirty="0">
                <a:latin typeface="Arial Black" panose="020B0A04020102020204" pitchFamily="34" charset="0"/>
              </a:rPr>
              <a:t>A Holy Nation</a:t>
            </a:r>
          </a:p>
        </p:txBody>
      </p:sp>
      <p:sp>
        <p:nvSpPr>
          <p:cNvPr id="3" name="Content Placeholder 2">
            <a:extLst>
              <a:ext uri="{FF2B5EF4-FFF2-40B4-BE49-F238E27FC236}">
                <a16:creationId xmlns:a16="http://schemas.microsoft.com/office/drawing/2014/main" id="{94855E22-EAFB-45F2-8CB7-A7960DCC677C}"/>
              </a:ext>
            </a:extLst>
          </p:cNvPr>
          <p:cNvSpPr>
            <a:spLocks noGrp="1"/>
          </p:cNvSpPr>
          <p:nvPr>
            <p:ph idx="1"/>
          </p:nvPr>
        </p:nvSpPr>
        <p:spPr>
          <a:xfrm>
            <a:off x="0" y="914400"/>
            <a:ext cx="12192000" cy="5943600"/>
          </a:xfrm>
        </p:spPr>
        <p:txBody>
          <a:bodyPr>
            <a:normAutofit/>
          </a:bodyPr>
          <a:lstStyle/>
          <a:p>
            <a:r>
              <a:rPr lang="en-CA" dirty="0"/>
              <a:t>To be a priestly nation, Israel had to be “holy”:</a:t>
            </a:r>
          </a:p>
          <a:p>
            <a:pPr marL="457200" lvl="1" indent="0">
              <a:buNone/>
            </a:pPr>
            <a:r>
              <a:rPr lang="en-CA" b="1" u="sng" dirty="0"/>
              <a:t>Leviticus 11:44-45 ESV</a:t>
            </a:r>
            <a:br>
              <a:rPr lang="en-CA" dirty="0"/>
            </a:br>
            <a:r>
              <a:rPr lang="en-CA" dirty="0"/>
              <a:t>I am the LORD your God.  Consecrate yourselves therefore, and </a:t>
            </a:r>
            <a:r>
              <a:rPr lang="en-CA" b="1" dirty="0">
                <a:highlight>
                  <a:srgbClr val="FFFF00"/>
                </a:highlight>
              </a:rPr>
              <a:t>be holy, for I am holy</a:t>
            </a:r>
            <a:r>
              <a:rPr lang="en-CA" dirty="0"/>
              <a:t> … I am the LORD who brought you up out of the land of Egypt to be your God.  You shall therefore </a:t>
            </a:r>
            <a:r>
              <a:rPr lang="en-CA" b="1" dirty="0">
                <a:highlight>
                  <a:srgbClr val="FFFF00"/>
                </a:highlight>
              </a:rPr>
              <a:t>be holy, for I am holy</a:t>
            </a:r>
            <a:r>
              <a:rPr lang="en-CA" dirty="0"/>
              <a:t>.</a:t>
            </a:r>
          </a:p>
          <a:p>
            <a:pPr marL="457200" lvl="1" indent="0">
              <a:buNone/>
            </a:pPr>
            <a:r>
              <a:rPr lang="en-CA" b="1" u="sng" dirty="0"/>
              <a:t>Leviticus 19:1-2 ESV</a:t>
            </a:r>
            <a:br>
              <a:rPr lang="en-CA" dirty="0"/>
            </a:br>
            <a:r>
              <a:rPr lang="en-CA" dirty="0"/>
              <a:t>And the LORD spoke to Moses, saying, “Speak to all the congregation of the people of Israel and say to them, </a:t>
            </a:r>
            <a:r>
              <a:rPr lang="en-CA" b="1" dirty="0">
                <a:highlight>
                  <a:srgbClr val="FFFF00"/>
                </a:highlight>
              </a:rPr>
              <a:t>You shall be holy, for I the LORD your God am holy</a:t>
            </a:r>
            <a:r>
              <a:rPr lang="en-CA" dirty="0"/>
              <a:t>.” </a:t>
            </a:r>
          </a:p>
          <a:p>
            <a:pPr marL="457200" lvl="1" indent="0">
              <a:buNone/>
            </a:pPr>
            <a:r>
              <a:rPr lang="en-CA" b="1" u="sng" dirty="0"/>
              <a:t>Leviticus 20:7 ESV</a:t>
            </a:r>
            <a:br>
              <a:rPr lang="en-CA" dirty="0"/>
            </a:br>
            <a:r>
              <a:rPr lang="en-CA" dirty="0"/>
              <a:t>Consecrate yourselves, therefore, and </a:t>
            </a:r>
            <a:r>
              <a:rPr lang="en-CA" b="1" dirty="0">
                <a:highlight>
                  <a:srgbClr val="FFFF00"/>
                </a:highlight>
              </a:rPr>
              <a:t>be holy, for I am the LORD your God</a:t>
            </a:r>
            <a:r>
              <a:rPr lang="en-CA" dirty="0"/>
              <a:t>.  Keep my statutes and do them; I am the LORD who sanctifies you.</a:t>
            </a:r>
          </a:p>
          <a:p>
            <a:pPr marL="457200" lvl="1" indent="0">
              <a:buNone/>
            </a:pPr>
            <a:r>
              <a:rPr lang="en-CA" b="1" u="sng" dirty="0"/>
              <a:t>Leviticus 20:26 ESV</a:t>
            </a:r>
            <a:br>
              <a:rPr lang="en-CA" dirty="0"/>
            </a:br>
            <a:r>
              <a:rPr lang="en-CA" b="1" dirty="0">
                <a:highlight>
                  <a:srgbClr val="FFFF00"/>
                </a:highlight>
              </a:rPr>
              <a:t>You shall be holy to me, for I the LORD am holy </a:t>
            </a:r>
            <a:r>
              <a:rPr lang="en-CA" dirty="0"/>
              <a:t>and have separated you from the peoples, that you should be mine.</a:t>
            </a:r>
          </a:p>
          <a:p>
            <a:pPr marL="0" indent="0">
              <a:buNone/>
            </a:pPr>
            <a:endParaRPr lang="en-CA" dirty="0"/>
          </a:p>
        </p:txBody>
      </p:sp>
    </p:spTree>
    <p:extLst>
      <p:ext uri="{BB962C8B-B14F-4D97-AF65-F5344CB8AC3E}">
        <p14:creationId xmlns:p14="http://schemas.microsoft.com/office/powerpoint/2010/main" val="1472287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B9665-CAB0-4D71-914C-2E1FBCF634EB}"/>
              </a:ext>
            </a:extLst>
          </p:cNvPr>
          <p:cNvSpPr>
            <a:spLocks noGrp="1"/>
          </p:cNvSpPr>
          <p:nvPr>
            <p:ph type="title"/>
          </p:nvPr>
        </p:nvSpPr>
        <p:spPr>
          <a:xfrm>
            <a:off x="838200" y="0"/>
            <a:ext cx="10515600" cy="1129567"/>
          </a:xfrm>
        </p:spPr>
        <p:txBody>
          <a:bodyPr/>
          <a:lstStyle/>
          <a:p>
            <a:r>
              <a:rPr lang="en-CA" dirty="0">
                <a:latin typeface="Arial Black" panose="020B0A04020102020204" pitchFamily="34" charset="0"/>
              </a:rPr>
              <a:t>Israel as an Example Nation</a:t>
            </a:r>
          </a:p>
        </p:txBody>
      </p:sp>
      <p:sp>
        <p:nvSpPr>
          <p:cNvPr id="3" name="Content Placeholder 2">
            <a:extLst>
              <a:ext uri="{FF2B5EF4-FFF2-40B4-BE49-F238E27FC236}">
                <a16:creationId xmlns:a16="http://schemas.microsoft.com/office/drawing/2014/main" id="{38C2E974-698F-407F-8269-716C2CD8F3C1}"/>
              </a:ext>
            </a:extLst>
          </p:cNvPr>
          <p:cNvSpPr>
            <a:spLocks noGrp="1"/>
          </p:cNvSpPr>
          <p:nvPr>
            <p:ph idx="1"/>
          </p:nvPr>
        </p:nvSpPr>
        <p:spPr>
          <a:xfrm>
            <a:off x="0" y="1129568"/>
            <a:ext cx="12192000" cy="5728432"/>
          </a:xfrm>
        </p:spPr>
        <p:txBody>
          <a:bodyPr>
            <a:normAutofit/>
          </a:bodyPr>
          <a:lstStyle/>
          <a:p>
            <a:r>
              <a:rPr lang="en-CA" dirty="0"/>
              <a:t>Israel failed miserably:  </a:t>
            </a:r>
            <a:r>
              <a:rPr lang="en-CA" sz="2400" b="1" u="sng" dirty="0"/>
              <a:t>Isaiah 1:2-4 ESV</a:t>
            </a:r>
          </a:p>
          <a:p>
            <a:pPr marL="457200" lvl="1" indent="0">
              <a:spcBef>
                <a:spcPts val="0"/>
              </a:spcBef>
              <a:buNone/>
            </a:pPr>
            <a:r>
              <a:rPr lang="en-CA" dirty="0"/>
              <a:t>Hear, O heavens, and give ear, O earth; for the LORD has spoken:</a:t>
            </a:r>
            <a:br>
              <a:rPr lang="en-CA" dirty="0"/>
            </a:br>
            <a:r>
              <a:rPr lang="en-CA" dirty="0"/>
              <a:t>“</a:t>
            </a:r>
            <a:r>
              <a:rPr lang="en-CA" b="1" dirty="0">
                <a:highlight>
                  <a:srgbClr val="FFFF00"/>
                </a:highlight>
              </a:rPr>
              <a:t>Children have I reared and brought up</a:t>
            </a:r>
            <a:r>
              <a:rPr lang="en-CA" dirty="0"/>
              <a:t>, but </a:t>
            </a:r>
            <a:r>
              <a:rPr lang="en-CA" b="1" dirty="0">
                <a:highlight>
                  <a:srgbClr val="FFFF00"/>
                </a:highlight>
              </a:rPr>
              <a:t>they have rebelled against me</a:t>
            </a:r>
            <a:r>
              <a:rPr lang="en-CA" dirty="0"/>
              <a:t>.</a:t>
            </a:r>
            <a:br>
              <a:rPr lang="en-CA" dirty="0"/>
            </a:br>
            <a:r>
              <a:rPr lang="en-CA" dirty="0"/>
              <a:t>The ox knows its owner, and the donkey its master’s crib,</a:t>
            </a:r>
            <a:br>
              <a:rPr lang="en-CA" dirty="0"/>
            </a:br>
            <a:r>
              <a:rPr lang="en-CA" dirty="0"/>
              <a:t>but </a:t>
            </a:r>
            <a:r>
              <a:rPr lang="en-CA" b="1" dirty="0">
                <a:highlight>
                  <a:srgbClr val="FFFF00"/>
                </a:highlight>
              </a:rPr>
              <a:t>Israel does not know</a:t>
            </a:r>
            <a:r>
              <a:rPr lang="en-CA" dirty="0"/>
              <a:t>, </a:t>
            </a:r>
            <a:r>
              <a:rPr lang="en-CA" b="1" dirty="0">
                <a:highlight>
                  <a:srgbClr val="FFFF00"/>
                </a:highlight>
              </a:rPr>
              <a:t>my people do not understand</a:t>
            </a:r>
            <a:r>
              <a:rPr lang="en-CA" dirty="0"/>
              <a:t>.”</a:t>
            </a:r>
            <a:br>
              <a:rPr lang="en-CA" dirty="0"/>
            </a:br>
            <a:r>
              <a:rPr lang="en-CA" dirty="0"/>
              <a:t>Ah, </a:t>
            </a:r>
            <a:r>
              <a:rPr lang="en-CA" b="1" dirty="0">
                <a:highlight>
                  <a:srgbClr val="FFFF00"/>
                </a:highlight>
              </a:rPr>
              <a:t>sinful nation</a:t>
            </a:r>
            <a:r>
              <a:rPr lang="en-CA" dirty="0"/>
              <a:t>, a people laden with iniquity,</a:t>
            </a:r>
            <a:br>
              <a:rPr lang="en-CA" dirty="0"/>
            </a:br>
            <a:r>
              <a:rPr lang="en-CA" dirty="0"/>
              <a:t>offspring of evildoers, </a:t>
            </a:r>
            <a:r>
              <a:rPr lang="en-CA" b="1" dirty="0">
                <a:highlight>
                  <a:srgbClr val="FFFF00"/>
                </a:highlight>
              </a:rPr>
              <a:t>children who deal corruptly</a:t>
            </a:r>
            <a:r>
              <a:rPr lang="en-CA" dirty="0"/>
              <a:t>!</a:t>
            </a:r>
            <a:br>
              <a:rPr lang="en-CA" dirty="0"/>
            </a:br>
            <a:r>
              <a:rPr lang="en-CA" dirty="0"/>
              <a:t>They have forsaken the LORD, they have despised the Holy One of Israel, </a:t>
            </a:r>
            <a:br>
              <a:rPr lang="en-CA" dirty="0"/>
            </a:br>
            <a:r>
              <a:rPr lang="en-CA" b="1" dirty="0">
                <a:highlight>
                  <a:srgbClr val="FFFF00"/>
                </a:highlight>
              </a:rPr>
              <a:t>they are utterly estranged</a:t>
            </a:r>
            <a:r>
              <a:rPr lang="en-CA" dirty="0"/>
              <a:t>.</a:t>
            </a:r>
          </a:p>
          <a:p>
            <a:pPr marL="457200" lvl="1" indent="0">
              <a:spcBef>
                <a:spcPts val="1200"/>
              </a:spcBef>
              <a:buNone/>
            </a:pPr>
            <a:r>
              <a:rPr lang="en-CA" b="1" u="sng" dirty="0"/>
              <a:t>Jeremiah 2:2-3a, 5 ESV</a:t>
            </a:r>
            <a:br>
              <a:rPr lang="en-CA" dirty="0"/>
            </a:br>
            <a:r>
              <a:rPr lang="en-CA" dirty="0"/>
              <a:t>“I remember the </a:t>
            </a:r>
            <a:r>
              <a:rPr lang="en-CA" b="1" dirty="0">
                <a:highlight>
                  <a:srgbClr val="FFFF00"/>
                </a:highlight>
              </a:rPr>
              <a:t>devotion of your youth</a:t>
            </a:r>
            <a:r>
              <a:rPr lang="en-CA" dirty="0"/>
              <a:t>, your love las a bride,</a:t>
            </a:r>
            <a:br>
              <a:rPr lang="en-CA" dirty="0"/>
            </a:br>
            <a:r>
              <a:rPr lang="en-CA" dirty="0"/>
              <a:t>how you followed me in the wilderness, in a land not sown.</a:t>
            </a:r>
            <a:br>
              <a:rPr lang="en-CA" dirty="0"/>
            </a:br>
            <a:r>
              <a:rPr lang="en-CA" dirty="0"/>
              <a:t>Israel was holy to the LORD, </a:t>
            </a:r>
            <a:r>
              <a:rPr lang="en-CA" b="1" dirty="0">
                <a:highlight>
                  <a:srgbClr val="FFFF00"/>
                </a:highlight>
              </a:rPr>
              <a:t>the firstfruits of his harvest</a:t>
            </a:r>
            <a:r>
              <a:rPr lang="en-CA" dirty="0"/>
              <a:t>. </a:t>
            </a:r>
            <a:br>
              <a:rPr lang="en-CA" dirty="0"/>
            </a:br>
            <a:r>
              <a:rPr lang="en-CA" dirty="0"/>
              <a:t>“What wrong did your fathers find in me that </a:t>
            </a:r>
            <a:r>
              <a:rPr lang="en-CA" b="1" dirty="0">
                <a:highlight>
                  <a:srgbClr val="FFFF00"/>
                </a:highlight>
              </a:rPr>
              <a:t>they went far from me</a:t>
            </a:r>
            <a:r>
              <a:rPr lang="en-CA" dirty="0"/>
              <a:t>, </a:t>
            </a:r>
            <a:br>
              <a:rPr lang="en-CA" dirty="0"/>
            </a:br>
            <a:r>
              <a:rPr lang="en-CA" dirty="0"/>
              <a:t>and </a:t>
            </a:r>
            <a:r>
              <a:rPr lang="en-CA" b="1" dirty="0">
                <a:highlight>
                  <a:srgbClr val="FFFF00"/>
                </a:highlight>
              </a:rPr>
              <a:t>went after worthlessness, and became worthless</a:t>
            </a:r>
            <a:r>
              <a:rPr lang="en-CA" dirty="0"/>
              <a:t>?</a:t>
            </a:r>
          </a:p>
        </p:txBody>
      </p:sp>
    </p:spTree>
    <p:extLst>
      <p:ext uri="{BB962C8B-B14F-4D97-AF65-F5344CB8AC3E}">
        <p14:creationId xmlns:p14="http://schemas.microsoft.com/office/powerpoint/2010/main" val="3785525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0B442-BE60-4CF0-8DF7-30F11BA18B6C}"/>
              </a:ext>
            </a:extLst>
          </p:cNvPr>
          <p:cNvSpPr>
            <a:spLocks noGrp="1"/>
          </p:cNvSpPr>
          <p:nvPr>
            <p:ph type="title"/>
          </p:nvPr>
        </p:nvSpPr>
        <p:spPr>
          <a:xfrm>
            <a:off x="838200" y="1"/>
            <a:ext cx="10515600" cy="861645"/>
          </a:xfrm>
        </p:spPr>
        <p:txBody>
          <a:bodyPr/>
          <a:lstStyle/>
          <a:p>
            <a:pPr algn="ctr"/>
            <a:r>
              <a:rPr lang="en-CA" dirty="0">
                <a:latin typeface="Arial Black" panose="020B0A04020102020204" pitchFamily="34" charset="0"/>
              </a:rPr>
              <a:t>Daniel’s Prayer</a:t>
            </a:r>
          </a:p>
        </p:txBody>
      </p:sp>
      <p:sp>
        <p:nvSpPr>
          <p:cNvPr id="3" name="Content Placeholder 2">
            <a:extLst>
              <a:ext uri="{FF2B5EF4-FFF2-40B4-BE49-F238E27FC236}">
                <a16:creationId xmlns:a16="http://schemas.microsoft.com/office/drawing/2014/main" id="{112E574B-E7BF-4E08-8ED5-376C621DAD1E}"/>
              </a:ext>
            </a:extLst>
          </p:cNvPr>
          <p:cNvSpPr>
            <a:spLocks noGrp="1"/>
          </p:cNvSpPr>
          <p:nvPr>
            <p:ph idx="1"/>
          </p:nvPr>
        </p:nvSpPr>
        <p:spPr>
          <a:xfrm>
            <a:off x="0" y="861646"/>
            <a:ext cx="12192000" cy="6137031"/>
          </a:xfrm>
        </p:spPr>
        <p:txBody>
          <a:bodyPr>
            <a:normAutofit/>
          </a:bodyPr>
          <a:lstStyle/>
          <a:p>
            <a:r>
              <a:rPr lang="en-CA" dirty="0"/>
              <a:t>Daniel chronicled the failure of Israel in his famous prayer:</a:t>
            </a:r>
          </a:p>
          <a:p>
            <a:pPr marL="457200" lvl="1" indent="0">
              <a:buNone/>
            </a:pPr>
            <a:r>
              <a:rPr lang="en-CA" b="1" u="sng" dirty="0"/>
              <a:t>Daniel 9:3-15 ESV</a:t>
            </a:r>
            <a:br>
              <a:rPr lang="en-CA" dirty="0"/>
            </a:br>
            <a:r>
              <a:rPr lang="en-CA" dirty="0"/>
              <a:t>Then I turned my face to the Lord God, seeking him by prayer … “O Lord, the great and awesome God, who keeps covenant and steadfast love with those who love him and keep his commandments, </a:t>
            </a:r>
            <a:r>
              <a:rPr lang="en-CA" b="1" dirty="0">
                <a:highlight>
                  <a:srgbClr val="FFFF00"/>
                </a:highlight>
              </a:rPr>
              <a:t>we have sinned and done wrong and acted wickedly and rebelled, turning aside from your commandments</a:t>
            </a:r>
            <a:r>
              <a:rPr lang="en-CA" dirty="0"/>
              <a:t> … To you, O Lord, belongs righteousness, but to us open shame … and to all Israel … because of </a:t>
            </a:r>
            <a:r>
              <a:rPr lang="en-CA" b="1" dirty="0">
                <a:highlight>
                  <a:srgbClr val="FFFF00"/>
                </a:highlight>
              </a:rPr>
              <a:t>the treachery that they have committed against you</a:t>
            </a:r>
            <a:r>
              <a:rPr lang="en-CA" dirty="0"/>
              <a:t>.  … To the Lord our God belong mercy and forgiveness, for we have rebelled against him and have not obeyed the voice of the LORD our God … And the curse and oath that are written in the [Torah] of Moses the servant of God have been poured out upon us … all this calamity has come upon us; </a:t>
            </a:r>
            <a:r>
              <a:rPr lang="en-CA" b="1" dirty="0">
                <a:highlight>
                  <a:srgbClr val="FFFF00"/>
                </a:highlight>
              </a:rPr>
              <a:t>yet we have not entreated the favor of the LORD our God, turning from our iniquities and gaining insight by your truth</a:t>
            </a:r>
            <a:r>
              <a:rPr lang="en-CA" dirty="0"/>
              <a:t>.  Therefore the LORD has kept ready the calamity and has brought it upon us, for the LORD our God is righteous in all the works that he has done, and we have not obeyed his voice.  And now, O Lord our God, who brought your people out of the land of Egypt with a mighty hand, and have made a name for yourself, as at this day, </a:t>
            </a:r>
            <a:r>
              <a:rPr lang="en-CA" b="1" dirty="0">
                <a:highlight>
                  <a:srgbClr val="FFFF00"/>
                </a:highlight>
              </a:rPr>
              <a:t>we have sinned, we have done wickedly</a:t>
            </a:r>
            <a:r>
              <a:rPr lang="en-CA" dirty="0"/>
              <a:t>.</a:t>
            </a:r>
          </a:p>
        </p:txBody>
      </p:sp>
    </p:spTree>
    <p:extLst>
      <p:ext uri="{BB962C8B-B14F-4D97-AF65-F5344CB8AC3E}">
        <p14:creationId xmlns:p14="http://schemas.microsoft.com/office/powerpoint/2010/main" val="1348723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A6A1A-C115-40D4-8B5B-061FAE8553BC}"/>
              </a:ext>
            </a:extLst>
          </p:cNvPr>
          <p:cNvSpPr>
            <a:spLocks noGrp="1"/>
          </p:cNvSpPr>
          <p:nvPr>
            <p:ph type="title"/>
          </p:nvPr>
        </p:nvSpPr>
        <p:spPr>
          <a:xfrm>
            <a:off x="0" y="1"/>
            <a:ext cx="12192000" cy="1019907"/>
          </a:xfrm>
        </p:spPr>
        <p:txBody>
          <a:bodyPr/>
          <a:lstStyle/>
          <a:p>
            <a:pPr algn="ctr"/>
            <a:r>
              <a:rPr lang="en-CA" dirty="0">
                <a:latin typeface="Arial Black" panose="020B0A04020102020204" pitchFamily="34" charset="0"/>
              </a:rPr>
              <a:t>God Anticipated the Failure of Israel</a:t>
            </a:r>
          </a:p>
        </p:txBody>
      </p:sp>
      <p:sp>
        <p:nvSpPr>
          <p:cNvPr id="3" name="Content Placeholder 2">
            <a:extLst>
              <a:ext uri="{FF2B5EF4-FFF2-40B4-BE49-F238E27FC236}">
                <a16:creationId xmlns:a16="http://schemas.microsoft.com/office/drawing/2014/main" id="{C1BD00F4-49A4-4DEF-9648-E3567058673A}"/>
              </a:ext>
            </a:extLst>
          </p:cNvPr>
          <p:cNvSpPr>
            <a:spLocks noGrp="1"/>
          </p:cNvSpPr>
          <p:nvPr>
            <p:ph idx="1"/>
          </p:nvPr>
        </p:nvSpPr>
        <p:spPr>
          <a:xfrm>
            <a:off x="-1" y="1019908"/>
            <a:ext cx="12191999" cy="5838091"/>
          </a:xfrm>
        </p:spPr>
        <p:txBody>
          <a:bodyPr>
            <a:normAutofit lnSpcReduction="10000"/>
          </a:bodyPr>
          <a:lstStyle/>
          <a:p>
            <a:r>
              <a:rPr lang="en-CA" dirty="0"/>
              <a:t>The Song of Moses was recorded as a permanent witness against human nature:</a:t>
            </a:r>
          </a:p>
          <a:p>
            <a:pPr marL="457200" lvl="1" indent="0">
              <a:buNone/>
            </a:pPr>
            <a:r>
              <a:rPr lang="en-CA" b="1" u="sng" dirty="0"/>
              <a:t>Deuteronomy 31:27-30 ESV</a:t>
            </a:r>
            <a:br>
              <a:rPr lang="en-CA" dirty="0"/>
            </a:br>
            <a:r>
              <a:rPr lang="en-CA" dirty="0"/>
              <a:t>“For </a:t>
            </a:r>
            <a:r>
              <a:rPr lang="en-CA" b="1" dirty="0">
                <a:highlight>
                  <a:srgbClr val="FFFF00"/>
                </a:highlight>
              </a:rPr>
              <a:t>I know how rebellious and stubborn you are</a:t>
            </a:r>
            <a:r>
              <a:rPr lang="en-CA" dirty="0"/>
              <a:t>.  Behold, even today while I am yet alive with you, </a:t>
            </a:r>
            <a:r>
              <a:rPr lang="en-CA" b="1" dirty="0">
                <a:highlight>
                  <a:srgbClr val="FFFF00"/>
                </a:highlight>
              </a:rPr>
              <a:t>you have been rebellious against the LORD</a:t>
            </a:r>
            <a:r>
              <a:rPr lang="en-CA" dirty="0"/>
              <a:t>.  … I … call </a:t>
            </a:r>
            <a:r>
              <a:rPr lang="en-CA" b="1" dirty="0">
                <a:highlight>
                  <a:srgbClr val="FFFF00"/>
                </a:highlight>
              </a:rPr>
              <a:t>heaven and earth to witness</a:t>
            </a:r>
            <a:r>
              <a:rPr lang="en-CA" dirty="0"/>
              <a:t>  … And in the days to come … </a:t>
            </a:r>
            <a:r>
              <a:rPr lang="en-CA" b="1" dirty="0">
                <a:highlight>
                  <a:srgbClr val="FFFF00"/>
                </a:highlight>
              </a:rPr>
              <a:t>you will do what is evil in the sight of the LORD</a:t>
            </a:r>
            <a:r>
              <a:rPr lang="en-CA" dirty="0"/>
              <a:t>, provoking him to anger through the work of your hands.”  Then </a:t>
            </a:r>
            <a:r>
              <a:rPr lang="en-CA" b="1" dirty="0">
                <a:highlight>
                  <a:srgbClr val="FFFF00"/>
                </a:highlight>
              </a:rPr>
              <a:t>Moses spoke the words of this song</a:t>
            </a:r>
            <a:r>
              <a:rPr lang="en-CA" dirty="0"/>
              <a:t> until they were finished, in the ears of all the assembly of Israel:</a:t>
            </a:r>
          </a:p>
          <a:p>
            <a:pPr marL="457200" lvl="1" indent="0">
              <a:spcBef>
                <a:spcPts val="1200"/>
              </a:spcBef>
              <a:buNone/>
            </a:pPr>
            <a:r>
              <a:rPr lang="en-CA" b="1" u="sng" dirty="0"/>
              <a:t>Deuteronomy 32:4-6, 28-29 ESV</a:t>
            </a:r>
          </a:p>
          <a:p>
            <a:pPr marL="457200" lvl="1" indent="0">
              <a:buNone/>
            </a:pPr>
            <a:r>
              <a:rPr lang="en-CA" b="1" dirty="0">
                <a:highlight>
                  <a:srgbClr val="FFFF00"/>
                </a:highlight>
              </a:rPr>
              <a:t>The Rock</a:t>
            </a:r>
            <a:r>
              <a:rPr lang="en-CA" dirty="0"/>
              <a:t>, his work is perfect, for </a:t>
            </a:r>
            <a:r>
              <a:rPr lang="en-CA" b="1" dirty="0">
                <a:highlight>
                  <a:srgbClr val="FFFF00"/>
                </a:highlight>
              </a:rPr>
              <a:t>all his ways are justice</a:t>
            </a:r>
            <a:r>
              <a:rPr lang="en-CA" dirty="0"/>
              <a:t>.</a:t>
            </a:r>
            <a:br>
              <a:rPr lang="en-CA" dirty="0"/>
            </a:br>
            <a:r>
              <a:rPr lang="en-CA" dirty="0"/>
              <a:t>A </a:t>
            </a:r>
            <a:r>
              <a:rPr lang="en-CA" b="1" dirty="0">
                <a:highlight>
                  <a:srgbClr val="FFFF00"/>
                </a:highlight>
              </a:rPr>
              <a:t>God of faithfulness</a:t>
            </a:r>
            <a:r>
              <a:rPr lang="en-CA" dirty="0"/>
              <a:t> and without iniquity, just and upright is he.</a:t>
            </a:r>
            <a:br>
              <a:rPr lang="en-CA" dirty="0"/>
            </a:br>
            <a:r>
              <a:rPr lang="en-CA" dirty="0"/>
              <a:t>They have dealt corruptly with him; </a:t>
            </a:r>
            <a:br>
              <a:rPr lang="en-CA" dirty="0"/>
            </a:br>
            <a:r>
              <a:rPr lang="en-CA" b="1" dirty="0">
                <a:highlight>
                  <a:srgbClr val="FFFF00"/>
                </a:highlight>
              </a:rPr>
              <a:t>they are no longer his children</a:t>
            </a:r>
            <a:r>
              <a:rPr lang="en-CA" dirty="0"/>
              <a:t> because they are blemished;</a:t>
            </a:r>
            <a:br>
              <a:rPr lang="en-CA" dirty="0"/>
            </a:br>
            <a:r>
              <a:rPr lang="en-CA" dirty="0"/>
              <a:t>they are a crooked and twisted generation. </a:t>
            </a:r>
            <a:br>
              <a:rPr lang="en-CA" dirty="0"/>
            </a:br>
            <a:r>
              <a:rPr lang="en-CA" dirty="0"/>
              <a:t>Do you thus repay the LORD, </a:t>
            </a:r>
            <a:r>
              <a:rPr lang="en-CA" b="1" dirty="0">
                <a:highlight>
                  <a:srgbClr val="FFFF00"/>
                </a:highlight>
              </a:rPr>
              <a:t>you foolish and senseless people</a:t>
            </a:r>
            <a:r>
              <a:rPr lang="en-CA" dirty="0"/>
              <a:t>?</a:t>
            </a:r>
            <a:br>
              <a:rPr lang="en-CA" dirty="0"/>
            </a:br>
            <a:r>
              <a:rPr lang="en-CA" b="1" dirty="0">
                <a:highlight>
                  <a:srgbClr val="FFFF00"/>
                </a:highlight>
              </a:rPr>
              <a:t>Is not he your father</a:t>
            </a:r>
            <a:r>
              <a:rPr lang="en-CA" dirty="0"/>
              <a:t>, who created you, who made you and established you? </a:t>
            </a:r>
            <a:br>
              <a:rPr lang="en-CA" dirty="0"/>
            </a:br>
            <a:r>
              <a:rPr lang="en-CA" dirty="0"/>
              <a:t>For they are </a:t>
            </a:r>
            <a:r>
              <a:rPr lang="en-CA" b="1" dirty="0">
                <a:highlight>
                  <a:srgbClr val="FFFF00"/>
                </a:highlight>
              </a:rPr>
              <a:t>a nation void of counsel</a:t>
            </a:r>
            <a:r>
              <a:rPr lang="en-CA" dirty="0"/>
              <a:t>, and there is </a:t>
            </a:r>
            <a:r>
              <a:rPr lang="en-CA" b="1" dirty="0">
                <a:highlight>
                  <a:srgbClr val="FFFF00"/>
                </a:highlight>
              </a:rPr>
              <a:t>no understanding</a:t>
            </a:r>
            <a:r>
              <a:rPr lang="en-CA" dirty="0"/>
              <a:t> in them.</a:t>
            </a:r>
            <a:br>
              <a:rPr lang="en-CA" dirty="0"/>
            </a:br>
            <a:r>
              <a:rPr lang="en-CA" dirty="0"/>
              <a:t>If they were wise, they would understand this; they would discern their latter end! </a:t>
            </a:r>
          </a:p>
        </p:txBody>
      </p:sp>
    </p:spTree>
    <p:extLst>
      <p:ext uri="{BB962C8B-B14F-4D97-AF65-F5344CB8AC3E}">
        <p14:creationId xmlns:p14="http://schemas.microsoft.com/office/powerpoint/2010/main" val="2137047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9C382-C021-4E78-848D-41A8FE73C29C}"/>
              </a:ext>
            </a:extLst>
          </p:cNvPr>
          <p:cNvSpPr>
            <a:spLocks noGrp="1"/>
          </p:cNvSpPr>
          <p:nvPr>
            <p:ph type="title"/>
          </p:nvPr>
        </p:nvSpPr>
        <p:spPr>
          <a:xfrm>
            <a:off x="838200" y="1"/>
            <a:ext cx="10515600" cy="967153"/>
          </a:xfrm>
        </p:spPr>
        <p:txBody>
          <a:bodyPr/>
          <a:lstStyle/>
          <a:p>
            <a:pPr algn="ctr"/>
            <a:r>
              <a:rPr lang="en-CA" dirty="0">
                <a:latin typeface="Arial Black" panose="020B0A04020102020204" pitchFamily="34" charset="0"/>
              </a:rPr>
              <a:t>God’s Real Plan</a:t>
            </a:r>
          </a:p>
        </p:txBody>
      </p:sp>
      <p:sp>
        <p:nvSpPr>
          <p:cNvPr id="3" name="Content Placeholder 2">
            <a:extLst>
              <a:ext uri="{FF2B5EF4-FFF2-40B4-BE49-F238E27FC236}">
                <a16:creationId xmlns:a16="http://schemas.microsoft.com/office/drawing/2014/main" id="{B418BF6C-1A30-4443-8FCD-D86AA6E294F0}"/>
              </a:ext>
            </a:extLst>
          </p:cNvPr>
          <p:cNvSpPr>
            <a:spLocks noGrp="1"/>
          </p:cNvSpPr>
          <p:nvPr>
            <p:ph idx="1"/>
          </p:nvPr>
        </p:nvSpPr>
        <p:spPr>
          <a:xfrm>
            <a:off x="0" y="967154"/>
            <a:ext cx="12192000" cy="5890845"/>
          </a:xfrm>
        </p:spPr>
        <p:txBody>
          <a:bodyPr>
            <a:normAutofit lnSpcReduction="10000"/>
          </a:bodyPr>
          <a:lstStyle/>
          <a:p>
            <a:r>
              <a:rPr lang="en-CA" dirty="0"/>
              <a:t>Given the inevitable failure of Ancient Israel, the Plan of God has made provisions for a New Israel, which will succeed: </a:t>
            </a:r>
            <a:r>
              <a:rPr lang="en-CA" sz="2400" b="1" u="sng" dirty="0"/>
              <a:t>Isaiah 44:1-4 ESV</a:t>
            </a:r>
          </a:p>
          <a:p>
            <a:pPr marL="457200" lvl="1" indent="0">
              <a:lnSpc>
                <a:spcPct val="107000"/>
              </a:lnSpc>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But now hear, O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Jacob my servant</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Israel whom I have chosen</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Thus says the LORD who made you, who formed you from the womb and will help you:</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Fear not,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 Jacob my servant</a:t>
            </a:r>
            <a:r>
              <a:rPr lang="en-CA" dirty="0">
                <a:effectLst/>
                <a:latin typeface="Calibri" panose="020F0502020204030204" pitchFamily="34" charset="0"/>
                <a:ea typeface="Calibri" panose="020F0502020204030204" pitchFamily="34" charset="0"/>
                <a:cs typeface="Arial" panose="020B0604020202020204" pitchFamily="34" charset="0"/>
              </a:rPr>
              <a:t>, Jeshurun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whom I have chosen</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For I will pour water on the thirsty land, and streams on the dry ground;</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pour my Spirit upon your offspring</a:t>
            </a:r>
            <a:r>
              <a:rPr lang="en-CA" dirty="0">
                <a:effectLst/>
                <a:latin typeface="Calibri" panose="020F0502020204030204" pitchFamily="34" charset="0"/>
                <a:ea typeface="Calibri" panose="020F0502020204030204" pitchFamily="34" charset="0"/>
                <a:cs typeface="Arial" panose="020B0604020202020204" pitchFamily="34" charset="0"/>
              </a:rPr>
              <a:t>, and my blessing on your descendants.</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They shall spring up among the grass like willows by flowing streams.</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u="sng" dirty="0">
                <a:effectLst/>
                <a:latin typeface="Calibri" panose="020F0502020204030204" pitchFamily="34" charset="0"/>
                <a:ea typeface="Calibri" panose="020F0502020204030204" pitchFamily="34" charset="0"/>
                <a:cs typeface="Arial" panose="020B0604020202020204" pitchFamily="34" charset="0"/>
              </a:rPr>
              <a:t>Isaiah 26:9b ESV</a:t>
            </a:r>
          </a:p>
          <a:p>
            <a:pPr marL="457200" lvl="1" indent="0">
              <a:lnSpc>
                <a:spcPct val="107000"/>
              </a:lnSpc>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For when your [</a:t>
            </a:r>
            <a:r>
              <a:rPr lang="en-CA" dirty="0" err="1">
                <a:effectLst/>
                <a:latin typeface="Calibri" panose="020F0502020204030204" pitchFamily="34" charset="0"/>
                <a:ea typeface="Calibri" panose="020F0502020204030204" pitchFamily="34" charset="0"/>
                <a:cs typeface="Arial" panose="020B0604020202020204" pitchFamily="34" charset="0"/>
              </a:rPr>
              <a:t>mishᵉpatim</a:t>
            </a:r>
            <a:r>
              <a:rPr lang="en-CA" dirty="0">
                <a:effectLst/>
                <a:latin typeface="Calibri" panose="020F0502020204030204" pitchFamily="34" charset="0"/>
                <a:ea typeface="Calibri" panose="020F0502020204030204" pitchFamily="34" charset="0"/>
                <a:cs typeface="Arial" panose="020B0604020202020204" pitchFamily="34" charset="0"/>
              </a:rPr>
              <a:t>] are in the earth, the inhabitants of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world learn righteousness</a:t>
            </a:r>
            <a:r>
              <a:rPr lang="en-CA" dirty="0">
                <a:effectLst/>
                <a:latin typeface="Calibri" panose="020F0502020204030204" pitchFamily="34" charset="0"/>
                <a:ea typeface="Calibri" panose="020F0502020204030204" pitchFamily="34" charset="0"/>
                <a:cs typeface="Arial" panose="020B0604020202020204" pitchFamily="34" charset="0"/>
              </a:rPr>
              <a:t>.  </a:t>
            </a:r>
          </a:p>
          <a:p>
            <a:pPr marL="457200" lvl="1" indent="0">
              <a:lnSpc>
                <a:spcPct val="107000"/>
              </a:lnSpc>
              <a:spcBef>
                <a:spcPts val="0"/>
              </a:spcBef>
              <a:buNone/>
            </a:pPr>
            <a:r>
              <a:rPr lang="en-CA" b="1" u="sng" dirty="0">
                <a:effectLst/>
                <a:latin typeface="Calibri" panose="020F0502020204030204" pitchFamily="34" charset="0"/>
                <a:ea typeface="Calibri" panose="020F0502020204030204" pitchFamily="34" charset="0"/>
                <a:cs typeface="Arial" panose="020B0604020202020204" pitchFamily="34" charset="0"/>
              </a:rPr>
              <a:t>Isaiah 61:6a ESV</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latin typeface="Calibri" panose="020F0502020204030204" pitchFamily="34" charset="0"/>
                <a:ea typeface="Calibri" panose="020F0502020204030204" pitchFamily="34" charset="0"/>
                <a:cs typeface="Arial" panose="020B0604020202020204" pitchFamily="34" charset="0"/>
              </a:rPr>
              <a:t>… </a:t>
            </a:r>
            <a:r>
              <a:rPr lang="en-CA" dirty="0">
                <a:effectLst/>
                <a:latin typeface="Calibri" panose="020F0502020204030204" pitchFamily="34" charset="0"/>
                <a:ea typeface="Calibri" panose="020F0502020204030204" pitchFamily="34" charset="0"/>
                <a:cs typeface="Arial" panose="020B0604020202020204" pitchFamily="34" charset="0"/>
              </a:rPr>
              <a:t>you shall be called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priests of the LORD</a:t>
            </a:r>
            <a:r>
              <a:rPr lang="en-CA" dirty="0">
                <a:effectLst/>
                <a:latin typeface="Calibri" panose="020F0502020204030204" pitchFamily="34" charset="0"/>
                <a:ea typeface="Calibri" panose="020F0502020204030204" pitchFamily="34" charset="0"/>
                <a:cs typeface="Arial" panose="020B0604020202020204" pitchFamily="34" charset="0"/>
              </a:rPr>
              <a:t>; they shall speak of you as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ministers of our God</a:t>
            </a:r>
          </a:p>
          <a:p>
            <a:pPr marL="457200" lvl="1" indent="0">
              <a:lnSpc>
                <a:spcPct val="107000"/>
              </a:lnSpc>
              <a:spcBef>
                <a:spcPts val="0"/>
              </a:spcBef>
              <a:buNone/>
            </a:pPr>
            <a:r>
              <a:rPr lang="en-CA" b="1" u="sng" dirty="0">
                <a:effectLst/>
                <a:latin typeface="Calibri" panose="020F0502020204030204" pitchFamily="34" charset="0"/>
                <a:ea typeface="Calibri" panose="020F0502020204030204" pitchFamily="34" charset="0"/>
                <a:cs typeface="Arial" panose="020B0604020202020204" pitchFamily="34" charset="0"/>
              </a:rPr>
              <a:t>Isaiah 62:12a ESV</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And they shall be called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Holy People</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Redeemed of the LORD</a:t>
            </a:r>
            <a:r>
              <a:rPr lang="en-CA" dirty="0">
                <a:effectLst/>
                <a:latin typeface="Calibri" panose="020F0502020204030204" pitchFamily="34" charset="0"/>
                <a:ea typeface="Calibri" panose="020F0502020204030204" pitchFamily="34" charset="0"/>
                <a:cs typeface="Arial" panose="020B0604020202020204" pitchFamily="34" charset="0"/>
              </a:rPr>
              <a:t>;  </a:t>
            </a:r>
            <a:endParaRPr lang="en-CA" dirty="0"/>
          </a:p>
        </p:txBody>
      </p:sp>
    </p:spTree>
    <p:extLst>
      <p:ext uri="{BB962C8B-B14F-4D97-AF65-F5344CB8AC3E}">
        <p14:creationId xmlns:p14="http://schemas.microsoft.com/office/powerpoint/2010/main" val="91161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35E9D-A45B-4759-B4E9-EA657315F81C}"/>
              </a:ext>
            </a:extLst>
          </p:cNvPr>
          <p:cNvSpPr>
            <a:spLocks noGrp="1"/>
          </p:cNvSpPr>
          <p:nvPr>
            <p:ph type="title"/>
          </p:nvPr>
        </p:nvSpPr>
        <p:spPr>
          <a:xfrm>
            <a:off x="838200" y="1"/>
            <a:ext cx="10515600" cy="931984"/>
          </a:xfrm>
        </p:spPr>
        <p:txBody>
          <a:bodyPr/>
          <a:lstStyle/>
          <a:p>
            <a:pPr algn="ctr"/>
            <a:r>
              <a:rPr lang="en-CA" dirty="0">
                <a:latin typeface="Arial Black" panose="020B0A04020102020204" pitchFamily="34" charset="0"/>
              </a:rPr>
              <a:t>The First Servant Song</a:t>
            </a:r>
          </a:p>
        </p:txBody>
      </p:sp>
      <p:sp>
        <p:nvSpPr>
          <p:cNvPr id="3" name="Content Placeholder 2">
            <a:extLst>
              <a:ext uri="{FF2B5EF4-FFF2-40B4-BE49-F238E27FC236}">
                <a16:creationId xmlns:a16="http://schemas.microsoft.com/office/drawing/2014/main" id="{0845C267-922C-4B97-896D-374013D1C234}"/>
              </a:ext>
            </a:extLst>
          </p:cNvPr>
          <p:cNvSpPr>
            <a:spLocks noGrp="1"/>
          </p:cNvSpPr>
          <p:nvPr>
            <p:ph idx="1"/>
          </p:nvPr>
        </p:nvSpPr>
        <p:spPr>
          <a:xfrm>
            <a:off x="0" y="931986"/>
            <a:ext cx="12192000" cy="5926014"/>
          </a:xfrm>
        </p:spPr>
        <p:txBody>
          <a:bodyPr>
            <a:normAutofit lnSpcReduction="10000"/>
          </a:bodyPr>
          <a:lstStyle/>
          <a:p>
            <a:r>
              <a:rPr lang="en-CA" dirty="0"/>
              <a:t>The New Israel in the World Tomorrow will fulfill the role God offered to Ancient Israel:  </a:t>
            </a:r>
            <a:r>
              <a:rPr lang="en-CA" sz="2400" b="1" u="sng" dirty="0"/>
              <a:t>Isaiah 42:1-8</a:t>
            </a:r>
          </a:p>
          <a:p>
            <a:pPr marL="457200" lvl="1" indent="0">
              <a:buNone/>
            </a:pPr>
            <a:r>
              <a:rPr lang="en-CA" b="1" dirty="0">
                <a:highlight>
                  <a:srgbClr val="FFFF00"/>
                </a:highlight>
              </a:rPr>
              <a:t>Behold my servant</a:t>
            </a:r>
            <a:r>
              <a:rPr lang="en-CA" dirty="0"/>
              <a:t>, whom I uphold, my chosen, in whom my [mind] delights;</a:t>
            </a:r>
            <a:br>
              <a:rPr lang="en-CA" dirty="0"/>
            </a:br>
            <a:r>
              <a:rPr lang="en-CA" dirty="0"/>
              <a:t>I have put my Spirit upon him; he will bring forth justice to the nations.</a:t>
            </a:r>
            <a:br>
              <a:rPr lang="en-CA" dirty="0"/>
            </a:br>
            <a:r>
              <a:rPr lang="en-CA" dirty="0"/>
              <a:t>He will not cry aloud or lift up his voice, or make it heard in the street;</a:t>
            </a:r>
            <a:br>
              <a:rPr lang="en-CA" dirty="0"/>
            </a:br>
            <a:r>
              <a:rPr lang="en-CA" dirty="0"/>
              <a:t>a bruised reed he will not break, and a faintly burning wick he will not quench; </a:t>
            </a:r>
            <a:br>
              <a:rPr lang="en-CA" dirty="0"/>
            </a:br>
            <a:r>
              <a:rPr lang="en-CA" b="1" dirty="0">
                <a:highlight>
                  <a:srgbClr val="FFFF00"/>
                </a:highlight>
              </a:rPr>
              <a:t>he will faithfully bring forth justice</a:t>
            </a:r>
            <a:r>
              <a:rPr lang="en-CA" dirty="0"/>
              <a:t>.</a:t>
            </a:r>
            <a:br>
              <a:rPr lang="en-CA" dirty="0"/>
            </a:br>
            <a:r>
              <a:rPr lang="en-CA" b="1" dirty="0">
                <a:highlight>
                  <a:srgbClr val="FFFF00"/>
                </a:highlight>
              </a:rPr>
              <a:t>He will not grow faint or be discouraged till he has established justice in the earth;</a:t>
            </a:r>
            <a:br>
              <a:rPr lang="en-CA" b="1" dirty="0">
                <a:highlight>
                  <a:srgbClr val="FFFF00"/>
                </a:highlight>
              </a:rPr>
            </a:br>
            <a:r>
              <a:rPr lang="en-CA" b="1" dirty="0">
                <a:highlight>
                  <a:srgbClr val="FFFF00"/>
                </a:highlight>
              </a:rPr>
              <a:t>and the coastlands wait for his [</a:t>
            </a:r>
            <a:r>
              <a:rPr lang="en-CA" b="1" dirty="0" err="1">
                <a:highlight>
                  <a:srgbClr val="FFFF00"/>
                </a:highlight>
              </a:rPr>
              <a:t>torah</a:t>
            </a:r>
            <a:r>
              <a:rPr lang="en-CA" b="1" dirty="0">
                <a:highlight>
                  <a:srgbClr val="FFFF00"/>
                </a:highlight>
              </a:rPr>
              <a:t>]</a:t>
            </a:r>
            <a:r>
              <a:rPr lang="en-CA" dirty="0"/>
              <a:t>.</a:t>
            </a:r>
            <a:br>
              <a:rPr lang="en-CA" dirty="0"/>
            </a:br>
            <a:r>
              <a:rPr lang="en-CA" dirty="0"/>
              <a:t>Thus says God, the LORD, who created the heavens and stretched them out,</a:t>
            </a:r>
            <a:br>
              <a:rPr lang="en-CA" dirty="0"/>
            </a:br>
            <a:r>
              <a:rPr lang="en-CA" dirty="0"/>
              <a:t>who spread out the earth and what comes from it, </a:t>
            </a:r>
            <a:br>
              <a:rPr lang="en-CA" dirty="0"/>
            </a:br>
            <a:r>
              <a:rPr lang="en-CA" dirty="0"/>
              <a:t>who gives breath to the people on it and spirit to those who walk in it:</a:t>
            </a:r>
            <a:br>
              <a:rPr lang="en-CA" dirty="0"/>
            </a:br>
            <a:r>
              <a:rPr lang="en-CA" dirty="0"/>
              <a:t>“I am the LORD; </a:t>
            </a:r>
            <a:r>
              <a:rPr lang="en-CA" b="1" dirty="0">
                <a:highlight>
                  <a:srgbClr val="FFFF00"/>
                </a:highlight>
              </a:rPr>
              <a:t>I have called you in righteousness</a:t>
            </a:r>
            <a:r>
              <a:rPr lang="en-CA" dirty="0"/>
              <a:t>;</a:t>
            </a:r>
            <a:br>
              <a:rPr lang="en-CA" dirty="0"/>
            </a:br>
            <a:r>
              <a:rPr lang="en-CA" dirty="0"/>
              <a:t>I will take you by the hand and keep you;</a:t>
            </a:r>
            <a:br>
              <a:rPr lang="en-CA" dirty="0"/>
            </a:br>
            <a:r>
              <a:rPr lang="en-CA" b="1" dirty="0">
                <a:highlight>
                  <a:srgbClr val="FFFF00"/>
                </a:highlight>
              </a:rPr>
              <a:t>I will give you as a covenant for the people</a:t>
            </a:r>
            <a:r>
              <a:rPr lang="en-CA" dirty="0"/>
              <a:t>, </a:t>
            </a:r>
            <a:br>
              <a:rPr lang="en-CA" dirty="0"/>
            </a:br>
            <a:r>
              <a:rPr lang="en-CA" dirty="0"/>
              <a:t>a light for the nations, to open the eyes that are blind, </a:t>
            </a:r>
            <a:br>
              <a:rPr lang="en-CA" dirty="0"/>
            </a:br>
            <a:r>
              <a:rPr lang="en-CA" b="1" dirty="0">
                <a:highlight>
                  <a:srgbClr val="FFFF00"/>
                </a:highlight>
              </a:rPr>
              <a:t>to bring out the prisoners from the dungeon</a:t>
            </a:r>
            <a:r>
              <a:rPr lang="en-CA" dirty="0"/>
              <a:t>, from the prison those who sit in darkness.</a:t>
            </a:r>
            <a:br>
              <a:rPr lang="en-CA" dirty="0"/>
            </a:br>
            <a:r>
              <a:rPr lang="en-CA" dirty="0"/>
              <a:t>I am the LORD; that is my name; my glory I give to no other …”</a:t>
            </a:r>
          </a:p>
        </p:txBody>
      </p:sp>
    </p:spTree>
    <p:extLst>
      <p:ext uri="{BB962C8B-B14F-4D97-AF65-F5344CB8AC3E}">
        <p14:creationId xmlns:p14="http://schemas.microsoft.com/office/powerpoint/2010/main" val="610279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80152-603B-4117-B1BF-B45C8EAB424B}"/>
              </a:ext>
            </a:extLst>
          </p:cNvPr>
          <p:cNvSpPr>
            <a:spLocks noGrp="1"/>
          </p:cNvSpPr>
          <p:nvPr>
            <p:ph type="title"/>
          </p:nvPr>
        </p:nvSpPr>
        <p:spPr>
          <a:xfrm>
            <a:off x="838200" y="1"/>
            <a:ext cx="10515600" cy="844061"/>
          </a:xfrm>
        </p:spPr>
        <p:txBody>
          <a:bodyPr/>
          <a:lstStyle/>
          <a:p>
            <a:pPr algn="ctr"/>
            <a:r>
              <a:rPr lang="en-CA" dirty="0">
                <a:latin typeface="Arial Black" panose="020B0A04020102020204" pitchFamily="34" charset="0"/>
              </a:rPr>
              <a:t>The New Testament Church</a:t>
            </a:r>
          </a:p>
        </p:txBody>
      </p:sp>
      <p:sp>
        <p:nvSpPr>
          <p:cNvPr id="3" name="Content Placeholder 2">
            <a:extLst>
              <a:ext uri="{FF2B5EF4-FFF2-40B4-BE49-F238E27FC236}">
                <a16:creationId xmlns:a16="http://schemas.microsoft.com/office/drawing/2014/main" id="{CA0F9A60-CC57-409A-AAC6-DB72992F3F05}"/>
              </a:ext>
            </a:extLst>
          </p:cNvPr>
          <p:cNvSpPr>
            <a:spLocks noGrp="1"/>
          </p:cNvSpPr>
          <p:nvPr>
            <p:ph idx="1"/>
          </p:nvPr>
        </p:nvSpPr>
        <p:spPr>
          <a:xfrm>
            <a:off x="0" y="844062"/>
            <a:ext cx="12192000" cy="6013937"/>
          </a:xfrm>
        </p:spPr>
        <p:txBody>
          <a:bodyPr>
            <a:normAutofit lnSpcReduction="10000"/>
          </a:bodyPr>
          <a:lstStyle/>
          <a:p>
            <a:r>
              <a:rPr lang="en-CA" dirty="0"/>
              <a:t>The role of “priest” has passed from Israel to the New Testament Church as the “servant of YHWH” – Jesus is the Head, Christians are the body:</a:t>
            </a:r>
          </a:p>
          <a:p>
            <a:pPr marL="457200" lvl="1" indent="0">
              <a:spcBef>
                <a:spcPts val="0"/>
              </a:spcBef>
              <a:buNone/>
            </a:pPr>
            <a:r>
              <a:rPr lang="en-CA" b="1" u="sng" dirty="0"/>
              <a:t>Ephesians 1:22-23, 2:19, 4:15-16, 5:23b ESV</a:t>
            </a:r>
          </a:p>
          <a:p>
            <a:pPr marL="457200" lvl="1" indent="0">
              <a:spcBef>
                <a:spcPts val="0"/>
              </a:spcBef>
              <a:buNone/>
            </a:pPr>
            <a:r>
              <a:rPr lang="en-CA" dirty="0"/>
              <a:t>… he [Father] put all things under his [Christ] feet and gave him as </a:t>
            </a:r>
            <a:r>
              <a:rPr lang="en-CA" b="1" dirty="0">
                <a:highlight>
                  <a:srgbClr val="FFFF00"/>
                </a:highlight>
              </a:rPr>
              <a:t>head over all things to the church</a:t>
            </a:r>
            <a:r>
              <a:rPr lang="en-CA" dirty="0"/>
              <a:t>, </a:t>
            </a:r>
            <a:r>
              <a:rPr lang="en-CA" b="1" dirty="0">
                <a:highlight>
                  <a:srgbClr val="FFFF00"/>
                </a:highlight>
              </a:rPr>
              <a:t>which is his body</a:t>
            </a:r>
            <a:r>
              <a:rPr lang="en-CA" dirty="0"/>
              <a:t> … So then you are no longer strangers and aliens, but you are fellow citizens with the saints and </a:t>
            </a:r>
            <a:r>
              <a:rPr lang="en-CA" b="1" dirty="0">
                <a:highlight>
                  <a:srgbClr val="FFFF00"/>
                </a:highlight>
              </a:rPr>
              <a:t>members of the household of God</a:t>
            </a:r>
            <a:r>
              <a:rPr lang="en-CA" dirty="0"/>
              <a:t> … Rather, speaking the truth in love, </a:t>
            </a:r>
            <a:r>
              <a:rPr lang="en-CA" b="1" dirty="0">
                <a:highlight>
                  <a:srgbClr val="FFFF00"/>
                </a:highlight>
              </a:rPr>
              <a:t>we are to grow up in every way into him who is the head, into Christ</a:t>
            </a:r>
            <a:r>
              <a:rPr lang="en-CA" dirty="0"/>
              <a:t>, from whom </a:t>
            </a:r>
            <a:r>
              <a:rPr lang="en-CA" b="1" dirty="0">
                <a:highlight>
                  <a:srgbClr val="FFFF00"/>
                </a:highlight>
              </a:rPr>
              <a:t>the whole body</a:t>
            </a:r>
            <a:r>
              <a:rPr lang="en-CA" dirty="0"/>
              <a:t>, joined and held together by every joint with which it is equipped, when each part is working properly, makes the body grow so that it builds itself up in love. … </a:t>
            </a:r>
            <a:r>
              <a:rPr lang="en-CA" b="1" dirty="0">
                <a:highlight>
                  <a:srgbClr val="FFFF00"/>
                </a:highlight>
              </a:rPr>
              <a:t>Christ is the head of the church, his body</a:t>
            </a:r>
            <a:r>
              <a:rPr lang="en-CA" dirty="0"/>
              <a:t> …</a:t>
            </a:r>
          </a:p>
          <a:p>
            <a:pPr>
              <a:spcBef>
                <a:spcPts val="600"/>
              </a:spcBef>
            </a:pPr>
            <a:r>
              <a:rPr lang="en-CA" dirty="0"/>
              <a:t>The Church is a “spiritual Israel”: </a:t>
            </a:r>
            <a:r>
              <a:rPr lang="en-CA" sz="2400" b="1" u="sng" dirty="0"/>
              <a:t>Romans 2:28-29 ESV</a:t>
            </a:r>
          </a:p>
          <a:p>
            <a:pPr marL="457200" lvl="1" indent="0">
              <a:spcBef>
                <a:spcPts val="0"/>
              </a:spcBef>
              <a:buNone/>
            </a:pPr>
            <a:r>
              <a:rPr lang="en-CA" dirty="0"/>
              <a:t>For no one is a Jew who is merely one outwardly … and physical.  But </a:t>
            </a:r>
            <a:r>
              <a:rPr lang="en-CA" b="1" dirty="0">
                <a:highlight>
                  <a:srgbClr val="FFFF00"/>
                </a:highlight>
              </a:rPr>
              <a:t>a Jew is one inwardly … by the Spirit</a:t>
            </a:r>
            <a:r>
              <a:rPr lang="en-CA" dirty="0"/>
              <a:t> …  </a:t>
            </a:r>
          </a:p>
          <a:p>
            <a:pPr marL="457200" lvl="1" indent="0">
              <a:spcBef>
                <a:spcPts val="0"/>
              </a:spcBef>
              <a:buNone/>
            </a:pPr>
            <a:r>
              <a:rPr lang="en-CA" b="1" u="sng" dirty="0"/>
              <a:t>Galatians 4:26 ESV</a:t>
            </a:r>
            <a:br>
              <a:rPr lang="en-CA" dirty="0"/>
            </a:br>
            <a:r>
              <a:rPr lang="en-CA" dirty="0"/>
              <a:t>But the </a:t>
            </a:r>
            <a:r>
              <a:rPr lang="en-CA" b="1" dirty="0">
                <a:highlight>
                  <a:srgbClr val="FFFF00"/>
                </a:highlight>
              </a:rPr>
              <a:t>Jerusalem above</a:t>
            </a:r>
            <a:r>
              <a:rPr lang="en-CA" dirty="0"/>
              <a:t> is free, and she </a:t>
            </a:r>
            <a:r>
              <a:rPr lang="en-CA" b="1" dirty="0">
                <a:highlight>
                  <a:srgbClr val="FFFF00"/>
                </a:highlight>
              </a:rPr>
              <a:t>is our mother</a:t>
            </a:r>
            <a:r>
              <a:rPr lang="en-CA" dirty="0"/>
              <a:t>.</a:t>
            </a:r>
          </a:p>
          <a:p>
            <a:pPr marL="457200" lvl="1" indent="0">
              <a:buNone/>
            </a:pPr>
            <a:r>
              <a:rPr lang="en-CA" b="1" u="sng" dirty="0"/>
              <a:t>Hebrews 12:22-23 ESV</a:t>
            </a:r>
            <a:br>
              <a:rPr lang="en-CA" dirty="0"/>
            </a:br>
            <a:r>
              <a:rPr lang="en-CA" dirty="0"/>
              <a:t>But you have come to Mount Zion and to </a:t>
            </a:r>
            <a:r>
              <a:rPr lang="en-CA" b="1" dirty="0">
                <a:highlight>
                  <a:srgbClr val="FFFF00"/>
                </a:highlight>
              </a:rPr>
              <a:t>the city of the living God</a:t>
            </a:r>
            <a:r>
              <a:rPr lang="en-CA" dirty="0"/>
              <a:t>, the </a:t>
            </a:r>
            <a:r>
              <a:rPr lang="en-CA" b="1" dirty="0">
                <a:highlight>
                  <a:srgbClr val="FFFF00"/>
                </a:highlight>
              </a:rPr>
              <a:t>heavenly Jerusalem</a:t>
            </a:r>
            <a:r>
              <a:rPr lang="en-CA" dirty="0"/>
              <a:t>, and to innumerable angels in festal gathering, and to the </a:t>
            </a:r>
            <a:r>
              <a:rPr lang="en-CA" b="1" dirty="0">
                <a:highlight>
                  <a:srgbClr val="FFFF00"/>
                </a:highlight>
              </a:rPr>
              <a:t>assembly of the firstborn</a:t>
            </a:r>
            <a:r>
              <a:rPr lang="en-CA" dirty="0"/>
              <a:t> who are enrolled in heaven, and to God …</a:t>
            </a:r>
          </a:p>
        </p:txBody>
      </p:sp>
    </p:spTree>
    <p:extLst>
      <p:ext uri="{BB962C8B-B14F-4D97-AF65-F5344CB8AC3E}">
        <p14:creationId xmlns:p14="http://schemas.microsoft.com/office/powerpoint/2010/main" val="889847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TotalTime>
  <Words>3764</Words>
  <Application>Microsoft Office PowerPoint</Application>
  <PresentationFormat>Widescreen</PresentationFormat>
  <Paragraphs>132</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Calibri</vt:lpstr>
      <vt:lpstr>Calibri Light</vt:lpstr>
      <vt:lpstr>Wingdings</vt:lpstr>
      <vt:lpstr>Office Theme</vt:lpstr>
      <vt:lpstr>To Be a Priest</vt:lpstr>
      <vt:lpstr>A Kingdom of Priests</vt:lpstr>
      <vt:lpstr>A Holy Nation</vt:lpstr>
      <vt:lpstr>Israel as an Example Nation</vt:lpstr>
      <vt:lpstr>Daniel’s Prayer</vt:lpstr>
      <vt:lpstr>God Anticipated the Failure of Israel</vt:lpstr>
      <vt:lpstr>God’s Real Plan</vt:lpstr>
      <vt:lpstr>The First Servant Song</vt:lpstr>
      <vt:lpstr>The New Testament Church</vt:lpstr>
      <vt:lpstr>The Role of the Church</vt:lpstr>
      <vt:lpstr>The Church as a Body</vt:lpstr>
      <vt:lpstr>The Plan of God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Be a Priest</dc:title>
  <dc:creator>mike</dc:creator>
  <cp:lastModifiedBy>mike</cp:lastModifiedBy>
  <cp:revision>53</cp:revision>
  <dcterms:created xsi:type="dcterms:W3CDTF">2021-05-13T12:19:59Z</dcterms:created>
  <dcterms:modified xsi:type="dcterms:W3CDTF">2021-06-12T11:32:28Z</dcterms:modified>
</cp:coreProperties>
</file>