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71" r:id="rId15"/>
    <p:sldId id="270" r:id="rId16"/>
    <p:sldId id="272" r:id="rId17"/>
    <p:sldId id="269"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821" autoAdjust="0"/>
  </p:normalViewPr>
  <p:slideViewPr>
    <p:cSldViewPr snapToGrid="0">
      <p:cViewPr varScale="1">
        <p:scale>
          <a:sx n="65" d="100"/>
          <a:sy n="65" d="100"/>
        </p:scale>
        <p:origin x="612" y="66"/>
      </p:cViewPr>
      <p:guideLst/>
    </p:cSldViewPr>
  </p:slideViewPr>
  <p:notesTextViewPr>
    <p:cViewPr>
      <p:scale>
        <a:sx n="133" d="100"/>
        <a:sy n="133" d="100"/>
      </p:scale>
      <p:origin x="0" y="0"/>
    </p:cViewPr>
  </p:notesTextViewPr>
  <p:sorterViewPr>
    <p:cViewPr>
      <p:scale>
        <a:sx n="180" d="100"/>
        <a:sy n="180" d="100"/>
      </p:scale>
      <p:origin x="0" y="-157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5328B7-4596-408A-A633-824CEC59B558}" type="datetimeFigureOut">
              <a:rPr lang="en-CA" smtClean="0"/>
              <a:t>2022-07-30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4439F3-E1AE-4057-8AA7-0462330525B2}" type="slidenum">
              <a:rPr lang="en-CA" smtClean="0"/>
              <a:t>‹#›</a:t>
            </a:fld>
            <a:endParaRPr lang="en-CA"/>
          </a:p>
        </p:txBody>
      </p:sp>
    </p:spTree>
    <p:extLst>
      <p:ext uri="{BB962C8B-B14F-4D97-AF65-F5344CB8AC3E}">
        <p14:creationId xmlns:p14="http://schemas.microsoft.com/office/powerpoint/2010/main" val="3230038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b="0" u="none" dirty="0"/>
              <a:t>The “gospel” is based on the “</a:t>
            </a:r>
            <a:r>
              <a:rPr lang="en-CA" b="0" i="1" u="none" dirty="0"/>
              <a:t>torah</a:t>
            </a:r>
            <a:r>
              <a:rPr lang="en-CA" b="0" u="none" dirty="0"/>
              <a:t>” – they are more or less equivalent: the Nature of God, the Plan of God, the Way of God: Christian living</a:t>
            </a:r>
          </a:p>
          <a:p>
            <a:pPr marL="171450" indent="-171450">
              <a:buFont typeface="Arial" panose="020B0604020202020204" pitchFamily="34" charset="0"/>
              <a:buChar char="•"/>
            </a:pPr>
            <a:r>
              <a:rPr lang="en-CA" b="1" u="sng" dirty="0"/>
              <a:t>Background</a:t>
            </a:r>
            <a:r>
              <a:rPr lang="en-CA" dirty="0"/>
              <a:t>: 38 years in the wilderness; travel past Edom, Moab, Ammon; defeat </a:t>
            </a:r>
            <a:r>
              <a:rPr lang="en-CA" dirty="0" err="1"/>
              <a:t>Sihon</a:t>
            </a:r>
            <a:r>
              <a:rPr lang="en-CA" dirty="0"/>
              <a:t> and </a:t>
            </a:r>
            <a:r>
              <a:rPr lang="en-CA" dirty="0" err="1"/>
              <a:t>Og</a:t>
            </a:r>
            <a:r>
              <a:rPr lang="en-CA" dirty="0"/>
              <a:t>; distribute their land; the </a:t>
            </a:r>
            <a:r>
              <a:rPr lang="en-CA" dirty="0" err="1"/>
              <a:t>Bil</a:t>
            </a:r>
            <a:r>
              <a:rPr lang="en-CA" dirty="0"/>
              <a:t>ᵉ`am incident; the </a:t>
            </a:r>
            <a:r>
              <a:rPr lang="en-CA" dirty="0" err="1"/>
              <a:t>Ba`al</a:t>
            </a:r>
            <a:r>
              <a:rPr lang="en-CA" dirty="0"/>
              <a:t> of </a:t>
            </a:r>
            <a:r>
              <a:rPr lang="en-CA" dirty="0" err="1"/>
              <a:t>Peor</a:t>
            </a:r>
            <a:r>
              <a:rPr lang="en-CA" dirty="0"/>
              <a:t> incident; the destruction of the Midianites; now in the Plans of Moab</a:t>
            </a:r>
          </a:p>
          <a:p>
            <a:pPr marL="171450" indent="-171450">
              <a:buFont typeface="Arial" panose="020B0604020202020204" pitchFamily="34" charset="0"/>
              <a:buChar char="•"/>
            </a:pPr>
            <a:r>
              <a:rPr lang="en-CA" dirty="0"/>
              <a:t>Moses has about one month before his death</a:t>
            </a:r>
          </a:p>
          <a:p>
            <a:pPr marL="171450" indent="-171450">
              <a:buFont typeface="Arial" panose="020B0604020202020204" pitchFamily="34" charset="0"/>
              <a:buChar char="•"/>
            </a:pPr>
            <a:r>
              <a:rPr lang="en-CA" dirty="0"/>
              <a:t>YHWH spoke to all Israel at Sinai, but no way Moses could have spoken to everyone</a:t>
            </a:r>
          </a:p>
          <a:p>
            <a:pPr marL="171450" indent="-171450">
              <a:buFont typeface="Arial" panose="020B0604020202020204" pitchFamily="34" charset="0"/>
              <a:buChar char="•"/>
            </a:pPr>
            <a:r>
              <a:rPr lang="en-CA" b="1" u="sng" dirty="0"/>
              <a:t>Egyptian model</a:t>
            </a:r>
            <a:r>
              <a:rPr lang="en-CA" dirty="0"/>
              <a:t>: scribes record all words spoken; compare record; read it in the camp for groups of people</a:t>
            </a:r>
          </a:p>
          <a:p>
            <a:pPr marL="171450" indent="-171450">
              <a:buFont typeface="Arial" panose="020B0604020202020204" pitchFamily="34" charset="0"/>
              <a:buChar char="•"/>
            </a:pPr>
            <a:r>
              <a:rPr lang="en-CA" dirty="0"/>
              <a:t>Handout: summary, outline, </a:t>
            </a:r>
            <a:r>
              <a:rPr lang="en-CA" dirty="0" err="1"/>
              <a:t>elaboaration</a:t>
            </a:r>
            <a:r>
              <a:rPr lang="en-CA" dirty="0"/>
              <a:t> , thematic analysis</a:t>
            </a:r>
          </a:p>
        </p:txBody>
      </p:sp>
      <p:sp>
        <p:nvSpPr>
          <p:cNvPr id="4" name="Slide Number Placeholder 3"/>
          <p:cNvSpPr>
            <a:spLocks noGrp="1"/>
          </p:cNvSpPr>
          <p:nvPr>
            <p:ph type="sldNum" sz="quarter" idx="5"/>
          </p:nvPr>
        </p:nvSpPr>
        <p:spPr/>
        <p:txBody>
          <a:bodyPr/>
          <a:lstStyle/>
          <a:p>
            <a:fld id="{314439F3-E1AE-4057-8AA7-0462330525B2}" type="slidenum">
              <a:rPr lang="en-CA" smtClean="0"/>
              <a:t>1</a:t>
            </a:fld>
            <a:endParaRPr lang="en-CA"/>
          </a:p>
        </p:txBody>
      </p:sp>
    </p:spTree>
    <p:extLst>
      <p:ext uri="{BB962C8B-B14F-4D97-AF65-F5344CB8AC3E}">
        <p14:creationId xmlns:p14="http://schemas.microsoft.com/office/powerpoint/2010/main" val="32746485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Chapters 1-12 are extremely important to understand the Nature of God, the Plan of God, the Way of God: Christian living</a:t>
            </a:r>
          </a:p>
          <a:p>
            <a:pPr marL="171450" indent="-171450">
              <a:buFont typeface="Arial" panose="020B0604020202020204" pitchFamily="34" charset="0"/>
              <a:buChar char="•"/>
            </a:pPr>
            <a:r>
              <a:rPr lang="en-CA" dirty="0"/>
              <a:t>Chapters 13-25 of Deuteronomy are more or less an elaboration of the Covenant Code (Exodus 20:22 – 23:19)</a:t>
            </a:r>
          </a:p>
        </p:txBody>
      </p:sp>
      <p:sp>
        <p:nvSpPr>
          <p:cNvPr id="4" name="Slide Number Placeholder 3"/>
          <p:cNvSpPr>
            <a:spLocks noGrp="1"/>
          </p:cNvSpPr>
          <p:nvPr>
            <p:ph type="sldNum" sz="quarter" idx="5"/>
          </p:nvPr>
        </p:nvSpPr>
        <p:spPr/>
        <p:txBody>
          <a:bodyPr/>
          <a:lstStyle/>
          <a:p>
            <a:fld id="{314439F3-E1AE-4057-8AA7-0462330525B2}" type="slidenum">
              <a:rPr lang="en-CA" smtClean="0"/>
              <a:t>2</a:t>
            </a:fld>
            <a:endParaRPr lang="en-CA"/>
          </a:p>
        </p:txBody>
      </p:sp>
    </p:spTree>
    <p:extLst>
      <p:ext uri="{BB962C8B-B14F-4D97-AF65-F5344CB8AC3E}">
        <p14:creationId xmlns:p14="http://schemas.microsoft.com/office/powerpoint/2010/main" val="1460190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“election” is purely by the grace of God</a:t>
            </a:r>
          </a:p>
          <a:p>
            <a:pPr marL="171450" indent="-171450">
              <a:buFont typeface="Arial" panose="020B0604020202020204" pitchFamily="34" charset="0"/>
              <a:buChar char="•"/>
            </a:pPr>
            <a:r>
              <a:rPr lang="en-CA" dirty="0"/>
              <a:t>Israel was “called” according to the Plan of God, not due to any intrinsic merit</a:t>
            </a:r>
          </a:p>
          <a:p>
            <a:pPr marL="171450" indent="-171450">
              <a:buFont typeface="Arial" panose="020B0604020202020204" pitchFamily="34" charset="0"/>
              <a:buChar char="•"/>
            </a:pPr>
            <a:r>
              <a:rPr lang="en-CA" dirty="0"/>
              <a:t>We are “called” to be “Christians” purely out of God’s grace</a:t>
            </a:r>
          </a:p>
          <a:p>
            <a:pPr marL="171450" indent="-171450">
              <a:buFont typeface="Arial" panose="020B0604020202020204" pitchFamily="34" charset="0"/>
              <a:buChar char="•"/>
            </a:pPr>
            <a:r>
              <a:rPr lang="en-CA" dirty="0"/>
              <a:t>We were “slaves” in the world …</a:t>
            </a:r>
          </a:p>
        </p:txBody>
      </p:sp>
      <p:sp>
        <p:nvSpPr>
          <p:cNvPr id="4" name="Slide Number Placeholder 3"/>
          <p:cNvSpPr>
            <a:spLocks noGrp="1"/>
          </p:cNvSpPr>
          <p:nvPr>
            <p:ph type="sldNum" sz="quarter" idx="5"/>
          </p:nvPr>
        </p:nvSpPr>
        <p:spPr/>
        <p:txBody>
          <a:bodyPr/>
          <a:lstStyle/>
          <a:p>
            <a:fld id="{314439F3-E1AE-4057-8AA7-0462330525B2}" type="slidenum">
              <a:rPr lang="en-CA" smtClean="0"/>
              <a:t>3</a:t>
            </a:fld>
            <a:endParaRPr lang="en-CA"/>
          </a:p>
        </p:txBody>
      </p:sp>
    </p:spTree>
    <p:extLst>
      <p:ext uri="{BB962C8B-B14F-4D97-AF65-F5344CB8AC3E}">
        <p14:creationId xmlns:p14="http://schemas.microsoft.com/office/powerpoint/2010/main" val="196072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“to hate God” implies choosing a life of “sin”</a:t>
            </a:r>
          </a:p>
        </p:txBody>
      </p:sp>
      <p:sp>
        <p:nvSpPr>
          <p:cNvPr id="4" name="Slide Number Placeholder 3"/>
          <p:cNvSpPr>
            <a:spLocks noGrp="1"/>
          </p:cNvSpPr>
          <p:nvPr>
            <p:ph type="sldNum" sz="quarter" idx="5"/>
          </p:nvPr>
        </p:nvSpPr>
        <p:spPr/>
        <p:txBody>
          <a:bodyPr/>
          <a:lstStyle/>
          <a:p>
            <a:fld id="{314439F3-E1AE-4057-8AA7-0462330525B2}" type="slidenum">
              <a:rPr lang="en-CA" smtClean="0"/>
              <a:t>8</a:t>
            </a:fld>
            <a:endParaRPr lang="en-CA"/>
          </a:p>
        </p:txBody>
      </p:sp>
    </p:spTree>
    <p:extLst>
      <p:ext uri="{BB962C8B-B14F-4D97-AF65-F5344CB8AC3E}">
        <p14:creationId xmlns:p14="http://schemas.microsoft.com/office/powerpoint/2010/main" val="24329000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14439F3-E1AE-4057-8AA7-0462330525B2}" type="slidenum">
              <a:rPr lang="en-CA" smtClean="0"/>
              <a:t>11</a:t>
            </a:fld>
            <a:endParaRPr lang="en-CA"/>
          </a:p>
        </p:txBody>
      </p:sp>
    </p:spTree>
    <p:extLst>
      <p:ext uri="{BB962C8B-B14F-4D97-AF65-F5344CB8AC3E}">
        <p14:creationId xmlns:p14="http://schemas.microsoft.com/office/powerpoint/2010/main" val="895534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principal stipulation of the Sinai Covenant was to “obey my voice” (Exodus 19:5).</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The word “</a:t>
            </a:r>
            <a:r>
              <a:rPr lang="en-CA" sz="1800" b="1" u="sng" dirty="0">
                <a:effectLst/>
                <a:latin typeface="Calibri" panose="020F0502020204030204" pitchFamily="34" charset="0"/>
                <a:ea typeface="Calibri" panose="020F0502020204030204" pitchFamily="34" charset="0"/>
                <a:cs typeface="Arial" panose="020B0604020202020204" pitchFamily="34" charset="0"/>
              </a:rPr>
              <a:t>testimonies</a:t>
            </a:r>
            <a:r>
              <a:rPr lang="en-CA" sz="1800" dirty="0">
                <a:effectLst/>
                <a:latin typeface="Calibri" panose="020F0502020204030204" pitchFamily="34" charset="0"/>
                <a:ea typeface="Calibri" panose="020F0502020204030204" pitchFamily="34" charset="0"/>
                <a:cs typeface="Arial" panose="020B0604020202020204" pitchFamily="34" charset="0"/>
              </a:rPr>
              <a:t>” is from  </a:t>
            </a:r>
            <a:r>
              <a:rPr lang="he-IL" sz="1800" dirty="0">
                <a:effectLst/>
                <a:ea typeface="Calibri" panose="020F0502020204030204" pitchFamily="34" charset="0"/>
                <a:cs typeface="Times New Roman" panose="02020603050405020304" pitchFamily="18" charset="0"/>
              </a:rPr>
              <a:t>עֵדֹת </a:t>
            </a:r>
            <a:r>
              <a:rPr lang="en-CA" sz="1800" dirty="0">
                <a:effectLst/>
                <a:latin typeface="Calibri" panose="020F0502020204030204" pitchFamily="34" charset="0"/>
                <a:ea typeface="Calibri" panose="020F0502020204030204" pitchFamily="34" charset="0"/>
                <a:cs typeface="Arial" panose="020B0604020202020204" pitchFamily="34" charset="0"/>
              </a:rPr>
              <a:t> - </a:t>
            </a:r>
            <a:r>
              <a:rPr lang="en-CA" sz="1800" b="1" u="sng" dirty="0">
                <a:effectLst/>
                <a:latin typeface="Calibri" panose="020F0502020204030204" pitchFamily="34" charset="0"/>
                <a:ea typeface="Calibri" panose="020F0502020204030204" pitchFamily="34" charset="0"/>
                <a:cs typeface="Arial" panose="020B0604020202020204" pitchFamily="34" charset="0"/>
              </a:rPr>
              <a:t>`</a:t>
            </a:r>
            <a:r>
              <a:rPr lang="en-CA" sz="1800" b="1" u="sng" dirty="0" err="1">
                <a:effectLst/>
                <a:latin typeface="Calibri" panose="020F0502020204030204" pitchFamily="34" charset="0"/>
                <a:ea typeface="Calibri" panose="020F0502020204030204" pitchFamily="34" charset="0"/>
                <a:cs typeface="Arial" panose="020B0604020202020204" pitchFamily="34" charset="0"/>
              </a:rPr>
              <a:t>edoth</a:t>
            </a:r>
            <a:r>
              <a:rPr lang="en-CA" sz="1800" dirty="0">
                <a:effectLst/>
                <a:latin typeface="Calibri" panose="020F0502020204030204" pitchFamily="34" charset="0"/>
                <a:ea typeface="Calibri" panose="020F0502020204030204" pitchFamily="34" charset="0"/>
                <a:cs typeface="Arial" panose="020B0604020202020204" pitchFamily="34" charset="0"/>
              </a:rPr>
              <a:t>, a rare word which is more or less synonymous with </a:t>
            </a:r>
            <a:r>
              <a:rPr lang="en-CA" sz="1800" b="1" i="1" u="sng" dirty="0" err="1">
                <a:effectLst/>
                <a:latin typeface="Calibri" panose="020F0502020204030204" pitchFamily="34" charset="0"/>
                <a:ea typeface="Calibri" panose="020F0502020204030204" pitchFamily="34" charset="0"/>
                <a:cs typeface="Arial" panose="020B0604020202020204" pitchFamily="34" charset="0"/>
              </a:rPr>
              <a:t>mitzᵉwah</a:t>
            </a:r>
            <a:r>
              <a:rPr lang="en-CA" sz="1800" dirty="0">
                <a:effectLst/>
                <a:latin typeface="Calibri" panose="020F0502020204030204" pitchFamily="34" charset="0"/>
                <a:ea typeface="Calibri" panose="020F0502020204030204" pitchFamily="34" charset="0"/>
                <a:cs typeface="Arial" panose="020B0604020202020204" pitchFamily="34" charset="0"/>
              </a:rPr>
              <a:t>, “</a:t>
            </a:r>
            <a:r>
              <a:rPr lang="en-CA" sz="1800" b="1" u="sng" dirty="0">
                <a:effectLst/>
                <a:latin typeface="Calibri" panose="020F0502020204030204" pitchFamily="34" charset="0"/>
                <a:ea typeface="Calibri" panose="020F0502020204030204" pitchFamily="34" charset="0"/>
                <a:cs typeface="Arial" panose="020B0604020202020204" pitchFamily="34" charset="0"/>
              </a:rPr>
              <a:t>commandments</a:t>
            </a:r>
            <a:r>
              <a:rPr lang="en-CA" sz="1800" dirty="0">
                <a:effectLst/>
                <a:latin typeface="Calibri" panose="020F0502020204030204" pitchFamily="34" charset="0"/>
                <a:ea typeface="Calibri" panose="020F0502020204030204" pitchFamily="34" charset="0"/>
                <a:cs typeface="Arial" panose="020B0604020202020204" pitchFamily="34" charset="0"/>
              </a:rPr>
              <a:t>”.  </a:t>
            </a:r>
          </a:p>
          <a:p>
            <a:pPr marL="171450" indent="-171450">
              <a:buFont typeface="Arial" panose="020B0604020202020204" pitchFamily="34" charset="0"/>
              <a:buChar char="•"/>
            </a:pPr>
            <a:r>
              <a:rPr lang="en-CA" sz="1800" dirty="0">
                <a:effectLst/>
                <a:latin typeface="Calibri" panose="020F0502020204030204" pitchFamily="34" charset="0"/>
                <a:ea typeface="Calibri" panose="020F0502020204030204" pitchFamily="34" charset="0"/>
                <a:cs typeface="Arial" panose="020B0604020202020204" pitchFamily="34" charset="0"/>
              </a:rPr>
              <a:t>The word “</a:t>
            </a:r>
            <a:r>
              <a:rPr lang="en-CA" sz="1800" b="1" u="sng" dirty="0">
                <a:effectLst/>
                <a:latin typeface="Calibri" panose="020F0502020204030204" pitchFamily="34" charset="0"/>
                <a:ea typeface="Calibri" panose="020F0502020204030204" pitchFamily="34" charset="0"/>
                <a:cs typeface="Arial" panose="020B0604020202020204" pitchFamily="34" charset="0"/>
              </a:rPr>
              <a:t>statutes</a:t>
            </a:r>
            <a:r>
              <a:rPr lang="en-CA" sz="1800" dirty="0">
                <a:effectLst/>
                <a:latin typeface="Calibri" panose="020F0502020204030204" pitchFamily="34" charset="0"/>
                <a:ea typeface="Calibri" panose="020F0502020204030204" pitchFamily="34" charset="0"/>
                <a:cs typeface="Arial" panose="020B0604020202020204" pitchFamily="34" charset="0"/>
              </a:rPr>
              <a:t>” if from</a:t>
            </a:r>
            <a:r>
              <a:rPr lang="en-CA" sz="1800" dirty="0">
                <a:effectLst/>
                <a:latin typeface="Times New Roman" panose="02020603050405020304" pitchFamily="18" charset="0"/>
                <a:ea typeface="Calibri" panose="020F0502020204030204" pitchFamily="34" charset="0"/>
              </a:rPr>
              <a:t> </a:t>
            </a:r>
            <a:r>
              <a:rPr lang="he-IL" sz="1800" dirty="0">
                <a:effectLst/>
                <a:latin typeface="Times New Roman" panose="02020603050405020304" pitchFamily="18" charset="0"/>
                <a:ea typeface="Calibri" panose="020F0502020204030204" pitchFamily="34" charset="0"/>
              </a:rPr>
              <a:t>חֹק </a:t>
            </a:r>
            <a:r>
              <a:rPr lang="en-CA" sz="1800" dirty="0">
                <a:effectLst/>
                <a:latin typeface="Calibri" panose="020F0502020204030204" pitchFamily="34" charset="0"/>
                <a:ea typeface="Calibri" panose="020F0502020204030204" pitchFamily="34" charset="0"/>
                <a:cs typeface="Arial" panose="020B0604020202020204" pitchFamily="34" charset="0"/>
              </a:rPr>
              <a:t> - </a:t>
            </a:r>
            <a:r>
              <a:rPr lang="en-CA" sz="1800" dirty="0" err="1">
                <a:effectLst/>
                <a:latin typeface="Calibri" panose="020F0502020204030204" pitchFamily="34" charset="0"/>
                <a:ea typeface="Calibri" panose="020F0502020204030204" pitchFamily="34" charset="0"/>
                <a:cs typeface="Arial" panose="020B0604020202020204" pitchFamily="34" charset="0"/>
              </a:rPr>
              <a:t>hoq</a:t>
            </a:r>
            <a:r>
              <a:rPr lang="en-CA" sz="1800" dirty="0">
                <a:effectLst/>
                <a:latin typeface="Calibri" panose="020F0502020204030204" pitchFamily="34" charset="0"/>
                <a:ea typeface="Calibri" panose="020F0502020204030204" pitchFamily="34" charset="0"/>
                <a:cs typeface="Arial" panose="020B0604020202020204" pitchFamily="34" charset="0"/>
              </a:rPr>
              <a:t>, a masculine noun; the feminine noun is </a:t>
            </a:r>
            <a:r>
              <a:rPr lang="en-CA" sz="1800" dirty="0">
                <a:effectLst/>
                <a:latin typeface="Calibri" panose="020F0502020204030204" pitchFamily="34" charset="0"/>
                <a:ea typeface="Calibri" panose="020F0502020204030204" pitchFamily="34" charset="0"/>
              </a:rPr>
              <a:t> </a:t>
            </a:r>
            <a:r>
              <a:rPr lang="he-IL" sz="1800" dirty="0">
                <a:effectLst/>
                <a:ea typeface="Calibri" panose="020F0502020204030204" pitchFamily="34" charset="0"/>
                <a:cs typeface="Times New Roman" panose="02020603050405020304" pitchFamily="18" charset="0"/>
              </a:rPr>
              <a:t>חֻקָּה </a:t>
            </a:r>
            <a:r>
              <a:rPr lang="en-CA" sz="1800" dirty="0">
                <a:effectLst/>
                <a:latin typeface="Calibri" panose="020F0502020204030204" pitchFamily="34" charset="0"/>
                <a:ea typeface="Calibri" panose="020F0502020204030204" pitchFamily="34" charset="0"/>
              </a:rPr>
              <a:t> - </a:t>
            </a:r>
            <a:r>
              <a:rPr lang="en-CA" sz="1800" dirty="0" err="1">
                <a:effectLst/>
                <a:latin typeface="Calibri" panose="020F0502020204030204" pitchFamily="34" charset="0"/>
                <a:ea typeface="Calibri" panose="020F0502020204030204" pitchFamily="34" charset="0"/>
              </a:rPr>
              <a:t>ḥuqqah</a:t>
            </a:r>
            <a:r>
              <a:rPr lang="en-CA" sz="1800" dirty="0">
                <a:effectLst/>
                <a:latin typeface="Calibri" panose="020F0502020204030204" pitchFamily="34" charset="0"/>
                <a:ea typeface="Calibri" panose="020F0502020204030204" pitchFamily="34" charset="0"/>
              </a:rPr>
              <a:t>.  “Statutes” is a good translation. </a:t>
            </a:r>
            <a:endParaRPr lang="en-CA" dirty="0"/>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14439F3-E1AE-4057-8AA7-0462330525B2}" type="slidenum">
              <a:rPr lang="en-CA" smtClean="0"/>
              <a:t>12</a:t>
            </a:fld>
            <a:endParaRPr lang="en-CA"/>
          </a:p>
        </p:txBody>
      </p:sp>
    </p:spTree>
    <p:extLst>
      <p:ext uri="{BB962C8B-B14F-4D97-AF65-F5344CB8AC3E}">
        <p14:creationId xmlns:p14="http://schemas.microsoft.com/office/powerpoint/2010/main" val="32518315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14439F3-E1AE-4057-8AA7-0462330525B2}" type="slidenum">
              <a:rPr lang="en-CA" smtClean="0"/>
              <a:t>16</a:t>
            </a:fld>
            <a:endParaRPr lang="en-CA"/>
          </a:p>
        </p:txBody>
      </p:sp>
    </p:spTree>
    <p:extLst>
      <p:ext uri="{BB962C8B-B14F-4D97-AF65-F5344CB8AC3E}">
        <p14:creationId xmlns:p14="http://schemas.microsoft.com/office/powerpoint/2010/main" val="2246568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314439F3-E1AE-4057-8AA7-0462330525B2}" type="slidenum">
              <a:rPr lang="en-CA" smtClean="0"/>
              <a:t>17</a:t>
            </a:fld>
            <a:endParaRPr lang="en-CA"/>
          </a:p>
        </p:txBody>
      </p:sp>
    </p:spTree>
    <p:extLst>
      <p:ext uri="{BB962C8B-B14F-4D97-AF65-F5344CB8AC3E}">
        <p14:creationId xmlns:p14="http://schemas.microsoft.com/office/powerpoint/2010/main" val="3328226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C76BD-8069-417E-8714-600C98B168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07F7EED-6F61-445C-8F8D-76CDD01F0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CE595AD-241B-47B3-89FF-504782DA9080}"/>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55737A50-6CFA-410F-B331-A04F35E07DC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665D876-4BBE-401D-AABB-9C914C7C97DE}"/>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76671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2AC94-D7E7-4BE8-B591-5414DB06491F}"/>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AC033ACC-2E3F-4F6A-A9E7-55F4BF27F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71A5170-0945-4648-9F36-1FB402B301FD}"/>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C88EAB43-C6A0-4F2D-B01F-C58A89079FF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33FBE03-A7EB-4644-8764-FA0A129A47AF}"/>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351037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CA3738-87CD-4F3D-A247-FDE6341D672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7B4B874-0A38-4682-AE5E-BC8A60B34A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05050C4-B2EC-41DF-8476-E9C110130EDA}"/>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B1500F75-4BA9-4B08-8F56-7CD1409D94D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9C35875-7D19-447D-935F-5D08FDBFD91B}"/>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3164500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66AA6-F51F-401D-BCE7-71D0B971E9A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5665DA3-12F3-4DA8-9082-A7D55DFDD6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90332DF-F36B-4BA1-8209-A3BE4FCCC1E2}"/>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F1E050A1-B81D-436C-8C6B-DE74ED49AD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9881FC6-9052-4206-886A-012843A67301}"/>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213764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BEEC3-CE46-489A-A1C9-8D22098A0E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C15A767-4CF3-4EE5-9E19-75CE4C1B7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C09666-C3D2-4DED-98DD-3F3BC04F6E3B}"/>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23EBAEFF-78B6-45B9-BED7-EBC817CAD69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7B73800-8B95-479E-B8C7-1A503F52B12C}"/>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4102268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4E574-4FE4-4E47-B906-36511763BAD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F6EF6CD-7580-4D10-8614-7BEBF4B6C3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10EB486D-3FC9-4286-AB35-0D28BAC5E1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0452863A-0EA1-47A1-9AE6-9F693EB51CD6}"/>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6" name="Footer Placeholder 5">
            <a:extLst>
              <a:ext uri="{FF2B5EF4-FFF2-40B4-BE49-F238E27FC236}">
                <a16:creationId xmlns:a16="http://schemas.microsoft.com/office/drawing/2014/main" id="{506A21C8-1CAD-4163-874C-19F10A9397F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05E4EB1F-EE48-4155-94E0-27A76E73B2AB}"/>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101302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119F3-F774-4614-B8F0-1C60DF4C5E15}"/>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C0FCBFF-05E7-42E7-847F-73BA1EB11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DE94187-E61C-4AD9-9382-8E743ADCC9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4F609EC4-8D30-4A09-9C70-241029D3CE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42A83-C3AB-4F56-8E9D-3B92D8F419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8CE2C22B-9A3E-4BEA-ACDD-0BAD068789AB}"/>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8" name="Footer Placeholder 7">
            <a:extLst>
              <a:ext uri="{FF2B5EF4-FFF2-40B4-BE49-F238E27FC236}">
                <a16:creationId xmlns:a16="http://schemas.microsoft.com/office/drawing/2014/main" id="{6F501D41-F1B3-44E5-8F2A-5475A38EF540}"/>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61EB3F82-E523-438E-AC48-8836A9F947A0}"/>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811512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05F7C-B0C9-4EBC-B1EE-7D32C4EB3DD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B16D24B-DB53-48D9-8EC8-861035B3D9E0}"/>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4" name="Footer Placeholder 3">
            <a:extLst>
              <a:ext uri="{FF2B5EF4-FFF2-40B4-BE49-F238E27FC236}">
                <a16:creationId xmlns:a16="http://schemas.microsoft.com/office/drawing/2014/main" id="{81E13957-BC59-48D5-BFF2-3125226EEFE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4537B59-4659-4025-B6FF-16230B2DC8BE}"/>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89751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84B9D9-302B-4E9E-BD8F-8F202D073713}"/>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3" name="Footer Placeholder 2">
            <a:extLst>
              <a:ext uri="{FF2B5EF4-FFF2-40B4-BE49-F238E27FC236}">
                <a16:creationId xmlns:a16="http://schemas.microsoft.com/office/drawing/2014/main" id="{D07BA163-9313-4FAD-8F81-9EBB7739C786}"/>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45C4809-FD39-47BD-8196-167A1DF62102}"/>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820276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75491-8489-4915-8673-9A35C4ACAF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1ABDED2-FAFF-452F-9CDC-6DCC488892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2119CE7-A4BD-4BC6-8E4A-F66A5D7E9A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54251A-36B1-4A21-9A18-7D8A9465983E}"/>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6" name="Footer Placeholder 5">
            <a:extLst>
              <a:ext uri="{FF2B5EF4-FFF2-40B4-BE49-F238E27FC236}">
                <a16:creationId xmlns:a16="http://schemas.microsoft.com/office/drawing/2014/main" id="{AAC9B4EC-4A9A-440E-831F-AD802AA48182}"/>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853F008-C696-4DE9-81D3-D70AF2E5D3C1}"/>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2346685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F9C8B-67B1-425D-89C4-6F8B34F736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1A769677-423F-49B5-85E4-7711D7CEE4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DACBCCA-86BF-473A-BA83-1BDDCB75D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379137-4A53-4AC1-8E9F-B059C3801361}"/>
              </a:ext>
            </a:extLst>
          </p:cNvPr>
          <p:cNvSpPr>
            <a:spLocks noGrp="1"/>
          </p:cNvSpPr>
          <p:nvPr>
            <p:ph type="dt" sz="half" idx="10"/>
          </p:nvPr>
        </p:nvSpPr>
        <p:spPr/>
        <p:txBody>
          <a:bodyPr/>
          <a:lstStyle/>
          <a:p>
            <a:fld id="{F7BC4FF4-87D3-4EC5-AC1F-3DC11FC1519D}" type="datetimeFigureOut">
              <a:rPr lang="en-CA" smtClean="0"/>
              <a:t>2022-07-30</a:t>
            </a:fld>
            <a:endParaRPr lang="en-CA"/>
          </a:p>
        </p:txBody>
      </p:sp>
      <p:sp>
        <p:nvSpPr>
          <p:cNvPr id="6" name="Footer Placeholder 5">
            <a:extLst>
              <a:ext uri="{FF2B5EF4-FFF2-40B4-BE49-F238E27FC236}">
                <a16:creationId xmlns:a16="http://schemas.microsoft.com/office/drawing/2014/main" id="{3F91AEC1-E3E2-4308-87CA-3BB0488E36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5B61975-C6F6-41F4-952E-4D2B58798526}"/>
              </a:ext>
            </a:extLst>
          </p:cNvPr>
          <p:cNvSpPr>
            <a:spLocks noGrp="1"/>
          </p:cNvSpPr>
          <p:nvPr>
            <p:ph type="sldNum" sz="quarter" idx="12"/>
          </p:nvPr>
        </p:nvSpPr>
        <p:spPr/>
        <p:txBody>
          <a:bodyPr/>
          <a:lstStyle/>
          <a:p>
            <a:fld id="{4E1439DA-8C85-4A54-856D-D006B17695DF}" type="slidenum">
              <a:rPr lang="en-CA" smtClean="0"/>
              <a:t>‹#›</a:t>
            </a:fld>
            <a:endParaRPr lang="en-CA"/>
          </a:p>
        </p:txBody>
      </p:sp>
    </p:spTree>
    <p:extLst>
      <p:ext uri="{BB962C8B-B14F-4D97-AF65-F5344CB8AC3E}">
        <p14:creationId xmlns:p14="http://schemas.microsoft.com/office/powerpoint/2010/main" val="189601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1592E3-D42F-48E0-9BD1-7184E5AAEB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387E62E-B387-4CC7-9B10-A364C70B1B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2D8634A-3BCC-47FC-9570-ABC485181C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C4FF4-87D3-4EC5-AC1F-3DC11FC1519D}" type="datetimeFigureOut">
              <a:rPr lang="en-CA" smtClean="0"/>
              <a:t>2022-07-30</a:t>
            </a:fld>
            <a:endParaRPr lang="en-CA"/>
          </a:p>
        </p:txBody>
      </p:sp>
      <p:sp>
        <p:nvSpPr>
          <p:cNvPr id="5" name="Footer Placeholder 4">
            <a:extLst>
              <a:ext uri="{FF2B5EF4-FFF2-40B4-BE49-F238E27FC236}">
                <a16:creationId xmlns:a16="http://schemas.microsoft.com/office/drawing/2014/main" id="{595BE1B3-4558-48C4-A44A-BFC78D754C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479155E1-ED0C-42CF-A927-37993D31B0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1439DA-8C85-4A54-856D-D006B17695DF}" type="slidenum">
              <a:rPr lang="en-CA" smtClean="0"/>
              <a:t>‹#›</a:t>
            </a:fld>
            <a:endParaRPr lang="en-CA"/>
          </a:p>
        </p:txBody>
      </p:sp>
    </p:spTree>
    <p:extLst>
      <p:ext uri="{BB962C8B-B14F-4D97-AF65-F5344CB8AC3E}">
        <p14:creationId xmlns:p14="http://schemas.microsoft.com/office/powerpoint/2010/main" val="237183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A45E3-B513-434D-9FE4-110626499C59}"/>
              </a:ext>
            </a:extLst>
          </p:cNvPr>
          <p:cNvSpPr>
            <a:spLocks noGrp="1"/>
          </p:cNvSpPr>
          <p:nvPr>
            <p:ph type="ctrTitle"/>
          </p:nvPr>
        </p:nvSpPr>
        <p:spPr>
          <a:xfrm>
            <a:off x="1524000" y="0"/>
            <a:ext cx="9144000" cy="1146875"/>
          </a:xfrm>
        </p:spPr>
        <p:txBody>
          <a:bodyPr>
            <a:normAutofit/>
          </a:bodyPr>
          <a:lstStyle/>
          <a:p>
            <a:r>
              <a:rPr lang="en-CA" dirty="0">
                <a:latin typeface="Arial Black" panose="020B0A04020102020204" pitchFamily="34" charset="0"/>
              </a:rPr>
              <a:t>To Explain This </a:t>
            </a:r>
            <a:r>
              <a:rPr lang="en-CA" i="1" dirty="0">
                <a:latin typeface="Arial Black" panose="020B0A04020102020204" pitchFamily="34" charset="0"/>
              </a:rPr>
              <a:t>torah</a:t>
            </a:r>
          </a:p>
        </p:txBody>
      </p:sp>
      <p:sp>
        <p:nvSpPr>
          <p:cNvPr id="3" name="Subtitle 2">
            <a:extLst>
              <a:ext uri="{FF2B5EF4-FFF2-40B4-BE49-F238E27FC236}">
                <a16:creationId xmlns:a16="http://schemas.microsoft.com/office/drawing/2014/main" id="{00F96FC7-894F-40DC-9B3D-DC403F9C8490}"/>
              </a:ext>
            </a:extLst>
          </p:cNvPr>
          <p:cNvSpPr>
            <a:spLocks noGrp="1"/>
          </p:cNvSpPr>
          <p:nvPr>
            <p:ph type="subTitle" idx="1"/>
          </p:nvPr>
        </p:nvSpPr>
        <p:spPr>
          <a:xfrm>
            <a:off x="15498" y="1146876"/>
            <a:ext cx="12192000" cy="5457208"/>
          </a:xfrm>
        </p:spPr>
        <p:txBody>
          <a:bodyPr>
            <a:normAutofit fontScale="92500" lnSpcReduction="10000"/>
          </a:bodyPr>
          <a:lstStyle/>
          <a:p>
            <a:pPr>
              <a:lnSpc>
                <a:spcPct val="100000"/>
              </a:lnSpc>
              <a:spcBef>
                <a:spcPts val="0"/>
              </a:spcBef>
            </a:pPr>
            <a:r>
              <a:rPr lang="en-CA" i="1" dirty="0">
                <a:solidFill>
                  <a:srgbClr val="FF0000"/>
                </a:solidFill>
              </a:rPr>
              <a:t>And [Jesus] said to them, “Go into all the world and </a:t>
            </a:r>
            <a:r>
              <a:rPr lang="en-CA" b="1" i="1" dirty="0">
                <a:solidFill>
                  <a:srgbClr val="FF0000"/>
                </a:solidFill>
                <a:highlight>
                  <a:srgbClr val="FFFF00"/>
                </a:highlight>
              </a:rPr>
              <a:t>proclaim the gospel</a:t>
            </a:r>
            <a:r>
              <a:rPr lang="en-CA" i="1" dirty="0">
                <a:solidFill>
                  <a:srgbClr val="FF0000"/>
                </a:solidFill>
              </a:rPr>
              <a:t> to the whole creation.</a:t>
            </a:r>
          </a:p>
          <a:p>
            <a:pPr algn="r">
              <a:lnSpc>
                <a:spcPct val="100000"/>
              </a:lnSpc>
              <a:spcBef>
                <a:spcPts val="0"/>
              </a:spcBef>
            </a:pPr>
            <a:r>
              <a:rPr lang="en-CA" sz="2000" dirty="0"/>
              <a:t>(Mark 16:15 ESV)</a:t>
            </a:r>
          </a:p>
          <a:p>
            <a:pPr>
              <a:lnSpc>
                <a:spcPct val="100000"/>
              </a:lnSpc>
              <a:spcBef>
                <a:spcPts val="0"/>
              </a:spcBef>
            </a:pPr>
            <a:r>
              <a:rPr lang="en-CA" i="1" dirty="0">
                <a:solidFill>
                  <a:srgbClr val="FF0000"/>
                </a:solidFill>
              </a:rPr>
              <a:t>… the earth shall be full of </a:t>
            </a:r>
            <a:r>
              <a:rPr lang="en-CA" b="1" i="1" dirty="0">
                <a:solidFill>
                  <a:srgbClr val="FF0000"/>
                </a:solidFill>
                <a:highlight>
                  <a:srgbClr val="FFFF00"/>
                </a:highlight>
              </a:rPr>
              <a:t>the knowledge of [YHWH]</a:t>
            </a:r>
            <a:r>
              <a:rPr lang="en-CA" b="1" i="1" dirty="0">
                <a:solidFill>
                  <a:srgbClr val="FF0000"/>
                </a:solidFill>
              </a:rPr>
              <a:t> </a:t>
            </a:r>
            <a:r>
              <a:rPr lang="en-CA" i="1" dirty="0">
                <a:solidFill>
                  <a:srgbClr val="FF0000"/>
                </a:solidFill>
              </a:rPr>
              <a:t>as the waters cover the sea.</a:t>
            </a:r>
          </a:p>
          <a:p>
            <a:pPr algn="r">
              <a:lnSpc>
                <a:spcPct val="100000"/>
              </a:lnSpc>
              <a:spcBef>
                <a:spcPts val="0"/>
              </a:spcBef>
            </a:pPr>
            <a:r>
              <a:rPr lang="en-CA" sz="2000" dirty="0"/>
              <a:t>(Isaiah 11:9 ESV)</a:t>
            </a:r>
          </a:p>
          <a:p>
            <a:pPr>
              <a:lnSpc>
                <a:spcPct val="100000"/>
              </a:lnSpc>
              <a:spcBef>
                <a:spcPts val="0"/>
              </a:spcBef>
            </a:pPr>
            <a:r>
              <a:rPr lang="en-CA" i="1" dirty="0">
                <a:solidFill>
                  <a:srgbClr val="FF0000"/>
                </a:solidFill>
              </a:rPr>
              <a:t>And [YHWH] said, “I will make all my goodness pass before you </a:t>
            </a:r>
            <a:br>
              <a:rPr lang="en-CA" i="1" dirty="0">
                <a:solidFill>
                  <a:srgbClr val="FF0000"/>
                </a:solidFill>
              </a:rPr>
            </a:br>
            <a:r>
              <a:rPr lang="en-CA" i="1" dirty="0">
                <a:solidFill>
                  <a:srgbClr val="FF0000"/>
                </a:solidFill>
              </a:rPr>
              <a:t>and </a:t>
            </a:r>
            <a:r>
              <a:rPr lang="en-CA" b="1" i="1" dirty="0">
                <a:solidFill>
                  <a:srgbClr val="FF0000"/>
                </a:solidFill>
                <a:highlight>
                  <a:srgbClr val="FFFF00"/>
                </a:highlight>
              </a:rPr>
              <a:t>will proclaim before you my name ‘[YHWH].’</a:t>
            </a:r>
            <a:r>
              <a:rPr lang="en-CA" i="1" dirty="0">
                <a:solidFill>
                  <a:srgbClr val="FF0000"/>
                </a:solidFill>
              </a:rPr>
              <a:t> </a:t>
            </a:r>
            <a:r>
              <a:rPr lang="en-CA" dirty="0"/>
              <a:t> </a:t>
            </a:r>
          </a:p>
          <a:p>
            <a:pPr algn="r">
              <a:lnSpc>
                <a:spcPct val="100000"/>
              </a:lnSpc>
              <a:spcBef>
                <a:spcPts val="0"/>
              </a:spcBef>
            </a:pPr>
            <a:r>
              <a:rPr lang="en-CA" sz="2000" dirty="0"/>
              <a:t>(Exodus 33:19 ESV)</a:t>
            </a:r>
          </a:p>
          <a:p>
            <a:pPr>
              <a:lnSpc>
                <a:spcPct val="100000"/>
              </a:lnSpc>
              <a:spcBef>
                <a:spcPts val="0"/>
              </a:spcBef>
            </a:pPr>
            <a:r>
              <a:rPr lang="en-CA" i="1" dirty="0">
                <a:solidFill>
                  <a:srgbClr val="FF0000"/>
                </a:solidFill>
              </a:rPr>
              <a:t> </a:t>
            </a:r>
            <a:r>
              <a:rPr lang="en-CA" b="1" i="1" dirty="0">
                <a:solidFill>
                  <a:srgbClr val="FF0000"/>
                </a:solidFill>
                <a:highlight>
                  <a:srgbClr val="FFFF00"/>
                </a:highlight>
              </a:rPr>
              <a:t>For I will proclaim the name of [YHWH]</a:t>
            </a:r>
            <a:r>
              <a:rPr lang="en-CA" i="1" dirty="0">
                <a:solidFill>
                  <a:srgbClr val="FF0000"/>
                </a:solidFill>
              </a:rPr>
              <a:t>; ascribe greatness to our God!</a:t>
            </a:r>
          </a:p>
          <a:p>
            <a:pPr algn="r">
              <a:lnSpc>
                <a:spcPct val="100000"/>
              </a:lnSpc>
              <a:spcBef>
                <a:spcPts val="0"/>
              </a:spcBef>
            </a:pPr>
            <a:r>
              <a:rPr lang="en-CA" sz="2000" dirty="0"/>
              <a:t>(Deuteronomy 32:3 ESV)</a:t>
            </a:r>
          </a:p>
          <a:p>
            <a:pPr>
              <a:lnSpc>
                <a:spcPct val="100000"/>
              </a:lnSpc>
              <a:spcBef>
                <a:spcPts val="0"/>
              </a:spcBef>
            </a:pPr>
            <a:r>
              <a:rPr lang="en-CA" i="1" dirty="0">
                <a:solidFill>
                  <a:srgbClr val="FF0000"/>
                </a:solidFill>
              </a:rPr>
              <a:t>And </a:t>
            </a:r>
            <a:r>
              <a:rPr lang="en-CA" b="1" i="1" dirty="0">
                <a:solidFill>
                  <a:srgbClr val="FF0000"/>
                </a:solidFill>
                <a:highlight>
                  <a:srgbClr val="FFFF00"/>
                </a:highlight>
              </a:rPr>
              <a:t>you will say in that day</a:t>
            </a:r>
            <a:r>
              <a:rPr lang="en-CA" i="1" dirty="0">
                <a:solidFill>
                  <a:srgbClr val="FF0000"/>
                </a:solidFill>
              </a:rPr>
              <a:t>: “Give thanks to [YHWH], call upon his name,</a:t>
            </a:r>
            <a:br>
              <a:rPr lang="en-CA" i="1" dirty="0">
                <a:solidFill>
                  <a:srgbClr val="FF0000"/>
                </a:solidFill>
              </a:rPr>
            </a:br>
            <a:r>
              <a:rPr lang="en-CA" b="1" i="1" dirty="0">
                <a:solidFill>
                  <a:srgbClr val="FF0000"/>
                </a:solidFill>
                <a:highlight>
                  <a:srgbClr val="FFFF00"/>
                </a:highlight>
              </a:rPr>
              <a:t>make known his deeds</a:t>
            </a:r>
            <a:r>
              <a:rPr lang="en-CA" i="1" dirty="0">
                <a:solidFill>
                  <a:srgbClr val="FF0000"/>
                </a:solidFill>
              </a:rPr>
              <a:t> among the peoples, </a:t>
            </a:r>
            <a:r>
              <a:rPr lang="en-CA" b="1" i="1" dirty="0">
                <a:solidFill>
                  <a:srgbClr val="FF0000"/>
                </a:solidFill>
                <a:highlight>
                  <a:srgbClr val="FFFF00"/>
                </a:highlight>
              </a:rPr>
              <a:t>proclaim that his name is exalted</a:t>
            </a:r>
            <a:r>
              <a:rPr lang="en-CA" dirty="0">
                <a:solidFill>
                  <a:srgbClr val="FF0000"/>
                </a:solidFill>
              </a:rPr>
              <a:t>.”</a:t>
            </a:r>
          </a:p>
          <a:p>
            <a:pPr algn="r">
              <a:lnSpc>
                <a:spcPct val="100000"/>
              </a:lnSpc>
              <a:spcBef>
                <a:spcPts val="0"/>
              </a:spcBef>
            </a:pPr>
            <a:r>
              <a:rPr lang="en-CA" sz="2000" dirty="0"/>
              <a:t>(Isaiah 12:4 ESV)</a:t>
            </a:r>
          </a:p>
          <a:p>
            <a:pPr>
              <a:lnSpc>
                <a:spcPct val="100000"/>
              </a:lnSpc>
              <a:spcBef>
                <a:spcPts val="0"/>
              </a:spcBef>
            </a:pPr>
            <a:r>
              <a:rPr lang="en-CA" i="1" dirty="0">
                <a:solidFill>
                  <a:srgbClr val="FF0000"/>
                </a:solidFill>
              </a:rPr>
              <a:t>… </a:t>
            </a:r>
            <a:r>
              <a:rPr lang="en-CA" b="1" i="1" dirty="0">
                <a:solidFill>
                  <a:srgbClr val="FF0000"/>
                </a:solidFill>
                <a:highlight>
                  <a:srgbClr val="FFFF00"/>
                </a:highlight>
              </a:rPr>
              <a:t>that which we have seen and heard we proclaim also to you</a:t>
            </a:r>
            <a:r>
              <a:rPr lang="en-CA" i="1" dirty="0">
                <a:solidFill>
                  <a:srgbClr val="FF0000"/>
                </a:solidFill>
              </a:rPr>
              <a:t>, so that you too may have fellowship with us; and indeed </a:t>
            </a:r>
            <a:r>
              <a:rPr lang="en-CA" b="1" i="1" dirty="0">
                <a:solidFill>
                  <a:srgbClr val="FF0000"/>
                </a:solidFill>
                <a:highlight>
                  <a:srgbClr val="FFFF00"/>
                </a:highlight>
              </a:rPr>
              <a:t>our fellowship is with the Father and with his Son Jesus Christ</a:t>
            </a:r>
            <a:r>
              <a:rPr lang="en-CA" i="1" dirty="0">
                <a:solidFill>
                  <a:srgbClr val="FF0000"/>
                </a:solidFill>
              </a:rPr>
              <a:t>. </a:t>
            </a:r>
          </a:p>
          <a:p>
            <a:pPr algn="r">
              <a:lnSpc>
                <a:spcPct val="100000"/>
              </a:lnSpc>
              <a:spcBef>
                <a:spcPts val="0"/>
              </a:spcBef>
            </a:pPr>
            <a:r>
              <a:rPr lang="en-CA" sz="2000" dirty="0"/>
              <a:t>(1 John 1:3 ESV)</a:t>
            </a:r>
          </a:p>
          <a:p>
            <a:pPr>
              <a:lnSpc>
                <a:spcPct val="100000"/>
              </a:lnSpc>
              <a:spcBef>
                <a:spcPts val="0"/>
              </a:spcBef>
            </a:pPr>
            <a:r>
              <a:rPr lang="en-CA" i="1" dirty="0">
                <a:solidFill>
                  <a:srgbClr val="FF0000"/>
                </a:solidFill>
              </a:rPr>
              <a:t>… in the land of Moab, </a:t>
            </a:r>
            <a:r>
              <a:rPr lang="en-CA" b="1" i="1" dirty="0">
                <a:solidFill>
                  <a:srgbClr val="FF0000"/>
                </a:solidFill>
                <a:highlight>
                  <a:srgbClr val="FFFF00"/>
                </a:highlight>
              </a:rPr>
              <a:t>Moses undertook to explain this [torah]</a:t>
            </a:r>
            <a:r>
              <a:rPr lang="en-CA" i="1" dirty="0">
                <a:solidFill>
                  <a:srgbClr val="FF0000"/>
                </a:solidFill>
              </a:rPr>
              <a:t>, </a:t>
            </a:r>
            <a:br>
              <a:rPr lang="en-CA" i="1" dirty="0">
                <a:solidFill>
                  <a:srgbClr val="FF0000"/>
                </a:solidFill>
              </a:rPr>
            </a:br>
            <a:r>
              <a:rPr lang="en-CA" i="1" dirty="0">
                <a:solidFill>
                  <a:srgbClr val="FF0000"/>
                </a:solidFill>
              </a:rPr>
              <a:t>saying, “[YHWH] our God said to us in Horeb … “</a:t>
            </a:r>
          </a:p>
          <a:p>
            <a:pPr algn="r">
              <a:lnSpc>
                <a:spcPct val="100000"/>
              </a:lnSpc>
              <a:spcBef>
                <a:spcPts val="0"/>
              </a:spcBef>
            </a:pPr>
            <a:r>
              <a:rPr lang="en-CA" sz="2000" dirty="0"/>
              <a:t>(Deuteronomy 1:5-6a ESV)</a:t>
            </a:r>
          </a:p>
        </p:txBody>
      </p:sp>
      <p:sp>
        <p:nvSpPr>
          <p:cNvPr id="5" name="TextBox 4">
            <a:extLst>
              <a:ext uri="{FF2B5EF4-FFF2-40B4-BE49-F238E27FC236}">
                <a16:creationId xmlns:a16="http://schemas.microsoft.com/office/drawing/2014/main" id="{4EA898BC-CA46-B1A6-1CCA-C05EA7FD569C}"/>
              </a:ext>
            </a:extLst>
          </p:cNvPr>
          <p:cNvSpPr txBox="1"/>
          <p:nvPr/>
        </p:nvSpPr>
        <p:spPr>
          <a:xfrm>
            <a:off x="15498" y="6604084"/>
            <a:ext cx="12192000"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202008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CA93-779F-477C-A34D-ADC1EADD7267}"/>
              </a:ext>
            </a:extLst>
          </p:cNvPr>
          <p:cNvSpPr>
            <a:spLocks noGrp="1"/>
          </p:cNvSpPr>
          <p:nvPr>
            <p:ph type="title"/>
          </p:nvPr>
        </p:nvSpPr>
        <p:spPr>
          <a:xfrm>
            <a:off x="0" y="1"/>
            <a:ext cx="12192000" cy="1100380"/>
          </a:xfrm>
        </p:spPr>
        <p:txBody>
          <a:bodyPr/>
          <a:lstStyle/>
          <a:p>
            <a:pPr algn="ctr"/>
            <a:r>
              <a:rPr lang="en-CA" dirty="0">
                <a:latin typeface="Arial Black" panose="020B0A04020102020204" pitchFamily="34" charset="0"/>
              </a:rPr>
              <a:t>Self-satisfaction Leads to Idolatry </a:t>
            </a:r>
          </a:p>
        </p:txBody>
      </p:sp>
      <p:sp>
        <p:nvSpPr>
          <p:cNvPr id="3" name="Content Placeholder 2">
            <a:extLst>
              <a:ext uri="{FF2B5EF4-FFF2-40B4-BE49-F238E27FC236}">
                <a16:creationId xmlns:a16="http://schemas.microsoft.com/office/drawing/2014/main" id="{DE09E516-19D1-46B1-A1DF-B91648799B7D}"/>
              </a:ext>
            </a:extLst>
          </p:cNvPr>
          <p:cNvSpPr>
            <a:spLocks noGrp="1"/>
          </p:cNvSpPr>
          <p:nvPr>
            <p:ph idx="1"/>
          </p:nvPr>
        </p:nvSpPr>
        <p:spPr>
          <a:xfrm>
            <a:off x="-1" y="1100381"/>
            <a:ext cx="12191999" cy="5757618"/>
          </a:xfrm>
        </p:spPr>
        <p:txBody>
          <a:bodyPr>
            <a:normAutofit/>
          </a:bodyPr>
          <a:lstStyle/>
          <a:p>
            <a:r>
              <a:rPr lang="en-CA" dirty="0"/>
              <a:t>Being satisfied with oneself or one’s accomplishments tends toward </a:t>
            </a:r>
            <a:r>
              <a:rPr lang="en-CA" b="1" dirty="0">
                <a:highlight>
                  <a:srgbClr val="FFFF00"/>
                </a:highlight>
              </a:rPr>
              <a:t>arrogance</a:t>
            </a:r>
            <a:r>
              <a:rPr lang="en-CA" dirty="0"/>
              <a:t>; then, </a:t>
            </a:r>
            <a:r>
              <a:rPr lang="en-CA" b="1" dirty="0">
                <a:highlight>
                  <a:srgbClr val="FFFF00"/>
                </a:highlight>
              </a:rPr>
              <a:t>the sinner sets up in his mind a perception, an image,</a:t>
            </a:r>
            <a:r>
              <a:rPr lang="en-CA" dirty="0"/>
              <a:t> of himself or his idea and it becomes an idol:</a:t>
            </a:r>
          </a:p>
          <a:p>
            <a:pPr marL="457200" lvl="1" indent="0">
              <a:buNone/>
            </a:pPr>
            <a:r>
              <a:rPr lang="en-CA" b="1" u="sng" dirty="0"/>
              <a:t>Deuteronomy 6:10a, 11b-12a, 14a, 8:11-12a, 13b, 17, 19a ESV</a:t>
            </a:r>
          </a:p>
          <a:p>
            <a:pPr marL="457200" lvl="1" indent="0">
              <a:buNone/>
            </a:pPr>
            <a:r>
              <a:rPr lang="en-CA" dirty="0"/>
              <a:t>And </a:t>
            </a:r>
            <a:r>
              <a:rPr lang="en-CA" b="1" dirty="0">
                <a:highlight>
                  <a:srgbClr val="FFFF00"/>
                </a:highlight>
              </a:rPr>
              <a:t>when the LORD your God brings you into the land</a:t>
            </a:r>
            <a:r>
              <a:rPr lang="en-CA" dirty="0"/>
              <a:t> … and </a:t>
            </a:r>
            <a:r>
              <a:rPr lang="en-CA" b="1" dirty="0">
                <a:highlight>
                  <a:srgbClr val="FFFF00"/>
                </a:highlight>
              </a:rPr>
              <a:t>when you eat and are full</a:t>
            </a:r>
            <a:r>
              <a:rPr lang="en-CA" dirty="0"/>
              <a:t>, then </a:t>
            </a:r>
            <a:r>
              <a:rPr lang="en-CA" b="1" dirty="0">
                <a:highlight>
                  <a:srgbClr val="FFFF00"/>
                </a:highlight>
              </a:rPr>
              <a:t>take care lest you forget the LORD</a:t>
            </a:r>
            <a:r>
              <a:rPr lang="en-CA" dirty="0"/>
              <a:t> …  </a:t>
            </a:r>
            <a:r>
              <a:rPr lang="en-CA" b="1" dirty="0">
                <a:highlight>
                  <a:srgbClr val="FFFF00"/>
                </a:highlight>
              </a:rPr>
              <a:t>You shall not go after other gods</a:t>
            </a:r>
            <a:r>
              <a:rPr lang="en-CA" dirty="0"/>
              <a:t> …  </a:t>
            </a:r>
            <a:r>
              <a:rPr lang="en-CA" b="1" dirty="0">
                <a:highlight>
                  <a:srgbClr val="FFFF00"/>
                </a:highlight>
              </a:rPr>
              <a:t>Take care lest you forget the LORD your God by not keeping his commandments and his [</a:t>
            </a:r>
            <a:r>
              <a:rPr lang="en-CA" b="1" dirty="0" err="1">
                <a:highlight>
                  <a:srgbClr val="FFFF00"/>
                </a:highlight>
              </a:rPr>
              <a:t>mishᵉpatim</a:t>
            </a:r>
            <a:r>
              <a:rPr lang="en-CA" b="1" dirty="0">
                <a:highlight>
                  <a:srgbClr val="FFFF00"/>
                </a:highlight>
              </a:rPr>
              <a:t>] and his statutes</a:t>
            </a:r>
            <a:r>
              <a:rPr lang="en-CA" dirty="0"/>
              <a:t>, which I command you today, lest, when you have eaten and are full … and </a:t>
            </a:r>
            <a:r>
              <a:rPr lang="en-CA" b="1" dirty="0">
                <a:highlight>
                  <a:srgbClr val="FFFF00"/>
                </a:highlight>
              </a:rPr>
              <a:t>your silver and gold is multiplied and all that you have is multiplied</a:t>
            </a:r>
            <a:r>
              <a:rPr lang="en-CA" dirty="0"/>
              <a:t>, then </a:t>
            </a:r>
            <a:r>
              <a:rPr lang="en-CA" b="1" dirty="0">
                <a:highlight>
                  <a:srgbClr val="FFFF00"/>
                </a:highlight>
              </a:rPr>
              <a:t>your heart be lifted up</a:t>
            </a:r>
            <a:r>
              <a:rPr lang="en-CA" dirty="0"/>
              <a:t>, and </a:t>
            </a:r>
            <a:r>
              <a:rPr lang="en-CA" b="1" dirty="0">
                <a:highlight>
                  <a:srgbClr val="FFFF00"/>
                </a:highlight>
              </a:rPr>
              <a:t>you forget the LORD your God</a:t>
            </a:r>
            <a:r>
              <a:rPr lang="en-CA" dirty="0"/>
              <a:t> … who led you through the great and terrifying wilderness … that he might humble you and test you, to do you good in the end.  </a:t>
            </a:r>
            <a:r>
              <a:rPr lang="en-CA" b="1" dirty="0">
                <a:highlight>
                  <a:srgbClr val="FFFF00"/>
                </a:highlight>
              </a:rPr>
              <a:t>Beware lest you say in your heart</a:t>
            </a:r>
            <a:r>
              <a:rPr lang="en-CA" dirty="0"/>
              <a:t>, ‘</a:t>
            </a:r>
            <a:r>
              <a:rPr lang="en-CA" b="1" dirty="0">
                <a:highlight>
                  <a:srgbClr val="FFFF00"/>
                </a:highlight>
              </a:rPr>
              <a:t>My power and the might of my hand have gotten me this wealth</a:t>
            </a:r>
            <a:r>
              <a:rPr lang="en-CA" dirty="0"/>
              <a:t>.’  … And if </a:t>
            </a:r>
            <a:r>
              <a:rPr lang="en-CA" b="1" dirty="0">
                <a:highlight>
                  <a:srgbClr val="FFFF00"/>
                </a:highlight>
              </a:rPr>
              <a:t>you forget the LORD your God and go after other gods and serve them and worship them</a:t>
            </a:r>
            <a:r>
              <a:rPr lang="en-CA" dirty="0"/>
              <a:t> …</a:t>
            </a:r>
          </a:p>
          <a:p>
            <a:endParaRPr lang="en-CA" dirty="0"/>
          </a:p>
        </p:txBody>
      </p:sp>
    </p:spTree>
    <p:extLst>
      <p:ext uri="{BB962C8B-B14F-4D97-AF65-F5344CB8AC3E}">
        <p14:creationId xmlns:p14="http://schemas.microsoft.com/office/powerpoint/2010/main" val="4189571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D6F61-BE78-44E5-B7DC-CB1B975BAFAB}"/>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Blessings and Curses</a:t>
            </a:r>
          </a:p>
        </p:txBody>
      </p:sp>
      <p:sp>
        <p:nvSpPr>
          <p:cNvPr id="3" name="Content Placeholder 2">
            <a:extLst>
              <a:ext uri="{FF2B5EF4-FFF2-40B4-BE49-F238E27FC236}">
                <a16:creationId xmlns:a16="http://schemas.microsoft.com/office/drawing/2014/main" id="{3461FCCC-3D60-413A-B9C0-16619798F163}"/>
              </a:ext>
            </a:extLst>
          </p:cNvPr>
          <p:cNvSpPr>
            <a:spLocks noGrp="1"/>
          </p:cNvSpPr>
          <p:nvPr>
            <p:ph idx="1"/>
          </p:nvPr>
        </p:nvSpPr>
        <p:spPr>
          <a:xfrm>
            <a:off x="0" y="1131376"/>
            <a:ext cx="12192000" cy="5726623"/>
          </a:xfrm>
        </p:spPr>
        <p:txBody>
          <a:bodyPr>
            <a:normAutofit lnSpcReduction="10000"/>
          </a:bodyPr>
          <a:lstStyle/>
          <a:p>
            <a:r>
              <a:rPr lang="en-CA" b="1" dirty="0">
                <a:highlight>
                  <a:srgbClr val="FFFF00"/>
                </a:highlight>
              </a:rPr>
              <a:t>Sinning naturally brings on curses as well as God’s wrath</a:t>
            </a:r>
          </a:p>
          <a:p>
            <a:r>
              <a:rPr lang="en-CA" b="1" dirty="0">
                <a:highlight>
                  <a:srgbClr val="FFFF00"/>
                </a:highlight>
              </a:rPr>
              <a:t>Living by God’s </a:t>
            </a:r>
            <a:r>
              <a:rPr lang="en-CA" b="1" i="1" dirty="0">
                <a:highlight>
                  <a:srgbClr val="FFFF00"/>
                </a:highlight>
              </a:rPr>
              <a:t>torah</a:t>
            </a:r>
            <a:r>
              <a:rPr lang="en-CA" b="1" dirty="0">
                <a:highlight>
                  <a:srgbClr val="FFFF00"/>
                </a:highlight>
              </a:rPr>
              <a:t> not only brings automatic blessings</a:t>
            </a:r>
            <a:r>
              <a:rPr lang="en-CA" dirty="0"/>
              <a:t>, but it also results in </a:t>
            </a:r>
            <a:r>
              <a:rPr lang="en-CA" b="1" dirty="0">
                <a:highlight>
                  <a:srgbClr val="FFFF00"/>
                </a:highlight>
              </a:rPr>
              <a:t>direct blessings</a:t>
            </a:r>
            <a:r>
              <a:rPr lang="en-CA" dirty="0"/>
              <a:t> from God:</a:t>
            </a:r>
          </a:p>
          <a:p>
            <a:pPr marL="457200" lvl="1" indent="0">
              <a:buNone/>
            </a:pPr>
            <a:r>
              <a:rPr lang="en-CA" b="1" u="sng" dirty="0"/>
              <a:t>Deuteronomy 4:25b-26a, 11:26-28 ESV</a:t>
            </a:r>
          </a:p>
          <a:p>
            <a:pPr marL="457200" lvl="1" indent="0">
              <a:buNone/>
            </a:pPr>
            <a:r>
              <a:rPr lang="en-CA" dirty="0"/>
              <a:t>… </a:t>
            </a:r>
            <a:r>
              <a:rPr lang="en-CA" b="1" dirty="0">
                <a:highlight>
                  <a:srgbClr val="FFFF00"/>
                </a:highlight>
              </a:rPr>
              <a:t>if you act corruptly</a:t>
            </a:r>
            <a:r>
              <a:rPr lang="en-CA" dirty="0"/>
              <a:t> by making a carved image in the form of anything, and </a:t>
            </a:r>
            <a:r>
              <a:rPr lang="en-CA" b="1" dirty="0">
                <a:highlight>
                  <a:srgbClr val="FFFF00"/>
                </a:highlight>
              </a:rPr>
              <a:t>by doing what is evil</a:t>
            </a:r>
            <a:r>
              <a:rPr lang="en-CA" dirty="0"/>
              <a:t> in the sight of the LORD your God, so as to provoke him to anger, </a:t>
            </a:r>
            <a:r>
              <a:rPr lang="en-CA" b="1" dirty="0">
                <a:highlight>
                  <a:srgbClr val="FFFF00"/>
                </a:highlight>
              </a:rPr>
              <a:t>I call heaven and earth to witness against you today</a:t>
            </a:r>
            <a:r>
              <a:rPr lang="en-CA" dirty="0"/>
              <a:t>, that </a:t>
            </a:r>
            <a:r>
              <a:rPr lang="en-CA" b="1" dirty="0">
                <a:highlight>
                  <a:srgbClr val="FFFF00"/>
                </a:highlight>
              </a:rPr>
              <a:t>you will soon utterly perish</a:t>
            </a:r>
            <a:r>
              <a:rPr lang="en-CA" dirty="0"/>
              <a:t> … See, </a:t>
            </a:r>
            <a:r>
              <a:rPr lang="en-CA" b="1" dirty="0">
                <a:highlight>
                  <a:srgbClr val="FFFF00"/>
                </a:highlight>
              </a:rPr>
              <a:t>I am setting before you today a blessing and a curse</a:t>
            </a:r>
            <a:r>
              <a:rPr lang="en-CA" dirty="0"/>
              <a:t>: the </a:t>
            </a:r>
            <a:r>
              <a:rPr lang="en-CA" b="1" dirty="0">
                <a:highlight>
                  <a:srgbClr val="FFFF00"/>
                </a:highlight>
              </a:rPr>
              <a:t>blessing</a:t>
            </a:r>
            <a:r>
              <a:rPr lang="en-CA" dirty="0"/>
              <a:t>, if you obey the commandments of the LORD your God, which I command you today, and the </a:t>
            </a:r>
            <a:r>
              <a:rPr lang="en-CA" b="1" dirty="0">
                <a:highlight>
                  <a:srgbClr val="FFFF00"/>
                </a:highlight>
              </a:rPr>
              <a:t>curse</a:t>
            </a:r>
            <a:r>
              <a:rPr lang="en-CA" dirty="0"/>
              <a:t>, if you do not obey the commandments of the LORD your God, but turn aside from </a:t>
            </a:r>
            <a:r>
              <a:rPr lang="en-CA" b="1" dirty="0">
                <a:highlight>
                  <a:srgbClr val="FFFF00"/>
                </a:highlight>
              </a:rPr>
              <a:t>the way</a:t>
            </a:r>
            <a:r>
              <a:rPr lang="en-CA" dirty="0"/>
              <a:t> that I am commanding you today, to go after other gods that you have not known.  </a:t>
            </a:r>
          </a:p>
          <a:p>
            <a:r>
              <a:rPr lang="en-CA" dirty="0"/>
              <a:t>Moses alludes back to the specification of the covenant blessings and curses in Leviticus Chapter 26</a:t>
            </a:r>
          </a:p>
          <a:p>
            <a:r>
              <a:rPr lang="en-CA" dirty="0"/>
              <a:t>This foreshadows the later elaboration of the blessings and curses in Deuteronomy Chapters 27 and 28</a:t>
            </a:r>
          </a:p>
          <a:p>
            <a:endParaRPr lang="en-CA" dirty="0"/>
          </a:p>
        </p:txBody>
      </p:sp>
    </p:spTree>
    <p:extLst>
      <p:ext uri="{BB962C8B-B14F-4D97-AF65-F5344CB8AC3E}">
        <p14:creationId xmlns:p14="http://schemas.microsoft.com/office/powerpoint/2010/main" val="2723510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93D3F-A8A5-438A-B9B9-AC757FCC0C0D}"/>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God is Love</a:t>
            </a:r>
          </a:p>
        </p:txBody>
      </p:sp>
      <p:sp>
        <p:nvSpPr>
          <p:cNvPr id="3" name="Content Placeholder 2">
            <a:extLst>
              <a:ext uri="{FF2B5EF4-FFF2-40B4-BE49-F238E27FC236}">
                <a16:creationId xmlns:a16="http://schemas.microsoft.com/office/drawing/2014/main" id="{BBEB1C38-FDF5-4A72-94A2-A2D1FC4203D3}"/>
              </a:ext>
            </a:extLst>
          </p:cNvPr>
          <p:cNvSpPr>
            <a:spLocks noGrp="1"/>
          </p:cNvSpPr>
          <p:nvPr>
            <p:ph idx="1"/>
          </p:nvPr>
        </p:nvSpPr>
        <p:spPr>
          <a:xfrm>
            <a:off x="0" y="1177871"/>
            <a:ext cx="12192000" cy="5680128"/>
          </a:xfrm>
        </p:spPr>
        <p:txBody>
          <a:bodyPr>
            <a:normAutofit/>
          </a:bodyPr>
          <a:lstStyle/>
          <a:p>
            <a:r>
              <a:rPr lang="en-CA" dirty="0"/>
              <a:t>This is expressed throughout the Old Testament by the application of God’s </a:t>
            </a:r>
            <a:r>
              <a:rPr lang="en-CA" b="1" i="1" dirty="0" err="1">
                <a:highlight>
                  <a:srgbClr val="FFFF00"/>
                </a:highlight>
              </a:rPr>
              <a:t>ḥesed</a:t>
            </a:r>
            <a:r>
              <a:rPr lang="en-CA" b="1" dirty="0">
                <a:highlight>
                  <a:srgbClr val="FFFF00"/>
                </a:highlight>
              </a:rPr>
              <a:t>, covenant love</a:t>
            </a:r>
            <a:r>
              <a:rPr lang="en-CA" dirty="0"/>
              <a:t>.  Jesus summarized this love very succinctly: </a:t>
            </a:r>
          </a:p>
          <a:p>
            <a:pPr marL="457200" lvl="1" indent="0">
              <a:spcBef>
                <a:spcPts val="0"/>
              </a:spcBef>
              <a:buNone/>
            </a:pPr>
            <a:r>
              <a:rPr lang="en-CA" b="1" u="sng" dirty="0"/>
              <a:t>Matthew 22:35-39 ESV</a:t>
            </a:r>
          </a:p>
          <a:p>
            <a:pPr marL="457200" lvl="1" indent="0">
              <a:spcBef>
                <a:spcPts val="0"/>
              </a:spcBef>
              <a:buNone/>
            </a:pPr>
            <a:r>
              <a:rPr lang="en-CA" dirty="0"/>
              <a:t>… a lawyer, asked him a question “Teacher, </a:t>
            </a:r>
            <a:r>
              <a:rPr lang="en-CA" b="1" dirty="0">
                <a:highlight>
                  <a:srgbClr val="FFFF00"/>
                </a:highlight>
              </a:rPr>
              <a:t>which is the great commandment</a:t>
            </a:r>
            <a:r>
              <a:rPr lang="en-CA" dirty="0"/>
              <a:t> …?”  And he said to him, “You shall </a:t>
            </a:r>
            <a:r>
              <a:rPr lang="en-CA" b="1" dirty="0">
                <a:highlight>
                  <a:srgbClr val="FFFF00"/>
                </a:highlight>
              </a:rPr>
              <a:t>love the Lord your God</a:t>
            </a:r>
            <a:r>
              <a:rPr lang="en-CA" dirty="0"/>
              <a:t> with all your heart and with all your [being] and with all your mind.  This is the great and first commandment.  And a second is like it: </a:t>
            </a:r>
            <a:r>
              <a:rPr lang="en-CA" b="1" dirty="0">
                <a:highlight>
                  <a:srgbClr val="FFFF00"/>
                </a:highlight>
              </a:rPr>
              <a:t>You shall love your neighbor as yourself</a:t>
            </a:r>
            <a:r>
              <a:rPr lang="en-CA" dirty="0"/>
              <a:t>.  …” </a:t>
            </a:r>
          </a:p>
          <a:p>
            <a:r>
              <a:rPr lang="en-CA" b="1" dirty="0">
                <a:highlight>
                  <a:srgbClr val="FFFF00"/>
                </a:highlight>
              </a:rPr>
              <a:t>The Ten Commandments define this love</a:t>
            </a:r>
            <a:r>
              <a:rPr lang="en-CA" dirty="0"/>
              <a:t>.  The first four define love for God.  The final six define love for neighbour.  Moses introduces the Ten Commandments with the following words: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Deuteronomy 4:44-45, 5:1 ESV</a:t>
            </a:r>
            <a:endParaRPr lang="en-CA" sz="2400" b="1" u="sng" dirty="0"/>
          </a:p>
          <a:p>
            <a:pPr marL="457200" lvl="1" indent="0">
              <a:buNone/>
            </a:pPr>
            <a:r>
              <a:rPr lang="en-CA" b="1" dirty="0">
                <a:highlight>
                  <a:srgbClr val="FFFF00"/>
                </a:highlight>
              </a:rPr>
              <a:t>This is the [torah] that Moses set before the people of Israel</a:t>
            </a:r>
            <a:r>
              <a:rPr lang="en-CA" dirty="0"/>
              <a:t>.  These are the </a:t>
            </a:r>
            <a:r>
              <a:rPr lang="en-CA" b="1" dirty="0">
                <a:highlight>
                  <a:srgbClr val="FFFF00"/>
                </a:highlight>
              </a:rPr>
              <a:t>testimonies</a:t>
            </a:r>
            <a:r>
              <a:rPr lang="en-CA" dirty="0"/>
              <a:t>, the </a:t>
            </a:r>
            <a:r>
              <a:rPr lang="en-CA" b="1" dirty="0">
                <a:highlight>
                  <a:srgbClr val="FFFF00"/>
                </a:highlight>
              </a:rPr>
              <a:t>statutes</a:t>
            </a:r>
            <a:r>
              <a:rPr lang="en-CA" dirty="0"/>
              <a:t>, and the [</a:t>
            </a:r>
            <a:r>
              <a:rPr lang="en-CA" b="1" dirty="0" err="1">
                <a:highlight>
                  <a:srgbClr val="FFFF00"/>
                </a:highlight>
              </a:rPr>
              <a:t>mishᵉpatim</a:t>
            </a:r>
            <a:r>
              <a:rPr lang="en-CA" dirty="0"/>
              <a:t>], which Moses spoke to the people of Israel …  And Moses summoned all Israel and said to them, “Hear, O Israel, the </a:t>
            </a:r>
            <a:r>
              <a:rPr lang="en-CA" b="1" dirty="0">
                <a:highlight>
                  <a:srgbClr val="FFFF00"/>
                </a:highlight>
              </a:rPr>
              <a:t>statutes</a:t>
            </a:r>
            <a:r>
              <a:rPr lang="en-CA" dirty="0"/>
              <a:t> and the [</a:t>
            </a:r>
            <a:r>
              <a:rPr lang="en-CA" b="1" dirty="0" err="1">
                <a:highlight>
                  <a:srgbClr val="FFFF00"/>
                </a:highlight>
              </a:rPr>
              <a:t>mishᵉpatim</a:t>
            </a:r>
            <a:r>
              <a:rPr lang="en-CA" dirty="0"/>
              <a:t>] that I speak in your hearing today, and </a:t>
            </a:r>
            <a:r>
              <a:rPr lang="en-CA" b="1" dirty="0">
                <a:highlight>
                  <a:srgbClr val="FFFF00"/>
                </a:highlight>
              </a:rPr>
              <a:t>you shall learn them and be careful to do them</a:t>
            </a:r>
            <a:r>
              <a:rPr lang="en-CA" dirty="0"/>
              <a:t>.  </a:t>
            </a:r>
          </a:p>
        </p:txBody>
      </p:sp>
    </p:spTree>
    <p:extLst>
      <p:ext uri="{BB962C8B-B14F-4D97-AF65-F5344CB8AC3E}">
        <p14:creationId xmlns:p14="http://schemas.microsoft.com/office/powerpoint/2010/main" val="968499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9BC34-D819-41D0-BD9B-C31BFBC539F2}"/>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What is Love?</a:t>
            </a:r>
          </a:p>
        </p:txBody>
      </p:sp>
      <p:sp>
        <p:nvSpPr>
          <p:cNvPr id="3" name="Content Placeholder 2">
            <a:extLst>
              <a:ext uri="{FF2B5EF4-FFF2-40B4-BE49-F238E27FC236}">
                <a16:creationId xmlns:a16="http://schemas.microsoft.com/office/drawing/2014/main" id="{4147E1EE-2F70-4EA7-834D-5BE3A6F451BB}"/>
              </a:ext>
            </a:extLst>
          </p:cNvPr>
          <p:cNvSpPr>
            <a:spLocks noGrp="1"/>
          </p:cNvSpPr>
          <p:nvPr>
            <p:ph idx="1"/>
          </p:nvPr>
        </p:nvSpPr>
        <p:spPr>
          <a:xfrm>
            <a:off x="0" y="1117600"/>
            <a:ext cx="12192000" cy="5740399"/>
          </a:xfrm>
        </p:spPr>
        <p:txBody>
          <a:bodyPr>
            <a:normAutofit/>
          </a:bodyPr>
          <a:lstStyle/>
          <a:p>
            <a:r>
              <a:rPr lang="en-CA" dirty="0">
                <a:effectLst/>
                <a:latin typeface="Calibri" panose="020F0502020204030204" pitchFamily="34" charset="0"/>
                <a:ea typeface="Calibri" panose="020F0502020204030204" pitchFamily="34" charset="0"/>
                <a:cs typeface="Calibri" panose="020F0502020204030204" pitchFamily="34" charset="0"/>
              </a:rPr>
              <a:t>The word </a:t>
            </a:r>
            <a:r>
              <a:rPr lang="en-CA"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torah</a:t>
            </a:r>
            <a:r>
              <a:rPr lang="en-CA" dirty="0">
                <a:effectLst/>
                <a:latin typeface="Calibri" panose="020F0502020204030204" pitchFamily="34" charset="0"/>
                <a:ea typeface="Calibri" panose="020F0502020204030204" pitchFamily="34" charset="0"/>
                <a:cs typeface="Calibri" panose="020F0502020204030204" pitchFamily="34" charset="0"/>
              </a:rPr>
              <a:t> encompasses all of God’s teaching.  All the instruction he has bequeathed to human beings in the entire Bible.  </a:t>
            </a:r>
          </a:p>
          <a:p>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But it is more than that</a:t>
            </a:r>
            <a:r>
              <a:rPr lang="en-CA" dirty="0">
                <a:effectLst/>
                <a:latin typeface="Calibri" panose="020F0502020204030204" pitchFamily="34" charset="0"/>
                <a:ea typeface="Calibri" panose="020F0502020204030204" pitchFamily="34" charset="0"/>
                <a:cs typeface="Calibri" panose="020F0502020204030204" pitchFamily="34" charset="0"/>
              </a:rPr>
              <a:t> – a True Christian is someone who has been begotten by the Holy Spirit.  True Christians have the indwelling of the Holy Spirt.  </a:t>
            </a:r>
          </a:p>
          <a:p>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Through the Holy Spirit, God leads True Christians in a godly life, to live by God’s way</a:t>
            </a:r>
            <a:r>
              <a:rPr lang="en-CA" dirty="0">
                <a:effectLst/>
                <a:latin typeface="Calibri" panose="020F0502020204030204" pitchFamily="34" charset="0"/>
                <a:ea typeface="Calibri" panose="020F0502020204030204" pitchFamily="34" charset="0"/>
                <a:cs typeface="Calibri" panose="020F0502020204030204" pitchFamily="34" charset="0"/>
              </a:rPr>
              <a:t>, to keep the </a:t>
            </a:r>
            <a:r>
              <a:rPr lang="en-CA"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torah</a:t>
            </a:r>
            <a:r>
              <a:rPr lang="en-CA" dirty="0">
                <a:effectLst/>
                <a:latin typeface="Calibri" panose="020F0502020204030204" pitchFamily="34" charset="0"/>
                <a:ea typeface="Calibri" panose="020F0502020204030204" pitchFamily="34" charset="0"/>
                <a:cs typeface="Calibri" panose="020F0502020204030204" pitchFamily="34" charset="0"/>
              </a:rPr>
              <a:t>, to live by the </a:t>
            </a:r>
            <a:r>
              <a:rPr lang="en-CA"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torah</a:t>
            </a:r>
            <a:r>
              <a:rPr lang="en-CA" dirty="0">
                <a:effectLst/>
                <a:latin typeface="Calibri" panose="020F0502020204030204" pitchFamily="34" charset="0"/>
                <a:ea typeface="Calibri" panose="020F0502020204030204" pitchFamily="34" charset="0"/>
                <a:cs typeface="Calibri" panose="020F0502020204030204" pitchFamily="34" charset="0"/>
              </a:rPr>
              <a:t>.  </a:t>
            </a:r>
          </a:p>
          <a:p>
            <a:r>
              <a:rPr lang="en-CA" dirty="0">
                <a:effectLst/>
                <a:latin typeface="Calibri" panose="020F0502020204030204" pitchFamily="34" charset="0"/>
                <a:ea typeface="Calibri" panose="020F0502020204030204" pitchFamily="34" charset="0"/>
                <a:cs typeface="Calibri" panose="020F0502020204030204" pitchFamily="34" charset="0"/>
              </a:rPr>
              <a:t>All the life-long teaching God provides through the Holy Spirit is part of the </a:t>
            </a:r>
            <a:r>
              <a:rPr lang="en-CA" b="1" i="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torah</a:t>
            </a:r>
            <a:r>
              <a:rPr lang="en-CA" dirty="0">
                <a:effectLst/>
                <a:latin typeface="Calibri" panose="020F0502020204030204" pitchFamily="34" charset="0"/>
                <a:ea typeface="Calibri" panose="020F0502020204030204" pitchFamily="34" charset="0"/>
                <a:cs typeface="Calibri" panose="020F0502020204030204" pitchFamily="34" charset="0"/>
              </a:rPr>
              <a:t>.  </a:t>
            </a:r>
          </a:p>
          <a:p>
            <a:r>
              <a:rPr lang="en-CA" dirty="0">
                <a:effectLst/>
                <a:latin typeface="Calibri" panose="020F0502020204030204" pitchFamily="34" charset="0"/>
                <a:ea typeface="Calibri" panose="020F0502020204030204" pitchFamily="34" charset="0"/>
                <a:cs typeface="Calibri" panose="020F0502020204030204" pitchFamily="34" charset="0"/>
              </a:rPr>
              <a:t>The fundamental meaning of </a:t>
            </a:r>
            <a:r>
              <a:rPr lang="en-CA" b="1" i="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mishᵉpat</a:t>
            </a:r>
            <a:r>
              <a:rPr lang="en-CA" dirty="0">
                <a:effectLst/>
                <a:latin typeface="Calibri" panose="020F0502020204030204" pitchFamily="34" charset="0"/>
                <a:ea typeface="Calibri" panose="020F0502020204030204" pitchFamily="34" charset="0"/>
                <a:cs typeface="Calibri" panose="020F0502020204030204" pitchFamily="34" charset="0"/>
              </a:rPr>
              <a:t> is “</a:t>
            </a:r>
            <a:r>
              <a:rPr lang="en-CA" b="1"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justness</a:t>
            </a:r>
            <a:r>
              <a:rPr lang="en-CA" dirty="0">
                <a:effectLst/>
                <a:latin typeface="Calibri" panose="020F0502020204030204" pitchFamily="34" charset="0"/>
                <a:ea typeface="Calibri" panose="020F0502020204030204" pitchFamily="34" charset="0"/>
                <a:cs typeface="Calibri" panose="020F0502020204030204" pitchFamily="34" charset="0"/>
              </a:rPr>
              <a:t>” as a character attribute of God.  </a:t>
            </a:r>
          </a:p>
          <a:p>
            <a:r>
              <a:rPr lang="en-CA" dirty="0">
                <a:effectLst/>
                <a:latin typeface="Calibri" panose="020F0502020204030204" pitchFamily="34" charset="0"/>
                <a:ea typeface="Calibri" panose="020F0502020204030204" pitchFamily="34" charset="0"/>
                <a:cs typeface="Calibri" panose="020F0502020204030204" pitchFamily="34" charset="0"/>
              </a:rPr>
              <a:t>In the context above, Moses uses </a:t>
            </a:r>
            <a:r>
              <a:rPr lang="en-CA"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mishᵉpatim</a:t>
            </a:r>
            <a:r>
              <a:rPr lang="en-CA" dirty="0">
                <a:effectLst/>
                <a:latin typeface="Calibri" panose="020F0502020204030204" pitchFamily="34" charset="0"/>
                <a:ea typeface="Calibri" panose="020F0502020204030204" pitchFamily="34" charset="0"/>
                <a:cs typeface="Arial" panose="020B0604020202020204" pitchFamily="34" charset="0"/>
              </a:rPr>
              <a:t>, the plural form, in the sense of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understanding</a:t>
            </a:r>
            <a:r>
              <a:rPr lang="en-CA" dirty="0">
                <a:effectLst/>
                <a:latin typeface="Calibri" panose="020F0502020204030204" pitchFamily="34" charset="0"/>
                <a:ea typeface="Calibri" panose="020F0502020204030204" pitchFamily="34" charset="0"/>
                <a:cs typeface="Arial" panose="020B0604020202020204" pitchFamily="34" charset="0"/>
              </a:rPr>
              <a:t> of the statutes and the commandments that is derived from living God’s way.  </a:t>
            </a:r>
          </a:p>
          <a:p>
            <a:endParaRPr lang="en-CA" dirty="0"/>
          </a:p>
        </p:txBody>
      </p:sp>
    </p:spTree>
    <p:extLst>
      <p:ext uri="{BB962C8B-B14F-4D97-AF65-F5344CB8AC3E}">
        <p14:creationId xmlns:p14="http://schemas.microsoft.com/office/powerpoint/2010/main" val="1626009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9D1FA9-AA91-439C-8034-20691995A40E}"/>
              </a:ext>
            </a:extLst>
          </p:cNvPr>
          <p:cNvSpPr txBox="1"/>
          <p:nvPr/>
        </p:nvSpPr>
        <p:spPr>
          <a:xfrm>
            <a:off x="0" y="557243"/>
            <a:ext cx="12192000" cy="5756319"/>
          </a:xfrm>
          <a:prstGeom prst="rect">
            <a:avLst/>
          </a:prstGeom>
          <a:noFill/>
        </p:spPr>
        <p:txBody>
          <a:bodyPr wrap="square">
            <a:spAutoFit/>
          </a:bodyPr>
          <a:lstStyle/>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All nuances of </a:t>
            </a:r>
            <a:r>
              <a:rPr lang="en-CA" sz="2800" b="1" i="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mishᵉpat</a:t>
            </a:r>
            <a:r>
              <a:rPr lang="en-CA" sz="2800" dirty="0">
                <a:effectLst/>
                <a:latin typeface="Calibri" panose="020F0502020204030204" pitchFamily="34" charset="0"/>
                <a:ea typeface="Calibri" panose="020F0502020204030204" pitchFamily="34" charset="0"/>
                <a:cs typeface="Arial" panose="020B0604020202020204" pitchFamily="34" charset="0"/>
              </a:rPr>
              <a:t> are derived from the fundamental meaning,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justness</a:t>
            </a:r>
            <a:r>
              <a:rPr lang="en-CA" sz="2800" dirty="0">
                <a:effectLst/>
                <a:latin typeface="Calibri" panose="020F0502020204030204" pitchFamily="34" charset="0"/>
                <a:ea typeface="Calibri" panose="020F0502020204030204" pitchFamily="34" charset="0"/>
                <a:cs typeface="Arial" panose="020B0604020202020204" pitchFamily="34" charset="0"/>
              </a:rPr>
              <a:t>”; there is also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the implication of “action”</a:t>
            </a:r>
            <a:r>
              <a:rPr lang="en-CA" sz="2800" dirty="0">
                <a:effectLst/>
                <a:latin typeface="Calibri" panose="020F0502020204030204" pitchFamily="34" charset="0"/>
                <a:ea typeface="Calibri" panose="020F0502020204030204" pitchFamily="34" charset="0"/>
                <a:cs typeface="Arial" panose="020B0604020202020204" pitchFamily="34" charset="0"/>
              </a:rPr>
              <a:t> –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doing </a:t>
            </a:r>
            <a:r>
              <a:rPr lang="en-CA" sz="2800" b="1" i="1" dirty="0" err="1">
                <a:effectLst/>
                <a:highlight>
                  <a:srgbClr val="FFFF00"/>
                </a:highlight>
                <a:latin typeface="Calibri" panose="020F0502020204030204" pitchFamily="34" charset="0"/>
                <a:ea typeface="Calibri" panose="020F0502020204030204" pitchFamily="34" charset="0"/>
                <a:cs typeface="Calibri" panose="020F0502020204030204" pitchFamily="34" charset="0"/>
              </a:rPr>
              <a:t>mishᵉpat</a:t>
            </a:r>
            <a:r>
              <a:rPr lang="en-CA" sz="2800" dirty="0">
                <a:effectLst/>
                <a:latin typeface="Calibri" panose="020F0502020204030204" pitchFamily="34" charset="0"/>
                <a:ea typeface="Calibri" panose="020F0502020204030204" pitchFamily="34" charset="0"/>
                <a:cs typeface="Calibri" panose="020F0502020204030204" pitchFamily="34" charset="0"/>
              </a:rPr>
              <a:t>. </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mitzᵉwah</a:t>
            </a:r>
            <a:r>
              <a:rPr lang="en-CA" sz="2800" dirty="0">
                <a:effectLst/>
                <a:latin typeface="Calibri" panose="020F0502020204030204" pitchFamily="34" charset="0"/>
                <a:ea typeface="Calibri" panose="020F0502020204030204" pitchFamily="34" charset="0"/>
                <a:cs typeface="Arial" panose="020B0604020202020204" pitchFamily="34" charset="0"/>
              </a:rPr>
              <a:t>, commandments, are 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fundamental, eternal, principles of love</a:t>
            </a:r>
            <a:r>
              <a:rPr lang="en-CA" sz="2800" dirty="0">
                <a:effectLst/>
                <a:latin typeface="Calibri" panose="020F0502020204030204" pitchFamily="34" charset="0"/>
                <a:ea typeface="Calibri" panose="020F0502020204030204" pitchFamily="34" charset="0"/>
                <a:cs typeface="Arial" panose="020B0604020202020204" pitchFamily="34" charset="0"/>
              </a:rPr>
              <a:t>, which define the character human beings must attain to be like God.  </a:t>
            </a:r>
          </a:p>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The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statutes are specific prescriptions and proscription</a:t>
            </a:r>
            <a:r>
              <a:rPr lang="en-CA" sz="2800" dirty="0">
                <a:effectLst/>
                <a:latin typeface="Calibri" panose="020F0502020204030204" pitchFamily="34" charset="0"/>
                <a:ea typeface="Calibri" panose="020F0502020204030204" pitchFamily="34" charset="0"/>
                <a:cs typeface="Arial" panose="020B0604020202020204" pitchFamily="34" charset="0"/>
              </a:rPr>
              <a:t>, which may, in some circumstances, be applied literally, but in general are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meant to be used to derive understanding of the mind of God</a:t>
            </a:r>
            <a:r>
              <a:rPr lang="en-CA" sz="2800" dirty="0">
                <a:effectLst/>
                <a:latin typeface="Calibri" panose="020F0502020204030204" pitchFamily="34" charset="0"/>
                <a:ea typeface="Calibri" panose="020F0502020204030204" pitchFamily="34" charset="0"/>
                <a:cs typeface="Arial" panose="020B0604020202020204" pitchFamily="34" charset="0"/>
              </a:rPr>
              <a:t>.  </a:t>
            </a:r>
          </a:p>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So, </a:t>
            </a:r>
            <a:r>
              <a:rPr lang="en-CA" sz="2800" b="1" i="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mishᵉpatim</a:t>
            </a:r>
            <a:r>
              <a:rPr lang="en-CA" sz="2800" dirty="0">
                <a:effectLst/>
                <a:latin typeface="Calibri" panose="020F0502020204030204" pitchFamily="34" charset="0"/>
                <a:ea typeface="Calibri" panose="020F0502020204030204" pitchFamily="34" charset="0"/>
                <a:cs typeface="Arial" panose="020B0604020202020204" pitchFamily="34" charset="0"/>
              </a:rPr>
              <a:t> come from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living by the </a:t>
            </a:r>
            <a:r>
              <a:rPr lang="en-CA" sz="2800" b="1" i="1" dirty="0">
                <a:effectLst/>
                <a:highlight>
                  <a:srgbClr val="FFFF00"/>
                </a:highlight>
                <a:latin typeface="Calibri" panose="020F0502020204030204" pitchFamily="34" charset="0"/>
                <a:ea typeface="Calibri" panose="020F0502020204030204" pitchFamily="34" charset="0"/>
                <a:cs typeface="Arial" panose="020B0604020202020204" pitchFamily="34" charset="0"/>
              </a:rPr>
              <a:t>torah</a:t>
            </a:r>
            <a:r>
              <a:rPr lang="en-CA" sz="2800" dirty="0">
                <a:effectLst/>
                <a:latin typeface="Calibri" panose="020F0502020204030204" pitchFamily="34" charset="0"/>
                <a:ea typeface="Calibri" panose="020F0502020204030204" pitchFamily="34" charset="0"/>
                <a:cs typeface="Arial" panose="020B0604020202020204" pitchFamily="34" charset="0"/>
              </a:rPr>
              <a:t> and progressively learning the mind of God.  </a:t>
            </a:r>
          </a:p>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God requires love, understanding, humble adherence to the teaching of the Holy Spirit.  </a:t>
            </a:r>
          </a:p>
          <a:p>
            <a:pPr marL="285750" indent="-285750">
              <a:lnSpc>
                <a:spcPct val="110000"/>
              </a:lnSpc>
              <a:buFont typeface="Arial" panose="020B0604020202020204" pitchFamily="34" charset="0"/>
              <a:buChar char="•"/>
            </a:pPr>
            <a:r>
              <a:rPr lang="en-CA" sz="2800" dirty="0">
                <a:effectLst/>
                <a:latin typeface="Calibri" panose="020F0502020204030204" pitchFamily="34" charset="0"/>
                <a:ea typeface="Calibri" panose="020F0502020204030204" pitchFamily="34" charset="0"/>
                <a:cs typeface="Arial" panose="020B0604020202020204" pitchFamily="34" charset="0"/>
              </a:rPr>
              <a:t>God is NEVER interested in legalistic adherence to rules and regulations.</a:t>
            </a:r>
          </a:p>
        </p:txBody>
      </p:sp>
    </p:spTree>
    <p:extLst>
      <p:ext uri="{BB962C8B-B14F-4D97-AF65-F5344CB8AC3E}">
        <p14:creationId xmlns:p14="http://schemas.microsoft.com/office/powerpoint/2010/main" val="2193182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8BE78-D9B2-4423-86D0-4907A55C2AF5}"/>
              </a:ext>
            </a:extLst>
          </p:cNvPr>
          <p:cNvSpPr>
            <a:spLocks noGrp="1"/>
          </p:cNvSpPr>
          <p:nvPr>
            <p:ph type="title"/>
          </p:nvPr>
        </p:nvSpPr>
        <p:spPr>
          <a:xfrm>
            <a:off x="838200" y="1"/>
            <a:ext cx="10515600" cy="1117599"/>
          </a:xfrm>
        </p:spPr>
        <p:txBody>
          <a:bodyPr/>
          <a:lstStyle/>
          <a:p>
            <a:pPr algn="ctr"/>
            <a:r>
              <a:rPr lang="en-CA" dirty="0">
                <a:latin typeface="Arial Black" panose="020B0A04020102020204" pitchFamily="34" charset="0"/>
              </a:rPr>
              <a:t>Living the Way of Love</a:t>
            </a:r>
          </a:p>
        </p:txBody>
      </p:sp>
      <p:sp>
        <p:nvSpPr>
          <p:cNvPr id="3" name="Content Placeholder 2">
            <a:extLst>
              <a:ext uri="{FF2B5EF4-FFF2-40B4-BE49-F238E27FC236}">
                <a16:creationId xmlns:a16="http://schemas.microsoft.com/office/drawing/2014/main" id="{1F1CDCE2-17E0-4646-89BA-9A154CFAA277}"/>
              </a:ext>
            </a:extLst>
          </p:cNvPr>
          <p:cNvSpPr>
            <a:spLocks noGrp="1"/>
          </p:cNvSpPr>
          <p:nvPr>
            <p:ph idx="1"/>
          </p:nvPr>
        </p:nvSpPr>
        <p:spPr>
          <a:xfrm>
            <a:off x="-1" y="1117600"/>
            <a:ext cx="12192001" cy="5740399"/>
          </a:xfrm>
        </p:spPr>
        <p:txBody>
          <a:bodyPr>
            <a:normAutofit/>
          </a:bodyPr>
          <a:lstStyle/>
          <a:p>
            <a:r>
              <a:rPr lang="en-CA" b="1" dirty="0">
                <a:highlight>
                  <a:srgbClr val="FFFF00"/>
                </a:highlight>
              </a:rPr>
              <a:t>The most important theme of the first twelve chapters of Deuteronomy</a:t>
            </a:r>
            <a:r>
              <a:rPr lang="en-CA" dirty="0"/>
              <a:t> is “living God’s way” – “</a:t>
            </a:r>
            <a:r>
              <a:rPr lang="en-CA" b="1" dirty="0">
                <a:highlight>
                  <a:srgbClr val="FFFF00"/>
                </a:highlight>
              </a:rPr>
              <a:t>living the way of love</a:t>
            </a:r>
            <a:r>
              <a:rPr lang="en-CA" dirty="0"/>
              <a:t>”, keeping the torah, doing God’s commandments, “</a:t>
            </a:r>
            <a:r>
              <a:rPr lang="en-CA" b="1" dirty="0">
                <a:highlight>
                  <a:srgbClr val="FFFF00"/>
                </a:highlight>
              </a:rPr>
              <a:t>Christian Living</a:t>
            </a:r>
            <a:r>
              <a:rPr lang="en-CA" dirty="0"/>
              <a:t>”:</a:t>
            </a:r>
          </a:p>
          <a:p>
            <a:pPr marL="457200" lvl="1" indent="0">
              <a:spcBef>
                <a:spcPts val="0"/>
              </a:spcBef>
              <a:buNone/>
            </a:pPr>
            <a:r>
              <a:rPr lang="en-CA" b="1" u="sng" dirty="0"/>
              <a:t>Deuteronomy 4:5-6a ESV</a:t>
            </a:r>
          </a:p>
          <a:p>
            <a:pPr marL="457200" lvl="1" indent="0">
              <a:spcBef>
                <a:spcPts val="0"/>
              </a:spcBef>
              <a:buNone/>
            </a:pPr>
            <a:r>
              <a:rPr lang="en-CA" dirty="0"/>
              <a:t>See, I have taught you statutes and [</a:t>
            </a:r>
            <a:r>
              <a:rPr lang="en-CA" dirty="0" err="1"/>
              <a:t>mishᵉpatim</a:t>
            </a:r>
            <a:r>
              <a:rPr lang="en-CA" dirty="0"/>
              <a:t>], as the LORD my God commanded me, that </a:t>
            </a:r>
            <a:r>
              <a:rPr lang="en-CA" b="1" dirty="0">
                <a:highlight>
                  <a:srgbClr val="FFFF00"/>
                </a:highlight>
              </a:rPr>
              <a:t>you should do them</a:t>
            </a:r>
            <a:r>
              <a:rPr lang="en-CA" dirty="0"/>
              <a:t> in the land that you are entering to take possession of it.  </a:t>
            </a:r>
            <a:r>
              <a:rPr lang="en-CA" b="1" dirty="0">
                <a:highlight>
                  <a:srgbClr val="FFFF00"/>
                </a:highlight>
              </a:rPr>
              <a:t>Keep them and do them</a:t>
            </a:r>
            <a:r>
              <a:rPr lang="en-CA" dirty="0"/>
              <a:t>, for </a:t>
            </a:r>
            <a:r>
              <a:rPr lang="en-CA" b="1" dirty="0">
                <a:highlight>
                  <a:srgbClr val="FFFF00"/>
                </a:highlight>
              </a:rPr>
              <a:t>that will be your wisdom and your understanding</a:t>
            </a:r>
            <a:r>
              <a:rPr lang="en-CA" dirty="0"/>
              <a:t> …’</a:t>
            </a:r>
          </a:p>
          <a:p>
            <a:pPr marL="457200" lvl="1" indent="0">
              <a:buNone/>
            </a:pPr>
            <a:r>
              <a:rPr lang="en-CA" b="1" u="sng" dirty="0"/>
              <a:t>Deuteronomy 5:29, 31-33 ESV</a:t>
            </a:r>
          </a:p>
          <a:p>
            <a:pPr marL="457200" lvl="1" indent="0">
              <a:spcBef>
                <a:spcPts val="0"/>
              </a:spcBef>
              <a:buNone/>
            </a:pPr>
            <a:r>
              <a:rPr lang="en-CA" dirty="0"/>
              <a:t>Oh that they had such a heart as this always, </a:t>
            </a:r>
            <a:r>
              <a:rPr lang="en-CA" b="1" dirty="0">
                <a:highlight>
                  <a:srgbClr val="FFFF00"/>
                </a:highlight>
              </a:rPr>
              <a:t>to fear me and to keep all my commandments</a:t>
            </a:r>
            <a:r>
              <a:rPr lang="en-CA" dirty="0"/>
              <a:t>, that it might go well with them and with their descendants forever!  … stand here by me, and </a:t>
            </a:r>
            <a:r>
              <a:rPr lang="en-CA" b="1" dirty="0">
                <a:highlight>
                  <a:srgbClr val="FFFF00"/>
                </a:highlight>
              </a:rPr>
              <a:t>I will tell you the whole commandment and the statutes and the [</a:t>
            </a:r>
            <a:r>
              <a:rPr lang="en-CA" b="1" dirty="0" err="1">
                <a:highlight>
                  <a:srgbClr val="FFFF00"/>
                </a:highlight>
              </a:rPr>
              <a:t>mishᵉpatim</a:t>
            </a:r>
            <a:r>
              <a:rPr lang="en-CA" b="1" dirty="0">
                <a:highlight>
                  <a:srgbClr val="FFFF00"/>
                </a:highlight>
              </a:rPr>
              <a:t>] that you shall teach them, that they may do them</a:t>
            </a:r>
            <a:r>
              <a:rPr lang="en-CA" dirty="0"/>
              <a:t> in the land that I am giving them to possess.  You shall be careful therefore to </a:t>
            </a:r>
            <a:r>
              <a:rPr lang="en-CA" b="1" dirty="0">
                <a:highlight>
                  <a:srgbClr val="FFFF00"/>
                </a:highlight>
              </a:rPr>
              <a:t>do as the LORD your God has commanded you</a:t>
            </a:r>
            <a:r>
              <a:rPr lang="en-CA" dirty="0"/>
              <a:t>.  </a:t>
            </a:r>
            <a:r>
              <a:rPr lang="en-CA" b="1" dirty="0">
                <a:highlight>
                  <a:srgbClr val="FFFF00"/>
                </a:highlight>
              </a:rPr>
              <a:t>You shall not turn aside to the right hand or to the left</a:t>
            </a:r>
            <a:r>
              <a:rPr lang="en-CA" dirty="0"/>
              <a:t>.  </a:t>
            </a:r>
            <a:r>
              <a:rPr lang="en-CA" b="1" dirty="0">
                <a:highlight>
                  <a:srgbClr val="FFFF00"/>
                </a:highlight>
              </a:rPr>
              <a:t>You shall walk in all the way that the LORD your God has commanded you</a:t>
            </a:r>
            <a:r>
              <a:rPr lang="en-CA" dirty="0"/>
              <a:t>, that you may live, and that it may go well with you, and that you may live long in the land that you shall possess.</a:t>
            </a:r>
          </a:p>
        </p:txBody>
      </p:sp>
    </p:spTree>
    <p:extLst>
      <p:ext uri="{BB962C8B-B14F-4D97-AF65-F5344CB8AC3E}">
        <p14:creationId xmlns:p14="http://schemas.microsoft.com/office/powerpoint/2010/main" val="35757443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0A77B8D-E8BD-4EC1-92B0-56159F7ADB41}"/>
              </a:ext>
            </a:extLst>
          </p:cNvPr>
          <p:cNvSpPr txBox="1"/>
          <p:nvPr/>
        </p:nvSpPr>
        <p:spPr>
          <a:xfrm>
            <a:off x="0" y="0"/>
            <a:ext cx="12192000" cy="6638740"/>
          </a:xfrm>
          <a:prstGeom prst="rect">
            <a:avLst/>
          </a:prstGeom>
          <a:noFill/>
        </p:spPr>
        <p:txBody>
          <a:bodyPr wrap="square">
            <a:spAutoFit/>
          </a:bodyPr>
          <a:lstStyle/>
          <a:p>
            <a:pPr lvl="1">
              <a:lnSpc>
                <a:spcPct val="90000"/>
              </a:lnSpc>
            </a:pPr>
            <a:r>
              <a:rPr lang="en-CA" sz="2400" b="1" u="sng" dirty="0">
                <a:effectLst/>
                <a:latin typeface="Calibri" panose="020F0502020204030204" pitchFamily="34" charset="0"/>
                <a:ea typeface="Calibri" panose="020F0502020204030204" pitchFamily="34" charset="0"/>
                <a:cs typeface="Arial" panose="020B0604020202020204" pitchFamily="34" charset="0"/>
              </a:rPr>
              <a:t>Deuteronomy 6:24-25 ESV</a:t>
            </a:r>
          </a:p>
          <a:p>
            <a:pPr lvl="1">
              <a:lnSpc>
                <a:spcPct val="90000"/>
              </a:lnSpc>
            </a:pPr>
            <a:r>
              <a:rPr lang="en-CA" sz="2400" dirty="0">
                <a:effectLst/>
                <a:latin typeface="Calibri" panose="020F0502020204030204" pitchFamily="34" charset="0"/>
                <a:ea typeface="Calibri" panose="020F0502020204030204" pitchFamily="34" charset="0"/>
                <a:cs typeface="Arial" panose="020B0604020202020204" pitchFamily="34" charset="0"/>
              </a:rPr>
              <a:t>And the LORD commanded us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all these statutes</a:t>
            </a:r>
            <a:r>
              <a:rPr lang="en-CA" sz="2400" dirty="0">
                <a:effectLst/>
                <a:latin typeface="Calibri" panose="020F0502020204030204" pitchFamily="34" charset="0"/>
                <a:ea typeface="Calibri" panose="020F0502020204030204" pitchFamily="34" charset="0"/>
                <a:cs typeface="Arial" panose="020B0604020202020204" pitchFamily="34" charset="0"/>
              </a:rPr>
              <a:t>,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fear the LORD our God</a:t>
            </a:r>
            <a:r>
              <a:rPr lang="en-CA" sz="2400" dirty="0">
                <a:effectLst/>
                <a:latin typeface="Calibri" panose="020F0502020204030204" pitchFamily="34" charset="0"/>
                <a:ea typeface="Calibri" panose="020F0502020204030204" pitchFamily="34" charset="0"/>
                <a:cs typeface="Arial" panose="020B0604020202020204" pitchFamily="34" charset="0"/>
              </a:rPr>
              <a:t>, for our good always, that he might preserve us alive, as we are this day.  And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it will be righteousness </a:t>
            </a:r>
            <a:r>
              <a:rPr lang="en-CA" sz="2400" b="1">
                <a:effectLst/>
                <a:highlight>
                  <a:srgbClr val="FFFF00"/>
                </a:highlight>
                <a:latin typeface="Calibri" panose="020F0502020204030204" pitchFamily="34" charset="0"/>
                <a:ea typeface="Calibri" panose="020F0502020204030204" pitchFamily="34" charset="0"/>
                <a:cs typeface="Arial" panose="020B0604020202020204" pitchFamily="34" charset="0"/>
              </a:rPr>
              <a:t>for us</a:t>
            </a:r>
            <a:r>
              <a:rPr lang="en-CA" sz="2400"/>
              <a:t>,</a:t>
            </a:r>
            <a:r>
              <a:rPr lang="en-CA" sz="2400">
                <a:effectLst/>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if we are careful to do</a:t>
            </a:r>
            <a:r>
              <a:rPr lang="en-CA" sz="2400" dirty="0">
                <a:effectLst/>
                <a:latin typeface="Calibri" panose="020F0502020204030204" pitchFamily="34" charset="0"/>
                <a:ea typeface="Calibri" panose="020F0502020204030204" pitchFamily="34" charset="0"/>
                <a:cs typeface="Arial" panose="020B0604020202020204" pitchFamily="34" charset="0"/>
              </a:rPr>
              <a:t> all this commandment before the LORD our God, as he has commanded us.</a:t>
            </a:r>
            <a:endParaRPr lang="en-CA" sz="2400" dirty="0">
              <a:latin typeface="Calibri" panose="020F0502020204030204" pitchFamily="34" charset="0"/>
              <a:ea typeface="Calibri" panose="020F0502020204030204" pitchFamily="34" charset="0"/>
              <a:cs typeface="Arial" panose="020B0604020202020204" pitchFamily="34" charset="0"/>
            </a:endParaRPr>
          </a:p>
          <a:p>
            <a:pPr lvl="1">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Deuteronomy 7:11-13a ESV</a:t>
            </a:r>
          </a:p>
          <a:p>
            <a:pPr lvl="1">
              <a:lnSpc>
                <a:spcPct val="90000"/>
              </a:lnSpc>
            </a:pPr>
            <a:r>
              <a:rPr lang="en-CA" sz="2400" dirty="0">
                <a:effectLst/>
                <a:latin typeface="Calibri" panose="020F0502020204030204" pitchFamily="34" charset="0"/>
                <a:ea typeface="Calibri" panose="020F0502020204030204" pitchFamily="34" charset="0"/>
                <a:cs typeface="Arial" panose="020B0604020202020204" pitchFamily="34" charset="0"/>
              </a:rPr>
              <a:t>You shall therefore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be careful to do</a:t>
            </a:r>
            <a:r>
              <a:rPr lang="en-CA" sz="2400" dirty="0">
                <a:effectLst/>
                <a:latin typeface="Calibri" panose="020F0502020204030204" pitchFamily="34" charset="0"/>
                <a:ea typeface="Calibri" panose="020F0502020204030204" pitchFamily="34" charset="0"/>
                <a:cs typeface="Arial" panose="020B0604020202020204" pitchFamily="34" charset="0"/>
              </a:rPr>
              <a:t> the commandment and the statutes and the [</a:t>
            </a:r>
            <a:r>
              <a:rPr lang="en-CA" sz="2400" dirty="0" err="1">
                <a:effectLst/>
                <a:latin typeface="Calibri" panose="020F0502020204030204" pitchFamily="34" charset="0"/>
                <a:ea typeface="Calibri" panose="020F0502020204030204" pitchFamily="34" charset="0"/>
                <a:cs typeface="Arial" panose="020B0604020202020204" pitchFamily="34" charset="0"/>
              </a:rPr>
              <a:t>mishᵉpatim</a:t>
            </a:r>
            <a:r>
              <a:rPr lang="en-CA" sz="2400" dirty="0">
                <a:effectLst/>
                <a:latin typeface="Calibri" panose="020F0502020204030204" pitchFamily="34" charset="0"/>
                <a:ea typeface="Calibri" panose="020F0502020204030204" pitchFamily="34" charset="0"/>
                <a:cs typeface="Arial" panose="020B0604020202020204" pitchFamily="34" charset="0"/>
              </a:rPr>
              <a:t>] that I command you today.  And because you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listen to these [</a:t>
            </a:r>
            <a:r>
              <a:rPr lang="en-CA" sz="2400" b="1" dirty="0" err="1">
                <a:effectLst/>
                <a:highlight>
                  <a:srgbClr val="FFFF00"/>
                </a:highlight>
                <a:latin typeface="Calibri" panose="020F0502020204030204" pitchFamily="34" charset="0"/>
                <a:ea typeface="Calibri" panose="020F0502020204030204" pitchFamily="34" charset="0"/>
                <a:cs typeface="Arial" panose="020B0604020202020204" pitchFamily="34" charset="0"/>
              </a:rPr>
              <a:t>mishᵉpatim</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 and keep and do them</a:t>
            </a:r>
            <a:r>
              <a:rPr lang="en-CA" sz="2400" dirty="0">
                <a:effectLst/>
                <a:latin typeface="Calibri" panose="020F0502020204030204" pitchFamily="34" charset="0"/>
                <a:ea typeface="Calibri" panose="020F0502020204030204" pitchFamily="34" charset="0"/>
                <a:cs typeface="Arial" panose="020B0604020202020204" pitchFamily="34" charset="0"/>
              </a:rPr>
              <a:t>, the LORD your God will keep with you the covenant and the [</a:t>
            </a:r>
            <a:r>
              <a:rPr lang="en-CA" sz="2400" dirty="0" err="1">
                <a:effectLst/>
                <a:latin typeface="Calibri" panose="020F0502020204030204" pitchFamily="34" charset="0"/>
                <a:ea typeface="Calibri" panose="020F0502020204030204" pitchFamily="34" charset="0"/>
                <a:cs typeface="Arial" panose="020B0604020202020204" pitchFamily="34" charset="0"/>
              </a:rPr>
              <a:t>h</a:t>
            </a:r>
            <a:r>
              <a:rPr lang="en-CA" sz="2400" dirty="0" err="1">
                <a:effectLst/>
                <a:latin typeface="Calibri" panose="020F0502020204030204" pitchFamily="34" charset="0"/>
                <a:ea typeface="Calibri" panose="020F0502020204030204" pitchFamily="34" charset="0"/>
                <a:cs typeface="Calibri" panose="020F0502020204030204" pitchFamily="34" charset="0"/>
              </a:rPr>
              <a:t>̣</a:t>
            </a:r>
            <a:r>
              <a:rPr lang="en-CA" sz="2400" dirty="0" err="1">
                <a:effectLst/>
                <a:latin typeface="Calibri" panose="020F0502020204030204" pitchFamily="34" charset="0"/>
                <a:ea typeface="Calibri" panose="020F0502020204030204" pitchFamily="34" charset="0"/>
                <a:cs typeface="Arial" panose="020B0604020202020204" pitchFamily="34" charset="0"/>
              </a:rPr>
              <a:t>esed</a:t>
            </a:r>
            <a:r>
              <a:rPr lang="en-CA" sz="2400" dirty="0">
                <a:effectLst/>
                <a:latin typeface="Calibri" panose="020F0502020204030204" pitchFamily="34" charset="0"/>
                <a:ea typeface="Calibri" panose="020F0502020204030204" pitchFamily="34" charset="0"/>
                <a:cs typeface="Arial" panose="020B0604020202020204" pitchFamily="34" charset="0"/>
              </a:rPr>
              <a:t>] that he swore to your fathers.  He will love you, bless you, and multiply you. </a:t>
            </a:r>
          </a:p>
          <a:p>
            <a:pPr lvl="1">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Deuteronomy 8:5-6 ESV</a:t>
            </a:r>
          </a:p>
          <a:p>
            <a:pPr lvl="1">
              <a:lnSpc>
                <a:spcPct val="90000"/>
              </a:lnSpc>
            </a:pPr>
            <a:r>
              <a:rPr lang="en-CA" sz="2400" dirty="0">
                <a:effectLst/>
                <a:latin typeface="Calibri" panose="020F0502020204030204" pitchFamily="34" charset="0"/>
                <a:ea typeface="Calibri" panose="020F0502020204030204" pitchFamily="34" charset="0"/>
                <a:cs typeface="Arial" panose="020B0604020202020204" pitchFamily="34" charset="0"/>
              </a:rPr>
              <a:t>Know then in your heart that,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as a man disciplines his son, the LORD your God disciplines you</a:t>
            </a:r>
            <a:r>
              <a:rPr lang="en-CA" sz="2400" dirty="0">
                <a:effectLst/>
                <a:latin typeface="Calibri" panose="020F0502020204030204" pitchFamily="34" charset="0"/>
                <a:ea typeface="Calibri" panose="020F0502020204030204" pitchFamily="34" charset="0"/>
                <a:cs typeface="Arial" panose="020B0604020202020204" pitchFamily="34" charset="0"/>
              </a:rPr>
              <a:t>.  So you shall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keep the commandments</a:t>
            </a:r>
            <a:r>
              <a:rPr lang="en-CA" sz="2400" dirty="0">
                <a:effectLst/>
                <a:latin typeface="Calibri" panose="020F0502020204030204" pitchFamily="34" charset="0"/>
                <a:ea typeface="Calibri" panose="020F0502020204030204" pitchFamily="34" charset="0"/>
                <a:cs typeface="Arial" panose="020B0604020202020204" pitchFamily="34" charset="0"/>
              </a:rPr>
              <a:t> of the LORD your God by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walking in his ways and by fearing him</a:t>
            </a:r>
            <a:r>
              <a:rPr lang="en-CA" sz="2400" dirty="0">
                <a:effectLst/>
                <a:latin typeface="Calibri" panose="020F0502020204030204" pitchFamily="34" charset="0"/>
                <a:ea typeface="Calibri" panose="020F0502020204030204" pitchFamily="34" charset="0"/>
                <a:cs typeface="Arial" panose="020B0604020202020204" pitchFamily="34" charset="0"/>
              </a:rPr>
              <a:t>.</a:t>
            </a:r>
          </a:p>
          <a:p>
            <a:pPr lvl="1">
              <a:lnSpc>
                <a:spcPct val="90000"/>
              </a:lnSpc>
              <a:spcBef>
                <a:spcPts val="600"/>
              </a:spcBef>
            </a:pPr>
            <a:r>
              <a:rPr lang="en-CA" sz="2400" b="1" u="sng" dirty="0">
                <a:effectLst/>
                <a:latin typeface="Calibri" panose="020F0502020204030204" pitchFamily="34" charset="0"/>
                <a:ea typeface="Calibri" panose="020F0502020204030204" pitchFamily="34" charset="0"/>
                <a:cs typeface="Arial" panose="020B0604020202020204" pitchFamily="34" charset="0"/>
              </a:rPr>
              <a:t>Deuteronomy 12:28, 32 ESV</a:t>
            </a:r>
            <a:endParaRPr lang="en-CA" sz="2400" u="sng" dirty="0">
              <a:effectLst/>
              <a:latin typeface="Calibri" panose="020F0502020204030204" pitchFamily="34" charset="0"/>
              <a:ea typeface="Calibri" panose="020F0502020204030204" pitchFamily="34" charset="0"/>
              <a:cs typeface="Arial" panose="020B0604020202020204" pitchFamily="34" charset="0"/>
            </a:endParaRPr>
          </a:p>
          <a:p>
            <a:pPr lvl="1">
              <a:lnSpc>
                <a:spcPct val="90000"/>
              </a:lnSpc>
            </a:pPr>
            <a:r>
              <a:rPr lang="en-CA" sz="2400" dirty="0">
                <a:effectLst/>
                <a:latin typeface="Calibri" panose="020F0502020204030204" pitchFamily="34" charset="0"/>
                <a:ea typeface="Calibri" panose="020F0502020204030204" pitchFamily="34" charset="0"/>
                <a:cs typeface="Arial" panose="020B0604020202020204" pitchFamily="34" charset="0"/>
              </a:rPr>
              <a:t>Be careful to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obey all these words</a:t>
            </a:r>
            <a:r>
              <a:rPr lang="en-CA" sz="2400" dirty="0">
                <a:effectLst/>
                <a:latin typeface="Calibri" panose="020F0502020204030204" pitchFamily="34" charset="0"/>
                <a:ea typeface="Calibri" panose="020F0502020204030204" pitchFamily="34" charset="0"/>
                <a:cs typeface="Arial" panose="020B0604020202020204" pitchFamily="34" charset="0"/>
              </a:rPr>
              <a:t> that I command you, that it may go well with you and with your children after you forever, when you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do what is good and right</a:t>
            </a:r>
            <a:r>
              <a:rPr lang="en-CA" sz="2400" dirty="0">
                <a:effectLst/>
                <a:latin typeface="Calibri" panose="020F0502020204030204" pitchFamily="34" charset="0"/>
                <a:ea typeface="Calibri" panose="020F0502020204030204" pitchFamily="34" charset="0"/>
                <a:cs typeface="Arial" panose="020B0604020202020204" pitchFamily="34" charset="0"/>
              </a:rPr>
              <a:t> in the sight of the LORD your God.  … Everything that I command you,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be careful to do</a:t>
            </a:r>
            <a:r>
              <a:rPr lang="en-CA" sz="2400" dirty="0">
                <a:effectLst/>
                <a:latin typeface="Calibri" panose="020F0502020204030204" pitchFamily="34" charset="0"/>
                <a:ea typeface="Calibri" panose="020F0502020204030204" pitchFamily="34" charset="0"/>
                <a:cs typeface="Arial" panose="020B0604020202020204" pitchFamily="34" charset="0"/>
              </a:rPr>
              <a:t>.  </a:t>
            </a:r>
            <a:r>
              <a:rPr lang="en-CA" sz="24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You shall not add to it or take from it</a:t>
            </a:r>
            <a:r>
              <a:rPr lang="en-CA" sz="2400" dirty="0">
                <a:effectLst/>
                <a:latin typeface="Calibri" panose="020F0502020204030204"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2129751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023E-8221-46B9-94B1-709DD31933A7}"/>
              </a:ext>
            </a:extLst>
          </p:cNvPr>
          <p:cNvSpPr>
            <a:spLocks noGrp="1"/>
          </p:cNvSpPr>
          <p:nvPr>
            <p:ph type="title"/>
          </p:nvPr>
        </p:nvSpPr>
        <p:spPr>
          <a:xfrm>
            <a:off x="838200" y="0"/>
            <a:ext cx="10515600" cy="1100667"/>
          </a:xfrm>
        </p:spPr>
        <p:txBody>
          <a:bodyPr/>
          <a:lstStyle/>
          <a:p>
            <a:pPr algn="ctr"/>
            <a:r>
              <a:rPr lang="en-CA" dirty="0">
                <a:latin typeface="Arial Black" panose="020B0A04020102020204" pitchFamily="34" charset="0"/>
              </a:rPr>
              <a:t>The Meaning of Torah</a:t>
            </a:r>
          </a:p>
        </p:txBody>
      </p:sp>
      <p:sp>
        <p:nvSpPr>
          <p:cNvPr id="3" name="Content Placeholder 2">
            <a:extLst>
              <a:ext uri="{FF2B5EF4-FFF2-40B4-BE49-F238E27FC236}">
                <a16:creationId xmlns:a16="http://schemas.microsoft.com/office/drawing/2014/main" id="{BB4E9B63-D232-4261-A6BB-866F3782D794}"/>
              </a:ext>
            </a:extLst>
          </p:cNvPr>
          <p:cNvSpPr>
            <a:spLocks noGrp="1"/>
          </p:cNvSpPr>
          <p:nvPr>
            <p:ph idx="1"/>
          </p:nvPr>
        </p:nvSpPr>
        <p:spPr>
          <a:xfrm>
            <a:off x="0" y="1100668"/>
            <a:ext cx="12192000" cy="5757332"/>
          </a:xfrm>
        </p:spPr>
        <p:txBody>
          <a:bodyPr>
            <a:normAutofit fontScale="92500"/>
          </a:bodyPr>
          <a:lstStyle/>
          <a:p>
            <a:pPr>
              <a:spcBef>
                <a:spcPts val="0"/>
              </a:spcBef>
            </a:pPr>
            <a:r>
              <a:rPr lang="en-CA" dirty="0"/>
              <a:t>The </a:t>
            </a:r>
            <a:r>
              <a:rPr lang="en-CA" b="1" dirty="0">
                <a:highlight>
                  <a:srgbClr val="FFFF00"/>
                </a:highlight>
              </a:rPr>
              <a:t>Hebrew word “</a:t>
            </a:r>
            <a:r>
              <a:rPr lang="en-CA" b="1" i="1" dirty="0">
                <a:highlight>
                  <a:srgbClr val="FFFF00"/>
                </a:highlight>
              </a:rPr>
              <a:t>torah</a:t>
            </a:r>
            <a:r>
              <a:rPr lang="en-CA" b="1" dirty="0">
                <a:highlight>
                  <a:srgbClr val="FFFF00"/>
                </a:highlight>
              </a:rPr>
              <a:t>” has almost no overlap of meaning with the English word “law”</a:t>
            </a:r>
            <a:r>
              <a:rPr lang="en-CA" dirty="0"/>
              <a:t> – it is a great tragedy that English translations of the Bible use the word “law” for “torah”.  </a:t>
            </a:r>
          </a:p>
          <a:p>
            <a:pPr>
              <a:spcBef>
                <a:spcPts val="600"/>
              </a:spcBef>
            </a:pPr>
            <a:r>
              <a:rPr lang="en-CA" dirty="0"/>
              <a:t>Thinking of the teaching of God as </a:t>
            </a:r>
            <a:r>
              <a:rPr lang="en-CA" b="1" dirty="0">
                <a:highlight>
                  <a:srgbClr val="FFFF00"/>
                </a:highlight>
              </a:rPr>
              <a:t>a legalistic set of “dos and don’ts”</a:t>
            </a:r>
            <a:r>
              <a:rPr lang="en-CA" dirty="0"/>
              <a:t> has crippled the minds of millions of people.  This was </a:t>
            </a:r>
            <a:r>
              <a:rPr lang="en-CA" b="1" dirty="0">
                <a:highlight>
                  <a:srgbClr val="FFFF00"/>
                </a:highlight>
              </a:rPr>
              <a:t>the whole problem of the Pharisees</a:t>
            </a:r>
            <a:r>
              <a:rPr lang="en-CA" dirty="0"/>
              <a:t> in the time of Jesus.  They came to believe that the worship of God could be reduced to a checklist of items </a:t>
            </a:r>
            <a:r>
              <a:rPr lang="en-CA" b="1" dirty="0">
                <a:highlight>
                  <a:srgbClr val="FFFF00"/>
                </a:highlight>
              </a:rPr>
              <a:t>the performance of which would render one “righteous”</a:t>
            </a:r>
            <a:r>
              <a:rPr lang="en-CA" dirty="0"/>
              <a:t>.  Because of this most were impervious to the teaching of Jesus.  </a:t>
            </a:r>
          </a:p>
          <a:p>
            <a:pPr>
              <a:spcBef>
                <a:spcPts val="600"/>
              </a:spcBef>
            </a:pPr>
            <a:r>
              <a:rPr lang="en-CA" dirty="0"/>
              <a:t>As the New Testament Church was corrupted, this approach to serving God again came to permeate.  In the hay-day of the power of the traditional church during the Middle Ages, </a:t>
            </a:r>
            <a:r>
              <a:rPr lang="en-CA" b="1" dirty="0">
                <a:highlight>
                  <a:srgbClr val="FFFF00"/>
                </a:highlight>
              </a:rPr>
              <a:t>all true understanding of the Bible was suppressed in favour of absolute obedience to the edicts of the church</a:t>
            </a:r>
            <a:r>
              <a:rPr lang="en-CA" dirty="0"/>
              <a:t>.  </a:t>
            </a:r>
          </a:p>
          <a:p>
            <a:pPr>
              <a:spcBef>
                <a:spcPts val="600"/>
              </a:spcBef>
            </a:pPr>
            <a:r>
              <a:rPr lang="en-CA" b="1" dirty="0">
                <a:highlight>
                  <a:srgbClr val="FFFF00"/>
                </a:highlight>
              </a:rPr>
              <a:t>Today many people still look on the instruction of God as a set of “laws”</a:t>
            </a:r>
            <a:r>
              <a:rPr lang="en-CA" dirty="0"/>
              <a:t>.  This causes many to have out-right rejection the knowledge of God as “too restrictive”.  Others fall back into the Pharisaical attitude of believing that “obeying the law” will earn salvation.</a:t>
            </a:r>
          </a:p>
        </p:txBody>
      </p:sp>
    </p:spTree>
    <p:extLst>
      <p:ext uri="{BB962C8B-B14F-4D97-AF65-F5344CB8AC3E}">
        <p14:creationId xmlns:p14="http://schemas.microsoft.com/office/powerpoint/2010/main" val="2676805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702C-7983-484F-8883-9EBB528F9AD3}"/>
              </a:ext>
            </a:extLst>
          </p:cNvPr>
          <p:cNvSpPr>
            <a:spLocks noGrp="1"/>
          </p:cNvSpPr>
          <p:nvPr>
            <p:ph type="title"/>
          </p:nvPr>
        </p:nvSpPr>
        <p:spPr>
          <a:xfrm>
            <a:off x="838200" y="1"/>
            <a:ext cx="10515600" cy="1151466"/>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Conclusion</a:t>
            </a:r>
            <a:endParaRPr lang="en-CA" dirty="0"/>
          </a:p>
        </p:txBody>
      </p:sp>
      <p:sp>
        <p:nvSpPr>
          <p:cNvPr id="3" name="Content Placeholder 2">
            <a:extLst>
              <a:ext uri="{FF2B5EF4-FFF2-40B4-BE49-F238E27FC236}">
                <a16:creationId xmlns:a16="http://schemas.microsoft.com/office/drawing/2014/main" id="{3C08C314-2FC4-4F13-868B-4FDC81A1F5EB}"/>
              </a:ext>
            </a:extLst>
          </p:cNvPr>
          <p:cNvSpPr>
            <a:spLocks noGrp="1"/>
          </p:cNvSpPr>
          <p:nvPr>
            <p:ph idx="1"/>
          </p:nvPr>
        </p:nvSpPr>
        <p:spPr>
          <a:xfrm>
            <a:off x="0" y="1151467"/>
            <a:ext cx="12192000" cy="5706532"/>
          </a:xfrm>
        </p:spPr>
        <p:txBody>
          <a:bodyPr>
            <a:normAutofit lnSpcReduction="10000"/>
          </a:bodyPr>
          <a:lstStyle/>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John 3:16 ESV</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For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God so loved the world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that he gave his only Son, that whoever believes in him should not perish but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have eternal life</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God’s covenants are a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perfect and complete expression of God’s love</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for human beings: God’s love is most clearly expressed by the </a:t>
            </a:r>
            <a:r>
              <a:rPr kumimoji="0" lang="en-CA" sz="2800" b="1" i="0" u="sng"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grace</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he holds out to each and every human being</a:t>
            </a:r>
            <a:endPar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r>
              <a:rPr lang="en-CA" dirty="0"/>
              <a:t>In the Covenant of Knowledge, Moses has explained for us, the </a:t>
            </a:r>
            <a:r>
              <a:rPr lang="en-CA" b="1" i="1" dirty="0">
                <a:highlight>
                  <a:srgbClr val="FFFF00"/>
                </a:highlight>
              </a:rPr>
              <a:t>torah</a:t>
            </a:r>
            <a:r>
              <a:rPr lang="en-CA" dirty="0"/>
              <a:t>, the </a:t>
            </a:r>
            <a:r>
              <a:rPr lang="en-CA" b="1" dirty="0">
                <a:highlight>
                  <a:srgbClr val="FFFF00"/>
                </a:highlight>
              </a:rPr>
              <a:t>teaching of God</a:t>
            </a:r>
            <a:r>
              <a:rPr lang="en-CA" dirty="0"/>
              <a:t>, the </a:t>
            </a:r>
            <a:r>
              <a:rPr lang="en-CA" b="1" dirty="0">
                <a:highlight>
                  <a:srgbClr val="FFFF00"/>
                </a:highlight>
              </a:rPr>
              <a:t>instruction he has bequeathed to us throughout the Bible</a:t>
            </a:r>
            <a:r>
              <a:rPr lang="en-CA" dirty="0"/>
              <a:t> – the words of eternal life  </a:t>
            </a:r>
          </a:p>
          <a:p>
            <a:r>
              <a:rPr lang="en-CA" b="1" dirty="0">
                <a:highlight>
                  <a:srgbClr val="FFFF00"/>
                </a:highlight>
              </a:rPr>
              <a:t>God’s desire for each and every human being</a:t>
            </a:r>
            <a:r>
              <a:rPr lang="en-CA" dirty="0"/>
              <a:t> is to be part of the God Family, to be given the gift of eternal life</a:t>
            </a:r>
          </a:p>
          <a:p>
            <a:r>
              <a:rPr lang="en-CA" b="1" dirty="0">
                <a:highlight>
                  <a:srgbClr val="FFFF00"/>
                </a:highlight>
              </a:rPr>
              <a:t>The torah is the instruction we need or prepare us for this wonderful destiny</a:t>
            </a:r>
            <a:r>
              <a:rPr lang="en-CA" dirty="0"/>
              <a:t>:</a:t>
            </a:r>
          </a:p>
          <a:p>
            <a:pPr marL="457200" lvl="1" indent="0">
              <a:buNone/>
            </a:pPr>
            <a:r>
              <a:rPr lang="en-CA" b="1" u="sng" dirty="0"/>
              <a:t>Deuteronomy 8:3b ESV</a:t>
            </a:r>
          </a:p>
          <a:p>
            <a:pPr marL="457200" lvl="1" indent="0">
              <a:buNone/>
            </a:pPr>
            <a:r>
              <a:rPr lang="en-CA" b="1" dirty="0">
                <a:highlight>
                  <a:srgbClr val="FFFF00"/>
                </a:highlight>
              </a:rPr>
              <a:t>… man lives by every word that comes from the mouth of the LORD.</a:t>
            </a:r>
          </a:p>
          <a:p>
            <a:endParaRPr lang="en-CA" dirty="0"/>
          </a:p>
        </p:txBody>
      </p:sp>
    </p:spTree>
    <p:extLst>
      <p:ext uri="{BB962C8B-B14F-4D97-AF65-F5344CB8AC3E}">
        <p14:creationId xmlns:p14="http://schemas.microsoft.com/office/powerpoint/2010/main" val="2494358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53F59-D488-4DF7-861E-D1D90B6C0F91}"/>
              </a:ext>
            </a:extLst>
          </p:cNvPr>
          <p:cNvSpPr>
            <a:spLocks noGrp="1"/>
          </p:cNvSpPr>
          <p:nvPr>
            <p:ph type="title"/>
          </p:nvPr>
        </p:nvSpPr>
        <p:spPr>
          <a:xfrm>
            <a:off x="838200" y="1"/>
            <a:ext cx="10515600" cy="1142999"/>
          </a:xfrm>
        </p:spPr>
        <p:txBody>
          <a:bodyPr/>
          <a:lstStyle/>
          <a:p>
            <a:pPr algn="ctr"/>
            <a:r>
              <a:rPr lang="en-CA" dirty="0">
                <a:latin typeface="Arial Black" panose="020B0A04020102020204" pitchFamily="34" charset="0"/>
              </a:rPr>
              <a:t>Deuteronomy Chapters 1-12</a:t>
            </a:r>
          </a:p>
        </p:txBody>
      </p:sp>
      <p:sp>
        <p:nvSpPr>
          <p:cNvPr id="3" name="Content Placeholder 2">
            <a:extLst>
              <a:ext uri="{FF2B5EF4-FFF2-40B4-BE49-F238E27FC236}">
                <a16:creationId xmlns:a16="http://schemas.microsoft.com/office/drawing/2014/main" id="{22045C85-37D9-4D19-93A9-CEEA04275E5F}"/>
              </a:ext>
            </a:extLst>
          </p:cNvPr>
          <p:cNvSpPr>
            <a:spLocks noGrp="1"/>
          </p:cNvSpPr>
          <p:nvPr>
            <p:ph idx="1"/>
          </p:nvPr>
        </p:nvSpPr>
        <p:spPr>
          <a:xfrm>
            <a:off x="0" y="1143000"/>
            <a:ext cx="12192000" cy="5715000"/>
          </a:xfrm>
        </p:spPr>
        <p:txBody>
          <a:bodyPr/>
          <a:lstStyle/>
          <a:p>
            <a:r>
              <a:rPr lang="en-CA" dirty="0"/>
              <a:t>These chapters contain Moses’ final attempt to help the Israelites to understand the message God had for them:</a:t>
            </a:r>
          </a:p>
          <a:p>
            <a:pPr marL="457200" lvl="1" indent="0">
              <a:buNone/>
            </a:pPr>
            <a:r>
              <a:rPr lang="en-CA" b="1" u="sng" dirty="0"/>
              <a:t>Deuteronomy 10:12-15 ESV</a:t>
            </a:r>
          </a:p>
          <a:p>
            <a:pPr marL="457200" lvl="1" indent="0">
              <a:buNone/>
            </a:pPr>
            <a:r>
              <a:rPr lang="en-CA" dirty="0"/>
              <a:t>And now, Israel, </a:t>
            </a:r>
            <a:r>
              <a:rPr lang="en-CA" b="1" dirty="0">
                <a:highlight>
                  <a:srgbClr val="FFFF00"/>
                </a:highlight>
              </a:rPr>
              <a:t>what does the LORD your God require of you</a:t>
            </a:r>
            <a:r>
              <a:rPr lang="en-CA" dirty="0"/>
              <a:t>, but to </a:t>
            </a:r>
            <a:r>
              <a:rPr lang="en-CA" b="1" dirty="0">
                <a:highlight>
                  <a:srgbClr val="FFFF00"/>
                </a:highlight>
              </a:rPr>
              <a:t>fear the LORD your God</a:t>
            </a:r>
            <a:r>
              <a:rPr lang="en-CA" dirty="0"/>
              <a:t>, to </a:t>
            </a:r>
            <a:r>
              <a:rPr lang="en-CA" b="1" dirty="0">
                <a:highlight>
                  <a:srgbClr val="FFFF00"/>
                </a:highlight>
              </a:rPr>
              <a:t>walk in all his ways</a:t>
            </a:r>
            <a:r>
              <a:rPr lang="en-CA" dirty="0"/>
              <a:t>, </a:t>
            </a:r>
            <a:r>
              <a:rPr lang="en-CA" b="1" dirty="0">
                <a:highlight>
                  <a:srgbClr val="FFFF00"/>
                </a:highlight>
              </a:rPr>
              <a:t>to love him</a:t>
            </a:r>
            <a:r>
              <a:rPr lang="en-CA" dirty="0"/>
              <a:t>, to </a:t>
            </a:r>
            <a:r>
              <a:rPr lang="en-CA" b="1" dirty="0">
                <a:highlight>
                  <a:srgbClr val="FFFF00"/>
                </a:highlight>
              </a:rPr>
              <a:t>serve the LORD your God with all your heart and with all your [mind]</a:t>
            </a:r>
            <a:r>
              <a:rPr lang="en-CA" dirty="0"/>
              <a:t>, and to </a:t>
            </a:r>
            <a:r>
              <a:rPr lang="en-CA" b="1" dirty="0">
                <a:highlight>
                  <a:srgbClr val="FFFF00"/>
                </a:highlight>
              </a:rPr>
              <a:t>keep the commandments and statutes of the LORD</a:t>
            </a:r>
            <a:r>
              <a:rPr lang="en-CA" dirty="0"/>
              <a:t>, which I am commanding you today </a:t>
            </a:r>
            <a:r>
              <a:rPr lang="en-CA" b="1" dirty="0">
                <a:highlight>
                  <a:srgbClr val="FFFF00"/>
                </a:highlight>
              </a:rPr>
              <a:t>for your good</a:t>
            </a:r>
            <a:r>
              <a:rPr lang="en-CA" dirty="0"/>
              <a:t>?  Behold, to the LORD your God belong heaven and the heaven of heavens, the earth with all that is in it.  Yet the LORD set his heart in love on your fathers and chose their offspring after them, </a:t>
            </a:r>
            <a:r>
              <a:rPr lang="en-CA" b="1" dirty="0">
                <a:highlight>
                  <a:srgbClr val="FFFF00"/>
                </a:highlight>
              </a:rPr>
              <a:t>you above all peoples</a:t>
            </a:r>
            <a:r>
              <a:rPr lang="en-CA" dirty="0"/>
              <a:t>, as you are this day.</a:t>
            </a:r>
          </a:p>
          <a:p>
            <a:r>
              <a:rPr lang="en-CA" b="1" dirty="0">
                <a:highlight>
                  <a:srgbClr val="FFFF00"/>
                </a:highlight>
              </a:rPr>
              <a:t>This is a definition of “conversion”</a:t>
            </a:r>
            <a:r>
              <a:rPr lang="en-CA" dirty="0"/>
              <a:t> – this teaching of Moses is as much for us as it was for Ancient Israel</a:t>
            </a:r>
          </a:p>
          <a:p>
            <a:r>
              <a:rPr lang="en-CA" dirty="0"/>
              <a:t>God’s purpose for human beings is intimately tied to </a:t>
            </a:r>
            <a:r>
              <a:rPr lang="en-CA" b="1" dirty="0">
                <a:highlight>
                  <a:srgbClr val="FFFF00"/>
                </a:highlight>
              </a:rPr>
              <a:t>God’s nature and grace</a:t>
            </a:r>
            <a:r>
              <a:rPr lang="en-CA" dirty="0"/>
              <a:t>: these are elaborated in these chapters</a:t>
            </a:r>
          </a:p>
        </p:txBody>
      </p:sp>
    </p:spTree>
    <p:extLst>
      <p:ext uri="{BB962C8B-B14F-4D97-AF65-F5344CB8AC3E}">
        <p14:creationId xmlns:p14="http://schemas.microsoft.com/office/powerpoint/2010/main" val="409477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CC1F3-10FD-4E64-9E92-682C6D0B6DDB}"/>
              </a:ext>
            </a:extLst>
          </p:cNvPr>
          <p:cNvSpPr>
            <a:spLocks noGrp="1"/>
          </p:cNvSpPr>
          <p:nvPr>
            <p:ph type="title"/>
          </p:nvPr>
        </p:nvSpPr>
        <p:spPr>
          <a:xfrm>
            <a:off x="858864" y="18256"/>
            <a:ext cx="10515600" cy="1128620"/>
          </a:xfrm>
        </p:spPr>
        <p:txBody>
          <a:bodyPr/>
          <a:lstStyle/>
          <a:p>
            <a:pPr algn="ctr"/>
            <a:r>
              <a:rPr lang="en-CA" dirty="0">
                <a:latin typeface="Arial Black" panose="020B0A04020102020204" pitchFamily="34" charset="0"/>
              </a:rPr>
              <a:t>The Redemption of Israel</a:t>
            </a:r>
          </a:p>
        </p:txBody>
      </p:sp>
      <p:sp>
        <p:nvSpPr>
          <p:cNvPr id="3" name="Content Placeholder 2">
            <a:extLst>
              <a:ext uri="{FF2B5EF4-FFF2-40B4-BE49-F238E27FC236}">
                <a16:creationId xmlns:a16="http://schemas.microsoft.com/office/drawing/2014/main" id="{CFE54AA1-B297-4AAA-8AAC-73767AE6D851}"/>
              </a:ext>
            </a:extLst>
          </p:cNvPr>
          <p:cNvSpPr>
            <a:spLocks noGrp="1"/>
          </p:cNvSpPr>
          <p:nvPr>
            <p:ph idx="1"/>
          </p:nvPr>
        </p:nvSpPr>
        <p:spPr>
          <a:xfrm>
            <a:off x="0" y="1146876"/>
            <a:ext cx="12192000" cy="5711123"/>
          </a:xfrm>
        </p:spPr>
        <p:txBody>
          <a:bodyPr/>
          <a:lstStyle/>
          <a:p>
            <a:pPr>
              <a:spcBef>
                <a:spcPts val="0"/>
              </a:spcBef>
            </a:pPr>
            <a:r>
              <a:rPr lang="en-CA" dirty="0"/>
              <a:t>Moses repeatedly appeals to the Israelites to consider the </a:t>
            </a:r>
            <a:r>
              <a:rPr lang="en-CA" b="1" dirty="0">
                <a:highlight>
                  <a:srgbClr val="FFFF00"/>
                </a:highlight>
              </a:rPr>
              <a:t>mighty acts and the grace of God</a:t>
            </a:r>
            <a:r>
              <a:rPr lang="en-CA" dirty="0"/>
              <a:t> in delivering them from Egypt:</a:t>
            </a:r>
          </a:p>
          <a:p>
            <a:pPr marL="457200" lvl="1" indent="0">
              <a:spcBef>
                <a:spcPts val="0"/>
              </a:spcBef>
              <a:buNone/>
            </a:pPr>
            <a:r>
              <a:rPr lang="en-CA" b="1" u="sng" dirty="0"/>
              <a:t>Deuteronomy 5:6 ESV</a:t>
            </a:r>
          </a:p>
          <a:p>
            <a:pPr marL="457200" lvl="1" indent="0">
              <a:spcBef>
                <a:spcPts val="0"/>
              </a:spcBef>
              <a:buNone/>
            </a:pPr>
            <a:r>
              <a:rPr lang="en-CA" b="1" dirty="0">
                <a:highlight>
                  <a:srgbClr val="FFFF00"/>
                </a:highlight>
              </a:rPr>
              <a:t>I am the LORD your God</a:t>
            </a:r>
            <a:r>
              <a:rPr lang="en-CA" dirty="0"/>
              <a:t>, who brought you out of the land of Egypt, out of the house of slavery. </a:t>
            </a:r>
          </a:p>
          <a:p>
            <a:pPr marL="457200" lvl="1" indent="0">
              <a:buNone/>
            </a:pPr>
            <a:r>
              <a:rPr lang="en-CA" b="1" u="sng" dirty="0"/>
              <a:t>Deuteronomy 6:21-22 ESV</a:t>
            </a:r>
          </a:p>
          <a:p>
            <a:pPr marL="457200" lvl="1" indent="0">
              <a:spcBef>
                <a:spcPts val="0"/>
              </a:spcBef>
              <a:buNone/>
            </a:pPr>
            <a:r>
              <a:rPr lang="en-CA" dirty="0"/>
              <a:t>… you shall say to your son, ‘</a:t>
            </a:r>
            <a:r>
              <a:rPr lang="en-CA" b="1" dirty="0">
                <a:highlight>
                  <a:srgbClr val="FFFF00"/>
                </a:highlight>
              </a:rPr>
              <a:t>We were Pharaoh’s slaves in Egypt</a:t>
            </a:r>
            <a:r>
              <a:rPr lang="en-CA" dirty="0"/>
              <a:t>.  And the LORD brought us out of Egypt with a mighty hand.  And the LORD showed signs and wonders, great and grievous, against Egypt and against Pharaoh and all his household, before our eyes. </a:t>
            </a:r>
          </a:p>
          <a:p>
            <a:pPr marL="457200" lvl="1" indent="0">
              <a:buNone/>
            </a:pPr>
            <a:r>
              <a:rPr lang="en-CA" b="1" u="sng" dirty="0"/>
              <a:t>Deuteronomy 7:8 ESV</a:t>
            </a:r>
          </a:p>
          <a:p>
            <a:pPr marL="457200" lvl="1" indent="0">
              <a:spcBef>
                <a:spcPts val="0"/>
              </a:spcBef>
              <a:buNone/>
            </a:pPr>
            <a:r>
              <a:rPr lang="en-CA" dirty="0"/>
              <a:t>… it is because </a:t>
            </a:r>
            <a:r>
              <a:rPr lang="en-CA" b="1" dirty="0">
                <a:highlight>
                  <a:srgbClr val="FFFF00"/>
                </a:highlight>
              </a:rPr>
              <a:t>the LORD loves you and is keeping the oath that he swore to your fathers</a:t>
            </a:r>
            <a:r>
              <a:rPr lang="en-CA" dirty="0"/>
              <a:t>, that the LORD has brought you out with a mighty hand and </a:t>
            </a:r>
            <a:r>
              <a:rPr lang="en-CA" b="1" dirty="0">
                <a:highlight>
                  <a:srgbClr val="FFFF00"/>
                </a:highlight>
              </a:rPr>
              <a:t>redeemed you</a:t>
            </a:r>
            <a:r>
              <a:rPr lang="en-CA" dirty="0"/>
              <a:t> from the house of slavery, from the hand of Pharaoh king of Egypt.  </a:t>
            </a:r>
          </a:p>
          <a:p>
            <a:pPr>
              <a:spcBef>
                <a:spcPts val="0"/>
              </a:spcBef>
            </a:pPr>
            <a:r>
              <a:rPr lang="en-CA" b="1" dirty="0">
                <a:highlight>
                  <a:srgbClr val="FFFF00"/>
                </a:highlight>
              </a:rPr>
              <a:t>Redemption is an purely and act of God’s grace</a:t>
            </a:r>
            <a:r>
              <a:rPr lang="en-CA" dirty="0"/>
              <a:t> – as with Israel, none of us is worthy of God’s calling or the opportunity for salvation</a:t>
            </a:r>
          </a:p>
        </p:txBody>
      </p:sp>
    </p:spTree>
    <p:extLst>
      <p:ext uri="{BB962C8B-B14F-4D97-AF65-F5344CB8AC3E}">
        <p14:creationId xmlns:p14="http://schemas.microsoft.com/office/powerpoint/2010/main" val="831376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3BB1-00E0-46E7-A2EA-1885CB847D2E}"/>
              </a:ext>
            </a:extLst>
          </p:cNvPr>
          <p:cNvSpPr>
            <a:spLocks noGrp="1"/>
          </p:cNvSpPr>
          <p:nvPr>
            <p:ph type="title"/>
          </p:nvPr>
        </p:nvSpPr>
        <p:spPr>
          <a:xfrm>
            <a:off x="0" y="0"/>
            <a:ext cx="12192000" cy="1225740"/>
          </a:xfrm>
        </p:spPr>
        <p:txBody>
          <a:bodyPr/>
          <a:lstStyle/>
          <a:p>
            <a:pPr algn="ctr"/>
            <a:r>
              <a:rPr kumimoji="0" lang="en-CA" sz="4400" b="0" i="0" u="none" strike="noStrike" kern="1200" cap="none" spc="0" normalizeH="0" baseline="0" noProof="0" dirty="0">
                <a:ln>
                  <a:noFill/>
                </a:ln>
                <a:solidFill>
                  <a:prstClr val="black"/>
                </a:solidFill>
                <a:effectLst/>
                <a:uLnTx/>
                <a:uFillTx/>
                <a:latin typeface="Arial Black" panose="020B0A04020102020204" pitchFamily="34" charset="0"/>
                <a:ea typeface="+mj-ea"/>
                <a:cs typeface="+mj-cs"/>
              </a:rPr>
              <a:t>The Salvific Acts of God </a:t>
            </a:r>
            <a:endParaRPr lang="en-CA" dirty="0"/>
          </a:p>
        </p:txBody>
      </p:sp>
      <p:sp>
        <p:nvSpPr>
          <p:cNvPr id="3" name="Content Placeholder 2">
            <a:extLst>
              <a:ext uri="{FF2B5EF4-FFF2-40B4-BE49-F238E27FC236}">
                <a16:creationId xmlns:a16="http://schemas.microsoft.com/office/drawing/2014/main" id="{9E53EF1C-EB17-4278-A8B7-D917F208C3B1}"/>
              </a:ext>
            </a:extLst>
          </p:cNvPr>
          <p:cNvSpPr>
            <a:spLocks noGrp="1"/>
          </p:cNvSpPr>
          <p:nvPr>
            <p:ph idx="1"/>
          </p:nvPr>
        </p:nvSpPr>
        <p:spPr>
          <a:xfrm>
            <a:off x="0" y="1225740"/>
            <a:ext cx="12192000" cy="5632259"/>
          </a:xfrm>
        </p:spPr>
        <p:txBody>
          <a:bodyPr>
            <a:normAutofit fontScale="92500" lnSpcReduction="10000"/>
          </a:bodyPr>
          <a:lstStyle/>
          <a:p>
            <a:pPr>
              <a:spcBef>
                <a:spcPts val="0"/>
              </a:spcBef>
            </a:pPr>
            <a:r>
              <a:rPr lang="en-CA" dirty="0"/>
              <a:t>Based on God’s grace and his mighty acts in </a:t>
            </a:r>
            <a:r>
              <a:rPr lang="en-CA" b="1" dirty="0">
                <a:highlight>
                  <a:srgbClr val="FFFF00"/>
                </a:highlight>
              </a:rPr>
              <a:t>the redemption of Israel</a:t>
            </a:r>
            <a:r>
              <a:rPr lang="en-CA" dirty="0"/>
              <a:t>, Moses adjures the Israelites to trust in God to fulfill his promises in the up-coming conquest:</a:t>
            </a:r>
          </a:p>
          <a:p>
            <a:pPr marL="457200" lvl="1" indent="0">
              <a:spcBef>
                <a:spcPts val="0"/>
              </a:spcBef>
              <a:buNone/>
            </a:pPr>
            <a:r>
              <a:rPr lang="en-CA" b="1" u="sng" dirty="0"/>
              <a:t>Deuteronomy 3:21-22 ESV</a:t>
            </a:r>
          </a:p>
          <a:p>
            <a:pPr marL="457200" lvl="1" indent="0">
              <a:spcBef>
                <a:spcPts val="0"/>
              </a:spcBef>
              <a:buNone/>
            </a:pPr>
            <a:r>
              <a:rPr lang="en-CA" dirty="0"/>
              <a:t>And I commanded Joshua at that time, ‘</a:t>
            </a:r>
            <a:r>
              <a:rPr lang="en-CA" b="1" dirty="0">
                <a:highlight>
                  <a:srgbClr val="FFFF00"/>
                </a:highlight>
              </a:rPr>
              <a:t>Your eyes have seen all that the LORD your God has done</a:t>
            </a:r>
            <a:r>
              <a:rPr lang="en-CA" dirty="0"/>
              <a:t> to these two kings.  </a:t>
            </a:r>
            <a:r>
              <a:rPr lang="en-CA" b="1" dirty="0">
                <a:highlight>
                  <a:srgbClr val="FFFF00"/>
                </a:highlight>
              </a:rPr>
              <a:t>So will the LORD do to all the kingdoms into which you are crossing</a:t>
            </a:r>
            <a:r>
              <a:rPr lang="en-CA" dirty="0"/>
              <a:t>.  You shall not fear them, for </a:t>
            </a:r>
            <a:r>
              <a:rPr lang="en-CA" b="1" dirty="0">
                <a:highlight>
                  <a:srgbClr val="FFFF00"/>
                </a:highlight>
              </a:rPr>
              <a:t>it is the LORD your God who fights for you</a:t>
            </a:r>
            <a:r>
              <a:rPr lang="en-CA" dirty="0"/>
              <a:t>.’ </a:t>
            </a:r>
          </a:p>
          <a:p>
            <a:r>
              <a:rPr lang="en-CA" b="1" dirty="0">
                <a:highlight>
                  <a:srgbClr val="FFFF00"/>
                </a:highlight>
              </a:rPr>
              <a:t>God worked faithfully with Israel for a thousand years</a:t>
            </a:r>
            <a:r>
              <a:rPr lang="en-CA" dirty="0"/>
              <a:t>.  After too many violations of the covenant to be counted, the final dissolution of the nation came in 586BC.  After this, God worked with </a:t>
            </a:r>
            <a:r>
              <a:rPr lang="en-CA" b="1" dirty="0">
                <a:highlight>
                  <a:srgbClr val="FFFF00"/>
                </a:highlight>
              </a:rPr>
              <a:t>a faithful remnant</a:t>
            </a:r>
            <a:r>
              <a:rPr lang="en-CA" dirty="0"/>
              <a:t> to prepare for the First Advent.  </a:t>
            </a:r>
            <a:r>
              <a:rPr lang="en-CA" b="1" dirty="0">
                <a:highlight>
                  <a:srgbClr val="FFFF00"/>
                </a:highlight>
              </a:rPr>
              <a:t>Jesus trained the apostles</a:t>
            </a:r>
            <a:r>
              <a:rPr lang="en-CA" dirty="0"/>
              <a:t> who began the New Testament Church.  Since then, the </a:t>
            </a:r>
            <a:r>
              <a:rPr lang="en-CA" b="1" dirty="0">
                <a:highlight>
                  <a:srgbClr val="FFFF00"/>
                </a:highlight>
              </a:rPr>
              <a:t>provisions of the Sinai Covenant have passed to True Christians</a:t>
            </a:r>
            <a:r>
              <a:rPr lang="en-CA" dirty="0"/>
              <a:t>:</a:t>
            </a:r>
          </a:p>
          <a:p>
            <a:pPr marL="457200" lvl="1" indent="0">
              <a:spcBef>
                <a:spcPts val="0"/>
              </a:spcBef>
              <a:buNone/>
            </a:pPr>
            <a:r>
              <a:rPr lang="en-CA" b="1" u="sng" dirty="0"/>
              <a:t>1 Peter 2:9 ESV</a:t>
            </a:r>
          </a:p>
          <a:p>
            <a:pPr marL="457200" lvl="1" indent="0">
              <a:spcBef>
                <a:spcPts val="0"/>
              </a:spcBef>
              <a:buNone/>
            </a:pPr>
            <a:r>
              <a:rPr lang="en-CA" dirty="0"/>
              <a:t>But you are a chosen race, </a:t>
            </a:r>
            <a:r>
              <a:rPr lang="en-CA" b="1" dirty="0">
                <a:highlight>
                  <a:srgbClr val="FFFF00"/>
                </a:highlight>
              </a:rPr>
              <a:t>a royal priesthood, a holy nation</a:t>
            </a:r>
            <a:r>
              <a:rPr lang="en-CA" dirty="0"/>
              <a:t>, a people for his own possession, that </a:t>
            </a:r>
            <a:r>
              <a:rPr lang="en-CA" b="1" dirty="0">
                <a:highlight>
                  <a:srgbClr val="FFFF00"/>
                </a:highlight>
              </a:rPr>
              <a:t>you may proclaim</a:t>
            </a:r>
            <a:r>
              <a:rPr lang="en-CA" dirty="0"/>
              <a:t> the excellencies of him who called you out of darkness into his marvelous light.  </a:t>
            </a:r>
          </a:p>
          <a:p>
            <a:r>
              <a:rPr lang="en-CA" dirty="0"/>
              <a:t>As Christians today, we see the world in chaos.  End-time prophecies are opening up before our eyes.  </a:t>
            </a:r>
            <a:r>
              <a:rPr lang="en-CA" b="1" dirty="0">
                <a:highlight>
                  <a:srgbClr val="FFFF00"/>
                </a:highlight>
              </a:rPr>
              <a:t>We need to appeal, in faith, to the history of salvific acts of God to help us trust him to lead us through these end-times</a:t>
            </a:r>
            <a:r>
              <a:rPr lang="en-CA" dirty="0"/>
              <a:t>. </a:t>
            </a:r>
          </a:p>
        </p:txBody>
      </p:sp>
    </p:spTree>
    <p:extLst>
      <p:ext uri="{BB962C8B-B14F-4D97-AF65-F5344CB8AC3E}">
        <p14:creationId xmlns:p14="http://schemas.microsoft.com/office/powerpoint/2010/main" val="7233223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86784-16BA-443C-8CEF-3174CF728A46}"/>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Cristian Calling</a:t>
            </a:r>
          </a:p>
        </p:txBody>
      </p:sp>
      <p:sp>
        <p:nvSpPr>
          <p:cNvPr id="3" name="Content Placeholder 2">
            <a:extLst>
              <a:ext uri="{FF2B5EF4-FFF2-40B4-BE49-F238E27FC236}">
                <a16:creationId xmlns:a16="http://schemas.microsoft.com/office/drawing/2014/main" id="{2EBC9DA9-85D8-4A16-A875-8D8C246E8FD9}"/>
              </a:ext>
            </a:extLst>
          </p:cNvPr>
          <p:cNvSpPr>
            <a:spLocks noGrp="1"/>
          </p:cNvSpPr>
          <p:nvPr>
            <p:ph idx="1"/>
          </p:nvPr>
        </p:nvSpPr>
        <p:spPr>
          <a:xfrm>
            <a:off x="0" y="1131376"/>
            <a:ext cx="12192000" cy="5726623"/>
          </a:xfrm>
        </p:spPr>
        <p:txBody>
          <a:bodyPr/>
          <a:lstStyle/>
          <a:p>
            <a:pPr>
              <a:spcBef>
                <a:spcPts val="0"/>
              </a:spcBef>
            </a:pPr>
            <a:r>
              <a:rPr lang="en-CA" dirty="0"/>
              <a:t>The Christian calling is </a:t>
            </a:r>
            <a:r>
              <a:rPr lang="en-CA" b="1" dirty="0">
                <a:highlight>
                  <a:srgbClr val="FFFF00"/>
                </a:highlight>
              </a:rPr>
              <a:t>the most important act of God’s grace</a:t>
            </a:r>
            <a:r>
              <a:rPr lang="en-CA" dirty="0"/>
              <a:t> that can be extended to a human being.  The Christian calling is a rare privilege:</a:t>
            </a:r>
          </a:p>
          <a:p>
            <a:pPr marL="457200" lvl="1" indent="0">
              <a:spcBef>
                <a:spcPts val="0"/>
              </a:spcBef>
              <a:buNone/>
            </a:pPr>
            <a:r>
              <a:rPr lang="en-CA" b="1" u="sng" dirty="0"/>
              <a:t>Romans 11:29 ESV</a:t>
            </a:r>
          </a:p>
          <a:p>
            <a:pPr marL="457200" lvl="1" indent="0">
              <a:spcBef>
                <a:spcPts val="0"/>
              </a:spcBef>
              <a:buNone/>
            </a:pPr>
            <a:r>
              <a:rPr lang="en-CA" b="1" dirty="0">
                <a:highlight>
                  <a:srgbClr val="FFFF00"/>
                </a:highlight>
              </a:rPr>
              <a:t>For the gifts and the calling of God are irrevocable</a:t>
            </a:r>
            <a:r>
              <a:rPr lang="en-CA" dirty="0"/>
              <a:t>.</a:t>
            </a:r>
          </a:p>
          <a:p>
            <a:pPr marL="457200" lvl="1" indent="0">
              <a:buNone/>
            </a:pPr>
            <a:r>
              <a:rPr lang="en-CA" b="1" u="sng" dirty="0"/>
              <a:t>2 Thessalonians 1:11 ESV</a:t>
            </a:r>
          </a:p>
          <a:p>
            <a:pPr marL="457200" lvl="1" indent="0">
              <a:spcBef>
                <a:spcPts val="0"/>
              </a:spcBef>
              <a:buNone/>
            </a:pPr>
            <a:r>
              <a:rPr lang="en-CA" dirty="0"/>
              <a:t>To this end we always pray for you, that our </a:t>
            </a:r>
            <a:r>
              <a:rPr lang="en-CA" b="1" dirty="0">
                <a:highlight>
                  <a:srgbClr val="FFFF00"/>
                </a:highlight>
              </a:rPr>
              <a:t>God may make you worthy of his calling</a:t>
            </a:r>
            <a:r>
              <a:rPr lang="en-CA" dirty="0"/>
              <a:t> and may fulfill every resolve for good and every work of faith by his power …</a:t>
            </a:r>
          </a:p>
          <a:p>
            <a:pPr marL="457200" lvl="1" indent="0">
              <a:buNone/>
            </a:pPr>
            <a:r>
              <a:rPr lang="en-CA" b="1" u="sng" dirty="0"/>
              <a:t>2 Timothy 1:9 ESV </a:t>
            </a:r>
          </a:p>
          <a:p>
            <a:pPr marL="457200" lvl="1" indent="0">
              <a:spcBef>
                <a:spcPts val="0"/>
              </a:spcBef>
              <a:buNone/>
            </a:pPr>
            <a:r>
              <a:rPr lang="en-CA" dirty="0"/>
              <a:t>… </a:t>
            </a:r>
            <a:r>
              <a:rPr lang="en-CA" b="1" dirty="0">
                <a:highlight>
                  <a:srgbClr val="FFFF00"/>
                </a:highlight>
              </a:rPr>
              <a:t>who saved us and called us to a holy calling</a:t>
            </a:r>
            <a:r>
              <a:rPr lang="en-CA" dirty="0"/>
              <a:t>, not because of our works but </a:t>
            </a:r>
            <a:r>
              <a:rPr lang="en-CA" b="1" dirty="0">
                <a:highlight>
                  <a:srgbClr val="FFFF00"/>
                </a:highlight>
              </a:rPr>
              <a:t>because of his own purpose and grace</a:t>
            </a:r>
            <a:r>
              <a:rPr lang="en-CA" dirty="0"/>
              <a:t>, which he gave us in Christ Jesus before the ages began … </a:t>
            </a:r>
          </a:p>
          <a:p>
            <a:pPr marL="457200" lvl="1" indent="0">
              <a:buNone/>
            </a:pPr>
            <a:r>
              <a:rPr lang="en-CA" b="1" u="sng" dirty="0"/>
              <a:t>2 Peter 1:10 ESV</a:t>
            </a:r>
          </a:p>
          <a:p>
            <a:pPr marL="457200" lvl="1" indent="0">
              <a:spcBef>
                <a:spcPts val="0"/>
              </a:spcBef>
              <a:buNone/>
            </a:pPr>
            <a:r>
              <a:rPr lang="en-CA" dirty="0"/>
              <a:t>Therefore, brothers, </a:t>
            </a:r>
            <a:r>
              <a:rPr lang="en-CA" b="1" dirty="0">
                <a:highlight>
                  <a:srgbClr val="FFFF00"/>
                </a:highlight>
              </a:rPr>
              <a:t>be all the more diligent to confirm your calling and election</a:t>
            </a:r>
            <a:r>
              <a:rPr lang="en-CA" dirty="0"/>
              <a:t>, for if you practice these qualities you will never fall. </a:t>
            </a:r>
          </a:p>
          <a:p>
            <a:endParaRPr lang="en-CA" dirty="0"/>
          </a:p>
        </p:txBody>
      </p:sp>
    </p:spTree>
    <p:extLst>
      <p:ext uri="{BB962C8B-B14F-4D97-AF65-F5344CB8AC3E}">
        <p14:creationId xmlns:p14="http://schemas.microsoft.com/office/powerpoint/2010/main" val="7850191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9A8-590B-4649-BB16-94A59BCBDA57}"/>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9364128D-166F-493A-8EDD-3CBAA3711C8D}"/>
              </a:ext>
            </a:extLst>
          </p:cNvPr>
          <p:cNvSpPr>
            <a:spLocks noGrp="1"/>
          </p:cNvSpPr>
          <p:nvPr>
            <p:ph idx="1"/>
          </p:nvPr>
        </p:nvSpPr>
        <p:spPr>
          <a:xfrm>
            <a:off x="0" y="1146875"/>
            <a:ext cx="12192000" cy="5711124"/>
          </a:xfrm>
        </p:spPr>
        <p:txBody>
          <a:bodyPr>
            <a:normAutofit/>
          </a:bodyPr>
          <a:lstStyle/>
          <a:p>
            <a:r>
              <a:rPr lang="en-CA" dirty="0"/>
              <a:t>Moses had been condemned to death without entering the promised land – he desperately wanted to go into the promised land, but YHWH refused and reminded Moses that </a:t>
            </a:r>
            <a:r>
              <a:rPr lang="en-CA" b="1" dirty="0">
                <a:highlight>
                  <a:srgbClr val="FFFF00"/>
                </a:highlight>
              </a:rPr>
              <a:t>all things must unfold according to the Plan of God</a:t>
            </a:r>
            <a:r>
              <a:rPr lang="en-CA" dirty="0"/>
              <a:t>:</a:t>
            </a:r>
          </a:p>
          <a:p>
            <a:pPr marL="457200" lvl="1" indent="0">
              <a:buNone/>
            </a:pPr>
            <a:r>
              <a:rPr lang="en-CA" b="1" u="sng" dirty="0"/>
              <a:t>Deuteronomy 3:28 ESV</a:t>
            </a:r>
          </a:p>
          <a:p>
            <a:pPr marL="457200" lvl="1" indent="0">
              <a:buNone/>
            </a:pPr>
            <a:r>
              <a:rPr lang="en-CA" dirty="0"/>
              <a:t>… </a:t>
            </a:r>
            <a:r>
              <a:rPr lang="en-CA" b="1" dirty="0">
                <a:highlight>
                  <a:srgbClr val="FFFF00"/>
                </a:highlight>
              </a:rPr>
              <a:t>charge Joshua</a:t>
            </a:r>
            <a:r>
              <a:rPr lang="en-CA" dirty="0"/>
              <a:t>, and encourage and strengthen him, for he shall go over at the head of this people, and </a:t>
            </a:r>
            <a:r>
              <a:rPr lang="en-CA" b="1" dirty="0">
                <a:highlight>
                  <a:srgbClr val="FFFF00"/>
                </a:highlight>
              </a:rPr>
              <a:t>he shall put them in possession of the land</a:t>
            </a:r>
            <a:r>
              <a:rPr lang="en-CA" dirty="0"/>
              <a:t> … </a:t>
            </a:r>
          </a:p>
          <a:p>
            <a:pPr marL="457200" lvl="1" indent="0">
              <a:buNone/>
            </a:pPr>
            <a:r>
              <a:rPr lang="en-CA" b="1" u="sng" dirty="0"/>
              <a:t>Deuteronomy 4:32, 35, 37, 39 ESV</a:t>
            </a:r>
          </a:p>
          <a:p>
            <a:pPr marL="457200" lvl="1" indent="0">
              <a:buNone/>
            </a:pPr>
            <a:r>
              <a:rPr lang="en-CA" b="1" dirty="0">
                <a:highlight>
                  <a:srgbClr val="FFFF00"/>
                </a:highlight>
              </a:rPr>
              <a:t>For ask now</a:t>
            </a:r>
            <a:r>
              <a:rPr lang="en-CA" dirty="0"/>
              <a:t> of the days that are past, which were before you, since the day that God created man on the earth, and ask from one end of heaven to the other, whether such a great thing as this has ever happened or was ever heard of.  … </a:t>
            </a:r>
            <a:r>
              <a:rPr lang="en-CA" b="1" dirty="0">
                <a:highlight>
                  <a:srgbClr val="FFFF00"/>
                </a:highlight>
              </a:rPr>
              <a:t>To you it was shown, that you might know that the LORD is God; there is no other besides him</a:t>
            </a:r>
            <a:r>
              <a:rPr lang="en-CA" dirty="0"/>
              <a:t>.  … </a:t>
            </a:r>
            <a:r>
              <a:rPr lang="en-CA" b="1" dirty="0">
                <a:highlight>
                  <a:srgbClr val="FFFF00"/>
                </a:highlight>
              </a:rPr>
              <a:t>because he loved your fathers and chose their offspring</a:t>
            </a:r>
            <a:r>
              <a:rPr lang="en-CA" dirty="0"/>
              <a:t> after them and brought you out of Egypt with his own presence, by his great power … know therefore today, and lay it to your heart, that </a:t>
            </a:r>
            <a:r>
              <a:rPr lang="en-CA" b="1" dirty="0">
                <a:highlight>
                  <a:srgbClr val="FFFF00"/>
                </a:highlight>
              </a:rPr>
              <a:t>the LORD is God in heaven above and on the earth beneath; there is no other</a:t>
            </a:r>
            <a:r>
              <a:rPr lang="en-CA" b="1" dirty="0"/>
              <a:t>.</a:t>
            </a:r>
          </a:p>
        </p:txBody>
      </p:sp>
    </p:spTree>
    <p:extLst>
      <p:ext uri="{BB962C8B-B14F-4D97-AF65-F5344CB8AC3E}">
        <p14:creationId xmlns:p14="http://schemas.microsoft.com/office/powerpoint/2010/main" val="4115823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239A1-A577-4932-BF3E-476445C2378C}"/>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Grace of God</a:t>
            </a:r>
          </a:p>
        </p:txBody>
      </p:sp>
      <p:sp>
        <p:nvSpPr>
          <p:cNvPr id="3" name="Content Placeholder 2">
            <a:extLst>
              <a:ext uri="{FF2B5EF4-FFF2-40B4-BE49-F238E27FC236}">
                <a16:creationId xmlns:a16="http://schemas.microsoft.com/office/drawing/2014/main" id="{9D5E378F-F178-43E4-9F73-71452CA3222F}"/>
              </a:ext>
            </a:extLst>
          </p:cNvPr>
          <p:cNvSpPr>
            <a:spLocks noGrp="1"/>
          </p:cNvSpPr>
          <p:nvPr>
            <p:ph idx="1"/>
          </p:nvPr>
        </p:nvSpPr>
        <p:spPr>
          <a:xfrm>
            <a:off x="0" y="1162374"/>
            <a:ext cx="12192000" cy="5695626"/>
          </a:xfrm>
        </p:spPr>
        <p:txBody>
          <a:bodyPr/>
          <a:lstStyle/>
          <a:p>
            <a:r>
              <a:rPr lang="en-CA" b="1" dirty="0">
                <a:highlight>
                  <a:srgbClr val="FFFF00"/>
                </a:highlight>
              </a:rPr>
              <a:t>God’s grace is the basis of all his dealings with human beings</a:t>
            </a:r>
            <a:r>
              <a:rPr lang="en-CA" dirty="0"/>
              <a:t> – God’s grace is revealed through his covenants</a:t>
            </a:r>
          </a:p>
          <a:p>
            <a:r>
              <a:rPr lang="en-CA" dirty="0"/>
              <a:t>The Sinai Covenant created the nation of Israel – Moses repeatedly comes back to the Covenant at Horeb as the basis of God’s grace:</a:t>
            </a:r>
          </a:p>
          <a:p>
            <a:pPr marL="457200" lvl="1" indent="0">
              <a:buNone/>
            </a:pPr>
            <a:r>
              <a:rPr lang="en-CA" b="1" u="sng" dirty="0"/>
              <a:t>Deuteronomy 4:10, 23a, 5:2-3 ESV</a:t>
            </a:r>
          </a:p>
          <a:p>
            <a:pPr marL="457200" lvl="1" indent="0">
              <a:buNone/>
            </a:pPr>
            <a:r>
              <a:rPr lang="en-CA" dirty="0"/>
              <a:t>... on the day that </a:t>
            </a:r>
            <a:r>
              <a:rPr lang="en-CA" b="1" dirty="0">
                <a:highlight>
                  <a:srgbClr val="FFFF00"/>
                </a:highlight>
              </a:rPr>
              <a:t>you stood before the LORD your God at Horeb</a:t>
            </a:r>
            <a:r>
              <a:rPr lang="en-CA" dirty="0"/>
              <a:t>, the LORD said to me, ‘Gather the people to me, </a:t>
            </a:r>
            <a:r>
              <a:rPr lang="en-CA" b="1" dirty="0">
                <a:highlight>
                  <a:srgbClr val="FFFF00"/>
                </a:highlight>
              </a:rPr>
              <a:t>that I may let them hear my words</a:t>
            </a:r>
            <a:r>
              <a:rPr lang="en-CA" dirty="0"/>
              <a:t>, so </a:t>
            </a:r>
            <a:r>
              <a:rPr lang="en-CA" b="1" dirty="0">
                <a:highlight>
                  <a:srgbClr val="FFFF00"/>
                </a:highlight>
              </a:rPr>
              <a:t>that they may learn to fear me</a:t>
            </a:r>
            <a:r>
              <a:rPr lang="en-CA" dirty="0"/>
              <a:t> all the days that they live on the earth, and </a:t>
            </a:r>
            <a:r>
              <a:rPr lang="en-CA" b="1" dirty="0">
                <a:highlight>
                  <a:srgbClr val="FFFF00"/>
                </a:highlight>
              </a:rPr>
              <a:t>that they may teach their children so</a:t>
            </a:r>
            <a:r>
              <a:rPr lang="en-CA" dirty="0"/>
              <a:t>.  </a:t>
            </a:r>
            <a:br>
              <a:rPr lang="en-CA" dirty="0"/>
            </a:br>
            <a:r>
              <a:rPr lang="en-CA" dirty="0"/>
              <a:t>…  Take care, </a:t>
            </a:r>
            <a:r>
              <a:rPr lang="en-CA" b="1" dirty="0">
                <a:highlight>
                  <a:srgbClr val="FFFF00"/>
                </a:highlight>
              </a:rPr>
              <a:t>lest you forget the covenant of the LORD your God</a:t>
            </a:r>
            <a:r>
              <a:rPr lang="en-CA" dirty="0"/>
              <a:t>, which he made with you … The LORD our God made </a:t>
            </a:r>
            <a:r>
              <a:rPr lang="en-CA" b="1" dirty="0">
                <a:highlight>
                  <a:srgbClr val="FFFF00"/>
                </a:highlight>
              </a:rPr>
              <a:t>a covenant with us in Horeb</a:t>
            </a:r>
            <a:r>
              <a:rPr lang="en-CA" dirty="0"/>
              <a:t>.  Not with our fathers did the LORD make this covenant, but </a:t>
            </a:r>
            <a:r>
              <a:rPr lang="en-CA" b="1" dirty="0">
                <a:highlight>
                  <a:srgbClr val="FFFF00"/>
                </a:highlight>
              </a:rPr>
              <a:t>with us, who are all of us here alive today</a:t>
            </a:r>
            <a:r>
              <a:rPr lang="en-CA" dirty="0"/>
              <a:t>.</a:t>
            </a:r>
          </a:p>
          <a:p>
            <a:r>
              <a:rPr lang="en-CA" dirty="0"/>
              <a:t> Similarly, </a:t>
            </a:r>
            <a:r>
              <a:rPr lang="en-CA" b="1" dirty="0">
                <a:highlight>
                  <a:srgbClr val="FFFF00"/>
                </a:highlight>
              </a:rPr>
              <a:t>the Christian covenant of Baptism binds True Christians into the Family of God</a:t>
            </a:r>
            <a:r>
              <a:rPr lang="en-CA" dirty="0"/>
              <a:t> – a spiritual nation: God’s words through Moses are for us  </a:t>
            </a:r>
          </a:p>
        </p:txBody>
      </p:sp>
    </p:spTree>
    <p:extLst>
      <p:ext uri="{BB962C8B-B14F-4D97-AF65-F5344CB8AC3E}">
        <p14:creationId xmlns:p14="http://schemas.microsoft.com/office/powerpoint/2010/main" val="940572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DA634-5D4C-410F-87E6-5F25AC18DDC3}"/>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Nature of God</a:t>
            </a:r>
          </a:p>
        </p:txBody>
      </p:sp>
      <p:sp>
        <p:nvSpPr>
          <p:cNvPr id="3" name="Content Placeholder 2">
            <a:extLst>
              <a:ext uri="{FF2B5EF4-FFF2-40B4-BE49-F238E27FC236}">
                <a16:creationId xmlns:a16="http://schemas.microsoft.com/office/drawing/2014/main" id="{DB892F37-3B43-402D-8396-A674216FACAE}"/>
              </a:ext>
            </a:extLst>
          </p:cNvPr>
          <p:cNvSpPr>
            <a:spLocks noGrp="1"/>
          </p:cNvSpPr>
          <p:nvPr>
            <p:ph idx="1"/>
          </p:nvPr>
        </p:nvSpPr>
        <p:spPr>
          <a:xfrm>
            <a:off x="0" y="1131376"/>
            <a:ext cx="12192000" cy="5726623"/>
          </a:xfrm>
        </p:spPr>
        <p:txBody>
          <a:bodyPr>
            <a:normAutofit lnSpcReduction="10000"/>
          </a:bodyPr>
          <a:lstStyle/>
          <a:p>
            <a:r>
              <a:rPr lang="en-CA" dirty="0"/>
              <a:t>Important aspects of God’s nature are exemplified in the second commandment:</a:t>
            </a:r>
          </a:p>
          <a:p>
            <a:pPr marL="457200" lvl="1" indent="0">
              <a:spcBef>
                <a:spcPts val="0"/>
              </a:spcBef>
              <a:buNone/>
            </a:pPr>
            <a:r>
              <a:rPr lang="en-CA" b="1" u="sng" dirty="0"/>
              <a:t>Deuteronomy 5:8-10 ESV</a:t>
            </a:r>
          </a:p>
          <a:p>
            <a:pPr marL="457200" lvl="1" indent="0">
              <a:spcBef>
                <a:spcPts val="0"/>
              </a:spcBef>
              <a:buNone/>
            </a:pPr>
            <a:r>
              <a:rPr lang="en-CA" dirty="0"/>
              <a:t>You shall not make for yourself a carved image, or any likeness of anything that is in heaven above, or that is on the earth beneath, or that is in the water under the earth.  You shall not bow down to them or serve them; for </a:t>
            </a:r>
            <a:r>
              <a:rPr lang="en-CA" b="1" dirty="0">
                <a:highlight>
                  <a:srgbClr val="FFFF00"/>
                </a:highlight>
              </a:rPr>
              <a:t>I the LORD your God am a jealous God</a:t>
            </a:r>
            <a:r>
              <a:rPr lang="en-CA" dirty="0"/>
              <a:t>, </a:t>
            </a:r>
            <a:r>
              <a:rPr lang="en-CA" b="1" dirty="0">
                <a:highlight>
                  <a:srgbClr val="FFFF00"/>
                </a:highlight>
              </a:rPr>
              <a:t>visiting the iniquity</a:t>
            </a:r>
            <a:r>
              <a:rPr lang="en-CA" dirty="0"/>
              <a:t> of the fathers on the children to the third and fourth generation </a:t>
            </a:r>
            <a:r>
              <a:rPr lang="en-CA" b="1" dirty="0">
                <a:highlight>
                  <a:srgbClr val="FFFF00"/>
                </a:highlight>
              </a:rPr>
              <a:t>of those who hate me</a:t>
            </a:r>
            <a:r>
              <a:rPr lang="en-CA" dirty="0"/>
              <a:t>, but </a:t>
            </a:r>
            <a:r>
              <a:rPr lang="en-CA" b="1" dirty="0">
                <a:highlight>
                  <a:srgbClr val="FFFF00"/>
                </a:highlight>
              </a:rPr>
              <a:t>showing [</a:t>
            </a:r>
            <a:r>
              <a:rPr lang="en-CA" b="1" dirty="0" err="1">
                <a:highlight>
                  <a:srgbClr val="FFFF00"/>
                </a:highlight>
              </a:rPr>
              <a:t>ḥesed</a:t>
            </a:r>
            <a:r>
              <a:rPr lang="en-CA" b="1" dirty="0">
                <a:highlight>
                  <a:srgbClr val="FFFF00"/>
                </a:highlight>
              </a:rPr>
              <a:t>] to</a:t>
            </a:r>
            <a:r>
              <a:rPr lang="en-CA" dirty="0"/>
              <a:t> thousands of </a:t>
            </a:r>
            <a:r>
              <a:rPr lang="en-CA" b="1" dirty="0">
                <a:highlight>
                  <a:srgbClr val="FFFF00"/>
                </a:highlight>
              </a:rPr>
              <a:t>those who love me and keep my commandments</a:t>
            </a:r>
            <a:r>
              <a:rPr lang="en-CA" dirty="0"/>
              <a:t>.</a:t>
            </a:r>
          </a:p>
          <a:p>
            <a:r>
              <a:rPr lang="en-CA" dirty="0"/>
              <a:t>Moses elaborates on </a:t>
            </a:r>
            <a:r>
              <a:rPr lang="en-CA" b="1" dirty="0">
                <a:highlight>
                  <a:srgbClr val="FFFF00"/>
                </a:highlight>
              </a:rPr>
              <a:t>repentance</a:t>
            </a:r>
            <a:r>
              <a:rPr lang="en-CA" dirty="0"/>
              <a:t>, </a:t>
            </a:r>
            <a:r>
              <a:rPr lang="en-CA" b="1" dirty="0">
                <a:highlight>
                  <a:srgbClr val="FFFF00"/>
                </a:highlight>
              </a:rPr>
              <a:t>mercy</a:t>
            </a:r>
            <a:r>
              <a:rPr lang="en-CA" dirty="0"/>
              <a:t>, and </a:t>
            </a:r>
            <a:r>
              <a:rPr lang="en-CA" b="1" dirty="0">
                <a:highlight>
                  <a:srgbClr val="FFFF00"/>
                </a:highlight>
              </a:rPr>
              <a:t>retributive justice</a:t>
            </a:r>
            <a:r>
              <a:rPr lang="en-CA" dirty="0"/>
              <a:t>:</a:t>
            </a:r>
          </a:p>
          <a:p>
            <a:pPr marL="457200" lvl="1" indent="0">
              <a:spcBef>
                <a:spcPts val="0"/>
              </a:spcBef>
              <a:buNone/>
            </a:pPr>
            <a:r>
              <a:rPr lang="en-CA" b="1" u="sng" dirty="0"/>
              <a:t>Deuteronomy 4:29-31, 7:9-10 ESV</a:t>
            </a:r>
          </a:p>
          <a:p>
            <a:pPr marL="457200" lvl="1" indent="0">
              <a:spcBef>
                <a:spcPts val="0"/>
              </a:spcBef>
              <a:buNone/>
            </a:pPr>
            <a:r>
              <a:rPr lang="en-CA" dirty="0"/>
              <a:t>… </a:t>
            </a:r>
            <a:r>
              <a:rPr lang="en-CA" b="1" dirty="0">
                <a:highlight>
                  <a:srgbClr val="FFFF00"/>
                </a:highlight>
              </a:rPr>
              <a:t>you will seek the LORD your God and you will find him</a:t>
            </a:r>
            <a:r>
              <a:rPr lang="en-CA" dirty="0"/>
              <a:t>, if you search after him with all your heart and with all your [being].  When you are in tribulation, and all these things come upon you in the latter days, </a:t>
            </a:r>
            <a:r>
              <a:rPr lang="en-CA" b="1" dirty="0">
                <a:highlight>
                  <a:srgbClr val="FFFF00"/>
                </a:highlight>
              </a:rPr>
              <a:t>you will return to the LORD your God and obey his voice</a:t>
            </a:r>
            <a:r>
              <a:rPr lang="en-CA" dirty="0"/>
              <a:t>.  For </a:t>
            </a:r>
            <a:r>
              <a:rPr lang="en-CA" b="1" dirty="0">
                <a:highlight>
                  <a:srgbClr val="FFFF00"/>
                </a:highlight>
              </a:rPr>
              <a:t>the LORD your God is a merciful God</a:t>
            </a:r>
            <a:r>
              <a:rPr lang="en-CA" dirty="0"/>
              <a:t>.  </a:t>
            </a:r>
            <a:r>
              <a:rPr lang="en-CA" b="1" dirty="0">
                <a:highlight>
                  <a:srgbClr val="FFFF00"/>
                </a:highlight>
              </a:rPr>
              <a:t>He will not</a:t>
            </a:r>
            <a:r>
              <a:rPr lang="en-CA" dirty="0"/>
              <a:t> leave you or destroy you or </a:t>
            </a:r>
            <a:r>
              <a:rPr lang="en-CA" b="1" dirty="0">
                <a:highlight>
                  <a:srgbClr val="FFFF00"/>
                </a:highlight>
              </a:rPr>
              <a:t>forget the covenant</a:t>
            </a:r>
            <a:r>
              <a:rPr lang="en-CA" dirty="0"/>
              <a:t> with your fathers that he swore to them.  … Know therefore that the LORD your God is God, </a:t>
            </a:r>
            <a:r>
              <a:rPr lang="en-CA" b="1" dirty="0">
                <a:highlight>
                  <a:srgbClr val="FFFF00"/>
                </a:highlight>
              </a:rPr>
              <a:t>the faithful God who keeps covenant and [</a:t>
            </a:r>
            <a:r>
              <a:rPr lang="en-CA" b="1" dirty="0" err="1">
                <a:highlight>
                  <a:srgbClr val="FFFF00"/>
                </a:highlight>
              </a:rPr>
              <a:t>ḥesed</a:t>
            </a:r>
            <a:r>
              <a:rPr lang="en-CA" b="1" dirty="0">
                <a:highlight>
                  <a:srgbClr val="FFFF00"/>
                </a:highlight>
              </a:rPr>
              <a:t>] with those who love him and keep his commandments</a:t>
            </a:r>
            <a:r>
              <a:rPr lang="en-CA" dirty="0"/>
              <a:t>, to a thousand generations, and </a:t>
            </a:r>
            <a:r>
              <a:rPr lang="en-CA" b="1" dirty="0">
                <a:highlight>
                  <a:srgbClr val="FFFF00"/>
                </a:highlight>
              </a:rPr>
              <a:t>repays to their face those who hate him, by destroying them</a:t>
            </a:r>
            <a:r>
              <a:rPr lang="en-CA" dirty="0"/>
              <a:t>.  He will not be slack with one who hates him.  He will repay him to his face.</a:t>
            </a:r>
          </a:p>
          <a:p>
            <a:endParaRPr lang="en-CA" dirty="0"/>
          </a:p>
        </p:txBody>
      </p:sp>
    </p:spTree>
    <p:extLst>
      <p:ext uri="{BB962C8B-B14F-4D97-AF65-F5344CB8AC3E}">
        <p14:creationId xmlns:p14="http://schemas.microsoft.com/office/powerpoint/2010/main" val="88054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70F51-A348-4FF3-9DD0-CD9C2AAEB35E}"/>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Idolatry is the Root of All Sin</a:t>
            </a:r>
          </a:p>
        </p:txBody>
      </p:sp>
      <p:sp>
        <p:nvSpPr>
          <p:cNvPr id="3" name="Content Placeholder 2">
            <a:extLst>
              <a:ext uri="{FF2B5EF4-FFF2-40B4-BE49-F238E27FC236}">
                <a16:creationId xmlns:a16="http://schemas.microsoft.com/office/drawing/2014/main" id="{68B77C82-B9AE-4BDA-8978-8AE9C73B2C3F}"/>
              </a:ext>
            </a:extLst>
          </p:cNvPr>
          <p:cNvSpPr>
            <a:spLocks noGrp="1"/>
          </p:cNvSpPr>
          <p:nvPr>
            <p:ph idx="1"/>
          </p:nvPr>
        </p:nvSpPr>
        <p:spPr>
          <a:xfrm>
            <a:off x="0" y="1177871"/>
            <a:ext cx="12192000" cy="5680128"/>
          </a:xfrm>
        </p:spPr>
        <p:txBody>
          <a:bodyPr>
            <a:normAutofit/>
          </a:bodyPr>
          <a:lstStyle/>
          <a:p>
            <a:r>
              <a:rPr lang="en-CA" dirty="0"/>
              <a:t>When a human being decides that something, </a:t>
            </a:r>
            <a:r>
              <a:rPr lang="en-CA" b="1" dirty="0">
                <a:highlight>
                  <a:srgbClr val="FFFF00"/>
                </a:highlight>
              </a:rPr>
              <a:t>anything, takes precedence over the Creator</a:t>
            </a:r>
            <a:r>
              <a:rPr lang="en-CA" dirty="0"/>
              <a:t>, that person has set up an idol</a:t>
            </a:r>
          </a:p>
          <a:p>
            <a:r>
              <a:rPr lang="en-CA" dirty="0"/>
              <a:t>The next step in sin is to take the prerogative of </a:t>
            </a:r>
            <a:r>
              <a:rPr lang="en-CA" b="1" dirty="0">
                <a:highlight>
                  <a:srgbClr val="FFFF00"/>
                </a:highlight>
              </a:rPr>
              <a:t>deciding what is good and what is evil</a:t>
            </a:r>
            <a:r>
              <a:rPr lang="en-CA" dirty="0"/>
              <a:t> – all other sins follow from this</a:t>
            </a:r>
          </a:p>
          <a:p>
            <a:r>
              <a:rPr lang="en-CA" dirty="0"/>
              <a:t>Returning to the Theophany at Sinai, Moses explains </a:t>
            </a:r>
            <a:r>
              <a:rPr lang="en-CA" b="1" dirty="0">
                <a:highlight>
                  <a:srgbClr val="FFFF00"/>
                </a:highlight>
              </a:rPr>
              <a:t>the fundamentals of idolatry</a:t>
            </a:r>
            <a:r>
              <a:rPr lang="en-CA" dirty="0"/>
              <a:t> – YHWH cannot be represented by any image:</a:t>
            </a:r>
          </a:p>
          <a:p>
            <a:pPr marL="457200" lvl="1" indent="0">
              <a:buNone/>
            </a:pPr>
            <a:r>
              <a:rPr lang="en-CA" b="1" u="sng" dirty="0"/>
              <a:t>Deuteronomy 4:12, 15-18 ESV</a:t>
            </a:r>
          </a:p>
          <a:p>
            <a:pPr marL="457200" lvl="1" indent="0">
              <a:buNone/>
            </a:pPr>
            <a:r>
              <a:rPr lang="en-CA" dirty="0"/>
              <a:t>Then the LORD spoke to you out of the midst of the fire.  </a:t>
            </a:r>
            <a:r>
              <a:rPr lang="en-CA" b="1" dirty="0">
                <a:highlight>
                  <a:srgbClr val="FFFF00"/>
                </a:highlight>
              </a:rPr>
              <a:t>You heard the sound of words, but saw no form; there was only a voice</a:t>
            </a:r>
            <a:r>
              <a:rPr lang="en-CA" dirty="0"/>
              <a:t>.  … Therefore </a:t>
            </a:r>
            <a:r>
              <a:rPr lang="en-CA" b="1" dirty="0">
                <a:highlight>
                  <a:srgbClr val="FFFF00"/>
                </a:highlight>
              </a:rPr>
              <a:t>watch yourselves very carefully</a:t>
            </a:r>
            <a:r>
              <a:rPr lang="en-CA" dirty="0"/>
              <a:t>.  Since you saw no form on the day that the LORD spoke to you at Horeb out of the midst of the fire, </a:t>
            </a:r>
            <a:r>
              <a:rPr lang="en-CA" b="1" dirty="0">
                <a:highlight>
                  <a:srgbClr val="FFFF00"/>
                </a:highlight>
              </a:rPr>
              <a:t>beware lest you act corruptly by making a carved image</a:t>
            </a:r>
            <a:r>
              <a:rPr lang="en-CA" dirty="0"/>
              <a:t> for yourselves, </a:t>
            </a:r>
            <a:r>
              <a:rPr lang="en-CA" b="1" dirty="0">
                <a:highlight>
                  <a:srgbClr val="FFFF00"/>
                </a:highlight>
              </a:rPr>
              <a:t>in the form of any figure</a:t>
            </a:r>
            <a:r>
              <a:rPr lang="en-CA" dirty="0"/>
              <a:t>, the likeness of male or female, the likeness of any animal that is on the earth, the likeness of any winged bird that flies in the air, the likeness of anything that creeps on the ground, the likeness of any fish that is in the water under the earth.</a:t>
            </a:r>
          </a:p>
          <a:p>
            <a:endParaRPr lang="en-CA" dirty="0"/>
          </a:p>
        </p:txBody>
      </p:sp>
    </p:spTree>
    <p:extLst>
      <p:ext uri="{BB962C8B-B14F-4D97-AF65-F5344CB8AC3E}">
        <p14:creationId xmlns:p14="http://schemas.microsoft.com/office/powerpoint/2010/main" val="2132068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TotalTime>
  <Words>4208</Words>
  <Application>Microsoft Office PowerPoint</Application>
  <PresentationFormat>Widescreen</PresentationFormat>
  <Paragraphs>156</Paragraphs>
  <Slides>18</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Calibri Light</vt:lpstr>
      <vt:lpstr>Times New Roman</vt:lpstr>
      <vt:lpstr>Office Theme</vt:lpstr>
      <vt:lpstr>To Explain This torah</vt:lpstr>
      <vt:lpstr>Deuteronomy Chapters 1-12</vt:lpstr>
      <vt:lpstr>The Redemption of Israel</vt:lpstr>
      <vt:lpstr>The Salvific Acts of God </vt:lpstr>
      <vt:lpstr>The Cristian Calling</vt:lpstr>
      <vt:lpstr>The Plan of God</vt:lpstr>
      <vt:lpstr>The Grace of God</vt:lpstr>
      <vt:lpstr>The Nature of God</vt:lpstr>
      <vt:lpstr>Idolatry is the Root of All Sin</vt:lpstr>
      <vt:lpstr>Self-satisfaction Leads to Idolatry </vt:lpstr>
      <vt:lpstr>Blessings and Curses</vt:lpstr>
      <vt:lpstr>God is Love</vt:lpstr>
      <vt:lpstr>What is Love?</vt:lpstr>
      <vt:lpstr>PowerPoint Presentation</vt:lpstr>
      <vt:lpstr>Living the Way of Love</vt:lpstr>
      <vt:lpstr>PowerPoint Presentation</vt:lpstr>
      <vt:lpstr>The Meaning of Torah</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Explain the torah</dc:title>
  <dc:creator>Mike Whyte</dc:creator>
  <cp:lastModifiedBy>Mike Whyte</cp:lastModifiedBy>
  <cp:revision>25</cp:revision>
  <dcterms:created xsi:type="dcterms:W3CDTF">2022-02-27T15:02:41Z</dcterms:created>
  <dcterms:modified xsi:type="dcterms:W3CDTF">2022-07-30T11:39:52Z</dcterms:modified>
</cp:coreProperties>
</file>