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3" r:id="rId8"/>
    <p:sldId id="262" r:id="rId9"/>
    <p:sldId id="265" r:id="rId10"/>
    <p:sldId id="264" r:id="rId11"/>
    <p:sldId id="266" r:id="rId12"/>
    <p:sldId id="274" r:id="rId13"/>
    <p:sldId id="267" r:id="rId14"/>
    <p:sldId id="275" r:id="rId15"/>
    <p:sldId id="268" r:id="rId16"/>
    <p:sldId id="276"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962" autoAdjust="0"/>
  </p:normalViewPr>
  <p:slideViewPr>
    <p:cSldViewPr snapToGrid="0">
      <p:cViewPr varScale="1">
        <p:scale>
          <a:sx n="45" d="100"/>
          <a:sy n="45" d="100"/>
        </p:scale>
        <p:origin x="1434" y="54"/>
      </p:cViewPr>
      <p:guideLst/>
    </p:cSldViewPr>
  </p:slideViewPr>
  <p:notesTextViewPr>
    <p:cViewPr>
      <p:scale>
        <a:sx n="3" d="2"/>
        <a:sy n="3" d="2"/>
      </p:scale>
      <p:origin x="0" y="0"/>
    </p:cViewPr>
  </p:notesTextViewPr>
  <p:sorterViewPr>
    <p:cViewPr>
      <p:scale>
        <a:sx n="140" d="100"/>
        <a:sy n="140" d="100"/>
      </p:scale>
      <p:origin x="0" y="-6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641ABC-7F79-4159-AA1E-441A55831EDC}" type="datetimeFigureOut">
              <a:rPr lang="en-CA" smtClean="0"/>
              <a:t>2023-10-25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84B3F6-C4B0-4853-BD69-4F22DC472C4E}" type="slidenum">
              <a:rPr lang="en-CA" smtClean="0"/>
              <a:t>‹#›</a:t>
            </a:fld>
            <a:endParaRPr lang="en-CA"/>
          </a:p>
        </p:txBody>
      </p:sp>
    </p:spTree>
    <p:extLst>
      <p:ext uri="{BB962C8B-B14F-4D97-AF65-F5344CB8AC3E}">
        <p14:creationId xmlns:p14="http://schemas.microsoft.com/office/powerpoint/2010/main" val="4099290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one third through Ezekiel – have seen many aspects of prophecy …</a:t>
            </a:r>
          </a:p>
          <a:p>
            <a:pPr marL="171450" indent="-171450">
              <a:buFont typeface="Arial" panose="020B0604020202020204" pitchFamily="34" charset="0"/>
              <a:buChar char="•"/>
            </a:pPr>
            <a:r>
              <a:rPr lang="en-CA" dirty="0"/>
              <a:t>Useful to step back and consider from a conceptual perspective “What is Prophecy?” or “why has God given us prophecy?”</a:t>
            </a:r>
          </a:p>
          <a:p>
            <a:pPr marL="171450" indent="-171450">
              <a:buFont typeface="Arial" panose="020B0604020202020204" pitchFamily="34" charset="0"/>
              <a:buChar char="•"/>
            </a:pPr>
            <a:r>
              <a:rPr lang="en-CA" dirty="0"/>
              <a:t>These three quotations pretty much tell us all we need to know about prophecy …</a:t>
            </a:r>
          </a:p>
        </p:txBody>
      </p:sp>
      <p:sp>
        <p:nvSpPr>
          <p:cNvPr id="4" name="Slide Number Placeholder 3"/>
          <p:cNvSpPr>
            <a:spLocks noGrp="1"/>
          </p:cNvSpPr>
          <p:nvPr>
            <p:ph type="sldNum" sz="quarter" idx="5"/>
          </p:nvPr>
        </p:nvSpPr>
        <p:spPr/>
        <p:txBody>
          <a:bodyPr/>
          <a:lstStyle/>
          <a:p>
            <a:fld id="{CF84B3F6-C4B0-4853-BD69-4F22DC472C4E}" type="slidenum">
              <a:rPr lang="en-CA" smtClean="0"/>
              <a:t>1</a:t>
            </a:fld>
            <a:endParaRPr lang="en-CA"/>
          </a:p>
        </p:txBody>
      </p:sp>
    </p:spTree>
    <p:extLst>
      <p:ext uri="{BB962C8B-B14F-4D97-AF65-F5344CB8AC3E}">
        <p14:creationId xmlns:p14="http://schemas.microsoft.com/office/powerpoint/2010/main" val="3077894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Christ is the “incarnate word”</a:t>
            </a:r>
          </a:p>
          <a:p>
            <a:pPr marL="171450" indent="-171450">
              <a:buFont typeface="Arial" panose="020B0604020202020204" pitchFamily="34" charset="0"/>
              <a:buChar char="•"/>
            </a:pPr>
            <a:r>
              <a:rPr lang="en-CA" dirty="0"/>
              <a:t>The Bible is the written word</a:t>
            </a:r>
          </a:p>
          <a:p>
            <a:pPr marL="171450" indent="-171450">
              <a:buFont typeface="Arial" panose="020B0604020202020204" pitchFamily="34" charset="0"/>
              <a:buChar char="•"/>
            </a:pPr>
            <a:r>
              <a:rPr lang="en-CA" dirty="0"/>
              <a:t>The word is the “testimony of Jesus Christ”</a:t>
            </a:r>
          </a:p>
        </p:txBody>
      </p:sp>
      <p:sp>
        <p:nvSpPr>
          <p:cNvPr id="4" name="Slide Number Placeholder 3"/>
          <p:cNvSpPr>
            <a:spLocks noGrp="1"/>
          </p:cNvSpPr>
          <p:nvPr>
            <p:ph type="sldNum" sz="quarter" idx="5"/>
          </p:nvPr>
        </p:nvSpPr>
        <p:spPr/>
        <p:txBody>
          <a:bodyPr/>
          <a:lstStyle/>
          <a:p>
            <a:fld id="{CF84B3F6-C4B0-4853-BD69-4F22DC472C4E}" type="slidenum">
              <a:rPr lang="en-CA" smtClean="0"/>
              <a:t>11</a:t>
            </a:fld>
            <a:endParaRPr lang="en-CA"/>
          </a:p>
        </p:txBody>
      </p:sp>
    </p:spTree>
    <p:extLst>
      <p:ext uri="{BB962C8B-B14F-4D97-AF65-F5344CB8AC3E}">
        <p14:creationId xmlns:p14="http://schemas.microsoft.com/office/powerpoint/2010/main" val="27624259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Revelation tells a fair bit about “what is going to happen”, not much about “how it will happen”, and almost nothing about “when it will happen”</a:t>
            </a:r>
          </a:p>
          <a:p>
            <a:pPr marL="171450" indent="-171450">
              <a:buFont typeface="Arial" panose="020B0604020202020204" pitchFamily="34" charset="0"/>
              <a:buChar char="•"/>
            </a:pPr>
            <a:r>
              <a:rPr lang="en-CA" dirty="0"/>
              <a:t>“predictive prophecies” cannot be “kept”</a:t>
            </a:r>
          </a:p>
          <a:p>
            <a:pPr marL="171450" indent="-171450">
              <a:buFont typeface="Arial" panose="020B0604020202020204" pitchFamily="34" charset="0"/>
              <a:buChar char="•"/>
            </a:pPr>
            <a:r>
              <a:rPr lang="en-CA" dirty="0"/>
              <a:t>To “keep what is written” means to live by the Way of God </a:t>
            </a:r>
          </a:p>
        </p:txBody>
      </p:sp>
      <p:sp>
        <p:nvSpPr>
          <p:cNvPr id="4" name="Slide Number Placeholder 3"/>
          <p:cNvSpPr>
            <a:spLocks noGrp="1"/>
          </p:cNvSpPr>
          <p:nvPr>
            <p:ph type="sldNum" sz="quarter" idx="5"/>
          </p:nvPr>
        </p:nvSpPr>
        <p:spPr/>
        <p:txBody>
          <a:bodyPr/>
          <a:lstStyle/>
          <a:p>
            <a:fld id="{CF84B3F6-C4B0-4853-BD69-4F22DC472C4E}" type="slidenum">
              <a:rPr lang="en-CA" smtClean="0"/>
              <a:t>12</a:t>
            </a:fld>
            <a:endParaRPr lang="en-CA"/>
          </a:p>
        </p:txBody>
      </p:sp>
    </p:spTree>
    <p:extLst>
      <p:ext uri="{BB962C8B-B14F-4D97-AF65-F5344CB8AC3E}">
        <p14:creationId xmlns:p14="http://schemas.microsoft.com/office/powerpoint/2010/main" val="1372938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Familiar scriptures, but we need to really bear down on what they mean …</a:t>
            </a:r>
          </a:p>
          <a:p>
            <a:pPr marL="171450" indent="-171450">
              <a:buFont typeface="Arial" panose="020B0604020202020204" pitchFamily="34" charset="0"/>
              <a:buChar char="•"/>
            </a:pPr>
            <a:r>
              <a:rPr lang="en-CA" dirty="0"/>
              <a:t>Jh20 – after resurrection …</a:t>
            </a:r>
          </a:p>
        </p:txBody>
      </p:sp>
      <p:sp>
        <p:nvSpPr>
          <p:cNvPr id="4" name="Slide Number Placeholder 3"/>
          <p:cNvSpPr>
            <a:spLocks noGrp="1"/>
          </p:cNvSpPr>
          <p:nvPr>
            <p:ph type="sldNum" sz="quarter" idx="5"/>
          </p:nvPr>
        </p:nvSpPr>
        <p:spPr/>
        <p:txBody>
          <a:bodyPr/>
          <a:lstStyle/>
          <a:p>
            <a:fld id="{CF84B3F6-C4B0-4853-BD69-4F22DC472C4E}" type="slidenum">
              <a:rPr lang="en-CA" smtClean="0"/>
              <a:t>13</a:t>
            </a:fld>
            <a:endParaRPr lang="en-CA"/>
          </a:p>
        </p:txBody>
      </p:sp>
    </p:spTree>
    <p:extLst>
      <p:ext uri="{BB962C8B-B14F-4D97-AF65-F5344CB8AC3E}">
        <p14:creationId xmlns:p14="http://schemas.microsoft.com/office/powerpoint/2010/main" val="2602486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NT documents are the result of the Holy Spirit’s guiding the Apostles “into all the truth”</a:t>
            </a:r>
          </a:p>
        </p:txBody>
      </p:sp>
      <p:sp>
        <p:nvSpPr>
          <p:cNvPr id="4" name="Slide Number Placeholder 3"/>
          <p:cNvSpPr>
            <a:spLocks noGrp="1"/>
          </p:cNvSpPr>
          <p:nvPr>
            <p:ph type="sldNum" sz="quarter" idx="5"/>
          </p:nvPr>
        </p:nvSpPr>
        <p:spPr/>
        <p:txBody>
          <a:bodyPr/>
          <a:lstStyle/>
          <a:p>
            <a:fld id="{CF84B3F6-C4B0-4853-BD69-4F22DC472C4E}" type="slidenum">
              <a:rPr lang="en-CA" smtClean="0"/>
              <a:t>14</a:t>
            </a:fld>
            <a:endParaRPr lang="en-CA"/>
          </a:p>
        </p:txBody>
      </p:sp>
    </p:spTree>
    <p:extLst>
      <p:ext uri="{BB962C8B-B14F-4D97-AF65-F5344CB8AC3E}">
        <p14:creationId xmlns:p14="http://schemas.microsoft.com/office/powerpoint/2010/main" val="2831186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Our job is “to prophesy”: preach the gospel, teach the Way of God </a:t>
            </a:r>
          </a:p>
        </p:txBody>
      </p:sp>
      <p:sp>
        <p:nvSpPr>
          <p:cNvPr id="4" name="Slide Number Placeholder 3"/>
          <p:cNvSpPr>
            <a:spLocks noGrp="1"/>
          </p:cNvSpPr>
          <p:nvPr>
            <p:ph type="sldNum" sz="quarter" idx="5"/>
          </p:nvPr>
        </p:nvSpPr>
        <p:spPr/>
        <p:txBody>
          <a:bodyPr/>
          <a:lstStyle/>
          <a:p>
            <a:fld id="{CF84B3F6-C4B0-4853-BD69-4F22DC472C4E}" type="slidenum">
              <a:rPr lang="en-CA" smtClean="0"/>
              <a:t>15</a:t>
            </a:fld>
            <a:endParaRPr lang="en-CA"/>
          </a:p>
        </p:txBody>
      </p:sp>
    </p:spTree>
    <p:extLst>
      <p:ext uri="{BB962C8B-B14F-4D97-AF65-F5344CB8AC3E}">
        <p14:creationId xmlns:p14="http://schemas.microsoft.com/office/powerpoint/2010/main" val="42596436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“prophetic word” is primarily “forthtelling” …</a:t>
            </a:r>
          </a:p>
          <a:p>
            <a:pPr marL="171450" indent="-171450">
              <a:buFont typeface="Arial" panose="020B0604020202020204" pitchFamily="34" charset="0"/>
              <a:buChar char="•"/>
            </a:pPr>
            <a:r>
              <a:rPr lang="en-CA" dirty="0"/>
              <a:t>“foretelling”, prediction, is very much subordinate</a:t>
            </a:r>
          </a:p>
        </p:txBody>
      </p:sp>
      <p:sp>
        <p:nvSpPr>
          <p:cNvPr id="4" name="Slide Number Placeholder 3"/>
          <p:cNvSpPr>
            <a:spLocks noGrp="1"/>
          </p:cNvSpPr>
          <p:nvPr>
            <p:ph type="sldNum" sz="quarter" idx="5"/>
          </p:nvPr>
        </p:nvSpPr>
        <p:spPr/>
        <p:txBody>
          <a:bodyPr/>
          <a:lstStyle/>
          <a:p>
            <a:fld id="{CF84B3F6-C4B0-4853-BD69-4F22DC472C4E}" type="slidenum">
              <a:rPr lang="en-CA" smtClean="0"/>
              <a:t>16</a:t>
            </a:fld>
            <a:endParaRPr lang="en-CA"/>
          </a:p>
        </p:txBody>
      </p:sp>
    </p:spTree>
    <p:extLst>
      <p:ext uri="{BB962C8B-B14F-4D97-AF65-F5344CB8AC3E}">
        <p14:creationId xmlns:p14="http://schemas.microsoft.com/office/powerpoint/2010/main" val="39982505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CF84B3F6-C4B0-4853-BD69-4F22DC472C4E}" type="slidenum">
              <a:rPr lang="en-CA" smtClean="0"/>
              <a:t>17</a:t>
            </a:fld>
            <a:endParaRPr lang="en-CA"/>
          </a:p>
        </p:txBody>
      </p:sp>
    </p:spTree>
    <p:extLst>
      <p:ext uri="{BB962C8B-B14F-4D97-AF65-F5344CB8AC3E}">
        <p14:creationId xmlns:p14="http://schemas.microsoft.com/office/powerpoint/2010/main" val="75616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seldom use the word “forthtelling” in daily speech …</a:t>
            </a:r>
          </a:p>
          <a:p>
            <a:pPr marL="171450" indent="-171450">
              <a:buFont typeface="Arial" panose="020B0604020202020204" pitchFamily="34" charset="0"/>
              <a:buChar char="•"/>
            </a:pPr>
            <a:r>
              <a:rPr lang="en-CA" dirty="0"/>
              <a:t>It is the main purpose, the main focus of “prophecy” </a:t>
            </a:r>
          </a:p>
        </p:txBody>
      </p:sp>
      <p:sp>
        <p:nvSpPr>
          <p:cNvPr id="4" name="Slide Number Placeholder 3"/>
          <p:cNvSpPr>
            <a:spLocks noGrp="1"/>
          </p:cNvSpPr>
          <p:nvPr>
            <p:ph type="sldNum" sz="quarter" idx="5"/>
          </p:nvPr>
        </p:nvSpPr>
        <p:spPr/>
        <p:txBody>
          <a:bodyPr/>
          <a:lstStyle/>
          <a:p>
            <a:fld id="{CF84B3F6-C4B0-4853-BD69-4F22DC472C4E}" type="slidenum">
              <a:rPr lang="en-CA" smtClean="0"/>
              <a:t>2</a:t>
            </a:fld>
            <a:endParaRPr lang="en-CA"/>
          </a:p>
        </p:txBody>
      </p:sp>
    </p:spTree>
    <p:extLst>
      <p:ext uri="{BB962C8B-B14F-4D97-AF65-F5344CB8AC3E}">
        <p14:creationId xmlns:p14="http://schemas.microsoft.com/office/powerpoint/2010/main" val="2585760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All parts of the creation are equally accessible to God – including temporality …</a:t>
            </a:r>
          </a:p>
          <a:p>
            <a:pPr marL="171450" indent="-171450">
              <a:buFont typeface="Arial" panose="020B0604020202020204" pitchFamily="34" charset="0"/>
              <a:buChar char="•"/>
            </a:pPr>
            <a:r>
              <a:rPr lang="en-CA" dirty="0"/>
              <a:t>This is a “promise” and a “prophecy”</a:t>
            </a:r>
          </a:p>
        </p:txBody>
      </p:sp>
      <p:sp>
        <p:nvSpPr>
          <p:cNvPr id="4" name="Slide Number Placeholder 3"/>
          <p:cNvSpPr>
            <a:spLocks noGrp="1"/>
          </p:cNvSpPr>
          <p:nvPr>
            <p:ph type="sldNum" sz="quarter" idx="5"/>
          </p:nvPr>
        </p:nvSpPr>
        <p:spPr/>
        <p:txBody>
          <a:bodyPr/>
          <a:lstStyle/>
          <a:p>
            <a:fld id="{CF84B3F6-C4B0-4853-BD69-4F22DC472C4E}" type="slidenum">
              <a:rPr lang="en-CA" smtClean="0"/>
              <a:t>4</a:t>
            </a:fld>
            <a:endParaRPr lang="en-CA"/>
          </a:p>
        </p:txBody>
      </p:sp>
    </p:spTree>
    <p:extLst>
      <p:ext uri="{BB962C8B-B14F-4D97-AF65-F5344CB8AC3E}">
        <p14:creationId xmlns:p14="http://schemas.microsoft.com/office/powerpoint/2010/main" val="15010447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kind of prophecy has stopped …</a:t>
            </a:r>
          </a:p>
          <a:p>
            <a:pPr marL="171450" indent="-171450">
              <a:buFont typeface="Arial" panose="020B0604020202020204" pitchFamily="34" charset="0"/>
              <a:buChar char="•"/>
            </a:pPr>
            <a:r>
              <a:rPr lang="en-CA" dirty="0"/>
              <a:t>Will it start up again?</a:t>
            </a:r>
          </a:p>
        </p:txBody>
      </p:sp>
      <p:sp>
        <p:nvSpPr>
          <p:cNvPr id="4" name="Slide Number Placeholder 3"/>
          <p:cNvSpPr>
            <a:spLocks noGrp="1"/>
          </p:cNvSpPr>
          <p:nvPr>
            <p:ph type="sldNum" sz="quarter" idx="5"/>
          </p:nvPr>
        </p:nvSpPr>
        <p:spPr/>
        <p:txBody>
          <a:bodyPr/>
          <a:lstStyle/>
          <a:p>
            <a:fld id="{CF84B3F6-C4B0-4853-BD69-4F22DC472C4E}" type="slidenum">
              <a:rPr lang="en-CA" smtClean="0"/>
              <a:t>5</a:t>
            </a:fld>
            <a:endParaRPr lang="en-CA"/>
          </a:p>
        </p:txBody>
      </p:sp>
    </p:spTree>
    <p:extLst>
      <p:ext uri="{BB962C8B-B14F-4D97-AF65-F5344CB8AC3E}">
        <p14:creationId xmlns:p14="http://schemas.microsoft.com/office/powerpoint/2010/main" val="3852095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OT context is very different, but NT make it clear this part is Messianic</a:t>
            </a:r>
          </a:p>
        </p:txBody>
      </p:sp>
      <p:sp>
        <p:nvSpPr>
          <p:cNvPr id="4" name="Slide Number Placeholder 3"/>
          <p:cNvSpPr>
            <a:spLocks noGrp="1"/>
          </p:cNvSpPr>
          <p:nvPr>
            <p:ph type="sldNum" sz="quarter" idx="5"/>
          </p:nvPr>
        </p:nvSpPr>
        <p:spPr/>
        <p:txBody>
          <a:bodyPr/>
          <a:lstStyle/>
          <a:p>
            <a:fld id="{CF84B3F6-C4B0-4853-BD69-4F22DC472C4E}" type="slidenum">
              <a:rPr lang="en-CA" smtClean="0"/>
              <a:t>6</a:t>
            </a:fld>
            <a:endParaRPr lang="en-CA"/>
          </a:p>
        </p:txBody>
      </p:sp>
    </p:spTree>
    <p:extLst>
      <p:ext uri="{BB962C8B-B14F-4D97-AF65-F5344CB8AC3E}">
        <p14:creationId xmlns:p14="http://schemas.microsoft.com/office/powerpoint/2010/main" val="3995127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Another prophecy that would NOT be taken to relate to the First Advent </a:t>
            </a:r>
          </a:p>
        </p:txBody>
      </p:sp>
      <p:sp>
        <p:nvSpPr>
          <p:cNvPr id="4" name="Slide Number Placeholder 3"/>
          <p:cNvSpPr>
            <a:spLocks noGrp="1"/>
          </p:cNvSpPr>
          <p:nvPr>
            <p:ph type="sldNum" sz="quarter" idx="5"/>
          </p:nvPr>
        </p:nvSpPr>
        <p:spPr/>
        <p:txBody>
          <a:bodyPr/>
          <a:lstStyle/>
          <a:p>
            <a:fld id="{CF84B3F6-C4B0-4853-BD69-4F22DC472C4E}" type="slidenum">
              <a:rPr lang="en-CA" smtClean="0"/>
              <a:t>7</a:t>
            </a:fld>
            <a:endParaRPr lang="en-CA"/>
          </a:p>
        </p:txBody>
      </p:sp>
    </p:spTree>
    <p:extLst>
      <p:ext uri="{BB962C8B-B14F-4D97-AF65-F5344CB8AC3E}">
        <p14:creationId xmlns:p14="http://schemas.microsoft.com/office/powerpoint/2010/main" val="1596363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Matthew and John were just quoted</a:t>
            </a:r>
          </a:p>
        </p:txBody>
      </p:sp>
      <p:sp>
        <p:nvSpPr>
          <p:cNvPr id="4" name="Slide Number Placeholder 3"/>
          <p:cNvSpPr>
            <a:spLocks noGrp="1"/>
          </p:cNvSpPr>
          <p:nvPr>
            <p:ph type="sldNum" sz="quarter" idx="5"/>
          </p:nvPr>
        </p:nvSpPr>
        <p:spPr/>
        <p:txBody>
          <a:bodyPr/>
          <a:lstStyle/>
          <a:p>
            <a:fld id="{CF84B3F6-C4B0-4853-BD69-4F22DC472C4E}" type="slidenum">
              <a:rPr lang="en-CA" smtClean="0"/>
              <a:t>8</a:t>
            </a:fld>
            <a:endParaRPr lang="en-CA"/>
          </a:p>
        </p:txBody>
      </p:sp>
    </p:spTree>
    <p:extLst>
      <p:ext uri="{BB962C8B-B14F-4D97-AF65-F5344CB8AC3E}">
        <p14:creationId xmlns:p14="http://schemas.microsoft.com/office/powerpoint/2010/main" val="622543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First Advent: Christ would suffer</a:t>
            </a:r>
          </a:p>
          <a:p>
            <a:pPr marL="171450" indent="-171450">
              <a:buFont typeface="Arial" panose="020B0604020202020204" pitchFamily="34" charset="0"/>
              <a:buChar char="•"/>
            </a:pPr>
            <a:r>
              <a:rPr lang="en-CA" dirty="0"/>
              <a:t>Second Advent: times of refreshing</a:t>
            </a:r>
          </a:p>
          <a:p>
            <a:pPr marL="171450" indent="-171450">
              <a:buFont typeface="Arial" panose="020B0604020202020204" pitchFamily="34" charset="0"/>
              <a:buChar char="•"/>
            </a:pPr>
            <a:r>
              <a:rPr lang="en-CA" dirty="0"/>
              <a:t>General condition: all the prophets … proclaimed these days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Herbert Armstrong use to call this “the trunk of the tree …” </a:t>
            </a:r>
          </a:p>
        </p:txBody>
      </p:sp>
      <p:sp>
        <p:nvSpPr>
          <p:cNvPr id="4" name="Slide Number Placeholder 3"/>
          <p:cNvSpPr>
            <a:spLocks noGrp="1"/>
          </p:cNvSpPr>
          <p:nvPr>
            <p:ph type="sldNum" sz="quarter" idx="5"/>
          </p:nvPr>
        </p:nvSpPr>
        <p:spPr/>
        <p:txBody>
          <a:bodyPr/>
          <a:lstStyle/>
          <a:p>
            <a:fld id="{CF84B3F6-C4B0-4853-BD69-4F22DC472C4E}" type="slidenum">
              <a:rPr lang="en-CA" smtClean="0"/>
              <a:t>9</a:t>
            </a:fld>
            <a:endParaRPr lang="en-CA"/>
          </a:p>
        </p:txBody>
      </p:sp>
    </p:spTree>
    <p:extLst>
      <p:ext uri="{BB962C8B-B14F-4D97-AF65-F5344CB8AC3E}">
        <p14:creationId xmlns:p14="http://schemas.microsoft.com/office/powerpoint/2010/main" val="36324461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Many other examples could be cited …</a:t>
            </a:r>
          </a:p>
          <a:p>
            <a:pPr marL="171450" indent="-171450">
              <a:buFont typeface="Arial" panose="020B0604020202020204" pitchFamily="34" charset="0"/>
              <a:buChar char="•"/>
            </a:pPr>
            <a:r>
              <a:rPr lang="en-CA" dirty="0"/>
              <a:t>All long term “foretelling” relates to the Plan of God and the Plan of God focusses on the First Advent, the Second Advent, and related events</a:t>
            </a:r>
          </a:p>
        </p:txBody>
      </p:sp>
      <p:sp>
        <p:nvSpPr>
          <p:cNvPr id="4" name="Slide Number Placeholder 3"/>
          <p:cNvSpPr>
            <a:spLocks noGrp="1"/>
          </p:cNvSpPr>
          <p:nvPr>
            <p:ph type="sldNum" sz="quarter" idx="5"/>
          </p:nvPr>
        </p:nvSpPr>
        <p:spPr/>
        <p:txBody>
          <a:bodyPr/>
          <a:lstStyle/>
          <a:p>
            <a:fld id="{CF84B3F6-C4B0-4853-BD69-4F22DC472C4E}" type="slidenum">
              <a:rPr lang="en-CA" smtClean="0"/>
              <a:t>10</a:t>
            </a:fld>
            <a:endParaRPr lang="en-CA"/>
          </a:p>
        </p:txBody>
      </p:sp>
    </p:spTree>
    <p:extLst>
      <p:ext uri="{BB962C8B-B14F-4D97-AF65-F5344CB8AC3E}">
        <p14:creationId xmlns:p14="http://schemas.microsoft.com/office/powerpoint/2010/main" val="234595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636B4-DEC3-8A1F-B310-F8CB69E3F8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A71454C-DE24-7B01-47ED-3CF266EC5A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6F075E4-A592-8EA3-E19A-FADB76679678}"/>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922E1363-3A79-E020-E8ED-61706B678E9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2BE595F-0C18-61C9-635E-17F7B31EA6B0}"/>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57262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DB3F8-B6EB-704B-A4B1-FE1AB9F01D6E}"/>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3BC1911-05A1-3834-FD4E-A3CFC1A556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E2DA31F-B3D4-4D90-CFA1-AD12B42016CF}"/>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6147E8E6-AFAB-D5AC-0281-DCA0D5F47E6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0AD9F4-EA2C-929E-76C3-381DF3FA6D33}"/>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1997141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4B2E35-938C-B59C-8188-3DC607D02D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521EAB5-CB3D-7F42-9BAE-A92B7BB5862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C3A5222-DC93-2148-7945-80B5E9B4C721}"/>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2148D12B-B694-B52E-E23C-6619EE5B05E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4EA666F-A67E-164F-66B2-B14C1D030E48}"/>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551584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C8714-8B23-B903-5938-E067695E7AD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8770EB-E173-B9E0-DBB8-A6C2EA60A7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177C9FE-71F5-90C4-180A-0DB2644B0C28}"/>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ED86251F-42C8-3391-74E8-8B028A3737F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EBAAA14-5FD5-66A3-80CD-4B06B9F5C129}"/>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2819804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86296-F90E-02B8-A830-7B3DDA87EC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4E555B99-9212-0996-AA6E-808218DE3F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CB3728-B605-262B-D5E6-C40EAAAE4850}"/>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8CA4F1CE-25A0-BA46-A7AB-4D1EECB65C7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5B84FB7-83F1-EB57-EB31-4E681E20CAB0}"/>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3085852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9631B-B90E-EA78-91CA-F32BB01C8BD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2DAEF29-5F11-62A2-9629-04B926DF36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B1FEE78-4779-879F-28B0-09485A602B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10B4EEEC-D38F-FAFB-3C31-F38710F194FC}"/>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6" name="Footer Placeholder 5">
            <a:extLst>
              <a:ext uri="{FF2B5EF4-FFF2-40B4-BE49-F238E27FC236}">
                <a16:creationId xmlns:a16="http://schemas.microsoft.com/office/drawing/2014/main" id="{02DB1DA3-3D35-C087-7591-201A5C09D1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11205E7-7A5F-B17B-7AE1-0F4D1AEBA0B3}"/>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284520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56734-7152-9F04-FE3D-BA6C6714FA1F}"/>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59C1502-5C0B-37EA-B789-FC334AA8BA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D524EF-1A37-4F48-DE8A-96E15C8D8E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F68D7AE1-A5BF-0C18-D5AA-2A9C60947E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32521E-C4E2-E3E6-30F3-1465E91DA7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F183256B-9744-8318-4DA0-78794DC1B402}"/>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8" name="Footer Placeholder 7">
            <a:extLst>
              <a:ext uri="{FF2B5EF4-FFF2-40B4-BE49-F238E27FC236}">
                <a16:creationId xmlns:a16="http://schemas.microsoft.com/office/drawing/2014/main" id="{DE5A67BE-79B7-F2A9-2A00-D8795BECC5F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3A27E54-18BE-9938-F8B8-47B95311BA94}"/>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221081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473C7-DDEF-070D-5D30-EE2B4C78FD7E}"/>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F47C432E-79AF-1395-E73D-290007CA53D3}"/>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4" name="Footer Placeholder 3">
            <a:extLst>
              <a:ext uri="{FF2B5EF4-FFF2-40B4-BE49-F238E27FC236}">
                <a16:creationId xmlns:a16="http://schemas.microsoft.com/office/drawing/2014/main" id="{7C701E0B-004D-A0CB-ECB9-11C1821A95F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21B0D48-84BF-DC77-59AD-B62579E1B68B}"/>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52315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DC9BF-76F0-AB77-BE44-E618DB6EE526}"/>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3" name="Footer Placeholder 2">
            <a:extLst>
              <a:ext uri="{FF2B5EF4-FFF2-40B4-BE49-F238E27FC236}">
                <a16:creationId xmlns:a16="http://schemas.microsoft.com/office/drawing/2014/main" id="{2075753A-9AF2-CFF9-4613-6F4206ABF6CB}"/>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B98A4FB-56DA-C308-5856-ED37E36E7230}"/>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2265292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BB8F0-5B10-61AF-87C3-C13690564E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FC6DB0B2-F49F-0DA9-F434-84CECFFCC2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DA0C73D-7ACA-A18D-7194-59590F8F65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7BE6F5-0D87-2994-5CE5-A988054B979A}"/>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6" name="Footer Placeholder 5">
            <a:extLst>
              <a:ext uri="{FF2B5EF4-FFF2-40B4-BE49-F238E27FC236}">
                <a16:creationId xmlns:a16="http://schemas.microsoft.com/office/drawing/2014/main" id="{C6CC0B01-D451-6560-C0AE-2897153625E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AF0FA92-401C-79B6-7319-00A875500819}"/>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879429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84188-80B0-D040-9597-78EA185F6D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C1A9796E-BC85-9602-D25D-42933CEED7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0350734-3E2E-E004-624D-F10099FFF8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040B0B-0C0C-4CDB-4441-90FB7CE0AA34}"/>
              </a:ext>
            </a:extLst>
          </p:cNvPr>
          <p:cNvSpPr>
            <a:spLocks noGrp="1"/>
          </p:cNvSpPr>
          <p:nvPr>
            <p:ph type="dt" sz="half" idx="10"/>
          </p:nvPr>
        </p:nvSpPr>
        <p:spPr/>
        <p:txBody>
          <a:bodyPr/>
          <a:lstStyle/>
          <a:p>
            <a:fld id="{6EF4F730-BDD8-42F5-83B4-689F2CADC403}" type="datetimeFigureOut">
              <a:rPr lang="en-CA" smtClean="0"/>
              <a:t>2023-10-25</a:t>
            </a:fld>
            <a:endParaRPr lang="en-CA"/>
          </a:p>
        </p:txBody>
      </p:sp>
      <p:sp>
        <p:nvSpPr>
          <p:cNvPr id="6" name="Footer Placeholder 5">
            <a:extLst>
              <a:ext uri="{FF2B5EF4-FFF2-40B4-BE49-F238E27FC236}">
                <a16:creationId xmlns:a16="http://schemas.microsoft.com/office/drawing/2014/main" id="{7377FE65-39B2-9D6A-DF67-63B2BE08616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70F5E06-A053-1A4C-7C74-B6E4A1DB994F}"/>
              </a:ext>
            </a:extLst>
          </p:cNvPr>
          <p:cNvSpPr>
            <a:spLocks noGrp="1"/>
          </p:cNvSpPr>
          <p:nvPr>
            <p:ph type="sldNum" sz="quarter" idx="12"/>
          </p:nvPr>
        </p:nvSpPr>
        <p:spPr/>
        <p:txBody>
          <a:bodyPr/>
          <a:lstStyle/>
          <a:p>
            <a:fld id="{590ABBB9-B1F7-4FC3-9FDE-EADD739A043F}" type="slidenum">
              <a:rPr lang="en-CA" smtClean="0"/>
              <a:t>‹#›</a:t>
            </a:fld>
            <a:endParaRPr lang="en-CA"/>
          </a:p>
        </p:txBody>
      </p:sp>
    </p:spTree>
    <p:extLst>
      <p:ext uri="{BB962C8B-B14F-4D97-AF65-F5344CB8AC3E}">
        <p14:creationId xmlns:p14="http://schemas.microsoft.com/office/powerpoint/2010/main" val="9472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C7DDDF-10E1-EBC7-BEF9-614733BC72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C5EBEBC-0E9D-41B5-4088-CB5DA2E070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7FCB857-29B1-5DC5-ED06-0F4E2140F9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4F730-BDD8-42F5-83B4-689F2CADC403}" type="datetimeFigureOut">
              <a:rPr lang="en-CA" smtClean="0"/>
              <a:t>2023-10-25</a:t>
            </a:fld>
            <a:endParaRPr lang="en-CA"/>
          </a:p>
        </p:txBody>
      </p:sp>
      <p:sp>
        <p:nvSpPr>
          <p:cNvPr id="5" name="Footer Placeholder 4">
            <a:extLst>
              <a:ext uri="{FF2B5EF4-FFF2-40B4-BE49-F238E27FC236}">
                <a16:creationId xmlns:a16="http://schemas.microsoft.com/office/drawing/2014/main" id="{F0D790B5-EC9F-09FB-F0B7-4DCAB15346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550CC28-ECB3-4219-C76E-DADC3B4E6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0ABBB9-B1F7-4FC3-9FDE-EADD739A043F}" type="slidenum">
              <a:rPr lang="en-CA" smtClean="0"/>
              <a:t>‹#›</a:t>
            </a:fld>
            <a:endParaRPr lang="en-CA"/>
          </a:p>
        </p:txBody>
      </p:sp>
    </p:spTree>
    <p:extLst>
      <p:ext uri="{BB962C8B-B14F-4D97-AF65-F5344CB8AC3E}">
        <p14:creationId xmlns:p14="http://schemas.microsoft.com/office/powerpoint/2010/main" val="3926252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4D73E-694C-DEE2-650E-8AA650E9C4F8}"/>
              </a:ext>
            </a:extLst>
          </p:cNvPr>
          <p:cNvSpPr>
            <a:spLocks noGrp="1"/>
          </p:cNvSpPr>
          <p:nvPr>
            <p:ph type="ctrTitle"/>
          </p:nvPr>
        </p:nvSpPr>
        <p:spPr>
          <a:xfrm>
            <a:off x="1524000" y="1"/>
            <a:ext cx="9144000" cy="1255776"/>
          </a:xfrm>
        </p:spPr>
        <p:txBody>
          <a:bodyPr/>
          <a:lstStyle/>
          <a:p>
            <a:r>
              <a:rPr lang="en-CA" dirty="0">
                <a:latin typeface="Arial Black" panose="020B0A04020102020204" pitchFamily="34" charset="0"/>
              </a:rPr>
              <a:t>What is “Prophecy”?</a:t>
            </a:r>
          </a:p>
        </p:txBody>
      </p:sp>
      <p:sp>
        <p:nvSpPr>
          <p:cNvPr id="3" name="Subtitle 2">
            <a:extLst>
              <a:ext uri="{FF2B5EF4-FFF2-40B4-BE49-F238E27FC236}">
                <a16:creationId xmlns:a16="http://schemas.microsoft.com/office/drawing/2014/main" id="{C8D30125-89B8-B2FE-B245-0921354A0E14}"/>
              </a:ext>
            </a:extLst>
          </p:cNvPr>
          <p:cNvSpPr>
            <a:spLocks noGrp="1"/>
          </p:cNvSpPr>
          <p:nvPr>
            <p:ph type="subTitle" idx="1"/>
          </p:nvPr>
        </p:nvSpPr>
        <p:spPr>
          <a:xfrm>
            <a:off x="0" y="1463040"/>
            <a:ext cx="12192000" cy="5092744"/>
          </a:xfrm>
        </p:spPr>
        <p:txBody>
          <a:bodyPr/>
          <a:lstStyle/>
          <a:p>
            <a:r>
              <a:rPr lang="en-CA" sz="2800" b="1" dirty="0">
                <a:solidFill>
                  <a:srgbClr val="FF0000"/>
                </a:solidFill>
              </a:rPr>
              <a:t>Yet </a:t>
            </a:r>
            <a:r>
              <a:rPr lang="en-CA" sz="2800" b="1" i="1" dirty="0">
                <a:solidFill>
                  <a:srgbClr val="FF0000"/>
                </a:solidFill>
                <a:highlight>
                  <a:srgbClr val="FFFF00"/>
                </a:highlight>
              </a:rPr>
              <a:t>the LORD warned</a:t>
            </a:r>
            <a:r>
              <a:rPr lang="en-CA" sz="2800" b="1" dirty="0">
                <a:solidFill>
                  <a:srgbClr val="FF0000"/>
                </a:solidFill>
              </a:rPr>
              <a:t> Israel and Judah </a:t>
            </a:r>
            <a:r>
              <a:rPr lang="en-CA" sz="2800" b="1" i="1" dirty="0">
                <a:solidFill>
                  <a:srgbClr val="FF0000"/>
                </a:solidFill>
                <a:highlight>
                  <a:srgbClr val="FFFF00"/>
                </a:highlight>
              </a:rPr>
              <a:t>by every prophet</a:t>
            </a:r>
            <a:r>
              <a:rPr lang="en-CA" sz="2800" b="1" dirty="0">
                <a:solidFill>
                  <a:srgbClr val="FF0000"/>
                </a:solidFill>
              </a:rPr>
              <a:t> and </a:t>
            </a:r>
            <a:r>
              <a:rPr lang="en-CA" sz="2800" b="1" i="1" dirty="0">
                <a:solidFill>
                  <a:srgbClr val="FF0000"/>
                </a:solidFill>
                <a:highlight>
                  <a:srgbClr val="FFFF00"/>
                </a:highlight>
              </a:rPr>
              <a:t>every seer</a:t>
            </a:r>
            <a:r>
              <a:rPr lang="en-CA" sz="2800" b="1" dirty="0">
                <a:solidFill>
                  <a:srgbClr val="FF0000"/>
                </a:solidFill>
              </a:rPr>
              <a:t>, saying, “Turn from your evil ways and </a:t>
            </a:r>
            <a:r>
              <a:rPr lang="en-CA" sz="2800" b="1" i="1" dirty="0">
                <a:solidFill>
                  <a:srgbClr val="FF0000"/>
                </a:solidFill>
                <a:highlight>
                  <a:srgbClr val="FFFF00"/>
                </a:highlight>
              </a:rPr>
              <a:t>keep my commandments</a:t>
            </a:r>
            <a:r>
              <a:rPr lang="en-CA" sz="2800" b="1" dirty="0">
                <a:solidFill>
                  <a:srgbClr val="FF0000"/>
                </a:solidFill>
              </a:rPr>
              <a:t> and my statutes, in accordance with all the [torah] that I commanded your fathers, and that I sent to you </a:t>
            </a:r>
            <a:r>
              <a:rPr lang="en-CA" sz="2800" b="1" i="1" dirty="0">
                <a:solidFill>
                  <a:srgbClr val="FF0000"/>
                </a:solidFill>
                <a:highlight>
                  <a:srgbClr val="FFFF00"/>
                </a:highlight>
              </a:rPr>
              <a:t>by my servants the prophets</a:t>
            </a:r>
            <a:r>
              <a:rPr lang="en-CA" sz="2800" b="1" dirty="0">
                <a:solidFill>
                  <a:srgbClr val="FF0000"/>
                </a:solidFill>
              </a:rPr>
              <a:t>.”</a:t>
            </a:r>
          </a:p>
          <a:p>
            <a:pPr algn="r">
              <a:lnSpc>
                <a:spcPct val="10000"/>
              </a:lnSpc>
              <a:spcBef>
                <a:spcPts val="0"/>
              </a:spcBef>
            </a:pPr>
            <a:r>
              <a:rPr lang="en-CA" sz="2000" b="1" dirty="0"/>
              <a:t>2 Kings 17:13 ESV</a:t>
            </a:r>
            <a:r>
              <a:rPr lang="en-CA" dirty="0"/>
              <a:t> </a:t>
            </a:r>
          </a:p>
          <a:p>
            <a:pPr>
              <a:spcBef>
                <a:spcPts val="1200"/>
              </a:spcBef>
            </a:pPr>
            <a:r>
              <a:rPr lang="en-CA" sz="2800" b="1" dirty="0">
                <a:solidFill>
                  <a:srgbClr val="FF0000"/>
                </a:solidFill>
              </a:rPr>
              <a:t>Then [Jesus] said to them, “These are </a:t>
            </a:r>
            <a:r>
              <a:rPr lang="en-CA" sz="2800" b="1" i="1" dirty="0">
                <a:solidFill>
                  <a:srgbClr val="FF0000"/>
                </a:solidFill>
                <a:highlight>
                  <a:srgbClr val="FFFF00"/>
                </a:highlight>
              </a:rPr>
              <a:t>my words</a:t>
            </a:r>
            <a:r>
              <a:rPr lang="en-CA" sz="2800" b="1" dirty="0">
                <a:solidFill>
                  <a:srgbClr val="FF0000"/>
                </a:solidFill>
              </a:rPr>
              <a:t> that I spoke to you while I was still with you, that </a:t>
            </a:r>
            <a:r>
              <a:rPr lang="en-CA" sz="2800" b="1" i="1" dirty="0">
                <a:solidFill>
                  <a:srgbClr val="FF0000"/>
                </a:solidFill>
                <a:highlight>
                  <a:srgbClr val="FFFF00"/>
                </a:highlight>
              </a:rPr>
              <a:t>everything written about me</a:t>
            </a:r>
            <a:r>
              <a:rPr lang="en-CA" sz="2800" b="1" dirty="0">
                <a:solidFill>
                  <a:srgbClr val="FF0000"/>
                </a:solidFill>
              </a:rPr>
              <a:t> in the [nomos] of Moses and the </a:t>
            </a:r>
            <a:r>
              <a:rPr lang="en-CA" sz="2800" b="1" i="1" dirty="0">
                <a:solidFill>
                  <a:srgbClr val="FF0000"/>
                </a:solidFill>
                <a:highlight>
                  <a:srgbClr val="FFFF00"/>
                </a:highlight>
              </a:rPr>
              <a:t>Prophets</a:t>
            </a:r>
            <a:r>
              <a:rPr lang="en-CA" sz="2800" b="1" dirty="0">
                <a:solidFill>
                  <a:srgbClr val="FF0000"/>
                </a:solidFill>
              </a:rPr>
              <a:t> and the Psalms must be fulfilled.”</a:t>
            </a:r>
          </a:p>
          <a:p>
            <a:pPr algn="r">
              <a:lnSpc>
                <a:spcPct val="10000"/>
              </a:lnSpc>
              <a:spcBef>
                <a:spcPts val="0"/>
              </a:spcBef>
            </a:pPr>
            <a:r>
              <a:rPr lang="en-CA" sz="2000" b="1" dirty="0"/>
              <a:t>Luke 24:44 ESV</a:t>
            </a:r>
            <a:r>
              <a:rPr lang="en-CA" dirty="0"/>
              <a:t> </a:t>
            </a:r>
          </a:p>
          <a:p>
            <a:pPr>
              <a:spcBef>
                <a:spcPts val="0"/>
              </a:spcBef>
            </a:pPr>
            <a:endParaRPr lang="en-CA" dirty="0"/>
          </a:p>
          <a:p>
            <a:pPr>
              <a:spcBef>
                <a:spcPts val="0"/>
              </a:spcBef>
            </a:pPr>
            <a:r>
              <a:rPr lang="en-CA" b="1" dirty="0"/>
              <a:t> </a:t>
            </a:r>
            <a:r>
              <a:rPr lang="en-CA" sz="2800" b="1" i="1" dirty="0">
                <a:solidFill>
                  <a:srgbClr val="FF0000"/>
                </a:solidFill>
                <a:highlight>
                  <a:srgbClr val="FFFF00"/>
                </a:highlight>
              </a:rPr>
              <a:t>Love never ends</a:t>
            </a:r>
            <a:r>
              <a:rPr lang="en-CA" sz="2800" b="1" dirty="0">
                <a:solidFill>
                  <a:srgbClr val="FF0000"/>
                </a:solidFill>
              </a:rPr>
              <a:t>.  As for </a:t>
            </a:r>
            <a:r>
              <a:rPr lang="en-CA" sz="2800" b="1" i="1" dirty="0">
                <a:solidFill>
                  <a:srgbClr val="FF0000"/>
                </a:solidFill>
                <a:highlight>
                  <a:srgbClr val="FFFF00"/>
                </a:highlight>
              </a:rPr>
              <a:t>prophecies</a:t>
            </a:r>
            <a:r>
              <a:rPr lang="en-CA" sz="2800" b="1" dirty="0">
                <a:solidFill>
                  <a:srgbClr val="FF0000"/>
                </a:solidFill>
              </a:rPr>
              <a:t>, they </a:t>
            </a:r>
            <a:r>
              <a:rPr lang="en-CA" sz="2800" b="1" i="1" dirty="0">
                <a:solidFill>
                  <a:srgbClr val="FF0000"/>
                </a:solidFill>
                <a:highlight>
                  <a:srgbClr val="FFFF00"/>
                </a:highlight>
              </a:rPr>
              <a:t>will pass away</a:t>
            </a:r>
            <a:r>
              <a:rPr lang="en-CA" sz="2800" b="1" dirty="0">
                <a:solidFill>
                  <a:srgbClr val="FF0000"/>
                </a:solidFill>
              </a:rPr>
              <a:t>; as for tongues, they will cease; as for knowledge, it will pass away.   For we know in part and </a:t>
            </a:r>
            <a:r>
              <a:rPr lang="en-CA" sz="2800" b="1" i="1" dirty="0">
                <a:solidFill>
                  <a:srgbClr val="FF0000"/>
                </a:solidFill>
                <a:highlight>
                  <a:srgbClr val="FFFF00"/>
                </a:highlight>
              </a:rPr>
              <a:t>we prophesy in part</a:t>
            </a:r>
            <a:r>
              <a:rPr lang="en-CA" sz="2800" b="1" dirty="0">
                <a:solidFill>
                  <a:srgbClr val="FF0000"/>
                </a:solidFill>
              </a:rPr>
              <a:t>, but </a:t>
            </a:r>
            <a:r>
              <a:rPr lang="en-CA" sz="2800" b="1" i="1" dirty="0">
                <a:solidFill>
                  <a:srgbClr val="FF0000"/>
                </a:solidFill>
                <a:highlight>
                  <a:srgbClr val="FFFF00"/>
                </a:highlight>
              </a:rPr>
              <a:t>when the perfect comes</a:t>
            </a:r>
            <a:r>
              <a:rPr lang="en-CA" sz="2800" b="1" dirty="0">
                <a:solidFill>
                  <a:srgbClr val="FF0000"/>
                </a:solidFill>
              </a:rPr>
              <a:t>, </a:t>
            </a:r>
            <a:r>
              <a:rPr lang="en-CA" sz="2800" b="1" i="1" dirty="0">
                <a:solidFill>
                  <a:srgbClr val="FF0000"/>
                </a:solidFill>
                <a:highlight>
                  <a:srgbClr val="FFFF00"/>
                </a:highlight>
              </a:rPr>
              <a:t>the partial will pass away</a:t>
            </a:r>
            <a:r>
              <a:rPr lang="en-CA" sz="2800" b="1" dirty="0">
                <a:solidFill>
                  <a:srgbClr val="FF0000"/>
                </a:solidFill>
              </a:rPr>
              <a:t>. </a:t>
            </a:r>
            <a:endParaRPr lang="en-CA" b="1" dirty="0">
              <a:solidFill>
                <a:srgbClr val="FF0000"/>
              </a:solidFill>
            </a:endParaRPr>
          </a:p>
          <a:p>
            <a:pPr algn="r">
              <a:spcBef>
                <a:spcPts val="0"/>
              </a:spcBef>
            </a:pPr>
            <a:r>
              <a:rPr lang="en-CA" sz="2000" b="1" dirty="0"/>
              <a:t>1 Corinthians 13:8-10 ESV</a:t>
            </a:r>
          </a:p>
        </p:txBody>
      </p:sp>
      <p:sp>
        <p:nvSpPr>
          <p:cNvPr id="7" name="TextBox 6">
            <a:extLst>
              <a:ext uri="{FF2B5EF4-FFF2-40B4-BE49-F238E27FC236}">
                <a16:creationId xmlns:a16="http://schemas.microsoft.com/office/drawing/2014/main" id="{9B6EE481-5661-DDD4-732C-0B09AC974454}"/>
              </a:ext>
            </a:extLst>
          </p:cNvPr>
          <p:cNvSpPr txBox="1"/>
          <p:nvPr/>
        </p:nvSpPr>
        <p:spPr>
          <a:xfrm>
            <a:off x="0" y="6555784"/>
            <a:ext cx="12192000" cy="281231"/>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CA" sz="10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©2023 Mike Whyte – this document may be used freely for personal study, preaching, and teaching.  No part of it may be used under any circumstances for commercial purposes or to attain personal gain or advantage</a:t>
            </a:r>
            <a:r>
              <a:rPr kumimoji="0" lang="en-CA"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a:t>
            </a:r>
            <a:endParaRPr kumimoji="0" lang="en-CA" sz="2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27872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65402-62B8-7FE7-C886-6BD0E0977671}"/>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Long-term Foretelling</a:t>
            </a:r>
          </a:p>
        </p:txBody>
      </p:sp>
      <p:sp>
        <p:nvSpPr>
          <p:cNvPr id="3" name="Content Placeholder 2">
            <a:extLst>
              <a:ext uri="{FF2B5EF4-FFF2-40B4-BE49-F238E27FC236}">
                <a16:creationId xmlns:a16="http://schemas.microsoft.com/office/drawing/2014/main" id="{423B2C9F-C61E-E5CE-5DC5-25CBA0705A28}"/>
              </a:ext>
            </a:extLst>
          </p:cNvPr>
          <p:cNvSpPr>
            <a:spLocks noGrp="1"/>
          </p:cNvSpPr>
          <p:nvPr>
            <p:ph idx="1"/>
          </p:nvPr>
        </p:nvSpPr>
        <p:spPr>
          <a:xfrm>
            <a:off x="0" y="1170432"/>
            <a:ext cx="12192000" cy="5687567"/>
          </a:xfrm>
        </p:spPr>
        <p:txBody>
          <a:bodyPr/>
          <a:lstStyle/>
          <a:p>
            <a:r>
              <a:rPr lang="en-CA" b="1" dirty="0">
                <a:highlight>
                  <a:srgbClr val="FFFF00"/>
                </a:highlight>
              </a:rPr>
              <a:t>These prophecies provide the outline of the Plan of God</a:t>
            </a:r>
            <a:r>
              <a:rPr lang="en-CA" dirty="0"/>
              <a:t>:</a:t>
            </a:r>
          </a:p>
          <a:p>
            <a:pPr lvl="1">
              <a:buFont typeface="Wingdings" panose="05000000000000000000" pitchFamily="2" charset="2"/>
              <a:buChar char="Ø"/>
            </a:pPr>
            <a:r>
              <a:rPr lang="en-CA" dirty="0"/>
              <a:t>The Protoevangelium: Genesis 3:15</a:t>
            </a:r>
          </a:p>
          <a:p>
            <a:pPr lvl="1">
              <a:buFont typeface="Wingdings" panose="05000000000000000000" pitchFamily="2" charset="2"/>
              <a:buChar char="Ø"/>
            </a:pPr>
            <a:r>
              <a:rPr lang="en-CA" dirty="0"/>
              <a:t>The promises to Abraham: Genesis 12:1-7 etc.</a:t>
            </a:r>
          </a:p>
          <a:p>
            <a:pPr lvl="1">
              <a:buFont typeface="Wingdings" panose="05000000000000000000" pitchFamily="2" charset="2"/>
              <a:buChar char="Ø"/>
            </a:pPr>
            <a:r>
              <a:rPr lang="en-CA" dirty="0"/>
              <a:t>The symbolism of the Passover: Exodus 12:1-13</a:t>
            </a:r>
          </a:p>
          <a:p>
            <a:pPr lvl="1">
              <a:buFont typeface="Wingdings" panose="05000000000000000000" pitchFamily="2" charset="2"/>
              <a:buChar char="Ø"/>
            </a:pPr>
            <a:r>
              <a:rPr lang="en-CA" dirty="0"/>
              <a:t>The Covenant of Performance: Exodus 34:10-27</a:t>
            </a:r>
          </a:p>
          <a:p>
            <a:pPr lvl="1">
              <a:buFont typeface="Wingdings" panose="05000000000000000000" pitchFamily="2" charset="2"/>
              <a:buChar char="Ø"/>
            </a:pPr>
            <a:r>
              <a:rPr lang="en-CA" dirty="0"/>
              <a:t>The symbolism of the sacrificial system: Leviticus chapters 1 through 7 and 16</a:t>
            </a:r>
          </a:p>
          <a:p>
            <a:pPr lvl="1">
              <a:buFont typeface="Wingdings" panose="05000000000000000000" pitchFamily="2" charset="2"/>
              <a:buChar char="Ø"/>
            </a:pPr>
            <a:r>
              <a:rPr lang="en-CA" dirty="0"/>
              <a:t>Moses’ prophecy of the Second Exodus and the New Covenant: Deuteronomy 30:1-6</a:t>
            </a:r>
          </a:p>
          <a:p>
            <a:pPr lvl="1">
              <a:buFont typeface="Wingdings" panose="05000000000000000000" pitchFamily="2" charset="2"/>
              <a:buChar char="Ø"/>
            </a:pPr>
            <a:r>
              <a:rPr lang="en-CA" dirty="0"/>
              <a:t>All the Psalms that look to the World Tomorrow</a:t>
            </a:r>
          </a:p>
          <a:p>
            <a:pPr lvl="1">
              <a:buFont typeface="Wingdings" panose="05000000000000000000" pitchFamily="2" charset="2"/>
              <a:buChar char="Ø"/>
            </a:pPr>
            <a:r>
              <a:rPr lang="en-CA" dirty="0"/>
              <a:t>Isaiah’s prophecies: 4:2-6, 7:14, 9:6-7, 11:1-16, 24:1-23, 25:6-12, 26:1-12,19-21, 27:1-6 etc.</a:t>
            </a:r>
          </a:p>
          <a:p>
            <a:pPr lvl="1">
              <a:buFont typeface="Wingdings" panose="05000000000000000000" pitchFamily="2" charset="2"/>
              <a:buChar char="Ø"/>
            </a:pPr>
            <a:r>
              <a:rPr lang="en-CA" dirty="0"/>
              <a:t>Jeremiah’s prophecies: 3:11-18, 16:14-21, 23:1-8, 25:30-33, 30:18-24, 31:8-9,31-37 etc.</a:t>
            </a:r>
          </a:p>
          <a:p>
            <a:pPr lvl="1">
              <a:buFont typeface="Wingdings" panose="05000000000000000000" pitchFamily="2" charset="2"/>
              <a:buChar char="Ø"/>
            </a:pPr>
            <a:r>
              <a:rPr lang="en-CA" dirty="0"/>
              <a:t>Daniel’s revelations and visions:  chapters 2, 7, 8, 9, 10, 11, and 12</a:t>
            </a:r>
          </a:p>
          <a:p>
            <a:pPr lvl="1">
              <a:buFont typeface="Wingdings" panose="05000000000000000000" pitchFamily="2" charset="2"/>
              <a:buChar char="Ø"/>
            </a:pPr>
            <a:r>
              <a:rPr lang="en-CA" dirty="0"/>
              <a:t>Minor Prophets: Hosea 2:16-23, 14:4-9, Amos 9:11-15, Micah 4:1-5, Zephaniah 3:9-20 etc.</a:t>
            </a:r>
          </a:p>
          <a:p>
            <a:pPr lvl="1">
              <a:buFont typeface="Wingdings" panose="05000000000000000000" pitchFamily="2" charset="2"/>
              <a:buChar char="Ø"/>
            </a:pPr>
            <a:r>
              <a:rPr lang="en-CA" dirty="0"/>
              <a:t>The Olivet Prophecy: Mark 13:1-31 , Matthew 24:1-35, Luke 21:5-32</a:t>
            </a:r>
          </a:p>
          <a:p>
            <a:pPr lvl="1">
              <a:buFont typeface="Wingdings" panose="05000000000000000000" pitchFamily="2" charset="2"/>
              <a:buChar char="Ø"/>
            </a:pPr>
            <a:r>
              <a:rPr lang="en-CA" dirty="0"/>
              <a:t>The Book of Revelation</a:t>
            </a:r>
          </a:p>
        </p:txBody>
      </p:sp>
    </p:spTree>
    <p:extLst>
      <p:ext uri="{BB962C8B-B14F-4D97-AF65-F5344CB8AC3E}">
        <p14:creationId xmlns:p14="http://schemas.microsoft.com/office/powerpoint/2010/main" val="1330127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EBD32-763B-AD70-9C14-6BE0583B1E80}"/>
              </a:ext>
            </a:extLst>
          </p:cNvPr>
          <p:cNvSpPr>
            <a:spLocks noGrp="1"/>
          </p:cNvSpPr>
          <p:nvPr>
            <p:ph type="title"/>
          </p:nvPr>
        </p:nvSpPr>
        <p:spPr>
          <a:xfrm>
            <a:off x="838200" y="1"/>
            <a:ext cx="10515600" cy="1146047"/>
          </a:xfrm>
        </p:spPr>
        <p:txBody>
          <a:bodyPr/>
          <a:lstStyle/>
          <a:p>
            <a:pPr algn="ctr"/>
            <a:r>
              <a:rPr lang="en-CA" dirty="0">
                <a:latin typeface="Arial Black" panose="020B0A04020102020204" pitchFamily="34" charset="0"/>
              </a:rPr>
              <a:t>Forthtelling</a:t>
            </a:r>
          </a:p>
        </p:txBody>
      </p:sp>
      <p:sp>
        <p:nvSpPr>
          <p:cNvPr id="3" name="Content Placeholder 2">
            <a:extLst>
              <a:ext uri="{FF2B5EF4-FFF2-40B4-BE49-F238E27FC236}">
                <a16:creationId xmlns:a16="http://schemas.microsoft.com/office/drawing/2014/main" id="{69B8F104-A8A6-413B-E7CE-118377F172F0}"/>
              </a:ext>
            </a:extLst>
          </p:cNvPr>
          <p:cNvSpPr>
            <a:spLocks noGrp="1"/>
          </p:cNvSpPr>
          <p:nvPr>
            <p:ph idx="1"/>
          </p:nvPr>
        </p:nvSpPr>
        <p:spPr>
          <a:xfrm>
            <a:off x="0" y="1146048"/>
            <a:ext cx="12192000" cy="5711951"/>
          </a:xfrm>
        </p:spPr>
        <p:txBody>
          <a:bodyPr/>
          <a:lstStyle/>
          <a:p>
            <a:r>
              <a:rPr lang="en-CA" b="1" dirty="0">
                <a:highlight>
                  <a:srgbClr val="FFFF00"/>
                </a:highlight>
              </a:rPr>
              <a:t>This what it is all about</a:t>
            </a:r>
            <a:r>
              <a:rPr lang="en-CA" dirty="0"/>
              <a:t>: the Way of God, the gospel, the teaching of God concerning his requirements of True Worshippers</a:t>
            </a:r>
          </a:p>
          <a:p>
            <a:r>
              <a:rPr lang="en-CA" dirty="0"/>
              <a:t>Almost always </a:t>
            </a:r>
            <a:r>
              <a:rPr lang="en-CA" b="1" dirty="0">
                <a:highlight>
                  <a:srgbClr val="FFFF00"/>
                </a:highlight>
              </a:rPr>
              <a:t>where “foretelling” occurs it is accompanied by “forthtelling”</a:t>
            </a:r>
            <a:r>
              <a:rPr lang="en-CA" dirty="0"/>
              <a:t>, for example: </a:t>
            </a:r>
            <a:r>
              <a:rPr lang="en-CA" sz="2400" b="1" u="sng" dirty="0"/>
              <a:t>Jeremiah 26:2-6 ESV</a:t>
            </a:r>
            <a:endParaRPr lang="en-CA" b="1" u="sng" dirty="0"/>
          </a:p>
          <a:p>
            <a:pPr marL="457200" lvl="1" indent="0">
              <a:spcBef>
                <a:spcPts val="0"/>
              </a:spcBef>
              <a:buNone/>
            </a:pPr>
            <a:r>
              <a:rPr lang="en-CA" dirty="0"/>
              <a:t>Thus says the LORD: Stand in the court of the LORD’s house, and speak to all the cities of Judah that come to worship in the house of the LORD </a:t>
            </a:r>
            <a:r>
              <a:rPr lang="en-CA" b="1" dirty="0">
                <a:highlight>
                  <a:srgbClr val="FFFF00"/>
                </a:highlight>
              </a:rPr>
              <a:t>all the words that I command you</a:t>
            </a:r>
            <a:r>
              <a:rPr lang="en-CA" dirty="0"/>
              <a:t> to speak to them; </a:t>
            </a:r>
            <a:r>
              <a:rPr lang="en-CA" b="1" dirty="0">
                <a:highlight>
                  <a:srgbClr val="FFFF00"/>
                </a:highlight>
              </a:rPr>
              <a:t>do not hold back a word</a:t>
            </a:r>
            <a:r>
              <a:rPr lang="en-CA" dirty="0"/>
              <a:t>.  It may be they will listen, and </a:t>
            </a:r>
            <a:r>
              <a:rPr lang="en-CA" b="1" dirty="0">
                <a:highlight>
                  <a:srgbClr val="FFFF00"/>
                </a:highlight>
              </a:rPr>
              <a:t>every one turn from his evil way</a:t>
            </a:r>
            <a:r>
              <a:rPr lang="en-CA" dirty="0"/>
              <a:t>, </a:t>
            </a:r>
            <a:r>
              <a:rPr lang="en-CA" b="1" dirty="0">
                <a:highlight>
                  <a:srgbClr val="FFFF00"/>
                </a:highlight>
              </a:rPr>
              <a:t>that I may relent</a:t>
            </a:r>
            <a:r>
              <a:rPr lang="en-CA" dirty="0"/>
              <a:t> of the disaster that I intend to do to them because of their evil deeds.  You shall say to them, ‘Thus says the LORD: </a:t>
            </a:r>
            <a:r>
              <a:rPr lang="en-CA" b="1" dirty="0">
                <a:highlight>
                  <a:srgbClr val="FFFF00"/>
                </a:highlight>
              </a:rPr>
              <a:t>If you will not listen to me</a:t>
            </a:r>
            <a:r>
              <a:rPr lang="en-CA" dirty="0"/>
              <a:t>, to </a:t>
            </a:r>
            <a:r>
              <a:rPr lang="en-CA" b="1" dirty="0">
                <a:highlight>
                  <a:srgbClr val="FFFF00"/>
                </a:highlight>
              </a:rPr>
              <a:t>walk in my [torah]</a:t>
            </a:r>
            <a:r>
              <a:rPr lang="en-CA" dirty="0"/>
              <a:t> that I have set before you, and to </a:t>
            </a:r>
            <a:r>
              <a:rPr lang="en-CA" b="1" dirty="0">
                <a:highlight>
                  <a:srgbClr val="FFFF00"/>
                </a:highlight>
              </a:rPr>
              <a:t>listen to the words of my servants the prophets</a:t>
            </a:r>
            <a:r>
              <a:rPr lang="en-CA" dirty="0"/>
              <a:t> whom I send to you urgently, though you have not listened,  then I will make this house like Shiloh, and I will make this city a curse for all the nations of the earth.’</a:t>
            </a:r>
          </a:p>
          <a:p>
            <a:r>
              <a:rPr lang="en-CA" dirty="0"/>
              <a:t>The Bible is the complete record of the teaching God has given us:</a:t>
            </a:r>
            <a:endParaRPr lang="en-CA" b="1" u="sng" dirty="0"/>
          </a:p>
          <a:p>
            <a:pPr marL="457200" lvl="1" indent="0">
              <a:spcBef>
                <a:spcPts val="0"/>
              </a:spcBef>
              <a:buNone/>
            </a:pPr>
            <a:r>
              <a:rPr lang="en-CA" b="1" u="sng" dirty="0"/>
              <a:t>Revelation 19:10b ESV</a:t>
            </a:r>
          </a:p>
          <a:p>
            <a:pPr marL="457200" lvl="1" indent="0">
              <a:spcBef>
                <a:spcPts val="0"/>
              </a:spcBef>
              <a:buNone/>
            </a:pPr>
            <a:r>
              <a:rPr lang="en-CA" dirty="0"/>
              <a:t>For </a:t>
            </a:r>
            <a:r>
              <a:rPr lang="en-CA" b="1" dirty="0">
                <a:highlight>
                  <a:srgbClr val="FFFF00"/>
                </a:highlight>
              </a:rPr>
              <a:t>the testimony of Jesus is the spirit of prophecy</a:t>
            </a:r>
            <a:r>
              <a:rPr lang="en-CA" dirty="0"/>
              <a:t>.</a:t>
            </a:r>
          </a:p>
        </p:txBody>
      </p:sp>
    </p:spTree>
    <p:extLst>
      <p:ext uri="{BB962C8B-B14F-4D97-AF65-F5344CB8AC3E}">
        <p14:creationId xmlns:p14="http://schemas.microsoft.com/office/powerpoint/2010/main" val="170443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1BD28E-8DA2-F6E2-8CF6-C836C72F9930}"/>
              </a:ext>
            </a:extLst>
          </p:cNvPr>
          <p:cNvSpPr txBox="1"/>
          <p:nvPr/>
        </p:nvSpPr>
        <p:spPr>
          <a:xfrm>
            <a:off x="0" y="147252"/>
            <a:ext cx="12192000" cy="6710748"/>
          </a:xfrm>
          <a:prstGeom prst="rect">
            <a:avLst/>
          </a:prstGeom>
          <a:noFill/>
        </p:spPr>
        <p:txBody>
          <a:bodyPr wrap="square">
            <a:spAutoFit/>
          </a:bodyPr>
          <a:lstStyle/>
          <a:p>
            <a:pPr marL="231775" indent="-231775">
              <a:lnSpc>
                <a:spcPct val="80000"/>
              </a:lnSpc>
              <a:buFont typeface="Arial" panose="020B0604020202020204" pitchFamily="34" charset="0"/>
              <a:buChar char="•"/>
            </a:pPr>
            <a:r>
              <a:rPr lang="en-CA" sz="2800" b="1" dirty="0">
                <a:highlight>
                  <a:srgbClr val="FFFF00"/>
                </a:highlight>
              </a:rPr>
              <a:t>The Book of Revelation is structured around “forthtelling”</a:t>
            </a:r>
            <a:r>
              <a:rPr lang="en-CA" sz="2800" dirty="0"/>
              <a:t>:</a:t>
            </a:r>
          </a:p>
          <a:p>
            <a:pPr lvl="1">
              <a:lnSpc>
                <a:spcPct val="80000"/>
              </a:lnSpc>
            </a:pPr>
            <a:r>
              <a:rPr lang="en-CA" sz="2400" b="1" u="sng" dirty="0"/>
              <a:t>Revelation 1:1-3 ESV</a:t>
            </a:r>
          </a:p>
          <a:p>
            <a:pPr lvl="1">
              <a:lnSpc>
                <a:spcPct val="80000"/>
              </a:lnSpc>
            </a:pPr>
            <a:r>
              <a:rPr lang="en-CA" sz="2400" dirty="0"/>
              <a:t>The revelation of Jesus Christ, which God gave him to show to his servants the things that must soon take place.  He made it known by sending his angel to </a:t>
            </a:r>
            <a:r>
              <a:rPr lang="en-CA" sz="2400" b="1" dirty="0">
                <a:highlight>
                  <a:srgbClr val="FFFF00"/>
                </a:highlight>
              </a:rPr>
              <a:t>his servant John</a:t>
            </a:r>
            <a:r>
              <a:rPr lang="en-CA" sz="2400" dirty="0"/>
              <a:t>, </a:t>
            </a:r>
            <a:r>
              <a:rPr lang="en-CA" sz="2400" b="1" dirty="0">
                <a:highlight>
                  <a:srgbClr val="FFFF00"/>
                </a:highlight>
              </a:rPr>
              <a:t>who bore witness to the word of God</a:t>
            </a:r>
            <a:r>
              <a:rPr lang="en-CA" sz="2400" dirty="0"/>
              <a:t> and to </a:t>
            </a:r>
            <a:r>
              <a:rPr lang="en-CA" sz="2400" b="1" dirty="0">
                <a:highlight>
                  <a:srgbClr val="FFFF00"/>
                </a:highlight>
              </a:rPr>
              <a:t>the testimony of Jesus Christ</a:t>
            </a:r>
            <a:r>
              <a:rPr lang="en-CA" sz="2400" dirty="0"/>
              <a:t>, even to all that he saw.   Blessed is the one who reads aloud the words of this prophecy, and </a:t>
            </a:r>
            <a:r>
              <a:rPr lang="en-CA" sz="2400" b="1" dirty="0">
                <a:highlight>
                  <a:srgbClr val="FFFF00"/>
                </a:highlight>
              </a:rPr>
              <a:t>blessed are those who hear</a:t>
            </a:r>
            <a:r>
              <a:rPr lang="en-CA" sz="2400" dirty="0"/>
              <a:t>, and who </a:t>
            </a:r>
            <a:r>
              <a:rPr lang="en-CA" sz="2400" b="1" dirty="0">
                <a:highlight>
                  <a:srgbClr val="FFFF00"/>
                </a:highlight>
              </a:rPr>
              <a:t>keep what is written</a:t>
            </a:r>
            <a:r>
              <a:rPr lang="en-CA" sz="2400" dirty="0"/>
              <a:t> in it, for the time is near.</a:t>
            </a:r>
          </a:p>
          <a:p>
            <a:pPr marL="231775" indent="-231775">
              <a:lnSpc>
                <a:spcPct val="80000"/>
              </a:lnSpc>
              <a:spcBef>
                <a:spcPts val="800"/>
              </a:spcBef>
              <a:buFont typeface="Arial" panose="020B0604020202020204" pitchFamily="34" charset="0"/>
              <a:buChar char="•"/>
            </a:pPr>
            <a:r>
              <a:rPr lang="en-CA" sz="2800" dirty="0"/>
              <a:t>The Book of Revelation is addressed to the “seven churches” which are representative of all True Christians down through time: </a:t>
            </a:r>
            <a:r>
              <a:rPr lang="en-CA" sz="2400" b="1" u="sng" dirty="0"/>
              <a:t>Revelation 1:4a ESV</a:t>
            </a:r>
            <a:r>
              <a:rPr lang="en-CA" sz="2400" dirty="0"/>
              <a:t> </a:t>
            </a:r>
          </a:p>
          <a:p>
            <a:pPr lvl="1">
              <a:lnSpc>
                <a:spcPct val="80000"/>
              </a:lnSpc>
            </a:pPr>
            <a:r>
              <a:rPr lang="en-CA" sz="2400" dirty="0"/>
              <a:t> John </a:t>
            </a:r>
            <a:r>
              <a:rPr lang="en-CA" sz="2400" b="1" dirty="0">
                <a:highlight>
                  <a:srgbClr val="FFFF00"/>
                </a:highlight>
              </a:rPr>
              <a:t>to the seven churches</a:t>
            </a:r>
            <a:r>
              <a:rPr lang="en-CA" sz="2400" dirty="0"/>
              <a:t> that are in Asia …</a:t>
            </a:r>
          </a:p>
          <a:p>
            <a:pPr marL="231775" indent="-231775">
              <a:lnSpc>
                <a:spcPct val="80000"/>
              </a:lnSpc>
              <a:spcBef>
                <a:spcPts val="800"/>
              </a:spcBef>
              <a:buFont typeface="Arial" panose="020B0604020202020204" pitchFamily="34" charset="0"/>
              <a:buChar char="•"/>
            </a:pPr>
            <a:r>
              <a:rPr lang="en-CA" sz="2800" dirty="0"/>
              <a:t>Each “church” is in turn admonished regarding the Way of God and then enjoined to </a:t>
            </a:r>
            <a:r>
              <a:rPr lang="en-CA" sz="2800" b="1" dirty="0">
                <a:highlight>
                  <a:srgbClr val="FFFF00"/>
                </a:highlight>
              </a:rPr>
              <a:t>listen to the teaching and overcome</a:t>
            </a:r>
            <a:r>
              <a:rPr lang="en-CA" sz="2800" dirty="0"/>
              <a:t>: </a:t>
            </a:r>
          </a:p>
          <a:p>
            <a:pPr lvl="1">
              <a:lnSpc>
                <a:spcPct val="80000"/>
              </a:lnSpc>
            </a:pPr>
            <a:r>
              <a:rPr lang="en-CA" sz="2400" b="1" u="sng" dirty="0"/>
              <a:t>Revelation 2:7 ESV</a:t>
            </a:r>
            <a:r>
              <a:rPr lang="en-CA" sz="2400" dirty="0"/>
              <a:t> (see also 2:11, 17, 26, 3:5, 12, 21) </a:t>
            </a:r>
            <a:endParaRPr lang="en-CA" sz="2800" dirty="0"/>
          </a:p>
          <a:p>
            <a:pPr lvl="1">
              <a:lnSpc>
                <a:spcPct val="80000"/>
              </a:lnSpc>
            </a:pPr>
            <a:r>
              <a:rPr lang="en-CA" sz="2400" b="1" dirty="0">
                <a:highlight>
                  <a:srgbClr val="FFFF00"/>
                </a:highlight>
              </a:rPr>
              <a:t>He who has an ear</a:t>
            </a:r>
            <a:r>
              <a:rPr lang="en-CA" sz="2400" dirty="0"/>
              <a:t>, </a:t>
            </a:r>
            <a:r>
              <a:rPr lang="en-CA" sz="2400" b="1" dirty="0">
                <a:highlight>
                  <a:srgbClr val="FFFF00"/>
                </a:highlight>
              </a:rPr>
              <a:t>let him hear</a:t>
            </a:r>
            <a:r>
              <a:rPr lang="en-CA" sz="2400" dirty="0"/>
              <a:t> what the Spirit says to the churches.  </a:t>
            </a:r>
            <a:r>
              <a:rPr lang="en-CA" sz="2400" b="1" dirty="0">
                <a:highlight>
                  <a:srgbClr val="FFFF00"/>
                </a:highlight>
              </a:rPr>
              <a:t>To the one who conquers</a:t>
            </a:r>
            <a:r>
              <a:rPr lang="en-CA" sz="2400" dirty="0"/>
              <a:t> I will grant to eat of the tree of life …</a:t>
            </a:r>
          </a:p>
          <a:p>
            <a:pPr marL="231775" indent="-231775">
              <a:lnSpc>
                <a:spcPct val="80000"/>
              </a:lnSpc>
              <a:spcBef>
                <a:spcPts val="800"/>
              </a:spcBef>
              <a:buFont typeface="Arial" panose="020B0604020202020204" pitchFamily="34" charset="0"/>
              <a:buChar char="•"/>
            </a:pPr>
            <a:r>
              <a:rPr lang="en-CA" sz="2800" dirty="0"/>
              <a:t>There are </a:t>
            </a:r>
            <a:r>
              <a:rPr lang="en-CA" sz="2800" b="1" dirty="0">
                <a:highlight>
                  <a:srgbClr val="FFFF00"/>
                </a:highlight>
              </a:rPr>
              <a:t>many allusions to the Way of God</a:t>
            </a:r>
            <a:r>
              <a:rPr lang="en-CA" sz="2800" dirty="0"/>
              <a:t> as the Book progresses: </a:t>
            </a:r>
            <a:r>
              <a:rPr lang="en-CA" sz="2400" dirty="0"/>
              <a:t>see 7:13-14, 8:3, 9:20-21, 10:7-11, 11:6-7a, 12:17, 13:8, 14:1-5, 12, 15:2-4, 17:14, 19:7-9, 21:7, </a:t>
            </a:r>
            <a:r>
              <a:rPr lang="en-CA" sz="2800" dirty="0"/>
              <a:t>and ends with: </a:t>
            </a:r>
            <a:r>
              <a:rPr lang="en-CA" sz="2400" b="1" u="sng" dirty="0"/>
              <a:t>Revelation 22:3b, 7b ESV</a:t>
            </a:r>
            <a:endParaRPr lang="en-CA" sz="2800" b="1" u="sng" dirty="0"/>
          </a:p>
          <a:p>
            <a:pPr lvl="1">
              <a:lnSpc>
                <a:spcPct val="80000"/>
              </a:lnSpc>
            </a:pPr>
            <a:r>
              <a:rPr lang="en-CA" sz="2400" dirty="0"/>
              <a:t>… </a:t>
            </a:r>
            <a:r>
              <a:rPr lang="en-CA" sz="2400" b="1" dirty="0">
                <a:highlight>
                  <a:srgbClr val="FFFF00"/>
                </a:highlight>
              </a:rPr>
              <a:t>his servants</a:t>
            </a:r>
            <a:r>
              <a:rPr lang="en-CA" sz="2400" dirty="0"/>
              <a:t> will worship him.  … Blessed is </a:t>
            </a:r>
            <a:r>
              <a:rPr lang="en-CA" sz="2400" b="1" dirty="0">
                <a:highlight>
                  <a:srgbClr val="FFFF00"/>
                </a:highlight>
              </a:rPr>
              <a:t>the one who keeps the words of the prophecy of this book</a:t>
            </a:r>
            <a:r>
              <a:rPr lang="en-CA" sz="2400" dirty="0"/>
              <a:t>.</a:t>
            </a:r>
          </a:p>
        </p:txBody>
      </p:sp>
    </p:spTree>
    <p:extLst>
      <p:ext uri="{BB962C8B-B14F-4D97-AF65-F5344CB8AC3E}">
        <p14:creationId xmlns:p14="http://schemas.microsoft.com/office/powerpoint/2010/main" val="160101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B961F-86CB-4FEE-638C-77BFEDCF820F}"/>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The Purpose of the Church</a:t>
            </a:r>
          </a:p>
        </p:txBody>
      </p:sp>
      <p:sp>
        <p:nvSpPr>
          <p:cNvPr id="3" name="Content Placeholder 2">
            <a:extLst>
              <a:ext uri="{FF2B5EF4-FFF2-40B4-BE49-F238E27FC236}">
                <a16:creationId xmlns:a16="http://schemas.microsoft.com/office/drawing/2014/main" id="{F5D825B7-3825-50DA-EEA3-EB0730C601CB}"/>
              </a:ext>
            </a:extLst>
          </p:cNvPr>
          <p:cNvSpPr>
            <a:spLocks noGrp="1"/>
          </p:cNvSpPr>
          <p:nvPr>
            <p:ph idx="1"/>
          </p:nvPr>
        </p:nvSpPr>
        <p:spPr>
          <a:xfrm>
            <a:off x="0" y="1170432"/>
            <a:ext cx="12192000" cy="5687567"/>
          </a:xfrm>
        </p:spPr>
        <p:txBody>
          <a:bodyPr/>
          <a:lstStyle/>
          <a:p>
            <a:r>
              <a:rPr lang="en-CA" b="1" dirty="0">
                <a:highlight>
                  <a:srgbClr val="FFFF00"/>
                </a:highlight>
              </a:rPr>
              <a:t>God created the Church </a:t>
            </a:r>
            <a:r>
              <a:rPr lang="en-CA" dirty="0"/>
              <a:t>through the Apostles, who were prepared for the task by Jesus Christ – God had a </a:t>
            </a:r>
            <a:r>
              <a:rPr lang="en-CA" b="1" dirty="0">
                <a:highlight>
                  <a:srgbClr val="FFFF00"/>
                </a:highlight>
              </a:rPr>
              <a:t>purpose in creating the Church</a:t>
            </a:r>
            <a:r>
              <a:rPr lang="en-CA" dirty="0"/>
              <a:t>: </a:t>
            </a:r>
          </a:p>
          <a:p>
            <a:pPr marL="457200" lvl="1" indent="0">
              <a:spcBef>
                <a:spcPts val="0"/>
              </a:spcBef>
              <a:buNone/>
            </a:pPr>
            <a:r>
              <a:rPr lang="en-CA" b="1" u="sng" dirty="0"/>
              <a:t>Matthew 24:14, 28:18-20 ESV</a:t>
            </a:r>
          </a:p>
          <a:p>
            <a:pPr marL="457200" lvl="1" indent="0">
              <a:spcBef>
                <a:spcPts val="0"/>
              </a:spcBef>
              <a:buNone/>
            </a:pPr>
            <a:r>
              <a:rPr lang="en-CA" dirty="0"/>
              <a:t>And </a:t>
            </a:r>
            <a:r>
              <a:rPr lang="en-CA" b="1" dirty="0">
                <a:highlight>
                  <a:srgbClr val="FFFF00"/>
                </a:highlight>
              </a:rPr>
              <a:t>this gospel of the kingdom swill be proclaimed</a:t>
            </a:r>
            <a:r>
              <a:rPr lang="en-CA" dirty="0"/>
              <a:t> throughout the whole world as a testimony to all nations, and then the end will come.  </a:t>
            </a:r>
          </a:p>
          <a:p>
            <a:pPr marL="457200" lvl="1" indent="0">
              <a:spcBef>
                <a:spcPts val="600"/>
              </a:spcBef>
              <a:buNone/>
            </a:pPr>
            <a:r>
              <a:rPr lang="en-CA" dirty="0"/>
              <a:t>And Jesus came and said to them, “All authority in heaven and on earth has been given to me.  Go therefore and make disciples of all nations, baptizing them in the name of the Father and of the Son and of the Holy Spirit, </a:t>
            </a:r>
            <a:r>
              <a:rPr lang="en-CA" b="1" dirty="0">
                <a:highlight>
                  <a:srgbClr val="FFFF00"/>
                </a:highlight>
              </a:rPr>
              <a:t>teaching them to observe all that I have commanded you</a:t>
            </a:r>
            <a:r>
              <a:rPr lang="en-CA" dirty="0"/>
              <a:t>.  And behold, I am with you always, to the end of the age.”</a:t>
            </a:r>
          </a:p>
          <a:p>
            <a:r>
              <a:rPr lang="en-CA" b="1" dirty="0">
                <a:highlight>
                  <a:srgbClr val="FFFF00"/>
                </a:highlight>
              </a:rPr>
              <a:t>The Apostles did not at first understand their purpose</a:t>
            </a:r>
            <a:r>
              <a:rPr lang="en-CA" dirty="0"/>
              <a:t>:</a:t>
            </a:r>
          </a:p>
          <a:p>
            <a:pPr marL="457200" lvl="1" indent="0">
              <a:spcBef>
                <a:spcPts val="0"/>
              </a:spcBef>
              <a:buNone/>
            </a:pPr>
            <a:r>
              <a:rPr lang="en-CA" b="1" u="sng" dirty="0"/>
              <a:t>John 20:9, 21:3a, Acts 1:6 ESV</a:t>
            </a:r>
          </a:p>
          <a:p>
            <a:pPr marL="457200" lvl="1" indent="0">
              <a:spcBef>
                <a:spcPts val="0"/>
              </a:spcBef>
              <a:buNone/>
            </a:pPr>
            <a:r>
              <a:rPr lang="en-CA" dirty="0"/>
              <a:t>… for as yet </a:t>
            </a:r>
            <a:r>
              <a:rPr lang="en-CA" b="1" dirty="0">
                <a:highlight>
                  <a:srgbClr val="FFFF00"/>
                </a:highlight>
              </a:rPr>
              <a:t>they did not understand the Scripture</a:t>
            </a:r>
            <a:r>
              <a:rPr lang="en-CA" dirty="0"/>
              <a:t>, that he must rise from the dead.  … Simon Peter said to them, “I am going fishing.”  They said to him, “We will go with you.”  </a:t>
            </a:r>
          </a:p>
          <a:p>
            <a:pPr marL="457200" lvl="1" indent="0">
              <a:spcBef>
                <a:spcPts val="600"/>
              </a:spcBef>
              <a:buNone/>
            </a:pPr>
            <a:r>
              <a:rPr lang="en-CA" dirty="0"/>
              <a:t>So when they had come together, they asked him, “Lord, </a:t>
            </a:r>
            <a:r>
              <a:rPr lang="en-CA" b="1" dirty="0">
                <a:highlight>
                  <a:srgbClr val="FFFF00"/>
                </a:highlight>
              </a:rPr>
              <a:t>will you at this time restore the kingdom to Israel</a:t>
            </a:r>
            <a:r>
              <a:rPr lang="en-CA" dirty="0"/>
              <a:t>?”</a:t>
            </a:r>
          </a:p>
        </p:txBody>
      </p:sp>
    </p:spTree>
    <p:extLst>
      <p:ext uri="{BB962C8B-B14F-4D97-AF65-F5344CB8AC3E}">
        <p14:creationId xmlns:p14="http://schemas.microsoft.com/office/powerpoint/2010/main" val="3362700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E918FA-A674-2B00-CD0F-898769882B86}"/>
              </a:ext>
            </a:extLst>
          </p:cNvPr>
          <p:cNvSpPr txBox="1"/>
          <p:nvPr/>
        </p:nvSpPr>
        <p:spPr>
          <a:xfrm>
            <a:off x="0" y="298912"/>
            <a:ext cx="12192000" cy="6337119"/>
          </a:xfrm>
          <a:prstGeom prst="rect">
            <a:avLst/>
          </a:prstGeom>
          <a:noFill/>
        </p:spPr>
        <p:txBody>
          <a:bodyPr wrap="square">
            <a:spAutoFit/>
          </a:bodyPr>
          <a:lstStyle/>
          <a:p>
            <a:pPr marL="231775" indent="-231775">
              <a:lnSpc>
                <a:spcPct val="90000"/>
              </a:lnSpc>
              <a:buFont typeface="Arial" panose="020B0604020202020204" pitchFamily="34" charset="0"/>
              <a:buChar char="•"/>
            </a:pPr>
            <a:r>
              <a:rPr lang="en-CA" sz="2800" dirty="0"/>
              <a:t>The </a:t>
            </a:r>
            <a:r>
              <a:rPr lang="en-CA" sz="2800" b="1" dirty="0">
                <a:highlight>
                  <a:srgbClr val="FFFF00"/>
                </a:highlight>
              </a:rPr>
              <a:t>indwelling of the Holy Spirit</a:t>
            </a:r>
            <a:r>
              <a:rPr lang="en-CA" sz="2800" dirty="0"/>
              <a:t> was required before the Apostles understood: </a:t>
            </a:r>
          </a:p>
          <a:p>
            <a:pPr lvl="1">
              <a:lnSpc>
                <a:spcPct val="90000"/>
              </a:lnSpc>
            </a:pPr>
            <a:r>
              <a:rPr lang="en-CA" sz="2400" b="1" u="sng" dirty="0"/>
              <a:t>John 14:25-26, 16:12-13a ESV</a:t>
            </a:r>
          </a:p>
          <a:p>
            <a:pPr lvl="1">
              <a:lnSpc>
                <a:spcPct val="90000"/>
              </a:lnSpc>
            </a:pPr>
            <a:r>
              <a:rPr lang="en-CA" sz="2400" dirty="0"/>
              <a:t>These things I have spoken to you while I am still with you.  But the Helper, </a:t>
            </a:r>
            <a:r>
              <a:rPr lang="en-CA" sz="2400" b="1" dirty="0">
                <a:highlight>
                  <a:srgbClr val="FFFF00"/>
                </a:highlight>
              </a:rPr>
              <a:t>the Holy Spirit</a:t>
            </a:r>
            <a:r>
              <a:rPr lang="en-CA" sz="2400" dirty="0"/>
              <a:t>, [which] the Father will send in my name, [it] </a:t>
            </a:r>
            <a:r>
              <a:rPr lang="en-CA" sz="2400" b="1" dirty="0">
                <a:highlight>
                  <a:srgbClr val="FFFF00"/>
                </a:highlight>
              </a:rPr>
              <a:t>will teach you all things</a:t>
            </a:r>
            <a:r>
              <a:rPr lang="en-CA" sz="2400" dirty="0"/>
              <a:t> and </a:t>
            </a:r>
            <a:r>
              <a:rPr lang="en-CA" sz="2400" b="1" dirty="0">
                <a:highlight>
                  <a:srgbClr val="FFFF00"/>
                </a:highlight>
              </a:rPr>
              <a:t>bring to your remembrance all that I have said to you</a:t>
            </a:r>
            <a:r>
              <a:rPr lang="en-CA" sz="2400" dirty="0"/>
              <a:t>.  </a:t>
            </a:r>
          </a:p>
          <a:p>
            <a:pPr lvl="1">
              <a:lnSpc>
                <a:spcPct val="90000"/>
              </a:lnSpc>
              <a:spcBef>
                <a:spcPts val="600"/>
              </a:spcBef>
            </a:pPr>
            <a:r>
              <a:rPr lang="en-CA" sz="2400" dirty="0"/>
              <a:t>I still have many things to say to you, but you cannot bear them now.  When the Spirit of truth comes, </a:t>
            </a:r>
            <a:r>
              <a:rPr lang="en-CA" sz="2400" b="1" dirty="0">
                <a:highlight>
                  <a:srgbClr val="FFFF00"/>
                </a:highlight>
              </a:rPr>
              <a:t>[it] will guide you into all the truth</a:t>
            </a:r>
            <a:r>
              <a:rPr lang="en-CA" sz="2400" dirty="0"/>
              <a:t> …</a:t>
            </a:r>
          </a:p>
          <a:p>
            <a:pPr marL="231775" indent="-231775">
              <a:lnSpc>
                <a:spcPct val="90000"/>
              </a:lnSpc>
              <a:spcBef>
                <a:spcPts val="1200"/>
              </a:spcBef>
              <a:buFont typeface="Arial" panose="020B0604020202020204" pitchFamily="34" charset="0"/>
              <a:buChar char="•"/>
            </a:pPr>
            <a:r>
              <a:rPr lang="en-CA" sz="2800" dirty="0"/>
              <a:t>The </a:t>
            </a:r>
            <a:r>
              <a:rPr lang="en-CA" sz="2800" b="1" dirty="0">
                <a:highlight>
                  <a:srgbClr val="FFFF00"/>
                </a:highlight>
              </a:rPr>
              <a:t>Prophet Amos</a:t>
            </a:r>
            <a:r>
              <a:rPr lang="en-CA" sz="2800" dirty="0"/>
              <a:t> had said: </a:t>
            </a:r>
            <a:r>
              <a:rPr lang="en-CA" sz="2400" b="1" u="sng" dirty="0"/>
              <a:t>Amos 3:7-8 ESV</a:t>
            </a:r>
            <a:endParaRPr lang="en-CA" sz="2800" b="1" u="sng" dirty="0"/>
          </a:p>
          <a:p>
            <a:pPr lvl="1">
              <a:lnSpc>
                <a:spcPct val="90000"/>
              </a:lnSpc>
            </a:pPr>
            <a:r>
              <a:rPr lang="en-CA" sz="2400" dirty="0"/>
              <a:t>For the Lord GOD does nothing without revealing his secret to his servants the prophets.</a:t>
            </a:r>
            <a:br>
              <a:rPr lang="en-CA" sz="2400" dirty="0"/>
            </a:br>
            <a:r>
              <a:rPr lang="en-CA" sz="2400" dirty="0"/>
              <a:t>The lion has roared; who will not fear?</a:t>
            </a:r>
            <a:br>
              <a:rPr lang="en-CA" sz="2400" dirty="0"/>
            </a:br>
            <a:r>
              <a:rPr lang="en-CA" sz="2400" b="1" dirty="0">
                <a:highlight>
                  <a:srgbClr val="FFFF00"/>
                </a:highlight>
              </a:rPr>
              <a:t>The Lord GOD has spoken; who can but prophesy</a:t>
            </a:r>
            <a:r>
              <a:rPr lang="en-CA" sz="2400" dirty="0"/>
              <a:t>?”</a:t>
            </a:r>
          </a:p>
          <a:p>
            <a:pPr marL="342900" indent="-342900">
              <a:lnSpc>
                <a:spcPct val="90000"/>
              </a:lnSpc>
              <a:spcBef>
                <a:spcPts val="1200"/>
              </a:spcBef>
              <a:buFont typeface="Arial" panose="020B0604020202020204" pitchFamily="34" charset="0"/>
              <a:buChar char="•"/>
            </a:pPr>
            <a:r>
              <a:rPr lang="en-CA" sz="2800" b="1" dirty="0">
                <a:highlight>
                  <a:srgbClr val="FFFF00"/>
                </a:highlight>
              </a:rPr>
              <a:t>The purpose of the Church is to “prophesy”</a:t>
            </a:r>
            <a:r>
              <a:rPr lang="en-CA" sz="2800" dirty="0"/>
              <a:t>, to preach the gospel, to teach the Way of God as specified in the Bible: we are NOT getting any “new” revelation</a:t>
            </a:r>
          </a:p>
          <a:p>
            <a:pPr marL="342900" indent="-342900">
              <a:lnSpc>
                <a:spcPct val="90000"/>
              </a:lnSpc>
              <a:spcBef>
                <a:spcPts val="1200"/>
              </a:spcBef>
              <a:buFont typeface="Arial" panose="020B0604020202020204" pitchFamily="34" charset="0"/>
              <a:buChar char="•"/>
            </a:pPr>
            <a:r>
              <a:rPr lang="en-CA" sz="2800" b="1" dirty="0">
                <a:highlight>
                  <a:srgbClr val="FFFF00"/>
                </a:highlight>
              </a:rPr>
              <a:t>Our understanding can only come through the lead of the Holy Spirt</a:t>
            </a:r>
            <a:r>
              <a:rPr lang="en-CA" sz="2800" dirty="0"/>
              <a:t> in studying </a:t>
            </a:r>
            <a:r>
              <a:rPr lang="en-CA" sz="2800" b="1" dirty="0">
                <a:highlight>
                  <a:srgbClr val="FFFF00"/>
                </a:highlight>
              </a:rPr>
              <a:t>what the Bible actually says</a:t>
            </a:r>
            <a:r>
              <a:rPr lang="en-CA" sz="2800" dirty="0"/>
              <a:t>, NOT what we would “like it to say”, certainly NOT what someone says it says</a:t>
            </a:r>
          </a:p>
        </p:txBody>
      </p:sp>
    </p:spTree>
    <p:extLst>
      <p:ext uri="{BB962C8B-B14F-4D97-AF65-F5344CB8AC3E}">
        <p14:creationId xmlns:p14="http://schemas.microsoft.com/office/powerpoint/2010/main" val="791356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B8FE4-6C08-96FE-7F61-C0AB7A81BFED}"/>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What is the Church?</a:t>
            </a:r>
          </a:p>
        </p:txBody>
      </p:sp>
      <p:sp>
        <p:nvSpPr>
          <p:cNvPr id="3" name="Content Placeholder 2">
            <a:extLst>
              <a:ext uri="{FF2B5EF4-FFF2-40B4-BE49-F238E27FC236}">
                <a16:creationId xmlns:a16="http://schemas.microsoft.com/office/drawing/2014/main" id="{6F7F44E5-5DBE-8F77-5CD2-6F52C3162569}"/>
              </a:ext>
            </a:extLst>
          </p:cNvPr>
          <p:cNvSpPr>
            <a:spLocks noGrp="1"/>
          </p:cNvSpPr>
          <p:nvPr>
            <p:ph idx="1"/>
          </p:nvPr>
        </p:nvSpPr>
        <p:spPr>
          <a:xfrm>
            <a:off x="0" y="1170432"/>
            <a:ext cx="12192000" cy="5687567"/>
          </a:xfrm>
        </p:spPr>
        <p:txBody>
          <a:bodyPr/>
          <a:lstStyle/>
          <a:p>
            <a:pPr marL="457200" lvl="1" indent="0">
              <a:buNone/>
            </a:pPr>
            <a:r>
              <a:rPr lang="en-CA" dirty="0"/>
              <a:t>We believe that the Church is that body of believers who have received and are being led by the Holy Spirit.  </a:t>
            </a:r>
            <a:r>
              <a:rPr lang="en-CA" b="1" dirty="0">
                <a:highlight>
                  <a:srgbClr val="FFFF00"/>
                </a:highlight>
              </a:rPr>
              <a:t>The true Church of God is a spiritual organism</a:t>
            </a:r>
            <a:r>
              <a:rPr lang="en-CA" dirty="0"/>
              <a:t>.  Its biblical name is “the Church of God.”  (Fundamental Beliefs of the United Church of God, page 49)</a:t>
            </a:r>
          </a:p>
          <a:p>
            <a:r>
              <a:rPr lang="en-CA" dirty="0"/>
              <a:t>The Apostle Paul concurs with this assessment:</a:t>
            </a:r>
          </a:p>
          <a:p>
            <a:pPr marL="457200" lvl="1" indent="0">
              <a:spcBef>
                <a:spcPts val="0"/>
              </a:spcBef>
              <a:buNone/>
            </a:pPr>
            <a:r>
              <a:rPr lang="en-CA" b="1" u="sng" dirty="0"/>
              <a:t>Romans 8:9-10 ESV</a:t>
            </a:r>
          </a:p>
          <a:p>
            <a:pPr marL="457200" lvl="1" indent="0">
              <a:spcBef>
                <a:spcPts val="0"/>
              </a:spcBef>
              <a:buNone/>
            </a:pPr>
            <a:r>
              <a:rPr lang="en-CA" dirty="0"/>
              <a:t>You, however, are not in the flesh but in the Spirit, if in fact the Spirit of God dwells in you. </a:t>
            </a:r>
            <a:r>
              <a:rPr lang="en-CA" b="1" dirty="0">
                <a:highlight>
                  <a:srgbClr val="FFFF00"/>
                </a:highlight>
              </a:rPr>
              <a:t>Anyone who does not have the Spirit of Christ does not belong to him</a:t>
            </a:r>
            <a:r>
              <a:rPr lang="en-CA" dirty="0"/>
              <a:t>. </a:t>
            </a:r>
          </a:p>
          <a:p>
            <a:r>
              <a:rPr lang="en-CA" dirty="0"/>
              <a:t>The “Church” is a spiritual organism defined by the indwelling of the Holy Spirit – </a:t>
            </a:r>
            <a:r>
              <a:rPr lang="en-CA" b="1" dirty="0">
                <a:highlight>
                  <a:srgbClr val="FFFF00"/>
                </a:highlight>
              </a:rPr>
              <a:t>only God knows who has the indwelling of the Holy Spirit</a:t>
            </a:r>
          </a:p>
          <a:p>
            <a:r>
              <a:rPr lang="en-CA" dirty="0"/>
              <a:t>The “Church” is NOT confined to any physical organization</a:t>
            </a:r>
          </a:p>
          <a:p>
            <a:r>
              <a:rPr lang="en-CA" dirty="0"/>
              <a:t>About “prophecy” Paul says: </a:t>
            </a:r>
            <a:r>
              <a:rPr lang="en-CA" sz="2400" b="1" u="sng" dirty="0"/>
              <a:t>1 Corinthians 13:8-9 ESV</a:t>
            </a:r>
          </a:p>
          <a:p>
            <a:pPr marL="457200" lvl="1" indent="0">
              <a:spcBef>
                <a:spcPts val="0"/>
              </a:spcBef>
              <a:buNone/>
            </a:pPr>
            <a:r>
              <a:rPr lang="en-CA" b="1" dirty="0">
                <a:highlight>
                  <a:srgbClr val="FFFF00"/>
                </a:highlight>
              </a:rPr>
              <a:t>Love never ends</a:t>
            </a:r>
            <a:r>
              <a:rPr lang="en-CA" dirty="0"/>
              <a:t>. </a:t>
            </a:r>
            <a:r>
              <a:rPr lang="en-CA" b="1" dirty="0">
                <a:highlight>
                  <a:srgbClr val="FFFF00"/>
                </a:highlight>
              </a:rPr>
              <a:t>As for prophecies, they will pass away</a:t>
            </a:r>
            <a:r>
              <a:rPr lang="en-CA" dirty="0"/>
              <a:t>; as for tongues, they will cease; as for knowledge, it will pass away.  For we know in part and </a:t>
            </a:r>
            <a:r>
              <a:rPr lang="en-CA" b="1" dirty="0">
                <a:highlight>
                  <a:srgbClr val="FFFF00"/>
                </a:highlight>
              </a:rPr>
              <a:t>we prophesy in part</a:t>
            </a:r>
            <a:r>
              <a:rPr lang="en-CA" dirty="0"/>
              <a:t>, but when the perfect comes, </a:t>
            </a:r>
            <a:r>
              <a:rPr lang="en-CA" b="1" dirty="0">
                <a:highlight>
                  <a:srgbClr val="FFFF00"/>
                </a:highlight>
              </a:rPr>
              <a:t>the partial will pass away</a:t>
            </a:r>
            <a:r>
              <a:rPr lang="en-CA" dirty="0"/>
              <a:t>.</a:t>
            </a:r>
          </a:p>
          <a:p>
            <a:endParaRPr lang="en-CA" dirty="0"/>
          </a:p>
          <a:p>
            <a:endParaRPr lang="en-CA" dirty="0"/>
          </a:p>
          <a:p>
            <a:endParaRPr lang="en-CA" dirty="0"/>
          </a:p>
        </p:txBody>
      </p:sp>
    </p:spTree>
    <p:extLst>
      <p:ext uri="{BB962C8B-B14F-4D97-AF65-F5344CB8AC3E}">
        <p14:creationId xmlns:p14="http://schemas.microsoft.com/office/powerpoint/2010/main" val="2681782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E2ABF8-32B0-CCD3-90C9-92ED992E4EE4}"/>
              </a:ext>
            </a:extLst>
          </p:cNvPr>
          <p:cNvSpPr txBox="1"/>
          <p:nvPr/>
        </p:nvSpPr>
        <p:spPr>
          <a:xfrm>
            <a:off x="0" y="126591"/>
            <a:ext cx="12192000" cy="6373411"/>
          </a:xfrm>
          <a:prstGeom prst="rect">
            <a:avLst/>
          </a:prstGeom>
          <a:noFill/>
        </p:spPr>
        <p:txBody>
          <a:bodyPr wrap="square">
            <a:spAutoFit/>
          </a:bodyPr>
          <a:lstStyle/>
          <a:p>
            <a:pPr marL="231775" indent="-231775">
              <a:lnSpc>
                <a:spcPct val="80000"/>
              </a:lnSpc>
              <a:buFont typeface="Arial" panose="020B0604020202020204" pitchFamily="34" charset="0"/>
              <a:buChar char="•"/>
            </a:pPr>
            <a:r>
              <a:rPr lang="en-CA" sz="2800" dirty="0"/>
              <a:t>The Apostle Peter elaborates: </a:t>
            </a:r>
            <a:r>
              <a:rPr lang="en-CA" sz="2400" b="1" u="sng" dirty="0"/>
              <a:t>2 Peter 1:19-21 ESV</a:t>
            </a:r>
          </a:p>
          <a:p>
            <a:pPr lvl="1">
              <a:lnSpc>
                <a:spcPct val="80000"/>
              </a:lnSpc>
            </a:pPr>
            <a:r>
              <a:rPr lang="en-CA" sz="2400" dirty="0"/>
              <a:t>And </a:t>
            </a:r>
            <a:r>
              <a:rPr lang="en-CA" sz="2400" b="1" dirty="0">
                <a:highlight>
                  <a:srgbClr val="FFFF00"/>
                </a:highlight>
              </a:rPr>
              <a:t>we have the prophetic word more fully confirmed</a:t>
            </a:r>
            <a:r>
              <a:rPr lang="en-CA" sz="2400" dirty="0"/>
              <a:t>, to which you will do well to pay attention has to a lamp shining in a dark place, until the day dawns and the morning star rises in your hearts, knowing this first of all, that </a:t>
            </a:r>
            <a:r>
              <a:rPr lang="en-CA" sz="2400" b="1" dirty="0">
                <a:highlight>
                  <a:srgbClr val="FFFF00"/>
                </a:highlight>
              </a:rPr>
              <a:t>no prophecy of Scripture comes from someone’s own interpretation</a:t>
            </a:r>
            <a:r>
              <a:rPr lang="en-CA" sz="2400" dirty="0"/>
              <a:t>.  For </a:t>
            </a:r>
            <a:r>
              <a:rPr lang="en-CA" sz="2400" b="1" dirty="0">
                <a:highlight>
                  <a:srgbClr val="FFFF00"/>
                </a:highlight>
              </a:rPr>
              <a:t>no prophecy was ever produced by the will of man</a:t>
            </a:r>
            <a:r>
              <a:rPr lang="en-CA" sz="2400" dirty="0"/>
              <a:t>, but men spoke from God las they were carried along by the Holy Spirit.</a:t>
            </a:r>
          </a:p>
          <a:p>
            <a:pPr marL="231775" indent="-231775">
              <a:lnSpc>
                <a:spcPct val="80000"/>
              </a:lnSpc>
              <a:spcBef>
                <a:spcPts val="1200"/>
              </a:spcBef>
              <a:buFont typeface="Arial" panose="020B0604020202020204" pitchFamily="34" charset="0"/>
              <a:buChar char="•"/>
            </a:pPr>
            <a:r>
              <a:rPr lang="en-CA" sz="2800" b="1" dirty="0">
                <a:highlight>
                  <a:srgbClr val="FFFF00"/>
                </a:highlight>
              </a:rPr>
              <a:t>The primary purpose of “prophecy” is “forthtelling”</a:t>
            </a:r>
            <a:r>
              <a:rPr lang="en-CA" sz="2800" dirty="0"/>
              <a:t> – that is the purpose of the “Church” to which we have been called: “foretelling” has to be understood for what it is: </a:t>
            </a:r>
            <a:r>
              <a:rPr lang="en-CA" sz="2400" b="1" u="sng" dirty="0"/>
              <a:t>2 Peter 3:2-3a ESV</a:t>
            </a:r>
          </a:p>
          <a:p>
            <a:pPr lvl="1">
              <a:lnSpc>
                <a:spcPct val="80000"/>
              </a:lnSpc>
            </a:pPr>
            <a:r>
              <a:rPr lang="en-CA" sz="2400" dirty="0"/>
              <a:t>… I am stirring up your sincere mind by way of reminder, that you should </a:t>
            </a:r>
            <a:r>
              <a:rPr lang="en-CA" sz="2400" b="1" dirty="0">
                <a:highlight>
                  <a:srgbClr val="FFFF00"/>
                </a:highlight>
              </a:rPr>
              <a:t>remember the predictions of the holy prophets</a:t>
            </a:r>
            <a:r>
              <a:rPr lang="en-CA" sz="2400" dirty="0"/>
              <a:t> and </a:t>
            </a:r>
            <a:r>
              <a:rPr lang="en-CA" sz="2400" b="1" dirty="0">
                <a:highlight>
                  <a:srgbClr val="FFFF00"/>
                </a:highlight>
              </a:rPr>
              <a:t>the commandment</a:t>
            </a:r>
            <a:r>
              <a:rPr lang="en-CA" sz="2400" dirty="0"/>
              <a:t> of the Lord and Savior through your apostles, knowing this first of all, that scoffers will come in the last days …</a:t>
            </a:r>
          </a:p>
          <a:p>
            <a:pPr marL="342900" indent="-342900">
              <a:lnSpc>
                <a:spcPct val="80000"/>
              </a:lnSpc>
              <a:spcBef>
                <a:spcPts val="1200"/>
              </a:spcBef>
              <a:buFont typeface="Arial" panose="020B0604020202020204" pitchFamily="34" charset="0"/>
              <a:buChar char="•"/>
            </a:pPr>
            <a:r>
              <a:rPr lang="en-CA" sz="2800" dirty="0"/>
              <a:t>Foretelling, “</a:t>
            </a:r>
            <a:r>
              <a:rPr lang="en-CA" sz="2800" b="1" dirty="0">
                <a:highlight>
                  <a:srgbClr val="FFFF00"/>
                </a:highlight>
              </a:rPr>
              <a:t>predictions</a:t>
            </a:r>
            <a:r>
              <a:rPr lang="en-CA" sz="2800" dirty="0"/>
              <a:t>”, are there to support “forthtelling” – the Plan of God and the Way of God: they </a:t>
            </a:r>
            <a:r>
              <a:rPr lang="en-CA" sz="2800" b="1" dirty="0">
                <a:highlight>
                  <a:srgbClr val="FFFF00"/>
                </a:highlight>
              </a:rPr>
              <a:t>are not an end in themselves </a:t>
            </a:r>
          </a:p>
          <a:p>
            <a:pPr marL="342900" indent="-342900">
              <a:lnSpc>
                <a:spcPct val="80000"/>
              </a:lnSpc>
              <a:spcBef>
                <a:spcPts val="1200"/>
              </a:spcBef>
              <a:buFont typeface="Arial" panose="020B0604020202020204" pitchFamily="34" charset="0"/>
              <a:buChar char="•"/>
            </a:pPr>
            <a:r>
              <a:rPr lang="en-CA" sz="2800" dirty="0"/>
              <a:t>As Paul said “predictions” will pass away, </a:t>
            </a:r>
            <a:r>
              <a:rPr lang="en-CA" sz="2800" b="1" dirty="0">
                <a:highlight>
                  <a:srgbClr val="FFFF00"/>
                </a:highlight>
              </a:rPr>
              <a:t>love will NOT</a:t>
            </a:r>
            <a:r>
              <a:rPr lang="en-CA" sz="2800" dirty="0"/>
              <a:t>, Peter concurs:</a:t>
            </a:r>
          </a:p>
          <a:p>
            <a:pPr lvl="1">
              <a:lnSpc>
                <a:spcPct val="80000"/>
              </a:lnSpc>
            </a:pPr>
            <a:r>
              <a:rPr lang="en-CA" sz="2800" dirty="0"/>
              <a:t> </a:t>
            </a:r>
            <a:r>
              <a:rPr lang="en-CA" sz="2400" b="1" u="sng" dirty="0"/>
              <a:t>1 Peter 1:10 ESV</a:t>
            </a:r>
            <a:endParaRPr lang="en-CA" sz="2800" b="1" u="sng" dirty="0"/>
          </a:p>
          <a:p>
            <a:pPr lvl="1">
              <a:lnSpc>
                <a:spcPct val="80000"/>
              </a:lnSpc>
            </a:pPr>
            <a:r>
              <a:rPr lang="en-CA" sz="2800" b="1" dirty="0">
                <a:highlight>
                  <a:srgbClr val="FFFF00"/>
                </a:highlight>
              </a:rPr>
              <a:t>Concerning this salvation</a:t>
            </a:r>
            <a:r>
              <a:rPr lang="en-CA" sz="2800" dirty="0"/>
              <a:t>, the prophets who </a:t>
            </a:r>
            <a:r>
              <a:rPr lang="en-CA" sz="2800" b="1" dirty="0">
                <a:highlight>
                  <a:srgbClr val="FFFF00"/>
                </a:highlight>
              </a:rPr>
              <a:t>prophesied about the grace</a:t>
            </a:r>
            <a:r>
              <a:rPr lang="en-CA" sz="2800" dirty="0"/>
              <a:t> that was to be yours searched and inquired carefully …</a:t>
            </a:r>
          </a:p>
        </p:txBody>
      </p:sp>
    </p:spTree>
    <p:extLst>
      <p:ext uri="{BB962C8B-B14F-4D97-AF65-F5344CB8AC3E}">
        <p14:creationId xmlns:p14="http://schemas.microsoft.com/office/powerpoint/2010/main" val="3050850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09E49-BA5C-00A6-4246-D098C7CB6029}"/>
              </a:ext>
            </a:extLst>
          </p:cNvPr>
          <p:cNvSpPr>
            <a:spLocks noGrp="1"/>
          </p:cNvSpPr>
          <p:nvPr>
            <p:ph type="title"/>
          </p:nvPr>
        </p:nvSpPr>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41783407-7DC3-318B-1EB0-4DDCE772D046}"/>
              </a:ext>
            </a:extLst>
          </p:cNvPr>
          <p:cNvSpPr>
            <a:spLocks noGrp="1"/>
          </p:cNvSpPr>
          <p:nvPr>
            <p:ph idx="1"/>
          </p:nvPr>
        </p:nvSpPr>
        <p:spPr/>
        <p:txBody>
          <a:bodyPr/>
          <a:lstStyle/>
          <a:p>
            <a:r>
              <a:rPr lang="en-CA" dirty="0"/>
              <a:t>We need to </a:t>
            </a:r>
            <a:r>
              <a:rPr lang="en-CA" b="1" dirty="0">
                <a:highlight>
                  <a:srgbClr val="FFFF00"/>
                </a:highlight>
              </a:rPr>
              <a:t>NOT focus on the “predictive” aspects of prophecy</a:t>
            </a:r>
          </a:p>
          <a:p>
            <a:r>
              <a:rPr lang="en-CA" dirty="0"/>
              <a:t>If we understand predictions differently, it is basically irrelevant</a:t>
            </a:r>
          </a:p>
          <a:p>
            <a:r>
              <a:rPr lang="en-CA" dirty="0"/>
              <a:t>The </a:t>
            </a:r>
            <a:r>
              <a:rPr lang="en-CA" b="1" dirty="0">
                <a:highlight>
                  <a:srgbClr val="FFFF00"/>
                </a:highlight>
              </a:rPr>
              <a:t>Teaching of God with regard to salvation</a:t>
            </a:r>
            <a:r>
              <a:rPr lang="en-CA" dirty="0"/>
              <a:t>, is clear, unequivocal, and beyond doubt – the primary focus of “prophecy”</a:t>
            </a:r>
          </a:p>
          <a:p>
            <a:r>
              <a:rPr lang="en-CA" b="1" dirty="0">
                <a:highlight>
                  <a:srgbClr val="FFFF00"/>
                </a:highlight>
              </a:rPr>
              <a:t>Our job as part of the “Church” is to preach the gospel</a:t>
            </a:r>
          </a:p>
          <a:p>
            <a:r>
              <a:rPr lang="en-CA" dirty="0"/>
              <a:t>We need to understand the Plan of God and live by the Way of God and teach it to the world</a:t>
            </a:r>
          </a:p>
          <a:p>
            <a:r>
              <a:rPr lang="en-CA" dirty="0"/>
              <a:t>“</a:t>
            </a:r>
            <a:r>
              <a:rPr lang="en-CA" b="1" dirty="0">
                <a:highlight>
                  <a:srgbClr val="FFFF00"/>
                </a:highlight>
              </a:rPr>
              <a:t>when the perfect comes</a:t>
            </a:r>
            <a:r>
              <a:rPr lang="en-CA" dirty="0"/>
              <a:t>” our understanding of “prophetic” predictions will NOT matter: </a:t>
            </a:r>
            <a:r>
              <a:rPr lang="en-CA" b="1" dirty="0">
                <a:highlight>
                  <a:srgbClr val="FFFF00"/>
                </a:highlight>
              </a:rPr>
              <a:t>God is Love</a:t>
            </a:r>
            <a:r>
              <a:rPr lang="en-CA" dirty="0"/>
              <a:t> – “</a:t>
            </a:r>
            <a:r>
              <a:rPr lang="en-CA" b="1" dirty="0">
                <a:highlight>
                  <a:srgbClr val="FFFF00"/>
                </a:highlight>
              </a:rPr>
              <a:t>love never ends</a:t>
            </a:r>
            <a:r>
              <a:rPr lang="en-CA" dirty="0"/>
              <a:t>”</a:t>
            </a:r>
          </a:p>
        </p:txBody>
      </p:sp>
    </p:spTree>
    <p:extLst>
      <p:ext uri="{BB962C8B-B14F-4D97-AF65-F5344CB8AC3E}">
        <p14:creationId xmlns:p14="http://schemas.microsoft.com/office/powerpoint/2010/main" val="2912721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AB1A5-2E96-1C18-7CA4-AD9B0AB8ED75}"/>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Two Aspects of Prophecy</a:t>
            </a:r>
          </a:p>
        </p:txBody>
      </p:sp>
      <p:sp>
        <p:nvSpPr>
          <p:cNvPr id="3" name="Content Placeholder 2">
            <a:extLst>
              <a:ext uri="{FF2B5EF4-FFF2-40B4-BE49-F238E27FC236}">
                <a16:creationId xmlns:a16="http://schemas.microsoft.com/office/drawing/2014/main" id="{4DAA08EC-280D-0FA8-3E2F-1A190AAABE22}"/>
              </a:ext>
            </a:extLst>
          </p:cNvPr>
          <p:cNvSpPr>
            <a:spLocks noGrp="1"/>
          </p:cNvSpPr>
          <p:nvPr>
            <p:ph idx="1"/>
          </p:nvPr>
        </p:nvSpPr>
        <p:spPr>
          <a:xfrm>
            <a:off x="0" y="1170432"/>
            <a:ext cx="12192000" cy="5687567"/>
          </a:xfrm>
        </p:spPr>
        <p:txBody>
          <a:bodyPr/>
          <a:lstStyle/>
          <a:p>
            <a:r>
              <a:rPr lang="en-CA" b="1" dirty="0">
                <a:highlight>
                  <a:srgbClr val="FFFF00"/>
                </a:highlight>
              </a:rPr>
              <a:t>Forthtelling</a:t>
            </a:r>
            <a:r>
              <a:rPr lang="en-CA" dirty="0"/>
              <a:t>: transitive verb: to make public : PUBLISH (Merriam-Webster.com Dictionary) – </a:t>
            </a:r>
            <a:r>
              <a:rPr lang="en-CA" b="1" dirty="0">
                <a:highlight>
                  <a:srgbClr val="FFFF00"/>
                </a:highlight>
              </a:rPr>
              <a:t>to preach the gospel</a:t>
            </a:r>
            <a:r>
              <a:rPr lang="en-CA" dirty="0"/>
              <a:t>, </a:t>
            </a:r>
            <a:r>
              <a:rPr lang="en-CA" b="1" dirty="0">
                <a:highlight>
                  <a:srgbClr val="FFFF00"/>
                </a:highlight>
              </a:rPr>
              <a:t>to teach the Way of God</a:t>
            </a:r>
          </a:p>
          <a:p>
            <a:pPr marL="457200" lvl="1" indent="0">
              <a:spcBef>
                <a:spcPts val="0"/>
              </a:spcBef>
              <a:buNone/>
            </a:pPr>
            <a:r>
              <a:rPr lang="en-CA" b="1" u="sng" dirty="0"/>
              <a:t>Jeremiah 35:15 ESV </a:t>
            </a:r>
          </a:p>
          <a:p>
            <a:pPr marL="457200" lvl="1" indent="0">
              <a:spcBef>
                <a:spcPts val="0"/>
              </a:spcBef>
              <a:buNone/>
            </a:pPr>
            <a:r>
              <a:rPr lang="en-CA" dirty="0"/>
              <a:t>I have sent to you all </a:t>
            </a:r>
            <a:r>
              <a:rPr lang="en-CA" b="1" dirty="0">
                <a:highlight>
                  <a:srgbClr val="FFFF00"/>
                </a:highlight>
              </a:rPr>
              <a:t>my servants the prophets</a:t>
            </a:r>
            <a:r>
              <a:rPr lang="en-CA" dirty="0"/>
              <a:t>, sending them persistently, saying, ‘</a:t>
            </a:r>
            <a:r>
              <a:rPr lang="en-CA" b="1" dirty="0">
                <a:highlight>
                  <a:srgbClr val="FFFF00"/>
                </a:highlight>
              </a:rPr>
              <a:t>Turn now every one of you from his evil way</a:t>
            </a:r>
            <a:r>
              <a:rPr lang="en-CA" dirty="0"/>
              <a:t>, and amend your deeds, and do not go after other gods to serve them, and then you shall dwell in the land that I gave to you and your fathers.’  But </a:t>
            </a:r>
            <a:r>
              <a:rPr lang="en-CA" b="1" dirty="0">
                <a:highlight>
                  <a:srgbClr val="FFFF00"/>
                </a:highlight>
              </a:rPr>
              <a:t>you did not incline your ear or listen to me</a:t>
            </a:r>
            <a:r>
              <a:rPr lang="en-CA" dirty="0"/>
              <a:t>.</a:t>
            </a:r>
          </a:p>
          <a:p>
            <a:pPr>
              <a:spcBef>
                <a:spcPts val="1200"/>
              </a:spcBef>
            </a:pPr>
            <a:r>
              <a:rPr lang="en-CA" b="1" dirty="0">
                <a:highlight>
                  <a:srgbClr val="FFFF00"/>
                </a:highlight>
              </a:rPr>
              <a:t>Foretelling</a:t>
            </a:r>
            <a:r>
              <a:rPr lang="en-CA" dirty="0"/>
              <a:t>: making a </a:t>
            </a:r>
            <a:r>
              <a:rPr lang="en-CA" b="1" dirty="0">
                <a:highlight>
                  <a:srgbClr val="FFFF00"/>
                </a:highlight>
              </a:rPr>
              <a:t>prediction</a:t>
            </a:r>
            <a:r>
              <a:rPr lang="en-CA" dirty="0"/>
              <a:t>, stating what will happen in </a:t>
            </a:r>
            <a:r>
              <a:rPr lang="en-CA" b="1" dirty="0">
                <a:highlight>
                  <a:srgbClr val="FFFF00"/>
                </a:highlight>
              </a:rPr>
              <a:t>the future</a:t>
            </a:r>
          </a:p>
          <a:p>
            <a:pPr marL="457200" marR="0" lvl="1" indent="0" algn="l" defTabSz="914400" rtl="0" eaLnBrk="1" fontAlgn="auto" latinLnBrk="0" hangingPunct="1">
              <a:lnSpc>
                <a:spcPct val="90000"/>
              </a:lnSpc>
              <a:spcBef>
                <a:spcPts val="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Jeremiah 35:17a, 34:21a ESV</a:t>
            </a:r>
          </a:p>
          <a:p>
            <a:pPr marL="457200" lvl="1" indent="0">
              <a:spcBef>
                <a:spcPts val="0"/>
              </a:spcBef>
              <a:buNone/>
            </a:pPr>
            <a:r>
              <a:rPr lang="en-CA" dirty="0"/>
              <a:t>Therefore, </a:t>
            </a:r>
            <a:r>
              <a:rPr lang="en-CA" b="1" dirty="0">
                <a:highlight>
                  <a:srgbClr val="FFFF00"/>
                </a:highlight>
              </a:rPr>
              <a:t>thus says the LORD</a:t>
            </a:r>
            <a:r>
              <a:rPr lang="en-CA" dirty="0"/>
              <a:t>, the God of hosts, the God of Israel: Behold, </a:t>
            </a:r>
            <a:r>
              <a:rPr lang="en-CA" b="1" dirty="0">
                <a:highlight>
                  <a:srgbClr val="FFFF00"/>
                </a:highlight>
              </a:rPr>
              <a:t>I am bringing</a:t>
            </a:r>
            <a:r>
              <a:rPr lang="en-CA" dirty="0"/>
              <a:t> upon Judah and all the inhabitants of Jerusalem </a:t>
            </a:r>
            <a:r>
              <a:rPr lang="en-CA" b="1" dirty="0">
                <a:highlight>
                  <a:srgbClr val="FFFF00"/>
                </a:highlight>
              </a:rPr>
              <a:t>all the disaster that I have pronounced</a:t>
            </a:r>
            <a:r>
              <a:rPr lang="en-CA" dirty="0"/>
              <a:t> against them … </a:t>
            </a:r>
          </a:p>
          <a:p>
            <a:pPr marL="457200" lvl="1" indent="0">
              <a:spcBef>
                <a:spcPts val="600"/>
              </a:spcBef>
              <a:buNone/>
            </a:pPr>
            <a:r>
              <a:rPr lang="en-CA" dirty="0"/>
              <a:t>And </a:t>
            </a:r>
            <a:r>
              <a:rPr lang="en-CA" b="1" dirty="0">
                <a:highlight>
                  <a:srgbClr val="FFFF00"/>
                </a:highlight>
              </a:rPr>
              <a:t>Zedekiah</a:t>
            </a:r>
            <a:r>
              <a:rPr lang="en-CA" dirty="0"/>
              <a:t> king of Judah and his officials </a:t>
            </a:r>
            <a:r>
              <a:rPr lang="en-CA" b="1" dirty="0">
                <a:highlight>
                  <a:srgbClr val="FFFF00"/>
                </a:highlight>
              </a:rPr>
              <a:t>I will give</a:t>
            </a:r>
            <a:r>
              <a:rPr lang="en-CA" dirty="0"/>
              <a:t> into the hand of their enemies and into the hand of those who seek their lives, </a:t>
            </a:r>
            <a:r>
              <a:rPr lang="en-CA" b="1" dirty="0">
                <a:highlight>
                  <a:srgbClr val="FFFF00"/>
                </a:highlight>
              </a:rPr>
              <a:t>into the hand of the army of the king of Babylon</a:t>
            </a:r>
            <a:r>
              <a:rPr lang="en-CA" dirty="0"/>
              <a:t> …</a:t>
            </a:r>
          </a:p>
        </p:txBody>
      </p:sp>
    </p:spTree>
    <p:extLst>
      <p:ext uri="{BB962C8B-B14F-4D97-AF65-F5344CB8AC3E}">
        <p14:creationId xmlns:p14="http://schemas.microsoft.com/office/powerpoint/2010/main" val="110612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4EFCC-462E-076E-76A5-212F641598B2}"/>
              </a:ext>
            </a:extLst>
          </p:cNvPr>
          <p:cNvSpPr>
            <a:spLocks noGrp="1"/>
          </p:cNvSpPr>
          <p:nvPr>
            <p:ph type="title"/>
          </p:nvPr>
        </p:nvSpPr>
        <p:spPr>
          <a:xfrm>
            <a:off x="838200" y="1"/>
            <a:ext cx="10515600" cy="1158239"/>
          </a:xfrm>
        </p:spPr>
        <p:txBody>
          <a:bodyPr/>
          <a:lstStyle/>
          <a:p>
            <a:pPr algn="ctr"/>
            <a:r>
              <a:rPr lang="en-CA" dirty="0">
                <a:latin typeface="Arial Black" panose="020B0A04020102020204" pitchFamily="34" charset="0"/>
              </a:rPr>
              <a:t>Speaking for God</a:t>
            </a:r>
          </a:p>
        </p:txBody>
      </p:sp>
      <p:sp>
        <p:nvSpPr>
          <p:cNvPr id="3" name="Content Placeholder 2">
            <a:extLst>
              <a:ext uri="{FF2B5EF4-FFF2-40B4-BE49-F238E27FC236}">
                <a16:creationId xmlns:a16="http://schemas.microsoft.com/office/drawing/2014/main" id="{D4B7BFD7-6C0F-12CC-8E2C-C37925C979A8}"/>
              </a:ext>
            </a:extLst>
          </p:cNvPr>
          <p:cNvSpPr>
            <a:spLocks noGrp="1"/>
          </p:cNvSpPr>
          <p:nvPr>
            <p:ph idx="1"/>
          </p:nvPr>
        </p:nvSpPr>
        <p:spPr>
          <a:xfrm>
            <a:off x="0" y="1158240"/>
            <a:ext cx="12192000" cy="5699759"/>
          </a:xfrm>
        </p:spPr>
        <p:txBody>
          <a:bodyPr/>
          <a:lstStyle/>
          <a:p>
            <a:r>
              <a:rPr lang="en-CA" dirty="0"/>
              <a:t>The fundamental role of a “prophet” is to </a:t>
            </a:r>
            <a:r>
              <a:rPr lang="en-CA" b="1" dirty="0">
                <a:highlight>
                  <a:srgbClr val="FFFF00"/>
                </a:highlight>
              </a:rPr>
              <a:t>relay the words of God</a:t>
            </a:r>
            <a:r>
              <a:rPr lang="en-CA" dirty="0"/>
              <a:t> to the intended hearers:</a:t>
            </a:r>
          </a:p>
          <a:p>
            <a:pPr marL="457200" lvl="1" indent="0">
              <a:spcBef>
                <a:spcPts val="0"/>
              </a:spcBef>
              <a:buNone/>
            </a:pPr>
            <a:r>
              <a:rPr lang="en-CA" b="1" u="sng" dirty="0"/>
              <a:t>Exodus 6:28-30, 7:1-2, 4:13-16 ESV </a:t>
            </a:r>
          </a:p>
          <a:p>
            <a:pPr marL="457200" lvl="1" indent="0">
              <a:spcBef>
                <a:spcPts val="0"/>
              </a:spcBef>
              <a:buNone/>
            </a:pPr>
            <a:r>
              <a:rPr lang="en-CA" dirty="0"/>
              <a:t>On the day when the LORD spoke to Moses in the land of Egypt, </a:t>
            </a:r>
            <a:r>
              <a:rPr lang="en-CA" b="1" dirty="0">
                <a:highlight>
                  <a:srgbClr val="FFFF00"/>
                </a:highlight>
              </a:rPr>
              <a:t>the LORD said to Moses</a:t>
            </a:r>
            <a:r>
              <a:rPr lang="en-CA" dirty="0"/>
              <a:t>, “I am the LORD; </a:t>
            </a:r>
            <a:r>
              <a:rPr lang="en-CA" b="1" dirty="0">
                <a:highlight>
                  <a:srgbClr val="FFFF00"/>
                </a:highlight>
              </a:rPr>
              <a:t>tell Pharaoh king of Egypt all that I say to you</a:t>
            </a:r>
            <a:r>
              <a:rPr lang="en-CA" dirty="0"/>
              <a:t>.”  But Moses said to the LORD, “Behold, I am of uncircumcised lips.  How will Pharaoh listen to me?”</a:t>
            </a:r>
          </a:p>
          <a:p>
            <a:pPr marL="457200" lvl="1" indent="0">
              <a:spcBef>
                <a:spcPts val="1200"/>
              </a:spcBef>
              <a:buNone/>
            </a:pPr>
            <a:r>
              <a:rPr lang="en-CA" dirty="0"/>
              <a:t>And </a:t>
            </a:r>
            <a:r>
              <a:rPr lang="en-CA" b="1" dirty="0">
                <a:highlight>
                  <a:srgbClr val="FFFF00"/>
                </a:highlight>
              </a:rPr>
              <a:t>the LORD said to Moses</a:t>
            </a:r>
            <a:r>
              <a:rPr lang="en-CA" dirty="0"/>
              <a:t>, “See, I have made you like God to Pharaoh, and </a:t>
            </a:r>
            <a:r>
              <a:rPr lang="en-CA" b="1" dirty="0">
                <a:highlight>
                  <a:srgbClr val="FFFF00"/>
                </a:highlight>
              </a:rPr>
              <a:t>your brother Aaron shall be your </a:t>
            </a:r>
            <a:r>
              <a:rPr lang="en-CA" b="1" u="sng" dirty="0">
                <a:highlight>
                  <a:srgbClr val="FFFF00"/>
                </a:highlight>
              </a:rPr>
              <a:t>prophet</a:t>
            </a:r>
            <a:r>
              <a:rPr lang="en-CA" dirty="0"/>
              <a:t>.  </a:t>
            </a:r>
            <a:r>
              <a:rPr lang="en-CA" b="1" dirty="0">
                <a:highlight>
                  <a:srgbClr val="FFFF00"/>
                </a:highlight>
              </a:rPr>
              <a:t>You shall speak all that I command</a:t>
            </a:r>
            <a:r>
              <a:rPr lang="en-CA" dirty="0"/>
              <a:t> you, and your brother </a:t>
            </a:r>
            <a:r>
              <a:rPr lang="en-CA" b="1" dirty="0">
                <a:highlight>
                  <a:srgbClr val="FFFF00"/>
                </a:highlight>
              </a:rPr>
              <a:t>Aaron shall tell Pharaoh</a:t>
            </a:r>
            <a:r>
              <a:rPr lang="en-CA" dirty="0"/>
              <a:t> to let the people of Israel go out of his land. </a:t>
            </a:r>
          </a:p>
          <a:p>
            <a:pPr marL="457200" lvl="1" indent="0">
              <a:spcBef>
                <a:spcPts val="1200"/>
              </a:spcBef>
              <a:buNone/>
            </a:pPr>
            <a:r>
              <a:rPr lang="en-CA" dirty="0"/>
              <a:t>But he said, “Oh, my Lord, please send someone else.”  Then the anger of the LORD was kindled against Moses and he said, “</a:t>
            </a:r>
            <a:r>
              <a:rPr lang="en-CA" b="1" dirty="0">
                <a:highlight>
                  <a:srgbClr val="FFFF00"/>
                </a:highlight>
              </a:rPr>
              <a:t>Is there not Aaron</a:t>
            </a:r>
            <a:r>
              <a:rPr lang="en-CA" dirty="0"/>
              <a:t>, your brother, the Levite?  </a:t>
            </a:r>
            <a:r>
              <a:rPr lang="en-CA" b="1" dirty="0">
                <a:highlight>
                  <a:srgbClr val="FFFF00"/>
                </a:highlight>
              </a:rPr>
              <a:t>I know that he can speak well</a:t>
            </a:r>
            <a:r>
              <a:rPr lang="en-CA" dirty="0"/>
              <a:t>.  Behold, he is coming out to meet you, and when he sees you, he will be glad in his heart.  You shall speak to him and put the words in his mouth, and </a:t>
            </a:r>
            <a:r>
              <a:rPr lang="en-CA" b="1" dirty="0">
                <a:highlight>
                  <a:srgbClr val="FFFF00"/>
                </a:highlight>
              </a:rPr>
              <a:t>I will be with your mouth and with his mouth</a:t>
            </a:r>
            <a:r>
              <a:rPr lang="en-CA" dirty="0"/>
              <a:t> and will </a:t>
            </a:r>
            <a:r>
              <a:rPr lang="en-CA" b="1" dirty="0">
                <a:highlight>
                  <a:srgbClr val="FFFF00"/>
                </a:highlight>
              </a:rPr>
              <a:t>teach you both</a:t>
            </a:r>
            <a:r>
              <a:rPr lang="en-CA" dirty="0"/>
              <a:t> what to do.  He shall speak for you to the people, and he shall be your mouth, and you shall be as God to him.</a:t>
            </a:r>
          </a:p>
        </p:txBody>
      </p:sp>
    </p:spTree>
    <p:extLst>
      <p:ext uri="{BB962C8B-B14F-4D97-AF65-F5344CB8AC3E}">
        <p14:creationId xmlns:p14="http://schemas.microsoft.com/office/powerpoint/2010/main" val="2066418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D289E-DBB4-0026-2825-F8EA73CE1498}"/>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Foretelling</a:t>
            </a:r>
          </a:p>
        </p:txBody>
      </p:sp>
      <p:sp>
        <p:nvSpPr>
          <p:cNvPr id="3" name="Content Placeholder 2">
            <a:extLst>
              <a:ext uri="{FF2B5EF4-FFF2-40B4-BE49-F238E27FC236}">
                <a16:creationId xmlns:a16="http://schemas.microsoft.com/office/drawing/2014/main" id="{E50A9FF0-184C-A468-7B4F-A1FC20149216}"/>
              </a:ext>
            </a:extLst>
          </p:cNvPr>
          <p:cNvSpPr>
            <a:spLocks noGrp="1"/>
          </p:cNvSpPr>
          <p:nvPr>
            <p:ph idx="1"/>
          </p:nvPr>
        </p:nvSpPr>
        <p:spPr>
          <a:xfrm>
            <a:off x="0" y="1170432"/>
            <a:ext cx="12192000" cy="5687567"/>
          </a:xfrm>
        </p:spPr>
        <p:txBody>
          <a:bodyPr>
            <a:normAutofit lnSpcReduction="10000"/>
          </a:bodyPr>
          <a:lstStyle/>
          <a:p>
            <a:r>
              <a:rPr lang="en-CA" dirty="0"/>
              <a:t>The </a:t>
            </a:r>
            <a:r>
              <a:rPr lang="en-CA" b="1" dirty="0">
                <a:highlight>
                  <a:srgbClr val="FFFF00"/>
                </a:highlight>
              </a:rPr>
              <a:t>Creator God inhabits eternity</a:t>
            </a:r>
            <a:r>
              <a:rPr lang="en-CA" dirty="0"/>
              <a:t>; he exists outside of time and space as we can physically observe them; the  </a:t>
            </a:r>
            <a:r>
              <a:rPr lang="en-CA" b="1" dirty="0">
                <a:highlight>
                  <a:srgbClr val="FFFF00"/>
                </a:highlight>
              </a:rPr>
              <a:t>physical universe is an object he can hold in his hand</a:t>
            </a:r>
            <a:r>
              <a:rPr lang="en-CA" dirty="0"/>
              <a:t>:  </a:t>
            </a:r>
            <a:r>
              <a:rPr lang="en-CA" sz="2400" b="1" u="sng" dirty="0"/>
              <a:t>Isaiah 40:12 ESV</a:t>
            </a:r>
            <a:endParaRPr lang="en-CA" b="1" u="sng" dirty="0"/>
          </a:p>
          <a:p>
            <a:pPr marL="457200" lvl="1" indent="0">
              <a:spcBef>
                <a:spcPts val="0"/>
              </a:spcBef>
              <a:buNone/>
            </a:pPr>
            <a:r>
              <a:rPr lang="en-CA" dirty="0"/>
              <a:t>Who has measured the waters in </a:t>
            </a:r>
            <a:r>
              <a:rPr lang="en-CA" b="1" dirty="0">
                <a:highlight>
                  <a:srgbClr val="FFFF00"/>
                </a:highlight>
              </a:rPr>
              <a:t>the hollow of his hand</a:t>
            </a:r>
            <a:br>
              <a:rPr lang="en-CA" dirty="0"/>
            </a:br>
            <a:r>
              <a:rPr lang="en-CA" dirty="0"/>
              <a:t>and </a:t>
            </a:r>
            <a:r>
              <a:rPr lang="en-CA" b="1" dirty="0">
                <a:highlight>
                  <a:srgbClr val="FFFF00"/>
                </a:highlight>
              </a:rPr>
              <a:t>marked off the heavens with a span</a:t>
            </a:r>
            <a:r>
              <a:rPr lang="en-CA" dirty="0"/>
              <a:t>, enclosed the dust of the earth in a measure</a:t>
            </a:r>
            <a:br>
              <a:rPr lang="en-CA" dirty="0"/>
            </a:br>
            <a:r>
              <a:rPr lang="en-CA" dirty="0"/>
              <a:t>and weighed the mountains in scales and the hills in a balance?</a:t>
            </a:r>
          </a:p>
          <a:p>
            <a:pPr>
              <a:spcBef>
                <a:spcPts val="1200"/>
              </a:spcBef>
            </a:pPr>
            <a:r>
              <a:rPr lang="en-CA" dirty="0"/>
              <a:t>This allows God to determine what the future will be:</a:t>
            </a:r>
          </a:p>
          <a:p>
            <a:pPr marL="457200" lvl="1" indent="0">
              <a:spcBef>
                <a:spcPts val="0"/>
              </a:spcBef>
              <a:buNone/>
            </a:pPr>
            <a:r>
              <a:rPr lang="en-CA" b="1" u="sng" dirty="0"/>
              <a:t>Isaiah 46:9b-10, 11b</a:t>
            </a:r>
          </a:p>
          <a:p>
            <a:pPr marL="457200" lvl="1" indent="0">
              <a:spcBef>
                <a:spcPts val="0"/>
              </a:spcBef>
              <a:buNone/>
            </a:pPr>
            <a:r>
              <a:rPr lang="en-CA" b="1" dirty="0">
                <a:highlight>
                  <a:srgbClr val="FFFF00"/>
                </a:highlight>
              </a:rPr>
              <a:t>I am God</a:t>
            </a:r>
            <a:r>
              <a:rPr lang="en-CA" dirty="0"/>
              <a:t>, and there is none like me, </a:t>
            </a:r>
            <a:br>
              <a:rPr lang="en-CA" dirty="0"/>
            </a:br>
            <a:r>
              <a:rPr lang="en-CA" b="1" dirty="0">
                <a:highlight>
                  <a:srgbClr val="FFFF00"/>
                </a:highlight>
              </a:rPr>
              <a:t>declaring the end from the beginning</a:t>
            </a:r>
            <a:r>
              <a:rPr lang="en-CA" dirty="0"/>
              <a:t> and from ancient times things not yet done,</a:t>
            </a:r>
            <a:br>
              <a:rPr lang="en-CA" dirty="0"/>
            </a:br>
            <a:r>
              <a:rPr lang="en-CA" dirty="0"/>
              <a:t>saying,  ‘My counsel shall stand, and </a:t>
            </a:r>
            <a:r>
              <a:rPr lang="en-CA" b="1" dirty="0">
                <a:highlight>
                  <a:srgbClr val="FFFF00"/>
                </a:highlight>
              </a:rPr>
              <a:t>I will accomplish all </a:t>
            </a:r>
            <a:r>
              <a:rPr lang="en-CA" b="1" u="sng" dirty="0">
                <a:highlight>
                  <a:srgbClr val="FFFF00"/>
                </a:highlight>
              </a:rPr>
              <a:t>my purpose</a:t>
            </a:r>
            <a:r>
              <a:rPr lang="en-CA" dirty="0"/>
              <a:t>,’ </a:t>
            </a:r>
            <a:br>
              <a:rPr lang="en-CA" dirty="0"/>
            </a:br>
            <a:r>
              <a:rPr lang="en-CA" b="1" dirty="0">
                <a:highlight>
                  <a:srgbClr val="FFFF00"/>
                </a:highlight>
              </a:rPr>
              <a:t>I have spoken</a:t>
            </a:r>
            <a:r>
              <a:rPr lang="en-CA" dirty="0"/>
              <a:t>, and </a:t>
            </a:r>
            <a:r>
              <a:rPr lang="en-CA" b="1" dirty="0">
                <a:highlight>
                  <a:srgbClr val="FFFF00"/>
                </a:highlight>
              </a:rPr>
              <a:t>I will bring it to pass</a:t>
            </a:r>
            <a:r>
              <a:rPr lang="en-CA" dirty="0"/>
              <a:t>; I have purposed, and I will do it.</a:t>
            </a:r>
          </a:p>
          <a:p>
            <a:pPr>
              <a:spcBef>
                <a:spcPts val="1200"/>
              </a:spcBef>
            </a:pPr>
            <a:r>
              <a:rPr lang="en-CA" dirty="0"/>
              <a:t>We are limited to understanding what God reveals to us – </a:t>
            </a:r>
            <a:r>
              <a:rPr lang="en-CA" b="1" dirty="0">
                <a:highlight>
                  <a:srgbClr val="FFFF00"/>
                </a:highlight>
              </a:rPr>
              <a:t>the revelation we have is contained in the words of the Bible</a:t>
            </a:r>
            <a:r>
              <a:rPr lang="en-CA" dirty="0"/>
              <a:t> : “foretelling” always relates to the Plan of God, to accomplishing “</a:t>
            </a:r>
            <a:r>
              <a:rPr lang="en-CA" b="1" u="sng" dirty="0">
                <a:highlight>
                  <a:srgbClr val="FFFF00"/>
                </a:highlight>
              </a:rPr>
              <a:t>my purpose</a:t>
            </a:r>
            <a:r>
              <a:rPr lang="en-CA" dirty="0"/>
              <a:t>”</a:t>
            </a:r>
          </a:p>
        </p:txBody>
      </p:sp>
    </p:spTree>
    <p:extLst>
      <p:ext uri="{BB962C8B-B14F-4D97-AF65-F5344CB8AC3E}">
        <p14:creationId xmlns:p14="http://schemas.microsoft.com/office/powerpoint/2010/main" val="3330462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ED610-7FC9-43D2-F75D-40662B25C845}"/>
              </a:ext>
            </a:extLst>
          </p:cNvPr>
          <p:cNvSpPr>
            <a:spLocks noGrp="1"/>
          </p:cNvSpPr>
          <p:nvPr>
            <p:ph type="title"/>
          </p:nvPr>
        </p:nvSpPr>
        <p:spPr>
          <a:xfrm>
            <a:off x="838200" y="1"/>
            <a:ext cx="10515600" cy="1158239"/>
          </a:xfrm>
        </p:spPr>
        <p:txBody>
          <a:bodyPr/>
          <a:lstStyle/>
          <a:p>
            <a:pPr algn="ctr"/>
            <a:r>
              <a:rPr lang="en-CA" dirty="0">
                <a:latin typeface="Arial Black" panose="020B0A04020102020204" pitchFamily="34" charset="0"/>
              </a:rPr>
              <a:t>Short-term Foretelling</a:t>
            </a:r>
          </a:p>
        </p:txBody>
      </p:sp>
      <p:sp>
        <p:nvSpPr>
          <p:cNvPr id="3" name="Content Placeholder 2">
            <a:extLst>
              <a:ext uri="{FF2B5EF4-FFF2-40B4-BE49-F238E27FC236}">
                <a16:creationId xmlns:a16="http://schemas.microsoft.com/office/drawing/2014/main" id="{FD0C306B-3EE5-AB9C-101D-78E2AD390D62}"/>
              </a:ext>
            </a:extLst>
          </p:cNvPr>
          <p:cNvSpPr>
            <a:spLocks noGrp="1"/>
          </p:cNvSpPr>
          <p:nvPr>
            <p:ph idx="1"/>
          </p:nvPr>
        </p:nvSpPr>
        <p:spPr>
          <a:xfrm>
            <a:off x="0" y="1158240"/>
            <a:ext cx="12192000" cy="5699759"/>
          </a:xfrm>
        </p:spPr>
        <p:txBody>
          <a:bodyPr/>
          <a:lstStyle/>
          <a:p>
            <a:r>
              <a:rPr lang="en-CA" dirty="0"/>
              <a:t>Many instances of foretelling are recorded in the historical books of the Bible; mostly they are very specific and relate to current events as God was dealing with the nation of Israel, for example: </a:t>
            </a:r>
            <a:r>
              <a:rPr lang="en-CA" sz="2400" b="1" u="sng" dirty="0"/>
              <a:t>2 Chronicles 12:5, 9a ESV</a:t>
            </a:r>
            <a:endParaRPr lang="en-CA" b="1" u="sng" dirty="0"/>
          </a:p>
          <a:p>
            <a:pPr marL="457200" lvl="1" indent="0">
              <a:buNone/>
            </a:pPr>
            <a:r>
              <a:rPr lang="en-CA" dirty="0"/>
              <a:t>Then </a:t>
            </a:r>
            <a:r>
              <a:rPr lang="en-CA" b="1" dirty="0">
                <a:highlight>
                  <a:srgbClr val="FFFF00"/>
                </a:highlight>
              </a:rPr>
              <a:t>Shemaiah the prophet came to Rehoboam</a:t>
            </a:r>
            <a:r>
              <a:rPr lang="en-CA" dirty="0"/>
              <a:t> and to the princes of Judah, who had gathered at Jerusalem because of Shishak, and said to them, “</a:t>
            </a:r>
            <a:r>
              <a:rPr lang="en-CA" b="1" dirty="0">
                <a:highlight>
                  <a:srgbClr val="FFFF00"/>
                </a:highlight>
              </a:rPr>
              <a:t>Thus says the LORD</a:t>
            </a:r>
            <a:r>
              <a:rPr lang="en-CA" dirty="0"/>
              <a:t>, ‘You abandoned me, so I have abandoned you to the hand of Shishak.’” … So </a:t>
            </a:r>
            <a:r>
              <a:rPr lang="en-CA" b="1" dirty="0">
                <a:highlight>
                  <a:srgbClr val="FFFF00"/>
                </a:highlight>
              </a:rPr>
              <a:t>Shishak king of Egypt came up against Jerusalem</a:t>
            </a:r>
            <a:r>
              <a:rPr lang="en-CA" dirty="0"/>
              <a:t>.  He took away the treasures of the house of the LORD and the treasures of the king’s house.</a:t>
            </a:r>
          </a:p>
          <a:p>
            <a:pPr>
              <a:spcBef>
                <a:spcPts val="1200"/>
              </a:spcBef>
            </a:pPr>
            <a:r>
              <a:rPr lang="en-CA" dirty="0"/>
              <a:t>This kind of foretelling also occurred in the New Testament:</a:t>
            </a:r>
          </a:p>
          <a:p>
            <a:pPr marL="457200" lvl="1" indent="0">
              <a:spcBef>
                <a:spcPts val="0"/>
              </a:spcBef>
              <a:buNone/>
            </a:pPr>
            <a:r>
              <a:rPr lang="en-CA" b="1" u="sng" dirty="0"/>
              <a:t>Acts 21:10-11 ESV</a:t>
            </a:r>
          </a:p>
          <a:p>
            <a:pPr marL="457200" lvl="1" indent="0">
              <a:spcBef>
                <a:spcPts val="0"/>
              </a:spcBef>
              <a:buNone/>
            </a:pPr>
            <a:r>
              <a:rPr lang="en-CA" dirty="0"/>
              <a:t> While we were staying for many days, </a:t>
            </a:r>
            <a:r>
              <a:rPr lang="en-CA" b="1" dirty="0">
                <a:highlight>
                  <a:srgbClr val="FFFF00"/>
                </a:highlight>
              </a:rPr>
              <a:t>a prophet named Agabus</a:t>
            </a:r>
            <a:r>
              <a:rPr lang="en-CA" dirty="0"/>
              <a:t> came down from Judea.   And coming to us, he took Paul’s belt and bound his own feet and hands and said, “</a:t>
            </a:r>
            <a:r>
              <a:rPr lang="en-CA" b="1" dirty="0">
                <a:highlight>
                  <a:srgbClr val="FFFF00"/>
                </a:highlight>
              </a:rPr>
              <a:t>Thus says the Holy Spirit</a:t>
            </a:r>
            <a:r>
              <a:rPr lang="en-CA" dirty="0"/>
              <a:t>, ‘This is how the Jews at Jerusalem will bind the man who owns this belt and deliver him into the hands of the Gentiles.’” </a:t>
            </a:r>
          </a:p>
          <a:p>
            <a:pPr>
              <a:spcBef>
                <a:spcPts val="1200"/>
              </a:spcBef>
            </a:pPr>
            <a:r>
              <a:rPr lang="en-CA" b="1" dirty="0">
                <a:highlight>
                  <a:srgbClr val="FFFF00"/>
                </a:highlight>
              </a:rPr>
              <a:t>These events are recorded to invoke faith in God’s omnipotence</a:t>
            </a:r>
          </a:p>
        </p:txBody>
      </p:sp>
    </p:spTree>
    <p:extLst>
      <p:ext uri="{BB962C8B-B14F-4D97-AF65-F5344CB8AC3E}">
        <p14:creationId xmlns:p14="http://schemas.microsoft.com/office/powerpoint/2010/main" val="3153071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52752-CFE0-3C7D-9EC0-7D462DD8FE94}"/>
              </a:ext>
            </a:extLst>
          </p:cNvPr>
          <p:cNvSpPr>
            <a:spLocks noGrp="1"/>
          </p:cNvSpPr>
          <p:nvPr>
            <p:ph type="title"/>
          </p:nvPr>
        </p:nvSpPr>
        <p:spPr>
          <a:xfrm>
            <a:off x="838200" y="1"/>
            <a:ext cx="10515600" cy="1146047"/>
          </a:xfrm>
        </p:spPr>
        <p:txBody>
          <a:bodyPr/>
          <a:lstStyle/>
          <a:p>
            <a:pPr algn="ctr"/>
            <a:r>
              <a:rPr lang="en-CA" dirty="0">
                <a:latin typeface="Arial Black" panose="020B0A04020102020204" pitchFamily="34" charset="0"/>
              </a:rPr>
              <a:t>The Main Focus of Foretelling</a:t>
            </a:r>
          </a:p>
        </p:txBody>
      </p:sp>
      <p:sp>
        <p:nvSpPr>
          <p:cNvPr id="3" name="Content Placeholder 2">
            <a:extLst>
              <a:ext uri="{FF2B5EF4-FFF2-40B4-BE49-F238E27FC236}">
                <a16:creationId xmlns:a16="http://schemas.microsoft.com/office/drawing/2014/main" id="{7B1FF255-9ECB-2AF1-CC33-A1CCD02CF9FA}"/>
              </a:ext>
            </a:extLst>
          </p:cNvPr>
          <p:cNvSpPr>
            <a:spLocks noGrp="1"/>
          </p:cNvSpPr>
          <p:nvPr>
            <p:ph idx="1"/>
          </p:nvPr>
        </p:nvSpPr>
        <p:spPr>
          <a:xfrm>
            <a:off x="0" y="1146048"/>
            <a:ext cx="12192000" cy="5711951"/>
          </a:xfrm>
        </p:spPr>
        <p:txBody>
          <a:bodyPr/>
          <a:lstStyle/>
          <a:p>
            <a:r>
              <a:rPr lang="en-CA" dirty="0"/>
              <a:t>The writing prophets contain innumerable prophecies of </a:t>
            </a:r>
            <a:r>
              <a:rPr lang="en-CA" b="1" dirty="0">
                <a:highlight>
                  <a:srgbClr val="FFFF00"/>
                </a:highlight>
              </a:rPr>
              <a:t>the life and work of the Messiah</a:t>
            </a:r>
            <a:r>
              <a:rPr lang="en-CA" dirty="0"/>
              <a:t> – both the First Advent and the Second Advent, for example:</a:t>
            </a:r>
          </a:p>
          <a:p>
            <a:pPr marL="457200" lvl="1" indent="0">
              <a:spcBef>
                <a:spcPts val="1200"/>
              </a:spcBef>
              <a:buNone/>
            </a:pPr>
            <a:r>
              <a:rPr lang="en-CA" b="1" u="sng" dirty="0"/>
              <a:t>Matthew 1:18a, 21-23 ESV</a:t>
            </a:r>
          </a:p>
          <a:p>
            <a:pPr marL="457200" lvl="1" indent="0">
              <a:buNone/>
            </a:pPr>
            <a:r>
              <a:rPr lang="en-CA" dirty="0"/>
              <a:t>Now </a:t>
            </a:r>
            <a:r>
              <a:rPr lang="en-CA" b="1" dirty="0">
                <a:highlight>
                  <a:srgbClr val="FFFF00"/>
                </a:highlight>
              </a:rPr>
              <a:t>the birth of Jesus Christ took place in this way</a:t>
            </a:r>
            <a:r>
              <a:rPr lang="en-CA" dirty="0"/>
              <a:t>.  “…  She will bear a son, and you shall call his name Jesus, for he will save his people from their sins.”  </a:t>
            </a:r>
            <a:r>
              <a:rPr lang="en-CA" b="1" dirty="0">
                <a:highlight>
                  <a:srgbClr val="FFFF00"/>
                </a:highlight>
              </a:rPr>
              <a:t>All this took place to fulfill what the Lord had spoken by the prophet</a:t>
            </a:r>
            <a:r>
              <a:rPr lang="en-CA" dirty="0"/>
              <a:t>: </a:t>
            </a:r>
          </a:p>
          <a:p>
            <a:pPr marL="914400" lvl="2" indent="0">
              <a:spcBef>
                <a:spcPts val="0"/>
              </a:spcBef>
              <a:buNone/>
            </a:pPr>
            <a:r>
              <a:rPr lang="en-CA" sz="2400" dirty="0"/>
              <a:t>“Behold, the virgin shall conceive and bear a son, and they shall call his name Immanuel”</a:t>
            </a:r>
          </a:p>
          <a:p>
            <a:pPr marL="457200" lvl="1" indent="0">
              <a:spcBef>
                <a:spcPts val="1200"/>
              </a:spcBef>
              <a:buNone/>
            </a:pPr>
            <a:r>
              <a:rPr lang="en-CA" b="1" u="sng" dirty="0"/>
              <a:t>Isaiah 7:10-14 ESV</a:t>
            </a:r>
          </a:p>
          <a:p>
            <a:pPr marL="457200" lvl="1" indent="0">
              <a:spcBef>
                <a:spcPts val="0"/>
              </a:spcBef>
              <a:buNone/>
            </a:pPr>
            <a:r>
              <a:rPr lang="en-CA" dirty="0"/>
              <a:t>Again </a:t>
            </a:r>
            <a:r>
              <a:rPr lang="en-CA" b="1" dirty="0">
                <a:highlight>
                  <a:srgbClr val="FFFF00"/>
                </a:highlight>
              </a:rPr>
              <a:t>the LORD spoke to Ahaz</a:t>
            </a:r>
            <a:r>
              <a:rPr lang="en-CA" dirty="0"/>
              <a:t>: “Ask a sign of the LORD your God; let it be deep as [the grave] or high as heaven.”  But Ahaz said, “I will not ask, and I will not put the LORD to the test.”  And he said, “Hear then, O house of David!  Is it too little for you to weary men, that you weary my God also?  Therefore </a:t>
            </a:r>
            <a:r>
              <a:rPr lang="en-CA" b="1" dirty="0">
                <a:highlight>
                  <a:srgbClr val="FFFF00"/>
                </a:highlight>
              </a:rPr>
              <a:t>the Lord himself will give you a sign</a:t>
            </a:r>
            <a:r>
              <a:rPr lang="en-CA" dirty="0"/>
              <a:t>.  Behold, the virgin shall conceive and bear a son, and shall call his name Immanuel.  …” </a:t>
            </a:r>
          </a:p>
        </p:txBody>
      </p:sp>
    </p:spTree>
    <p:extLst>
      <p:ext uri="{BB962C8B-B14F-4D97-AF65-F5344CB8AC3E}">
        <p14:creationId xmlns:p14="http://schemas.microsoft.com/office/powerpoint/2010/main" val="208607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22743A-602E-3C63-87AC-5535EB29684B}"/>
              </a:ext>
            </a:extLst>
          </p:cNvPr>
          <p:cNvSpPr txBox="1"/>
          <p:nvPr/>
        </p:nvSpPr>
        <p:spPr>
          <a:xfrm>
            <a:off x="0" y="936766"/>
            <a:ext cx="12192000" cy="4567404"/>
          </a:xfrm>
          <a:prstGeom prst="rect">
            <a:avLst/>
          </a:prstGeom>
          <a:noFill/>
        </p:spPr>
        <p:txBody>
          <a:bodyPr wrap="square">
            <a:spAutoFit/>
          </a:bodyPr>
          <a:lstStyle/>
          <a:p>
            <a:pPr marL="463550">
              <a:lnSpc>
                <a:spcPct val="90000"/>
              </a:lnSpc>
            </a:pPr>
            <a:r>
              <a:rPr lang="en-CA" sz="2400" b="1" u="sng" dirty="0"/>
              <a:t>John 6:43-48 ESV</a:t>
            </a:r>
          </a:p>
          <a:p>
            <a:pPr marL="463550">
              <a:lnSpc>
                <a:spcPct val="90000"/>
              </a:lnSpc>
            </a:pPr>
            <a:r>
              <a:rPr lang="en-CA" sz="2400" b="1" dirty="0">
                <a:highlight>
                  <a:srgbClr val="FFFF00"/>
                </a:highlight>
              </a:rPr>
              <a:t>Jesus answered them</a:t>
            </a:r>
            <a:r>
              <a:rPr lang="en-CA" sz="2400" dirty="0"/>
              <a:t>, “Do not grumble among yourselves.  No one can come to me unless the Father who sent me draws him.  And </a:t>
            </a:r>
            <a:r>
              <a:rPr lang="en-CA" sz="2400" b="1" dirty="0">
                <a:highlight>
                  <a:srgbClr val="FFFF00"/>
                </a:highlight>
              </a:rPr>
              <a:t>I will raise him up on the last day</a:t>
            </a:r>
            <a:r>
              <a:rPr lang="en-CA" sz="2400" dirty="0"/>
              <a:t>.  </a:t>
            </a:r>
            <a:r>
              <a:rPr lang="en-CA" sz="2400" b="1" dirty="0">
                <a:highlight>
                  <a:srgbClr val="FFFF00"/>
                </a:highlight>
              </a:rPr>
              <a:t>It is written in the Prophets</a:t>
            </a:r>
            <a:r>
              <a:rPr lang="en-CA" sz="2400" dirty="0"/>
              <a:t>, ‘</a:t>
            </a:r>
            <a:r>
              <a:rPr lang="en-CA" sz="2400" b="1" u="sng" dirty="0">
                <a:highlight>
                  <a:srgbClr val="FFFF00"/>
                </a:highlight>
              </a:rPr>
              <a:t>And they will all be taught by God</a:t>
            </a:r>
            <a:r>
              <a:rPr lang="en-CA" sz="2400" dirty="0"/>
              <a:t>.’  Everyone who has heard and learned from the Father comes to me—not that anyone has seen the Father except he who is from God; he has seen the Father.  Truly, truly, I say to you, </a:t>
            </a:r>
            <a:r>
              <a:rPr lang="en-CA" sz="2400" b="1" dirty="0">
                <a:highlight>
                  <a:srgbClr val="FFFF00"/>
                </a:highlight>
              </a:rPr>
              <a:t>whoever believes has eternal life</a:t>
            </a:r>
            <a:r>
              <a:rPr lang="en-CA" sz="2400" dirty="0"/>
              <a:t>.  I am the bread of life.</a:t>
            </a:r>
          </a:p>
          <a:p>
            <a:pPr marL="463550">
              <a:lnSpc>
                <a:spcPct val="90000"/>
              </a:lnSpc>
              <a:spcBef>
                <a:spcPts val="1200"/>
              </a:spcBef>
            </a:pPr>
            <a:r>
              <a:rPr lang="en-CA" sz="2400" b="1" u="sng" dirty="0"/>
              <a:t>Isaiah 54:1b, 5, 13 </a:t>
            </a:r>
          </a:p>
          <a:p>
            <a:pPr marL="463550">
              <a:lnSpc>
                <a:spcPct val="90000"/>
              </a:lnSpc>
            </a:pPr>
            <a:r>
              <a:rPr lang="en-CA" sz="2400" dirty="0"/>
              <a:t>“… For the children of </a:t>
            </a:r>
            <a:r>
              <a:rPr lang="en-CA" sz="2400" b="1" dirty="0">
                <a:highlight>
                  <a:srgbClr val="FFFF00"/>
                </a:highlight>
              </a:rPr>
              <a:t>the desolate one</a:t>
            </a:r>
            <a:r>
              <a:rPr lang="en-CA" sz="2400" dirty="0"/>
              <a:t> will be more than the children of her who is married”, says the LORD.  </a:t>
            </a:r>
            <a:br>
              <a:rPr lang="en-CA" sz="2400" dirty="0"/>
            </a:br>
            <a:r>
              <a:rPr lang="en-CA" sz="2400" dirty="0"/>
              <a:t>For </a:t>
            </a:r>
            <a:r>
              <a:rPr lang="en-CA" sz="2400" b="1" dirty="0">
                <a:highlight>
                  <a:srgbClr val="FFFF00"/>
                </a:highlight>
              </a:rPr>
              <a:t>your Maker is your husband</a:t>
            </a:r>
            <a:r>
              <a:rPr lang="en-CA" sz="2400" dirty="0"/>
              <a:t>, the LORD of hosts is his name; </a:t>
            </a:r>
            <a:br>
              <a:rPr lang="en-CA" sz="2400" dirty="0"/>
            </a:br>
            <a:r>
              <a:rPr lang="en-CA" sz="2400" dirty="0"/>
              <a:t>and the Holy One of Israel is your Redeemer, </a:t>
            </a:r>
            <a:r>
              <a:rPr lang="en-CA" sz="2400" b="1" dirty="0">
                <a:highlight>
                  <a:srgbClr val="FFFF00"/>
                </a:highlight>
              </a:rPr>
              <a:t>the God of the whole earth he is called</a:t>
            </a:r>
            <a:r>
              <a:rPr lang="en-CA" sz="2400" dirty="0"/>
              <a:t>.</a:t>
            </a:r>
            <a:br>
              <a:rPr lang="en-CA" sz="2400" dirty="0"/>
            </a:br>
            <a:r>
              <a:rPr lang="en-CA" sz="2400" b="1" u="sng" dirty="0">
                <a:highlight>
                  <a:srgbClr val="FFFF00"/>
                </a:highlight>
              </a:rPr>
              <a:t>All your children shall be taught by the LORD</a:t>
            </a:r>
            <a:r>
              <a:rPr lang="en-CA" sz="2400" dirty="0"/>
              <a:t>, and great shall be the peace of your children.</a:t>
            </a:r>
          </a:p>
        </p:txBody>
      </p:sp>
    </p:spTree>
    <p:extLst>
      <p:ext uri="{BB962C8B-B14F-4D97-AF65-F5344CB8AC3E}">
        <p14:creationId xmlns:p14="http://schemas.microsoft.com/office/powerpoint/2010/main" val="262141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A3964-6D7A-DF20-2B7D-756BAE281C26}"/>
              </a:ext>
            </a:extLst>
          </p:cNvPr>
          <p:cNvSpPr>
            <a:spLocks noGrp="1"/>
          </p:cNvSpPr>
          <p:nvPr>
            <p:ph type="title"/>
          </p:nvPr>
        </p:nvSpPr>
        <p:spPr>
          <a:xfrm>
            <a:off x="838200" y="1"/>
            <a:ext cx="10515600" cy="1158239"/>
          </a:xfrm>
        </p:spPr>
        <p:txBody>
          <a:bodyPr/>
          <a:lstStyle/>
          <a:p>
            <a:pPr algn="ctr"/>
            <a:r>
              <a:rPr lang="en-CA" dirty="0">
                <a:latin typeface="Arial Black" panose="020B0A04020102020204" pitchFamily="34" charset="0"/>
              </a:rPr>
              <a:t>The Focus of the New Testament</a:t>
            </a:r>
          </a:p>
        </p:txBody>
      </p:sp>
      <p:sp>
        <p:nvSpPr>
          <p:cNvPr id="3" name="Content Placeholder 2">
            <a:extLst>
              <a:ext uri="{FF2B5EF4-FFF2-40B4-BE49-F238E27FC236}">
                <a16:creationId xmlns:a16="http://schemas.microsoft.com/office/drawing/2014/main" id="{CD2DBBB9-2CBE-4C54-7EAE-983404C42266}"/>
              </a:ext>
            </a:extLst>
          </p:cNvPr>
          <p:cNvSpPr>
            <a:spLocks noGrp="1"/>
          </p:cNvSpPr>
          <p:nvPr>
            <p:ph idx="1"/>
          </p:nvPr>
        </p:nvSpPr>
        <p:spPr>
          <a:xfrm>
            <a:off x="0" y="1158240"/>
            <a:ext cx="12192000" cy="5699759"/>
          </a:xfrm>
        </p:spPr>
        <p:txBody>
          <a:bodyPr>
            <a:normAutofit lnSpcReduction="10000"/>
          </a:bodyPr>
          <a:lstStyle/>
          <a:p>
            <a:r>
              <a:rPr lang="en-CA" dirty="0"/>
              <a:t>The </a:t>
            </a:r>
            <a:r>
              <a:rPr lang="en-CA" b="1" dirty="0">
                <a:highlight>
                  <a:srgbClr val="FFFF00"/>
                </a:highlight>
              </a:rPr>
              <a:t>New Testament authors</a:t>
            </a:r>
            <a:r>
              <a:rPr lang="en-CA" dirty="0"/>
              <a:t> are unanimous in applying Old Testament prophecies to the life and work of the Messiah, Jesus Christ, for example: </a:t>
            </a:r>
          </a:p>
          <a:p>
            <a:pPr marL="457200" lvl="1" indent="0">
              <a:spcBef>
                <a:spcPts val="0"/>
              </a:spcBef>
              <a:buNone/>
            </a:pPr>
            <a:r>
              <a:rPr lang="en-CA" b="1" u="sng" dirty="0"/>
              <a:t>Mark 1:1-3 ESV</a:t>
            </a:r>
            <a:r>
              <a:rPr lang="en-CA" dirty="0"/>
              <a:t> (quoting Malachi 3:1a and Isaiah 40:3)</a:t>
            </a:r>
          </a:p>
          <a:p>
            <a:pPr marL="457200" lvl="1" indent="0">
              <a:spcBef>
                <a:spcPts val="0"/>
              </a:spcBef>
              <a:buNone/>
            </a:pPr>
            <a:r>
              <a:rPr lang="en-CA" dirty="0"/>
              <a:t>The beginning of the gospel of Jesus Christ, the Son of God. </a:t>
            </a:r>
            <a:br>
              <a:rPr lang="en-CA" dirty="0"/>
            </a:br>
            <a:r>
              <a:rPr lang="en-CA" b="1" dirty="0">
                <a:highlight>
                  <a:srgbClr val="FFFF00"/>
                </a:highlight>
              </a:rPr>
              <a:t>As it is written in Isaiah the prophet</a:t>
            </a:r>
            <a:r>
              <a:rPr lang="en-CA" dirty="0"/>
              <a:t>,</a:t>
            </a:r>
          </a:p>
          <a:p>
            <a:pPr marL="914400" lvl="2" indent="0">
              <a:spcBef>
                <a:spcPts val="0"/>
              </a:spcBef>
              <a:buNone/>
            </a:pPr>
            <a:r>
              <a:rPr lang="en-CA" sz="2200" dirty="0"/>
              <a:t>“Behold, I send my messenger before your face, who will prepare your way, </a:t>
            </a:r>
            <a:br>
              <a:rPr lang="en-CA" sz="2200" dirty="0"/>
            </a:br>
            <a:r>
              <a:rPr lang="en-CA" sz="2200" dirty="0"/>
              <a:t>the voice of one crying in the wilderness: </a:t>
            </a:r>
          </a:p>
          <a:p>
            <a:pPr marL="1371600" lvl="3" indent="0">
              <a:spcBef>
                <a:spcPts val="0"/>
              </a:spcBef>
              <a:buNone/>
            </a:pPr>
            <a:r>
              <a:rPr lang="en-CA" sz="2200" dirty="0"/>
              <a:t>‘Prepare the way of the Lord, make his paths straight.’”</a:t>
            </a:r>
          </a:p>
          <a:p>
            <a:pPr marL="457200" lvl="1" indent="0">
              <a:spcBef>
                <a:spcPts val="600"/>
              </a:spcBef>
              <a:buNone/>
            </a:pPr>
            <a:r>
              <a:rPr lang="en-CA" b="1" u="sng" dirty="0"/>
              <a:t>Luke 4:17-21 ESV</a:t>
            </a:r>
            <a:r>
              <a:rPr lang="en-CA" dirty="0"/>
              <a:t> (quoting Isaiah 61:1-2a)</a:t>
            </a:r>
          </a:p>
          <a:p>
            <a:pPr marL="457200" lvl="1" indent="0">
              <a:spcBef>
                <a:spcPts val="0"/>
              </a:spcBef>
              <a:buNone/>
            </a:pPr>
            <a:r>
              <a:rPr lang="en-CA" dirty="0"/>
              <a:t>And </a:t>
            </a:r>
            <a:r>
              <a:rPr lang="en-CA" b="1" dirty="0">
                <a:highlight>
                  <a:srgbClr val="FFFF00"/>
                </a:highlight>
              </a:rPr>
              <a:t>the scroll of the prophet Isaiah</a:t>
            </a:r>
            <a:r>
              <a:rPr lang="en-CA" dirty="0"/>
              <a:t> was given to him.  He unrolled the scroll and found the place where it was written,</a:t>
            </a:r>
          </a:p>
          <a:p>
            <a:pPr marL="914400" lvl="2" indent="0">
              <a:spcBef>
                <a:spcPts val="0"/>
              </a:spcBef>
              <a:buNone/>
            </a:pPr>
            <a:r>
              <a:rPr lang="en-CA" sz="2200" dirty="0"/>
              <a:t>The Spirit of the Lord is upon me, </a:t>
            </a:r>
            <a:br>
              <a:rPr lang="en-CA" sz="2200" dirty="0"/>
            </a:br>
            <a:r>
              <a:rPr lang="en-CA" sz="2200" dirty="0"/>
              <a:t>because he has anointed me to proclaim good news to the poor.  </a:t>
            </a:r>
            <a:br>
              <a:rPr lang="en-CA" sz="2200" dirty="0"/>
            </a:br>
            <a:r>
              <a:rPr lang="en-CA" sz="2200" dirty="0"/>
              <a:t>He has sent me to proclaim liberty to the captives and recovering of sight to the blind, </a:t>
            </a:r>
            <a:br>
              <a:rPr lang="en-CA" sz="2200" dirty="0"/>
            </a:br>
            <a:r>
              <a:rPr lang="en-CA" sz="2200" dirty="0"/>
              <a:t>to set at liberty those who are oppressed, to proclaim the year of the Lord’s favor.</a:t>
            </a:r>
          </a:p>
          <a:p>
            <a:pPr marL="457200" lvl="1" indent="0">
              <a:spcBef>
                <a:spcPts val="0"/>
              </a:spcBef>
              <a:buNone/>
            </a:pPr>
            <a:r>
              <a:rPr lang="en-CA" dirty="0"/>
              <a:t>And he rolled up the scroll and gave it back to the attendant and sat down.  And the eyes of all in the synagogue were fixed on him.  And he began to say to them, “</a:t>
            </a:r>
            <a:r>
              <a:rPr lang="en-CA" b="1" dirty="0">
                <a:highlight>
                  <a:srgbClr val="FFFF00"/>
                </a:highlight>
              </a:rPr>
              <a:t>Today this Scripture has been fulfilled in your hearing</a:t>
            </a:r>
            <a:r>
              <a:rPr lang="en-CA" dirty="0"/>
              <a:t>.”</a:t>
            </a:r>
          </a:p>
        </p:txBody>
      </p:sp>
    </p:spTree>
    <p:extLst>
      <p:ext uri="{BB962C8B-B14F-4D97-AF65-F5344CB8AC3E}">
        <p14:creationId xmlns:p14="http://schemas.microsoft.com/office/powerpoint/2010/main" val="133849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602AC5-23B7-CD82-7201-3E725C453489}"/>
              </a:ext>
            </a:extLst>
          </p:cNvPr>
          <p:cNvSpPr txBox="1"/>
          <p:nvPr/>
        </p:nvSpPr>
        <p:spPr>
          <a:xfrm>
            <a:off x="0" y="178921"/>
            <a:ext cx="12192000" cy="6460230"/>
          </a:xfrm>
          <a:prstGeom prst="rect">
            <a:avLst/>
          </a:prstGeom>
          <a:noFill/>
        </p:spPr>
        <p:txBody>
          <a:bodyPr wrap="square">
            <a:spAutoFit/>
          </a:bodyPr>
          <a:lstStyle/>
          <a:p>
            <a:pPr marL="463550">
              <a:lnSpc>
                <a:spcPct val="90000"/>
              </a:lnSpc>
            </a:pPr>
            <a:r>
              <a:rPr lang="en-CA" sz="2400" b="1" u="sng" dirty="0"/>
              <a:t>Acts 3:18-24 ESV</a:t>
            </a:r>
            <a:r>
              <a:rPr lang="en-CA" sz="2400" dirty="0"/>
              <a:t> (Luke reporting Peter’s words)</a:t>
            </a:r>
            <a:endParaRPr lang="en-CA" dirty="0"/>
          </a:p>
          <a:p>
            <a:pPr marL="463550">
              <a:lnSpc>
                <a:spcPct val="90000"/>
              </a:lnSpc>
            </a:pPr>
            <a:r>
              <a:rPr lang="en-CA" sz="2400" dirty="0"/>
              <a:t>“… But what </a:t>
            </a:r>
            <a:r>
              <a:rPr lang="en-CA" sz="2400" b="1" dirty="0">
                <a:highlight>
                  <a:srgbClr val="FFFF00"/>
                </a:highlight>
              </a:rPr>
              <a:t>God foretold by the mouth of all the prophets</a:t>
            </a:r>
            <a:r>
              <a:rPr lang="en-CA" sz="2400" dirty="0"/>
              <a:t>, that his </a:t>
            </a:r>
            <a:r>
              <a:rPr lang="en-CA" sz="2400" b="1" dirty="0">
                <a:highlight>
                  <a:srgbClr val="FFFF00"/>
                </a:highlight>
              </a:rPr>
              <a:t>Christ would suffer</a:t>
            </a:r>
            <a:r>
              <a:rPr lang="en-CA" sz="2400" dirty="0"/>
              <a:t>, he thus fulfilled.  Repent therefore, and turn back, that your sins may be blotted out, that </a:t>
            </a:r>
            <a:r>
              <a:rPr lang="en-CA" sz="2400" b="1" dirty="0">
                <a:highlight>
                  <a:srgbClr val="FFFF00"/>
                </a:highlight>
              </a:rPr>
              <a:t>times of refreshing may come</a:t>
            </a:r>
            <a:r>
              <a:rPr lang="en-CA" sz="2400" dirty="0"/>
              <a:t> from the presence of the Lord, and that he may send the Christ appointed for you, Jesus, whom heaven must receive until </a:t>
            </a:r>
            <a:r>
              <a:rPr lang="en-CA" sz="2400" b="1" dirty="0">
                <a:highlight>
                  <a:srgbClr val="FFFF00"/>
                </a:highlight>
              </a:rPr>
              <a:t>the time for restoring all the things</a:t>
            </a:r>
            <a:r>
              <a:rPr lang="en-CA" sz="2400" dirty="0"/>
              <a:t> about which </a:t>
            </a:r>
            <a:r>
              <a:rPr lang="en-CA" sz="2400" b="1" dirty="0">
                <a:highlight>
                  <a:srgbClr val="FFFF00"/>
                </a:highlight>
              </a:rPr>
              <a:t>God spoke by the mouth of his holy prophets</a:t>
            </a:r>
            <a:r>
              <a:rPr lang="en-CA" sz="2400" dirty="0"/>
              <a:t> long ago.  </a:t>
            </a:r>
          </a:p>
          <a:p>
            <a:pPr marL="463550">
              <a:lnSpc>
                <a:spcPct val="90000"/>
              </a:lnSpc>
              <a:spcBef>
                <a:spcPts val="600"/>
              </a:spcBef>
            </a:pPr>
            <a:r>
              <a:rPr lang="en-CA" sz="2400" dirty="0"/>
              <a:t>Moses said, ‘The Lord God will raise up for you </a:t>
            </a:r>
            <a:r>
              <a:rPr lang="en-CA" sz="2400" b="1" dirty="0">
                <a:highlight>
                  <a:srgbClr val="FFFF00"/>
                </a:highlight>
              </a:rPr>
              <a:t>a prophet like me</a:t>
            </a:r>
            <a:r>
              <a:rPr lang="en-CA" sz="2400" dirty="0"/>
              <a:t> from your brothers.  You shall listen to him in whatever he tells you.  And it shall be that every [person] who does not listen to that prophet shall be destroyed from the people.’  And </a:t>
            </a:r>
            <a:r>
              <a:rPr lang="en-CA" sz="2400" b="1" dirty="0">
                <a:highlight>
                  <a:srgbClr val="FFFF00"/>
                </a:highlight>
              </a:rPr>
              <a:t>all the prophets</a:t>
            </a:r>
            <a:r>
              <a:rPr lang="en-CA" sz="2400" dirty="0"/>
              <a:t> who have spoken, from Samuel and those who came after him, also </a:t>
            </a:r>
            <a:r>
              <a:rPr lang="en-CA" sz="2400" b="1" dirty="0">
                <a:highlight>
                  <a:srgbClr val="FFFF00"/>
                </a:highlight>
              </a:rPr>
              <a:t>proclaimed these days</a:t>
            </a:r>
            <a:r>
              <a:rPr lang="en-CA" sz="2400" dirty="0"/>
              <a:t>. </a:t>
            </a:r>
          </a:p>
          <a:p>
            <a:pPr marL="463550">
              <a:lnSpc>
                <a:spcPct val="90000"/>
              </a:lnSpc>
              <a:spcBef>
                <a:spcPts val="1200"/>
              </a:spcBef>
            </a:pPr>
            <a:r>
              <a:rPr lang="en-CA" sz="2400" b="1" u="sng" dirty="0"/>
              <a:t>Romans 1:1-3a ESV</a:t>
            </a:r>
          </a:p>
          <a:p>
            <a:pPr marL="463550">
              <a:lnSpc>
                <a:spcPct val="90000"/>
              </a:lnSpc>
            </a:pPr>
            <a:r>
              <a:rPr lang="en-CA" sz="2400" b="1" dirty="0">
                <a:highlight>
                  <a:srgbClr val="FFFF00"/>
                </a:highlight>
              </a:rPr>
              <a:t>Paul</a:t>
            </a:r>
            <a:r>
              <a:rPr lang="en-CA" sz="2400" dirty="0"/>
              <a:t>, a servant of Christ Jesus, called to be an apostle, set apart for </a:t>
            </a:r>
            <a:r>
              <a:rPr lang="en-CA" sz="2400" b="1" dirty="0">
                <a:highlight>
                  <a:srgbClr val="FFFF00"/>
                </a:highlight>
              </a:rPr>
              <a:t>the gospel of God</a:t>
            </a:r>
            <a:r>
              <a:rPr lang="en-CA" sz="2400" dirty="0"/>
              <a:t>, which he </a:t>
            </a:r>
            <a:r>
              <a:rPr lang="en-CA" sz="2400" b="1" dirty="0">
                <a:highlight>
                  <a:srgbClr val="FFFF00"/>
                </a:highlight>
              </a:rPr>
              <a:t>promised beforehand through his prophets</a:t>
            </a:r>
            <a:r>
              <a:rPr lang="en-CA" sz="2400" dirty="0"/>
              <a:t> in the holy Scriptures, </a:t>
            </a:r>
            <a:r>
              <a:rPr lang="en-CA" sz="2400" b="1" dirty="0">
                <a:highlight>
                  <a:srgbClr val="FFFF00"/>
                </a:highlight>
              </a:rPr>
              <a:t>concerning his Son</a:t>
            </a:r>
            <a:r>
              <a:rPr lang="en-CA" sz="2400" dirty="0"/>
              <a:t> …</a:t>
            </a:r>
          </a:p>
          <a:p>
            <a:pPr marL="463550">
              <a:lnSpc>
                <a:spcPct val="90000"/>
              </a:lnSpc>
              <a:spcBef>
                <a:spcPts val="1200"/>
              </a:spcBef>
            </a:pPr>
            <a:r>
              <a:rPr lang="en-CA" sz="2400" b="1" u="sng" dirty="0"/>
              <a:t>1 Peter 1:10-12a ESV</a:t>
            </a:r>
          </a:p>
          <a:p>
            <a:pPr marL="463550">
              <a:lnSpc>
                <a:spcPct val="90000"/>
              </a:lnSpc>
            </a:pPr>
            <a:r>
              <a:rPr lang="en-CA" sz="2400" dirty="0"/>
              <a:t> Concerning this salvation, </a:t>
            </a:r>
            <a:r>
              <a:rPr lang="en-CA" sz="2400" b="1" dirty="0">
                <a:highlight>
                  <a:srgbClr val="FFFF00"/>
                </a:highlight>
              </a:rPr>
              <a:t>the prophets who prophesied about the grace that was to be yours</a:t>
            </a:r>
            <a:r>
              <a:rPr lang="en-CA" sz="2400" dirty="0"/>
              <a:t> searched and inquired carefully, inquiring what person or time </a:t>
            </a:r>
            <a:r>
              <a:rPr lang="en-CA" sz="2400" b="1" dirty="0">
                <a:highlight>
                  <a:srgbClr val="FFFF00"/>
                </a:highlight>
              </a:rPr>
              <a:t>the Spirit of Christ</a:t>
            </a:r>
            <a:r>
              <a:rPr lang="en-CA" sz="2400" dirty="0"/>
              <a:t> in them was indicating when he </a:t>
            </a:r>
            <a:r>
              <a:rPr lang="en-CA" sz="2400" b="1" dirty="0">
                <a:highlight>
                  <a:srgbClr val="FFFF00"/>
                </a:highlight>
              </a:rPr>
              <a:t>predicted the sufferings of Christ</a:t>
            </a:r>
            <a:r>
              <a:rPr lang="en-CA" sz="2400" dirty="0"/>
              <a:t> and the </a:t>
            </a:r>
            <a:r>
              <a:rPr lang="en-CA" sz="2400" b="1" dirty="0">
                <a:highlight>
                  <a:srgbClr val="FFFF00"/>
                </a:highlight>
              </a:rPr>
              <a:t>subsequent glories</a:t>
            </a:r>
            <a:r>
              <a:rPr lang="en-CA" sz="2400" dirty="0"/>
              <a:t>.  It was revealed to them that they were serving not themselves but you …</a:t>
            </a:r>
          </a:p>
        </p:txBody>
      </p:sp>
    </p:spTree>
    <p:extLst>
      <p:ext uri="{BB962C8B-B14F-4D97-AF65-F5344CB8AC3E}">
        <p14:creationId xmlns:p14="http://schemas.microsoft.com/office/powerpoint/2010/main" val="1450055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994</TotalTime>
  <Words>4217</Words>
  <Application>Microsoft Office PowerPoint</Application>
  <PresentationFormat>Widescreen</PresentationFormat>
  <Paragraphs>185</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Calibri Light</vt:lpstr>
      <vt:lpstr>Wingdings</vt:lpstr>
      <vt:lpstr>Office Theme</vt:lpstr>
      <vt:lpstr>What is “Prophecy”?</vt:lpstr>
      <vt:lpstr>Two Aspects of Prophecy</vt:lpstr>
      <vt:lpstr>Speaking for God</vt:lpstr>
      <vt:lpstr>Foretelling</vt:lpstr>
      <vt:lpstr>Short-term Foretelling</vt:lpstr>
      <vt:lpstr>The Main Focus of Foretelling</vt:lpstr>
      <vt:lpstr>PowerPoint Presentation</vt:lpstr>
      <vt:lpstr>The Focus of the New Testament</vt:lpstr>
      <vt:lpstr>PowerPoint Presentation</vt:lpstr>
      <vt:lpstr>Long-term Foretelling</vt:lpstr>
      <vt:lpstr>Forthtelling</vt:lpstr>
      <vt:lpstr>PowerPoint Presentation</vt:lpstr>
      <vt:lpstr>The Purpose of the Church</vt:lpstr>
      <vt:lpstr>PowerPoint Presentation</vt:lpstr>
      <vt:lpstr>What is the Church?</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“Prophecy”?</dc:title>
  <dc:creator>Mike Whyte</dc:creator>
  <cp:lastModifiedBy>Mike Whyte</cp:lastModifiedBy>
  <cp:revision>14</cp:revision>
  <dcterms:created xsi:type="dcterms:W3CDTF">2023-06-17T09:18:06Z</dcterms:created>
  <dcterms:modified xsi:type="dcterms:W3CDTF">2023-10-25T11:26:04Z</dcterms:modified>
</cp:coreProperties>
</file>