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79" r:id="rId4"/>
    <p:sldId id="257" r:id="rId5"/>
    <p:sldId id="290" r:id="rId6"/>
    <p:sldId id="289" r:id="rId7"/>
    <p:sldId id="258" r:id="rId8"/>
    <p:sldId id="259" r:id="rId9"/>
    <p:sldId id="285" r:id="rId10"/>
    <p:sldId id="260" r:id="rId11"/>
    <p:sldId id="291" r:id="rId12"/>
    <p:sldId id="280" r:id="rId13"/>
    <p:sldId id="261" r:id="rId14"/>
    <p:sldId id="292" r:id="rId15"/>
    <p:sldId id="293" r:id="rId16"/>
    <p:sldId id="295" r:id="rId17"/>
    <p:sldId id="294" r:id="rId18"/>
    <p:sldId id="262" r:id="rId19"/>
    <p:sldId id="263" r:id="rId20"/>
    <p:sldId id="296" r:id="rId21"/>
    <p:sldId id="297" r:id="rId22"/>
    <p:sldId id="281" r:id="rId23"/>
    <p:sldId id="283" r:id="rId24"/>
    <p:sldId id="298" r:id="rId25"/>
    <p:sldId id="286" r:id="rId26"/>
    <p:sldId id="287" r:id="rId27"/>
    <p:sldId id="288" r:id="rId28"/>
    <p:sldId id="282" r:id="rId29"/>
    <p:sldId id="299"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32" autoAdjust="0"/>
  </p:normalViewPr>
  <p:slideViewPr>
    <p:cSldViewPr snapToGrid="0">
      <p:cViewPr varScale="1">
        <p:scale>
          <a:sx n="51" d="100"/>
          <a:sy n="51" d="100"/>
        </p:scale>
        <p:origin x="1008" y="40"/>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69E1C-F2D6-42D1-AD59-1A087A6C1E53}" type="datetimeFigureOut">
              <a:rPr lang="en-CA" smtClean="0"/>
              <a:t>2025-03-05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6A873-49DA-4AB3-99CB-7BBD84EE5BA8}" type="slidenum">
              <a:rPr lang="en-CA" smtClean="0"/>
              <a:t>‹#›</a:t>
            </a:fld>
            <a:endParaRPr lang="en-CA"/>
          </a:p>
        </p:txBody>
      </p:sp>
    </p:spTree>
    <p:extLst>
      <p:ext uri="{BB962C8B-B14F-4D97-AF65-F5344CB8AC3E}">
        <p14:creationId xmlns:p14="http://schemas.microsoft.com/office/powerpoint/2010/main" val="152521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Chapters 35 and 36 are the last material in Ezekiel dealing wit the situation of the Exiles</a:t>
            </a:r>
          </a:p>
          <a:p>
            <a:pPr marL="171450" indent="-171450">
              <a:buFont typeface="Arial" panose="020B0604020202020204" pitchFamily="34" charset="0"/>
              <a:buChar char="•"/>
            </a:pPr>
            <a:r>
              <a:rPr lang="en-CA" dirty="0"/>
              <a:t>God, through Ezekiel, contrast the way of the world, “world city”, Mount Seir, with the Way of God, Mount Zion, the “mountains of Israel”</a:t>
            </a:r>
          </a:p>
          <a:p>
            <a:pPr marL="171450" indent="-171450">
              <a:buFont typeface="Arial" panose="020B0604020202020204" pitchFamily="34" charset="0"/>
              <a:buChar char="•"/>
            </a:pPr>
            <a:r>
              <a:rPr lang="en-CA" dirty="0"/>
              <a:t>The actions of Edom at the fall of Jerusalem are used to emphasize that God will accomplish his Plan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589D-F127-4F48-A2AF-04ED808D96A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77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8C8D2-3C50-4955-BE3A-480E19C94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49BD1-1066-5229-5AC0-DA8571BE9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852BB-069C-431E-F58A-7ED67B746995}"/>
              </a:ext>
            </a:extLst>
          </p:cNvPr>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2A2DC2B8-7892-4C81-6935-DF91A13E4F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A873-49DA-4AB3-99CB-7BBD84EE5BA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307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1216A873-49DA-4AB3-99CB-7BBD84EE5BA8}" type="slidenum">
              <a:rPr lang="en-CA" smtClean="0"/>
              <a:t>17</a:t>
            </a:fld>
            <a:endParaRPr lang="en-CA"/>
          </a:p>
        </p:txBody>
      </p:sp>
    </p:spTree>
    <p:extLst>
      <p:ext uri="{BB962C8B-B14F-4D97-AF65-F5344CB8AC3E}">
        <p14:creationId xmlns:p14="http://schemas.microsoft.com/office/powerpoint/2010/main" val="383143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exiles would take this as applying to their impending return …</a:t>
            </a:r>
          </a:p>
          <a:p>
            <a:pPr marL="171450" indent="-171450">
              <a:buFont typeface="Arial" panose="020B0604020202020204" pitchFamily="34" charset="0"/>
              <a:buChar char="•"/>
            </a:pPr>
            <a:r>
              <a:rPr lang="en-CA" dirty="0"/>
              <a:t>Clearly the focus is the second exodus: there never was a general return of the “whole house of Israel”</a:t>
            </a:r>
          </a:p>
        </p:txBody>
      </p:sp>
      <p:sp>
        <p:nvSpPr>
          <p:cNvPr id="4" name="Slide Number Placeholder 3"/>
          <p:cNvSpPr>
            <a:spLocks noGrp="1"/>
          </p:cNvSpPr>
          <p:nvPr>
            <p:ph type="sldNum" sz="quarter" idx="5"/>
          </p:nvPr>
        </p:nvSpPr>
        <p:spPr/>
        <p:txBody>
          <a:bodyPr/>
          <a:lstStyle/>
          <a:p>
            <a:fld id="{1216A873-49DA-4AB3-99CB-7BBD84EE5BA8}" type="slidenum">
              <a:rPr lang="en-CA" smtClean="0"/>
              <a:t>18</a:t>
            </a:fld>
            <a:endParaRPr lang="en-CA"/>
          </a:p>
        </p:txBody>
      </p:sp>
    </p:spTree>
    <p:extLst>
      <p:ext uri="{BB962C8B-B14F-4D97-AF65-F5344CB8AC3E}">
        <p14:creationId xmlns:p14="http://schemas.microsoft.com/office/powerpoint/2010/main" val="167435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4FA4B-7751-787C-101D-E1E56EA36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93775-E50E-E092-F692-138F81082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BC376-2C3F-0647-39C0-81068AA08E9E}"/>
              </a:ext>
            </a:extLst>
          </p:cNvPr>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21826C4A-EE5D-F87E-B49F-94D3C8E7AF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A873-49DA-4AB3-99CB-7BBD84EE5BA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948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09A6-E47D-F2F5-689A-7EE3BF768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8A586-D5AE-4CBE-5E6C-F34BF81DF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8409A-3B18-F627-4FAA-5F27C6E21889}"/>
              </a:ext>
            </a:extLst>
          </p:cNvPr>
          <p:cNvSpPr>
            <a:spLocks noGrp="1"/>
          </p:cNvSpPr>
          <p:nvPr>
            <p:ph type="body" idx="1"/>
          </p:nvPr>
        </p:nvSpPr>
        <p:spPr/>
        <p:txBody>
          <a:bodyPr/>
          <a:lstStyle/>
          <a:p>
            <a:pPr marL="171450" indent="-171450">
              <a:buFont typeface="Arial" panose="020B0604020202020204" pitchFamily="34" charset="0"/>
              <a:buChar char="•"/>
            </a:pPr>
            <a:r>
              <a:rPr lang="en-CA" dirty="0"/>
              <a:t>God is identified by his Name</a:t>
            </a:r>
          </a:p>
          <a:p>
            <a:pPr marL="171450" indent="-171450">
              <a:buFont typeface="Arial" panose="020B0604020202020204" pitchFamily="34" charset="0"/>
              <a:buChar char="•"/>
            </a:pPr>
            <a:r>
              <a:rPr lang="en-CA" dirty="0"/>
              <a:t>God’s name is “profaned”, rendered “common”, not held up as “Holy”, by the sins of Israel</a:t>
            </a:r>
          </a:p>
          <a:p>
            <a:pPr marL="171450" indent="-171450">
              <a:buFont typeface="Arial" panose="020B0604020202020204" pitchFamily="34" charset="0"/>
              <a:buChar char="•"/>
            </a:pPr>
            <a:r>
              <a:rPr lang="en-CA" dirty="0"/>
              <a:t>God’s concern for his “Name” is implicit in the working out of his Plan</a:t>
            </a:r>
          </a:p>
          <a:p>
            <a:pPr marL="171450" indent="-171450">
              <a:buFont typeface="Arial" panose="020B0604020202020204" pitchFamily="34" charset="0"/>
              <a:buChar char="•"/>
            </a:pPr>
            <a:r>
              <a:rPr lang="en-CA" dirty="0"/>
              <a:t>God has said “I will accomplish my Plan”</a:t>
            </a:r>
          </a:p>
        </p:txBody>
      </p:sp>
      <p:sp>
        <p:nvSpPr>
          <p:cNvPr id="4" name="Slide Number Placeholder 3">
            <a:extLst>
              <a:ext uri="{FF2B5EF4-FFF2-40B4-BE49-F238E27FC236}">
                <a16:creationId xmlns:a16="http://schemas.microsoft.com/office/drawing/2014/main" id="{6AA741E3-0D87-7BED-2DAF-46D77B04A4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A873-49DA-4AB3-99CB-7BBD84EE5BA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70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1216A873-49DA-4AB3-99CB-7BBD84EE5BA8}" type="slidenum">
              <a:rPr lang="en-CA" smtClean="0"/>
              <a:t>21</a:t>
            </a:fld>
            <a:endParaRPr lang="en-CA"/>
          </a:p>
        </p:txBody>
      </p:sp>
    </p:spTree>
    <p:extLst>
      <p:ext uri="{BB962C8B-B14F-4D97-AF65-F5344CB8AC3E}">
        <p14:creationId xmlns:p14="http://schemas.microsoft.com/office/powerpoint/2010/main" val="286446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“cutting”, </a:t>
            </a:r>
            <a:r>
              <a:rPr lang="en-CA" dirty="0" err="1"/>
              <a:t>karath</a:t>
            </a:r>
            <a:r>
              <a:rPr lang="en-CA" dirty="0"/>
              <a:t>, creating a new covenant</a:t>
            </a:r>
          </a:p>
        </p:txBody>
      </p:sp>
      <p:sp>
        <p:nvSpPr>
          <p:cNvPr id="4" name="Slide Number Placeholder 3"/>
          <p:cNvSpPr>
            <a:spLocks noGrp="1"/>
          </p:cNvSpPr>
          <p:nvPr>
            <p:ph type="sldNum" sz="quarter" idx="5"/>
          </p:nvPr>
        </p:nvSpPr>
        <p:spPr/>
        <p:txBody>
          <a:bodyPr/>
          <a:lstStyle/>
          <a:p>
            <a:fld id="{1216A873-49DA-4AB3-99CB-7BBD84EE5BA8}" type="slidenum">
              <a:rPr lang="en-CA" smtClean="0"/>
              <a:t>22</a:t>
            </a:fld>
            <a:endParaRPr lang="en-CA"/>
          </a:p>
        </p:txBody>
      </p:sp>
    </p:spTree>
    <p:extLst>
      <p:ext uri="{BB962C8B-B14F-4D97-AF65-F5344CB8AC3E}">
        <p14:creationId xmlns:p14="http://schemas.microsoft.com/office/powerpoint/2010/main" val="3671234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4F897-42D2-AC9D-5AC4-FD4F77C45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66DBF-3983-866A-43BC-D46F28A3C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03891-5E54-037E-58E2-F004EB1F3819}"/>
              </a:ext>
            </a:extLst>
          </p:cNvPr>
          <p:cNvSpPr>
            <a:spLocks noGrp="1"/>
          </p:cNvSpPr>
          <p:nvPr>
            <p:ph type="body" idx="1"/>
          </p:nvPr>
        </p:nvSpPr>
        <p:spPr/>
        <p:txBody>
          <a:bodyPr/>
          <a:lstStyle/>
          <a:p>
            <a:pPr marL="171450" indent="-171450">
              <a:buFont typeface="Arial" panose="020B0604020202020204" pitchFamily="34" charset="0"/>
              <a:buChar char="•"/>
            </a:pPr>
            <a:r>
              <a:rPr lang="en-CA" dirty="0"/>
              <a:t>“cutting”, </a:t>
            </a:r>
            <a:r>
              <a:rPr lang="en-CA" dirty="0" err="1"/>
              <a:t>karath</a:t>
            </a:r>
            <a:r>
              <a:rPr lang="en-CA" dirty="0"/>
              <a:t>, creating a new covenant</a:t>
            </a:r>
          </a:p>
        </p:txBody>
      </p:sp>
      <p:sp>
        <p:nvSpPr>
          <p:cNvPr id="4" name="Slide Number Placeholder 3">
            <a:extLst>
              <a:ext uri="{FF2B5EF4-FFF2-40B4-BE49-F238E27FC236}">
                <a16:creationId xmlns:a16="http://schemas.microsoft.com/office/drawing/2014/main" id="{3C480013-6EF1-7DC3-6D69-F3EF93A110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A873-49DA-4AB3-99CB-7BBD84EE5BA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403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0AE5A-976A-7170-5913-558A5B3AD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C71F0-3BA4-6CD3-CBF2-2CD7121C4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13A6A-1D13-A0B2-02EB-B18234F362F8}"/>
              </a:ext>
            </a:extLst>
          </p:cNvPr>
          <p:cNvSpPr>
            <a:spLocks noGrp="1"/>
          </p:cNvSpPr>
          <p:nvPr>
            <p:ph type="body" idx="1"/>
          </p:nvPr>
        </p:nvSpPr>
        <p:spPr/>
        <p:txBody>
          <a:bodyPr/>
          <a:lstStyle/>
          <a:p>
            <a:pPr marL="171450" indent="-171450">
              <a:buFont typeface="Arial" panose="020B0604020202020204" pitchFamily="34" charset="0"/>
              <a:buChar char="•"/>
            </a:pPr>
            <a:r>
              <a:rPr lang="en-CA" dirty="0"/>
              <a:t>This is one of the “seminal scriptures’ on the New Covenant</a:t>
            </a:r>
          </a:p>
          <a:p>
            <a:pPr marL="171450" indent="-171450">
              <a:buFont typeface="Arial" panose="020B0604020202020204" pitchFamily="34" charset="0"/>
              <a:buChar char="•"/>
            </a:pPr>
            <a:r>
              <a:rPr kumimoji="0" lang="en-CA" sz="1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CA" sz="1200" b="0" i="1" u="none" strike="noStrike" kern="1200" cap="none" spc="0" normalizeH="0" baseline="0" noProof="0" dirty="0" err="1">
                <a:ln>
                  <a:noFill/>
                </a:ln>
                <a:solidFill>
                  <a:prstClr val="black"/>
                </a:solidFill>
                <a:effectLst/>
                <a:uLnTx/>
                <a:uFillTx/>
                <a:latin typeface="Calibri" panose="020F0502020204030204"/>
                <a:ea typeface="+mn-ea"/>
                <a:cs typeface="+mn-cs"/>
              </a:rPr>
              <a:t>mish</a:t>
            </a:r>
            <a:r>
              <a:rPr kumimoji="0" lang="en-CA"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ᵉpatim</a:t>
            </a:r>
            <a:r>
              <a:rPr kumimoji="0" lang="en-CA"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understanding, wisdom, and discernment that come from living by the Way of God</a:t>
            </a:r>
            <a:endParaRPr lang="en-CA" dirty="0"/>
          </a:p>
        </p:txBody>
      </p:sp>
      <p:sp>
        <p:nvSpPr>
          <p:cNvPr id="4" name="Slide Number Placeholder 3">
            <a:extLst>
              <a:ext uri="{FF2B5EF4-FFF2-40B4-BE49-F238E27FC236}">
                <a16:creationId xmlns:a16="http://schemas.microsoft.com/office/drawing/2014/main" id="{D66363A1-28EF-ED38-3A78-C243B3651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A873-49DA-4AB3-99CB-7BBD84EE5BA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33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B837-640F-31BC-429B-15F3105F0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4DAA9-51D8-59F4-E47B-27A20676B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3BE34-E09B-DD7F-771F-A9DEBA5ACDBB}"/>
              </a:ext>
            </a:extLst>
          </p:cNvPr>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FA6BB555-BEDA-F794-867A-7B5B20AB84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A873-49DA-4AB3-99CB-7BBD84EE5BA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51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1" u="sng" dirty="0"/>
              <a:t>HANDOUT</a:t>
            </a:r>
          </a:p>
        </p:txBody>
      </p:sp>
      <p:sp>
        <p:nvSpPr>
          <p:cNvPr id="4" name="Slide Number Placeholder 3"/>
          <p:cNvSpPr>
            <a:spLocks noGrp="1"/>
          </p:cNvSpPr>
          <p:nvPr>
            <p:ph type="sldNum" sz="quarter" idx="5"/>
          </p:nvPr>
        </p:nvSpPr>
        <p:spPr/>
        <p:txBody>
          <a:bodyPr/>
          <a:lstStyle/>
          <a:p>
            <a:fld id="{1216A873-49DA-4AB3-99CB-7BBD84EE5BA8}" type="slidenum">
              <a:rPr lang="en-CA" smtClean="0"/>
              <a:t>2</a:t>
            </a:fld>
            <a:endParaRPr lang="en-CA"/>
          </a:p>
        </p:txBody>
      </p:sp>
    </p:spTree>
    <p:extLst>
      <p:ext uri="{BB962C8B-B14F-4D97-AF65-F5344CB8AC3E}">
        <p14:creationId xmlns:p14="http://schemas.microsoft.com/office/powerpoint/2010/main" val="2602617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D9E1-63EE-6E52-0542-A747B24D6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626D1-E71A-55C0-B111-5903B30C8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F8F8C-6A04-7790-5DCF-345274B5837B}"/>
              </a:ext>
            </a:extLst>
          </p:cNvPr>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D1F38B99-2094-66FC-7785-5627DC8993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A873-49DA-4AB3-99CB-7BBD84EE5BA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030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1" u="sng" dirty="0"/>
              <a:t>HANDOUT</a:t>
            </a:r>
            <a:endParaRPr lang="en-CA" dirty="0"/>
          </a:p>
        </p:txBody>
      </p:sp>
      <p:sp>
        <p:nvSpPr>
          <p:cNvPr id="4" name="Slide Number Placeholder 3"/>
          <p:cNvSpPr>
            <a:spLocks noGrp="1"/>
          </p:cNvSpPr>
          <p:nvPr>
            <p:ph type="sldNum" sz="quarter" idx="5"/>
          </p:nvPr>
        </p:nvSpPr>
        <p:spPr/>
        <p:txBody>
          <a:bodyPr/>
          <a:lstStyle/>
          <a:p>
            <a:fld id="{1216A873-49DA-4AB3-99CB-7BBD84EE5BA8}" type="slidenum">
              <a:rPr lang="en-CA" smtClean="0"/>
              <a:t>3</a:t>
            </a:fld>
            <a:endParaRPr lang="en-CA"/>
          </a:p>
        </p:txBody>
      </p:sp>
    </p:spTree>
    <p:extLst>
      <p:ext uri="{BB962C8B-B14F-4D97-AF65-F5344CB8AC3E}">
        <p14:creationId xmlns:p14="http://schemas.microsoft.com/office/powerpoint/2010/main" val="273657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1" u="sng" dirty="0"/>
              <a:t>HANDOUT</a:t>
            </a:r>
            <a:endParaRPr lang="en-CA" dirty="0"/>
          </a:p>
        </p:txBody>
      </p:sp>
      <p:sp>
        <p:nvSpPr>
          <p:cNvPr id="4" name="Slide Number Placeholder 3"/>
          <p:cNvSpPr>
            <a:spLocks noGrp="1"/>
          </p:cNvSpPr>
          <p:nvPr>
            <p:ph type="sldNum" sz="quarter" idx="5"/>
          </p:nvPr>
        </p:nvSpPr>
        <p:spPr/>
        <p:txBody>
          <a:bodyPr/>
          <a:lstStyle/>
          <a:p>
            <a:fld id="{1216A873-49DA-4AB3-99CB-7BBD84EE5BA8}" type="slidenum">
              <a:rPr lang="en-CA" smtClean="0"/>
              <a:t>4</a:t>
            </a:fld>
            <a:endParaRPr lang="en-CA"/>
          </a:p>
        </p:txBody>
      </p:sp>
    </p:spTree>
    <p:extLst>
      <p:ext uri="{BB962C8B-B14F-4D97-AF65-F5344CB8AC3E}">
        <p14:creationId xmlns:p14="http://schemas.microsoft.com/office/powerpoint/2010/main" val="53005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At the fall of Jerusalem, Edom in some way aided and abetted the Babylonians</a:t>
            </a:r>
          </a:p>
          <a:p>
            <a:pPr marL="171450" indent="-171450">
              <a:buFont typeface="Arial" panose="020B0604020202020204" pitchFamily="34" charset="0"/>
              <a:buChar char="•"/>
            </a:pPr>
            <a:r>
              <a:rPr lang="en-CA" dirty="0"/>
              <a:t>For most of the people of Edom, it will be the Great White Throne Judgement before they come to know God</a:t>
            </a:r>
          </a:p>
        </p:txBody>
      </p:sp>
      <p:sp>
        <p:nvSpPr>
          <p:cNvPr id="4" name="Slide Number Placeholder 3"/>
          <p:cNvSpPr>
            <a:spLocks noGrp="1"/>
          </p:cNvSpPr>
          <p:nvPr>
            <p:ph type="sldNum" sz="quarter" idx="5"/>
          </p:nvPr>
        </p:nvSpPr>
        <p:spPr/>
        <p:txBody>
          <a:bodyPr/>
          <a:lstStyle/>
          <a:p>
            <a:fld id="{1216A873-49DA-4AB3-99CB-7BBD84EE5BA8}" type="slidenum">
              <a:rPr lang="en-CA" smtClean="0"/>
              <a:t>5</a:t>
            </a:fld>
            <a:endParaRPr lang="en-CA"/>
          </a:p>
        </p:txBody>
      </p:sp>
    </p:spTree>
    <p:extLst>
      <p:ext uri="{BB962C8B-B14F-4D97-AF65-F5344CB8AC3E}">
        <p14:creationId xmlns:p14="http://schemas.microsoft.com/office/powerpoint/2010/main" val="383387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1" u="sng" dirty="0"/>
              <a:t>HANDOUT</a:t>
            </a:r>
            <a:r>
              <a:rPr lang="en-CA" dirty="0"/>
              <a:t> – has a summary of the History of Edom and Israel</a:t>
            </a:r>
          </a:p>
        </p:txBody>
      </p:sp>
      <p:sp>
        <p:nvSpPr>
          <p:cNvPr id="4" name="Slide Number Placeholder 3"/>
          <p:cNvSpPr>
            <a:spLocks noGrp="1"/>
          </p:cNvSpPr>
          <p:nvPr>
            <p:ph type="sldNum" sz="quarter" idx="5"/>
          </p:nvPr>
        </p:nvSpPr>
        <p:spPr/>
        <p:txBody>
          <a:bodyPr/>
          <a:lstStyle/>
          <a:p>
            <a:fld id="{1216A873-49DA-4AB3-99CB-7BBD84EE5BA8}" type="slidenum">
              <a:rPr lang="en-CA" smtClean="0"/>
              <a:t>6</a:t>
            </a:fld>
            <a:endParaRPr lang="en-CA"/>
          </a:p>
        </p:txBody>
      </p:sp>
    </p:spTree>
    <p:extLst>
      <p:ext uri="{BB962C8B-B14F-4D97-AF65-F5344CB8AC3E}">
        <p14:creationId xmlns:p14="http://schemas.microsoft.com/office/powerpoint/2010/main" val="97568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Edom’s appropriation of Israelite territory, was a personal affront to God</a:t>
            </a:r>
          </a:p>
          <a:p>
            <a:pPr marL="171450" indent="-171450">
              <a:buFont typeface="Arial" panose="020B0604020202020204" pitchFamily="34" charset="0"/>
              <a:buChar char="•"/>
            </a:pPr>
            <a:r>
              <a:rPr lang="en-CA" dirty="0"/>
              <a:t>The punishment of Edom is an object lesson for all </a:t>
            </a:r>
          </a:p>
        </p:txBody>
      </p:sp>
      <p:sp>
        <p:nvSpPr>
          <p:cNvPr id="4" name="Slide Number Placeholder 3"/>
          <p:cNvSpPr>
            <a:spLocks noGrp="1"/>
          </p:cNvSpPr>
          <p:nvPr>
            <p:ph type="sldNum" sz="quarter" idx="5"/>
          </p:nvPr>
        </p:nvSpPr>
        <p:spPr/>
        <p:txBody>
          <a:bodyPr/>
          <a:lstStyle/>
          <a:p>
            <a:fld id="{1216A873-49DA-4AB3-99CB-7BBD84EE5BA8}" type="slidenum">
              <a:rPr lang="en-CA" smtClean="0"/>
              <a:t>7</a:t>
            </a:fld>
            <a:endParaRPr lang="en-CA"/>
          </a:p>
        </p:txBody>
      </p:sp>
    </p:spTree>
    <p:extLst>
      <p:ext uri="{BB962C8B-B14F-4D97-AF65-F5344CB8AC3E}">
        <p14:creationId xmlns:p14="http://schemas.microsoft.com/office/powerpoint/2010/main" val="302366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216A873-49DA-4AB3-99CB-7BBD84EE5BA8}" type="slidenum">
              <a:rPr lang="en-CA" smtClean="0"/>
              <a:t>8</a:t>
            </a:fld>
            <a:endParaRPr lang="en-CA"/>
          </a:p>
        </p:txBody>
      </p:sp>
    </p:spTree>
    <p:extLst>
      <p:ext uri="{BB962C8B-B14F-4D97-AF65-F5344CB8AC3E}">
        <p14:creationId xmlns:p14="http://schemas.microsoft.com/office/powerpoint/2010/main" val="39194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LXX translators made the shift explicit: Edom to “humans”</a:t>
            </a:r>
          </a:p>
          <a:p>
            <a:pPr marL="171450" indent="-171450">
              <a:buFont typeface="Arial" panose="020B0604020202020204" pitchFamily="34" charset="0"/>
              <a:buChar char="•"/>
            </a:pPr>
            <a:r>
              <a:rPr lang="en-CA" dirty="0"/>
              <a:t>NT to “mankind”</a:t>
            </a:r>
          </a:p>
        </p:txBody>
      </p:sp>
      <p:sp>
        <p:nvSpPr>
          <p:cNvPr id="4" name="Slide Number Placeholder 3"/>
          <p:cNvSpPr>
            <a:spLocks noGrp="1"/>
          </p:cNvSpPr>
          <p:nvPr>
            <p:ph type="sldNum" sz="quarter" idx="5"/>
          </p:nvPr>
        </p:nvSpPr>
        <p:spPr/>
        <p:txBody>
          <a:bodyPr/>
          <a:lstStyle/>
          <a:p>
            <a:fld id="{1216A873-49DA-4AB3-99CB-7BBD84EE5BA8}" type="slidenum">
              <a:rPr lang="en-CA" smtClean="0"/>
              <a:t>11</a:t>
            </a:fld>
            <a:endParaRPr lang="en-CA"/>
          </a:p>
        </p:txBody>
      </p:sp>
    </p:spTree>
    <p:extLst>
      <p:ext uri="{BB962C8B-B14F-4D97-AF65-F5344CB8AC3E}">
        <p14:creationId xmlns:p14="http://schemas.microsoft.com/office/powerpoint/2010/main" val="12836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7F1F-C5A8-ECC1-BEBF-B013A026F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77D8188-9411-1127-29B0-68D1BA5CA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2E36492-FBF2-7DE5-8D38-3693F473D793}"/>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5" name="Footer Placeholder 4">
            <a:extLst>
              <a:ext uri="{FF2B5EF4-FFF2-40B4-BE49-F238E27FC236}">
                <a16:creationId xmlns:a16="http://schemas.microsoft.com/office/drawing/2014/main" id="{B1D72F75-33CF-035D-1102-FE1E6EFB4D6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5733F2-4F83-6243-A925-91E31AA194FC}"/>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1726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26F6-DBB3-AD0E-5B43-0EDAF910D37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18E15F-C5D3-F4E9-791A-4307FC9B58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B2D6ED-779E-3C7F-F02A-72BE98039AE9}"/>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5" name="Footer Placeholder 4">
            <a:extLst>
              <a:ext uri="{FF2B5EF4-FFF2-40B4-BE49-F238E27FC236}">
                <a16:creationId xmlns:a16="http://schemas.microsoft.com/office/drawing/2014/main" id="{F76EFE81-E32D-A5AD-EC64-A4A9FF33A09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15C40B-18CF-3D78-6E52-94D72CAC973E}"/>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34803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8FE077-B8A7-17BD-E067-CB3EA3EF91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9A59F6E-3AD6-1B45-4523-A2C734E298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75C6B4-347E-018D-7F62-5ED2F084DAFC}"/>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5" name="Footer Placeholder 4">
            <a:extLst>
              <a:ext uri="{FF2B5EF4-FFF2-40B4-BE49-F238E27FC236}">
                <a16:creationId xmlns:a16="http://schemas.microsoft.com/office/drawing/2014/main" id="{ECD4AAAD-6C34-8572-E30B-BF72DB9FAC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92119C-812B-D1CD-BFEC-66F63EC1B418}"/>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2189039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1F4D-E822-F085-FE8C-0629F4707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76807C0-E4D1-8113-D0B4-7FE6B9B84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2BB60F7-1B4D-2F78-D5A3-39B0D316BB43}"/>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5" name="Footer Placeholder 4">
            <a:extLst>
              <a:ext uri="{FF2B5EF4-FFF2-40B4-BE49-F238E27FC236}">
                <a16:creationId xmlns:a16="http://schemas.microsoft.com/office/drawing/2014/main" id="{6DBCDE26-9134-E8C6-CDC4-D8AB40C261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97A361-5AF9-0009-01DA-9F88AEA7016C}"/>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237048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F502-51D7-D525-DC39-3E333F7A2ABB}"/>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4AC4D61-96D1-F1E5-F21D-2C45960552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585BE5-B30A-A5A0-D258-AFD1F943B2E8}"/>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5" name="Footer Placeholder 4">
            <a:extLst>
              <a:ext uri="{FF2B5EF4-FFF2-40B4-BE49-F238E27FC236}">
                <a16:creationId xmlns:a16="http://schemas.microsoft.com/office/drawing/2014/main" id="{FF0AC051-78E5-BBD5-D6D6-9460E8C780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214558-99C6-57A1-2E03-E1AA7FBCDB6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205180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BCE-CC8D-4A66-9CFE-7B1074DB0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4665555-72A1-BC65-444E-E4B474488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774320-4CFE-E4EC-699E-C37FC122FAFF}"/>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5" name="Footer Placeholder 4">
            <a:extLst>
              <a:ext uri="{FF2B5EF4-FFF2-40B4-BE49-F238E27FC236}">
                <a16:creationId xmlns:a16="http://schemas.microsoft.com/office/drawing/2014/main" id="{359CC714-DE52-49B4-D129-11353E7A57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CEA721-847D-1EA8-FD06-FD11BDE9B37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414689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5339-4EE7-CD24-1ADE-EA4EC0524C5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5CA2D5-18B2-E1BB-E144-943D56B49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933C98-D621-BFD0-DC42-48585956F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116E44E-0EE8-C25C-E069-52573DB2140F}"/>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6" name="Footer Placeholder 5">
            <a:extLst>
              <a:ext uri="{FF2B5EF4-FFF2-40B4-BE49-F238E27FC236}">
                <a16:creationId xmlns:a16="http://schemas.microsoft.com/office/drawing/2014/main" id="{18EC8730-29D7-0F83-3A9F-5139EE1200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15E59EA-DF23-2891-6B6B-A6260F8DADE5}"/>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36594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8AFC-57DF-01D2-FC4A-A16934A088B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DB2EB2-2972-ECA1-E4F6-393270D6D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1A1B09-6D8B-4B3E-9003-A4A11395A8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3A05EB-8878-EDC8-77F7-BE28511BF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A23E8-A6B2-1874-A058-8B6426C78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850FFFC-8893-1C46-ED30-206C19F6431D}"/>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8" name="Footer Placeholder 7">
            <a:extLst>
              <a:ext uri="{FF2B5EF4-FFF2-40B4-BE49-F238E27FC236}">
                <a16:creationId xmlns:a16="http://schemas.microsoft.com/office/drawing/2014/main" id="{7D7E6D48-948D-342C-B792-64843AC8500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B1B14C6-CA0E-B7EA-2A6B-945FF61ECE73}"/>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03169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4783-EFB5-32FC-F391-544C644E390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48A0849-B672-9350-0DF6-379232751703}"/>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4" name="Footer Placeholder 3">
            <a:extLst>
              <a:ext uri="{FF2B5EF4-FFF2-40B4-BE49-F238E27FC236}">
                <a16:creationId xmlns:a16="http://schemas.microsoft.com/office/drawing/2014/main" id="{CB572CA7-E15F-14B5-7A83-A8369A88554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CF9652-E8F5-BB09-229B-21E7C695A303}"/>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091209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ABF9F-1C01-3746-9980-85D12B8D03BC}"/>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3" name="Footer Placeholder 2">
            <a:extLst>
              <a:ext uri="{FF2B5EF4-FFF2-40B4-BE49-F238E27FC236}">
                <a16:creationId xmlns:a16="http://schemas.microsoft.com/office/drawing/2014/main" id="{27FE94E7-55B1-9594-5572-11F295804E5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1083408-8933-8429-F3BD-3CBAD5575CC4}"/>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273914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1FD8-AAE2-5ED4-3E41-8B5B2AC43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1D1136-0587-F862-56EE-84A6DF05E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703B5CF-111B-E090-D228-90AEF9696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8715F-2A24-CDD0-2447-6AD5B0A6E814}"/>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6" name="Footer Placeholder 5">
            <a:extLst>
              <a:ext uri="{FF2B5EF4-FFF2-40B4-BE49-F238E27FC236}">
                <a16:creationId xmlns:a16="http://schemas.microsoft.com/office/drawing/2014/main" id="{18DDA36E-09E5-04ED-07FF-7E5E59674D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180155-F779-70A9-1A21-DEE902963892}"/>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397260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D911-0A1C-D604-A93C-974A7EEB70F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355591-6C4C-528B-2494-9ED4D9DAE7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D4FC9F-9B6A-BA01-0A8C-9499C73C9F75}"/>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5" name="Footer Placeholder 4">
            <a:extLst>
              <a:ext uri="{FF2B5EF4-FFF2-40B4-BE49-F238E27FC236}">
                <a16:creationId xmlns:a16="http://schemas.microsoft.com/office/drawing/2014/main" id="{6EE1CABA-1989-5620-6BD9-AFA44758C8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9FB225-1B7F-A6EA-53A1-E2092997212D}"/>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1195794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060C-89D9-8F76-C8C3-C009D7BC0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EA50D28-C629-9D65-2B8D-E36BB58DB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DF0D7DB-8753-08B4-C141-B5968528B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1A6D9-D1C1-0FE8-33A2-98955EA513F5}"/>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6" name="Footer Placeholder 5">
            <a:extLst>
              <a:ext uri="{FF2B5EF4-FFF2-40B4-BE49-F238E27FC236}">
                <a16:creationId xmlns:a16="http://schemas.microsoft.com/office/drawing/2014/main" id="{3A9B86A6-E020-1A87-2E26-2E98633BA58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4A46D8-0664-5D0F-6984-412560999F40}"/>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659124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3AFF-1906-8FA9-5191-92588980C9D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A619FC-EB2F-54FA-2103-90AA4A864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1E44BC-B8A0-522D-2915-FBD4F713315D}"/>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5" name="Footer Placeholder 4">
            <a:extLst>
              <a:ext uri="{FF2B5EF4-FFF2-40B4-BE49-F238E27FC236}">
                <a16:creationId xmlns:a16="http://schemas.microsoft.com/office/drawing/2014/main" id="{13D913C4-9841-5DBA-2572-40BB80C677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61EBF7-9975-E4A4-E4B9-2798F12B8955}"/>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3453346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A4112-0FBF-7BD3-21BF-9C8594519B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1D428C-94A2-E4E3-6F6C-E39848863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80F2E3-8D3D-0CDF-0709-832E210CDFCF}"/>
              </a:ext>
            </a:extLst>
          </p:cNvPr>
          <p:cNvSpPr>
            <a:spLocks noGrp="1"/>
          </p:cNvSpPr>
          <p:nvPr>
            <p:ph type="dt" sz="half" idx="10"/>
          </p:nvPr>
        </p:nvSpPr>
        <p:spPr/>
        <p:txBody>
          <a:bodyPr/>
          <a:lstStyle/>
          <a:p>
            <a:fld id="{38725A1A-9D34-48D3-96CD-E944F7DA7221}" type="datetimeFigureOut">
              <a:rPr lang="en-CA" smtClean="0"/>
              <a:t>2025-03-05</a:t>
            </a:fld>
            <a:endParaRPr lang="en-CA"/>
          </a:p>
        </p:txBody>
      </p:sp>
      <p:sp>
        <p:nvSpPr>
          <p:cNvPr id="5" name="Footer Placeholder 4">
            <a:extLst>
              <a:ext uri="{FF2B5EF4-FFF2-40B4-BE49-F238E27FC236}">
                <a16:creationId xmlns:a16="http://schemas.microsoft.com/office/drawing/2014/main" id="{825DC3D2-FFD6-806C-5735-B8CFB05FCD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2D7282-7F9E-77A3-C30D-93A2A581F23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418890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BC38-525E-3FD2-64A2-93607834A8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166E0A3-65CC-A30E-CF7E-BD2F3A51F3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D65AF-7A13-89E8-76B6-79E8B09D9BC4}"/>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5" name="Footer Placeholder 4">
            <a:extLst>
              <a:ext uri="{FF2B5EF4-FFF2-40B4-BE49-F238E27FC236}">
                <a16:creationId xmlns:a16="http://schemas.microsoft.com/office/drawing/2014/main" id="{F58FF9D1-06B3-B372-3031-93B916CA78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7774B0-C4E2-5DC1-9B63-13B4A79EC560}"/>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377628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D8A4-CC4F-1837-283E-75CE107CE50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8819FC7-9DD6-F721-CF03-9E28523A7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44452D3-27EE-1739-360B-B9AF5A8530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60233BA-CEBA-56D3-E9B6-34A1E706BD2D}"/>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6" name="Footer Placeholder 5">
            <a:extLst>
              <a:ext uri="{FF2B5EF4-FFF2-40B4-BE49-F238E27FC236}">
                <a16:creationId xmlns:a16="http://schemas.microsoft.com/office/drawing/2014/main" id="{C039FE5E-6EAA-129F-0D76-01553637B05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0717AD-B6ED-2CE5-4A06-F78555CF6F57}"/>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256423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C90A-C6B4-A2CA-81AB-3CDCB3D7ABC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6F37A3-F4D0-94E1-913F-ED6996876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95795-66EA-4811-3AAF-8B1CA9BDB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4FF487D-F5FF-5F88-3134-953047020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AFC16-399D-C4FA-5E03-52B2671151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8976A5C-A121-F420-1769-D2F704481554}"/>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8" name="Footer Placeholder 7">
            <a:extLst>
              <a:ext uri="{FF2B5EF4-FFF2-40B4-BE49-F238E27FC236}">
                <a16:creationId xmlns:a16="http://schemas.microsoft.com/office/drawing/2014/main" id="{4833F96B-1AD9-192D-F060-1D58079CDD8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1E89344-104E-959C-8656-7AB932CCF0C6}"/>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155380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AB9A-92AC-CDF6-2B1B-DDB37712167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D5334CD-FCC7-BF3F-7BF2-FC3565B82618}"/>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4" name="Footer Placeholder 3">
            <a:extLst>
              <a:ext uri="{FF2B5EF4-FFF2-40B4-BE49-F238E27FC236}">
                <a16:creationId xmlns:a16="http://schemas.microsoft.com/office/drawing/2014/main" id="{9B7E909E-8832-E35C-53C0-CE8ED5A93E1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B8E22D-DCE3-EBDF-FA58-4C342ADC46B6}"/>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115689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BC814-EFC3-E558-7082-22E63C9E4D1B}"/>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3" name="Footer Placeholder 2">
            <a:extLst>
              <a:ext uri="{FF2B5EF4-FFF2-40B4-BE49-F238E27FC236}">
                <a16:creationId xmlns:a16="http://schemas.microsoft.com/office/drawing/2014/main" id="{B965B9E3-CEC6-2883-8B44-534EDE86C7A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01FEFA1-BD09-E65D-33A7-2C601B5B6E5E}"/>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194440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197F-25D0-AB82-2B75-31898493F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350660-024E-8DD3-3618-57A60F6B6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2F8E059-CE44-B028-0B05-B40E4C031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07DFB-CFFC-0B47-8411-7C6EE6EF636C}"/>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6" name="Footer Placeholder 5">
            <a:extLst>
              <a:ext uri="{FF2B5EF4-FFF2-40B4-BE49-F238E27FC236}">
                <a16:creationId xmlns:a16="http://schemas.microsoft.com/office/drawing/2014/main" id="{6E1C18DB-6C73-BBA1-1FDC-2D91D7DD67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F090AA1-F448-A024-43E0-68C9105EF5D0}"/>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238326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1EC2-ECC7-BB60-9E68-81EBA996E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CDCE5EF-5B02-5ABC-566D-A464587E9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C0DFA93-9E3B-9757-0823-F5807A730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24FA2-1F9C-2653-F4A9-B30A54B5F85D}"/>
              </a:ext>
            </a:extLst>
          </p:cNvPr>
          <p:cNvSpPr>
            <a:spLocks noGrp="1"/>
          </p:cNvSpPr>
          <p:nvPr>
            <p:ph type="dt" sz="half" idx="10"/>
          </p:nvPr>
        </p:nvSpPr>
        <p:spPr/>
        <p:txBody>
          <a:bodyPr/>
          <a:lstStyle/>
          <a:p>
            <a:fld id="{27EE69ED-ECEA-491A-A9F6-46AF5C38D813}" type="datetimeFigureOut">
              <a:rPr lang="en-CA" smtClean="0"/>
              <a:t>2025-03-05</a:t>
            </a:fld>
            <a:endParaRPr lang="en-CA"/>
          </a:p>
        </p:txBody>
      </p:sp>
      <p:sp>
        <p:nvSpPr>
          <p:cNvPr id="6" name="Footer Placeholder 5">
            <a:extLst>
              <a:ext uri="{FF2B5EF4-FFF2-40B4-BE49-F238E27FC236}">
                <a16:creationId xmlns:a16="http://schemas.microsoft.com/office/drawing/2014/main" id="{6223A46A-2183-4282-6B41-5C3DCAC427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D4421F-799B-B32F-6F30-037195EDD626}"/>
              </a:ext>
            </a:extLst>
          </p:cNvPr>
          <p:cNvSpPr>
            <a:spLocks noGrp="1"/>
          </p:cNvSpPr>
          <p:nvPr>
            <p:ph type="sldNum" sz="quarter" idx="12"/>
          </p:nvPr>
        </p:nvSpPr>
        <p:spPr/>
        <p:txBody>
          <a:bodyPr/>
          <a:lstStyle/>
          <a:p>
            <a:fld id="{731D3AD9-D355-49E7-BDFB-F64CC3C8912E}" type="slidenum">
              <a:rPr lang="en-CA" smtClean="0"/>
              <a:t>‹#›</a:t>
            </a:fld>
            <a:endParaRPr lang="en-CA"/>
          </a:p>
        </p:txBody>
      </p:sp>
    </p:spTree>
    <p:extLst>
      <p:ext uri="{BB962C8B-B14F-4D97-AF65-F5344CB8AC3E}">
        <p14:creationId xmlns:p14="http://schemas.microsoft.com/office/powerpoint/2010/main" val="223868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12B80-3603-9508-B662-2F63E93D3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5B2616-96D8-3BE2-CDBA-AE66974D5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3D3FED-ABAB-1D0F-F2CD-6F7C4E811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EE69ED-ECEA-491A-A9F6-46AF5C38D813}" type="datetimeFigureOut">
              <a:rPr lang="en-CA" smtClean="0"/>
              <a:t>2025-03-05</a:t>
            </a:fld>
            <a:endParaRPr lang="en-CA"/>
          </a:p>
        </p:txBody>
      </p:sp>
      <p:sp>
        <p:nvSpPr>
          <p:cNvPr id="5" name="Footer Placeholder 4">
            <a:extLst>
              <a:ext uri="{FF2B5EF4-FFF2-40B4-BE49-F238E27FC236}">
                <a16:creationId xmlns:a16="http://schemas.microsoft.com/office/drawing/2014/main" id="{95752928-8049-8152-ACD7-C2EE31215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9ADB3500-423C-A9CA-0204-B050AB8EA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1D3AD9-D355-49E7-BDFB-F64CC3C8912E}" type="slidenum">
              <a:rPr lang="en-CA" smtClean="0"/>
              <a:t>‹#›</a:t>
            </a:fld>
            <a:endParaRPr lang="en-CA"/>
          </a:p>
        </p:txBody>
      </p:sp>
    </p:spTree>
    <p:extLst>
      <p:ext uri="{BB962C8B-B14F-4D97-AF65-F5344CB8AC3E}">
        <p14:creationId xmlns:p14="http://schemas.microsoft.com/office/powerpoint/2010/main" val="419196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10127-A7C0-1CA4-E991-D700DEFF4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6F1E3F-AF92-82F9-106C-FBBC5DF76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F897B3-8FCB-8624-0B12-5A008236C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25A1A-9D34-48D3-96CD-E944F7DA7221}" type="datetimeFigureOut">
              <a:rPr lang="en-CA" smtClean="0"/>
              <a:t>2025-03-05</a:t>
            </a:fld>
            <a:endParaRPr lang="en-CA"/>
          </a:p>
        </p:txBody>
      </p:sp>
      <p:sp>
        <p:nvSpPr>
          <p:cNvPr id="5" name="Footer Placeholder 4">
            <a:extLst>
              <a:ext uri="{FF2B5EF4-FFF2-40B4-BE49-F238E27FC236}">
                <a16:creationId xmlns:a16="http://schemas.microsoft.com/office/drawing/2014/main" id="{DAA137BB-1B7F-B67E-5A22-5AF7AA87E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F0ACB60-6599-355B-42F3-8BFDF0FEA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4315B-C73D-4B56-8B85-CBDD98A855FD}" type="slidenum">
              <a:rPr lang="en-CA" smtClean="0"/>
              <a:t>‹#›</a:t>
            </a:fld>
            <a:endParaRPr lang="en-CA"/>
          </a:p>
        </p:txBody>
      </p:sp>
    </p:spTree>
    <p:extLst>
      <p:ext uri="{BB962C8B-B14F-4D97-AF65-F5344CB8AC3E}">
        <p14:creationId xmlns:p14="http://schemas.microsoft.com/office/powerpoint/2010/main" val="2808066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E912-58EE-6A40-D776-767C3599EDB3}"/>
              </a:ext>
            </a:extLst>
          </p:cNvPr>
          <p:cNvSpPr>
            <a:spLocks noGrp="1"/>
          </p:cNvSpPr>
          <p:nvPr>
            <p:ph type="ctrTitle"/>
          </p:nvPr>
        </p:nvSpPr>
        <p:spPr>
          <a:xfrm>
            <a:off x="0" y="0"/>
            <a:ext cx="12192000" cy="1333500"/>
          </a:xfrm>
        </p:spPr>
        <p:txBody>
          <a:bodyPr anchor="ctr">
            <a:normAutofit fontScale="90000"/>
          </a:bodyPr>
          <a:lstStyle/>
          <a:p>
            <a:r>
              <a:rPr lang="en-CA" dirty="0">
                <a:latin typeface="Arial Black" panose="020B0A04020102020204" pitchFamily="34" charset="0"/>
              </a:rPr>
              <a:t>Ezekiel – The Two Mountains</a:t>
            </a:r>
          </a:p>
        </p:txBody>
      </p:sp>
      <p:sp>
        <p:nvSpPr>
          <p:cNvPr id="3" name="Subtitle 2">
            <a:extLst>
              <a:ext uri="{FF2B5EF4-FFF2-40B4-BE49-F238E27FC236}">
                <a16:creationId xmlns:a16="http://schemas.microsoft.com/office/drawing/2014/main" id="{0A0ECAF2-A54E-949D-93BE-8F86AD6E18AF}"/>
              </a:ext>
            </a:extLst>
          </p:cNvPr>
          <p:cNvSpPr>
            <a:spLocks noGrp="1"/>
          </p:cNvSpPr>
          <p:nvPr>
            <p:ph type="subTitle" idx="1"/>
          </p:nvPr>
        </p:nvSpPr>
        <p:spPr>
          <a:xfrm>
            <a:off x="0" y="1333500"/>
            <a:ext cx="12192000" cy="5295900"/>
          </a:xfrm>
        </p:spPr>
        <p:txBody>
          <a:bodyPr>
            <a:normAutofit/>
          </a:bodyPr>
          <a:lstStyle/>
          <a:p>
            <a:pPr marL="457200" lvl="1" indent="0">
              <a:buNone/>
            </a:pPr>
            <a:r>
              <a:rPr lang="en-CA" sz="2800" b="1" dirty="0">
                <a:solidFill>
                  <a:srgbClr val="FF0000"/>
                </a:solidFill>
              </a:rPr>
              <a:t>Thus says the Lord GOD: While the whole earth rejoices, I will make you desolate.  As you rejoiced over the inheritance of the house of Israel, </a:t>
            </a:r>
            <a:br>
              <a:rPr lang="en-CA" sz="2800" b="1" dirty="0">
                <a:solidFill>
                  <a:srgbClr val="FF0000"/>
                </a:solidFill>
              </a:rPr>
            </a:br>
            <a:r>
              <a:rPr lang="en-CA" sz="2800" b="1" dirty="0">
                <a:solidFill>
                  <a:srgbClr val="FF0000"/>
                </a:solidFill>
              </a:rPr>
              <a:t>because it was desolate, so I will deal with you; </a:t>
            </a:r>
            <a:br>
              <a:rPr lang="en-CA" sz="2800" b="1" dirty="0">
                <a:solidFill>
                  <a:srgbClr val="FF0000"/>
                </a:solidFill>
              </a:rPr>
            </a:br>
            <a:r>
              <a:rPr lang="en-CA" sz="2800" b="1" i="1" dirty="0">
                <a:solidFill>
                  <a:srgbClr val="FF0000"/>
                </a:solidFill>
                <a:highlight>
                  <a:srgbClr val="FFFF00"/>
                </a:highlight>
              </a:rPr>
              <a:t>you shall be desolate</a:t>
            </a:r>
            <a:r>
              <a:rPr lang="en-CA" sz="2800" b="1" dirty="0">
                <a:solidFill>
                  <a:srgbClr val="FF0000"/>
                </a:solidFill>
              </a:rPr>
              <a:t>, </a:t>
            </a:r>
            <a:r>
              <a:rPr lang="en-CA" sz="2800" b="1" i="1" dirty="0">
                <a:solidFill>
                  <a:srgbClr val="FF0000"/>
                </a:solidFill>
                <a:highlight>
                  <a:srgbClr val="FFFF00"/>
                </a:highlight>
              </a:rPr>
              <a:t>Mount Seir</a:t>
            </a:r>
            <a:r>
              <a:rPr lang="en-CA" sz="2800" b="1" dirty="0">
                <a:solidFill>
                  <a:srgbClr val="FF0000"/>
                </a:solidFill>
              </a:rPr>
              <a:t>, [even] </a:t>
            </a:r>
            <a:r>
              <a:rPr lang="en-CA" sz="2800" b="1" i="1" dirty="0">
                <a:solidFill>
                  <a:srgbClr val="FF0000"/>
                </a:solidFill>
                <a:highlight>
                  <a:srgbClr val="FFFF00"/>
                </a:highlight>
              </a:rPr>
              <a:t>all Edom</a:t>
            </a:r>
            <a:r>
              <a:rPr lang="en-CA" sz="2800" b="1" dirty="0">
                <a:solidFill>
                  <a:srgbClr val="FF0000"/>
                </a:solidFill>
              </a:rPr>
              <a:t>, all of it. </a:t>
            </a:r>
          </a:p>
          <a:p>
            <a:pPr algn="r">
              <a:spcBef>
                <a:spcPts val="0"/>
              </a:spcBef>
            </a:pPr>
            <a:r>
              <a:rPr lang="en-CA" sz="2000" b="1" dirty="0"/>
              <a:t>Ezekiel 35:14-15a ESV</a:t>
            </a:r>
          </a:p>
          <a:p>
            <a:pPr marL="457200" lvl="1" indent="0">
              <a:buNone/>
            </a:pPr>
            <a:r>
              <a:rPr lang="en-CA" sz="2800" b="1" dirty="0">
                <a:solidFill>
                  <a:srgbClr val="FF0000"/>
                </a:solidFill>
              </a:rPr>
              <a:t>But you, </a:t>
            </a:r>
            <a:r>
              <a:rPr lang="en-CA" sz="2800" b="1" i="1" dirty="0">
                <a:solidFill>
                  <a:srgbClr val="FF0000"/>
                </a:solidFill>
                <a:highlight>
                  <a:srgbClr val="FFFF00"/>
                </a:highlight>
              </a:rPr>
              <a:t>O mountains of Israel</a:t>
            </a:r>
            <a:r>
              <a:rPr lang="en-CA" sz="2800" b="1" dirty="0">
                <a:solidFill>
                  <a:srgbClr val="FF0000"/>
                </a:solidFill>
              </a:rPr>
              <a:t>, shall shoot forth your branches and yield your fruit to </a:t>
            </a:r>
            <a:r>
              <a:rPr lang="en-CA" sz="2800" b="1" i="1" dirty="0">
                <a:solidFill>
                  <a:srgbClr val="FF0000"/>
                </a:solidFill>
                <a:highlight>
                  <a:srgbClr val="FFFF00"/>
                </a:highlight>
              </a:rPr>
              <a:t>my people Israel</a:t>
            </a:r>
            <a:r>
              <a:rPr lang="en-CA" sz="2800" b="1" dirty="0">
                <a:solidFill>
                  <a:srgbClr val="FF0000"/>
                </a:solidFill>
              </a:rPr>
              <a:t>, for they </a:t>
            </a:r>
            <a:r>
              <a:rPr lang="en-CA" sz="2800" b="1" i="1" dirty="0">
                <a:solidFill>
                  <a:srgbClr val="FF0000"/>
                </a:solidFill>
                <a:highlight>
                  <a:srgbClr val="FFFF00"/>
                </a:highlight>
              </a:rPr>
              <a:t>will soon come home</a:t>
            </a:r>
            <a:r>
              <a:rPr lang="en-CA" sz="2800" b="1" dirty="0">
                <a:solidFill>
                  <a:srgbClr val="FF0000"/>
                </a:solidFill>
              </a:rPr>
              <a:t>.  </a:t>
            </a:r>
            <a:br>
              <a:rPr lang="en-CA" sz="2800" b="1" dirty="0">
                <a:solidFill>
                  <a:srgbClr val="FF0000"/>
                </a:solidFill>
              </a:rPr>
            </a:br>
            <a:r>
              <a:rPr lang="en-CA" sz="2800" b="1" dirty="0">
                <a:solidFill>
                  <a:srgbClr val="FF0000"/>
                </a:solidFill>
              </a:rPr>
              <a:t>For behold, I am for you, and I will turn to you, and you shall be tilled and sown.  And I will multiply people on you, </a:t>
            </a:r>
            <a:r>
              <a:rPr lang="en-CA" sz="2800" b="1" i="1" dirty="0">
                <a:solidFill>
                  <a:srgbClr val="FF0000"/>
                </a:solidFill>
                <a:highlight>
                  <a:srgbClr val="FFFF00"/>
                </a:highlight>
              </a:rPr>
              <a:t>the whole house of Israel</a:t>
            </a:r>
            <a:r>
              <a:rPr lang="en-CA" sz="2800" b="1" dirty="0">
                <a:solidFill>
                  <a:srgbClr val="FF0000"/>
                </a:solidFill>
              </a:rPr>
              <a:t>, all of it. </a:t>
            </a:r>
          </a:p>
          <a:p>
            <a:pPr marL="457200" lvl="1" indent="0" algn="r">
              <a:spcBef>
                <a:spcPts val="0"/>
              </a:spcBef>
              <a:buNone/>
            </a:pPr>
            <a:r>
              <a:rPr lang="en-CA" sz="2000" b="1" dirty="0"/>
              <a:t>Ezekiel 36:8-10a ESV</a:t>
            </a:r>
          </a:p>
          <a:p>
            <a:pPr marL="457200" lvl="1" indent="0">
              <a:buNone/>
            </a:pPr>
            <a:r>
              <a:rPr lang="en-CA" sz="2800" b="1" dirty="0">
                <a:solidFill>
                  <a:srgbClr val="FF0000"/>
                </a:solidFill>
              </a:rPr>
              <a:t>Then </a:t>
            </a:r>
            <a:r>
              <a:rPr lang="en-CA" sz="2800" b="1" i="1" dirty="0">
                <a:solidFill>
                  <a:srgbClr val="FF0000"/>
                </a:solidFill>
                <a:highlight>
                  <a:srgbClr val="FFFF00"/>
                </a:highlight>
              </a:rPr>
              <a:t>the nations that are left all around you shall know that I am the LORD</a:t>
            </a:r>
            <a:r>
              <a:rPr lang="en-CA" sz="2800" b="1" dirty="0">
                <a:solidFill>
                  <a:srgbClr val="FF0000"/>
                </a:solidFill>
              </a:rPr>
              <a:t>; </a:t>
            </a:r>
            <a:br>
              <a:rPr lang="en-CA" sz="2800" b="1" dirty="0">
                <a:solidFill>
                  <a:srgbClr val="FF0000"/>
                </a:solidFill>
              </a:rPr>
            </a:br>
            <a:r>
              <a:rPr lang="en-CA" sz="2800" b="1" dirty="0">
                <a:solidFill>
                  <a:srgbClr val="FF0000"/>
                </a:solidFill>
              </a:rPr>
              <a:t>I have rebuilt the ruined places and replanted that which was desolate. </a:t>
            </a:r>
          </a:p>
          <a:p>
            <a:pPr marL="457200" lvl="1" indent="0">
              <a:buNone/>
            </a:pPr>
            <a:r>
              <a:rPr lang="en-CA" sz="2800" b="1" i="1" dirty="0">
                <a:solidFill>
                  <a:srgbClr val="FF0000"/>
                </a:solidFill>
                <a:highlight>
                  <a:srgbClr val="FFFF00"/>
                </a:highlight>
              </a:rPr>
              <a:t>I am the LORD; I have spoken, and I will do it</a:t>
            </a:r>
            <a:r>
              <a:rPr lang="en-CA" sz="2800" b="1" dirty="0">
                <a:solidFill>
                  <a:srgbClr val="FF0000"/>
                </a:solidFill>
              </a:rPr>
              <a:t>. </a:t>
            </a:r>
          </a:p>
          <a:p>
            <a:pPr algn="r">
              <a:lnSpc>
                <a:spcPct val="20000"/>
              </a:lnSpc>
              <a:spcBef>
                <a:spcPts val="0"/>
              </a:spcBef>
            </a:pPr>
            <a:r>
              <a:rPr lang="en-CA" sz="2000" b="1" dirty="0"/>
              <a:t>Ezekiel 36:36 ESV</a:t>
            </a:r>
          </a:p>
        </p:txBody>
      </p:sp>
      <p:sp>
        <p:nvSpPr>
          <p:cNvPr id="5" name="TextBox 4">
            <a:extLst>
              <a:ext uri="{FF2B5EF4-FFF2-40B4-BE49-F238E27FC236}">
                <a16:creationId xmlns:a16="http://schemas.microsoft.com/office/drawing/2014/main" id="{D3A82E22-5A5B-8ED1-1DF6-7F1EFDB973A2}"/>
              </a:ext>
            </a:extLst>
          </p:cNvPr>
          <p:cNvSpPr txBox="1"/>
          <p:nvPr/>
        </p:nvSpPr>
        <p:spPr>
          <a:xfrm>
            <a:off x="0" y="6629400"/>
            <a:ext cx="121920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black"/>
                </a:solidFill>
                <a:effectLst/>
                <a:uLnTx/>
                <a:uFillTx/>
                <a:latin typeface="Calibri" panose="020F0502020204030204"/>
                <a:ea typeface="+mn-ea"/>
                <a:cs typeface="+mn-cs"/>
              </a:rPr>
              <a:t>©2025 Mike Whyte – this document may be used freely for personal study, preaching, and teaching.  No part of it may be used under any circumstances for commercial purposes or to attain personal gain or advantage.</a:t>
            </a:r>
          </a:p>
        </p:txBody>
      </p:sp>
    </p:spTree>
    <p:extLst>
      <p:ext uri="{BB962C8B-B14F-4D97-AF65-F5344CB8AC3E}">
        <p14:creationId xmlns:p14="http://schemas.microsoft.com/office/powerpoint/2010/main" val="342019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6D08-7EF9-478D-F194-16FD8CCFE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337F5-971D-2851-D3AE-8C4412528C3B}"/>
              </a:ext>
            </a:extLst>
          </p:cNvPr>
          <p:cNvSpPr>
            <a:spLocks noGrp="1"/>
          </p:cNvSpPr>
          <p:nvPr>
            <p:ph type="title"/>
          </p:nvPr>
        </p:nvSpPr>
        <p:spPr>
          <a:xfrm>
            <a:off x="838200" y="1"/>
            <a:ext cx="10515600" cy="1146874"/>
          </a:xfrm>
        </p:spPr>
        <p:txBody>
          <a:bodyPr/>
          <a:lstStyle/>
          <a:p>
            <a:pPr algn="ctr"/>
            <a:r>
              <a:rPr lang="en-CA" b="1" dirty="0">
                <a:latin typeface="Arial Black" panose="020B0A04020102020204" pitchFamily="34" charset="0"/>
              </a:rPr>
              <a:t>The Fate of Edom</a:t>
            </a:r>
          </a:p>
        </p:txBody>
      </p:sp>
      <p:sp>
        <p:nvSpPr>
          <p:cNvPr id="3" name="Content Placeholder 2">
            <a:extLst>
              <a:ext uri="{FF2B5EF4-FFF2-40B4-BE49-F238E27FC236}">
                <a16:creationId xmlns:a16="http://schemas.microsoft.com/office/drawing/2014/main" id="{1F75ADE5-80AC-4335-D6EE-67611E511407}"/>
              </a:ext>
            </a:extLst>
          </p:cNvPr>
          <p:cNvSpPr>
            <a:spLocks noGrp="1"/>
          </p:cNvSpPr>
          <p:nvPr>
            <p:ph idx="1"/>
          </p:nvPr>
        </p:nvSpPr>
        <p:spPr>
          <a:xfrm>
            <a:off x="0" y="1146875"/>
            <a:ext cx="12192000" cy="5711124"/>
          </a:xfrm>
        </p:spPr>
        <p:txBody>
          <a:bodyPr>
            <a:normAutofit/>
          </a:bodyPr>
          <a:lstStyle/>
          <a:p>
            <a:r>
              <a:rPr lang="en-CA" dirty="0"/>
              <a:t>In many prophecies, Edom is a symbol for “world city”, the nations of the world, under the sway of Satan the Devil, who stand in opposition to God:  </a:t>
            </a:r>
          </a:p>
          <a:p>
            <a:pPr marL="457200" lvl="1" indent="0">
              <a:buNone/>
            </a:pPr>
            <a:r>
              <a:rPr lang="en-CA" b="1" u="sng" dirty="0"/>
              <a:t>Isaiah 34:2, 5 ESV</a:t>
            </a:r>
          </a:p>
          <a:p>
            <a:pPr marL="457200" lvl="1" indent="0">
              <a:spcBef>
                <a:spcPts val="0"/>
              </a:spcBef>
              <a:buNone/>
            </a:pPr>
            <a:r>
              <a:rPr lang="en-CA" dirty="0"/>
              <a:t>For </a:t>
            </a:r>
            <a:r>
              <a:rPr lang="en-CA" b="1" dirty="0">
                <a:highlight>
                  <a:srgbClr val="FFFF00"/>
                </a:highlight>
              </a:rPr>
              <a:t>the LORD is enraged against </a:t>
            </a:r>
            <a:r>
              <a:rPr lang="en-CA" b="1" dirty="0">
                <a:solidFill>
                  <a:srgbClr val="FF0000"/>
                </a:solidFill>
                <a:highlight>
                  <a:srgbClr val="FFFF00"/>
                </a:highlight>
              </a:rPr>
              <a:t>all the nations</a:t>
            </a:r>
            <a:r>
              <a:rPr lang="en-CA" dirty="0"/>
              <a:t>, and furious against all their host;</a:t>
            </a:r>
            <a:br>
              <a:rPr lang="en-CA" dirty="0"/>
            </a:br>
            <a:r>
              <a:rPr lang="en-CA" dirty="0"/>
              <a:t>he </a:t>
            </a:r>
            <a:r>
              <a:rPr lang="en-CA" b="1" dirty="0">
                <a:highlight>
                  <a:srgbClr val="FFFF00"/>
                </a:highlight>
              </a:rPr>
              <a:t>has devoted them to destruction</a:t>
            </a:r>
            <a:r>
              <a:rPr lang="en-CA" dirty="0"/>
              <a:t>, has given them over for slaughter.</a:t>
            </a:r>
          </a:p>
          <a:p>
            <a:pPr marL="457200" lvl="1" indent="0">
              <a:buNone/>
            </a:pPr>
            <a:r>
              <a:rPr lang="en-CA" dirty="0"/>
              <a:t>For my sword has drunk its fill in the heavens; </a:t>
            </a:r>
            <a:br>
              <a:rPr lang="en-CA" dirty="0"/>
            </a:br>
            <a:r>
              <a:rPr lang="en-CA" dirty="0"/>
              <a:t>behold, it descends for judgment upon </a:t>
            </a:r>
            <a:r>
              <a:rPr lang="en-CA" b="1" dirty="0">
                <a:solidFill>
                  <a:srgbClr val="FF0000"/>
                </a:solidFill>
                <a:highlight>
                  <a:srgbClr val="FFFF00"/>
                </a:highlight>
              </a:rPr>
              <a:t>Edom</a:t>
            </a:r>
            <a:r>
              <a:rPr lang="en-CA" dirty="0"/>
              <a:t>,</a:t>
            </a:r>
            <a:br>
              <a:rPr lang="en-CA" dirty="0"/>
            </a:br>
            <a:r>
              <a:rPr lang="en-CA" dirty="0"/>
              <a:t>upon </a:t>
            </a:r>
            <a:r>
              <a:rPr lang="en-CA" b="1" dirty="0">
                <a:highlight>
                  <a:srgbClr val="FFFF00"/>
                </a:highlight>
              </a:rPr>
              <a:t>the people I have devoted to destruction</a:t>
            </a:r>
            <a:r>
              <a:rPr lang="en-CA" dirty="0"/>
              <a:t>.</a:t>
            </a:r>
          </a:p>
          <a:p>
            <a:pPr marL="457200" lvl="1" indent="0">
              <a:spcBef>
                <a:spcPts val="1200"/>
              </a:spcBef>
              <a:buNone/>
            </a:pPr>
            <a:r>
              <a:rPr lang="en-CA" b="1" u="sng" dirty="0"/>
              <a:t>Amos 9:11-12 ESV</a:t>
            </a:r>
          </a:p>
          <a:p>
            <a:pPr marL="457200" lvl="1" indent="0">
              <a:spcBef>
                <a:spcPts val="0"/>
              </a:spcBef>
              <a:buNone/>
            </a:pPr>
            <a:r>
              <a:rPr lang="en-CA" dirty="0"/>
              <a:t>In that day I will raise up the booth of David that is fallen and repair its breaches,</a:t>
            </a:r>
            <a:br>
              <a:rPr lang="en-CA" dirty="0"/>
            </a:br>
            <a:r>
              <a:rPr lang="en-CA" dirty="0"/>
              <a:t>and raise up its ruins and rebuild it as in the days of old, </a:t>
            </a:r>
            <a:br>
              <a:rPr lang="en-CA" dirty="0"/>
            </a:br>
            <a:r>
              <a:rPr lang="en-CA" dirty="0"/>
              <a:t>that </a:t>
            </a:r>
            <a:r>
              <a:rPr lang="en-CA" b="1" dirty="0">
                <a:highlight>
                  <a:srgbClr val="FFFF00"/>
                </a:highlight>
              </a:rPr>
              <a:t>they may possess the remnant of </a:t>
            </a:r>
            <a:r>
              <a:rPr lang="en-CA" b="1" dirty="0">
                <a:solidFill>
                  <a:srgbClr val="FF0000"/>
                </a:solidFill>
                <a:highlight>
                  <a:srgbClr val="FFFF00"/>
                </a:highlight>
              </a:rPr>
              <a:t>Edom</a:t>
            </a:r>
            <a:r>
              <a:rPr lang="en-CA" dirty="0"/>
              <a:t> [even] </a:t>
            </a:r>
            <a:r>
              <a:rPr lang="en-CA" b="1" dirty="0">
                <a:solidFill>
                  <a:srgbClr val="FF0000"/>
                </a:solidFill>
                <a:highlight>
                  <a:srgbClr val="FFFF00"/>
                </a:highlight>
              </a:rPr>
              <a:t>all the nations</a:t>
            </a:r>
            <a:r>
              <a:rPr lang="en-CA" dirty="0"/>
              <a:t> …</a:t>
            </a:r>
            <a:br>
              <a:rPr lang="en-CA" dirty="0"/>
            </a:br>
            <a:endParaRPr lang="en-CA" dirty="0"/>
          </a:p>
          <a:p>
            <a:pPr>
              <a:spcBef>
                <a:spcPts val="0"/>
              </a:spcBef>
            </a:pPr>
            <a:r>
              <a:rPr lang="en-CA" b="1" dirty="0">
                <a:highlight>
                  <a:srgbClr val="FFFF00"/>
                </a:highlight>
              </a:rPr>
              <a:t>This verse is cited at the Jerusalem conference in 49AD</a:t>
            </a:r>
            <a:r>
              <a:rPr lang="en-CA" dirty="0"/>
              <a:t> …</a:t>
            </a:r>
          </a:p>
        </p:txBody>
      </p:sp>
    </p:spTree>
    <p:extLst>
      <p:ext uri="{BB962C8B-B14F-4D97-AF65-F5344CB8AC3E}">
        <p14:creationId xmlns:p14="http://schemas.microsoft.com/office/powerpoint/2010/main" val="356509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62B79-8D9D-AD09-B440-B44BA24B3A8A}"/>
              </a:ext>
            </a:extLst>
          </p:cNvPr>
          <p:cNvPicPr>
            <a:picLocks noChangeAspect="1"/>
          </p:cNvPicPr>
          <p:nvPr/>
        </p:nvPicPr>
        <p:blipFill>
          <a:blip r:embed="rId3"/>
          <a:stretch>
            <a:fillRect/>
          </a:stretch>
        </p:blipFill>
        <p:spPr>
          <a:xfrm>
            <a:off x="1511612" y="0"/>
            <a:ext cx="9168775" cy="6858000"/>
          </a:xfrm>
          <a:prstGeom prst="rect">
            <a:avLst/>
          </a:prstGeom>
        </p:spPr>
      </p:pic>
    </p:spTree>
    <p:extLst>
      <p:ext uri="{BB962C8B-B14F-4D97-AF65-F5344CB8AC3E}">
        <p14:creationId xmlns:p14="http://schemas.microsoft.com/office/powerpoint/2010/main" val="193312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47E4-8239-9552-D77A-303A57AB65FF}"/>
              </a:ext>
            </a:extLst>
          </p:cNvPr>
          <p:cNvSpPr>
            <a:spLocks noGrp="1"/>
          </p:cNvSpPr>
          <p:nvPr>
            <p:ph type="title"/>
          </p:nvPr>
        </p:nvSpPr>
        <p:spPr>
          <a:xfrm>
            <a:off x="838200" y="-1"/>
            <a:ext cx="10515600" cy="1100381"/>
          </a:xfrm>
        </p:spPr>
        <p:txBody>
          <a:bodyPr/>
          <a:lstStyle/>
          <a:p>
            <a:pPr algn="ctr"/>
            <a:r>
              <a:rPr lang="en-CA" b="1" dirty="0">
                <a:latin typeface="Arial Black" panose="020B0A04020102020204" pitchFamily="34" charset="0"/>
              </a:rPr>
              <a:t>The Mountain of GOD</a:t>
            </a:r>
          </a:p>
        </p:txBody>
      </p:sp>
      <p:sp>
        <p:nvSpPr>
          <p:cNvPr id="3" name="Content Placeholder 2">
            <a:extLst>
              <a:ext uri="{FF2B5EF4-FFF2-40B4-BE49-F238E27FC236}">
                <a16:creationId xmlns:a16="http://schemas.microsoft.com/office/drawing/2014/main" id="{17386D8D-1A1C-94FA-6CBF-F8C53FC112CD}"/>
              </a:ext>
            </a:extLst>
          </p:cNvPr>
          <p:cNvSpPr>
            <a:spLocks noGrp="1"/>
          </p:cNvSpPr>
          <p:nvPr>
            <p:ph idx="1"/>
          </p:nvPr>
        </p:nvSpPr>
        <p:spPr>
          <a:xfrm>
            <a:off x="0" y="1100380"/>
            <a:ext cx="12192000" cy="5757619"/>
          </a:xfrm>
        </p:spPr>
        <p:txBody>
          <a:bodyPr>
            <a:normAutofit/>
          </a:bodyPr>
          <a:lstStyle/>
          <a:p>
            <a:pPr marL="457200" lvl="1" indent="0">
              <a:buNone/>
            </a:pPr>
            <a:r>
              <a:rPr lang="en-CA" b="1" u="sng" dirty="0"/>
              <a:t>Micah 4:1-2 ESV</a:t>
            </a:r>
          </a:p>
          <a:p>
            <a:pPr marL="457200" lvl="1" indent="0">
              <a:buNone/>
            </a:pPr>
            <a:r>
              <a:rPr lang="en-CA" dirty="0"/>
              <a:t>It shall come to pass in the latter days that </a:t>
            </a:r>
            <a:br>
              <a:rPr lang="en-CA" dirty="0"/>
            </a:br>
            <a:r>
              <a:rPr lang="en-CA" b="1" dirty="0">
                <a:highlight>
                  <a:srgbClr val="FFFF00"/>
                </a:highlight>
              </a:rPr>
              <a:t>the mountain of the house of the LORD </a:t>
            </a:r>
            <a:br>
              <a:rPr lang="en-CA" b="1" dirty="0">
                <a:highlight>
                  <a:srgbClr val="FFFF00"/>
                </a:highlight>
              </a:rPr>
            </a:br>
            <a:r>
              <a:rPr lang="en-CA" b="1" dirty="0">
                <a:highlight>
                  <a:srgbClr val="FFFF00"/>
                </a:highlight>
              </a:rPr>
              <a:t>shall be established as the highest of the mountains</a:t>
            </a:r>
            <a:r>
              <a:rPr lang="en-CA" dirty="0"/>
              <a:t>, </a:t>
            </a:r>
            <a:br>
              <a:rPr lang="en-CA" dirty="0"/>
            </a:br>
            <a:r>
              <a:rPr lang="en-CA" dirty="0"/>
              <a:t>and it shall be lifted up above the hills;</a:t>
            </a:r>
            <a:br>
              <a:rPr lang="en-CA" dirty="0"/>
            </a:br>
            <a:r>
              <a:rPr lang="en-CA" dirty="0"/>
              <a:t>and peoples shall flow to it, and many nations shall come, and say:</a:t>
            </a:r>
          </a:p>
          <a:p>
            <a:pPr marL="914400" lvl="2" indent="0">
              <a:spcBef>
                <a:spcPts val="0"/>
              </a:spcBef>
              <a:buNone/>
            </a:pPr>
            <a:r>
              <a:rPr lang="en-CA" sz="2400" dirty="0"/>
              <a:t>Come, </a:t>
            </a:r>
            <a:r>
              <a:rPr lang="en-CA" sz="2400" b="1" dirty="0">
                <a:highlight>
                  <a:srgbClr val="FFFF00"/>
                </a:highlight>
              </a:rPr>
              <a:t>let us go up to the mountain of the LORD</a:t>
            </a:r>
            <a:r>
              <a:rPr lang="en-CA" sz="2400" dirty="0"/>
              <a:t>, to the house of the God of Jacob,</a:t>
            </a:r>
            <a:br>
              <a:rPr lang="en-CA" sz="2400" dirty="0"/>
            </a:br>
            <a:r>
              <a:rPr lang="en-CA" sz="2400" dirty="0"/>
              <a:t>that he may teach us his ways and that we may walk in his paths.</a:t>
            </a:r>
          </a:p>
          <a:p>
            <a:pPr marL="457200" lvl="1" indent="0">
              <a:spcBef>
                <a:spcPts val="0"/>
              </a:spcBef>
              <a:buNone/>
            </a:pPr>
            <a:r>
              <a:rPr lang="en-CA" dirty="0"/>
              <a:t>For out of Zion shall go forth [torah], [even] the word of the LORD from Jerusalem.</a:t>
            </a:r>
          </a:p>
          <a:p>
            <a:pPr>
              <a:spcBef>
                <a:spcPts val="1200"/>
              </a:spcBef>
              <a:buFont typeface="Wingdings" panose="05000000000000000000" pitchFamily="2" charset="2"/>
              <a:buChar char="Ø"/>
            </a:pPr>
            <a:r>
              <a:rPr lang="en-CA" dirty="0"/>
              <a:t>Mount Seir is symbolic of “the world”: the nations of the world under the sway of Satan standing in opposition to God</a:t>
            </a:r>
          </a:p>
          <a:p>
            <a:pPr>
              <a:spcBef>
                <a:spcPts val="1200"/>
              </a:spcBef>
              <a:buFont typeface="Wingdings" panose="05000000000000000000" pitchFamily="2" charset="2"/>
              <a:buChar char="Ø"/>
            </a:pPr>
            <a:r>
              <a:rPr lang="en-CA" b="1" dirty="0">
                <a:highlight>
                  <a:srgbClr val="FFFF00"/>
                </a:highlight>
              </a:rPr>
              <a:t>The Mountain of God is symbolic of the Kingdom of God</a:t>
            </a:r>
          </a:p>
          <a:p>
            <a:pPr>
              <a:spcBef>
                <a:spcPts val="1200"/>
              </a:spcBef>
              <a:buFont typeface="Wingdings" panose="05000000000000000000" pitchFamily="2" charset="2"/>
              <a:buChar char="Ø"/>
            </a:pPr>
            <a:r>
              <a:rPr lang="en-CA" dirty="0"/>
              <a:t>In Ezekiel chapter 36, the “mountains of Israel”  are initially the physical land, </a:t>
            </a:r>
            <a:br>
              <a:rPr lang="en-CA" dirty="0"/>
            </a:br>
            <a:r>
              <a:rPr lang="en-CA" dirty="0"/>
              <a:t>but they come to represent the Kingdom of God</a:t>
            </a:r>
          </a:p>
        </p:txBody>
      </p:sp>
    </p:spTree>
    <p:extLst>
      <p:ext uri="{BB962C8B-B14F-4D97-AF65-F5344CB8AC3E}">
        <p14:creationId xmlns:p14="http://schemas.microsoft.com/office/powerpoint/2010/main" val="117134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0A5E8-FFF4-D9FB-6F60-C011F4DEF93D}"/>
              </a:ext>
            </a:extLst>
          </p:cNvPr>
          <p:cNvPicPr>
            <a:picLocks noChangeAspect="1"/>
          </p:cNvPicPr>
          <p:nvPr/>
        </p:nvPicPr>
        <p:blipFill>
          <a:blip r:embed="rId2"/>
          <a:stretch>
            <a:fillRect/>
          </a:stretch>
        </p:blipFill>
        <p:spPr>
          <a:xfrm>
            <a:off x="1547585" y="-1488"/>
            <a:ext cx="9405258" cy="6845600"/>
          </a:xfrm>
          <a:prstGeom prst="rect">
            <a:avLst/>
          </a:prstGeom>
        </p:spPr>
      </p:pic>
      <p:sp>
        <p:nvSpPr>
          <p:cNvPr id="4" name="TextBox 3">
            <a:extLst>
              <a:ext uri="{FF2B5EF4-FFF2-40B4-BE49-F238E27FC236}">
                <a16:creationId xmlns:a16="http://schemas.microsoft.com/office/drawing/2014/main" id="{D11BB1DC-EE18-AA8F-4014-3D6B9DB84555}"/>
              </a:ext>
            </a:extLst>
          </p:cNvPr>
          <p:cNvSpPr txBox="1"/>
          <p:nvPr/>
        </p:nvSpPr>
        <p:spPr>
          <a:xfrm>
            <a:off x="2279105" y="13888"/>
            <a:ext cx="7942217" cy="707886"/>
          </a:xfrm>
          <a:prstGeom prst="rect">
            <a:avLst/>
          </a:prstGeom>
          <a:solidFill>
            <a:schemeClr val="bg1"/>
          </a:solidFill>
        </p:spPr>
        <p:txBody>
          <a:bodyPr wrap="square">
            <a:spAutoFit/>
          </a:bodyPr>
          <a:lstStyle/>
          <a:p>
            <a:r>
              <a:rPr kumimoji="0" lang="en-CA" sz="40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Mountains of Israel</a:t>
            </a:r>
            <a:endParaRPr lang="en-CA" sz="4000" dirty="0"/>
          </a:p>
        </p:txBody>
      </p:sp>
    </p:spTree>
    <p:extLst>
      <p:ext uri="{BB962C8B-B14F-4D97-AF65-F5344CB8AC3E}">
        <p14:creationId xmlns:p14="http://schemas.microsoft.com/office/powerpoint/2010/main" val="102590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83DEC2-EAEA-1B38-B363-AFC1F604E974}"/>
              </a:ext>
            </a:extLst>
          </p:cNvPr>
          <p:cNvPicPr>
            <a:picLocks noChangeAspect="1"/>
          </p:cNvPicPr>
          <p:nvPr/>
        </p:nvPicPr>
        <p:blipFill>
          <a:blip r:embed="rId2"/>
          <a:stretch>
            <a:fillRect/>
          </a:stretch>
        </p:blipFill>
        <p:spPr>
          <a:xfrm>
            <a:off x="1219200" y="180975"/>
            <a:ext cx="9753600" cy="6496050"/>
          </a:xfrm>
          <a:prstGeom prst="rect">
            <a:avLst/>
          </a:prstGeom>
        </p:spPr>
      </p:pic>
      <p:sp>
        <p:nvSpPr>
          <p:cNvPr id="3" name="TextBox 2">
            <a:extLst>
              <a:ext uri="{FF2B5EF4-FFF2-40B4-BE49-F238E27FC236}">
                <a16:creationId xmlns:a16="http://schemas.microsoft.com/office/drawing/2014/main" id="{B4014F6E-5D6F-0D1D-803E-7E9EA65F92E3}"/>
              </a:ext>
            </a:extLst>
          </p:cNvPr>
          <p:cNvSpPr txBox="1"/>
          <p:nvPr/>
        </p:nvSpPr>
        <p:spPr>
          <a:xfrm>
            <a:off x="2124891" y="207101"/>
            <a:ext cx="7942217" cy="707886"/>
          </a:xfrm>
          <a:prstGeom prst="rect">
            <a:avLst/>
          </a:prstGeom>
          <a:solidFill>
            <a:schemeClr val="bg1"/>
          </a:solidFill>
        </p:spPr>
        <p:txBody>
          <a:bodyPr wrap="square">
            <a:spAutoFit/>
          </a:bodyPr>
          <a:lstStyle/>
          <a:p>
            <a:r>
              <a:rPr kumimoji="0" lang="en-CA" sz="40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Mountains of Israel</a:t>
            </a:r>
            <a:endParaRPr lang="en-CA" sz="4000" dirty="0"/>
          </a:p>
        </p:txBody>
      </p:sp>
    </p:spTree>
    <p:extLst>
      <p:ext uri="{BB962C8B-B14F-4D97-AF65-F5344CB8AC3E}">
        <p14:creationId xmlns:p14="http://schemas.microsoft.com/office/powerpoint/2010/main" val="25220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870EC-0C86-E72D-D4F0-F01FB6EFE182}"/>
              </a:ext>
            </a:extLst>
          </p:cNvPr>
          <p:cNvPicPr>
            <a:picLocks noChangeAspect="1"/>
          </p:cNvPicPr>
          <p:nvPr/>
        </p:nvPicPr>
        <p:blipFill>
          <a:blip r:embed="rId2"/>
          <a:stretch>
            <a:fillRect/>
          </a:stretch>
        </p:blipFill>
        <p:spPr>
          <a:xfrm>
            <a:off x="5384756" y="74809"/>
            <a:ext cx="6807243" cy="4538162"/>
          </a:xfrm>
          <a:prstGeom prst="rect">
            <a:avLst/>
          </a:prstGeom>
        </p:spPr>
      </p:pic>
      <p:pic>
        <p:nvPicPr>
          <p:cNvPr id="3" name="Picture 2">
            <a:extLst>
              <a:ext uri="{FF2B5EF4-FFF2-40B4-BE49-F238E27FC236}">
                <a16:creationId xmlns:a16="http://schemas.microsoft.com/office/drawing/2014/main" id="{931F6E1C-E9B0-9202-891F-7846C0E9E66C}"/>
              </a:ext>
            </a:extLst>
          </p:cNvPr>
          <p:cNvPicPr>
            <a:picLocks noChangeAspect="1"/>
          </p:cNvPicPr>
          <p:nvPr/>
        </p:nvPicPr>
        <p:blipFill>
          <a:blip r:embed="rId3"/>
          <a:stretch>
            <a:fillRect/>
          </a:stretch>
        </p:blipFill>
        <p:spPr>
          <a:xfrm>
            <a:off x="41231" y="3201705"/>
            <a:ext cx="5343525" cy="3562350"/>
          </a:xfrm>
          <a:prstGeom prst="rect">
            <a:avLst/>
          </a:prstGeom>
        </p:spPr>
      </p:pic>
      <p:sp>
        <p:nvSpPr>
          <p:cNvPr id="4" name="TextBox 3">
            <a:extLst>
              <a:ext uri="{FF2B5EF4-FFF2-40B4-BE49-F238E27FC236}">
                <a16:creationId xmlns:a16="http://schemas.microsoft.com/office/drawing/2014/main" id="{1B35BEE4-DCA5-17F0-157B-42444CF6130A}"/>
              </a:ext>
            </a:extLst>
          </p:cNvPr>
          <p:cNvSpPr txBox="1"/>
          <p:nvPr/>
        </p:nvSpPr>
        <p:spPr>
          <a:xfrm>
            <a:off x="137787" y="607934"/>
            <a:ext cx="4835046" cy="1323439"/>
          </a:xfrm>
          <a:prstGeom prst="rect">
            <a:avLst/>
          </a:prstGeom>
          <a:solidFill>
            <a:schemeClr val="bg1"/>
          </a:solidFill>
        </p:spPr>
        <p:txBody>
          <a:bodyPr wrap="square">
            <a:spAutoFit/>
          </a:bodyPr>
          <a:lstStyle/>
          <a:p>
            <a:pPr algn="ctr"/>
            <a:r>
              <a:rPr kumimoji="0" lang="en-CA" sz="40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Mountains of Israel</a:t>
            </a:r>
            <a:endParaRPr lang="en-CA" sz="4000" dirty="0"/>
          </a:p>
        </p:txBody>
      </p:sp>
    </p:spTree>
    <p:extLst>
      <p:ext uri="{BB962C8B-B14F-4D97-AF65-F5344CB8AC3E}">
        <p14:creationId xmlns:p14="http://schemas.microsoft.com/office/powerpoint/2010/main" val="409932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B1DD-E77D-F938-E911-89086AAED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2D554-7682-733E-F397-7ABFEA993773}"/>
              </a:ext>
            </a:extLst>
          </p:cNvPr>
          <p:cNvSpPr>
            <a:spLocks noGrp="1"/>
          </p:cNvSpPr>
          <p:nvPr>
            <p:ph type="title"/>
          </p:nvPr>
        </p:nvSpPr>
        <p:spPr>
          <a:xfrm>
            <a:off x="838200" y="1"/>
            <a:ext cx="10515600" cy="805911"/>
          </a:xfrm>
        </p:spPr>
        <p:txBody>
          <a:bodyPr/>
          <a:lstStyle/>
          <a:p>
            <a:pPr algn="ctr"/>
            <a:r>
              <a:rPr lang="en-CA" dirty="0">
                <a:latin typeface="Arial Black" panose="020B0A04020102020204" pitchFamily="34" charset="0"/>
              </a:rPr>
              <a:t>The Mountains of Israel</a:t>
            </a:r>
          </a:p>
        </p:txBody>
      </p:sp>
      <p:sp>
        <p:nvSpPr>
          <p:cNvPr id="3" name="Content Placeholder 2">
            <a:extLst>
              <a:ext uri="{FF2B5EF4-FFF2-40B4-BE49-F238E27FC236}">
                <a16:creationId xmlns:a16="http://schemas.microsoft.com/office/drawing/2014/main" id="{3A1938AF-0687-D22A-573C-19698E2E803C}"/>
              </a:ext>
            </a:extLst>
          </p:cNvPr>
          <p:cNvSpPr>
            <a:spLocks noGrp="1"/>
          </p:cNvSpPr>
          <p:nvPr>
            <p:ph idx="1"/>
          </p:nvPr>
        </p:nvSpPr>
        <p:spPr>
          <a:xfrm>
            <a:off x="0" y="805912"/>
            <a:ext cx="12192000" cy="6052087"/>
          </a:xfrm>
        </p:spPr>
        <p:txBody>
          <a:bodyPr>
            <a:noAutofit/>
          </a:bodyPr>
          <a:lstStyle/>
          <a:p>
            <a:pPr>
              <a:lnSpc>
                <a:spcPct val="80000"/>
              </a:lnSpc>
            </a:pPr>
            <a:r>
              <a:rPr lang="en-CA" dirty="0"/>
              <a:t>God summarizes the state of the “mountains of Israel” in relation to the nations around, primarily Edom, as representative:</a:t>
            </a:r>
          </a:p>
          <a:p>
            <a:pPr marL="231775" indent="0">
              <a:lnSpc>
                <a:spcPct val="80000"/>
              </a:lnSpc>
              <a:buNone/>
            </a:pPr>
            <a:r>
              <a:rPr lang="en-CA" sz="2400" b="1" u="sng" dirty="0"/>
              <a:t>Ezekiel 36:1-4 ESV</a:t>
            </a:r>
          </a:p>
          <a:p>
            <a:pPr marL="231775" indent="0">
              <a:lnSpc>
                <a:spcPct val="80000"/>
              </a:lnSpc>
              <a:spcBef>
                <a:spcPts val="0"/>
              </a:spcBef>
              <a:buNone/>
            </a:pPr>
            <a:r>
              <a:rPr lang="en-CA" sz="2400" dirty="0"/>
              <a:t>And you, son of man, prophesy to the mountains of Israel, and say, </a:t>
            </a:r>
          </a:p>
          <a:p>
            <a:pPr marL="688975" lvl="1" indent="0">
              <a:lnSpc>
                <a:spcPct val="80000"/>
              </a:lnSpc>
              <a:spcBef>
                <a:spcPts val="0"/>
              </a:spcBef>
              <a:buNone/>
            </a:pPr>
            <a:r>
              <a:rPr lang="en-CA" b="1" dirty="0">
                <a:highlight>
                  <a:srgbClr val="FFFF00"/>
                </a:highlight>
              </a:rPr>
              <a:t>O mountains of Israel, hear the word of the LORD</a:t>
            </a:r>
            <a:r>
              <a:rPr lang="en-CA" dirty="0"/>
              <a:t>.  </a:t>
            </a:r>
            <a:br>
              <a:rPr lang="en-CA" dirty="0"/>
            </a:br>
            <a:r>
              <a:rPr lang="en-CA" sz="2400" b="1" u="sng" dirty="0"/>
              <a:t>Thus says the Lord GOD</a:t>
            </a:r>
            <a:r>
              <a:rPr lang="en-CA" sz="2400" dirty="0"/>
              <a:t>: </a:t>
            </a:r>
          </a:p>
          <a:p>
            <a:pPr marL="1146175" lvl="2" indent="0">
              <a:lnSpc>
                <a:spcPct val="80000"/>
              </a:lnSpc>
              <a:spcBef>
                <a:spcPts val="0"/>
              </a:spcBef>
              <a:buNone/>
            </a:pPr>
            <a:r>
              <a:rPr lang="en-CA" sz="2400" dirty="0"/>
              <a:t>Because </a:t>
            </a:r>
            <a:r>
              <a:rPr lang="en-CA" sz="2400" b="1" dirty="0">
                <a:highlight>
                  <a:srgbClr val="FFFF00"/>
                </a:highlight>
              </a:rPr>
              <a:t>the enemy said</a:t>
            </a:r>
            <a:r>
              <a:rPr lang="en-CA" sz="2400" dirty="0"/>
              <a:t> of you, ‘Aha!’ </a:t>
            </a:r>
            <a:br>
              <a:rPr lang="en-CA" sz="2400" dirty="0"/>
            </a:br>
            <a:r>
              <a:rPr lang="en-CA" sz="2400" dirty="0"/>
              <a:t>and, ‘</a:t>
            </a:r>
            <a:r>
              <a:rPr lang="en-CA" sz="2400" b="1" dirty="0">
                <a:highlight>
                  <a:srgbClr val="FFFF00"/>
                </a:highlight>
              </a:rPr>
              <a:t>The ancient heights have become our possession</a:t>
            </a:r>
            <a:r>
              <a:rPr lang="en-CA" sz="2400" dirty="0"/>
              <a:t>,’ </a:t>
            </a:r>
            <a:br>
              <a:rPr lang="en-CA" sz="2400" dirty="0"/>
            </a:br>
            <a:r>
              <a:rPr lang="en-CA" sz="2400" dirty="0"/>
              <a:t>therefore prophesy, and say, </a:t>
            </a:r>
          </a:p>
          <a:p>
            <a:pPr marL="1603375" lvl="3" indent="0">
              <a:lnSpc>
                <a:spcPct val="80000"/>
              </a:lnSpc>
              <a:spcBef>
                <a:spcPts val="0"/>
              </a:spcBef>
              <a:buNone/>
            </a:pPr>
            <a:r>
              <a:rPr lang="en-CA" sz="2400" b="1" u="sng" dirty="0"/>
              <a:t>Thus says the Lord GOD</a:t>
            </a:r>
            <a:r>
              <a:rPr lang="en-CA" sz="2400" dirty="0"/>
              <a:t>: </a:t>
            </a:r>
          </a:p>
          <a:p>
            <a:pPr marL="2060575" lvl="4" indent="0">
              <a:lnSpc>
                <a:spcPct val="80000"/>
              </a:lnSpc>
              <a:spcBef>
                <a:spcPts val="0"/>
              </a:spcBef>
              <a:buNone/>
            </a:pPr>
            <a:r>
              <a:rPr lang="en-CA" sz="2400" dirty="0"/>
              <a:t>Precisely because they made you desolate and crushed you from all sides, </a:t>
            </a:r>
            <a:br>
              <a:rPr lang="en-CA" sz="2400" dirty="0"/>
            </a:br>
            <a:r>
              <a:rPr lang="en-CA" sz="2400" dirty="0"/>
              <a:t>so that </a:t>
            </a:r>
            <a:r>
              <a:rPr lang="en-CA" sz="2400" b="1" dirty="0">
                <a:highlight>
                  <a:srgbClr val="FFFF00"/>
                </a:highlight>
              </a:rPr>
              <a:t>you became the possession of the rest of the nations</a:t>
            </a:r>
            <a:r>
              <a:rPr lang="en-CA" sz="2400" dirty="0"/>
              <a:t>, </a:t>
            </a:r>
            <a:br>
              <a:rPr lang="en-CA" sz="2400" dirty="0"/>
            </a:br>
            <a:r>
              <a:rPr lang="en-CA" sz="2400" dirty="0"/>
              <a:t>and you became the talk and evil gossip of the people, </a:t>
            </a:r>
            <a:br>
              <a:rPr lang="en-CA" sz="2400" dirty="0"/>
            </a:br>
            <a:r>
              <a:rPr lang="en-CA" sz="2400" dirty="0"/>
              <a:t>therefore, O mountains of Israel, hear the word of the Lord GOD: </a:t>
            </a:r>
            <a:br>
              <a:rPr lang="en-CA" sz="2400" dirty="0"/>
            </a:br>
            <a:r>
              <a:rPr lang="en-CA" sz="2400" b="1" u="sng" dirty="0"/>
              <a:t>Thus says the Lord GOD </a:t>
            </a:r>
          </a:p>
          <a:p>
            <a:pPr marL="2517775" lvl="5" indent="0">
              <a:lnSpc>
                <a:spcPct val="80000"/>
              </a:lnSpc>
              <a:spcBef>
                <a:spcPts val="0"/>
              </a:spcBef>
              <a:buNone/>
            </a:pPr>
            <a:r>
              <a:rPr lang="en-CA" sz="2400" dirty="0"/>
              <a:t>to the mountains and the hills, </a:t>
            </a:r>
            <a:br>
              <a:rPr lang="en-CA" sz="2400" dirty="0"/>
            </a:br>
            <a:r>
              <a:rPr lang="en-CA" sz="2400" dirty="0"/>
              <a:t>the ravines and the valleys, the desolate wastes and the deserted cities, </a:t>
            </a:r>
            <a:br>
              <a:rPr lang="en-CA" sz="2400" dirty="0"/>
            </a:br>
            <a:r>
              <a:rPr lang="en-CA" sz="2400" dirty="0"/>
              <a:t>which have become </a:t>
            </a:r>
            <a:r>
              <a:rPr lang="en-CA" sz="2400" b="1" dirty="0">
                <a:highlight>
                  <a:srgbClr val="FFFF00"/>
                </a:highlight>
              </a:rPr>
              <a:t>a prey and derision to the rest of the nations </a:t>
            </a:r>
            <a:br>
              <a:rPr lang="en-CA" sz="2400" b="1" dirty="0">
                <a:highlight>
                  <a:srgbClr val="FFFF00"/>
                </a:highlight>
              </a:rPr>
            </a:br>
            <a:r>
              <a:rPr lang="en-CA" sz="2400" b="1" dirty="0">
                <a:highlight>
                  <a:srgbClr val="FFFF00"/>
                </a:highlight>
              </a:rPr>
              <a:t>all around …</a:t>
            </a:r>
            <a:endParaRPr lang="en-CA" sz="2400" dirty="0"/>
          </a:p>
        </p:txBody>
      </p:sp>
    </p:spTree>
    <p:extLst>
      <p:ext uri="{BB962C8B-B14F-4D97-AF65-F5344CB8AC3E}">
        <p14:creationId xmlns:p14="http://schemas.microsoft.com/office/powerpoint/2010/main" val="63167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C66C-CE49-F53D-7534-F94DCAEFAC82}"/>
              </a:ext>
            </a:extLst>
          </p:cNvPr>
          <p:cNvSpPr>
            <a:spLocks noGrp="1"/>
          </p:cNvSpPr>
          <p:nvPr>
            <p:ph type="title"/>
          </p:nvPr>
        </p:nvSpPr>
        <p:spPr>
          <a:xfrm>
            <a:off x="838200" y="1"/>
            <a:ext cx="10515600" cy="1114815"/>
          </a:xfrm>
        </p:spPr>
        <p:txBody>
          <a:bodyPr/>
          <a:lstStyle/>
          <a:p>
            <a:pPr algn="ctr"/>
            <a:r>
              <a:rPr lang="en-CA" dirty="0">
                <a:latin typeface="Arial Black" panose="020B0A04020102020204" pitchFamily="34" charset="0"/>
              </a:rPr>
              <a:t>The Mountains of Israel</a:t>
            </a:r>
          </a:p>
        </p:txBody>
      </p:sp>
      <p:sp>
        <p:nvSpPr>
          <p:cNvPr id="3" name="Content Placeholder 2">
            <a:extLst>
              <a:ext uri="{FF2B5EF4-FFF2-40B4-BE49-F238E27FC236}">
                <a16:creationId xmlns:a16="http://schemas.microsoft.com/office/drawing/2014/main" id="{03F6A1BF-91C5-800D-4DAA-92215A49299E}"/>
              </a:ext>
            </a:extLst>
          </p:cNvPr>
          <p:cNvSpPr>
            <a:spLocks noGrp="1"/>
          </p:cNvSpPr>
          <p:nvPr>
            <p:ph idx="1"/>
          </p:nvPr>
        </p:nvSpPr>
        <p:spPr>
          <a:xfrm>
            <a:off x="0" y="1114816"/>
            <a:ext cx="12192000" cy="5743183"/>
          </a:xfrm>
        </p:spPr>
        <p:txBody>
          <a:bodyPr>
            <a:noAutofit/>
          </a:bodyPr>
          <a:lstStyle/>
          <a:p>
            <a:pPr marL="231775" indent="0">
              <a:buNone/>
            </a:pPr>
            <a:r>
              <a:rPr lang="en-CA" sz="2400" b="1" u="sng" dirty="0"/>
              <a:t>Ezekiel 36:5-7 ESV</a:t>
            </a:r>
          </a:p>
          <a:p>
            <a:pPr marL="231775" indent="0">
              <a:spcBef>
                <a:spcPts val="0"/>
              </a:spcBef>
              <a:buNone/>
            </a:pPr>
            <a:r>
              <a:rPr lang="en-CA" sz="2400" dirty="0"/>
              <a:t>… therefore  </a:t>
            </a:r>
            <a:r>
              <a:rPr lang="en-CA" sz="2400" b="1" u="sng" dirty="0"/>
              <a:t>thus says the Lord GOD</a:t>
            </a:r>
            <a:r>
              <a:rPr lang="en-CA" sz="2400" dirty="0"/>
              <a:t>: </a:t>
            </a:r>
          </a:p>
          <a:p>
            <a:pPr marL="688975" lvl="1" indent="0">
              <a:spcBef>
                <a:spcPts val="0"/>
              </a:spcBef>
              <a:buNone/>
            </a:pPr>
            <a:r>
              <a:rPr lang="en-CA" dirty="0"/>
              <a:t>Surely I have spoken in my hot jealousy </a:t>
            </a:r>
          </a:p>
          <a:p>
            <a:pPr marL="688975" lvl="1" indent="0">
              <a:spcBef>
                <a:spcPts val="0"/>
              </a:spcBef>
              <a:buNone/>
            </a:pPr>
            <a:r>
              <a:rPr lang="en-CA" dirty="0"/>
              <a:t>against </a:t>
            </a:r>
            <a:r>
              <a:rPr lang="en-CA" b="1" dirty="0">
                <a:highlight>
                  <a:srgbClr val="FFFF00"/>
                </a:highlight>
              </a:rPr>
              <a:t>the rest of the nations</a:t>
            </a:r>
            <a:r>
              <a:rPr lang="en-CA" dirty="0"/>
              <a:t> [even] </a:t>
            </a:r>
            <a:r>
              <a:rPr lang="en-CA" b="1" dirty="0">
                <a:highlight>
                  <a:srgbClr val="FFFF00"/>
                </a:highlight>
              </a:rPr>
              <a:t>against all Edom</a:t>
            </a:r>
            <a:r>
              <a:rPr lang="en-CA" dirty="0"/>
              <a:t>, </a:t>
            </a:r>
            <a:br>
              <a:rPr lang="en-CA" dirty="0"/>
            </a:br>
            <a:r>
              <a:rPr lang="en-CA" b="1" dirty="0">
                <a:highlight>
                  <a:srgbClr val="FFFF00"/>
                </a:highlight>
              </a:rPr>
              <a:t>who gave my land to themselves</a:t>
            </a:r>
            <a:r>
              <a:rPr lang="en-CA" dirty="0"/>
              <a:t> as a possession </a:t>
            </a:r>
            <a:br>
              <a:rPr lang="en-CA" dirty="0"/>
            </a:br>
            <a:r>
              <a:rPr lang="en-CA" dirty="0"/>
              <a:t>with wholehearted joy and utter contempt, that they might make its pasturelands a prey.</a:t>
            </a:r>
          </a:p>
          <a:p>
            <a:pPr marL="688975" lvl="1" indent="0">
              <a:spcBef>
                <a:spcPts val="600"/>
              </a:spcBef>
              <a:buNone/>
            </a:pPr>
            <a:r>
              <a:rPr lang="en-CA" dirty="0"/>
              <a:t>Therefore prophesy concerning the land of Israel, </a:t>
            </a:r>
            <a:br>
              <a:rPr lang="en-CA" dirty="0"/>
            </a:br>
            <a:r>
              <a:rPr lang="en-CA" dirty="0"/>
              <a:t>and say to the mountains and hills, to the ravines and valleys, </a:t>
            </a:r>
            <a:br>
              <a:rPr lang="en-CA" dirty="0"/>
            </a:br>
            <a:r>
              <a:rPr lang="en-CA" sz="2400" b="1" u="sng" dirty="0"/>
              <a:t>Thus says the Lord GOD</a:t>
            </a:r>
            <a:r>
              <a:rPr lang="en-CA" sz="2400" dirty="0"/>
              <a:t>: </a:t>
            </a:r>
          </a:p>
          <a:p>
            <a:pPr marL="1146175" lvl="2" indent="0">
              <a:spcBef>
                <a:spcPts val="0"/>
              </a:spcBef>
              <a:buNone/>
            </a:pPr>
            <a:r>
              <a:rPr lang="en-CA" sz="2400" dirty="0"/>
              <a:t>Behold, I have spoken in my jealous wrath, </a:t>
            </a:r>
            <a:br>
              <a:rPr lang="en-CA" sz="2400" dirty="0"/>
            </a:br>
            <a:r>
              <a:rPr lang="en-CA" sz="2400" dirty="0"/>
              <a:t>because </a:t>
            </a:r>
            <a:r>
              <a:rPr lang="en-CA" sz="2400" b="1" dirty="0">
                <a:highlight>
                  <a:srgbClr val="FFFF00"/>
                </a:highlight>
              </a:rPr>
              <a:t>you have suffered the reproach of the nations</a:t>
            </a:r>
            <a:r>
              <a:rPr lang="en-CA" sz="2400" dirty="0"/>
              <a:t>.  </a:t>
            </a:r>
            <a:br>
              <a:rPr lang="en-CA" sz="2400" dirty="0"/>
            </a:br>
            <a:r>
              <a:rPr lang="en-CA" sz="2400" dirty="0"/>
              <a:t>Therefore </a:t>
            </a:r>
            <a:r>
              <a:rPr lang="en-CA" sz="2400" b="1" u="sng" dirty="0"/>
              <a:t>thus says the Lord GOD</a:t>
            </a:r>
            <a:r>
              <a:rPr lang="en-CA" sz="2400" dirty="0"/>
              <a:t>: </a:t>
            </a:r>
          </a:p>
          <a:p>
            <a:pPr marL="1603375" lvl="3" indent="0">
              <a:spcBef>
                <a:spcPts val="0"/>
              </a:spcBef>
              <a:buNone/>
            </a:pPr>
            <a:r>
              <a:rPr lang="en-CA" sz="2400" dirty="0"/>
              <a:t>I swear that </a:t>
            </a:r>
            <a:r>
              <a:rPr lang="en-CA" sz="2400" b="1" dirty="0">
                <a:highlight>
                  <a:srgbClr val="FFFF00"/>
                </a:highlight>
              </a:rPr>
              <a:t>the nations that are all around you shall themselves suffer reproach</a:t>
            </a:r>
            <a:r>
              <a:rPr lang="en-CA" sz="2400" dirty="0"/>
              <a:t>.</a:t>
            </a:r>
          </a:p>
          <a:p>
            <a:pPr>
              <a:lnSpc>
                <a:spcPct val="80000"/>
              </a:lnSpc>
              <a:spcBef>
                <a:spcPts val="1200"/>
              </a:spcBef>
            </a:pPr>
            <a:r>
              <a:rPr lang="en-CA" dirty="0"/>
              <a:t>God’s wrath against “Edom” is typical for all the nations of the world …</a:t>
            </a:r>
          </a:p>
          <a:p>
            <a:pPr>
              <a:lnSpc>
                <a:spcPct val="80000"/>
              </a:lnSpc>
              <a:spcBef>
                <a:spcPts val="1200"/>
              </a:spcBef>
            </a:pPr>
            <a:r>
              <a:rPr lang="en-CA" dirty="0"/>
              <a:t>The Day of YHWH will bring retributive justice to the whole world …</a:t>
            </a:r>
          </a:p>
        </p:txBody>
      </p:sp>
    </p:spTree>
    <p:extLst>
      <p:ext uri="{BB962C8B-B14F-4D97-AF65-F5344CB8AC3E}">
        <p14:creationId xmlns:p14="http://schemas.microsoft.com/office/powerpoint/2010/main" val="82890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E70A-2084-BD03-0C1E-C31FD8EE6B1F}"/>
              </a:ext>
            </a:extLst>
          </p:cNvPr>
          <p:cNvSpPr>
            <a:spLocks noGrp="1"/>
          </p:cNvSpPr>
          <p:nvPr>
            <p:ph type="title"/>
          </p:nvPr>
        </p:nvSpPr>
        <p:spPr>
          <a:xfrm>
            <a:off x="838200" y="1"/>
            <a:ext cx="10515600" cy="1146874"/>
          </a:xfrm>
        </p:spPr>
        <p:txBody>
          <a:bodyPr/>
          <a:lstStyle/>
          <a:p>
            <a:pPr algn="ctr"/>
            <a:r>
              <a:rPr lang="en-CA" dirty="0">
                <a:latin typeface="Arial Black" panose="020B0A04020102020204" pitchFamily="34" charset="0"/>
              </a:rPr>
              <a:t>Second Exodus and New Israel</a:t>
            </a:r>
          </a:p>
        </p:txBody>
      </p:sp>
      <p:sp>
        <p:nvSpPr>
          <p:cNvPr id="3" name="Content Placeholder 2">
            <a:extLst>
              <a:ext uri="{FF2B5EF4-FFF2-40B4-BE49-F238E27FC236}">
                <a16:creationId xmlns:a16="http://schemas.microsoft.com/office/drawing/2014/main" id="{C9E74DB2-D404-D447-CDB7-7FBD9F1C9B5C}"/>
              </a:ext>
            </a:extLst>
          </p:cNvPr>
          <p:cNvSpPr>
            <a:spLocks noGrp="1"/>
          </p:cNvSpPr>
          <p:nvPr>
            <p:ph idx="1"/>
          </p:nvPr>
        </p:nvSpPr>
        <p:spPr>
          <a:xfrm>
            <a:off x="0" y="1146876"/>
            <a:ext cx="12192000" cy="5711124"/>
          </a:xfrm>
        </p:spPr>
        <p:txBody>
          <a:bodyPr/>
          <a:lstStyle/>
          <a:p>
            <a:pPr marL="457200" lvl="1" indent="0">
              <a:buNone/>
            </a:pPr>
            <a:r>
              <a:rPr lang="en-CA" b="1" u="sng" dirty="0"/>
              <a:t>Ezekiel 36:8-11 ESV</a:t>
            </a:r>
          </a:p>
          <a:p>
            <a:pPr marL="457200" lvl="1" indent="0">
              <a:buNone/>
            </a:pPr>
            <a:r>
              <a:rPr lang="en-CA" dirty="0"/>
              <a:t>But you, </a:t>
            </a:r>
            <a:r>
              <a:rPr lang="en-CA" b="1" dirty="0">
                <a:highlight>
                  <a:srgbClr val="FFFF00"/>
                </a:highlight>
              </a:rPr>
              <a:t>O mountains of Israel</a:t>
            </a:r>
            <a:r>
              <a:rPr lang="en-CA" dirty="0"/>
              <a:t>, </a:t>
            </a:r>
            <a:br>
              <a:rPr lang="en-CA" dirty="0"/>
            </a:br>
            <a:r>
              <a:rPr lang="en-CA" dirty="0"/>
              <a:t>shall shoot forth your branches and yield your fruit to </a:t>
            </a:r>
            <a:r>
              <a:rPr lang="en-CA" b="1" dirty="0">
                <a:highlight>
                  <a:srgbClr val="FFFF00"/>
                </a:highlight>
              </a:rPr>
              <a:t>my people Israel</a:t>
            </a:r>
            <a:r>
              <a:rPr lang="en-CA" dirty="0"/>
              <a:t>, </a:t>
            </a:r>
            <a:br>
              <a:rPr lang="en-CA" dirty="0"/>
            </a:br>
            <a:r>
              <a:rPr lang="en-CA" dirty="0"/>
              <a:t>for they </a:t>
            </a:r>
            <a:r>
              <a:rPr lang="en-CA" b="1" dirty="0">
                <a:highlight>
                  <a:srgbClr val="FFFF00"/>
                </a:highlight>
              </a:rPr>
              <a:t>will soon come home</a:t>
            </a:r>
            <a:r>
              <a:rPr lang="en-CA" dirty="0"/>
              <a:t>.  </a:t>
            </a:r>
          </a:p>
          <a:p>
            <a:pPr marL="457200" lvl="1" indent="0">
              <a:buNone/>
            </a:pPr>
            <a:r>
              <a:rPr lang="en-CA" dirty="0"/>
              <a:t>For behold, I am for you, and I will turn to you, and you shall be tilled and sown.  </a:t>
            </a:r>
            <a:br>
              <a:rPr lang="en-CA" dirty="0"/>
            </a:br>
            <a:r>
              <a:rPr lang="en-CA" dirty="0"/>
              <a:t>And I will multiply people on you, </a:t>
            </a:r>
            <a:r>
              <a:rPr lang="en-CA" b="1" dirty="0">
                <a:highlight>
                  <a:srgbClr val="FFFF00"/>
                </a:highlight>
              </a:rPr>
              <a:t>the whole house of Israel</a:t>
            </a:r>
            <a:r>
              <a:rPr lang="en-CA" dirty="0"/>
              <a:t>, all of it.  </a:t>
            </a:r>
            <a:br>
              <a:rPr lang="en-CA" dirty="0"/>
            </a:br>
            <a:r>
              <a:rPr lang="en-CA" dirty="0"/>
              <a:t>The cities shall be inhabited and the waste places rebuilt.  </a:t>
            </a:r>
            <a:br>
              <a:rPr lang="en-CA" dirty="0"/>
            </a:br>
            <a:r>
              <a:rPr lang="en-CA" dirty="0"/>
              <a:t>And I will multiply on you man and beast, and they shall multiply and be fruitful.  </a:t>
            </a:r>
            <a:br>
              <a:rPr lang="en-CA" dirty="0"/>
            </a:br>
            <a:r>
              <a:rPr lang="en-CA" dirty="0"/>
              <a:t>And I will cause you to be inhabited as in your former times, </a:t>
            </a:r>
            <a:br>
              <a:rPr lang="en-CA" dirty="0"/>
            </a:br>
            <a:r>
              <a:rPr lang="en-CA" dirty="0"/>
              <a:t>and will do more good to you than ever before.  </a:t>
            </a:r>
          </a:p>
          <a:p>
            <a:pPr marL="457200" lvl="1" indent="0">
              <a:buNone/>
            </a:pPr>
            <a:r>
              <a:rPr lang="en-CA" b="1" dirty="0">
                <a:highlight>
                  <a:srgbClr val="FFFF00"/>
                </a:highlight>
              </a:rPr>
              <a:t>Then you will know that I am the LORD</a:t>
            </a:r>
            <a:r>
              <a:rPr lang="en-CA" dirty="0"/>
              <a:t>.</a:t>
            </a:r>
          </a:p>
          <a:p>
            <a:pPr>
              <a:buFont typeface="Wingdings" panose="05000000000000000000" pitchFamily="2" charset="2"/>
              <a:buChar char="Ø"/>
            </a:pPr>
            <a:r>
              <a:rPr lang="en-CA" dirty="0"/>
              <a:t>The “</a:t>
            </a:r>
            <a:r>
              <a:rPr lang="en-CA" b="1" dirty="0">
                <a:highlight>
                  <a:srgbClr val="FFFF00"/>
                </a:highlight>
              </a:rPr>
              <a:t>mountains of Israel</a:t>
            </a:r>
            <a:r>
              <a:rPr lang="en-CA" dirty="0"/>
              <a:t>” will again be central to the New Israel  </a:t>
            </a:r>
          </a:p>
          <a:p>
            <a:pPr>
              <a:buFont typeface="Wingdings" panose="05000000000000000000" pitchFamily="2" charset="2"/>
              <a:buChar char="Ø"/>
            </a:pPr>
            <a:r>
              <a:rPr lang="en-CA" dirty="0"/>
              <a:t>This is almost a “personification” of the “mountains of Israel” </a:t>
            </a:r>
          </a:p>
          <a:p>
            <a:pPr>
              <a:buFont typeface="Wingdings" panose="05000000000000000000" pitchFamily="2" charset="2"/>
              <a:buChar char="Ø"/>
            </a:pPr>
            <a:r>
              <a:rPr lang="en-CA" dirty="0"/>
              <a:t>God addresses them as though they were  sentient</a:t>
            </a:r>
          </a:p>
        </p:txBody>
      </p:sp>
    </p:spTree>
    <p:extLst>
      <p:ext uri="{BB962C8B-B14F-4D97-AF65-F5344CB8AC3E}">
        <p14:creationId xmlns:p14="http://schemas.microsoft.com/office/powerpoint/2010/main" val="9426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9F2DD-ED28-97EC-3B9C-E4CDEC484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70D65-5D67-BAED-4EF3-1DF666410D6B}"/>
              </a:ext>
            </a:extLst>
          </p:cNvPr>
          <p:cNvSpPr>
            <a:spLocks noGrp="1"/>
          </p:cNvSpPr>
          <p:nvPr>
            <p:ph type="title"/>
          </p:nvPr>
        </p:nvSpPr>
        <p:spPr>
          <a:xfrm>
            <a:off x="838200" y="1"/>
            <a:ext cx="10515600" cy="1146874"/>
          </a:xfrm>
        </p:spPr>
        <p:txBody>
          <a:bodyPr/>
          <a:lstStyle/>
          <a:p>
            <a:pPr algn="ctr"/>
            <a:r>
              <a:rPr lang="en-CA" dirty="0">
                <a:latin typeface="Arial Black" panose="020B0A04020102020204" pitchFamily="34" charset="0"/>
              </a:rPr>
              <a:t>Second Exodus and New Israel</a:t>
            </a:r>
          </a:p>
        </p:txBody>
      </p:sp>
      <p:sp>
        <p:nvSpPr>
          <p:cNvPr id="3" name="Content Placeholder 2">
            <a:extLst>
              <a:ext uri="{FF2B5EF4-FFF2-40B4-BE49-F238E27FC236}">
                <a16:creationId xmlns:a16="http://schemas.microsoft.com/office/drawing/2014/main" id="{6FA3CDF4-33CD-9F89-32DE-8406EDF55892}"/>
              </a:ext>
            </a:extLst>
          </p:cNvPr>
          <p:cNvSpPr>
            <a:spLocks noGrp="1"/>
          </p:cNvSpPr>
          <p:nvPr>
            <p:ph idx="1"/>
          </p:nvPr>
        </p:nvSpPr>
        <p:spPr>
          <a:xfrm>
            <a:off x="0" y="1146876"/>
            <a:ext cx="12192000" cy="5711124"/>
          </a:xfrm>
        </p:spPr>
        <p:txBody>
          <a:bodyPr/>
          <a:lstStyle/>
          <a:p>
            <a:pPr marL="457200" lvl="1" indent="0">
              <a:buNone/>
            </a:pPr>
            <a:r>
              <a:rPr lang="en-CA" b="1" u="sng" dirty="0"/>
              <a:t>Ezekiel 36:12-15 ESV</a:t>
            </a:r>
          </a:p>
          <a:p>
            <a:pPr marL="457200" lvl="1" indent="0">
              <a:buNone/>
            </a:pPr>
            <a:r>
              <a:rPr lang="en-CA" dirty="0"/>
              <a:t>I will let people walk on you, even my people Israel.  </a:t>
            </a:r>
            <a:br>
              <a:rPr lang="en-CA" dirty="0"/>
            </a:br>
            <a:r>
              <a:rPr lang="en-CA" dirty="0"/>
              <a:t>And they shall possess you, and you shall be their inheritance, </a:t>
            </a:r>
            <a:br>
              <a:rPr lang="en-CA" dirty="0"/>
            </a:br>
            <a:r>
              <a:rPr lang="en-CA" dirty="0"/>
              <a:t>and you shall no longer bereave them of children.  </a:t>
            </a:r>
          </a:p>
          <a:p>
            <a:pPr marL="457200" lvl="1" indent="0">
              <a:buNone/>
            </a:pPr>
            <a:r>
              <a:rPr lang="en-CA" dirty="0"/>
              <a:t>Thus says the Lord GOD: </a:t>
            </a:r>
          </a:p>
          <a:p>
            <a:pPr marL="914400" lvl="2" indent="0">
              <a:spcBef>
                <a:spcPts val="0"/>
              </a:spcBef>
              <a:buNone/>
            </a:pPr>
            <a:r>
              <a:rPr lang="en-CA" sz="2400" dirty="0"/>
              <a:t>Because they say to you, </a:t>
            </a:r>
          </a:p>
          <a:p>
            <a:pPr marL="1371600" lvl="3" indent="0">
              <a:spcBef>
                <a:spcPts val="0"/>
              </a:spcBef>
              <a:buNone/>
            </a:pPr>
            <a:r>
              <a:rPr lang="en-CA" sz="2400" dirty="0"/>
              <a:t>‘</a:t>
            </a:r>
            <a:r>
              <a:rPr lang="en-CA" sz="2400" b="1" dirty="0">
                <a:highlight>
                  <a:srgbClr val="FFFF00"/>
                </a:highlight>
              </a:rPr>
              <a:t>You devour people</a:t>
            </a:r>
            <a:r>
              <a:rPr lang="en-CA" sz="2400" dirty="0"/>
              <a:t>, and you bereave your nation of children,’ </a:t>
            </a:r>
          </a:p>
          <a:p>
            <a:pPr marL="914400" lvl="2" indent="0">
              <a:buNone/>
            </a:pPr>
            <a:r>
              <a:rPr lang="en-CA" sz="2400" dirty="0"/>
              <a:t>therefore you shall no longer devour people </a:t>
            </a:r>
            <a:br>
              <a:rPr lang="en-CA" sz="2400" dirty="0"/>
            </a:br>
            <a:r>
              <a:rPr lang="en-CA" sz="2400" dirty="0"/>
              <a:t>and no longer bereave your nation of children, </a:t>
            </a:r>
            <a:br>
              <a:rPr lang="en-CA" sz="2400" dirty="0"/>
            </a:br>
            <a:r>
              <a:rPr lang="en-CA" sz="2400" dirty="0"/>
              <a:t>declares the Lord GOD.  </a:t>
            </a:r>
          </a:p>
          <a:p>
            <a:pPr marL="457200" lvl="1" indent="0">
              <a:buNone/>
            </a:pPr>
            <a:r>
              <a:rPr lang="en-CA" dirty="0"/>
              <a:t>And </a:t>
            </a:r>
            <a:r>
              <a:rPr lang="en-CA" b="1" dirty="0">
                <a:highlight>
                  <a:srgbClr val="FFFF00"/>
                </a:highlight>
              </a:rPr>
              <a:t>I will not let you hear anymore the reproach of the nations</a:t>
            </a:r>
            <a:r>
              <a:rPr lang="en-CA" dirty="0"/>
              <a:t>, </a:t>
            </a:r>
            <a:br>
              <a:rPr lang="en-CA" dirty="0"/>
            </a:br>
            <a:r>
              <a:rPr lang="en-CA" dirty="0"/>
              <a:t>and </a:t>
            </a:r>
            <a:r>
              <a:rPr lang="en-CA" b="1" dirty="0">
                <a:highlight>
                  <a:srgbClr val="FFFF00"/>
                </a:highlight>
              </a:rPr>
              <a:t>you shall no longer bear the disgrace of the peoples</a:t>
            </a:r>
            <a:r>
              <a:rPr lang="en-CA" dirty="0"/>
              <a:t> </a:t>
            </a:r>
            <a:br>
              <a:rPr lang="en-CA" dirty="0"/>
            </a:br>
            <a:r>
              <a:rPr lang="en-CA" dirty="0"/>
              <a:t>and no longer cause your nation to stumble, </a:t>
            </a:r>
            <a:br>
              <a:rPr lang="en-CA" dirty="0"/>
            </a:br>
            <a:r>
              <a:rPr lang="en-CA" dirty="0"/>
              <a:t>declares the Lord GOD.</a:t>
            </a:r>
          </a:p>
          <a:p>
            <a:pPr>
              <a:buFont typeface="Wingdings" panose="05000000000000000000" pitchFamily="2" charset="2"/>
              <a:buChar char="Ø"/>
            </a:pPr>
            <a:r>
              <a:rPr lang="en-CA" dirty="0"/>
              <a:t>“</a:t>
            </a:r>
            <a:r>
              <a:rPr lang="en-CA" b="1" dirty="0">
                <a:highlight>
                  <a:srgbClr val="FFFF00"/>
                </a:highlight>
              </a:rPr>
              <a:t>devour people</a:t>
            </a:r>
            <a:r>
              <a:rPr lang="en-CA" dirty="0"/>
              <a:t>” is an allusion to former idolatrous worship on the “mountains”</a:t>
            </a:r>
          </a:p>
        </p:txBody>
      </p:sp>
    </p:spTree>
    <p:extLst>
      <p:ext uri="{BB962C8B-B14F-4D97-AF65-F5344CB8AC3E}">
        <p14:creationId xmlns:p14="http://schemas.microsoft.com/office/powerpoint/2010/main" val="384869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40769F-F3CF-303A-3E28-AA6A481A64DC}"/>
              </a:ext>
            </a:extLst>
          </p:cNvPr>
          <p:cNvSpPr txBox="1"/>
          <p:nvPr/>
        </p:nvSpPr>
        <p:spPr>
          <a:xfrm>
            <a:off x="1662249" y="553386"/>
            <a:ext cx="2256608" cy="1569660"/>
          </a:xfrm>
          <a:prstGeom prst="rect">
            <a:avLst/>
          </a:prstGeom>
          <a:noFill/>
        </p:spPr>
        <p:txBody>
          <a:bodyPr wrap="square">
            <a:spAutoFit/>
          </a:bodyPr>
          <a:lstStyle/>
          <a:p>
            <a:pPr algn="ctr"/>
            <a:r>
              <a:rPr lang="en-CA" sz="4800" dirty="0">
                <a:latin typeface="Arial Black" panose="020B0A04020102020204" pitchFamily="34" charset="0"/>
              </a:rPr>
              <a:t>Mount Seir</a:t>
            </a:r>
            <a:endParaRPr lang="en-CA" sz="4800" dirty="0"/>
          </a:p>
        </p:txBody>
      </p:sp>
      <p:sp>
        <p:nvSpPr>
          <p:cNvPr id="7" name="TextBox 6">
            <a:extLst>
              <a:ext uri="{FF2B5EF4-FFF2-40B4-BE49-F238E27FC236}">
                <a16:creationId xmlns:a16="http://schemas.microsoft.com/office/drawing/2014/main" id="{E9E2F905-8402-9E9F-3FAC-89EAED55F71D}"/>
              </a:ext>
            </a:extLst>
          </p:cNvPr>
          <p:cNvSpPr txBox="1"/>
          <p:nvPr/>
        </p:nvSpPr>
        <p:spPr>
          <a:xfrm>
            <a:off x="533400" y="2610535"/>
            <a:ext cx="4697835" cy="1815882"/>
          </a:xfrm>
          <a:prstGeom prst="rect">
            <a:avLst/>
          </a:prstGeom>
          <a:noFill/>
        </p:spPr>
        <p:txBody>
          <a:bodyPr wrap="square">
            <a:spAutoFit/>
          </a:bodyPr>
          <a:lstStyle/>
          <a:p>
            <a:pPr algn="ctr"/>
            <a:r>
              <a:rPr lang="en-CA" sz="2800" b="1" dirty="0">
                <a:highlight>
                  <a:srgbClr val="FFFF00"/>
                </a:highlight>
              </a:rPr>
              <a:t>Mount Seir is the traditional territory of Edom</a:t>
            </a:r>
            <a:r>
              <a:rPr lang="en-CA" sz="2800" dirty="0"/>
              <a:t>: the area along the Arabah south of the Dead Sea</a:t>
            </a:r>
          </a:p>
        </p:txBody>
      </p:sp>
      <p:pic>
        <p:nvPicPr>
          <p:cNvPr id="2" name="Picture 1">
            <a:extLst>
              <a:ext uri="{FF2B5EF4-FFF2-40B4-BE49-F238E27FC236}">
                <a16:creationId xmlns:a16="http://schemas.microsoft.com/office/drawing/2014/main" id="{529C5FED-800E-0561-FB03-326192F14B95}"/>
              </a:ext>
            </a:extLst>
          </p:cNvPr>
          <p:cNvPicPr>
            <a:picLocks noChangeAspect="1"/>
          </p:cNvPicPr>
          <p:nvPr/>
        </p:nvPicPr>
        <p:blipFill>
          <a:blip r:embed="rId3"/>
          <a:stretch>
            <a:fillRect/>
          </a:stretch>
        </p:blipFill>
        <p:spPr>
          <a:xfrm>
            <a:off x="6096000" y="0"/>
            <a:ext cx="4694783" cy="6858000"/>
          </a:xfrm>
          <a:prstGeom prst="rect">
            <a:avLst/>
          </a:prstGeom>
        </p:spPr>
      </p:pic>
    </p:spTree>
    <p:extLst>
      <p:ext uri="{BB962C8B-B14F-4D97-AF65-F5344CB8AC3E}">
        <p14:creationId xmlns:p14="http://schemas.microsoft.com/office/powerpoint/2010/main" val="75174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9D2CD-1392-4A41-627D-7D9FB7A4D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3D495-A079-68A4-3424-C4257C07C451}"/>
              </a:ext>
            </a:extLst>
          </p:cNvPr>
          <p:cNvSpPr>
            <a:spLocks noGrp="1"/>
          </p:cNvSpPr>
          <p:nvPr>
            <p:ph type="title"/>
          </p:nvPr>
        </p:nvSpPr>
        <p:spPr>
          <a:xfrm>
            <a:off x="838200" y="1"/>
            <a:ext cx="10515600" cy="1146874"/>
          </a:xfrm>
        </p:spPr>
        <p:txBody>
          <a:bodyPr/>
          <a:lstStyle/>
          <a:p>
            <a:pPr algn="ctr"/>
            <a:r>
              <a:rPr lang="en-CA" dirty="0">
                <a:latin typeface="Arial Black" panose="020B0A04020102020204" pitchFamily="34" charset="0"/>
              </a:rPr>
              <a:t>The Plan of God</a:t>
            </a:r>
          </a:p>
        </p:txBody>
      </p:sp>
      <p:sp>
        <p:nvSpPr>
          <p:cNvPr id="3" name="Content Placeholder 2">
            <a:extLst>
              <a:ext uri="{FF2B5EF4-FFF2-40B4-BE49-F238E27FC236}">
                <a16:creationId xmlns:a16="http://schemas.microsoft.com/office/drawing/2014/main" id="{7053DE53-6721-472C-DEB3-96387B195E2F}"/>
              </a:ext>
            </a:extLst>
          </p:cNvPr>
          <p:cNvSpPr>
            <a:spLocks noGrp="1"/>
          </p:cNvSpPr>
          <p:nvPr>
            <p:ph idx="1"/>
          </p:nvPr>
        </p:nvSpPr>
        <p:spPr>
          <a:xfrm>
            <a:off x="0" y="1146876"/>
            <a:ext cx="12192000" cy="5711124"/>
          </a:xfrm>
        </p:spPr>
        <p:txBody>
          <a:bodyPr>
            <a:normAutofit/>
          </a:bodyPr>
          <a:lstStyle/>
          <a:p>
            <a:pPr marL="457200" lvl="1" indent="0">
              <a:buNone/>
            </a:pPr>
            <a:r>
              <a:rPr lang="en-CA" b="1" u="sng" dirty="0"/>
              <a:t>Ezekiel 36:16-21 ESV</a:t>
            </a:r>
          </a:p>
          <a:p>
            <a:pPr marL="457200" lvl="1" indent="0">
              <a:spcBef>
                <a:spcPts val="0"/>
              </a:spcBef>
              <a:buNone/>
            </a:pPr>
            <a:r>
              <a:rPr lang="en-CA" dirty="0"/>
              <a:t>The word of the LORD came to me: </a:t>
            </a:r>
          </a:p>
          <a:p>
            <a:pPr marL="914400" lvl="2" indent="0">
              <a:spcBef>
                <a:spcPts val="0"/>
              </a:spcBef>
              <a:buNone/>
            </a:pPr>
            <a:r>
              <a:rPr lang="en-CA" sz="2400" dirty="0"/>
              <a:t>Son of man, when the house of Israel lived in their own land, </a:t>
            </a:r>
            <a:br>
              <a:rPr lang="en-CA" sz="2400" dirty="0"/>
            </a:br>
            <a:r>
              <a:rPr lang="en-CA" sz="2400" dirty="0"/>
              <a:t>they defiled it by their ways and their deeds. </a:t>
            </a:r>
            <a:br>
              <a:rPr lang="en-CA" sz="2400" dirty="0"/>
            </a:br>
            <a:r>
              <a:rPr lang="en-CA" sz="2400" dirty="0"/>
              <a:t>Their ways before me were like the uncleanness of a woman in her menstrual impurity.  So </a:t>
            </a:r>
            <a:r>
              <a:rPr lang="en-CA" sz="2400" b="1" dirty="0">
                <a:highlight>
                  <a:srgbClr val="FFFF00"/>
                </a:highlight>
              </a:rPr>
              <a:t>I poured out my wrath</a:t>
            </a:r>
            <a:r>
              <a:rPr lang="en-CA" sz="2400" dirty="0"/>
              <a:t> upon them </a:t>
            </a:r>
            <a:r>
              <a:rPr lang="en-CA" sz="2400" b="1" dirty="0">
                <a:highlight>
                  <a:srgbClr val="FFFF00"/>
                </a:highlight>
              </a:rPr>
              <a:t>for the blood that they had shed</a:t>
            </a:r>
            <a:r>
              <a:rPr lang="en-CA" sz="2400" dirty="0"/>
              <a:t> in the land, </a:t>
            </a:r>
            <a:br>
              <a:rPr lang="en-CA" sz="2400" dirty="0"/>
            </a:br>
            <a:r>
              <a:rPr lang="en-CA" sz="2400" b="1" dirty="0">
                <a:highlight>
                  <a:srgbClr val="FFFF00"/>
                </a:highlight>
              </a:rPr>
              <a:t>for the idols</a:t>
            </a:r>
            <a:r>
              <a:rPr lang="en-CA" sz="2400" dirty="0"/>
              <a:t> with which they had defiled it. </a:t>
            </a:r>
          </a:p>
          <a:p>
            <a:pPr marL="914400" lvl="2" indent="0">
              <a:spcBef>
                <a:spcPts val="300"/>
              </a:spcBef>
              <a:buNone/>
            </a:pPr>
            <a:r>
              <a:rPr lang="en-CA" sz="2400" b="1" dirty="0">
                <a:highlight>
                  <a:srgbClr val="FFFF00"/>
                </a:highlight>
              </a:rPr>
              <a:t>I scattered them among the nations</a:t>
            </a:r>
            <a:r>
              <a:rPr lang="en-CA" sz="2400" dirty="0"/>
              <a:t>, and they were dispersed through the countries.  </a:t>
            </a:r>
            <a:br>
              <a:rPr lang="en-CA" sz="2400" dirty="0"/>
            </a:br>
            <a:r>
              <a:rPr lang="en-CA" sz="2400" dirty="0"/>
              <a:t>In accordance with their ways and their deeds I judged them.  </a:t>
            </a:r>
            <a:br>
              <a:rPr lang="en-CA" sz="2400" dirty="0"/>
            </a:br>
            <a:r>
              <a:rPr lang="en-CA" sz="2400" dirty="0"/>
              <a:t>But when they came to the nations, wherever they came, </a:t>
            </a:r>
            <a:br>
              <a:rPr lang="en-CA" sz="2400" dirty="0"/>
            </a:br>
            <a:r>
              <a:rPr lang="en-CA" sz="2400" b="1" dirty="0">
                <a:highlight>
                  <a:srgbClr val="FFFF00"/>
                </a:highlight>
              </a:rPr>
              <a:t>they profaned my holy name</a:t>
            </a:r>
            <a:r>
              <a:rPr lang="en-CA" sz="2400" dirty="0"/>
              <a:t>, in that people said of them, </a:t>
            </a:r>
          </a:p>
          <a:p>
            <a:pPr marL="1371600" lvl="3" indent="0">
              <a:spcBef>
                <a:spcPts val="0"/>
              </a:spcBef>
              <a:buNone/>
            </a:pPr>
            <a:r>
              <a:rPr lang="en-CA" sz="2400" dirty="0"/>
              <a:t>‘These are the people of the LORD, and yet they had to go out of his land.’  </a:t>
            </a:r>
          </a:p>
          <a:p>
            <a:pPr marL="914400" lvl="2" indent="0">
              <a:buNone/>
            </a:pPr>
            <a:r>
              <a:rPr lang="en-CA" sz="2400" b="1" dirty="0">
                <a:highlight>
                  <a:srgbClr val="FFFF00"/>
                </a:highlight>
              </a:rPr>
              <a:t>But I had concern for my holy name</a:t>
            </a:r>
            <a:r>
              <a:rPr lang="en-CA" sz="2400" dirty="0"/>
              <a:t>, </a:t>
            </a:r>
            <a:br>
              <a:rPr lang="en-CA" sz="2400" dirty="0"/>
            </a:br>
            <a:r>
              <a:rPr lang="en-CA" sz="2400" dirty="0"/>
              <a:t>which the house of Israel had profaned among the nations to which they came.</a:t>
            </a:r>
          </a:p>
        </p:txBody>
      </p:sp>
    </p:spTree>
    <p:extLst>
      <p:ext uri="{BB962C8B-B14F-4D97-AF65-F5344CB8AC3E}">
        <p14:creationId xmlns:p14="http://schemas.microsoft.com/office/powerpoint/2010/main" val="159228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C42A-A360-8555-2BE5-7D61301AC55C}"/>
              </a:ext>
            </a:extLst>
          </p:cNvPr>
          <p:cNvSpPr>
            <a:spLocks noGrp="1"/>
          </p:cNvSpPr>
          <p:nvPr>
            <p:ph type="title"/>
          </p:nvPr>
        </p:nvSpPr>
        <p:spPr>
          <a:xfrm>
            <a:off x="838200" y="1"/>
            <a:ext cx="10515600" cy="1146874"/>
          </a:xfrm>
        </p:spPr>
        <p:txBody>
          <a:bodyPr/>
          <a:lstStyle/>
          <a:p>
            <a:pPr algn="ctr"/>
            <a:r>
              <a:rPr lang="en-CA" dirty="0">
                <a:latin typeface="Arial Black" panose="020B0A04020102020204" pitchFamily="34" charset="0"/>
              </a:rPr>
              <a:t>The Plan of God</a:t>
            </a:r>
          </a:p>
        </p:txBody>
      </p:sp>
      <p:sp>
        <p:nvSpPr>
          <p:cNvPr id="3" name="Content Placeholder 2">
            <a:extLst>
              <a:ext uri="{FF2B5EF4-FFF2-40B4-BE49-F238E27FC236}">
                <a16:creationId xmlns:a16="http://schemas.microsoft.com/office/drawing/2014/main" id="{F2945564-2858-0736-2959-ADFAECF59E9D}"/>
              </a:ext>
            </a:extLst>
          </p:cNvPr>
          <p:cNvSpPr>
            <a:spLocks noGrp="1"/>
          </p:cNvSpPr>
          <p:nvPr>
            <p:ph idx="1"/>
          </p:nvPr>
        </p:nvSpPr>
        <p:spPr>
          <a:xfrm>
            <a:off x="977900" y="1146876"/>
            <a:ext cx="11214100" cy="5711124"/>
          </a:xfrm>
        </p:spPr>
        <p:txBody>
          <a:bodyPr>
            <a:normAutofit/>
          </a:bodyPr>
          <a:lstStyle/>
          <a:p>
            <a:pPr marL="342900" lvl="1" indent="-342900">
              <a:spcBef>
                <a:spcPts val="300"/>
              </a:spcBef>
            </a:pPr>
            <a:r>
              <a:rPr lang="en-CA" sz="2800" dirty="0"/>
              <a:t>The prescribed punishment for covenant violation was </a:t>
            </a:r>
            <a:r>
              <a:rPr lang="en-CA" sz="2800" dirty="0" err="1"/>
              <a:t>dispersement</a:t>
            </a:r>
            <a:r>
              <a:rPr lang="en-CA" sz="2800" dirty="0"/>
              <a:t>:  </a:t>
            </a:r>
          </a:p>
          <a:p>
            <a:pPr marL="457200" lvl="1" indent="0">
              <a:spcBef>
                <a:spcPts val="300"/>
              </a:spcBef>
              <a:buNone/>
            </a:pPr>
            <a:r>
              <a:rPr lang="en-CA" b="1" u="sng" dirty="0"/>
              <a:t>Leviticus 26:33 ESV</a:t>
            </a:r>
          </a:p>
          <a:p>
            <a:pPr marL="457200" lvl="1" indent="0">
              <a:spcBef>
                <a:spcPts val="0"/>
              </a:spcBef>
              <a:buNone/>
            </a:pPr>
            <a:r>
              <a:rPr lang="en-CA" dirty="0"/>
              <a:t>And </a:t>
            </a:r>
            <a:r>
              <a:rPr lang="en-CA" b="1" dirty="0">
                <a:highlight>
                  <a:srgbClr val="FFFF00"/>
                </a:highlight>
              </a:rPr>
              <a:t>I will scatter you among the nations</a:t>
            </a:r>
            <a:r>
              <a:rPr lang="en-CA" dirty="0"/>
              <a:t>, </a:t>
            </a:r>
          </a:p>
          <a:p>
            <a:pPr marL="457200" lvl="1" indent="0">
              <a:spcBef>
                <a:spcPts val="0"/>
              </a:spcBef>
              <a:buNone/>
            </a:pPr>
            <a:r>
              <a:rPr lang="en-CA" dirty="0"/>
              <a:t>and I will unsheathe the sword after you, </a:t>
            </a:r>
            <a:br>
              <a:rPr lang="en-CA" dirty="0"/>
            </a:br>
            <a:r>
              <a:rPr lang="en-CA" dirty="0"/>
              <a:t>and your land shall be a desolation, and your cities shall be a waste.</a:t>
            </a:r>
          </a:p>
          <a:p>
            <a:pPr marL="457200" lvl="1" indent="0">
              <a:spcBef>
                <a:spcPts val="0"/>
              </a:spcBef>
              <a:buNone/>
            </a:pPr>
            <a:endParaRPr lang="en-CA" dirty="0"/>
          </a:p>
          <a:p>
            <a:pPr marL="342900" lvl="1" indent="-342900">
              <a:spcBef>
                <a:spcPts val="0"/>
              </a:spcBef>
            </a:pPr>
            <a:r>
              <a:rPr lang="en-CA" sz="2800" dirty="0"/>
              <a:t>As require, Israel suffered that fate:</a:t>
            </a:r>
          </a:p>
          <a:p>
            <a:pPr marL="457200" lvl="1" indent="0">
              <a:spcBef>
                <a:spcPts val="300"/>
              </a:spcBef>
              <a:buNone/>
            </a:pPr>
            <a:r>
              <a:rPr lang="en-CA" b="1" u="sng" dirty="0"/>
              <a:t>Isaiah 14:24 ESV</a:t>
            </a:r>
          </a:p>
          <a:p>
            <a:pPr marL="457200" lvl="1" indent="0">
              <a:spcBef>
                <a:spcPts val="0"/>
              </a:spcBef>
              <a:buNone/>
            </a:pPr>
            <a:r>
              <a:rPr lang="en-CA" dirty="0"/>
              <a:t>The LORD of hosts has sworn: </a:t>
            </a:r>
          </a:p>
          <a:p>
            <a:pPr marL="914400" lvl="2" indent="0">
              <a:spcBef>
                <a:spcPts val="0"/>
              </a:spcBef>
              <a:buNone/>
            </a:pPr>
            <a:r>
              <a:rPr lang="en-CA" dirty="0"/>
              <a:t>“</a:t>
            </a:r>
            <a:r>
              <a:rPr lang="en-CA" sz="2400" b="1" dirty="0">
                <a:highlight>
                  <a:srgbClr val="FFFF00"/>
                </a:highlight>
              </a:rPr>
              <a:t>As I have planned</a:t>
            </a:r>
            <a:r>
              <a:rPr lang="en-CA" sz="2400" dirty="0"/>
              <a:t>, </a:t>
            </a:r>
            <a:r>
              <a:rPr lang="en-CA" sz="2400" b="1" dirty="0">
                <a:highlight>
                  <a:srgbClr val="FFFF00"/>
                </a:highlight>
              </a:rPr>
              <a:t>so shall it be</a:t>
            </a:r>
            <a:r>
              <a:rPr lang="en-CA" sz="2400" dirty="0"/>
              <a:t>, </a:t>
            </a:r>
            <a:br>
              <a:rPr lang="en-CA" sz="2400" dirty="0"/>
            </a:br>
            <a:r>
              <a:rPr lang="en-CA" sz="2400" dirty="0"/>
              <a:t>and as I have purposed, so shall it stand …”</a:t>
            </a:r>
          </a:p>
          <a:p>
            <a:pPr marL="914400" lvl="2" indent="0">
              <a:spcBef>
                <a:spcPts val="0"/>
              </a:spcBef>
              <a:buNone/>
            </a:pPr>
            <a:endParaRPr lang="en-CA" sz="2400" dirty="0"/>
          </a:p>
          <a:p>
            <a:pPr>
              <a:spcBef>
                <a:spcPts val="0"/>
              </a:spcBef>
            </a:pPr>
            <a:r>
              <a:rPr lang="en-CA" b="1" dirty="0">
                <a:highlight>
                  <a:srgbClr val="FFFF00"/>
                </a:highlight>
              </a:rPr>
              <a:t>God works according to his Plan</a:t>
            </a:r>
          </a:p>
        </p:txBody>
      </p:sp>
    </p:spTree>
    <p:extLst>
      <p:ext uri="{BB962C8B-B14F-4D97-AF65-F5344CB8AC3E}">
        <p14:creationId xmlns:p14="http://schemas.microsoft.com/office/powerpoint/2010/main" val="311794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26EE-C175-0B12-583C-C732963E4F4D}"/>
              </a:ext>
            </a:extLst>
          </p:cNvPr>
          <p:cNvSpPr>
            <a:spLocks noGrp="1"/>
          </p:cNvSpPr>
          <p:nvPr>
            <p:ph type="title"/>
          </p:nvPr>
        </p:nvSpPr>
        <p:spPr>
          <a:xfrm>
            <a:off x="838200" y="1"/>
            <a:ext cx="10515600" cy="1209513"/>
          </a:xfrm>
        </p:spPr>
        <p:txBody>
          <a:bodyPr/>
          <a:lstStyle/>
          <a:p>
            <a:pPr algn="ctr"/>
            <a:r>
              <a:rPr lang="en-CA" dirty="0">
                <a:latin typeface="Arial Black" panose="020B0A04020102020204" pitchFamily="34" charset="0"/>
              </a:rPr>
              <a:t>The New Covenant</a:t>
            </a:r>
          </a:p>
        </p:txBody>
      </p:sp>
      <p:sp>
        <p:nvSpPr>
          <p:cNvPr id="3" name="Content Placeholder 2">
            <a:extLst>
              <a:ext uri="{FF2B5EF4-FFF2-40B4-BE49-F238E27FC236}">
                <a16:creationId xmlns:a16="http://schemas.microsoft.com/office/drawing/2014/main" id="{42A14D93-B733-BA5E-D8EA-FF3614282E79}"/>
              </a:ext>
            </a:extLst>
          </p:cNvPr>
          <p:cNvSpPr>
            <a:spLocks noGrp="1"/>
          </p:cNvSpPr>
          <p:nvPr>
            <p:ph idx="1"/>
          </p:nvPr>
        </p:nvSpPr>
        <p:spPr>
          <a:xfrm>
            <a:off x="419100" y="1209514"/>
            <a:ext cx="10934700" cy="5648485"/>
          </a:xfrm>
        </p:spPr>
        <p:txBody>
          <a:bodyPr>
            <a:noAutofit/>
          </a:bodyPr>
          <a:lstStyle/>
          <a:p>
            <a:pPr marL="457200" lvl="1" indent="0">
              <a:spcBef>
                <a:spcPts val="0"/>
              </a:spcBef>
              <a:buNone/>
            </a:pPr>
            <a:r>
              <a:rPr lang="en-CA" b="1" u="sng" dirty="0"/>
              <a:t>Ezekiel 36:22-23a ESV</a:t>
            </a:r>
          </a:p>
          <a:p>
            <a:pPr marL="457200" lvl="1" indent="0">
              <a:spcBef>
                <a:spcPts val="0"/>
              </a:spcBef>
              <a:buNone/>
            </a:pPr>
            <a:r>
              <a:rPr lang="en-CA" dirty="0"/>
              <a:t>Therefore say to the house of Israel, </a:t>
            </a:r>
          </a:p>
          <a:p>
            <a:pPr marL="914400" lvl="2" indent="0">
              <a:spcBef>
                <a:spcPts val="0"/>
              </a:spcBef>
              <a:buNone/>
            </a:pPr>
            <a:r>
              <a:rPr lang="en-CA" sz="2400" dirty="0"/>
              <a:t>Thus says the Lord GOD: </a:t>
            </a:r>
          </a:p>
          <a:p>
            <a:pPr marL="1371600" lvl="3" indent="0">
              <a:spcBef>
                <a:spcPts val="0"/>
              </a:spcBef>
              <a:buNone/>
            </a:pPr>
            <a:r>
              <a:rPr lang="en-CA" sz="2400" b="1" dirty="0">
                <a:highlight>
                  <a:srgbClr val="FFFF00"/>
                </a:highlight>
              </a:rPr>
              <a:t>It is not for your sake</a:t>
            </a:r>
            <a:r>
              <a:rPr lang="en-CA" sz="2400" dirty="0"/>
              <a:t>, </a:t>
            </a:r>
            <a:r>
              <a:rPr lang="en-CA" sz="2400" b="1" dirty="0">
                <a:highlight>
                  <a:srgbClr val="FFFF00"/>
                </a:highlight>
              </a:rPr>
              <a:t>O house of Israel</a:t>
            </a:r>
            <a:r>
              <a:rPr lang="en-CA" sz="2400" dirty="0"/>
              <a:t>, </a:t>
            </a:r>
            <a:r>
              <a:rPr lang="en-CA" sz="2400" b="1" dirty="0">
                <a:highlight>
                  <a:srgbClr val="FFFF00"/>
                </a:highlight>
              </a:rPr>
              <a:t>that I am about to act</a:t>
            </a:r>
            <a:r>
              <a:rPr lang="en-CA" sz="2400" dirty="0"/>
              <a:t>, </a:t>
            </a:r>
            <a:br>
              <a:rPr lang="en-CA" sz="2400" dirty="0"/>
            </a:br>
            <a:r>
              <a:rPr lang="en-CA" sz="2400" b="1" dirty="0">
                <a:highlight>
                  <a:srgbClr val="FFFF00"/>
                </a:highlight>
              </a:rPr>
              <a:t>but for the sake of my holy name</a:t>
            </a:r>
            <a:r>
              <a:rPr lang="en-CA" sz="2400" dirty="0"/>
              <a:t>, </a:t>
            </a:r>
            <a:br>
              <a:rPr lang="en-CA" sz="2400" dirty="0"/>
            </a:br>
            <a:r>
              <a:rPr lang="en-CA" sz="2400" dirty="0"/>
              <a:t>which you have profaned among the nations to which you came.  </a:t>
            </a:r>
            <a:br>
              <a:rPr lang="en-CA" sz="2400" dirty="0"/>
            </a:br>
            <a:r>
              <a:rPr lang="en-CA" sz="2400" dirty="0"/>
              <a:t>And </a:t>
            </a:r>
            <a:r>
              <a:rPr lang="en-CA" sz="2400" b="1" dirty="0">
                <a:highlight>
                  <a:srgbClr val="FFFF00"/>
                </a:highlight>
              </a:rPr>
              <a:t>I will vindicate the holiness of my great name</a:t>
            </a:r>
            <a:r>
              <a:rPr lang="en-CA" sz="2400" dirty="0"/>
              <a:t>, </a:t>
            </a:r>
            <a:br>
              <a:rPr lang="en-CA" sz="2400" dirty="0"/>
            </a:br>
            <a:r>
              <a:rPr lang="en-CA" sz="2400" dirty="0"/>
              <a:t>which has been profaned among the nations, </a:t>
            </a:r>
            <a:br>
              <a:rPr lang="en-CA" sz="2400" dirty="0"/>
            </a:br>
            <a:r>
              <a:rPr lang="en-CA" sz="2400" dirty="0"/>
              <a:t>and which you have profaned among them.  </a:t>
            </a:r>
          </a:p>
          <a:p>
            <a:pPr>
              <a:spcBef>
                <a:spcPts val="1200"/>
              </a:spcBef>
              <a:buFont typeface="Wingdings" panose="05000000000000000000" pitchFamily="2" charset="2"/>
              <a:buChar char="Ø"/>
            </a:pPr>
            <a:r>
              <a:rPr lang="en-CA" dirty="0"/>
              <a:t>The creation of the New Israel is NOT due to any merit on the part of any person called: </a:t>
            </a:r>
            <a:r>
              <a:rPr lang="en-CA" b="1" dirty="0">
                <a:highlight>
                  <a:srgbClr val="FFFF00"/>
                </a:highlight>
              </a:rPr>
              <a:t>God is strictly acting according to his prerogative of “election” to accomplish his Plan</a:t>
            </a:r>
          </a:p>
        </p:txBody>
      </p:sp>
    </p:spTree>
    <p:extLst>
      <p:ext uri="{BB962C8B-B14F-4D97-AF65-F5344CB8AC3E}">
        <p14:creationId xmlns:p14="http://schemas.microsoft.com/office/powerpoint/2010/main" val="2488469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785E-8D6A-4AFD-2992-EDC6793B8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95E32-A42F-5B41-653F-B10EA2A66C7E}"/>
              </a:ext>
            </a:extLst>
          </p:cNvPr>
          <p:cNvSpPr>
            <a:spLocks noGrp="1"/>
          </p:cNvSpPr>
          <p:nvPr>
            <p:ph type="title"/>
          </p:nvPr>
        </p:nvSpPr>
        <p:spPr>
          <a:xfrm>
            <a:off x="838200" y="1"/>
            <a:ext cx="10515600" cy="1193799"/>
          </a:xfrm>
        </p:spPr>
        <p:txBody>
          <a:bodyPr/>
          <a:lstStyle/>
          <a:p>
            <a:pPr algn="ctr"/>
            <a:r>
              <a:rPr lang="en-CA" dirty="0">
                <a:latin typeface="Arial Black" panose="020B0A04020102020204" pitchFamily="34" charset="0"/>
              </a:rPr>
              <a:t>The New Covenant</a:t>
            </a:r>
          </a:p>
        </p:txBody>
      </p:sp>
      <p:sp>
        <p:nvSpPr>
          <p:cNvPr id="3" name="Content Placeholder 2">
            <a:extLst>
              <a:ext uri="{FF2B5EF4-FFF2-40B4-BE49-F238E27FC236}">
                <a16:creationId xmlns:a16="http://schemas.microsoft.com/office/drawing/2014/main" id="{166DD9C7-FDE9-29EA-DE56-A221AEFC6661}"/>
              </a:ext>
            </a:extLst>
          </p:cNvPr>
          <p:cNvSpPr>
            <a:spLocks noGrp="1"/>
          </p:cNvSpPr>
          <p:nvPr>
            <p:ph idx="1"/>
          </p:nvPr>
        </p:nvSpPr>
        <p:spPr>
          <a:xfrm>
            <a:off x="1371600" y="1193800"/>
            <a:ext cx="10820400" cy="5664200"/>
          </a:xfrm>
        </p:spPr>
        <p:txBody>
          <a:bodyPr>
            <a:noAutofit/>
          </a:bodyPr>
          <a:lstStyle/>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2400" b="1" i="0" u="sng" strike="noStrike" kern="1200" cap="none" spc="0" normalizeH="0" baseline="0" noProof="0" dirty="0">
                <a:ln>
                  <a:noFill/>
                </a:ln>
                <a:solidFill>
                  <a:prstClr val="black"/>
                </a:solidFill>
                <a:effectLst/>
                <a:uLnTx/>
                <a:uFillTx/>
                <a:latin typeface="Calibri" panose="020F0502020204030204"/>
                <a:ea typeface="+mn-ea"/>
                <a:cs typeface="+mn-cs"/>
              </a:rPr>
              <a:t>Ezekiel 36:23b ESV</a:t>
            </a:r>
          </a:p>
          <a:p>
            <a:pPr marL="457200" lvl="1" indent="0">
              <a:lnSpc>
                <a:spcPct val="80000"/>
              </a:lnSpc>
              <a:spcBef>
                <a:spcPts val="1200"/>
              </a:spcBef>
              <a:buNone/>
            </a:pPr>
            <a:r>
              <a:rPr lang="en-CA" sz="2400" dirty="0"/>
              <a:t>And </a:t>
            </a:r>
            <a:r>
              <a:rPr lang="en-CA" sz="2400" b="1" dirty="0">
                <a:highlight>
                  <a:srgbClr val="FFFF00"/>
                </a:highlight>
              </a:rPr>
              <a:t>the nations will know that I am the LORD</a:t>
            </a:r>
            <a:r>
              <a:rPr lang="en-CA" sz="2400" dirty="0"/>
              <a:t>, </a:t>
            </a:r>
            <a:br>
              <a:rPr lang="en-CA" sz="2400" dirty="0"/>
            </a:br>
            <a:r>
              <a:rPr lang="en-CA" sz="2400" dirty="0"/>
              <a:t>declares the Lord GOD, </a:t>
            </a:r>
            <a:br>
              <a:rPr lang="en-CA" sz="2400" dirty="0"/>
            </a:br>
            <a:r>
              <a:rPr lang="en-CA" sz="2400" b="1" dirty="0">
                <a:highlight>
                  <a:srgbClr val="FFFF00"/>
                </a:highlight>
              </a:rPr>
              <a:t>when through you I vindicate my holiness before their eyes</a:t>
            </a:r>
            <a:r>
              <a:rPr lang="en-CA" sz="2400" dirty="0"/>
              <a:t>.  </a:t>
            </a:r>
          </a:p>
          <a:p>
            <a:pPr>
              <a:lnSpc>
                <a:spcPct val="80000"/>
              </a:lnSpc>
              <a:spcBef>
                <a:spcPts val="1800"/>
              </a:spcBef>
              <a:buFont typeface="Wingdings" panose="05000000000000000000" pitchFamily="2" charset="2"/>
              <a:buChar char="Ø"/>
            </a:pPr>
            <a:r>
              <a:rPr lang="en-CA" dirty="0"/>
              <a:t>This is a direct reference to the “</a:t>
            </a:r>
            <a:r>
              <a:rPr lang="en-CA" b="1" dirty="0">
                <a:highlight>
                  <a:srgbClr val="FFFF00"/>
                </a:highlight>
              </a:rPr>
              <a:t>Covenant of Performance</a:t>
            </a:r>
            <a:r>
              <a:rPr lang="en-CA" dirty="0"/>
              <a:t>”:</a:t>
            </a:r>
          </a:p>
          <a:p>
            <a:pPr marL="457200" lvl="1" indent="0">
              <a:lnSpc>
                <a:spcPct val="80000"/>
              </a:lnSpc>
              <a:spcBef>
                <a:spcPts val="0"/>
              </a:spcBef>
              <a:buNone/>
            </a:pPr>
            <a:r>
              <a:rPr lang="en-CA" b="1" u="sng" dirty="0"/>
              <a:t>Exodus 34:10 ESV</a:t>
            </a:r>
          </a:p>
          <a:p>
            <a:pPr marL="457200" lvl="1" indent="0">
              <a:lnSpc>
                <a:spcPct val="80000"/>
              </a:lnSpc>
              <a:spcBef>
                <a:spcPts val="0"/>
              </a:spcBef>
              <a:buNone/>
            </a:pPr>
            <a:r>
              <a:rPr lang="en-CA" dirty="0"/>
              <a:t>Behold, I am [cutting] a covenant.  </a:t>
            </a:r>
            <a:br>
              <a:rPr lang="en-CA" dirty="0"/>
            </a:br>
            <a:r>
              <a:rPr lang="en-CA" dirty="0"/>
              <a:t>Before all your people </a:t>
            </a:r>
            <a:r>
              <a:rPr lang="en-CA" b="1" dirty="0">
                <a:highlight>
                  <a:srgbClr val="FFFF00"/>
                </a:highlight>
              </a:rPr>
              <a:t>I will do marvels, </a:t>
            </a:r>
            <a:br>
              <a:rPr lang="en-CA" b="1" dirty="0">
                <a:highlight>
                  <a:srgbClr val="FFFF00"/>
                </a:highlight>
              </a:rPr>
            </a:br>
            <a:r>
              <a:rPr lang="en-CA" b="1" dirty="0">
                <a:highlight>
                  <a:srgbClr val="FFFF00"/>
                </a:highlight>
              </a:rPr>
              <a:t>such as have not been created in all the earth</a:t>
            </a:r>
            <a:r>
              <a:rPr lang="en-CA" dirty="0"/>
              <a:t> </a:t>
            </a:r>
            <a:br>
              <a:rPr lang="en-CA" dirty="0"/>
            </a:br>
            <a:r>
              <a:rPr lang="en-CA" dirty="0"/>
              <a:t>or in any nation.  </a:t>
            </a:r>
          </a:p>
          <a:p>
            <a:pPr marL="457200" lvl="1" indent="0">
              <a:lnSpc>
                <a:spcPct val="80000"/>
              </a:lnSpc>
              <a:spcBef>
                <a:spcPts val="1200"/>
              </a:spcBef>
              <a:buNone/>
            </a:pPr>
            <a:r>
              <a:rPr lang="en-CA" dirty="0"/>
              <a:t>And all the people among whom you are shall see the work of the LORD, </a:t>
            </a:r>
            <a:br>
              <a:rPr lang="en-CA" dirty="0"/>
            </a:br>
            <a:r>
              <a:rPr lang="en-CA" dirty="0"/>
              <a:t>for </a:t>
            </a:r>
            <a:r>
              <a:rPr lang="en-CA" b="1" dirty="0">
                <a:highlight>
                  <a:srgbClr val="FFFF00"/>
                </a:highlight>
              </a:rPr>
              <a:t>it is an awesome thing that I will do with you</a:t>
            </a:r>
            <a:r>
              <a:rPr lang="en-CA" dirty="0"/>
              <a:t>.  …”</a:t>
            </a:r>
          </a:p>
          <a:p>
            <a:pPr>
              <a:lnSpc>
                <a:spcPct val="80000"/>
              </a:lnSpc>
              <a:spcBef>
                <a:spcPts val="1800"/>
              </a:spcBef>
              <a:buFont typeface="Wingdings" panose="05000000000000000000" pitchFamily="2" charset="2"/>
              <a:buChar char="Ø"/>
            </a:pPr>
            <a:r>
              <a:rPr lang="en-CA" dirty="0"/>
              <a:t>God “covenanted” to accomplish his purpose through Israel, </a:t>
            </a:r>
            <a:br>
              <a:rPr lang="en-CA" dirty="0"/>
            </a:br>
            <a:r>
              <a:rPr lang="en-CA" dirty="0"/>
              <a:t>and the New Covenant is how it will be accomplished</a:t>
            </a:r>
          </a:p>
        </p:txBody>
      </p:sp>
    </p:spTree>
    <p:extLst>
      <p:ext uri="{BB962C8B-B14F-4D97-AF65-F5344CB8AC3E}">
        <p14:creationId xmlns:p14="http://schemas.microsoft.com/office/powerpoint/2010/main" val="42693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2AD7F-C2E9-6293-025A-0EAC93DD8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65A5E-5B93-7F30-83B6-DFEC8948A1E9}"/>
              </a:ext>
            </a:extLst>
          </p:cNvPr>
          <p:cNvSpPr>
            <a:spLocks noGrp="1"/>
          </p:cNvSpPr>
          <p:nvPr>
            <p:ph type="title"/>
          </p:nvPr>
        </p:nvSpPr>
        <p:spPr>
          <a:xfrm>
            <a:off x="838200" y="1"/>
            <a:ext cx="10515600" cy="1177446"/>
          </a:xfrm>
        </p:spPr>
        <p:txBody>
          <a:bodyPr/>
          <a:lstStyle/>
          <a:p>
            <a:pPr algn="ctr"/>
            <a:r>
              <a:rPr lang="en-CA" dirty="0">
                <a:latin typeface="Arial Black" panose="020B0A04020102020204" pitchFamily="34" charset="0"/>
              </a:rPr>
              <a:t>The New Covenant</a:t>
            </a:r>
          </a:p>
        </p:txBody>
      </p:sp>
      <p:sp>
        <p:nvSpPr>
          <p:cNvPr id="3" name="Content Placeholder 2">
            <a:extLst>
              <a:ext uri="{FF2B5EF4-FFF2-40B4-BE49-F238E27FC236}">
                <a16:creationId xmlns:a16="http://schemas.microsoft.com/office/drawing/2014/main" id="{056CE780-9A06-9274-CE24-EF673E480A36}"/>
              </a:ext>
            </a:extLst>
          </p:cNvPr>
          <p:cNvSpPr>
            <a:spLocks noGrp="1"/>
          </p:cNvSpPr>
          <p:nvPr>
            <p:ph idx="1"/>
          </p:nvPr>
        </p:nvSpPr>
        <p:spPr>
          <a:xfrm>
            <a:off x="0" y="1177447"/>
            <a:ext cx="12192000" cy="5680552"/>
          </a:xfrm>
        </p:spPr>
        <p:txBody>
          <a:bodyPr>
            <a:noAutofit/>
          </a:bodyPr>
          <a:lstStyle/>
          <a:p>
            <a:pPr marL="228600" marR="0" lvl="1" indent="-228600" algn="l" defTabSz="914400" rtl="0" eaLnBrk="1" fontAlgn="auto" latinLnBrk="0" hangingPunct="1">
              <a:lnSpc>
                <a:spcPct val="80000"/>
              </a:lnSpc>
              <a:spcBef>
                <a:spcPts val="3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Those called to the New Israel will be called to “</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conversion</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90000"/>
              </a:lnSpc>
              <a:spcBef>
                <a:spcPts val="0"/>
              </a:spcBef>
              <a:spcAft>
                <a:spcPts val="0"/>
              </a:spcAft>
              <a:buClrTx/>
              <a:buSzTx/>
              <a:buFontTx/>
              <a:buNone/>
              <a:tabLst/>
              <a:defRPr/>
            </a:pPr>
            <a:r>
              <a:rPr kumimoji="0" lang="en-CA" sz="2400" b="1" i="0" u="sng" strike="noStrike" kern="1200" cap="none" spc="0" normalizeH="0" baseline="0" noProof="0" dirty="0">
                <a:ln>
                  <a:noFill/>
                </a:ln>
                <a:solidFill>
                  <a:prstClr val="black"/>
                </a:solidFill>
                <a:effectLst/>
                <a:uLnTx/>
                <a:uFillTx/>
                <a:latin typeface="Calibri" panose="020F0502020204030204"/>
                <a:ea typeface="+mn-ea"/>
                <a:cs typeface="+mn-cs"/>
              </a:rPr>
              <a:t>Ezekiel 36:24-27 ESV</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I will take you from the nations and gather you from all the countries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bring you into your own land.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 will sprinkle clean water on you</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you shall be clean from all your </a:t>
            </a:r>
            <a:r>
              <a:rPr kumimoji="0" lang="en-CA" sz="2400" b="1"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uncleannesses</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from all your idols I will cleanse you.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 will give you a new heart</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and a new spirit I will put within you.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I will remove the heart of stone from your flesh and give you a heart of flesh.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 will put my Spirit within you</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cause you to walk in my statutes and be careful to [live by my </a:t>
            </a:r>
            <a:r>
              <a:rPr kumimoji="0" lang="en-CA" sz="2400" b="0" i="0" u="none" strike="noStrike" kern="1200" cap="none" spc="0" normalizeH="0" baseline="0" noProof="0" dirty="0" err="1">
                <a:ln>
                  <a:noFill/>
                </a:ln>
                <a:solidFill>
                  <a:prstClr val="black"/>
                </a:solidFill>
                <a:effectLst/>
                <a:uLnTx/>
                <a:uFillTx/>
                <a:latin typeface="Calibri" panose="020F0502020204030204"/>
                <a:ea typeface="+mn-ea"/>
                <a:cs typeface="+mn-cs"/>
              </a:rPr>
              <a:t>mish</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ᵉpatim</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spcBef>
                <a:spcPts val="600"/>
              </a:spcBef>
              <a:defRPr/>
            </a:pPr>
            <a:r>
              <a:rPr lang="en-CA" dirty="0">
                <a:solidFill>
                  <a:prstClr val="black"/>
                </a:solidFill>
                <a:latin typeface="Calibri" panose="020F0502020204030204"/>
              </a:rPr>
              <a:t>The “New Covenant” is between God and the New Israel</a:t>
            </a:r>
          </a:p>
          <a:p>
            <a:pPr>
              <a:spcBef>
                <a:spcPts val="600"/>
              </a:spcBef>
              <a:defRPr/>
            </a:pPr>
            <a:r>
              <a:rPr lang="en-CA" dirty="0">
                <a:solidFill>
                  <a:prstClr val="black"/>
                </a:solidFill>
                <a:latin typeface="Calibri" panose="020F0502020204030204"/>
              </a:rPr>
              <a:t>Jesus began the “New Covenant” with the Apostles at the first Christian Passover</a:t>
            </a:r>
          </a:p>
          <a:p>
            <a:pPr>
              <a:spcBef>
                <a:spcPts val="600"/>
              </a:spcBef>
              <a:defRPr/>
            </a:pPr>
            <a:r>
              <a:rPr lang="en-CA" dirty="0">
                <a:solidFill>
                  <a:prstClr val="black"/>
                </a:solidFill>
                <a:latin typeface="Calibri" panose="020F0502020204030204"/>
              </a:rPr>
              <a:t>Since then, it has been available only to those called to the New Testament Church</a:t>
            </a:r>
          </a:p>
          <a:p>
            <a:pPr>
              <a:spcBef>
                <a:spcPts val="600"/>
              </a:spcBef>
              <a:defRPr/>
            </a:pPr>
            <a:r>
              <a:rPr lang="en-CA" dirty="0">
                <a:solidFill>
                  <a:prstClr val="black"/>
                </a:solidFill>
                <a:latin typeface="Calibri" panose="020F0502020204030204"/>
              </a:rPr>
              <a:t>In the World Tomorrow the New Covenant will become available to all</a:t>
            </a:r>
          </a:p>
        </p:txBody>
      </p:sp>
    </p:spTree>
    <p:extLst>
      <p:ext uri="{BB962C8B-B14F-4D97-AF65-F5344CB8AC3E}">
        <p14:creationId xmlns:p14="http://schemas.microsoft.com/office/powerpoint/2010/main" val="252968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8C1F-33DA-4B30-E4FB-482A60EA3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E660A-0BCB-5BC0-BF99-61E06F99B46C}"/>
              </a:ext>
            </a:extLst>
          </p:cNvPr>
          <p:cNvSpPr>
            <a:spLocks noGrp="1"/>
          </p:cNvSpPr>
          <p:nvPr>
            <p:ph type="title"/>
          </p:nvPr>
        </p:nvSpPr>
        <p:spPr>
          <a:xfrm>
            <a:off x="838200" y="1"/>
            <a:ext cx="10515600" cy="790413"/>
          </a:xfrm>
        </p:spPr>
        <p:txBody>
          <a:bodyPr/>
          <a:lstStyle/>
          <a:p>
            <a:pPr algn="ctr"/>
            <a:r>
              <a:rPr lang="en-CA" dirty="0">
                <a:latin typeface="Arial Black" panose="020B0A04020102020204" pitchFamily="34" charset="0"/>
              </a:rPr>
              <a:t>The New Covenant</a:t>
            </a:r>
          </a:p>
        </p:txBody>
      </p:sp>
      <p:sp>
        <p:nvSpPr>
          <p:cNvPr id="3" name="Content Placeholder 2">
            <a:extLst>
              <a:ext uri="{FF2B5EF4-FFF2-40B4-BE49-F238E27FC236}">
                <a16:creationId xmlns:a16="http://schemas.microsoft.com/office/drawing/2014/main" id="{98C5AAE2-BBD4-9D85-17E9-F58775997DD3}"/>
              </a:ext>
            </a:extLst>
          </p:cNvPr>
          <p:cNvSpPr>
            <a:spLocks noGrp="1"/>
          </p:cNvSpPr>
          <p:nvPr>
            <p:ph idx="1"/>
          </p:nvPr>
        </p:nvSpPr>
        <p:spPr>
          <a:xfrm>
            <a:off x="0" y="790414"/>
            <a:ext cx="12192000" cy="6067586"/>
          </a:xfrm>
        </p:spPr>
        <p:txBody>
          <a:bodyPr>
            <a:noAutofit/>
          </a:bodyPr>
          <a:lstStyle/>
          <a:p>
            <a:pPr marL="228600" marR="0" lvl="0"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Those called to the New Israel will be repentant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and there will be “</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physical abundance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in the New Israel: </a:t>
            </a:r>
          </a:p>
          <a:p>
            <a:pPr marL="457200" lvl="1" indent="0">
              <a:spcBef>
                <a:spcPts val="300"/>
              </a:spcBef>
              <a:buNone/>
              <a:defRPr/>
            </a:pPr>
            <a:r>
              <a:rPr kumimoji="0" lang="en-CA" b="1" i="0" u="sng" strike="noStrike" kern="1200" cap="none" spc="0" normalizeH="0" baseline="0" noProof="0" dirty="0">
                <a:ln>
                  <a:noFill/>
                </a:ln>
                <a:solidFill>
                  <a:prstClr val="black"/>
                </a:solidFill>
                <a:effectLst/>
                <a:uLnTx/>
                <a:uFillTx/>
                <a:latin typeface="Calibri" panose="020F0502020204030204"/>
                <a:ea typeface="+mn-ea"/>
                <a:cs typeface="+mn-cs"/>
              </a:rPr>
              <a:t>Ezekiel 36:28-30 ESV</a:t>
            </a:r>
          </a:p>
          <a:p>
            <a:pPr marL="457200" marR="0" lvl="1"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You shall dwell in the land that I gave to your fathers,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you shall be my people</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and I will be your God.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 will deliver you from all your </a:t>
            </a:r>
            <a:r>
              <a:rPr kumimoji="0" lang="en-CA" sz="2400" b="1"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uncleannesses</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I will summon the grain and make it abundant and lay no famine upon you.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I will make the fruit of the tree and the increase of the field abundant,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that you may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never again suffer the disgrace of famine among the nations</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spcBef>
                <a:spcPts val="600"/>
              </a:spcBef>
              <a:defRPr/>
            </a:pPr>
            <a:r>
              <a:rPr lang="en-CA" dirty="0">
                <a:solidFill>
                  <a:prstClr val="black"/>
                </a:solidFill>
                <a:latin typeface="Calibri" panose="020F0502020204030204"/>
              </a:rPr>
              <a:t>Those called to the New Israel will have survived the Great Tribulation and the Day of YHWH, somewhere on the earth </a:t>
            </a:r>
          </a:p>
          <a:p>
            <a:pPr>
              <a:spcBef>
                <a:spcPts val="600"/>
              </a:spcBef>
              <a:defRPr/>
            </a:pP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They will be ready to embrace the Way of God</a:t>
            </a:r>
          </a:p>
          <a:p>
            <a:pPr>
              <a:spcBef>
                <a:spcPts val="600"/>
              </a:spcBef>
              <a:defRPr/>
            </a:pPr>
            <a:r>
              <a:rPr lang="en-CA" dirty="0">
                <a:solidFill>
                  <a:prstClr val="black"/>
                </a:solidFill>
                <a:latin typeface="Calibri" panose="020F0502020204030204"/>
              </a:rPr>
              <a:t>God will provide for the nation</a:t>
            </a:r>
            <a:endParaRPr kumimoji="0" lang="en-CA"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spcBef>
                <a:spcPts val="0"/>
              </a:spcBef>
              <a:buNone/>
            </a:pPr>
            <a:endParaRPr lang="en-CA" dirty="0"/>
          </a:p>
        </p:txBody>
      </p:sp>
    </p:spTree>
    <p:extLst>
      <p:ext uri="{BB962C8B-B14F-4D97-AF65-F5344CB8AC3E}">
        <p14:creationId xmlns:p14="http://schemas.microsoft.com/office/powerpoint/2010/main" val="289083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91940-7142-7DCD-369F-51D843A31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F219D-79C8-2EB9-DB6F-638E28497583}"/>
              </a:ext>
            </a:extLst>
          </p:cNvPr>
          <p:cNvSpPr>
            <a:spLocks noGrp="1"/>
          </p:cNvSpPr>
          <p:nvPr>
            <p:ph type="title"/>
          </p:nvPr>
        </p:nvSpPr>
        <p:spPr>
          <a:xfrm>
            <a:off x="838200" y="1"/>
            <a:ext cx="10515600" cy="1295399"/>
          </a:xfrm>
        </p:spPr>
        <p:txBody>
          <a:bodyPr/>
          <a:lstStyle/>
          <a:p>
            <a:pPr algn="ctr"/>
            <a:r>
              <a:rPr lang="en-CA" dirty="0">
                <a:latin typeface="Arial Black" panose="020B0A04020102020204" pitchFamily="34" charset="0"/>
              </a:rPr>
              <a:t>The New Covenant</a:t>
            </a:r>
          </a:p>
        </p:txBody>
      </p:sp>
      <p:sp>
        <p:nvSpPr>
          <p:cNvPr id="3" name="Content Placeholder 2">
            <a:extLst>
              <a:ext uri="{FF2B5EF4-FFF2-40B4-BE49-F238E27FC236}">
                <a16:creationId xmlns:a16="http://schemas.microsoft.com/office/drawing/2014/main" id="{D9CF5E64-F3DA-D1F6-0764-EBEC8700339F}"/>
              </a:ext>
            </a:extLst>
          </p:cNvPr>
          <p:cNvSpPr>
            <a:spLocks noGrp="1"/>
          </p:cNvSpPr>
          <p:nvPr>
            <p:ph idx="1"/>
          </p:nvPr>
        </p:nvSpPr>
        <p:spPr>
          <a:xfrm>
            <a:off x="1206500" y="1409700"/>
            <a:ext cx="10985500" cy="5448300"/>
          </a:xfrm>
        </p:spPr>
        <p:txBody>
          <a:bodyPr>
            <a:noAutofit/>
          </a:bodyPr>
          <a:lstStyle/>
          <a:p>
            <a:pPr marL="0" marR="0" lvl="0" indent="0" algn="l" defTabSz="914400" rtl="0" eaLnBrk="1" fontAlgn="auto" latinLnBrk="0" hangingPunct="1">
              <a:lnSpc>
                <a:spcPct val="90000"/>
              </a:lnSpc>
              <a:spcBef>
                <a:spcPts val="500"/>
              </a:spcBef>
              <a:spcAft>
                <a:spcPts val="0"/>
              </a:spcAft>
              <a:buClrTx/>
              <a:buSz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There will be “</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repentance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knowledge of God</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lvl="1" indent="0">
              <a:buNone/>
              <a:defRPr/>
            </a:pPr>
            <a:r>
              <a:rPr kumimoji="0" lang="en-CA" b="1" i="0" u="sng" strike="noStrike" kern="1200" cap="none" spc="0" normalizeH="0" baseline="0" noProof="0" dirty="0">
                <a:ln>
                  <a:noFill/>
                </a:ln>
                <a:solidFill>
                  <a:prstClr val="black"/>
                </a:solidFill>
                <a:effectLst/>
                <a:uLnTx/>
                <a:uFillTx/>
                <a:latin typeface="Calibri" panose="020F0502020204030204"/>
                <a:ea typeface="+mn-ea"/>
                <a:cs typeface="+mn-cs"/>
              </a:rPr>
              <a:t>Ezekiel 36:31-32 ESV</a:t>
            </a:r>
            <a:endParaRPr kumimoji="0" lang="en-CA"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Then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you will remember your evil ways</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and your deeds that were not good, </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you will loathe yourselves for your iniquities and your abominations</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CA" sz="2400" b="1" i="0"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It is not for your sake that I will act</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declares the Lord GOD;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let that be known to you</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Be ashamed and confounded for your ways, O house of Israel.</a:t>
            </a:r>
          </a:p>
          <a:p>
            <a:pPr marL="457200" lvl="1" indent="0">
              <a:spcBef>
                <a:spcPts val="0"/>
              </a:spcBef>
              <a:buNone/>
            </a:pPr>
            <a:endParaRPr lang="en-CA" dirty="0"/>
          </a:p>
        </p:txBody>
      </p:sp>
    </p:spTree>
    <p:extLst>
      <p:ext uri="{BB962C8B-B14F-4D97-AF65-F5344CB8AC3E}">
        <p14:creationId xmlns:p14="http://schemas.microsoft.com/office/powerpoint/2010/main" val="2523018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38B2-81C2-5460-8440-79B19830A781}"/>
              </a:ext>
            </a:extLst>
          </p:cNvPr>
          <p:cNvSpPr>
            <a:spLocks noGrp="1"/>
          </p:cNvSpPr>
          <p:nvPr>
            <p:ph type="title"/>
          </p:nvPr>
        </p:nvSpPr>
        <p:spPr>
          <a:xfrm>
            <a:off x="838200" y="1"/>
            <a:ext cx="10515600" cy="1146874"/>
          </a:xfrm>
        </p:spPr>
        <p:txBody>
          <a:bodyPr/>
          <a:lstStyle/>
          <a:p>
            <a:pPr algn="ctr"/>
            <a:r>
              <a:rPr lang="en-CA" dirty="0">
                <a:latin typeface="Arial Black" panose="020B0A04020102020204" pitchFamily="34" charset="0"/>
              </a:rPr>
              <a:t>The Wonderful World Tomorrow</a:t>
            </a:r>
          </a:p>
        </p:txBody>
      </p:sp>
      <p:sp>
        <p:nvSpPr>
          <p:cNvPr id="3" name="Content Placeholder 2">
            <a:extLst>
              <a:ext uri="{FF2B5EF4-FFF2-40B4-BE49-F238E27FC236}">
                <a16:creationId xmlns:a16="http://schemas.microsoft.com/office/drawing/2014/main" id="{5616611B-CAEB-DB43-DB78-EE7A1F13978A}"/>
              </a:ext>
            </a:extLst>
          </p:cNvPr>
          <p:cNvSpPr>
            <a:spLocks noGrp="1"/>
          </p:cNvSpPr>
          <p:nvPr>
            <p:ph idx="1"/>
          </p:nvPr>
        </p:nvSpPr>
        <p:spPr>
          <a:xfrm>
            <a:off x="0" y="1146875"/>
            <a:ext cx="11480800" cy="5711124"/>
          </a:xfrm>
        </p:spPr>
        <p:txBody>
          <a:bodyPr/>
          <a:lstStyle/>
          <a:p>
            <a:pPr marL="457200" lvl="1" indent="0">
              <a:buNone/>
            </a:pPr>
            <a:r>
              <a:rPr lang="en-CA" b="1" u="sng" dirty="0"/>
              <a:t>Ezekiel 36:33-36 ESV</a:t>
            </a:r>
          </a:p>
          <a:p>
            <a:pPr marL="457200" lvl="1" indent="0">
              <a:buNone/>
            </a:pPr>
            <a:r>
              <a:rPr lang="en-CA" dirty="0"/>
              <a:t>Thus says the Lord GOD: </a:t>
            </a:r>
          </a:p>
          <a:p>
            <a:pPr marL="914400" lvl="2" indent="0">
              <a:spcBef>
                <a:spcPts val="0"/>
              </a:spcBef>
              <a:buNone/>
            </a:pPr>
            <a:r>
              <a:rPr lang="en-CA" sz="2400" dirty="0"/>
              <a:t>On the day that I cleanse you from all your iniquities, </a:t>
            </a:r>
            <a:br>
              <a:rPr lang="en-CA" sz="2400" dirty="0"/>
            </a:br>
            <a:r>
              <a:rPr lang="en-CA" sz="2400" b="1" dirty="0">
                <a:highlight>
                  <a:srgbClr val="FFFF00"/>
                </a:highlight>
              </a:rPr>
              <a:t>I will cause the cities to be inhabited</a:t>
            </a:r>
            <a:r>
              <a:rPr lang="en-CA" sz="2400" dirty="0"/>
              <a:t>, and </a:t>
            </a:r>
            <a:r>
              <a:rPr lang="en-CA" sz="2400" b="1" dirty="0">
                <a:highlight>
                  <a:srgbClr val="FFFF00"/>
                </a:highlight>
              </a:rPr>
              <a:t>the waste places shall be rebuilt</a:t>
            </a:r>
            <a:r>
              <a:rPr lang="en-CA" sz="2400" dirty="0"/>
              <a:t>.  </a:t>
            </a:r>
            <a:br>
              <a:rPr lang="en-CA" sz="2400" dirty="0"/>
            </a:br>
            <a:r>
              <a:rPr lang="en-CA" sz="2400" dirty="0"/>
              <a:t>And the land that was desolate shall be tilled, </a:t>
            </a:r>
            <a:br>
              <a:rPr lang="en-CA" sz="2400" dirty="0"/>
            </a:br>
            <a:r>
              <a:rPr lang="en-CA" sz="2400" dirty="0"/>
              <a:t>instead of being the desolation that it was in the sight of all who passed by.  </a:t>
            </a:r>
            <a:br>
              <a:rPr lang="en-CA" sz="2400" dirty="0"/>
            </a:br>
            <a:r>
              <a:rPr lang="en-CA" sz="2400" dirty="0"/>
              <a:t>And they will say, </a:t>
            </a:r>
          </a:p>
          <a:p>
            <a:pPr marL="1371600" lvl="3" indent="0">
              <a:spcBef>
                <a:spcPts val="0"/>
              </a:spcBef>
              <a:buNone/>
            </a:pPr>
            <a:r>
              <a:rPr lang="en-CA" sz="2400" dirty="0"/>
              <a:t>‘</a:t>
            </a:r>
            <a:r>
              <a:rPr lang="en-CA" sz="2400" b="1" dirty="0">
                <a:highlight>
                  <a:srgbClr val="FFFF00"/>
                </a:highlight>
              </a:rPr>
              <a:t>This land that was desolate has become like the garden of Eden</a:t>
            </a:r>
            <a:r>
              <a:rPr lang="en-CA" sz="2400" dirty="0"/>
              <a:t>, </a:t>
            </a:r>
            <a:br>
              <a:rPr lang="en-CA" sz="2400" dirty="0"/>
            </a:br>
            <a:r>
              <a:rPr lang="en-CA" sz="2400" dirty="0"/>
              <a:t>and the waste and desolate and ruined cities are now fortified and inhabited.’  </a:t>
            </a:r>
          </a:p>
          <a:p>
            <a:pPr marL="457200" lvl="1" indent="0">
              <a:spcBef>
                <a:spcPts val="1200"/>
              </a:spcBef>
              <a:buNone/>
            </a:pPr>
            <a:r>
              <a:rPr lang="en-CA" dirty="0"/>
              <a:t>Then </a:t>
            </a:r>
            <a:r>
              <a:rPr lang="en-CA" b="1" dirty="0">
                <a:highlight>
                  <a:srgbClr val="FFFF00"/>
                </a:highlight>
              </a:rPr>
              <a:t>the nations that are left all around you shall know that I am the LORD</a:t>
            </a:r>
            <a:r>
              <a:rPr lang="en-CA" dirty="0"/>
              <a:t>; </a:t>
            </a:r>
            <a:br>
              <a:rPr lang="en-CA" dirty="0"/>
            </a:br>
            <a:r>
              <a:rPr lang="en-CA" dirty="0"/>
              <a:t>I have rebuilt the ruined places and replanted that which was desolate. </a:t>
            </a:r>
          </a:p>
          <a:p>
            <a:pPr marL="457200" lvl="1" indent="0">
              <a:spcBef>
                <a:spcPts val="1200"/>
              </a:spcBef>
              <a:buNone/>
            </a:pPr>
            <a:r>
              <a:rPr lang="en-CA" b="1" dirty="0">
                <a:highlight>
                  <a:srgbClr val="FFFF00"/>
                </a:highlight>
              </a:rPr>
              <a:t>I am the LORD; I have spoken, and I will do it</a:t>
            </a:r>
            <a:r>
              <a:rPr lang="en-CA" dirty="0"/>
              <a:t>.</a:t>
            </a:r>
          </a:p>
          <a:p>
            <a:pPr>
              <a:spcBef>
                <a:spcPts val="1200"/>
              </a:spcBef>
              <a:buFont typeface="Wingdings" panose="05000000000000000000" pitchFamily="2" charset="2"/>
              <a:buChar char="Ø"/>
            </a:pPr>
            <a:r>
              <a:rPr lang="en-CA" dirty="0"/>
              <a:t>The New Israel will fulfill God’s purpose of being an example nation to teach all the nations of the world</a:t>
            </a:r>
          </a:p>
        </p:txBody>
      </p:sp>
    </p:spTree>
    <p:extLst>
      <p:ext uri="{BB962C8B-B14F-4D97-AF65-F5344CB8AC3E}">
        <p14:creationId xmlns:p14="http://schemas.microsoft.com/office/powerpoint/2010/main" val="199715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9D50F-3C16-4042-46A3-1AED2234F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88F36-E625-9F6F-BFEF-23FCA7E02F7D}"/>
              </a:ext>
            </a:extLst>
          </p:cNvPr>
          <p:cNvSpPr>
            <a:spLocks noGrp="1"/>
          </p:cNvSpPr>
          <p:nvPr>
            <p:ph type="title"/>
          </p:nvPr>
        </p:nvSpPr>
        <p:spPr>
          <a:xfrm>
            <a:off x="838200" y="1"/>
            <a:ext cx="10515600" cy="1146874"/>
          </a:xfrm>
        </p:spPr>
        <p:txBody>
          <a:bodyPr/>
          <a:lstStyle/>
          <a:p>
            <a:pPr algn="ctr"/>
            <a:r>
              <a:rPr lang="en-CA" dirty="0">
                <a:latin typeface="Arial Black" panose="020B0A04020102020204" pitchFamily="34" charset="0"/>
              </a:rPr>
              <a:t>The Wonderful World Tomorrow</a:t>
            </a:r>
          </a:p>
        </p:txBody>
      </p:sp>
      <p:sp>
        <p:nvSpPr>
          <p:cNvPr id="3" name="Content Placeholder 2">
            <a:extLst>
              <a:ext uri="{FF2B5EF4-FFF2-40B4-BE49-F238E27FC236}">
                <a16:creationId xmlns:a16="http://schemas.microsoft.com/office/drawing/2014/main" id="{79A22050-4760-6E84-AE0F-83E1D16C6593}"/>
              </a:ext>
            </a:extLst>
          </p:cNvPr>
          <p:cNvSpPr>
            <a:spLocks noGrp="1"/>
          </p:cNvSpPr>
          <p:nvPr>
            <p:ph idx="1"/>
          </p:nvPr>
        </p:nvSpPr>
        <p:spPr>
          <a:xfrm>
            <a:off x="838200" y="1146875"/>
            <a:ext cx="11033502" cy="5711124"/>
          </a:xfrm>
        </p:spPr>
        <p:txBody>
          <a:bodyPr/>
          <a:lstStyle/>
          <a:p>
            <a:pPr marL="457200" lvl="1" indent="0">
              <a:buNone/>
            </a:pPr>
            <a:r>
              <a:rPr lang="en-CA" b="1" u="sng" dirty="0"/>
              <a:t>Ezekiel 36:37-38 ESV</a:t>
            </a:r>
          </a:p>
          <a:p>
            <a:pPr marL="457200" lvl="1" indent="0">
              <a:buNone/>
            </a:pPr>
            <a:r>
              <a:rPr lang="en-CA" dirty="0"/>
              <a:t>Thus says the Lord GOD: </a:t>
            </a:r>
          </a:p>
          <a:p>
            <a:pPr marL="914400" lvl="2" indent="0">
              <a:buNone/>
            </a:pPr>
            <a:r>
              <a:rPr lang="en-CA" sz="2400" dirty="0"/>
              <a:t>This also I will let </a:t>
            </a:r>
            <a:r>
              <a:rPr lang="en-CA" sz="2400" b="1" dirty="0">
                <a:highlight>
                  <a:srgbClr val="FFFF00"/>
                </a:highlight>
              </a:rPr>
              <a:t>the house of Israel</a:t>
            </a:r>
            <a:r>
              <a:rPr lang="en-CA" sz="2400" dirty="0"/>
              <a:t> ask me to do for them: </a:t>
            </a:r>
          </a:p>
          <a:p>
            <a:pPr marL="1371600" lvl="3" indent="0">
              <a:buNone/>
            </a:pPr>
            <a:r>
              <a:rPr lang="en-CA" sz="2400" dirty="0"/>
              <a:t>to </a:t>
            </a:r>
            <a:r>
              <a:rPr lang="en-CA" sz="2400" b="1" dirty="0">
                <a:highlight>
                  <a:srgbClr val="FFFF00"/>
                </a:highlight>
              </a:rPr>
              <a:t>increase their people like a flock</a:t>
            </a:r>
            <a:r>
              <a:rPr lang="en-CA" sz="2400" dirty="0"/>
              <a:t>.  </a:t>
            </a:r>
          </a:p>
          <a:p>
            <a:pPr marL="914400" lvl="2" indent="0">
              <a:buNone/>
            </a:pPr>
            <a:r>
              <a:rPr lang="en-CA" sz="2400" dirty="0"/>
              <a:t>Like the flock for sacrifices, </a:t>
            </a:r>
            <a:br>
              <a:rPr lang="en-CA" sz="2400" dirty="0"/>
            </a:br>
            <a:r>
              <a:rPr lang="en-CA" sz="2400" dirty="0"/>
              <a:t>like the flock at Jerusalem during her appointed [times], </a:t>
            </a:r>
            <a:br>
              <a:rPr lang="en-CA" sz="2400" dirty="0"/>
            </a:br>
            <a:r>
              <a:rPr lang="en-CA" sz="2400" dirty="0"/>
              <a:t>so shall the waste cities be filled with flocks of people. </a:t>
            </a:r>
          </a:p>
          <a:p>
            <a:pPr marL="457200" lvl="1" indent="0">
              <a:buNone/>
            </a:pPr>
            <a:r>
              <a:rPr lang="en-CA" b="1" dirty="0">
                <a:highlight>
                  <a:srgbClr val="FFFF00"/>
                </a:highlight>
              </a:rPr>
              <a:t>Then they will know that I am the LORD</a:t>
            </a:r>
            <a:r>
              <a:rPr lang="en-CA" dirty="0"/>
              <a:t>.</a:t>
            </a:r>
          </a:p>
          <a:p>
            <a:pPr>
              <a:spcBef>
                <a:spcPts val="1800"/>
              </a:spcBef>
              <a:buFont typeface="Wingdings" panose="05000000000000000000" pitchFamily="2" charset="2"/>
              <a:buChar char="Ø"/>
            </a:pPr>
            <a:r>
              <a:rPr lang="en-CA" dirty="0"/>
              <a:t>All peoples in all nations will come to know “</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that I am the LORD</a:t>
            </a:r>
            <a:r>
              <a:rPr lang="en-CA" dirty="0"/>
              <a:t>”</a:t>
            </a:r>
          </a:p>
        </p:txBody>
      </p:sp>
    </p:spTree>
    <p:extLst>
      <p:ext uri="{BB962C8B-B14F-4D97-AF65-F5344CB8AC3E}">
        <p14:creationId xmlns:p14="http://schemas.microsoft.com/office/powerpoint/2010/main" val="408895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EE69-B9A0-4CF0-8DFE-BD73672B36C8}"/>
              </a:ext>
            </a:extLst>
          </p:cNvPr>
          <p:cNvSpPr>
            <a:spLocks noGrp="1"/>
          </p:cNvSpPr>
          <p:nvPr>
            <p:ph type="title"/>
          </p:nvPr>
        </p:nvSpPr>
        <p:spPr>
          <a:xfrm>
            <a:off x="838200" y="365125"/>
            <a:ext cx="10515600" cy="3973792"/>
          </a:xfrm>
        </p:spPr>
        <p:txBody>
          <a:bodyPr/>
          <a:lstStyle/>
          <a:p>
            <a:r>
              <a:rPr lang="en-CA" dirty="0">
                <a:latin typeface="Arial Black" panose="020B0A04020102020204" pitchFamily="34" charset="0"/>
              </a:rPr>
              <a:t>To be continued …</a:t>
            </a:r>
          </a:p>
        </p:txBody>
      </p:sp>
      <p:sp>
        <p:nvSpPr>
          <p:cNvPr id="3" name="Content Placeholder 2">
            <a:extLst>
              <a:ext uri="{FF2B5EF4-FFF2-40B4-BE49-F238E27FC236}">
                <a16:creationId xmlns:a16="http://schemas.microsoft.com/office/drawing/2014/main" id="{784016E3-BDC8-490A-BFAE-B3176C52F3DB}"/>
              </a:ext>
            </a:extLst>
          </p:cNvPr>
          <p:cNvSpPr>
            <a:spLocks noGrp="1"/>
          </p:cNvSpPr>
          <p:nvPr>
            <p:ph idx="1"/>
          </p:nvPr>
        </p:nvSpPr>
        <p:spPr>
          <a:xfrm>
            <a:off x="838200" y="4338917"/>
            <a:ext cx="10515600" cy="1838045"/>
          </a:xfrm>
        </p:spPr>
        <p:txBody>
          <a:bodyPr/>
          <a:lstStyle/>
          <a:p>
            <a:endParaRPr lang="en-CA" dirty="0"/>
          </a:p>
        </p:txBody>
      </p:sp>
    </p:spTree>
    <p:extLst>
      <p:ext uri="{BB962C8B-B14F-4D97-AF65-F5344CB8AC3E}">
        <p14:creationId xmlns:p14="http://schemas.microsoft.com/office/powerpoint/2010/main" val="293814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5D6A-5E18-6E83-2D5C-3A09D7DBCBC8}"/>
              </a:ext>
            </a:extLst>
          </p:cNvPr>
          <p:cNvSpPr>
            <a:spLocks noGrp="1"/>
          </p:cNvSpPr>
          <p:nvPr>
            <p:ph type="title"/>
          </p:nvPr>
        </p:nvSpPr>
        <p:spPr>
          <a:xfrm>
            <a:off x="838200" y="1"/>
            <a:ext cx="10515600" cy="1130299"/>
          </a:xfrm>
        </p:spPr>
        <p:txBody>
          <a:bodyPr/>
          <a:lstStyle/>
          <a:p>
            <a:pPr algn="ctr"/>
            <a:r>
              <a:rPr lang="en-CA" dirty="0">
                <a:latin typeface="Arial Black" panose="020B0A04020102020204" pitchFamily="34" charset="0"/>
              </a:rPr>
              <a:t>Mount Seir</a:t>
            </a:r>
          </a:p>
        </p:txBody>
      </p:sp>
      <p:sp>
        <p:nvSpPr>
          <p:cNvPr id="3" name="Content Placeholder 2">
            <a:extLst>
              <a:ext uri="{FF2B5EF4-FFF2-40B4-BE49-F238E27FC236}">
                <a16:creationId xmlns:a16="http://schemas.microsoft.com/office/drawing/2014/main" id="{716BC68B-6B77-D428-02A6-B2D36BE90675}"/>
              </a:ext>
            </a:extLst>
          </p:cNvPr>
          <p:cNvSpPr>
            <a:spLocks noGrp="1"/>
          </p:cNvSpPr>
          <p:nvPr>
            <p:ph idx="1"/>
          </p:nvPr>
        </p:nvSpPr>
        <p:spPr>
          <a:xfrm>
            <a:off x="0" y="1130300"/>
            <a:ext cx="12192000" cy="5727699"/>
          </a:xfrm>
        </p:spPr>
        <p:txBody>
          <a:bodyPr/>
          <a:lstStyle/>
          <a:p>
            <a:r>
              <a:rPr lang="en-CA" dirty="0"/>
              <a:t>Of all the enemies of Israel, </a:t>
            </a:r>
            <a:r>
              <a:rPr lang="en-CA" b="1" dirty="0">
                <a:highlight>
                  <a:srgbClr val="FFFF00"/>
                </a:highlight>
              </a:rPr>
              <a:t>Edom is identified for particular punishment</a:t>
            </a:r>
            <a:r>
              <a:rPr lang="en-CA" dirty="0"/>
              <a:t>:</a:t>
            </a:r>
          </a:p>
          <a:p>
            <a:pPr marL="457200" lvl="1" indent="0">
              <a:buNone/>
            </a:pPr>
            <a:r>
              <a:rPr lang="en-CA" b="1" u="sng" dirty="0"/>
              <a:t>Ezekiel 35:1-4 ESV</a:t>
            </a:r>
            <a:endParaRPr lang="en-CA" sz="2800" b="1" u="sng" dirty="0"/>
          </a:p>
          <a:p>
            <a:pPr marL="457200" lvl="1" indent="0">
              <a:spcBef>
                <a:spcPts val="0"/>
              </a:spcBef>
              <a:buNone/>
            </a:pPr>
            <a:r>
              <a:rPr lang="en-CA" dirty="0"/>
              <a:t>The word of the LORD came to me: </a:t>
            </a:r>
          </a:p>
          <a:p>
            <a:pPr marL="914400" lvl="2" indent="0">
              <a:spcBef>
                <a:spcPts val="0"/>
              </a:spcBef>
              <a:buNone/>
            </a:pPr>
            <a:r>
              <a:rPr lang="en-CA" sz="2400" dirty="0"/>
              <a:t>Son of man, set your face against Mount Seir, and prophesy against it, and say to it, </a:t>
            </a:r>
          </a:p>
          <a:p>
            <a:pPr marL="1371600" lvl="3" indent="0">
              <a:spcBef>
                <a:spcPts val="0"/>
              </a:spcBef>
              <a:buNone/>
            </a:pPr>
            <a:r>
              <a:rPr lang="en-CA" sz="2400" dirty="0"/>
              <a:t>Thus says the Lord GOD: </a:t>
            </a:r>
          </a:p>
          <a:p>
            <a:pPr marL="1828800" lvl="4" indent="0">
              <a:spcBef>
                <a:spcPts val="0"/>
              </a:spcBef>
              <a:buNone/>
            </a:pPr>
            <a:r>
              <a:rPr lang="en-CA" sz="2400" dirty="0"/>
              <a:t>Behold, </a:t>
            </a:r>
            <a:r>
              <a:rPr lang="en-CA" sz="2400" b="1" dirty="0">
                <a:highlight>
                  <a:srgbClr val="FFFF00"/>
                </a:highlight>
              </a:rPr>
              <a:t>I am against you</a:t>
            </a:r>
            <a:r>
              <a:rPr lang="en-CA" sz="2400" dirty="0"/>
              <a:t>, Mount Seir, and I will stretch out my hand against you, and </a:t>
            </a:r>
            <a:r>
              <a:rPr lang="en-CA" sz="2400" b="1" dirty="0">
                <a:highlight>
                  <a:srgbClr val="FFFF00"/>
                </a:highlight>
              </a:rPr>
              <a:t>I will make you a desolation and a waste</a:t>
            </a:r>
            <a:r>
              <a:rPr lang="en-CA" sz="2400" dirty="0"/>
              <a:t>.  </a:t>
            </a:r>
          </a:p>
          <a:p>
            <a:pPr marL="1828800" lvl="4" indent="0">
              <a:spcBef>
                <a:spcPts val="600"/>
              </a:spcBef>
              <a:buNone/>
            </a:pPr>
            <a:r>
              <a:rPr lang="en-CA" sz="2400" dirty="0"/>
              <a:t>I will lay your cities waste, and you shall become a desolation, </a:t>
            </a:r>
          </a:p>
          <a:p>
            <a:pPr marL="1828800" lvl="4" indent="0">
              <a:spcBef>
                <a:spcPts val="0"/>
              </a:spcBef>
              <a:buNone/>
            </a:pPr>
            <a:r>
              <a:rPr lang="en-CA" sz="2400" dirty="0"/>
              <a:t>and </a:t>
            </a:r>
            <a:r>
              <a:rPr lang="en-CA" sz="2400" b="1" dirty="0">
                <a:highlight>
                  <a:srgbClr val="FFFF00"/>
                </a:highlight>
              </a:rPr>
              <a:t>you shall know that I am the LORD</a:t>
            </a:r>
            <a:r>
              <a:rPr lang="en-CA" sz="2400" dirty="0"/>
              <a:t>.  </a:t>
            </a:r>
          </a:p>
          <a:p>
            <a:pPr marL="1828800" lvl="4" indent="0">
              <a:spcBef>
                <a:spcPts val="0"/>
              </a:spcBef>
              <a:buNone/>
            </a:pPr>
            <a:endParaRPr lang="en-CA" sz="2400" dirty="0"/>
          </a:p>
          <a:p>
            <a:pPr>
              <a:spcBef>
                <a:spcPts val="0"/>
              </a:spcBef>
            </a:pPr>
            <a:r>
              <a:rPr lang="en-CA" dirty="0"/>
              <a:t>God’s objective, as always, is repentance</a:t>
            </a:r>
          </a:p>
          <a:p>
            <a:pPr>
              <a:spcBef>
                <a:spcPts val="1800"/>
              </a:spcBef>
            </a:pPr>
            <a:r>
              <a:rPr lang="en-CA" dirty="0"/>
              <a:t>Perhaps the most often repeated phase in Ezekiel </a:t>
            </a:r>
          </a:p>
          <a:p>
            <a:pPr marL="1371600" lvl="3" indent="0">
              <a:spcBef>
                <a:spcPts val="0"/>
              </a:spcBef>
              <a:buNone/>
            </a:pPr>
            <a:r>
              <a:rPr lang="en-CA" sz="2800" dirty="0"/>
              <a:t>“</a:t>
            </a:r>
            <a:r>
              <a:rPr lang="en-US" sz="2800" b="1" dirty="0">
                <a:highlight>
                  <a:srgbClr val="FFFF00"/>
                </a:highlight>
              </a:rPr>
              <a:t>you shall know that I am the LORD</a:t>
            </a:r>
            <a:r>
              <a:rPr lang="en-US" sz="2800" dirty="0"/>
              <a:t>”  </a:t>
            </a:r>
          </a:p>
        </p:txBody>
      </p:sp>
    </p:spTree>
    <p:extLst>
      <p:ext uri="{BB962C8B-B14F-4D97-AF65-F5344CB8AC3E}">
        <p14:creationId xmlns:p14="http://schemas.microsoft.com/office/powerpoint/2010/main" val="147564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E549C-9079-E1C9-2218-9093B47C3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0693B-8C2E-C4F7-6C74-A19DAE4B377A}"/>
              </a:ext>
            </a:extLst>
          </p:cNvPr>
          <p:cNvSpPr>
            <a:spLocks noGrp="1"/>
          </p:cNvSpPr>
          <p:nvPr>
            <p:ph type="title"/>
          </p:nvPr>
        </p:nvSpPr>
        <p:spPr>
          <a:xfrm>
            <a:off x="838200" y="1"/>
            <a:ext cx="10515600" cy="1130299"/>
          </a:xfrm>
        </p:spPr>
        <p:txBody>
          <a:bodyPr/>
          <a:lstStyle/>
          <a:p>
            <a:pPr algn="ctr"/>
            <a:r>
              <a:rPr lang="en-CA" dirty="0">
                <a:latin typeface="Arial Black" panose="020B0A04020102020204" pitchFamily="34" charset="0"/>
              </a:rPr>
              <a:t>Mount Seir</a:t>
            </a:r>
          </a:p>
        </p:txBody>
      </p:sp>
      <p:sp>
        <p:nvSpPr>
          <p:cNvPr id="3" name="Content Placeholder 2">
            <a:extLst>
              <a:ext uri="{FF2B5EF4-FFF2-40B4-BE49-F238E27FC236}">
                <a16:creationId xmlns:a16="http://schemas.microsoft.com/office/drawing/2014/main" id="{1AF96E1F-E9F7-6E92-3DDA-3A589EEDAE30}"/>
              </a:ext>
            </a:extLst>
          </p:cNvPr>
          <p:cNvSpPr>
            <a:spLocks noGrp="1"/>
          </p:cNvSpPr>
          <p:nvPr>
            <p:ph idx="1"/>
          </p:nvPr>
        </p:nvSpPr>
        <p:spPr>
          <a:xfrm>
            <a:off x="0" y="1130300"/>
            <a:ext cx="12192000" cy="5727699"/>
          </a:xfrm>
        </p:spPr>
        <p:txBody>
          <a:bodyPr/>
          <a:lstStyle/>
          <a:p>
            <a:r>
              <a:rPr lang="en-CA" dirty="0"/>
              <a:t>The final condemnation of Edom is in the Book of Malachi:</a:t>
            </a:r>
          </a:p>
          <a:p>
            <a:pPr marL="457200" lvl="1" indent="0">
              <a:buNone/>
            </a:pPr>
            <a:r>
              <a:rPr lang="en-CA" sz="2400" b="1" u="sng" dirty="0"/>
              <a:t>Malachi 1:2-4 ESV</a:t>
            </a:r>
          </a:p>
          <a:p>
            <a:pPr marL="457200" lvl="1" indent="0">
              <a:buNone/>
            </a:pPr>
            <a:r>
              <a:rPr lang="en-CA" sz="2400" dirty="0"/>
              <a:t>“I have loved you,” says the LORD. </a:t>
            </a:r>
          </a:p>
          <a:p>
            <a:pPr marL="457200" lvl="1" indent="0">
              <a:buNone/>
            </a:pPr>
            <a:r>
              <a:rPr lang="en-CA" sz="2400" dirty="0"/>
              <a:t>But you say, “How have you loved us?” </a:t>
            </a:r>
          </a:p>
          <a:p>
            <a:pPr marL="457200" lvl="1" indent="0">
              <a:buNone/>
            </a:pPr>
            <a:r>
              <a:rPr lang="en-CA" sz="2400" dirty="0"/>
              <a:t>“Is not Esau Jacob’s brother?” declares the LORD. </a:t>
            </a:r>
          </a:p>
          <a:p>
            <a:pPr marL="457200" lvl="1" indent="0">
              <a:buNone/>
            </a:pPr>
            <a:r>
              <a:rPr lang="en-CA" sz="2400" dirty="0"/>
              <a:t>“</a:t>
            </a:r>
            <a:r>
              <a:rPr lang="en-CA" sz="2400" b="1" dirty="0">
                <a:highlight>
                  <a:srgbClr val="FFFF00"/>
                </a:highlight>
              </a:rPr>
              <a:t>Yet I have loved Jacob but Esau I have hated</a:t>
            </a:r>
            <a:r>
              <a:rPr lang="en-CA" sz="2400" dirty="0"/>
              <a:t>.  </a:t>
            </a:r>
            <a:br>
              <a:rPr lang="en-CA" sz="2400" dirty="0"/>
            </a:br>
            <a:r>
              <a:rPr lang="en-CA" sz="2400" b="1" dirty="0">
                <a:highlight>
                  <a:srgbClr val="FFFF00"/>
                </a:highlight>
              </a:rPr>
              <a:t>I have laid waste his hill country</a:t>
            </a:r>
            <a:r>
              <a:rPr lang="en-CA" sz="2400" dirty="0"/>
              <a:t> and </a:t>
            </a:r>
            <a:r>
              <a:rPr lang="en-CA" sz="2400" b="1" dirty="0">
                <a:highlight>
                  <a:srgbClr val="FFFF00"/>
                </a:highlight>
              </a:rPr>
              <a:t>left his heritage to jackals of the desert</a:t>
            </a:r>
            <a:r>
              <a:rPr lang="en-CA" sz="2400" dirty="0"/>
              <a:t>.” </a:t>
            </a:r>
          </a:p>
          <a:p>
            <a:pPr marL="457200" lvl="1" indent="0">
              <a:buNone/>
            </a:pPr>
            <a:r>
              <a:rPr lang="en-CA" sz="2400" dirty="0"/>
              <a:t>If Edom says, “We are shattered but we will rebuild the ruins,” </a:t>
            </a:r>
          </a:p>
          <a:p>
            <a:pPr marL="457200" lvl="1" indent="0">
              <a:buNone/>
            </a:pPr>
            <a:r>
              <a:rPr lang="en-CA" sz="2400" dirty="0"/>
              <a:t>the LORD of hosts says, </a:t>
            </a:r>
          </a:p>
          <a:p>
            <a:pPr marL="914400" lvl="2" indent="0">
              <a:spcBef>
                <a:spcPts val="0"/>
              </a:spcBef>
              <a:buNone/>
            </a:pPr>
            <a:r>
              <a:rPr lang="en-CA" sz="2400" dirty="0"/>
              <a:t>“They may build, but I will tear down, </a:t>
            </a:r>
            <a:br>
              <a:rPr lang="en-CA" sz="2400" dirty="0"/>
            </a:br>
            <a:r>
              <a:rPr lang="en-CA" sz="2400" dirty="0"/>
              <a:t>and they will be called ‘the wicked country,’ </a:t>
            </a:r>
            <a:br>
              <a:rPr lang="en-CA" sz="2400" dirty="0"/>
            </a:br>
            <a:r>
              <a:rPr lang="en-CA" sz="2400" dirty="0"/>
              <a:t>and ‘</a:t>
            </a:r>
            <a:r>
              <a:rPr lang="en-CA" sz="2400" b="1" dirty="0">
                <a:highlight>
                  <a:srgbClr val="FFFF00"/>
                </a:highlight>
              </a:rPr>
              <a:t>the people with whom the LORD is angry forever</a:t>
            </a:r>
            <a:r>
              <a:rPr lang="en-CA" sz="2400" dirty="0"/>
              <a:t>.’”</a:t>
            </a:r>
          </a:p>
          <a:p>
            <a:pPr marL="914400" lvl="2" indent="0">
              <a:spcBef>
                <a:spcPts val="0"/>
              </a:spcBef>
              <a:buNone/>
            </a:pPr>
            <a:endParaRPr lang="en-CA" sz="2400" dirty="0"/>
          </a:p>
          <a:p>
            <a:pPr>
              <a:spcBef>
                <a:spcPts val="0"/>
              </a:spcBef>
            </a:pPr>
            <a:r>
              <a:rPr lang="en-CA" dirty="0"/>
              <a:t>About 150 years after Ezekiel, Mount Seir is in a state of ruin …</a:t>
            </a:r>
          </a:p>
          <a:p>
            <a:pPr>
              <a:spcBef>
                <a:spcPts val="0"/>
              </a:spcBef>
            </a:pPr>
            <a:endParaRPr lang="en-CA" dirty="0"/>
          </a:p>
        </p:txBody>
      </p:sp>
    </p:spTree>
    <p:extLst>
      <p:ext uri="{BB962C8B-B14F-4D97-AF65-F5344CB8AC3E}">
        <p14:creationId xmlns:p14="http://schemas.microsoft.com/office/powerpoint/2010/main" val="257597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ED128-5C0E-4116-CD85-B259B039D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F546E-C50E-6CC2-AEBC-BE1939988C5F}"/>
              </a:ext>
            </a:extLst>
          </p:cNvPr>
          <p:cNvSpPr>
            <a:spLocks noGrp="1"/>
          </p:cNvSpPr>
          <p:nvPr>
            <p:ph type="title"/>
          </p:nvPr>
        </p:nvSpPr>
        <p:spPr>
          <a:xfrm>
            <a:off x="838200" y="1"/>
            <a:ext cx="10515600" cy="1130299"/>
          </a:xfrm>
        </p:spPr>
        <p:txBody>
          <a:bodyPr/>
          <a:lstStyle/>
          <a:p>
            <a:pPr algn="ctr"/>
            <a:r>
              <a:rPr lang="en-CA" dirty="0">
                <a:latin typeface="Arial Black" panose="020B0A04020102020204" pitchFamily="34" charset="0"/>
              </a:rPr>
              <a:t>Mount Seir</a:t>
            </a:r>
          </a:p>
        </p:txBody>
      </p:sp>
      <p:sp>
        <p:nvSpPr>
          <p:cNvPr id="3" name="Content Placeholder 2">
            <a:extLst>
              <a:ext uri="{FF2B5EF4-FFF2-40B4-BE49-F238E27FC236}">
                <a16:creationId xmlns:a16="http://schemas.microsoft.com/office/drawing/2014/main" id="{F8446B47-C5C4-0CE7-7B5F-564893F76D8F}"/>
              </a:ext>
            </a:extLst>
          </p:cNvPr>
          <p:cNvSpPr>
            <a:spLocks noGrp="1"/>
          </p:cNvSpPr>
          <p:nvPr>
            <p:ph idx="1"/>
          </p:nvPr>
        </p:nvSpPr>
        <p:spPr>
          <a:xfrm>
            <a:off x="0" y="1130300"/>
            <a:ext cx="12192000" cy="5727699"/>
          </a:xfrm>
        </p:spPr>
        <p:txBody>
          <a:bodyPr/>
          <a:lstStyle/>
          <a:p>
            <a:r>
              <a:rPr lang="en-CA" dirty="0"/>
              <a:t>God states the reason for the punishment:</a:t>
            </a:r>
          </a:p>
          <a:p>
            <a:pPr marL="457200" lvl="1" indent="0">
              <a:spcBef>
                <a:spcPts val="0"/>
              </a:spcBef>
              <a:buNone/>
            </a:pPr>
            <a:r>
              <a:rPr lang="en-CA" b="1" u="sng" dirty="0"/>
              <a:t>Ezekiel 35:5-6 ESV</a:t>
            </a:r>
            <a:endParaRPr lang="en-CA" sz="2800" b="1" u="sng" dirty="0"/>
          </a:p>
          <a:p>
            <a:pPr marL="457200" lvl="1" indent="0">
              <a:spcBef>
                <a:spcPts val="0"/>
              </a:spcBef>
              <a:buNone/>
            </a:pPr>
            <a:r>
              <a:rPr lang="en-CA" dirty="0"/>
              <a:t>Because </a:t>
            </a:r>
            <a:r>
              <a:rPr lang="en-CA" b="1" dirty="0">
                <a:highlight>
                  <a:srgbClr val="FFFF00"/>
                </a:highlight>
              </a:rPr>
              <a:t>you cherished perpetual enmity</a:t>
            </a:r>
            <a:r>
              <a:rPr lang="en-CA" dirty="0"/>
              <a:t> </a:t>
            </a:r>
            <a:br>
              <a:rPr lang="en-CA" dirty="0"/>
            </a:br>
            <a:r>
              <a:rPr lang="en-CA" dirty="0"/>
              <a:t>and </a:t>
            </a:r>
            <a:r>
              <a:rPr lang="en-CA" b="1" dirty="0">
                <a:highlight>
                  <a:srgbClr val="FFFF00"/>
                </a:highlight>
              </a:rPr>
              <a:t>gave over the people of Israel to the power of the sword at the time of their calamity</a:t>
            </a:r>
            <a:r>
              <a:rPr lang="en-CA" dirty="0"/>
              <a:t>, </a:t>
            </a:r>
            <a:br>
              <a:rPr lang="en-CA" dirty="0"/>
            </a:br>
            <a:r>
              <a:rPr lang="en-CA" dirty="0"/>
              <a:t>at the time of their final punishment,  </a:t>
            </a:r>
            <a:br>
              <a:rPr lang="en-CA" dirty="0"/>
            </a:br>
            <a:r>
              <a:rPr lang="en-CA" dirty="0"/>
              <a:t>therefore, as I live, declares the Lord GOD, </a:t>
            </a:r>
            <a:br>
              <a:rPr lang="en-CA" dirty="0"/>
            </a:br>
            <a:r>
              <a:rPr lang="en-CA" dirty="0"/>
              <a:t>I will prepare you for blood, and blood shall pursue you; </a:t>
            </a:r>
            <a:br>
              <a:rPr lang="en-CA" dirty="0"/>
            </a:br>
            <a:r>
              <a:rPr lang="en-CA" dirty="0"/>
              <a:t>because </a:t>
            </a:r>
            <a:r>
              <a:rPr lang="en-CA" b="1" dirty="0">
                <a:highlight>
                  <a:srgbClr val="FFFF00"/>
                </a:highlight>
              </a:rPr>
              <a:t>you did not hate bloodshed</a:t>
            </a:r>
            <a:r>
              <a:rPr lang="en-CA" dirty="0"/>
              <a:t>, therefore blood shall pursue you.  </a:t>
            </a:r>
          </a:p>
          <a:p>
            <a:pPr>
              <a:spcBef>
                <a:spcPts val="600"/>
              </a:spcBef>
            </a:pPr>
            <a:r>
              <a:rPr lang="en-CA" dirty="0"/>
              <a:t>The judgement is reiterated:</a:t>
            </a:r>
          </a:p>
          <a:p>
            <a:pPr marL="457200" lvl="1" indent="0">
              <a:spcBef>
                <a:spcPts val="0"/>
              </a:spcBef>
              <a:buNone/>
            </a:pPr>
            <a:r>
              <a:rPr lang="en-CA" b="1" u="sng" dirty="0"/>
              <a:t>Ezekiel 35:7-9 ESV</a:t>
            </a:r>
            <a:endParaRPr lang="en-CA" sz="2800" b="1" u="sng" dirty="0"/>
          </a:p>
          <a:p>
            <a:pPr marL="457200" lvl="1" indent="0">
              <a:spcBef>
                <a:spcPts val="0"/>
              </a:spcBef>
              <a:buNone/>
            </a:pPr>
            <a:r>
              <a:rPr lang="en-CA" b="1" dirty="0">
                <a:highlight>
                  <a:srgbClr val="FFFF00"/>
                </a:highlight>
              </a:rPr>
              <a:t>I will make Mount Seir a waste and a desolation</a:t>
            </a:r>
            <a:r>
              <a:rPr lang="en-CA" dirty="0"/>
              <a:t>, </a:t>
            </a:r>
            <a:br>
              <a:rPr lang="en-CA" dirty="0"/>
            </a:br>
            <a:r>
              <a:rPr lang="en-CA" dirty="0"/>
              <a:t>and I will cut off from it all who come and go.  </a:t>
            </a:r>
            <a:br>
              <a:rPr lang="en-CA" dirty="0"/>
            </a:br>
            <a:r>
              <a:rPr lang="en-CA" dirty="0"/>
              <a:t>And I will fill its mountains with the slain.  </a:t>
            </a:r>
            <a:br>
              <a:rPr lang="en-CA" dirty="0"/>
            </a:br>
            <a:r>
              <a:rPr lang="en-CA" dirty="0"/>
              <a:t>On your hills and in your valleys and in all your ravines those slain with the sword shall fall.  </a:t>
            </a:r>
            <a:br>
              <a:rPr lang="en-CA" dirty="0"/>
            </a:br>
            <a:r>
              <a:rPr lang="en-CA" b="1" dirty="0">
                <a:highlight>
                  <a:srgbClr val="FFFF00"/>
                </a:highlight>
              </a:rPr>
              <a:t>I will make you a perpetual desolation</a:t>
            </a:r>
            <a:r>
              <a:rPr lang="en-CA" dirty="0"/>
              <a:t>, and your cities shall not be inhabited. </a:t>
            </a:r>
          </a:p>
          <a:p>
            <a:pPr marL="457200" lvl="1" indent="0">
              <a:spcBef>
                <a:spcPts val="600"/>
              </a:spcBef>
              <a:buNone/>
            </a:pPr>
            <a:r>
              <a:rPr lang="en-CA" b="1" dirty="0">
                <a:highlight>
                  <a:srgbClr val="FFFF00"/>
                </a:highlight>
              </a:rPr>
              <a:t>Then you will know that I am the LORD</a:t>
            </a:r>
            <a:r>
              <a:rPr lang="en-CA" dirty="0"/>
              <a:t>.</a:t>
            </a:r>
          </a:p>
        </p:txBody>
      </p:sp>
    </p:spTree>
    <p:extLst>
      <p:ext uri="{BB962C8B-B14F-4D97-AF65-F5344CB8AC3E}">
        <p14:creationId xmlns:p14="http://schemas.microsoft.com/office/powerpoint/2010/main" val="64694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9EA4-B681-B3B2-21A1-17B610EA7ABA}"/>
              </a:ext>
            </a:extLst>
          </p:cNvPr>
          <p:cNvSpPr>
            <a:spLocks noGrp="1"/>
          </p:cNvSpPr>
          <p:nvPr>
            <p:ph type="title"/>
          </p:nvPr>
        </p:nvSpPr>
        <p:spPr>
          <a:xfrm>
            <a:off x="838200" y="1"/>
            <a:ext cx="10515600" cy="1162372"/>
          </a:xfrm>
        </p:spPr>
        <p:txBody>
          <a:bodyPr/>
          <a:lstStyle/>
          <a:p>
            <a:pPr algn="ctr"/>
            <a:r>
              <a:rPr lang="en-CA" dirty="0">
                <a:latin typeface="Arial Black" panose="020B0A04020102020204" pitchFamily="34" charset="0"/>
              </a:rPr>
              <a:t>A History of Enmity</a:t>
            </a:r>
          </a:p>
        </p:txBody>
      </p:sp>
      <p:sp>
        <p:nvSpPr>
          <p:cNvPr id="3" name="Content Placeholder 2">
            <a:extLst>
              <a:ext uri="{FF2B5EF4-FFF2-40B4-BE49-F238E27FC236}">
                <a16:creationId xmlns:a16="http://schemas.microsoft.com/office/drawing/2014/main" id="{0BA8C990-88A8-C477-8CAA-9BFF40781EF5}"/>
              </a:ext>
            </a:extLst>
          </p:cNvPr>
          <p:cNvSpPr>
            <a:spLocks noGrp="1"/>
          </p:cNvSpPr>
          <p:nvPr>
            <p:ph idx="1"/>
          </p:nvPr>
        </p:nvSpPr>
        <p:spPr>
          <a:xfrm>
            <a:off x="698500" y="1162373"/>
            <a:ext cx="10934700" cy="5695626"/>
          </a:xfrm>
        </p:spPr>
        <p:txBody>
          <a:bodyPr>
            <a:normAutofit/>
          </a:bodyPr>
          <a:lstStyle/>
          <a:p>
            <a:pPr marL="0" indent="0">
              <a:buNone/>
            </a:pPr>
            <a:r>
              <a:rPr lang="en-CA" b="1" dirty="0">
                <a:highlight>
                  <a:srgbClr val="FFFF00"/>
                </a:highlight>
              </a:rPr>
              <a:t>Starting with Jacob and Esau</a:t>
            </a:r>
            <a:r>
              <a:rPr lang="en-CA" dirty="0"/>
              <a:t>, there was a long history of strife between Edom and Israel – it  culminated in the fall of Jerusalem in 586BC, </a:t>
            </a:r>
            <a:br>
              <a:rPr lang="en-CA" dirty="0"/>
            </a:br>
            <a:r>
              <a:rPr lang="en-CA" dirty="0"/>
              <a:t>where Edomites aided and abetted the Babylonians:</a:t>
            </a:r>
          </a:p>
          <a:p>
            <a:pPr marL="457200" lvl="1" indent="0">
              <a:spcBef>
                <a:spcPts val="0"/>
              </a:spcBef>
              <a:buNone/>
            </a:pPr>
            <a:r>
              <a:rPr lang="en-CA" b="1" u="sng" dirty="0"/>
              <a:t>Psalm 137:7 ESV</a:t>
            </a:r>
          </a:p>
          <a:p>
            <a:pPr marL="457200" lvl="1" indent="0">
              <a:spcBef>
                <a:spcPts val="0"/>
              </a:spcBef>
              <a:buNone/>
            </a:pPr>
            <a:r>
              <a:rPr lang="en-CA" dirty="0"/>
              <a:t>Remember, O LORD, against the </a:t>
            </a:r>
            <a:r>
              <a:rPr lang="en-CA" b="1" dirty="0">
                <a:highlight>
                  <a:srgbClr val="FFFF00"/>
                </a:highlight>
              </a:rPr>
              <a:t>Edomites</a:t>
            </a:r>
            <a:r>
              <a:rPr lang="en-CA" dirty="0"/>
              <a:t> the day of Jerusalem,</a:t>
            </a:r>
            <a:br>
              <a:rPr lang="en-CA" dirty="0"/>
            </a:br>
            <a:r>
              <a:rPr lang="en-CA" dirty="0"/>
              <a:t>how they </a:t>
            </a:r>
            <a:r>
              <a:rPr lang="en-CA" b="1" dirty="0">
                <a:highlight>
                  <a:srgbClr val="FFFF00"/>
                </a:highlight>
              </a:rPr>
              <a:t>said</a:t>
            </a:r>
            <a:r>
              <a:rPr lang="en-CA" dirty="0"/>
              <a:t>, </a:t>
            </a:r>
          </a:p>
          <a:p>
            <a:pPr marL="914400" lvl="2" indent="0">
              <a:spcBef>
                <a:spcPts val="0"/>
              </a:spcBef>
              <a:buNone/>
            </a:pPr>
            <a:r>
              <a:rPr lang="en-CA" sz="2400" dirty="0"/>
              <a:t>“</a:t>
            </a:r>
            <a:r>
              <a:rPr lang="en-CA" sz="2400" b="1" dirty="0">
                <a:highlight>
                  <a:srgbClr val="FFFF00"/>
                </a:highlight>
              </a:rPr>
              <a:t>Lay it bare</a:t>
            </a:r>
            <a:r>
              <a:rPr lang="en-CA" sz="2400" dirty="0"/>
              <a:t>, lay it bare, down to its foundations!”</a:t>
            </a:r>
          </a:p>
          <a:p>
            <a:pPr marL="457200" lvl="1" indent="0">
              <a:spcBef>
                <a:spcPts val="1200"/>
              </a:spcBef>
              <a:buNone/>
            </a:pPr>
            <a:r>
              <a:rPr lang="en-CA" b="1" u="sng" dirty="0"/>
              <a:t>Lamentations 4:21-22 ESV</a:t>
            </a:r>
          </a:p>
          <a:p>
            <a:pPr marL="457200" lvl="1" indent="0">
              <a:buNone/>
            </a:pPr>
            <a:r>
              <a:rPr lang="en-CA" dirty="0"/>
              <a:t>Rejoice and be glad, </a:t>
            </a:r>
            <a:r>
              <a:rPr lang="en-CA" b="1" dirty="0">
                <a:highlight>
                  <a:srgbClr val="FFFF00"/>
                </a:highlight>
              </a:rPr>
              <a:t>O daughter of Edom</a:t>
            </a:r>
            <a:r>
              <a:rPr lang="en-CA" dirty="0"/>
              <a:t>, you who dwell in the land of Uz;</a:t>
            </a:r>
            <a:br>
              <a:rPr lang="en-CA" dirty="0"/>
            </a:br>
            <a:r>
              <a:rPr lang="en-CA" dirty="0"/>
              <a:t>but </a:t>
            </a:r>
            <a:r>
              <a:rPr lang="en-CA" b="1" dirty="0">
                <a:highlight>
                  <a:srgbClr val="FFFF00"/>
                </a:highlight>
              </a:rPr>
              <a:t>to you also the cup shall pass</a:t>
            </a:r>
            <a:r>
              <a:rPr lang="en-CA" dirty="0"/>
              <a:t>; you shall become drunk and strip yourself bare.</a:t>
            </a:r>
            <a:br>
              <a:rPr lang="en-CA" dirty="0"/>
            </a:br>
            <a:r>
              <a:rPr lang="en-CA" dirty="0"/>
              <a:t>The punishment of your iniquity, O daughter of Zion, is accomplished;</a:t>
            </a:r>
            <a:br>
              <a:rPr lang="en-CA" dirty="0"/>
            </a:br>
            <a:r>
              <a:rPr lang="en-CA" dirty="0"/>
              <a:t>he will keep you in exile no longer;</a:t>
            </a:r>
            <a:br>
              <a:rPr lang="en-CA" dirty="0"/>
            </a:br>
            <a:r>
              <a:rPr lang="en-CA" dirty="0"/>
              <a:t>but </a:t>
            </a:r>
            <a:r>
              <a:rPr lang="en-CA" b="1" dirty="0">
                <a:highlight>
                  <a:srgbClr val="FFFF00"/>
                </a:highlight>
              </a:rPr>
              <a:t>your iniquity</a:t>
            </a:r>
            <a:r>
              <a:rPr lang="en-CA" dirty="0"/>
              <a:t>, </a:t>
            </a:r>
            <a:r>
              <a:rPr lang="en-CA" b="1" dirty="0">
                <a:highlight>
                  <a:srgbClr val="FFFF00"/>
                </a:highlight>
              </a:rPr>
              <a:t>O daughter of Edom</a:t>
            </a:r>
            <a:r>
              <a:rPr lang="en-CA" dirty="0"/>
              <a:t>, </a:t>
            </a:r>
            <a:r>
              <a:rPr lang="en-CA" b="1" dirty="0">
                <a:highlight>
                  <a:srgbClr val="FFFF00"/>
                </a:highlight>
              </a:rPr>
              <a:t>he will punish</a:t>
            </a:r>
            <a:r>
              <a:rPr lang="en-CA" dirty="0"/>
              <a:t>; he will uncover your sins.</a:t>
            </a:r>
          </a:p>
          <a:p>
            <a:pPr marL="457200" lvl="1" indent="0">
              <a:buNone/>
            </a:pPr>
            <a:endParaRPr lang="en-CA" dirty="0"/>
          </a:p>
        </p:txBody>
      </p:sp>
    </p:spTree>
    <p:extLst>
      <p:ext uri="{BB962C8B-B14F-4D97-AF65-F5344CB8AC3E}">
        <p14:creationId xmlns:p14="http://schemas.microsoft.com/office/powerpoint/2010/main" val="302973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A7B9-B0CA-18E1-0E15-0CF6B775A0DB}"/>
              </a:ext>
            </a:extLst>
          </p:cNvPr>
          <p:cNvSpPr>
            <a:spLocks noGrp="1"/>
          </p:cNvSpPr>
          <p:nvPr>
            <p:ph type="title"/>
          </p:nvPr>
        </p:nvSpPr>
        <p:spPr>
          <a:xfrm>
            <a:off x="838200" y="1"/>
            <a:ext cx="10515600" cy="1131375"/>
          </a:xfrm>
        </p:spPr>
        <p:txBody>
          <a:bodyPr/>
          <a:lstStyle/>
          <a:p>
            <a:pPr algn="ctr"/>
            <a:r>
              <a:rPr lang="en-CA" dirty="0">
                <a:latin typeface="Arial Black" panose="020B0A04020102020204" pitchFamily="34" charset="0"/>
              </a:rPr>
              <a:t>Edomites Take the Land</a:t>
            </a:r>
          </a:p>
        </p:txBody>
      </p:sp>
      <p:sp>
        <p:nvSpPr>
          <p:cNvPr id="3" name="Content Placeholder 2">
            <a:extLst>
              <a:ext uri="{FF2B5EF4-FFF2-40B4-BE49-F238E27FC236}">
                <a16:creationId xmlns:a16="http://schemas.microsoft.com/office/drawing/2014/main" id="{CA165A84-2E4D-4BFD-FE01-80BEC4E0728A}"/>
              </a:ext>
            </a:extLst>
          </p:cNvPr>
          <p:cNvSpPr>
            <a:spLocks noGrp="1"/>
          </p:cNvSpPr>
          <p:nvPr>
            <p:ph idx="1"/>
          </p:nvPr>
        </p:nvSpPr>
        <p:spPr>
          <a:xfrm>
            <a:off x="0" y="1131376"/>
            <a:ext cx="11732218" cy="5726623"/>
          </a:xfrm>
        </p:spPr>
        <p:txBody>
          <a:bodyPr/>
          <a:lstStyle/>
          <a:p>
            <a:pPr marL="0" indent="0">
              <a:buNone/>
            </a:pPr>
            <a:r>
              <a:rPr lang="en-CA" dirty="0"/>
              <a:t>During the exile, </a:t>
            </a:r>
            <a:r>
              <a:rPr lang="en-CA" b="1" dirty="0">
                <a:highlight>
                  <a:srgbClr val="FFFF00"/>
                </a:highlight>
              </a:rPr>
              <a:t>Edomites moved into the territory of Israel as far north as Hebron</a:t>
            </a:r>
            <a:r>
              <a:rPr lang="en-CA" dirty="0"/>
              <a:t>: the area became known as “</a:t>
            </a:r>
            <a:r>
              <a:rPr lang="en-CA" b="1" dirty="0">
                <a:highlight>
                  <a:srgbClr val="FFFF00"/>
                </a:highlight>
              </a:rPr>
              <a:t>Idumea</a:t>
            </a:r>
            <a:r>
              <a:rPr lang="en-CA" dirty="0"/>
              <a:t>”:</a:t>
            </a:r>
          </a:p>
          <a:p>
            <a:pPr marL="457200" lvl="1" indent="0">
              <a:spcBef>
                <a:spcPts val="0"/>
              </a:spcBef>
              <a:buNone/>
            </a:pPr>
            <a:r>
              <a:rPr lang="en-CA" b="1" u="sng" dirty="0"/>
              <a:t>Ezekiel 35:10-13 ESV</a:t>
            </a:r>
          </a:p>
          <a:p>
            <a:pPr marL="457200" lvl="1" indent="0">
              <a:spcBef>
                <a:spcPts val="0"/>
              </a:spcBef>
              <a:buNone/>
            </a:pPr>
            <a:r>
              <a:rPr lang="en-CA" dirty="0"/>
              <a:t>Because </a:t>
            </a:r>
            <a:r>
              <a:rPr lang="en-CA" b="1" dirty="0">
                <a:highlight>
                  <a:srgbClr val="FFFF00"/>
                </a:highlight>
              </a:rPr>
              <a:t>you said</a:t>
            </a:r>
            <a:r>
              <a:rPr lang="en-CA" dirty="0"/>
              <a:t>, </a:t>
            </a:r>
          </a:p>
          <a:p>
            <a:pPr marL="914400" lvl="2" indent="0">
              <a:spcBef>
                <a:spcPts val="0"/>
              </a:spcBef>
              <a:buNone/>
            </a:pPr>
            <a:r>
              <a:rPr lang="en-CA" sz="2400" dirty="0"/>
              <a:t>‘These </a:t>
            </a:r>
            <a:r>
              <a:rPr lang="en-CA" sz="2400" b="1" dirty="0">
                <a:highlight>
                  <a:srgbClr val="FFFF00"/>
                </a:highlight>
              </a:rPr>
              <a:t>two nations and these two countries shall be mine</a:t>
            </a:r>
            <a:r>
              <a:rPr lang="en-CA" sz="2400" dirty="0"/>
              <a:t>, </a:t>
            </a:r>
            <a:br>
              <a:rPr lang="en-CA" sz="2400" dirty="0"/>
            </a:br>
            <a:r>
              <a:rPr lang="en-CA" sz="2400" dirty="0"/>
              <a:t>and </a:t>
            </a:r>
            <a:r>
              <a:rPr lang="en-CA" sz="2400" b="1" dirty="0">
                <a:highlight>
                  <a:srgbClr val="FFFF00"/>
                </a:highlight>
              </a:rPr>
              <a:t>we will take possession of them</a:t>
            </a:r>
            <a:r>
              <a:rPr lang="en-CA" sz="2400" dirty="0"/>
              <a:t>’</a:t>
            </a:r>
          </a:p>
          <a:p>
            <a:pPr marL="457200" lvl="1" indent="0">
              <a:buNone/>
            </a:pPr>
            <a:r>
              <a:rPr lang="en-CA" dirty="0"/>
              <a:t>—</a:t>
            </a:r>
            <a:r>
              <a:rPr lang="en-CA" b="1" dirty="0">
                <a:highlight>
                  <a:srgbClr val="FFFF00"/>
                </a:highlight>
              </a:rPr>
              <a:t>although the LORD was there</a:t>
            </a:r>
            <a:r>
              <a:rPr lang="en-CA" dirty="0"/>
              <a:t>—</a:t>
            </a:r>
            <a:br>
              <a:rPr lang="en-CA" dirty="0"/>
            </a:br>
            <a:r>
              <a:rPr lang="en-CA" dirty="0"/>
              <a:t>therefore, as I live, declares the Lord GOD, </a:t>
            </a:r>
            <a:r>
              <a:rPr lang="en-CA" b="1" dirty="0">
                <a:highlight>
                  <a:srgbClr val="FFFF00"/>
                </a:highlight>
              </a:rPr>
              <a:t>I will deal with you</a:t>
            </a:r>
            <a:r>
              <a:rPr lang="en-CA" dirty="0"/>
              <a:t> </a:t>
            </a:r>
            <a:br>
              <a:rPr lang="en-CA" dirty="0"/>
            </a:br>
            <a:r>
              <a:rPr lang="en-CA" dirty="0"/>
              <a:t>according to the anger and envy that you showed because of your hatred against them.  And I will make myself known among them, when I judge you.   </a:t>
            </a:r>
          </a:p>
          <a:p>
            <a:pPr marL="457200" lvl="1" indent="0">
              <a:buNone/>
            </a:pPr>
            <a:r>
              <a:rPr lang="en-CA" b="1" dirty="0">
                <a:highlight>
                  <a:srgbClr val="FFFF00"/>
                </a:highlight>
              </a:rPr>
              <a:t>And you shall know that I am the LORD</a:t>
            </a:r>
            <a:r>
              <a:rPr lang="en-CA" dirty="0"/>
              <a:t>.  </a:t>
            </a:r>
          </a:p>
          <a:p>
            <a:pPr marL="457200" lvl="1" indent="0">
              <a:buNone/>
            </a:pPr>
            <a:r>
              <a:rPr lang="en-CA" dirty="0"/>
              <a:t>I have heard all </a:t>
            </a:r>
            <a:r>
              <a:rPr lang="en-CA" b="1" dirty="0">
                <a:highlight>
                  <a:srgbClr val="FFFF00"/>
                </a:highlight>
              </a:rPr>
              <a:t>the revilings that you uttered against the mountains of Israel</a:t>
            </a:r>
            <a:r>
              <a:rPr lang="en-CA" dirty="0"/>
              <a:t>, saying,</a:t>
            </a:r>
          </a:p>
          <a:p>
            <a:pPr marL="914400" lvl="2" indent="0">
              <a:spcBef>
                <a:spcPts val="0"/>
              </a:spcBef>
              <a:buNone/>
            </a:pPr>
            <a:r>
              <a:rPr lang="en-CA" sz="2400" dirty="0"/>
              <a:t> ‘They are laid desolate; they are given us to devour.’  </a:t>
            </a:r>
          </a:p>
          <a:p>
            <a:pPr marL="457200" lvl="1" indent="0">
              <a:buNone/>
            </a:pPr>
            <a:r>
              <a:rPr lang="en-CA" dirty="0"/>
              <a:t>And </a:t>
            </a:r>
            <a:r>
              <a:rPr lang="en-CA" b="1" dirty="0">
                <a:highlight>
                  <a:srgbClr val="FFFF00"/>
                </a:highlight>
              </a:rPr>
              <a:t>you magnified yourselves against me</a:t>
            </a:r>
            <a:r>
              <a:rPr lang="en-CA" dirty="0"/>
              <a:t> with your mouth, </a:t>
            </a:r>
            <a:br>
              <a:rPr lang="en-CA" dirty="0"/>
            </a:br>
            <a:r>
              <a:rPr lang="en-CA" dirty="0"/>
              <a:t>and multiplied your words against me; I heard it.</a:t>
            </a:r>
          </a:p>
        </p:txBody>
      </p:sp>
    </p:spTree>
    <p:extLst>
      <p:ext uri="{BB962C8B-B14F-4D97-AF65-F5344CB8AC3E}">
        <p14:creationId xmlns:p14="http://schemas.microsoft.com/office/powerpoint/2010/main" val="418105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F82E5-B90B-7045-5AB8-3206888C270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5D610E3-87AA-C768-B9C0-B0CE17739A61}"/>
              </a:ext>
            </a:extLst>
          </p:cNvPr>
          <p:cNvPicPr>
            <a:picLocks noChangeAspect="1"/>
          </p:cNvPicPr>
          <p:nvPr/>
        </p:nvPicPr>
        <p:blipFill>
          <a:blip r:embed="rId3"/>
          <a:stretch>
            <a:fillRect/>
          </a:stretch>
        </p:blipFill>
        <p:spPr>
          <a:xfrm>
            <a:off x="0" y="251376"/>
            <a:ext cx="12192000" cy="6355247"/>
          </a:xfrm>
          <a:prstGeom prst="rect">
            <a:avLst/>
          </a:prstGeom>
        </p:spPr>
      </p:pic>
      <p:sp>
        <p:nvSpPr>
          <p:cNvPr id="3" name="TextBox 2">
            <a:extLst>
              <a:ext uri="{FF2B5EF4-FFF2-40B4-BE49-F238E27FC236}">
                <a16:creationId xmlns:a16="http://schemas.microsoft.com/office/drawing/2014/main" id="{290A844F-77F1-862A-E93A-0B40ACF67DFA}"/>
              </a:ext>
            </a:extLst>
          </p:cNvPr>
          <p:cNvSpPr txBox="1"/>
          <p:nvPr/>
        </p:nvSpPr>
        <p:spPr>
          <a:xfrm>
            <a:off x="6096000" y="320456"/>
            <a:ext cx="6096000" cy="5262979"/>
          </a:xfrm>
          <a:prstGeom prst="rect">
            <a:avLst/>
          </a:prstGeom>
          <a:solidFill>
            <a:schemeClr val="bg2"/>
          </a:solidFill>
        </p:spPr>
        <p:txBody>
          <a:bodyPr wrap="square" rtlCol="0">
            <a:spAutoFit/>
          </a:bodyPr>
          <a:lstStyle/>
          <a:p>
            <a:pPr algn="ctr"/>
            <a:r>
              <a:rPr lang="en-CA" sz="2800" dirty="0"/>
              <a:t>The area was known as Idumea </a:t>
            </a:r>
          </a:p>
          <a:p>
            <a:pPr algn="ctr"/>
            <a:r>
              <a:rPr lang="en-CA" sz="2800" dirty="0"/>
              <a:t>from Persian times </a:t>
            </a:r>
          </a:p>
          <a:p>
            <a:pPr algn="ctr"/>
            <a:r>
              <a:rPr lang="en-CA" sz="2800" dirty="0"/>
              <a:t>up until New Testament times.</a:t>
            </a:r>
          </a:p>
          <a:p>
            <a:pPr algn="ctr"/>
            <a:endParaRPr lang="en-CA" sz="2800" dirty="0"/>
          </a:p>
          <a:p>
            <a:pPr algn="ctr"/>
            <a:r>
              <a:rPr lang="en-CA" sz="2800" dirty="0"/>
              <a:t>The traditional territory of Edom</a:t>
            </a:r>
          </a:p>
          <a:p>
            <a:pPr algn="ctr"/>
            <a:r>
              <a:rPr lang="en-CA" sz="2800" dirty="0"/>
              <a:t>was taken over by the</a:t>
            </a:r>
            <a:br>
              <a:rPr lang="en-CA" sz="2800" dirty="0"/>
            </a:br>
            <a:r>
              <a:rPr lang="en-CA" sz="2800" dirty="0"/>
              <a:t>Nabatean Arabs.</a:t>
            </a:r>
          </a:p>
          <a:p>
            <a:pPr algn="ctr"/>
            <a:endParaRPr lang="en-CA" sz="2800" dirty="0"/>
          </a:p>
          <a:p>
            <a:pPr algn="ctr"/>
            <a:r>
              <a:rPr lang="en-CA" sz="2800" dirty="0"/>
              <a:t>In about 120BC, John Hyrcanus forced</a:t>
            </a:r>
            <a:br>
              <a:rPr lang="en-CA" sz="2800" dirty="0"/>
            </a:br>
            <a:r>
              <a:rPr lang="en-CA" sz="2800" dirty="0"/>
              <a:t>the Idumeans to accept Judaism – the</a:t>
            </a:r>
            <a:br>
              <a:rPr lang="en-CA" sz="2800" dirty="0"/>
            </a:br>
            <a:r>
              <a:rPr lang="en-CA" sz="2800" dirty="0"/>
              <a:t>last remnants of “Edom” were absorbed into the “Jews”.</a:t>
            </a:r>
          </a:p>
        </p:txBody>
      </p:sp>
    </p:spTree>
    <p:extLst>
      <p:ext uri="{BB962C8B-B14F-4D97-AF65-F5344CB8AC3E}">
        <p14:creationId xmlns:p14="http://schemas.microsoft.com/office/powerpoint/2010/main" val="99466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B751-2ACA-591A-E2CF-0D98DF0074B3}"/>
              </a:ext>
            </a:extLst>
          </p:cNvPr>
          <p:cNvSpPr>
            <a:spLocks noGrp="1"/>
          </p:cNvSpPr>
          <p:nvPr>
            <p:ph type="title"/>
          </p:nvPr>
        </p:nvSpPr>
        <p:spPr>
          <a:xfrm>
            <a:off x="838200" y="1"/>
            <a:ext cx="10515600" cy="1146874"/>
          </a:xfrm>
        </p:spPr>
        <p:txBody>
          <a:bodyPr/>
          <a:lstStyle/>
          <a:p>
            <a:pPr algn="ctr"/>
            <a:r>
              <a:rPr lang="en-CA" b="1" dirty="0">
                <a:latin typeface="Arial Black" panose="020B0A04020102020204" pitchFamily="34" charset="0"/>
              </a:rPr>
              <a:t>The Fate of Edom</a:t>
            </a:r>
          </a:p>
        </p:txBody>
      </p:sp>
      <p:sp>
        <p:nvSpPr>
          <p:cNvPr id="3" name="Content Placeholder 2">
            <a:extLst>
              <a:ext uri="{FF2B5EF4-FFF2-40B4-BE49-F238E27FC236}">
                <a16:creationId xmlns:a16="http://schemas.microsoft.com/office/drawing/2014/main" id="{8D048B6A-4628-647F-DACA-F2FD74D9A01C}"/>
              </a:ext>
            </a:extLst>
          </p:cNvPr>
          <p:cNvSpPr>
            <a:spLocks noGrp="1"/>
          </p:cNvSpPr>
          <p:nvPr>
            <p:ph idx="1"/>
          </p:nvPr>
        </p:nvSpPr>
        <p:spPr>
          <a:xfrm>
            <a:off x="0" y="1146875"/>
            <a:ext cx="12192000" cy="5711124"/>
          </a:xfrm>
        </p:spPr>
        <p:txBody>
          <a:bodyPr>
            <a:normAutofit/>
          </a:bodyPr>
          <a:lstStyle/>
          <a:p>
            <a:r>
              <a:rPr lang="en-CA" dirty="0"/>
              <a:t>Jeremiah prophesizes a restoration of the nations of Moab and Ammon:</a:t>
            </a:r>
          </a:p>
          <a:p>
            <a:pPr marL="457200" lvl="1" indent="0">
              <a:buNone/>
            </a:pPr>
            <a:r>
              <a:rPr lang="en-CA" b="1" u="sng" dirty="0"/>
              <a:t>Jeremiah 48:47a, 49:6 ESV</a:t>
            </a:r>
          </a:p>
          <a:p>
            <a:pPr marL="457200" lvl="1" indent="0">
              <a:buNone/>
            </a:pPr>
            <a:r>
              <a:rPr lang="en-CA" dirty="0"/>
              <a:t>Yet </a:t>
            </a:r>
            <a:r>
              <a:rPr lang="en-CA" b="1" dirty="0">
                <a:highlight>
                  <a:srgbClr val="FFFF00"/>
                </a:highlight>
              </a:rPr>
              <a:t>I will restore the fortunes of Moab</a:t>
            </a:r>
            <a:r>
              <a:rPr lang="en-CA" dirty="0"/>
              <a:t> in the latter days, declares the LORD.</a:t>
            </a:r>
          </a:p>
          <a:p>
            <a:pPr marL="457200" lvl="1" indent="0">
              <a:buNone/>
            </a:pPr>
            <a:r>
              <a:rPr lang="en-CA" dirty="0"/>
              <a:t>But afterward </a:t>
            </a:r>
            <a:r>
              <a:rPr lang="en-CA" b="1" dirty="0">
                <a:highlight>
                  <a:srgbClr val="FFFF00"/>
                </a:highlight>
              </a:rPr>
              <a:t>I will restore the fortunes of the Ammonites</a:t>
            </a:r>
            <a:r>
              <a:rPr lang="en-CA" dirty="0"/>
              <a:t>, declares the LORD.</a:t>
            </a:r>
          </a:p>
          <a:p>
            <a:r>
              <a:rPr lang="en-CA" dirty="0"/>
              <a:t>But NOT so for Edom:</a:t>
            </a:r>
          </a:p>
          <a:p>
            <a:pPr marL="457200" lvl="1" indent="0">
              <a:buNone/>
            </a:pPr>
            <a:r>
              <a:rPr lang="en-CA" b="1" u="sng" dirty="0"/>
              <a:t>Ezekiel 35:14-15 ESV</a:t>
            </a:r>
          </a:p>
          <a:p>
            <a:pPr marL="457200" lvl="1" indent="0">
              <a:spcBef>
                <a:spcPts val="0"/>
              </a:spcBef>
              <a:buNone/>
            </a:pPr>
            <a:r>
              <a:rPr lang="en-CA" dirty="0"/>
              <a:t>Thus says the Lord GOD: </a:t>
            </a:r>
          </a:p>
          <a:p>
            <a:pPr marL="914400" lvl="2" indent="0">
              <a:spcBef>
                <a:spcPts val="0"/>
              </a:spcBef>
              <a:buNone/>
            </a:pPr>
            <a:r>
              <a:rPr lang="en-CA" sz="2400" b="1" dirty="0">
                <a:highlight>
                  <a:srgbClr val="FFFF00"/>
                </a:highlight>
              </a:rPr>
              <a:t>While the whole earth rejoices</a:t>
            </a:r>
            <a:r>
              <a:rPr lang="en-CA" sz="2400" dirty="0"/>
              <a:t>, I will make you desolate.  </a:t>
            </a:r>
            <a:br>
              <a:rPr lang="en-CA" sz="2400" dirty="0"/>
            </a:br>
            <a:r>
              <a:rPr lang="en-CA" sz="2400" dirty="0"/>
              <a:t>As you rejoiced over the inheritance of the house of Israel, </a:t>
            </a:r>
            <a:br>
              <a:rPr lang="en-CA" sz="2400" dirty="0"/>
            </a:br>
            <a:r>
              <a:rPr lang="en-CA" sz="2400" dirty="0"/>
              <a:t>because it was desolate, so I will deal with you; </a:t>
            </a:r>
            <a:br>
              <a:rPr lang="en-CA" sz="2400" dirty="0"/>
            </a:br>
            <a:r>
              <a:rPr lang="en-CA" sz="2400" b="1" dirty="0">
                <a:highlight>
                  <a:srgbClr val="FFFF00"/>
                </a:highlight>
              </a:rPr>
              <a:t>you shall be desolate</a:t>
            </a:r>
            <a:r>
              <a:rPr lang="en-CA" sz="2400" dirty="0"/>
              <a:t>, </a:t>
            </a:r>
            <a:r>
              <a:rPr lang="en-CA" sz="2400" b="1" dirty="0">
                <a:highlight>
                  <a:srgbClr val="FFFF00"/>
                </a:highlight>
              </a:rPr>
              <a:t>Mount Seir</a:t>
            </a:r>
            <a:r>
              <a:rPr lang="en-CA" sz="2400" dirty="0"/>
              <a:t>, [even] </a:t>
            </a:r>
            <a:r>
              <a:rPr lang="en-CA" sz="2400" b="1" dirty="0">
                <a:highlight>
                  <a:srgbClr val="FFFF00"/>
                </a:highlight>
              </a:rPr>
              <a:t>all Edom</a:t>
            </a:r>
            <a:r>
              <a:rPr lang="en-CA" sz="2400" dirty="0"/>
              <a:t>, all of it. </a:t>
            </a:r>
          </a:p>
          <a:p>
            <a:pPr marL="457200" lvl="1" indent="0">
              <a:buNone/>
            </a:pPr>
            <a:r>
              <a:rPr lang="en-CA" b="1" dirty="0">
                <a:highlight>
                  <a:srgbClr val="FFFF00"/>
                </a:highlight>
              </a:rPr>
              <a:t>Then they will know that I am the LORD.</a:t>
            </a:r>
          </a:p>
          <a:p>
            <a:pPr>
              <a:spcBef>
                <a:spcPts val="1200"/>
              </a:spcBef>
            </a:pPr>
            <a:r>
              <a:rPr lang="en-CA" dirty="0"/>
              <a:t>“</a:t>
            </a:r>
            <a:r>
              <a:rPr lang="en-CA" b="1" dirty="0">
                <a:solidFill>
                  <a:prstClr val="black"/>
                </a:solidFill>
                <a:highlight>
                  <a:srgbClr val="FFFF00"/>
                </a:highlight>
                <a:latin typeface="Calibri" panose="020F0502020204030204"/>
              </a:rPr>
              <a:t>w</a:t>
            </a:r>
            <a:r>
              <a:rPr kumimoji="0" lang="en-CA" b="1"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hile</a:t>
            </a:r>
            <a:r>
              <a:rPr kumimoji="0" lang="en-CA"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the whole earth rejoices</a:t>
            </a:r>
            <a:r>
              <a:rPr lang="en-CA" dirty="0"/>
              <a:t>” is the World Tomorrow</a:t>
            </a:r>
          </a:p>
        </p:txBody>
      </p:sp>
    </p:spTree>
    <p:extLst>
      <p:ext uri="{BB962C8B-B14F-4D97-AF65-F5344CB8AC3E}">
        <p14:creationId xmlns:p14="http://schemas.microsoft.com/office/powerpoint/2010/main" val="838238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1359</TotalTime>
  <Words>3920</Words>
  <Application>Microsoft Office PowerPoint</Application>
  <PresentationFormat>Widescreen</PresentationFormat>
  <Paragraphs>250</Paragraphs>
  <Slides>29</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Aptos</vt:lpstr>
      <vt:lpstr>Aptos Display</vt:lpstr>
      <vt:lpstr>Arial</vt:lpstr>
      <vt:lpstr>Arial Black</vt:lpstr>
      <vt:lpstr>Calibri</vt:lpstr>
      <vt:lpstr>Calibri Light</vt:lpstr>
      <vt:lpstr>Wingdings</vt:lpstr>
      <vt:lpstr>Office Theme</vt:lpstr>
      <vt:lpstr>1_Office Theme</vt:lpstr>
      <vt:lpstr>Ezekiel – The Two Mountains</vt:lpstr>
      <vt:lpstr>PowerPoint Presentation</vt:lpstr>
      <vt:lpstr>Mount Seir</vt:lpstr>
      <vt:lpstr>Mount Seir</vt:lpstr>
      <vt:lpstr>Mount Seir</vt:lpstr>
      <vt:lpstr>A History of Enmity</vt:lpstr>
      <vt:lpstr>Edomites Take the Land</vt:lpstr>
      <vt:lpstr>PowerPoint Presentation</vt:lpstr>
      <vt:lpstr>The Fate of Edom</vt:lpstr>
      <vt:lpstr>The Fate of Edom</vt:lpstr>
      <vt:lpstr>PowerPoint Presentation</vt:lpstr>
      <vt:lpstr>The Mountain of GOD</vt:lpstr>
      <vt:lpstr>PowerPoint Presentation</vt:lpstr>
      <vt:lpstr>PowerPoint Presentation</vt:lpstr>
      <vt:lpstr>PowerPoint Presentation</vt:lpstr>
      <vt:lpstr>The Mountains of Israel</vt:lpstr>
      <vt:lpstr>The Mountains of Israel</vt:lpstr>
      <vt:lpstr>Second Exodus and New Israel</vt:lpstr>
      <vt:lpstr>Second Exodus and New Israel</vt:lpstr>
      <vt:lpstr>The Plan of God</vt:lpstr>
      <vt:lpstr>The Plan of God</vt:lpstr>
      <vt:lpstr>The New Covenant</vt:lpstr>
      <vt:lpstr>The New Covenant</vt:lpstr>
      <vt:lpstr>The New Covenant</vt:lpstr>
      <vt:lpstr>The New Covenant</vt:lpstr>
      <vt:lpstr>The New Covenant</vt:lpstr>
      <vt:lpstr>The Wonderful World Tomorrow</vt:lpstr>
      <vt:lpstr>The Wonderful World Tomorrow</vt:lpstr>
      <vt:lpstr>To be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 – The Two Mountains</dc:title>
  <dc:creator>Mike Whyte</dc:creator>
  <cp:lastModifiedBy>Mike Whyte</cp:lastModifiedBy>
  <cp:revision>23</cp:revision>
  <dcterms:created xsi:type="dcterms:W3CDTF">2024-05-02T14:00:15Z</dcterms:created>
  <dcterms:modified xsi:type="dcterms:W3CDTF">2025-03-05T18:48:36Z</dcterms:modified>
</cp:coreProperties>
</file>