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051" autoAdjust="0"/>
  </p:normalViewPr>
  <p:slideViewPr>
    <p:cSldViewPr snapToGrid="0">
      <p:cViewPr varScale="1">
        <p:scale>
          <a:sx n="75" d="100"/>
          <a:sy n="75" d="100"/>
        </p:scale>
        <p:origin x="54" y="126"/>
      </p:cViewPr>
      <p:guideLst>
        <p:guide orient="horz" pos="2160"/>
        <p:guide pos="3840"/>
      </p:guideLst>
    </p:cSldViewPr>
  </p:slideViewPr>
  <p:notesTextViewPr>
    <p:cViewPr>
      <p:scale>
        <a:sx n="133" d="100"/>
        <a:sy n="133" d="100"/>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50DD07-C1CC-4AC4-B0F4-F3F9820AEA5B}" type="datetimeFigureOut">
              <a:rPr lang="en-CA" smtClean="0"/>
              <a:t>2025-11-15</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21801D-5290-4E4B-8EB7-21187DEA1FCD}" type="slidenum">
              <a:rPr lang="en-CA" smtClean="0"/>
              <a:t>‹#›</a:t>
            </a:fld>
            <a:endParaRPr lang="en-CA"/>
          </a:p>
        </p:txBody>
      </p:sp>
    </p:spTree>
    <p:extLst>
      <p:ext uri="{BB962C8B-B14F-4D97-AF65-F5344CB8AC3E}">
        <p14:creationId xmlns:p14="http://schemas.microsoft.com/office/powerpoint/2010/main" val="1428144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Psalm 107 identifies four classes of people (Ps107:4,10,17,23).  </a:t>
            </a:r>
          </a:p>
          <a:p>
            <a:pPr marL="171450" indent="-171450">
              <a:buFont typeface="Arial" panose="020B0604020202020204" pitchFamily="34" charset="0"/>
              <a:buChar char="•"/>
            </a:pPr>
            <a:r>
              <a:rPr lang="en-CA" dirty="0"/>
              <a:t>The object of the Psalm is the people called to the Second Exodus and the New Israel (Ps107:1-3).  </a:t>
            </a:r>
          </a:p>
          <a:p>
            <a:pPr marL="171450" indent="-171450">
              <a:buFont typeface="Arial" panose="020B0604020202020204" pitchFamily="34" charset="0"/>
              <a:buChar char="•"/>
            </a:pPr>
            <a:r>
              <a:rPr lang="en-CA" dirty="0"/>
              <a:t>The Psalmist uses two identical “catch” lines in each stanza: </a:t>
            </a:r>
          </a:p>
          <a:p>
            <a:pPr marL="628650" lvl="1" indent="-171450">
              <a:buFont typeface="Arial" panose="020B0604020202020204" pitchFamily="34" charset="0"/>
              <a:buChar char="•"/>
            </a:pPr>
            <a:r>
              <a:rPr lang="en-CA" dirty="0"/>
              <a:t>the first, establishes that God will provide “deliverance” upon repentance (Ps107:6,13,19,28); </a:t>
            </a:r>
          </a:p>
          <a:p>
            <a:pPr marL="628650" lvl="1" indent="-171450">
              <a:buFont typeface="Arial" panose="020B0604020202020204" pitchFamily="34" charset="0"/>
              <a:buChar char="•"/>
            </a:pPr>
            <a:r>
              <a:rPr lang="en-CA" dirty="0"/>
              <a:t>the second, extolls the “greatness” of God (Ps107:8,15,21,31).  </a:t>
            </a:r>
          </a:p>
          <a:p>
            <a:pPr marL="171450" lvl="0" indent="-171450">
              <a:buFont typeface="Arial" panose="020B0604020202020204" pitchFamily="34" charset="0"/>
              <a:buChar char="•"/>
            </a:pPr>
            <a:r>
              <a:rPr lang="en-CA" dirty="0"/>
              <a:t>The Psalm ends with an injunction to understand (Ps107:43).</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4C705B-09E7-44CF-8A28-A7976D0C8AA3}"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75062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These are Paul’s words describing to King </a:t>
            </a:r>
            <a:r>
              <a:rPr lang="en-CA" dirty="0" err="1"/>
              <a:t>Aggippa</a:t>
            </a:r>
            <a:r>
              <a:rPr lang="en-CA" dirty="0"/>
              <a:t> his commissioning from Jesus …</a:t>
            </a:r>
          </a:p>
        </p:txBody>
      </p:sp>
      <p:sp>
        <p:nvSpPr>
          <p:cNvPr id="4" name="Slide Number Placeholder 3"/>
          <p:cNvSpPr>
            <a:spLocks noGrp="1"/>
          </p:cNvSpPr>
          <p:nvPr>
            <p:ph type="sldNum" sz="quarter" idx="5"/>
          </p:nvPr>
        </p:nvSpPr>
        <p:spPr/>
        <p:txBody>
          <a:bodyPr/>
          <a:lstStyle/>
          <a:p>
            <a:fld id="{8021801D-5290-4E4B-8EB7-21187DEA1FCD}" type="slidenum">
              <a:rPr lang="en-CA" smtClean="0"/>
              <a:t>11</a:t>
            </a:fld>
            <a:endParaRPr lang="en-CA"/>
          </a:p>
        </p:txBody>
      </p:sp>
    </p:spTree>
    <p:extLst>
      <p:ext uri="{BB962C8B-B14F-4D97-AF65-F5344CB8AC3E}">
        <p14:creationId xmlns:p14="http://schemas.microsoft.com/office/powerpoint/2010/main" val="41491476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purpose of identifying these classes of people is to prepare us to deal with them</a:t>
            </a:r>
          </a:p>
          <a:p>
            <a:r>
              <a:rPr lang="en-CA" dirty="0"/>
              <a:t>The first Exodus was to create the Old Nation of Israel </a:t>
            </a:r>
          </a:p>
          <a:p>
            <a:r>
              <a:rPr lang="en-CA" dirty="0"/>
              <a:t>The second Exodus is to create the New Nation of Israel</a:t>
            </a:r>
          </a:p>
        </p:txBody>
      </p:sp>
      <p:sp>
        <p:nvSpPr>
          <p:cNvPr id="4" name="Slide Number Placeholder 3"/>
          <p:cNvSpPr>
            <a:spLocks noGrp="1"/>
          </p:cNvSpPr>
          <p:nvPr>
            <p:ph type="sldNum" sz="quarter" idx="5"/>
          </p:nvPr>
        </p:nvSpPr>
        <p:spPr/>
        <p:txBody>
          <a:bodyPr/>
          <a:lstStyle/>
          <a:p>
            <a:fld id="{8021801D-5290-4E4B-8EB7-21187DEA1FCD}" type="slidenum">
              <a:rPr lang="en-CA" smtClean="0"/>
              <a:t>14</a:t>
            </a:fld>
            <a:endParaRPr lang="en-CA"/>
          </a:p>
        </p:txBody>
      </p:sp>
    </p:spTree>
    <p:extLst>
      <p:ext uri="{BB962C8B-B14F-4D97-AF65-F5344CB8AC3E}">
        <p14:creationId xmlns:p14="http://schemas.microsoft.com/office/powerpoint/2010/main" val="38506013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“city to live in” alludes to verse 7, by duality, the Kingdom of God</a:t>
            </a:r>
          </a:p>
        </p:txBody>
      </p:sp>
      <p:sp>
        <p:nvSpPr>
          <p:cNvPr id="4" name="Slide Number Placeholder 3"/>
          <p:cNvSpPr>
            <a:spLocks noGrp="1"/>
          </p:cNvSpPr>
          <p:nvPr>
            <p:ph type="sldNum" sz="quarter" idx="5"/>
          </p:nvPr>
        </p:nvSpPr>
        <p:spPr/>
        <p:txBody>
          <a:bodyPr/>
          <a:lstStyle/>
          <a:p>
            <a:fld id="{8021801D-5290-4E4B-8EB7-21187DEA1FCD}" type="slidenum">
              <a:rPr lang="en-CA" smtClean="0"/>
              <a:t>15</a:t>
            </a:fld>
            <a:endParaRPr lang="en-CA"/>
          </a:p>
        </p:txBody>
      </p:sp>
    </p:spTree>
    <p:extLst>
      <p:ext uri="{BB962C8B-B14F-4D97-AF65-F5344CB8AC3E}">
        <p14:creationId xmlns:p14="http://schemas.microsoft.com/office/powerpoint/2010/main" val="12096888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 main point of the “catch” line is that the Plan of God is universal …</a:t>
            </a:r>
          </a:p>
          <a:p>
            <a:pPr marL="171450" indent="-171450">
              <a:buFont typeface="Arial" panose="020B0604020202020204" pitchFamily="34" charset="0"/>
              <a:buChar char="•"/>
            </a:pPr>
            <a:r>
              <a:rPr lang="en-CA" dirty="0"/>
              <a:t>God offers salvation to each and every person who has ever lived …</a:t>
            </a:r>
          </a:p>
        </p:txBody>
      </p:sp>
      <p:sp>
        <p:nvSpPr>
          <p:cNvPr id="4" name="Slide Number Placeholder 3"/>
          <p:cNvSpPr>
            <a:spLocks noGrp="1"/>
          </p:cNvSpPr>
          <p:nvPr>
            <p:ph type="sldNum" sz="quarter" idx="5"/>
          </p:nvPr>
        </p:nvSpPr>
        <p:spPr/>
        <p:txBody>
          <a:bodyPr/>
          <a:lstStyle/>
          <a:p>
            <a:fld id="{8021801D-5290-4E4B-8EB7-21187DEA1FCD}" type="slidenum">
              <a:rPr lang="en-CA" smtClean="0"/>
              <a:t>16</a:t>
            </a:fld>
            <a:endParaRPr lang="en-CA"/>
          </a:p>
        </p:txBody>
      </p:sp>
    </p:spTree>
    <p:extLst>
      <p:ext uri="{BB962C8B-B14F-4D97-AF65-F5344CB8AC3E}">
        <p14:creationId xmlns:p14="http://schemas.microsoft.com/office/powerpoint/2010/main" val="42052649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God’s desire is that each and every person will come to repentance</a:t>
            </a:r>
          </a:p>
          <a:p>
            <a:pPr marL="171450" indent="-171450">
              <a:buFont typeface="Arial" panose="020B0604020202020204" pitchFamily="34" charset="0"/>
              <a:buChar char="•"/>
            </a:pPr>
            <a:r>
              <a:rPr lang="en-CA" dirty="0"/>
              <a:t>God’s </a:t>
            </a:r>
            <a:r>
              <a:rPr lang="en-CA" i="1" dirty="0"/>
              <a:t>hesed</a:t>
            </a:r>
            <a:r>
              <a:rPr lang="en-CA" dirty="0"/>
              <a:t> is manifest in the effort of God to call people and bring them to repentance</a:t>
            </a:r>
          </a:p>
          <a:p>
            <a:pPr marL="171450" indent="-171450">
              <a:buFont typeface="Arial" panose="020B0604020202020204" pitchFamily="34" charset="0"/>
              <a:buChar char="•"/>
            </a:pPr>
            <a:r>
              <a:rPr lang="en-CA" dirty="0"/>
              <a:t>The  Book of First John is actually a definition of  </a:t>
            </a:r>
            <a:r>
              <a:rPr lang="en-CA" i="0" dirty="0"/>
              <a:t>ḥesed</a:t>
            </a:r>
          </a:p>
        </p:txBody>
      </p:sp>
      <p:sp>
        <p:nvSpPr>
          <p:cNvPr id="4" name="Slide Number Placeholder 3"/>
          <p:cNvSpPr>
            <a:spLocks noGrp="1"/>
          </p:cNvSpPr>
          <p:nvPr>
            <p:ph type="sldNum" sz="quarter" idx="5"/>
          </p:nvPr>
        </p:nvSpPr>
        <p:spPr/>
        <p:txBody>
          <a:bodyPr/>
          <a:lstStyle/>
          <a:p>
            <a:fld id="{8021801D-5290-4E4B-8EB7-21187DEA1FCD}" type="slidenum">
              <a:rPr lang="en-CA" smtClean="0"/>
              <a:t>17</a:t>
            </a:fld>
            <a:endParaRPr lang="en-CA"/>
          </a:p>
        </p:txBody>
      </p:sp>
    </p:spTree>
    <p:extLst>
      <p:ext uri="{BB962C8B-B14F-4D97-AF65-F5344CB8AC3E}">
        <p14:creationId xmlns:p14="http://schemas.microsoft.com/office/powerpoint/2010/main" val="10748535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These classes are NOT mean to be “all inclusive”</a:t>
            </a:r>
          </a:p>
          <a:p>
            <a:pPr marL="171450" indent="-171450">
              <a:buFont typeface="Arial" panose="020B0604020202020204" pitchFamily="34" charset="0"/>
              <a:buChar char="•"/>
            </a:pPr>
            <a:r>
              <a:rPr lang="en-CA" dirty="0"/>
              <a:t>Not everyone will fit neatly into one of these classes</a:t>
            </a:r>
          </a:p>
          <a:p>
            <a:pPr marL="171450" indent="-171450">
              <a:buFont typeface="Arial" panose="020B0604020202020204" pitchFamily="34" charset="0"/>
              <a:buChar char="•"/>
            </a:pPr>
            <a:r>
              <a:rPr lang="en-CA" dirty="0"/>
              <a:t>They are exemplary</a:t>
            </a:r>
          </a:p>
        </p:txBody>
      </p:sp>
      <p:sp>
        <p:nvSpPr>
          <p:cNvPr id="4" name="Slide Number Placeholder 3"/>
          <p:cNvSpPr>
            <a:spLocks noGrp="1"/>
          </p:cNvSpPr>
          <p:nvPr>
            <p:ph type="sldNum" sz="quarter" idx="5"/>
          </p:nvPr>
        </p:nvSpPr>
        <p:spPr/>
        <p:txBody>
          <a:bodyPr/>
          <a:lstStyle/>
          <a:p>
            <a:fld id="{8021801D-5290-4E4B-8EB7-21187DEA1FCD}" type="slidenum">
              <a:rPr lang="en-CA" smtClean="0"/>
              <a:t>18</a:t>
            </a:fld>
            <a:endParaRPr lang="en-CA"/>
          </a:p>
        </p:txBody>
      </p:sp>
    </p:spTree>
    <p:extLst>
      <p:ext uri="{BB962C8B-B14F-4D97-AF65-F5344CB8AC3E}">
        <p14:creationId xmlns:p14="http://schemas.microsoft.com/office/powerpoint/2010/main" val="40539174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a:t>
            </a:r>
            <a:r>
              <a:rPr lang="en-CA" dirty="0" err="1"/>
              <a:t>karath</a:t>
            </a:r>
            <a:r>
              <a:rPr lang="en-CA" dirty="0"/>
              <a:t>” is the technical term for the creation of a brand-new covenant …</a:t>
            </a:r>
          </a:p>
          <a:p>
            <a:pPr marL="171450" indent="-171450">
              <a:buFont typeface="Arial" panose="020B0604020202020204" pitchFamily="34" charset="0"/>
              <a:buChar char="•"/>
            </a:pPr>
            <a:r>
              <a:rPr lang="en-CA" dirty="0"/>
              <a:t>The Plan of God is inexorable …</a:t>
            </a:r>
          </a:p>
          <a:p>
            <a:pPr marL="171450" indent="-171450">
              <a:buFont typeface="Arial" panose="020B0604020202020204" pitchFamily="34" charset="0"/>
              <a:buChar char="•"/>
            </a:pPr>
            <a:r>
              <a:rPr lang="en-CA" dirty="0"/>
              <a:t>By this covenant, God committed to its success …</a:t>
            </a:r>
          </a:p>
        </p:txBody>
      </p:sp>
      <p:sp>
        <p:nvSpPr>
          <p:cNvPr id="4" name="Slide Number Placeholder 3"/>
          <p:cNvSpPr>
            <a:spLocks noGrp="1"/>
          </p:cNvSpPr>
          <p:nvPr>
            <p:ph type="sldNum" sz="quarter" idx="5"/>
          </p:nvPr>
        </p:nvSpPr>
        <p:spPr/>
        <p:txBody>
          <a:bodyPr/>
          <a:lstStyle/>
          <a:p>
            <a:fld id="{8021801D-5290-4E4B-8EB7-21187DEA1FCD}" type="slidenum">
              <a:rPr lang="en-CA" smtClean="0"/>
              <a:t>19</a:t>
            </a:fld>
            <a:endParaRPr lang="en-CA"/>
          </a:p>
        </p:txBody>
      </p:sp>
    </p:spTree>
    <p:extLst>
      <p:ext uri="{BB962C8B-B14F-4D97-AF65-F5344CB8AC3E}">
        <p14:creationId xmlns:p14="http://schemas.microsoft.com/office/powerpoint/2010/main" val="1168030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In 105 and 106 it is clear in each instance what historical situation is alluded to</a:t>
            </a:r>
          </a:p>
          <a:p>
            <a:pPr marL="171450" indent="-171450">
              <a:buFont typeface="Arial" panose="020B0604020202020204" pitchFamily="34" charset="0"/>
              <a:buChar char="•"/>
            </a:pPr>
            <a:r>
              <a:rPr lang="en-CA" dirty="0"/>
              <a:t>Comment on </a:t>
            </a:r>
            <a:r>
              <a:rPr lang="en-CA" b="1" u="sng" dirty="0"/>
              <a:t>HANDOUT</a:t>
            </a:r>
          </a:p>
        </p:txBody>
      </p:sp>
      <p:sp>
        <p:nvSpPr>
          <p:cNvPr id="4" name="Slide Number Placeholder 3"/>
          <p:cNvSpPr>
            <a:spLocks noGrp="1"/>
          </p:cNvSpPr>
          <p:nvPr>
            <p:ph type="sldNum" sz="quarter" idx="5"/>
          </p:nvPr>
        </p:nvSpPr>
        <p:spPr/>
        <p:txBody>
          <a:bodyPr/>
          <a:lstStyle/>
          <a:p>
            <a:fld id="{8021801D-5290-4E4B-8EB7-21187DEA1FCD}" type="slidenum">
              <a:rPr lang="en-CA" smtClean="0"/>
              <a:t>2</a:t>
            </a:fld>
            <a:endParaRPr lang="en-CA"/>
          </a:p>
        </p:txBody>
      </p:sp>
    </p:spTree>
    <p:extLst>
      <p:ext uri="{BB962C8B-B14F-4D97-AF65-F5344CB8AC3E}">
        <p14:creationId xmlns:p14="http://schemas.microsoft.com/office/powerpoint/2010/main" val="4172310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 Psalm concludes with similar terminology</a:t>
            </a:r>
          </a:p>
          <a:p>
            <a:pPr marL="171450" indent="-171450">
              <a:buFont typeface="Arial" panose="020B0604020202020204" pitchFamily="34" charset="0"/>
              <a:buChar char="•"/>
            </a:pPr>
            <a:r>
              <a:rPr lang="en-CA" dirty="0"/>
              <a:t>“the redeemed” are candidates for the gift of eternal life </a:t>
            </a:r>
          </a:p>
          <a:p>
            <a:pPr marL="171450" indent="-171450">
              <a:buFont typeface="Arial" panose="020B0604020202020204" pitchFamily="34" charset="0"/>
              <a:buChar char="•"/>
            </a:pPr>
            <a:r>
              <a:rPr lang="en-CA" dirty="0"/>
              <a:t>In the stanzas, the classes of people are implicitly those called to the Second Exodus and the New Israel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Comment on </a:t>
            </a:r>
            <a:r>
              <a:rPr lang="en-CA" b="1" u="sng" dirty="0"/>
              <a:t>HANDOUT</a:t>
            </a:r>
          </a:p>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8021801D-5290-4E4B-8EB7-21187DEA1FCD}" type="slidenum">
              <a:rPr lang="en-CA" smtClean="0"/>
              <a:t>3</a:t>
            </a:fld>
            <a:endParaRPr lang="en-CA"/>
          </a:p>
        </p:txBody>
      </p:sp>
    </p:spTree>
    <p:extLst>
      <p:ext uri="{BB962C8B-B14F-4D97-AF65-F5344CB8AC3E}">
        <p14:creationId xmlns:p14="http://schemas.microsoft.com/office/powerpoint/2010/main" val="19317080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“attitudinal problem”: state of being, condition of life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Comment on </a:t>
            </a:r>
            <a:r>
              <a:rPr lang="en-CA" b="1" u="sng" dirty="0"/>
              <a:t>HANDOUT</a:t>
            </a:r>
          </a:p>
          <a:p>
            <a:endParaRPr lang="en-CA" dirty="0"/>
          </a:p>
        </p:txBody>
      </p:sp>
      <p:sp>
        <p:nvSpPr>
          <p:cNvPr id="4" name="Slide Number Placeholder 3"/>
          <p:cNvSpPr>
            <a:spLocks noGrp="1"/>
          </p:cNvSpPr>
          <p:nvPr>
            <p:ph type="sldNum" sz="quarter" idx="5"/>
          </p:nvPr>
        </p:nvSpPr>
        <p:spPr/>
        <p:txBody>
          <a:bodyPr/>
          <a:lstStyle/>
          <a:p>
            <a:fld id="{8021801D-5290-4E4B-8EB7-21187DEA1FCD}" type="slidenum">
              <a:rPr lang="en-CA" smtClean="0"/>
              <a:t>4</a:t>
            </a:fld>
            <a:endParaRPr lang="en-CA"/>
          </a:p>
        </p:txBody>
      </p:sp>
    </p:spTree>
    <p:extLst>
      <p:ext uri="{BB962C8B-B14F-4D97-AF65-F5344CB8AC3E}">
        <p14:creationId xmlns:p14="http://schemas.microsoft.com/office/powerpoint/2010/main" val="806330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These are the “catch”  lines …</a:t>
            </a:r>
          </a:p>
        </p:txBody>
      </p:sp>
      <p:sp>
        <p:nvSpPr>
          <p:cNvPr id="4" name="Slide Number Placeholder 3"/>
          <p:cNvSpPr>
            <a:spLocks noGrp="1"/>
          </p:cNvSpPr>
          <p:nvPr>
            <p:ph type="sldNum" sz="quarter" idx="5"/>
          </p:nvPr>
        </p:nvSpPr>
        <p:spPr/>
        <p:txBody>
          <a:bodyPr/>
          <a:lstStyle/>
          <a:p>
            <a:fld id="{8021801D-5290-4E4B-8EB7-21187DEA1FCD}" type="slidenum">
              <a:rPr lang="en-CA" smtClean="0"/>
              <a:t>5</a:t>
            </a:fld>
            <a:endParaRPr lang="en-CA"/>
          </a:p>
        </p:txBody>
      </p:sp>
    </p:spTree>
    <p:extLst>
      <p:ext uri="{BB962C8B-B14F-4D97-AF65-F5344CB8AC3E}">
        <p14:creationId xmlns:p14="http://schemas.microsoft.com/office/powerpoint/2010/main" val="3304974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When God calls these people, they respond</a:t>
            </a:r>
          </a:p>
        </p:txBody>
      </p:sp>
      <p:sp>
        <p:nvSpPr>
          <p:cNvPr id="4" name="Slide Number Placeholder 3"/>
          <p:cNvSpPr>
            <a:spLocks noGrp="1"/>
          </p:cNvSpPr>
          <p:nvPr>
            <p:ph type="sldNum" sz="quarter" idx="5"/>
          </p:nvPr>
        </p:nvSpPr>
        <p:spPr/>
        <p:txBody>
          <a:bodyPr/>
          <a:lstStyle/>
          <a:p>
            <a:fld id="{8021801D-5290-4E4B-8EB7-21187DEA1FCD}" type="slidenum">
              <a:rPr lang="en-CA" smtClean="0"/>
              <a:t>6</a:t>
            </a:fld>
            <a:endParaRPr lang="en-CA"/>
          </a:p>
        </p:txBody>
      </p:sp>
    </p:spTree>
    <p:extLst>
      <p:ext uri="{BB962C8B-B14F-4D97-AF65-F5344CB8AC3E}">
        <p14:creationId xmlns:p14="http://schemas.microsoft.com/office/powerpoint/2010/main" val="1139092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To reject God is the “unpardonable sin”, to live in the “shadow of death”</a:t>
            </a:r>
          </a:p>
        </p:txBody>
      </p:sp>
      <p:sp>
        <p:nvSpPr>
          <p:cNvPr id="4" name="Slide Number Placeholder 3"/>
          <p:cNvSpPr>
            <a:spLocks noGrp="1"/>
          </p:cNvSpPr>
          <p:nvPr>
            <p:ph type="sldNum" sz="quarter" idx="5"/>
          </p:nvPr>
        </p:nvSpPr>
        <p:spPr/>
        <p:txBody>
          <a:bodyPr/>
          <a:lstStyle/>
          <a:p>
            <a:fld id="{8021801D-5290-4E4B-8EB7-21187DEA1FCD}" type="slidenum">
              <a:rPr lang="en-CA" smtClean="0"/>
              <a:t>8</a:t>
            </a:fld>
            <a:endParaRPr lang="en-CA"/>
          </a:p>
        </p:txBody>
      </p:sp>
    </p:spTree>
    <p:extLst>
      <p:ext uri="{BB962C8B-B14F-4D97-AF65-F5344CB8AC3E}">
        <p14:creationId xmlns:p14="http://schemas.microsoft.com/office/powerpoint/2010/main" val="329787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As a parent, the father had forgiven the son in his heart</a:t>
            </a:r>
          </a:p>
          <a:p>
            <a:r>
              <a:rPr lang="en-CA" dirty="0"/>
              <a:t>He held no grudge</a:t>
            </a:r>
          </a:p>
          <a:p>
            <a:r>
              <a:rPr lang="en-CA" dirty="0"/>
              <a:t>God requires us to develop this ability with any one who sins against us</a:t>
            </a:r>
          </a:p>
          <a:p>
            <a:r>
              <a:rPr lang="en-CA" dirty="0"/>
              <a:t>When they return, reconciliation can occur </a:t>
            </a:r>
          </a:p>
        </p:txBody>
      </p:sp>
      <p:sp>
        <p:nvSpPr>
          <p:cNvPr id="4" name="Slide Number Placeholder 3"/>
          <p:cNvSpPr>
            <a:spLocks noGrp="1"/>
          </p:cNvSpPr>
          <p:nvPr>
            <p:ph type="sldNum" sz="quarter" idx="5"/>
          </p:nvPr>
        </p:nvSpPr>
        <p:spPr/>
        <p:txBody>
          <a:bodyPr/>
          <a:lstStyle/>
          <a:p>
            <a:fld id="{8021801D-5290-4E4B-8EB7-21187DEA1FCD}" type="slidenum">
              <a:rPr lang="en-CA" smtClean="0"/>
              <a:t>9</a:t>
            </a:fld>
            <a:endParaRPr lang="en-CA"/>
          </a:p>
        </p:txBody>
      </p:sp>
    </p:spTree>
    <p:extLst>
      <p:ext uri="{BB962C8B-B14F-4D97-AF65-F5344CB8AC3E}">
        <p14:creationId xmlns:p14="http://schemas.microsoft.com/office/powerpoint/2010/main" val="39986024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Saul was NOT a vile sinner of the world, but his persecution of the Church was just as bad …</a:t>
            </a:r>
          </a:p>
          <a:p>
            <a:pPr marL="171450" indent="-171450">
              <a:buFont typeface="Arial" panose="020B0604020202020204" pitchFamily="34" charset="0"/>
              <a:buChar char="•"/>
            </a:pPr>
            <a:r>
              <a:rPr lang="en-CA" dirty="0"/>
              <a:t>The point is the “shattering experience” to induce repentance</a:t>
            </a:r>
          </a:p>
        </p:txBody>
      </p:sp>
      <p:sp>
        <p:nvSpPr>
          <p:cNvPr id="4" name="Slide Number Placeholder 3"/>
          <p:cNvSpPr>
            <a:spLocks noGrp="1"/>
          </p:cNvSpPr>
          <p:nvPr>
            <p:ph type="sldNum" sz="quarter" idx="5"/>
          </p:nvPr>
        </p:nvSpPr>
        <p:spPr/>
        <p:txBody>
          <a:bodyPr/>
          <a:lstStyle/>
          <a:p>
            <a:fld id="{8021801D-5290-4E4B-8EB7-21187DEA1FCD}" type="slidenum">
              <a:rPr lang="en-CA" smtClean="0"/>
              <a:t>10</a:t>
            </a:fld>
            <a:endParaRPr lang="en-CA"/>
          </a:p>
        </p:txBody>
      </p:sp>
    </p:spTree>
    <p:extLst>
      <p:ext uri="{BB962C8B-B14F-4D97-AF65-F5344CB8AC3E}">
        <p14:creationId xmlns:p14="http://schemas.microsoft.com/office/powerpoint/2010/main" val="3795202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32243-5317-4846-097E-767F42F8D4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D5A4E506-0136-69C7-0585-B4C0D53C56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BDD4AEA6-89C3-6F95-0BDA-D86A1DE440B1}"/>
              </a:ext>
            </a:extLst>
          </p:cNvPr>
          <p:cNvSpPr>
            <a:spLocks noGrp="1"/>
          </p:cNvSpPr>
          <p:nvPr>
            <p:ph type="dt" sz="half" idx="10"/>
          </p:nvPr>
        </p:nvSpPr>
        <p:spPr/>
        <p:txBody>
          <a:bodyPr/>
          <a:lstStyle/>
          <a:p>
            <a:fld id="{58DF4C10-3F79-4480-9F53-852580AB809C}" type="datetimeFigureOut">
              <a:rPr lang="en-CA" smtClean="0"/>
              <a:t>2025-11-15</a:t>
            </a:fld>
            <a:endParaRPr lang="en-CA"/>
          </a:p>
        </p:txBody>
      </p:sp>
      <p:sp>
        <p:nvSpPr>
          <p:cNvPr id="5" name="Footer Placeholder 4">
            <a:extLst>
              <a:ext uri="{FF2B5EF4-FFF2-40B4-BE49-F238E27FC236}">
                <a16:creationId xmlns:a16="http://schemas.microsoft.com/office/drawing/2014/main" id="{F4E19DA8-40CF-9F48-FF40-62F78842278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F72E55F-8D28-C919-615B-667EE9B93B0D}"/>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451516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F9C3C-CE9D-0F46-72AE-323A00643C9D}"/>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5A0F730-CB69-D65E-2D91-CC66410DE9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C0FD36A-86DE-EF9A-6F59-1E92498F63E7}"/>
              </a:ext>
            </a:extLst>
          </p:cNvPr>
          <p:cNvSpPr>
            <a:spLocks noGrp="1"/>
          </p:cNvSpPr>
          <p:nvPr>
            <p:ph type="dt" sz="half" idx="10"/>
          </p:nvPr>
        </p:nvSpPr>
        <p:spPr/>
        <p:txBody>
          <a:bodyPr/>
          <a:lstStyle/>
          <a:p>
            <a:fld id="{58DF4C10-3F79-4480-9F53-852580AB809C}" type="datetimeFigureOut">
              <a:rPr lang="en-CA" smtClean="0"/>
              <a:t>2025-11-15</a:t>
            </a:fld>
            <a:endParaRPr lang="en-CA"/>
          </a:p>
        </p:txBody>
      </p:sp>
      <p:sp>
        <p:nvSpPr>
          <p:cNvPr id="5" name="Footer Placeholder 4">
            <a:extLst>
              <a:ext uri="{FF2B5EF4-FFF2-40B4-BE49-F238E27FC236}">
                <a16:creationId xmlns:a16="http://schemas.microsoft.com/office/drawing/2014/main" id="{2C95F36E-0049-3325-299A-290D0F887BD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AE49B70-394D-81A6-352C-300C43371CAD}"/>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310199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0524B7-3D7E-FB46-8686-390982F940E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C67F5639-DECE-B2C3-7618-88627B6082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A9D6546-34D1-2AA1-70C5-3F2C322BF39F}"/>
              </a:ext>
            </a:extLst>
          </p:cNvPr>
          <p:cNvSpPr>
            <a:spLocks noGrp="1"/>
          </p:cNvSpPr>
          <p:nvPr>
            <p:ph type="dt" sz="half" idx="10"/>
          </p:nvPr>
        </p:nvSpPr>
        <p:spPr/>
        <p:txBody>
          <a:bodyPr/>
          <a:lstStyle/>
          <a:p>
            <a:fld id="{58DF4C10-3F79-4480-9F53-852580AB809C}" type="datetimeFigureOut">
              <a:rPr lang="en-CA" smtClean="0"/>
              <a:t>2025-11-15</a:t>
            </a:fld>
            <a:endParaRPr lang="en-CA"/>
          </a:p>
        </p:txBody>
      </p:sp>
      <p:sp>
        <p:nvSpPr>
          <p:cNvPr id="5" name="Footer Placeholder 4">
            <a:extLst>
              <a:ext uri="{FF2B5EF4-FFF2-40B4-BE49-F238E27FC236}">
                <a16:creationId xmlns:a16="http://schemas.microsoft.com/office/drawing/2014/main" id="{86DF4792-D2DA-8344-4DFA-E2D1906AE8C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0A10710-E936-6009-B3F1-C27A06D6984C}"/>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285248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080BD-AE0A-57A1-8DD2-11A81BE1195E}"/>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48F15395-6B4D-4186-69C4-9A7FE9E6DD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81DAAF0-B31C-F261-9E66-72F7A7777F32}"/>
              </a:ext>
            </a:extLst>
          </p:cNvPr>
          <p:cNvSpPr>
            <a:spLocks noGrp="1"/>
          </p:cNvSpPr>
          <p:nvPr>
            <p:ph type="dt" sz="half" idx="10"/>
          </p:nvPr>
        </p:nvSpPr>
        <p:spPr/>
        <p:txBody>
          <a:bodyPr/>
          <a:lstStyle/>
          <a:p>
            <a:fld id="{58DF4C10-3F79-4480-9F53-852580AB809C}" type="datetimeFigureOut">
              <a:rPr lang="en-CA" smtClean="0"/>
              <a:t>2025-11-15</a:t>
            </a:fld>
            <a:endParaRPr lang="en-CA"/>
          </a:p>
        </p:txBody>
      </p:sp>
      <p:sp>
        <p:nvSpPr>
          <p:cNvPr id="5" name="Footer Placeholder 4">
            <a:extLst>
              <a:ext uri="{FF2B5EF4-FFF2-40B4-BE49-F238E27FC236}">
                <a16:creationId xmlns:a16="http://schemas.microsoft.com/office/drawing/2014/main" id="{4F6676D0-73B9-8872-8027-00AD246E42D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88BEA0E-01C4-A072-C10C-A0A61106F3D6}"/>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412643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ADE8A-7C1F-75F9-86A3-50C85DEA19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D6EF77E1-18D8-9F55-15FF-D22DD889D22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4FCB96-D7DF-5554-E6EF-FED9AE7C79F9}"/>
              </a:ext>
            </a:extLst>
          </p:cNvPr>
          <p:cNvSpPr>
            <a:spLocks noGrp="1"/>
          </p:cNvSpPr>
          <p:nvPr>
            <p:ph type="dt" sz="half" idx="10"/>
          </p:nvPr>
        </p:nvSpPr>
        <p:spPr/>
        <p:txBody>
          <a:bodyPr/>
          <a:lstStyle/>
          <a:p>
            <a:fld id="{58DF4C10-3F79-4480-9F53-852580AB809C}" type="datetimeFigureOut">
              <a:rPr lang="en-CA" smtClean="0"/>
              <a:t>2025-11-15</a:t>
            </a:fld>
            <a:endParaRPr lang="en-CA"/>
          </a:p>
        </p:txBody>
      </p:sp>
      <p:sp>
        <p:nvSpPr>
          <p:cNvPr id="5" name="Footer Placeholder 4">
            <a:extLst>
              <a:ext uri="{FF2B5EF4-FFF2-40B4-BE49-F238E27FC236}">
                <a16:creationId xmlns:a16="http://schemas.microsoft.com/office/drawing/2014/main" id="{E4D3B0B0-D7CE-874B-A76D-3E39313ED91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FAB67CE-8F51-0F18-4757-78E77ADDDCEA}"/>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583626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A15C4-C4B3-5E55-CF2E-770C5D749AF3}"/>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A1003B1-7A30-629B-301B-A6CAE5844F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0D97C89B-D8B5-93C3-F0F2-7163D98DCE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FAB2A1F1-F988-9118-C78D-7A46295DE2AF}"/>
              </a:ext>
            </a:extLst>
          </p:cNvPr>
          <p:cNvSpPr>
            <a:spLocks noGrp="1"/>
          </p:cNvSpPr>
          <p:nvPr>
            <p:ph type="dt" sz="half" idx="10"/>
          </p:nvPr>
        </p:nvSpPr>
        <p:spPr/>
        <p:txBody>
          <a:bodyPr/>
          <a:lstStyle/>
          <a:p>
            <a:fld id="{58DF4C10-3F79-4480-9F53-852580AB809C}" type="datetimeFigureOut">
              <a:rPr lang="en-CA" smtClean="0"/>
              <a:t>2025-11-15</a:t>
            </a:fld>
            <a:endParaRPr lang="en-CA"/>
          </a:p>
        </p:txBody>
      </p:sp>
      <p:sp>
        <p:nvSpPr>
          <p:cNvPr id="6" name="Footer Placeholder 5">
            <a:extLst>
              <a:ext uri="{FF2B5EF4-FFF2-40B4-BE49-F238E27FC236}">
                <a16:creationId xmlns:a16="http://schemas.microsoft.com/office/drawing/2014/main" id="{C9EB5DB4-9BD1-8879-004E-DDDC6FB6A0D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CB2BCAB-F8CC-4999-B8C1-DDFA2E2A714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633416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15C6D-571C-95EF-0E00-A2C2EA1553E2}"/>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6955652D-BEA2-013C-867E-BF40EF3E7C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2FB62D-55B1-47C8-DD44-B5001FDB38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D15245BE-4BD5-2001-791C-0DF3E96269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6737B8-0A82-0106-3AF3-E4F04048F6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88072470-6F84-4845-1458-319C0FF05B4B}"/>
              </a:ext>
            </a:extLst>
          </p:cNvPr>
          <p:cNvSpPr>
            <a:spLocks noGrp="1"/>
          </p:cNvSpPr>
          <p:nvPr>
            <p:ph type="dt" sz="half" idx="10"/>
          </p:nvPr>
        </p:nvSpPr>
        <p:spPr/>
        <p:txBody>
          <a:bodyPr/>
          <a:lstStyle/>
          <a:p>
            <a:fld id="{58DF4C10-3F79-4480-9F53-852580AB809C}" type="datetimeFigureOut">
              <a:rPr lang="en-CA" smtClean="0"/>
              <a:t>2025-11-15</a:t>
            </a:fld>
            <a:endParaRPr lang="en-CA"/>
          </a:p>
        </p:txBody>
      </p:sp>
      <p:sp>
        <p:nvSpPr>
          <p:cNvPr id="8" name="Footer Placeholder 7">
            <a:extLst>
              <a:ext uri="{FF2B5EF4-FFF2-40B4-BE49-F238E27FC236}">
                <a16:creationId xmlns:a16="http://schemas.microsoft.com/office/drawing/2014/main" id="{F43A6ED8-F418-062D-3A2C-04B9F7AAA15D}"/>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1ACD5ABD-2285-590E-3BC9-CAFCE2B78512}"/>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071718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3B125-68FD-7FFA-9FD7-B2EC6F388466}"/>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5170759C-023C-DE5F-56D2-2CAEC7D4395C}"/>
              </a:ext>
            </a:extLst>
          </p:cNvPr>
          <p:cNvSpPr>
            <a:spLocks noGrp="1"/>
          </p:cNvSpPr>
          <p:nvPr>
            <p:ph type="dt" sz="half" idx="10"/>
          </p:nvPr>
        </p:nvSpPr>
        <p:spPr/>
        <p:txBody>
          <a:bodyPr/>
          <a:lstStyle/>
          <a:p>
            <a:fld id="{58DF4C10-3F79-4480-9F53-852580AB809C}" type="datetimeFigureOut">
              <a:rPr lang="en-CA" smtClean="0"/>
              <a:t>2025-11-15</a:t>
            </a:fld>
            <a:endParaRPr lang="en-CA"/>
          </a:p>
        </p:txBody>
      </p:sp>
      <p:sp>
        <p:nvSpPr>
          <p:cNvPr id="4" name="Footer Placeholder 3">
            <a:extLst>
              <a:ext uri="{FF2B5EF4-FFF2-40B4-BE49-F238E27FC236}">
                <a16:creationId xmlns:a16="http://schemas.microsoft.com/office/drawing/2014/main" id="{DCB74EEF-D07A-3EA0-6EFC-3E8EBD399102}"/>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0CAE56BE-CEEF-6EAB-2912-F7F9E3C26B0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0536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28104E-7CF6-A598-052B-181D0E6AEFD1}"/>
              </a:ext>
            </a:extLst>
          </p:cNvPr>
          <p:cNvSpPr>
            <a:spLocks noGrp="1"/>
          </p:cNvSpPr>
          <p:nvPr>
            <p:ph type="dt" sz="half" idx="10"/>
          </p:nvPr>
        </p:nvSpPr>
        <p:spPr/>
        <p:txBody>
          <a:bodyPr/>
          <a:lstStyle/>
          <a:p>
            <a:fld id="{58DF4C10-3F79-4480-9F53-852580AB809C}" type="datetimeFigureOut">
              <a:rPr lang="en-CA" smtClean="0"/>
              <a:t>2025-11-15</a:t>
            </a:fld>
            <a:endParaRPr lang="en-CA"/>
          </a:p>
        </p:txBody>
      </p:sp>
      <p:sp>
        <p:nvSpPr>
          <p:cNvPr id="3" name="Footer Placeholder 2">
            <a:extLst>
              <a:ext uri="{FF2B5EF4-FFF2-40B4-BE49-F238E27FC236}">
                <a16:creationId xmlns:a16="http://schemas.microsoft.com/office/drawing/2014/main" id="{28B39E4F-80A8-65F7-84E1-A7B3E948DA74}"/>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E9015632-7515-BE22-9FAA-9C03F6BF3626}"/>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3468545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83D5A-34ED-AE04-086A-BFA6E4B0F8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C4398576-4397-573B-CAD6-BAF4A1792D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6ED22CC7-1973-A744-BF2E-CEE5A9DFEE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147B58-BF05-A4A2-D476-77FDC851766C}"/>
              </a:ext>
            </a:extLst>
          </p:cNvPr>
          <p:cNvSpPr>
            <a:spLocks noGrp="1"/>
          </p:cNvSpPr>
          <p:nvPr>
            <p:ph type="dt" sz="half" idx="10"/>
          </p:nvPr>
        </p:nvSpPr>
        <p:spPr/>
        <p:txBody>
          <a:bodyPr/>
          <a:lstStyle/>
          <a:p>
            <a:fld id="{58DF4C10-3F79-4480-9F53-852580AB809C}" type="datetimeFigureOut">
              <a:rPr lang="en-CA" smtClean="0"/>
              <a:t>2025-11-15</a:t>
            </a:fld>
            <a:endParaRPr lang="en-CA"/>
          </a:p>
        </p:txBody>
      </p:sp>
      <p:sp>
        <p:nvSpPr>
          <p:cNvPr id="6" name="Footer Placeholder 5">
            <a:extLst>
              <a:ext uri="{FF2B5EF4-FFF2-40B4-BE49-F238E27FC236}">
                <a16:creationId xmlns:a16="http://schemas.microsoft.com/office/drawing/2014/main" id="{91C0309D-39EE-04EE-9EA5-C7254AB18E4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0BA7CE6-5CB3-C2EF-5C7F-1CCA9D3B0A9F}"/>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223284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D1F45-7FFD-8FB8-C1DC-B6D751960B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93282C87-9FAF-9B23-F27D-83C92357E7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DA3F7B8A-51B3-F153-B18A-BEEB2B45A4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6E59B5-C3E0-B795-A75E-682B463AEF92}"/>
              </a:ext>
            </a:extLst>
          </p:cNvPr>
          <p:cNvSpPr>
            <a:spLocks noGrp="1"/>
          </p:cNvSpPr>
          <p:nvPr>
            <p:ph type="dt" sz="half" idx="10"/>
          </p:nvPr>
        </p:nvSpPr>
        <p:spPr/>
        <p:txBody>
          <a:bodyPr/>
          <a:lstStyle/>
          <a:p>
            <a:fld id="{58DF4C10-3F79-4480-9F53-852580AB809C}" type="datetimeFigureOut">
              <a:rPr lang="en-CA" smtClean="0"/>
              <a:t>2025-11-15</a:t>
            </a:fld>
            <a:endParaRPr lang="en-CA"/>
          </a:p>
        </p:txBody>
      </p:sp>
      <p:sp>
        <p:nvSpPr>
          <p:cNvPr id="6" name="Footer Placeholder 5">
            <a:extLst>
              <a:ext uri="{FF2B5EF4-FFF2-40B4-BE49-F238E27FC236}">
                <a16:creationId xmlns:a16="http://schemas.microsoft.com/office/drawing/2014/main" id="{3D4A6CCD-6148-72D3-14E8-B4C1C906224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4A744B1A-99EE-0A5A-B256-6A81396C3D54}"/>
              </a:ext>
            </a:extLst>
          </p:cNvPr>
          <p:cNvSpPr>
            <a:spLocks noGrp="1"/>
          </p:cNvSpPr>
          <p:nvPr>
            <p:ph type="sldNum" sz="quarter" idx="12"/>
          </p:nvPr>
        </p:nvSpPr>
        <p:spPr/>
        <p:txBody>
          <a:bodyPr/>
          <a:lstStyle/>
          <a:p>
            <a:fld id="{9B721310-AF43-49AF-A20E-455E0D7AB27B}" type="slidenum">
              <a:rPr lang="en-CA" smtClean="0"/>
              <a:t>‹#›</a:t>
            </a:fld>
            <a:endParaRPr lang="en-CA"/>
          </a:p>
        </p:txBody>
      </p:sp>
    </p:spTree>
    <p:extLst>
      <p:ext uri="{BB962C8B-B14F-4D97-AF65-F5344CB8AC3E}">
        <p14:creationId xmlns:p14="http://schemas.microsoft.com/office/powerpoint/2010/main" val="1688306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660FA7-5BE2-2FF2-AD2E-3594B20343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ACA4C057-7687-F9C3-34AB-7A3511D7A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57FE131-BFB3-AA67-9A3A-D822D2DEDE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8DF4C10-3F79-4480-9F53-852580AB809C}" type="datetimeFigureOut">
              <a:rPr lang="en-CA" smtClean="0"/>
              <a:t>2025-11-15</a:t>
            </a:fld>
            <a:endParaRPr lang="en-CA"/>
          </a:p>
        </p:txBody>
      </p:sp>
      <p:sp>
        <p:nvSpPr>
          <p:cNvPr id="5" name="Footer Placeholder 4">
            <a:extLst>
              <a:ext uri="{FF2B5EF4-FFF2-40B4-BE49-F238E27FC236}">
                <a16:creationId xmlns:a16="http://schemas.microsoft.com/office/drawing/2014/main" id="{5B204252-0C79-E006-CA93-488B7931F4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82C10DDE-DED8-A0AE-2464-96A2923224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B721310-AF43-49AF-A20E-455E0D7AB27B}" type="slidenum">
              <a:rPr lang="en-CA" smtClean="0"/>
              <a:t>‹#›</a:t>
            </a:fld>
            <a:endParaRPr lang="en-CA"/>
          </a:p>
        </p:txBody>
      </p:sp>
    </p:spTree>
    <p:extLst>
      <p:ext uri="{BB962C8B-B14F-4D97-AF65-F5344CB8AC3E}">
        <p14:creationId xmlns:p14="http://schemas.microsoft.com/office/powerpoint/2010/main" val="26835271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C7C6F-36F6-BC4D-1618-2428A326251F}"/>
              </a:ext>
            </a:extLst>
          </p:cNvPr>
          <p:cNvSpPr>
            <a:spLocks noGrp="1"/>
          </p:cNvSpPr>
          <p:nvPr>
            <p:ph type="ctrTitle"/>
          </p:nvPr>
        </p:nvSpPr>
        <p:spPr>
          <a:xfrm>
            <a:off x="0" y="0"/>
            <a:ext cx="12192000" cy="789204"/>
          </a:xfrm>
        </p:spPr>
        <p:txBody>
          <a:bodyPr>
            <a:noAutofit/>
          </a:bodyPr>
          <a:lstStyle/>
          <a:p>
            <a:r>
              <a:rPr lang="en-CA" sz="4800" dirty="0">
                <a:latin typeface="Arial Black" panose="020B0A04020102020204" pitchFamily="34" charset="0"/>
              </a:rPr>
              <a:t>Psalm 107 – Human Propensities</a:t>
            </a:r>
          </a:p>
        </p:txBody>
      </p:sp>
      <p:sp>
        <p:nvSpPr>
          <p:cNvPr id="3" name="Subtitle 2">
            <a:extLst>
              <a:ext uri="{FF2B5EF4-FFF2-40B4-BE49-F238E27FC236}">
                <a16:creationId xmlns:a16="http://schemas.microsoft.com/office/drawing/2014/main" id="{37C95E99-F7A6-BBED-3CB4-49C91598BE10}"/>
              </a:ext>
            </a:extLst>
          </p:cNvPr>
          <p:cNvSpPr>
            <a:spLocks noGrp="1"/>
          </p:cNvSpPr>
          <p:nvPr>
            <p:ph type="subTitle" idx="1"/>
          </p:nvPr>
        </p:nvSpPr>
        <p:spPr>
          <a:xfrm>
            <a:off x="-1" y="789204"/>
            <a:ext cx="12191999" cy="5840197"/>
          </a:xfrm>
        </p:spPr>
        <p:txBody>
          <a:bodyPr>
            <a:normAutofit fontScale="40000" lnSpcReduction="20000"/>
          </a:bodyPr>
          <a:lstStyle/>
          <a:p>
            <a:pPr>
              <a:spcBef>
                <a:spcPts val="0"/>
              </a:spcBef>
            </a:pPr>
            <a:r>
              <a:rPr lang="en-CA" sz="7000" b="1" dirty="0">
                <a:solidFill>
                  <a:srgbClr val="FF0000"/>
                </a:solidFill>
                <a:latin typeface="Calibri" panose="020F0502020204030204" pitchFamily="34" charset="0"/>
                <a:cs typeface="Calibri" panose="020F0502020204030204" pitchFamily="34" charset="0"/>
              </a:rPr>
              <a:t>Some </a:t>
            </a:r>
            <a:r>
              <a:rPr lang="en-CA" sz="7000" b="1" i="1" dirty="0">
                <a:solidFill>
                  <a:srgbClr val="FF0000"/>
                </a:solidFill>
                <a:highlight>
                  <a:srgbClr val="FFFF00"/>
                </a:highlight>
                <a:latin typeface="Calibri" panose="020F0502020204030204" pitchFamily="34" charset="0"/>
                <a:cs typeface="Calibri" panose="020F0502020204030204" pitchFamily="34" charset="0"/>
              </a:rPr>
              <a:t>wandered</a:t>
            </a:r>
            <a:r>
              <a:rPr lang="en-CA" sz="7000" b="1" dirty="0">
                <a:solidFill>
                  <a:srgbClr val="FF0000"/>
                </a:solidFill>
                <a:latin typeface="Calibri" panose="020F0502020204030204" pitchFamily="34" charset="0"/>
                <a:cs typeface="Calibri" panose="020F0502020204030204" pitchFamily="34" charset="0"/>
              </a:rPr>
              <a:t> in desert wastes …</a:t>
            </a:r>
            <a:br>
              <a:rPr lang="en-CA" sz="7000" b="1" dirty="0">
                <a:solidFill>
                  <a:srgbClr val="FF0000"/>
                </a:solidFill>
                <a:latin typeface="Calibri" panose="020F0502020204030204" pitchFamily="34" charset="0"/>
                <a:cs typeface="Calibri" panose="020F0502020204030204" pitchFamily="34" charset="0"/>
              </a:rPr>
            </a:br>
            <a:r>
              <a:rPr lang="en-CA" sz="7000" b="1" dirty="0">
                <a:solidFill>
                  <a:srgbClr val="FF0000"/>
                </a:solidFill>
                <a:latin typeface="Calibri" panose="020F0502020204030204" pitchFamily="34" charset="0"/>
                <a:cs typeface="Calibri" panose="020F0502020204030204" pitchFamily="34" charset="0"/>
              </a:rPr>
              <a:t>Some </a:t>
            </a:r>
            <a:r>
              <a:rPr lang="en-CA" sz="7000" b="1" i="1" dirty="0">
                <a:solidFill>
                  <a:srgbClr val="FF0000"/>
                </a:solidFill>
                <a:highlight>
                  <a:srgbClr val="FFFF00"/>
                </a:highlight>
                <a:latin typeface="Calibri" panose="020F0502020204030204" pitchFamily="34" charset="0"/>
                <a:cs typeface="Calibri" panose="020F0502020204030204" pitchFamily="34" charset="0"/>
              </a:rPr>
              <a:t>sat in darkness</a:t>
            </a:r>
            <a:r>
              <a:rPr lang="en-CA" sz="7000" b="1" dirty="0">
                <a:solidFill>
                  <a:srgbClr val="FF0000"/>
                </a:solidFill>
                <a:latin typeface="Calibri" panose="020F0502020204030204" pitchFamily="34" charset="0"/>
                <a:cs typeface="Calibri" panose="020F0502020204030204" pitchFamily="34" charset="0"/>
              </a:rPr>
              <a:t> and in the shadow of death …</a:t>
            </a:r>
            <a:br>
              <a:rPr lang="en-CA" sz="7000" b="1" dirty="0">
                <a:solidFill>
                  <a:srgbClr val="FF0000"/>
                </a:solidFill>
                <a:latin typeface="Calibri" panose="020F0502020204030204" pitchFamily="34" charset="0"/>
                <a:cs typeface="Calibri" panose="020F0502020204030204" pitchFamily="34" charset="0"/>
              </a:rPr>
            </a:br>
            <a:r>
              <a:rPr lang="en-CA" sz="7000" b="1" dirty="0">
                <a:solidFill>
                  <a:srgbClr val="FF0000"/>
                </a:solidFill>
                <a:latin typeface="Calibri" panose="020F0502020204030204" pitchFamily="34" charset="0"/>
                <a:cs typeface="Calibri" panose="020F0502020204030204" pitchFamily="34" charset="0"/>
              </a:rPr>
              <a:t>Some were fools through their </a:t>
            </a:r>
            <a:r>
              <a:rPr lang="en-CA" sz="7000" b="1" i="1" dirty="0">
                <a:solidFill>
                  <a:srgbClr val="FF0000"/>
                </a:solidFill>
                <a:highlight>
                  <a:srgbClr val="FFFF00"/>
                </a:highlight>
                <a:latin typeface="Calibri" panose="020F0502020204030204" pitchFamily="34" charset="0"/>
                <a:cs typeface="Calibri" panose="020F0502020204030204" pitchFamily="34" charset="0"/>
              </a:rPr>
              <a:t>sinful ways</a:t>
            </a:r>
            <a:r>
              <a:rPr lang="en-CA" sz="7000" b="1" dirty="0">
                <a:solidFill>
                  <a:srgbClr val="FF0000"/>
                </a:solidFill>
                <a:latin typeface="Calibri" panose="020F0502020204030204" pitchFamily="34" charset="0"/>
                <a:cs typeface="Calibri" panose="020F0502020204030204" pitchFamily="34" charset="0"/>
              </a:rPr>
              <a:t> …</a:t>
            </a:r>
            <a:br>
              <a:rPr lang="en-CA" sz="7000" b="1" dirty="0">
                <a:solidFill>
                  <a:srgbClr val="FF0000"/>
                </a:solidFill>
                <a:latin typeface="Calibri" panose="020F0502020204030204" pitchFamily="34" charset="0"/>
                <a:cs typeface="Calibri" panose="020F0502020204030204" pitchFamily="34" charset="0"/>
              </a:rPr>
            </a:br>
            <a:r>
              <a:rPr lang="en-CA" sz="7000" b="1" dirty="0">
                <a:solidFill>
                  <a:srgbClr val="FF0000"/>
                </a:solidFill>
                <a:latin typeface="Calibri" panose="020F0502020204030204" pitchFamily="34" charset="0"/>
                <a:cs typeface="Calibri" panose="020F0502020204030204" pitchFamily="34" charset="0"/>
              </a:rPr>
              <a:t>Some went down to the sea in ships, </a:t>
            </a:r>
            <a:r>
              <a:rPr lang="en-CA" sz="7000" b="1" i="1" dirty="0">
                <a:solidFill>
                  <a:srgbClr val="FF0000"/>
                </a:solidFill>
                <a:highlight>
                  <a:srgbClr val="FFFF00"/>
                </a:highlight>
                <a:latin typeface="Calibri" panose="020F0502020204030204" pitchFamily="34" charset="0"/>
                <a:cs typeface="Calibri" panose="020F0502020204030204" pitchFamily="34" charset="0"/>
              </a:rPr>
              <a:t>doing business</a:t>
            </a:r>
            <a:r>
              <a:rPr lang="en-CA" sz="7000" b="1" dirty="0">
                <a:solidFill>
                  <a:srgbClr val="FF0000"/>
                </a:solidFill>
                <a:latin typeface="Calibri" panose="020F0502020204030204" pitchFamily="34" charset="0"/>
                <a:cs typeface="Calibri" panose="020F0502020204030204" pitchFamily="34" charset="0"/>
              </a:rPr>
              <a:t> …</a:t>
            </a:r>
          </a:p>
          <a:p>
            <a:pPr algn="r">
              <a:lnSpc>
                <a:spcPct val="80000"/>
              </a:lnSpc>
              <a:spcBef>
                <a:spcPts val="0"/>
              </a:spcBef>
            </a:pPr>
            <a:r>
              <a:rPr lang="en-CA" sz="4000" b="1" dirty="0">
                <a:latin typeface="Calibri" panose="020F0502020204030204" pitchFamily="34" charset="0"/>
                <a:cs typeface="Calibri" panose="020F0502020204030204" pitchFamily="34" charset="0"/>
              </a:rPr>
              <a:t>Psalm 107:4,10,17,23 ESV</a:t>
            </a:r>
          </a:p>
          <a:p>
            <a:pPr>
              <a:spcBef>
                <a:spcPts val="1200"/>
              </a:spcBef>
            </a:pPr>
            <a:r>
              <a:rPr lang="en-CA" sz="7000" b="1" dirty="0">
                <a:solidFill>
                  <a:srgbClr val="FF0000"/>
                </a:solidFill>
                <a:latin typeface="Calibri" panose="020F0502020204030204" pitchFamily="34" charset="0"/>
                <a:cs typeface="Calibri" panose="020F0502020204030204" pitchFamily="34" charset="0"/>
              </a:rPr>
              <a:t>Oh give thanks to the LORD, for he is good, </a:t>
            </a:r>
            <a:r>
              <a:rPr lang="en-CA" sz="7000" b="1" i="1" dirty="0">
                <a:solidFill>
                  <a:srgbClr val="FF0000"/>
                </a:solidFill>
                <a:highlight>
                  <a:srgbClr val="FFFF00"/>
                </a:highlight>
                <a:latin typeface="Calibri" panose="020F0502020204030204" pitchFamily="34" charset="0"/>
                <a:cs typeface="Calibri" panose="020F0502020204030204" pitchFamily="34" charset="0"/>
              </a:rPr>
              <a:t>for his [ḥesed] endures forever</a:t>
            </a:r>
            <a:r>
              <a:rPr lang="en-CA" sz="7000" b="1" dirty="0">
                <a:solidFill>
                  <a:srgbClr val="FF0000"/>
                </a:solidFill>
                <a:latin typeface="Calibri" panose="020F0502020204030204" pitchFamily="34" charset="0"/>
                <a:cs typeface="Calibri" panose="020F0502020204030204" pitchFamily="34" charset="0"/>
              </a:rPr>
              <a:t>!</a:t>
            </a:r>
            <a:br>
              <a:rPr lang="en-CA" sz="7000" b="1" dirty="0">
                <a:solidFill>
                  <a:srgbClr val="FF0000"/>
                </a:solidFill>
                <a:latin typeface="Calibri" panose="020F0502020204030204" pitchFamily="34" charset="0"/>
                <a:cs typeface="Calibri" panose="020F0502020204030204" pitchFamily="34" charset="0"/>
              </a:rPr>
            </a:br>
            <a:r>
              <a:rPr lang="en-CA" sz="7000" b="1" i="1" dirty="0">
                <a:solidFill>
                  <a:srgbClr val="FF0000"/>
                </a:solidFill>
                <a:highlight>
                  <a:srgbClr val="FFFF00"/>
                </a:highlight>
                <a:latin typeface="Calibri" panose="020F0502020204030204" pitchFamily="34" charset="0"/>
                <a:cs typeface="Calibri" panose="020F0502020204030204" pitchFamily="34" charset="0"/>
              </a:rPr>
              <a:t>Let the redeemed of the LORD say so</a:t>
            </a:r>
            <a:r>
              <a:rPr lang="en-CA" sz="7000" b="1" dirty="0">
                <a:solidFill>
                  <a:srgbClr val="FF0000"/>
                </a:solidFill>
                <a:latin typeface="Calibri" panose="020F0502020204030204" pitchFamily="34" charset="0"/>
                <a:cs typeface="Calibri" panose="020F0502020204030204" pitchFamily="34" charset="0"/>
              </a:rPr>
              <a:t>, whom he has redeemed from trouble</a:t>
            </a:r>
            <a:br>
              <a:rPr lang="en-CA" sz="7000" b="1" dirty="0">
                <a:solidFill>
                  <a:srgbClr val="FF0000"/>
                </a:solidFill>
                <a:latin typeface="Calibri" panose="020F0502020204030204" pitchFamily="34" charset="0"/>
                <a:cs typeface="Calibri" panose="020F0502020204030204" pitchFamily="34" charset="0"/>
              </a:rPr>
            </a:br>
            <a:r>
              <a:rPr lang="en-CA" sz="7000" b="1" dirty="0">
                <a:solidFill>
                  <a:srgbClr val="FF0000"/>
                </a:solidFill>
                <a:latin typeface="Calibri" panose="020F0502020204030204" pitchFamily="34" charset="0"/>
                <a:cs typeface="Calibri" panose="020F0502020204030204" pitchFamily="34" charset="0"/>
              </a:rPr>
              <a:t>and gathered in from the lands, </a:t>
            </a:r>
            <a:br>
              <a:rPr lang="en-CA" sz="7000" b="1" dirty="0">
                <a:solidFill>
                  <a:srgbClr val="FF0000"/>
                </a:solidFill>
                <a:latin typeface="Calibri" panose="020F0502020204030204" pitchFamily="34" charset="0"/>
                <a:cs typeface="Calibri" panose="020F0502020204030204" pitchFamily="34" charset="0"/>
              </a:rPr>
            </a:br>
            <a:r>
              <a:rPr lang="en-CA" sz="7000" b="1" dirty="0">
                <a:solidFill>
                  <a:srgbClr val="FF0000"/>
                </a:solidFill>
                <a:latin typeface="Calibri" panose="020F0502020204030204" pitchFamily="34" charset="0"/>
                <a:cs typeface="Calibri" panose="020F0502020204030204" pitchFamily="34" charset="0"/>
              </a:rPr>
              <a:t>from the </a:t>
            </a:r>
            <a:r>
              <a:rPr lang="en-CA" sz="7000" b="1" i="1" dirty="0">
                <a:solidFill>
                  <a:srgbClr val="FF0000"/>
                </a:solidFill>
                <a:highlight>
                  <a:srgbClr val="FFFF00"/>
                </a:highlight>
                <a:latin typeface="Calibri" panose="020F0502020204030204" pitchFamily="34" charset="0"/>
                <a:cs typeface="Calibri" panose="020F0502020204030204" pitchFamily="34" charset="0"/>
              </a:rPr>
              <a:t>east</a:t>
            </a:r>
            <a:r>
              <a:rPr lang="en-CA" sz="7000" b="1" dirty="0">
                <a:solidFill>
                  <a:srgbClr val="FF0000"/>
                </a:solidFill>
                <a:latin typeface="Calibri" panose="020F0502020204030204" pitchFamily="34" charset="0"/>
                <a:cs typeface="Calibri" panose="020F0502020204030204" pitchFamily="34" charset="0"/>
              </a:rPr>
              <a:t> and from the </a:t>
            </a:r>
            <a:r>
              <a:rPr lang="en-CA" sz="7000" b="1" i="1" dirty="0">
                <a:solidFill>
                  <a:srgbClr val="FF0000"/>
                </a:solidFill>
                <a:highlight>
                  <a:srgbClr val="FFFF00"/>
                </a:highlight>
                <a:latin typeface="Calibri" panose="020F0502020204030204" pitchFamily="34" charset="0"/>
                <a:cs typeface="Calibri" panose="020F0502020204030204" pitchFamily="34" charset="0"/>
              </a:rPr>
              <a:t>west</a:t>
            </a:r>
            <a:r>
              <a:rPr lang="en-CA" sz="7000" b="1" dirty="0">
                <a:solidFill>
                  <a:srgbClr val="FF0000"/>
                </a:solidFill>
                <a:latin typeface="Calibri" panose="020F0502020204030204" pitchFamily="34" charset="0"/>
                <a:cs typeface="Calibri" panose="020F0502020204030204" pitchFamily="34" charset="0"/>
              </a:rPr>
              <a:t>, from the </a:t>
            </a:r>
            <a:r>
              <a:rPr lang="en-CA" sz="7000" b="1" i="1" dirty="0">
                <a:solidFill>
                  <a:srgbClr val="FF0000"/>
                </a:solidFill>
                <a:highlight>
                  <a:srgbClr val="FFFF00"/>
                </a:highlight>
                <a:latin typeface="Calibri" panose="020F0502020204030204" pitchFamily="34" charset="0"/>
                <a:cs typeface="Calibri" panose="020F0502020204030204" pitchFamily="34" charset="0"/>
              </a:rPr>
              <a:t>north</a:t>
            </a:r>
            <a:r>
              <a:rPr lang="en-CA" sz="7000" b="1" dirty="0">
                <a:solidFill>
                  <a:srgbClr val="FF0000"/>
                </a:solidFill>
                <a:latin typeface="Calibri" panose="020F0502020204030204" pitchFamily="34" charset="0"/>
                <a:cs typeface="Calibri" panose="020F0502020204030204" pitchFamily="34" charset="0"/>
              </a:rPr>
              <a:t> and from the </a:t>
            </a:r>
            <a:r>
              <a:rPr lang="en-CA" sz="7000" b="1" i="1" dirty="0">
                <a:solidFill>
                  <a:srgbClr val="FF0000"/>
                </a:solidFill>
                <a:highlight>
                  <a:srgbClr val="FFFF00"/>
                </a:highlight>
                <a:latin typeface="Calibri" panose="020F0502020204030204" pitchFamily="34" charset="0"/>
                <a:cs typeface="Calibri" panose="020F0502020204030204" pitchFamily="34" charset="0"/>
              </a:rPr>
              <a:t>south</a:t>
            </a:r>
            <a:r>
              <a:rPr lang="en-CA" sz="7000" b="1" dirty="0">
                <a:solidFill>
                  <a:srgbClr val="FF0000"/>
                </a:solidFill>
                <a:latin typeface="Calibri" panose="020F0502020204030204" pitchFamily="34" charset="0"/>
                <a:cs typeface="Calibri" panose="020F0502020204030204" pitchFamily="34" charset="0"/>
              </a:rPr>
              <a:t>.  </a:t>
            </a:r>
          </a:p>
          <a:p>
            <a:pPr algn="r">
              <a:lnSpc>
                <a:spcPct val="80000"/>
              </a:lnSpc>
              <a:spcBef>
                <a:spcPts val="0"/>
              </a:spcBef>
            </a:pPr>
            <a:r>
              <a:rPr lang="en-CA" sz="4000" b="1" dirty="0">
                <a:latin typeface="Calibri" panose="020F0502020204030204" pitchFamily="34" charset="0"/>
                <a:cs typeface="Calibri" panose="020F0502020204030204" pitchFamily="34" charset="0"/>
              </a:rPr>
              <a:t>Psalm 107:1-3 ESV</a:t>
            </a:r>
          </a:p>
          <a:p>
            <a:pPr>
              <a:spcBef>
                <a:spcPts val="1200"/>
              </a:spcBef>
            </a:pPr>
            <a:r>
              <a:rPr lang="en-CA" sz="7000" b="1" dirty="0">
                <a:solidFill>
                  <a:srgbClr val="FF0000"/>
                </a:solidFill>
                <a:latin typeface="Calibri" panose="020F0502020204030204" pitchFamily="34" charset="0"/>
                <a:cs typeface="Calibri" panose="020F0502020204030204" pitchFamily="34" charset="0"/>
              </a:rPr>
              <a:t>Then they cried to the LORD in their trouble, </a:t>
            </a:r>
            <a:br>
              <a:rPr lang="en-CA" sz="7000" b="1" dirty="0">
                <a:solidFill>
                  <a:srgbClr val="FF0000"/>
                </a:solidFill>
                <a:latin typeface="Calibri" panose="020F0502020204030204" pitchFamily="34" charset="0"/>
                <a:cs typeface="Calibri" panose="020F0502020204030204" pitchFamily="34" charset="0"/>
              </a:rPr>
            </a:br>
            <a:r>
              <a:rPr lang="en-CA" sz="7000" b="1" dirty="0">
                <a:solidFill>
                  <a:srgbClr val="FF0000"/>
                </a:solidFill>
                <a:latin typeface="Calibri" panose="020F0502020204030204" pitchFamily="34" charset="0"/>
                <a:cs typeface="Calibri" panose="020F0502020204030204" pitchFamily="34" charset="0"/>
              </a:rPr>
              <a:t>and </a:t>
            </a:r>
            <a:r>
              <a:rPr lang="en-CA" sz="7000" b="1" i="1" dirty="0">
                <a:solidFill>
                  <a:srgbClr val="FF0000"/>
                </a:solidFill>
                <a:highlight>
                  <a:srgbClr val="FFFF00"/>
                </a:highlight>
                <a:latin typeface="Calibri" panose="020F0502020204030204" pitchFamily="34" charset="0"/>
                <a:cs typeface="Calibri" panose="020F0502020204030204" pitchFamily="34" charset="0"/>
              </a:rPr>
              <a:t>he delivered them</a:t>
            </a:r>
            <a:r>
              <a:rPr lang="en-CA" sz="7000" b="1" i="1" dirty="0">
                <a:solidFill>
                  <a:srgbClr val="FF0000"/>
                </a:solidFill>
                <a:latin typeface="Calibri" panose="020F0502020204030204" pitchFamily="34" charset="0"/>
                <a:cs typeface="Calibri" panose="020F0502020204030204" pitchFamily="34" charset="0"/>
              </a:rPr>
              <a:t> </a:t>
            </a:r>
            <a:r>
              <a:rPr lang="en-CA" sz="7000" b="1" dirty="0">
                <a:solidFill>
                  <a:srgbClr val="FF0000"/>
                </a:solidFill>
                <a:latin typeface="Calibri" panose="020F0502020204030204" pitchFamily="34" charset="0"/>
                <a:cs typeface="Calibri" panose="020F0502020204030204" pitchFamily="34" charset="0"/>
              </a:rPr>
              <a:t>from their distress.</a:t>
            </a:r>
          </a:p>
          <a:p>
            <a:pPr algn="r">
              <a:lnSpc>
                <a:spcPct val="30000"/>
              </a:lnSpc>
              <a:spcBef>
                <a:spcPts val="0"/>
              </a:spcBef>
            </a:pPr>
            <a:r>
              <a:rPr lang="nn-NO" sz="4000" b="1" dirty="0">
                <a:latin typeface="Calibri" panose="020F0502020204030204" pitchFamily="34" charset="0"/>
                <a:cs typeface="Calibri" panose="020F0502020204030204" pitchFamily="34" charset="0"/>
              </a:rPr>
              <a:t>Psalm 107:6,13,19,28 </a:t>
            </a:r>
            <a:r>
              <a:rPr lang="en-CA" sz="4000" b="1" dirty="0">
                <a:latin typeface="Calibri" panose="020F0502020204030204" pitchFamily="34" charset="0"/>
                <a:cs typeface="Calibri" panose="020F0502020204030204" pitchFamily="34" charset="0"/>
              </a:rPr>
              <a:t>ESV</a:t>
            </a:r>
          </a:p>
          <a:p>
            <a:pPr>
              <a:spcBef>
                <a:spcPts val="1800"/>
              </a:spcBef>
            </a:pPr>
            <a:r>
              <a:rPr lang="en-CA" sz="7000" b="1" dirty="0">
                <a:solidFill>
                  <a:srgbClr val="FF0000"/>
                </a:solidFill>
                <a:latin typeface="Calibri" panose="020F0502020204030204" pitchFamily="34" charset="0"/>
                <a:cs typeface="Calibri" panose="020F0502020204030204" pitchFamily="34" charset="0"/>
              </a:rPr>
              <a:t>Let them thank the LORD for his [ḥesed],</a:t>
            </a:r>
            <a:br>
              <a:rPr lang="en-CA" sz="7000" b="1" dirty="0">
                <a:solidFill>
                  <a:srgbClr val="FF0000"/>
                </a:solidFill>
                <a:latin typeface="Calibri" panose="020F0502020204030204" pitchFamily="34" charset="0"/>
                <a:cs typeface="Calibri" panose="020F0502020204030204" pitchFamily="34" charset="0"/>
              </a:rPr>
            </a:br>
            <a:r>
              <a:rPr lang="en-CA" sz="7000" b="1" dirty="0">
                <a:solidFill>
                  <a:srgbClr val="FF0000"/>
                </a:solidFill>
                <a:latin typeface="Calibri" panose="020F0502020204030204" pitchFamily="34" charset="0"/>
                <a:cs typeface="Calibri" panose="020F0502020204030204" pitchFamily="34" charset="0"/>
              </a:rPr>
              <a:t>for </a:t>
            </a:r>
            <a:r>
              <a:rPr lang="en-CA" sz="7000" b="1" i="1" dirty="0">
                <a:solidFill>
                  <a:srgbClr val="FF0000"/>
                </a:solidFill>
                <a:highlight>
                  <a:srgbClr val="FFFF00"/>
                </a:highlight>
                <a:latin typeface="Calibri" panose="020F0502020204030204" pitchFamily="34" charset="0"/>
                <a:cs typeface="Calibri" panose="020F0502020204030204" pitchFamily="34" charset="0"/>
              </a:rPr>
              <a:t>his wondrous works to the children of man</a:t>
            </a:r>
            <a:r>
              <a:rPr lang="en-CA" sz="7000" b="1" dirty="0">
                <a:solidFill>
                  <a:srgbClr val="FF0000"/>
                </a:solidFill>
                <a:latin typeface="Calibri" panose="020F0502020204030204" pitchFamily="34" charset="0"/>
                <a:cs typeface="Calibri" panose="020F0502020204030204" pitchFamily="34" charset="0"/>
              </a:rPr>
              <a:t>!</a:t>
            </a:r>
          </a:p>
          <a:p>
            <a:pPr algn="r">
              <a:lnSpc>
                <a:spcPct val="30000"/>
              </a:lnSpc>
              <a:spcBef>
                <a:spcPts val="600"/>
              </a:spcBef>
            </a:pPr>
            <a:r>
              <a:rPr lang="pt-BR" sz="4000" b="1" dirty="0">
                <a:latin typeface="Calibri" panose="020F0502020204030204" pitchFamily="34" charset="0"/>
                <a:cs typeface="Calibri" panose="020F0502020204030204" pitchFamily="34" charset="0"/>
              </a:rPr>
              <a:t>Psalm 107:8,15,21,31 ESV</a:t>
            </a:r>
          </a:p>
          <a:p>
            <a:pPr>
              <a:spcBef>
                <a:spcPts val="1200"/>
              </a:spcBef>
            </a:pPr>
            <a:r>
              <a:rPr lang="en-CA" sz="7000" b="1" i="1" dirty="0">
                <a:solidFill>
                  <a:srgbClr val="FF0000"/>
                </a:solidFill>
                <a:highlight>
                  <a:srgbClr val="FFFF00"/>
                </a:highlight>
                <a:latin typeface="Calibri" panose="020F0502020204030204" pitchFamily="34" charset="0"/>
                <a:cs typeface="Calibri" panose="020F0502020204030204" pitchFamily="34" charset="0"/>
              </a:rPr>
              <a:t>Whoever is wise</a:t>
            </a:r>
            <a:r>
              <a:rPr lang="en-CA" sz="7000" b="1" dirty="0">
                <a:solidFill>
                  <a:srgbClr val="FF0000"/>
                </a:solidFill>
                <a:latin typeface="Calibri" panose="020F0502020204030204" pitchFamily="34" charset="0"/>
                <a:cs typeface="Calibri" panose="020F0502020204030204" pitchFamily="34" charset="0"/>
              </a:rPr>
              <a:t>, let him attend to these things;</a:t>
            </a:r>
          </a:p>
          <a:p>
            <a:pPr>
              <a:spcBef>
                <a:spcPts val="600"/>
              </a:spcBef>
            </a:pPr>
            <a:r>
              <a:rPr lang="en-CA" sz="7000" b="1" dirty="0">
                <a:solidFill>
                  <a:srgbClr val="FF0000"/>
                </a:solidFill>
                <a:latin typeface="Calibri" panose="020F0502020204030204" pitchFamily="34" charset="0"/>
                <a:cs typeface="Calibri" panose="020F0502020204030204" pitchFamily="34" charset="0"/>
              </a:rPr>
              <a:t>let them </a:t>
            </a:r>
            <a:r>
              <a:rPr lang="en-CA" sz="7000" b="1" i="1" dirty="0">
                <a:solidFill>
                  <a:srgbClr val="FF0000"/>
                </a:solidFill>
                <a:highlight>
                  <a:srgbClr val="FFFF00"/>
                </a:highlight>
                <a:latin typeface="Calibri" panose="020F0502020204030204" pitchFamily="34" charset="0"/>
                <a:cs typeface="Calibri" panose="020F0502020204030204" pitchFamily="34" charset="0"/>
              </a:rPr>
              <a:t>consider the [ḥesed] of the LORD</a:t>
            </a:r>
            <a:r>
              <a:rPr lang="en-CA" sz="7000" b="1" dirty="0">
                <a:solidFill>
                  <a:srgbClr val="FF0000"/>
                </a:solidFill>
                <a:latin typeface="Calibri" panose="020F0502020204030204" pitchFamily="34" charset="0"/>
                <a:cs typeface="Calibri" panose="020F0502020204030204" pitchFamily="34" charset="0"/>
              </a:rPr>
              <a:t>.</a:t>
            </a:r>
          </a:p>
          <a:p>
            <a:pPr algn="r">
              <a:lnSpc>
                <a:spcPct val="30000"/>
              </a:lnSpc>
              <a:spcBef>
                <a:spcPts val="0"/>
              </a:spcBef>
            </a:pPr>
            <a:r>
              <a:rPr lang="en-CA" sz="4000" b="1" dirty="0">
                <a:latin typeface="Calibri" panose="020F0502020204030204" pitchFamily="34" charset="0"/>
                <a:cs typeface="Calibri" panose="020F0502020204030204" pitchFamily="34" charset="0"/>
              </a:rPr>
              <a:t>Psalm 107:43 ESV</a:t>
            </a:r>
          </a:p>
        </p:txBody>
      </p:sp>
      <p:sp>
        <p:nvSpPr>
          <p:cNvPr id="5" name="TextBox 4">
            <a:extLst>
              <a:ext uri="{FF2B5EF4-FFF2-40B4-BE49-F238E27FC236}">
                <a16:creationId xmlns:a16="http://schemas.microsoft.com/office/drawing/2014/main" id="{25293DDE-13C5-0A5B-F813-EC6F571F1E81}"/>
              </a:ext>
            </a:extLst>
          </p:cNvPr>
          <p:cNvSpPr txBox="1"/>
          <p:nvPr/>
        </p:nvSpPr>
        <p:spPr>
          <a:xfrm>
            <a:off x="0" y="6629401"/>
            <a:ext cx="12192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prstClr val="black"/>
                </a:solidFill>
                <a:effectLst/>
                <a:uLnTx/>
                <a:uFillTx/>
                <a:latin typeface="Aptos" panose="02110004020202020204"/>
                <a:ea typeface="+mn-ea"/>
                <a:cs typeface="+mn-cs"/>
              </a:rPr>
              <a:t>©2025 Mike Whyte – this document may be used freely for personal study, preaching, and teaching.  No part of it may be used under any circumstances for commercial purposes or to attain personal gain or advantage.</a:t>
            </a:r>
          </a:p>
        </p:txBody>
      </p:sp>
    </p:spTree>
    <p:extLst>
      <p:ext uri="{BB962C8B-B14F-4D97-AF65-F5344CB8AC3E}">
        <p14:creationId xmlns:p14="http://schemas.microsoft.com/office/powerpoint/2010/main" val="4194902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971FE-27DD-FA90-333E-DD6E03B21BCF}"/>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Stanza 3: Inveterate Sinners</a:t>
            </a:r>
          </a:p>
        </p:txBody>
      </p:sp>
      <p:sp>
        <p:nvSpPr>
          <p:cNvPr id="3" name="Content Placeholder 2">
            <a:extLst>
              <a:ext uri="{FF2B5EF4-FFF2-40B4-BE49-F238E27FC236}">
                <a16:creationId xmlns:a16="http://schemas.microsoft.com/office/drawing/2014/main" id="{B6558C5A-137E-10F0-ABA8-0B6A059C9FD8}"/>
              </a:ext>
            </a:extLst>
          </p:cNvPr>
          <p:cNvSpPr>
            <a:spLocks noGrp="1"/>
          </p:cNvSpPr>
          <p:nvPr>
            <p:ph idx="1"/>
          </p:nvPr>
        </p:nvSpPr>
        <p:spPr>
          <a:xfrm>
            <a:off x="0" y="1143000"/>
            <a:ext cx="12192000" cy="5714999"/>
          </a:xfrm>
        </p:spPr>
        <p:txBody>
          <a:bodyPr>
            <a:normAutofit fontScale="92500" lnSpcReduction="20000"/>
          </a:bodyPr>
          <a:lstStyle/>
          <a:p>
            <a:r>
              <a:rPr lang="en-CA" sz="3000" dirty="0">
                <a:latin typeface="Calibri" panose="020F0502020204030204" pitchFamily="34" charset="0"/>
                <a:cs typeface="Calibri" panose="020F0502020204030204" pitchFamily="34" charset="0"/>
              </a:rPr>
              <a:t>These are </a:t>
            </a:r>
            <a:r>
              <a:rPr lang="en-CA" sz="3000" b="1" dirty="0">
                <a:highlight>
                  <a:srgbClr val="FFFF00"/>
                </a:highlight>
                <a:latin typeface="Calibri" panose="020F0502020204030204" pitchFamily="34" charset="0"/>
                <a:cs typeface="Calibri" panose="020F0502020204030204" pitchFamily="34" charset="0"/>
              </a:rPr>
              <a:t>people completely given over to sin</a:t>
            </a:r>
            <a:r>
              <a:rPr lang="en-CA" sz="3000" dirty="0">
                <a:latin typeface="Calibri" panose="020F0502020204030204" pitchFamily="34" charset="0"/>
                <a:cs typeface="Calibri" panose="020F0502020204030204" pitchFamily="34" charset="0"/>
              </a:rPr>
              <a:t>, loving the ways of the world</a:t>
            </a:r>
          </a:p>
          <a:p>
            <a:r>
              <a:rPr lang="en-CA" sz="3000" b="1" dirty="0">
                <a:highlight>
                  <a:srgbClr val="FFFF00"/>
                </a:highlight>
                <a:latin typeface="Calibri" panose="020F0502020204030204" pitchFamily="34" charset="0"/>
                <a:cs typeface="Calibri" panose="020F0502020204030204" pitchFamily="34" charset="0"/>
              </a:rPr>
              <a:t>These people reject all “spiritual food”</a:t>
            </a:r>
            <a:r>
              <a:rPr lang="en-CA" sz="3000" dirty="0">
                <a:latin typeface="Calibri" panose="020F0502020204030204" pitchFamily="34" charset="0"/>
                <a:cs typeface="Calibri" panose="020F0502020204030204" pitchFamily="34" charset="0"/>
              </a:rPr>
              <a:t>, all teaching of God </a:t>
            </a:r>
          </a:p>
          <a:p>
            <a:r>
              <a:rPr lang="en-CA" sz="3000" dirty="0">
                <a:latin typeface="Calibri" panose="020F0502020204030204" pitchFamily="34" charset="0"/>
                <a:cs typeface="Calibri" panose="020F0502020204030204" pitchFamily="34" charset="0"/>
              </a:rPr>
              <a:t>They live “</a:t>
            </a:r>
            <a:r>
              <a:rPr lang="en-CA" sz="3000" b="1" dirty="0">
                <a:highlight>
                  <a:srgbClr val="FFFF00"/>
                </a:highlight>
                <a:latin typeface="Calibri" panose="020F0502020204030204" pitchFamily="34" charset="0"/>
                <a:cs typeface="Calibri" panose="020F0502020204030204" pitchFamily="34" charset="0"/>
              </a:rPr>
              <a:t>immoral</a:t>
            </a:r>
            <a:r>
              <a:rPr lang="en-CA" sz="3000" dirty="0">
                <a:latin typeface="Calibri" panose="020F0502020204030204" pitchFamily="34" charset="0"/>
                <a:cs typeface="Calibri" panose="020F0502020204030204" pitchFamily="34" charset="0"/>
              </a:rPr>
              <a:t>” and “</a:t>
            </a:r>
            <a:r>
              <a:rPr lang="en-CA" sz="3000" b="1" dirty="0">
                <a:highlight>
                  <a:srgbClr val="FFFF00"/>
                </a:highlight>
                <a:latin typeface="Calibri" panose="020F0502020204030204" pitchFamily="34" charset="0"/>
                <a:cs typeface="Calibri" panose="020F0502020204030204" pitchFamily="34" charset="0"/>
              </a:rPr>
              <a:t>unethical</a:t>
            </a:r>
            <a:r>
              <a:rPr lang="en-CA" sz="3000" dirty="0">
                <a:latin typeface="Calibri" panose="020F0502020204030204" pitchFamily="34" charset="0"/>
                <a:cs typeface="Calibri" panose="020F0502020204030204" pitchFamily="34" charset="0"/>
              </a:rPr>
              <a:t>” lives, inveterate sinners:</a:t>
            </a:r>
          </a:p>
          <a:p>
            <a:pPr marL="457200" lvl="1" indent="0">
              <a:lnSpc>
                <a:spcPct val="100000"/>
              </a:lnSpc>
              <a:spcBef>
                <a:spcPts val="0"/>
              </a:spcBef>
              <a:buNone/>
            </a:pPr>
            <a:r>
              <a:rPr lang="en-CA" sz="2600" b="1" u="sng" dirty="0">
                <a:latin typeface="Calibri" panose="020F0502020204030204" pitchFamily="34" charset="0"/>
                <a:cs typeface="Calibri" panose="020F0502020204030204" pitchFamily="34" charset="0"/>
              </a:rPr>
              <a:t>Psalm 107:17-19 ESV</a:t>
            </a:r>
          </a:p>
          <a:p>
            <a:pPr marL="457200" lvl="1" indent="0">
              <a:lnSpc>
                <a:spcPct val="100000"/>
              </a:lnSpc>
              <a:spcBef>
                <a:spcPts val="0"/>
              </a:spcBef>
              <a:buNone/>
            </a:pPr>
            <a:r>
              <a:rPr lang="en-CA" sz="2600" dirty="0">
                <a:latin typeface="Calibri" panose="020F0502020204030204" pitchFamily="34" charset="0"/>
                <a:cs typeface="Calibri" panose="020F0502020204030204" pitchFamily="34" charset="0"/>
              </a:rPr>
              <a:t>Some were </a:t>
            </a:r>
            <a:r>
              <a:rPr lang="en-CA" sz="2600" b="1" dirty="0">
                <a:highlight>
                  <a:srgbClr val="FFFF00"/>
                </a:highlight>
                <a:latin typeface="Calibri" panose="020F0502020204030204" pitchFamily="34" charset="0"/>
                <a:cs typeface="Calibri" panose="020F0502020204030204" pitchFamily="34" charset="0"/>
              </a:rPr>
              <a:t>fools through their sinful ways</a:t>
            </a:r>
            <a:r>
              <a:rPr lang="en-CA" sz="2600" dirty="0">
                <a:latin typeface="Calibri" panose="020F0502020204030204" pitchFamily="34" charset="0"/>
                <a:cs typeface="Calibri" panose="020F0502020204030204" pitchFamily="34" charset="0"/>
              </a:rPr>
              <a:t>, </a:t>
            </a:r>
            <a:br>
              <a:rPr lang="en-CA" sz="2600" dirty="0">
                <a:latin typeface="Calibri" panose="020F0502020204030204" pitchFamily="34" charset="0"/>
                <a:cs typeface="Calibri" panose="020F0502020204030204" pitchFamily="34" charset="0"/>
              </a:rPr>
            </a:br>
            <a:r>
              <a:rPr lang="en-CA" sz="2600" dirty="0">
                <a:latin typeface="Calibri" panose="020F0502020204030204" pitchFamily="34" charset="0"/>
                <a:cs typeface="Calibri" panose="020F0502020204030204" pitchFamily="34" charset="0"/>
              </a:rPr>
              <a:t>and </a:t>
            </a:r>
            <a:r>
              <a:rPr lang="en-CA" sz="2600" b="1" dirty="0">
                <a:highlight>
                  <a:srgbClr val="FFFF00"/>
                </a:highlight>
                <a:latin typeface="Calibri" panose="020F0502020204030204" pitchFamily="34" charset="0"/>
                <a:cs typeface="Calibri" panose="020F0502020204030204" pitchFamily="34" charset="0"/>
              </a:rPr>
              <a:t>because of their iniquities suffered affliction</a:t>
            </a:r>
            <a:r>
              <a:rPr lang="en-CA" sz="2600" dirty="0">
                <a:latin typeface="Calibri" panose="020F0502020204030204" pitchFamily="34" charset="0"/>
                <a:cs typeface="Calibri" panose="020F0502020204030204" pitchFamily="34" charset="0"/>
              </a:rPr>
              <a:t>;</a:t>
            </a:r>
          </a:p>
          <a:p>
            <a:pPr marL="457200" lvl="1" indent="0">
              <a:lnSpc>
                <a:spcPct val="100000"/>
              </a:lnSpc>
              <a:spcBef>
                <a:spcPts val="0"/>
              </a:spcBef>
              <a:buNone/>
            </a:pPr>
            <a:r>
              <a:rPr lang="en-CA" sz="2600" b="1" dirty="0">
                <a:highlight>
                  <a:srgbClr val="FFFF00"/>
                </a:highlight>
                <a:latin typeface="Calibri" panose="020F0502020204030204" pitchFamily="34" charset="0"/>
                <a:cs typeface="Calibri" panose="020F0502020204030204" pitchFamily="34" charset="0"/>
              </a:rPr>
              <a:t>they loathed any kind of food</a:t>
            </a:r>
            <a:r>
              <a:rPr lang="en-CA" sz="2600" dirty="0">
                <a:latin typeface="Calibri" panose="020F0502020204030204" pitchFamily="34" charset="0"/>
                <a:cs typeface="Calibri" panose="020F0502020204030204" pitchFamily="34" charset="0"/>
              </a:rPr>
              <a:t>, and </a:t>
            </a:r>
            <a:r>
              <a:rPr lang="en-CA" sz="2600" b="1" dirty="0">
                <a:highlight>
                  <a:srgbClr val="FFFF00"/>
                </a:highlight>
                <a:latin typeface="Calibri" panose="020F0502020204030204" pitchFamily="34" charset="0"/>
                <a:cs typeface="Calibri" panose="020F0502020204030204" pitchFamily="34" charset="0"/>
              </a:rPr>
              <a:t>they drew near to the gates of death</a:t>
            </a:r>
            <a:r>
              <a:rPr lang="en-CA" sz="2600" dirty="0">
                <a:latin typeface="Calibri" panose="020F0502020204030204" pitchFamily="34" charset="0"/>
                <a:cs typeface="Calibri" panose="020F0502020204030204" pitchFamily="34" charset="0"/>
              </a:rPr>
              <a:t>.</a:t>
            </a:r>
          </a:p>
          <a:p>
            <a:pPr marL="457200" lvl="1" indent="0">
              <a:lnSpc>
                <a:spcPct val="100000"/>
              </a:lnSpc>
              <a:spcBef>
                <a:spcPts val="0"/>
              </a:spcBef>
              <a:buNone/>
            </a:pPr>
            <a:r>
              <a:rPr lang="en-CA" sz="2600" i="1" dirty="0">
                <a:solidFill>
                  <a:srgbClr val="FF0000"/>
                </a:solidFill>
                <a:latin typeface="Calibri" panose="020F0502020204030204" pitchFamily="34" charset="0"/>
                <a:cs typeface="Calibri" panose="020F0502020204030204" pitchFamily="34" charset="0"/>
              </a:rPr>
              <a:t>Then they cried to the LORD in their trouble, and </a:t>
            </a:r>
            <a:r>
              <a:rPr lang="en-CA" sz="2600" b="1" i="1" dirty="0">
                <a:solidFill>
                  <a:srgbClr val="FF0000"/>
                </a:solidFill>
                <a:highlight>
                  <a:srgbClr val="FFFF00"/>
                </a:highlight>
                <a:latin typeface="Calibri" panose="020F0502020204030204" pitchFamily="34" charset="0"/>
                <a:cs typeface="Calibri" panose="020F0502020204030204" pitchFamily="34" charset="0"/>
              </a:rPr>
              <a:t>he delivered them</a:t>
            </a:r>
            <a:r>
              <a:rPr lang="en-CA" sz="2600" i="1" dirty="0">
                <a:solidFill>
                  <a:srgbClr val="FF0000"/>
                </a:solidFill>
                <a:latin typeface="Calibri" panose="020F0502020204030204" pitchFamily="34" charset="0"/>
                <a:cs typeface="Calibri" panose="020F0502020204030204" pitchFamily="34" charset="0"/>
              </a:rPr>
              <a:t> from their distress</a:t>
            </a:r>
            <a:r>
              <a:rPr lang="en-CA" sz="2600" dirty="0">
                <a:solidFill>
                  <a:srgbClr val="FF0000"/>
                </a:solidFill>
                <a:latin typeface="Calibri" panose="020F0502020204030204" pitchFamily="34" charset="0"/>
                <a:cs typeface="Calibri" panose="020F0502020204030204" pitchFamily="34" charset="0"/>
              </a:rPr>
              <a:t>.</a:t>
            </a:r>
          </a:p>
          <a:p>
            <a:pPr>
              <a:spcBef>
                <a:spcPts val="600"/>
              </a:spcBef>
            </a:pPr>
            <a:r>
              <a:rPr lang="en-CA" sz="3000" dirty="0">
                <a:latin typeface="Calibri" panose="020F0502020204030204" pitchFamily="34" charset="0"/>
                <a:cs typeface="Calibri" panose="020F0502020204030204" pitchFamily="34" charset="0"/>
              </a:rPr>
              <a:t>Only a life shattering experience will bring these people to repentance</a:t>
            </a:r>
          </a:p>
          <a:p>
            <a:pPr>
              <a:spcBef>
                <a:spcPts val="600"/>
              </a:spcBef>
            </a:pPr>
            <a:r>
              <a:rPr lang="en-CA" sz="3000" b="1" dirty="0">
                <a:highlight>
                  <a:srgbClr val="FFFF00"/>
                </a:highlight>
                <a:latin typeface="Calibri" panose="020F0502020204030204" pitchFamily="34" charset="0"/>
                <a:cs typeface="Calibri" panose="020F0502020204030204" pitchFamily="34" charset="0"/>
              </a:rPr>
              <a:t>Consider Saul of Tarsus</a:t>
            </a:r>
            <a:r>
              <a:rPr lang="en-CA" sz="3000" dirty="0">
                <a:latin typeface="Calibri" panose="020F0502020204030204" pitchFamily="34" charset="0"/>
                <a:cs typeface="Calibri" panose="020F0502020204030204" pitchFamily="34" charset="0"/>
              </a:rPr>
              <a:t>:</a:t>
            </a:r>
          </a:p>
          <a:p>
            <a:pPr marL="457200" lvl="1" indent="0">
              <a:lnSpc>
                <a:spcPct val="100000"/>
              </a:lnSpc>
              <a:spcBef>
                <a:spcPts val="0"/>
              </a:spcBef>
              <a:buNone/>
            </a:pPr>
            <a:r>
              <a:rPr lang="en-CA" sz="2600" b="1" u="sng" dirty="0">
                <a:latin typeface="Calibri" panose="020F0502020204030204" pitchFamily="34" charset="0"/>
                <a:cs typeface="Calibri" panose="020F0502020204030204" pitchFamily="34" charset="0"/>
              </a:rPr>
              <a:t>Acts 9:1a, 3-5 ESV</a:t>
            </a:r>
          </a:p>
          <a:p>
            <a:pPr marL="457200" lvl="1" indent="0">
              <a:lnSpc>
                <a:spcPct val="100000"/>
              </a:lnSpc>
              <a:spcBef>
                <a:spcPts val="0"/>
              </a:spcBef>
              <a:buNone/>
            </a:pPr>
            <a:r>
              <a:rPr lang="en-CA" sz="2600" dirty="0">
                <a:latin typeface="Calibri" panose="020F0502020204030204" pitchFamily="34" charset="0"/>
                <a:cs typeface="Calibri" panose="020F0502020204030204" pitchFamily="34" charset="0"/>
              </a:rPr>
              <a:t>But </a:t>
            </a:r>
            <a:r>
              <a:rPr lang="en-CA" sz="2600" b="1" dirty="0">
                <a:highlight>
                  <a:srgbClr val="FFFF00"/>
                </a:highlight>
                <a:latin typeface="Calibri" panose="020F0502020204030204" pitchFamily="34" charset="0"/>
                <a:cs typeface="Calibri" panose="020F0502020204030204" pitchFamily="34" charset="0"/>
              </a:rPr>
              <a:t>Saul</a:t>
            </a:r>
            <a:r>
              <a:rPr lang="en-CA" sz="2600" dirty="0">
                <a:latin typeface="Calibri" panose="020F0502020204030204" pitchFamily="34" charset="0"/>
                <a:cs typeface="Calibri" panose="020F0502020204030204" pitchFamily="34" charset="0"/>
              </a:rPr>
              <a:t>, still </a:t>
            </a:r>
            <a:r>
              <a:rPr lang="en-CA" sz="2600" b="1" dirty="0">
                <a:highlight>
                  <a:srgbClr val="FFFF00"/>
                </a:highlight>
                <a:latin typeface="Calibri" panose="020F0502020204030204" pitchFamily="34" charset="0"/>
                <a:cs typeface="Calibri" panose="020F0502020204030204" pitchFamily="34" charset="0"/>
              </a:rPr>
              <a:t>breathing threats and murder</a:t>
            </a:r>
            <a:r>
              <a:rPr lang="en-CA" sz="2600" dirty="0">
                <a:latin typeface="Calibri" panose="020F0502020204030204" pitchFamily="34" charset="0"/>
                <a:cs typeface="Calibri" panose="020F0502020204030204" pitchFamily="34" charset="0"/>
              </a:rPr>
              <a:t> against the disciples of the Lord … </a:t>
            </a:r>
            <a:br>
              <a:rPr lang="en-CA" sz="2600" dirty="0">
                <a:latin typeface="Calibri" panose="020F0502020204030204" pitchFamily="34" charset="0"/>
                <a:cs typeface="Calibri" panose="020F0502020204030204" pitchFamily="34" charset="0"/>
              </a:rPr>
            </a:br>
            <a:r>
              <a:rPr lang="en-CA" sz="2600" dirty="0">
                <a:latin typeface="Calibri" panose="020F0502020204030204" pitchFamily="34" charset="0"/>
                <a:cs typeface="Calibri" panose="020F0502020204030204" pitchFamily="34" charset="0"/>
              </a:rPr>
              <a:t>Now as he went on his way … suddenly </a:t>
            </a:r>
            <a:r>
              <a:rPr lang="en-CA" sz="2600" b="1" dirty="0">
                <a:highlight>
                  <a:srgbClr val="FFFF00"/>
                </a:highlight>
                <a:latin typeface="Calibri" panose="020F0502020204030204" pitchFamily="34" charset="0"/>
                <a:cs typeface="Calibri" panose="020F0502020204030204" pitchFamily="34" charset="0"/>
              </a:rPr>
              <a:t>a light from heaven shone around him</a:t>
            </a:r>
            <a:r>
              <a:rPr lang="en-CA" sz="2600" dirty="0">
                <a:latin typeface="Calibri" panose="020F0502020204030204" pitchFamily="34" charset="0"/>
                <a:cs typeface="Calibri" panose="020F0502020204030204" pitchFamily="34" charset="0"/>
              </a:rPr>
              <a:t>. </a:t>
            </a:r>
            <a:br>
              <a:rPr lang="en-CA" sz="2600" dirty="0">
                <a:latin typeface="Calibri" panose="020F0502020204030204" pitchFamily="34" charset="0"/>
                <a:cs typeface="Calibri" panose="020F0502020204030204" pitchFamily="34" charset="0"/>
              </a:rPr>
            </a:br>
            <a:r>
              <a:rPr lang="en-CA" sz="2600" dirty="0">
                <a:latin typeface="Calibri" panose="020F0502020204030204" pitchFamily="34" charset="0"/>
                <a:cs typeface="Calibri" panose="020F0502020204030204" pitchFamily="34" charset="0"/>
              </a:rPr>
              <a:t>And falling to the ground, </a:t>
            </a:r>
            <a:r>
              <a:rPr lang="en-CA" sz="2600" b="1" dirty="0">
                <a:highlight>
                  <a:srgbClr val="FFFF00"/>
                </a:highlight>
                <a:latin typeface="Calibri" panose="020F0502020204030204" pitchFamily="34" charset="0"/>
                <a:cs typeface="Calibri" panose="020F0502020204030204" pitchFamily="34" charset="0"/>
              </a:rPr>
              <a:t>he heard a voice saying</a:t>
            </a:r>
            <a:r>
              <a:rPr lang="en-CA" sz="2600" dirty="0">
                <a:latin typeface="Calibri" panose="020F0502020204030204" pitchFamily="34" charset="0"/>
                <a:cs typeface="Calibri" panose="020F0502020204030204" pitchFamily="34" charset="0"/>
              </a:rPr>
              <a:t> to him, </a:t>
            </a:r>
          </a:p>
          <a:p>
            <a:pPr marL="914400" lvl="2" indent="0">
              <a:lnSpc>
                <a:spcPct val="100000"/>
              </a:lnSpc>
              <a:spcBef>
                <a:spcPts val="0"/>
              </a:spcBef>
              <a:buNone/>
            </a:pPr>
            <a:r>
              <a:rPr lang="en-CA" sz="2600" dirty="0">
                <a:latin typeface="Calibri" panose="020F0502020204030204" pitchFamily="34" charset="0"/>
                <a:cs typeface="Calibri" panose="020F0502020204030204" pitchFamily="34" charset="0"/>
              </a:rPr>
              <a:t>“Saul, Saul, why are you persecuting me?” </a:t>
            </a:r>
          </a:p>
          <a:p>
            <a:pPr marL="457200" lvl="1" indent="0">
              <a:lnSpc>
                <a:spcPct val="100000"/>
              </a:lnSpc>
              <a:spcBef>
                <a:spcPts val="0"/>
              </a:spcBef>
              <a:buNone/>
            </a:pPr>
            <a:r>
              <a:rPr lang="en-CA" sz="2600" dirty="0">
                <a:latin typeface="Calibri" panose="020F0502020204030204" pitchFamily="34" charset="0"/>
                <a:cs typeface="Calibri" panose="020F0502020204030204" pitchFamily="34" charset="0"/>
              </a:rPr>
              <a:t>And he said, “Who are you, Lord?” </a:t>
            </a:r>
          </a:p>
          <a:p>
            <a:pPr marL="457200" lvl="1" indent="0">
              <a:lnSpc>
                <a:spcPct val="100000"/>
              </a:lnSpc>
              <a:spcBef>
                <a:spcPts val="0"/>
              </a:spcBef>
              <a:buNone/>
            </a:pPr>
            <a:r>
              <a:rPr lang="en-CA" sz="2600" dirty="0">
                <a:latin typeface="Calibri" panose="020F0502020204030204" pitchFamily="34" charset="0"/>
                <a:cs typeface="Calibri" panose="020F0502020204030204" pitchFamily="34" charset="0"/>
              </a:rPr>
              <a:t>And he said, “</a:t>
            </a:r>
            <a:r>
              <a:rPr lang="en-CA" sz="2600" b="1" dirty="0">
                <a:highlight>
                  <a:srgbClr val="FFFF00"/>
                </a:highlight>
                <a:latin typeface="Calibri" panose="020F0502020204030204" pitchFamily="34" charset="0"/>
                <a:cs typeface="Calibri" panose="020F0502020204030204" pitchFamily="34" charset="0"/>
              </a:rPr>
              <a:t>I am Jesus</a:t>
            </a:r>
            <a:r>
              <a:rPr lang="en-CA" sz="2600" dirty="0">
                <a:latin typeface="Calibri" panose="020F0502020204030204" pitchFamily="34" charset="0"/>
                <a:cs typeface="Calibri" panose="020F0502020204030204" pitchFamily="34" charset="0"/>
              </a:rPr>
              <a:t>, whom you are persecuting.</a:t>
            </a:r>
          </a:p>
        </p:txBody>
      </p:sp>
    </p:spTree>
    <p:extLst>
      <p:ext uri="{BB962C8B-B14F-4D97-AF65-F5344CB8AC3E}">
        <p14:creationId xmlns:p14="http://schemas.microsoft.com/office/powerpoint/2010/main" val="3805156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925FE-684D-4301-6258-4BB529C487F6}"/>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Stanza 3: Inveterate Sinners</a:t>
            </a:r>
            <a:endParaRPr lang="en-CA" dirty="0"/>
          </a:p>
        </p:txBody>
      </p:sp>
      <p:sp>
        <p:nvSpPr>
          <p:cNvPr id="3" name="Content Placeholder 2">
            <a:extLst>
              <a:ext uri="{FF2B5EF4-FFF2-40B4-BE49-F238E27FC236}">
                <a16:creationId xmlns:a16="http://schemas.microsoft.com/office/drawing/2014/main" id="{6E8B06FC-E143-EB95-CC0C-93BDD1E46E45}"/>
              </a:ext>
            </a:extLst>
          </p:cNvPr>
          <p:cNvSpPr>
            <a:spLocks noGrp="1"/>
          </p:cNvSpPr>
          <p:nvPr>
            <p:ph idx="1"/>
          </p:nvPr>
        </p:nvSpPr>
        <p:spPr>
          <a:xfrm>
            <a:off x="0" y="1155700"/>
            <a:ext cx="12192000" cy="5702299"/>
          </a:xfrm>
        </p:spPr>
        <p:txBody>
          <a:bodyPr>
            <a:normAutofit lnSpcReduction="10000"/>
          </a:bodyPr>
          <a:lstStyle/>
          <a:p>
            <a:r>
              <a:rPr lang="en-CA" b="1" dirty="0">
                <a:highlight>
                  <a:srgbClr val="FFFF00"/>
                </a:highlight>
                <a:latin typeface="Calibri" panose="020F0502020204030204" pitchFamily="34" charset="0"/>
                <a:cs typeface="Calibri" panose="020F0502020204030204" pitchFamily="34" charset="0"/>
              </a:rPr>
              <a:t>God can heal any “sick” mind</a:t>
            </a:r>
            <a:r>
              <a:rPr lang="en-CA" dirty="0">
                <a:latin typeface="Calibri" panose="020F0502020204030204" pitchFamily="34" charset="0"/>
                <a:cs typeface="Calibri" panose="020F0502020204030204" pitchFamily="34" charset="0"/>
              </a:rPr>
              <a:t> – a person given over to sin can be healed by repentance and living by the Way of God:</a:t>
            </a:r>
          </a:p>
          <a:p>
            <a:pPr marL="457200" lvl="1" indent="0">
              <a:spcBef>
                <a:spcPts val="0"/>
              </a:spcBef>
              <a:buNone/>
            </a:pPr>
            <a:r>
              <a:rPr lang="en-CA" b="1" u="sng" dirty="0">
                <a:latin typeface="Calibri" panose="020F0502020204030204" pitchFamily="34" charset="0"/>
                <a:cs typeface="Calibri" panose="020F0502020204030204" pitchFamily="34" charset="0"/>
              </a:rPr>
              <a:t>Psalm 107:20-22 ESV</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He sent out his word and healed them</a:t>
            </a:r>
            <a:r>
              <a:rPr lang="en-CA" dirty="0">
                <a:latin typeface="Calibri" panose="020F0502020204030204" pitchFamily="34" charset="0"/>
                <a:cs typeface="Calibri" panose="020F0502020204030204" pitchFamily="34" charset="0"/>
              </a:rPr>
              <a:t>, and delivered them from their destruction.</a:t>
            </a:r>
          </a:p>
          <a:p>
            <a:pPr marL="457200" lvl="1" indent="0">
              <a:spcBef>
                <a:spcPts val="0"/>
              </a:spcBef>
              <a:buNone/>
            </a:pPr>
            <a:r>
              <a:rPr lang="en-CA" i="1" dirty="0">
                <a:solidFill>
                  <a:srgbClr val="FF0000"/>
                </a:solidFill>
                <a:latin typeface="Calibri" panose="020F0502020204030204" pitchFamily="34" charset="0"/>
                <a:cs typeface="Calibri" panose="020F0502020204030204" pitchFamily="34" charset="0"/>
              </a:rPr>
              <a:t>Let them thank the LORD for his [ḥesed],</a:t>
            </a:r>
          </a:p>
          <a:p>
            <a:pPr marL="457200" lvl="1" indent="0">
              <a:spcBef>
                <a:spcPts val="0"/>
              </a:spcBef>
              <a:buNone/>
            </a:pPr>
            <a:r>
              <a:rPr lang="en-CA" i="1" dirty="0">
                <a:solidFill>
                  <a:srgbClr val="FF0000"/>
                </a:solidFill>
                <a:latin typeface="Calibri" panose="020F0502020204030204" pitchFamily="34" charset="0"/>
                <a:cs typeface="Calibri" panose="020F0502020204030204" pitchFamily="34" charset="0"/>
              </a:rPr>
              <a:t>for </a:t>
            </a:r>
            <a:r>
              <a:rPr lang="en-CA" b="1" i="1" dirty="0">
                <a:solidFill>
                  <a:srgbClr val="FF0000"/>
                </a:solidFill>
                <a:highlight>
                  <a:srgbClr val="FFFF00"/>
                </a:highlight>
                <a:latin typeface="Calibri" panose="020F0502020204030204" pitchFamily="34" charset="0"/>
                <a:cs typeface="Calibri" panose="020F0502020204030204" pitchFamily="34" charset="0"/>
              </a:rPr>
              <a:t>his wondrous works to the children of man</a:t>
            </a:r>
            <a:r>
              <a:rPr lang="en-CA" dirty="0">
                <a:solidFill>
                  <a:srgbClr val="FF0000"/>
                </a:solidFill>
                <a:latin typeface="Calibri" panose="020F0502020204030204" pitchFamily="34" charset="0"/>
                <a:cs typeface="Calibri" panose="020F0502020204030204" pitchFamily="34" charset="0"/>
              </a:rPr>
              <a:t>!</a:t>
            </a:r>
          </a:p>
          <a:p>
            <a:pPr marL="457200" lvl="1" indent="0">
              <a:spcBef>
                <a:spcPts val="0"/>
              </a:spcBef>
              <a:buNone/>
            </a:pPr>
            <a:r>
              <a:rPr lang="en-CA" dirty="0">
                <a:latin typeface="Calibri" panose="020F0502020204030204" pitchFamily="34" charset="0"/>
                <a:cs typeface="Calibri" panose="020F0502020204030204" pitchFamily="34" charset="0"/>
              </a:rPr>
              <a:t>And let them </a:t>
            </a:r>
            <a:r>
              <a:rPr lang="en-CA" b="1" dirty="0">
                <a:highlight>
                  <a:srgbClr val="FFFF00"/>
                </a:highlight>
                <a:latin typeface="Calibri" panose="020F0502020204030204" pitchFamily="34" charset="0"/>
                <a:cs typeface="Calibri" panose="020F0502020204030204" pitchFamily="34" charset="0"/>
              </a:rPr>
              <a:t>offer sacrifices of thanksgiving</a:t>
            </a:r>
            <a:r>
              <a:rPr lang="en-CA" dirty="0">
                <a:latin typeface="Calibri" panose="020F0502020204030204" pitchFamily="34" charset="0"/>
                <a:cs typeface="Calibri" panose="020F0502020204030204" pitchFamily="34" charset="0"/>
              </a:rPr>
              <a:t>, and </a:t>
            </a:r>
            <a:r>
              <a:rPr lang="en-CA" b="1" dirty="0">
                <a:highlight>
                  <a:srgbClr val="FFFF00"/>
                </a:highlight>
                <a:latin typeface="Calibri" panose="020F0502020204030204" pitchFamily="34" charset="0"/>
                <a:cs typeface="Calibri" panose="020F0502020204030204" pitchFamily="34" charset="0"/>
              </a:rPr>
              <a:t>tell of his deeds</a:t>
            </a:r>
            <a:r>
              <a:rPr lang="en-CA" dirty="0">
                <a:latin typeface="Calibri" panose="020F0502020204030204" pitchFamily="34" charset="0"/>
                <a:cs typeface="Calibri" panose="020F0502020204030204" pitchFamily="34" charset="0"/>
              </a:rPr>
              <a:t> in songs of joy!</a:t>
            </a:r>
          </a:p>
          <a:p>
            <a:r>
              <a:rPr lang="en-CA" dirty="0">
                <a:latin typeface="Calibri" panose="020F0502020204030204" pitchFamily="34" charset="0"/>
                <a:cs typeface="Calibri" panose="020F0502020204030204" pitchFamily="34" charset="0"/>
              </a:rPr>
              <a:t>Like Saul, these people will be eager to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offer sacrifices of thanksgiving</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tell of his deeds</a:t>
            </a:r>
            <a:r>
              <a:rPr kumimoji="0" lang="en-CA"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Acts 26:16b-18 ESV</a:t>
            </a:r>
          </a:p>
          <a:p>
            <a:pPr marL="457200" lvl="1" indent="0">
              <a:spcBef>
                <a:spcPts val="0"/>
              </a:spcBef>
              <a:buNone/>
            </a:pPr>
            <a:r>
              <a:rPr lang="en-CA" dirty="0">
                <a:latin typeface="Calibri" panose="020F0502020204030204" pitchFamily="34" charset="0"/>
                <a:cs typeface="Calibri" panose="020F0502020204030204" pitchFamily="34" charset="0"/>
              </a:rPr>
              <a:t>… I have appeared to you for this purpose,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to appoint you as a servant and witness</a:t>
            </a:r>
            <a:r>
              <a:rPr lang="en-CA" dirty="0">
                <a:latin typeface="Calibri" panose="020F0502020204030204" pitchFamily="34" charset="0"/>
                <a:cs typeface="Calibri" panose="020F0502020204030204" pitchFamily="34" charset="0"/>
              </a:rPr>
              <a:t> to the things in which you have seen me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to those in which I will appear to you,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delivering you from your people and from the </a:t>
            </a:r>
            <a:r>
              <a:rPr lang="en-CA" b="1" dirty="0">
                <a:highlight>
                  <a:srgbClr val="FFFF00"/>
                </a:highlight>
                <a:latin typeface="Calibri" panose="020F0502020204030204" pitchFamily="34" charset="0"/>
                <a:cs typeface="Calibri" panose="020F0502020204030204" pitchFamily="34" charset="0"/>
              </a:rPr>
              <a:t>Gentiles</a:t>
            </a:r>
            <a:r>
              <a:rPr lang="en-CA" dirty="0">
                <a:latin typeface="Calibri" panose="020F0502020204030204" pitchFamily="34" charset="0"/>
                <a:cs typeface="Calibri" panose="020F0502020204030204" pitchFamily="34" charset="0"/>
              </a:rPr>
              <a:t>—</a:t>
            </a:r>
            <a:r>
              <a:rPr lang="en-CA" b="1" dirty="0">
                <a:highlight>
                  <a:srgbClr val="FFFF00"/>
                </a:highlight>
                <a:latin typeface="Calibri" panose="020F0502020204030204" pitchFamily="34" charset="0"/>
                <a:cs typeface="Calibri" panose="020F0502020204030204" pitchFamily="34" charset="0"/>
              </a:rPr>
              <a:t>to whom I am sending you</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to open their eyes, so </a:t>
            </a:r>
            <a:r>
              <a:rPr lang="en-CA" b="1" dirty="0">
                <a:highlight>
                  <a:srgbClr val="FFFF00"/>
                </a:highlight>
                <a:latin typeface="Calibri" panose="020F0502020204030204" pitchFamily="34" charset="0"/>
                <a:cs typeface="Calibri" panose="020F0502020204030204" pitchFamily="34" charset="0"/>
              </a:rPr>
              <a:t>that they may turn from darkness to light</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from the power of Satan to God,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that they may receive forgiveness of sins</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 place among those who are sanctified by faith in me.</a:t>
            </a:r>
          </a:p>
        </p:txBody>
      </p:sp>
    </p:spTree>
    <p:extLst>
      <p:ext uri="{BB962C8B-B14F-4D97-AF65-F5344CB8AC3E}">
        <p14:creationId xmlns:p14="http://schemas.microsoft.com/office/powerpoint/2010/main" val="1765204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0B807-2655-CC1C-2DBA-ABDC21F5D047}"/>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Stanza 4: The Average Person</a:t>
            </a:r>
          </a:p>
        </p:txBody>
      </p:sp>
      <p:sp>
        <p:nvSpPr>
          <p:cNvPr id="3" name="Content Placeholder 2">
            <a:extLst>
              <a:ext uri="{FF2B5EF4-FFF2-40B4-BE49-F238E27FC236}">
                <a16:creationId xmlns:a16="http://schemas.microsoft.com/office/drawing/2014/main" id="{FA350A80-8A48-A633-AD5F-458970F23104}"/>
              </a:ext>
            </a:extLst>
          </p:cNvPr>
          <p:cNvSpPr>
            <a:spLocks noGrp="1"/>
          </p:cNvSpPr>
          <p:nvPr>
            <p:ph idx="1"/>
          </p:nvPr>
        </p:nvSpPr>
        <p:spPr>
          <a:xfrm>
            <a:off x="0" y="1155700"/>
            <a:ext cx="12192000" cy="5702299"/>
          </a:xfrm>
        </p:spPr>
        <p:txBody>
          <a:bodyPr>
            <a:normAutofit lnSpcReduction="10000"/>
          </a:bodyPr>
          <a:lstStyle/>
          <a:p>
            <a:r>
              <a:rPr lang="en-CA" b="1" dirty="0">
                <a:highlight>
                  <a:srgbClr val="FFFF00"/>
                </a:highlight>
                <a:latin typeface="Calibri" panose="020F0502020204030204" pitchFamily="34" charset="0"/>
                <a:cs typeface="Calibri" panose="020F0502020204030204" pitchFamily="34" charset="0"/>
              </a:rPr>
              <a:t>This is the majority of the people on the planet today</a:t>
            </a:r>
            <a:r>
              <a:rPr lang="en-CA" dirty="0">
                <a:latin typeface="Calibri" panose="020F0502020204030204" pitchFamily="34" charset="0"/>
                <a:cs typeface="Calibri" panose="020F0502020204030204" pitchFamily="34" charset="0"/>
              </a:rPr>
              <a:t> – just going with the flow, living in the world as best they can, just “</a:t>
            </a:r>
            <a:r>
              <a:rPr lang="en-CA" b="1" dirty="0">
                <a:highlight>
                  <a:srgbClr val="FFFF00"/>
                </a:highlight>
                <a:latin typeface="Calibri" panose="020F0502020204030204" pitchFamily="34" charset="0"/>
                <a:cs typeface="Calibri" panose="020F0502020204030204" pitchFamily="34" charset="0"/>
              </a:rPr>
              <a:t>doing business</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Psalm 107:23-28 ESV</a:t>
            </a:r>
          </a:p>
          <a:p>
            <a:pPr marL="457200" lvl="1" indent="0">
              <a:spcBef>
                <a:spcPts val="0"/>
              </a:spcBef>
              <a:buNone/>
            </a:pPr>
            <a:r>
              <a:rPr lang="en-CA" dirty="0">
                <a:latin typeface="Calibri" panose="020F0502020204030204" pitchFamily="34" charset="0"/>
                <a:cs typeface="Calibri" panose="020F0502020204030204" pitchFamily="34" charset="0"/>
              </a:rPr>
              <a:t>Some went down to the sea in ships, </a:t>
            </a:r>
            <a:r>
              <a:rPr lang="en-CA" b="1" dirty="0">
                <a:highlight>
                  <a:srgbClr val="FFFF00"/>
                </a:highlight>
                <a:latin typeface="Calibri" panose="020F0502020204030204" pitchFamily="34" charset="0"/>
                <a:cs typeface="Calibri" panose="020F0502020204030204" pitchFamily="34" charset="0"/>
              </a:rPr>
              <a:t>doing business</a:t>
            </a:r>
            <a:r>
              <a:rPr lang="en-CA" dirty="0">
                <a:latin typeface="Calibri" panose="020F0502020204030204" pitchFamily="34" charset="0"/>
                <a:cs typeface="Calibri" panose="020F0502020204030204" pitchFamily="34" charset="0"/>
              </a:rPr>
              <a:t> on the great waters;</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they saw the deeds of the LORD</a:t>
            </a:r>
            <a:r>
              <a:rPr lang="en-CA" dirty="0">
                <a:latin typeface="Calibri" panose="020F0502020204030204" pitchFamily="34" charset="0"/>
                <a:cs typeface="Calibri" panose="020F0502020204030204" pitchFamily="34" charset="0"/>
              </a:rPr>
              <a:t>, </a:t>
            </a:r>
            <a:r>
              <a:rPr lang="en-CA" b="1" dirty="0">
                <a:highlight>
                  <a:srgbClr val="FFFF00"/>
                </a:highlight>
                <a:latin typeface="Calibri" panose="020F0502020204030204" pitchFamily="34" charset="0"/>
                <a:cs typeface="Calibri" panose="020F0502020204030204" pitchFamily="34" charset="0"/>
              </a:rPr>
              <a:t>his wondrous works in the deep</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dirty="0">
                <a:latin typeface="Calibri" panose="020F0502020204030204" pitchFamily="34" charset="0"/>
                <a:cs typeface="Calibri" panose="020F0502020204030204" pitchFamily="34" charset="0"/>
              </a:rPr>
              <a:t>For he commanded and raised </a:t>
            </a:r>
            <a:r>
              <a:rPr lang="en-CA" b="1" dirty="0">
                <a:highlight>
                  <a:srgbClr val="FFFF00"/>
                </a:highlight>
                <a:latin typeface="Calibri" panose="020F0502020204030204" pitchFamily="34" charset="0"/>
                <a:cs typeface="Calibri" panose="020F0502020204030204" pitchFamily="34" charset="0"/>
              </a:rPr>
              <a:t>the stormy wind</a:t>
            </a:r>
            <a:r>
              <a:rPr lang="en-CA" dirty="0">
                <a:latin typeface="Calibri" panose="020F0502020204030204" pitchFamily="34" charset="0"/>
                <a:cs typeface="Calibri" panose="020F0502020204030204" pitchFamily="34" charset="0"/>
              </a:rPr>
              <a:t>, which lifted up the waves of the sea.</a:t>
            </a:r>
          </a:p>
          <a:p>
            <a:pPr marL="457200" lvl="1" indent="0">
              <a:spcBef>
                <a:spcPts val="0"/>
              </a:spcBef>
              <a:buNone/>
            </a:pPr>
            <a:r>
              <a:rPr lang="en-CA" dirty="0">
                <a:latin typeface="Calibri" panose="020F0502020204030204" pitchFamily="34" charset="0"/>
                <a:cs typeface="Calibri" panose="020F0502020204030204" pitchFamily="34" charset="0"/>
              </a:rPr>
              <a:t>They mounted up to heaven; they went down to the depths;</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their courage melted</a:t>
            </a:r>
            <a:r>
              <a:rPr lang="en-CA" dirty="0">
                <a:latin typeface="Calibri" panose="020F0502020204030204" pitchFamily="34" charset="0"/>
                <a:cs typeface="Calibri" panose="020F0502020204030204" pitchFamily="34" charset="0"/>
              </a:rPr>
              <a:t> away in their evil plight;</a:t>
            </a:r>
          </a:p>
          <a:p>
            <a:pPr marL="457200" lvl="1" indent="0">
              <a:spcBef>
                <a:spcPts val="0"/>
              </a:spcBef>
              <a:buNone/>
            </a:pPr>
            <a:r>
              <a:rPr lang="en-CA" dirty="0">
                <a:latin typeface="Calibri" panose="020F0502020204030204" pitchFamily="34" charset="0"/>
                <a:cs typeface="Calibri" panose="020F0502020204030204" pitchFamily="34" charset="0"/>
              </a:rPr>
              <a:t>they reeled and staggered like drunken men and were </a:t>
            </a:r>
            <a:r>
              <a:rPr lang="en-CA" b="1" dirty="0">
                <a:highlight>
                  <a:srgbClr val="FFFF00"/>
                </a:highlight>
                <a:latin typeface="Calibri" panose="020F0502020204030204" pitchFamily="34" charset="0"/>
                <a:cs typeface="Calibri" panose="020F0502020204030204" pitchFamily="34" charset="0"/>
              </a:rPr>
              <a:t>at their wits’ end</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i="1" dirty="0">
                <a:solidFill>
                  <a:srgbClr val="FF0000"/>
                </a:solidFill>
                <a:latin typeface="Calibri" panose="020F0502020204030204" pitchFamily="34" charset="0"/>
                <a:cs typeface="Calibri" panose="020F0502020204030204" pitchFamily="34" charset="0"/>
              </a:rPr>
              <a:t>Then they cried to the LORD in their trouble, and </a:t>
            </a:r>
            <a:r>
              <a:rPr lang="en-CA" b="1" i="1" dirty="0">
                <a:solidFill>
                  <a:srgbClr val="FF0000"/>
                </a:solidFill>
                <a:highlight>
                  <a:srgbClr val="FFFF00"/>
                </a:highlight>
                <a:latin typeface="Calibri" panose="020F0502020204030204" pitchFamily="34" charset="0"/>
                <a:cs typeface="Calibri" panose="020F0502020204030204" pitchFamily="34" charset="0"/>
              </a:rPr>
              <a:t>he delivered them</a:t>
            </a:r>
            <a:r>
              <a:rPr lang="en-CA" i="1" dirty="0">
                <a:solidFill>
                  <a:srgbClr val="FF0000"/>
                </a:solidFill>
                <a:latin typeface="Calibri" panose="020F0502020204030204" pitchFamily="34" charset="0"/>
                <a:cs typeface="Calibri" panose="020F0502020204030204" pitchFamily="34" charset="0"/>
              </a:rPr>
              <a:t> from their distress</a:t>
            </a:r>
            <a:r>
              <a:rPr lang="en-CA" dirty="0">
                <a:solidFill>
                  <a:srgbClr val="FF0000"/>
                </a:solidFill>
                <a:latin typeface="Calibri" panose="020F0502020204030204" pitchFamily="34" charset="0"/>
                <a:cs typeface="Calibri" panose="020F0502020204030204" pitchFamily="34" charset="0"/>
              </a:rPr>
              <a:t>.</a:t>
            </a:r>
          </a:p>
          <a:p>
            <a:pPr>
              <a:spcBef>
                <a:spcPts val="0"/>
              </a:spcBef>
            </a:pPr>
            <a:r>
              <a:rPr lang="en-CA" dirty="0">
                <a:latin typeface="Calibri" panose="020F0502020204030204" pitchFamily="34" charset="0"/>
                <a:cs typeface="Calibri" panose="020F0502020204030204" pitchFamily="34" charset="0"/>
              </a:rPr>
              <a:t>When God calls these people, they must first come to acknowledge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the existence of God through “</a:t>
            </a:r>
            <a:r>
              <a:rPr lang="en-CA" b="1" dirty="0">
                <a:highlight>
                  <a:srgbClr val="FFFF00"/>
                </a:highlight>
                <a:latin typeface="Calibri" panose="020F0502020204030204" pitchFamily="34" charset="0"/>
                <a:cs typeface="Calibri" panose="020F0502020204030204" pitchFamily="34" charset="0"/>
              </a:rPr>
              <a:t>general revelation</a:t>
            </a:r>
            <a:r>
              <a:rPr lang="en-CA" dirty="0">
                <a:latin typeface="Calibri" panose="020F0502020204030204" pitchFamily="34" charset="0"/>
                <a:cs typeface="Calibri" panose="020F0502020204030204" pitchFamily="34" charset="0"/>
              </a:rPr>
              <a:t>”,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the deeds of the LORD</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his wondrous works </a:t>
            </a:r>
            <a:r>
              <a:rPr lang="en-CA" dirty="0">
                <a:latin typeface="Calibri" panose="020F0502020204030204" pitchFamily="34" charset="0"/>
                <a:cs typeface="Calibri" panose="020F0502020204030204" pitchFamily="34" charset="0"/>
              </a:rPr>
              <a:t>”</a:t>
            </a:r>
          </a:p>
          <a:p>
            <a:pPr>
              <a:spcBef>
                <a:spcPts val="0"/>
              </a:spcBef>
            </a:pPr>
            <a:r>
              <a:rPr lang="en-CA" dirty="0">
                <a:latin typeface="Calibri" panose="020F0502020204030204" pitchFamily="34" charset="0"/>
                <a:cs typeface="Calibri" panose="020F0502020204030204" pitchFamily="34" charset="0"/>
              </a:rPr>
              <a:t>Life in the world is like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the stormy wind</a:t>
            </a:r>
            <a:r>
              <a:rPr lang="en-CA" dirty="0">
                <a:latin typeface="Calibri" panose="020F0502020204030204" pitchFamily="34" charset="0"/>
                <a:cs typeface="Calibri" panose="020F0502020204030204" pitchFamily="34" charset="0"/>
              </a:rPr>
              <a:t>”; the challenges of life can leave a person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at their wits’ end</a:t>
            </a:r>
            <a:r>
              <a:rPr lang="en-CA" dirty="0">
                <a:latin typeface="Calibri" panose="020F0502020204030204" pitchFamily="34" charset="0"/>
                <a:cs typeface="Calibri" panose="020F0502020204030204" pitchFamily="34" charset="0"/>
              </a:rPr>
              <a:t>”</a:t>
            </a:r>
          </a:p>
          <a:p>
            <a:pPr>
              <a:spcBef>
                <a:spcPts val="0"/>
              </a:spcBef>
            </a:pPr>
            <a:r>
              <a:rPr lang="en-CA" dirty="0">
                <a:latin typeface="Calibri" panose="020F0502020204030204" pitchFamily="34" charset="0"/>
                <a:cs typeface="Calibri" panose="020F0502020204030204" pitchFamily="34" charset="0"/>
              </a:rPr>
              <a:t> With these people, God works with the challenges of life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until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their courage melts</a:t>
            </a:r>
            <a:r>
              <a:rPr kumimoji="0" lang="en-CA"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r>
              <a:rPr lang="en-CA" dirty="0">
                <a:latin typeface="Calibri" panose="020F0502020204030204" pitchFamily="34" charset="0"/>
                <a:cs typeface="Calibri" panose="020F0502020204030204" pitchFamily="34" charset="0"/>
              </a:rPr>
              <a:t>”, and they come to repentance</a:t>
            </a:r>
          </a:p>
        </p:txBody>
      </p:sp>
    </p:spTree>
    <p:extLst>
      <p:ext uri="{BB962C8B-B14F-4D97-AF65-F5344CB8AC3E}">
        <p14:creationId xmlns:p14="http://schemas.microsoft.com/office/powerpoint/2010/main" val="310219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01C0A-37C5-E7A2-20C5-2D994C047D51}"/>
              </a:ext>
            </a:extLst>
          </p:cNvPr>
          <p:cNvSpPr>
            <a:spLocks noGrp="1"/>
          </p:cNvSpPr>
          <p:nvPr>
            <p:ph type="title"/>
          </p:nvPr>
        </p:nvSpPr>
        <p:spPr>
          <a:xfrm>
            <a:off x="838200" y="1"/>
            <a:ext cx="10515600" cy="1155699"/>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Stanza 4: The Average Person</a:t>
            </a:r>
            <a:endParaRPr lang="en-CA" dirty="0"/>
          </a:p>
        </p:txBody>
      </p:sp>
      <p:sp>
        <p:nvSpPr>
          <p:cNvPr id="3" name="Content Placeholder 2">
            <a:extLst>
              <a:ext uri="{FF2B5EF4-FFF2-40B4-BE49-F238E27FC236}">
                <a16:creationId xmlns:a16="http://schemas.microsoft.com/office/drawing/2014/main" id="{380CE4FE-07E2-2C78-BF32-2DE2F0814964}"/>
              </a:ext>
            </a:extLst>
          </p:cNvPr>
          <p:cNvSpPr>
            <a:spLocks noGrp="1"/>
          </p:cNvSpPr>
          <p:nvPr>
            <p:ph idx="1"/>
          </p:nvPr>
        </p:nvSpPr>
        <p:spPr>
          <a:xfrm>
            <a:off x="0" y="1155700"/>
            <a:ext cx="12192000" cy="5702299"/>
          </a:xfrm>
        </p:spPr>
        <p:txBody>
          <a:bodyPr>
            <a:normAutofit lnSpcReduction="10000"/>
          </a:bodyPr>
          <a:lstStyle/>
          <a:p>
            <a:r>
              <a:rPr lang="en-CA" dirty="0">
                <a:latin typeface="Calibri" panose="020F0502020204030204" pitchFamily="34" charset="0"/>
                <a:cs typeface="Calibri" panose="020F0502020204030204" pitchFamily="34" charset="0"/>
              </a:rPr>
              <a:t>For the most part, </a:t>
            </a:r>
            <a:r>
              <a:rPr lang="en-CA" b="1" dirty="0">
                <a:highlight>
                  <a:srgbClr val="FFFF00"/>
                </a:highlight>
                <a:latin typeface="Calibri" panose="020F0502020204030204" pitchFamily="34" charset="0"/>
                <a:cs typeface="Calibri" panose="020F0502020204030204" pitchFamily="34" charset="0"/>
              </a:rPr>
              <a:t>these people will be relieved to learn the Way of God</a:t>
            </a:r>
          </a:p>
          <a:p>
            <a:pPr>
              <a:spcBef>
                <a:spcPts val="600"/>
              </a:spcBef>
            </a:pPr>
            <a:r>
              <a:rPr lang="en-CA" b="1" dirty="0">
                <a:highlight>
                  <a:srgbClr val="FFFF00"/>
                </a:highlight>
                <a:latin typeface="Calibri" panose="020F0502020204030204" pitchFamily="34" charset="0"/>
                <a:cs typeface="Calibri" panose="020F0502020204030204" pitchFamily="34" charset="0"/>
              </a:rPr>
              <a:t>The storms of life will be calmed</a:t>
            </a:r>
            <a:r>
              <a:rPr lang="en-CA" dirty="0">
                <a:latin typeface="Calibri" panose="020F0502020204030204" pitchFamily="34" charset="0"/>
                <a:cs typeface="Calibri" panose="020F0502020204030204" pitchFamily="34" charset="0"/>
              </a:rPr>
              <a:t> – life will begin to have meaning:</a:t>
            </a:r>
          </a:p>
          <a:p>
            <a:pPr marL="457200" lvl="1" indent="0">
              <a:spcBef>
                <a:spcPts val="0"/>
              </a:spcBef>
              <a:buNone/>
            </a:pPr>
            <a:r>
              <a:rPr lang="en-CA" b="1" u="sng" dirty="0">
                <a:latin typeface="Calibri" panose="020F0502020204030204" pitchFamily="34" charset="0"/>
                <a:cs typeface="Calibri" panose="020F0502020204030204" pitchFamily="34" charset="0"/>
              </a:rPr>
              <a:t>Psalm 107:29-32 ESV</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He made the storm be still</a:t>
            </a:r>
            <a:r>
              <a:rPr lang="en-CA" dirty="0">
                <a:latin typeface="Calibri" panose="020F0502020204030204" pitchFamily="34" charset="0"/>
                <a:cs typeface="Calibri" panose="020F0502020204030204" pitchFamily="34" charset="0"/>
              </a:rPr>
              <a:t>, and the waves of the sea were hushed.</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Then they were glad</a:t>
            </a:r>
            <a:r>
              <a:rPr lang="en-CA" dirty="0">
                <a:latin typeface="Calibri" panose="020F0502020204030204" pitchFamily="34" charset="0"/>
                <a:cs typeface="Calibri" panose="020F0502020204030204" pitchFamily="34" charset="0"/>
              </a:rPr>
              <a:t> that the waters were quiet,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he brought them to their desired haven.</a:t>
            </a:r>
          </a:p>
          <a:p>
            <a:pPr marL="457200" lvl="1" indent="0">
              <a:spcBef>
                <a:spcPts val="0"/>
              </a:spcBef>
              <a:buNone/>
            </a:pPr>
            <a:r>
              <a:rPr lang="en-CA" i="1" dirty="0">
                <a:solidFill>
                  <a:srgbClr val="FF0000"/>
                </a:solidFill>
                <a:latin typeface="Calibri" panose="020F0502020204030204" pitchFamily="34" charset="0"/>
                <a:cs typeface="Calibri" panose="020F0502020204030204" pitchFamily="34" charset="0"/>
              </a:rPr>
              <a:t>Let them thank the LORD for his [ḥesed], </a:t>
            </a:r>
            <a:br>
              <a:rPr lang="en-CA" i="1" dirty="0">
                <a:solidFill>
                  <a:srgbClr val="FF0000"/>
                </a:solidFill>
                <a:latin typeface="Calibri" panose="020F0502020204030204" pitchFamily="34" charset="0"/>
                <a:cs typeface="Calibri" panose="020F0502020204030204" pitchFamily="34" charset="0"/>
              </a:rPr>
            </a:br>
            <a:r>
              <a:rPr lang="en-CA" i="1" dirty="0">
                <a:solidFill>
                  <a:srgbClr val="FF0000"/>
                </a:solidFill>
                <a:latin typeface="Calibri" panose="020F0502020204030204" pitchFamily="34" charset="0"/>
                <a:cs typeface="Calibri" panose="020F0502020204030204" pitchFamily="34" charset="0"/>
              </a:rPr>
              <a:t>for </a:t>
            </a:r>
            <a:r>
              <a:rPr lang="en-CA" b="1" i="1" dirty="0">
                <a:solidFill>
                  <a:srgbClr val="FF0000"/>
                </a:solidFill>
                <a:highlight>
                  <a:srgbClr val="FFFF00"/>
                </a:highlight>
                <a:latin typeface="Calibri" panose="020F0502020204030204" pitchFamily="34" charset="0"/>
                <a:cs typeface="Calibri" panose="020F0502020204030204" pitchFamily="34" charset="0"/>
              </a:rPr>
              <a:t>his wondrous works to the children of man</a:t>
            </a:r>
            <a:r>
              <a:rPr lang="en-CA" dirty="0">
                <a:solidFill>
                  <a:srgbClr val="FF0000"/>
                </a:solidFill>
                <a:latin typeface="Calibri" panose="020F0502020204030204" pitchFamily="34" charset="0"/>
                <a:cs typeface="Calibri" panose="020F0502020204030204" pitchFamily="34" charset="0"/>
              </a:rPr>
              <a:t>!</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Let them extol him in the congregation of the people</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praise him in the assembly of the elders</a:t>
            </a:r>
            <a:r>
              <a:rPr lang="en-CA" dirty="0">
                <a:latin typeface="Calibri" panose="020F0502020204030204" pitchFamily="34" charset="0"/>
                <a:cs typeface="Calibri" panose="020F0502020204030204" pitchFamily="34" charset="0"/>
              </a:rPr>
              <a:t>.</a:t>
            </a:r>
          </a:p>
          <a:p>
            <a:pPr>
              <a:spcBef>
                <a:spcPts val="600"/>
              </a:spcBef>
            </a:pPr>
            <a:r>
              <a:rPr lang="en-CA" b="1" dirty="0">
                <a:highlight>
                  <a:srgbClr val="FFFF00"/>
                </a:highlight>
                <a:latin typeface="Calibri" panose="020F0502020204030204" pitchFamily="34" charset="0"/>
                <a:cs typeface="Calibri" panose="020F0502020204030204" pitchFamily="34" charset="0"/>
              </a:rPr>
              <a:t>Like King David</a:t>
            </a:r>
            <a:r>
              <a:rPr lang="en-CA" dirty="0">
                <a:latin typeface="Calibri" panose="020F0502020204030204" pitchFamily="34" charset="0"/>
                <a:cs typeface="Calibri" panose="020F0502020204030204" pitchFamily="34" charset="0"/>
              </a:rPr>
              <a:t>, they will be eager to pass on their understanding to others:</a:t>
            </a:r>
          </a:p>
          <a:p>
            <a:pPr marL="457200" lvl="1" indent="0">
              <a:spcBef>
                <a:spcPts val="0"/>
              </a:spcBef>
              <a:buNone/>
            </a:pPr>
            <a:r>
              <a:rPr lang="en-CA" b="1" u="sng" dirty="0">
                <a:latin typeface="Calibri" panose="020F0502020204030204" pitchFamily="34" charset="0"/>
                <a:cs typeface="Calibri" panose="020F0502020204030204" pitchFamily="34" charset="0"/>
              </a:rPr>
              <a:t>Psalm 40:9-10 ESV</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I have told the glad news of deliverance in the great congregation</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dirty="0">
                <a:latin typeface="Calibri" panose="020F0502020204030204" pitchFamily="34" charset="0"/>
                <a:cs typeface="Calibri" panose="020F0502020204030204" pitchFamily="34" charset="0"/>
              </a:rPr>
              <a:t>behold, I have not restrained my lips, as you know, O LORD.</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I have not hidden your deliverance within my heart</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dirty="0">
                <a:latin typeface="Calibri" panose="020F0502020204030204" pitchFamily="34" charset="0"/>
                <a:cs typeface="Calibri" panose="020F0502020204030204" pitchFamily="34" charset="0"/>
              </a:rPr>
              <a:t>I have spoken of your faithfulness and your salvation;</a:t>
            </a:r>
          </a:p>
          <a:p>
            <a:pPr marL="457200" lvl="1" indent="0">
              <a:spcBef>
                <a:spcPts val="0"/>
              </a:spcBef>
              <a:buNone/>
            </a:pPr>
            <a:r>
              <a:rPr lang="en-CA" dirty="0">
                <a:latin typeface="Calibri" panose="020F0502020204030204" pitchFamily="34" charset="0"/>
                <a:cs typeface="Calibri" panose="020F0502020204030204" pitchFamily="34" charset="0"/>
              </a:rPr>
              <a:t>I have not concealed your [ḥesed] and your faithfulness from the great congregation.</a:t>
            </a:r>
          </a:p>
        </p:txBody>
      </p:sp>
    </p:spTree>
    <p:extLst>
      <p:ext uri="{BB962C8B-B14F-4D97-AF65-F5344CB8AC3E}">
        <p14:creationId xmlns:p14="http://schemas.microsoft.com/office/powerpoint/2010/main" val="472155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8FB8A-0AF5-C447-66D5-DE290D2F26A0}"/>
              </a:ext>
            </a:extLst>
          </p:cNvPr>
          <p:cNvSpPr>
            <a:spLocks noGrp="1"/>
          </p:cNvSpPr>
          <p:nvPr>
            <p:ph type="title"/>
          </p:nvPr>
        </p:nvSpPr>
        <p:spPr>
          <a:xfrm>
            <a:off x="838200" y="1"/>
            <a:ext cx="10515600" cy="1130299"/>
          </a:xfrm>
        </p:spPr>
        <p:txBody>
          <a:bodyPr/>
          <a:lstStyle/>
          <a:p>
            <a:pPr algn="ctr"/>
            <a:r>
              <a:rPr lang="en-CA" dirty="0">
                <a:latin typeface="Arial Black" panose="020B0A04020102020204" pitchFamily="34" charset="0"/>
              </a:rPr>
              <a:t>Epilogue – the Power of God</a:t>
            </a:r>
          </a:p>
        </p:txBody>
      </p:sp>
      <p:sp>
        <p:nvSpPr>
          <p:cNvPr id="3" name="Content Placeholder 2">
            <a:extLst>
              <a:ext uri="{FF2B5EF4-FFF2-40B4-BE49-F238E27FC236}">
                <a16:creationId xmlns:a16="http://schemas.microsoft.com/office/drawing/2014/main" id="{D3FEF292-CE0B-F61A-757B-59AAAC34F24F}"/>
              </a:ext>
            </a:extLst>
          </p:cNvPr>
          <p:cNvSpPr>
            <a:spLocks noGrp="1"/>
          </p:cNvSpPr>
          <p:nvPr>
            <p:ph idx="1"/>
          </p:nvPr>
        </p:nvSpPr>
        <p:spPr>
          <a:xfrm>
            <a:off x="0" y="1130300"/>
            <a:ext cx="12192000" cy="5727699"/>
          </a:xfrm>
        </p:spPr>
        <p:txBody>
          <a:bodyPr>
            <a:normAutofit/>
          </a:bodyPr>
          <a:lstStyle/>
          <a:p>
            <a:pPr>
              <a:spcBef>
                <a:spcPts val="0"/>
              </a:spcBef>
            </a:pPr>
            <a:r>
              <a:rPr lang="en-CA" dirty="0">
                <a:latin typeface="Calibri" panose="020F0502020204030204" pitchFamily="34" charset="0"/>
                <a:cs typeface="Calibri" panose="020F0502020204030204" pitchFamily="34" charset="0"/>
              </a:rPr>
              <a:t>First, the Psalmist alludes to </a:t>
            </a:r>
            <a:r>
              <a:rPr lang="en-CA" b="1" dirty="0">
                <a:highlight>
                  <a:srgbClr val="FFFF00"/>
                </a:highlight>
                <a:latin typeface="Calibri" panose="020F0502020204030204" pitchFamily="34" charset="0"/>
                <a:cs typeface="Calibri" panose="020F0502020204030204" pitchFamily="34" charset="0"/>
              </a:rPr>
              <a:t>God’s ability to punish human beings</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Psalm 107:33-34 ESV</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He turns rivers into a desert</a:t>
            </a:r>
            <a:r>
              <a:rPr lang="en-CA" dirty="0">
                <a:latin typeface="Calibri" panose="020F0502020204030204" pitchFamily="34" charset="0"/>
                <a:cs typeface="Calibri" panose="020F0502020204030204" pitchFamily="34" charset="0"/>
              </a:rPr>
              <a:t>, springs of water into thirsty ground,</a:t>
            </a:r>
          </a:p>
          <a:p>
            <a:pPr marL="457200" lvl="1" indent="0">
              <a:spcBef>
                <a:spcPts val="0"/>
              </a:spcBef>
              <a:buNone/>
            </a:pPr>
            <a:r>
              <a:rPr lang="en-CA" dirty="0">
                <a:latin typeface="Calibri" panose="020F0502020204030204" pitchFamily="34" charset="0"/>
                <a:cs typeface="Calibri" panose="020F0502020204030204" pitchFamily="34" charset="0"/>
              </a:rPr>
              <a:t>a fruitful land into a salty waste, </a:t>
            </a:r>
            <a:r>
              <a:rPr lang="en-CA" b="1" dirty="0">
                <a:highlight>
                  <a:srgbClr val="FFFF00"/>
                </a:highlight>
                <a:latin typeface="Calibri" panose="020F0502020204030204" pitchFamily="34" charset="0"/>
                <a:cs typeface="Calibri" panose="020F0502020204030204" pitchFamily="34" charset="0"/>
              </a:rPr>
              <a:t>because of the evil of its inhabitants</a:t>
            </a:r>
            <a:r>
              <a:rPr lang="en-CA" dirty="0">
                <a:latin typeface="Calibri" panose="020F0502020204030204" pitchFamily="34" charset="0"/>
                <a:cs typeface="Calibri" panose="020F0502020204030204" pitchFamily="34" charset="0"/>
              </a:rPr>
              <a:t>.</a:t>
            </a:r>
          </a:p>
          <a:p>
            <a:pPr>
              <a:spcBef>
                <a:spcPts val="600"/>
              </a:spcBef>
            </a:pPr>
            <a:r>
              <a:rPr lang="en-CA" dirty="0">
                <a:latin typeface="Calibri" panose="020F0502020204030204" pitchFamily="34" charset="0"/>
                <a:cs typeface="Calibri" panose="020F0502020204030204" pitchFamily="34" charset="0"/>
              </a:rPr>
              <a:t>Isaiah makes a similar allusion, perhaps to the First Exodus:</a:t>
            </a:r>
          </a:p>
          <a:p>
            <a:pPr marL="457200" lvl="1" indent="0">
              <a:spcBef>
                <a:spcPts val="0"/>
              </a:spcBef>
              <a:buNone/>
            </a:pPr>
            <a:r>
              <a:rPr lang="en-CA" b="1" u="sng" dirty="0">
                <a:latin typeface="Calibri" panose="020F0502020204030204" pitchFamily="34" charset="0"/>
                <a:cs typeface="Calibri" panose="020F0502020204030204" pitchFamily="34" charset="0"/>
              </a:rPr>
              <a:t>Isaiah 50:2b ESV</a:t>
            </a:r>
          </a:p>
          <a:p>
            <a:pPr marL="457200" lvl="1" indent="0">
              <a:spcBef>
                <a:spcPts val="0"/>
              </a:spcBef>
              <a:buNone/>
            </a:pPr>
            <a:r>
              <a:rPr lang="en-CA" dirty="0">
                <a:latin typeface="Calibri" panose="020F0502020204030204" pitchFamily="34" charset="0"/>
                <a:cs typeface="Calibri" panose="020F0502020204030204" pitchFamily="34" charset="0"/>
              </a:rPr>
              <a:t>Behold, by my rebuke </a:t>
            </a:r>
            <a:r>
              <a:rPr lang="en-CA" b="1" dirty="0">
                <a:highlight>
                  <a:srgbClr val="FFFF00"/>
                </a:highlight>
                <a:latin typeface="Calibri" panose="020F0502020204030204" pitchFamily="34" charset="0"/>
                <a:cs typeface="Calibri" panose="020F0502020204030204" pitchFamily="34" charset="0"/>
              </a:rPr>
              <a:t>I dry up the sea</a:t>
            </a:r>
            <a:r>
              <a:rPr lang="en-CA" dirty="0">
                <a:latin typeface="Calibri" panose="020F0502020204030204" pitchFamily="34" charset="0"/>
                <a:cs typeface="Calibri" panose="020F0502020204030204" pitchFamily="34" charset="0"/>
              </a:rPr>
              <a:t>, </a:t>
            </a:r>
            <a:r>
              <a:rPr lang="en-CA" b="1" dirty="0">
                <a:highlight>
                  <a:srgbClr val="FFFF00"/>
                </a:highlight>
                <a:latin typeface="Calibri" panose="020F0502020204030204" pitchFamily="34" charset="0"/>
                <a:cs typeface="Calibri" panose="020F0502020204030204" pitchFamily="34" charset="0"/>
              </a:rPr>
              <a:t>I make the rivers a desert</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dirty="0">
                <a:latin typeface="Calibri" panose="020F0502020204030204" pitchFamily="34" charset="0"/>
                <a:cs typeface="Calibri" panose="020F0502020204030204" pitchFamily="34" charset="0"/>
              </a:rPr>
              <a:t>their </a:t>
            </a:r>
            <a:r>
              <a:rPr lang="en-CA" b="1" dirty="0">
                <a:highlight>
                  <a:srgbClr val="FFFF00"/>
                </a:highlight>
                <a:latin typeface="Calibri" panose="020F0502020204030204" pitchFamily="34" charset="0"/>
                <a:cs typeface="Calibri" panose="020F0502020204030204" pitchFamily="34" charset="0"/>
              </a:rPr>
              <a:t>fish stink</a:t>
            </a:r>
            <a:r>
              <a:rPr lang="en-CA" dirty="0">
                <a:latin typeface="Calibri" panose="020F0502020204030204" pitchFamily="34" charset="0"/>
                <a:cs typeface="Calibri" panose="020F0502020204030204" pitchFamily="34" charset="0"/>
              </a:rPr>
              <a:t> for lack of water and die of thirst.</a:t>
            </a:r>
          </a:p>
          <a:p>
            <a:pPr marL="457200" lvl="1" indent="0">
              <a:spcBef>
                <a:spcPts val="600"/>
              </a:spcBef>
              <a:buNone/>
            </a:pPr>
            <a:r>
              <a:rPr lang="en-CA" b="1" u="sng" dirty="0">
                <a:latin typeface="Calibri" panose="020F0502020204030204" pitchFamily="34" charset="0"/>
                <a:cs typeface="Calibri" panose="020F0502020204030204" pitchFamily="34" charset="0"/>
              </a:rPr>
              <a:t>Exodus 7:19a, 18a, 14:21a, 29a ESV</a:t>
            </a:r>
          </a:p>
          <a:p>
            <a:pPr marL="457200" lvl="1" indent="0">
              <a:spcBef>
                <a:spcPts val="0"/>
              </a:spcBef>
              <a:buNone/>
            </a:pPr>
            <a:r>
              <a:rPr lang="en-CA" dirty="0">
                <a:latin typeface="Calibri" panose="020F0502020204030204" pitchFamily="34" charset="0"/>
                <a:cs typeface="Calibri" panose="020F0502020204030204" pitchFamily="34" charset="0"/>
              </a:rPr>
              <a:t>And the LORD said to Moses, </a:t>
            </a:r>
          </a:p>
          <a:p>
            <a:pPr marL="914400" lvl="2" indent="0">
              <a:spcBef>
                <a:spcPts val="0"/>
              </a:spcBef>
              <a:buNone/>
            </a:pPr>
            <a:r>
              <a:rPr lang="en-CA" sz="2400" dirty="0">
                <a:latin typeface="Calibri" panose="020F0502020204030204" pitchFamily="34" charset="0"/>
                <a:cs typeface="Calibri" panose="020F0502020204030204" pitchFamily="34" charset="0"/>
              </a:rPr>
              <a:t>“Say to Aaron, ‘Take your staff and stretch out your hand over the waters of Egypt, </a:t>
            </a:r>
            <a:br>
              <a:rPr lang="en-CA" sz="2400" dirty="0">
                <a:latin typeface="Calibri" panose="020F0502020204030204" pitchFamily="34" charset="0"/>
                <a:cs typeface="Calibri" panose="020F0502020204030204" pitchFamily="34" charset="0"/>
              </a:rPr>
            </a:br>
            <a:r>
              <a:rPr lang="en-CA" sz="2400" b="1" dirty="0">
                <a:highlight>
                  <a:srgbClr val="FFFF00"/>
                </a:highlight>
                <a:latin typeface="Calibri" panose="020F0502020204030204" pitchFamily="34" charset="0"/>
                <a:cs typeface="Calibri" panose="020F0502020204030204" pitchFamily="34" charset="0"/>
              </a:rPr>
              <a:t>over their rivers</a:t>
            </a:r>
            <a:r>
              <a:rPr lang="en-CA" sz="2400" dirty="0">
                <a:latin typeface="Calibri" panose="020F0502020204030204" pitchFamily="34" charset="0"/>
                <a:cs typeface="Calibri" panose="020F0502020204030204" pitchFamily="34" charset="0"/>
              </a:rPr>
              <a:t>, their canals, and their ponds, and all their pools of water …’”</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The fish in the Nile shall die</a:t>
            </a:r>
            <a:r>
              <a:rPr lang="en-CA" dirty="0">
                <a:latin typeface="Calibri" panose="020F0502020204030204" pitchFamily="34" charset="0"/>
                <a:cs typeface="Calibri" panose="020F0502020204030204" pitchFamily="34" charset="0"/>
              </a:rPr>
              <a:t>, and </a:t>
            </a:r>
            <a:r>
              <a:rPr lang="en-CA" b="1" dirty="0">
                <a:highlight>
                  <a:srgbClr val="FFFF00"/>
                </a:highlight>
                <a:latin typeface="Calibri" panose="020F0502020204030204" pitchFamily="34" charset="0"/>
                <a:cs typeface="Calibri" panose="020F0502020204030204" pitchFamily="34" charset="0"/>
              </a:rPr>
              <a:t>the Nile will stink</a:t>
            </a:r>
            <a:r>
              <a:rPr lang="en-CA" dirty="0">
                <a:latin typeface="Calibri" panose="020F0502020204030204" pitchFamily="34" charset="0"/>
                <a:cs typeface="Calibri" panose="020F0502020204030204" pitchFamily="34" charset="0"/>
              </a:rPr>
              <a:t> …</a:t>
            </a:r>
          </a:p>
          <a:p>
            <a:pPr marL="457200" lvl="1" indent="0">
              <a:spcBef>
                <a:spcPts val="600"/>
              </a:spcBef>
              <a:buNone/>
            </a:pPr>
            <a:r>
              <a:rPr lang="en-CA" dirty="0">
                <a:latin typeface="Calibri" panose="020F0502020204030204" pitchFamily="34" charset="0"/>
                <a:cs typeface="Calibri" panose="020F0502020204030204" pitchFamily="34" charset="0"/>
              </a:rPr>
              <a:t>Then Moses stretched out his hand over the sea,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the LORD drove the sea back by a strong east wind all night and </a:t>
            </a:r>
            <a:r>
              <a:rPr lang="en-CA" b="1" dirty="0">
                <a:highlight>
                  <a:srgbClr val="FFFF00"/>
                </a:highlight>
                <a:latin typeface="Calibri" panose="020F0502020204030204" pitchFamily="34" charset="0"/>
                <a:cs typeface="Calibri" panose="020F0502020204030204" pitchFamily="34" charset="0"/>
              </a:rPr>
              <a:t>made the sea dry land</a:t>
            </a:r>
            <a:r>
              <a:rPr lang="en-CA" dirty="0">
                <a:latin typeface="Calibri" panose="020F0502020204030204" pitchFamily="34" charset="0"/>
                <a:cs typeface="Calibri" panose="020F0502020204030204" pitchFamily="34" charset="0"/>
              </a:rPr>
              <a:t> … But </a:t>
            </a:r>
            <a:r>
              <a:rPr lang="en-CA" b="1" dirty="0">
                <a:highlight>
                  <a:srgbClr val="FFFF00"/>
                </a:highlight>
                <a:latin typeface="Calibri" panose="020F0502020204030204" pitchFamily="34" charset="0"/>
                <a:cs typeface="Calibri" panose="020F0502020204030204" pitchFamily="34" charset="0"/>
              </a:rPr>
              <a:t>the people of Israel walked on dry ground through the sea</a:t>
            </a:r>
            <a:r>
              <a:rPr lang="en-CA"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625385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7A8EF-4F3A-6EE3-21AF-A07AD1F1B696}"/>
              </a:ext>
            </a:extLst>
          </p:cNvPr>
          <p:cNvSpPr>
            <a:spLocks noGrp="1"/>
          </p:cNvSpPr>
          <p:nvPr>
            <p:ph type="title"/>
          </p:nvPr>
        </p:nvSpPr>
        <p:spPr>
          <a:xfrm>
            <a:off x="838200" y="1"/>
            <a:ext cx="10515600" cy="1142999"/>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Epilogue – the Power of God</a:t>
            </a:r>
            <a:endParaRPr lang="en-CA" dirty="0"/>
          </a:p>
        </p:txBody>
      </p:sp>
      <p:sp>
        <p:nvSpPr>
          <p:cNvPr id="3" name="Content Placeholder 2">
            <a:extLst>
              <a:ext uri="{FF2B5EF4-FFF2-40B4-BE49-F238E27FC236}">
                <a16:creationId xmlns:a16="http://schemas.microsoft.com/office/drawing/2014/main" id="{176074C7-770C-5677-A380-B41AD367EFF4}"/>
              </a:ext>
            </a:extLst>
          </p:cNvPr>
          <p:cNvSpPr>
            <a:spLocks noGrp="1"/>
          </p:cNvSpPr>
          <p:nvPr>
            <p:ph idx="1"/>
          </p:nvPr>
        </p:nvSpPr>
        <p:spPr>
          <a:xfrm>
            <a:off x="0" y="1143000"/>
            <a:ext cx="12192000" cy="5714999"/>
          </a:xfrm>
        </p:spPr>
        <p:txBody>
          <a:bodyPr>
            <a:normAutofit/>
          </a:bodyPr>
          <a:lstStyle/>
          <a:p>
            <a:pPr marL="0" indent="0">
              <a:buNone/>
            </a:pPr>
            <a:r>
              <a:rPr lang="en-CA" dirty="0">
                <a:latin typeface="Calibri" panose="020F0502020204030204" pitchFamily="34" charset="0"/>
                <a:cs typeface="Calibri" panose="020F0502020204030204" pitchFamily="34" charset="0"/>
              </a:rPr>
              <a:t>Secondly, the Psalmist looks to the </a:t>
            </a:r>
            <a:r>
              <a:rPr lang="en-CA" b="1" dirty="0">
                <a:highlight>
                  <a:srgbClr val="FFFF00"/>
                </a:highlight>
                <a:latin typeface="Calibri" panose="020F0502020204030204" pitchFamily="34" charset="0"/>
                <a:cs typeface="Calibri" panose="020F0502020204030204" pitchFamily="34" charset="0"/>
              </a:rPr>
              <a:t>Second Exodus</a:t>
            </a:r>
            <a:r>
              <a:rPr lang="en-CA" dirty="0">
                <a:latin typeface="Calibri" panose="020F0502020204030204" pitchFamily="34" charset="0"/>
                <a:cs typeface="Calibri" panose="020F0502020204030204" pitchFamily="34" charset="0"/>
              </a:rPr>
              <a:t> and the </a:t>
            </a:r>
            <a:r>
              <a:rPr lang="en-CA" b="1" dirty="0">
                <a:highlight>
                  <a:srgbClr val="FFFF00"/>
                </a:highlight>
                <a:latin typeface="Calibri" panose="020F0502020204030204" pitchFamily="34" charset="0"/>
                <a:cs typeface="Calibri" panose="020F0502020204030204" pitchFamily="34" charset="0"/>
              </a:rPr>
              <a:t>New Israel</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Psalm 107:35-38 ESV</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He turns a desert into pools of water</a:t>
            </a:r>
            <a:r>
              <a:rPr lang="en-CA" dirty="0">
                <a:latin typeface="Calibri" panose="020F0502020204030204" pitchFamily="34" charset="0"/>
                <a:cs typeface="Calibri" panose="020F0502020204030204" pitchFamily="34" charset="0"/>
              </a:rPr>
              <a:t>, </a:t>
            </a:r>
            <a:r>
              <a:rPr lang="en-CA" b="1" dirty="0">
                <a:highlight>
                  <a:srgbClr val="FFFF00"/>
                </a:highlight>
                <a:latin typeface="Calibri" panose="020F0502020204030204" pitchFamily="34" charset="0"/>
                <a:cs typeface="Calibri" panose="020F0502020204030204" pitchFamily="34" charset="0"/>
              </a:rPr>
              <a:t>a parched land into springs of water</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dirty="0">
                <a:latin typeface="Calibri" panose="020F0502020204030204" pitchFamily="34" charset="0"/>
                <a:cs typeface="Calibri" panose="020F0502020204030204" pitchFamily="34" charset="0"/>
              </a:rPr>
              <a:t>And there he lets the hungry dwell, and </a:t>
            </a:r>
            <a:r>
              <a:rPr lang="en-CA" b="1" dirty="0">
                <a:highlight>
                  <a:srgbClr val="FFFF00"/>
                </a:highlight>
                <a:latin typeface="Calibri" panose="020F0502020204030204" pitchFamily="34" charset="0"/>
                <a:cs typeface="Calibri" panose="020F0502020204030204" pitchFamily="34" charset="0"/>
              </a:rPr>
              <a:t>they establish a city to live in</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dirty="0">
                <a:latin typeface="Calibri" panose="020F0502020204030204" pitchFamily="34" charset="0"/>
                <a:cs typeface="Calibri" panose="020F0502020204030204" pitchFamily="34" charset="0"/>
              </a:rPr>
              <a:t>they sow fields and </a:t>
            </a:r>
            <a:r>
              <a:rPr lang="en-CA" b="1" dirty="0">
                <a:highlight>
                  <a:srgbClr val="FFFF00"/>
                </a:highlight>
                <a:latin typeface="Calibri" panose="020F0502020204030204" pitchFamily="34" charset="0"/>
                <a:cs typeface="Calibri" panose="020F0502020204030204" pitchFamily="34" charset="0"/>
              </a:rPr>
              <a:t>plant vineyards</a:t>
            </a:r>
            <a:r>
              <a:rPr lang="en-CA" dirty="0">
                <a:latin typeface="Calibri" panose="020F0502020204030204" pitchFamily="34" charset="0"/>
                <a:cs typeface="Calibri" panose="020F0502020204030204" pitchFamily="34" charset="0"/>
              </a:rPr>
              <a:t> and get a fruitful yield.</a:t>
            </a:r>
          </a:p>
          <a:p>
            <a:pPr marL="457200" lvl="1" indent="0">
              <a:spcBef>
                <a:spcPts val="0"/>
              </a:spcBef>
              <a:buNone/>
            </a:pPr>
            <a:r>
              <a:rPr lang="en-CA" dirty="0">
                <a:latin typeface="Calibri" panose="020F0502020204030204" pitchFamily="34" charset="0"/>
                <a:cs typeface="Calibri" panose="020F0502020204030204" pitchFamily="34" charset="0"/>
              </a:rPr>
              <a:t>By his blessing they multiply greatly, and he does not let their livestock diminish.</a:t>
            </a:r>
          </a:p>
          <a:p>
            <a:pPr marL="457200" lvl="1" indent="0">
              <a:buNone/>
            </a:pPr>
            <a:r>
              <a:rPr lang="en-CA" b="1" u="sng" dirty="0">
                <a:latin typeface="Calibri" panose="020F0502020204030204" pitchFamily="34" charset="0"/>
                <a:cs typeface="Calibri" panose="020F0502020204030204" pitchFamily="34" charset="0"/>
              </a:rPr>
              <a:t>Isaiah 41:18, 35:6b, 65:21 ESV</a:t>
            </a:r>
          </a:p>
          <a:p>
            <a:pPr marL="457200" lvl="1" indent="0">
              <a:spcBef>
                <a:spcPts val="0"/>
              </a:spcBef>
              <a:buNone/>
            </a:pPr>
            <a:r>
              <a:rPr lang="en-CA" dirty="0">
                <a:latin typeface="Calibri" panose="020F0502020204030204" pitchFamily="34" charset="0"/>
                <a:cs typeface="Calibri" panose="020F0502020204030204" pitchFamily="34" charset="0"/>
              </a:rPr>
              <a:t>I will open rivers on the bare heights, and fountains in the midst of the valleys.</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I will make the wilderness a pool of water</a:t>
            </a:r>
            <a:r>
              <a:rPr lang="en-CA" dirty="0">
                <a:latin typeface="Calibri" panose="020F0502020204030204" pitchFamily="34" charset="0"/>
                <a:cs typeface="Calibri" panose="020F0502020204030204" pitchFamily="34" charset="0"/>
              </a:rPr>
              <a:t>, and the dry land springs of water.</a:t>
            </a:r>
          </a:p>
          <a:p>
            <a:pPr marL="457200" lvl="1" indent="0">
              <a:spcBef>
                <a:spcPts val="0"/>
              </a:spcBef>
              <a:buNone/>
            </a:pPr>
            <a:r>
              <a:rPr lang="en-CA" dirty="0">
                <a:latin typeface="Calibri" panose="020F0502020204030204" pitchFamily="34" charset="0"/>
                <a:cs typeface="Calibri" panose="020F0502020204030204" pitchFamily="34" charset="0"/>
              </a:rPr>
              <a:t>For </a:t>
            </a:r>
            <a:r>
              <a:rPr lang="en-CA" b="1" dirty="0">
                <a:highlight>
                  <a:srgbClr val="FFFF00"/>
                </a:highlight>
                <a:latin typeface="Calibri" panose="020F0502020204030204" pitchFamily="34" charset="0"/>
                <a:cs typeface="Calibri" panose="020F0502020204030204" pitchFamily="34" charset="0"/>
              </a:rPr>
              <a:t>waters break forth in the wilderness</a:t>
            </a:r>
            <a:r>
              <a:rPr lang="en-CA" dirty="0">
                <a:latin typeface="Calibri" panose="020F0502020204030204" pitchFamily="34" charset="0"/>
                <a:cs typeface="Calibri" panose="020F0502020204030204" pitchFamily="34" charset="0"/>
              </a:rPr>
              <a:t>, and streams in the desert;</a:t>
            </a:r>
          </a:p>
          <a:p>
            <a:pPr marL="457200" lvl="1" indent="0">
              <a:spcBef>
                <a:spcPts val="0"/>
              </a:spcBef>
              <a:buNone/>
            </a:pPr>
            <a:r>
              <a:rPr lang="en-CA" dirty="0">
                <a:latin typeface="Calibri" panose="020F0502020204030204" pitchFamily="34" charset="0"/>
                <a:cs typeface="Calibri" panose="020F0502020204030204" pitchFamily="34" charset="0"/>
              </a:rPr>
              <a:t>They shall build houses and inhabit them; </a:t>
            </a:r>
            <a:r>
              <a:rPr lang="en-CA" b="1" dirty="0">
                <a:highlight>
                  <a:srgbClr val="FFFF00"/>
                </a:highlight>
                <a:latin typeface="Calibri" panose="020F0502020204030204" pitchFamily="34" charset="0"/>
                <a:cs typeface="Calibri" panose="020F0502020204030204" pitchFamily="34" charset="0"/>
              </a:rPr>
              <a:t>they shall plant vineyards</a:t>
            </a:r>
            <a:r>
              <a:rPr lang="en-CA" dirty="0">
                <a:latin typeface="Calibri" panose="020F0502020204030204" pitchFamily="34" charset="0"/>
                <a:cs typeface="Calibri" panose="020F0502020204030204" pitchFamily="34" charset="0"/>
              </a:rPr>
              <a:t> and eat their fruit.</a:t>
            </a:r>
          </a:p>
          <a:p>
            <a:pPr marL="457200" lvl="1" indent="0">
              <a:buNone/>
            </a:pPr>
            <a:r>
              <a:rPr lang="en-CA" b="1" u="sng" dirty="0">
                <a:latin typeface="Calibri" panose="020F0502020204030204" pitchFamily="34" charset="0"/>
                <a:cs typeface="Calibri" panose="020F0502020204030204" pitchFamily="34" charset="0"/>
              </a:rPr>
              <a:t>Ezekiel 28:25b-26a ESV</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When I gather the house of Israel from the peoples among whom they are scattered</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manifest my holiness in them in the sight of the nations,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then </a:t>
            </a:r>
            <a:r>
              <a:rPr lang="en-CA" b="1" dirty="0">
                <a:highlight>
                  <a:srgbClr val="FFFF00"/>
                </a:highlight>
                <a:latin typeface="Calibri" panose="020F0502020204030204" pitchFamily="34" charset="0"/>
                <a:cs typeface="Calibri" panose="020F0502020204030204" pitchFamily="34" charset="0"/>
              </a:rPr>
              <a:t>they shall dwell in their own land</a:t>
            </a:r>
            <a:r>
              <a:rPr lang="en-CA" dirty="0">
                <a:latin typeface="Calibri" panose="020F0502020204030204" pitchFamily="34" charset="0"/>
                <a:cs typeface="Calibri" panose="020F0502020204030204" pitchFamily="34" charset="0"/>
              </a:rPr>
              <a:t> that I gave to my servant Jacob.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they shall dwell securely in it, and </a:t>
            </a:r>
            <a:r>
              <a:rPr lang="en-CA" b="1" dirty="0">
                <a:highlight>
                  <a:srgbClr val="FFFF00"/>
                </a:highlight>
                <a:latin typeface="Calibri" panose="020F0502020204030204" pitchFamily="34" charset="0"/>
                <a:cs typeface="Calibri" panose="020F0502020204030204" pitchFamily="34" charset="0"/>
              </a:rPr>
              <a:t>they shall build houses and plant vineyards</a:t>
            </a:r>
            <a:r>
              <a:rPr lang="en-CA"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705432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49D4C-7BD4-5EC6-FF19-2FB1F8DEDDAD}"/>
              </a:ext>
            </a:extLst>
          </p:cNvPr>
          <p:cNvSpPr>
            <a:spLocks noGrp="1"/>
          </p:cNvSpPr>
          <p:nvPr>
            <p:ph type="title"/>
          </p:nvPr>
        </p:nvSpPr>
        <p:spPr>
          <a:xfrm>
            <a:off x="838200" y="1"/>
            <a:ext cx="10515600" cy="1142999"/>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Epilogue – the Power of God</a:t>
            </a:r>
            <a:endParaRPr lang="en-CA" dirty="0"/>
          </a:p>
        </p:txBody>
      </p:sp>
      <p:sp>
        <p:nvSpPr>
          <p:cNvPr id="3" name="Content Placeholder 2">
            <a:extLst>
              <a:ext uri="{FF2B5EF4-FFF2-40B4-BE49-F238E27FC236}">
                <a16:creationId xmlns:a16="http://schemas.microsoft.com/office/drawing/2014/main" id="{3562B7EE-33F2-D2CB-9769-2318291F013A}"/>
              </a:ext>
            </a:extLst>
          </p:cNvPr>
          <p:cNvSpPr>
            <a:spLocks noGrp="1"/>
          </p:cNvSpPr>
          <p:nvPr>
            <p:ph idx="1"/>
          </p:nvPr>
        </p:nvSpPr>
        <p:spPr>
          <a:xfrm>
            <a:off x="0" y="1143000"/>
            <a:ext cx="12192000" cy="5714999"/>
          </a:xfrm>
        </p:spPr>
        <p:txBody>
          <a:bodyPr/>
          <a:lstStyle/>
          <a:p>
            <a:r>
              <a:rPr lang="en-CA" dirty="0">
                <a:latin typeface="Calibri" panose="020F0502020204030204" pitchFamily="34" charset="0"/>
                <a:cs typeface="Calibri" panose="020F0502020204030204" pitchFamily="34" charset="0"/>
              </a:rPr>
              <a:t>Thirdly, the Psalmist summarizes the means God uses to bring people to repentance:</a:t>
            </a:r>
          </a:p>
          <a:p>
            <a:pPr marL="457200" lvl="1" indent="0">
              <a:spcBef>
                <a:spcPts val="0"/>
              </a:spcBef>
              <a:buNone/>
            </a:pPr>
            <a:r>
              <a:rPr lang="en-CA" b="1" u="sng" dirty="0">
                <a:latin typeface="Calibri" panose="020F0502020204030204" pitchFamily="34" charset="0"/>
                <a:cs typeface="Calibri" panose="020F0502020204030204" pitchFamily="34" charset="0"/>
              </a:rPr>
              <a:t>Psalm 107:39-42 ESV</a:t>
            </a:r>
          </a:p>
          <a:p>
            <a:pPr marL="457200" lvl="1" indent="0">
              <a:spcBef>
                <a:spcPts val="0"/>
              </a:spcBef>
              <a:buNone/>
            </a:pPr>
            <a:r>
              <a:rPr lang="en-CA" dirty="0">
                <a:latin typeface="Calibri" panose="020F0502020204030204" pitchFamily="34" charset="0"/>
                <a:cs typeface="Calibri" panose="020F0502020204030204" pitchFamily="34" charset="0"/>
              </a:rPr>
              <a:t>When </a:t>
            </a:r>
            <a:r>
              <a:rPr lang="en-CA" b="1" dirty="0">
                <a:highlight>
                  <a:srgbClr val="FFFF00"/>
                </a:highlight>
                <a:latin typeface="Calibri" panose="020F0502020204030204" pitchFamily="34" charset="0"/>
                <a:cs typeface="Calibri" panose="020F0502020204030204" pitchFamily="34" charset="0"/>
              </a:rPr>
              <a:t>they are diminished and brought low</a:t>
            </a:r>
            <a:r>
              <a:rPr lang="en-CA" dirty="0">
                <a:latin typeface="Calibri" panose="020F0502020204030204" pitchFamily="34" charset="0"/>
                <a:cs typeface="Calibri" panose="020F0502020204030204" pitchFamily="34" charset="0"/>
              </a:rPr>
              <a:t> through oppression, evil, and sorrow,</a:t>
            </a:r>
          </a:p>
          <a:p>
            <a:pPr marL="457200" lvl="1" indent="0">
              <a:spcBef>
                <a:spcPts val="0"/>
              </a:spcBef>
              <a:buNone/>
            </a:pPr>
            <a:r>
              <a:rPr lang="en-CA" dirty="0">
                <a:latin typeface="Calibri" panose="020F0502020204030204" pitchFamily="34" charset="0"/>
                <a:cs typeface="Calibri" panose="020F0502020204030204" pitchFamily="34" charset="0"/>
              </a:rPr>
              <a:t>he pours contempt on princes and makes them </a:t>
            </a:r>
            <a:r>
              <a:rPr lang="en-CA" b="1" dirty="0">
                <a:highlight>
                  <a:srgbClr val="FFFF00"/>
                </a:highlight>
                <a:latin typeface="Calibri" panose="020F0502020204030204" pitchFamily="34" charset="0"/>
                <a:cs typeface="Calibri" panose="020F0502020204030204" pitchFamily="34" charset="0"/>
              </a:rPr>
              <a:t>wander in trackless wastes</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dirty="0">
                <a:latin typeface="Calibri" panose="020F0502020204030204" pitchFamily="34" charset="0"/>
                <a:cs typeface="Calibri" panose="020F0502020204030204" pitchFamily="34" charset="0"/>
              </a:rPr>
              <a:t>but </a:t>
            </a:r>
            <a:r>
              <a:rPr lang="en-CA" b="1" dirty="0">
                <a:highlight>
                  <a:srgbClr val="FFFF00"/>
                </a:highlight>
                <a:latin typeface="Calibri" panose="020F0502020204030204" pitchFamily="34" charset="0"/>
                <a:cs typeface="Calibri" panose="020F0502020204030204" pitchFamily="34" charset="0"/>
              </a:rPr>
              <a:t>he raises up the needy out of affliction </a:t>
            </a:r>
            <a:r>
              <a:rPr lang="en-CA" dirty="0">
                <a:latin typeface="Calibri" panose="020F0502020204030204" pitchFamily="34" charset="0"/>
                <a:cs typeface="Calibri" panose="020F0502020204030204" pitchFamily="34" charset="0"/>
              </a:rPr>
              <a:t>and makes their families like flocks.</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The upright see it and are glad</a:t>
            </a:r>
            <a:r>
              <a:rPr lang="en-CA" dirty="0">
                <a:latin typeface="Calibri" panose="020F0502020204030204" pitchFamily="34" charset="0"/>
                <a:cs typeface="Calibri" panose="020F0502020204030204" pitchFamily="34" charset="0"/>
              </a:rPr>
              <a:t>, and all wickedness shuts its mouth. </a:t>
            </a:r>
          </a:p>
          <a:p>
            <a:pPr>
              <a:spcBef>
                <a:spcPts val="600"/>
              </a:spcBef>
            </a:pPr>
            <a:r>
              <a:rPr lang="en-CA" dirty="0">
                <a:latin typeface="Calibri" panose="020F0502020204030204" pitchFamily="34" charset="0"/>
                <a:cs typeface="Calibri" panose="020F0502020204030204" pitchFamily="34" charset="0"/>
              </a:rPr>
              <a:t>The persons identified in Stanza 1 did “</a:t>
            </a:r>
            <a:r>
              <a:rPr lang="en-CA" b="1" dirty="0">
                <a:highlight>
                  <a:srgbClr val="FFFF00"/>
                </a:highlight>
                <a:latin typeface="Calibri" panose="020F0502020204030204" pitchFamily="34" charset="0"/>
                <a:cs typeface="Calibri" panose="020F0502020204030204" pitchFamily="34" charset="0"/>
              </a:rPr>
              <a:t>wander in trackless wastes</a:t>
            </a:r>
            <a:r>
              <a:rPr lang="en-CA" dirty="0">
                <a:latin typeface="Calibri" panose="020F0502020204030204" pitchFamily="34" charset="0"/>
                <a:cs typeface="Calibri" panose="020F0502020204030204" pitchFamily="34" charset="0"/>
              </a:rPr>
              <a:t>”</a:t>
            </a:r>
          </a:p>
          <a:p>
            <a:pPr>
              <a:spcBef>
                <a:spcPts val="600"/>
              </a:spcBef>
            </a:pPr>
            <a:r>
              <a:rPr lang="en-CA" dirty="0">
                <a:latin typeface="Calibri" panose="020F0502020204030204" pitchFamily="34" charset="0"/>
                <a:cs typeface="Calibri" panose="020F0502020204030204" pitchFamily="34" charset="0"/>
              </a:rPr>
              <a:t>The persons identified in Stanzas 2 and 3 were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diminished and brought low</a:t>
            </a:r>
            <a:r>
              <a:rPr kumimoji="0" lang="en-CA"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r>
              <a:rPr lang="en-CA" dirty="0">
                <a:latin typeface="Calibri" panose="020F0502020204030204" pitchFamily="34" charset="0"/>
                <a:cs typeface="Calibri" panose="020F0502020204030204" pitchFamily="34" charset="0"/>
              </a:rPr>
              <a:t>”</a:t>
            </a:r>
          </a:p>
          <a:p>
            <a:pPr>
              <a:spcBef>
                <a:spcPts val="600"/>
              </a:spcBef>
            </a:pPr>
            <a:r>
              <a:rPr lang="en-CA" dirty="0">
                <a:latin typeface="Calibri" panose="020F0502020204030204" pitchFamily="34" charset="0"/>
                <a:cs typeface="Calibri" panose="020F0502020204030204" pitchFamily="34" charset="0"/>
              </a:rPr>
              <a:t>The persons identified in Stanza 4 were indeed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needy</a:t>
            </a:r>
            <a:r>
              <a:rPr lang="en-CA" dirty="0">
                <a:latin typeface="Calibri" panose="020F0502020204030204" pitchFamily="34" charset="0"/>
                <a:cs typeface="Calibri" panose="020F0502020204030204" pitchFamily="34" charset="0"/>
              </a:rPr>
              <a:t>” and suffering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affliction</a:t>
            </a:r>
            <a:r>
              <a:rPr lang="en-CA" dirty="0">
                <a:latin typeface="Calibri" panose="020F0502020204030204" pitchFamily="34" charset="0"/>
                <a:cs typeface="Calibri" panose="020F0502020204030204" pitchFamily="34" charset="0"/>
              </a:rPr>
              <a:t>”</a:t>
            </a:r>
          </a:p>
          <a:p>
            <a:pPr>
              <a:spcBef>
                <a:spcPts val="600"/>
              </a:spcBef>
            </a:pPr>
            <a:r>
              <a:rPr lang="en-CA" dirty="0">
                <a:latin typeface="Calibri" panose="020F0502020204030204" pitchFamily="34" charset="0"/>
                <a:cs typeface="Calibri" panose="020F0502020204030204" pitchFamily="34" charset="0"/>
              </a:rPr>
              <a:t>God’s objective for all the persons identified in all the stanzas, in fact for all persons in all nations over the whole world, as specified in every stanza, is to understand “</a:t>
            </a:r>
            <a:r>
              <a:rPr kumimoji="0" lang="en-CA" sz="2800" b="1" i="1"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his wondrous works to the children of man</a:t>
            </a:r>
            <a:r>
              <a:rPr lang="en-CA" dirty="0">
                <a:latin typeface="Calibri" panose="020F0502020204030204" pitchFamily="34" charset="0"/>
                <a:cs typeface="Calibri" panose="020F0502020204030204" pitchFamily="34" charset="0"/>
              </a:rPr>
              <a:t>” (verses 8, 15, 21, &amp; 31) </a:t>
            </a:r>
          </a:p>
          <a:p>
            <a:pPr>
              <a:spcBef>
                <a:spcPts val="600"/>
              </a:spcBef>
            </a:pPr>
            <a:r>
              <a:rPr lang="en-CA" dirty="0">
                <a:latin typeface="Calibri" panose="020F0502020204030204" pitchFamily="34" charset="0"/>
                <a:cs typeface="Calibri" panose="020F0502020204030204" pitchFamily="34" charset="0"/>
              </a:rPr>
              <a:t>This occurs through “</a:t>
            </a:r>
            <a:r>
              <a:rPr lang="en-CA" b="1" dirty="0">
                <a:highlight>
                  <a:srgbClr val="FFFF00"/>
                </a:highlight>
                <a:latin typeface="Calibri" panose="020F0502020204030204" pitchFamily="34" charset="0"/>
                <a:cs typeface="Calibri" panose="020F0502020204030204" pitchFamily="34" charset="0"/>
              </a:rPr>
              <a:t>calling</a:t>
            </a:r>
            <a:r>
              <a:rPr lang="en-CA" dirty="0">
                <a:latin typeface="Calibri" panose="020F0502020204030204" pitchFamily="34" charset="0"/>
                <a:cs typeface="Calibri" panose="020F0502020204030204" pitchFamily="34" charset="0"/>
              </a:rPr>
              <a:t>” and “</a:t>
            </a:r>
            <a:r>
              <a:rPr lang="en-CA" b="1" dirty="0">
                <a:highlight>
                  <a:srgbClr val="FFFF00"/>
                </a:highlight>
                <a:latin typeface="Calibri" panose="020F0502020204030204" pitchFamily="34" charset="0"/>
                <a:cs typeface="Calibri" panose="020F0502020204030204" pitchFamily="34" charset="0"/>
              </a:rPr>
              <a:t>repentance</a:t>
            </a:r>
            <a:r>
              <a:rPr lang="en-CA" dirty="0">
                <a:latin typeface="Calibri" panose="020F0502020204030204" pitchFamily="34" charset="0"/>
                <a:cs typeface="Calibri" panose="020F0502020204030204" pitchFamily="34" charset="0"/>
              </a:rPr>
              <a:t>”,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the upright see it and are glad</a:t>
            </a:r>
            <a:r>
              <a:rPr lang="en-CA"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614230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899CA-B715-6DAB-1BA1-45C2C91AB321}"/>
              </a:ext>
            </a:extLst>
          </p:cNvPr>
          <p:cNvSpPr>
            <a:spLocks noGrp="1"/>
          </p:cNvSpPr>
          <p:nvPr>
            <p:ph type="title"/>
          </p:nvPr>
        </p:nvSpPr>
        <p:spPr>
          <a:xfrm>
            <a:off x="838200" y="1"/>
            <a:ext cx="10515600" cy="1155699"/>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Epilogue – the Power of God</a:t>
            </a:r>
            <a:endParaRPr lang="en-CA" dirty="0"/>
          </a:p>
        </p:txBody>
      </p:sp>
      <p:sp>
        <p:nvSpPr>
          <p:cNvPr id="3" name="Content Placeholder 2">
            <a:extLst>
              <a:ext uri="{FF2B5EF4-FFF2-40B4-BE49-F238E27FC236}">
                <a16:creationId xmlns:a16="http://schemas.microsoft.com/office/drawing/2014/main" id="{7C5CEAE3-82A1-3173-9BB3-1DB5A46CCFAD}"/>
              </a:ext>
            </a:extLst>
          </p:cNvPr>
          <p:cNvSpPr>
            <a:spLocks noGrp="1"/>
          </p:cNvSpPr>
          <p:nvPr>
            <p:ph idx="1"/>
          </p:nvPr>
        </p:nvSpPr>
        <p:spPr>
          <a:xfrm>
            <a:off x="0" y="1155700"/>
            <a:ext cx="12192000" cy="5702299"/>
          </a:xfrm>
        </p:spPr>
        <p:txBody>
          <a:bodyPr/>
          <a:lstStyle/>
          <a:p>
            <a:r>
              <a:rPr lang="en-CA" dirty="0">
                <a:latin typeface="Calibri" panose="020F0502020204030204" pitchFamily="34" charset="0"/>
                <a:cs typeface="Calibri" panose="020F0502020204030204" pitchFamily="34" charset="0"/>
              </a:rPr>
              <a:t>Finally, </a:t>
            </a:r>
            <a:r>
              <a:rPr lang="en-CA" b="1" dirty="0">
                <a:highlight>
                  <a:srgbClr val="FFFF00"/>
                </a:highlight>
                <a:latin typeface="Calibri" panose="020F0502020204030204" pitchFamily="34" charset="0"/>
                <a:cs typeface="Calibri" panose="020F0502020204030204" pitchFamily="34" charset="0"/>
              </a:rPr>
              <a:t>the Psalmist admonishes those who do repent to understand</a:t>
            </a:r>
            <a:r>
              <a:rPr lang="en-CA" dirty="0">
                <a:latin typeface="Calibri" panose="020F0502020204030204" pitchFamily="34" charset="0"/>
                <a:cs typeface="Calibri" panose="020F0502020204030204" pitchFamily="34" charset="0"/>
              </a:rPr>
              <a:t> what he is intending to bring across by this Psalm:</a:t>
            </a:r>
          </a:p>
          <a:p>
            <a:pPr marL="457200" lvl="1" indent="0">
              <a:spcBef>
                <a:spcPts val="0"/>
              </a:spcBef>
              <a:buNone/>
            </a:pPr>
            <a:r>
              <a:rPr lang="en-CA" b="1" u="sng" dirty="0">
                <a:latin typeface="Calibri" panose="020F0502020204030204" pitchFamily="34" charset="0"/>
                <a:cs typeface="Calibri" panose="020F0502020204030204" pitchFamily="34" charset="0"/>
              </a:rPr>
              <a:t>Psalm 107:43 ESV</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Whoever is wise</a:t>
            </a:r>
            <a:r>
              <a:rPr lang="en-CA" dirty="0">
                <a:latin typeface="Calibri" panose="020F0502020204030204" pitchFamily="34" charset="0"/>
                <a:cs typeface="Calibri" panose="020F0502020204030204" pitchFamily="34" charset="0"/>
              </a:rPr>
              <a:t>, </a:t>
            </a:r>
            <a:r>
              <a:rPr lang="en-CA" b="1" dirty="0">
                <a:highlight>
                  <a:srgbClr val="FFFF00"/>
                </a:highlight>
                <a:latin typeface="Calibri" panose="020F0502020204030204" pitchFamily="34" charset="0"/>
                <a:cs typeface="Calibri" panose="020F0502020204030204" pitchFamily="34" charset="0"/>
              </a:rPr>
              <a:t>let him attend to these things</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let them consider the [ḥesed] of the LORD</a:t>
            </a:r>
            <a:r>
              <a:rPr lang="en-CA" dirty="0">
                <a:latin typeface="Calibri" panose="020F0502020204030204" pitchFamily="34" charset="0"/>
                <a:cs typeface="Calibri" panose="020F0502020204030204" pitchFamily="34" charset="0"/>
              </a:rPr>
              <a:t>.</a:t>
            </a:r>
          </a:p>
          <a:p>
            <a:pPr>
              <a:spcBef>
                <a:spcPts val="600"/>
              </a:spcBef>
            </a:pPr>
            <a:r>
              <a:rPr lang="en-CA" b="1" dirty="0">
                <a:highlight>
                  <a:srgbClr val="FFFF00"/>
                </a:highlight>
                <a:latin typeface="Calibri" panose="020F0502020204030204" pitchFamily="34" charset="0"/>
                <a:cs typeface="Calibri" panose="020F0502020204030204" pitchFamily="34" charset="0"/>
              </a:rPr>
              <a:t>This is the message of the Psalm for us</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but what exactly is it that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whoever is wise</a:t>
            </a:r>
            <a:r>
              <a:rPr lang="en-CA" dirty="0">
                <a:latin typeface="Calibri" panose="020F0502020204030204" pitchFamily="34" charset="0"/>
                <a:cs typeface="Calibri" panose="020F0502020204030204" pitchFamily="34" charset="0"/>
              </a:rPr>
              <a:t>” should understand?</a:t>
            </a:r>
          </a:p>
          <a:p>
            <a:pPr>
              <a:spcBef>
                <a:spcPts val="600"/>
              </a:spcBef>
            </a:pPr>
            <a:r>
              <a:rPr lang="en-CA" dirty="0">
                <a:latin typeface="Calibri" panose="020F0502020204030204" pitchFamily="34" charset="0"/>
                <a:cs typeface="Calibri" panose="020F0502020204030204" pitchFamily="34" charset="0"/>
              </a:rPr>
              <a:t>What does the Psalmist mean by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attend to these things</a:t>
            </a:r>
            <a:r>
              <a:rPr lang="en-CA" dirty="0">
                <a:latin typeface="Calibri" panose="020F0502020204030204" pitchFamily="34" charset="0"/>
                <a:cs typeface="Calibri" panose="020F0502020204030204" pitchFamily="34" charset="0"/>
              </a:rPr>
              <a:t>”?</a:t>
            </a:r>
          </a:p>
          <a:p>
            <a:pPr>
              <a:spcBef>
                <a:spcPts val="600"/>
              </a:spcBef>
            </a:pPr>
            <a:r>
              <a:rPr lang="en-CA" dirty="0">
                <a:latin typeface="Calibri" panose="020F0502020204030204" pitchFamily="34" charset="0"/>
                <a:cs typeface="Calibri" panose="020F0502020204030204" pitchFamily="34" charset="0"/>
              </a:rPr>
              <a:t>The answer is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consider the </a:t>
            </a:r>
            <a:r>
              <a:rPr kumimoji="0" lang="en-CA" sz="2800" b="1" i="1"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ḥesed</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 of YHWH – Jesus Christ</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1 John 4:16 ESV</a:t>
            </a:r>
          </a:p>
          <a:p>
            <a:pPr marL="457200" lvl="1" indent="0">
              <a:spcBef>
                <a:spcPts val="0"/>
              </a:spcBef>
              <a:buNone/>
            </a:pPr>
            <a:r>
              <a:rPr lang="en-CA" dirty="0">
                <a:latin typeface="Calibri" panose="020F0502020204030204" pitchFamily="34" charset="0"/>
                <a:cs typeface="Calibri" panose="020F0502020204030204" pitchFamily="34" charset="0"/>
              </a:rPr>
              <a:t>So we have come to know and to believe </a:t>
            </a:r>
            <a:r>
              <a:rPr lang="en-CA" b="1" dirty="0">
                <a:highlight>
                  <a:srgbClr val="FFFF00"/>
                </a:highlight>
                <a:latin typeface="Calibri" panose="020F0502020204030204" pitchFamily="34" charset="0"/>
                <a:cs typeface="Calibri" panose="020F0502020204030204" pitchFamily="34" charset="0"/>
              </a:rPr>
              <a:t>the love that God has for us</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God is love</a:t>
            </a:r>
            <a:r>
              <a:rPr lang="en-CA" dirty="0">
                <a:latin typeface="Calibri" panose="020F0502020204030204" pitchFamily="34" charset="0"/>
                <a:cs typeface="Calibri" panose="020F0502020204030204" pitchFamily="34" charset="0"/>
              </a:rPr>
              <a:t>, and whoever abides in love abides in God, and God abides in him.</a:t>
            </a:r>
          </a:p>
          <a:p>
            <a:pPr marL="457200" lvl="1" indent="0">
              <a:spcBef>
                <a:spcPts val="0"/>
              </a:spcBef>
              <a:buNone/>
            </a:pPr>
            <a:r>
              <a:rPr lang="en-CA" b="1" u="sng" dirty="0">
                <a:latin typeface="Calibri" panose="020F0502020204030204" pitchFamily="34" charset="0"/>
                <a:cs typeface="Calibri" panose="020F0502020204030204" pitchFamily="34" charset="0"/>
              </a:rPr>
              <a:t>Romans 2:4 ESV</a:t>
            </a:r>
          </a:p>
          <a:p>
            <a:pPr marL="457200" lvl="1" indent="0">
              <a:spcBef>
                <a:spcPts val="0"/>
              </a:spcBef>
              <a:buNone/>
            </a:pPr>
            <a:r>
              <a:rPr lang="en-CA" dirty="0">
                <a:latin typeface="Calibri" panose="020F0502020204030204" pitchFamily="34" charset="0"/>
                <a:cs typeface="Calibri" panose="020F0502020204030204" pitchFamily="34" charset="0"/>
              </a:rPr>
              <a:t> Or do you presume on the riches of his kindness and forbearance and patience,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not knowing that </a:t>
            </a:r>
            <a:r>
              <a:rPr lang="en-CA" b="1" dirty="0">
                <a:highlight>
                  <a:srgbClr val="FFFF00"/>
                </a:highlight>
                <a:latin typeface="Calibri" panose="020F0502020204030204" pitchFamily="34" charset="0"/>
                <a:cs typeface="Calibri" panose="020F0502020204030204" pitchFamily="34" charset="0"/>
              </a:rPr>
              <a:t>God’s kindness is meant to lead you to repentance</a:t>
            </a:r>
            <a:r>
              <a:rPr lang="en-CA" dirty="0">
                <a:latin typeface="Calibri" panose="020F0502020204030204" pitchFamily="34" charset="0"/>
                <a:cs typeface="Calibri" panose="020F0502020204030204" pitchFamily="34" charset="0"/>
              </a:rPr>
              <a:t>?</a:t>
            </a:r>
          </a:p>
          <a:p>
            <a:endParaRPr lang="en-CA" dirty="0"/>
          </a:p>
        </p:txBody>
      </p:sp>
    </p:spTree>
    <p:extLst>
      <p:ext uri="{BB962C8B-B14F-4D97-AF65-F5344CB8AC3E}">
        <p14:creationId xmlns:p14="http://schemas.microsoft.com/office/powerpoint/2010/main" val="11343615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3ABC-60D9-00DC-3A47-635F6BDB90EA}"/>
              </a:ext>
            </a:extLst>
          </p:cNvPr>
          <p:cNvSpPr>
            <a:spLocks noGrp="1"/>
          </p:cNvSpPr>
          <p:nvPr>
            <p:ph type="title"/>
          </p:nvPr>
        </p:nvSpPr>
        <p:spPr>
          <a:xfrm>
            <a:off x="838200" y="1"/>
            <a:ext cx="10515600" cy="1168399"/>
          </a:xfrm>
        </p:spPr>
        <p:txBody>
          <a:bodyPr/>
          <a:lstStyle/>
          <a:p>
            <a:pPr algn="ctr"/>
            <a:r>
              <a:rPr lang="en-CA" dirty="0">
                <a:latin typeface="Arial Black" panose="020B0A04020102020204" pitchFamily="34" charset="0"/>
              </a:rPr>
              <a:t>The Plan of God</a:t>
            </a:r>
          </a:p>
        </p:txBody>
      </p:sp>
      <p:sp>
        <p:nvSpPr>
          <p:cNvPr id="3" name="Content Placeholder 2">
            <a:extLst>
              <a:ext uri="{FF2B5EF4-FFF2-40B4-BE49-F238E27FC236}">
                <a16:creationId xmlns:a16="http://schemas.microsoft.com/office/drawing/2014/main" id="{D2E09799-26AE-77EF-42AD-FE4E1A6A8C0B}"/>
              </a:ext>
            </a:extLst>
          </p:cNvPr>
          <p:cNvSpPr>
            <a:spLocks noGrp="1"/>
          </p:cNvSpPr>
          <p:nvPr>
            <p:ph idx="1"/>
          </p:nvPr>
        </p:nvSpPr>
        <p:spPr>
          <a:xfrm>
            <a:off x="419100" y="1168400"/>
            <a:ext cx="11214100" cy="5689599"/>
          </a:xfrm>
        </p:spPr>
        <p:txBody>
          <a:bodyPr/>
          <a:lstStyle/>
          <a:p>
            <a:r>
              <a:rPr lang="en-CA" dirty="0">
                <a:latin typeface="Calibri" panose="020F0502020204030204" pitchFamily="34" charset="0"/>
                <a:cs typeface="Calibri" panose="020F0502020204030204" pitchFamily="34" charset="0"/>
              </a:rPr>
              <a:t>The whole working out of the </a:t>
            </a:r>
            <a:r>
              <a:rPr lang="en-CA" b="1" dirty="0">
                <a:highlight>
                  <a:srgbClr val="FFFF00"/>
                </a:highlight>
                <a:latin typeface="Calibri" panose="020F0502020204030204" pitchFamily="34" charset="0"/>
                <a:cs typeface="Calibri" panose="020F0502020204030204" pitchFamily="34" charset="0"/>
              </a:rPr>
              <a:t>Plan of God</a:t>
            </a:r>
            <a:r>
              <a:rPr lang="en-CA" dirty="0">
                <a:latin typeface="Calibri" panose="020F0502020204030204" pitchFamily="34" charset="0"/>
                <a:cs typeface="Calibri" panose="020F0502020204030204" pitchFamily="34" charset="0"/>
              </a:rPr>
              <a:t> is to </a:t>
            </a:r>
            <a:r>
              <a:rPr lang="en-CA" b="1" dirty="0">
                <a:highlight>
                  <a:srgbClr val="FFFF00"/>
                </a:highlight>
                <a:latin typeface="Calibri" panose="020F0502020204030204" pitchFamily="34" charset="0"/>
                <a:cs typeface="Calibri" panose="020F0502020204030204" pitchFamily="34" charset="0"/>
              </a:rPr>
              <a:t>give each and every human being</a:t>
            </a:r>
            <a:r>
              <a:rPr lang="en-CA" dirty="0">
                <a:latin typeface="Calibri" panose="020F0502020204030204" pitchFamily="34" charset="0"/>
                <a:cs typeface="Calibri" panose="020F0502020204030204" pitchFamily="34" charset="0"/>
              </a:rPr>
              <a:t> who has ever lived </a:t>
            </a:r>
            <a:r>
              <a:rPr lang="en-CA" b="1" dirty="0">
                <a:highlight>
                  <a:srgbClr val="FFFF00"/>
                </a:highlight>
                <a:latin typeface="Calibri" panose="020F0502020204030204" pitchFamily="34" charset="0"/>
                <a:cs typeface="Calibri" panose="020F0502020204030204" pitchFamily="34" charset="0"/>
              </a:rPr>
              <a:t>the opportunity to repent</a:t>
            </a:r>
            <a:r>
              <a:rPr lang="en-CA" dirty="0">
                <a:latin typeface="Calibri" panose="020F0502020204030204" pitchFamily="34" charset="0"/>
                <a:cs typeface="Calibri" panose="020F0502020204030204" pitchFamily="34" charset="0"/>
              </a:rPr>
              <a:t> and become a candidate for the gift of eternal life</a:t>
            </a:r>
          </a:p>
          <a:p>
            <a:r>
              <a:rPr lang="en-CA" dirty="0">
                <a:latin typeface="Calibri" panose="020F0502020204030204" pitchFamily="34" charset="0"/>
                <a:cs typeface="Calibri" panose="020F0502020204030204" pitchFamily="34" charset="0"/>
              </a:rPr>
              <a:t>The Psalmist identifies </a:t>
            </a:r>
            <a:r>
              <a:rPr lang="en-CA" b="1" dirty="0">
                <a:highlight>
                  <a:srgbClr val="FFFF00"/>
                </a:highlight>
                <a:latin typeface="Calibri" panose="020F0502020204030204" pitchFamily="34" charset="0"/>
                <a:cs typeface="Calibri" panose="020F0502020204030204" pitchFamily="34" charset="0"/>
              </a:rPr>
              <a:t>some of the problems</a:t>
            </a:r>
            <a:r>
              <a:rPr lang="en-CA" dirty="0">
                <a:latin typeface="Calibri" panose="020F0502020204030204" pitchFamily="34" charset="0"/>
                <a:cs typeface="Calibri" panose="020F0502020204030204" pitchFamily="34" charset="0"/>
              </a:rPr>
              <a:t> that we are going to have to deal with in bringing people to live by the </a:t>
            </a:r>
            <a:r>
              <a:rPr lang="en-CA" b="1" dirty="0">
                <a:highlight>
                  <a:srgbClr val="FFFF00"/>
                </a:highlight>
                <a:latin typeface="Calibri" panose="020F0502020204030204" pitchFamily="34" charset="0"/>
                <a:cs typeface="Calibri" panose="020F0502020204030204" pitchFamily="34" charset="0"/>
              </a:rPr>
              <a:t>Way of God</a:t>
            </a:r>
          </a:p>
          <a:p>
            <a:r>
              <a:rPr lang="en-CA" dirty="0">
                <a:latin typeface="Calibri" panose="020F0502020204030204" pitchFamily="34" charset="0"/>
                <a:cs typeface="Calibri" panose="020F0502020204030204" pitchFamily="34" charset="0"/>
              </a:rPr>
              <a:t>Each of us can probably find his, or her, self in one of the “classes” identified by the Psalmist – </a:t>
            </a:r>
            <a:r>
              <a:rPr lang="en-CA" b="1" dirty="0">
                <a:highlight>
                  <a:srgbClr val="FFFF00"/>
                </a:highlight>
                <a:latin typeface="Calibri" panose="020F0502020204030204" pitchFamily="34" charset="0"/>
                <a:cs typeface="Calibri" panose="020F0502020204030204" pitchFamily="34" charset="0"/>
              </a:rPr>
              <a:t>we will be able to identify with the people God calls</a:t>
            </a:r>
          </a:p>
          <a:p>
            <a:r>
              <a:rPr lang="en-CA" dirty="0">
                <a:latin typeface="Calibri" panose="020F0502020204030204" pitchFamily="34" charset="0"/>
                <a:cs typeface="Calibri" panose="020F0502020204030204" pitchFamily="34" charset="0"/>
              </a:rPr>
              <a:t>The </a:t>
            </a:r>
            <a:r>
              <a:rPr lang="en-CA" b="1" dirty="0">
                <a:highlight>
                  <a:srgbClr val="FFFF00"/>
                </a:highlight>
                <a:latin typeface="Calibri" panose="020F0502020204030204" pitchFamily="34" charset="0"/>
                <a:cs typeface="Calibri" panose="020F0502020204030204" pitchFamily="34" charset="0"/>
              </a:rPr>
              <a:t>people called to the New Israel</a:t>
            </a:r>
            <a:r>
              <a:rPr lang="en-CA" dirty="0">
                <a:latin typeface="Calibri" panose="020F0502020204030204" pitchFamily="34" charset="0"/>
                <a:cs typeface="Calibri" panose="020F0502020204030204" pitchFamily="34" charset="0"/>
              </a:rPr>
              <a:t>, who are the direct objects of the Psalm 107, will suffer from these problems since they will be just normal people coming out of the world</a:t>
            </a:r>
          </a:p>
          <a:p>
            <a:endParaRPr lang="en-CA"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42871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87DCA-32CA-1BE7-AE60-2B06D38B1B0A}"/>
              </a:ext>
            </a:extLst>
          </p:cNvPr>
          <p:cNvSpPr>
            <a:spLocks noGrp="1"/>
          </p:cNvSpPr>
          <p:nvPr>
            <p:ph type="title"/>
          </p:nvPr>
        </p:nvSpPr>
        <p:spPr>
          <a:xfrm>
            <a:off x="838200" y="1"/>
            <a:ext cx="10515600" cy="1168399"/>
          </a:xfrm>
        </p:spPr>
        <p:txBody>
          <a:bodyPr/>
          <a:lstStyle/>
          <a:p>
            <a:pPr algn="ctr"/>
            <a:r>
              <a:rPr lang="en-CA" dirty="0">
                <a:latin typeface="Arial Black" panose="020B0A04020102020204" pitchFamily="34" charset="0"/>
              </a:rPr>
              <a:t>The Covenant of Performance</a:t>
            </a:r>
          </a:p>
        </p:txBody>
      </p:sp>
      <p:sp>
        <p:nvSpPr>
          <p:cNvPr id="3" name="Content Placeholder 2">
            <a:extLst>
              <a:ext uri="{FF2B5EF4-FFF2-40B4-BE49-F238E27FC236}">
                <a16:creationId xmlns:a16="http://schemas.microsoft.com/office/drawing/2014/main" id="{432CC140-1D34-F3FA-5BA2-904180E540E9}"/>
              </a:ext>
            </a:extLst>
          </p:cNvPr>
          <p:cNvSpPr>
            <a:spLocks noGrp="1"/>
          </p:cNvSpPr>
          <p:nvPr>
            <p:ph idx="1"/>
          </p:nvPr>
        </p:nvSpPr>
        <p:spPr>
          <a:xfrm>
            <a:off x="0" y="1168400"/>
            <a:ext cx="12192000" cy="5689599"/>
          </a:xfrm>
        </p:spPr>
        <p:txBody>
          <a:bodyPr>
            <a:normAutofit/>
          </a:bodyPr>
          <a:lstStyle/>
          <a:p>
            <a:r>
              <a:rPr lang="en-CA" dirty="0">
                <a:latin typeface="Calibri" panose="020F0502020204030204" pitchFamily="34" charset="0"/>
                <a:cs typeface="Calibri" panose="020F0502020204030204" pitchFamily="34" charset="0"/>
              </a:rPr>
              <a:t>Way back at the time of Moses, </a:t>
            </a:r>
            <a:r>
              <a:rPr lang="en-CA" b="1" dirty="0">
                <a:highlight>
                  <a:srgbClr val="FFFF00"/>
                </a:highlight>
                <a:latin typeface="Calibri" panose="020F0502020204030204" pitchFamily="34" charset="0"/>
                <a:cs typeface="Calibri" panose="020F0502020204030204" pitchFamily="34" charset="0"/>
              </a:rPr>
              <a:t>God unequivocally promised his </a:t>
            </a:r>
            <a:r>
              <a:rPr lang="en-CA" b="1" i="1" dirty="0">
                <a:highlight>
                  <a:srgbClr val="FFFF00"/>
                </a:highlight>
                <a:latin typeface="Calibri" panose="020F0502020204030204" pitchFamily="34" charset="0"/>
                <a:cs typeface="Calibri" panose="020F0502020204030204" pitchFamily="34" charset="0"/>
              </a:rPr>
              <a:t>ḥesed</a:t>
            </a:r>
            <a:r>
              <a:rPr lang="en-CA" b="1" dirty="0">
                <a:highlight>
                  <a:srgbClr val="FFFF00"/>
                </a:highlight>
                <a:latin typeface="Calibri" panose="020F0502020204030204" pitchFamily="34" charset="0"/>
                <a:cs typeface="Calibri" panose="020F0502020204030204" pitchFamily="34" charset="0"/>
              </a:rPr>
              <a:t> to humanity through the nation of Israel</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Exodus 34:10 ESV</a:t>
            </a:r>
          </a:p>
          <a:p>
            <a:pPr marL="457200" lvl="1" indent="0">
              <a:spcBef>
                <a:spcPts val="0"/>
              </a:spcBef>
              <a:buNone/>
            </a:pPr>
            <a:r>
              <a:rPr lang="en-CA" dirty="0">
                <a:latin typeface="Calibri" panose="020F0502020204030204" pitchFamily="34" charset="0"/>
                <a:cs typeface="Calibri" panose="020F0502020204030204" pitchFamily="34" charset="0"/>
              </a:rPr>
              <a:t>And he said, </a:t>
            </a:r>
          </a:p>
          <a:p>
            <a:pPr marL="914400" lvl="2" indent="0">
              <a:spcBef>
                <a:spcPts val="0"/>
              </a:spcBef>
              <a:buNone/>
            </a:pPr>
            <a:r>
              <a:rPr lang="en-CA" sz="2400" dirty="0">
                <a:latin typeface="Calibri" panose="020F0502020204030204" pitchFamily="34" charset="0"/>
                <a:cs typeface="Calibri" panose="020F0502020204030204" pitchFamily="34" charset="0"/>
              </a:rPr>
              <a:t>“Behold, </a:t>
            </a:r>
            <a:r>
              <a:rPr lang="en-CA" sz="2400" b="1" dirty="0">
                <a:highlight>
                  <a:srgbClr val="FFFF00"/>
                </a:highlight>
                <a:latin typeface="Calibri" panose="020F0502020204030204" pitchFamily="34" charset="0"/>
                <a:cs typeface="Calibri" panose="020F0502020204030204" pitchFamily="34" charset="0"/>
              </a:rPr>
              <a:t>I am [cutting] (</a:t>
            </a:r>
            <a:r>
              <a:rPr lang="en-CA" sz="2400" b="1" dirty="0" err="1">
                <a:highlight>
                  <a:srgbClr val="FFFF00"/>
                </a:highlight>
                <a:latin typeface="Calibri" panose="020F0502020204030204" pitchFamily="34" charset="0"/>
                <a:cs typeface="Calibri" panose="020F0502020204030204" pitchFamily="34" charset="0"/>
              </a:rPr>
              <a:t>karath</a:t>
            </a:r>
            <a:r>
              <a:rPr lang="en-CA" sz="2400" b="1" dirty="0">
                <a:highlight>
                  <a:srgbClr val="FFFF00"/>
                </a:highlight>
                <a:latin typeface="Calibri" panose="020F0502020204030204" pitchFamily="34" charset="0"/>
                <a:cs typeface="Calibri" panose="020F0502020204030204" pitchFamily="34" charset="0"/>
              </a:rPr>
              <a:t>) a covenant</a:t>
            </a:r>
            <a:r>
              <a:rPr lang="en-CA" sz="2400" dirty="0">
                <a:latin typeface="Calibri" panose="020F0502020204030204" pitchFamily="34" charset="0"/>
                <a:cs typeface="Calibri" panose="020F0502020204030204" pitchFamily="34" charset="0"/>
              </a:rPr>
              <a:t>.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Before all your people </a:t>
            </a:r>
            <a:r>
              <a:rPr lang="en-CA" sz="2400" b="1" dirty="0">
                <a:highlight>
                  <a:srgbClr val="FFFF00"/>
                </a:highlight>
                <a:latin typeface="Calibri" panose="020F0502020204030204" pitchFamily="34" charset="0"/>
                <a:cs typeface="Calibri" panose="020F0502020204030204" pitchFamily="34" charset="0"/>
              </a:rPr>
              <a:t>I will do marvels</a:t>
            </a:r>
            <a:r>
              <a:rPr lang="en-CA" sz="2400" dirty="0">
                <a:latin typeface="Calibri" panose="020F0502020204030204" pitchFamily="34" charset="0"/>
                <a:cs typeface="Calibri" panose="020F0502020204030204" pitchFamily="34" charset="0"/>
              </a:rPr>
              <a:t>, </a:t>
            </a:r>
            <a:br>
              <a:rPr lang="en-CA" sz="2400" dirty="0">
                <a:latin typeface="Calibri" panose="020F0502020204030204" pitchFamily="34" charset="0"/>
                <a:cs typeface="Calibri" panose="020F0502020204030204" pitchFamily="34" charset="0"/>
              </a:rPr>
            </a:br>
            <a:r>
              <a:rPr lang="en-CA" sz="2400" b="1" dirty="0">
                <a:highlight>
                  <a:srgbClr val="FFFF00"/>
                </a:highlight>
                <a:latin typeface="Calibri" panose="020F0502020204030204" pitchFamily="34" charset="0"/>
                <a:cs typeface="Calibri" panose="020F0502020204030204" pitchFamily="34" charset="0"/>
              </a:rPr>
              <a:t>such as have not been created</a:t>
            </a:r>
            <a:r>
              <a:rPr lang="en-CA" sz="2400" b="1" dirty="0">
                <a:latin typeface="Calibri" panose="020F0502020204030204" pitchFamily="34" charset="0"/>
                <a:cs typeface="Calibri" panose="020F0502020204030204" pitchFamily="34" charset="0"/>
              </a:rPr>
              <a:t> </a:t>
            </a:r>
            <a:r>
              <a:rPr lang="en-CA" sz="2400" dirty="0">
                <a:latin typeface="Calibri" panose="020F0502020204030204" pitchFamily="34" charset="0"/>
                <a:cs typeface="Calibri" panose="020F0502020204030204" pitchFamily="34" charset="0"/>
              </a:rPr>
              <a:t>in all the earth or in any nation. </a:t>
            </a:r>
          </a:p>
          <a:p>
            <a:pPr marL="914400" lvl="2" indent="0">
              <a:spcBef>
                <a:spcPts val="0"/>
              </a:spcBef>
              <a:buNone/>
            </a:pPr>
            <a:r>
              <a:rPr lang="en-CA" sz="2400" dirty="0">
                <a:latin typeface="Calibri" panose="020F0502020204030204" pitchFamily="34" charset="0"/>
                <a:cs typeface="Calibri" panose="020F0502020204030204" pitchFamily="34" charset="0"/>
              </a:rPr>
              <a:t>And all </a:t>
            </a:r>
            <a:r>
              <a:rPr lang="en-CA" sz="2400" b="1" dirty="0">
                <a:highlight>
                  <a:srgbClr val="FFFF00"/>
                </a:highlight>
                <a:latin typeface="Calibri" panose="020F0502020204030204" pitchFamily="34" charset="0"/>
                <a:cs typeface="Calibri" panose="020F0502020204030204" pitchFamily="34" charset="0"/>
              </a:rPr>
              <a:t>the people among whom you are</a:t>
            </a:r>
            <a:r>
              <a:rPr lang="en-CA" sz="2400" dirty="0">
                <a:latin typeface="Calibri" panose="020F0502020204030204" pitchFamily="34" charset="0"/>
                <a:cs typeface="Calibri" panose="020F0502020204030204" pitchFamily="34" charset="0"/>
              </a:rPr>
              <a:t>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shall see the work of [YHWH – Jesus Christ], </a:t>
            </a:r>
          </a:p>
          <a:p>
            <a:pPr marL="914400" lvl="2" indent="0">
              <a:spcBef>
                <a:spcPts val="0"/>
              </a:spcBef>
              <a:buNone/>
            </a:pPr>
            <a:r>
              <a:rPr lang="en-CA" sz="2400" dirty="0">
                <a:latin typeface="Calibri" panose="020F0502020204030204" pitchFamily="34" charset="0"/>
                <a:cs typeface="Calibri" panose="020F0502020204030204" pitchFamily="34" charset="0"/>
              </a:rPr>
              <a:t>for </a:t>
            </a:r>
            <a:r>
              <a:rPr lang="en-CA" sz="2400" b="1" dirty="0">
                <a:highlight>
                  <a:srgbClr val="FFFF00"/>
                </a:highlight>
                <a:latin typeface="Calibri" panose="020F0502020204030204" pitchFamily="34" charset="0"/>
                <a:cs typeface="Calibri" panose="020F0502020204030204" pitchFamily="34" charset="0"/>
              </a:rPr>
              <a:t>it is an awesome thing that I will do with you</a:t>
            </a:r>
            <a:r>
              <a:rPr lang="en-CA" sz="2400" dirty="0">
                <a:latin typeface="Calibri" panose="020F0502020204030204" pitchFamily="34" charset="0"/>
                <a:cs typeface="Calibri" panose="020F0502020204030204" pitchFamily="34" charset="0"/>
              </a:rPr>
              <a:t>.  …”</a:t>
            </a:r>
          </a:p>
          <a:p>
            <a:pPr>
              <a:spcBef>
                <a:spcPts val="300"/>
              </a:spcBef>
            </a:pPr>
            <a:r>
              <a:rPr lang="en-CA" dirty="0">
                <a:latin typeface="Calibri" panose="020F0502020204030204" pitchFamily="34" charset="0"/>
                <a:cs typeface="Calibri" panose="020F0502020204030204" pitchFamily="34" charset="0"/>
              </a:rPr>
              <a:t>This is a gratuitous act on God’s part – there is no requirement on Israel</a:t>
            </a:r>
          </a:p>
          <a:p>
            <a:pPr>
              <a:spcBef>
                <a:spcPts val="300"/>
              </a:spcBef>
            </a:pPr>
            <a:r>
              <a:rPr lang="en-CA" dirty="0">
                <a:latin typeface="Calibri" panose="020F0502020204030204" pitchFamily="34" charset="0"/>
                <a:cs typeface="Calibri" panose="020F0502020204030204" pitchFamily="34" charset="0"/>
              </a:rPr>
              <a:t>God “covenanted” himself to accomplish the Plan of God,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I will do marvels</a:t>
            </a:r>
            <a:r>
              <a:rPr lang="en-CA" dirty="0">
                <a:latin typeface="Calibri" panose="020F0502020204030204" pitchFamily="34" charset="0"/>
                <a:cs typeface="Calibri" panose="020F0502020204030204" pitchFamily="34" charset="0"/>
              </a:rPr>
              <a:t>”,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such as have not been created</a:t>
            </a:r>
            <a:r>
              <a:rPr lang="en-CA" dirty="0">
                <a:latin typeface="Calibri" panose="020F0502020204030204" pitchFamily="34" charset="0"/>
                <a:cs typeface="Calibri" panose="020F0502020204030204" pitchFamily="34" charset="0"/>
              </a:rPr>
              <a:t>” </a:t>
            </a:r>
          </a:p>
          <a:p>
            <a:pPr>
              <a:spcBef>
                <a:spcPts val="300"/>
              </a:spcBef>
            </a:pPr>
            <a:r>
              <a:rPr lang="en-CA" dirty="0">
                <a:latin typeface="Calibri" panose="020F0502020204030204" pitchFamily="34" charset="0"/>
                <a:cs typeface="Calibri" panose="020F0502020204030204" pitchFamily="34" charset="0"/>
              </a:rPr>
              <a:t>God commits to use the nation of Israel, “</a:t>
            </a:r>
            <a:r>
              <a:rPr kumimoji="0" lang="en-CA"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cs typeface="Calibri" panose="020F0502020204030204" pitchFamily="34" charset="0"/>
              </a:rPr>
              <a:t>I will do with you</a:t>
            </a:r>
            <a:r>
              <a:rPr lang="en-CA" dirty="0">
                <a:latin typeface="Calibri" panose="020F0502020204030204" pitchFamily="34" charset="0"/>
                <a:cs typeface="Calibri" panose="020F0502020204030204" pitchFamily="34" charset="0"/>
              </a:rPr>
              <a:t>”</a:t>
            </a:r>
          </a:p>
          <a:p>
            <a:pPr>
              <a:spcBef>
                <a:spcPts val="300"/>
              </a:spcBef>
            </a:pPr>
            <a:r>
              <a:rPr lang="en-CA" dirty="0">
                <a:latin typeface="Calibri" panose="020F0502020204030204" pitchFamily="34" charset="0"/>
                <a:cs typeface="Calibri" panose="020F0502020204030204" pitchFamily="34" charset="0"/>
              </a:rPr>
              <a:t>Only later do we learn about the New Israel</a:t>
            </a:r>
          </a:p>
        </p:txBody>
      </p:sp>
    </p:spTree>
    <p:extLst>
      <p:ext uri="{BB962C8B-B14F-4D97-AF65-F5344CB8AC3E}">
        <p14:creationId xmlns:p14="http://schemas.microsoft.com/office/powerpoint/2010/main" val="1816849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87FBD-60E4-39FA-08F4-AFCA47BA7DFD}"/>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The Historical Psalms</a:t>
            </a:r>
          </a:p>
        </p:txBody>
      </p:sp>
      <p:sp>
        <p:nvSpPr>
          <p:cNvPr id="3" name="Content Placeholder 2">
            <a:extLst>
              <a:ext uri="{FF2B5EF4-FFF2-40B4-BE49-F238E27FC236}">
                <a16:creationId xmlns:a16="http://schemas.microsoft.com/office/drawing/2014/main" id="{05AAAF75-482C-663C-9575-97574E50D22B}"/>
              </a:ext>
            </a:extLst>
          </p:cNvPr>
          <p:cNvSpPr>
            <a:spLocks noGrp="1"/>
          </p:cNvSpPr>
          <p:nvPr>
            <p:ph idx="1"/>
          </p:nvPr>
        </p:nvSpPr>
        <p:spPr>
          <a:xfrm>
            <a:off x="0" y="1155700"/>
            <a:ext cx="12192000" cy="5702299"/>
          </a:xfrm>
        </p:spPr>
        <p:txBody>
          <a:bodyPr>
            <a:normAutofit lnSpcReduction="10000"/>
          </a:bodyPr>
          <a:lstStyle/>
          <a:p>
            <a:r>
              <a:rPr lang="en-CA" b="1" dirty="0">
                <a:highlight>
                  <a:srgbClr val="FFFF00"/>
                </a:highlight>
                <a:latin typeface="Calibri" panose="020F0502020204030204" pitchFamily="34" charset="0"/>
                <a:cs typeface="Calibri" panose="020F0502020204030204" pitchFamily="34" charset="0"/>
              </a:rPr>
              <a:t>Psalms 105, 106, and 107 are all closely related</a:t>
            </a:r>
            <a:r>
              <a:rPr lang="en-CA" dirty="0">
                <a:latin typeface="Calibri" panose="020F0502020204030204" pitchFamily="34" charset="0"/>
                <a:cs typeface="Calibri" panose="020F0502020204030204" pitchFamily="34" charset="0"/>
              </a:rPr>
              <a:t>:</a:t>
            </a:r>
          </a:p>
          <a:p>
            <a:pPr lvl="1">
              <a:buFont typeface="Wingdings" panose="05000000000000000000" pitchFamily="2" charset="2"/>
              <a:buChar char="Ø"/>
            </a:pPr>
            <a:r>
              <a:rPr lang="en-CA" sz="2800" dirty="0">
                <a:latin typeface="Calibri" panose="020F0502020204030204" pitchFamily="34" charset="0"/>
                <a:cs typeface="Calibri" panose="020F0502020204030204" pitchFamily="34" charset="0"/>
              </a:rPr>
              <a:t> All are anonymous</a:t>
            </a:r>
          </a:p>
          <a:p>
            <a:pPr lvl="1">
              <a:buFont typeface="Wingdings" panose="05000000000000000000" pitchFamily="2" charset="2"/>
              <a:buChar char="Ø"/>
            </a:pPr>
            <a:r>
              <a:rPr lang="en-CA" sz="2800" dirty="0">
                <a:latin typeface="Calibri" panose="020F0502020204030204" pitchFamily="34" charset="0"/>
                <a:cs typeface="Calibri" panose="020F0502020204030204" pitchFamily="34" charset="0"/>
              </a:rPr>
              <a:t>The purpose of each of them is to </a:t>
            </a:r>
            <a:r>
              <a:rPr lang="en-CA" sz="2800" b="1" dirty="0">
                <a:highlight>
                  <a:srgbClr val="FFFF00"/>
                </a:highlight>
                <a:latin typeface="Calibri" panose="020F0502020204030204" pitchFamily="34" charset="0"/>
                <a:cs typeface="Calibri" panose="020F0502020204030204" pitchFamily="34" charset="0"/>
              </a:rPr>
              <a:t>learn from the lessons of history</a:t>
            </a:r>
          </a:p>
          <a:p>
            <a:pPr lvl="1">
              <a:buFont typeface="Wingdings" panose="05000000000000000000" pitchFamily="2" charset="2"/>
              <a:buChar char="Ø"/>
            </a:pPr>
            <a:r>
              <a:rPr lang="en-CA" sz="2800" dirty="0">
                <a:latin typeface="Calibri" panose="020F0502020204030204" pitchFamily="34" charset="0"/>
                <a:cs typeface="Calibri" panose="020F0502020204030204" pitchFamily="34" charset="0"/>
              </a:rPr>
              <a:t>The objective is to </a:t>
            </a:r>
            <a:r>
              <a:rPr lang="en-CA" sz="2800" b="1" dirty="0">
                <a:highlight>
                  <a:srgbClr val="FFFF00"/>
                </a:highlight>
                <a:latin typeface="Calibri" panose="020F0502020204030204" pitchFamily="34" charset="0"/>
                <a:cs typeface="Calibri" panose="020F0502020204030204" pitchFamily="34" charset="0"/>
              </a:rPr>
              <a:t>encourage faith</a:t>
            </a:r>
            <a:r>
              <a:rPr lang="en-CA" sz="2800" dirty="0">
                <a:latin typeface="Calibri" panose="020F0502020204030204" pitchFamily="34" charset="0"/>
                <a:cs typeface="Calibri" panose="020F0502020204030204" pitchFamily="34" charset="0"/>
              </a:rPr>
              <a:t> by living by the Way of God</a:t>
            </a:r>
          </a:p>
          <a:p>
            <a:r>
              <a:rPr lang="en-CA" b="1" dirty="0">
                <a:highlight>
                  <a:srgbClr val="FFFF00"/>
                </a:highlight>
                <a:latin typeface="Calibri" panose="020F0502020204030204" pitchFamily="34" charset="0"/>
                <a:cs typeface="Calibri" panose="020F0502020204030204" pitchFamily="34" charset="0"/>
              </a:rPr>
              <a:t>Psalm 105</a:t>
            </a:r>
            <a:r>
              <a:rPr lang="en-CA" dirty="0">
                <a:latin typeface="Calibri" panose="020F0502020204030204" pitchFamily="34" charset="0"/>
                <a:cs typeface="Calibri" panose="020F0502020204030204" pitchFamily="34" charset="0"/>
              </a:rPr>
              <a:t> does a brief historical sketch from the Patriarchal Period through the conquest of Canaan</a:t>
            </a:r>
          </a:p>
          <a:p>
            <a:r>
              <a:rPr lang="en-CA" b="1" dirty="0">
                <a:highlight>
                  <a:srgbClr val="FFFF00"/>
                </a:highlight>
                <a:latin typeface="Calibri" panose="020F0502020204030204" pitchFamily="34" charset="0"/>
                <a:cs typeface="Calibri" panose="020F0502020204030204" pitchFamily="34" charset="0"/>
              </a:rPr>
              <a:t>Psalm 106</a:t>
            </a:r>
            <a:r>
              <a:rPr lang="en-CA" dirty="0">
                <a:latin typeface="Calibri" panose="020F0502020204030204" pitchFamily="34" charset="0"/>
                <a:cs typeface="Calibri" panose="020F0502020204030204" pitchFamily="34" charset="0"/>
              </a:rPr>
              <a:t> excerpts instances of rebellion by Israel from the Exodus through the destruction of the Nation of Israel </a:t>
            </a:r>
          </a:p>
          <a:p>
            <a:r>
              <a:rPr lang="en-CA" b="1" dirty="0">
                <a:highlight>
                  <a:srgbClr val="FFFF00"/>
                </a:highlight>
                <a:latin typeface="Calibri" panose="020F0502020204030204" pitchFamily="34" charset="0"/>
                <a:cs typeface="Calibri" panose="020F0502020204030204" pitchFamily="34" charset="0"/>
              </a:rPr>
              <a:t>Psalm 107 is purely abstract</a:t>
            </a:r>
            <a:r>
              <a:rPr lang="en-CA" dirty="0">
                <a:latin typeface="Calibri" panose="020F0502020204030204" pitchFamily="34" charset="0"/>
                <a:cs typeface="Calibri" panose="020F0502020204030204" pitchFamily="34" charset="0"/>
              </a:rPr>
              <a:t>:</a:t>
            </a:r>
          </a:p>
          <a:p>
            <a:pPr lvl="1">
              <a:buFont typeface="Wingdings" panose="05000000000000000000" pitchFamily="2" charset="2"/>
              <a:buChar char="Ø"/>
            </a:pPr>
            <a:r>
              <a:rPr lang="en-CA" sz="2800" dirty="0">
                <a:latin typeface="Calibri" panose="020F0502020204030204" pitchFamily="34" charset="0"/>
                <a:cs typeface="Calibri" panose="020F0502020204030204" pitchFamily="34" charset="0"/>
              </a:rPr>
              <a:t>The Psalmist may have had historical incidents in mind, </a:t>
            </a:r>
            <a:br>
              <a:rPr lang="en-CA" sz="2800" dirty="0">
                <a:latin typeface="Calibri" panose="020F0502020204030204" pitchFamily="34" charset="0"/>
                <a:cs typeface="Calibri" panose="020F0502020204030204" pitchFamily="34" charset="0"/>
              </a:rPr>
            </a:br>
            <a:r>
              <a:rPr lang="en-CA" sz="2800" dirty="0">
                <a:latin typeface="Calibri" panose="020F0502020204030204" pitchFamily="34" charset="0"/>
                <a:cs typeface="Calibri" panose="020F0502020204030204" pitchFamily="34" charset="0"/>
              </a:rPr>
              <a:t>but they are ambiguous</a:t>
            </a:r>
          </a:p>
          <a:p>
            <a:pPr lvl="1">
              <a:buFont typeface="Wingdings" panose="05000000000000000000" pitchFamily="2" charset="2"/>
              <a:buChar char="Ø"/>
            </a:pPr>
            <a:r>
              <a:rPr lang="en-CA" sz="2800" dirty="0">
                <a:latin typeface="Calibri" panose="020F0502020204030204" pitchFamily="34" charset="0"/>
                <a:cs typeface="Calibri" panose="020F0502020204030204" pitchFamily="34" charset="0"/>
              </a:rPr>
              <a:t>The Psalm has </a:t>
            </a:r>
            <a:r>
              <a:rPr lang="en-CA" sz="2800" b="1" dirty="0">
                <a:highlight>
                  <a:srgbClr val="FFFF00"/>
                </a:highlight>
                <a:latin typeface="Calibri" panose="020F0502020204030204" pitchFamily="34" charset="0"/>
                <a:cs typeface="Calibri" panose="020F0502020204030204" pitchFamily="34" charset="0"/>
              </a:rPr>
              <a:t>a very formal structure</a:t>
            </a:r>
            <a:r>
              <a:rPr lang="en-CA" sz="2800" dirty="0">
                <a:latin typeface="Calibri" panose="020F0502020204030204" pitchFamily="34" charset="0"/>
                <a:cs typeface="Calibri" panose="020F0502020204030204" pitchFamily="34" charset="0"/>
              </a:rPr>
              <a:t> which is used to develop its theme</a:t>
            </a:r>
          </a:p>
          <a:p>
            <a:pPr lvl="1">
              <a:buFont typeface="Wingdings" panose="05000000000000000000" pitchFamily="2" charset="2"/>
              <a:buChar char="Ø"/>
            </a:pPr>
            <a:r>
              <a:rPr lang="en-CA" sz="2800" dirty="0">
                <a:latin typeface="Calibri" panose="020F0502020204030204" pitchFamily="34" charset="0"/>
                <a:cs typeface="Calibri" panose="020F0502020204030204" pitchFamily="34" charset="0"/>
              </a:rPr>
              <a:t>The theme is specified, but its </a:t>
            </a:r>
            <a:r>
              <a:rPr lang="en-CA" sz="2800" b="1" dirty="0">
                <a:highlight>
                  <a:srgbClr val="FFFF00"/>
                </a:highlight>
                <a:latin typeface="Calibri" panose="020F0502020204030204" pitchFamily="34" charset="0"/>
                <a:cs typeface="Calibri" panose="020F0502020204030204" pitchFamily="34" charset="0"/>
              </a:rPr>
              <a:t>development is mainly by implication</a:t>
            </a:r>
            <a:r>
              <a:rPr lang="en-CA" sz="28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5179697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CE639-12AA-3A31-E1B1-F16F94D68D93}"/>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Our Calling: “Christian Soldiers”</a:t>
            </a:r>
          </a:p>
        </p:txBody>
      </p:sp>
      <p:sp>
        <p:nvSpPr>
          <p:cNvPr id="3" name="Content Placeholder 2">
            <a:extLst>
              <a:ext uri="{FF2B5EF4-FFF2-40B4-BE49-F238E27FC236}">
                <a16:creationId xmlns:a16="http://schemas.microsoft.com/office/drawing/2014/main" id="{781C7825-32B8-E2A0-4511-C0D0293E76D5}"/>
              </a:ext>
            </a:extLst>
          </p:cNvPr>
          <p:cNvSpPr>
            <a:spLocks noGrp="1"/>
          </p:cNvSpPr>
          <p:nvPr>
            <p:ph idx="1"/>
          </p:nvPr>
        </p:nvSpPr>
        <p:spPr>
          <a:xfrm>
            <a:off x="0" y="1143000"/>
            <a:ext cx="12192000" cy="5714999"/>
          </a:xfrm>
        </p:spPr>
        <p:txBody>
          <a:bodyPr/>
          <a:lstStyle/>
          <a:p>
            <a:r>
              <a:rPr lang="en-CA" b="1" dirty="0">
                <a:highlight>
                  <a:srgbClr val="FFFF00"/>
                </a:highlight>
                <a:latin typeface="Calibri" panose="020F0502020204030204" pitchFamily="34" charset="0"/>
                <a:cs typeface="Calibri" panose="020F0502020204030204" pitchFamily="34" charset="0"/>
              </a:rPr>
              <a:t>We are God’s “shock troops”</a:t>
            </a:r>
          </a:p>
          <a:p>
            <a:r>
              <a:rPr lang="en-CA" dirty="0">
                <a:latin typeface="Calibri" panose="020F0502020204030204" pitchFamily="34" charset="0"/>
                <a:cs typeface="Calibri" panose="020F0502020204030204" pitchFamily="34" charset="0"/>
              </a:rPr>
              <a:t>We must succeed in the direst circumstances: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this is Satan’s world – </a:t>
            </a:r>
            <a:r>
              <a:rPr lang="en-CA" b="1" dirty="0">
                <a:highlight>
                  <a:srgbClr val="FFFF00"/>
                </a:highlight>
                <a:latin typeface="Calibri" panose="020F0502020204030204" pitchFamily="34" charset="0"/>
                <a:cs typeface="Calibri" panose="020F0502020204030204" pitchFamily="34" charset="0"/>
              </a:rPr>
              <a:t>we face the full assault of Satan’s attack</a:t>
            </a:r>
            <a:r>
              <a:rPr lang="en-CA" dirty="0">
                <a:latin typeface="Calibri" panose="020F0502020204030204" pitchFamily="34" charset="0"/>
                <a:cs typeface="Calibri" panose="020F0502020204030204" pitchFamily="34" charset="0"/>
              </a:rPr>
              <a:t> </a:t>
            </a:r>
          </a:p>
          <a:p>
            <a:r>
              <a:rPr lang="en-CA" dirty="0">
                <a:latin typeface="Calibri" panose="020F0502020204030204" pitchFamily="34" charset="0"/>
                <a:cs typeface="Calibri" panose="020F0502020204030204" pitchFamily="34" charset="0"/>
              </a:rPr>
              <a:t>The Psalmist of the 107</a:t>
            </a:r>
            <a:r>
              <a:rPr lang="en-CA" baseline="30000" dirty="0">
                <a:latin typeface="Calibri" panose="020F0502020204030204" pitchFamily="34" charset="0"/>
                <a:cs typeface="Calibri" panose="020F0502020204030204" pitchFamily="34" charset="0"/>
              </a:rPr>
              <a:t>th</a:t>
            </a:r>
            <a:r>
              <a:rPr lang="en-CA" dirty="0">
                <a:latin typeface="Calibri" panose="020F0502020204030204" pitchFamily="34" charset="0"/>
                <a:cs typeface="Calibri" panose="020F0502020204030204" pitchFamily="34" charset="0"/>
              </a:rPr>
              <a:t> Psalm gives us detailed information about </a:t>
            </a:r>
            <a:r>
              <a:rPr lang="en-CA" b="1" dirty="0">
                <a:highlight>
                  <a:srgbClr val="FFFF00"/>
                </a:highlight>
                <a:latin typeface="Calibri" panose="020F0502020204030204" pitchFamily="34" charset="0"/>
                <a:cs typeface="Calibri" panose="020F0502020204030204" pitchFamily="34" charset="0"/>
              </a:rPr>
              <a:t>our calling</a:t>
            </a:r>
            <a:r>
              <a:rPr lang="en-CA" dirty="0">
                <a:latin typeface="Calibri" panose="020F0502020204030204" pitchFamily="34" charset="0"/>
                <a:cs typeface="Calibri" panose="020F0502020204030204" pitchFamily="34" charset="0"/>
              </a:rPr>
              <a:t>, </a:t>
            </a:r>
            <a:r>
              <a:rPr lang="en-CA" b="1" dirty="0">
                <a:highlight>
                  <a:srgbClr val="FFFF00"/>
                </a:highlight>
                <a:latin typeface="Calibri" panose="020F0502020204030204" pitchFamily="34" charset="0"/>
                <a:cs typeface="Calibri" panose="020F0502020204030204" pitchFamily="34" charset="0"/>
              </a:rPr>
              <a:t>our mission</a:t>
            </a:r>
            <a:r>
              <a:rPr lang="en-CA" dirty="0">
                <a:latin typeface="Calibri" panose="020F0502020204030204" pitchFamily="34" charset="0"/>
                <a:cs typeface="Calibri" panose="020F0502020204030204" pitchFamily="34" charset="0"/>
              </a:rPr>
              <a:t>, and he adjures to understand it</a:t>
            </a:r>
          </a:p>
          <a:p>
            <a:r>
              <a:rPr lang="en-CA" dirty="0">
                <a:latin typeface="Calibri" panose="020F0502020204030204" pitchFamily="34" charset="0"/>
                <a:cs typeface="Calibri" panose="020F0502020204030204" pitchFamily="34" charset="0"/>
              </a:rPr>
              <a:t>We are the ones God has called ahead of time, </a:t>
            </a:r>
            <a:r>
              <a:rPr lang="en-CA" b="1" dirty="0">
                <a:highlight>
                  <a:srgbClr val="FFFF00"/>
                </a:highlight>
                <a:latin typeface="Calibri" panose="020F0502020204030204" pitchFamily="34" charset="0"/>
                <a:cs typeface="Calibri" panose="020F0502020204030204" pitchFamily="34" charset="0"/>
              </a:rPr>
              <a:t>to operate behind enemy lines</a:t>
            </a:r>
            <a:r>
              <a:rPr lang="en-CA" dirty="0">
                <a:latin typeface="Calibri" panose="020F0502020204030204" pitchFamily="34" charset="0"/>
                <a:cs typeface="Calibri" panose="020F0502020204030204" pitchFamily="34" charset="0"/>
              </a:rPr>
              <a:t>, to prepare for </a:t>
            </a:r>
            <a:r>
              <a:rPr lang="en-CA" b="1" dirty="0">
                <a:highlight>
                  <a:srgbClr val="FFFF00"/>
                </a:highlight>
                <a:latin typeface="Calibri" panose="020F0502020204030204" pitchFamily="34" charset="0"/>
                <a:cs typeface="Calibri" panose="020F0502020204030204" pitchFamily="34" charset="0"/>
              </a:rPr>
              <a:t>the full implementation of the Plan of God</a:t>
            </a:r>
            <a:r>
              <a:rPr lang="en-CA" dirty="0">
                <a:latin typeface="Calibri" panose="020F0502020204030204" pitchFamily="34" charset="0"/>
                <a:cs typeface="Calibri" panose="020F0502020204030204" pitchFamily="34" charset="0"/>
              </a:rPr>
              <a:t>, </a:t>
            </a:r>
            <a:r>
              <a:rPr lang="en-CA" b="1" dirty="0">
                <a:highlight>
                  <a:srgbClr val="FFFF00"/>
                </a:highlight>
                <a:latin typeface="Calibri" panose="020F0502020204030204" pitchFamily="34" charset="0"/>
                <a:cs typeface="Calibri" panose="020F0502020204030204" pitchFamily="34" charset="0"/>
              </a:rPr>
              <a:t>D-Day</a:t>
            </a:r>
          </a:p>
          <a:p>
            <a:r>
              <a:rPr lang="en-CA" dirty="0">
                <a:latin typeface="Calibri" panose="020F0502020204030204" pitchFamily="34" charset="0"/>
                <a:cs typeface="Calibri" panose="020F0502020204030204" pitchFamily="34" charset="0"/>
              </a:rPr>
              <a:t>Our first task will be to work with the people called to the New Israel,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the people who are the object of the 107</a:t>
            </a:r>
            <a:r>
              <a:rPr lang="en-CA" baseline="30000" dirty="0">
                <a:latin typeface="Calibri" panose="020F0502020204030204" pitchFamily="34" charset="0"/>
                <a:cs typeface="Calibri" panose="020F0502020204030204" pitchFamily="34" charset="0"/>
              </a:rPr>
              <a:t>th</a:t>
            </a:r>
            <a:r>
              <a:rPr lang="en-CA" dirty="0">
                <a:latin typeface="Calibri" panose="020F0502020204030204" pitchFamily="34" charset="0"/>
                <a:cs typeface="Calibri" panose="020F0502020204030204" pitchFamily="34" charset="0"/>
              </a:rPr>
              <a:t> Psalm</a:t>
            </a:r>
          </a:p>
          <a:p>
            <a:r>
              <a:rPr lang="en-CA" dirty="0">
                <a:latin typeface="Calibri" panose="020F0502020204030204" pitchFamily="34" charset="0"/>
                <a:cs typeface="Calibri" panose="020F0502020204030204" pitchFamily="34" charset="0"/>
              </a:rPr>
              <a:t>Once the New Israel is functioning,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we will lead the charge</a:t>
            </a:r>
            <a:r>
              <a:rPr lang="en-CA" dirty="0">
                <a:latin typeface="Calibri" panose="020F0502020204030204" pitchFamily="34" charset="0"/>
                <a:cs typeface="Calibri" panose="020F0502020204030204" pitchFamily="34" charset="0"/>
              </a:rPr>
              <a:t> to take the Gospel to the whole world</a:t>
            </a:r>
          </a:p>
          <a:p>
            <a:r>
              <a:rPr lang="en-CA" b="1" dirty="0">
                <a:highlight>
                  <a:srgbClr val="FFFF00"/>
                </a:highlight>
                <a:latin typeface="Calibri" panose="020F0502020204030204" pitchFamily="34" charset="0"/>
                <a:cs typeface="Calibri" panose="020F0502020204030204" pitchFamily="34" charset="0"/>
              </a:rPr>
              <a:t>This is the </a:t>
            </a:r>
            <a:r>
              <a:rPr lang="en-CA" b="1" i="1" dirty="0">
                <a:highlight>
                  <a:srgbClr val="FFFF00"/>
                </a:highlight>
                <a:latin typeface="Calibri" panose="020F0502020204030204" pitchFamily="34" charset="0"/>
                <a:cs typeface="Calibri" panose="020F0502020204030204" pitchFamily="34" charset="0"/>
              </a:rPr>
              <a:t>ḥesed</a:t>
            </a:r>
            <a:r>
              <a:rPr lang="en-CA" b="1" dirty="0">
                <a:highlight>
                  <a:srgbClr val="FFFF00"/>
                </a:highlight>
                <a:latin typeface="Calibri" panose="020F0502020204030204" pitchFamily="34" charset="0"/>
                <a:cs typeface="Calibri" panose="020F0502020204030204" pitchFamily="34" charset="0"/>
              </a:rPr>
              <a:t> of God</a:t>
            </a:r>
          </a:p>
        </p:txBody>
      </p:sp>
    </p:spTree>
    <p:extLst>
      <p:ext uri="{BB962C8B-B14F-4D97-AF65-F5344CB8AC3E}">
        <p14:creationId xmlns:p14="http://schemas.microsoft.com/office/powerpoint/2010/main" val="21804250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6CDDF-64E0-9D85-6B87-A6DB9E552662}"/>
              </a:ext>
            </a:extLst>
          </p:cNvPr>
          <p:cNvSpPr>
            <a:spLocks noGrp="1"/>
          </p:cNvSpPr>
          <p:nvPr>
            <p:ph type="title"/>
          </p:nvPr>
        </p:nvSpPr>
        <p:spPr>
          <a:xfrm>
            <a:off x="838200" y="1"/>
            <a:ext cx="10515600" cy="1130299"/>
          </a:xfrm>
        </p:spPr>
        <p:txBody>
          <a:bodyPr/>
          <a:lstStyle/>
          <a:p>
            <a:pPr algn="ctr"/>
            <a:r>
              <a:rPr lang="en-CA" dirty="0">
                <a:latin typeface="Arial Black" panose="020B0A04020102020204" pitchFamily="34" charset="0"/>
              </a:rPr>
              <a:t>Conclusion</a:t>
            </a:r>
          </a:p>
        </p:txBody>
      </p:sp>
      <p:sp>
        <p:nvSpPr>
          <p:cNvPr id="3" name="Content Placeholder 2">
            <a:extLst>
              <a:ext uri="{FF2B5EF4-FFF2-40B4-BE49-F238E27FC236}">
                <a16:creationId xmlns:a16="http://schemas.microsoft.com/office/drawing/2014/main" id="{257FE4C4-C4B7-5C5D-C3FF-2DC0847B35A9}"/>
              </a:ext>
            </a:extLst>
          </p:cNvPr>
          <p:cNvSpPr>
            <a:spLocks noGrp="1"/>
          </p:cNvSpPr>
          <p:nvPr>
            <p:ph idx="1"/>
          </p:nvPr>
        </p:nvSpPr>
        <p:spPr>
          <a:xfrm>
            <a:off x="0" y="1130300"/>
            <a:ext cx="12192000" cy="5727699"/>
          </a:xfrm>
        </p:spPr>
        <p:txBody>
          <a:bodyPr>
            <a:normAutofit lnSpcReduction="10000"/>
          </a:bodyPr>
          <a:lstStyle/>
          <a:p>
            <a:pPr>
              <a:spcBef>
                <a:spcPts val="600"/>
              </a:spcBef>
            </a:pPr>
            <a:r>
              <a:rPr lang="en-CA" b="1" dirty="0">
                <a:highlight>
                  <a:srgbClr val="FFFF00"/>
                </a:highlight>
                <a:latin typeface="Calibri" panose="020F0502020204030204" pitchFamily="34" charset="0"/>
                <a:cs typeface="Calibri" panose="020F0502020204030204" pitchFamily="34" charset="0"/>
              </a:rPr>
              <a:t>Psalm 107 is a particularly beautiful Psalm</a:t>
            </a:r>
            <a:r>
              <a:rPr lang="en-CA" dirty="0">
                <a:latin typeface="Calibri" panose="020F0502020204030204" pitchFamily="34" charset="0"/>
                <a:cs typeface="Calibri" panose="020F0502020204030204" pitchFamily="34" charset="0"/>
              </a:rPr>
              <a:t>, but it takes a little work to understand the message of the Psalm</a:t>
            </a:r>
          </a:p>
          <a:p>
            <a:pPr>
              <a:spcBef>
                <a:spcPts val="600"/>
              </a:spcBef>
            </a:pPr>
            <a:r>
              <a:rPr lang="en-CA" dirty="0">
                <a:latin typeface="Calibri" panose="020F0502020204030204" pitchFamily="34" charset="0"/>
                <a:cs typeface="Calibri" panose="020F0502020204030204" pitchFamily="34" charset="0"/>
              </a:rPr>
              <a:t>The </a:t>
            </a:r>
            <a:r>
              <a:rPr lang="en-CA" b="1" dirty="0">
                <a:highlight>
                  <a:srgbClr val="FFFF00"/>
                </a:highlight>
                <a:latin typeface="Calibri" panose="020F0502020204030204" pitchFamily="34" charset="0"/>
                <a:cs typeface="Calibri" panose="020F0502020204030204" pitchFamily="34" charset="0"/>
              </a:rPr>
              <a:t>object of the Psalm</a:t>
            </a:r>
            <a:r>
              <a:rPr lang="en-CA" dirty="0">
                <a:latin typeface="Calibri" panose="020F0502020204030204" pitchFamily="34" charset="0"/>
                <a:cs typeface="Calibri" panose="020F0502020204030204" pitchFamily="34" charset="0"/>
              </a:rPr>
              <a:t> is the people called to the Second Exodus and the New Israel: </a:t>
            </a:r>
            <a:r>
              <a:rPr lang="en-CA" b="1" dirty="0">
                <a:highlight>
                  <a:srgbClr val="FFFF00"/>
                </a:highlight>
                <a:latin typeface="Calibri" panose="020F0502020204030204" pitchFamily="34" charset="0"/>
                <a:cs typeface="Calibri" panose="020F0502020204030204" pitchFamily="34" charset="0"/>
              </a:rPr>
              <a:t>our mission is to work with these people</a:t>
            </a:r>
          </a:p>
          <a:p>
            <a:pPr>
              <a:spcBef>
                <a:spcPts val="600"/>
              </a:spcBef>
            </a:pPr>
            <a:r>
              <a:rPr lang="en-CA" dirty="0">
                <a:latin typeface="Calibri" panose="020F0502020204030204" pitchFamily="34" charset="0"/>
                <a:cs typeface="Calibri" panose="020F0502020204030204" pitchFamily="34" charset="0"/>
              </a:rPr>
              <a:t>Using </a:t>
            </a:r>
            <a:r>
              <a:rPr lang="en-CA" b="1" dirty="0">
                <a:highlight>
                  <a:srgbClr val="FFFF00"/>
                </a:highlight>
                <a:latin typeface="Calibri" panose="020F0502020204030204" pitchFamily="34" charset="0"/>
                <a:cs typeface="Calibri" panose="020F0502020204030204" pitchFamily="34" charset="0"/>
              </a:rPr>
              <a:t>highly structured poetic techniques</a:t>
            </a:r>
            <a:r>
              <a:rPr lang="en-CA" dirty="0">
                <a:latin typeface="Calibri" panose="020F0502020204030204" pitchFamily="34" charset="0"/>
                <a:cs typeface="Calibri" panose="020F0502020204030204" pitchFamily="34" charset="0"/>
              </a:rPr>
              <a:t>, the Psalmist identifies </a:t>
            </a:r>
            <a:r>
              <a:rPr lang="en-CA" b="1" dirty="0">
                <a:highlight>
                  <a:srgbClr val="FFFF00"/>
                </a:highlight>
                <a:latin typeface="Calibri" panose="020F0502020204030204" pitchFamily="34" charset="0"/>
                <a:cs typeface="Calibri" panose="020F0502020204030204" pitchFamily="34" charset="0"/>
              </a:rPr>
              <a:t>four classes of people</a:t>
            </a:r>
            <a:r>
              <a:rPr lang="en-CA" dirty="0">
                <a:latin typeface="Calibri" panose="020F0502020204030204" pitchFamily="34" charset="0"/>
                <a:cs typeface="Calibri" panose="020F0502020204030204" pitchFamily="34" charset="0"/>
              </a:rPr>
              <a:t> that God will call to repentance: each of us can likely identify with one or another of these classes</a:t>
            </a:r>
          </a:p>
          <a:p>
            <a:pPr>
              <a:spcBef>
                <a:spcPts val="600"/>
              </a:spcBef>
            </a:pPr>
            <a:r>
              <a:rPr lang="en-CA" dirty="0">
                <a:latin typeface="Calibri" panose="020F0502020204030204" pitchFamily="34" charset="0"/>
                <a:cs typeface="Calibri" panose="020F0502020204030204" pitchFamily="34" charset="0"/>
              </a:rPr>
              <a:t>The Psalmist make it clear that God’s purpose, </a:t>
            </a:r>
            <a:r>
              <a:rPr lang="en-CA" b="1" dirty="0">
                <a:highlight>
                  <a:srgbClr val="FFFF00"/>
                </a:highlight>
                <a:latin typeface="Calibri" panose="020F0502020204030204" pitchFamily="34" charset="0"/>
                <a:cs typeface="Calibri" panose="020F0502020204030204" pitchFamily="34" charset="0"/>
              </a:rPr>
              <a:t>according to the Plan of God</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is to offer </a:t>
            </a:r>
            <a:r>
              <a:rPr lang="en-CA" b="1" dirty="0">
                <a:highlight>
                  <a:srgbClr val="FFFF00"/>
                </a:highlight>
                <a:latin typeface="Calibri" panose="020F0502020204030204" pitchFamily="34" charset="0"/>
                <a:cs typeface="Calibri" panose="020F0502020204030204" pitchFamily="34" charset="0"/>
              </a:rPr>
              <a:t>repentance to each and every human being</a:t>
            </a:r>
            <a:r>
              <a:rPr lang="en-CA" dirty="0">
                <a:latin typeface="Calibri" panose="020F0502020204030204" pitchFamily="34" charset="0"/>
                <a:cs typeface="Calibri" panose="020F0502020204030204" pitchFamily="34" charset="0"/>
              </a:rPr>
              <a:t> that has ever lived</a:t>
            </a:r>
          </a:p>
          <a:p>
            <a:pPr>
              <a:spcBef>
                <a:spcPts val="600"/>
              </a:spcBef>
            </a:pPr>
            <a:r>
              <a:rPr lang="en-CA" dirty="0">
                <a:latin typeface="Calibri" panose="020F0502020204030204" pitchFamily="34" charset="0"/>
                <a:cs typeface="Calibri" panose="020F0502020204030204" pitchFamily="34" charset="0"/>
              </a:rPr>
              <a:t>The bottom line is that only by </a:t>
            </a:r>
            <a:r>
              <a:rPr lang="en-CA" b="1" dirty="0">
                <a:highlight>
                  <a:srgbClr val="FFFF00"/>
                </a:highlight>
                <a:latin typeface="Calibri" panose="020F0502020204030204" pitchFamily="34" charset="0"/>
                <a:cs typeface="Calibri" panose="020F0502020204030204" pitchFamily="34" charset="0"/>
              </a:rPr>
              <a:t>living by the Way of God</a:t>
            </a:r>
            <a:r>
              <a:rPr lang="en-CA" dirty="0">
                <a:latin typeface="Calibri" panose="020F0502020204030204" pitchFamily="34" charset="0"/>
                <a:cs typeface="Calibri" panose="020F0502020204030204" pitchFamily="34" charset="0"/>
              </a:rPr>
              <a:t> can people come out of the world and become </a:t>
            </a:r>
            <a:r>
              <a:rPr lang="en-CA" b="1" dirty="0">
                <a:highlight>
                  <a:srgbClr val="FFFF00"/>
                </a:highlight>
                <a:latin typeface="Calibri" panose="020F0502020204030204" pitchFamily="34" charset="0"/>
                <a:cs typeface="Calibri" panose="020F0502020204030204" pitchFamily="34" charset="0"/>
              </a:rPr>
              <a:t>candidates for the gift of eternal life</a:t>
            </a:r>
          </a:p>
          <a:p>
            <a:pPr>
              <a:spcBef>
                <a:spcPts val="600"/>
              </a:spcBef>
            </a:pPr>
            <a:r>
              <a:rPr lang="en-CA" dirty="0">
                <a:latin typeface="Calibri" panose="020F0502020204030204" pitchFamily="34" charset="0"/>
                <a:cs typeface="Calibri" panose="020F0502020204030204" pitchFamily="34" charset="0"/>
              </a:rPr>
              <a:t>Through the “</a:t>
            </a:r>
            <a:r>
              <a:rPr lang="en-CA" b="1" dirty="0">
                <a:highlight>
                  <a:srgbClr val="FFFF00"/>
                </a:highlight>
                <a:latin typeface="Calibri" panose="020F0502020204030204" pitchFamily="34" charset="0"/>
                <a:cs typeface="Calibri" panose="020F0502020204030204" pitchFamily="34" charset="0"/>
              </a:rPr>
              <a:t>Covenant of Performance</a:t>
            </a:r>
            <a:r>
              <a:rPr lang="en-CA" dirty="0">
                <a:latin typeface="Calibri" panose="020F0502020204030204" pitchFamily="34" charset="0"/>
                <a:cs typeface="Calibri" panose="020F0502020204030204" pitchFamily="34" charset="0"/>
              </a:rPr>
              <a:t>”, God unequivocally committed to accomplish the Plan of God and he is using us: </a:t>
            </a:r>
            <a:r>
              <a:rPr lang="en-CA" b="1" dirty="0">
                <a:highlight>
                  <a:srgbClr val="FFFF00"/>
                </a:highlight>
                <a:latin typeface="Calibri" panose="020F0502020204030204" pitchFamily="34" charset="0"/>
                <a:cs typeface="Calibri" panose="020F0502020204030204" pitchFamily="34" charset="0"/>
              </a:rPr>
              <a:t>he has called us to teach humanity The Way of God</a:t>
            </a:r>
          </a:p>
        </p:txBody>
      </p:sp>
    </p:spTree>
    <p:extLst>
      <p:ext uri="{BB962C8B-B14F-4D97-AF65-F5344CB8AC3E}">
        <p14:creationId xmlns:p14="http://schemas.microsoft.com/office/powerpoint/2010/main" val="591938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9858F-3302-950E-563E-DDDD73E62B04}"/>
              </a:ext>
            </a:extLst>
          </p:cNvPr>
          <p:cNvSpPr>
            <a:spLocks noGrp="1"/>
          </p:cNvSpPr>
          <p:nvPr>
            <p:ph type="title"/>
          </p:nvPr>
        </p:nvSpPr>
        <p:spPr>
          <a:xfrm>
            <a:off x="838200" y="1"/>
            <a:ext cx="10515600" cy="1168399"/>
          </a:xfrm>
        </p:spPr>
        <p:txBody>
          <a:bodyPr/>
          <a:lstStyle/>
          <a:p>
            <a:pPr algn="ctr"/>
            <a:r>
              <a:rPr lang="en-CA" dirty="0">
                <a:latin typeface="Arial Black" panose="020B0A04020102020204" pitchFamily="34" charset="0"/>
              </a:rPr>
              <a:t>The Theme of Psalm 107</a:t>
            </a:r>
          </a:p>
        </p:txBody>
      </p:sp>
      <p:sp>
        <p:nvSpPr>
          <p:cNvPr id="3" name="Content Placeholder 2">
            <a:extLst>
              <a:ext uri="{FF2B5EF4-FFF2-40B4-BE49-F238E27FC236}">
                <a16:creationId xmlns:a16="http://schemas.microsoft.com/office/drawing/2014/main" id="{BE20C7D0-850F-DFD2-1CF6-E6751C36E2C0}"/>
              </a:ext>
            </a:extLst>
          </p:cNvPr>
          <p:cNvSpPr>
            <a:spLocks noGrp="1"/>
          </p:cNvSpPr>
          <p:nvPr>
            <p:ph idx="1"/>
          </p:nvPr>
        </p:nvSpPr>
        <p:spPr>
          <a:xfrm>
            <a:off x="0" y="1168400"/>
            <a:ext cx="12192000" cy="5689599"/>
          </a:xfrm>
        </p:spPr>
        <p:txBody>
          <a:bodyPr>
            <a:normAutofit/>
          </a:bodyPr>
          <a:lstStyle/>
          <a:p>
            <a:pPr marL="0" indent="0">
              <a:spcBef>
                <a:spcPts val="0"/>
              </a:spcBef>
              <a:buNone/>
            </a:pPr>
            <a:r>
              <a:rPr lang="en-CA" b="1" dirty="0">
                <a:highlight>
                  <a:srgbClr val="FFFF00"/>
                </a:highlight>
                <a:latin typeface="Calibri" panose="020F0502020204030204" pitchFamily="34" charset="0"/>
                <a:cs typeface="Calibri" panose="020F0502020204030204" pitchFamily="34" charset="0"/>
              </a:rPr>
              <a:t>Psalm 107 deals with people called to the Second Exodus and the New Israel</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Psalm 107:1-3 ESV</a:t>
            </a:r>
          </a:p>
          <a:p>
            <a:pPr marL="457200" lvl="1" indent="0">
              <a:spcBef>
                <a:spcPts val="0"/>
              </a:spcBef>
              <a:buNone/>
            </a:pPr>
            <a:r>
              <a:rPr lang="en-CA" dirty="0">
                <a:latin typeface="Calibri" panose="020F0502020204030204" pitchFamily="34" charset="0"/>
                <a:cs typeface="Calibri" panose="020F0502020204030204" pitchFamily="34" charset="0"/>
              </a:rPr>
              <a:t>	Oh give thanks to the LORD, </a:t>
            </a:r>
          </a:p>
          <a:p>
            <a:pPr marL="1371600" lvl="2" indent="0">
              <a:spcBef>
                <a:spcPts val="0"/>
              </a:spcBef>
              <a:buNone/>
            </a:pPr>
            <a:r>
              <a:rPr lang="en-CA" sz="2400" dirty="0">
                <a:latin typeface="Calibri" panose="020F0502020204030204" pitchFamily="34" charset="0"/>
                <a:cs typeface="Calibri" panose="020F0502020204030204" pitchFamily="34" charset="0"/>
              </a:rPr>
              <a:t>for he is good, for his [ḥesed] endures forever!</a:t>
            </a:r>
          </a:p>
          <a:p>
            <a:pPr marL="457200" lvl="1" indent="0">
              <a:spcBef>
                <a:spcPts val="0"/>
              </a:spcBef>
              <a:buNone/>
            </a:pPr>
            <a:r>
              <a:rPr lang="en-CA" dirty="0">
                <a:latin typeface="Calibri" panose="020F0502020204030204" pitchFamily="34" charset="0"/>
                <a:cs typeface="Calibri" panose="020F0502020204030204" pitchFamily="34" charset="0"/>
              </a:rPr>
              <a:t>	</a:t>
            </a:r>
            <a:r>
              <a:rPr lang="en-CA" b="1" dirty="0">
                <a:highlight>
                  <a:srgbClr val="FFFF00"/>
                </a:highlight>
                <a:latin typeface="Calibri" panose="020F0502020204030204" pitchFamily="34" charset="0"/>
                <a:cs typeface="Calibri" panose="020F0502020204030204" pitchFamily="34" charset="0"/>
              </a:rPr>
              <a:t>Let the redeemed of the LORD say so</a:t>
            </a:r>
            <a:r>
              <a:rPr lang="en-CA" dirty="0">
                <a:latin typeface="Calibri" panose="020F0502020204030204" pitchFamily="34" charset="0"/>
                <a:cs typeface="Calibri" panose="020F0502020204030204" pitchFamily="34" charset="0"/>
              </a:rPr>
              <a:t>, </a:t>
            </a:r>
          </a:p>
          <a:p>
            <a:pPr marL="1371600" lvl="2" indent="0">
              <a:spcBef>
                <a:spcPts val="0"/>
              </a:spcBef>
              <a:buNone/>
            </a:pPr>
            <a:r>
              <a:rPr lang="en-CA" sz="2400" dirty="0">
                <a:latin typeface="Calibri" panose="020F0502020204030204" pitchFamily="34" charset="0"/>
                <a:cs typeface="Calibri" panose="020F0502020204030204" pitchFamily="34" charset="0"/>
              </a:rPr>
              <a:t>whom he has redeemed from trouble</a:t>
            </a:r>
          </a:p>
          <a:p>
            <a:pPr marL="457200" lvl="1" indent="0">
              <a:spcBef>
                <a:spcPts val="0"/>
              </a:spcBef>
              <a:buNone/>
            </a:pPr>
            <a:r>
              <a:rPr lang="en-CA" dirty="0">
                <a:latin typeface="Calibri" panose="020F0502020204030204" pitchFamily="34" charset="0"/>
                <a:cs typeface="Calibri" panose="020F0502020204030204" pitchFamily="34" charset="0"/>
              </a:rPr>
              <a:t>	and gathered in from the lands,</a:t>
            </a:r>
          </a:p>
          <a:p>
            <a:pPr marL="1371600" lvl="2" indent="0">
              <a:spcBef>
                <a:spcPts val="0"/>
              </a:spcBef>
              <a:buNone/>
            </a:pPr>
            <a:r>
              <a:rPr lang="en-CA" sz="2400" b="1" dirty="0">
                <a:highlight>
                  <a:srgbClr val="FFFF00"/>
                </a:highlight>
                <a:latin typeface="Calibri" panose="020F0502020204030204" pitchFamily="34" charset="0"/>
                <a:cs typeface="Calibri" panose="020F0502020204030204" pitchFamily="34" charset="0"/>
              </a:rPr>
              <a:t>from the east and from the west,</a:t>
            </a:r>
          </a:p>
          <a:p>
            <a:pPr marL="1371600" lvl="2" indent="0">
              <a:spcBef>
                <a:spcPts val="0"/>
              </a:spcBef>
              <a:buNone/>
            </a:pPr>
            <a:r>
              <a:rPr lang="en-CA" sz="2400" b="1" dirty="0">
                <a:highlight>
                  <a:srgbClr val="FFFF00"/>
                </a:highlight>
                <a:latin typeface="Calibri" panose="020F0502020204030204" pitchFamily="34" charset="0"/>
                <a:cs typeface="Calibri" panose="020F0502020204030204" pitchFamily="34" charset="0"/>
              </a:rPr>
              <a:t>from the north and from the south</a:t>
            </a:r>
            <a:r>
              <a:rPr lang="en-CA" sz="2400" dirty="0">
                <a:latin typeface="Calibri" panose="020F0502020204030204" pitchFamily="34" charset="0"/>
                <a:cs typeface="Calibri" panose="020F0502020204030204" pitchFamily="34" charset="0"/>
              </a:rPr>
              <a:t>.</a:t>
            </a:r>
          </a:p>
          <a:p>
            <a:pPr marL="457200" indent="0">
              <a:spcBef>
                <a:spcPts val="600"/>
              </a:spcBef>
              <a:buNone/>
            </a:pPr>
            <a:r>
              <a:rPr lang="en-CA" sz="2400" b="1" u="sng" dirty="0">
                <a:latin typeface="Calibri" panose="020F0502020204030204" pitchFamily="34" charset="0"/>
                <a:cs typeface="Calibri" panose="020F0502020204030204" pitchFamily="34" charset="0"/>
              </a:rPr>
              <a:t>Isaiah 43:5-6 ESV</a:t>
            </a:r>
          </a:p>
          <a:p>
            <a:pPr marL="457200" indent="0">
              <a:spcBef>
                <a:spcPts val="0"/>
              </a:spcBef>
              <a:buNone/>
            </a:pPr>
            <a:r>
              <a:rPr lang="en-CA" sz="2400" dirty="0">
                <a:latin typeface="Calibri" panose="020F0502020204030204" pitchFamily="34" charset="0"/>
                <a:cs typeface="Calibri" panose="020F0502020204030204" pitchFamily="34" charset="0"/>
              </a:rPr>
              <a:t>	Fear not, for I am with you;</a:t>
            </a:r>
          </a:p>
          <a:p>
            <a:pPr marL="1371600" indent="-457200">
              <a:spcBef>
                <a:spcPts val="0"/>
              </a:spcBef>
              <a:buNone/>
            </a:pPr>
            <a:r>
              <a:rPr lang="en-CA" sz="2400" dirty="0">
                <a:latin typeface="Calibri" panose="020F0502020204030204" pitchFamily="34" charset="0"/>
                <a:cs typeface="Calibri" panose="020F0502020204030204" pitchFamily="34" charset="0"/>
              </a:rPr>
              <a:t>	I will bring your offspring </a:t>
            </a:r>
            <a:r>
              <a:rPr lang="en-CA" sz="2400" b="1" dirty="0">
                <a:highlight>
                  <a:srgbClr val="FFFF00"/>
                </a:highlight>
                <a:latin typeface="Calibri" panose="020F0502020204030204" pitchFamily="34" charset="0"/>
                <a:cs typeface="Calibri" panose="020F0502020204030204" pitchFamily="34" charset="0"/>
              </a:rPr>
              <a:t>from the east</a:t>
            </a:r>
            <a:r>
              <a:rPr lang="en-CA" sz="2400" dirty="0">
                <a:latin typeface="Calibri" panose="020F0502020204030204" pitchFamily="34" charset="0"/>
                <a:cs typeface="Calibri" panose="020F0502020204030204" pitchFamily="34" charset="0"/>
              </a:rPr>
              <a:t>,</a:t>
            </a:r>
          </a:p>
          <a:p>
            <a:pPr marL="1371600" indent="0">
              <a:spcBef>
                <a:spcPts val="0"/>
              </a:spcBef>
              <a:buNone/>
            </a:pPr>
            <a:r>
              <a:rPr lang="en-CA" sz="2400" dirty="0">
                <a:latin typeface="Calibri" panose="020F0502020204030204" pitchFamily="34" charset="0"/>
                <a:cs typeface="Calibri" panose="020F0502020204030204" pitchFamily="34" charset="0"/>
              </a:rPr>
              <a:t>and </a:t>
            </a:r>
            <a:r>
              <a:rPr lang="en-CA" sz="2400" b="1" dirty="0">
                <a:highlight>
                  <a:srgbClr val="FFFF00"/>
                </a:highlight>
                <a:latin typeface="Calibri" panose="020F0502020204030204" pitchFamily="34" charset="0"/>
                <a:cs typeface="Calibri" panose="020F0502020204030204" pitchFamily="34" charset="0"/>
              </a:rPr>
              <a:t>from the west</a:t>
            </a:r>
            <a:r>
              <a:rPr lang="en-CA" sz="2400" dirty="0">
                <a:latin typeface="Calibri" panose="020F0502020204030204" pitchFamily="34" charset="0"/>
                <a:cs typeface="Calibri" panose="020F0502020204030204" pitchFamily="34" charset="0"/>
              </a:rPr>
              <a:t> I will gather you.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I will say to </a:t>
            </a:r>
            <a:r>
              <a:rPr lang="en-CA" sz="2400" b="1" dirty="0">
                <a:highlight>
                  <a:srgbClr val="FFFF00"/>
                </a:highlight>
                <a:latin typeface="Calibri" panose="020F0502020204030204" pitchFamily="34" charset="0"/>
                <a:cs typeface="Calibri" panose="020F0502020204030204" pitchFamily="34" charset="0"/>
              </a:rPr>
              <a:t>the north</a:t>
            </a:r>
            <a:r>
              <a:rPr lang="en-CA" sz="2400" dirty="0">
                <a:latin typeface="Calibri" panose="020F0502020204030204" pitchFamily="34" charset="0"/>
                <a:cs typeface="Calibri" panose="020F0502020204030204" pitchFamily="34" charset="0"/>
              </a:rPr>
              <a:t>, Give up, </a:t>
            </a:r>
            <a:br>
              <a:rPr lang="en-CA" sz="2400" dirty="0">
                <a:latin typeface="Calibri" panose="020F0502020204030204" pitchFamily="34" charset="0"/>
                <a:cs typeface="Calibri" panose="020F0502020204030204" pitchFamily="34" charset="0"/>
              </a:rPr>
            </a:br>
            <a:r>
              <a:rPr lang="en-CA" sz="2400" dirty="0">
                <a:latin typeface="Calibri" panose="020F0502020204030204" pitchFamily="34" charset="0"/>
                <a:cs typeface="Calibri" panose="020F0502020204030204" pitchFamily="34" charset="0"/>
              </a:rPr>
              <a:t>and to </a:t>
            </a:r>
            <a:r>
              <a:rPr lang="en-CA" sz="2400" b="1" dirty="0">
                <a:highlight>
                  <a:srgbClr val="FFFF00"/>
                </a:highlight>
                <a:latin typeface="Calibri" panose="020F0502020204030204" pitchFamily="34" charset="0"/>
                <a:cs typeface="Calibri" panose="020F0502020204030204" pitchFamily="34" charset="0"/>
              </a:rPr>
              <a:t>the south</a:t>
            </a:r>
            <a:r>
              <a:rPr lang="en-CA" sz="2400" dirty="0">
                <a:latin typeface="Calibri" panose="020F0502020204030204" pitchFamily="34" charset="0"/>
                <a:cs typeface="Calibri" panose="020F0502020204030204" pitchFamily="34" charset="0"/>
              </a:rPr>
              <a:t>, Do not withhold;</a:t>
            </a:r>
          </a:p>
          <a:p>
            <a:pPr marL="457200" indent="0">
              <a:spcBef>
                <a:spcPts val="0"/>
              </a:spcBef>
              <a:buNone/>
            </a:pPr>
            <a:r>
              <a:rPr lang="en-CA" sz="2400" dirty="0">
                <a:latin typeface="Calibri" panose="020F0502020204030204" pitchFamily="34" charset="0"/>
                <a:cs typeface="Calibri" panose="020F0502020204030204" pitchFamily="34" charset="0"/>
              </a:rPr>
              <a:t>	bring my sons from afar and my daughters from the end of the earth …</a:t>
            </a:r>
          </a:p>
        </p:txBody>
      </p:sp>
    </p:spTree>
    <p:extLst>
      <p:ext uri="{BB962C8B-B14F-4D97-AF65-F5344CB8AC3E}">
        <p14:creationId xmlns:p14="http://schemas.microsoft.com/office/powerpoint/2010/main" val="2337664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761DB-9808-95A8-9F9E-4207FE347C46}"/>
              </a:ext>
            </a:extLst>
          </p:cNvPr>
          <p:cNvSpPr>
            <a:spLocks noGrp="1"/>
          </p:cNvSpPr>
          <p:nvPr>
            <p:ph type="title"/>
          </p:nvPr>
        </p:nvSpPr>
        <p:spPr>
          <a:xfrm>
            <a:off x="838200" y="1"/>
            <a:ext cx="10515600" cy="1168399"/>
          </a:xfrm>
        </p:spPr>
        <p:txBody>
          <a:bodyPr/>
          <a:lstStyle/>
          <a:p>
            <a:pPr algn="ctr"/>
            <a:r>
              <a:rPr lang="en-CA" dirty="0">
                <a:latin typeface="Arial Black" panose="020B0A04020102020204" pitchFamily="34" charset="0"/>
              </a:rPr>
              <a:t>The Structure of Psalm 107</a:t>
            </a:r>
          </a:p>
        </p:txBody>
      </p:sp>
      <p:sp>
        <p:nvSpPr>
          <p:cNvPr id="3" name="Content Placeholder 2">
            <a:extLst>
              <a:ext uri="{FF2B5EF4-FFF2-40B4-BE49-F238E27FC236}">
                <a16:creationId xmlns:a16="http://schemas.microsoft.com/office/drawing/2014/main" id="{92762410-BF28-CC24-123C-399A62E4F1A9}"/>
              </a:ext>
            </a:extLst>
          </p:cNvPr>
          <p:cNvSpPr>
            <a:spLocks noGrp="1"/>
          </p:cNvSpPr>
          <p:nvPr>
            <p:ph idx="1"/>
          </p:nvPr>
        </p:nvSpPr>
        <p:spPr>
          <a:xfrm>
            <a:off x="0" y="1168400"/>
            <a:ext cx="12090400" cy="5689599"/>
          </a:xfrm>
        </p:spPr>
        <p:txBody>
          <a:bodyPr>
            <a:normAutofit lnSpcReduction="10000"/>
          </a:bodyPr>
          <a:lstStyle/>
          <a:p>
            <a:r>
              <a:rPr lang="en-CA" dirty="0">
                <a:latin typeface="Calibri" panose="020F0502020204030204" pitchFamily="34" charset="0"/>
                <a:cs typeface="Calibri" panose="020F0502020204030204" pitchFamily="34" charset="0"/>
              </a:rPr>
              <a:t>The main part of the Psalm comprises </a:t>
            </a:r>
            <a:r>
              <a:rPr lang="en-CA" b="1" dirty="0">
                <a:highlight>
                  <a:srgbClr val="FFFF00"/>
                </a:highlight>
                <a:latin typeface="Calibri" panose="020F0502020204030204" pitchFamily="34" charset="0"/>
                <a:cs typeface="Calibri" panose="020F0502020204030204" pitchFamily="34" charset="0"/>
              </a:rPr>
              <a:t>four “stanzas”</a:t>
            </a:r>
          </a:p>
          <a:p>
            <a:r>
              <a:rPr lang="en-CA" dirty="0">
                <a:latin typeface="Calibri" panose="020F0502020204030204" pitchFamily="34" charset="0"/>
                <a:cs typeface="Calibri" panose="020F0502020204030204" pitchFamily="34" charset="0"/>
              </a:rPr>
              <a:t>Each “stanza” deals with a “</a:t>
            </a:r>
            <a:r>
              <a:rPr lang="en-CA" b="1" dirty="0">
                <a:highlight>
                  <a:srgbClr val="FFFF00"/>
                </a:highlight>
                <a:latin typeface="Calibri" panose="020F0502020204030204" pitchFamily="34" charset="0"/>
                <a:cs typeface="Calibri" panose="020F0502020204030204" pitchFamily="34" charset="0"/>
              </a:rPr>
              <a:t>class of people</a:t>
            </a:r>
            <a:r>
              <a:rPr lang="en-CA" dirty="0">
                <a:latin typeface="Calibri" panose="020F0502020204030204" pitchFamily="34" charset="0"/>
                <a:cs typeface="Calibri" panose="020F0502020204030204" pitchFamily="34" charset="0"/>
              </a:rPr>
              <a:t>” </a:t>
            </a:r>
          </a:p>
          <a:p>
            <a:r>
              <a:rPr lang="en-CA" dirty="0">
                <a:latin typeface="Calibri" panose="020F0502020204030204" pitchFamily="34" charset="0"/>
                <a:cs typeface="Calibri" panose="020F0502020204030204" pitchFamily="34" charset="0"/>
              </a:rPr>
              <a:t>Each “class” is identified as having </a:t>
            </a:r>
            <a:r>
              <a:rPr lang="en-CA" b="1" dirty="0">
                <a:highlight>
                  <a:srgbClr val="FFFF00"/>
                </a:highlight>
                <a:latin typeface="Calibri" panose="020F0502020204030204" pitchFamily="34" charset="0"/>
                <a:cs typeface="Calibri" panose="020F0502020204030204" pitchFamily="34" charset="0"/>
              </a:rPr>
              <a:t>a certain attitudinal problem</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Psalm 107:4 ESV</a:t>
            </a:r>
          </a:p>
          <a:p>
            <a:pPr marL="457200" lvl="1" indent="0">
              <a:spcBef>
                <a:spcPts val="0"/>
              </a:spcBef>
              <a:buNone/>
            </a:pPr>
            <a:r>
              <a:rPr lang="en-CA" dirty="0">
                <a:latin typeface="Calibri" panose="020F0502020204030204" pitchFamily="34" charset="0"/>
                <a:cs typeface="Calibri" panose="020F0502020204030204" pitchFamily="34" charset="0"/>
              </a:rPr>
              <a:t>Some </a:t>
            </a:r>
            <a:r>
              <a:rPr lang="en-CA" b="1" dirty="0">
                <a:highlight>
                  <a:srgbClr val="FFFF00"/>
                </a:highlight>
                <a:latin typeface="Calibri" panose="020F0502020204030204" pitchFamily="34" charset="0"/>
                <a:cs typeface="Calibri" panose="020F0502020204030204" pitchFamily="34" charset="0"/>
              </a:rPr>
              <a:t>wandered in desert wastes</a:t>
            </a:r>
            <a:r>
              <a:rPr lang="en-CA" dirty="0">
                <a:latin typeface="Calibri" panose="020F0502020204030204" pitchFamily="34" charset="0"/>
                <a:cs typeface="Calibri" panose="020F0502020204030204" pitchFamily="34" charset="0"/>
              </a:rPr>
              <a:t>, finding no way to a city to dwell</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 people lost in the “desert of the world”</a:t>
            </a:r>
          </a:p>
          <a:p>
            <a:pPr marL="457200" lvl="1" indent="0">
              <a:spcBef>
                <a:spcPts val="600"/>
              </a:spcBef>
              <a:buNone/>
            </a:pPr>
            <a:r>
              <a:rPr lang="en-CA" b="1" u="sng" dirty="0">
                <a:latin typeface="Calibri" panose="020F0502020204030204" pitchFamily="34" charset="0"/>
                <a:cs typeface="Calibri" panose="020F0502020204030204" pitchFamily="34" charset="0"/>
              </a:rPr>
              <a:t>Psalm 107:10 ESV</a:t>
            </a:r>
          </a:p>
          <a:p>
            <a:pPr marL="457200" lvl="1" indent="0">
              <a:spcBef>
                <a:spcPts val="0"/>
              </a:spcBef>
              <a:buNone/>
            </a:pPr>
            <a:r>
              <a:rPr lang="en-CA" dirty="0">
                <a:latin typeface="Calibri" panose="020F0502020204030204" pitchFamily="34" charset="0"/>
                <a:cs typeface="Calibri" panose="020F0502020204030204" pitchFamily="34" charset="0"/>
              </a:rPr>
              <a:t>Some </a:t>
            </a:r>
            <a:r>
              <a:rPr lang="en-CA" b="1" dirty="0">
                <a:highlight>
                  <a:srgbClr val="FFFF00"/>
                </a:highlight>
                <a:latin typeface="Calibri" panose="020F0502020204030204" pitchFamily="34" charset="0"/>
                <a:cs typeface="Calibri" panose="020F0502020204030204" pitchFamily="34" charset="0"/>
              </a:rPr>
              <a:t>sat in darkness</a:t>
            </a:r>
            <a:r>
              <a:rPr lang="en-CA" dirty="0">
                <a:latin typeface="Calibri" panose="020F0502020204030204" pitchFamily="34" charset="0"/>
                <a:cs typeface="Calibri" panose="020F0502020204030204" pitchFamily="34" charset="0"/>
              </a:rPr>
              <a:t> and in the shadow of death, </a:t>
            </a:r>
            <a:r>
              <a:rPr lang="en-CA" b="1" dirty="0">
                <a:highlight>
                  <a:srgbClr val="FFFF00"/>
                </a:highlight>
                <a:latin typeface="Calibri" panose="020F0502020204030204" pitchFamily="34" charset="0"/>
                <a:cs typeface="Calibri" panose="020F0502020204030204" pitchFamily="34" charset="0"/>
              </a:rPr>
              <a:t>prisoners in affliction</a:t>
            </a:r>
            <a:r>
              <a:rPr lang="en-CA" dirty="0">
                <a:latin typeface="Calibri" panose="020F0502020204030204" pitchFamily="34" charset="0"/>
                <a:cs typeface="Calibri" panose="020F0502020204030204" pitchFamily="34" charset="0"/>
              </a:rPr>
              <a:t> and in irons</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 people who reject God</a:t>
            </a:r>
          </a:p>
          <a:p>
            <a:pPr marL="457200" lvl="1" indent="0">
              <a:spcBef>
                <a:spcPts val="600"/>
              </a:spcBef>
              <a:buNone/>
            </a:pPr>
            <a:r>
              <a:rPr lang="en-CA" b="1" u="sng" dirty="0">
                <a:latin typeface="Calibri" panose="020F0502020204030204" pitchFamily="34" charset="0"/>
                <a:cs typeface="Calibri" panose="020F0502020204030204" pitchFamily="34" charset="0"/>
              </a:rPr>
              <a:t>Psalm 107:17 ESV</a:t>
            </a:r>
          </a:p>
          <a:p>
            <a:pPr marL="457200" lvl="1" indent="0">
              <a:spcBef>
                <a:spcPts val="0"/>
              </a:spcBef>
              <a:buNone/>
            </a:pPr>
            <a:r>
              <a:rPr lang="en-CA" dirty="0">
                <a:latin typeface="Calibri" panose="020F0502020204030204" pitchFamily="34" charset="0"/>
                <a:cs typeface="Calibri" panose="020F0502020204030204" pitchFamily="34" charset="0"/>
              </a:rPr>
              <a:t>Some were </a:t>
            </a:r>
            <a:r>
              <a:rPr lang="en-CA" b="1" dirty="0">
                <a:highlight>
                  <a:srgbClr val="FFFF00"/>
                </a:highlight>
                <a:latin typeface="Calibri" panose="020F0502020204030204" pitchFamily="34" charset="0"/>
                <a:cs typeface="Calibri" panose="020F0502020204030204" pitchFamily="34" charset="0"/>
              </a:rPr>
              <a:t>fools through their sinful ways,</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because of their iniquities</a:t>
            </a:r>
            <a:r>
              <a:rPr lang="en-CA" dirty="0">
                <a:latin typeface="Calibri" panose="020F0502020204030204" pitchFamily="34" charset="0"/>
                <a:cs typeface="Calibri" panose="020F0502020204030204" pitchFamily="34" charset="0"/>
              </a:rPr>
              <a:t> suffered affliction</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 people given over to sin, loving the world </a:t>
            </a:r>
          </a:p>
          <a:p>
            <a:pPr marL="457200" lvl="1" indent="0">
              <a:spcBef>
                <a:spcPts val="600"/>
              </a:spcBef>
              <a:buNone/>
            </a:pPr>
            <a:r>
              <a:rPr lang="en-CA" b="1" u="sng" dirty="0">
                <a:latin typeface="Calibri" panose="020F0502020204030204" pitchFamily="34" charset="0"/>
                <a:cs typeface="Calibri" panose="020F0502020204030204" pitchFamily="34" charset="0"/>
              </a:rPr>
              <a:t>Psalm 107:23 ESV</a:t>
            </a:r>
          </a:p>
          <a:p>
            <a:pPr marL="457200" lvl="1" indent="0">
              <a:spcBef>
                <a:spcPts val="0"/>
              </a:spcBef>
              <a:buNone/>
            </a:pPr>
            <a:r>
              <a:rPr lang="en-CA" dirty="0">
                <a:latin typeface="Calibri" panose="020F0502020204030204" pitchFamily="34" charset="0"/>
                <a:cs typeface="Calibri" panose="020F0502020204030204" pitchFamily="34" charset="0"/>
              </a:rPr>
              <a:t>Some went down to the sea in ships, </a:t>
            </a:r>
            <a:r>
              <a:rPr lang="en-CA" b="1" dirty="0">
                <a:highlight>
                  <a:srgbClr val="FFFF00"/>
                </a:highlight>
                <a:latin typeface="Calibri" panose="020F0502020204030204" pitchFamily="34" charset="0"/>
                <a:cs typeface="Calibri" panose="020F0502020204030204" pitchFamily="34" charset="0"/>
              </a:rPr>
              <a:t>doing business</a:t>
            </a:r>
            <a:r>
              <a:rPr lang="en-CA" dirty="0">
                <a:latin typeface="Calibri" panose="020F0502020204030204" pitchFamily="34" charset="0"/>
                <a:cs typeface="Calibri" panose="020F0502020204030204" pitchFamily="34" charset="0"/>
              </a:rPr>
              <a:t> on the great waters</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 the average person just struggling through life</a:t>
            </a:r>
          </a:p>
        </p:txBody>
      </p:sp>
    </p:spTree>
    <p:extLst>
      <p:ext uri="{BB962C8B-B14F-4D97-AF65-F5344CB8AC3E}">
        <p14:creationId xmlns:p14="http://schemas.microsoft.com/office/powerpoint/2010/main" val="986635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37BAB-E78D-CC40-801A-EE97D8B9C951}"/>
              </a:ext>
            </a:extLst>
          </p:cNvPr>
          <p:cNvSpPr>
            <a:spLocks noGrp="1"/>
          </p:cNvSpPr>
          <p:nvPr>
            <p:ph type="title"/>
          </p:nvPr>
        </p:nvSpPr>
        <p:spPr>
          <a:xfrm>
            <a:off x="838200" y="1"/>
            <a:ext cx="10515600" cy="1130299"/>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The Structure of Psalm 107</a:t>
            </a:r>
            <a:endParaRPr lang="en-CA" dirty="0"/>
          </a:p>
        </p:txBody>
      </p:sp>
      <p:sp>
        <p:nvSpPr>
          <p:cNvPr id="3" name="Content Placeholder 2">
            <a:extLst>
              <a:ext uri="{FF2B5EF4-FFF2-40B4-BE49-F238E27FC236}">
                <a16:creationId xmlns:a16="http://schemas.microsoft.com/office/drawing/2014/main" id="{F0838A15-A3DD-D92A-889E-A770CCA008E3}"/>
              </a:ext>
            </a:extLst>
          </p:cNvPr>
          <p:cNvSpPr>
            <a:spLocks noGrp="1"/>
          </p:cNvSpPr>
          <p:nvPr>
            <p:ph idx="1"/>
          </p:nvPr>
        </p:nvSpPr>
        <p:spPr>
          <a:xfrm>
            <a:off x="0" y="1130300"/>
            <a:ext cx="12192000" cy="5727699"/>
          </a:xfrm>
        </p:spPr>
        <p:txBody>
          <a:bodyPr>
            <a:normAutofit/>
          </a:bodyPr>
          <a:lstStyle/>
          <a:p>
            <a:r>
              <a:rPr lang="en-CA" dirty="0">
                <a:latin typeface="Calibri" panose="020F0502020204030204" pitchFamily="34" charset="0"/>
                <a:cs typeface="Calibri" panose="020F0502020204030204" pitchFamily="34" charset="0"/>
              </a:rPr>
              <a:t>Each “stanza” outlines </a:t>
            </a:r>
            <a:r>
              <a:rPr lang="en-CA" b="1" dirty="0">
                <a:highlight>
                  <a:srgbClr val="FFFF00"/>
                </a:highlight>
                <a:latin typeface="Calibri" panose="020F0502020204030204" pitchFamily="34" charset="0"/>
                <a:cs typeface="Calibri" panose="020F0502020204030204" pitchFamily="34" charset="0"/>
              </a:rPr>
              <a:t>God’s actions</a:t>
            </a:r>
            <a:r>
              <a:rPr lang="en-CA" dirty="0">
                <a:latin typeface="Calibri" panose="020F0502020204030204" pitchFamily="34" charset="0"/>
                <a:cs typeface="Calibri" panose="020F0502020204030204" pitchFamily="34" charset="0"/>
              </a:rPr>
              <a:t> to bring the people of each “class”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to </a:t>
            </a:r>
            <a:r>
              <a:rPr lang="en-CA" b="1" dirty="0">
                <a:highlight>
                  <a:srgbClr val="FFFF00"/>
                </a:highlight>
                <a:latin typeface="Calibri" panose="020F0502020204030204" pitchFamily="34" charset="0"/>
                <a:cs typeface="Calibri" panose="020F0502020204030204" pitchFamily="34" charset="0"/>
              </a:rPr>
              <a:t>repentance</a:t>
            </a:r>
            <a:r>
              <a:rPr lang="en-CA" dirty="0">
                <a:latin typeface="Calibri" panose="020F0502020204030204" pitchFamily="34" charset="0"/>
                <a:cs typeface="Calibri" panose="020F0502020204030204" pitchFamily="34" charset="0"/>
              </a:rPr>
              <a:t> – some in each class will respond</a:t>
            </a:r>
          </a:p>
          <a:p>
            <a:r>
              <a:rPr lang="en-CA" dirty="0">
                <a:latin typeface="Calibri" panose="020F0502020204030204" pitchFamily="34" charset="0"/>
                <a:cs typeface="Calibri" panose="020F0502020204030204" pitchFamily="34" charset="0"/>
              </a:rPr>
              <a:t>Each “class” of people, in responding, </a:t>
            </a:r>
            <a:r>
              <a:rPr lang="en-CA" b="1" dirty="0">
                <a:highlight>
                  <a:srgbClr val="FFFF00"/>
                </a:highlight>
                <a:latin typeface="Calibri" panose="020F0502020204030204" pitchFamily="34" charset="0"/>
                <a:cs typeface="Calibri" panose="020F0502020204030204" pitchFamily="34" charset="0"/>
              </a:rPr>
              <a:t>identically cries out to God</a:t>
            </a:r>
            <a:r>
              <a:rPr lang="en-CA" dirty="0">
                <a:latin typeface="Calibri" panose="020F0502020204030204" pitchFamily="34" charset="0"/>
                <a:cs typeface="Calibri" panose="020F0502020204030204" pitchFamily="34" charset="0"/>
              </a:rPr>
              <a:t> for help:</a:t>
            </a:r>
          </a:p>
          <a:p>
            <a:pPr marL="457200" lvl="1" indent="0">
              <a:spcBef>
                <a:spcPts val="0"/>
              </a:spcBef>
              <a:buNone/>
            </a:pPr>
            <a:r>
              <a:rPr lang="en-CA" b="1" u="sng" dirty="0">
                <a:latin typeface="Calibri" panose="020F0502020204030204" pitchFamily="34" charset="0"/>
                <a:cs typeface="Calibri" panose="020F0502020204030204" pitchFamily="34" charset="0"/>
              </a:rPr>
              <a:t>Psalm 107:6, 13, 19, 28 ESV</a:t>
            </a:r>
          </a:p>
          <a:p>
            <a:pPr marL="457200" lvl="1" indent="0">
              <a:spcBef>
                <a:spcPts val="0"/>
              </a:spcBef>
              <a:buNone/>
            </a:pPr>
            <a:r>
              <a:rPr lang="en-CA" i="1" dirty="0">
                <a:solidFill>
                  <a:srgbClr val="FF0000"/>
                </a:solidFill>
                <a:latin typeface="Calibri" panose="020F0502020204030204" pitchFamily="34" charset="0"/>
                <a:cs typeface="Calibri" panose="020F0502020204030204" pitchFamily="34" charset="0"/>
              </a:rPr>
              <a:t>Then </a:t>
            </a:r>
            <a:r>
              <a:rPr lang="en-CA" b="1" i="1" dirty="0">
                <a:solidFill>
                  <a:srgbClr val="FF0000"/>
                </a:solidFill>
                <a:highlight>
                  <a:srgbClr val="FFFF00"/>
                </a:highlight>
                <a:latin typeface="Calibri" panose="020F0502020204030204" pitchFamily="34" charset="0"/>
                <a:cs typeface="Calibri" panose="020F0502020204030204" pitchFamily="34" charset="0"/>
              </a:rPr>
              <a:t>they cried to the LORD in their trouble</a:t>
            </a:r>
            <a:r>
              <a:rPr lang="en-CA" i="1" dirty="0">
                <a:solidFill>
                  <a:srgbClr val="FF0000"/>
                </a:solidFill>
                <a:latin typeface="Calibri" panose="020F0502020204030204" pitchFamily="34" charset="0"/>
                <a:cs typeface="Calibri" panose="020F0502020204030204" pitchFamily="34" charset="0"/>
              </a:rPr>
              <a:t>, </a:t>
            </a:r>
          </a:p>
          <a:p>
            <a:pPr marL="457200" lvl="1" indent="0">
              <a:spcBef>
                <a:spcPts val="0"/>
              </a:spcBef>
              <a:buNone/>
            </a:pPr>
            <a:r>
              <a:rPr lang="en-CA" i="1" dirty="0">
                <a:solidFill>
                  <a:srgbClr val="FF0000"/>
                </a:solidFill>
                <a:latin typeface="Calibri" panose="020F0502020204030204" pitchFamily="34" charset="0"/>
                <a:cs typeface="Calibri" panose="020F0502020204030204" pitchFamily="34" charset="0"/>
              </a:rPr>
              <a:t>and </a:t>
            </a:r>
            <a:r>
              <a:rPr lang="en-CA" b="1" i="1" dirty="0">
                <a:solidFill>
                  <a:srgbClr val="FF0000"/>
                </a:solidFill>
                <a:highlight>
                  <a:srgbClr val="FFFF00"/>
                </a:highlight>
                <a:latin typeface="Calibri" panose="020F0502020204030204" pitchFamily="34" charset="0"/>
                <a:cs typeface="Calibri" panose="020F0502020204030204" pitchFamily="34" charset="0"/>
              </a:rPr>
              <a:t>he delivered them</a:t>
            </a:r>
            <a:r>
              <a:rPr lang="en-CA" i="1" dirty="0">
                <a:solidFill>
                  <a:srgbClr val="FF0000"/>
                </a:solidFill>
                <a:latin typeface="Calibri" panose="020F0502020204030204" pitchFamily="34" charset="0"/>
                <a:cs typeface="Calibri" panose="020F0502020204030204" pitchFamily="34" charset="0"/>
              </a:rPr>
              <a:t> from their distress</a:t>
            </a:r>
            <a:r>
              <a:rPr lang="en-CA" dirty="0">
                <a:solidFill>
                  <a:srgbClr val="FF0000"/>
                </a:solidFill>
                <a:latin typeface="Calibri" panose="020F0502020204030204" pitchFamily="34" charset="0"/>
                <a:cs typeface="Calibri" panose="020F0502020204030204" pitchFamily="34" charset="0"/>
              </a:rPr>
              <a:t>.</a:t>
            </a:r>
          </a:p>
          <a:p>
            <a:r>
              <a:rPr lang="en-CA" dirty="0">
                <a:latin typeface="Calibri" panose="020F0502020204030204" pitchFamily="34" charset="0"/>
                <a:cs typeface="Calibri" panose="020F0502020204030204" pitchFamily="34" charset="0"/>
              </a:rPr>
              <a:t>The details of each “stanza” then deal with </a:t>
            </a:r>
            <a:r>
              <a:rPr lang="en-CA" b="1" dirty="0">
                <a:highlight>
                  <a:srgbClr val="FFFF00"/>
                </a:highlight>
                <a:latin typeface="Calibri" panose="020F0502020204030204" pitchFamily="34" charset="0"/>
                <a:cs typeface="Calibri" panose="020F0502020204030204" pitchFamily="34" charset="0"/>
              </a:rPr>
              <a:t>those who repent</a:t>
            </a:r>
            <a:r>
              <a:rPr lang="en-CA" dirty="0">
                <a:latin typeface="Calibri" panose="020F0502020204030204" pitchFamily="34" charset="0"/>
                <a:cs typeface="Calibri" panose="020F0502020204030204" pitchFamily="34" charset="0"/>
              </a:rPr>
              <a:t> in that “class” of people specifying </a:t>
            </a:r>
            <a:r>
              <a:rPr lang="en-CA" b="1" dirty="0">
                <a:highlight>
                  <a:srgbClr val="FFFF00"/>
                </a:highlight>
                <a:latin typeface="Calibri" panose="020F0502020204030204" pitchFamily="34" charset="0"/>
                <a:cs typeface="Calibri" panose="020F0502020204030204" pitchFamily="34" charset="0"/>
              </a:rPr>
              <a:t>how God helps them</a:t>
            </a:r>
          </a:p>
          <a:p>
            <a:r>
              <a:rPr lang="en-CA" dirty="0">
                <a:latin typeface="Calibri" panose="020F0502020204030204" pitchFamily="34" charset="0"/>
                <a:cs typeface="Calibri" panose="020F0502020204030204" pitchFamily="34" charset="0"/>
              </a:rPr>
              <a:t>Within each “class”, those who repent </a:t>
            </a:r>
            <a:r>
              <a:rPr lang="en-CA" b="1" dirty="0">
                <a:highlight>
                  <a:srgbClr val="FFFF00"/>
                </a:highlight>
                <a:latin typeface="Calibri" panose="020F0502020204030204" pitchFamily="34" charset="0"/>
                <a:cs typeface="Calibri" panose="020F0502020204030204" pitchFamily="34" charset="0"/>
              </a:rPr>
              <a:t>identically thanks God for his grace</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Psalm 107:8, 15, 21, 31 ESV</a:t>
            </a:r>
          </a:p>
          <a:p>
            <a:pPr marL="457200" lvl="1" indent="0">
              <a:spcBef>
                <a:spcPts val="0"/>
              </a:spcBef>
              <a:buNone/>
            </a:pPr>
            <a:r>
              <a:rPr lang="en-CA" b="1" i="1" dirty="0">
                <a:solidFill>
                  <a:srgbClr val="FF0000"/>
                </a:solidFill>
                <a:highlight>
                  <a:srgbClr val="FFFF00"/>
                </a:highlight>
                <a:latin typeface="Calibri" panose="020F0502020204030204" pitchFamily="34" charset="0"/>
                <a:cs typeface="Calibri" panose="020F0502020204030204" pitchFamily="34" charset="0"/>
              </a:rPr>
              <a:t>Let them thank the LORD for his [ḥesed]</a:t>
            </a:r>
            <a:r>
              <a:rPr lang="en-CA" i="1" dirty="0">
                <a:solidFill>
                  <a:srgbClr val="FF0000"/>
                </a:solidFill>
                <a:latin typeface="Calibri" panose="020F0502020204030204" pitchFamily="34" charset="0"/>
                <a:cs typeface="Calibri" panose="020F0502020204030204" pitchFamily="34" charset="0"/>
              </a:rPr>
              <a:t>, </a:t>
            </a:r>
          </a:p>
          <a:p>
            <a:pPr marL="457200" lvl="1" indent="0">
              <a:spcBef>
                <a:spcPts val="0"/>
              </a:spcBef>
              <a:buNone/>
            </a:pPr>
            <a:r>
              <a:rPr lang="en-CA" i="1" dirty="0">
                <a:solidFill>
                  <a:srgbClr val="FF0000"/>
                </a:solidFill>
                <a:latin typeface="Calibri" panose="020F0502020204030204" pitchFamily="34" charset="0"/>
                <a:cs typeface="Calibri" panose="020F0502020204030204" pitchFamily="34" charset="0"/>
              </a:rPr>
              <a:t>for his wondrous works to the children of man</a:t>
            </a:r>
            <a:r>
              <a:rPr lang="en-CA" dirty="0">
                <a:solidFill>
                  <a:srgbClr val="FF0000"/>
                </a:solidFill>
                <a:latin typeface="Calibri" panose="020F0502020204030204" pitchFamily="34" charset="0"/>
                <a:cs typeface="Calibri" panose="020F0502020204030204" pitchFamily="34" charset="0"/>
              </a:rPr>
              <a:t>!</a:t>
            </a:r>
          </a:p>
          <a:p>
            <a:r>
              <a:rPr lang="en-CA" dirty="0">
                <a:latin typeface="Calibri" panose="020F0502020204030204" pitchFamily="34" charset="0"/>
                <a:cs typeface="Calibri" panose="020F0502020204030204" pitchFamily="34" charset="0"/>
              </a:rPr>
              <a:t>Each “stanza” ends with </a:t>
            </a:r>
            <a:r>
              <a:rPr lang="en-CA" b="1" dirty="0">
                <a:highlight>
                  <a:srgbClr val="FFFF00"/>
                </a:highlight>
                <a:latin typeface="Calibri" panose="020F0502020204030204" pitchFamily="34" charset="0"/>
                <a:cs typeface="Calibri" panose="020F0502020204030204" pitchFamily="34" charset="0"/>
              </a:rPr>
              <a:t>a summary comment</a:t>
            </a:r>
            <a:r>
              <a:rPr lang="en-CA" dirty="0">
                <a:latin typeface="Calibri" panose="020F0502020204030204" pitchFamily="34" charset="0"/>
                <a:cs typeface="Calibri" panose="020F0502020204030204" pitchFamily="34" charset="0"/>
              </a:rPr>
              <a:t> for that “class” of people</a:t>
            </a:r>
          </a:p>
        </p:txBody>
      </p:sp>
    </p:spTree>
    <p:extLst>
      <p:ext uri="{BB962C8B-B14F-4D97-AF65-F5344CB8AC3E}">
        <p14:creationId xmlns:p14="http://schemas.microsoft.com/office/powerpoint/2010/main" val="735913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003E9-4594-1E9F-031E-C5D70DDE88B9}"/>
              </a:ext>
            </a:extLst>
          </p:cNvPr>
          <p:cNvSpPr>
            <a:spLocks noGrp="1"/>
          </p:cNvSpPr>
          <p:nvPr>
            <p:ph type="title"/>
          </p:nvPr>
        </p:nvSpPr>
        <p:spPr>
          <a:xfrm>
            <a:off x="838200" y="1"/>
            <a:ext cx="10515600" cy="1181099"/>
          </a:xfrm>
        </p:spPr>
        <p:txBody>
          <a:bodyPr/>
          <a:lstStyle/>
          <a:p>
            <a:pPr algn="ctr"/>
            <a:r>
              <a:rPr lang="en-CA" dirty="0">
                <a:latin typeface="Arial Black" panose="020B0A04020102020204" pitchFamily="34" charset="0"/>
              </a:rPr>
              <a:t>Stanza 1: Lost in the Desert</a:t>
            </a:r>
          </a:p>
        </p:txBody>
      </p:sp>
      <p:sp>
        <p:nvSpPr>
          <p:cNvPr id="3" name="Content Placeholder 2">
            <a:extLst>
              <a:ext uri="{FF2B5EF4-FFF2-40B4-BE49-F238E27FC236}">
                <a16:creationId xmlns:a16="http://schemas.microsoft.com/office/drawing/2014/main" id="{91A476D4-3979-5AFD-BE54-8833AF1B97E0}"/>
              </a:ext>
            </a:extLst>
          </p:cNvPr>
          <p:cNvSpPr>
            <a:spLocks noGrp="1"/>
          </p:cNvSpPr>
          <p:nvPr>
            <p:ph idx="1"/>
          </p:nvPr>
        </p:nvSpPr>
        <p:spPr>
          <a:xfrm>
            <a:off x="0" y="1181100"/>
            <a:ext cx="12052300" cy="5676899"/>
          </a:xfrm>
        </p:spPr>
        <p:txBody>
          <a:bodyPr>
            <a:normAutofit lnSpcReduction="10000"/>
          </a:bodyPr>
          <a:lstStyle/>
          <a:p>
            <a:r>
              <a:rPr lang="en-CA" dirty="0">
                <a:latin typeface="Calibri" panose="020F0502020204030204" pitchFamily="34" charset="0"/>
                <a:cs typeface="Calibri" panose="020F0502020204030204" pitchFamily="34" charset="0"/>
              </a:rPr>
              <a:t>This “stanza” deals with people “</a:t>
            </a:r>
            <a:r>
              <a:rPr lang="en-CA" b="1" dirty="0">
                <a:highlight>
                  <a:srgbClr val="FFFF00"/>
                </a:highlight>
                <a:latin typeface="Calibri" panose="020F0502020204030204" pitchFamily="34" charset="0"/>
                <a:cs typeface="Calibri" panose="020F0502020204030204" pitchFamily="34" charset="0"/>
              </a:rPr>
              <a:t>lost in the desert of the world</a:t>
            </a:r>
            <a:r>
              <a:rPr lang="en-CA" dirty="0">
                <a:latin typeface="Calibri" panose="020F0502020204030204" pitchFamily="34" charset="0"/>
                <a:cs typeface="Calibri" panose="020F0502020204030204" pitchFamily="34" charset="0"/>
              </a:rPr>
              <a:t>”</a:t>
            </a:r>
          </a:p>
          <a:p>
            <a:r>
              <a:rPr lang="en-CA" b="1" dirty="0">
                <a:highlight>
                  <a:srgbClr val="FFFF00"/>
                </a:highlight>
                <a:latin typeface="Calibri" panose="020F0502020204030204" pitchFamily="34" charset="0"/>
                <a:cs typeface="Calibri" panose="020F0502020204030204" pitchFamily="34" charset="0"/>
              </a:rPr>
              <a:t>These people are seeking God</a:t>
            </a:r>
            <a:r>
              <a:rPr lang="en-CA" dirty="0">
                <a:latin typeface="Calibri" panose="020F0502020204030204" pitchFamily="34" charset="0"/>
                <a:cs typeface="Calibri" panose="020F0502020204030204" pitchFamily="34" charset="0"/>
              </a:rPr>
              <a:t>, but have not yet been called</a:t>
            </a:r>
          </a:p>
          <a:p>
            <a:r>
              <a:rPr lang="en-CA" dirty="0">
                <a:latin typeface="Calibri" panose="020F0502020204030204" pitchFamily="34" charset="0"/>
                <a:cs typeface="Calibri" panose="020F0502020204030204" pitchFamily="34" charset="0"/>
              </a:rPr>
              <a:t>The “world” is like a “desert” </a:t>
            </a:r>
            <a:r>
              <a:rPr lang="en-CA" b="1" dirty="0">
                <a:highlight>
                  <a:srgbClr val="FFFF00"/>
                </a:highlight>
                <a:latin typeface="Calibri" panose="020F0502020204030204" pitchFamily="34" charset="0"/>
                <a:cs typeface="Calibri" panose="020F0502020204030204" pitchFamily="34" charset="0"/>
              </a:rPr>
              <a:t>there is no knowledge of God</a:t>
            </a:r>
            <a:r>
              <a:rPr lang="en-CA" dirty="0">
                <a:latin typeface="Calibri" panose="020F0502020204030204" pitchFamily="34" charset="0"/>
                <a:cs typeface="Calibri" panose="020F0502020204030204" pitchFamily="34" charset="0"/>
              </a:rPr>
              <a:t> to sustain a person who is “</a:t>
            </a:r>
            <a:r>
              <a:rPr lang="en-CA" b="1" dirty="0">
                <a:highlight>
                  <a:srgbClr val="FFFF00"/>
                </a:highlight>
                <a:latin typeface="Calibri" panose="020F0502020204030204" pitchFamily="34" charset="0"/>
                <a:cs typeface="Calibri" panose="020F0502020204030204" pitchFamily="34" charset="0"/>
              </a:rPr>
              <a:t>hungry and thirsty</a:t>
            </a:r>
            <a:r>
              <a:rPr lang="en-CA" dirty="0">
                <a:latin typeface="Calibri" panose="020F0502020204030204" pitchFamily="34" charset="0"/>
                <a:cs typeface="Calibri" panose="020F0502020204030204" pitchFamily="34" charset="0"/>
              </a:rPr>
              <a:t>” for the truth:</a:t>
            </a:r>
          </a:p>
          <a:p>
            <a:pPr marL="457200" lvl="1" indent="0">
              <a:spcBef>
                <a:spcPts val="0"/>
              </a:spcBef>
              <a:buNone/>
            </a:pPr>
            <a:r>
              <a:rPr lang="en-CA" b="1" u="sng" dirty="0">
                <a:latin typeface="Calibri" panose="020F0502020204030204" pitchFamily="34" charset="0"/>
                <a:cs typeface="Calibri" panose="020F0502020204030204" pitchFamily="34" charset="0"/>
              </a:rPr>
              <a:t>Psalm 107:4-6 ESV</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Some wandered in desert wastes</a:t>
            </a:r>
            <a:r>
              <a:rPr lang="en-CA" dirty="0">
                <a:latin typeface="Calibri" panose="020F0502020204030204" pitchFamily="34" charset="0"/>
                <a:cs typeface="Calibri" panose="020F0502020204030204" pitchFamily="34" charset="0"/>
              </a:rPr>
              <a:t>, finding no way to </a:t>
            </a:r>
            <a:r>
              <a:rPr lang="en-CA" b="1" dirty="0">
                <a:highlight>
                  <a:srgbClr val="FFFF00"/>
                </a:highlight>
                <a:latin typeface="Calibri" panose="020F0502020204030204" pitchFamily="34" charset="0"/>
                <a:cs typeface="Calibri" panose="020F0502020204030204" pitchFamily="34" charset="0"/>
              </a:rPr>
              <a:t>a city to dwell in</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hungry and thirsty</a:t>
            </a:r>
            <a:r>
              <a:rPr lang="en-CA" dirty="0">
                <a:latin typeface="Calibri" panose="020F0502020204030204" pitchFamily="34" charset="0"/>
                <a:cs typeface="Calibri" panose="020F0502020204030204" pitchFamily="34" charset="0"/>
              </a:rPr>
              <a:t>, their [life] fainted within them.</a:t>
            </a:r>
          </a:p>
          <a:p>
            <a:pPr marL="457200" lvl="1" indent="0">
              <a:spcBef>
                <a:spcPts val="0"/>
              </a:spcBef>
              <a:buNone/>
            </a:pPr>
            <a:r>
              <a:rPr lang="en-CA" i="1" dirty="0">
                <a:solidFill>
                  <a:srgbClr val="FF0000"/>
                </a:solidFill>
                <a:latin typeface="Calibri" panose="020F0502020204030204" pitchFamily="34" charset="0"/>
                <a:cs typeface="Calibri" panose="020F0502020204030204" pitchFamily="34" charset="0"/>
              </a:rPr>
              <a:t>Then they cried to the LORD in their trouble, and </a:t>
            </a:r>
            <a:r>
              <a:rPr lang="en-CA" b="1" i="1" dirty="0">
                <a:solidFill>
                  <a:srgbClr val="FF0000"/>
                </a:solidFill>
                <a:highlight>
                  <a:srgbClr val="FFFF00"/>
                </a:highlight>
                <a:latin typeface="Calibri" panose="020F0502020204030204" pitchFamily="34" charset="0"/>
                <a:cs typeface="Calibri" panose="020F0502020204030204" pitchFamily="34" charset="0"/>
              </a:rPr>
              <a:t>he delivered them</a:t>
            </a:r>
            <a:r>
              <a:rPr lang="en-CA" i="1" dirty="0">
                <a:solidFill>
                  <a:srgbClr val="FF0000"/>
                </a:solidFill>
                <a:latin typeface="Calibri" panose="020F0502020204030204" pitchFamily="34" charset="0"/>
                <a:cs typeface="Calibri" panose="020F0502020204030204" pitchFamily="34" charset="0"/>
              </a:rPr>
              <a:t> from their distress</a:t>
            </a:r>
            <a:r>
              <a:rPr lang="en-CA" dirty="0">
                <a:solidFill>
                  <a:srgbClr val="FF0000"/>
                </a:solidFill>
                <a:latin typeface="Calibri" panose="020F0502020204030204" pitchFamily="34" charset="0"/>
                <a:cs typeface="Calibri" panose="020F0502020204030204" pitchFamily="34" charset="0"/>
              </a:rPr>
              <a:t>. </a:t>
            </a:r>
          </a:p>
          <a:p>
            <a:r>
              <a:rPr lang="en-CA" dirty="0">
                <a:latin typeface="Calibri" panose="020F0502020204030204" pitchFamily="34" charset="0"/>
                <a:cs typeface="Calibri" panose="020F0502020204030204" pitchFamily="34" charset="0"/>
              </a:rPr>
              <a:t>The “</a:t>
            </a:r>
            <a:r>
              <a:rPr lang="en-CA" b="1" dirty="0">
                <a:highlight>
                  <a:srgbClr val="FFFF00"/>
                </a:highlight>
                <a:latin typeface="Calibri" panose="020F0502020204030204" pitchFamily="34" charset="0"/>
                <a:cs typeface="Calibri" panose="020F0502020204030204" pitchFamily="34" charset="0"/>
              </a:rPr>
              <a:t>city to dwell in</a:t>
            </a:r>
            <a:r>
              <a:rPr lang="en-CA" dirty="0">
                <a:latin typeface="Calibri" panose="020F0502020204030204" pitchFamily="34" charset="0"/>
                <a:cs typeface="Calibri" panose="020F0502020204030204" pitchFamily="34" charset="0"/>
              </a:rPr>
              <a:t>” is of course the </a:t>
            </a:r>
            <a:r>
              <a:rPr lang="en-CA" b="1" dirty="0">
                <a:highlight>
                  <a:srgbClr val="FFFF00"/>
                </a:highlight>
                <a:latin typeface="Calibri" panose="020F0502020204030204" pitchFamily="34" charset="0"/>
                <a:cs typeface="Calibri" panose="020F0502020204030204" pitchFamily="34" charset="0"/>
              </a:rPr>
              <a:t>Kingdom of God</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Hebrews 11:8-10 ESV</a:t>
            </a:r>
          </a:p>
          <a:p>
            <a:pPr marL="457200" lvl="1" indent="0">
              <a:spcBef>
                <a:spcPts val="0"/>
              </a:spcBef>
              <a:buNone/>
            </a:pPr>
            <a:r>
              <a:rPr lang="en-CA" dirty="0">
                <a:latin typeface="Calibri" panose="020F0502020204030204" pitchFamily="34" charset="0"/>
                <a:cs typeface="Calibri" panose="020F0502020204030204" pitchFamily="34" charset="0"/>
              </a:rPr>
              <a:t>By faith </a:t>
            </a:r>
            <a:r>
              <a:rPr lang="en-CA" b="1" dirty="0">
                <a:highlight>
                  <a:srgbClr val="FFFF00"/>
                </a:highlight>
                <a:latin typeface="Calibri" panose="020F0502020204030204" pitchFamily="34" charset="0"/>
                <a:cs typeface="Calibri" panose="020F0502020204030204" pitchFamily="34" charset="0"/>
              </a:rPr>
              <a:t>Abraham</a:t>
            </a:r>
            <a:r>
              <a:rPr lang="en-CA" dirty="0">
                <a:latin typeface="Calibri" panose="020F0502020204030204" pitchFamily="34" charset="0"/>
                <a:cs typeface="Calibri" panose="020F0502020204030204" pitchFamily="34" charset="0"/>
              </a:rPr>
              <a:t> obeyed when he was called to go out to a place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that he was to receive as an inheritance.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he </a:t>
            </a:r>
            <a:r>
              <a:rPr lang="en-CA" b="1" dirty="0">
                <a:highlight>
                  <a:srgbClr val="FFFF00"/>
                </a:highlight>
                <a:latin typeface="Calibri" panose="020F0502020204030204" pitchFamily="34" charset="0"/>
                <a:cs typeface="Calibri" panose="020F0502020204030204" pitchFamily="34" charset="0"/>
              </a:rPr>
              <a:t>went out</a:t>
            </a:r>
            <a:r>
              <a:rPr lang="en-CA" dirty="0">
                <a:latin typeface="Calibri" panose="020F0502020204030204" pitchFamily="34" charset="0"/>
                <a:cs typeface="Calibri" panose="020F0502020204030204" pitchFamily="34" charset="0"/>
              </a:rPr>
              <a:t>, not knowing where he was going.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By faith he went to live in the land of promise</a:t>
            </a:r>
            <a:r>
              <a:rPr lang="en-CA" dirty="0">
                <a:latin typeface="Calibri" panose="020F0502020204030204" pitchFamily="34" charset="0"/>
                <a:cs typeface="Calibri" panose="020F0502020204030204" pitchFamily="34" charset="0"/>
              </a:rPr>
              <a:t>, as in a foreign land … </a:t>
            </a:r>
          </a:p>
          <a:p>
            <a:pPr marL="457200" lvl="1" indent="0">
              <a:spcBef>
                <a:spcPts val="0"/>
              </a:spcBef>
              <a:buNone/>
            </a:pPr>
            <a:r>
              <a:rPr lang="en-CA" dirty="0">
                <a:latin typeface="Calibri" panose="020F0502020204030204" pitchFamily="34" charset="0"/>
                <a:cs typeface="Calibri" panose="020F0502020204030204" pitchFamily="34" charset="0"/>
              </a:rPr>
              <a:t>For he was </a:t>
            </a:r>
            <a:r>
              <a:rPr lang="en-CA" b="1" dirty="0">
                <a:highlight>
                  <a:srgbClr val="FFFF00"/>
                </a:highlight>
                <a:latin typeface="Calibri" panose="020F0502020204030204" pitchFamily="34" charset="0"/>
                <a:cs typeface="Calibri" panose="020F0502020204030204" pitchFamily="34" charset="0"/>
              </a:rPr>
              <a:t>looking forward to </a:t>
            </a:r>
            <a:r>
              <a:rPr lang="en-CA" b="1" i="1" u="sng" dirty="0">
                <a:highlight>
                  <a:srgbClr val="FFFF00"/>
                </a:highlight>
                <a:latin typeface="Calibri" panose="020F0502020204030204" pitchFamily="34" charset="0"/>
                <a:cs typeface="Calibri" panose="020F0502020204030204" pitchFamily="34" charset="0"/>
              </a:rPr>
              <a:t>the city</a:t>
            </a:r>
            <a:r>
              <a:rPr lang="en-CA" b="1" dirty="0">
                <a:highlight>
                  <a:srgbClr val="FFFF00"/>
                </a:highlight>
                <a:latin typeface="Calibri" panose="020F0502020204030204" pitchFamily="34" charset="0"/>
                <a:cs typeface="Calibri" panose="020F0502020204030204" pitchFamily="34" charset="0"/>
              </a:rPr>
              <a:t> that has foundations</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whose designer and builder is God. </a:t>
            </a:r>
          </a:p>
        </p:txBody>
      </p:sp>
    </p:spTree>
    <p:extLst>
      <p:ext uri="{BB962C8B-B14F-4D97-AF65-F5344CB8AC3E}">
        <p14:creationId xmlns:p14="http://schemas.microsoft.com/office/powerpoint/2010/main" val="4013109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1F05C-FC49-66E4-872F-4E5E604577CB}"/>
              </a:ext>
            </a:extLst>
          </p:cNvPr>
          <p:cNvSpPr>
            <a:spLocks noGrp="1"/>
          </p:cNvSpPr>
          <p:nvPr>
            <p:ph type="title"/>
          </p:nvPr>
        </p:nvSpPr>
        <p:spPr>
          <a:xfrm>
            <a:off x="838200" y="1"/>
            <a:ext cx="10515600" cy="1142999"/>
          </a:xfrm>
        </p:spPr>
        <p:txBody>
          <a:bodyPr/>
          <a:lstStyle/>
          <a:p>
            <a:pPr algn="ctr"/>
            <a:r>
              <a:rPr lang="en-CA" dirty="0">
                <a:latin typeface="Arial Black" panose="020B0A04020102020204" pitchFamily="34" charset="0"/>
              </a:rPr>
              <a:t>Stanza 1: Lost in the Desert</a:t>
            </a:r>
            <a:endParaRPr lang="en-CA" dirty="0"/>
          </a:p>
        </p:txBody>
      </p:sp>
      <p:sp>
        <p:nvSpPr>
          <p:cNvPr id="3" name="Content Placeholder 2">
            <a:extLst>
              <a:ext uri="{FF2B5EF4-FFF2-40B4-BE49-F238E27FC236}">
                <a16:creationId xmlns:a16="http://schemas.microsoft.com/office/drawing/2014/main" id="{D6A07DAB-3256-F646-1AA7-86D77CD8A07F}"/>
              </a:ext>
            </a:extLst>
          </p:cNvPr>
          <p:cNvSpPr>
            <a:spLocks noGrp="1"/>
          </p:cNvSpPr>
          <p:nvPr>
            <p:ph idx="1"/>
          </p:nvPr>
        </p:nvSpPr>
        <p:spPr>
          <a:xfrm>
            <a:off x="0" y="1143000"/>
            <a:ext cx="12065000" cy="5714999"/>
          </a:xfrm>
        </p:spPr>
        <p:txBody>
          <a:bodyPr>
            <a:normAutofit/>
          </a:bodyPr>
          <a:lstStyle/>
          <a:p>
            <a:r>
              <a:rPr lang="en-CA" dirty="0">
                <a:latin typeface="Calibri" panose="020F0502020204030204" pitchFamily="34" charset="0"/>
                <a:cs typeface="Calibri" panose="020F0502020204030204" pitchFamily="34" charset="0"/>
              </a:rPr>
              <a:t>Because </a:t>
            </a:r>
            <a:r>
              <a:rPr lang="en-CA" b="1" dirty="0">
                <a:highlight>
                  <a:srgbClr val="FFFF00"/>
                </a:highlight>
                <a:latin typeface="Calibri" panose="020F0502020204030204" pitchFamily="34" charset="0"/>
                <a:cs typeface="Calibri" panose="020F0502020204030204" pitchFamily="34" charset="0"/>
              </a:rPr>
              <a:t>these people are seeking God</a:t>
            </a:r>
            <a:r>
              <a:rPr lang="en-CA" dirty="0">
                <a:latin typeface="Calibri" panose="020F0502020204030204" pitchFamily="34" charset="0"/>
                <a:cs typeface="Calibri" panose="020F0502020204030204" pitchFamily="34" charset="0"/>
              </a:rPr>
              <a:t>, when he calls them, they will quickly respond and rejoice in the refreshing understanding of the </a:t>
            </a:r>
            <a:r>
              <a:rPr lang="en-CA" b="1" dirty="0">
                <a:highlight>
                  <a:srgbClr val="FFFF00"/>
                </a:highlight>
                <a:latin typeface="Calibri" panose="020F0502020204030204" pitchFamily="34" charset="0"/>
                <a:cs typeface="Calibri" panose="020F0502020204030204" pitchFamily="34" charset="0"/>
              </a:rPr>
              <a:t>Way of God</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Psalm 107:7-9 ESV</a:t>
            </a:r>
          </a:p>
          <a:p>
            <a:pPr marL="457200" lvl="1" indent="0">
              <a:spcBef>
                <a:spcPts val="0"/>
              </a:spcBef>
              <a:buNone/>
            </a:pPr>
            <a:r>
              <a:rPr lang="en-CA" dirty="0">
                <a:latin typeface="Calibri" panose="020F0502020204030204" pitchFamily="34" charset="0"/>
                <a:cs typeface="Calibri" panose="020F0502020204030204" pitchFamily="34" charset="0"/>
              </a:rPr>
              <a:t>He led them by a </a:t>
            </a:r>
            <a:r>
              <a:rPr lang="en-CA" b="1" dirty="0">
                <a:highlight>
                  <a:srgbClr val="FFFF00"/>
                </a:highlight>
                <a:latin typeface="Calibri" panose="020F0502020204030204" pitchFamily="34" charset="0"/>
                <a:cs typeface="Calibri" panose="020F0502020204030204" pitchFamily="34" charset="0"/>
              </a:rPr>
              <a:t>straight way</a:t>
            </a:r>
            <a:r>
              <a:rPr lang="en-CA" dirty="0">
                <a:latin typeface="Calibri" panose="020F0502020204030204" pitchFamily="34" charset="0"/>
                <a:cs typeface="Calibri" panose="020F0502020204030204" pitchFamily="34" charset="0"/>
              </a:rPr>
              <a:t> till </a:t>
            </a:r>
            <a:r>
              <a:rPr lang="en-CA" b="1" dirty="0">
                <a:highlight>
                  <a:srgbClr val="FFFF00"/>
                </a:highlight>
                <a:latin typeface="Calibri" panose="020F0502020204030204" pitchFamily="34" charset="0"/>
                <a:cs typeface="Calibri" panose="020F0502020204030204" pitchFamily="34" charset="0"/>
              </a:rPr>
              <a:t>they reached a city to dwell in</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i="1" dirty="0">
                <a:solidFill>
                  <a:srgbClr val="FF0000"/>
                </a:solidFill>
                <a:latin typeface="Calibri" panose="020F0502020204030204" pitchFamily="34" charset="0"/>
                <a:cs typeface="Calibri" panose="020F0502020204030204" pitchFamily="34" charset="0"/>
              </a:rPr>
              <a:t>Let them thank the LORD for his [ḥesed],</a:t>
            </a:r>
          </a:p>
          <a:p>
            <a:pPr marL="457200" lvl="1" indent="0">
              <a:spcBef>
                <a:spcPts val="0"/>
              </a:spcBef>
              <a:buNone/>
            </a:pPr>
            <a:r>
              <a:rPr lang="en-CA" i="1" dirty="0">
                <a:solidFill>
                  <a:srgbClr val="FF0000"/>
                </a:solidFill>
                <a:latin typeface="Calibri" panose="020F0502020204030204" pitchFamily="34" charset="0"/>
                <a:cs typeface="Calibri" panose="020F0502020204030204" pitchFamily="34" charset="0"/>
              </a:rPr>
              <a:t>for </a:t>
            </a:r>
            <a:r>
              <a:rPr lang="en-CA" b="1" i="1" dirty="0">
                <a:solidFill>
                  <a:srgbClr val="FF0000"/>
                </a:solidFill>
                <a:highlight>
                  <a:srgbClr val="FFFF00"/>
                </a:highlight>
                <a:latin typeface="Calibri" panose="020F0502020204030204" pitchFamily="34" charset="0"/>
                <a:cs typeface="Calibri" panose="020F0502020204030204" pitchFamily="34" charset="0"/>
              </a:rPr>
              <a:t>his wondrous works to the children of man</a:t>
            </a:r>
            <a:r>
              <a:rPr lang="en-CA" dirty="0">
                <a:solidFill>
                  <a:srgbClr val="FF0000"/>
                </a:solidFill>
                <a:latin typeface="Calibri" panose="020F0502020204030204" pitchFamily="34" charset="0"/>
                <a:cs typeface="Calibri" panose="020F0502020204030204" pitchFamily="34" charset="0"/>
              </a:rPr>
              <a:t>!</a:t>
            </a:r>
          </a:p>
          <a:p>
            <a:pPr marL="457200" lvl="1" indent="0">
              <a:spcBef>
                <a:spcPts val="0"/>
              </a:spcBef>
              <a:buNone/>
            </a:pPr>
            <a:r>
              <a:rPr lang="en-CA" dirty="0">
                <a:latin typeface="Calibri" panose="020F0502020204030204" pitchFamily="34" charset="0"/>
                <a:cs typeface="Calibri" panose="020F0502020204030204" pitchFamily="34" charset="0"/>
              </a:rPr>
              <a:t>For </a:t>
            </a:r>
            <a:r>
              <a:rPr lang="en-CA" b="1" dirty="0">
                <a:highlight>
                  <a:srgbClr val="FFFF00"/>
                </a:highlight>
                <a:latin typeface="Calibri" panose="020F0502020204030204" pitchFamily="34" charset="0"/>
                <a:cs typeface="Calibri" panose="020F0502020204030204" pitchFamily="34" charset="0"/>
              </a:rPr>
              <a:t>he satisfies the longing [person]</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the hungry [person]</a:t>
            </a:r>
            <a:r>
              <a:rPr lang="en-CA" dirty="0">
                <a:latin typeface="Calibri" panose="020F0502020204030204" pitchFamily="34" charset="0"/>
                <a:cs typeface="Calibri" panose="020F0502020204030204" pitchFamily="34" charset="0"/>
              </a:rPr>
              <a:t> he fills with good things.</a:t>
            </a:r>
          </a:p>
          <a:p>
            <a:r>
              <a:rPr lang="en-CA" dirty="0">
                <a:latin typeface="Calibri" panose="020F0502020204030204" pitchFamily="34" charset="0"/>
                <a:cs typeface="Calibri" panose="020F0502020204030204" pitchFamily="34" charset="0"/>
              </a:rPr>
              <a:t>Note the “duality”: a “straight way” is the fastest way out of a desert; </a:t>
            </a:r>
            <a:br>
              <a:rPr lang="en-CA" dirty="0">
                <a:latin typeface="Calibri" panose="020F0502020204030204" pitchFamily="34" charset="0"/>
                <a:cs typeface="Calibri" panose="020F0502020204030204" pitchFamily="34" charset="0"/>
              </a:rPr>
            </a:br>
            <a:r>
              <a:rPr lang="en-CA" b="1" dirty="0">
                <a:highlight>
                  <a:srgbClr val="FFFF00"/>
                </a:highlight>
                <a:latin typeface="Calibri" panose="020F0502020204030204" pitchFamily="34" charset="0"/>
                <a:cs typeface="Calibri" panose="020F0502020204030204" pitchFamily="34" charset="0"/>
              </a:rPr>
              <a:t>“the straight way” is the Way of God</a:t>
            </a:r>
            <a:r>
              <a:rPr lang="en-CA" dirty="0">
                <a:latin typeface="Calibri" panose="020F0502020204030204" pitchFamily="34" charset="0"/>
                <a:cs typeface="Calibri" panose="020F0502020204030204" pitchFamily="34" charset="0"/>
              </a:rPr>
              <a:t> </a:t>
            </a:r>
          </a:p>
          <a:p>
            <a:r>
              <a:rPr lang="en-CA" dirty="0">
                <a:latin typeface="Calibri" panose="020F0502020204030204" pitchFamily="34" charset="0"/>
                <a:cs typeface="Calibri" panose="020F0502020204030204" pitchFamily="34" charset="0"/>
              </a:rPr>
              <a:t>People who are truly seeking God, will be found by him:</a:t>
            </a:r>
          </a:p>
          <a:p>
            <a:pPr marL="457200" lvl="1" indent="0">
              <a:spcBef>
                <a:spcPts val="0"/>
              </a:spcBef>
              <a:buNone/>
            </a:pPr>
            <a:r>
              <a:rPr lang="en-CA" b="1" u="sng" dirty="0">
                <a:latin typeface="Calibri" panose="020F0502020204030204" pitchFamily="34" charset="0"/>
                <a:cs typeface="Calibri" panose="020F0502020204030204" pitchFamily="34" charset="0"/>
              </a:rPr>
              <a:t>Matthew 5:6 ESV</a:t>
            </a:r>
          </a:p>
          <a:p>
            <a:pPr marL="457200" lvl="1" indent="0">
              <a:buNone/>
            </a:pPr>
            <a:r>
              <a:rPr lang="en-CA" b="1" dirty="0">
                <a:highlight>
                  <a:srgbClr val="FFFF00"/>
                </a:highlight>
                <a:latin typeface="Calibri" panose="020F0502020204030204" pitchFamily="34" charset="0"/>
                <a:cs typeface="Calibri" panose="020F0502020204030204" pitchFamily="34" charset="0"/>
              </a:rPr>
              <a:t>Blessed are those who hunger and thirst for righteousness</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for </a:t>
            </a:r>
            <a:r>
              <a:rPr lang="en-CA" b="1" dirty="0">
                <a:highlight>
                  <a:srgbClr val="FFFF00"/>
                </a:highlight>
                <a:latin typeface="Calibri" panose="020F0502020204030204" pitchFamily="34" charset="0"/>
                <a:cs typeface="Calibri" panose="020F0502020204030204" pitchFamily="34" charset="0"/>
              </a:rPr>
              <a:t>they shall be satisfied</a:t>
            </a:r>
            <a:r>
              <a:rPr lang="en-CA"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017643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469DA-9BA7-B6FD-8083-58BEA98CBF02}"/>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Stanza 2: Those Who Reject God</a:t>
            </a:r>
          </a:p>
        </p:txBody>
      </p:sp>
      <p:sp>
        <p:nvSpPr>
          <p:cNvPr id="3" name="Content Placeholder 2">
            <a:extLst>
              <a:ext uri="{FF2B5EF4-FFF2-40B4-BE49-F238E27FC236}">
                <a16:creationId xmlns:a16="http://schemas.microsoft.com/office/drawing/2014/main" id="{6EBDE60B-C540-13AC-CCC7-557A88B48F78}"/>
              </a:ext>
            </a:extLst>
          </p:cNvPr>
          <p:cNvSpPr>
            <a:spLocks noGrp="1"/>
          </p:cNvSpPr>
          <p:nvPr>
            <p:ph idx="1"/>
          </p:nvPr>
        </p:nvSpPr>
        <p:spPr>
          <a:xfrm>
            <a:off x="0" y="1155700"/>
            <a:ext cx="12280900" cy="5702299"/>
          </a:xfrm>
        </p:spPr>
        <p:txBody>
          <a:bodyPr>
            <a:normAutofit fontScale="92500" lnSpcReduction="10000"/>
          </a:bodyPr>
          <a:lstStyle/>
          <a:p>
            <a:r>
              <a:rPr lang="en-CA" dirty="0">
                <a:latin typeface="Calibri" panose="020F0502020204030204" pitchFamily="34" charset="0"/>
                <a:cs typeface="Calibri" panose="020F0502020204030204" pitchFamily="34" charset="0"/>
              </a:rPr>
              <a:t>These are </a:t>
            </a:r>
            <a:r>
              <a:rPr lang="en-CA" b="1" dirty="0">
                <a:highlight>
                  <a:srgbClr val="FFFF00"/>
                </a:highlight>
                <a:latin typeface="Calibri" panose="020F0502020204030204" pitchFamily="34" charset="0"/>
                <a:cs typeface="Calibri" panose="020F0502020204030204" pitchFamily="34" charset="0"/>
              </a:rPr>
              <a:t>people who have had some knowledge of God</a:t>
            </a:r>
            <a:r>
              <a:rPr lang="en-CA" dirty="0">
                <a:latin typeface="Calibri" panose="020F0502020204030204" pitchFamily="34" charset="0"/>
                <a:cs typeface="Calibri" panose="020F0502020204030204" pitchFamily="34" charset="0"/>
              </a:rPr>
              <a:t>,</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but have chosen to be agnostic or atheistic</a:t>
            </a:r>
          </a:p>
          <a:p>
            <a:pPr>
              <a:spcBef>
                <a:spcPts val="600"/>
              </a:spcBef>
            </a:pPr>
            <a:r>
              <a:rPr lang="en-CA" dirty="0">
                <a:latin typeface="Calibri" panose="020F0502020204030204" pitchFamily="34" charset="0"/>
                <a:cs typeface="Calibri" panose="020F0502020204030204" pitchFamily="34" charset="0"/>
              </a:rPr>
              <a:t>Satan thinks he has these people,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but when God puts the pressure on them, </a:t>
            </a:r>
            <a:r>
              <a:rPr lang="en-CA" b="1" dirty="0">
                <a:highlight>
                  <a:srgbClr val="FFFF00"/>
                </a:highlight>
                <a:latin typeface="Calibri" panose="020F0502020204030204" pitchFamily="34" charset="0"/>
                <a:cs typeface="Calibri" panose="020F0502020204030204" pitchFamily="34" charset="0"/>
              </a:rPr>
              <a:t>some will repent</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Psalm 107:10-13 ESV</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Some sat in darkness and in the shadow of death</a:t>
            </a:r>
            <a:r>
              <a:rPr lang="en-CA" dirty="0">
                <a:latin typeface="Calibri" panose="020F0502020204030204" pitchFamily="34" charset="0"/>
                <a:cs typeface="Calibri" panose="020F0502020204030204" pitchFamily="34" charset="0"/>
              </a:rPr>
              <a:t>, prisoners in affliction and in irons,</a:t>
            </a:r>
          </a:p>
          <a:p>
            <a:pPr marL="457200" lvl="1" indent="0">
              <a:spcBef>
                <a:spcPts val="0"/>
              </a:spcBef>
              <a:buNone/>
            </a:pPr>
            <a:r>
              <a:rPr lang="en-CA" dirty="0">
                <a:latin typeface="Calibri" panose="020F0502020204030204" pitchFamily="34" charset="0"/>
                <a:cs typeface="Calibri" panose="020F0502020204030204" pitchFamily="34" charset="0"/>
              </a:rPr>
              <a:t>for </a:t>
            </a:r>
            <a:r>
              <a:rPr lang="en-CA" b="1" dirty="0">
                <a:highlight>
                  <a:srgbClr val="FFFF00"/>
                </a:highlight>
                <a:latin typeface="Calibri" panose="020F0502020204030204" pitchFamily="34" charset="0"/>
                <a:cs typeface="Calibri" panose="020F0502020204030204" pitchFamily="34" charset="0"/>
              </a:rPr>
              <a:t>they had rebelled against the words of God</a:t>
            </a:r>
            <a:r>
              <a:rPr lang="en-CA" dirty="0">
                <a:latin typeface="Calibri" panose="020F0502020204030204" pitchFamily="34" charset="0"/>
                <a:cs typeface="Calibri" panose="020F0502020204030204" pitchFamily="34" charset="0"/>
              </a:rPr>
              <a:t>, and spurned the counsel of the Most High.</a:t>
            </a:r>
          </a:p>
          <a:p>
            <a:pPr marL="457200" lvl="1" indent="0">
              <a:spcBef>
                <a:spcPts val="0"/>
              </a:spcBef>
              <a:buNone/>
            </a:pPr>
            <a:r>
              <a:rPr lang="en-CA" dirty="0">
                <a:latin typeface="Calibri" panose="020F0502020204030204" pitchFamily="34" charset="0"/>
                <a:cs typeface="Calibri" panose="020F0502020204030204" pitchFamily="34" charset="0"/>
              </a:rPr>
              <a:t>So he </a:t>
            </a:r>
            <a:r>
              <a:rPr lang="en-CA" b="1" dirty="0">
                <a:highlight>
                  <a:srgbClr val="FFFF00"/>
                </a:highlight>
                <a:latin typeface="Calibri" panose="020F0502020204030204" pitchFamily="34" charset="0"/>
                <a:cs typeface="Calibri" panose="020F0502020204030204" pitchFamily="34" charset="0"/>
              </a:rPr>
              <a:t>bowed their hearts down with hard labor</a:t>
            </a:r>
            <a:r>
              <a:rPr lang="en-CA" dirty="0">
                <a:latin typeface="Calibri" panose="020F0502020204030204" pitchFamily="34" charset="0"/>
                <a:cs typeface="Calibri" panose="020F0502020204030204" pitchFamily="34" charset="0"/>
              </a:rPr>
              <a:t>; they fell down, with none to help.</a:t>
            </a:r>
          </a:p>
          <a:p>
            <a:pPr marL="457200" lvl="1" indent="0">
              <a:spcBef>
                <a:spcPts val="0"/>
              </a:spcBef>
              <a:buNone/>
            </a:pPr>
            <a:r>
              <a:rPr lang="en-CA" i="1" dirty="0">
                <a:solidFill>
                  <a:srgbClr val="FF0000"/>
                </a:solidFill>
                <a:latin typeface="Calibri" panose="020F0502020204030204" pitchFamily="34" charset="0"/>
                <a:cs typeface="Calibri" panose="020F0502020204030204" pitchFamily="34" charset="0"/>
              </a:rPr>
              <a:t>Then they cried to the LORD in their trouble, and </a:t>
            </a:r>
            <a:r>
              <a:rPr lang="en-CA" b="1" i="1" dirty="0">
                <a:solidFill>
                  <a:srgbClr val="FF0000"/>
                </a:solidFill>
                <a:highlight>
                  <a:srgbClr val="FFFF00"/>
                </a:highlight>
                <a:latin typeface="Calibri" panose="020F0502020204030204" pitchFamily="34" charset="0"/>
                <a:cs typeface="Calibri" panose="020F0502020204030204" pitchFamily="34" charset="0"/>
              </a:rPr>
              <a:t>he delivered them</a:t>
            </a:r>
            <a:r>
              <a:rPr lang="en-CA" i="1" dirty="0">
                <a:solidFill>
                  <a:srgbClr val="FF0000"/>
                </a:solidFill>
                <a:latin typeface="Calibri" panose="020F0502020204030204" pitchFamily="34" charset="0"/>
                <a:cs typeface="Calibri" panose="020F0502020204030204" pitchFamily="34" charset="0"/>
              </a:rPr>
              <a:t> from their distress</a:t>
            </a:r>
            <a:r>
              <a:rPr lang="en-CA" dirty="0">
                <a:solidFill>
                  <a:srgbClr val="FF0000"/>
                </a:solidFill>
                <a:latin typeface="Calibri" panose="020F0502020204030204" pitchFamily="34" charset="0"/>
                <a:cs typeface="Calibri" panose="020F0502020204030204" pitchFamily="34" charset="0"/>
              </a:rPr>
              <a:t>.</a:t>
            </a:r>
          </a:p>
          <a:p>
            <a:pPr>
              <a:spcBef>
                <a:spcPts val="600"/>
              </a:spcBef>
            </a:pPr>
            <a:r>
              <a:rPr lang="en-CA" dirty="0">
                <a:latin typeface="Calibri" panose="020F0502020204030204" pitchFamily="34" charset="0"/>
                <a:cs typeface="Calibri" panose="020F0502020204030204" pitchFamily="34" charset="0"/>
              </a:rPr>
              <a:t>Consider the “prodigal son”: </a:t>
            </a:r>
            <a:r>
              <a:rPr lang="en-CA" b="1" dirty="0">
                <a:highlight>
                  <a:srgbClr val="FFFF00"/>
                </a:highlight>
                <a:latin typeface="Calibri" panose="020F0502020204030204" pitchFamily="34" charset="0"/>
                <a:cs typeface="Calibri" panose="020F0502020204030204" pitchFamily="34" charset="0"/>
              </a:rPr>
              <a:t>he rejected his “Father”</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but when he was “</a:t>
            </a:r>
            <a:r>
              <a:rPr lang="en-CA" b="1" dirty="0">
                <a:highlight>
                  <a:srgbClr val="FFFF00"/>
                </a:highlight>
                <a:latin typeface="Calibri" panose="020F0502020204030204" pitchFamily="34" charset="0"/>
                <a:cs typeface="Calibri" panose="020F0502020204030204" pitchFamily="34" charset="0"/>
              </a:rPr>
              <a:t>bowed down with hard labour</a:t>
            </a:r>
            <a:r>
              <a:rPr lang="en-CA" dirty="0">
                <a:latin typeface="Calibri" panose="020F0502020204030204" pitchFamily="34" charset="0"/>
                <a:cs typeface="Calibri" panose="020F0502020204030204" pitchFamily="34" charset="0"/>
              </a:rPr>
              <a:t>”, he “</a:t>
            </a:r>
            <a:r>
              <a:rPr lang="en-CA" b="1" dirty="0">
                <a:highlight>
                  <a:srgbClr val="FFFF00"/>
                </a:highlight>
                <a:latin typeface="Calibri" panose="020F0502020204030204" pitchFamily="34" charset="0"/>
                <a:cs typeface="Calibri" panose="020F0502020204030204" pitchFamily="34" charset="0"/>
              </a:rPr>
              <a:t>came to himself</a:t>
            </a:r>
            <a:r>
              <a:rPr lang="en-CA" dirty="0">
                <a:latin typeface="Calibri" panose="020F0502020204030204" pitchFamily="34" charset="0"/>
                <a:cs typeface="Calibri" panose="020F0502020204030204" pitchFamily="34" charset="0"/>
              </a:rPr>
              <a:t>”:</a:t>
            </a:r>
          </a:p>
          <a:p>
            <a:pPr marL="457200" lvl="1" indent="0">
              <a:spcBef>
                <a:spcPts val="0"/>
              </a:spcBef>
              <a:buNone/>
            </a:pPr>
            <a:r>
              <a:rPr lang="en-CA" b="1" u="sng" dirty="0">
                <a:latin typeface="Calibri" panose="020F0502020204030204" pitchFamily="34" charset="0"/>
                <a:cs typeface="Calibri" panose="020F0502020204030204" pitchFamily="34" charset="0"/>
              </a:rPr>
              <a:t>Luke 15:12-13, 16-17a ESV</a:t>
            </a:r>
          </a:p>
          <a:p>
            <a:pPr marL="457200" lvl="1" indent="0">
              <a:spcBef>
                <a:spcPts val="0"/>
              </a:spcBef>
              <a:buNone/>
            </a:pP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the younger of them said to his father</a:t>
            </a:r>
            <a:r>
              <a:rPr lang="en-CA" dirty="0">
                <a:latin typeface="Calibri" panose="020F0502020204030204" pitchFamily="34" charset="0"/>
                <a:cs typeface="Calibri" panose="020F0502020204030204" pitchFamily="34" charset="0"/>
              </a:rPr>
              <a:t>, </a:t>
            </a:r>
          </a:p>
          <a:p>
            <a:pPr marL="914400" lvl="2" indent="0">
              <a:spcBef>
                <a:spcPts val="0"/>
              </a:spcBef>
              <a:buNone/>
            </a:pPr>
            <a:r>
              <a:rPr lang="en-CA" sz="2400" dirty="0">
                <a:latin typeface="Calibri" panose="020F0502020204030204" pitchFamily="34" charset="0"/>
                <a:cs typeface="Calibri" panose="020F0502020204030204" pitchFamily="34" charset="0"/>
              </a:rPr>
              <a:t>‘Father, give me the share of property that is coming to me.’ </a:t>
            </a:r>
          </a:p>
          <a:p>
            <a:pPr marL="457200" lvl="1" indent="0">
              <a:spcBef>
                <a:spcPts val="0"/>
              </a:spcBef>
              <a:buNone/>
            </a:pPr>
            <a:r>
              <a:rPr lang="en-CA" dirty="0">
                <a:latin typeface="Calibri" panose="020F0502020204030204" pitchFamily="34" charset="0"/>
                <a:cs typeface="Calibri" panose="020F0502020204030204" pitchFamily="34" charset="0"/>
              </a:rPr>
              <a:t>And he divided his property between them.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Not many days later, </a:t>
            </a:r>
            <a:r>
              <a:rPr lang="en-CA" b="1" dirty="0">
                <a:highlight>
                  <a:srgbClr val="FFFF00"/>
                </a:highlight>
                <a:latin typeface="Calibri" panose="020F0502020204030204" pitchFamily="34" charset="0"/>
                <a:cs typeface="Calibri" panose="020F0502020204030204" pitchFamily="34" charset="0"/>
              </a:rPr>
              <a:t>the younger son</a:t>
            </a:r>
            <a:r>
              <a:rPr lang="en-CA" dirty="0">
                <a:latin typeface="Calibri" panose="020F0502020204030204" pitchFamily="34" charset="0"/>
                <a:cs typeface="Calibri" panose="020F0502020204030204" pitchFamily="34" charset="0"/>
              </a:rPr>
              <a:t> gathered all he had and took a journey into a far country,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there he </a:t>
            </a:r>
            <a:r>
              <a:rPr lang="en-CA" b="1" dirty="0">
                <a:highlight>
                  <a:srgbClr val="FFFF00"/>
                </a:highlight>
                <a:latin typeface="Calibri" panose="020F0502020204030204" pitchFamily="34" charset="0"/>
                <a:cs typeface="Calibri" panose="020F0502020204030204" pitchFamily="34" charset="0"/>
              </a:rPr>
              <a:t>squandered his property in reckless living</a:t>
            </a:r>
            <a:r>
              <a:rPr lang="en-CA" dirty="0">
                <a:latin typeface="Calibri" panose="020F0502020204030204" pitchFamily="34" charset="0"/>
                <a:cs typeface="Calibri" panose="020F0502020204030204" pitchFamily="34" charset="0"/>
              </a:rPr>
              <a:t>.</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And </a:t>
            </a:r>
            <a:r>
              <a:rPr lang="en-CA" b="1" dirty="0">
                <a:highlight>
                  <a:srgbClr val="FFFF00"/>
                </a:highlight>
                <a:latin typeface="Calibri" panose="020F0502020204030204" pitchFamily="34" charset="0"/>
                <a:cs typeface="Calibri" panose="020F0502020204030204" pitchFamily="34" charset="0"/>
              </a:rPr>
              <a:t>he was longing to be fed</a:t>
            </a:r>
            <a:r>
              <a:rPr lang="en-CA" dirty="0">
                <a:latin typeface="Calibri" panose="020F0502020204030204" pitchFamily="34" charset="0"/>
                <a:cs typeface="Calibri" panose="020F0502020204030204" pitchFamily="34" charset="0"/>
              </a:rPr>
              <a:t> with the pods that the pigs ate, and </a:t>
            </a:r>
            <a:r>
              <a:rPr lang="en-CA" b="1" dirty="0">
                <a:highlight>
                  <a:srgbClr val="FFFF00"/>
                </a:highlight>
                <a:latin typeface="Calibri" panose="020F0502020204030204" pitchFamily="34" charset="0"/>
                <a:cs typeface="Calibri" panose="020F0502020204030204" pitchFamily="34" charset="0"/>
              </a:rPr>
              <a:t>no one gave him anything</a:t>
            </a:r>
            <a:r>
              <a:rPr lang="en-CA" dirty="0">
                <a:latin typeface="Calibri" panose="020F0502020204030204" pitchFamily="34" charset="0"/>
                <a:cs typeface="Calibri" panose="020F0502020204030204" pitchFamily="34" charset="0"/>
              </a:rPr>
              <a:t>.</a:t>
            </a:r>
          </a:p>
          <a:p>
            <a:pPr marL="914400" lvl="2" indent="0">
              <a:spcBef>
                <a:spcPts val="0"/>
              </a:spcBef>
              <a:buNone/>
            </a:pPr>
            <a:r>
              <a:rPr lang="en-CA" sz="2400" dirty="0">
                <a:latin typeface="Calibri" panose="020F0502020204030204" pitchFamily="34" charset="0"/>
                <a:cs typeface="Calibri" panose="020F0502020204030204" pitchFamily="34" charset="0"/>
              </a:rPr>
              <a:t>“But </a:t>
            </a:r>
            <a:r>
              <a:rPr lang="en-CA" sz="2400" b="1" dirty="0">
                <a:highlight>
                  <a:srgbClr val="FFFF00"/>
                </a:highlight>
                <a:latin typeface="Calibri" panose="020F0502020204030204" pitchFamily="34" charset="0"/>
                <a:cs typeface="Calibri" panose="020F0502020204030204" pitchFamily="34" charset="0"/>
              </a:rPr>
              <a:t>when he came to himself</a:t>
            </a:r>
            <a:r>
              <a:rPr lang="en-CA" sz="24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702054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E7B94-2DBA-1A88-6DDF-C8EACBC1A4C5}"/>
              </a:ext>
            </a:extLst>
          </p:cNvPr>
          <p:cNvSpPr>
            <a:spLocks noGrp="1"/>
          </p:cNvSpPr>
          <p:nvPr>
            <p:ph type="title"/>
          </p:nvPr>
        </p:nvSpPr>
        <p:spPr>
          <a:xfrm>
            <a:off x="838200" y="1"/>
            <a:ext cx="10515600" cy="1168399"/>
          </a:xfrm>
        </p:spPr>
        <p:txBody>
          <a:bodyPr/>
          <a:lstStyle/>
          <a:p>
            <a:pPr algn="ctr"/>
            <a:r>
              <a:rPr lang="en-CA" dirty="0">
                <a:latin typeface="Arial Black" panose="020B0A04020102020204" pitchFamily="34" charset="0"/>
              </a:rPr>
              <a:t>Stanza 2: Those Who Reject God</a:t>
            </a:r>
            <a:endParaRPr lang="en-CA" dirty="0"/>
          </a:p>
        </p:txBody>
      </p:sp>
      <p:sp>
        <p:nvSpPr>
          <p:cNvPr id="3" name="Content Placeholder 2">
            <a:extLst>
              <a:ext uri="{FF2B5EF4-FFF2-40B4-BE49-F238E27FC236}">
                <a16:creationId xmlns:a16="http://schemas.microsoft.com/office/drawing/2014/main" id="{32094BE0-818C-598D-2F82-6B79460A6094}"/>
              </a:ext>
            </a:extLst>
          </p:cNvPr>
          <p:cNvSpPr>
            <a:spLocks noGrp="1"/>
          </p:cNvSpPr>
          <p:nvPr>
            <p:ph idx="1"/>
          </p:nvPr>
        </p:nvSpPr>
        <p:spPr>
          <a:xfrm>
            <a:off x="0" y="1168400"/>
            <a:ext cx="12065000" cy="5689599"/>
          </a:xfrm>
        </p:spPr>
        <p:txBody>
          <a:bodyPr/>
          <a:lstStyle/>
          <a:p>
            <a:r>
              <a:rPr lang="en-CA" dirty="0">
                <a:latin typeface="Calibri" panose="020F0502020204030204" pitchFamily="34" charset="0"/>
                <a:cs typeface="Calibri" panose="020F0502020204030204" pitchFamily="34" charset="0"/>
              </a:rPr>
              <a:t>Having been consigned by God to the depths of misery, some who have rejected God, will reach out, and God will welcome them with open arms:</a:t>
            </a:r>
          </a:p>
          <a:p>
            <a:pPr marL="457200" lvl="1" indent="0">
              <a:spcBef>
                <a:spcPts val="0"/>
              </a:spcBef>
              <a:buNone/>
            </a:pPr>
            <a:r>
              <a:rPr lang="en-CA" b="1" u="sng" dirty="0">
                <a:latin typeface="Calibri" panose="020F0502020204030204" pitchFamily="34" charset="0"/>
                <a:cs typeface="Calibri" panose="020F0502020204030204" pitchFamily="34" charset="0"/>
              </a:rPr>
              <a:t>Psalm 107:14-16 ESV</a:t>
            </a:r>
          </a:p>
          <a:p>
            <a:pPr marL="457200" lvl="1" indent="0">
              <a:spcBef>
                <a:spcPts val="0"/>
              </a:spcBef>
              <a:buNone/>
            </a:pPr>
            <a:r>
              <a:rPr lang="en-CA" b="1" dirty="0">
                <a:highlight>
                  <a:srgbClr val="FFFF00"/>
                </a:highlight>
                <a:latin typeface="Calibri" panose="020F0502020204030204" pitchFamily="34" charset="0"/>
                <a:cs typeface="Calibri" panose="020F0502020204030204" pitchFamily="34" charset="0"/>
              </a:rPr>
              <a:t>He brought them out of darkness and the shadow of death</a:t>
            </a:r>
            <a:r>
              <a:rPr lang="en-CA" dirty="0">
                <a:latin typeface="Calibri" panose="020F0502020204030204" pitchFamily="34" charset="0"/>
                <a:cs typeface="Calibri" panose="020F0502020204030204" pitchFamily="34" charset="0"/>
              </a:rPr>
              <a:t>, and burst their bonds apart.</a:t>
            </a:r>
          </a:p>
          <a:p>
            <a:pPr marL="457200" lvl="1" indent="0">
              <a:spcBef>
                <a:spcPts val="0"/>
              </a:spcBef>
              <a:buNone/>
            </a:pPr>
            <a:r>
              <a:rPr lang="en-CA" i="1" dirty="0">
                <a:solidFill>
                  <a:srgbClr val="FF0000"/>
                </a:solidFill>
                <a:latin typeface="Calibri" panose="020F0502020204030204" pitchFamily="34" charset="0"/>
                <a:cs typeface="Calibri" panose="020F0502020204030204" pitchFamily="34" charset="0"/>
              </a:rPr>
              <a:t>Let them thank the LORD for his [ḥesed], </a:t>
            </a:r>
            <a:br>
              <a:rPr lang="en-CA" i="1" dirty="0">
                <a:solidFill>
                  <a:srgbClr val="FF0000"/>
                </a:solidFill>
                <a:latin typeface="Calibri" panose="020F0502020204030204" pitchFamily="34" charset="0"/>
                <a:cs typeface="Calibri" panose="020F0502020204030204" pitchFamily="34" charset="0"/>
              </a:rPr>
            </a:br>
            <a:r>
              <a:rPr lang="en-CA" i="1" dirty="0">
                <a:solidFill>
                  <a:srgbClr val="FF0000"/>
                </a:solidFill>
                <a:latin typeface="Calibri" panose="020F0502020204030204" pitchFamily="34" charset="0"/>
                <a:cs typeface="Calibri" panose="020F0502020204030204" pitchFamily="34" charset="0"/>
              </a:rPr>
              <a:t>for </a:t>
            </a:r>
            <a:r>
              <a:rPr lang="en-CA" b="1" i="1" dirty="0">
                <a:solidFill>
                  <a:srgbClr val="FF0000"/>
                </a:solidFill>
                <a:highlight>
                  <a:srgbClr val="FFFF00"/>
                </a:highlight>
                <a:latin typeface="Calibri" panose="020F0502020204030204" pitchFamily="34" charset="0"/>
                <a:cs typeface="Calibri" panose="020F0502020204030204" pitchFamily="34" charset="0"/>
              </a:rPr>
              <a:t>his wondrous works to the children of man</a:t>
            </a:r>
            <a:r>
              <a:rPr lang="en-CA" dirty="0">
                <a:solidFill>
                  <a:srgbClr val="FF0000"/>
                </a:solidFill>
                <a:latin typeface="Calibri" panose="020F0502020204030204" pitchFamily="34" charset="0"/>
                <a:cs typeface="Calibri" panose="020F0502020204030204" pitchFamily="34" charset="0"/>
              </a:rPr>
              <a:t>!</a:t>
            </a:r>
          </a:p>
          <a:p>
            <a:pPr marL="457200" lvl="1" indent="0">
              <a:spcBef>
                <a:spcPts val="0"/>
              </a:spcBef>
              <a:buNone/>
            </a:pPr>
            <a:r>
              <a:rPr lang="en-CA" dirty="0">
                <a:latin typeface="Calibri" panose="020F0502020204030204" pitchFamily="34" charset="0"/>
                <a:cs typeface="Calibri" panose="020F0502020204030204" pitchFamily="34" charset="0"/>
              </a:rPr>
              <a:t>For </a:t>
            </a:r>
            <a:r>
              <a:rPr lang="en-CA" b="1" dirty="0">
                <a:highlight>
                  <a:srgbClr val="FFFF00"/>
                </a:highlight>
                <a:latin typeface="Calibri" panose="020F0502020204030204" pitchFamily="34" charset="0"/>
                <a:cs typeface="Calibri" panose="020F0502020204030204" pitchFamily="34" charset="0"/>
              </a:rPr>
              <a:t>he shatters the doors of bronze</a:t>
            </a:r>
            <a:r>
              <a:rPr lang="en-CA" dirty="0">
                <a:latin typeface="Calibri" panose="020F0502020204030204" pitchFamily="34" charset="0"/>
                <a:cs typeface="Calibri" panose="020F0502020204030204" pitchFamily="34" charset="0"/>
              </a:rPr>
              <a:t> and </a:t>
            </a:r>
            <a:r>
              <a:rPr lang="en-CA" b="1" dirty="0">
                <a:highlight>
                  <a:srgbClr val="FFFF00"/>
                </a:highlight>
                <a:latin typeface="Calibri" panose="020F0502020204030204" pitchFamily="34" charset="0"/>
                <a:cs typeface="Calibri" panose="020F0502020204030204" pitchFamily="34" charset="0"/>
              </a:rPr>
              <a:t>cuts in two the bars of iron</a:t>
            </a:r>
            <a:r>
              <a:rPr lang="en-CA" dirty="0">
                <a:latin typeface="Calibri" panose="020F0502020204030204" pitchFamily="34" charset="0"/>
                <a:cs typeface="Calibri" panose="020F0502020204030204" pitchFamily="34" charset="0"/>
              </a:rPr>
              <a:t>.</a:t>
            </a:r>
          </a:p>
          <a:p>
            <a:pPr>
              <a:spcBef>
                <a:spcPts val="600"/>
              </a:spcBef>
            </a:pPr>
            <a:r>
              <a:rPr lang="en-CA" dirty="0">
                <a:latin typeface="Calibri" panose="020F0502020204030204" pitchFamily="34" charset="0"/>
                <a:cs typeface="Calibri" panose="020F0502020204030204" pitchFamily="34" charset="0"/>
              </a:rPr>
              <a:t>To “reject God” is to live in “</a:t>
            </a:r>
            <a:r>
              <a:rPr kumimoji="0" lang="en-CA" sz="2800" b="1" i="0" u="none" strike="noStrike" kern="1200" cap="none" spc="0" normalizeH="0" baseline="0" noProof="0" dirty="0">
                <a:ln>
                  <a:noFill/>
                </a:ln>
                <a:solidFill>
                  <a:prstClr val="black"/>
                </a:solidFill>
                <a:effectLst/>
                <a:highlight>
                  <a:srgbClr val="FFFF00"/>
                </a:highlight>
                <a:uLnTx/>
                <a:uFillTx/>
                <a:latin typeface="Calibri" panose="020F0502020204030204" pitchFamily="34" charset="0"/>
                <a:ea typeface="+mn-ea"/>
                <a:cs typeface="Calibri" panose="020F0502020204030204" pitchFamily="34" charset="0"/>
              </a:rPr>
              <a:t>the shadow of death</a:t>
            </a:r>
            <a:r>
              <a:rPr lang="en-CA" dirty="0">
                <a:latin typeface="Calibri" panose="020F0502020204030204" pitchFamily="34" charset="0"/>
                <a:cs typeface="Calibri" panose="020F0502020204030204" pitchFamily="34" charset="0"/>
              </a:rPr>
              <a:t>”</a:t>
            </a:r>
          </a:p>
          <a:p>
            <a:pPr>
              <a:spcBef>
                <a:spcPts val="600"/>
              </a:spcBef>
            </a:pPr>
            <a:r>
              <a:rPr lang="en-CA" dirty="0">
                <a:latin typeface="Calibri" panose="020F0502020204030204" pitchFamily="34" charset="0"/>
                <a:cs typeface="Calibri" panose="020F0502020204030204" pitchFamily="34" charset="0"/>
              </a:rPr>
              <a:t>Sin is like “</a:t>
            </a:r>
            <a:r>
              <a:rPr lang="en-CA" b="1" dirty="0">
                <a:highlight>
                  <a:srgbClr val="FFFF00"/>
                </a:highlight>
                <a:latin typeface="Calibri" panose="020F0502020204030204" pitchFamily="34" charset="0"/>
                <a:cs typeface="Calibri" panose="020F0502020204030204" pitchFamily="34" charset="0"/>
              </a:rPr>
              <a:t>bonds</a:t>
            </a:r>
            <a:r>
              <a:rPr lang="en-CA" dirty="0">
                <a:latin typeface="Calibri" panose="020F0502020204030204" pitchFamily="34" charset="0"/>
                <a:cs typeface="Calibri" panose="020F0502020204030204" pitchFamily="34" charset="0"/>
              </a:rPr>
              <a:t>” of “</a:t>
            </a:r>
            <a:r>
              <a:rPr lang="en-CA" b="1" dirty="0">
                <a:highlight>
                  <a:srgbClr val="FFFF00"/>
                </a:highlight>
                <a:latin typeface="Calibri" panose="020F0502020204030204" pitchFamily="34" charset="0"/>
                <a:cs typeface="Calibri" panose="020F0502020204030204" pitchFamily="34" charset="0"/>
              </a:rPr>
              <a:t>bronze</a:t>
            </a:r>
            <a:r>
              <a:rPr lang="en-CA" dirty="0">
                <a:latin typeface="Calibri" panose="020F0502020204030204" pitchFamily="34" charset="0"/>
                <a:cs typeface="Calibri" panose="020F0502020204030204" pitchFamily="34" charset="0"/>
              </a:rPr>
              <a:t>” or “</a:t>
            </a:r>
            <a:r>
              <a:rPr lang="en-CA" b="1" dirty="0">
                <a:highlight>
                  <a:srgbClr val="FFFF00"/>
                </a:highlight>
                <a:latin typeface="Calibri" panose="020F0502020204030204" pitchFamily="34" charset="0"/>
                <a:cs typeface="Calibri" panose="020F0502020204030204" pitchFamily="34" charset="0"/>
              </a:rPr>
              <a:t>iron</a:t>
            </a:r>
            <a:r>
              <a:rPr lang="en-CA" dirty="0">
                <a:latin typeface="Calibri" panose="020F0502020204030204" pitchFamily="34" charset="0"/>
                <a:cs typeface="Calibri" panose="020F0502020204030204" pitchFamily="34" charset="0"/>
              </a:rPr>
              <a:t>” gripping the person who rejects God</a:t>
            </a:r>
          </a:p>
          <a:p>
            <a:pPr>
              <a:spcBef>
                <a:spcPts val="600"/>
              </a:spcBef>
            </a:pPr>
            <a:r>
              <a:rPr lang="en-CA" dirty="0">
                <a:latin typeface="Calibri" panose="020F0502020204030204" pitchFamily="34" charset="0"/>
                <a:cs typeface="Calibri" panose="020F0502020204030204" pitchFamily="34" charset="0"/>
              </a:rPr>
              <a:t>Consider the “</a:t>
            </a:r>
            <a:r>
              <a:rPr lang="en-CA" b="1" dirty="0">
                <a:highlight>
                  <a:srgbClr val="FFFF00"/>
                </a:highlight>
                <a:latin typeface="Calibri" panose="020F0502020204030204" pitchFamily="34" charset="0"/>
                <a:cs typeface="Calibri" panose="020F0502020204030204" pitchFamily="34" charset="0"/>
              </a:rPr>
              <a:t>Father</a:t>
            </a:r>
            <a:r>
              <a:rPr lang="en-CA" dirty="0">
                <a:latin typeface="Calibri" panose="020F0502020204030204" pitchFamily="34" charset="0"/>
                <a:cs typeface="Calibri" panose="020F0502020204030204" pitchFamily="34" charset="0"/>
              </a:rPr>
              <a:t>” when the prodigal son returns:</a:t>
            </a:r>
          </a:p>
          <a:p>
            <a:pPr marL="457200" lvl="1" indent="0">
              <a:spcBef>
                <a:spcPts val="0"/>
              </a:spcBef>
              <a:buNone/>
            </a:pPr>
            <a:r>
              <a:rPr lang="en-CA" b="1" u="sng" dirty="0">
                <a:latin typeface="Calibri" panose="020F0502020204030204" pitchFamily="34" charset="0"/>
                <a:cs typeface="Calibri" panose="020F0502020204030204" pitchFamily="34" charset="0"/>
              </a:rPr>
              <a:t>Luke 15:23b-24a, 10 ESV</a:t>
            </a:r>
          </a:p>
          <a:p>
            <a:pPr marL="457200" lvl="1" indent="0">
              <a:spcBef>
                <a:spcPts val="0"/>
              </a:spcBef>
              <a:buNone/>
            </a:pPr>
            <a:r>
              <a:rPr lang="en-CA" dirty="0">
                <a:latin typeface="Calibri" panose="020F0502020204030204" pitchFamily="34" charset="0"/>
                <a:cs typeface="Calibri" panose="020F0502020204030204" pitchFamily="34" charset="0"/>
              </a:rPr>
              <a:t>… and </a:t>
            </a:r>
            <a:r>
              <a:rPr lang="en-CA" b="1" dirty="0">
                <a:highlight>
                  <a:srgbClr val="FFFF00"/>
                </a:highlight>
                <a:latin typeface="Calibri" panose="020F0502020204030204" pitchFamily="34" charset="0"/>
                <a:cs typeface="Calibri" panose="020F0502020204030204" pitchFamily="34" charset="0"/>
              </a:rPr>
              <a:t>let us eat and celebrate</a:t>
            </a:r>
            <a:r>
              <a:rPr lang="en-CA" dirty="0">
                <a:latin typeface="Calibri" panose="020F0502020204030204" pitchFamily="34" charset="0"/>
                <a:cs typeface="Calibri" panose="020F0502020204030204" pitchFamily="34" charset="0"/>
              </a:rPr>
              <a:t>. </a:t>
            </a:r>
            <a:br>
              <a:rPr lang="en-CA" dirty="0">
                <a:latin typeface="Calibri" panose="020F0502020204030204" pitchFamily="34" charset="0"/>
                <a:cs typeface="Calibri" panose="020F0502020204030204" pitchFamily="34" charset="0"/>
              </a:rPr>
            </a:br>
            <a:r>
              <a:rPr lang="en-CA" dirty="0">
                <a:latin typeface="Calibri" panose="020F0502020204030204" pitchFamily="34" charset="0"/>
                <a:cs typeface="Calibri" panose="020F0502020204030204" pitchFamily="34" charset="0"/>
              </a:rPr>
              <a:t>For </a:t>
            </a:r>
            <a:r>
              <a:rPr lang="en-CA" b="1" dirty="0">
                <a:highlight>
                  <a:srgbClr val="FFFF00"/>
                </a:highlight>
                <a:latin typeface="Calibri" panose="020F0502020204030204" pitchFamily="34" charset="0"/>
                <a:cs typeface="Calibri" panose="020F0502020204030204" pitchFamily="34" charset="0"/>
              </a:rPr>
              <a:t>this my son was dead</a:t>
            </a:r>
            <a:r>
              <a:rPr lang="en-CA" dirty="0">
                <a:latin typeface="Calibri" panose="020F0502020204030204" pitchFamily="34" charset="0"/>
                <a:cs typeface="Calibri" panose="020F0502020204030204" pitchFamily="34" charset="0"/>
              </a:rPr>
              <a:t>, and is alive again; </a:t>
            </a:r>
            <a:r>
              <a:rPr lang="en-CA" b="1" dirty="0">
                <a:highlight>
                  <a:srgbClr val="FFFF00"/>
                </a:highlight>
                <a:latin typeface="Calibri" panose="020F0502020204030204" pitchFamily="34" charset="0"/>
                <a:cs typeface="Calibri" panose="020F0502020204030204" pitchFamily="34" charset="0"/>
              </a:rPr>
              <a:t>he was lost</a:t>
            </a:r>
            <a:r>
              <a:rPr lang="en-CA" dirty="0">
                <a:latin typeface="Calibri" panose="020F0502020204030204" pitchFamily="34" charset="0"/>
                <a:cs typeface="Calibri" panose="020F0502020204030204" pitchFamily="34" charset="0"/>
              </a:rPr>
              <a:t>, and is found.</a:t>
            </a:r>
          </a:p>
          <a:p>
            <a:pPr marL="457200" lvl="1" indent="0">
              <a:spcBef>
                <a:spcPts val="0"/>
              </a:spcBef>
              <a:buNone/>
            </a:pPr>
            <a:r>
              <a:rPr lang="en-CA" dirty="0">
                <a:latin typeface="Calibri" panose="020F0502020204030204" pitchFamily="34" charset="0"/>
                <a:cs typeface="Calibri" panose="020F0502020204030204" pitchFamily="34" charset="0"/>
              </a:rPr>
              <a:t>Just so, I tell you, </a:t>
            </a:r>
            <a:r>
              <a:rPr lang="en-CA" b="1" dirty="0">
                <a:highlight>
                  <a:srgbClr val="FFFF00"/>
                </a:highlight>
                <a:latin typeface="Calibri" panose="020F0502020204030204" pitchFamily="34" charset="0"/>
                <a:cs typeface="Calibri" panose="020F0502020204030204" pitchFamily="34" charset="0"/>
              </a:rPr>
              <a:t>there is joy before the angels of God over one sinner who repents</a:t>
            </a:r>
            <a:r>
              <a:rPr lang="en-CA" dirty="0">
                <a:latin typeface="Calibri" panose="020F0502020204030204" pitchFamily="34" charset="0"/>
                <a:cs typeface="Calibri" panose="020F0502020204030204" pitchFamily="34" charset="0"/>
              </a:rPr>
              <a:t>.</a:t>
            </a:r>
          </a:p>
          <a:p>
            <a:pPr>
              <a:spcBef>
                <a:spcPts val="0"/>
              </a:spcBef>
            </a:pPr>
            <a:endParaRPr lang="en-CA"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2982123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1229</TotalTime>
  <Words>4411</Words>
  <Application>Microsoft Office PowerPoint</Application>
  <PresentationFormat>Widescreen</PresentationFormat>
  <Paragraphs>304</Paragraphs>
  <Slides>21</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Aptos</vt:lpstr>
      <vt:lpstr>Aptos Display</vt:lpstr>
      <vt:lpstr>Arial</vt:lpstr>
      <vt:lpstr>Arial Black</vt:lpstr>
      <vt:lpstr>Calibri</vt:lpstr>
      <vt:lpstr>Wingdings</vt:lpstr>
      <vt:lpstr>1_Office Theme</vt:lpstr>
      <vt:lpstr>Psalm 107 – Human Propensities</vt:lpstr>
      <vt:lpstr>The Historical Psalms</vt:lpstr>
      <vt:lpstr>The Theme of Psalm 107</vt:lpstr>
      <vt:lpstr>The Structure of Psalm 107</vt:lpstr>
      <vt:lpstr>The Structure of Psalm 107</vt:lpstr>
      <vt:lpstr>Stanza 1: Lost in the Desert</vt:lpstr>
      <vt:lpstr>Stanza 1: Lost in the Desert</vt:lpstr>
      <vt:lpstr>Stanza 2: Those Who Reject God</vt:lpstr>
      <vt:lpstr>Stanza 2: Those Who Reject God</vt:lpstr>
      <vt:lpstr>Stanza 3: Inveterate Sinners</vt:lpstr>
      <vt:lpstr>Stanza 3: Inveterate Sinners</vt:lpstr>
      <vt:lpstr>Stanza 4: The Average Person</vt:lpstr>
      <vt:lpstr>Stanza 4: The Average Person</vt:lpstr>
      <vt:lpstr>Epilogue – the Power of God</vt:lpstr>
      <vt:lpstr>Epilogue – the Power of God</vt:lpstr>
      <vt:lpstr>Epilogue – the Power of God</vt:lpstr>
      <vt:lpstr>Epilogue – the Power of God</vt:lpstr>
      <vt:lpstr>The Plan of God</vt:lpstr>
      <vt:lpstr>The Covenant of Performance</vt:lpstr>
      <vt:lpstr>Our Calling: “Christian Soldiers”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Mike Whyte</dc:creator>
  <cp:lastModifiedBy>Mike Whyte</cp:lastModifiedBy>
  <cp:revision>20</cp:revision>
  <dcterms:created xsi:type="dcterms:W3CDTF">2025-07-06T09:56:40Z</dcterms:created>
  <dcterms:modified xsi:type="dcterms:W3CDTF">2025-11-15T10:25:33Z</dcterms:modified>
</cp:coreProperties>
</file>