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7" r:id="rId2"/>
    <p:sldId id="258" r:id="rId3"/>
    <p:sldId id="296" r:id="rId4"/>
    <p:sldId id="297" r:id="rId5"/>
    <p:sldId id="259" r:id="rId6"/>
    <p:sldId id="260" r:id="rId7"/>
    <p:sldId id="261" r:id="rId8"/>
    <p:sldId id="262" r:id="rId9"/>
    <p:sldId id="263" r:id="rId10"/>
    <p:sldId id="298" r:id="rId11"/>
    <p:sldId id="290" r:id="rId12"/>
    <p:sldId id="299" r:id="rId13"/>
    <p:sldId id="303" r:id="rId14"/>
    <p:sldId id="304" r:id="rId15"/>
    <p:sldId id="292" r:id="rId16"/>
    <p:sldId id="300" r:id="rId17"/>
    <p:sldId id="301" r:id="rId18"/>
    <p:sldId id="302" r:id="rId19"/>
    <p:sldId id="293" r:id="rId20"/>
    <p:sldId id="305" r:id="rId21"/>
    <p:sldId id="294" r:id="rId22"/>
    <p:sldId id="289" r:id="rId23"/>
    <p:sldId id="295" r:id="rId24"/>
    <p:sldId id="29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94" autoAdjust="0"/>
    <p:restoredTop sz="73018" autoAdjust="0"/>
  </p:normalViewPr>
  <p:slideViewPr>
    <p:cSldViewPr snapToGrid="0">
      <p:cViewPr varScale="1">
        <p:scale>
          <a:sx n="70" d="100"/>
          <a:sy n="70" d="100"/>
        </p:scale>
        <p:origin x="138" y="72"/>
      </p:cViewPr>
      <p:guideLst/>
    </p:cSldViewPr>
  </p:slideViewPr>
  <p:notesTextViewPr>
    <p:cViewPr>
      <p:scale>
        <a:sx n="133" d="100"/>
        <a:sy n="133" d="100"/>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491AF2-1379-4B1C-9AAB-090054EFA3EF}" type="datetimeFigureOut">
              <a:rPr lang="en-CA" smtClean="0"/>
              <a:t>2025-06-28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939102-D7D1-47BD-AF01-222AED138D6A}" type="slidenum">
              <a:rPr lang="en-CA" smtClean="0"/>
              <a:t>‹#›</a:t>
            </a:fld>
            <a:endParaRPr lang="en-CA"/>
          </a:p>
        </p:txBody>
      </p:sp>
    </p:spTree>
    <p:extLst>
      <p:ext uri="{BB962C8B-B14F-4D97-AF65-F5344CB8AC3E}">
        <p14:creationId xmlns:p14="http://schemas.microsoft.com/office/powerpoint/2010/main" val="2032298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Last time we talked about the “great tribulation”, but I only read halfway through the accounts of Mark and Matthew …</a:t>
            </a:r>
          </a:p>
          <a:p>
            <a:pPr marL="171450" indent="-171450">
              <a:buFont typeface="Arial" panose="020B0604020202020204" pitchFamily="34" charset="0"/>
              <a:buChar char="•"/>
            </a:pPr>
            <a:r>
              <a:rPr lang="en-CA" dirty="0"/>
              <a:t>A significant component of the “great tribulation” will be the “abomination of desolation”</a:t>
            </a:r>
          </a:p>
          <a:p>
            <a:pPr marL="171450" indent="-171450">
              <a:buFont typeface="Arial" panose="020B0604020202020204" pitchFamily="34" charset="0"/>
              <a:buChar char="•"/>
            </a:pPr>
            <a:r>
              <a:rPr lang="en-CA" dirty="0"/>
              <a:t>In God’s eyes, “idolatry” is the most heinous form of abomination</a:t>
            </a:r>
          </a:p>
          <a:p>
            <a:pPr marL="171450" indent="-171450">
              <a:buFont typeface="Arial" panose="020B0604020202020204" pitchFamily="34" charset="0"/>
              <a:buChar char="•"/>
            </a:pPr>
            <a:r>
              <a:rPr lang="en-CA" dirty="0"/>
              <a:t>The “image if the beast”, “idolatry”, will be at the heart of the hegemony of the “beast power”</a:t>
            </a:r>
          </a:p>
          <a:p>
            <a:pPr marL="171450" indent="-171450">
              <a:buFont typeface="Arial" panose="020B0604020202020204" pitchFamily="34" charset="0"/>
              <a:buChar char="•"/>
            </a:pPr>
            <a:r>
              <a:rPr lang="en-CA" dirty="0"/>
              <a:t>The “beast power” will use the “mark of the beats” to force worship of the “image”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Leviticus 18:22 - You shall not lie with a male as with a woman; it is an abomination.</a:t>
            </a:r>
          </a:p>
          <a:p>
            <a:r>
              <a:rPr lang="en-CA" dirty="0"/>
              <a:t>Deuteronomy 7:25 - The carved images of their gods you shall burn with fire. You shall not covet the silver or the gold that is on them or take it for yourselves, lest you be ensnared by it, for it is an abomination to the LORD your God.</a:t>
            </a:r>
          </a:p>
          <a:p>
            <a:r>
              <a:rPr lang="en-CA" dirty="0"/>
              <a:t>Deuteronomy 18:9 - “When you come into the land that the LORD your God is giving you, you shall not learn to follow the abominable practices of those nations.</a:t>
            </a:r>
          </a:p>
          <a:p>
            <a:r>
              <a:rPr lang="en-CA" dirty="0"/>
              <a:t>Deuteronomy 23:18 - You shall not bring the fee of a prostitute or the wages of a dog into the house of the LORD your God in payment for any vow, for both of these are an abomination to the LORD your God.</a:t>
            </a:r>
          </a:p>
          <a:p>
            <a:r>
              <a:rPr lang="en-CA" dirty="0"/>
              <a:t>Deuteronomy 24:4 - then her former husband, who sent her away, may not take her again to be his wife, after she has been defiled, for that is an abomination before the LORD. And you shall not bring sin upon the land that the LORD your God is giving you for an inheritance.</a:t>
            </a:r>
          </a:p>
          <a:p>
            <a:endParaRPr lang="en-CA" dirty="0"/>
          </a:p>
          <a:p>
            <a:endParaRPr lang="en-CA" dirty="0"/>
          </a:p>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10</a:t>
            </a:fld>
            <a:endParaRPr lang="en-CA"/>
          </a:p>
        </p:txBody>
      </p:sp>
    </p:spTree>
    <p:extLst>
      <p:ext uri="{BB962C8B-B14F-4D97-AF65-F5344CB8AC3E}">
        <p14:creationId xmlns:p14="http://schemas.microsoft.com/office/powerpoint/2010/main" val="2918413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saw the two references in the Synoptics …</a:t>
            </a:r>
          </a:p>
        </p:txBody>
      </p:sp>
      <p:sp>
        <p:nvSpPr>
          <p:cNvPr id="4" name="Slide Number Placeholder 3"/>
          <p:cNvSpPr>
            <a:spLocks noGrp="1"/>
          </p:cNvSpPr>
          <p:nvPr>
            <p:ph type="sldNum" sz="quarter" idx="5"/>
          </p:nvPr>
        </p:nvSpPr>
        <p:spPr/>
        <p:txBody>
          <a:bodyPr/>
          <a:lstStyle/>
          <a:p>
            <a:fld id="{44939102-D7D1-47BD-AF01-222AED138D6A}" type="slidenum">
              <a:rPr lang="en-CA" smtClean="0"/>
              <a:t>11</a:t>
            </a:fld>
            <a:endParaRPr lang="en-CA"/>
          </a:p>
        </p:txBody>
      </p:sp>
    </p:spTree>
    <p:extLst>
      <p:ext uri="{BB962C8B-B14F-4D97-AF65-F5344CB8AC3E}">
        <p14:creationId xmlns:p14="http://schemas.microsoft.com/office/powerpoint/2010/main" val="2302435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Daniel 8, verses 9-14, is specifically looking to the “prototypical fulfillment”, Antiochus Epiphanes</a:t>
            </a:r>
          </a:p>
          <a:p>
            <a:pPr marL="171450" indent="-171450">
              <a:buFont typeface="Arial" panose="020B0604020202020204" pitchFamily="34" charset="0"/>
              <a:buChar char="•"/>
            </a:pPr>
            <a:r>
              <a:rPr lang="en-CA" dirty="0"/>
              <a:t>The interpretation, verses 23-26, looks to the “anti typical fulfillment”, the end-time</a:t>
            </a:r>
          </a:p>
        </p:txBody>
      </p:sp>
      <p:sp>
        <p:nvSpPr>
          <p:cNvPr id="4" name="Slide Number Placeholder 3"/>
          <p:cNvSpPr>
            <a:spLocks noGrp="1"/>
          </p:cNvSpPr>
          <p:nvPr>
            <p:ph type="sldNum" sz="quarter" idx="5"/>
          </p:nvPr>
        </p:nvSpPr>
        <p:spPr/>
        <p:txBody>
          <a:bodyPr/>
          <a:lstStyle/>
          <a:p>
            <a:fld id="{44939102-D7D1-47BD-AF01-222AED138D6A}" type="slidenum">
              <a:rPr lang="en-CA" smtClean="0"/>
              <a:t>12</a:t>
            </a:fld>
            <a:endParaRPr lang="en-CA"/>
          </a:p>
        </p:txBody>
      </p:sp>
    </p:spTree>
    <p:extLst>
      <p:ext uri="{BB962C8B-B14F-4D97-AF65-F5344CB8AC3E}">
        <p14:creationId xmlns:p14="http://schemas.microsoft.com/office/powerpoint/2010/main" val="29520896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If </a:t>
            </a:r>
            <a:r>
              <a:rPr lang="en-CA" i="1" dirty="0" err="1"/>
              <a:t>tamid</a:t>
            </a:r>
            <a:r>
              <a:rPr lang="en-CA" dirty="0"/>
              <a:t> applies to a particular offering, it is specified …</a:t>
            </a:r>
          </a:p>
        </p:txBody>
      </p:sp>
      <p:sp>
        <p:nvSpPr>
          <p:cNvPr id="4" name="Slide Number Placeholder 3"/>
          <p:cNvSpPr>
            <a:spLocks noGrp="1"/>
          </p:cNvSpPr>
          <p:nvPr>
            <p:ph type="sldNum" sz="quarter" idx="5"/>
          </p:nvPr>
        </p:nvSpPr>
        <p:spPr/>
        <p:txBody>
          <a:bodyPr/>
          <a:lstStyle/>
          <a:p>
            <a:fld id="{44939102-D7D1-47BD-AF01-222AED138D6A}" type="slidenum">
              <a:rPr lang="en-CA" smtClean="0"/>
              <a:t>14</a:t>
            </a:fld>
            <a:endParaRPr lang="en-CA"/>
          </a:p>
        </p:txBody>
      </p:sp>
    </p:spTree>
    <p:extLst>
      <p:ext uri="{BB962C8B-B14F-4D97-AF65-F5344CB8AC3E}">
        <p14:creationId xmlns:p14="http://schemas.microsoft.com/office/powerpoint/2010/main" val="9587556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15</a:t>
            </a:fld>
            <a:endParaRPr lang="en-CA"/>
          </a:p>
        </p:txBody>
      </p:sp>
    </p:spTree>
    <p:extLst>
      <p:ext uri="{BB962C8B-B14F-4D97-AF65-F5344CB8AC3E}">
        <p14:creationId xmlns:p14="http://schemas.microsoft.com/office/powerpoint/2010/main" val="1479095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first “beast” is the “political power” …</a:t>
            </a:r>
          </a:p>
        </p:txBody>
      </p:sp>
      <p:sp>
        <p:nvSpPr>
          <p:cNvPr id="4" name="Slide Number Placeholder 3"/>
          <p:cNvSpPr>
            <a:spLocks noGrp="1"/>
          </p:cNvSpPr>
          <p:nvPr>
            <p:ph type="sldNum" sz="quarter" idx="5"/>
          </p:nvPr>
        </p:nvSpPr>
        <p:spPr/>
        <p:txBody>
          <a:bodyPr/>
          <a:lstStyle/>
          <a:p>
            <a:fld id="{44939102-D7D1-47BD-AF01-222AED138D6A}" type="slidenum">
              <a:rPr lang="en-CA" smtClean="0"/>
              <a:t>16</a:t>
            </a:fld>
            <a:endParaRPr lang="en-CA"/>
          </a:p>
        </p:txBody>
      </p:sp>
    </p:spTree>
    <p:extLst>
      <p:ext uri="{BB962C8B-B14F-4D97-AF65-F5344CB8AC3E}">
        <p14:creationId xmlns:p14="http://schemas.microsoft.com/office/powerpoint/2010/main" val="18435633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second “beast” is the “religious power” …</a:t>
            </a:r>
          </a:p>
        </p:txBody>
      </p:sp>
      <p:sp>
        <p:nvSpPr>
          <p:cNvPr id="4" name="Slide Number Placeholder 3"/>
          <p:cNvSpPr>
            <a:spLocks noGrp="1"/>
          </p:cNvSpPr>
          <p:nvPr>
            <p:ph type="sldNum" sz="quarter" idx="5"/>
          </p:nvPr>
        </p:nvSpPr>
        <p:spPr/>
        <p:txBody>
          <a:bodyPr/>
          <a:lstStyle/>
          <a:p>
            <a:fld id="{44939102-D7D1-47BD-AF01-222AED138D6A}" type="slidenum">
              <a:rPr lang="en-CA" smtClean="0"/>
              <a:t>17</a:t>
            </a:fld>
            <a:endParaRPr lang="en-CA"/>
          </a:p>
        </p:txBody>
      </p:sp>
    </p:spTree>
    <p:extLst>
      <p:ext uri="{BB962C8B-B14F-4D97-AF65-F5344CB8AC3E}">
        <p14:creationId xmlns:p14="http://schemas.microsoft.com/office/powerpoint/2010/main" val="38406655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For those in cahoots with the “beast power”, it is a “golden age”, a time of peace, prosperity, luxury, and abundance </a:t>
            </a:r>
          </a:p>
        </p:txBody>
      </p:sp>
      <p:sp>
        <p:nvSpPr>
          <p:cNvPr id="4" name="Slide Number Placeholder 3"/>
          <p:cNvSpPr>
            <a:spLocks noGrp="1"/>
          </p:cNvSpPr>
          <p:nvPr>
            <p:ph type="sldNum" sz="quarter" idx="5"/>
          </p:nvPr>
        </p:nvSpPr>
        <p:spPr/>
        <p:txBody>
          <a:bodyPr/>
          <a:lstStyle/>
          <a:p>
            <a:fld id="{44939102-D7D1-47BD-AF01-222AED138D6A}" type="slidenum">
              <a:rPr lang="en-CA" smtClean="0"/>
              <a:t>18</a:t>
            </a:fld>
            <a:endParaRPr lang="en-CA"/>
          </a:p>
        </p:txBody>
      </p:sp>
    </p:spTree>
    <p:extLst>
      <p:ext uri="{BB962C8B-B14F-4D97-AF65-F5344CB8AC3E}">
        <p14:creationId xmlns:p14="http://schemas.microsoft.com/office/powerpoint/2010/main" val="452186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Isaiah 44:19 - No one considers, nor is there knowledge or discernment to say, “Half of it I burned in the fire; I also baked bread on its coals; I roasted meat and have eaten. And shall I make the rest of it an abomination? Shall I fall down before a block of wood?”</a:t>
            </a:r>
          </a:p>
          <a:p>
            <a:r>
              <a:rPr lang="en-CA" dirty="0"/>
              <a:t>Jeremiah 7:10 - and then come and stand before me in this house, which is called by my name, and say, ‘We are delivered!’—only to go on doing all these abominations?</a:t>
            </a:r>
          </a:p>
          <a:p>
            <a:r>
              <a:rPr lang="en-CA" dirty="0"/>
              <a:t>Jeremiah 32:34 - They set up their abominations in the house that is called by my name, to defile it.</a:t>
            </a:r>
          </a:p>
          <a:p>
            <a:r>
              <a:rPr lang="en-CA" dirty="0"/>
              <a:t>Jeremiah 32:35 - They built the high places of Baal in the Valley of the Son of Hinnom, to offer up their sons and daughters to Molech, though I did not command them, nor did it enter into my mind, that they should do this abomination, to cause Judah to sin.</a:t>
            </a:r>
          </a:p>
          <a:p>
            <a:r>
              <a:rPr lang="en-CA" dirty="0"/>
              <a:t>Jeremiah 44:4 - Yet I persistently sent to you all my servants the prophets, saying, ‘Oh, do not do this abomination that I hate!’</a:t>
            </a:r>
          </a:p>
          <a:p>
            <a:r>
              <a:rPr lang="en-CA" dirty="0"/>
              <a:t>Ezekiel 7:20 - His beautiful ornament they used for pride, and they made their abominable images and their detestable things of it. Therefore I make it an unclean thing to them.</a:t>
            </a:r>
          </a:p>
          <a:p>
            <a:r>
              <a:rPr lang="en-CA" dirty="0"/>
              <a:t>Ezekiel 8:9 - And he said to me, “Go in, and see the vile abominations that they are committing here.”</a:t>
            </a:r>
          </a:p>
          <a:p>
            <a:r>
              <a:rPr lang="en-CA" dirty="0"/>
              <a:t>Ezekiel 22:2 - “And you, son of man, will you judge, will you judge the bloody city? Then declare to her all her abominations.</a:t>
            </a:r>
          </a:p>
          <a:p>
            <a:endParaRPr lang="en-CA" dirty="0"/>
          </a:p>
          <a:p>
            <a:endParaRPr lang="en-CA" dirty="0"/>
          </a:p>
          <a:p>
            <a:endParaRPr lang="en-CA" dirty="0"/>
          </a:p>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19</a:t>
            </a:fld>
            <a:endParaRPr lang="en-CA"/>
          </a:p>
        </p:txBody>
      </p:sp>
    </p:spTree>
    <p:extLst>
      <p:ext uri="{BB962C8B-B14F-4D97-AF65-F5344CB8AC3E}">
        <p14:creationId xmlns:p14="http://schemas.microsoft.com/office/powerpoint/2010/main" val="37680593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AFEBF-4045-E33B-510A-4C7524356A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18DC33-8D3E-50F2-86AD-D1C41FE999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8BE23F-215A-3042-1A92-9D0DC79F8309}"/>
              </a:ext>
            </a:extLst>
          </p:cNvPr>
          <p:cNvSpPr>
            <a:spLocks noGrp="1"/>
          </p:cNvSpPr>
          <p:nvPr>
            <p:ph type="body" idx="1"/>
          </p:nvPr>
        </p:nvSpPr>
        <p:spPr/>
        <p:txBody>
          <a:bodyPr/>
          <a:lstStyle/>
          <a:p>
            <a:pPr marL="171450" indent="-171450">
              <a:buFont typeface="Arial" panose="020B0604020202020204" pitchFamily="34" charset="0"/>
              <a:buChar char="•"/>
            </a:pPr>
            <a:r>
              <a:rPr lang="en-CA" dirty="0"/>
              <a:t>This is how Satan will try to force us to compromise …</a:t>
            </a:r>
          </a:p>
        </p:txBody>
      </p:sp>
      <p:sp>
        <p:nvSpPr>
          <p:cNvPr id="4" name="Slide Number Placeholder 3">
            <a:extLst>
              <a:ext uri="{FF2B5EF4-FFF2-40B4-BE49-F238E27FC236}">
                <a16:creationId xmlns:a16="http://schemas.microsoft.com/office/drawing/2014/main" id="{DEA01975-9908-91F3-B49C-F750D24DBC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939102-D7D1-47BD-AF01-222AED138D6A}"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81885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5</a:t>
            </a:r>
            <a:r>
              <a:rPr lang="en-CA" baseline="30000" dirty="0"/>
              <a:t>th</a:t>
            </a:r>
            <a:r>
              <a:rPr lang="en-CA" dirty="0"/>
              <a:t> seal is the “great tribulation” …</a:t>
            </a:r>
          </a:p>
          <a:p>
            <a:pPr marL="171450" indent="-171450">
              <a:buFont typeface="Arial" panose="020B0604020202020204" pitchFamily="34" charset="0"/>
              <a:buChar char="•"/>
            </a:pPr>
            <a:r>
              <a:rPr lang="en-CA" dirty="0"/>
              <a:t>This is a “vision” which occurred 2000 years ago …</a:t>
            </a:r>
          </a:p>
          <a:p>
            <a:pPr marL="171450" indent="-171450">
              <a:buFont typeface="Arial" panose="020B0604020202020204" pitchFamily="34" charset="0"/>
              <a:buChar char="•"/>
            </a:pPr>
            <a:r>
              <a:rPr lang="en-CA" dirty="0"/>
              <a:t>There are many prophecies of the “heavenly signs” …</a:t>
            </a:r>
          </a:p>
        </p:txBody>
      </p:sp>
      <p:sp>
        <p:nvSpPr>
          <p:cNvPr id="4" name="Slide Number Placeholder 3"/>
          <p:cNvSpPr>
            <a:spLocks noGrp="1"/>
          </p:cNvSpPr>
          <p:nvPr>
            <p:ph type="sldNum" sz="quarter" idx="5"/>
          </p:nvPr>
        </p:nvSpPr>
        <p:spPr/>
        <p:txBody>
          <a:bodyPr/>
          <a:lstStyle/>
          <a:p>
            <a:fld id="{44939102-D7D1-47BD-AF01-222AED138D6A}" type="slidenum">
              <a:rPr lang="en-CA" smtClean="0"/>
              <a:t>2</a:t>
            </a:fld>
            <a:endParaRPr lang="en-CA"/>
          </a:p>
        </p:txBody>
      </p:sp>
    </p:spTree>
    <p:extLst>
      <p:ext uri="{BB962C8B-B14F-4D97-AF65-F5344CB8AC3E}">
        <p14:creationId xmlns:p14="http://schemas.microsoft.com/office/powerpoint/2010/main" val="42151177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21</a:t>
            </a:fld>
            <a:endParaRPr lang="en-CA"/>
          </a:p>
        </p:txBody>
      </p:sp>
    </p:spTree>
    <p:extLst>
      <p:ext uri="{BB962C8B-B14F-4D97-AF65-F5344CB8AC3E}">
        <p14:creationId xmlns:p14="http://schemas.microsoft.com/office/powerpoint/2010/main" val="4062908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3</a:t>
            </a:fld>
            <a:endParaRPr lang="en-CA"/>
          </a:p>
        </p:txBody>
      </p:sp>
    </p:spTree>
    <p:extLst>
      <p:ext uri="{BB962C8B-B14F-4D97-AF65-F5344CB8AC3E}">
        <p14:creationId xmlns:p14="http://schemas.microsoft.com/office/powerpoint/2010/main" val="1628779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Structure</a:t>
            </a:r>
          </a:p>
          <a:p>
            <a:r>
              <a:rPr lang="en-CA" dirty="0"/>
              <a:t>Rv6:9-11 5</a:t>
            </a:r>
            <a:r>
              <a:rPr lang="en-CA" baseline="30000" dirty="0"/>
              <a:t>th</a:t>
            </a:r>
            <a:r>
              <a:rPr lang="en-CA" dirty="0"/>
              <a:t> seal </a:t>
            </a:r>
          </a:p>
          <a:p>
            <a:r>
              <a:rPr lang="en-CA" dirty="0"/>
              <a:t>Rv6:12-17 6</a:t>
            </a:r>
            <a:r>
              <a:rPr lang="en-CA" baseline="30000" dirty="0"/>
              <a:t>th</a:t>
            </a:r>
            <a:r>
              <a:rPr lang="en-CA" dirty="0"/>
              <a:t> seal heavenly signs</a:t>
            </a:r>
          </a:p>
          <a:p>
            <a:r>
              <a:rPr lang="en-CA" dirty="0"/>
              <a:t>Mk13:9-13 5</a:t>
            </a:r>
            <a:r>
              <a:rPr lang="en-CA" baseline="30000" dirty="0"/>
              <a:t>th</a:t>
            </a:r>
            <a:r>
              <a:rPr lang="en-CA" dirty="0"/>
              <a:t> seal</a:t>
            </a:r>
          </a:p>
          <a:p>
            <a:r>
              <a:rPr lang="en-CA" dirty="0"/>
              <a:t>Mk13:24-25 6</a:t>
            </a:r>
            <a:r>
              <a:rPr lang="en-CA" baseline="30000" dirty="0"/>
              <a:t>th</a:t>
            </a:r>
            <a:r>
              <a:rPr lang="en-CA" dirty="0"/>
              <a:t> seal</a:t>
            </a:r>
          </a:p>
          <a:p>
            <a:r>
              <a:rPr lang="en-CA" dirty="0"/>
              <a:t>Therefore mk13:14-23 part of 5</a:t>
            </a:r>
            <a:r>
              <a:rPr lang="en-CA" baseline="30000" dirty="0"/>
              <a:t>th</a:t>
            </a:r>
            <a:r>
              <a:rPr lang="en-CA" dirty="0"/>
              <a:t> seal – hegemony of beast power</a:t>
            </a:r>
          </a:p>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4</a:t>
            </a:fld>
            <a:endParaRPr lang="en-CA"/>
          </a:p>
        </p:txBody>
      </p:sp>
    </p:spTree>
    <p:extLst>
      <p:ext uri="{BB962C8B-B14F-4D97-AF65-F5344CB8AC3E}">
        <p14:creationId xmlns:p14="http://schemas.microsoft.com/office/powerpoint/2010/main" val="2785408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latin typeface="Calibri" panose="020F0502020204030204" pitchFamily="34" charset="0"/>
                <a:cs typeface="Calibri" panose="020F0502020204030204" pitchFamily="34" charset="0"/>
              </a:rPr>
              <a:t>Tamid dn8:11-12</a:t>
            </a:r>
          </a:p>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5</a:t>
            </a:fld>
            <a:endParaRPr lang="en-CA"/>
          </a:p>
        </p:txBody>
      </p:sp>
    </p:spTree>
    <p:extLst>
      <p:ext uri="{BB962C8B-B14F-4D97-AF65-F5344CB8AC3E}">
        <p14:creationId xmlns:p14="http://schemas.microsoft.com/office/powerpoint/2010/main" val="1387719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6</a:t>
            </a:fld>
            <a:endParaRPr lang="en-CA"/>
          </a:p>
        </p:txBody>
      </p:sp>
    </p:spTree>
    <p:extLst>
      <p:ext uri="{BB962C8B-B14F-4D97-AF65-F5344CB8AC3E}">
        <p14:creationId xmlns:p14="http://schemas.microsoft.com/office/powerpoint/2010/main" val="828674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1" u="sng" dirty="0"/>
              <a:t>From Josephus:</a:t>
            </a:r>
          </a:p>
          <a:p>
            <a:pPr marL="171450" indent="-171450">
              <a:buFont typeface="Arial" panose="020B0604020202020204" pitchFamily="34" charset="0"/>
              <a:buChar char="•"/>
            </a:pPr>
            <a:r>
              <a:rPr lang="en-CA" dirty="0"/>
              <a:t>… the priests were not at all hindered from their sacred ministrations by their fear of the siege, but did twice a day … offer their sacrifices on the alter; nor did they omit those sacrifices if any … accident happened by the stones that were thrown among them … the city was taken … and the enemy … cut the throats of those …. that offered the sacrifices …. (Josephus, Antiquities, book 14, chapter 4, section 3)</a:t>
            </a:r>
          </a:p>
          <a:p>
            <a:pPr marL="171450" indent="-171450">
              <a:buFont typeface="Arial" panose="020B0604020202020204" pitchFamily="34" charset="0"/>
              <a:buChar char="•"/>
            </a:pPr>
            <a:r>
              <a:rPr lang="en-CA" dirty="0"/>
              <a:t>… no small enormities were committed about the temple itself, which in former ages had been inaccessible, and seen by none; for Pompey went into it … and saw all that which was unlawful for any other men to see, but only for the High Priests. (Josephus, Antiquities, book 14, chapter 4, section 4)</a:t>
            </a:r>
          </a:p>
        </p:txBody>
      </p:sp>
      <p:sp>
        <p:nvSpPr>
          <p:cNvPr id="4" name="Slide Number Placeholder 3"/>
          <p:cNvSpPr>
            <a:spLocks noGrp="1"/>
          </p:cNvSpPr>
          <p:nvPr>
            <p:ph type="sldNum" sz="quarter" idx="5"/>
          </p:nvPr>
        </p:nvSpPr>
        <p:spPr/>
        <p:txBody>
          <a:bodyPr/>
          <a:lstStyle/>
          <a:p>
            <a:fld id="{44939102-D7D1-47BD-AF01-222AED138D6A}" type="slidenum">
              <a:rPr lang="en-CA" smtClean="0"/>
              <a:t>7</a:t>
            </a:fld>
            <a:endParaRPr lang="en-CA"/>
          </a:p>
        </p:txBody>
      </p:sp>
    </p:spTree>
    <p:extLst>
      <p:ext uri="{BB962C8B-B14F-4D97-AF65-F5344CB8AC3E}">
        <p14:creationId xmlns:p14="http://schemas.microsoft.com/office/powerpoint/2010/main" val="978317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1" u="sng" dirty="0"/>
              <a:t>From Josephus:</a:t>
            </a:r>
          </a:p>
          <a:p>
            <a:pPr marL="171450" indent="-171450">
              <a:buFont typeface="Arial" panose="020B0604020202020204" pitchFamily="34" charset="0"/>
              <a:buChar char="•"/>
            </a:pPr>
            <a:r>
              <a:rPr lang="en-CA" dirty="0"/>
              <a:t>Certainly it had been good for me to die before I had seen the house of God full of so many abominations … these sacred places … filled with the feet of these blood shedding villains … will you bear to see your sanctuary trampled upon … some … born in this very country and brought up in our customs, and called Jews, do walk in the middle of the holy places, at the time when their hands are still warm with the slaughter of their own countrymen. (Josephus, Wars, book 4, chapter 3, section 10)</a:t>
            </a:r>
          </a:p>
          <a:p>
            <a:pPr marL="171450" indent="-171450">
              <a:buFont typeface="Arial" panose="020B0604020202020204" pitchFamily="34" charset="0"/>
              <a:buChar char="•"/>
            </a:pPr>
            <a:r>
              <a:rPr lang="en-CA" dirty="0"/>
              <a:t>See Bruce pages 377-384 for the circumstances of the war … </a:t>
            </a:r>
          </a:p>
        </p:txBody>
      </p:sp>
      <p:sp>
        <p:nvSpPr>
          <p:cNvPr id="4" name="Slide Number Placeholder 3"/>
          <p:cNvSpPr>
            <a:spLocks noGrp="1"/>
          </p:cNvSpPr>
          <p:nvPr>
            <p:ph type="sldNum" sz="quarter" idx="5"/>
          </p:nvPr>
        </p:nvSpPr>
        <p:spPr/>
        <p:txBody>
          <a:bodyPr/>
          <a:lstStyle/>
          <a:p>
            <a:fld id="{44939102-D7D1-47BD-AF01-222AED138D6A}" type="slidenum">
              <a:rPr lang="en-CA" smtClean="0"/>
              <a:t>8</a:t>
            </a:fld>
            <a:endParaRPr lang="en-CA"/>
          </a:p>
        </p:txBody>
      </p:sp>
    </p:spTree>
    <p:extLst>
      <p:ext uri="{BB962C8B-B14F-4D97-AF65-F5344CB8AC3E}">
        <p14:creationId xmlns:p14="http://schemas.microsoft.com/office/powerpoint/2010/main" val="1862724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4939102-D7D1-47BD-AF01-222AED138D6A}" type="slidenum">
              <a:rPr lang="en-CA" smtClean="0"/>
              <a:t>9</a:t>
            </a:fld>
            <a:endParaRPr lang="en-CA"/>
          </a:p>
        </p:txBody>
      </p:sp>
    </p:spTree>
    <p:extLst>
      <p:ext uri="{BB962C8B-B14F-4D97-AF65-F5344CB8AC3E}">
        <p14:creationId xmlns:p14="http://schemas.microsoft.com/office/powerpoint/2010/main" val="1484579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160674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238765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378348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248581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558330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717167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93002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231347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64486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295955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2025-06-28</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563302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2025-06-28</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40455658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789204"/>
          </a:xfrm>
        </p:spPr>
        <p:txBody>
          <a:bodyPr>
            <a:noAutofit/>
          </a:bodyPr>
          <a:lstStyle/>
          <a:p>
            <a:r>
              <a:rPr lang="en-CA" sz="4800" dirty="0">
                <a:latin typeface="Arial Black" panose="020B0A04020102020204" pitchFamily="34" charset="0"/>
              </a:rPr>
              <a:t>The Abomination of Desolation</a:t>
            </a: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1" y="789204"/>
            <a:ext cx="12191999" cy="5840197"/>
          </a:xfrm>
        </p:spPr>
        <p:txBody>
          <a:bodyPr>
            <a:normAutofit fontScale="40000" lnSpcReduction="20000"/>
          </a:bodyPr>
          <a:lstStyle/>
          <a:p>
            <a:pPr>
              <a:spcBef>
                <a:spcPts val="0"/>
              </a:spcBef>
            </a:pPr>
            <a:r>
              <a:rPr lang="en-CA" sz="6500" b="1" dirty="0">
                <a:solidFill>
                  <a:srgbClr val="FF0000"/>
                </a:solidFill>
                <a:latin typeface="Calibri" panose="020F0502020204030204" pitchFamily="34" charset="0"/>
                <a:cs typeface="Calibri" panose="020F0502020204030204" pitchFamily="34" charset="0"/>
              </a:rPr>
              <a:t>But when you see </a:t>
            </a:r>
            <a:r>
              <a:rPr lang="en-CA" sz="6500" b="1" i="1" dirty="0">
                <a:solidFill>
                  <a:srgbClr val="FF0000"/>
                </a:solidFill>
                <a:highlight>
                  <a:srgbClr val="FFFF00"/>
                </a:highlight>
                <a:latin typeface="Calibri" panose="020F0502020204030204" pitchFamily="34" charset="0"/>
                <a:cs typeface="Calibri" panose="020F0502020204030204" pitchFamily="34" charset="0"/>
              </a:rPr>
              <a:t>the abomination of desolation</a:t>
            </a:r>
            <a:r>
              <a:rPr lang="en-CA" sz="6500" b="1" dirty="0">
                <a:solidFill>
                  <a:srgbClr val="FF0000"/>
                </a:solidFill>
                <a:latin typeface="Calibri" panose="020F0502020204030204" pitchFamily="34" charset="0"/>
                <a:cs typeface="Calibri" panose="020F0502020204030204" pitchFamily="34" charset="0"/>
              </a:rPr>
              <a:t> standing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where he ought not to be (</a:t>
            </a:r>
            <a:r>
              <a:rPr lang="en-CA" sz="6500" b="1" i="1" dirty="0">
                <a:solidFill>
                  <a:srgbClr val="FF0000"/>
                </a:solidFill>
                <a:highlight>
                  <a:srgbClr val="FFFF00"/>
                </a:highlight>
                <a:latin typeface="Calibri" panose="020F0502020204030204" pitchFamily="34" charset="0"/>
                <a:cs typeface="Calibri" panose="020F0502020204030204" pitchFamily="34" charset="0"/>
              </a:rPr>
              <a:t>let the reader understand</a:t>
            </a:r>
            <a:r>
              <a:rPr lang="en-CA" sz="6500" b="1" dirty="0">
                <a:solidFill>
                  <a:srgbClr val="FF0000"/>
                </a:solidFill>
                <a:latin typeface="Calibri" panose="020F0502020204030204" pitchFamily="34" charset="0"/>
                <a:cs typeface="Calibri" panose="020F0502020204030204" pitchFamily="34" charset="0"/>
              </a:rPr>
              <a:t>) … </a:t>
            </a:r>
          </a:p>
          <a:p>
            <a:pPr>
              <a:spcBef>
                <a:spcPts val="0"/>
              </a:spcBef>
            </a:pPr>
            <a:r>
              <a:rPr lang="en-CA" sz="6500" b="1" dirty="0">
                <a:solidFill>
                  <a:srgbClr val="FF0000"/>
                </a:solidFill>
                <a:latin typeface="Calibri" panose="020F0502020204030204" pitchFamily="34" charset="0"/>
                <a:cs typeface="Calibri" panose="020F0502020204030204" pitchFamily="34" charset="0"/>
              </a:rPr>
              <a:t>For in those days </a:t>
            </a:r>
            <a:r>
              <a:rPr lang="en-CA" sz="6500" b="1" i="1" dirty="0">
                <a:solidFill>
                  <a:srgbClr val="FF0000"/>
                </a:solidFill>
                <a:highlight>
                  <a:srgbClr val="FFFF00"/>
                </a:highlight>
                <a:latin typeface="Calibri" panose="020F0502020204030204" pitchFamily="34" charset="0"/>
                <a:cs typeface="Calibri" panose="020F0502020204030204" pitchFamily="34" charset="0"/>
              </a:rPr>
              <a:t>there will be such tribulation</a:t>
            </a:r>
            <a:r>
              <a:rPr lang="en-CA" sz="6500" b="1" dirty="0">
                <a:solidFill>
                  <a:srgbClr val="FF0000"/>
                </a:solidFill>
                <a:latin typeface="Calibri" panose="020F0502020204030204" pitchFamily="34" charset="0"/>
                <a:cs typeface="Calibri" panose="020F0502020204030204" pitchFamily="34" charset="0"/>
              </a:rPr>
              <a:t> as has not been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from the beginning of the creation that God created until now, and never will be.</a:t>
            </a:r>
          </a:p>
          <a:p>
            <a:pPr algn="r">
              <a:lnSpc>
                <a:spcPct val="80000"/>
              </a:lnSpc>
              <a:spcBef>
                <a:spcPts val="0"/>
              </a:spcBef>
            </a:pPr>
            <a:r>
              <a:rPr lang="en-CA" sz="4000" b="1" dirty="0">
                <a:latin typeface="Calibri" panose="020F0502020204030204" pitchFamily="34" charset="0"/>
                <a:cs typeface="Calibri" panose="020F0502020204030204" pitchFamily="34" charset="0"/>
              </a:rPr>
              <a:t>Mark 13:14a, 19 ESV</a:t>
            </a:r>
          </a:p>
          <a:p>
            <a:pPr>
              <a:spcBef>
                <a:spcPts val="600"/>
              </a:spcBef>
            </a:pPr>
            <a:r>
              <a:rPr lang="en-CA" sz="6500" b="1" dirty="0">
                <a:solidFill>
                  <a:srgbClr val="FF0000"/>
                </a:solidFill>
                <a:latin typeface="Calibri" panose="020F0502020204030204" pitchFamily="34" charset="0"/>
                <a:cs typeface="Calibri" panose="020F0502020204030204" pitchFamily="34" charset="0"/>
              </a:rPr>
              <a:t>They set up their </a:t>
            </a:r>
            <a:r>
              <a:rPr lang="en-CA" sz="6500" b="1" i="1" dirty="0">
                <a:solidFill>
                  <a:srgbClr val="FF0000"/>
                </a:solidFill>
                <a:highlight>
                  <a:srgbClr val="FFFF00"/>
                </a:highlight>
                <a:latin typeface="Calibri" panose="020F0502020204030204" pitchFamily="34" charset="0"/>
                <a:cs typeface="Calibri" panose="020F0502020204030204" pitchFamily="34" charset="0"/>
              </a:rPr>
              <a:t>abominations</a:t>
            </a:r>
            <a:r>
              <a:rPr lang="en-CA" sz="6500" b="1" dirty="0">
                <a:solidFill>
                  <a:srgbClr val="FF0000"/>
                </a:solidFill>
                <a:latin typeface="Calibri" panose="020F0502020204030204" pitchFamily="34" charset="0"/>
                <a:cs typeface="Calibri" panose="020F0502020204030204" pitchFamily="34" charset="0"/>
              </a:rPr>
              <a:t> in the house that is called by my name, to defile it.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They built </a:t>
            </a:r>
            <a:r>
              <a:rPr lang="en-CA" sz="6500" b="1" i="1" dirty="0">
                <a:solidFill>
                  <a:srgbClr val="FF0000"/>
                </a:solidFill>
                <a:highlight>
                  <a:srgbClr val="FFFF00"/>
                </a:highlight>
                <a:latin typeface="Calibri" panose="020F0502020204030204" pitchFamily="34" charset="0"/>
                <a:cs typeface="Calibri" panose="020F0502020204030204" pitchFamily="34" charset="0"/>
              </a:rPr>
              <a:t>the high places of Baal</a:t>
            </a:r>
            <a:r>
              <a:rPr lang="en-CA" sz="6500" b="1" dirty="0">
                <a:solidFill>
                  <a:srgbClr val="FF0000"/>
                </a:solidFill>
                <a:latin typeface="Calibri" panose="020F0502020204030204" pitchFamily="34" charset="0"/>
                <a:cs typeface="Calibri" panose="020F0502020204030204" pitchFamily="34" charset="0"/>
              </a:rPr>
              <a:t> in the Valley of the Son of Hinnom, </a:t>
            </a:r>
            <a:br>
              <a:rPr lang="en-CA" sz="6500" b="1" dirty="0">
                <a:solidFill>
                  <a:srgbClr val="FF0000"/>
                </a:solidFill>
                <a:latin typeface="Calibri" panose="020F0502020204030204" pitchFamily="34" charset="0"/>
                <a:cs typeface="Calibri" panose="020F0502020204030204" pitchFamily="34" charset="0"/>
              </a:rPr>
            </a:br>
            <a:r>
              <a:rPr lang="en-CA" sz="6500" b="1" i="1" dirty="0">
                <a:solidFill>
                  <a:srgbClr val="FF0000"/>
                </a:solidFill>
                <a:highlight>
                  <a:srgbClr val="FFFF00"/>
                </a:highlight>
                <a:latin typeface="Calibri" panose="020F0502020204030204" pitchFamily="34" charset="0"/>
                <a:cs typeface="Calibri" panose="020F0502020204030204" pitchFamily="34" charset="0"/>
              </a:rPr>
              <a:t>to offer up their sons and daughters</a:t>
            </a:r>
            <a:r>
              <a:rPr lang="en-CA" sz="6500" b="1" dirty="0">
                <a:solidFill>
                  <a:srgbClr val="FF0000"/>
                </a:solidFill>
                <a:latin typeface="Calibri" panose="020F0502020204030204" pitchFamily="34" charset="0"/>
                <a:cs typeface="Calibri" panose="020F0502020204030204" pitchFamily="34" charset="0"/>
              </a:rPr>
              <a:t> to Molech, though I did not command them,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nor did it enter into my mind, that </a:t>
            </a:r>
            <a:r>
              <a:rPr lang="en-CA" sz="6500" b="1" i="1" dirty="0">
                <a:solidFill>
                  <a:srgbClr val="FF0000"/>
                </a:solidFill>
                <a:highlight>
                  <a:srgbClr val="FFFF00"/>
                </a:highlight>
                <a:latin typeface="Calibri" panose="020F0502020204030204" pitchFamily="34" charset="0"/>
                <a:cs typeface="Calibri" panose="020F0502020204030204" pitchFamily="34" charset="0"/>
              </a:rPr>
              <a:t>they should do this abomination</a:t>
            </a:r>
            <a:r>
              <a:rPr lang="en-CA" sz="6500" b="1" dirty="0">
                <a:solidFill>
                  <a:srgbClr val="FF0000"/>
                </a:solidFill>
                <a:latin typeface="Calibri" panose="020F0502020204030204" pitchFamily="34" charset="0"/>
                <a:cs typeface="Calibri" panose="020F0502020204030204" pitchFamily="34" charset="0"/>
              </a:rPr>
              <a:t> …  </a:t>
            </a:r>
          </a:p>
          <a:p>
            <a:pPr algn="r">
              <a:lnSpc>
                <a:spcPct val="80000"/>
              </a:lnSpc>
              <a:spcBef>
                <a:spcPts val="0"/>
              </a:spcBef>
            </a:pPr>
            <a:r>
              <a:rPr lang="en-CA" sz="4000" b="1" dirty="0">
                <a:latin typeface="Calibri" panose="020F0502020204030204" pitchFamily="34" charset="0"/>
                <a:cs typeface="Calibri" panose="020F0502020204030204" pitchFamily="34" charset="0"/>
              </a:rPr>
              <a:t>Jeremiah 32:34-35 ESV</a:t>
            </a:r>
          </a:p>
          <a:p>
            <a:pPr>
              <a:spcBef>
                <a:spcPts val="600"/>
              </a:spcBef>
            </a:pPr>
            <a:r>
              <a:rPr lang="en-CA" sz="6500" b="1" dirty="0">
                <a:solidFill>
                  <a:srgbClr val="FF0000"/>
                </a:solidFill>
                <a:latin typeface="Calibri" panose="020F0502020204030204" pitchFamily="34" charset="0"/>
                <a:cs typeface="Calibri" panose="020F0502020204030204" pitchFamily="34" charset="0"/>
              </a:rPr>
              <a:t>… it deceives those who dwell on earth,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telling them to make </a:t>
            </a:r>
            <a:r>
              <a:rPr lang="en-CA" sz="6500" b="1" i="1" dirty="0">
                <a:solidFill>
                  <a:srgbClr val="FF0000"/>
                </a:solidFill>
                <a:highlight>
                  <a:srgbClr val="FFFF00"/>
                </a:highlight>
                <a:latin typeface="Calibri" panose="020F0502020204030204" pitchFamily="34" charset="0"/>
                <a:cs typeface="Calibri" panose="020F0502020204030204" pitchFamily="34" charset="0"/>
              </a:rPr>
              <a:t>an image for the beast</a:t>
            </a:r>
            <a:r>
              <a:rPr lang="en-CA" sz="6500" b="1" dirty="0">
                <a:solidFill>
                  <a:srgbClr val="FF0000"/>
                </a:solidFill>
                <a:latin typeface="Calibri" panose="020F0502020204030204" pitchFamily="34" charset="0"/>
                <a:cs typeface="Calibri" panose="020F0502020204030204" pitchFamily="34" charset="0"/>
              </a:rPr>
              <a:t>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 And it was allowed to </a:t>
            </a:r>
            <a:r>
              <a:rPr lang="en-CA" sz="6500" b="1" i="1" dirty="0">
                <a:solidFill>
                  <a:srgbClr val="FF0000"/>
                </a:solidFill>
                <a:highlight>
                  <a:srgbClr val="FFFF00"/>
                </a:highlight>
                <a:latin typeface="Calibri" panose="020F0502020204030204" pitchFamily="34" charset="0"/>
                <a:cs typeface="Calibri" panose="020F0502020204030204" pitchFamily="34" charset="0"/>
              </a:rPr>
              <a:t>give breath to the image</a:t>
            </a:r>
            <a:r>
              <a:rPr lang="en-CA" sz="6500" b="1" dirty="0">
                <a:solidFill>
                  <a:srgbClr val="FF0000"/>
                </a:solidFill>
                <a:latin typeface="Calibri" panose="020F0502020204030204" pitchFamily="34" charset="0"/>
                <a:cs typeface="Calibri" panose="020F0502020204030204" pitchFamily="34" charset="0"/>
              </a:rPr>
              <a:t> of the beast,</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 so that </a:t>
            </a:r>
            <a:r>
              <a:rPr lang="en-CA" sz="6500" b="1" i="1" dirty="0">
                <a:solidFill>
                  <a:srgbClr val="FF0000"/>
                </a:solidFill>
                <a:highlight>
                  <a:srgbClr val="FFFF00"/>
                </a:highlight>
                <a:latin typeface="Calibri" panose="020F0502020204030204" pitchFamily="34" charset="0"/>
                <a:cs typeface="Calibri" panose="020F0502020204030204" pitchFamily="34" charset="0"/>
              </a:rPr>
              <a:t>the image of the beast might even speak</a:t>
            </a:r>
            <a:r>
              <a:rPr lang="en-CA" sz="6500" b="1" dirty="0">
                <a:solidFill>
                  <a:srgbClr val="FF0000"/>
                </a:solidFill>
                <a:latin typeface="Calibri" panose="020F0502020204030204" pitchFamily="34" charset="0"/>
                <a:cs typeface="Calibri" panose="020F0502020204030204" pitchFamily="34" charset="0"/>
              </a:rPr>
              <a:t>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and might cause </a:t>
            </a:r>
            <a:r>
              <a:rPr lang="en-CA" sz="6500" b="1" i="1" dirty="0">
                <a:solidFill>
                  <a:srgbClr val="FF0000"/>
                </a:solidFill>
                <a:highlight>
                  <a:srgbClr val="FFFF00"/>
                </a:highlight>
                <a:latin typeface="Calibri" panose="020F0502020204030204" pitchFamily="34" charset="0"/>
                <a:cs typeface="Calibri" panose="020F0502020204030204" pitchFamily="34" charset="0"/>
              </a:rPr>
              <a:t>those who would not worship the image of the beast to be slain</a:t>
            </a:r>
            <a:r>
              <a:rPr lang="en-CA" sz="6500" b="1" dirty="0">
                <a:solidFill>
                  <a:srgbClr val="FF0000"/>
                </a:solidFill>
                <a:latin typeface="Calibri" panose="020F0502020204030204" pitchFamily="34" charset="0"/>
                <a:cs typeface="Calibri" panose="020F0502020204030204" pitchFamily="34" charset="0"/>
              </a:rPr>
              <a:t>.</a:t>
            </a:r>
          </a:p>
          <a:p>
            <a:pPr algn="r">
              <a:spcBef>
                <a:spcPts val="0"/>
              </a:spcBef>
            </a:pPr>
            <a:r>
              <a:rPr lang="en-CA" sz="4000" b="1" dirty="0">
                <a:latin typeface="Calibri" panose="020F0502020204030204" pitchFamily="34" charset="0"/>
                <a:cs typeface="Calibri" panose="020F0502020204030204" pitchFamily="34" charset="0"/>
              </a:rPr>
              <a:t>Revelation 13:14b-15 ESV</a:t>
            </a:r>
          </a:p>
          <a:p>
            <a:pPr>
              <a:spcBef>
                <a:spcPts val="600"/>
              </a:spcBef>
            </a:pPr>
            <a:r>
              <a:rPr lang="en-CA" sz="6500" b="1" dirty="0">
                <a:solidFill>
                  <a:srgbClr val="FF0000"/>
                </a:solidFill>
                <a:latin typeface="Calibri" panose="020F0502020204030204" pitchFamily="34" charset="0"/>
                <a:cs typeface="Calibri" panose="020F0502020204030204" pitchFamily="34" charset="0"/>
              </a:rPr>
              <a:t>Also </a:t>
            </a:r>
            <a:r>
              <a:rPr lang="en-CA" sz="6500" b="1" i="1" dirty="0">
                <a:solidFill>
                  <a:srgbClr val="FF0000"/>
                </a:solidFill>
                <a:highlight>
                  <a:srgbClr val="FFFF00"/>
                </a:highlight>
                <a:latin typeface="Calibri" panose="020F0502020204030204" pitchFamily="34" charset="0"/>
                <a:cs typeface="Calibri" panose="020F0502020204030204" pitchFamily="34" charset="0"/>
              </a:rPr>
              <a:t>it causes all</a:t>
            </a:r>
            <a:r>
              <a:rPr lang="en-CA" sz="6500" b="1" dirty="0">
                <a:solidFill>
                  <a:srgbClr val="FF0000"/>
                </a:solidFill>
                <a:latin typeface="Calibri" panose="020F0502020204030204" pitchFamily="34" charset="0"/>
                <a:cs typeface="Calibri" panose="020F0502020204030204" pitchFamily="34" charset="0"/>
              </a:rPr>
              <a:t>, both small and great, both rich and poor, both free and slave, </a:t>
            </a:r>
            <a:br>
              <a:rPr lang="en-CA" sz="6500" b="1" dirty="0">
                <a:solidFill>
                  <a:srgbClr val="FF0000"/>
                </a:solidFill>
                <a:latin typeface="Calibri" panose="020F0502020204030204" pitchFamily="34" charset="0"/>
                <a:cs typeface="Calibri" panose="020F0502020204030204" pitchFamily="34" charset="0"/>
              </a:rPr>
            </a:br>
            <a:r>
              <a:rPr lang="en-CA" sz="6500" b="1" i="1" dirty="0">
                <a:solidFill>
                  <a:srgbClr val="FF0000"/>
                </a:solidFill>
                <a:highlight>
                  <a:srgbClr val="FFFF00"/>
                </a:highlight>
                <a:latin typeface="Calibri" panose="020F0502020204030204" pitchFamily="34" charset="0"/>
                <a:cs typeface="Calibri" panose="020F0502020204030204" pitchFamily="34" charset="0"/>
              </a:rPr>
              <a:t>to be marked </a:t>
            </a:r>
            <a:r>
              <a:rPr lang="en-CA" sz="6500" b="1" dirty="0">
                <a:solidFill>
                  <a:srgbClr val="FF0000"/>
                </a:solidFill>
                <a:latin typeface="Calibri" panose="020F0502020204030204" pitchFamily="34" charset="0"/>
                <a:cs typeface="Calibri" panose="020F0502020204030204" pitchFamily="34" charset="0"/>
              </a:rPr>
              <a:t>on the right hand or the forehead,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so that </a:t>
            </a:r>
            <a:r>
              <a:rPr lang="en-CA" sz="6500" b="1" i="1" dirty="0">
                <a:solidFill>
                  <a:srgbClr val="FF0000"/>
                </a:solidFill>
                <a:highlight>
                  <a:srgbClr val="FFFF00"/>
                </a:highlight>
                <a:latin typeface="Calibri" panose="020F0502020204030204" pitchFamily="34" charset="0"/>
                <a:cs typeface="Calibri" panose="020F0502020204030204" pitchFamily="34" charset="0"/>
              </a:rPr>
              <a:t>no one can buy or sell unless he has the mark</a:t>
            </a:r>
            <a:r>
              <a:rPr lang="en-CA" sz="6500" b="1" dirty="0">
                <a:solidFill>
                  <a:srgbClr val="FF0000"/>
                </a:solidFill>
                <a:latin typeface="Calibri" panose="020F0502020204030204" pitchFamily="34" charset="0"/>
                <a:cs typeface="Calibri" panose="020F0502020204030204" pitchFamily="34" charset="0"/>
              </a:rPr>
              <a:t>, </a:t>
            </a:r>
            <a:br>
              <a:rPr lang="en-CA" sz="6500" b="1" dirty="0">
                <a:solidFill>
                  <a:srgbClr val="FF0000"/>
                </a:solidFill>
                <a:latin typeface="Calibri" panose="020F0502020204030204" pitchFamily="34" charset="0"/>
                <a:cs typeface="Calibri" panose="020F0502020204030204" pitchFamily="34" charset="0"/>
              </a:rPr>
            </a:br>
            <a:r>
              <a:rPr lang="en-CA" sz="6500" b="1" dirty="0">
                <a:solidFill>
                  <a:srgbClr val="FF0000"/>
                </a:solidFill>
                <a:latin typeface="Calibri" panose="020F0502020204030204" pitchFamily="34" charset="0"/>
                <a:cs typeface="Calibri" panose="020F0502020204030204" pitchFamily="34" charset="0"/>
              </a:rPr>
              <a:t>that is, the name of the beast or the number of its name</a:t>
            </a:r>
            <a:r>
              <a:rPr lang="en-CA" sz="5100" b="1" dirty="0">
                <a:solidFill>
                  <a:srgbClr val="FF0000"/>
                </a:solidFill>
                <a:latin typeface="Calibri" panose="020F0502020204030204" pitchFamily="34" charset="0"/>
                <a:cs typeface="Calibri" panose="020F0502020204030204" pitchFamily="34" charset="0"/>
              </a:rPr>
              <a:t>.</a:t>
            </a:r>
          </a:p>
          <a:p>
            <a:pPr algn="r">
              <a:lnSpc>
                <a:spcPct val="30000"/>
              </a:lnSpc>
              <a:spcBef>
                <a:spcPts val="0"/>
              </a:spcBef>
            </a:pPr>
            <a:r>
              <a:rPr lang="en-CA" sz="4000" b="1" dirty="0">
                <a:latin typeface="Calibri" panose="020F0502020204030204" pitchFamily="34" charset="0"/>
                <a:cs typeface="Calibri" panose="020F0502020204030204" pitchFamily="34" charset="0"/>
              </a:rPr>
              <a:t>Revelation 13:16-17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166D4-6751-3DC6-355C-33AD2980F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74B24-5471-6D6C-980B-8429AD567E4F}"/>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What is an “Abomination”?</a:t>
            </a:r>
          </a:p>
        </p:txBody>
      </p:sp>
      <p:sp>
        <p:nvSpPr>
          <p:cNvPr id="3" name="Content Placeholder 2">
            <a:extLst>
              <a:ext uri="{FF2B5EF4-FFF2-40B4-BE49-F238E27FC236}">
                <a16:creationId xmlns:a16="http://schemas.microsoft.com/office/drawing/2014/main" id="{6BC7124E-EDB9-9634-C521-260F571A461A}"/>
              </a:ext>
            </a:extLst>
          </p:cNvPr>
          <p:cNvSpPr>
            <a:spLocks noGrp="1"/>
          </p:cNvSpPr>
          <p:nvPr>
            <p:ph idx="1"/>
          </p:nvPr>
        </p:nvSpPr>
        <p:spPr>
          <a:xfrm>
            <a:off x="0" y="1143000"/>
            <a:ext cx="12077700" cy="5714999"/>
          </a:xfrm>
        </p:spPr>
        <p:txBody>
          <a:bodyPr>
            <a:normAutofit lnSpcReduction="10000"/>
          </a:bodyPr>
          <a:lstStyle/>
          <a:p>
            <a:r>
              <a:rPr lang="en-CA" b="1" dirty="0">
                <a:highlight>
                  <a:srgbClr val="FFFF00"/>
                </a:highlight>
              </a:rPr>
              <a:t>The word abomination is use for the vilest sorts of sin</a:t>
            </a:r>
            <a:r>
              <a:rPr lang="en-CA" dirty="0"/>
              <a:t>, for example:</a:t>
            </a:r>
          </a:p>
          <a:p>
            <a:pPr marL="457200" lvl="1" indent="0">
              <a:spcBef>
                <a:spcPts val="0"/>
              </a:spcBef>
              <a:buNone/>
            </a:pPr>
            <a:r>
              <a:rPr lang="en-CA" b="1" u="sng" dirty="0"/>
              <a:t>Leviticus 20:13 ESV</a:t>
            </a:r>
            <a:br>
              <a:rPr lang="en-CA" dirty="0"/>
            </a:br>
            <a:r>
              <a:rPr lang="en-CA" dirty="0"/>
              <a:t>If a man lies with a male as with a woman, </a:t>
            </a:r>
            <a:br>
              <a:rPr lang="en-CA" dirty="0"/>
            </a:br>
            <a:r>
              <a:rPr lang="en-CA" b="1" dirty="0">
                <a:highlight>
                  <a:srgbClr val="FFFF00"/>
                </a:highlight>
              </a:rPr>
              <a:t>both of them have committed an abomination</a:t>
            </a:r>
            <a:r>
              <a:rPr lang="en-CA" dirty="0"/>
              <a:t>; </a:t>
            </a:r>
            <a:br>
              <a:rPr lang="en-CA" dirty="0"/>
            </a:br>
            <a:r>
              <a:rPr lang="en-CA" dirty="0"/>
              <a:t>they shall surely be put to death; their blood is upon them.</a:t>
            </a:r>
          </a:p>
          <a:p>
            <a:pPr marL="457200" lvl="1" indent="0">
              <a:buNone/>
            </a:pPr>
            <a:r>
              <a:rPr lang="en-CA" b="1" u="sng" dirty="0"/>
              <a:t>Deuteronomy 12:31 ESV</a:t>
            </a:r>
            <a:br>
              <a:rPr lang="en-CA" dirty="0"/>
            </a:br>
            <a:r>
              <a:rPr lang="en-CA" dirty="0"/>
              <a:t>You shall not worship the LORD your God in that way, </a:t>
            </a:r>
            <a:br>
              <a:rPr lang="en-CA" dirty="0"/>
            </a:br>
            <a:r>
              <a:rPr lang="en-CA" dirty="0"/>
              <a:t>for </a:t>
            </a:r>
            <a:r>
              <a:rPr lang="en-CA" b="1" dirty="0">
                <a:highlight>
                  <a:srgbClr val="FFFF00"/>
                </a:highlight>
              </a:rPr>
              <a:t>every abominable thing</a:t>
            </a:r>
            <a:r>
              <a:rPr lang="en-CA" dirty="0"/>
              <a:t> that the LORD hates </a:t>
            </a:r>
            <a:r>
              <a:rPr lang="en-CA" b="1" dirty="0">
                <a:highlight>
                  <a:srgbClr val="FFFF00"/>
                </a:highlight>
              </a:rPr>
              <a:t>they have done</a:t>
            </a:r>
            <a:r>
              <a:rPr lang="en-CA" dirty="0"/>
              <a:t> for their gods, </a:t>
            </a:r>
            <a:br>
              <a:rPr lang="en-CA" dirty="0"/>
            </a:br>
            <a:r>
              <a:rPr lang="en-CA" dirty="0"/>
              <a:t>for they even </a:t>
            </a:r>
            <a:r>
              <a:rPr lang="en-CA" b="1" dirty="0">
                <a:highlight>
                  <a:srgbClr val="FFFF00"/>
                </a:highlight>
              </a:rPr>
              <a:t>burn their sons and their daughters</a:t>
            </a:r>
            <a:r>
              <a:rPr lang="en-CA" dirty="0"/>
              <a:t> in the fire to their gods.</a:t>
            </a:r>
          </a:p>
          <a:p>
            <a:pPr marL="457200" lvl="1" indent="0">
              <a:buNone/>
            </a:pPr>
            <a:r>
              <a:rPr lang="en-CA" b="1" u="sng" dirty="0"/>
              <a:t>Deuteronomy 14:3 ESV</a:t>
            </a:r>
            <a:br>
              <a:rPr lang="en-CA" dirty="0"/>
            </a:br>
            <a:r>
              <a:rPr lang="en-CA" b="1" dirty="0">
                <a:highlight>
                  <a:srgbClr val="FFFF00"/>
                </a:highlight>
              </a:rPr>
              <a:t>You shall not eat any abomination</a:t>
            </a:r>
            <a:r>
              <a:rPr lang="en-CA" dirty="0"/>
              <a:t>.</a:t>
            </a:r>
          </a:p>
          <a:p>
            <a:pPr marL="457200" lvl="1" indent="0">
              <a:buNone/>
            </a:pPr>
            <a:r>
              <a:rPr lang="en-CA" b="1" u="sng" dirty="0"/>
              <a:t>Deuteronomy 27:15a ESV</a:t>
            </a:r>
            <a:br>
              <a:rPr lang="en-CA" dirty="0"/>
            </a:br>
            <a:r>
              <a:rPr lang="en-CA" dirty="0"/>
              <a:t>Cursed be the man who makes </a:t>
            </a:r>
            <a:r>
              <a:rPr lang="en-CA" b="1" dirty="0">
                <a:highlight>
                  <a:srgbClr val="FFFF00"/>
                </a:highlight>
              </a:rPr>
              <a:t>a carved or cast metal image</a:t>
            </a:r>
            <a:r>
              <a:rPr lang="en-CA" dirty="0"/>
              <a:t>, </a:t>
            </a:r>
            <a:br>
              <a:rPr lang="en-CA" dirty="0"/>
            </a:br>
            <a:r>
              <a:rPr lang="en-CA" b="1" dirty="0">
                <a:highlight>
                  <a:srgbClr val="FFFF00"/>
                </a:highlight>
              </a:rPr>
              <a:t>an abomination</a:t>
            </a:r>
            <a:r>
              <a:rPr lang="en-CA" dirty="0"/>
              <a:t> to the LORD, </a:t>
            </a:r>
            <a:br>
              <a:rPr lang="en-CA" dirty="0"/>
            </a:br>
            <a:r>
              <a:rPr lang="en-CA" dirty="0"/>
              <a:t>a thing made by the hands of a craftsman, and sets it up in secret.</a:t>
            </a:r>
          </a:p>
          <a:p>
            <a:pPr>
              <a:spcBef>
                <a:spcPts val="1200"/>
              </a:spcBef>
            </a:pPr>
            <a:r>
              <a:rPr lang="en-CA" b="1" dirty="0">
                <a:highlight>
                  <a:srgbClr val="FFFF00"/>
                </a:highlight>
              </a:rPr>
              <a:t>“Idolatry” is the worst form of “abomination”</a:t>
            </a:r>
          </a:p>
        </p:txBody>
      </p:sp>
    </p:spTree>
    <p:extLst>
      <p:ext uri="{BB962C8B-B14F-4D97-AF65-F5344CB8AC3E}">
        <p14:creationId xmlns:p14="http://schemas.microsoft.com/office/powerpoint/2010/main" val="677114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E00B2-0D46-4E92-71EA-69557CD22E43}"/>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What is an “Abomination”?</a:t>
            </a:r>
          </a:p>
        </p:txBody>
      </p:sp>
      <p:sp>
        <p:nvSpPr>
          <p:cNvPr id="3" name="Content Placeholder 2">
            <a:extLst>
              <a:ext uri="{FF2B5EF4-FFF2-40B4-BE49-F238E27FC236}">
                <a16:creationId xmlns:a16="http://schemas.microsoft.com/office/drawing/2014/main" id="{02417E6C-7888-3F45-D3DB-8E4D107CAC14}"/>
              </a:ext>
            </a:extLst>
          </p:cNvPr>
          <p:cNvSpPr>
            <a:spLocks noGrp="1"/>
          </p:cNvSpPr>
          <p:nvPr>
            <p:ph idx="1"/>
          </p:nvPr>
        </p:nvSpPr>
        <p:spPr>
          <a:xfrm>
            <a:off x="0" y="1143000"/>
            <a:ext cx="12192000" cy="5714999"/>
          </a:xfrm>
        </p:spPr>
        <p:txBody>
          <a:bodyPr>
            <a:normAutofit/>
          </a:bodyPr>
          <a:lstStyle/>
          <a:p>
            <a:r>
              <a:rPr lang="en-CA" dirty="0">
                <a:latin typeface="Calibri" panose="020F0502020204030204" pitchFamily="34" charset="0"/>
                <a:cs typeface="Calibri" panose="020F0502020204030204" pitchFamily="34" charset="0"/>
              </a:rPr>
              <a:t>The word is seldom used in the New Testament (only 5 occurrences)</a:t>
            </a:r>
          </a:p>
          <a:p>
            <a:r>
              <a:rPr lang="en-CA" dirty="0">
                <a:latin typeface="Calibri" panose="020F0502020204030204" pitchFamily="34" charset="0"/>
                <a:cs typeface="Calibri" panose="020F0502020204030204" pitchFamily="34" charset="0"/>
              </a:rPr>
              <a:t> Jesus used it of the attitude of the Pharisees:</a:t>
            </a:r>
          </a:p>
          <a:p>
            <a:pPr marL="457200" lvl="1" indent="0">
              <a:spcBef>
                <a:spcPts val="0"/>
              </a:spcBef>
              <a:buNone/>
            </a:pPr>
            <a:r>
              <a:rPr lang="en-CA" b="1" u="sng" dirty="0">
                <a:latin typeface="Calibri" panose="020F0502020204030204" pitchFamily="34" charset="0"/>
                <a:cs typeface="Calibri" panose="020F0502020204030204" pitchFamily="34" charset="0"/>
              </a:rPr>
              <a:t>Luke 16:14-15 ESV</a:t>
            </a:r>
          </a:p>
          <a:p>
            <a:pPr marL="457200" lvl="1" indent="0">
              <a:spcBef>
                <a:spcPts val="0"/>
              </a:spcBef>
              <a:buNone/>
            </a:pPr>
            <a:r>
              <a:rPr lang="en-CA" dirty="0">
                <a:latin typeface="Calibri" panose="020F0502020204030204" pitchFamily="34" charset="0"/>
                <a:cs typeface="Calibri" panose="020F0502020204030204" pitchFamily="34" charset="0"/>
              </a:rPr>
              <a:t>The Pharisees, who were lovers of money, heard all these things, and they ridiculed him.</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he said to them, </a:t>
            </a:r>
          </a:p>
          <a:p>
            <a:pPr marL="914400" lvl="2" indent="0">
              <a:spcBef>
                <a:spcPts val="0"/>
              </a:spcBef>
              <a:buNone/>
            </a:pPr>
            <a:r>
              <a:rPr lang="en-CA" dirty="0">
                <a:latin typeface="Calibri" panose="020F0502020204030204" pitchFamily="34" charset="0"/>
                <a:cs typeface="Calibri" panose="020F0502020204030204" pitchFamily="34" charset="0"/>
              </a:rPr>
              <a:t>“</a:t>
            </a:r>
            <a:r>
              <a:rPr lang="en-CA" sz="2400" dirty="0">
                <a:latin typeface="Calibri" panose="020F0502020204030204" pitchFamily="34" charset="0"/>
                <a:cs typeface="Calibri" panose="020F0502020204030204" pitchFamily="34" charset="0"/>
              </a:rPr>
              <a:t>You are those who justify yourselves before men, but God knows your hearts.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For </a:t>
            </a:r>
            <a:r>
              <a:rPr lang="en-CA" sz="2400" b="1" dirty="0">
                <a:highlight>
                  <a:srgbClr val="FFFF00"/>
                </a:highlight>
                <a:latin typeface="Calibri" panose="020F0502020204030204" pitchFamily="34" charset="0"/>
                <a:cs typeface="Calibri" panose="020F0502020204030204" pitchFamily="34" charset="0"/>
              </a:rPr>
              <a:t>what is exalted among men is an abomination in the sight of God</a:t>
            </a:r>
            <a:r>
              <a:rPr lang="en-CA" sz="2400" dirty="0">
                <a:latin typeface="Calibri" panose="020F0502020204030204" pitchFamily="34" charset="0"/>
                <a:cs typeface="Calibri" panose="020F0502020204030204" pitchFamily="34" charset="0"/>
              </a:rPr>
              <a:t>.  …”</a:t>
            </a:r>
            <a:endParaRPr lang="en-CA" dirty="0">
              <a:latin typeface="Calibri" panose="020F0502020204030204" pitchFamily="34" charset="0"/>
              <a:cs typeface="Calibri" panose="020F0502020204030204" pitchFamily="34" charset="0"/>
            </a:endParaRPr>
          </a:p>
          <a:p>
            <a:r>
              <a:rPr lang="en-CA" dirty="0">
                <a:latin typeface="Calibri" panose="020F0502020204030204" pitchFamily="34" charset="0"/>
                <a:cs typeface="Calibri" panose="020F0502020204030204" pitchFamily="34" charset="0"/>
              </a:rPr>
              <a:t>The actions of the “Beast Power” are called “abominations”:</a:t>
            </a:r>
          </a:p>
          <a:p>
            <a:pPr marL="457200" lvl="1" indent="0">
              <a:spcBef>
                <a:spcPts val="0"/>
              </a:spcBef>
              <a:buNone/>
            </a:pPr>
            <a:r>
              <a:rPr lang="en-CA" b="1" u="sng" dirty="0">
                <a:latin typeface="Calibri" panose="020F0502020204030204" pitchFamily="34" charset="0"/>
                <a:cs typeface="Calibri" panose="020F0502020204030204" pitchFamily="34" charset="0"/>
              </a:rPr>
              <a:t>Revelation 17:4-5 ESV</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The woman was arrayed in purple and scarlet,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adorned with gold and jewels and pearls,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holding in her hand </a:t>
            </a:r>
            <a:r>
              <a:rPr lang="en-CA" b="1" dirty="0">
                <a:highlight>
                  <a:srgbClr val="FFFF00"/>
                </a:highlight>
                <a:latin typeface="Calibri" panose="020F0502020204030204" pitchFamily="34" charset="0"/>
                <a:cs typeface="Calibri" panose="020F0502020204030204" pitchFamily="34" charset="0"/>
              </a:rPr>
              <a:t>a golden cup full of abominations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impurities of her sexual immorality.</a:t>
            </a:r>
          </a:p>
          <a:p>
            <a:pPr marL="457200" lvl="1" indent="0">
              <a:buNone/>
            </a:pPr>
            <a:r>
              <a:rPr lang="en-CA" dirty="0">
                <a:latin typeface="Calibri" panose="020F0502020204030204" pitchFamily="34" charset="0"/>
                <a:cs typeface="Calibri" panose="020F0502020204030204" pitchFamily="34" charset="0"/>
              </a:rPr>
              <a:t>And on her forehead was written a name of mystery: </a:t>
            </a:r>
          </a:p>
          <a:p>
            <a:pPr marL="914400" lvl="2" indent="0">
              <a:spcBef>
                <a:spcPts val="0"/>
              </a:spcBef>
              <a:buNone/>
            </a:pPr>
            <a:r>
              <a:rPr lang="en-CA" sz="2400" dirty="0">
                <a:latin typeface="Calibri" panose="020F0502020204030204" pitchFamily="34" charset="0"/>
                <a:cs typeface="Calibri" panose="020F0502020204030204" pitchFamily="34" charset="0"/>
              </a:rPr>
              <a:t>“Babylon the great, </a:t>
            </a:r>
            <a:r>
              <a:rPr lang="en-CA" sz="2400" b="1" dirty="0">
                <a:highlight>
                  <a:srgbClr val="FFFF00"/>
                </a:highlight>
                <a:latin typeface="Calibri" panose="020F0502020204030204" pitchFamily="34" charset="0"/>
                <a:cs typeface="Calibri" panose="020F0502020204030204" pitchFamily="34" charset="0"/>
              </a:rPr>
              <a:t>mother of prostitutes and of earth’s abominations</a:t>
            </a:r>
            <a:r>
              <a:rPr lang="en-CA" sz="2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81776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B88DD-B217-78CA-CF9D-CA33A1B19DAB}"/>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A Problem of Translation</a:t>
            </a:r>
          </a:p>
        </p:txBody>
      </p:sp>
      <p:sp>
        <p:nvSpPr>
          <p:cNvPr id="3" name="Content Placeholder 2">
            <a:extLst>
              <a:ext uri="{FF2B5EF4-FFF2-40B4-BE49-F238E27FC236}">
                <a16:creationId xmlns:a16="http://schemas.microsoft.com/office/drawing/2014/main" id="{149BDAA2-ECDC-1E42-59DB-8AF6E4CFC48F}"/>
              </a:ext>
            </a:extLst>
          </p:cNvPr>
          <p:cNvSpPr>
            <a:spLocks noGrp="1"/>
          </p:cNvSpPr>
          <p:nvPr>
            <p:ph idx="1"/>
          </p:nvPr>
        </p:nvSpPr>
        <p:spPr>
          <a:xfrm>
            <a:off x="423080" y="1181100"/>
            <a:ext cx="11768919" cy="5676899"/>
          </a:xfrm>
        </p:spPr>
        <p:txBody>
          <a:bodyPr>
            <a:normAutofit fontScale="92500" lnSpcReduction="10000"/>
          </a:bodyPr>
          <a:lstStyle/>
          <a:p>
            <a:r>
              <a:rPr lang="en-CA" sz="3000" dirty="0">
                <a:latin typeface="Calibri" panose="020F0502020204030204" pitchFamily="34" charset="0"/>
                <a:cs typeface="Calibri" panose="020F0502020204030204" pitchFamily="34" charset="0"/>
              </a:rPr>
              <a:t>The word, </a:t>
            </a:r>
            <a:r>
              <a:rPr lang="en-CA" sz="3000" dirty="0">
                <a:latin typeface="Calibri" panose="020F0502020204030204" pitchFamily="34" charset="0"/>
                <a:cs typeface="+mj-cs"/>
              </a:rPr>
              <a:t> </a:t>
            </a:r>
            <a:r>
              <a:rPr lang="he-IL" sz="3000" dirty="0">
                <a:latin typeface="Calibri" panose="020F0502020204030204" pitchFamily="34" charset="0"/>
                <a:cs typeface="+mj-cs"/>
              </a:rPr>
              <a:t>תָּמִיד</a:t>
            </a:r>
            <a:r>
              <a:rPr lang="en-CA" sz="3000" dirty="0">
                <a:latin typeface="Calibri" panose="020F0502020204030204" pitchFamily="34" charset="0"/>
                <a:cs typeface="+mj-cs"/>
              </a:rPr>
              <a:t> </a:t>
            </a:r>
            <a:r>
              <a:rPr lang="en-CA" sz="3000" dirty="0">
                <a:latin typeface="Calibri" panose="020F0502020204030204" pitchFamily="34" charset="0"/>
                <a:cs typeface="Calibri" panose="020F0502020204030204" pitchFamily="34" charset="0"/>
              </a:rPr>
              <a:t> - </a:t>
            </a:r>
            <a:r>
              <a:rPr lang="en-CA" sz="3000" dirty="0" err="1">
                <a:latin typeface="Calibri" panose="020F0502020204030204" pitchFamily="34" charset="0"/>
                <a:cs typeface="Calibri" panose="020F0502020204030204" pitchFamily="34" charset="0"/>
              </a:rPr>
              <a:t>tamid</a:t>
            </a:r>
            <a:r>
              <a:rPr lang="en-CA" sz="3000" dirty="0">
                <a:latin typeface="Calibri" panose="020F0502020204030204" pitchFamily="34" charset="0"/>
                <a:cs typeface="Calibri" panose="020F0502020204030204" pitchFamily="34" charset="0"/>
              </a:rPr>
              <a:t>, in Daniel 8:11, 12, 13, 11:31, and 12:11 </a:t>
            </a:r>
            <a:br>
              <a:rPr lang="en-CA" dirty="0">
                <a:latin typeface="Calibri" panose="020F0502020204030204" pitchFamily="34" charset="0"/>
                <a:cs typeface="Calibri" panose="020F0502020204030204" pitchFamily="34" charset="0"/>
              </a:rPr>
            </a:br>
            <a:r>
              <a:rPr lang="en-CA" sz="3000" dirty="0">
                <a:latin typeface="Calibri" panose="020F0502020204030204" pitchFamily="34" charset="0"/>
                <a:cs typeface="Calibri" panose="020F0502020204030204" pitchFamily="34" charset="0"/>
              </a:rPr>
              <a:t>is translated “</a:t>
            </a:r>
            <a:r>
              <a:rPr lang="en-CA" sz="3000" b="1" dirty="0">
                <a:highlight>
                  <a:srgbClr val="FFFF00"/>
                </a:highlight>
                <a:latin typeface="Calibri" panose="020F0502020204030204" pitchFamily="34" charset="0"/>
                <a:cs typeface="Calibri" panose="020F0502020204030204" pitchFamily="34" charset="0"/>
              </a:rPr>
              <a:t>regular burnt offering</a:t>
            </a:r>
            <a:r>
              <a:rPr lang="en-CA" sz="3000" dirty="0">
                <a:latin typeface="Calibri" panose="020F0502020204030204" pitchFamily="34" charset="0"/>
                <a:cs typeface="Calibri" panose="020F0502020204030204" pitchFamily="34" charset="0"/>
              </a:rPr>
              <a:t>” in ESV</a:t>
            </a:r>
            <a:endParaRPr lang="en-CA" sz="2600" dirty="0">
              <a:latin typeface="Calibri" panose="020F0502020204030204" pitchFamily="34" charset="0"/>
              <a:cs typeface="Calibri" panose="020F0502020204030204" pitchFamily="34" charset="0"/>
            </a:endParaRP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600" b="1" i="0" u="sng"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Daniel 8:11b-13, 11:31, 12:31 ESV</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the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t>
            </a:r>
            <a:r>
              <a:rPr kumimoji="0" lang="en-CA" sz="2600" b="1" i="0"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regular burnt offering” (</a:t>
            </a:r>
            <a:r>
              <a:rPr kumimoji="0" lang="en-CA" sz="2600" b="1" i="0" strike="noStrike" kern="1200" cap="none" spc="0" normalizeH="0" baseline="0" noProof="0" dirty="0" err="1">
                <a:ln>
                  <a:noFill/>
                </a:ln>
                <a:solidFill>
                  <a:prstClr val="black"/>
                </a:solidFill>
                <a:effectLst/>
                <a:highlight>
                  <a:srgbClr val="FFFF00"/>
                </a:highlight>
                <a:uLnTx/>
                <a:uFillTx/>
                <a:latin typeface="Calibri" panose="020F0502020204030204" pitchFamily="34" charset="0"/>
                <a:cs typeface="Calibri" panose="020F0502020204030204" pitchFamily="34" charset="0"/>
              </a:rPr>
              <a:t>tamid</a:t>
            </a:r>
            <a:r>
              <a:rPr kumimoji="0" lang="en-CA" sz="2600" b="1" i="0"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was taken away from him,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the place of his sanctuary was overthrown.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a host will be given over to it together with </a:t>
            </a:r>
            <a:r>
              <a:rPr kumimoji="0" lang="en-CA" sz="2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“regular burnt offering” (</a:t>
            </a:r>
            <a:r>
              <a:rPr kumimoji="0" lang="en-CA" sz="2600" b="1" i="0" u="none" strike="noStrike" kern="1200" cap="none" spc="0" normalizeH="0" baseline="0" noProof="0" dirty="0" err="1">
                <a:ln>
                  <a:noFill/>
                </a:ln>
                <a:solidFill>
                  <a:prstClr val="black"/>
                </a:solidFill>
                <a:effectLst/>
                <a:highlight>
                  <a:srgbClr val="FFFF00"/>
                </a:highlight>
                <a:uLnTx/>
                <a:uFillTx/>
                <a:latin typeface="Calibri" panose="020F0502020204030204" pitchFamily="34" charset="0"/>
                <a:cs typeface="Calibri" panose="020F0502020204030204" pitchFamily="34" charset="0"/>
              </a:rPr>
              <a:t>tamid</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because of transgression, and it will throw truth to the ground, and it will act and prosper.</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Then I heard a holy one speaking, and another holy one said to the one who spoke, </a:t>
            </a:r>
          </a:p>
          <a:p>
            <a:pPr marL="914400" lvl="2" indent="0">
              <a:spcBef>
                <a:spcPts val="0"/>
              </a:spcBef>
              <a:buNone/>
              <a:defRPr/>
            </a:pP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“For how long is the vision concerning </a:t>
            </a:r>
            <a:r>
              <a:rPr kumimoji="0" lang="en-CA" sz="2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“regular burnt offering” (</a:t>
            </a:r>
            <a:r>
              <a:rPr kumimoji="0" lang="en-CA" sz="2600" b="1" i="0" u="none" strike="noStrike" kern="1200" cap="none" spc="0" normalizeH="0" baseline="0" noProof="0" dirty="0" err="1">
                <a:ln>
                  <a:noFill/>
                </a:ln>
                <a:solidFill>
                  <a:prstClr val="black"/>
                </a:solidFill>
                <a:effectLst/>
                <a:highlight>
                  <a:srgbClr val="FFFF00"/>
                </a:highlight>
                <a:uLnTx/>
                <a:uFillTx/>
                <a:latin typeface="Calibri" panose="020F0502020204030204" pitchFamily="34" charset="0"/>
                <a:cs typeface="Calibri" panose="020F0502020204030204" pitchFamily="34" charset="0"/>
              </a:rPr>
              <a:t>tamid</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the transgression that makes desolate</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the giving over of the sanctuary and host to be trampled underfoot?” </a:t>
            </a:r>
          </a:p>
          <a:p>
            <a:pPr marL="457200" marR="0" lvl="1" indent="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Forces from him shall appear and profane the temple and fortress,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shall take away </a:t>
            </a:r>
            <a:r>
              <a:rPr kumimoji="0" lang="en-CA" sz="2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“regular burnt offering” (</a:t>
            </a:r>
            <a:r>
              <a:rPr kumimoji="0" lang="en-CA" sz="2600" b="1" i="0" u="none" strike="noStrike" kern="1200" cap="none" spc="0" normalizeH="0" baseline="0" noProof="0" dirty="0" err="1">
                <a:ln>
                  <a:noFill/>
                </a:ln>
                <a:solidFill>
                  <a:prstClr val="black"/>
                </a:solidFill>
                <a:effectLst/>
                <a:highlight>
                  <a:srgbClr val="FFFF00"/>
                </a:highlight>
                <a:uLnTx/>
                <a:uFillTx/>
                <a:latin typeface="Calibri" panose="020F0502020204030204" pitchFamily="34" charset="0"/>
                <a:cs typeface="Calibri" panose="020F0502020204030204" pitchFamily="34" charset="0"/>
              </a:rPr>
              <a:t>tamid</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they shall set up the abomination that makes desolate</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p>
          <a:p>
            <a:pPr marL="457200" marR="0" lvl="1" indent="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from the time that </a:t>
            </a:r>
            <a:r>
              <a:rPr kumimoji="0" lang="en-CA" sz="2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“regular burnt offering” (</a:t>
            </a:r>
            <a:r>
              <a:rPr kumimoji="0" lang="en-CA" sz="2600" b="1" i="0" u="none" strike="noStrike" kern="1200" cap="none" spc="0" normalizeH="0" baseline="0" noProof="0" dirty="0" err="1">
                <a:ln>
                  <a:noFill/>
                </a:ln>
                <a:solidFill>
                  <a:prstClr val="black"/>
                </a:solidFill>
                <a:effectLst/>
                <a:highlight>
                  <a:srgbClr val="FFFF00"/>
                </a:highlight>
                <a:uLnTx/>
                <a:uFillTx/>
                <a:latin typeface="Calibri" panose="020F0502020204030204" pitchFamily="34" charset="0"/>
                <a:cs typeface="Calibri" panose="020F0502020204030204" pitchFamily="34" charset="0"/>
              </a:rPr>
              <a:t>tamid</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is taken away </a:t>
            </a:r>
            <a:b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and </a:t>
            </a:r>
            <a:r>
              <a:rPr kumimoji="0" lang="en-CA" sz="26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the abomination that makes desolate is set up</a:t>
            </a:r>
            <a:r>
              <a:rPr kumimoji="0" lang="en-CA" sz="2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there shall be 1,290 days.</a:t>
            </a:r>
            <a:endParaRPr lang="en-CA" sz="2600" dirty="0">
              <a:latin typeface="Calibri" panose="020F0502020204030204" pitchFamily="34" charset="0"/>
              <a:cs typeface="Calibri" panose="020F0502020204030204" pitchFamily="34" charset="0"/>
            </a:endParaRPr>
          </a:p>
          <a:p>
            <a:r>
              <a:rPr lang="en-CA" sz="3000" dirty="0">
                <a:latin typeface="Calibri" panose="020F0502020204030204" pitchFamily="34" charset="0"/>
                <a:cs typeface="Calibri" panose="020F0502020204030204" pitchFamily="34" charset="0"/>
              </a:rPr>
              <a:t>KJV and NKJV translate “daily sacrifice”; other English translations are similar</a:t>
            </a:r>
          </a:p>
        </p:txBody>
      </p:sp>
    </p:spTree>
    <p:extLst>
      <p:ext uri="{BB962C8B-B14F-4D97-AF65-F5344CB8AC3E}">
        <p14:creationId xmlns:p14="http://schemas.microsoft.com/office/powerpoint/2010/main" val="3476668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B9651-1107-92EC-EF80-BAF8339BC4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69054F-6AC5-E4DB-2B71-3F530082D33D}"/>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A Problem of Translation</a:t>
            </a:r>
          </a:p>
        </p:txBody>
      </p:sp>
      <p:sp>
        <p:nvSpPr>
          <p:cNvPr id="3" name="Content Placeholder 2">
            <a:extLst>
              <a:ext uri="{FF2B5EF4-FFF2-40B4-BE49-F238E27FC236}">
                <a16:creationId xmlns:a16="http://schemas.microsoft.com/office/drawing/2014/main" id="{8F192F9E-69E3-E201-5F3D-CB8F6635ED01}"/>
              </a:ext>
            </a:extLst>
          </p:cNvPr>
          <p:cNvSpPr>
            <a:spLocks noGrp="1"/>
          </p:cNvSpPr>
          <p:nvPr>
            <p:ph idx="1"/>
          </p:nvPr>
        </p:nvSpPr>
        <p:spPr>
          <a:xfrm>
            <a:off x="0" y="1181100"/>
            <a:ext cx="12192000" cy="5676899"/>
          </a:xfrm>
        </p:spPr>
        <p:txBody>
          <a:bodyPr>
            <a:normAutofit lnSpcReduction="10000"/>
          </a:bodyPr>
          <a:lstStyle/>
          <a:p>
            <a:r>
              <a:rPr lang="en-CA" dirty="0">
                <a:latin typeface="Calibri" panose="020F0502020204030204" pitchFamily="34" charset="0"/>
                <a:cs typeface="Calibri" panose="020F0502020204030204" pitchFamily="34" charset="0"/>
              </a:rPr>
              <a:t>Where </a:t>
            </a:r>
            <a:r>
              <a:rPr lang="en-CA" i="1" dirty="0" err="1">
                <a:latin typeface="Calibri" panose="020F0502020204030204" pitchFamily="34" charset="0"/>
                <a:cs typeface="Calibri" panose="020F0502020204030204" pitchFamily="34" charset="0"/>
              </a:rPr>
              <a:t>tamid</a:t>
            </a:r>
            <a:r>
              <a:rPr lang="en-CA" dirty="0">
                <a:latin typeface="Calibri" panose="020F0502020204030204" pitchFamily="34" charset="0"/>
                <a:cs typeface="Calibri" panose="020F0502020204030204" pitchFamily="34" charset="0"/>
              </a:rPr>
              <a:t> is used definitionally in Exodus 25:30, 27:20, 28:29, 30, 38,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29:38, 42, and 30:8, it is clear, that </a:t>
            </a:r>
            <a:r>
              <a:rPr lang="en-CA" b="1" i="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 encompasses the entire temple service, NOT just any particular sacrifice</a:t>
            </a:r>
          </a:p>
          <a:p>
            <a:pPr marL="457200" lvl="1" indent="0">
              <a:buNone/>
            </a:pPr>
            <a:r>
              <a:rPr lang="en-CA" b="1" u="sng" dirty="0">
                <a:latin typeface="Calibri" panose="020F0502020204030204" pitchFamily="34" charset="0"/>
                <a:cs typeface="Calibri" panose="020F0502020204030204" pitchFamily="34" charset="0"/>
              </a:rPr>
              <a:t>Exodus 25:30 ESV</a:t>
            </a:r>
          </a:p>
          <a:p>
            <a:pPr marL="457200" lvl="1" indent="0">
              <a:spcBef>
                <a:spcPts val="0"/>
              </a:spcBef>
              <a:buNone/>
            </a:pPr>
            <a:r>
              <a:rPr lang="en-CA" dirty="0">
                <a:latin typeface="Calibri" panose="020F0502020204030204" pitchFamily="34" charset="0"/>
                <a:cs typeface="Calibri" panose="020F0502020204030204" pitchFamily="34" charset="0"/>
              </a:rPr>
              <a:t>And you shall set the </a:t>
            </a:r>
            <a:r>
              <a:rPr lang="en-CA" b="1" dirty="0">
                <a:highlight>
                  <a:srgbClr val="FFFF00"/>
                </a:highlight>
                <a:latin typeface="Calibri" panose="020F0502020204030204" pitchFamily="34" charset="0"/>
                <a:cs typeface="Calibri" panose="020F0502020204030204" pitchFamily="34" charset="0"/>
              </a:rPr>
              <a:t>bread of the Presence</a:t>
            </a:r>
            <a:r>
              <a:rPr lang="en-CA" dirty="0">
                <a:latin typeface="Calibri" panose="020F0502020204030204" pitchFamily="34" charset="0"/>
                <a:cs typeface="Calibri" panose="020F0502020204030204" pitchFamily="34" charset="0"/>
              </a:rPr>
              <a:t> on the table before me </a:t>
            </a:r>
            <a:r>
              <a:rPr lang="en-CA" b="1" dirty="0">
                <a:highlight>
                  <a:srgbClr val="FFFF00"/>
                </a:highlight>
                <a:latin typeface="Calibri" panose="020F0502020204030204" pitchFamily="34" charset="0"/>
                <a:cs typeface="Calibri" panose="020F0502020204030204" pitchFamily="34" charset="0"/>
              </a:rPr>
              <a:t>regularly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Exodus 27:20 ESV</a:t>
            </a:r>
          </a:p>
          <a:p>
            <a:pPr marL="457200" lvl="1" indent="0">
              <a:spcBef>
                <a:spcPts val="0"/>
              </a:spcBef>
              <a:buNone/>
            </a:pPr>
            <a:r>
              <a:rPr lang="en-CA" dirty="0">
                <a:latin typeface="Calibri" panose="020F0502020204030204" pitchFamily="34" charset="0"/>
                <a:cs typeface="Calibri" panose="020F0502020204030204" pitchFamily="34" charset="0"/>
              </a:rPr>
              <a:t>You shall command the people of Israel that they bring to you pure beaten olive oil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the light, that </a:t>
            </a:r>
            <a:r>
              <a:rPr lang="en-CA" b="1" dirty="0">
                <a:highlight>
                  <a:srgbClr val="FFFF00"/>
                </a:highlight>
                <a:latin typeface="Calibri" panose="020F0502020204030204" pitchFamily="34" charset="0"/>
                <a:cs typeface="Calibri" panose="020F0502020204030204" pitchFamily="34" charset="0"/>
              </a:rPr>
              <a:t>a lamp may regularly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 be set up to burn</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Exodus 28:29, 30b, 36, 38b ESV</a:t>
            </a:r>
          </a:p>
          <a:p>
            <a:pPr marL="457200" lvl="1" indent="0">
              <a:spcBef>
                <a:spcPts val="0"/>
              </a:spcBef>
              <a:buNone/>
            </a:pPr>
            <a:r>
              <a:rPr lang="en-CA" dirty="0">
                <a:latin typeface="Calibri" panose="020F0502020204030204" pitchFamily="34" charset="0"/>
                <a:cs typeface="Calibri" panose="020F0502020204030204" pitchFamily="34" charset="0"/>
              </a:rPr>
              <a:t>So Aaron shall bear the names of the sons of Israel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the breastpiece of judgment on his heart, when he goes into the Holy Place,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to bring them to regular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 remembrance before the LORD</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Thus Aaron shall bear the judgment of the people of Israel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on his heart before the LORD regularly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a:t>
            </a:r>
            <a:r>
              <a:rPr lang="en-CA" dirty="0">
                <a:latin typeface="Calibri" panose="020F0502020204030204" pitchFamily="34" charset="0"/>
                <a:cs typeface="Calibri" panose="020F0502020204030204" pitchFamily="34" charset="0"/>
              </a:rPr>
              <a:t>.</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“You shall make a plate of pure gold and engrave on it, like the engraving of a signet, </a:t>
            </a:r>
          </a:p>
          <a:p>
            <a:pPr marL="914400" lvl="2" indent="0">
              <a:spcBef>
                <a:spcPts val="0"/>
              </a:spcBef>
              <a:buNone/>
            </a:pPr>
            <a:r>
              <a:rPr lang="en-CA" sz="2400" dirty="0">
                <a:latin typeface="Calibri" panose="020F0502020204030204" pitchFamily="34" charset="0"/>
                <a:cs typeface="Calibri" panose="020F0502020204030204" pitchFamily="34" charset="0"/>
              </a:rPr>
              <a:t>‘Holy to the LORD.’ </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It shall regularly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 be on his forehead</a:t>
            </a:r>
            <a:r>
              <a:rPr lang="en-CA" dirty="0">
                <a:latin typeface="Calibri" panose="020F0502020204030204" pitchFamily="34" charset="0"/>
                <a:cs typeface="Calibri" panose="020F0502020204030204" pitchFamily="34" charset="0"/>
              </a:rPr>
              <a:t>, that they may be accepted before the LORD.</a:t>
            </a:r>
          </a:p>
        </p:txBody>
      </p:sp>
    </p:spTree>
    <p:extLst>
      <p:ext uri="{BB962C8B-B14F-4D97-AF65-F5344CB8AC3E}">
        <p14:creationId xmlns:p14="http://schemas.microsoft.com/office/powerpoint/2010/main" val="4239472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282AA-A5E4-CCF3-3331-83A34F8F3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68DEBF-6244-DB34-1174-2B5A28A08450}"/>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A Problem of Translation</a:t>
            </a:r>
          </a:p>
        </p:txBody>
      </p:sp>
      <p:sp>
        <p:nvSpPr>
          <p:cNvPr id="3" name="Content Placeholder 2">
            <a:extLst>
              <a:ext uri="{FF2B5EF4-FFF2-40B4-BE49-F238E27FC236}">
                <a16:creationId xmlns:a16="http://schemas.microsoft.com/office/drawing/2014/main" id="{9507040E-A251-C4B4-0379-4A1EE82EF10A}"/>
              </a:ext>
            </a:extLst>
          </p:cNvPr>
          <p:cNvSpPr>
            <a:spLocks noGrp="1"/>
          </p:cNvSpPr>
          <p:nvPr>
            <p:ph idx="1"/>
          </p:nvPr>
        </p:nvSpPr>
        <p:spPr>
          <a:xfrm>
            <a:off x="0" y="1181100"/>
            <a:ext cx="12192000" cy="5676899"/>
          </a:xfrm>
        </p:spPr>
        <p:txBody>
          <a:bodyPr>
            <a:normAutofit lnSpcReduction="10000"/>
          </a:bodyPr>
          <a:lstStyle/>
          <a:p>
            <a:pPr marL="457200" lvl="1" indent="0">
              <a:buNone/>
            </a:pPr>
            <a:r>
              <a:rPr lang="en-CA" b="1" u="sng" dirty="0">
                <a:latin typeface="Calibri" panose="020F0502020204030204" pitchFamily="34" charset="0"/>
                <a:cs typeface="Calibri" panose="020F0502020204030204" pitchFamily="34" charset="0"/>
              </a:rPr>
              <a:t>Exodus 29:38, 42 ESV</a:t>
            </a:r>
          </a:p>
          <a:p>
            <a:pPr marL="457200" lvl="1" indent="0">
              <a:spcBef>
                <a:spcPts val="0"/>
              </a:spcBef>
              <a:buNone/>
            </a:pPr>
            <a:r>
              <a:rPr lang="en-CA" dirty="0">
                <a:latin typeface="Calibri" panose="020F0502020204030204" pitchFamily="34" charset="0"/>
                <a:cs typeface="Calibri" panose="020F0502020204030204" pitchFamily="34" charset="0"/>
              </a:rPr>
              <a:t>Now this is what you shall </a:t>
            </a:r>
            <a:r>
              <a:rPr lang="en-CA" b="1" dirty="0">
                <a:highlight>
                  <a:srgbClr val="FFFF00"/>
                </a:highlight>
                <a:latin typeface="Calibri" panose="020F0502020204030204" pitchFamily="34" charset="0"/>
                <a:cs typeface="Calibri" panose="020F0502020204030204" pitchFamily="34" charset="0"/>
              </a:rPr>
              <a:t>offer on the altar</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two lambs a year old </a:t>
            </a:r>
            <a:r>
              <a:rPr lang="en-CA" b="1" dirty="0">
                <a:highlight>
                  <a:srgbClr val="FFFF00"/>
                </a:highlight>
                <a:latin typeface="Calibri" panose="020F0502020204030204" pitchFamily="34" charset="0"/>
                <a:cs typeface="Calibri" panose="020F0502020204030204" pitchFamily="34" charset="0"/>
              </a:rPr>
              <a:t>day by day regularly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It shall be a regular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 burnt offering (`</a:t>
            </a:r>
            <a:r>
              <a:rPr lang="en-CA" b="1" dirty="0" err="1">
                <a:highlight>
                  <a:srgbClr val="FFFF00"/>
                </a:highlight>
                <a:latin typeface="Calibri" panose="020F0502020204030204" pitchFamily="34" charset="0"/>
                <a:cs typeface="Calibri" panose="020F0502020204030204" pitchFamily="34" charset="0"/>
              </a:rPr>
              <a:t>olah</a:t>
            </a:r>
            <a:r>
              <a:rPr lang="en-CA" b="1" dirty="0">
                <a:highlight>
                  <a:srgbClr val="FFFF00"/>
                </a:highlight>
                <a:latin typeface="Calibri" panose="020F0502020204030204" pitchFamily="34" charset="0"/>
                <a:cs typeface="Calibri" panose="020F0502020204030204" pitchFamily="34" charset="0"/>
              </a:rPr>
              <a:t>) </a:t>
            </a:r>
            <a:r>
              <a:rPr lang="en-CA" dirty="0">
                <a:latin typeface="Calibri" panose="020F0502020204030204" pitchFamily="34" charset="0"/>
                <a:cs typeface="Calibri" panose="020F0502020204030204" pitchFamily="34" charset="0"/>
              </a:rPr>
              <a:t>throughout your generations …</a:t>
            </a:r>
            <a:br>
              <a:rPr lang="en-CA" dirty="0">
                <a:latin typeface="Calibri" panose="020F0502020204030204" pitchFamily="34" charset="0"/>
                <a:cs typeface="Calibri" panose="020F0502020204030204" pitchFamily="34" charset="0"/>
              </a:rPr>
            </a:br>
            <a:r>
              <a:rPr lang="en-CA" b="1" u="sng" dirty="0">
                <a:latin typeface="Calibri" panose="020F0502020204030204" pitchFamily="34" charset="0"/>
                <a:cs typeface="Calibri" panose="020F0502020204030204" pitchFamily="34" charset="0"/>
              </a:rPr>
              <a:t>Exodus 30:8 ESV</a:t>
            </a:r>
          </a:p>
          <a:p>
            <a:pPr marL="457200" lvl="1" indent="0">
              <a:spcBef>
                <a:spcPts val="0"/>
              </a:spcBef>
              <a:buNone/>
            </a:pPr>
            <a:r>
              <a:rPr lang="en-CA" dirty="0">
                <a:latin typeface="Calibri" panose="020F0502020204030204" pitchFamily="34" charset="0"/>
                <a:cs typeface="Calibri" panose="020F0502020204030204" pitchFamily="34" charset="0"/>
              </a:rPr>
              <a:t>… and when Aaron sets up the lamps at twilight, he shall burn it,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a regular (</a:t>
            </a:r>
            <a:r>
              <a:rPr lang="en-CA" b="1" dirty="0" err="1">
                <a:highlight>
                  <a:srgbClr val="FFFF00"/>
                </a:highlight>
                <a:latin typeface="Calibri" panose="020F0502020204030204" pitchFamily="34" charset="0"/>
                <a:cs typeface="Calibri" panose="020F0502020204030204" pitchFamily="34" charset="0"/>
              </a:rPr>
              <a:t>tamid</a:t>
            </a:r>
            <a:r>
              <a:rPr lang="en-CA" b="1" dirty="0">
                <a:highlight>
                  <a:srgbClr val="FFFF00"/>
                </a:highlight>
                <a:latin typeface="Calibri" panose="020F0502020204030204" pitchFamily="34" charset="0"/>
                <a:cs typeface="Calibri" panose="020F0502020204030204" pitchFamily="34" charset="0"/>
              </a:rPr>
              <a:t>) incense offering (</a:t>
            </a:r>
            <a:r>
              <a:rPr lang="en-CA" b="1" dirty="0" err="1">
                <a:highlight>
                  <a:srgbClr val="FFFF00"/>
                </a:highlight>
                <a:latin typeface="Calibri" panose="020F0502020204030204" pitchFamily="34" charset="0"/>
                <a:cs typeface="Calibri" panose="020F0502020204030204" pitchFamily="34" charset="0"/>
              </a:rPr>
              <a:t>qᵉtoreth</a:t>
            </a:r>
            <a:r>
              <a:rPr lang="en-CA" b="1" dirty="0">
                <a:highlight>
                  <a:srgbClr val="FFFF00"/>
                </a:highlight>
                <a:latin typeface="Calibri" panose="020F0502020204030204" pitchFamily="34" charset="0"/>
                <a:cs typeface="Calibri" panose="020F0502020204030204" pitchFamily="34" charset="0"/>
              </a:rPr>
              <a:t>)</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before the LORD throughout your generations.</a:t>
            </a:r>
          </a:p>
          <a:p>
            <a:r>
              <a:rPr lang="en-CA" dirty="0">
                <a:latin typeface="Calibri" panose="020F0502020204030204" pitchFamily="34" charset="0"/>
                <a:cs typeface="Calibri" panose="020F0502020204030204" pitchFamily="34" charset="0"/>
              </a:rPr>
              <a:t>A reasonable translation would be “</a:t>
            </a:r>
            <a:r>
              <a:rPr lang="en-CA" b="1" dirty="0">
                <a:highlight>
                  <a:srgbClr val="FFFF00"/>
                </a:highlight>
                <a:latin typeface="Calibri" panose="020F0502020204030204" pitchFamily="34" charset="0"/>
                <a:cs typeface="Calibri" panose="020F0502020204030204" pitchFamily="34" charset="0"/>
              </a:rPr>
              <a:t>Temple Service</a:t>
            </a:r>
            <a:r>
              <a:rPr lang="en-CA" dirty="0">
                <a:latin typeface="Calibri" panose="020F0502020204030204" pitchFamily="34" charset="0"/>
                <a:cs typeface="Calibri" panose="020F0502020204030204" pitchFamily="34" charset="0"/>
              </a:rPr>
              <a:t>” or “</a:t>
            </a:r>
            <a:r>
              <a:rPr lang="en-CA" b="1" dirty="0">
                <a:highlight>
                  <a:srgbClr val="FFFF00"/>
                </a:highlight>
                <a:latin typeface="Calibri" panose="020F0502020204030204" pitchFamily="34" charset="0"/>
                <a:cs typeface="Calibri" panose="020F0502020204030204" pitchFamily="34" charset="0"/>
              </a:rPr>
              <a:t>worship service</a:t>
            </a:r>
            <a:r>
              <a:rPr lang="en-CA" dirty="0">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The bad translation leads to the popular misunderstanding that “the abomination of desolation” is a single act, the stoppage of some particular sacrifice</a:t>
            </a:r>
          </a:p>
          <a:p>
            <a:r>
              <a:rPr lang="en-CA" dirty="0">
                <a:latin typeface="Calibri" panose="020F0502020204030204" pitchFamily="34" charset="0"/>
                <a:cs typeface="Calibri" panose="020F0502020204030204" pitchFamily="34" charset="0"/>
              </a:rPr>
              <a:t>However, it is clear from the meaning of the word, and from every historical precedent, that the “</a:t>
            </a:r>
            <a:r>
              <a:rPr lang="en-CA" b="1" dirty="0">
                <a:highlight>
                  <a:srgbClr val="FFFF00"/>
                </a:highlight>
                <a:latin typeface="Calibri" panose="020F0502020204030204" pitchFamily="34" charset="0"/>
                <a:cs typeface="Calibri" panose="020F0502020204030204" pitchFamily="34" charset="0"/>
              </a:rPr>
              <a:t>the abomination of desolation</a:t>
            </a:r>
            <a:r>
              <a:rPr lang="en-CA" dirty="0">
                <a:latin typeface="Calibri" panose="020F0502020204030204" pitchFamily="34" charset="0"/>
                <a:cs typeface="Calibri" panose="020F0502020204030204" pitchFamily="34" charset="0"/>
              </a:rPr>
              <a:t>” is </a:t>
            </a:r>
            <a:r>
              <a:rPr lang="en-CA" b="1" dirty="0">
                <a:highlight>
                  <a:srgbClr val="FFFF00"/>
                </a:highlight>
                <a:latin typeface="Calibri" panose="020F0502020204030204" pitchFamily="34" charset="0"/>
                <a:cs typeface="Calibri" panose="020F0502020204030204" pitchFamily="34" charset="0"/>
              </a:rPr>
              <a:t>a complicated series of actions resulting in the desecration of the True Worship of God</a:t>
            </a:r>
            <a:endParaRPr lang="en-CA" dirty="0">
              <a:latin typeface="Calibri" panose="020F0502020204030204" pitchFamily="34" charset="0"/>
              <a:cs typeface="Calibri" panose="020F0502020204030204" pitchFamily="34" charset="0"/>
            </a:endParaRPr>
          </a:p>
          <a:p>
            <a:r>
              <a:rPr lang="en-CA" b="1" dirty="0">
                <a:highlight>
                  <a:srgbClr val="FFFF00"/>
                </a:highlight>
                <a:latin typeface="Calibri" panose="020F0502020204030204" pitchFamily="34" charset="0"/>
                <a:cs typeface="Calibri" panose="020F0502020204030204" pitchFamily="34" charset="0"/>
              </a:rPr>
              <a:t>This is exactly what the Book of Revelation depicts …</a:t>
            </a:r>
          </a:p>
        </p:txBody>
      </p:sp>
    </p:spTree>
    <p:extLst>
      <p:ext uri="{BB962C8B-B14F-4D97-AF65-F5344CB8AC3E}">
        <p14:creationId xmlns:p14="http://schemas.microsoft.com/office/powerpoint/2010/main" val="270937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FF0-E9AF-8B34-7899-52573340E067}"/>
              </a:ext>
            </a:extLst>
          </p:cNvPr>
          <p:cNvSpPr>
            <a:spLocks noGrp="1"/>
          </p:cNvSpPr>
          <p:nvPr>
            <p:ph type="title"/>
          </p:nvPr>
        </p:nvSpPr>
        <p:spPr>
          <a:xfrm>
            <a:off x="838200" y="1"/>
            <a:ext cx="10515600" cy="1193799"/>
          </a:xfrm>
        </p:spPr>
        <p:txBody>
          <a:bodyPr>
            <a:normAutofit fontScale="90000"/>
          </a:bodyPr>
          <a:lstStyle/>
          <a:p>
            <a:pPr algn="ctr"/>
            <a:r>
              <a:rPr lang="en-CA" dirty="0">
                <a:latin typeface="Arial Black" panose="020B0A04020102020204" pitchFamily="34" charset="0"/>
              </a:rPr>
              <a:t>The Hegemony of the Beast Power</a:t>
            </a:r>
          </a:p>
        </p:txBody>
      </p:sp>
      <p:sp>
        <p:nvSpPr>
          <p:cNvPr id="3" name="Content Placeholder 2">
            <a:extLst>
              <a:ext uri="{FF2B5EF4-FFF2-40B4-BE49-F238E27FC236}">
                <a16:creationId xmlns:a16="http://schemas.microsoft.com/office/drawing/2014/main" id="{726E31E8-0C48-D4DF-127C-44D66941EAA5}"/>
              </a:ext>
            </a:extLst>
          </p:cNvPr>
          <p:cNvSpPr>
            <a:spLocks noGrp="1"/>
          </p:cNvSpPr>
          <p:nvPr>
            <p:ph idx="1"/>
          </p:nvPr>
        </p:nvSpPr>
        <p:spPr>
          <a:xfrm>
            <a:off x="0" y="1193800"/>
            <a:ext cx="12192000" cy="5664199"/>
          </a:xfrm>
        </p:spPr>
        <p:txBody>
          <a:bodyPr>
            <a:normAutofit/>
          </a:bodyPr>
          <a:lstStyle/>
          <a:p>
            <a:pPr marL="0" indent="0">
              <a:buNone/>
            </a:pPr>
            <a:r>
              <a:rPr lang="en-CA" b="1" dirty="0">
                <a:highlight>
                  <a:srgbClr val="FFFF00"/>
                </a:highlight>
              </a:rPr>
              <a:t>Daniel predicts the Beast Power</a:t>
            </a:r>
            <a:r>
              <a:rPr lang="en-CA" dirty="0"/>
              <a:t>:</a:t>
            </a:r>
          </a:p>
          <a:p>
            <a:pPr marL="457200" lvl="1" indent="0">
              <a:spcBef>
                <a:spcPts val="0"/>
              </a:spcBef>
              <a:buNone/>
            </a:pPr>
            <a:r>
              <a:rPr lang="en-CA" b="1" u="sng" dirty="0"/>
              <a:t>Daniel 8:23-25, 11:36 ESV</a:t>
            </a:r>
          </a:p>
          <a:p>
            <a:pPr marL="457200" lvl="1" indent="0">
              <a:spcBef>
                <a:spcPts val="0"/>
              </a:spcBef>
              <a:buNone/>
            </a:pPr>
            <a:r>
              <a:rPr lang="en-CA" dirty="0"/>
              <a:t>And </a:t>
            </a:r>
            <a:r>
              <a:rPr lang="en-CA" b="1" dirty="0">
                <a:highlight>
                  <a:srgbClr val="FFFF00"/>
                </a:highlight>
              </a:rPr>
              <a:t>at the latter end of their kingdom</a:t>
            </a:r>
            <a:r>
              <a:rPr lang="en-CA" dirty="0"/>
              <a:t>, when the transgressors have reached their limit,</a:t>
            </a:r>
            <a:br>
              <a:rPr lang="en-CA" dirty="0"/>
            </a:br>
            <a:r>
              <a:rPr lang="en-CA" dirty="0"/>
              <a:t>a </a:t>
            </a:r>
            <a:r>
              <a:rPr lang="en-CA" b="1" dirty="0">
                <a:highlight>
                  <a:srgbClr val="FFFF00"/>
                </a:highlight>
              </a:rPr>
              <a:t>king of bold face</a:t>
            </a:r>
            <a:r>
              <a:rPr lang="en-CA" dirty="0"/>
              <a:t>, one who understands riddles, shall arise. </a:t>
            </a:r>
            <a:br>
              <a:rPr lang="en-CA" dirty="0"/>
            </a:br>
            <a:r>
              <a:rPr lang="en-CA" dirty="0"/>
              <a:t>His power shall be great—but not by his own power; </a:t>
            </a:r>
            <a:br>
              <a:rPr lang="en-CA" dirty="0"/>
            </a:br>
            <a:r>
              <a:rPr lang="en-CA" dirty="0"/>
              <a:t>and he shall cause fearful destruction and shall succeed in what he does, </a:t>
            </a:r>
            <a:br>
              <a:rPr lang="en-CA" dirty="0"/>
            </a:br>
            <a:r>
              <a:rPr lang="en-CA" dirty="0"/>
              <a:t>and </a:t>
            </a:r>
            <a:r>
              <a:rPr lang="en-CA" b="1" dirty="0">
                <a:highlight>
                  <a:srgbClr val="FFFF00"/>
                </a:highlight>
              </a:rPr>
              <a:t>destroy</a:t>
            </a:r>
            <a:r>
              <a:rPr lang="en-CA" dirty="0"/>
              <a:t> mighty men and </a:t>
            </a:r>
            <a:r>
              <a:rPr lang="en-CA" b="1" dirty="0">
                <a:highlight>
                  <a:srgbClr val="FFFF00"/>
                </a:highlight>
              </a:rPr>
              <a:t>the people who are the saints</a:t>
            </a:r>
            <a:r>
              <a:rPr lang="en-CA" dirty="0"/>
              <a:t>. </a:t>
            </a:r>
            <a:br>
              <a:rPr lang="en-CA" dirty="0"/>
            </a:br>
            <a:r>
              <a:rPr lang="en-CA" dirty="0"/>
              <a:t>By his cunning </a:t>
            </a:r>
            <a:r>
              <a:rPr lang="en-CA" b="1" dirty="0">
                <a:highlight>
                  <a:srgbClr val="FFFF00"/>
                </a:highlight>
              </a:rPr>
              <a:t>he shall make deceit prosper</a:t>
            </a:r>
            <a:r>
              <a:rPr lang="en-CA" dirty="0"/>
              <a:t> under his hand, </a:t>
            </a:r>
            <a:br>
              <a:rPr lang="en-CA" dirty="0"/>
            </a:br>
            <a:r>
              <a:rPr lang="en-CA" dirty="0"/>
              <a:t>and in his own mind he shall become great. </a:t>
            </a:r>
            <a:br>
              <a:rPr lang="en-CA" dirty="0"/>
            </a:br>
            <a:r>
              <a:rPr lang="en-CA" dirty="0"/>
              <a:t>Without warning he shall destroy many. </a:t>
            </a:r>
            <a:br>
              <a:rPr lang="en-CA" dirty="0"/>
            </a:br>
            <a:r>
              <a:rPr lang="en-CA" b="1" dirty="0">
                <a:highlight>
                  <a:srgbClr val="FFFF00"/>
                </a:highlight>
              </a:rPr>
              <a:t>And he shall even rise up against the Prince of princes</a:t>
            </a:r>
            <a:r>
              <a:rPr lang="en-CA" dirty="0"/>
              <a:t>, </a:t>
            </a:r>
            <a:br>
              <a:rPr lang="en-CA" dirty="0"/>
            </a:br>
            <a:r>
              <a:rPr lang="en-CA" b="1" dirty="0">
                <a:highlight>
                  <a:srgbClr val="FFFF00"/>
                </a:highlight>
              </a:rPr>
              <a:t>and he shall be broken—but by no human hand</a:t>
            </a:r>
            <a:r>
              <a:rPr lang="en-CA" dirty="0"/>
              <a:t>.</a:t>
            </a:r>
          </a:p>
          <a:p>
            <a:pPr marL="457200" lvl="1" indent="0">
              <a:buNone/>
            </a:pPr>
            <a:r>
              <a:rPr lang="en-CA" dirty="0"/>
              <a:t>And the king shall do as he wills. </a:t>
            </a:r>
            <a:br>
              <a:rPr lang="en-CA" dirty="0"/>
            </a:br>
            <a:r>
              <a:rPr lang="en-CA" dirty="0"/>
              <a:t>He shall exalt himself and magnify himself above every god, </a:t>
            </a:r>
            <a:br>
              <a:rPr lang="en-CA" dirty="0"/>
            </a:br>
            <a:r>
              <a:rPr lang="en-CA" dirty="0"/>
              <a:t>and shall </a:t>
            </a:r>
            <a:r>
              <a:rPr lang="en-CA" b="1" dirty="0">
                <a:highlight>
                  <a:srgbClr val="FFFF00"/>
                </a:highlight>
              </a:rPr>
              <a:t>speak astonishing things against the God of gods</a:t>
            </a:r>
            <a:r>
              <a:rPr lang="en-CA" dirty="0"/>
              <a:t>. </a:t>
            </a:r>
            <a:br>
              <a:rPr lang="en-CA" dirty="0"/>
            </a:br>
            <a:r>
              <a:rPr lang="en-CA" dirty="0"/>
              <a:t>He shall prosper till the indignation is accomplished; for what is decreed shall be done. </a:t>
            </a:r>
          </a:p>
        </p:txBody>
      </p:sp>
    </p:spTree>
    <p:extLst>
      <p:ext uri="{BB962C8B-B14F-4D97-AF65-F5344CB8AC3E}">
        <p14:creationId xmlns:p14="http://schemas.microsoft.com/office/powerpoint/2010/main" val="1887031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4C9E7-E97E-0AF5-62CD-93D8AB4E1E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9EE58-47FE-A2F8-ECBA-8129262047BE}"/>
              </a:ext>
            </a:extLst>
          </p:cNvPr>
          <p:cNvSpPr>
            <a:spLocks noGrp="1"/>
          </p:cNvSpPr>
          <p:nvPr>
            <p:ph type="title"/>
          </p:nvPr>
        </p:nvSpPr>
        <p:spPr>
          <a:xfrm>
            <a:off x="838200" y="1"/>
            <a:ext cx="10515600" cy="1193799"/>
          </a:xfrm>
        </p:spPr>
        <p:txBody>
          <a:bodyPr>
            <a:normAutofit fontScale="90000"/>
          </a:bodyPr>
          <a:lstStyle/>
          <a:p>
            <a:pPr algn="ctr"/>
            <a:r>
              <a:rPr lang="en-CA" dirty="0">
                <a:latin typeface="Arial Black" panose="020B0A04020102020204" pitchFamily="34" charset="0"/>
              </a:rPr>
              <a:t>The Hegemony of the Beast Power</a:t>
            </a:r>
          </a:p>
        </p:txBody>
      </p:sp>
      <p:sp>
        <p:nvSpPr>
          <p:cNvPr id="3" name="Content Placeholder 2">
            <a:extLst>
              <a:ext uri="{FF2B5EF4-FFF2-40B4-BE49-F238E27FC236}">
                <a16:creationId xmlns:a16="http://schemas.microsoft.com/office/drawing/2014/main" id="{CBAE9A3E-6DA3-A7E5-984F-E8B9E160768E}"/>
              </a:ext>
            </a:extLst>
          </p:cNvPr>
          <p:cNvSpPr>
            <a:spLocks noGrp="1"/>
          </p:cNvSpPr>
          <p:nvPr>
            <p:ph idx="1"/>
          </p:nvPr>
        </p:nvSpPr>
        <p:spPr>
          <a:xfrm>
            <a:off x="545910" y="1193800"/>
            <a:ext cx="11646090" cy="5664199"/>
          </a:xfrm>
        </p:spPr>
        <p:txBody>
          <a:bodyPr>
            <a:normAutofit/>
          </a:bodyPr>
          <a:lstStyle/>
          <a:p>
            <a:pPr marL="0" indent="0">
              <a:buNone/>
            </a:pPr>
            <a:r>
              <a:rPr lang="en-CA" b="1" dirty="0">
                <a:highlight>
                  <a:srgbClr val="FFFF00"/>
                </a:highlight>
                <a:latin typeface="Calibri" panose="020F0502020204030204" pitchFamily="34" charset="0"/>
                <a:cs typeface="Calibri" panose="020F0502020204030204" pitchFamily="34" charset="0"/>
              </a:rPr>
              <a:t>By the time of the 5</a:t>
            </a:r>
            <a:r>
              <a:rPr lang="en-CA" b="1" baseline="30000" dirty="0">
                <a:highlight>
                  <a:srgbClr val="FFFF00"/>
                </a:highlight>
                <a:latin typeface="Calibri" panose="020F0502020204030204" pitchFamily="34" charset="0"/>
                <a:cs typeface="Calibri" panose="020F0502020204030204" pitchFamily="34" charset="0"/>
              </a:rPr>
              <a:t>th</a:t>
            </a:r>
            <a:r>
              <a:rPr lang="en-CA" b="1" dirty="0">
                <a:highlight>
                  <a:srgbClr val="FFFF00"/>
                </a:highlight>
                <a:latin typeface="Calibri" panose="020F0502020204030204" pitchFamily="34" charset="0"/>
                <a:cs typeface="Calibri" panose="020F0502020204030204" pitchFamily="34" charset="0"/>
              </a:rPr>
              <a:t> Seal, the Beast Power has hegemony</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which is described Revelation chapters 13, 17, and 18:</a:t>
            </a:r>
          </a:p>
          <a:p>
            <a:pPr marL="457200" lvl="1" indent="0">
              <a:spcBef>
                <a:spcPts val="0"/>
              </a:spcBef>
              <a:buNone/>
            </a:pPr>
            <a:r>
              <a:rPr lang="en-CA" dirty="0">
                <a:latin typeface="Calibri" panose="020F0502020204030204" pitchFamily="34" charset="0"/>
                <a:cs typeface="Calibri" panose="020F0502020204030204" pitchFamily="34" charset="0"/>
              </a:rPr>
              <a:t> </a:t>
            </a:r>
            <a:r>
              <a:rPr lang="en-CA" b="1" u="sng" dirty="0">
                <a:latin typeface="Calibri" panose="020F0502020204030204" pitchFamily="34" charset="0"/>
                <a:cs typeface="Calibri" panose="020F0502020204030204" pitchFamily="34" charset="0"/>
              </a:rPr>
              <a:t>Revelation 13:1a, 3-4, 6-8 ESV</a:t>
            </a:r>
          </a:p>
          <a:p>
            <a:pPr marL="457200" lvl="1" indent="0">
              <a:spcBef>
                <a:spcPts val="0"/>
              </a:spcBef>
              <a:buNone/>
            </a:pPr>
            <a:r>
              <a:rPr lang="en-CA" dirty="0">
                <a:latin typeface="Calibri" panose="020F0502020204030204" pitchFamily="34" charset="0"/>
                <a:cs typeface="Calibri" panose="020F0502020204030204" pitchFamily="34" charset="0"/>
              </a:rPr>
              <a:t>And I saw a beast rising out of the sea …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One of its heads seemed to have a mortal wound, but its mortal wound was healed,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 whole earth marveled as they followed the beast</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they worshiped the dragon</a:t>
            </a:r>
            <a:r>
              <a:rPr lang="en-CA" dirty="0">
                <a:latin typeface="Calibri" panose="020F0502020204030204" pitchFamily="34" charset="0"/>
                <a:cs typeface="Calibri" panose="020F0502020204030204" pitchFamily="34" charset="0"/>
              </a:rPr>
              <a:t>, for </a:t>
            </a:r>
            <a:r>
              <a:rPr lang="en-CA" b="1" dirty="0">
                <a:highlight>
                  <a:srgbClr val="FFFF00"/>
                </a:highlight>
                <a:latin typeface="Calibri" panose="020F0502020204030204" pitchFamily="34" charset="0"/>
                <a:cs typeface="Calibri" panose="020F0502020204030204" pitchFamily="34" charset="0"/>
              </a:rPr>
              <a:t>he had given his authority to the beast</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they worshiped the beast</a:t>
            </a:r>
            <a:r>
              <a:rPr lang="en-CA" dirty="0">
                <a:latin typeface="Calibri" panose="020F0502020204030204" pitchFamily="34" charset="0"/>
                <a:cs typeface="Calibri" panose="020F0502020204030204" pitchFamily="34" charset="0"/>
              </a:rPr>
              <a:t>, saying, </a:t>
            </a:r>
          </a:p>
          <a:p>
            <a:pPr marL="914400" lvl="2" indent="0">
              <a:spcBef>
                <a:spcPts val="0"/>
              </a:spcBef>
              <a:buNone/>
            </a:pPr>
            <a:r>
              <a:rPr lang="en-CA" sz="2400" dirty="0">
                <a:latin typeface="Calibri" panose="020F0502020204030204" pitchFamily="34" charset="0"/>
                <a:cs typeface="Calibri" panose="020F0502020204030204" pitchFamily="34" charset="0"/>
              </a:rPr>
              <a:t>“Who is like the beast, and who can fight against it?” </a:t>
            </a:r>
          </a:p>
          <a:p>
            <a:pPr marL="457200" lvl="1" indent="0">
              <a:buNone/>
            </a:pPr>
            <a:r>
              <a:rPr lang="en-CA" b="1" dirty="0">
                <a:highlight>
                  <a:srgbClr val="FFFF00"/>
                </a:highlight>
                <a:latin typeface="Calibri" panose="020F0502020204030204" pitchFamily="34" charset="0"/>
                <a:cs typeface="Calibri" panose="020F0502020204030204" pitchFamily="34" charset="0"/>
              </a:rPr>
              <a:t>It opened its mouth to utter blasphemies against God</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blaspheming his name and his dwelling, that is, those who dwell in heaven.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Also </a:t>
            </a:r>
            <a:r>
              <a:rPr lang="en-CA" b="1" dirty="0">
                <a:highlight>
                  <a:srgbClr val="FFFF00"/>
                </a:highlight>
                <a:latin typeface="Calibri" panose="020F0502020204030204" pitchFamily="34" charset="0"/>
                <a:cs typeface="Calibri" panose="020F0502020204030204" pitchFamily="34" charset="0"/>
              </a:rPr>
              <a:t>it was allowed to make war on the saints and to conquer them</a:t>
            </a:r>
            <a:r>
              <a:rPr lang="en-CA" dirty="0">
                <a:latin typeface="Calibri" panose="020F0502020204030204" pitchFamily="34" charset="0"/>
                <a:cs typeface="Calibri" panose="020F0502020204030204" pitchFamily="34" charset="0"/>
              </a:rPr>
              <a:t>.</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authority was given it</a:t>
            </a:r>
            <a:r>
              <a:rPr lang="en-CA" dirty="0">
                <a:latin typeface="Calibri" panose="020F0502020204030204" pitchFamily="34" charset="0"/>
                <a:cs typeface="Calibri" panose="020F0502020204030204" pitchFamily="34" charset="0"/>
              </a:rPr>
              <a:t> over every tribe and people and language and nation,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all who dwell on earth will worship it</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everyone whose name has not been written from the foundation of the world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the book of life of the Lamb who was slain.</a:t>
            </a:r>
          </a:p>
        </p:txBody>
      </p:sp>
    </p:spTree>
    <p:extLst>
      <p:ext uri="{BB962C8B-B14F-4D97-AF65-F5344CB8AC3E}">
        <p14:creationId xmlns:p14="http://schemas.microsoft.com/office/powerpoint/2010/main" val="4094562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948BD-F66B-2143-80E7-D77EBB27D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C6726-1CBD-7ED9-AF86-1D2F5CD4E605}"/>
              </a:ext>
            </a:extLst>
          </p:cNvPr>
          <p:cNvSpPr>
            <a:spLocks noGrp="1"/>
          </p:cNvSpPr>
          <p:nvPr>
            <p:ph type="title"/>
          </p:nvPr>
        </p:nvSpPr>
        <p:spPr>
          <a:xfrm>
            <a:off x="838200" y="2"/>
            <a:ext cx="10515600" cy="750626"/>
          </a:xfrm>
        </p:spPr>
        <p:txBody>
          <a:bodyPr>
            <a:normAutofit fontScale="90000"/>
          </a:bodyPr>
          <a:lstStyle/>
          <a:p>
            <a:pPr algn="ctr"/>
            <a:r>
              <a:rPr lang="en-CA" dirty="0">
                <a:latin typeface="Arial Black" panose="020B0A04020102020204" pitchFamily="34" charset="0"/>
              </a:rPr>
              <a:t>The Hegemony of the Beast Power</a:t>
            </a:r>
          </a:p>
        </p:txBody>
      </p:sp>
      <p:sp>
        <p:nvSpPr>
          <p:cNvPr id="3" name="Content Placeholder 2">
            <a:extLst>
              <a:ext uri="{FF2B5EF4-FFF2-40B4-BE49-F238E27FC236}">
                <a16:creationId xmlns:a16="http://schemas.microsoft.com/office/drawing/2014/main" id="{21685045-543F-A74D-32F3-520D60AD86FC}"/>
              </a:ext>
            </a:extLst>
          </p:cNvPr>
          <p:cNvSpPr>
            <a:spLocks noGrp="1"/>
          </p:cNvSpPr>
          <p:nvPr>
            <p:ph idx="1"/>
          </p:nvPr>
        </p:nvSpPr>
        <p:spPr>
          <a:xfrm>
            <a:off x="122830" y="750628"/>
            <a:ext cx="12069170" cy="6107371"/>
          </a:xfrm>
        </p:spPr>
        <p:txBody>
          <a:bodyPr>
            <a:noAutofit/>
          </a:bodyPr>
          <a:lstStyle/>
          <a:p>
            <a:pPr marL="0" indent="0">
              <a:lnSpc>
                <a:spcPct val="80000"/>
              </a:lnSpc>
              <a:buNone/>
            </a:pPr>
            <a:r>
              <a:rPr lang="en-CA" sz="2400" b="1" u="sng" dirty="0">
                <a:latin typeface="Calibri" panose="020F0502020204030204" pitchFamily="34" charset="0"/>
                <a:cs typeface="Calibri" panose="020F0502020204030204" pitchFamily="34" charset="0"/>
              </a:rPr>
              <a:t>Revelation 13:11-12a, 13-14a, 17:1-3a, 4b-6a ESV</a:t>
            </a:r>
          </a:p>
          <a:p>
            <a:pPr marL="0" indent="0">
              <a:lnSpc>
                <a:spcPct val="80000"/>
              </a:lnSpc>
              <a:spcBef>
                <a:spcPts val="0"/>
              </a:spcBef>
              <a:buNone/>
            </a:pPr>
            <a:r>
              <a:rPr lang="en-CA" sz="2400" dirty="0">
                <a:latin typeface="Calibri" panose="020F0502020204030204" pitchFamily="34" charset="0"/>
                <a:cs typeface="Calibri" panose="020F0502020204030204" pitchFamily="34" charset="0"/>
              </a:rPr>
              <a:t>Then I saw another beast rising out of the earth.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It had </a:t>
            </a:r>
            <a:r>
              <a:rPr lang="en-CA" sz="2400" b="1" dirty="0">
                <a:highlight>
                  <a:srgbClr val="FFFF00"/>
                </a:highlight>
                <a:latin typeface="Calibri" panose="020F0502020204030204" pitchFamily="34" charset="0"/>
                <a:cs typeface="Calibri" panose="020F0502020204030204" pitchFamily="34" charset="0"/>
              </a:rPr>
              <a:t>two horns like a lamb</a:t>
            </a:r>
            <a:r>
              <a:rPr lang="en-CA" sz="2400" dirty="0">
                <a:latin typeface="Calibri" panose="020F0502020204030204" pitchFamily="34" charset="0"/>
                <a:cs typeface="Calibri" panose="020F0502020204030204" pitchFamily="34" charset="0"/>
              </a:rPr>
              <a:t> and it spoke like a dragon.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It exercises all the authority of the first beast in its presence,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a:t>
            </a:r>
            <a:r>
              <a:rPr lang="en-CA" sz="2400" b="1" dirty="0">
                <a:highlight>
                  <a:srgbClr val="FFFF00"/>
                </a:highlight>
                <a:latin typeface="Calibri" panose="020F0502020204030204" pitchFamily="34" charset="0"/>
                <a:cs typeface="Calibri" panose="020F0502020204030204" pitchFamily="34" charset="0"/>
              </a:rPr>
              <a:t>makes the earth and its inhabitants worship the first beast</a:t>
            </a:r>
            <a:r>
              <a:rPr lang="en-CA" sz="2400" dirty="0">
                <a:latin typeface="Calibri" panose="020F0502020204030204" pitchFamily="34" charset="0"/>
                <a:cs typeface="Calibri" panose="020F0502020204030204" pitchFamily="34" charset="0"/>
              </a:rPr>
              <a:t> …</a:t>
            </a:r>
          </a:p>
          <a:p>
            <a:pPr marL="0" indent="0">
              <a:lnSpc>
                <a:spcPct val="80000"/>
              </a:lnSpc>
              <a:buNone/>
            </a:pPr>
            <a:r>
              <a:rPr lang="en-CA" sz="2400" dirty="0">
                <a:latin typeface="Calibri" panose="020F0502020204030204" pitchFamily="34" charset="0"/>
                <a:cs typeface="Calibri" panose="020F0502020204030204" pitchFamily="34" charset="0"/>
              </a:rPr>
              <a:t>It performs great signs, even making fire come down from heaven to earth in front of people,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by the signs that it is allowed to work in the presence of the beast </a:t>
            </a:r>
            <a:br>
              <a:rPr lang="en-CA" sz="2400" dirty="0">
                <a:latin typeface="Calibri" panose="020F0502020204030204" pitchFamily="34" charset="0"/>
                <a:cs typeface="Calibri" panose="020F0502020204030204" pitchFamily="34" charset="0"/>
              </a:rPr>
            </a:br>
            <a:r>
              <a:rPr lang="en-CA" sz="2400" b="1" dirty="0">
                <a:highlight>
                  <a:srgbClr val="FFFF00"/>
                </a:highlight>
                <a:latin typeface="Calibri" panose="020F0502020204030204" pitchFamily="34" charset="0"/>
                <a:cs typeface="Calibri" panose="020F0502020204030204" pitchFamily="34" charset="0"/>
              </a:rPr>
              <a:t>it deceives those who dwell on earth</a:t>
            </a:r>
            <a:r>
              <a:rPr lang="en-CA" sz="2400" dirty="0">
                <a:latin typeface="Calibri" panose="020F0502020204030204" pitchFamily="34" charset="0"/>
                <a:cs typeface="Calibri" panose="020F0502020204030204" pitchFamily="34" charset="0"/>
              </a:rPr>
              <a:t> …</a:t>
            </a:r>
          </a:p>
          <a:p>
            <a:pPr marL="0" indent="0">
              <a:lnSpc>
                <a:spcPct val="80000"/>
              </a:lnSpc>
              <a:buNone/>
            </a:pPr>
            <a:r>
              <a:rPr lang="en-CA" sz="2400" dirty="0">
                <a:latin typeface="Calibri" panose="020F0502020204030204" pitchFamily="34" charset="0"/>
                <a:cs typeface="Calibri" panose="020F0502020204030204" pitchFamily="34" charset="0"/>
              </a:rPr>
              <a:t>Then one of the seven angels who had the seven bowls came and said to me, </a:t>
            </a:r>
          </a:p>
          <a:p>
            <a:pPr marL="457200" lvl="1" indent="0">
              <a:lnSpc>
                <a:spcPct val="80000"/>
              </a:lnSpc>
              <a:spcBef>
                <a:spcPts val="0"/>
              </a:spcBef>
              <a:buNone/>
            </a:pPr>
            <a:r>
              <a:rPr lang="en-CA" dirty="0">
                <a:latin typeface="Calibri" panose="020F0502020204030204" pitchFamily="34" charset="0"/>
                <a:cs typeface="Calibri" panose="020F0502020204030204" pitchFamily="34" charset="0"/>
              </a:rPr>
              <a:t>“Come, I will show you the judgment of </a:t>
            </a:r>
            <a:r>
              <a:rPr lang="en-CA" b="1" dirty="0">
                <a:highlight>
                  <a:srgbClr val="FFFF00"/>
                </a:highlight>
                <a:latin typeface="Calibri" panose="020F0502020204030204" pitchFamily="34" charset="0"/>
                <a:cs typeface="Calibri" panose="020F0502020204030204" pitchFamily="34" charset="0"/>
              </a:rPr>
              <a:t>the great prostitute</a:t>
            </a:r>
            <a:r>
              <a:rPr lang="en-CA" dirty="0">
                <a:latin typeface="Calibri" panose="020F0502020204030204" pitchFamily="34" charset="0"/>
                <a:cs typeface="Calibri" panose="020F0502020204030204" pitchFamily="34" charset="0"/>
              </a:rPr>
              <a:t> who is seated on many waters,</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with whom the kings of the earth have committed sexual immorality</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with </a:t>
            </a:r>
            <a:r>
              <a:rPr lang="en-CA" b="1" dirty="0">
                <a:highlight>
                  <a:srgbClr val="FFFF00"/>
                </a:highlight>
                <a:latin typeface="Calibri" panose="020F0502020204030204" pitchFamily="34" charset="0"/>
                <a:cs typeface="Calibri" panose="020F0502020204030204" pitchFamily="34" charset="0"/>
              </a:rPr>
              <a:t>the wine of whose sexual immorality the dwellers on earth have become drunk</a:t>
            </a:r>
            <a:r>
              <a:rPr lang="en-CA" dirty="0">
                <a:latin typeface="Calibri" panose="020F0502020204030204" pitchFamily="34" charset="0"/>
                <a:cs typeface="Calibri" panose="020F0502020204030204" pitchFamily="34" charset="0"/>
              </a:rPr>
              <a:t>.” </a:t>
            </a:r>
          </a:p>
          <a:p>
            <a:pPr marL="0" indent="0">
              <a:lnSpc>
                <a:spcPct val="80000"/>
              </a:lnSpc>
              <a:buNone/>
            </a:pPr>
            <a:r>
              <a:rPr lang="en-CA" sz="2400" dirty="0">
                <a:latin typeface="Calibri" panose="020F0502020204030204" pitchFamily="34" charset="0"/>
                <a:cs typeface="Calibri" panose="020F0502020204030204" pitchFamily="34" charset="0"/>
              </a:rPr>
              <a:t>And he carried me away in the Spirit into a wilderness,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a:t>
            </a:r>
            <a:r>
              <a:rPr lang="en-CA" sz="2400" b="1" dirty="0">
                <a:highlight>
                  <a:srgbClr val="FFFF00"/>
                </a:highlight>
                <a:latin typeface="Calibri" panose="020F0502020204030204" pitchFamily="34" charset="0"/>
                <a:cs typeface="Calibri" panose="020F0502020204030204" pitchFamily="34" charset="0"/>
              </a:rPr>
              <a:t>I saw a woman sitting on a scarlet beast</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 holding in her hand </a:t>
            </a:r>
            <a:r>
              <a:rPr lang="en-CA" sz="2400" b="1" dirty="0">
                <a:highlight>
                  <a:srgbClr val="FFFF00"/>
                </a:highlight>
                <a:latin typeface="Calibri" panose="020F0502020204030204" pitchFamily="34" charset="0"/>
                <a:cs typeface="Calibri" panose="020F0502020204030204" pitchFamily="34" charset="0"/>
              </a:rPr>
              <a:t>a golden cup full of abominations</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the impurities of her sexual immorality.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on her forehead was written a name of mystery: </a:t>
            </a:r>
          </a:p>
          <a:p>
            <a:pPr marL="457200" lvl="1" indent="0">
              <a:lnSpc>
                <a:spcPct val="80000"/>
              </a:lnSpc>
              <a:spcBef>
                <a:spcPts val="0"/>
              </a:spcBef>
              <a:buNone/>
            </a:pPr>
            <a:r>
              <a:rPr lang="en-CA" dirty="0">
                <a:latin typeface="Calibri" panose="020F0502020204030204" pitchFamily="34" charset="0"/>
                <a:cs typeface="Calibri" panose="020F0502020204030204" pitchFamily="34" charset="0"/>
              </a:rPr>
              <a:t>“Babylon the great, </a:t>
            </a:r>
            <a:r>
              <a:rPr lang="en-CA" b="1" dirty="0">
                <a:highlight>
                  <a:srgbClr val="FFFF00"/>
                </a:highlight>
                <a:latin typeface="Calibri" panose="020F0502020204030204" pitchFamily="34" charset="0"/>
                <a:cs typeface="Calibri" panose="020F0502020204030204" pitchFamily="34" charset="0"/>
              </a:rPr>
              <a:t>mother of prostitutes and of earth’s abominations</a:t>
            </a:r>
            <a:r>
              <a:rPr lang="en-CA" dirty="0">
                <a:latin typeface="Calibri" panose="020F0502020204030204" pitchFamily="34" charset="0"/>
                <a:cs typeface="Calibri" panose="020F0502020204030204" pitchFamily="34" charset="0"/>
              </a:rPr>
              <a:t>.” </a:t>
            </a:r>
          </a:p>
          <a:p>
            <a:pPr marL="0" indent="0">
              <a:lnSpc>
                <a:spcPct val="80000"/>
              </a:lnSpc>
              <a:buNone/>
            </a:pPr>
            <a:r>
              <a:rPr lang="en-CA" sz="2400" dirty="0">
                <a:latin typeface="Calibri" panose="020F0502020204030204" pitchFamily="34" charset="0"/>
                <a:cs typeface="Calibri" panose="020F0502020204030204" pitchFamily="34" charset="0"/>
              </a:rPr>
              <a:t>And I saw the woman, </a:t>
            </a:r>
            <a:r>
              <a:rPr lang="en-CA" sz="2400" b="1" dirty="0">
                <a:highlight>
                  <a:srgbClr val="FFFF00"/>
                </a:highlight>
                <a:latin typeface="Calibri" panose="020F0502020204030204" pitchFamily="34" charset="0"/>
                <a:cs typeface="Calibri" panose="020F0502020204030204" pitchFamily="34" charset="0"/>
              </a:rPr>
              <a:t>drunk with the blood of the saints</a:t>
            </a:r>
            <a:r>
              <a:rPr lang="en-CA" sz="2400" dirty="0">
                <a:latin typeface="Calibri" panose="020F0502020204030204" pitchFamily="34" charset="0"/>
                <a:cs typeface="Calibri" panose="020F0502020204030204" pitchFamily="34" charset="0"/>
              </a:rPr>
              <a:t>, </a:t>
            </a:r>
            <a:r>
              <a:rPr lang="en-CA" sz="2400" b="1" dirty="0">
                <a:highlight>
                  <a:srgbClr val="FFFF00"/>
                </a:highlight>
                <a:latin typeface="Calibri" panose="020F0502020204030204" pitchFamily="34" charset="0"/>
                <a:cs typeface="Calibri" panose="020F0502020204030204" pitchFamily="34" charset="0"/>
              </a:rPr>
              <a:t>the blood of the martyrs of Jesus</a:t>
            </a:r>
            <a:r>
              <a:rPr lang="en-CA" sz="2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069296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41432-F96C-2753-0C56-A94DEDD1BC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27C4F9-8307-9CDE-F754-246977EA4E1E}"/>
              </a:ext>
            </a:extLst>
          </p:cNvPr>
          <p:cNvSpPr>
            <a:spLocks noGrp="1"/>
          </p:cNvSpPr>
          <p:nvPr>
            <p:ph type="title"/>
          </p:nvPr>
        </p:nvSpPr>
        <p:spPr>
          <a:xfrm>
            <a:off x="838200" y="1"/>
            <a:ext cx="10515600" cy="1193799"/>
          </a:xfrm>
        </p:spPr>
        <p:txBody>
          <a:bodyPr>
            <a:normAutofit fontScale="90000"/>
          </a:bodyPr>
          <a:lstStyle/>
          <a:p>
            <a:pPr algn="ctr"/>
            <a:r>
              <a:rPr lang="en-CA" dirty="0">
                <a:latin typeface="Arial Black" panose="020B0A04020102020204" pitchFamily="34" charset="0"/>
              </a:rPr>
              <a:t>The Hegemony of the Beast Power</a:t>
            </a:r>
          </a:p>
        </p:txBody>
      </p:sp>
      <p:sp>
        <p:nvSpPr>
          <p:cNvPr id="3" name="Content Placeholder 2">
            <a:extLst>
              <a:ext uri="{FF2B5EF4-FFF2-40B4-BE49-F238E27FC236}">
                <a16:creationId xmlns:a16="http://schemas.microsoft.com/office/drawing/2014/main" id="{C96F344E-5212-67D3-8FF7-6A980BCD1D1C}"/>
              </a:ext>
            </a:extLst>
          </p:cNvPr>
          <p:cNvSpPr>
            <a:spLocks noGrp="1"/>
          </p:cNvSpPr>
          <p:nvPr>
            <p:ph idx="1"/>
          </p:nvPr>
        </p:nvSpPr>
        <p:spPr>
          <a:xfrm>
            <a:off x="0" y="1193800"/>
            <a:ext cx="12192000" cy="5664199"/>
          </a:xfrm>
        </p:spPr>
        <p:txBody>
          <a:bodyPr>
            <a:normAutofit fontScale="92500" lnSpcReduction="10000"/>
          </a:bodyPr>
          <a:lstStyle/>
          <a:p>
            <a:pPr marL="457200" lvl="1" indent="0">
              <a:buNone/>
            </a:pPr>
            <a:r>
              <a:rPr lang="en-CA" b="1" u="sng" dirty="0">
                <a:latin typeface="Calibri" panose="020F0502020204030204" pitchFamily="34" charset="0"/>
                <a:cs typeface="Calibri" panose="020F0502020204030204" pitchFamily="34" charset="0"/>
              </a:rPr>
              <a:t>Revelation 18:2a</a:t>
            </a:r>
            <a:r>
              <a:rPr lang="el-GR" b="1" u="sng" dirty="0">
                <a:latin typeface="Calibri" panose="020F0502020204030204" pitchFamily="34" charset="0"/>
                <a:cs typeface="Calibri" panose="020F0502020204030204" pitchFamily="34" charset="0"/>
              </a:rPr>
              <a:t>β</a:t>
            </a:r>
            <a:r>
              <a:rPr lang="en-CA" b="1" u="sng" dirty="0">
                <a:latin typeface="Calibri" panose="020F0502020204030204" pitchFamily="34" charset="0"/>
                <a:cs typeface="Calibri" panose="020F0502020204030204" pitchFamily="34" charset="0"/>
              </a:rPr>
              <a:t>, 3, 7 ESV</a:t>
            </a:r>
          </a:p>
          <a:p>
            <a:pPr marL="457200" lvl="1" indent="0">
              <a:buNone/>
            </a:pPr>
            <a:r>
              <a:rPr lang="en-CA" dirty="0">
                <a:latin typeface="Calibri" panose="020F0502020204030204" pitchFamily="34" charset="0"/>
                <a:cs typeface="Calibri" panose="020F0502020204030204" pitchFamily="34" charset="0"/>
              </a:rPr>
              <a:t>Fallen, fallen is Babylon the great!</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all nations have drunk the wine of the passion of her sexual immorality,</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kings of the earth have committed immorality with her,</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 merchants of the earth have grown rich from the power of her luxurious living</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As she glorified herself and lived in luxury,</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so give her a like measure of torment and mourning,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since </a:t>
            </a:r>
            <a:r>
              <a:rPr lang="en-CA" b="1" dirty="0">
                <a:highlight>
                  <a:srgbClr val="FFFF00"/>
                </a:highlight>
                <a:latin typeface="Calibri" panose="020F0502020204030204" pitchFamily="34" charset="0"/>
                <a:cs typeface="Calibri" panose="020F0502020204030204" pitchFamily="34" charset="0"/>
              </a:rPr>
              <a:t>in her heart she says</a:t>
            </a:r>
            <a:r>
              <a:rPr lang="en-CA" dirty="0">
                <a:latin typeface="Calibri" panose="020F0502020204030204" pitchFamily="34" charset="0"/>
                <a:cs typeface="Calibri" panose="020F0502020204030204" pitchFamily="34" charset="0"/>
              </a:rPr>
              <a:t>,</a:t>
            </a:r>
          </a:p>
          <a:p>
            <a:pPr marL="1371600" lvl="3" indent="0">
              <a:spcBef>
                <a:spcPts val="0"/>
              </a:spcBef>
              <a:buNone/>
            </a:pPr>
            <a:r>
              <a:rPr lang="en-CA" sz="2400" dirty="0">
                <a:latin typeface="Calibri" panose="020F0502020204030204" pitchFamily="34" charset="0"/>
                <a:cs typeface="Calibri" panose="020F0502020204030204" pitchFamily="34" charset="0"/>
              </a:rPr>
              <a:t>‘I sit as a queen, I am no widow, and mourning I shall never see.’ </a:t>
            </a:r>
          </a:p>
          <a:p>
            <a:pPr marL="457200" lvl="1" indent="0">
              <a:spcBef>
                <a:spcPts val="1200"/>
              </a:spcBef>
              <a:buNone/>
            </a:pPr>
            <a:r>
              <a:rPr lang="en-CA" b="1" u="sng" dirty="0">
                <a:latin typeface="Calibri" panose="020F0502020204030204" pitchFamily="34" charset="0"/>
                <a:cs typeface="Calibri" panose="020F0502020204030204" pitchFamily="34" charset="0"/>
              </a:rPr>
              <a:t>Revelation 18:9, 11, 17b-18 ESV</a:t>
            </a:r>
          </a:p>
          <a:p>
            <a:pPr marL="457200" lvl="1" indent="0">
              <a:spcBef>
                <a:spcPts val="0"/>
              </a:spcBef>
              <a:buNone/>
            </a:pPr>
            <a:r>
              <a:rPr lang="en-CA" dirty="0">
                <a:latin typeface="Calibri" panose="020F0502020204030204" pitchFamily="34" charset="0"/>
                <a:cs typeface="Calibri" panose="020F0502020204030204" pitchFamily="34" charset="0"/>
              </a:rPr>
              <a:t>And the </a:t>
            </a:r>
            <a:r>
              <a:rPr lang="en-CA" b="1" dirty="0">
                <a:highlight>
                  <a:srgbClr val="FFFF00"/>
                </a:highlight>
                <a:latin typeface="Calibri" panose="020F0502020204030204" pitchFamily="34" charset="0"/>
                <a:cs typeface="Calibri" panose="020F0502020204030204" pitchFamily="34" charset="0"/>
              </a:rPr>
              <a:t>kings of the earth</a:t>
            </a:r>
            <a:r>
              <a:rPr lang="en-CA" dirty="0">
                <a:latin typeface="Calibri" panose="020F0502020204030204" pitchFamily="34" charset="0"/>
                <a:cs typeface="Calibri" panose="020F0502020204030204" pitchFamily="34" charset="0"/>
              </a:rPr>
              <a:t>, who committed sexual immorality and lived in luxury with her,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will weep and wail over her</a:t>
            </a:r>
            <a:r>
              <a:rPr lang="en-CA" dirty="0">
                <a:latin typeface="Calibri" panose="020F0502020204030204" pitchFamily="34" charset="0"/>
                <a:cs typeface="Calibri" panose="020F0502020204030204" pitchFamily="34" charset="0"/>
              </a:rPr>
              <a:t> when they see the smoke of her burning.</a:t>
            </a:r>
          </a:p>
          <a:p>
            <a:pPr marL="457200" lvl="1" indent="0">
              <a:spcBef>
                <a:spcPts val="0"/>
              </a:spcBef>
              <a:buNone/>
            </a:pPr>
            <a:r>
              <a:rPr lang="en-CA" dirty="0">
                <a:latin typeface="Calibri" panose="020F0502020204030204" pitchFamily="34" charset="0"/>
                <a:cs typeface="Calibri" panose="020F0502020204030204" pitchFamily="34" charset="0"/>
              </a:rPr>
              <a:t>And the </a:t>
            </a:r>
            <a:r>
              <a:rPr lang="en-CA" b="1" dirty="0">
                <a:highlight>
                  <a:srgbClr val="FFFF00"/>
                </a:highlight>
                <a:latin typeface="Calibri" panose="020F0502020204030204" pitchFamily="34" charset="0"/>
                <a:cs typeface="Calibri" panose="020F0502020204030204" pitchFamily="34" charset="0"/>
              </a:rPr>
              <a:t>merchants of the earth weep and mourn </a:t>
            </a:r>
            <a:r>
              <a:rPr lang="en-CA" dirty="0">
                <a:latin typeface="Calibri" panose="020F0502020204030204" pitchFamily="34" charset="0"/>
                <a:cs typeface="Calibri" panose="020F0502020204030204" pitchFamily="34" charset="0"/>
              </a:rPr>
              <a:t>for her,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since no one buys their cargo anymore …</a:t>
            </a:r>
          </a:p>
          <a:p>
            <a:pPr marL="457200" lvl="1" indent="0">
              <a:spcBef>
                <a:spcPts val="0"/>
              </a:spcBef>
              <a:buNone/>
            </a:pPr>
            <a:r>
              <a:rPr lang="en-CA" dirty="0">
                <a:latin typeface="Calibri" panose="020F0502020204030204" pitchFamily="34" charset="0"/>
                <a:cs typeface="Calibri" panose="020F0502020204030204" pitchFamily="34" charset="0"/>
              </a:rPr>
              <a:t>And all </a:t>
            </a:r>
            <a:r>
              <a:rPr lang="en-CA" b="1" dirty="0">
                <a:highlight>
                  <a:srgbClr val="FFFF00"/>
                </a:highlight>
                <a:latin typeface="Calibri" panose="020F0502020204030204" pitchFamily="34" charset="0"/>
                <a:cs typeface="Calibri" panose="020F0502020204030204" pitchFamily="34" charset="0"/>
              </a:rPr>
              <a:t>shipmasters</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seafaring men</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sailors</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all whose trade is on the sea</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stood far off and </a:t>
            </a:r>
            <a:r>
              <a:rPr lang="en-CA" b="1" dirty="0">
                <a:highlight>
                  <a:srgbClr val="FFFF00"/>
                </a:highlight>
                <a:latin typeface="Calibri" panose="020F0502020204030204" pitchFamily="34" charset="0"/>
                <a:cs typeface="Calibri" panose="020F0502020204030204" pitchFamily="34" charset="0"/>
              </a:rPr>
              <a:t>cried out</a:t>
            </a:r>
            <a:r>
              <a:rPr lang="en-CA" dirty="0">
                <a:latin typeface="Calibri" panose="020F0502020204030204" pitchFamily="34" charset="0"/>
                <a:cs typeface="Calibri" panose="020F0502020204030204" pitchFamily="34" charset="0"/>
              </a:rPr>
              <a:t> as they saw the smoke of her burning,</a:t>
            </a:r>
          </a:p>
          <a:p>
            <a:pPr marL="914400" lvl="2" indent="0">
              <a:spcBef>
                <a:spcPts val="0"/>
              </a:spcBef>
              <a:buNone/>
            </a:pPr>
            <a:r>
              <a:rPr lang="en-CA" sz="2400" dirty="0">
                <a:latin typeface="Calibri" panose="020F0502020204030204" pitchFamily="34" charset="0"/>
                <a:cs typeface="Calibri" panose="020F0502020204030204" pitchFamily="34" charset="0"/>
              </a:rPr>
              <a:t>“What city was like the great city?”</a:t>
            </a:r>
          </a:p>
          <a:p>
            <a:pPr>
              <a:spcBef>
                <a:spcPts val="600"/>
              </a:spcBef>
              <a:buFont typeface="Wingdings" panose="05000000000000000000" pitchFamily="2" charset="2"/>
              <a:buChar char="Ø"/>
            </a:pPr>
            <a:r>
              <a:rPr lang="en-CA" sz="3200" dirty="0">
                <a:latin typeface="Calibri" panose="020F0502020204030204" pitchFamily="34" charset="0"/>
                <a:cs typeface="Calibri" panose="020F0502020204030204" pitchFamily="34" charset="0"/>
              </a:rPr>
              <a:t> </a:t>
            </a:r>
            <a:r>
              <a:rPr lang="en-CA" sz="3200" b="1" dirty="0">
                <a:highlight>
                  <a:srgbClr val="FFFF00"/>
                </a:highlight>
                <a:latin typeface="Calibri" panose="020F0502020204030204" pitchFamily="34" charset="0"/>
                <a:cs typeface="Calibri" panose="020F0502020204030204" pitchFamily="34" charset="0"/>
              </a:rPr>
              <a:t>“The world” will mourn the destruction of the “Beast Power”</a:t>
            </a:r>
          </a:p>
        </p:txBody>
      </p:sp>
    </p:spTree>
    <p:extLst>
      <p:ext uri="{BB962C8B-B14F-4D97-AF65-F5344CB8AC3E}">
        <p14:creationId xmlns:p14="http://schemas.microsoft.com/office/powerpoint/2010/main" val="637321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63A3C-DF9D-523A-2797-65F55D6360E6}"/>
              </a:ext>
            </a:extLst>
          </p:cNvPr>
          <p:cNvSpPr>
            <a:spLocks noGrp="1"/>
          </p:cNvSpPr>
          <p:nvPr>
            <p:ph type="title"/>
          </p:nvPr>
        </p:nvSpPr>
        <p:spPr>
          <a:xfrm>
            <a:off x="838200" y="1"/>
            <a:ext cx="10515600" cy="791569"/>
          </a:xfrm>
        </p:spPr>
        <p:txBody>
          <a:bodyPr/>
          <a:lstStyle/>
          <a:p>
            <a:pPr algn="ctr"/>
            <a:r>
              <a:rPr lang="en-CA" dirty="0">
                <a:latin typeface="Arial Black" panose="020B0A04020102020204" pitchFamily="34" charset="0"/>
              </a:rPr>
              <a:t>The “Image” of the Beast</a:t>
            </a:r>
          </a:p>
        </p:txBody>
      </p:sp>
      <p:sp>
        <p:nvSpPr>
          <p:cNvPr id="3" name="Content Placeholder 2">
            <a:extLst>
              <a:ext uri="{FF2B5EF4-FFF2-40B4-BE49-F238E27FC236}">
                <a16:creationId xmlns:a16="http://schemas.microsoft.com/office/drawing/2014/main" id="{42522180-926C-5E18-C52D-77BB354B2490}"/>
              </a:ext>
            </a:extLst>
          </p:cNvPr>
          <p:cNvSpPr>
            <a:spLocks noGrp="1"/>
          </p:cNvSpPr>
          <p:nvPr>
            <p:ph idx="1"/>
          </p:nvPr>
        </p:nvSpPr>
        <p:spPr>
          <a:xfrm>
            <a:off x="696036" y="791570"/>
            <a:ext cx="11495964" cy="6066429"/>
          </a:xfrm>
        </p:spPr>
        <p:txBody>
          <a:bodyPr>
            <a:normAutofit fontScale="92500" lnSpcReduction="10000"/>
          </a:bodyPr>
          <a:lstStyle/>
          <a:p>
            <a:r>
              <a:rPr lang="en-CA" dirty="0">
                <a:latin typeface="Calibri" panose="020F0502020204030204" pitchFamily="34" charset="0"/>
                <a:cs typeface="Calibri" panose="020F0502020204030204" pitchFamily="34" charset="0"/>
              </a:rPr>
              <a:t>The root of all evil is idolatry – Satan has used false religion, worship of idols,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to deceive, confuse, and enslave humanity since the Garden of Eden</a:t>
            </a:r>
          </a:p>
          <a:p>
            <a:r>
              <a:rPr lang="en-CA" b="1" dirty="0">
                <a:highlight>
                  <a:srgbClr val="FFFF00"/>
                </a:highlight>
                <a:latin typeface="Calibri" panose="020F0502020204030204" pitchFamily="34" charset="0"/>
                <a:cs typeface="Calibri" panose="020F0502020204030204" pitchFamily="34" charset="0"/>
              </a:rPr>
              <a:t>Idolatry is the abomination par excellence</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Jeremiah 32:33b-35 ESV</a:t>
            </a:r>
          </a:p>
          <a:p>
            <a:pPr marL="457200" lvl="1" indent="0">
              <a:spcBef>
                <a:spcPts val="0"/>
              </a:spcBef>
              <a:buNone/>
            </a:pPr>
            <a:r>
              <a:rPr lang="en-CA" dirty="0">
                <a:latin typeface="Calibri" panose="020F0502020204030204" pitchFamily="34" charset="0"/>
                <a:cs typeface="Calibri" panose="020F0502020204030204" pitchFamily="34" charset="0"/>
              </a:rPr>
              <a:t>And though I have taught them persistently, they have not listened to receive instruction.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They set up their abominations in the house that is called by my name</a:t>
            </a:r>
            <a:r>
              <a:rPr lang="en-CA" dirty="0">
                <a:latin typeface="Calibri" panose="020F0502020204030204" pitchFamily="34" charset="0"/>
                <a:cs typeface="Calibri" panose="020F0502020204030204" pitchFamily="34" charset="0"/>
              </a:rPr>
              <a:t>, to defile it.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They built the high places of Baal</a:t>
            </a:r>
            <a:r>
              <a:rPr lang="en-CA" dirty="0">
                <a:latin typeface="Calibri" panose="020F0502020204030204" pitchFamily="34" charset="0"/>
                <a:cs typeface="Calibri" panose="020F0502020204030204" pitchFamily="34" charset="0"/>
              </a:rPr>
              <a:t> in the Valley of the Son of Hinnom,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to offer up their sons and daughters</a:t>
            </a:r>
            <a:r>
              <a:rPr lang="en-CA" dirty="0">
                <a:latin typeface="Calibri" panose="020F0502020204030204" pitchFamily="34" charset="0"/>
                <a:cs typeface="Calibri" panose="020F0502020204030204" pitchFamily="34" charset="0"/>
              </a:rPr>
              <a:t> to Molech, though I did not command them,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nor did it enter into my mind, that </a:t>
            </a:r>
            <a:r>
              <a:rPr lang="en-CA" b="1" dirty="0">
                <a:highlight>
                  <a:srgbClr val="FFFF00"/>
                </a:highlight>
                <a:latin typeface="Calibri" panose="020F0502020204030204" pitchFamily="34" charset="0"/>
                <a:cs typeface="Calibri" panose="020F0502020204030204" pitchFamily="34" charset="0"/>
              </a:rPr>
              <a:t>they should do this abomination</a:t>
            </a:r>
            <a:r>
              <a:rPr lang="en-CA" dirty="0">
                <a:latin typeface="Calibri" panose="020F0502020204030204" pitchFamily="34" charset="0"/>
                <a:cs typeface="Calibri" panose="020F0502020204030204" pitchFamily="34" charset="0"/>
              </a:rPr>
              <a:t> …</a:t>
            </a:r>
          </a:p>
          <a:p>
            <a:r>
              <a:rPr lang="en-CA" dirty="0">
                <a:latin typeface="Calibri" panose="020F0502020204030204" pitchFamily="34" charset="0"/>
                <a:cs typeface="Calibri" panose="020F0502020204030204" pitchFamily="34" charset="0"/>
              </a:rPr>
              <a:t>The central component of the “Beast Power” will be an “</a:t>
            </a:r>
            <a:r>
              <a:rPr lang="en-CA" b="1" dirty="0">
                <a:highlight>
                  <a:srgbClr val="FFFF00"/>
                </a:highlight>
                <a:latin typeface="Calibri" panose="020F0502020204030204" pitchFamily="34" charset="0"/>
                <a:cs typeface="Calibri" panose="020F0502020204030204" pitchFamily="34" charset="0"/>
              </a:rPr>
              <a:t>idol</a:t>
            </a:r>
            <a:r>
              <a:rPr lang="en-CA" dirty="0">
                <a:latin typeface="Calibri" panose="020F0502020204030204" pitchFamily="34" charset="0"/>
                <a:cs typeface="Calibri" panose="020F0502020204030204" pitchFamily="34" charset="0"/>
              </a:rPr>
              <a:t>” ,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 “</a:t>
            </a:r>
            <a:r>
              <a:rPr lang="en-CA" b="1" dirty="0">
                <a:highlight>
                  <a:srgbClr val="FFFF00"/>
                </a:highlight>
                <a:latin typeface="Calibri" panose="020F0502020204030204" pitchFamily="34" charset="0"/>
                <a:cs typeface="Calibri" panose="020F0502020204030204" pitchFamily="34" charset="0"/>
              </a:rPr>
              <a:t>image of the beast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Revelation 13:14-15 ESV</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and by the signs that it is allowed to work in the presence of the beast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it deceives those who dwell on earth</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telling them to make an image for the beast</a:t>
            </a:r>
            <a:r>
              <a:rPr lang="en-CA" dirty="0">
                <a:latin typeface="Calibri" panose="020F0502020204030204" pitchFamily="34" charset="0"/>
                <a:cs typeface="Calibri" panose="020F0502020204030204" pitchFamily="34" charset="0"/>
              </a:rPr>
              <a:t> that was wounded by the sword and yet lived.</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And it was allowed to </a:t>
            </a:r>
            <a:r>
              <a:rPr lang="en-CA" b="1" dirty="0">
                <a:highlight>
                  <a:srgbClr val="FFFF00"/>
                </a:highlight>
                <a:latin typeface="Calibri" panose="020F0502020204030204" pitchFamily="34" charset="0"/>
                <a:cs typeface="Calibri" panose="020F0502020204030204" pitchFamily="34" charset="0"/>
              </a:rPr>
              <a:t>give breath to the image of the beast</a:t>
            </a:r>
            <a:r>
              <a:rPr lang="en-CA" dirty="0">
                <a:latin typeface="Calibri" panose="020F0502020204030204" pitchFamily="34" charset="0"/>
                <a:cs typeface="Calibri" panose="020F0502020204030204" pitchFamily="34" charset="0"/>
              </a:rPr>
              <a:t>,</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so that </a:t>
            </a:r>
            <a:r>
              <a:rPr lang="en-CA" b="1" dirty="0">
                <a:highlight>
                  <a:srgbClr val="FFFF00"/>
                </a:highlight>
                <a:latin typeface="Calibri" panose="020F0502020204030204" pitchFamily="34" charset="0"/>
                <a:cs typeface="Calibri" panose="020F0502020204030204" pitchFamily="34" charset="0"/>
              </a:rPr>
              <a:t>the image of the beast might even speak</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might </a:t>
            </a:r>
            <a:r>
              <a:rPr lang="en-CA" b="1" dirty="0">
                <a:highlight>
                  <a:srgbClr val="FFFF00"/>
                </a:highlight>
                <a:latin typeface="Calibri" panose="020F0502020204030204" pitchFamily="34" charset="0"/>
                <a:cs typeface="Calibri" panose="020F0502020204030204" pitchFamily="34" charset="0"/>
              </a:rPr>
              <a:t>cause those who would not worship the image of the beast to be slain</a:t>
            </a:r>
            <a:r>
              <a:rPr lang="en-CA" dirty="0">
                <a:latin typeface="Calibri" panose="020F0502020204030204" pitchFamily="34" charset="0"/>
                <a:cs typeface="Calibri" panose="020F0502020204030204" pitchFamily="34" charset="0"/>
              </a:rPr>
              <a:t>.</a:t>
            </a:r>
          </a:p>
          <a:p>
            <a:pPr>
              <a:spcBef>
                <a:spcPts val="1200"/>
              </a:spcBef>
              <a:buFont typeface="Wingdings" panose="05000000000000000000" pitchFamily="2" charset="2"/>
              <a:buChar char="Ø"/>
            </a:pPr>
            <a:r>
              <a:rPr lang="en-CA" b="1" dirty="0">
                <a:highlight>
                  <a:srgbClr val="FFFF00"/>
                </a:highlight>
                <a:latin typeface="Calibri" panose="020F0502020204030204" pitchFamily="34" charset="0"/>
                <a:cs typeface="Calibri" panose="020F0502020204030204" pitchFamily="34" charset="0"/>
              </a:rPr>
              <a:t>The “image of the beast” will appear to be living</a:t>
            </a:r>
          </a:p>
          <a:p>
            <a:endParaRPr lang="en-C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89548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BF5B2-991E-9184-791E-59376B91CC82}"/>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Olivet Prophecy</a:t>
            </a:r>
          </a:p>
        </p:txBody>
      </p:sp>
      <p:sp>
        <p:nvSpPr>
          <p:cNvPr id="3" name="Content Placeholder 2">
            <a:extLst>
              <a:ext uri="{FF2B5EF4-FFF2-40B4-BE49-F238E27FC236}">
                <a16:creationId xmlns:a16="http://schemas.microsoft.com/office/drawing/2014/main" id="{AD45B3D2-3338-5519-46EC-93CC22D696A3}"/>
              </a:ext>
            </a:extLst>
          </p:cNvPr>
          <p:cNvSpPr>
            <a:spLocks noGrp="1"/>
          </p:cNvSpPr>
          <p:nvPr>
            <p:ph idx="1"/>
          </p:nvPr>
        </p:nvSpPr>
        <p:spPr>
          <a:xfrm>
            <a:off x="0" y="1155700"/>
            <a:ext cx="12192000" cy="5702299"/>
          </a:xfrm>
        </p:spPr>
        <p:txBody>
          <a:bodyPr/>
          <a:lstStyle/>
          <a:p>
            <a:pPr>
              <a:spcBef>
                <a:spcPts val="0"/>
              </a:spcBef>
            </a:pPr>
            <a:r>
              <a:rPr lang="en-CA" dirty="0">
                <a:latin typeface="Calibri" panose="020F0502020204030204" pitchFamily="34" charset="0"/>
                <a:cs typeface="Calibri" panose="020F0502020204030204" pitchFamily="34" charset="0"/>
              </a:rPr>
              <a:t>The 6</a:t>
            </a:r>
            <a:r>
              <a:rPr lang="en-CA" baseline="30000" dirty="0">
                <a:latin typeface="Calibri" panose="020F0502020204030204" pitchFamily="34" charset="0"/>
                <a:cs typeface="Calibri" panose="020F0502020204030204" pitchFamily="34" charset="0"/>
              </a:rPr>
              <a:t>th</a:t>
            </a:r>
            <a:r>
              <a:rPr lang="en-CA" dirty="0">
                <a:latin typeface="Calibri" panose="020F0502020204030204" pitchFamily="34" charset="0"/>
                <a:cs typeface="Calibri" panose="020F0502020204030204" pitchFamily="34" charset="0"/>
              </a:rPr>
              <a:t> Seal, “the heavenly signs”, marks the beginning of God’s wrath on humanity:</a:t>
            </a:r>
          </a:p>
          <a:p>
            <a:pPr marL="457200" lvl="1" indent="0">
              <a:spcBef>
                <a:spcPts val="0"/>
              </a:spcBef>
              <a:buNone/>
            </a:pPr>
            <a:r>
              <a:rPr lang="en-CA" b="1" u="sng" dirty="0">
                <a:latin typeface="Calibri" panose="020F0502020204030204" pitchFamily="34" charset="0"/>
                <a:cs typeface="Calibri" panose="020F0502020204030204" pitchFamily="34" charset="0"/>
              </a:rPr>
              <a:t>Revelation 6:12-17 ESV</a:t>
            </a:r>
          </a:p>
          <a:p>
            <a:pPr marL="457200" lvl="1" indent="0">
              <a:spcBef>
                <a:spcPts val="0"/>
              </a:spcBef>
              <a:buNone/>
            </a:pPr>
            <a:r>
              <a:rPr lang="en-CA" dirty="0">
                <a:latin typeface="Calibri" panose="020F0502020204030204" pitchFamily="34" charset="0"/>
                <a:cs typeface="Calibri" panose="020F0502020204030204" pitchFamily="34" charset="0"/>
              </a:rPr>
              <a:t>When he opened the </a:t>
            </a:r>
            <a:r>
              <a:rPr lang="en-CA" b="1" dirty="0">
                <a:highlight>
                  <a:srgbClr val="FFFF00"/>
                </a:highlight>
                <a:latin typeface="Calibri" panose="020F0502020204030204" pitchFamily="34" charset="0"/>
                <a:cs typeface="Calibri" panose="020F0502020204030204" pitchFamily="34" charset="0"/>
              </a:rPr>
              <a:t>sixth seal</a:t>
            </a:r>
            <a:r>
              <a:rPr lang="en-CA" dirty="0">
                <a:latin typeface="Calibri" panose="020F0502020204030204" pitchFamily="34" charset="0"/>
                <a:cs typeface="Calibri" panose="020F0502020204030204" pitchFamily="34" charset="0"/>
              </a:rPr>
              <a:t>, I looked, and behold, there was a great earthquake,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sun became black as sackcloth, the full moon became like blood,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stars of the sky fell to the earth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as the fig tree sheds its winter fruit when shaken by a gale. </a:t>
            </a:r>
          </a:p>
          <a:p>
            <a:pPr marL="457200" lvl="1" indent="0">
              <a:spcBef>
                <a:spcPts val="1200"/>
              </a:spcBef>
              <a:buNone/>
            </a:pPr>
            <a:r>
              <a:rPr lang="en-CA" b="1" dirty="0">
                <a:highlight>
                  <a:srgbClr val="FFFF00"/>
                </a:highlight>
                <a:latin typeface="Calibri" panose="020F0502020204030204" pitchFamily="34" charset="0"/>
                <a:cs typeface="Calibri" panose="020F0502020204030204" pitchFamily="34" charset="0"/>
              </a:rPr>
              <a:t>The sky vanished like a scroll that is being rolled up</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every mountain and island was removed from its place.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Then the kings of the earth and the great ones and the generals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rich and the powerful, and </a:t>
            </a:r>
            <a:r>
              <a:rPr lang="en-CA" b="1" dirty="0">
                <a:highlight>
                  <a:srgbClr val="FFFF00"/>
                </a:highlight>
                <a:latin typeface="Calibri" panose="020F0502020204030204" pitchFamily="34" charset="0"/>
                <a:cs typeface="Calibri" panose="020F0502020204030204" pitchFamily="34" charset="0"/>
              </a:rPr>
              <a:t>everyone</a:t>
            </a:r>
            <a:r>
              <a:rPr lang="en-CA" dirty="0">
                <a:latin typeface="Calibri" panose="020F0502020204030204" pitchFamily="34" charset="0"/>
                <a:cs typeface="Calibri" panose="020F0502020204030204" pitchFamily="34" charset="0"/>
              </a:rPr>
              <a:t>, slave and free,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hid themselves in the caves and among the rocks of the mountains,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calling to the mountains and rocks, </a:t>
            </a:r>
          </a:p>
          <a:p>
            <a:pPr marL="914400" lvl="2" indent="0">
              <a:spcBef>
                <a:spcPts val="0"/>
              </a:spcBef>
              <a:buNone/>
            </a:pPr>
            <a:r>
              <a:rPr lang="en-CA" sz="2400" dirty="0">
                <a:latin typeface="Calibri" panose="020F0502020204030204" pitchFamily="34" charset="0"/>
                <a:cs typeface="Calibri" panose="020F0502020204030204" pitchFamily="34" charset="0"/>
              </a:rPr>
              <a:t>“Fall on us and </a:t>
            </a:r>
            <a:r>
              <a:rPr lang="en-CA" sz="2400" b="1" dirty="0">
                <a:highlight>
                  <a:srgbClr val="FFFF00"/>
                </a:highlight>
                <a:latin typeface="Calibri" panose="020F0502020204030204" pitchFamily="34" charset="0"/>
                <a:cs typeface="Calibri" panose="020F0502020204030204" pitchFamily="34" charset="0"/>
              </a:rPr>
              <a:t>hide us from the face of him who is seated on the throne</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a:t>
            </a:r>
            <a:r>
              <a:rPr lang="en-CA" sz="2400" b="1" dirty="0">
                <a:highlight>
                  <a:srgbClr val="FFFF00"/>
                </a:highlight>
                <a:latin typeface="Calibri" panose="020F0502020204030204" pitchFamily="34" charset="0"/>
                <a:cs typeface="Calibri" panose="020F0502020204030204" pitchFamily="34" charset="0"/>
              </a:rPr>
              <a:t>from the wrath of the Lamb</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for </a:t>
            </a:r>
            <a:r>
              <a:rPr lang="en-CA" sz="2400" b="1" dirty="0">
                <a:highlight>
                  <a:srgbClr val="FFFF00"/>
                </a:highlight>
                <a:latin typeface="Calibri" panose="020F0502020204030204" pitchFamily="34" charset="0"/>
                <a:cs typeface="Calibri" panose="020F0502020204030204" pitchFamily="34" charset="0"/>
              </a:rPr>
              <a:t>the great day of their wrath has come</a:t>
            </a:r>
            <a:r>
              <a:rPr lang="en-CA" sz="2400" dirty="0">
                <a:latin typeface="Calibri" panose="020F0502020204030204" pitchFamily="34" charset="0"/>
                <a:cs typeface="Calibri" panose="020F0502020204030204" pitchFamily="34" charset="0"/>
              </a:rPr>
              <a:t>, and who can stand?”</a:t>
            </a:r>
          </a:p>
        </p:txBody>
      </p:sp>
    </p:spTree>
    <p:extLst>
      <p:ext uri="{BB962C8B-B14F-4D97-AF65-F5344CB8AC3E}">
        <p14:creationId xmlns:p14="http://schemas.microsoft.com/office/powerpoint/2010/main" val="505982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74018-8234-0AFB-3E29-54318D6C2B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4A331A-D224-CB1E-CE8F-DD08306F8C3E}"/>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The Mark of the Beast</a:t>
            </a:r>
          </a:p>
        </p:txBody>
      </p:sp>
      <p:sp>
        <p:nvSpPr>
          <p:cNvPr id="3" name="Content Placeholder 2">
            <a:extLst>
              <a:ext uri="{FF2B5EF4-FFF2-40B4-BE49-F238E27FC236}">
                <a16:creationId xmlns:a16="http://schemas.microsoft.com/office/drawing/2014/main" id="{01BCFA52-0F84-9BF7-CDC5-B182469257FC}"/>
              </a:ext>
            </a:extLst>
          </p:cNvPr>
          <p:cNvSpPr>
            <a:spLocks noGrp="1"/>
          </p:cNvSpPr>
          <p:nvPr>
            <p:ph idx="1"/>
          </p:nvPr>
        </p:nvSpPr>
        <p:spPr>
          <a:xfrm>
            <a:off x="573206" y="1130300"/>
            <a:ext cx="11618794" cy="5727699"/>
          </a:xfrm>
        </p:spPr>
        <p:txBody>
          <a:bodyPr>
            <a:normAutofit fontScale="92500" lnSpcReduction="10000"/>
          </a:bodyPr>
          <a:lstStyle/>
          <a:p>
            <a:r>
              <a:rPr lang="en-CA" b="1" dirty="0">
                <a:highlight>
                  <a:srgbClr val="FFFF00"/>
                </a:highlight>
                <a:latin typeface="Calibri" panose="020F0502020204030204" pitchFamily="34" charset="0"/>
                <a:cs typeface="Calibri" panose="020F0502020204030204" pitchFamily="34" charset="0"/>
              </a:rPr>
              <a:t>The Beast Power will enforce its worship through the “mark of the beast”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Revelation 13:16-17 ESV</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Also </a:t>
            </a:r>
            <a:r>
              <a:rPr lang="en-CA" b="1" dirty="0">
                <a:highlight>
                  <a:srgbClr val="FFFF00"/>
                </a:highlight>
                <a:latin typeface="Calibri" panose="020F0502020204030204" pitchFamily="34" charset="0"/>
                <a:cs typeface="Calibri" panose="020F0502020204030204" pitchFamily="34" charset="0"/>
              </a:rPr>
              <a:t>it causes all</a:t>
            </a:r>
            <a:r>
              <a:rPr lang="en-CA" dirty="0">
                <a:latin typeface="Calibri" panose="020F0502020204030204" pitchFamily="34" charset="0"/>
                <a:cs typeface="Calibri" panose="020F0502020204030204" pitchFamily="34" charset="0"/>
              </a:rPr>
              <a:t>, both small and great, both rich and poor, both free and slave,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to be marked</a:t>
            </a:r>
            <a:r>
              <a:rPr lang="en-CA" dirty="0">
                <a:latin typeface="Calibri" panose="020F0502020204030204" pitchFamily="34" charset="0"/>
                <a:cs typeface="Calibri" panose="020F0502020204030204" pitchFamily="34" charset="0"/>
              </a:rPr>
              <a:t> on the right hand or the forehead,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so that </a:t>
            </a:r>
            <a:r>
              <a:rPr lang="en-CA" b="1" dirty="0">
                <a:highlight>
                  <a:srgbClr val="FFFF00"/>
                </a:highlight>
                <a:latin typeface="Calibri" panose="020F0502020204030204" pitchFamily="34" charset="0"/>
                <a:cs typeface="Calibri" panose="020F0502020204030204" pitchFamily="34" charset="0"/>
              </a:rPr>
              <a:t>no one can buy or sell unless he has the mark</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is, the name of the beast or the number of its name.</a:t>
            </a:r>
          </a:p>
          <a:p>
            <a:r>
              <a:rPr lang="en-CA" dirty="0">
                <a:latin typeface="Calibri" panose="020F0502020204030204" pitchFamily="34" charset="0"/>
                <a:cs typeface="Calibri" panose="020F0502020204030204" pitchFamily="34" charset="0"/>
              </a:rPr>
              <a:t>God’s wrath will be directed at those who participate in the Beast Power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by receiving the mark:</a:t>
            </a:r>
          </a:p>
          <a:p>
            <a:pPr marL="457200" lvl="1" indent="0">
              <a:spcBef>
                <a:spcPts val="0"/>
              </a:spcBef>
              <a:buNone/>
            </a:pPr>
            <a:r>
              <a:rPr lang="en-CA" b="1" u="sng" dirty="0">
                <a:latin typeface="Calibri" panose="020F0502020204030204" pitchFamily="34" charset="0"/>
                <a:cs typeface="Calibri" panose="020F0502020204030204" pitchFamily="34" charset="0"/>
              </a:rPr>
              <a:t>Revelation 14:9-10a, 11b, 16:2 ESV</a:t>
            </a:r>
          </a:p>
          <a:p>
            <a:pPr marL="457200" lvl="1" indent="0">
              <a:spcBef>
                <a:spcPts val="0"/>
              </a:spcBef>
              <a:buNone/>
            </a:pPr>
            <a:r>
              <a:rPr lang="en-CA" dirty="0">
                <a:latin typeface="Calibri" panose="020F0502020204030204" pitchFamily="34" charset="0"/>
                <a:cs typeface="Calibri" panose="020F0502020204030204" pitchFamily="34" charset="0"/>
              </a:rPr>
              <a:t>And another angel, a third, followed them, saying with a loud voice, </a:t>
            </a:r>
          </a:p>
          <a:p>
            <a:pPr marL="914400" lvl="2" indent="0">
              <a:spcBef>
                <a:spcPts val="0"/>
              </a:spcBef>
              <a:buNone/>
            </a:pPr>
            <a:r>
              <a:rPr lang="en-CA" sz="2400" dirty="0">
                <a:latin typeface="Calibri" panose="020F0502020204030204" pitchFamily="34" charset="0"/>
                <a:cs typeface="Calibri" panose="020F0502020204030204" pitchFamily="34" charset="0"/>
              </a:rPr>
              <a:t>“If anyone worships the beast and its image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receives a mark on his forehead or on his hand,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he also will drink the wine of God’s wrath,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poured full strength into the cup of his anger …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 </a:t>
            </a:r>
            <a:r>
              <a:rPr lang="en-CA" sz="2400" b="1" dirty="0">
                <a:highlight>
                  <a:srgbClr val="FFFF00"/>
                </a:highlight>
                <a:latin typeface="Calibri" panose="020F0502020204030204" pitchFamily="34" charset="0"/>
                <a:cs typeface="Calibri" panose="020F0502020204030204" pitchFamily="34" charset="0"/>
              </a:rPr>
              <a:t>they have no rest, day or night</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these </a:t>
            </a:r>
            <a:r>
              <a:rPr lang="en-CA" sz="2400" b="1" dirty="0">
                <a:highlight>
                  <a:srgbClr val="FFFF00"/>
                </a:highlight>
                <a:latin typeface="Calibri" panose="020F0502020204030204" pitchFamily="34" charset="0"/>
                <a:cs typeface="Calibri" panose="020F0502020204030204" pitchFamily="34" charset="0"/>
              </a:rPr>
              <a:t>worshipers of the beast and its image</a:t>
            </a:r>
            <a:r>
              <a:rPr lang="en-CA" sz="2400" dirty="0">
                <a:latin typeface="Calibri" panose="020F0502020204030204" pitchFamily="34" charset="0"/>
                <a:cs typeface="Calibri" panose="020F0502020204030204" pitchFamily="34" charset="0"/>
              </a:rPr>
              <a:t>, and </a:t>
            </a:r>
            <a:r>
              <a:rPr lang="en-CA" sz="2400" b="1" dirty="0">
                <a:highlight>
                  <a:srgbClr val="FFFF00"/>
                </a:highlight>
                <a:latin typeface="Calibri" panose="020F0502020204030204" pitchFamily="34" charset="0"/>
                <a:cs typeface="Calibri" panose="020F0502020204030204" pitchFamily="34" charset="0"/>
              </a:rPr>
              <a:t>whoever receives the mark</a:t>
            </a:r>
            <a:r>
              <a:rPr lang="en-CA" sz="2400" dirty="0">
                <a:latin typeface="Calibri" panose="020F0502020204030204" pitchFamily="34" charset="0"/>
                <a:cs typeface="Calibri" panose="020F0502020204030204" pitchFamily="34" charset="0"/>
              </a:rPr>
              <a:t> of its name.”</a:t>
            </a:r>
          </a:p>
          <a:p>
            <a:pPr marL="457200" lvl="1" indent="0">
              <a:buNone/>
            </a:pPr>
            <a:r>
              <a:rPr lang="en-CA" dirty="0">
                <a:latin typeface="Calibri" panose="020F0502020204030204" pitchFamily="34" charset="0"/>
                <a:cs typeface="Calibri" panose="020F0502020204030204" pitchFamily="34" charset="0"/>
              </a:rPr>
              <a:t>So the first angel went and poured out his bowl on the earth,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harmful and painful sores came upon the people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who bore the mark of the beast and worshiped its image</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247776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AFA3E-5230-130D-5603-8B42CBB8B434}"/>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The Mark of the Beast</a:t>
            </a:r>
          </a:p>
        </p:txBody>
      </p:sp>
      <p:sp>
        <p:nvSpPr>
          <p:cNvPr id="3" name="Content Placeholder 2">
            <a:extLst>
              <a:ext uri="{FF2B5EF4-FFF2-40B4-BE49-F238E27FC236}">
                <a16:creationId xmlns:a16="http://schemas.microsoft.com/office/drawing/2014/main" id="{A03FD66D-0A6D-D199-B5B1-04E4C1851E16}"/>
              </a:ext>
            </a:extLst>
          </p:cNvPr>
          <p:cNvSpPr>
            <a:spLocks noGrp="1"/>
          </p:cNvSpPr>
          <p:nvPr>
            <p:ph idx="1"/>
          </p:nvPr>
        </p:nvSpPr>
        <p:spPr>
          <a:xfrm>
            <a:off x="491318" y="1130300"/>
            <a:ext cx="11700681" cy="5727699"/>
          </a:xfrm>
        </p:spPr>
        <p:txBody>
          <a:bodyPr>
            <a:normAutofit fontScale="92500" lnSpcReduction="10000"/>
          </a:bodyPr>
          <a:lstStyle/>
          <a:p>
            <a:pPr marL="0" indent="0">
              <a:buNone/>
            </a:pPr>
            <a:r>
              <a:rPr lang="en-CA" b="1" dirty="0">
                <a:highlight>
                  <a:srgbClr val="FFFF00"/>
                </a:highlight>
                <a:latin typeface="Calibri" panose="020F0502020204030204" pitchFamily="34" charset="0"/>
                <a:cs typeface="Calibri" panose="020F0502020204030204" pitchFamily="34" charset="0"/>
              </a:rPr>
              <a:t>The point of all this is to give us faith to endure</a:t>
            </a:r>
            <a:r>
              <a:rPr lang="en-CA" dirty="0">
                <a:latin typeface="Calibri" panose="020F0502020204030204" pitchFamily="34" charset="0"/>
                <a:cs typeface="Calibri" panose="020F0502020204030204" pitchFamily="34" charset="0"/>
              </a:rPr>
              <a:t> in the face of the Beast Power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so that we can participate in the Kingdom of God:</a:t>
            </a:r>
          </a:p>
          <a:p>
            <a:pPr marL="457200" lvl="1" indent="0">
              <a:spcBef>
                <a:spcPts val="0"/>
              </a:spcBef>
              <a:buNone/>
            </a:pPr>
            <a:r>
              <a:rPr lang="en-CA" b="1" u="sng" dirty="0">
                <a:latin typeface="Calibri" panose="020F0502020204030204" pitchFamily="34" charset="0"/>
                <a:cs typeface="Calibri" panose="020F0502020204030204" pitchFamily="34" charset="0"/>
              </a:rPr>
              <a:t>Revelation 14:12 ESV</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Here is a call for the endurance of the saints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those who keep the commandments of God and their faith in Jesus.</a:t>
            </a:r>
          </a:p>
          <a:p>
            <a:pPr marL="457200" lvl="1" indent="0">
              <a:buNone/>
            </a:pPr>
            <a:r>
              <a:rPr lang="en-CA" b="1" u="sng" dirty="0">
                <a:latin typeface="Calibri" panose="020F0502020204030204" pitchFamily="34" charset="0"/>
                <a:cs typeface="Calibri" panose="020F0502020204030204" pitchFamily="34" charset="0"/>
              </a:rPr>
              <a:t>Revelation 19:20 ESV</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 beast was captured</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with it the false prophet</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who in its presence had done the signs by which he deceived those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who had received the mark of the beast and those who worshiped its image.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These two were thrown alive into the lake of fire</a:t>
            </a:r>
            <a:r>
              <a:rPr lang="en-CA" dirty="0">
                <a:latin typeface="Calibri" panose="020F0502020204030204" pitchFamily="34" charset="0"/>
                <a:cs typeface="Calibri" panose="020F0502020204030204" pitchFamily="34" charset="0"/>
              </a:rPr>
              <a:t> that burns with sulfur.</a:t>
            </a:r>
          </a:p>
          <a:p>
            <a:pPr marL="457200" lvl="1" indent="0">
              <a:buNone/>
            </a:pPr>
            <a:r>
              <a:rPr lang="en-CA" b="1" u="sng" dirty="0">
                <a:latin typeface="Calibri" panose="020F0502020204030204" pitchFamily="34" charset="0"/>
                <a:cs typeface="Calibri" panose="020F0502020204030204" pitchFamily="34" charset="0"/>
              </a:rPr>
              <a:t>Revelation 20:4 ESV</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Then I saw </a:t>
            </a:r>
            <a:r>
              <a:rPr lang="en-CA" b="1" dirty="0">
                <a:highlight>
                  <a:srgbClr val="FFFF00"/>
                </a:highlight>
                <a:latin typeface="Calibri" panose="020F0502020204030204" pitchFamily="34" charset="0"/>
                <a:cs typeface="Calibri" panose="020F0502020204030204" pitchFamily="34" charset="0"/>
              </a:rPr>
              <a:t>thrones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seated on them were those to whom the authority to judge was committed.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Also I saw the [persons] who had been beheaded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the testimony of Jesus and for the word of God,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those who had not worshiped the beast or its image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had not received its mark</a:t>
            </a:r>
            <a:r>
              <a:rPr lang="en-CA" dirty="0">
                <a:latin typeface="Calibri" panose="020F0502020204030204" pitchFamily="34" charset="0"/>
                <a:cs typeface="Calibri" panose="020F0502020204030204" pitchFamily="34" charset="0"/>
              </a:rPr>
              <a:t> on their foreheads or their hands.</a:t>
            </a:r>
          </a:p>
          <a:p>
            <a:pPr marL="457200" lvl="1" indent="0">
              <a:spcBef>
                <a:spcPts val="1200"/>
              </a:spcBef>
              <a:buNone/>
            </a:pPr>
            <a:r>
              <a:rPr lang="en-CA" dirty="0">
                <a:latin typeface="Calibri" panose="020F0502020204030204" pitchFamily="34" charset="0"/>
                <a:cs typeface="Calibri" panose="020F0502020204030204" pitchFamily="34" charset="0"/>
              </a:rPr>
              <a:t> </a:t>
            </a:r>
            <a:r>
              <a:rPr lang="en-CA" sz="2600" b="1" dirty="0">
                <a:highlight>
                  <a:srgbClr val="FFFF00"/>
                </a:highlight>
                <a:latin typeface="Calibri" panose="020F0502020204030204" pitchFamily="34" charset="0"/>
                <a:cs typeface="Calibri" panose="020F0502020204030204" pitchFamily="34" charset="0"/>
              </a:rPr>
              <a:t>They came to life and reigned with Christ for a thousand years</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45985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C79B2-BFBD-3360-8196-582EFCA792B6}"/>
              </a:ext>
            </a:extLst>
          </p:cNvPr>
          <p:cNvSpPr>
            <a:spLocks noGrp="1"/>
          </p:cNvSpPr>
          <p:nvPr>
            <p:ph type="title"/>
          </p:nvPr>
        </p:nvSpPr>
        <p:spPr>
          <a:xfrm>
            <a:off x="838200" y="1"/>
            <a:ext cx="10515600" cy="1160059"/>
          </a:xfrm>
        </p:spPr>
        <p:txBody>
          <a:bodyPr/>
          <a:lstStyle/>
          <a:p>
            <a:pPr algn="ctr"/>
            <a:r>
              <a:rPr lang="en-CA" dirty="0">
                <a:latin typeface="Arial Black" panose="020B0A04020102020204" pitchFamily="34" charset="0"/>
              </a:rPr>
              <a:t>Jesus’ Warning</a:t>
            </a:r>
          </a:p>
        </p:txBody>
      </p:sp>
      <p:sp>
        <p:nvSpPr>
          <p:cNvPr id="3" name="Content Placeholder 2">
            <a:extLst>
              <a:ext uri="{FF2B5EF4-FFF2-40B4-BE49-F238E27FC236}">
                <a16:creationId xmlns:a16="http://schemas.microsoft.com/office/drawing/2014/main" id="{013C4AF7-CC3E-8404-C9F2-63B779AD470C}"/>
              </a:ext>
            </a:extLst>
          </p:cNvPr>
          <p:cNvSpPr>
            <a:spLocks noGrp="1"/>
          </p:cNvSpPr>
          <p:nvPr>
            <p:ph idx="1"/>
          </p:nvPr>
        </p:nvSpPr>
        <p:spPr>
          <a:xfrm>
            <a:off x="573206" y="1160060"/>
            <a:ext cx="11081982" cy="5697939"/>
          </a:xfrm>
        </p:spPr>
        <p:txBody>
          <a:bodyPr/>
          <a:lstStyle/>
          <a:p>
            <a:r>
              <a:rPr lang="en-CA" dirty="0">
                <a:latin typeface="Calibri" panose="020F0502020204030204" pitchFamily="34" charset="0"/>
                <a:cs typeface="Calibri" panose="020F0502020204030204" pitchFamily="34" charset="0"/>
              </a:rPr>
              <a:t>In the Olivet Prophecy, Jesus adjures us to be warry of the “abomination of desolation”: “</a:t>
            </a:r>
            <a:r>
              <a:rPr lang="en-CA" b="1" dirty="0">
                <a:highlight>
                  <a:srgbClr val="FFFF00"/>
                </a:highlight>
                <a:latin typeface="Calibri" panose="020F0502020204030204" pitchFamily="34" charset="0"/>
                <a:cs typeface="Calibri" panose="020F0502020204030204" pitchFamily="34" charset="0"/>
              </a:rPr>
              <a:t>let the reader understand</a:t>
            </a:r>
            <a:r>
              <a:rPr lang="en-CA" dirty="0">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Daniel first prophesized the coming of the “abomination of desolation” and we can identify at least three typical fulfilments of the prophecy:  </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in all three instances there was a complicated series of government actions which resulted in the desecration of the True Worship of God  </a:t>
            </a:r>
          </a:p>
          <a:p>
            <a:r>
              <a:rPr lang="en-CA" b="1" dirty="0">
                <a:highlight>
                  <a:srgbClr val="FFFF00"/>
                </a:highlight>
                <a:latin typeface="Calibri" panose="020F0502020204030204" pitchFamily="34" charset="0"/>
                <a:cs typeface="Calibri" panose="020F0502020204030204" pitchFamily="34" charset="0"/>
              </a:rPr>
              <a:t>It is clear from the words of the Bible and from the historical precedents that the “abomination of desolation” is much more than a single action or event</a:t>
            </a:r>
          </a:p>
          <a:p>
            <a:r>
              <a:rPr lang="en-CA" dirty="0">
                <a:latin typeface="Calibri" panose="020F0502020204030204" pitchFamily="34" charset="0"/>
                <a:cs typeface="Calibri" panose="020F0502020204030204" pitchFamily="34" charset="0"/>
              </a:rPr>
              <a:t>The vilest sorts of sin are identified as “abominations” in the Bible – the principal abomination being “idolatry”</a:t>
            </a:r>
          </a:p>
        </p:txBody>
      </p:sp>
    </p:spTree>
    <p:extLst>
      <p:ext uri="{BB962C8B-B14F-4D97-AF65-F5344CB8AC3E}">
        <p14:creationId xmlns:p14="http://schemas.microsoft.com/office/powerpoint/2010/main" val="2471985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BD6C3-09CD-805E-6F62-F701AF3C3740}"/>
              </a:ext>
            </a:extLst>
          </p:cNvPr>
          <p:cNvSpPr>
            <a:spLocks noGrp="1"/>
          </p:cNvSpPr>
          <p:nvPr>
            <p:ph type="title"/>
          </p:nvPr>
        </p:nvSpPr>
        <p:spPr>
          <a:xfrm>
            <a:off x="838200" y="1"/>
            <a:ext cx="10515600" cy="1117599"/>
          </a:xfrm>
        </p:spPr>
        <p:txBody>
          <a:bodyPr/>
          <a:lstStyle/>
          <a:p>
            <a:pPr algn="ctr"/>
            <a:r>
              <a:rPr lang="en-CA" dirty="0">
                <a:latin typeface="Arial Black" panose="020B0A04020102020204" pitchFamily="34" charset="0"/>
              </a:rPr>
              <a:t>Jesus’ Warning</a:t>
            </a:r>
          </a:p>
        </p:txBody>
      </p:sp>
      <p:sp>
        <p:nvSpPr>
          <p:cNvPr id="3" name="Content Placeholder 2">
            <a:extLst>
              <a:ext uri="{FF2B5EF4-FFF2-40B4-BE49-F238E27FC236}">
                <a16:creationId xmlns:a16="http://schemas.microsoft.com/office/drawing/2014/main" id="{78200073-D59A-24D2-C0C2-C550CB6BA1B6}"/>
              </a:ext>
            </a:extLst>
          </p:cNvPr>
          <p:cNvSpPr>
            <a:spLocks noGrp="1"/>
          </p:cNvSpPr>
          <p:nvPr>
            <p:ph idx="1"/>
          </p:nvPr>
        </p:nvSpPr>
        <p:spPr>
          <a:xfrm>
            <a:off x="0" y="1117600"/>
            <a:ext cx="12192000" cy="5740399"/>
          </a:xfrm>
        </p:spPr>
        <p:txBody>
          <a:bodyPr>
            <a:normAutofit/>
          </a:bodyPr>
          <a:lstStyle/>
          <a:p>
            <a:r>
              <a:rPr lang="en-CA" b="1" dirty="0">
                <a:highlight>
                  <a:srgbClr val="FFFF00"/>
                </a:highlight>
                <a:latin typeface="Calibri" panose="020F0502020204030204" pitchFamily="34" charset="0"/>
                <a:cs typeface="Calibri" panose="020F0502020204030204" pitchFamily="34" charset="0"/>
              </a:rPr>
              <a:t>The Book of Revelation makes no mention of the abomination of desolation</a:t>
            </a:r>
            <a:r>
              <a:rPr lang="en-CA" dirty="0">
                <a:latin typeface="Calibri" panose="020F0502020204030204" pitchFamily="34" charset="0"/>
                <a:cs typeface="Calibri" panose="020F0502020204030204" pitchFamily="34" charset="0"/>
              </a:rPr>
              <a:t>, but it does clearly identify three aspects of the hegemony of the beast which closely align to the prophecies and the historical types:</a:t>
            </a:r>
          </a:p>
          <a:p>
            <a:pPr lvl="1">
              <a:buFont typeface="Wingdings" panose="05000000000000000000" pitchFamily="2" charset="2"/>
              <a:buChar char="Ø"/>
            </a:pPr>
            <a:r>
              <a:rPr lang="en-CA" dirty="0">
                <a:latin typeface="Calibri" panose="020F0502020204030204" pitchFamily="34" charset="0"/>
                <a:cs typeface="Calibri" panose="020F0502020204030204" pitchFamily="34" charset="0"/>
              </a:rPr>
              <a:t>the existence of an idol representing the beast, see Revelation 13:14-15</a:t>
            </a:r>
          </a:p>
          <a:p>
            <a:pPr lvl="1">
              <a:buFont typeface="Wingdings" panose="05000000000000000000" pitchFamily="2" charset="2"/>
              <a:buChar char="Ø"/>
            </a:pPr>
            <a:r>
              <a:rPr lang="en-CA" dirty="0">
                <a:latin typeface="Calibri" panose="020F0502020204030204" pitchFamily="34" charset="0"/>
                <a:cs typeface="Calibri" panose="020F0502020204030204" pitchFamily="34" charset="0"/>
              </a:rPr>
              <a:t>the requirement of all to worship the beast, see Revelation 13:4, 12 </a:t>
            </a:r>
          </a:p>
          <a:p>
            <a:pPr lvl="1">
              <a:buFont typeface="Wingdings" panose="05000000000000000000" pitchFamily="2" charset="2"/>
              <a:buChar char="Ø"/>
            </a:pPr>
            <a:r>
              <a:rPr lang="en-CA" dirty="0">
                <a:latin typeface="Calibri" panose="020F0502020204030204" pitchFamily="34" charset="0"/>
                <a:cs typeface="Calibri" panose="020F0502020204030204" pitchFamily="34" charset="0"/>
              </a:rPr>
              <a:t>enforcement if worship through the mark of the beast, see Revelation 13:16-17</a:t>
            </a:r>
          </a:p>
          <a:p>
            <a:r>
              <a:rPr lang="en-CA" dirty="0">
                <a:latin typeface="Calibri" panose="020F0502020204030204" pitchFamily="34" charset="0"/>
                <a:cs typeface="Calibri" panose="020F0502020204030204" pitchFamily="34" charset="0"/>
              </a:rPr>
              <a:t>Clearly, Satan’s objective in the end-time ascendance of the Beast Power is to finally thwart the Plan of God</a:t>
            </a:r>
          </a:p>
          <a:p>
            <a:r>
              <a:rPr lang="en-CA" dirty="0">
                <a:latin typeface="Calibri" panose="020F0502020204030204" pitchFamily="34" charset="0"/>
                <a:cs typeface="Calibri" panose="020F0502020204030204" pitchFamily="34" charset="0"/>
              </a:rPr>
              <a:t>Again, in the Olivet Prophecy, Jesus adjures us to have faith and courage,</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t>
            </a:r>
            <a:r>
              <a:rPr lang="en-CA" b="1" dirty="0">
                <a:highlight>
                  <a:srgbClr val="FFFF00"/>
                </a:highlight>
                <a:latin typeface="Calibri" panose="020F0502020204030204" pitchFamily="34" charset="0"/>
                <a:cs typeface="Calibri" panose="020F0502020204030204" pitchFamily="34" charset="0"/>
              </a:rPr>
              <a:t>the one who endures to the end will be saved</a:t>
            </a:r>
            <a:r>
              <a:rPr lang="en-CA" dirty="0">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The Church of God is the Holy Place of the New Testament – the </a:t>
            </a:r>
            <a:r>
              <a:rPr lang="en-CA" b="1" dirty="0">
                <a:highlight>
                  <a:srgbClr val="FFFF00"/>
                </a:highlight>
                <a:latin typeface="Calibri" panose="020F0502020204030204" pitchFamily="34" charset="0"/>
                <a:cs typeface="Calibri" panose="020F0502020204030204" pitchFamily="34" charset="0"/>
              </a:rPr>
              <a:t>focus of Satan</a:t>
            </a:r>
            <a:r>
              <a:rPr lang="en-CA" dirty="0">
                <a:latin typeface="Calibri" panose="020F0502020204030204" pitchFamily="34" charset="0"/>
                <a:cs typeface="Calibri" panose="020F0502020204030204" pitchFamily="34" charset="0"/>
              </a:rPr>
              <a:t> through the Beast Power is to kill and/or compromise True Christians; </a:t>
            </a:r>
            <a:r>
              <a:rPr lang="en-CA" b="1" dirty="0">
                <a:highlight>
                  <a:srgbClr val="FFFF00"/>
                </a:highlight>
                <a:latin typeface="Calibri" panose="020F0502020204030204" pitchFamily="34" charset="0"/>
                <a:cs typeface="Calibri" panose="020F0502020204030204" pitchFamily="34" charset="0"/>
              </a:rPr>
              <a:t>to destroy the Church</a:t>
            </a:r>
            <a:r>
              <a:rPr lang="en-CA" dirty="0">
                <a:latin typeface="Calibri" panose="020F0502020204030204" pitchFamily="34" charset="0"/>
                <a:cs typeface="Calibri" panose="020F0502020204030204" pitchFamily="34" charset="0"/>
              </a:rPr>
              <a:t>; to thwart the Plan of God; truly the “</a:t>
            </a:r>
            <a:r>
              <a:rPr lang="en-CA" b="1" dirty="0">
                <a:highlight>
                  <a:srgbClr val="FFFF00"/>
                </a:highlight>
                <a:latin typeface="Calibri" panose="020F0502020204030204" pitchFamily="34" charset="0"/>
                <a:cs typeface="Calibri" panose="020F0502020204030204" pitchFamily="34" charset="0"/>
              </a:rPr>
              <a:t>abomination of desolation</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701950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CDBBF-BE5E-5F41-D52C-73556ED4530F}"/>
              </a:ext>
            </a:extLst>
          </p:cNvPr>
          <p:cNvSpPr>
            <a:spLocks noGrp="1"/>
          </p:cNvSpPr>
          <p:nvPr>
            <p:ph type="title"/>
          </p:nvPr>
        </p:nvSpPr>
        <p:spPr>
          <a:xfrm>
            <a:off x="838200" y="1"/>
            <a:ext cx="10515600" cy="1173706"/>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CEE6DC37-C769-903C-F317-7578821FE3BB}"/>
              </a:ext>
            </a:extLst>
          </p:cNvPr>
          <p:cNvSpPr>
            <a:spLocks noGrp="1"/>
          </p:cNvSpPr>
          <p:nvPr>
            <p:ph idx="1"/>
          </p:nvPr>
        </p:nvSpPr>
        <p:spPr>
          <a:xfrm>
            <a:off x="0" y="1173707"/>
            <a:ext cx="12192000" cy="5684292"/>
          </a:xfrm>
        </p:spPr>
        <p:txBody>
          <a:bodyPr>
            <a:normAutofit lnSpcReduction="10000"/>
          </a:bodyPr>
          <a:lstStyle/>
          <a:p>
            <a:r>
              <a:rPr lang="en-CA" dirty="0">
                <a:latin typeface="Calibri" panose="020F0502020204030204" pitchFamily="34" charset="0"/>
                <a:cs typeface="Calibri" panose="020F0502020204030204" pitchFamily="34" charset="0"/>
              </a:rPr>
              <a:t>Although the “</a:t>
            </a:r>
            <a:r>
              <a:rPr lang="en-CA" b="1" dirty="0">
                <a:highlight>
                  <a:srgbClr val="FFFF00"/>
                </a:highlight>
                <a:latin typeface="Calibri" panose="020F0502020204030204" pitchFamily="34" charset="0"/>
                <a:cs typeface="Calibri" panose="020F0502020204030204" pitchFamily="34" charset="0"/>
              </a:rPr>
              <a:t>abomination of desolation</a:t>
            </a:r>
            <a:r>
              <a:rPr lang="en-CA" dirty="0">
                <a:latin typeface="Calibri" panose="020F0502020204030204" pitchFamily="34" charset="0"/>
                <a:cs typeface="Calibri" panose="020F0502020204030204" pitchFamily="34" charset="0"/>
              </a:rPr>
              <a:t>” remains </a:t>
            </a:r>
            <a:r>
              <a:rPr lang="en-CA" b="1" dirty="0">
                <a:highlight>
                  <a:srgbClr val="FFFF00"/>
                </a:highlight>
                <a:latin typeface="Calibri" panose="020F0502020204030204" pitchFamily="34" charset="0"/>
                <a:cs typeface="Calibri" panose="020F0502020204030204" pitchFamily="34" charset="0"/>
              </a:rPr>
              <a:t>somewhat enigmatic</a:t>
            </a:r>
            <a:r>
              <a:rPr lang="en-CA" dirty="0">
                <a:latin typeface="Calibri" panose="020F0502020204030204" pitchFamily="34" charset="0"/>
                <a:cs typeface="Calibri" panose="020F0502020204030204" pitchFamily="34" charset="0"/>
              </a:rPr>
              <a:t>, the historical precedents combined with prophecies give us considerable understanding</a:t>
            </a:r>
          </a:p>
          <a:p>
            <a:r>
              <a:rPr lang="en-CA" b="1" dirty="0">
                <a:highlight>
                  <a:srgbClr val="FFFF00"/>
                </a:highlight>
                <a:latin typeface="Calibri" panose="020F0502020204030204" pitchFamily="34" charset="0"/>
                <a:cs typeface="Calibri" panose="020F0502020204030204" pitchFamily="34" charset="0"/>
              </a:rPr>
              <a:t>We can’t look for any specific preconceived simple notion of fulfillment</a:t>
            </a:r>
            <a:r>
              <a:rPr lang="en-CA" dirty="0">
                <a:latin typeface="Calibri" panose="020F0502020204030204" pitchFamily="34" charset="0"/>
                <a:cs typeface="Calibri" panose="020F0502020204030204" pitchFamily="34" charset="0"/>
              </a:rPr>
              <a:t> – when we see it, the specific details are almost certain to surprise us</a:t>
            </a:r>
          </a:p>
          <a:p>
            <a:r>
              <a:rPr lang="en-CA" dirty="0">
                <a:latin typeface="Calibri" panose="020F0502020204030204" pitchFamily="34" charset="0"/>
                <a:cs typeface="Calibri" panose="020F0502020204030204" pitchFamily="34" charset="0"/>
              </a:rPr>
              <a:t>However, </a:t>
            </a:r>
            <a:r>
              <a:rPr lang="en-CA" b="1" dirty="0">
                <a:highlight>
                  <a:srgbClr val="FFFF00"/>
                </a:highlight>
                <a:latin typeface="Calibri" panose="020F0502020204030204" pitchFamily="34" charset="0"/>
                <a:cs typeface="Calibri" panose="020F0502020204030204" pitchFamily="34" charset="0"/>
              </a:rPr>
              <a:t>the general features are clear</a:t>
            </a:r>
            <a:r>
              <a:rPr lang="en-CA" dirty="0">
                <a:latin typeface="Calibri" panose="020F0502020204030204" pitchFamily="34" charset="0"/>
                <a:cs typeface="Calibri" panose="020F0502020204030204" pitchFamily="34" charset="0"/>
              </a:rPr>
              <a:t>: the “abomination of desolation” will be a product of the hegemony of the beast, the image of the beast,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mark of the beast</a:t>
            </a:r>
          </a:p>
          <a:p>
            <a:r>
              <a:rPr lang="en-CA" dirty="0">
                <a:latin typeface="Calibri" panose="020F0502020204030204" pitchFamily="34" charset="0"/>
                <a:cs typeface="Calibri" panose="020F0502020204030204" pitchFamily="34" charset="0"/>
              </a:rPr>
              <a:t>The target of the “abomination of desolation” will be the True Worship of God</a:t>
            </a:r>
          </a:p>
          <a:p>
            <a:r>
              <a:rPr lang="en-CA" dirty="0">
                <a:latin typeface="Calibri" panose="020F0502020204030204" pitchFamily="34" charset="0"/>
                <a:cs typeface="Calibri" panose="020F0502020204030204" pitchFamily="34" charset="0"/>
              </a:rPr>
              <a:t>This has been revealed to us to give us </a:t>
            </a:r>
            <a:r>
              <a:rPr lang="en-CA" b="1" dirty="0">
                <a:highlight>
                  <a:srgbClr val="FFFF00"/>
                </a:highlight>
                <a:latin typeface="Calibri" panose="020F0502020204030204" pitchFamily="34" charset="0"/>
                <a:cs typeface="Calibri" panose="020F0502020204030204" pitchFamily="34" charset="0"/>
              </a:rPr>
              <a:t>courage</a:t>
            </a:r>
            <a:r>
              <a:rPr lang="en-CA" dirty="0">
                <a:latin typeface="Calibri" panose="020F0502020204030204" pitchFamily="34" charset="0"/>
                <a:cs typeface="Calibri" panose="020F0502020204030204" pitchFamily="34" charset="0"/>
              </a:rPr>
              <a:t> to trust God in </a:t>
            </a:r>
            <a:r>
              <a:rPr lang="en-CA" b="1" dirty="0">
                <a:highlight>
                  <a:srgbClr val="FFFF00"/>
                </a:highlight>
                <a:latin typeface="Calibri" panose="020F0502020204030204" pitchFamily="34" charset="0"/>
                <a:cs typeface="Calibri" panose="020F0502020204030204" pitchFamily="34" charset="0"/>
              </a:rPr>
              <a:t>faith</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to give us the strength </a:t>
            </a:r>
            <a:r>
              <a:rPr lang="en-CA" b="1" dirty="0">
                <a:highlight>
                  <a:srgbClr val="FFFF00"/>
                </a:highlight>
                <a:latin typeface="Calibri" panose="020F0502020204030204" pitchFamily="34" charset="0"/>
                <a:cs typeface="Calibri" panose="020F0502020204030204" pitchFamily="34" charset="0"/>
              </a:rPr>
              <a:t> NOT to compromise</a:t>
            </a:r>
            <a:r>
              <a:rPr lang="en-CA" dirty="0">
                <a:latin typeface="Calibri" panose="020F0502020204030204" pitchFamily="34" charset="0"/>
                <a:cs typeface="Calibri" panose="020F0502020204030204" pitchFamily="34" charset="0"/>
              </a:rPr>
              <a:t>, but to </a:t>
            </a:r>
            <a:r>
              <a:rPr lang="en-CA" b="1" dirty="0">
                <a:highlight>
                  <a:srgbClr val="FFFF00"/>
                </a:highlight>
                <a:latin typeface="Calibri" panose="020F0502020204030204" pitchFamily="34" charset="0"/>
                <a:cs typeface="Calibri" panose="020F0502020204030204" pitchFamily="34" charset="0"/>
              </a:rPr>
              <a:t>endure</a:t>
            </a:r>
            <a:r>
              <a:rPr lang="en-CA" dirty="0">
                <a:latin typeface="Calibri" panose="020F0502020204030204" pitchFamily="34" charset="0"/>
                <a:cs typeface="Calibri" panose="020F0502020204030204" pitchFamily="34" charset="0"/>
              </a:rPr>
              <a:t> to the end,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even in the face of death</a:t>
            </a:r>
          </a:p>
          <a:p>
            <a:r>
              <a:rPr lang="en-CA" dirty="0">
                <a:latin typeface="Calibri" panose="020F0502020204030204" pitchFamily="34" charset="0"/>
                <a:cs typeface="Calibri" panose="020F0502020204030204" pitchFamily="34" charset="0"/>
              </a:rPr>
              <a:t>“</a:t>
            </a:r>
            <a:r>
              <a:rPr lang="en-CA" b="1" dirty="0">
                <a:highlight>
                  <a:srgbClr val="FFFF00"/>
                </a:highlight>
                <a:latin typeface="Calibri" panose="020F0502020204030204" pitchFamily="34" charset="0"/>
                <a:cs typeface="Calibri" panose="020F0502020204030204" pitchFamily="34" charset="0"/>
              </a:rPr>
              <a:t>The one who endures to the end will be saved</a:t>
            </a:r>
            <a:r>
              <a:rPr lang="en-CA"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84693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2A13A-7BD2-8B27-F701-8D9161189940}"/>
              </a:ext>
            </a:extLst>
          </p:cNvPr>
          <p:cNvSpPr>
            <a:spLocks noGrp="1"/>
          </p:cNvSpPr>
          <p:nvPr>
            <p:ph type="title"/>
          </p:nvPr>
        </p:nvSpPr>
        <p:spPr>
          <a:xfrm>
            <a:off x="838200" y="18255"/>
            <a:ext cx="10515600" cy="1105151"/>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Olivet Prophecy</a:t>
            </a:r>
            <a:endParaRPr lang="en-CA" dirty="0"/>
          </a:p>
        </p:txBody>
      </p:sp>
      <p:sp>
        <p:nvSpPr>
          <p:cNvPr id="3" name="Content Placeholder 2">
            <a:extLst>
              <a:ext uri="{FF2B5EF4-FFF2-40B4-BE49-F238E27FC236}">
                <a16:creationId xmlns:a16="http://schemas.microsoft.com/office/drawing/2014/main" id="{0DCBE9E5-FC3C-6FED-8D48-CB3B7B9A1FB0}"/>
              </a:ext>
            </a:extLst>
          </p:cNvPr>
          <p:cNvSpPr>
            <a:spLocks noGrp="1"/>
          </p:cNvSpPr>
          <p:nvPr>
            <p:ph idx="1"/>
          </p:nvPr>
        </p:nvSpPr>
        <p:spPr>
          <a:xfrm>
            <a:off x="0" y="1123406"/>
            <a:ext cx="12192000" cy="5716339"/>
          </a:xfrm>
        </p:spPr>
        <p:txBody>
          <a:bodyPr/>
          <a:lstStyle/>
          <a:p>
            <a:r>
              <a:rPr lang="en-CA" b="1" dirty="0">
                <a:highlight>
                  <a:srgbClr val="FFFF00"/>
                </a:highlight>
                <a:latin typeface="Calibri" panose="020F0502020204030204" pitchFamily="34" charset="0"/>
                <a:cs typeface="Calibri" panose="020F0502020204030204" pitchFamily="34" charset="0"/>
              </a:rPr>
              <a:t>All three Synoptists mark the “heavenly signs”</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Mark 13:24-25 ESV</a:t>
            </a:r>
          </a:p>
          <a:p>
            <a:pPr marL="457200" lvl="1" indent="0">
              <a:buNone/>
            </a:pPr>
            <a:r>
              <a:rPr lang="en-CA" dirty="0">
                <a:latin typeface="Calibri" panose="020F0502020204030204" pitchFamily="34" charset="0"/>
                <a:cs typeface="Calibri" panose="020F0502020204030204" pitchFamily="34" charset="0"/>
              </a:rPr>
              <a:t>But in those days, </a:t>
            </a:r>
            <a:r>
              <a:rPr lang="en-CA" b="1" dirty="0">
                <a:highlight>
                  <a:srgbClr val="FFFF00"/>
                </a:highlight>
                <a:latin typeface="Calibri" panose="020F0502020204030204" pitchFamily="34" charset="0"/>
                <a:cs typeface="Calibri" panose="020F0502020204030204" pitchFamily="34" charset="0"/>
              </a:rPr>
              <a:t>after that tribulation</a:t>
            </a:r>
            <a:r>
              <a:rPr lang="en-CA" dirty="0">
                <a:latin typeface="Calibri" panose="020F0502020204030204" pitchFamily="34" charset="0"/>
                <a:cs typeface="Calibri" panose="020F0502020204030204" pitchFamily="34" charset="0"/>
              </a:rPr>
              <a:t>, the sun will be darkened,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moon will not give its light, and the stars will be falling from heaven,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powers in the heavens will be shaken. </a:t>
            </a:r>
          </a:p>
          <a:p>
            <a:pPr marL="457200" lvl="1" indent="0">
              <a:buNone/>
            </a:pPr>
            <a:r>
              <a:rPr lang="en-CA" b="1" u="sng" dirty="0">
                <a:latin typeface="Calibri" panose="020F0502020204030204" pitchFamily="34" charset="0"/>
                <a:cs typeface="Calibri" panose="020F0502020204030204" pitchFamily="34" charset="0"/>
              </a:rPr>
              <a:t>Matthew 24:29 ESV</a:t>
            </a:r>
          </a:p>
          <a:p>
            <a:pPr marL="457200" lvl="1" indent="0">
              <a:buNone/>
            </a:pPr>
            <a:r>
              <a:rPr lang="en-CA" dirty="0">
                <a:latin typeface="Calibri" panose="020F0502020204030204" pitchFamily="34" charset="0"/>
                <a:cs typeface="Calibri" panose="020F0502020204030204" pitchFamily="34" charset="0"/>
              </a:rPr>
              <a:t>Immediately </a:t>
            </a:r>
            <a:r>
              <a:rPr lang="en-CA" b="1" dirty="0">
                <a:highlight>
                  <a:srgbClr val="FFFF00"/>
                </a:highlight>
                <a:latin typeface="Calibri" panose="020F0502020204030204" pitchFamily="34" charset="0"/>
                <a:cs typeface="Calibri" panose="020F0502020204030204" pitchFamily="34" charset="0"/>
              </a:rPr>
              <a:t>after the tribulation</a:t>
            </a:r>
            <a:r>
              <a:rPr lang="en-CA" dirty="0">
                <a:latin typeface="Calibri" panose="020F0502020204030204" pitchFamily="34" charset="0"/>
                <a:cs typeface="Calibri" panose="020F0502020204030204" pitchFamily="34" charset="0"/>
              </a:rPr>
              <a:t> of those days the sun will be darkened,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moon will not give its light, and the stars will fall from heaven,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powers of the heavens will be shaken.</a:t>
            </a:r>
          </a:p>
          <a:p>
            <a:pPr marL="457200" lvl="1" indent="0">
              <a:buNone/>
            </a:pPr>
            <a:r>
              <a:rPr lang="en-CA" b="1" u="sng" dirty="0">
                <a:latin typeface="Calibri" panose="020F0502020204030204" pitchFamily="34" charset="0"/>
                <a:cs typeface="Calibri" panose="020F0502020204030204" pitchFamily="34" charset="0"/>
              </a:rPr>
              <a:t>Luke 21:25 ESV</a:t>
            </a:r>
          </a:p>
          <a:p>
            <a:pPr marL="457200" lvl="1" indent="0">
              <a:buNone/>
            </a:pPr>
            <a:r>
              <a:rPr lang="en-CA" dirty="0">
                <a:latin typeface="Calibri" panose="020F0502020204030204" pitchFamily="34" charset="0"/>
                <a:cs typeface="Calibri" panose="020F0502020204030204" pitchFamily="34" charset="0"/>
              </a:rPr>
              <a:t>And there will be signs in sun and moon and stars,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on the earth distress of nations in perplexity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because of the roaring of the sea and the waves …</a:t>
            </a:r>
          </a:p>
          <a:p>
            <a:r>
              <a:rPr lang="en-CA" dirty="0">
                <a:latin typeface="Calibri" panose="020F0502020204030204" pitchFamily="34" charset="0"/>
                <a:cs typeface="Calibri" panose="020F0502020204030204" pitchFamily="34" charset="0"/>
              </a:rPr>
              <a:t>Both Mark and Matthew are explicit that the “</a:t>
            </a:r>
            <a:r>
              <a:rPr lang="en-CA" b="1" dirty="0">
                <a:highlight>
                  <a:srgbClr val="FFFF00"/>
                </a:highlight>
                <a:latin typeface="Calibri" panose="020F0502020204030204" pitchFamily="34" charset="0"/>
                <a:cs typeface="Calibri" panose="020F0502020204030204" pitchFamily="34" charset="0"/>
              </a:rPr>
              <a:t>heavenly signs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follow the “great tribulation”</a:t>
            </a:r>
          </a:p>
        </p:txBody>
      </p:sp>
    </p:spTree>
    <p:extLst>
      <p:ext uri="{BB962C8B-B14F-4D97-AF65-F5344CB8AC3E}">
        <p14:creationId xmlns:p14="http://schemas.microsoft.com/office/powerpoint/2010/main" val="163894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E38E8-0BF0-9606-63CE-4804E8BB5C10}"/>
              </a:ext>
            </a:extLst>
          </p:cNvPr>
          <p:cNvSpPr>
            <a:spLocks noGrp="1"/>
          </p:cNvSpPr>
          <p:nvPr>
            <p:ph type="title"/>
          </p:nvPr>
        </p:nvSpPr>
        <p:spPr>
          <a:xfrm>
            <a:off x="838200" y="1"/>
            <a:ext cx="10515600" cy="1162593"/>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Olivet Prophecy</a:t>
            </a:r>
            <a:endParaRPr lang="en-CA" dirty="0"/>
          </a:p>
        </p:txBody>
      </p:sp>
      <p:sp>
        <p:nvSpPr>
          <p:cNvPr id="3" name="Content Placeholder 2">
            <a:extLst>
              <a:ext uri="{FF2B5EF4-FFF2-40B4-BE49-F238E27FC236}">
                <a16:creationId xmlns:a16="http://schemas.microsoft.com/office/drawing/2014/main" id="{C2CE3086-BAA5-9F8A-FBE5-A9435D2B4764}"/>
              </a:ext>
            </a:extLst>
          </p:cNvPr>
          <p:cNvSpPr>
            <a:spLocks noGrp="1"/>
          </p:cNvSpPr>
          <p:nvPr>
            <p:ph idx="1"/>
          </p:nvPr>
        </p:nvSpPr>
        <p:spPr>
          <a:xfrm>
            <a:off x="744582" y="1162594"/>
            <a:ext cx="11447417" cy="5695405"/>
          </a:xfrm>
        </p:spPr>
        <p:txBody>
          <a:bodyPr>
            <a:normAutofit lnSpcReduction="10000"/>
          </a:bodyPr>
          <a:lstStyle/>
          <a:p>
            <a:r>
              <a:rPr lang="en-CA" dirty="0">
                <a:latin typeface="Calibri" panose="020F0502020204030204" pitchFamily="34" charset="0"/>
                <a:cs typeface="Calibri" panose="020F0502020204030204" pitchFamily="34" charset="0"/>
              </a:rPr>
              <a:t>Preceding the “heavenly signs” in all three Synoptists,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there are more details on the “great tribulation”  </a:t>
            </a:r>
          </a:p>
          <a:p>
            <a:pPr>
              <a:spcBef>
                <a:spcPts val="600"/>
              </a:spcBef>
              <a:defRPr/>
            </a:pP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Mark and Matthew both report Jesus’ allusion to the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abomination of desolation</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as part of “the great tribulation”:</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Mark 13:14a, 19 ESV</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But when you see the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abomination of desolation</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standing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where </a:t>
            </a:r>
            <a:r>
              <a:rPr kumimoji="0" lang="en-CA" sz="3200" b="1" i="1"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he</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ought not to be (let the reader understand) … </a:t>
            </a:r>
          </a:p>
          <a:p>
            <a:pPr marL="457200" marR="0" lvl="1" indent="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For in those days there will be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such tribulation</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as has not been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from the beginning of the creation that God created until now, and never will be.</a:t>
            </a:r>
          </a:p>
          <a:p>
            <a:pPr marL="457200" marR="0" lvl="1" indent="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Matthew 24:15, 21 ESV</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So when you see the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abomination of desolation</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spoken of by the prophet Daniel</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standing in the holy place (let the reader understand) … </a:t>
            </a:r>
          </a:p>
          <a:p>
            <a:pPr marL="457200" marR="0" lvl="1" indent="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For then there will be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great tribulation</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such as has not been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from the beginning of the world until now, no, and never will be.</a:t>
            </a:r>
          </a:p>
          <a:p>
            <a:pPr>
              <a:spcBef>
                <a:spcPts val="600"/>
              </a:spcBef>
              <a:defRPr/>
            </a:pPr>
            <a:r>
              <a:rPr lang="en-CA" dirty="0">
                <a:solidFill>
                  <a:prstClr val="black"/>
                </a:solidFill>
                <a:latin typeface="Calibri" panose="020F0502020204030204" pitchFamily="34" charset="0"/>
                <a:cs typeface="Calibri" panose="020F0502020204030204" pitchFamily="34" charset="0"/>
              </a:rPr>
              <a:t>Luke focuses on the impending destruction of Jerusalem</a:t>
            </a:r>
            <a:endParaRPr kumimoji="0" lang="en-CA"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35595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9BC95-86FE-2C48-E540-8BC28F4F477B}"/>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Daniel’s Prophecies</a:t>
            </a:r>
          </a:p>
        </p:txBody>
      </p:sp>
      <p:sp>
        <p:nvSpPr>
          <p:cNvPr id="3" name="Content Placeholder 2">
            <a:extLst>
              <a:ext uri="{FF2B5EF4-FFF2-40B4-BE49-F238E27FC236}">
                <a16:creationId xmlns:a16="http://schemas.microsoft.com/office/drawing/2014/main" id="{67CCFCAE-2165-B45A-FDF2-4B9602441586}"/>
              </a:ext>
            </a:extLst>
          </p:cNvPr>
          <p:cNvSpPr>
            <a:spLocks noGrp="1"/>
          </p:cNvSpPr>
          <p:nvPr>
            <p:ph idx="1"/>
          </p:nvPr>
        </p:nvSpPr>
        <p:spPr>
          <a:xfrm>
            <a:off x="341194" y="1155700"/>
            <a:ext cx="11850806" cy="5702299"/>
          </a:xfrm>
        </p:spPr>
        <p:txBody>
          <a:bodyPr/>
          <a:lstStyle/>
          <a:p>
            <a:r>
              <a:rPr lang="en-CA" dirty="0">
                <a:latin typeface="Calibri" panose="020F0502020204030204" pitchFamily="34" charset="0"/>
                <a:cs typeface="Calibri" panose="020F0502020204030204" pitchFamily="34" charset="0"/>
              </a:rPr>
              <a:t>Matthew’s hint,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spoken of by the prophet Daniel</a:t>
            </a:r>
            <a:r>
              <a:rPr lang="en-CA" dirty="0">
                <a:latin typeface="Calibri" panose="020F0502020204030204" pitchFamily="34" charset="0"/>
                <a:cs typeface="Calibri" panose="020F0502020204030204" pitchFamily="34" charset="0"/>
              </a:rPr>
              <a:t>”, suggests we can learn more about the “abomination of desolation” from the Book of Daniel </a:t>
            </a:r>
          </a:p>
          <a:p>
            <a:r>
              <a:rPr lang="en-CA" dirty="0">
                <a:latin typeface="Calibri" panose="020F0502020204030204" pitchFamily="34" charset="0"/>
                <a:cs typeface="Calibri" panose="020F0502020204030204" pitchFamily="34" charset="0"/>
              </a:rPr>
              <a:t>The Book of Daniel twice prophesises an occurrence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of the “abomination of desolation”:</a:t>
            </a:r>
          </a:p>
          <a:p>
            <a:pPr marL="457200" lvl="1" indent="0">
              <a:spcBef>
                <a:spcPts val="0"/>
              </a:spcBef>
              <a:buNone/>
            </a:pPr>
            <a:r>
              <a:rPr lang="en-CA" b="1" u="sng" dirty="0">
                <a:latin typeface="Calibri" panose="020F0502020204030204" pitchFamily="34" charset="0"/>
                <a:cs typeface="Calibri" panose="020F0502020204030204" pitchFamily="34" charset="0"/>
              </a:rPr>
              <a:t>Daniel 11:31 ESV</a:t>
            </a:r>
          </a:p>
          <a:p>
            <a:pPr marL="457200" lvl="1" indent="0">
              <a:spcBef>
                <a:spcPts val="0"/>
              </a:spcBef>
              <a:buNone/>
            </a:pPr>
            <a:r>
              <a:rPr lang="en-CA" dirty="0">
                <a:latin typeface="Calibri" panose="020F0502020204030204" pitchFamily="34" charset="0"/>
                <a:cs typeface="Calibri" panose="020F0502020204030204" pitchFamily="34" charset="0"/>
              </a:rPr>
              <a:t>Forces from him shall appear and profane the temple and fortress,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shall take away the </a:t>
            </a:r>
            <a:r>
              <a:rPr lang="en-CA" b="1" dirty="0">
                <a:highlight>
                  <a:srgbClr val="FFFF00"/>
                </a:highlight>
                <a:latin typeface="Calibri" panose="020F0502020204030204" pitchFamily="34" charset="0"/>
                <a:cs typeface="Calibri" panose="020F0502020204030204" pitchFamily="34" charset="0"/>
              </a:rPr>
              <a:t>regular burnt offering</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they shall set up the abomination that makes desolate</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Daniel 12:11 ESV</a:t>
            </a:r>
          </a:p>
          <a:p>
            <a:pPr marL="457200" lvl="1" indent="0">
              <a:spcBef>
                <a:spcPts val="0"/>
              </a:spcBef>
              <a:buNone/>
            </a:pPr>
            <a:r>
              <a:rPr lang="en-CA" dirty="0">
                <a:latin typeface="Calibri" panose="020F0502020204030204" pitchFamily="34" charset="0"/>
                <a:cs typeface="Calibri" panose="020F0502020204030204" pitchFamily="34" charset="0"/>
              </a:rPr>
              <a:t>And from the time that the </a:t>
            </a:r>
            <a:r>
              <a:rPr lang="en-CA" b="1" dirty="0">
                <a:highlight>
                  <a:srgbClr val="FFFF00"/>
                </a:highlight>
                <a:latin typeface="Calibri" panose="020F0502020204030204" pitchFamily="34" charset="0"/>
                <a:cs typeface="Calibri" panose="020F0502020204030204" pitchFamily="34" charset="0"/>
              </a:rPr>
              <a:t>regular burnt offering</a:t>
            </a:r>
            <a:r>
              <a:rPr lang="en-CA" dirty="0">
                <a:latin typeface="Calibri" panose="020F0502020204030204" pitchFamily="34" charset="0"/>
                <a:cs typeface="Calibri" panose="020F0502020204030204" pitchFamily="34" charset="0"/>
              </a:rPr>
              <a:t> is taken away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 abomination that makes desolate is set up</a:t>
            </a:r>
            <a:r>
              <a:rPr lang="en-CA" dirty="0">
                <a:latin typeface="Calibri" panose="020F0502020204030204" pitchFamily="34" charset="0"/>
                <a:cs typeface="Calibri" panose="020F0502020204030204" pitchFamily="34" charset="0"/>
              </a:rPr>
              <a:t>, there shall be 1,290 days.</a:t>
            </a:r>
          </a:p>
          <a:p>
            <a:r>
              <a:rPr lang="en-CA" dirty="0">
                <a:latin typeface="Calibri" panose="020F0502020204030204" pitchFamily="34" charset="0"/>
                <a:cs typeface="Calibri" panose="020F0502020204030204" pitchFamily="34" charset="0"/>
              </a:rPr>
              <a:t>From Daniel’s perspective these prophecies were for the “future”</a:t>
            </a:r>
          </a:p>
          <a:p>
            <a:r>
              <a:rPr lang="en-CA" dirty="0">
                <a:latin typeface="Calibri" panose="020F0502020204030204" pitchFamily="34" charset="0"/>
                <a:cs typeface="Calibri" panose="020F0502020204030204" pitchFamily="34" charset="0"/>
              </a:rPr>
              <a:t>Looking back over history, </a:t>
            </a:r>
            <a:r>
              <a:rPr lang="en-CA" b="1" dirty="0">
                <a:highlight>
                  <a:srgbClr val="FFFF00"/>
                </a:highlight>
                <a:latin typeface="Calibri" panose="020F0502020204030204" pitchFamily="34" charset="0"/>
                <a:cs typeface="Calibri" panose="020F0502020204030204" pitchFamily="34" charset="0"/>
              </a:rPr>
              <a:t>we can identify at least three historical fulfilments</a:t>
            </a:r>
            <a:r>
              <a:rPr lang="en-CA" dirty="0">
                <a:latin typeface="Calibri" panose="020F0502020204030204" pitchFamily="34" charset="0"/>
                <a:cs typeface="Calibri" panose="020F0502020204030204" pitchFamily="34" charset="0"/>
              </a:rPr>
              <a:t> of the prophecy of the abomination of desolation</a:t>
            </a:r>
          </a:p>
        </p:txBody>
      </p:sp>
    </p:spTree>
    <p:extLst>
      <p:ext uri="{BB962C8B-B14F-4D97-AF65-F5344CB8AC3E}">
        <p14:creationId xmlns:p14="http://schemas.microsoft.com/office/powerpoint/2010/main" val="1958978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96451-44D4-2974-4994-D6E076DD0C0A}"/>
              </a:ext>
            </a:extLst>
          </p:cNvPr>
          <p:cNvSpPr>
            <a:spLocks noGrp="1"/>
          </p:cNvSpPr>
          <p:nvPr>
            <p:ph type="title"/>
          </p:nvPr>
        </p:nvSpPr>
        <p:spPr>
          <a:xfrm>
            <a:off x="838200" y="1"/>
            <a:ext cx="10515600" cy="1117599"/>
          </a:xfrm>
        </p:spPr>
        <p:txBody>
          <a:bodyPr/>
          <a:lstStyle/>
          <a:p>
            <a:pPr algn="ctr"/>
            <a:r>
              <a:rPr lang="en-CA" dirty="0">
                <a:latin typeface="Arial Black" panose="020B0A04020102020204" pitchFamily="34" charset="0"/>
              </a:rPr>
              <a:t>Antiochus Epiphanes 167BC</a:t>
            </a:r>
          </a:p>
        </p:txBody>
      </p:sp>
      <p:sp>
        <p:nvSpPr>
          <p:cNvPr id="3" name="Content Placeholder 2">
            <a:extLst>
              <a:ext uri="{FF2B5EF4-FFF2-40B4-BE49-F238E27FC236}">
                <a16:creationId xmlns:a16="http://schemas.microsoft.com/office/drawing/2014/main" id="{C8F536B0-ED0F-DF34-2740-E4C2A7F3BA31}"/>
              </a:ext>
            </a:extLst>
          </p:cNvPr>
          <p:cNvSpPr>
            <a:spLocks noGrp="1"/>
          </p:cNvSpPr>
          <p:nvPr>
            <p:ph idx="1"/>
          </p:nvPr>
        </p:nvSpPr>
        <p:spPr>
          <a:xfrm>
            <a:off x="666206" y="1117600"/>
            <a:ext cx="11038114" cy="5740399"/>
          </a:xfrm>
        </p:spPr>
        <p:txBody>
          <a:bodyPr/>
          <a:lstStyle/>
          <a:p>
            <a:r>
              <a:rPr lang="en-CA" dirty="0">
                <a:latin typeface="Calibri" panose="020F0502020204030204" pitchFamily="34" charset="0"/>
                <a:cs typeface="Calibri" panose="020F0502020204030204" pitchFamily="34" charset="0"/>
              </a:rPr>
              <a:t>The desecration of Antiochus Epiphanes is described in the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Book of First Maccabees chapter 1 – I will read a few excerpts …</a:t>
            </a:r>
          </a:p>
          <a:p>
            <a:pPr marL="457200" lvl="1" indent="0">
              <a:buNone/>
            </a:pPr>
            <a:r>
              <a:rPr lang="en-CA" dirty="0">
                <a:latin typeface="Calibri" panose="020F0502020204030204" pitchFamily="34" charset="0"/>
                <a:cs typeface="Calibri" panose="020F0502020204030204" pitchFamily="34" charset="0"/>
              </a:rPr>
              <a:t>Read: 1:20-23 (169BC), 29-32 (167BC), 41-50, 54-61 from NRSV</a:t>
            </a:r>
          </a:p>
          <a:p>
            <a:r>
              <a:rPr lang="en-CA" dirty="0">
                <a:latin typeface="Calibri" panose="020F0502020204030204" pitchFamily="34" charset="0"/>
                <a:cs typeface="Calibri" panose="020F0502020204030204" pitchFamily="34" charset="0"/>
              </a:rPr>
              <a:t>This is generally understood as the “</a:t>
            </a:r>
            <a:r>
              <a:rPr lang="en-CA" b="1" dirty="0">
                <a:highlight>
                  <a:srgbClr val="FFFF00"/>
                </a:highlight>
                <a:latin typeface="Calibri" panose="020F0502020204030204" pitchFamily="34" charset="0"/>
                <a:cs typeface="Calibri" panose="020F0502020204030204" pitchFamily="34" charset="0"/>
              </a:rPr>
              <a:t>prototypical</a:t>
            </a:r>
            <a:r>
              <a:rPr lang="en-CA" dirty="0">
                <a:latin typeface="Calibri" panose="020F0502020204030204" pitchFamily="34" charset="0"/>
                <a:cs typeface="Calibri" panose="020F0502020204030204" pitchFamily="34" charset="0"/>
              </a:rPr>
              <a:t>” instance of the “</a:t>
            </a:r>
            <a:r>
              <a:rPr lang="en-CA" b="1" dirty="0">
                <a:highlight>
                  <a:srgbClr val="FFFF00"/>
                </a:highlight>
                <a:latin typeface="Calibri" panose="020F0502020204030204" pitchFamily="34" charset="0"/>
                <a:cs typeface="Calibri" panose="020F0502020204030204" pitchFamily="34" charset="0"/>
              </a:rPr>
              <a:t>abomination of desolation</a:t>
            </a:r>
            <a:r>
              <a:rPr lang="en-CA" dirty="0">
                <a:latin typeface="Calibri" panose="020F0502020204030204" pitchFamily="34" charset="0"/>
                <a:cs typeface="Calibri" panose="020F0502020204030204" pitchFamily="34" charset="0"/>
              </a:rPr>
              <a:t>”</a:t>
            </a:r>
          </a:p>
          <a:p>
            <a:r>
              <a:rPr lang="en-CA" b="1" dirty="0">
                <a:highlight>
                  <a:srgbClr val="FFFF00"/>
                </a:highlight>
                <a:latin typeface="Calibri" panose="020F0502020204030204" pitchFamily="34" charset="0"/>
                <a:cs typeface="Calibri" panose="020F0502020204030204" pitchFamily="34" charset="0"/>
              </a:rPr>
              <a:t>It was an ongoing series of events that lasted several years</a:t>
            </a:r>
          </a:p>
          <a:p>
            <a:r>
              <a:rPr lang="en-CA" dirty="0">
                <a:latin typeface="Calibri" panose="020F0502020204030204" pitchFamily="34" charset="0"/>
                <a:cs typeface="Calibri" panose="020F0502020204030204" pitchFamily="34" charset="0"/>
              </a:rPr>
              <a:t>There were official decrees to ban the True Worship of God</a:t>
            </a:r>
          </a:p>
          <a:p>
            <a:r>
              <a:rPr lang="en-CA" dirty="0">
                <a:latin typeface="Calibri" panose="020F0502020204030204" pitchFamily="34" charset="0"/>
                <a:cs typeface="Calibri" panose="020F0502020204030204" pitchFamily="34" charset="0"/>
              </a:rPr>
              <a:t>The penalty of death was officially prescribed for any violation of the government’s decrees</a:t>
            </a:r>
          </a:p>
          <a:p>
            <a:r>
              <a:rPr lang="en-CA" dirty="0">
                <a:latin typeface="Calibri" panose="020F0502020204030204" pitchFamily="34" charset="0"/>
                <a:cs typeface="Calibri" panose="020F0502020204030204" pitchFamily="34" charset="0"/>
              </a:rPr>
              <a:t>Pagan practices were officially required by the government of those who had been True Worshippers of God</a:t>
            </a:r>
          </a:p>
        </p:txBody>
      </p:sp>
    </p:spTree>
    <p:extLst>
      <p:ext uri="{BB962C8B-B14F-4D97-AF65-F5344CB8AC3E}">
        <p14:creationId xmlns:p14="http://schemas.microsoft.com/office/powerpoint/2010/main" val="1950035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826B1-6524-B02F-4890-8C617644EBC5}"/>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Pompey 63BC</a:t>
            </a:r>
          </a:p>
        </p:txBody>
      </p:sp>
      <p:sp>
        <p:nvSpPr>
          <p:cNvPr id="3" name="Content Placeholder 2">
            <a:extLst>
              <a:ext uri="{FF2B5EF4-FFF2-40B4-BE49-F238E27FC236}">
                <a16:creationId xmlns:a16="http://schemas.microsoft.com/office/drawing/2014/main" id="{D44997E2-71A4-239B-52DE-FB152533EB03}"/>
              </a:ext>
            </a:extLst>
          </p:cNvPr>
          <p:cNvSpPr>
            <a:spLocks noGrp="1"/>
          </p:cNvSpPr>
          <p:nvPr>
            <p:ph idx="1"/>
          </p:nvPr>
        </p:nvSpPr>
        <p:spPr>
          <a:xfrm>
            <a:off x="613954" y="1181100"/>
            <a:ext cx="11578046" cy="5676899"/>
          </a:xfrm>
        </p:spPr>
        <p:txBody>
          <a:bodyPr>
            <a:normAutofit/>
          </a:bodyPr>
          <a:lstStyle/>
          <a:p>
            <a:pPr>
              <a:spcBef>
                <a:spcPts val="600"/>
              </a:spcBef>
            </a:pPr>
            <a:r>
              <a:rPr lang="en-CA" dirty="0">
                <a:latin typeface="Calibri" panose="020F0502020204030204" pitchFamily="34" charset="0"/>
                <a:cs typeface="Calibri" panose="020F0502020204030204" pitchFamily="34" charset="0"/>
              </a:rPr>
              <a:t>At the death of </a:t>
            </a:r>
            <a:r>
              <a:rPr lang="en-CA" b="1" dirty="0">
                <a:highlight>
                  <a:srgbClr val="FFFF00"/>
                </a:highlight>
                <a:latin typeface="Calibri" panose="020F0502020204030204" pitchFamily="34" charset="0"/>
                <a:cs typeface="Calibri" panose="020F0502020204030204" pitchFamily="34" charset="0"/>
              </a:rPr>
              <a:t>Queen Salome Alexandra</a:t>
            </a:r>
            <a:r>
              <a:rPr lang="en-CA" dirty="0">
                <a:latin typeface="Calibri" panose="020F0502020204030204" pitchFamily="34" charset="0"/>
                <a:cs typeface="Calibri" panose="020F0502020204030204" pitchFamily="34" charset="0"/>
              </a:rPr>
              <a:t> in 76BC,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civil war quickly broke out between her sons Aristobulus and Hyrcanus</a:t>
            </a:r>
          </a:p>
          <a:p>
            <a:pPr>
              <a:spcBef>
                <a:spcPts val="600"/>
              </a:spcBef>
            </a:pPr>
            <a:r>
              <a:rPr lang="en-CA" b="1" dirty="0">
                <a:highlight>
                  <a:srgbClr val="FFFF00"/>
                </a:highlight>
                <a:latin typeface="Calibri" panose="020F0502020204030204" pitchFamily="34" charset="0"/>
                <a:cs typeface="Calibri" panose="020F0502020204030204" pitchFamily="34" charset="0"/>
              </a:rPr>
              <a:t>Pompey</a:t>
            </a:r>
            <a:r>
              <a:rPr lang="en-CA" dirty="0">
                <a:latin typeface="Calibri" panose="020F0502020204030204" pitchFamily="34" charset="0"/>
                <a:cs typeface="Calibri" panose="020F0502020204030204" pitchFamily="34" charset="0"/>
              </a:rPr>
              <a:t> was in Western Asia, so quickly proceeded to intervene</a:t>
            </a:r>
          </a:p>
          <a:p>
            <a:pPr>
              <a:spcBef>
                <a:spcPts val="600"/>
              </a:spcBef>
            </a:pPr>
            <a:r>
              <a:rPr lang="en-CA" dirty="0">
                <a:latin typeface="Calibri" panose="020F0502020204030204" pitchFamily="34" charset="0"/>
                <a:cs typeface="Calibri" panose="020F0502020204030204" pitchFamily="34" charset="0"/>
              </a:rPr>
              <a:t>Aristobulus’ soldiers refused to cooperate and entrenched themselves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the fortified Temple area</a:t>
            </a:r>
          </a:p>
          <a:p>
            <a:pPr>
              <a:spcBef>
                <a:spcPts val="600"/>
              </a:spcBef>
            </a:pPr>
            <a:r>
              <a:rPr lang="en-CA" dirty="0">
                <a:latin typeface="Calibri" panose="020F0502020204030204" pitchFamily="34" charset="0"/>
                <a:cs typeface="Calibri" panose="020F0502020204030204" pitchFamily="34" charset="0"/>
              </a:rPr>
              <a:t>After a brief siege, Pompey took the Temple area.</a:t>
            </a:r>
          </a:p>
          <a:p>
            <a:pPr marL="457200" lvl="1" indent="0">
              <a:spcBef>
                <a:spcPts val="600"/>
              </a:spcBef>
              <a:buNone/>
            </a:pPr>
            <a:r>
              <a:rPr lang="en-CA" dirty="0">
                <a:latin typeface="Calibri" panose="020F0502020204030204" pitchFamily="34" charset="0"/>
                <a:cs typeface="Calibri" panose="020F0502020204030204" pitchFamily="34" charset="0"/>
              </a:rPr>
              <a:t>Read excerpts from Josephus: Antiquities, book 14, chapter 4</a:t>
            </a:r>
          </a:p>
          <a:p>
            <a:pPr>
              <a:spcBef>
                <a:spcPts val="600"/>
              </a:spcBef>
            </a:pPr>
            <a:r>
              <a:rPr lang="en-CA" dirty="0">
                <a:latin typeface="Calibri" panose="020F0502020204030204" pitchFamily="34" charset="0"/>
                <a:cs typeface="Calibri" panose="020F0502020204030204" pitchFamily="34" charset="0"/>
              </a:rPr>
              <a:t>The </a:t>
            </a:r>
            <a:r>
              <a:rPr lang="en-CA" b="1" dirty="0">
                <a:highlight>
                  <a:srgbClr val="FFFF00"/>
                </a:highlight>
                <a:latin typeface="Calibri" panose="020F0502020204030204" pitchFamily="34" charset="0"/>
                <a:cs typeface="Calibri" panose="020F0502020204030204" pitchFamily="34" charset="0"/>
              </a:rPr>
              <a:t>alter of the Temple was desecrated</a:t>
            </a:r>
            <a:r>
              <a:rPr lang="en-CA" dirty="0">
                <a:latin typeface="Calibri" panose="020F0502020204030204" pitchFamily="34" charset="0"/>
                <a:cs typeface="Calibri" panose="020F0502020204030204" pitchFamily="34" charset="0"/>
              </a:rPr>
              <a:t> by the blood of the priests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as they served</a:t>
            </a:r>
          </a:p>
          <a:p>
            <a:pPr>
              <a:spcBef>
                <a:spcPts val="600"/>
              </a:spcBef>
            </a:pPr>
            <a:r>
              <a:rPr lang="en-CA" b="1" dirty="0">
                <a:highlight>
                  <a:srgbClr val="FFFF00"/>
                </a:highlight>
                <a:latin typeface="Calibri" panose="020F0502020204030204" pitchFamily="34" charset="0"/>
                <a:cs typeface="Calibri" panose="020F0502020204030204" pitchFamily="34" charset="0"/>
              </a:rPr>
              <a:t>The Holy of Holies was desecrated</a:t>
            </a:r>
            <a:r>
              <a:rPr lang="en-CA" dirty="0">
                <a:latin typeface="Calibri" panose="020F0502020204030204" pitchFamily="34" charset="0"/>
                <a:cs typeface="Calibri" panose="020F0502020204030204" pitchFamily="34" charset="0"/>
              </a:rPr>
              <a:t> by entrance of a person other than a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High Priest</a:t>
            </a:r>
          </a:p>
          <a:p>
            <a:pPr>
              <a:spcBef>
                <a:spcPts val="600"/>
              </a:spcBef>
            </a:pPr>
            <a:r>
              <a:rPr lang="en-CA" dirty="0">
                <a:latin typeface="Calibri" panose="020F0502020204030204" pitchFamily="34" charset="0"/>
                <a:cs typeface="Calibri" panose="020F0502020204030204" pitchFamily="34" charset="0"/>
              </a:rPr>
              <a:t>Again, it was </a:t>
            </a:r>
            <a:r>
              <a:rPr lang="en-CA" b="1" dirty="0">
                <a:highlight>
                  <a:srgbClr val="FFFF00"/>
                </a:highlight>
                <a:latin typeface="Calibri" panose="020F0502020204030204" pitchFamily="34" charset="0"/>
                <a:cs typeface="Calibri" panose="020F0502020204030204" pitchFamily="34" charset="0"/>
              </a:rPr>
              <a:t>official government action</a:t>
            </a:r>
            <a:r>
              <a:rPr lang="en-CA" dirty="0">
                <a:latin typeface="Calibri" panose="020F0502020204030204" pitchFamily="34" charset="0"/>
                <a:cs typeface="Calibri" panose="020F0502020204030204" pitchFamily="34" charset="0"/>
              </a:rPr>
              <a:t> with </a:t>
            </a:r>
            <a:r>
              <a:rPr lang="en-CA" b="1" dirty="0">
                <a:highlight>
                  <a:srgbClr val="FFFF00"/>
                </a:highlight>
                <a:latin typeface="Calibri" panose="020F0502020204030204" pitchFamily="34" charset="0"/>
                <a:cs typeface="Calibri" panose="020F0502020204030204" pitchFamily="34" charset="0"/>
              </a:rPr>
              <a:t>much bloodshed</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violation of that which is Holy</a:t>
            </a:r>
            <a:r>
              <a:rPr lang="en-CA"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693754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9DF4C-1DE2-56F0-C76C-66F128D328CE}"/>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Titus 70AD</a:t>
            </a:r>
          </a:p>
        </p:txBody>
      </p:sp>
      <p:sp>
        <p:nvSpPr>
          <p:cNvPr id="3" name="Content Placeholder 2">
            <a:extLst>
              <a:ext uri="{FF2B5EF4-FFF2-40B4-BE49-F238E27FC236}">
                <a16:creationId xmlns:a16="http://schemas.microsoft.com/office/drawing/2014/main" id="{A0DBE6C3-7B49-E772-C500-AC071D42261F}"/>
              </a:ext>
            </a:extLst>
          </p:cNvPr>
          <p:cNvSpPr>
            <a:spLocks noGrp="1"/>
          </p:cNvSpPr>
          <p:nvPr>
            <p:ph idx="1"/>
          </p:nvPr>
        </p:nvSpPr>
        <p:spPr>
          <a:xfrm>
            <a:off x="0" y="1130300"/>
            <a:ext cx="11913704" cy="5727699"/>
          </a:xfrm>
        </p:spPr>
        <p:txBody>
          <a:bodyPr>
            <a:normAutofit/>
          </a:bodyPr>
          <a:lstStyle/>
          <a:p>
            <a:r>
              <a:rPr lang="en-CA" dirty="0"/>
              <a:t>The circumstances of </a:t>
            </a:r>
            <a:r>
              <a:rPr lang="en-CA" b="1" dirty="0">
                <a:highlight>
                  <a:srgbClr val="FFFF00"/>
                </a:highlight>
              </a:rPr>
              <a:t>the War which began in 66AD</a:t>
            </a:r>
            <a:r>
              <a:rPr lang="en-CA" dirty="0"/>
              <a:t> are well documented</a:t>
            </a:r>
          </a:p>
          <a:p>
            <a:r>
              <a:rPr lang="en-CA" b="1" dirty="0">
                <a:highlight>
                  <a:srgbClr val="FFFF00"/>
                </a:highlight>
              </a:rPr>
              <a:t>Josephus</a:t>
            </a:r>
            <a:r>
              <a:rPr lang="en-CA" dirty="0"/>
              <a:t> records the factions entrenched in Jerusalem, in particular in the Temple, and the internecine fighting among them, violated the Temple </a:t>
            </a:r>
          </a:p>
          <a:p>
            <a:r>
              <a:rPr lang="en-CA" b="1" dirty="0">
                <a:highlight>
                  <a:srgbClr val="FFFF00"/>
                </a:highlight>
              </a:rPr>
              <a:t>Josephus</a:t>
            </a:r>
            <a:r>
              <a:rPr lang="en-CA" dirty="0"/>
              <a:t> records a speech of </a:t>
            </a:r>
            <a:r>
              <a:rPr lang="en-CA" b="1" dirty="0" err="1">
                <a:highlight>
                  <a:srgbClr val="FFFF00"/>
                </a:highlight>
              </a:rPr>
              <a:t>Ananus</a:t>
            </a:r>
            <a:r>
              <a:rPr lang="en-CA" dirty="0"/>
              <a:t>, </a:t>
            </a:r>
            <a:r>
              <a:rPr lang="en-CA" b="1" dirty="0">
                <a:highlight>
                  <a:srgbClr val="FFFF00"/>
                </a:highlight>
              </a:rPr>
              <a:t>a High Priest</a:t>
            </a:r>
            <a:r>
              <a:rPr lang="en-CA" dirty="0"/>
              <a:t>, </a:t>
            </a:r>
            <a:br>
              <a:rPr lang="en-CA" dirty="0"/>
            </a:br>
            <a:r>
              <a:rPr lang="en-CA" dirty="0"/>
              <a:t>who attempts to inspire the common people to oust the factions:</a:t>
            </a:r>
          </a:p>
          <a:p>
            <a:pPr marL="457200" lvl="1" indent="0">
              <a:buNone/>
            </a:pPr>
            <a:r>
              <a:rPr lang="en-CA" dirty="0"/>
              <a:t>Read excerpts from Josephus: Wars, book 4, chapter 3  </a:t>
            </a:r>
          </a:p>
          <a:p>
            <a:r>
              <a:rPr lang="en-CA" dirty="0"/>
              <a:t>Josephus identifies the internecine carnage of the Jews within the Temple as </a:t>
            </a:r>
            <a:r>
              <a:rPr lang="en-CA" b="1" dirty="0">
                <a:highlight>
                  <a:srgbClr val="FFFF00"/>
                </a:highlight>
              </a:rPr>
              <a:t>the primary abomination</a:t>
            </a:r>
            <a:r>
              <a:rPr lang="en-CA" dirty="0"/>
              <a:t> of that time</a:t>
            </a:r>
          </a:p>
          <a:p>
            <a:r>
              <a:rPr lang="en-CA" dirty="0"/>
              <a:t>Indeed, as the Temple was burning </a:t>
            </a:r>
            <a:r>
              <a:rPr lang="en-CA" b="1" dirty="0">
                <a:highlight>
                  <a:srgbClr val="FFFF00"/>
                </a:highlight>
              </a:rPr>
              <a:t>Titus</a:t>
            </a:r>
            <a:r>
              <a:rPr lang="en-CA" dirty="0"/>
              <a:t> does enter it as Pompey had done </a:t>
            </a:r>
          </a:p>
          <a:p>
            <a:r>
              <a:rPr lang="en-CA" dirty="0"/>
              <a:t>The Legions do bring their pagan insignia onto the Temple mount and offer sacrifices, but this was after the fact of the primary abomination.</a:t>
            </a:r>
          </a:p>
          <a:p>
            <a:r>
              <a:rPr lang="en-CA" b="1" dirty="0">
                <a:highlight>
                  <a:srgbClr val="FFFF00"/>
                </a:highlight>
              </a:rPr>
              <a:t>Permanent termination of </a:t>
            </a:r>
            <a:r>
              <a:rPr lang="en-CA" b="1" i="1" dirty="0" err="1">
                <a:highlight>
                  <a:srgbClr val="FFFF00"/>
                </a:highlight>
              </a:rPr>
              <a:t>tamid</a:t>
            </a:r>
            <a:r>
              <a:rPr lang="en-CA" b="1" dirty="0">
                <a:highlight>
                  <a:srgbClr val="FFFF00"/>
                </a:highlight>
              </a:rPr>
              <a:t> related to the Temple</a:t>
            </a:r>
          </a:p>
        </p:txBody>
      </p:sp>
    </p:spTree>
    <p:extLst>
      <p:ext uri="{BB962C8B-B14F-4D97-AF65-F5344CB8AC3E}">
        <p14:creationId xmlns:p14="http://schemas.microsoft.com/office/powerpoint/2010/main" val="2829910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E03F6-3754-66F6-E9D5-B108AF0650F8}"/>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Summary of History</a:t>
            </a:r>
          </a:p>
        </p:txBody>
      </p:sp>
      <p:sp>
        <p:nvSpPr>
          <p:cNvPr id="3" name="Content Placeholder 2">
            <a:extLst>
              <a:ext uri="{FF2B5EF4-FFF2-40B4-BE49-F238E27FC236}">
                <a16:creationId xmlns:a16="http://schemas.microsoft.com/office/drawing/2014/main" id="{D9E4D052-5241-0181-8964-8F9780DF04B7}"/>
              </a:ext>
            </a:extLst>
          </p:cNvPr>
          <p:cNvSpPr>
            <a:spLocks noGrp="1"/>
          </p:cNvSpPr>
          <p:nvPr>
            <p:ph idx="1"/>
          </p:nvPr>
        </p:nvSpPr>
        <p:spPr>
          <a:xfrm>
            <a:off x="327546" y="1130300"/>
            <a:ext cx="11741624" cy="5727699"/>
          </a:xfrm>
        </p:spPr>
        <p:txBody>
          <a:bodyPr>
            <a:normAutofit/>
          </a:bodyPr>
          <a:lstStyle/>
          <a:p>
            <a:r>
              <a:rPr lang="en-CA" dirty="0">
                <a:latin typeface="Calibri" panose="020F0502020204030204" pitchFamily="34" charset="0"/>
                <a:cs typeface="Calibri" panose="020F0502020204030204" pitchFamily="34" charset="0"/>
              </a:rPr>
              <a:t>What can we learn from these historical typical instances of the abomination of desolation?</a:t>
            </a:r>
          </a:p>
          <a:p>
            <a:pPr marL="971550" lvl="1" indent="-514350">
              <a:buFont typeface="+mj-lt"/>
              <a:buAutoNum type="arabicPeriod"/>
            </a:pPr>
            <a:r>
              <a:rPr lang="en-CA" dirty="0">
                <a:latin typeface="Calibri" panose="020F0502020204030204" pitchFamily="34" charset="0"/>
                <a:cs typeface="Calibri" panose="020F0502020204030204" pitchFamily="34" charset="0"/>
              </a:rPr>
              <a:t>The objective of </a:t>
            </a:r>
            <a:r>
              <a:rPr lang="en-CA" b="1" dirty="0">
                <a:highlight>
                  <a:srgbClr val="FFFF00"/>
                </a:highlight>
                <a:latin typeface="Calibri" panose="020F0502020204030204" pitchFamily="34" charset="0"/>
                <a:cs typeface="Calibri" panose="020F0502020204030204" pitchFamily="34" charset="0"/>
              </a:rPr>
              <a:t>Antiochus Epiphanes</a:t>
            </a:r>
            <a:r>
              <a:rPr lang="en-CA" dirty="0">
                <a:latin typeface="Calibri" panose="020F0502020204030204" pitchFamily="34" charset="0"/>
                <a:cs typeface="Calibri" panose="020F0502020204030204" pitchFamily="34" charset="0"/>
              </a:rPr>
              <a:t> was the thwarting of the Plan of God – the total </a:t>
            </a:r>
            <a:r>
              <a:rPr lang="en-CA" dirty="0" err="1">
                <a:latin typeface="Calibri" panose="020F0502020204030204" pitchFamily="34" charset="0"/>
                <a:cs typeface="Calibri" panose="020F0502020204030204" pitchFamily="34" charset="0"/>
              </a:rPr>
              <a:t>erradication</a:t>
            </a:r>
            <a:r>
              <a:rPr lang="en-CA" dirty="0">
                <a:latin typeface="Calibri" panose="020F0502020204030204" pitchFamily="34" charset="0"/>
                <a:cs typeface="Calibri" panose="020F0502020204030204" pitchFamily="34" charset="0"/>
              </a:rPr>
              <a:t> of the Way of God</a:t>
            </a:r>
          </a:p>
          <a:p>
            <a:pPr marL="971550" lvl="1" indent="-514350">
              <a:buFont typeface="+mj-lt"/>
              <a:buAutoNum type="arabicPeriod"/>
            </a:pPr>
            <a:r>
              <a:rPr lang="en-CA" b="1" dirty="0">
                <a:highlight>
                  <a:srgbClr val="FFFF00"/>
                </a:highlight>
                <a:latin typeface="Calibri" panose="020F0502020204030204" pitchFamily="34" charset="0"/>
                <a:cs typeface="Calibri" panose="020F0502020204030204" pitchFamily="34" charset="0"/>
              </a:rPr>
              <a:t>Pompey’s actions</a:t>
            </a:r>
            <a:r>
              <a:rPr lang="en-CA" dirty="0">
                <a:latin typeface="Calibri" panose="020F0502020204030204" pitchFamily="34" charset="0"/>
                <a:cs typeface="Calibri" panose="020F0502020204030204" pitchFamily="34" charset="0"/>
              </a:rPr>
              <a:t> were incidental, but the desecration comprised spilling human blood on the alter and his entry into the Holy of Holies – both blatant violations of the Holy Place</a:t>
            </a:r>
          </a:p>
          <a:p>
            <a:pPr marL="971550" lvl="1" indent="-514350">
              <a:buFont typeface="+mj-lt"/>
              <a:buAutoNum type="arabicPeriod"/>
            </a:pPr>
            <a:r>
              <a:rPr lang="en-CA" b="1" dirty="0">
                <a:highlight>
                  <a:srgbClr val="FFFF00"/>
                </a:highlight>
                <a:latin typeface="Calibri" panose="020F0502020204030204" pitchFamily="34" charset="0"/>
                <a:cs typeface="Calibri" panose="020F0502020204030204" pitchFamily="34" charset="0"/>
              </a:rPr>
              <a:t>Titus</a:t>
            </a:r>
            <a:r>
              <a:rPr lang="en-CA" dirty="0">
                <a:latin typeface="Calibri" panose="020F0502020204030204" pitchFamily="34" charset="0"/>
                <a:cs typeface="Calibri" panose="020F0502020204030204" pitchFamily="34" charset="0"/>
              </a:rPr>
              <a:t> had little to do with the abomination in his time – the primary desecration comprised the </a:t>
            </a:r>
            <a:r>
              <a:rPr lang="en-CA" b="1" dirty="0">
                <a:highlight>
                  <a:srgbClr val="FFFF00"/>
                </a:highlight>
                <a:latin typeface="Calibri" panose="020F0502020204030204" pitchFamily="34" charset="0"/>
                <a:cs typeface="Calibri" panose="020F0502020204030204" pitchFamily="34" charset="0"/>
              </a:rPr>
              <a:t>bloodlust and impiety of the Jewish factions</a:t>
            </a:r>
            <a:r>
              <a:rPr lang="en-CA" dirty="0">
                <a:latin typeface="Calibri" panose="020F0502020204030204" pitchFamily="34" charset="0"/>
                <a:cs typeface="Calibri" panose="020F0502020204030204" pitchFamily="34" charset="0"/>
              </a:rPr>
              <a:t> during their occupation of the Temple</a:t>
            </a:r>
          </a:p>
          <a:p>
            <a:r>
              <a:rPr lang="en-CA" dirty="0">
                <a:latin typeface="Calibri" panose="020F0502020204030204" pitchFamily="34" charset="0"/>
                <a:cs typeface="Calibri" panose="020F0502020204030204" pitchFamily="34" charset="0"/>
              </a:rPr>
              <a:t>In every instance, there was a complicated sequence of government actions which served to stop the True Worship of God</a:t>
            </a:r>
            <a:endParaRPr lang="en-CA" b="1" dirty="0">
              <a:highlight>
                <a:srgbClr val="FFFF00"/>
              </a:highlight>
              <a:latin typeface="Calibri" panose="020F0502020204030204" pitchFamily="34" charset="0"/>
              <a:cs typeface="Calibri" panose="020F0502020204030204" pitchFamily="34" charset="0"/>
            </a:endParaRPr>
          </a:p>
          <a:p>
            <a:r>
              <a:rPr lang="en-CA" b="1" dirty="0">
                <a:highlight>
                  <a:srgbClr val="FFFF00"/>
                </a:highlight>
                <a:latin typeface="Calibri" panose="020F0502020204030204" pitchFamily="34" charset="0"/>
                <a:cs typeface="Calibri" panose="020F0502020204030204" pitchFamily="34" charset="0"/>
              </a:rPr>
              <a:t>In the end-time antitypical instance of the abomination of desolation,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it is reasonable to expect to see some or all of these characteristics repeated</a:t>
            </a:r>
          </a:p>
        </p:txBody>
      </p:sp>
    </p:spTree>
    <p:extLst>
      <p:ext uri="{BB962C8B-B14F-4D97-AF65-F5344CB8AC3E}">
        <p14:creationId xmlns:p14="http://schemas.microsoft.com/office/powerpoint/2010/main" val="242765081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1260</TotalTime>
  <Words>5725</Words>
  <Application>Microsoft Office PowerPoint</Application>
  <PresentationFormat>Widescreen</PresentationFormat>
  <Paragraphs>260</Paragraphs>
  <Slides>24</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Aptos</vt:lpstr>
      <vt:lpstr>Aptos Display</vt:lpstr>
      <vt:lpstr>Arial</vt:lpstr>
      <vt:lpstr>Arial Black</vt:lpstr>
      <vt:lpstr>Calibri</vt:lpstr>
      <vt:lpstr>Wingdings</vt:lpstr>
      <vt:lpstr>1_Office Theme</vt:lpstr>
      <vt:lpstr>The Abomination of Desolation</vt:lpstr>
      <vt:lpstr>The Olivet Prophecy</vt:lpstr>
      <vt:lpstr>The Olivet Prophecy</vt:lpstr>
      <vt:lpstr>The Olivet Prophecy</vt:lpstr>
      <vt:lpstr>Daniel’s Prophecies</vt:lpstr>
      <vt:lpstr>Antiochus Epiphanes 167BC</vt:lpstr>
      <vt:lpstr>Pompey 63BC</vt:lpstr>
      <vt:lpstr>Titus 70AD</vt:lpstr>
      <vt:lpstr>Summary of History</vt:lpstr>
      <vt:lpstr>What is an “Abomination”?</vt:lpstr>
      <vt:lpstr>What is an “Abomination”?</vt:lpstr>
      <vt:lpstr>A Problem of Translation</vt:lpstr>
      <vt:lpstr>A Problem of Translation</vt:lpstr>
      <vt:lpstr>A Problem of Translation</vt:lpstr>
      <vt:lpstr>The Hegemony of the Beast Power</vt:lpstr>
      <vt:lpstr>The Hegemony of the Beast Power</vt:lpstr>
      <vt:lpstr>The Hegemony of the Beast Power</vt:lpstr>
      <vt:lpstr>The Hegemony of the Beast Power</vt:lpstr>
      <vt:lpstr>The “Image” of the Beast</vt:lpstr>
      <vt:lpstr>The Mark of the Beast</vt:lpstr>
      <vt:lpstr>The Mark of the Beast</vt:lpstr>
      <vt:lpstr>Jesus’ Warning</vt:lpstr>
      <vt:lpstr>Jesus’ Warning</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20</cp:revision>
  <dcterms:created xsi:type="dcterms:W3CDTF">2025-05-06T13:09:00Z</dcterms:created>
  <dcterms:modified xsi:type="dcterms:W3CDTF">2025-06-28T11:14:44Z</dcterms:modified>
</cp:coreProperties>
</file>