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7" r:id="rId2"/>
    <p:sldId id="258" r:id="rId3"/>
    <p:sldId id="259" r:id="rId4"/>
    <p:sldId id="260" r:id="rId5"/>
    <p:sldId id="285" r:id="rId6"/>
    <p:sldId id="261" r:id="rId7"/>
    <p:sldId id="287" r:id="rId8"/>
    <p:sldId id="286" r:id="rId9"/>
    <p:sldId id="288" r:id="rId10"/>
    <p:sldId id="262" r:id="rId11"/>
    <p:sldId id="263" r:id="rId12"/>
    <p:sldId id="264" r:id="rId13"/>
    <p:sldId id="265" r:id="rId14"/>
    <p:sldId id="267" r:id="rId15"/>
    <p:sldId id="275" r:id="rId16"/>
    <p:sldId id="268" r:id="rId17"/>
    <p:sldId id="269" r:id="rId18"/>
    <p:sldId id="270" r:id="rId19"/>
    <p:sldId id="276" r:id="rId20"/>
    <p:sldId id="271" r:id="rId21"/>
    <p:sldId id="272" r:id="rId22"/>
    <p:sldId id="273" r:id="rId23"/>
    <p:sldId id="281" r:id="rId24"/>
    <p:sldId id="280" r:id="rId25"/>
    <p:sldId id="282" r:id="rId26"/>
    <p:sldId id="279" r:id="rId27"/>
    <p:sldId id="278" r:id="rId28"/>
    <p:sldId id="277" r:id="rId29"/>
    <p:sldId id="283" r:id="rId30"/>
    <p:sldId id="284" r:id="rId31"/>
    <p:sldId id="274"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45" autoAdjust="0"/>
    <p:restoredTop sz="75320" autoAdjust="0"/>
  </p:normalViewPr>
  <p:slideViewPr>
    <p:cSldViewPr snapToGrid="0">
      <p:cViewPr varScale="1">
        <p:scale>
          <a:sx n="70" d="100"/>
          <a:sy n="70" d="100"/>
        </p:scale>
        <p:origin x="78" y="180"/>
      </p:cViewPr>
      <p:guideLst/>
    </p:cSldViewPr>
  </p:slideViewPr>
  <p:notesTextViewPr>
    <p:cViewPr>
      <p:scale>
        <a:sx n="115" d="100"/>
        <a:sy n="115" d="100"/>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856E53-FC0A-41C7-BBF7-81910C2D27FD}" type="datetimeFigureOut">
              <a:rPr lang="en-CA" smtClean="0"/>
              <a:t>2026-03-11</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C55987-2D79-4F17-AAC9-F5A65A9270F4}" type="slidenum">
              <a:rPr lang="en-CA" smtClean="0"/>
              <a:t>‹#›</a:t>
            </a:fld>
            <a:endParaRPr lang="en-CA"/>
          </a:p>
        </p:txBody>
      </p:sp>
    </p:spTree>
    <p:extLst>
      <p:ext uri="{BB962C8B-B14F-4D97-AF65-F5344CB8AC3E}">
        <p14:creationId xmlns:p14="http://schemas.microsoft.com/office/powerpoint/2010/main" val="654261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Last time we discussed physical properties: city, land, and Temple</a:t>
            </a:r>
          </a:p>
          <a:p>
            <a:pPr marL="171450" indent="-171450">
              <a:buFont typeface="Arial" panose="020B0604020202020204" pitchFamily="34" charset="0"/>
              <a:buChar char="•"/>
            </a:pPr>
            <a:r>
              <a:rPr lang="en-CA" sz="1200" dirty="0"/>
              <a:t>The physical description is there to provide context for the Temple Service  </a:t>
            </a:r>
          </a:p>
          <a:p>
            <a:pPr marL="171450" indent="-171450">
              <a:buFont typeface="Arial" panose="020B0604020202020204" pitchFamily="34" charset="0"/>
              <a:buChar char="•"/>
            </a:pPr>
            <a:r>
              <a:rPr lang="en-CA" sz="1200" dirty="0"/>
              <a:t>The New Temple is all about “Holiness”</a:t>
            </a:r>
          </a:p>
          <a:p>
            <a:pPr marL="171450" indent="-171450">
              <a:buFont typeface="Arial" panose="020B0604020202020204" pitchFamily="34" charset="0"/>
              <a:buChar char="•"/>
            </a:pPr>
            <a:r>
              <a:rPr lang="en-CA" sz="1200" dirty="0"/>
              <a:t>God will teach humanity “Holiness” starting with New Israel</a:t>
            </a:r>
          </a:p>
          <a:p>
            <a:pPr marL="171450" indent="-171450">
              <a:buFont typeface="Arial" panose="020B0604020202020204" pitchFamily="34" charset="0"/>
              <a:buChar char="•"/>
            </a:pPr>
            <a:r>
              <a:rPr lang="en-CA" sz="1200" dirty="0"/>
              <a:t>YHWH extends “Holiness” by his presence</a:t>
            </a:r>
          </a:p>
          <a:p>
            <a:pPr marL="171450" indent="-171450">
              <a:buFont typeface="Arial" panose="020B0604020202020204" pitchFamily="34" charset="0"/>
              <a:buChar char="•"/>
            </a:pPr>
            <a:r>
              <a:rPr lang="en-CA" sz="1200" dirty="0"/>
              <a:t>God’s purpose for the Temple Service is to teach</a:t>
            </a:r>
          </a:p>
          <a:p>
            <a:pPr marL="171450" indent="-171450">
              <a:buFont typeface="Arial" panose="020B0604020202020204" pitchFamily="34" charset="0"/>
              <a:buChar char="•"/>
            </a:pPr>
            <a:r>
              <a:rPr lang="en-CA" sz="1200" dirty="0"/>
              <a:t>Priests and Levites will perform the Temple Service</a:t>
            </a:r>
          </a:p>
          <a:p>
            <a:pPr marL="171450" indent="-171450">
              <a:buFont typeface="Arial" panose="020B0604020202020204" pitchFamily="34" charset="0"/>
              <a:buChar char="•"/>
            </a:pPr>
            <a:r>
              <a:rPr lang="en-CA" sz="1200" dirty="0"/>
              <a:t>The “Prince” has significant responsibilities</a:t>
            </a:r>
          </a:p>
          <a:p>
            <a:pPr marL="171450" indent="-171450">
              <a:buFont typeface="Arial" panose="020B0604020202020204" pitchFamily="34" charset="0"/>
              <a:buChar char="•"/>
            </a:pPr>
            <a:r>
              <a:rPr lang="en-CA" sz="1200" dirty="0"/>
              <a:t>The Teaching of the Temple is all about “Holiness”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F0589D-F127-4F48-A2AF-04ED808D96AD}"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47718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Ezekiel 34:24 and 37:25 refer to “David” as “prince”</a:t>
            </a:r>
          </a:p>
          <a:p>
            <a:pPr marL="171450" indent="-171450">
              <a:buFont typeface="Arial" panose="020B0604020202020204" pitchFamily="34" charset="0"/>
              <a:buChar char="•"/>
            </a:pPr>
            <a:r>
              <a:rPr lang="en-CA" sz="1200" dirty="0"/>
              <a:t>But David will be a resurrected divine being, a “king”</a:t>
            </a:r>
          </a:p>
          <a:p>
            <a:pPr marL="171450" indent="-171450">
              <a:buFont typeface="Arial" panose="020B0604020202020204" pitchFamily="34" charset="0"/>
              <a:buChar char="•"/>
            </a:pPr>
            <a:r>
              <a:rPr lang="en-CA" sz="1200" dirty="0"/>
              <a:t>Jeremiah 30:9 - But they shall serve the LORD their God and </a:t>
            </a:r>
            <a:r>
              <a:rPr lang="en-CA" sz="1200" b="1" u="sng" dirty="0"/>
              <a:t>David their king</a:t>
            </a:r>
            <a:r>
              <a:rPr lang="en-CA" sz="1200" dirty="0"/>
              <a:t>, whom I will raise up for them.</a:t>
            </a:r>
          </a:p>
          <a:p>
            <a:pPr marL="171450" indent="-171450">
              <a:buFont typeface="Arial" panose="020B0604020202020204" pitchFamily="34" charset="0"/>
              <a:buChar char="•"/>
            </a:pPr>
            <a:r>
              <a:rPr lang="en-CA" sz="1200" dirty="0"/>
              <a:t>Ezekiel 37:24a - “My servant </a:t>
            </a:r>
            <a:r>
              <a:rPr lang="en-CA" sz="1200" b="1" u="sng" dirty="0"/>
              <a:t>David shall be king</a:t>
            </a:r>
            <a:r>
              <a:rPr lang="en-CA" sz="1200" dirty="0"/>
              <a:t> over them, and they shall all have one shepherd. </a:t>
            </a:r>
          </a:p>
          <a:p>
            <a:pPr marL="171450" indent="-171450">
              <a:buFont typeface="Arial" panose="020B0604020202020204" pitchFamily="34" charset="0"/>
              <a:buChar char="•"/>
            </a:pPr>
            <a:r>
              <a:rPr lang="en-CA" sz="1200" dirty="0"/>
              <a:t>Hosea 3:5 - Afterward the children of Israel shall return and seek the LORD their God, and </a:t>
            </a:r>
            <a:r>
              <a:rPr lang="en-CA" sz="1200" b="1" u="sng" dirty="0"/>
              <a:t>David their king</a:t>
            </a:r>
            <a:r>
              <a:rPr lang="en-CA" sz="1200" dirty="0"/>
              <a:t>, and they shall come in fear to the LORD and to his goodness in the latter days.</a:t>
            </a:r>
          </a:p>
          <a:p>
            <a:pPr marL="171450" indent="-171450">
              <a:buFont typeface="Arial" panose="020B0604020202020204" pitchFamily="34" charset="0"/>
              <a:buChar char="•"/>
            </a:pPr>
            <a:r>
              <a:rPr lang="en-CA" sz="1200" dirty="0"/>
              <a:t>The Prince may NOT make permanent grants of land:</a:t>
            </a:r>
          </a:p>
          <a:p>
            <a:pPr marL="0" indent="0">
              <a:buFont typeface="Arial" panose="020B0604020202020204" pitchFamily="34" charset="0"/>
              <a:buNone/>
            </a:pPr>
            <a:r>
              <a:rPr lang="en-CA" sz="1200" dirty="0"/>
              <a:t>Ezekiel 46:17</a:t>
            </a:r>
            <a:br>
              <a:rPr lang="en-CA" sz="1200" dirty="0"/>
            </a:br>
            <a:r>
              <a:rPr lang="en-CA" sz="1200" dirty="0"/>
              <a:t>But if he makes a gift out of his inheritance to one of his servants, </a:t>
            </a:r>
            <a:br>
              <a:rPr lang="en-CA" sz="1200" dirty="0"/>
            </a:br>
            <a:r>
              <a:rPr lang="en-CA" sz="1200" dirty="0"/>
              <a:t>it shall be his to the year of liberty. </a:t>
            </a:r>
            <a:br>
              <a:rPr lang="en-CA" sz="1200" dirty="0"/>
            </a:br>
            <a:r>
              <a:rPr lang="en-CA" sz="1200" dirty="0"/>
              <a:t>Then it shall revert to the prince; </a:t>
            </a:r>
            <a:br>
              <a:rPr lang="en-CA" sz="1200" dirty="0"/>
            </a:br>
            <a:r>
              <a:rPr lang="en-CA" sz="1200" dirty="0"/>
              <a:t>surely it is his inheritance—it shall belong to his sons</a:t>
            </a:r>
            <a:r>
              <a:rPr lang="en-CA" sz="1600" dirty="0"/>
              <a:t>.</a:t>
            </a:r>
          </a:p>
        </p:txBody>
      </p:sp>
      <p:sp>
        <p:nvSpPr>
          <p:cNvPr id="4" name="Slide Number Placeholder 3"/>
          <p:cNvSpPr>
            <a:spLocks noGrp="1"/>
          </p:cNvSpPr>
          <p:nvPr>
            <p:ph type="sldNum" sz="quarter" idx="5"/>
          </p:nvPr>
        </p:nvSpPr>
        <p:spPr/>
        <p:txBody>
          <a:bodyPr/>
          <a:lstStyle/>
          <a:p>
            <a:fld id="{05C55987-2D79-4F17-AAC9-F5A65A9270F4}" type="slidenum">
              <a:rPr lang="en-CA" smtClean="0"/>
              <a:t>12</a:t>
            </a:fld>
            <a:endParaRPr lang="en-CA"/>
          </a:p>
        </p:txBody>
      </p:sp>
    </p:spTree>
    <p:extLst>
      <p:ext uri="{BB962C8B-B14F-4D97-AF65-F5344CB8AC3E}">
        <p14:creationId xmlns:p14="http://schemas.microsoft.com/office/powerpoint/2010/main" val="1782485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46:19-20 describe boiling the meat</a:t>
            </a:r>
          </a:p>
        </p:txBody>
      </p:sp>
      <p:sp>
        <p:nvSpPr>
          <p:cNvPr id="4" name="Slide Number Placeholder 3"/>
          <p:cNvSpPr>
            <a:spLocks noGrp="1"/>
          </p:cNvSpPr>
          <p:nvPr>
            <p:ph type="sldNum" sz="quarter" idx="5"/>
          </p:nvPr>
        </p:nvSpPr>
        <p:spPr/>
        <p:txBody>
          <a:bodyPr/>
          <a:lstStyle/>
          <a:p>
            <a:fld id="{05C55987-2D79-4F17-AAC9-F5A65A9270F4}" type="slidenum">
              <a:rPr lang="en-CA" smtClean="0"/>
              <a:t>14</a:t>
            </a:fld>
            <a:endParaRPr lang="en-CA"/>
          </a:p>
        </p:txBody>
      </p:sp>
    </p:spTree>
    <p:extLst>
      <p:ext uri="{BB962C8B-B14F-4D97-AF65-F5344CB8AC3E}">
        <p14:creationId xmlns:p14="http://schemas.microsoft.com/office/powerpoint/2010/main" val="29133219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Note: there is no “lamb” at Passover</a:t>
            </a:r>
          </a:p>
          <a:p>
            <a:pPr marL="171450" indent="-171450">
              <a:buFont typeface="Arial" panose="020B0604020202020204" pitchFamily="34" charset="0"/>
              <a:buChar char="•"/>
            </a:pPr>
            <a:r>
              <a:rPr lang="en-CA" dirty="0"/>
              <a:t>Christ was the “Lamb”</a:t>
            </a:r>
          </a:p>
          <a:p>
            <a:pPr marL="171450" indent="-171450">
              <a:buFont typeface="Arial" panose="020B0604020202020204" pitchFamily="34" charset="0"/>
              <a:buChar char="•"/>
            </a:pPr>
            <a:r>
              <a:rPr lang="en-CA" dirty="0"/>
              <a:t>The Day of Atonement sacrifices will likely also change a lot</a:t>
            </a:r>
          </a:p>
        </p:txBody>
      </p:sp>
      <p:sp>
        <p:nvSpPr>
          <p:cNvPr id="4" name="Slide Number Placeholder 3"/>
          <p:cNvSpPr>
            <a:spLocks noGrp="1"/>
          </p:cNvSpPr>
          <p:nvPr>
            <p:ph type="sldNum" sz="quarter" idx="5"/>
          </p:nvPr>
        </p:nvSpPr>
        <p:spPr/>
        <p:txBody>
          <a:bodyPr/>
          <a:lstStyle/>
          <a:p>
            <a:fld id="{05C55987-2D79-4F17-AAC9-F5A65A9270F4}" type="slidenum">
              <a:rPr lang="en-CA" smtClean="0"/>
              <a:t>17</a:t>
            </a:fld>
            <a:endParaRPr lang="en-CA"/>
          </a:p>
        </p:txBody>
      </p:sp>
    </p:spTree>
    <p:extLst>
      <p:ext uri="{BB962C8B-B14F-4D97-AF65-F5344CB8AC3E}">
        <p14:creationId xmlns:p14="http://schemas.microsoft.com/office/powerpoint/2010/main" val="34888339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05C55987-2D79-4F17-AAC9-F5A65A9270F4}" type="slidenum">
              <a:rPr lang="en-CA" smtClean="0"/>
              <a:t>18</a:t>
            </a:fld>
            <a:endParaRPr lang="en-CA"/>
          </a:p>
        </p:txBody>
      </p:sp>
    </p:spTree>
    <p:extLst>
      <p:ext uri="{BB962C8B-B14F-4D97-AF65-F5344CB8AC3E}">
        <p14:creationId xmlns:p14="http://schemas.microsoft.com/office/powerpoint/2010/main" val="30055234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Aptos" panose="02110004020202020204"/>
                <a:ea typeface="+mn-ea"/>
                <a:cs typeface="+mn-cs"/>
              </a:rPr>
              <a:t>This sampling shows that the Priests must consider all the Writings of Moses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Aptos" panose="02110004020202020204"/>
                <a:ea typeface="+mn-ea"/>
                <a:cs typeface="+mn-cs"/>
              </a:rPr>
              <a:t>Any  “Priest” becoming unclean will require a “sin offering”:</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CA" sz="1200" b="1" i="0" u="sng" strike="noStrike" kern="1200" cap="none" spc="0" normalizeH="0" baseline="0" noProof="0" dirty="0">
                <a:ln>
                  <a:noFill/>
                </a:ln>
                <a:solidFill>
                  <a:prstClr val="black"/>
                </a:solidFill>
                <a:effectLst/>
                <a:uLnTx/>
                <a:uFillTx/>
                <a:latin typeface="Aptos" panose="02110004020202020204"/>
                <a:ea typeface="+mn-ea"/>
                <a:cs typeface="+mn-cs"/>
              </a:rPr>
              <a:t>Ezekiel 44:26–27 ESV</a:t>
            </a:r>
            <a:br>
              <a:rPr kumimoji="0" lang="en-CA" sz="12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1200" b="0" i="0" u="none" strike="noStrike" kern="1200" cap="none" spc="0" normalizeH="0" baseline="0" noProof="0" dirty="0">
                <a:ln>
                  <a:noFill/>
                </a:ln>
                <a:solidFill>
                  <a:prstClr val="black"/>
                </a:solidFill>
                <a:effectLst/>
                <a:uLnTx/>
                <a:uFillTx/>
                <a:latin typeface="Aptos" panose="02110004020202020204"/>
                <a:ea typeface="+mn-ea"/>
                <a:cs typeface="+mn-cs"/>
              </a:rPr>
              <a:t>After he has become clean, they shall count seven days for him. </a:t>
            </a:r>
            <a:br>
              <a:rPr kumimoji="0" lang="en-CA" sz="12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1200" b="0" i="0" u="none" strike="noStrike" kern="1200" cap="none" spc="0" normalizeH="0" baseline="0" noProof="0" dirty="0">
                <a:ln>
                  <a:noFill/>
                </a:ln>
                <a:solidFill>
                  <a:prstClr val="black"/>
                </a:solidFill>
                <a:effectLst/>
                <a:uLnTx/>
                <a:uFillTx/>
                <a:latin typeface="Aptos" panose="02110004020202020204"/>
                <a:ea typeface="+mn-ea"/>
                <a:cs typeface="+mn-cs"/>
              </a:rPr>
              <a:t>And on the day that he goes into the Holy Place, </a:t>
            </a:r>
            <a:br>
              <a:rPr kumimoji="0" lang="en-CA" sz="12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1200" b="0" i="0" u="none" strike="noStrike" kern="1200" cap="none" spc="0" normalizeH="0" baseline="0" noProof="0" dirty="0">
                <a:ln>
                  <a:noFill/>
                </a:ln>
                <a:solidFill>
                  <a:prstClr val="black"/>
                </a:solidFill>
                <a:effectLst/>
                <a:uLnTx/>
                <a:uFillTx/>
                <a:latin typeface="Aptos" panose="02110004020202020204"/>
                <a:ea typeface="+mn-ea"/>
                <a:cs typeface="+mn-cs"/>
              </a:rPr>
              <a:t>into the inner court, to minister in the Holy Place, </a:t>
            </a:r>
            <a:br>
              <a:rPr kumimoji="0" lang="en-CA" sz="12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1200" b="0" i="0" u="none" strike="noStrike" kern="1200" cap="none" spc="0" normalizeH="0" baseline="0" noProof="0" dirty="0">
                <a:ln>
                  <a:noFill/>
                </a:ln>
                <a:solidFill>
                  <a:prstClr val="black"/>
                </a:solidFill>
                <a:effectLst/>
                <a:uLnTx/>
                <a:uFillTx/>
                <a:latin typeface="Aptos" panose="02110004020202020204"/>
                <a:ea typeface="+mn-ea"/>
                <a:cs typeface="+mn-cs"/>
              </a:rPr>
              <a:t>he shall offer his sin offering, declares the Lord GOD.</a:t>
            </a:r>
            <a:endParaRPr lang="en-CA" sz="1200" dirty="0"/>
          </a:p>
        </p:txBody>
      </p:sp>
      <p:sp>
        <p:nvSpPr>
          <p:cNvPr id="4" name="Slide Number Placeholder 3"/>
          <p:cNvSpPr>
            <a:spLocks noGrp="1"/>
          </p:cNvSpPr>
          <p:nvPr>
            <p:ph type="sldNum" sz="quarter" idx="5"/>
          </p:nvPr>
        </p:nvSpPr>
        <p:spPr/>
        <p:txBody>
          <a:bodyPr/>
          <a:lstStyle/>
          <a:p>
            <a:fld id="{05C55987-2D79-4F17-AAC9-F5A65A9270F4}" type="slidenum">
              <a:rPr lang="en-CA" smtClean="0"/>
              <a:t>22</a:t>
            </a:fld>
            <a:endParaRPr lang="en-CA"/>
          </a:p>
        </p:txBody>
      </p:sp>
    </p:spTree>
    <p:extLst>
      <p:ext uri="{BB962C8B-B14F-4D97-AF65-F5344CB8AC3E}">
        <p14:creationId xmlns:p14="http://schemas.microsoft.com/office/powerpoint/2010/main" val="23327821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There is no way to identify specifically the historic allusion</a:t>
            </a:r>
          </a:p>
          <a:p>
            <a:pPr marL="171450" indent="-171450">
              <a:buFont typeface="Arial" panose="020B0604020202020204" pitchFamily="34" charset="0"/>
              <a:buChar char="•"/>
            </a:pPr>
            <a:r>
              <a:rPr lang="en-CA" sz="1200" dirty="0"/>
              <a:t>Block (pages 622-623) suggests: descendants of the Gibeonites, descendants of Solomon’s Canaanite slaves, foreigners as guards, such as Jehoiada used (“Carites”, 2Kg11:4)</a:t>
            </a:r>
          </a:p>
          <a:p>
            <a:pPr marL="171450" indent="-171450">
              <a:buFont typeface="Arial" panose="020B0604020202020204" pitchFamily="34" charset="0"/>
              <a:buChar char="•"/>
            </a:pPr>
            <a:r>
              <a:rPr lang="en-CA" sz="1200" b="1" u="sng" dirty="0"/>
              <a:t>The Temple was defiled several times</a:t>
            </a:r>
            <a:r>
              <a:rPr lang="en-CA" sz="1200" dirty="0"/>
              <a:t>: the worst being under Ahaz and Manasseh</a:t>
            </a:r>
          </a:p>
          <a:p>
            <a:pPr marL="171450" indent="-171450">
              <a:buFont typeface="Arial" panose="020B0604020202020204" pitchFamily="34" charset="0"/>
              <a:buChar char="•"/>
            </a:pPr>
            <a:r>
              <a:rPr lang="en-CA" sz="1200" dirty="0"/>
              <a:t>God adjures us to learn from this</a:t>
            </a:r>
          </a:p>
        </p:txBody>
      </p:sp>
      <p:sp>
        <p:nvSpPr>
          <p:cNvPr id="4" name="Slide Number Placeholder 3"/>
          <p:cNvSpPr>
            <a:spLocks noGrp="1"/>
          </p:cNvSpPr>
          <p:nvPr>
            <p:ph type="sldNum" sz="quarter" idx="5"/>
          </p:nvPr>
        </p:nvSpPr>
        <p:spPr/>
        <p:txBody>
          <a:bodyPr/>
          <a:lstStyle/>
          <a:p>
            <a:fld id="{05C55987-2D79-4F17-AAC9-F5A65A9270F4}" type="slidenum">
              <a:rPr lang="en-CA" smtClean="0"/>
              <a:t>23</a:t>
            </a:fld>
            <a:endParaRPr lang="en-CA"/>
          </a:p>
        </p:txBody>
      </p:sp>
    </p:spTree>
    <p:extLst>
      <p:ext uri="{BB962C8B-B14F-4D97-AF65-F5344CB8AC3E}">
        <p14:creationId xmlns:p14="http://schemas.microsoft.com/office/powerpoint/2010/main" val="35266902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CA" b="1" u="sng" dirty="0"/>
              <a:t>Ezekiel 44:3 ESV</a:t>
            </a:r>
            <a:br>
              <a:rPr lang="en-CA" dirty="0"/>
            </a:br>
            <a:r>
              <a:rPr lang="en-CA" dirty="0"/>
              <a:t>Only the prince may sit in it to eat bread before the LORD. </a:t>
            </a:r>
            <a:br>
              <a:rPr lang="en-CA" dirty="0"/>
            </a:br>
            <a:r>
              <a:rPr lang="en-CA" dirty="0"/>
              <a:t>He shall enter by way of the vestibule of the gate, </a:t>
            </a:r>
            <a:br>
              <a:rPr lang="en-CA" dirty="0"/>
            </a:br>
            <a:r>
              <a:rPr lang="en-CA" dirty="0"/>
              <a:t>and shall go out by the same way.</a:t>
            </a:r>
          </a:p>
        </p:txBody>
      </p:sp>
      <p:sp>
        <p:nvSpPr>
          <p:cNvPr id="4" name="Slide Number Placeholder 3"/>
          <p:cNvSpPr>
            <a:spLocks noGrp="1"/>
          </p:cNvSpPr>
          <p:nvPr>
            <p:ph type="sldNum" sz="quarter" idx="5"/>
          </p:nvPr>
        </p:nvSpPr>
        <p:spPr/>
        <p:txBody>
          <a:bodyPr/>
          <a:lstStyle/>
          <a:p>
            <a:fld id="{05C55987-2D79-4F17-AAC9-F5A65A9270F4}" type="slidenum">
              <a:rPr lang="en-CA" smtClean="0"/>
              <a:t>24</a:t>
            </a:fld>
            <a:endParaRPr lang="en-CA"/>
          </a:p>
        </p:txBody>
      </p:sp>
    </p:spTree>
    <p:extLst>
      <p:ext uri="{BB962C8B-B14F-4D97-AF65-F5344CB8AC3E}">
        <p14:creationId xmlns:p14="http://schemas.microsoft.com/office/powerpoint/2010/main" val="28741657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Some contend that the Prince is performing his own sacrifice</a:t>
            </a:r>
          </a:p>
          <a:p>
            <a:pPr marL="171450" indent="-171450">
              <a:buFont typeface="Arial" panose="020B0604020202020204" pitchFamily="34" charset="0"/>
              <a:buChar char="•"/>
            </a:pPr>
            <a:r>
              <a:rPr lang="en-CA" sz="1200" dirty="0"/>
              <a:t>The text is clear that the Priest does the sacrifice</a:t>
            </a:r>
          </a:p>
        </p:txBody>
      </p:sp>
      <p:sp>
        <p:nvSpPr>
          <p:cNvPr id="4" name="Slide Number Placeholder 3"/>
          <p:cNvSpPr>
            <a:spLocks noGrp="1"/>
          </p:cNvSpPr>
          <p:nvPr>
            <p:ph type="sldNum" sz="quarter" idx="5"/>
          </p:nvPr>
        </p:nvSpPr>
        <p:spPr/>
        <p:txBody>
          <a:bodyPr/>
          <a:lstStyle/>
          <a:p>
            <a:fld id="{05C55987-2D79-4F17-AAC9-F5A65A9270F4}" type="slidenum">
              <a:rPr lang="en-CA" smtClean="0"/>
              <a:t>25</a:t>
            </a:fld>
            <a:endParaRPr lang="en-CA"/>
          </a:p>
        </p:txBody>
      </p:sp>
    </p:spTree>
    <p:extLst>
      <p:ext uri="{BB962C8B-B14F-4D97-AF65-F5344CB8AC3E}">
        <p14:creationId xmlns:p14="http://schemas.microsoft.com/office/powerpoint/2010/main" val="28264417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 new river flows out the south end pf the Dead Sea …</a:t>
            </a:r>
          </a:p>
        </p:txBody>
      </p:sp>
      <p:sp>
        <p:nvSpPr>
          <p:cNvPr id="4" name="Slide Number Placeholder 3"/>
          <p:cNvSpPr>
            <a:spLocks noGrp="1"/>
          </p:cNvSpPr>
          <p:nvPr>
            <p:ph type="sldNum" sz="quarter" idx="5"/>
          </p:nvPr>
        </p:nvSpPr>
        <p:spPr/>
        <p:txBody>
          <a:bodyPr/>
          <a:lstStyle/>
          <a:p>
            <a:fld id="{05C55987-2D79-4F17-AAC9-F5A65A9270F4}" type="slidenum">
              <a:rPr lang="en-CA" smtClean="0"/>
              <a:t>27</a:t>
            </a:fld>
            <a:endParaRPr lang="en-CA"/>
          </a:p>
        </p:txBody>
      </p:sp>
    </p:spTree>
    <p:extLst>
      <p:ext uri="{BB962C8B-B14F-4D97-AF65-F5344CB8AC3E}">
        <p14:creationId xmlns:p14="http://schemas.microsoft.com/office/powerpoint/2010/main" val="12937619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05C55987-2D79-4F17-AAC9-F5A65A9270F4}" type="slidenum">
              <a:rPr lang="en-CA" smtClean="0"/>
              <a:t>28</a:t>
            </a:fld>
            <a:endParaRPr lang="en-CA"/>
          </a:p>
        </p:txBody>
      </p:sp>
    </p:spTree>
    <p:extLst>
      <p:ext uri="{BB962C8B-B14F-4D97-AF65-F5344CB8AC3E}">
        <p14:creationId xmlns:p14="http://schemas.microsoft.com/office/powerpoint/2010/main" val="3832904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Presumably, this will occur right after the consecration of the Altar …</a:t>
            </a:r>
          </a:p>
          <a:p>
            <a:pPr marL="171450" indent="-171450">
              <a:buFont typeface="Arial" panose="020B0604020202020204" pitchFamily="34" charset="0"/>
              <a:buChar char="•"/>
            </a:pPr>
            <a:r>
              <a:rPr lang="en-CA" sz="1200" dirty="0"/>
              <a:t>The presence of God makes the Temple Holy</a:t>
            </a:r>
          </a:p>
          <a:p>
            <a:pPr marL="171450" indent="-171450">
              <a:buFont typeface="Arial" panose="020B0604020202020204" pitchFamily="34" charset="0"/>
              <a:buChar char="•"/>
            </a:pPr>
            <a:r>
              <a:rPr lang="en-CA" sz="1200" b="1" u="sng" dirty="0"/>
              <a:t>HANDOUT</a:t>
            </a:r>
            <a:endParaRPr lang="en-CA" sz="1050" b="1" u="sng" dirty="0"/>
          </a:p>
        </p:txBody>
      </p:sp>
      <p:sp>
        <p:nvSpPr>
          <p:cNvPr id="4" name="Slide Number Placeholder 3"/>
          <p:cNvSpPr>
            <a:spLocks noGrp="1"/>
          </p:cNvSpPr>
          <p:nvPr>
            <p:ph type="sldNum" sz="quarter" idx="5"/>
          </p:nvPr>
        </p:nvSpPr>
        <p:spPr/>
        <p:txBody>
          <a:bodyPr/>
          <a:lstStyle/>
          <a:p>
            <a:fld id="{05C55987-2D79-4F17-AAC9-F5A65A9270F4}" type="slidenum">
              <a:rPr lang="en-CA" smtClean="0"/>
              <a:t>2</a:t>
            </a:fld>
            <a:endParaRPr lang="en-CA"/>
          </a:p>
        </p:txBody>
      </p:sp>
    </p:spTree>
    <p:extLst>
      <p:ext uri="{BB962C8B-B14F-4D97-AF65-F5344CB8AC3E}">
        <p14:creationId xmlns:p14="http://schemas.microsoft.com/office/powerpoint/2010/main" val="24462700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Daniel prayed in 539BC</a:t>
            </a:r>
          </a:p>
          <a:p>
            <a:pPr marL="171450" indent="-171450">
              <a:buFont typeface="Arial" panose="020B0604020202020204" pitchFamily="34" charset="0"/>
              <a:buChar char="•"/>
            </a:pPr>
            <a:r>
              <a:rPr lang="en-CA" dirty="0"/>
              <a:t>Hegemony of Babylon 609BC-539BC</a:t>
            </a:r>
          </a:p>
          <a:p>
            <a:pPr marL="171450" indent="-171450">
              <a:buFont typeface="Arial" panose="020B0604020202020204" pitchFamily="34" charset="0"/>
              <a:buChar char="•"/>
            </a:pPr>
            <a:r>
              <a:rPr lang="en-CA" dirty="0"/>
              <a:t>Daniel was in a position of influence</a:t>
            </a:r>
          </a:p>
          <a:p>
            <a:pPr marL="171450" indent="-171450">
              <a:buFont typeface="Arial" panose="020B0604020202020204" pitchFamily="34" charset="0"/>
              <a:buChar char="•"/>
            </a:pPr>
            <a:r>
              <a:rPr lang="en-CA" dirty="0"/>
              <a:t>Daniel appeals to the Plan of God: </a:t>
            </a:r>
          </a:p>
          <a:p>
            <a:pPr marL="628650" lvl="1" indent="-171450">
              <a:buFont typeface="Arial" panose="020B0604020202020204" pitchFamily="34" charset="0"/>
              <a:buChar char="•"/>
            </a:pPr>
            <a:r>
              <a:rPr lang="en-CA" dirty="0"/>
              <a:t>Jeremiah had prophesised a return</a:t>
            </a:r>
          </a:p>
          <a:p>
            <a:pPr marL="628650" lvl="1" indent="-171450">
              <a:buFont typeface="Arial" panose="020B0604020202020204" pitchFamily="34" charset="0"/>
              <a:buChar char="•"/>
            </a:pPr>
            <a:r>
              <a:rPr lang="en-CA" dirty="0"/>
              <a:t>Ezekiel had prepared a remnant</a:t>
            </a:r>
          </a:p>
        </p:txBody>
      </p:sp>
      <p:sp>
        <p:nvSpPr>
          <p:cNvPr id="4" name="Slide Number Placeholder 3"/>
          <p:cNvSpPr>
            <a:spLocks noGrp="1"/>
          </p:cNvSpPr>
          <p:nvPr>
            <p:ph type="sldNum" sz="quarter" idx="5"/>
          </p:nvPr>
        </p:nvSpPr>
        <p:spPr/>
        <p:txBody>
          <a:bodyPr/>
          <a:lstStyle/>
          <a:p>
            <a:fld id="{05C55987-2D79-4F17-AAC9-F5A65A9270F4}" type="slidenum">
              <a:rPr lang="en-CA" smtClean="0"/>
              <a:t>29</a:t>
            </a:fld>
            <a:endParaRPr lang="en-CA"/>
          </a:p>
        </p:txBody>
      </p:sp>
    </p:spTree>
    <p:extLst>
      <p:ext uri="{BB962C8B-B14F-4D97-AF65-F5344CB8AC3E}">
        <p14:creationId xmlns:p14="http://schemas.microsoft.com/office/powerpoint/2010/main" val="33004951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dirty="0"/>
              <a:t>Among the returnees were the individuals that God brought to repentance through Ezekiel</a:t>
            </a:r>
          </a:p>
          <a:p>
            <a:pPr marL="171450" indent="-171450">
              <a:buFont typeface="Arial" panose="020B0604020202020204" pitchFamily="34" charset="0"/>
              <a:buChar char="•"/>
            </a:pPr>
            <a:r>
              <a:rPr lang="en-CA" dirty="0"/>
              <a:t>The purpose of Ezekiel’s work was to prepare this remnant</a:t>
            </a:r>
          </a:p>
          <a:p>
            <a:pPr marL="171450" indent="-171450">
              <a:buFont typeface="Arial" panose="020B0604020202020204" pitchFamily="34" charset="0"/>
              <a:buChar char="•"/>
            </a:pPr>
            <a:r>
              <a:rPr lang="en-CA" b="1" u="sng" dirty="0"/>
              <a:t>He succeeded – he was promised that “some would hear”</a:t>
            </a:r>
          </a:p>
          <a:p>
            <a:pPr marL="171450" indent="-171450">
              <a:buFont typeface="Arial" panose="020B0604020202020204" pitchFamily="34" charset="0"/>
              <a:buChar char="•"/>
            </a:pPr>
            <a:r>
              <a:rPr lang="en-CA" dirty="0"/>
              <a:t>The purpose of the remnant community was to prepare for the First Advent</a:t>
            </a:r>
          </a:p>
          <a:p>
            <a:pPr marL="171450" indent="-171450">
              <a:buFont typeface="Arial" panose="020B0604020202020204" pitchFamily="34" charset="0"/>
              <a:buChar char="•"/>
            </a:pPr>
            <a:r>
              <a:rPr lang="en-CA" dirty="0"/>
              <a:t>The remnant community was flourishing when the Messiah came to it</a:t>
            </a:r>
          </a:p>
        </p:txBody>
      </p:sp>
      <p:sp>
        <p:nvSpPr>
          <p:cNvPr id="4" name="Slide Number Placeholder 3"/>
          <p:cNvSpPr>
            <a:spLocks noGrp="1"/>
          </p:cNvSpPr>
          <p:nvPr>
            <p:ph type="sldNum" sz="quarter" idx="5"/>
          </p:nvPr>
        </p:nvSpPr>
        <p:spPr/>
        <p:txBody>
          <a:bodyPr/>
          <a:lstStyle/>
          <a:p>
            <a:fld id="{05C55987-2D79-4F17-AAC9-F5A65A9270F4}" type="slidenum">
              <a:rPr lang="en-CA" smtClean="0"/>
              <a:t>30</a:t>
            </a:fld>
            <a:endParaRPr lang="en-CA"/>
          </a:p>
        </p:txBody>
      </p:sp>
    </p:spTree>
    <p:extLst>
      <p:ext uri="{BB962C8B-B14F-4D97-AF65-F5344CB8AC3E}">
        <p14:creationId xmlns:p14="http://schemas.microsoft.com/office/powerpoint/2010/main" val="4284643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The only antecedent I can see for  “setting their threshold by my threshold” is Solomon’s Palace</a:t>
            </a:r>
          </a:p>
          <a:p>
            <a:pPr marL="171450" indent="-171450">
              <a:buFont typeface="Arial" panose="020B0604020202020204" pitchFamily="34" charset="0"/>
              <a:buChar char="•"/>
            </a:pPr>
            <a:r>
              <a:rPr lang="en-CA" sz="1200" dirty="0"/>
              <a:t>“dead bodies of their kings” is obscure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b="1" u="sng" dirty="0"/>
              <a:t>HANDOUT</a:t>
            </a:r>
            <a:endParaRPr lang="en-CA" sz="1050" b="1" u="sng" dirty="0"/>
          </a:p>
          <a:p>
            <a:pPr marL="171450" indent="-171450">
              <a:buFont typeface="Arial" panose="020B0604020202020204" pitchFamily="34" charset="0"/>
              <a:buChar char="•"/>
            </a:pPr>
            <a:endParaRPr lang="en-CA" sz="1200" dirty="0"/>
          </a:p>
        </p:txBody>
      </p:sp>
      <p:sp>
        <p:nvSpPr>
          <p:cNvPr id="4" name="Slide Number Placeholder 3"/>
          <p:cNvSpPr>
            <a:spLocks noGrp="1"/>
          </p:cNvSpPr>
          <p:nvPr>
            <p:ph type="sldNum" sz="quarter" idx="5"/>
          </p:nvPr>
        </p:nvSpPr>
        <p:spPr/>
        <p:txBody>
          <a:bodyPr/>
          <a:lstStyle/>
          <a:p>
            <a:fld id="{05C55987-2D79-4F17-AAC9-F5A65A9270F4}" type="slidenum">
              <a:rPr lang="en-CA" smtClean="0"/>
              <a:t>3</a:t>
            </a:fld>
            <a:endParaRPr lang="en-CA"/>
          </a:p>
        </p:txBody>
      </p:sp>
    </p:spTree>
    <p:extLst>
      <p:ext uri="{BB962C8B-B14F-4D97-AF65-F5344CB8AC3E}">
        <p14:creationId xmlns:p14="http://schemas.microsoft.com/office/powerpoint/2010/main" val="1576974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600" b="1" u="sng" dirty="0"/>
              <a:t>HANDOUT</a:t>
            </a:r>
            <a:endParaRPr lang="en-CA" sz="1200" b="1" u="sng" dirty="0"/>
          </a:p>
          <a:p>
            <a:pPr marL="171450" indent="-171450">
              <a:buFont typeface="Arial" panose="020B0604020202020204" pitchFamily="34" charset="0"/>
              <a:buChar char="•"/>
            </a:pPr>
            <a:endParaRPr lang="en-CA" sz="1600" dirty="0"/>
          </a:p>
        </p:txBody>
      </p:sp>
      <p:sp>
        <p:nvSpPr>
          <p:cNvPr id="4" name="Slide Number Placeholder 3"/>
          <p:cNvSpPr>
            <a:spLocks noGrp="1"/>
          </p:cNvSpPr>
          <p:nvPr>
            <p:ph type="sldNum" sz="quarter" idx="5"/>
          </p:nvPr>
        </p:nvSpPr>
        <p:spPr/>
        <p:txBody>
          <a:bodyPr/>
          <a:lstStyle/>
          <a:p>
            <a:fld id="{05C55987-2D79-4F17-AAC9-F5A65A9270F4}" type="slidenum">
              <a:rPr lang="en-CA" smtClean="0"/>
              <a:t>4</a:t>
            </a:fld>
            <a:endParaRPr lang="en-CA"/>
          </a:p>
        </p:txBody>
      </p:sp>
    </p:spTree>
    <p:extLst>
      <p:ext uri="{BB962C8B-B14F-4D97-AF65-F5344CB8AC3E}">
        <p14:creationId xmlns:p14="http://schemas.microsoft.com/office/powerpoint/2010/main" val="4249294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79B8B-0A83-5041-314A-81E02B2C9A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70B990-9E37-32B4-A280-F72F68CF3F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04DB66-6B99-FBD6-91A7-0CC4A298C10F}"/>
              </a:ext>
            </a:extLst>
          </p:cNvPr>
          <p:cNvSpPr>
            <a:spLocks noGrp="1"/>
          </p:cNvSpPr>
          <p:nvPr>
            <p:ph type="body" idx="1"/>
          </p:nvPr>
        </p:nvSpPr>
        <p:spPr/>
        <p:txBody>
          <a:bodyPr/>
          <a:lstStyle/>
          <a:p>
            <a:pPr marL="171450" indent="-171450">
              <a:buFont typeface="Arial" panose="020B0604020202020204" pitchFamily="34" charset="0"/>
              <a:buChar char="•"/>
            </a:pPr>
            <a:endParaRPr lang="en-CA" sz="1600" dirty="0"/>
          </a:p>
        </p:txBody>
      </p:sp>
      <p:sp>
        <p:nvSpPr>
          <p:cNvPr id="4" name="Slide Number Placeholder 3">
            <a:extLst>
              <a:ext uri="{FF2B5EF4-FFF2-40B4-BE49-F238E27FC236}">
                <a16:creationId xmlns:a16="http://schemas.microsoft.com/office/drawing/2014/main" id="{53547A9D-6622-E66B-A86C-652E6724FAA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C55987-2D79-4F17-AAC9-F5A65A9270F4}"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96789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CA" sz="1600" dirty="0"/>
          </a:p>
        </p:txBody>
      </p:sp>
      <p:sp>
        <p:nvSpPr>
          <p:cNvPr id="4" name="Slide Number Placeholder 3"/>
          <p:cNvSpPr>
            <a:spLocks noGrp="1"/>
          </p:cNvSpPr>
          <p:nvPr>
            <p:ph type="sldNum" sz="quarter" idx="5"/>
          </p:nvPr>
        </p:nvSpPr>
        <p:spPr/>
        <p:txBody>
          <a:bodyPr/>
          <a:lstStyle/>
          <a:p>
            <a:fld id="{05C55987-2D79-4F17-AAC9-F5A65A9270F4}" type="slidenum">
              <a:rPr lang="en-CA" smtClean="0"/>
              <a:t>6</a:t>
            </a:fld>
            <a:endParaRPr lang="en-CA"/>
          </a:p>
        </p:txBody>
      </p:sp>
    </p:spTree>
    <p:extLst>
      <p:ext uri="{BB962C8B-B14F-4D97-AF65-F5344CB8AC3E}">
        <p14:creationId xmlns:p14="http://schemas.microsoft.com/office/powerpoint/2010/main" val="1726370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7BCD2-81E6-F837-8532-42051D65CD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825BDD-4B10-452A-0119-B9C9016FE0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0552BE-8319-61FA-5D08-42A2ED50FF44}"/>
              </a:ext>
            </a:extLst>
          </p:cNvPr>
          <p:cNvSpPr>
            <a:spLocks noGrp="1"/>
          </p:cNvSpPr>
          <p:nvPr>
            <p:ph type="body" idx="1"/>
          </p:nvPr>
        </p:nvSpPr>
        <p:spPr/>
        <p:txBody>
          <a:bodyPr/>
          <a:lstStyle/>
          <a:p>
            <a:pPr marL="171450" indent="-171450">
              <a:buFont typeface="Arial" panose="020B0604020202020204" pitchFamily="34" charset="0"/>
              <a:buChar char="•"/>
            </a:pPr>
            <a:endParaRPr lang="en-CA" sz="1600" dirty="0"/>
          </a:p>
        </p:txBody>
      </p:sp>
      <p:sp>
        <p:nvSpPr>
          <p:cNvPr id="4" name="Slide Number Placeholder 3">
            <a:extLst>
              <a:ext uri="{FF2B5EF4-FFF2-40B4-BE49-F238E27FC236}">
                <a16:creationId xmlns:a16="http://schemas.microsoft.com/office/drawing/2014/main" id="{03B19907-3A85-5851-E074-FC84233DAD7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C55987-2D79-4F17-AAC9-F5A65A9270F4}"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026116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8CC38-EF10-7ECE-372E-43D0B29FD8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528273-AC14-AFE4-22E7-FEF6F6E58B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F7C772-5309-6EC8-74CD-CFC863823DFB}"/>
              </a:ext>
            </a:extLst>
          </p:cNvPr>
          <p:cNvSpPr>
            <a:spLocks noGrp="1"/>
          </p:cNvSpPr>
          <p:nvPr>
            <p:ph type="body" idx="1"/>
          </p:nvPr>
        </p:nvSpPr>
        <p:spPr/>
        <p:txBody>
          <a:bodyPr/>
          <a:lstStyle/>
          <a:p>
            <a:pPr marL="171450" indent="-171450">
              <a:buFont typeface="Arial" panose="020B0604020202020204" pitchFamily="34" charset="0"/>
              <a:buChar char="•"/>
            </a:pPr>
            <a:endParaRPr lang="en-CA" sz="1600" dirty="0"/>
          </a:p>
        </p:txBody>
      </p:sp>
      <p:sp>
        <p:nvSpPr>
          <p:cNvPr id="4" name="Slide Number Placeholder 3">
            <a:extLst>
              <a:ext uri="{FF2B5EF4-FFF2-40B4-BE49-F238E27FC236}">
                <a16:creationId xmlns:a16="http://schemas.microsoft.com/office/drawing/2014/main" id="{28CDABEA-F7CC-E869-8832-F7676560357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C55987-2D79-4F17-AAC9-F5A65A9270F4}"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516141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dirty="0"/>
              <a:t>Block suggests that the Prince goes no further than just inside the gate</a:t>
            </a:r>
          </a:p>
          <a:p>
            <a:pPr marL="171450" indent="-171450">
              <a:buFont typeface="Arial" panose="020B0604020202020204" pitchFamily="34" charset="0"/>
              <a:buChar char="•"/>
            </a:pPr>
            <a:r>
              <a:rPr lang="en-CA" sz="1200" dirty="0"/>
              <a:t>The “vestibule” is the large room at the end of the gate</a:t>
            </a:r>
          </a:p>
          <a:p>
            <a:pPr marL="171450" indent="-171450">
              <a:buFont typeface="Arial" panose="020B0604020202020204" pitchFamily="34" charset="0"/>
              <a:buChar char="•"/>
            </a:pPr>
            <a:r>
              <a:rPr lang="en-CA" sz="1200" dirty="0"/>
              <a:t>The point is to NOT enter the Inner Court</a:t>
            </a:r>
          </a:p>
          <a:p>
            <a:pPr marL="171450" indent="-171450">
              <a:buFont typeface="Arial" panose="020B0604020202020204" pitchFamily="34" charset="0"/>
              <a:buChar char="•"/>
            </a:pPr>
            <a:r>
              <a:rPr lang="en-CA" sz="1200" dirty="0"/>
              <a:t>In 45:19, the “posts” seem to be at the Inner Court end of the gate</a:t>
            </a:r>
          </a:p>
        </p:txBody>
      </p:sp>
      <p:sp>
        <p:nvSpPr>
          <p:cNvPr id="4" name="Slide Number Placeholder 3"/>
          <p:cNvSpPr>
            <a:spLocks noGrp="1"/>
          </p:cNvSpPr>
          <p:nvPr>
            <p:ph type="sldNum" sz="quarter" idx="5"/>
          </p:nvPr>
        </p:nvSpPr>
        <p:spPr/>
        <p:txBody>
          <a:bodyPr/>
          <a:lstStyle/>
          <a:p>
            <a:fld id="{05C55987-2D79-4F17-AAC9-F5A65A9270F4}" type="slidenum">
              <a:rPr lang="en-CA" smtClean="0"/>
              <a:t>10</a:t>
            </a:fld>
            <a:endParaRPr lang="en-CA"/>
          </a:p>
        </p:txBody>
      </p:sp>
    </p:spTree>
    <p:extLst>
      <p:ext uri="{BB962C8B-B14F-4D97-AF65-F5344CB8AC3E}">
        <p14:creationId xmlns:p14="http://schemas.microsoft.com/office/powerpoint/2010/main" val="463525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A290F-07C2-D8F3-7AEB-4BFB1A775B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402CEDDF-8858-963A-D5B5-8172B9181E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DF0D85E1-9AE9-58EF-DD38-E862435439AC}"/>
              </a:ext>
            </a:extLst>
          </p:cNvPr>
          <p:cNvSpPr>
            <a:spLocks noGrp="1"/>
          </p:cNvSpPr>
          <p:nvPr>
            <p:ph type="dt" sz="half" idx="10"/>
          </p:nvPr>
        </p:nvSpPr>
        <p:spPr/>
        <p:txBody>
          <a:bodyPr/>
          <a:lstStyle/>
          <a:p>
            <a:fld id="{287CF942-F749-426D-A0FE-0E4A844796D4}" type="datetimeFigureOut">
              <a:rPr lang="en-CA" smtClean="0"/>
              <a:t>2026-03-11</a:t>
            </a:fld>
            <a:endParaRPr lang="en-CA"/>
          </a:p>
        </p:txBody>
      </p:sp>
      <p:sp>
        <p:nvSpPr>
          <p:cNvPr id="5" name="Footer Placeholder 4">
            <a:extLst>
              <a:ext uri="{FF2B5EF4-FFF2-40B4-BE49-F238E27FC236}">
                <a16:creationId xmlns:a16="http://schemas.microsoft.com/office/drawing/2014/main" id="{71F9B145-AD65-BBB4-B04E-4D0EAC94F16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644CF6E-328E-0274-486F-B24BBF548470}"/>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2914232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286B5-E464-522F-10D3-C9238870C936}"/>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EC0F61A-276B-A572-2C02-AF58F9EAC4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601EFAD-4994-685E-4DA4-FD39CBFD1729}"/>
              </a:ext>
            </a:extLst>
          </p:cNvPr>
          <p:cNvSpPr>
            <a:spLocks noGrp="1"/>
          </p:cNvSpPr>
          <p:nvPr>
            <p:ph type="dt" sz="half" idx="10"/>
          </p:nvPr>
        </p:nvSpPr>
        <p:spPr/>
        <p:txBody>
          <a:bodyPr/>
          <a:lstStyle/>
          <a:p>
            <a:fld id="{287CF942-F749-426D-A0FE-0E4A844796D4}" type="datetimeFigureOut">
              <a:rPr lang="en-CA" smtClean="0"/>
              <a:t>2026-03-11</a:t>
            </a:fld>
            <a:endParaRPr lang="en-CA"/>
          </a:p>
        </p:txBody>
      </p:sp>
      <p:sp>
        <p:nvSpPr>
          <p:cNvPr id="5" name="Footer Placeholder 4">
            <a:extLst>
              <a:ext uri="{FF2B5EF4-FFF2-40B4-BE49-F238E27FC236}">
                <a16:creationId xmlns:a16="http://schemas.microsoft.com/office/drawing/2014/main" id="{5C95C70A-95E0-5FE4-44AE-9E108C769DB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616E86F-EFCA-AAD8-729D-AB70B1BA95F3}"/>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2050967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40722F-ECF7-A638-95EB-A5577F6A7C0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B3A38CF-0CCF-E07A-5FBB-CEB4587BAF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863DBC7-B748-7B93-237E-F1DFD6B8487F}"/>
              </a:ext>
            </a:extLst>
          </p:cNvPr>
          <p:cNvSpPr>
            <a:spLocks noGrp="1"/>
          </p:cNvSpPr>
          <p:nvPr>
            <p:ph type="dt" sz="half" idx="10"/>
          </p:nvPr>
        </p:nvSpPr>
        <p:spPr/>
        <p:txBody>
          <a:bodyPr/>
          <a:lstStyle/>
          <a:p>
            <a:fld id="{287CF942-F749-426D-A0FE-0E4A844796D4}" type="datetimeFigureOut">
              <a:rPr lang="en-CA" smtClean="0"/>
              <a:t>2026-03-11</a:t>
            </a:fld>
            <a:endParaRPr lang="en-CA"/>
          </a:p>
        </p:txBody>
      </p:sp>
      <p:sp>
        <p:nvSpPr>
          <p:cNvPr id="5" name="Footer Placeholder 4">
            <a:extLst>
              <a:ext uri="{FF2B5EF4-FFF2-40B4-BE49-F238E27FC236}">
                <a16:creationId xmlns:a16="http://schemas.microsoft.com/office/drawing/2014/main" id="{28D71E87-645D-7010-58C6-7F58632FDB5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599D941-F229-C4CD-06FF-77D84ADF5FE8}"/>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2698317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EBA17-B37B-D2B9-6CA0-B19BD1EDF19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03A7ADE-CE2A-4B32-53CB-231F5567F4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6FBA412-4B1D-B7C0-2271-261396A9986C}"/>
              </a:ext>
            </a:extLst>
          </p:cNvPr>
          <p:cNvSpPr>
            <a:spLocks noGrp="1"/>
          </p:cNvSpPr>
          <p:nvPr>
            <p:ph type="dt" sz="half" idx="10"/>
          </p:nvPr>
        </p:nvSpPr>
        <p:spPr/>
        <p:txBody>
          <a:bodyPr/>
          <a:lstStyle/>
          <a:p>
            <a:fld id="{287CF942-F749-426D-A0FE-0E4A844796D4}" type="datetimeFigureOut">
              <a:rPr lang="en-CA" smtClean="0"/>
              <a:t>2026-03-11</a:t>
            </a:fld>
            <a:endParaRPr lang="en-CA"/>
          </a:p>
        </p:txBody>
      </p:sp>
      <p:sp>
        <p:nvSpPr>
          <p:cNvPr id="5" name="Footer Placeholder 4">
            <a:extLst>
              <a:ext uri="{FF2B5EF4-FFF2-40B4-BE49-F238E27FC236}">
                <a16:creationId xmlns:a16="http://schemas.microsoft.com/office/drawing/2014/main" id="{08484A65-B283-D41C-7ACB-7566F26A3A6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8C591FD-C7FB-EA67-E045-D2A1F1CC62AB}"/>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2236137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07208-6C51-020C-7C69-AB9AE84C3A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D653C8D-B241-AC64-4A9D-4FB09D568D6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A7864B-FE24-3BE4-F4D0-AE71888D14F8}"/>
              </a:ext>
            </a:extLst>
          </p:cNvPr>
          <p:cNvSpPr>
            <a:spLocks noGrp="1"/>
          </p:cNvSpPr>
          <p:nvPr>
            <p:ph type="dt" sz="half" idx="10"/>
          </p:nvPr>
        </p:nvSpPr>
        <p:spPr/>
        <p:txBody>
          <a:bodyPr/>
          <a:lstStyle/>
          <a:p>
            <a:fld id="{287CF942-F749-426D-A0FE-0E4A844796D4}" type="datetimeFigureOut">
              <a:rPr lang="en-CA" smtClean="0"/>
              <a:t>2026-03-11</a:t>
            </a:fld>
            <a:endParaRPr lang="en-CA"/>
          </a:p>
        </p:txBody>
      </p:sp>
      <p:sp>
        <p:nvSpPr>
          <p:cNvPr id="5" name="Footer Placeholder 4">
            <a:extLst>
              <a:ext uri="{FF2B5EF4-FFF2-40B4-BE49-F238E27FC236}">
                <a16:creationId xmlns:a16="http://schemas.microsoft.com/office/drawing/2014/main" id="{5B397D4C-A826-07DA-4315-5E7B0B59021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D6FDA55-F1F0-73F6-A270-0005CB593BF8}"/>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1622732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5FCF7-56E4-4890-0284-12C9B163A586}"/>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8444FE7-BDEE-914C-E88B-E04C6FA081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C7A510F6-1767-68BB-F8F6-5188DE8B10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AABBC365-7A5E-26C0-E304-F60ADDB9A9D9}"/>
              </a:ext>
            </a:extLst>
          </p:cNvPr>
          <p:cNvSpPr>
            <a:spLocks noGrp="1"/>
          </p:cNvSpPr>
          <p:nvPr>
            <p:ph type="dt" sz="half" idx="10"/>
          </p:nvPr>
        </p:nvSpPr>
        <p:spPr/>
        <p:txBody>
          <a:bodyPr/>
          <a:lstStyle/>
          <a:p>
            <a:fld id="{287CF942-F749-426D-A0FE-0E4A844796D4}" type="datetimeFigureOut">
              <a:rPr lang="en-CA" smtClean="0"/>
              <a:t>2026-03-11</a:t>
            </a:fld>
            <a:endParaRPr lang="en-CA"/>
          </a:p>
        </p:txBody>
      </p:sp>
      <p:sp>
        <p:nvSpPr>
          <p:cNvPr id="6" name="Footer Placeholder 5">
            <a:extLst>
              <a:ext uri="{FF2B5EF4-FFF2-40B4-BE49-F238E27FC236}">
                <a16:creationId xmlns:a16="http://schemas.microsoft.com/office/drawing/2014/main" id="{6F0855C2-744D-E864-A0A9-9D7DE30A4F8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5ED24C1-15A9-935D-F49C-09AB597B6A4E}"/>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3136983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87A2-343A-BD93-87DB-46E917352DFE}"/>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06F66C61-0C92-2C49-D12F-D63F191D66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9086EB-4120-5B93-66FA-1E74B26873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7BB6C82-DFBD-FCF3-BD20-DF91B6054F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9FDE9D-29AA-AA78-47CF-40AED19DE5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B4FFBFEA-3417-4188-946C-9443C9F060C7}"/>
              </a:ext>
            </a:extLst>
          </p:cNvPr>
          <p:cNvSpPr>
            <a:spLocks noGrp="1"/>
          </p:cNvSpPr>
          <p:nvPr>
            <p:ph type="dt" sz="half" idx="10"/>
          </p:nvPr>
        </p:nvSpPr>
        <p:spPr/>
        <p:txBody>
          <a:bodyPr/>
          <a:lstStyle/>
          <a:p>
            <a:fld id="{287CF942-F749-426D-A0FE-0E4A844796D4}" type="datetimeFigureOut">
              <a:rPr lang="en-CA" smtClean="0"/>
              <a:t>2026-03-11</a:t>
            </a:fld>
            <a:endParaRPr lang="en-CA"/>
          </a:p>
        </p:txBody>
      </p:sp>
      <p:sp>
        <p:nvSpPr>
          <p:cNvPr id="8" name="Footer Placeholder 7">
            <a:extLst>
              <a:ext uri="{FF2B5EF4-FFF2-40B4-BE49-F238E27FC236}">
                <a16:creationId xmlns:a16="http://schemas.microsoft.com/office/drawing/2014/main" id="{4A94575D-B872-387F-4E38-C2145E0F4F42}"/>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276A4405-B71E-D4B2-A4AC-F9E39785F7A7}"/>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3029612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7EE98-5CA0-C4A8-5C9C-2058C9304F7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9304C57-ADC1-9030-50E1-7B38B9981723}"/>
              </a:ext>
            </a:extLst>
          </p:cNvPr>
          <p:cNvSpPr>
            <a:spLocks noGrp="1"/>
          </p:cNvSpPr>
          <p:nvPr>
            <p:ph type="dt" sz="half" idx="10"/>
          </p:nvPr>
        </p:nvSpPr>
        <p:spPr/>
        <p:txBody>
          <a:bodyPr/>
          <a:lstStyle/>
          <a:p>
            <a:fld id="{287CF942-F749-426D-A0FE-0E4A844796D4}" type="datetimeFigureOut">
              <a:rPr lang="en-CA" smtClean="0"/>
              <a:t>2026-03-11</a:t>
            </a:fld>
            <a:endParaRPr lang="en-CA"/>
          </a:p>
        </p:txBody>
      </p:sp>
      <p:sp>
        <p:nvSpPr>
          <p:cNvPr id="4" name="Footer Placeholder 3">
            <a:extLst>
              <a:ext uri="{FF2B5EF4-FFF2-40B4-BE49-F238E27FC236}">
                <a16:creationId xmlns:a16="http://schemas.microsoft.com/office/drawing/2014/main" id="{8E0D3C2A-A896-EB39-9430-3519CBB47D62}"/>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DF1A1852-7BF9-4815-D5AC-6C491CE80437}"/>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288765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624880-2CEF-2CF4-2591-08F0F50AB7D3}"/>
              </a:ext>
            </a:extLst>
          </p:cNvPr>
          <p:cNvSpPr>
            <a:spLocks noGrp="1"/>
          </p:cNvSpPr>
          <p:nvPr>
            <p:ph type="dt" sz="half" idx="10"/>
          </p:nvPr>
        </p:nvSpPr>
        <p:spPr/>
        <p:txBody>
          <a:bodyPr/>
          <a:lstStyle/>
          <a:p>
            <a:fld id="{287CF942-F749-426D-A0FE-0E4A844796D4}" type="datetimeFigureOut">
              <a:rPr lang="en-CA" smtClean="0"/>
              <a:t>2026-03-11</a:t>
            </a:fld>
            <a:endParaRPr lang="en-CA"/>
          </a:p>
        </p:txBody>
      </p:sp>
      <p:sp>
        <p:nvSpPr>
          <p:cNvPr id="3" name="Footer Placeholder 2">
            <a:extLst>
              <a:ext uri="{FF2B5EF4-FFF2-40B4-BE49-F238E27FC236}">
                <a16:creationId xmlns:a16="http://schemas.microsoft.com/office/drawing/2014/main" id="{AB85D42C-3477-D281-60BD-C60CAEE43FAA}"/>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76BB1555-F966-FC09-5EAE-05BCC00CC00C}"/>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3467284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5ABAC-4A1D-EE3F-2C61-03502D3261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721A6B5B-DF02-A1ED-22E6-68B2841687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76BB3B1E-14B6-7C32-B74E-F553723D12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5075CC-A735-7D21-080B-302CC14DC1C5}"/>
              </a:ext>
            </a:extLst>
          </p:cNvPr>
          <p:cNvSpPr>
            <a:spLocks noGrp="1"/>
          </p:cNvSpPr>
          <p:nvPr>
            <p:ph type="dt" sz="half" idx="10"/>
          </p:nvPr>
        </p:nvSpPr>
        <p:spPr/>
        <p:txBody>
          <a:bodyPr/>
          <a:lstStyle/>
          <a:p>
            <a:fld id="{287CF942-F749-426D-A0FE-0E4A844796D4}" type="datetimeFigureOut">
              <a:rPr lang="en-CA" smtClean="0"/>
              <a:t>2026-03-11</a:t>
            </a:fld>
            <a:endParaRPr lang="en-CA"/>
          </a:p>
        </p:txBody>
      </p:sp>
      <p:sp>
        <p:nvSpPr>
          <p:cNvPr id="6" name="Footer Placeholder 5">
            <a:extLst>
              <a:ext uri="{FF2B5EF4-FFF2-40B4-BE49-F238E27FC236}">
                <a16:creationId xmlns:a16="http://schemas.microsoft.com/office/drawing/2014/main" id="{80BCD6A7-20E4-9E38-2054-8D1498DD5C2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936723A-A302-780F-3F12-0C159991008B}"/>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640398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C8129-E039-11C1-EC3A-F6F4C18A65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C1ABAF93-CCA0-A1BB-3DB4-0B517C7C1D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61C7C581-C4F7-9711-B915-151E9D1280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867593-20BF-09A3-9F0E-021E64B10E18}"/>
              </a:ext>
            </a:extLst>
          </p:cNvPr>
          <p:cNvSpPr>
            <a:spLocks noGrp="1"/>
          </p:cNvSpPr>
          <p:nvPr>
            <p:ph type="dt" sz="half" idx="10"/>
          </p:nvPr>
        </p:nvSpPr>
        <p:spPr/>
        <p:txBody>
          <a:bodyPr/>
          <a:lstStyle/>
          <a:p>
            <a:fld id="{287CF942-F749-426D-A0FE-0E4A844796D4}" type="datetimeFigureOut">
              <a:rPr lang="en-CA" smtClean="0"/>
              <a:t>2026-03-11</a:t>
            </a:fld>
            <a:endParaRPr lang="en-CA"/>
          </a:p>
        </p:txBody>
      </p:sp>
      <p:sp>
        <p:nvSpPr>
          <p:cNvPr id="6" name="Footer Placeholder 5">
            <a:extLst>
              <a:ext uri="{FF2B5EF4-FFF2-40B4-BE49-F238E27FC236}">
                <a16:creationId xmlns:a16="http://schemas.microsoft.com/office/drawing/2014/main" id="{6221FBA6-6DFC-D756-5DB1-A409D916A85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0700005C-E211-9623-3223-529E46684600}"/>
              </a:ext>
            </a:extLst>
          </p:cNvPr>
          <p:cNvSpPr>
            <a:spLocks noGrp="1"/>
          </p:cNvSpPr>
          <p:nvPr>
            <p:ph type="sldNum" sz="quarter" idx="12"/>
          </p:nvPr>
        </p:nvSpPr>
        <p:spPr/>
        <p:txBody>
          <a:bodyPr/>
          <a:lstStyle/>
          <a:p>
            <a:fld id="{3D3D9260-CE9D-4409-A6AD-984E7B0449C3}" type="slidenum">
              <a:rPr lang="en-CA" smtClean="0"/>
              <a:t>‹#›</a:t>
            </a:fld>
            <a:endParaRPr lang="en-CA"/>
          </a:p>
        </p:txBody>
      </p:sp>
    </p:spTree>
    <p:extLst>
      <p:ext uri="{BB962C8B-B14F-4D97-AF65-F5344CB8AC3E}">
        <p14:creationId xmlns:p14="http://schemas.microsoft.com/office/powerpoint/2010/main" val="2028251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F45F3E-DD29-E8E8-AFBE-C0DD2AAA89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27A09A24-FE23-D18A-F7BB-84E59C18FD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C211794E-0DFB-04DF-AB5B-EE2DD15A3E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7CF942-F749-426D-A0FE-0E4A844796D4}" type="datetimeFigureOut">
              <a:rPr lang="en-CA" smtClean="0"/>
              <a:t>2026-03-11</a:t>
            </a:fld>
            <a:endParaRPr lang="en-CA"/>
          </a:p>
        </p:txBody>
      </p:sp>
      <p:sp>
        <p:nvSpPr>
          <p:cNvPr id="5" name="Footer Placeholder 4">
            <a:extLst>
              <a:ext uri="{FF2B5EF4-FFF2-40B4-BE49-F238E27FC236}">
                <a16:creationId xmlns:a16="http://schemas.microsoft.com/office/drawing/2014/main" id="{2F7EF151-B3DA-4C81-29C8-893BA5B14C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09CA1C04-B5F0-86EB-EEC4-FCCCF1CCCA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D3D9260-CE9D-4409-A6AD-984E7B0449C3}" type="slidenum">
              <a:rPr lang="en-CA" smtClean="0"/>
              <a:t>‹#›</a:t>
            </a:fld>
            <a:endParaRPr lang="en-CA"/>
          </a:p>
        </p:txBody>
      </p:sp>
    </p:spTree>
    <p:extLst>
      <p:ext uri="{BB962C8B-B14F-4D97-AF65-F5344CB8AC3E}">
        <p14:creationId xmlns:p14="http://schemas.microsoft.com/office/powerpoint/2010/main" val="246982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0E912-58EE-6A40-D776-767C3599EDB3}"/>
              </a:ext>
            </a:extLst>
          </p:cNvPr>
          <p:cNvSpPr>
            <a:spLocks noGrp="1"/>
          </p:cNvSpPr>
          <p:nvPr>
            <p:ph type="ctrTitle"/>
          </p:nvPr>
        </p:nvSpPr>
        <p:spPr>
          <a:xfrm>
            <a:off x="0" y="0"/>
            <a:ext cx="12192000" cy="1333500"/>
          </a:xfrm>
        </p:spPr>
        <p:txBody>
          <a:bodyPr anchor="ctr">
            <a:normAutofit fontScale="90000"/>
          </a:bodyPr>
          <a:lstStyle/>
          <a:p>
            <a:r>
              <a:rPr lang="en-CA" dirty="0">
                <a:latin typeface="Arial Black" panose="020B0A04020102020204" pitchFamily="34" charset="0"/>
              </a:rPr>
              <a:t>Ezekiel – The Temple Service</a:t>
            </a:r>
          </a:p>
        </p:txBody>
      </p:sp>
      <p:sp>
        <p:nvSpPr>
          <p:cNvPr id="3" name="Subtitle 2">
            <a:extLst>
              <a:ext uri="{FF2B5EF4-FFF2-40B4-BE49-F238E27FC236}">
                <a16:creationId xmlns:a16="http://schemas.microsoft.com/office/drawing/2014/main" id="{0A0ECAF2-A54E-949D-93BE-8F86AD6E18AF}"/>
              </a:ext>
            </a:extLst>
          </p:cNvPr>
          <p:cNvSpPr>
            <a:spLocks noGrp="1"/>
          </p:cNvSpPr>
          <p:nvPr>
            <p:ph type="subTitle" idx="1"/>
          </p:nvPr>
        </p:nvSpPr>
        <p:spPr>
          <a:xfrm>
            <a:off x="0" y="1333500"/>
            <a:ext cx="12192000" cy="5295900"/>
          </a:xfrm>
        </p:spPr>
        <p:txBody>
          <a:bodyPr>
            <a:normAutofit fontScale="77500" lnSpcReduction="20000"/>
          </a:bodyPr>
          <a:lstStyle/>
          <a:p>
            <a:pPr lvl="1">
              <a:lnSpc>
                <a:spcPct val="100000"/>
              </a:lnSpc>
              <a:spcBef>
                <a:spcPts val="0"/>
              </a:spcBef>
            </a:pPr>
            <a:r>
              <a:rPr lang="en-CA" sz="3000" b="1" dirty="0">
                <a:solidFill>
                  <a:srgbClr val="FF0000"/>
                </a:solidFill>
              </a:rPr>
              <a:t>As the glory of the LORD entered the temple by the gate facing east, </a:t>
            </a:r>
            <a:br>
              <a:rPr lang="en-CA" sz="3000" b="1" dirty="0">
                <a:solidFill>
                  <a:srgbClr val="FF0000"/>
                </a:solidFill>
              </a:rPr>
            </a:br>
            <a:r>
              <a:rPr lang="en-CA" sz="3000" b="1" dirty="0">
                <a:solidFill>
                  <a:srgbClr val="FF0000"/>
                </a:solidFill>
              </a:rPr>
              <a:t>the Spirit lifted me up and brought me into the inner court; </a:t>
            </a:r>
            <a:br>
              <a:rPr lang="en-CA" sz="3000" b="1" dirty="0">
                <a:solidFill>
                  <a:srgbClr val="FF0000"/>
                </a:solidFill>
              </a:rPr>
            </a:br>
            <a:r>
              <a:rPr lang="en-CA" sz="3000" b="1" dirty="0">
                <a:solidFill>
                  <a:srgbClr val="FF0000"/>
                </a:solidFill>
              </a:rPr>
              <a:t>and behold, </a:t>
            </a:r>
            <a:r>
              <a:rPr lang="en-CA" sz="3000" b="1" i="1" dirty="0">
                <a:solidFill>
                  <a:srgbClr val="FF0000"/>
                </a:solidFill>
                <a:highlight>
                  <a:srgbClr val="FFFF00"/>
                </a:highlight>
              </a:rPr>
              <a:t>the glory of the LORD filled the temple</a:t>
            </a:r>
            <a:r>
              <a:rPr lang="en-CA" sz="3000" b="1" dirty="0">
                <a:solidFill>
                  <a:srgbClr val="FF0000"/>
                </a:solidFill>
              </a:rPr>
              <a:t>. </a:t>
            </a:r>
          </a:p>
          <a:p>
            <a:pPr algn="r">
              <a:lnSpc>
                <a:spcPct val="30000"/>
              </a:lnSpc>
              <a:spcBef>
                <a:spcPts val="0"/>
              </a:spcBef>
            </a:pPr>
            <a:r>
              <a:rPr lang="en-CA" sz="2000" b="1" dirty="0"/>
              <a:t>Ezekiel 43:4-5 ESV</a:t>
            </a:r>
          </a:p>
          <a:p>
            <a:pPr marL="0" lvl="1">
              <a:lnSpc>
                <a:spcPct val="100000"/>
              </a:lnSpc>
              <a:spcBef>
                <a:spcPts val="1200"/>
              </a:spcBef>
            </a:pPr>
            <a:r>
              <a:rPr lang="en-CA" sz="3100" b="1" dirty="0">
                <a:solidFill>
                  <a:srgbClr val="FF0000"/>
                </a:solidFill>
              </a:rPr>
              <a:t>But the </a:t>
            </a:r>
            <a:r>
              <a:rPr lang="en-CA" sz="3100" b="1" i="1" dirty="0">
                <a:solidFill>
                  <a:srgbClr val="FF0000"/>
                </a:solidFill>
                <a:highlight>
                  <a:srgbClr val="FFFF00"/>
                </a:highlight>
              </a:rPr>
              <a:t>Levitical priests</a:t>
            </a:r>
            <a:r>
              <a:rPr lang="en-CA" sz="3100" b="1" dirty="0">
                <a:solidFill>
                  <a:srgbClr val="FF0000"/>
                </a:solidFill>
              </a:rPr>
              <a:t>, the </a:t>
            </a:r>
            <a:r>
              <a:rPr lang="en-CA" sz="3100" b="1" i="1" dirty="0">
                <a:solidFill>
                  <a:srgbClr val="FF0000"/>
                </a:solidFill>
                <a:highlight>
                  <a:srgbClr val="FFFF00"/>
                </a:highlight>
              </a:rPr>
              <a:t>sons of Zadok</a:t>
            </a:r>
            <a:r>
              <a:rPr lang="en-CA" sz="3100" b="1" dirty="0">
                <a:solidFill>
                  <a:srgbClr val="FF0000"/>
                </a:solidFill>
              </a:rPr>
              <a:t>, shall come near to me to minister to me. </a:t>
            </a:r>
            <a:br>
              <a:rPr lang="en-CA" sz="3100" b="1" dirty="0">
                <a:solidFill>
                  <a:srgbClr val="FF0000"/>
                </a:solidFill>
              </a:rPr>
            </a:br>
            <a:r>
              <a:rPr lang="en-CA" sz="3100" b="1" i="1" dirty="0">
                <a:solidFill>
                  <a:srgbClr val="FF0000"/>
                </a:solidFill>
                <a:highlight>
                  <a:srgbClr val="FFFF00"/>
                </a:highlight>
              </a:rPr>
              <a:t>They shall teach my people</a:t>
            </a:r>
            <a:r>
              <a:rPr lang="en-CA" sz="3100" b="1" dirty="0">
                <a:solidFill>
                  <a:srgbClr val="FF0000"/>
                </a:solidFill>
              </a:rPr>
              <a:t> the difference between the holy and the common, </a:t>
            </a:r>
            <a:br>
              <a:rPr lang="en-CA" sz="3100" b="1" dirty="0">
                <a:solidFill>
                  <a:srgbClr val="FF0000"/>
                </a:solidFill>
              </a:rPr>
            </a:br>
            <a:r>
              <a:rPr lang="en-CA" sz="3100" b="1" dirty="0">
                <a:solidFill>
                  <a:srgbClr val="FF0000"/>
                </a:solidFill>
              </a:rPr>
              <a:t>and show them how to distinguish between the unclean and the clean. </a:t>
            </a:r>
          </a:p>
          <a:p>
            <a:pPr marL="457200" lvl="1" indent="0" algn="r">
              <a:lnSpc>
                <a:spcPct val="80000"/>
              </a:lnSpc>
              <a:spcBef>
                <a:spcPts val="0"/>
              </a:spcBef>
              <a:buNone/>
            </a:pPr>
            <a:r>
              <a:rPr lang="en-CA" sz="2000" b="1" dirty="0"/>
              <a:t>Ezekiel 44:15a, 23 ESV</a:t>
            </a:r>
          </a:p>
          <a:p>
            <a:pPr marL="0" marR="0" lvl="2"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CA" sz="3000" b="1" i="1" u="none" strike="noStrike" kern="1200" cap="none" spc="0" normalizeH="0" baseline="0" noProof="0" dirty="0">
                <a:ln>
                  <a:noFill/>
                </a:ln>
                <a:solidFill>
                  <a:srgbClr val="FF0000"/>
                </a:solidFill>
                <a:effectLst/>
                <a:highlight>
                  <a:srgbClr val="FFFF00"/>
                </a:highlight>
                <a:uLnTx/>
                <a:uFillTx/>
                <a:latin typeface="Aptos" panose="02110004020202020204"/>
                <a:ea typeface="+mn-ea"/>
                <a:cs typeface="+mn-cs"/>
              </a:rPr>
              <a:t>The [Levites] shall be ministers in my sanctuary</a:t>
            </a:r>
            <a:r>
              <a:rPr kumimoji="0" lang="en-CA" sz="3000" b="1" i="0" u="none" strike="noStrike" kern="1200" cap="none" spc="0" normalizeH="0" baseline="0" noProof="0" dirty="0">
                <a:ln>
                  <a:noFill/>
                </a:ln>
                <a:solidFill>
                  <a:srgbClr val="FF0000"/>
                </a:solidFill>
                <a:effectLst/>
                <a:uLnTx/>
                <a:uFillTx/>
                <a:latin typeface="Aptos" panose="02110004020202020204"/>
                <a:ea typeface="+mn-ea"/>
                <a:cs typeface="+mn-cs"/>
              </a:rPr>
              <a:t>, </a:t>
            </a:r>
            <a:br>
              <a:rPr kumimoji="0" lang="en-CA" sz="3000" b="1" i="0" u="none" strike="noStrike" kern="1200" cap="none" spc="0" normalizeH="0" baseline="0" noProof="0" dirty="0">
                <a:ln>
                  <a:noFill/>
                </a:ln>
                <a:solidFill>
                  <a:srgbClr val="FF0000"/>
                </a:solidFill>
                <a:effectLst/>
                <a:uLnTx/>
                <a:uFillTx/>
                <a:latin typeface="Aptos" panose="02110004020202020204"/>
                <a:ea typeface="+mn-ea"/>
                <a:cs typeface="+mn-cs"/>
              </a:rPr>
            </a:br>
            <a:r>
              <a:rPr kumimoji="0" lang="en-CA" sz="3000" b="1" i="0" u="none" strike="noStrike" kern="1200" cap="none" spc="0" normalizeH="0" baseline="0" noProof="0" dirty="0">
                <a:ln>
                  <a:noFill/>
                </a:ln>
                <a:solidFill>
                  <a:srgbClr val="FF0000"/>
                </a:solidFill>
                <a:effectLst/>
                <a:uLnTx/>
                <a:uFillTx/>
                <a:latin typeface="Aptos" panose="02110004020202020204"/>
                <a:ea typeface="+mn-ea"/>
                <a:cs typeface="+mn-cs"/>
              </a:rPr>
              <a:t>having oversight at the gates of the temple and ministering in the temple. </a:t>
            </a:r>
            <a:br>
              <a:rPr kumimoji="0" lang="en-CA" sz="3000" b="1" i="0" u="none" strike="noStrike" kern="1200" cap="none" spc="0" normalizeH="0" baseline="0" noProof="0" dirty="0">
                <a:ln>
                  <a:noFill/>
                </a:ln>
                <a:solidFill>
                  <a:srgbClr val="FF0000"/>
                </a:solidFill>
                <a:effectLst/>
                <a:uLnTx/>
                <a:uFillTx/>
                <a:latin typeface="Aptos" panose="02110004020202020204"/>
                <a:ea typeface="+mn-ea"/>
                <a:cs typeface="+mn-cs"/>
              </a:rPr>
            </a:br>
            <a:r>
              <a:rPr kumimoji="0" lang="en-CA" sz="3000" b="1" i="0" u="none" strike="noStrike" kern="1200" cap="none" spc="0" normalizeH="0" baseline="0" noProof="0" dirty="0">
                <a:ln>
                  <a:noFill/>
                </a:ln>
                <a:solidFill>
                  <a:srgbClr val="FF0000"/>
                </a:solidFill>
                <a:effectLst/>
                <a:uLnTx/>
                <a:uFillTx/>
                <a:latin typeface="Aptos" panose="02110004020202020204"/>
                <a:ea typeface="+mn-ea"/>
                <a:cs typeface="+mn-cs"/>
              </a:rPr>
              <a:t>They shall slaughter the burnt offering and the sacrifice for the people, </a:t>
            </a:r>
            <a:br>
              <a:rPr kumimoji="0" lang="en-CA" sz="3000" b="1" i="0" u="none" strike="noStrike" kern="1200" cap="none" spc="0" normalizeH="0" baseline="0" noProof="0" dirty="0">
                <a:ln>
                  <a:noFill/>
                </a:ln>
                <a:solidFill>
                  <a:srgbClr val="FF0000"/>
                </a:solidFill>
                <a:effectLst/>
                <a:uLnTx/>
                <a:uFillTx/>
                <a:latin typeface="Aptos" panose="02110004020202020204"/>
                <a:ea typeface="+mn-ea"/>
                <a:cs typeface="+mn-cs"/>
              </a:rPr>
            </a:br>
            <a:r>
              <a:rPr kumimoji="0" lang="en-CA" sz="3000" b="1" i="0" u="none" strike="noStrike" kern="1200" cap="none" spc="0" normalizeH="0" baseline="0" noProof="0" dirty="0">
                <a:ln>
                  <a:noFill/>
                </a:ln>
                <a:solidFill>
                  <a:srgbClr val="FF0000"/>
                </a:solidFill>
                <a:effectLst/>
                <a:uLnTx/>
                <a:uFillTx/>
                <a:latin typeface="Aptos" panose="02110004020202020204"/>
                <a:ea typeface="+mn-ea"/>
                <a:cs typeface="+mn-cs"/>
              </a:rPr>
              <a:t>and </a:t>
            </a:r>
            <a:r>
              <a:rPr kumimoji="0" lang="en-CA" sz="3000" b="1" i="1" u="none" strike="noStrike" kern="1200" cap="none" spc="0" normalizeH="0" baseline="0" noProof="0" dirty="0">
                <a:ln>
                  <a:noFill/>
                </a:ln>
                <a:solidFill>
                  <a:srgbClr val="FF0000"/>
                </a:solidFill>
                <a:effectLst/>
                <a:highlight>
                  <a:srgbClr val="FFFF00"/>
                </a:highlight>
                <a:uLnTx/>
                <a:uFillTx/>
                <a:latin typeface="Aptos" panose="02110004020202020204"/>
                <a:ea typeface="+mn-ea"/>
                <a:cs typeface="+mn-cs"/>
              </a:rPr>
              <a:t>they shall stand before the people</a:t>
            </a:r>
            <a:r>
              <a:rPr kumimoji="0" lang="en-CA" sz="3000" b="1" i="0" u="none" strike="noStrike" kern="1200" cap="none" spc="0" normalizeH="0" baseline="0" noProof="0" dirty="0">
                <a:ln>
                  <a:noFill/>
                </a:ln>
                <a:solidFill>
                  <a:srgbClr val="FF0000"/>
                </a:solidFill>
                <a:effectLst/>
                <a:uLnTx/>
                <a:uFillTx/>
                <a:latin typeface="Aptos" panose="02110004020202020204"/>
                <a:ea typeface="+mn-ea"/>
                <a:cs typeface="+mn-cs"/>
              </a:rPr>
              <a:t>, to minister to them.</a:t>
            </a:r>
            <a:r>
              <a:rPr kumimoji="0" lang="en-US" sz="3000" b="1" i="0" u="none" strike="noStrike" kern="1200" cap="none" spc="0" normalizeH="0" baseline="0" noProof="0" dirty="0">
                <a:ln>
                  <a:noFill/>
                </a:ln>
                <a:solidFill>
                  <a:srgbClr val="FF0000"/>
                </a:solidFill>
                <a:effectLst/>
                <a:uLnTx/>
                <a:uFillTx/>
                <a:latin typeface="Aptos" panose="02110004020202020204"/>
                <a:ea typeface="+mn-ea"/>
                <a:cs typeface="+mn-cs"/>
              </a:rPr>
              <a:t> </a:t>
            </a:r>
            <a:endParaRPr kumimoji="0" lang="en-CA" sz="3000" b="1" i="0" u="none" strike="noStrike" kern="1200" cap="none" spc="0" normalizeH="0" baseline="0" noProof="0" dirty="0">
              <a:ln>
                <a:noFill/>
              </a:ln>
              <a:solidFill>
                <a:srgbClr val="FF0000"/>
              </a:solidFill>
              <a:effectLst/>
              <a:uLnTx/>
              <a:uFillTx/>
              <a:latin typeface="Aptos" panose="02110004020202020204"/>
              <a:ea typeface="+mn-ea"/>
              <a:cs typeface="+mn-cs"/>
            </a:endParaRPr>
          </a:p>
          <a:p>
            <a:pPr algn="r">
              <a:lnSpc>
                <a:spcPct val="30000"/>
              </a:lnSpc>
              <a:spcBef>
                <a:spcPts val="0"/>
              </a:spcBef>
            </a:pPr>
            <a:r>
              <a:rPr lang="en-CA" sz="2000" b="1" dirty="0"/>
              <a:t>Ezekiel 44:11 ESV</a:t>
            </a:r>
          </a:p>
          <a:p>
            <a:pPr marL="457200" marR="0" lvl="1" indent="0"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CA" sz="3000" b="1" i="1" u="none" strike="noStrike" kern="1200" cap="none" spc="0" normalizeH="0" baseline="0" noProof="0" dirty="0">
                <a:ln>
                  <a:noFill/>
                </a:ln>
                <a:solidFill>
                  <a:srgbClr val="FF0000"/>
                </a:solidFill>
                <a:effectLst/>
                <a:highlight>
                  <a:srgbClr val="FFFF00"/>
                </a:highlight>
                <a:uLnTx/>
                <a:uFillTx/>
                <a:ea typeface="+mn-ea"/>
                <a:cs typeface="+mn-cs"/>
              </a:rPr>
              <a:t>It shall be the prince’s duty</a:t>
            </a:r>
            <a:r>
              <a:rPr kumimoji="0" lang="en-CA" sz="3000" b="1" i="0" u="none" strike="noStrike" kern="1200" cap="none" spc="0" normalizeH="0" baseline="0" noProof="0" dirty="0">
                <a:ln>
                  <a:noFill/>
                </a:ln>
                <a:solidFill>
                  <a:srgbClr val="FF0000"/>
                </a:solidFill>
                <a:effectLst/>
                <a:uLnTx/>
                <a:uFillTx/>
                <a:ea typeface="+mn-ea"/>
                <a:cs typeface="+mn-cs"/>
              </a:rPr>
              <a:t> to furnish the burnt offerings, grain offerings, and drink offerings,</a:t>
            </a:r>
            <a:br>
              <a:rPr kumimoji="0" lang="en-CA" sz="3000" b="1" i="0" u="none" strike="noStrike" kern="1200" cap="none" spc="0" normalizeH="0" baseline="0" noProof="0" dirty="0">
                <a:ln>
                  <a:noFill/>
                </a:ln>
                <a:solidFill>
                  <a:srgbClr val="FF0000"/>
                </a:solidFill>
                <a:effectLst/>
                <a:uLnTx/>
                <a:uFillTx/>
                <a:ea typeface="+mn-ea"/>
                <a:cs typeface="+mn-cs"/>
              </a:rPr>
            </a:br>
            <a:r>
              <a:rPr kumimoji="0" lang="en-CA" sz="3000" b="1" i="0" u="none" strike="noStrike" kern="1200" cap="none" spc="0" normalizeH="0" baseline="0" noProof="0" dirty="0">
                <a:ln>
                  <a:noFill/>
                </a:ln>
                <a:solidFill>
                  <a:srgbClr val="FF0000"/>
                </a:solidFill>
                <a:effectLst/>
                <a:uLnTx/>
                <a:uFillTx/>
                <a:ea typeface="+mn-ea"/>
                <a:cs typeface="+mn-cs"/>
              </a:rPr>
              <a:t>at the feasts, the new moons, and the Sabbaths … </a:t>
            </a:r>
          </a:p>
          <a:p>
            <a:pPr marL="457200" marR="0" lvl="1" indent="0" algn="r" defTabSz="914400" rtl="0" eaLnBrk="1" fontAlgn="auto" latinLnBrk="0" hangingPunct="1">
              <a:lnSpc>
                <a:spcPct val="30000"/>
              </a:lnSpc>
              <a:spcBef>
                <a:spcPts val="0"/>
              </a:spcBef>
              <a:spcAft>
                <a:spcPts val="0"/>
              </a:spcAft>
              <a:buClrTx/>
              <a:buSzTx/>
              <a:buFont typeface="Arial" panose="020B0604020202020204" pitchFamily="34" charset="0"/>
              <a:buNone/>
              <a:tabLst/>
              <a:defRPr/>
            </a:pPr>
            <a:r>
              <a:rPr kumimoji="0" lang="en-CA" b="1" i="0" u="none" strike="noStrike" kern="1200" cap="none" spc="0" normalizeH="0" baseline="0" noProof="0" dirty="0">
                <a:ln>
                  <a:noFill/>
                </a:ln>
                <a:effectLst/>
                <a:uLnTx/>
                <a:uFillTx/>
                <a:ea typeface="+mn-ea"/>
                <a:cs typeface="+mn-cs"/>
              </a:rPr>
              <a:t>Ezekiel 45:17a ESV</a:t>
            </a:r>
          </a:p>
          <a:p>
            <a:pPr marL="457200" marR="0" lvl="1" indent="0"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CA" sz="3000" b="1" i="0" u="none" strike="noStrike" kern="1200" cap="none" spc="0" normalizeH="0" baseline="0" noProof="0" dirty="0">
                <a:ln>
                  <a:noFill/>
                </a:ln>
                <a:solidFill>
                  <a:srgbClr val="FF0000"/>
                </a:solidFill>
                <a:effectLst/>
                <a:uLnTx/>
                <a:uFillTx/>
                <a:ea typeface="+mn-ea"/>
                <a:cs typeface="+mn-cs"/>
              </a:rPr>
              <a:t>This is the [torah] of the temple: </a:t>
            </a:r>
            <a:br>
              <a:rPr kumimoji="0" lang="en-CA" sz="3000" b="1" i="0" u="none" strike="noStrike" kern="1200" cap="none" spc="0" normalizeH="0" baseline="0" noProof="0" dirty="0">
                <a:ln>
                  <a:noFill/>
                </a:ln>
                <a:solidFill>
                  <a:srgbClr val="FF0000"/>
                </a:solidFill>
                <a:effectLst/>
                <a:uLnTx/>
                <a:uFillTx/>
                <a:ea typeface="+mn-ea"/>
                <a:cs typeface="+mn-cs"/>
              </a:rPr>
            </a:br>
            <a:r>
              <a:rPr kumimoji="0" lang="en-CA" sz="3000" b="1" i="0" u="none" strike="noStrike" kern="1200" cap="none" spc="0" normalizeH="0" baseline="0" noProof="0" dirty="0">
                <a:ln>
                  <a:noFill/>
                </a:ln>
                <a:solidFill>
                  <a:srgbClr val="FF0000"/>
                </a:solidFill>
                <a:effectLst/>
                <a:uLnTx/>
                <a:uFillTx/>
                <a:ea typeface="+mn-ea"/>
                <a:cs typeface="+mn-cs"/>
              </a:rPr>
              <a:t>	</a:t>
            </a:r>
            <a:r>
              <a:rPr kumimoji="0" lang="en-CA" sz="3000" b="1" i="1" u="none" strike="noStrike" kern="1200" cap="none" spc="0" normalizeH="0" baseline="0" noProof="0" dirty="0">
                <a:ln>
                  <a:noFill/>
                </a:ln>
                <a:solidFill>
                  <a:srgbClr val="FF0000"/>
                </a:solidFill>
                <a:effectLst/>
                <a:highlight>
                  <a:srgbClr val="FFFF00"/>
                </a:highlight>
                <a:uLnTx/>
                <a:uFillTx/>
                <a:ea typeface="+mn-ea"/>
                <a:cs typeface="+mn-cs"/>
              </a:rPr>
              <a:t>the whole territory on the top of the mountain all around shall be most holy</a:t>
            </a:r>
            <a:r>
              <a:rPr kumimoji="0" lang="en-CA" sz="3000" b="1" i="0" u="none" strike="noStrike" kern="1200" cap="none" spc="0" normalizeH="0" baseline="0" noProof="0" dirty="0">
                <a:ln>
                  <a:noFill/>
                </a:ln>
                <a:solidFill>
                  <a:srgbClr val="FF0000"/>
                </a:solidFill>
                <a:effectLst/>
                <a:uLnTx/>
                <a:uFillTx/>
                <a:ea typeface="+mn-ea"/>
                <a:cs typeface="+mn-cs"/>
              </a:rPr>
              <a:t>. </a:t>
            </a:r>
            <a:br>
              <a:rPr kumimoji="0" lang="en-CA" sz="3000" b="1" i="0" u="none" strike="noStrike" kern="1200" cap="none" spc="0" normalizeH="0" baseline="0" noProof="0" dirty="0">
                <a:ln>
                  <a:noFill/>
                </a:ln>
                <a:solidFill>
                  <a:srgbClr val="FF0000"/>
                </a:solidFill>
                <a:effectLst/>
                <a:uLnTx/>
                <a:uFillTx/>
                <a:ea typeface="+mn-ea"/>
                <a:cs typeface="+mn-cs"/>
              </a:rPr>
            </a:br>
            <a:r>
              <a:rPr kumimoji="0" lang="en-CA" sz="3000" b="1" i="0" u="none" strike="noStrike" kern="1200" cap="none" spc="0" normalizeH="0" baseline="0" noProof="0" dirty="0">
                <a:ln>
                  <a:noFill/>
                </a:ln>
                <a:solidFill>
                  <a:srgbClr val="FF0000"/>
                </a:solidFill>
                <a:effectLst/>
                <a:uLnTx/>
                <a:uFillTx/>
                <a:ea typeface="+mn-ea"/>
                <a:cs typeface="+mn-cs"/>
              </a:rPr>
              <a:t>Behold, this is the [torah] of the temple.</a:t>
            </a:r>
            <a:r>
              <a:rPr kumimoji="0" lang="en-US" sz="3000" b="1" i="0" u="none" strike="noStrike" kern="1200" cap="none" spc="0" normalizeH="0" baseline="0" noProof="0" dirty="0">
                <a:ln>
                  <a:noFill/>
                </a:ln>
                <a:solidFill>
                  <a:srgbClr val="FF0000"/>
                </a:solidFill>
                <a:effectLst/>
                <a:highlight>
                  <a:srgbClr val="FFFF00"/>
                </a:highlight>
                <a:uLnTx/>
                <a:uFillTx/>
                <a:ea typeface="+mn-ea"/>
                <a:cs typeface="+mn-cs"/>
              </a:rPr>
              <a:t> </a:t>
            </a:r>
            <a:endParaRPr lang="en-CA" sz="3000" b="1" dirty="0">
              <a:solidFill>
                <a:srgbClr val="FF0000"/>
              </a:solidFill>
            </a:endParaRPr>
          </a:p>
          <a:p>
            <a:pPr algn="r">
              <a:lnSpc>
                <a:spcPct val="30000"/>
              </a:lnSpc>
              <a:spcBef>
                <a:spcPts val="0"/>
              </a:spcBef>
            </a:pPr>
            <a:r>
              <a:rPr lang="en-CA" sz="2000" b="1" dirty="0"/>
              <a:t>Ezekiel 43:12 ESV</a:t>
            </a:r>
          </a:p>
        </p:txBody>
      </p:sp>
      <p:sp>
        <p:nvSpPr>
          <p:cNvPr id="5" name="TextBox 4">
            <a:extLst>
              <a:ext uri="{FF2B5EF4-FFF2-40B4-BE49-F238E27FC236}">
                <a16:creationId xmlns:a16="http://schemas.microsoft.com/office/drawing/2014/main" id="{D3A82E22-5A5B-8ED1-1DF6-7F1EFDB973A2}"/>
              </a:ext>
            </a:extLst>
          </p:cNvPr>
          <p:cNvSpPr txBox="1"/>
          <p:nvPr/>
        </p:nvSpPr>
        <p:spPr>
          <a:xfrm>
            <a:off x="0" y="6629400"/>
            <a:ext cx="12192000" cy="25391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prstClr val="black"/>
                </a:solidFill>
                <a:effectLst/>
                <a:uLnTx/>
                <a:uFillTx/>
                <a:latin typeface="Calibri" panose="020F0502020204030204"/>
                <a:ea typeface="+mn-ea"/>
                <a:cs typeface="+mn-cs"/>
              </a:rPr>
              <a:t>©2026 Mike Whyte – this document may be used freely for personal study, preaching, and teaching.  No part of it may be used under any circumstances for commercial purposes or to attain personal gain or advantage.</a:t>
            </a:r>
          </a:p>
        </p:txBody>
      </p:sp>
    </p:spTree>
    <p:extLst>
      <p:ext uri="{BB962C8B-B14F-4D97-AF65-F5344CB8AC3E}">
        <p14:creationId xmlns:p14="http://schemas.microsoft.com/office/powerpoint/2010/main" val="342019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3BB65-B77F-BB23-C1E4-5B85669D62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B824CB-1698-563F-C13C-5251E0CC496B}"/>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Who is the “Prince”</a:t>
            </a:r>
          </a:p>
        </p:txBody>
      </p:sp>
      <p:sp>
        <p:nvSpPr>
          <p:cNvPr id="3" name="Content Placeholder 2">
            <a:extLst>
              <a:ext uri="{FF2B5EF4-FFF2-40B4-BE49-F238E27FC236}">
                <a16:creationId xmlns:a16="http://schemas.microsoft.com/office/drawing/2014/main" id="{90686D5A-B24C-CB8F-6926-30E0F33F36E4}"/>
              </a:ext>
            </a:extLst>
          </p:cNvPr>
          <p:cNvSpPr>
            <a:spLocks noGrp="1"/>
          </p:cNvSpPr>
          <p:nvPr>
            <p:ph idx="1"/>
          </p:nvPr>
        </p:nvSpPr>
        <p:spPr>
          <a:xfrm>
            <a:off x="464024" y="2893326"/>
            <a:ext cx="6523630" cy="3964674"/>
          </a:xfrm>
        </p:spPr>
        <p:txBody>
          <a:bodyPr>
            <a:normAutofit/>
          </a:bodyPr>
          <a:lstStyle/>
          <a:p>
            <a:pPr marL="457200" lvl="1" indent="0">
              <a:buNone/>
            </a:pPr>
            <a:r>
              <a:rPr lang="en-CA" b="1" dirty="0">
                <a:highlight>
                  <a:srgbClr val="FFFF00"/>
                </a:highlight>
              </a:rPr>
              <a:t>The prince shall enter by the vestibule</a:t>
            </a:r>
            <a:br>
              <a:rPr lang="en-CA" b="1" dirty="0">
                <a:highlight>
                  <a:srgbClr val="FFFF00"/>
                </a:highlight>
              </a:rPr>
            </a:br>
            <a:r>
              <a:rPr lang="en-CA" b="1" dirty="0">
                <a:highlight>
                  <a:srgbClr val="FFFF00"/>
                </a:highlight>
              </a:rPr>
              <a:t>of the gate from outside</a:t>
            </a:r>
            <a:r>
              <a:rPr lang="en-CA" dirty="0"/>
              <a:t>, </a:t>
            </a:r>
            <a:br>
              <a:rPr lang="en-CA" dirty="0"/>
            </a:br>
            <a:r>
              <a:rPr lang="en-CA" dirty="0"/>
              <a:t>and shall take his stand by the post of the gate. </a:t>
            </a:r>
            <a:br>
              <a:rPr lang="en-CA" dirty="0"/>
            </a:br>
            <a:br>
              <a:rPr lang="en-CA" dirty="0"/>
            </a:br>
            <a:r>
              <a:rPr lang="en-CA" b="1" dirty="0">
                <a:highlight>
                  <a:srgbClr val="FFFF00"/>
                </a:highlight>
              </a:rPr>
              <a:t>The priests shall offer his burnt offering </a:t>
            </a:r>
            <a:br>
              <a:rPr lang="en-CA" b="1" dirty="0">
                <a:highlight>
                  <a:srgbClr val="FFFF00"/>
                </a:highlight>
              </a:rPr>
            </a:br>
            <a:r>
              <a:rPr lang="en-CA" b="1" dirty="0">
                <a:highlight>
                  <a:srgbClr val="FFFF00"/>
                </a:highlight>
              </a:rPr>
              <a:t>and his peace offerings</a:t>
            </a:r>
            <a:r>
              <a:rPr lang="en-CA" dirty="0"/>
              <a:t>, </a:t>
            </a:r>
            <a:br>
              <a:rPr lang="en-CA" dirty="0"/>
            </a:br>
            <a:r>
              <a:rPr lang="en-CA" dirty="0"/>
              <a:t>and he shall worship </a:t>
            </a:r>
            <a:br>
              <a:rPr lang="en-CA" dirty="0"/>
            </a:br>
            <a:r>
              <a:rPr lang="en-CA" dirty="0"/>
              <a:t>at the threshold of the gate. </a:t>
            </a:r>
          </a:p>
          <a:p>
            <a:pPr marL="457200" lvl="1" indent="0">
              <a:buNone/>
            </a:pPr>
            <a:br>
              <a:rPr lang="en-CA" b="1" dirty="0">
                <a:highlight>
                  <a:srgbClr val="FFFF00"/>
                </a:highlight>
              </a:rPr>
            </a:br>
            <a:r>
              <a:rPr lang="en-CA" b="1" dirty="0">
                <a:highlight>
                  <a:srgbClr val="FFFF00"/>
                </a:highlight>
              </a:rPr>
              <a:t>Then he shall go out</a:t>
            </a:r>
            <a:r>
              <a:rPr lang="en-CA" dirty="0"/>
              <a:t>, </a:t>
            </a:r>
            <a:br>
              <a:rPr lang="en-CA" dirty="0"/>
            </a:br>
            <a:r>
              <a:rPr lang="en-CA" dirty="0"/>
              <a:t>but the gate shall not be shut until evening.</a:t>
            </a:r>
          </a:p>
        </p:txBody>
      </p:sp>
      <p:pic>
        <p:nvPicPr>
          <p:cNvPr id="4" name="Picture 3">
            <a:extLst>
              <a:ext uri="{FF2B5EF4-FFF2-40B4-BE49-F238E27FC236}">
                <a16:creationId xmlns:a16="http://schemas.microsoft.com/office/drawing/2014/main" id="{EDD3D011-05AB-8572-FF9C-00BBCF1C56BD}"/>
              </a:ext>
            </a:extLst>
          </p:cNvPr>
          <p:cNvPicPr>
            <a:picLocks noChangeAspect="1"/>
          </p:cNvPicPr>
          <p:nvPr/>
        </p:nvPicPr>
        <p:blipFill>
          <a:blip r:embed="rId3"/>
          <a:stretch>
            <a:fillRect/>
          </a:stretch>
        </p:blipFill>
        <p:spPr>
          <a:xfrm>
            <a:off x="6782936" y="2058591"/>
            <a:ext cx="5409063" cy="4799409"/>
          </a:xfrm>
          <a:prstGeom prst="rect">
            <a:avLst/>
          </a:prstGeom>
        </p:spPr>
      </p:pic>
      <p:sp>
        <p:nvSpPr>
          <p:cNvPr id="6" name="TextBox 5">
            <a:extLst>
              <a:ext uri="{FF2B5EF4-FFF2-40B4-BE49-F238E27FC236}">
                <a16:creationId xmlns:a16="http://schemas.microsoft.com/office/drawing/2014/main" id="{E4BCBF2A-FE2F-99CD-43DE-A394C38A83F3}"/>
              </a:ext>
            </a:extLst>
          </p:cNvPr>
          <p:cNvSpPr txBox="1"/>
          <p:nvPr/>
        </p:nvSpPr>
        <p:spPr>
          <a:xfrm>
            <a:off x="0" y="795396"/>
            <a:ext cx="12192000" cy="2142125"/>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The “Prince” is an observer of Priestly activities:</a:t>
            </a:r>
          </a:p>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2400" b="1" i="0" u="sng" strike="noStrike" kern="1200" cap="none" spc="0" normalizeH="0" baseline="0" noProof="0" dirty="0">
                <a:ln>
                  <a:noFill/>
                </a:ln>
                <a:solidFill>
                  <a:prstClr val="black"/>
                </a:solidFill>
                <a:effectLst/>
                <a:uLnTx/>
                <a:uFillTx/>
                <a:latin typeface="Aptos" panose="02110004020202020204"/>
                <a:ea typeface="+mn-ea"/>
                <a:cs typeface="+mn-cs"/>
              </a:rPr>
              <a:t>Ezekiel 46:1-2 ESV</a:t>
            </a:r>
            <a:br>
              <a:rPr kumimoji="0" lang="en-CA" sz="2400" b="1" i="0" u="sng"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Thus says the Lord GOD: </a:t>
            </a:r>
            <a:b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	The gate of the inner court that faces east shall be shut on the six working days, </a:t>
            </a:r>
            <a:b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	but on the Sabbath day it shall be opened, </a:t>
            </a:r>
            <a:b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	and on the day of the new moon it shall be opened.</a:t>
            </a:r>
          </a:p>
        </p:txBody>
      </p:sp>
    </p:spTree>
    <p:extLst>
      <p:ext uri="{BB962C8B-B14F-4D97-AF65-F5344CB8AC3E}">
        <p14:creationId xmlns:p14="http://schemas.microsoft.com/office/powerpoint/2010/main" val="1553635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6AF1A-77DD-D4C2-BACB-3B41F071CA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21040E-76EF-8F16-EF17-1D6F93FCEB9E}"/>
              </a:ext>
            </a:extLst>
          </p:cNvPr>
          <p:cNvSpPr>
            <a:spLocks noGrp="1"/>
          </p:cNvSpPr>
          <p:nvPr>
            <p:ph type="title"/>
          </p:nvPr>
        </p:nvSpPr>
        <p:spPr>
          <a:xfrm>
            <a:off x="6718300" y="1"/>
            <a:ext cx="5473700" cy="1155699"/>
          </a:xfrm>
        </p:spPr>
        <p:txBody>
          <a:bodyPr>
            <a:normAutofit fontScale="90000"/>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Who is the “Prince”</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77B9B791-AF57-4E30-3E7F-F8075D23A04A}"/>
              </a:ext>
            </a:extLst>
          </p:cNvPr>
          <p:cNvSpPr>
            <a:spLocks noGrp="1"/>
          </p:cNvSpPr>
          <p:nvPr>
            <p:ph idx="1"/>
          </p:nvPr>
        </p:nvSpPr>
        <p:spPr>
          <a:xfrm>
            <a:off x="6858000" y="1587499"/>
            <a:ext cx="5334000" cy="5270501"/>
          </a:xfrm>
        </p:spPr>
        <p:txBody>
          <a:bodyPr>
            <a:normAutofit lnSpcReduction="10000"/>
          </a:bodyPr>
          <a:lstStyle/>
          <a:p>
            <a:r>
              <a:rPr lang="en-CA" dirty="0"/>
              <a:t>Only officiating priests are allowed in Inner Court </a:t>
            </a:r>
          </a:p>
          <a:p>
            <a:r>
              <a:rPr lang="en-CA" b="1" dirty="0">
                <a:highlight>
                  <a:srgbClr val="FFFF00"/>
                </a:highlight>
              </a:rPr>
              <a:t>On Sabbath and New Moon, the east gate is open</a:t>
            </a:r>
          </a:p>
          <a:p>
            <a:r>
              <a:rPr lang="en-CA" dirty="0"/>
              <a:t>The “Prince” enters from the Outer Court and sits in the vestibule of the gate to observe the Priestly activities</a:t>
            </a:r>
          </a:p>
          <a:p>
            <a:r>
              <a:rPr lang="en-CA" dirty="0"/>
              <a:t> The gate remains open all day:</a:t>
            </a:r>
          </a:p>
          <a:p>
            <a:pPr marL="457200" lvl="1" indent="0">
              <a:spcBef>
                <a:spcPts val="0"/>
              </a:spcBef>
              <a:buNone/>
            </a:pPr>
            <a:r>
              <a:rPr lang="en-CA" b="1" u="sng" dirty="0"/>
              <a:t>Ezekiel 46:3 ESV</a:t>
            </a:r>
            <a:br>
              <a:rPr lang="en-CA" b="1" u="sng" dirty="0"/>
            </a:br>
            <a:r>
              <a:rPr lang="en-CA" b="1" dirty="0">
                <a:highlight>
                  <a:srgbClr val="FFFF00"/>
                </a:highlight>
              </a:rPr>
              <a:t>The people of the land</a:t>
            </a:r>
            <a:r>
              <a:rPr lang="en-CA" dirty="0"/>
              <a:t> shall bow down at the entrance of that gate before the LORD on the Sabbaths and on the new moons.</a:t>
            </a:r>
          </a:p>
        </p:txBody>
      </p:sp>
      <p:pic>
        <p:nvPicPr>
          <p:cNvPr id="4" name="Picture 3">
            <a:extLst>
              <a:ext uri="{FF2B5EF4-FFF2-40B4-BE49-F238E27FC236}">
                <a16:creationId xmlns:a16="http://schemas.microsoft.com/office/drawing/2014/main" id="{81A965EA-FCDF-B128-73AA-6375D50BE178}"/>
              </a:ext>
            </a:extLst>
          </p:cNvPr>
          <p:cNvPicPr>
            <a:picLocks noChangeAspect="1"/>
          </p:cNvPicPr>
          <p:nvPr/>
        </p:nvPicPr>
        <p:blipFill>
          <a:blip r:embed="rId2"/>
          <a:stretch>
            <a:fillRect/>
          </a:stretch>
        </p:blipFill>
        <p:spPr>
          <a:xfrm>
            <a:off x="127000" y="0"/>
            <a:ext cx="6809822" cy="6834208"/>
          </a:xfrm>
          <a:prstGeom prst="rect">
            <a:avLst/>
          </a:prstGeom>
        </p:spPr>
      </p:pic>
    </p:spTree>
    <p:extLst>
      <p:ext uri="{BB962C8B-B14F-4D97-AF65-F5344CB8AC3E}">
        <p14:creationId xmlns:p14="http://schemas.microsoft.com/office/powerpoint/2010/main" val="3507197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53DD2-C236-1B17-3BDC-BDFC10385D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AE1E03-12B0-74D3-262E-809D8F46F5B9}"/>
              </a:ext>
            </a:extLst>
          </p:cNvPr>
          <p:cNvSpPr>
            <a:spLocks noGrp="1"/>
          </p:cNvSpPr>
          <p:nvPr>
            <p:ph type="title"/>
          </p:nvPr>
        </p:nvSpPr>
        <p:spPr>
          <a:xfrm>
            <a:off x="838200" y="1"/>
            <a:ext cx="10515600" cy="1155699"/>
          </a:xfrm>
        </p:spPr>
        <p:txBody>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Who is the “Prince”</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9972DAF6-CFE3-BBD3-4803-92695C09FAB4}"/>
              </a:ext>
            </a:extLst>
          </p:cNvPr>
          <p:cNvSpPr>
            <a:spLocks noGrp="1"/>
          </p:cNvSpPr>
          <p:nvPr>
            <p:ph idx="1"/>
          </p:nvPr>
        </p:nvSpPr>
        <p:spPr>
          <a:xfrm>
            <a:off x="0" y="1092200"/>
            <a:ext cx="12192000" cy="5765799"/>
          </a:xfrm>
        </p:spPr>
        <p:txBody>
          <a:bodyPr/>
          <a:lstStyle/>
          <a:p>
            <a:r>
              <a:rPr lang="en-CA" dirty="0"/>
              <a:t>The “Prince” is one of the common people:</a:t>
            </a:r>
          </a:p>
          <a:p>
            <a:pPr marL="457200" lvl="1" indent="0">
              <a:spcBef>
                <a:spcPts val="0"/>
              </a:spcBef>
              <a:buNone/>
            </a:pPr>
            <a:r>
              <a:rPr lang="en-CA" b="1" u="sng" dirty="0"/>
              <a:t>Ezekiel 46:9-10 ESV</a:t>
            </a:r>
            <a:br>
              <a:rPr lang="en-CA" b="1" u="sng" dirty="0"/>
            </a:br>
            <a:r>
              <a:rPr lang="en-CA" dirty="0"/>
              <a:t>When </a:t>
            </a:r>
            <a:r>
              <a:rPr lang="en-CA" b="1" dirty="0">
                <a:highlight>
                  <a:srgbClr val="FFFF00"/>
                </a:highlight>
              </a:rPr>
              <a:t>the people of the land</a:t>
            </a:r>
            <a:r>
              <a:rPr lang="en-CA" dirty="0"/>
              <a:t> come before the LORD at the appointed feasts, </a:t>
            </a:r>
            <a:br>
              <a:rPr lang="en-CA" dirty="0"/>
            </a:br>
            <a:r>
              <a:rPr lang="en-CA" dirty="0"/>
              <a:t>he who enters by the north gate to worship shall go out by the south gate, </a:t>
            </a:r>
            <a:br>
              <a:rPr lang="en-CA" dirty="0"/>
            </a:br>
            <a:r>
              <a:rPr lang="en-CA" dirty="0"/>
              <a:t>and he who enters by the south gate shall go out by the north gate: </a:t>
            </a:r>
            <a:br>
              <a:rPr lang="en-CA" dirty="0"/>
            </a:br>
            <a:r>
              <a:rPr lang="en-CA" dirty="0"/>
              <a:t>	no one shall return by way of the gate by which he entered, </a:t>
            </a:r>
            <a:br>
              <a:rPr lang="en-CA" dirty="0"/>
            </a:br>
            <a:r>
              <a:rPr lang="en-CA" dirty="0"/>
              <a:t>	but each shall go out straight ahead. </a:t>
            </a:r>
          </a:p>
          <a:p>
            <a:pPr marL="457200" lvl="1" indent="0">
              <a:spcBef>
                <a:spcPts val="0"/>
              </a:spcBef>
              <a:buNone/>
            </a:pPr>
            <a:r>
              <a:rPr lang="en-CA" b="1" dirty="0">
                <a:highlight>
                  <a:srgbClr val="FFFF00"/>
                </a:highlight>
              </a:rPr>
              <a:t>When they enter</a:t>
            </a:r>
            <a:r>
              <a:rPr lang="en-CA" dirty="0"/>
              <a:t>, </a:t>
            </a:r>
            <a:r>
              <a:rPr lang="en-CA" b="1" dirty="0">
                <a:highlight>
                  <a:srgbClr val="FFFF00"/>
                </a:highlight>
              </a:rPr>
              <a:t>the prince shall enter with them</a:t>
            </a:r>
            <a:r>
              <a:rPr lang="en-CA" dirty="0"/>
              <a:t>, </a:t>
            </a:r>
            <a:br>
              <a:rPr lang="en-CA" dirty="0"/>
            </a:br>
            <a:r>
              <a:rPr lang="en-CA" dirty="0"/>
              <a:t>and </a:t>
            </a:r>
            <a:r>
              <a:rPr lang="en-CA" b="1" dirty="0">
                <a:highlight>
                  <a:srgbClr val="FFFF00"/>
                </a:highlight>
              </a:rPr>
              <a:t>when they go out</a:t>
            </a:r>
            <a:r>
              <a:rPr lang="en-CA" dirty="0"/>
              <a:t>, </a:t>
            </a:r>
            <a:r>
              <a:rPr lang="en-CA" b="1" dirty="0">
                <a:highlight>
                  <a:srgbClr val="FFFF00"/>
                </a:highlight>
              </a:rPr>
              <a:t>he shall go out</a:t>
            </a:r>
            <a:r>
              <a:rPr lang="en-CA" dirty="0"/>
              <a:t>.</a:t>
            </a:r>
          </a:p>
          <a:p>
            <a:r>
              <a:rPr lang="en-CA" dirty="0"/>
              <a:t>The “Prince” has  family:</a:t>
            </a:r>
          </a:p>
          <a:p>
            <a:pPr marL="457200" lvl="1" indent="0">
              <a:spcBef>
                <a:spcPts val="0"/>
              </a:spcBef>
              <a:buNone/>
            </a:pPr>
            <a:r>
              <a:rPr lang="en-CA" b="1" u="sng" dirty="0"/>
              <a:t>Ezekiel 46:16 ESV</a:t>
            </a:r>
            <a:r>
              <a:rPr lang="en-CA" dirty="0"/>
              <a:t> (see also verse 17)</a:t>
            </a:r>
            <a:br>
              <a:rPr lang="en-CA" b="1" u="sng" dirty="0"/>
            </a:br>
            <a:r>
              <a:rPr lang="en-CA" dirty="0"/>
              <a:t>Thus says the Lord GOD: </a:t>
            </a:r>
          </a:p>
          <a:p>
            <a:pPr marL="457200" lvl="1" indent="0">
              <a:spcBef>
                <a:spcPts val="0"/>
              </a:spcBef>
              <a:buNone/>
            </a:pPr>
            <a:r>
              <a:rPr lang="en-CA" dirty="0"/>
              <a:t>	</a:t>
            </a:r>
            <a:r>
              <a:rPr lang="en-CA" b="1" dirty="0">
                <a:highlight>
                  <a:srgbClr val="FFFF00"/>
                </a:highlight>
              </a:rPr>
              <a:t>If the prince makes a gift to any of his sons as his inheritance</a:t>
            </a:r>
            <a:r>
              <a:rPr lang="en-CA" dirty="0"/>
              <a:t>, </a:t>
            </a:r>
            <a:br>
              <a:rPr lang="en-CA" dirty="0"/>
            </a:br>
            <a:r>
              <a:rPr lang="en-CA" dirty="0"/>
              <a:t>	it shall belong to his sons. </a:t>
            </a:r>
            <a:br>
              <a:rPr lang="en-CA" dirty="0"/>
            </a:br>
            <a:r>
              <a:rPr lang="en-CA" dirty="0"/>
              <a:t>	It is their property by inheritance.</a:t>
            </a:r>
          </a:p>
          <a:p>
            <a:pPr>
              <a:spcBef>
                <a:spcPts val="0"/>
              </a:spcBef>
              <a:buFont typeface="Wingdings" panose="05000000000000000000" pitchFamily="2" charset="2"/>
              <a:buChar char="Ø"/>
            </a:pPr>
            <a:r>
              <a:rPr lang="en-CA" b="1" dirty="0">
                <a:highlight>
                  <a:srgbClr val="FFFF00"/>
                </a:highlight>
              </a:rPr>
              <a:t>The “Prince” is a </a:t>
            </a:r>
            <a:r>
              <a:rPr lang="en-CA" b="1" i="1" u="sng" dirty="0">
                <a:solidFill>
                  <a:srgbClr val="FF0000"/>
                </a:solidFill>
                <a:highlight>
                  <a:srgbClr val="FFFF00"/>
                </a:highlight>
              </a:rPr>
              <a:t>human being</a:t>
            </a:r>
            <a:r>
              <a:rPr lang="en-CA" b="1" dirty="0">
                <a:highlight>
                  <a:srgbClr val="FFFF00"/>
                </a:highlight>
              </a:rPr>
              <a:t> with special responsibilities</a:t>
            </a:r>
          </a:p>
        </p:txBody>
      </p:sp>
    </p:spTree>
    <p:extLst>
      <p:ext uri="{BB962C8B-B14F-4D97-AF65-F5344CB8AC3E}">
        <p14:creationId xmlns:p14="http://schemas.microsoft.com/office/powerpoint/2010/main" val="671271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C8E2A-B31F-C409-1C7C-3211F1109E3C}"/>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348E3129-D178-03CA-4E41-AFC0F1EFDBF3}"/>
              </a:ext>
            </a:extLst>
          </p:cNvPr>
          <p:cNvPicPr>
            <a:picLocks noChangeAspect="1"/>
          </p:cNvPicPr>
          <p:nvPr/>
        </p:nvPicPr>
        <p:blipFill>
          <a:blip r:embed="rId2"/>
          <a:stretch>
            <a:fillRect/>
          </a:stretch>
        </p:blipFill>
        <p:spPr>
          <a:xfrm>
            <a:off x="83145" y="2568419"/>
            <a:ext cx="6892661" cy="4289581"/>
          </a:xfrm>
          <a:prstGeom prst="rect">
            <a:avLst/>
          </a:prstGeom>
        </p:spPr>
      </p:pic>
      <p:sp>
        <p:nvSpPr>
          <p:cNvPr id="2" name="Title 1">
            <a:extLst>
              <a:ext uri="{FF2B5EF4-FFF2-40B4-BE49-F238E27FC236}">
                <a16:creationId xmlns:a16="http://schemas.microsoft.com/office/drawing/2014/main" id="{50B35FEB-6E7D-F953-79C5-7E54AC3EFA2C}"/>
              </a:ext>
            </a:extLst>
          </p:cNvPr>
          <p:cNvSpPr>
            <a:spLocks noGrp="1"/>
          </p:cNvSpPr>
          <p:nvPr>
            <p:ph type="title"/>
          </p:nvPr>
        </p:nvSpPr>
        <p:spPr>
          <a:xfrm>
            <a:off x="838200" y="1"/>
            <a:ext cx="10515600" cy="1015999"/>
          </a:xfrm>
        </p:spPr>
        <p:txBody>
          <a:bodyPr/>
          <a:lstStyle/>
          <a:p>
            <a:pPr algn="ctr"/>
            <a:r>
              <a:rPr lang="en-CA" dirty="0">
                <a:latin typeface="Arial Black" panose="020B0A04020102020204" pitchFamily="34" charset="0"/>
              </a:rPr>
              <a:t>The Sacrificial Service </a:t>
            </a:r>
          </a:p>
        </p:txBody>
      </p:sp>
      <p:sp>
        <p:nvSpPr>
          <p:cNvPr id="3" name="Content Placeholder 2">
            <a:extLst>
              <a:ext uri="{FF2B5EF4-FFF2-40B4-BE49-F238E27FC236}">
                <a16:creationId xmlns:a16="http://schemas.microsoft.com/office/drawing/2014/main" id="{2D9AE56D-3EB2-89E0-D61C-F04B4F7ED33C}"/>
              </a:ext>
            </a:extLst>
          </p:cNvPr>
          <p:cNvSpPr>
            <a:spLocks noGrp="1"/>
          </p:cNvSpPr>
          <p:nvPr>
            <p:ph idx="1"/>
          </p:nvPr>
        </p:nvSpPr>
        <p:spPr>
          <a:xfrm>
            <a:off x="0" y="1066800"/>
            <a:ext cx="12192000" cy="1206500"/>
          </a:xfrm>
        </p:spPr>
        <p:txBody>
          <a:bodyPr/>
          <a:lstStyle/>
          <a:p>
            <a:r>
              <a:rPr lang="en-CA" b="1" dirty="0">
                <a:highlight>
                  <a:srgbClr val="FFFF00"/>
                </a:highlight>
              </a:rPr>
              <a:t>The heart of the Temple is the altar of sacrifices in the center of the Inner Court</a:t>
            </a:r>
          </a:p>
          <a:p>
            <a:r>
              <a:rPr lang="en-CA" b="1" dirty="0">
                <a:highlight>
                  <a:srgbClr val="FFFF00"/>
                </a:highlight>
              </a:rPr>
              <a:t>Ezekiel observed where the animals were processed</a:t>
            </a:r>
            <a:r>
              <a:rPr lang="en-CA" dirty="0"/>
              <a:t>:</a:t>
            </a:r>
            <a:endParaRPr lang="en-CA" b="1" dirty="0">
              <a:highlight>
                <a:srgbClr val="FFFF00"/>
              </a:highlight>
            </a:endParaRPr>
          </a:p>
          <a:p>
            <a:pPr marL="0" indent="0" algn="ctr">
              <a:buNone/>
            </a:pPr>
            <a:endParaRPr lang="en-CA" dirty="0"/>
          </a:p>
          <a:p>
            <a:endParaRPr lang="en-CA" dirty="0"/>
          </a:p>
          <a:p>
            <a:endParaRPr lang="en-CA" dirty="0"/>
          </a:p>
        </p:txBody>
      </p:sp>
      <p:sp>
        <p:nvSpPr>
          <p:cNvPr id="7" name="Content Placeholder 2">
            <a:extLst>
              <a:ext uri="{FF2B5EF4-FFF2-40B4-BE49-F238E27FC236}">
                <a16:creationId xmlns:a16="http://schemas.microsoft.com/office/drawing/2014/main" id="{0FF769B8-4AE3-0E52-A46A-CA4565AD4322}"/>
              </a:ext>
            </a:extLst>
          </p:cNvPr>
          <p:cNvSpPr txBox="1">
            <a:spLocks/>
          </p:cNvSpPr>
          <p:nvPr/>
        </p:nvSpPr>
        <p:spPr>
          <a:xfrm>
            <a:off x="4660900" y="1816100"/>
            <a:ext cx="7988300" cy="47117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CA" dirty="0"/>
          </a:p>
          <a:p>
            <a:endParaRPr lang="en-CA" dirty="0"/>
          </a:p>
          <a:p>
            <a:endParaRPr lang="en-CA" dirty="0"/>
          </a:p>
        </p:txBody>
      </p:sp>
      <p:sp>
        <p:nvSpPr>
          <p:cNvPr id="10" name="Content Placeholder 2">
            <a:extLst>
              <a:ext uri="{FF2B5EF4-FFF2-40B4-BE49-F238E27FC236}">
                <a16:creationId xmlns:a16="http://schemas.microsoft.com/office/drawing/2014/main" id="{70C9BBA1-B5D3-9B7A-9BD9-301E071CFE3C}"/>
              </a:ext>
            </a:extLst>
          </p:cNvPr>
          <p:cNvSpPr txBox="1">
            <a:spLocks/>
          </p:cNvSpPr>
          <p:nvPr/>
        </p:nvSpPr>
        <p:spPr>
          <a:xfrm>
            <a:off x="5753100" y="2019300"/>
            <a:ext cx="6438900" cy="48387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spcBef>
                <a:spcPts val="0"/>
              </a:spcBef>
              <a:buNone/>
            </a:pPr>
            <a:r>
              <a:rPr lang="en-CA" b="1" u="sng" dirty="0"/>
              <a:t>Ezekiel 40:35a, 38-39 ESV</a:t>
            </a:r>
            <a:br>
              <a:rPr lang="en-CA" dirty="0"/>
            </a:br>
            <a:r>
              <a:rPr lang="en-CA" dirty="0"/>
              <a:t>Then he brought me to the north gate … </a:t>
            </a:r>
            <a:br>
              <a:rPr lang="en-CA" dirty="0"/>
            </a:br>
            <a:r>
              <a:rPr lang="en-CA" dirty="0"/>
              <a:t>There was a chamber </a:t>
            </a:r>
            <a:br>
              <a:rPr lang="en-CA" dirty="0"/>
            </a:br>
            <a:r>
              <a:rPr lang="en-CA" dirty="0"/>
              <a:t>with its door in the vestibule of the gate, </a:t>
            </a:r>
            <a:br>
              <a:rPr lang="en-CA" dirty="0"/>
            </a:br>
            <a:r>
              <a:rPr lang="en-CA" dirty="0"/>
              <a:t>where the burnt offering was to be washed. </a:t>
            </a:r>
          </a:p>
          <a:p>
            <a:pPr marL="457200" lvl="1" indent="0">
              <a:buNone/>
            </a:pPr>
            <a:r>
              <a:rPr lang="en-CA" dirty="0"/>
              <a:t>		And in the vestibule of the gate </a:t>
            </a:r>
            <a:br>
              <a:rPr lang="en-CA" dirty="0"/>
            </a:br>
            <a:r>
              <a:rPr lang="en-CA" dirty="0"/>
              <a:t>		were two tables on either side, </a:t>
            </a:r>
            <a:br>
              <a:rPr lang="en-CA" dirty="0"/>
            </a:br>
            <a:r>
              <a:rPr lang="en-CA" dirty="0"/>
              <a:t>		on which the burnt offering </a:t>
            </a:r>
            <a:br>
              <a:rPr lang="en-CA" dirty="0"/>
            </a:br>
            <a:r>
              <a:rPr lang="en-CA" dirty="0"/>
              <a:t>		and the sin offering </a:t>
            </a:r>
            <a:br>
              <a:rPr lang="en-CA" dirty="0"/>
            </a:br>
            <a:r>
              <a:rPr lang="en-CA" dirty="0"/>
              <a:t>		and the guilt offering </a:t>
            </a:r>
            <a:br>
              <a:rPr lang="en-CA" dirty="0"/>
            </a:br>
            <a:r>
              <a:rPr lang="en-CA" dirty="0"/>
              <a:t>		were to be slaughtered.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CA" sz="2800" i="0" u="none" strike="noStrike" kern="1200" cap="none" spc="0" normalizeH="0" baseline="0" noProof="0" dirty="0">
                <a:ln>
                  <a:noFill/>
                </a:ln>
                <a:solidFill>
                  <a:prstClr val="black"/>
                </a:solidFill>
                <a:effectLst/>
                <a:uLnTx/>
                <a:uFillTx/>
                <a:latin typeface="Aptos" panose="02110004020202020204"/>
                <a:ea typeface="+mn-ea"/>
                <a:cs typeface="+mn-cs"/>
              </a:rPr>
              <a:t>	Further information on the tables</a:t>
            </a: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 </a:t>
            </a:r>
            <a:b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	see </a:t>
            </a:r>
            <a:r>
              <a:rPr kumimoji="0" lang="en-CA" b="1" i="0"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Ezekiel 40:40-43</a:t>
            </a:r>
            <a:endParaRPr lang="en-CA" b="1" dirty="0">
              <a:highlight>
                <a:srgbClr val="FFFF00"/>
              </a:highlight>
            </a:endParaRPr>
          </a:p>
        </p:txBody>
      </p:sp>
      <p:sp>
        <p:nvSpPr>
          <p:cNvPr id="11" name="TextBox 10">
            <a:extLst>
              <a:ext uri="{FF2B5EF4-FFF2-40B4-BE49-F238E27FC236}">
                <a16:creationId xmlns:a16="http://schemas.microsoft.com/office/drawing/2014/main" id="{9983558A-FD8C-7238-E0AB-452F6ED04933}"/>
              </a:ext>
            </a:extLst>
          </p:cNvPr>
          <p:cNvSpPr txBox="1"/>
          <p:nvPr/>
        </p:nvSpPr>
        <p:spPr>
          <a:xfrm>
            <a:off x="3914582" y="3543300"/>
            <a:ext cx="1605952" cy="830997"/>
          </a:xfrm>
          <a:prstGeom prst="rect">
            <a:avLst/>
          </a:prstGeom>
          <a:noFill/>
        </p:spPr>
        <p:txBody>
          <a:bodyPr wrap="none" rtlCol="0">
            <a:spAutoFit/>
          </a:bodyPr>
          <a:lstStyle/>
          <a:p>
            <a:pPr algn="ctr"/>
            <a:r>
              <a:rPr lang="en-CA" sz="2400" b="1" dirty="0">
                <a:solidFill>
                  <a:srgbClr val="FF0000"/>
                </a:solidFill>
              </a:rPr>
              <a:t>processing </a:t>
            </a:r>
            <a:br>
              <a:rPr lang="en-CA" sz="2400" b="1" dirty="0">
                <a:solidFill>
                  <a:srgbClr val="FF0000"/>
                </a:solidFill>
              </a:rPr>
            </a:br>
            <a:r>
              <a:rPr lang="en-CA" sz="2400" b="1" dirty="0">
                <a:solidFill>
                  <a:srgbClr val="FF0000"/>
                </a:solidFill>
              </a:rPr>
              <a:t>tables</a:t>
            </a:r>
          </a:p>
        </p:txBody>
      </p:sp>
    </p:spTree>
    <p:extLst>
      <p:ext uri="{BB962C8B-B14F-4D97-AF65-F5344CB8AC3E}">
        <p14:creationId xmlns:p14="http://schemas.microsoft.com/office/powerpoint/2010/main" val="8317863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0508B-6B03-B268-3230-E904F4AC18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DCFB09-B93D-43F2-4696-DAA5028605E4}"/>
              </a:ext>
            </a:extLst>
          </p:cNvPr>
          <p:cNvSpPr>
            <a:spLocks noGrp="1"/>
          </p:cNvSpPr>
          <p:nvPr>
            <p:ph type="title"/>
          </p:nvPr>
        </p:nvSpPr>
        <p:spPr>
          <a:xfrm>
            <a:off x="838200" y="1"/>
            <a:ext cx="10515600" cy="812799"/>
          </a:xfrm>
        </p:spPr>
        <p:txBody>
          <a:bodyPr/>
          <a:lstStyle/>
          <a:p>
            <a:pPr algn="ctr"/>
            <a:r>
              <a:rPr lang="en-CA" dirty="0">
                <a:latin typeface="Arial Black" panose="020B0A04020102020204" pitchFamily="34" charset="0"/>
              </a:rPr>
              <a:t>Chambers for the Priests</a:t>
            </a:r>
          </a:p>
        </p:txBody>
      </p:sp>
      <p:sp>
        <p:nvSpPr>
          <p:cNvPr id="3" name="Content Placeholder 2">
            <a:extLst>
              <a:ext uri="{FF2B5EF4-FFF2-40B4-BE49-F238E27FC236}">
                <a16:creationId xmlns:a16="http://schemas.microsoft.com/office/drawing/2014/main" id="{E24CE6EF-7295-A40B-12D6-64E9AD72791A}"/>
              </a:ext>
            </a:extLst>
          </p:cNvPr>
          <p:cNvSpPr>
            <a:spLocks noGrp="1"/>
          </p:cNvSpPr>
          <p:nvPr>
            <p:ph idx="1"/>
          </p:nvPr>
        </p:nvSpPr>
        <p:spPr>
          <a:xfrm>
            <a:off x="0" y="876300"/>
            <a:ext cx="12192000" cy="6184899"/>
          </a:xfrm>
        </p:spPr>
        <p:txBody>
          <a:bodyPr>
            <a:normAutofit lnSpcReduction="10000"/>
          </a:bodyPr>
          <a:lstStyle/>
          <a:p>
            <a:r>
              <a:rPr lang="en-CA" dirty="0"/>
              <a:t>The </a:t>
            </a:r>
            <a:r>
              <a:rPr lang="en-CA" b="1" dirty="0">
                <a:highlight>
                  <a:srgbClr val="FFFF00"/>
                </a:highlight>
              </a:rPr>
              <a:t>chambers labeled “G”</a:t>
            </a:r>
            <a:r>
              <a:rPr lang="en-CA" dirty="0"/>
              <a:t> off the Inner Court:</a:t>
            </a:r>
          </a:p>
          <a:p>
            <a:pPr marL="457200" lvl="1" indent="0">
              <a:spcBef>
                <a:spcPts val="0"/>
              </a:spcBef>
              <a:buNone/>
            </a:pPr>
            <a:r>
              <a:rPr lang="en-CA" b="1" u="sng" dirty="0"/>
              <a:t>Ezekiel 40:44-46 ESV </a:t>
            </a:r>
            <a:br>
              <a:rPr lang="en-CA" dirty="0"/>
            </a:br>
            <a:r>
              <a:rPr lang="en-CA" dirty="0"/>
              <a:t>On the outside of the inner gateway there were two chambers in the inner court, </a:t>
            </a:r>
            <a:br>
              <a:rPr lang="en-CA" dirty="0"/>
            </a:br>
            <a:r>
              <a:rPr lang="en-CA" dirty="0"/>
              <a:t>one at the side of the north gate facing south, </a:t>
            </a:r>
            <a:br>
              <a:rPr lang="en-CA" dirty="0"/>
            </a:br>
            <a:r>
              <a:rPr lang="en-CA" dirty="0"/>
              <a:t>the other at the side of the south gate facing north.</a:t>
            </a:r>
            <a:br>
              <a:rPr lang="en-CA" dirty="0"/>
            </a:br>
            <a:r>
              <a:rPr lang="en-CA" dirty="0"/>
              <a:t>And he said to me, </a:t>
            </a:r>
            <a:br>
              <a:rPr lang="en-CA" dirty="0"/>
            </a:br>
            <a:r>
              <a:rPr lang="en-CA" dirty="0"/>
              <a:t>	“This </a:t>
            </a:r>
            <a:r>
              <a:rPr lang="en-CA" b="1" dirty="0">
                <a:highlight>
                  <a:srgbClr val="FFFF00"/>
                </a:highlight>
              </a:rPr>
              <a:t>chamber that faces south is for the priests who have charge of the temple</a:t>
            </a:r>
            <a:r>
              <a:rPr lang="en-CA" dirty="0"/>
              <a:t>, </a:t>
            </a:r>
            <a:br>
              <a:rPr lang="en-CA" dirty="0"/>
            </a:br>
            <a:r>
              <a:rPr lang="en-CA" dirty="0"/>
              <a:t>	and the </a:t>
            </a:r>
            <a:r>
              <a:rPr lang="en-CA" b="1" dirty="0">
                <a:highlight>
                  <a:srgbClr val="FFFF00"/>
                </a:highlight>
              </a:rPr>
              <a:t>chamber that faces north is for the priests who have charge of the altar</a:t>
            </a:r>
            <a:r>
              <a:rPr lang="en-CA" dirty="0"/>
              <a:t>. </a:t>
            </a:r>
            <a:br>
              <a:rPr lang="en-CA" dirty="0"/>
            </a:br>
            <a:r>
              <a:rPr lang="en-CA" dirty="0"/>
              <a:t>	These are the sons of Zadok, </a:t>
            </a:r>
            <a:br>
              <a:rPr lang="en-CA" dirty="0"/>
            </a:br>
            <a:r>
              <a:rPr lang="en-CA" dirty="0"/>
              <a:t>	who alone among the sons of Levi may come near to the LORD to minister to him.” </a:t>
            </a:r>
          </a:p>
          <a:p>
            <a:r>
              <a:rPr lang="en-CA" dirty="0"/>
              <a:t>The </a:t>
            </a:r>
            <a:r>
              <a:rPr lang="en-CA" b="1" dirty="0">
                <a:highlight>
                  <a:srgbClr val="FFFF00"/>
                </a:highlight>
              </a:rPr>
              <a:t>chambers labelled “F”</a:t>
            </a:r>
            <a:r>
              <a:rPr lang="en-CA" dirty="0"/>
              <a:t> at the back of the Inner Court: </a:t>
            </a:r>
          </a:p>
          <a:p>
            <a:pPr marL="457200" lvl="1" indent="0">
              <a:spcBef>
                <a:spcPts val="0"/>
              </a:spcBef>
              <a:buNone/>
            </a:pPr>
            <a:r>
              <a:rPr lang="en-CA" b="1" u="sng" dirty="0"/>
              <a:t>Ezekiel 42:13-14a ESV (see also 46:19-20)</a:t>
            </a:r>
            <a:br>
              <a:rPr lang="en-CA" dirty="0"/>
            </a:br>
            <a:r>
              <a:rPr lang="en-CA" dirty="0"/>
              <a:t>Then he said to me, </a:t>
            </a:r>
            <a:br>
              <a:rPr lang="en-CA" dirty="0"/>
            </a:br>
            <a:r>
              <a:rPr lang="en-CA" dirty="0"/>
              <a:t>	“The </a:t>
            </a:r>
            <a:r>
              <a:rPr lang="en-CA" b="1" dirty="0">
                <a:highlight>
                  <a:srgbClr val="FFFF00"/>
                </a:highlight>
              </a:rPr>
              <a:t>north chambers</a:t>
            </a:r>
            <a:r>
              <a:rPr lang="en-CA" dirty="0"/>
              <a:t> and the </a:t>
            </a:r>
            <a:r>
              <a:rPr lang="en-CA" b="1" dirty="0">
                <a:highlight>
                  <a:srgbClr val="FFFF00"/>
                </a:highlight>
              </a:rPr>
              <a:t>south chambers </a:t>
            </a:r>
            <a:r>
              <a:rPr lang="en-CA" dirty="0"/>
              <a:t>opposite the yard are the holy chambers, </a:t>
            </a:r>
            <a:br>
              <a:rPr lang="en-CA" dirty="0"/>
            </a:br>
            <a:r>
              <a:rPr lang="en-CA" dirty="0"/>
              <a:t>	</a:t>
            </a:r>
            <a:r>
              <a:rPr lang="en-CA" b="1" dirty="0">
                <a:highlight>
                  <a:srgbClr val="FFFF00"/>
                </a:highlight>
              </a:rPr>
              <a:t>where the priests</a:t>
            </a:r>
            <a:r>
              <a:rPr lang="en-CA" dirty="0"/>
              <a:t> who approach the LORD </a:t>
            </a:r>
            <a:r>
              <a:rPr lang="en-CA" b="1" dirty="0">
                <a:highlight>
                  <a:srgbClr val="FFFF00"/>
                </a:highlight>
              </a:rPr>
              <a:t>shall eat the most holy offerings</a:t>
            </a:r>
            <a:r>
              <a:rPr lang="en-CA" dirty="0"/>
              <a:t>. </a:t>
            </a:r>
            <a:br>
              <a:rPr lang="en-CA" dirty="0"/>
            </a:br>
            <a:r>
              <a:rPr lang="en-CA" dirty="0"/>
              <a:t>	There they shall put the most holy offerings …</a:t>
            </a:r>
          </a:p>
          <a:p>
            <a:pPr marL="457200" lvl="1" indent="0">
              <a:spcBef>
                <a:spcPts val="600"/>
              </a:spcBef>
              <a:buNone/>
            </a:pPr>
            <a:r>
              <a:rPr lang="en-CA" dirty="0"/>
              <a:t>	When the priests enter the Holy Place, </a:t>
            </a:r>
            <a:br>
              <a:rPr lang="en-CA" dirty="0"/>
            </a:br>
            <a:r>
              <a:rPr lang="en-CA" dirty="0"/>
              <a:t>	</a:t>
            </a:r>
            <a:r>
              <a:rPr lang="en-CA" b="1" dirty="0">
                <a:highlight>
                  <a:srgbClr val="FFFF00"/>
                </a:highlight>
              </a:rPr>
              <a:t>they shall not go out of it into the outer court without laying there the garments</a:t>
            </a:r>
            <a:r>
              <a:rPr lang="en-CA" dirty="0"/>
              <a:t> </a:t>
            </a:r>
            <a:br>
              <a:rPr lang="en-CA" dirty="0"/>
            </a:br>
            <a:r>
              <a:rPr lang="en-CA" dirty="0"/>
              <a:t>	in which they minister, for these are holy. …”</a:t>
            </a:r>
          </a:p>
        </p:txBody>
      </p:sp>
    </p:spTree>
    <p:extLst>
      <p:ext uri="{BB962C8B-B14F-4D97-AF65-F5344CB8AC3E}">
        <p14:creationId xmlns:p14="http://schemas.microsoft.com/office/powerpoint/2010/main" val="2576965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31E37-DDCF-7A86-E7A1-2F0BACD945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9AC52C-C779-7A45-2899-7B0F2479135B}"/>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Daily Sacrifice</a:t>
            </a:r>
          </a:p>
        </p:txBody>
      </p:sp>
      <p:sp>
        <p:nvSpPr>
          <p:cNvPr id="3" name="Content Placeholder 2">
            <a:extLst>
              <a:ext uri="{FF2B5EF4-FFF2-40B4-BE49-F238E27FC236}">
                <a16:creationId xmlns:a16="http://schemas.microsoft.com/office/drawing/2014/main" id="{46A82690-10A5-1306-83FA-C054BDFDF638}"/>
              </a:ext>
            </a:extLst>
          </p:cNvPr>
          <p:cNvSpPr>
            <a:spLocks noGrp="1"/>
          </p:cNvSpPr>
          <p:nvPr>
            <p:ph idx="1"/>
          </p:nvPr>
        </p:nvSpPr>
        <p:spPr>
          <a:xfrm>
            <a:off x="952500" y="1066800"/>
            <a:ext cx="10528300" cy="5791199"/>
          </a:xfrm>
        </p:spPr>
        <p:txBody>
          <a:bodyPr/>
          <a:lstStyle/>
          <a:p>
            <a:pPr marL="0" indent="0">
              <a:buNone/>
            </a:pPr>
            <a:r>
              <a:rPr lang="en-CA" b="1" dirty="0">
                <a:highlight>
                  <a:srgbClr val="FFFF00"/>
                </a:highlight>
              </a:rPr>
              <a:t>There will be a regular morning sacrifice</a:t>
            </a:r>
            <a:r>
              <a:rPr lang="en-CA" dirty="0"/>
              <a:t> – there is NO mention of an evening sacrifice (Christ died at the time of the evening sacrifice):</a:t>
            </a:r>
          </a:p>
          <a:p>
            <a:pPr marL="457200" lvl="1" indent="0">
              <a:spcBef>
                <a:spcPts val="0"/>
              </a:spcBef>
              <a:buNone/>
            </a:pPr>
            <a:r>
              <a:rPr lang="en-CA" b="1" u="sng" dirty="0"/>
              <a:t>Ezekiel 46:13-15 ESV</a:t>
            </a:r>
            <a:br>
              <a:rPr lang="en-CA" b="1" u="sng" dirty="0"/>
            </a:br>
            <a:r>
              <a:rPr lang="en-CA" dirty="0"/>
              <a:t>You shall provide </a:t>
            </a:r>
            <a:r>
              <a:rPr lang="en-CA" b="1" dirty="0">
                <a:highlight>
                  <a:srgbClr val="FFFF00"/>
                </a:highlight>
              </a:rPr>
              <a:t>a lamb a year old without blemish </a:t>
            </a:r>
            <a:br>
              <a:rPr lang="en-CA" b="1" dirty="0">
                <a:highlight>
                  <a:srgbClr val="FFFF00"/>
                </a:highlight>
              </a:rPr>
            </a:br>
            <a:r>
              <a:rPr lang="en-CA" b="1" dirty="0">
                <a:highlight>
                  <a:srgbClr val="FFFF00"/>
                </a:highlight>
              </a:rPr>
              <a:t>for a burnt offering</a:t>
            </a:r>
            <a:r>
              <a:rPr lang="en-CA" dirty="0"/>
              <a:t> to the LORD daily;</a:t>
            </a:r>
            <a:br>
              <a:rPr lang="en-CA" dirty="0"/>
            </a:br>
            <a:r>
              <a:rPr lang="en-CA" b="1" dirty="0">
                <a:highlight>
                  <a:srgbClr val="FFFF00"/>
                </a:highlight>
              </a:rPr>
              <a:t>morning by morning</a:t>
            </a:r>
            <a:r>
              <a:rPr lang="en-CA" dirty="0"/>
              <a:t> you shall provide it. </a:t>
            </a:r>
          </a:p>
          <a:p>
            <a:pPr marL="457200" lvl="1" indent="0">
              <a:buNone/>
            </a:pPr>
            <a:r>
              <a:rPr lang="en-CA" dirty="0"/>
              <a:t>And you shall provide a </a:t>
            </a:r>
            <a:r>
              <a:rPr lang="en-CA" b="1" dirty="0">
                <a:highlight>
                  <a:srgbClr val="FFFF00"/>
                </a:highlight>
              </a:rPr>
              <a:t>grain offering</a:t>
            </a:r>
            <a:r>
              <a:rPr lang="en-CA" dirty="0"/>
              <a:t> with it morning by morning, </a:t>
            </a:r>
            <a:br>
              <a:rPr lang="en-CA" dirty="0"/>
            </a:br>
            <a:r>
              <a:rPr lang="en-CA" dirty="0"/>
              <a:t>one sixth of an ephah, and one third of a </a:t>
            </a:r>
            <a:r>
              <a:rPr lang="en-CA" dirty="0" err="1"/>
              <a:t>hin</a:t>
            </a:r>
            <a:r>
              <a:rPr lang="en-CA" dirty="0"/>
              <a:t> of oil to moisten the flour, </a:t>
            </a:r>
            <a:br>
              <a:rPr lang="en-CA" dirty="0"/>
            </a:br>
            <a:r>
              <a:rPr lang="en-CA" dirty="0"/>
              <a:t>as a grain offering to the LORD. </a:t>
            </a:r>
          </a:p>
          <a:p>
            <a:pPr marL="457200" lvl="1" indent="0">
              <a:buNone/>
            </a:pPr>
            <a:r>
              <a:rPr lang="en-CA" b="1" dirty="0">
                <a:highlight>
                  <a:srgbClr val="FFFF00"/>
                </a:highlight>
              </a:rPr>
              <a:t>This is a perpetual statute</a:t>
            </a:r>
            <a:r>
              <a:rPr lang="en-CA" dirty="0"/>
              <a:t>. </a:t>
            </a:r>
            <a:br>
              <a:rPr lang="en-CA" dirty="0"/>
            </a:br>
            <a:r>
              <a:rPr lang="en-CA" dirty="0"/>
              <a:t>Thus the lamb and the meal offering and the oil shall be provided, </a:t>
            </a:r>
            <a:br>
              <a:rPr lang="en-CA" dirty="0"/>
            </a:br>
            <a:r>
              <a:rPr lang="en-CA" dirty="0"/>
              <a:t>morning by morning, </a:t>
            </a:r>
            <a:r>
              <a:rPr lang="en-CA" b="1" dirty="0">
                <a:highlight>
                  <a:srgbClr val="FFFF00"/>
                </a:highlight>
              </a:rPr>
              <a:t>for a regular burnt offering</a:t>
            </a:r>
            <a:r>
              <a:rPr lang="en-CA" dirty="0"/>
              <a:t>.</a:t>
            </a:r>
          </a:p>
        </p:txBody>
      </p:sp>
    </p:spTree>
    <p:extLst>
      <p:ext uri="{BB962C8B-B14F-4D97-AF65-F5344CB8AC3E}">
        <p14:creationId xmlns:p14="http://schemas.microsoft.com/office/powerpoint/2010/main" val="3946347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C8AEA-F353-236E-CB44-6F21C03ABD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4C9F2E-4F95-D8A6-0A48-3A7E55DCB9DC}"/>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Annual Sacrifices</a:t>
            </a:r>
          </a:p>
        </p:txBody>
      </p:sp>
      <p:sp>
        <p:nvSpPr>
          <p:cNvPr id="3" name="Content Placeholder 2">
            <a:extLst>
              <a:ext uri="{FF2B5EF4-FFF2-40B4-BE49-F238E27FC236}">
                <a16:creationId xmlns:a16="http://schemas.microsoft.com/office/drawing/2014/main" id="{129D6781-0C51-02C2-5679-B3858F681400}"/>
              </a:ext>
            </a:extLst>
          </p:cNvPr>
          <p:cNvSpPr>
            <a:spLocks noGrp="1"/>
          </p:cNvSpPr>
          <p:nvPr>
            <p:ph idx="1"/>
          </p:nvPr>
        </p:nvSpPr>
        <p:spPr>
          <a:xfrm>
            <a:off x="0" y="927100"/>
            <a:ext cx="12192000" cy="5930899"/>
          </a:xfrm>
        </p:spPr>
        <p:txBody>
          <a:bodyPr/>
          <a:lstStyle/>
          <a:p>
            <a:pPr marL="0" indent="0">
              <a:buNone/>
            </a:pPr>
            <a:r>
              <a:rPr lang="en-CA" b="1" dirty="0">
                <a:highlight>
                  <a:srgbClr val="FFFF00"/>
                </a:highlight>
              </a:rPr>
              <a:t>There will be a yearly atonement ceremony for the Temple</a:t>
            </a:r>
            <a:r>
              <a:rPr lang="en-CA" dirty="0"/>
              <a:t>:</a:t>
            </a:r>
          </a:p>
          <a:p>
            <a:pPr marL="457200" lvl="1" indent="0">
              <a:spcBef>
                <a:spcPts val="0"/>
              </a:spcBef>
              <a:buNone/>
            </a:pPr>
            <a:r>
              <a:rPr lang="en-CA" b="1" u="sng" dirty="0"/>
              <a:t>Ezekiel 45:18-20 ESV</a:t>
            </a:r>
            <a:br>
              <a:rPr lang="en-CA" b="1" u="sng" dirty="0"/>
            </a:br>
            <a:r>
              <a:rPr lang="en-CA" dirty="0"/>
              <a:t>Thus says the Lord GOD: </a:t>
            </a:r>
            <a:br>
              <a:rPr lang="en-CA" dirty="0"/>
            </a:br>
            <a:r>
              <a:rPr lang="en-CA" dirty="0"/>
              <a:t>	</a:t>
            </a:r>
            <a:r>
              <a:rPr lang="en-CA" b="1" dirty="0">
                <a:highlight>
                  <a:srgbClr val="FFFF00"/>
                </a:highlight>
              </a:rPr>
              <a:t>In the first month</a:t>
            </a:r>
            <a:r>
              <a:rPr lang="en-CA" dirty="0"/>
              <a:t>, </a:t>
            </a:r>
            <a:r>
              <a:rPr lang="en-CA" b="1" dirty="0">
                <a:highlight>
                  <a:srgbClr val="FFFF00"/>
                </a:highlight>
              </a:rPr>
              <a:t>on the first day of the month</a:t>
            </a:r>
            <a:r>
              <a:rPr lang="en-CA" dirty="0"/>
              <a:t>, </a:t>
            </a:r>
            <a:br>
              <a:rPr lang="en-CA" dirty="0"/>
            </a:br>
            <a:r>
              <a:rPr lang="en-CA" dirty="0"/>
              <a:t>	you shall take a bull from the herd without blemish, and </a:t>
            </a:r>
            <a:r>
              <a:rPr lang="en-CA" b="1" dirty="0">
                <a:highlight>
                  <a:srgbClr val="FFFF00"/>
                </a:highlight>
              </a:rPr>
              <a:t>purify the sanctuary</a:t>
            </a:r>
            <a:r>
              <a:rPr lang="en-CA" dirty="0"/>
              <a:t>. </a:t>
            </a:r>
          </a:p>
          <a:p>
            <a:pPr marL="457200" lvl="1" indent="0">
              <a:buNone/>
            </a:pPr>
            <a:r>
              <a:rPr lang="en-CA" dirty="0"/>
              <a:t>	The priest shall take some of the blood of the </a:t>
            </a:r>
            <a:r>
              <a:rPr lang="en-CA" b="1" dirty="0">
                <a:highlight>
                  <a:srgbClr val="FFFF00"/>
                </a:highlight>
              </a:rPr>
              <a:t>sin offering</a:t>
            </a:r>
            <a:r>
              <a:rPr lang="en-CA" dirty="0"/>
              <a:t> </a:t>
            </a:r>
            <a:br>
              <a:rPr lang="en-CA" dirty="0"/>
            </a:br>
            <a:r>
              <a:rPr lang="en-CA" dirty="0"/>
              <a:t>	and put it on the doorposts of the temple, </a:t>
            </a:r>
            <a:br>
              <a:rPr lang="en-CA" dirty="0"/>
            </a:br>
            <a:r>
              <a:rPr lang="en-CA" dirty="0"/>
              <a:t>	the four corners of the ledge of the altar, </a:t>
            </a:r>
            <a:br>
              <a:rPr lang="en-CA" dirty="0"/>
            </a:br>
            <a:r>
              <a:rPr lang="en-CA" dirty="0"/>
              <a:t>	and the posts of the gate of the inner court. </a:t>
            </a:r>
          </a:p>
          <a:p>
            <a:pPr marL="457200" lvl="1" indent="0">
              <a:buNone/>
            </a:pPr>
            <a:r>
              <a:rPr lang="en-CA" dirty="0"/>
              <a:t>	You shall </a:t>
            </a:r>
            <a:r>
              <a:rPr lang="en-CA" b="1" dirty="0">
                <a:highlight>
                  <a:srgbClr val="FFFF00"/>
                </a:highlight>
              </a:rPr>
              <a:t>do the same on the seventh day of the month</a:t>
            </a:r>
            <a:r>
              <a:rPr lang="en-CA" dirty="0"/>
              <a:t> </a:t>
            </a:r>
            <a:br>
              <a:rPr lang="en-CA" dirty="0"/>
            </a:br>
            <a:r>
              <a:rPr lang="en-CA" dirty="0"/>
              <a:t>	</a:t>
            </a:r>
            <a:r>
              <a:rPr lang="en-CA" b="1" dirty="0">
                <a:highlight>
                  <a:srgbClr val="FFFF00"/>
                </a:highlight>
              </a:rPr>
              <a:t>for anyone who has sinned</a:t>
            </a:r>
            <a:r>
              <a:rPr lang="en-CA" dirty="0"/>
              <a:t> through error or ignorance; </a:t>
            </a:r>
            <a:br>
              <a:rPr lang="en-CA" dirty="0"/>
            </a:br>
            <a:r>
              <a:rPr lang="en-CA" dirty="0"/>
              <a:t>	</a:t>
            </a:r>
            <a:r>
              <a:rPr lang="en-CA" b="1" dirty="0">
                <a:highlight>
                  <a:srgbClr val="FFFF00"/>
                </a:highlight>
              </a:rPr>
              <a:t>so you shall make atonement for the temple</a:t>
            </a:r>
            <a:r>
              <a:rPr lang="en-CA" dirty="0"/>
              <a:t>.</a:t>
            </a:r>
          </a:p>
          <a:p>
            <a:endParaRPr lang="en-CA" dirty="0"/>
          </a:p>
        </p:txBody>
      </p:sp>
    </p:spTree>
    <p:extLst>
      <p:ext uri="{BB962C8B-B14F-4D97-AF65-F5344CB8AC3E}">
        <p14:creationId xmlns:p14="http://schemas.microsoft.com/office/powerpoint/2010/main" val="1001448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11D94-5CA8-E7E2-42B6-771819147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F6A442-C6E7-EE42-DD18-B6C2852ACA0C}"/>
              </a:ext>
            </a:extLst>
          </p:cNvPr>
          <p:cNvSpPr>
            <a:spLocks noGrp="1"/>
          </p:cNvSpPr>
          <p:nvPr>
            <p:ph type="title"/>
          </p:nvPr>
        </p:nvSpPr>
        <p:spPr>
          <a:xfrm>
            <a:off x="838200" y="1"/>
            <a:ext cx="10515600" cy="863599"/>
          </a:xfrm>
        </p:spPr>
        <p:txBody>
          <a:bodyPr/>
          <a:lstStyle/>
          <a:p>
            <a:pPr algn="ctr"/>
            <a:r>
              <a:rPr lang="en-CA" dirty="0">
                <a:latin typeface="Arial Black" panose="020B0A04020102020204" pitchFamily="34" charset="0"/>
              </a:rPr>
              <a:t>Holyday Sacrifices</a:t>
            </a:r>
          </a:p>
        </p:txBody>
      </p:sp>
      <p:sp>
        <p:nvSpPr>
          <p:cNvPr id="3" name="Content Placeholder 2">
            <a:extLst>
              <a:ext uri="{FF2B5EF4-FFF2-40B4-BE49-F238E27FC236}">
                <a16:creationId xmlns:a16="http://schemas.microsoft.com/office/drawing/2014/main" id="{C61F7DA2-38A6-FA47-8EA5-9D89511F761A}"/>
              </a:ext>
            </a:extLst>
          </p:cNvPr>
          <p:cNvSpPr>
            <a:spLocks noGrp="1"/>
          </p:cNvSpPr>
          <p:nvPr>
            <p:ph idx="1"/>
          </p:nvPr>
        </p:nvSpPr>
        <p:spPr>
          <a:xfrm>
            <a:off x="0" y="838200"/>
            <a:ext cx="12192000" cy="6019799"/>
          </a:xfrm>
        </p:spPr>
        <p:txBody>
          <a:bodyPr>
            <a:normAutofit fontScale="92500" lnSpcReduction="20000"/>
          </a:bodyPr>
          <a:lstStyle/>
          <a:p>
            <a:pPr marL="0" indent="0">
              <a:buNone/>
            </a:pPr>
            <a:r>
              <a:rPr lang="en-CA" sz="3000" b="1" dirty="0">
                <a:highlight>
                  <a:srgbClr val="FFFF00"/>
                </a:highlight>
              </a:rPr>
              <a:t>All the Holydays will have special sacrifices</a:t>
            </a:r>
            <a:r>
              <a:rPr lang="en-CA" sz="3000" dirty="0"/>
              <a:t>:</a:t>
            </a:r>
          </a:p>
          <a:p>
            <a:pPr marL="457200" lvl="1" indent="0">
              <a:spcBef>
                <a:spcPts val="0"/>
              </a:spcBef>
              <a:buNone/>
            </a:pPr>
            <a:r>
              <a:rPr lang="en-CA" sz="2600" b="1" u="sng" dirty="0"/>
              <a:t>Ezekiel 45:21-25, 46:11 ESV</a:t>
            </a:r>
            <a:br>
              <a:rPr lang="en-CA" sz="2600" dirty="0"/>
            </a:br>
            <a:r>
              <a:rPr lang="en-CA" sz="2600" dirty="0"/>
              <a:t>In the first month, on the fourteenth day of the month, </a:t>
            </a:r>
            <a:br>
              <a:rPr lang="en-CA" sz="2600" dirty="0"/>
            </a:br>
            <a:r>
              <a:rPr lang="en-CA" sz="2600" dirty="0"/>
              <a:t>you shall celebrate </a:t>
            </a:r>
            <a:r>
              <a:rPr lang="en-CA" sz="2600" b="1" dirty="0">
                <a:highlight>
                  <a:srgbClr val="FFFF00"/>
                </a:highlight>
              </a:rPr>
              <a:t>the Feast of the Passover</a:t>
            </a:r>
            <a:r>
              <a:rPr lang="en-CA" sz="2600" dirty="0"/>
              <a:t>, </a:t>
            </a:r>
            <a:br>
              <a:rPr lang="en-CA" sz="2600" dirty="0"/>
            </a:br>
            <a:r>
              <a:rPr lang="en-CA" sz="2600" dirty="0"/>
              <a:t>and </a:t>
            </a:r>
            <a:r>
              <a:rPr lang="en-CA" sz="2600" b="1" dirty="0">
                <a:highlight>
                  <a:srgbClr val="FFFF00"/>
                </a:highlight>
              </a:rPr>
              <a:t>for seven days unleavened bread shall be eaten</a:t>
            </a:r>
            <a:r>
              <a:rPr lang="en-CA" sz="2600" dirty="0"/>
              <a:t>. </a:t>
            </a:r>
          </a:p>
          <a:p>
            <a:pPr marL="457200" lvl="1" indent="0">
              <a:buNone/>
            </a:pPr>
            <a:r>
              <a:rPr lang="en-CA" sz="2600" dirty="0"/>
              <a:t>On that day </a:t>
            </a:r>
            <a:r>
              <a:rPr lang="en-CA" sz="2600" b="1" dirty="0">
                <a:highlight>
                  <a:srgbClr val="FFFF00"/>
                </a:highlight>
              </a:rPr>
              <a:t>the prince shall provide</a:t>
            </a:r>
            <a:r>
              <a:rPr lang="en-CA" sz="2600" dirty="0"/>
              <a:t> for himself and all the people of the land </a:t>
            </a:r>
            <a:br>
              <a:rPr lang="en-CA" sz="2600" dirty="0"/>
            </a:br>
            <a:r>
              <a:rPr lang="en-CA" sz="2600" dirty="0"/>
              <a:t>a young bull for a sin offering. </a:t>
            </a:r>
            <a:br>
              <a:rPr lang="en-CA" sz="2600" dirty="0"/>
            </a:br>
            <a:r>
              <a:rPr lang="en-CA" sz="2600" dirty="0"/>
              <a:t>And on the seven days of the festival he shall provide as a </a:t>
            </a:r>
            <a:r>
              <a:rPr lang="en-CA" sz="2600" b="1" dirty="0">
                <a:highlight>
                  <a:srgbClr val="FFFF00"/>
                </a:highlight>
              </a:rPr>
              <a:t>burnt offering</a:t>
            </a:r>
            <a:r>
              <a:rPr lang="en-CA" sz="2600" dirty="0"/>
              <a:t> to the LORD </a:t>
            </a:r>
            <a:br>
              <a:rPr lang="en-CA" sz="2600" dirty="0"/>
            </a:br>
            <a:r>
              <a:rPr lang="en-CA" sz="2600" dirty="0"/>
              <a:t>seven young bulls and seven rams without blemish, on each of the seven days; </a:t>
            </a:r>
            <a:br>
              <a:rPr lang="en-CA" sz="2600" dirty="0"/>
            </a:br>
            <a:r>
              <a:rPr lang="en-CA" sz="2600" dirty="0"/>
              <a:t>and a male goat daily for a </a:t>
            </a:r>
            <a:r>
              <a:rPr lang="en-CA" sz="2600" b="1" dirty="0">
                <a:highlight>
                  <a:srgbClr val="FFFF00"/>
                </a:highlight>
              </a:rPr>
              <a:t>sin offering</a:t>
            </a:r>
            <a:r>
              <a:rPr lang="en-CA" sz="2600" dirty="0"/>
              <a:t>. </a:t>
            </a:r>
            <a:br>
              <a:rPr lang="en-CA" sz="2600" dirty="0"/>
            </a:br>
            <a:r>
              <a:rPr lang="en-CA" sz="2600" dirty="0"/>
              <a:t>And he shall provide as a </a:t>
            </a:r>
            <a:r>
              <a:rPr lang="en-CA" sz="2600" b="1" dirty="0">
                <a:highlight>
                  <a:srgbClr val="FFFF00"/>
                </a:highlight>
              </a:rPr>
              <a:t>grain offering</a:t>
            </a:r>
            <a:r>
              <a:rPr lang="en-CA" sz="2600" dirty="0"/>
              <a:t> an ephah for each bull, </a:t>
            </a:r>
            <a:br>
              <a:rPr lang="en-CA" sz="2600" dirty="0"/>
            </a:br>
            <a:r>
              <a:rPr lang="en-CA" sz="2600" dirty="0"/>
              <a:t>an ephah for each ram, and a </a:t>
            </a:r>
            <a:r>
              <a:rPr lang="en-CA" sz="2600" dirty="0" err="1"/>
              <a:t>hin</a:t>
            </a:r>
            <a:r>
              <a:rPr lang="en-CA" sz="2600" dirty="0"/>
              <a:t> of oil to each ephah. </a:t>
            </a:r>
          </a:p>
          <a:p>
            <a:pPr marL="457200" lvl="1" indent="0">
              <a:spcBef>
                <a:spcPts val="1200"/>
              </a:spcBef>
              <a:buNone/>
            </a:pPr>
            <a:r>
              <a:rPr lang="en-CA" sz="2600" b="1" dirty="0">
                <a:highlight>
                  <a:srgbClr val="FFFF00"/>
                </a:highlight>
              </a:rPr>
              <a:t>In the seventh month</a:t>
            </a:r>
            <a:r>
              <a:rPr lang="en-CA" sz="2600" dirty="0"/>
              <a:t>, </a:t>
            </a:r>
            <a:r>
              <a:rPr lang="en-CA" sz="2600" b="1" dirty="0">
                <a:highlight>
                  <a:srgbClr val="FFFF00"/>
                </a:highlight>
              </a:rPr>
              <a:t>on the fifteenth day of the month</a:t>
            </a:r>
            <a:r>
              <a:rPr lang="en-CA" sz="2600" dirty="0"/>
              <a:t> </a:t>
            </a:r>
            <a:br>
              <a:rPr lang="en-CA" sz="2600" dirty="0"/>
            </a:br>
            <a:r>
              <a:rPr lang="en-CA" sz="2600" dirty="0"/>
              <a:t>and </a:t>
            </a:r>
            <a:r>
              <a:rPr lang="en-CA" sz="2600" b="1" dirty="0">
                <a:highlight>
                  <a:srgbClr val="FFFF00"/>
                </a:highlight>
              </a:rPr>
              <a:t>for the seven days of the feast</a:t>
            </a:r>
            <a:r>
              <a:rPr lang="en-CA" sz="2600" dirty="0"/>
              <a:t>,</a:t>
            </a:r>
            <a:br>
              <a:rPr lang="en-CA" sz="2600" dirty="0"/>
            </a:br>
            <a:r>
              <a:rPr lang="en-CA" sz="2600" dirty="0"/>
              <a:t>he shall make the same provision for sin offerings, burnt offerings, </a:t>
            </a:r>
            <a:br>
              <a:rPr lang="en-CA" sz="2600" dirty="0"/>
            </a:br>
            <a:r>
              <a:rPr lang="en-CA" sz="2600" dirty="0"/>
              <a:t>and grain offerings, and for the oil.</a:t>
            </a:r>
          </a:p>
          <a:p>
            <a:pPr marL="457200" lvl="1" indent="0">
              <a:spcBef>
                <a:spcPts val="1200"/>
              </a:spcBef>
              <a:buNone/>
            </a:pPr>
            <a:r>
              <a:rPr lang="en-CA" sz="2600" dirty="0"/>
              <a:t>At the </a:t>
            </a:r>
            <a:r>
              <a:rPr lang="en-CA" sz="2600" b="1" dirty="0">
                <a:highlight>
                  <a:srgbClr val="FFFF00"/>
                </a:highlight>
              </a:rPr>
              <a:t>feasts</a:t>
            </a:r>
            <a:r>
              <a:rPr lang="en-CA" sz="2600" dirty="0"/>
              <a:t> and the </a:t>
            </a:r>
            <a:r>
              <a:rPr lang="en-CA" sz="2600" b="1" dirty="0">
                <a:highlight>
                  <a:srgbClr val="FFFF00"/>
                </a:highlight>
              </a:rPr>
              <a:t>appointed festivals</a:t>
            </a:r>
            <a:r>
              <a:rPr lang="en-CA" sz="2600" dirty="0"/>
              <a:t>, </a:t>
            </a:r>
            <a:br>
              <a:rPr lang="en-CA" sz="2600" dirty="0"/>
            </a:br>
            <a:r>
              <a:rPr lang="en-CA" sz="2600" dirty="0"/>
              <a:t>the grain offering with a young bull shall be an ephah, </a:t>
            </a:r>
            <a:br>
              <a:rPr lang="en-CA" sz="2600" dirty="0"/>
            </a:br>
            <a:r>
              <a:rPr lang="en-CA" sz="2600" dirty="0"/>
              <a:t>and with a ram an ephah, and with the lambs as much as one is able to give, </a:t>
            </a:r>
            <a:br>
              <a:rPr lang="en-CA" sz="2600" dirty="0"/>
            </a:br>
            <a:r>
              <a:rPr lang="en-CA" sz="2600" dirty="0"/>
              <a:t>together with a </a:t>
            </a:r>
            <a:r>
              <a:rPr lang="en-CA" sz="2600" dirty="0" err="1"/>
              <a:t>hin</a:t>
            </a:r>
            <a:r>
              <a:rPr lang="en-CA" sz="2600" dirty="0"/>
              <a:t> of oil to an ephah.</a:t>
            </a:r>
          </a:p>
        </p:txBody>
      </p:sp>
    </p:spTree>
    <p:extLst>
      <p:ext uri="{BB962C8B-B14F-4D97-AF65-F5344CB8AC3E}">
        <p14:creationId xmlns:p14="http://schemas.microsoft.com/office/powerpoint/2010/main" val="13664142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F3564-211D-EB39-4EC0-260C1BBF7E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D6C752-FF98-533C-1D1F-6CE7AA2DE1D4}"/>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Responsibilities of the Prince</a:t>
            </a:r>
          </a:p>
        </p:txBody>
      </p:sp>
      <p:sp>
        <p:nvSpPr>
          <p:cNvPr id="3" name="Content Placeholder 2">
            <a:extLst>
              <a:ext uri="{FF2B5EF4-FFF2-40B4-BE49-F238E27FC236}">
                <a16:creationId xmlns:a16="http://schemas.microsoft.com/office/drawing/2014/main" id="{3F849298-4A74-5F4A-ED45-CB72C082146F}"/>
              </a:ext>
            </a:extLst>
          </p:cNvPr>
          <p:cNvSpPr>
            <a:spLocks noGrp="1"/>
          </p:cNvSpPr>
          <p:nvPr>
            <p:ph idx="1"/>
          </p:nvPr>
        </p:nvSpPr>
        <p:spPr>
          <a:xfrm>
            <a:off x="0" y="1092200"/>
            <a:ext cx="12192000" cy="5765799"/>
          </a:xfrm>
        </p:spPr>
        <p:txBody>
          <a:bodyPr>
            <a:normAutofit lnSpcReduction="10000"/>
          </a:bodyPr>
          <a:lstStyle/>
          <a:p>
            <a:pPr marL="0" indent="0">
              <a:buNone/>
            </a:pPr>
            <a:r>
              <a:rPr lang="en-CA" b="1" dirty="0">
                <a:highlight>
                  <a:srgbClr val="FFFF00"/>
                </a:highlight>
              </a:rPr>
              <a:t>The primary responsibility of the Prince is the provision</a:t>
            </a:r>
            <a:r>
              <a:rPr lang="en-CA" dirty="0"/>
              <a:t> of animals, grain, and oil for all the ongoing Temple Sacrifices:</a:t>
            </a:r>
          </a:p>
          <a:p>
            <a:pPr marL="457200" lvl="1" indent="0">
              <a:spcBef>
                <a:spcPts val="0"/>
              </a:spcBef>
              <a:buNone/>
            </a:pPr>
            <a:r>
              <a:rPr lang="en-CA" b="1" u="sng" dirty="0"/>
              <a:t>Ezekiel 46:4-7, 45:17 ESV</a:t>
            </a:r>
            <a:br>
              <a:rPr lang="en-CA" dirty="0"/>
            </a:br>
            <a:r>
              <a:rPr lang="en-CA" dirty="0"/>
              <a:t>The </a:t>
            </a:r>
            <a:r>
              <a:rPr lang="en-CA" b="1" dirty="0">
                <a:highlight>
                  <a:srgbClr val="FFFF00"/>
                </a:highlight>
              </a:rPr>
              <a:t>burnt offering</a:t>
            </a:r>
            <a:r>
              <a:rPr lang="en-CA" dirty="0"/>
              <a:t> that the prince offers to the LORD on the </a:t>
            </a:r>
            <a:r>
              <a:rPr lang="en-CA" b="1" dirty="0">
                <a:highlight>
                  <a:srgbClr val="FFFF00"/>
                </a:highlight>
              </a:rPr>
              <a:t>Sabbath day</a:t>
            </a:r>
            <a:r>
              <a:rPr lang="en-CA" dirty="0"/>
              <a:t> </a:t>
            </a:r>
            <a:br>
              <a:rPr lang="en-CA" dirty="0"/>
            </a:br>
            <a:r>
              <a:rPr lang="en-CA" dirty="0"/>
              <a:t>shall be six lambs without blemish and a ram without blemish. </a:t>
            </a:r>
            <a:br>
              <a:rPr lang="en-CA" dirty="0"/>
            </a:br>
            <a:r>
              <a:rPr lang="en-CA" dirty="0"/>
              <a:t>And the </a:t>
            </a:r>
            <a:r>
              <a:rPr lang="en-CA" b="1" dirty="0">
                <a:highlight>
                  <a:srgbClr val="FFFF00"/>
                </a:highlight>
              </a:rPr>
              <a:t>grain offering</a:t>
            </a:r>
            <a:r>
              <a:rPr lang="en-CA" dirty="0"/>
              <a:t> with the ram shall be an ephah, </a:t>
            </a:r>
            <a:br>
              <a:rPr lang="en-CA" dirty="0"/>
            </a:br>
            <a:r>
              <a:rPr lang="en-CA" dirty="0"/>
              <a:t>and the grain offering with the lambs shall be as much as he is able, </a:t>
            </a:r>
            <a:br>
              <a:rPr lang="en-CA" dirty="0"/>
            </a:br>
            <a:r>
              <a:rPr lang="en-CA" dirty="0"/>
              <a:t>together with a </a:t>
            </a:r>
            <a:r>
              <a:rPr lang="en-CA" dirty="0" err="1"/>
              <a:t>hin</a:t>
            </a:r>
            <a:r>
              <a:rPr lang="en-CA" dirty="0"/>
              <a:t> of oil to each ephah. </a:t>
            </a:r>
          </a:p>
          <a:p>
            <a:pPr marL="457200" lvl="1" indent="0">
              <a:spcBef>
                <a:spcPts val="0"/>
              </a:spcBef>
              <a:buNone/>
            </a:pPr>
            <a:r>
              <a:rPr lang="en-CA" dirty="0"/>
              <a:t>On the day of the </a:t>
            </a:r>
            <a:r>
              <a:rPr lang="en-CA" b="1" dirty="0">
                <a:highlight>
                  <a:srgbClr val="FFFF00"/>
                </a:highlight>
              </a:rPr>
              <a:t>new moon</a:t>
            </a:r>
            <a:r>
              <a:rPr lang="en-CA" dirty="0"/>
              <a:t> he shall offer a bull from the herd without blemish, </a:t>
            </a:r>
            <a:br>
              <a:rPr lang="en-CA" dirty="0"/>
            </a:br>
            <a:r>
              <a:rPr lang="en-CA" dirty="0"/>
              <a:t>and six lambs and a ram, which shall be without blemish. </a:t>
            </a:r>
            <a:br>
              <a:rPr lang="en-CA" dirty="0"/>
            </a:br>
            <a:r>
              <a:rPr lang="en-CA" dirty="0"/>
              <a:t>As a grain offering he shall provide an ephah with the bull and an ephah with the ram, </a:t>
            </a:r>
            <a:br>
              <a:rPr lang="en-CA" dirty="0"/>
            </a:br>
            <a:r>
              <a:rPr lang="en-CA" dirty="0"/>
              <a:t>and with the lambs as much as he is able, </a:t>
            </a:r>
            <a:br>
              <a:rPr lang="en-CA" dirty="0"/>
            </a:br>
            <a:r>
              <a:rPr lang="en-CA" dirty="0"/>
              <a:t>together with a </a:t>
            </a:r>
            <a:r>
              <a:rPr lang="en-CA" dirty="0" err="1"/>
              <a:t>hin</a:t>
            </a:r>
            <a:r>
              <a:rPr lang="en-CA" dirty="0"/>
              <a:t> of oil to each ephah.</a:t>
            </a:r>
          </a:p>
          <a:p>
            <a:pPr marL="457200" lvl="1" indent="0">
              <a:spcBef>
                <a:spcPts val="600"/>
              </a:spcBef>
              <a:buNone/>
            </a:pPr>
            <a:r>
              <a:rPr lang="en-CA" b="1" dirty="0">
                <a:highlight>
                  <a:srgbClr val="FFFF00"/>
                </a:highlight>
              </a:rPr>
              <a:t>It shall be the prince’s duty</a:t>
            </a:r>
            <a:r>
              <a:rPr lang="en-CA" dirty="0"/>
              <a:t> to furnish the burnt offerings, grain offerings, and drink offerings,</a:t>
            </a:r>
            <a:br>
              <a:rPr lang="en-CA" dirty="0"/>
            </a:br>
            <a:r>
              <a:rPr lang="en-CA" dirty="0"/>
              <a:t>at the feasts, the new moons, and the Sabbaths, </a:t>
            </a:r>
            <a:br>
              <a:rPr lang="en-CA" dirty="0"/>
            </a:br>
            <a:r>
              <a:rPr lang="en-CA" dirty="0"/>
              <a:t>all the appointed feasts of the house of Israel: </a:t>
            </a:r>
            <a:br>
              <a:rPr lang="en-CA" dirty="0"/>
            </a:br>
            <a:r>
              <a:rPr lang="en-CA" dirty="0"/>
              <a:t>	he shall provide the sin offerings, grain offerings, burnt offerings, and peace offerings, </a:t>
            </a:r>
            <a:br>
              <a:rPr lang="en-CA" dirty="0"/>
            </a:br>
            <a:r>
              <a:rPr lang="en-CA" dirty="0"/>
              <a:t>	</a:t>
            </a:r>
            <a:r>
              <a:rPr lang="en-CA" b="1" dirty="0">
                <a:highlight>
                  <a:srgbClr val="FFFF00"/>
                </a:highlight>
              </a:rPr>
              <a:t>to make atonement on behalf of the house of Israel</a:t>
            </a:r>
            <a:r>
              <a:rPr lang="en-CA" dirty="0"/>
              <a:t>.</a:t>
            </a:r>
          </a:p>
        </p:txBody>
      </p:sp>
    </p:spTree>
    <p:extLst>
      <p:ext uri="{BB962C8B-B14F-4D97-AF65-F5344CB8AC3E}">
        <p14:creationId xmlns:p14="http://schemas.microsoft.com/office/powerpoint/2010/main" val="894867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2B260-56A2-59BE-EE9F-E3A0D7E7FC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30DC21-8EF0-B895-B942-42A7E7E940AB}"/>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Provisioning of the Prince</a:t>
            </a:r>
          </a:p>
        </p:txBody>
      </p:sp>
      <p:sp>
        <p:nvSpPr>
          <p:cNvPr id="3" name="Content Placeholder 2">
            <a:extLst>
              <a:ext uri="{FF2B5EF4-FFF2-40B4-BE49-F238E27FC236}">
                <a16:creationId xmlns:a16="http://schemas.microsoft.com/office/drawing/2014/main" id="{C871AE1A-4CC2-652E-BDAA-2B4C951CF196}"/>
              </a:ext>
            </a:extLst>
          </p:cNvPr>
          <p:cNvSpPr>
            <a:spLocks noGrp="1"/>
          </p:cNvSpPr>
          <p:nvPr>
            <p:ph idx="1"/>
          </p:nvPr>
        </p:nvSpPr>
        <p:spPr>
          <a:xfrm>
            <a:off x="491318" y="1130300"/>
            <a:ext cx="11700681" cy="5727699"/>
          </a:xfrm>
        </p:spPr>
        <p:txBody>
          <a:bodyPr/>
          <a:lstStyle/>
          <a:p>
            <a:pPr marL="0" indent="0">
              <a:buNone/>
            </a:pPr>
            <a:r>
              <a:rPr lang="en-CA" b="1" dirty="0">
                <a:highlight>
                  <a:srgbClr val="FFFF00"/>
                </a:highlight>
              </a:rPr>
              <a:t>The people of Israel are required to provide</a:t>
            </a:r>
            <a:r>
              <a:rPr lang="en-CA" dirty="0"/>
              <a:t> to the prince animals, grain, </a:t>
            </a:r>
            <a:br>
              <a:rPr lang="en-CA" dirty="0"/>
            </a:br>
            <a:r>
              <a:rPr lang="en-CA" dirty="0"/>
              <a:t>and oil for the sacrificial service:</a:t>
            </a:r>
          </a:p>
          <a:p>
            <a:pPr marL="457200" lvl="1" indent="0">
              <a:spcBef>
                <a:spcPts val="0"/>
              </a:spcBef>
              <a:buNone/>
            </a:pPr>
            <a:r>
              <a:rPr lang="en-CA" b="1" u="sng" dirty="0"/>
              <a:t>Ezekiel 45:13-16 ESV</a:t>
            </a:r>
            <a:br>
              <a:rPr lang="en-CA" b="1" u="sng" dirty="0"/>
            </a:br>
            <a:r>
              <a:rPr lang="en-CA" b="1" dirty="0">
                <a:highlight>
                  <a:srgbClr val="FFFF00"/>
                </a:highlight>
              </a:rPr>
              <a:t>This is the offering that you shall make</a:t>
            </a:r>
            <a:r>
              <a:rPr lang="en-CA" dirty="0"/>
              <a:t>: </a:t>
            </a:r>
            <a:br>
              <a:rPr lang="en-CA" dirty="0"/>
            </a:br>
            <a:r>
              <a:rPr lang="en-CA" dirty="0"/>
              <a:t>	one sixth of an ephah from each homer of wheat, </a:t>
            </a:r>
            <a:br>
              <a:rPr lang="en-CA" dirty="0"/>
            </a:br>
            <a:r>
              <a:rPr lang="en-CA" dirty="0"/>
              <a:t>	and one sixth of an ephah from each homer of barley, </a:t>
            </a:r>
            <a:br>
              <a:rPr lang="en-CA" dirty="0"/>
            </a:br>
            <a:r>
              <a:rPr lang="en-CA" dirty="0"/>
              <a:t>	and as the fixed portion of oil, measured in baths, </a:t>
            </a:r>
            <a:br>
              <a:rPr lang="en-CA" dirty="0"/>
            </a:br>
            <a:r>
              <a:rPr lang="en-CA" dirty="0"/>
              <a:t>	one tenth of a bath from each </a:t>
            </a:r>
            <a:r>
              <a:rPr lang="en-CA" dirty="0" err="1"/>
              <a:t>cor</a:t>
            </a:r>
            <a:r>
              <a:rPr lang="en-CA" dirty="0"/>
              <a:t> (the </a:t>
            </a:r>
            <a:r>
              <a:rPr lang="en-CA" dirty="0" err="1"/>
              <a:t>cor</a:t>
            </a:r>
            <a:r>
              <a:rPr lang="en-CA" dirty="0"/>
              <a:t>, like the homer, contains ten baths). </a:t>
            </a:r>
          </a:p>
          <a:p>
            <a:pPr marL="457200" lvl="1" indent="0">
              <a:buNone/>
            </a:pPr>
            <a:r>
              <a:rPr lang="en-CA" dirty="0"/>
              <a:t>	And one sheep from every flock of two hundred, </a:t>
            </a:r>
            <a:br>
              <a:rPr lang="en-CA" dirty="0"/>
            </a:br>
            <a:r>
              <a:rPr lang="en-CA" dirty="0"/>
              <a:t>	from the watering places of Israel </a:t>
            </a:r>
            <a:br>
              <a:rPr lang="en-CA" dirty="0"/>
            </a:br>
            <a:r>
              <a:rPr lang="en-CA" dirty="0"/>
              <a:t>	for grain offering, burnt offering, and peace offerings, to make atonement for them,</a:t>
            </a:r>
            <a:br>
              <a:rPr lang="en-CA" dirty="0"/>
            </a:br>
            <a:r>
              <a:rPr lang="en-CA" dirty="0"/>
              <a:t>	declares the Lord GOD. </a:t>
            </a:r>
          </a:p>
          <a:p>
            <a:pPr marL="457200" lvl="1" indent="0">
              <a:buNone/>
            </a:pPr>
            <a:r>
              <a:rPr lang="en-CA" b="1" dirty="0">
                <a:highlight>
                  <a:srgbClr val="FFFF00"/>
                </a:highlight>
              </a:rPr>
              <a:t>All the people of the land shall be obliged to give this offering to the prince in Israel</a:t>
            </a:r>
            <a:r>
              <a:rPr lang="en-CA" dirty="0"/>
              <a:t>.</a:t>
            </a:r>
          </a:p>
        </p:txBody>
      </p:sp>
    </p:spTree>
    <p:extLst>
      <p:ext uri="{BB962C8B-B14F-4D97-AF65-F5344CB8AC3E}">
        <p14:creationId xmlns:p14="http://schemas.microsoft.com/office/powerpoint/2010/main" val="3446943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C8084-A176-E43E-C3C1-E2028A04257F}"/>
              </a:ext>
            </a:extLst>
          </p:cNvPr>
          <p:cNvSpPr>
            <a:spLocks noGrp="1"/>
          </p:cNvSpPr>
          <p:nvPr>
            <p:ph type="title"/>
          </p:nvPr>
        </p:nvSpPr>
        <p:spPr>
          <a:xfrm>
            <a:off x="0" y="1"/>
            <a:ext cx="12192000" cy="1117599"/>
          </a:xfrm>
        </p:spPr>
        <p:txBody>
          <a:bodyPr>
            <a:normAutofit fontScale="90000"/>
          </a:bodyPr>
          <a:lstStyle/>
          <a:p>
            <a:pPr algn="ctr"/>
            <a:r>
              <a:rPr lang="en-CA" dirty="0">
                <a:latin typeface="Arial Black" panose="020B0A04020102020204" pitchFamily="34" charset="0"/>
              </a:rPr>
              <a:t>The Glory of the YHWH Fills the Temple</a:t>
            </a:r>
          </a:p>
        </p:txBody>
      </p:sp>
      <p:sp>
        <p:nvSpPr>
          <p:cNvPr id="3" name="Content Placeholder 2">
            <a:extLst>
              <a:ext uri="{FF2B5EF4-FFF2-40B4-BE49-F238E27FC236}">
                <a16:creationId xmlns:a16="http://schemas.microsoft.com/office/drawing/2014/main" id="{D0D99BBB-953A-8E77-3B38-79E3024C5A2B}"/>
              </a:ext>
            </a:extLst>
          </p:cNvPr>
          <p:cNvSpPr>
            <a:spLocks noGrp="1"/>
          </p:cNvSpPr>
          <p:nvPr>
            <p:ph idx="1"/>
          </p:nvPr>
        </p:nvSpPr>
        <p:spPr>
          <a:xfrm>
            <a:off x="0" y="927100"/>
            <a:ext cx="12192000" cy="5930899"/>
          </a:xfrm>
        </p:spPr>
        <p:txBody>
          <a:bodyPr>
            <a:normAutofit lnSpcReduction="10000"/>
          </a:bodyPr>
          <a:lstStyle/>
          <a:p>
            <a:pPr marL="0" indent="0">
              <a:buNone/>
            </a:pPr>
            <a:r>
              <a:rPr lang="en-CA" b="1" dirty="0">
                <a:highlight>
                  <a:srgbClr val="FFFF00"/>
                </a:highlight>
              </a:rPr>
              <a:t>God’s presence will definitely be in the New Temple</a:t>
            </a:r>
            <a:r>
              <a:rPr lang="en-CA" dirty="0"/>
              <a:t>:</a:t>
            </a:r>
          </a:p>
          <a:p>
            <a:pPr marL="457200" lvl="1" indent="0">
              <a:spcBef>
                <a:spcPts val="0"/>
              </a:spcBef>
              <a:buNone/>
            </a:pPr>
            <a:r>
              <a:rPr lang="en-CA" b="1" u="sng" dirty="0"/>
              <a:t>Ezekiel 43:1-5 ESV </a:t>
            </a:r>
            <a:br>
              <a:rPr lang="en-CA" b="1" u="sng" dirty="0"/>
            </a:br>
            <a:r>
              <a:rPr lang="en-CA" dirty="0"/>
              <a:t>Then he led me to the gate, the gate facing east. </a:t>
            </a:r>
            <a:br>
              <a:rPr lang="en-CA" dirty="0"/>
            </a:br>
            <a:r>
              <a:rPr lang="en-CA" dirty="0"/>
              <a:t>And behold, </a:t>
            </a:r>
            <a:r>
              <a:rPr lang="en-CA" b="1" dirty="0">
                <a:highlight>
                  <a:srgbClr val="FFFF00"/>
                </a:highlight>
              </a:rPr>
              <a:t>the glory of the God of Israel was coming from the east</a:t>
            </a:r>
            <a:r>
              <a:rPr lang="en-CA" dirty="0"/>
              <a:t>. </a:t>
            </a:r>
            <a:br>
              <a:rPr lang="en-CA" dirty="0"/>
            </a:br>
            <a:r>
              <a:rPr lang="en-CA" dirty="0"/>
              <a:t>And the sound of his coming was like the sound of many waters, </a:t>
            </a:r>
            <a:br>
              <a:rPr lang="en-CA" dirty="0"/>
            </a:br>
            <a:r>
              <a:rPr lang="en-CA" dirty="0"/>
              <a:t>and the earth shone with his glory. </a:t>
            </a:r>
          </a:p>
          <a:p>
            <a:pPr marL="457200" lvl="1" indent="0">
              <a:buNone/>
            </a:pPr>
            <a:r>
              <a:rPr lang="en-CA" dirty="0"/>
              <a:t>And </a:t>
            </a:r>
            <a:r>
              <a:rPr lang="en-CA" b="1" dirty="0">
                <a:highlight>
                  <a:srgbClr val="FFFF00"/>
                </a:highlight>
              </a:rPr>
              <a:t>the vision I saw was just like the vision</a:t>
            </a:r>
            <a:r>
              <a:rPr lang="en-CA" dirty="0"/>
              <a:t> </a:t>
            </a:r>
            <a:br>
              <a:rPr lang="en-CA" dirty="0"/>
            </a:br>
            <a:r>
              <a:rPr lang="en-CA" dirty="0"/>
              <a:t>that I had seen when he came to destroy the city,</a:t>
            </a:r>
            <a:br>
              <a:rPr lang="en-CA" dirty="0"/>
            </a:br>
            <a:r>
              <a:rPr lang="en-CA" dirty="0"/>
              <a:t>and just like the vision that I had seen by the Chebar canal. </a:t>
            </a:r>
            <a:br>
              <a:rPr lang="en-CA" dirty="0"/>
            </a:br>
            <a:r>
              <a:rPr lang="en-CA" dirty="0"/>
              <a:t>And I fell on my face. </a:t>
            </a:r>
          </a:p>
          <a:p>
            <a:pPr marL="457200" lvl="1" indent="0">
              <a:buNone/>
            </a:pPr>
            <a:r>
              <a:rPr lang="en-CA" dirty="0"/>
              <a:t>As </a:t>
            </a:r>
            <a:r>
              <a:rPr lang="en-CA" b="1" dirty="0">
                <a:highlight>
                  <a:srgbClr val="FFFF00"/>
                </a:highlight>
              </a:rPr>
              <a:t>the glory of the LORD entered the temple by the gate facing east</a:t>
            </a:r>
            <a:r>
              <a:rPr lang="en-CA" dirty="0"/>
              <a:t>, </a:t>
            </a:r>
            <a:br>
              <a:rPr lang="en-CA" dirty="0"/>
            </a:br>
            <a:r>
              <a:rPr lang="en-CA" dirty="0"/>
              <a:t>the Spirit lifted me up and brought me into the inner court; </a:t>
            </a:r>
            <a:br>
              <a:rPr lang="en-CA" dirty="0"/>
            </a:br>
            <a:r>
              <a:rPr lang="en-CA" dirty="0"/>
              <a:t>and behold, </a:t>
            </a:r>
            <a:r>
              <a:rPr lang="en-CA" b="1" dirty="0">
                <a:highlight>
                  <a:srgbClr val="FFFF00"/>
                </a:highlight>
              </a:rPr>
              <a:t>the glory of the LORD filled the temple</a:t>
            </a:r>
            <a:r>
              <a:rPr lang="en-CA" dirty="0"/>
              <a:t>.</a:t>
            </a:r>
          </a:p>
          <a:p>
            <a:pPr marL="457200" lvl="1" indent="0">
              <a:buNone/>
            </a:pPr>
            <a:r>
              <a:rPr lang="en-CA" b="1" u="sng" dirty="0"/>
              <a:t>Exodus 40:34-35a, 1 Kings 8:11 ESV</a:t>
            </a:r>
            <a:br>
              <a:rPr lang="en-CA" dirty="0"/>
            </a:br>
            <a:r>
              <a:rPr lang="en-CA" dirty="0"/>
              <a:t>Then the cloud covered the tent of meeting, and </a:t>
            </a:r>
            <a:r>
              <a:rPr lang="en-CA" b="1" dirty="0">
                <a:highlight>
                  <a:srgbClr val="FFFF00"/>
                </a:highlight>
              </a:rPr>
              <a:t>the glory of the LORD filled the tabernacle</a:t>
            </a:r>
            <a:r>
              <a:rPr lang="en-CA" dirty="0"/>
              <a:t>.</a:t>
            </a:r>
            <a:br>
              <a:rPr lang="en-CA" dirty="0"/>
            </a:br>
            <a:r>
              <a:rPr lang="en-CA" dirty="0"/>
              <a:t>And Moses was not able to enter the tent of meeting …</a:t>
            </a:r>
            <a:br>
              <a:rPr lang="en-CA" dirty="0"/>
            </a:br>
            <a:r>
              <a:rPr lang="en-CA" dirty="0"/>
              <a:t>… so that the priests could not stand to minister because of the cloud, </a:t>
            </a:r>
            <a:br>
              <a:rPr lang="en-CA" dirty="0"/>
            </a:br>
            <a:r>
              <a:rPr lang="en-CA" dirty="0"/>
              <a:t>for </a:t>
            </a:r>
            <a:r>
              <a:rPr lang="en-CA" b="1" dirty="0">
                <a:highlight>
                  <a:srgbClr val="FFFF00"/>
                </a:highlight>
              </a:rPr>
              <a:t>the glory of the LORD filled the house of the LORD</a:t>
            </a:r>
            <a:r>
              <a:rPr lang="en-CA" dirty="0"/>
              <a:t>. </a:t>
            </a:r>
          </a:p>
        </p:txBody>
      </p:sp>
    </p:spTree>
    <p:extLst>
      <p:ext uri="{BB962C8B-B14F-4D97-AF65-F5344CB8AC3E}">
        <p14:creationId xmlns:p14="http://schemas.microsoft.com/office/powerpoint/2010/main" val="12997396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CDA12-54F7-E4D0-CE81-326BA1A7EE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A036D4-E13A-5B6F-616C-7DF0BFC9D8C0}"/>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An Example Ruler</a:t>
            </a:r>
          </a:p>
        </p:txBody>
      </p:sp>
      <p:sp>
        <p:nvSpPr>
          <p:cNvPr id="3" name="Content Placeholder 2">
            <a:extLst>
              <a:ext uri="{FF2B5EF4-FFF2-40B4-BE49-F238E27FC236}">
                <a16:creationId xmlns:a16="http://schemas.microsoft.com/office/drawing/2014/main" id="{41B33F07-55D9-8DEB-8C01-BB127C3BEEA0}"/>
              </a:ext>
            </a:extLst>
          </p:cNvPr>
          <p:cNvSpPr>
            <a:spLocks noGrp="1"/>
          </p:cNvSpPr>
          <p:nvPr>
            <p:ph idx="1"/>
          </p:nvPr>
        </p:nvSpPr>
        <p:spPr>
          <a:xfrm>
            <a:off x="0" y="1117600"/>
            <a:ext cx="12192000" cy="5740399"/>
          </a:xfrm>
        </p:spPr>
        <p:txBody>
          <a:bodyPr>
            <a:normAutofit fontScale="92500" lnSpcReduction="10000"/>
          </a:bodyPr>
          <a:lstStyle/>
          <a:p>
            <a:pPr marL="0" indent="0">
              <a:spcBef>
                <a:spcPts val="0"/>
              </a:spcBef>
              <a:buNone/>
            </a:pPr>
            <a:r>
              <a:rPr lang="en-CA" sz="3000" b="1" dirty="0">
                <a:highlight>
                  <a:srgbClr val="FFFF00"/>
                </a:highlight>
              </a:rPr>
              <a:t>The Prince is to serve as an example leader for the rest of the world to emulate</a:t>
            </a:r>
            <a:r>
              <a:rPr lang="en-CA" sz="3000" dirty="0"/>
              <a:t>:</a:t>
            </a:r>
          </a:p>
          <a:p>
            <a:pPr marL="457200" lvl="1" indent="0">
              <a:spcBef>
                <a:spcPts val="0"/>
              </a:spcBef>
              <a:buNone/>
            </a:pPr>
            <a:r>
              <a:rPr lang="en-CA" sz="2600" b="1" u="sng" dirty="0"/>
              <a:t>Ezekiel 45:8b, 46:18, 45:9-12 ESV</a:t>
            </a:r>
            <a:br>
              <a:rPr lang="en-CA" sz="2600" b="1" u="sng" dirty="0"/>
            </a:br>
            <a:r>
              <a:rPr lang="en-CA" sz="2600" dirty="0"/>
              <a:t>And </a:t>
            </a:r>
            <a:r>
              <a:rPr lang="en-CA" sz="2600" b="1" dirty="0">
                <a:highlight>
                  <a:srgbClr val="FFFF00"/>
                </a:highlight>
              </a:rPr>
              <a:t>my princes shall no more oppress my people</a:t>
            </a:r>
            <a:r>
              <a:rPr lang="en-CA" sz="2600" dirty="0"/>
              <a:t>, </a:t>
            </a:r>
            <a:br>
              <a:rPr lang="en-CA" sz="2600" dirty="0"/>
            </a:br>
            <a:r>
              <a:rPr lang="en-CA" sz="2600" dirty="0"/>
              <a:t>but they shall let the house of Israel have the land according to their tribes.</a:t>
            </a:r>
          </a:p>
          <a:p>
            <a:pPr marL="457200" lvl="1" indent="0">
              <a:buNone/>
            </a:pPr>
            <a:r>
              <a:rPr lang="en-CA" sz="2600" b="1" dirty="0">
                <a:highlight>
                  <a:srgbClr val="FFFF00"/>
                </a:highlight>
              </a:rPr>
              <a:t>The prince shall not take any of the inheritance of the people</a:t>
            </a:r>
            <a:r>
              <a:rPr lang="en-CA" sz="2600" dirty="0"/>
              <a:t>, </a:t>
            </a:r>
            <a:br>
              <a:rPr lang="en-CA" sz="2600" dirty="0"/>
            </a:br>
            <a:r>
              <a:rPr lang="en-CA" sz="2600" dirty="0"/>
              <a:t>thrusting them out of their property. </a:t>
            </a:r>
            <a:br>
              <a:rPr lang="en-CA" sz="2600" dirty="0"/>
            </a:br>
            <a:r>
              <a:rPr lang="en-CA" sz="2600" dirty="0"/>
              <a:t>He shall give his sons their inheritance out of his own property, </a:t>
            </a:r>
            <a:br>
              <a:rPr lang="en-CA" sz="2600" dirty="0"/>
            </a:br>
            <a:r>
              <a:rPr lang="en-CA" sz="2600" dirty="0"/>
              <a:t>so that none of my people shall be scattered from his property.</a:t>
            </a:r>
          </a:p>
          <a:p>
            <a:pPr marL="457200" lvl="1" indent="0">
              <a:buNone/>
            </a:pPr>
            <a:r>
              <a:rPr lang="en-CA" sz="2600" dirty="0"/>
              <a:t>Thus says the Lord GOD: </a:t>
            </a:r>
            <a:br>
              <a:rPr lang="en-CA" sz="2600" dirty="0"/>
            </a:br>
            <a:r>
              <a:rPr lang="en-CA" sz="2600" dirty="0"/>
              <a:t>	Enough, O princes of Israel! </a:t>
            </a:r>
            <a:br>
              <a:rPr lang="en-CA" sz="2600" dirty="0"/>
            </a:br>
            <a:r>
              <a:rPr lang="en-CA" sz="2600" dirty="0"/>
              <a:t>	</a:t>
            </a:r>
            <a:r>
              <a:rPr lang="en-CA" sz="2600" b="1" dirty="0">
                <a:highlight>
                  <a:srgbClr val="FFFF00"/>
                </a:highlight>
              </a:rPr>
              <a:t>Put away violence and oppression</a:t>
            </a:r>
            <a:r>
              <a:rPr lang="en-CA" sz="2600" dirty="0"/>
              <a:t>, and </a:t>
            </a:r>
            <a:r>
              <a:rPr lang="en-CA" sz="2600" b="1" dirty="0">
                <a:highlight>
                  <a:srgbClr val="FFFF00"/>
                </a:highlight>
              </a:rPr>
              <a:t>execute justice and righteousness</a:t>
            </a:r>
            <a:r>
              <a:rPr lang="en-CA" sz="2600" dirty="0"/>
              <a:t>. </a:t>
            </a:r>
            <a:br>
              <a:rPr lang="en-CA" sz="2600" dirty="0"/>
            </a:br>
            <a:r>
              <a:rPr lang="en-CA" sz="2600" dirty="0"/>
              <a:t>	Cease your evictions of my people, declares the Lord GOD.</a:t>
            </a:r>
          </a:p>
          <a:p>
            <a:pPr marL="457200" lvl="1" indent="0">
              <a:buNone/>
            </a:pPr>
            <a:r>
              <a:rPr lang="en-CA" sz="2600" b="1" dirty="0">
                <a:highlight>
                  <a:srgbClr val="FFFF00"/>
                </a:highlight>
              </a:rPr>
              <a:t>You shall have just balances</a:t>
            </a:r>
            <a:r>
              <a:rPr lang="en-CA" sz="2600" dirty="0"/>
              <a:t>, a just ephah, and a just bath. </a:t>
            </a:r>
            <a:br>
              <a:rPr lang="en-CA" sz="2600" dirty="0"/>
            </a:br>
            <a:r>
              <a:rPr lang="en-CA" sz="2600" dirty="0"/>
              <a:t>The ephah and the bath shall be of the same measure, </a:t>
            </a:r>
            <a:br>
              <a:rPr lang="en-CA" sz="2600" dirty="0"/>
            </a:br>
            <a:r>
              <a:rPr lang="en-CA" sz="2600" dirty="0"/>
              <a:t>the bath containing one tenth of a homer, and the ephah one tenth of a homer; </a:t>
            </a:r>
            <a:br>
              <a:rPr lang="en-CA" sz="2600" dirty="0"/>
            </a:br>
            <a:r>
              <a:rPr lang="en-CA" sz="2600" dirty="0"/>
              <a:t>the homer shall be the standard measure. </a:t>
            </a:r>
            <a:br>
              <a:rPr lang="en-CA" sz="2600" dirty="0"/>
            </a:br>
            <a:r>
              <a:rPr lang="en-CA" sz="2600" dirty="0"/>
              <a:t>The shekel shall be twenty gerahs; </a:t>
            </a:r>
            <a:br>
              <a:rPr lang="en-CA" sz="2600" dirty="0"/>
            </a:br>
            <a:r>
              <a:rPr lang="en-CA" sz="2600" dirty="0"/>
              <a:t>twenty shekels plus twenty-five shekels plus fifteen shekels shall be your mina.</a:t>
            </a:r>
          </a:p>
        </p:txBody>
      </p:sp>
    </p:spTree>
    <p:extLst>
      <p:ext uri="{BB962C8B-B14F-4D97-AF65-F5344CB8AC3E}">
        <p14:creationId xmlns:p14="http://schemas.microsoft.com/office/powerpoint/2010/main" val="1511358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4C05D-AD70-C00B-53A7-3117E405C4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992D45-7551-621E-AA2F-CED6C622C4A3}"/>
              </a:ext>
            </a:extLst>
          </p:cNvPr>
          <p:cNvSpPr>
            <a:spLocks noGrp="1"/>
          </p:cNvSpPr>
          <p:nvPr>
            <p:ph type="title"/>
          </p:nvPr>
        </p:nvSpPr>
        <p:spPr>
          <a:xfrm>
            <a:off x="0" y="1"/>
            <a:ext cx="12192000" cy="1155699"/>
          </a:xfrm>
        </p:spPr>
        <p:txBody>
          <a:bodyPr>
            <a:normAutofit/>
          </a:bodyPr>
          <a:lstStyle/>
          <a:p>
            <a:pPr algn="ctr"/>
            <a:r>
              <a:rPr lang="en-CA" dirty="0">
                <a:latin typeface="Arial Black" panose="020B0A04020102020204" pitchFamily="34" charset="0"/>
              </a:rPr>
              <a:t>The Role of the Priests</a:t>
            </a:r>
          </a:p>
        </p:txBody>
      </p:sp>
      <p:sp>
        <p:nvSpPr>
          <p:cNvPr id="3" name="Content Placeholder 2">
            <a:extLst>
              <a:ext uri="{FF2B5EF4-FFF2-40B4-BE49-F238E27FC236}">
                <a16:creationId xmlns:a16="http://schemas.microsoft.com/office/drawing/2014/main" id="{E4013910-257D-BC1A-8FE1-8AA291EB65EA}"/>
              </a:ext>
            </a:extLst>
          </p:cNvPr>
          <p:cNvSpPr>
            <a:spLocks noGrp="1"/>
          </p:cNvSpPr>
          <p:nvPr>
            <p:ph idx="1"/>
          </p:nvPr>
        </p:nvSpPr>
        <p:spPr>
          <a:xfrm>
            <a:off x="1119116" y="1155700"/>
            <a:ext cx="11072884" cy="5702299"/>
          </a:xfrm>
        </p:spPr>
        <p:txBody>
          <a:bodyPr>
            <a:normAutofit fontScale="92500" lnSpcReduction="10000"/>
          </a:bodyPr>
          <a:lstStyle/>
          <a:p>
            <a:r>
              <a:rPr lang="en-CA" b="1" dirty="0">
                <a:highlight>
                  <a:srgbClr val="FFFF00"/>
                </a:highlight>
              </a:rPr>
              <a:t>The Zadokite Priesthood will fulfill the charge originally given to Aaron</a:t>
            </a:r>
            <a:r>
              <a:rPr lang="en-CA" dirty="0"/>
              <a:t>:</a:t>
            </a:r>
          </a:p>
          <a:p>
            <a:pPr marL="457200" lvl="1" indent="0">
              <a:spcBef>
                <a:spcPts val="0"/>
              </a:spcBef>
              <a:buNone/>
            </a:pPr>
            <a:r>
              <a:rPr lang="en-CA" b="1" u="sng" dirty="0"/>
              <a:t>Leviticus 10:10-11 ESV</a:t>
            </a:r>
            <a:br>
              <a:rPr lang="en-CA" b="1" u="sng" dirty="0"/>
            </a:br>
            <a:r>
              <a:rPr lang="en-CA" dirty="0"/>
              <a:t>You are to </a:t>
            </a:r>
            <a:r>
              <a:rPr lang="en-CA" b="1" dirty="0">
                <a:highlight>
                  <a:srgbClr val="FFFF00"/>
                </a:highlight>
              </a:rPr>
              <a:t>distinguish between the holy and the common</a:t>
            </a:r>
            <a:r>
              <a:rPr lang="en-CA" dirty="0"/>
              <a:t>, </a:t>
            </a:r>
            <a:br>
              <a:rPr lang="en-CA" dirty="0"/>
            </a:br>
            <a:r>
              <a:rPr lang="en-CA" dirty="0"/>
              <a:t>and </a:t>
            </a:r>
            <a:r>
              <a:rPr lang="en-CA" b="1" dirty="0">
                <a:highlight>
                  <a:srgbClr val="FFFF00"/>
                </a:highlight>
              </a:rPr>
              <a:t>between the unclean and the clean</a:t>
            </a:r>
            <a:r>
              <a:rPr lang="en-CA" dirty="0"/>
              <a:t>, </a:t>
            </a:r>
            <a:br>
              <a:rPr lang="en-CA" dirty="0"/>
            </a:br>
            <a:r>
              <a:rPr lang="en-CA" dirty="0"/>
              <a:t>and you are to </a:t>
            </a:r>
            <a:r>
              <a:rPr lang="en-CA" b="1" dirty="0">
                <a:highlight>
                  <a:srgbClr val="FFFF00"/>
                </a:highlight>
              </a:rPr>
              <a:t>teach the people</a:t>
            </a:r>
            <a:r>
              <a:rPr lang="en-CA" dirty="0"/>
              <a:t> of Israel all the statutes </a:t>
            </a:r>
            <a:br>
              <a:rPr lang="en-CA" dirty="0"/>
            </a:br>
            <a:r>
              <a:rPr lang="en-CA" dirty="0"/>
              <a:t>that the LORD has spoken to them by Moses.</a:t>
            </a:r>
          </a:p>
          <a:p>
            <a:r>
              <a:rPr lang="en-CA" dirty="0"/>
              <a:t>The Priests are given no permanent lands:</a:t>
            </a:r>
          </a:p>
          <a:p>
            <a:pPr marL="457200" lvl="1" indent="0">
              <a:spcBef>
                <a:spcPts val="0"/>
              </a:spcBef>
              <a:buNone/>
            </a:pPr>
            <a:r>
              <a:rPr lang="en-CA" b="1" u="sng" dirty="0"/>
              <a:t>Ezekiel 44:28-31 ESV</a:t>
            </a:r>
            <a:br>
              <a:rPr lang="en-CA" b="1" u="sng" dirty="0"/>
            </a:br>
            <a:r>
              <a:rPr lang="en-CA" dirty="0"/>
              <a:t>This shall be their inheritance: </a:t>
            </a:r>
            <a:br>
              <a:rPr lang="en-CA" dirty="0"/>
            </a:br>
            <a:r>
              <a:rPr lang="en-CA" b="1" dirty="0">
                <a:highlight>
                  <a:srgbClr val="FFFF00"/>
                </a:highlight>
              </a:rPr>
              <a:t>I am their inheritance</a:t>
            </a:r>
            <a:r>
              <a:rPr lang="en-CA" dirty="0"/>
              <a:t>: </a:t>
            </a:r>
            <a:br>
              <a:rPr lang="en-CA" dirty="0"/>
            </a:br>
            <a:r>
              <a:rPr lang="en-CA" dirty="0"/>
              <a:t>	and you shall give them no possession in Israel; I am their possession.  </a:t>
            </a:r>
          </a:p>
          <a:p>
            <a:pPr marL="457200" lvl="1" indent="0">
              <a:buNone/>
            </a:pPr>
            <a:r>
              <a:rPr lang="en-CA" dirty="0"/>
              <a:t>They shall eat the grain offering, the sin offering, and the guilt offering, </a:t>
            </a:r>
            <a:br>
              <a:rPr lang="en-CA" dirty="0"/>
            </a:br>
            <a:r>
              <a:rPr lang="en-CA" dirty="0"/>
              <a:t>and every devoted thing in Israel shall be theirs. </a:t>
            </a:r>
            <a:br>
              <a:rPr lang="en-CA" dirty="0"/>
            </a:br>
            <a:r>
              <a:rPr lang="en-CA" dirty="0"/>
              <a:t>And the first of all the firstfruits of all kinds, </a:t>
            </a:r>
            <a:br>
              <a:rPr lang="en-CA" dirty="0"/>
            </a:br>
            <a:r>
              <a:rPr lang="en-CA" dirty="0"/>
              <a:t>and every offering of all kinds from all your offerings, </a:t>
            </a:r>
            <a:r>
              <a:rPr lang="en-CA" b="1" dirty="0">
                <a:highlight>
                  <a:srgbClr val="FFFF00"/>
                </a:highlight>
              </a:rPr>
              <a:t>shall belong to the priests</a:t>
            </a:r>
            <a:r>
              <a:rPr lang="en-CA" dirty="0"/>
              <a:t>. </a:t>
            </a:r>
          </a:p>
          <a:p>
            <a:pPr marL="457200" lvl="1" indent="0">
              <a:buNone/>
            </a:pPr>
            <a:r>
              <a:rPr lang="en-CA" dirty="0"/>
              <a:t>You shall also give to the priests the first of your dough, </a:t>
            </a:r>
            <a:br>
              <a:rPr lang="en-CA" dirty="0"/>
            </a:br>
            <a:r>
              <a:rPr lang="en-CA" dirty="0"/>
              <a:t>that a blessing may rest on your house. </a:t>
            </a:r>
          </a:p>
          <a:p>
            <a:pPr marL="457200" lvl="1" indent="0">
              <a:buNone/>
            </a:pPr>
            <a:r>
              <a:rPr lang="en-CA" b="1" dirty="0">
                <a:highlight>
                  <a:srgbClr val="FFFF00"/>
                </a:highlight>
              </a:rPr>
              <a:t>The priests shall not eat of anything</a:t>
            </a:r>
            <a:r>
              <a:rPr lang="en-CA" dirty="0"/>
              <a:t>, whether bird or beast, </a:t>
            </a:r>
            <a:br>
              <a:rPr lang="en-CA" dirty="0"/>
            </a:br>
            <a:r>
              <a:rPr lang="en-CA" b="1" dirty="0">
                <a:highlight>
                  <a:srgbClr val="FFFF00"/>
                </a:highlight>
              </a:rPr>
              <a:t>that has died of itself</a:t>
            </a:r>
            <a:r>
              <a:rPr lang="en-CA" dirty="0"/>
              <a:t> or is torn by wild animals.</a:t>
            </a:r>
          </a:p>
        </p:txBody>
      </p:sp>
    </p:spTree>
    <p:extLst>
      <p:ext uri="{BB962C8B-B14F-4D97-AF65-F5344CB8AC3E}">
        <p14:creationId xmlns:p14="http://schemas.microsoft.com/office/powerpoint/2010/main" val="17558447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3A9B3-BCD0-49F1-CAE5-2323B0238D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7EE114-E225-D5A1-F3F0-492AD026518C}"/>
              </a:ext>
            </a:extLst>
          </p:cNvPr>
          <p:cNvSpPr>
            <a:spLocks noGrp="1"/>
          </p:cNvSpPr>
          <p:nvPr>
            <p:ph type="title"/>
          </p:nvPr>
        </p:nvSpPr>
        <p:spPr>
          <a:xfrm>
            <a:off x="0" y="1"/>
            <a:ext cx="12192000" cy="1155699"/>
          </a:xfrm>
        </p:spPr>
        <p:txBody>
          <a:bodyPr>
            <a:normAutofit/>
          </a:bodyPr>
          <a:lstStyle/>
          <a:p>
            <a:pPr algn="ctr"/>
            <a:r>
              <a:rPr lang="en-CA" dirty="0">
                <a:latin typeface="Arial Black" panose="020B0A04020102020204" pitchFamily="34" charset="0"/>
              </a:rPr>
              <a:t>The Responsibilities of the Priests</a:t>
            </a:r>
          </a:p>
        </p:txBody>
      </p:sp>
      <p:sp>
        <p:nvSpPr>
          <p:cNvPr id="3" name="Content Placeholder 2">
            <a:extLst>
              <a:ext uri="{FF2B5EF4-FFF2-40B4-BE49-F238E27FC236}">
                <a16:creationId xmlns:a16="http://schemas.microsoft.com/office/drawing/2014/main" id="{665FA093-70C1-87C6-9028-A665DC412934}"/>
              </a:ext>
            </a:extLst>
          </p:cNvPr>
          <p:cNvSpPr>
            <a:spLocks noGrp="1"/>
          </p:cNvSpPr>
          <p:nvPr>
            <p:ph idx="1"/>
          </p:nvPr>
        </p:nvSpPr>
        <p:spPr>
          <a:xfrm>
            <a:off x="491318" y="1016000"/>
            <a:ext cx="11700681" cy="5841999"/>
          </a:xfrm>
        </p:spPr>
        <p:txBody>
          <a:bodyPr>
            <a:normAutofit/>
          </a:bodyPr>
          <a:lstStyle/>
          <a:p>
            <a:pPr marL="0" indent="0">
              <a:buNone/>
            </a:pPr>
            <a:r>
              <a:rPr lang="en-CA" dirty="0"/>
              <a:t>The included </a:t>
            </a:r>
            <a:r>
              <a:rPr lang="en-CA" b="1" dirty="0">
                <a:highlight>
                  <a:srgbClr val="FFFF00"/>
                </a:highlight>
              </a:rPr>
              <a:t>prescriptions</a:t>
            </a:r>
            <a:r>
              <a:rPr lang="en-CA" dirty="0"/>
              <a:t> and </a:t>
            </a:r>
            <a:r>
              <a:rPr lang="en-CA" b="1" dirty="0">
                <a:highlight>
                  <a:srgbClr val="FFFF00"/>
                </a:highlight>
              </a:rPr>
              <a:t>proscriptions</a:t>
            </a:r>
            <a:r>
              <a:rPr lang="en-CA" dirty="0"/>
              <a:t> are basically excerpted from the Writings of Moses: </a:t>
            </a:r>
          </a:p>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2200" b="1" i="0" u="sng" strike="noStrike" kern="1200" cap="none" spc="0" normalizeH="0" baseline="0" noProof="0" dirty="0">
                <a:ln>
                  <a:noFill/>
                </a:ln>
                <a:solidFill>
                  <a:prstClr val="black"/>
                </a:solidFill>
                <a:effectLst/>
                <a:uLnTx/>
                <a:uFillTx/>
                <a:latin typeface="Aptos" panose="02110004020202020204"/>
                <a:ea typeface="+mn-ea"/>
                <a:cs typeface="+mn-cs"/>
              </a:rPr>
              <a:t>Ezekiel 44:20-25 ESV</a:t>
            </a:r>
            <a:r>
              <a:rPr kumimoji="0" lang="en-CA" sz="2200" i="0" strike="noStrike" kern="1200" cap="none" spc="0" normalizeH="0" baseline="0" noProof="0" dirty="0">
                <a:ln>
                  <a:noFill/>
                </a:ln>
                <a:solidFill>
                  <a:prstClr val="black"/>
                </a:solidFill>
                <a:effectLst/>
                <a:uLnTx/>
                <a:uFillTx/>
                <a:latin typeface="Aptos" panose="02110004020202020204"/>
                <a:ea typeface="+mn-ea"/>
                <a:cs typeface="+mn-cs"/>
              </a:rPr>
              <a:t> (see also verses 26-27)</a:t>
            </a:r>
            <a:br>
              <a:rPr kumimoji="0" lang="en-CA" sz="2200" b="1" i="0" u="sng"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They shall </a:t>
            </a:r>
            <a:r>
              <a:rPr kumimoji="0" lang="en-CA" sz="22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not shave their heads</a:t>
            </a: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 or let their locks grow long; </a:t>
            </a:r>
            <a:b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they shall surely trim the hair of their heads.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CA" sz="22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No priest shall drink wine</a:t>
            </a: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 when he enters the inner court.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They shall not marry a widow or a divorced woman, </a:t>
            </a:r>
            <a:b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but </a:t>
            </a:r>
            <a:r>
              <a:rPr kumimoji="0" lang="en-CA" sz="22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only virgins of the offspring of the house of Israel</a:t>
            </a: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 or a widow who is the widow of a priest.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CA" sz="22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They shall teach my people the difference between the holy and the common, </a:t>
            </a:r>
            <a:br>
              <a:rPr kumimoji="0" lang="en-CA" sz="22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br>
            <a:r>
              <a:rPr kumimoji="0" lang="en-CA" sz="22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and show them how to distinguish between the unclean and the clean</a:t>
            </a: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In a dispute, they shall </a:t>
            </a:r>
            <a:r>
              <a:rPr kumimoji="0" lang="en-CA" sz="22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act as judges</a:t>
            </a: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 and they shall judge it according to my judgments.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They shall </a:t>
            </a:r>
            <a:r>
              <a:rPr kumimoji="0" lang="en-CA" sz="22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keep my [torah] </a:t>
            </a: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and my statutes in all my appointed feasts, </a:t>
            </a:r>
            <a:b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and they shall keep my Sabbaths holy.  </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They shall </a:t>
            </a:r>
            <a:r>
              <a:rPr kumimoji="0" lang="en-CA" sz="22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not defile themselves by going near to a dead person</a:t>
            </a: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 </a:t>
            </a:r>
            <a:b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However, for father or mother, for son or daughter, </a:t>
            </a:r>
            <a:b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200" b="0" i="0" u="none" strike="noStrike" kern="1200" cap="none" spc="0" normalizeH="0" baseline="0" noProof="0" dirty="0">
                <a:ln>
                  <a:noFill/>
                </a:ln>
                <a:solidFill>
                  <a:prstClr val="black"/>
                </a:solidFill>
                <a:effectLst/>
                <a:uLnTx/>
                <a:uFillTx/>
                <a:latin typeface="Aptos" panose="02110004020202020204"/>
                <a:ea typeface="+mn-ea"/>
                <a:cs typeface="+mn-cs"/>
              </a:rPr>
              <a:t>for brother or unmarried sister they may defile themselves. </a:t>
            </a:r>
          </a:p>
        </p:txBody>
      </p:sp>
    </p:spTree>
    <p:extLst>
      <p:ext uri="{BB962C8B-B14F-4D97-AF65-F5344CB8AC3E}">
        <p14:creationId xmlns:p14="http://schemas.microsoft.com/office/powerpoint/2010/main" val="37558460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66350-13DD-9115-96FB-A182C6BB15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AB48-A8F1-1703-3E13-0FE58294A09D}"/>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An Object Lesson in Holiness</a:t>
            </a:r>
          </a:p>
        </p:txBody>
      </p:sp>
      <p:sp>
        <p:nvSpPr>
          <p:cNvPr id="3" name="Content Placeholder 2">
            <a:extLst>
              <a:ext uri="{FF2B5EF4-FFF2-40B4-BE49-F238E27FC236}">
                <a16:creationId xmlns:a16="http://schemas.microsoft.com/office/drawing/2014/main" id="{5019C396-5764-5CB5-082E-70FD3EA6E349}"/>
              </a:ext>
            </a:extLst>
          </p:cNvPr>
          <p:cNvSpPr>
            <a:spLocks noGrp="1"/>
          </p:cNvSpPr>
          <p:nvPr>
            <p:ph idx="1"/>
          </p:nvPr>
        </p:nvSpPr>
        <p:spPr>
          <a:xfrm>
            <a:off x="0" y="927100"/>
            <a:ext cx="12192000" cy="5930899"/>
          </a:xfrm>
        </p:spPr>
        <p:txBody>
          <a:bodyPr>
            <a:normAutofit/>
          </a:bodyPr>
          <a:lstStyle/>
          <a:p>
            <a:pPr marL="0" indent="0">
              <a:buNone/>
            </a:pPr>
            <a:r>
              <a:rPr lang="en-CA" b="1" dirty="0">
                <a:highlight>
                  <a:srgbClr val="FFFF00"/>
                </a:highlight>
              </a:rPr>
              <a:t>YHWH alludes to obscure historical events to contrast the “Holiness” required</a:t>
            </a:r>
            <a:r>
              <a:rPr lang="en-CA" dirty="0"/>
              <a:t>:</a:t>
            </a:r>
          </a:p>
          <a:p>
            <a:pPr marL="457200" lvl="1" indent="0">
              <a:spcBef>
                <a:spcPts val="0"/>
              </a:spcBef>
              <a:buNone/>
            </a:pPr>
            <a:r>
              <a:rPr lang="en-CA" b="1" u="sng" dirty="0"/>
              <a:t>Ezekiel 44:4-5a, 6-7a</a:t>
            </a:r>
            <a:r>
              <a:rPr lang="el-GR" b="1" u="sng" dirty="0">
                <a:latin typeface="Calibri" panose="020F0502020204030204" pitchFamily="34" charset="0"/>
                <a:cs typeface="Calibri" panose="020F0502020204030204" pitchFamily="34" charset="0"/>
              </a:rPr>
              <a:t>α</a:t>
            </a:r>
            <a:r>
              <a:rPr lang="en-CA" b="1" u="sng" dirty="0"/>
              <a:t>, 7b-8 ESV</a:t>
            </a:r>
            <a:br>
              <a:rPr lang="en-CA" b="1" u="sng" dirty="0"/>
            </a:br>
            <a:r>
              <a:rPr lang="en-CA" dirty="0"/>
              <a:t>Then he brought me by way of the north gate to the front of the temple, </a:t>
            </a:r>
            <a:br>
              <a:rPr lang="en-CA" dirty="0"/>
            </a:br>
            <a:r>
              <a:rPr lang="en-CA" dirty="0"/>
              <a:t>and I looked, and behold, the glory of the LORD filled the temple of the LORD. </a:t>
            </a:r>
            <a:br>
              <a:rPr lang="en-CA" dirty="0"/>
            </a:br>
            <a:r>
              <a:rPr lang="en-CA" dirty="0"/>
              <a:t>And I fell on my face.  And the LORD said to me, </a:t>
            </a:r>
            <a:br>
              <a:rPr lang="en-CA" dirty="0"/>
            </a:br>
            <a:r>
              <a:rPr lang="en-CA" dirty="0"/>
              <a:t>	“Son of man, mark well, </a:t>
            </a:r>
            <a:r>
              <a:rPr lang="en-CA" b="1" dirty="0">
                <a:highlight>
                  <a:srgbClr val="FFFF00"/>
                </a:highlight>
              </a:rPr>
              <a:t>see with your eyes</a:t>
            </a:r>
            <a:r>
              <a:rPr lang="en-CA" dirty="0"/>
              <a:t>, </a:t>
            </a:r>
            <a:br>
              <a:rPr lang="en-CA" dirty="0"/>
            </a:br>
            <a:r>
              <a:rPr lang="en-CA" dirty="0"/>
              <a:t>	and </a:t>
            </a:r>
            <a:r>
              <a:rPr lang="en-CA" b="1" dirty="0">
                <a:highlight>
                  <a:srgbClr val="FFFF00"/>
                </a:highlight>
              </a:rPr>
              <a:t>hear with your ears</a:t>
            </a:r>
            <a:r>
              <a:rPr lang="en-CA" dirty="0"/>
              <a:t> all that I shall tell you concerning </a:t>
            </a:r>
            <a:br>
              <a:rPr lang="en-CA" dirty="0"/>
            </a:br>
            <a:r>
              <a:rPr lang="en-CA" dirty="0"/>
              <a:t>	</a:t>
            </a:r>
            <a:r>
              <a:rPr lang="en-CA" b="1" dirty="0">
                <a:highlight>
                  <a:srgbClr val="FFFF00"/>
                </a:highlight>
              </a:rPr>
              <a:t>all the statutes of the temple of the LORD and all its [torah]</a:t>
            </a:r>
            <a:r>
              <a:rPr lang="en-CA" dirty="0"/>
              <a:t>. </a:t>
            </a:r>
          </a:p>
          <a:p>
            <a:pPr marL="457200" lvl="1" indent="0">
              <a:buNone/>
            </a:pPr>
            <a:r>
              <a:rPr lang="en-CA" dirty="0"/>
              <a:t>	And say to the rebellious house, to the house of Israel, </a:t>
            </a:r>
            <a:br>
              <a:rPr lang="en-CA" dirty="0"/>
            </a:br>
            <a:r>
              <a:rPr lang="en-CA" dirty="0"/>
              <a:t>	Thus says the Lord GOD: </a:t>
            </a:r>
            <a:br>
              <a:rPr lang="en-CA" dirty="0"/>
            </a:br>
            <a:r>
              <a:rPr lang="en-CA" dirty="0"/>
              <a:t>		</a:t>
            </a:r>
            <a:r>
              <a:rPr lang="en-CA" b="1" dirty="0">
                <a:highlight>
                  <a:srgbClr val="FFFF00"/>
                </a:highlight>
              </a:rPr>
              <a:t>O house of Israel</a:t>
            </a:r>
            <a:r>
              <a:rPr lang="en-CA" dirty="0"/>
              <a:t>, enough of all your abominations, in </a:t>
            </a:r>
            <a:r>
              <a:rPr lang="en-CA" b="1" dirty="0">
                <a:highlight>
                  <a:srgbClr val="FFFF00"/>
                </a:highlight>
              </a:rPr>
              <a:t>admitting foreigners</a:t>
            </a:r>
            <a:r>
              <a:rPr lang="en-CA" dirty="0"/>
              <a:t>,</a:t>
            </a:r>
            <a:br>
              <a:rPr lang="en-CA" dirty="0"/>
            </a:br>
            <a:r>
              <a:rPr lang="en-CA" dirty="0"/>
              <a:t>		</a:t>
            </a:r>
            <a:r>
              <a:rPr lang="en-CA" b="1" dirty="0">
                <a:highlight>
                  <a:srgbClr val="FFFF00"/>
                </a:highlight>
              </a:rPr>
              <a:t>uncircumcised in heart</a:t>
            </a:r>
            <a:r>
              <a:rPr lang="en-CA" dirty="0"/>
              <a:t> and flesh, to be in my sanctuary, profaning my temple …</a:t>
            </a:r>
            <a:br>
              <a:rPr lang="en-CA" dirty="0"/>
            </a:br>
            <a:r>
              <a:rPr lang="en-CA" dirty="0"/>
              <a:t>		</a:t>
            </a:r>
            <a:r>
              <a:rPr lang="en-CA" b="1" dirty="0">
                <a:highlight>
                  <a:srgbClr val="FFFF00"/>
                </a:highlight>
              </a:rPr>
              <a:t>You have broken my covenant</a:t>
            </a:r>
            <a:r>
              <a:rPr lang="en-CA" dirty="0"/>
              <a:t>, in addition to all your abominations. </a:t>
            </a:r>
            <a:br>
              <a:rPr lang="en-CA" dirty="0"/>
            </a:br>
            <a:r>
              <a:rPr lang="en-CA" dirty="0"/>
              <a:t>		And you have not kept charge of my holy things, </a:t>
            </a:r>
            <a:br>
              <a:rPr lang="en-CA" dirty="0"/>
            </a:br>
            <a:r>
              <a:rPr lang="en-CA" dirty="0"/>
              <a:t>		but you have set others to keep my charge for you in my sanctuary.</a:t>
            </a:r>
          </a:p>
        </p:txBody>
      </p:sp>
    </p:spTree>
    <p:extLst>
      <p:ext uri="{BB962C8B-B14F-4D97-AF65-F5344CB8AC3E}">
        <p14:creationId xmlns:p14="http://schemas.microsoft.com/office/powerpoint/2010/main" val="1744886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66151-2A43-ABD9-3941-1AAB795D68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6C75E-3A6E-A15C-F001-0D062807CA91}"/>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An Object Lesson in Holiness</a:t>
            </a:r>
          </a:p>
        </p:txBody>
      </p:sp>
      <p:sp>
        <p:nvSpPr>
          <p:cNvPr id="3" name="Content Placeholder 2">
            <a:extLst>
              <a:ext uri="{FF2B5EF4-FFF2-40B4-BE49-F238E27FC236}">
                <a16:creationId xmlns:a16="http://schemas.microsoft.com/office/drawing/2014/main" id="{0BCD9463-1080-C89D-FD22-731211C59745}"/>
              </a:ext>
            </a:extLst>
          </p:cNvPr>
          <p:cNvSpPr>
            <a:spLocks noGrp="1"/>
          </p:cNvSpPr>
          <p:nvPr>
            <p:ph idx="1"/>
          </p:nvPr>
        </p:nvSpPr>
        <p:spPr>
          <a:xfrm>
            <a:off x="791570" y="927100"/>
            <a:ext cx="11400430" cy="5930899"/>
          </a:xfrm>
        </p:spPr>
        <p:txBody>
          <a:bodyPr>
            <a:normAutofit lnSpcReduction="10000"/>
          </a:bodyPr>
          <a:lstStyle/>
          <a:p>
            <a:pPr marL="0" indent="0">
              <a:buNone/>
            </a:pPr>
            <a:r>
              <a:rPr lang="en-CA" b="1" dirty="0">
                <a:highlight>
                  <a:srgbClr val="FFFF00"/>
                </a:highlight>
              </a:rPr>
              <a:t>The whole Temple Area is declared to be “Holy”</a:t>
            </a:r>
            <a:r>
              <a:rPr lang="en-CA" dirty="0"/>
              <a:t>:</a:t>
            </a:r>
          </a:p>
          <a:p>
            <a:pPr marL="457200" lvl="1" indent="0">
              <a:spcBef>
                <a:spcPts val="0"/>
              </a:spcBef>
              <a:buNone/>
            </a:pPr>
            <a:r>
              <a:rPr lang="en-CA" b="1" u="sng" dirty="0"/>
              <a:t>Ezekiel 42:15, 20, 43:12 ESV</a:t>
            </a:r>
            <a:br>
              <a:rPr lang="en-CA" dirty="0"/>
            </a:br>
            <a:r>
              <a:rPr lang="en-CA" dirty="0"/>
              <a:t>Now when he had finished measuring the interior of the temple area, </a:t>
            </a:r>
            <a:br>
              <a:rPr lang="en-CA" dirty="0"/>
            </a:br>
            <a:r>
              <a:rPr lang="en-CA" dirty="0"/>
              <a:t>he led me out by the gate that faced east, and measured the temple area all around. </a:t>
            </a:r>
            <a:br>
              <a:rPr lang="en-CA" dirty="0"/>
            </a:br>
            <a:r>
              <a:rPr lang="en-CA" dirty="0"/>
              <a:t>He measured it on the four sides. </a:t>
            </a:r>
            <a:br>
              <a:rPr lang="en-CA" dirty="0"/>
            </a:br>
            <a:r>
              <a:rPr lang="en-CA" dirty="0"/>
              <a:t>It had a wall around it, 500 cubits long and 500 cubits broad, </a:t>
            </a:r>
            <a:br>
              <a:rPr lang="en-CA" dirty="0"/>
            </a:br>
            <a:r>
              <a:rPr lang="en-CA" dirty="0"/>
              <a:t>to make a separation between the holy and the common. </a:t>
            </a:r>
          </a:p>
          <a:p>
            <a:pPr marL="457200" lvl="1" indent="0">
              <a:buNone/>
            </a:pPr>
            <a:r>
              <a:rPr lang="en-CA" b="1" dirty="0">
                <a:highlight>
                  <a:srgbClr val="FFFF00"/>
                </a:highlight>
              </a:rPr>
              <a:t>This is the [torah] of the temple</a:t>
            </a:r>
            <a:r>
              <a:rPr lang="en-CA" dirty="0"/>
              <a:t>: </a:t>
            </a:r>
            <a:br>
              <a:rPr lang="en-CA" dirty="0"/>
            </a:br>
            <a:r>
              <a:rPr lang="en-CA" dirty="0"/>
              <a:t>	</a:t>
            </a:r>
            <a:r>
              <a:rPr lang="en-CA" b="1" dirty="0">
                <a:highlight>
                  <a:srgbClr val="FFFF00"/>
                </a:highlight>
              </a:rPr>
              <a:t>the whole territory on the top of the mountain all around shall be most holy</a:t>
            </a:r>
            <a:r>
              <a:rPr lang="en-CA" dirty="0"/>
              <a:t>. </a:t>
            </a:r>
            <a:br>
              <a:rPr lang="en-CA" dirty="0"/>
            </a:br>
            <a:r>
              <a:rPr lang="en-CA" dirty="0"/>
              <a:t>Behold, </a:t>
            </a:r>
            <a:r>
              <a:rPr lang="en-CA" b="1" dirty="0">
                <a:highlight>
                  <a:srgbClr val="FFFF00"/>
                </a:highlight>
              </a:rPr>
              <a:t>this is the [torah] of the temple</a:t>
            </a:r>
            <a:r>
              <a:rPr lang="en-CA" dirty="0"/>
              <a:t>.</a:t>
            </a:r>
          </a:p>
          <a:p>
            <a:pPr marL="457200" lvl="1" indent="0">
              <a:buNone/>
            </a:pPr>
            <a:r>
              <a:rPr lang="en-CA" b="1" u="sng" dirty="0"/>
              <a:t>Ezekiel 44:1-2 ESV</a:t>
            </a:r>
            <a:r>
              <a:rPr lang="en-CA" dirty="0"/>
              <a:t> (see also verse 3)</a:t>
            </a:r>
            <a:br>
              <a:rPr lang="en-CA" b="1" u="sng" dirty="0"/>
            </a:br>
            <a:r>
              <a:rPr lang="en-CA" dirty="0"/>
              <a:t>Then he brought me back to </a:t>
            </a:r>
            <a:r>
              <a:rPr lang="en-CA" b="1" dirty="0">
                <a:highlight>
                  <a:srgbClr val="FFFF00"/>
                </a:highlight>
              </a:rPr>
              <a:t>the outer gate of the sanctuary</a:t>
            </a:r>
            <a:r>
              <a:rPr lang="en-CA" dirty="0"/>
              <a:t>, </a:t>
            </a:r>
            <a:r>
              <a:rPr lang="en-CA" b="1" dirty="0">
                <a:highlight>
                  <a:srgbClr val="FFFF00"/>
                </a:highlight>
              </a:rPr>
              <a:t>which faces east</a:t>
            </a:r>
            <a:r>
              <a:rPr lang="en-CA" dirty="0"/>
              <a:t>. </a:t>
            </a:r>
            <a:br>
              <a:rPr lang="en-CA" dirty="0"/>
            </a:br>
            <a:r>
              <a:rPr lang="en-CA" dirty="0"/>
              <a:t>And it was shut. </a:t>
            </a:r>
            <a:br>
              <a:rPr lang="en-CA" dirty="0"/>
            </a:br>
            <a:r>
              <a:rPr lang="en-CA" dirty="0"/>
              <a:t>And the LORD said to me, </a:t>
            </a:r>
            <a:br>
              <a:rPr lang="en-CA" dirty="0"/>
            </a:br>
            <a:r>
              <a:rPr lang="en-CA" dirty="0"/>
              <a:t>	“</a:t>
            </a:r>
            <a:r>
              <a:rPr lang="en-CA" b="1" dirty="0">
                <a:highlight>
                  <a:srgbClr val="FFFF00"/>
                </a:highlight>
              </a:rPr>
              <a:t>This gate shall remain shut</a:t>
            </a:r>
            <a:r>
              <a:rPr lang="en-CA" dirty="0"/>
              <a:t>; </a:t>
            </a:r>
            <a:br>
              <a:rPr lang="en-CA" dirty="0"/>
            </a:br>
            <a:r>
              <a:rPr lang="en-CA" dirty="0"/>
              <a:t>	it shall not be opened, and no one shall enter by it, </a:t>
            </a:r>
            <a:br>
              <a:rPr lang="en-CA" dirty="0"/>
            </a:br>
            <a:r>
              <a:rPr lang="en-CA" dirty="0"/>
              <a:t>	</a:t>
            </a:r>
            <a:r>
              <a:rPr lang="en-CA" b="1" dirty="0">
                <a:highlight>
                  <a:srgbClr val="FFFF00"/>
                </a:highlight>
              </a:rPr>
              <a:t>for the LORD</a:t>
            </a:r>
            <a:r>
              <a:rPr lang="en-CA" dirty="0"/>
              <a:t>, </a:t>
            </a:r>
            <a:r>
              <a:rPr lang="en-CA" b="1" dirty="0">
                <a:highlight>
                  <a:srgbClr val="FFFF00"/>
                </a:highlight>
              </a:rPr>
              <a:t>the God of Israel</a:t>
            </a:r>
            <a:r>
              <a:rPr lang="en-CA" dirty="0"/>
              <a:t>, </a:t>
            </a:r>
            <a:r>
              <a:rPr lang="en-CA" b="1" dirty="0">
                <a:highlight>
                  <a:srgbClr val="FFFF00"/>
                </a:highlight>
              </a:rPr>
              <a:t>has entered by it</a:t>
            </a:r>
            <a:r>
              <a:rPr lang="en-CA" dirty="0"/>
              <a:t>. </a:t>
            </a:r>
            <a:br>
              <a:rPr lang="en-CA" dirty="0"/>
            </a:br>
            <a:r>
              <a:rPr lang="en-CA" dirty="0"/>
              <a:t>	Therefore it shall remain shut. …”</a:t>
            </a:r>
          </a:p>
        </p:txBody>
      </p:sp>
    </p:spTree>
    <p:extLst>
      <p:ext uri="{BB962C8B-B14F-4D97-AF65-F5344CB8AC3E}">
        <p14:creationId xmlns:p14="http://schemas.microsoft.com/office/powerpoint/2010/main" val="27101444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C4333-C4BE-C16A-18B4-74BE4A60EE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92FFAC-762C-F090-8A9E-309273BBE55A}"/>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An Object Lesson in Holiness</a:t>
            </a:r>
          </a:p>
        </p:txBody>
      </p:sp>
      <p:sp>
        <p:nvSpPr>
          <p:cNvPr id="3" name="Content Placeholder 2">
            <a:extLst>
              <a:ext uri="{FF2B5EF4-FFF2-40B4-BE49-F238E27FC236}">
                <a16:creationId xmlns:a16="http://schemas.microsoft.com/office/drawing/2014/main" id="{8DE4B820-7809-32AB-14EC-216672855A57}"/>
              </a:ext>
            </a:extLst>
          </p:cNvPr>
          <p:cNvSpPr>
            <a:spLocks noGrp="1"/>
          </p:cNvSpPr>
          <p:nvPr>
            <p:ph idx="1"/>
          </p:nvPr>
        </p:nvSpPr>
        <p:spPr>
          <a:xfrm>
            <a:off x="0" y="927100"/>
            <a:ext cx="12192000" cy="5930899"/>
          </a:xfrm>
        </p:spPr>
        <p:txBody>
          <a:bodyPr>
            <a:normAutofit lnSpcReduction="10000"/>
          </a:bodyPr>
          <a:lstStyle/>
          <a:p>
            <a:r>
              <a:rPr lang="en-CA" dirty="0"/>
              <a:t>The lands allocated to the Levites and Priests remain </a:t>
            </a:r>
            <a:r>
              <a:rPr lang="en-CA" b="1" dirty="0">
                <a:highlight>
                  <a:srgbClr val="FFFF00"/>
                </a:highlight>
              </a:rPr>
              <a:t>YHWH’s Holy Possession</a:t>
            </a:r>
            <a:r>
              <a:rPr lang="en-CA" dirty="0"/>
              <a:t>:</a:t>
            </a:r>
          </a:p>
          <a:p>
            <a:pPr marL="457200" lvl="1" indent="0">
              <a:spcBef>
                <a:spcPts val="0"/>
              </a:spcBef>
              <a:buNone/>
            </a:pPr>
            <a:r>
              <a:rPr lang="en-CA" b="1" u="sng" dirty="0"/>
              <a:t>Ezekiel 48:13-14 ESV</a:t>
            </a:r>
            <a:br>
              <a:rPr lang="en-CA" dirty="0"/>
            </a:br>
            <a:r>
              <a:rPr lang="en-CA" dirty="0"/>
              <a:t>And alongside the territory of the priests, the Levites shall have an allotment …</a:t>
            </a:r>
            <a:br>
              <a:rPr lang="en-CA" dirty="0"/>
            </a:br>
            <a:r>
              <a:rPr lang="en-CA" dirty="0"/>
              <a:t>The whole length shall be 25,000 cubits and the breadth 20,000. </a:t>
            </a:r>
            <a:br>
              <a:rPr lang="en-CA" dirty="0"/>
            </a:br>
            <a:r>
              <a:rPr lang="en-CA" dirty="0"/>
              <a:t>They shall not sell or exchange any of it. </a:t>
            </a:r>
            <a:br>
              <a:rPr lang="en-CA" dirty="0"/>
            </a:br>
            <a:r>
              <a:rPr lang="en-CA" b="1" dirty="0">
                <a:highlight>
                  <a:srgbClr val="FFFF00"/>
                </a:highlight>
              </a:rPr>
              <a:t>They shall not alienate this choice portion of the land</a:t>
            </a:r>
            <a:r>
              <a:rPr lang="en-CA" dirty="0"/>
              <a:t>, for </a:t>
            </a:r>
            <a:r>
              <a:rPr lang="en-CA" b="1" dirty="0">
                <a:highlight>
                  <a:srgbClr val="FFFF00"/>
                </a:highlight>
              </a:rPr>
              <a:t>it is holy to the LORD</a:t>
            </a:r>
            <a:r>
              <a:rPr lang="en-CA" dirty="0"/>
              <a:t>.</a:t>
            </a:r>
          </a:p>
          <a:p>
            <a:pPr>
              <a:spcBef>
                <a:spcPts val="1200"/>
              </a:spcBef>
            </a:pPr>
            <a:r>
              <a:rPr lang="en-CA" dirty="0"/>
              <a:t>Not even the “Prince” can violate the Holiness of the Inner Court:</a:t>
            </a:r>
          </a:p>
          <a:p>
            <a:pPr marL="457200" lvl="1" indent="0">
              <a:spcBef>
                <a:spcPts val="0"/>
              </a:spcBef>
              <a:buNone/>
            </a:pPr>
            <a:r>
              <a:rPr lang="en-CA" b="1" u="sng" dirty="0"/>
              <a:t>Ezekiel 46:2a, 8, 12a ESV</a:t>
            </a:r>
            <a:br>
              <a:rPr lang="en-CA" b="1" u="sng" dirty="0"/>
            </a:br>
            <a:r>
              <a:rPr lang="en-CA" dirty="0"/>
              <a:t>The prince shall enter by the vestibule of the gate from outside, </a:t>
            </a:r>
            <a:br>
              <a:rPr lang="en-CA" dirty="0"/>
            </a:br>
            <a:r>
              <a:rPr lang="en-CA" dirty="0"/>
              <a:t>and shall take his stand by the post of the gate. </a:t>
            </a:r>
            <a:br>
              <a:rPr lang="en-CA" dirty="0"/>
            </a:br>
            <a:r>
              <a:rPr lang="en-CA" b="1" dirty="0">
                <a:highlight>
                  <a:srgbClr val="FFFF00"/>
                </a:highlight>
              </a:rPr>
              <a:t>The priests shall offer his burnt offering and his peace offerings</a:t>
            </a:r>
            <a:r>
              <a:rPr lang="en-CA" dirty="0"/>
              <a:t>, </a:t>
            </a:r>
            <a:br>
              <a:rPr lang="en-CA" dirty="0"/>
            </a:br>
            <a:r>
              <a:rPr lang="en-CA" dirty="0"/>
              <a:t>and </a:t>
            </a:r>
            <a:r>
              <a:rPr lang="en-CA" b="1" dirty="0">
                <a:highlight>
                  <a:srgbClr val="FFFF00"/>
                </a:highlight>
              </a:rPr>
              <a:t>he shall worship at the threshold of the gate</a:t>
            </a:r>
            <a:r>
              <a:rPr lang="en-CA" dirty="0"/>
              <a:t>. </a:t>
            </a:r>
            <a:br>
              <a:rPr lang="en-CA" dirty="0"/>
            </a:br>
            <a:r>
              <a:rPr lang="en-CA" dirty="0"/>
              <a:t>When the prince enters, </a:t>
            </a:r>
            <a:r>
              <a:rPr lang="en-CA" b="1" dirty="0">
                <a:highlight>
                  <a:srgbClr val="FFFF00"/>
                </a:highlight>
              </a:rPr>
              <a:t>he shall enter by the vestibule of the gate</a:t>
            </a:r>
            <a:r>
              <a:rPr lang="en-CA" dirty="0"/>
              <a:t>, </a:t>
            </a:r>
            <a:br>
              <a:rPr lang="en-CA" dirty="0"/>
            </a:br>
            <a:r>
              <a:rPr lang="en-CA" dirty="0"/>
              <a:t>and </a:t>
            </a:r>
            <a:r>
              <a:rPr lang="en-CA" b="1" dirty="0">
                <a:highlight>
                  <a:srgbClr val="FFFF00"/>
                </a:highlight>
              </a:rPr>
              <a:t>he shall go out by the same way</a:t>
            </a:r>
            <a:r>
              <a:rPr lang="en-CA" dirty="0"/>
              <a:t>. </a:t>
            </a:r>
            <a:br>
              <a:rPr lang="en-CA" dirty="0"/>
            </a:br>
            <a:r>
              <a:rPr lang="en-CA" dirty="0"/>
              <a:t>When the prince provides a freewill offering, </a:t>
            </a:r>
            <a:br>
              <a:rPr lang="en-CA" dirty="0"/>
            </a:br>
            <a:r>
              <a:rPr lang="en-CA" dirty="0"/>
              <a:t>either a burnt offering or peace offerings as a freewill offering to the LORD, </a:t>
            </a:r>
            <a:br>
              <a:rPr lang="en-CA" dirty="0"/>
            </a:br>
            <a:r>
              <a:rPr lang="en-CA" dirty="0"/>
              <a:t>the gate facing east shall be opened for him. </a:t>
            </a:r>
            <a:br>
              <a:rPr lang="en-CA" dirty="0"/>
            </a:br>
            <a:r>
              <a:rPr lang="en-CA" dirty="0"/>
              <a:t>And he shall offer his burnt offering or his peace offerings </a:t>
            </a:r>
            <a:r>
              <a:rPr lang="en-CA" b="1" dirty="0">
                <a:highlight>
                  <a:srgbClr val="FFFF00"/>
                </a:highlight>
              </a:rPr>
              <a:t>as he does on the Sabbath day</a:t>
            </a:r>
            <a:r>
              <a:rPr lang="en-CA" dirty="0"/>
              <a:t>. </a:t>
            </a:r>
          </a:p>
        </p:txBody>
      </p:sp>
    </p:spTree>
    <p:extLst>
      <p:ext uri="{BB962C8B-B14F-4D97-AF65-F5344CB8AC3E}">
        <p14:creationId xmlns:p14="http://schemas.microsoft.com/office/powerpoint/2010/main" val="4261502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4B25C-F90B-E0EA-7D55-439DB0D715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EF8B8B-B2C3-422F-3FD9-3AA0C1CA455B}"/>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People Will Come and Learn</a:t>
            </a:r>
          </a:p>
        </p:txBody>
      </p:sp>
      <p:sp>
        <p:nvSpPr>
          <p:cNvPr id="3" name="Content Placeholder 2">
            <a:extLst>
              <a:ext uri="{FF2B5EF4-FFF2-40B4-BE49-F238E27FC236}">
                <a16:creationId xmlns:a16="http://schemas.microsoft.com/office/drawing/2014/main" id="{3949E4C4-9635-A767-5244-EAC2E15A78F2}"/>
              </a:ext>
            </a:extLst>
          </p:cNvPr>
          <p:cNvSpPr>
            <a:spLocks noGrp="1"/>
          </p:cNvSpPr>
          <p:nvPr>
            <p:ph idx="1"/>
          </p:nvPr>
        </p:nvSpPr>
        <p:spPr>
          <a:xfrm>
            <a:off x="0" y="927100"/>
            <a:ext cx="12192000" cy="5930899"/>
          </a:xfrm>
        </p:spPr>
        <p:txBody>
          <a:bodyPr>
            <a:normAutofit/>
          </a:bodyPr>
          <a:lstStyle/>
          <a:p>
            <a:r>
              <a:rPr lang="en-CA" b="1" dirty="0">
                <a:highlight>
                  <a:srgbClr val="FFFF00"/>
                </a:highlight>
              </a:rPr>
              <a:t>People from all over the world will come to Jerusalem to learn about “Holiness” from the Temple and from the Temple Service</a:t>
            </a:r>
            <a:r>
              <a:rPr lang="en-CA" dirty="0"/>
              <a:t>:</a:t>
            </a:r>
          </a:p>
          <a:p>
            <a:pPr marL="457200" lvl="1" indent="0">
              <a:spcBef>
                <a:spcPts val="0"/>
              </a:spcBef>
              <a:buNone/>
            </a:pPr>
            <a:r>
              <a:rPr lang="en-CA" b="1" u="sng"/>
              <a:t>Micah 4:1-2 </a:t>
            </a:r>
            <a:r>
              <a:rPr lang="en-CA" b="1" u="sng" dirty="0"/>
              <a:t>ESV</a:t>
            </a:r>
            <a:br>
              <a:rPr lang="en-CA" b="1" u="sng" dirty="0"/>
            </a:br>
            <a:r>
              <a:rPr lang="en-CA" dirty="0"/>
              <a:t>It shall come to pass in the latter days that the mountain of the house of the LORD</a:t>
            </a:r>
            <a:br>
              <a:rPr lang="en-CA" dirty="0"/>
            </a:br>
            <a:r>
              <a:rPr lang="en-CA" dirty="0"/>
              <a:t>shall be established as the highest of the mountains, and it shall be lifted up above the hills;</a:t>
            </a:r>
            <a:br>
              <a:rPr lang="en-CA" dirty="0"/>
            </a:br>
            <a:r>
              <a:rPr lang="en-CA" dirty="0"/>
              <a:t>and peoples shall flow to it, and many nations shall come, and say:</a:t>
            </a:r>
            <a:br>
              <a:rPr lang="en-CA" dirty="0"/>
            </a:br>
            <a:r>
              <a:rPr lang="en-CA" dirty="0"/>
              <a:t>	“Come, let us go up to the mountain of the LORD, </a:t>
            </a:r>
            <a:br>
              <a:rPr lang="en-CA" dirty="0"/>
            </a:br>
            <a:r>
              <a:rPr lang="en-CA" dirty="0"/>
              <a:t>	to the house of the God of Jacob,</a:t>
            </a:r>
            <a:br>
              <a:rPr lang="en-CA" dirty="0"/>
            </a:br>
            <a:r>
              <a:rPr lang="en-CA" dirty="0"/>
              <a:t>	that </a:t>
            </a:r>
            <a:r>
              <a:rPr lang="en-CA" b="1" dirty="0">
                <a:highlight>
                  <a:srgbClr val="FFFF00"/>
                </a:highlight>
              </a:rPr>
              <a:t>he may teach us his ways</a:t>
            </a:r>
            <a:r>
              <a:rPr lang="en-CA" dirty="0"/>
              <a:t> and that </a:t>
            </a:r>
            <a:r>
              <a:rPr lang="en-CA" b="1" dirty="0">
                <a:highlight>
                  <a:srgbClr val="FFFF00"/>
                </a:highlight>
              </a:rPr>
              <a:t>we may walk in his paths</a:t>
            </a:r>
            <a:r>
              <a:rPr lang="en-CA" dirty="0"/>
              <a:t>.”</a:t>
            </a:r>
            <a:br>
              <a:rPr lang="en-CA" dirty="0"/>
            </a:br>
            <a:r>
              <a:rPr lang="en-CA" dirty="0"/>
              <a:t>For out of Zion shall go forth [torah], [even] the word of the LORD from Jerusalem. </a:t>
            </a:r>
          </a:p>
          <a:p>
            <a:pPr>
              <a:spcBef>
                <a:spcPts val="1800"/>
              </a:spcBef>
            </a:pPr>
            <a:r>
              <a:rPr lang="en-CA" b="1" dirty="0">
                <a:highlight>
                  <a:srgbClr val="FFFF00"/>
                </a:highlight>
              </a:rPr>
              <a:t>To enter the Temple area will require conversion</a:t>
            </a:r>
            <a:r>
              <a:rPr lang="en-CA" dirty="0"/>
              <a:t>:</a:t>
            </a:r>
          </a:p>
          <a:p>
            <a:pPr marL="457200" lvl="1" indent="0">
              <a:spcBef>
                <a:spcPts val="0"/>
              </a:spcBef>
              <a:buNone/>
            </a:pPr>
            <a:r>
              <a:rPr lang="en-CA" b="1" u="sng" dirty="0"/>
              <a:t>Ezekiel 44:9 ESV</a:t>
            </a:r>
            <a:br>
              <a:rPr lang="en-CA" dirty="0"/>
            </a:br>
            <a:r>
              <a:rPr lang="en-CA" dirty="0"/>
              <a:t>Thus says the Lord GOD: </a:t>
            </a:r>
            <a:br>
              <a:rPr lang="en-CA" dirty="0"/>
            </a:br>
            <a:r>
              <a:rPr lang="en-CA" dirty="0"/>
              <a:t>	No foreigner, </a:t>
            </a:r>
            <a:r>
              <a:rPr lang="en-CA" b="1" dirty="0">
                <a:highlight>
                  <a:srgbClr val="FFFF00"/>
                </a:highlight>
              </a:rPr>
              <a:t>uncircumcised in heart and flesh</a:t>
            </a:r>
            <a:r>
              <a:rPr lang="en-CA" dirty="0"/>
              <a:t>, </a:t>
            </a:r>
            <a:br>
              <a:rPr lang="en-CA" dirty="0"/>
            </a:br>
            <a:r>
              <a:rPr lang="en-CA" dirty="0"/>
              <a:t>	of all the foreigners who are among the people of Israel, </a:t>
            </a:r>
            <a:br>
              <a:rPr lang="en-CA" dirty="0"/>
            </a:br>
            <a:r>
              <a:rPr lang="en-CA" dirty="0"/>
              <a:t>	</a:t>
            </a:r>
            <a:r>
              <a:rPr lang="en-CA" b="1" dirty="0">
                <a:highlight>
                  <a:srgbClr val="FFFF00"/>
                </a:highlight>
              </a:rPr>
              <a:t>shall enter my sanctuary</a:t>
            </a:r>
            <a:r>
              <a:rPr lang="en-CA" dirty="0"/>
              <a:t>.</a:t>
            </a:r>
          </a:p>
        </p:txBody>
      </p:sp>
    </p:spTree>
    <p:extLst>
      <p:ext uri="{BB962C8B-B14F-4D97-AF65-F5344CB8AC3E}">
        <p14:creationId xmlns:p14="http://schemas.microsoft.com/office/powerpoint/2010/main" val="14152637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195AE-2769-4C04-2098-B38C5AF7CD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304C95-2AA6-FCD7-2E24-4887890B9123}"/>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River of Life</a:t>
            </a:r>
          </a:p>
        </p:txBody>
      </p:sp>
      <p:sp>
        <p:nvSpPr>
          <p:cNvPr id="3" name="Content Placeholder 2">
            <a:extLst>
              <a:ext uri="{FF2B5EF4-FFF2-40B4-BE49-F238E27FC236}">
                <a16:creationId xmlns:a16="http://schemas.microsoft.com/office/drawing/2014/main" id="{58EAF8AA-E49E-CAAF-4065-C43081A3EE04}"/>
              </a:ext>
            </a:extLst>
          </p:cNvPr>
          <p:cNvSpPr>
            <a:spLocks noGrp="1"/>
          </p:cNvSpPr>
          <p:nvPr>
            <p:ph idx="1"/>
          </p:nvPr>
        </p:nvSpPr>
        <p:spPr>
          <a:xfrm>
            <a:off x="0" y="927100"/>
            <a:ext cx="12192000" cy="5930899"/>
          </a:xfrm>
        </p:spPr>
        <p:txBody>
          <a:bodyPr>
            <a:normAutofit fontScale="92500" lnSpcReduction="20000"/>
          </a:bodyPr>
          <a:lstStyle/>
          <a:p>
            <a:pPr marL="0" indent="0">
              <a:buNone/>
            </a:pPr>
            <a:r>
              <a:rPr lang="en-CA" b="1" dirty="0">
                <a:highlight>
                  <a:srgbClr val="FFFF00"/>
                </a:highlight>
              </a:rPr>
              <a:t>Ezekiel’s vision ends with the same image as The Apostle John reports</a:t>
            </a:r>
            <a:r>
              <a:rPr lang="en-CA" dirty="0"/>
              <a:t>:</a:t>
            </a:r>
          </a:p>
          <a:p>
            <a:pPr marL="457200" lvl="1" indent="0">
              <a:spcBef>
                <a:spcPts val="0"/>
              </a:spcBef>
              <a:buNone/>
            </a:pPr>
            <a:r>
              <a:rPr lang="en-CA" b="1" u="sng" dirty="0"/>
              <a:t>Revelation 22:1-2 ESV</a:t>
            </a:r>
            <a:br>
              <a:rPr lang="en-CA" b="1" u="sng" dirty="0"/>
            </a:br>
            <a:r>
              <a:rPr lang="en-CA" dirty="0"/>
              <a:t>Then </a:t>
            </a:r>
            <a:r>
              <a:rPr lang="en-CA" b="1" dirty="0">
                <a:highlight>
                  <a:srgbClr val="FFFF00"/>
                </a:highlight>
              </a:rPr>
              <a:t>the angel showed me the river of the water of life</a:t>
            </a:r>
            <a:r>
              <a:rPr lang="en-CA" dirty="0"/>
              <a:t>, bright as crystal, </a:t>
            </a:r>
            <a:br>
              <a:rPr lang="en-CA" dirty="0"/>
            </a:br>
            <a:r>
              <a:rPr lang="en-CA" dirty="0"/>
              <a:t>flowing from the throne of God and of the Lamb through the middle of the street of the city; </a:t>
            </a:r>
            <a:br>
              <a:rPr lang="en-CA" dirty="0"/>
            </a:br>
            <a:r>
              <a:rPr lang="en-CA" dirty="0"/>
              <a:t>also, on either side of the river, </a:t>
            </a:r>
            <a:r>
              <a:rPr lang="en-CA" b="1" dirty="0">
                <a:highlight>
                  <a:srgbClr val="FFFF00"/>
                </a:highlight>
              </a:rPr>
              <a:t>the tree of life</a:t>
            </a:r>
            <a:r>
              <a:rPr lang="en-CA" dirty="0"/>
              <a:t> with its twelve kinds of fruit, </a:t>
            </a:r>
            <a:br>
              <a:rPr lang="en-CA" dirty="0"/>
            </a:br>
            <a:r>
              <a:rPr lang="en-CA" dirty="0"/>
              <a:t>yielding its fruit each month. </a:t>
            </a:r>
            <a:br>
              <a:rPr lang="en-CA" dirty="0"/>
            </a:br>
            <a:r>
              <a:rPr lang="en-CA" b="1" dirty="0">
                <a:highlight>
                  <a:srgbClr val="FFFF00"/>
                </a:highlight>
              </a:rPr>
              <a:t>The leaves of the tree were for the healing of the nations</a:t>
            </a:r>
            <a:r>
              <a:rPr lang="en-CA" dirty="0"/>
              <a:t>. </a:t>
            </a:r>
          </a:p>
          <a:p>
            <a:pPr marL="457200" lvl="1" indent="0">
              <a:buNone/>
            </a:pPr>
            <a:r>
              <a:rPr lang="en-CA" b="1" u="sng" dirty="0"/>
              <a:t>Ezekiel 47:1, 8-9, 12 ESV</a:t>
            </a:r>
            <a:br>
              <a:rPr lang="en-CA" b="1" u="sng" dirty="0"/>
            </a:br>
            <a:r>
              <a:rPr lang="en-CA" dirty="0"/>
              <a:t>Then he brought me back to the door of the temple, and behold, </a:t>
            </a:r>
            <a:br>
              <a:rPr lang="en-CA" dirty="0"/>
            </a:br>
            <a:r>
              <a:rPr lang="en-CA" b="1" dirty="0">
                <a:highlight>
                  <a:srgbClr val="FFFF00"/>
                </a:highlight>
              </a:rPr>
              <a:t>water was issuing from below the threshold of the temple</a:t>
            </a:r>
            <a:r>
              <a:rPr lang="en-CA" dirty="0"/>
              <a:t> toward the east … </a:t>
            </a:r>
            <a:br>
              <a:rPr lang="en-CA" dirty="0"/>
            </a:br>
            <a:r>
              <a:rPr lang="en-CA" dirty="0"/>
              <a:t>The water was flowing down from below the south end of the threshold of the temple …</a:t>
            </a:r>
          </a:p>
          <a:p>
            <a:pPr marL="457200" lvl="1" indent="0">
              <a:buNone/>
            </a:pPr>
            <a:r>
              <a:rPr lang="en-CA" dirty="0"/>
              <a:t>And he said to me, </a:t>
            </a:r>
            <a:br>
              <a:rPr lang="en-CA" dirty="0"/>
            </a:br>
            <a:r>
              <a:rPr lang="en-CA" dirty="0"/>
              <a:t>	“</a:t>
            </a:r>
            <a:r>
              <a:rPr lang="en-CA" b="1" dirty="0">
                <a:highlight>
                  <a:srgbClr val="FFFF00"/>
                </a:highlight>
              </a:rPr>
              <a:t>This water flows toward the eastern region</a:t>
            </a:r>
            <a:r>
              <a:rPr lang="en-CA" dirty="0"/>
              <a:t> and goes down into the Arabah, </a:t>
            </a:r>
            <a:br>
              <a:rPr lang="en-CA" dirty="0"/>
            </a:br>
            <a:r>
              <a:rPr lang="en-CA" dirty="0"/>
              <a:t>	and enters the sea; </a:t>
            </a:r>
            <a:br>
              <a:rPr lang="en-CA" dirty="0"/>
            </a:br>
            <a:r>
              <a:rPr lang="en-CA" dirty="0"/>
              <a:t>	</a:t>
            </a:r>
            <a:r>
              <a:rPr lang="en-CA" b="1" dirty="0">
                <a:highlight>
                  <a:srgbClr val="FFFF00"/>
                </a:highlight>
              </a:rPr>
              <a:t>when the water flows into the sea</a:t>
            </a:r>
            <a:r>
              <a:rPr lang="en-CA" dirty="0"/>
              <a:t>, </a:t>
            </a:r>
            <a:r>
              <a:rPr lang="en-CA" b="1" dirty="0">
                <a:highlight>
                  <a:srgbClr val="FFFF00"/>
                </a:highlight>
              </a:rPr>
              <a:t>the water will become fresh</a:t>
            </a:r>
            <a:r>
              <a:rPr lang="en-CA" dirty="0"/>
              <a:t>. </a:t>
            </a:r>
            <a:br>
              <a:rPr lang="en-CA" dirty="0"/>
            </a:br>
            <a:r>
              <a:rPr lang="en-CA" dirty="0"/>
              <a:t>	And </a:t>
            </a:r>
            <a:r>
              <a:rPr lang="en-CA" b="1" dirty="0">
                <a:highlight>
                  <a:srgbClr val="FFFF00"/>
                </a:highlight>
              </a:rPr>
              <a:t>wherever the river goes</a:t>
            </a:r>
            <a:r>
              <a:rPr lang="en-CA" dirty="0"/>
              <a:t>, </a:t>
            </a:r>
            <a:r>
              <a:rPr lang="en-CA" b="1" dirty="0">
                <a:highlight>
                  <a:srgbClr val="FFFF00"/>
                </a:highlight>
              </a:rPr>
              <a:t>every living creature</a:t>
            </a:r>
            <a:r>
              <a:rPr lang="en-CA" dirty="0"/>
              <a:t> that swarms </a:t>
            </a:r>
            <a:r>
              <a:rPr lang="en-CA" b="1" dirty="0">
                <a:highlight>
                  <a:srgbClr val="FFFF00"/>
                </a:highlight>
              </a:rPr>
              <a:t>will live</a:t>
            </a:r>
            <a:r>
              <a:rPr lang="en-CA" dirty="0"/>
              <a:t> … </a:t>
            </a:r>
            <a:br>
              <a:rPr lang="en-CA" dirty="0"/>
            </a:br>
            <a:r>
              <a:rPr lang="en-CA" dirty="0"/>
              <a:t>	For this water goes there, that the waters of the sea may become fresh; </a:t>
            </a:r>
            <a:br>
              <a:rPr lang="en-CA" dirty="0"/>
            </a:br>
            <a:r>
              <a:rPr lang="en-CA" dirty="0"/>
              <a:t>	so </a:t>
            </a:r>
            <a:r>
              <a:rPr lang="en-CA" b="1" dirty="0">
                <a:highlight>
                  <a:srgbClr val="FFFF00"/>
                </a:highlight>
              </a:rPr>
              <a:t>everything will live where the river goes</a:t>
            </a:r>
            <a:r>
              <a:rPr lang="en-CA" dirty="0"/>
              <a:t>. </a:t>
            </a:r>
          </a:p>
          <a:p>
            <a:pPr marL="457200" lvl="1" indent="0">
              <a:buNone/>
            </a:pPr>
            <a:r>
              <a:rPr lang="en-CA" dirty="0"/>
              <a:t>	And on the banks, on both sides of the river, </a:t>
            </a:r>
            <a:r>
              <a:rPr lang="en-CA" b="1" dirty="0">
                <a:highlight>
                  <a:srgbClr val="FFFF00"/>
                </a:highlight>
              </a:rPr>
              <a:t>there will grow all kinds of trees</a:t>
            </a:r>
            <a:r>
              <a:rPr lang="en-CA" dirty="0"/>
              <a:t> for food. </a:t>
            </a:r>
            <a:br>
              <a:rPr lang="en-CA" dirty="0"/>
            </a:br>
            <a:r>
              <a:rPr lang="en-CA" dirty="0"/>
              <a:t>	Their leaves will not wither, nor their fruit fail, but they will bear fresh fruit every month, </a:t>
            </a:r>
            <a:br>
              <a:rPr lang="en-CA" dirty="0"/>
            </a:br>
            <a:r>
              <a:rPr lang="en-CA" dirty="0"/>
              <a:t>	because </a:t>
            </a:r>
            <a:r>
              <a:rPr lang="en-CA" b="1" dirty="0">
                <a:highlight>
                  <a:srgbClr val="FFFF00"/>
                </a:highlight>
              </a:rPr>
              <a:t>the water for them flows from the sanctuary</a:t>
            </a:r>
            <a:r>
              <a:rPr lang="en-CA" dirty="0"/>
              <a:t>. </a:t>
            </a:r>
            <a:br>
              <a:rPr lang="en-CA" dirty="0"/>
            </a:br>
            <a:r>
              <a:rPr lang="en-CA" dirty="0"/>
              <a:t>	Their fruit will be for food, and their </a:t>
            </a:r>
            <a:r>
              <a:rPr lang="en-CA" b="1" dirty="0">
                <a:highlight>
                  <a:srgbClr val="FFFF00"/>
                </a:highlight>
              </a:rPr>
              <a:t>leaves for healing</a:t>
            </a:r>
            <a:r>
              <a:rPr lang="en-CA" dirty="0"/>
              <a:t>.”</a:t>
            </a:r>
          </a:p>
          <a:p>
            <a:pPr>
              <a:buFont typeface="Wingdings" panose="05000000000000000000" pitchFamily="2" charset="2"/>
              <a:buChar char="Ø"/>
            </a:pPr>
            <a:r>
              <a:rPr lang="en-CA" b="1" dirty="0">
                <a:highlight>
                  <a:srgbClr val="FFFF00"/>
                </a:highlight>
              </a:rPr>
              <a:t>The whole world will be healed, physically and spiritually, from the New Temple!</a:t>
            </a:r>
          </a:p>
        </p:txBody>
      </p:sp>
    </p:spTree>
    <p:extLst>
      <p:ext uri="{BB962C8B-B14F-4D97-AF65-F5344CB8AC3E}">
        <p14:creationId xmlns:p14="http://schemas.microsoft.com/office/powerpoint/2010/main" val="17505990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DE7AA-5D21-42DA-91C8-738A21C743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065648-F3A2-B8DF-7878-C99A04184E16}"/>
              </a:ext>
            </a:extLst>
          </p:cNvPr>
          <p:cNvSpPr>
            <a:spLocks noGrp="1"/>
          </p:cNvSpPr>
          <p:nvPr>
            <p:ph type="title"/>
          </p:nvPr>
        </p:nvSpPr>
        <p:spPr>
          <a:xfrm>
            <a:off x="0" y="1"/>
            <a:ext cx="12192000" cy="1155699"/>
          </a:xfrm>
        </p:spPr>
        <p:txBody>
          <a:bodyPr>
            <a:normAutofit/>
          </a:bodyPr>
          <a:lstStyle/>
          <a:p>
            <a:pPr algn="ctr"/>
            <a:r>
              <a:rPr lang="en-CA" dirty="0">
                <a:latin typeface="Arial Black" panose="020B0A04020102020204" pitchFamily="34" charset="0"/>
              </a:rPr>
              <a:t>Assessment of the Temple Service</a:t>
            </a:r>
          </a:p>
        </p:txBody>
      </p:sp>
      <p:sp>
        <p:nvSpPr>
          <p:cNvPr id="3" name="Content Placeholder 2">
            <a:extLst>
              <a:ext uri="{FF2B5EF4-FFF2-40B4-BE49-F238E27FC236}">
                <a16:creationId xmlns:a16="http://schemas.microsoft.com/office/drawing/2014/main" id="{6FE45F68-C90D-BC70-ABB7-CA841B53D1D0}"/>
              </a:ext>
            </a:extLst>
          </p:cNvPr>
          <p:cNvSpPr>
            <a:spLocks noGrp="1"/>
          </p:cNvSpPr>
          <p:nvPr>
            <p:ph idx="1"/>
          </p:nvPr>
        </p:nvSpPr>
        <p:spPr>
          <a:xfrm>
            <a:off x="600500" y="1082040"/>
            <a:ext cx="11591499" cy="5775959"/>
          </a:xfrm>
        </p:spPr>
        <p:txBody>
          <a:bodyPr/>
          <a:lstStyle/>
          <a:p>
            <a:r>
              <a:rPr lang="en-CA" dirty="0"/>
              <a:t>New Israel will be a nation comprised of converted people – people learning to exemplify “holiness”</a:t>
            </a:r>
          </a:p>
          <a:p>
            <a:r>
              <a:rPr lang="en-CA" dirty="0"/>
              <a:t>At the center of the New Israel will be the city of Jerusalem</a:t>
            </a:r>
          </a:p>
          <a:p>
            <a:r>
              <a:rPr lang="en-CA" b="1" dirty="0">
                <a:highlight>
                  <a:srgbClr val="FFFF00"/>
                </a:highlight>
              </a:rPr>
              <a:t>North of  the city of Jerusalem will be the Temple</a:t>
            </a:r>
            <a:r>
              <a:rPr lang="en-CA" dirty="0"/>
              <a:t>, “</a:t>
            </a:r>
            <a:r>
              <a:rPr lang="en-CA" b="1" dirty="0">
                <a:highlight>
                  <a:srgbClr val="FFFF00"/>
                </a:highlight>
              </a:rPr>
              <a:t>the beating heart of the world</a:t>
            </a:r>
            <a:r>
              <a:rPr lang="en-CA" dirty="0"/>
              <a:t>”: in the daily Temple service there will be depicted “holiness” through </a:t>
            </a:r>
            <a:r>
              <a:rPr lang="en-CA" b="1" dirty="0">
                <a:highlight>
                  <a:srgbClr val="FFFF00"/>
                </a:highlight>
              </a:rPr>
              <a:t>sacrifices which look back to the sacrifice of Jesus Christ as a memorial</a:t>
            </a:r>
          </a:p>
          <a:p>
            <a:r>
              <a:rPr lang="en-CA" dirty="0"/>
              <a:t>The Way of God will be taught from the Temple – </a:t>
            </a:r>
            <a:r>
              <a:rPr lang="en-CA" b="1" dirty="0">
                <a:highlight>
                  <a:srgbClr val="FFFF00"/>
                </a:highlight>
              </a:rPr>
              <a:t>teaching the whole world “holiness” </a:t>
            </a:r>
            <a:r>
              <a:rPr lang="en-CA" dirty="0"/>
              <a:t>  </a:t>
            </a:r>
          </a:p>
          <a:p>
            <a:r>
              <a:rPr lang="en-CA" dirty="0"/>
              <a:t>The whole new nation of Israel will be a living example of how the nations of the world are to function</a:t>
            </a:r>
          </a:p>
          <a:p>
            <a:r>
              <a:rPr lang="en-CA" dirty="0"/>
              <a:t>The nations will come up and learn the Way of God, and the peace of God will spread to the whole world: </a:t>
            </a:r>
            <a:r>
              <a:rPr lang="en-CA" sz="2400" b="1" u="sng" dirty="0"/>
              <a:t>Isaiah 9:7a ESV</a:t>
            </a:r>
            <a:endParaRPr lang="en-CA" b="1" u="sng" dirty="0"/>
          </a:p>
          <a:p>
            <a:pPr marL="457200" lvl="1" indent="0">
              <a:buNone/>
            </a:pPr>
            <a:r>
              <a:rPr lang="en-CA" b="1" dirty="0">
                <a:highlight>
                  <a:srgbClr val="FFFF00"/>
                </a:highlight>
              </a:rPr>
              <a:t>Of the increase of his government and of peace there will be no end</a:t>
            </a:r>
            <a:r>
              <a:rPr lang="en-CA" dirty="0"/>
              <a:t> …</a:t>
            </a:r>
          </a:p>
        </p:txBody>
      </p:sp>
    </p:spTree>
    <p:extLst>
      <p:ext uri="{BB962C8B-B14F-4D97-AF65-F5344CB8AC3E}">
        <p14:creationId xmlns:p14="http://schemas.microsoft.com/office/powerpoint/2010/main" val="23894442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4DB6C-6B75-367D-B5FE-86B884166C35}"/>
              </a:ext>
            </a:extLst>
          </p:cNvPr>
          <p:cNvSpPr>
            <a:spLocks noGrp="1"/>
          </p:cNvSpPr>
          <p:nvPr>
            <p:ph type="title"/>
          </p:nvPr>
        </p:nvSpPr>
        <p:spPr>
          <a:xfrm>
            <a:off x="838200" y="1"/>
            <a:ext cx="10515600" cy="1082039"/>
          </a:xfrm>
        </p:spPr>
        <p:txBody>
          <a:bodyPr/>
          <a:lstStyle/>
          <a:p>
            <a:pPr algn="ctr"/>
            <a:r>
              <a:rPr lang="en-CA" dirty="0">
                <a:latin typeface="Arial Black" panose="020B0A04020102020204" pitchFamily="34" charset="0"/>
              </a:rPr>
              <a:t>The Outcome of Ezekiel’s Work</a:t>
            </a:r>
          </a:p>
        </p:txBody>
      </p:sp>
      <p:sp>
        <p:nvSpPr>
          <p:cNvPr id="3" name="Content Placeholder 2">
            <a:extLst>
              <a:ext uri="{FF2B5EF4-FFF2-40B4-BE49-F238E27FC236}">
                <a16:creationId xmlns:a16="http://schemas.microsoft.com/office/drawing/2014/main" id="{03B3F91B-D8D5-BBA6-D365-F2B5F9DFE2C5}"/>
              </a:ext>
            </a:extLst>
          </p:cNvPr>
          <p:cNvSpPr>
            <a:spLocks noGrp="1"/>
          </p:cNvSpPr>
          <p:nvPr>
            <p:ph idx="1"/>
          </p:nvPr>
        </p:nvSpPr>
        <p:spPr>
          <a:xfrm>
            <a:off x="0" y="1051560"/>
            <a:ext cx="12192000" cy="5806439"/>
          </a:xfrm>
        </p:spPr>
        <p:txBody>
          <a:bodyPr>
            <a:normAutofit lnSpcReduction="10000"/>
          </a:bodyPr>
          <a:lstStyle/>
          <a:p>
            <a:pPr marL="0" indent="0">
              <a:buNone/>
            </a:pPr>
            <a:r>
              <a:rPr lang="en-CA" b="1" dirty="0">
                <a:highlight>
                  <a:srgbClr val="FFFF00"/>
                </a:highlight>
              </a:rPr>
              <a:t>Daniel prayed, and probably also petitioned Cyrus</a:t>
            </a:r>
            <a:r>
              <a:rPr lang="en-CA" dirty="0"/>
              <a:t>:</a:t>
            </a:r>
          </a:p>
          <a:p>
            <a:pPr marL="457200" lvl="1" indent="0">
              <a:spcBef>
                <a:spcPts val="0"/>
              </a:spcBef>
              <a:buNone/>
            </a:pPr>
            <a:r>
              <a:rPr lang="en-CA" b="1" u="sng" dirty="0"/>
              <a:t>Daniel 9:1-2 ESV</a:t>
            </a:r>
            <a:br>
              <a:rPr lang="en-CA" b="1" u="sng" dirty="0"/>
            </a:br>
            <a:r>
              <a:rPr lang="en-CA" dirty="0"/>
              <a:t>In the first year of [Cyrus], who was made king over the realm of the Chaldeans</a:t>
            </a:r>
            <a:br>
              <a:rPr lang="en-CA" dirty="0"/>
            </a:br>
            <a:r>
              <a:rPr lang="en-CA" dirty="0"/>
              <a:t>—</a:t>
            </a:r>
            <a:r>
              <a:rPr lang="en-CA" b="1" dirty="0">
                <a:highlight>
                  <a:srgbClr val="FFFF00"/>
                </a:highlight>
              </a:rPr>
              <a:t>in the first year of his reign</a:t>
            </a:r>
            <a:r>
              <a:rPr lang="en-CA" dirty="0"/>
              <a:t>, I, Daniel, perceived in the books the number of years that,</a:t>
            </a:r>
            <a:br>
              <a:rPr lang="en-CA" dirty="0"/>
            </a:br>
            <a:r>
              <a:rPr lang="en-CA" dirty="0"/>
              <a:t>according to the word of the LORD to Jeremiah the prophet, </a:t>
            </a:r>
            <a:br>
              <a:rPr lang="en-CA" dirty="0"/>
            </a:br>
            <a:r>
              <a:rPr lang="en-CA" dirty="0"/>
              <a:t>must pass before the end of the desolations of Jerusalem, namely, </a:t>
            </a:r>
            <a:r>
              <a:rPr lang="en-CA" b="1" dirty="0">
                <a:highlight>
                  <a:srgbClr val="FFFF00"/>
                </a:highlight>
              </a:rPr>
              <a:t>seventy years</a:t>
            </a:r>
            <a:r>
              <a:rPr lang="en-CA" dirty="0"/>
              <a:t>.</a:t>
            </a:r>
          </a:p>
          <a:p>
            <a:pPr marL="457200" lvl="1" indent="0">
              <a:buNone/>
            </a:pPr>
            <a:r>
              <a:rPr lang="en-CA" b="1" u="sng" dirty="0"/>
              <a:t>Daniel 9:16a, 17-19 ESV</a:t>
            </a:r>
            <a:br>
              <a:rPr lang="en-CA" b="1" u="sng" dirty="0"/>
            </a:br>
            <a:r>
              <a:rPr lang="en-CA" dirty="0"/>
              <a:t>O Lord, according to all your righteous acts, let your anger and your wrath turn away from your city Jerusalem, your holy hill, </a:t>
            </a:r>
            <a:r>
              <a:rPr lang="en-CA" b="1" dirty="0">
                <a:highlight>
                  <a:srgbClr val="FFFF00"/>
                </a:highlight>
              </a:rPr>
              <a:t>because for our sins</a:t>
            </a:r>
            <a:r>
              <a:rPr lang="en-CA" dirty="0"/>
              <a:t> …</a:t>
            </a:r>
            <a:br>
              <a:rPr lang="en-CA" dirty="0"/>
            </a:br>
            <a:r>
              <a:rPr lang="en-CA" dirty="0"/>
              <a:t>Now therefore, O our God, listen to the prayer of your servant and to his pleas for mercy, </a:t>
            </a:r>
            <a:br>
              <a:rPr lang="en-CA" dirty="0"/>
            </a:br>
            <a:r>
              <a:rPr lang="en-CA" dirty="0"/>
              <a:t>and for your own sake, O Lord, </a:t>
            </a:r>
            <a:r>
              <a:rPr lang="en-CA" b="1" dirty="0">
                <a:highlight>
                  <a:srgbClr val="FFFF00"/>
                </a:highlight>
              </a:rPr>
              <a:t>make your face to shine upon your sanctuary</a:t>
            </a:r>
            <a:r>
              <a:rPr lang="en-CA" dirty="0"/>
              <a:t> …</a:t>
            </a:r>
          </a:p>
          <a:p>
            <a:pPr marL="457200" lvl="1" indent="0">
              <a:buNone/>
            </a:pPr>
            <a:r>
              <a:rPr lang="en-CA" dirty="0"/>
              <a:t>O my God, incline your ear and hear. </a:t>
            </a:r>
            <a:br>
              <a:rPr lang="en-CA" dirty="0"/>
            </a:br>
            <a:r>
              <a:rPr lang="en-CA" dirty="0"/>
              <a:t>Open your eyes and </a:t>
            </a:r>
            <a:r>
              <a:rPr lang="en-CA" b="1" dirty="0">
                <a:highlight>
                  <a:srgbClr val="FFFF00"/>
                </a:highlight>
              </a:rPr>
              <a:t>see our desolations</a:t>
            </a:r>
            <a:r>
              <a:rPr lang="en-CA" dirty="0"/>
              <a:t>, and </a:t>
            </a:r>
            <a:r>
              <a:rPr lang="en-CA" b="1" dirty="0">
                <a:highlight>
                  <a:srgbClr val="FFFF00"/>
                </a:highlight>
              </a:rPr>
              <a:t>the city that is called by your name</a:t>
            </a:r>
            <a:r>
              <a:rPr lang="en-CA" dirty="0"/>
              <a:t>. </a:t>
            </a:r>
            <a:br>
              <a:rPr lang="en-CA" dirty="0"/>
            </a:br>
            <a:r>
              <a:rPr lang="en-CA" dirty="0"/>
              <a:t>For we do not present our pleas before you because of our righteousness, </a:t>
            </a:r>
            <a:br>
              <a:rPr lang="en-CA" dirty="0"/>
            </a:br>
            <a:r>
              <a:rPr lang="en-CA" dirty="0"/>
              <a:t>but </a:t>
            </a:r>
            <a:r>
              <a:rPr lang="en-CA" b="1" dirty="0">
                <a:highlight>
                  <a:srgbClr val="FFFF00"/>
                </a:highlight>
              </a:rPr>
              <a:t>because of your great mercy</a:t>
            </a:r>
            <a:r>
              <a:rPr lang="en-CA" dirty="0"/>
              <a:t>. </a:t>
            </a:r>
          </a:p>
          <a:p>
            <a:pPr marL="457200" lvl="1" indent="0">
              <a:buNone/>
            </a:pPr>
            <a:r>
              <a:rPr lang="en-CA" dirty="0"/>
              <a:t>O Lord, hear; O Lord, forgive. O Lord, pay attention and act. </a:t>
            </a:r>
            <a:br>
              <a:rPr lang="en-CA" dirty="0"/>
            </a:br>
            <a:r>
              <a:rPr lang="en-CA" dirty="0"/>
              <a:t>Delay not, for your own sake, O my God, </a:t>
            </a:r>
            <a:br>
              <a:rPr lang="en-CA" dirty="0"/>
            </a:br>
            <a:r>
              <a:rPr lang="en-CA" b="1" dirty="0">
                <a:highlight>
                  <a:srgbClr val="FFFF00"/>
                </a:highlight>
              </a:rPr>
              <a:t>because your city</a:t>
            </a:r>
            <a:r>
              <a:rPr lang="en-CA" dirty="0"/>
              <a:t> and your people are called by your name.</a:t>
            </a:r>
          </a:p>
        </p:txBody>
      </p:sp>
    </p:spTree>
    <p:extLst>
      <p:ext uri="{BB962C8B-B14F-4D97-AF65-F5344CB8AC3E}">
        <p14:creationId xmlns:p14="http://schemas.microsoft.com/office/powerpoint/2010/main" val="2080839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698C8-E3A8-EFFF-99AD-5D04AB84EC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E32F7B-074D-6DE7-E012-2EC73CBAA713}"/>
              </a:ext>
            </a:extLst>
          </p:cNvPr>
          <p:cNvSpPr>
            <a:spLocks noGrp="1"/>
          </p:cNvSpPr>
          <p:nvPr>
            <p:ph type="title"/>
          </p:nvPr>
        </p:nvSpPr>
        <p:spPr>
          <a:xfrm>
            <a:off x="0" y="0"/>
            <a:ext cx="12192000" cy="1155699"/>
          </a:xfrm>
        </p:spPr>
        <p:txBody>
          <a:bodyPr>
            <a:normAutofit/>
          </a:bodyPr>
          <a:lstStyle/>
          <a:p>
            <a:pPr algn="ctr"/>
            <a:r>
              <a:rPr lang="en-CA" dirty="0">
                <a:latin typeface="Arial Black" panose="020B0A04020102020204" pitchFamily="34" charset="0"/>
              </a:rPr>
              <a:t>YHWH Inhabits the Most Holy Place</a:t>
            </a:r>
          </a:p>
        </p:txBody>
      </p:sp>
      <p:sp>
        <p:nvSpPr>
          <p:cNvPr id="3" name="Content Placeholder 2">
            <a:extLst>
              <a:ext uri="{FF2B5EF4-FFF2-40B4-BE49-F238E27FC236}">
                <a16:creationId xmlns:a16="http://schemas.microsoft.com/office/drawing/2014/main" id="{7E430063-D9A4-632C-02D8-CBC5C6CA91B5}"/>
              </a:ext>
            </a:extLst>
          </p:cNvPr>
          <p:cNvSpPr>
            <a:spLocks noGrp="1"/>
          </p:cNvSpPr>
          <p:nvPr>
            <p:ph idx="1"/>
          </p:nvPr>
        </p:nvSpPr>
        <p:spPr>
          <a:xfrm>
            <a:off x="0" y="1028700"/>
            <a:ext cx="12192000" cy="5829299"/>
          </a:xfrm>
        </p:spPr>
        <p:txBody>
          <a:bodyPr/>
          <a:lstStyle/>
          <a:p>
            <a:pPr marL="0" indent="0">
              <a:buNone/>
            </a:pPr>
            <a:r>
              <a:rPr lang="en-CA" b="1" dirty="0">
                <a:highlight>
                  <a:srgbClr val="FFFF00"/>
                </a:highlight>
              </a:rPr>
              <a:t>The New Temple will be YHWH’s permanent home on earth</a:t>
            </a:r>
            <a:r>
              <a:rPr lang="en-CA" dirty="0"/>
              <a:t>:</a:t>
            </a:r>
          </a:p>
          <a:p>
            <a:pPr marL="457200" lvl="1" indent="0">
              <a:spcBef>
                <a:spcPts val="0"/>
              </a:spcBef>
              <a:buNone/>
            </a:pPr>
            <a:r>
              <a:rPr lang="en-CA" b="1" u="sng" dirty="0"/>
              <a:t>Ezekiel 43:6-9 ESV</a:t>
            </a:r>
            <a:br>
              <a:rPr lang="en-CA" b="1" u="sng" dirty="0"/>
            </a:br>
            <a:r>
              <a:rPr lang="en-CA" dirty="0"/>
              <a:t>While the man was standing beside me, </a:t>
            </a:r>
            <a:br>
              <a:rPr lang="en-CA" dirty="0"/>
            </a:br>
            <a:r>
              <a:rPr lang="en-CA" dirty="0"/>
              <a:t>I heard one speaking to me out of the temple, and he said to me, </a:t>
            </a:r>
            <a:br>
              <a:rPr lang="en-CA" dirty="0"/>
            </a:br>
            <a:r>
              <a:rPr lang="en-CA" dirty="0"/>
              <a:t>	“Son of man, </a:t>
            </a:r>
            <a:r>
              <a:rPr lang="en-CA" b="1" dirty="0">
                <a:highlight>
                  <a:srgbClr val="FFFF00"/>
                </a:highlight>
              </a:rPr>
              <a:t>this is the place of my throne</a:t>
            </a:r>
            <a:r>
              <a:rPr lang="en-CA" dirty="0"/>
              <a:t> and </a:t>
            </a:r>
            <a:r>
              <a:rPr lang="en-CA" b="1" dirty="0">
                <a:highlight>
                  <a:srgbClr val="FFFF00"/>
                </a:highlight>
              </a:rPr>
              <a:t>the place of the soles of my feet</a:t>
            </a:r>
            <a:r>
              <a:rPr lang="en-CA" dirty="0"/>
              <a:t>, </a:t>
            </a:r>
            <a:br>
              <a:rPr lang="en-CA" dirty="0"/>
            </a:br>
            <a:r>
              <a:rPr lang="en-CA" dirty="0"/>
              <a:t>	where </a:t>
            </a:r>
            <a:r>
              <a:rPr lang="en-CA" b="1" dirty="0">
                <a:highlight>
                  <a:srgbClr val="FFFF00"/>
                </a:highlight>
              </a:rPr>
              <a:t>I will dwell in the midst of the people of Israel forever</a:t>
            </a:r>
            <a:r>
              <a:rPr lang="en-CA" dirty="0"/>
              <a:t>. </a:t>
            </a:r>
          </a:p>
          <a:p>
            <a:pPr marL="457200" lvl="1" indent="0">
              <a:buNone/>
            </a:pPr>
            <a:r>
              <a:rPr lang="en-CA" dirty="0"/>
              <a:t>	And the house of Israel shall no more defile my holy name, </a:t>
            </a:r>
            <a:br>
              <a:rPr lang="en-CA" dirty="0"/>
            </a:br>
            <a:r>
              <a:rPr lang="en-CA" dirty="0"/>
              <a:t>	neither they, nor their kings, by their whoring </a:t>
            </a:r>
            <a:br>
              <a:rPr lang="en-CA" dirty="0"/>
            </a:br>
            <a:r>
              <a:rPr lang="en-CA" dirty="0"/>
              <a:t>	and by the dead bodies of their kings at their high places, </a:t>
            </a:r>
            <a:br>
              <a:rPr lang="en-CA" dirty="0"/>
            </a:br>
            <a:r>
              <a:rPr lang="en-CA" dirty="0"/>
              <a:t>	by setting their threshold by my threshold and their doorposts beside my doorposts,</a:t>
            </a:r>
            <a:br>
              <a:rPr lang="en-CA" dirty="0"/>
            </a:br>
            <a:r>
              <a:rPr lang="en-CA" dirty="0"/>
              <a:t> 	with only a wall between me and them. </a:t>
            </a:r>
          </a:p>
          <a:p>
            <a:pPr marL="457200" lvl="1" indent="0">
              <a:buNone/>
            </a:pPr>
            <a:r>
              <a:rPr lang="en-CA" dirty="0"/>
              <a:t>	They have defiled my holy name by their abominations that they have committed, </a:t>
            </a:r>
            <a:br>
              <a:rPr lang="en-CA" dirty="0"/>
            </a:br>
            <a:r>
              <a:rPr lang="en-CA" dirty="0"/>
              <a:t>	so I have consumed them in my anger. </a:t>
            </a:r>
            <a:br>
              <a:rPr lang="en-CA" dirty="0"/>
            </a:br>
            <a:r>
              <a:rPr lang="en-CA" dirty="0"/>
              <a:t>	Now let them put away their whoring and the dead bodies of their kings far from me, </a:t>
            </a:r>
            <a:br>
              <a:rPr lang="en-CA" dirty="0"/>
            </a:br>
            <a:r>
              <a:rPr lang="en-CA" dirty="0"/>
              <a:t>	and </a:t>
            </a:r>
            <a:r>
              <a:rPr lang="en-CA" b="1" dirty="0">
                <a:highlight>
                  <a:srgbClr val="FFFF00"/>
                </a:highlight>
              </a:rPr>
              <a:t>I will dwell in their midst forever</a:t>
            </a:r>
            <a:r>
              <a:rPr lang="en-CA" dirty="0"/>
              <a:t>.”</a:t>
            </a:r>
          </a:p>
        </p:txBody>
      </p:sp>
    </p:spTree>
    <p:extLst>
      <p:ext uri="{BB962C8B-B14F-4D97-AF65-F5344CB8AC3E}">
        <p14:creationId xmlns:p14="http://schemas.microsoft.com/office/powerpoint/2010/main" val="25154796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F1791-4789-2D4E-30D8-9E422DD94B7E}"/>
              </a:ext>
            </a:extLst>
          </p:cNvPr>
          <p:cNvSpPr>
            <a:spLocks noGrp="1"/>
          </p:cNvSpPr>
          <p:nvPr>
            <p:ph type="title"/>
          </p:nvPr>
        </p:nvSpPr>
        <p:spPr>
          <a:xfrm>
            <a:off x="0" y="1"/>
            <a:ext cx="12192000" cy="960119"/>
          </a:xfrm>
        </p:spPr>
        <p:txBody>
          <a:bodyPr>
            <a:noAutofit/>
          </a:bodyPr>
          <a:lstStyle/>
          <a:p>
            <a:pPr algn="ctr"/>
            <a:r>
              <a:rPr lang="en-CA" sz="3800" dirty="0">
                <a:latin typeface="Arial Black" panose="020B0A04020102020204" pitchFamily="34" charset="0"/>
              </a:rPr>
              <a:t>The Remnant to Prepare for the First Advent</a:t>
            </a:r>
            <a:endParaRPr lang="en-CA" sz="3800" dirty="0"/>
          </a:p>
        </p:txBody>
      </p:sp>
      <p:sp>
        <p:nvSpPr>
          <p:cNvPr id="3" name="Content Placeholder 2">
            <a:extLst>
              <a:ext uri="{FF2B5EF4-FFF2-40B4-BE49-F238E27FC236}">
                <a16:creationId xmlns:a16="http://schemas.microsoft.com/office/drawing/2014/main" id="{83000103-88D7-5D99-A6E6-2304DFD1F825}"/>
              </a:ext>
            </a:extLst>
          </p:cNvPr>
          <p:cNvSpPr>
            <a:spLocks noGrp="1"/>
          </p:cNvSpPr>
          <p:nvPr>
            <p:ph idx="1"/>
          </p:nvPr>
        </p:nvSpPr>
        <p:spPr>
          <a:xfrm>
            <a:off x="0" y="1005841"/>
            <a:ext cx="12192000" cy="5852160"/>
          </a:xfrm>
        </p:spPr>
        <p:txBody>
          <a:bodyPr>
            <a:normAutofit fontScale="92500" lnSpcReduction="10000"/>
          </a:bodyPr>
          <a:lstStyle/>
          <a:p>
            <a:pPr marL="0" indent="0">
              <a:buNone/>
            </a:pPr>
            <a:r>
              <a:rPr lang="en-CA" b="1" dirty="0">
                <a:highlight>
                  <a:srgbClr val="FFFF00"/>
                </a:highlight>
              </a:rPr>
              <a:t>Cyrus decreed a return, and it occurred</a:t>
            </a:r>
            <a:r>
              <a:rPr lang="en-CA" dirty="0"/>
              <a:t>:</a:t>
            </a:r>
          </a:p>
          <a:p>
            <a:pPr marL="457200" lvl="1" indent="0">
              <a:spcBef>
                <a:spcPts val="0"/>
              </a:spcBef>
              <a:buNone/>
            </a:pPr>
            <a:r>
              <a:rPr lang="en-CA" b="1" u="sng" dirty="0"/>
              <a:t>2 Chronicles 36:22-23 ESV</a:t>
            </a:r>
            <a:br>
              <a:rPr lang="en-CA" b="1" u="sng" dirty="0"/>
            </a:br>
            <a:r>
              <a:rPr lang="en-CA" dirty="0"/>
              <a:t>Now in the first year of Cyrus king of Persia, </a:t>
            </a:r>
            <a:br>
              <a:rPr lang="en-CA" dirty="0"/>
            </a:br>
            <a:r>
              <a:rPr lang="en-CA" dirty="0"/>
              <a:t>that the word of the LORD by the mouth of Jeremiah might be fulfilled, </a:t>
            </a:r>
            <a:br>
              <a:rPr lang="en-CA" dirty="0"/>
            </a:br>
            <a:r>
              <a:rPr lang="en-CA" b="1" dirty="0">
                <a:highlight>
                  <a:srgbClr val="FFFF00"/>
                </a:highlight>
              </a:rPr>
              <a:t>the LORD stirred up the spirit of Cyrus king of Persia</a:t>
            </a:r>
            <a:r>
              <a:rPr lang="en-CA" dirty="0"/>
              <a:t>, </a:t>
            </a:r>
            <a:br>
              <a:rPr lang="en-CA" dirty="0"/>
            </a:br>
            <a:r>
              <a:rPr lang="en-CA" dirty="0"/>
              <a:t>so that he made a proclamation throughout all his kingdom and also put it in writing:</a:t>
            </a:r>
            <a:br>
              <a:rPr lang="en-CA" dirty="0"/>
            </a:br>
            <a:r>
              <a:rPr lang="en-CA" dirty="0"/>
              <a:t>	“Thus says Cyrus king of Persia, </a:t>
            </a:r>
            <a:br>
              <a:rPr lang="en-CA" dirty="0"/>
            </a:br>
            <a:r>
              <a:rPr lang="en-CA" dirty="0"/>
              <a:t>		‘</a:t>
            </a:r>
            <a:r>
              <a:rPr lang="en-CA" b="1" dirty="0">
                <a:highlight>
                  <a:srgbClr val="FFFF00"/>
                </a:highlight>
              </a:rPr>
              <a:t>The LORD</a:t>
            </a:r>
            <a:r>
              <a:rPr lang="en-CA" dirty="0"/>
              <a:t>, the God of heaven, has given me all the kingdoms of the earth, </a:t>
            </a:r>
            <a:br>
              <a:rPr lang="en-CA" dirty="0"/>
            </a:br>
            <a:r>
              <a:rPr lang="en-CA" dirty="0"/>
              <a:t>		and he </a:t>
            </a:r>
            <a:r>
              <a:rPr lang="en-CA" b="1" dirty="0">
                <a:highlight>
                  <a:srgbClr val="FFFF00"/>
                </a:highlight>
              </a:rPr>
              <a:t>has charged me to build him a house at Jerusalem</a:t>
            </a:r>
            <a:r>
              <a:rPr lang="en-CA" dirty="0"/>
              <a:t>, which is in Judah. </a:t>
            </a:r>
            <a:br>
              <a:rPr lang="en-CA" dirty="0"/>
            </a:br>
            <a:r>
              <a:rPr lang="en-CA" dirty="0"/>
              <a:t>		Whoever is among you of all his people, may the LORD his God be with him. </a:t>
            </a:r>
            <a:br>
              <a:rPr lang="en-CA" dirty="0"/>
            </a:br>
            <a:r>
              <a:rPr lang="en-CA" dirty="0"/>
              <a:t>		Let him go up.’”</a:t>
            </a:r>
          </a:p>
          <a:p>
            <a:pPr marL="457200" lvl="1" indent="0">
              <a:spcBef>
                <a:spcPts val="600"/>
              </a:spcBef>
              <a:buNone/>
            </a:pPr>
            <a:r>
              <a:rPr lang="en-CA" b="1" u="sng" dirty="0"/>
              <a:t>Ezra 5:14-16a ESV</a:t>
            </a:r>
            <a:br>
              <a:rPr lang="en-CA" b="1" u="sng" dirty="0"/>
            </a:br>
            <a:r>
              <a:rPr lang="en-CA" dirty="0"/>
              <a:t>And </a:t>
            </a:r>
            <a:r>
              <a:rPr lang="en-CA" b="1" dirty="0">
                <a:highlight>
                  <a:srgbClr val="FFFF00"/>
                </a:highlight>
              </a:rPr>
              <a:t>the gold and silver vessels of the house of God </a:t>
            </a:r>
            <a:r>
              <a:rPr lang="en-CA" dirty="0"/>
              <a:t>…</a:t>
            </a:r>
            <a:br>
              <a:rPr lang="en-CA" dirty="0"/>
            </a:br>
            <a:r>
              <a:rPr lang="en-CA" dirty="0"/>
              <a:t>these Cyrus the king took out of the temple of Babylon, </a:t>
            </a:r>
            <a:br>
              <a:rPr lang="en-CA" dirty="0"/>
            </a:br>
            <a:r>
              <a:rPr lang="en-CA" dirty="0"/>
              <a:t>and they </a:t>
            </a:r>
            <a:r>
              <a:rPr lang="en-CA" b="1" dirty="0">
                <a:highlight>
                  <a:srgbClr val="FFFF00"/>
                </a:highlight>
              </a:rPr>
              <a:t>were delivered to one whose name was Sheshbazzar</a:t>
            </a:r>
            <a:r>
              <a:rPr lang="en-CA" dirty="0"/>
              <a:t>, </a:t>
            </a:r>
            <a:br>
              <a:rPr lang="en-CA" dirty="0"/>
            </a:br>
            <a:r>
              <a:rPr lang="en-CA" dirty="0"/>
              <a:t>whom he had made governor; and he said to him, </a:t>
            </a:r>
            <a:br>
              <a:rPr lang="en-CA" dirty="0"/>
            </a:br>
            <a:r>
              <a:rPr lang="en-CA" dirty="0"/>
              <a:t>	“Take these vessels, </a:t>
            </a:r>
            <a:r>
              <a:rPr lang="en-CA" b="1" dirty="0">
                <a:highlight>
                  <a:srgbClr val="FFFF00"/>
                </a:highlight>
              </a:rPr>
              <a:t>go and put them in the temple that is in Jerusalem</a:t>
            </a:r>
            <a:r>
              <a:rPr lang="en-CA" dirty="0"/>
              <a:t>, </a:t>
            </a:r>
            <a:br>
              <a:rPr lang="en-CA" dirty="0"/>
            </a:br>
            <a:r>
              <a:rPr lang="en-CA" dirty="0"/>
              <a:t>	and </a:t>
            </a:r>
            <a:r>
              <a:rPr lang="en-CA" b="1" dirty="0">
                <a:highlight>
                  <a:srgbClr val="FFFF00"/>
                </a:highlight>
              </a:rPr>
              <a:t>let the house of God be rebuilt on its site</a:t>
            </a:r>
            <a:r>
              <a:rPr lang="en-CA" dirty="0"/>
              <a:t>.” </a:t>
            </a:r>
          </a:p>
          <a:p>
            <a:pPr marL="457200" lvl="1" indent="0">
              <a:spcBef>
                <a:spcPts val="600"/>
              </a:spcBef>
              <a:buNone/>
            </a:pPr>
            <a:r>
              <a:rPr lang="en-CA" dirty="0"/>
              <a:t>Then this </a:t>
            </a:r>
            <a:r>
              <a:rPr lang="en-CA" b="1" dirty="0">
                <a:highlight>
                  <a:srgbClr val="FFFF00"/>
                </a:highlight>
              </a:rPr>
              <a:t>Sheshbazzar came and laid the foundations of the house of God</a:t>
            </a:r>
            <a:r>
              <a:rPr lang="en-CA" dirty="0"/>
              <a:t> that is in Jerusalem …</a:t>
            </a:r>
          </a:p>
        </p:txBody>
      </p:sp>
    </p:spTree>
    <p:extLst>
      <p:ext uri="{BB962C8B-B14F-4D97-AF65-F5344CB8AC3E}">
        <p14:creationId xmlns:p14="http://schemas.microsoft.com/office/powerpoint/2010/main" val="37458697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09049-B738-590C-55B2-D58F015E7844}"/>
              </a:ext>
            </a:extLst>
          </p:cNvPr>
          <p:cNvSpPr>
            <a:spLocks noGrp="1"/>
          </p:cNvSpPr>
          <p:nvPr>
            <p:ph type="title"/>
          </p:nvPr>
        </p:nvSpPr>
        <p:spPr>
          <a:xfrm>
            <a:off x="838200" y="1520825"/>
            <a:ext cx="10515600" cy="1325563"/>
          </a:xfrm>
        </p:spPr>
        <p:txBody>
          <a:bodyPr/>
          <a:lstStyle/>
          <a:p>
            <a:r>
              <a:rPr lang="en-US" dirty="0">
                <a:latin typeface="Arial Black" panose="020B0A04020102020204" pitchFamily="34" charset="0"/>
              </a:rPr>
              <a:t>The End!</a:t>
            </a:r>
            <a:endParaRPr lang="en-CA" dirty="0">
              <a:latin typeface="Arial Black" panose="020B0A04020102020204" pitchFamily="34" charset="0"/>
            </a:endParaRPr>
          </a:p>
        </p:txBody>
      </p:sp>
    </p:spTree>
    <p:extLst>
      <p:ext uri="{BB962C8B-B14F-4D97-AF65-F5344CB8AC3E}">
        <p14:creationId xmlns:p14="http://schemas.microsoft.com/office/powerpoint/2010/main" val="1488665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5BB8F-35F7-955A-077D-F57EB623F8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9F1444-7BE9-29F0-7301-732FC35550B9}"/>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Zadokite Priesthood</a:t>
            </a:r>
          </a:p>
        </p:txBody>
      </p:sp>
      <p:sp>
        <p:nvSpPr>
          <p:cNvPr id="3" name="Content Placeholder 2">
            <a:extLst>
              <a:ext uri="{FF2B5EF4-FFF2-40B4-BE49-F238E27FC236}">
                <a16:creationId xmlns:a16="http://schemas.microsoft.com/office/drawing/2014/main" id="{DCF59EE2-8EA1-8CF4-2EE8-19398BC40915}"/>
              </a:ext>
            </a:extLst>
          </p:cNvPr>
          <p:cNvSpPr>
            <a:spLocks noGrp="1"/>
          </p:cNvSpPr>
          <p:nvPr>
            <p:ph idx="1"/>
          </p:nvPr>
        </p:nvSpPr>
        <p:spPr>
          <a:xfrm>
            <a:off x="272954" y="1016000"/>
            <a:ext cx="11919045" cy="5841999"/>
          </a:xfrm>
        </p:spPr>
        <p:txBody>
          <a:bodyPr>
            <a:normAutofit/>
          </a:bodyPr>
          <a:lstStyle/>
          <a:p>
            <a:pPr marL="0" indent="0">
              <a:buNone/>
            </a:pPr>
            <a:r>
              <a:rPr lang="en-CA" b="1" dirty="0">
                <a:highlight>
                  <a:srgbClr val="FFFF00"/>
                </a:highlight>
              </a:rPr>
              <a:t>The New Priesthood will look to Zadok as its eponymous ancestor</a:t>
            </a:r>
            <a:r>
              <a:rPr lang="en-CA" dirty="0"/>
              <a:t>:</a:t>
            </a:r>
          </a:p>
          <a:p>
            <a:pPr marL="457200" lvl="1" indent="0">
              <a:spcBef>
                <a:spcPts val="0"/>
              </a:spcBef>
              <a:buNone/>
            </a:pPr>
            <a:r>
              <a:rPr lang="en-CA" b="1" u="sng" dirty="0"/>
              <a:t>Ezekiel 44:15-16 ESV</a:t>
            </a:r>
            <a:br>
              <a:rPr lang="en-CA" b="1" u="sng" dirty="0"/>
            </a:br>
            <a:r>
              <a:rPr lang="en-CA" dirty="0"/>
              <a:t>But the Levitical priests, </a:t>
            </a:r>
            <a:r>
              <a:rPr lang="en-CA" b="1" dirty="0">
                <a:highlight>
                  <a:srgbClr val="FFFF00"/>
                </a:highlight>
              </a:rPr>
              <a:t>the sons of Zadok</a:t>
            </a:r>
            <a:r>
              <a:rPr lang="en-CA" dirty="0"/>
              <a:t>, </a:t>
            </a:r>
            <a:br>
              <a:rPr lang="en-CA" dirty="0"/>
            </a:br>
            <a:r>
              <a:rPr lang="en-CA" dirty="0"/>
              <a:t>who kept the charge of my sanctuary when the people of Israel went astray from me, </a:t>
            </a:r>
            <a:br>
              <a:rPr lang="en-CA" dirty="0"/>
            </a:br>
            <a:r>
              <a:rPr lang="en-CA" b="1" dirty="0">
                <a:highlight>
                  <a:srgbClr val="FFFF00"/>
                </a:highlight>
              </a:rPr>
              <a:t>shall come near to me to minister to me</a:t>
            </a:r>
            <a:r>
              <a:rPr lang="en-CA" dirty="0"/>
              <a:t>. </a:t>
            </a:r>
            <a:br>
              <a:rPr lang="en-CA" dirty="0"/>
            </a:br>
            <a:r>
              <a:rPr lang="en-CA" dirty="0"/>
              <a:t>And they shall stand before me to offer me the fat and the blood, declares the Lord GOD.</a:t>
            </a:r>
          </a:p>
          <a:p>
            <a:pPr marL="457200" lvl="1" indent="0">
              <a:buNone/>
            </a:pPr>
            <a:r>
              <a:rPr lang="en-CA" b="1" dirty="0">
                <a:highlight>
                  <a:srgbClr val="FFFF00"/>
                </a:highlight>
              </a:rPr>
              <a:t>They shall enter my sanctuary</a:t>
            </a:r>
            <a:r>
              <a:rPr lang="en-CA" dirty="0"/>
              <a:t>, and they shall approach my table, to minister to me, </a:t>
            </a:r>
            <a:br>
              <a:rPr lang="en-CA" dirty="0"/>
            </a:br>
            <a:r>
              <a:rPr lang="en-CA" dirty="0"/>
              <a:t>and </a:t>
            </a:r>
            <a:r>
              <a:rPr lang="en-CA" b="1" dirty="0">
                <a:highlight>
                  <a:srgbClr val="FFFF00"/>
                </a:highlight>
              </a:rPr>
              <a:t>they shall keep my charge</a:t>
            </a:r>
            <a:r>
              <a:rPr lang="en-CA" dirty="0"/>
              <a:t>. </a:t>
            </a:r>
          </a:p>
          <a:p>
            <a:pPr>
              <a:spcBef>
                <a:spcPts val="1800"/>
              </a:spcBef>
              <a:buFont typeface="Wingdings" panose="05000000000000000000" pitchFamily="2" charset="2"/>
              <a:buChar char="Ø"/>
            </a:pPr>
            <a:r>
              <a:rPr lang="en-CA" dirty="0"/>
              <a:t>“kept the charge of my sanctuary when the people of Israel went astray”: </a:t>
            </a:r>
            <a:br>
              <a:rPr lang="en-CA" dirty="0"/>
            </a:br>
            <a:r>
              <a:rPr lang="en-CA" dirty="0"/>
              <a:t>may allude to Absalom’s rebellion</a:t>
            </a:r>
          </a:p>
          <a:p>
            <a:pPr>
              <a:buFont typeface="Wingdings" panose="05000000000000000000" pitchFamily="2" charset="2"/>
              <a:buChar char="Ø"/>
            </a:pPr>
            <a:r>
              <a:rPr lang="en-CA" dirty="0"/>
              <a:t>Abiathar went with Absalom</a:t>
            </a:r>
          </a:p>
          <a:p>
            <a:pPr>
              <a:buFont typeface="Wingdings" panose="05000000000000000000" pitchFamily="2" charset="2"/>
              <a:buChar char="Ø"/>
            </a:pPr>
            <a:r>
              <a:rPr lang="en-CA" dirty="0"/>
              <a:t>Zadok remained with David</a:t>
            </a:r>
          </a:p>
          <a:p>
            <a:pPr marL="0" indent="0">
              <a:buNone/>
            </a:pPr>
            <a:endParaRPr lang="en-CA" dirty="0"/>
          </a:p>
        </p:txBody>
      </p:sp>
    </p:spTree>
    <p:extLst>
      <p:ext uri="{BB962C8B-B14F-4D97-AF65-F5344CB8AC3E}">
        <p14:creationId xmlns:p14="http://schemas.microsoft.com/office/powerpoint/2010/main" val="2262087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A12D6-4B66-0647-76A3-A66241467B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25D3A0-D08D-96E2-BFC8-ACDFCCF881CC}"/>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Zadokite Priesthood</a:t>
            </a:r>
          </a:p>
        </p:txBody>
      </p:sp>
      <p:sp>
        <p:nvSpPr>
          <p:cNvPr id="3" name="Content Placeholder 2">
            <a:extLst>
              <a:ext uri="{FF2B5EF4-FFF2-40B4-BE49-F238E27FC236}">
                <a16:creationId xmlns:a16="http://schemas.microsoft.com/office/drawing/2014/main" id="{46BDE266-C6DE-C4D3-2346-9B1F5381804B}"/>
              </a:ext>
            </a:extLst>
          </p:cNvPr>
          <p:cNvSpPr>
            <a:spLocks noGrp="1"/>
          </p:cNvSpPr>
          <p:nvPr>
            <p:ph idx="1"/>
          </p:nvPr>
        </p:nvSpPr>
        <p:spPr>
          <a:xfrm>
            <a:off x="0" y="1016000"/>
            <a:ext cx="12192000" cy="5841999"/>
          </a:xfrm>
        </p:spPr>
        <p:txBody>
          <a:bodyPr>
            <a:normAutofit/>
          </a:bodyPr>
          <a:lstStyle/>
          <a:p>
            <a:pPr marL="0" indent="0">
              <a:buNone/>
            </a:pPr>
            <a:r>
              <a:rPr lang="en-CA" b="1" dirty="0">
                <a:highlight>
                  <a:srgbClr val="FFFF00"/>
                </a:highlight>
              </a:rPr>
              <a:t>The New Priesthood will exemplify “Holiness”</a:t>
            </a:r>
            <a:r>
              <a:rPr lang="en-CA" dirty="0"/>
              <a:t>:</a:t>
            </a:r>
          </a:p>
          <a:p>
            <a:pPr marL="457200" lvl="1" indent="0">
              <a:spcBef>
                <a:spcPts val="0"/>
              </a:spcBef>
              <a:buNone/>
            </a:pPr>
            <a:r>
              <a:rPr lang="en-CA" b="1" u="sng" dirty="0"/>
              <a:t>Ezekiel 44:17-19 ESV</a:t>
            </a:r>
            <a:br>
              <a:rPr lang="en-CA" b="1" u="sng" dirty="0"/>
            </a:br>
            <a:r>
              <a:rPr lang="en-CA" dirty="0"/>
              <a:t>When they enter the gates of the inner court, </a:t>
            </a:r>
            <a:r>
              <a:rPr lang="en-CA" b="1" dirty="0">
                <a:highlight>
                  <a:srgbClr val="FFFF00"/>
                </a:highlight>
              </a:rPr>
              <a:t>they shall wear linen garments</a:t>
            </a:r>
            <a:r>
              <a:rPr lang="en-CA" dirty="0"/>
              <a:t>. </a:t>
            </a:r>
            <a:br>
              <a:rPr lang="en-CA" dirty="0"/>
            </a:br>
            <a:r>
              <a:rPr lang="en-CA" dirty="0"/>
              <a:t>They shall have nothing of wool on them, </a:t>
            </a:r>
            <a:br>
              <a:rPr lang="en-CA" dirty="0"/>
            </a:br>
            <a:r>
              <a:rPr lang="en-CA" dirty="0"/>
              <a:t>while they minister at the gates of the inner court, and within. </a:t>
            </a:r>
            <a:br>
              <a:rPr lang="en-CA" dirty="0"/>
            </a:br>
            <a:r>
              <a:rPr lang="en-CA" dirty="0"/>
              <a:t>They shall have linen turbans on their heads, and linen undergarments around their waists.</a:t>
            </a:r>
            <a:br>
              <a:rPr lang="en-CA" dirty="0"/>
            </a:br>
            <a:r>
              <a:rPr lang="en-CA" b="1" dirty="0">
                <a:highlight>
                  <a:srgbClr val="FFFF00"/>
                </a:highlight>
              </a:rPr>
              <a:t>They shall not bind themselves with anything that causes sweat</a:t>
            </a:r>
            <a:r>
              <a:rPr lang="en-CA" dirty="0"/>
              <a:t>. </a:t>
            </a:r>
          </a:p>
          <a:p>
            <a:pPr marL="457200" lvl="1" indent="0">
              <a:buNone/>
            </a:pPr>
            <a:r>
              <a:rPr lang="en-CA" dirty="0"/>
              <a:t>And </a:t>
            </a:r>
            <a:r>
              <a:rPr lang="en-CA" b="1" dirty="0">
                <a:highlight>
                  <a:srgbClr val="FFFF00"/>
                </a:highlight>
              </a:rPr>
              <a:t>when they go out into the outer court to the people</a:t>
            </a:r>
            <a:r>
              <a:rPr lang="en-CA" dirty="0"/>
              <a:t>, </a:t>
            </a:r>
            <a:br>
              <a:rPr lang="en-CA" dirty="0"/>
            </a:br>
            <a:r>
              <a:rPr lang="en-CA" dirty="0"/>
              <a:t>they shall put off the garments in which they have been ministering </a:t>
            </a:r>
            <a:br>
              <a:rPr lang="en-CA" dirty="0"/>
            </a:br>
            <a:r>
              <a:rPr lang="en-CA" dirty="0"/>
              <a:t>and lay them in the holy chambers. </a:t>
            </a:r>
            <a:br>
              <a:rPr lang="en-CA" dirty="0"/>
            </a:br>
            <a:r>
              <a:rPr lang="en-CA" dirty="0"/>
              <a:t>And they shall put on other garments, </a:t>
            </a:r>
            <a:br>
              <a:rPr lang="en-CA" dirty="0"/>
            </a:br>
            <a:r>
              <a:rPr lang="en-CA" b="1" dirty="0">
                <a:highlight>
                  <a:srgbClr val="FFFF00"/>
                </a:highlight>
              </a:rPr>
              <a:t>lest they transmit holiness to the people with their garments</a:t>
            </a:r>
            <a:r>
              <a:rPr lang="en-CA" dirty="0"/>
              <a:t>.</a:t>
            </a:r>
          </a:p>
          <a:p>
            <a:pPr marL="519113" indent="-519113">
              <a:buFont typeface="Wingdings" panose="05000000000000000000" pitchFamily="2" charset="2"/>
              <a:buChar char="Ø"/>
            </a:pPr>
            <a:r>
              <a:rPr lang="en-CA" dirty="0"/>
              <a:t>“transmit holiness”: to be in the outer court, people must be “clean”, </a:t>
            </a:r>
            <a:br>
              <a:rPr lang="en-CA" dirty="0"/>
            </a:br>
            <a:r>
              <a:rPr lang="en-CA" dirty="0"/>
              <a:t>but they remain “common”</a:t>
            </a:r>
          </a:p>
          <a:p>
            <a:pPr marL="463550" indent="-463550">
              <a:buFont typeface="Wingdings" panose="05000000000000000000" pitchFamily="2" charset="2"/>
              <a:buChar char="Ø"/>
            </a:pPr>
            <a:r>
              <a:rPr lang="en-CA" dirty="0"/>
              <a:t>The “common” cannot come in contact with the “Holy”</a:t>
            </a:r>
          </a:p>
          <a:p>
            <a:endParaRPr lang="en-CA" dirty="0"/>
          </a:p>
        </p:txBody>
      </p:sp>
    </p:spTree>
    <p:extLst>
      <p:ext uri="{BB962C8B-B14F-4D97-AF65-F5344CB8AC3E}">
        <p14:creationId xmlns:p14="http://schemas.microsoft.com/office/powerpoint/2010/main" val="3869202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8BA7D-AAFB-40D3-3201-917716B7F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FA1BEC-28A1-3C18-ED9A-45915A3689FF}"/>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Role of the Levites</a:t>
            </a:r>
          </a:p>
        </p:txBody>
      </p:sp>
      <p:sp>
        <p:nvSpPr>
          <p:cNvPr id="3" name="Content Placeholder 2">
            <a:extLst>
              <a:ext uri="{FF2B5EF4-FFF2-40B4-BE49-F238E27FC236}">
                <a16:creationId xmlns:a16="http://schemas.microsoft.com/office/drawing/2014/main" id="{2566341D-3777-323E-8E41-C84B2B9B0D1B}"/>
              </a:ext>
            </a:extLst>
          </p:cNvPr>
          <p:cNvSpPr>
            <a:spLocks noGrp="1"/>
          </p:cNvSpPr>
          <p:nvPr>
            <p:ph idx="1"/>
          </p:nvPr>
        </p:nvSpPr>
        <p:spPr>
          <a:xfrm>
            <a:off x="0" y="1132764"/>
            <a:ext cx="12192000" cy="5725235"/>
          </a:xfrm>
        </p:spPr>
        <p:txBody>
          <a:bodyPr>
            <a:normAutofit/>
          </a:bodyPr>
          <a:lstStyle/>
          <a:p>
            <a:pPr marL="0" indent="0">
              <a:buNone/>
            </a:pPr>
            <a:r>
              <a:rPr lang="en-CA" b="1" dirty="0">
                <a:highlight>
                  <a:srgbClr val="FFFF00"/>
                </a:highlight>
              </a:rPr>
              <a:t>The Levites are responsible for the whole Temple Area outside the Inner Court</a:t>
            </a:r>
            <a:r>
              <a:rPr lang="en-CA" dirty="0"/>
              <a:t>:</a:t>
            </a:r>
          </a:p>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lang="en-CA" b="1" u="sng" dirty="0"/>
              <a:t>Ezekiel 44:14, 11, 46:24 ESV</a:t>
            </a:r>
            <a:br>
              <a:rPr lang="en-CA" b="1" u="sng" dirty="0"/>
            </a:b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Yet I will appoint them to </a:t>
            </a:r>
            <a:r>
              <a:rPr kumimoji="0" lang="en-CA" sz="24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keep charge of the temple</a:t>
            </a: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 </a:t>
            </a:r>
            <a:b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to </a:t>
            </a:r>
            <a:r>
              <a:rPr kumimoji="0" lang="en-CA" sz="24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do all its service</a:t>
            </a: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 and all that is to be done in it.  </a:t>
            </a:r>
          </a:p>
          <a:p>
            <a:pPr marL="457200" lvl="1" indent="0">
              <a:spcBef>
                <a:spcPts val="1200"/>
              </a:spcBef>
              <a:buNone/>
            </a:pPr>
            <a:r>
              <a:rPr lang="en-CA" b="1" dirty="0">
                <a:highlight>
                  <a:srgbClr val="FFFF00"/>
                </a:highlight>
              </a:rPr>
              <a:t>They shall be ministers in my sanctuary</a:t>
            </a:r>
            <a:r>
              <a:rPr lang="en-CA" dirty="0"/>
              <a:t>, </a:t>
            </a:r>
          </a:p>
          <a:p>
            <a:pPr marL="1377950" lvl="1" indent="-463550">
              <a:spcBef>
                <a:spcPts val="0"/>
              </a:spcBef>
            </a:pPr>
            <a:r>
              <a:rPr lang="en-CA" dirty="0"/>
              <a:t>having </a:t>
            </a:r>
            <a:r>
              <a:rPr lang="en-CA" b="1" dirty="0">
                <a:highlight>
                  <a:srgbClr val="FFFF00"/>
                </a:highlight>
              </a:rPr>
              <a:t>oversight at the gates</a:t>
            </a:r>
            <a:r>
              <a:rPr lang="en-CA" dirty="0"/>
              <a:t> of the temple </a:t>
            </a:r>
          </a:p>
          <a:p>
            <a:pPr marL="1377950" lvl="1" indent="-463550">
              <a:spcBef>
                <a:spcPts val="0"/>
              </a:spcBef>
            </a:pPr>
            <a:r>
              <a:rPr lang="en-CA" dirty="0"/>
              <a:t>and </a:t>
            </a:r>
            <a:r>
              <a:rPr lang="en-CA" b="1" dirty="0">
                <a:highlight>
                  <a:srgbClr val="FFFF00"/>
                </a:highlight>
              </a:rPr>
              <a:t>ministering</a:t>
            </a:r>
            <a:r>
              <a:rPr lang="en-CA" dirty="0"/>
              <a:t> in the temple. </a:t>
            </a:r>
          </a:p>
          <a:p>
            <a:pPr marL="1377950" lvl="1" indent="-463550">
              <a:spcBef>
                <a:spcPts val="0"/>
              </a:spcBef>
            </a:pPr>
            <a:r>
              <a:rPr lang="en-CA" dirty="0"/>
              <a:t>They shall </a:t>
            </a:r>
            <a:r>
              <a:rPr lang="en-CA" b="1" dirty="0">
                <a:highlight>
                  <a:srgbClr val="FFFF00"/>
                </a:highlight>
              </a:rPr>
              <a:t>slaughter the burnt offering</a:t>
            </a:r>
            <a:r>
              <a:rPr lang="en-CA" dirty="0"/>
              <a:t> and the sacrifice </a:t>
            </a:r>
            <a:r>
              <a:rPr lang="en-CA" b="1" dirty="0">
                <a:highlight>
                  <a:srgbClr val="FFFF00"/>
                </a:highlight>
              </a:rPr>
              <a:t>for the people</a:t>
            </a:r>
            <a:r>
              <a:rPr lang="en-CA" dirty="0"/>
              <a:t>, </a:t>
            </a:r>
          </a:p>
          <a:p>
            <a:pPr marL="1377950" lvl="1" indent="-463550">
              <a:spcBef>
                <a:spcPts val="0"/>
              </a:spcBef>
            </a:pPr>
            <a:r>
              <a:rPr lang="en-CA" dirty="0"/>
              <a:t>and they shall </a:t>
            </a:r>
            <a:r>
              <a:rPr lang="en-CA" b="1" dirty="0">
                <a:highlight>
                  <a:srgbClr val="FFFF00"/>
                </a:highlight>
              </a:rPr>
              <a:t>stand before the people</a:t>
            </a:r>
            <a:r>
              <a:rPr lang="en-CA" dirty="0"/>
              <a:t>, to </a:t>
            </a:r>
            <a:r>
              <a:rPr lang="en-CA" b="1" dirty="0">
                <a:highlight>
                  <a:srgbClr val="FFFF00"/>
                </a:highlight>
              </a:rPr>
              <a:t>minister to them</a:t>
            </a:r>
            <a:r>
              <a:rPr lang="en-CA" dirty="0"/>
              <a:t>. </a:t>
            </a:r>
          </a:p>
          <a:p>
            <a:pPr marL="457200" lvl="1" indent="0">
              <a:buNone/>
            </a:pPr>
            <a:r>
              <a:rPr lang="en-CA" dirty="0"/>
              <a:t>Then he said to me, </a:t>
            </a:r>
            <a:br>
              <a:rPr lang="en-CA" dirty="0"/>
            </a:br>
            <a:r>
              <a:rPr lang="en-CA" dirty="0"/>
              <a:t>	“These are the kitchens where </a:t>
            </a:r>
            <a:r>
              <a:rPr lang="en-CA" b="1" dirty="0">
                <a:highlight>
                  <a:srgbClr val="FFFF00"/>
                </a:highlight>
              </a:rPr>
              <a:t>those who minister at the temple</a:t>
            </a:r>
            <a:r>
              <a:rPr lang="en-CA" dirty="0"/>
              <a:t> </a:t>
            </a:r>
            <a:br>
              <a:rPr lang="en-CA" dirty="0"/>
            </a:br>
            <a:r>
              <a:rPr lang="en-CA" dirty="0"/>
              <a:t>	shall boil the sacrifices of the people.”</a:t>
            </a:r>
          </a:p>
          <a:p>
            <a:endParaRPr lang="en-CA" dirty="0"/>
          </a:p>
        </p:txBody>
      </p:sp>
    </p:spTree>
    <p:extLst>
      <p:ext uri="{BB962C8B-B14F-4D97-AF65-F5344CB8AC3E}">
        <p14:creationId xmlns:p14="http://schemas.microsoft.com/office/powerpoint/2010/main" val="146041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5D82C-C2EF-4710-B995-C4561941F6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BE3E36-927F-9C3F-1DD5-F7CC87FB27B9}"/>
              </a:ext>
            </a:extLst>
          </p:cNvPr>
          <p:cNvSpPr>
            <a:spLocks noGrp="1"/>
          </p:cNvSpPr>
          <p:nvPr>
            <p:ph type="title"/>
          </p:nvPr>
        </p:nvSpPr>
        <p:spPr>
          <a:xfrm>
            <a:off x="6718300" y="1"/>
            <a:ext cx="5473700" cy="1155699"/>
          </a:xfrm>
        </p:spPr>
        <p:txBody>
          <a:bodyPr>
            <a:normAutofit fontScale="90000"/>
          </a:bodyPr>
          <a:lstStyle/>
          <a:p>
            <a:pPr algn="ctr"/>
            <a:r>
              <a:rPr kumimoji="0" lang="en-CA" sz="4400" b="0" i="0" u="none" strike="noStrike" kern="1200" cap="none" spc="0" normalizeH="0" baseline="0" noProof="0" dirty="0">
                <a:ln>
                  <a:noFill/>
                </a:ln>
                <a:solidFill>
                  <a:prstClr val="black"/>
                </a:solidFill>
                <a:effectLst/>
                <a:uLnTx/>
                <a:uFillTx/>
                <a:latin typeface="Arial Black" panose="020B0A04020102020204" pitchFamily="34" charset="0"/>
                <a:ea typeface="+mj-ea"/>
                <a:cs typeface="+mj-cs"/>
              </a:rPr>
              <a:t>The Role of the Levites</a:t>
            </a:r>
            <a:endParaRPr lang="en-CA" dirty="0">
              <a:latin typeface="Arial Black" panose="020B0A04020102020204" pitchFamily="34" charset="0"/>
            </a:endParaRPr>
          </a:p>
        </p:txBody>
      </p:sp>
      <p:sp>
        <p:nvSpPr>
          <p:cNvPr id="3" name="Content Placeholder 2">
            <a:extLst>
              <a:ext uri="{FF2B5EF4-FFF2-40B4-BE49-F238E27FC236}">
                <a16:creationId xmlns:a16="http://schemas.microsoft.com/office/drawing/2014/main" id="{352AE972-F773-5873-F7E8-95DC9A6D8044}"/>
              </a:ext>
            </a:extLst>
          </p:cNvPr>
          <p:cNvSpPr>
            <a:spLocks noGrp="1"/>
          </p:cNvSpPr>
          <p:nvPr>
            <p:ph idx="1"/>
          </p:nvPr>
        </p:nvSpPr>
        <p:spPr>
          <a:xfrm>
            <a:off x="6858000" y="1587499"/>
            <a:ext cx="5334000" cy="5270501"/>
          </a:xfrm>
        </p:spPr>
        <p:txBody>
          <a:bodyPr>
            <a:normAutofit/>
          </a:bodyPr>
          <a:lstStyle/>
          <a:p>
            <a:r>
              <a:rPr lang="en-CA" dirty="0"/>
              <a:t>Only officiating priests are allowed in Inner Court </a:t>
            </a:r>
          </a:p>
          <a:p>
            <a:r>
              <a:rPr lang="en-CA" dirty="0"/>
              <a:t>Levites responsible for everything outside the Inner Court</a:t>
            </a:r>
          </a:p>
          <a:p>
            <a:r>
              <a:rPr lang="en-CA" dirty="0"/>
              <a:t>Chambers marked “J” along the west wall are likely for Levites</a:t>
            </a:r>
          </a:p>
          <a:p>
            <a:r>
              <a:rPr lang="en-CA" dirty="0"/>
              <a:t>Levites kill  “people’s sacrifices”</a:t>
            </a:r>
          </a:p>
          <a:p>
            <a:r>
              <a:rPr lang="en-CA" dirty="0"/>
              <a:t>“Kitchens” marked “K” are where Levites boil “people’s sacrifices”</a:t>
            </a:r>
          </a:p>
          <a:p>
            <a:endParaRPr lang="en-CA" dirty="0"/>
          </a:p>
        </p:txBody>
      </p:sp>
      <p:pic>
        <p:nvPicPr>
          <p:cNvPr id="4" name="Picture 3">
            <a:extLst>
              <a:ext uri="{FF2B5EF4-FFF2-40B4-BE49-F238E27FC236}">
                <a16:creationId xmlns:a16="http://schemas.microsoft.com/office/drawing/2014/main" id="{606064C2-F515-5788-A084-5A0F6643E3D1}"/>
              </a:ext>
            </a:extLst>
          </p:cNvPr>
          <p:cNvPicPr>
            <a:picLocks noChangeAspect="1"/>
          </p:cNvPicPr>
          <p:nvPr/>
        </p:nvPicPr>
        <p:blipFill>
          <a:blip r:embed="rId2"/>
          <a:stretch>
            <a:fillRect/>
          </a:stretch>
        </p:blipFill>
        <p:spPr>
          <a:xfrm>
            <a:off x="127000" y="0"/>
            <a:ext cx="6809822" cy="6834208"/>
          </a:xfrm>
          <a:prstGeom prst="rect">
            <a:avLst/>
          </a:prstGeom>
        </p:spPr>
      </p:pic>
      <p:sp>
        <p:nvSpPr>
          <p:cNvPr id="5" name="TextBox 4">
            <a:extLst>
              <a:ext uri="{FF2B5EF4-FFF2-40B4-BE49-F238E27FC236}">
                <a16:creationId xmlns:a16="http://schemas.microsoft.com/office/drawing/2014/main" id="{757B04C6-71EF-B177-ABA4-91E251E17B45}"/>
              </a:ext>
            </a:extLst>
          </p:cNvPr>
          <p:cNvSpPr txBox="1"/>
          <p:nvPr/>
        </p:nvSpPr>
        <p:spPr>
          <a:xfrm>
            <a:off x="1433015" y="914401"/>
            <a:ext cx="1058303" cy="646331"/>
          </a:xfrm>
          <a:prstGeom prst="rect">
            <a:avLst/>
          </a:prstGeom>
          <a:noFill/>
        </p:spPr>
        <p:txBody>
          <a:bodyPr wrap="none" rtlCol="0">
            <a:spAutoFit/>
          </a:bodyPr>
          <a:lstStyle/>
          <a:p>
            <a:r>
              <a:rPr lang="en-CA" dirty="0"/>
              <a:t>People’s </a:t>
            </a:r>
            <a:br>
              <a:rPr lang="en-CA" dirty="0"/>
            </a:br>
            <a:r>
              <a:rPr lang="en-CA" dirty="0"/>
              <a:t>Sacrifices</a:t>
            </a:r>
          </a:p>
        </p:txBody>
      </p:sp>
      <p:sp>
        <p:nvSpPr>
          <p:cNvPr id="6" name="TextBox 5">
            <a:extLst>
              <a:ext uri="{FF2B5EF4-FFF2-40B4-BE49-F238E27FC236}">
                <a16:creationId xmlns:a16="http://schemas.microsoft.com/office/drawing/2014/main" id="{254BB5E5-38E4-4EB0-7C89-865EC5388481}"/>
              </a:ext>
            </a:extLst>
          </p:cNvPr>
          <p:cNvSpPr txBox="1"/>
          <p:nvPr/>
        </p:nvSpPr>
        <p:spPr>
          <a:xfrm>
            <a:off x="1326107" y="5079243"/>
            <a:ext cx="1058303" cy="646331"/>
          </a:xfrm>
          <a:prstGeom prst="rect">
            <a:avLst/>
          </a:prstGeom>
          <a:noFill/>
        </p:spPr>
        <p:txBody>
          <a:bodyPr wrap="none" rtlCol="0">
            <a:spAutoFit/>
          </a:bodyPr>
          <a:lstStyle/>
          <a:p>
            <a:r>
              <a:rPr lang="en-CA" dirty="0"/>
              <a:t>People’s </a:t>
            </a:r>
            <a:br>
              <a:rPr lang="en-CA" dirty="0"/>
            </a:br>
            <a:r>
              <a:rPr lang="en-CA" dirty="0"/>
              <a:t>Sacrifices</a:t>
            </a:r>
          </a:p>
        </p:txBody>
      </p:sp>
    </p:spTree>
    <p:extLst>
      <p:ext uri="{BB962C8B-B14F-4D97-AF65-F5344CB8AC3E}">
        <p14:creationId xmlns:p14="http://schemas.microsoft.com/office/powerpoint/2010/main" val="1885369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6074A-0BF1-FD61-C3CE-9BD0CDD79F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C71E93-52D3-922C-F7C5-60792B67472B}"/>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The Role of the Levites</a:t>
            </a:r>
          </a:p>
        </p:txBody>
      </p:sp>
      <p:sp>
        <p:nvSpPr>
          <p:cNvPr id="3" name="Content Placeholder 2">
            <a:extLst>
              <a:ext uri="{FF2B5EF4-FFF2-40B4-BE49-F238E27FC236}">
                <a16:creationId xmlns:a16="http://schemas.microsoft.com/office/drawing/2014/main" id="{16393C55-9409-74CB-7807-0774D0A50801}"/>
              </a:ext>
            </a:extLst>
          </p:cNvPr>
          <p:cNvSpPr>
            <a:spLocks noGrp="1"/>
          </p:cNvSpPr>
          <p:nvPr>
            <p:ph idx="1"/>
          </p:nvPr>
        </p:nvSpPr>
        <p:spPr>
          <a:xfrm>
            <a:off x="0" y="1132764"/>
            <a:ext cx="12192000" cy="5725235"/>
          </a:xfrm>
        </p:spPr>
        <p:txBody>
          <a:bodyPr>
            <a:normAutofit/>
          </a:bodyPr>
          <a:lstStyle/>
          <a:p>
            <a:pPr marL="0" indent="0">
              <a:buNone/>
            </a:pPr>
            <a:r>
              <a:rPr lang="en-CA" b="1" dirty="0">
                <a:highlight>
                  <a:srgbClr val="FFFF00"/>
                </a:highlight>
              </a:rPr>
              <a:t>The Levites are held responsible for historic apostacy</a:t>
            </a:r>
            <a:r>
              <a:rPr lang="en-CA" dirty="0"/>
              <a:t>:</a:t>
            </a:r>
          </a:p>
          <a:p>
            <a:pPr marL="457200" marR="0" lvl="1"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CA" b="1" u="sng" dirty="0"/>
              <a:t>Ezekiel 44:10, 12-13 ESV</a:t>
            </a:r>
            <a:br>
              <a:rPr lang="en-CA" b="1" u="sng" dirty="0"/>
            </a:b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But </a:t>
            </a:r>
            <a:r>
              <a:rPr kumimoji="0" lang="en-CA" sz="24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the Levites who went far from me</a:t>
            </a: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a:t>
            </a:r>
            <a:b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going astray from me after their idols </a:t>
            </a:r>
            <a:r>
              <a:rPr kumimoji="0" lang="en-CA" sz="24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when Israel went astray</a:t>
            </a:r>
            <a:r>
              <a:rPr kumimoji="0" lang="en-CA" sz="2400" b="0" i="0" u="none" strike="noStrike" kern="1200" cap="none" spc="0" normalizeH="0" baseline="0" noProof="0" dirty="0">
                <a:ln>
                  <a:noFill/>
                </a:ln>
                <a:solidFill>
                  <a:prstClr val="black"/>
                </a:solidFill>
                <a:effectLst/>
                <a:uLnTx/>
                <a:uFillTx/>
                <a:latin typeface="Aptos" panose="02110004020202020204"/>
                <a:ea typeface="+mn-ea"/>
                <a:cs typeface="+mn-cs"/>
              </a:rPr>
              <a:t>, shall bear their punishment.</a:t>
            </a:r>
          </a:p>
          <a:p>
            <a:pPr marL="457200" lvl="1" indent="0">
              <a:spcBef>
                <a:spcPts val="0"/>
              </a:spcBef>
              <a:buNone/>
            </a:pPr>
            <a:r>
              <a:rPr lang="en-CA" dirty="0"/>
              <a:t>Because they ministered to them before their idols </a:t>
            </a:r>
            <a:br>
              <a:rPr lang="en-CA" dirty="0"/>
            </a:br>
            <a:r>
              <a:rPr lang="en-CA" dirty="0"/>
              <a:t>and became a stumbling block of iniquity to the house of Israel, </a:t>
            </a:r>
            <a:br>
              <a:rPr lang="en-CA" dirty="0"/>
            </a:br>
            <a:r>
              <a:rPr lang="en-CA" dirty="0"/>
              <a:t>therefore I have sworn concerning them, declares the Lord GOD, </a:t>
            </a:r>
            <a:br>
              <a:rPr lang="en-CA" dirty="0"/>
            </a:br>
            <a:r>
              <a:rPr lang="en-CA" dirty="0"/>
              <a:t>and they shall bear their punishment. </a:t>
            </a:r>
          </a:p>
          <a:p>
            <a:pPr marL="457200" lvl="1" indent="0">
              <a:buNone/>
            </a:pPr>
            <a:r>
              <a:rPr lang="en-CA" b="1" dirty="0">
                <a:highlight>
                  <a:srgbClr val="FFFF00"/>
                </a:highlight>
              </a:rPr>
              <a:t>They shall not come near to me</a:t>
            </a:r>
            <a:r>
              <a:rPr lang="en-CA" dirty="0"/>
              <a:t>, to serve me as priest, </a:t>
            </a:r>
            <a:br>
              <a:rPr lang="en-CA" dirty="0"/>
            </a:br>
            <a:r>
              <a:rPr lang="en-CA" b="1" dirty="0">
                <a:highlight>
                  <a:srgbClr val="FFFF00"/>
                </a:highlight>
              </a:rPr>
              <a:t>nor come near any of my holy things</a:t>
            </a:r>
            <a:r>
              <a:rPr lang="en-CA" dirty="0"/>
              <a:t> and the things that are most holy, </a:t>
            </a:r>
            <a:br>
              <a:rPr lang="en-CA" dirty="0"/>
            </a:br>
            <a:r>
              <a:rPr lang="en-CA" dirty="0"/>
              <a:t>but they shall bear their shame and the abominations that they have committed. </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“Levites who went far from me”: no specific incident</a:t>
            </a: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Ø"/>
              <a:tabLst/>
              <a:defRPr/>
            </a:pP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Must allude to general corruption of “</a:t>
            </a:r>
            <a:r>
              <a:rPr lang="en-CA" dirty="0">
                <a:solidFill>
                  <a:prstClr val="black"/>
                </a:solidFill>
                <a:latin typeface="Aptos" panose="02110004020202020204"/>
              </a:rPr>
              <a:t>P</a:t>
            </a:r>
            <a:r>
              <a:rPr kumimoji="0" lang="en-CA" sz="2800" b="0" i="0" u="none" strike="noStrike" kern="1200" cap="none" spc="0" normalizeH="0" baseline="0" noProof="0" dirty="0" err="1">
                <a:ln>
                  <a:noFill/>
                </a:ln>
                <a:solidFill>
                  <a:prstClr val="black"/>
                </a:solidFill>
                <a:effectLst/>
                <a:uLnTx/>
                <a:uFillTx/>
                <a:latin typeface="Aptos" panose="02110004020202020204"/>
                <a:ea typeface="+mn-ea"/>
                <a:cs typeface="+mn-cs"/>
              </a:rPr>
              <a:t>riests</a:t>
            </a: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 / </a:t>
            </a:r>
            <a:r>
              <a:rPr lang="en-CA" dirty="0">
                <a:solidFill>
                  <a:prstClr val="black"/>
                </a:solidFill>
                <a:latin typeface="Aptos" panose="02110004020202020204"/>
              </a:rPr>
              <a:t>L</a:t>
            </a: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evites / prophets” </a:t>
            </a:r>
            <a:b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evident in Jeremiah and Ezekiel</a:t>
            </a:r>
          </a:p>
          <a:p>
            <a:endParaRPr lang="en-CA" dirty="0"/>
          </a:p>
          <a:p>
            <a:pPr marL="457200" lvl="1" indent="0">
              <a:buNone/>
            </a:pPr>
            <a:endParaRPr lang="en-CA" dirty="0"/>
          </a:p>
        </p:txBody>
      </p:sp>
    </p:spTree>
    <p:extLst>
      <p:ext uri="{BB962C8B-B14F-4D97-AF65-F5344CB8AC3E}">
        <p14:creationId xmlns:p14="http://schemas.microsoft.com/office/powerpoint/2010/main" val="993996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01797-85C5-A7C7-01B4-7D2075FCCF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27A0F5-0783-128B-E0CA-1224159AE33A}"/>
              </a:ext>
            </a:extLst>
          </p:cNvPr>
          <p:cNvSpPr>
            <a:spLocks noGrp="1"/>
          </p:cNvSpPr>
          <p:nvPr>
            <p:ph type="title"/>
          </p:nvPr>
        </p:nvSpPr>
        <p:spPr>
          <a:xfrm>
            <a:off x="838200" y="1"/>
            <a:ext cx="10515600" cy="1155699"/>
          </a:xfrm>
        </p:spPr>
        <p:txBody>
          <a:bodyPr/>
          <a:lstStyle/>
          <a:p>
            <a:pPr algn="ctr"/>
            <a:r>
              <a:rPr lang="en-CA" dirty="0">
                <a:latin typeface="Arial Black" panose="020B0A04020102020204" pitchFamily="34" charset="0"/>
              </a:rPr>
              <a:t>Who is the “Prince”</a:t>
            </a:r>
          </a:p>
        </p:txBody>
      </p:sp>
      <p:sp>
        <p:nvSpPr>
          <p:cNvPr id="3" name="Content Placeholder 2">
            <a:extLst>
              <a:ext uri="{FF2B5EF4-FFF2-40B4-BE49-F238E27FC236}">
                <a16:creationId xmlns:a16="http://schemas.microsoft.com/office/drawing/2014/main" id="{9D799627-C35E-6023-CF25-CF069A8DBBB6}"/>
              </a:ext>
            </a:extLst>
          </p:cNvPr>
          <p:cNvSpPr>
            <a:spLocks noGrp="1"/>
          </p:cNvSpPr>
          <p:nvPr>
            <p:ph idx="1"/>
          </p:nvPr>
        </p:nvSpPr>
        <p:spPr>
          <a:xfrm>
            <a:off x="1" y="2852382"/>
            <a:ext cx="5377218" cy="4005618"/>
          </a:xfrm>
        </p:spPr>
        <p:txBody>
          <a:bodyPr>
            <a:normAutofit/>
          </a:bodyPr>
          <a:lstStyle/>
          <a:p>
            <a:r>
              <a:rPr lang="en-CA" dirty="0"/>
              <a:t>The land allocated to the “Prince” </a:t>
            </a:r>
            <a:br>
              <a:rPr lang="en-CA" dirty="0"/>
            </a:br>
            <a:r>
              <a:rPr lang="en-CA" dirty="0"/>
              <a:t>is for agricultural purpose:</a:t>
            </a:r>
          </a:p>
          <a:p>
            <a:pPr marL="457200" lvl="1" indent="0">
              <a:spcBef>
                <a:spcPts val="0"/>
              </a:spcBef>
              <a:buNone/>
            </a:pPr>
            <a:r>
              <a:rPr lang="en-CA" b="1" u="sng" dirty="0"/>
              <a:t>Ezekiel 45:17a ESV</a:t>
            </a:r>
            <a:br>
              <a:rPr lang="en-CA" b="1" u="sng" dirty="0"/>
            </a:br>
            <a:r>
              <a:rPr lang="en-CA" dirty="0"/>
              <a:t>It shall be </a:t>
            </a:r>
            <a:r>
              <a:rPr lang="en-CA" b="1" dirty="0">
                <a:highlight>
                  <a:srgbClr val="FFFF00"/>
                </a:highlight>
              </a:rPr>
              <a:t>the prince’s duty to furnish</a:t>
            </a:r>
            <a:r>
              <a:rPr lang="en-CA" dirty="0"/>
              <a:t> </a:t>
            </a:r>
            <a:br>
              <a:rPr lang="en-CA" dirty="0"/>
            </a:br>
            <a:r>
              <a:rPr lang="en-CA" dirty="0"/>
              <a:t>	the burnt offerings, </a:t>
            </a:r>
            <a:br>
              <a:rPr lang="en-CA" dirty="0"/>
            </a:br>
            <a:r>
              <a:rPr lang="en-CA" dirty="0"/>
              <a:t>	grain offerings, </a:t>
            </a:r>
            <a:br>
              <a:rPr lang="en-CA" dirty="0"/>
            </a:br>
            <a:r>
              <a:rPr lang="en-CA" dirty="0"/>
              <a:t>	and drink offerings, </a:t>
            </a:r>
            <a:br>
              <a:rPr lang="en-CA" dirty="0"/>
            </a:br>
            <a:r>
              <a:rPr lang="en-CA" dirty="0"/>
              <a:t>	at the feasts, </a:t>
            </a:r>
            <a:br>
              <a:rPr lang="en-CA" dirty="0"/>
            </a:br>
            <a:r>
              <a:rPr lang="en-CA" dirty="0"/>
              <a:t>	the new moons, </a:t>
            </a:r>
            <a:br>
              <a:rPr lang="en-CA" dirty="0"/>
            </a:br>
            <a:r>
              <a:rPr lang="en-CA" dirty="0"/>
              <a:t>	and the Sabbaths …</a:t>
            </a:r>
          </a:p>
        </p:txBody>
      </p:sp>
      <p:pic>
        <p:nvPicPr>
          <p:cNvPr id="5" name="Picture 4">
            <a:extLst>
              <a:ext uri="{FF2B5EF4-FFF2-40B4-BE49-F238E27FC236}">
                <a16:creationId xmlns:a16="http://schemas.microsoft.com/office/drawing/2014/main" id="{18F4DBB6-12AD-C886-E80B-52E844A37933}"/>
              </a:ext>
            </a:extLst>
          </p:cNvPr>
          <p:cNvPicPr>
            <a:picLocks noChangeAspect="1"/>
          </p:cNvPicPr>
          <p:nvPr/>
        </p:nvPicPr>
        <p:blipFill>
          <a:blip r:embed="rId3"/>
          <a:stretch>
            <a:fillRect/>
          </a:stretch>
        </p:blipFill>
        <p:spPr>
          <a:xfrm>
            <a:off x="5199797" y="3079292"/>
            <a:ext cx="6992204" cy="3682285"/>
          </a:xfrm>
          <a:prstGeom prst="rect">
            <a:avLst/>
          </a:prstGeom>
        </p:spPr>
      </p:pic>
      <p:sp>
        <p:nvSpPr>
          <p:cNvPr id="7" name="TextBox 6">
            <a:extLst>
              <a:ext uri="{FF2B5EF4-FFF2-40B4-BE49-F238E27FC236}">
                <a16:creationId xmlns:a16="http://schemas.microsoft.com/office/drawing/2014/main" id="{6CE0C88F-6AC6-716D-AB4E-99F5841EDFB2}"/>
              </a:ext>
            </a:extLst>
          </p:cNvPr>
          <p:cNvSpPr txBox="1"/>
          <p:nvPr/>
        </p:nvSpPr>
        <p:spPr>
          <a:xfrm>
            <a:off x="0" y="890627"/>
            <a:ext cx="10577015" cy="1827167"/>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The word “prince” is from </a:t>
            </a:r>
            <a:r>
              <a:rPr kumimoji="0" lang="en-CA" sz="32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he-IL" sz="3200" b="0" i="0" u="none" strike="noStrike" kern="1200" cap="none" spc="0" normalizeH="0" baseline="0" noProof="0" dirty="0">
                <a:ln>
                  <a:noFill/>
                </a:ln>
                <a:solidFill>
                  <a:prstClr val="black"/>
                </a:solidFill>
                <a:effectLst/>
                <a:uLnTx/>
                <a:uFillTx/>
                <a:latin typeface="Aptos" panose="02110004020202020204"/>
                <a:ea typeface="+mn-ea"/>
                <a:cs typeface="Times New Roman" panose="02020603050405020304" pitchFamily="18" charset="0"/>
              </a:rPr>
              <a:t>נָשִׂיא</a:t>
            </a:r>
            <a:r>
              <a:rPr kumimoji="0" lang="en-CA" sz="32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 - nasi´, it usually connotes a “leader”, a “chief”, a</a:t>
            </a:r>
            <a:r>
              <a:rPr kumimoji="0" lang="en-CA"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a:t>
            </a: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“member of royalty”, but </a:t>
            </a:r>
            <a:r>
              <a:rPr kumimoji="0" lang="en-CA" sz="28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NOT a “king”</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CA" sz="2800" b="0" i="0" u="none" strike="noStrike" kern="1200" cap="none" spc="0" normalizeH="0" baseline="0" noProof="0" dirty="0">
                <a:ln>
                  <a:noFill/>
                </a:ln>
                <a:solidFill>
                  <a:prstClr val="black"/>
                </a:solidFill>
                <a:effectLst/>
                <a:uLnTx/>
                <a:uFillTx/>
                <a:latin typeface="Aptos" panose="02110004020202020204"/>
                <a:ea typeface="+mn-ea"/>
                <a:cs typeface="+mn-cs"/>
              </a:rPr>
              <a:t>In the land allocation, the two large territories on each side of the “sacred reserve” were set aside for the “Prince”</a:t>
            </a:r>
          </a:p>
        </p:txBody>
      </p:sp>
    </p:spTree>
    <p:extLst>
      <p:ext uri="{BB962C8B-B14F-4D97-AF65-F5344CB8AC3E}">
        <p14:creationId xmlns:p14="http://schemas.microsoft.com/office/powerpoint/2010/main" val="136335150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1465</TotalTime>
  <Words>6594</Words>
  <Application>Microsoft Office PowerPoint</Application>
  <PresentationFormat>Widescreen</PresentationFormat>
  <Paragraphs>268</Paragraphs>
  <Slides>31</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Aptos</vt:lpstr>
      <vt:lpstr>Aptos Display</vt:lpstr>
      <vt:lpstr>Arial</vt:lpstr>
      <vt:lpstr>Arial Black</vt:lpstr>
      <vt:lpstr>Calibri</vt:lpstr>
      <vt:lpstr>Wingdings</vt:lpstr>
      <vt:lpstr>1_Office Theme</vt:lpstr>
      <vt:lpstr>Ezekiel – The Temple Service</vt:lpstr>
      <vt:lpstr>The Glory of the YHWH Fills the Temple</vt:lpstr>
      <vt:lpstr>YHWH Inhabits the Most Holy Place</vt:lpstr>
      <vt:lpstr>The Zadokite Priesthood</vt:lpstr>
      <vt:lpstr>The Zadokite Priesthood</vt:lpstr>
      <vt:lpstr>The Role of the Levites</vt:lpstr>
      <vt:lpstr>The Role of the Levites</vt:lpstr>
      <vt:lpstr>The Role of the Levites</vt:lpstr>
      <vt:lpstr>Who is the “Prince”</vt:lpstr>
      <vt:lpstr>Who is the “Prince”</vt:lpstr>
      <vt:lpstr>Who is the “Prince”</vt:lpstr>
      <vt:lpstr>Who is the “Prince”</vt:lpstr>
      <vt:lpstr>The Sacrificial Service </vt:lpstr>
      <vt:lpstr>Chambers for the Priests</vt:lpstr>
      <vt:lpstr>The Daily Sacrifice</vt:lpstr>
      <vt:lpstr>Annual Sacrifices</vt:lpstr>
      <vt:lpstr>Holyday Sacrifices</vt:lpstr>
      <vt:lpstr>Responsibilities of the Prince</vt:lpstr>
      <vt:lpstr>Provisioning of the Prince</vt:lpstr>
      <vt:lpstr>An Example Ruler</vt:lpstr>
      <vt:lpstr>The Role of the Priests</vt:lpstr>
      <vt:lpstr>The Responsibilities of the Priests</vt:lpstr>
      <vt:lpstr>An Object Lesson in Holiness</vt:lpstr>
      <vt:lpstr>An Object Lesson in Holiness</vt:lpstr>
      <vt:lpstr>An Object Lesson in Holiness</vt:lpstr>
      <vt:lpstr>People Will Come and Learn</vt:lpstr>
      <vt:lpstr>The River of Life</vt:lpstr>
      <vt:lpstr>Assessment of the Temple Service</vt:lpstr>
      <vt:lpstr>The Outcome of Ezekiel’s Work</vt:lpstr>
      <vt:lpstr>The Remnant to Prepare for the First Advent</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Mike Whyte</dc:creator>
  <cp:lastModifiedBy>Mike Whyte</cp:lastModifiedBy>
  <cp:revision>23</cp:revision>
  <dcterms:created xsi:type="dcterms:W3CDTF">2025-11-29T14:29:59Z</dcterms:created>
  <dcterms:modified xsi:type="dcterms:W3CDTF">2026-03-11T11:21:57Z</dcterms:modified>
</cp:coreProperties>
</file>