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7" r:id="rId2"/>
    <p:sldId id="264" r:id="rId3"/>
    <p:sldId id="258" r:id="rId4"/>
    <p:sldId id="259" r:id="rId5"/>
    <p:sldId id="260" r:id="rId6"/>
    <p:sldId id="261" r:id="rId7"/>
    <p:sldId id="262" r:id="rId8"/>
    <p:sldId id="263" r:id="rId9"/>
    <p:sldId id="266" r:id="rId10"/>
    <p:sldId id="267" r:id="rId11"/>
    <p:sldId id="265" r:id="rId12"/>
    <p:sldId id="268" r:id="rId13"/>
    <p:sldId id="269" r:id="rId14"/>
    <p:sldId id="287" r:id="rId15"/>
    <p:sldId id="288" r:id="rId16"/>
    <p:sldId id="289" r:id="rId17"/>
    <p:sldId id="290" r:id="rId18"/>
    <p:sldId id="291" r:id="rId19"/>
    <p:sldId id="271" r:id="rId20"/>
    <p:sldId id="270" r:id="rId21"/>
    <p:sldId id="272" r:id="rId22"/>
    <p:sldId id="273" r:id="rId23"/>
    <p:sldId id="274" r:id="rId24"/>
    <p:sldId id="275" r:id="rId25"/>
    <p:sldId id="276" r:id="rId26"/>
    <p:sldId id="277" r:id="rId27"/>
    <p:sldId id="281" r:id="rId28"/>
    <p:sldId id="278" r:id="rId29"/>
    <p:sldId id="292" r:id="rId30"/>
    <p:sldId id="279" r:id="rId31"/>
    <p:sldId id="293" r:id="rId32"/>
    <p:sldId id="280" r:id="rId33"/>
    <p:sldId id="283" r:id="rId34"/>
    <p:sldId id="284" r:id="rId35"/>
    <p:sldId id="28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475" autoAdjust="0"/>
  </p:normalViewPr>
  <p:slideViewPr>
    <p:cSldViewPr snapToGrid="0">
      <p:cViewPr varScale="1">
        <p:scale>
          <a:sx n="73" d="100"/>
          <a:sy n="73" d="100"/>
        </p:scale>
        <p:origin x="138" y="66"/>
      </p:cViewPr>
      <p:guideLst/>
    </p:cSldViewPr>
  </p:slideViewPr>
  <p:notesTextViewPr>
    <p:cViewPr>
      <p:scale>
        <a:sx n="153" d="100"/>
        <a:sy n="153" d="100"/>
      </p:scale>
      <p:origin x="0" y="-12"/>
    </p:cViewPr>
  </p:notesTextViewPr>
  <p:sorterViewPr>
    <p:cViewPr>
      <p:scale>
        <a:sx n="110" d="100"/>
        <a:sy n="110" d="100"/>
      </p:scale>
      <p:origin x="0" y="-15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E76F9-8667-489F-9855-3C44F3D4D4C4}" type="datetimeFigureOut">
              <a:rPr lang="en-CA" smtClean="0"/>
              <a:t>2025-12-20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AD78FA-81CF-4569-A020-E9C7FE240DC3}" type="slidenum">
              <a:rPr lang="en-CA" smtClean="0"/>
              <a:t>‹#›</a:t>
            </a:fld>
            <a:endParaRPr lang="en-CA"/>
          </a:p>
        </p:txBody>
      </p:sp>
    </p:spTree>
    <p:extLst>
      <p:ext uri="{BB962C8B-B14F-4D97-AF65-F5344CB8AC3E}">
        <p14:creationId xmlns:p14="http://schemas.microsoft.com/office/powerpoint/2010/main" val="1534038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are in a war against sin</a:t>
            </a:r>
          </a:p>
          <a:p>
            <a:pPr marL="171450" indent="-171450">
              <a:buFont typeface="Arial" panose="020B0604020202020204" pitchFamily="34" charset="0"/>
              <a:buChar char="•"/>
            </a:pPr>
            <a:r>
              <a:rPr lang="en-CA" dirty="0"/>
              <a:t>God has given us weapons – the most important being the Bible</a:t>
            </a:r>
          </a:p>
          <a:p>
            <a:pPr marL="171450" indent="-171450">
              <a:buFont typeface="Arial" panose="020B0604020202020204" pitchFamily="34" charset="0"/>
              <a:buChar char="•"/>
            </a:pPr>
            <a:r>
              <a:rPr lang="en-CA" dirty="0"/>
              <a:t>Throughout the Old Testament there is a series of prophecies which depict a metaphor of violence </a:t>
            </a:r>
          </a:p>
          <a:p>
            <a:pPr marL="171450" indent="-171450">
              <a:buFont typeface="Arial" panose="020B0604020202020204" pitchFamily="34" charset="0"/>
              <a:buChar char="•"/>
            </a:pPr>
            <a:r>
              <a:rPr lang="en-CA" dirty="0"/>
              <a:t>Jesus alludes to the metaphor to emphasize our war against sin</a:t>
            </a:r>
          </a:p>
          <a:p>
            <a:pPr marL="171450" indent="-171450">
              <a:buFont typeface="Arial" panose="020B0604020202020204" pitchFamily="34" charset="0"/>
              <a:buChar char="•"/>
            </a:pPr>
            <a:r>
              <a:rPr lang="en-CA" dirty="0"/>
              <a:t>God will test us to ensure we win the war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This is the second front of our war …</a:t>
            </a:r>
          </a:p>
          <a:p>
            <a:pPr marL="171450" indent="-171450">
              <a:buFont typeface="Arial" panose="020B0604020202020204" pitchFamily="34" charset="0"/>
              <a:buChar char="•"/>
            </a:pPr>
            <a:r>
              <a:rPr lang="en-CA" dirty="0"/>
              <a:t>We must succeed in this …</a:t>
            </a:r>
          </a:p>
          <a:p>
            <a:pPr marL="171450" indent="-171450">
              <a:buFont typeface="Arial" panose="020B0604020202020204" pitchFamily="34" charset="0"/>
              <a:buChar char="•"/>
            </a:pPr>
            <a:r>
              <a:rPr lang="en-CA" dirty="0"/>
              <a:t>“</a:t>
            </a:r>
            <a:r>
              <a:rPr lang="en-CA" dirty="0" err="1"/>
              <a:t>gheenna</a:t>
            </a:r>
            <a:r>
              <a:rPr lang="en-CA" dirty="0"/>
              <a:t>” is the lake of fire</a:t>
            </a:r>
          </a:p>
        </p:txBody>
      </p:sp>
      <p:sp>
        <p:nvSpPr>
          <p:cNvPr id="4" name="Slide Number Placeholder 3"/>
          <p:cNvSpPr>
            <a:spLocks noGrp="1"/>
          </p:cNvSpPr>
          <p:nvPr>
            <p:ph type="sldNum" sz="quarter" idx="5"/>
          </p:nvPr>
        </p:nvSpPr>
        <p:spPr/>
        <p:txBody>
          <a:bodyPr/>
          <a:lstStyle/>
          <a:p>
            <a:fld id="{D5AD78FA-81CF-4569-A020-E9C7FE240DC3}" type="slidenum">
              <a:rPr lang="en-CA" smtClean="0"/>
              <a:t>20</a:t>
            </a:fld>
            <a:endParaRPr lang="en-CA"/>
          </a:p>
        </p:txBody>
      </p:sp>
    </p:spTree>
    <p:extLst>
      <p:ext uri="{BB962C8B-B14F-4D97-AF65-F5344CB8AC3E}">
        <p14:creationId xmlns:p14="http://schemas.microsoft.com/office/powerpoint/2010/main" val="1628070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Paul loosely quotes Ps14:1-3 // Ps53:1-3</a:t>
            </a:r>
          </a:p>
        </p:txBody>
      </p:sp>
      <p:sp>
        <p:nvSpPr>
          <p:cNvPr id="4" name="Slide Number Placeholder 3"/>
          <p:cNvSpPr>
            <a:spLocks noGrp="1"/>
          </p:cNvSpPr>
          <p:nvPr>
            <p:ph type="sldNum" sz="quarter" idx="5"/>
          </p:nvPr>
        </p:nvSpPr>
        <p:spPr/>
        <p:txBody>
          <a:bodyPr/>
          <a:lstStyle/>
          <a:p>
            <a:fld id="{D5AD78FA-81CF-4569-A020-E9C7FE240DC3}" type="slidenum">
              <a:rPr lang="en-CA" smtClean="0"/>
              <a:t>21</a:t>
            </a:fld>
            <a:endParaRPr lang="en-CA"/>
          </a:p>
        </p:txBody>
      </p:sp>
    </p:spTree>
    <p:extLst>
      <p:ext uri="{BB962C8B-B14F-4D97-AF65-F5344CB8AC3E}">
        <p14:creationId xmlns:p14="http://schemas.microsoft.com/office/powerpoint/2010/main" val="996187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Ten Commandments are NOT part of the Sinai Covenant</a:t>
            </a:r>
          </a:p>
          <a:p>
            <a:pPr marL="171450" indent="-171450">
              <a:buFont typeface="Arial" panose="020B0604020202020204" pitchFamily="34" charset="0"/>
              <a:buChar char="•"/>
            </a:pPr>
            <a:r>
              <a:rPr lang="en-CA" dirty="0"/>
              <a:t>They are the first teaching under the Covenant – “obey my voice”</a:t>
            </a:r>
          </a:p>
          <a:p>
            <a:pPr marL="171450" indent="-171450">
              <a:buFont typeface="Arial" panose="020B0604020202020204" pitchFamily="34" charset="0"/>
              <a:buChar char="•"/>
            </a:pPr>
            <a:r>
              <a:rPr lang="en-CA" dirty="0"/>
              <a:t>The Ten Commandments are eternal principles</a:t>
            </a:r>
          </a:p>
        </p:txBody>
      </p:sp>
      <p:sp>
        <p:nvSpPr>
          <p:cNvPr id="4" name="Slide Number Placeholder 3"/>
          <p:cNvSpPr>
            <a:spLocks noGrp="1"/>
          </p:cNvSpPr>
          <p:nvPr>
            <p:ph type="sldNum" sz="quarter" idx="5"/>
          </p:nvPr>
        </p:nvSpPr>
        <p:spPr/>
        <p:txBody>
          <a:bodyPr/>
          <a:lstStyle/>
          <a:p>
            <a:fld id="{D5AD78FA-81CF-4569-A020-E9C7FE240DC3}" type="slidenum">
              <a:rPr lang="en-CA" smtClean="0"/>
              <a:t>23</a:t>
            </a:fld>
            <a:endParaRPr lang="en-CA"/>
          </a:p>
        </p:txBody>
      </p:sp>
    </p:spTree>
    <p:extLst>
      <p:ext uri="{BB962C8B-B14F-4D97-AF65-F5344CB8AC3E}">
        <p14:creationId xmlns:p14="http://schemas.microsoft.com/office/powerpoint/2010/main" val="5383337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God knows the human heart …</a:t>
            </a:r>
          </a:p>
          <a:p>
            <a:pPr marL="171450" indent="-171450">
              <a:buFont typeface="Arial" panose="020B0604020202020204" pitchFamily="34" charset="0"/>
              <a:buChar char="•"/>
            </a:pPr>
            <a:r>
              <a:rPr lang="en-CA" sz="1200" dirty="0"/>
              <a:t>This is for us …</a:t>
            </a:r>
          </a:p>
          <a:p>
            <a:pPr marL="171450" indent="-171450">
              <a:buFont typeface="Arial" panose="020B0604020202020204" pitchFamily="34" charset="0"/>
              <a:buChar char="•"/>
            </a:pPr>
            <a:r>
              <a:rPr lang="en-CA" sz="1200" dirty="0"/>
              <a:t>We are all easily susceptible to this problem of setting up an idol in our minds …</a:t>
            </a:r>
          </a:p>
          <a:p>
            <a:pPr marL="171450" indent="-171450">
              <a:buFont typeface="Arial" panose="020B0604020202020204" pitchFamily="34" charset="0"/>
              <a:buChar char="•"/>
            </a:pPr>
            <a:r>
              <a:rPr lang="en-CA" sz="1200" dirty="0"/>
              <a:t>These are the predominant idols of the world today …</a:t>
            </a:r>
          </a:p>
        </p:txBody>
      </p:sp>
      <p:sp>
        <p:nvSpPr>
          <p:cNvPr id="4" name="Slide Number Placeholder 3"/>
          <p:cNvSpPr>
            <a:spLocks noGrp="1"/>
          </p:cNvSpPr>
          <p:nvPr>
            <p:ph type="sldNum" sz="quarter" idx="5"/>
          </p:nvPr>
        </p:nvSpPr>
        <p:spPr/>
        <p:txBody>
          <a:bodyPr/>
          <a:lstStyle/>
          <a:p>
            <a:fld id="{D5AD78FA-81CF-4569-A020-E9C7FE240DC3}" type="slidenum">
              <a:rPr lang="en-CA" smtClean="0"/>
              <a:t>24</a:t>
            </a:fld>
            <a:endParaRPr lang="en-CA"/>
          </a:p>
        </p:txBody>
      </p:sp>
    </p:spTree>
    <p:extLst>
      <p:ext uri="{BB962C8B-B14F-4D97-AF65-F5344CB8AC3E}">
        <p14:creationId xmlns:p14="http://schemas.microsoft.com/office/powerpoint/2010/main" val="2464771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We are begotten</a:t>
            </a:r>
          </a:p>
          <a:p>
            <a:pPr marL="171450" indent="-171450">
              <a:buFont typeface="Arial" panose="020B0604020202020204" pitchFamily="34" charset="0"/>
              <a:buChar char="•"/>
            </a:pPr>
            <a:r>
              <a:rPr lang="en-CA" sz="1200" dirty="0"/>
              <a:t>Jesus has been born</a:t>
            </a:r>
          </a:p>
          <a:p>
            <a:pPr marL="171450" indent="-171450">
              <a:buFont typeface="Arial" panose="020B0604020202020204" pitchFamily="34" charset="0"/>
              <a:buChar char="•"/>
            </a:pPr>
            <a:r>
              <a:rPr lang="en-CA" sz="1200" dirty="0"/>
              <a:t>“him who is true” is the Father</a:t>
            </a:r>
          </a:p>
        </p:txBody>
      </p:sp>
      <p:sp>
        <p:nvSpPr>
          <p:cNvPr id="4" name="Slide Number Placeholder 3"/>
          <p:cNvSpPr>
            <a:spLocks noGrp="1"/>
          </p:cNvSpPr>
          <p:nvPr>
            <p:ph type="sldNum" sz="quarter" idx="5"/>
          </p:nvPr>
        </p:nvSpPr>
        <p:spPr/>
        <p:txBody>
          <a:bodyPr/>
          <a:lstStyle/>
          <a:p>
            <a:fld id="{D5AD78FA-81CF-4569-A020-E9C7FE240DC3}" type="slidenum">
              <a:rPr lang="en-CA" smtClean="0"/>
              <a:t>25</a:t>
            </a:fld>
            <a:endParaRPr lang="en-CA"/>
          </a:p>
        </p:txBody>
      </p:sp>
    </p:spTree>
    <p:extLst>
      <p:ext uri="{BB962C8B-B14F-4D97-AF65-F5344CB8AC3E}">
        <p14:creationId xmlns:p14="http://schemas.microsoft.com/office/powerpoint/2010/main" val="3533318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 We cannot become perfect in this life … </a:t>
            </a:r>
          </a:p>
          <a:p>
            <a:r>
              <a:rPr lang="en-CA" dirty="0"/>
              <a:t>- God can change our nature from sinning human nature to divine nature, at the First Resurrection  …</a:t>
            </a:r>
          </a:p>
          <a:p>
            <a:r>
              <a:rPr lang="en-CA" dirty="0"/>
              <a:t>- But he won’t, unless we develop violent hatred of sin and  demonstrate eradicating sin …</a:t>
            </a:r>
          </a:p>
        </p:txBody>
      </p:sp>
      <p:sp>
        <p:nvSpPr>
          <p:cNvPr id="4" name="Slide Number Placeholder 3"/>
          <p:cNvSpPr>
            <a:spLocks noGrp="1"/>
          </p:cNvSpPr>
          <p:nvPr>
            <p:ph type="sldNum" sz="quarter" idx="5"/>
          </p:nvPr>
        </p:nvSpPr>
        <p:spPr/>
        <p:txBody>
          <a:bodyPr/>
          <a:lstStyle/>
          <a:p>
            <a:fld id="{D5AD78FA-81CF-4569-A020-E9C7FE240DC3}" type="slidenum">
              <a:rPr lang="en-CA" smtClean="0"/>
              <a:t>26</a:t>
            </a:fld>
            <a:endParaRPr lang="en-CA"/>
          </a:p>
        </p:txBody>
      </p:sp>
    </p:spTree>
    <p:extLst>
      <p:ext uri="{BB962C8B-B14F-4D97-AF65-F5344CB8AC3E}">
        <p14:creationId xmlns:p14="http://schemas.microsoft.com/office/powerpoint/2010/main" val="1556483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 picked these Proverbs because “idolatry” is the principle abomination</a:t>
            </a:r>
          </a:p>
          <a:p>
            <a:pPr marL="171450" indent="-171450">
              <a:buFont typeface="Arial" panose="020B0604020202020204" pitchFamily="34" charset="0"/>
              <a:buChar char="•"/>
            </a:pPr>
            <a:r>
              <a:rPr lang="en-CA" dirty="0"/>
              <a:t>These abominations are like “idolatry” to God</a:t>
            </a:r>
          </a:p>
        </p:txBody>
      </p:sp>
      <p:sp>
        <p:nvSpPr>
          <p:cNvPr id="4" name="Slide Number Placeholder 3"/>
          <p:cNvSpPr>
            <a:spLocks noGrp="1"/>
          </p:cNvSpPr>
          <p:nvPr>
            <p:ph type="sldNum" sz="quarter" idx="5"/>
          </p:nvPr>
        </p:nvSpPr>
        <p:spPr/>
        <p:txBody>
          <a:bodyPr/>
          <a:lstStyle/>
          <a:p>
            <a:fld id="{D5AD78FA-81CF-4569-A020-E9C7FE240DC3}" type="slidenum">
              <a:rPr lang="en-CA" smtClean="0"/>
              <a:t>27</a:t>
            </a:fld>
            <a:endParaRPr lang="en-CA"/>
          </a:p>
        </p:txBody>
      </p:sp>
    </p:spTree>
    <p:extLst>
      <p:ext uri="{BB962C8B-B14F-4D97-AF65-F5344CB8AC3E}">
        <p14:creationId xmlns:p14="http://schemas.microsoft.com/office/powerpoint/2010/main" val="191784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We cannot do it on our own …</a:t>
            </a:r>
          </a:p>
          <a:p>
            <a:pPr marL="171450" indent="-171450">
              <a:buFont typeface="Arial" panose="020B0604020202020204" pitchFamily="34" charset="0"/>
              <a:buChar char="•"/>
            </a:pPr>
            <a:r>
              <a:rPr lang="en-CA" dirty="0"/>
              <a:t>David implores, and God promises, that through the Holy Spirit, he will make us acceptable …</a:t>
            </a:r>
          </a:p>
        </p:txBody>
      </p:sp>
      <p:sp>
        <p:nvSpPr>
          <p:cNvPr id="4" name="Slide Number Placeholder 3"/>
          <p:cNvSpPr>
            <a:spLocks noGrp="1"/>
          </p:cNvSpPr>
          <p:nvPr>
            <p:ph type="sldNum" sz="quarter" idx="5"/>
          </p:nvPr>
        </p:nvSpPr>
        <p:spPr/>
        <p:txBody>
          <a:bodyPr/>
          <a:lstStyle/>
          <a:p>
            <a:fld id="{D5AD78FA-81CF-4569-A020-E9C7FE240DC3}" type="slidenum">
              <a:rPr lang="en-CA" smtClean="0"/>
              <a:t>30</a:t>
            </a:fld>
            <a:endParaRPr lang="en-CA"/>
          </a:p>
        </p:txBody>
      </p:sp>
    </p:spTree>
    <p:extLst>
      <p:ext uri="{BB962C8B-B14F-4D97-AF65-F5344CB8AC3E}">
        <p14:creationId xmlns:p14="http://schemas.microsoft.com/office/powerpoint/2010/main" val="14114849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Acts 13:22 alludes to 1 Samuel 13:14</a:t>
            </a:r>
            <a:br>
              <a:rPr lang="en-CA" dirty="0"/>
            </a:br>
            <a:r>
              <a:rPr lang="en-CA" dirty="0"/>
              <a:t>But now your kingdom shall not continue. The LORD has sought out a man after his own heart, and the LORD has commanded him to be prince over his people, because you have not kept what the LORD commanded you.” (ESV)</a:t>
            </a:r>
            <a:endParaRPr lang="en-CA" b="0" u="none" dirty="0"/>
          </a:p>
          <a:p>
            <a:pPr marL="171450" indent="-171450">
              <a:buFont typeface="Arial" panose="020B0604020202020204" pitchFamily="34" charset="0"/>
              <a:buChar char="•"/>
            </a:pPr>
            <a:r>
              <a:rPr lang="en-CA" b="0" u="none" dirty="0"/>
              <a:t>Jeremiah 3:15 is a prophecy that we will succeed …</a:t>
            </a:r>
          </a:p>
        </p:txBody>
      </p:sp>
      <p:sp>
        <p:nvSpPr>
          <p:cNvPr id="4" name="Slide Number Placeholder 3"/>
          <p:cNvSpPr>
            <a:spLocks noGrp="1"/>
          </p:cNvSpPr>
          <p:nvPr>
            <p:ph type="sldNum" sz="quarter" idx="5"/>
          </p:nvPr>
        </p:nvSpPr>
        <p:spPr/>
        <p:txBody>
          <a:bodyPr/>
          <a:lstStyle/>
          <a:p>
            <a:fld id="{D5AD78FA-81CF-4569-A020-E9C7FE240DC3}" type="slidenum">
              <a:rPr lang="en-CA" smtClean="0"/>
              <a:t>31</a:t>
            </a:fld>
            <a:endParaRPr lang="en-CA"/>
          </a:p>
        </p:txBody>
      </p:sp>
    </p:spTree>
    <p:extLst>
      <p:ext uri="{BB962C8B-B14F-4D97-AF65-F5344CB8AC3E}">
        <p14:creationId xmlns:p14="http://schemas.microsoft.com/office/powerpoint/2010/main" val="11699998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Psalms 26 and 139 are both Davidic</a:t>
            </a:r>
          </a:p>
        </p:txBody>
      </p:sp>
      <p:sp>
        <p:nvSpPr>
          <p:cNvPr id="4" name="Slide Number Placeholder 3"/>
          <p:cNvSpPr>
            <a:spLocks noGrp="1"/>
          </p:cNvSpPr>
          <p:nvPr>
            <p:ph type="sldNum" sz="quarter" idx="5"/>
          </p:nvPr>
        </p:nvSpPr>
        <p:spPr/>
        <p:txBody>
          <a:bodyPr/>
          <a:lstStyle/>
          <a:p>
            <a:fld id="{D5AD78FA-81CF-4569-A020-E9C7FE240DC3}" type="slidenum">
              <a:rPr lang="en-CA" smtClean="0"/>
              <a:t>32</a:t>
            </a:fld>
            <a:endParaRPr lang="en-CA"/>
          </a:p>
        </p:txBody>
      </p:sp>
    </p:spTree>
    <p:extLst>
      <p:ext uri="{BB962C8B-B14F-4D97-AF65-F5344CB8AC3E}">
        <p14:creationId xmlns:p14="http://schemas.microsoft.com/office/powerpoint/2010/main" val="3939061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Satan’s world is designed to drag people into sin, into death</a:t>
            </a:r>
          </a:p>
        </p:txBody>
      </p:sp>
      <p:sp>
        <p:nvSpPr>
          <p:cNvPr id="4" name="Slide Number Placeholder 3"/>
          <p:cNvSpPr>
            <a:spLocks noGrp="1"/>
          </p:cNvSpPr>
          <p:nvPr>
            <p:ph type="sldNum" sz="quarter" idx="5"/>
          </p:nvPr>
        </p:nvSpPr>
        <p:spPr/>
        <p:txBody>
          <a:bodyPr/>
          <a:lstStyle/>
          <a:p>
            <a:fld id="{D5AD78FA-81CF-4569-A020-E9C7FE240DC3}" type="slidenum">
              <a:rPr lang="en-CA" smtClean="0"/>
              <a:t>2</a:t>
            </a:fld>
            <a:endParaRPr lang="en-CA"/>
          </a:p>
        </p:txBody>
      </p:sp>
    </p:spTree>
    <p:extLst>
      <p:ext uri="{BB962C8B-B14F-4D97-AF65-F5344CB8AC3E}">
        <p14:creationId xmlns:p14="http://schemas.microsoft.com/office/powerpoint/2010/main" val="2644268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Back in February, I did a whole sermon on this …</a:t>
            </a:r>
          </a:p>
          <a:p>
            <a:pPr marL="171450" indent="-171450">
              <a:buFont typeface="Arial" panose="020B0604020202020204" pitchFamily="34" charset="0"/>
              <a:buChar char="•"/>
            </a:pPr>
            <a:r>
              <a:rPr lang="en-CA" sz="1200" dirty="0"/>
              <a:t>The feeding of the 5000 ….</a:t>
            </a:r>
          </a:p>
        </p:txBody>
      </p:sp>
      <p:sp>
        <p:nvSpPr>
          <p:cNvPr id="4" name="Slide Number Placeholder 3"/>
          <p:cNvSpPr>
            <a:spLocks noGrp="1"/>
          </p:cNvSpPr>
          <p:nvPr>
            <p:ph type="sldNum" sz="quarter" idx="5"/>
          </p:nvPr>
        </p:nvSpPr>
        <p:spPr/>
        <p:txBody>
          <a:bodyPr/>
          <a:lstStyle/>
          <a:p>
            <a:fld id="{D5AD78FA-81CF-4569-A020-E9C7FE240DC3}" type="slidenum">
              <a:rPr lang="en-CA" smtClean="0"/>
              <a:t>5</a:t>
            </a:fld>
            <a:endParaRPr lang="en-CA"/>
          </a:p>
        </p:txBody>
      </p:sp>
    </p:spTree>
    <p:extLst>
      <p:ext uri="{BB962C8B-B14F-4D97-AF65-F5344CB8AC3E}">
        <p14:creationId xmlns:p14="http://schemas.microsoft.com/office/powerpoint/2010/main" val="1166608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Verse 15: establishes the time frame: after the Second Advent</a:t>
            </a:r>
          </a:p>
          <a:p>
            <a:pPr marL="171450" indent="-171450">
              <a:buFont typeface="Arial" panose="020B0604020202020204" pitchFamily="34" charset="0"/>
              <a:buChar char="•"/>
            </a:pPr>
            <a:r>
              <a:rPr lang="en-CA" sz="1200" dirty="0"/>
              <a:t>Verse 17: New Israel</a:t>
            </a:r>
          </a:p>
          <a:p>
            <a:pPr marL="171450" indent="-171450">
              <a:buFont typeface="Arial" panose="020B0604020202020204" pitchFamily="34" charset="0"/>
              <a:buChar char="•"/>
            </a:pPr>
            <a:r>
              <a:rPr lang="en-CA" sz="1200" dirty="0"/>
              <a:t>Verse 18: the people of New Israel apparently engaged in violent domination of Edom</a:t>
            </a:r>
          </a:p>
        </p:txBody>
      </p:sp>
      <p:sp>
        <p:nvSpPr>
          <p:cNvPr id="4" name="Slide Number Placeholder 3"/>
          <p:cNvSpPr>
            <a:spLocks noGrp="1"/>
          </p:cNvSpPr>
          <p:nvPr>
            <p:ph type="sldNum" sz="quarter" idx="5"/>
          </p:nvPr>
        </p:nvSpPr>
        <p:spPr/>
        <p:txBody>
          <a:bodyPr/>
          <a:lstStyle/>
          <a:p>
            <a:fld id="{D5AD78FA-81CF-4569-A020-E9C7FE240DC3}" type="slidenum">
              <a:rPr lang="en-CA" smtClean="0"/>
              <a:t>6</a:t>
            </a:fld>
            <a:endParaRPr lang="en-CA"/>
          </a:p>
        </p:txBody>
      </p:sp>
    </p:spTree>
    <p:extLst>
      <p:ext uri="{BB962C8B-B14F-4D97-AF65-F5344CB8AC3E}">
        <p14:creationId xmlns:p14="http://schemas.microsoft.com/office/powerpoint/2010/main" val="91773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D5AD78FA-81CF-4569-A020-E9C7FE240DC3}" type="slidenum">
              <a:rPr lang="en-CA" smtClean="0"/>
              <a:t>7</a:t>
            </a:fld>
            <a:endParaRPr lang="en-CA"/>
          </a:p>
        </p:txBody>
      </p:sp>
    </p:spTree>
    <p:extLst>
      <p:ext uri="{BB962C8B-B14F-4D97-AF65-F5344CB8AC3E}">
        <p14:creationId xmlns:p14="http://schemas.microsoft.com/office/powerpoint/2010/main" val="210740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These verses could be multiplied many times …</a:t>
            </a:r>
          </a:p>
          <a:p>
            <a:endParaRPr lang="en-CA" dirty="0"/>
          </a:p>
        </p:txBody>
      </p:sp>
      <p:sp>
        <p:nvSpPr>
          <p:cNvPr id="4" name="Slide Number Placeholder 3"/>
          <p:cNvSpPr>
            <a:spLocks noGrp="1"/>
          </p:cNvSpPr>
          <p:nvPr>
            <p:ph type="sldNum" sz="quarter" idx="5"/>
          </p:nvPr>
        </p:nvSpPr>
        <p:spPr/>
        <p:txBody>
          <a:bodyPr/>
          <a:lstStyle/>
          <a:p>
            <a:fld id="{D5AD78FA-81CF-4569-A020-E9C7FE240DC3}" type="slidenum">
              <a:rPr lang="en-CA" smtClean="0"/>
              <a:t>8</a:t>
            </a:fld>
            <a:endParaRPr lang="en-CA"/>
          </a:p>
        </p:txBody>
      </p:sp>
    </p:spTree>
    <p:extLst>
      <p:ext uri="{BB962C8B-B14F-4D97-AF65-F5344CB8AC3E}">
        <p14:creationId xmlns:p14="http://schemas.microsoft.com/office/powerpoint/2010/main" val="2251108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Verse 11:12: New Israel</a:t>
            </a:r>
          </a:p>
          <a:p>
            <a:pPr marL="171450" indent="-171450">
              <a:buFont typeface="Arial" panose="020B0604020202020204" pitchFamily="34" charset="0"/>
              <a:buChar char="•"/>
            </a:pPr>
            <a:r>
              <a:rPr lang="en-CA" sz="1200" dirty="0"/>
              <a:t>Verse 11:13: united Israel</a:t>
            </a:r>
          </a:p>
          <a:p>
            <a:pPr marL="171450" indent="-171450">
              <a:buFont typeface="Arial" panose="020B0604020202020204" pitchFamily="34" charset="0"/>
              <a:buChar char="•"/>
            </a:pPr>
            <a:r>
              <a:rPr lang="en-CA" sz="1200" dirty="0"/>
              <a:t>Verse 11:14: violent domination of nations</a:t>
            </a:r>
          </a:p>
          <a:p>
            <a:pPr marL="171450" indent="-171450">
              <a:buFont typeface="Arial" panose="020B0604020202020204" pitchFamily="34" charset="0"/>
              <a:buChar char="•"/>
            </a:pPr>
            <a:r>
              <a:rPr lang="en-CA" sz="1200" dirty="0"/>
              <a:t>Verse 14:1:New Israel</a:t>
            </a:r>
          </a:p>
          <a:p>
            <a:pPr marL="171450" indent="-171450">
              <a:buFont typeface="Arial" panose="020B0604020202020204" pitchFamily="34" charset="0"/>
              <a:buChar char="•"/>
            </a:pPr>
            <a:r>
              <a:rPr lang="en-CA" sz="1200" dirty="0"/>
              <a:t>Verse 14:2: captives of nations for slaves</a:t>
            </a:r>
          </a:p>
        </p:txBody>
      </p:sp>
      <p:sp>
        <p:nvSpPr>
          <p:cNvPr id="4" name="Slide Number Placeholder 3"/>
          <p:cNvSpPr>
            <a:spLocks noGrp="1"/>
          </p:cNvSpPr>
          <p:nvPr>
            <p:ph type="sldNum" sz="quarter" idx="5"/>
          </p:nvPr>
        </p:nvSpPr>
        <p:spPr/>
        <p:txBody>
          <a:bodyPr/>
          <a:lstStyle/>
          <a:p>
            <a:fld id="{D5AD78FA-81CF-4569-A020-E9C7FE240DC3}" type="slidenum">
              <a:rPr lang="en-CA" smtClean="0"/>
              <a:t>9</a:t>
            </a:fld>
            <a:endParaRPr lang="en-CA"/>
          </a:p>
        </p:txBody>
      </p:sp>
    </p:spTree>
    <p:extLst>
      <p:ext uri="{BB962C8B-B14F-4D97-AF65-F5344CB8AC3E}">
        <p14:creationId xmlns:p14="http://schemas.microsoft.com/office/powerpoint/2010/main" val="958751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t>“the godly”, saints,  – the converted people of New Israel</a:t>
            </a:r>
          </a:p>
          <a:p>
            <a:pPr marL="171450" lvl="0" indent="-171450">
              <a:buFont typeface="Arial" panose="020B0604020202020204" pitchFamily="34" charset="0"/>
              <a:buChar char="•"/>
            </a:pPr>
            <a:r>
              <a:rPr lang="en-CA" sz="1200" dirty="0"/>
              <a:t>The “vengeance” and the “punishments” are learning the Way of God</a:t>
            </a:r>
          </a:p>
        </p:txBody>
      </p:sp>
      <p:sp>
        <p:nvSpPr>
          <p:cNvPr id="4" name="Slide Number Placeholder 3"/>
          <p:cNvSpPr>
            <a:spLocks noGrp="1"/>
          </p:cNvSpPr>
          <p:nvPr>
            <p:ph type="sldNum" sz="quarter" idx="5"/>
          </p:nvPr>
        </p:nvSpPr>
        <p:spPr/>
        <p:txBody>
          <a:bodyPr/>
          <a:lstStyle/>
          <a:p>
            <a:fld id="{D5AD78FA-81CF-4569-A020-E9C7FE240DC3}" type="slidenum">
              <a:rPr lang="en-CA" smtClean="0"/>
              <a:t>11</a:t>
            </a:fld>
            <a:endParaRPr lang="en-CA"/>
          </a:p>
        </p:txBody>
      </p:sp>
    </p:spTree>
    <p:extLst>
      <p:ext uri="{BB962C8B-B14F-4D97-AF65-F5344CB8AC3E}">
        <p14:creationId xmlns:p14="http://schemas.microsoft.com/office/powerpoint/2010/main" val="2954874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More examples of metaphor …</a:t>
            </a:r>
          </a:p>
        </p:txBody>
      </p:sp>
      <p:sp>
        <p:nvSpPr>
          <p:cNvPr id="4" name="Slide Number Placeholder 3"/>
          <p:cNvSpPr>
            <a:spLocks noGrp="1"/>
          </p:cNvSpPr>
          <p:nvPr>
            <p:ph type="sldNum" sz="quarter" idx="5"/>
          </p:nvPr>
        </p:nvSpPr>
        <p:spPr/>
        <p:txBody>
          <a:bodyPr/>
          <a:lstStyle/>
          <a:p>
            <a:fld id="{D5AD78FA-81CF-4569-A020-E9C7FE240DC3}" type="slidenum">
              <a:rPr lang="en-CA" smtClean="0"/>
              <a:t>14</a:t>
            </a:fld>
            <a:endParaRPr lang="en-CA"/>
          </a:p>
        </p:txBody>
      </p:sp>
    </p:spTree>
    <p:extLst>
      <p:ext uri="{BB962C8B-B14F-4D97-AF65-F5344CB8AC3E}">
        <p14:creationId xmlns:p14="http://schemas.microsoft.com/office/powerpoint/2010/main" val="3566310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20850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636923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29399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5614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639703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628970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186440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719180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97984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414568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2025-12-20</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796799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2025-12-20</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14182370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789204"/>
          </a:xfrm>
        </p:spPr>
        <p:txBody>
          <a:bodyPr>
            <a:noAutofit/>
          </a:bodyPr>
          <a:lstStyle/>
          <a:p>
            <a:r>
              <a:rPr lang="en-CA" sz="4800" dirty="0">
                <a:latin typeface="Arial Black" panose="020B0A04020102020204" pitchFamily="34" charset="0"/>
              </a:rPr>
              <a:t>Christian Soldiers – the Enemy</a:t>
            </a: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1" y="789204"/>
            <a:ext cx="12191999" cy="5840197"/>
          </a:xfrm>
        </p:spPr>
        <p:txBody>
          <a:bodyPr>
            <a:normAutofit fontScale="40000" lnSpcReduction="20000"/>
          </a:bodyPr>
          <a:lstStyle/>
          <a:p>
            <a:pPr>
              <a:spcBef>
                <a:spcPts val="0"/>
              </a:spcBef>
            </a:pPr>
            <a:r>
              <a:rPr lang="en-CA" sz="7000" b="1" dirty="0">
                <a:solidFill>
                  <a:srgbClr val="FF0000"/>
                </a:solidFill>
                <a:latin typeface="Calibri" panose="020F0502020204030204" pitchFamily="34" charset="0"/>
                <a:cs typeface="Calibri" panose="020F0502020204030204" pitchFamily="34" charset="0"/>
              </a:rPr>
              <a:t>For I delight in the law of God, in </a:t>
            </a:r>
            <a:r>
              <a:rPr lang="en-CA" sz="7000" b="1" i="1" dirty="0">
                <a:solidFill>
                  <a:srgbClr val="FF0000"/>
                </a:solidFill>
                <a:highlight>
                  <a:srgbClr val="FFFF00"/>
                </a:highlight>
                <a:latin typeface="Calibri" panose="020F0502020204030204" pitchFamily="34" charset="0"/>
                <a:cs typeface="Calibri" panose="020F0502020204030204" pitchFamily="34" charset="0"/>
              </a:rPr>
              <a:t>my inner being</a:t>
            </a:r>
            <a:r>
              <a:rPr lang="en-CA" sz="7000" b="1" dirty="0">
                <a:solidFill>
                  <a:srgbClr val="FF0000"/>
                </a:solidFill>
                <a:latin typeface="Calibri" panose="020F0502020204030204" pitchFamily="34" charset="0"/>
                <a:cs typeface="Calibri" panose="020F0502020204030204" pitchFamily="34" charset="0"/>
              </a:rPr>
              <a:t>,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but I see in my members another law </a:t>
            </a:r>
            <a:r>
              <a:rPr lang="en-CA" sz="7000" b="1" i="1" dirty="0">
                <a:solidFill>
                  <a:srgbClr val="FF0000"/>
                </a:solidFill>
                <a:highlight>
                  <a:srgbClr val="FFFF00"/>
                </a:highlight>
                <a:latin typeface="Calibri" panose="020F0502020204030204" pitchFamily="34" charset="0"/>
                <a:cs typeface="Calibri" panose="020F0502020204030204" pitchFamily="34" charset="0"/>
              </a:rPr>
              <a:t>waging war against</a:t>
            </a:r>
            <a:r>
              <a:rPr lang="en-CA" sz="7000" b="1" dirty="0">
                <a:solidFill>
                  <a:srgbClr val="FF0000"/>
                </a:solidFill>
                <a:latin typeface="Calibri" panose="020F0502020204030204" pitchFamily="34" charset="0"/>
                <a:cs typeface="Calibri" panose="020F0502020204030204" pitchFamily="34" charset="0"/>
              </a:rPr>
              <a:t> the law of </a:t>
            </a:r>
            <a:r>
              <a:rPr lang="en-CA" sz="7000" b="1" i="1" dirty="0">
                <a:solidFill>
                  <a:srgbClr val="FF0000"/>
                </a:solidFill>
                <a:highlight>
                  <a:srgbClr val="FFFF00"/>
                </a:highlight>
                <a:latin typeface="Calibri" panose="020F0502020204030204" pitchFamily="34" charset="0"/>
                <a:cs typeface="Calibri" panose="020F0502020204030204" pitchFamily="34" charset="0"/>
              </a:rPr>
              <a:t>my mind </a:t>
            </a:r>
            <a:br>
              <a:rPr lang="en-CA" sz="7000" b="1" i="1" dirty="0">
                <a:solidFill>
                  <a:srgbClr val="FF0000"/>
                </a:solidFill>
                <a:highlight>
                  <a:srgbClr val="FFFF00"/>
                </a:highlight>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making me captive to the law of sin that dwells in my members.</a:t>
            </a:r>
          </a:p>
          <a:p>
            <a:pPr algn="r">
              <a:spcBef>
                <a:spcPts val="0"/>
              </a:spcBef>
            </a:pPr>
            <a:r>
              <a:rPr lang="en-CA" sz="4000" b="1" dirty="0">
                <a:latin typeface="Calibri" panose="020F0502020204030204" pitchFamily="34" charset="0"/>
                <a:cs typeface="Calibri" panose="020F0502020204030204" pitchFamily="34" charset="0"/>
              </a:rPr>
              <a:t>Romans 7:22-23 ESV</a:t>
            </a:r>
            <a:endParaRPr lang="en-CA" sz="7000" b="1" dirty="0">
              <a:solidFill>
                <a:srgbClr val="FF0000"/>
              </a:solidFill>
              <a:latin typeface="Calibri" panose="020F0502020204030204" pitchFamily="34" charset="0"/>
              <a:cs typeface="Calibri" panose="020F0502020204030204" pitchFamily="34" charset="0"/>
            </a:endParaRPr>
          </a:p>
          <a:p>
            <a:pPr>
              <a:spcBef>
                <a:spcPts val="1200"/>
              </a:spcBef>
            </a:pPr>
            <a:r>
              <a:rPr lang="en-CA" sz="7000" b="1" dirty="0">
                <a:solidFill>
                  <a:srgbClr val="FF0000"/>
                </a:solidFill>
                <a:latin typeface="Calibri" panose="020F0502020204030204" pitchFamily="34" charset="0"/>
                <a:cs typeface="Calibri" panose="020F0502020204030204" pitchFamily="34" charset="0"/>
              </a:rPr>
              <a:t>For </a:t>
            </a:r>
            <a:r>
              <a:rPr lang="en-CA" sz="7000" b="1" i="1" dirty="0">
                <a:solidFill>
                  <a:srgbClr val="FF0000"/>
                </a:solidFill>
                <a:highlight>
                  <a:srgbClr val="FFFF00"/>
                </a:highlight>
                <a:latin typeface="Calibri" panose="020F0502020204030204" pitchFamily="34" charset="0"/>
                <a:cs typeface="Calibri" panose="020F0502020204030204" pitchFamily="34" charset="0"/>
              </a:rPr>
              <a:t>the word of God</a:t>
            </a:r>
            <a:r>
              <a:rPr lang="en-CA" sz="7000" b="1" dirty="0">
                <a:solidFill>
                  <a:srgbClr val="FF0000"/>
                </a:solidFill>
                <a:latin typeface="Calibri" panose="020F0502020204030204" pitchFamily="34" charset="0"/>
                <a:cs typeface="Calibri" panose="020F0502020204030204" pitchFamily="34" charset="0"/>
              </a:rPr>
              <a:t> is living and active, sharper than any </a:t>
            </a:r>
            <a:r>
              <a:rPr lang="en-CA" sz="7000" b="1" i="1" dirty="0">
                <a:solidFill>
                  <a:srgbClr val="FF0000"/>
                </a:solidFill>
                <a:highlight>
                  <a:srgbClr val="FFFF00"/>
                </a:highlight>
                <a:latin typeface="Calibri" panose="020F0502020204030204" pitchFamily="34" charset="0"/>
                <a:cs typeface="Calibri" panose="020F0502020204030204" pitchFamily="34" charset="0"/>
              </a:rPr>
              <a:t>two-edged sword</a:t>
            </a:r>
            <a:r>
              <a:rPr lang="en-CA" sz="7000" b="1" dirty="0">
                <a:solidFill>
                  <a:srgbClr val="FF0000"/>
                </a:solidFill>
                <a:latin typeface="Calibri" panose="020F0502020204030204" pitchFamily="34" charset="0"/>
                <a:cs typeface="Calibri" panose="020F0502020204030204" pitchFamily="34" charset="0"/>
              </a:rPr>
              <a:t>, piercing to the division of [mind] and of spirit, of joints and of marrow,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discerning the thoughts and intentions of the heart.  </a:t>
            </a:r>
          </a:p>
          <a:p>
            <a:pPr algn="r">
              <a:lnSpc>
                <a:spcPct val="30000"/>
              </a:lnSpc>
              <a:spcBef>
                <a:spcPts val="0"/>
              </a:spcBef>
            </a:pPr>
            <a:r>
              <a:rPr lang="en-CA" sz="4000" b="1" dirty="0">
                <a:latin typeface="Calibri" panose="020F0502020204030204" pitchFamily="34" charset="0"/>
                <a:cs typeface="Calibri" panose="020F0502020204030204" pitchFamily="34" charset="0"/>
              </a:rPr>
              <a:t>Hebrews 4:12 ESV</a:t>
            </a:r>
          </a:p>
          <a:p>
            <a:pPr>
              <a:spcBef>
                <a:spcPts val="1200"/>
              </a:spcBef>
            </a:pPr>
            <a:r>
              <a:rPr lang="en-CA" sz="7000" b="1" dirty="0">
                <a:solidFill>
                  <a:srgbClr val="FF0000"/>
                </a:solidFill>
                <a:latin typeface="Calibri" panose="020F0502020204030204" pitchFamily="34" charset="0"/>
                <a:cs typeface="Calibri" panose="020F0502020204030204" pitchFamily="34" charset="0"/>
              </a:rPr>
              <a:t>And the LORD will make himself known to the Egyptians,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the Egyptians will know the LORD in that day …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a:t>
            </a:r>
            <a:r>
              <a:rPr lang="en-CA" sz="7000" b="1" i="1" dirty="0">
                <a:solidFill>
                  <a:srgbClr val="FF0000"/>
                </a:solidFill>
                <a:highlight>
                  <a:srgbClr val="FFFF00"/>
                </a:highlight>
                <a:latin typeface="Calibri" panose="020F0502020204030204" pitchFamily="34" charset="0"/>
                <a:cs typeface="Calibri" panose="020F0502020204030204" pitchFamily="34" charset="0"/>
              </a:rPr>
              <a:t>the LORD will strike Egypt</a:t>
            </a:r>
            <a:r>
              <a:rPr lang="en-CA" sz="7000" b="1" dirty="0">
                <a:solidFill>
                  <a:srgbClr val="FF0000"/>
                </a:solidFill>
                <a:latin typeface="Calibri" panose="020F0502020204030204" pitchFamily="34" charset="0"/>
                <a:cs typeface="Calibri" panose="020F0502020204030204" pitchFamily="34" charset="0"/>
              </a:rPr>
              <a:t>, </a:t>
            </a:r>
            <a:r>
              <a:rPr lang="en-CA" sz="7000" b="1" i="1" dirty="0">
                <a:solidFill>
                  <a:srgbClr val="FF0000"/>
                </a:solidFill>
                <a:highlight>
                  <a:srgbClr val="FFFF00"/>
                </a:highlight>
                <a:latin typeface="Calibri" panose="020F0502020204030204" pitchFamily="34" charset="0"/>
                <a:cs typeface="Calibri" panose="020F0502020204030204" pitchFamily="34" charset="0"/>
              </a:rPr>
              <a:t>striking and healing</a:t>
            </a:r>
            <a:r>
              <a:rPr lang="en-CA" sz="7000" b="1" dirty="0">
                <a:solidFill>
                  <a:srgbClr val="FF0000"/>
                </a:solidFill>
                <a:latin typeface="Calibri" panose="020F0502020204030204" pitchFamily="34" charset="0"/>
                <a:cs typeface="Calibri" panose="020F0502020204030204" pitchFamily="34" charset="0"/>
              </a:rPr>
              <a:t>,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they will return to the LORD …</a:t>
            </a:r>
          </a:p>
          <a:p>
            <a:pPr algn="r">
              <a:lnSpc>
                <a:spcPct val="30000"/>
              </a:lnSpc>
              <a:spcBef>
                <a:spcPts val="0"/>
              </a:spcBef>
            </a:pPr>
            <a:r>
              <a:rPr lang="nn-NO" sz="4000" b="1" dirty="0">
                <a:latin typeface="Calibri" panose="020F0502020204030204" pitchFamily="34" charset="0"/>
                <a:cs typeface="Calibri" panose="020F0502020204030204" pitchFamily="34" charset="0"/>
              </a:rPr>
              <a:t>Isaiah 19:21-22 </a:t>
            </a:r>
            <a:r>
              <a:rPr lang="en-CA" sz="4000" b="1" dirty="0">
                <a:latin typeface="Calibri" panose="020F0502020204030204" pitchFamily="34" charset="0"/>
                <a:cs typeface="Calibri" panose="020F0502020204030204" pitchFamily="34" charset="0"/>
              </a:rPr>
              <a:t>ESV</a:t>
            </a:r>
          </a:p>
          <a:p>
            <a:pPr>
              <a:spcBef>
                <a:spcPts val="1200"/>
              </a:spcBef>
            </a:pPr>
            <a:r>
              <a:rPr lang="en-CA" sz="7000" b="1" dirty="0">
                <a:solidFill>
                  <a:srgbClr val="FF0000"/>
                </a:solidFill>
                <a:latin typeface="Calibri" panose="020F0502020204030204" pitchFamily="34" charset="0"/>
                <a:cs typeface="Calibri" panose="020F0502020204030204" pitchFamily="34" charset="0"/>
              </a:rPr>
              <a:t>And </a:t>
            </a:r>
            <a:r>
              <a:rPr lang="en-CA" sz="7000" b="1" i="1" dirty="0">
                <a:solidFill>
                  <a:srgbClr val="FF0000"/>
                </a:solidFill>
                <a:highlight>
                  <a:srgbClr val="FFFF00"/>
                </a:highlight>
                <a:latin typeface="Calibri" panose="020F0502020204030204" pitchFamily="34" charset="0"/>
                <a:cs typeface="Calibri" panose="020F0502020204030204" pitchFamily="34" charset="0"/>
              </a:rPr>
              <a:t>if your hand causes you to sin</a:t>
            </a:r>
            <a:r>
              <a:rPr lang="en-CA" sz="7000" b="1" dirty="0">
                <a:solidFill>
                  <a:srgbClr val="FF0000"/>
                </a:solidFill>
                <a:latin typeface="Calibri" panose="020F0502020204030204" pitchFamily="34" charset="0"/>
                <a:cs typeface="Calibri" panose="020F0502020204030204" pitchFamily="34" charset="0"/>
              </a:rPr>
              <a:t>, </a:t>
            </a:r>
            <a:r>
              <a:rPr lang="en-CA" sz="7000" b="1" i="1" dirty="0">
                <a:solidFill>
                  <a:srgbClr val="FF0000"/>
                </a:solidFill>
                <a:highlight>
                  <a:srgbClr val="FFFF00"/>
                </a:highlight>
                <a:latin typeface="Calibri" panose="020F0502020204030204" pitchFamily="34" charset="0"/>
                <a:cs typeface="Calibri" panose="020F0502020204030204" pitchFamily="34" charset="0"/>
              </a:rPr>
              <a:t>cut it off</a:t>
            </a:r>
            <a:r>
              <a:rPr lang="en-CA" sz="7000" b="1" dirty="0">
                <a:solidFill>
                  <a:srgbClr val="FF0000"/>
                </a:solidFill>
                <a:latin typeface="Calibri" panose="020F0502020204030204" pitchFamily="34" charset="0"/>
                <a:cs typeface="Calibri" panose="020F0502020204030204" pitchFamily="34" charset="0"/>
              </a:rPr>
              <a:t>.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It is better for you to enter life crippled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than with two hands to go to [</a:t>
            </a:r>
            <a:r>
              <a:rPr lang="en-CA" sz="7000" b="1" dirty="0" err="1">
                <a:solidFill>
                  <a:srgbClr val="FF0000"/>
                </a:solidFill>
                <a:latin typeface="Calibri" panose="020F0502020204030204" pitchFamily="34" charset="0"/>
                <a:cs typeface="Calibri" panose="020F0502020204030204" pitchFamily="34" charset="0"/>
              </a:rPr>
              <a:t>gheenna</a:t>
            </a:r>
            <a:r>
              <a:rPr lang="en-CA" sz="7000" b="1" dirty="0">
                <a:solidFill>
                  <a:srgbClr val="FF0000"/>
                </a:solidFill>
                <a:latin typeface="Calibri" panose="020F0502020204030204" pitchFamily="34" charset="0"/>
                <a:cs typeface="Calibri" panose="020F0502020204030204" pitchFamily="34" charset="0"/>
              </a:rPr>
              <a:t>], to the unquenchable fire.</a:t>
            </a:r>
          </a:p>
          <a:p>
            <a:pPr algn="r">
              <a:lnSpc>
                <a:spcPct val="70000"/>
              </a:lnSpc>
              <a:spcBef>
                <a:spcPts val="0"/>
              </a:spcBef>
            </a:pPr>
            <a:r>
              <a:rPr lang="pt-BR" sz="4000" b="1" dirty="0">
                <a:latin typeface="Calibri" panose="020F0502020204030204" pitchFamily="34" charset="0"/>
                <a:cs typeface="Calibri" panose="020F0502020204030204" pitchFamily="34" charset="0"/>
              </a:rPr>
              <a:t>Mark 9:43 ESV</a:t>
            </a:r>
          </a:p>
          <a:p>
            <a:pPr>
              <a:lnSpc>
                <a:spcPct val="110000"/>
              </a:lnSpc>
              <a:spcBef>
                <a:spcPts val="1200"/>
              </a:spcBef>
            </a:pPr>
            <a:r>
              <a:rPr lang="en-CA" sz="7000" b="1" i="1" dirty="0">
                <a:solidFill>
                  <a:srgbClr val="FF0000"/>
                </a:solidFill>
                <a:highlight>
                  <a:srgbClr val="FFFF00"/>
                </a:highlight>
                <a:latin typeface="Calibri" panose="020F0502020204030204" pitchFamily="34" charset="0"/>
                <a:cs typeface="Calibri" panose="020F0502020204030204" pitchFamily="34" charset="0"/>
              </a:rPr>
              <a:t>Count it all joy</a:t>
            </a:r>
            <a:r>
              <a:rPr lang="en-CA" sz="7000" b="1" dirty="0">
                <a:solidFill>
                  <a:srgbClr val="FF0000"/>
                </a:solidFill>
                <a:latin typeface="Calibri" panose="020F0502020204030204" pitchFamily="34" charset="0"/>
                <a:cs typeface="Calibri" panose="020F0502020204030204" pitchFamily="34" charset="0"/>
              </a:rPr>
              <a:t>, my brothers, when you meet </a:t>
            </a:r>
            <a:r>
              <a:rPr lang="en-CA" sz="7000" b="1" i="1" dirty="0">
                <a:solidFill>
                  <a:srgbClr val="FF0000"/>
                </a:solidFill>
                <a:highlight>
                  <a:srgbClr val="FFFF00"/>
                </a:highlight>
                <a:latin typeface="Calibri" panose="020F0502020204030204" pitchFamily="34" charset="0"/>
                <a:cs typeface="Calibri" panose="020F0502020204030204" pitchFamily="34" charset="0"/>
              </a:rPr>
              <a:t>trials</a:t>
            </a:r>
            <a:r>
              <a:rPr lang="en-CA" sz="7000" b="1" dirty="0">
                <a:solidFill>
                  <a:srgbClr val="FF0000"/>
                </a:solidFill>
                <a:latin typeface="Calibri" panose="020F0502020204030204" pitchFamily="34" charset="0"/>
                <a:cs typeface="Calibri" panose="020F0502020204030204" pitchFamily="34" charset="0"/>
              </a:rPr>
              <a:t> of various kinds …</a:t>
            </a:r>
          </a:p>
          <a:p>
            <a:pPr algn="r">
              <a:spcBef>
                <a:spcPts val="0"/>
              </a:spcBef>
            </a:pPr>
            <a:r>
              <a:rPr lang="en-CA" sz="4000" b="1" dirty="0">
                <a:latin typeface="Calibri" panose="020F0502020204030204" pitchFamily="34" charset="0"/>
                <a:cs typeface="Calibri" panose="020F0502020204030204" pitchFamily="34" charset="0"/>
              </a:rPr>
              <a:t>James 1:2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3CBF3-7F61-2500-7952-12F78684EA28}"/>
              </a:ext>
            </a:extLst>
          </p:cNvPr>
          <p:cNvSpPr>
            <a:spLocks noGrp="1"/>
          </p:cNvSpPr>
          <p:nvPr>
            <p:ph type="title"/>
          </p:nvPr>
        </p:nvSpPr>
        <p:spPr>
          <a:xfrm>
            <a:off x="838200" y="1"/>
            <a:ext cx="10515600" cy="1149530"/>
          </a:xfrm>
        </p:spPr>
        <p:txBody>
          <a:bodyPr/>
          <a:lstStyle/>
          <a:p>
            <a:pPr algn="ctr"/>
            <a:r>
              <a:rPr lang="en-CA" dirty="0">
                <a:latin typeface="Arial Black" panose="020B0A04020102020204" pitchFamily="34" charset="0"/>
              </a:rPr>
              <a:t>The Metaphor of Violence</a:t>
            </a:r>
            <a:endParaRPr lang="en-CA" dirty="0"/>
          </a:p>
        </p:txBody>
      </p:sp>
      <p:sp>
        <p:nvSpPr>
          <p:cNvPr id="3" name="Content Placeholder 2">
            <a:extLst>
              <a:ext uri="{FF2B5EF4-FFF2-40B4-BE49-F238E27FC236}">
                <a16:creationId xmlns:a16="http://schemas.microsoft.com/office/drawing/2014/main" id="{F8F1128D-D549-6A70-9AC5-AA921767F150}"/>
              </a:ext>
            </a:extLst>
          </p:cNvPr>
          <p:cNvSpPr>
            <a:spLocks noGrp="1"/>
          </p:cNvSpPr>
          <p:nvPr>
            <p:ph idx="1"/>
          </p:nvPr>
        </p:nvSpPr>
        <p:spPr>
          <a:xfrm>
            <a:off x="666206" y="1136470"/>
            <a:ext cx="11525794" cy="5721530"/>
          </a:xfrm>
        </p:spPr>
        <p:txBody>
          <a:bodyPr>
            <a:normAutofit fontScale="92500" lnSpcReduction="10000"/>
          </a:bodyPr>
          <a:lstStyle/>
          <a:p>
            <a:pPr marL="457200" lvl="1" indent="0">
              <a:buNone/>
            </a:pPr>
            <a:r>
              <a:rPr lang="en-CA" b="1" u="sng" dirty="0"/>
              <a:t>Micah 4:6-7, 13 ESV</a:t>
            </a:r>
            <a:br>
              <a:rPr lang="en-CA" dirty="0"/>
            </a:br>
            <a:r>
              <a:rPr lang="en-CA" dirty="0"/>
              <a:t>In that day, declares the LORD, </a:t>
            </a:r>
            <a:r>
              <a:rPr lang="en-CA" b="1" dirty="0">
                <a:highlight>
                  <a:srgbClr val="FFFF00"/>
                </a:highlight>
              </a:rPr>
              <a:t>I will assemble the lame</a:t>
            </a:r>
            <a:r>
              <a:rPr lang="en-CA" dirty="0"/>
              <a:t> </a:t>
            </a:r>
            <a:br>
              <a:rPr lang="en-CA" dirty="0"/>
            </a:br>
            <a:r>
              <a:rPr lang="en-CA" dirty="0"/>
              <a:t>and gather those who have been driven away and those whom I have afflicted;</a:t>
            </a:r>
            <a:br>
              <a:rPr lang="en-CA" dirty="0"/>
            </a:br>
            <a:r>
              <a:rPr lang="en-CA" dirty="0"/>
              <a:t>and the lame I will make the remnant, and those who were cast off, a strong nation;</a:t>
            </a:r>
            <a:br>
              <a:rPr lang="en-CA" dirty="0"/>
            </a:br>
            <a:r>
              <a:rPr lang="en-CA" dirty="0"/>
              <a:t>and </a:t>
            </a:r>
            <a:r>
              <a:rPr lang="en-CA" b="1" dirty="0">
                <a:highlight>
                  <a:srgbClr val="FFFF00"/>
                </a:highlight>
              </a:rPr>
              <a:t>the LORD will reign over them in Mount Zion</a:t>
            </a:r>
            <a:r>
              <a:rPr lang="en-CA" dirty="0"/>
              <a:t> from this time forth and forevermore. </a:t>
            </a:r>
          </a:p>
          <a:p>
            <a:pPr marL="457200" lvl="1" indent="0">
              <a:buNone/>
            </a:pPr>
            <a:r>
              <a:rPr lang="en-CA" dirty="0"/>
              <a:t>Arise and thresh, O daughter of Zion, </a:t>
            </a:r>
            <a:br>
              <a:rPr lang="en-CA" dirty="0"/>
            </a:br>
            <a:r>
              <a:rPr lang="en-CA" dirty="0"/>
              <a:t>for I will make your horn iron, and I will make your hoofs bronze;</a:t>
            </a:r>
            <a:br>
              <a:rPr lang="en-CA" dirty="0"/>
            </a:br>
            <a:r>
              <a:rPr lang="en-CA" b="1" dirty="0">
                <a:highlight>
                  <a:srgbClr val="FFFF00"/>
                </a:highlight>
              </a:rPr>
              <a:t>you shall beat in pieces many peoples</a:t>
            </a:r>
            <a:r>
              <a:rPr lang="en-CA" dirty="0"/>
              <a:t>;</a:t>
            </a:r>
            <a:br>
              <a:rPr lang="en-CA" dirty="0"/>
            </a:br>
            <a:r>
              <a:rPr lang="en-CA" dirty="0"/>
              <a:t>and shall devote their gain to the LORD, their wealth to the Lord of the whole earth.</a:t>
            </a:r>
          </a:p>
          <a:p>
            <a:pPr marL="457200" lvl="1" indent="0">
              <a:buNone/>
            </a:pPr>
            <a:r>
              <a:rPr lang="en-CA" b="1" u="sng" dirty="0"/>
              <a:t>Zephaniah 2:7, 9 ESV</a:t>
            </a:r>
            <a:r>
              <a:rPr lang="en-CA" dirty="0"/>
              <a:t> </a:t>
            </a:r>
            <a:br>
              <a:rPr lang="en-CA" dirty="0"/>
            </a:br>
            <a:r>
              <a:rPr lang="en-CA" b="1" dirty="0">
                <a:highlight>
                  <a:srgbClr val="FFFF00"/>
                </a:highlight>
              </a:rPr>
              <a:t>The seacoast shall become the possession of the remnant</a:t>
            </a:r>
            <a:r>
              <a:rPr lang="en-CA" dirty="0"/>
              <a:t> of the house of Judah, </a:t>
            </a:r>
            <a:br>
              <a:rPr lang="en-CA" dirty="0"/>
            </a:br>
            <a:r>
              <a:rPr lang="en-CA" dirty="0"/>
              <a:t>on which they shall graze, </a:t>
            </a:r>
            <a:br>
              <a:rPr lang="en-CA" dirty="0"/>
            </a:br>
            <a:r>
              <a:rPr lang="en-CA" dirty="0"/>
              <a:t>and in the houses of Ashkelon they shall lie down at evening.</a:t>
            </a:r>
            <a:br>
              <a:rPr lang="en-CA" dirty="0"/>
            </a:br>
            <a:r>
              <a:rPr lang="en-CA" dirty="0"/>
              <a:t>For the LORD their God will be mindful of them and </a:t>
            </a:r>
            <a:r>
              <a:rPr lang="en-CA" b="1" dirty="0">
                <a:highlight>
                  <a:srgbClr val="FFFF00"/>
                </a:highlight>
              </a:rPr>
              <a:t>restore their fortunes</a:t>
            </a:r>
            <a:r>
              <a:rPr lang="en-CA" dirty="0"/>
              <a:t>.</a:t>
            </a:r>
          </a:p>
          <a:p>
            <a:pPr marL="457200" lvl="1" indent="0">
              <a:buNone/>
            </a:pPr>
            <a:r>
              <a:rPr lang="en-CA" dirty="0"/>
              <a:t>“Therefore, as I live,” declares the LORD of hosts, the God of Israel,</a:t>
            </a:r>
            <a:br>
              <a:rPr lang="en-CA" dirty="0"/>
            </a:br>
            <a:r>
              <a:rPr lang="en-CA" dirty="0"/>
              <a:t>“Moab shall become like Sodom, and the Ammonites like Gomorrah,</a:t>
            </a:r>
            <a:br>
              <a:rPr lang="en-CA" dirty="0"/>
            </a:br>
            <a:r>
              <a:rPr lang="en-CA" dirty="0"/>
              <a:t>a land possessed by nettles and salt pits, and a waste forever.</a:t>
            </a:r>
          </a:p>
          <a:p>
            <a:pPr marL="457200" lvl="1" indent="0">
              <a:buNone/>
            </a:pPr>
            <a:r>
              <a:rPr lang="en-CA" b="1" dirty="0">
                <a:highlight>
                  <a:srgbClr val="FFFF00"/>
                </a:highlight>
              </a:rPr>
              <a:t>The remnant of my people shall plunder them</a:t>
            </a:r>
            <a:r>
              <a:rPr lang="en-CA" dirty="0"/>
              <a:t>, </a:t>
            </a:r>
            <a:br>
              <a:rPr lang="en-CA" dirty="0"/>
            </a:br>
            <a:r>
              <a:rPr lang="en-CA" dirty="0"/>
              <a:t>and the survivors of my nation shall possess them.”</a:t>
            </a:r>
          </a:p>
        </p:txBody>
      </p:sp>
    </p:spTree>
    <p:extLst>
      <p:ext uri="{BB962C8B-B14F-4D97-AF65-F5344CB8AC3E}">
        <p14:creationId xmlns:p14="http://schemas.microsoft.com/office/powerpoint/2010/main" val="2757193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0BDCB-6770-0223-4E0E-89329D44F10E}"/>
              </a:ext>
            </a:extLst>
          </p:cNvPr>
          <p:cNvSpPr>
            <a:spLocks noGrp="1"/>
          </p:cNvSpPr>
          <p:nvPr>
            <p:ph type="title"/>
          </p:nvPr>
        </p:nvSpPr>
        <p:spPr>
          <a:xfrm>
            <a:off x="838200" y="1"/>
            <a:ext cx="10515600" cy="1201782"/>
          </a:xfrm>
        </p:spPr>
        <p:txBody>
          <a:bodyPr>
            <a:normAutofit/>
          </a:bodyPr>
          <a:lstStyle/>
          <a:p>
            <a:pPr algn="ctr"/>
            <a:r>
              <a:rPr lang="en-CA" dirty="0">
                <a:latin typeface="Arial Black" panose="020B0A04020102020204" pitchFamily="34" charset="0"/>
              </a:rPr>
              <a:t>The Meaning of the Metaphor</a:t>
            </a:r>
            <a:endParaRPr lang="en-CA" dirty="0"/>
          </a:p>
        </p:txBody>
      </p:sp>
      <p:sp>
        <p:nvSpPr>
          <p:cNvPr id="3" name="Content Placeholder 2">
            <a:extLst>
              <a:ext uri="{FF2B5EF4-FFF2-40B4-BE49-F238E27FC236}">
                <a16:creationId xmlns:a16="http://schemas.microsoft.com/office/drawing/2014/main" id="{75CC18B8-B085-2406-3A9B-E4DAA04C85CD}"/>
              </a:ext>
            </a:extLst>
          </p:cNvPr>
          <p:cNvSpPr>
            <a:spLocks noGrp="1"/>
          </p:cNvSpPr>
          <p:nvPr>
            <p:ph idx="1"/>
          </p:nvPr>
        </p:nvSpPr>
        <p:spPr>
          <a:xfrm>
            <a:off x="647700" y="1162594"/>
            <a:ext cx="11435442" cy="5695405"/>
          </a:xfrm>
        </p:spPr>
        <p:txBody>
          <a:bodyPr>
            <a:normAutofit lnSpcReduction="10000"/>
          </a:bodyPr>
          <a:lstStyle/>
          <a:p>
            <a:r>
              <a:rPr lang="en-CA" dirty="0"/>
              <a:t>Psalm 149 provides a hint at the meaning: </a:t>
            </a:r>
          </a:p>
          <a:p>
            <a:pPr marL="457200" lvl="1" indent="0">
              <a:spcBef>
                <a:spcPts val="0"/>
              </a:spcBef>
              <a:buNone/>
            </a:pPr>
            <a:r>
              <a:rPr lang="en-CA" b="1" u="sng" dirty="0"/>
              <a:t>Psalm 149:2, 4-6 ESV</a:t>
            </a:r>
            <a:br>
              <a:rPr lang="en-CA" b="1" u="sng" dirty="0"/>
            </a:br>
            <a:r>
              <a:rPr lang="en-CA" dirty="0"/>
              <a:t>Let Israel be glad in his Maker; let the children of Zion rejoice in their King!</a:t>
            </a:r>
            <a:br>
              <a:rPr lang="en-CA" dirty="0"/>
            </a:br>
            <a:r>
              <a:rPr lang="en-CA" dirty="0"/>
              <a:t>For the LORD takes pleasure in his people; </a:t>
            </a:r>
            <a:r>
              <a:rPr lang="en-CA" b="1" dirty="0">
                <a:highlight>
                  <a:srgbClr val="FFFF00"/>
                </a:highlight>
              </a:rPr>
              <a:t>he adorns the humble with salvation</a:t>
            </a:r>
            <a:r>
              <a:rPr lang="en-CA" dirty="0"/>
              <a:t>.</a:t>
            </a:r>
            <a:br>
              <a:rPr lang="en-CA" dirty="0"/>
            </a:br>
            <a:r>
              <a:rPr lang="en-CA" dirty="0"/>
              <a:t>Let </a:t>
            </a:r>
            <a:r>
              <a:rPr lang="en-CA" b="1" dirty="0">
                <a:highlight>
                  <a:srgbClr val="FFFF00"/>
                </a:highlight>
              </a:rPr>
              <a:t>the godly</a:t>
            </a:r>
            <a:r>
              <a:rPr lang="en-CA" dirty="0"/>
              <a:t> exult in glory; let them sing for joy on their beds.</a:t>
            </a:r>
            <a:br>
              <a:rPr lang="en-CA" dirty="0"/>
            </a:br>
            <a:r>
              <a:rPr lang="en-CA" dirty="0"/>
              <a:t>Let the high praises of God be in their throats and </a:t>
            </a:r>
            <a:r>
              <a:rPr lang="en-CA" b="1" dirty="0">
                <a:highlight>
                  <a:srgbClr val="FFFF00"/>
                </a:highlight>
              </a:rPr>
              <a:t>two-edged swords in their hands</a:t>
            </a:r>
            <a:r>
              <a:rPr lang="en-CA" dirty="0"/>
              <a:t>,</a:t>
            </a:r>
            <a:br>
              <a:rPr lang="en-CA" dirty="0"/>
            </a:br>
            <a:r>
              <a:rPr lang="en-CA" b="1" dirty="0">
                <a:highlight>
                  <a:srgbClr val="FFFF00"/>
                </a:highlight>
              </a:rPr>
              <a:t>to execute vengeance on the nations and punishments on the peoples</a:t>
            </a:r>
            <a:r>
              <a:rPr lang="en-CA" dirty="0"/>
              <a:t> …</a:t>
            </a:r>
          </a:p>
          <a:p>
            <a:r>
              <a:rPr lang="en-CA" b="1" dirty="0">
                <a:highlight>
                  <a:srgbClr val="FFFF00"/>
                </a:highlight>
              </a:rPr>
              <a:t>The Bible is the sword of God</a:t>
            </a:r>
            <a:r>
              <a:rPr lang="en-CA" dirty="0"/>
              <a:t>:</a:t>
            </a:r>
          </a:p>
          <a:p>
            <a:pPr marL="457200" lvl="1" indent="0">
              <a:spcBef>
                <a:spcPts val="0"/>
              </a:spcBef>
              <a:buNone/>
            </a:pPr>
            <a:r>
              <a:rPr lang="en-CA" b="1" u="sng" dirty="0"/>
              <a:t>Ephesians 6:17b ESV</a:t>
            </a:r>
            <a:br>
              <a:rPr lang="en-CA" dirty="0"/>
            </a:br>
            <a:r>
              <a:rPr lang="en-CA" dirty="0"/>
              <a:t>… and the </a:t>
            </a:r>
            <a:r>
              <a:rPr lang="en-CA" b="1" dirty="0">
                <a:highlight>
                  <a:srgbClr val="FFFF00"/>
                </a:highlight>
              </a:rPr>
              <a:t>sword of the Spirit</a:t>
            </a:r>
            <a:r>
              <a:rPr lang="en-CA" dirty="0"/>
              <a:t>, which is </a:t>
            </a:r>
            <a:r>
              <a:rPr lang="en-CA" b="1" dirty="0">
                <a:highlight>
                  <a:srgbClr val="FFFF00"/>
                </a:highlight>
              </a:rPr>
              <a:t>the word of God </a:t>
            </a:r>
            <a:r>
              <a:rPr lang="en-CA" dirty="0"/>
              <a:t>…</a:t>
            </a:r>
          </a:p>
          <a:p>
            <a:pPr marL="457200" lvl="1" indent="0">
              <a:buNone/>
            </a:pPr>
            <a:r>
              <a:rPr lang="en-CA" b="1" u="sng" dirty="0"/>
              <a:t>Hebrews 4:12 ESV</a:t>
            </a:r>
            <a:br>
              <a:rPr lang="en-CA" dirty="0"/>
            </a:br>
            <a:r>
              <a:rPr lang="en-CA" dirty="0"/>
              <a:t>For </a:t>
            </a:r>
            <a:r>
              <a:rPr lang="en-CA" b="1" dirty="0">
                <a:highlight>
                  <a:srgbClr val="FFFF00"/>
                </a:highlight>
              </a:rPr>
              <a:t>the word of God</a:t>
            </a:r>
            <a:r>
              <a:rPr lang="en-CA" dirty="0"/>
              <a:t> is living and active, </a:t>
            </a:r>
            <a:r>
              <a:rPr lang="en-CA" b="1" dirty="0">
                <a:highlight>
                  <a:srgbClr val="FFFF00"/>
                </a:highlight>
              </a:rPr>
              <a:t>sharper than any two-edged sword</a:t>
            </a:r>
            <a:r>
              <a:rPr lang="en-CA" dirty="0"/>
              <a:t>, </a:t>
            </a:r>
            <a:br>
              <a:rPr lang="en-CA" dirty="0"/>
            </a:br>
            <a:r>
              <a:rPr lang="en-CA" dirty="0"/>
              <a:t>piercing to the division of [mind] and of spirit, </a:t>
            </a:r>
            <a:br>
              <a:rPr lang="en-CA" dirty="0"/>
            </a:br>
            <a:r>
              <a:rPr lang="en-CA" dirty="0"/>
              <a:t>of joints and of marrow, and discerning the thoughts and intentions of the heart.</a:t>
            </a:r>
          </a:p>
          <a:p>
            <a:pPr marL="457200" lvl="1" indent="0">
              <a:buNone/>
            </a:pPr>
            <a:r>
              <a:rPr lang="en-CA" b="1" u="sng" dirty="0"/>
              <a:t>Revelation 19:21a ESV</a:t>
            </a:r>
            <a:br>
              <a:rPr lang="en-CA" dirty="0"/>
            </a:br>
            <a:r>
              <a:rPr lang="en-CA" dirty="0"/>
              <a:t>And </a:t>
            </a:r>
            <a:r>
              <a:rPr lang="en-CA" b="1" dirty="0">
                <a:highlight>
                  <a:srgbClr val="FFFF00"/>
                </a:highlight>
              </a:rPr>
              <a:t>the rest were slain by the sword</a:t>
            </a:r>
            <a:r>
              <a:rPr lang="en-CA" dirty="0"/>
              <a:t> </a:t>
            </a:r>
            <a:br>
              <a:rPr lang="en-CA" dirty="0"/>
            </a:br>
            <a:r>
              <a:rPr lang="en-CA" b="1" dirty="0">
                <a:highlight>
                  <a:srgbClr val="FFFF00"/>
                </a:highlight>
              </a:rPr>
              <a:t>that came from the mouth</a:t>
            </a:r>
            <a:r>
              <a:rPr lang="en-CA" dirty="0"/>
              <a:t> of him who was sitting on the horse …</a:t>
            </a:r>
          </a:p>
        </p:txBody>
      </p:sp>
    </p:spTree>
    <p:extLst>
      <p:ext uri="{BB962C8B-B14F-4D97-AF65-F5344CB8AC3E}">
        <p14:creationId xmlns:p14="http://schemas.microsoft.com/office/powerpoint/2010/main" val="357254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AF717-77EA-9625-1830-99EFD9164576}"/>
              </a:ext>
            </a:extLst>
          </p:cNvPr>
          <p:cNvSpPr>
            <a:spLocks noGrp="1"/>
          </p:cNvSpPr>
          <p:nvPr>
            <p:ph type="title"/>
          </p:nvPr>
        </p:nvSpPr>
        <p:spPr>
          <a:xfrm>
            <a:off x="838200" y="1"/>
            <a:ext cx="10515600" cy="1149530"/>
          </a:xfrm>
        </p:spPr>
        <p:txBody>
          <a:bodyPr/>
          <a:lstStyle/>
          <a:p>
            <a:pPr algn="ctr"/>
            <a:r>
              <a:rPr lang="en-CA" dirty="0">
                <a:latin typeface="Arial Black" panose="020B0A04020102020204" pitchFamily="34" charset="0"/>
              </a:rPr>
              <a:t>The Meaning of the Metaphor</a:t>
            </a:r>
            <a:endParaRPr lang="en-CA" dirty="0"/>
          </a:p>
        </p:txBody>
      </p:sp>
      <p:sp>
        <p:nvSpPr>
          <p:cNvPr id="3" name="Content Placeholder 2">
            <a:extLst>
              <a:ext uri="{FF2B5EF4-FFF2-40B4-BE49-F238E27FC236}">
                <a16:creationId xmlns:a16="http://schemas.microsoft.com/office/drawing/2014/main" id="{FE9B661C-ED7B-2449-0722-5ED1A7C2F4B8}"/>
              </a:ext>
            </a:extLst>
          </p:cNvPr>
          <p:cNvSpPr>
            <a:spLocks noGrp="1"/>
          </p:cNvSpPr>
          <p:nvPr>
            <p:ph idx="1"/>
          </p:nvPr>
        </p:nvSpPr>
        <p:spPr>
          <a:xfrm>
            <a:off x="-1" y="1149532"/>
            <a:ext cx="12305211" cy="5708468"/>
          </a:xfrm>
        </p:spPr>
        <p:txBody>
          <a:bodyPr>
            <a:normAutofit/>
          </a:bodyPr>
          <a:lstStyle/>
          <a:p>
            <a:pPr marL="0" indent="0">
              <a:buNone/>
            </a:pPr>
            <a:r>
              <a:rPr lang="en-CA" dirty="0"/>
              <a:t>Isaiah is explicit, the “violence” has a spiritual purpose:</a:t>
            </a:r>
          </a:p>
          <a:p>
            <a:pPr marL="457200" lvl="1" indent="0">
              <a:spcBef>
                <a:spcPts val="0"/>
              </a:spcBef>
              <a:buNone/>
            </a:pPr>
            <a:r>
              <a:rPr lang="en-CA" b="1" u="sng" dirty="0"/>
              <a:t>Isaiah 25:9-11 ESV</a:t>
            </a:r>
            <a:br>
              <a:rPr lang="en-CA" dirty="0"/>
            </a:br>
            <a:r>
              <a:rPr lang="en-CA" dirty="0"/>
              <a:t>It will be said on that day,</a:t>
            </a:r>
          </a:p>
          <a:p>
            <a:pPr marL="914400" lvl="2" indent="0">
              <a:spcBef>
                <a:spcPts val="0"/>
              </a:spcBef>
              <a:buNone/>
            </a:pPr>
            <a:r>
              <a:rPr lang="en-CA" sz="2400" dirty="0"/>
              <a:t>“Behold, this is our God; we have waited for him, that he might save us.</a:t>
            </a:r>
            <a:br>
              <a:rPr lang="en-CA" sz="2400" dirty="0"/>
            </a:br>
            <a:r>
              <a:rPr lang="en-CA" sz="2400" dirty="0"/>
              <a:t>This is the LORD; we have waited for him; </a:t>
            </a:r>
            <a:r>
              <a:rPr lang="en-CA" sz="2400" b="1" dirty="0">
                <a:highlight>
                  <a:srgbClr val="FFFF00"/>
                </a:highlight>
              </a:rPr>
              <a:t>let us be glad and rejoice in his salvation</a:t>
            </a:r>
            <a:r>
              <a:rPr lang="en-CA" sz="2400" dirty="0"/>
              <a:t>.”</a:t>
            </a:r>
          </a:p>
          <a:p>
            <a:pPr marL="457200" lvl="1" indent="0">
              <a:spcBef>
                <a:spcPts val="600"/>
              </a:spcBef>
              <a:buNone/>
            </a:pPr>
            <a:r>
              <a:rPr lang="en-CA" dirty="0"/>
              <a:t>For the hand of the LORD will rest on this mountain, </a:t>
            </a:r>
            <a:br>
              <a:rPr lang="en-CA" dirty="0"/>
            </a:br>
            <a:r>
              <a:rPr lang="en-CA" dirty="0"/>
              <a:t>and </a:t>
            </a:r>
            <a:r>
              <a:rPr lang="en-CA" b="1" dirty="0">
                <a:highlight>
                  <a:srgbClr val="FFFF00"/>
                </a:highlight>
              </a:rPr>
              <a:t>Moab shall be trampled down</a:t>
            </a:r>
            <a:r>
              <a:rPr lang="en-CA" dirty="0"/>
              <a:t> in his place,</a:t>
            </a:r>
            <a:br>
              <a:rPr lang="en-CA" dirty="0"/>
            </a:br>
            <a:r>
              <a:rPr lang="en-CA" dirty="0"/>
              <a:t>as straw is trampled down in a dunghill.</a:t>
            </a:r>
          </a:p>
          <a:p>
            <a:pPr marL="457200" lvl="1" indent="0">
              <a:spcBef>
                <a:spcPts val="600"/>
              </a:spcBef>
              <a:buNone/>
            </a:pPr>
            <a:r>
              <a:rPr lang="en-CA" dirty="0"/>
              <a:t>And he will spread out his hands in the midst of it </a:t>
            </a:r>
            <a:br>
              <a:rPr lang="en-CA" dirty="0"/>
            </a:br>
            <a:r>
              <a:rPr lang="en-CA" dirty="0"/>
              <a:t>as a swimmer spreads his hands out to swim,</a:t>
            </a:r>
            <a:br>
              <a:rPr lang="en-CA" dirty="0"/>
            </a:br>
            <a:r>
              <a:rPr lang="en-CA" dirty="0"/>
              <a:t>but </a:t>
            </a:r>
            <a:r>
              <a:rPr lang="en-CA" b="1" dirty="0">
                <a:highlight>
                  <a:srgbClr val="FFFF00"/>
                </a:highlight>
              </a:rPr>
              <a:t>the LORD will lay low his pompous pride</a:t>
            </a:r>
            <a:r>
              <a:rPr lang="en-CA" dirty="0"/>
              <a:t> together with the skill of his hands.</a:t>
            </a:r>
          </a:p>
          <a:p>
            <a:pPr>
              <a:spcBef>
                <a:spcPts val="1800"/>
              </a:spcBef>
              <a:buFont typeface="Wingdings" panose="05000000000000000000" pitchFamily="2" charset="2"/>
              <a:buChar char="Ø"/>
            </a:pPr>
            <a:r>
              <a:rPr lang="en-CA" dirty="0"/>
              <a:t>The “</a:t>
            </a:r>
            <a:r>
              <a:rPr lang="en-CA" b="1" dirty="0">
                <a:highlight>
                  <a:srgbClr val="FFFF00"/>
                </a:highlight>
              </a:rPr>
              <a:t>violence</a:t>
            </a:r>
            <a:r>
              <a:rPr lang="en-CA" dirty="0"/>
              <a:t>” applied to Moab is to </a:t>
            </a:r>
            <a:r>
              <a:rPr lang="en-CA" b="1" dirty="0">
                <a:highlight>
                  <a:srgbClr val="FFFF00"/>
                </a:highlight>
              </a:rPr>
              <a:t>break his pride</a:t>
            </a:r>
          </a:p>
          <a:p>
            <a:pPr>
              <a:spcBef>
                <a:spcPts val="1800"/>
              </a:spcBef>
              <a:buFont typeface="Wingdings" panose="05000000000000000000" pitchFamily="2" charset="2"/>
              <a:buChar char="Ø"/>
            </a:pPr>
            <a:r>
              <a:rPr lang="en-CA" dirty="0"/>
              <a:t>“</a:t>
            </a:r>
            <a:r>
              <a:rPr lang="en-CA" b="1" dirty="0">
                <a:highlight>
                  <a:srgbClr val="FFFF00"/>
                </a:highlight>
              </a:rPr>
              <a:t>Trampling Down</a:t>
            </a:r>
            <a:r>
              <a:rPr lang="en-CA" dirty="0"/>
              <a:t>” implies bringing to repentance</a:t>
            </a:r>
          </a:p>
        </p:txBody>
      </p:sp>
    </p:spTree>
    <p:extLst>
      <p:ext uri="{BB962C8B-B14F-4D97-AF65-F5344CB8AC3E}">
        <p14:creationId xmlns:p14="http://schemas.microsoft.com/office/powerpoint/2010/main" val="1928232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69A5E-EF58-774C-57A1-ECEB2B9DB69C}"/>
              </a:ext>
            </a:extLst>
          </p:cNvPr>
          <p:cNvSpPr>
            <a:spLocks noGrp="1"/>
          </p:cNvSpPr>
          <p:nvPr>
            <p:ph type="title"/>
          </p:nvPr>
        </p:nvSpPr>
        <p:spPr>
          <a:xfrm>
            <a:off x="838200" y="0"/>
            <a:ext cx="10515600" cy="1149531"/>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Meaning of the Metaphor</a:t>
            </a:r>
            <a:endParaRPr lang="en-CA" dirty="0"/>
          </a:p>
        </p:txBody>
      </p:sp>
      <p:sp>
        <p:nvSpPr>
          <p:cNvPr id="3" name="Content Placeholder 2">
            <a:extLst>
              <a:ext uri="{FF2B5EF4-FFF2-40B4-BE49-F238E27FC236}">
                <a16:creationId xmlns:a16="http://schemas.microsoft.com/office/drawing/2014/main" id="{8806FDF2-6810-BAF5-0C23-526A6637DD30}"/>
              </a:ext>
            </a:extLst>
          </p:cNvPr>
          <p:cNvSpPr>
            <a:spLocks noGrp="1"/>
          </p:cNvSpPr>
          <p:nvPr>
            <p:ph idx="1"/>
          </p:nvPr>
        </p:nvSpPr>
        <p:spPr>
          <a:xfrm>
            <a:off x="0" y="1136469"/>
            <a:ext cx="12192000" cy="5721532"/>
          </a:xfrm>
        </p:spPr>
        <p:txBody>
          <a:bodyPr/>
          <a:lstStyle/>
          <a:p>
            <a:r>
              <a:rPr lang="en-CA" dirty="0"/>
              <a:t>The meaning is explicit in Isaiah chapter 19:</a:t>
            </a:r>
          </a:p>
          <a:p>
            <a:pPr marL="457200" lvl="1" indent="0">
              <a:spcBef>
                <a:spcPts val="0"/>
              </a:spcBef>
              <a:buNone/>
            </a:pPr>
            <a:r>
              <a:rPr lang="en-CA" b="1" u="sng" dirty="0"/>
              <a:t>Isaiah 19:21-22 ESV</a:t>
            </a:r>
            <a:br>
              <a:rPr lang="en-CA" dirty="0"/>
            </a:br>
            <a:r>
              <a:rPr lang="en-CA" dirty="0"/>
              <a:t>And </a:t>
            </a:r>
            <a:r>
              <a:rPr lang="en-CA" b="1" dirty="0">
                <a:highlight>
                  <a:srgbClr val="FFFF00"/>
                </a:highlight>
              </a:rPr>
              <a:t>the LORD will make himself known to the Egyptians</a:t>
            </a:r>
            <a:r>
              <a:rPr lang="en-CA" dirty="0"/>
              <a:t>, </a:t>
            </a:r>
            <a:br>
              <a:rPr lang="en-CA" dirty="0"/>
            </a:br>
            <a:r>
              <a:rPr lang="en-CA" dirty="0"/>
              <a:t>and the Egyptians will know the LORD in that day and worship with sacrifice and offering, </a:t>
            </a:r>
            <a:br>
              <a:rPr lang="en-CA" dirty="0"/>
            </a:br>
            <a:r>
              <a:rPr lang="en-CA" dirty="0"/>
              <a:t>and they will make vows to the LORD and perform them. </a:t>
            </a:r>
          </a:p>
          <a:p>
            <a:pPr marL="457200" lvl="1" indent="0">
              <a:buNone/>
            </a:pPr>
            <a:r>
              <a:rPr lang="en-CA" dirty="0"/>
              <a:t>And </a:t>
            </a:r>
            <a:r>
              <a:rPr lang="en-CA" b="1" dirty="0">
                <a:highlight>
                  <a:srgbClr val="FFFF00"/>
                </a:highlight>
              </a:rPr>
              <a:t>the LORD will strike Egypt</a:t>
            </a:r>
            <a:r>
              <a:rPr lang="en-CA" dirty="0"/>
              <a:t>, </a:t>
            </a:r>
            <a:r>
              <a:rPr lang="en-CA" b="1" dirty="0">
                <a:highlight>
                  <a:srgbClr val="FFFF00"/>
                </a:highlight>
              </a:rPr>
              <a:t>striking and healing</a:t>
            </a:r>
            <a:r>
              <a:rPr lang="en-CA" dirty="0"/>
              <a:t>, </a:t>
            </a:r>
            <a:br>
              <a:rPr lang="en-CA" dirty="0"/>
            </a:br>
            <a:r>
              <a:rPr lang="en-CA" dirty="0"/>
              <a:t>and </a:t>
            </a:r>
            <a:r>
              <a:rPr lang="en-CA" b="1" dirty="0">
                <a:highlight>
                  <a:srgbClr val="FFFF00"/>
                </a:highlight>
              </a:rPr>
              <a:t>they will return to the LORD</a:t>
            </a:r>
            <a:r>
              <a:rPr lang="en-CA" dirty="0"/>
              <a:t>, </a:t>
            </a:r>
            <a:br>
              <a:rPr lang="en-CA" dirty="0"/>
            </a:br>
            <a:r>
              <a:rPr lang="en-CA" dirty="0"/>
              <a:t>and he will listen to their pleas for mercy and heal them.</a:t>
            </a:r>
          </a:p>
          <a:p>
            <a:r>
              <a:rPr lang="en-CA" dirty="0"/>
              <a:t>The “violence” of “striking” represents God’s making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himself known to the Egyptians</a:t>
            </a:r>
            <a:r>
              <a:rPr lang="en-CA" dirty="0"/>
              <a:t>”</a:t>
            </a:r>
          </a:p>
          <a:p>
            <a:r>
              <a:rPr lang="en-CA" dirty="0"/>
              <a:t>The “violence” of “striking” includes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healing</a:t>
            </a:r>
            <a:r>
              <a:rPr lang="en-CA" dirty="0"/>
              <a:t>”</a:t>
            </a:r>
          </a:p>
          <a:p>
            <a:r>
              <a:rPr lang="en-CA" b="1" dirty="0">
                <a:highlight>
                  <a:srgbClr val="FFFF00"/>
                </a:highlight>
              </a:rPr>
              <a:t>God is violent towards sin</a:t>
            </a:r>
          </a:p>
          <a:p>
            <a:r>
              <a:rPr lang="en-CA" b="1" dirty="0">
                <a:highlight>
                  <a:srgbClr val="FFFF00"/>
                </a:highlight>
              </a:rPr>
              <a:t>True Worshippers of God must learn to be violent towards sin</a:t>
            </a:r>
          </a:p>
        </p:txBody>
      </p:sp>
    </p:spTree>
    <p:extLst>
      <p:ext uri="{BB962C8B-B14F-4D97-AF65-F5344CB8AC3E}">
        <p14:creationId xmlns:p14="http://schemas.microsoft.com/office/powerpoint/2010/main" val="3464075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EB64A-8DF4-49F7-772F-299B2264A2AD}"/>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New Israel to Inflict Violence</a:t>
            </a:r>
            <a:endParaRPr lang="en-CA" dirty="0"/>
          </a:p>
        </p:txBody>
      </p:sp>
      <p:sp>
        <p:nvSpPr>
          <p:cNvPr id="3" name="Content Placeholder 2">
            <a:extLst>
              <a:ext uri="{FF2B5EF4-FFF2-40B4-BE49-F238E27FC236}">
                <a16:creationId xmlns:a16="http://schemas.microsoft.com/office/drawing/2014/main" id="{B6236935-6F84-B1D2-42CE-E212E4A4E2FC}"/>
              </a:ext>
            </a:extLst>
          </p:cNvPr>
          <p:cNvSpPr>
            <a:spLocks noGrp="1"/>
          </p:cNvSpPr>
          <p:nvPr>
            <p:ph idx="1"/>
          </p:nvPr>
        </p:nvSpPr>
        <p:spPr>
          <a:xfrm>
            <a:off x="613954" y="1136470"/>
            <a:ext cx="11578046" cy="5721530"/>
          </a:xfrm>
        </p:spPr>
        <p:txBody>
          <a:bodyPr>
            <a:normAutofit/>
          </a:bodyPr>
          <a:lstStyle/>
          <a:p>
            <a:r>
              <a:rPr lang="en-CA" b="1" dirty="0">
                <a:highlight>
                  <a:srgbClr val="FFFF00"/>
                </a:highlight>
              </a:rPr>
              <a:t>Isaiah chapter 41</a:t>
            </a:r>
            <a:r>
              <a:rPr lang="en-CA" dirty="0"/>
              <a:t> contains an extended prophecy of the World Tomorrow and God’s use of New Israel to “inflict violence” on the nations:</a:t>
            </a:r>
          </a:p>
          <a:p>
            <a:pPr marL="457200" lvl="1" indent="0">
              <a:spcBef>
                <a:spcPts val="0"/>
              </a:spcBef>
              <a:buNone/>
            </a:pPr>
            <a:r>
              <a:rPr lang="en-CA" b="1" u="sng" dirty="0"/>
              <a:t>Isaiah 41:8-10 ESV</a:t>
            </a:r>
            <a:br>
              <a:rPr lang="en-CA" b="1" u="sng" dirty="0"/>
            </a:br>
            <a:r>
              <a:rPr lang="en-CA" dirty="0"/>
              <a:t>But you, </a:t>
            </a:r>
            <a:r>
              <a:rPr lang="en-CA" b="1" dirty="0">
                <a:highlight>
                  <a:srgbClr val="FFFF00"/>
                </a:highlight>
              </a:rPr>
              <a:t>Israel</a:t>
            </a:r>
            <a:r>
              <a:rPr lang="en-CA" dirty="0"/>
              <a:t>, my servant, Jacob, whom I have chosen,</a:t>
            </a:r>
            <a:br>
              <a:rPr lang="en-CA" dirty="0"/>
            </a:br>
            <a:r>
              <a:rPr lang="en-CA" dirty="0"/>
              <a:t>the </a:t>
            </a:r>
            <a:r>
              <a:rPr lang="en-CA" b="1" dirty="0">
                <a:highlight>
                  <a:srgbClr val="FFFF00"/>
                </a:highlight>
              </a:rPr>
              <a:t>offspring of Abraham</a:t>
            </a:r>
            <a:r>
              <a:rPr lang="en-CA" dirty="0"/>
              <a:t>, my friend;</a:t>
            </a:r>
            <a:br>
              <a:rPr lang="en-CA" dirty="0"/>
            </a:br>
            <a:r>
              <a:rPr lang="en-CA" dirty="0"/>
              <a:t>you </a:t>
            </a:r>
            <a:r>
              <a:rPr lang="en-CA" b="1" dirty="0">
                <a:highlight>
                  <a:srgbClr val="FFFF00"/>
                </a:highlight>
              </a:rPr>
              <a:t>whom I took from the ends of the earth</a:t>
            </a:r>
            <a:r>
              <a:rPr lang="en-CA" dirty="0"/>
              <a:t>, </a:t>
            </a:r>
            <a:br>
              <a:rPr lang="en-CA" dirty="0"/>
            </a:br>
            <a:r>
              <a:rPr lang="en-CA" dirty="0"/>
              <a:t>and called from its farthest corners, saying to you,</a:t>
            </a:r>
          </a:p>
          <a:p>
            <a:pPr marL="914400" lvl="2" indent="0">
              <a:spcBef>
                <a:spcPts val="0"/>
              </a:spcBef>
              <a:buNone/>
            </a:pPr>
            <a:r>
              <a:rPr lang="en-CA" sz="2400" dirty="0"/>
              <a:t>“</a:t>
            </a:r>
            <a:r>
              <a:rPr lang="en-CA" sz="2400" b="1" dirty="0">
                <a:highlight>
                  <a:srgbClr val="FFFF00"/>
                </a:highlight>
              </a:rPr>
              <a:t>You are my servant</a:t>
            </a:r>
            <a:r>
              <a:rPr lang="en-CA" sz="2400" dirty="0"/>
              <a:t>, I have chosen you and not cast you off”;</a:t>
            </a:r>
          </a:p>
          <a:p>
            <a:pPr marL="457200" lvl="1" indent="0">
              <a:buNone/>
            </a:pPr>
            <a:r>
              <a:rPr lang="en-CA" dirty="0"/>
              <a:t>fear not, for I am with you; be not dismayed, for I am your God;</a:t>
            </a:r>
            <a:br>
              <a:rPr lang="en-CA" dirty="0"/>
            </a:br>
            <a:r>
              <a:rPr lang="en-CA" b="1" dirty="0">
                <a:highlight>
                  <a:srgbClr val="FFFF00"/>
                </a:highlight>
              </a:rPr>
              <a:t>I will strengthen you</a:t>
            </a:r>
            <a:r>
              <a:rPr lang="en-CA" dirty="0"/>
              <a:t>, I will help you, I will uphold you with my righteous right hand.</a:t>
            </a:r>
          </a:p>
          <a:p>
            <a:r>
              <a:rPr lang="en-CA" dirty="0"/>
              <a:t>New Israel will be comprised of people called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from the ends of the earth</a:t>
            </a:r>
            <a:r>
              <a:rPr lang="en-CA" dirty="0"/>
              <a:t>” to conversion,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offspring of Abraham</a:t>
            </a:r>
            <a:r>
              <a:rPr lang="en-CA" dirty="0"/>
              <a:t>”, the “Father of the faithful”</a:t>
            </a:r>
          </a:p>
          <a:p>
            <a:r>
              <a:rPr lang="en-CA" dirty="0"/>
              <a:t>New Israel will be created for a purpose, “</a:t>
            </a:r>
            <a:r>
              <a:rPr kumimoji="0" lang="en-CA"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you are my servant</a:t>
            </a:r>
            <a:r>
              <a:rPr lang="en-CA" dirty="0"/>
              <a:t>”, </a:t>
            </a:r>
            <a:br>
              <a:rPr lang="en-CA" dirty="0"/>
            </a:br>
            <a:r>
              <a:rPr lang="en-CA" dirty="0"/>
              <a:t>“</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I will strengthen you</a:t>
            </a:r>
            <a:r>
              <a:rPr lang="en-CA" dirty="0"/>
              <a:t>”</a:t>
            </a:r>
          </a:p>
        </p:txBody>
      </p:sp>
    </p:spTree>
    <p:extLst>
      <p:ext uri="{BB962C8B-B14F-4D97-AF65-F5344CB8AC3E}">
        <p14:creationId xmlns:p14="http://schemas.microsoft.com/office/powerpoint/2010/main" val="1245780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D3CFE-C022-48A2-4A38-00341E4A98FE}"/>
              </a:ext>
            </a:extLst>
          </p:cNvPr>
          <p:cNvSpPr>
            <a:spLocks noGrp="1"/>
          </p:cNvSpPr>
          <p:nvPr>
            <p:ph type="title"/>
          </p:nvPr>
        </p:nvSpPr>
        <p:spPr>
          <a:xfrm>
            <a:off x="838200" y="1"/>
            <a:ext cx="10515600" cy="1136468"/>
          </a:xfrm>
        </p:spPr>
        <p:txBody>
          <a:bodyPr/>
          <a:lstStyle/>
          <a:p>
            <a:pPr algn="ctr"/>
            <a:r>
              <a:rPr lang="en-CA" dirty="0">
                <a:latin typeface="Arial Black" panose="020B0A04020102020204" pitchFamily="34" charset="0"/>
              </a:rPr>
              <a:t>New Israel to Inflict Violence</a:t>
            </a:r>
            <a:endParaRPr lang="en-CA" dirty="0"/>
          </a:p>
        </p:txBody>
      </p:sp>
      <p:sp>
        <p:nvSpPr>
          <p:cNvPr id="3" name="Content Placeholder 2">
            <a:extLst>
              <a:ext uri="{FF2B5EF4-FFF2-40B4-BE49-F238E27FC236}">
                <a16:creationId xmlns:a16="http://schemas.microsoft.com/office/drawing/2014/main" id="{A78D5BD6-5D40-4704-DFE9-4905376B2F15}"/>
              </a:ext>
            </a:extLst>
          </p:cNvPr>
          <p:cNvSpPr>
            <a:spLocks noGrp="1"/>
          </p:cNvSpPr>
          <p:nvPr>
            <p:ph idx="1"/>
          </p:nvPr>
        </p:nvSpPr>
        <p:spPr>
          <a:xfrm>
            <a:off x="1005840" y="1149532"/>
            <a:ext cx="11186160" cy="5708468"/>
          </a:xfrm>
        </p:spPr>
        <p:txBody>
          <a:bodyPr>
            <a:normAutofit/>
          </a:bodyPr>
          <a:lstStyle/>
          <a:p>
            <a:r>
              <a:rPr lang="en-CA" b="1" dirty="0">
                <a:highlight>
                  <a:srgbClr val="FFFF00"/>
                </a:highlight>
              </a:rPr>
              <a:t>Isaiah chapter 41</a:t>
            </a:r>
            <a:r>
              <a:rPr lang="en-CA" dirty="0"/>
              <a:t> verses 11 through 13 continue with events after the establishment of the New Israel in the World Tomorrow:</a:t>
            </a:r>
          </a:p>
          <a:p>
            <a:pPr marL="457200" lvl="1" indent="0">
              <a:spcBef>
                <a:spcPts val="0"/>
              </a:spcBef>
              <a:buNone/>
            </a:pPr>
            <a:r>
              <a:rPr lang="en-CA" b="1" u="sng" dirty="0"/>
              <a:t>Isaiah 41:11-13 ESV </a:t>
            </a:r>
            <a:br>
              <a:rPr lang="en-CA" dirty="0"/>
            </a:br>
            <a:r>
              <a:rPr lang="en-CA" dirty="0"/>
              <a:t>Behold, </a:t>
            </a:r>
            <a:r>
              <a:rPr lang="en-CA" b="1" dirty="0">
                <a:highlight>
                  <a:srgbClr val="FFFF00"/>
                </a:highlight>
              </a:rPr>
              <a:t>all who are incensed against you</a:t>
            </a:r>
            <a:r>
              <a:rPr lang="en-CA" dirty="0"/>
              <a:t> shall be put to shame and confounded;</a:t>
            </a:r>
            <a:br>
              <a:rPr lang="en-CA" dirty="0"/>
            </a:br>
            <a:r>
              <a:rPr lang="en-CA" b="1" dirty="0">
                <a:highlight>
                  <a:srgbClr val="FFFF00"/>
                </a:highlight>
              </a:rPr>
              <a:t>those who strive against</a:t>
            </a:r>
            <a:r>
              <a:rPr lang="en-CA" dirty="0"/>
              <a:t> you shall be as nothing and shall perish.</a:t>
            </a:r>
            <a:br>
              <a:rPr lang="en-CA" dirty="0"/>
            </a:br>
            <a:r>
              <a:rPr lang="en-CA" dirty="0"/>
              <a:t>You shall seek those who contend with you, but you shall not find them;</a:t>
            </a:r>
            <a:br>
              <a:rPr lang="en-CA" dirty="0"/>
            </a:br>
            <a:r>
              <a:rPr lang="en-CA" b="1" dirty="0">
                <a:highlight>
                  <a:srgbClr val="FFFF00"/>
                </a:highlight>
              </a:rPr>
              <a:t>those who war against you</a:t>
            </a:r>
            <a:r>
              <a:rPr lang="en-CA" dirty="0"/>
              <a:t> shall be as nothing at all.</a:t>
            </a:r>
          </a:p>
          <a:p>
            <a:pPr marL="457200" lvl="1" indent="0">
              <a:buNone/>
            </a:pPr>
            <a:r>
              <a:rPr lang="en-CA" dirty="0"/>
              <a:t>For I, the LORD your God, hold your right hand; it is I who say to you, </a:t>
            </a:r>
          </a:p>
          <a:p>
            <a:pPr marL="914400" lvl="2" indent="0">
              <a:spcBef>
                <a:spcPts val="0"/>
              </a:spcBef>
              <a:buNone/>
            </a:pPr>
            <a:r>
              <a:rPr lang="en-CA" sz="2400" dirty="0"/>
              <a:t>“</a:t>
            </a:r>
            <a:r>
              <a:rPr lang="en-CA" sz="2400" b="1" dirty="0">
                <a:highlight>
                  <a:srgbClr val="FFFF00"/>
                </a:highlight>
              </a:rPr>
              <a:t>Fear not</a:t>
            </a:r>
            <a:r>
              <a:rPr lang="en-CA" sz="2400" dirty="0"/>
              <a:t>, I am the one who helps you.” </a:t>
            </a:r>
          </a:p>
          <a:p>
            <a:pPr>
              <a:spcBef>
                <a:spcPts val="600"/>
              </a:spcBef>
            </a:pPr>
            <a:r>
              <a:rPr lang="en-CA" dirty="0"/>
              <a:t>There is no way to know exactly what the world will be like at the beginning of the World Tomorrow, “</a:t>
            </a:r>
            <a:r>
              <a:rPr kumimoji="0" lang="en-CA"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all who are incensed against you</a:t>
            </a:r>
            <a:r>
              <a:rPr kumimoji="0" lang="en-CA"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CA" dirty="0"/>
              <a:t>”, “</a:t>
            </a:r>
            <a:r>
              <a:rPr kumimoji="0" lang="en-CA"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those who strive against</a:t>
            </a:r>
            <a:r>
              <a:rPr kumimoji="0" lang="en-CA"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CA" dirty="0"/>
              <a:t>”</a:t>
            </a:r>
          </a:p>
          <a:p>
            <a:pPr>
              <a:spcBef>
                <a:spcPts val="0"/>
              </a:spcBef>
            </a:pPr>
            <a:r>
              <a:rPr lang="en-CA" dirty="0"/>
              <a:t>This seems to be a prophecy of the </a:t>
            </a:r>
            <a:r>
              <a:rPr lang="en-CA" b="1" dirty="0">
                <a:highlight>
                  <a:srgbClr val="FFFF00"/>
                </a:highlight>
              </a:rPr>
              <a:t>attack of Gog</a:t>
            </a:r>
            <a:r>
              <a:rPr lang="en-CA" dirty="0"/>
              <a:t>, </a:t>
            </a:r>
            <a:br>
              <a:rPr lang="en-CA" dirty="0"/>
            </a:br>
            <a:r>
              <a:rPr lang="en-CA" dirty="0"/>
              <a:t>“</a:t>
            </a:r>
            <a:r>
              <a:rPr kumimoji="0" lang="en-CA"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those who war against you</a:t>
            </a:r>
            <a:r>
              <a:rPr kumimoji="0" lang="en-CA"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CA" dirty="0"/>
              <a:t>”; God says, “</a:t>
            </a:r>
            <a:r>
              <a:rPr lang="en-CA" b="1" dirty="0">
                <a:highlight>
                  <a:srgbClr val="FFFF00"/>
                </a:highlight>
              </a:rPr>
              <a:t>Fear not</a:t>
            </a:r>
            <a:r>
              <a:rPr lang="en-CA" dirty="0"/>
              <a:t>” </a:t>
            </a:r>
          </a:p>
        </p:txBody>
      </p:sp>
    </p:spTree>
    <p:extLst>
      <p:ext uri="{BB962C8B-B14F-4D97-AF65-F5344CB8AC3E}">
        <p14:creationId xmlns:p14="http://schemas.microsoft.com/office/powerpoint/2010/main" val="26862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AD7CD-0D89-70F3-370F-5B9729932D15}"/>
              </a:ext>
            </a:extLst>
          </p:cNvPr>
          <p:cNvSpPr>
            <a:spLocks noGrp="1"/>
          </p:cNvSpPr>
          <p:nvPr>
            <p:ph type="title"/>
          </p:nvPr>
        </p:nvSpPr>
        <p:spPr>
          <a:xfrm>
            <a:off x="838200" y="1"/>
            <a:ext cx="10515600" cy="1110342"/>
          </a:xfrm>
        </p:spPr>
        <p:txBody>
          <a:bodyPr/>
          <a:lstStyle/>
          <a:p>
            <a:pPr algn="ctr"/>
            <a:r>
              <a:rPr lang="en-CA" dirty="0">
                <a:latin typeface="Arial Black" panose="020B0A04020102020204" pitchFamily="34" charset="0"/>
              </a:rPr>
              <a:t>New Israel to Inflict Violence</a:t>
            </a:r>
            <a:endParaRPr lang="en-CA" dirty="0"/>
          </a:p>
        </p:txBody>
      </p:sp>
      <p:sp>
        <p:nvSpPr>
          <p:cNvPr id="3" name="Content Placeholder 2">
            <a:extLst>
              <a:ext uri="{FF2B5EF4-FFF2-40B4-BE49-F238E27FC236}">
                <a16:creationId xmlns:a16="http://schemas.microsoft.com/office/drawing/2014/main" id="{81826D4E-9912-0F53-D66A-D27D4B0E1488}"/>
              </a:ext>
            </a:extLst>
          </p:cNvPr>
          <p:cNvSpPr>
            <a:spLocks noGrp="1"/>
          </p:cNvSpPr>
          <p:nvPr>
            <p:ph idx="1"/>
          </p:nvPr>
        </p:nvSpPr>
        <p:spPr>
          <a:xfrm>
            <a:off x="653142" y="1175658"/>
            <a:ext cx="11538857" cy="5682342"/>
          </a:xfrm>
        </p:spPr>
        <p:txBody>
          <a:bodyPr>
            <a:normAutofit/>
          </a:bodyPr>
          <a:lstStyle/>
          <a:p>
            <a:r>
              <a:rPr lang="en-CA" dirty="0"/>
              <a:t>In verse 14 through 16 of </a:t>
            </a:r>
            <a:r>
              <a:rPr lang="en-CA" b="1" dirty="0">
                <a:highlight>
                  <a:srgbClr val="FFFF00"/>
                </a:highlight>
              </a:rPr>
              <a:t>Isaiah chapter 41</a:t>
            </a:r>
            <a:r>
              <a:rPr lang="en-CA" dirty="0"/>
              <a:t>, using the Metaphor of Violence, </a:t>
            </a:r>
            <a:br>
              <a:rPr lang="en-CA" dirty="0"/>
            </a:br>
            <a:r>
              <a:rPr lang="en-CA" dirty="0"/>
              <a:t>God gets right to the heart of </a:t>
            </a:r>
            <a:r>
              <a:rPr lang="en-CA" b="1" dirty="0">
                <a:highlight>
                  <a:srgbClr val="FFFF00"/>
                </a:highlight>
              </a:rPr>
              <a:t>the purpose for New Israel</a:t>
            </a:r>
            <a:r>
              <a:rPr lang="en-CA" dirty="0"/>
              <a:t>:</a:t>
            </a:r>
          </a:p>
          <a:p>
            <a:pPr marL="457200" lvl="1" indent="0">
              <a:spcBef>
                <a:spcPts val="0"/>
              </a:spcBef>
              <a:buNone/>
            </a:pPr>
            <a:r>
              <a:rPr lang="en-CA" b="1" u="sng" dirty="0"/>
              <a:t>Isaiah 41:14-16 ESV </a:t>
            </a:r>
            <a:br>
              <a:rPr lang="en-CA" dirty="0"/>
            </a:br>
            <a:r>
              <a:rPr lang="en-CA" dirty="0"/>
              <a:t>Fear not, you worm Jacob, </a:t>
            </a:r>
            <a:r>
              <a:rPr lang="en-CA" b="1" dirty="0">
                <a:highlight>
                  <a:srgbClr val="FFFF00"/>
                </a:highlight>
              </a:rPr>
              <a:t>you men of Israel</a:t>
            </a:r>
            <a:r>
              <a:rPr lang="en-CA" dirty="0"/>
              <a:t>!</a:t>
            </a:r>
            <a:br>
              <a:rPr lang="en-CA" dirty="0"/>
            </a:br>
            <a:r>
              <a:rPr lang="en-CA" dirty="0"/>
              <a:t>I am the one who helps you, declares the LORD;</a:t>
            </a:r>
            <a:br>
              <a:rPr lang="en-CA" dirty="0"/>
            </a:br>
            <a:r>
              <a:rPr lang="en-CA" b="1" dirty="0">
                <a:highlight>
                  <a:srgbClr val="FFFF00"/>
                </a:highlight>
              </a:rPr>
              <a:t>your Redeemer is the Holy One of Israel</a:t>
            </a:r>
            <a:r>
              <a:rPr lang="en-CA" dirty="0"/>
              <a:t>.</a:t>
            </a:r>
          </a:p>
          <a:p>
            <a:pPr marL="457200" lvl="1" indent="0">
              <a:buNone/>
            </a:pPr>
            <a:r>
              <a:rPr lang="en-CA" dirty="0"/>
              <a:t>Behold, I make of you a threshing sledge, new, sharp, and having teeth;</a:t>
            </a:r>
            <a:br>
              <a:rPr lang="en-CA" dirty="0"/>
            </a:br>
            <a:r>
              <a:rPr lang="en-CA" b="1" dirty="0">
                <a:highlight>
                  <a:srgbClr val="FFFF00"/>
                </a:highlight>
              </a:rPr>
              <a:t>you shall thresh the mountains and crush them</a:t>
            </a:r>
            <a:r>
              <a:rPr lang="en-CA" dirty="0"/>
              <a:t>,</a:t>
            </a:r>
            <a:br>
              <a:rPr lang="en-CA" dirty="0"/>
            </a:br>
            <a:r>
              <a:rPr lang="en-CA" dirty="0"/>
              <a:t>and </a:t>
            </a:r>
            <a:r>
              <a:rPr lang="en-CA" b="1" dirty="0">
                <a:highlight>
                  <a:srgbClr val="FFFF00"/>
                </a:highlight>
              </a:rPr>
              <a:t>you shall make the hills like chaff</a:t>
            </a:r>
            <a:r>
              <a:rPr lang="en-CA" dirty="0"/>
              <a:t>;</a:t>
            </a:r>
            <a:br>
              <a:rPr lang="en-CA" dirty="0"/>
            </a:br>
            <a:r>
              <a:rPr lang="en-CA" b="1" dirty="0">
                <a:highlight>
                  <a:srgbClr val="FFFF00"/>
                </a:highlight>
              </a:rPr>
              <a:t>you shall winnow them</a:t>
            </a:r>
            <a:r>
              <a:rPr lang="en-CA" dirty="0"/>
              <a:t>, and the wind shall carry them away,</a:t>
            </a:r>
            <a:br>
              <a:rPr lang="en-CA" dirty="0"/>
            </a:br>
            <a:r>
              <a:rPr lang="en-CA" dirty="0"/>
              <a:t>and the tempest shall scatter them.</a:t>
            </a:r>
          </a:p>
          <a:p>
            <a:pPr marL="457200" lvl="1" indent="0">
              <a:buNone/>
            </a:pPr>
            <a:r>
              <a:rPr lang="en-CA" dirty="0"/>
              <a:t>And </a:t>
            </a:r>
            <a:r>
              <a:rPr lang="en-CA" b="1" dirty="0">
                <a:highlight>
                  <a:srgbClr val="FFFF00"/>
                </a:highlight>
              </a:rPr>
              <a:t>you shall rejoice in the LORD</a:t>
            </a:r>
            <a:r>
              <a:rPr lang="en-CA" dirty="0"/>
              <a:t>; in the Holy One of Israel you shall glory.</a:t>
            </a:r>
          </a:p>
          <a:p>
            <a:r>
              <a:rPr lang="en-CA" dirty="0"/>
              <a:t>Taking “</a:t>
            </a:r>
            <a:r>
              <a:rPr lang="en-CA" b="1" dirty="0">
                <a:highlight>
                  <a:srgbClr val="FFFF00"/>
                </a:highlight>
              </a:rPr>
              <a:t>the mountains </a:t>
            </a:r>
            <a:r>
              <a:rPr lang="en-CA" dirty="0"/>
              <a:t>” and “</a:t>
            </a:r>
            <a:r>
              <a:rPr lang="en-CA" b="1" dirty="0">
                <a:highlight>
                  <a:srgbClr val="FFFF00"/>
                </a:highlight>
              </a:rPr>
              <a:t>the hills </a:t>
            </a:r>
            <a:r>
              <a:rPr lang="en-CA" dirty="0"/>
              <a:t>” as symbolic of “nations “ and “peoples”, their old ways will be “</a:t>
            </a:r>
            <a:r>
              <a:rPr lang="en-CA" b="1" dirty="0">
                <a:highlight>
                  <a:srgbClr val="FFFF00"/>
                </a:highlight>
              </a:rPr>
              <a:t>winnowed away</a:t>
            </a:r>
            <a:r>
              <a:rPr lang="en-CA" dirty="0"/>
              <a:t>” </a:t>
            </a:r>
            <a:br>
              <a:rPr lang="en-CA" dirty="0"/>
            </a:br>
            <a:r>
              <a:rPr lang="en-CA" dirty="0"/>
              <a:t>as </a:t>
            </a:r>
            <a:r>
              <a:rPr lang="en-CA" b="1" dirty="0">
                <a:highlight>
                  <a:srgbClr val="FFFF00"/>
                </a:highlight>
              </a:rPr>
              <a:t>they learn the Way of God</a:t>
            </a:r>
          </a:p>
        </p:txBody>
      </p:sp>
    </p:spTree>
    <p:extLst>
      <p:ext uri="{BB962C8B-B14F-4D97-AF65-F5344CB8AC3E}">
        <p14:creationId xmlns:p14="http://schemas.microsoft.com/office/powerpoint/2010/main" val="1248391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0F8CA-C7E1-2FB2-11B5-FE64CE854289}"/>
              </a:ext>
            </a:extLst>
          </p:cNvPr>
          <p:cNvSpPr>
            <a:spLocks noGrp="1"/>
          </p:cNvSpPr>
          <p:nvPr>
            <p:ph type="title"/>
          </p:nvPr>
        </p:nvSpPr>
        <p:spPr>
          <a:xfrm>
            <a:off x="838200" y="1"/>
            <a:ext cx="10515600" cy="1123405"/>
          </a:xfrm>
        </p:spPr>
        <p:txBody>
          <a:bodyPr/>
          <a:lstStyle/>
          <a:p>
            <a:pPr algn="ctr"/>
            <a:r>
              <a:rPr lang="en-CA" dirty="0">
                <a:latin typeface="Arial Black" panose="020B0A04020102020204" pitchFamily="34" charset="0"/>
              </a:rPr>
              <a:t>The Violence of Repentance</a:t>
            </a:r>
            <a:endParaRPr lang="en-CA" dirty="0"/>
          </a:p>
        </p:txBody>
      </p:sp>
      <p:sp>
        <p:nvSpPr>
          <p:cNvPr id="3" name="Content Placeholder 2">
            <a:extLst>
              <a:ext uri="{FF2B5EF4-FFF2-40B4-BE49-F238E27FC236}">
                <a16:creationId xmlns:a16="http://schemas.microsoft.com/office/drawing/2014/main" id="{4611D7E1-8B0B-8AD6-05BD-61B9291B44E2}"/>
              </a:ext>
            </a:extLst>
          </p:cNvPr>
          <p:cNvSpPr>
            <a:spLocks noGrp="1"/>
          </p:cNvSpPr>
          <p:nvPr>
            <p:ph idx="1"/>
          </p:nvPr>
        </p:nvSpPr>
        <p:spPr>
          <a:xfrm>
            <a:off x="0" y="1097280"/>
            <a:ext cx="12192000" cy="5760719"/>
          </a:xfrm>
        </p:spPr>
        <p:txBody>
          <a:bodyPr>
            <a:normAutofit lnSpcReduction="10000"/>
          </a:bodyPr>
          <a:lstStyle/>
          <a:p>
            <a:r>
              <a:rPr lang="en-CA" b="1" dirty="0">
                <a:highlight>
                  <a:srgbClr val="FFFF00"/>
                </a:highlight>
              </a:rPr>
              <a:t>Jeremiah chapters 50 and 51</a:t>
            </a:r>
            <a:r>
              <a:rPr lang="en-CA" dirty="0"/>
              <a:t> contain an extended anthology of Jeremiah’s prophecies concerning Babylon – most of the prophecies apply to </a:t>
            </a:r>
            <a:br>
              <a:rPr lang="en-CA" dirty="0"/>
            </a:br>
            <a:r>
              <a:rPr lang="en-CA" b="1" dirty="0">
                <a:highlight>
                  <a:srgbClr val="FFFF00"/>
                </a:highlight>
              </a:rPr>
              <a:t>Babylon the Great at the end-time</a:t>
            </a:r>
          </a:p>
          <a:p>
            <a:r>
              <a:rPr lang="en-CA" dirty="0"/>
              <a:t>The anthology follows a pattern of a prophecy concerning Babylon followed by a prophecy concerning Israel – again </a:t>
            </a:r>
            <a:r>
              <a:rPr lang="en-CA" b="1" dirty="0">
                <a:highlight>
                  <a:srgbClr val="FFFF00"/>
                </a:highlight>
              </a:rPr>
              <a:t>mostly New Israel in the World Tomorrow</a:t>
            </a:r>
          </a:p>
          <a:p>
            <a:r>
              <a:rPr lang="en-CA" dirty="0"/>
              <a:t>The idols of Babylon are denigrated in comparison with YHWH: </a:t>
            </a:r>
          </a:p>
          <a:p>
            <a:pPr marL="457200" lvl="1" indent="0">
              <a:spcBef>
                <a:spcPts val="0"/>
              </a:spcBef>
              <a:buNone/>
            </a:pPr>
            <a:r>
              <a:rPr lang="en-CA" b="1" u="sng" dirty="0"/>
              <a:t>Jeremiah 51:17-19 ESV</a:t>
            </a:r>
            <a:br>
              <a:rPr lang="en-CA" dirty="0"/>
            </a:br>
            <a:r>
              <a:rPr lang="en-CA" dirty="0"/>
              <a:t>Every man is stupid and without knowledge;</a:t>
            </a:r>
            <a:br>
              <a:rPr lang="en-CA" dirty="0"/>
            </a:br>
            <a:r>
              <a:rPr lang="en-CA" b="1" dirty="0">
                <a:highlight>
                  <a:srgbClr val="FFFF00"/>
                </a:highlight>
              </a:rPr>
              <a:t>every goldsmith is put to shame by his idols</a:t>
            </a:r>
            <a:r>
              <a:rPr lang="en-CA" dirty="0"/>
              <a:t>,</a:t>
            </a:r>
            <a:br>
              <a:rPr lang="en-CA" dirty="0"/>
            </a:br>
            <a:r>
              <a:rPr lang="en-CA" dirty="0"/>
              <a:t>for his images are false, and there is no breath in them.</a:t>
            </a:r>
            <a:br>
              <a:rPr lang="en-CA" dirty="0"/>
            </a:br>
            <a:r>
              <a:rPr lang="en-CA" b="1" dirty="0">
                <a:highlight>
                  <a:srgbClr val="FFFF00"/>
                </a:highlight>
              </a:rPr>
              <a:t>They are worthless</a:t>
            </a:r>
            <a:r>
              <a:rPr lang="en-CA" dirty="0"/>
              <a:t>, a work of delusion; </a:t>
            </a:r>
            <a:br>
              <a:rPr lang="en-CA" dirty="0"/>
            </a:br>
            <a:r>
              <a:rPr lang="en-CA" dirty="0"/>
              <a:t>at the time of their punishment they shall perish.</a:t>
            </a:r>
          </a:p>
          <a:p>
            <a:pPr marL="457200" lvl="1" indent="0">
              <a:buNone/>
            </a:pPr>
            <a:r>
              <a:rPr lang="en-CA" dirty="0"/>
              <a:t>Not like these is he who is </a:t>
            </a:r>
            <a:r>
              <a:rPr lang="en-CA" b="1" dirty="0">
                <a:highlight>
                  <a:srgbClr val="FFFF00"/>
                </a:highlight>
              </a:rPr>
              <a:t>the portion of Jacob</a:t>
            </a:r>
            <a:r>
              <a:rPr lang="en-CA" dirty="0"/>
              <a:t>, for he is the one who formed all things,</a:t>
            </a:r>
            <a:br>
              <a:rPr lang="en-CA" dirty="0"/>
            </a:br>
            <a:r>
              <a:rPr lang="en-CA" dirty="0"/>
              <a:t>and Israel is the tribe of his inheritance;	</a:t>
            </a:r>
            <a:r>
              <a:rPr lang="en-CA" b="1" dirty="0">
                <a:highlight>
                  <a:srgbClr val="FFFF00"/>
                </a:highlight>
              </a:rPr>
              <a:t>the LORD of hosts is his name</a:t>
            </a:r>
            <a:r>
              <a:rPr lang="en-CA" dirty="0"/>
              <a:t>.</a:t>
            </a:r>
          </a:p>
          <a:p>
            <a:pPr>
              <a:spcBef>
                <a:spcPts val="1200"/>
              </a:spcBef>
            </a:pPr>
            <a:r>
              <a:rPr lang="en-CA" b="1" dirty="0">
                <a:highlight>
                  <a:srgbClr val="FFFF00"/>
                </a:highlight>
              </a:rPr>
              <a:t>The idols of the world will be destroyed in the Day of YHWH</a:t>
            </a:r>
          </a:p>
        </p:txBody>
      </p:sp>
    </p:spTree>
    <p:extLst>
      <p:ext uri="{BB962C8B-B14F-4D97-AF65-F5344CB8AC3E}">
        <p14:creationId xmlns:p14="http://schemas.microsoft.com/office/powerpoint/2010/main" val="3459501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9B0D1-160B-762F-00A5-9C860F4E4FA4}"/>
              </a:ext>
            </a:extLst>
          </p:cNvPr>
          <p:cNvSpPr>
            <a:spLocks noGrp="1"/>
          </p:cNvSpPr>
          <p:nvPr>
            <p:ph type="title"/>
          </p:nvPr>
        </p:nvSpPr>
        <p:spPr>
          <a:xfrm>
            <a:off x="838200" y="1"/>
            <a:ext cx="10515600" cy="1123405"/>
          </a:xfrm>
        </p:spPr>
        <p:txBody>
          <a:bodyPr/>
          <a:lstStyle/>
          <a:p>
            <a:pPr algn="ctr"/>
            <a:r>
              <a:rPr lang="en-CA" dirty="0">
                <a:latin typeface="Arial Black" panose="020B0A04020102020204" pitchFamily="34" charset="0"/>
              </a:rPr>
              <a:t>The Violence of Repentance</a:t>
            </a:r>
            <a:endParaRPr lang="en-CA" dirty="0"/>
          </a:p>
        </p:txBody>
      </p:sp>
      <p:sp>
        <p:nvSpPr>
          <p:cNvPr id="3" name="Content Placeholder 2">
            <a:extLst>
              <a:ext uri="{FF2B5EF4-FFF2-40B4-BE49-F238E27FC236}">
                <a16:creationId xmlns:a16="http://schemas.microsoft.com/office/drawing/2014/main" id="{FF116222-ED19-CB6F-A945-9D2AED0AF568}"/>
              </a:ext>
            </a:extLst>
          </p:cNvPr>
          <p:cNvSpPr>
            <a:spLocks noGrp="1"/>
          </p:cNvSpPr>
          <p:nvPr>
            <p:ph idx="1"/>
          </p:nvPr>
        </p:nvSpPr>
        <p:spPr>
          <a:xfrm>
            <a:off x="718458" y="1149532"/>
            <a:ext cx="10898777" cy="5708468"/>
          </a:xfrm>
        </p:spPr>
        <p:txBody>
          <a:bodyPr>
            <a:normAutofit/>
          </a:bodyPr>
          <a:lstStyle/>
          <a:p>
            <a:r>
              <a:rPr lang="en-CA" b="1" dirty="0">
                <a:highlight>
                  <a:srgbClr val="FFFF00"/>
                </a:highlight>
              </a:rPr>
              <a:t>Jeremiah 51</a:t>
            </a:r>
            <a:r>
              <a:rPr lang="en-CA" dirty="0"/>
              <a:t> verses 20 through 23 depict the “violence” to be done by the New Israel on the nations and peoples in the World Tomorrow:</a:t>
            </a:r>
          </a:p>
          <a:p>
            <a:pPr marL="457200" lvl="1" indent="0">
              <a:spcBef>
                <a:spcPts val="0"/>
              </a:spcBef>
              <a:buNone/>
            </a:pPr>
            <a:r>
              <a:rPr lang="en-CA" b="1" u="sng" dirty="0"/>
              <a:t>Jeremiah 51:20-23 ESV</a:t>
            </a:r>
            <a:br>
              <a:rPr lang="en-CA" dirty="0"/>
            </a:br>
            <a:r>
              <a:rPr lang="en-CA" b="1" dirty="0">
                <a:highlight>
                  <a:srgbClr val="FFFF00"/>
                </a:highlight>
              </a:rPr>
              <a:t>You are my hammer and weapon of war</a:t>
            </a:r>
            <a:r>
              <a:rPr lang="en-CA" dirty="0"/>
              <a:t>:</a:t>
            </a:r>
          </a:p>
          <a:p>
            <a:pPr marL="0" indent="0">
              <a:spcBef>
                <a:spcPts val="0"/>
              </a:spcBef>
              <a:buNone/>
            </a:pPr>
            <a:r>
              <a:rPr lang="en-CA" dirty="0"/>
              <a:t>	</a:t>
            </a:r>
            <a:r>
              <a:rPr lang="en-CA" sz="2400" dirty="0"/>
              <a:t>with you </a:t>
            </a:r>
            <a:r>
              <a:rPr lang="en-CA" sz="2400" b="1" dirty="0">
                <a:highlight>
                  <a:srgbClr val="FFFF00"/>
                </a:highlight>
              </a:rPr>
              <a:t>I break nations in pieces</a:t>
            </a:r>
            <a:r>
              <a:rPr lang="en-CA" sz="2400" dirty="0"/>
              <a:t>; </a:t>
            </a:r>
            <a:br>
              <a:rPr lang="en-CA" sz="2400" dirty="0"/>
            </a:br>
            <a:r>
              <a:rPr lang="en-CA" sz="2400" dirty="0"/>
              <a:t>	with you </a:t>
            </a:r>
            <a:r>
              <a:rPr lang="en-CA" sz="2400" b="1" dirty="0">
                <a:highlight>
                  <a:srgbClr val="FFFF00"/>
                </a:highlight>
              </a:rPr>
              <a:t>I destroy kingdoms</a:t>
            </a:r>
            <a:r>
              <a:rPr lang="en-CA" sz="2400" dirty="0"/>
              <a:t>;</a:t>
            </a:r>
            <a:br>
              <a:rPr lang="en-CA" sz="2400" dirty="0"/>
            </a:br>
            <a:r>
              <a:rPr lang="en-CA" sz="2400" dirty="0"/>
              <a:t>	with you I break in pieces the horse and his rider;</a:t>
            </a:r>
            <a:br>
              <a:rPr lang="en-CA" sz="2400" dirty="0"/>
            </a:br>
            <a:r>
              <a:rPr lang="en-CA" sz="2400" dirty="0"/>
              <a:t>	with you I break in pieces the chariot and the charioteer;</a:t>
            </a:r>
            <a:br>
              <a:rPr lang="en-CA" sz="2400" dirty="0"/>
            </a:br>
            <a:r>
              <a:rPr lang="en-CA" sz="2400" dirty="0"/>
              <a:t>	with you I break in pieces man and woman;</a:t>
            </a:r>
            <a:br>
              <a:rPr lang="en-CA" sz="2400" dirty="0"/>
            </a:br>
            <a:r>
              <a:rPr lang="en-CA" sz="2400" dirty="0"/>
              <a:t>	with you I break in pieces the old man and the youth;</a:t>
            </a:r>
            <a:br>
              <a:rPr lang="en-CA" sz="2400" dirty="0"/>
            </a:br>
            <a:r>
              <a:rPr lang="en-CA" sz="2400" dirty="0"/>
              <a:t>	with you I break in pieces the young man and the young woman;</a:t>
            </a:r>
            <a:br>
              <a:rPr lang="en-CA" sz="2400" dirty="0"/>
            </a:br>
            <a:r>
              <a:rPr lang="en-CA" sz="2400" dirty="0"/>
              <a:t>	with you I break in pieces the shepherd and his flock;</a:t>
            </a:r>
            <a:br>
              <a:rPr lang="en-CA" sz="2400" dirty="0"/>
            </a:br>
            <a:r>
              <a:rPr lang="en-CA" sz="2400" dirty="0"/>
              <a:t>	with you I break in pieces the farmer and his team;</a:t>
            </a:r>
            <a:br>
              <a:rPr lang="en-CA" sz="2400" dirty="0"/>
            </a:br>
            <a:r>
              <a:rPr lang="en-CA" sz="2400" dirty="0"/>
              <a:t>	with you </a:t>
            </a:r>
            <a:r>
              <a:rPr lang="en-CA" sz="2400" b="1" dirty="0">
                <a:highlight>
                  <a:srgbClr val="FFFF00"/>
                </a:highlight>
              </a:rPr>
              <a:t>I break in pieces governors and commanders</a:t>
            </a:r>
            <a:r>
              <a:rPr lang="en-CA" sz="2400" dirty="0"/>
              <a:t>.</a:t>
            </a:r>
          </a:p>
          <a:p>
            <a:pPr>
              <a:spcBef>
                <a:spcPts val="1200"/>
              </a:spcBef>
            </a:pPr>
            <a:r>
              <a:rPr lang="en-CA" dirty="0"/>
              <a:t>To “</a:t>
            </a:r>
            <a:r>
              <a:rPr lang="en-CA" b="1" dirty="0">
                <a:highlight>
                  <a:srgbClr val="FFFF00"/>
                </a:highlight>
              </a:rPr>
              <a:t>break in pieces </a:t>
            </a:r>
            <a:r>
              <a:rPr lang="en-CA" dirty="0"/>
              <a:t>” symbolizes “</a:t>
            </a:r>
            <a:r>
              <a:rPr lang="en-CA" b="1" dirty="0">
                <a:highlight>
                  <a:srgbClr val="FFFF00"/>
                </a:highlight>
              </a:rPr>
              <a:t>bringing to repentance</a:t>
            </a:r>
            <a:r>
              <a:rPr lang="en-CA" dirty="0"/>
              <a:t>”</a:t>
            </a:r>
          </a:p>
        </p:txBody>
      </p:sp>
    </p:spTree>
    <p:extLst>
      <p:ext uri="{BB962C8B-B14F-4D97-AF65-F5344CB8AC3E}">
        <p14:creationId xmlns:p14="http://schemas.microsoft.com/office/powerpoint/2010/main" val="332078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A8EB3-4CFF-E8BB-CC0A-7967D6547DCC}"/>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The World</a:t>
            </a:r>
          </a:p>
        </p:txBody>
      </p:sp>
      <p:sp>
        <p:nvSpPr>
          <p:cNvPr id="3" name="Content Placeholder 2">
            <a:extLst>
              <a:ext uri="{FF2B5EF4-FFF2-40B4-BE49-F238E27FC236}">
                <a16:creationId xmlns:a16="http://schemas.microsoft.com/office/drawing/2014/main" id="{96F6719C-9849-325D-42D7-54028C740CE1}"/>
              </a:ext>
            </a:extLst>
          </p:cNvPr>
          <p:cNvSpPr>
            <a:spLocks noGrp="1"/>
          </p:cNvSpPr>
          <p:nvPr>
            <p:ph idx="1"/>
          </p:nvPr>
        </p:nvSpPr>
        <p:spPr>
          <a:xfrm>
            <a:off x="574766" y="1130300"/>
            <a:ext cx="11617234" cy="5727699"/>
          </a:xfrm>
        </p:spPr>
        <p:txBody>
          <a:bodyPr>
            <a:normAutofit fontScale="92500" lnSpcReduction="10000"/>
          </a:bodyPr>
          <a:lstStyle/>
          <a:p>
            <a:pPr marL="0" indent="0">
              <a:buNone/>
            </a:pPr>
            <a:r>
              <a:rPr lang="en-CA" dirty="0"/>
              <a:t>This is Satan’s world – we cannot change it, </a:t>
            </a:r>
            <a:br>
              <a:rPr lang="en-CA" dirty="0"/>
            </a:br>
            <a:r>
              <a:rPr lang="en-CA" dirty="0"/>
              <a:t>	but </a:t>
            </a:r>
            <a:r>
              <a:rPr lang="en-CA" b="1" dirty="0">
                <a:highlight>
                  <a:srgbClr val="FFFF00"/>
                </a:highlight>
              </a:rPr>
              <a:t>we must remain in it and resist the temptations of the world</a:t>
            </a:r>
            <a:r>
              <a:rPr lang="en-CA" dirty="0"/>
              <a:t>:</a:t>
            </a:r>
          </a:p>
          <a:p>
            <a:pPr marL="457200" lvl="1" indent="0">
              <a:spcBef>
                <a:spcPts val="0"/>
              </a:spcBef>
              <a:buNone/>
            </a:pPr>
            <a:r>
              <a:rPr lang="en-CA" b="1" u="sng" dirty="0"/>
              <a:t>James 4:4b, 7b ESV</a:t>
            </a:r>
            <a:br>
              <a:rPr lang="en-CA" b="1" u="sng" dirty="0"/>
            </a:br>
            <a:r>
              <a:rPr lang="en-CA" dirty="0"/>
              <a:t>Do you not know that </a:t>
            </a:r>
            <a:r>
              <a:rPr lang="en-CA" b="1" dirty="0">
                <a:highlight>
                  <a:srgbClr val="FFFF00"/>
                </a:highlight>
              </a:rPr>
              <a:t>friendship with the world is enmity with God</a:t>
            </a:r>
            <a:r>
              <a:rPr lang="en-CA" dirty="0"/>
              <a:t>? </a:t>
            </a:r>
            <a:br>
              <a:rPr lang="en-CA" dirty="0"/>
            </a:br>
            <a:r>
              <a:rPr lang="en-CA" dirty="0"/>
              <a:t>Therefore whoever wishes to be a friend of the world makes himself an enemy of God.</a:t>
            </a:r>
            <a:br>
              <a:rPr lang="en-CA" dirty="0"/>
            </a:br>
            <a:r>
              <a:rPr lang="en-CA" b="1" dirty="0">
                <a:highlight>
                  <a:srgbClr val="FFFF00"/>
                </a:highlight>
              </a:rPr>
              <a:t>Resist the devil</a:t>
            </a:r>
            <a:r>
              <a:rPr lang="en-CA" dirty="0"/>
              <a:t>, and he will flee from you.</a:t>
            </a:r>
          </a:p>
          <a:p>
            <a:pPr marL="457200" lvl="1" indent="0">
              <a:spcBef>
                <a:spcPts val="600"/>
              </a:spcBef>
              <a:buNone/>
            </a:pPr>
            <a:r>
              <a:rPr lang="en-CA" b="1" u="sng" dirty="0"/>
              <a:t>John 12:31, 15:18 ESV</a:t>
            </a:r>
            <a:br>
              <a:rPr lang="en-CA" dirty="0"/>
            </a:br>
            <a:r>
              <a:rPr lang="en-CA" dirty="0"/>
              <a:t>Now is the judgment of this world; </a:t>
            </a:r>
            <a:r>
              <a:rPr lang="en-CA" b="1" dirty="0">
                <a:highlight>
                  <a:srgbClr val="FFFF00"/>
                </a:highlight>
              </a:rPr>
              <a:t>now will the ruler of this world be cast out</a:t>
            </a:r>
            <a:r>
              <a:rPr lang="en-CA" dirty="0"/>
              <a:t>.</a:t>
            </a:r>
            <a:br>
              <a:rPr lang="en-CA" dirty="0"/>
            </a:br>
            <a:r>
              <a:rPr lang="en-CA" dirty="0"/>
              <a:t>If the world hates you, know that it has hated me before it hated you.</a:t>
            </a:r>
          </a:p>
          <a:p>
            <a:pPr marL="457200" lvl="1" indent="0">
              <a:buNone/>
            </a:pPr>
            <a:r>
              <a:rPr lang="en-CA" b="1" u="sng" dirty="0"/>
              <a:t>John 17:11a, 14-15 ESV</a:t>
            </a:r>
            <a:br>
              <a:rPr lang="en-CA" dirty="0"/>
            </a:br>
            <a:r>
              <a:rPr lang="en-CA" dirty="0"/>
              <a:t>And I am no longer in the world, but </a:t>
            </a:r>
            <a:r>
              <a:rPr lang="en-CA" b="1" dirty="0">
                <a:highlight>
                  <a:srgbClr val="FFFF00"/>
                </a:highlight>
              </a:rPr>
              <a:t>they are in the world</a:t>
            </a:r>
            <a:r>
              <a:rPr lang="en-CA" dirty="0"/>
              <a:t>, and I am coming to you. </a:t>
            </a:r>
            <a:br>
              <a:rPr lang="en-CA" dirty="0"/>
            </a:br>
            <a:r>
              <a:rPr lang="en-CA" dirty="0"/>
              <a:t>I have given them your word, </a:t>
            </a:r>
            <a:br>
              <a:rPr lang="en-CA" dirty="0"/>
            </a:br>
            <a:r>
              <a:rPr lang="en-CA" dirty="0"/>
              <a:t>and </a:t>
            </a:r>
            <a:r>
              <a:rPr lang="en-CA" b="1" dirty="0">
                <a:highlight>
                  <a:srgbClr val="FFFF00"/>
                </a:highlight>
              </a:rPr>
              <a:t>the world has hated them because they are not of the world</a:t>
            </a:r>
            <a:r>
              <a:rPr lang="en-CA" dirty="0"/>
              <a:t>, </a:t>
            </a:r>
            <a:br>
              <a:rPr lang="en-CA" dirty="0"/>
            </a:br>
            <a:r>
              <a:rPr lang="en-CA" dirty="0"/>
              <a:t>just as I am not of the world. </a:t>
            </a:r>
            <a:br>
              <a:rPr lang="en-CA" dirty="0"/>
            </a:br>
            <a:r>
              <a:rPr lang="en-CA" dirty="0"/>
              <a:t>I do not ask that you take them out of the world, but that you </a:t>
            </a:r>
            <a:r>
              <a:rPr lang="en-CA" b="1" dirty="0">
                <a:highlight>
                  <a:srgbClr val="FFFF00"/>
                </a:highlight>
              </a:rPr>
              <a:t>keep them from the evil one</a:t>
            </a:r>
            <a:r>
              <a:rPr lang="en-CA" dirty="0"/>
              <a:t>.</a:t>
            </a:r>
          </a:p>
          <a:p>
            <a:pPr marL="457200" lvl="1" indent="0">
              <a:buNone/>
            </a:pPr>
            <a:r>
              <a:rPr lang="en-CA" b="1" u="sng" dirty="0"/>
              <a:t>John 16:33 ESV </a:t>
            </a:r>
            <a:br>
              <a:rPr lang="en-CA" dirty="0"/>
            </a:br>
            <a:r>
              <a:rPr lang="en-CA" dirty="0"/>
              <a:t>I have said these things to you, that in me you may have peace. </a:t>
            </a:r>
            <a:br>
              <a:rPr lang="en-CA" dirty="0"/>
            </a:br>
            <a:r>
              <a:rPr lang="en-CA" b="1" dirty="0">
                <a:highlight>
                  <a:srgbClr val="FFFF00"/>
                </a:highlight>
              </a:rPr>
              <a:t>In the world you will have tribulation</a:t>
            </a:r>
            <a:r>
              <a:rPr lang="en-CA" dirty="0"/>
              <a:t>.  </a:t>
            </a:r>
            <a:br>
              <a:rPr lang="en-CA" dirty="0"/>
            </a:br>
            <a:r>
              <a:rPr lang="en-CA" dirty="0"/>
              <a:t>But take heart; </a:t>
            </a:r>
            <a:r>
              <a:rPr lang="en-CA" b="1" dirty="0">
                <a:highlight>
                  <a:srgbClr val="FFFF00"/>
                </a:highlight>
              </a:rPr>
              <a:t>I have overcome the world.</a:t>
            </a:r>
            <a:endParaRPr lang="en-CA" dirty="0"/>
          </a:p>
          <a:p>
            <a:pPr marL="457200" lvl="1" indent="0">
              <a:buNone/>
            </a:pPr>
            <a:endParaRPr lang="en-CA" dirty="0"/>
          </a:p>
        </p:txBody>
      </p:sp>
    </p:spTree>
    <p:extLst>
      <p:ext uri="{BB962C8B-B14F-4D97-AF65-F5344CB8AC3E}">
        <p14:creationId xmlns:p14="http://schemas.microsoft.com/office/powerpoint/2010/main" val="2317364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56F51-2D4B-C589-15CD-FDBB4AF2B7E1}"/>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Know Your Enemy</a:t>
            </a:r>
          </a:p>
        </p:txBody>
      </p:sp>
      <p:sp>
        <p:nvSpPr>
          <p:cNvPr id="3" name="Content Placeholder 2">
            <a:extLst>
              <a:ext uri="{FF2B5EF4-FFF2-40B4-BE49-F238E27FC236}">
                <a16:creationId xmlns:a16="http://schemas.microsoft.com/office/drawing/2014/main" id="{A107E675-3227-54D1-56B0-7399200FF15A}"/>
              </a:ext>
            </a:extLst>
          </p:cNvPr>
          <p:cNvSpPr>
            <a:spLocks noGrp="1"/>
          </p:cNvSpPr>
          <p:nvPr>
            <p:ph idx="1"/>
          </p:nvPr>
        </p:nvSpPr>
        <p:spPr>
          <a:xfrm>
            <a:off x="979714" y="1155700"/>
            <a:ext cx="11212286" cy="5702299"/>
          </a:xfrm>
        </p:spPr>
        <p:txBody>
          <a:bodyPr/>
          <a:lstStyle/>
          <a:p>
            <a:pPr marL="0" indent="0">
              <a:buNone/>
            </a:pPr>
            <a:r>
              <a:rPr lang="en-CA" b="1" dirty="0">
                <a:highlight>
                  <a:srgbClr val="FFFF00"/>
                </a:highlight>
              </a:rPr>
              <a:t>A fundamental rule of warfare</a:t>
            </a:r>
            <a:r>
              <a:rPr lang="en-CA" dirty="0"/>
              <a:t>: who or what is our enemy?</a:t>
            </a:r>
          </a:p>
          <a:p>
            <a:pPr marL="457200" lvl="1" indent="0">
              <a:spcBef>
                <a:spcPts val="0"/>
              </a:spcBef>
              <a:buNone/>
            </a:pPr>
            <a:r>
              <a:rPr lang="en-CA" b="1" u="sng" dirty="0"/>
              <a:t>Ephesians 6:12 ESV</a:t>
            </a:r>
            <a:br>
              <a:rPr lang="en-CA" dirty="0"/>
            </a:br>
            <a:r>
              <a:rPr lang="en-CA" dirty="0"/>
              <a:t>For </a:t>
            </a:r>
            <a:r>
              <a:rPr lang="en-CA" b="1" dirty="0">
                <a:highlight>
                  <a:srgbClr val="FFFF00"/>
                </a:highlight>
              </a:rPr>
              <a:t>we do not wrestle against flesh and blood</a:t>
            </a:r>
            <a:r>
              <a:rPr lang="en-CA" dirty="0"/>
              <a:t>, </a:t>
            </a:r>
            <a:br>
              <a:rPr lang="en-CA" dirty="0"/>
            </a:br>
            <a:r>
              <a:rPr lang="en-CA" dirty="0"/>
              <a:t>but against the rulers, against the authorities, </a:t>
            </a:r>
            <a:br>
              <a:rPr lang="en-CA" dirty="0"/>
            </a:br>
            <a:r>
              <a:rPr lang="en-CA" dirty="0"/>
              <a:t>against the cosmic powers over this present darkness, </a:t>
            </a:r>
            <a:br>
              <a:rPr lang="en-CA" dirty="0"/>
            </a:br>
            <a:r>
              <a:rPr lang="en-CA" dirty="0"/>
              <a:t>against the </a:t>
            </a:r>
            <a:r>
              <a:rPr lang="en-CA" b="1" dirty="0">
                <a:highlight>
                  <a:srgbClr val="FFFF00"/>
                </a:highlight>
              </a:rPr>
              <a:t>spiritual forces of evil in the heavenly places</a:t>
            </a:r>
            <a:r>
              <a:rPr lang="en-CA" dirty="0"/>
              <a:t>.</a:t>
            </a:r>
          </a:p>
          <a:p>
            <a:pPr marL="457200" lvl="1" indent="0">
              <a:buNone/>
            </a:pPr>
            <a:r>
              <a:rPr lang="en-CA" b="1" u="sng" dirty="0"/>
              <a:t>Romans 7:15, 17, 22-23 ESV</a:t>
            </a:r>
            <a:br>
              <a:rPr lang="en-CA" dirty="0"/>
            </a:br>
            <a:r>
              <a:rPr lang="en-CA" dirty="0"/>
              <a:t>For I do not understand my own actions. </a:t>
            </a:r>
            <a:br>
              <a:rPr lang="en-CA" dirty="0"/>
            </a:br>
            <a:r>
              <a:rPr lang="en-CA" dirty="0"/>
              <a:t>For I do not do what I want, but I do the very thing I hate. </a:t>
            </a:r>
            <a:br>
              <a:rPr lang="en-CA" dirty="0"/>
            </a:br>
            <a:r>
              <a:rPr lang="en-CA" dirty="0"/>
              <a:t>So now it is no longer I who do it, but </a:t>
            </a:r>
            <a:r>
              <a:rPr lang="en-CA" b="1" dirty="0">
                <a:highlight>
                  <a:srgbClr val="FFFF00"/>
                </a:highlight>
              </a:rPr>
              <a:t>sin that dwells within me</a:t>
            </a:r>
            <a:r>
              <a:rPr lang="en-CA" dirty="0"/>
              <a:t>. </a:t>
            </a:r>
            <a:br>
              <a:rPr lang="en-CA" dirty="0"/>
            </a:br>
            <a:r>
              <a:rPr lang="en-CA" dirty="0"/>
              <a:t>For I delight in the law of God, in my inner being, </a:t>
            </a:r>
            <a:br>
              <a:rPr lang="en-CA" dirty="0"/>
            </a:br>
            <a:r>
              <a:rPr lang="en-CA" dirty="0"/>
              <a:t>but I see in my members </a:t>
            </a:r>
            <a:r>
              <a:rPr lang="en-CA" b="1" dirty="0">
                <a:highlight>
                  <a:srgbClr val="FFFF00"/>
                </a:highlight>
              </a:rPr>
              <a:t>another law waging war against the law of my mind</a:t>
            </a:r>
            <a:r>
              <a:rPr lang="en-CA" dirty="0"/>
              <a:t> </a:t>
            </a:r>
            <a:br>
              <a:rPr lang="en-CA" dirty="0"/>
            </a:br>
            <a:r>
              <a:rPr lang="en-CA" dirty="0"/>
              <a:t>and making me captive to </a:t>
            </a:r>
            <a:r>
              <a:rPr lang="en-CA" b="1" dirty="0">
                <a:highlight>
                  <a:srgbClr val="FFFF00"/>
                </a:highlight>
              </a:rPr>
              <a:t>the law of sin that dwells in my members</a:t>
            </a:r>
            <a:r>
              <a:rPr lang="en-CA" dirty="0"/>
              <a:t>. </a:t>
            </a:r>
          </a:p>
          <a:p>
            <a:pPr>
              <a:buFont typeface="Wingdings" panose="05000000000000000000" pitchFamily="2" charset="2"/>
              <a:buChar char="Ø"/>
            </a:pPr>
            <a:r>
              <a:rPr lang="en-CA" b="1" dirty="0">
                <a:highlight>
                  <a:srgbClr val="FFFF00"/>
                </a:highlight>
              </a:rPr>
              <a:t>Our enemy is sin</a:t>
            </a:r>
          </a:p>
          <a:p>
            <a:pPr>
              <a:buFont typeface="Wingdings" panose="05000000000000000000" pitchFamily="2" charset="2"/>
              <a:buChar char="Ø"/>
            </a:pPr>
            <a:r>
              <a:rPr lang="en-CA" b="1" dirty="0">
                <a:highlight>
                  <a:srgbClr val="FFFF00"/>
                </a:highlight>
              </a:rPr>
              <a:t>Where does sin come from?</a:t>
            </a:r>
          </a:p>
        </p:txBody>
      </p:sp>
    </p:spTree>
    <p:extLst>
      <p:ext uri="{BB962C8B-B14F-4D97-AF65-F5344CB8AC3E}">
        <p14:creationId xmlns:p14="http://schemas.microsoft.com/office/powerpoint/2010/main" val="354190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4B9AC-BC86-9B5D-ECD8-AE53E8884247}"/>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The War Against Ourselves</a:t>
            </a:r>
          </a:p>
        </p:txBody>
      </p:sp>
      <p:sp>
        <p:nvSpPr>
          <p:cNvPr id="3" name="Content Placeholder 2">
            <a:extLst>
              <a:ext uri="{FF2B5EF4-FFF2-40B4-BE49-F238E27FC236}">
                <a16:creationId xmlns:a16="http://schemas.microsoft.com/office/drawing/2014/main" id="{CBB46A27-5738-A50A-8088-9642193DA572}"/>
              </a:ext>
            </a:extLst>
          </p:cNvPr>
          <p:cNvSpPr>
            <a:spLocks noGrp="1"/>
          </p:cNvSpPr>
          <p:nvPr>
            <p:ph idx="1"/>
          </p:nvPr>
        </p:nvSpPr>
        <p:spPr>
          <a:xfrm>
            <a:off x="587828" y="1117600"/>
            <a:ext cx="11604171" cy="5740399"/>
          </a:xfrm>
        </p:spPr>
        <p:txBody>
          <a:bodyPr>
            <a:normAutofit/>
          </a:bodyPr>
          <a:lstStyle/>
          <a:p>
            <a:r>
              <a:rPr lang="en-CA" dirty="0"/>
              <a:t>Prerequisite to being considered a candidate for the gift of eternal life and the opportunity to participate in the First Resurrection, each one of us must demonstrate to God that we are sincere in rooting sin out of ourselves</a:t>
            </a:r>
          </a:p>
          <a:p>
            <a:r>
              <a:rPr lang="en-CA" dirty="0"/>
              <a:t>We must </a:t>
            </a:r>
            <a:r>
              <a:rPr lang="en-CA" b="1" dirty="0">
                <a:highlight>
                  <a:srgbClr val="FFFF00"/>
                </a:highlight>
              </a:rPr>
              <a:t>develop violence towards personal sin and eradicate it</a:t>
            </a:r>
          </a:p>
          <a:p>
            <a:r>
              <a:rPr lang="en-CA" dirty="0"/>
              <a:t>Jesus graphically alludes to the metaphor applied personally:</a:t>
            </a:r>
          </a:p>
          <a:p>
            <a:pPr marL="457200" lvl="1" indent="0">
              <a:spcBef>
                <a:spcPts val="0"/>
              </a:spcBef>
              <a:buNone/>
            </a:pPr>
            <a:r>
              <a:rPr lang="en-CA" b="1" u="sng" dirty="0"/>
              <a:t>Mark 9:43, 45, 47 ESV</a:t>
            </a:r>
            <a:br>
              <a:rPr lang="en-CA" dirty="0"/>
            </a:br>
            <a:r>
              <a:rPr lang="en-CA" dirty="0"/>
              <a:t>And </a:t>
            </a:r>
            <a:r>
              <a:rPr lang="en-CA" b="1" dirty="0">
                <a:highlight>
                  <a:srgbClr val="FFFF00"/>
                </a:highlight>
              </a:rPr>
              <a:t>if your hand causes you to sin</a:t>
            </a:r>
            <a:r>
              <a:rPr lang="en-CA" dirty="0"/>
              <a:t>, </a:t>
            </a:r>
            <a:r>
              <a:rPr lang="en-CA" b="1" dirty="0">
                <a:highlight>
                  <a:srgbClr val="FFFF00"/>
                </a:highlight>
              </a:rPr>
              <a:t>cut it off</a:t>
            </a:r>
            <a:r>
              <a:rPr lang="en-CA" dirty="0"/>
              <a:t>. </a:t>
            </a:r>
            <a:br>
              <a:rPr lang="en-CA" dirty="0"/>
            </a:br>
            <a:r>
              <a:rPr lang="en-CA" dirty="0"/>
              <a:t>It is better for you to enter life crippled </a:t>
            </a:r>
            <a:br>
              <a:rPr lang="en-CA" dirty="0"/>
            </a:br>
            <a:r>
              <a:rPr lang="en-CA" dirty="0"/>
              <a:t>than with two hands to go to [</a:t>
            </a:r>
            <a:r>
              <a:rPr lang="en-CA" dirty="0" err="1"/>
              <a:t>gheenna</a:t>
            </a:r>
            <a:r>
              <a:rPr lang="en-CA" dirty="0"/>
              <a:t>], to the </a:t>
            </a:r>
            <a:r>
              <a:rPr lang="en-CA" b="1" dirty="0">
                <a:highlight>
                  <a:srgbClr val="FFFF00"/>
                </a:highlight>
              </a:rPr>
              <a:t>unquenchable fire</a:t>
            </a:r>
            <a:r>
              <a:rPr lang="en-CA" dirty="0"/>
              <a:t>. </a:t>
            </a:r>
          </a:p>
          <a:p>
            <a:pPr marL="457200" lvl="1" indent="0">
              <a:buNone/>
            </a:pPr>
            <a:r>
              <a:rPr lang="en-CA" dirty="0"/>
              <a:t>And </a:t>
            </a:r>
            <a:r>
              <a:rPr lang="en-CA" b="1" dirty="0">
                <a:highlight>
                  <a:srgbClr val="FFFF00"/>
                </a:highlight>
              </a:rPr>
              <a:t>if your foot causes you to sin</a:t>
            </a:r>
            <a:r>
              <a:rPr lang="en-CA" dirty="0"/>
              <a:t>, </a:t>
            </a:r>
            <a:r>
              <a:rPr lang="en-CA" b="1" dirty="0">
                <a:highlight>
                  <a:srgbClr val="FFFF00"/>
                </a:highlight>
              </a:rPr>
              <a:t>cut it off</a:t>
            </a:r>
            <a:r>
              <a:rPr lang="en-CA" dirty="0"/>
              <a:t>. </a:t>
            </a:r>
            <a:br>
              <a:rPr lang="en-CA" dirty="0"/>
            </a:br>
            <a:r>
              <a:rPr lang="en-CA" dirty="0"/>
              <a:t>It is better for you to enter life lame than with two feet to be thrown into [</a:t>
            </a:r>
            <a:r>
              <a:rPr lang="en-CA" dirty="0" err="1"/>
              <a:t>gheenna</a:t>
            </a:r>
            <a:r>
              <a:rPr lang="en-CA" dirty="0"/>
              <a:t>]. </a:t>
            </a:r>
          </a:p>
          <a:p>
            <a:pPr marL="457200" lvl="1" indent="0">
              <a:buNone/>
            </a:pPr>
            <a:r>
              <a:rPr lang="en-CA" dirty="0"/>
              <a:t>And </a:t>
            </a:r>
            <a:r>
              <a:rPr lang="en-CA" b="1" dirty="0">
                <a:highlight>
                  <a:srgbClr val="FFFF00"/>
                </a:highlight>
              </a:rPr>
              <a:t>if your eye causes you to sin</a:t>
            </a:r>
            <a:r>
              <a:rPr lang="en-CA" dirty="0"/>
              <a:t>, </a:t>
            </a:r>
            <a:r>
              <a:rPr lang="en-CA" b="1" dirty="0">
                <a:highlight>
                  <a:srgbClr val="FFFF00"/>
                </a:highlight>
              </a:rPr>
              <a:t>tear it out</a:t>
            </a:r>
            <a:r>
              <a:rPr lang="en-CA" dirty="0"/>
              <a:t>. </a:t>
            </a:r>
            <a:br>
              <a:rPr lang="en-CA" dirty="0"/>
            </a:br>
            <a:r>
              <a:rPr lang="en-CA" dirty="0"/>
              <a:t>It is better for you to enter the kingdom of God with one eye </a:t>
            </a:r>
            <a:br>
              <a:rPr lang="en-CA" dirty="0"/>
            </a:br>
            <a:r>
              <a:rPr lang="en-CA" dirty="0"/>
              <a:t>than with two eyes to be thrown into [</a:t>
            </a:r>
            <a:r>
              <a:rPr lang="en-CA" dirty="0" err="1"/>
              <a:t>gheenna</a:t>
            </a:r>
            <a:r>
              <a:rPr lang="en-CA" dirty="0"/>
              <a:t>] …</a:t>
            </a:r>
          </a:p>
        </p:txBody>
      </p:sp>
    </p:spTree>
    <p:extLst>
      <p:ext uri="{BB962C8B-B14F-4D97-AF65-F5344CB8AC3E}">
        <p14:creationId xmlns:p14="http://schemas.microsoft.com/office/powerpoint/2010/main" val="3536293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7950E-20C7-A17A-6B1A-5ED193BA2847}"/>
              </a:ext>
            </a:extLst>
          </p:cNvPr>
          <p:cNvSpPr>
            <a:spLocks noGrp="1"/>
          </p:cNvSpPr>
          <p:nvPr>
            <p:ph type="title"/>
          </p:nvPr>
        </p:nvSpPr>
        <p:spPr>
          <a:xfrm>
            <a:off x="838200" y="1"/>
            <a:ext cx="10515600" cy="1117599"/>
          </a:xfrm>
        </p:spPr>
        <p:txBody>
          <a:bodyPr/>
          <a:lstStyle/>
          <a:p>
            <a:pPr algn="ctr"/>
            <a:r>
              <a:rPr lang="en-CA" dirty="0">
                <a:latin typeface="Arial Black" panose="020B0A04020102020204" pitchFamily="34" charset="0"/>
              </a:rPr>
              <a:t>To Hate Sin</a:t>
            </a:r>
          </a:p>
        </p:txBody>
      </p:sp>
      <p:sp>
        <p:nvSpPr>
          <p:cNvPr id="3" name="Content Placeholder 2">
            <a:extLst>
              <a:ext uri="{FF2B5EF4-FFF2-40B4-BE49-F238E27FC236}">
                <a16:creationId xmlns:a16="http://schemas.microsoft.com/office/drawing/2014/main" id="{05ED2978-967E-FD3D-15C8-363963EFF13D}"/>
              </a:ext>
            </a:extLst>
          </p:cNvPr>
          <p:cNvSpPr>
            <a:spLocks noGrp="1"/>
          </p:cNvSpPr>
          <p:nvPr>
            <p:ph idx="1"/>
          </p:nvPr>
        </p:nvSpPr>
        <p:spPr>
          <a:xfrm>
            <a:off x="496388" y="1155700"/>
            <a:ext cx="11695611" cy="5702299"/>
          </a:xfrm>
        </p:spPr>
        <p:txBody>
          <a:bodyPr>
            <a:normAutofit/>
          </a:bodyPr>
          <a:lstStyle/>
          <a:p>
            <a:r>
              <a:rPr lang="en-CA" b="1" dirty="0">
                <a:highlight>
                  <a:srgbClr val="FFFF00"/>
                </a:highlight>
              </a:rPr>
              <a:t>In order to eradicate sin</a:t>
            </a:r>
            <a:r>
              <a:rPr lang="en-CA" dirty="0"/>
              <a:t>, </a:t>
            </a:r>
            <a:r>
              <a:rPr lang="en-CA" b="1" dirty="0">
                <a:highlight>
                  <a:srgbClr val="FFFF00"/>
                </a:highlight>
              </a:rPr>
              <a:t>we must learn to violently hate sin</a:t>
            </a:r>
          </a:p>
          <a:p>
            <a:r>
              <a:rPr lang="en-CA" dirty="0"/>
              <a:t>The Metaphor of Violence makes this hatred obvious for sins of the world</a:t>
            </a:r>
          </a:p>
          <a:p>
            <a:r>
              <a:rPr lang="en-CA" dirty="0"/>
              <a:t>For personal sin, we must come to understand God’s perspective when he looks at us and sees our inherent nature to sin:</a:t>
            </a:r>
          </a:p>
          <a:p>
            <a:pPr marL="457200" lvl="1" indent="0">
              <a:spcBef>
                <a:spcPts val="0"/>
              </a:spcBef>
              <a:buNone/>
            </a:pPr>
            <a:r>
              <a:rPr lang="en-CA" b="1" u="sng" dirty="0"/>
              <a:t>Jeremiah 17:9-10a ESV</a:t>
            </a:r>
            <a:br>
              <a:rPr lang="en-CA" dirty="0"/>
            </a:br>
            <a:r>
              <a:rPr lang="en-CA" b="1" dirty="0">
                <a:highlight>
                  <a:srgbClr val="FFFF00"/>
                </a:highlight>
              </a:rPr>
              <a:t>The heart is deceitful above all things</a:t>
            </a:r>
            <a:r>
              <a:rPr lang="en-CA" dirty="0"/>
              <a:t>, and desperately sick; who can understand it?</a:t>
            </a:r>
          </a:p>
          <a:p>
            <a:pPr marL="457200" lvl="1" indent="0">
              <a:buNone/>
            </a:pPr>
            <a:r>
              <a:rPr lang="en-CA" b="1" dirty="0">
                <a:highlight>
                  <a:srgbClr val="FFFF00"/>
                </a:highlight>
              </a:rPr>
              <a:t>I the LORD search the heart and test the mind</a:t>
            </a:r>
            <a:r>
              <a:rPr lang="en-CA" dirty="0"/>
              <a:t> … </a:t>
            </a:r>
          </a:p>
          <a:p>
            <a:pPr marL="457200" lvl="1" indent="0">
              <a:buNone/>
            </a:pPr>
            <a:r>
              <a:rPr lang="en-CA" b="1" u="sng" dirty="0"/>
              <a:t>Romans 3:9-12, 23 ESV</a:t>
            </a:r>
            <a:br>
              <a:rPr lang="en-CA" dirty="0"/>
            </a:br>
            <a:r>
              <a:rPr lang="en-CA" dirty="0"/>
              <a:t>What then? Are we Jews any better off? No, not at all. </a:t>
            </a:r>
            <a:br>
              <a:rPr lang="en-CA" dirty="0"/>
            </a:br>
            <a:r>
              <a:rPr lang="en-CA" dirty="0"/>
              <a:t>For we have already charged that </a:t>
            </a:r>
            <a:r>
              <a:rPr lang="en-CA" b="1" dirty="0">
                <a:highlight>
                  <a:srgbClr val="FFFF00"/>
                </a:highlight>
              </a:rPr>
              <a:t>all … are under sin</a:t>
            </a:r>
            <a:r>
              <a:rPr lang="en-CA" dirty="0"/>
              <a:t>, as it is written:</a:t>
            </a:r>
            <a:br>
              <a:rPr lang="en-CA" dirty="0"/>
            </a:br>
            <a:r>
              <a:rPr lang="en-CA" dirty="0"/>
              <a:t>	“</a:t>
            </a:r>
            <a:r>
              <a:rPr lang="en-CA" b="1" dirty="0">
                <a:highlight>
                  <a:srgbClr val="FFFF00"/>
                </a:highlight>
              </a:rPr>
              <a:t>None is righteous</a:t>
            </a:r>
            <a:r>
              <a:rPr lang="en-CA" dirty="0"/>
              <a:t>, no, not one; no one understands; no one seeks for God.</a:t>
            </a:r>
            <a:br>
              <a:rPr lang="en-CA" dirty="0"/>
            </a:br>
            <a:r>
              <a:rPr lang="en-CA" dirty="0"/>
              <a:t>	</a:t>
            </a:r>
            <a:r>
              <a:rPr lang="en-CA" b="1" dirty="0">
                <a:highlight>
                  <a:srgbClr val="FFFF00"/>
                </a:highlight>
              </a:rPr>
              <a:t>All have turned aside</a:t>
            </a:r>
            <a:r>
              <a:rPr lang="en-CA" dirty="0"/>
              <a:t>; together they have become worthless;</a:t>
            </a:r>
            <a:br>
              <a:rPr lang="en-CA" dirty="0"/>
            </a:br>
            <a:r>
              <a:rPr lang="en-CA" dirty="0"/>
              <a:t>	no one does good, not even one.”</a:t>
            </a:r>
          </a:p>
          <a:p>
            <a:pPr marL="457200" lvl="1" indent="0">
              <a:buNone/>
            </a:pPr>
            <a:r>
              <a:rPr lang="en-CA" dirty="0"/>
              <a:t>… </a:t>
            </a:r>
            <a:r>
              <a:rPr lang="en-CA" b="1" dirty="0">
                <a:highlight>
                  <a:srgbClr val="FFFF00"/>
                </a:highlight>
              </a:rPr>
              <a:t>for all have sinned and fall short of the glory of God</a:t>
            </a:r>
            <a:r>
              <a:rPr lang="en-CA" dirty="0"/>
              <a:t> …</a:t>
            </a:r>
          </a:p>
        </p:txBody>
      </p:sp>
    </p:spTree>
    <p:extLst>
      <p:ext uri="{BB962C8B-B14F-4D97-AF65-F5344CB8AC3E}">
        <p14:creationId xmlns:p14="http://schemas.microsoft.com/office/powerpoint/2010/main" val="1310891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B970E-9334-9BD5-49F7-81E7AA7DF9EE}"/>
              </a:ext>
            </a:extLst>
          </p:cNvPr>
          <p:cNvSpPr>
            <a:spLocks noGrp="1"/>
          </p:cNvSpPr>
          <p:nvPr>
            <p:ph type="title"/>
          </p:nvPr>
        </p:nvSpPr>
        <p:spPr>
          <a:xfrm>
            <a:off x="838200" y="1"/>
            <a:ext cx="10515600" cy="1110342"/>
          </a:xfrm>
        </p:spPr>
        <p:txBody>
          <a:bodyPr/>
          <a:lstStyle/>
          <a:p>
            <a:pPr algn="ctr"/>
            <a:r>
              <a:rPr lang="en-CA" dirty="0">
                <a:latin typeface="Arial Black" panose="020B0A04020102020204" pitchFamily="34" charset="0"/>
              </a:rPr>
              <a:t>God Hates All Sin</a:t>
            </a:r>
          </a:p>
        </p:txBody>
      </p:sp>
      <p:sp>
        <p:nvSpPr>
          <p:cNvPr id="3" name="Content Placeholder 2">
            <a:extLst>
              <a:ext uri="{FF2B5EF4-FFF2-40B4-BE49-F238E27FC236}">
                <a16:creationId xmlns:a16="http://schemas.microsoft.com/office/drawing/2014/main" id="{46BA6B4D-06B9-AC12-9442-E4F746711072}"/>
              </a:ext>
            </a:extLst>
          </p:cNvPr>
          <p:cNvSpPr>
            <a:spLocks noGrp="1"/>
          </p:cNvSpPr>
          <p:nvPr>
            <p:ph idx="1"/>
          </p:nvPr>
        </p:nvSpPr>
        <p:spPr>
          <a:xfrm>
            <a:off x="0" y="1136470"/>
            <a:ext cx="12192000" cy="5721530"/>
          </a:xfrm>
        </p:spPr>
        <p:txBody>
          <a:bodyPr>
            <a:normAutofit/>
          </a:bodyPr>
          <a:lstStyle/>
          <a:p>
            <a:r>
              <a:rPr lang="en-CA" dirty="0"/>
              <a:t>Commandments five through ten define moral and ethical sins:</a:t>
            </a:r>
          </a:p>
          <a:p>
            <a:pPr marL="457200" lvl="1" indent="0">
              <a:spcBef>
                <a:spcPts val="0"/>
              </a:spcBef>
              <a:buNone/>
            </a:pPr>
            <a:r>
              <a:rPr lang="en-CA" b="1" u="sng" dirty="0"/>
              <a:t>Proverbs 6:16-19 ESV</a:t>
            </a:r>
            <a:br>
              <a:rPr lang="en-CA" dirty="0"/>
            </a:br>
            <a:r>
              <a:rPr lang="en-CA" dirty="0"/>
              <a:t>There are </a:t>
            </a:r>
            <a:r>
              <a:rPr lang="en-CA" b="1" dirty="0">
                <a:highlight>
                  <a:srgbClr val="FFFF00"/>
                </a:highlight>
              </a:rPr>
              <a:t>six things that the LORD hates</a:t>
            </a:r>
            <a:r>
              <a:rPr lang="en-CA" dirty="0"/>
              <a:t>,</a:t>
            </a:r>
            <a:br>
              <a:rPr lang="en-CA" dirty="0"/>
            </a:br>
            <a:r>
              <a:rPr lang="en-CA" dirty="0"/>
              <a:t>	</a:t>
            </a:r>
            <a:r>
              <a:rPr lang="en-CA" b="1" dirty="0">
                <a:highlight>
                  <a:srgbClr val="FFFF00"/>
                </a:highlight>
              </a:rPr>
              <a:t>seven that are an abomination </a:t>
            </a:r>
            <a:r>
              <a:rPr lang="en-CA" dirty="0"/>
              <a:t>to him:</a:t>
            </a:r>
            <a:br>
              <a:rPr lang="en-CA" dirty="0"/>
            </a:br>
            <a:r>
              <a:rPr lang="en-CA" dirty="0"/>
              <a:t>		haughty eyes, a lying tongue, </a:t>
            </a:r>
            <a:br>
              <a:rPr lang="en-CA" dirty="0"/>
            </a:br>
            <a:r>
              <a:rPr lang="en-CA" dirty="0"/>
              <a:t>		and hands that shed innocent blood,</a:t>
            </a:r>
            <a:br>
              <a:rPr lang="en-CA" dirty="0"/>
            </a:br>
            <a:r>
              <a:rPr lang="en-CA" dirty="0"/>
              <a:t>		a heart that devises wicked plans,</a:t>
            </a:r>
            <a:br>
              <a:rPr lang="en-CA" dirty="0"/>
            </a:br>
            <a:r>
              <a:rPr lang="en-CA" dirty="0"/>
              <a:t>		feet that make haste to run to evil,</a:t>
            </a:r>
            <a:br>
              <a:rPr lang="en-CA" dirty="0"/>
            </a:br>
            <a:r>
              <a:rPr lang="en-CA" dirty="0"/>
              <a:t>		a false witness who breathes out lies,</a:t>
            </a:r>
            <a:br>
              <a:rPr lang="en-CA" dirty="0"/>
            </a:br>
            <a:r>
              <a:rPr lang="en-CA" dirty="0"/>
              <a:t>		and one who sows discord among brothers.</a:t>
            </a:r>
          </a:p>
          <a:p>
            <a:r>
              <a:rPr lang="en-CA" dirty="0"/>
              <a:t>Commandments one through four define sins against God:</a:t>
            </a:r>
          </a:p>
          <a:p>
            <a:pPr marL="457200" lvl="1" indent="0">
              <a:spcBef>
                <a:spcPts val="0"/>
              </a:spcBef>
              <a:buNone/>
            </a:pPr>
            <a:r>
              <a:rPr lang="en-CA" b="1" u="sng" dirty="0"/>
              <a:t>Deuteronomy 27:15a ESV</a:t>
            </a:r>
            <a:br>
              <a:rPr lang="en-CA" dirty="0"/>
            </a:br>
            <a:r>
              <a:rPr lang="en-CA" dirty="0"/>
              <a:t>Cursed be the man who makes </a:t>
            </a:r>
            <a:r>
              <a:rPr lang="en-CA" b="1" dirty="0">
                <a:highlight>
                  <a:srgbClr val="FFFF00"/>
                </a:highlight>
              </a:rPr>
              <a:t>a carved or cast metal image</a:t>
            </a:r>
            <a:r>
              <a:rPr lang="en-CA" dirty="0"/>
              <a:t>, </a:t>
            </a:r>
            <a:br>
              <a:rPr lang="en-CA" dirty="0"/>
            </a:br>
            <a:r>
              <a:rPr lang="en-CA" b="1" dirty="0">
                <a:highlight>
                  <a:srgbClr val="FFFF00"/>
                </a:highlight>
              </a:rPr>
              <a:t>an abomination to the LORD</a:t>
            </a:r>
            <a:r>
              <a:rPr lang="en-CA" dirty="0"/>
              <a:t>, </a:t>
            </a:r>
            <a:br>
              <a:rPr lang="en-CA" dirty="0"/>
            </a:br>
            <a:r>
              <a:rPr lang="en-CA" dirty="0"/>
              <a:t>a thing made by the hands of a craftsman, and sets it up in secret.</a:t>
            </a:r>
          </a:p>
        </p:txBody>
      </p:sp>
    </p:spTree>
    <p:extLst>
      <p:ext uri="{BB962C8B-B14F-4D97-AF65-F5344CB8AC3E}">
        <p14:creationId xmlns:p14="http://schemas.microsoft.com/office/powerpoint/2010/main" val="3921859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21511-8D2C-5E5E-B035-A4EABABC2B5E}"/>
              </a:ext>
            </a:extLst>
          </p:cNvPr>
          <p:cNvSpPr>
            <a:spLocks noGrp="1"/>
          </p:cNvSpPr>
          <p:nvPr>
            <p:ph type="title"/>
          </p:nvPr>
        </p:nvSpPr>
        <p:spPr>
          <a:xfrm>
            <a:off x="799012" y="-418011"/>
            <a:ext cx="10515600" cy="1690688"/>
          </a:xfrm>
        </p:spPr>
        <p:txBody>
          <a:bodyPr/>
          <a:lstStyle/>
          <a:p>
            <a:pPr algn="ctr"/>
            <a:r>
              <a:rPr lang="en-CA" dirty="0">
                <a:latin typeface="Arial Black" panose="020B0A04020102020204" pitchFamily="34" charset="0"/>
              </a:rPr>
              <a:t>Idolatry is the Mother of All Sin</a:t>
            </a:r>
          </a:p>
        </p:txBody>
      </p:sp>
      <p:sp>
        <p:nvSpPr>
          <p:cNvPr id="3" name="Content Placeholder 2">
            <a:extLst>
              <a:ext uri="{FF2B5EF4-FFF2-40B4-BE49-F238E27FC236}">
                <a16:creationId xmlns:a16="http://schemas.microsoft.com/office/drawing/2014/main" id="{A7957C20-EADD-8E89-23FE-7364FF952554}"/>
              </a:ext>
            </a:extLst>
          </p:cNvPr>
          <p:cNvSpPr>
            <a:spLocks noGrp="1"/>
          </p:cNvSpPr>
          <p:nvPr>
            <p:ph idx="1"/>
          </p:nvPr>
        </p:nvSpPr>
        <p:spPr>
          <a:xfrm>
            <a:off x="404948" y="940526"/>
            <a:ext cx="11787051" cy="5917474"/>
          </a:xfrm>
        </p:spPr>
        <p:txBody>
          <a:bodyPr>
            <a:normAutofit lnSpcReduction="10000"/>
          </a:bodyPr>
          <a:lstStyle/>
          <a:p>
            <a:pPr marL="0" indent="0">
              <a:buNone/>
            </a:pPr>
            <a:r>
              <a:rPr lang="en-CA" b="1" dirty="0">
                <a:highlight>
                  <a:srgbClr val="FFFF00"/>
                </a:highlight>
              </a:rPr>
              <a:t>When God spoke to Israel at Mount Sinai</a:t>
            </a:r>
            <a:r>
              <a:rPr lang="en-CA" dirty="0"/>
              <a:t>, he was very careful that there could be no discernible form from which the people could conjure an image:</a:t>
            </a:r>
          </a:p>
          <a:p>
            <a:pPr marL="457200" lvl="1" indent="0">
              <a:spcBef>
                <a:spcPts val="0"/>
              </a:spcBef>
              <a:buNone/>
            </a:pPr>
            <a:r>
              <a:rPr lang="en-CA" b="1" u="sng" dirty="0"/>
              <a:t>Deuteronomy 4:10, 12-13, 15a, 16a, 19a ESV</a:t>
            </a:r>
            <a:br>
              <a:rPr lang="en-CA" dirty="0"/>
            </a:br>
            <a:r>
              <a:rPr lang="en-CA" dirty="0"/>
              <a:t>… on the day that you stood before the LORD your God at Horeb, the LORD said to me,</a:t>
            </a:r>
            <a:br>
              <a:rPr lang="en-CA" dirty="0"/>
            </a:br>
            <a:r>
              <a:rPr lang="en-CA" dirty="0"/>
              <a:t>	“Gather the people to me, that I may </a:t>
            </a:r>
            <a:r>
              <a:rPr lang="en-CA" b="1" dirty="0">
                <a:highlight>
                  <a:srgbClr val="FFFF00"/>
                </a:highlight>
              </a:rPr>
              <a:t>let them hear my words</a:t>
            </a:r>
            <a:r>
              <a:rPr lang="en-CA" dirty="0"/>
              <a:t>, </a:t>
            </a:r>
            <a:br>
              <a:rPr lang="en-CA" dirty="0"/>
            </a:br>
            <a:r>
              <a:rPr lang="en-CA" dirty="0"/>
              <a:t>	so that they may learn to fear me all the days that they live on the earth …”, </a:t>
            </a:r>
          </a:p>
          <a:p>
            <a:pPr marL="457200" lvl="1" indent="0">
              <a:buNone/>
            </a:pPr>
            <a:r>
              <a:rPr lang="en-CA" dirty="0"/>
              <a:t>Then the LORD spoke to you out of the midst of the fire. </a:t>
            </a:r>
            <a:br>
              <a:rPr lang="en-CA" dirty="0"/>
            </a:br>
            <a:r>
              <a:rPr lang="en-CA" b="1" dirty="0">
                <a:highlight>
                  <a:srgbClr val="FFFF00"/>
                </a:highlight>
              </a:rPr>
              <a:t>You heard the sound of words</a:t>
            </a:r>
            <a:r>
              <a:rPr lang="en-CA" dirty="0"/>
              <a:t>, </a:t>
            </a:r>
            <a:r>
              <a:rPr lang="en-CA" b="1" dirty="0">
                <a:highlight>
                  <a:srgbClr val="FFFF00"/>
                </a:highlight>
              </a:rPr>
              <a:t>but saw no form</a:t>
            </a:r>
            <a:r>
              <a:rPr lang="en-CA" dirty="0"/>
              <a:t>; there was only a voice. </a:t>
            </a:r>
            <a:br>
              <a:rPr lang="en-CA" dirty="0"/>
            </a:br>
            <a:r>
              <a:rPr lang="en-CA" dirty="0"/>
              <a:t>And </a:t>
            </a:r>
            <a:r>
              <a:rPr lang="en-CA" b="1" dirty="0">
                <a:highlight>
                  <a:srgbClr val="FFFF00"/>
                </a:highlight>
              </a:rPr>
              <a:t>he declared to you</a:t>
            </a:r>
            <a:r>
              <a:rPr lang="en-CA" dirty="0"/>
              <a:t> his covenant, which he commanded you to perform, </a:t>
            </a:r>
            <a:br>
              <a:rPr lang="en-CA" dirty="0"/>
            </a:br>
            <a:r>
              <a:rPr lang="en-CA" dirty="0"/>
              <a:t>that is, </a:t>
            </a:r>
            <a:r>
              <a:rPr lang="en-CA" b="1" dirty="0">
                <a:highlight>
                  <a:srgbClr val="FFFF00"/>
                </a:highlight>
              </a:rPr>
              <a:t>the Ten Commandments</a:t>
            </a:r>
            <a:r>
              <a:rPr lang="en-CA" dirty="0"/>
              <a:t>, and he wrote them on two tablets of stone.</a:t>
            </a:r>
          </a:p>
          <a:p>
            <a:pPr marL="457200" lvl="1" indent="0">
              <a:buNone/>
            </a:pPr>
            <a:r>
              <a:rPr lang="en-CA" dirty="0"/>
              <a:t>Therefore watch yourselves very carefully. </a:t>
            </a:r>
            <a:br>
              <a:rPr lang="en-CA" dirty="0"/>
            </a:br>
            <a:r>
              <a:rPr lang="en-CA" b="1" dirty="0">
                <a:highlight>
                  <a:srgbClr val="FFFF00"/>
                </a:highlight>
              </a:rPr>
              <a:t>Since you saw no form on the day that the LORD spoke to you at Horeb</a:t>
            </a:r>
            <a:r>
              <a:rPr lang="en-CA" dirty="0"/>
              <a:t> …</a:t>
            </a:r>
            <a:br>
              <a:rPr lang="en-CA" dirty="0"/>
            </a:br>
            <a:r>
              <a:rPr lang="en-CA" b="1" dirty="0">
                <a:highlight>
                  <a:srgbClr val="FFFF00"/>
                </a:highlight>
              </a:rPr>
              <a:t>beware lest you act corruptly by making a carved image</a:t>
            </a:r>
            <a:r>
              <a:rPr lang="en-CA" dirty="0"/>
              <a:t> </a:t>
            </a:r>
            <a:br>
              <a:rPr lang="en-CA" dirty="0"/>
            </a:br>
            <a:r>
              <a:rPr lang="en-CA" dirty="0"/>
              <a:t>for yourselves, in the form of any figure …</a:t>
            </a:r>
          </a:p>
          <a:p>
            <a:pPr marL="457200" lvl="1" indent="0">
              <a:buNone/>
            </a:pPr>
            <a:r>
              <a:rPr lang="en-CA" dirty="0"/>
              <a:t>And beware lest you raise your eyes to heaven, </a:t>
            </a:r>
            <a:br>
              <a:rPr lang="en-CA" dirty="0"/>
            </a:br>
            <a:r>
              <a:rPr lang="en-CA" dirty="0"/>
              <a:t>and when you see the sun and the moon and the stars, all the host of heaven, </a:t>
            </a:r>
            <a:br>
              <a:rPr lang="en-CA" dirty="0"/>
            </a:br>
            <a:r>
              <a:rPr lang="en-CA" b="1" dirty="0">
                <a:highlight>
                  <a:srgbClr val="FFFF00"/>
                </a:highlight>
              </a:rPr>
              <a:t>you be drawn away and bow down to them and serve them</a:t>
            </a:r>
            <a:r>
              <a:rPr lang="en-CA" dirty="0"/>
              <a:t> …</a:t>
            </a:r>
          </a:p>
        </p:txBody>
      </p:sp>
    </p:spTree>
    <p:extLst>
      <p:ext uri="{BB962C8B-B14F-4D97-AF65-F5344CB8AC3E}">
        <p14:creationId xmlns:p14="http://schemas.microsoft.com/office/powerpoint/2010/main" val="688790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13219-74F7-2173-D09E-26AAEF813C23}"/>
              </a:ext>
            </a:extLst>
          </p:cNvPr>
          <p:cNvSpPr>
            <a:spLocks noGrp="1"/>
          </p:cNvSpPr>
          <p:nvPr>
            <p:ph type="title"/>
          </p:nvPr>
        </p:nvSpPr>
        <p:spPr>
          <a:xfrm>
            <a:off x="0" y="1"/>
            <a:ext cx="12192000" cy="1136468"/>
          </a:xfrm>
        </p:spPr>
        <p:txBody>
          <a:bodyPr/>
          <a:lstStyle/>
          <a:p>
            <a:pPr algn="ctr"/>
            <a:r>
              <a:rPr lang="en-CA" dirty="0">
                <a:latin typeface="Arial Black" panose="020B0A04020102020204" pitchFamily="34" charset="0"/>
              </a:rPr>
              <a:t>Self-Satisfaction Leads to Idolatry</a:t>
            </a:r>
          </a:p>
        </p:txBody>
      </p:sp>
      <p:sp>
        <p:nvSpPr>
          <p:cNvPr id="3" name="Content Placeholder 2">
            <a:extLst>
              <a:ext uri="{FF2B5EF4-FFF2-40B4-BE49-F238E27FC236}">
                <a16:creationId xmlns:a16="http://schemas.microsoft.com/office/drawing/2014/main" id="{C2577BF1-23FB-87D7-B932-1F6B4F12F796}"/>
              </a:ext>
            </a:extLst>
          </p:cNvPr>
          <p:cNvSpPr>
            <a:spLocks noGrp="1"/>
          </p:cNvSpPr>
          <p:nvPr>
            <p:ph idx="1"/>
          </p:nvPr>
        </p:nvSpPr>
        <p:spPr>
          <a:xfrm>
            <a:off x="0" y="1162594"/>
            <a:ext cx="12192000" cy="5695405"/>
          </a:xfrm>
        </p:spPr>
        <p:txBody>
          <a:bodyPr>
            <a:normAutofit/>
          </a:bodyPr>
          <a:lstStyle/>
          <a:p>
            <a:r>
              <a:rPr lang="en-CA" b="1" dirty="0">
                <a:highlight>
                  <a:srgbClr val="FFFF00"/>
                </a:highlight>
              </a:rPr>
              <a:t>Being satisfied with oneself or one’s accomplishments tends toward arrogance</a:t>
            </a:r>
          </a:p>
          <a:p>
            <a:r>
              <a:rPr lang="en-CA" dirty="0"/>
              <a:t>Then, in the mind, one can develop </a:t>
            </a:r>
            <a:r>
              <a:rPr lang="en-CA" b="1" dirty="0">
                <a:highlight>
                  <a:srgbClr val="FFFF00"/>
                </a:highlight>
              </a:rPr>
              <a:t>a perception</a:t>
            </a:r>
            <a:r>
              <a:rPr lang="en-CA" dirty="0"/>
              <a:t>, </a:t>
            </a:r>
            <a:r>
              <a:rPr lang="en-CA" b="1" dirty="0">
                <a:highlight>
                  <a:srgbClr val="FFFF00"/>
                </a:highlight>
              </a:rPr>
              <a:t>an image</a:t>
            </a:r>
            <a:r>
              <a:rPr lang="en-CA" dirty="0"/>
              <a:t>, of oneself or one’s accomplishments, and </a:t>
            </a:r>
            <a:r>
              <a:rPr lang="en-CA" b="1" dirty="0">
                <a:highlight>
                  <a:srgbClr val="FFFF00"/>
                </a:highlight>
              </a:rPr>
              <a:t>it becomes an idol</a:t>
            </a:r>
            <a:r>
              <a:rPr lang="en-CA" dirty="0"/>
              <a:t>:</a:t>
            </a:r>
          </a:p>
          <a:p>
            <a:pPr marL="457200" lvl="1" indent="0">
              <a:spcBef>
                <a:spcPts val="0"/>
              </a:spcBef>
              <a:buNone/>
            </a:pPr>
            <a:r>
              <a:rPr lang="en-CA" b="1" u="sng" dirty="0"/>
              <a:t>Deuteronomy 8:11a, 12-14a, 17-19 ESV</a:t>
            </a:r>
            <a:br>
              <a:rPr lang="en-CA" dirty="0"/>
            </a:br>
            <a:r>
              <a:rPr lang="en-CA" dirty="0"/>
              <a:t>Take care lest you forget the LORD your God by not keeping his commandments …</a:t>
            </a:r>
            <a:br>
              <a:rPr lang="en-CA" dirty="0"/>
            </a:br>
            <a:r>
              <a:rPr lang="en-CA" dirty="0"/>
              <a:t>lest, </a:t>
            </a:r>
            <a:r>
              <a:rPr lang="en-CA" b="1" dirty="0">
                <a:highlight>
                  <a:srgbClr val="FFFF00"/>
                </a:highlight>
              </a:rPr>
              <a:t>when you have eaten and are full</a:t>
            </a:r>
            <a:r>
              <a:rPr lang="en-CA" dirty="0"/>
              <a:t> and have </a:t>
            </a:r>
            <a:r>
              <a:rPr lang="en-CA" b="1" dirty="0">
                <a:highlight>
                  <a:srgbClr val="FFFF00"/>
                </a:highlight>
              </a:rPr>
              <a:t>built good houses</a:t>
            </a:r>
            <a:r>
              <a:rPr lang="en-CA" dirty="0"/>
              <a:t> and live in them, </a:t>
            </a:r>
            <a:br>
              <a:rPr lang="en-CA" dirty="0"/>
            </a:br>
            <a:r>
              <a:rPr lang="en-CA" dirty="0"/>
              <a:t>and when your </a:t>
            </a:r>
            <a:r>
              <a:rPr lang="en-CA" b="1" dirty="0">
                <a:highlight>
                  <a:srgbClr val="FFFF00"/>
                </a:highlight>
              </a:rPr>
              <a:t>herds and flocks multiply</a:t>
            </a:r>
            <a:r>
              <a:rPr lang="en-CA" dirty="0"/>
              <a:t> and your </a:t>
            </a:r>
            <a:r>
              <a:rPr lang="en-CA" b="1" dirty="0">
                <a:highlight>
                  <a:srgbClr val="FFFF00"/>
                </a:highlight>
              </a:rPr>
              <a:t>silver and gold is multiplied</a:t>
            </a:r>
            <a:r>
              <a:rPr lang="en-CA" dirty="0"/>
              <a:t> </a:t>
            </a:r>
            <a:br>
              <a:rPr lang="en-CA" dirty="0"/>
            </a:br>
            <a:r>
              <a:rPr lang="en-CA" dirty="0"/>
              <a:t>and </a:t>
            </a:r>
            <a:r>
              <a:rPr lang="en-CA" b="1" dirty="0">
                <a:highlight>
                  <a:srgbClr val="FFFF00"/>
                </a:highlight>
              </a:rPr>
              <a:t>all that you have is multiplied</a:t>
            </a:r>
            <a:r>
              <a:rPr lang="en-CA" dirty="0"/>
              <a:t>, </a:t>
            </a:r>
            <a:br>
              <a:rPr lang="en-CA" dirty="0"/>
            </a:br>
            <a:r>
              <a:rPr lang="en-CA" b="1" dirty="0">
                <a:highlight>
                  <a:srgbClr val="FFFF00"/>
                </a:highlight>
              </a:rPr>
              <a:t>then your heart be lifted up</a:t>
            </a:r>
            <a:r>
              <a:rPr lang="en-CA" dirty="0"/>
              <a:t>, and </a:t>
            </a:r>
            <a:r>
              <a:rPr lang="en-CA" b="1" dirty="0">
                <a:highlight>
                  <a:srgbClr val="FFFF00"/>
                </a:highlight>
              </a:rPr>
              <a:t>you forget the LORD your God</a:t>
            </a:r>
            <a:r>
              <a:rPr lang="en-CA" dirty="0"/>
              <a:t> …</a:t>
            </a:r>
          </a:p>
          <a:p>
            <a:pPr marL="457200" lvl="1" indent="0">
              <a:buNone/>
            </a:pPr>
            <a:r>
              <a:rPr lang="en-CA" dirty="0"/>
              <a:t>Beware lest you say in your heart, </a:t>
            </a:r>
            <a:br>
              <a:rPr lang="en-CA" dirty="0"/>
            </a:br>
            <a:r>
              <a:rPr lang="en-CA" dirty="0"/>
              <a:t>	‘</a:t>
            </a:r>
            <a:r>
              <a:rPr lang="en-CA" b="1" dirty="0">
                <a:highlight>
                  <a:srgbClr val="FFFF00"/>
                </a:highlight>
              </a:rPr>
              <a:t>My power and the might of my hand have gotten me this wealth</a:t>
            </a:r>
            <a:r>
              <a:rPr lang="en-CA" dirty="0"/>
              <a:t>.’</a:t>
            </a:r>
          </a:p>
          <a:p>
            <a:pPr marL="457200" lvl="1" indent="0">
              <a:buNone/>
            </a:pPr>
            <a:r>
              <a:rPr lang="en-CA" dirty="0"/>
              <a:t>You shall remember the LORD your God, for it is he who gives you power to get wealth, </a:t>
            </a:r>
            <a:br>
              <a:rPr lang="en-CA" dirty="0"/>
            </a:br>
            <a:r>
              <a:rPr lang="en-CA" dirty="0"/>
              <a:t>that he may confirm his covenant that he swore to your fathers, as it is this day. </a:t>
            </a:r>
            <a:br>
              <a:rPr lang="en-CA" dirty="0"/>
            </a:br>
            <a:r>
              <a:rPr lang="en-CA" dirty="0"/>
              <a:t>And if </a:t>
            </a:r>
            <a:r>
              <a:rPr lang="en-CA" b="1" dirty="0">
                <a:highlight>
                  <a:srgbClr val="FFFF00"/>
                </a:highlight>
              </a:rPr>
              <a:t>you forget the LORD your God and go after other gods</a:t>
            </a:r>
            <a:r>
              <a:rPr lang="en-CA" dirty="0"/>
              <a:t> </a:t>
            </a:r>
            <a:br>
              <a:rPr lang="en-CA" dirty="0"/>
            </a:br>
            <a:r>
              <a:rPr lang="en-CA" dirty="0"/>
              <a:t>and serve them and worship them, I solemnly warn you today that </a:t>
            </a:r>
            <a:r>
              <a:rPr lang="en-CA" b="1" dirty="0">
                <a:highlight>
                  <a:srgbClr val="FFFF00"/>
                </a:highlight>
              </a:rPr>
              <a:t>you shall surely perish</a:t>
            </a:r>
            <a:r>
              <a:rPr lang="en-CA" dirty="0"/>
              <a:t>.</a:t>
            </a:r>
          </a:p>
        </p:txBody>
      </p:sp>
    </p:spTree>
    <p:extLst>
      <p:ext uri="{BB962C8B-B14F-4D97-AF65-F5344CB8AC3E}">
        <p14:creationId xmlns:p14="http://schemas.microsoft.com/office/powerpoint/2010/main" val="2963988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0B45B-4028-434B-1389-B05FECCD994F}"/>
              </a:ext>
            </a:extLst>
          </p:cNvPr>
          <p:cNvSpPr>
            <a:spLocks noGrp="1"/>
          </p:cNvSpPr>
          <p:nvPr>
            <p:ph type="title"/>
          </p:nvPr>
        </p:nvSpPr>
        <p:spPr>
          <a:xfrm>
            <a:off x="838200" y="1"/>
            <a:ext cx="10515600" cy="1071153"/>
          </a:xfrm>
        </p:spPr>
        <p:txBody>
          <a:bodyPr/>
          <a:lstStyle/>
          <a:p>
            <a:pPr algn="ctr"/>
            <a:r>
              <a:rPr lang="en-CA" dirty="0">
                <a:latin typeface="Arial Black" panose="020B0A04020102020204" pitchFamily="34" charset="0"/>
              </a:rPr>
              <a:t>Hate (and Avoid) Idolatry</a:t>
            </a:r>
          </a:p>
        </p:txBody>
      </p:sp>
      <p:sp>
        <p:nvSpPr>
          <p:cNvPr id="3" name="Content Placeholder 2">
            <a:extLst>
              <a:ext uri="{FF2B5EF4-FFF2-40B4-BE49-F238E27FC236}">
                <a16:creationId xmlns:a16="http://schemas.microsoft.com/office/drawing/2014/main" id="{0FDD1D43-B0D8-94CE-EED2-FE95685CB8EB}"/>
              </a:ext>
            </a:extLst>
          </p:cNvPr>
          <p:cNvSpPr>
            <a:spLocks noGrp="1"/>
          </p:cNvSpPr>
          <p:nvPr>
            <p:ph idx="1"/>
          </p:nvPr>
        </p:nvSpPr>
        <p:spPr>
          <a:xfrm>
            <a:off x="613954" y="1097280"/>
            <a:ext cx="11578046" cy="5760719"/>
          </a:xfrm>
        </p:spPr>
        <p:txBody>
          <a:bodyPr/>
          <a:lstStyle/>
          <a:p>
            <a:r>
              <a:rPr lang="en-CA" dirty="0"/>
              <a:t>Our goal is to conquer sin, to eradicate sin </a:t>
            </a:r>
          </a:p>
          <a:p>
            <a:pPr>
              <a:spcBef>
                <a:spcPts val="600"/>
              </a:spcBef>
            </a:pPr>
            <a:r>
              <a:rPr lang="en-CA" dirty="0"/>
              <a:t>Idolatry is the root of all sin</a:t>
            </a:r>
          </a:p>
          <a:p>
            <a:pPr>
              <a:spcBef>
                <a:spcPts val="600"/>
              </a:spcBef>
            </a:pPr>
            <a:r>
              <a:rPr lang="en-CA" dirty="0"/>
              <a:t>It is very easy for any of us to fall into idolatry through self-satisfaction</a:t>
            </a:r>
          </a:p>
          <a:p>
            <a:pPr>
              <a:spcBef>
                <a:spcPts val="600"/>
              </a:spcBef>
            </a:pPr>
            <a:r>
              <a:rPr lang="en-CA" dirty="0"/>
              <a:t>We must be constantly on guard against it:</a:t>
            </a:r>
          </a:p>
          <a:p>
            <a:pPr marL="457200" lvl="1" indent="0">
              <a:spcBef>
                <a:spcPts val="0"/>
              </a:spcBef>
              <a:buNone/>
            </a:pPr>
            <a:r>
              <a:rPr lang="en-CA" b="1" u="sng" dirty="0"/>
              <a:t>1 John 5:18-21 ESV</a:t>
            </a:r>
            <a:br>
              <a:rPr lang="en-CA" dirty="0"/>
            </a:br>
            <a:r>
              <a:rPr lang="en-CA" dirty="0"/>
              <a:t>We know that everyone who has been [begotten]of God </a:t>
            </a:r>
            <a:r>
              <a:rPr lang="en-CA" b="1" dirty="0">
                <a:highlight>
                  <a:srgbClr val="FFFF00"/>
                </a:highlight>
              </a:rPr>
              <a:t>does not keep on sinning</a:t>
            </a:r>
            <a:r>
              <a:rPr lang="en-CA" dirty="0"/>
              <a:t>, </a:t>
            </a:r>
            <a:br>
              <a:rPr lang="en-CA" dirty="0"/>
            </a:br>
            <a:r>
              <a:rPr lang="en-CA" dirty="0"/>
              <a:t>but </a:t>
            </a:r>
            <a:r>
              <a:rPr lang="en-CA" b="1" dirty="0">
                <a:highlight>
                  <a:srgbClr val="FFFF00"/>
                </a:highlight>
              </a:rPr>
              <a:t>he who was born of God protects him</a:t>
            </a:r>
            <a:r>
              <a:rPr lang="en-CA" dirty="0"/>
              <a:t>, and the evil one does not touch him.</a:t>
            </a:r>
            <a:br>
              <a:rPr lang="en-CA" dirty="0"/>
            </a:br>
            <a:r>
              <a:rPr lang="en-CA" dirty="0"/>
              <a:t>We know that we are from God, and </a:t>
            </a:r>
            <a:r>
              <a:rPr lang="en-CA" b="1" dirty="0">
                <a:highlight>
                  <a:srgbClr val="FFFF00"/>
                </a:highlight>
              </a:rPr>
              <a:t>the whole world lies in the power of the evil one</a:t>
            </a:r>
            <a:r>
              <a:rPr lang="en-CA" dirty="0"/>
              <a:t>.</a:t>
            </a:r>
            <a:br>
              <a:rPr lang="en-CA" dirty="0"/>
            </a:br>
            <a:r>
              <a:rPr lang="en-CA" dirty="0"/>
              <a:t>And we know that the Son of God has come and has given us understanding, </a:t>
            </a:r>
            <a:br>
              <a:rPr lang="en-CA" dirty="0"/>
            </a:br>
            <a:r>
              <a:rPr lang="en-CA" dirty="0"/>
              <a:t>so that </a:t>
            </a:r>
            <a:r>
              <a:rPr lang="en-CA" b="1" dirty="0">
                <a:highlight>
                  <a:srgbClr val="FFFF00"/>
                </a:highlight>
              </a:rPr>
              <a:t>we may know him who is true</a:t>
            </a:r>
            <a:r>
              <a:rPr lang="en-CA" dirty="0"/>
              <a:t>; </a:t>
            </a:r>
            <a:br>
              <a:rPr lang="en-CA" dirty="0"/>
            </a:br>
            <a:r>
              <a:rPr lang="en-CA" dirty="0"/>
              <a:t>and we are in him who is true, in his Son Jesus Christ. </a:t>
            </a:r>
            <a:br>
              <a:rPr lang="en-CA" dirty="0"/>
            </a:br>
            <a:r>
              <a:rPr lang="en-CA" b="1" dirty="0">
                <a:highlight>
                  <a:srgbClr val="FFFF00"/>
                </a:highlight>
              </a:rPr>
              <a:t>He is the true God and eternal life</a:t>
            </a:r>
            <a:r>
              <a:rPr lang="en-CA" dirty="0"/>
              <a:t>. </a:t>
            </a:r>
          </a:p>
          <a:p>
            <a:pPr marL="457200" lvl="1" indent="0">
              <a:buNone/>
            </a:pPr>
            <a:r>
              <a:rPr lang="en-CA" b="1" u="sng" dirty="0">
                <a:solidFill>
                  <a:srgbClr val="FF0000"/>
                </a:solidFill>
                <a:highlight>
                  <a:srgbClr val="FFFF00"/>
                </a:highlight>
              </a:rPr>
              <a:t>Little children, keep yourselves from idols</a:t>
            </a:r>
            <a:r>
              <a:rPr lang="en-CA" dirty="0"/>
              <a:t>.</a:t>
            </a:r>
          </a:p>
          <a:p>
            <a:pPr marL="457200" lvl="1" indent="0">
              <a:spcBef>
                <a:spcPts val="1200"/>
              </a:spcBef>
              <a:buNone/>
            </a:pPr>
            <a:r>
              <a:rPr lang="en-CA" b="1" u="sng" dirty="0"/>
              <a:t>1 Corinthians 10:14 ESV</a:t>
            </a:r>
            <a:br>
              <a:rPr lang="en-CA" b="1" u="sng" dirty="0"/>
            </a:br>
            <a:r>
              <a:rPr lang="en-CA" dirty="0"/>
              <a:t>Therefore, my beloved, </a:t>
            </a:r>
            <a:r>
              <a:rPr lang="en-CA" b="1" u="sng" dirty="0">
                <a:solidFill>
                  <a:srgbClr val="FF0000"/>
                </a:solidFill>
                <a:highlight>
                  <a:srgbClr val="FFFF00"/>
                </a:highlight>
              </a:rPr>
              <a:t>flee from idolatry</a:t>
            </a:r>
            <a:r>
              <a:rPr lang="en-CA" dirty="0"/>
              <a:t>.</a:t>
            </a:r>
          </a:p>
        </p:txBody>
      </p:sp>
    </p:spTree>
    <p:extLst>
      <p:ext uri="{BB962C8B-B14F-4D97-AF65-F5344CB8AC3E}">
        <p14:creationId xmlns:p14="http://schemas.microsoft.com/office/powerpoint/2010/main" val="774638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E0C0-B910-541E-7D12-8AB341E9547E}"/>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Insidious Sins</a:t>
            </a:r>
          </a:p>
        </p:txBody>
      </p:sp>
      <p:sp>
        <p:nvSpPr>
          <p:cNvPr id="3" name="Content Placeholder 2">
            <a:extLst>
              <a:ext uri="{FF2B5EF4-FFF2-40B4-BE49-F238E27FC236}">
                <a16:creationId xmlns:a16="http://schemas.microsoft.com/office/drawing/2014/main" id="{F1406302-0E8A-5DA4-FBF7-110323448B6B}"/>
              </a:ext>
            </a:extLst>
          </p:cNvPr>
          <p:cNvSpPr>
            <a:spLocks noGrp="1"/>
          </p:cNvSpPr>
          <p:nvPr>
            <p:ph idx="1"/>
          </p:nvPr>
        </p:nvSpPr>
        <p:spPr>
          <a:xfrm>
            <a:off x="796834" y="1168400"/>
            <a:ext cx="11395166" cy="5689599"/>
          </a:xfrm>
        </p:spPr>
        <p:txBody>
          <a:bodyPr/>
          <a:lstStyle/>
          <a:p>
            <a:r>
              <a:rPr lang="en-CA" dirty="0"/>
              <a:t>We have all dragged with us baggage from our pre-conversion life </a:t>
            </a:r>
          </a:p>
          <a:p>
            <a:r>
              <a:rPr lang="en-CA" dirty="0"/>
              <a:t>The Christian life is to learn to jettison all that baggage:</a:t>
            </a:r>
          </a:p>
          <a:p>
            <a:pPr marL="457200" lvl="1" indent="0">
              <a:spcBef>
                <a:spcPts val="0"/>
              </a:spcBef>
              <a:buNone/>
            </a:pPr>
            <a:r>
              <a:rPr lang="en-CA" b="1" u="sng" dirty="0"/>
              <a:t>1 John 1:4-10 ESV</a:t>
            </a:r>
            <a:br>
              <a:rPr lang="en-CA" dirty="0"/>
            </a:br>
            <a:r>
              <a:rPr lang="en-CA" dirty="0"/>
              <a:t>And we are writing these things so that our/your joy may be complete.</a:t>
            </a:r>
          </a:p>
          <a:p>
            <a:pPr marL="457200" lvl="1" indent="0">
              <a:buNone/>
            </a:pPr>
            <a:r>
              <a:rPr lang="en-CA" dirty="0"/>
              <a:t>This is the message we have heard from him and proclaim to you, </a:t>
            </a:r>
            <a:br>
              <a:rPr lang="en-CA" dirty="0"/>
            </a:br>
            <a:r>
              <a:rPr lang="en-CA" dirty="0"/>
              <a:t>that </a:t>
            </a:r>
            <a:r>
              <a:rPr lang="en-CA" b="1" dirty="0">
                <a:highlight>
                  <a:srgbClr val="FFFF00"/>
                </a:highlight>
              </a:rPr>
              <a:t>God is light</a:t>
            </a:r>
            <a:r>
              <a:rPr lang="en-CA" dirty="0"/>
              <a:t>, and in him is no darkness at all. </a:t>
            </a:r>
            <a:br>
              <a:rPr lang="en-CA" dirty="0"/>
            </a:br>
            <a:r>
              <a:rPr lang="en-CA" dirty="0"/>
              <a:t>If we say we have fellowship with him while we walk in darkness, </a:t>
            </a:r>
            <a:br>
              <a:rPr lang="en-CA" dirty="0"/>
            </a:br>
            <a:r>
              <a:rPr lang="en-CA" dirty="0"/>
              <a:t>we lie and do not practice the truth. </a:t>
            </a:r>
          </a:p>
          <a:p>
            <a:pPr marL="457200" lvl="1" indent="0">
              <a:buNone/>
            </a:pPr>
            <a:r>
              <a:rPr lang="en-CA" dirty="0"/>
              <a:t>But </a:t>
            </a:r>
            <a:r>
              <a:rPr lang="en-CA" b="1" dirty="0">
                <a:highlight>
                  <a:srgbClr val="FFFF00"/>
                </a:highlight>
              </a:rPr>
              <a:t>if we walk in the light</a:t>
            </a:r>
            <a:r>
              <a:rPr lang="en-CA" dirty="0"/>
              <a:t>, as he is in the light, </a:t>
            </a:r>
            <a:r>
              <a:rPr lang="en-CA" b="1" dirty="0">
                <a:highlight>
                  <a:srgbClr val="FFFF00"/>
                </a:highlight>
              </a:rPr>
              <a:t>we have fellowship with one another</a:t>
            </a:r>
            <a:r>
              <a:rPr lang="en-CA" dirty="0"/>
              <a:t>, </a:t>
            </a:r>
            <a:br>
              <a:rPr lang="en-CA" dirty="0"/>
            </a:br>
            <a:r>
              <a:rPr lang="en-CA" dirty="0"/>
              <a:t>and </a:t>
            </a:r>
            <a:r>
              <a:rPr lang="en-CA" b="1" dirty="0">
                <a:highlight>
                  <a:srgbClr val="FFFF00"/>
                </a:highlight>
              </a:rPr>
              <a:t>the blood of Jesus his Son cleanses us from all sin</a:t>
            </a:r>
            <a:r>
              <a:rPr lang="en-CA" dirty="0"/>
              <a:t>. </a:t>
            </a:r>
            <a:br>
              <a:rPr lang="en-CA" dirty="0"/>
            </a:br>
            <a:r>
              <a:rPr lang="en-CA" b="1" dirty="0">
                <a:highlight>
                  <a:srgbClr val="FFFF00"/>
                </a:highlight>
              </a:rPr>
              <a:t>If we say we have no sin</a:t>
            </a:r>
            <a:r>
              <a:rPr lang="en-CA" dirty="0"/>
              <a:t>, </a:t>
            </a:r>
            <a:r>
              <a:rPr lang="en-CA" b="1" dirty="0">
                <a:highlight>
                  <a:srgbClr val="FFFF00"/>
                </a:highlight>
              </a:rPr>
              <a:t>we deceive ourselves</a:t>
            </a:r>
            <a:r>
              <a:rPr lang="en-CA" dirty="0"/>
              <a:t>, and the truth is not in us. </a:t>
            </a:r>
          </a:p>
          <a:p>
            <a:pPr marL="457200" lvl="1" indent="0">
              <a:buNone/>
            </a:pPr>
            <a:r>
              <a:rPr lang="en-CA" b="1" dirty="0">
                <a:highlight>
                  <a:srgbClr val="FFFF00"/>
                </a:highlight>
              </a:rPr>
              <a:t>If we confess our sins</a:t>
            </a:r>
            <a:r>
              <a:rPr lang="en-CA" dirty="0"/>
              <a:t>, </a:t>
            </a:r>
            <a:br>
              <a:rPr lang="en-CA" dirty="0"/>
            </a:br>
            <a:r>
              <a:rPr lang="en-CA" dirty="0"/>
              <a:t>he is faithful and just to forgive us our sins and to cleanse us from all unrighteousness. </a:t>
            </a:r>
            <a:br>
              <a:rPr lang="en-CA" dirty="0"/>
            </a:br>
            <a:r>
              <a:rPr lang="en-CA" b="1" dirty="0">
                <a:highlight>
                  <a:srgbClr val="FFFF00"/>
                </a:highlight>
              </a:rPr>
              <a:t>If we say we have not sinned</a:t>
            </a:r>
            <a:r>
              <a:rPr lang="en-CA" dirty="0"/>
              <a:t>, we make him a liar, and </a:t>
            </a:r>
            <a:r>
              <a:rPr lang="en-CA" b="1" dirty="0">
                <a:highlight>
                  <a:srgbClr val="FFFF00"/>
                </a:highlight>
              </a:rPr>
              <a:t>his word is not in us</a:t>
            </a:r>
            <a:r>
              <a:rPr lang="en-CA" dirty="0"/>
              <a:t>.</a:t>
            </a:r>
          </a:p>
          <a:p>
            <a:pPr>
              <a:buFont typeface="Wingdings" panose="05000000000000000000" pitchFamily="2" charset="2"/>
              <a:buChar char="Ø"/>
            </a:pPr>
            <a:r>
              <a:rPr lang="en-CA" b="1" dirty="0">
                <a:highlight>
                  <a:srgbClr val="FFFF00"/>
                </a:highlight>
              </a:rPr>
              <a:t>Conquering sin is NOT quick or easy</a:t>
            </a:r>
          </a:p>
        </p:txBody>
      </p:sp>
    </p:spTree>
    <p:extLst>
      <p:ext uri="{BB962C8B-B14F-4D97-AF65-F5344CB8AC3E}">
        <p14:creationId xmlns:p14="http://schemas.microsoft.com/office/powerpoint/2010/main" val="28612517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FF3A9-36C2-FFCB-A6A9-83B8DE97035B}"/>
              </a:ext>
            </a:extLst>
          </p:cNvPr>
          <p:cNvSpPr>
            <a:spLocks noGrp="1"/>
          </p:cNvSpPr>
          <p:nvPr>
            <p:ph type="title"/>
          </p:nvPr>
        </p:nvSpPr>
        <p:spPr>
          <a:xfrm>
            <a:off x="838200" y="1"/>
            <a:ext cx="10515600" cy="1136468"/>
          </a:xfrm>
        </p:spPr>
        <p:txBody>
          <a:bodyPr/>
          <a:lstStyle/>
          <a:p>
            <a:pPr algn="ctr"/>
            <a:r>
              <a:rPr lang="en-CA" dirty="0">
                <a:latin typeface="Arial Black" panose="020B0A04020102020204" pitchFamily="34" charset="0"/>
              </a:rPr>
              <a:t>Baggage from the Past</a:t>
            </a:r>
            <a:endParaRPr lang="en-CA" dirty="0"/>
          </a:p>
        </p:txBody>
      </p:sp>
      <p:sp>
        <p:nvSpPr>
          <p:cNvPr id="3" name="Content Placeholder 2">
            <a:extLst>
              <a:ext uri="{FF2B5EF4-FFF2-40B4-BE49-F238E27FC236}">
                <a16:creationId xmlns:a16="http://schemas.microsoft.com/office/drawing/2014/main" id="{5B12FFE8-246E-2398-47B6-E2F56A659FB5}"/>
              </a:ext>
            </a:extLst>
          </p:cNvPr>
          <p:cNvSpPr>
            <a:spLocks noGrp="1"/>
          </p:cNvSpPr>
          <p:nvPr>
            <p:ph idx="1"/>
          </p:nvPr>
        </p:nvSpPr>
        <p:spPr>
          <a:xfrm>
            <a:off x="0" y="1162594"/>
            <a:ext cx="12192000" cy="5695405"/>
          </a:xfrm>
        </p:spPr>
        <p:txBody>
          <a:bodyPr>
            <a:normAutofit/>
          </a:bodyPr>
          <a:lstStyle/>
          <a:p>
            <a:pPr marL="0" indent="0">
              <a:buNone/>
            </a:pPr>
            <a:r>
              <a:rPr lang="en-CA" b="1" dirty="0">
                <a:highlight>
                  <a:srgbClr val="FFFF00"/>
                </a:highlight>
              </a:rPr>
              <a:t>A collage of “sins” from Proverbs</a:t>
            </a:r>
            <a:r>
              <a:rPr lang="en-CA" dirty="0"/>
              <a:t>:</a:t>
            </a:r>
          </a:p>
          <a:p>
            <a:pPr marL="457200" lvl="1" indent="0">
              <a:spcBef>
                <a:spcPts val="0"/>
              </a:spcBef>
              <a:buNone/>
            </a:pPr>
            <a:r>
              <a:rPr lang="en-CA" b="1" u="sng" dirty="0"/>
              <a:t>Proverbs 16:5a, 3:32a, 24:9, 11:20a, 12:22a, 15:26a, 21:27, 17:15, 26:24-25</a:t>
            </a:r>
            <a:br>
              <a:rPr lang="en-CA" dirty="0"/>
            </a:br>
            <a:r>
              <a:rPr lang="en-CA" dirty="0"/>
              <a:t>Everyone who is </a:t>
            </a:r>
            <a:r>
              <a:rPr lang="en-CA" b="1" dirty="0">
                <a:highlight>
                  <a:srgbClr val="FFFF00"/>
                </a:highlight>
              </a:rPr>
              <a:t>arrogant in heart</a:t>
            </a:r>
            <a:r>
              <a:rPr lang="en-CA" dirty="0"/>
              <a:t> is an </a:t>
            </a:r>
            <a:r>
              <a:rPr lang="en-CA" b="1" dirty="0">
                <a:highlight>
                  <a:srgbClr val="FFFF00"/>
                </a:highlight>
              </a:rPr>
              <a:t>abomination</a:t>
            </a:r>
            <a:r>
              <a:rPr lang="en-CA" dirty="0"/>
              <a:t> to the LORD …</a:t>
            </a:r>
            <a:br>
              <a:rPr lang="en-CA" dirty="0"/>
            </a:br>
            <a:r>
              <a:rPr lang="en-CA" dirty="0"/>
              <a:t>… for the </a:t>
            </a:r>
            <a:r>
              <a:rPr lang="en-CA" b="1" dirty="0">
                <a:highlight>
                  <a:srgbClr val="FFFF00"/>
                </a:highlight>
              </a:rPr>
              <a:t>devious</a:t>
            </a:r>
            <a:r>
              <a:rPr lang="en-CA" dirty="0"/>
              <a:t> person is an </a:t>
            </a:r>
            <a:r>
              <a:rPr lang="en-CA" b="1" dirty="0">
                <a:highlight>
                  <a:srgbClr val="FFFF00"/>
                </a:highlight>
              </a:rPr>
              <a:t>abomination</a:t>
            </a:r>
            <a:r>
              <a:rPr lang="en-CA" dirty="0"/>
              <a:t> to the LORD …</a:t>
            </a:r>
            <a:br>
              <a:rPr lang="en-CA" dirty="0"/>
            </a:br>
            <a:r>
              <a:rPr lang="en-CA" dirty="0"/>
              <a:t>The </a:t>
            </a:r>
            <a:r>
              <a:rPr lang="en-CA" b="1" dirty="0">
                <a:highlight>
                  <a:srgbClr val="FFFF00"/>
                </a:highlight>
              </a:rPr>
              <a:t>devising of folly</a:t>
            </a:r>
            <a:r>
              <a:rPr lang="en-CA" dirty="0"/>
              <a:t> is sin, and the </a:t>
            </a:r>
            <a:r>
              <a:rPr lang="en-CA" b="1" dirty="0">
                <a:highlight>
                  <a:srgbClr val="FFFF00"/>
                </a:highlight>
              </a:rPr>
              <a:t>scoffer</a:t>
            </a:r>
            <a:r>
              <a:rPr lang="en-CA" dirty="0"/>
              <a:t> is an </a:t>
            </a:r>
            <a:r>
              <a:rPr lang="en-CA" b="1" dirty="0">
                <a:highlight>
                  <a:srgbClr val="FFFF00"/>
                </a:highlight>
              </a:rPr>
              <a:t>abomination</a:t>
            </a:r>
            <a:r>
              <a:rPr lang="en-CA" dirty="0"/>
              <a:t> to mankind.</a:t>
            </a:r>
          </a:p>
          <a:p>
            <a:pPr marL="457200" lvl="1" indent="0">
              <a:buNone/>
            </a:pPr>
            <a:r>
              <a:rPr lang="en-CA" dirty="0"/>
              <a:t>Those of </a:t>
            </a:r>
            <a:r>
              <a:rPr lang="en-CA" b="1" dirty="0">
                <a:highlight>
                  <a:srgbClr val="FFFF00"/>
                </a:highlight>
              </a:rPr>
              <a:t>crooked heart</a:t>
            </a:r>
            <a:r>
              <a:rPr lang="en-CA" dirty="0"/>
              <a:t> are an </a:t>
            </a:r>
            <a:r>
              <a:rPr lang="en-CA" b="1" dirty="0">
                <a:highlight>
                  <a:srgbClr val="FFFF00"/>
                </a:highlight>
              </a:rPr>
              <a:t>abomination</a:t>
            </a:r>
            <a:r>
              <a:rPr lang="en-CA" dirty="0"/>
              <a:t> to the LORD …</a:t>
            </a:r>
            <a:br>
              <a:rPr lang="en-CA" dirty="0"/>
            </a:br>
            <a:r>
              <a:rPr lang="en-CA" b="1" dirty="0">
                <a:highlight>
                  <a:srgbClr val="FFFF00"/>
                </a:highlight>
              </a:rPr>
              <a:t>Lying lips</a:t>
            </a:r>
            <a:r>
              <a:rPr lang="en-CA" dirty="0"/>
              <a:t> are an </a:t>
            </a:r>
            <a:r>
              <a:rPr lang="en-CA" b="1" dirty="0">
                <a:highlight>
                  <a:srgbClr val="FFFF00"/>
                </a:highlight>
              </a:rPr>
              <a:t>abomination</a:t>
            </a:r>
            <a:r>
              <a:rPr lang="en-CA" dirty="0"/>
              <a:t> to the LORD …</a:t>
            </a:r>
          </a:p>
          <a:p>
            <a:pPr marL="457200" lvl="1" indent="0">
              <a:buNone/>
            </a:pPr>
            <a:r>
              <a:rPr lang="en-CA" dirty="0"/>
              <a:t>The </a:t>
            </a:r>
            <a:r>
              <a:rPr lang="en-CA" b="1" dirty="0">
                <a:highlight>
                  <a:srgbClr val="FFFF00"/>
                </a:highlight>
              </a:rPr>
              <a:t>thoughts of the wicked</a:t>
            </a:r>
            <a:r>
              <a:rPr lang="en-CA" dirty="0"/>
              <a:t> are an </a:t>
            </a:r>
            <a:r>
              <a:rPr lang="en-CA" b="1" dirty="0">
                <a:highlight>
                  <a:srgbClr val="FFFF00"/>
                </a:highlight>
              </a:rPr>
              <a:t>abomination</a:t>
            </a:r>
            <a:r>
              <a:rPr lang="en-CA" dirty="0"/>
              <a:t> to the LORD …</a:t>
            </a:r>
            <a:br>
              <a:rPr lang="en-CA" dirty="0"/>
            </a:br>
            <a:r>
              <a:rPr lang="en-CA" dirty="0"/>
              <a:t>The </a:t>
            </a:r>
            <a:r>
              <a:rPr lang="en-CA" b="1" dirty="0">
                <a:highlight>
                  <a:srgbClr val="FFFF00"/>
                </a:highlight>
              </a:rPr>
              <a:t>sacrifice of the wicked</a:t>
            </a:r>
            <a:r>
              <a:rPr lang="en-CA" dirty="0"/>
              <a:t> is an </a:t>
            </a:r>
            <a:r>
              <a:rPr lang="en-CA" b="1" dirty="0">
                <a:highlight>
                  <a:srgbClr val="FFFF00"/>
                </a:highlight>
              </a:rPr>
              <a:t>abomination</a:t>
            </a:r>
            <a:r>
              <a:rPr lang="en-CA" dirty="0"/>
              <a:t>; </a:t>
            </a:r>
            <a:br>
              <a:rPr lang="en-CA" dirty="0"/>
            </a:br>
            <a:r>
              <a:rPr lang="en-CA" dirty="0"/>
              <a:t>		how much more when he brings it with </a:t>
            </a:r>
            <a:r>
              <a:rPr lang="en-CA" b="1" dirty="0">
                <a:highlight>
                  <a:srgbClr val="FFFF00"/>
                </a:highlight>
              </a:rPr>
              <a:t>evil intent</a:t>
            </a:r>
            <a:r>
              <a:rPr lang="en-CA" dirty="0"/>
              <a:t>.</a:t>
            </a:r>
            <a:br>
              <a:rPr lang="en-CA" dirty="0"/>
            </a:br>
            <a:r>
              <a:rPr lang="en-CA" dirty="0"/>
              <a:t>He who </a:t>
            </a:r>
            <a:r>
              <a:rPr lang="en-CA" b="1" dirty="0">
                <a:highlight>
                  <a:srgbClr val="FFFF00"/>
                </a:highlight>
              </a:rPr>
              <a:t>justifies the wicked</a:t>
            </a:r>
            <a:r>
              <a:rPr lang="en-CA" dirty="0"/>
              <a:t> and he who </a:t>
            </a:r>
            <a:r>
              <a:rPr lang="en-CA" b="1" dirty="0">
                <a:highlight>
                  <a:srgbClr val="FFFF00"/>
                </a:highlight>
              </a:rPr>
              <a:t>condemns the righteous</a:t>
            </a:r>
            <a:r>
              <a:rPr lang="en-CA" dirty="0"/>
              <a:t> </a:t>
            </a:r>
            <a:br>
              <a:rPr lang="en-CA" dirty="0"/>
            </a:br>
            <a:r>
              <a:rPr lang="en-CA" dirty="0"/>
              <a:t>		are both alike an </a:t>
            </a:r>
            <a:r>
              <a:rPr lang="en-CA" b="1" dirty="0">
                <a:highlight>
                  <a:srgbClr val="FFFF00"/>
                </a:highlight>
              </a:rPr>
              <a:t>abomination</a:t>
            </a:r>
            <a:r>
              <a:rPr lang="en-CA" dirty="0"/>
              <a:t> to the LORD.</a:t>
            </a:r>
          </a:p>
          <a:p>
            <a:pPr marL="457200" lvl="1" indent="0">
              <a:buNone/>
            </a:pPr>
            <a:r>
              <a:rPr lang="en-CA" b="1" dirty="0">
                <a:highlight>
                  <a:srgbClr val="FFFF00"/>
                </a:highlight>
              </a:rPr>
              <a:t>Whoever hates</a:t>
            </a:r>
            <a:r>
              <a:rPr lang="en-CA" dirty="0"/>
              <a:t> disguises himself with his lips and </a:t>
            </a:r>
            <a:r>
              <a:rPr lang="en-CA" b="1" dirty="0">
                <a:highlight>
                  <a:srgbClr val="FFFF00"/>
                </a:highlight>
              </a:rPr>
              <a:t>harbors deceit in his heart</a:t>
            </a:r>
            <a:r>
              <a:rPr lang="en-CA" dirty="0"/>
              <a:t>;</a:t>
            </a:r>
            <a:br>
              <a:rPr lang="en-CA" dirty="0"/>
            </a:br>
            <a:r>
              <a:rPr lang="en-CA" b="1" dirty="0">
                <a:highlight>
                  <a:srgbClr val="FFFF00"/>
                </a:highlight>
              </a:rPr>
              <a:t>when he speaks graciously</a:t>
            </a:r>
            <a:r>
              <a:rPr lang="en-CA" dirty="0"/>
              <a:t>, </a:t>
            </a:r>
            <a:r>
              <a:rPr lang="en-CA" b="1" dirty="0">
                <a:highlight>
                  <a:srgbClr val="FFFF00"/>
                </a:highlight>
              </a:rPr>
              <a:t>believe him not</a:t>
            </a:r>
            <a:r>
              <a:rPr lang="en-CA" dirty="0"/>
              <a:t>, for there are seven </a:t>
            </a:r>
            <a:r>
              <a:rPr lang="en-CA" b="1" dirty="0">
                <a:highlight>
                  <a:srgbClr val="FFFF00"/>
                </a:highlight>
              </a:rPr>
              <a:t>abominations</a:t>
            </a:r>
            <a:r>
              <a:rPr lang="en-CA" dirty="0"/>
              <a:t> in his heart;</a:t>
            </a:r>
          </a:p>
          <a:p>
            <a:pPr>
              <a:spcBef>
                <a:spcPts val="1200"/>
              </a:spcBef>
              <a:buFont typeface="Wingdings" panose="05000000000000000000" pitchFamily="2" charset="2"/>
              <a:buChar char="Ø"/>
            </a:pPr>
            <a:r>
              <a:rPr lang="en-CA" b="1" dirty="0">
                <a:highlight>
                  <a:srgbClr val="FFFF00"/>
                </a:highlight>
              </a:rPr>
              <a:t>These are all common failings of human nature</a:t>
            </a:r>
          </a:p>
        </p:txBody>
      </p:sp>
    </p:spTree>
    <p:extLst>
      <p:ext uri="{BB962C8B-B14F-4D97-AF65-F5344CB8AC3E}">
        <p14:creationId xmlns:p14="http://schemas.microsoft.com/office/powerpoint/2010/main" val="2192802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2ECC6-9918-3D26-580E-490F16CF5C43}"/>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Win the War</a:t>
            </a:r>
          </a:p>
        </p:txBody>
      </p:sp>
      <p:sp>
        <p:nvSpPr>
          <p:cNvPr id="3" name="Content Placeholder 2">
            <a:extLst>
              <a:ext uri="{FF2B5EF4-FFF2-40B4-BE49-F238E27FC236}">
                <a16:creationId xmlns:a16="http://schemas.microsoft.com/office/drawing/2014/main" id="{9B869BF2-F49C-97B6-6207-9772275ABD56}"/>
              </a:ext>
            </a:extLst>
          </p:cNvPr>
          <p:cNvSpPr>
            <a:spLocks noGrp="1"/>
          </p:cNvSpPr>
          <p:nvPr>
            <p:ph idx="1"/>
          </p:nvPr>
        </p:nvSpPr>
        <p:spPr>
          <a:xfrm>
            <a:off x="1293222" y="1168400"/>
            <a:ext cx="10771777" cy="5689599"/>
          </a:xfrm>
        </p:spPr>
        <p:txBody>
          <a:bodyPr>
            <a:normAutofit/>
          </a:bodyPr>
          <a:lstStyle/>
          <a:p>
            <a:pPr marL="0" indent="0">
              <a:buNone/>
            </a:pPr>
            <a:r>
              <a:rPr lang="en-CA" dirty="0"/>
              <a:t>Whatever baggage we have from our pre-conversion life, </a:t>
            </a:r>
            <a:br>
              <a:rPr lang="en-CA" dirty="0"/>
            </a:br>
            <a:r>
              <a:rPr lang="en-CA" b="1" dirty="0">
                <a:highlight>
                  <a:srgbClr val="FFFF00"/>
                </a:highlight>
              </a:rPr>
              <a:t>we are called to conquer it after conversion </a:t>
            </a:r>
            <a:r>
              <a:rPr lang="en-CA" dirty="0"/>
              <a:t>– to overcome:</a:t>
            </a:r>
          </a:p>
          <a:p>
            <a:pPr marL="457200" lvl="1" indent="0">
              <a:buNone/>
            </a:pPr>
            <a:r>
              <a:rPr lang="en-CA" b="1" u="sng" dirty="0"/>
              <a:t>Revelation 2:7b, 11b, 17b</a:t>
            </a:r>
            <a:r>
              <a:rPr lang="el-GR" b="1" u="sng" dirty="0">
                <a:latin typeface="Calibri" panose="020F0502020204030204" pitchFamily="34" charset="0"/>
                <a:cs typeface="Calibri" panose="020F0502020204030204" pitchFamily="34" charset="0"/>
              </a:rPr>
              <a:t>α</a:t>
            </a:r>
            <a:r>
              <a:rPr lang="en-CA" b="1" u="sng" dirty="0">
                <a:latin typeface="Calibri" panose="020F0502020204030204" pitchFamily="34" charset="0"/>
                <a:cs typeface="Calibri" panose="020F0502020204030204" pitchFamily="34" charset="0"/>
              </a:rPr>
              <a:t>, 26, 3:5a, 12a, 21 ESV</a:t>
            </a:r>
            <a:br>
              <a:rPr lang="en-CA" dirty="0"/>
            </a:br>
            <a:r>
              <a:rPr lang="en-CA" dirty="0"/>
              <a:t>To the one who conquers I will grant to </a:t>
            </a:r>
            <a:r>
              <a:rPr lang="en-CA" b="1" dirty="0">
                <a:highlight>
                  <a:srgbClr val="FFFF00"/>
                </a:highlight>
              </a:rPr>
              <a:t>eat of the tree of life</a:t>
            </a:r>
            <a:r>
              <a:rPr lang="en-CA" dirty="0"/>
              <a:t>, </a:t>
            </a:r>
            <a:br>
              <a:rPr lang="en-CA" dirty="0"/>
            </a:br>
            <a:r>
              <a:rPr lang="en-CA" dirty="0"/>
              <a:t>		which is in the paradise of God.</a:t>
            </a:r>
            <a:br>
              <a:rPr lang="en-CA" dirty="0"/>
            </a:br>
            <a:r>
              <a:rPr lang="en-CA" dirty="0"/>
              <a:t>The one who conquers will </a:t>
            </a:r>
            <a:r>
              <a:rPr lang="en-CA" b="1" dirty="0">
                <a:highlight>
                  <a:srgbClr val="FFFF00"/>
                </a:highlight>
              </a:rPr>
              <a:t>not be hurt by the second death</a:t>
            </a:r>
            <a:r>
              <a:rPr lang="en-CA" dirty="0"/>
              <a:t>.</a:t>
            </a:r>
            <a:br>
              <a:rPr lang="en-CA" dirty="0"/>
            </a:br>
            <a:r>
              <a:rPr lang="en-CA" dirty="0"/>
              <a:t>To the one who conquers I will give some of the </a:t>
            </a:r>
            <a:r>
              <a:rPr lang="en-CA" b="1" dirty="0">
                <a:highlight>
                  <a:srgbClr val="FFFF00"/>
                </a:highlight>
              </a:rPr>
              <a:t>hidden manna</a:t>
            </a:r>
            <a:r>
              <a:rPr lang="en-CA" dirty="0"/>
              <a:t> …</a:t>
            </a:r>
            <a:br>
              <a:rPr lang="en-CA" dirty="0"/>
            </a:br>
            <a:r>
              <a:rPr lang="en-CA" dirty="0"/>
              <a:t>The one who conquers and who keeps my works until the end, </a:t>
            </a:r>
            <a:br>
              <a:rPr lang="en-CA" dirty="0"/>
            </a:br>
            <a:r>
              <a:rPr lang="en-CA" dirty="0"/>
              <a:t>		to him I will give </a:t>
            </a:r>
            <a:r>
              <a:rPr lang="en-CA" b="1" dirty="0">
                <a:highlight>
                  <a:srgbClr val="FFFF00"/>
                </a:highlight>
              </a:rPr>
              <a:t>authority over the nations</a:t>
            </a:r>
            <a:r>
              <a:rPr lang="en-CA" dirty="0"/>
              <a:t> …</a:t>
            </a:r>
            <a:br>
              <a:rPr lang="en-CA" dirty="0"/>
            </a:br>
            <a:r>
              <a:rPr lang="en-CA" dirty="0"/>
              <a:t>The one who conquers will be clothed thus in white garments, </a:t>
            </a:r>
            <a:br>
              <a:rPr lang="en-CA" dirty="0"/>
            </a:br>
            <a:r>
              <a:rPr lang="en-CA" dirty="0"/>
              <a:t>		and I will </a:t>
            </a:r>
            <a:r>
              <a:rPr lang="en-CA" b="1" dirty="0">
                <a:highlight>
                  <a:srgbClr val="FFFF00"/>
                </a:highlight>
              </a:rPr>
              <a:t>never blot his name out of the book of life</a:t>
            </a:r>
            <a:r>
              <a:rPr lang="en-CA" dirty="0"/>
              <a:t>. </a:t>
            </a:r>
            <a:br>
              <a:rPr lang="en-CA" dirty="0"/>
            </a:br>
            <a:r>
              <a:rPr lang="en-CA" dirty="0"/>
              <a:t>The one who conquers, I will make him </a:t>
            </a:r>
            <a:r>
              <a:rPr lang="en-CA" b="1" dirty="0">
                <a:highlight>
                  <a:srgbClr val="FFFF00"/>
                </a:highlight>
              </a:rPr>
              <a:t>a pillar in the temple of my God</a:t>
            </a:r>
            <a:r>
              <a:rPr lang="en-CA" dirty="0"/>
              <a:t>. </a:t>
            </a:r>
            <a:br>
              <a:rPr lang="en-CA" dirty="0"/>
            </a:br>
            <a:r>
              <a:rPr lang="en-CA" dirty="0"/>
              <a:t>The one who conquers, I will grant him to </a:t>
            </a:r>
            <a:r>
              <a:rPr lang="en-CA" b="1" dirty="0">
                <a:highlight>
                  <a:srgbClr val="FFFF00"/>
                </a:highlight>
              </a:rPr>
              <a:t>sit with me on my throne</a:t>
            </a:r>
            <a:r>
              <a:rPr lang="en-CA" dirty="0"/>
              <a:t>, </a:t>
            </a:r>
            <a:br>
              <a:rPr lang="en-CA" dirty="0"/>
            </a:br>
            <a:r>
              <a:rPr lang="en-CA" dirty="0"/>
              <a:t>		as I also conquered and sat down with my Father on his throne.</a:t>
            </a:r>
          </a:p>
        </p:txBody>
      </p:sp>
    </p:spTree>
    <p:extLst>
      <p:ext uri="{BB962C8B-B14F-4D97-AF65-F5344CB8AC3E}">
        <p14:creationId xmlns:p14="http://schemas.microsoft.com/office/powerpoint/2010/main" val="28550775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04F8E-4EAD-1BD0-6772-AB9FD8B66EED}"/>
              </a:ext>
            </a:extLst>
          </p:cNvPr>
          <p:cNvSpPr>
            <a:spLocks noGrp="1"/>
          </p:cNvSpPr>
          <p:nvPr>
            <p:ph type="title"/>
          </p:nvPr>
        </p:nvSpPr>
        <p:spPr>
          <a:xfrm>
            <a:off x="838200" y="1"/>
            <a:ext cx="10515600" cy="1201782"/>
          </a:xfrm>
        </p:spPr>
        <p:txBody>
          <a:bodyPr/>
          <a:lstStyle/>
          <a:p>
            <a:pPr algn="ctr"/>
            <a:r>
              <a:rPr lang="en-CA" dirty="0">
                <a:latin typeface="Arial Black" panose="020B0A04020102020204" pitchFamily="34" charset="0"/>
              </a:rPr>
              <a:t>Daily Repentance</a:t>
            </a:r>
            <a:endParaRPr lang="en-CA" dirty="0"/>
          </a:p>
        </p:txBody>
      </p:sp>
      <p:sp>
        <p:nvSpPr>
          <p:cNvPr id="3" name="Content Placeholder 2">
            <a:extLst>
              <a:ext uri="{FF2B5EF4-FFF2-40B4-BE49-F238E27FC236}">
                <a16:creationId xmlns:a16="http://schemas.microsoft.com/office/drawing/2014/main" id="{A92EB563-A50C-A084-421E-926F94A14E3D}"/>
              </a:ext>
            </a:extLst>
          </p:cNvPr>
          <p:cNvSpPr>
            <a:spLocks noGrp="1"/>
          </p:cNvSpPr>
          <p:nvPr>
            <p:ph idx="1"/>
          </p:nvPr>
        </p:nvSpPr>
        <p:spPr>
          <a:xfrm>
            <a:off x="496388" y="1123406"/>
            <a:ext cx="11695611" cy="5734593"/>
          </a:xfrm>
        </p:spPr>
        <p:txBody>
          <a:bodyPr>
            <a:normAutofit lnSpcReduction="10000"/>
          </a:bodyPr>
          <a:lstStyle/>
          <a:p>
            <a:pPr marL="0" indent="0">
              <a:buNone/>
            </a:pPr>
            <a:r>
              <a:rPr lang="en-CA" b="1" dirty="0">
                <a:highlight>
                  <a:srgbClr val="FFFF00"/>
                </a:highlight>
              </a:rPr>
              <a:t>As long as we have human nature</a:t>
            </a:r>
            <a:r>
              <a:rPr lang="en-CA" dirty="0"/>
              <a:t>, </a:t>
            </a:r>
            <a:br>
              <a:rPr lang="en-CA" dirty="0"/>
            </a:br>
            <a:r>
              <a:rPr lang="en-CA" dirty="0"/>
              <a:t>we have something about which to </a:t>
            </a:r>
            <a:r>
              <a:rPr lang="en-CA" b="1" dirty="0">
                <a:highlight>
                  <a:srgbClr val="FFFF00"/>
                </a:highlight>
              </a:rPr>
              <a:t>repent on an ongoing daily basis</a:t>
            </a:r>
            <a:r>
              <a:rPr lang="en-CA" dirty="0"/>
              <a:t>:</a:t>
            </a:r>
          </a:p>
          <a:p>
            <a:pPr marL="457200" lvl="1" indent="0">
              <a:spcBef>
                <a:spcPts val="0"/>
              </a:spcBef>
              <a:buNone/>
            </a:pPr>
            <a:r>
              <a:rPr lang="en-CA" b="1" u="sng" dirty="0"/>
              <a:t>James 4:1, 7-8 ESV</a:t>
            </a:r>
            <a:br>
              <a:rPr lang="en-CA" dirty="0"/>
            </a:br>
            <a:r>
              <a:rPr lang="en-CA" dirty="0"/>
              <a:t>What causes quarrels and what causes fights among you? </a:t>
            </a:r>
            <a:br>
              <a:rPr lang="en-CA" dirty="0"/>
            </a:br>
            <a:r>
              <a:rPr lang="en-CA" dirty="0"/>
              <a:t>Is it not this, that </a:t>
            </a:r>
            <a:r>
              <a:rPr lang="en-CA" b="1" dirty="0">
                <a:highlight>
                  <a:srgbClr val="FFFF00"/>
                </a:highlight>
              </a:rPr>
              <a:t>your passions are at war within you</a:t>
            </a:r>
            <a:r>
              <a:rPr lang="en-CA" dirty="0"/>
              <a:t>? </a:t>
            </a:r>
            <a:br>
              <a:rPr lang="en-CA" dirty="0"/>
            </a:br>
            <a:r>
              <a:rPr lang="en-CA" dirty="0"/>
              <a:t>Submit yourselves therefore to God. </a:t>
            </a:r>
            <a:br>
              <a:rPr lang="en-CA" dirty="0"/>
            </a:br>
            <a:r>
              <a:rPr lang="en-CA" dirty="0"/>
              <a:t>Resist the devil, and he will flee from you. </a:t>
            </a:r>
            <a:br>
              <a:rPr lang="en-CA" dirty="0"/>
            </a:br>
            <a:r>
              <a:rPr lang="en-CA" b="1" dirty="0">
                <a:highlight>
                  <a:srgbClr val="FFFF00"/>
                </a:highlight>
              </a:rPr>
              <a:t>Draw near to God</a:t>
            </a:r>
            <a:r>
              <a:rPr lang="en-CA" dirty="0"/>
              <a:t>, and he will draw near to you. </a:t>
            </a:r>
            <a:br>
              <a:rPr lang="en-CA" dirty="0"/>
            </a:br>
            <a:r>
              <a:rPr lang="en-CA" dirty="0"/>
              <a:t>Cleanse your hands, you sinners, and purify your hearts, you double-minded.</a:t>
            </a:r>
          </a:p>
          <a:p>
            <a:pPr marL="457200" lvl="1" indent="0">
              <a:buNone/>
            </a:pPr>
            <a:r>
              <a:rPr lang="en-CA" b="1" u="sng" dirty="0"/>
              <a:t>1 Peter 2:1, 11 ESV</a:t>
            </a:r>
            <a:br>
              <a:rPr lang="en-CA" dirty="0"/>
            </a:br>
            <a:r>
              <a:rPr lang="en-CA" dirty="0"/>
              <a:t>So put away all </a:t>
            </a:r>
            <a:r>
              <a:rPr lang="en-CA" b="1" dirty="0">
                <a:highlight>
                  <a:srgbClr val="FFFF00"/>
                </a:highlight>
              </a:rPr>
              <a:t>malice</a:t>
            </a:r>
            <a:r>
              <a:rPr lang="en-CA" dirty="0"/>
              <a:t> and all </a:t>
            </a:r>
            <a:r>
              <a:rPr lang="en-CA" b="1" dirty="0">
                <a:highlight>
                  <a:srgbClr val="FFFF00"/>
                </a:highlight>
              </a:rPr>
              <a:t>deceit</a:t>
            </a:r>
            <a:r>
              <a:rPr lang="en-CA" dirty="0"/>
              <a:t> and </a:t>
            </a:r>
            <a:r>
              <a:rPr lang="en-CA" b="1" dirty="0">
                <a:highlight>
                  <a:srgbClr val="FFFF00"/>
                </a:highlight>
              </a:rPr>
              <a:t>hypocrisy</a:t>
            </a:r>
            <a:r>
              <a:rPr lang="en-CA" dirty="0"/>
              <a:t> and </a:t>
            </a:r>
            <a:r>
              <a:rPr lang="en-CA" b="1" dirty="0">
                <a:highlight>
                  <a:srgbClr val="FFFF00"/>
                </a:highlight>
              </a:rPr>
              <a:t>envy</a:t>
            </a:r>
            <a:r>
              <a:rPr lang="en-CA" dirty="0"/>
              <a:t> and all </a:t>
            </a:r>
            <a:r>
              <a:rPr lang="en-CA" b="1" dirty="0">
                <a:highlight>
                  <a:srgbClr val="FFFF00"/>
                </a:highlight>
              </a:rPr>
              <a:t>slander</a:t>
            </a:r>
            <a:r>
              <a:rPr lang="en-CA" dirty="0"/>
              <a:t>. </a:t>
            </a:r>
            <a:br>
              <a:rPr lang="en-CA" dirty="0"/>
            </a:br>
            <a:r>
              <a:rPr lang="en-CA" dirty="0"/>
              <a:t>Beloved, I urge you as sojourners and exiles to </a:t>
            </a:r>
            <a:r>
              <a:rPr lang="en-CA" b="1" dirty="0">
                <a:highlight>
                  <a:srgbClr val="FFFF00"/>
                </a:highlight>
              </a:rPr>
              <a:t>abstain from the passions of the flesh</a:t>
            </a:r>
            <a:r>
              <a:rPr lang="en-CA" dirty="0"/>
              <a:t>, </a:t>
            </a:r>
            <a:br>
              <a:rPr lang="en-CA" dirty="0"/>
            </a:br>
            <a:r>
              <a:rPr lang="en-CA" dirty="0"/>
              <a:t>which </a:t>
            </a:r>
            <a:r>
              <a:rPr lang="en-CA" b="1" dirty="0">
                <a:highlight>
                  <a:srgbClr val="FFFF00"/>
                </a:highlight>
              </a:rPr>
              <a:t>wage war against your [life]</a:t>
            </a:r>
            <a:r>
              <a:rPr lang="en-CA" dirty="0"/>
              <a:t>. </a:t>
            </a:r>
          </a:p>
          <a:p>
            <a:pPr marL="457200" lvl="1" indent="0">
              <a:buNone/>
            </a:pPr>
            <a:r>
              <a:rPr lang="en-CA" b="1" u="sng" dirty="0"/>
              <a:t>Romans 6:6, 12 ESV</a:t>
            </a:r>
            <a:br>
              <a:rPr lang="en-CA" dirty="0"/>
            </a:br>
            <a:r>
              <a:rPr lang="en-CA" dirty="0"/>
              <a:t>We know that </a:t>
            </a:r>
            <a:r>
              <a:rPr lang="en-CA" b="1" dirty="0">
                <a:highlight>
                  <a:srgbClr val="FFFF00"/>
                </a:highlight>
              </a:rPr>
              <a:t>our old self was crucified with him</a:t>
            </a:r>
            <a:r>
              <a:rPr lang="en-CA" dirty="0"/>
              <a:t> </a:t>
            </a:r>
            <a:br>
              <a:rPr lang="en-CA" dirty="0"/>
            </a:br>
            <a:r>
              <a:rPr lang="en-CA" dirty="0"/>
              <a:t>in order that the body of sin might be brought to nothing, </a:t>
            </a:r>
            <a:br>
              <a:rPr lang="en-CA" dirty="0"/>
            </a:br>
            <a:r>
              <a:rPr lang="en-CA" dirty="0"/>
              <a:t>so that we would </a:t>
            </a:r>
            <a:r>
              <a:rPr lang="en-CA" b="1" dirty="0">
                <a:highlight>
                  <a:srgbClr val="FFFF00"/>
                </a:highlight>
              </a:rPr>
              <a:t>no longer be enslaved to sin</a:t>
            </a:r>
            <a:r>
              <a:rPr lang="en-CA" dirty="0"/>
              <a:t>. </a:t>
            </a:r>
            <a:br>
              <a:rPr lang="en-CA" dirty="0"/>
            </a:br>
            <a:r>
              <a:rPr lang="en-CA" b="1" dirty="0">
                <a:highlight>
                  <a:srgbClr val="FFFF00"/>
                </a:highlight>
              </a:rPr>
              <a:t>Let not sin</a:t>
            </a:r>
            <a:r>
              <a:rPr lang="en-CA" dirty="0"/>
              <a:t> therefore reign in your mortal body, to </a:t>
            </a:r>
            <a:r>
              <a:rPr lang="en-CA" b="1" dirty="0">
                <a:highlight>
                  <a:srgbClr val="FFFF00"/>
                </a:highlight>
              </a:rPr>
              <a:t>make you obey its passions</a:t>
            </a:r>
            <a:r>
              <a:rPr lang="en-CA" dirty="0"/>
              <a:t>.</a:t>
            </a:r>
          </a:p>
          <a:p>
            <a:pPr marL="457200" lvl="1" indent="0">
              <a:buNone/>
            </a:pPr>
            <a:endParaRPr lang="en-CA" dirty="0"/>
          </a:p>
        </p:txBody>
      </p:sp>
    </p:spTree>
    <p:extLst>
      <p:ext uri="{BB962C8B-B14F-4D97-AF65-F5344CB8AC3E}">
        <p14:creationId xmlns:p14="http://schemas.microsoft.com/office/powerpoint/2010/main" val="1905006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828CF-4C6D-4E6E-4790-A37CD6F70623}"/>
              </a:ext>
            </a:extLst>
          </p:cNvPr>
          <p:cNvSpPr>
            <a:spLocks noGrp="1"/>
          </p:cNvSpPr>
          <p:nvPr>
            <p:ph type="title"/>
          </p:nvPr>
        </p:nvSpPr>
        <p:spPr>
          <a:xfrm>
            <a:off x="838200" y="1"/>
            <a:ext cx="10515600" cy="1162593"/>
          </a:xfrm>
        </p:spPr>
        <p:txBody>
          <a:bodyPr/>
          <a:lstStyle/>
          <a:p>
            <a:pPr algn="ctr"/>
            <a:r>
              <a:rPr lang="en-CA" dirty="0">
                <a:latin typeface="Arial Black" panose="020B0A04020102020204" pitchFamily="34" charset="0"/>
              </a:rPr>
              <a:t>Eradicate Sin</a:t>
            </a:r>
          </a:p>
        </p:txBody>
      </p:sp>
      <p:sp>
        <p:nvSpPr>
          <p:cNvPr id="3" name="Content Placeholder 2">
            <a:extLst>
              <a:ext uri="{FF2B5EF4-FFF2-40B4-BE49-F238E27FC236}">
                <a16:creationId xmlns:a16="http://schemas.microsoft.com/office/drawing/2014/main" id="{727B7F2C-3162-E122-8EAD-74C8DAEB602D}"/>
              </a:ext>
            </a:extLst>
          </p:cNvPr>
          <p:cNvSpPr>
            <a:spLocks noGrp="1"/>
          </p:cNvSpPr>
          <p:nvPr>
            <p:ph idx="1"/>
          </p:nvPr>
        </p:nvSpPr>
        <p:spPr>
          <a:xfrm>
            <a:off x="1071154" y="1175658"/>
            <a:ext cx="11120846" cy="5682342"/>
          </a:xfrm>
        </p:spPr>
        <p:txBody>
          <a:bodyPr>
            <a:normAutofit lnSpcReduction="10000"/>
          </a:bodyPr>
          <a:lstStyle/>
          <a:p>
            <a:r>
              <a:rPr lang="en-CA" b="1" dirty="0">
                <a:highlight>
                  <a:srgbClr val="FFFF00"/>
                </a:highlight>
              </a:rPr>
              <a:t>The objective of war is to eradicate the enemy</a:t>
            </a:r>
          </a:p>
          <a:p>
            <a:r>
              <a:rPr lang="en-CA" dirty="0"/>
              <a:t>Satan the Devil is the source of sin:</a:t>
            </a:r>
          </a:p>
          <a:p>
            <a:pPr marL="457200" lvl="1" indent="0">
              <a:spcBef>
                <a:spcPts val="0"/>
              </a:spcBef>
              <a:buNone/>
            </a:pPr>
            <a:r>
              <a:rPr lang="en-CA" b="1" u="sng" dirty="0"/>
              <a:t>1 John 3:8 ESV</a:t>
            </a:r>
            <a:br>
              <a:rPr lang="en-CA" dirty="0"/>
            </a:br>
            <a:r>
              <a:rPr lang="en-CA" dirty="0"/>
              <a:t>Whoever makes a practice of sinning is of the devil, </a:t>
            </a:r>
            <a:br>
              <a:rPr lang="en-CA" dirty="0"/>
            </a:br>
            <a:r>
              <a:rPr lang="en-CA" dirty="0"/>
              <a:t>for the devil has been sinning from the beginning. </a:t>
            </a:r>
            <a:br>
              <a:rPr lang="en-CA" dirty="0"/>
            </a:br>
            <a:r>
              <a:rPr lang="en-CA" b="1" dirty="0">
                <a:highlight>
                  <a:srgbClr val="FFFF00"/>
                </a:highlight>
              </a:rPr>
              <a:t>The reason the Son of God appeared was to destroy the works of the devil</a:t>
            </a:r>
            <a:r>
              <a:rPr lang="en-CA" dirty="0"/>
              <a:t>.</a:t>
            </a:r>
          </a:p>
          <a:p>
            <a:r>
              <a:rPr lang="en-CA" dirty="0"/>
              <a:t>Satan’s world is based on sin:</a:t>
            </a:r>
          </a:p>
          <a:p>
            <a:pPr marL="457200" lvl="1" indent="0">
              <a:spcBef>
                <a:spcPts val="0"/>
              </a:spcBef>
              <a:buNone/>
            </a:pPr>
            <a:r>
              <a:rPr lang="en-CA" b="1" u="sng" dirty="0"/>
              <a:t>1 John 2:15-16 ESV</a:t>
            </a:r>
            <a:br>
              <a:rPr lang="en-CA" dirty="0"/>
            </a:br>
            <a:r>
              <a:rPr lang="en-CA" b="1" dirty="0">
                <a:highlight>
                  <a:srgbClr val="FFFF00"/>
                </a:highlight>
              </a:rPr>
              <a:t>Do not love the world or the things in the world</a:t>
            </a:r>
            <a:r>
              <a:rPr lang="en-CA" dirty="0"/>
              <a:t>. </a:t>
            </a:r>
            <a:br>
              <a:rPr lang="en-CA" dirty="0"/>
            </a:br>
            <a:r>
              <a:rPr lang="en-CA" dirty="0"/>
              <a:t>If anyone loves the world, the love of the Father is not in him. </a:t>
            </a:r>
            <a:br>
              <a:rPr lang="en-CA" dirty="0"/>
            </a:br>
            <a:r>
              <a:rPr lang="en-CA" dirty="0"/>
              <a:t>For all that is in the world</a:t>
            </a:r>
            <a:br>
              <a:rPr lang="en-CA" dirty="0"/>
            </a:br>
            <a:r>
              <a:rPr lang="en-CA" dirty="0"/>
              <a:t>—the desires of the flesh and the desires of the eyes and pride of life</a:t>
            </a:r>
            <a:br>
              <a:rPr lang="en-CA" dirty="0"/>
            </a:br>
            <a:r>
              <a:rPr lang="en-CA" dirty="0"/>
              <a:t>—is not from the Father but is from the world. </a:t>
            </a:r>
          </a:p>
          <a:p>
            <a:pPr>
              <a:buFont typeface="Wingdings" panose="05000000000000000000" pitchFamily="2" charset="2"/>
              <a:buChar char="Ø"/>
            </a:pPr>
            <a:r>
              <a:rPr lang="en-CA" b="1" dirty="0">
                <a:highlight>
                  <a:srgbClr val="FFFF00"/>
                </a:highlight>
              </a:rPr>
              <a:t>Our war must be fought on two fronts</a:t>
            </a:r>
            <a:r>
              <a:rPr lang="en-CA" dirty="0"/>
              <a:t>: </a:t>
            </a:r>
            <a:br>
              <a:rPr lang="en-CA" dirty="0"/>
            </a:br>
            <a:r>
              <a:rPr lang="en-CA" dirty="0"/>
              <a:t>	against sin in ourselves, and against sin in the world</a:t>
            </a:r>
          </a:p>
        </p:txBody>
      </p:sp>
    </p:spTree>
    <p:extLst>
      <p:ext uri="{BB962C8B-B14F-4D97-AF65-F5344CB8AC3E}">
        <p14:creationId xmlns:p14="http://schemas.microsoft.com/office/powerpoint/2010/main" val="19170413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6B04B-A1BE-B18C-FE35-43BC4149D7AB}"/>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Purifying the Inner Being</a:t>
            </a:r>
          </a:p>
        </p:txBody>
      </p:sp>
      <p:sp>
        <p:nvSpPr>
          <p:cNvPr id="3" name="Content Placeholder 2">
            <a:extLst>
              <a:ext uri="{FF2B5EF4-FFF2-40B4-BE49-F238E27FC236}">
                <a16:creationId xmlns:a16="http://schemas.microsoft.com/office/drawing/2014/main" id="{C951FB13-D6FE-2F34-9139-61586C7F230A}"/>
              </a:ext>
            </a:extLst>
          </p:cNvPr>
          <p:cNvSpPr>
            <a:spLocks noGrp="1"/>
          </p:cNvSpPr>
          <p:nvPr>
            <p:ph idx="1"/>
          </p:nvPr>
        </p:nvSpPr>
        <p:spPr>
          <a:xfrm>
            <a:off x="666206" y="1181101"/>
            <a:ext cx="10476411" cy="5676899"/>
          </a:xfrm>
        </p:spPr>
        <p:txBody>
          <a:bodyPr>
            <a:normAutofit/>
          </a:bodyPr>
          <a:lstStyle/>
          <a:p>
            <a:pPr marL="0" indent="0">
              <a:buNone/>
            </a:pPr>
            <a:r>
              <a:rPr lang="en-CA" dirty="0"/>
              <a:t>The objective of repentance is that through the Holy Spirt </a:t>
            </a:r>
            <a:br>
              <a:rPr lang="en-CA" dirty="0"/>
            </a:br>
            <a:r>
              <a:rPr lang="en-CA" b="1" dirty="0">
                <a:highlight>
                  <a:srgbClr val="FFFF00"/>
                </a:highlight>
              </a:rPr>
              <a:t>our innermost heart and mind can become acceptable to God</a:t>
            </a:r>
            <a:r>
              <a:rPr lang="en-CA" dirty="0"/>
              <a:t> </a:t>
            </a:r>
            <a:br>
              <a:rPr lang="en-CA" dirty="0"/>
            </a:br>
            <a:r>
              <a:rPr lang="en-CA" dirty="0"/>
              <a:t>so that he is willing to grant us the gift of eternal life:</a:t>
            </a:r>
          </a:p>
          <a:p>
            <a:pPr marL="457200" lvl="1" indent="0">
              <a:spcBef>
                <a:spcPts val="0"/>
              </a:spcBef>
              <a:buNone/>
            </a:pPr>
            <a:r>
              <a:rPr lang="en-CA" b="1" u="sng" dirty="0"/>
              <a:t>Isaiah 1:16a, 18 ESV</a:t>
            </a:r>
            <a:br>
              <a:rPr lang="en-CA" dirty="0"/>
            </a:br>
            <a:r>
              <a:rPr lang="en-CA" b="1" dirty="0">
                <a:highlight>
                  <a:srgbClr val="FFFF00"/>
                </a:highlight>
              </a:rPr>
              <a:t>Wash yourselves</a:t>
            </a:r>
            <a:r>
              <a:rPr lang="en-CA" dirty="0"/>
              <a:t>; </a:t>
            </a:r>
            <a:r>
              <a:rPr lang="en-CA" b="1" dirty="0">
                <a:highlight>
                  <a:srgbClr val="FFFF00"/>
                </a:highlight>
              </a:rPr>
              <a:t>make yourselves clean</a:t>
            </a:r>
            <a:r>
              <a:rPr lang="en-CA" dirty="0"/>
              <a:t>;</a:t>
            </a:r>
            <a:br>
              <a:rPr lang="en-CA" dirty="0"/>
            </a:br>
            <a:r>
              <a:rPr lang="en-CA" dirty="0"/>
              <a:t>remove the evil of your deeds from before my eyes;</a:t>
            </a:r>
            <a:br>
              <a:rPr lang="en-CA" dirty="0"/>
            </a:br>
            <a:r>
              <a:rPr lang="en-CA" dirty="0"/>
              <a:t>Come now, let us reason together, says the LORD:</a:t>
            </a:r>
            <a:br>
              <a:rPr lang="en-CA" dirty="0"/>
            </a:br>
            <a:r>
              <a:rPr lang="en-CA" dirty="0"/>
              <a:t>	though your </a:t>
            </a:r>
            <a:r>
              <a:rPr lang="en-CA" b="1" dirty="0">
                <a:highlight>
                  <a:srgbClr val="FFFF00"/>
                </a:highlight>
              </a:rPr>
              <a:t>sins are like scarlet</a:t>
            </a:r>
            <a:r>
              <a:rPr lang="en-CA" dirty="0"/>
              <a:t>, they shall be as </a:t>
            </a:r>
            <a:r>
              <a:rPr lang="en-CA" b="1" dirty="0">
                <a:highlight>
                  <a:srgbClr val="FFFF00"/>
                </a:highlight>
              </a:rPr>
              <a:t>white as snow</a:t>
            </a:r>
            <a:r>
              <a:rPr lang="en-CA" dirty="0"/>
              <a:t>;</a:t>
            </a:r>
            <a:br>
              <a:rPr lang="en-CA" dirty="0"/>
            </a:br>
            <a:r>
              <a:rPr lang="en-CA" dirty="0"/>
              <a:t>	though they are </a:t>
            </a:r>
            <a:r>
              <a:rPr lang="en-CA" b="1" dirty="0">
                <a:highlight>
                  <a:srgbClr val="FFFF00"/>
                </a:highlight>
              </a:rPr>
              <a:t>red like crimson</a:t>
            </a:r>
            <a:r>
              <a:rPr lang="en-CA" dirty="0"/>
              <a:t>, they shall become </a:t>
            </a:r>
            <a:r>
              <a:rPr lang="en-CA" b="1" dirty="0">
                <a:highlight>
                  <a:srgbClr val="FFFF00"/>
                </a:highlight>
              </a:rPr>
              <a:t>like wool</a:t>
            </a:r>
            <a:r>
              <a:rPr lang="en-CA" dirty="0"/>
              <a:t>.</a:t>
            </a:r>
          </a:p>
          <a:p>
            <a:pPr marL="457200" lvl="1" indent="0">
              <a:buNone/>
            </a:pPr>
            <a:r>
              <a:rPr lang="en-CA" b="1" u="sng" dirty="0"/>
              <a:t>Psalm 51:2, 6-7, 10 ESV </a:t>
            </a:r>
            <a:br>
              <a:rPr lang="en-CA" dirty="0"/>
            </a:br>
            <a:r>
              <a:rPr lang="en-CA" b="1" dirty="0">
                <a:highlight>
                  <a:srgbClr val="FFFF00"/>
                </a:highlight>
              </a:rPr>
              <a:t>Wash me thoroughly from my iniquity</a:t>
            </a:r>
            <a:r>
              <a:rPr lang="en-CA" dirty="0"/>
              <a:t>, and </a:t>
            </a:r>
            <a:r>
              <a:rPr lang="en-CA" b="1" dirty="0">
                <a:highlight>
                  <a:srgbClr val="FFFF00"/>
                </a:highlight>
              </a:rPr>
              <a:t>cleanse me from my sin</a:t>
            </a:r>
            <a:r>
              <a:rPr lang="en-CA" dirty="0"/>
              <a:t>!</a:t>
            </a:r>
            <a:br>
              <a:rPr lang="en-CA" dirty="0"/>
            </a:br>
            <a:r>
              <a:rPr lang="en-CA" dirty="0"/>
              <a:t>Behold, you delight in </a:t>
            </a:r>
            <a:r>
              <a:rPr lang="en-CA" b="1" dirty="0">
                <a:highlight>
                  <a:srgbClr val="FFFF00"/>
                </a:highlight>
              </a:rPr>
              <a:t>truth in the inward being</a:t>
            </a:r>
            <a:r>
              <a:rPr lang="en-CA" dirty="0"/>
              <a:t>,</a:t>
            </a:r>
            <a:br>
              <a:rPr lang="en-CA" dirty="0"/>
            </a:br>
            <a:r>
              <a:rPr lang="en-CA" dirty="0"/>
              <a:t>and you teach me </a:t>
            </a:r>
            <a:r>
              <a:rPr lang="en-CA" b="1" dirty="0">
                <a:highlight>
                  <a:srgbClr val="FFFF00"/>
                </a:highlight>
              </a:rPr>
              <a:t>wisdom in the secret heart</a:t>
            </a:r>
            <a:r>
              <a:rPr lang="en-CA" dirty="0"/>
              <a:t>.</a:t>
            </a:r>
            <a:br>
              <a:rPr lang="en-CA" dirty="0"/>
            </a:br>
            <a:r>
              <a:rPr lang="en-CA" b="1" dirty="0">
                <a:highlight>
                  <a:srgbClr val="FFFF00"/>
                </a:highlight>
              </a:rPr>
              <a:t>Purge me</a:t>
            </a:r>
            <a:r>
              <a:rPr lang="en-CA" dirty="0"/>
              <a:t> with hyssop, and I shall be clean;</a:t>
            </a:r>
            <a:br>
              <a:rPr lang="en-CA" dirty="0"/>
            </a:br>
            <a:r>
              <a:rPr lang="en-CA" b="1" dirty="0">
                <a:highlight>
                  <a:srgbClr val="FFFF00"/>
                </a:highlight>
              </a:rPr>
              <a:t>wash me</a:t>
            </a:r>
            <a:r>
              <a:rPr lang="en-CA" dirty="0"/>
              <a:t>, and I shall be whiter than snow. </a:t>
            </a:r>
            <a:br>
              <a:rPr lang="en-CA" dirty="0"/>
            </a:br>
            <a:r>
              <a:rPr lang="en-CA" dirty="0"/>
              <a:t>Create in me a </a:t>
            </a:r>
            <a:r>
              <a:rPr lang="en-CA" b="1" dirty="0">
                <a:highlight>
                  <a:srgbClr val="FFFF00"/>
                </a:highlight>
              </a:rPr>
              <a:t>clean heart</a:t>
            </a:r>
            <a:r>
              <a:rPr lang="en-CA" dirty="0"/>
              <a:t>, O God, and renew a </a:t>
            </a:r>
            <a:r>
              <a:rPr lang="en-CA" b="1" dirty="0">
                <a:highlight>
                  <a:srgbClr val="FFFF00"/>
                </a:highlight>
              </a:rPr>
              <a:t>right spirit within me</a:t>
            </a:r>
            <a:r>
              <a:rPr lang="en-CA" dirty="0"/>
              <a:t>.</a:t>
            </a:r>
          </a:p>
        </p:txBody>
      </p:sp>
    </p:spTree>
    <p:extLst>
      <p:ext uri="{BB962C8B-B14F-4D97-AF65-F5344CB8AC3E}">
        <p14:creationId xmlns:p14="http://schemas.microsoft.com/office/powerpoint/2010/main" val="225080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BFEBE-12F0-936D-6BDB-E96592ECE9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5FD04-8DB5-8C74-0F4D-C1D64ACDEC7D}"/>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God Looks on the Heart</a:t>
            </a:r>
          </a:p>
        </p:txBody>
      </p:sp>
      <p:sp>
        <p:nvSpPr>
          <p:cNvPr id="3" name="Content Placeholder 2">
            <a:extLst>
              <a:ext uri="{FF2B5EF4-FFF2-40B4-BE49-F238E27FC236}">
                <a16:creationId xmlns:a16="http://schemas.microsoft.com/office/drawing/2014/main" id="{66262563-D1B4-A489-CC2A-FDD411C03507}"/>
              </a:ext>
            </a:extLst>
          </p:cNvPr>
          <p:cNvSpPr>
            <a:spLocks noGrp="1"/>
          </p:cNvSpPr>
          <p:nvPr>
            <p:ph idx="1"/>
          </p:nvPr>
        </p:nvSpPr>
        <p:spPr>
          <a:xfrm>
            <a:off x="496388" y="927464"/>
            <a:ext cx="11695611" cy="5930536"/>
          </a:xfrm>
        </p:spPr>
        <p:txBody>
          <a:bodyPr>
            <a:normAutofit fontScale="92500" lnSpcReduction="10000"/>
          </a:bodyPr>
          <a:lstStyle/>
          <a:p>
            <a:pPr marL="457200" lvl="1" indent="0">
              <a:buNone/>
            </a:pPr>
            <a:r>
              <a:rPr lang="en-CA" b="1" u="sng" dirty="0"/>
              <a:t>1 Samuel 16:7 ESV</a:t>
            </a:r>
            <a:br>
              <a:rPr lang="en-CA" dirty="0"/>
            </a:br>
            <a:r>
              <a:rPr lang="en-CA" dirty="0"/>
              <a:t>But the LORD said to Samuel, </a:t>
            </a:r>
            <a:br>
              <a:rPr lang="en-CA" dirty="0"/>
            </a:br>
            <a:r>
              <a:rPr lang="en-CA" dirty="0"/>
              <a:t>	“Do not look on his appearance or on the height of his stature, </a:t>
            </a:r>
            <a:br>
              <a:rPr lang="en-CA" dirty="0"/>
            </a:br>
            <a:r>
              <a:rPr lang="en-CA" dirty="0"/>
              <a:t>	because I have rejected him. </a:t>
            </a:r>
            <a:br>
              <a:rPr lang="en-CA" dirty="0"/>
            </a:br>
            <a:r>
              <a:rPr lang="en-CA" dirty="0"/>
              <a:t>	For the LORD sees not as man sees: </a:t>
            </a:r>
            <a:br>
              <a:rPr lang="en-CA" dirty="0"/>
            </a:br>
            <a:r>
              <a:rPr lang="en-CA" dirty="0"/>
              <a:t>		</a:t>
            </a:r>
            <a:r>
              <a:rPr lang="en-CA" b="1" dirty="0">
                <a:highlight>
                  <a:srgbClr val="FFFF00"/>
                </a:highlight>
              </a:rPr>
              <a:t>man looks on the outward appearance</a:t>
            </a:r>
            <a:r>
              <a:rPr lang="en-CA" dirty="0"/>
              <a:t>, but </a:t>
            </a:r>
            <a:r>
              <a:rPr lang="en-CA" b="1" dirty="0">
                <a:highlight>
                  <a:srgbClr val="FFFF00"/>
                </a:highlight>
              </a:rPr>
              <a:t>the LORD looks on the heart</a:t>
            </a:r>
            <a:r>
              <a:rPr lang="en-CA" dirty="0"/>
              <a:t>.”</a:t>
            </a:r>
          </a:p>
          <a:p>
            <a:pPr marL="457200" lvl="1" indent="0">
              <a:buNone/>
            </a:pPr>
            <a:r>
              <a:rPr lang="en-CA" b="1" u="sng" dirty="0"/>
              <a:t>Acts 13:22 ESV</a:t>
            </a:r>
            <a:br>
              <a:rPr lang="en-CA" dirty="0"/>
            </a:br>
            <a:r>
              <a:rPr lang="en-CA" dirty="0"/>
              <a:t> And when he had removed him, he raised up </a:t>
            </a:r>
            <a:r>
              <a:rPr lang="en-CA" b="1" dirty="0">
                <a:highlight>
                  <a:srgbClr val="FFFF00"/>
                </a:highlight>
              </a:rPr>
              <a:t>David</a:t>
            </a:r>
            <a:r>
              <a:rPr lang="en-CA" dirty="0"/>
              <a:t> to be their king, </a:t>
            </a:r>
            <a:br>
              <a:rPr lang="en-CA" dirty="0"/>
            </a:br>
            <a:r>
              <a:rPr lang="en-CA" dirty="0"/>
              <a:t>of whom he testified and said, </a:t>
            </a:r>
            <a:br>
              <a:rPr lang="en-CA" dirty="0"/>
            </a:br>
            <a:r>
              <a:rPr lang="en-CA" dirty="0"/>
              <a:t>	‘I have found in David the son of Jesse </a:t>
            </a:r>
            <a:r>
              <a:rPr lang="en-CA" b="1" dirty="0">
                <a:highlight>
                  <a:srgbClr val="FFFF00"/>
                </a:highlight>
              </a:rPr>
              <a:t>a man after my heart</a:t>
            </a:r>
            <a:r>
              <a:rPr lang="en-CA" dirty="0"/>
              <a:t>, who will do all my will.’</a:t>
            </a:r>
          </a:p>
          <a:p>
            <a:pPr marL="457200" lvl="1" indent="0">
              <a:buNone/>
            </a:pPr>
            <a:r>
              <a:rPr lang="en-CA" b="1" u="sng" dirty="0"/>
              <a:t>Psalm 17:3 ESV</a:t>
            </a:r>
            <a:br>
              <a:rPr lang="en-CA" dirty="0"/>
            </a:br>
            <a:r>
              <a:rPr lang="en-CA" b="1" dirty="0">
                <a:highlight>
                  <a:srgbClr val="FFFF00"/>
                </a:highlight>
              </a:rPr>
              <a:t>You have tried my heart</a:t>
            </a:r>
            <a:r>
              <a:rPr lang="en-CA" dirty="0"/>
              <a:t>, you have visited me by night, </a:t>
            </a:r>
            <a:br>
              <a:rPr lang="en-CA" dirty="0"/>
            </a:br>
            <a:r>
              <a:rPr lang="en-CA" b="1" dirty="0">
                <a:highlight>
                  <a:srgbClr val="FFFF00"/>
                </a:highlight>
              </a:rPr>
              <a:t>you have tested me</a:t>
            </a:r>
            <a:r>
              <a:rPr lang="en-CA" dirty="0"/>
              <a:t>, and you will find nothing; </a:t>
            </a:r>
            <a:br>
              <a:rPr lang="en-CA" dirty="0"/>
            </a:br>
            <a:r>
              <a:rPr lang="en-CA" dirty="0"/>
              <a:t>I have purposed that my mouth will not transgress.</a:t>
            </a:r>
          </a:p>
          <a:p>
            <a:pPr marL="457200" lvl="1" indent="0">
              <a:buNone/>
            </a:pPr>
            <a:r>
              <a:rPr lang="en-CA" b="1" u="sng" dirty="0"/>
              <a:t>1 Kings 8:61 ESV</a:t>
            </a:r>
            <a:br>
              <a:rPr lang="en-CA" b="1" u="sng" dirty="0"/>
            </a:br>
            <a:r>
              <a:rPr lang="en-CA" b="1" dirty="0">
                <a:highlight>
                  <a:srgbClr val="FFFF00"/>
                </a:highlight>
              </a:rPr>
              <a:t>Let your heart therefore be wholly true to the LORD our God</a:t>
            </a:r>
            <a:r>
              <a:rPr lang="en-CA" dirty="0"/>
              <a:t>, </a:t>
            </a:r>
            <a:br>
              <a:rPr lang="en-CA" dirty="0"/>
            </a:br>
            <a:r>
              <a:rPr lang="en-CA" dirty="0"/>
              <a:t>walking in his statutes and keeping his commandments, as at this day.</a:t>
            </a:r>
          </a:p>
          <a:p>
            <a:pPr marL="457200" lvl="1" indent="0">
              <a:buNone/>
            </a:pPr>
            <a:r>
              <a:rPr lang="en-CA" b="1" u="sng" dirty="0"/>
              <a:t>Jeremiah 3:15 ESV</a:t>
            </a:r>
            <a:br>
              <a:rPr lang="en-CA" b="1" u="sng" dirty="0"/>
            </a:br>
            <a:r>
              <a:rPr lang="en-CA" dirty="0"/>
              <a:t>And </a:t>
            </a:r>
            <a:r>
              <a:rPr lang="en-CA" b="1" dirty="0">
                <a:highlight>
                  <a:srgbClr val="FFFF00"/>
                </a:highlight>
              </a:rPr>
              <a:t>I will give you shepherds after my own heart</a:t>
            </a:r>
            <a:r>
              <a:rPr lang="en-CA" dirty="0"/>
              <a:t>, </a:t>
            </a:r>
            <a:br>
              <a:rPr lang="en-CA" dirty="0"/>
            </a:br>
            <a:r>
              <a:rPr lang="en-CA" dirty="0"/>
              <a:t>who will feed you with knowledge and understanding.</a:t>
            </a:r>
          </a:p>
        </p:txBody>
      </p:sp>
    </p:spTree>
    <p:extLst>
      <p:ext uri="{BB962C8B-B14F-4D97-AF65-F5344CB8AC3E}">
        <p14:creationId xmlns:p14="http://schemas.microsoft.com/office/powerpoint/2010/main" val="3373615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E808C-0204-3BC3-FC11-ED96EF3E0395}"/>
              </a:ext>
            </a:extLst>
          </p:cNvPr>
          <p:cNvSpPr>
            <a:spLocks noGrp="1"/>
          </p:cNvSpPr>
          <p:nvPr>
            <p:ph type="title"/>
          </p:nvPr>
        </p:nvSpPr>
        <p:spPr>
          <a:xfrm>
            <a:off x="0" y="1"/>
            <a:ext cx="12192000" cy="1175656"/>
          </a:xfrm>
        </p:spPr>
        <p:txBody>
          <a:bodyPr>
            <a:normAutofit/>
          </a:bodyPr>
          <a:lstStyle/>
          <a:p>
            <a:pPr algn="ctr"/>
            <a:r>
              <a:rPr lang="en-CA" sz="3800" dirty="0">
                <a:latin typeface="Arial Black" panose="020B0A04020102020204" pitchFamily="34" charset="0"/>
              </a:rPr>
              <a:t>God Searches the Heart and Tests the Mind </a:t>
            </a:r>
          </a:p>
        </p:txBody>
      </p:sp>
      <p:sp>
        <p:nvSpPr>
          <p:cNvPr id="3" name="Content Placeholder 2">
            <a:extLst>
              <a:ext uri="{FF2B5EF4-FFF2-40B4-BE49-F238E27FC236}">
                <a16:creationId xmlns:a16="http://schemas.microsoft.com/office/drawing/2014/main" id="{B82B9E5F-A15C-85C5-4C86-F181FC75994F}"/>
              </a:ext>
            </a:extLst>
          </p:cNvPr>
          <p:cNvSpPr>
            <a:spLocks noGrp="1"/>
          </p:cNvSpPr>
          <p:nvPr>
            <p:ph idx="1"/>
          </p:nvPr>
        </p:nvSpPr>
        <p:spPr>
          <a:xfrm>
            <a:off x="535577" y="1110344"/>
            <a:ext cx="10985863" cy="5747656"/>
          </a:xfrm>
        </p:spPr>
        <p:txBody>
          <a:bodyPr>
            <a:normAutofit fontScale="92500" lnSpcReduction="10000"/>
          </a:bodyPr>
          <a:lstStyle/>
          <a:p>
            <a:pPr marL="0" indent="0">
              <a:buNone/>
            </a:pPr>
            <a:r>
              <a:rPr lang="en-CA" dirty="0"/>
              <a:t>The Christian life is one of trial and testing: </a:t>
            </a:r>
            <a:br>
              <a:rPr lang="en-CA" dirty="0"/>
            </a:br>
            <a:r>
              <a:rPr lang="en-CA" dirty="0"/>
              <a:t>		</a:t>
            </a:r>
            <a:r>
              <a:rPr lang="en-CA" b="1" dirty="0">
                <a:highlight>
                  <a:srgbClr val="FFFF00"/>
                </a:highlight>
              </a:rPr>
              <a:t>God has to know the true nature of our innermost being</a:t>
            </a:r>
            <a:r>
              <a:rPr lang="en-CA" dirty="0"/>
              <a:t>:</a:t>
            </a:r>
          </a:p>
          <a:p>
            <a:pPr marL="457200" lvl="1" indent="0">
              <a:spcBef>
                <a:spcPts val="0"/>
              </a:spcBef>
              <a:buNone/>
            </a:pPr>
            <a:r>
              <a:rPr lang="en-CA" b="1" u="sng" dirty="0"/>
              <a:t>James 1:2-4 ESV</a:t>
            </a:r>
            <a:br>
              <a:rPr lang="en-CA" dirty="0"/>
            </a:br>
            <a:r>
              <a:rPr lang="en-CA" b="1" dirty="0">
                <a:highlight>
                  <a:srgbClr val="FFFF00"/>
                </a:highlight>
              </a:rPr>
              <a:t>Count it all joy</a:t>
            </a:r>
            <a:r>
              <a:rPr lang="en-CA" dirty="0"/>
              <a:t>, my brothers, when you meet </a:t>
            </a:r>
            <a:r>
              <a:rPr lang="en-CA" b="1" dirty="0">
                <a:highlight>
                  <a:srgbClr val="FFFF00"/>
                </a:highlight>
              </a:rPr>
              <a:t>trials of various kinds</a:t>
            </a:r>
            <a:r>
              <a:rPr lang="en-CA" dirty="0"/>
              <a:t>, </a:t>
            </a:r>
            <a:br>
              <a:rPr lang="en-CA" dirty="0"/>
            </a:br>
            <a:r>
              <a:rPr lang="en-CA" dirty="0"/>
              <a:t>for you know that the </a:t>
            </a:r>
            <a:r>
              <a:rPr lang="en-CA" b="1" dirty="0">
                <a:highlight>
                  <a:srgbClr val="FFFF00"/>
                </a:highlight>
              </a:rPr>
              <a:t>testing</a:t>
            </a:r>
            <a:r>
              <a:rPr lang="en-CA" dirty="0"/>
              <a:t> of your faith produces steadfastness. </a:t>
            </a:r>
            <a:br>
              <a:rPr lang="en-CA" dirty="0"/>
            </a:br>
            <a:r>
              <a:rPr lang="en-CA" dirty="0"/>
              <a:t>And let steadfastness have its full effect, </a:t>
            </a:r>
            <a:br>
              <a:rPr lang="en-CA" dirty="0"/>
            </a:br>
            <a:r>
              <a:rPr lang="en-CA" b="1" dirty="0">
                <a:highlight>
                  <a:srgbClr val="FFFF00"/>
                </a:highlight>
              </a:rPr>
              <a:t>that you may be perfect and complete</a:t>
            </a:r>
            <a:r>
              <a:rPr lang="en-CA" dirty="0"/>
              <a:t>, lacking in nothing.</a:t>
            </a:r>
          </a:p>
          <a:p>
            <a:pPr marL="457200" lvl="1" indent="0">
              <a:buNone/>
            </a:pPr>
            <a:r>
              <a:rPr lang="en-CA" b="1" u="sng" dirty="0"/>
              <a:t>Deuteronomy 8:5 ESV</a:t>
            </a:r>
            <a:br>
              <a:rPr lang="en-CA" dirty="0"/>
            </a:br>
            <a:r>
              <a:rPr lang="en-CA" dirty="0"/>
              <a:t>Know then in your heart that, as a man disciplines his son, </a:t>
            </a:r>
            <a:br>
              <a:rPr lang="en-CA" dirty="0"/>
            </a:br>
            <a:r>
              <a:rPr lang="en-CA" b="1" dirty="0">
                <a:highlight>
                  <a:srgbClr val="FFFF00"/>
                </a:highlight>
              </a:rPr>
              <a:t>the LORD your God disciplines you</a:t>
            </a:r>
            <a:r>
              <a:rPr lang="en-CA" dirty="0"/>
              <a:t>.</a:t>
            </a:r>
          </a:p>
          <a:p>
            <a:pPr marL="457200" lvl="1" indent="0">
              <a:buNone/>
            </a:pPr>
            <a:r>
              <a:rPr lang="en-CA" b="1" u="sng" dirty="0"/>
              <a:t>Psalms 26:2, 139:23 ESV</a:t>
            </a:r>
            <a:br>
              <a:rPr lang="en-CA" dirty="0"/>
            </a:br>
            <a:r>
              <a:rPr lang="en-CA" dirty="0"/>
              <a:t>Prove me, O LORD, and try me; </a:t>
            </a:r>
            <a:r>
              <a:rPr lang="en-CA" b="1" dirty="0">
                <a:highlight>
                  <a:srgbClr val="FFFF00"/>
                </a:highlight>
              </a:rPr>
              <a:t>test my heart and my mind</a:t>
            </a:r>
            <a:r>
              <a:rPr lang="en-CA" dirty="0"/>
              <a:t>.</a:t>
            </a:r>
            <a:br>
              <a:rPr lang="en-CA" dirty="0"/>
            </a:br>
            <a:r>
              <a:rPr lang="en-CA" dirty="0"/>
              <a:t>Search me, O God, and </a:t>
            </a:r>
            <a:r>
              <a:rPr lang="en-CA" b="1" dirty="0">
                <a:highlight>
                  <a:srgbClr val="FFFF00"/>
                </a:highlight>
              </a:rPr>
              <a:t>know my heart</a:t>
            </a:r>
            <a:r>
              <a:rPr lang="en-CA" dirty="0"/>
              <a:t>! Try me and </a:t>
            </a:r>
            <a:r>
              <a:rPr lang="en-CA" b="1" dirty="0">
                <a:highlight>
                  <a:srgbClr val="FFFF00"/>
                </a:highlight>
              </a:rPr>
              <a:t>know my thoughts</a:t>
            </a:r>
            <a:r>
              <a:rPr lang="en-CA" dirty="0"/>
              <a:t>!</a:t>
            </a:r>
          </a:p>
          <a:p>
            <a:pPr marL="457200" lvl="1" indent="0">
              <a:buNone/>
            </a:pPr>
            <a:r>
              <a:rPr lang="en-CA" b="1" u="sng" dirty="0"/>
              <a:t>Hebrews 12:7a, 8, 11 ESV</a:t>
            </a:r>
            <a:br>
              <a:rPr lang="en-CA" dirty="0"/>
            </a:br>
            <a:r>
              <a:rPr lang="en-CA" b="1" dirty="0">
                <a:highlight>
                  <a:srgbClr val="FFFF00"/>
                </a:highlight>
              </a:rPr>
              <a:t>It is for discipline that you have to endure</a:t>
            </a:r>
            <a:r>
              <a:rPr lang="en-CA" dirty="0"/>
              <a:t>. God is treating you as sons. </a:t>
            </a:r>
            <a:br>
              <a:rPr lang="en-CA" dirty="0"/>
            </a:br>
            <a:r>
              <a:rPr lang="en-CA" dirty="0"/>
              <a:t>If you are left without discipline, in which all have participated, </a:t>
            </a:r>
            <a:br>
              <a:rPr lang="en-CA" dirty="0"/>
            </a:br>
            <a:r>
              <a:rPr lang="en-CA" dirty="0"/>
              <a:t>then you are illegitimate children and not sons. </a:t>
            </a:r>
            <a:br>
              <a:rPr lang="en-CA" dirty="0"/>
            </a:br>
            <a:r>
              <a:rPr lang="en-CA" dirty="0"/>
              <a:t>For the moment all discipline seems painful rather than pleasant, </a:t>
            </a:r>
            <a:br>
              <a:rPr lang="en-CA" dirty="0"/>
            </a:br>
            <a:r>
              <a:rPr lang="en-CA" dirty="0"/>
              <a:t>but later </a:t>
            </a:r>
            <a:r>
              <a:rPr lang="en-CA" b="1" dirty="0">
                <a:highlight>
                  <a:srgbClr val="FFFF00"/>
                </a:highlight>
              </a:rPr>
              <a:t>it yields the peaceful fruit of righteousness</a:t>
            </a:r>
            <a:r>
              <a:rPr lang="en-CA" dirty="0"/>
              <a:t> to those who have been trained by it.</a:t>
            </a:r>
            <a:br>
              <a:rPr lang="en-CA" dirty="0"/>
            </a:br>
            <a:endParaRPr lang="en-CA" dirty="0"/>
          </a:p>
          <a:p>
            <a:pPr marL="457200" lvl="1" indent="0">
              <a:buNone/>
            </a:pPr>
            <a:endParaRPr lang="en-CA" dirty="0"/>
          </a:p>
        </p:txBody>
      </p:sp>
    </p:spTree>
    <p:extLst>
      <p:ext uri="{BB962C8B-B14F-4D97-AF65-F5344CB8AC3E}">
        <p14:creationId xmlns:p14="http://schemas.microsoft.com/office/powerpoint/2010/main" val="4259345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D5063-7A99-829D-2C30-CB5DBA130396}"/>
              </a:ext>
            </a:extLst>
          </p:cNvPr>
          <p:cNvSpPr>
            <a:spLocks noGrp="1"/>
          </p:cNvSpPr>
          <p:nvPr>
            <p:ph type="title"/>
          </p:nvPr>
        </p:nvSpPr>
        <p:spPr>
          <a:xfrm>
            <a:off x="838200" y="1"/>
            <a:ext cx="10515600" cy="1193799"/>
          </a:xfrm>
        </p:spPr>
        <p:txBody>
          <a:bodyPr/>
          <a:lstStyle/>
          <a:p>
            <a:pPr algn="ctr"/>
            <a:r>
              <a:rPr lang="en-CA" dirty="0">
                <a:latin typeface="Arial Black" panose="020B0A04020102020204" pitchFamily="34" charset="0"/>
              </a:rPr>
              <a:t>An Object Lesson on the Heart</a:t>
            </a:r>
          </a:p>
        </p:txBody>
      </p:sp>
      <p:sp>
        <p:nvSpPr>
          <p:cNvPr id="3" name="Content Placeholder 2">
            <a:extLst>
              <a:ext uri="{FF2B5EF4-FFF2-40B4-BE49-F238E27FC236}">
                <a16:creationId xmlns:a16="http://schemas.microsoft.com/office/drawing/2014/main" id="{634E9C32-227F-4659-1449-56B1333A362E}"/>
              </a:ext>
            </a:extLst>
          </p:cNvPr>
          <p:cNvSpPr>
            <a:spLocks noGrp="1"/>
          </p:cNvSpPr>
          <p:nvPr>
            <p:ph idx="1"/>
          </p:nvPr>
        </p:nvSpPr>
        <p:spPr>
          <a:xfrm>
            <a:off x="0" y="1155700"/>
            <a:ext cx="12192000" cy="5702299"/>
          </a:xfrm>
        </p:spPr>
        <p:txBody>
          <a:bodyPr>
            <a:normAutofit/>
          </a:bodyPr>
          <a:lstStyle/>
          <a:p>
            <a:r>
              <a:rPr lang="en-CA" dirty="0"/>
              <a:t>When God commanded Abraham to sacrifice Isaac, Abraham was </a:t>
            </a:r>
            <a:r>
              <a:rPr lang="en-CA"/>
              <a:t>around 120 </a:t>
            </a:r>
            <a:r>
              <a:rPr lang="en-CA" dirty="0"/>
              <a:t>years old, </a:t>
            </a:r>
            <a:r>
              <a:rPr lang="en-CA" b="1" dirty="0">
                <a:highlight>
                  <a:srgbClr val="FFFF00"/>
                </a:highlight>
              </a:rPr>
              <a:t>God had been working with Abraham for </a:t>
            </a:r>
            <a:r>
              <a:rPr lang="en-CA" b="1">
                <a:highlight>
                  <a:srgbClr val="FFFF00"/>
                </a:highlight>
              </a:rPr>
              <a:t>about 45 </a:t>
            </a:r>
            <a:r>
              <a:rPr lang="en-CA" b="1" dirty="0">
                <a:highlight>
                  <a:srgbClr val="FFFF00"/>
                </a:highlight>
              </a:rPr>
              <a:t>years</a:t>
            </a:r>
            <a:r>
              <a:rPr lang="en-CA" dirty="0"/>
              <a:t>:</a:t>
            </a:r>
          </a:p>
          <a:p>
            <a:pPr marL="457200" lvl="1" indent="0">
              <a:spcBef>
                <a:spcPts val="0"/>
              </a:spcBef>
              <a:buNone/>
            </a:pPr>
            <a:r>
              <a:rPr lang="en-CA" b="1" u="sng" dirty="0"/>
              <a:t>Genesis 22:1-2 ESV</a:t>
            </a:r>
            <a:br>
              <a:rPr lang="en-CA" b="1" u="sng" dirty="0"/>
            </a:br>
            <a:r>
              <a:rPr lang="en-CA" dirty="0"/>
              <a:t>After these things </a:t>
            </a:r>
            <a:r>
              <a:rPr lang="en-CA" b="1" dirty="0">
                <a:highlight>
                  <a:srgbClr val="FFFF00"/>
                </a:highlight>
              </a:rPr>
              <a:t>God tested Abraham</a:t>
            </a:r>
            <a:r>
              <a:rPr lang="en-CA" dirty="0"/>
              <a:t> and said to him, </a:t>
            </a:r>
          </a:p>
          <a:p>
            <a:pPr marL="457200" lvl="1" indent="0">
              <a:spcBef>
                <a:spcPts val="0"/>
              </a:spcBef>
              <a:buNone/>
            </a:pPr>
            <a:r>
              <a:rPr lang="en-CA" dirty="0"/>
              <a:t>	“Abraham!” </a:t>
            </a:r>
          </a:p>
          <a:p>
            <a:pPr marL="457200" lvl="1" indent="0">
              <a:spcBef>
                <a:spcPts val="0"/>
              </a:spcBef>
              <a:buNone/>
            </a:pPr>
            <a:r>
              <a:rPr lang="en-CA" dirty="0"/>
              <a:t>And he said, </a:t>
            </a:r>
            <a:br>
              <a:rPr lang="en-CA" dirty="0"/>
            </a:br>
            <a:r>
              <a:rPr lang="en-CA" dirty="0"/>
              <a:t>	“Here I am.” </a:t>
            </a:r>
          </a:p>
          <a:p>
            <a:pPr marL="457200" lvl="1" indent="0">
              <a:spcBef>
                <a:spcPts val="0"/>
              </a:spcBef>
              <a:buNone/>
            </a:pPr>
            <a:r>
              <a:rPr lang="en-CA" dirty="0"/>
              <a:t>He said, </a:t>
            </a:r>
            <a:br>
              <a:rPr lang="en-CA" dirty="0"/>
            </a:br>
            <a:r>
              <a:rPr lang="en-CA" dirty="0"/>
              <a:t>	“</a:t>
            </a:r>
            <a:r>
              <a:rPr lang="en-CA" b="1" dirty="0">
                <a:highlight>
                  <a:srgbClr val="FFFF00"/>
                </a:highlight>
              </a:rPr>
              <a:t>Take your son</a:t>
            </a:r>
            <a:r>
              <a:rPr lang="en-CA" dirty="0"/>
              <a:t>, your only son Isaac, whom you love, and go to the land of Moriah, </a:t>
            </a:r>
            <a:br>
              <a:rPr lang="en-CA" dirty="0"/>
            </a:br>
            <a:r>
              <a:rPr lang="en-CA" dirty="0"/>
              <a:t>	and </a:t>
            </a:r>
            <a:r>
              <a:rPr lang="en-CA" b="1" dirty="0">
                <a:highlight>
                  <a:srgbClr val="FFFF00"/>
                </a:highlight>
              </a:rPr>
              <a:t>offer him there as a burnt offering</a:t>
            </a:r>
            <a:r>
              <a:rPr lang="en-CA" dirty="0"/>
              <a:t> on one of the mountains of which I shall tell you.”</a:t>
            </a:r>
          </a:p>
          <a:p>
            <a:r>
              <a:rPr lang="en-CA" b="1" dirty="0">
                <a:highlight>
                  <a:srgbClr val="FFFF00"/>
                </a:highlight>
              </a:rPr>
              <a:t>Abraham</a:t>
            </a:r>
            <a:r>
              <a:rPr lang="en-CA" dirty="0"/>
              <a:t> did NOT understand how God would do it, but he </a:t>
            </a:r>
            <a:r>
              <a:rPr lang="en-CA" b="1" dirty="0">
                <a:highlight>
                  <a:srgbClr val="FFFF00"/>
                </a:highlight>
              </a:rPr>
              <a:t>proceeded in faith</a:t>
            </a:r>
            <a:r>
              <a:rPr lang="en-CA" dirty="0"/>
              <a:t>:</a:t>
            </a:r>
          </a:p>
          <a:p>
            <a:pPr marL="457200" lvl="1" indent="0">
              <a:spcBef>
                <a:spcPts val="0"/>
              </a:spcBef>
              <a:buNone/>
            </a:pPr>
            <a:r>
              <a:rPr lang="en-CA" b="1" u="sng" dirty="0"/>
              <a:t>Genesis 22:8 ESV</a:t>
            </a:r>
            <a:br>
              <a:rPr lang="en-CA" b="1" u="sng" dirty="0"/>
            </a:br>
            <a:r>
              <a:rPr lang="en-CA" dirty="0"/>
              <a:t>Abraham said, </a:t>
            </a:r>
            <a:br>
              <a:rPr lang="en-CA" dirty="0"/>
            </a:br>
            <a:r>
              <a:rPr lang="en-CA" dirty="0"/>
              <a:t>	“</a:t>
            </a:r>
            <a:r>
              <a:rPr lang="en-CA" b="1" dirty="0">
                <a:highlight>
                  <a:srgbClr val="FFFF00"/>
                </a:highlight>
              </a:rPr>
              <a:t>God will provide</a:t>
            </a:r>
            <a:r>
              <a:rPr lang="en-CA" dirty="0"/>
              <a:t> for himself the lamb for a burnt offering, my son.” </a:t>
            </a:r>
            <a:br>
              <a:rPr lang="en-CA" dirty="0"/>
            </a:br>
            <a:r>
              <a:rPr lang="en-CA" dirty="0"/>
              <a:t>So they went both of them together.</a:t>
            </a:r>
          </a:p>
        </p:txBody>
      </p:sp>
    </p:spTree>
    <p:extLst>
      <p:ext uri="{BB962C8B-B14F-4D97-AF65-F5344CB8AC3E}">
        <p14:creationId xmlns:p14="http://schemas.microsoft.com/office/powerpoint/2010/main" val="162778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A2BF3-3CE6-A92F-F061-361EAB98BDC7}"/>
              </a:ext>
            </a:extLst>
          </p:cNvPr>
          <p:cNvSpPr>
            <a:spLocks noGrp="1"/>
          </p:cNvSpPr>
          <p:nvPr>
            <p:ph type="title"/>
          </p:nvPr>
        </p:nvSpPr>
        <p:spPr>
          <a:xfrm>
            <a:off x="838200" y="1"/>
            <a:ext cx="10515600" cy="1149530"/>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An Object Lesson on the Heart</a:t>
            </a:r>
            <a:endParaRPr lang="en-CA" dirty="0"/>
          </a:p>
        </p:txBody>
      </p:sp>
      <p:sp>
        <p:nvSpPr>
          <p:cNvPr id="3" name="Content Placeholder 2">
            <a:extLst>
              <a:ext uri="{FF2B5EF4-FFF2-40B4-BE49-F238E27FC236}">
                <a16:creationId xmlns:a16="http://schemas.microsoft.com/office/drawing/2014/main" id="{CD12EFB7-8620-FF70-7224-A3CE40F0AE2D}"/>
              </a:ext>
            </a:extLst>
          </p:cNvPr>
          <p:cNvSpPr>
            <a:spLocks noGrp="1"/>
          </p:cNvSpPr>
          <p:nvPr>
            <p:ph idx="1"/>
          </p:nvPr>
        </p:nvSpPr>
        <p:spPr>
          <a:xfrm>
            <a:off x="979714" y="1175658"/>
            <a:ext cx="10541726" cy="5682342"/>
          </a:xfrm>
        </p:spPr>
        <p:txBody>
          <a:bodyPr/>
          <a:lstStyle/>
          <a:p>
            <a:pPr marL="0" indent="0">
              <a:buNone/>
            </a:pPr>
            <a:r>
              <a:rPr lang="en-CA" b="1" dirty="0">
                <a:highlight>
                  <a:srgbClr val="FFFF00"/>
                </a:highlight>
              </a:rPr>
              <a:t>In Abraham’s mind</a:t>
            </a:r>
            <a:r>
              <a:rPr lang="en-CA" dirty="0"/>
              <a:t>, </a:t>
            </a:r>
            <a:r>
              <a:rPr lang="en-CA" b="1" dirty="0">
                <a:highlight>
                  <a:srgbClr val="FFFF00"/>
                </a:highlight>
              </a:rPr>
              <a:t>Issac was already dead</a:t>
            </a:r>
            <a:r>
              <a:rPr lang="en-CA" dirty="0"/>
              <a:t>:</a:t>
            </a:r>
          </a:p>
          <a:p>
            <a:pPr marL="457200" lvl="1" indent="0">
              <a:spcBef>
                <a:spcPts val="0"/>
              </a:spcBef>
              <a:buNone/>
            </a:pPr>
            <a:r>
              <a:rPr lang="en-CA" b="1" u="sng" dirty="0"/>
              <a:t>Genesis 22:10-12 ESV</a:t>
            </a:r>
            <a:br>
              <a:rPr lang="en-CA" b="1" u="sng" dirty="0"/>
            </a:br>
            <a:r>
              <a:rPr lang="en-CA" dirty="0"/>
              <a:t>Then </a:t>
            </a:r>
            <a:r>
              <a:rPr lang="en-CA" b="1" dirty="0">
                <a:highlight>
                  <a:srgbClr val="FFFF00"/>
                </a:highlight>
              </a:rPr>
              <a:t>Abraham reached out his hand and took the knife to slaughter his son</a:t>
            </a:r>
            <a:r>
              <a:rPr lang="en-CA" dirty="0"/>
              <a:t>. </a:t>
            </a:r>
          </a:p>
          <a:p>
            <a:pPr marL="457200" lvl="1" indent="0">
              <a:spcBef>
                <a:spcPts val="600"/>
              </a:spcBef>
              <a:buNone/>
            </a:pPr>
            <a:r>
              <a:rPr lang="en-CA" dirty="0"/>
              <a:t>But the angel of the LORD called to him from heaven and said, </a:t>
            </a:r>
            <a:br>
              <a:rPr lang="en-CA" dirty="0"/>
            </a:br>
            <a:r>
              <a:rPr lang="en-CA" dirty="0"/>
              <a:t>	“Abraham, Abraham!” </a:t>
            </a:r>
          </a:p>
          <a:p>
            <a:pPr marL="457200" lvl="1" indent="0">
              <a:spcBef>
                <a:spcPts val="600"/>
              </a:spcBef>
              <a:buNone/>
            </a:pPr>
            <a:r>
              <a:rPr lang="en-CA" dirty="0"/>
              <a:t>And he said, </a:t>
            </a:r>
            <a:br>
              <a:rPr lang="en-CA" dirty="0"/>
            </a:br>
            <a:r>
              <a:rPr lang="en-CA" dirty="0"/>
              <a:t>	“Here I am.” </a:t>
            </a:r>
          </a:p>
          <a:p>
            <a:pPr marL="457200" lvl="1" indent="0">
              <a:spcBef>
                <a:spcPts val="600"/>
              </a:spcBef>
              <a:buNone/>
            </a:pPr>
            <a:r>
              <a:rPr lang="en-CA" dirty="0"/>
              <a:t>He said, </a:t>
            </a:r>
            <a:br>
              <a:rPr lang="en-CA" dirty="0"/>
            </a:br>
            <a:r>
              <a:rPr lang="en-CA" dirty="0"/>
              <a:t>	“Do not lay your hand on the boy or do anything to him, </a:t>
            </a:r>
            <a:br>
              <a:rPr lang="en-CA" dirty="0"/>
            </a:br>
            <a:r>
              <a:rPr lang="en-CA" dirty="0"/>
              <a:t>	</a:t>
            </a:r>
            <a:r>
              <a:rPr lang="en-CA" b="1" dirty="0">
                <a:highlight>
                  <a:srgbClr val="FFFF00"/>
                </a:highlight>
              </a:rPr>
              <a:t>for now I know that you fear God</a:t>
            </a:r>
            <a:r>
              <a:rPr lang="en-CA" dirty="0"/>
              <a:t>, </a:t>
            </a:r>
            <a:br>
              <a:rPr lang="en-CA" dirty="0"/>
            </a:br>
            <a:r>
              <a:rPr lang="en-CA" dirty="0"/>
              <a:t>	seeing you have not withheld your son, your only son, from me.”</a:t>
            </a:r>
          </a:p>
          <a:p>
            <a:pPr>
              <a:spcBef>
                <a:spcPts val="1800"/>
              </a:spcBef>
              <a:buFont typeface="Wingdings" panose="05000000000000000000" pitchFamily="2" charset="2"/>
              <a:buChar char="Ø"/>
            </a:pPr>
            <a:r>
              <a:rPr lang="en-CA" b="1" dirty="0">
                <a:highlight>
                  <a:srgbClr val="FFFF00"/>
                </a:highlight>
              </a:rPr>
              <a:t>Abraham had to pass the test before God knew his heart</a:t>
            </a:r>
          </a:p>
        </p:txBody>
      </p:sp>
    </p:spTree>
    <p:extLst>
      <p:ext uri="{BB962C8B-B14F-4D97-AF65-F5344CB8AC3E}">
        <p14:creationId xmlns:p14="http://schemas.microsoft.com/office/powerpoint/2010/main" val="2791496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E0924-CDC3-F9DC-A819-900E633E3EBC}"/>
              </a:ext>
            </a:extLst>
          </p:cNvPr>
          <p:cNvSpPr>
            <a:spLocks noGrp="1"/>
          </p:cNvSpPr>
          <p:nvPr>
            <p:ph type="title"/>
          </p:nvPr>
        </p:nvSpPr>
        <p:spPr>
          <a:xfrm>
            <a:off x="838200" y="1"/>
            <a:ext cx="10515600" cy="1149530"/>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5974F9B5-8CED-057E-175F-E3365F5C101D}"/>
              </a:ext>
            </a:extLst>
          </p:cNvPr>
          <p:cNvSpPr>
            <a:spLocks noGrp="1"/>
          </p:cNvSpPr>
          <p:nvPr>
            <p:ph idx="1"/>
          </p:nvPr>
        </p:nvSpPr>
        <p:spPr>
          <a:xfrm>
            <a:off x="1084216" y="1175658"/>
            <a:ext cx="10424161" cy="5682342"/>
          </a:xfrm>
        </p:spPr>
        <p:txBody>
          <a:bodyPr/>
          <a:lstStyle/>
          <a:p>
            <a:r>
              <a:rPr lang="en-CA" dirty="0"/>
              <a:t>The New Testament explicitly uses the metaphor of the Christian life being a war in which </a:t>
            </a:r>
            <a:r>
              <a:rPr lang="en-CA" b="1" dirty="0">
                <a:highlight>
                  <a:srgbClr val="FFFF00"/>
                </a:highlight>
              </a:rPr>
              <a:t>we are soldiers for God</a:t>
            </a:r>
          </a:p>
          <a:p>
            <a:r>
              <a:rPr lang="en-CA" dirty="0"/>
              <a:t>The Old Testament has a whole series of prophecies which depict violence upon the nations by Israel in the World Tomorrow </a:t>
            </a:r>
          </a:p>
          <a:p>
            <a:r>
              <a:rPr lang="en-CA" b="1" dirty="0">
                <a:highlight>
                  <a:srgbClr val="FFFF00"/>
                </a:highlight>
              </a:rPr>
              <a:t>The metaphor of violence</a:t>
            </a:r>
            <a:r>
              <a:rPr lang="en-CA" dirty="0"/>
              <a:t> is used to teach us to violently hate sin</a:t>
            </a:r>
          </a:p>
          <a:p>
            <a:r>
              <a:rPr lang="en-CA" dirty="0"/>
              <a:t>In our Christian life we are at </a:t>
            </a:r>
            <a:r>
              <a:rPr lang="en-CA" b="1" dirty="0">
                <a:highlight>
                  <a:srgbClr val="FFFF00"/>
                </a:highlight>
              </a:rPr>
              <a:t>war with the world</a:t>
            </a:r>
            <a:r>
              <a:rPr lang="en-CA" dirty="0"/>
              <a:t> </a:t>
            </a:r>
            <a:br>
              <a:rPr lang="en-CA" dirty="0"/>
            </a:br>
            <a:r>
              <a:rPr lang="en-CA" dirty="0"/>
              <a:t>and at </a:t>
            </a:r>
            <a:r>
              <a:rPr lang="en-CA" b="1" dirty="0">
                <a:highlight>
                  <a:srgbClr val="FFFF00"/>
                </a:highlight>
              </a:rPr>
              <a:t>war with our own human nature</a:t>
            </a:r>
            <a:r>
              <a:rPr lang="en-CA" dirty="0"/>
              <a:t> – both can drag us into sin </a:t>
            </a:r>
          </a:p>
          <a:p>
            <a:r>
              <a:rPr lang="en-CA" dirty="0"/>
              <a:t>We require ongoing </a:t>
            </a:r>
            <a:r>
              <a:rPr lang="en-CA" b="1" dirty="0">
                <a:highlight>
                  <a:srgbClr val="FFFF00"/>
                </a:highlight>
              </a:rPr>
              <a:t>repentance</a:t>
            </a:r>
            <a:r>
              <a:rPr lang="en-CA" dirty="0"/>
              <a:t> so that God can </a:t>
            </a:r>
            <a:r>
              <a:rPr lang="en-CA" b="1" dirty="0">
                <a:highlight>
                  <a:srgbClr val="FFFF00"/>
                </a:highlight>
              </a:rPr>
              <a:t>purify our hearts and minds through the Holy Spirt</a:t>
            </a:r>
          </a:p>
          <a:p>
            <a:r>
              <a:rPr lang="en-CA" b="1" dirty="0">
                <a:highlight>
                  <a:srgbClr val="FFFF00"/>
                </a:highlight>
              </a:rPr>
              <a:t>God will test us</a:t>
            </a:r>
            <a:r>
              <a:rPr lang="en-CA" dirty="0"/>
              <a:t> to determine whether or NOT to grant the gift of eternal life</a:t>
            </a:r>
          </a:p>
        </p:txBody>
      </p:sp>
    </p:spTree>
    <p:extLst>
      <p:ext uri="{BB962C8B-B14F-4D97-AF65-F5344CB8AC3E}">
        <p14:creationId xmlns:p14="http://schemas.microsoft.com/office/powerpoint/2010/main" val="336500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A4581-6FAD-8E41-FCC6-AD69775C38E0}"/>
              </a:ext>
            </a:extLst>
          </p:cNvPr>
          <p:cNvSpPr>
            <a:spLocks noGrp="1"/>
          </p:cNvSpPr>
          <p:nvPr>
            <p:ph type="title"/>
          </p:nvPr>
        </p:nvSpPr>
        <p:spPr>
          <a:xfrm>
            <a:off x="838200" y="1"/>
            <a:ext cx="10515600" cy="1136468"/>
          </a:xfrm>
        </p:spPr>
        <p:txBody>
          <a:bodyPr/>
          <a:lstStyle/>
          <a:p>
            <a:pPr algn="ctr"/>
            <a:r>
              <a:rPr lang="en-CA" dirty="0">
                <a:latin typeface="Arial Black" panose="020B0A04020102020204" pitchFamily="34" charset="0"/>
              </a:rPr>
              <a:t>The War Against the World</a:t>
            </a:r>
          </a:p>
        </p:txBody>
      </p:sp>
      <p:sp>
        <p:nvSpPr>
          <p:cNvPr id="3" name="Content Placeholder 2">
            <a:extLst>
              <a:ext uri="{FF2B5EF4-FFF2-40B4-BE49-F238E27FC236}">
                <a16:creationId xmlns:a16="http://schemas.microsoft.com/office/drawing/2014/main" id="{3F84A492-4CBF-23D8-4A68-A3AADE82BAB0}"/>
              </a:ext>
            </a:extLst>
          </p:cNvPr>
          <p:cNvSpPr>
            <a:spLocks noGrp="1"/>
          </p:cNvSpPr>
          <p:nvPr>
            <p:ph idx="1"/>
          </p:nvPr>
        </p:nvSpPr>
        <p:spPr>
          <a:xfrm>
            <a:off x="561703" y="1149532"/>
            <a:ext cx="10711544" cy="5708468"/>
          </a:xfrm>
        </p:spPr>
        <p:txBody>
          <a:bodyPr/>
          <a:lstStyle/>
          <a:p>
            <a:r>
              <a:rPr lang="en-CA" dirty="0"/>
              <a:t>Until the Kingdom of God comes, we can do nothing to change the world</a:t>
            </a:r>
          </a:p>
          <a:p>
            <a:r>
              <a:rPr lang="en-CA" dirty="0"/>
              <a:t>When the Kingdom comes, after the First Resurrection, </a:t>
            </a:r>
            <a:r>
              <a:rPr lang="en-CA" b="1" dirty="0">
                <a:highlight>
                  <a:srgbClr val="FFFF00"/>
                </a:highlight>
              </a:rPr>
              <a:t>we will be able to wage our war to eradicate sin from the world</a:t>
            </a:r>
          </a:p>
          <a:p>
            <a:r>
              <a:rPr lang="en-CA" dirty="0"/>
              <a:t>There is a whole group of prophecies which deal with the eradication of sin in the World Tomorrow</a:t>
            </a:r>
          </a:p>
          <a:p>
            <a:r>
              <a:rPr lang="en-CA" dirty="0"/>
              <a:t>The purpose of the prophecies is to prepare us to be able to win the war</a:t>
            </a:r>
          </a:p>
          <a:p>
            <a:r>
              <a:rPr lang="en-CA" dirty="0"/>
              <a:t>To eradicate sin, </a:t>
            </a:r>
            <a:r>
              <a:rPr lang="en-CA" b="1" dirty="0">
                <a:highlight>
                  <a:srgbClr val="FFFF00"/>
                </a:highlight>
              </a:rPr>
              <a:t>we must develop a violent hatred of sin</a:t>
            </a:r>
          </a:p>
          <a:p>
            <a:r>
              <a:rPr lang="en-CA" dirty="0"/>
              <a:t>These prophecies were grossly misunderstood by the Jews at the time of the First Advent</a:t>
            </a:r>
          </a:p>
          <a:p>
            <a:r>
              <a:rPr lang="en-CA" dirty="0"/>
              <a:t>These prophecies can be confusing to us today  </a:t>
            </a:r>
          </a:p>
        </p:txBody>
      </p:sp>
    </p:spTree>
    <p:extLst>
      <p:ext uri="{BB962C8B-B14F-4D97-AF65-F5344CB8AC3E}">
        <p14:creationId xmlns:p14="http://schemas.microsoft.com/office/powerpoint/2010/main" val="37064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E6D37-2C53-F778-8EB3-1E5B976F0BCA}"/>
              </a:ext>
            </a:extLst>
          </p:cNvPr>
          <p:cNvSpPr>
            <a:spLocks noGrp="1"/>
          </p:cNvSpPr>
          <p:nvPr>
            <p:ph type="title"/>
          </p:nvPr>
        </p:nvSpPr>
        <p:spPr>
          <a:xfrm>
            <a:off x="838200" y="1"/>
            <a:ext cx="10515600" cy="1162593"/>
          </a:xfrm>
        </p:spPr>
        <p:txBody>
          <a:bodyPr/>
          <a:lstStyle/>
          <a:p>
            <a:pPr algn="ctr"/>
            <a:r>
              <a:rPr lang="en-CA" dirty="0">
                <a:latin typeface="Arial Black" panose="020B0A04020102020204" pitchFamily="34" charset="0"/>
              </a:rPr>
              <a:t>The Messianic Expectation</a:t>
            </a:r>
          </a:p>
        </p:txBody>
      </p:sp>
      <p:sp>
        <p:nvSpPr>
          <p:cNvPr id="3" name="Content Placeholder 2">
            <a:extLst>
              <a:ext uri="{FF2B5EF4-FFF2-40B4-BE49-F238E27FC236}">
                <a16:creationId xmlns:a16="http://schemas.microsoft.com/office/drawing/2014/main" id="{66823133-483F-4E0C-2511-DB98C3371885}"/>
              </a:ext>
            </a:extLst>
          </p:cNvPr>
          <p:cNvSpPr>
            <a:spLocks noGrp="1"/>
          </p:cNvSpPr>
          <p:nvPr>
            <p:ph idx="1"/>
          </p:nvPr>
        </p:nvSpPr>
        <p:spPr>
          <a:xfrm>
            <a:off x="0" y="1136470"/>
            <a:ext cx="12192000" cy="5721530"/>
          </a:xfrm>
        </p:spPr>
        <p:txBody>
          <a:bodyPr>
            <a:normAutofit lnSpcReduction="10000"/>
          </a:bodyPr>
          <a:lstStyle/>
          <a:p>
            <a:r>
              <a:rPr lang="en-CA" b="1" dirty="0">
                <a:highlight>
                  <a:srgbClr val="FFFF00"/>
                </a:highlight>
              </a:rPr>
              <a:t>To briefly review</a:t>
            </a:r>
            <a:r>
              <a:rPr lang="en-CA" dirty="0"/>
              <a:t>:  the Jews at the time of the First Advent were expecting the coming of the prophesized Messiah</a:t>
            </a:r>
          </a:p>
          <a:p>
            <a:pPr>
              <a:spcBef>
                <a:spcPts val="600"/>
              </a:spcBef>
            </a:pPr>
            <a:r>
              <a:rPr lang="en-CA" dirty="0"/>
              <a:t>They expected him to be a warrior king and establish “Israel”, i.e., the Jews, as the dominant nation on earth</a:t>
            </a:r>
          </a:p>
          <a:p>
            <a:pPr>
              <a:spcBef>
                <a:spcPts val="600"/>
              </a:spcBef>
            </a:pPr>
            <a:r>
              <a:rPr lang="en-CA" dirty="0"/>
              <a:t>This expectation was based on applying the prophecies of the Day of YHWH, the Second Exodus, and the New Israel to the First Advent</a:t>
            </a:r>
          </a:p>
          <a:p>
            <a:pPr>
              <a:spcBef>
                <a:spcPts val="600"/>
              </a:spcBef>
            </a:pPr>
            <a:r>
              <a:rPr lang="en-CA" dirty="0"/>
              <a:t>They did NOT have an understanding that there would be a Second Advent</a:t>
            </a:r>
          </a:p>
          <a:p>
            <a:pPr>
              <a:spcBef>
                <a:spcPts val="600"/>
              </a:spcBef>
            </a:pPr>
            <a:r>
              <a:rPr lang="en-CA" dirty="0"/>
              <a:t>Jesus fought the Jews’ expectation throughout his whole ministry:</a:t>
            </a:r>
          </a:p>
          <a:p>
            <a:pPr marL="457200" lvl="1" indent="0">
              <a:spcBef>
                <a:spcPts val="0"/>
              </a:spcBef>
              <a:buNone/>
            </a:pPr>
            <a:r>
              <a:rPr lang="en-CA" b="1" u="sng" dirty="0"/>
              <a:t>John 6:11, 14-15 ESV</a:t>
            </a:r>
            <a:br>
              <a:rPr lang="en-CA" dirty="0"/>
            </a:br>
            <a:r>
              <a:rPr lang="en-CA" dirty="0"/>
              <a:t>Jesus then took the loaves, and when he had given thanks, </a:t>
            </a:r>
            <a:br>
              <a:rPr lang="en-CA" dirty="0"/>
            </a:br>
            <a:r>
              <a:rPr lang="en-CA" dirty="0"/>
              <a:t>he distributed them to those who were seated. </a:t>
            </a:r>
            <a:br>
              <a:rPr lang="en-CA" dirty="0"/>
            </a:br>
            <a:r>
              <a:rPr lang="en-CA" dirty="0"/>
              <a:t>So also the fish, as much as they wanted. </a:t>
            </a:r>
            <a:br>
              <a:rPr lang="en-CA" dirty="0"/>
            </a:br>
            <a:r>
              <a:rPr lang="en-CA" dirty="0"/>
              <a:t>When </a:t>
            </a:r>
            <a:r>
              <a:rPr lang="en-CA" b="1" dirty="0">
                <a:highlight>
                  <a:srgbClr val="FFFF00"/>
                </a:highlight>
              </a:rPr>
              <a:t>the people saw the sign</a:t>
            </a:r>
            <a:r>
              <a:rPr lang="en-CA" dirty="0"/>
              <a:t> that he had done, they said, </a:t>
            </a:r>
          </a:p>
          <a:p>
            <a:pPr marL="914400" lvl="2" indent="0">
              <a:spcBef>
                <a:spcPts val="0"/>
              </a:spcBef>
              <a:buNone/>
            </a:pPr>
            <a:r>
              <a:rPr lang="en-CA" sz="2400" dirty="0"/>
              <a:t>“</a:t>
            </a:r>
            <a:r>
              <a:rPr lang="en-CA" sz="2400" b="1" dirty="0">
                <a:highlight>
                  <a:srgbClr val="FFFF00"/>
                </a:highlight>
              </a:rPr>
              <a:t>This is indeed the Prophet </a:t>
            </a:r>
            <a:r>
              <a:rPr lang="en-CA" sz="2400" dirty="0"/>
              <a:t>who is to come into the world!”</a:t>
            </a:r>
          </a:p>
          <a:p>
            <a:pPr marL="457200" lvl="1" indent="0">
              <a:spcBef>
                <a:spcPts val="0"/>
              </a:spcBef>
              <a:buNone/>
            </a:pPr>
            <a:r>
              <a:rPr lang="en-CA" b="1" dirty="0">
                <a:highlight>
                  <a:srgbClr val="FFFF00"/>
                </a:highlight>
              </a:rPr>
              <a:t>Perceiving then that they were about to come and take him by force to make him king</a:t>
            </a:r>
            <a:r>
              <a:rPr lang="en-CA" dirty="0"/>
              <a:t>, </a:t>
            </a:r>
            <a:br>
              <a:rPr lang="en-CA" dirty="0"/>
            </a:br>
            <a:r>
              <a:rPr lang="en-CA" dirty="0"/>
              <a:t>Jesus withdrew again to the mountain by himself.</a:t>
            </a:r>
          </a:p>
        </p:txBody>
      </p:sp>
    </p:spTree>
    <p:extLst>
      <p:ext uri="{BB962C8B-B14F-4D97-AF65-F5344CB8AC3E}">
        <p14:creationId xmlns:p14="http://schemas.microsoft.com/office/powerpoint/2010/main" val="1606763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3278B-E7A9-D3CE-D39E-D965BCF2FC7D}"/>
              </a:ext>
            </a:extLst>
          </p:cNvPr>
          <p:cNvSpPr>
            <a:spLocks noGrp="1"/>
          </p:cNvSpPr>
          <p:nvPr>
            <p:ph type="title"/>
          </p:nvPr>
        </p:nvSpPr>
        <p:spPr>
          <a:xfrm>
            <a:off x="838200" y="1"/>
            <a:ext cx="10515600" cy="1149530"/>
          </a:xfrm>
        </p:spPr>
        <p:txBody>
          <a:bodyPr/>
          <a:lstStyle/>
          <a:p>
            <a:pPr algn="ctr"/>
            <a:r>
              <a:rPr lang="en-CA" dirty="0">
                <a:latin typeface="Arial Black" panose="020B0A04020102020204" pitchFamily="34" charset="0"/>
              </a:rPr>
              <a:t>The Metaphor of Violence</a:t>
            </a:r>
          </a:p>
        </p:txBody>
      </p:sp>
      <p:sp>
        <p:nvSpPr>
          <p:cNvPr id="3" name="Content Placeholder 2">
            <a:extLst>
              <a:ext uri="{FF2B5EF4-FFF2-40B4-BE49-F238E27FC236}">
                <a16:creationId xmlns:a16="http://schemas.microsoft.com/office/drawing/2014/main" id="{40219AAC-F670-39E4-B32F-8153DBAB82D6}"/>
              </a:ext>
            </a:extLst>
          </p:cNvPr>
          <p:cNvSpPr>
            <a:spLocks noGrp="1"/>
          </p:cNvSpPr>
          <p:nvPr>
            <p:ph idx="1"/>
          </p:nvPr>
        </p:nvSpPr>
        <p:spPr>
          <a:xfrm>
            <a:off x="457200" y="1136470"/>
            <a:ext cx="11734800" cy="5721530"/>
          </a:xfrm>
        </p:spPr>
        <p:txBody>
          <a:bodyPr>
            <a:normAutofit/>
          </a:bodyPr>
          <a:lstStyle/>
          <a:p>
            <a:r>
              <a:rPr lang="en-CA" dirty="0"/>
              <a:t>This whole group of prophecies was also misunderstood by the Jews</a:t>
            </a:r>
          </a:p>
          <a:p>
            <a:r>
              <a:rPr lang="en-CA" dirty="0"/>
              <a:t>Taken at face value, these prophecies clearly indicate </a:t>
            </a:r>
            <a:r>
              <a:rPr lang="en-CA" b="1" dirty="0">
                <a:highlight>
                  <a:srgbClr val="FFFF00"/>
                </a:highlight>
              </a:rPr>
              <a:t>ongoing violence and military domination of Israel over other nations after the establishment of the Kingdom of God</a:t>
            </a:r>
            <a:r>
              <a:rPr lang="en-CA" dirty="0"/>
              <a:t>:</a:t>
            </a:r>
          </a:p>
          <a:p>
            <a:pPr marL="457200" lvl="1" indent="0">
              <a:spcBef>
                <a:spcPts val="0"/>
              </a:spcBef>
              <a:buNone/>
            </a:pPr>
            <a:r>
              <a:rPr lang="en-CA" b="1" u="sng" dirty="0"/>
              <a:t>Obadiah 15, 17-18 ESV</a:t>
            </a:r>
            <a:br>
              <a:rPr lang="en-CA" dirty="0"/>
            </a:br>
            <a:r>
              <a:rPr lang="en-CA" dirty="0"/>
              <a:t>(15) For </a:t>
            </a:r>
            <a:r>
              <a:rPr lang="en-CA" b="1" dirty="0">
                <a:highlight>
                  <a:srgbClr val="FFFF00"/>
                </a:highlight>
              </a:rPr>
              <a:t>the day of the LORD</a:t>
            </a:r>
            <a:r>
              <a:rPr lang="en-CA" dirty="0"/>
              <a:t> is near upon all the nations.</a:t>
            </a:r>
            <a:br>
              <a:rPr lang="en-CA" dirty="0"/>
            </a:br>
            <a:r>
              <a:rPr lang="en-CA" dirty="0"/>
              <a:t>As you have done, it shall be done to you; your deeds shall return on your own head.</a:t>
            </a:r>
          </a:p>
          <a:p>
            <a:pPr marL="457200" lvl="1" indent="0">
              <a:buNone/>
            </a:pPr>
            <a:r>
              <a:rPr lang="en-CA" dirty="0"/>
              <a:t>(17) But in </a:t>
            </a:r>
            <a:r>
              <a:rPr lang="en-CA" b="1" dirty="0">
                <a:highlight>
                  <a:srgbClr val="FFFF00"/>
                </a:highlight>
              </a:rPr>
              <a:t>Mount Zion</a:t>
            </a:r>
            <a:r>
              <a:rPr lang="en-CA" dirty="0"/>
              <a:t> there shall be those who escape, and it </a:t>
            </a:r>
            <a:r>
              <a:rPr lang="en-CA" b="1" dirty="0">
                <a:highlight>
                  <a:srgbClr val="FFFF00"/>
                </a:highlight>
              </a:rPr>
              <a:t>shall be holy</a:t>
            </a:r>
            <a:r>
              <a:rPr lang="en-CA" dirty="0"/>
              <a:t>,</a:t>
            </a:r>
            <a:br>
              <a:rPr lang="en-CA" dirty="0"/>
            </a:br>
            <a:r>
              <a:rPr lang="en-CA" dirty="0"/>
              <a:t>and the house of Jacob shall possess their own possessions.</a:t>
            </a:r>
          </a:p>
          <a:p>
            <a:pPr marL="457200" lvl="1" indent="0">
              <a:buNone/>
            </a:pPr>
            <a:r>
              <a:rPr lang="en-CA" dirty="0"/>
              <a:t>(18) The house of Jacob shall be a fire,</a:t>
            </a:r>
            <a:br>
              <a:rPr lang="en-CA" dirty="0"/>
            </a:br>
            <a:r>
              <a:rPr lang="en-CA" dirty="0"/>
              <a:t>and the house of Joseph a flame, </a:t>
            </a:r>
            <a:br>
              <a:rPr lang="en-CA" dirty="0"/>
            </a:br>
            <a:r>
              <a:rPr lang="en-CA" dirty="0"/>
              <a:t>and the house of Esau stubble;</a:t>
            </a:r>
            <a:br>
              <a:rPr lang="en-CA" dirty="0"/>
            </a:br>
            <a:r>
              <a:rPr lang="en-CA" b="1" dirty="0">
                <a:highlight>
                  <a:srgbClr val="FFFF00"/>
                </a:highlight>
              </a:rPr>
              <a:t>they shall burn them and consume them</a:t>
            </a:r>
            <a:r>
              <a:rPr lang="en-CA" dirty="0"/>
              <a:t>,</a:t>
            </a:r>
            <a:br>
              <a:rPr lang="en-CA" dirty="0"/>
            </a:br>
            <a:r>
              <a:rPr lang="en-CA" dirty="0"/>
              <a:t>and </a:t>
            </a:r>
            <a:r>
              <a:rPr lang="en-CA" b="1" dirty="0">
                <a:highlight>
                  <a:srgbClr val="FFFF00"/>
                </a:highlight>
              </a:rPr>
              <a:t>there shall be no survivor</a:t>
            </a:r>
            <a:r>
              <a:rPr lang="en-CA" dirty="0"/>
              <a:t> for the house of Esau, for the LORD has spoken.</a:t>
            </a:r>
          </a:p>
        </p:txBody>
      </p:sp>
    </p:spTree>
    <p:extLst>
      <p:ext uri="{BB962C8B-B14F-4D97-AF65-F5344CB8AC3E}">
        <p14:creationId xmlns:p14="http://schemas.microsoft.com/office/powerpoint/2010/main" val="2907040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385D-576F-3D9B-140F-CEEB9FC80B23}"/>
              </a:ext>
            </a:extLst>
          </p:cNvPr>
          <p:cNvSpPr>
            <a:spLocks noGrp="1"/>
          </p:cNvSpPr>
          <p:nvPr>
            <p:ph type="title"/>
          </p:nvPr>
        </p:nvSpPr>
        <p:spPr>
          <a:xfrm>
            <a:off x="838200" y="1"/>
            <a:ext cx="10515600" cy="1110342"/>
          </a:xfrm>
        </p:spPr>
        <p:txBody>
          <a:bodyPr/>
          <a:lstStyle/>
          <a:p>
            <a:pPr algn="ctr"/>
            <a:r>
              <a:rPr lang="en-CA" dirty="0">
                <a:latin typeface="Arial Black" panose="020B0A04020102020204" pitchFamily="34" charset="0"/>
              </a:rPr>
              <a:t>An Obvious Contradiction</a:t>
            </a:r>
          </a:p>
        </p:txBody>
      </p:sp>
      <p:sp>
        <p:nvSpPr>
          <p:cNvPr id="3" name="Content Placeholder 2">
            <a:extLst>
              <a:ext uri="{FF2B5EF4-FFF2-40B4-BE49-F238E27FC236}">
                <a16:creationId xmlns:a16="http://schemas.microsoft.com/office/drawing/2014/main" id="{7889B01C-52CB-84FD-09B3-82EF402507C2}"/>
              </a:ext>
            </a:extLst>
          </p:cNvPr>
          <p:cNvSpPr>
            <a:spLocks noGrp="1"/>
          </p:cNvSpPr>
          <p:nvPr>
            <p:ph idx="1"/>
          </p:nvPr>
        </p:nvSpPr>
        <p:spPr>
          <a:xfrm>
            <a:off x="0" y="1188720"/>
            <a:ext cx="12192000" cy="5669279"/>
          </a:xfrm>
        </p:spPr>
        <p:txBody>
          <a:bodyPr>
            <a:normAutofit/>
          </a:bodyPr>
          <a:lstStyle/>
          <a:p>
            <a:pPr marL="0" indent="0">
              <a:buNone/>
            </a:pPr>
            <a:r>
              <a:rPr lang="en-CA" dirty="0"/>
              <a:t>These prophecies of “violence” present and obvious contradiction with the many prophecies of “peace” in the World Tomorrow: </a:t>
            </a:r>
          </a:p>
          <a:p>
            <a:pPr marL="457200" lvl="1" indent="0">
              <a:spcBef>
                <a:spcPts val="0"/>
              </a:spcBef>
              <a:buNone/>
            </a:pPr>
            <a:r>
              <a:rPr lang="en-CA" b="1" u="sng" dirty="0"/>
              <a:t>Isaiah 2:2, 4b ESV</a:t>
            </a:r>
            <a:r>
              <a:rPr lang="en-CA" dirty="0"/>
              <a:t>	</a:t>
            </a:r>
            <a:br>
              <a:rPr lang="en-CA" dirty="0"/>
            </a:br>
            <a:r>
              <a:rPr lang="en-CA" dirty="0"/>
              <a:t>It shall come to pass </a:t>
            </a:r>
            <a:r>
              <a:rPr lang="en-CA" b="1" dirty="0">
                <a:highlight>
                  <a:srgbClr val="FFFF00"/>
                </a:highlight>
              </a:rPr>
              <a:t>in the latter days</a:t>
            </a:r>
            <a:r>
              <a:rPr lang="en-CA" dirty="0"/>
              <a:t> that the mountain of the house of the LORD</a:t>
            </a:r>
            <a:br>
              <a:rPr lang="en-CA" dirty="0"/>
            </a:br>
            <a:r>
              <a:rPr lang="en-CA" dirty="0"/>
              <a:t>shall be established as the highest of the mountains, </a:t>
            </a:r>
            <a:br>
              <a:rPr lang="en-CA" dirty="0"/>
            </a:br>
            <a:r>
              <a:rPr lang="en-CA" dirty="0"/>
              <a:t>and shall be lifted up above the hills; and all the nations shall flow to it … </a:t>
            </a:r>
            <a:br>
              <a:rPr lang="en-CA" dirty="0"/>
            </a:br>
            <a:r>
              <a:rPr lang="en-CA" dirty="0"/>
              <a:t>and they shall beat their swords into plowshares, and their spears into pruning hooks;</a:t>
            </a:r>
            <a:br>
              <a:rPr lang="en-CA" dirty="0"/>
            </a:br>
            <a:r>
              <a:rPr lang="en-CA" b="1" dirty="0">
                <a:highlight>
                  <a:srgbClr val="FFFF00"/>
                </a:highlight>
              </a:rPr>
              <a:t>nation shall not lift up sword against nation</a:t>
            </a:r>
            <a:r>
              <a:rPr lang="en-CA" dirty="0"/>
              <a:t>, </a:t>
            </a:r>
            <a:r>
              <a:rPr lang="en-CA" b="1" dirty="0">
                <a:highlight>
                  <a:srgbClr val="FFFF00"/>
                </a:highlight>
              </a:rPr>
              <a:t>neither shall they learn war anymore</a:t>
            </a:r>
            <a:r>
              <a:rPr lang="en-CA" dirty="0"/>
              <a:t>.</a:t>
            </a:r>
          </a:p>
          <a:p>
            <a:pPr marL="457200" lvl="1" indent="0">
              <a:buNone/>
            </a:pPr>
            <a:r>
              <a:rPr lang="en-CA" b="1" u="sng" dirty="0"/>
              <a:t>Isaiah 9:7a, 57:19b ESV</a:t>
            </a:r>
            <a:br>
              <a:rPr lang="en-CA" dirty="0"/>
            </a:br>
            <a:r>
              <a:rPr lang="en-CA" dirty="0"/>
              <a:t>Of the increase of his government and </a:t>
            </a:r>
            <a:r>
              <a:rPr lang="en-CA" b="1" dirty="0">
                <a:highlight>
                  <a:srgbClr val="FFFF00"/>
                </a:highlight>
              </a:rPr>
              <a:t>of peace there will be no end</a:t>
            </a:r>
            <a:r>
              <a:rPr lang="en-CA" dirty="0"/>
              <a:t> … </a:t>
            </a:r>
          </a:p>
          <a:p>
            <a:pPr marL="457200" lvl="1" indent="0">
              <a:buNone/>
            </a:pPr>
            <a:r>
              <a:rPr lang="en-CA" dirty="0"/>
              <a:t>“</a:t>
            </a:r>
            <a:r>
              <a:rPr lang="en-CA" b="1" dirty="0">
                <a:highlight>
                  <a:srgbClr val="FFFF00"/>
                </a:highlight>
              </a:rPr>
              <a:t>Peace, peace, to the far and to the near</a:t>
            </a:r>
            <a:r>
              <a:rPr lang="en-CA" dirty="0"/>
              <a:t>,” says the LORD, “and I will heal him.”</a:t>
            </a:r>
          </a:p>
          <a:p>
            <a:pPr marL="457200" lvl="1" indent="0">
              <a:buNone/>
            </a:pPr>
            <a:r>
              <a:rPr lang="en-CA" b="1" u="sng" dirty="0"/>
              <a:t>Isaiah 52:7 ESV</a:t>
            </a:r>
            <a:br>
              <a:rPr lang="en-CA" dirty="0"/>
            </a:br>
            <a:r>
              <a:rPr lang="en-CA" dirty="0"/>
              <a:t>How beautiful upon the mountains are the feet of him who brings good news,</a:t>
            </a:r>
            <a:br>
              <a:rPr lang="en-CA" dirty="0"/>
            </a:br>
            <a:r>
              <a:rPr lang="en-CA" b="1" dirty="0">
                <a:highlight>
                  <a:srgbClr val="FFFF00"/>
                </a:highlight>
              </a:rPr>
              <a:t>who publishes peace</a:t>
            </a:r>
            <a:r>
              <a:rPr lang="en-CA" dirty="0"/>
              <a:t>, who brings good news of happiness,</a:t>
            </a:r>
            <a:br>
              <a:rPr lang="en-CA" dirty="0"/>
            </a:br>
            <a:r>
              <a:rPr lang="en-CA" dirty="0"/>
              <a:t>who publishes salvation, who says to Zion, “</a:t>
            </a:r>
            <a:r>
              <a:rPr lang="en-CA" b="1" dirty="0">
                <a:highlight>
                  <a:srgbClr val="FFFF00"/>
                </a:highlight>
              </a:rPr>
              <a:t>Your God reigns</a:t>
            </a:r>
            <a:r>
              <a:rPr lang="en-CA" dirty="0"/>
              <a:t>.”</a:t>
            </a:r>
          </a:p>
        </p:txBody>
      </p:sp>
    </p:spTree>
    <p:extLst>
      <p:ext uri="{BB962C8B-B14F-4D97-AF65-F5344CB8AC3E}">
        <p14:creationId xmlns:p14="http://schemas.microsoft.com/office/powerpoint/2010/main" val="2214518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78B28-AD3B-70B9-EC54-A3D36416A090}"/>
              </a:ext>
            </a:extLst>
          </p:cNvPr>
          <p:cNvSpPr>
            <a:spLocks noGrp="1"/>
          </p:cNvSpPr>
          <p:nvPr>
            <p:ph type="title"/>
          </p:nvPr>
        </p:nvSpPr>
        <p:spPr>
          <a:xfrm>
            <a:off x="838200" y="1"/>
            <a:ext cx="10515600" cy="1123405"/>
          </a:xfrm>
        </p:spPr>
        <p:txBody>
          <a:bodyPr/>
          <a:lstStyle/>
          <a:p>
            <a:pPr algn="ctr"/>
            <a:r>
              <a:rPr lang="en-CA" dirty="0">
                <a:latin typeface="Arial Black" panose="020B0A04020102020204" pitchFamily="34" charset="0"/>
              </a:rPr>
              <a:t>An Obvious Contradiction</a:t>
            </a:r>
            <a:endParaRPr lang="en-CA" dirty="0"/>
          </a:p>
        </p:txBody>
      </p:sp>
      <p:sp>
        <p:nvSpPr>
          <p:cNvPr id="3" name="Content Placeholder 2">
            <a:extLst>
              <a:ext uri="{FF2B5EF4-FFF2-40B4-BE49-F238E27FC236}">
                <a16:creationId xmlns:a16="http://schemas.microsoft.com/office/drawing/2014/main" id="{2DE33AC6-43CE-82EB-C532-8DF82D7945A4}"/>
              </a:ext>
            </a:extLst>
          </p:cNvPr>
          <p:cNvSpPr>
            <a:spLocks noGrp="1"/>
          </p:cNvSpPr>
          <p:nvPr>
            <p:ph idx="1"/>
          </p:nvPr>
        </p:nvSpPr>
        <p:spPr>
          <a:xfrm>
            <a:off x="0" y="1136470"/>
            <a:ext cx="12192000" cy="5721530"/>
          </a:xfrm>
        </p:spPr>
        <p:txBody>
          <a:bodyPr>
            <a:normAutofit/>
          </a:bodyPr>
          <a:lstStyle/>
          <a:p>
            <a:pPr marL="457200" lvl="1" indent="0">
              <a:buNone/>
            </a:pPr>
            <a:r>
              <a:rPr lang="en-CA" b="1" u="sng" dirty="0"/>
              <a:t>Ezekiel 34:25, 37:25-26a ESV </a:t>
            </a:r>
            <a:br>
              <a:rPr lang="en-CA" dirty="0"/>
            </a:br>
            <a:r>
              <a:rPr lang="en-CA" b="1" dirty="0">
                <a:highlight>
                  <a:srgbClr val="FFFF00"/>
                </a:highlight>
              </a:rPr>
              <a:t>I will make with them a covenant of peace</a:t>
            </a:r>
            <a:r>
              <a:rPr lang="en-CA" dirty="0"/>
              <a:t> and banish wild beasts from the land, </a:t>
            </a:r>
            <a:br>
              <a:rPr lang="en-CA" dirty="0"/>
            </a:br>
            <a:r>
              <a:rPr lang="en-CA" dirty="0"/>
              <a:t>so that they may dwell securely in the wilderness and sleep in the woods. </a:t>
            </a:r>
          </a:p>
          <a:p>
            <a:pPr marL="457200" lvl="1" indent="0">
              <a:buNone/>
            </a:pPr>
            <a:r>
              <a:rPr lang="en-CA" dirty="0"/>
              <a:t>They shall dwell in the land that I gave to my servant Jacob, where your fathers lived. </a:t>
            </a:r>
            <a:br>
              <a:rPr lang="en-CA" dirty="0"/>
            </a:br>
            <a:r>
              <a:rPr lang="en-CA" dirty="0"/>
              <a:t>They and their children and their children’s children shall dwell there forever, </a:t>
            </a:r>
            <a:br>
              <a:rPr lang="en-CA" dirty="0"/>
            </a:br>
            <a:r>
              <a:rPr lang="en-CA" dirty="0"/>
              <a:t>and David my servant shall be their prince forever. </a:t>
            </a:r>
            <a:br>
              <a:rPr lang="en-CA" dirty="0"/>
            </a:br>
            <a:r>
              <a:rPr lang="en-CA" b="1" dirty="0">
                <a:highlight>
                  <a:srgbClr val="FFFF00"/>
                </a:highlight>
              </a:rPr>
              <a:t>I will make a covenant of peace with them</a:t>
            </a:r>
            <a:r>
              <a:rPr lang="en-CA" dirty="0"/>
              <a:t>. </a:t>
            </a:r>
            <a:br>
              <a:rPr lang="en-CA" dirty="0"/>
            </a:br>
            <a:r>
              <a:rPr lang="en-CA" dirty="0"/>
              <a:t>It shall be an everlasting covenant with them.</a:t>
            </a:r>
          </a:p>
          <a:p>
            <a:pPr marL="457200" lvl="1" indent="0">
              <a:buNone/>
            </a:pPr>
            <a:r>
              <a:rPr lang="en-CA" b="1" u="sng" dirty="0"/>
              <a:t>Zechariah 9:10 ESV</a:t>
            </a:r>
            <a:br>
              <a:rPr lang="en-CA" dirty="0"/>
            </a:br>
            <a:r>
              <a:rPr lang="en-CA" dirty="0"/>
              <a:t>I will cut off the chariot from Ephraim and the war horse from Jerusalem;</a:t>
            </a:r>
            <a:br>
              <a:rPr lang="en-CA" dirty="0"/>
            </a:br>
            <a:r>
              <a:rPr lang="en-CA" dirty="0"/>
              <a:t>and the battle bow shall be cut off, </a:t>
            </a:r>
            <a:br>
              <a:rPr lang="en-CA" dirty="0"/>
            </a:br>
            <a:r>
              <a:rPr lang="en-CA" dirty="0"/>
              <a:t>and </a:t>
            </a:r>
            <a:r>
              <a:rPr lang="en-CA" b="1" dirty="0">
                <a:highlight>
                  <a:srgbClr val="FFFF00"/>
                </a:highlight>
              </a:rPr>
              <a:t>he shall speak peace to the nations</a:t>
            </a:r>
            <a:r>
              <a:rPr lang="en-CA" dirty="0"/>
              <a:t>;</a:t>
            </a:r>
            <a:br>
              <a:rPr lang="en-CA" dirty="0"/>
            </a:br>
            <a:r>
              <a:rPr lang="en-CA" dirty="0"/>
              <a:t>his rule shall be from sea to sea, and from the River to the ends of the earth. </a:t>
            </a:r>
          </a:p>
        </p:txBody>
      </p:sp>
    </p:spTree>
    <p:extLst>
      <p:ext uri="{BB962C8B-B14F-4D97-AF65-F5344CB8AC3E}">
        <p14:creationId xmlns:p14="http://schemas.microsoft.com/office/powerpoint/2010/main" val="3377457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2838A-02CD-C991-4D00-F07C501CD6A3}"/>
              </a:ext>
            </a:extLst>
          </p:cNvPr>
          <p:cNvSpPr>
            <a:spLocks noGrp="1"/>
          </p:cNvSpPr>
          <p:nvPr>
            <p:ph type="title"/>
          </p:nvPr>
        </p:nvSpPr>
        <p:spPr>
          <a:xfrm>
            <a:off x="838200" y="1"/>
            <a:ext cx="10515600" cy="1162593"/>
          </a:xfrm>
        </p:spPr>
        <p:txBody>
          <a:bodyPr/>
          <a:lstStyle/>
          <a:p>
            <a:pPr algn="ctr"/>
            <a:r>
              <a:rPr lang="en-CA" dirty="0">
                <a:latin typeface="Arial Black" panose="020B0A04020102020204" pitchFamily="34" charset="0"/>
              </a:rPr>
              <a:t>The Metaphor of Violence</a:t>
            </a:r>
            <a:endParaRPr lang="en-CA" dirty="0"/>
          </a:p>
        </p:txBody>
      </p:sp>
      <p:sp>
        <p:nvSpPr>
          <p:cNvPr id="3" name="Content Placeholder 2">
            <a:extLst>
              <a:ext uri="{FF2B5EF4-FFF2-40B4-BE49-F238E27FC236}">
                <a16:creationId xmlns:a16="http://schemas.microsoft.com/office/drawing/2014/main" id="{001793C8-115F-9E51-8C16-7363E65CC6CA}"/>
              </a:ext>
            </a:extLst>
          </p:cNvPr>
          <p:cNvSpPr>
            <a:spLocks noGrp="1"/>
          </p:cNvSpPr>
          <p:nvPr>
            <p:ph idx="1"/>
          </p:nvPr>
        </p:nvSpPr>
        <p:spPr>
          <a:xfrm>
            <a:off x="0" y="1162594"/>
            <a:ext cx="12192000" cy="5695405"/>
          </a:xfrm>
        </p:spPr>
        <p:txBody>
          <a:bodyPr>
            <a:normAutofit/>
          </a:bodyPr>
          <a:lstStyle/>
          <a:p>
            <a:pPr marL="0" indent="0">
              <a:buNone/>
            </a:pPr>
            <a:r>
              <a:rPr lang="en-CA" b="1" dirty="0">
                <a:highlight>
                  <a:srgbClr val="FFFF00"/>
                </a:highlight>
              </a:rPr>
              <a:t>There many scriptures depicting the violence</a:t>
            </a:r>
            <a:r>
              <a:rPr lang="en-CA" dirty="0"/>
              <a:t>:</a:t>
            </a:r>
          </a:p>
          <a:p>
            <a:pPr marL="457200" lvl="1" indent="0">
              <a:spcBef>
                <a:spcPts val="0"/>
              </a:spcBef>
              <a:buNone/>
            </a:pPr>
            <a:r>
              <a:rPr lang="en-CA" b="1" u="sng" dirty="0"/>
              <a:t>Isaiah 11:12-14 ESV</a:t>
            </a:r>
            <a:br>
              <a:rPr lang="en-CA" b="1" u="sng" dirty="0"/>
            </a:br>
            <a:r>
              <a:rPr lang="en-CA" dirty="0"/>
              <a:t>(12) He will raise a signal for the nations and will </a:t>
            </a:r>
            <a:r>
              <a:rPr lang="en-CA" b="1" dirty="0">
                <a:highlight>
                  <a:srgbClr val="FFFF00"/>
                </a:highlight>
              </a:rPr>
              <a:t>assemble the banished of Israel</a:t>
            </a:r>
            <a:r>
              <a:rPr lang="en-CA" dirty="0"/>
              <a:t>,</a:t>
            </a:r>
            <a:br>
              <a:rPr lang="en-CA" dirty="0"/>
            </a:br>
            <a:r>
              <a:rPr lang="en-CA" dirty="0"/>
              <a:t>and gather the dispersed of Judah </a:t>
            </a:r>
            <a:r>
              <a:rPr lang="en-CA" b="1" dirty="0">
                <a:highlight>
                  <a:srgbClr val="FFFF00"/>
                </a:highlight>
              </a:rPr>
              <a:t>from the four corners of the earth</a:t>
            </a:r>
            <a:r>
              <a:rPr lang="en-CA" dirty="0"/>
              <a:t>.</a:t>
            </a:r>
            <a:br>
              <a:rPr lang="en-CA" dirty="0"/>
            </a:br>
            <a:r>
              <a:rPr lang="en-CA" dirty="0"/>
              <a:t>(13) The jealousy of Ephraim shall depart, and those who harass Judah shall be cut off;</a:t>
            </a:r>
            <a:br>
              <a:rPr lang="en-CA" dirty="0"/>
            </a:br>
            <a:r>
              <a:rPr lang="en-CA" dirty="0"/>
              <a:t>Ephraim shall not be jealous of Judah, and Judah shall not harass Ephraim.</a:t>
            </a:r>
            <a:br>
              <a:rPr lang="en-CA" dirty="0"/>
            </a:br>
            <a:r>
              <a:rPr lang="en-CA" dirty="0"/>
              <a:t>(14) But </a:t>
            </a:r>
            <a:r>
              <a:rPr lang="en-CA" b="1" dirty="0">
                <a:highlight>
                  <a:srgbClr val="FFFF00"/>
                </a:highlight>
              </a:rPr>
              <a:t>they shall swoop down </a:t>
            </a:r>
            <a:r>
              <a:rPr lang="en-CA" dirty="0"/>
              <a:t>on the shoulder of the Philistines in the west,</a:t>
            </a:r>
            <a:br>
              <a:rPr lang="en-CA" dirty="0"/>
            </a:br>
            <a:r>
              <a:rPr lang="en-CA" dirty="0"/>
              <a:t>and together they shall </a:t>
            </a:r>
            <a:r>
              <a:rPr lang="en-CA" b="1" dirty="0">
                <a:highlight>
                  <a:srgbClr val="FFFF00"/>
                </a:highlight>
              </a:rPr>
              <a:t>plunder the people</a:t>
            </a:r>
            <a:r>
              <a:rPr lang="en-CA" dirty="0"/>
              <a:t> of the east.</a:t>
            </a:r>
            <a:br>
              <a:rPr lang="en-CA" dirty="0"/>
            </a:br>
            <a:r>
              <a:rPr lang="en-CA" dirty="0"/>
              <a:t>They shall put out their hand against Edom and Moab, and the Ammonites shall obey them.</a:t>
            </a:r>
          </a:p>
          <a:p>
            <a:pPr marL="457200" lvl="1" indent="0">
              <a:buNone/>
            </a:pPr>
            <a:r>
              <a:rPr lang="en-CA" b="1" u="sng" dirty="0"/>
              <a:t>Isaiah 14:1a, 2 ESV</a:t>
            </a:r>
            <a:br>
              <a:rPr lang="en-CA" dirty="0"/>
            </a:br>
            <a:r>
              <a:rPr lang="en-CA" dirty="0"/>
              <a:t>(1) For the LORD will have compassion on </a:t>
            </a:r>
            <a:r>
              <a:rPr lang="en-CA" b="1" dirty="0">
                <a:highlight>
                  <a:srgbClr val="FFFF00"/>
                </a:highlight>
              </a:rPr>
              <a:t>Jacob</a:t>
            </a:r>
            <a:r>
              <a:rPr lang="en-CA" dirty="0"/>
              <a:t> and will again choose </a:t>
            </a:r>
            <a:r>
              <a:rPr lang="en-CA" b="1" dirty="0">
                <a:highlight>
                  <a:srgbClr val="FFFF00"/>
                </a:highlight>
              </a:rPr>
              <a:t>Israel</a:t>
            </a:r>
            <a:r>
              <a:rPr lang="en-CA" dirty="0"/>
              <a:t>, </a:t>
            </a:r>
            <a:br>
              <a:rPr lang="en-CA" dirty="0"/>
            </a:br>
            <a:r>
              <a:rPr lang="en-CA" dirty="0"/>
              <a:t>and will </a:t>
            </a:r>
            <a:r>
              <a:rPr lang="en-CA" b="1" dirty="0">
                <a:highlight>
                  <a:srgbClr val="FFFF00"/>
                </a:highlight>
              </a:rPr>
              <a:t>set them in their own land</a:t>
            </a:r>
            <a:r>
              <a:rPr lang="en-CA" dirty="0"/>
              <a:t> … </a:t>
            </a:r>
            <a:br>
              <a:rPr lang="en-CA" dirty="0"/>
            </a:br>
            <a:r>
              <a:rPr lang="en-CA" dirty="0"/>
              <a:t>(2) And the peoples will take them and bring them to their place, </a:t>
            </a:r>
            <a:br>
              <a:rPr lang="en-CA" dirty="0"/>
            </a:br>
            <a:r>
              <a:rPr lang="en-CA" dirty="0"/>
              <a:t>and the house of Israel will possess them in the LORD’s land as </a:t>
            </a:r>
            <a:r>
              <a:rPr lang="en-CA" b="1" dirty="0">
                <a:highlight>
                  <a:srgbClr val="FFFF00"/>
                </a:highlight>
              </a:rPr>
              <a:t>male and female slaves</a:t>
            </a:r>
            <a:r>
              <a:rPr lang="en-CA" dirty="0"/>
              <a:t>. </a:t>
            </a:r>
            <a:br>
              <a:rPr lang="en-CA" dirty="0"/>
            </a:br>
            <a:r>
              <a:rPr lang="en-CA" dirty="0"/>
              <a:t>They will </a:t>
            </a:r>
            <a:r>
              <a:rPr lang="en-CA" b="1" dirty="0">
                <a:highlight>
                  <a:srgbClr val="FFFF00"/>
                </a:highlight>
              </a:rPr>
              <a:t>take captive</a:t>
            </a:r>
            <a:r>
              <a:rPr lang="en-CA" dirty="0"/>
              <a:t> those who were their captors, </a:t>
            </a:r>
            <a:br>
              <a:rPr lang="en-CA" dirty="0"/>
            </a:br>
            <a:r>
              <a:rPr lang="en-CA" dirty="0"/>
              <a:t>and </a:t>
            </a:r>
            <a:r>
              <a:rPr lang="en-CA" b="1" dirty="0">
                <a:highlight>
                  <a:srgbClr val="FFFF00"/>
                </a:highlight>
              </a:rPr>
              <a:t>rule over</a:t>
            </a:r>
            <a:r>
              <a:rPr lang="en-CA" dirty="0"/>
              <a:t> those who oppressed them. </a:t>
            </a:r>
          </a:p>
        </p:txBody>
      </p:sp>
    </p:spTree>
    <p:extLst>
      <p:ext uri="{BB962C8B-B14F-4D97-AF65-F5344CB8AC3E}">
        <p14:creationId xmlns:p14="http://schemas.microsoft.com/office/powerpoint/2010/main" val="420522913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2125</TotalTime>
  <Words>7202</Words>
  <Application>Microsoft Office PowerPoint</Application>
  <PresentationFormat>Widescreen</PresentationFormat>
  <Paragraphs>293</Paragraphs>
  <Slides>35</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Aptos</vt:lpstr>
      <vt:lpstr>Aptos Display</vt:lpstr>
      <vt:lpstr>Arial</vt:lpstr>
      <vt:lpstr>Arial Black</vt:lpstr>
      <vt:lpstr>Calibri</vt:lpstr>
      <vt:lpstr>Wingdings</vt:lpstr>
      <vt:lpstr>1_Office Theme</vt:lpstr>
      <vt:lpstr>Christian Soldiers – the Enemy</vt:lpstr>
      <vt:lpstr>Know Your Enemy</vt:lpstr>
      <vt:lpstr>Eradicate Sin</vt:lpstr>
      <vt:lpstr>The War Against the World</vt:lpstr>
      <vt:lpstr>The Messianic Expectation</vt:lpstr>
      <vt:lpstr>The Metaphor of Violence</vt:lpstr>
      <vt:lpstr>An Obvious Contradiction</vt:lpstr>
      <vt:lpstr>An Obvious Contradiction</vt:lpstr>
      <vt:lpstr>The Metaphor of Violence</vt:lpstr>
      <vt:lpstr>The Metaphor of Violence</vt:lpstr>
      <vt:lpstr>The Meaning of the Metaphor</vt:lpstr>
      <vt:lpstr>The Meaning of the Metaphor</vt:lpstr>
      <vt:lpstr>The Meaning of the Metaphor</vt:lpstr>
      <vt:lpstr>New Israel to Inflict Violence</vt:lpstr>
      <vt:lpstr>New Israel to Inflict Violence</vt:lpstr>
      <vt:lpstr>New Israel to Inflict Violence</vt:lpstr>
      <vt:lpstr>The Violence of Repentance</vt:lpstr>
      <vt:lpstr>The Violence of Repentance</vt:lpstr>
      <vt:lpstr>The World</vt:lpstr>
      <vt:lpstr>The War Against Ourselves</vt:lpstr>
      <vt:lpstr>To Hate Sin</vt:lpstr>
      <vt:lpstr>God Hates All Sin</vt:lpstr>
      <vt:lpstr>Idolatry is the Mother of All Sin</vt:lpstr>
      <vt:lpstr>Self-Satisfaction Leads to Idolatry</vt:lpstr>
      <vt:lpstr>Hate (and Avoid) Idolatry</vt:lpstr>
      <vt:lpstr>Insidious Sins</vt:lpstr>
      <vt:lpstr>Baggage from the Past</vt:lpstr>
      <vt:lpstr>Win the War</vt:lpstr>
      <vt:lpstr>Daily Repentance</vt:lpstr>
      <vt:lpstr>Purifying the Inner Being</vt:lpstr>
      <vt:lpstr>God Looks on the Heart</vt:lpstr>
      <vt:lpstr>God Searches the Heart and Tests the Mind </vt:lpstr>
      <vt:lpstr>An Object Lesson on the Heart</vt:lpstr>
      <vt:lpstr>An Object Lesson on the Heart</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23</cp:revision>
  <dcterms:created xsi:type="dcterms:W3CDTF">2025-11-22T10:23:13Z</dcterms:created>
  <dcterms:modified xsi:type="dcterms:W3CDTF">2025-12-20T11:23:34Z</dcterms:modified>
</cp:coreProperties>
</file>