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77" r:id="rId5"/>
    <p:sldId id="259" r:id="rId6"/>
    <p:sldId id="260" r:id="rId7"/>
    <p:sldId id="261" r:id="rId8"/>
    <p:sldId id="262" r:id="rId9"/>
    <p:sldId id="280" r:id="rId10"/>
    <p:sldId id="271" r:id="rId11"/>
    <p:sldId id="272" r:id="rId12"/>
    <p:sldId id="273" r:id="rId13"/>
    <p:sldId id="275" r:id="rId14"/>
    <p:sldId id="274" r:id="rId15"/>
    <p:sldId id="265" r:id="rId16"/>
    <p:sldId id="276" r:id="rId17"/>
    <p:sldId id="263" r:id="rId18"/>
    <p:sldId id="266" r:id="rId19"/>
    <p:sldId id="267" r:id="rId20"/>
    <p:sldId id="268" r:id="rId21"/>
    <p:sldId id="279"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38" autoAdjust="0"/>
    <p:restoredTop sz="83376" autoAdjust="0"/>
  </p:normalViewPr>
  <p:slideViewPr>
    <p:cSldViewPr snapToGrid="0">
      <p:cViewPr varScale="1">
        <p:scale>
          <a:sx n="73" d="100"/>
          <a:sy n="73" d="100"/>
        </p:scale>
        <p:origin x="72" y="300"/>
      </p:cViewPr>
      <p:guideLst/>
    </p:cSldViewPr>
  </p:slideViewPr>
  <p:notesTextViewPr>
    <p:cViewPr>
      <p:scale>
        <a:sx n="1" d="1"/>
        <a:sy n="1" d="1"/>
      </p:scale>
      <p:origin x="0" y="0"/>
    </p:cViewPr>
  </p:notesTextViewPr>
  <p:sorterViewPr>
    <p:cViewPr>
      <p:scale>
        <a:sx n="170" d="100"/>
        <a:sy n="1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847FBB-28D4-4E5E-BB72-AD521AF5ACBC}" type="datetimeFigureOut">
              <a:rPr lang="en-CA" smtClean="0"/>
              <a:t>2024-02-14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8A31F-D032-46CB-99CB-827B82605D6F}" type="slidenum">
              <a:rPr lang="en-CA" smtClean="0"/>
              <a:t>‹#›</a:t>
            </a:fld>
            <a:endParaRPr lang="en-CA"/>
          </a:p>
        </p:txBody>
      </p:sp>
    </p:spTree>
    <p:extLst>
      <p:ext uri="{BB962C8B-B14F-4D97-AF65-F5344CB8AC3E}">
        <p14:creationId xmlns:p14="http://schemas.microsoft.com/office/powerpoint/2010/main" val="1091490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Chapter 20 starts a major new section of the book</a:t>
            </a:r>
          </a:p>
          <a:p>
            <a:pPr marL="171450" indent="-171450">
              <a:buFont typeface="Arial" panose="020B0604020202020204" pitchFamily="34" charset="0"/>
              <a:buChar char="•"/>
            </a:pPr>
            <a:r>
              <a:rPr lang="en-CA" dirty="0"/>
              <a:t>Up to now Ezekiel has been warning the exiles – Jerusalem and the Temple will be destroyed</a:t>
            </a:r>
          </a:p>
          <a:p>
            <a:pPr marL="171450" indent="-171450">
              <a:buFont typeface="Arial" panose="020B0604020202020204" pitchFamily="34" charset="0"/>
              <a:buChar char="•"/>
            </a:pPr>
            <a:r>
              <a:rPr lang="en-CA" dirty="0"/>
              <a:t>Now, it is time for God to act – the destruction is on</a:t>
            </a:r>
          </a:p>
          <a:p>
            <a:pPr marL="171450" indent="-171450">
              <a:buFont typeface="Arial" panose="020B0604020202020204" pitchFamily="34" charset="0"/>
              <a:buChar char="•"/>
            </a:pPr>
            <a:r>
              <a:rPr lang="en-CA" dirty="0"/>
              <a:t>Ezekiel’s point is that it is now time for the exiles to make a decision – will they repent?</a:t>
            </a:r>
          </a:p>
        </p:txBody>
      </p:sp>
      <p:sp>
        <p:nvSpPr>
          <p:cNvPr id="4" name="Slide Number Placeholder 3"/>
          <p:cNvSpPr>
            <a:spLocks noGrp="1"/>
          </p:cNvSpPr>
          <p:nvPr>
            <p:ph type="sldNum" sz="quarter" idx="5"/>
          </p:nvPr>
        </p:nvSpPr>
        <p:spPr/>
        <p:txBody>
          <a:bodyPr/>
          <a:lstStyle/>
          <a:p>
            <a:fld id="{1278A31F-D032-46CB-99CB-827B82605D6F}" type="slidenum">
              <a:rPr lang="en-CA" smtClean="0"/>
              <a:t>1</a:t>
            </a:fld>
            <a:endParaRPr lang="en-CA"/>
          </a:p>
        </p:txBody>
      </p:sp>
    </p:spTree>
    <p:extLst>
      <p:ext uri="{BB962C8B-B14F-4D97-AF65-F5344CB8AC3E}">
        <p14:creationId xmlns:p14="http://schemas.microsoft.com/office/powerpoint/2010/main" val="2204020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“statutes” are like “raw material”</a:t>
            </a:r>
            <a:r>
              <a:rPr lang="en-CA" b="0" u="none" dirty="0"/>
              <a:t>: </a:t>
            </a:r>
            <a:r>
              <a:rPr lang="en-CA" dirty="0"/>
              <a:t>they require inductive analysis to understand their implications and apply them to mishᵉpatim </a:t>
            </a:r>
          </a:p>
          <a:p>
            <a:pPr marL="171450" indent="-171450">
              <a:buFont typeface="Arial" panose="020B0604020202020204" pitchFamily="34" charset="0"/>
              <a:buChar char="•"/>
            </a:pPr>
            <a:r>
              <a:rPr lang="en-CA" dirty="0"/>
              <a:t>Read LXX, KJV</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Read verses 25-26 from NIV or NKJV</a:t>
            </a:r>
          </a:p>
          <a:p>
            <a:pPr marL="171450" indent="-171450">
              <a:buFont typeface="Arial" panose="020B0604020202020204" pitchFamily="34" charset="0"/>
              <a:buChar char="•"/>
            </a:pPr>
            <a:r>
              <a:rPr lang="en-CA" dirty="0"/>
              <a:t>Both NIV and NKJV add a helper word</a:t>
            </a:r>
          </a:p>
        </p:txBody>
      </p:sp>
      <p:sp>
        <p:nvSpPr>
          <p:cNvPr id="4" name="Slide Number Placeholder 3"/>
          <p:cNvSpPr>
            <a:spLocks noGrp="1"/>
          </p:cNvSpPr>
          <p:nvPr>
            <p:ph type="sldNum" sz="quarter" idx="5"/>
          </p:nvPr>
        </p:nvSpPr>
        <p:spPr/>
        <p:txBody>
          <a:bodyPr/>
          <a:lstStyle/>
          <a:p>
            <a:fld id="{1278A31F-D032-46CB-99CB-827B82605D6F}" type="slidenum">
              <a:rPr lang="en-CA" smtClean="0"/>
              <a:t>16</a:t>
            </a:fld>
            <a:endParaRPr lang="en-CA"/>
          </a:p>
        </p:txBody>
      </p:sp>
    </p:spTree>
    <p:extLst>
      <p:ext uri="{BB962C8B-B14F-4D97-AF65-F5344CB8AC3E}">
        <p14:creationId xmlns:p14="http://schemas.microsoft.com/office/powerpoint/2010/main" val="3632978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looks to the world tomorrow …</a:t>
            </a:r>
          </a:p>
        </p:txBody>
      </p:sp>
      <p:sp>
        <p:nvSpPr>
          <p:cNvPr id="4" name="Slide Number Placeholder 3"/>
          <p:cNvSpPr>
            <a:spLocks noGrp="1"/>
          </p:cNvSpPr>
          <p:nvPr>
            <p:ph type="sldNum" sz="quarter" idx="5"/>
          </p:nvPr>
        </p:nvSpPr>
        <p:spPr/>
        <p:txBody>
          <a:bodyPr/>
          <a:lstStyle/>
          <a:p>
            <a:fld id="{1278A31F-D032-46CB-99CB-827B82605D6F}" type="slidenum">
              <a:rPr lang="en-CA" smtClean="0"/>
              <a:t>18</a:t>
            </a:fld>
            <a:endParaRPr lang="en-CA"/>
          </a:p>
        </p:txBody>
      </p:sp>
    </p:spTree>
    <p:extLst>
      <p:ext uri="{BB962C8B-B14F-4D97-AF65-F5344CB8AC3E}">
        <p14:creationId xmlns:p14="http://schemas.microsoft.com/office/powerpoint/2010/main" val="3207476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journey to the Land of Israel will NOT be a cakewalk – some will NOT make it</a:t>
            </a:r>
          </a:p>
          <a:p>
            <a:pPr marL="171450" indent="-171450">
              <a:buFont typeface="Arial" panose="020B0604020202020204" pitchFamily="34" charset="0"/>
              <a:buChar char="•"/>
            </a:pPr>
            <a:r>
              <a:rPr lang="en-CA" dirty="0"/>
              <a:t>“pass under the rod” allusion to counting sheep</a:t>
            </a:r>
          </a:p>
        </p:txBody>
      </p:sp>
      <p:sp>
        <p:nvSpPr>
          <p:cNvPr id="4" name="Slide Number Placeholder 3"/>
          <p:cNvSpPr>
            <a:spLocks noGrp="1"/>
          </p:cNvSpPr>
          <p:nvPr>
            <p:ph type="sldNum" sz="quarter" idx="5"/>
          </p:nvPr>
        </p:nvSpPr>
        <p:spPr/>
        <p:txBody>
          <a:bodyPr/>
          <a:lstStyle/>
          <a:p>
            <a:fld id="{1278A31F-D032-46CB-99CB-827B82605D6F}" type="slidenum">
              <a:rPr lang="en-CA" smtClean="0"/>
              <a:t>19</a:t>
            </a:fld>
            <a:endParaRPr lang="en-CA"/>
          </a:p>
        </p:txBody>
      </p:sp>
    </p:spTree>
    <p:extLst>
      <p:ext uri="{BB962C8B-B14F-4D97-AF65-F5344CB8AC3E}">
        <p14:creationId xmlns:p14="http://schemas.microsoft.com/office/powerpoint/2010/main" val="2580899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Repentance leading to conversion will characterize all those comprising the New Israel</a:t>
            </a:r>
          </a:p>
          <a:p>
            <a:pPr marL="171450" indent="-171450">
              <a:buFont typeface="Arial" panose="020B0604020202020204" pitchFamily="34" charset="0"/>
              <a:buChar char="•"/>
            </a:pPr>
            <a:r>
              <a:rPr lang="en-CA" dirty="0"/>
              <a:t>God will have the relationship he desires with the New Nation of Israel</a:t>
            </a:r>
          </a:p>
        </p:txBody>
      </p:sp>
      <p:sp>
        <p:nvSpPr>
          <p:cNvPr id="4" name="Slide Number Placeholder 3"/>
          <p:cNvSpPr>
            <a:spLocks noGrp="1"/>
          </p:cNvSpPr>
          <p:nvPr>
            <p:ph type="sldNum" sz="quarter" idx="5"/>
          </p:nvPr>
        </p:nvSpPr>
        <p:spPr/>
        <p:txBody>
          <a:bodyPr/>
          <a:lstStyle/>
          <a:p>
            <a:fld id="{1278A31F-D032-46CB-99CB-827B82605D6F}" type="slidenum">
              <a:rPr lang="en-CA" smtClean="0"/>
              <a:t>20</a:t>
            </a:fld>
            <a:endParaRPr lang="en-CA"/>
          </a:p>
        </p:txBody>
      </p:sp>
    </p:spTree>
    <p:extLst>
      <p:ext uri="{BB962C8B-B14F-4D97-AF65-F5344CB8AC3E}">
        <p14:creationId xmlns:p14="http://schemas.microsoft.com/office/powerpoint/2010/main" val="2044297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278A31F-D032-46CB-99CB-827B82605D6F}" type="slidenum">
              <a:rPr lang="en-CA" smtClean="0"/>
              <a:t>21</a:t>
            </a:fld>
            <a:endParaRPr lang="en-CA"/>
          </a:p>
        </p:txBody>
      </p:sp>
    </p:spTree>
    <p:extLst>
      <p:ext uri="{BB962C8B-B14F-4D97-AF65-F5344CB8AC3E}">
        <p14:creationId xmlns:p14="http://schemas.microsoft.com/office/powerpoint/2010/main" val="30847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Ezekiel is NOT attempting to particularly identify any of these incidents </a:t>
            </a:r>
          </a:p>
          <a:p>
            <a:pPr marL="171450" indent="-171450">
              <a:buFont typeface="Arial" panose="020B0604020202020204" pitchFamily="34" charset="0"/>
              <a:buChar char="•"/>
            </a:pPr>
            <a:r>
              <a:rPr lang="en-CA" dirty="0"/>
              <a:t>He is establishing a pattern of apostacy, refusal to repent</a:t>
            </a:r>
          </a:p>
          <a:p>
            <a:pPr marL="171450" indent="-171450">
              <a:buFont typeface="Arial" panose="020B0604020202020204" pitchFamily="34" charset="0"/>
              <a:buChar char="•"/>
            </a:pPr>
            <a:r>
              <a:rPr lang="en-CA" b="1" u="sng" dirty="0"/>
              <a:t>Listed  in the handout</a:t>
            </a:r>
          </a:p>
        </p:txBody>
      </p:sp>
      <p:sp>
        <p:nvSpPr>
          <p:cNvPr id="4" name="Slide Number Placeholder 3"/>
          <p:cNvSpPr>
            <a:spLocks noGrp="1"/>
          </p:cNvSpPr>
          <p:nvPr>
            <p:ph type="sldNum" sz="quarter" idx="5"/>
          </p:nvPr>
        </p:nvSpPr>
        <p:spPr/>
        <p:txBody>
          <a:bodyPr/>
          <a:lstStyle/>
          <a:p>
            <a:fld id="{1278A31F-D032-46CB-99CB-827B82605D6F}" type="slidenum">
              <a:rPr lang="en-CA" smtClean="0"/>
              <a:t>4</a:t>
            </a:fld>
            <a:endParaRPr lang="en-CA"/>
          </a:p>
        </p:txBody>
      </p:sp>
    </p:spTree>
    <p:extLst>
      <p:ext uri="{BB962C8B-B14F-4D97-AF65-F5344CB8AC3E}">
        <p14:creationId xmlns:p14="http://schemas.microsoft.com/office/powerpoint/2010/main" val="3123628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Note the juxtaposition of “statutes’ and “</a:t>
            </a:r>
            <a:r>
              <a:rPr lang="en-CA" i="1" dirty="0"/>
              <a:t>mish</a:t>
            </a:r>
            <a:r>
              <a:rPr lang="en-CA" i="1" dirty="0">
                <a:latin typeface="Calibri" panose="020F0502020204030204" pitchFamily="34" charset="0"/>
                <a:cs typeface="Calibri" panose="020F0502020204030204" pitchFamily="34" charset="0"/>
              </a:rPr>
              <a:t>ᵉpatim</a:t>
            </a:r>
            <a:r>
              <a:rPr lang="en-CA" dirty="0">
                <a:latin typeface="Calibri" panose="020F0502020204030204" pitchFamily="34" charset="0"/>
                <a:cs typeface="Calibri" panose="020F0502020204030204" pitchFamily="34" charset="0"/>
              </a:rPr>
              <a:t>”</a:t>
            </a:r>
          </a:p>
          <a:p>
            <a:pPr marL="171450" indent="-171450">
              <a:buFont typeface="Arial" panose="020B0604020202020204" pitchFamily="34" charset="0"/>
              <a:buChar char="•"/>
            </a:pPr>
            <a:r>
              <a:rPr lang="en-CA" dirty="0">
                <a:latin typeface="Calibri" panose="020F0502020204030204" pitchFamily="34" charset="0"/>
                <a:cs typeface="Calibri" panose="020F0502020204030204" pitchFamily="34" charset="0"/>
              </a:rPr>
              <a:t>We’ll discuss </a:t>
            </a:r>
            <a:r>
              <a:rPr lang="en-CA" dirty="0"/>
              <a:t>“</a:t>
            </a:r>
            <a:r>
              <a:rPr lang="en-CA" i="1" dirty="0"/>
              <a:t>mish</a:t>
            </a:r>
            <a:r>
              <a:rPr lang="en-CA" i="1" dirty="0">
                <a:latin typeface="Calibri" panose="020F0502020204030204" pitchFamily="34" charset="0"/>
                <a:cs typeface="Calibri" panose="020F0502020204030204" pitchFamily="34" charset="0"/>
              </a:rPr>
              <a:t>ᵉpatim</a:t>
            </a:r>
            <a:r>
              <a:rPr lang="en-CA" dirty="0">
                <a:latin typeface="Calibri" panose="020F0502020204030204" pitchFamily="34" charset="0"/>
                <a:cs typeface="Calibri" panose="020F0502020204030204" pitchFamily="34" charset="0"/>
              </a:rPr>
              <a:t>” in a few slides</a:t>
            </a:r>
            <a:endParaRPr lang="en-CA" dirty="0"/>
          </a:p>
        </p:txBody>
      </p:sp>
      <p:sp>
        <p:nvSpPr>
          <p:cNvPr id="4" name="Slide Number Placeholder 3"/>
          <p:cNvSpPr>
            <a:spLocks noGrp="1"/>
          </p:cNvSpPr>
          <p:nvPr>
            <p:ph type="sldNum" sz="quarter" idx="5"/>
          </p:nvPr>
        </p:nvSpPr>
        <p:spPr/>
        <p:txBody>
          <a:bodyPr/>
          <a:lstStyle/>
          <a:p>
            <a:fld id="{1278A31F-D032-46CB-99CB-827B82605D6F}" type="slidenum">
              <a:rPr lang="en-CA" smtClean="0"/>
              <a:t>5</a:t>
            </a:fld>
            <a:endParaRPr lang="en-CA"/>
          </a:p>
        </p:txBody>
      </p:sp>
    </p:spTree>
    <p:extLst>
      <p:ext uri="{BB962C8B-B14F-4D97-AF65-F5344CB8AC3E}">
        <p14:creationId xmlns:p14="http://schemas.microsoft.com/office/powerpoint/2010/main" val="2607380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Justin Martyr and John Chrysostom mentioned by Block</a:t>
            </a:r>
          </a:p>
        </p:txBody>
      </p:sp>
      <p:sp>
        <p:nvSpPr>
          <p:cNvPr id="4" name="Slide Number Placeholder 3"/>
          <p:cNvSpPr>
            <a:spLocks noGrp="1"/>
          </p:cNvSpPr>
          <p:nvPr>
            <p:ph type="sldNum" sz="quarter" idx="5"/>
          </p:nvPr>
        </p:nvSpPr>
        <p:spPr/>
        <p:txBody>
          <a:bodyPr/>
          <a:lstStyle/>
          <a:p>
            <a:fld id="{1278A31F-D032-46CB-99CB-827B82605D6F}" type="slidenum">
              <a:rPr lang="en-CA" smtClean="0"/>
              <a:t>8</a:t>
            </a:fld>
            <a:endParaRPr lang="en-CA"/>
          </a:p>
        </p:txBody>
      </p:sp>
    </p:spTree>
    <p:extLst>
      <p:ext uri="{BB962C8B-B14F-4D97-AF65-F5344CB8AC3E}">
        <p14:creationId xmlns:p14="http://schemas.microsoft.com/office/powerpoint/2010/main" val="297234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068B4-6F49-7097-2D9A-157FCE4497A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BB2150-2082-FDE2-0888-F89C9D271E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756A79-977F-34C6-E662-55CC47941B3D}"/>
              </a:ext>
            </a:extLst>
          </p:cNvPr>
          <p:cNvSpPr>
            <a:spLocks noGrp="1"/>
          </p:cNvSpPr>
          <p:nvPr>
            <p:ph type="body" idx="1"/>
          </p:nvPr>
        </p:nvSpPr>
        <p:spPr/>
        <p:txBody>
          <a:bodyPr/>
          <a:lstStyle/>
          <a:p>
            <a:pPr marL="171450" indent="-171450">
              <a:buFont typeface="Arial" panose="020B0604020202020204" pitchFamily="34" charset="0"/>
              <a:buChar char="•"/>
            </a:pPr>
            <a:r>
              <a:rPr lang="en-CA" dirty="0"/>
              <a:t>Justin Martyr and John Chrysostom mentioned by Block</a:t>
            </a:r>
          </a:p>
        </p:txBody>
      </p:sp>
      <p:sp>
        <p:nvSpPr>
          <p:cNvPr id="4" name="Slide Number Placeholder 3">
            <a:extLst>
              <a:ext uri="{FF2B5EF4-FFF2-40B4-BE49-F238E27FC236}">
                <a16:creationId xmlns:a16="http://schemas.microsoft.com/office/drawing/2014/main" id="{71E5F155-F56B-FCD6-4ABD-7D7ADAF1CBF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78A31F-D032-46CB-99CB-827B82605D6F}"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0858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TWOT article 728 pages 316-317</a:t>
            </a:r>
          </a:p>
        </p:txBody>
      </p:sp>
      <p:sp>
        <p:nvSpPr>
          <p:cNvPr id="4" name="Slide Number Placeholder 3"/>
          <p:cNvSpPr>
            <a:spLocks noGrp="1"/>
          </p:cNvSpPr>
          <p:nvPr>
            <p:ph type="sldNum" sz="quarter" idx="5"/>
          </p:nvPr>
        </p:nvSpPr>
        <p:spPr/>
        <p:txBody>
          <a:bodyPr/>
          <a:lstStyle/>
          <a:p>
            <a:fld id="{1278A31F-D032-46CB-99CB-827B82605D6F}" type="slidenum">
              <a:rPr lang="en-CA" smtClean="0"/>
              <a:t>10</a:t>
            </a:fld>
            <a:endParaRPr lang="en-CA"/>
          </a:p>
        </p:txBody>
      </p:sp>
    </p:spTree>
    <p:extLst>
      <p:ext uri="{BB962C8B-B14F-4D97-AF65-F5344CB8AC3E}">
        <p14:creationId xmlns:p14="http://schemas.microsoft.com/office/powerpoint/2010/main" val="1188748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t>
            </a:r>
            <a:r>
              <a:rPr lang="en-CA" i="1" dirty="0" err="1"/>
              <a:t>mish</a:t>
            </a:r>
            <a:r>
              <a:rPr lang="en-CA" i="1" dirty="0" err="1">
                <a:latin typeface="Calibri" panose="020F0502020204030204" pitchFamily="34" charset="0"/>
                <a:cs typeface="Calibri" panose="020F0502020204030204" pitchFamily="34" charset="0"/>
              </a:rPr>
              <a:t>ᵉpat</a:t>
            </a:r>
            <a:r>
              <a:rPr lang="en-CA" dirty="0">
                <a:latin typeface="Calibri" panose="020F0502020204030204" pitchFamily="34" charset="0"/>
                <a:cs typeface="Calibri" panose="020F0502020204030204" pitchFamily="34" charset="0"/>
              </a:rPr>
              <a:t>” has over 400 occurrence</a:t>
            </a:r>
          </a:p>
          <a:p>
            <a:pPr marL="171450" indent="-171450">
              <a:buFont typeface="Arial" panose="020B0604020202020204" pitchFamily="34" charset="0"/>
              <a:buChar char="•"/>
            </a:pPr>
            <a:r>
              <a:rPr lang="en-CA" dirty="0">
                <a:latin typeface="Calibri" panose="020F0502020204030204" pitchFamily="34" charset="0"/>
                <a:cs typeface="Calibri" panose="020F0502020204030204" pitchFamily="34" charset="0"/>
              </a:rPr>
              <a:t>The translations “judgements” and “rules” are not even close</a:t>
            </a:r>
          </a:p>
          <a:p>
            <a:pPr marL="0" indent="0">
              <a:buFont typeface="Arial" panose="020B0604020202020204" pitchFamily="34" charset="0"/>
              <a:buNone/>
            </a:pPr>
            <a:endParaRPr lang="en-CA" dirty="0"/>
          </a:p>
        </p:txBody>
      </p:sp>
      <p:sp>
        <p:nvSpPr>
          <p:cNvPr id="4" name="Slide Number Placeholder 3"/>
          <p:cNvSpPr>
            <a:spLocks noGrp="1"/>
          </p:cNvSpPr>
          <p:nvPr>
            <p:ph type="sldNum" sz="quarter" idx="5"/>
          </p:nvPr>
        </p:nvSpPr>
        <p:spPr/>
        <p:txBody>
          <a:bodyPr/>
          <a:lstStyle/>
          <a:p>
            <a:fld id="{1278A31F-D032-46CB-99CB-827B82605D6F}" type="slidenum">
              <a:rPr lang="en-CA" smtClean="0"/>
              <a:t>11</a:t>
            </a:fld>
            <a:endParaRPr lang="en-CA"/>
          </a:p>
        </p:txBody>
      </p:sp>
    </p:spTree>
    <p:extLst>
      <p:ext uri="{BB962C8B-B14F-4D97-AF65-F5344CB8AC3E}">
        <p14:creationId xmlns:p14="http://schemas.microsoft.com/office/powerpoint/2010/main" val="2159617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Ps103:6 “justice” (ESV) cannot parallel “righteousness”, the “way of God” </a:t>
            </a:r>
            <a:r>
              <a:rPr lang="en-CA" dirty="0" err="1"/>
              <a:t>exemplifes</a:t>
            </a:r>
            <a:r>
              <a:rPr lang="en-CA" dirty="0"/>
              <a:t> the “nature of God”</a:t>
            </a:r>
          </a:p>
        </p:txBody>
      </p:sp>
      <p:sp>
        <p:nvSpPr>
          <p:cNvPr id="4" name="Slide Number Placeholder 3"/>
          <p:cNvSpPr>
            <a:spLocks noGrp="1"/>
          </p:cNvSpPr>
          <p:nvPr>
            <p:ph type="sldNum" sz="quarter" idx="5"/>
          </p:nvPr>
        </p:nvSpPr>
        <p:spPr/>
        <p:txBody>
          <a:bodyPr/>
          <a:lstStyle/>
          <a:p>
            <a:fld id="{1278A31F-D032-46CB-99CB-827B82605D6F}" type="slidenum">
              <a:rPr lang="en-CA" smtClean="0"/>
              <a:t>13</a:t>
            </a:fld>
            <a:endParaRPr lang="en-CA"/>
          </a:p>
        </p:txBody>
      </p:sp>
    </p:spTree>
    <p:extLst>
      <p:ext uri="{BB962C8B-B14F-4D97-AF65-F5344CB8AC3E}">
        <p14:creationId xmlns:p14="http://schemas.microsoft.com/office/powerpoint/2010/main" val="3817745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he-IL" dirty="0"/>
              <a:t>עֵדוּת</a:t>
            </a:r>
            <a:r>
              <a:rPr lang="en-CA" dirty="0"/>
              <a:t> - `</a:t>
            </a:r>
            <a:r>
              <a:rPr lang="en-CA" dirty="0" err="1"/>
              <a:t>eduth</a:t>
            </a:r>
            <a:r>
              <a:rPr lang="en-CA" dirty="0"/>
              <a:t>, testimony</a:t>
            </a:r>
          </a:p>
          <a:p>
            <a:pPr marL="171450" indent="-171450">
              <a:buFont typeface="Arial" panose="020B0604020202020204" pitchFamily="34" charset="0"/>
              <a:buChar char="•"/>
            </a:pPr>
            <a:r>
              <a:rPr lang="he-IL" dirty="0"/>
              <a:t>פִּקּוּדִים</a:t>
            </a:r>
            <a:r>
              <a:rPr lang="en-CA" dirty="0"/>
              <a:t> - </a:t>
            </a:r>
            <a:r>
              <a:rPr lang="en-CA" dirty="0" err="1"/>
              <a:t>piqqudim</a:t>
            </a:r>
            <a:r>
              <a:rPr lang="en-CA" dirty="0"/>
              <a:t>, precepts (only occurs in plural)</a:t>
            </a:r>
          </a:p>
          <a:p>
            <a:pPr marL="171450" indent="-171450">
              <a:buFont typeface="Arial" panose="020B0604020202020204" pitchFamily="34" charset="0"/>
              <a:buChar char="•"/>
            </a:pPr>
            <a:r>
              <a:rPr lang="he-IL" dirty="0"/>
              <a:t>מִצְוָה</a:t>
            </a:r>
            <a:r>
              <a:rPr lang="en-CA" dirty="0"/>
              <a:t> - </a:t>
            </a:r>
            <a:r>
              <a:rPr lang="en-CA" dirty="0" err="1"/>
              <a:t>mitz</a:t>
            </a:r>
            <a:r>
              <a:rPr lang="en-CA" dirty="0" err="1">
                <a:latin typeface="Calibri" panose="020F0502020204030204" pitchFamily="34" charset="0"/>
                <a:cs typeface="Calibri" panose="020F0502020204030204" pitchFamily="34" charset="0"/>
              </a:rPr>
              <a:t>ᵉwah</a:t>
            </a:r>
            <a:r>
              <a:rPr lang="en-CA" dirty="0">
                <a:latin typeface="Calibri" panose="020F0502020204030204" pitchFamily="34" charset="0"/>
                <a:cs typeface="Calibri" panose="020F0502020204030204" pitchFamily="34" charset="0"/>
              </a:rPr>
              <a:t>, commandment</a:t>
            </a:r>
          </a:p>
          <a:p>
            <a:pPr marL="171450" indent="-171450">
              <a:buFont typeface="Arial" panose="020B0604020202020204" pitchFamily="34" charset="0"/>
              <a:buChar char="•"/>
            </a:pPr>
            <a:r>
              <a:rPr lang="he-IL" dirty="0"/>
              <a:t>יִרְאָה</a:t>
            </a:r>
            <a:r>
              <a:rPr lang="en-CA" dirty="0"/>
              <a:t> - </a:t>
            </a:r>
            <a:r>
              <a:rPr lang="en-CA" dirty="0" err="1"/>
              <a:t>yir</a:t>
            </a:r>
            <a:r>
              <a:rPr lang="en-CA" dirty="0">
                <a:latin typeface="Calibri" panose="020F0502020204030204" pitchFamily="34" charset="0"/>
                <a:cs typeface="Calibri" panose="020F0502020204030204" pitchFamily="34" charset="0"/>
              </a:rPr>
              <a:t>ᵉ´ah, fear (reverence)</a:t>
            </a:r>
            <a:endParaRPr lang="en-CA" dirty="0"/>
          </a:p>
        </p:txBody>
      </p:sp>
      <p:sp>
        <p:nvSpPr>
          <p:cNvPr id="4" name="Slide Number Placeholder 3"/>
          <p:cNvSpPr>
            <a:spLocks noGrp="1"/>
          </p:cNvSpPr>
          <p:nvPr>
            <p:ph type="sldNum" sz="quarter" idx="5"/>
          </p:nvPr>
        </p:nvSpPr>
        <p:spPr/>
        <p:txBody>
          <a:bodyPr/>
          <a:lstStyle/>
          <a:p>
            <a:fld id="{1278A31F-D032-46CB-99CB-827B82605D6F}" type="slidenum">
              <a:rPr lang="en-CA" smtClean="0"/>
              <a:t>14</a:t>
            </a:fld>
            <a:endParaRPr lang="en-CA"/>
          </a:p>
        </p:txBody>
      </p:sp>
    </p:spTree>
    <p:extLst>
      <p:ext uri="{BB962C8B-B14F-4D97-AF65-F5344CB8AC3E}">
        <p14:creationId xmlns:p14="http://schemas.microsoft.com/office/powerpoint/2010/main" val="3548352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C467D-650E-7CE1-09AC-417F02D005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22A3F296-66E8-8F88-8502-D3FA75B5D8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213A5BE9-DFC1-CACE-37DA-C451EF440A2B}"/>
              </a:ext>
            </a:extLst>
          </p:cNvPr>
          <p:cNvSpPr>
            <a:spLocks noGrp="1"/>
          </p:cNvSpPr>
          <p:nvPr>
            <p:ph type="dt" sz="half" idx="10"/>
          </p:nvPr>
        </p:nvSpPr>
        <p:spPr/>
        <p:txBody>
          <a:bodyPr/>
          <a:lstStyle/>
          <a:p>
            <a:fld id="{8B67BC62-9BDB-41C5-97B6-D6A02B5FA5DE}" type="datetimeFigureOut">
              <a:rPr lang="en-CA" smtClean="0"/>
              <a:t>2024-02-14</a:t>
            </a:fld>
            <a:endParaRPr lang="en-CA"/>
          </a:p>
        </p:txBody>
      </p:sp>
      <p:sp>
        <p:nvSpPr>
          <p:cNvPr id="5" name="Footer Placeholder 4">
            <a:extLst>
              <a:ext uri="{FF2B5EF4-FFF2-40B4-BE49-F238E27FC236}">
                <a16:creationId xmlns:a16="http://schemas.microsoft.com/office/drawing/2014/main" id="{1BC7260D-9FAD-E69A-1EC2-CEF935349E8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33CB221-9C48-7CD9-2D7C-8DFC4B11BA00}"/>
              </a:ext>
            </a:extLst>
          </p:cNvPr>
          <p:cNvSpPr>
            <a:spLocks noGrp="1"/>
          </p:cNvSpPr>
          <p:nvPr>
            <p:ph type="sldNum" sz="quarter" idx="12"/>
          </p:nvPr>
        </p:nvSpPr>
        <p:spPr/>
        <p:txBody>
          <a:bodyPr/>
          <a:lstStyle/>
          <a:p>
            <a:fld id="{BF083058-BB6D-4115-9F3F-CC97494C02BC}" type="slidenum">
              <a:rPr lang="en-CA" smtClean="0"/>
              <a:t>‹#›</a:t>
            </a:fld>
            <a:endParaRPr lang="en-CA"/>
          </a:p>
        </p:txBody>
      </p:sp>
    </p:spTree>
    <p:extLst>
      <p:ext uri="{BB962C8B-B14F-4D97-AF65-F5344CB8AC3E}">
        <p14:creationId xmlns:p14="http://schemas.microsoft.com/office/powerpoint/2010/main" val="939744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466AD-D8BC-C6DF-569A-3B6387F76B1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C6B32F2-F18D-C4BB-0139-BEA6F6CC84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5569E94-2600-9EF7-BA6D-30815E54931B}"/>
              </a:ext>
            </a:extLst>
          </p:cNvPr>
          <p:cNvSpPr>
            <a:spLocks noGrp="1"/>
          </p:cNvSpPr>
          <p:nvPr>
            <p:ph type="dt" sz="half" idx="10"/>
          </p:nvPr>
        </p:nvSpPr>
        <p:spPr/>
        <p:txBody>
          <a:bodyPr/>
          <a:lstStyle/>
          <a:p>
            <a:fld id="{8B67BC62-9BDB-41C5-97B6-D6A02B5FA5DE}" type="datetimeFigureOut">
              <a:rPr lang="en-CA" smtClean="0"/>
              <a:t>2024-02-14</a:t>
            </a:fld>
            <a:endParaRPr lang="en-CA"/>
          </a:p>
        </p:txBody>
      </p:sp>
      <p:sp>
        <p:nvSpPr>
          <p:cNvPr id="5" name="Footer Placeholder 4">
            <a:extLst>
              <a:ext uri="{FF2B5EF4-FFF2-40B4-BE49-F238E27FC236}">
                <a16:creationId xmlns:a16="http://schemas.microsoft.com/office/drawing/2014/main" id="{D28CCD86-0E28-5EB6-71BA-D002B6622C0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1BECCA1-ED9F-9EBB-1C83-849410F85652}"/>
              </a:ext>
            </a:extLst>
          </p:cNvPr>
          <p:cNvSpPr>
            <a:spLocks noGrp="1"/>
          </p:cNvSpPr>
          <p:nvPr>
            <p:ph type="sldNum" sz="quarter" idx="12"/>
          </p:nvPr>
        </p:nvSpPr>
        <p:spPr/>
        <p:txBody>
          <a:bodyPr/>
          <a:lstStyle/>
          <a:p>
            <a:fld id="{BF083058-BB6D-4115-9F3F-CC97494C02BC}" type="slidenum">
              <a:rPr lang="en-CA" smtClean="0"/>
              <a:t>‹#›</a:t>
            </a:fld>
            <a:endParaRPr lang="en-CA"/>
          </a:p>
        </p:txBody>
      </p:sp>
    </p:spTree>
    <p:extLst>
      <p:ext uri="{BB962C8B-B14F-4D97-AF65-F5344CB8AC3E}">
        <p14:creationId xmlns:p14="http://schemas.microsoft.com/office/powerpoint/2010/main" val="2353671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157025-117E-9AD1-C5B5-4587F6C2F0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4E4E91D-EE88-3A8B-60B1-4BC356D53E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71DEA30-C6F4-7658-306A-1223D0A27B1A}"/>
              </a:ext>
            </a:extLst>
          </p:cNvPr>
          <p:cNvSpPr>
            <a:spLocks noGrp="1"/>
          </p:cNvSpPr>
          <p:nvPr>
            <p:ph type="dt" sz="half" idx="10"/>
          </p:nvPr>
        </p:nvSpPr>
        <p:spPr/>
        <p:txBody>
          <a:bodyPr/>
          <a:lstStyle/>
          <a:p>
            <a:fld id="{8B67BC62-9BDB-41C5-97B6-D6A02B5FA5DE}" type="datetimeFigureOut">
              <a:rPr lang="en-CA" smtClean="0"/>
              <a:t>2024-02-14</a:t>
            </a:fld>
            <a:endParaRPr lang="en-CA"/>
          </a:p>
        </p:txBody>
      </p:sp>
      <p:sp>
        <p:nvSpPr>
          <p:cNvPr id="5" name="Footer Placeholder 4">
            <a:extLst>
              <a:ext uri="{FF2B5EF4-FFF2-40B4-BE49-F238E27FC236}">
                <a16:creationId xmlns:a16="http://schemas.microsoft.com/office/drawing/2014/main" id="{6CA74ED8-AF38-F7F0-DDF1-5348E71CC4F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CB4EC52-47B9-546D-CBCC-A890219FB714}"/>
              </a:ext>
            </a:extLst>
          </p:cNvPr>
          <p:cNvSpPr>
            <a:spLocks noGrp="1"/>
          </p:cNvSpPr>
          <p:nvPr>
            <p:ph type="sldNum" sz="quarter" idx="12"/>
          </p:nvPr>
        </p:nvSpPr>
        <p:spPr/>
        <p:txBody>
          <a:bodyPr/>
          <a:lstStyle/>
          <a:p>
            <a:fld id="{BF083058-BB6D-4115-9F3F-CC97494C02BC}" type="slidenum">
              <a:rPr lang="en-CA" smtClean="0"/>
              <a:t>‹#›</a:t>
            </a:fld>
            <a:endParaRPr lang="en-CA"/>
          </a:p>
        </p:txBody>
      </p:sp>
    </p:spTree>
    <p:extLst>
      <p:ext uri="{BB962C8B-B14F-4D97-AF65-F5344CB8AC3E}">
        <p14:creationId xmlns:p14="http://schemas.microsoft.com/office/powerpoint/2010/main" val="287213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3DE60-9363-62F7-7A30-2C4D00A5798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F139B9E-68B9-2DA8-0867-A621EB55DF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6499E51-217A-520D-B83D-78226CCEECC3}"/>
              </a:ext>
            </a:extLst>
          </p:cNvPr>
          <p:cNvSpPr>
            <a:spLocks noGrp="1"/>
          </p:cNvSpPr>
          <p:nvPr>
            <p:ph type="dt" sz="half" idx="10"/>
          </p:nvPr>
        </p:nvSpPr>
        <p:spPr/>
        <p:txBody>
          <a:bodyPr/>
          <a:lstStyle/>
          <a:p>
            <a:fld id="{8B67BC62-9BDB-41C5-97B6-D6A02B5FA5DE}" type="datetimeFigureOut">
              <a:rPr lang="en-CA" smtClean="0"/>
              <a:t>2024-02-14</a:t>
            </a:fld>
            <a:endParaRPr lang="en-CA"/>
          </a:p>
        </p:txBody>
      </p:sp>
      <p:sp>
        <p:nvSpPr>
          <p:cNvPr id="5" name="Footer Placeholder 4">
            <a:extLst>
              <a:ext uri="{FF2B5EF4-FFF2-40B4-BE49-F238E27FC236}">
                <a16:creationId xmlns:a16="http://schemas.microsoft.com/office/drawing/2014/main" id="{112E3E56-00C2-EFA3-F250-D7967E76260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2C55FB9-D034-AD7A-9E2A-F44B8F41ECC1}"/>
              </a:ext>
            </a:extLst>
          </p:cNvPr>
          <p:cNvSpPr>
            <a:spLocks noGrp="1"/>
          </p:cNvSpPr>
          <p:nvPr>
            <p:ph type="sldNum" sz="quarter" idx="12"/>
          </p:nvPr>
        </p:nvSpPr>
        <p:spPr/>
        <p:txBody>
          <a:bodyPr/>
          <a:lstStyle/>
          <a:p>
            <a:fld id="{BF083058-BB6D-4115-9F3F-CC97494C02BC}" type="slidenum">
              <a:rPr lang="en-CA" smtClean="0"/>
              <a:t>‹#›</a:t>
            </a:fld>
            <a:endParaRPr lang="en-CA"/>
          </a:p>
        </p:txBody>
      </p:sp>
    </p:spTree>
    <p:extLst>
      <p:ext uri="{BB962C8B-B14F-4D97-AF65-F5344CB8AC3E}">
        <p14:creationId xmlns:p14="http://schemas.microsoft.com/office/powerpoint/2010/main" val="1467679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E9807-7639-BA39-8993-2D9FCF0F8B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ED111BE-E056-10C8-6B63-644BF1DAF8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5676D1-11BD-2D64-7857-9AE59EC8AC6F}"/>
              </a:ext>
            </a:extLst>
          </p:cNvPr>
          <p:cNvSpPr>
            <a:spLocks noGrp="1"/>
          </p:cNvSpPr>
          <p:nvPr>
            <p:ph type="dt" sz="half" idx="10"/>
          </p:nvPr>
        </p:nvSpPr>
        <p:spPr/>
        <p:txBody>
          <a:bodyPr/>
          <a:lstStyle/>
          <a:p>
            <a:fld id="{8B67BC62-9BDB-41C5-97B6-D6A02B5FA5DE}" type="datetimeFigureOut">
              <a:rPr lang="en-CA" smtClean="0"/>
              <a:t>2024-02-14</a:t>
            </a:fld>
            <a:endParaRPr lang="en-CA"/>
          </a:p>
        </p:txBody>
      </p:sp>
      <p:sp>
        <p:nvSpPr>
          <p:cNvPr id="5" name="Footer Placeholder 4">
            <a:extLst>
              <a:ext uri="{FF2B5EF4-FFF2-40B4-BE49-F238E27FC236}">
                <a16:creationId xmlns:a16="http://schemas.microsoft.com/office/drawing/2014/main" id="{408D8472-3A44-160A-7789-0E2BDD488C5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625E285-073A-D338-BED8-B4B0DDD1068F}"/>
              </a:ext>
            </a:extLst>
          </p:cNvPr>
          <p:cNvSpPr>
            <a:spLocks noGrp="1"/>
          </p:cNvSpPr>
          <p:nvPr>
            <p:ph type="sldNum" sz="quarter" idx="12"/>
          </p:nvPr>
        </p:nvSpPr>
        <p:spPr/>
        <p:txBody>
          <a:bodyPr/>
          <a:lstStyle/>
          <a:p>
            <a:fld id="{BF083058-BB6D-4115-9F3F-CC97494C02BC}" type="slidenum">
              <a:rPr lang="en-CA" smtClean="0"/>
              <a:t>‹#›</a:t>
            </a:fld>
            <a:endParaRPr lang="en-CA"/>
          </a:p>
        </p:txBody>
      </p:sp>
    </p:spTree>
    <p:extLst>
      <p:ext uri="{BB962C8B-B14F-4D97-AF65-F5344CB8AC3E}">
        <p14:creationId xmlns:p14="http://schemas.microsoft.com/office/powerpoint/2010/main" val="730469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FC9AD-BCD4-AEAD-2483-579E3F35A80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55B4D3A-E7B9-3339-8343-A4B278AE7E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42EED493-CD68-D954-D21E-421EEE3E3B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FFF7A79-56EC-31F9-C52A-DECEE103773F}"/>
              </a:ext>
            </a:extLst>
          </p:cNvPr>
          <p:cNvSpPr>
            <a:spLocks noGrp="1"/>
          </p:cNvSpPr>
          <p:nvPr>
            <p:ph type="dt" sz="half" idx="10"/>
          </p:nvPr>
        </p:nvSpPr>
        <p:spPr/>
        <p:txBody>
          <a:bodyPr/>
          <a:lstStyle/>
          <a:p>
            <a:fld id="{8B67BC62-9BDB-41C5-97B6-D6A02B5FA5DE}" type="datetimeFigureOut">
              <a:rPr lang="en-CA" smtClean="0"/>
              <a:t>2024-02-14</a:t>
            </a:fld>
            <a:endParaRPr lang="en-CA"/>
          </a:p>
        </p:txBody>
      </p:sp>
      <p:sp>
        <p:nvSpPr>
          <p:cNvPr id="6" name="Footer Placeholder 5">
            <a:extLst>
              <a:ext uri="{FF2B5EF4-FFF2-40B4-BE49-F238E27FC236}">
                <a16:creationId xmlns:a16="http://schemas.microsoft.com/office/drawing/2014/main" id="{9FDF5D4D-9269-8AB6-B9B4-BE0459E9EB2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31DEE43-0D64-40ED-59C8-49043CD1B806}"/>
              </a:ext>
            </a:extLst>
          </p:cNvPr>
          <p:cNvSpPr>
            <a:spLocks noGrp="1"/>
          </p:cNvSpPr>
          <p:nvPr>
            <p:ph type="sldNum" sz="quarter" idx="12"/>
          </p:nvPr>
        </p:nvSpPr>
        <p:spPr/>
        <p:txBody>
          <a:bodyPr/>
          <a:lstStyle/>
          <a:p>
            <a:fld id="{BF083058-BB6D-4115-9F3F-CC97494C02BC}" type="slidenum">
              <a:rPr lang="en-CA" smtClean="0"/>
              <a:t>‹#›</a:t>
            </a:fld>
            <a:endParaRPr lang="en-CA"/>
          </a:p>
        </p:txBody>
      </p:sp>
    </p:spTree>
    <p:extLst>
      <p:ext uri="{BB962C8B-B14F-4D97-AF65-F5344CB8AC3E}">
        <p14:creationId xmlns:p14="http://schemas.microsoft.com/office/powerpoint/2010/main" val="430199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EC8B1-AE09-FAD4-6C7F-A24EF78116A0}"/>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9D98D2C-6B00-6D2D-972C-EB96D874FE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2BA4C1-73D7-C86D-87FE-A46DD8898D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7790B09-2C09-6ED5-E7AF-003B5AE4CF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06501E-446D-A03F-A6D1-5C5586D3B6A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AC4816D0-0874-4CF8-E33D-F3F2DC442923}"/>
              </a:ext>
            </a:extLst>
          </p:cNvPr>
          <p:cNvSpPr>
            <a:spLocks noGrp="1"/>
          </p:cNvSpPr>
          <p:nvPr>
            <p:ph type="dt" sz="half" idx="10"/>
          </p:nvPr>
        </p:nvSpPr>
        <p:spPr/>
        <p:txBody>
          <a:bodyPr/>
          <a:lstStyle/>
          <a:p>
            <a:fld id="{8B67BC62-9BDB-41C5-97B6-D6A02B5FA5DE}" type="datetimeFigureOut">
              <a:rPr lang="en-CA" smtClean="0"/>
              <a:t>2024-02-14</a:t>
            </a:fld>
            <a:endParaRPr lang="en-CA"/>
          </a:p>
        </p:txBody>
      </p:sp>
      <p:sp>
        <p:nvSpPr>
          <p:cNvPr id="8" name="Footer Placeholder 7">
            <a:extLst>
              <a:ext uri="{FF2B5EF4-FFF2-40B4-BE49-F238E27FC236}">
                <a16:creationId xmlns:a16="http://schemas.microsoft.com/office/drawing/2014/main" id="{DF20B42B-B8F7-5A59-3823-7D9D2074CBF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08FD40D-3B4E-3E7C-A9DD-99A4CA408C08}"/>
              </a:ext>
            </a:extLst>
          </p:cNvPr>
          <p:cNvSpPr>
            <a:spLocks noGrp="1"/>
          </p:cNvSpPr>
          <p:nvPr>
            <p:ph type="sldNum" sz="quarter" idx="12"/>
          </p:nvPr>
        </p:nvSpPr>
        <p:spPr/>
        <p:txBody>
          <a:bodyPr/>
          <a:lstStyle/>
          <a:p>
            <a:fld id="{BF083058-BB6D-4115-9F3F-CC97494C02BC}" type="slidenum">
              <a:rPr lang="en-CA" smtClean="0"/>
              <a:t>‹#›</a:t>
            </a:fld>
            <a:endParaRPr lang="en-CA"/>
          </a:p>
        </p:txBody>
      </p:sp>
    </p:spTree>
    <p:extLst>
      <p:ext uri="{BB962C8B-B14F-4D97-AF65-F5344CB8AC3E}">
        <p14:creationId xmlns:p14="http://schemas.microsoft.com/office/powerpoint/2010/main" val="4022607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A9092-943A-DF2F-C414-3B3E02A902A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682AC12B-CF4E-6631-0D71-2BCE06099E66}"/>
              </a:ext>
            </a:extLst>
          </p:cNvPr>
          <p:cNvSpPr>
            <a:spLocks noGrp="1"/>
          </p:cNvSpPr>
          <p:nvPr>
            <p:ph type="dt" sz="half" idx="10"/>
          </p:nvPr>
        </p:nvSpPr>
        <p:spPr/>
        <p:txBody>
          <a:bodyPr/>
          <a:lstStyle/>
          <a:p>
            <a:fld id="{8B67BC62-9BDB-41C5-97B6-D6A02B5FA5DE}" type="datetimeFigureOut">
              <a:rPr lang="en-CA" smtClean="0"/>
              <a:t>2024-02-14</a:t>
            </a:fld>
            <a:endParaRPr lang="en-CA"/>
          </a:p>
        </p:txBody>
      </p:sp>
      <p:sp>
        <p:nvSpPr>
          <p:cNvPr id="4" name="Footer Placeholder 3">
            <a:extLst>
              <a:ext uri="{FF2B5EF4-FFF2-40B4-BE49-F238E27FC236}">
                <a16:creationId xmlns:a16="http://schemas.microsoft.com/office/drawing/2014/main" id="{588C4A58-D8DF-55DE-FA39-81A0BB1A004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F5807D5C-7BCD-1133-B8FC-C0918D64076C}"/>
              </a:ext>
            </a:extLst>
          </p:cNvPr>
          <p:cNvSpPr>
            <a:spLocks noGrp="1"/>
          </p:cNvSpPr>
          <p:nvPr>
            <p:ph type="sldNum" sz="quarter" idx="12"/>
          </p:nvPr>
        </p:nvSpPr>
        <p:spPr/>
        <p:txBody>
          <a:bodyPr/>
          <a:lstStyle/>
          <a:p>
            <a:fld id="{BF083058-BB6D-4115-9F3F-CC97494C02BC}" type="slidenum">
              <a:rPr lang="en-CA" smtClean="0"/>
              <a:t>‹#›</a:t>
            </a:fld>
            <a:endParaRPr lang="en-CA"/>
          </a:p>
        </p:txBody>
      </p:sp>
    </p:spTree>
    <p:extLst>
      <p:ext uri="{BB962C8B-B14F-4D97-AF65-F5344CB8AC3E}">
        <p14:creationId xmlns:p14="http://schemas.microsoft.com/office/powerpoint/2010/main" val="27889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4FEA42-CC0F-0E49-8443-035185778A41}"/>
              </a:ext>
            </a:extLst>
          </p:cNvPr>
          <p:cNvSpPr>
            <a:spLocks noGrp="1"/>
          </p:cNvSpPr>
          <p:nvPr>
            <p:ph type="dt" sz="half" idx="10"/>
          </p:nvPr>
        </p:nvSpPr>
        <p:spPr/>
        <p:txBody>
          <a:bodyPr/>
          <a:lstStyle/>
          <a:p>
            <a:fld id="{8B67BC62-9BDB-41C5-97B6-D6A02B5FA5DE}" type="datetimeFigureOut">
              <a:rPr lang="en-CA" smtClean="0"/>
              <a:t>2024-02-14</a:t>
            </a:fld>
            <a:endParaRPr lang="en-CA"/>
          </a:p>
        </p:txBody>
      </p:sp>
      <p:sp>
        <p:nvSpPr>
          <p:cNvPr id="3" name="Footer Placeholder 2">
            <a:extLst>
              <a:ext uri="{FF2B5EF4-FFF2-40B4-BE49-F238E27FC236}">
                <a16:creationId xmlns:a16="http://schemas.microsoft.com/office/drawing/2014/main" id="{F7EAB690-AA70-F606-2125-7579088B623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1EE1985-4F7D-4EA7-1DAB-B0D26B21D9F0}"/>
              </a:ext>
            </a:extLst>
          </p:cNvPr>
          <p:cNvSpPr>
            <a:spLocks noGrp="1"/>
          </p:cNvSpPr>
          <p:nvPr>
            <p:ph type="sldNum" sz="quarter" idx="12"/>
          </p:nvPr>
        </p:nvSpPr>
        <p:spPr/>
        <p:txBody>
          <a:bodyPr/>
          <a:lstStyle/>
          <a:p>
            <a:fld id="{BF083058-BB6D-4115-9F3F-CC97494C02BC}" type="slidenum">
              <a:rPr lang="en-CA" smtClean="0"/>
              <a:t>‹#›</a:t>
            </a:fld>
            <a:endParaRPr lang="en-CA"/>
          </a:p>
        </p:txBody>
      </p:sp>
    </p:spTree>
    <p:extLst>
      <p:ext uri="{BB962C8B-B14F-4D97-AF65-F5344CB8AC3E}">
        <p14:creationId xmlns:p14="http://schemas.microsoft.com/office/powerpoint/2010/main" val="724988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D97C5-14B8-75FA-1046-4B8A80E6C2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EE5EC78C-324E-45DC-4797-B6BF11270F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27934CB8-7511-EDE6-CB55-F78D09ABF8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D06D49-CB37-EA71-F52A-DA723ADE95C2}"/>
              </a:ext>
            </a:extLst>
          </p:cNvPr>
          <p:cNvSpPr>
            <a:spLocks noGrp="1"/>
          </p:cNvSpPr>
          <p:nvPr>
            <p:ph type="dt" sz="half" idx="10"/>
          </p:nvPr>
        </p:nvSpPr>
        <p:spPr/>
        <p:txBody>
          <a:bodyPr/>
          <a:lstStyle/>
          <a:p>
            <a:fld id="{8B67BC62-9BDB-41C5-97B6-D6A02B5FA5DE}" type="datetimeFigureOut">
              <a:rPr lang="en-CA" smtClean="0"/>
              <a:t>2024-02-14</a:t>
            </a:fld>
            <a:endParaRPr lang="en-CA"/>
          </a:p>
        </p:txBody>
      </p:sp>
      <p:sp>
        <p:nvSpPr>
          <p:cNvPr id="6" name="Footer Placeholder 5">
            <a:extLst>
              <a:ext uri="{FF2B5EF4-FFF2-40B4-BE49-F238E27FC236}">
                <a16:creationId xmlns:a16="http://schemas.microsoft.com/office/drawing/2014/main" id="{8E7F3B62-AF47-AC2A-6410-C769019593C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13CAD12-FCFC-5DF3-E982-54865C279179}"/>
              </a:ext>
            </a:extLst>
          </p:cNvPr>
          <p:cNvSpPr>
            <a:spLocks noGrp="1"/>
          </p:cNvSpPr>
          <p:nvPr>
            <p:ph type="sldNum" sz="quarter" idx="12"/>
          </p:nvPr>
        </p:nvSpPr>
        <p:spPr/>
        <p:txBody>
          <a:bodyPr/>
          <a:lstStyle/>
          <a:p>
            <a:fld id="{BF083058-BB6D-4115-9F3F-CC97494C02BC}" type="slidenum">
              <a:rPr lang="en-CA" smtClean="0"/>
              <a:t>‹#›</a:t>
            </a:fld>
            <a:endParaRPr lang="en-CA"/>
          </a:p>
        </p:txBody>
      </p:sp>
    </p:spTree>
    <p:extLst>
      <p:ext uri="{BB962C8B-B14F-4D97-AF65-F5344CB8AC3E}">
        <p14:creationId xmlns:p14="http://schemas.microsoft.com/office/powerpoint/2010/main" val="1601265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D98A4-9E05-8696-CE62-B74B99B751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A7942F8-99AE-9475-1658-CBD351800C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61D7E4E-C8F0-196C-5B54-8EAFAE7200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D15968-E37F-ACF1-9A8A-E375C4B116D8}"/>
              </a:ext>
            </a:extLst>
          </p:cNvPr>
          <p:cNvSpPr>
            <a:spLocks noGrp="1"/>
          </p:cNvSpPr>
          <p:nvPr>
            <p:ph type="dt" sz="half" idx="10"/>
          </p:nvPr>
        </p:nvSpPr>
        <p:spPr/>
        <p:txBody>
          <a:bodyPr/>
          <a:lstStyle/>
          <a:p>
            <a:fld id="{8B67BC62-9BDB-41C5-97B6-D6A02B5FA5DE}" type="datetimeFigureOut">
              <a:rPr lang="en-CA" smtClean="0"/>
              <a:t>2024-02-14</a:t>
            </a:fld>
            <a:endParaRPr lang="en-CA"/>
          </a:p>
        </p:txBody>
      </p:sp>
      <p:sp>
        <p:nvSpPr>
          <p:cNvPr id="6" name="Footer Placeholder 5">
            <a:extLst>
              <a:ext uri="{FF2B5EF4-FFF2-40B4-BE49-F238E27FC236}">
                <a16:creationId xmlns:a16="http://schemas.microsoft.com/office/drawing/2014/main" id="{99753510-85E5-7F8B-D124-A11BFC9AF87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0EE7D00-4635-6015-6B07-E1446FC0ED11}"/>
              </a:ext>
            </a:extLst>
          </p:cNvPr>
          <p:cNvSpPr>
            <a:spLocks noGrp="1"/>
          </p:cNvSpPr>
          <p:nvPr>
            <p:ph type="sldNum" sz="quarter" idx="12"/>
          </p:nvPr>
        </p:nvSpPr>
        <p:spPr/>
        <p:txBody>
          <a:bodyPr/>
          <a:lstStyle/>
          <a:p>
            <a:fld id="{BF083058-BB6D-4115-9F3F-CC97494C02BC}" type="slidenum">
              <a:rPr lang="en-CA" smtClean="0"/>
              <a:t>‹#›</a:t>
            </a:fld>
            <a:endParaRPr lang="en-CA"/>
          </a:p>
        </p:txBody>
      </p:sp>
    </p:spTree>
    <p:extLst>
      <p:ext uri="{BB962C8B-B14F-4D97-AF65-F5344CB8AC3E}">
        <p14:creationId xmlns:p14="http://schemas.microsoft.com/office/powerpoint/2010/main" val="217591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DE8790-0B1F-8EFB-1B65-F86B514C4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BC1A0A7-9BFB-79B2-1B30-F3C6C7AE22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3744B5D-1C20-F9F6-9570-6C0B1A40A2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7BC62-9BDB-41C5-97B6-D6A02B5FA5DE}" type="datetimeFigureOut">
              <a:rPr lang="en-CA" smtClean="0"/>
              <a:t>2024-02-14</a:t>
            </a:fld>
            <a:endParaRPr lang="en-CA"/>
          </a:p>
        </p:txBody>
      </p:sp>
      <p:sp>
        <p:nvSpPr>
          <p:cNvPr id="5" name="Footer Placeholder 4">
            <a:extLst>
              <a:ext uri="{FF2B5EF4-FFF2-40B4-BE49-F238E27FC236}">
                <a16:creationId xmlns:a16="http://schemas.microsoft.com/office/drawing/2014/main" id="{2A1398D8-4FBB-28C6-08C3-02C41FC6AB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85EDE10-AFD3-5E9C-D06D-78E857F88B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83058-BB6D-4115-9F3F-CC97494C02BC}" type="slidenum">
              <a:rPr lang="en-CA" smtClean="0"/>
              <a:t>‹#›</a:t>
            </a:fld>
            <a:endParaRPr lang="en-CA"/>
          </a:p>
        </p:txBody>
      </p:sp>
    </p:spTree>
    <p:extLst>
      <p:ext uri="{BB962C8B-B14F-4D97-AF65-F5344CB8AC3E}">
        <p14:creationId xmlns:p14="http://schemas.microsoft.com/office/powerpoint/2010/main" val="1627554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4DED7-D37A-7210-321E-DA4F0CAD55F2}"/>
              </a:ext>
            </a:extLst>
          </p:cNvPr>
          <p:cNvSpPr>
            <a:spLocks noGrp="1"/>
          </p:cNvSpPr>
          <p:nvPr>
            <p:ph type="ctrTitle"/>
          </p:nvPr>
        </p:nvSpPr>
        <p:spPr>
          <a:xfrm>
            <a:off x="0" y="1"/>
            <a:ext cx="12192000" cy="1104900"/>
          </a:xfrm>
        </p:spPr>
        <p:txBody>
          <a:bodyPr>
            <a:noAutofit/>
          </a:bodyPr>
          <a:lstStyle/>
          <a:p>
            <a:r>
              <a:rPr lang="en-CA" sz="5000" dirty="0">
                <a:latin typeface="Arial Black" panose="020B0A04020102020204" pitchFamily="34" charset="0"/>
              </a:rPr>
              <a:t>Ezekiel – Apostacy &amp; Restoration</a:t>
            </a:r>
          </a:p>
        </p:txBody>
      </p:sp>
      <p:sp>
        <p:nvSpPr>
          <p:cNvPr id="3" name="Subtitle 2">
            <a:extLst>
              <a:ext uri="{FF2B5EF4-FFF2-40B4-BE49-F238E27FC236}">
                <a16:creationId xmlns:a16="http://schemas.microsoft.com/office/drawing/2014/main" id="{CD49EA81-2EC5-B9F5-9675-FCCC7EFF9DB8}"/>
              </a:ext>
            </a:extLst>
          </p:cNvPr>
          <p:cNvSpPr>
            <a:spLocks noGrp="1"/>
          </p:cNvSpPr>
          <p:nvPr>
            <p:ph type="subTitle" idx="1"/>
          </p:nvPr>
        </p:nvSpPr>
        <p:spPr>
          <a:xfrm>
            <a:off x="0" y="1435101"/>
            <a:ext cx="12192000" cy="5422898"/>
          </a:xfrm>
        </p:spPr>
        <p:txBody>
          <a:bodyPr>
            <a:normAutofit lnSpcReduction="10000"/>
          </a:bodyPr>
          <a:lstStyle/>
          <a:p>
            <a:pPr>
              <a:spcBef>
                <a:spcPts val="0"/>
              </a:spcBef>
            </a:pPr>
            <a:r>
              <a:rPr lang="en-CA" sz="2800" b="1" dirty="0">
                <a:solidFill>
                  <a:srgbClr val="FF0000"/>
                </a:solidFill>
              </a:rPr>
              <a:t>When you present your gifts and offer up your children in fire, you defile yourselves with all your idols to this day.  And </a:t>
            </a:r>
            <a:r>
              <a:rPr lang="en-CA" sz="2800" b="1" i="1" dirty="0">
                <a:solidFill>
                  <a:srgbClr val="FF0000"/>
                </a:solidFill>
                <a:highlight>
                  <a:srgbClr val="FFFF00"/>
                </a:highlight>
              </a:rPr>
              <a:t>shall I be inquired of by you</a:t>
            </a:r>
            <a:r>
              <a:rPr lang="en-CA" sz="2800" b="1" dirty="0">
                <a:solidFill>
                  <a:srgbClr val="FF0000"/>
                </a:solidFill>
              </a:rPr>
              <a:t>, O house of Israel?  As I live, declares the Lord GOD, I will not be inquired of by you.  </a:t>
            </a:r>
            <a:r>
              <a:rPr lang="en-CA" sz="2800" b="1" i="1" dirty="0">
                <a:solidFill>
                  <a:srgbClr val="FF0000"/>
                </a:solidFill>
                <a:highlight>
                  <a:srgbClr val="FFFF00"/>
                </a:highlight>
              </a:rPr>
              <a:t>What is in your mind shall never happen</a:t>
            </a:r>
            <a:r>
              <a:rPr lang="en-CA" sz="2800" b="1" dirty="0">
                <a:solidFill>
                  <a:srgbClr val="FF0000"/>
                </a:solidFill>
              </a:rPr>
              <a:t>—the thought, ‘</a:t>
            </a:r>
            <a:r>
              <a:rPr lang="en-CA" sz="2800" b="1" i="1" dirty="0">
                <a:solidFill>
                  <a:srgbClr val="FF0000"/>
                </a:solidFill>
                <a:highlight>
                  <a:srgbClr val="FFFF00"/>
                </a:highlight>
              </a:rPr>
              <a:t>Let us be like the nations</a:t>
            </a:r>
            <a:r>
              <a:rPr lang="en-CA" sz="2800" b="1" dirty="0">
                <a:solidFill>
                  <a:srgbClr val="FF0000"/>
                </a:solidFill>
              </a:rPr>
              <a:t>, like the tribes of the countries, and worship wood and stone.’</a:t>
            </a:r>
          </a:p>
          <a:p>
            <a:pPr algn="r">
              <a:lnSpc>
                <a:spcPct val="50000"/>
              </a:lnSpc>
              <a:spcBef>
                <a:spcPts val="0"/>
              </a:spcBef>
            </a:pPr>
            <a:r>
              <a:rPr lang="en-CA" sz="2000" b="1" dirty="0"/>
              <a:t>Ezekiel 20:31-32</a:t>
            </a:r>
          </a:p>
          <a:p>
            <a:r>
              <a:rPr lang="en-CA" sz="2800" b="1" dirty="0">
                <a:solidFill>
                  <a:srgbClr val="FF0000"/>
                </a:solidFill>
              </a:rPr>
              <a:t>Then I said I would pour out my wrath upon them and spend my anger against them in the midst of the land of Egypt.  But </a:t>
            </a:r>
            <a:r>
              <a:rPr lang="en-CA" sz="2800" b="1" i="1" dirty="0">
                <a:solidFill>
                  <a:srgbClr val="FF0000"/>
                </a:solidFill>
                <a:highlight>
                  <a:srgbClr val="FFFF00"/>
                </a:highlight>
              </a:rPr>
              <a:t>I acted for the sake of my name</a:t>
            </a:r>
            <a:r>
              <a:rPr lang="en-CA" sz="2800" b="1" dirty="0">
                <a:solidFill>
                  <a:srgbClr val="FF0000"/>
                </a:solidFill>
              </a:rPr>
              <a:t>, that it should not be profaned in the sight of the nations among whom they lived …</a:t>
            </a:r>
          </a:p>
          <a:p>
            <a:pPr algn="r">
              <a:lnSpc>
                <a:spcPct val="60000"/>
              </a:lnSpc>
              <a:spcBef>
                <a:spcPts val="0"/>
              </a:spcBef>
            </a:pPr>
            <a:r>
              <a:rPr lang="en-CA" sz="2000" b="1" dirty="0"/>
              <a:t>Ezekiel 20:8b-9a</a:t>
            </a:r>
          </a:p>
          <a:p>
            <a:r>
              <a:rPr lang="en-CA" sz="2800" b="1" dirty="0">
                <a:solidFill>
                  <a:srgbClr val="FF0000"/>
                </a:solidFill>
              </a:rPr>
              <a:t>And </a:t>
            </a:r>
            <a:r>
              <a:rPr lang="en-CA" sz="2800" b="1" i="1" dirty="0">
                <a:solidFill>
                  <a:srgbClr val="FF0000"/>
                </a:solidFill>
                <a:highlight>
                  <a:srgbClr val="FFFF00"/>
                </a:highlight>
              </a:rPr>
              <a:t>I will manifest my holiness among you in the sight of the nations</a:t>
            </a:r>
            <a:r>
              <a:rPr lang="en-CA" sz="2800" b="1" dirty="0">
                <a:solidFill>
                  <a:srgbClr val="FF0000"/>
                </a:solidFill>
              </a:rPr>
              <a:t>.  And you shall know that I am the LORD, when I bring you into the land of Israel, the country that I swore to give to your fathers.  And there you shall remember your ways and all your deeds with which you have defiled yourselves, and </a:t>
            </a:r>
            <a:r>
              <a:rPr lang="en-CA" sz="2800" b="1" i="1" dirty="0">
                <a:solidFill>
                  <a:srgbClr val="FF0000"/>
                </a:solidFill>
                <a:highlight>
                  <a:srgbClr val="FFFF00"/>
                </a:highlight>
              </a:rPr>
              <a:t>you shall loathe yourselves</a:t>
            </a:r>
            <a:r>
              <a:rPr lang="en-CA" sz="2800" b="1" dirty="0">
                <a:solidFill>
                  <a:srgbClr val="FF0000"/>
                </a:solidFill>
              </a:rPr>
              <a:t> for all the evils that you have committed.</a:t>
            </a:r>
          </a:p>
          <a:p>
            <a:pPr algn="r">
              <a:lnSpc>
                <a:spcPct val="60000"/>
              </a:lnSpc>
              <a:spcBef>
                <a:spcPts val="0"/>
              </a:spcBef>
            </a:pPr>
            <a:r>
              <a:rPr lang="en-CA" sz="2000" b="1" dirty="0"/>
              <a:t>Ezekiel 20:41b-43</a:t>
            </a:r>
          </a:p>
          <a:p>
            <a:endParaRPr lang="en-CA" dirty="0"/>
          </a:p>
        </p:txBody>
      </p:sp>
    </p:spTree>
    <p:extLst>
      <p:ext uri="{BB962C8B-B14F-4D97-AF65-F5344CB8AC3E}">
        <p14:creationId xmlns:p14="http://schemas.microsoft.com/office/powerpoint/2010/main" val="2179511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00CBD-DCA1-924D-0E3C-D5D20E6F0D69}"/>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Statutes and </a:t>
            </a:r>
            <a:r>
              <a:rPr lang="en-CA" b="1" i="1" dirty="0">
                <a:latin typeface="Arial Black" panose="020B0A04020102020204" pitchFamily="34" charset="0"/>
              </a:rPr>
              <a:t>mishᵉpatim</a:t>
            </a:r>
            <a:endParaRPr lang="en-CA" i="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6FFFB750-787D-C1D1-6C9D-833CA0CDE21F}"/>
              </a:ext>
            </a:extLst>
          </p:cNvPr>
          <p:cNvSpPr>
            <a:spLocks noGrp="1"/>
          </p:cNvSpPr>
          <p:nvPr>
            <p:ph idx="1"/>
          </p:nvPr>
        </p:nvSpPr>
        <p:spPr>
          <a:xfrm>
            <a:off x="0" y="1115878"/>
            <a:ext cx="12192000" cy="5742121"/>
          </a:xfrm>
        </p:spPr>
        <p:txBody>
          <a:bodyPr>
            <a:normAutofit fontScale="92500" lnSpcReduction="10000"/>
          </a:bodyPr>
          <a:lstStyle/>
          <a:p>
            <a:r>
              <a:rPr lang="en-CA" dirty="0"/>
              <a:t>There are eight references to these terms:</a:t>
            </a:r>
          </a:p>
          <a:p>
            <a:pPr lvl="1">
              <a:buFont typeface="Wingdings" panose="05000000000000000000" pitchFamily="2" charset="2"/>
              <a:buChar char="Ø"/>
            </a:pPr>
            <a:r>
              <a:rPr lang="en-CA" dirty="0"/>
              <a:t>Verse 11: “I gave them my </a:t>
            </a:r>
            <a:r>
              <a:rPr lang="en-CA" b="1" dirty="0">
                <a:highlight>
                  <a:srgbClr val="FFFF00"/>
                </a:highlight>
              </a:rPr>
              <a:t>statutes</a:t>
            </a:r>
            <a:r>
              <a:rPr lang="en-CA" dirty="0"/>
              <a:t> and made known to them my [</a:t>
            </a:r>
            <a:r>
              <a:rPr lang="en-CA" b="1" dirty="0">
                <a:highlight>
                  <a:srgbClr val="FFFF00"/>
                </a:highlight>
              </a:rPr>
              <a:t>mishᵉpatim</a:t>
            </a:r>
            <a:r>
              <a:rPr lang="en-CA" dirty="0"/>
              <a:t>]”</a:t>
            </a:r>
          </a:p>
          <a:p>
            <a:pPr lvl="1">
              <a:buFont typeface="Wingdings" panose="05000000000000000000" pitchFamily="2" charset="2"/>
              <a:buChar char="Ø"/>
            </a:pPr>
            <a:r>
              <a:rPr lang="en-CA" dirty="0"/>
              <a:t>Verse 13: “they did not walk in my </a:t>
            </a:r>
            <a:r>
              <a:rPr lang="en-CA" b="1" dirty="0">
                <a:highlight>
                  <a:srgbClr val="FFFF00"/>
                </a:highlight>
              </a:rPr>
              <a:t>statutes</a:t>
            </a:r>
            <a:r>
              <a:rPr lang="en-CA" dirty="0"/>
              <a:t> but rejected my [</a:t>
            </a:r>
            <a:r>
              <a:rPr lang="en-CA" b="1" dirty="0">
                <a:highlight>
                  <a:srgbClr val="FFFF00"/>
                </a:highlight>
              </a:rPr>
              <a:t>mishᵉpatim</a:t>
            </a:r>
            <a:r>
              <a:rPr lang="en-CA" dirty="0"/>
              <a:t>]”</a:t>
            </a:r>
          </a:p>
          <a:p>
            <a:pPr lvl="1">
              <a:buFont typeface="Wingdings" panose="05000000000000000000" pitchFamily="2" charset="2"/>
              <a:buChar char="Ø"/>
            </a:pPr>
            <a:r>
              <a:rPr lang="en-CA" dirty="0"/>
              <a:t>Verse 16: “they rejected my [</a:t>
            </a:r>
            <a:r>
              <a:rPr lang="en-CA" b="1" dirty="0">
                <a:highlight>
                  <a:srgbClr val="FFFF00"/>
                </a:highlight>
              </a:rPr>
              <a:t>mishᵉpatim</a:t>
            </a:r>
            <a:r>
              <a:rPr lang="en-CA" dirty="0"/>
              <a:t>] and did not walk in my </a:t>
            </a:r>
            <a:r>
              <a:rPr lang="en-CA" b="1" dirty="0">
                <a:highlight>
                  <a:srgbClr val="FFFF00"/>
                </a:highlight>
              </a:rPr>
              <a:t>statutes</a:t>
            </a:r>
            <a:r>
              <a:rPr lang="en-CA" dirty="0"/>
              <a:t>”</a:t>
            </a:r>
          </a:p>
          <a:p>
            <a:pPr lvl="1">
              <a:buFont typeface="Wingdings" panose="05000000000000000000" pitchFamily="2" charset="2"/>
              <a:buChar char="Ø"/>
            </a:pPr>
            <a:r>
              <a:rPr lang="en-CA" dirty="0"/>
              <a:t>Verse 18: “do not walk in the </a:t>
            </a:r>
            <a:r>
              <a:rPr lang="en-CA" b="1" dirty="0">
                <a:highlight>
                  <a:srgbClr val="FFFF00"/>
                </a:highlight>
              </a:rPr>
              <a:t>statutes</a:t>
            </a:r>
            <a:r>
              <a:rPr lang="en-CA" dirty="0"/>
              <a:t> of your fathers, nor keep their [</a:t>
            </a:r>
            <a:r>
              <a:rPr lang="en-CA" b="1" dirty="0">
                <a:highlight>
                  <a:srgbClr val="FFFF00"/>
                </a:highlight>
              </a:rPr>
              <a:t>mishᵉpatim</a:t>
            </a:r>
            <a:r>
              <a:rPr lang="en-CA" dirty="0"/>
              <a:t>]”</a:t>
            </a:r>
          </a:p>
          <a:p>
            <a:pPr lvl="1">
              <a:buFont typeface="Wingdings" panose="05000000000000000000" pitchFamily="2" charset="2"/>
              <a:buChar char="Ø"/>
            </a:pPr>
            <a:r>
              <a:rPr lang="en-CA" dirty="0"/>
              <a:t>Verse 19: “walk in my </a:t>
            </a:r>
            <a:r>
              <a:rPr lang="en-CA" b="1" dirty="0">
                <a:highlight>
                  <a:srgbClr val="FFFF00"/>
                </a:highlight>
              </a:rPr>
              <a:t>statutes</a:t>
            </a:r>
            <a:r>
              <a:rPr lang="en-CA" dirty="0"/>
              <a:t>, and be careful to [</a:t>
            </a:r>
            <a:r>
              <a:rPr lang="en-CA" b="1" dirty="0">
                <a:highlight>
                  <a:srgbClr val="FFFF00"/>
                </a:highlight>
              </a:rPr>
              <a:t>live by my mishᵉpatim</a:t>
            </a:r>
            <a:r>
              <a:rPr lang="en-CA" dirty="0"/>
              <a:t>]”</a:t>
            </a:r>
          </a:p>
          <a:p>
            <a:pPr lvl="1">
              <a:buFont typeface="Wingdings" panose="05000000000000000000" pitchFamily="2" charset="2"/>
              <a:buChar char="Ø"/>
            </a:pPr>
            <a:r>
              <a:rPr lang="en-CA" dirty="0"/>
              <a:t>Verse 21: “they did not walk in my </a:t>
            </a:r>
            <a:r>
              <a:rPr lang="en-CA" b="1" dirty="0">
                <a:highlight>
                  <a:srgbClr val="FFFF00"/>
                </a:highlight>
              </a:rPr>
              <a:t>statutes</a:t>
            </a:r>
            <a:r>
              <a:rPr lang="en-CA" dirty="0"/>
              <a:t> and were not careful to </a:t>
            </a:r>
            <a:br>
              <a:rPr lang="en-CA" dirty="0"/>
            </a:br>
            <a:r>
              <a:rPr lang="en-CA" dirty="0"/>
              <a:t>[</a:t>
            </a:r>
            <a:r>
              <a:rPr lang="en-CA" b="1" dirty="0">
                <a:highlight>
                  <a:srgbClr val="FFFF00"/>
                </a:highlight>
              </a:rPr>
              <a:t>live by my mishᵉpatim</a:t>
            </a:r>
            <a:r>
              <a:rPr lang="en-CA" dirty="0"/>
              <a:t>]”</a:t>
            </a:r>
          </a:p>
          <a:p>
            <a:pPr lvl="1">
              <a:buFont typeface="Wingdings" panose="05000000000000000000" pitchFamily="2" charset="2"/>
              <a:buChar char="Ø"/>
            </a:pPr>
            <a:r>
              <a:rPr lang="en-CA" dirty="0"/>
              <a:t>Verse 24: “they had not [</a:t>
            </a:r>
            <a:r>
              <a:rPr lang="en-CA" b="1" dirty="0">
                <a:highlight>
                  <a:srgbClr val="FFFF00"/>
                </a:highlight>
              </a:rPr>
              <a:t>lived by my mishᵉpatim</a:t>
            </a:r>
            <a:r>
              <a:rPr lang="en-CA" dirty="0"/>
              <a:t>], but had rejected my </a:t>
            </a:r>
            <a:r>
              <a:rPr lang="en-CA" b="1" dirty="0">
                <a:highlight>
                  <a:srgbClr val="FFFF00"/>
                </a:highlight>
              </a:rPr>
              <a:t>statutes</a:t>
            </a:r>
            <a:r>
              <a:rPr lang="en-CA" dirty="0"/>
              <a:t>”</a:t>
            </a:r>
          </a:p>
          <a:p>
            <a:pPr lvl="1">
              <a:buFont typeface="Wingdings" panose="05000000000000000000" pitchFamily="2" charset="2"/>
              <a:buChar char="Ø"/>
            </a:pPr>
            <a:r>
              <a:rPr lang="en-CA" dirty="0"/>
              <a:t>Verse 25: “</a:t>
            </a:r>
            <a:r>
              <a:rPr lang="en-CA" b="1" dirty="0">
                <a:highlight>
                  <a:srgbClr val="FFFF00"/>
                </a:highlight>
              </a:rPr>
              <a:t>statutes</a:t>
            </a:r>
            <a:r>
              <a:rPr lang="en-CA" dirty="0"/>
              <a:t> that were not good and [</a:t>
            </a:r>
            <a:r>
              <a:rPr lang="en-CA" b="1" dirty="0">
                <a:highlight>
                  <a:srgbClr val="FFFF00"/>
                </a:highlight>
              </a:rPr>
              <a:t>mishᵉpatim</a:t>
            </a:r>
            <a:r>
              <a:rPr lang="en-CA" dirty="0"/>
              <a:t>] by which they could not have life”</a:t>
            </a:r>
          </a:p>
          <a:p>
            <a:r>
              <a:rPr lang="en-CA" dirty="0"/>
              <a:t>The verb</a:t>
            </a:r>
            <a:r>
              <a:rPr lang="en-CA" sz="3200" dirty="0">
                <a:cs typeface="+mj-cs"/>
              </a:rPr>
              <a:t> </a:t>
            </a:r>
            <a:r>
              <a:rPr lang="he-IL" sz="3200" dirty="0">
                <a:cs typeface="+mj-cs"/>
              </a:rPr>
              <a:t>חָקַק</a:t>
            </a:r>
            <a:r>
              <a:rPr lang="en-CA" sz="3200" dirty="0">
                <a:cs typeface="+mj-cs"/>
              </a:rPr>
              <a:t> </a:t>
            </a:r>
            <a:r>
              <a:rPr lang="en-CA" dirty="0"/>
              <a:t>– </a:t>
            </a:r>
            <a:r>
              <a:rPr lang="en-CA" dirty="0" err="1"/>
              <a:t>ḥaqaq</a:t>
            </a:r>
            <a:r>
              <a:rPr lang="en-CA" dirty="0"/>
              <a:t>, carries a range of meaning including: “engrave”, “portray”, “decree”, “inscribe”, “govern”</a:t>
            </a:r>
          </a:p>
          <a:p>
            <a:r>
              <a:rPr lang="en-CA" dirty="0"/>
              <a:t>There are two derivative nouns both meaning “statute”, “enactment”, “decree”:</a:t>
            </a:r>
          </a:p>
          <a:p>
            <a:pPr lvl="1">
              <a:spcBef>
                <a:spcPts val="0"/>
              </a:spcBef>
              <a:buFont typeface="Wingdings" panose="05000000000000000000" pitchFamily="2" charset="2"/>
              <a:buChar char="Ø"/>
            </a:pPr>
            <a:r>
              <a:rPr lang="en-CA" dirty="0"/>
              <a:t>   </a:t>
            </a:r>
            <a:r>
              <a:rPr lang="he-IL" sz="3200" dirty="0">
                <a:cs typeface="+mj-cs"/>
              </a:rPr>
              <a:t>חֻקָּה</a:t>
            </a:r>
            <a:r>
              <a:rPr lang="en-CA" sz="3200" dirty="0">
                <a:cs typeface="+mj-cs"/>
              </a:rPr>
              <a:t> </a:t>
            </a:r>
            <a:r>
              <a:rPr lang="en-CA" dirty="0"/>
              <a:t> - </a:t>
            </a:r>
            <a:r>
              <a:rPr lang="en-CA" dirty="0" err="1"/>
              <a:t>ḥuqqah</a:t>
            </a:r>
            <a:r>
              <a:rPr lang="en-CA" dirty="0"/>
              <a:t>, feminine</a:t>
            </a:r>
          </a:p>
          <a:p>
            <a:pPr lvl="1">
              <a:spcBef>
                <a:spcPts val="0"/>
              </a:spcBef>
              <a:buFont typeface="Wingdings" panose="05000000000000000000" pitchFamily="2" charset="2"/>
              <a:buChar char="Ø"/>
            </a:pPr>
            <a:r>
              <a:rPr lang="en-CA" dirty="0"/>
              <a:t>  </a:t>
            </a:r>
            <a:r>
              <a:rPr lang="he-IL" sz="3200" dirty="0">
                <a:cs typeface="+mj-cs"/>
              </a:rPr>
              <a:t>חֹק</a:t>
            </a:r>
            <a:r>
              <a:rPr lang="en-CA" sz="3200" dirty="0">
                <a:cs typeface="+mj-cs"/>
              </a:rPr>
              <a:t> </a:t>
            </a:r>
            <a:r>
              <a:rPr lang="en-CA" dirty="0"/>
              <a:t> - </a:t>
            </a:r>
            <a:r>
              <a:rPr lang="en-CA" dirty="0" err="1"/>
              <a:t>ḥoq</a:t>
            </a:r>
            <a:r>
              <a:rPr lang="en-CA" dirty="0"/>
              <a:t>, masculine</a:t>
            </a:r>
          </a:p>
        </p:txBody>
      </p:sp>
    </p:spTree>
    <p:extLst>
      <p:ext uri="{BB962C8B-B14F-4D97-AF65-F5344CB8AC3E}">
        <p14:creationId xmlns:p14="http://schemas.microsoft.com/office/powerpoint/2010/main" val="3118892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EE5E3-9A94-60AB-7291-14B03B48BD96}"/>
              </a:ext>
            </a:extLst>
          </p:cNvPr>
          <p:cNvSpPr>
            <a:spLocks noGrp="1"/>
          </p:cNvSpPr>
          <p:nvPr>
            <p:ph type="title"/>
          </p:nvPr>
        </p:nvSpPr>
        <p:spPr>
          <a:xfrm>
            <a:off x="838200" y="1"/>
            <a:ext cx="10515600" cy="1162372"/>
          </a:xfrm>
        </p:spPr>
        <p:txBody>
          <a:bodyPr/>
          <a:lstStyle/>
          <a:p>
            <a:pPr algn="ctr"/>
            <a:r>
              <a:rPr lang="en-CA" b="1" i="1" dirty="0" err="1">
                <a:latin typeface="Arial Black" panose="020B0A04020102020204" pitchFamily="34" charset="0"/>
              </a:rPr>
              <a:t>mishᵉpat</a:t>
            </a:r>
            <a:r>
              <a:rPr lang="en-CA" b="1" i="1" dirty="0">
                <a:latin typeface="Arial Black" panose="020B0A04020102020204" pitchFamily="34" charset="0"/>
              </a:rPr>
              <a:t> </a:t>
            </a:r>
            <a:r>
              <a:rPr lang="en-CA" dirty="0">
                <a:latin typeface="Arial Black" panose="020B0A04020102020204" pitchFamily="34" charset="0"/>
              </a:rPr>
              <a:t>and </a:t>
            </a:r>
            <a:r>
              <a:rPr lang="en-CA" b="1" i="1" dirty="0">
                <a:latin typeface="Arial Black" panose="020B0A04020102020204" pitchFamily="34" charset="0"/>
              </a:rPr>
              <a:t>mishᵉpatim</a:t>
            </a:r>
            <a:endParaRPr lang="en-CA" dirty="0"/>
          </a:p>
        </p:txBody>
      </p:sp>
      <p:sp>
        <p:nvSpPr>
          <p:cNvPr id="3" name="Content Placeholder 2">
            <a:extLst>
              <a:ext uri="{FF2B5EF4-FFF2-40B4-BE49-F238E27FC236}">
                <a16:creationId xmlns:a16="http://schemas.microsoft.com/office/drawing/2014/main" id="{C7CFD80B-2AD2-F0DA-844F-AB6C07FEF631}"/>
              </a:ext>
            </a:extLst>
          </p:cNvPr>
          <p:cNvSpPr>
            <a:spLocks noGrp="1"/>
          </p:cNvSpPr>
          <p:nvPr>
            <p:ph idx="1"/>
          </p:nvPr>
        </p:nvSpPr>
        <p:spPr>
          <a:xfrm>
            <a:off x="0" y="1162374"/>
            <a:ext cx="12192000" cy="5695626"/>
          </a:xfrm>
        </p:spPr>
        <p:txBody>
          <a:bodyPr/>
          <a:lstStyle/>
          <a:p>
            <a:r>
              <a:rPr lang="he-IL" sz="3200" dirty="0">
                <a:cs typeface="+mj-cs"/>
              </a:rPr>
              <a:t>מִשְׁפָּט</a:t>
            </a:r>
            <a:r>
              <a:rPr lang="en-CA" sz="3200" dirty="0">
                <a:cs typeface="+mj-cs"/>
              </a:rPr>
              <a:t> </a:t>
            </a:r>
            <a:r>
              <a:rPr lang="en-CA" dirty="0"/>
              <a:t> - </a:t>
            </a:r>
            <a:r>
              <a:rPr lang="en-CA" dirty="0" err="1"/>
              <a:t>mishᵉpat</a:t>
            </a:r>
            <a:r>
              <a:rPr lang="en-CA" dirty="0"/>
              <a:t>, is singular; and, </a:t>
            </a:r>
            <a:r>
              <a:rPr lang="en-CA" sz="3200" dirty="0">
                <a:cs typeface="+mj-cs"/>
              </a:rPr>
              <a:t> </a:t>
            </a:r>
            <a:r>
              <a:rPr lang="he-IL" sz="3200" dirty="0">
                <a:cs typeface="+mj-cs"/>
              </a:rPr>
              <a:t>מִשְׁפָּטִים</a:t>
            </a:r>
            <a:r>
              <a:rPr lang="en-CA" sz="3200" dirty="0">
                <a:cs typeface="+mj-cs"/>
              </a:rPr>
              <a:t> </a:t>
            </a:r>
            <a:r>
              <a:rPr lang="en-CA" dirty="0"/>
              <a:t> - mishᵉpatim is plural</a:t>
            </a:r>
          </a:p>
          <a:p>
            <a:r>
              <a:rPr lang="en-CA" b="1" dirty="0">
                <a:highlight>
                  <a:srgbClr val="FFFF00"/>
                </a:highlight>
              </a:rPr>
              <a:t>Both words are very complicated with many nuances of meaning</a:t>
            </a:r>
            <a:r>
              <a:rPr lang="en-CA" dirty="0"/>
              <a:t>: </a:t>
            </a:r>
            <a:br>
              <a:rPr lang="en-CA" dirty="0"/>
            </a:br>
            <a:r>
              <a:rPr lang="en-CA" dirty="0"/>
              <a:t>see </a:t>
            </a:r>
            <a:r>
              <a:rPr lang="en-CA" b="1" dirty="0"/>
              <a:t>TWOT</a:t>
            </a:r>
            <a:r>
              <a:rPr lang="en-CA" dirty="0"/>
              <a:t> article 2443 pages 947-949, </a:t>
            </a:r>
            <a:r>
              <a:rPr lang="en-CA" b="1" dirty="0"/>
              <a:t>BDB</a:t>
            </a:r>
            <a:r>
              <a:rPr lang="en-CA" dirty="0"/>
              <a:t> pages 1047-1049, </a:t>
            </a:r>
            <a:br>
              <a:rPr lang="en-CA" dirty="0"/>
            </a:br>
            <a:r>
              <a:rPr lang="en-CA" b="1" dirty="0"/>
              <a:t>TDOT</a:t>
            </a:r>
            <a:r>
              <a:rPr lang="en-CA" dirty="0"/>
              <a:t> volume IX pages 86-98, </a:t>
            </a:r>
            <a:r>
              <a:rPr lang="en-CA" b="1" dirty="0"/>
              <a:t>TDNT</a:t>
            </a:r>
            <a:r>
              <a:rPr lang="en-CA" dirty="0"/>
              <a:t> volume III pages 923-933  </a:t>
            </a:r>
          </a:p>
          <a:p>
            <a:r>
              <a:rPr lang="en-CA" dirty="0"/>
              <a:t>From the perspective of God’s teaching on salvation, </a:t>
            </a:r>
            <a:r>
              <a:rPr lang="en-CA" b="1" dirty="0">
                <a:highlight>
                  <a:srgbClr val="FFFF00"/>
                </a:highlight>
              </a:rPr>
              <a:t>the singular “</a:t>
            </a:r>
            <a:r>
              <a:rPr lang="en-CA" b="1" i="1" dirty="0" err="1">
                <a:highlight>
                  <a:srgbClr val="FFFF00"/>
                </a:highlight>
              </a:rPr>
              <a:t>mishᵉpat</a:t>
            </a:r>
            <a:r>
              <a:rPr lang="en-CA" b="1" dirty="0">
                <a:highlight>
                  <a:srgbClr val="FFFF00"/>
                </a:highlight>
              </a:rPr>
              <a:t>” means “justness”, the “state of being just”</a:t>
            </a:r>
            <a:r>
              <a:rPr lang="en-CA" dirty="0"/>
              <a:t>, when it used with reference to a </a:t>
            </a:r>
            <a:r>
              <a:rPr lang="en-CA" b="1" dirty="0">
                <a:highlight>
                  <a:srgbClr val="FFFF00"/>
                </a:highlight>
              </a:rPr>
              <a:t>character attribute of God</a:t>
            </a:r>
            <a:r>
              <a:rPr lang="en-CA" dirty="0"/>
              <a:t>, or a character attribute God requires of True Worshippers</a:t>
            </a:r>
          </a:p>
          <a:p>
            <a:r>
              <a:rPr lang="en-CA" dirty="0"/>
              <a:t>When it is used in a more abstract sense, “</a:t>
            </a:r>
            <a:r>
              <a:rPr lang="en-CA" b="1" dirty="0">
                <a:highlight>
                  <a:srgbClr val="FFFF00"/>
                </a:highlight>
              </a:rPr>
              <a:t>justice</a:t>
            </a:r>
            <a:r>
              <a:rPr lang="en-CA" dirty="0"/>
              <a:t>” is the closest translation</a:t>
            </a:r>
          </a:p>
          <a:p>
            <a:r>
              <a:rPr lang="en-CA" b="1" dirty="0">
                <a:highlight>
                  <a:srgbClr val="FFFF00"/>
                </a:highlight>
              </a:rPr>
              <a:t>The lexicons are very poor with the plural</a:t>
            </a:r>
            <a:r>
              <a:rPr lang="en-CA" dirty="0"/>
              <a:t> –  the analogy of English is actually close: what is the plural of “justness” or “justice”?</a:t>
            </a:r>
          </a:p>
          <a:p>
            <a:r>
              <a:rPr lang="en-CA" dirty="0"/>
              <a:t>There really isn’t any, so a completely different range of meaning is implied </a:t>
            </a:r>
          </a:p>
        </p:txBody>
      </p:sp>
    </p:spTree>
    <p:extLst>
      <p:ext uri="{BB962C8B-B14F-4D97-AF65-F5344CB8AC3E}">
        <p14:creationId xmlns:p14="http://schemas.microsoft.com/office/powerpoint/2010/main" val="2000693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62EA-0E6C-9B56-FAAC-5653F16EC0AA}"/>
              </a:ext>
            </a:extLst>
          </p:cNvPr>
          <p:cNvSpPr>
            <a:spLocks noGrp="1"/>
          </p:cNvSpPr>
          <p:nvPr>
            <p:ph type="title"/>
          </p:nvPr>
        </p:nvSpPr>
        <p:spPr>
          <a:xfrm>
            <a:off x="838200" y="1"/>
            <a:ext cx="10515600" cy="1131375"/>
          </a:xfrm>
        </p:spPr>
        <p:txBody>
          <a:bodyPr/>
          <a:lstStyle/>
          <a:p>
            <a:pPr algn="ctr"/>
            <a:r>
              <a:rPr lang="en-CA" dirty="0">
                <a:latin typeface="Aptos Black" panose="020F0502020204030204" pitchFamily="34" charset="0"/>
              </a:rPr>
              <a:t>Examples of </a:t>
            </a:r>
            <a:r>
              <a:rPr lang="en-CA" b="1" i="1" dirty="0">
                <a:latin typeface="Arial Black" panose="020B0A04020102020204" pitchFamily="34" charset="0"/>
              </a:rPr>
              <a:t>mishᵉpatim</a:t>
            </a:r>
            <a:endParaRPr lang="en-CA" dirty="0">
              <a:latin typeface="Aptos Black" panose="020F0502020204030204" pitchFamily="34" charset="0"/>
            </a:endParaRPr>
          </a:p>
        </p:txBody>
      </p:sp>
      <p:sp>
        <p:nvSpPr>
          <p:cNvPr id="3" name="Content Placeholder 2">
            <a:extLst>
              <a:ext uri="{FF2B5EF4-FFF2-40B4-BE49-F238E27FC236}">
                <a16:creationId xmlns:a16="http://schemas.microsoft.com/office/drawing/2014/main" id="{E12D8FFF-FC55-48C1-B98E-61B410C8A186}"/>
              </a:ext>
            </a:extLst>
          </p:cNvPr>
          <p:cNvSpPr>
            <a:spLocks noGrp="1"/>
          </p:cNvSpPr>
          <p:nvPr>
            <p:ph idx="1"/>
          </p:nvPr>
        </p:nvSpPr>
        <p:spPr>
          <a:xfrm>
            <a:off x="0" y="1131376"/>
            <a:ext cx="12192000" cy="5726623"/>
          </a:xfrm>
        </p:spPr>
        <p:txBody>
          <a:bodyPr>
            <a:normAutofit/>
          </a:bodyPr>
          <a:lstStyle/>
          <a:p>
            <a:pPr marL="457200" lvl="1" indent="0">
              <a:buNone/>
            </a:pPr>
            <a:r>
              <a:rPr lang="en-CA" b="1" u="sng" dirty="0"/>
              <a:t>Isaiah 26:7-9 ESV</a:t>
            </a:r>
          </a:p>
          <a:p>
            <a:pPr marL="457200" lvl="1" indent="0">
              <a:buNone/>
            </a:pPr>
            <a:r>
              <a:rPr lang="en-CA" dirty="0"/>
              <a:t>The </a:t>
            </a:r>
            <a:r>
              <a:rPr lang="en-CA" b="1" dirty="0">
                <a:highlight>
                  <a:srgbClr val="FFFF00"/>
                </a:highlight>
              </a:rPr>
              <a:t>path of the righteous</a:t>
            </a:r>
            <a:r>
              <a:rPr lang="en-CA" dirty="0"/>
              <a:t> is level; you make level the </a:t>
            </a:r>
            <a:r>
              <a:rPr lang="en-CA" b="1" dirty="0">
                <a:highlight>
                  <a:srgbClr val="FFFF00"/>
                </a:highlight>
              </a:rPr>
              <a:t>way of the righteous</a:t>
            </a:r>
            <a:r>
              <a:rPr lang="en-CA" dirty="0"/>
              <a:t>.  </a:t>
            </a:r>
            <a:br>
              <a:rPr lang="en-CA" dirty="0"/>
            </a:br>
            <a:r>
              <a:rPr lang="en-CA" dirty="0"/>
              <a:t>In </a:t>
            </a:r>
            <a:r>
              <a:rPr lang="en-CA" b="1" dirty="0">
                <a:highlight>
                  <a:srgbClr val="FFFF00"/>
                </a:highlight>
              </a:rPr>
              <a:t>the path of your [mishᵉpatim]</a:t>
            </a:r>
            <a:r>
              <a:rPr lang="en-CA" dirty="0"/>
              <a:t>, O LORD, </a:t>
            </a:r>
            <a:r>
              <a:rPr lang="en-CA" b="1" dirty="0">
                <a:highlight>
                  <a:srgbClr val="FFFF00"/>
                </a:highlight>
              </a:rPr>
              <a:t>we wait for you</a:t>
            </a:r>
            <a:r>
              <a:rPr lang="en-CA" dirty="0"/>
              <a:t>; </a:t>
            </a:r>
            <a:br>
              <a:rPr lang="en-CA" dirty="0"/>
            </a:br>
            <a:r>
              <a:rPr lang="en-CA" dirty="0"/>
              <a:t>your name and remembrance are the desire of our [hearts].  </a:t>
            </a:r>
            <a:br>
              <a:rPr lang="en-CA" dirty="0"/>
            </a:br>
            <a:r>
              <a:rPr lang="en-CA" dirty="0"/>
              <a:t>My [heart] yearns for you in the night; my spirit within me earnestly seeks you. </a:t>
            </a:r>
            <a:br>
              <a:rPr lang="en-CA" dirty="0"/>
            </a:br>
            <a:r>
              <a:rPr lang="en-CA" b="1" dirty="0">
                <a:highlight>
                  <a:srgbClr val="FFFF00"/>
                </a:highlight>
              </a:rPr>
              <a:t>For when your [mishᵉpatim] are in the earth</a:t>
            </a:r>
            <a:r>
              <a:rPr lang="en-CA" dirty="0"/>
              <a:t>, the </a:t>
            </a:r>
            <a:br>
              <a:rPr lang="en-CA" dirty="0"/>
            </a:br>
            <a:r>
              <a:rPr lang="en-CA" dirty="0"/>
              <a:t>inhabitants of the world </a:t>
            </a:r>
            <a:r>
              <a:rPr lang="en-CA" b="1" dirty="0">
                <a:highlight>
                  <a:srgbClr val="FFFF00"/>
                </a:highlight>
              </a:rPr>
              <a:t>learn righteousness</a:t>
            </a:r>
            <a:r>
              <a:rPr lang="en-CA" dirty="0"/>
              <a:t>.</a:t>
            </a:r>
          </a:p>
          <a:p>
            <a:r>
              <a:rPr lang="en-CA" dirty="0"/>
              <a:t>The “</a:t>
            </a:r>
            <a:r>
              <a:rPr lang="en-CA" b="1" dirty="0">
                <a:highlight>
                  <a:srgbClr val="FFFF00"/>
                </a:highlight>
              </a:rPr>
              <a:t>the path/way of the righteous</a:t>
            </a:r>
            <a:r>
              <a:rPr lang="en-CA" dirty="0"/>
              <a:t>” is the Way of God: this is in apposition to </a:t>
            </a:r>
            <a:r>
              <a:rPr lang="en-CA" b="1" dirty="0"/>
              <a:t>“</a:t>
            </a:r>
            <a:r>
              <a:rPr lang="en-CA" b="1" dirty="0">
                <a:highlight>
                  <a:srgbClr val="FFFF00"/>
                </a:highlight>
              </a:rPr>
              <a:t>the path of your [mishᵉpatim]</a:t>
            </a:r>
            <a:r>
              <a:rPr lang="en-CA" b="1" dirty="0"/>
              <a:t>”</a:t>
            </a:r>
            <a:endParaRPr lang="en-CA" dirty="0"/>
          </a:p>
          <a:p>
            <a:r>
              <a:rPr lang="en-CA" dirty="0"/>
              <a:t>The singer is among “True Worshippers”: “</a:t>
            </a:r>
            <a:r>
              <a:rPr lang="en-CA" b="1" dirty="0">
                <a:highlight>
                  <a:srgbClr val="FFFF00"/>
                </a:highlight>
              </a:rPr>
              <a:t>we wait for you</a:t>
            </a:r>
            <a:r>
              <a:rPr lang="en-CA" dirty="0"/>
              <a:t>”, “</a:t>
            </a:r>
            <a:r>
              <a:rPr lang="en-CA" b="1" dirty="0">
                <a:highlight>
                  <a:srgbClr val="FFFF00"/>
                </a:highlight>
              </a:rPr>
              <a:t>my spirit within me earnestly seeks you</a:t>
            </a:r>
            <a:r>
              <a:rPr lang="en-CA" dirty="0"/>
              <a:t>”; so, </a:t>
            </a:r>
            <a:r>
              <a:rPr lang="en-CA" b="1" dirty="0"/>
              <a:t>“</a:t>
            </a:r>
            <a:r>
              <a:rPr lang="en-CA" b="1" dirty="0">
                <a:highlight>
                  <a:srgbClr val="FFFF00"/>
                </a:highlight>
              </a:rPr>
              <a:t>the path of your [mishᵉpatim]</a:t>
            </a:r>
            <a:r>
              <a:rPr lang="en-CA" dirty="0"/>
              <a:t>” is way of life of the True Worshipper</a:t>
            </a:r>
          </a:p>
          <a:p>
            <a:r>
              <a:rPr lang="en-CA" dirty="0"/>
              <a:t>The last verse looks to the World Tomorrow, when the Way of God,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your [mishᵉpatim] are in the earth</a:t>
            </a:r>
            <a:r>
              <a:rPr lang="en-CA" dirty="0"/>
              <a:t>”, is available for all to “</a:t>
            </a:r>
            <a:r>
              <a:rPr lang="en-CA" b="1" dirty="0">
                <a:highlight>
                  <a:srgbClr val="FFFF00"/>
                </a:highlight>
              </a:rPr>
              <a:t>learn righteousness</a:t>
            </a:r>
            <a:r>
              <a:rPr lang="en-CA" dirty="0"/>
              <a:t>”</a:t>
            </a:r>
          </a:p>
          <a:p>
            <a:endParaRPr lang="en-CA" dirty="0"/>
          </a:p>
        </p:txBody>
      </p:sp>
    </p:spTree>
    <p:extLst>
      <p:ext uri="{BB962C8B-B14F-4D97-AF65-F5344CB8AC3E}">
        <p14:creationId xmlns:p14="http://schemas.microsoft.com/office/powerpoint/2010/main" val="1002061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A2B27A-D80C-9048-FB85-74DA94E3DD42}"/>
              </a:ext>
            </a:extLst>
          </p:cNvPr>
          <p:cNvSpPr txBox="1"/>
          <p:nvPr/>
        </p:nvSpPr>
        <p:spPr>
          <a:xfrm>
            <a:off x="0" y="0"/>
            <a:ext cx="12192000" cy="6863417"/>
          </a:xfrm>
          <a:prstGeom prst="rect">
            <a:avLst/>
          </a:prstGeom>
          <a:noFill/>
        </p:spPr>
        <p:txBody>
          <a:bodyPr wrap="square">
            <a:spAutoFit/>
          </a:bodyPr>
          <a:lstStyle/>
          <a:p>
            <a:pPr marL="465138"/>
            <a:r>
              <a:rPr lang="en-CA" sz="2400" b="1" u="sng" dirty="0"/>
              <a:t>Psalm 103:6-9 ESV</a:t>
            </a:r>
          </a:p>
          <a:p>
            <a:pPr marL="465138"/>
            <a:r>
              <a:rPr lang="en-CA" sz="2400" dirty="0"/>
              <a:t>The LORD works righteousness and [</a:t>
            </a:r>
            <a:r>
              <a:rPr lang="en-CA" sz="2400" b="1" dirty="0">
                <a:highlight>
                  <a:srgbClr val="FFFF00"/>
                </a:highlight>
              </a:rPr>
              <a:t>mishᵉpatim</a:t>
            </a:r>
            <a:r>
              <a:rPr lang="en-CA" sz="2400" dirty="0"/>
              <a:t>] for all who are oppressed.</a:t>
            </a:r>
            <a:br>
              <a:rPr lang="en-CA" sz="2400" dirty="0"/>
            </a:br>
            <a:r>
              <a:rPr lang="en-CA" sz="2400" b="1" dirty="0">
                <a:highlight>
                  <a:srgbClr val="FFFF00"/>
                </a:highlight>
              </a:rPr>
              <a:t>He made known his ways to Moses</a:t>
            </a:r>
            <a:r>
              <a:rPr lang="en-CA" sz="2400" dirty="0"/>
              <a:t>, his acts to the people of Israel.</a:t>
            </a:r>
            <a:br>
              <a:rPr lang="en-CA" sz="2400" dirty="0"/>
            </a:br>
            <a:r>
              <a:rPr lang="en-CA" sz="2400" dirty="0"/>
              <a:t>The LORD is merciful and gracious, slow to anger and abounding in [</a:t>
            </a:r>
            <a:r>
              <a:rPr lang="en-CA" sz="2400" dirty="0" err="1"/>
              <a:t>ḥesed</a:t>
            </a:r>
            <a:r>
              <a:rPr lang="en-CA" sz="2400" dirty="0"/>
              <a:t>].</a:t>
            </a:r>
            <a:br>
              <a:rPr lang="en-CA" sz="2400" dirty="0"/>
            </a:br>
            <a:r>
              <a:rPr lang="en-CA" sz="2400" dirty="0"/>
              <a:t>He will not always chide, nor will he keep his anger forever.</a:t>
            </a:r>
          </a:p>
          <a:p>
            <a:pPr marL="231775" indent="-231775">
              <a:buFont typeface="Arial" panose="020B0604020202020204" pitchFamily="34" charset="0"/>
              <a:buChar char="•"/>
            </a:pPr>
            <a:r>
              <a:rPr lang="en-CA" sz="2800" dirty="0"/>
              <a:t>This is a </a:t>
            </a:r>
            <a:r>
              <a:rPr lang="en-CA" sz="2800" b="1" dirty="0">
                <a:highlight>
                  <a:srgbClr val="FFFF00"/>
                </a:highlight>
              </a:rPr>
              <a:t>“Davidic” Psalm</a:t>
            </a:r>
            <a:r>
              <a:rPr lang="en-CA" sz="2800" dirty="0"/>
              <a:t>; David affirms that the “Way of God” was revealed to Moses, as was the “Nature of God”, “merciful and gracious, slow to anger and abounding in </a:t>
            </a:r>
            <a:r>
              <a:rPr lang="en-CA" sz="2800" i="1" dirty="0" err="1"/>
              <a:t>ḥesed</a:t>
            </a:r>
            <a:r>
              <a:rPr lang="en-CA" sz="2800" dirty="0"/>
              <a:t>”: </a:t>
            </a:r>
            <a:r>
              <a:rPr lang="en-CA" sz="2800" b="1" i="1" dirty="0">
                <a:highlight>
                  <a:srgbClr val="FFFF00"/>
                </a:highlight>
              </a:rPr>
              <a:t>mishᵉpatim</a:t>
            </a:r>
            <a:r>
              <a:rPr lang="en-CA" sz="2800" b="1" dirty="0">
                <a:highlight>
                  <a:srgbClr val="FFFF00"/>
                </a:highlight>
              </a:rPr>
              <a:t> manifests the Way of God</a:t>
            </a:r>
          </a:p>
          <a:p>
            <a:pPr marL="231775" indent="-231775">
              <a:buFont typeface="Arial" panose="020B0604020202020204" pitchFamily="34" charset="0"/>
              <a:buChar char="•"/>
            </a:pPr>
            <a:r>
              <a:rPr lang="en-CA" sz="2800" dirty="0"/>
              <a:t>As “righteousness” is fundamental to the Nature of God, so is </a:t>
            </a:r>
            <a:r>
              <a:rPr lang="en-CA" sz="2800" i="1" dirty="0"/>
              <a:t>mishᵉpatim</a:t>
            </a:r>
            <a:r>
              <a:rPr lang="en-CA" sz="2800" dirty="0"/>
              <a:t> to the Way of God</a:t>
            </a:r>
          </a:p>
          <a:p>
            <a:pPr marL="465138"/>
            <a:r>
              <a:rPr lang="en-CA" sz="2400" b="1" u="sng" dirty="0"/>
              <a:t>Psalm 36:5-6 ESV</a:t>
            </a:r>
          </a:p>
          <a:p>
            <a:pPr marL="465138"/>
            <a:r>
              <a:rPr lang="en-CA" sz="2400" dirty="0"/>
              <a:t>Your [</a:t>
            </a:r>
            <a:r>
              <a:rPr lang="en-CA" sz="2400" b="1" dirty="0" err="1">
                <a:highlight>
                  <a:srgbClr val="FFFF00"/>
                </a:highlight>
              </a:rPr>
              <a:t>ḥesed</a:t>
            </a:r>
            <a:r>
              <a:rPr lang="en-CA" sz="2400" dirty="0"/>
              <a:t>], O LORD, </a:t>
            </a:r>
            <a:r>
              <a:rPr lang="en-CA" sz="2400" b="1" dirty="0">
                <a:highlight>
                  <a:srgbClr val="FFFF00"/>
                </a:highlight>
              </a:rPr>
              <a:t>extends to the heavens</a:t>
            </a:r>
            <a:r>
              <a:rPr lang="en-CA" sz="2400" dirty="0"/>
              <a:t>, your faithfulness to the clouds. </a:t>
            </a:r>
            <a:br>
              <a:rPr lang="en-CA" sz="2400" dirty="0"/>
            </a:br>
            <a:r>
              <a:rPr lang="en-CA" sz="2400" dirty="0"/>
              <a:t>Your righteousness is like the mountains of God; </a:t>
            </a:r>
            <a:br>
              <a:rPr lang="en-CA" sz="2400" dirty="0"/>
            </a:br>
            <a:r>
              <a:rPr lang="en-CA" sz="2400" dirty="0"/>
              <a:t>your [</a:t>
            </a:r>
            <a:r>
              <a:rPr lang="en-CA" sz="2400" b="1" dirty="0">
                <a:highlight>
                  <a:srgbClr val="FFFF00"/>
                </a:highlight>
              </a:rPr>
              <a:t>mishᵉpatim</a:t>
            </a:r>
            <a:r>
              <a:rPr lang="en-CA" sz="2400" dirty="0"/>
              <a:t>], are </a:t>
            </a:r>
            <a:r>
              <a:rPr lang="en-CA" sz="2400" b="1" dirty="0">
                <a:highlight>
                  <a:srgbClr val="FFFF00"/>
                </a:highlight>
              </a:rPr>
              <a:t>like the great deep</a:t>
            </a:r>
            <a:r>
              <a:rPr lang="en-CA" sz="2400" dirty="0"/>
              <a:t>; man and beast you save, O LORD.</a:t>
            </a:r>
          </a:p>
          <a:p>
            <a:pPr marL="342900" indent="-342900">
              <a:buFont typeface="Arial" panose="020B0604020202020204" pitchFamily="34" charset="0"/>
              <a:buChar char="•"/>
            </a:pPr>
            <a:r>
              <a:rPr lang="en-CA" sz="2800" dirty="0"/>
              <a:t>This Psalm is also “Davidic”; </a:t>
            </a:r>
            <a:r>
              <a:rPr lang="en-CA" sz="2800" b="1" i="1" dirty="0">
                <a:highlight>
                  <a:srgbClr val="FFFF00"/>
                </a:highlight>
              </a:rPr>
              <a:t>mishᵉpatim</a:t>
            </a:r>
            <a:r>
              <a:rPr lang="en-CA" sz="2800" b="1" dirty="0">
                <a:highlight>
                  <a:srgbClr val="FFFF00"/>
                </a:highlight>
              </a:rPr>
              <a:t> is parallel with </a:t>
            </a:r>
            <a:r>
              <a:rPr lang="en-CA" sz="2800" b="1" i="1" dirty="0" err="1">
                <a:highlight>
                  <a:srgbClr val="FFFF00"/>
                </a:highlight>
              </a:rPr>
              <a:t>ḥesed</a:t>
            </a:r>
            <a:r>
              <a:rPr lang="en-CA" sz="2800" dirty="0"/>
              <a:t>; </a:t>
            </a:r>
            <a:r>
              <a:rPr lang="en-CA" sz="2800" b="1" dirty="0">
                <a:highlight>
                  <a:srgbClr val="FFFF00"/>
                </a:highlight>
              </a:rPr>
              <a:t>God’s nature</a:t>
            </a:r>
            <a:r>
              <a:rPr lang="en-CA" sz="2800" dirty="0"/>
              <a:t>, his </a:t>
            </a:r>
            <a:r>
              <a:rPr lang="en-CA" sz="2800" i="1" dirty="0" err="1"/>
              <a:t>ḥesed</a:t>
            </a:r>
            <a:r>
              <a:rPr lang="en-CA" sz="2800" dirty="0"/>
              <a:t>, extends to the heavens; </a:t>
            </a:r>
            <a:r>
              <a:rPr lang="en-CA" sz="2800" b="1" dirty="0">
                <a:highlight>
                  <a:srgbClr val="FFFF00"/>
                </a:highlight>
              </a:rPr>
              <a:t>God’s way</a:t>
            </a:r>
            <a:r>
              <a:rPr lang="en-CA" sz="2800" dirty="0"/>
              <a:t>, his </a:t>
            </a:r>
            <a:r>
              <a:rPr lang="en-CA" sz="2800" i="1" dirty="0"/>
              <a:t>mishᵉpatim</a:t>
            </a:r>
            <a:r>
              <a:rPr lang="en-CA" sz="2800" dirty="0"/>
              <a:t>, is as deep as the ocean, leading to salvation</a:t>
            </a:r>
          </a:p>
        </p:txBody>
      </p:sp>
    </p:spTree>
    <p:extLst>
      <p:ext uri="{BB962C8B-B14F-4D97-AF65-F5344CB8AC3E}">
        <p14:creationId xmlns:p14="http://schemas.microsoft.com/office/powerpoint/2010/main" val="1626035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8D69CE-A8B8-8888-7FE6-D2F6E3C1D2CD}"/>
              </a:ext>
            </a:extLst>
          </p:cNvPr>
          <p:cNvSpPr txBox="1"/>
          <p:nvPr/>
        </p:nvSpPr>
        <p:spPr>
          <a:xfrm>
            <a:off x="0" y="0"/>
            <a:ext cx="12192000" cy="6801862"/>
          </a:xfrm>
          <a:prstGeom prst="rect">
            <a:avLst/>
          </a:prstGeom>
          <a:noFill/>
        </p:spPr>
        <p:txBody>
          <a:bodyPr wrap="square">
            <a:spAutoFit/>
          </a:bodyPr>
          <a:lstStyle/>
          <a:p>
            <a:pPr marL="465138"/>
            <a:r>
              <a:rPr lang="en-CA" sz="2400" b="1" u="sng" dirty="0"/>
              <a:t>Psalm 19:7-11 ESV</a:t>
            </a:r>
          </a:p>
          <a:p>
            <a:pPr marL="465138"/>
            <a:r>
              <a:rPr lang="en-CA" sz="2400" dirty="0"/>
              <a:t>The [</a:t>
            </a:r>
            <a:r>
              <a:rPr lang="en-CA" sz="2400" b="1" dirty="0">
                <a:highlight>
                  <a:srgbClr val="FFFF00"/>
                </a:highlight>
              </a:rPr>
              <a:t>torah</a:t>
            </a:r>
            <a:r>
              <a:rPr lang="en-CA" sz="2400" dirty="0"/>
              <a:t>] of the LORD is perfect, reviving the [mind]; </a:t>
            </a:r>
            <a:br>
              <a:rPr lang="en-CA" sz="2400" dirty="0"/>
            </a:br>
            <a:r>
              <a:rPr lang="en-CA" sz="2400" dirty="0"/>
              <a:t>the </a:t>
            </a:r>
            <a:r>
              <a:rPr lang="en-CA" sz="2400" b="1" dirty="0">
                <a:highlight>
                  <a:srgbClr val="FFFF00"/>
                </a:highlight>
              </a:rPr>
              <a:t>testimony</a:t>
            </a:r>
            <a:r>
              <a:rPr lang="en-CA" sz="2400" dirty="0"/>
              <a:t> of the LORD is sure, making wise the simple; </a:t>
            </a:r>
            <a:br>
              <a:rPr lang="en-CA" sz="2400" dirty="0"/>
            </a:br>
            <a:r>
              <a:rPr lang="en-CA" sz="2400" dirty="0"/>
              <a:t>the </a:t>
            </a:r>
            <a:r>
              <a:rPr lang="en-CA" sz="2400" b="1" dirty="0">
                <a:highlight>
                  <a:srgbClr val="FFFF00"/>
                </a:highlight>
              </a:rPr>
              <a:t>precepts</a:t>
            </a:r>
            <a:r>
              <a:rPr lang="en-CA" sz="2400" dirty="0"/>
              <a:t> of the LORD are right, rejoicing the heart; </a:t>
            </a:r>
            <a:br>
              <a:rPr lang="en-CA" sz="2400" dirty="0"/>
            </a:br>
            <a:r>
              <a:rPr lang="en-CA" sz="2400" dirty="0"/>
              <a:t>the </a:t>
            </a:r>
            <a:r>
              <a:rPr lang="en-CA" sz="2400" b="1" dirty="0">
                <a:highlight>
                  <a:srgbClr val="FFFF00"/>
                </a:highlight>
              </a:rPr>
              <a:t>commandment</a:t>
            </a:r>
            <a:r>
              <a:rPr lang="en-CA" sz="2400" dirty="0"/>
              <a:t> of the LORD is pure, enlightening the eyes; </a:t>
            </a:r>
            <a:br>
              <a:rPr lang="en-CA" sz="2400" dirty="0"/>
            </a:br>
            <a:r>
              <a:rPr lang="en-CA" sz="2400" dirty="0"/>
              <a:t>the </a:t>
            </a:r>
            <a:r>
              <a:rPr lang="en-CA" sz="2400" b="1" dirty="0">
                <a:highlight>
                  <a:srgbClr val="FFFF00"/>
                </a:highlight>
              </a:rPr>
              <a:t>fear</a:t>
            </a:r>
            <a:r>
              <a:rPr lang="en-CA" sz="2400" dirty="0"/>
              <a:t> of the LORD is clean, enduring forever; </a:t>
            </a:r>
            <a:br>
              <a:rPr lang="en-CA" sz="2400" dirty="0"/>
            </a:br>
            <a:r>
              <a:rPr lang="en-CA" sz="2400" dirty="0"/>
              <a:t>the [</a:t>
            </a:r>
            <a:r>
              <a:rPr lang="en-CA" sz="2400" b="1" dirty="0">
                <a:highlight>
                  <a:srgbClr val="FFFF00"/>
                </a:highlight>
              </a:rPr>
              <a:t>mishᵉpatim</a:t>
            </a:r>
            <a:r>
              <a:rPr lang="en-CA" sz="2400" dirty="0"/>
              <a:t>] of the LORD are true, and righteous altogether. </a:t>
            </a:r>
            <a:br>
              <a:rPr lang="en-CA" sz="2400" dirty="0"/>
            </a:br>
            <a:r>
              <a:rPr lang="en-CA" sz="2400" dirty="0"/>
              <a:t>More to be desired are they than gold, even much fine gold; </a:t>
            </a:r>
            <a:br>
              <a:rPr lang="en-CA" sz="2400" dirty="0"/>
            </a:br>
            <a:r>
              <a:rPr lang="en-CA" sz="2400" dirty="0"/>
              <a:t>sweeter also than honey and drippings of the honeycomb. </a:t>
            </a:r>
            <a:br>
              <a:rPr lang="en-CA" sz="2400" dirty="0"/>
            </a:br>
            <a:r>
              <a:rPr lang="en-CA" sz="2400" dirty="0"/>
              <a:t>Moreover, by them is </a:t>
            </a:r>
            <a:r>
              <a:rPr lang="en-CA" sz="2400" b="1" dirty="0">
                <a:highlight>
                  <a:srgbClr val="FFFF00"/>
                </a:highlight>
              </a:rPr>
              <a:t>your servant warned</a:t>
            </a:r>
            <a:r>
              <a:rPr lang="en-CA" sz="2400" dirty="0"/>
              <a:t>; in keeping them there is </a:t>
            </a:r>
            <a:r>
              <a:rPr lang="en-CA" sz="2400" b="1" dirty="0">
                <a:highlight>
                  <a:srgbClr val="FFFF00"/>
                </a:highlight>
              </a:rPr>
              <a:t>great reward</a:t>
            </a:r>
            <a:r>
              <a:rPr lang="en-CA" sz="2400" dirty="0"/>
              <a:t>.</a:t>
            </a:r>
          </a:p>
          <a:p>
            <a:pPr marL="457200" indent="-457200">
              <a:buFont typeface="Arial" panose="020B0604020202020204" pitchFamily="34" charset="0"/>
              <a:buChar char="•"/>
            </a:pPr>
            <a:r>
              <a:rPr lang="en-CA" sz="2800" dirty="0"/>
              <a:t>Again, a “Davidic” Psalm; “</a:t>
            </a:r>
            <a:r>
              <a:rPr lang="en-CA" sz="2800" b="1" i="1" dirty="0">
                <a:highlight>
                  <a:srgbClr val="FFFF00"/>
                </a:highlight>
              </a:rPr>
              <a:t>torah</a:t>
            </a:r>
            <a:r>
              <a:rPr lang="en-CA" sz="2800" dirty="0"/>
              <a:t>” is an all-inclusive word meaning </a:t>
            </a:r>
            <a:r>
              <a:rPr lang="en-CA" sz="2800" b="1" dirty="0">
                <a:highlight>
                  <a:srgbClr val="FFFF00"/>
                </a:highlight>
              </a:rPr>
              <a:t>the entire teaching of God</a:t>
            </a:r>
            <a:r>
              <a:rPr lang="en-CA" sz="2800" dirty="0"/>
              <a:t>; “</a:t>
            </a:r>
            <a:r>
              <a:rPr lang="en-CA" sz="2800" b="1" dirty="0">
                <a:highlight>
                  <a:srgbClr val="FFFF00"/>
                </a:highlight>
              </a:rPr>
              <a:t>testimony</a:t>
            </a:r>
            <a:r>
              <a:rPr lang="en-CA" sz="2800" dirty="0"/>
              <a:t>”, “</a:t>
            </a:r>
            <a:r>
              <a:rPr lang="en-CA" sz="2800" b="1" dirty="0">
                <a:highlight>
                  <a:srgbClr val="FFFF00"/>
                </a:highlight>
              </a:rPr>
              <a:t>precepts</a:t>
            </a:r>
            <a:r>
              <a:rPr lang="en-CA" sz="2800" dirty="0"/>
              <a:t>”, and “</a:t>
            </a:r>
            <a:r>
              <a:rPr lang="en-CA" sz="2800" b="1" dirty="0">
                <a:highlight>
                  <a:srgbClr val="FFFF00"/>
                </a:highlight>
              </a:rPr>
              <a:t>commandment</a:t>
            </a:r>
            <a:r>
              <a:rPr lang="en-CA" sz="2800" dirty="0"/>
              <a:t>” are more specific about certain aspects of the Way of God; “</a:t>
            </a:r>
            <a:r>
              <a:rPr lang="en-CA" sz="2800" b="1" dirty="0">
                <a:highlight>
                  <a:srgbClr val="FFFF00"/>
                </a:highlight>
              </a:rPr>
              <a:t>fear of YHWH</a:t>
            </a:r>
            <a:r>
              <a:rPr lang="en-CA" sz="2800" dirty="0"/>
              <a:t>” is the reverence one learns by living by the Way of God; the whole package is wrapped up in “</a:t>
            </a:r>
            <a:r>
              <a:rPr lang="en-CA" sz="2800" b="1" i="1" dirty="0">
                <a:highlight>
                  <a:srgbClr val="FFFF00"/>
                </a:highlight>
              </a:rPr>
              <a:t>mishᵉpatim</a:t>
            </a:r>
            <a:r>
              <a:rPr lang="en-CA" sz="2800" dirty="0"/>
              <a:t>” – </a:t>
            </a:r>
            <a:r>
              <a:rPr lang="en-CA" sz="2800" b="1" dirty="0">
                <a:highlight>
                  <a:srgbClr val="FFFF00"/>
                </a:highlight>
              </a:rPr>
              <a:t>the wisdom, understanding, and discernment which can only be attained by the pervious</a:t>
            </a:r>
            <a:r>
              <a:rPr lang="en-CA" sz="2800" dirty="0"/>
              <a:t>;  through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 servant of God is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warned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and can attain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great reward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lang="en-CA" sz="2400" dirty="0"/>
          </a:p>
        </p:txBody>
      </p:sp>
    </p:spTree>
    <p:extLst>
      <p:ext uri="{BB962C8B-B14F-4D97-AF65-F5344CB8AC3E}">
        <p14:creationId xmlns:p14="http://schemas.microsoft.com/office/powerpoint/2010/main" val="2222466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F9F9B-16A7-8090-1A65-447C0AC552EE}"/>
              </a:ext>
            </a:extLst>
          </p:cNvPr>
          <p:cNvSpPr>
            <a:spLocks noGrp="1"/>
          </p:cNvSpPr>
          <p:nvPr>
            <p:ph type="title"/>
          </p:nvPr>
        </p:nvSpPr>
        <p:spPr>
          <a:xfrm>
            <a:off x="838200" y="1"/>
            <a:ext cx="10515600" cy="1100379"/>
          </a:xfrm>
        </p:spPr>
        <p:txBody>
          <a:bodyPr/>
          <a:lstStyle/>
          <a:p>
            <a:pPr algn="ctr"/>
            <a:r>
              <a:rPr lang="en-CA" dirty="0">
                <a:latin typeface="Arial Black" panose="020B0A04020102020204" pitchFamily="34" charset="0"/>
              </a:rPr>
              <a:t>The Eight Occurrences</a:t>
            </a:r>
          </a:p>
        </p:txBody>
      </p:sp>
      <p:sp>
        <p:nvSpPr>
          <p:cNvPr id="3" name="Content Placeholder 2">
            <a:extLst>
              <a:ext uri="{FF2B5EF4-FFF2-40B4-BE49-F238E27FC236}">
                <a16:creationId xmlns:a16="http://schemas.microsoft.com/office/drawing/2014/main" id="{BC8296A2-02FE-702D-823A-51EBDC112EB1}"/>
              </a:ext>
            </a:extLst>
          </p:cNvPr>
          <p:cNvSpPr>
            <a:spLocks noGrp="1"/>
          </p:cNvSpPr>
          <p:nvPr>
            <p:ph idx="1"/>
          </p:nvPr>
        </p:nvSpPr>
        <p:spPr>
          <a:xfrm>
            <a:off x="-1" y="1100380"/>
            <a:ext cx="12057681" cy="5757619"/>
          </a:xfrm>
        </p:spPr>
        <p:txBody>
          <a:bodyPr>
            <a:normAutofit lnSpcReduction="10000"/>
          </a:bodyPr>
          <a:lstStyle/>
          <a:p>
            <a:r>
              <a:rPr lang="en-CA" dirty="0"/>
              <a:t>In  six of the occurrences, verses 11, 13, 16, 19, 21, and 24, “statutes” is translated from “</a:t>
            </a:r>
            <a:r>
              <a:rPr lang="en-CA" b="1" i="1" dirty="0" err="1">
                <a:highlight>
                  <a:srgbClr val="FFFF00"/>
                </a:highlight>
              </a:rPr>
              <a:t>ḥuqqah</a:t>
            </a:r>
            <a:r>
              <a:rPr lang="en-CA" dirty="0"/>
              <a:t>”; in verses 18 and 25, “statutes” is translated from “</a:t>
            </a:r>
            <a:r>
              <a:rPr lang="en-CA" b="1" i="1" dirty="0" err="1">
                <a:highlight>
                  <a:srgbClr val="FFFF00"/>
                </a:highlight>
              </a:rPr>
              <a:t>ḥoq</a:t>
            </a:r>
            <a:r>
              <a:rPr lang="en-CA" dirty="0"/>
              <a:t>” – so, Ezekiel under inspiration from God, is making a distinction between these two sets of verses</a:t>
            </a:r>
          </a:p>
          <a:p>
            <a:pPr>
              <a:spcBef>
                <a:spcPts val="600"/>
              </a:spcBef>
            </a:pPr>
            <a:r>
              <a:rPr lang="en-CA" dirty="0"/>
              <a:t>A similar pattern exists with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in the first set of verses, the Hebrew is </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j-cs"/>
              </a:rPr>
              <a:t> </a:t>
            </a:r>
            <a:r>
              <a:rPr kumimoji="0" lang="he-IL" sz="3200" b="0" i="0" u="none" strike="noStrike" kern="1200" cap="none" spc="0" normalizeH="0" baseline="0" noProof="0" dirty="0">
                <a:ln>
                  <a:noFill/>
                </a:ln>
                <a:solidFill>
                  <a:prstClr val="black"/>
                </a:solidFill>
                <a:effectLst/>
                <a:uLnTx/>
                <a:uFillTx/>
                <a:latin typeface="Calibri" panose="020F0502020204030204"/>
                <a:ea typeface="+mn-ea"/>
                <a:cs typeface="+mj-cs"/>
              </a:rPr>
              <a:t>מִשְׁפָּטַי</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j-cs"/>
              </a:rPr>
              <a:t>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CA" sz="2800" b="0" i="0" u="none" strike="noStrike" kern="1200" cap="none" spc="0" normalizeH="0" baseline="0" noProof="0" dirty="0" err="1">
                <a:ln>
                  <a:noFill/>
                </a:ln>
                <a:solidFill>
                  <a:prstClr val="black"/>
                </a:solidFill>
                <a:effectLst/>
                <a:uLnTx/>
                <a:uFillTx/>
                <a:latin typeface="Calibri" panose="020F0502020204030204"/>
                <a:ea typeface="+mn-ea"/>
                <a:cs typeface="+mn-cs"/>
              </a:rPr>
              <a:t>mishᵉpatay</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“noun, common, masculine plural construct + first common singular pronominal suffix”, “</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of me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a:spcBef>
                <a:spcPts val="600"/>
              </a:spcBef>
            </a:pPr>
            <a:r>
              <a:rPr lang="en-CA" dirty="0">
                <a:solidFill>
                  <a:prstClr val="black"/>
                </a:solidFill>
                <a:latin typeface="Calibri" panose="020F0502020204030204"/>
              </a:rPr>
              <a:t>In verse 18, the Hebrew is </a:t>
            </a:r>
            <a:r>
              <a:rPr lang="en-CA" sz="3200" dirty="0">
                <a:solidFill>
                  <a:prstClr val="black"/>
                </a:solidFill>
                <a:latin typeface="Calibri" panose="020F0502020204030204"/>
                <a:cs typeface="+mj-cs"/>
              </a:rPr>
              <a:t> </a:t>
            </a:r>
            <a:r>
              <a:rPr lang="he-IL" sz="3200" dirty="0">
                <a:solidFill>
                  <a:prstClr val="black"/>
                </a:solidFill>
                <a:latin typeface="Calibri" panose="020F0502020204030204"/>
                <a:cs typeface="+mj-cs"/>
              </a:rPr>
              <a:t>מִשְׁפְּטֵיהֶם</a:t>
            </a:r>
            <a:r>
              <a:rPr lang="en-CA" sz="3200" dirty="0">
                <a:solidFill>
                  <a:prstClr val="black"/>
                </a:solidFill>
                <a:latin typeface="Calibri" panose="020F0502020204030204"/>
                <a:cs typeface="+mj-cs"/>
              </a:rPr>
              <a:t> </a:t>
            </a:r>
            <a:r>
              <a:rPr lang="en-CA" dirty="0">
                <a:solidFill>
                  <a:prstClr val="black"/>
                </a:solidFill>
                <a:latin typeface="Calibri" panose="020F0502020204030204"/>
              </a:rPr>
              <a:t> - </a:t>
            </a:r>
            <a:r>
              <a:rPr lang="en-CA" dirty="0" err="1">
                <a:solidFill>
                  <a:prstClr val="black"/>
                </a:solidFill>
                <a:latin typeface="Calibri" panose="020F0502020204030204"/>
              </a:rPr>
              <a:t>mishᵉpᵉtehem</a:t>
            </a:r>
            <a:r>
              <a:rPr lang="en-CA" dirty="0">
                <a:solidFill>
                  <a:prstClr val="black"/>
                </a:solidFill>
                <a:latin typeface="Calibri" panose="020F0502020204030204"/>
              </a:rPr>
              <a:t>, “</a:t>
            </a:r>
            <a:r>
              <a:rPr lang="fr-FR" dirty="0" err="1">
                <a:solidFill>
                  <a:prstClr val="black"/>
                </a:solidFill>
                <a:latin typeface="Calibri" panose="020F0502020204030204"/>
              </a:rPr>
              <a:t>noun</a:t>
            </a:r>
            <a:r>
              <a:rPr lang="fr-FR" dirty="0">
                <a:solidFill>
                  <a:prstClr val="black"/>
                </a:solidFill>
                <a:latin typeface="Calibri" panose="020F0502020204030204"/>
              </a:rPr>
              <a:t>, </a:t>
            </a:r>
            <a:r>
              <a:rPr lang="fr-FR" dirty="0" err="1">
                <a:solidFill>
                  <a:prstClr val="black"/>
                </a:solidFill>
                <a:latin typeface="Calibri" panose="020F0502020204030204"/>
              </a:rPr>
              <a:t>common</a:t>
            </a:r>
            <a:r>
              <a:rPr lang="fr-FR" dirty="0">
                <a:solidFill>
                  <a:prstClr val="black"/>
                </a:solidFill>
                <a:latin typeface="Calibri" panose="020F0502020204030204"/>
              </a:rPr>
              <a:t>, masculine plural </a:t>
            </a:r>
            <a:r>
              <a:rPr lang="fr-FR" dirty="0" err="1">
                <a:solidFill>
                  <a:prstClr val="black"/>
                </a:solidFill>
                <a:latin typeface="Calibri" panose="020F0502020204030204"/>
              </a:rPr>
              <a:t>construct</a:t>
            </a:r>
            <a:r>
              <a:rPr lang="fr-FR" dirty="0">
                <a:solidFill>
                  <a:prstClr val="black"/>
                </a:solidFill>
                <a:latin typeface="Calibri" panose="020F0502020204030204"/>
              </a:rPr>
              <a:t> + </a:t>
            </a:r>
            <a:r>
              <a:rPr lang="fr-FR" dirty="0" err="1">
                <a:solidFill>
                  <a:prstClr val="black"/>
                </a:solidFill>
                <a:latin typeface="Calibri" panose="020F0502020204030204"/>
              </a:rPr>
              <a:t>third</a:t>
            </a:r>
            <a:r>
              <a:rPr lang="fr-FR" dirty="0">
                <a:solidFill>
                  <a:prstClr val="black"/>
                </a:solidFill>
                <a:latin typeface="Calibri" panose="020F0502020204030204"/>
              </a:rPr>
              <a:t> masculine plural pronominal </a:t>
            </a:r>
            <a:r>
              <a:rPr lang="fr-FR" dirty="0" err="1">
                <a:solidFill>
                  <a:prstClr val="black"/>
                </a:solidFill>
                <a:latin typeface="Calibri" panose="020F0502020204030204"/>
              </a:rPr>
              <a:t>suffix</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of them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and verse 25 is </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j-cs"/>
              </a:rPr>
              <a:t> </a:t>
            </a:r>
            <a:r>
              <a:rPr kumimoji="0" lang="he-IL" sz="3200" b="0" i="0" u="none" strike="noStrike" kern="1200" cap="none" spc="0" normalizeH="0" baseline="0" noProof="0" dirty="0">
                <a:ln>
                  <a:noFill/>
                </a:ln>
                <a:solidFill>
                  <a:prstClr val="black"/>
                </a:solidFill>
                <a:effectLst/>
                <a:uLnTx/>
                <a:uFillTx/>
                <a:latin typeface="Calibri" panose="020F0502020204030204"/>
                <a:ea typeface="+mn-ea"/>
                <a:cs typeface="+mj-cs"/>
              </a:rPr>
              <a:t>מִשְׁפָּטִים</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j-cs"/>
              </a:rPr>
              <a:t>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 mishᵉpatim, “</a:t>
            </a:r>
            <a:r>
              <a:rPr kumimoji="0" lang="fr-FR" sz="2800" b="0" i="0" u="none" strike="noStrike" kern="1200" cap="none" spc="0" normalizeH="0" baseline="0" noProof="0" dirty="0" err="1">
                <a:ln>
                  <a:noFill/>
                </a:ln>
                <a:solidFill>
                  <a:prstClr val="black"/>
                </a:solidFill>
                <a:effectLst/>
                <a:uLnTx/>
                <a:uFillTx/>
                <a:latin typeface="Calibri" panose="020F0502020204030204"/>
                <a:ea typeface="+mn-ea"/>
                <a:cs typeface="+mn-cs"/>
              </a:rPr>
              <a:t>noun</a:t>
            </a: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fr-FR" sz="2800" b="0" i="0" u="none" strike="noStrike" kern="1200" cap="none" spc="0" normalizeH="0" baseline="0" noProof="0" dirty="0" err="1">
                <a:ln>
                  <a:noFill/>
                </a:ln>
                <a:solidFill>
                  <a:prstClr val="black"/>
                </a:solidFill>
                <a:effectLst/>
                <a:uLnTx/>
                <a:uFillTx/>
                <a:latin typeface="Calibri" panose="020F0502020204030204"/>
                <a:ea typeface="+mn-ea"/>
                <a:cs typeface="+mn-cs"/>
              </a:rPr>
              <a:t>common</a:t>
            </a: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 masculine plural </a:t>
            </a:r>
            <a:r>
              <a:rPr kumimoji="0" lang="fr-FR" sz="2800" b="0" i="0" u="none" strike="noStrike" kern="1200" cap="none" spc="0" normalizeH="0" baseline="0" noProof="0" dirty="0" err="1">
                <a:ln>
                  <a:noFill/>
                </a:ln>
                <a:solidFill>
                  <a:prstClr val="black"/>
                </a:solidFill>
                <a:effectLst/>
                <a:uLnTx/>
                <a:uFillTx/>
                <a:latin typeface="Calibri" panose="020F0502020204030204"/>
                <a:ea typeface="+mn-ea"/>
                <a:cs typeface="+mn-cs"/>
              </a:rPr>
              <a:t>absolute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a:spcBef>
                <a:spcPts val="600"/>
              </a:spcBef>
            </a:pPr>
            <a:r>
              <a:rPr lang="en-CA" dirty="0">
                <a:solidFill>
                  <a:prstClr val="black"/>
                </a:solidFill>
                <a:latin typeface="Calibri" panose="020F0502020204030204"/>
              </a:rPr>
              <a:t>In the first set of verses, the “</a:t>
            </a:r>
            <a:r>
              <a:rPr lang="en-CA" b="1" dirty="0">
                <a:solidFill>
                  <a:prstClr val="black"/>
                </a:solidFill>
                <a:highlight>
                  <a:srgbClr val="FFFF00"/>
                </a:highlight>
                <a:latin typeface="Calibri" panose="020F0502020204030204"/>
              </a:rPr>
              <a:t>statues</a:t>
            </a:r>
            <a:r>
              <a:rPr lang="en-CA" dirty="0">
                <a:solidFill>
                  <a:prstClr val="black"/>
                </a:solidFill>
                <a:latin typeface="Calibri" panose="020F0502020204030204"/>
              </a:rPr>
              <a:t>” and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are from God; they are God’s </a:t>
            </a:r>
            <a:r>
              <a:rPr lang="en-CA" dirty="0">
                <a:solidFill>
                  <a:prstClr val="black"/>
                </a:solidFill>
                <a:latin typeface="Calibri" panose="020F0502020204030204"/>
              </a:rPr>
              <a:t>“</a:t>
            </a:r>
            <a:r>
              <a:rPr lang="en-CA" b="1" dirty="0">
                <a:solidFill>
                  <a:prstClr val="black"/>
                </a:solidFill>
                <a:highlight>
                  <a:srgbClr val="FFFF00"/>
                </a:highlight>
                <a:latin typeface="Calibri" panose="020F0502020204030204"/>
              </a:rPr>
              <a:t>statues</a:t>
            </a:r>
            <a:r>
              <a:rPr lang="en-CA" dirty="0">
                <a:solidFill>
                  <a:prstClr val="black"/>
                </a:solidFill>
                <a:latin typeface="Calibri" panose="020F0502020204030204"/>
              </a:rPr>
              <a:t>” and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a:spcBef>
                <a:spcPts val="600"/>
              </a:spcBef>
            </a:pPr>
            <a:r>
              <a:rPr lang="en-CA" dirty="0">
                <a:solidFill>
                  <a:prstClr val="black"/>
                </a:solidFill>
                <a:latin typeface="Calibri" panose="020F0502020204030204"/>
              </a:rPr>
              <a:t>In the second set of verses, the “</a:t>
            </a:r>
            <a:r>
              <a:rPr lang="en-CA" b="1" dirty="0">
                <a:solidFill>
                  <a:prstClr val="black"/>
                </a:solidFill>
                <a:highlight>
                  <a:srgbClr val="FFFF00"/>
                </a:highlight>
                <a:latin typeface="Calibri" panose="020F0502020204030204"/>
              </a:rPr>
              <a:t>statues</a:t>
            </a:r>
            <a:r>
              <a:rPr lang="en-CA" dirty="0">
                <a:solidFill>
                  <a:prstClr val="black"/>
                </a:solidFill>
                <a:latin typeface="Calibri" panose="020F0502020204030204"/>
              </a:rPr>
              <a:t>” and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are from the world at large, they are NOT from God</a:t>
            </a:r>
            <a:endParaRPr lang="en-CA" dirty="0"/>
          </a:p>
        </p:txBody>
      </p:sp>
    </p:spTree>
    <p:extLst>
      <p:ext uri="{BB962C8B-B14F-4D97-AF65-F5344CB8AC3E}">
        <p14:creationId xmlns:p14="http://schemas.microsoft.com/office/powerpoint/2010/main" val="1433165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EC6FCF-6981-C9B2-7EE1-194FF1810EB5}"/>
              </a:ext>
            </a:extLst>
          </p:cNvPr>
          <p:cNvSpPr txBox="1"/>
          <p:nvPr/>
        </p:nvSpPr>
        <p:spPr>
          <a:xfrm>
            <a:off x="0" y="0"/>
            <a:ext cx="12191999" cy="6795065"/>
          </a:xfrm>
          <a:prstGeom prst="rect">
            <a:avLst/>
          </a:prstGeom>
          <a:noFill/>
        </p:spPr>
        <p:txBody>
          <a:bodyPr wrap="square">
            <a:spAutoFit/>
          </a:bodyPr>
          <a:lstStyle/>
          <a:p>
            <a:pPr marL="231775" indent="-231775">
              <a:lnSpc>
                <a:spcPct val="90000"/>
              </a:lnSpc>
              <a:buFont typeface="Arial" panose="020B0604020202020204" pitchFamily="34" charset="0"/>
              <a:buChar char="•"/>
            </a:pPr>
            <a:r>
              <a:rPr lang="en-CA" sz="2800" dirty="0"/>
              <a:t>The key to verse 25 is verse 18 - this verse is clear that these are NOT statutes and </a:t>
            </a:r>
            <a:r>
              <a:rPr lang="en-CA" sz="2800" i="1" dirty="0"/>
              <a:t>mishᵉpatim</a:t>
            </a:r>
            <a:r>
              <a:rPr lang="en-CA" sz="2800" dirty="0"/>
              <a:t> of God</a:t>
            </a:r>
          </a:p>
          <a:p>
            <a:pPr lvl="1">
              <a:lnSpc>
                <a:spcPct val="90000"/>
              </a:lnSpc>
            </a:pPr>
            <a:r>
              <a:rPr lang="en-CA" sz="2400" dirty="0"/>
              <a:t>And I said to their children in the wilderness, ‘</a:t>
            </a:r>
            <a:r>
              <a:rPr lang="en-CA" sz="2400" b="1" dirty="0">
                <a:highlight>
                  <a:srgbClr val="FFFF00"/>
                </a:highlight>
              </a:rPr>
              <a:t>Do not walk in the statutes of your fathers</a:t>
            </a:r>
            <a:r>
              <a:rPr lang="en-CA" sz="2400" dirty="0"/>
              <a:t>, </a:t>
            </a:r>
            <a:r>
              <a:rPr lang="en-CA" sz="2400" b="1" dirty="0">
                <a:highlight>
                  <a:srgbClr val="FFFF00"/>
                </a:highlight>
              </a:rPr>
              <a:t>nor keep their </a:t>
            </a:r>
            <a:r>
              <a:rPr lang="en-CA" sz="2400" b="1" i="1" dirty="0">
                <a:highlight>
                  <a:srgbClr val="FFFF00"/>
                </a:highlight>
              </a:rPr>
              <a:t>mishᵉpatim</a:t>
            </a:r>
            <a:r>
              <a:rPr lang="en-CA" sz="2400" dirty="0"/>
              <a:t>, nor defile yourselves with their idols. …’</a:t>
            </a:r>
          </a:p>
          <a:p>
            <a:pPr marL="231775" indent="-231775">
              <a:lnSpc>
                <a:spcPct val="90000"/>
              </a:lnSpc>
              <a:spcBef>
                <a:spcPts val="600"/>
              </a:spcBef>
              <a:buFont typeface="Arial" panose="020B0604020202020204" pitchFamily="34" charset="0"/>
              <a:buChar char="•"/>
            </a:pPr>
            <a:r>
              <a:rPr lang="en-CA" sz="2800" dirty="0"/>
              <a:t>Verse 25 then is poorly translated:</a:t>
            </a:r>
          </a:p>
          <a:p>
            <a:pPr lvl="1">
              <a:lnSpc>
                <a:spcPct val="90000"/>
              </a:lnSpc>
            </a:pPr>
            <a:r>
              <a:rPr lang="en-CA" sz="2400" dirty="0"/>
              <a:t>Moreover, I gave them statutes that were not good and rules by which they could not have life …</a:t>
            </a:r>
          </a:p>
          <a:p>
            <a:pPr marL="231775" indent="-231775">
              <a:lnSpc>
                <a:spcPct val="90000"/>
              </a:lnSpc>
              <a:spcBef>
                <a:spcPts val="600"/>
              </a:spcBef>
              <a:buFont typeface="Arial" panose="020B0604020202020204" pitchFamily="34" charset="0"/>
              <a:buChar char="•"/>
            </a:pPr>
            <a:r>
              <a:rPr lang="en-CA" sz="2800" dirty="0"/>
              <a:t>This translation comes from </a:t>
            </a:r>
            <a:r>
              <a:rPr lang="en-CA" sz="2800" b="1" dirty="0">
                <a:highlight>
                  <a:srgbClr val="FFFF00"/>
                </a:highlight>
              </a:rPr>
              <a:t>the Septuagint through the Vulgate to the King James</a:t>
            </a:r>
            <a:r>
              <a:rPr lang="en-CA" sz="2800" dirty="0"/>
              <a:t>, but the </a:t>
            </a:r>
            <a:r>
              <a:rPr lang="en-CA" sz="2800" b="1" dirty="0">
                <a:highlight>
                  <a:srgbClr val="FFFF00"/>
                </a:highlight>
              </a:rPr>
              <a:t>Masoretic Text is ambiguous</a:t>
            </a:r>
            <a:r>
              <a:rPr lang="en-CA" sz="2800" dirty="0"/>
              <a:t>, literally:</a:t>
            </a:r>
          </a:p>
          <a:p>
            <a:pPr lvl="1">
              <a:lnSpc>
                <a:spcPct val="90000"/>
              </a:lnSpc>
            </a:pPr>
            <a:r>
              <a:rPr lang="en-CA" sz="2400" dirty="0"/>
              <a:t>Moreover I gave to them statutes not good and </a:t>
            </a:r>
            <a:r>
              <a:rPr lang="en-CA" sz="2400" i="1" dirty="0"/>
              <a:t>mishᵉpatim</a:t>
            </a:r>
            <a:r>
              <a:rPr lang="en-CA" sz="2400" dirty="0"/>
              <a:t> not live by them …</a:t>
            </a:r>
          </a:p>
          <a:p>
            <a:pPr marL="231775" indent="-231775">
              <a:lnSpc>
                <a:spcPct val="80000"/>
              </a:lnSpc>
              <a:spcBef>
                <a:spcPts val="600"/>
              </a:spcBef>
              <a:buFont typeface="Arial" panose="020B0604020202020204" pitchFamily="34" charset="0"/>
              <a:buChar char="•"/>
            </a:pPr>
            <a:r>
              <a:rPr lang="en-CA" sz="2800" dirty="0"/>
              <a:t>But as the context clearly shows, these are NOT God’s statutes and </a:t>
            </a:r>
            <a:r>
              <a:rPr lang="en-CA" sz="2800" i="1" dirty="0"/>
              <a:t>mishᵉpatim</a:t>
            </a:r>
            <a:r>
              <a:rPr lang="en-CA" sz="2800" dirty="0"/>
              <a:t>, therefore </a:t>
            </a:r>
            <a:r>
              <a:rPr lang="en-CA" sz="2800" b="1" dirty="0">
                <a:highlight>
                  <a:srgbClr val="FFFF00"/>
                </a:highlight>
              </a:rPr>
              <a:t>a helper word </a:t>
            </a:r>
            <a:r>
              <a:rPr lang="en-CA" sz="2800" dirty="0"/>
              <a:t>would greatly clarify:</a:t>
            </a:r>
          </a:p>
          <a:p>
            <a:pPr lvl="1">
              <a:lnSpc>
                <a:spcPct val="80000"/>
              </a:lnSpc>
            </a:pPr>
            <a:r>
              <a:rPr lang="en-CA" sz="2400" b="1" dirty="0">
                <a:highlight>
                  <a:srgbClr val="FFFF00"/>
                </a:highlight>
              </a:rPr>
              <a:t>Moreover I gave them [over to] statutes not good and </a:t>
            </a:r>
            <a:r>
              <a:rPr lang="en-CA" sz="2400" b="1" i="1" dirty="0">
                <a:highlight>
                  <a:srgbClr val="FFFF00"/>
                </a:highlight>
              </a:rPr>
              <a:t>mishᵉpatim</a:t>
            </a:r>
            <a:r>
              <a:rPr lang="en-CA" sz="2400" b="1" dirty="0">
                <a:highlight>
                  <a:srgbClr val="FFFF00"/>
                </a:highlight>
              </a:rPr>
              <a:t> not live by them </a:t>
            </a:r>
            <a:r>
              <a:rPr lang="en-CA" sz="2400" dirty="0"/>
              <a:t>…</a:t>
            </a:r>
          </a:p>
          <a:p>
            <a:pPr marL="342900" indent="-342900">
              <a:lnSpc>
                <a:spcPct val="80000"/>
              </a:lnSpc>
              <a:spcBef>
                <a:spcPts val="600"/>
              </a:spcBef>
              <a:buFont typeface="Arial" panose="020B0604020202020204" pitchFamily="34" charset="0"/>
              <a:buChar char="•"/>
            </a:pPr>
            <a:r>
              <a:rPr lang="en-CA" sz="2800" dirty="0"/>
              <a:t>Then verse 26 is quite clear: there are many places in the Old Testament where </a:t>
            </a:r>
            <a:r>
              <a:rPr lang="en-CA" sz="2800" b="1" dirty="0">
                <a:highlight>
                  <a:srgbClr val="FFFF00"/>
                </a:highlight>
              </a:rPr>
              <a:t>sacrifices given in the wrong attitude are considered an abomination</a:t>
            </a:r>
          </a:p>
          <a:p>
            <a:pPr marL="342900" indent="-342900">
              <a:lnSpc>
                <a:spcPct val="80000"/>
              </a:lnSpc>
              <a:spcBef>
                <a:spcPts val="600"/>
              </a:spcBef>
              <a:buFont typeface="Arial" panose="020B0604020202020204" pitchFamily="34" charset="0"/>
              <a:buChar char="•"/>
            </a:pPr>
            <a:r>
              <a:rPr lang="en-CA" sz="2800" dirty="0"/>
              <a:t>God is clear and specific that he wants his people to “</a:t>
            </a:r>
            <a:r>
              <a:rPr lang="en-CA" sz="2800" b="1" dirty="0">
                <a:highlight>
                  <a:srgbClr val="FFFF00"/>
                </a:highlight>
              </a:rPr>
              <a:t>live by my </a:t>
            </a:r>
            <a:r>
              <a:rPr lang="en-CA" sz="2800" b="1" i="1" dirty="0">
                <a:highlight>
                  <a:srgbClr val="FFFF00"/>
                </a:highlight>
              </a:rPr>
              <a:t>mishᵉpatim</a:t>
            </a:r>
            <a:r>
              <a:rPr lang="en-CA" sz="2800" dirty="0"/>
              <a:t>” – the </a:t>
            </a:r>
            <a:r>
              <a:rPr lang="en-CA" sz="2800" b="1" dirty="0">
                <a:highlight>
                  <a:srgbClr val="FFFF00"/>
                </a:highlight>
              </a:rPr>
              <a:t>wisdom, understanding, and discernment that can be obtained only from living by the Way of God </a:t>
            </a:r>
          </a:p>
        </p:txBody>
      </p:sp>
    </p:spTree>
    <p:extLst>
      <p:ext uri="{BB962C8B-B14F-4D97-AF65-F5344CB8AC3E}">
        <p14:creationId xmlns:p14="http://schemas.microsoft.com/office/powerpoint/2010/main" val="4218909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9394E-8103-029D-9769-39464038C2DD}"/>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Apostacy in the Promised Land</a:t>
            </a:r>
          </a:p>
        </p:txBody>
      </p:sp>
      <p:sp>
        <p:nvSpPr>
          <p:cNvPr id="3" name="Content Placeholder 2">
            <a:extLst>
              <a:ext uri="{FF2B5EF4-FFF2-40B4-BE49-F238E27FC236}">
                <a16:creationId xmlns:a16="http://schemas.microsoft.com/office/drawing/2014/main" id="{4881A9F5-1A05-41D8-0011-748EF99001AD}"/>
              </a:ext>
            </a:extLst>
          </p:cNvPr>
          <p:cNvSpPr>
            <a:spLocks noGrp="1"/>
          </p:cNvSpPr>
          <p:nvPr>
            <p:ph idx="1"/>
          </p:nvPr>
        </p:nvSpPr>
        <p:spPr>
          <a:xfrm>
            <a:off x="481262" y="1115878"/>
            <a:ext cx="11085095" cy="5742121"/>
          </a:xfrm>
        </p:spPr>
        <p:txBody>
          <a:bodyPr/>
          <a:lstStyle/>
          <a:p>
            <a:pPr marL="457200" lvl="1" indent="0">
              <a:buNone/>
            </a:pPr>
            <a:r>
              <a:rPr lang="en-CA" b="1" u="sng" dirty="0"/>
              <a:t>Ezekiel 20:27-29 ESV</a:t>
            </a:r>
          </a:p>
          <a:p>
            <a:pPr marL="457200" lvl="1" indent="0">
              <a:buNone/>
            </a:pPr>
            <a:r>
              <a:rPr lang="en-CA" dirty="0"/>
              <a:t>Therefore, son of man, speak to the house of Israel and say to them, Thus says the Lord GOD: In this also </a:t>
            </a:r>
            <a:r>
              <a:rPr lang="en-CA" b="1" dirty="0">
                <a:highlight>
                  <a:srgbClr val="FFFF00"/>
                </a:highlight>
              </a:rPr>
              <a:t>your fathers blasphemed me</a:t>
            </a:r>
            <a:r>
              <a:rPr lang="en-CA" dirty="0"/>
              <a:t>, by dealing treacherously with me.  For </a:t>
            </a:r>
            <a:r>
              <a:rPr lang="en-CA" b="1" dirty="0">
                <a:highlight>
                  <a:srgbClr val="FFFF00"/>
                </a:highlight>
              </a:rPr>
              <a:t>when I had brought them into the land that I swore to give them</a:t>
            </a:r>
            <a:r>
              <a:rPr lang="en-CA" dirty="0"/>
              <a:t>, then wherever they saw any high hill or any leafy tree, there they offered their sacrifices and there they presented the provocation of their offering; there they sent up their pleasing aromas, and there they poured out their drink offerings.  </a:t>
            </a:r>
          </a:p>
          <a:p>
            <a:pPr marL="457200" lvl="1" indent="0">
              <a:buNone/>
            </a:pPr>
            <a:r>
              <a:rPr lang="en-CA" dirty="0"/>
              <a:t>(I said to them, ‘</a:t>
            </a:r>
            <a:r>
              <a:rPr lang="en-CA" b="1" dirty="0">
                <a:highlight>
                  <a:srgbClr val="FFFF00"/>
                </a:highlight>
              </a:rPr>
              <a:t>What is the </a:t>
            </a:r>
            <a:r>
              <a:rPr lang="en-CA" b="1" i="1" u="sng" dirty="0">
                <a:highlight>
                  <a:srgbClr val="FFFF00"/>
                </a:highlight>
              </a:rPr>
              <a:t>high place</a:t>
            </a:r>
            <a:r>
              <a:rPr lang="en-CA" b="1" dirty="0">
                <a:highlight>
                  <a:srgbClr val="FFFF00"/>
                </a:highlight>
              </a:rPr>
              <a:t> to which you go</a:t>
            </a:r>
            <a:r>
              <a:rPr lang="en-CA" dirty="0"/>
              <a:t>?’  So its name is called </a:t>
            </a:r>
            <a:r>
              <a:rPr lang="en-CA" b="1" i="1" u="sng" dirty="0">
                <a:highlight>
                  <a:srgbClr val="FFFF00"/>
                </a:highlight>
              </a:rPr>
              <a:t>Bamah</a:t>
            </a:r>
            <a:r>
              <a:rPr lang="en-CA" dirty="0"/>
              <a:t> to this day.)</a:t>
            </a:r>
          </a:p>
          <a:p>
            <a:r>
              <a:rPr lang="en-CA" dirty="0"/>
              <a:t>This was the history of the people in the Promised Land: </a:t>
            </a:r>
            <a:r>
              <a:rPr lang="en-CA" b="1" dirty="0">
                <a:highlight>
                  <a:srgbClr val="FFFF00"/>
                </a:highlight>
              </a:rPr>
              <a:t>they repeatedly fell into idolatry</a:t>
            </a:r>
          </a:p>
          <a:p>
            <a:endParaRPr lang="en-CA" dirty="0"/>
          </a:p>
          <a:p>
            <a:endParaRPr lang="en-CA" dirty="0"/>
          </a:p>
        </p:txBody>
      </p:sp>
    </p:spTree>
    <p:extLst>
      <p:ext uri="{BB962C8B-B14F-4D97-AF65-F5344CB8AC3E}">
        <p14:creationId xmlns:p14="http://schemas.microsoft.com/office/powerpoint/2010/main" val="2995976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B1F0-D89A-05F6-F244-1271112E90F6}"/>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Back to the Exiles</a:t>
            </a:r>
          </a:p>
        </p:txBody>
      </p:sp>
      <p:sp>
        <p:nvSpPr>
          <p:cNvPr id="3" name="Content Placeholder 2">
            <a:extLst>
              <a:ext uri="{FF2B5EF4-FFF2-40B4-BE49-F238E27FC236}">
                <a16:creationId xmlns:a16="http://schemas.microsoft.com/office/drawing/2014/main" id="{BD50FE97-1F55-9529-FF71-D30222BE306B}"/>
              </a:ext>
            </a:extLst>
          </p:cNvPr>
          <p:cNvSpPr>
            <a:spLocks noGrp="1"/>
          </p:cNvSpPr>
          <p:nvPr>
            <p:ph idx="1"/>
          </p:nvPr>
        </p:nvSpPr>
        <p:spPr>
          <a:xfrm>
            <a:off x="0" y="1131376"/>
            <a:ext cx="12192000" cy="5726623"/>
          </a:xfrm>
        </p:spPr>
        <p:txBody>
          <a:bodyPr>
            <a:normAutofit lnSpcReduction="10000"/>
          </a:bodyPr>
          <a:lstStyle/>
          <a:p>
            <a:pPr marL="457200" lvl="1" indent="0">
              <a:buNone/>
            </a:pPr>
            <a:r>
              <a:rPr lang="en-CA" b="1" u="sng" dirty="0"/>
              <a:t>Ezekiel 20:30-33, 39 ESV</a:t>
            </a:r>
          </a:p>
          <a:p>
            <a:pPr marL="457200" lvl="1" indent="0">
              <a:buNone/>
            </a:pPr>
            <a:r>
              <a:rPr lang="en-CA" dirty="0"/>
              <a:t>Therefore say to the house of Israel, Thus says the Lord GOD: Will you defile yourselves after the manner of your fathers and go whoring after their detestable things?  When you present your gifts and offer up your children in fire, you defile yourselves with all your idols to this day.  </a:t>
            </a:r>
            <a:r>
              <a:rPr lang="en-CA" b="1" dirty="0">
                <a:highlight>
                  <a:srgbClr val="FFFF00"/>
                </a:highlight>
              </a:rPr>
              <a:t>And shall I be inquired of by you, O house of Israel</a:t>
            </a:r>
            <a:r>
              <a:rPr lang="en-CA" dirty="0"/>
              <a:t>?  As I live, declares the Lord GOD, </a:t>
            </a:r>
            <a:br>
              <a:rPr lang="en-CA" dirty="0"/>
            </a:br>
            <a:r>
              <a:rPr lang="en-CA" b="1" dirty="0">
                <a:highlight>
                  <a:srgbClr val="FFFF00"/>
                </a:highlight>
              </a:rPr>
              <a:t>I will not be inquired of by you</a:t>
            </a:r>
            <a:r>
              <a:rPr lang="en-CA" dirty="0"/>
              <a:t>.</a:t>
            </a:r>
          </a:p>
          <a:p>
            <a:pPr marL="457200" lvl="1" indent="0">
              <a:spcBef>
                <a:spcPts val="1200"/>
              </a:spcBef>
              <a:buNone/>
            </a:pPr>
            <a:r>
              <a:rPr lang="en-CA" b="1" dirty="0">
                <a:highlight>
                  <a:srgbClr val="FFFF00"/>
                </a:highlight>
              </a:rPr>
              <a:t>What is in your mind shall never happen</a:t>
            </a:r>
            <a:r>
              <a:rPr lang="en-CA" dirty="0"/>
              <a:t>—the thought, ‘</a:t>
            </a:r>
            <a:r>
              <a:rPr lang="en-CA" b="1" dirty="0">
                <a:highlight>
                  <a:srgbClr val="FFFF00"/>
                </a:highlight>
              </a:rPr>
              <a:t>Let us be like the nations</a:t>
            </a:r>
            <a:r>
              <a:rPr lang="en-CA" dirty="0"/>
              <a:t>, like the tribes of the countries, and worship wood and stone.’</a:t>
            </a:r>
          </a:p>
          <a:p>
            <a:pPr marL="457200" lvl="1" indent="0">
              <a:spcBef>
                <a:spcPts val="1200"/>
              </a:spcBef>
              <a:buNone/>
            </a:pPr>
            <a:r>
              <a:rPr lang="en-CA" b="1" dirty="0">
                <a:highlight>
                  <a:srgbClr val="FFFF00"/>
                </a:highlight>
              </a:rPr>
              <a:t>As I live, declares the Lord GOD, surely with a mighty hand and an outstretched arm and with wrath poured out I will be king over you</a:t>
            </a:r>
            <a:r>
              <a:rPr lang="en-CA" dirty="0"/>
              <a:t>.</a:t>
            </a:r>
          </a:p>
          <a:p>
            <a:pPr marL="457200" lvl="1" indent="0">
              <a:spcBef>
                <a:spcPts val="1200"/>
              </a:spcBef>
              <a:buNone/>
            </a:pPr>
            <a:r>
              <a:rPr lang="en-CA" dirty="0"/>
              <a:t>As for you, O house of Israel, thus says the Lord GOD: </a:t>
            </a:r>
            <a:r>
              <a:rPr lang="en-CA" b="1" dirty="0">
                <a:highlight>
                  <a:srgbClr val="FFFF00"/>
                </a:highlight>
              </a:rPr>
              <a:t>Go serve every one of you his idols</a:t>
            </a:r>
            <a:r>
              <a:rPr lang="en-CA" dirty="0"/>
              <a:t>, now and hereafter, if you will not listen to me; but my holy name you shall no more profane with your gifts and your idols.</a:t>
            </a:r>
          </a:p>
          <a:p>
            <a:r>
              <a:rPr lang="en-CA" dirty="0"/>
              <a:t>God will unequivocally accomplish his purpose,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will be king over you</a:t>
            </a:r>
            <a:r>
              <a:rPr lang="en-CA" dirty="0"/>
              <a:t>”, but those who refuse to hear can “</a:t>
            </a:r>
            <a:r>
              <a:rPr lang="en-CA" b="1" dirty="0">
                <a:solidFill>
                  <a:prstClr val="black"/>
                </a:solidFill>
                <a:highlight>
                  <a:srgbClr val="FFFF00"/>
                </a:highlight>
                <a:latin typeface="Calibri" panose="020F0502020204030204"/>
              </a:rPr>
              <a:t>g</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o serve every one of you his idols</a:t>
            </a:r>
            <a:r>
              <a:rPr lang="en-CA" dirty="0"/>
              <a:t>”, and suffer the consequences …</a:t>
            </a:r>
          </a:p>
        </p:txBody>
      </p:sp>
    </p:spTree>
    <p:extLst>
      <p:ext uri="{BB962C8B-B14F-4D97-AF65-F5344CB8AC3E}">
        <p14:creationId xmlns:p14="http://schemas.microsoft.com/office/powerpoint/2010/main" val="4291029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07B19-C8A1-972B-911A-0B73C82D823D}"/>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Restoration: The Second Exodus</a:t>
            </a:r>
          </a:p>
        </p:txBody>
      </p:sp>
      <p:sp>
        <p:nvSpPr>
          <p:cNvPr id="3" name="Content Placeholder 2">
            <a:extLst>
              <a:ext uri="{FF2B5EF4-FFF2-40B4-BE49-F238E27FC236}">
                <a16:creationId xmlns:a16="http://schemas.microsoft.com/office/drawing/2014/main" id="{50B35272-7A0C-1BD8-9DFA-EAFC1F1C0774}"/>
              </a:ext>
            </a:extLst>
          </p:cNvPr>
          <p:cNvSpPr>
            <a:spLocks noGrp="1"/>
          </p:cNvSpPr>
          <p:nvPr>
            <p:ph idx="1"/>
          </p:nvPr>
        </p:nvSpPr>
        <p:spPr>
          <a:xfrm>
            <a:off x="-1" y="862150"/>
            <a:ext cx="12192001" cy="5995850"/>
          </a:xfrm>
        </p:spPr>
        <p:txBody>
          <a:bodyPr>
            <a:normAutofit lnSpcReduction="10000"/>
          </a:bodyPr>
          <a:lstStyle/>
          <a:p>
            <a:pPr marL="457200" lvl="1" indent="0">
              <a:buNone/>
            </a:pPr>
            <a:r>
              <a:rPr lang="en-CA" b="1" u="sng" dirty="0"/>
              <a:t>Ezekiel 20:34-38 ESV</a:t>
            </a:r>
          </a:p>
          <a:p>
            <a:pPr marL="457200" lvl="1" indent="0">
              <a:spcBef>
                <a:spcPts val="0"/>
              </a:spcBef>
              <a:buNone/>
            </a:pPr>
            <a:r>
              <a:rPr lang="en-CA" b="1" dirty="0">
                <a:highlight>
                  <a:srgbClr val="FFFF00"/>
                </a:highlight>
              </a:rPr>
              <a:t>I will bring you out from the peoples and gather you out of the countries where you are scattered</a:t>
            </a:r>
            <a:r>
              <a:rPr lang="en-CA" dirty="0"/>
              <a:t>, with a mighty hand and an outstretched arm, and with wrath poured out.  And I will bring you into </a:t>
            </a:r>
            <a:r>
              <a:rPr lang="en-CA" b="1" dirty="0">
                <a:highlight>
                  <a:srgbClr val="FFFF00"/>
                </a:highlight>
              </a:rPr>
              <a:t>the wilderness of the peoples</a:t>
            </a:r>
            <a:r>
              <a:rPr lang="en-CA" dirty="0"/>
              <a:t>, and there I will enter into judgment with you face to face.  As I entered into judgment with your fathers in the wilderness of the land of Egypt, so I will enter into judgment with you, declares the Lord GOD.  </a:t>
            </a:r>
          </a:p>
          <a:p>
            <a:pPr marL="457200" lvl="1" indent="0">
              <a:spcBef>
                <a:spcPts val="1200"/>
              </a:spcBef>
              <a:buNone/>
            </a:pPr>
            <a:r>
              <a:rPr lang="en-CA" dirty="0"/>
              <a:t>I will make you pass under the rod, and I will bring you into the bond of the covenant.  </a:t>
            </a:r>
            <a:r>
              <a:rPr lang="en-CA" b="1" dirty="0">
                <a:highlight>
                  <a:srgbClr val="FFFF00"/>
                </a:highlight>
              </a:rPr>
              <a:t>I will purge out the rebels from among you</a:t>
            </a:r>
            <a:r>
              <a:rPr lang="en-CA" dirty="0"/>
              <a:t>, and those who transgress against me.  I will bring them out of the land where they sojourn, but </a:t>
            </a:r>
            <a:r>
              <a:rPr lang="en-CA" b="1" dirty="0">
                <a:highlight>
                  <a:srgbClr val="FFFF00"/>
                </a:highlight>
              </a:rPr>
              <a:t>they shall not enter the land of Israel</a:t>
            </a:r>
            <a:r>
              <a:rPr lang="en-CA" dirty="0"/>
              <a:t>.  Then you will know that I am the LORD.</a:t>
            </a:r>
          </a:p>
          <a:p>
            <a:pPr>
              <a:spcBef>
                <a:spcPts val="600"/>
              </a:spcBef>
            </a:pPr>
            <a:r>
              <a:rPr lang="en-CA" dirty="0"/>
              <a:t>“</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wilderness of the peoples</a:t>
            </a:r>
            <a:r>
              <a:rPr lang="en-CA" dirty="0"/>
              <a:t>” – see Hosea 2:14-15, 12:9, 13:4, Jeremiah 31:2</a:t>
            </a:r>
          </a:p>
          <a:p>
            <a:pPr>
              <a:spcBef>
                <a:spcPts val="600"/>
              </a:spcBef>
            </a:pPr>
            <a:r>
              <a:rPr lang="en-CA" dirty="0"/>
              <a:t>“</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will purge out the rebels from among you</a:t>
            </a:r>
            <a:r>
              <a:rPr lang="en-CA" dirty="0"/>
              <a:t>” – </a:t>
            </a:r>
            <a:r>
              <a:rPr lang="en-CA" sz="2400" b="1" u="sng" dirty="0"/>
              <a:t>Ezekiel 34:20-22</a:t>
            </a:r>
          </a:p>
          <a:p>
            <a:pPr marL="457200" lvl="1" indent="0">
              <a:spcBef>
                <a:spcPts val="0"/>
              </a:spcBef>
              <a:buNone/>
            </a:pPr>
            <a:r>
              <a:rPr lang="en-CA" dirty="0"/>
              <a:t>Therefore, thus says the Lord GOD to them: Behold, I, </a:t>
            </a:r>
            <a:r>
              <a:rPr lang="en-CA" b="1" dirty="0">
                <a:highlight>
                  <a:srgbClr val="FFFF00"/>
                </a:highlight>
              </a:rPr>
              <a:t>I myself will judge between the fat sheep and the lean sheep</a:t>
            </a:r>
            <a:r>
              <a:rPr lang="en-CA" dirty="0"/>
              <a:t>.  Because you push with side and shoulder, and thrust at all the weak with your horns, till you have scattered them abroad, I will rescue my flock; they shall no longer be a prey.  And </a:t>
            </a:r>
            <a:r>
              <a:rPr lang="en-CA" b="1" dirty="0">
                <a:highlight>
                  <a:srgbClr val="FFFF00"/>
                </a:highlight>
              </a:rPr>
              <a:t>I will judge between sheep and sheep</a:t>
            </a:r>
            <a:r>
              <a:rPr lang="en-CA" dirty="0"/>
              <a:t>.</a:t>
            </a:r>
          </a:p>
          <a:p>
            <a:r>
              <a:rPr lang="en-CA" dirty="0"/>
              <a:t>“</a:t>
            </a:r>
            <a:r>
              <a:rPr lang="en-CA" b="1" dirty="0">
                <a:highlight>
                  <a:srgbClr val="FFFF00"/>
                </a:highlight>
              </a:rPr>
              <a:t>many are called but few are chosen</a:t>
            </a:r>
            <a:r>
              <a:rPr lang="en-CA" dirty="0"/>
              <a:t>” (Matthew 22:14)</a:t>
            </a:r>
          </a:p>
        </p:txBody>
      </p:sp>
    </p:spTree>
    <p:extLst>
      <p:ext uri="{BB962C8B-B14F-4D97-AF65-F5344CB8AC3E}">
        <p14:creationId xmlns:p14="http://schemas.microsoft.com/office/powerpoint/2010/main" val="3806067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ECAC8-F0C9-7DF3-4462-5D9E1481561C}"/>
              </a:ext>
            </a:extLst>
          </p:cNvPr>
          <p:cNvSpPr>
            <a:spLocks noGrp="1"/>
          </p:cNvSpPr>
          <p:nvPr>
            <p:ph type="title"/>
          </p:nvPr>
        </p:nvSpPr>
        <p:spPr>
          <a:xfrm>
            <a:off x="838200" y="1"/>
            <a:ext cx="10515600" cy="1131375"/>
          </a:xfrm>
        </p:spPr>
        <p:txBody>
          <a:bodyPr/>
          <a:lstStyle/>
          <a:p>
            <a:pPr algn="ctr">
              <a:lnSpc>
                <a:spcPct val="100000"/>
              </a:lnSpc>
            </a:pPr>
            <a:r>
              <a:rPr lang="en-CA" dirty="0">
                <a:latin typeface="Arial Black" panose="020B0A04020102020204" pitchFamily="34" charset="0"/>
              </a:rPr>
              <a:t>Those Who Refuse to Hear</a:t>
            </a:r>
          </a:p>
        </p:txBody>
      </p:sp>
      <p:sp>
        <p:nvSpPr>
          <p:cNvPr id="3" name="Content Placeholder 2">
            <a:extLst>
              <a:ext uri="{FF2B5EF4-FFF2-40B4-BE49-F238E27FC236}">
                <a16:creationId xmlns:a16="http://schemas.microsoft.com/office/drawing/2014/main" id="{59681F41-8F08-99CC-B250-36710C1113BF}"/>
              </a:ext>
            </a:extLst>
          </p:cNvPr>
          <p:cNvSpPr>
            <a:spLocks noGrp="1"/>
          </p:cNvSpPr>
          <p:nvPr>
            <p:ph idx="1"/>
          </p:nvPr>
        </p:nvSpPr>
        <p:spPr>
          <a:xfrm>
            <a:off x="0" y="1131376"/>
            <a:ext cx="12073180" cy="5726623"/>
          </a:xfrm>
        </p:spPr>
        <p:txBody>
          <a:bodyPr>
            <a:normAutofit lnSpcReduction="10000"/>
          </a:bodyPr>
          <a:lstStyle/>
          <a:p>
            <a:r>
              <a:rPr lang="en-CA" dirty="0"/>
              <a:t>It is the summer of 591BC: Ezekiel has been active for about two years – </a:t>
            </a:r>
            <a:r>
              <a:rPr lang="en-CA" b="1" dirty="0">
                <a:highlight>
                  <a:srgbClr val="FFFF00"/>
                </a:highlight>
              </a:rPr>
              <a:t>his message is well known</a:t>
            </a:r>
            <a:r>
              <a:rPr lang="en-CA" dirty="0"/>
              <a:t>:  </a:t>
            </a:r>
            <a:r>
              <a:rPr lang="en-CA" sz="2400" b="1" u="sng" dirty="0"/>
              <a:t>Ezekiel 20:1-5a ESV</a:t>
            </a:r>
            <a:endParaRPr lang="en-CA" b="1" u="sng" dirty="0"/>
          </a:p>
          <a:p>
            <a:pPr marL="457200" lvl="1" indent="0">
              <a:buNone/>
            </a:pPr>
            <a:r>
              <a:rPr lang="en-CA" dirty="0"/>
              <a:t>In the seventh year, in the fifth month, on the tenth day of the month, </a:t>
            </a:r>
            <a:r>
              <a:rPr lang="en-CA" b="1" dirty="0">
                <a:highlight>
                  <a:srgbClr val="FFFF00"/>
                </a:highlight>
              </a:rPr>
              <a:t>certain of the elders of Israel came to inquire of the LORD</a:t>
            </a:r>
            <a:r>
              <a:rPr lang="en-CA" dirty="0"/>
              <a:t>, and sat before me.  And </a:t>
            </a:r>
            <a:r>
              <a:rPr lang="en-CA" b="1" dirty="0">
                <a:highlight>
                  <a:srgbClr val="FFFF00"/>
                </a:highlight>
              </a:rPr>
              <a:t>the word of the LORD came to me</a:t>
            </a:r>
            <a:r>
              <a:rPr lang="en-CA" dirty="0"/>
              <a:t>: “Son of man, speak to the elders of Israel, and say to them, Thus says the Lord GOD, </a:t>
            </a:r>
            <a:r>
              <a:rPr lang="en-CA" b="1" dirty="0">
                <a:highlight>
                  <a:srgbClr val="FFFF00"/>
                </a:highlight>
              </a:rPr>
              <a:t>Is it to inquire of me that you come</a:t>
            </a:r>
            <a:r>
              <a:rPr lang="en-CA" dirty="0"/>
              <a:t>?  As I live, declares the Lord GOD, I will not be inquired of by you.  Will you judge them, son of man, will you judge them?  </a:t>
            </a:r>
            <a:r>
              <a:rPr lang="en-CA" b="1" dirty="0">
                <a:highlight>
                  <a:srgbClr val="FFFF00"/>
                </a:highlight>
              </a:rPr>
              <a:t>Let them know the abominations of their fathers</a:t>
            </a:r>
            <a:r>
              <a:rPr lang="en-CA" dirty="0"/>
              <a:t>,  and say to them, Thus says the Lord GOD: …”</a:t>
            </a:r>
          </a:p>
          <a:p>
            <a:pPr>
              <a:spcBef>
                <a:spcPts val="1200"/>
              </a:spcBef>
            </a:pPr>
            <a:r>
              <a:rPr lang="en-CA" b="1" dirty="0">
                <a:highlight>
                  <a:srgbClr val="FFFF00"/>
                </a:highlight>
              </a:rPr>
              <a:t>These “elders” no doubt represented the majority of the exiles</a:t>
            </a:r>
            <a:r>
              <a:rPr lang="en-CA" dirty="0"/>
              <a:t>: they were NOT responding to Ezekiel’s call to repentance</a:t>
            </a:r>
          </a:p>
          <a:p>
            <a:r>
              <a:rPr lang="en-CA" dirty="0"/>
              <a:t>Chapter twenty is a scathing condemnation of </a:t>
            </a:r>
            <a:r>
              <a:rPr lang="en-CA" b="1" dirty="0">
                <a:highlight>
                  <a:srgbClr val="FFFF00"/>
                </a:highlight>
              </a:rPr>
              <a:t>Israel’s historic proclivity to apostatize</a:t>
            </a:r>
            <a:r>
              <a:rPr lang="en-CA" dirty="0"/>
              <a:t> with the goal of reaching some of the exiles with the message of repentance</a:t>
            </a:r>
          </a:p>
          <a:p>
            <a:r>
              <a:rPr lang="en-CA" dirty="0"/>
              <a:t>The main theme of the chapter is how Israel had chosen the way of sin rather than the Way of God: </a:t>
            </a:r>
            <a:r>
              <a:rPr lang="en-CA" b="1" dirty="0">
                <a:highlight>
                  <a:srgbClr val="FFFF00"/>
                </a:highlight>
              </a:rPr>
              <a:t>a call to turn to the Way of God</a:t>
            </a:r>
          </a:p>
        </p:txBody>
      </p:sp>
    </p:spTree>
    <p:extLst>
      <p:ext uri="{BB962C8B-B14F-4D97-AF65-F5344CB8AC3E}">
        <p14:creationId xmlns:p14="http://schemas.microsoft.com/office/powerpoint/2010/main" val="19159913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385F8-E70F-60C2-0AA7-54D07F09EA82}"/>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Restoration: The New Israel</a:t>
            </a:r>
          </a:p>
        </p:txBody>
      </p:sp>
      <p:sp>
        <p:nvSpPr>
          <p:cNvPr id="3" name="Content Placeholder 2">
            <a:extLst>
              <a:ext uri="{FF2B5EF4-FFF2-40B4-BE49-F238E27FC236}">
                <a16:creationId xmlns:a16="http://schemas.microsoft.com/office/drawing/2014/main" id="{FC53E7B4-8D34-1BFF-884E-57E3A83877B8}"/>
              </a:ext>
            </a:extLst>
          </p:cNvPr>
          <p:cNvSpPr>
            <a:spLocks noGrp="1"/>
          </p:cNvSpPr>
          <p:nvPr>
            <p:ph idx="1"/>
          </p:nvPr>
        </p:nvSpPr>
        <p:spPr>
          <a:xfrm>
            <a:off x="0" y="1177872"/>
            <a:ext cx="11978640" cy="5680128"/>
          </a:xfrm>
        </p:spPr>
        <p:txBody>
          <a:bodyPr/>
          <a:lstStyle/>
          <a:p>
            <a:pPr marL="457200" lvl="1" indent="0">
              <a:buNone/>
            </a:pPr>
            <a:r>
              <a:rPr lang="en-CA" b="1" u="sng" dirty="0"/>
              <a:t>Ezekiel 20:40-44 ESV</a:t>
            </a:r>
          </a:p>
          <a:p>
            <a:pPr marL="457200" lvl="1" indent="0">
              <a:spcBef>
                <a:spcPts val="0"/>
              </a:spcBef>
              <a:buNone/>
            </a:pPr>
            <a:r>
              <a:rPr lang="en-CA" dirty="0"/>
              <a:t>For on my holy mountain, </a:t>
            </a:r>
            <a:r>
              <a:rPr lang="en-CA" b="1" dirty="0">
                <a:highlight>
                  <a:srgbClr val="FFFF00"/>
                </a:highlight>
              </a:rPr>
              <a:t>the mountain height of Israel</a:t>
            </a:r>
            <a:r>
              <a:rPr lang="en-CA" dirty="0"/>
              <a:t>, declares the Lord GOD, there </a:t>
            </a:r>
            <a:r>
              <a:rPr lang="en-CA" b="1" dirty="0">
                <a:highlight>
                  <a:srgbClr val="FFFF00"/>
                </a:highlight>
              </a:rPr>
              <a:t>all the house of Israel, all of them, shall serve me in the land.</a:t>
            </a:r>
            <a:r>
              <a:rPr lang="en-CA" dirty="0"/>
              <a:t> </a:t>
            </a:r>
          </a:p>
          <a:p>
            <a:pPr marL="457200" lvl="1" indent="0">
              <a:spcBef>
                <a:spcPts val="1200"/>
              </a:spcBef>
              <a:buNone/>
            </a:pPr>
            <a:r>
              <a:rPr lang="en-CA" b="1" dirty="0">
                <a:highlight>
                  <a:srgbClr val="FFFF00"/>
                </a:highlight>
              </a:rPr>
              <a:t>There I will accept them</a:t>
            </a:r>
            <a:r>
              <a:rPr lang="en-CA" dirty="0"/>
              <a:t>, and there I will require your contributions and the choicest of your gifts, with all your sacred offerings.  </a:t>
            </a:r>
            <a:r>
              <a:rPr lang="en-CA" b="1" dirty="0">
                <a:highlight>
                  <a:srgbClr val="FFFF00"/>
                </a:highlight>
              </a:rPr>
              <a:t>As a pleasing aroma I will accept you</a:t>
            </a:r>
            <a:r>
              <a:rPr lang="en-CA" dirty="0"/>
              <a:t>, when I bring you out from the peoples and gather you out of the countries where you have been scattered.</a:t>
            </a:r>
          </a:p>
          <a:p>
            <a:pPr marL="457200" lvl="1" indent="0">
              <a:spcBef>
                <a:spcPts val="1200"/>
              </a:spcBef>
              <a:buNone/>
            </a:pPr>
            <a:r>
              <a:rPr lang="en-CA" dirty="0"/>
              <a:t>And </a:t>
            </a:r>
            <a:r>
              <a:rPr lang="en-CA" b="1" dirty="0">
                <a:highlight>
                  <a:srgbClr val="FFFF00"/>
                </a:highlight>
              </a:rPr>
              <a:t>I will manifest my holiness among you in the sight of the nations</a:t>
            </a:r>
            <a:r>
              <a:rPr lang="en-CA" dirty="0"/>
              <a:t>.  And you shall know that I am the LORD, when I bring you into the land of Israel, the country that I swore to give to your fathers.  </a:t>
            </a:r>
          </a:p>
          <a:p>
            <a:pPr marL="457200" lvl="1" indent="0">
              <a:spcBef>
                <a:spcPts val="1200"/>
              </a:spcBef>
              <a:buNone/>
            </a:pPr>
            <a:r>
              <a:rPr lang="en-CA" dirty="0"/>
              <a:t>And there </a:t>
            </a:r>
            <a:r>
              <a:rPr lang="en-CA" b="1" dirty="0">
                <a:highlight>
                  <a:srgbClr val="FFFF00"/>
                </a:highlight>
              </a:rPr>
              <a:t>you shall remember your ways</a:t>
            </a:r>
            <a:r>
              <a:rPr lang="en-CA" dirty="0"/>
              <a:t> and all your deeds with which you have defiled yourselves, and </a:t>
            </a:r>
            <a:r>
              <a:rPr lang="en-CA" b="1" dirty="0">
                <a:highlight>
                  <a:srgbClr val="FFFF00"/>
                </a:highlight>
              </a:rPr>
              <a:t>you shall loathe yourselves</a:t>
            </a:r>
            <a:r>
              <a:rPr lang="en-CA" dirty="0"/>
              <a:t> for all the evils that you have committed.</a:t>
            </a:r>
          </a:p>
          <a:p>
            <a:pPr marL="457200" lvl="1" indent="0">
              <a:spcBef>
                <a:spcPts val="1200"/>
              </a:spcBef>
              <a:buNone/>
            </a:pPr>
            <a:r>
              <a:rPr lang="en-CA" dirty="0"/>
              <a:t>And </a:t>
            </a:r>
            <a:r>
              <a:rPr lang="en-CA" b="1" dirty="0">
                <a:highlight>
                  <a:srgbClr val="FFFF00"/>
                </a:highlight>
              </a:rPr>
              <a:t>you shall know that I am the LORD</a:t>
            </a:r>
            <a:r>
              <a:rPr lang="en-CA" dirty="0"/>
              <a:t>, </a:t>
            </a:r>
            <a:r>
              <a:rPr lang="en-CA" b="1" dirty="0">
                <a:highlight>
                  <a:srgbClr val="FFFF00"/>
                </a:highlight>
              </a:rPr>
              <a:t>when I deal with you for my name’s sake</a:t>
            </a:r>
            <a:r>
              <a:rPr lang="en-CA" dirty="0"/>
              <a:t>, not according to your evil ways, nor according to your corrupt deeds, O house of Israel, declares the Lord GOD.</a:t>
            </a:r>
          </a:p>
        </p:txBody>
      </p:sp>
    </p:spTree>
    <p:extLst>
      <p:ext uri="{BB962C8B-B14F-4D97-AF65-F5344CB8AC3E}">
        <p14:creationId xmlns:p14="http://schemas.microsoft.com/office/powerpoint/2010/main" val="3170789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60542EF-1BEB-FD1A-FD88-BC6611FB5E69}"/>
              </a:ext>
            </a:extLst>
          </p:cNvPr>
          <p:cNvPicPr>
            <a:picLocks noChangeAspect="1"/>
          </p:cNvPicPr>
          <p:nvPr/>
        </p:nvPicPr>
        <p:blipFill>
          <a:blip r:embed="rId3"/>
          <a:stretch>
            <a:fillRect/>
          </a:stretch>
        </p:blipFill>
        <p:spPr>
          <a:xfrm>
            <a:off x="1710582" y="0"/>
            <a:ext cx="8770835" cy="6858000"/>
          </a:xfrm>
          <a:prstGeom prst="rect">
            <a:avLst/>
          </a:prstGeom>
        </p:spPr>
      </p:pic>
    </p:spTree>
    <p:extLst>
      <p:ext uri="{BB962C8B-B14F-4D97-AF65-F5344CB8AC3E}">
        <p14:creationId xmlns:p14="http://schemas.microsoft.com/office/powerpoint/2010/main" val="1000133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To be continued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2938141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86A18-CA17-A022-77E3-59BE71B17CA4}"/>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Apostacy in Egypt</a:t>
            </a:r>
          </a:p>
        </p:txBody>
      </p:sp>
      <p:sp>
        <p:nvSpPr>
          <p:cNvPr id="3" name="Content Placeholder 2">
            <a:extLst>
              <a:ext uri="{FF2B5EF4-FFF2-40B4-BE49-F238E27FC236}">
                <a16:creationId xmlns:a16="http://schemas.microsoft.com/office/drawing/2014/main" id="{38852AC1-722D-9383-E2A8-F749D19245A2}"/>
              </a:ext>
            </a:extLst>
          </p:cNvPr>
          <p:cNvSpPr>
            <a:spLocks noGrp="1"/>
          </p:cNvSpPr>
          <p:nvPr>
            <p:ph idx="1"/>
          </p:nvPr>
        </p:nvSpPr>
        <p:spPr>
          <a:xfrm>
            <a:off x="0" y="1146875"/>
            <a:ext cx="12073180" cy="5711124"/>
          </a:xfrm>
        </p:spPr>
        <p:txBody>
          <a:bodyPr/>
          <a:lstStyle/>
          <a:p>
            <a:pPr marL="457200" lvl="1" indent="0">
              <a:buNone/>
            </a:pPr>
            <a:r>
              <a:rPr lang="en-CA" b="1" u="sng" dirty="0"/>
              <a:t>Ezekiel 20:5b-8a ESV</a:t>
            </a:r>
          </a:p>
          <a:p>
            <a:pPr marL="457200" lvl="1" indent="0">
              <a:spcBef>
                <a:spcPts val="0"/>
              </a:spcBef>
              <a:buNone/>
            </a:pPr>
            <a:r>
              <a:rPr lang="en-CA" dirty="0"/>
              <a:t>On the day when I chose Israel, I swore to the offspring of the house of Jacob, </a:t>
            </a:r>
            <a:r>
              <a:rPr lang="en-CA" b="1" dirty="0">
                <a:highlight>
                  <a:srgbClr val="FFFF00"/>
                </a:highlight>
              </a:rPr>
              <a:t>making myself known to them in the land of Egypt</a:t>
            </a:r>
            <a:r>
              <a:rPr lang="en-CA" dirty="0"/>
              <a:t>; I swore to them, saying, I am the LORD your God.  </a:t>
            </a:r>
            <a:r>
              <a:rPr lang="en-CA" b="1" dirty="0">
                <a:highlight>
                  <a:srgbClr val="FFFF00"/>
                </a:highlight>
              </a:rPr>
              <a:t>On that day I swore to them that I would bring them out of the land of Egypt</a:t>
            </a:r>
            <a:r>
              <a:rPr lang="en-CA" dirty="0"/>
              <a:t> into a land that I had searched out for them, a land flowing with milk and honey, the most glorious of all lands.  And I said to them, ‘</a:t>
            </a:r>
            <a:r>
              <a:rPr lang="en-CA" b="1" dirty="0">
                <a:highlight>
                  <a:srgbClr val="FFFF00"/>
                </a:highlight>
              </a:rPr>
              <a:t>Cast away the detestable things your eyes feast on</a:t>
            </a:r>
            <a:r>
              <a:rPr lang="en-CA" dirty="0"/>
              <a:t>, every one of you, and do not defile yourselves with </a:t>
            </a:r>
            <a:r>
              <a:rPr lang="en-CA" b="1" dirty="0">
                <a:highlight>
                  <a:srgbClr val="FFFF00"/>
                </a:highlight>
              </a:rPr>
              <a:t>the idols of Egypt</a:t>
            </a:r>
            <a:r>
              <a:rPr lang="en-CA" dirty="0"/>
              <a:t>; I am the LORD your God.’  But they rebelled against me and were not willing to listen to me.  None of them cast away the detestable things their eyes feasted on, </a:t>
            </a:r>
            <a:r>
              <a:rPr lang="en-CA" b="1" dirty="0">
                <a:highlight>
                  <a:srgbClr val="FFFF00"/>
                </a:highlight>
              </a:rPr>
              <a:t>nor did they forsake the idols of Egypt</a:t>
            </a:r>
            <a:r>
              <a:rPr lang="en-CA" dirty="0"/>
              <a:t>.</a:t>
            </a:r>
          </a:p>
          <a:p>
            <a:r>
              <a:rPr lang="en-CA" dirty="0"/>
              <a:t>It is very difficult to map the flow of events in this chapter to actual events from the historic books: </a:t>
            </a:r>
            <a:r>
              <a:rPr lang="en-CA" b="1" dirty="0">
                <a:highlight>
                  <a:srgbClr val="FFFF00"/>
                </a:highlight>
              </a:rPr>
              <a:t>Ezekiel’s point is they refused to repent</a:t>
            </a:r>
          </a:p>
          <a:p>
            <a:r>
              <a:rPr lang="en-CA" dirty="0"/>
              <a:t>The purpose of the summary in Ezekiel Chapter Twenty is to point out the </a:t>
            </a:r>
            <a:r>
              <a:rPr lang="en-CA" b="1" dirty="0">
                <a:highlight>
                  <a:srgbClr val="FFFF00"/>
                </a:highlight>
              </a:rPr>
              <a:t>consistent pattern of apostacy</a:t>
            </a:r>
            <a:r>
              <a:rPr lang="en-CA" dirty="0"/>
              <a:t> and </a:t>
            </a:r>
            <a:r>
              <a:rPr lang="en-CA" b="1" dirty="0">
                <a:highlight>
                  <a:srgbClr val="FFFF00"/>
                </a:highlight>
              </a:rPr>
              <a:t>God’s mercy in dealing with Israel</a:t>
            </a:r>
          </a:p>
          <a:p>
            <a:r>
              <a:rPr lang="en-CA" dirty="0"/>
              <a:t>The recorded incidents of apostacy are summarized on the next screen </a:t>
            </a:r>
          </a:p>
          <a:p>
            <a:endParaRPr lang="en-CA" dirty="0"/>
          </a:p>
        </p:txBody>
      </p:sp>
    </p:spTree>
    <p:extLst>
      <p:ext uri="{BB962C8B-B14F-4D97-AF65-F5344CB8AC3E}">
        <p14:creationId xmlns:p14="http://schemas.microsoft.com/office/powerpoint/2010/main" val="1369369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A1B9C-2CC2-2579-CA54-4C776149C455}"/>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Apostacy From Egypt to Moab</a:t>
            </a:r>
          </a:p>
        </p:txBody>
      </p:sp>
      <p:pic>
        <p:nvPicPr>
          <p:cNvPr id="3" name="Picture 2">
            <a:extLst>
              <a:ext uri="{FF2B5EF4-FFF2-40B4-BE49-F238E27FC236}">
                <a16:creationId xmlns:a16="http://schemas.microsoft.com/office/drawing/2014/main" id="{E2305A0D-077B-DB43-F802-B44C251DB198}"/>
              </a:ext>
            </a:extLst>
          </p:cNvPr>
          <p:cNvPicPr>
            <a:picLocks noChangeAspect="1"/>
          </p:cNvPicPr>
          <p:nvPr/>
        </p:nvPicPr>
        <p:blipFill>
          <a:blip r:embed="rId3"/>
          <a:stretch>
            <a:fillRect/>
          </a:stretch>
        </p:blipFill>
        <p:spPr>
          <a:xfrm>
            <a:off x="731128" y="970260"/>
            <a:ext cx="10770935" cy="5887739"/>
          </a:xfrm>
          <a:prstGeom prst="rect">
            <a:avLst/>
          </a:prstGeom>
        </p:spPr>
      </p:pic>
    </p:spTree>
    <p:extLst>
      <p:ext uri="{BB962C8B-B14F-4D97-AF65-F5344CB8AC3E}">
        <p14:creationId xmlns:p14="http://schemas.microsoft.com/office/powerpoint/2010/main" val="4076710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CCA0B-6D78-9835-E4BA-416EBE30EA4B}"/>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God’s Mercy and Beneficence </a:t>
            </a:r>
          </a:p>
        </p:txBody>
      </p:sp>
      <p:sp>
        <p:nvSpPr>
          <p:cNvPr id="3" name="Content Placeholder 2">
            <a:extLst>
              <a:ext uri="{FF2B5EF4-FFF2-40B4-BE49-F238E27FC236}">
                <a16:creationId xmlns:a16="http://schemas.microsoft.com/office/drawing/2014/main" id="{B4FF0C4F-750B-CA0D-25FF-598D8911B91C}"/>
              </a:ext>
            </a:extLst>
          </p:cNvPr>
          <p:cNvSpPr>
            <a:spLocks noGrp="1"/>
          </p:cNvSpPr>
          <p:nvPr>
            <p:ph idx="1"/>
          </p:nvPr>
        </p:nvSpPr>
        <p:spPr>
          <a:xfrm>
            <a:off x="1" y="1131376"/>
            <a:ext cx="11978640" cy="5726623"/>
          </a:xfrm>
        </p:spPr>
        <p:txBody>
          <a:bodyPr/>
          <a:lstStyle/>
          <a:p>
            <a:pPr marL="457200" lvl="1" indent="0">
              <a:buNone/>
            </a:pPr>
            <a:r>
              <a:rPr lang="en-CA" b="1" u="sng" dirty="0"/>
              <a:t>Ezekiel 20:8b-12 ESV</a:t>
            </a:r>
          </a:p>
          <a:p>
            <a:pPr marL="457200" lvl="1" indent="0">
              <a:buNone/>
            </a:pPr>
            <a:r>
              <a:rPr lang="en-CA" dirty="0"/>
              <a:t>Then </a:t>
            </a:r>
            <a:r>
              <a:rPr lang="en-CA" b="1" dirty="0">
                <a:highlight>
                  <a:srgbClr val="FFFF00"/>
                </a:highlight>
              </a:rPr>
              <a:t>I said I would pour out my wrath upon them and spend my anger against them in the midst of the land of Egypt</a:t>
            </a:r>
            <a:r>
              <a:rPr lang="en-CA" dirty="0"/>
              <a:t>.  </a:t>
            </a:r>
            <a:r>
              <a:rPr lang="en-CA" b="1" dirty="0">
                <a:highlight>
                  <a:srgbClr val="FFFF00"/>
                </a:highlight>
              </a:rPr>
              <a:t>But I acted for the sake of my name</a:t>
            </a:r>
            <a:r>
              <a:rPr lang="en-CA" dirty="0"/>
              <a:t>, that it should not be profaned in the sight of the nations among whom they lived, in whose sight I made myself known to them in bringing them out of the land of Egypt.  </a:t>
            </a:r>
          </a:p>
          <a:p>
            <a:pPr marL="457200" lvl="1" indent="0">
              <a:spcBef>
                <a:spcPts val="1200"/>
              </a:spcBef>
              <a:buNone/>
            </a:pPr>
            <a:r>
              <a:rPr lang="en-CA" dirty="0"/>
              <a:t>So I led them out of the land of Egypt and brought them into the wilderness.  </a:t>
            </a:r>
            <a:r>
              <a:rPr lang="en-CA" b="1" dirty="0">
                <a:highlight>
                  <a:srgbClr val="FFFF00"/>
                </a:highlight>
              </a:rPr>
              <a:t>I gave them my statutes</a:t>
            </a:r>
            <a:r>
              <a:rPr lang="en-CA" dirty="0"/>
              <a:t> and made known to them </a:t>
            </a:r>
            <a:r>
              <a:rPr lang="en-CA" b="1" dirty="0">
                <a:highlight>
                  <a:srgbClr val="FFFF00"/>
                </a:highlight>
              </a:rPr>
              <a:t>my [mishᵉpatim]</a:t>
            </a:r>
            <a:r>
              <a:rPr lang="en-CA" dirty="0"/>
              <a:t>, by which, </a:t>
            </a:r>
            <a:r>
              <a:rPr lang="en-CA" b="1" dirty="0">
                <a:highlight>
                  <a:srgbClr val="FFFF00"/>
                </a:highlight>
              </a:rPr>
              <a:t>if a person does them</a:t>
            </a:r>
            <a:r>
              <a:rPr lang="en-CA" dirty="0"/>
              <a:t>, </a:t>
            </a:r>
            <a:r>
              <a:rPr lang="en-CA" b="1" dirty="0">
                <a:highlight>
                  <a:srgbClr val="FFFF00"/>
                </a:highlight>
              </a:rPr>
              <a:t>he shall live</a:t>
            </a:r>
            <a:r>
              <a:rPr lang="en-CA" dirty="0"/>
              <a:t>.  Moreover, I gave them </a:t>
            </a:r>
            <a:r>
              <a:rPr lang="en-CA" b="1" dirty="0">
                <a:highlight>
                  <a:srgbClr val="FFFF00"/>
                </a:highlight>
              </a:rPr>
              <a:t>my Sabbaths</a:t>
            </a:r>
            <a:r>
              <a:rPr lang="en-CA" dirty="0"/>
              <a:t>, as a sign between me and them, </a:t>
            </a:r>
            <a:r>
              <a:rPr lang="en-CA" b="1" dirty="0">
                <a:highlight>
                  <a:srgbClr val="FFFF00"/>
                </a:highlight>
              </a:rPr>
              <a:t>that they might know that I am the LORD who sanctifies them</a:t>
            </a:r>
            <a:r>
              <a:rPr lang="en-CA" dirty="0"/>
              <a:t>. </a:t>
            </a:r>
          </a:p>
          <a:p>
            <a:r>
              <a:rPr lang="en-CA" dirty="0"/>
              <a:t>This pattern is repeated several more times:</a:t>
            </a:r>
          </a:p>
          <a:p>
            <a:pPr lvl="1">
              <a:buFont typeface="Wingdings" panose="05000000000000000000" pitchFamily="2" charset="2"/>
              <a:buChar char="Ø"/>
            </a:pPr>
            <a:r>
              <a:rPr lang="en-CA" dirty="0"/>
              <a:t>Israel sins and deserves to be destroyed</a:t>
            </a:r>
          </a:p>
          <a:p>
            <a:pPr lvl="1">
              <a:buFont typeface="Wingdings" panose="05000000000000000000" pitchFamily="2" charset="2"/>
              <a:buChar char="Ø"/>
            </a:pPr>
            <a:r>
              <a:rPr lang="en-CA" dirty="0"/>
              <a:t>God in his mercy, because of his commitment to his Plan, spares Israel</a:t>
            </a:r>
          </a:p>
          <a:p>
            <a:pPr lvl="1">
              <a:buFont typeface="Wingdings" panose="05000000000000000000" pitchFamily="2" charset="2"/>
              <a:buChar char="Ø"/>
            </a:pPr>
            <a:r>
              <a:rPr lang="en-CA" dirty="0"/>
              <a:t>God provides Israel with teaching and benefits</a:t>
            </a:r>
          </a:p>
          <a:p>
            <a:pPr lvl="1">
              <a:buFont typeface="Wingdings" panose="05000000000000000000" pitchFamily="2" charset="2"/>
              <a:buChar char="Ø"/>
            </a:pPr>
            <a:r>
              <a:rPr lang="en-CA" dirty="0"/>
              <a:t>God expresses his desire for a functional relationship with Israel</a:t>
            </a:r>
          </a:p>
        </p:txBody>
      </p:sp>
    </p:spTree>
    <p:extLst>
      <p:ext uri="{BB962C8B-B14F-4D97-AF65-F5344CB8AC3E}">
        <p14:creationId xmlns:p14="http://schemas.microsoft.com/office/powerpoint/2010/main" val="359828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8848B-FC6E-5769-CEB0-BC9C88D68E4E}"/>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Apostacy in the Wilderness</a:t>
            </a:r>
          </a:p>
        </p:txBody>
      </p:sp>
      <p:sp>
        <p:nvSpPr>
          <p:cNvPr id="3" name="Content Placeholder 2">
            <a:extLst>
              <a:ext uri="{FF2B5EF4-FFF2-40B4-BE49-F238E27FC236}">
                <a16:creationId xmlns:a16="http://schemas.microsoft.com/office/drawing/2014/main" id="{5DBCED3B-8395-45FB-6E02-6475847725E3}"/>
              </a:ext>
            </a:extLst>
          </p:cNvPr>
          <p:cNvSpPr>
            <a:spLocks noGrp="1"/>
          </p:cNvSpPr>
          <p:nvPr>
            <p:ph idx="1"/>
          </p:nvPr>
        </p:nvSpPr>
        <p:spPr>
          <a:xfrm>
            <a:off x="1" y="1146875"/>
            <a:ext cx="11861073" cy="5711124"/>
          </a:xfrm>
        </p:spPr>
        <p:txBody>
          <a:bodyPr/>
          <a:lstStyle/>
          <a:p>
            <a:pPr marL="457200" lvl="1" indent="0">
              <a:buNone/>
            </a:pPr>
            <a:r>
              <a:rPr lang="en-CA" b="1" u="sng" dirty="0"/>
              <a:t>Ezekiel 20:13-17 ESV</a:t>
            </a:r>
          </a:p>
          <a:p>
            <a:pPr marL="457200" lvl="1" indent="0">
              <a:buNone/>
            </a:pPr>
            <a:r>
              <a:rPr lang="en-CA" b="1" dirty="0">
                <a:highlight>
                  <a:srgbClr val="FFFF00"/>
                </a:highlight>
              </a:rPr>
              <a:t>But the house of Israel rebelled against me in the wilderness</a:t>
            </a:r>
            <a:r>
              <a:rPr lang="en-CA" dirty="0"/>
              <a:t>.  </a:t>
            </a:r>
            <a:r>
              <a:rPr lang="en-CA" b="1" dirty="0">
                <a:highlight>
                  <a:srgbClr val="FFFF00"/>
                </a:highlight>
              </a:rPr>
              <a:t>They did not walk in my statutes but rejected my [mishᵉpatim]</a:t>
            </a:r>
            <a:r>
              <a:rPr lang="en-CA" dirty="0"/>
              <a:t>, by which, if a person does them, </a:t>
            </a:r>
            <a:r>
              <a:rPr lang="en-CA" b="1" dirty="0">
                <a:highlight>
                  <a:srgbClr val="FFFF00"/>
                </a:highlight>
              </a:rPr>
              <a:t>he shall live</a:t>
            </a:r>
            <a:r>
              <a:rPr lang="en-CA" dirty="0"/>
              <a:t>; and </a:t>
            </a:r>
            <a:r>
              <a:rPr lang="en-CA" b="1" dirty="0">
                <a:highlight>
                  <a:srgbClr val="FFFF00"/>
                </a:highlight>
              </a:rPr>
              <a:t>my Sabbaths</a:t>
            </a:r>
            <a:r>
              <a:rPr lang="en-CA" dirty="0"/>
              <a:t> they greatly profaned.  Then I said I would pour out my wrath upon them in the wilderness, to make a full end of them.  But </a:t>
            </a:r>
            <a:r>
              <a:rPr lang="en-CA" b="1" dirty="0">
                <a:highlight>
                  <a:srgbClr val="FFFF00"/>
                </a:highlight>
              </a:rPr>
              <a:t>I acted for the sake of my name</a:t>
            </a:r>
            <a:r>
              <a:rPr lang="en-CA" dirty="0"/>
              <a:t>, that it should not be profaned in the sight of the nations, in whose sight I had brought them out. </a:t>
            </a:r>
          </a:p>
          <a:p>
            <a:pPr marL="457200" lvl="1" indent="0">
              <a:spcBef>
                <a:spcPts val="1200"/>
              </a:spcBef>
              <a:buNone/>
            </a:pPr>
            <a:r>
              <a:rPr lang="en-CA" dirty="0"/>
              <a:t>Moreover, </a:t>
            </a:r>
            <a:r>
              <a:rPr lang="en-CA" b="1" dirty="0">
                <a:highlight>
                  <a:srgbClr val="FFFF00"/>
                </a:highlight>
              </a:rPr>
              <a:t>I swore to them in the wilderness that I would not bring them into the land that I had given them</a:t>
            </a:r>
            <a:r>
              <a:rPr lang="en-CA" dirty="0"/>
              <a:t>, a land flowing with milk and honey, the most glorious of all lands,  because </a:t>
            </a:r>
            <a:r>
              <a:rPr lang="en-CA" b="1" dirty="0">
                <a:highlight>
                  <a:srgbClr val="FFFF00"/>
                </a:highlight>
              </a:rPr>
              <a:t>they rejected my [mishᵉpatim]</a:t>
            </a:r>
            <a:r>
              <a:rPr lang="en-CA" dirty="0"/>
              <a:t> and </a:t>
            </a:r>
            <a:r>
              <a:rPr lang="en-CA" b="1" dirty="0">
                <a:highlight>
                  <a:srgbClr val="FFFF00"/>
                </a:highlight>
              </a:rPr>
              <a:t>did not walk in my statutes</a:t>
            </a:r>
            <a:r>
              <a:rPr lang="en-CA" dirty="0"/>
              <a:t>, and profaned </a:t>
            </a:r>
            <a:r>
              <a:rPr lang="en-CA" b="1" dirty="0">
                <a:highlight>
                  <a:srgbClr val="FFFF00"/>
                </a:highlight>
              </a:rPr>
              <a:t>my Sabbaths</a:t>
            </a:r>
            <a:r>
              <a:rPr lang="en-CA" dirty="0"/>
              <a:t>; for </a:t>
            </a:r>
            <a:r>
              <a:rPr lang="en-CA" b="1" dirty="0">
                <a:highlight>
                  <a:srgbClr val="FFFF00"/>
                </a:highlight>
              </a:rPr>
              <a:t>their heart went after their idols</a:t>
            </a:r>
            <a:r>
              <a:rPr lang="en-CA" dirty="0"/>
              <a:t>.  Nevertheless, my eye spared them, and I did not destroy them or make a full end of them in the wilderness.</a:t>
            </a:r>
          </a:p>
          <a:p>
            <a:r>
              <a:rPr lang="en-CA" dirty="0"/>
              <a:t>The allusion is to the </a:t>
            </a:r>
            <a:r>
              <a:rPr lang="en-CA" b="1" dirty="0">
                <a:highlight>
                  <a:srgbClr val="FFFF00"/>
                </a:highlight>
              </a:rPr>
              <a:t>death sentence</a:t>
            </a:r>
            <a:r>
              <a:rPr lang="en-CA" dirty="0"/>
              <a:t> on the men of military age from the Exodus Generation</a:t>
            </a:r>
          </a:p>
          <a:p>
            <a:r>
              <a:rPr lang="en-CA" dirty="0"/>
              <a:t>There are only two recorded incidents of Sabbath profanation </a:t>
            </a:r>
          </a:p>
        </p:txBody>
      </p:sp>
    </p:spTree>
    <p:extLst>
      <p:ext uri="{BB962C8B-B14F-4D97-AF65-F5344CB8AC3E}">
        <p14:creationId xmlns:p14="http://schemas.microsoft.com/office/powerpoint/2010/main" val="2087451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7F3C9-AEBC-F577-AEDB-C6CD878A9A51}"/>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Apostacy of the Children</a:t>
            </a:r>
          </a:p>
        </p:txBody>
      </p:sp>
      <p:sp>
        <p:nvSpPr>
          <p:cNvPr id="3" name="Content Placeholder 2">
            <a:extLst>
              <a:ext uri="{FF2B5EF4-FFF2-40B4-BE49-F238E27FC236}">
                <a16:creationId xmlns:a16="http://schemas.microsoft.com/office/drawing/2014/main" id="{23563A63-C306-CC6E-1EF7-7B3746167E7E}"/>
              </a:ext>
            </a:extLst>
          </p:cNvPr>
          <p:cNvSpPr>
            <a:spLocks noGrp="1"/>
          </p:cNvSpPr>
          <p:nvPr>
            <p:ph idx="1"/>
          </p:nvPr>
        </p:nvSpPr>
        <p:spPr>
          <a:xfrm>
            <a:off x="0" y="1162374"/>
            <a:ext cx="11900263" cy="5695626"/>
          </a:xfrm>
        </p:spPr>
        <p:txBody>
          <a:bodyPr/>
          <a:lstStyle/>
          <a:p>
            <a:pPr marL="457200" lvl="1" indent="0">
              <a:buNone/>
            </a:pPr>
            <a:r>
              <a:rPr lang="en-CA" b="1" u="sng" dirty="0"/>
              <a:t>Ezekiel 20:18-22 ESV</a:t>
            </a:r>
          </a:p>
          <a:p>
            <a:pPr marL="457200" lvl="1" indent="0">
              <a:buNone/>
            </a:pPr>
            <a:r>
              <a:rPr lang="en-CA" b="1" dirty="0">
                <a:highlight>
                  <a:srgbClr val="FFFF00"/>
                </a:highlight>
              </a:rPr>
              <a:t>And I said to their children in the wilderness</a:t>
            </a:r>
            <a:r>
              <a:rPr lang="en-CA" dirty="0"/>
              <a:t>, ‘</a:t>
            </a:r>
            <a:r>
              <a:rPr lang="en-CA" b="1" dirty="0">
                <a:highlight>
                  <a:srgbClr val="FFFF00"/>
                </a:highlight>
              </a:rPr>
              <a:t>Do not walk in the statutes of your fathers, nor keep their [mishᵉpatim], nor defile yourselves with their idols</a:t>
            </a:r>
            <a:r>
              <a:rPr lang="en-CA" dirty="0"/>
              <a:t>.  I am the LORD your God; </a:t>
            </a:r>
            <a:r>
              <a:rPr lang="en-CA" b="1" dirty="0">
                <a:highlight>
                  <a:srgbClr val="FFFF00"/>
                </a:highlight>
              </a:rPr>
              <a:t>walk in my statutes</a:t>
            </a:r>
            <a:r>
              <a:rPr lang="en-CA" dirty="0"/>
              <a:t>, and be careful to </a:t>
            </a:r>
            <a:r>
              <a:rPr lang="en-CA" b="1" dirty="0">
                <a:highlight>
                  <a:srgbClr val="FFFF00"/>
                </a:highlight>
              </a:rPr>
              <a:t>[live by my mishᵉpatim]</a:t>
            </a:r>
            <a:r>
              <a:rPr lang="en-CA" dirty="0"/>
              <a:t>, and </a:t>
            </a:r>
            <a:r>
              <a:rPr lang="en-CA" b="1" dirty="0">
                <a:highlight>
                  <a:srgbClr val="FFFF00"/>
                </a:highlight>
              </a:rPr>
              <a:t>keep my Sabbaths holy</a:t>
            </a:r>
            <a:r>
              <a:rPr lang="en-CA" dirty="0"/>
              <a:t> that they may be a sign between me and you, </a:t>
            </a:r>
            <a:r>
              <a:rPr lang="en-CA" b="1" dirty="0">
                <a:highlight>
                  <a:srgbClr val="FFFF00"/>
                </a:highlight>
              </a:rPr>
              <a:t>that you may know that I am the LORD your God</a:t>
            </a:r>
            <a:r>
              <a:rPr lang="en-CA" dirty="0"/>
              <a:t>.’ </a:t>
            </a:r>
          </a:p>
          <a:p>
            <a:pPr marL="457200" lvl="1" indent="0">
              <a:spcBef>
                <a:spcPts val="1200"/>
              </a:spcBef>
              <a:buNone/>
            </a:pPr>
            <a:r>
              <a:rPr lang="en-CA" dirty="0"/>
              <a:t>But the children rebelled against me.  </a:t>
            </a:r>
            <a:r>
              <a:rPr lang="en-CA" b="1" dirty="0">
                <a:highlight>
                  <a:srgbClr val="FFFF00"/>
                </a:highlight>
              </a:rPr>
              <a:t>They did not walk in my statutes</a:t>
            </a:r>
            <a:r>
              <a:rPr lang="en-CA" dirty="0"/>
              <a:t> and were not careful to </a:t>
            </a:r>
            <a:r>
              <a:rPr lang="en-CA" b="1" dirty="0">
                <a:highlight>
                  <a:srgbClr val="FFFF00"/>
                </a:highlight>
              </a:rPr>
              <a:t>[live by my mishᵉpatim]</a:t>
            </a:r>
            <a:r>
              <a:rPr lang="en-CA" dirty="0"/>
              <a:t>, by which, if a person does them, he shall live;</a:t>
            </a:r>
            <a:r>
              <a:rPr lang="en-CA" b="1" dirty="0">
                <a:highlight>
                  <a:srgbClr val="FFFF00"/>
                </a:highlight>
              </a:rPr>
              <a:t> they profaned my Sabbaths</a:t>
            </a:r>
            <a:r>
              <a:rPr lang="en-CA" dirty="0"/>
              <a:t>.  Then I said I would pour out my wrath upon them and spend my anger against them in the wilderness.  But I withheld my hand and acted </a:t>
            </a:r>
            <a:r>
              <a:rPr lang="en-CA" b="1" dirty="0">
                <a:highlight>
                  <a:srgbClr val="FFFF00"/>
                </a:highlight>
              </a:rPr>
              <a:t>for the sake of my name</a:t>
            </a:r>
            <a:r>
              <a:rPr lang="en-CA" dirty="0"/>
              <a:t>, that it should not be profaned in the sight of the nations, in whose sight I had brought them out.</a:t>
            </a:r>
          </a:p>
          <a:p>
            <a:r>
              <a:rPr lang="en-CA" dirty="0"/>
              <a:t>Even the </a:t>
            </a:r>
            <a:r>
              <a:rPr lang="en-CA" b="1" dirty="0">
                <a:highlight>
                  <a:srgbClr val="FFFF00"/>
                </a:highlight>
              </a:rPr>
              <a:t>Wilderness Generation</a:t>
            </a:r>
            <a:r>
              <a:rPr lang="en-CA" dirty="0"/>
              <a:t> was wont to apostatize </a:t>
            </a:r>
          </a:p>
        </p:txBody>
      </p:sp>
    </p:spTree>
    <p:extLst>
      <p:ext uri="{BB962C8B-B14F-4D97-AF65-F5344CB8AC3E}">
        <p14:creationId xmlns:p14="http://schemas.microsoft.com/office/powerpoint/2010/main" val="1183312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C7708-8BE8-8A93-2973-B39EF48E0578}"/>
              </a:ext>
            </a:extLst>
          </p:cNvPr>
          <p:cNvSpPr>
            <a:spLocks noGrp="1"/>
          </p:cNvSpPr>
          <p:nvPr>
            <p:ph type="title"/>
          </p:nvPr>
        </p:nvSpPr>
        <p:spPr>
          <a:xfrm>
            <a:off x="0" y="0"/>
            <a:ext cx="12192000" cy="1163746"/>
          </a:xfrm>
        </p:spPr>
        <p:txBody>
          <a:bodyPr/>
          <a:lstStyle/>
          <a:p>
            <a:pPr algn="ctr"/>
            <a:r>
              <a:rPr lang="en-CA" dirty="0">
                <a:latin typeface="Arial Black" panose="020B0A04020102020204" pitchFamily="34" charset="0"/>
              </a:rPr>
              <a:t>Apostacy Results in Covenant Curses</a:t>
            </a:r>
          </a:p>
        </p:txBody>
      </p:sp>
      <p:sp>
        <p:nvSpPr>
          <p:cNvPr id="3" name="Content Placeholder 2">
            <a:extLst>
              <a:ext uri="{FF2B5EF4-FFF2-40B4-BE49-F238E27FC236}">
                <a16:creationId xmlns:a16="http://schemas.microsoft.com/office/drawing/2014/main" id="{1D7D6FE5-7707-3282-FED5-39B8E8F5081D}"/>
              </a:ext>
            </a:extLst>
          </p:cNvPr>
          <p:cNvSpPr>
            <a:spLocks noGrp="1"/>
          </p:cNvSpPr>
          <p:nvPr>
            <p:ph idx="1"/>
          </p:nvPr>
        </p:nvSpPr>
        <p:spPr>
          <a:xfrm>
            <a:off x="587829" y="1163746"/>
            <a:ext cx="10110651" cy="5694253"/>
          </a:xfrm>
        </p:spPr>
        <p:txBody>
          <a:bodyPr>
            <a:normAutofit/>
          </a:bodyPr>
          <a:lstStyle/>
          <a:p>
            <a:pPr marL="457200" lvl="1" indent="0">
              <a:buNone/>
            </a:pPr>
            <a:r>
              <a:rPr lang="en-CA" b="1" u="sng" dirty="0"/>
              <a:t>Ezekiel 20:23-26 ESV</a:t>
            </a:r>
          </a:p>
          <a:p>
            <a:pPr marL="457200" lvl="1" indent="0">
              <a:buNone/>
            </a:pPr>
            <a:r>
              <a:rPr lang="en-CA" dirty="0"/>
              <a:t>Moreover, </a:t>
            </a:r>
            <a:r>
              <a:rPr lang="en-CA" b="1" dirty="0">
                <a:highlight>
                  <a:srgbClr val="FFFF00"/>
                </a:highlight>
              </a:rPr>
              <a:t>I swore to them in the wilderness that I would scatter them among the nations and disperse them through the countries</a:t>
            </a:r>
            <a:r>
              <a:rPr lang="en-CA" dirty="0"/>
              <a:t>, because they had not </a:t>
            </a:r>
            <a:r>
              <a:rPr lang="en-CA" b="1" dirty="0">
                <a:highlight>
                  <a:srgbClr val="FFFF00"/>
                </a:highlight>
              </a:rPr>
              <a:t>[lived by my mishᵉpatim]</a:t>
            </a:r>
            <a:r>
              <a:rPr lang="en-CA" dirty="0"/>
              <a:t>, but had </a:t>
            </a:r>
            <a:r>
              <a:rPr lang="en-CA" b="1" dirty="0">
                <a:highlight>
                  <a:srgbClr val="FFFF00"/>
                </a:highlight>
              </a:rPr>
              <a:t>rejected my statutes</a:t>
            </a:r>
            <a:r>
              <a:rPr lang="en-CA" dirty="0"/>
              <a:t> and </a:t>
            </a:r>
            <a:r>
              <a:rPr lang="en-CA" b="1" dirty="0">
                <a:highlight>
                  <a:srgbClr val="FFFF00"/>
                </a:highlight>
              </a:rPr>
              <a:t>profaned my Sabbaths</a:t>
            </a:r>
            <a:r>
              <a:rPr lang="en-CA" dirty="0"/>
              <a:t>, and their eyes were set on their fathers’ idols. </a:t>
            </a:r>
          </a:p>
          <a:p>
            <a:r>
              <a:rPr lang="en-CA" dirty="0"/>
              <a:t>“</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scatter them among the nations and disperse them through the countries</a:t>
            </a:r>
            <a:r>
              <a:rPr lang="en-CA" dirty="0"/>
              <a:t>” is a direct allusion to </a:t>
            </a:r>
            <a:r>
              <a:rPr lang="en-CA" sz="2400" b="1" dirty="0">
                <a:highlight>
                  <a:srgbClr val="FFFF00"/>
                </a:highlight>
              </a:rPr>
              <a:t>Leviticus 26:33, 38, and </a:t>
            </a:r>
            <a:br>
              <a:rPr lang="en-CA" sz="2400" b="1" dirty="0">
                <a:highlight>
                  <a:srgbClr val="FFFF00"/>
                </a:highlight>
              </a:rPr>
            </a:br>
            <a:r>
              <a:rPr lang="en-CA" sz="2400" b="1" dirty="0">
                <a:highlight>
                  <a:srgbClr val="FFFF00"/>
                </a:highlight>
              </a:rPr>
              <a:t>Deuteronomy 28:64-68</a:t>
            </a:r>
          </a:p>
          <a:p>
            <a:r>
              <a:rPr lang="en-CA" sz="2400" b="1" dirty="0">
                <a:highlight>
                  <a:srgbClr val="FFFF00"/>
                </a:highlight>
              </a:rPr>
              <a:t>The ultimate fate of the nation</a:t>
            </a:r>
            <a:endParaRPr lang="en-CA" b="1" dirty="0">
              <a:highlight>
                <a:srgbClr val="FFFF00"/>
              </a:highlight>
            </a:endParaRPr>
          </a:p>
        </p:txBody>
      </p:sp>
    </p:spTree>
    <p:extLst>
      <p:ext uri="{BB962C8B-B14F-4D97-AF65-F5344CB8AC3E}">
        <p14:creationId xmlns:p14="http://schemas.microsoft.com/office/powerpoint/2010/main" val="4181493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89CC6F-2741-CAC1-C35F-D10CF7F728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C06FDF-CAB5-C094-C7BC-C6C9F5068A19}"/>
              </a:ext>
            </a:extLst>
          </p:cNvPr>
          <p:cNvSpPr>
            <a:spLocks noGrp="1"/>
          </p:cNvSpPr>
          <p:nvPr>
            <p:ph type="title"/>
          </p:nvPr>
        </p:nvSpPr>
        <p:spPr>
          <a:xfrm>
            <a:off x="0" y="0"/>
            <a:ext cx="10685418" cy="1163746"/>
          </a:xfrm>
        </p:spPr>
        <p:txBody>
          <a:bodyPr/>
          <a:lstStyle/>
          <a:p>
            <a:pPr algn="ctr"/>
            <a:r>
              <a:rPr lang="en-CA" dirty="0">
                <a:latin typeface="Arial Black" panose="020B0A04020102020204" pitchFamily="34" charset="0"/>
              </a:rPr>
              <a:t>A Difficult Scripture</a:t>
            </a:r>
          </a:p>
        </p:txBody>
      </p:sp>
      <p:sp>
        <p:nvSpPr>
          <p:cNvPr id="3" name="Content Placeholder 2">
            <a:extLst>
              <a:ext uri="{FF2B5EF4-FFF2-40B4-BE49-F238E27FC236}">
                <a16:creationId xmlns:a16="http://schemas.microsoft.com/office/drawing/2014/main" id="{9D4AA308-BE7A-0B3E-663E-E80EBF6F93DE}"/>
              </a:ext>
            </a:extLst>
          </p:cNvPr>
          <p:cNvSpPr>
            <a:spLocks noGrp="1"/>
          </p:cNvSpPr>
          <p:nvPr>
            <p:ph idx="1"/>
          </p:nvPr>
        </p:nvSpPr>
        <p:spPr>
          <a:xfrm>
            <a:off x="574766" y="1163746"/>
            <a:ext cx="10110652" cy="5694253"/>
          </a:xfrm>
        </p:spPr>
        <p:txBody>
          <a:bodyPr>
            <a:normAutofit/>
          </a:bodyPr>
          <a:lstStyle/>
          <a:p>
            <a:pPr marL="457200" lvl="1" indent="0">
              <a:buNone/>
            </a:pPr>
            <a:r>
              <a:rPr lang="en-CA" b="1" u="sng" dirty="0"/>
              <a:t>Ezekiel 20:25-26 ESV</a:t>
            </a:r>
          </a:p>
          <a:p>
            <a:pPr marL="457200" lvl="1" indent="0">
              <a:buNone/>
            </a:pPr>
            <a:r>
              <a:rPr lang="en-CA" sz="2800" dirty="0">
                <a:solidFill>
                  <a:srgbClr val="FF0000"/>
                </a:solidFill>
              </a:rPr>
              <a:t>Moreover, I gave them </a:t>
            </a:r>
            <a:r>
              <a:rPr lang="en-CA" sz="2800" b="1" i="1" dirty="0">
                <a:solidFill>
                  <a:srgbClr val="FF0000"/>
                </a:solidFill>
                <a:highlight>
                  <a:srgbClr val="FFFF00"/>
                </a:highlight>
              </a:rPr>
              <a:t>statutes that were not good</a:t>
            </a:r>
            <a:r>
              <a:rPr lang="en-CA" sz="2800" dirty="0">
                <a:solidFill>
                  <a:srgbClr val="FF0000"/>
                </a:solidFill>
              </a:rPr>
              <a:t> and </a:t>
            </a:r>
            <a:r>
              <a:rPr lang="en-CA" sz="2800" b="1" i="1" dirty="0">
                <a:solidFill>
                  <a:srgbClr val="FF0000"/>
                </a:solidFill>
                <a:highlight>
                  <a:srgbClr val="FFFF00"/>
                </a:highlight>
              </a:rPr>
              <a:t>[mishᵉpatim] by which they could not have life</a:t>
            </a:r>
            <a:r>
              <a:rPr lang="en-CA" sz="2800" dirty="0">
                <a:solidFill>
                  <a:srgbClr val="FF0000"/>
                </a:solidFill>
              </a:rPr>
              <a:t>, and </a:t>
            </a:r>
            <a:r>
              <a:rPr lang="en-CA" sz="2800" b="1" i="1" dirty="0">
                <a:solidFill>
                  <a:srgbClr val="FF0000"/>
                </a:solidFill>
                <a:highlight>
                  <a:srgbClr val="FFFF00"/>
                </a:highlight>
              </a:rPr>
              <a:t>I defiled them through their very gifts</a:t>
            </a:r>
            <a:r>
              <a:rPr lang="en-CA" sz="2800" dirty="0">
                <a:solidFill>
                  <a:srgbClr val="FF0000"/>
                </a:solidFill>
              </a:rPr>
              <a:t> in their offering up all their firstborn, that I might devastate them. </a:t>
            </a:r>
          </a:p>
          <a:p>
            <a:pPr marL="457200" lvl="1" indent="0">
              <a:spcBef>
                <a:spcPts val="1200"/>
              </a:spcBef>
              <a:buNone/>
            </a:pPr>
            <a:r>
              <a:rPr lang="en-CA" sz="2800" b="1" i="1" dirty="0">
                <a:solidFill>
                  <a:srgbClr val="FF0000"/>
                </a:solidFill>
                <a:highlight>
                  <a:srgbClr val="FFFF00"/>
                </a:highlight>
              </a:rPr>
              <a:t>I did it that they might know that I am the LORD</a:t>
            </a:r>
            <a:r>
              <a:rPr lang="en-CA" sz="2800" dirty="0">
                <a:solidFill>
                  <a:srgbClr val="FF0000"/>
                </a:solidFill>
              </a:rPr>
              <a:t>.</a:t>
            </a:r>
          </a:p>
          <a:p>
            <a:r>
              <a:rPr lang="en-CA" dirty="0"/>
              <a:t>Verses 25-26 are two of the most difficult verses in all the Bible</a:t>
            </a:r>
          </a:p>
          <a:p>
            <a:r>
              <a:rPr lang="en-CA" dirty="0"/>
              <a:t>They have been used over the centuries in polemic against the Jews and against “Judaizers” to argue that the teaching of God contained in the Writings of Moses is evil and NOT to be followed by “Christians”</a:t>
            </a:r>
          </a:p>
        </p:txBody>
      </p:sp>
    </p:spTree>
    <p:extLst>
      <p:ext uri="{BB962C8B-B14F-4D97-AF65-F5344CB8AC3E}">
        <p14:creationId xmlns:p14="http://schemas.microsoft.com/office/powerpoint/2010/main" val="2287208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966</TotalTime>
  <Words>4260</Words>
  <Application>Microsoft Office PowerPoint</Application>
  <PresentationFormat>Widescreen</PresentationFormat>
  <Paragraphs>174</Paragraphs>
  <Slides>22</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Aptos Black</vt:lpstr>
      <vt:lpstr>Arial</vt:lpstr>
      <vt:lpstr>Arial Black</vt:lpstr>
      <vt:lpstr>Calibri</vt:lpstr>
      <vt:lpstr>Calibri Light</vt:lpstr>
      <vt:lpstr>Wingdings</vt:lpstr>
      <vt:lpstr>Office Theme</vt:lpstr>
      <vt:lpstr>Ezekiel – Apostacy &amp; Restoration</vt:lpstr>
      <vt:lpstr>Those Who Refuse to Hear</vt:lpstr>
      <vt:lpstr>Apostacy in Egypt</vt:lpstr>
      <vt:lpstr>Apostacy From Egypt to Moab</vt:lpstr>
      <vt:lpstr>God’s Mercy and Beneficence </vt:lpstr>
      <vt:lpstr>Apostacy in the Wilderness</vt:lpstr>
      <vt:lpstr>Apostacy of the Children</vt:lpstr>
      <vt:lpstr>Apostacy Results in Covenant Curses</vt:lpstr>
      <vt:lpstr>A Difficult Scripture</vt:lpstr>
      <vt:lpstr>Statutes and mishᵉpatim</vt:lpstr>
      <vt:lpstr>mishᵉpat and mishᵉpatim</vt:lpstr>
      <vt:lpstr>Examples of mishᵉpatim</vt:lpstr>
      <vt:lpstr>PowerPoint Presentation</vt:lpstr>
      <vt:lpstr>PowerPoint Presentation</vt:lpstr>
      <vt:lpstr>The Eight Occurrences</vt:lpstr>
      <vt:lpstr>PowerPoint Presentation</vt:lpstr>
      <vt:lpstr>Apostacy in the Promised Land</vt:lpstr>
      <vt:lpstr>Back to the Exiles</vt:lpstr>
      <vt:lpstr>Restoration: The Second Exodus</vt:lpstr>
      <vt:lpstr>Restoration: The New Israel</vt:lpstr>
      <vt:lpstr>PowerPoint Presentation</vt:lpstr>
      <vt:lpstr>To be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 History of Apostacy</dc:title>
  <dc:creator>Mike Whyte</dc:creator>
  <cp:lastModifiedBy>Mike Whyte</cp:lastModifiedBy>
  <cp:revision>21</cp:revision>
  <dcterms:created xsi:type="dcterms:W3CDTF">2023-12-19T12:47:05Z</dcterms:created>
  <dcterms:modified xsi:type="dcterms:W3CDTF">2024-02-14T11:47:50Z</dcterms:modified>
</cp:coreProperties>
</file>