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8"/>
  </p:notesMasterIdLst>
  <p:sldIdLst>
    <p:sldId id="256" r:id="rId3"/>
    <p:sldId id="258" r:id="rId4"/>
    <p:sldId id="283" r:id="rId5"/>
    <p:sldId id="257" r:id="rId6"/>
    <p:sldId id="284" r:id="rId7"/>
    <p:sldId id="286" r:id="rId8"/>
    <p:sldId id="282" r:id="rId9"/>
    <p:sldId id="288" r:id="rId10"/>
    <p:sldId id="290" r:id="rId11"/>
    <p:sldId id="285" r:id="rId12"/>
    <p:sldId id="291" r:id="rId13"/>
    <p:sldId id="279" r:id="rId14"/>
    <p:sldId id="287" r:id="rId15"/>
    <p:sldId id="259" r:id="rId16"/>
    <p:sldId id="292" r:id="rId17"/>
    <p:sldId id="294" r:id="rId18"/>
    <p:sldId id="260" r:id="rId19"/>
    <p:sldId id="295" r:id="rId20"/>
    <p:sldId id="261" r:id="rId21"/>
    <p:sldId id="296" r:id="rId22"/>
    <p:sldId id="262" r:id="rId23"/>
    <p:sldId id="297" r:id="rId24"/>
    <p:sldId id="263" r:id="rId25"/>
    <p:sldId id="298" r:id="rId26"/>
    <p:sldId id="278"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596" autoAdjust="0"/>
    <p:restoredTop sz="68670" autoAdjust="0"/>
  </p:normalViewPr>
  <p:slideViewPr>
    <p:cSldViewPr snapToGrid="0">
      <p:cViewPr varScale="1">
        <p:scale>
          <a:sx n="68" d="100"/>
          <a:sy n="68" d="100"/>
        </p:scale>
        <p:origin x="228" y="66"/>
      </p:cViewPr>
      <p:guideLst/>
    </p:cSldViewPr>
  </p:slideViewPr>
  <p:notesTextViewPr>
    <p:cViewPr>
      <p:scale>
        <a:sx n="3" d="2"/>
        <a:sy n="3" d="2"/>
      </p:scale>
      <p:origin x="0" y="0"/>
    </p:cViewPr>
  </p:notesTextViewPr>
  <p:sorterViewPr>
    <p:cViewPr>
      <p:scale>
        <a:sx n="130" d="100"/>
        <a:sy n="130" d="100"/>
      </p:scale>
      <p:origin x="0" y="-516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6A5151-627E-47B6-B409-67766805C6E1}" type="datetimeFigureOut">
              <a:rPr lang="en-CA" smtClean="0"/>
              <a:t>2025-01-01</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DAD31E3-52FC-4B61-9C13-2B8ADBB9FCE3}" type="slidenum">
              <a:rPr lang="en-CA" smtClean="0"/>
              <a:t>‹#›</a:t>
            </a:fld>
            <a:endParaRPr lang="en-CA"/>
          </a:p>
        </p:txBody>
      </p:sp>
    </p:spTree>
    <p:extLst>
      <p:ext uri="{BB962C8B-B14F-4D97-AF65-F5344CB8AC3E}">
        <p14:creationId xmlns:p14="http://schemas.microsoft.com/office/powerpoint/2010/main" val="34912491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b="1" u="sng" dirty="0"/>
              <a:t>Chapter 33 is transitional</a:t>
            </a:r>
            <a:r>
              <a:rPr lang="en-CA" dirty="0"/>
              <a:t> from the perspective of the structure of the Book of Ezekiel …</a:t>
            </a:r>
          </a:p>
          <a:p>
            <a:pPr marL="171450" indent="-171450">
              <a:buFont typeface="Arial" panose="020B0604020202020204" pitchFamily="34" charset="0"/>
              <a:buChar char="•"/>
            </a:pPr>
            <a:r>
              <a:rPr lang="en-CA" dirty="0"/>
              <a:t>It is also </a:t>
            </a:r>
            <a:r>
              <a:rPr lang="en-CA" b="1" u="sng" dirty="0"/>
              <a:t>transitional</a:t>
            </a:r>
            <a:r>
              <a:rPr lang="en-CA" dirty="0"/>
              <a:t> in the story flow … </a:t>
            </a:r>
          </a:p>
          <a:p>
            <a:pPr marL="171450" indent="-171450">
              <a:buFont typeface="Arial" panose="020B0604020202020204" pitchFamily="34" charset="0"/>
              <a:buChar char="•"/>
            </a:pPr>
            <a:r>
              <a:rPr lang="en-CA" dirty="0"/>
              <a:t>Chapters 33 and 34 contain words for the exiles as the enormity of the destruction sinks in … </a:t>
            </a:r>
          </a:p>
          <a:p>
            <a:pPr marL="171450" indent="-171450">
              <a:buFont typeface="Arial" panose="020B0604020202020204" pitchFamily="34" charset="0"/>
              <a:buChar char="•"/>
            </a:pPr>
            <a:r>
              <a:rPr lang="en-CA" dirty="0"/>
              <a:t>Chapter 33 is quite “topical” it picks up earlier themes as well as sets the stage for the rest of the book. </a:t>
            </a:r>
          </a:p>
          <a:p>
            <a:pPr marL="171450" indent="-171450">
              <a:buFont typeface="Arial" panose="020B0604020202020204" pitchFamily="34" charset="0"/>
              <a:buChar char="•"/>
            </a:pPr>
            <a:r>
              <a:rPr lang="en-CA" dirty="0"/>
              <a:t>Now some of the exiles would begin to respond to Ezekiel’s message …</a:t>
            </a:r>
          </a:p>
          <a:p>
            <a:pPr marL="171450" indent="-171450">
              <a:buFont typeface="Arial" panose="020B0604020202020204" pitchFamily="34" charset="0"/>
              <a:buChar char="•"/>
            </a:pPr>
            <a:r>
              <a:rPr lang="en-CA" dirty="0"/>
              <a:t>Some would repent to form the remnant to return to the Land</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8F0589D-F127-4F48-A2AF-04ED808D96AD}" type="slidenum">
              <a:rPr kumimoji="0" lang="en-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947718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We face this today: we have been warning for many years: people are interested, but …</a:t>
            </a:r>
          </a:p>
          <a:p>
            <a:pPr marL="171450" indent="-171450">
              <a:buFont typeface="Arial" panose="020B0604020202020204" pitchFamily="34" charset="0"/>
              <a:buChar char="•"/>
            </a:pPr>
            <a:r>
              <a:rPr lang="en-CA" dirty="0"/>
              <a:t>Many people have heard, but they won’t respond until after the disaster</a:t>
            </a:r>
          </a:p>
        </p:txBody>
      </p:sp>
      <p:sp>
        <p:nvSpPr>
          <p:cNvPr id="4" name="Slide Number Placeholder 3"/>
          <p:cNvSpPr>
            <a:spLocks noGrp="1"/>
          </p:cNvSpPr>
          <p:nvPr>
            <p:ph type="sldNum" sz="quarter" idx="5"/>
          </p:nvPr>
        </p:nvSpPr>
        <p:spPr/>
        <p:txBody>
          <a:bodyPr/>
          <a:lstStyle/>
          <a:p>
            <a:fld id="{EDAD31E3-52FC-4B61-9C13-2B8ADBB9FCE3}" type="slidenum">
              <a:rPr lang="en-CA" smtClean="0"/>
              <a:t>12</a:t>
            </a:fld>
            <a:endParaRPr lang="en-CA"/>
          </a:p>
        </p:txBody>
      </p:sp>
    </p:spTree>
    <p:extLst>
      <p:ext uri="{BB962C8B-B14F-4D97-AF65-F5344CB8AC3E}">
        <p14:creationId xmlns:p14="http://schemas.microsoft.com/office/powerpoint/2010/main" val="27199012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0D2D4E-D2DA-B248-7F83-BBACBDE983A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1C7BE20-433D-0444-7CEF-A523704654A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D104A1B-D526-C906-A282-26020B89C6FE}"/>
              </a:ext>
            </a:extLst>
          </p:cNvPr>
          <p:cNvSpPr>
            <a:spLocks noGrp="1"/>
          </p:cNvSpPr>
          <p:nvPr>
            <p:ph type="body" idx="1"/>
          </p:nvPr>
        </p:nvSpPr>
        <p:spPr/>
        <p:txBody>
          <a:bodyPr/>
          <a:lstStyle/>
          <a:p>
            <a:pPr marL="171450" indent="-171450">
              <a:buFont typeface="Arial" panose="020B0604020202020204" pitchFamily="34" charset="0"/>
              <a:buChar char="•"/>
            </a:pPr>
            <a:r>
              <a:rPr lang="en-CA" dirty="0"/>
              <a:t>“when this comes” alludes to verse 20, individual judgement …</a:t>
            </a:r>
          </a:p>
          <a:p>
            <a:pPr marL="171450" indent="-171450">
              <a:buFont typeface="Arial" panose="020B0604020202020204" pitchFamily="34" charset="0"/>
              <a:buChar char="•"/>
            </a:pPr>
            <a:r>
              <a:rPr lang="en-CA" dirty="0"/>
              <a:t>At repentance, people come to understand …</a:t>
            </a:r>
          </a:p>
        </p:txBody>
      </p:sp>
      <p:sp>
        <p:nvSpPr>
          <p:cNvPr id="4" name="Slide Number Placeholder 3">
            <a:extLst>
              <a:ext uri="{FF2B5EF4-FFF2-40B4-BE49-F238E27FC236}">
                <a16:creationId xmlns:a16="http://schemas.microsoft.com/office/drawing/2014/main" id="{9AEBAA07-A13E-883C-E2ED-6D31B583C8BD}"/>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AD31E3-52FC-4B61-9C13-2B8ADBB9FCE3}" type="slidenum">
              <a:rPr kumimoji="0" lang="en-CA"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CA"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9942682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Note how reality is twisted to suit perception: Abraham received the promise, but never got possession of the land </a:t>
            </a:r>
          </a:p>
          <a:p>
            <a:pPr marL="171450" indent="-171450">
              <a:buFont typeface="Arial" panose="020B0604020202020204" pitchFamily="34" charset="0"/>
              <a:buChar char="•"/>
            </a:pPr>
            <a:r>
              <a:rPr lang="en-CA" dirty="0"/>
              <a:t>Again, this is typical of people in the world: they continue in sin and refuse the warning</a:t>
            </a:r>
          </a:p>
        </p:txBody>
      </p:sp>
      <p:sp>
        <p:nvSpPr>
          <p:cNvPr id="4" name="Slide Number Placeholder 3"/>
          <p:cNvSpPr>
            <a:spLocks noGrp="1"/>
          </p:cNvSpPr>
          <p:nvPr>
            <p:ph type="sldNum" sz="quarter" idx="5"/>
          </p:nvPr>
        </p:nvSpPr>
        <p:spPr/>
        <p:txBody>
          <a:bodyPr/>
          <a:lstStyle/>
          <a:p>
            <a:fld id="{EDAD31E3-52FC-4B61-9C13-2B8ADBB9FCE3}" type="slidenum">
              <a:rPr lang="en-CA" smtClean="0"/>
              <a:t>14</a:t>
            </a:fld>
            <a:endParaRPr lang="en-CA"/>
          </a:p>
        </p:txBody>
      </p:sp>
    </p:spTree>
    <p:extLst>
      <p:ext uri="{BB962C8B-B14F-4D97-AF65-F5344CB8AC3E}">
        <p14:creationId xmlns:p14="http://schemas.microsoft.com/office/powerpoint/2010/main" val="28415390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91D0B7-B84D-4CAB-2B1A-5C51BCEFD34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35FFF87-074F-C4EE-BBC1-DC4A5174403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2A9EF9D-40AB-B5A6-01B4-2A6B212DCD96}"/>
              </a:ext>
            </a:extLst>
          </p:cNvPr>
          <p:cNvSpPr>
            <a:spLocks noGrp="1"/>
          </p:cNvSpPr>
          <p:nvPr>
            <p:ph type="body" idx="1"/>
          </p:nvPr>
        </p:nvSpPr>
        <p:spPr/>
        <p:txBody>
          <a:bodyPr/>
          <a:lstStyle/>
          <a:p>
            <a:pPr marL="171450" indent="-171450">
              <a:buFont typeface="Arial" panose="020B0604020202020204" pitchFamily="34" charset="0"/>
              <a:buChar char="•"/>
            </a:pPr>
            <a:r>
              <a:rPr lang="en-CA" dirty="0"/>
              <a:t>At chapter 33, God has “</a:t>
            </a:r>
            <a:r>
              <a:rPr lang="en-CA" b="1" u="sng" dirty="0"/>
              <a:t>vent my fury upon them</a:t>
            </a:r>
            <a:r>
              <a:rPr lang="en-CA" dirty="0"/>
              <a:t>” and some were coming to “know that I am the LORD”</a:t>
            </a:r>
          </a:p>
          <a:p>
            <a:pPr marL="171450" indent="-171450">
              <a:buFont typeface="Arial" panose="020B0604020202020204" pitchFamily="34" charset="0"/>
              <a:buChar char="•"/>
            </a:pPr>
            <a:r>
              <a:rPr lang="en-CA" dirty="0"/>
              <a:t>The period of the exile was about 50 years, during which the land was largely depopulated</a:t>
            </a:r>
          </a:p>
          <a:p>
            <a:pPr marL="171450" indent="-171450">
              <a:buFont typeface="Arial" panose="020B0604020202020204" pitchFamily="34" charset="0"/>
              <a:buChar char="•"/>
            </a:pPr>
            <a:r>
              <a:rPr lang="en-CA" dirty="0"/>
              <a:t>Chapter 5 explains the sign of the brick – God’s objective in the destruction of Jerusalem</a:t>
            </a:r>
          </a:p>
        </p:txBody>
      </p:sp>
      <p:sp>
        <p:nvSpPr>
          <p:cNvPr id="4" name="Slide Number Placeholder 3">
            <a:extLst>
              <a:ext uri="{FF2B5EF4-FFF2-40B4-BE49-F238E27FC236}">
                <a16:creationId xmlns:a16="http://schemas.microsoft.com/office/drawing/2014/main" id="{EDB1BA0C-71B3-6BE1-5556-C548D69AD4EF}"/>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AD31E3-52FC-4B61-9C13-2B8ADBB9FCE3}" type="slidenum">
              <a:rPr kumimoji="0" lang="en-CA"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CA"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21761233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C3535E-E7F1-1DB1-4E5C-0EF79222CED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E932231-33B5-E0EF-CA46-14695A7E0AC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3141EC8-540D-401E-AC4A-0FF3A624F95C}"/>
              </a:ext>
            </a:extLst>
          </p:cNvPr>
          <p:cNvSpPr>
            <a:spLocks noGrp="1"/>
          </p:cNvSpPr>
          <p:nvPr>
            <p:ph type="body" idx="1"/>
          </p:nvPr>
        </p:nvSpPr>
        <p:spPr/>
        <p:txBody>
          <a:bodyPr/>
          <a:lstStyle/>
          <a:p>
            <a:pPr marL="171450" indent="-171450">
              <a:buFont typeface="Arial" panose="020B0604020202020204" pitchFamily="34" charset="0"/>
              <a:buChar char="•"/>
            </a:pPr>
            <a:r>
              <a:rPr lang="en-CA" dirty="0"/>
              <a:t>This whole chapter is a metaphor where “sheep” represent people with whom God is working </a:t>
            </a:r>
          </a:p>
        </p:txBody>
      </p:sp>
      <p:sp>
        <p:nvSpPr>
          <p:cNvPr id="4" name="Slide Number Placeholder 3">
            <a:extLst>
              <a:ext uri="{FF2B5EF4-FFF2-40B4-BE49-F238E27FC236}">
                <a16:creationId xmlns:a16="http://schemas.microsoft.com/office/drawing/2014/main" id="{01834354-170D-6C76-1872-C036D4A75EE5}"/>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AD31E3-52FC-4B61-9C13-2B8ADBB9FCE3}" type="slidenum">
              <a:rPr kumimoji="0" lang="en-CA"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CA"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512679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CA" dirty="0"/>
          </a:p>
        </p:txBody>
      </p:sp>
      <p:sp>
        <p:nvSpPr>
          <p:cNvPr id="4" name="Slide Number Placeholder 3"/>
          <p:cNvSpPr>
            <a:spLocks noGrp="1"/>
          </p:cNvSpPr>
          <p:nvPr>
            <p:ph type="sldNum" sz="quarter" idx="5"/>
          </p:nvPr>
        </p:nvSpPr>
        <p:spPr/>
        <p:txBody>
          <a:bodyPr/>
          <a:lstStyle/>
          <a:p>
            <a:fld id="{EDAD31E3-52FC-4B61-9C13-2B8ADBB9FCE3}" type="slidenum">
              <a:rPr lang="en-CA" smtClean="0"/>
              <a:t>17</a:t>
            </a:fld>
            <a:endParaRPr lang="en-CA"/>
          </a:p>
        </p:txBody>
      </p:sp>
    </p:spTree>
    <p:extLst>
      <p:ext uri="{BB962C8B-B14F-4D97-AF65-F5344CB8AC3E}">
        <p14:creationId xmlns:p14="http://schemas.microsoft.com/office/powerpoint/2010/main" val="42661451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DDCBEC-470B-184F-0BF0-233FC525BD4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8C38493-8342-7D43-CA4A-191E4729036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CD6184B-B8CC-690E-9EA9-463B9E79AEC5}"/>
              </a:ext>
            </a:extLst>
          </p:cNvPr>
          <p:cNvSpPr>
            <a:spLocks noGrp="1"/>
          </p:cNvSpPr>
          <p:nvPr>
            <p:ph type="body" idx="1"/>
          </p:nvPr>
        </p:nvSpPr>
        <p:spPr/>
        <p:txBody>
          <a:bodyPr/>
          <a:lstStyle/>
          <a:p>
            <a:pPr marL="171450" indent="-171450">
              <a:buFont typeface="Arial" panose="020B0604020202020204" pitchFamily="34" charset="0"/>
              <a:buChar char="•"/>
            </a:pPr>
            <a:r>
              <a:rPr lang="en-CA" dirty="0"/>
              <a:t>This is dual: there would be a typical return of the “remnant”, but the real focus is those called to the Second Exodus</a:t>
            </a:r>
          </a:p>
        </p:txBody>
      </p:sp>
      <p:sp>
        <p:nvSpPr>
          <p:cNvPr id="4" name="Slide Number Placeholder 3">
            <a:extLst>
              <a:ext uri="{FF2B5EF4-FFF2-40B4-BE49-F238E27FC236}">
                <a16:creationId xmlns:a16="http://schemas.microsoft.com/office/drawing/2014/main" id="{D93C836E-BC72-8596-DB0C-3298CBF0D224}"/>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AD31E3-52FC-4B61-9C13-2B8ADBB9FCE3}" type="slidenum">
              <a:rPr kumimoji="0" lang="en-CA"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CA"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403484484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This is dual: there would be a typical return of the “remnant”, but the real focus is those called to the Second Exodus</a:t>
            </a:r>
          </a:p>
          <a:p>
            <a:pPr marL="171450" indent="-171450">
              <a:buFont typeface="Arial" panose="020B0604020202020204" pitchFamily="34" charset="0"/>
              <a:buChar char="•"/>
            </a:pPr>
            <a:r>
              <a:rPr lang="en-CA" dirty="0"/>
              <a:t>The “rich pasture” is the teaching of God, the Bible </a:t>
            </a:r>
          </a:p>
        </p:txBody>
      </p:sp>
      <p:sp>
        <p:nvSpPr>
          <p:cNvPr id="4" name="Slide Number Placeholder 3"/>
          <p:cNvSpPr>
            <a:spLocks noGrp="1"/>
          </p:cNvSpPr>
          <p:nvPr>
            <p:ph type="sldNum" sz="quarter" idx="5"/>
          </p:nvPr>
        </p:nvSpPr>
        <p:spPr/>
        <p:txBody>
          <a:bodyPr/>
          <a:lstStyle/>
          <a:p>
            <a:fld id="{EDAD31E3-52FC-4B61-9C13-2B8ADBB9FCE3}" type="slidenum">
              <a:rPr lang="en-CA" smtClean="0"/>
              <a:t>19</a:t>
            </a:fld>
            <a:endParaRPr lang="en-CA"/>
          </a:p>
        </p:txBody>
      </p:sp>
    </p:spTree>
    <p:extLst>
      <p:ext uri="{BB962C8B-B14F-4D97-AF65-F5344CB8AC3E}">
        <p14:creationId xmlns:p14="http://schemas.microsoft.com/office/powerpoint/2010/main" val="32681710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AA0C9D-8872-DEF2-56CE-9B599D1748D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B31D3B6-1E99-A5F3-0124-322C7AB8C38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01C290C-27FA-B391-D1C4-03171B501D46}"/>
              </a:ext>
            </a:extLst>
          </p:cNvPr>
          <p:cNvSpPr>
            <a:spLocks noGrp="1"/>
          </p:cNvSpPr>
          <p:nvPr>
            <p:ph type="body" idx="1"/>
          </p:nvPr>
        </p:nvSpPr>
        <p:spPr/>
        <p:txBody>
          <a:bodyPr/>
          <a:lstStyle/>
          <a:p>
            <a:pPr marL="171450" indent="-171450">
              <a:buFont typeface="Arial" panose="020B0604020202020204" pitchFamily="34" charset="0"/>
              <a:buChar char="•"/>
            </a:pPr>
            <a:r>
              <a:rPr lang="en-CA" dirty="0"/>
              <a:t>Jesus role as “Good Shepherd” applies to all persons in all ages called to be “True Worshippers”</a:t>
            </a:r>
          </a:p>
          <a:p>
            <a:pPr marL="171450" indent="-171450">
              <a:buFont typeface="Arial" panose="020B0604020202020204" pitchFamily="34" charset="0"/>
              <a:buChar char="•"/>
            </a:pPr>
            <a:r>
              <a:rPr lang="en-CA" dirty="0"/>
              <a:t>“the fat and the strong I will destroy” – Jesus requires repentance …</a:t>
            </a:r>
          </a:p>
          <a:p>
            <a:pPr marL="171450" indent="-171450">
              <a:buFont typeface="Arial" panose="020B0604020202020204" pitchFamily="34" charset="0"/>
              <a:buChar char="•"/>
            </a:pPr>
            <a:r>
              <a:rPr lang="en-CA" dirty="0"/>
              <a:t>Matthew 20:28 - even as the Son of Man came not to be served but to serve, and to give his life as a ransom for many.”</a:t>
            </a:r>
          </a:p>
          <a:p>
            <a:pPr marL="171450" indent="-171450">
              <a:buFont typeface="Arial" panose="020B0604020202020204" pitchFamily="34" charset="0"/>
              <a:buChar char="•"/>
            </a:pPr>
            <a:r>
              <a:rPr lang="en-CA" dirty="0"/>
              <a:t>Mark 10:45 - For even the Son of Man came not to be served but to serve, and to give his life as a ransom for many.”</a:t>
            </a:r>
          </a:p>
          <a:p>
            <a:pPr marL="171450" indent="-171450">
              <a:buFont typeface="Arial" panose="020B0604020202020204" pitchFamily="34" charset="0"/>
              <a:buChar char="•"/>
            </a:pPr>
            <a:r>
              <a:rPr lang="en-CA" dirty="0"/>
              <a:t>Luke 12:37 - Blessed are those servants whom the master finds awake when he comes. Truly, I say to you, he will dress himself for service and have them recline at table, and he will come and serve them.</a:t>
            </a:r>
          </a:p>
          <a:p>
            <a:pPr marL="171450" indent="-171450">
              <a:buFont typeface="Arial" panose="020B0604020202020204" pitchFamily="34" charset="0"/>
              <a:buChar char="•"/>
            </a:pPr>
            <a:r>
              <a:rPr lang="en-CA" dirty="0"/>
              <a:t>Luke 22:26 - But not so with you. Rather, let the greatest among you become as the youngest, and the leader as one who serves.</a:t>
            </a:r>
          </a:p>
          <a:p>
            <a:pPr marL="171450" indent="-171450">
              <a:buFont typeface="Arial" panose="020B0604020202020204" pitchFamily="34" charset="0"/>
              <a:buChar char="•"/>
            </a:pPr>
            <a:r>
              <a:rPr lang="en-CA" dirty="0"/>
              <a:t>Luke 22:27 - For who is the greater, one who reclines at table or one who serves? Is it not the one who reclines at table? But I am among you as the one who serves.</a:t>
            </a:r>
          </a:p>
          <a:p>
            <a:pPr marL="171450" indent="-171450">
              <a:buFont typeface="Arial" panose="020B0604020202020204" pitchFamily="34" charset="0"/>
              <a:buChar char="•"/>
            </a:pPr>
            <a:endParaRPr lang="en-CA" dirty="0"/>
          </a:p>
          <a:p>
            <a:pPr marL="171450" indent="-171450">
              <a:buFont typeface="Arial" panose="020B0604020202020204" pitchFamily="34" charset="0"/>
              <a:buChar char="•"/>
            </a:pPr>
            <a:endParaRPr lang="en-CA" dirty="0"/>
          </a:p>
        </p:txBody>
      </p:sp>
      <p:sp>
        <p:nvSpPr>
          <p:cNvPr id="4" name="Slide Number Placeholder 3">
            <a:extLst>
              <a:ext uri="{FF2B5EF4-FFF2-40B4-BE49-F238E27FC236}">
                <a16:creationId xmlns:a16="http://schemas.microsoft.com/office/drawing/2014/main" id="{7E4E4366-3523-3C85-A556-DCC042199859}"/>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AD31E3-52FC-4B61-9C13-2B8ADBB9FCE3}" type="slidenum">
              <a:rPr kumimoji="0" lang="en-CA"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CA"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26742201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“my flock” those being called …</a:t>
            </a:r>
          </a:p>
          <a:p>
            <a:pPr marL="171450" indent="-171450">
              <a:buFont typeface="Arial" panose="020B0604020202020204" pitchFamily="34" charset="0"/>
              <a:buChar char="•"/>
            </a:pPr>
            <a:r>
              <a:rPr lang="en-CA" dirty="0"/>
              <a:t>“Many are called, but few are chosen” </a:t>
            </a:r>
          </a:p>
        </p:txBody>
      </p:sp>
      <p:sp>
        <p:nvSpPr>
          <p:cNvPr id="4" name="Slide Number Placeholder 3"/>
          <p:cNvSpPr>
            <a:spLocks noGrp="1"/>
          </p:cNvSpPr>
          <p:nvPr>
            <p:ph type="sldNum" sz="quarter" idx="5"/>
          </p:nvPr>
        </p:nvSpPr>
        <p:spPr/>
        <p:txBody>
          <a:bodyPr/>
          <a:lstStyle/>
          <a:p>
            <a:fld id="{EDAD31E3-52FC-4B61-9C13-2B8ADBB9FCE3}" type="slidenum">
              <a:rPr lang="en-CA" smtClean="0"/>
              <a:t>21</a:t>
            </a:fld>
            <a:endParaRPr lang="en-CA"/>
          </a:p>
        </p:txBody>
      </p:sp>
    </p:spTree>
    <p:extLst>
      <p:ext uri="{BB962C8B-B14F-4D97-AF65-F5344CB8AC3E}">
        <p14:creationId xmlns:p14="http://schemas.microsoft.com/office/powerpoint/2010/main" val="34359503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b="1" u="sng" dirty="0"/>
              <a:t>HANDOUT – last time also</a:t>
            </a:r>
          </a:p>
          <a:p>
            <a:pPr marL="171450" indent="-171450">
              <a:buFont typeface="Arial" panose="020B0604020202020204" pitchFamily="34" charset="0"/>
              <a:buChar char="•"/>
            </a:pPr>
            <a:r>
              <a:rPr lang="en-CA" b="0" u="none" dirty="0"/>
              <a:t>I am skipping around a bit to pick up the chronological flow …  </a:t>
            </a:r>
          </a:p>
          <a:p>
            <a:pPr marL="171450" indent="-171450">
              <a:buFont typeface="Arial" panose="020B0604020202020204" pitchFamily="34" charset="0"/>
              <a:buChar char="•"/>
            </a:pPr>
            <a:endParaRPr lang="en-CA" b="0" u="none" dirty="0"/>
          </a:p>
        </p:txBody>
      </p:sp>
      <p:sp>
        <p:nvSpPr>
          <p:cNvPr id="4" name="Slide Number Placeholder 3"/>
          <p:cNvSpPr>
            <a:spLocks noGrp="1"/>
          </p:cNvSpPr>
          <p:nvPr>
            <p:ph type="sldNum" sz="quarter" idx="5"/>
          </p:nvPr>
        </p:nvSpPr>
        <p:spPr/>
        <p:txBody>
          <a:bodyPr/>
          <a:lstStyle/>
          <a:p>
            <a:fld id="{EDAD31E3-52FC-4B61-9C13-2B8ADBB9FCE3}" type="slidenum">
              <a:rPr lang="en-CA" smtClean="0"/>
              <a:t>2</a:t>
            </a:fld>
            <a:endParaRPr lang="en-CA"/>
          </a:p>
        </p:txBody>
      </p:sp>
    </p:spTree>
    <p:extLst>
      <p:ext uri="{BB962C8B-B14F-4D97-AF65-F5344CB8AC3E}">
        <p14:creationId xmlns:p14="http://schemas.microsoft.com/office/powerpoint/2010/main" val="33187504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DCE47A-1CC2-1A45-528E-85C90A792FB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08CD537-5F97-EA59-DF67-AD9D1052D98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1120132-1E75-3521-232D-91883143BAEB}"/>
              </a:ext>
            </a:extLst>
          </p:cNvPr>
          <p:cNvSpPr>
            <a:spLocks noGrp="1"/>
          </p:cNvSpPr>
          <p:nvPr>
            <p:ph type="body" idx="1"/>
          </p:nvPr>
        </p:nvSpPr>
        <p:spPr/>
        <p:txBody>
          <a:bodyPr/>
          <a:lstStyle/>
          <a:p>
            <a:pPr marL="171450" indent="-171450">
              <a:buFont typeface="Arial" panose="020B0604020202020204" pitchFamily="34" charset="0"/>
              <a:buChar char="•"/>
            </a:pPr>
            <a:r>
              <a:rPr lang="en-CA" dirty="0"/>
              <a:t>“Many are called, but few are chosen” </a:t>
            </a:r>
          </a:p>
        </p:txBody>
      </p:sp>
      <p:sp>
        <p:nvSpPr>
          <p:cNvPr id="4" name="Slide Number Placeholder 3">
            <a:extLst>
              <a:ext uri="{FF2B5EF4-FFF2-40B4-BE49-F238E27FC236}">
                <a16:creationId xmlns:a16="http://schemas.microsoft.com/office/drawing/2014/main" id="{2A29B56C-0DD3-FE7D-005D-39899E2AC7DE}"/>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AD31E3-52FC-4B61-9C13-2B8ADBB9FCE3}" type="slidenum">
              <a:rPr kumimoji="0" lang="en-CA"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CA"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38787055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CA" dirty="0"/>
          </a:p>
        </p:txBody>
      </p:sp>
      <p:sp>
        <p:nvSpPr>
          <p:cNvPr id="4" name="Slide Number Placeholder 3"/>
          <p:cNvSpPr>
            <a:spLocks noGrp="1"/>
          </p:cNvSpPr>
          <p:nvPr>
            <p:ph type="sldNum" sz="quarter" idx="5"/>
          </p:nvPr>
        </p:nvSpPr>
        <p:spPr/>
        <p:txBody>
          <a:bodyPr/>
          <a:lstStyle/>
          <a:p>
            <a:fld id="{EDAD31E3-52FC-4B61-9C13-2B8ADBB9FCE3}" type="slidenum">
              <a:rPr lang="en-CA" smtClean="0"/>
              <a:t>23</a:t>
            </a:fld>
            <a:endParaRPr lang="en-CA"/>
          </a:p>
        </p:txBody>
      </p:sp>
    </p:spTree>
    <p:extLst>
      <p:ext uri="{BB962C8B-B14F-4D97-AF65-F5344CB8AC3E}">
        <p14:creationId xmlns:p14="http://schemas.microsoft.com/office/powerpoint/2010/main" val="137576001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7F0690-016D-4C53-FEDE-D437E322CBE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3589436-28E3-B21E-5F7A-3D9A41539FD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9E06E69-D88A-37E4-3F1D-82F6990629A4}"/>
              </a:ext>
            </a:extLst>
          </p:cNvPr>
          <p:cNvSpPr>
            <a:spLocks noGrp="1"/>
          </p:cNvSpPr>
          <p:nvPr>
            <p:ph type="body" idx="1"/>
          </p:nvPr>
        </p:nvSpPr>
        <p:spPr/>
        <p:txBody>
          <a:bodyPr/>
          <a:lstStyle/>
          <a:p>
            <a:pPr marL="171450" indent="-171450">
              <a:buFont typeface="Arial" panose="020B0604020202020204" pitchFamily="34" charset="0"/>
              <a:buChar char="•"/>
            </a:pPr>
            <a:endParaRPr lang="en-CA" dirty="0"/>
          </a:p>
        </p:txBody>
      </p:sp>
      <p:sp>
        <p:nvSpPr>
          <p:cNvPr id="4" name="Slide Number Placeholder 3">
            <a:extLst>
              <a:ext uri="{FF2B5EF4-FFF2-40B4-BE49-F238E27FC236}">
                <a16:creationId xmlns:a16="http://schemas.microsoft.com/office/drawing/2014/main" id="{91561F6A-499D-76D2-5C91-6D4790AEB393}"/>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AD31E3-52FC-4B61-9C13-2B8ADBB9FCE3}" type="slidenum">
              <a:rPr kumimoji="0" lang="en-CA"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CA"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1380024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ADCF7F-04CB-2823-39F0-1BE4392558B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5965BA7-1865-8805-EC66-C98D5344473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9179228-2DC1-1B20-D673-A19EFAE9FA83}"/>
              </a:ext>
            </a:extLst>
          </p:cNvPr>
          <p:cNvSpPr>
            <a:spLocks noGrp="1"/>
          </p:cNvSpPr>
          <p:nvPr>
            <p:ph type="body" idx="1"/>
          </p:nvPr>
        </p:nvSpPr>
        <p:spPr/>
        <p:txBody>
          <a:bodyPr/>
          <a:lstStyle/>
          <a:p>
            <a:pPr marL="171450" indent="-171450">
              <a:buFont typeface="Arial" panose="020B0604020202020204" pitchFamily="34" charset="0"/>
              <a:buChar char="•"/>
            </a:pPr>
            <a:r>
              <a:rPr lang="en-CA" b="1" u="sng" dirty="0"/>
              <a:t>HANDOUT – last time also</a:t>
            </a:r>
            <a:endParaRPr lang="en-CA" b="0" u="none" dirty="0"/>
          </a:p>
        </p:txBody>
      </p:sp>
      <p:sp>
        <p:nvSpPr>
          <p:cNvPr id="4" name="Slide Number Placeholder 3">
            <a:extLst>
              <a:ext uri="{FF2B5EF4-FFF2-40B4-BE49-F238E27FC236}">
                <a16:creationId xmlns:a16="http://schemas.microsoft.com/office/drawing/2014/main" id="{47FC2BC5-9612-FFC9-9D59-B66A09302A7F}"/>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AD31E3-52FC-4B61-9C13-2B8ADBB9FCE3}" type="slidenum">
              <a:rPr kumimoji="0" lang="en-CA"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CA"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6648597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This is very similar 3:16-21 and 18:1-29</a:t>
            </a:r>
          </a:p>
          <a:p>
            <a:pPr marL="171450" indent="-171450">
              <a:buFont typeface="Arial" panose="020B0604020202020204" pitchFamily="34" charset="0"/>
              <a:buChar char="•"/>
            </a:pPr>
            <a:r>
              <a:rPr lang="en-CA" dirty="0"/>
              <a:t>The approach is different: it is the people who assign the “watchman”</a:t>
            </a:r>
          </a:p>
        </p:txBody>
      </p:sp>
      <p:sp>
        <p:nvSpPr>
          <p:cNvPr id="4" name="Slide Number Placeholder 3"/>
          <p:cNvSpPr>
            <a:spLocks noGrp="1"/>
          </p:cNvSpPr>
          <p:nvPr>
            <p:ph type="sldNum" sz="quarter" idx="5"/>
          </p:nvPr>
        </p:nvSpPr>
        <p:spPr/>
        <p:txBody>
          <a:bodyPr/>
          <a:lstStyle/>
          <a:p>
            <a:fld id="{EDAD31E3-52FC-4B61-9C13-2B8ADBB9FCE3}" type="slidenum">
              <a:rPr lang="en-CA" smtClean="0"/>
              <a:t>4</a:t>
            </a:fld>
            <a:endParaRPr lang="en-CA"/>
          </a:p>
        </p:txBody>
      </p:sp>
    </p:spTree>
    <p:extLst>
      <p:ext uri="{BB962C8B-B14F-4D97-AF65-F5344CB8AC3E}">
        <p14:creationId xmlns:p14="http://schemas.microsoft.com/office/powerpoint/2010/main" val="7754060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7DD3E9-3B76-5271-CAA2-B29244F37F4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A3129B6-B5AA-56AD-6B43-4CF59919609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2BDD7AF-1E4F-69A4-12D9-2352EF367E14}"/>
              </a:ext>
            </a:extLst>
          </p:cNvPr>
          <p:cNvSpPr>
            <a:spLocks noGrp="1"/>
          </p:cNvSpPr>
          <p:nvPr>
            <p:ph type="body" idx="1"/>
          </p:nvPr>
        </p:nvSpPr>
        <p:spPr/>
        <p:txBody>
          <a:bodyPr/>
          <a:lstStyle/>
          <a:p>
            <a:pPr marL="171450" indent="-171450">
              <a:buFont typeface="Arial" panose="020B0604020202020204" pitchFamily="34" charset="0"/>
              <a:buChar char="•"/>
            </a:pPr>
            <a:r>
              <a:rPr lang="en-CA" dirty="0"/>
              <a:t>This is very similar 3:16-21 and 18:1-29</a:t>
            </a:r>
          </a:p>
          <a:p>
            <a:pPr marL="171450" indent="-171450">
              <a:buFont typeface="Arial" panose="020B0604020202020204" pitchFamily="34" charset="0"/>
              <a:buChar char="•"/>
            </a:pPr>
            <a:r>
              <a:rPr lang="en-CA" dirty="0"/>
              <a:t>The approach is different: it is the people who assign the “watchman”</a:t>
            </a:r>
          </a:p>
        </p:txBody>
      </p:sp>
      <p:sp>
        <p:nvSpPr>
          <p:cNvPr id="4" name="Slide Number Placeholder 3">
            <a:extLst>
              <a:ext uri="{FF2B5EF4-FFF2-40B4-BE49-F238E27FC236}">
                <a16:creationId xmlns:a16="http://schemas.microsoft.com/office/drawing/2014/main" id="{FD4FA94B-93FC-F6C1-CCC5-2F71793FDE76}"/>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AD31E3-52FC-4B61-9C13-2B8ADBB9FCE3}" type="slidenum">
              <a:rPr kumimoji="0" lang="en-CA"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CA"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21098371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b="0" u="none" dirty="0"/>
              <a:t>Ezekiel is being told that his work is NOT over …</a:t>
            </a:r>
          </a:p>
          <a:p>
            <a:pPr marL="171450" indent="-171450">
              <a:buFont typeface="Arial" panose="020B0604020202020204" pitchFamily="34" charset="0"/>
              <a:buChar char="•"/>
            </a:pPr>
            <a:r>
              <a:rPr lang="en-CA" b="0" u="none" dirty="0"/>
              <a:t>After these next four chapters, we have no further record of Ezekiel’s words to the exiles.</a:t>
            </a:r>
          </a:p>
          <a:p>
            <a:pPr marL="171450" indent="-171450">
              <a:buFont typeface="Arial" panose="020B0604020202020204" pitchFamily="34" charset="0"/>
              <a:buChar char="•"/>
            </a:pPr>
            <a:r>
              <a:rPr lang="en-CA" b="0" u="none" dirty="0"/>
              <a:t>He must have continued to preach because his book was NOT assembled for at least 15 years …. </a:t>
            </a:r>
          </a:p>
          <a:p>
            <a:endParaRPr lang="en-CA" dirty="0"/>
          </a:p>
        </p:txBody>
      </p:sp>
      <p:sp>
        <p:nvSpPr>
          <p:cNvPr id="4" name="Slide Number Placeholder 3"/>
          <p:cNvSpPr>
            <a:spLocks noGrp="1"/>
          </p:cNvSpPr>
          <p:nvPr>
            <p:ph type="sldNum" sz="quarter" idx="5"/>
          </p:nvPr>
        </p:nvSpPr>
        <p:spPr/>
        <p:txBody>
          <a:bodyPr/>
          <a:lstStyle/>
          <a:p>
            <a:fld id="{EDAD31E3-52FC-4B61-9C13-2B8ADBB9FCE3}" type="slidenum">
              <a:rPr lang="en-CA" smtClean="0"/>
              <a:t>6</a:t>
            </a:fld>
            <a:endParaRPr lang="en-CA"/>
          </a:p>
        </p:txBody>
      </p:sp>
    </p:spTree>
    <p:extLst>
      <p:ext uri="{BB962C8B-B14F-4D97-AF65-F5344CB8AC3E}">
        <p14:creationId xmlns:p14="http://schemas.microsoft.com/office/powerpoint/2010/main" val="16251110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We need to understand the concept of “individual responsibility” and our role to teach it … </a:t>
            </a:r>
          </a:p>
          <a:p>
            <a:pPr marL="171450" indent="-171450">
              <a:buFont typeface="Arial" panose="020B0604020202020204" pitchFamily="34" charset="0"/>
              <a:buChar char="•"/>
            </a:pPr>
            <a:endParaRPr lang="en-CA" dirty="0"/>
          </a:p>
        </p:txBody>
      </p:sp>
      <p:sp>
        <p:nvSpPr>
          <p:cNvPr id="4" name="Slide Number Placeholder 3"/>
          <p:cNvSpPr>
            <a:spLocks noGrp="1"/>
          </p:cNvSpPr>
          <p:nvPr>
            <p:ph type="sldNum" sz="quarter" idx="5"/>
          </p:nvPr>
        </p:nvSpPr>
        <p:spPr/>
        <p:txBody>
          <a:bodyPr/>
          <a:lstStyle/>
          <a:p>
            <a:fld id="{EDAD31E3-52FC-4B61-9C13-2B8ADBB9FCE3}" type="slidenum">
              <a:rPr lang="en-CA" smtClean="0"/>
              <a:t>7</a:t>
            </a:fld>
            <a:endParaRPr lang="en-CA"/>
          </a:p>
        </p:txBody>
      </p:sp>
    </p:spTree>
    <p:extLst>
      <p:ext uri="{BB962C8B-B14F-4D97-AF65-F5344CB8AC3E}">
        <p14:creationId xmlns:p14="http://schemas.microsoft.com/office/powerpoint/2010/main" val="21381406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B9AFE5-2717-EB5D-4B3A-F7F75BC295A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5BBD003-679D-C09C-AE81-4230B0022DE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CE4E3E1-95B9-A85C-2DDE-CBA5FF89ADDD}"/>
              </a:ext>
            </a:extLst>
          </p:cNvPr>
          <p:cNvSpPr>
            <a:spLocks noGrp="1"/>
          </p:cNvSpPr>
          <p:nvPr>
            <p:ph type="body" idx="1"/>
          </p:nvPr>
        </p:nvSpPr>
        <p:spPr/>
        <p:txBody>
          <a:bodyPr/>
          <a:lstStyle/>
          <a:p>
            <a:pPr marL="171450" indent="-171450">
              <a:buFont typeface="Arial" panose="020B0604020202020204" pitchFamily="34" charset="0"/>
              <a:buChar char="•"/>
            </a:pPr>
            <a:r>
              <a:rPr lang="en-CA" dirty="0"/>
              <a:t>We need to understand the concept of “individual responsibility” and our role to teach it … </a:t>
            </a:r>
          </a:p>
        </p:txBody>
      </p:sp>
      <p:sp>
        <p:nvSpPr>
          <p:cNvPr id="4" name="Slide Number Placeholder 3">
            <a:extLst>
              <a:ext uri="{FF2B5EF4-FFF2-40B4-BE49-F238E27FC236}">
                <a16:creationId xmlns:a16="http://schemas.microsoft.com/office/drawing/2014/main" id="{D53E7969-495F-6C52-8F5B-5AC25E386FFB}"/>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AD31E3-52FC-4B61-9C13-2B8ADBB9FCE3}" type="slidenum">
              <a:rPr kumimoji="0" lang="en-CA"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CA"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25649899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CA" sz="1200" b="0" i="0" u="none" strike="noStrike" kern="1200" cap="none" spc="0" normalizeH="0" baseline="0" noProof="0" dirty="0">
                <a:ln>
                  <a:noFill/>
                </a:ln>
                <a:solidFill>
                  <a:prstClr val="black"/>
                </a:solidFill>
                <a:effectLst/>
                <a:uLnTx/>
                <a:uFillTx/>
                <a:latin typeface="Calibri" panose="020F0502020204030204"/>
                <a:ea typeface="+mn-ea"/>
                <a:cs typeface="+mn-cs"/>
              </a:rPr>
              <a:t>Several statements in chapter 33 are also nearly identical to statements in chapter 18 where the concept of “</a:t>
            </a:r>
            <a:r>
              <a:rPr kumimoji="0" lang="en-CA" sz="12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individual responsibility</a:t>
            </a:r>
            <a:r>
              <a:rPr kumimoji="0" lang="en-CA" sz="1200" b="0" i="0" u="none" strike="noStrike" kern="1200" cap="none" spc="0" normalizeH="0" baseline="0" noProof="0" dirty="0">
                <a:ln>
                  <a:noFill/>
                </a:ln>
                <a:solidFill>
                  <a:prstClr val="black"/>
                </a:solidFill>
                <a:effectLst/>
                <a:uLnTx/>
                <a:uFillTx/>
                <a:latin typeface="Calibri" panose="020F0502020204030204"/>
                <a:ea typeface="+mn-ea"/>
                <a:cs typeface="+mn-cs"/>
              </a:rPr>
              <a:t>” was elaborated</a:t>
            </a:r>
          </a:p>
          <a:p>
            <a:endParaRPr lang="en-CA" dirty="0"/>
          </a:p>
        </p:txBody>
      </p:sp>
      <p:sp>
        <p:nvSpPr>
          <p:cNvPr id="4" name="Slide Number Placeholder 3"/>
          <p:cNvSpPr>
            <a:spLocks noGrp="1"/>
          </p:cNvSpPr>
          <p:nvPr>
            <p:ph type="sldNum" sz="quarter" idx="5"/>
          </p:nvPr>
        </p:nvSpPr>
        <p:spPr/>
        <p:txBody>
          <a:bodyPr/>
          <a:lstStyle/>
          <a:p>
            <a:fld id="{EDAD31E3-52FC-4B61-9C13-2B8ADBB9FCE3}" type="slidenum">
              <a:rPr lang="en-CA" smtClean="0"/>
              <a:t>10</a:t>
            </a:fld>
            <a:endParaRPr lang="en-CA"/>
          </a:p>
        </p:txBody>
      </p:sp>
    </p:spTree>
    <p:extLst>
      <p:ext uri="{BB962C8B-B14F-4D97-AF65-F5344CB8AC3E}">
        <p14:creationId xmlns:p14="http://schemas.microsoft.com/office/powerpoint/2010/main" val="22976538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C1883A-7250-C562-6D6F-9329470AD4E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2308CC30-8B2A-F35C-C952-4D39B86AAB8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1DB4220E-1311-692C-EB22-378FF2B622A1}"/>
              </a:ext>
            </a:extLst>
          </p:cNvPr>
          <p:cNvSpPr>
            <a:spLocks noGrp="1"/>
          </p:cNvSpPr>
          <p:nvPr>
            <p:ph type="dt" sz="half" idx="10"/>
          </p:nvPr>
        </p:nvSpPr>
        <p:spPr/>
        <p:txBody>
          <a:bodyPr/>
          <a:lstStyle/>
          <a:p>
            <a:fld id="{D4C6F5FD-04C7-4552-A4AA-5712DECBF3D8}" type="datetimeFigureOut">
              <a:rPr lang="en-CA" smtClean="0"/>
              <a:t>2025-01-01</a:t>
            </a:fld>
            <a:endParaRPr lang="en-CA"/>
          </a:p>
        </p:txBody>
      </p:sp>
      <p:sp>
        <p:nvSpPr>
          <p:cNvPr id="5" name="Footer Placeholder 4">
            <a:extLst>
              <a:ext uri="{FF2B5EF4-FFF2-40B4-BE49-F238E27FC236}">
                <a16:creationId xmlns:a16="http://schemas.microsoft.com/office/drawing/2014/main" id="{4AC3876E-6609-FA92-B4E2-D1C9E3C7C9C9}"/>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A3250430-774D-09DB-80AE-B10B2BADE162}"/>
              </a:ext>
            </a:extLst>
          </p:cNvPr>
          <p:cNvSpPr>
            <a:spLocks noGrp="1"/>
          </p:cNvSpPr>
          <p:nvPr>
            <p:ph type="sldNum" sz="quarter" idx="12"/>
          </p:nvPr>
        </p:nvSpPr>
        <p:spPr/>
        <p:txBody>
          <a:bodyPr/>
          <a:lstStyle/>
          <a:p>
            <a:fld id="{C4D418A9-B7F5-4D44-A457-D5D2738C65CA}" type="slidenum">
              <a:rPr lang="en-CA" smtClean="0"/>
              <a:t>‹#›</a:t>
            </a:fld>
            <a:endParaRPr lang="en-CA"/>
          </a:p>
        </p:txBody>
      </p:sp>
    </p:spTree>
    <p:extLst>
      <p:ext uri="{BB962C8B-B14F-4D97-AF65-F5344CB8AC3E}">
        <p14:creationId xmlns:p14="http://schemas.microsoft.com/office/powerpoint/2010/main" val="10619779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3C3A06-D9F2-91AF-0A24-7F4828D4398C}"/>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19FC7659-69E6-FA9F-D9A6-01687C665A4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5ED513CF-19F3-1AC0-F0A4-AA0E5576A1BD}"/>
              </a:ext>
            </a:extLst>
          </p:cNvPr>
          <p:cNvSpPr>
            <a:spLocks noGrp="1"/>
          </p:cNvSpPr>
          <p:nvPr>
            <p:ph type="dt" sz="half" idx="10"/>
          </p:nvPr>
        </p:nvSpPr>
        <p:spPr/>
        <p:txBody>
          <a:bodyPr/>
          <a:lstStyle/>
          <a:p>
            <a:fld id="{D4C6F5FD-04C7-4552-A4AA-5712DECBF3D8}" type="datetimeFigureOut">
              <a:rPr lang="en-CA" smtClean="0"/>
              <a:t>2025-01-01</a:t>
            </a:fld>
            <a:endParaRPr lang="en-CA"/>
          </a:p>
        </p:txBody>
      </p:sp>
      <p:sp>
        <p:nvSpPr>
          <p:cNvPr id="5" name="Footer Placeholder 4">
            <a:extLst>
              <a:ext uri="{FF2B5EF4-FFF2-40B4-BE49-F238E27FC236}">
                <a16:creationId xmlns:a16="http://schemas.microsoft.com/office/drawing/2014/main" id="{FAC3DBA7-12BB-E0C6-3C42-50DD16E41B5D}"/>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1B3B23BF-FB24-02F6-339C-056A3BBD9BFE}"/>
              </a:ext>
            </a:extLst>
          </p:cNvPr>
          <p:cNvSpPr>
            <a:spLocks noGrp="1"/>
          </p:cNvSpPr>
          <p:nvPr>
            <p:ph type="sldNum" sz="quarter" idx="12"/>
          </p:nvPr>
        </p:nvSpPr>
        <p:spPr/>
        <p:txBody>
          <a:bodyPr/>
          <a:lstStyle/>
          <a:p>
            <a:fld id="{C4D418A9-B7F5-4D44-A457-D5D2738C65CA}" type="slidenum">
              <a:rPr lang="en-CA" smtClean="0"/>
              <a:t>‹#›</a:t>
            </a:fld>
            <a:endParaRPr lang="en-CA"/>
          </a:p>
        </p:txBody>
      </p:sp>
    </p:spTree>
    <p:extLst>
      <p:ext uri="{BB962C8B-B14F-4D97-AF65-F5344CB8AC3E}">
        <p14:creationId xmlns:p14="http://schemas.microsoft.com/office/powerpoint/2010/main" val="19941789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58A7CF-842E-98B6-99E3-1AC2BCF0DF9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861A1393-7450-0500-BD91-27373658D11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275CB768-8331-CC31-0FFE-32CF59573C8F}"/>
              </a:ext>
            </a:extLst>
          </p:cNvPr>
          <p:cNvSpPr>
            <a:spLocks noGrp="1"/>
          </p:cNvSpPr>
          <p:nvPr>
            <p:ph type="dt" sz="half" idx="10"/>
          </p:nvPr>
        </p:nvSpPr>
        <p:spPr/>
        <p:txBody>
          <a:bodyPr/>
          <a:lstStyle/>
          <a:p>
            <a:fld id="{D4C6F5FD-04C7-4552-A4AA-5712DECBF3D8}" type="datetimeFigureOut">
              <a:rPr lang="en-CA" smtClean="0"/>
              <a:t>2025-01-01</a:t>
            </a:fld>
            <a:endParaRPr lang="en-CA"/>
          </a:p>
        </p:txBody>
      </p:sp>
      <p:sp>
        <p:nvSpPr>
          <p:cNvPr id="5" name="Footer Placeholder 4">
            <a:extLst>
              <a:ext uri="{FF2B5EF4-FFF2-40B4-BE49-F238E27FC236}">
                <a16:creationId xmlns:a16="http://schemas.microsoft.com/office/drawing/2014/main" id="{10F49658-02C2-D3E5-7744-FA9805F9E56D}"/>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CCD274F9-7119-469D-E6FF-649C810361C0}"/>
              </a:ext>
            </a:extLst>
          </p:cNvPr>
          <p:cNvSpPr>
            <a:spLocks noGrp="1"/>
          </p:cNvSpPr>
          <p:nvPr>
            <p:ph type="sldNum" sz="quarter" idx="12"/>
          </p:nvPr>
        </p:nvSpPr>
        <p:spPr/>
        <p:txBody>
          <a:bodyPr/>
          <a:lstStyle/>
          <a:p>
            <a:fld id="{C4D418A9-B7F5-4D44-A457-D5D2738C65CA}" type="slidenum">
              <a:rPr lang="en-CA" smtClean="0"/>
              <a:t>‹#›</a:t>
            </a:fld>
            <a:endParaRPr lang="en-CA"/>
          </a:p>
        </p:txBody>
      </p:sp>
    </p:spTree>
    <p:extLst>
      <p:ext uri="{BB962C8B-B14F-4D97-AF65-F5344CB8AC3E}">
        <p14:creationId xmlns:p14="http://schemas.microsoft.com/office/powerpoint/2010/main" val="14934881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431F4D-E822-F085-FE8C-0629F4707AD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476807C0-E4D1-8113-D0B4-7FE6B9B84CE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82BB60F7-1B4D-2F78-D5A3-39B0D316BB43}"/>
              </a:ext>
            </a:extLst>
          </p:cNvPr>
          <p:cNvSpPr>
            <a:spLocks noGrp="1"/>
          </p:cNvSpPr>
          <p:nvPr>
            <p:ph type="dt" sz="half" idx="10"/>
          </p:nvPr>
        </p:nvSpPr>
        <p:spPr/>
        <p:txBody>
          <a:bodyPr/>
          <a:lstStyle/>
          <a:p>
            <a:fld id="{38725A1A-9D34-48D3-96CD-E944F7DA7221}" type="datetimeFigureOut">
              <a:rPr lang="en-CA" smtClean="0"/>
              <a:t>2025-01-01</a:t>
            </a:fld>
            <a:endParaRPr lang="en-CA"/>
          </a:p>
        </p:txBody>
      </p:sp>
      <p:sp>
        <p:nvSpPr>
          <p:cNvPr id="5" name="Footer Placeholder 4">
            <a:extLst>
              <a:ext uri="{FF2B5EF4-FFF2-40B4-BE49-F238E27FC236}">
                <a16:creationId xmlns:a16="http://schemas.microsoft.com/office/drawing/2014/main" id="{6DBCDE26-9134-E8C6-CDC4-D8AB40C26182}"/>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7597A361-5AF9-0009-01DA-9F88AEA7016C}"/>
              </a:ext>
            </a:extLst>
          </p:cNvPr>
          <p:cNvSpPr>
            <a:spLocks noGrp="1"/>
          </p:cNvSpPr>
          <p:nvPr>
            <p:ph type="sldNum" sz="quarter" idx="12"/>
          </p:nvPr>
        </p:nvSpPr>
        <p:spPr/>
        <p:txBody>
          <a:bodyPr/>
          <a:lstStyle/>
          <a:p>
            <a:fld id="{7344315B-C73D-4B56-8B85-CBDD98A855FD}" type="slidenum">
              <a:rPr lang="en-CA" smtClean="0"/>
              <a:t>‹#›</a:t>
            </a:fld>
            <a:endParaRPr lang="en-CA"/>
          </a:p>
        </p:txBody>
      </p:sp>
    </p:spTree>
    <p:extLst>
      <p:ext uri="{BB962C8B-B14F-4D97-AF65-F5344CB8AC3E}">
        <p14:creationId xmlns:p14="http://schemas.microsoft.com/office/powerpoint/2010/main" val="3247376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F3F502-51D7-D525-DC39-3E333F7A2ABB}"/>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24AC4D61-96D1-F1E5-F21D-2C459605526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17585BE5-B30A-A5A0-D258-AFD1F943B2E8}"/>
              </a:ext>
            </a:extLst>
          </p:cNvPr>
          <p:cNvSpPr>
            <a:spLocks noGrp="1"/>
          </p:cNvSpPr>
          <p:nvPr>
            <p:ph type="dt" sz="half" idx="10"/>
          </p:nvPr>
        </p:nvSpPr>
        <p:spPr/>
        <p:txBody>
          <a:bodyPr/>
          <a:lstStyle/>
          <a:p>
            <a:fld id="{38725A1A-9D34-48D3-96CD-E944F7DA7221}" type="datetimeFigureOut">
              <a:rPr lang="en-CA" smtClean="0"/>
              <a:t>2025-01-01</a:t>
            </a:fld>
            <a:endParaRPr lang="en-CA"/>
          </a:p>
        </p:txBody>
      </p:sp>
      <p:sp>
        <p:nvSpPr>
          <p:cNvPr id="5" name="Footer Placeholder 4">
            <a:extLst>
              <a:ext uri="{FF2B5EF4-FFF2-40B4-BE49-F238E27FC236}">
                <a16:creationId xmlns:a16="http://schemas.microsoft.com/office/drawing/2014/main" id="{FF0AC051-78E5-BBD5-D6D6-9460E8C78009}"/>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12214558-99C6-57A1-2E03-E1AA7FBCDB61}"/>
              </a:ext>
            </a:extLst>
          </p:cNvPr>
          <p:cNvSpPr>
            <a:spLocks noGrp="1"/>
          </p:cNvSpPr>
          <p:nvPr>
            <p:ph type="sldNum" sz="quarter" idx="12"/>
          </p:nvPr>
        </p:nvSpPr>
        <p:spPr/>
        <p:txBody>
          <a:bodyPr/>
          <a:lstStyle/>
          <a:p>
            <a:fld id="{7344315B-C73D-4B56-8B85-CBDD98A855FD}" type="slidenum">
              <a:rPr lang="en-CA" smtClean="0"/>
              <a:t>‹#›</a:t>
            </a:fld>
            <a:endParaRPr lang="en-CA"/>
          </a:p>
        </p:txBody>
      </p:sp>
    </p:spTree>
    <p:extLst>
      <p:ext uri="{BB962C8B-B14F-4D97-AF65-F5344CB8AC3E}">
        <p14:creationId xmlns:p14="http://schemas.microsoft.com/office/powerpoint/2010/main" val="33759540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697BCE-CC8D-4A66-9CFE-7B1074DB0B6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54665555-72A1-BC65-444E-E4B47448895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2774320-4CFE-E4EC-699E-C37FC122FAFF}"/>
              </a:ext>
            </a:extLst>
          </p:cNvPr>
          <p:cNvSpPr>
            <a:spLocks noGrp="1"/>
          </p:cNvSpPr>
          <p:nvPr>
            <p:ph type="dt" sz="half" idx="10"/>
          </p:nvPr>
        </p:nvSpPr>
        <p:spPr/>
        <p:txBody>
          <a:bodyPr/>
          <a:lstStyle/>
          <a:p>
            <a:fld id="{38725A1A-9D34-48D3-96CD-E944F7DA7221}" type="datetimeFigureOut">
              <a:rPr lang="en-CA" smtClean="0"/>
              <a:t>2025-01-01</a:t>
            </a:fld>
            <a:endParaRPr lang="en-CA"/>
          </a:p>
        </p:txBody>
      </p:sp>
      <p:sp>
        <p:nvSpPr>
          <p:cNvPr id="5" name="Footer Placeholder 4">
            <a:extLst>
              <a:ext uri="{FF2B5EF4-FFF2-40B4-BE49-F238E27FC236}">
                <a16:creationId xmlns:a16="http://schemas.microsoft.com/office/drawing/2014/main" id="{359CC714-DE52-49B4-D129-11353E7A578E}"/>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93CEA721-847D-1EA8-FD06-FD11BDE9B371}"/>
              </a:ext>
            </a:extLst>
          </p:cNvPr>
          <p:cNvSpPr>
            <a:spLocks noGrp="1"/>
          </p:cNvSpPr>
          <p:nvPr>
            <p:ph type="sldNum" sz="quarter" idx="12"/>
          </p:nvPr>
        </p:nvSpPr>
        <p:spPr/>
        <p:txBody>
          <a:bodyPr/>
          <a:lstStyle/>
          <a:p>
            <a:fld id="{7344315B-C73D-4B56-8B85-CBDD98A855FD}" type="slidenum">
              <a:rPr lang="en-CA" smtClean="0"/>
              <a:t>‹#›</a:t>
            </a:fld>
            <a:endParaRPr lang="en-CA"/>
          </a:p>
        </p:txBody>
      </p:sp>
    </p:spTree>
    <p:extLst>
      <p:ext uri="{BB962C8B-B14F-4D97-AF65-F5344CB8AC3E}">
        <p14:creationId xmlns:p14="http://schemas.microsoft.com/office/powerpoint/2010/main" val="19824597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B65339-4EE7-CD24-1ADE-EA4EC0524C55}"/>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065CA2D5-18B2-E1BB-E144-943D56B49A1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69933C98-D621-BFD0-DC42-48585956F67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6116E44E-0EE8-C25C-E069-52573DB2140F}"/>
              </a:ext>
            </a:extLst>
          </p:cNvPr>
          <p:cNvSpPr>
            <a:spLocks noGrp="1"/>
          </p:cNvSpPr>
          <p:nvPr>
            <p:ph type="dt" sz="half" idx="10"/>
          </p:nvPr>
        </p:nvSpPr>
        <p:spPr/>
        <p:txBody>
          <a:bodyPr/>
          <a:lstStyle/>
          <a:p>
            <a:fld id="{38725A1A-9D34-48D3-96CD-E944F7DA7221}" type="datetimeFigureOut">
              <a:rPr lang="en-CA" smtClean="0"/>
              <a:t>2025-01-01</a:t>
            </a:fld>
            <a:endParaRPr lang="en-CA"/>
          </a:p>
        </p:txBody>
      </p:sp>
      <p:sp>
        <p:nvSpPr>
          <p:cNvPr id="6" name="Footer Placeholder 5">
            <a:extLst>
              <a:ext uri="{FF2B5EF4-FFF2-40B4-BE49-F238E27FC236}">
                <a16:creationId xmlns:a16="http://schemas.microsoft.com/office/drawing/2014/main" id="{18EC8730-29D7-0F83-3A9F-5139EE120000}"/>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115E59EA-DF23-2891-6B6B-A6260F8DADE5}"/>
              </a:ext>
            </a:extLst>
          </p:cNvPr>
          <p:cNvSpPr>
            <a:spLocks noGrp="1"/>
          </p:cNvSpPr>
          <p:nvPr>
            <p:ph type="sldNum" sz="quarter" idx="12"/>
          </p:nvPr>
        </p:nvSpPr>
        <p:spPr/>
        <p:txBody>
          <a:bodyPr/>
          <a:lstStyle/>
          <a:p>
            <a:fld id="{7344315B-C73D-4B56-8B85-CBDD98A855FD}" type="slidenum">
              <a:rPr lang="en-CA" smtClean="0"/>
              <a:t>‹#›</a:t>
            </a:fld>
            <a:endParaRPr lang="en-CA"/>
          </a:p>
        </p:txBody>
      </p:sp>
    </p:spTree>
    <p:extLst>
      <p:ext uri="{BB962C8B-B14F-4D97-AF65-F5344CB8AC3E}">
        <p14:creationId xmlns:p14="http://schemas.microsoft.com/office/powerpoint/2010/main" val="4111121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018AFC-57DF-01D2-FC4A-A16934A088BD}"/>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DBDB2EB2-2972-ECA1-E4F6-393270D6DD1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31A1B09-6D8B-4B3E-9003-A4A11395A8B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163A05EB-8878-EDC8-77F7-BE28511BF48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7FA23E8-A6B2-1874-A058-8B6426C78AC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C850FFFC-8893-1C46-ED30-206C19F6431D}"/>
              </a:ext>
            </a:extLst>
          </p:cNvPr>
          <p:cNvSpPr>
            <a:spLocks noGrp="1"/>
          </p:cNvSpPr>
          <p:nvPr>
            <p:ph type="dt" sz="half" idx="10"/>
          </p:nvPr>
        </p:nvSpPr>
        <p:spPr/>
        <p:txBody>
          <a:bodyPr/>
          <a:lstStyle/>
          <a:p>
            <a:fld id="{38725A1A-9D34-48D3-96CD-E944F7DA7221}" type="datetimeFigureOut">
              <a:rPr lang="en-CA" smtClean="0"/>
              <a:t>2025-01-01</a:t>
            </a:fld>
            <a:endParaRPr lang="en-CA"/>
          </a:p>
        </p:txBody>
      </p:sp>
      <p:sp>
        <p:nvSpPr>
          <p:cNvPr id="8" name="Footer Placeholder 7">
            <a:extLst>
              <a:ext uri="{FF2B5EF4-FFF2-40B4-BE49-F238E27FC236}">
                <a16:creationId xmlns:a16="http://schemas.microsoft.com/office/drawing/2014/main" id="{7D7E6D48-948D-342C-B792-64843AC85006}"/>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BB1B14C6-CA0E-B7EA-2A6B-945FF61ECE73}"/>
              </a:ext>
            </a:extLst>
          </p:cNvPr>
          <p:cNvSpPr>
            <a:spLocks noGrp="1"/>
          </p:cNvSpPr>
          <p:nvPr>
            <p:ph type="sldNum" sz="quarter" idx="12"/>
          </p:nvPr>
        </p:nvSpPr>
        <p:spPr/>
        <p:txBody>
          <a:bodyPr/>
          <a:lstStyle/>
          <a:p>
            <a:fld id="{7344315B-C73D-4B56-8B85-CBDD98A855FD}" type="slidenum">
              <a:rPr lang="en-CA" smtClean="0"/>
              <a:t>‹#›</a:t>
            </a:fld>
            <a:endParaRPr lang="en-CA"/>
          </a:p>
        </p:txBody>
      </p:sp>
    </p:spTree>
    <p:extLst>
      <p:ext uri="{BB962C8B-B14F-4D97-AF65-F5344CB8AC3E}">
        <p14:creationId xmlns:p14="http://schemas.microsoft.com/office/powerpoint/2010/main" val="427400373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374783-EFB5-32FC-F391-544C644E390D}"/>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148A0849-B672-9350-0DF6-379232751703}"/>
              </a:ext>
            </a:extLst>
          </p:cNvPr>
          <p:cNvSpPr>
            <a:spLocks noGrp="1"/>
          </p:cNvSpPr>
          <p:nvPr>
            <p:ph type="dt" sz="half" idx="10"/>
          </p:nvPr>
        </p:nvSpPr>
        <p:spPr/>
        <p:txBody>
          <a:bodyPr/>
          <a:lstStyle/>
          <a:p>
            <a:fld id="{38725A1A-9D34-48D3-96CD-E944F7DA7221}" type="datetimeFigureOut">
              <a:rPr lang="en-CA" smtClean="0"/>
              <a:t>2025-01-01</a:t>
            </a:fld>
            <a:endParaRPr lang="en-CA"/>
          </a:p>
        </p:txBody>
      </p:sp>
      <p:sp>
        <p:nvSpPr>
          <p:cNvPr id="4" name="Footer Placeholder 3">
            <a:extLst>
              <a:ext uri="{FF2B5EF4-FFF2-40B4-BE49-F238E27FC236}">
                <a16:creationId xmlns:a16="http://schemas.microsoft.com/office/drawing/2014/main" id="{CB572CA7-E15F-14B5-7A83-A8369A885541}"/>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4ECF9652-E8F5-BB09-229B-21E7C695A303}"/>
              </a:ext>
            </a:extLst>
          </p:cNvPr>
          <p:cNvSpPr>
            <a:spLocks noGrp="1"/>
          </p:cNvSpPr>
          <p:nvPr>
            <p:ph type="sldNum" sz="quarter" idx="12"/>
          </p:nvPr>
        </p:nvSpPr>
        <p:spPr/>
        <p:txBody>
          <a:bodyPr/>
          <a:lstStyle/>
          <a:p>
            <a:fld id="{7344315B-C73D-4B56-8B85-CBDD98A855FD}" type="slidenum">
              <a:rPr lang="en-CA" smtClean="0"/>
              <a:t>‹#›</a:t>
            </a:fld>
            <a:endParaRPr lang="en-CA"/>
          </a:p>
        </p:txBody>
      </p:sp>
    </p:spTree>
    <p:extLst>
      <p:ext uri="{BB962C8B-B14F-4D97-AF65-F5344CB8AC3E}">
        <p14:creationId xmlns:p14="http://schemas.microsoft.com/office/powerpoint/2010/main" val="13744617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21ABF9F-1C01-3746-9980-85D12B8D03BC}"/>
              </a:ext>
            </a:extLst>
          </p:cNvPr>
          <p:cNvSpPr>
            <a:spLocks noGrp="1"/>
          </p:cNvSpPr>
          <p:nvPr>
            <p:ph type="dt" sz="half" idx="10"/>
          </p:nvPr>
        </p:nvSpPr>
        <p:spPr/>
        <p:txBody>
          <a:bodyPr/>
          <a:lstStyle/>
          <a:p>
            <a:fld id="{38725A1A-9D34-48D3-96CD-E944F7DA7221}" type="datetimeFigureOut">
              <a:rPr lang="en-CA" smtClean="0"/>
              <a:t>2025-01-01</a:t>
            </a:fld>
            <a:endParaRPr lang="en-CA"/>
          </a:p>
        </p:txBody>
      </p:sp>
      <p:sp>
        <p:nvSpPr>
          <p:cNvPr id="3" name="Footer Placeholder 2">
            <a:extLst>
              <a:ext uri="{FF2B5EF4-FFF2-40B4-BE49-F238E27FC236}">
                <a16:creationId xmlns:a16="http://schemas.microsoft.com/office/drawing/2014/main" id="{27FE94E7-55B1-9594-5572-11F295804E57}"/>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B1083408-8933-8429-F3BD-3CBAD5575CC4}"/>
              </a:ext>
            </a:extLst>
          </p:cNvPr>
          <p:cNvSpPr>
            <a:spLocks noGrp="1"/>
          </p:cNvSpPr>
          <p:nvPr>
            <p:ph type="sldNum" sz="quarter" idx="12"/>
          </p:nvPr>
        </p:nvSpPr>
        <p:spPr/>
        <p:txBody>
          <a:bodyPr/>
          <a:lstStyle/>
          <a:p>
            <a:fld id="{7344315B-C73D-4B56-8B85-CBDD98A855FD}" type="slidenum">
              <a:rPr lang="en-CA" smtClean="0"/>
              <a:t>‹#›</a:t>
            </a:fld>
            <a:endParaRPr lang="en-CA"/>
          </a:p>
        </p:txBody>
      </p:sp>
    </p:spTree>
    <p:extLst>
      <p:ext uri="{BB962C8B-B14F-4D97-AF65-F5344CB8AC3E}">
        <p14:creationId xmlns:p14="http://schemas.microsoft.com/office/powerpoint/2010/main" val="249128825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A71FD8-AAE2-5ED4-3E41-8B5B2AC434D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0F1D1136-0587-F862-56EE-84A6DF05EF9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5703B5CF-111B-E090-D228-90AEF9696C5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768715F-2A24-CDD0-2447-6AD5B0A6E814}"/>
              </a:ext>
            </a:extLst>
          </p:cNvPr>
          <p:cNvSpPr>
            <a:spLocks noGrp="1"/>
          </p:cNvSpPr>
          <p:nvPr>
            <p:ph type="dt" sz="half" idx="10"/>
          </p:nvPr>
        </p:nvSpPr>
        <p:spPr/>
        <p:txBody>
          <a:bodyPr/>
          <a:lstStyle/>
          <a:p>
            <a:fld id="{38725A1A-9D34-48D3-96CD-E944F7DA7221}" type="datetimeFigureOut">
              <a:rPr lang="en-CA" smtClean="0"/>
              <a:t>2025-01-01</a:t>
            </a:fld>
            <a:endParaRPr lang="en-CA"/>
          </a:p>
        </p:txBody>
      </p:sp>
      <p:sp>
        <p:nvSpPr>
          <p:cNvPr id="6" name="Footer Placeholder 5">
            <a:extLst>
              <a:ext uri="{FF2B5EF4-FFF2-40B4-BE49-F238E27FC236}">
                <a16:creationId xmlns:a16="http://schemas.microsoft.com/office/drawing/2014/main" id="{18DDA36E-09E5-04ED-07FF-7E5E59674DCA}"/>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D4180155-F779-70A9-1A21-DEE902963892}"/>
              </a:ext>
            </a:extLst>
          </p:cNvPr>
          <p:cNvSpPr>
            <a:spLocks noGrp="1"/>
          </p:cNvSpPr>
          <p:nvPr>
            <p:ph type="sldNum" sz="quarter" idx="12"/>
          </p:nvPr>
        </p:nvSpPr>
        <p:spPr/>
        <p:txBody>
          <a:bodyPr/>
          <a:lstStyle/>
          <a:p>
            <a:fld id="{7344315B-C73D-4B56-8B85-CBDD98A855FD}" type="slidenum">
              <a:rPr lang="en-CA" smtClean="0"/>
              <a:t>‹#›</a:t>
            </a:fld>
            <a:endParaRPr lang="en-CA"/>
          </a:p>
        </p:txBody>
      </p:sp>
    </p:spTree>
    <p:extLst>
      <p:ext uri="{BB962C8B-B14F-4D97-AF65-F5344CB8AC3E}">
        <p14:creationId xmlns:p14="http://schemas.microsoft.com/office/powerpoint/2010/main" val="26623053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9573FB-E98F-860F-8CCD-2E99EF76AB71}"/>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2A72697D-781A-A6BE-7039-0FEB8716D02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E6760DE8-5171-9BAE-F32B-9452BA0167CA}"/>
              </a:ext>
            </a:extLst>
          </p:cNvPr>
          <p:cNvSpPr>
            <a:spLocks noGrp="1"/>
          </p:cNvSpPr>
          <p:nvPr>
            <p:ph type="dt" sz="half" idx="10"/>
          </p:nvPr>
        </p:nvSpPr>
        <p:spPr/>
        <p:txBody>
          <a:bodyPr/>
          <a:lstStyle/>
          <a:p>
            <a:fld id="{D4C6F5FD-04C7-4552-A4AA-5712DECBF3D8}" type="datetimeFigureOut">
              <a:rPr lang="en-CA" smtClean="0"/>
              <a:t>2025-01-01</a:t>
            </a:fld>
            <a:endParaRPr lang="en-CA"/>
          </a:p>
        </p:txBody>
      </p:sp>
      <p:sp>
        <p:nvSpPr>
          <p:cNvPr id="5" name="Footer Placeholder 4">
            <a:extLst>
              <a:ext uri="{FF2B5EF4-FFF2-40B4-BE49-F238E27FC236}">
                <a16:creationId xmlns:a16="http://schemas.microsoft.com/office/drawing/2014/main" id="{6D98085F-6917-37D3-8E8C-7E7FDDAAFCE6}"/>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FDDB7519-8C12-ED5A-C020-9DB46F42D977}"/>
              </a:ext>
            </a:extLst>
          </p:cNvPr>
          <p:cNvSpPr>
            <a:spLocks noGrp="1"/>
          </p:cNvSpPr>
          <p:nvPr>
            <p:ph type="sldNum" sz="quarter" idx="12"/>
          </p:nvPr>
        </p:nvSpPr>
        <p:spPr/>
        <p:txBody>
          <a:bodyPr/>
          <a:lstStyle/>
          <a:p>
            <a:fld id="{C4D418A9-B7F5-4D44-A457-D5D2738C65CA}" type="slidenum">
              <a:rPr lang="en-CA" smtClean="0"/>
              <a:t>‹#›</a:t>
            </a:fld>
            <a:endParaRPr lang="en-CA"/>
          </a:p>
        </p:txBody>
      </p:sp>
    </p:spTree>
    <p:extLst>
      <p:ext uri="{BB962C8B-B14F-4D97-AF65-F5344CB8AC3E}">
        <p14:creationId xmlns:p14="http://schemas.microsoft.com/office/powerpoint/2010/main" val="365901511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70060C-89D9-8F76-C8C3-C009D7BC0F7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AEA50D28-C629-9D65-2B8D-E36BB58DBD5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EDF0D7DB-8753-08B4-C141-B5968528B0F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441A6D9-D1C1-0FE8-33A2-98955EA513F5}"/>
              </a:ext>
            </a:extLst>
          </p:cNvPr>
          <p:cNvSpPr>
            <a:spLocks noGrp="1"/>
          </p:cNvSpPr>
          <p:nvPr>
            <p:ph type="dt" sz="half" idx="10"/>
          </p:nvPr>
        </p:nvSpPr>
        <p:spPr/>
        <p:txBody>
          <a:bodyPr/>
          <a:lstStyle/>
          <a:p>
            <a:fld id="{38725A1A-9D34-48D3-96CD-E944F7DA7221}" type="datetimeFigureOut">
              <a:rPr lang="en-CA" smtClean="0"/>
              <a:t>2025-01-01</a:t>
            </a:fld>
            <a:endParaRPr lang="en-CA"/>
          </a:p>
        </p:txBody>
      </p:sp>
      <p:sp>
        <p:nvSpPr>
          <p:cNvPr id="6" name="Footer Placeholder 5">
            <a:extLst>
              <a:ext uri="{FF2B5EF4-FFF2-40B4-BE49-F238E27FC236}">
                <a16:creationId xmlns:a16="http://schemas.microsoft.com/office/drawing/2014/main" id="{3A9B86A6-E020-1A87-2E26-2E98633BA58E}"/>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9E4A46D8-0664-5D0F-6984-412560999F40}"/>
              </a:ext>
            </a:extLst>
          </p:cNvPr>
          <p:cNvSpPr>
            <a:spLocks noGrp="1"/>
          </p:cNvSpPr>
          <p:nvPr>
            <p:ph type="sldNum" sz="quarter" idx="12"/>
          </p:nvPr>
        </p:nvSpPr>
        <p:spPr/>
        <p:txBody>
          <a:bodyPr/>
          <a:lstStyle/>
          <a:p>
            <a:fld id="{7344315B-C73D-4B56-8B85-CBDD98A855FD}" type="slidenum">
              <a:rPr lang="en-CA" smtClean="0"/>
              <a:t>‹#›</a:t>
            </a:fld>
            <a:endParaRPr lang="en-CA"/>
          </a:p>
        </p:txBody>
      </p:sp>
    </p:spTree>
    <p:extLst>
      <p:ext uri="{BB962C8B-B14F-4D97-AF65-F5344CB8AC3E}">
        <p14:creationId xmlns:p14="http://schemas.microsoft.com/office/powerpoint/2010/main" val="207847083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1A3AFF-1906-8FA9-5191-92588980C9DA}"/>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C4A619FC-EB2F-54FA-2103-90AA4A86463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F01E44BC-B8A0-522D-2915-FBD4F713315D}"/>
              </a:ext>
            </a:extLst>
          </p:cNvPr>
          <p:cNvSpPr>
            <a:spLocks noGrp="1"/>
          </p:cNvSpPr>
          <p:nvPr>
            <p:ph type="dt" sz="half" idx="10"/>
          </p:nvPr>
        </p:nvSpPr>
        <p:spPr/>
        <p:txBody>
          <a:bodyPr/>
          <a:lstStyle/>
          <a:p>
            <a:fld id="{38725A1A-9D34-48D3-96CD-E944F7DA7221}" type="datetimeFigureOut">
              <a:rPr lang="en-CA" smtClean="0"/>
              <a:t>2025-01-01</a:t>
            </a:fld>
            <a:endParaRPr lang="en-CA"/>
          </a:p>
        </p:txBody>
      </p:sp>
      <p:sp>
        <p:nvSpPr>
          <p:cNvPr id="5" name="Footer Placeholder 4">
            <a:extLst>
              <a:ext uri="{FF2B5EF4-FFF2-40B4-BE49-F238E27FC236}">
                <a16:creationId xmlns:a16="http://schemas.microsoft.com/office/drawing/2014/main" id="{13D913C4-9841-5DBA-2572-40BB80C677CD}"/>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7761EBF7-9975-E4A4-E4B9-2798F12B8955}"/>
              </a:ext>
            </a:extLst>
          </p:cNvPr>
          <p:cNvSpPr>
            <a:spLocks noGrp="1"/>
          </p:cNvSpPr>
          <p:nvPr>
            <p:ph type="sldNum" sz="quarter" idx="12"/>
          </p:nvPr>
        </p:nvSpPr>
        <p:spPr/>
        <p:txBody>
          <a:bodyPr/>
          <a:lstStyle/>
          <a:p>
            <a:fld id="{7344315B-C73D-4B56-8B85-CBDD98A855FD}" type="slidenum">
              <a:rPr lang="en-CA" smtClean="0"/>
              <a:t>‹#›</a:t>
            </a:fld>
            <a:endParaRPr lang="en-CA"/>
          </a:p>
        </p:txBody>
      </p:sp>
    </p:spTree>
    <p:extLst>
      <p:ext uri="{BB962C8B-B14F-4D97-AF65-F5344CB8AC3E}">
        <p14:creationId xmlns:p14="http://schemas.microsoft.com/office/powerpoint/2010/main" val="10738224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03A4112-0FBF-7BD3-21BF-9C8594519BB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3D1D428C-94A2-E4E3-6F6C-E39848863D9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1580F2E3-8D3D-0CDF-0709-832E210CDFCF}"/>
              </a:ext>
            </a:extLst>
          </p:cNvPr>
          <p:cNvSpPr>
            <a:spLocks noGrp="1"/>
          </p:cNvSpPr>
          <p:nvPr>
            <p:ph type="dt" sz="half" idx="10"/>
          </p:nvPr>
        </p:nvSpPr>
        <p:spPr/>
        <p:txBody>
          <a:bodyPr/>
          <a:lstStyle/>
          <a:p>
            <a:fld id="{38725A1A-9D34-48D3-96CD-E944F7DA7221}" type="datetimeFigureOut">
              <a:rPr lang="en-CA" smtClean="0"/>
              <a:t>2025-01-01</a:t>
            </a:fld>
            <a:endParaRPr lang="en-CA"/>
          </a:p>
        </p:txBody>
      </p:sp>
      <p:sp>
        <p:nvSpPr>
          <p:cNvPr id="5" name="Footer Placeholder 4">
            <a:extLst>
              <a:ext uri="{FF2B5EF4-FFF2-40B4-BE49-F238E27FC236}">
                <a16:creationId xmlns:a16="http://schemas.microsoft.com/office/drawing/2014/main" id="{825DC3D2-FFD6-806C-5735-B8CFB05FCD83}"/>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402D7282-7F9E-77A3-C30D-93A2A581F231}"/>
              </a:ext>
            </a:extLst>
          </p:cNvPr>
          <p:cNvSpPr>
            <a:spLocks noGrp="1"/>
          </p:cNvSpPr>
          <p:nvPr>
            <p:ph type="sldNum" sz="quarter" idx="12"/>
          </p:nvPr>
        </p:nvSpPr>
        <p:spPr/>
        <p:txBody>
          <a:bodyPr/>
          <a:lstStyle/>
          <a:p>
            <a:fld id="{7344315B-C73D-4B56-8B85-CBDD98A855FD}" type="slidenum">
              <a:rPr lang="en-CA" smtClean="0"/>
              <a:t>‹#›</a:t>
            </a:fld>
            <a:endParaRPr lang="en-CA"/>
          </a:p>
        </p:txBody>
      </p:sp>
    </p:spTree>
    <p:extLst>
      <p:ext uri="{BB962C8B-B14F-4D97-AF65-F5344CB8AC3E}">
        <p14:creationId xmlns:p14="http://schemas.microsoft.com/office/powerpoint/2010/main" val="27499603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4ABECC-CA6D-D8B5-DB7B-4E39A050C64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535AE17D-A449-667B-3D8F-04805D384C5F}"/>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44F9DA6-C74A-9D0F-4864-0F6C806EC522}"/>
              </a:ext>
            </a:extLst>
          </p:cNvPr>
          <p:cNvSpPr>
            <a:spLocks noGrp="1"/>
          </p:cNvSpPr>
          <p:nvPr>
            <p:ph type="dt" sz="half" idx="10"/>
          </p:nvPr>
        </p:nvSpPr>
        <p:spPr/>
        <p:txBody>
          <a:bodyPr/>
          <a:lstStyle/>
          <a:p>
            <a:fld id="{D4C6F5FD-04C7-4552-A4AA-5712DECBF3D8}" type="datetimeFigureOut">
              <a:rPr lang="en-CA" smtClean="0"/>
              <a:t>2025-01-01</a:t>
            </a:fld>
            <a:endParaRPr lang="en-CA"/>
          </a:p>
        </p:txBody>
      </p:sp>
      <p:sp>
        <p:nvSpPr>
          <p:cNvPr id="5" name="Footer Placeholder 4">
            <a:extLst>
              <a:ext uri="{FF2B5EF4-FFF2-40B4-BE49-F238E27FC236}">
                <a16:creationId xmlns:a16="http://schemas.microsoft.com/office/drawing/2014/main" id="{05EA85EF-E4D8-9777-4DDE-60BF0A11A58A}"/>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6AD895F3-630E-1DDD-4DCC-F1130DF57D4A}"/>
              </a:ext>
            </a:extLst>
          </p:cNvPr>
          <p:cNvSpPr>
            <a:spLocks noGrp="1"/>
          </p:cNvSpPr>
          <p:nvPr>
            <p:ph type="sldNum" sz="quarter" idx="12"/>
          </p:nvPr>
        </p:nvSpPr>
        <p:spPr/>
        <p:txBody>
          <a:bodyPr/>
          <a:lstStyle/>
          <a:p>
            <a:fld id="{C4D418A9-B7F5-4D44-A457-D5D2738C65CA}" type="slidenum">
              <a:rPr lang="en-CA" smtClean="0"/>
              <a:t>‹#›</a:t>
            </a:fld>
            <a:endParaRPr lang="en-CA"/>
          </a:p>
        </p:txBody>
      </p:sp>
    </p:spTree>
    <p:extLst>
      <p:ext uri="{BB962C8B-B14F-4D97-AF65-F5344CB8AC3E}">
        <p14:creationId xmlns:p14="http://schemas.microsoft.com/office/powerpoint/2010/main" val="36542426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4704B2-3DAF-5917-6CCC-696F90606D2A}"/>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AAD87139-DD7E-2099-1D5E-C99CC2450B5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C0B53CB4-E329-52FF-2991-7F708DABE0A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0468E361-9488-1443-3527-50AEE6A296EF}"/>
              </a:ext>
            </a:extLst>
          </p:cNvPr>
          <p:cNvSpPr>
            <a:spLocks noGrp="1"/>
          </p:cNvSpPr>
          <p:nvPr>
            <p:ph type="dt" sz="half" idx="10"/>
          </p:nvPr>
        </p:nvSpPr>
        <p:spPr/>
        <p:txBody>
          <a:bodyPr/>
          <a:lstStyle/>
          <a:p>
            <a:fld id="{D4C6F5FD-04C7-4552-A4AA-5712DECBF3D8}" type="datetimeFigureOut">
              <a:rPr lang="en-CA" smtClean="0"/>
              <a:t>2025-01-01</a:t>
            </a:fld>
            <a:endParaRPr lang="en-CA"/>
          </a:p>
        </p:txBody>
      </p:sp>
      <p:sp>
        <p:nvSpPr>
          <p:cNvPr id="6" name="Footer Placeholder 5">
            <a:extLst>
              <a:ext uri="{FF2B5EF4-FFF2-40B4-BE49-F238E27FC236}">
                <a16:creationId xmlns:a16="http://schemas.microsoft.com/office/drawing/2014/main" id="{3CE4F479-080F-1AA6-FB3F-4168D6270FC8}"/>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1117B935-5F34-EDEB-703E-CC3E950BDBD1}"/>
              </a:ext>
            </a:extLst>
          </p:cNvPr>
          <p:cNvSpPr>
            <a:spLocks noGrp="1"/>
          </p:cNvSpPr>
          <p:nvPr>
            <p:ph type="sldNum" sz="quarter" idx="12"/>
          </p:nvPr>
        </p:nvSpPr>
        <p:spPr/>
        <p:txBody>
          <a:bodyPr/>
          <a:lstStyle/>
          <a:p>
            <a:fld id="{C4D418A9-B7F5-4D44-A457-D5D2738C65CA}" type="slidenum">
              <a:rPr lang="en-CA" smtClean="0"/>
              <a:t>‹#›</a:t>
            </a:fld>
            <a:endParaRPr lang="en-CA"/>
          </a:p>
        </p:txBody>
      </p:sp>
    </p:spTree>
    <p:extLst>
      <p:ext uri="{BB962C8B-B14F-4D97-AF65-F5344CB8AC3E}">
        <p14:creationId xmlns:p14="http://schemas.microsoft.com/office/powerpoint/2010/main" val="22171953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7586C3-2152-E8F9-5186-FDC7FECA34EC}"/>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84364109-EB1C-C2A4-1D37-C263007510B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61324B2-F7F2-7156-0683-78E68AB8DB9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CBCCEB5D-68D0-40E5-BC5A-2A3898E98A7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501980D-7FDC-8F3E-0014-04AB2F34626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B7964541-70D8-1453-7F9B-44BE47DC1DCB}"/>
              </a:ext>
            </a:extLst>
          </p:cNvPr>
          <p:cNvSpPr>
            <a:spLocks noGrp="1"/>
          </p:cNvSpPr>
          <p:nvPr>
            <p:ph type="dt" sz="half" idx="10"/>
          </p:nvPr>
        </p:nvSpPr>
        <p:spPr/>
        <p:txBody>
          <a:bodyPr/>
          <a:lstStyle/>
          <a:p>
            <a:fld id="{D4C6F5FD-04C7-4552-A4AA-5712DECBF3D8}" type="datetimeFigureOut">
              <a:rPr lang="en-CA" smtClean="0"/>
              <a:t>2025-01-01</a:t>
            </a:fld>
            <a:endParaRPr lang="en-CA"/>
          </a:p>
        </p:txBody>
      </p:sp>
      <p:sp>
        <p:nvSpPr>
          <p:cNvPr id="8" name="Footer Placeholder 7">
            <a:extLst>
              <a:ext uri="{FF2B5EF4-FFF2-40B4-BE49-F238E27FC236}">
                <a16:creationId xmlns:a16="http://schemas.microsoft.com/office/drawing/2014/main" id="{0EC590F3-DC12-634E-869B-F193271435F9}"/>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5D99CBAC-01E4-BAFF-CE52-3261843E9248}"/>
              </a:ext>
            </a:extLst>
          </p:cNvPr>
          <p:cNvSpPr>
            <a:spLocks noGrp="1"/>
          </p:cNvSpPr>
          <p:nvPr>
            <p:ph type="sldNum" sz="quarter" idx="12"/>
          </p:nvPr>
        </p:nvSpPr>
        <p:spPr/>
        <p:txBody>
          <a:bodyPr/>
          <a:lstStyle/>
          <a:p>
            <a:fld id="{C4D418A9-B7F5-4D44-A457-D5D2738C65CA}" type="slidenum">
              <a:rPr lang="en-CA" smtClean="0"/>
              <a:t>‹#›</a:t>
            </a:fld>
            <a:endParaRPr lang="en-CA"/>
          </a:p>
        </p:txBody>
      </p:sp>
    </p:spTree>
    <p:extLst>
      <p:ext uri="{BB962C8B-B14F-4D97-AF65-F5344CB8AC3E}">
        <p14:creationId xmlns:p14="http://schemas.microsoft.com/office/powerpoint/2010/main" val="24153307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2836CD-0EC8-40DB-BA2C-6C956A4BE155}"/>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B3688176-0184-6BDC-42D6-212E36F6B1BE}"/>
              </a:ext>
            </a:extLst>
          </p:cNvPr>
          <p:cNvSpPr>
            <a:spLocks noGrp="1"/>
          </p:cNvSpPr>
          <p:nvPr>
            <p:ph type="dt" sz="half" idx="10"/>
          </p:nvPr>
        </p:nvSpPr>
        <p:spPr/>
        <p:txBody>
          <a:bodyPr/>
          <a:lstStyle/>
          <a:p>
            <a:fld id="{D4C6F5FD-04C7-4552-A4AA-5712DECBF3D8}" type="datetimeFigureOut">
              <a:rPr lang="en-CA" smtClean="0"/>
              <a:t>2025-01-01</a:t>
            </a:fld>
            <a:endParaRPr lang="en-CA"/>
          </a:p>
        </p:txBody>
      </p:sp>
      <p:sp>
        <p:nvSpPr>
          <p:cNvPr id="4" name="Footer Placeholder 3">
            <a:extLst>
              <a:ext uri="{FF2B5EF4-FFF2-40B4-BE49-F238E27FC236}">
                <a16:creationId xmlns:a16="http://schemas.microsoft.com/office/drawing/2014/main" id="{1F8297E3-E47A-D25F-3436-D07E9EC5546A}"/>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3C0BE68E-029B-3156-A418-07A1482BA47B}"/>
              </a:ext>
            </a:extLst>
          </p:cNvPr>
          <p:cNvSpPr>
            <a:spLocks noGrp="1"/>
          </p:cNvSpPr>
          <p:nvPr>
            <p:ph type="sldNum" sz="quarter" idx="12"/>
          </p:nvPr>
        </p:nvSpPr>
        <p:spPr/>
        <p:txBody>
          <a:bodyPr/>
          <a:lstStyle/>
          <a:p>
            <a:fld id="{C4D418A9-B7F5-4D44-A457-D5D2738C65CA}" type="slidenum">
              <a:rPr lang="en-CA" smtClean="0"/>
              <a:t>‹#›</a:t>
            </a:fld>
            <a:endParaRPr lang="en-CA"/>
          </a:p>
        </p:txBody>
      </p:sp>
    </p:spTree>
    <p:extLst>
      <p:ext uri="{BB962C8B-B14F-4D97-AF65-F5344CB8AC3E}">
        <p14:creationId xmlns:p14="http://schemas.microsoft.com/office/powerpoint/2010/main" val="28129232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69B2B6B-D731-D159-0B52-52DFF73199F1}"/>
              </a:ext>
            </a:extLst>
          </p:cNvPr>
          <p:cNvSpPr>
            <a:spLocks noGrp="1"/>
          </p:cNvSpPr>
          <p:nvPr>
            <p:ph type="dt" sz="half" idx="10"/>
          </p:nvPr>
        </p:nvSpPr>
        <p:spPr/>
        <p:txBody>
          <a:bodyPr/>
          <a:lstStyle/>
          <a:p>
            <a:fld id="{D4C6F5FD-04C7-4552-A4AA-5712DECBF3D8}" type="datetimeFigureOut">
              <a:rPr lang="en-CA" smtClean="0"/>
              <a:t>2025-01-01</a:t>
            </a:fld>
            <a:endParaRPr lang="en-CA"/>
          </a:p>
        </p:txBody>
      </p:sp>
      <p:sp>
        <p:nvSpPr>
          <p:cNvPr id="3" name="Footer Placeholder 2">
            <a:extLst>
              <a:ext uri="{FF2B5EF4-FFF2-40B4-BE49-F238E27FC236}">
                <a16:creationId xmlns:a16="http://schemas.microsoft.com/office/drawing/2014/main" id="{E4D50421-A16F-50E3-497C-3355212EB7B9}"/>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B6349B9A-AB82-3306-7CB7-342A7EEB76E3}"/>
              </a:ext>
            </a:extLst>
          </p:cNvPr>
          <p:cNvSpPr>
            <a:spLocks noGrp="1"/>
          </p:cNvSpPr>
          <p:nvPr>
            <p:ph type="sldNum" sz="quarter" idx="12"/>
          </p:nvPr>
        </p:nvSpPr>
        <p:spPr/>
        <p:txBody>
          <a:bodyPr/>
          <a:lstStyle/>
          <a:p>
            <a:fld id="{C4D418A9-B7F5-4D44-A457-D5D2738C65CA}" type="slidenum">
              <a:rPr lang="en-CA" smtClean="0"/>
              <a:t>‹#›</a:t>
            </a:fld>
            <a:endParaRPr lang="en-CA"/>
          </a:p>
        </p:txBody>
      </p:sp>
    </p:spTree>
    <p:extLst>
      <p:ext uri="{BB962C8B-B14F-4D97-AF65-F5344CB8AC3E}">
        <p14:creationId xmlns:p14="http://schemas.microsoft.com/office/powerpoint/2010/main" val="762995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817F58-B555-DC71-BEF9-C19F9F06635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868361BC-5318-F2A5-F5C8-A7E0BD38F48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4A9C8731-C9F3-37CA-CBA0-70CDF726D6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5E3ECC0-E086-63DA-131C-6B85D5184905}"/>
              </a:ext>
            </a:extLst>
          </p:cNvPr>
          <p:cNvSpPr>
            <a:spLocks noGrp="1"/>
          </p:cNvSpPr>
          <p:nvPr>
            <p:ph type="dt" sz="half" idx="10"/>
          </p:nvPr>
        </p:nvSpPr>
        <p:spPr/>
        <p:txBody>
          <a:bodyPr/>
          <a:lstStyle/>
          <a:p>
            <a:fld id="{D4C6F5FD-04C7-4552-A4AA-5712DECBF3D8}" type="datetimeFigureOut">
              <a:rPr lang="en-CA" smtClean="0"/>
              <a:t>2025-01-01</a:t>
            </a:fld>
            <a:endParaRPr lang="en-CA"/>
          </a:p>
        </p:txBody>
      </p:sp>
      <p:sp>
        <p:nvSpPr>
          <p:cNvPr id="6" name="Footer Placeholder 5">
            <a:extLst>
              <a:ext uri="{FF2B5EF4-FFF2-40B4-BE49-F238E27FC236}">
                <a16:creationId xmlns:a16="http://schemas.microsoft.com/office/drawing/2014/main" id="{76639DE5-5570-FB9F-8480-3E7E7930B758}"/>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80DA076B-E345-F218-82C2-F4F431C9EA07}"/>
              </a:ext>
            </a:extLst>
          </p:cNvPr>
          <p:cNvSpPr>
            <a:spLocks noGrp="1"/>
          </p:cNvSpPr>
          <p:nvPr>
            <p:ph type="sldNum" sz="quarter" idx="12"/>
          </p:nvPr>
        </p:nvSpPr>
        <p:spPr/>
        <p:txBody>
          <a:bodyPr/>
          <a:lstStyle/>
          <a:p>
            <a:fld id="{C4D418A9-B7F5-4D44-A457-D5D2738C65CA}" type="slidenum">
              <a:rPr lang="en-CA" smtClean="0"/>
              <a:t>‹#›</a:t>
            </a:fld>
            <a:endParaRPr lang="en-CA"/>
          </a:p>
        </p:txBody>
      </p:sp>
    </p:spTree>
    <p:extLst>
      <p:ext uri="{BB962C8B-B14F-4D97-AF65-F5344CB8AC3E}">
        <p14:creationId xmlns:p14="http://schemas.microsoft.com/office/powerpoint/2010/main" val="26032057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20882E-1CA7-16E9-C40F-0B05696DAB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FEC1D01D-A113-328E-746E-4EFBF5A4EA5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81628F9F-91A5-DAE7-C1EF-75E0CF736D4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BFDA798-5FDB-2F6E-90D9-E16F78F29A45}"/>
              </a:ext>
            </a:extLst>
          </p:cNvPr>
          <p:cNvSpPr>
            <a:spLocks noGrp="1"/>
          </p:cNvSpPr>
          <p:nvPr>
            <p:ph type="dt" sz="half" idx="10"/>
          </p:nvPr>
        </p:nvSpPr>
        <p:spPr/>
        <p:txBody>
          <a:bodyPr/>
          <a:lstStyle/>
          <a:p>
            <a:fld id="{D4C6F5FD-04C7-4552-A4AA-5712DECBF3D8}" type="datetimeFigureOut">
              <a:rPr lang="en-CA" smtClean="0"/>
              <a:t>2025-01-01</a:t>
            </a:fld>
            <a:endParaRPr lang="en-CA"/>
          </a:p>
        </p:txBody>
      </p:sp>
      <p:sp>
        <p:nvSpPr>
          <p:cNvPr id="6" name="Footer Placeholder 5">
            <a:extLst>
              <a:ext uri="{FF2B5EF4-FFF2-40B4-BE49-F238E27FC236}">
                <a16:creationId xmlns:a16="http://schemas.microsoft.com/office/drawing/2014/main" id="{43F2C06F-F9F8-786B-ACBF-76A31494A963}"/>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1DD57DFC-C021-39BB-CFD1-46D5E3A47D97}"/>
              </a:ext>
            </a:extLst>
          </p:cNvPr>
          <p:cNvSpPr>
            <a:spLocks noGrp="1"/>
          </p:cNvSpPr>
          <p:nvPr>
            <p:ph type="sldNum" sz="quarter" idx="12"/>
          </p:nvPr>
        </p:nvSpPr>
        <p:spPr/>
        <p:txBody>
          <a:bodyPr/>
          <a:lstStyle/>
          <a:p>
            <a:fld id="{C4D418A9-B7F5-4D44-A457-D5D2738C65CA}" type="slidenum">
              <a:rPr lang="en-CA" smtClean="0"/>
              <a:t>‹#›</a:t>
            </a:fld>
            <a:endParaRPr lang="en-CA"/>
          </a:p>
        </p:txBody>
      </p:sp>
    </p:spTree>
    <p:extLst>
      <p:ext uri="{BB962C8B-B14F-4D97-AF65-F5344CB8AC3E}">
        <p14:creationId xmlns:p14="http://schemas.microsoft.com/office/powerpoint/2010/main" val="11997792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25CB79C-7718-139F-71B4-BFED0470D9B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86D4DD15-BDC6-EB7E-FB66-5465A472623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F468AF14-6974-87F2-9531-BADCFF4BDC7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D4C6F5FD-04C7-4552-A4AA-5712DECBF3D8}" type="datetimeFigureOut">
              <a:rPr lang="en-CA" smtClean="0"/>
              <a:t>2025-01-01</a:t>
            </a:fld>
            <a:endParaRPr lang="en-CA"/>
          </a:p>
        </p:txBody>
      </p:sp>
      <p:sp>
        <p:nvSpPr>
          <p:cNvPr id="5" name="Footer Placeholder 4">
            <a:extLst>
              <a:ext uri="{FF2B5EF4-FFF2-40B4-BE49-F238E27FC236}">
                <a16:creationId xmlns:a16="http://schemas.microsoft.com/office/drawing/2014/main" id="{6F935BD9-14D3-0BBE-3EFA-D5876CCE2F2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CA"/>
          </a:p>
        </p:txBody>
      </p:sp>
      <p:sp>
        <p:nvSpPr>
          <p:cNvPr id="6" name="Slide Number Placeholder 5">
            <a:extLst>
              <a:ext uri="{FF2B5EF4-FFF2-40B4-BE49-F238E27FC236}">
                <a16:creationId xmlns:a16="http://schemas.microsoft.com/office/drawing/2014/main" id="{793AD25D-9FF5-5D4F-7D83-EAEEF9E3FFB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4D418A9-B7F5-4D44-A457-D5D2738C65CA}" type="slidenum">
              <a:rPr lang="en-CA" smtClean="0"/>
              <a:t>‹#›</a:t>
            </a:fld>
            <a:endParaRPr lang="en-CA"/>
          </a:p>
        </p:txBody>
      </p:sp>
    </p:spTree>
    <p:extLst>
      <p:ext uri="{BB962C8B-B14F-4D97-AF65-F5344CB8AC3E}">
        <p14:creationId xmlns:p14="http://schemas.microsoft.com/office/powerpoint/2010/main" val="21123802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9110127-A7C0-1CA4-E991-D700DEFF471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FC6F1E3F-AF92-82F9-106C-FBBC5DF7657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15F897B3-8FCB-8624-0B12-5A008236C94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725A1A-9D34-48D3-96CD-E944F7DA7221}" type="datetimeFigureOut">
              <a:rPr lang="en-CA" smtClean="0"/>
              <a:t>2025-01-01</a:t>
            </a:fld>
            <a:endParaRPr lang="en-CA"/>
          </a:p>
        </p:txBody>
      </p:sp>
      <p:sp>
        <p:nvSpPr>
          <p:cNvPr id="5" name="Footer Placeholder 4">
            <a:extLst>
              <a:ext uri="{FF2B5EF4-FFF2-40B4-BE49-F238E27FC236}">
                <a16:creationId xmlns:a16="http://schemas.microsoft.com/office/drawing/2014/main" id="{DAA137BB-1B7F-B67E-5A22-5AF7AA87E8A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2F0ACB60-6599-355B-42F3-8BFDF0FEA87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44315B-C73D-4B56-8B85-CBDD98A855FD}" type="slidenum">
              <a:rPr lang="en-CA" smtClean="0"/>
              <a:t>‹#›</a:t>
            </a:fld>
            <a:endParaRPr lang="en-CA"/>
          </a:p>
        </p:txBody>
      </p:sp>
    </p:spTree>
    <p:extLst>
      <p:ext uri="{BB962C8B-B14F-4D97-AF65-F5344CB8AC3E}">
        <p14:creationId xmlns:p14="http://schemas.microsoft.com/office/powerpoint/2010/main" val="30961852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D0E912-58EE-6A40-D776-767C3599EDB3}"/>
              </a:ext>
            </a:extLst>
          </p:cNvPr>
          <p:cNvSpPr>
            <a:spLocks noGrp="1"/>
          </p:cNvSpPr>
          <p:nvPr>
            <p:ph type="ctrTitle"/>
          </p:nvPr>
        </p:nvSpPr>
        <p:spPr>
          <a:xfrm>
            <a:off x="0" y="0"/>
            <a:ext cx="12192000" cy="1333500"/>
          </a:xfrm>
        </p:spPr>
        <p:txBody>
          <a:bodyPr anchor="ctr">
            <a:normAutofit/>
          </a:bodyPr>
          <a:lstStyle/>
          <a:p>
            <a:r>
              <a:rPr lang="en-CA" dirty="0">
                <a:latin typeface="Arial Black" panose="020B0A04020102020204" pitchFamily="34" charset="0"/>
              </a:rPr>
              <a:t>Ezekiel – The Aftermath</a:t>
            </a:r>
          </a:p>
        </p:txBody>
      </p:sp>
      <p:sp>
        <p:nvSpPr>
          <p:cNvPr id="3" name="Subtitle 2">
            <a:extLst>
              <a:ext uri="{FF2B5EF4-FFF2-40B4-BE49-F238E27FC236}">
                <a16:creationId xmlns:a16="http://schemas.microsoft.com/office/drawing/2014/main" id="{0A0ECAF2-A54E-949D-93BE-8F86AD6E18AF}"/>
              </a:ext>
            </a:extLst>
          </p:cNvPr>
          <p:cNvSpPr>
            <a:spLocks noGrp="1"/>
          </p:cNvSpPr>
          <p:nvPr>
            <p:ph type="subTitle" idx="1"/>
          </p:nvPr>
        </p:nvSpPr>
        <p:spPr>
          <a:xfrm>
            <a:off x="165100" y="1333500"/>
            <a:ext cx="11798300" cy="5295900"/>
          </a:xfrm>
        </p:spPr>
        <p:txBody>
          <a:bodyPr>
            <a:normAutofit fontScale="92500" lnSpcReduction="10000"/>
          </a:bodyPr>
          <a:lstStyle/>
          <a:p>
            <a:pPr marL="457200" marR="0" lvl="1" indent="0" defTabSz="914400" rtl="0" eaLnBrk="1" fontAlgn="auto" latinLnBrk="0" hangingPunct="1">
              <a:lnSpc>
                <a:spcPct val="90000"/>
              </a:lnSpc>
              <a:spcBef>
                <a:spcPts val="500"/>
              </a:spcBef>
              <a:spcAft>
                <a:spcPts val="0"/>
              </a:spcAft>
              <a:buClrTx/>
              <a:buSzTx/>
              <a:buFont typeface="Arial" panose="020B0604020202020204" pitchFamily="34" charset="0"/>
              <a:buNone/>
              <a:tabLst/>
              <a:defRPr/>
            </a:pPr>
            <a:r>
              <a:rPr kumimoji="0" lang="en-CA" sz="3000" b="1" i="0" u="none" strike="noStrike" kern="1200" cap="none" spc="0" normalizeH="0" baseline="0" noProof="0" dirty="0">
                <a:ln>
                  <a:noFill/>
                </a:ln>
                <a:solidFill>
                  <a:srgbClr val="FF0000"/>
                </a:solidFill>
                <a:effectLst/>
                <a:uLnTx/>
                <a:uFillTx/>
                <a:latin typeface="Calibri" panose="020F0502020204030204"/>
                <a:ea typeface="+mn-ea"/>
                <a:cs typeface="+mn-cs"/>
              </a:rPr>
              <a:t>In the twelfth year of our exile, in the tenth month, on the fifth day of the month, a fugitive from Jerusalem came to me and said, </a:t>
            </a:r>
            <a:br>
              <a:rPr kumimoji="0" lang="en-CA" sz="3000" b="1" i="0" u="none" strike="noStrike" kern="1200" cap="none" spc="0" normalizeH="0" baseline="0" noProof="0" dirty="0">
                <a:ln>
                  <a:noFill/>
                </a:ln>
                <a:solidFill>
                  <a:srgbClr val="FF0000"/>
                </a:solidFill>
                <a:effectLst/>
                <a:uLnTx/>
                <a:uFillTx/>
                <a:latin typeface="Calibri" panose="020F0502020204030204"/>
                <a:ea typeface="+mn-ea"/>
                <a:cs typeface="+mn-cs"/>
              </a:rPr>
            </a:br>
            <a:r>
              <a:rPr kumimoji="0" lang="en-CA" sz="3000" b="1" i="0" u="none" strike="noStrike" kern="1200" cap="none" spc="0" normalizeH="0" baseline="0" noProof="0" dirty="0">
                <a:ln>
                  <a:noFill/>
                </a:ln>
                <a:solidFill>
                  <a:srgbClr val="FF0000"/>
                </a:solidFill>
                <a:effectLst/>
                <a:uLnTx/>
                <a:uFillTx/>
                <a:latin typeface="Calibri" panose="020F0502020204030204"/>
                <a:ea typeface="+mn-ea"/>
                <a:cs typeface="+mn-cs"/>
              </a:rPr>
              <a:t>“</a:t>
            </a:r>
            <a:r>
              <a:rPr kumimoji="0" lang="en-CA" sz="3000" b="1" i="1" u="none" strike="noStrike" kern="1200" cap="none" spc="0" normalizeH="0" baseline="0" noProof="0" dirty="0">
                <a:ln>
                  <a:noFill/>
                </a:ln>
                <a:solidFill>
                  <a:srgbClr val="FF0000"/>
                </a:solidFill>
                <a:effectLst/>
                <a:highlight>
                  <a:srgbClr val="FFFF00"/>
                </a:highlight>
                <a:uLnTx/>
                <a:uFillTx/>
                <a:latin typeface="Calibri" panose="020F0502020204030204"/>
                <a:ea typeface="+mn-ea"/>
                <a:cs typeface="+mn-cs"/>
              </a:rPr>
              <a:t>The city has been struck down</a:t>
            </a:r>
            <a:r>
              <a:rPr kumimoji="0" lang="en-CA" sz="3000" b="1" i="0" u="none" strike="noStrike" kern="1200" cap="none" spc="0" normalizeH="0" baseline="0" noProof="0" dirty="0">
                <a:ln>
                  <a:noFill/>
                </a:ln>
                <a:solidFill>
                  <a:srgbClr val="FF0000"/>
                </a:solidFill>
                <a:effectLst/>
                <a:uLnTx/>
                <a:uFillTx/>
                <a:latin typeface="Calibri" panose="020F0502020204030204"/>
                <a:ea typeface="+mn-ea"/>
                <a:cs typeface="+mn-cs"/>
              </a:rPr>
              <a:t>.”  </a:t>
            </a:r>
          </a:p>
          <a:p>
            <a:pPr algn="r">
              <a:lnSpc>
                <a:spcPct val="20000"/>
              </a:lnSpc>
              <a:spcBef>
                <a:spcPts val="0"/>
              </a:spcBef>
            </a:pPr>
            <a:r>
              <a:rPr lang="en-CA" sz="2000" dirty="0"/>
              <a:t>Ezekiel 33:21 ESV</a:t>
            </a:r>
          </a:p>
          <a:p>
            <a:pPr>
              <a:spcBef>
                <a:spcPts val="1200"/>
              </a:spcBef>
            </a:pPr>
            <a:r>
              <a:rPr kumimoji="0" lang="en-CA" sz="3000" b="1" i="0" u="none" strike="noStrike" kern="1200" cap="none" spc="0" normalizeH="0" baseline="0" noProof="0" dirty="0">
                <a:ln>
                  <a:noFill/>
                </a:ln>
                <a:solidFill>
                  <a:srgbClr val="FF0000"/>
                </a:solidFill>
                <a:effectLst/>
                <a:uLnTx/>
                <a:uFillTx/>
                <a:latin typeface="Calibri" panose="020F0502020204030204"/>
                <a:ea typeface="+mn-ea"/>
                <a:cs typeface="+mn-cs"/>
              </a:rPr>
              <a:t>So </a:t>
            </a:r>
            <a:r>
              <a:rPr kumimoji="0" lang="en-CA" sz="3000" b="1" i="1" u="none" strike="noStrike" kern="1200" cap="none" spc="0" normalizeH="0" baseline="0" noProof="0" dirty="0">
                <a:ln>
                  <a:noFill/>
                </a:ln>
                <a:solidFill>
                  <a:srgbClr val="FF0000"/>
                </a:solidFill>
                <a:effectLst/>
                <a:highlight>
                  <a:srgbClr val="FFFF00"/>
                </a:highlight>
                <a:uLnTx/>
                <a:uFillTx/>
                <a:latin typeface="Calibri" panose="020F0502020204030204"/>
                <a:ea typeface="+mn-ea"/>
                <a:cs typeface="+mn-cs"/>
              </a:rPr>
              <a:t>you</a:t>
            </a:r>
            <a:r>
              <a:rPr kumimoji="0" lang="en-CA" sz="3000" b="1" i="1" u="none" strike="noStrike" kern="1200" cap="none" spc="0" normalizeH="0" baseline="0" noProof="0" dirty="0">
                <a:ln>
                  <a:noFill/>
                </a:ln>
                <a:solidFill>
                  <a:srgbClr val="FF0000"/>
                </a:solidFill>
                <a:effectLst/>
                <a:uLnTx/>
                <a:uFillTx/>
                <a:latin typeface="Calibri" panose="020F0502020204030204"/>
                <a:ea typeface="+mn-ea"/>
                <a:cs typeface="+mn-cs"/>
              </a:rPr>
              <a:t>, </a:t>
            </a:r>
            <a:r>
              <a:rPr kumimoji="0" lang="en-CA" sz="3000" b="1" i="1" u="none" strike="noStrike" kern="1200" cap="none" spc="0" normalizeH="0" baseline="0" noProof="0" dirty="0">
                <a:ln>
                  <a:noFill/>
                </a:ln>
                <a:solidFill>
                  <a:srgbClr val="FF0000"/>
                </a:solidFill>
                <a:effectLst/>
                <a:highlight>
                  <a:srgbClr val="FFFF00"/>
                </a:highlight>
                <a:uLnTx/>
                <a:uFillTx/>
                <a:latin typeface="Calibri" panose="020F0502020204030204"/>
                <a:ea typeface="+mn-ea"/>
                <a:cs typeface="+mn-cs"/>
              </a:rPr>
              <a:t>son of man</a:t>
            </a:r>
            <a:r>
              <a:rPr kumimoji="0" lang="en-CA" sz="3000" b="1" i="1" u="none" strike="noStrike" kern="1200" cap="none" spc="0" normalizeH="0" baseline="0" noProof="0" dirty="0">
                <a:ln>
                  <a:noFill/>
                </a:ln>
                <a:solidFill>
                  <a:srgbClr val="FF0000"/>
                </a:solidFill>
                <a:effectLst/>
                <a:uLnTx/>
                <a:uFillTx/>
                <a:latin typeface="Calibri" panose="020F0502020204030204"/>
                <a:ea typeface="+mn-ea"/>
                <a:cs typeface="+mn-cs"/>
              </a:rPr>
              <a:t>, </a:t>
            </a:r>
            <a:r>
              <a:rPr kumimoji="0" lang="en-CA" sz="3000" b="1" i="1" u="none" strike="noStrike" kern="1200" cap="none" spc="0" normalizeH="0" baseline="0" noProof="0" dirty="0">
                <a:ln>
                  <a:noFill/>
                </a:ln>
                <a:solidFill>
                  <a:srgbClr val="FF0000"/>
                </a:solidFill>
                <a:effectLst/>
                <a:highlight>
                  <a:srgbClr val="FFFF00"/>
                </a:highlight>
                <a:uLnTx/>
                <a:uFillTx/>
                <a:latin typeface="Calibri" panose="020F0502020204030204"/>
                <a:ea typeface="+mn-ea"/>
                <a:cs typeface="+mn-cs"/>
              </a:rPr>
              <a:t>I have made a watchman for the house of Israel</a:t>
            </a:r>
            <a:r>
              <a:rPr kumimoji="0" lang="en-CA" sz="3000" b="1" i="0" u="none" strike="noStrike" kern="1200" cap="none" spc="0" normalizeH="0" baseline="0" noProof="0" dirty="0">
                <a:ln>
                  <a:noFill/>
                </a:ln>
                <a:solidFill>
                  <a:srgbClr val="FF0000"/>
                </a:solidFill>
                <a:effectLst/>
                <a:uLnTx/>
                <a:uFillTx/>
                <a:latin typeface="Calibri" panose="020F0502020204030204"/>
                <a:ea typeface="+mn-ea"/>
                <a:cs typeface="+mn-cs"/>
              </a:rPr>
              <a:t>.  Whenever you hear a word from my mouth, you shall give them warning from me.  … </a:t>
            </a:r>
            <a:r>
              <a:rPr lang="en-CA" sz="3000" b="1" dirty="0">
                <a:solidFill>
                  <a:srgbClr val="FF0000"/>
                </a:solidFill>
              </a:rPr>
              <a:t>When the righteous turns from his righteousness and does injustice, </a:t>
            </a:r>
            <a:br>
              <a:rPr lang="en-CA" sz="3000" b="1" dirty="0">
                <a:solidFill>
                  <a:srgbClr val="FF0000"/>
                </a:solidFill>
              </a:rPr>
            </a:br>
            <a:r>
              <a:rPr lang="en-CA" sz="3000" b="1" dirty="0">
                <a:solidFill>
                  <a:srgbClr val="FF0000"/>
                </a:solidFill>
              </a:rPr>
              <a:t>he shall die for it.   And when the wicked turns from his wickedness </a:t>
            </a:r>
            <a:br>
              <a:rPr lang="en-CA" sz="3000" b="1" dirty="0">
                <a:solidFill>
                  <a:srgbClr val="FF0000"/>
                </a:solidFill>
              </a:rPr>
            </a:br>
            <a:r>
              <a:rPr lang="en-CA" sz="3000" b="1" dirty="0">
                <a:solidFill>
                  <a:srgbClr val="FF0000"/>
                </a:solidFill>
              </a:rPr>
              <a:t>and does what is just and right, he shall live by this.  … </a:t>
            </a:r>
            <a:br>
              <a:rPr lang="en-CA" sz="3000" b="1" dirty="0">
                <a:solidFill>
                  <a:srgbClr val="FF0000"/>
                </a:solidFill>
              </a:rPr>
            </a:br>
            <a:r>
              <a:rPr lang="en-CA" sz="3000" b="1" i="1" dirty="0">
                <a:solidFill>
                  <a:srgbClr val="FF0000"/>
                </a:solidFill>
                <a:highlight>
                  <a:srgbClr val="FFFF00"/>
                </a:highlight>
              </a:rPr>
              <a:t>I will judge each of you according to his ways</a:t>
            </a:r>
            <a:r>
              <a:rPr lang="en-CA" sz="3000" b="1" dirty="0">
                <a:solidFill>
                  <a:srgbClr val="FF0000"/>
                </a:solidFill>
              </a:rPr>
              <a:t>.</a:t>
            </a:r>
            <a:endParaRPr lang="en-CA" sz="2800" b="1" dirty="0">
              <a:solidFill>
                <a:srgbClr val="FF0000"/>
              </a:solidFill>
            </a:endParaRPr>
          </a:p>
          <a:p>
            <a:pPr algn="r">
              <a:lnSpc>
                <a:spcPct val="80000"/>
              </a:lnSpc>
              <a:spcBef>
                <a:spcPts val="0"/>
              </a:spcBef>
            </a:pPr>
            <a:r>
              <a:rPr lang="en-CA" sz="2000" dirty="0"/>
              <a:t>Ezekiel 33:7, 18-19, 20b  ESV</a:t>
            </a:r>
          </a:p>
          <a:p>
            <a:pPr>
              <a:spcBef>
                <a:spcPts val="1200"/>
              </a:spcBef>
            </a:pPr>
            <a:r>
              <a:rPr lang="en-CA" sz="3000" b="1" dirty="0">
                <a:solidFill>
                  <a:srgbClr val="FF0000"/>
                </a:solidFill>
              </a:rPr>
              <a:t>For thus says the Lord GOD: Behold, I, </a:t>
            </a:r>
            <a:r>
              <a:rPr lang="en-CA" sz="3000" b="1" i="1" dirty="0">
                <a:solidFill>
                  <a:srgbClr val="FF0000"/>
                </a:solidFill>
                <a:highlight>
                  <a:srgbClr val="FFFF00"/>
                </a:highlight>
              </a:rPr>
              <a:t>I myself will search for my sheep and will seek them out</a:t>
            </a:r>
            <a:r>
              <a:rPr lang="en-CA" sz="3000" b="1" dirty="0">
                <a:solidFill>
                  <a:srgbClr val="FF0000"/>
                </a:solidFill>
              </a:rPr>
              <a:t>.  As a shepherd seeks out his flock when he is among his sheep that have been scattered, </a:t>
            </a:r>
            <a:r>
              <a:rPr lang="en-CA" sz="3000" b="1" i="1" dirty="0">
                <a:solidFill>
                  <a:srgbClr val="FF0000"/>
                </a:solidFill>
                <a:highlight>
                  <a:srgbClr val="FFFF00"/>
                </a:highlight>
              </a:rPr>
              <a:t>so will I seek out my sheep</a:t>
            </a:r>
            <a:r>
              <a:rPr lang="en-CA" sz="3000" b="1" dirty="0">
                <a:solidFill>
                  <a:srgbClr val="FF0000"/>
                </a:solidFill>
              </a:rPr>
              <a:t>, and I will rescue them from all places where they have been scattered …</a:t>
            </a:r>
            <a:endParaRPr lang="en-CA" sz="2800" dirty="0"/>
          </a:p>
          <a:p>
            <a:pPr algn="r">
              <a:lnSpc>
                <a:spcPct val="80000"/>
              </a:lnSpc>
              <a:spcBef>
                <a:spcPts val="0"/>
              </a:spcBef>
            </a:pPr>
            <a:r>
              <a:rPr lang="en-CA" sz="2000" dirty="0"/>
              <a:t>Ezekiel 34:11-12 ESV</a:t>
            </a:r>
          </a:p>
        </p:txBody>
      </p:sp>
      <p:sp>
        <p:nvSpPr>
          <p:cNvPr id="5" name="TextBox 4">
            <a:extLst>
              <a:ext uri="{FF2B5EF4-FFF2-40B4-BE49-F238E27FC236}">
                <a16:creationId xmlns:a16="http://schemas.microsoft.com/office/drawing/2014/main" id="{D3A82E22-5A5B-8ED1-1DF6-7F1EFDB973A2}"/>
              </a:ext>
            </a:extLst>
          </p:cNvPr>
          <p:cNvSpPr txBox="1"/>
          <p:nvPr/>
        </p:nvSpPr>
        <p:spPr>
          <a:xfrm>
            <a:off x="0" y="6629400"/>
            <a:ext cx="12192000" cy="253916"/>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CA" sz="1050" b="0" i="0" u="none" strike="noStrike" kern="1200" cap="none" spc="0" normalizeH="0" baseline="0" noProof="0" dirty="0">
                <a:ln>
                  <a:noFill/>
                </a:ln>
                <a:solidFill>
                  <a:prstClr val="black"/>
                </a:solidFill>
                <a:effectLst/>
                <a:uLnTx/>
                <a:uFillTx/>
                <a:latin typeface="Calibri" panose="020F0502020204030204"/>
                <a:ea typeface="+mn-ea"/>
                <a:cs typeface="+mn-cs"/>
              </a:rPr>
              <a:t>©2025 Mike Whyte – this document may be used freely for personal study, preaching, and teaching.  No part of it may be used under any circumstances for commercial purposes or to attain personal gain or advantage.</a:t>
            </a:r>
          </a:p>
        </p:txBody>
      </p:sp>
    </p:spTree>
    <p:extLst>
      <p:ext uri="{BB962C8B-B14F-4D97-AF65-F5344CB8AC3E}">
        <p14:creationId xmlns:p14="http://schemas.microsoft.com/office/powerpoint/2010/main" val="34201907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D6091-E206-7FCB-B05D-6C2BA05B46BF}"/>
              </a:ext>
            </a:extLst>
          </p:cNvPr>
          <p:cNvSpPr>
            <a:spLocks noGrp="1"/>
          </p:cNvSpPr>
          <p:nvPr>
            <p:ph type="title"/>
          </p:nvPr>
        </p:nvSpPr>
        <p:spPr>
          <a:xfrm>
            <a:off x="838200" y="1"/>
            <a:ext cx="10515600" cy="1138686"/>
          </a:xfrm>
        </p:spPr>
        <p:txBody>
          <a:bodyPr/>
          <a:lstStyle/>
          <a:p>
            <a:pPr algn="ctr"/>
            <a:r>
              <a:rPr kumimoji="0" lang="en-CA" sz="4400" b="0" i="0" u="none" strike="noStrike" kern="1200" cap="none" spc="0" normalizeH="0" baseline="0" noProof="0" dirty="0">
                <a:ln>
                  <a:noFill/>
                </a:ln>
                <a:solidFill>
                  <a:prstClr val="black"/>
                </a:solidFill>
                <a:effectLst/>
                <a:uLnTx/>
                <a:uFillTx/>
                <a:latin typeface="Arial Black" panose="020B0A04020102020204" pitchFamily="34" charset="0"/>
                <a:ea typeface="+mj-ea"/>
                <a:cs typeface="+mj-cs"/>
              </a:rPr>
              <a:t>Individual Responsibility</a:t>
            </a:r>
            <a:endParaRPr lang="en-CA" dirty="0"/>
          </a:p>
        </p:txBody>
      </p:sp>
      <p:sp>
        <p:nvSpPr>
          <p:cNvPr id="3" name="Content Placeholder 2">
            <a:extLst>
              <a:ext uri="{FF2B5EF4-FFF2-40B4-BE49-F238E27FC236}">
                <a16:creationId xmlns:a16="http://schemas.microsoft.com/office/drawing/2014/main" id="{57EC071A-1E7E-7F15-75F4-C121BB1A35B3}"/>
              </a:ext>
            </a:extLst>
          </p:cNvPr>
          <p:cNvSpPr>
            <a:spLocks noGrp="1"/>
          </p:cNvSpPr>
          <p:nvPr>
            <p:ph idx="1"/>
          </p:nvPr>
        </p:nvSpPr>
        <p:spPr>
          <a:xfrm>
            <a:off x="276044" y="1138687"/>
            <a:ext cx="11915955" cy="5719312"/>
          </a:xfrm>
        </p:spPr>
        <p:txBody>
          <a:bodyPr>
            <a:normAutofit lnSpcReduction="10000"/>
          </a:bodyPr>
          <a:lstStyle/>
          <a:p>
            <a:pPr marL="0" indent="0">
              <a:buNone/>
            </a:pP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The concept of “</a:t>
            </a: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individual responsibility</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 was covered in detail in chapter 18; here it is summarized:</a:t>
            </a:r>
            <a:endParaRPr lang="en-CA" dirty="0"/>
          </a:p>
          <a:p>
            <a:pPr marL="457200" lvl="1" indent="0">
              <a:spcBef>
                <a:spcPts val="0"/>
              </a:spcBef>
              <a:buNone/>
            </a:pPr>
            <a:r>
              <a:rPr lang="en-CA" b="1" u="sng" dirty="0"/>
              <a:t>Ezekiel 33:12-16 ESV</a:t>
            </a:r>
          </a:p>
          <a:p>
            <a:pPr marL="457200" lvl="1" indent="0">
              <a:spcBef>
                <a:spcPts val="0"/>
              </a:spcBef>
              <a:buNone/>
            </a:pPr>
            <a:r>
              <a:rPr lang="en-CA" dirty="0"/>
              <a:t>And you, son of man, say to your people, </a:t>
            </a:r>
          </a:p>
          <a:p>
            <a:pPr marL="914400" lvl="2" indent="0">
              <a:spcBef>
                <a:spcPts val="0"/>
              </a:spcBef>
              <a:buNone/>
            </a:pPr>
            <a:r>
              <a:rPr lang="en-CA" sz="2400" b="1" dirty="0">
                <a:highlight>
                  <a:srgbClr val="FFFF00"/>
                </a:highlight>
              </a:rPr>
              <a:t>The righteousness of the righteous shall not deliver him when he transgresses</a:t>
            </a:r>
            <a:r>
              <a:rPr lang="en-CA" sz="2400" dirty="0"/>
              <a:t>, </a:t>
            </a:r>
            <a:br>
              <a:rPr lang="en-CA" sz="2400" dirty="0"/>
            </a:br>
            <a:r>
              <a:rPr lang="en-CA" sz="2400" dirty="0"/>
              <a:t>and as for </a:t>
            </a:r>
            <a:r>
              <a:rPr lang="en-CA" sz="2400" b="1" dirty="0">
                <a:highlight>
                  <a:srgbClr val="FFFF00"/>
                </a:highlight>
              </a:rPr>
              <a:t>the wickedness of the wicked, </a:t>
            </a:r>
            <a:br>
              <a:rPr lang="en-CA" sz="2400" b="1" dirty="0">
                <a:highlight>
                  <a:srgbClr val="FFFF00"/>
                </a:highlight>
              </a:rPr>
            </a:br>
            <a:r>
              <a:rPr lang="en-CA" sz="2400" b="1" dirty="0">
                <a:highlight>
                  <a:srgbClr val="FFFF00"/>
                </a:highlight>
              </a:rPr>
              <a:t>he shall not fall by it when he turns from his wickedness</a:t>
            </a:r>
            <a:r>
              <a:rPr lang="en-CA" sz="2400" dirty="0"/>
              <a:t>, </a:t>
            </a:r>
            <a:br>
              <a:rPr lang="en-CA" sz="2400" dirty="0"/>
            </a:br>
            <a:r>
              <a:rPr lang="en-CA" sz="2400" dirty="0"/>
              <a:t>and the righteous shall not be able to live by his righteousness when he sins. </a:t>
            </a:r>
          </a:p>
          <a:p>
            <a:pPr marL="914400" lvl="2" indent="0">
              <a:spcBef>
                <a:spcPts val="600"/>
              </a:spcBef>
              <a:buNone/>
            </a:pPr>
            <a:r>
              <a:rPr lang="en-CA" sz="2400" dirty="0"/>
              <a:t>Though I say to the righteous that he shall surely live, </a:t>
            </a:r>
            <a:br>
              <a:rPr lang="en-CA" sz="2400" dirty="0"/>
            </a:br>
            <a:r>
              <a:rPr lang="en-CA" sz="2400" b="1" dirty="0">
                <a:highlight>
                  <a:srgbClr val="FFFF00"/>
                </a:highlight>
              </a:rPr>
              <a:t>yet if he trusts in his righteousness and does injustice</a:t>
            </a:r>
            <a:r>
              <a:rPr lang="en-CA" sz="2400" dirty="0"/>
              <a:t>, </a:t>
            </a:r>
            <a:br>
              <a:rPr lang="en-CA" sz="2400" dirty="0"/>
            </a:br>
            <a:r>
              <a:rPr lang="en-CA" sz="2400" dirty="0"/>
              <a:t>none of his righteous deeds shall be remembered, </a:t>
            </a:r>
            <a:br>
              <a:rPr lang="en-CA" sz="2400" dirty="0"/>
            </a:br>
            <a:r>
              <a:rPr lang="en-CA" sz="2400" dirty="0"/>
              <a:t>but in his injustice that he has done he shall die. </a:t>
            </a:r>
          </a:p>
          <a:p>
            <a:pPr marL="914400" lvl="2" indent="0">
              <a:spcBef>
                <a:spcPts val="600"/>
              </a:spcBef>
              <a:buNone/>
            </a:pPr>
            <a:r>
              <a:rPr lang="en-CA" sz="2400" dirty="0"/>
              <a:t>Again, though I say to </a:t>
            </a:r>
            <a:r>
              <a:rPr lang="en-CA" sz="2400" b="1" dirty="0">
                <a:highlight>
                  <a:srgbClr val="FFFF00"/>
                </a:highlight>
              </a:rPr>
              <a:t>the wicked</a:t>
            </a:r>
            <a:r>
              <a:rPr lang="en-CA" sz="2400" dirty="0"/>
              <a:t>, ‘You shall surely die,’ </a:t>
            </a:r>
            <a:br>
              <a:rPr lang="en-CA" sz="2400" dirty="0"/>
            </a:br>
            <a:r>
              <a:rPr lang="en-CA" sz="2400" dirty="0"/>
              <a:t>yet </a:t>
            </a:r>
            <a:r>
              <a:rPr lang="en-CA" sz="2400" b="1" dirty="0">
                <a:highlight>
                  <a:srgbClr val="FFFF00"/>
                </a:highlight>
              </a:rPr>
              <a:t>if he turns from his sin and does what is just and right</a:t>
            </a:r>
            <a:r>
              <a:rPr lang="en-CA" sz="2400" dirty="0"/>
              <a:t>, </a:t>
            </a:r>
            <a:br>
              <a:rPr lang="en-CA" sz="2400" dirty="0"/>
            </a:br>
            <a:r>
              <a:rPr lang="en-CA" sz="2400" dirty="0"/>
              <a:t>if the wicked restores the pledge, gives back what he has taken by robbery, </a:t>
            </a:r>
            <a:br>
              <a:rPr lang="en-CA" sz="2400" dirty="0"/>
            </a:br>
            <a:r>
              <a:rPr lang="en-CA" sz="2400" dirty="0"/>
              <a:t>and walks in the statutes of life, not doing injustice, he shall surely live; he shall not die. None of the sins that he has committed shall be remembered against him. </a:t>
            </a:r>
            <a:br>
              <a:rPr lang="en-CA" sz="2400" dirty="0"/>
            </a:br>
            <a:r>
              <a:rPr lang="en-CA" sz="2400" dirty="0"/>
              <a:t>He has done what is just and right; </a:t>
            </a:r>
            <a:r>
              <a:rPr lang="en-CA" sz="2400" b="1" dirty="0">
                <a:highlight>
                  <a:srgbClr val="FFFF00"/>
                </a:highlight>
              </a:rPr>
              <a:t>he shall surely live</a:t>
            </a:r>
            <a:r>
              <a:rPr lang="en-CA" sz="2400" dirty="0"/>
              <a:t>. </a:t>
            </a:r>
          </a:p>
        </p:txBody>
      </p:sp>
    </p:spTree>
    <p:extLst>
      <p:ext uri="{BB962C8B-B14F-4D97-AF65-F5344CB8AC3E}">
        <p14:creationId xmlns:p14="http://schemas.microsoft.com/office/powerpoint/2010/main" val="41168415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E72517-A369-AE91-BAE1-9B73ADAE9CE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44A3212-F1F4-4D1C-94FE-4DD351A4A34E}"/>
              </a:ext>
            </a:extLst>
          </p:cNvPr>
          <p:cNvSpPr>
            <a:spLocks noGrp="1"/>
          </p:cNvSpPr>
          <p:nvPr>
            <p:ph type="title"/>
          </p:nvPr>
        </p:nvSpPr>
        <p:spPr>
          <a:xfrm>
            <a:off x="838200" y="1"/>
            <a:ext cx="10515600" cy="1138686"/>
          </a:xfrm>
        </p:spPr>
        <p:txBody>
          <a:bodyPr/>
          <a:lstStyle/>
          <a:p>
            <a:pPr algn="ctr"/>
            <a:r>
              <a:rPr kumimoji="0" lang="en-CA" sz="4400" b="0" i="0" u="none" strike="noStrike" kern="1200" cap="none" spc="0" normalizeH="0" baseline="0" noProof="0" dirty="0">
                <a:ln>
                  <a:noFill/>
                </a:ln>
                <a:solidFill>
                  <a:prstClr val="black"/>
                </a:solidFill>
                <a:effectLst/>
                <a:uLnTx/>
                <a:uFillTx/>
                <a:latin typeface="Arial Black" panose="020B0A04020102020204" pitchFamily="34" charset="0"/>
                <a:ea typeface="+mj-ea"/>
                <a:cs typeface="+mj-cs"/>
              </a:rPr>
              <a:t>Individual Responsibility</a:t>
            </a:r>
            <a:endParaRPr lang="en-CA" dirty="0"/>
          </a:p>
        </p:txBody>
      </p:sp>
      <p:sp>
        <p:nvSpPr>
          <p:cNvPr id="3" name="Content Placeholder 2">
            <a:extLst>
              <a:ext uri="{FF2B5EF4-FFF2-40B4-BE49-F238E27FC236}">
                <a16:creationId xmlns:a16="http://schemas.microsoft.com/office/drawing/2014/main" id="{610F6869-33F1-DA59-1683-4FD06E0C35D6}"/>
              </a:ext>
            </a:extLst>
          </p:cNvPr>
          <p:cNvSpPr>
            <a:spLocks noGrp="1"/>
          </p:cNvSpPr>
          <p:nvPr>
            <p:ph idx="1"/>
          </p:nvPr>
        </p:nvSpPr>
        <p:spPr>
          <a:xfrm>
            <a:off x="838200" y="1138687"/>
            <a:ext cx="10515600" cy="5719312"/>
          </a:xfrm>
        </p:spPr>
        <p:txBody>
          <a:bodyPr/>
          <a:lstStyle/>
          <a:p>
            <a:pPr>
              <a:spcBef>
                <a:spcPts val="1200"/>
              </a:spcBef>
              <a:defRPr/>
            </a:pPr>
            <a:r>
              <a:rPr lang="en-CA" dirty="0">
                <a:solidFill>
                  <a:prstClr val="black"/>
                </a:solidFill>
                <a:latin typeface="Calibri" panose="020F0502020204030204"/>
              </a:rPr>
              <a:t>Sins can always be repented of, </a:t>
            </a:r>
            <a:br>
              <a:rPr lang="en-CA" dirty="0">
                <a:solidFill>
                  <a:prstClr val="black"/>
                </a:solidFill>
                <a:latin typeface="Calibri" panose="020F0502020204030204"/>
              </a:rPr>
            </a:br>
            <a:r>
              <a:rPr lang="en-CA" dirty="0">
                <a:solidFill>
                  <a:prstClr val="black"/>
                </a:solidFill>
                <a:latin typeface="Calibri" panose="020F0502020204030204"/>
              </a:rPr>
              <a:t>but previous righteousness can never cover current sin:</a:t>
            </a:r>
            <a:endParaRPr kumimoji="0" lang="en-CA"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457200" lvl="1" indent="0">
              <a:spcBef>
                <a:spcPts val="600"/>
              </a:spcBef>
              <a:buNone/>
              <a:defRPr/>
            </a:pPr>
            <a:r>
              <a:rPr kumimoji="0" lang="en-CA" b="1" i="0" u="sng" strike="noStrike" kern="1200" cap="none" spc="0" normalizeH="0" baseline="0" noProof="0" dirty="0">
                <a:ln>
                  <a:noFill/>
                </a:ln>
                <a:solidFill>
                  <a:prstClr val="black"/>
                </a:solidFill>
                <a:effectLst/>
                <a:uLnTx/>
                <a:uFillTx/>
                <a:latin typeface="Calibri" panose="020F0502020204030204"/>
                <a:ea typeface="+mn-ea"/>
                <a:cs typeface="+mn-cs"/>
              </a:rPr>
              <a:t>Ezekiel 33:17-20 ESV</a:t>
            </a:r>
          </a:p>
          <a:p>
            <a:pPr marL="457200" marR="0" lvl="1" indent="0" algn="l" defTabSz="914400" rtl="0" eaLnBrk="1" fontAlgn="auto" latinLnBrk="0" hangingPunct="1">
              <a:lnSpc>
                <a:spcPct val="90000"/>
              </a:lnSpc>
              <a:spcBef>
                <a:spcPts val="600"/>
              </a:spcBef>
              <a:spcAft>
                <a:spcPts val="0"/>
              </a:spcAft>
              <a:buClrTx/>
              <a:buSzTx/>
              <a:buFontTx/>
              <a:buNone/>
              <a:tabLst/>
              <a:defRPr/>
            </a:pPr>
            <a:r>
              <a:rPr kumimoji="0" lang="en-CA"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Yet your people say</a:t>
            </a:r>
            <a:r>
              <a:rPr kumimoji="0" lang="en-CA"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CA"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The way of the Lord is not just</a:t>
            </a:r>
            <a:r>
              <a:rPr kumimoji="0" lang="en-CA" b="0" i="0" u="none" strike="noStrike" kern="1200" cap="none" spc="0" normalizeH="0" baseline="0" noProof="0" dirty="0">
                <a:ln>
                  <a:noFill/>
                </a:ln>
                <a:solidFill>
                  <a:prstClr val="black"/>
                </a:solidFill>
                <a:effectLst/>
                <a:uLnTx/>
                <a:uFillTx/>
                <a:latin typeface="Calibri" panose="020F0502020204030204"/>
                <a:ea typeface="+mn-ea"/>
                <a:cs typeface="+mn-cs"/>
              </a:rPr>
              <a:t>,’ </a:t>
            </a:r>
            <a:br>
              <a:rPr kumimoji="0" lang="en-CA"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CA" b="0" i="0" u="none" strike="noStrike" kern="1200" cap="none" spc="0" normalizeH="0" baseline="0" noProof="0" dirty="0">
                <a:ln>
                  <a:noFill/>
                </a:ln>
                <a:solidFill>
                  <a:prstClr val="black"/>
                </a:solidFill>
                <a:effectLst/>
                <a:uLnTx/>
                <a:uFillTx/>
                <a:latin typeface="Calibri" panose="020F0502020204030204"/>
                <a:ea typeface="+mn-ea"/>
                <a:cs typeface="+mn-cs"/>
              </a:rPr>
              <a:t>when it is their own way that is not just. </a:t>
            </a:r>
          </a:p>
          <a:p>
            <a:pPr marL="457200" marR="0" lvl="1" indent="0" algn="l" defTabSz="914400" rtl="0" eaLnBrk="1" fontAlgn="auto" latinLnBrk="0" hangingPunct="1">
              <a:lnSpc>
                <a:spcPct val="90000"/>
              </a:lnSpc>
              <a:spcBef>
                <a:spcPts val="600"/>
              </a:spcBef>
              <a:spcAft>
                <a:spcPts val="0"/>
              </a:spcAft>
              <a:buClrTx/>
              <a:buSzTx/>
              <a:buFontTx/>
              <a:buNone/>
              <a:tabLst/>
              <a:defRPr/>
            </a:pPr>
            <a:r>
              <a:rPr kumimoji="0" lang="en-CA" b="0" i="0" u="none" strike="noStrike" kern="1200" cap="none" spc="0" normalizeH="0" baseline="0" noProof="0" dirty="0">
                <a:ln>
                  <a:noFill/>
                </a:ln>
                <a:solidFill>
                  <a:prstClr val="black"/>
                </a:solidFill>
                <a:effectLst/>
                <a:uLnTx/>
                <a:uFillTx/>
                <a:latin typeface="Calibri" panose="020F0502020204030204"/>
                <a:ea typeface="+mn-ea"/>
                <a:cs typeface="+mn-cs"/>
              </a:rPr>
              <a:t>When the righteous turns </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from his righteousness and does injustice, </a:t>
            </a:r>
            <a:b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he shall die for it</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457200" marR="0" lvl="1" indent="0" algn="l" defTabSz="914400" rtl="0" eaLnBrk="1" fontAlgn="auto" latinLnBrk="0" hangingPunct="1">
              <a:lnSpc>
                <a:spcPct val="90000"/>
              </a:lnSpc>
              <a:spcBef>
                <a:spcPts val="600"/>
              </a:spcBef>
              <a:spcAft>
                <a:spcPts val="0"/>
              </a:spcAft>
              <a:buClrTx/>
              <a:buSzTx/>
              <a:buFontTx/>
              <a:buNone/>
              <a:tabLst/>
              <a:defRPr/>
            </a:pP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And when the wicked turns from his wickedness and does what is just and right,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he shall live by this</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457200" marR="0" lvl="1" indent="0" algn="l" defTabSz="914400" rtl="0" eaLnBrk="1" fontAlgn="auto" latinLnBrk="0" hangingPunct="1">
              <a:lnSpc>
                <a:spcPct val="90000"/>
              </a:lnSpc>
              <a:spcBef>
                <a:spcPts val="600"/>
              </a:spcBef>
              <a:spcAft>
                <a:spcPts val="0"/>
              </a:spcAft>
              <a:buClrTx/>
              <a:buSzTx/>
              <a:buFontTx/>
              <a:buNone/>
              <a:tabLst/>
              <a:defRPr/>
            </a:pP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Yet you say, ‘The way of the Lord is not just.’ </a:t>
            </a:r>
          </a:p>
          <a:p>
            <a:pPr marL="457200" marR="0" lvl="1" indent="0" algn="l" defTabSz="914400" rtl="0" eaLnBrk="1" fontAlgn="auto" latinLnBrk="0" hangingPunct="1">
              <a:lnSpc>
                <a:spcPct val="90000"/>
              </a:lnSpc>
              <a:spcBef>
                <a:spcPts val="600"/>
              </a:spcBef>
              <a:spcAft>
                <a:spcPts val="0"/>
              </a:spcAft>
              <a:buClrTx/>
              <a:buSzTx/>
              <a:buFontTx/>
              <a:buNone/>
              <a:tabLst/>
              <a:defRPr/>
            </a:pP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O house of Israel,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I will judge each of you according to his ways</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a:t>
            </a:r>
          </a:p>
          <a:p>
            <a:pPr>
              <a:spcBef>
                <a:spcPts val="1800"/>
              </a:spcBef>
            </a:pPr>
            <a:r>
              <a:rPr lang="en-CA" b="1" dirty="0">
                <a:highlight>
                  <a:srgbClr val="FFFF00"/>
                </a:highlight>
              </a:rPr>
              <a:t>Each person must stand alone before God …</a:t>
            </a:r>
          </a:p>
        </p:txBody>
      </p:sp>
    </p:spTree>
    <p:extLst>
      <p:ext uri="{BB962C8B-B14F-4D97-AF65-F5344CB8AC3E}">
        <p14:creationId xmlns:p14="http://schemas.microsoft.com/office/powerpoint/2010/main" val="13847284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F3848-8ADA-2360-69FE-8F52738F6D3F}"/>
              </a:ext>
            </a:extLst>
          </p:cNvPr>
          <p:cNvSpPr>
            <a:spLocks noGrp="1"/>
          </p:cNvSpPr>
          <p:nvPr>
            <p:ph type="title"/>
          </p:nvPr>
        </p:nvSpPr>
        <p:spPr>
          <a:xfrm>
            <a:off x="838200" y="1"/>
            <a:ext cx="10515600" cy="1162372"/>
          </a:xfrm>
        </p:spPr>
        <p:txBody>
          <a:bodyPr/>
          <a:lstStyle/>
          <a:p>
            <a:pPr algn="ctr"/>
            <a:r>
              <a:rPr lang="en-CA" dirty="0">
                <a:latin typeface="Arial Black" panose="020B0A04020102020204" pitchFamily="34" charset="0"/>
              </a:rPr>
              <a:t>Signs of Repentance</a:t>
            </a:r>
          </a:p>
        </p:txBody>
      </p:sp>
      <p:sp>
        <p:nvSpPr>
          <p:cNvPr id="3" name="Content Placeholder 2">
            <a:extLst>
              <a:ext uri="{FF2B5EF4-FFF2-40B4-BE49-F238E27FC236}">
                <a16:creationId xmlns:a16="http://schemas.microsoft.com/office/drawing/2014/main" id="{191DD6A7-B351-15A1-B119-DCB133FAC796}"/>
              </a:ext>
            </a:extLst>
          </p:cNvPr>
          <p:cNvSpPr>
            <a:spLocks noGrp="1"/>
          </p:cNvSpPr>
          <p:nvPr>
            <p:ph idx="1"/>
          </p:nvPr>
        </p:nvSpPr>
        <p:spPr>
          <a:xfrm>
            <a:off x="603849" y="1162373"/>
            <a:ext cx="10955548" cy="5695625"/>
          </a:xfrm>
        </p:spPr>
        <p:txBody>
          <a:bodyPr>
            <a:noAutofit/>
          </a:bodyPr>
          <a:lstStyle/>
          <a:p>
            <a:pPr marL="0" indent="0">
              <a:buNone/>
            </a:pPr>
            <a:r>
              <a:rPr lang="en-CA" dirty="0"/>
              <a:t>Some of the individual exiles were beginning to listen to Ezekiel:</a:t>
            </a:r>
          </a:p>
          <a:p>
            <a:pPr marL="457200" lvl="1" indent="0">
              <a:buNone/>
            </a:pPr>
            <a:r>
              <a:rPr lang="en-CA" b="1" u="sng" dirty="0"/>
              <a:t>Ezekiel 33:10-11 ESV</a:t>
            </a:r>
          </a:p>
          <a:p>
            <a:pPr marL="457200" lvl="1" indent="0">
              <a:spcBef>
                <a:spcPts val="0"/>
              </a:spcBef>
              <a:buNone/>
            </a:pPr>
            <a:r>
              <a:rPr lang="en-CA" dirty="0"/>
              <a:t>And you, son of man, say to the house of Israel, </a:t>
            </a:r>
          </a:p>
          <a:p>
            <a:pPr marL="914400" lvl="2" indent="0">
              <a:spcBef>
                <a:spcPts val="0"/>
              </a:spcBef>
              <a:buNone/>
            </a:pPr>
            <a:r>
              <a:rPr lang="en-CA" sz="2400" dirty="0"/>
              <a:t>Thus have you said: </a:t>
            </a:r>
          </a:p>
          <a:p>
            <a:pPr marL="1371600" lvl="3" indent="0">
              <a:spcBef>
                <a:spcPts val="0"/>
              </a:spcBef>
              <a:buNone/>
            </a:pPr>
            <a:r>
              <a:rPr lang="en-CA" sz="2400" dirty="0"/>
              <a:t>‘Surely </a:t>
            </a:r>
            <a:r>
              <a:rPr lang="en-CA" sz="2400" b="1" dirty="0">
                <a:highlight>
                  <a:srgbClr val="FFFF00"/>
                </a:highlight>
              </a:rPr>
              <a:t>our transgressions and our sins are upon us</a:t>
            </a:r>
            <a:r>
              <a:rPr lang="en-CA" sz="2400" dirty="0"/>
              <a:t>, </a:t>
            </a:r>
            <a:br>
              <a:rPr lang="en-CA" sz="2400" dirty="0"/>
            </a:br>
            <a:r>
              <a:rPr lang="en-CA" sz="2400" dirty="0"/>
              <a:t>and we rot away because of them.  </a:t>
            </a:r>
            <a:r>
              <a:rPr lang="en-CA" sz="2400" b="1" dirty="0">
                <a:highlight>
                  <a:srgbClr val="FFFF00"/>
                </a:highlight>
              </a:rPr>
              <a:t>How then can we live</a:t>
            </a:r>
            <a:r>
              <a:rPr lang="en-CA" sz="2400" dirty="0"/>
              <a:t>?’</a:t>
            </a:r>
          </a:p>
          <a:p>
            <a:pPr marL="457200" lvl="1" indent="0">
              <a:spcBef>
                <a:spcPts val="600"/>
              </a:spcBef>
              <a:buNone/>
            </a:pPr>
            <a:r>
              <a:rPr lang="en-CA" dirty="0"/>
              <a:t>Say to them, as I live, declares the Lord GOD,</a:t>
            </a:r>
          </a:p>
          <a:p>
            <a:pPr marL="914400" lvl="2" indent="0">
              <a:spcBef>
                <a:spcPts val="600"/>
              </a:spcBef>
              <a:buNone/>
            </a:pPr>
            <a:r>
              <a:rPr lang="en-CA" sz="2400" b="1" dirty="0">
                <a:highlight>
                  <a:srgbClr val="FFFF00"/>
                </a:highlight>
              </a:rPr>
              <a:t>I have no pleasure in the death of the wicked</a:t>
            </a:r>
            <a:r>
              <a:rPr lang="en-CA" sz="2400" dirty="0"/>
              <a:t>, </a:t>
            </a:r>
            <a:br>
              <a:rPr lang="en-CA" sz="2400" dirty="0"/>
            </a:br>
            <a:r>
              <a:rPr lang="en-CA" sz="2400" dirty="0"/>
              <a:t>but that </a:t>
            </a:r>
            <a:r>
              <a:rPr lang="en-CA" sz="2400" b="1" dirty="0">
                <a:highlight>
                  <a:srgbClr val="FFFF00"/>
                </a:highlight>
              </a:rPr>
              <a:t>the wicked turn from his way and live</a:t>
            </a:r>
            <a:r>
              <a:rPr lang="en-CA" sz="2400" dirty="0"/>
              <a:t>; </a:t>
            </a:r>
            <a:br>
              <a:rPr lang="en-CA" sz="2400" dirty="0"/>
            </a:br>
            <a:r>
              <a:rPr lang="en-CA" sz="2400" b="1" dirty="0">
                <a:highlight>
                  <a:srgbClr val="FFFF00"/>
                </a:highlight>
              </a:rPr>
              <a:t>turn back</a:t>
            </a:r>
            <a:r>
              <a:rPr lang="en-CA" sz="2400" dirty="0"/>
              <a:t>, </a:t>
            </a:r>
            <a:r>
              <a:rPr lang="en-CA" sz="2400" b="1" dirty="0">
                <a:highlight>
                  <a:srgbClr val="FFFF00"/>
                </a:highlight>
              </a:rPr>
              <a:t>turn back</a:t>
            </a:r>
            <a:r>
              <a:rPr lang="en-CA" sz="2400" dirty="0"/>
              <a:t> from your evil ways, </a:t>
            </a:r>
            <a:br>
              <a:rPr lang="en-CA" sz="2400" dirty="0"/>
            </a:br>
            <a:r>
              <a:rPr lang="en-CA" sz="2400" dirty="0"/>
              <a:t>for why will you die, O house of Israel?</a:t>
            </a:r>
          </a:p>
          <a:p>
            <a:pPr marL="457200" lvl="1" indent="0">
              <a:spcBef>
                <a:spcPts val="1200"/>
              </a:spcBef>
              <a:buNone/>
            </a:pPr>
            <a:r>
              <a:rPr lang="en-CA" b="1" u="sng" dirty="0"/>
              <a:t>Ezekiel 3:11 ESV</a:t>
            </a:r>
          </a:p>
          <a:p>
            <a:pPr marL="457200" lvl="1" indent="0">
              <a:spcBef>
                <a:spcPts val="0"/>
              </a:spcBef>
              <a:buNone/>
            </a:pPr>
            <a:r>
              <a:rPr lang="en-CA" dirty="0"/>
              <a:t>And go to the exiles, to your people, and speak to them and say to them, </a:t>
            </a:r>
          </a:p>
          <a:p>
            <a:pPr marL="914400" lvl="2" indent="0">
              <a:spcBef>
                <a:spcPts val="0"/>
              </a:spcBef>
              <a:buNone/>
            </a:pPr>
            <a:r>
              <a:rPr lang="en-CA" sz="2400" dirty="0"/>
              <a:t>‘Thus says the Lord GOD,’ </a:t>
            </a:r>
          </a:p>
          <a:p>
            <a:pPr marL="457200" lvl="1" indent="0">
              <a:spcBef>
                <a:spcPts val="0"/>
              </a:spcBef>
              <a:buNone/>
            </a:pPr>
            <a:r>
              <a:rPr lang="en-CA" b="1" dirty="0">
                <a:highlight>
                  <a:srgbClr val="FFFF00"/>
                </a:highlight>
              </a:rPr>
              <a:t>whether they hear </a:t>
            </a:r>
            <a:r>
              <a:rPr lang="en-CA" dirty="0"/>
              <a:t>or refuse to hear.</a:t>
            </a:r>
          </a:p>
        </p:txBody>
      </p:sp>
    </p:spTree>
    <p:extLst>
      <p:ext uri="{BB962C8B-B14F-4D97-AF65-F5344CB8AC3E}">
        <p14:creationId xmlns:p14="http://schemas.microsoft.com/office/powerpoint/2010/main" val="12445089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525247-CE65-6514-A348-8A5C7E1BE6E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0D608F6-B607-168A-0174-8190216318E7}"/>
              </a:ext>
            </a:extLst>
          </p:cNvPr>
          <p:cNvSpPr>
            <a:spLocks noGrp="1"/>
          </p:cNvSpPr>
          <p:nvPr>
            <p:ph type="title"/>
          </p:nvPr>
        </p:nvSpPr>
        <p:spPr>
          <a:xfrm>
            <a:off x="838200" y="1"/>
            <a:ext cx="10515600" cy="1162372"/>
          </a:xfrm>
        </p:spPr>
        <p:txBody>
          <a:bodyPr/>
          <a:lstStyle/>
          <a:p>
            <a:pPr algn="ctr"/>
            <a:r>
              <a:rPr lang="en-CA" dirty="0">
                <a:latin typeface="Arial Black" panose="020B0A04020102020204" pitchFamily="34" charset="0"/>
              </a:rPr>
              <a:t>Signs of Repentance</a:t>
            </a:r>
          </a:p>
        </p:txBody>
      </p:sp>
      <p:sp>
        <p:nvSpPr>
          <p:cNvPr id="3" name="Content Placeholder 2">
            <a:extLst>
              <a:ext uri="{FF2B5EF4-FFF2-40B4-BE49-F238E27FC236}">
                <a16:creationId xmlns:a16="http://schemas.microsoft.com/office/drawing/2014/main" id="{C0291DB0-5B53-792E-D013-2D0D243CEA6E}"/>
              </a:ext>
            </a:extLst>
          </p:cNvPr>
          <p:cNvSpPr>
            <a:spLocks noGrp="1"/>
          </p:cNvSpPr>
          <p:nvPr>
            <p:ph idx="1"/>
          </p:nvPr>
        </p:nvSpPr>
        <p:spPr>
          <a:xfrm>
            <a:off x="586596" y="1162373"/>
            <a:ext cx="10972800" cy="5695625"/>
          </a:xfrm>
        </p:spPr>
        <p:txBody>
          <a:bodyPr>
            <a:noAutofit/>
          </a:bodyPr>
          <a:lstStyle/>
          <a:p>
            <a:pPr marL="0" indent="0">
              <a:spcBef>
                <a:spcPts val="600"/>
              </a:spcBef>
              <a:buNone/>
            </a:pPr>
            <a:r>
              <a:rPr lang="en-CA" dirty="0"/>
              <a:t>Some were beginning to listen, but </a:t>
            </a:r>
            <a:r>
              <a:rPr lang="en-CA" b="1" dirty="0">
                <a:highlight>
                  <a:srgbClr val="FFFF00"/>
                </a:highlight>
              </a:rPr>
              <a:t>the majority were still stubborn</a:t>
            </a:r>
            <a:r>
              <a:rPr lang="en-CA" dirty="0"/>
              <a:t>: </a:t>
            </a:r>
          </a:p>
          <a:p>
            <a:pPr marL="457200" lvl="1" indent="0">
              <a:spcBef>
                <a:spcPts val="0"/>
              </a:spcBef>
              <a:buNone/>
            </a:pPr>
            <a:r>
              <a:rPr lang="en-CA" b="1" u="sng" dirty="0"/>
              <a:t>Ezekiel 33:30-33 ESV</a:t>
            </a:r>
          </a:p>
          <a:p>
            <a:pPr marL="457200" lvl="1" indent="0">
              <a:spcBef>
                <a:spcPts val="0"/>
              </a:spcBef>
              <a:buNone/>
            </a:pPr>
            <a:r>
              <a:rPr lang="en-CA" dirty="0"/>
              <a:t>As for you, son of man, your people who talk together about you by the walls </a:t>
            </a:r>
            <a:br>
              <a:rPr lang="en-CA" dirty="0"/>
            </a:br>
            <a:r>
              <a:rPr lang="en-CA" dirty="0"/>
              <a:t>and at the doors of the houses, say to one another, each to his brother, </a:t>
            </a:r>
          </a:p>
          <a:p>
            <a:pPr marL="914400" lvl="2" indent="0">
              <a:spcBef>
                <a:spcPts val="0"/>
              </a:spcBef>
              <a:buNone/>
            </a:pPr>
            <a:r>
              <a:rPr lang="en-CA" sz="2400" dirty="0"/>
              <a:t>‘</a:t>
            </a:r>
            <a:r>
              <a:rPr lang="en-CA" sz="2400" b="1" dirty="0">
                <a:highlight>
                  <a:srgbClr val="FFFF00"/>
                </a:highlight>
              </a:rPr>
              <a:t>Come, and hear what the word is that comes from the LORD</a:t>
            </a:r>
            <a:r>
              <a:rPr lang="en-CA" sz="2400" dirty="0"/>
              <a:t>.’  </a:t>
            </a:r>
          </a:p>
          <a:p>
            <a:pPr marL="457200" lvl="1" indent="0">
              <a:spcBef>
                <a:spcPts val="600"/>
              </a:spcBef>
              <a:buNone/>
            </a:pPr>
            <a:r>
              <a:rPr lang="en-CA" dirty="0"/>
              <a:t>And they come to you as people come, and they sit before you as my people, </a:t>
            </a:r>
            <a:br>
              <a:rPr lang="en-CA" dirty="0"/>
            </a:br>
            <a:r>
              <a:rPr lang="en-CA" dirty="0"/>
              <a:t>and </a:t>
            </a:r>
            <a:r>
              <a:rPr lang="en-CA" b="1" dirty="0">
                <a:highlight>
                  <a:srgbClr val="FFFF00"/>
                </a:highlight>
              </a:rPr>
              <a:t>they hear what you say but they will not do it</a:t>
            </a:r>
            <a:r>
              <a:rPr lang="en-CA" dirty="0"/>
              <a:t>; </a:t>
            </a:r>
            <a:br>
              <a:rPr lang="en-CA" dirty="0"/>
            </a:br>
            <a:r>
              <a:rPr lang="en-CA" dirty="0"/>
              <a:t>for with lustful talk in their mouths they act; </a:t>
            </a:r>
            <a:r>
              <a:rPr lang="en-CA" b="1" dirty="0">
                <a:highlight>
                  <a:srgbClr val="FFFF00"/>
                </a:highlight>
              </a:rPr>
              <a:t>their heart is set on their gain</a:t>
            </a:r>
            <a:r>
              <a:rPr lang="en-CA" dirty="0"/>
              <a:t>.  </a:t>
            </a:r>
          </a:p>
          <a:p>
            <a:pPr marL="457200" lvl="1" indent="0">
              <a:spcBef>
                <a:spcPts val="600"/>
              </a:spcBef>
              <a:buNone/>
            </a:pPr>
            <a:r>
              <a:rPr lang="en-CA" dirty="0"/>
              <a:t>And behold, you are to them like one who sings lustful songs with a beautiful voice and plays well on an instrument, </a:t>
            </a:r>
            <a:br>
              <a:rPr lang="en-CA" dirty="0"/>
            </a:br>
            <a:r>
              <a:rPr lang="en-CA" dirty="0"/>
              <a:t>for </a:t>
            </a:r>
            <a:r>
              <a:rPr lang="en-CA" b="1" dirty="0">
                <a:highlight>
                  <a:srgbClr val="FFFF00"/>
                </a:highlight>
              </a:rPr>
              <a:t>they hear what you say, but they will not do it</a:t>
            </a:r>
            <a:r>
              <a:rPr lang="en-CA" dirty="0"/>
              <a:t>.  </a:t>
            </a:r>
          </a:p>
          <a:p>
            <a:pPr marL="457200" lvl="1" indent="0">
              <a:spcBef>
                <a:spcPts val="600"/>
              </a:spcBef>
              <a:buNone/>
            </a:pPr>
            <a:r>
              <a:rPr lang="en-CA" b="1" dirty="0">
                <a:highlight>
                  <a:srgbClr val="FFFF00"/>
                </a:highlight>
              </a:rPr>
              <a:t>When this comes</a:t>
            </a:r>
            <a:r>
              <a:rPr lang="en-CA" dirty="0"/>
              <a:t>—and come it will!—</a:t>
            </a:r>
            <a:br>
              <a:rPr lang="en-CA" dirty="0"/>
            </a:br>
            <a:r>
              <a:rPr lang="en-CA" b="1" dirty="0">
                <a:highlight>
                  <a:srgbClr val="FFFF00"/>
                </a:highlight>
              </a:rPr>
              <a:t>then they will know that a prophet has been among them</a:t>
            </a:r>
            <a:r>
              <a:rPr lang="en-CA" dirty="0"/>
              <a:t>.</a:t>
            </a:r>
          </a:p>
          <a:p>
            <a:pPr marL="457200" lvl="1" indent="0">
              <a:spcBef>
                <a:spcPts val="600"/>
              </a:spcBef>
              <a:buNone/>
            </a:pPr>
            <a:r>
              <a:rPr lang="en-CA" b="1" u="sng" dirty="0"/>
              <a:t>Ezekiel 2:5 ESV</a:t>
            </a:r>
          </a:p>
          <a:p>
            <a:pPr marL="457200" lvl="1" indent="0">
              <a:spcBef>
                <a:spcPts val="0"/>
              </a:spcBef>
              <a:buNone/>
            </a:pPr>
            <a:r>
              <a:rPr lang="en-CA" dirty="0"/>
              <a:t>And whether they hear or refuse to hear (for they are a rebellious house) </a:t>
            </a:r>
            <a:br>
              <a:rPr lang="en-CA" dirty="0"/>
            </a:br>
            <a:r>
              <a:rPr lang="en-CA" b="1" dirty="0">
                <a:highlight>
                  <a:srgbClr val="FFFF00"/>
                </a:highlight>
              </a:rPr>
              <a:t>they will know that a prophet has been among them</a:t>
            </a:r>
            <a:r>
              <a:rPr lang="en-CA" dirty="0"/>
              <a:t>.</a:t>
            </a:r>
          </a:p>
        </p:txBody>
      </p:sp>
    </p:spTree>
    <p:extLst>
      <p:ext uri="{BB962C8B-B14F-4D97-AF65-F5344CB8AC3E}">
        <p14:creationId xmlns:p14="http://schemas.microsoft.com/office/powerpoint/2010/main" val="41685663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73BB26-EC4E-CAC6-175D-728CE747C2DD}"/>
              </a:ext>
            </a:extLst>
          </p:cNvPr>
          <p:cNvSpPr>
            <a:spLocks noGrp="1"/>
          </p:cNvSpPr>
          <p:nvPr>
            <p:ph type="title"/>
          </p:nvPr>
        </p:nvSpPr>
        <p:spPr>
          <a:xfrm>
            <a:off x="0" y="1"/>
            <a:ext cx="12192000" cy="1146874"/>
          </a:xfrm>
        </p:spPr>
        <p:txBody>
          <a:bodyPr/>
          <a:lstStyle/>
          <a:p>
            <a:pPr algn="ctr"/>
            <a:r>
              <a:rPr lang="en-CA" dirty="0">
                <a:latin typeface="Arial Black" panose="020B0A04020102020204" pitchFamily="34" charset="0"/>
              </a:rPr>
              <a:t>The Few Remaining in the Land</a:t>
            </a:r>
          </a:p>
        </p:txBody>
      </p:sp>
      <p:sp>
        <p:nvSpPr>
          <p:cNvPr id="3" name="Content Placeholder 2">
            <a:extLst>
              <a:ext uri="{FF2B5EF4-FFF2-40B4-BE49-F238E27FC236}">
                <a16:creationId xmlns:a16="http://schemas.microsoft.com/office/drawing/2014/main" id="{7454639E-7F65-7DF5-7749-7381D851A986}"/>
              </a:ext>
            </a:extLst>
          </p:cNvPr>
          <p:cNvSpPr>
            <a:spLocks noGrp="1"/>
          </p:cNvSpPr>
          <p:nvPr>
            <p:ph idx="1"/>
          </p:nvPr>
        </p:nvSpPr>
        <p:spPr>
          <a:xfrm>
            <a:off x="671804" y="1146876"/>
            <a:ext cx="11520196" cy="5711124"/>
          </a:xfrm>
        </p:spPr>
        <p:txBody>
          <a:bodyPr/>
          <a:lstStyle/>
          <a:p>
            <a:pPr marL="0" indent="0">
              <a:buNone/>
            </a:pPr>
            <a:r>
              <a:rPr lang="en-CA" dirty="0"/>
              <a:t>God is clear and specific – </a:t>
            </a:r>
            <a:br>
              <a:rPr lang="en-CA" dirty="0"/>
            </a:br>
            <a:r>
              <a:rPr lang="en-CA" b="1" dirty="0">
                <a:highlight>
                  <a:srgbClr val="FFFF00"/>
                </a:highlight>
              </a:rPr>
              <a:t>he is NOT working with those who have been left in the Land</a:t>
            </a:r>
            <a:r>
              <a:rPr lang="en-CA" dirty="0"/>
              <a:t>:</a:t>
            </a:r>
          </a:p>
          <a:p>
            <a:pPr marL="457200" lvl="1" indent="0">
              <a:buNone/>
            </a:pPr>
            <a:r>
              <a:rPr lang="en-CA" b="1" u="sng" dirty="0"/>
              <a:t>Ezekiel 33:23-26 ESV</a:t>
            </a:r>
          </a:p>
          <a:p>
            <a:pPr marL="457200" lvl="1" indent="0">
              <a:spcBef>
                <a:spcPts val="0"/>
              </a:spcBef>
              <a:buNone/>
            </a:pPr>
            <a:r>
              <a:rPr lang="en-CA" dirty="0"/>
              <a:t>The word of the LORD came to me: </a:t>
            </a:r>
          </a:p>
          <a:p>
            <a:pPr marL="914400" lvl="2" indent="0">
              <a:spcBef>
                <a:spcPts val="0"/>
              </a:spcBef>
              <a:buNone/>
            </a:pPr>
            <a:r>
              <a:rPr lang="en-CA" sz="2400" dirty="0"/>
              <a:t>Son of man, </a:t>
            </a:r>
            <a:r>
              <a:rPr lang="en-CA" sz="2400" b="1" dirty="0">
                <a:highlight>
                  <a:srgbClr val="FFFF00"/>
                </a:highlight>
              </a:rPr>
              <a:t>the inhabitants of these waste places in the land of Israel keep saying</a:t>
            </a:r>
            <a:r>
              <a:rPr lang="en-CA" sz="2400" dirty="0"/>
              <a:t>,  </a:t>
            </a:r>
          </a:p>
          <a:p>
            <a:pPr marL="1371600" lvl="3" indent="0">
              <a:spcBef>
                <a:spcPts val="0"/>
              </a:spcBef>
              <a:buNone/>
            </a:pPr>
            <a:r>
              <a:rPr lang="en-CA" sz="2400" dirty="0"/>
              <a:t>‘Abraham was only one man, </a:t>
            </a:r>
            <a:br>
              <a:rPr lang="en-CA" sz="2400" dirty="0"/>
            </a:br>
            <a:r>
              <a:rPr lang="en-CA" sz="2400" dirty="0"/>
              <a:t>yet he got possession of the land; </a:t>
            </a:r>
            <a:br>
              <a:rPr lang="en-CA" sz="2400" dirty="0"/>
            </a:br>
            <a:r>
              <a:rPr lang="en-CA" sz="2400" dirty="0"/>
              <a:t>but we are many; </a:t>
            </a:r>
            <a:r>
              <a:rPr lang="en-CA" sz="2400" b="1" dirty="0">
                <a:highlight>
                  <a:srgbClr val="FFFF00"/>
                </a:highlight>
              </a:rPr>
              <a:t>the land is surely given us to possess</a:t>
            </a:r>
            <a:r>
              <a:rPr lang="en-CA" sz="2400" dirty="0"/>
              <a:t>.’ </a:t>
            </a:r>
          </a:p>
          <a:p>
            <a:pPr marL="914400" lvl="2" indent="0">
              <a:buNone/>
            </a:pPr>
            <a:r>
              <a:rPr lang="en-CA" sz="2400" dirty="0"/>
              <a:t>Therefore say to them, </a:t>
            </a:r>
          </a:p>
          <a:p>
            <a:pPr marL="1371600" lvl="3" indent="0">
              <a:spcBef>
                <a:spcPts val="0"/>
              </a:spcBef>
              <a:buNone/>
            </a:pPr>
            <a:r>
              <a:rPr lang="en-CA" sz="2400" dirty="0"/>
              <a:t>Thus says the Lord GOD: </a:t>
            </a:r>
          </a:p>
          <a:p>
            <a:pPr marL="1828800" lvl="4" indent="0">
              <a:spcBef>
                <a:spcPts val="0"/>
              </a:spcBef>
              <a:buNone/>
            </a:pPr>
            <a:r>
              <a:rPr lang="en-CA" sz="2400" dirty="0"/>
              <a:t>You eat flesh with the blood and lift up your eyes to your idols </a:t>
            </a:r>
            <a:br>
              <a:rPr lang="en-CA" sz="2400" dirty="0"/>
            </a:br>
            <a:r>
              <a:rPr lang="en-CA" sz="2400" dirty="0"/>
              <a:t>and shed blood; </a:t>
            </a:r>
            <a:r>
              <a:rPr lang="en-CA" sz="2400" b="1" dirty="0">
                <a:highlight>
                  <a:srgbClr val="FFFF00"/>
                </a:highlight>
              </a:rPr>
              <a:t>shall you then possess the land</a:t>
            </a:r>
            <a:r>
              <a:rPr lang="en-CA" sz="2400" dirty="0"/>
              <a:t>?  </a:t>
            </a:r>
          </a:p>
          <a:p>
            <a:pPr marL="1828800" lvl="4" indent="0">
              <a:spcBef>
                <a:spcPts val="600"/>
              </a:spcBef>
              <a:buNone/>
            </a:pPr>
            <a:r>
              <a:rPr lang="en-CA" sz="2400" dirty="0"/>
              <a:t>You rely on the sword, you commit abominations, </a:t>
            </a:r>
            <a:br>
              <a:rPr lang="en-CA" sz="2400" dirty="0"/>
            </a:br>
            <a:r>
              <a:rPr lang="en-CA" sz="2400" dirty="0"/>
              <a:t>and each of you defiles his neighbor’s wife; </a:t>
            </a:r>
            <a:br>
              <a:rPr lang="en-CA" sz="2400" dirty="0"/>
            </a:br>
            <a:r>
              <a:rPr lang="en-CA" sz="2400" b="1" dirty="0">
                <a:highlight>
                  <a:srgbClr val="FFFF00"/>
                </a:highlight>
              </a:rPr>
              <a:t>shall you then possess the land</a:t>
            </a:r>
            <a:r>
              <a:rPr lang="en-CA" sz="2400" dirty="0"/>
              <a:t>? </a:t>
            </a:r>
          </a:p>
        </p:txBody>
      </p:sp>
    </p:spTree>
    <p:extLst>
      <p:ext uri="{BB962C8B-B14F-4D97-AF65-F5344CB8AC3E}">
        <p14:creationId xmlns:p14="http://schemas.microsoft.com/office/powerpoint/2010/main" val="33385513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2A3771-0FF0-6580-5865-2A08194F432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DBB1AD4-BC7B-1659-11C9-14B398EFB009}"/>
              </a:ext>
            </a:extLst>
          </p:cNvPr>
          <p:cNvSpPr>
            <a:spLocks noGrp="1"/>
          </p:cNvSpPr>
          <p:nvPr>
            <p:ph type="title"/>
          </p:nvPr>
        </p:nvSpPr>
        <p:spPr>
          <a:xfrm>
            <a:off x="0" y="1"/>
            <a:ext cx="12192000" cy="1146874"/>
          </a:xfrm>
        </p:spPr>
        <p:txBody>
          <a:bodyPr/>
          <a:lstStyle/>
          <a:p>
            <a:pPr algn="ctr"/>
            <a:r>
              <a:rPr lang="en-CA" dirty="0">
                <a:latin typeface="Arial Black" panose="020B0A04020102020204" pitchFamily="34" charset="0"/>
              </a:rPr>
              <a:t>The Few Remaining in the Land</a:t>
            </a:r>
          </a:p>
        </p:txBody>
      </p:sp>
      <p:sp>
        <p:nvSpPr>
          <p:cNvPr id="3" name="Content Placeholder 2">
            <a:extLst>
              <a:ext uri="{FF2B5EF4-FFF2-40B4-BE49-F238E27FC236}">
                <a16:creationId xmlns:a16="http://schemas.microsoft.com/office/drawing/2014/main" id="{54993B30-07CD-4D20-2A6B-135A8C604E40}"/>
              </a:ext>
            </a:extLst>
          </p:cNvPr>
          <p:cNvSpPr>
            <a:spLocks noGrp="1"/>
          </p:cNvSpPr>
          <p:nvPr>
            <p:ph idx="1"/>
          </p:nvPr>
        </p:nvSpPr>
        <p:spPr>
          <a:xfrm>
            <a:off x="615820" y="1146876"/>
            <a:ext cx="11576180" cy="5711124"/>
          </a:xfrm>
        </p:spPr>
        <p:txBody>
          <a:bodyPr>
            <a:normAutofit lnSpcReduction="10000"/>
          </a:bodyPr>
          <a:lstStyle/>
          <a:p>
            <a:pPr marL="457200" lvl="1" indent="0">
              <a:buNone/>
            </a:pPr>
            <a:r>
              <a:rPr lang="en-CA" b="1" u="sng" dirty="0"/>
              <a:t>Ezekiel 33:27-29 ESV</a:t>
            </a:r>
          </a:p>
          <a:p>
            <a:pPr marL="914400" lvl="2" indent="0">
              <a:spcBef>
                <a:spcPts val="0"/>
              </a:spcBef>
              <a:buNone/>
            </a:pPr>
            <a:r>
              <a:rPr lang="en-CA" sz="2400" dirty="0"/>
              <a:t>Say this to them, </a:t>
            </a:r>
          </a:p>
          <a:p>
            <a:pPr marL="1371600" lvl="3" indent="0">
              <a:spcBef>
                <a:spcPts val="0"/>
              </a:spcBef>
              <a:buNone/>
            </a:pPr>
            <a:r>
              <a:rPr lang="en-CA" sz="2400" dirty="0"/>
              <a:t>Thus says the Lord GOD: </a:t>
            </a:r>
          </a:p>
          <a:p>
            <a:pPr marL="1828800" lvl="4" indent="0">
              <a:spcBef>
                <a:spcPts val="0"/>
              </a:spcBef>
              <a:buNone/>
            </a:pPr>
            <a:r>
              <a:rPr lang="en-CA" sz="2400" dirty="0"/>
              <a:t>As I live, surely </a:t>
            </a:r>
            <a:r>
              <a:rPr lang="en-CA" sz="2400" b="1" dirty="0">
                <a:highlight>
                  <a:srgbClr val="FFFF00"/>
                </a:highlight>
              </a:rPr>
              <a:t>those who are in the waste places</a:t>
            </a:r>
            <a:r>
              <a:rPr lang="en-CA" sz="2400" dirty="0"/>
              <a:t> shall fall by the sword, </a:t>
            </a:r>
            <a:br>
              <a:rPr lang="en-CA" sz="2400" dirty="0"/>
            </a:br>
            <a:r>
              <a:rPr lang="en-CA" sz="2400" dirty="0"/>
              <a:t>and </a:t>
            </a:r>
            <a:r>
              <a:rPr lang="en-CA" sz="2400" b="1" dirty="0">
                <a:highlight>
                  <a:srgbClr val="FFFF00"/>
                </a:highlight>
              </a:rPr>
              <a:t>whoever is in the open field</a:t>
            </a:r>
            <a:r>
              <a:rPr lang="en-CA" sz="2400" dirty="0"/>
              <a:t> I will give to the beasts to be devoured, </a:t>
            </a:r>
            <a:br>
              <a:rPr lang="en-CA" sz="2400" dirty="0"/>
            </a:br>
            <a:r>
              <a:rPr lang="en-CA" sz="2400" dirty="0"/>
              <a:t>and </a:t>
            </a:r>
            <a:r>
              <a:rPr lang="en-CA" sz="2400" b="1" dirty="0">
                <a:highlight>
                  <a:srgbClr val="FFFF00"/>
                </a:highlight>
              </a:rPr>
              <a:t>those who are in strongholds and in caves</a:t>
            </a:r>
            <a:r>
              <a:rPr lang="en-CA" sz="2400" dirty="0"/>
              <a:t> shall die by pestilence.  </a:t>
            </a:r>
          </a:p>
          <a:p>
            <a:pPr marL="1828800" lvl="4" indent="0">
              <a:buNone/>
            </a:pPr>
            <a:r>
              <a:rPr lang="en-CA" sz="2400" dirty="0"/>
              <a:t>And </a:t>
            </a:r>
            <a:r>
              <a:rPr lang="en-CA" sz="2400" b="1" dirty="0">
                <a:highlight>
                  <a:srgbClr val="FFFF00"/>
                </a:highlight>
              </a:rPr>
              <a:t>I will make the land a desolation and a waste</a:t>
            </a:r>
            <a:r>
              <a:rPr lang="en-CA" sz="2400" dirty="0"/>
              <a:t>, </a:t>
            </a:r>
            <a:br>
              <a:rPr lang="en-CA" sz="2400" dirty="0"/>
            </a:br>
            <a:r>
              <a:rPr lang="en-CA" sz="2400" dirty="0"/>
              <a:t>and her proud might shall come to an end, </a:t>
            </a:r>
            <a:br>
              <a:rPr lang="en-CA" sz="2400" dirty="0"/>
            </a:br>
            <a:r>
              <a:rPr lang="en-CA" sz="2400" dirty="0"/>
              <a:t>and the mountains of Israel shall be so desolate that none will pass through. </a:t>
            </a:r>
          </a:p>
          <a:p>
            <a:pPr marL="1828800" lvl="4" indent="0">
              <a:buNone/>
            </a:pPr>
            <a:r>
              <a:rPr lang="en-CA" sz="2400" b="1" dirty="0">
                <a:highlight>
                  <a:srgbClr val="FFFF00"/>
                </a:highlight>
              </a:rPr>
              <a:t>Then they will know that I am the LORD</a:t>
            </a:r>
            <a:r>
              <a:rPr lang="en-CA" sz="2400" dirty="0"/>
              <a:t>, </a:t>
            </a:r>
            <a:br>
              <a:rPr lang="en-CA" sz="2400" dirty="0"/>
            </a:br>
            <a:r>
              <a:rPr lang="en-CA" sz="2400" dirty="0"/>
              <a:t>when I have made the land a desolation and a waste </a:t>
            </a:r>
            <a:br>
              <a:rPr lang="en-CA" sz="2400" dirty="0"/>
            </a:br>
            <a:r>
              <a:rPr lang="en-CA" sz="2400" dirty="0"/>
              <a:t>because of all their abominations that they have committed.</a:t>
            </a:r>
          </a:p>
          <a:p>
            <a:pPr marL="0" indent="0">
              <a:buNone/>
            </a:pPr>
            <a:r>
              <a:rPr lang="en-CA" dirty="0"/>
              <a:t>“</a:t>
            </a:r>
            <a:r>
              <a:rPr lang="en-CA" sz="2800" b="1" dirty="0">
                <a:highlight>
                  <a:srgbClr val="FFFF00"/>
                </a:highlight>
              </a:rPr>
              <a:t>I am the LORD”</a:t>
            </a:r>
            <a:r>
              <a:rPr lang="en-CA" sz="2800" dirty="0"/>
              <a:t> this is known as the “</a:t>
            </a:r>
            <a:r>
              <a:rPr lang="en-CA" sz="2800" b="1" dirty="0">
                <a:highlight>
                  <a:srgbClr val="FFFF00"/>
                </a:highlight>
              </a:rPr>
              <a:t>identity formula</a:t>
            </a:r>
            <a:r>
              <a:rPr lang="en-CA" sz="2800" dirty="0"/>
              <a:t>” – it occurs 82 times </a:t>
            </a:r>
            <a:br>
              <a:rPr lang="en-CA" sz="2800" dirty="0"/>
            </a:br>
            <a:r>
              <a:rPr lang="en-CA" sz="2800" dirty="0"/>
              <a:t>in Ezekiel, for example, the first occurrence: </a:t>
            </a:r>
            <a:r>
              <a:rPr lang="en-CA" sz="2400" b="1" u="sng" dirty="0"/>
              <a:t>Ezekiel 5:13 ESV</a:t>
            </a:r>
            <a:endParaRPr lang="en-CA" b="1" u="sng" dirty="0"/>
          </a:p>
          <a:p>
            <a:pPr marL="457200" lvl="1" indent="0">
              <a:spcBef>
                <a:spcPts val="0"/>
              </a:spcBef>
              <a:buNone/>
            </a:pPr>
            <a:r>
              <a:rPr lang="en-CA" dirty="0"/>
              <a:t>Thus shall my anger spend itself, and I will </a:t>
            </a:r>
            <a:r>
              <a:rPr lang="en-CA" b="1" dirty="0">
                <a:highlight>
                  <a:srgbClr val="FFFF00"/>
                </a:highlight>
              </a:rPr>
              <a:t>vent my fury upon them </a:t>
            </a:r>
            <a:r>
              <a:rPr lang="en-CA" dirty="0"/>
              <a:t>and satisfy myself.  </a:t>
            </a:r>
            <a:br>
              <a:rPr lang="en-CA" dirty="0"/>
            </a:br>
            <a:r>
              <a:rPr lang="en-CA" dirty="0"/>
              <a:t>And </a:t>
            </a:r>
            <a:r>
              <a:rPr lang="en-CA" b="1" dirty="0">
                <a:highlight>
                  <a:srgbClr val="FFFF00"/>
                </a:highlight>
              </a:rPr>
              <a:t>they shall know that I am the LORD</a:t>
            </a:r>
            <a:r>
              <a:rPr lang="en-CA" dirty="0"/>
              <a:t>—that I have spoken in my jealousy—</a:t>
            </a:r>
            <a:br>
              <a:rPr lang="en-CA" dirty="0"/>
            </a:br>
            <a:r>
              <a:rPr lang="en-CA" dirty="0"/>
              <a:t>when I spend my fury upon them.</a:t>
            </a:r>
          </a:p>
        </p:txBody>
      </p:sp>
    </p:spTree>
    <p:extLst>
      <p:ext uri="{BB962C8B-B14F-4D97-AF65-F5344CB8AC3E}">
        <p14:creationId xmlns:p14="http://schemas.microsoft.com/office/powerpoint/2010/main" val="5634254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49F879-2124-070F-B155-B6848E518CF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E6ECB02-2C06-DD65-4AA9-E172A1678E00}"/>
              </a:ext>
            </a:extLst>
          </p:cNvPr>
          <p:cNvSpPr>
            <a:spLocks noGrp="1"/>
          </p:cNvSpPr>
          <p:nvPr>
            <p:ph type="title"/>
          </p:nvPr>
        </p:nvSpPr>
        <p:spPr>
          <a:xfrm>
            <a:off x="838200" y="1"/>
            <a:ext cx="10515600" cy="1146874"/>
          </a:xfrm>
        </p:spPr>
        <p:txBody>
          <a:bodyPr/>
          <a:lstStyle/>
          <a:p>
            <a:pPr algn="ctr"/>
            <a:r>
              <a:rPr lang="en-CA" dirty="0">
                <a:latin typeface="Arial Black" panose="020B0A04020102020204" pitchFamily="34" charset="0"/>
              </a:rPr>
              <a:t>The Shepherds of Israel</a:t>
            </a:r>
          </a:p>
        </p:txBody>
      </p:sp>
      <p:sp>
        <p:nvSpPr>
          <p:cNvPr id="3" name="Content Placeholder 2">
            <a:extLst>
              <a:ext uri="{FF2B5EF4-FFF2-40B4-BE49-F238E27FC236}">
                <a16:creationId xmlns:a16="http://schemas.microsoft.com/office/drawing/2014/main" id="{79AAD8C8-60AB-0167-2B15-B2EE41C7A6FC}"/>
              </a:ext>
            </a:extLst>
          </p:cNvPr>
          <p:cNvSpPr>
            <a:spLocks noGrp="1"/>
          </p:cNvSpPr>
          <p:nvPr>
            <p:ph idx="1"/>
          </p:nvPr>
        </p:nvSpPr>
        <p:spPr>
          <a:xfrm>
            <a:off x="0" y="1146876"/>
            <a:ext cx="12039600" cy="5711124"/>
          </a:xfrm>
        </p:spPr>
        <p:txBody>
          <a:bodyPr>
            <a:normAutofit/>
          </a:bodyPr>
          <a:lstStyle/>
          <a:p>
            <a:r>
              <a:rPr lang="en-CA" dirty="0"/>
              <a:t>Chapter 34 begins God’s messages to those who are beginning to repent</a:t>
            </a:r>
          </a:p>
          <a:p>
            <a:r>
              <a:rPr lang="en-CA" b="1" dirty="0">
                <a:highlight>
                  <a:srgbClr val="FFFF00"/>
                </a:highlight>
              </a:rPr>
              <a:t>The “shepherds” are the leadership group</a:t>
            </a:r>
            <a:r>
              <a:rPr lang="en-CA" dirty="0"/>
              <a:t> – in particular, priests, Levites, elders  </a:t>
            </a:r>
          </a:p>
          <a:p>
            <a:r>
              <a:rPr lang="en-CA" dirty="0"/>
              <a:t>Only the exiles are left to hear this, but </a:t>
            </a:r>
            <a:r>
              <a:rPr lang="en-CA" b="1" dirty="0">
                <a:highlight>
                  <a:srgbClr val="FFFF00"/>
                </a:highlight>
              </a:rPr>
              <a:t>much of the content derives from the historic failures of the “shepherds”</a:t>
            </a:r>
            <a:r>
              <a:rPr lang="en-CA" dirty="0"/>
              <a:t>; therefore, it has to be taken as didactic for the “shepherds” among the exiles: </a:t>
            </a:r>
          </a:p>
          <a:p>
            <a:pPr marL="457200" lvl="1" indent="0">
              <a:spcBef>
                <a:spcPts val="0"/>
              </a:spcBef>
              <a:buNone/>
            </a:pPr>
            <a:r>
              <a:rPr lang="en-CA" b="1" u="sng" dirty="0"/>
              <a:t>Ezekiel 34:1-4 ESV</a:t>
            </a:r>
          </a:p>
          <a:p>
            <a:pPr marL="457200" lvl="1" indent="0">
              <a:spcBef>
                <a:spcPts val="0"/>
              </a:spcBef>
              <a:buNone/>
            </a:pPr>
            <a:r>
              <a:rPr lang="en-CA" dirty="0"/>
              <a:t>The word of the LORD came to me:</a:t>
            </a:r>
          </a:p>
          <a:p>
            <a:pPr marL="914400" lvl="2" indent="0">
              <a:spcBef>
                <a:spcPts val="0"/>
              </a:spcBef>
              <a:buNone/>
            </a:pPr>
            <a:r>
              <a:rPr lang="en-CA" sz="2400" dirty="0"/>
              <a:t>Son of man, prophesy against the shepherds of Israel; </a:t>
            </a:r>
            <a:br>
              <a:rPr lang="en-CA" sz="2400" dirty="0"/>
            </a:br>
            <a:r>
              <a:rPr lang="en-CA" sz="2400" dirty="0"/>
              <a:t>prophesy, and say to them, even to the shepherds, Thus says the Lord GOD: </a:t>
            </a:r>
          </a:p>
          <a:p>
            <a:pPr marL="1371600" lvl="3" indent="0">
              <a:spcBef>
                <a:spcPts val="0"/>
              </a:spcBef>
              <a:buNone/>
            </a:pPr>
            <a:r>
              <a:rPr lang="en-CA" sz="2200" dirty="0"/>
              <a:t>Ah, </a:t>
            </a:r>
            <a:r>
              <a:rPr lang="en-CA" sz="2200" b="1" dirty="0">
                <a:highlight>
                  <a:srgbClr val="FFFF00"/>
                </a:highlight>
              </a:rPr>
              <a:t>shepherds of Israel who have been feeding yourselves</a:t>
            </a:r>
            <a:r>
              <a:rPr lang="en-CA" sz="2200" dirty="0"/>
              <a:t>!  </a:t>
            </a:r>
            <a:br>
              <a:rPr lang="en-CA" sz="2200" dirty="0"/>
            </a:br>
            <a:r>
              <a:rPr lang="en-CA" sz="2200" dirty="0"/>
              <a:t>Should not shepherds feed the sheep?  </a:t>
            </a:r>
            <a:br>
              <a:rPr lang="en-CA" sz="2200" dirty="0"/>
            </a:br>
            <a:r>
              <a:rPr lang="en-CA" sz="2200" b="1" dirty="0">
                <a:highlight>
                  <a:srgbClr val="FFFF00"/>
                </a:highlight>
              </a:rPr>
              <a:t>You eat the fat</a:t>
            </a:r>
            <a:r>
              <a:rPr lang="en-CA" sz="2200" dirty="0"/>
              <a:t>, you clothe yourselves with the wool, you slaughter the fat ones, </a:t>
            </a:r>
            <a:br>
              <a:rPr lang="en-CA" sz="2200" dirty="0"/>
            </a:br>
            <a:r>
              <a:rPr lang="en-CA" sz="2200" dirty="0"/>
              <a:t>but </a:t>
            </a:r>
            <a:r>
              <a:rPr lang="en-CA" sz="2200" b="1" dirty="0">
                <a:highlight>
                  <a:srgbClr val="FFFF00"/>
                </a:highlight>
              </a:rPr>
              <a:t>you do not feed the sheep</a:t>
            </a:r>
            <a:r>
              <a:rPr lang="en-CA" sz="2200" dirty="0"/>
              <a:t>.  </a:t>
            </a:r>
            <a:br>
              <a:rPr lang="en-CA" sz="2200" dirty="0"/>
            </a:br>
            <a:r>
              <a:rPr lang="en-CA" sz="2200" dirty="0"/>
              <a:t>The weak you have not strengthened, the sick you have not healed, </a:t>
            </a:r>
            <a:br>
              <a:rPr lang="en-CA" sz="2200" dirty="0"/>
            </a:br>
            <a:r>
              <a:rPr lang="en-CA" sz="2200" dirty="0"/>
              <a:t>the injured you have not bound up, the strayed you have not brought back, </a:t>
            </a:r>
            <a:br>
              <a:rPr lang="en-CA" sz="2200" dirty="0"/>
            </a:br>
            <a:r>
              <a:rPr lang="en-CA" sz="2200" dirty="0"/>
              <a:t>the lost you have not sought, and </a:t>
            </a:r>
            <a:r>
              <a:rPr lang="en-CA" sz="2200" b="1" dirty="0">
                <a:highlight>
                  <a:srgbClr val="FFFF00"/>
                </a:highlight>
              </a:rPr>
              <a:t>with force and harshness you have ruled them</a:t>
            </a:r>
            <a:r>
              <a:rPr lang="en-CA" sz="2200" dirty="0"/>
              <a:t>.  </a:t>
            </a:r>
          </a:p>
        </p:txBody>
      </p:sp>
    </p:spTree>
    <p:extLst>
      <p:ext uri="{BB962C8B-B14F-4D97-AF65-F5344CB8AC3E}">
        <p14:creationId xmlns:p14="http://schemas.microsoft.com/office/powerpoint/2010/main" val="26511646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67B5C0-8E85-34C4-6E7B-FCF9B472F636}"/>
              </a:ext>
            </a:extLst>
          </p:cNvPr>
          <p:cNvSpPr>
            <a:spLocks noGrp="1"/>
          </p:cNvSpPr>
          <p:nvPr>
            <p:ph type="title"/>
          </p:nvPr>
        </p:nvSpPr>
        <p:spPr>
          <a:xfrm>
            <a:off x="838200" y="1"/>
            <a:ext cx="10515600" cy="1146874"/>
          </a:xfrm>
        </p:spPr>
        <p:txBody>
          <a:bodyPr/>
          <a:lstStyle/>
          <a:p>
            <a:pPr algn="ctr"/>
            <a:r>
              <a:rPr lang="en-CA" dirty="0">
                <a:latin typeface="Arial Black" panose="020B0A04020102020204" pitchFamily="34" charset="0"/>
              </a:rPr>
              <a:t>The Shepherds of Israel</a:t>
            </a:r>
          </a:p>
        </p:txBody>
      </p:sp>
      <p:sp>
        <p:nvSpPr>
          <p:cNvPr id="3" name="Content Placeholder 2">
            <a:extLst>
              <a:ext uri="{FF2B5EF4-FFF2-40B4-BE49-F238E27FC236}">
                <a16:creationId xmlns:a16="http://schemas.microsoft.com/office/drawing/2014/main" id="{C26DE735-5CC2-E3ED-C3A9-0FAFCA681CB6}"/>
              </a:ext>
            </a:extLst>
          </p:cNvPr>
          <p:cNvSpPr>
            <a:spLocks noGrp="1"/>
          </p:cNvSpPr>
          <p:nvPr>
            <p:ph idx="1"/>
          </p:nvPr>
        </p:nvSpPr>
        <p:spPr>
          <a:xfrm>
            <a:off x="0" y="1146876"/>
            <a:ext cx="12039600" cy="5711124"/>
          </a:xfrm>
        </p:spPr>
        <p:txBody>
          <a:bodyPr>
            <a:normAutofit lnSpcReduction="10000"/>
          </a:bodyPr>
          <a:lstStyle/>
          <a:p>
            <a:pPr marL="457200" lvl="1" indent="0">
              <a:buNone/>
            </a:pPr>
            <a:r>
              <a:rPr lang="en-CA" b="1" u="sng" dirty="0"/>
              <a:t>Ezekiel 34:5-10 ESV</a:t>
            </a:r>
          </a:p>
          <a:p>
            <a:pPr marL="457200" lvl="1" indent="0">
              <a:spcBef>
                <a:spcPts val="0"/>
              </a:spcBef>
              <a:buNone/>
            </a:pPr>
            <a:r>
              <a:rPr lang="en-CA" dirty="0"/>
              <a:t>So </a:t>
            </a:r>
            <a:r>
              <a:rPr lang="en-CA" b="1" dirty="0">
                <a:highlight>
                  <a:srgbClr val="FFFF00"/>
                </a:highlight>
              </a:rPr>
              <a:t>they were scattered</a:t>
            </a:r>
            <a:r>
              <a:rPr lang="en-CA" dirty="0"/>
              <a:t>, </a:t>
            </a:r>
            <a:r>
              <a:rPr lang="en-CA" b="1" dirty="0">
                <a:highlight>
                  <a:srgbClr val="FFFF00"/>
                </a:highlight>
              </a:rPr>
              <a:t>because there was no shepherd</a:t>
            </a:r>
            <a:r>
              <a:rPr lang="en-CA" dirty="0"/>
              <a:t>, </a:t>
            </a:r>
            <a:br>
              <a:rPr lang="en-CA" dirty="0"/>
            </a:br>
            <a:r>
              <a:rPr lang="en-CA" dirty="0"/>
              <a:t>and they became food for all the wild beasts.  </a:t>
            </a:r>
            <a:br>
              <a:rPr lang="en-CA" dirty="0"/>
            </a:br>
            <a:r>
              <a:rPr lang="en-CA" dirty="0"/>
              <a:t>My sheep were scattered;  they wandered over all the mountains and on every high hill. </a:t>
            </a:r>
            <a:br>
              <a:rPr lang="en-CA" dirty="0"/>
            </a:br>
            <a:r>
              <a:rPr lang="en-CA" b="1" dirty="0">
                <a:highlight>
                  <a:srgbClr val="FFFF00"/>
                </a:highlight>
              </a:rPr>
              <a:t>My sheep were scattered over all the face of the earth</a:t>
            </a:r>
            <a:r>
              <a:rPr lang="en-CA" dirty="0"/>
              <a:t>, </a:t>
            </a:r>
            <a:br>
              <a:rPr lang="en-CA" dirty="0"/>
            </a:br>
            <a:r>
              <a:rPr lang="en-CA" dirty="0"/>
              <a:t>with none to search or seek for them.</a:t>
            </a:r>
          </a:p>
          <a:p>
            <a:pPr marL="457200" marR="0" lvl="1" indent="0" algn="l" defTabSz="914400" rtl="0" eaLnBrk="1" fontAlgn="auto" latinLnBrk="0" hangingPunct="1">
              <a:lnSpc>
                <a:spcPct val="100000"/>
              </a:lnSpc>
              <a:spcBef>
                <a:spcPts val="1200"/>
              </a:spcBef>
              <a:spcAft>
                <a:spcPts val="0"/>
              </a:spcAft>
              <a:buClrTx/>
              <a:buSzTx/>
              <a:buFontTx/>
              <a:buNone/>
              <a:tabLst/>
              <a:defRPr/>
            </a:pP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Therefore,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you shepherds</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hear the word of the LORD</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914400" lvl="2" indent="0">
              <a:lnSpc>
                <a:spcPct val="100000"/>
              </a:lnSpc>
              <a:spcBef>
                <a:spcPts val="0"/>
              </a:spcBef>
              <a:buNone/>
              <a:defRPr/>
            </a:pP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As I live, declares the Lord GOD, surely because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my sheep have become a prey</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a:t>
            </a:r>
            <a:b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and my sheep have become food for all the wild beasts, since there was no shepherd, and because my shepherds have not searched for my sheep, </a:t>
            </a:r>
            <a:b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but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the shepherds have fed themselves</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and have not fed my sheep, </a:t>
            </a:r>
            <a:b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therefore, you shepherds, hear the word of the LORD: </a:t>
            </a:r>
          </a:p>
          <a:p>
            <a:pPr marL="1371600" lvl="3" indent="0">
              <a:lnSpc>
                <a:spcPct val="100000"/>
              </a:lnSpc>
              <a:spcBef>
                <a:spcPts val="0"/>
              </a:spcBef>
              <a:buNone/>
              <a:defRPr/>
            </a:pP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Thus says the Lord GOD, Behold,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I am against the shepherds</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a:t>
            </a:r>
            <a:b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and I will require my sheep at their hand and put a stop to their feeding the sheep.  No longer shall the shepherds feed themselves.  </a:t>
            </a:r>
            <a:b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I will rescue my sheep</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from their mouths, that they may not be food for them.</a:t>
            </a:r>
            <a:endParaRPr lang="en-CA" sz="2400" dirty="0"/>
          </a:p>
        </p:txBody>
      </p:sp>
    </p:spTree>
    <p:extLst>
      <p:ext uri="{BB962C8B-B14F-4D97-AF65-F5344CB8AC3E}">
        <p14:creationId xmlns:p14="http://schemas.microsoft.com/office/powerpoint/2010/main" val="29767339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078A70-C576-8088-BEA6-8598EEFEDB5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D5C39B2-563B-0371-B092-CEB2045FFC71}"/>
              </a:ext>
            </a:extLst>
          </p:cNvPr>
          <p:cNvSpPr>
            <a:spLocks noGrp="1"/>
          </p:cNvSpPr>
          <p:nvPr>
            <p:ph type="title"/>
          </p:nvPr>
        </p:nvSpPr>
        <p:spPr>
          <a:xfrm>
            <a:off x="838200" y="1"/>
            <a:ext cx="10515600" cy="1131375"/>
          </a:xfrm>
        </p:spPr>
        <p:txBody>
          <a:bodyPr/>
          <a:lstStyle/>
          <a:p>
            <a:pPr algn="ctr"/>
            <a:r>
              <a:rPr lang="en-CA" dirty="0">
                <a:latin typeface="Arial Black" panose="020B0A04020102020204" pitchFamily="34" charset="0"/>
              </a:rPr>
              <a:t>The Good Shepherd</a:t>
            </a:r>
          </a:p>
        </p:txBody>
      </p:sp>
      <p:sp>
        <p:nvSpPr>
          <p:cNvPr id="3" name="Content Placeholder 2">
            <a:extLst>
              <a:ext uri="{FF2B5EF4-FFF2-40B4-BE49-F238E27FC236}">
                <a16:creationId xmlns:a16="http://schemas.microsoft.com/office/drawing/2014/main" id="{F5E31259-C36C-DD09-D392-950C1352A894}"/>
              </a:ext>
            </a:extLst>
          </p:cNvPr>
          <p:cNvSpPr>
            <a:spLocks noGrp="1"/>
          </p:cNvSpPr>
          <p:nvPr>
            <p:ph idx="1"/>
          </p:nvPr>
        </p:nvSpPr>
        <p:spPr>
          <a:xfrm>
            <a:off x="-1" y="1131376"/>
            <a:ext cx="12026685" cy="5726623"/>
          </a:xfrm>
        </p:spPr>
        <p:txBody>
          <a:bodyPr>
            <a:normAutofit/>
          </a:bodyPr>
          <a:lstStyle/>
          <a:p>
            <a:r>
              <a:rPr lang="en-CA" dirty="0"/>
              <a:t>This is a very important metaphor …</a:t>
            </a:r>
          </a:p>
          <a:p>
            <a:r>
              <a:rPr lang="en-CA" dirty="0"/>
              <a:t>Jesus clearly identifies himself as the “Good Shepherd”:</a:t>
            </a:r>
          </a:p>
          <a:p>
            <a:pPr marL="457200" lvl="1" indent="0">
              <a:spcBef>
                <a:spcPts val="0"/>
              </a:spcBef>
              <a:buNone/>
            </a:pPr>
            <a:r>
              <a:rPr lang="en-CA" b="1" u="sng" dirty="0"/>
              <a:t>John 10:11 ESV</a:t>
            </a:r>
          </a:p>
          <a:p>
            <a:pPr marL="457200" lvl="1" indent="0">
              <a:spcBef>
                <a:spcPts val="0"/>
              </a:spcBef>
              <a:buNone/>
            </a:pPr>
            <a:r>
              <a:rPr lang="en-CA" b="1" dirty="0">
                <a:highlight>
                  <a:srgbClr val="FFFF00"/>
                </a:highlight>
              </a:rPr>
              <a:t>I am the good shepherd</a:t>
            </a:r>
            <a:r>
              <a:rPr lang="en-CA" dirty="0"/>
              <a:t>. The good shepherd lays down his life for the sheep. </a:t>
            </a:r>
          </a:p>
          <a:p>
            <a:pPr marL="228600" marR="0" lvl="0" indent="-228600" algn="l" defTabSz="914400" rtl="0" eaLnBrk="1" fontAlgn="auto" latinLnBrk="0" hangingPunct="1">
              <a:lnSpc>
                <a:spcPct val="90000"/>
              </a:lnSpc>
              <a:spcBef>
                <a:spcPts val="1200"/>
              </a:spcBef>
              <a:spcAft>
                <a:spcPts val="0"/>
              </a:spcAft>
              <a:buClrTx/>
              <a:buSzTx/>
              <a:buFont typeface="Arial" panose="020B0604020202020204" pitchFamily="34" charset="0"/>
              <a:buChar char="•"/>
              <a:tabLst/>
              <a:defRPr/>
            </a:pP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YHWH / Jesus Christ will identify his sheep</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 –  those called to the “</a:t>
            </a: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remnant</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 those called to the “</a:t>
            </a: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Church</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 and, those called to the “</a:t>
            </a: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New Israel</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a:t>
            </a:r>
          </a:p>
          <a:p>
            <a:pPr marL="457200" lvl="1" indent="0">
              <a:spcBef>
                <a:spcPts val="0"/>
              </a:spcBef>
              <a:buNone/>
            </a:pPr>
            <a:r>
              <a:rPr lang="en-CA" b="1" u="sng" dirty="0"/>
              <a:t>Ezekiel 34:11-12 ESV</a:t>
            </a:r>
          </a:p>
          <a:p>
            <a:pPr marL="457200" lvl="1" indent="0">
              <a:spcBef>
                <a:spcPts val="0"/>
              </a:spcBef>
              <a:buNone/>
            </a:pPr>
            <a:r>
              <a:rPr lang="en-CA" dirty="0"/>
              <a:t>For thus says the Lord GOD: </a:t>
            </a:r>
          </a:p>
          <a:p>
            <a:pPr marL="914400" lvl="2" indent="0">
              <a:spcBef>
                <a:spcPts val="0"/>
              </a:spcBef>
              <a:buNone/>
            </a:pPr>
            <a:r>
              <a:rPr lang="en-CA" sz="2400" dirty="0"/>
              <a:t>Behold, I, </a:t>
            </a:r>
            <a:r>
              <a:rPr lang="en-CA" sz="2400" b="1" dirty="0">
                <a:highlight>
                  <a:srgbClr val="FFFF00"/>
                </a:highlight>
              </a:rPr>
              <a:t>I myself will search for my sheep and will seek them out</a:t>
            </a:r>
            <a:r>
              <a:rPr lang="en-CA" sz="2400" dirty="0"/>
              <a:t>.  </a:t>
            </a:r>
          </a:p>
          <a:p>
            <a:pPr marL="914400" lvl="2" indent="0">
              <a:spcBef>
                <a:spcPts val="600"/>
              </a:spcBef>
              <a:buNone/>
            </a:pPr>
            <a:r>
              <a:rPr lang="en-CA" sz="2400" dirty="0"/>
              <a:t>As a shepherd seeks out his flock when he is among his sheep that have been scattered, </a:t>
            </a:r>
            <a:r>
              <a:rPr lang="en-CA" sz="2400" b="1" dirty="0">
                <a:highlight>
                  <a:srgbClr val="FFFF00"/>
                </a:highlight>
              </a:rPr>
              <a:t>so will I seek out my sheep</a:t>
            </a:r>
            <a:r>
              <a:rPr lang="en-CA" sz="2400" dirty="0"/>
              <a:t>, </a:t>
            </a:r>
            <a:br>
              <a:rPr lang="en-CA" sz="2400" dirty="0"/>
            </a:br>
            <a:r>
              <a:rPr lang="en-CA" sz="2400" dirty="0"/>
              <a:t>and </a:t>
            </a:r>
            <a:r>
              <a:rPr lang="en-CA" sz="2400" b="1" dirty="0">
                <a:highlight>
                  <a:srgbClr val="FFFF00"/>
                </a:highlight>
              </a:rPr>
              <a:t>I will rescue them </a:t>
            </a:r>
            <a:r>
              <a:rPr lang="en-CA" sz="2400" dirty="0"/>
              <a:t>from all places where they have been scattered </a:t>
            </a:r>
            <a:br>
              <a:rPr lang="en-CA" sz="2400" dirty="0"/>
            </a:br>
            <a:r>
              <a:rPr lang="en-CA" sz="2400" dirty="0"/>
              <a:t>on a day of clouds and thick darkness.  </a:t>
            </a:r>
          </a:p>
        </p:txBody>
      </p:sp>
    </p:spTree>
    <p:extLst>
      <p:ext uri="{BB962C8B-B14F-4D97-AF65-F5344CB8AC3E}">
        <p14:creationId xmlns:p14="http://schemas.microsoft.com/office/powerpoint/2010/main" val="10931283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43DFB2-C35D-03F7-F696-47B8091766FD}"/>
              </a:ext>
            </a:extLst>
          </p:cNvPr>
          <p:cNvSpPr>
            <a:spLocks noGrp="1"/>
          </p:cNvSpPr>
          <p:nvPr>
            <p:ph type="title"/>
          </p:nvPr>
        </p:nvSpPr>
        <p:spPr>
          <a:xfrm>
            <a:off x="838200" y="1"/>
            <a:ext cx="10515600" cy="1131375"/>
          </a:xfrm>
        </p:spPr>
        <p:txBody>
          <a:bodyPr/>
          <a:lstStyle/>
          <a:p>
            <a:pPr algn="ctr"/>
            <a:r>
              <a:rPr lang="en-CA" dirty="0">
                <a:latin typeface="Arial Black" panose="020B0A04020102020204" pitchFamily="34" charset="0"/>
              </a:rPr>
              <a:t>The Good Shepherd</a:t>
            </a:r>
          </a:p>
        </p:txBody>
      </p:sp>
      <p:sp>
        <p:nvSpPr>
          <p:cNvPr id="3" name="Content Placeholder 2">
            <a:extLst>
              <a:ext uri="{FF2B5EF4-FFF2-40B4-BE49-F238E27FC236}">
                <a16:creationId xmlns:a16="http://schemas.microsoft.com/office/drawing/2014/main" id="{418CC050-8DD3-3E18-7315-DCA2F3B12248}"/>
              </a:ext>
            </a:extLst>
          </p:cNvPr>
          <p:cNvSpPr>
            <a:spLocks noGrp="1"/>
          </p:cNvSpPr>
          <p:nvPr>
            <p:ph idx="1"/>
          </p:nvPr>
        </p:nvSpPr>
        <p:spPr>
          <a:xfrm>
            <a:off x="707366" y="1131376"/>
            <a:ext cx="10938294" cy="5726623"/>
          </a:xfrm>
        </p:spPr>
        <p:txBody>
          <a:bodyPr>
            <a:normAutofit/>
          </a:bodyPr>
          <a:lstStyle/>
          <a:p>
            <a:pPr>
              <a:spcBef>
                <a:spcPts val="1200"/>
              </a:spcBef>
              <a:defRPr/>
            </a:pP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This prophecy is specifically about the Second Exodus and calling people to the New Israel:</a:t>
            </a:r>
          </a:p>
          <a:p>
            <a:pPr marL="457200" lvl="1" indent="0">
              <a:spcBef>
                <a:spcPts val="0"/>
              </a:spcBef>
              <a:buNone/>
              <a:defRPr/>
            </a:pPr>
            <a:r>
              <a:rPr lang="en-CA" b="1" u="sng" dirty="0"/>
              <a:t>Ezekiel 34:13-14 ESV</a:t>
            </a:r>
          </a:p>
          <a:p>
            <a:pPr marL="457200" lvl="1" indent="0">
              <a:spcBef>
                <a:spcPts val="600"/>
              </a:spcBef>
              <a:buNone/>
            </a:pPr>
            <a:r>
              <a:rPr lang="en-CA" dirty="0"/>
              <a:t>And </a:t>
            </a:r>
            <a:r>
              <a:rPr lang="en-CA" b="1" dirty="0">
                <a:highlight>
                  <a:srgbClr val="FFFF00"/>
                </a:highlight>
              </a:rPr>
              <a:t>I will bring them out from the peoples and gather them from the countries</a:t>
            </a:r>
            <a:r>
              <a:rPr lang="en-CA" dirty="0"/>
              <a:t>, </a:t>
            </a:r>
            <a:br>
              <a:rPr lang="en-CA" dirty="0"/>
            </a:br>
            <a:r>
              <a:rPr lang="en-CA" dirty="0"/>
              <a:t>and will bring them into their own land.   </a:t>
            </a:r>
            <a:br>
              <a:rPr lang="en-CA" dirty="0"/>
            </a:br>
            <a:r>
              <a:rPr lang="en-CA" dirty="0"/>
              <a:t>And </a:t>
            </a:r>
            <a:r>
              <a:rPr lang="en-CA" b="1" dirty="0">
                <a:highlight>
                  <a:srgbClr val="FFFF00"/>
                </a:highlight>
              </a:rPr>
              <a:t>I will feed them </a:t>
            </a:r>
            <a:r>
              <a:rPr lang="en-CA" dirty="0"/>
              <a:t>on the mountains of Israel, by the ravines, and in all the inhabited places of the country.  </a:t>
            </a:r>
            <a:br>
              <a:rPr lang="en-CA" dirty="0"/>
            </a:br>
            <a:r>
              <a:rPr lang="en-CA" b="1" dirty="0">
                <a:highlight>
                  <a:srgbClr val="FFFF00"/>
                </a:highlight>
              </a:rPr>
              <a:t>I will feed them with good pasture</a:t>
            </a:r>
            <a:r>
              <a:rPr lang="en-CA" dirty="0"/>
              <a:t>, </a:t>
            </a:r>
            <a:br>
              <a:rPr lang="en-CA" dirty="0"/>
            </a:br>
            <a:r>
              <a:rPr lang="en-CA" dirty="0"/>
              <a:t>and on the mountain heights of Israel shall be their grazing land.  </a:t>
            </a:r>
            <a:br>
              <a:rPr lang="en-CA" dirty="0"/>
            </a:br>
            <a:r>
              <a:rPr lang="en-CA" dirty="0"/>
              <a:t>There they shall lie down in good grazing land, </a:t>
            </a:r>
            <a:br>
              <a:rPr lang="en-CA" dirty="0"/>
            </a:br>
            <a:r>
              <a:rPr lang="en-CA" dirty="0"/>
              <a:t>and </a:t>
            </a:r>
            <a:r>
              <a:rPr lang="en-CA" b="1" dirty="0">
                <a:highlight>
                  <a:srgbClr val="FFFF00"/>
                </a:highlight>
              </a:rPr>
              <a:t>on rich pasture they shall feed</a:t>
            </a:r>
            <a:r>
              <a:rPr lang="en-CA" dirty="0"/>
              <a:t> on the mountains of Israel.  </a:t>
            </a:r>
          </a:p>
          <a:p>
            <a:pPr>
              <a:spcBef>
                <a:spcPts val="600"/>
              </a:spcBef>
            </a:pPr>
            <a:r>
              <a:rPr lang="en-CA" dirty="0"/>
              <a:t>Jesus generalizes the role of the Good Shepherd to all his dealings with those who are called at any time to be True Worshippers:</a:t>
            </a:r>
          </a:p>
          <a:p>
            <a:pPr marL="457200" lvl="1" indent="0">
              <a:spcBef>
                <a:spcPts val="0"/>
              </a:spcBef>
              <a:buNone/>
            </a:pPr>
            <a:r>
              <a:rPr lang="en-CA" b="1" u="sng" dirty="0"/>
              <a:t>John 10:14 ESV</a:t>
            </a:r>
          </a:p>
          <a:p>
            <a:pPr marL="457200" lvl="1" indent="0">
              <a:spcBef>
                <a:spcPts val="0"/>
              </a:spcBef>
              <a:buNone/>
            </a:pPr>
            <a:r>
              <a:rPr lang="en-CA" dirty="0"/>
              <a:t>I am the good shepherd. </a:t>
            </a:r>
            <a:r>
              <a:rPr lang="en-CA" b="1" dirty="0">
                <a:highlight>
                  <a:srgbClr val="FFFF00"/>
                </a:highlight>
              </a:rPr>
              <a:t>I know my own and my own know me</a:t>
            </a:r>
            <a:r>
              <a:rPr lang="en-CA" dirty="0"/>
              <a:t> …</a:t>
            </a:r>
          </a:p>
          <a:p>
            <a:pPr>
              <a:spcBef>
                <a:spcPts val="600"/>
              </a:spcBef>
            </a:pPr>
            <a:endParaRPr lang="en-CA" dirty="0"/>
          </a:p>
        </p:txBody>
      </p:sp>
    </p:spTree>
    <p:extLst>
      <p:ext uri="{BB962C8B-B14F-4D97-AF65-F5344CB8AC3E}">
        <p14:creationId xmlns:p14="http://schemas.microsoft.com/office/powerpoint/2010/main" val="17959450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31BC5D-A835-4CED-9FA2-4067350BF2A5}"/>
              </a:ext>
            </a:extLst>
          </p:cNvPr>
          <p:cNvSpPr>
            <a:spLocks noGrp="1"/>
          </p:cNvSpPr>
          <p:nvPr>
            <p:ph type="title"/>
          </p:nvPr>
        </p:nvSpPr>
        <p:spPr>
          <a:xfrm>
            <a:off x="0" y="1"/>
            <a:ext cx="12192000" cy="1131375"/>
          </a:xfrm>
        </p:spPr>
        <p:txBody>
          <a:bodyPr/>
          <a:lstStyle/>
          <a:p>
            <a:pPr algn="ctr"/>
            <a:r>
              <a:rPr lang="en-CA" dirty="0">
                <a:latin typeface="Arial Black" panose="020B0A04020102020204" pitchFamily="34" charset="0"/>
              </a:rPr>
              <a:t>The News of the Fall of Jerusalem</a:t>
            </a:r>
          </a:p>
        </p:txBody>
      </p:sp>
      <p:sp>
        <p:nvSpPr>
          <p:cNvPr id="3" name="Content Placeholder 2">
            <a:extLst>
              <a:ext uri="{FF2B5EF4-FFF2-40B4-BE49-F238E27FC236}">
                <a16:creationId xmlns:a16="http://schemas.microsoft.com/office/drawing/2014/main" id="{4A6239B0-68CE-DB66-B53E-C3B7EA1017A5}"/>
              </a:ext>
            </a:extLst>
          </p:cNvPr>
          <p:cNvSpPr>
            <a:spLocks noGrp="1"/>
          </p:cNvSpPr>
          <p:nvPr>
            <p:ph idx="1"/>
          </p:nvPr>
        </p:nvSpPr>
        <p:spPr>
          <a:xfrm>
            <a:off x="0" y="1131376"/>
            <a:ext cx="11823700" cy="5726623"/>
          </a:xfrm>
        </p:spPr>
        <p:txBody>
          <a:bodyPr/>
          <a:lstStyle/>
          <a:p>
            <a:pPr marL="457200" lvl="1" indent="0">
              <a:buNone/>
            </a:pPr>
            <a:r>
              <a:rPr lang="en-CA" b="1" u="sng" dirty="0"/>
              <a:t>Ezekiel 33:21 ESV</a:t>
            </a:r>
          </a:p>
          <a:p>
            <a:pPr marL="457200" lvl="1" indent="0">
              <a:buNone/>
            </a:pPr>
            <a:r>
              <a:rPr lang="en-CA" dirty="0"/>
              <a:t>In the twelfth year of our exile, in the tenth month, on the fifth day of the month, </a:t>
            </a:r>
            <a:br>
              <a:rPr lang="en-CA" dirty="0"/>
            </a:br>
            <a:r>
              <a:rPr lang="en-CA" b="1" dirty="0">
                <a:highlight>
                  <a:srgbClr val="FFFF00"/>
                </a:highlight>
              </a:rPr>
              <a:t>a fugitive from Jerusalem came to me and said</a:t>
            </a:r>
            <a:r>
              <a:rPr lang="en-CA" dirty="0"/>
              <a:t>, </a:t>
            </a:r>
          </a:p>
          <a:p>
            <a:pPr marL="914400" lvl="2" indent="0">
              <a:buNone/>
            </a:pPr>
            <a:r>
              <a:rPr lang="en-CA" sz="2400" dirty="0"/>
              <a:t>“</a:t>
            </a:r>
            <a:r>
              <a:rPr lang="en-CA" sz="2400" b="1" dirty="0">
                <a:highlight>
                  <a:srgbClr val="FFFF00"/>
                </a:highlight>
              </a:rPr>
              <a:t>The city has been struck down</a:t>
            </a:r>
            <a:r>
              <a:rPr lang="en-CA" sz="2400" dirty="0"/>
              <a:t>.”  </a:t>
            </a:r>
          </a:p>
          <a:p>
            <a:r>
              <a:rPr lang="en-CA" dirty="0"/>
              <a:t>The “twelfth year” is 586/585</a:t>
            </a:r>
          </a:p>
          <a:p>
            <a:r>
              <a:rPr lang="en-CA" dirty="0"/>
              <a:t>Jerusalem was burned on August 15, 586</a:t>
            </a:r>
          </a:p>
          <a:p>
            <a:r>
              <a:rPr lang="en-CA" dirty="0"/>
              <a:t>The 10</a:t>
            </a:r>
            <a:r>
              <a:rPr lang="en-CA" baseline="30000" dirty="0"/>
              <a:t>th</a:t>
            </a:r>
            <a:r>
              <a:rPr lang="en-CA" dirty="0"/>
              <a:t> month, </a:t>
            </a:r>
            <a:r>
              <a:rPr lang="en-CA" dirty="0" err="1"/>
              <a:t>Tebeth</a:t>
            </a:r>
            <a:r>
              <a:rPr lang="en-CA" dirty="0"/>
              <a:t>, is December/January, so this is about four months after the actual fall of the city</a:t>
            </a:r>
          </a:p>
          <a:p>
            <a:pPr marL="457200" marR="0" lvl="1" indent="0" algn="l" defTabSz="914400" rtl="0" eaLnBrk="1" fontAlgn="auto" latinLnBrk="0" hangingPunct="1">
              <a:lnSpc>
                <a:spcPct val="90000"/>
              </a:lnSpc>
              <a:spcBef>
                <a:spcPts val="500"/>
              </a:spcBef>
              <a:spcAft>
                <a:spcPts val="0"/>
              </a:spcAft>
              <a:buClrTx/>
              <a:buSzTx/>
              <a:buFont typeface="Arial" panose="020B0604020202020204" pitchFamily="34" charset="0"/>
              <a:buNone/>
              <a:tabLst/>
              <a:defRPr/>
            </a:pPr>
            <a:r>
              <a:rPr kumimoji="0" lang="en-CA" sz="2400" b="1" i="0" u="sng" strike="noStrike" kern="1200" cap="none" spc="0" normalizeH="0" baseline="0" noProof="0" dirty="0">
                <a:ln>
                  <a:noFill/>
                </a:ln>
                <a:solidFill>
                  <a:prstClr val="black"/>
                </a:solidFill>
                <a:effectLst/>
                <a:uLnTx/>
                <a:uFillTx/>
                <a:latin typeface="Calibri" panose="020F0502020204030204"/>
                <a:ea typeface="+mn-ea"/>
                <a:cs typeface="+mn-cs"/>
              </a:rPr>
              <a:t>Ezekiel 33:22 ESV</a:t>
            </a:r>
          </a:p>
          <a:p>
            <a:pPr marL="457200" marR="0" lvl="1" indent="0" algn="l" defTabSz="914400" rtl="0" eaLnBrk="1" fontAlgn="auto" latinLnBrk="0" hangingPunct="1">
              <a:lnSpc>
                <a:spcPct val="90000"/>
              </a:lnSpc>
              <a:spcBef>
                <a:spcPts val="500"/>
              </a:spcBef>
              <a:spcAft>
                <a:spcPts val="0"/>
              </a:spcAft>
              <a:buClrTx/>
              <a:buSzTx/>
              <a:buFont typeface="Arial" panose="020B0604020202020204" pitchFamily="34" charset="0"/>
              <a:buNone/>
              <a:tabLst/>
              <a:defRPr/>
            </a:pP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Now the hand of the LORD had been upon me the evening before the fugitive came; </a:t>
            </a:r>
            <a:b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and he had opened my mouth by the time the man came to me in the morning, </a:t>
            </a:r>
            <a:b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so my mouth was opened, and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I was no longer mute</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a:t>
            </a:r>
          </a:p>
          <a:p>
            <a:pPr marL="457200" lvl="1" indent="0">
              <a:buNone/>
            </a:pPr>
            <a:endParaRPr lang="en-CA" dirty="0"/>
          </a:p>
        </p:txBody>
      </p:sp>
    </p:spTree>
    <p:extLst>
      <p:ext uri="{BB962C8B-B14F-4D97-AF65-F5344CB8AC3E}">
        <p14:creationId xmlns:p14="http://schemas.microsoft.com/office/powerpoint/2010/main" val="7238971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761719-6A43-4FCF-C31E-8C617F40EB6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7832CF5-111B-339C-167F-7E8A2B8229C8}"/>
              </a:ext>
            </a:extLst>
          </p:cNvPr>
          <p:cNvSpPr>
            <a:spLocks noGrp="1"/>
          </p:cNvSpPr>
          <p:nvPr>
            <p:ph type="title"/>
          </p:nvPr>
        </p:nvSpPr>
        <p:spPr>
          <a:xfrm>
            <a:off x="838200" y="1"/>
            <a:ext cx="10515600" cy="1131375"/>
          </a:xfrm>
        </p:spPr>
        <p:txBody>
          <a:bodyPr/>
          <a:lstStyle/>
          <a:p>
            <a:pPr algn="ctr"/>
            <a:r>
              <a:rPr lang="en-CA" dirty="0">
                <a:latin typeface="Arial Black" panose="020B0A04020102020204" pitchFamily="34" charset="0"/>
              </a:rPr>
              <a:t>The Good Shepherd</a:t>
            </a:r>
          </a:p>
        </p:txBody>
      </p:sp>
      <p:sp>
        <p:nvSpPr>
          <p:cNvPr id="3" name="Content Placeholder 2">
            <a:extLst>
              <a:ext uri="{FF2B5EF4-FFF2-40B4-BE49-F238E27FC236}">
                <a16:creationId xmlns:a16="http://schemas.microsoft.com/office/drawing/2014/main" id="{AEF112FA-EAF7-E6F0-FB2C-4E15C8FFB30D}"/>
              </a:ext>
            </a:extLst>
          </p:cNvPr>
          <p:cNvSpPr>
            <a:spLocks noGrp="1"/>
          </p:cNvSpPr>
          <p:nvPr>
            <p:ph idx="1"/>
          </p:nvPr>
        </p:nvSpPr>
        <p:spPr>
          <a:xfrm>
            <a:off x="541867" y="1131376"/>
            <a:ext cx="11484817" cy="5726623"/>
          </a:xfrm>
        </p:spPr>
        <p:txBody>
          <a:bodyPr>
            <a:normAutofit/>
          </a:bodyPr>
          <a:lstStyle/>
          <a:p>
            <a:pPr marL="0" marR="0" lvl="0" indent="0" algn="l" defTabSz="914400" rtl="0" eaLnBrk="1" fontAlgn="auto" latinLnBrk="0" hangingPunct="1">
              <a:lnSpc>
                <a:spcPct val="90000"/>
              </a:lnSpc>
              <a:spcBef>
                <a:spcPts val="1200"/>
              </a:spcBef>
              <a:spcAft>
                <a:spcPts val="0"/>
              </a:spcAft>
              <a:buClrTx/>
              <a:buSzTx/>
              <a:buNone/>
              <a:tabLst/>
              <a:defRPr/>
            </a:pP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Jesus emphasizes that </a:t>
            </a: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the role of a “shepherd” is one of service and succor</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a:t>
            </a:r>
          </a:p>
          <a:p>
            <a:pPr marL="457200" lvl="1" indent="0">
              <a:spcBef>
                <a:spcPts val="0"/>
              </a:spcBef>
              <a:buNone/>
              <a:defRPr/>
            </a:pPr>
            <a:r>
              <a:rPr lang="en-CA" b="1" u="sng" dirty="0"/>
              <a:t>Ezekiel 34:15-16 ESV</a:t>
            </a:r>
          </a:p>
          <a:p>
            <a:pPr marL="457200" lvl="1" indent="0">
              <a:spcBef>
                <a:spcPts val="600"/>
              </a:spcBef>
              <a:buNone/>
            </a:pPr>
            <a:r>
              <a:rPr lang="en-CA" b="1" dirty="0">
                <a:highlight>
                  <a:srgbClr val="FFFF00"/>
                </a:highlight>
              </a:rPr>
              <a:t>I myself will be the shepherd of my sheep</a:t>
            </a:r>
            <a:r>
              <a:rPr lang="en-CA" dirty="0"/>
              <a:t>, </a:t>
            </a:r>
            <a:br>
              <a:rPr lang="en-CA" dirty="0"/>
            </a:br>
            <a:r>
              <a:rPr lang="en-CA" dirty="0"/>
              <a:t>and I myself will make them lie down, declares the Lord GOD. </a:t>
            </a:r>
          </a:p>
          <a:p>
            <a:pPr marL="457200" lvl="1" indent="0">
              <a:spcBef>
                <a:spcPts val="600"/>
              </a:spcBef>
              <a:buNone/>
            </a:pPr>
            <a:r>
              <a:rPr lang="en-CA" dirty="0"/>
              <a:t>I will seek the lost, and I will bring back the strayed, </a:t>
            </a:r>
            <a:br>
              <a:rPr lang="en-CA" dirty="0"/>
            </a:br>
            <a:r>
              <a:rPr lang="en-CA" dirty="0"/>
              <a:t>and </a:t>
            </a:r>
            <a:r>
              <a:rPr lang="en-CA" b="1" dirty="0">
                <a:highlight>
                  <a:srgbClr val="FFFF00"/>
                </a:highlight>
              </a:rPr>
              <a:t>I will bind up the injured</a:t>
            </a:r>
            <a:r>
              <a:rPr lang="en-CA" dirty="0"/>
              <a:t>, and </a:t>
            </a:r>
            <a:r>
              <a:rPr lang="en-CA" b="1" dirty="0">
                <a:highlight>
                  <a:srgbClr val="FFFF00"/>
                </a:highlight>
              </a:rPr>
              <a:t>I will strengthen the weak</a:t>
            </a:r>
            <a:r>
              <a:rPr lang="en-CA" dirty="0"/>
              <a:t>, </a:t>
            </a:r>
            <a:br>
              <a:rPr lang="en-CA" dirty="0"/>
            </a:br>
            <a:r>
              <a:rPr lang="en-CA" dirty="0"/>
              <a:t>and the fat and the strong I will destroy.  </a:t>
            </a:r>
            <a:br>
              <a:rPr lang="en-CA" dirty="0"/>
            </a:br>
            <a:r>
              <a:rPr lang="en-CA" dirty="0"/>
              <a:t>I will feed them in [justness] (</a:t>
            </a:r>
            <a:r>
              <a:rPr lang="en-CA" dirty="0" err="1"/>
              <a:t>mish</a:t>
            </a:r>
            <a:r>
              <a:rPr lang="en-CA" dirty="0" err="1">
                <a:latin typeface="Calibri" panose="020F0502020204030204" pitchFamily="34" charset="0"/>
                <a:cs typeface="Calibri" panose="020F0502020204030204" pitchFamily="34" charset="0"/>
              </a:rPr>
              <a:t>ᵉpat</a:t>
            </a:r>
            <a:r>
              <a:rPr lang="en-CA" dirty="0">
                <a:latin typeface="Calibri" panose="020F0502020204030204" pitchFamily="34" charset="0"/>
                <a:cs typeface="Calibri" panose="020F0502020204030204" pitchFamily="34" charset="0"/>
              </a:rPr>
              <a:t>)</a:t>
            </a:r>
            <a:r>
              <a:rPr lang="en-CA" dirty="0"/>
              <a:t>.</a:t>
            </a:r>
          </a:p>
          <a:p>
            <a:pPr marL="457200" lvl="1" indent="0">
              <a:spcBef>
                <a:spcPts val="600"/>
              </a:spcBef>
              <a:buNone/>
            </a:pPr>
            <a:r>
              <a:rPr lang="en-CA" b="1" u="sng" dirty="0"/>
              <a:t>Mark 10:45 ESV </a:t>
            </a:r>
          </a:p>
          <a:p>
            <a:pPr marL="457200" lvl="1" indent="0">
              <a:spcBef>
                <a:spcPts val="0"/>
              </a:spcBef>
              <a:buNone/>
            </a:pPr>
            <a:r>
              <a:rPr lang="en-CA" dirty="0"/>
              <a:t>For even </a:t>
            </a:r>
            <a:r>
              <a:rPr lang="en-CA" b="1" dirty="0">
                <a:highlight>
                  <a:srgbClr val="FFFF00"/>
                </a:highlight>
              </a:rPr>
              <a:t>the Son of Man came not to be served but to serve</a:t>
            </a:r>
            <a:r>
              <a:rPr lang="en-CA" dirty="0"/>
              <a:t> …</a:t>
            </a:r>
          </a:p>
          <a:p>
            <a:pPr marL="457200" lvl="1" indent="0">
              <a:spcBef>
                <a:spcPts val="600"/>
              </a:spcBef>
              <a:buNone/>
            </a:pPr>
            <a:r>
              <a:rPr lang="en-CA" b="1" u="sng" dirty="0"/>
              <a:t>Luke 22:26b-27 ESV</a:t>
            </a:r>
          </a:p>
          <a:p>
            <a:pPr marL="457200" lvl="1" indent="0">
              <a:spcBef>
                <a:spcPts val="0"/>
              </a:spcBef>
              <a:buNone/>
            </a:pPr>
            <a:r>
              <a:rPr lang="en-CA" dirty="0"/>
              <a:t>… let the greatest among you become as the youngest, </a:t>
            </a:r>
            <a:br>
              <a:rPr lang="en-CA" dirty="0"/>
            </a:br>
            <a:r>
              <a:rPr lang="en-CA" dirty="0"/>
              <a:t>and </a:t>
            </a:r>
            <a:r>
              <a:rPr lang="en-CA" b="1" dirty="0">
                <a:highlight>
                  <a:srgbClr val="FFFF00"/>
                </a:highlight>
              </a:rPr>
              <a:t>the leader as one who serves</a:t>
            </a:r>
            <a:r>
              <a:rPr lang="en-CA" dirty="0"/>
              <a:t>.</a:t>
            </a:r>
            <a:br>
              <a:rPr lang="en-CA" dirty="0"/>
            </a:br>
            <a:r>
              <a:rPr lang="en-CA" dirty="0"/>
              <a:t>For who is the greater, one who reclines at table or one who serves? </a:t>
            </a:r>
            <a:br>
              <a:rPr lang="en-CA" dirty="0"/>
            </a:br>
            <a:r>
              <a:rPr lang="en-CA" dirty="0"/>
              <a:t>Is it not the one who reclines at table? </a:t>
            </a:r>
            <a:br>
              <a:rPr lang="en-CA" dirty="0"/>
            </a:br>
            <a:r>
              <a:rPr lang="en-CA" dirty="0"/>
              <a:t>But </a:t>
            </a:r>
            <a:r>
              <a:rPr lang="en-CA" b="1" dirty="0">
                <a:highlight>
                  <a:srgbClr val="FFFF00"/>
                </a:highlight>
              </a:rPr>
              <a:t>I am among you as the one who serves</a:t>
            </a:r>
            <a:r>
              <a:rPr lang="en-CA" dirty="0"/>
              <a:t>.</a:t>
            </a:r>
          </a:p>
          <a:p>
            <a:pPr marL="0" indent="0">
              <a:spcBef>
                <a:spcPts val="600"/>
              </a:spcBef>
              <a:buNone/>
            </a:pPr>
            <a:endParaRPr lang="en-CA" dirty="0"/>
          </a:p>
          <a:p>
            <a:pPr>
              <a:spcBef>
                <a:spcPts val="600"/>
              </a:spcBef>
            </a:pPr>
            <a:endParaRPr lang="en-CA" dirty="0"/>
          </a:p>
        </p:txBody>
      </p:sp>
    </p:spTree>
    <p:extLst>
      <p:ext uri="{BB962C8B-B14F-4D97-AF65-F5344CB8AC3E}">
        <p14:creationId xmlns:p14="http://schemas.microsoft.com/office/powerpoint/2010/main" val="20515881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28FA3E-4654-FA30-5AD6-837EDE5125C8}"/>
              </a:ext>
            </a:extLst>
          </p:cNvPr>
          <p:cNvSpPr>
            <a:spLocks noGrp="1"/>
          </p:cNvSpPr>
          <p:nvPr>
            <p:ph type="title"/>
          </p:nvPr>
        </p:nvSpPr>
        <p:spPr>
          <a:xfrm>
            <a:off x="0" y="1"/>
            <a:ext cx="12192000" cy="1208867"/>
          </a:xfrm>
        </p:spPr>
        <p:txBody>
          <a:bodyPr/>
          <a:lstStyle/>
          <a:p>
            <a:pPr algn="ctr"/>
            <a:r>
              <a:rPr lang="en-CA" dirty="0">
                <a:latin typeface="Arial Black" panose="020B0A04020102020204" pitchFamily="34" charset="0"/>
              </a:rPr>
              <a:t>The Remnant and the Second Exodus</a:t>
            </a:r>
          </a:p>
        </p:txBody>
      </p:sp>
      <p:sp>
        <p:nvSpPr>
          <p:cNvPr id="3" name="Content Placeholder 2">
            <a:extLst>
              <a:ext uri="{FF2B5EF4-FFF2-40B4-BE49-F238E27FC236}">
                <a16:creationId xmlns:a16="http://schemas.microsoft.com/office/drawing/2014/main" id="{B474BB22-2233-8606-E5DC-54022397397D}"/>
              </a:ext>
            </a:extLst>
          </p:cNvPr>
          <p:cNvSpPr>
            <a:spLocks noGrp="1"/>
          </p:cNvSpPr>
          <p:nvPr>
            <p:ph idx="1"/>
          </p:nvPr>
        </p:nvSpPr>
        <p:spPr>
          <a:xfrm>
            <a:off x="161365" y="1208868"/>
            <a:ext cx="11751235" cy="5649131"/>
          </a:xfrm>
        </p:spPr>
        <p:txBody>
          <a:bodyPr>
            <a:normAutofit/>
          </a:bodyPr>
          <a:lstStyle/>
          <a:p>
            <a:r>
              <a:rPr lang="en-CA" b="1" dirty="0">
                <a:highlight>
                  <a:srgbClr val="FFFF00"/>
                </a:highlight>
              </a:rPr>
              <a:t>This section describes how God identifies those to form the “remnant” as well as those to participate in the “second exodus”</a:t>
            </a:r>
            <a:r>
              <a:rPr lang="en-CA" dirty="0"/>
              <a:t>:</a:t>
            </a:r>
          </a:p>
          <a:p>
            <a:pPr marL="457200" lvl="1" indent="0">
              <a:buNone/>
            </a:pPr>
            <a:r>
              <a:rPr lang="en-CA" b="1" u="sng" dirty="0"/>
              <a:t>Ezekiel 34:17-19 ESV</a:t>
            </a:r>
          </a:p>
          <a:p>
            <a:pPr marL="457200" lvl="1" indent="0">
              <a:buNone/>
            </a:pPr>
            <a:r>
              <a:rPr lang="en-CA" dirty="0"/>
              <a:t>As for you, </a:t>
            </a:r>
            <a:r>
              <a:rPr lang="en-CA" b="1" dirty="0">
                <a:highlight>
                  <a:srgbClr val="FFFF00"/>
                </a:highlight>
              </a:rPr>
              <a:t>my flock</a:t>
            </a:r>
            <a:r>
              <a:rPr lang="en-CA" dirty="0"/>
              <a:t>, thus says the Lord GOD: </a:t>
            </a:r>
          </a:p>
          <a:p>
            <a:pPr marL="914400" lvl="2" indent="0">
              <a:buNone/>
            </a:pPr>
            <a:r>
              <a:rPr lang="en-CA" sz="2400" dirty="0"/>
              <a:t>Behold, </a:t>
            </a:r>
            <a:r>
              <a:rPr lang="en-CA" sz="2400" b="1" dirty="0">
                <a:highlight>
                  <a:srgbClr val="FFFF00"/>
                </a:highlight>
              </a:rPr>
              <a:t>I judge between sheep and sheep</a:t>
            </a:r>
            <a:r>
              <a:rPr lang="en-CA" sz="2400" dirty="0"/>
              <a:t>, between rams and male goats.  </a:t>
            </a:r>
          </a:p>
          <a:p>
            <a:pPr marL="914400" lvl="2" indent="0">
              <a:buNone/>
            </a:pPr>
            <a:r>
              <a:rPr lang="en-CA" sz="2400" dirty="0"/>
              <a:t>Is it not enough for you to feed on the good pasture, </a:t>
            </a:r>
            <a:br>
              <a:rPr lang="en-CA" sz="2400" dirty="0"/>
            </a:br>
            <a:r>
              <a:rPr lang="en-CA" sz="2400" dirty="0"/>
              <a:t>that you must tread down with your feet the rest of your pasture; </a:t>
            </a:r>
            <a:br>
              <a:rPr lang="en-CA" sz="2400" dirty="0"/>
            </a:br>
            <a:r>
              <a:rPr lang="en-CA" sz="2400" dirty="0"/>
              <a:t>and to drink of clear water, that you must muddy the rest of the water with your feet?  </a:t>
            </a:r>
          </a:p>
          <a:p>
            <a:pPr marL="914400" lvl="2" indent="0">
              <a:buNone/>
            </a:pPr>
            <a:r>
              <a:rPr lang="en-CA" sz="2400" dirty="0"/>
              <a:t>And </a:t>
            </a:r>
            <a:r>
              <a:rPr lang="en-CA" sz="2400" b="1" dirty="0">
                <a:highlight>
                  <a:srgbClr val="FFFF00"/>
                </a:highlight>
              </a:rPr>
              <a:t>must my sheep</a:t>
            </a:r>
            <a:r>
              <a:rPr lang="en-CA" sz="2400" dirty="0"/>
              <a:t> eat what you have trodden with your feet, </a:t>
            </a:r>
            <a:br>
              <a:rPr lang="en-CA" sz="2400" dirty="0"/>
            </a:br>
            <a:r>
              <a:rPr lang="en-CA" sz="2400" dirty="0"/>
              <a:t>and drink what you have muddied with your feet?</a:t>
            </a:r>
          </a:p>
          <a:p>
            <a:r>
              <a:rPr lang="en-CA" dirty="0"/>
              <a:t>The attitude here is of competitive selfishness to attain personal advantage: Jesus knows his sheep, “my flock”, but externally there is no distinction from the rest of the sheep, “rams and male goats”</a:t>
            </a:r>
          </a:p>
          <a:p>
            <a:pPr marL="0" indent="0">
              <a:buNone/>
            </a:pPr>
            <a:endParaRPr lang="en-CA" dirty="0"/>
          </a:p>
          <a:p>
            <a:pPr marL="914400" lvl="2" indent="0">
              <a:buNone/>
            </a:pPr>
            <a:endParaRPr lang="en-CA" sz="2400" dirty="0"/>
          </a:p>
        </p:txBody>
      </p:sp>
    </p:spTree>
    <p:extLst>
      <p:ext uri="{BB962C8B-B14F-4D97-AF65-F5344CB8AC3E}">
        <p14:creationId xmlns:p14="http://schemas.microsoft.com/office/powerpoint/2010/main" val="3163435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7825A7-6543-EC01-10B4-067CE8C5EA3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28ACC8B-E9D9-0A56-67CB-6B2855125306}"/>
              </a:ext>
            </a:extLst>
          </p:cNvPr>
          <p:cNvSpPr>
            <a:spLocks noGrp="1"/>
          </p:cNvSpPr>
          <p:nvPr>
            <p:ph type="title"/>
          </p:nvPr>
        </p:nvSpPr>
        <p:spPr>
          <a:xfrm>
            <a:off x="0" y="1"/>
            <a:ext cx="12192000" cy="1208867"/>
          </a:xfrm>
        </p:spPr>
        <p:txBody>
          <a:bodyPr/>
          <a:lstStyle/>
          <a:p>
            <a:pPr algn="ctr"/>
            <a:r>
              <a:rPr lang="en-CA" dirty="0">
                <a:latin typeface="Arial Black" panose="020B0A04020102020204" pitchFamily="34" charset="0"/>
              </a:rPr>
              <a:t>The Remnant and the Second Exodus</a:t>
            </a:r>
          </a:p>
        </p:txBody>
      </p:sp>
      <p:sp>
        <p:nvSpPr>
          <p:cNvPr id="3" name="Content Placeholder 2">
            <a:extLst>
              <a:ext uri="{FF2B5EF4-FFF2-40B4-BE49-F238E27FC236}">
                <a16:creationId xmlns:a16="http://schemas.microsoft.com/office/drawing/2014/main" id="{FF44CB0E-6AA1-761C-CAD1-BDE4EDD561B9}"/>
              </a:ext>
            </a:extLst>
          </p:cNvPr>
          <p:cNvSpPr>
            <a:spLocks noGrp="1"/>
          </p:cNvSpPr>
          <p:nvPr>
            <p:ph idx="1"/>
          </p:nvPr>
        </p:nvSpPr>
        <p:spPr>
          <a:xfrm>
            <a:off x="340659" y="1208868"/>
            <a:ext cx="11571940" cy="5649131"/>
          </a:xfrm>
        </p:spPr>
        <p:txBody>
          <a:bodyPr>
            <a:normAutofit/>
          </a:bodyPr>
          <a:lstStyle/>
          <a:p>
            <a:r>
              <a:rPr lang="en-CA" dirty="0"/>
              <a:t>The “</a:t>
            </a:r>
            <a:r>
              <a:rPr lang="en-CA" b="1" dirty="0">
                <a:highlight>
                  <a:srgbClr val="FFFF00"/>
                </a:highlight>
              </a:rPr>
              <a:t>fat sheep</a:t>
            </a:r>
            <a:r>
              <a:rPr lang="en-CA" dirty="0"/>
              <a:t>” are those that get ahead by taking advantage of others:</a:t>
            </a:r>
          </a:p>
          <a:p>
            <a:pPr marL="457200" lvl="1" indent="0">
              <a:buNone/>
            </a:pPr>
            <a:r>
              <a:rPr lang="en-CA" b="1" u="sng" dirty="0"/>
              <a:t>Ezekiel 34:20-22 ESV</a:t>
            </a:r>
          </a:p>
          <a:p>
            <a:pPr marL="457200" lvl="1" indent="0">
              <a:buNone/>
            </a:pPr>
            <a:r>
              <a:rPr lang="en-CA" dirty="0"/>
              <a:t>Therefore, thus says the Lord GOD to them: </a:t>
            </a:r>
          </a:p>
          <a:p>
            <a:pPr marL="914400" lvl="2" indent="0">
              <a:buNone/>
            </a:pPr>
            <a:r>
              <a:rPr lang="en-CA" sz="2400" dirty="0"/>
              <a:t>Behold, I, </a:t>
            </a:r>
            <a:r>
              <a:rPr lang="en-CA" sz="2400" b="1" dirty="0">
                <a:highlight>
                  <a:srgbClr val="FFFF00"/>
                </a:highlight>
              </a:rPr>
              <a:t>I myself will judge between the fat sheep and the lean sheep</a:t>
            </a:r>
            <a:r>
              <a:rPr lang="en-CA" sz="2400" dirty="0"/>
              <a:t>.  </a:t>
            </a:r>
            <a:br>
              <a:rPr lang="en-CA" sz="2400" dirty="0"/>
            </a:br>
            <a:r>
              <a:rPr lang="en-CA" sz="2400" dirty="0"/>
              <a:t>Because you push with side and shoulder, and thrust at all the weak with your horns, </a:t>
            </a:r>
            <a:br>
              <a:rPr lang="en-CA" sz="2400" dirty="0"/>
            </a:br>
            <a:r>
              <a:rPr lang="en-CA" sz="2400" dirty="0"/>
              <a:t>till you have scattered them abroad, </a:t>
            </a:r>
            <a:br>
              <a:rPr lang="en-CA" sz="2400" dirty="0"/>
            </a:br>
            <a:r>
              <a:rPr lang="en-CA" sz="2400" b="1" dirty="0">
                <a:highlight>
                  <a:srgbClr val="FFFF00"/>
                </a:highlight>
              </a:rPr>
              <a:t>I will rescue my flock</a:t>
            </a:r>
            <a:r>
              <a:rPr lang="en-CA" sz="2400" dirty="0"/>
              <a:t>; they shall no longer be a prey.  </a:t>
            </a:r>
            <a:br>
              <a:rPr lang="en-CA" sz="2400" dirty="0"/>
            </a:br>
            <a:r>
              <a:rPr lang="en-CA" sz="2400" dirty="0"/>
              <a:t>And I will judge between sheep and sheep.  </a:t>
            </a:r>
          </a:p>
          <a:p>
            <a:r>
              <a:rPr lang="en-CA" dirty="0"/>
              <a:t>This is clearly looking to the New Isreal in the World Tomorrow:</a:t>
            </a:r>
          </a:p>
          <a:p>
            <a:pPr marL="457200" lvl="1" indent="0">
              <a:buNone/>
            </a:pPr>
            <a:r>
              <a:rPr lang="en-CA" b="1" u="sng" dirty="0"/>
              <a:t>Ezekiel 34:23-24 ESV</a:t>
            </a:r>
          </a:p>
          <a:p>
            <a:pPr marL="457200" lvl="1" indent="0">
              <a:buNone/>
            </a:pPr>
            <a:r>
              <a:rPr lang="en-CA" dirty="0"/>
              <a:t>And </a:t>
            </a:r>
            <a:r>
              <a:rPr lang="en-CA" b="1" dirty="0">
                <a:highlight>
                  <a:srgbClr val="FFFF00"/>
                </a:highlight>
              </a:rPr>
              <a:t>I will set up over them one shepherd</a:t>
            </a:r>
            <a:r>
              <a:rPr lang="en-CA" dirty="0"/>
              <a:t>, my servant </a:t>
            </a:r>
            <a:r>
              <a:rPr lang="en-CA" b="1" dirty="0">
                <a:highlight>
                  <a:srgbClr val="FFFF00"/>
                </a:highlight>
              </a:rPr>
              <a:t>David</a:t>
            </a:r>
            <a:r>
              <a:rPr lang="en-CA" dirty="0"/>
              <a:t>, </a:t>
            </a:r>
            <a:br>
              <a:rPr lang="en-CA" dirty="0"/>
            </a:br>
            <a:r>
              <a:rPr lang="en-CA" dirty="0"/>
              <a:t>and he shall feed them: he shall feed them and be their shepherd.  </a:t>
            </a:r>
          </a:p>
          <a:p>
            <a:pPr marL="457200" lvl="1" indent="0">
              <a:buNone/>
            </a:pPr>
            <a:r>
              <a:rPr lang="en-CA" dirty="0"/>
              <a:t>And I, the LORD, will be their God, and my servant David </a:t>
            </a:r>
            <a:r>
              <a:rPr lang="en-CA" b="1" dirty="0">
                <a:highlight>
                  <a:srgbClr val="FFFF00"/>
                </a:highlight>
              </a:rPr>
              <a:t>shall be prince among them</a:t>
            </a:r>
            <a:r>
              <a:rPr lang="en-CA" dirty="0"/>
              <a:t>.  </a:t>
            </a:r>
            <a:br>
              <a:rPr lang="en-CA" dirty="0"/>
            </a:br>
            <a:r>
              <a:rPr lang="en-CA" b="1" dirty="0">
                <a:highlight>
                  <a:srgbClr val="FFFF00"/>
                </a:highlight>
              </a:rPr>
              <a:t>I am the LORD</a:t>
            </a:r>
            <a:r>
              <a:rPr lang="en-CA" dirty="0"/>
              <a:t>; </a:t>
            </a:r>
            <a:r>
              <a:rPr lang="en-CA" b="1" dirty="0">
                <a:highlight>
                  <a:srgbClr val="FFFF00"/>
                </a:highlight>
              </a:rPr>
              <a:t>I have spoken</a:t>
            </a:r>
            <a:r>
              <a:rPr lang="en-CA" dirty="0"/>
              <a:t>.</a:t>
            </a:r>
          </a:p>
        </p:txBody>
      </p:sp>
    </p:spTree>
    <p:extLst>
      <p:ext uri="{BB962C8B-B14F-4D97-AF65-F5344CB8AC3E}">
        <p14:creationId xmlns:p14="http://schemas.microsoft.com/office/powerpoint/2010/main" val="7206111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43AF4B-407E-57E3-9EF5-BEA5ECEBB8E3}"/>
              </a:ext>
            </a:extLst>
          </p:cNvPr>
          <p:cNvSpPr>
            <a:spLocks noGrp="1"/>
          </p:cNvSpPr>
          <p:nvPr>
            <p:ph type="title"/>
          </p:nvPr>
        </p:nvSpPr>
        <p:spPr>
          <a:xfrm>
            <a:off x="838200" y="1"/>
            <a:ext cx="10515600" cy="1131375"/>
          </a:xfrm>
        </p:spPr>
        <p:txBody>
          <a:bodyPr/>
          <a:lstStyle/>
          <a:p>
            <a:pPr algn="ctr"/>
            <a:r>
              <a:rPr lang="en-CA" dirty="0">
                <a:latin typeface="Arial Black" panose="020B0A04020102020204" pitchFamily="34" charset="0"/>
              </a:rPr>
              <a:t>The Remnant and the New Israel</a:t>
            </a:r>
          </a:p>
        </p:txBody>
      </p:sp>
      <p:sp>
        <p:nvSpPr>
          <p:cNvPr id="3" name="Content Placeholder 2">
            <a:extLst>
              <a:ext uri="{FF2B5EF4-FFF2-40B4-BE49-F238E27FC236}">
                <a16:creationId xmlns:a16="http://schemas.microsoft.com/office/drawing/2014/main" id="{CBE848A6-3D0F-85A0-5A33-B7CE008A77B3}"/>
              </a:ext>
            </a:extLst>
          </p:cNvPr>
          <p:cNvSpPr>
            <a:spLocks noGrp="1"/>
          </p:cNvSpPr>
          <p:nvPr>
            <p:ph idx="1"/>
          </p:nvPr>
        </p:nvSpPr>
        <p:spPr>
          <a:xfrm>
            <a:off x="286870" y="1131376"/>
            <a:ext cx="11613029" cy="5726623"/>
          </a:xfrm>
        </p:spPr>
        <p:txBody>
          <a:bodyPr>
            <a:normAutofit/>
          </a:bodyPr>
          <a:lstStyle/>
          <a:p>
            <a:r>
              <a:rPr lang="en-CA" dirty="0"/>
              <a:t>The “</a:t>
            </a:r>
            <a:r>
              <a:rPr lang="en-CA" b="1" dirty="0">
                <a:highlight>
                  <a:srgbClr val="FFFF00"/>
                </a:highlight>
              </a:rPr>
              <a:t>covenant of peace</a:t>
            </a:r>
            <a:r>
              <a:rPr lang="en-CA" dirty="0"/>
              <a:t>” is the “</a:t>
            </a:r>
            <a:r>
              <a:rPr lang="en-CA" b="1" dirty="0">
                <a:highlight>
                  <a:srgbClr val="FFFF00"/>
                </a:highlight>
              </a:rPr>
              <a:t>new covenant</a:t>
            </a:r>
            <a:r>
              <a:rPr lang="en-CA" dirty="0"/>
              <a:t>”: Ezekiel has already touched on it in 11:14-21, 16:59-63, and 20:40-44; the classic prophecy is in 36:22-36</a:t>
            </a:r>
          </a:p>
          <a:p>
            <a:pPr marL="457200" lvl="1" indent="0">
              <a:spcBef>
                <a:spcPts val="0"/>
              </a:spcBef>
              <a:buNone/>
            </a:pPr>
            <a:r>
              <a:rPr lang="en-CA" b="1" u="sng" dirty="0"/>
              <a:t>Ezekiel 11:19a, 16:60b, 20:41b-42a ESV</a:t>
            </a:r>
          </a:p>
          <a:p>
            <a:pPr marL="457200" lvl="1" indent="0">
              <a:spcBef>
                <a:spcPts val="0"/>
              </a:spcBef>
              <a:buNone/>
            </a:pPr>
            <a:r>
              <a:rPr lang="en-CA" dirty="0"/>
              <a:t>And I will give them one heart, and </a:t>
            </a:r>
            <a:r>
              <a:rPr lang="en-CA" b="1" dirty="0">
                <a:highlight>
                  <a:srgbClr val="FFFF00"/>
                </a:highlight>
              </a:rPr>
              <a:t>a new spirit</a:t>
            </a:r>
            <a:r>
              <a:rPr lang="en-CA" dirty="0"/>
              <a:t> I will put within them. </a:t>
            </a:r>
          </a:p>
          <a:p>
            <a:pPr marL="457200" lvl="1" indent="0">
              <a:spcBef>
                <a:spcPts val="0"/>
              </a:spcBef>
              <a:buNone/>
            </a:pPr>
            <a:r>
              <a:rPr lang="en-CA" dirty="0"/>
              <a:t>… and I will establish for you </a:t>
            </a:r>
            <a:r>
              <a:rPr lang="en-CA" b="1" dirty="0">
                <a:highlight>
                  <a:srgbClr val="FFFF00"/>
                </a:highlight>
              </a:rPr>
              <a:t>an everlasting covenant</a:t>
            </a:r>
            <a:r>
              <a:rPr lang="en-CA" dirty="0"/>
              <a:t>.</a:t>
            </a:r>
          </a:p>
          <a:p>
            <a:pPr marL="457200" lvl="1" indent="0">
              <a:spcBef>
                <a:spcPts val="0"/>
              </a:spcBef>
              <a:buNone/>
            </a:pPr>
            <a:r>
              <a:rPr lang="en-CA" dirty="0"/>
              <a:t>And I will manifest my holiness among you in the sight of the nations.  </a:t>
            </a:r>
            <a:br>
              <a:rPr lang="en-CA" dirty="0"/>
            </a:br>
            <a:r>
              <a:rPr lang="en-CA" dirty="0"/>
              <a:t>And </a:t>
            </a:r>
            <a:r>
              <a:rPr lang="en-CA" b="1" dirty="0">
                <a:highlight>
                  <a:srgbClr val="FFFF00"/>
                </a:highlight>
              </a:rPr>
              <a:t>you shall know that I am the LORD</a:t>
            </a:r>
            <a:r>
              <a:rPr lang="en-CA" dirty="0"/>
              <a:t> … </a:t>
            </a:r>
          </a:p>
          <a:p>
            <a:r>
              <a:rPr lang="en-CA" b="1" dirty="0">
                <a:highlight>
                  <a:srgbClr val="FFFF00"/>
                </a:highlight>
              </a:rPr>
              <a:t>The exiles would have understood this as promise of protection and abundance upon their return to the Land of Israel</a:t>
            </a:r>
            <a:r>
              <a:rPr lang="en-CA" dirty="0"/>
              <a:t>:</a:t>
            </a:r>
          </a:p>
          <a:p>
            <a:pPr marL="457200" lvl="1" indent="0">
              <a:spcBef>
                <a:spcPts val="0"/>
              </a:spcBef>
              <a:buNone/>
            </a:pPr>
            <a:r>
              <a:rPr lang="en-CA" b="1" u="sng" dirty="0"/>
              <a:t>Ezekiel 34:25-27a ESV</a:t>
            </a:r>
          </a:p>
          <a:p>
            <a:pPr marL="457200" lvl="1" indent="0">
              <a:spcBef>
                <a:spcPts val="0"/>
              </a:spcBef>
              <a:buNone/>
            </a:pPr>
            <a:r>
              <a:rPr lang="en-CA" dirty="0"/>
              <a:t>I will make with them </a:t>
            </a:r>
            <a:r>
              <a:rPr lang="en-CA" b="1" dirty="0">
                <a:highlight>
                  <a:srgbClr val="FFFF00"/>
                </a:highlight>
              </a:rPr>
              <a:t>a covenant of peace</a:t>
            </a:r>
            <a:r>
              <a:rPr lang="en-CA" dirty="0"/>
              <a:t> and banish wild beasts from the land, </a:t>
            </a:r>
            <a:br>
              <a:rPr lang="en-CA" dirty="0"/>
            </a:br>
            <a:r>
              <a:rPr lang="en-CA" b="1" dirty="0">
                <a:highlight>
                  <a:srgbClr val="FFFF00"/>
                </a:highlight>
              </a:rPr>
              <a:t>so that they may dwell securely</a:t>
            </a:r>
            <a:r>
              <a:rPr lang="en-CA" dirty="0"/>
              <a:t> in the wilderness and sleep in the woods.  </a:t>
            </a:r>
            <a:br>
              <a:rPr lang="en-CA" dirty="0"/>
            </a:br>
            <a:r>
              <a:rPr lang="en-CA" dirty="0"/>
              <a:t>And I will make them and the places all around my hill a blessing, </a:t>
            </a:r>
            <a:br>
              <a:rPr lang="en-CA" dirty="0"/>
            </a:br>
            <a:r>
              <a:rPr lang="en-CA" dirty="0"/>
              <a:t>and I will send down the showers in their season; they shall be showers of blessing.  </a:t>
            </a:r>
            <a:br>
              <a:rPr lang="en-CA" dirty="0"/>
            </a:br>
            <a:r>
              <a:rPr lang="en-CA" dirty="0"/>
              <a:t>And the trees of the field shall yield their fruit, and the earth shall yield its increase, </a:t>
            </a:r>
            <a:br>
              <a:rPr lang="en-CA" dirty="0"/>
            </a:br>
            <a:r>
              <a:rPr lang="en-CA" dirty="0"/>
              <a:t>and </a:t>
            </a:r>
            <a:r>
              <a:rPr lang="en-CA" b="1" dirty="0">
                <a:highlight>
                  <a:srgbClr val="FFFF00"/>
                </a:highlight>
              </a:rPr>
              <a:t>they shall be secure in their land</a:t>
            </a:r>
            <a:r>
              <a:rPr lang="en-CA" dirty="0"/>
              <a:t>. </a:t>
            </a:r>
          </a:p>
        </p:txBody>
      </p:sp>
    </p:spTree>
    <p:extLst>
      <p:ext uri="{BB962C8B-B14F-4D97-AF65-F5344CB8AC3E}">
        <p14:creationId xmlns:p14="http://schemas.microsoft.com/office/powerpoint/2010/main" val="23459668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34E1A6-B95A-ACA7-A7F9-D795304590D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AAF2162-95D5-E04F-03FF-CDE8DBA68092}"/>
              </a:ext>
            </a:extLst>
          </p:cNvPr>
          <p:cNvSpPr>
            <a:spLocks noGrp="1"/>
          </p:cNvSpPr>
          <p:nvPr>
            <p:ph type="title"/>
          </p:nvPr>
        </p:nvSpPr>
        <p:spPr>
          <a:xfrm>
            <a:off x="838200" y="1"/>
            <a:ext cx="10515600" cy="1131375"/>
          </a:xfrm>
        </p:spPr>
        <p:txBody>
          <a:bodyPr/>
          <a:lstStyle/>
          <a:p>
            <a:pPr algn="ctr"/>
            <a:r>
              <a:rPr lang="en-CA" dirty="0">
                <a:latin typeface="Arial Black" panose="020B0A04020102020204" pitchFamily="34" charset="0"/>
              </a:rPr>
              <a:t>The Remnant and the New Israel</a:t>
            </a:r>
          </a:p>
        </p:txBody>
      </p:sp>
      <p:sp>
        <p:nvSpPr>
          <p:cNvPr id="3" name="Content Placeholder 2">
            <a:extLst>
              <a:ext uri="{FF2B5EF4-FFF2-40B4-BE49-F238E27FC236}">
                <a16:creationId xmlns:a16="http://schemas.microsoft.com/office/drawing/2014/main" id="{C89FE07F-4EC1-555C-C389-5D35BD47558B}"/>
              </a:ext>
            </a:extLst>
          </p:cNvPr>
          <p:cNvSpPr>
            <a:spLocks noGrp="1"/>
          </p:cNvSpPr>
          <p:nvPr>
            <p:ph idx="1"/>
          </p:nvPr>
        </p:nvSpPr>
        <p:spPr>
          <a:xfrm>
            <a:off x="1133856" y="1131376"/>
            <a:ext cx="10387584" cy="5726623"/>
          </a:xfrm>
        </p:spPr>
        <p:txBody>
          <a:bodyPr>
            <a:normAutofit lnSpcReduction="10000"/>
          </a:bodyPr>
          <a:lstStyle/>
          <a:p>
            <a:pPr>
              <a:spcBef>
                <a:spcPts val="0"/>
              </a:spcBef>
            </a:pPr>
            <a:r>
              <a:rPr lang="en-CA" dirty="0"/>
              <a:t>The real focus is the New Israel in the World Tomorrow:</a:t>
            </a:r>
          </a:p>
          <a:p>
            <a:pPr marL="457200" lvl="1" indent="0">
              <a:spcBef>
                <a:spcPts val="0"/>
              </a:spcBef>
              <a:buNone/>
            </a:pPr>
            <a:r>
              <a:rPr lang="en-CA" b="1" u="sng" dirty="0"/>
              <a:t>Ezekiel 34:27b-30 ESV</a:t>
            </a:r>
          </a:p>
          <a:p>
            <a:pPr marL="457200" lvl="1" indent="0">
              <a:spcBef>
                <a:spcPts val="0"/>
              </a:spcBef>
              <a:buNone/>
            </a:pPr>
            <a:r>
              <a:rPr lang="en-CA" b="1" dirty="0">
                <a:highlight>
                  <a:srgbClr val="FFFF00"/>
                </a:highlight>
              </a:rPr>
              <a:t>And they shall know that I am the LORD</a:t>
            </a:r>
            <a:r>
              <a:rPr lang="en-CA" dirty="0"/>
              <a:t>, </a:t>
            </a:r>
            <a:br>
              <a:rPr lang="en-CA" dirty="0"/>
            </a:br>
            <a:r>
              <a:rPr lang="en-CA" dirty="0"/>
              <a:t>when I break the bars of their yoke, </a:t>
            </a:r>
            <a:br>
              <a:rPr lang="en-CA" dirty="0"/>
            </a:br>
            <a:r>
              <a:rPr lang="en-CA" dirty="0"/>
              <a:t>and deliver them from the hand of those who enslaved them.  </a:t>
            </a:r>
          </a:p>
          <a:p>
            <a:pPr marL="457200" lvl="1" indent="0">
              <a:spcBef>
                <a:spcPts val="600"/>
              </a:spcBef>
              <a:buNone/>
            </a:pPr>
            <a:r>
              <a:rPr lang="en-CA" b="1" dirty="0">
                <a:highlight>
                  <a:srgbClr val="FFFF00"/>
                </a:highlight>
              </a:rPr>
              <a:t>They shall no more be a prey to the nations</a:t>
            </a:r>
            <a:r>
              <a:rPr lang="en-CA" dirty="0"/>
              <a:t>, </a:t>
            </a:r>
            <a:br>
              <a:rPr lang="en-CA" dirty="0"/>
            </a:br>
            <a:r>
              <a:rPr lang="en-CA" dirty="0"/>
              <a:t>nor shall the beasts of the land devour them.  </a:t>
            </a:r>
            <a:br>
              <a:rPr lang="en-CA" dirty="0"/>
            </a:br>
            <a:r>
              <a:rPr lang="en-CA" dirty="0"/>
              <a:t>They shall dwell securely, and none shall make them afraid.  </a:t>
            </a:r>
            <a:br>
              <a:rPr lang="en-CA" dirty="0"/>
            </a:br>
            <a:r>
              <a:rPr lang="en-CA" dirty="0"/>
              <a:t>And I will provide for them renowned plantations </a:t>
            </a:r>
            <a:br>
              <a:rPr lang="en-CA" dirty="0"/>
            </a:br>
            <a:r>
              <a:rPr lang="en-CA" dirty="0"/>
              <a:t>so that they shall no more be consumed with hunger in the land, </a:t>
            </a:r>
            <a:br>
              <a:rPr lang="en-CA" dirty="0"/>
            </a:br>
            <a:r>
              <a:rPr lang="en-CA" dirty="0"/>
              <a:t>and </a:t>
            </a:r>
            <a:r>
              <a:rPr lang="en-CA" b="1" dirty="0">
                <a:highlight>
                  <a:srgbClr val="FFFF00"/>
                </a:highlight>
              </a:rPr>
              <a:t>no longer suffer the reproach of the nations</a:t>
            </a:r>
            <a:r>
              <a:rPr lang="en-CA" dirty="0"/>
              <a:t>.  </a:t>
            </a:r>
          </a:p>
          <a:p>
            <a:pPr marL="457200" lvl="1" indent="0">
              <a:spcBef>
                <a:spcPts val="600"/>
              </a:spcBef>
              <a:buNone/>
            </a:pPr>
            <a:r>
              <a:rPr lang="en-CA" b="1" dirty="0">
                <a:highlight>
                  <a:srgbClr val="FFFF00"/>
                </a:highlight>
              </a:rPr>
              <a:t>And they shall know that I am the LORD their God with them</a:t>
            </a:r>
            <a:r>
              <a:rPr lang="en-CA" dirty="0"/>
              <a:t>, </a:t>
            </a:r>
            <a:br>
              <a:rPr lang="en-CA" dirty="0"/>
            </a:br>
            <a:r>
              <a:rPr lang="en-CA" dirty="0"/>
              <a:t>and that they, </a:t>
            </a:r>
            <a:r>
              <a:rPr lang="en-CA" b="1" dirty="0">
                <a:highlight>
                  <a:srgbClr val="FFFF00"/>
                </a:highlight>
              </a:rPr>
              <a:t>the house of Israel, are my people</a:t>
            </a:r>
            <a:r>
              <a:rPr lang="en-CA" dirty="0"/>
              <a:t>, declares the Lord GOD.  </a:t>
            </a:r>
          </a:p>
          <a:p>
            <a:pPr>
              <a:spcBef>
                <a:spcPts val="1200"/>
              </a:spcBef>
            </a:pPr>
            <a:r>
              <a:rPr lang="en-CA" b="1" dirty="0">
                <a:highlight>
                  <a:srgbClr val="FFFF00"/>
                </a:highlight>
              </a:rPr>
              <a:t>The “metaphor” of the Good Shepherd is explained</a:t>
            </a:r>
            <a:r>
              <a:rPr lang="en-CA" dirty="0"/>
              <a:t>: </a:t>
            </a:r>
          </a:p>
          <a:p>
            <a:pPr marL="457200" lvl="1" indent="0">
              <a:spcBef>
                <a:spcPts val="0"/>
              </a:spcBef>
              <a:buNone/>
            </a:pPr>
            <a:r>
              <a:rPr lang="en-CA" b="1" u="sng" dirty="0"/>
              <a:t>Ezekiel 34:31 ESV</a:t>
            </a:r>
          </a:p>
          <a:p>
            <a:pPr marL="457200" lvl="1" indent="0">
              <a:spcBef>
                <a:spcPts val="0"/>
              </a:spcBef>
              <a:buNone/>
            </a:pPr>
            <a:r>
              <a:rPr lang="en-CA" dirty="0"/>
              <a:t>And </a:t>
            </a:r>
            <a:r>
              <a:rPr lang="en-CA" b="1" dirty="0">
                <a:highlight>
                  <a:srgbClr val="FFFF00"/>
                </a:highlight>
              </a:rPr>
              <a:t>you are my sheep</a:t>
            </a:r>
            <a:r>
              <a:rPr lang="en-CA" dirty="0"/>
              <a:t>, </a:t>
            </a:r>
            <a:r>
              <a:rPr lang="en-CA" b="1" dirty="0">
                <a:highlight>
                  <a:srgbClr val="FFFF00"/>
                </a:highlight>
              </a:rPr>
              <a:t>human sheep</a:t>
            </a:r>
            <a:r>
              <a:rPr lang="en-CA" dirty="0"/>
              <a:t> of my pasture, </a:t>
            </a:r>
            <a:br>
              <a:rPr lang="en-CA" dirty="0"/>
            </a:br>
            <a:r>
              <a:rPr lang="en-CA" dirty="0"/>
              <a:t>and </a:t>
            </a:r>
            <a:r>
              <a:rPr lang="en-CA" b="1" dirty="0">
                <a:highlight>
                  <a:srgbClr val="FFFF00"/>
                </a:highlight>
              </a:rPr>
              <a:t>I am your God</a:t>
            </a:r>
            <a:r>
              <a:rPr lang="en-CA" dirty="0"/>
              <a:t>, declares the Lord GOD.</a:t>
            </a:r>
          </a:p>
        </p:txBody>
      </p:sp>
    </p:spTree>
    <p:extLst>
      <p:ext uri="{BB962C8B-B14F-4D97-AF65-F5344CB8AC3E}">
        <p14:creationId xmlns:p14="http://schemas.microsoft.com/office/powerpoint/2010/main" val="11037328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5EE69-B9A0-4CF0-8DFE-BD73672B36C8}"/>
              </a:ext>
            </a:extLst>
          </p:cNvPr>
          <p:cNvSpPr>
            <a:spLocks noGrp="1"/>
          </p:cNvSpPr>
          <p:nvPr>
            <p:ph type="title"/>
          </p:nvPr>
        </p:nvSpPr>
        <p:spPr>
          <a:xfrm>
            <a:off x="838200" y="365125"/>
            <a:ext cx="10515600" cy="3973792"/>
          </a:xfrm>
        </p:spPr>
        <p:txBody>
          <a:bodyPr/>
          <a:lstStyle/>
          <a:p>
            <a:r>
              <a:rPr lang="en-CA" dirty="0">
                <a:latin typeface="Arial Black" panose="020B0A04020102020204" pitchFamily="34" charset="0"/>
              </a:rPr>
              <a:t>To be continued …</a:t>
            </a:r>
          </a:p>
        </p:txBody>
      </p:sp>
      <p:sp>
        <p:nvSpPr>
          <p:cNvPr id="3" name="Content Placeholder 2">
            <a:extLst>
              <a:ext uri="{FF2B5EF4-FFF2-40B4-BE49-F238E27FC236}">
                <a16:creationId xmlns:a16="http://schemas.microsoft.com/office/drawing/2014/main" id="{784016E3-BDC8-490A-BFAE-B3176C52F3DB}"/>
              </a:ext>
            </a:extLst>
          </p:cNvPr>
          <p:cNvSpPr>
            <a:spLocks noGrp="1"/>
          </p:cNvSpPr>
          <p:nvPr>
            <p:ph idx="1"/>
          </p:nvPr>
        </p:nvSpPr>
        <p:spPr>
          <a:xfrm>
            <a:off x="838200" y="4338917"/>
            <a:ext cx="10515600" cy="1838045"/>
          </a:xfrm>
        </p:spPr>
        <p:txBody>
          <a:bodyPr/>
          <a:lstStyle/>
          <a:p>
            <a:endParaRPr lang="en-CA" dirty="0"/>
          </a:p>
        </p:txBody>
      </p:sp>
    </p:spTree>
    <p:extLst>
      <p:ext uri="{BB962C8B-B14F-4D97-AF65-F5344CB8AC3E}">
        <p14:creationId xmlns:p14="http://schemas.microsoft.com/office/powerpoint/2010/main" val="2938141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F64F97-5D66-CFAF-9007-FDDE7954D73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22F7B4-4E61-91EB-EB91-C1DF441353B4}"/>
              </a:ext>
            </a:extLst>
          </p:cNvPr>
          <p:cNvSpPr>
            <a:spLocks noGrp="1"/>
          </p:cNvSpPr>
          <p:nvPr>
            <p:ph type="title"/>
          </p:nvPr>
        </p:nvSpPr>
        <p:spPr>
          <a:xfrm>
            <a:off x="0" y="1"/>
            <a:ext cx="12192000" cy="1131375"/>
          </a:xfrm>
        </p:spPr>
        <p:txBody>
          <a:bodyPr/>
          <a:lstStyle/>
          <a:p>
            <a:pPr algn="ctr"/>
            <a:r>
              <a:rPr lang="en-CA" dirty="0">
                <a:latin typeface="Arial Black" panose="020B0A04020102020204" pitchFamily="34" charset="0"/>
              </a:rPr>
              <a:t>The News of the Fall of Jerusalem</a:t>
            </a:r>
          </a:p>
        </p:txBody>
      </p:sp>
      <p:sp>
        <p:nvSpPr>
          <p:cNvPr id="3" name="Content Placeholder 2">
            <a:extLst>
              <a:ext uri="{FF2B5EF4-FFF2-40B4-BE49-F238E27FC236}">
                <a16:creationId xmlns:a16="http://schemas.microsoft.com/office/drawing/2014/main" id="{D24F7737-0EF1-919F-81C6-DEF88D737581}"/>
              </a:ext>
            </a:extLst>
          </p:cNvPr>
          <p:cNvSpPr>
            <a:spLocks noGrp="1"/>
          </p:cNvSpPr>
          <p:nvPr>
            <p:ph idx="1"/>
          </p:nvPr>
        </p:nvSpPr>
        <p:spPr>
          <a:xfrm>
            <a:off x="310550" y="1131376"/>
            <a:ext cx="11513149" cy="5726623"/>
          </a:xfrm>
        </p:spPr>
        <p:txBody>
          <a:bodyPr>
            <a:normAutofit lnSpcReduction="10000"/>
          </a:bodyPr>
          <a:lstStyle/>
          <a:p>
            <a:r>
              <a:rPr lang="en-CA" b="1" dirty="0">
                <a:highlight>
                  <a:srgbClr val="FFFF00"/>
                </a:highlight>
              </a:rPr>
              <a:t>Ezekiel had been “mute” for around seven years</a:t>
            </a:r>
            <a:r>
              <a:rPr lang="en-CA" dirty="0"/>
              <a:t>:</a:t>
            </a:r>
          </a:p>
          <a:p>
            <a:pPr marL="457200" lvl="1" indent="0">
              <a:spcBef>
                <a:spcPts val="0"/>
              </a:spcBef>
              <a:buNone/>
            </a:pPr>
            <a:r>
              <a:rPr lang="en-CA" b="1" u="sng" dirty="0"/>
              <a:t>Ezekiel 3:26-27 ESV</a:t>
            </a:r>
          </a:p>
          <a:p>
            <a:pPr marL="457200" lvl="1" indent="0">
              <a:spcBef>
                <a:spcPts val="0"/>
              </a:spcBef>
              <a:buNone/>
            </a:pPr>
            <a:r>
              <a:rPr lang="en-CA" dirty="0"/>
              <a:t>And I will make your tongue cling to the roof of your mouth, </a:t>
            </a:r>
            <a:br>
              <a:rPr lang="en-CA" dirty="0"/>
            </a:br>
            <a:r>
              <a:rPr lang="en-CA" dirty="0"/>
              <a:t>so that </a:t>
            </a:r>
            <a:r>
              <a:rPr lang="en-CA" b="1" dirty="0">
                <a:highlight>
                  <a:srgbClr val="FFFF00"/>
                </a:highlight>
              </a:rPr>
              <a:t>you shall be mute and unable to reprove them</a:t>
            </a:r>
            <a:r>
              <a:rPr lang="en-CA" dirty="0"/>
              <a:t>, for they are a rebellious house.  </a:t>
            </a:r>
          </a:p>
          <a:p>
            <a:pPr marL="457200" lvl="1" indent="0">
              <a:buNone/>
            </a:pPr>
            <a:r>
              <a:rPr lang="en-CA" dirty="0"/>
              <a:t>But when I speak with you, </a:t>
            </a:r>
            <a:r>
              <a:rPr lang="en-CA" b="1" dirty="0">
                <a:highlight>
                  <a:srgbClr val="FFFF00"/>
                </a:highlight>
              </a:rPr>
              <a:t>I will open your mouth</a:t>
            </a:r>
            <a:r>
              <a:rPr lang="en-CA" dirty="0"/>
              <a:t>, and you shall say to them, </a:t>
            </a:r>
          </a:p>
          <a:p>
            <a:pPr marL="914400" lvl="2" indent="0">
              <a:spcBef>
                <a:spcPts val="0"/>
              </a:spcBef>
              <a:buNone/>
            </a:pPr>
            <a:r>
              <a:rPr lang="en-CA" sz="2400" dirty="0"/>
              <a:t>‘Thus says the Lord GOD.’  </a:t>
            </a:r>
          </a:p>
          <a:p>
            <a:pPr marL="457200" lvl="1" indent="0">
              <a:buNone/>
            </a:pPr>
            <a:r>
              <a:rPr lang="en-CA" b="1" dirty="0">
                <a:highlight>
                  <a:srgbClr val="FFFF00"/>
                </a:highlight>
              </a:rPr>
              <a:t>He who will hear, let him hear</a:t>
            </a:r>
            <a:r>
              <a:rPr lang="en-CA" dirty="0"/>
              <a:t>; </a:t>
            </a:r>
            <a:br>
              <a:rPr lang="en-CA" dirty="0"/>
            </a:br>
            <a:r>
              <a:rPr lang="en-CA" dirty="0"/>
              <a:t>and he who will refuse to hear, let him refuse, </a:t>
            </a:r>
            <a:br>
              <a:rPr lang="en-CA" dirty="0"/>
            </a:br>
            <a:r>
              <a:rPr lang="en-CA" dirty="0"/>
              <a:t>for they are a rebellious house.</a:t>
            </a:r>
          </a:p>
          <a:p>
            <a:r>
              <a:rPr lang="en-CA" dirty="0"/>
              <a:t>Now Ezekiel can speak freely …</a:t>
            </a:r>
          </a:p>
          <a:p>
            <a:r>
              <a:rPr lang="en-CA" dirty="0"/>
              <a:t>When siege was laid to Jerusalem, Ezekiel was told a fugitive would come:</a:t>
            </a:r>
          </a:p>
          <a:p>
            <a:pPr marL="457200" lvl="1" indent="0">
              <a:spcBef>
                <a:spcPts val="0"/>
              </a:spcBef>
              <a:buNone/>
            </a:pPr>
            <a:r>
              <a:rPr lang="en-CA" b="1" u="sng" dirty="0"/>
              <a:t>Ezekiel 24:25a, 26-27 ESV</a:t>
            </a:r>
          </a:p>
          <a:p>
            <a:pPr marL="457200" lvl="1" indent="0">
              <a:spcBef>
                <a:spcPts val="0"/>
              </a:spcBef>
              <a:buNone/>
            </a:pPr>
            <a:r>
              <a:rPr lang="en-CA" dirty="0"/>
              <a:t>As for you, son of man, surely on the day when I take from them their stronghold … </a:t>
            </a:r>
            <a:br>
              <a:rPr lang="en-CA" dirty="0"/>
            </a:br>
            <a:r>
              <a:rPr lang="en-CA" b="1" dirty="0">
                <a:highlight>
                  <a:srgbClr val="FFFF00"/>
                </a:highlight>
              </a:rPr>
              <a:t>on that day a fugitive will come to you to report to you the news</a:t>
            </a:r>
            <a:r>
              <a:rPr lang="en-CA" dirty="0"/>
              <a:t>.  </a:t>
            </a:r>
            <a:br>
              <a:rPr lang="en-CA" dirty="0"/>
            </a:br>
            <a:r>
              <a:rPr lang="en-CA" dirty="0"/>
              <a:t>On that day your mouth will be opened to the fugitive, </a:t>
            </a:r>
            <a:br>
              <a:rPr lang="en-CA" dirty="0"/>
            </a:br>
            <a:r>
              <a:rPr lang="en-CA" dirty="0"/>
              <a:t>and </a:t>
            </a:r>
            <a:r>
              <a:rPr lang="en-CA" b="1" dirty="0">
                <a:highlight>
                  <a:srgbClr val="FFFF00"/>
                </a:highlight>
              </a:rPr>
              <a:t>you shall speak and be no longer mute</a:t>
            </a:r>
            <a:r>
              <a:rPr lang="en-CA" dirty="0"/>
              <a:t>.  </a:t>
            </a:r>
            <a:br>
              <a:rPr lang="en-CA" dirty="0"/>
            </a:br>
            <a:r>
              <a:rPr lang="en-CA" dirty="0"/>
              <a:t>So you will be a sign to them, and </a:t>
            </a:r>
            <a:r>
              <a:rPr lang="en-CA" b="1" dirty="0">
                <a:highlight>
                  <a:srgbClr val="FFFF00"/>
                </a:highlight>
              </a:rPr>
              <a:t>they will know that I am the LORD</a:t>
            </a:r>
            <a:r>
              <a:rPr lang="en-CA" dirty="0"/>
              <a:t>.</a:t>
            </a:r>
          </a:p>
        </p:txBody>
      </p:sp>
    </p:spTree>
    <p:extLst>
      <p:ext uri="{BB962C8B-B14F-4D97-AF65-F5344CB8AC3E}">
        <p14:creationId xmlns:p14="http://schemas.microsoft.com/office/powerpoint/2010/main" val="24123129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BD64A-56AE-9DC2-ECE2-63C1A19376CC}"/>
              </a:ext>
            </a:extLst>
          </p:cNvPr>
          <p:cNvSpPr>
            <a:spLocks noGrp="1"/>
          </p:cNvSpPr>
          <p:nvPr>
            <p:ph type="title"/>
          </p:nvPr>
        </p:nvSpPr>
        <p:spPr>
          <a:xfrm>
            <a:off x="838200" y="1"/>
            <a:ext cx="10515600" cy="1193368"/>
          </a:xfrm>
        </p:spPr>
        <p:txBody>
          <a:bodyPr/>
          <a:lstStyle/>
          <a:p>
            <a:pPr algn="ctr"/>
            <a:r>
              <a:rPr kumimoji="0" lang="en-CA" sz="4400" b="0" i="0" u="none" strike="noStrike" kern="1200" cap="none" spc="0" normalizeH="0" baseline="0" noProof="0" dirty="0">
                <a:ln>
                  <a:noFill/>
                </a:ln>
                <a:solidFill>
                  <a:prstClr val="black"/>
                </a:solidFill>
                <a:effectLst/>
                <a:uLnTx/>
                <a:uFillTx/>
                <a:latin typeface="Arial Black" panose="020B0A04020102020204" pitchFamily="34" charset="0"/>
                <a:ea typeface="+mj-ea"/>
                <a:cs typeface="+mj-cs"/>
              </a:rPr>
              <a:t>The Role of the Watchman</a:t>
            </a:r>
            <a:endParaRPr lang="en-CA" dirty="0"/>
          </a:p>
        </p:txBody>
      </p:sp>
      <p:sp>
        <p:nvSpPr>
          <p:cNvPr id="3" name="Content Placeholder 2">
            <a:extLst>
              <a:ext uri="{FF2B5EF4-FFF2-40B4-BE49-F238E27FC236}">
                <a16:creationId xmlns:a16="http://schemas.microsoft.com/office/drawing/2014/main" id="{7FE83C9D-3D75-F829-3BCB-6B5D9ABB9C92}"/>
              </a:ext>
            </a:extLst>
          </p:cNvPr>
          <p:cNvSpPr>
            <a:spLocks noGrp="1"/>
          </p:cNvSpPr>
          <p:nvPr>
            <p:ph idx="1"/>
          </p:nvPr>
        </p:nvSpPr>
        <p:spPr>
          <a:xfrm>
            <a:off x="517584" y="1193369"/>
            <a:ext cx="11280715" cy="5664630"/>
          </a:xfrm>
        </p:spPr>
        <p:txBody>
          <a:bodyPr>
            <a:normAutofit/>
          </a:bodyPr>
          <a:lstStyle/>
          <a:p>
            <a:pPr marL="0" marR="0" lvl="0" indent="0" algn="l" defTabSz="914400" rtl="0" eaLnBrk="1" fontAlgn="auto" latinLnBrk="0" hangingPunct="1">
              <a:lnSpc>
                <a:spcPct val="90000"/>
              </a:lnSpc>
              <a:spcBef>
                <a:spcPts val="1000"/>
              </a:spcBef>
              <a:spcAft>
                <a:spcPts val="0"/>
              </a:spcAft>
              <a:buClrTx/>
              <a:buSzTx/>
              <a:buNone/>
              <a:tabLst/>
              <a:defRPr/>
            </a:pP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In the ancient world, </a:t>
            </a: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everyone was familiar with the importance of the “watchman”</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 on the city wall to warn of impending danger:</a:t>
            </a:r>
          </a:p>
          <a:p>
            <a:pPr marL="457200" lvl="1" indent="0">
              <a:spcBef>
                <a:spcPts val="600"/>
              </a:spcBef>
              <a:buNone/>
              <a:defRPr/>
            </a:pPr>
            <a:r>
              <a:rPr kumimoji="0" lang="en-CA" b="1" i="0" u="sng" strike="noStrike" kern="1200" cap="none" spc="0" normalizeH="0" baseline="0" noProof="0" dirty="0">
                <a:ln>
                  <a:noFill/>
                </a:ln>
                <a:solidFill>
                  <a:prstClr val="black"/>
                </a:solidFill>
                <a:effectLst/>
                <a:uLnTx/>
                <a:uFillTx/>
                <a:latin typeface="Calibri" panose="020F0502020204030204"/>
                <a:ea typeface="+mn-ea"/>
                <a:cs typeface="+mn-cs"/>
              </a:rPr>
              <a:t>Ezekiel 33:1-5 ESV</a:t>
            </a:r>
          </a:p>
          <a:p>
            <a:pPr marL="457200" lvl="1" indent="0">
              <a:spcBef>
                <a:spcPts val="0"/>
              </a:spcBef>
              <a:buNone/>
              <a:defRPr/>
            </a:pPr>
            <a:r>
              <a:rPr kumimoji="0" lang="en-CA" b="0" i="0" u="none" strike="noStrike" kern="1200" cap="none" spc="0" normalizeH="0" baseline="0" noProof="0" dirty="0">
                <a:ln>
                  <a:noFill/>
                </a:ln>
                <a:solidFill>
                  <a:prstClr val="black"/>
                </a:solidFill>
                <a:effectLst/>
                <a:uLnTx/>
                <a:uFillTx/>
                <a:latin typeface="Calibri" panose="020F0502020204030204"/>
                <a:ea typeface="+mn-ea"/>
                <a:cs typeface="+mn-cs"/>
              </a:rPr>
              <a:t>The word of the LORD came to me: </a:t>
            </a:r>
            <a:endParaRPr lang="en-CA" dirty="0">
              <a:solidFill>
                <a:prstClr val="black"/>
              </a:solidFill>
              <a:latin typeface="Calibri" panose="020F0502020204030204"/>
            </a:endParaRPr>
          </a:p>
          <a:p>
            <a:pPr marL="914400" lvl="2" indent="0">
              <a:spcBef>
                <a:spcPts val="0"/>
              </a:spcBef>
              <a:buNone/>
              <a:defRPr/>
            </a:pP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Son of man, speak to your people and say to them, </a:t>
            </a:r>
          </a:p>
          <a:p>
            <a:pPr marL="1371600" lvl="3" indent="0">
              <a:spcBef>
                <a:spcPts val="0"/>
              </a:spcBef>
              <a:buNone/>
              <a:defRPr/>
            </a:pP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If I bring the sword upon a land, and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the people of the land take a man from among them, and make him their watchman</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a:t>
            </a:r>
            <a:b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and if he sees the sword coming upon the land and blows the trumpet </a:t>
            </a:r>
            <a:b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and warns the people, </a:t>
            </a:r>
            <a:b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then if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anyone who hears the sound of the trumpet does not take warning</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and the sword comes and takes him away, </a:t>
            </a:r>
            <a:b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his blood shall be upon his own head</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a:t>
            </a:r>
            <a:r>
              <a:rPr lang="en-CA" sz="2400" dirty="0">
                <a:solidFill>
                  <a:prstClr val="black"/>
                </a:solidFill>
                <a:latin typeface="Calibri" panose="020F0502020204030204"/>
              </a:rPr>
              <a:t> </a:t>
            </a:r>
          </a:p>
          <a:p>
            <a:pPr marL="1371600" lvl="3" indent="0">
              <a:spcBef>
                <a:spcPts val="1200"/>
              </a:spcBef>
              <a:buNone/>
              <a:defRPr/>
            </a:pP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He heard the sound of the trumpet and did not take warning</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a:t>
            </a:r>
            <a:b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his blood shall be upon himself.  </a:t>
            </a:r>
          </a:p>
          <a:p>
            <a:pPr marL="1371600" lvl="3" indent="0">
              <a:spcBef>
                <a:spcPts val="1200"/>
              </a:spcBef>
              <a:buNone/>
              <a:defRPr/>
            </a:pP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But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if he had taken warning</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he would have saved his life</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spTree>
    <p:extLst>
      <p:ext uri="{BB962C8B-B14F-4D97-AF65-F5344CB8AC3E}">
        <p14:creationId xmlns:p14="http://schemas.microsoft.com/office/powerpoint/2010/main" val="40131452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287C2F-3DEC-35C8-1C18-BBB8ADC04F2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385B46D-BEB0-0345-DF5F-268C16077EB1}"/>
              </a:ext>
            </a:extLst>
          </p:cNvPr>
          <p:cNvSpPr>
            <a:spLocks noGrp="1"/>
          </p:cNvSpPr>
          <p:nvPr>
            <p:ph type="title"/>
          </p:nvPr>
        </p:nvSpPr>
        <p:spPr>
          <a:xfrm>
            <a:off x="838200" y="1"/>
            <a:ext cx="10515600" cy="1193368"/>
          </a:xfrm>
        </p:spPr>
        <p:txBody>
          <a:bodyPr/>
          <a:lstStyle/>
          <a:p>
            <a:pPr algn="ctr"/>
            <a:r>
              <a:rPr kumimoji="0" lang="en-CA" sz="4400" b="0" i="0" u="none" strike="noStrike" kern="1200" cap="none" spc="0" normalizeH="0" baseline="0" noProof="0" dirty="0">
                <a:ln>
                  <a:noFill/>
                </a:ln>
                <a:solidFill>
                  <a:prstClr val="black"/>
                </a:solidFill>
                <a:effectLst/>
                <a:uLnTx/>
                <a:uFillTx/>
                <a:latin typeface="Arial Black" panose="020B0A04020102020204" pitchFamily="34" charset="0"/>
                <a:ea typeface="+mj-ea"/>
                <a:cs typeface="+mj-cs"/>
              </a:rPr>
              <a:t>The Role of the Watchman</a:t>
            </a:r>
            <a:endParaRPr lang="en-CA" dirty="0"/>
          </a:p>
        </p:txBody>
      </p:sp>
      <p:sp>
        <p:nvSpPr>
          <p:cNvPr id="3" name="Content Placeholder 2">
            <a:extLst>
              <a:ext uri="{FF2B5EF4-FFF2-40B4-BE49-F238E27FC236}">
                <a16:creationId xmlns:a16="http://schemas.microsoft.com/office/drawing/2014/main" id="{390951E5-44AF-2EA0-8DF3-0202A567364E}"/>
              </a:ext>
            </a:extLst>
          </p:cNvPr>
          <p:cNvSpPr>
            <a:spLocks noGrp="1"/>
          </p:cNvSpPr>
          <p:nvPr>
            <p:ph idx="1"/>
          </p:nvPr>
        </p:nvSpPr>
        <p:spPr>
          <a:xfrm>
            <a:off x="621102" y="1193369"/>
            <a:ext cx="10886536" cy="5664630"/>
          </a:xfrm>
        </p:spPr>
        <p:txBody>
          <a:bodyPr>
            <a:norm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Responding to the “watchman” is the essence </a:t>
            </a: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of individual responsibility</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 as discussed in chapter 18</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CA" dirty="0">
                <a:solidFill>
                  <a:prstClr val="black"/>
                </a:solidFill>
                <a:latin typeface="Calibri" panose="020F0502020204030204"/>
              </a:rPr>
              <a:t>God now returns to </a:t>
            </a:r>
            <a:r>
              <a:rPr lang="en-CA" b="1" dirty="0">
                <a:solidFill>
                  <a:prstClr val="black"/>
                </a:solidFill>
                <a:highlight>
                  <a:srgbClr val="FFFF00"/>
                </a:highlight>
                <a:latin typeface="Calibri" panose="020F0502020204030204"/>
              </a:rPr>
              <a:t>the responsibility of the “watchman”</a:t>
            </a:r>
            <a:r>
              <a:rPr lang="en-CA" dirty="0">
                <a:solidFill>
                  <a:prstClr val="black"/>
                </a:solidFill>
                <a:latin typeface="Calibri" panose="020F0502020204030204"/>
              </a:rPr>
              <a:t>, i.e., Ezekiel:</a:t>
            </a:r>
            <a:endPar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457200" lvl="1" indent="0">
              <a:spcBef>
                <a:spcPts val="600"/>
              </a:spcBef>
              <a:buNone/>
              <a:defRPr/>
            </a:pPr>
            <a:r>
              <a:rPr kumimoji="0" lang="en-CA" b="1" i="0" u="sng" strike="noStrike" kern="1200" cap="none" spc="0" normalizeH="0" baseline="0" noProof="0" dirty="0">
                <a:ln>
                  <a:noFill/>
                </a:ln>
                <a:solidFill>
                  <a:prstClr val="black"/>
                </a:solidFill>
                <a:effectLst/>
                <a:uLnTx/>
                <a:uFillTx/>
                <a:latin typeface="Calibri" panose="020F0502020204030204"/>
                <a:ea typeface="+mn-ea"/>
                <a:cs typeface="+mn-cs"/>
              </a:rPr>
              <a:t>Ezekiel 33:6 ESV</a:t>
            </a:r>
          </a:p>
          <a:p>
            <a:pPr marL="914400" lvl="2" indent="0">
              <a:spcBef>
                <a:spcPts val="1200"/>
              </a:spcBef>
              <a:buNone/>
              <a:defRPr/>
            </a:pP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But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if the watchman sees the sword coming </a:t>
            </a:r>
            <a:b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b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and does not blow the trumpet</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a:t>
            </a:r>
            <a:b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so that the people are not warned, </a:t>
            </a:r>
            <a:b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and the sword comes and takes any one of them, </a:t>
            </a:r>
            <a:b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that person is taken away in his iniquity, </a:t>
            </a:r>
          </a:p>
          <a:p>
            <a:pPr marL="914400" lvl="2" indent="0">
              <a:spcBef>
                <a:spcPts val="1200"/>
              </a:spcBef>
              <a:buNone/>
              <a:defRPr/>
            </a:pP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but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his blood I will require at the watchman’s hand</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a:t>
            </a:r>
          </a:p>
          <a:p>
            <a:endParaRPr lang="en-CA" dirty="0"/>
          </a:p>
        </p:txBody>
      </p:sp>
    </p:spTree>
    <p:extLst>
      <p:ext uri="{BB962C8B-B14F-4D97-AF65-F5344CB8AC3E}">
        <p14:creationId xmlns:p14="http://schemas.microsoft.com/office/powerpoint/2010/main" val="12284905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1F0C60-E555-280A-3AE5-540CEACDFFCC}"/>
              </a:ext>
            </a:extLst>
          </p:cNvPr>
          <p:cNvSpPr>
            <a:spLocks noGrp="1"/>
          </p:cNvSpPr>
          <p:nvPr>
            <p:ph type="title"/>
          </p:nvPr>
        </p:nvSpPr>
        <p:spPr>
          <a:xfrm>
            <a:off x="838200" y="1"/>
            <a:ext cx="10515600" cy="1190444"/>
          </a:xfrm>
        </p:spPr>
        <p:txBody>
          <a:bodyPr/>
          <a:lstStyle/>
          <a:p>
            <a:pPr algn="ctr"/>
            <a:r>
              <a:rPr kumimoji="0" lang="en-CA" sz="4400" b="0" i="0" u="none" strike="noStrike" kern="1200" cap="none" spc="0" normalizeH="0" baseline="0" noProof="0" dirty="0">
                <a:ln>
                  <a:noFill/>
                </a:ln>
                <a:solidFill>
                  <a:prstClr val="black"/>
                </a:solidFill>
                <a:effectLst/>
                <a:uLnTx/>
                <a:uFillTx/>
                <a:latin typeface="Arial Black" panose="020B0A04020102020204" pitchFamily="34" charset="0"/>
                <a:ea typeface="+mj-ea"/>
                <a:cs typeface="+mj-cs"/>
              </a:rPr>
              <a:t>The Role of the Watchman</a:t>
            </a:r>
            <a:endParaRPr lang="en-CA" dirty="0"/>
          </a:p>
        </p:txBody>
      </p:sp>
      <p:sp>
        <p:nvSpPr>
          <p:cNvPr id="3" name="Content Placeholder 2">
            <a:extLst>
              <a:ext uri="{FF2B5EF4-FFF2-40B4-BE49-F238E27FC236}">
                <a16:creationId xmlns:a16="http://schemas.microsoft.com/office/drawing/2014/main" id="{FD9E1E78-C6BB-2657-7852-C892D6E2B08C}"/>
              </a:ext>
            </a:extLst>
          </p:cNvPr>
          <p:cNvSpPr>
            <a:spLocks noGrp="1"/>
          </p:cNvSpPr>
          <p:nvPr>
            <p:ph idx="1"/>
          </p:nvPr>
        </p:nvSpPr>
        <p:spPr>
          <a:xfrm>
            <a:off x="838200" y="1190445"/>
            <a:ext cx="10515600" cy="5667554"/>
          </a:xfrm>
        </p:spPr>
        <p:txBody>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God uses this awareness as the basis of the “</a:t>
            </a: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metaphor of the watchman</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 to warn the people of the consequences of sin:</a:t>
            </a:r>
          </a:p>
          <a:p>
            <a:pPr marL="457200" marR="0" lvl="1" indent="0" algn="l" defTabSz="914400" rtl="0" eaLnBrk="1" fontAlgn="auto" latinLnBrk="0" hangingPunct="1">
              <a:lnSpc>
                <a:spcPct val="90000"/>
              </a:lnSpc>
              <a:spcBef>
                <a:spcPts val="0"/>
              </a:spcBef>
              <a:spcAft>
                <a:spcPts val="0"/>
              </a:spcAft>
              <a:buClrTx/>
              <a:buSzTx/>
              <a:buFontTx/>
              <a:buNone/>
              <a:tabLst/>
              <a:defRPr/>
            </a:pPr>
            <a:r>
              <a:rPr kumimoji="0" lang="en-CA" sz="2400" b="1" i="0" u="sng" strike="noStrike" kern="1200" cap="none" spc="0" normalizeH="0" baseline="0" noProof="0" dirty="0">
                <a:ln>
                  <a:noFill/>
                </a:ln>
                <a:solidFill>
                  <a:prstClr val="black"/>
                </a:solidFill>
                <a:effectLst/>
                <a:uLnTx/>
                <a:uFillTx/>
                <a:latin typeface="Calibri" panose="020F0502020204030204"/>
                <a:ea typeface="+mn-ea"/>
                <a:cs typeface="+mn-cs"/>
              </a:rPr>
              <a:t>Ezekiel 33:7-9 ESV</a:t>
            </a:r>
          </a:p>
          <a:p>
            <a:pPr marL="457200" marR="0" lvl="1" indent="0" algn="l" defTabSz="914400" rtl="0" eaLnBrk="1" fontAlgn="auto" latinLnBrk="0" hangingPunct="1">
              <a:lnSpc>
                <a:spcPct val="90000"/>
              </a:lnSpc>
              <a:spcBef>
                <a:spcPts val="0"/>
              </a:spcBef>
              <a:spcAft>
                <a:spcPts val="0"/>
              </a:spcAft>
              <a:buClrTx/>
              <a:buSzTx/>
              <a:buFontTx/>
              <a:buNone/>
              <a:tabLst/>
              <a:defRPr/>
            </a:pP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So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you</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son of man</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I have made a watchman for the house of Israel</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457200" marR="0" lvl="1" indent="0" algn="l" defTabSz="914400" rtl="0" eaLnBrk="1" fontAlgn="auto" latinLnBrk="0" hangingPunct="1">
              <a:lnSpc>
                <a:spcPct val="90000"/>
              </a:lnSpc>
              <a:spcBef>
                <a:spcPts val="600"/>
              </a:spcBef>
              <a:spcAft>
                <a:spcPts val="0"/>
              </a:spcAft>
              <a:buClrTx/>
              <a:buSzTx/>
              <a:buFontTx/>
              <a:buNone/>
              <a:tabLst/>
              <a:defRPr/>
            </a:pP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Whenever you hear a word from my mouth, </a:t>
            </a:r>
            <a:b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you shall give them warning from me.  </a:t>
            </a:r>
          </a:p>
          <a:p>
            <a:pPr marL="457200" marR="0" lvl="1" indent="0" algn="l" defTabSz="914400" rtl="0" eaLnBrk="1" fontAlgn="auto" latinLnBrk="0" hangingPunct="1">
              <a:lnSpc>
                <a:spcPct val="90000"/>
              </a:lnSpc>
              <a:spcBef>
                <a:spcPts val="600"/>
              </a:spcBef>
              <a:spcAft>
                <a:spcPts val="0"/>
              </a:spcAft>
              <a:buClrTx/>
              <a:buSzTx/>
              <a:buFontTx/>
              <a:buNone/>
              <a:tabLst/>
              <a:defRPr/>
            </a:pP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If I say to the wicked, O wicked one, you shall surely die, </a:t>
            </a:r>
            <a:b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and you do not speak to warn the wicked to turn from his way, </a:t>
            </a:r>
            <a:b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that wicked person shall die in his iniquity, </a:t>
            </a:r>
            <a:b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but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his blood I will require at your hand</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457200" marR="0" lvl="1" indent="0" algn="l" defTabSz="914400" rtl="0" eaLnBrk="1" fontAlgn="auto" latinLnBrk="0" hangingPunct="1">
              <a:lnSpc>
                <a:spcPct val="90000"/>
              </a:lnSpc>
              <a:spcBef>
                <a:spcPts val="600"/>
              </a:spcBef>
              <a:spcAft>
                <a:spcPts val="0"/>
              </a:spcAft>
              <a:buClrTx/>
              <a:buSzTx/>
              <a:buFontTx/>
              <a:buNone/>
              <a:tabLst/>
              <a:defRPr/>
            </a:pP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But if you warn the wicked to turn from his way, </a:t>
            </a:r>
            <a:b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and he does not turn from his way, </a:t>
            </a:r>
            <a:b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that person shall die in his iniquity, </a:t>
            </a:r>
            <a:b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but you will have delivered your [life] (nephesh)</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a:t>
            </a:r>
          </a:p>
          <a:p>
            <a:pPr marL="231775" marR="0" lvl="0" indent="-231775" algn="l" defTabSz="914400" rtl="0" eaLnBrk="1" fontAlgn="auto" latinLnBrk="0" hangingPunct="1">
              <a:lnSpc>
                <a:spcPct val="90000"/>
              </a:lnSpc>
              <a:spcBef>
                <a:spcPts val="1200"/>
              </a:spcBef>
              <a:spcAft>
                <a:spcPts val="0"/>
              </a:spcAft>
              <a:buClrTx/>
              <a:buSzTx/>
              <a:buFont typeface="Arial" panose="020B0604020202020204" pitchFamily="34" charset="0"/>
              <a:buChar char="•"/>
              <a:tabLst/>
              <a:defRPr/>
            </a:pP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Ezekiel 33:7-9 is almost identical to Ezekiel 3:17-19</a:t>
            </a:r>
          </a:p>
          <a:p>
            <a:endParaRPr lang="en-CA" dirty="0"/>
          </a:p>
        </p:txBody>
      </p:sp>
    </p:spTree>
    <p:extLst>
      <p:ext uri="{BB962C8B-B14F-4D97-AF65-F5344CB8AC3E}">
        <p14:creationId xmlns:p14="http://schemas.microsoft.com/office/powerpoint/2010/main" val="29600170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0C6D79-10DA-B8E0-FE2B-C958E4C5DC3F}"/>
              </a:ext>
            </a:extLst>
          </p:cNvPr>
          <p:cNvSpPr>
            <a:spLocks noGrp="1"/>
          </p:cNvSpPr>
          <p:nvPr>
            <p:ph type="title"/>
          </p:nvPr>
        </p:nvSpPr>
        <p:spPr>
          <a:xfrm>
            <a:off x="0" y="1"/>
            <a:ext cx="12192000" cy="1115877"/>
          </a:xfrm>
        </p:spPr>
        <p:txBody>
          <a:bodyPr/>
          <a:lstStyle/>
          <a:p>
            <a:pPr algn="ctr"/>
            <a:r>
              <a:rPr lang="en-CA" dirty="0">
                <a:latin typeface="Arial Black" panose="020B0A04020102020204" pitchFamily="34" charset="0"/>
              </a:rPr>
              <a:t>The Role has Passed to the Church</a:t>
            </a:r>
          </a:p>
        </p:txBody>
      </p:sp>
      <p:sp>
        <p:nvSpPr>
          <p:cNvPr id="3" name="Content Placeholder 2">
            <a:extLst>
              <a:ext uri="{FF2B5EF4-FFF2-40B4-BE49-F238E27FC236}">
                <a16:creationId xmlns:a16="http://schemas.microsoft.com/office/drawing/2014/main" id="{0E76C5BF-2A87-549A-0F32-A36E7E5B0C3B}"/>
              </a:ext>
            </a:extLst>
          </p:cNvPr>
          <p:cNvSpPr>
            <a:spLocks noGrp="1"/>
          </p:cNvSpPr>
          <p:nvPr>
            <p:ph idx="1"/>
          </p:nvPr>
        </p:nvSpPr>
        <p:spPr>
          <a:xfrm>
            <a:off x="655608" y="1115878"/>
            <a:ext cx="10834777" cy="5742121"/>
          </a:xfrm>
        </p:spPr>
        <p:txBody>
          <a:bodyPr>
            <a:normAutofit/>
          </a:bodyPr>
          <a:lstStyle/>
          <a:p>
            <a:pPr>
              <a:spcBef>
                <a:spcPts val="0"/>
              </a:spcBef>
              <a:defRPr/>
            </a:pPr>
            <a:r>
              <a:rPr lang="en-CA" dirty="0">
                <a:solidFill>
                  <a:prstClr val="black"/>
                </a:solidFill>
                <a:latin typeface="Calibri" panose="020F0502020204030204"/>
              </a:rPr>
              <a:t>The </a:t>
            </a:r>
            <a:r>
              <a:rPr lang="en-CA" b="1" dirty="0">
                <a:solidFill>
                  <a:prstClr val="black"/>
                </a:solidFill>
                <a:highlight>
                  <a:srgbClr val="FFFF00"/>
                </a:highlight>
                <a:latin typeface="Calibri" panose="020F0502020204030204"/>
              </a:rPr>
              <a:t>Great Commission</a:t>
            </a:r>
            <a:r>
              <a:rPr lang="en-CA" dirty="0">
                <a:solidFill>
                  <a:prstClr val="black"/>
                </a:solidFill>
                <a:latin typeface="Calibri" panose="020F0502020204030204"/>
              </a:rPr>
              <a:t> gives the Church the responsibility: </a:t>
            </a:r>
            <a:endParaRPr kumimoji="0" lang="en-CA" i="0" strike="noStrike" kern="1200" cap="none" spc="0" normalizeH="0" baseline="0" noProof="0" dirty="0">
              <a:ln>
                <a:noFill/>
              </a:ln>
              <a:solidFill>
                <a:prstClr val="black"/>
              </a:solidFill>
              <a:effectLst/>
              <a:uLnTx/>
              <a:uFillTx/>
              <a:latin typeface="Calibri" panose="020F0502020204030204"/>
              <a:ea typeface="+mn-ea"/>
              <a:cs typeface="+mn-cs"/>
            </a:endParaRPr>
          </a:p>
          <a:p>
            <a:pPr marL="457200" marR="0" lvl="1" indent="0" algn="l" defTabSz="914400" rtl="0" eaLnBrk="1" fontAlgn="auto" latinLnBrk="0" hangingPunct="1">
              <a:spcBef>
                <a:spcPts val="600"/>
              </a:spcBef>
              <a:spcAft>
                <a:spcPts val="0"/>
              </a:spcAft>
              <a:buClrTx/>
              <a:buSzTx/>
              <a:buFontTx/>
              <a:buNone/>
              <a:tabLst/>
              <a:defRPr/>
            </a:pPr>
            <a:r>
              <a:rPr kumimoji="0" lang="en-CA" sz="2400" b="1" i="0" u="sng" strike="noStrike" kern="1200" cap="none" spc="0" normalizeH="0" baseline="0" noProof="0" dirty="0">
                <a:ln>
                  <a:noFill/>
                </a:ln>
                <a:solidFill>
                  <a:prstClr val="black"/>
                </a:solidFill>
                <a:effectLst/>
                <a:uLnTx/>
                <a:uFillTx/>
                <a:latin typeface="Calibri" panose="020F0502020204030204"/>
                <a:ea typeface="+mn-ea"/>
                <a:cs typeface="+mn-cs"/>
              </a:rPr>
              <a:t>Mark 16:15b</a:t>
            </a:r>
            <a:r>
              <a:rPr kumimoji="0" lang="el-GR" sz="2400" b="1" i="0" u="sng" strike="noStrike" kern="1200" cap="none" spc="0" normalizeH="0" baseline="0" noProof="0" dirty="0">
                <a:ln>
                  <a:noFill/>
                </a:ln>
                <a:solidFill>
                  <a:prstClr val="black"/>
                </a:solidFill>
                <a:effectLst/>
                <a:uLnTx/>
                <a:uFillTx/>
                <a:latin typeface="Calibri" panose="020F0502020204030204"/>
                <a:ea typeface="+mn-ea"/>
                <a:cs typeface="+mn-cs"/>
              </a:rPr>
              <a:t>α</a:t>
            </a:r>
            <a:r>
              <a:rPr kumimoji="0" lang="en-CA" sz="2400" b="1" i="0" u="sng" strike="noStrike" kern="1200" cap="none" spc="0" normalizeH="0" baseline="0" noProof="0" dirty="0">
                <a:ln>
                  <a:noFill/>
                </a:ln>
                <a:solidFill>
                  <a:prstClr val="black"/>
                </a:solidFill>
                <a:effectLst/>
                <a:uLnTx/>
                <a:uFillTx/>
                <a:latin typeface="Calibri" panose="020F0502020204030204"/>
                <a:ea typeface="+mn-ea"/>
                <a:cs typeface="+mn-cs"/>
              </a:rPr>
              <a:t>, Matthew 28:18b-19a, 20a ESV</a:t>
            </a:r>
          </a:p>
          <a:p>
            <a:pPr marL="457200" marR="0" lvl="1" indent="0" algn="l" defTabSz="914400" rtl="0" eaLnBrk="1" fontAlgn="auto" latinLnBrk="0" hangingPunct="1">
              <a:spcBef>
                <a:spcPts val="600"/>
              </a:spcBef>
              <a:spcAft>
                <a:spcPts val="0"/>
              </a:spcAft>
              <a:buClrTx/>
              <a:buSzTx/>
              <a:buFontTx/>
              <a:buNone/>
              <a:tabLst/>
              <a:defRPr/>
            </a:pP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Go into all the world and proclaim the gospel</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 </a:t>
            </a:r>
            <a:b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All authority in heaven and on earth has been given to me.  </a:t>
            </a:r>
            <a:b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Go therefore and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make disciples of all nations</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 </a:t>
            </a:r>
            <a:b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teaching them to observe all that I have commanded you</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a:spcBef>
                <a:spcPts val="1200"/>
              </a:spcBef>
            </a:pPr>
            <a:r>
              <a:rPr lang="en-CA" dirty="0"/>
              <a:t>The </a:t>
            </a:r>
            <a:r>
              <a:rPr lang="en-CA" b="1" dirty="0">
                <a:highlight>
                  <a:srgbClr val="FFFF00"/>
                </a:highlight>
              </a:rPr>
              <a:t>Olivet Prophecy</a:t>
            </a:r>
            <a:r>
              <a:rPr lang="en-CA" dirty="0"/>
              <a:t> says we will accomplish it:</a:t>
            </a:r>
          </a:p>
          <a:p>
            <a:pPr marL="457200" lvl="1" indent="0">
              <a:spcBef>
                <a:spcPts val="600"/>
              </a:spcBef>
              <a:buNone/>
            </a:pPr>
            <a:r>
              <a:rPr lang="en-CA" b="1" u="sng" dirty="0"/>
              <a:t>Mark 13:10 , Matthew 24:14 ESV</a:t>
            </a:r>
          </a:p>
          <a:p>
            <a:pPr marL="457200" lvl="1" indent="0">
              <a:spcBef>
                <a:spcPts val="600"/>
              </a:spcBef>
              <a:buNone/>
            </a:pPr>
            <a:r>
              <a:rPr lang="en-CA" dirty="0"/>
              <a:t>And </a:t>
            </a:r>
            <a:r>
              <a:rPr lang="en-CA" b="1" dirty="0">
                <a:highlight>
                  <a:srgbClr val="FFFF00"/>
                </a:highlight>
              </a:rPr>
              <a:t>the gospel must first be proclaimed to all nations</a:t>
            </a:r>
            <a:r>
              <a:rPr lang="en-CA" dirty="0"/>
              <a:t>.</a:t>
            </a:r>
          </a:p>
          <a:p>
            <a:pPr marL="457200" lvl="1" indent="0">
              <a:buNone/>
            </a:pPr>
            <a:r>
              <a:rPr lang="en-CA" dirty="0"/>
              <a:t>And this gospel of the kingdom will be proclaimed throughout the whole world </a:t>
            </a:r>
            <a:br>
              <a:rPr lang="en-CA" dirty="0"/>
            </a:br>
            <a:r>
              <a:rPr lang="en-CA" dirty="0"/>
              <a:t>as a testimony to all nations, and </a:t>
            </a:r>
            <a:r>
              <a:rPr lang="en-CA" b="1" dirty="0">
                <a:highlight>
                  <a:srgbClr val="FFFF00"/>
                </a:highlight>
              </a:rPr>
              <a:t>then the end will come</a:t>
            </a:r>
            <a:r>
              <a:rPr lang="en-CA" dirty="0"/>
              <a:t>.</a:t>
            </a:r>
          </a:p>
          <a:p>
            <a:endParaRPr lang="en-CA" dirty="0"/>
          </a:p>
        </p:txBody>
      </p:sp>
    </p:spTree>
    <p:extLst>
      <p:ext uri="{BB962C8B-B14F-4D97-AF65-F5344CB8AC3E}">
        <p14:creationId xmlns:p14="http://schemas.microsoft.com/office/powerpoint/2010/main" val="21907434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BE21A1-5931-12EE-9479-774198B309A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1626BD1-4D4F-B844-BD39-502AD434A786}"/>
              </a:ext>
            </a:extLst>
          </p:cNvPr>
          <p:cNvSpPr>
            <a:spLocks noGrp="1"/>
          </p:cNvSpPr>
          <p:nvPr>
            <p:ph type="title"/>
          </p:nvPr>
        </p:nvSpPr>
        <p:spPr>
          <a:xfrm>
            <a:off x="0" y="1"/>
            <a:ext cx="12192000" cy="1115877"/>
          </a:xfrm>
        </p:spPr>
        <p:txBody>
          <a:bodyPr/>
          <a:lstStyle/>
          <a:p>
            <a:pPr algn="ctr"/>
            <a:r>
              <a:rPr lang="en-CA" dirty="0">
                <a:latin typeface="Arial Black" panose="020B0A04020102020204" pitchFamily="34" charset="0"/>
              </a:rPr>
              <a:t>The Role has Passed to the Church</a:t>
            </a:r>
          </a:p>
        </p:txBody>
      </p:sp>
      <p:sp>
        <p:nvSpPr>
          <p:cNvPr id="3" name="Content Placeholder 2">
            <a:extLst>
              <a:ext uri="{FF2B5EF4-FFF2-40B4-BE49-F238E27FC236}">
                <a16:creationId xmlns:a16="http://schemas.microsoft.com/office/drawing/2014/main" id="{CB25C66C-2807-F8CB-6CD6-8FFAB5EEA8B0}"/>
              </a:ext>
            </a:extLst>
          </p:cNvPr>
          <p:cNvSpPr>
            <a:spLocks noGrp="1"/>
          </p:cNvSpPr>
          <p:nvPr>
            <p:ph idx="1"/>
          </p:nvPr>
        </p:nvSpPr>
        <p:spPr>
          <a:xfrm>
            <a:off x="0" y="1115878"/>
            <a:ext cx="12192000" cy="5742121"/>
          </a:xfrm>
        </p:spPr>
        <p:txBody>
          <a:bodyPr>
            <a:normAutofit/>
          </a:bodyPr>
          <a:lstStyle/>
          <a:p>
            <a:pPr marL="236538" marR="0" lvl="0" indent="-236538" algn="l" defTabSz="914400" rtl="0" eaLnBrk="1" fontAlgn="auto" latinLnBrk="0" hangingPunct="1">
              <a:spcBef>
                <a:spcPts val="600"/>
              </a:spcBef>
              <a:spcAft>
                <a:spcPts val="0"/>
              </a:spcAft>
              <a:buClrTx/>
              <a:buSzTx/>
              <a:buFont typeface="Arial" panose="020B0604020202020204" pitchFamily="34" charset="0"/>
              <a:buChar char="•"/>
              <a:tabLst/>
              <a:defRPr/>
            </a:pP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Jesus emphasized our responsibility as “the watchman” in parables</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a:t>
            </a:r>
          </a:p>
          <a:p>
            <a:pPr marL="457200" marR="0" lvl="1" indent="0" algn="l" defTabSz="914400" rtl="0" eaLnBrk="1" fontAlgn="auto" latinLnBrk="0" hangingPunct="1">
              <a:spcBef>
                <a:spcPts val="0"/>
              </a:spcBef>
              <a:spcAft>
                <a:spcPts val="0"/>
              </a:spcAft>
              <a:buClrTx/>
              <a:buSzTx/>
              <a:buFontTx/>
              <a:buNone/>
              <a:tabLst/>
              <a:defRPr/>
            </a:pPr>
            <a:r>
              <a:rPr kumimoji="0" lang="en-CA" sz="2400" b="1" i="0" u="sng" strike="noStrike" kern="1200" cap="none" spc="0" normalizeH="0" baseline="0" noProof="0" dirty="0">
                <a:ln>
                  <a:noFill/>
                </a:ln>
                <a:solidFill>
                  <a:prstClr val="black"/>
                </a:solidFill>
                <a:effectLst/>
                <a:uLnTx/>
                <a:uFillTx/>
                <a:latin typeface="Calibri" panose="020F0502020204030204"/>
                <a:ea typeface="+mn-ea"/>
                <a:cs typeface="+mn-cs"/>
              </a:rPr>
              <a:t>Matthew 5:13-15 ESV</a:t>
            </a:r>
          </a:p>
          <a:p>
            <a:pPr marL="457200" marR="0" lvl="1" indent="0" algn="l" defTabSz="914400" rtl="0" eaLnBrk="1" fontAlgn="auto" latinLnBrk="0" hangingPunct="1">
              <a:spcBef>
                <a:spcPts val="0"/>
              </a:spcBef>
              <a:spcAft>
                <a:spcPts val="0"/>
              </a:spcAft>
              <a:buClrTx/>
              <a:buSzTx/>
              <a:buFontTx/>
              <a:buNone/>
              <a:tabLst/>
              <a:defRPr/>
            </a:pP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You are the salt of the earth</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but if salt has lost its taste, </a:t>
            </a:r>
            <a:b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how shall its saltiness be restored? </a:t>
            </a:r>
            <a:b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It is no longer good for anything except to be thrown out and trampled under people’s feet.</a:t>
            </a:r>
          </a:p>
          <a:p>
            <a:pPr marL="457200" marR="0" lvl="1" indent="0" algn="l" defTabSz="914400" rtl="0" eaLnBrk="1" fontAlgn="auto" latinLnBrk="0" hangingPunct="1">
              <a:spcBef>
                <a:spcPts val="600"/>
              </a:spcBef>
              <a:spcAft>
                <a:spcPts val="0"/>
              </a:spcAft>
              <a:buClrTx/>
              <a:buSzTx/>
              <a:buFontTx/>
              <a:buNone/>
              <a:tabLst/>
              <a:defRPr/>
            </a:pP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You are the light of the world</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A city set on a hill cannot be hidden.  </a:t>
            </a:r>
            <a:b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Nor do people light a lamp and put it under a basket, </a:t>
            </a:r>
            <a:b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but on a stand, and it gives light to all in the house.</a:t>
            </a:r>
          </a:p>
          <a:p>
            <a:pPr marL="236538" marR="0" lvl="0" indent="-236538" algn="l" defTabSz="914400" rtl="0" eaLnBrk="1" fontAlgn="auto" latinLnBrk="0" hangingPunct="1">
              <a:spcBef>
                <a:spcPts val="1200"/>
              </a:spcBef>
              <a:spcAft>
                <a:spcPts val="0"/>
              </a:spcAft>
              <a:buClrTx/>
              <a:buSzTx/>
              <a:buFont typeface="Arial" panose="020B0604020202020204" pitchFamily="34" charset="0"/>
              <a:buChar char="•"/>
              <a:tabLst/>
              <a:defRPr/>
            </a:pP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Paul emphasized our responsibility </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within the Church:</a:t>
            </a:r>
          </a:p>
          <a:p>
            <a:pPr marL="457200" marR="0" lvl="1" indent="0" algn="l" defTabSz="914400" rtl="0" eaLnBrk="1" fontAlgn="auto" latinLnBrk="0" hangingPunct="1">
              <a:spcBef>
                <a:spcPts val="0"/>
              </a:spcBef>
              <a:spcAft>
                <a:spcPts val="0"/>
              </a:spcAft>
              <a:buClrTx/>
              <a:buSzTx/>
              <a:buFontTx/>
              <a:buNone/>
              <a:tabLst/>
              <a:defRPr/>
            </a:pPr>
            <a:r>
              <a:rPr kumimoji="0" lang="en-CA" sz="2400" b="1" i="0" u="sng" strike="noStrike" kern="1200" cap="none" spc="0" normalizeH="0" baseline="0" noProof="0" dirty="0">
                <a:ln>
                  <a:noFill/>
                </a:ln>
                <a:solidFill>
                  <a:prstClr val="black"/>
                </a:solidFill>
                <a:effectLst/>
                <a:uLnTx/>
                <a:uFillTx/>
                <a:latin typeface="Calibri" panose="020F0502020204030204"/>
                <a:ea typeface="+mn-ea"/>
                <a:cs typeface="+mn-cs"/>
              </a:rPr>
              <a:t>1 Corinthians 1:20-21 ESV</a:t>
            </a:r>
          </a:p>
          <a:p>
            <a:pPr marL="457200" marR="0" lvl="1" indent="0" algn="l" defTabSz="914400" rtl="0" eaLnBrk="1" fontAlgn="auto" latinLnBrk="0" hangingPunct="1">
              <a:spcBef>
                <a:spcPts val="0"/>
              </a:spcBef>
              <a:spcAft>
                <a:spcPts val="0"/>
              </a:spcAft>
              <a:buClrTx/>
              <a:buSzTx/>
              <a:buFontTx/>
              <a:buNone/>
              <a:tabLst/>
              <a:defRPr/>
            </a:pP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Where is the one who is wise?  Where is the scribe?  Where is the debater of this age?  </a:t>
            </a:r>
            <a:b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Has not God made foolish the wisdom of the world</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a:t>
            </a:r>
          </a:p>
          <a:p>
            <a:pPr marL="457200" marR="0" lvl="1" indent="0" algn="l" defTabSz="914400" rtl="0" eaLnBrk="1" fontAlgn="auto" latinLnBrk="0" hangingPunct="1">
              <a:spcBef>
                <a:spcPts val="600"/>
              </a:spcBef>
              <a:spcAft>
                <a:spcPts val="0"/>
              </a:spcAft>
              <a:buClrTx/>
              <a:buSzTx/>
              <a:buFontTx/>
              <a:buNone/>
              <a:tabLst/>
              <a:defRPr/>
            </a:pP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For since, in the wisdom of God, the world did not know God through wisdom, </a:t>
            </a:r>
            <a:b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it pleased God through the folly of what we </a:t>
            </a:r>
            <a:r>
              <a:rPr kumimoji="0" lang="en-CA" sz="2400" b="1" i="0"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preach to save those who believe</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a:t>
            </a:r>
          </a:p>
          <a:p>
            <a:endParaRPr lang="en-CA" dirty="0"/>
          </a:p>
        </p:txBody>
      </p:sp>
    </p:spTree>
    <p:extLst>
      <p:ext uri="{BB962C8B-B14F-4D97-AF65-F5344CB8AC3E}">
        <p14:creationId xmlns:p14="http://schemas.microsoft.com/office/powerpoint/2010/main" val="19299666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18771D-0123-0FD1-6963-FF9C23A95BF4}"/>
              </a:ext>
            </a:extLst>
          </p:cNvPr>
          <p:cNvSpPr>
            <a:spLocks noGrp="1"/>
          </p:cNvSpPr>
          <p:nvPr>
            <p:ph type="title"/>
          </p:nvPr>
        </p:nvSpPr>
        <p:spPr>
          <a:xfrm>
            <a:off x="0" y="1"/>
            <a:ext cx="12192000" cy="1207697"/>
          </a:xfrm>
        </p:spPr>
        <p:txBody>
          <a:bodyPr/>
          <a:lstStyle/>
          <a:p>
            <a:pPr algn="ctr"/>
            <a:r>
              <a:rPr kumimoji="0" lang="en-CA" sz="4400" b="0" i="0" u="none" strike="noStrike" kern="1200" cap="none" spc="0" normalizeH="0" baseline="0" noProof="0" dirty="0">
                <a:ln>
                  <a:noFill/>
                </a:ln>
                <a:solidFill>
                  <a:prstClr val="black"/>
                </a:solidFill>
                <a:effectLst/>
                <a:uLnTx/>
                <a:uFillTx/>
                <a:latin typeface="Arial Black" panose="020B0A04020102020204" pitchFamily="34" charset="0"/>
                <a:ea typeface="+mj-ea"/>
                <a:cs typeface="+mj-cs"/>
              </a:rPr>
              <a:t>The Role has Passed to the Church</a:t>
            </a:r>
            <a:endParaRPr lang="en-CA" dirty="0"/>
          </a:p>
        </p:txBody>
      </p:sp>
      <p:sp>
        <p:nvSpPr>
          <p:cNvPr id="3" name="Content Placeholder 2">
            <a:extLst>
              <a:ext uri="{FF2B5EF4-FFF2-40B4-BE49-F238E27FC236}">
                <a16:creationId xmlns:a16="http://schemas.microsoft.com/office/drawing/2014/main" id="{BF6DAA65-D4BC-7489-AC07-A55007327228}"/>
              </a:ext>
            </a:extLst>
          </p:cNvPr>
          <p:cNvSpPr>
            <a:spLocks noGrp="1"/>
          </p:cNvSpPr>
          <p:nvPr>
            <p:ph idx="1"/>
          </p:nvPr>
        </p:nvSpPr>
        <p:spPr>
          <a:xfrm>
            <a:off x="155275" y="1207698"/>
            <a:ext cx="11645661" cy="5650301"/>
          </a:xfrm>
        </p:spPr>
        <p:txBody>
          <a:bodyPr>
            <a:normAutofit lnSpcReduction="10000"/>
          </a:bodyPr>
          <a:lstStyle/>
          <a:p>
            <a:r>
              <a:rPr lang="en-CA" b="1" dirty="0">
                <a:highlight>
                  <a:srgbClr val="FFFF00"/>
                </a:highlight>
              </a:rPr>
              <a:t>The responsibility extends to each individual Christian</a:t>
            </a:r>
            <a:r>
              <a:rPr lang="en-CA" dirty="0"/>
              <a:t>:</a:t>
            </a:r>
          </a:p>
          <a:p>
            <a:pPr marL="457200" lvl="1" indent="0">
              <a:spcBef>
                <a:spcPts val="0"/>
              </a:spcBef>
              <a:buNone/>
            </a:pPr>
            <a:r>
              <a:rPr lang="en-CA" b="1" u="sng" dirty="0"/>
              <a:t>Matthew 24:45-51 ESV</a:t>
            </a:r>
          </a:p>
          <a:p>
            <a:pPr marL="457200" lvl="1" indent="0">
              <a:spcBef>
                <a:spcPts val="0"/>
              </a:spcBef>
              <a:buNone/>
            </a:pPr>
            <a:r>
              <a:rPr lang="en-CA" b="1" dirty="0">
                <a:highlight>
                  <a:srgbClr val="FFFF00"/>
                </a:highlight>
              </a:rPr>
              <a:t>Who then is the faithful and wise servant</a:t>
            </a:r>
            <a:r>
              <a:rPr lang="en-CA" dirty="0"/>
              <a:t>, </a:t>
            </a:r>
            <a:br>
              <a:rPr lang="en-CA" dirty="0"/>
            </a:br>
            <a:r>
              <a:rPr lang="en-CA" dirty="0"/>
              <a:t>whom his master has set over his household, to give them their food at the proper time? </a:t>
            </a:r>
          </a:p>
          <a:p>
            <a:pPr marL="457200" lvl="1" indent="0">
              <a:buNone/>
            </a:pPr>
            <a:r>
              <a:rPr lang="en-CA" b="1" dirty="0">
                <a:highlight>
                  <a:srgbClr val="FFFF00"/>
                </a:highlight>
              </a:rPr>
              <a:t>Blessed is that servant whom his master will find so doing when he comes</a:t>
            </a:r>
            <a:r>
              <a:rPr lang="en-CA" dirty="0"/>
              <a:t>.  </a:t>
            </a:r>
            <a:br>
              <a:rPr lang="en-CA" dirty="0"/>
            </a:br>
            <a:r>
              <a:rPr lang="en-CA" dirty="0"/>
              <a:t>Truly, I say to you, he will set him over all his possessions.  </a:t>
            </a:r>
          </a:p>
          <a:p>
            <a:pPr marL="457200" lvl="1" indent="0">
              <a:buNone/>
            </a:pPr>
            <a:r>
              <a:rPr lang="en-CA" dirty="0"/>
              <a:t>But if that wicked servant says to himself, ‘</a:t>
            </a:r>
            <a:r>
              <a:rPr lang="en-CA" b="1" dirty="0">
                <a:highlight>
                  <a:srgbClr val="FFFF00"/>
                </a:highlight>
              </a:rPr>
              <a:t>My master is delayed</a:t>
            </a:r>
            <a:r>
              <a:rPr lang="en-CA" dirty="0"/>
              <a:t>,’ </a:t>
            </a:r>
            <a:br>
              <a:rPr lang="en-CA" dirty="0"/>
            </a:br>
            <a:r>
              <a:rPr lang="en-CA" dirty="0"/>
              <a:t>and begins to beat his fellow servants and eats and drinks with drunkards, </a:t>
            </a:r>
            <a:br>
              <a:rPr lang="en-CA" dirty="0"/>
            </a:br>
            <a:r>
              <a:rPr lang="en-CA" dirty="0"/>
              <a:t>the master of that servant will come on a day when he does not expect him </a:t>
            </a:r>
            <a:br>
              <a:rPr lang="en-CA" dirty="0"/>
            </a:br>
            <a:r>
              <a:rPr lang="en-CA" dirty="0"/>
              <a:t>and at an hour he does not know </a:t>
            </a:r>
            <a:br>
              <a:rPr lang="en-CA" dirty="0"/>
            </a:br>
            <a:r>
              <a:rPr lang="en-CA" dirty="0"/>
              <a:t>and will cut him in pieces and put him with the hypocrites.  </a:t>
            </a:r>
          </a:p>
          <a:p>
            <a:pPr marL="457200" lvl="1" indent="0">
              <a:buNone/>
            </a:pPr>
            <a:r>
              <a:rPr lang="en-CA" dirty="0"/>
              <a:t>In that place there will be weeping and gnashing of teeth.</a:t>
            </a:r>
          </a:p>
          <a:p>
            <a:pPr>
              <a:spcBef>
                <a:spcPts val="1200"/>
              </a:spcBef>
            </a:pPr>
            <a:r>
              <a:rPr lang="en-CA" b="1" dirty="0">
                <a:highlight>
                  <a:srgbClr val="FFFF00"/>
                </a:highlight>
              </a:rPr>
              <a:t>The Apostle Paul recognized the responsibility</a:t>
            </a:r>
            <a:r>
              <a:rPr lang="en-CA" dirty="0"/>
              <a:t>:</a:t>
            </a:r>
          </a:p>
          <a:p>
            <a:pPr marL="457200" lvl="1" indent="0">
              <a:spcBef>
                <a:spcPts val="0"/>
              </a:spcBef>
              <a:buNone/>
            </a:pPr>
            <a:r>
              <a:rPr lang="en-CA" b="1" u="sng" dirty="0"/>
              <a:t>1 Corinthians 9:16 ESV</a:t>
            </a:r>
          </a:p>
          <a:p>
            <a:pPr marL="457200" lvl="1" indent="0">
              <a:spcBef>
                <a:spcPts val="0"/>
              </a:spcBef>
              <a:buNone/>
            </a:pPr>
            <a:r>
              <a:rPr lang="en-CA" dirty="0"/>
              <a:t>For if I preach the gospel, that gives me no ground for boasting. </a:t>
            </a:r>
            <a:br>
              <a:rPr lang="en-CA" dirty="0"/>
            </a:br>
            <a:r>
              <a:rPr lang="en-CA" dirty="0"/>
              <a:t>For necessity is laid upon me. </a:t>
            </a:r>
            <a:r>
              <a:rPr lang="en-CA" b="1" dirty="0">
                <a:highlight>
                  <a:srgbClr val="FFFF00"/>
                </a:highlight>
              </a:rPr>
              <a:t>Woe to me if I do not preach the gospel</a:t>
            </a:r>
            <a:r>
              <a:rPr lang="en-CA" dirty="0"/>
              <a:t>!</a:t>
            </a:r>
          </a:p>
          <a:p>
            <a:pPr marL="457200" lvl="1" indent="0">
              <a:buNone/>
            </a:pPr>
            <a:endParaRPr lang="en-CA" dirty="0"/>
          </a:p>
          <a:p>
            <a:pPr marL="457200" lvl="1" indent="0">
              <a:buNone/>
            </a:pPr>
            <a:endParaRPr lang="en-CA" dirty="0"/>
          </a:p>
        </p:txBody>
      </p:sp>
    </p:spTree>
    <p:extLst>
      <p:ext uri="{BB962C8B-B14F-4D97-AF65-F5344CB8AC3E}">
        <p14:creationId xmlns:p14="http://schemas.microsoft.com/office/powerpoint/2010/main" val="17668668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939</TotalTime>
  <Words>5168</Words>
  <Application>Microsoft Office PowerPoint</Application>
  <PresentationFormat>Widescreen</PresentationFormat>
  <Paragraphs>274</Paragraphs>
  <Slides>25</Slides>
  <Notes>22</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25</vt:i4>
      </vt:variant>
    </vt:vector>
  </HeadingPairs>
  <TitlesOfParts>
    <vt:vector size="33" baseType="lpstr">
      <vt:lpstr>Aptos</vt:lpstr>
      <vt:lpstr>Aptos Display</vt:lpstr>
      <vt:lpstr>Arial</vt:lpstr>
      <vt:lpstr>Arial Black</vt:lpstr>
      <vt:lpstr>Calibri</vt:lpstr>
      <vt:lpstr>Calibri Light</vt:lpstr>
      <vt:lpstr>Office Theme</vt:lpstr>
      <vt:lpstr>1_Office Theme</vt:lpstr>
      <vt:lpstr>Ezekiel – The Aftermath</vt:lpstr>
      <vt:lpstr>The News of the Fall of Jerusalem</vt:lpstr>
      <vt:lpstr>The News of the Fall of Jerusalem</vt:lpstr>
      <vt:lpstr>The Role of the Watchman</vt:lpstr>
      <vt:lpstr>The Role of the Watchman</vt:lpstr>
      <vt:lpstr>The Role of the Watchman</vt:lpstr>
      <vt:lpstr>The Role has Passed to the Church</vt:lpstr>
      <vt:lpstr>The Role has Passed to the Church</vt:lpstr>
      <vt:lpstr>The Role has Passed to the Church</vt:lpstr>
      <vt:lpstr>Individual Responsibility</vt:lpstr>
      <vt:lpstr>Individual Responsibility</vt:lpstr>
      <vt:lpstr>Signs of Repentance</vt:lpstr>
      <vt:lpstr>Signs of Repentance</vt:lpstr>
      <vt:lpstr>The Few Remaining in the Land</vt:lpstr>
      <vt:lpstr>The Few Remaining in the Land</vt:lpstr>
      <vt:lpstr>The Shepherds of Israel</vt:lpstr>
      <vt:lpstr>The Shepherds of Israel</vt:lpstr>
      <vt:lpstr>The Good Shepherd</vt:lpstr>
      <vt:lpstr>The Good Shepherd</vt:lpstr>
      <vt:lpstr>The Good Shepherd</vt:lpstr>
      <vt:lpstr>The Remnant and the Second Exodus</vt:lpstr>
      <vt:lpstr>The Remnant and the Second Exodus</vt:lpstr>
      <vt:lpstr>The Remnant and the New Israel</vt:lpstr>
      <vt:lpstr>The Remnant and the New Israel</vt:lpstr>
      <vt:lpstr>To be continued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Ezekiel – The Aftermath</dc:title>
  <dc:creator>Mike Whyte</dc:creator>
  <cp:lastModifiedBy>Mike Whyte</cp:lastModifiedBy>
  <cp:revision>17</cp:revision>
  <dcterms:created xsi:type="dcterms:W3CDTF">2024-05-02T11:27:18Z</dcterms:created>
  <dcterms:modified xsi:type="dcterms:W3CDTF">2025-01-01T12:15:26Z</dcterms:modified>
</cp:coreProperties>
</file>