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7" r:id="rId2"/>
    <p:sldId id="258" r:id="rId3"/>
    <p:sldId id="259" r:id="rId4"/>
    <p:sldId id="269" r:id="rId5"/>
    <p:sldId id="270" r:id="rId6"/>
    <p:sldId id="260" r:id="rId7"/>
    <p:sldId id="271" r:id="rId8"/>
    <p:sldId id="273" r:id="rId9"/>
    <p:sldId id="274" r:id="rId10"/>
    <p:sldId id="275" r:id="rId11"/>
    <p:sldId id="261" r:id="rId12"/>
    <p:sldId id="272" r:id="rId13"/>
    <p:sldId id="276" r:id="rId14"/>
    <p:sldId id="262" r:id="rId15"/>
    <p:sldId id="277" r:id="rId16"/>
    <p:sldId id="278" r:id="rId17"/>
    <p:sldId id="263" r:id="rId18"/>
    <p:sldId id="280" r:id="rId19"/>
    <p:sldId id="288" r:id="rId20"/>
    <p:sldId id="289" r:id="rId21"/>
    <p:sldId id="281" r:id="rId22"/>
    <p:sldId id="264" r:id="rId23"/>
    <p:sldId id="286" r:id="rId24"/>
    <p:sldId id="287" r:id="rId25"/>
    <p:sldId id="282" r:id="rId26"/>
    <p:sldId id="265" r:id="rId27"/>
    <p:sldId id="285" r:id="rId28"/>
    <p:sldId id="283" r:id="rId29"/>
    <p:sldId id="266" r:id="rId30"/>
    <p:sldId id="267" r:id="rId31"/>
    <p:sldId id="268"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739" autoAdjust="0"/>
  </p:normalViewPr>
  <p:slideViewPr>
    <p:cSldViewPr snapToGrid="0">
      <p:cViewPr varScale="1">
        <p:scale>
          <a:sx n="63" d="100"/>
          <a:sy n="63" d="100"/>
        </p:scale>
        <p:origin x="540" y="288"/>
      </p:cViewPr>
      <p:guideLst/>
    </p:cSldViewPr>
  </p:slideViewPr>
  <p:notesTextViewPr>
    <p:cViewPr>
      <p:scale>
        <a:sx n="3" d="2"/>
        <a:sy n="3" d="2"/>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AA97E3-1B64-4EEF-940B-7F6EB8DBEF46}" type="datetimeFigureOut">
              <a:rPr lang="en-CA" smtClean="0"/>
              <a:t>2025-02-22</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771149-3CBA-4B57-9B87-5DA34699174F}" type="slidenum">
              <a:rPr lang="en-CA" smtClean="0"/>
              <a:t>‹#›</a:t>
            </a:fld>
            <a:endParaRPr lang="en-CA"/>
          </a:p>
        </p:txBody>
      </p:sp>
    </p:spTree>
    <p:extLst>
      <p:ext uri="{BB962C8B-B14F-4D97-AF65-F5344CB8AC3E}">
        <p14:creationId xmlns:p14="http://schemas.microsoft.com/office/powerpoint/2010/main" val="1495436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There were great expectations around the First Advent …</a:t>
            </a:r>
          </a:p>
          <a:p>
            <a:pPr marL="171450" indent="-171450">
              <a:buFont typeface="Arial" panose="020B0604020202020204" pitchFamily="34" charset="0"/>
              <a:buChar char="•"/>
            </a:pPr>
            <a:r>
              <a:rPr lang="en-CA" dirty="0"/>
              <a:t>Nobody got it right …</a:t>
            </a:r>
          </a:p>
          <a:p>
            <a:pPr marL="171450" indent="-171450">
              <a:buFont typeface="Arial" panose="020B0604020202020204" pitchFamily="34" charset="0"/>
              <a:buChar char="•"/>
            </a:pPr>
            <a:r>
              <a:rPr lang="en-CA" dirty="0"/>
              <a:t>The expectation of the Jews was a “warrior king” …</a:t>
            </a:r>
          </a:p>
          <a:p>
            <a:pPr marL="171450" indent="-171450">
              <a:buFont typeface="Arial" panose="020B0604020202020204" pitchFamily="34" charset="0"/>
              <a:buChar char="•"/>
            </a:pPr>
            <a:r>
              <a:rPr lang="en-CA" dirty="0"/>
              <a:t>The remnant community of True Worshippers, led by the Holy Spirit, accepted Jesus as the Messiah …</a:t>
            </a:r>
          </a:p>
          <a:p>
            <a:pPr marL="171450" indent="-171450">
              <a:buFont typeface="Arial" panose="020B0604020202020204" pitchFamily="34" charset="0"/>
              <a:buChar char="•"/>
            </a:pPr>
            <a:r>
              <a:rPr lang="en-CA" dirty="0"/>
              <a:t>But even they could NOT get past the popular expectation …</a:t>
            </a:r>
          </a:p>
          <a:p>
            <a:pPr marL="171450" indent="-171450">
              <a:buFont typeface="Arial" panose="020B0604020202020204" pitchFamily="34" charset="0"/>
              <a:buChar char="•"/>
            </a:pPr>
            <a:r>
              <a:rPr lang="en-CA" dirty="0"/>
              <a:t>There are valuable lessons in the experience of the First Advent, for us looking to the Second Advent …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4C705B-09E7-44CF-8A28-A7976D0C8AA3}"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75062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A0FB4-95C3-E128-1269-DDB943C441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66FB19-9D92-A23A-F410-B76AEDC4B2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6E1669-C50C-DBC1-CC62-6FBB2E57D57B}"/>
              </a:ext>
            </a:extLst>
          </p:cNvPr>
          <p:cNvSpPr>
            <a:spLocks noGrp="1"/>
          </p:cNvSpPr>
          <p:nvPr>
            <p:ph type="body" idx="1"/>
          </p:nvPr>
        </p:nvSpPr>
        <p:spPr/>
        <p:txBody>
          <a:bodyPr/>
          <a:lstStyle/>
          <a:p>
            <a:r>
              <a:rPr lang="en-CA" sz="1200" b="0" i="0" u="none" strike="noStrike" baseline="0" dirty="0">
                <a:solidFill>
                  <a:srgbClr val="000000"/>
                </a:solidFill>
                <a:latin typeface="Calibri" panose="020F0502020204030204" pitchFamily="34" charset="0"/>
              </a:rPr>
              <a:t>Jesus contends with the “Jews” at the Feast of Dedication: John 10:22-38 </a:t>
            </a:r>
          </a:p>
          <a:p>
            <a:r>
              <a:rPr lang="en-CA" sz="1200" b="1" i="1" u="none" strike="noStrike" baseline="0" dirty="0">
                <a:solidFill>
                  <a:srgbClr val="000000"/>
                </a:solidFill>
                <a:latin typeface="Calibri" panose="020F0502020204030204" pitchFamily="34" charset="0"/>
              </a:rPr>
              <a:t>Unity of Jesus and The Father </a:t>
            </a:r>
            <a:endParaRPr lang="en-CA" sz="1200" b="0" i="0" u="none" strike="noStrike" baseline="0" dirty="0">
              <a:solidFill>
                <a:srgbClr val="000000"/>
              </a:solidFill>
              <a:latin typeface="Calibri" panose="020F0502020204030204" pitchFamily="34" charset="0"/>
            </a:endParaRPr>
          </a:p>
          <a:p>
            <a:endParaRPr lang="en-CA" dirty="0"/>
          </a:p>
          <a:p>
            <a:endParaRPr lang="en-CA" dirty="0"/>
          </a:p>
        </p:txBody>
      </p:sp>
      <p:sp>
        <p:nvSpPr>
          <p:cNvPr id="4" name="Slide Number Placeholder 3">
            <a:extLst>
              <a:ext uri="{FF2B5EF4-FFF2-40B4-BE49-F238E27FC236}">
                <a16:creationId xmlns:a16="http://schemas.microsoft.com/office/drawing/2014/main" id="{9213CF29-BEC7-C84D-6ED2-14845D02640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4771149-3CBA-4B57-9B87-5DA34699174F}"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912180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b="0" i="0" u="none" strike="noStrike" baseline="0" dirty="0">
                <a:solidFill>
                  <a:srgbClr val="000000"/>
                </a:solidFill>
                <a:latin typeface="Calibri" panose="020F0502020204030204" pitchFamily="34" charset="0"/>
              </a:rPr>
              <a:t>The popular Messianic expectation is out of sync with the Plan of God. </a:t>
            </a:r>
            <a:r>
              <a:rPr lang="en-CA" sz="1200" b="1" i="0" u="none" strike="noStrike" baseline="0" dirty="0">
                <a:solidFill>
                  <a:srgbClr val="000000"/>
                </a:solidFill>
                <a:latin typeface="Calibri" panose="020F0502020204030204" pitchFamily="34" charset="0"/>
              </a:rPr>
              <a:t>Jesus will assume his position as King of kings at the Second Advent</a:t>
            </a:r>
            <a:r>
              <a:rPr lang="en-CA" sz="1200" b="0" i="0" u="none" strike="noStrike" baseline="0" dirty="0">
                <a:solidFill>
                  <a:srgbClr val="000000"/>
                </a:solidFill>
                <a:latin typeface="Calibri" panose="020F0502020204030204" pitchFamily="34" charset="0"/>
              </a:rPr>
              <a:t>: </a:t>
            </a:r>
          </a:p>
          <a:p>
            <a:endParaRPr lang="en-CA" dirty="0"/>
          </a:p>
        </p:txBody>
      </p:sp>
      <p:sp>
        <p:nvSpPr>
          <p:cNvPr id="4" name="Slide Number Placeholder 3"/>
          <p:cNvSpPr>
            <a:spLocks noGrp="1"/>
          </p:cNvSpPr>
          <p:nvPr>
            <p:ph type="sldNum" sz="quarter" idx="5"/>
          </p:nvPr>
        </p:nvSpPr>
        <p:spPr/>
        <p:txBody>
          <a:bodyPr/>
          <a:lstStyle/>
          <a:p>
            <a:fld id="{14771149-3CBA-4B57-9B87-5DA34699174F}" type="slidenum">
              <a:rPr lang="en-CA" smtClean="0"/>
              <a:t>21</a:t>
            </a:fld>
            <a:endParaRPr lang="en-CA"/>
          </a:p>
        </p:txBody>
      </p:sp>
    </p:spTree>
    <p:extLst>
      <p:ext uri="{BB962C8B-B14F-4D97-AF65-F5344CB8AC3E}">
        <p14:creationId xmlns:p14="http://schemas.microsoft.com/office/powerpoint/2010/main" val="19321888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4771149-3CBA-4B57-9B87-5DA34699174F}" type="slidenum">
              <a:rPr lang="en-CA" smtClean="0"/>
              <a:t>26</a:t>
            </a:fld>
            <a:endParaRPr lang="en-CA"/>
          </a:p>
        </p:txBody>
      </p:sp>
    </p:spTree>
    <p:extLst>
      <p:ext uri="{BB962C8B-B14F-4D97-AF65-F5344CB8AC3E}">
        <p14:creationId xmlns:p14="http://schemas.microsoft.com/office/powerpoint/2010/main" val="4988703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“if the master of the house had known “ – had been able to figure it out</a:t>
            </a:r>
          </a:p>
          <a:p>
            <a:pPr marL="171450" indent="-171450">
              <a:buFont typeface="Arial" panose="020B0604020202020204" pitchFamily="34" charset="0"/>
              <a:buChar char="•"/>
            </a:pPr>
            <a:r>
              <a:rPr lang="en-CA" dirty="0"/>
              <a:t>“the Son of Man is coming” at a time and in a way that “you do not expect”</a:t>
            </a:r>
          </a:p>
        </p:txBody>
      </p:sp>
      <p:sp>
        <p:nvSpPr>
          <p:cNvPr id="4" name="Slide Number Placeholder 3"/>
          <p:cNvSpPr>
            <a:spLocks noGrp="1"/>
          </p:cNvSpPr>
          <p:nvPr>
            <p:ph type="sldNum" sz="quarter" idx="5"/>
          </p:nvPr>
        </p:nvSpPr>
        <p:spPr/>
        <p:txBody>
          <a:bodyPr/>
          <a:lstStyle/>
          <a:p>
            <a:fld id="{14771149-3CBA-4B57-9B87-5DA34699174F}" type="slidenum">
              <a:rPr lang="en-CA" smtClean="0"/>
              <a:t>28</a:t>
            </a:fld>
            <a:endParaRPr lang="en-CA"/>
          </a:p>
        </p:txBody>
      </p:sp>
    </p:spTree>
    <p:extLst>
      <p:ext uri="{BB962C8B-B14F-4D97-AF65-F5344CB8AC3E}">
        <p14:creationId xmlns:p14="http://schemas.microsoft.com/office/powerpoint/2010/main" val="32394634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Remember: there is NO TIME in eternity</a:t>
            </a:r>
          </a:p>
        </p:txBody>
      </p:sp>
      <p:sp>
        <p:nvSpPr>
          <p:cNvPr id="4" name="Slide Number Placeholder 3"/>
          <p:cNvSpPr>
            <a:spLocks noGrp="1"/>
          </p:cNvSpPr>
          <p:nvPr>
            <p:ph type="sldNum" sz="quarter" idx="5"/>
          </p:nvPr>
        </p:nvSpPr>
        <p:spPr/>
        <p:txBody>
          <a:bodyPr/>
          <a:lstStyle/>
          <a:p>
            <a:fld id="{14771149-3CBA-4B57-9B87-5DA34699174F}" type="slidenum">
              <a:rPr lang="en-CA" smtClean="0"/>
              <a:t>30</a:t>
            </a:fld>
            <a:endParaRPr lang="en-CA"/>
          </a:p>
        </p:txBody>
      </p:sp>
    </p:spTree>
    <p:extLst>
      <p:ext uri="{BB962C8B-B14F-4D97-AF65-F5344CB8AC3E}">
        <p14:creationId xmlns:p14="http://schemas.microsoft.com/office/powerpoint/2010/main" val="11927432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b="0" dirty="0" err="1"/>
              <a:t>Schürer’s</a:t>
            </a:r>
            <a:r>
              <a:rPr lang="en-CA" b="0" dirty="0"/>
              <a:t> deduction is essentially correct for the Second Advent …</a:t>
            </a:r>
          </a:p>
          <a:p>
            <a:pPr marL="171450" indent="-171450">
              <a:buFont typeface="Arial" panose="020B0604020202020204" pitchFamily="34" charset="0"/>
              <a:buChar char="•"/>
            </a:pPr>
            <a:r>
              <a:rPr lang="en-CA" b="0" dirty="0" err="1"/>
              <a:t>Schürer</a:t>
            </a:r>
            <a:r>
              <a:rPr lang="en-CA" b="0" dirty="0"/>
              <a:t> does a copious survey of contemporary literature to demonstrate his case …</a:t>
            </a:r>
          </a:p>
        </p:txBody>
      </p:sp>
      <p:sp>
        <p:nvSpPr>
          <p:cNvPr id="4" name="Slide Number Placeholder 3"/>
          <p:cNvSpPr>
            <a:spLocks noGrp="1"/>
          </p:cNvSpPr>
          <p:nvPr>
            <p:ph type="sldNum" sz="quarter" idx="5"/>
          </p:nvPr>
        </p:nvSpPr>
        <p:spPr/>
        <p:txBody>
          <a:bodyPr/>
          <a:lstStyle/>
          <a:p>
            <a:fld id="{14771149-3CBA-4B57-9B87-5DA34699174F}" type="slidenum">
              <a:rPr lang="en-CA" smtClean="0"/>
              <a:t>2</a:t>
            </a:fld>
            <a:endParaRPr lang="en-CA"/>
          </a:p>
        </p:txBody>
      </p:sp>
    </p:spTree>
    <p:extLst>
      <p:ext uri="{BB962C8B-B14F-4D97-AF65-F5344CB8AC3E}">
        <p14:creationId xmlns:p14="http://schemas.microsoft.com/office/powerpoint/2010/main" val="34375520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These prophecies apply to the New Israel after the Second Advent</a:t>
            </a:r>
          </a:p>
          <a:p>
            <a:pPr marL="171450" indent="-171450">
              <a:buFont typeface="Arial" panose="020B0604020202020204" pitchFamily="34" charset="0"/>
              <a:buChar char="•"/>
            </a:pPr>
            <a:r>
              <a:rPr lang="en-CA" dirty="0"/>
              <a:t>The Jews expected them at that time</a:t>
            </a:r>
          </a:p>
        </p:txBody>
      </p:sp>
      <p:sp>
        <p:nvSpPr>
          <p:cNvPr id="4" name="Slide Number Placeholder 3"/>
          <p:cNvSpPr>
            <a:spLocks noGrp="1"/>
          </p:cNvSpPr>
          <p:nvPr>
            <p:ph type="sldNum" sz="quarter" idx="5"/>
          </p:nvPr>
        </p:nvSpPr>
        <p:spPr/>
        <p:txBody>
          <a:bodyPr/>
          <a:lstStyle/>
          <a:p>
            <a:fld id="{14771149-3CBA-4B57-9B87-5DA34699174F}" type="slidenum">
              <a:rPr lang="en-CA" smtClean="0"/>
              <a:t>4</a:t>
            </a:fld>
            <a:endParaRPr lang="en-CA"/>
          </a:p>
        </p:txBody>
      </p:sp>
    </p:spTree>
    <p:extLst>
      <p:ext uri="{BB962C8B-B14F-4D97-AF65-F5344CB8AC3E}">
        <p14:creationId xmlns:p14="http://schemas.microsoft.com/office/powerpoint/2010/main" val="25368383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If we take these scriptures literally, at the beginning of the millennium, we, the God Family, will be at war with the world …</a:t>
            </a:r>
          </a:p>
        </p:txBody>
      </p:sp>
      <p:sp>
        <p:nvSpPr>
          <p:cNvPr id="4" name="Slide Number Placeholder 3"/>
          <p:cNvSpPr>
            <a:spLocks noGrp="1"/>
          </p:cNvSpPr>
          <p:nvPr>
            <p:ph type="sldNum" sz="quarter" idx="5"/>
          </p:nvPr>
        </p:nvSpPr>
        <p:spPr/>
        <p:txBody>
          <a:bodyPr/>
          <a:lstStyle/>
          <a:p>
            <a:fld id="{14771149-3CBA-4B57-9B87-5DA34699174F}" type="slidenum">
              <a:rPr lang="en-CA" smtClean="0"/>
              <a:t>6</a:t>
            </a:fld>
            <a:endParaRPr lang="en-CA"/>
          </a:p>
        </p:txBody>
      </p:sp>
    </p:spTree>
    <p:extLst>
      <p:ext uri="{BB962C8B-B14F-4D97-AF65-F5344CB8AC3E}">
        <p14:creationId xmlns:p14="http://schemas.microsoft.com/office/powerpoint/2010/main" val="2022647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The “violence” implied In the metaphor is our abhorrence of sin, our attack on the evils of this world …</a:t>
            </a:r>
          </a:p>
        </p:txBody>
      </p:sp>
      <p:sp>
        <p:nvSpPr>
          <p:cNvPr id="4" name="Slide Number Placeholder 3"/>
          <p:cNvSpPr>
            <a:spLocks noGrp="1"/>
          </p:cNvSpPr>
          <p:nvPr>
            <p:ph type="sldNum" sz="quarter" idx="5"/>
          </p:nvPr>
        </p:nvSpPr>
        <p:spPr/>
        <p:txBody>
          <a:bodyPr/>
          <a:lstStyle/>
          <a:p>
            <a:fld id="{14771149-3CBA-4B57-9B87-5DA34699174F}" type="slidenum">
              <a:rPr lang="en-CA" smtClean="0"/>
              <a:t>7</a:t>
            </a:fld>
            <a:endParaRPr lang="en-CA"/>
          </a:p>
        </p:txBody>
      </p:sp>
    </p:spTree>
    <p:extLst>
      <p:ext uri="{BB962C8B-B14F-4D97-AF65-F5344CB8AC3E}">
        <p14:creationId xmlns:p14="http://schemas.microsoft.com/office/powerpoint/2010/main" val="34443609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4771149-3CBA-4B57-9B87-5DA34699174F}" type="slidenum">
              <a:rPr lang="en-CA" smtClean="0"/>
              <a:t>14</a:t>
            </a:fld>
            <a:endParaRPr lang="en-CA"/>
          </a:p>
        </p:txBody>
      </p:sp>
    </p:spTree>
    <p:extLst>
      <p:ext uri="{BB962C8B-B14F-4D97-AF65-F5344CB8AC3E}">
        <p14:creationId xmlns:p14="http://schemas.microsoft.com/office/powerpoint/2010/main" val="26070319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The remnant community academically accepted Jesus as the Messiah, but they did NOT understand …</a:t>
            </a:r>
          </a:p>
          <a:p>
            <a:pPr marL="171450" indent="-171450">
              <a:buFont typeface="Arial" panose="020B0604020202020204" pitchFamily="34" charset="0"/>
              <a:buChar char="•"/>
            </a:pPr>
            <a:r>
              <a:rPr lang="en-CA" dirty="0"/>
              <a:t>The population at large did NOT accept Jesus because of the popular expectation</a:t>
            </a:r>
          </a:p>
        </p:txBody>
      </p:sp>
      <p:sp>
        <p:nvSpPr>
          <p:cNvPr id="4" name="Slide Number Placeholder 3"/>
          <p:cNvSpPr>
            <a:spLocks noGrp="1"/>
          </p:cNvSpPr>
          <p:nvPr>
            <p:ph type="sldNum" sz="quarter" idx="5"/>
          </p:nvPr>
        </p:nvSpPr>
        <p:spPr/>
        <p:txBody>
          <a:bodyPr/>
          <a:lstStyle/>
          <a:p>
            <a:fld id="{14771149-3CBA-4B57-9B87-5DA34699174F}" type="slidenum">
              <a:rPr lang="en-CA" smtClean="0"/>
              <a:t>17</a:t>
            </a:fld>
            <a:endParaRPr lang="en-CA"/>
          </a:p>
        </p:txBody>
      </p:sp>
    </p:spTree>
    <p:extLst>
      <p:ext uri="{BB962C8B-B14F-4D97-AF65-F5344CB8AC3E}">
        <p14:creationId xmlns:p14="http://schemas.microsoft.com/office/powerpoint/2010/main" val="38075877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Is61 was a well-known Messianic prophecy …</a:t>
            </a:r>
          </a:p>
          <a:p>
            <a:pPr marL="171450" indent="-171450">
              <a:buFont typeface="Arial" panose="020B0604020202020204" pitchFamily="34" charset="0"/>
              <a:buChar char="•"/>
            </a:pPr>
            <a:r>
              <a:rPr lang="en-CA" dirty="0"/>
              <a:t>Jesus declared himself to be the Messiah …</a:t>
            </a:r>
          </a:p>
        </p:txBody>
      </p:sp>
      <p:sp>
        <p:nvSpPr>
          <p:cNvPr id="4" name="Slide Number Placeholder 3"/>
          <p:cNvSpPr>
            <a:spLocks noGrp="1"/>
          </p:cNvSpPr>
          <p:nvPr>
            <p:ph type="sldNum" sz="quarter" idx="5"/>
          </p:nvPr>
        </p:nvSpPr>
        <p:spPr/>
        <p:txBody>
          <a:bodyPr/>
          <a:lstStyle/>
          <a:p>
            <a:fld id="{14771149-3CBA-4B57-9B87-5DA34699174F}" type="slidenum">
              <a:rPr lang="en-CA" smtClean="0"/>
              <a:t>18</a:t>
            </a:fld>
            <a:endParaRPr lang="en-CA"/>
          </a:p>
        </p:txBody>
      </p:sp>
    </p:spTree>
    <p:extLst>
      <p:ext uri="{BB962C8B-B14F-4D97-AF65-F5344CB8AC3E}">
        <p14:creationId xmlns:p14="http://schemas.microsoft.com/office/powerpoint/2010/main" val="9676713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Lecturing the “Jews” in the Temple: John 8:12-29 </a:t>
            </a:r>
          </a:p>
          <a:p>
            <a:pPr marL="171450" indent="-171450">
              <a:buFont typeface="Arial" panose="020B0604020202020204" pitchFamily="34" charset="0"/>
              <a:buChar char="•"/>
            </a:pPr>
            <a:r>
              <a:rPr lang="en-CA" dirty="0"/>
              <a:t>Jesus is NOT of this World</a:t>
            </a:r>
          </a:p>
          <a:p>
            <a:pPr marL="171450" indent="-171450">
              <a:buFont typeface="Arial" panose="020B0604020202020204" pitchFamily="34" charset="0"/>
              <a:buChar char="•"/>
            </a:pPr>
            <a:r>
              <a:rPr lang="en-CA" dirty="0"/>
              <a:t>Ex3:14 At the burning bush, God tells Moses what to call him for the benefit of the people </a:t>
            </a:r>
          </a:p>
          <a:p>
            <a:endParaRPr lang="en-CA" dirty="0"/>
          </a:p>
          <a:p>
            <a:endParaRPr lang="en-CA" dirty="0"/>
          </a:p>
        </p:txBody>
      </p:sp>
      <p:sp>
        <p:nvSpPr>
          <p:cNvPr id="4" name="Slide Number Placeholder 3"/>
          <p:cNvSpPr>
            <a:spLocks noGrp="1"/>
          </p:cNvSpPr>
          <p:nvPr>
            <p:ph type="sldNum" sz="quarter" idx="5"/>
          </p:nvPr>
        </p:nvSpPr>
        <p:spPr/>
        <p:txBody>
          <a:bodyPr/>
          <a:lstStyle/>
          <a:p>
            <a:fld id="{14771149-3CBA-4B57-9B87-5DA34699174F}" type="slidenum">
              <a:rPr lang="en-CA" smtClean="0"/>
              <a:t>19</a:t>
            </a:fld>
            <a:endParaRPr lang="en-CA"/>
          </a:p>
        </p:txBody>
      </p:sp>
    </p:spTree>
    <p:extLst>
      <p:ext uri="{BB962C8B-B14F-4D97-AF65-F5344CB8AC3E}">
        <p14:creationId xmlns:p14="http://schemas.microsoft.com/office/powerpoint/2010/main" val="7634719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32243-5317-4846-097E-767F42F8D4B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D5A4E506-0136-69C7-0585-B4C0D53C56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BDD4AEA6-89C3-6F95-0BDA-D86A1DE440B1}"/>
              </a:ext>
            </a:extLst>
          </p:cNvPr>
          <p:cNvSpPr>
            <a:spLocks noGrp="1"/>
          </p:cNvSpPr>
          <p:nvPr>
            <p:ph type="dt" sz="half" idx="10"/>
          </p:nvPr>
        </p:nvSpPr>
        <p:spPr/>
        <p:txBody>
          <a:bodyPr/>
          <a:lstStyle/>
          <a:p>
            <a:fld id="{58DF4C10-3F79-4480-9F53-852580AB809C}" type="datetimeFigureOut">
              <a:rPr lang="en-CA" smtClean="0"/>
              <a:t>2025-02-22</a:t>
            </a:fld>
            <a:endParaRPr lang="en-CA"/>
          </a:p>
        </p:txBody>
      </p:sp>
      <p:sp>
        <p:nvSpPr>
          <p:cNvPr id="5" name="Footer Placeholder 4">
            <a:extLst>
              <a:ext uri="{FF2B5EF4-FFF2-40B4-BE49-F238E27FC236}">
                <a16:creationId xmlns:a16="http://schemas.microsoft.com/office/drawing/2014/main" id="{F4E19DA8-40CF-9F48-FF40-62F78842278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F72E55F-8D28-C919-615B-667EE9B93B0D}"/>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2029611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F9C3C-CE9D-0F46-72AE-323A00643C9D}"/>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65A0F730-CB69-D65E-2D91-CC66410DE9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C0FD36A-86DE-EF9A-6F59-1E92498F63E7}"/>
              </a:ext>
            </a:extLst>
          </p:cNvPr>
          <p:cNvSpPr>
            <a:spLocks noGrp="1"/>
          </p:cNvSpPr>
          <p:nvPr>
            <p:ph type="dt" sz="half" idx="10"/>
          </p:nvPr>
        </p:nvSpPr>
        <p:spPr/>
        <p:txBody>
          <a:bodyPr/>
          <a:lstStyle/>
          <a:p>
            <a:fld id="{58DF4C10-3F79-4480-9F53-852580AB809C}" type="datetimeFigureOut">
              <a:rPr lang="en-CA" smtClean="0"/>
              <a:t>2025-02-22</a:t>
            </a:fld>
            <a:endParaRPr lang="en-CA"/>
          </a:p>
        </p:txBody>
      </p:sp>
      <p:sp>
        <p:nvSpPr>
          <p:cNvPr id="5" name="Footer Placeholder 4">
            <a:extLst>
              <a:ext uri="{FF2B5EF4-FFF2-40B4-BE49-F238E27FC236}">
                <a16:creationId xmlns:a16="http://schemas.microsoft.com/office/drawing/2014/main" id="{2C95F36E-0049-3325-299A-290D0F887BD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AE49B70-394D-81A6-352C-300C43371CAD}"/>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468717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0524B7-3D7E-FB46-8686-390982F940E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C67F5639-DECE-B2C3-7618-88627B60827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A9D6546-34D1-2AA1-70C5-3F2C322BF39F}"/>
              </a:ext>
            </a:extLst>
          </p:cNvPr>
          <p:cNvSpPr>
            <a:spLocks noGrp="1"/>
          </p:cNvSpPr>
          <p:nvPr>
            <p:ph type="dt" sz="half" idx="10"/>
          </p:nvPr>
        </p:nvSpPr>
        <p:spPr/>
        <p:txBody>
          <a:bodyPr/>
          <a:lstStyle/>
          <a:p>
            <a:fld id="{58DF4C10-3F79-4480-9F53-852580AB809C}" type="datetimeFigureOut">
              <a:rPr lang="en-CA" smtClean="0"/>
              <a:t>2025-02-22</a:t>
            </a:fld>
            <a:endParaRPr lang="en-CA"/>
          </a:p>
        </p:txBody>
      </p:sp>
      <p:sp>
        <p:nvSpPr>
          <p:cNvPr id="5" name="Footer Placeholder 4">
            <a:extLst>
              <a:ext uri="{FF2B5EF4-FFF2-40B4-BE49-F238E27FC236}">
                <a16:creationId xmlns:a16="http://schemas.microsoft.com/office/drawing/2014/main" id="{86DF4792-D2DA-8344-4DFA-E2D1906AE8C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10A10710-E936-6009-B3F1-C27A06D6984C}"/>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4288409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080BD-AE0A-57A1-8DD2-11A81BE1195E}"/>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48F15395-6B4D-4186-69C4-9A7FE9E6DDC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81DAAF0-B31C-F261-9E66-72F7A7777F32}"/>
              </a:ext>
            </a:extLst>
          </p:cNvPr>
          <p:cNvSpPr>
            <a:spLocks noGrp="1"/>
          </p:cNvSpPr>
          <p:nvPr>
            <p:ph type="dt" sz="half" idx="10"/>
          </p:nvPr>
        </p:nvSpPr>
        <p:spPr/>
        <p:txBody>
          <a:bodyPr/>
          <a:lstStyle/>
          <a:p>
            <a:fld id="{58DF4C10-3F79-4480-9F53-852580AB809C}" type="datetimeFigureOut">
              <a:rPr lang="en-CA" smtClean="0"/>
              <a:t>2025-02-22</a:t>
            </a:fld>
            <a:endParaRPr lang="en-CA"/>
          </a:p>
        </p:txBody>
      </p:sp>
      <p:sp>
        <p:nvSpPr>
          <p:cNvPr id="5" name="Footer Placeholder 4">
            <a:extLst>
              <a:ext uri="{FF2B5EF4-FFF2-40B4-BE49-F238E27FC236}">
                <a16:creationId xmlns:a16="http://schemas.microsoft.com/office/drawing/2014/main" id="{4F6676D0-73B9-8872-8027-00AD246E42D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88BEA0E-01C4-A072-C10C-A0A61106F3D6}"/>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911231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ADE8A-7C1F-75F9-86A3-50C85DEA19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D6EF77E1-18D8-9F55-15FF-D22DD889D22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94FCB96-D7DF-5554-E6EF-FED9AE7C79F9}"/>
              </a:ext>
            </a:extLst>
          </p:cNvPr>
          <p:cNvSpPr>
            <a:spLocks noGrp="1"/>
          </p:cNvSpPr>
          <p:nvPr>
            <p:ph type="dt" sz="half" idx="10"/>
          </p:nvPr>
        </p:nvSpPr>
        <p:spPr/>
        <p:txBody>
          <a:bodyPr/>
          <a:lstStyle/>
          <a:p>
            <a:fld id="{58DF4C10-3F79-4480-9F53-852580AB809C}" type="datetimeFigureOut">
              <a:rPr lang="en-CA" smtClean="0"/>
              <a:t>2025-02-22</a:t>
            </a:fld>
            <a:endParaRPr lang="en-CA"/>
          </a:p>
        </p:txBody>
      </p:sp>
      <p:sp>
        <p:nvSpPr>
          <p:cNvPr id="5" name="Footer Placeholder 4">
            <a:extLst>
              <a:ext uri="{FF2B5EF4-FFF2-40B4-BE49-F238E27FC236}">
                <a16:creationId xmlns:a16="http://schemas.microsoft.com/office/drawing/2014/main" id="{E4D3B0B0-D7CE-874B-A76D-3E39313ED91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FAB67CE-8F51-0F18-4757-78E77ADDDCEA}"/>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2365581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A15C4-C4B3-5E55-CF2E-770C5D749AF3}"/>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7A1003B1-7A30-629B-301B-A6CAE5844F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0D97C89B-D8B5-93C3-F0F2-7163D98DCE9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FAB2A1F1-F988-9118-C78D-7A46295DE2AF}"/>
              </a:ext>
            </a:extLst>
          </p:cNvPr>
          <p:cNvSpPr>
            <a:spLocks noGrp="1"/>
          </p:cNvSpPr>
          <p:nvPr>
            <p:ph type="dt" sz="half" idx="10"/>
          </p:nvPr>
        </p:nvSpPr>
        <p:spPr/>
        <p:txBody>
          <a:bodyPr/>
          <a:lstStyle/>
          <a:p>
            <a:fld id="{58DF4C10-3F79-4480-9F53-852580AB809C}" type="datetimeFigureOut">
              <a:rPr lang="en-CA" smtClean="0"/>
              <a:t>2025-02-22</a:t>
            </a:fld>
            <a:endParaRPr lang="en-CA"/>
          </a:p>
        </p:txBody>
      </p:sp>
      <p:sp>
        <p:nvSpPr>
          <p:cNvPr id="6" name="Footer Placeholder 5">
            <a:extLst>
              <a:ext uri="{FF2B5EF4-FFF2-40B4-BE49-F238E27FC236}">
                <a16:creationId xmlns:a16="http://schemas.microsoft.com/office/drawing/2014/main" id="{C9EB5DB4-9BD1-8879-004E-DDDC6FB6A0D8}"/>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CB2BCAB-F8CC-4999-B8C1-DDFA2E2A714F}"/>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2016434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15C6D-571C-95EF-0E00-A2C2EA1553E2}"/>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6955652D-BEA2-013C-867E-BF40EF3E7C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2FB62D-55B1-47C8-DD44-B5001FDB38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D15245BE-4BD5-2001-791C-0DF3E96269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B6737B8-0A82-0106-3AF3-E4F04048F6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88072470-6F84-4845-1458-319C0FF05B4B}"/>
              </a:ext>
            </a:extLst>
          </p:cNvPr>
          <p:cNvSpPr>
            <a:spLocks noGrp="1"/>
          </p:cNvSpPr>
          <p:nvPr>
            <p:ph type="dt" sz="half" idx="10"/>
          </p:nvPr>
        </p:nvSpPr>
        <p:spPr/>
        <p:txBody>
          <a:bodyPr/>
          <a:lstStyle/>
          <a:p>
            <a:fld id="{58DF4C10-3F79-4480-9F53-852580AB809C}" type="datetimeFigureOut">
              <a:rPr lang="en-CA" smtClean="0"/>
              <a:t>2025-02-22</a:t>
            </a:fld>
            <a:endParaRPr lang="en-CA"/>
          </a:p>
        </p:txBody>
      </p:sp>
      <p:sp>
        <p:nvSpPr>
          <p:cNvPr id="8" name="Footer Placeholder 7">
            <a:extLst>
              <a:ext uri="{FF2B5EF4-FFF2-40B4-BE49-F238E27FC236}">
                <a16:creationId xmlns:a16="http://schemas.microsoft.com/office/drawing/2014/main" id="{F43A6ED8-F418-062D-3A2C-04B9F7AAA15D}"/>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1ACD5ABD-2285-590E-3BC9-CAFCE2B78512}"/>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3955197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3B125-68FD-7FFA-9FD7-B2EC6F388466}"/>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5170759C-023C-DE5F-56D2-2CAEC7D4395C}"/>
              </a:ext>
            </a:extLst>
          </p:cNvPr>
          <p:cNvSpPr>
            <a:spLocks noGrp="1"/>
          </p:cNvSpPr>
          <p:nvPr>
            <p:ph type="dt" sz="half" idx="10"/>
          </p:nvPr>
        </p:nvSpPr>
        <p:spPr/>
        <p:txBody>
          <a:bodyPr/>
          <a:lstStyle/>
          <a:p>
            <a:fld id="{58DF4C10-3F79-4480-9F53-852580AB809C}" type="datetimeFigureOut">
              <a:rPr lang="en-CA" smtClean="0"/>
              <a:t>2025-02-22</a:t>
            </a:fld>
            <a:endParaRPr lang="en-CA"/>
          </a:p>
        </p:txBody>
      </p:sp>
      <p:sp>
        <p:nvSpPr>
          <p:cNvPr id="4" name="Footer Placeholder 3">
            <a:extLst>
              <a:ext uri="{FF2B5EF4-FFF2-40B4-BE49-F238E27FC236}">
                <a16:creationId xmlns:a16="http://schemas.microsoft.com/office/drawing/2014/main" id="{DCB74EEF-D07A-3EA0-6EFC-3E8EBD399102}"/>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0CAE56BE-CEEF-6EAB-2912-F7F9E3C26B0F}"/>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2464757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28104E-7CF6-A598-052B-181D0E6AEFD1}"/>
              </a:ext>
            </a:extLst>
          </p:cNvPr>
          <p:cNvSpPr>
            <a:spLocks noGrp="1"/>
          </p:cNvSpPr>
          <p:nvPr>
            <p:ph type="dt" sz="half" idx="10"/>
          </p:nvPr>
        </p:nvSpPr>
        <p:spPr/>
        <p:txBody>
          <a:bodyPr/>
          <a:lstStyle/>
          <a:p>
            <a:fld id="{58DF4C10-3F79-4480-9F53-852580AB809C}" type="datetimeFigureOut">
              <a:rPr lang="en-CA" smtClean="0"/>
              <a:t>2025-02-22</a:t>
            </a:fld>
            <a:endParaRPr lang="en-CA"/>
          </a:p>
        </p:txBody>
      </p:sp>
      <p:sp>
        <p:nvSpPr>
          <p:cNvPr id="3" name="Footer Placeholder 2">
            <a:extLst>
              <a:ext uri="{FF2B5EF4-FFF2-40B4-BE49-F238E27FC236}">
                <a16:creationId xmlns:a16="http://schemas.microsoft.com/office/drawing/2014/main" id="{28B39E4F-80A8-65F7-84E1-A7B3E948DA74}"/>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E9015632-7515-BE22-9FAA-9C03F6BF3626}"/>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25270019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83D5A-34ED-AE04-086A-BFA6E4B0F8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C4398576-4397-573B-CAD6-BAF4A1792D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6ED22CC7-1973-A744-BF2E-CEE5A9DFEE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147B58-BF05-A4A2-D476-77FDC851766C}"/>
              </a:ext>
            </a:extLst>
          </p:cNvPr>
          <p:cNvSpPr>
            <a:spLocks noGrp="1"/>
          </p:cNvSpPr>
          <p:nvPr>
            <p:ph type="dt" sz="half" idx="10"/>
          </p:nvPr>
        </p:nvSpPr>
        <p:spPr/>
        <p:txBody>
          <a:bodyPr/>
          <a:lstStyle/>
          <a:p>
            <a:fld id="{58DF4C10-3F79-4480-9F53-852580AB809C}" type="datetimeFigureOut">
              <a:rPr lang="en-CA" smtClean="0"/>
              <a:t>2025-02-22</a:t>
            </a:fld>
            <a:endParaRPr lang="en-CA"/>
          </a:p>
        </p:txBody>
      </p:sp>
      <p:sp>
        <p:nvSpPr>
          <p:cNvPr id="6" name="Footer Placeholder 5">
            <a:extLst>
              <a:ext uri="{FF2B5EF4-FFF2-40B4-BE49-F238E27FC236}">
                <a16:creationId xmlns:a16="http://schemas.microsoft.com/office/drawing/2014/main" id="{91C0309D-39EE-04EE-9EA5-C7254AB18E43}"/>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0BA7CE6-5CB3-C2EF-5C7F-1CCA9D3B0A9F}"/>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314470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D1F45-7FFD-8FB8-C1DC-B6D751960B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93282C87-9FAF-9B23-F27D-83C92357E7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DA3F7B8A-51B3-F153-B18A-BEEB2B45A4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6E59B5-C3E0-B795-A75E-682B463AEF92}"/>
              </a:ext>
            </a:extLst>
          </p:cNvPr>
          <p:cNvSpPr>
            <a:spLocks noGrp="1"/>
          </p:cNvSpPr>
          <p:nvPr>
            <p:ph type="dt" sz="half" idx="10"/>
          </p:nvPr>
        </p:nvSpPr>
        <p:spPr/>
        <p:txBody>
          <a:bodyPr/>
          <a:lstStyle/>
          <a:p>
            <a:fld id="{58DF4C10-3F79-4480-9F53-852580AB809C}" type="datetimeFigureOut">
              <a:rPr lang="en-CA" smtClean="0"/>
              <a:t>2025-02-22</a:t>
            </a:fld>
            <a:endParaRPr lang="en-CA"/>
          </a:p>
        </p:txBody>
      </p:sp>
      <p:sp>
        <p:nvSpPr>
          <p:cNvPr id="6" name="Footer Placeholder 5">
            <a:extLst>
              <a:ext uri="{FF2B5EF4-FFF2-40B4-BE49-F238E27FC236}">
                <a16:creationId xmlns:a16="http://schemas.microsoft.com/office/drawing/2014/main" id="{3D4A6CCD-6148-72D3-14E8-B4C1C906224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4A744B1A-99EE-0A5A-B256-6A81396C3D54}"/>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3344190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660FA7-5BE2-2FF2-AD2E-3594B20343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ACA4C057-7687-F9C3-34AB-7A3511D7A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57FE131-BFB3-AA67-9A3A-D822D2DEDE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8DF4C10-3F79-4480-9F53-852580AB809C}" type="datetimeFigureOut">
              <a:rPr lang="en-CA" smtClean="0"/>
              <a:t>2025-02-22</a:t>
            </a:fld>
            <a:endParaRPr lang="en-CA"/>
          </a:p>
        </p:txBody>
      </p:sp>
      <p:sp>
        <p:nvSpPr>
          <p:cNvPr id="5" name="Footer Placeholder 4">
            <a:extLst>
              <a:ext uri="{FF2B5EF4-FFF2-40B4-BE49-F238E27FC236}">
                <a16:creationId xmlns:a16="http://schemas.microsoft.com/office/drawing/2014/main" id="{5B204252-0C79-E006-CA93-488B7931F4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82C10DDE-DED8-A0AE-2464-96A2923224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B721310-AF43-49AF-A20E-455E0D7AB27B}" type="slidenum">
              <a:rPr lang="en-CA" smtClean="0"/>
              <a:t>‹#›</a:t>
            </a:fld>
            <a:endParaRPr lang="en-CA"/>
          </a:p>
        </p:txBody>
      </p:sp>
    </p:spTree>
    <p:extLst>
      <p:ext uri="{BB962C8B-B14F-4D97-AF65-F5344CB8AC3E}">
        <p14:creationId xmlns:p14="http://schemas.microsoft.com/office/powerpoint/2010/main" val="13655466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C7C6F-36F6-BC4D-1618-2428A326251F}"/>
              </a:ext>
            </a:extLst>
          </p:cNvPr>
          <p:cNvSpPr>
            <a:spLocks noGrp="1"/>
          </p:cNvSpPr>
          <p:nvPr>
            <p:ph type="ctrTitle"/>
          </p:nvPr>
        </p:nvSpPr>
        <p:spPr>
          <a:xfrm>
            <a:off x="0" y="0"/>
            <a:ext cx="12192000" cy="883403"/>
          </a:xfrm>
        </p:spPr>
        <p:txBody>
          <a:bodyPr>
            <a:noAutofit/>
          </a:bodyPr>
          <a:lstStyle/>
          <a:p>
            <a:r>
              <a:rPr lang="en-CA" sz="4800" dirty="0">
                <a:latin typeface="Arial Black" panose="020B0A04020102020204" pitchFamily="34" charset="0"/>
              </a:rPr>
              <a:t>The Messianic Hope</a:t>
            </a:r>
          </a:p>
        </p:txBody>
      </p:sp>
      <p:sp>
        <p:nvSpPr>
          <p:cNvPr id="3" name="Subtitle 2">
            <a:extLst>
              <a:ext uri="{FF2B5EF4-FFF2-40B4-BE49-F238E27FC236}">
                <a16:creationId xmlns:a16="http://schemas.microsoft.com/office/drawing/2014/main" id="{37C95E99-F7A6-BBED-3CB4-49C91598BE10}"/>
              </a:ext>
            </a:extLst>
          </p:cNvPr>
          <p:cNvSpPr>
            <a:spLocks noGrp="1"/>
          </p:cNvSpPr>
          <p:nvPr>
            <p:ph type="subTitle" idx="1"/>
          </p:nvPr>
        </p:nvSpPr>
        <p:spPr>
          <a:xfrm>
            <a:off x="0" y="1035425"/>
            <a:ext cx="12192000" cy="5593976"/>
          </a:xfrm>
        </p:spPr>
        <p:txBody>
          <a:bodyPr>
            <a:normAutofit fontScale="92500"/>
          </a:bodyPr>
          <a:lstStyle/>
          <a:p>
            <a:r>
              <a:rPr lang="en-CA" sz="2800" b="1" dirty="0">
                <a:solidFill>
                  <a:srgbClr val="FF0000"/>
                </a:solidFill>
              </a:rPr>
              <a:t>So when they had come together, they asked him, </a:t>
            </a:r>
            <a:br>
              <a:rPr lang="en-CA" sz="2800" b="1" dirty="0">
                <a:solidFill>
                  <a:srgbClr val="FF0000"/>
                </a:solidFill>
              </a:rPr>
            </a:br>
            <a:r>
              <a:rPr lang="en-CA" sz="2800" b="1" dirty="0">
                <a:solidFill>
                  <a:srgbClr val="FF0000"/>
                </a:solidFill>
              </a:rPr>
              <a:t>“Lord, </a:t>
            </a:r>
            <a:r>
              <a:rPr lang="en-CA" sz="2800" b="1" i="1" dirty="0">
                <a:solidFill>
                  <a:srgbClr val="FF0000"/>
                </a:solidFill>
                <a:highlight>
                  <a:srgbClr val="FFFF00"/>
                </a:highlight>
              </a:rPr>
              <a:t>will you at this time restore the kingdom to Israel</a:t>
            </a:r>
            <a:r>
              <a:rPr lang="en-CA" sz="2800" b="1" dirty="0">
                <a:solidFill>
                  <a:srgbClr val="FF0000"/>
                </a:solidFill>
              </a:rPr>
              <a:t>?”</a:t>
            </a:r>
          </a:p>
          <a:p>
            <a:pPr algn="r">
              <a:lnSpc>
                <a:spcPct val="20000"/>
              </a:lnSpc>
              <a:spcBef>
                <a:spcPts val="0"/>
              </a:spcBef>
            </a:pPr>
            <a:r>
              <a:rPr lang="en-CA" sz="2000" b="1" dirty="0"/>
              <a:t>Acts 1:6 ESV</a:t>
            </a:r>
          </a:p>
          <a:p>
            <a:pPr>
              <a:spcBef>
                <a:spcPts val="1200"/>
              </a:spcBef>
            </a:pPr>
            <a:r>
              <a:rPr lang="en-CA" sz="2800" b="1" dirty="0">
                <a:solidFill>
                  <a:srgbClr val="FF0000"/>
                </a:solidFill>
              </a:rPr>
              <a:t>See, we are going up to Jerusalem, and </a:t>
            </a:r>
            <a:r>
              <a:rPr lang="en-CA" sz="2800" b="1" i="1" dirty="0">
                <a:solidFill>
                  <a:srgbClr val="FF0000"/>
                </a:solidFill>
                <a:highlight>
                  <a:srgbClr val="FFFF00"/>
                </a:highlight>
              </a:rPr>
              <a:t>everything that is written about the Son of Man by the prophets will be accomplished</a:t>
            </a:r>
            <a:r>
              <a:rPr lang="en-CA" sz="2800" b="1" dirty="0">
                <a:solidFill>
                  <a:srgbClr val="FF0000"/>
                </a:solidFill>
              </a:rPr>
              <a:t>.  … they will kill him, and on the third day he will rise.  But </a:t>
            </a:r>
            <a:r>
              <a:rPr lang="en-CA" sz="2800" b="1" i="1" dirty="0">
                <a:solidFill>
                  <a:srgbClr val="FF0000"/>
                </a:solidFill>
                <a:highlight>
                  <a:srgbClr val="FFFF00"/>
                </a:highlight>
              </a:rPr>
              <a:t>they understood none of these things</a:t>
            </a:r>
            <a:r>
              <a:rPr lang="en-CA" sz="2800" b="1" dirty="0">
                <a:solidFill>
                  <a:srgbClr val="FF0000"/>
                </a:solidFill>
              </a:rPr>
              <a:t>.  This saying was hidden from them, and </a:t>
            </a:r>
            <a:r>
              <a:rPr lang="en-CA" sz="2800" b="1" i="1" dirty="0">
                <a:solidFill>
                  <a:srgbClr val="FF0000"/>
                </a:solidFill>
                <a:highlight>
                  <a:srgbClr val="FFFF00"/>
                </a:highlight>
              </a:rPr>
              <a:t>they did not grasp what was said</a:t>
            </a:r>
            <a:r>
              <a:rPr lang="en-CA" sz="2800" b="1" dirty="0">
                <a:solidFill>
                  <a:srgbClr val="FF0000"/>
                </a:solidFill>
              </a:rPr>
              <a:t>. </a:t>
            </a:r>
          </a:p>
          <a:p>
            <a:pPr algn="r">
              <a:lnSpc>
                <a:spcPct val="70000"/>
              </a:lnSpc>
              <a:spcBef>
                <a:spcPts val="0"/>
              </a:spcBef>
            </a:pPr>
            <a:r>
              <a:rPr lang="en-CA" sz="2000" b="1" dirty="0"/>
              <a:t>Luke 18:31b, 33b-34 ESV</a:t>
            </a:r>
          </a:p>
          <a:p>
            <a:r>
              <a:rPr lang="en-CA" sz="2800" b="1" dirty="0">
                <a:solidFill>
                  <a:srgbClr val="FF0000"/>
                </a:solidFill>
              </a:rPr>
              <a:t>Perceiving then that they were about to come and take him by force </a:t>
            </a:r>
            <a:br>
              <a:rPr lang="en-CA" sz="2800" b="1" dirty="0">
                <a:solidFill>
                  <a:srgbClr val="FF0000"/>
                </a:solidFill>
              </a:rPr>
            </a:br>
            <a:r>
              <a:rPr lang="en-CA" sz="2800" b="1" i="1" dirty="0">
                <a:solidFill>
                  <a:srgbClr val="FF0000"/>
                </a:solidFill>
                <a:highlight>
                  <a:srgbClr val="FFFF00"/>
                </a:highlight>
              </a:rPr>
              <a:t>to make him king</a:t>
            </a:r>
            <a:r>
              <a:rPr lang="en-CA" sz="2800" b="1" dirty="0">
                <a:solidFill>
                  <a:srgbClr val="FF0000"/>
                </a:solidFill>
              </a:rPr>
              <a:t>, Jesus withdrew again to the mountain by himself. </a:t>
            </a:r>
          </a:p>
          <a:p>
            <a:pPr algn="r">
              <a:lnSpc>
                <a:spcPct val="60000"/>
              </a:lnSpc>
              <a:spcBef>
                <a:spcPts val="0"/>
              </a:spcBef>
            </a:pPr>
            <a:r>
              <a:rPr lang="en-CA" sz="2000" b="1" dirty="0"/>
              <a:t>John 6:15 ESV</a:t>
            </a:r>
          </a:p>
          <a:p>
            <a:r>
              <a:rPr lang="en-CA" sz="2800" b="1" dirty="0">
                <a:solidFill>
                  <a:srgbClr val="FF0000"/>
                </a:solidFill>
              </a:rPr>
              <a:t>… So Pilate entered his headquarters again and called Jesus and said to him, </a:t>
            </a:r>
          </a:p>
          <a:p>
            <a:pPr>
              <a:spcBef>
                <a:spcPts val="0"/>
              </a:spcBef>
            </a:pPr>
            <a:r>
              <a:rPr lang="en-CA" sz="2800" b="1" dirty="0">
                <a:solidFill>
                  <a:srgbClr val="FF0000"/>
                </a:solidFill>
              </a:rPr>
              <a:t>“</a:t>
            </a:r>
            <a:r>
              <a:rPr lang="en-CA" sz="2800" b="1" i="1" dirty="0">
                <a:solidFill>
                  <a:srgbClr val="FF0000"/>
                </a:solidFill>
                <a:highlight>
                  <a:srgbClr val="FFFF00"/>
                </a:highlight>
              </a:rPr>
              <a:t>Are you the King of the Jews</a:t>
            </a:r>
            <a:r>
              <a:rPr lang="en-CA" sz="2800" b="1" dirty="0">
                <a:solidFill>
                  <a:srgbClr val="FF0000"/>
                </a:solidFill>
              </a:rPr>
              <a:t>?”</a:t>
            </a:r>
          </a:p>
          <a:p>
            <a:pPr>
              <a:spcBef>
                <a:spcPts val="0"/>
              </a:spcBef>
            </a:pPr>
            <a:r>
              <a:rPr lang="en-CA" sz="2800" b="1" dirty="0">
                <a:solidFill>
                  <a:srgbClr val="FF0000"/>
                </a:solidFill>
              </a:rPr>
              <a:t>Jesus answered “You say that I am a king. </a:t>
            </a:r>
            <a:br>
              <a:rPr lang="en-CA" sz="2800" b="1" dirty="0">
                <a:solidFill>
                  <a:srgbClr val="FF0000"/>
                </a:solidFill>
              </a:rPr>
            </a:br>
            <a:r>
              <a:rPr lang="en-CA" sz="2800" b="1" i="1" dirty="0">
                <a:solidFill>
                  <a:srgbClr val="FF0000"/>
                </a:solidFill>
                <a:highlight>
                  <a:srgbClr val="FFFF00"/>
                </a:highlight>
              </a:rPr>
              <a:t>For this purpose I was born and for this purpose I have come into the world</a:t>
            </a:r>
            <a:r>
              <a:rPr lang="en-CA" sz="2800" b="1" dirty="0">
                <a:solidFill>
                  <a:srgbClr val="FF0000"/>
                </a:solidFill>
              </a:rPr>
              <a:t>.  …”</a:t>
            </a:r>
          </a:p>
          <a:p>
            <a:pPr algn="r">
              <a:lnSpc>
                <a:spcPct val="80000"/>
              </a:lnSpc>
              <a:spcBef>
                <a:spcPts val="0"/>
              </a:spcBef>
            </a:pPr>
            <a:r>
              <a:rPr lang="en-CA" sz="2000" b="1" dirty="0"/>
              <a:t>John 18:33, 37a</a:t>
            </a:r>
            <a:r>
              <a:rPr lang="el-GR" sz="2000" b="1" dirty="0"/>
              <a:t>β</a:t>
            </a:r>
            <a:r>
              <a:rPr lang="en-CA" sz="2000" b="1" dirty="0"/>
              <a:t> ESV</a:t>
            </a:r>
          </a:p>
        </p:txBody>
      </p:sp>
      <p:sp>
        <p:nvSpPr>
          <p:cNvPr id="5" name="TextBox 4">
            <a:extLst>
              <a:ext uri="{FF2B5EF4-FFF2-40B4-BE49-F238E27FC236}">
                <a16:creationId xmlns:a16="http://schemas.microsoft.com/office/drawing/2014/main" id="{25293DDE-13C5-0A5B-F813-EC6F571F1E81}"/>
              </a:ext>
            </a:extLst>
          </p:cNvPr>
          <p:cNvSpPr txBox="1"/>
          <p:nvPr/>
        </p:nvSpPr>
        <p:spPr>
          <a:xfrm>
            <a:off x="0" y="6629401"/>
            <a:ext cx="1219200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prstClr val="black"/>
                </a:solidFill>
                <a:effectLst/>
                <a:uLnTx/>
                <a:uFillTx/>
                <a:latin typeface="Aptos" panose="02110004020202020204"/>
                <a:ea typeface="+mn-ea"/>
                <a:cs typeface="+mn-cs"/>
              </a:rPr>
              <a:t>©2025 Mike Whyte – this document may be used freely for personal study, preaching, and teaching.  No part of it may be used under any circumstances for commercial purposes or to attain personal gain or advantage.</a:t>
            </a:r>
          </a:p>
        </p:txBody>
      </p:sp>
    </p:spTree>
    <p:extLst>
      <p:ext uri="{BB962C8B-B14F-4D97-AF65-F5344CB8AC3E}">
        <p14:creationId xmlns:p14="http://schemas.microsoft.com/office/powerpoint/2010/main" val="4194902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2F21A-168E-1A1F-CF87-A49CCBBC419C}"/>
              </a:ext>
            </a:extLst>
          </p:cNvPr>
          <p:cNvSpPr>
            <a:spLocks noGrp="1"/>
          </p:cNvSpPr>
          <p:nvPr>
            <p:ph type="title"/>
          </p:nvPr>
        </p:nvSpPr>
        <p:spPr>
          <a:xfrm>
            <a:off x="838200" y="1"/>
            <a:ext cx="10515600" cy="1168399"/>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The Popular Expectation</a:t>
            </a:r>
            <a:endParaRPr lang="en-CA" dirty="0"/>
          </a:p>
        </p:txBody>
      </p:sp>
      <p:sp>
        <p:nvSpPr>
          <p:cNvPr id="3" name="Content Placeholder 2">
            <a:extLst>
              <a:ext uri="{FF2B5EF4-FFF2-40B4-BE49-F238E27FC236}">
                <a16:creationId xmlns:a16="http://schemas.microsoft.com/office/drawing/2014/main" id="{8028F34C-5F41-9FDE-A5B7-188EE2760831}"/>
              </a:ext>
            </a:extLst>
          </p:cNvPr>
          <p:cNvSpPr>
            <a:spLocks noGrp="1"/>
          </p:cNvSpPr>
          <p:nvPr>
            <p:ph idx="1"/>
          </p:nvPr>
        </p:nvSpPr>
        <p:spPr>
          <a:xfrm>
            <a:off x="0" y="1168400"/>
            <a:ext cx="12192000" cy="5689599"/>
          </a:xfrm>
        </p:spPr>
        <p:txBody>
          <a:bodyPr>
            <a:normAutofit lnSpcReduction="10000"/>
          </a:bodyPr>
          <a:lstStyle/>
          <a:p>
            <a:pPr marL="0" indent="0">
              <a:buNone/>
            </a:pPr>
            <a:r>
              <a:rPr lang="en-CA" b="0" i="0" u="none" strike="noStrike" baseline="0" dirty="0">
                <a:solidFill>
                  <a:srgbClr val="000000"/>
                </a:solidFill>
                <a:latin typeface="Calibri" panose="020F0502020204030204" pitchFamily="34" charset="0"/>
              </a:rPr>
              <a:t>People as diverse as </a:t>
            </a:r>
            <a:r>
              <a:rPr lang="en-CA" b="1" i="0" u="none" strike="noStrike" baseline="0" dirty="0">
                <a:solidFill>
                  <a:srgbClr val="000000"/>
                </a:solidFill>
                <a:highlight>
                  <a:srgbClr val="FFFF00"/>
                </a:highlight>
                <a:latin typeface="Calibri" panose="020F0502020204030204" pitchFamily="34" charset="0"/>
              </a:rPr>
              <a:t>Nicodemus</a:t>
            </a:r>
            <a:r>
              <a:rPr lang="en-CA" b="0" i="0" u="none" strike="noStrike" baseline="0" dirty="0">
                <a:solidFill>
                  <a:srgbClr val="000000"/>
                </a:solidFill>
                <a:latin typeface="Calibri" panose="020F0502020204030204" pitchFamily="34" charset="0"/>
              </a:rPr>
              <a:t>, apparently a member of the Sanhedrin,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the </a:t>
            </a:r>
            <a:r>
              <a:rPr lang="en-CA" b="1" i="0" u="none" strike="noStrike" baseline="0" dirty="0">
                <a:solidFill>
                  <a:srgbClr val="000000"/>
                </a:solidFill>
                <a:highlight>
                  <a:srgbClr val="FFFF00"/>
                </a:highlight>
                <a:latin typeface="Calibri" panose="020F0502020204030204" pitchFamily="34" charset="0"/>
              </a:rPr>
              <a:t>Samaritan woman</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at the well </a:t>
            </a:r>
            <a:r>
              <a:rPr lang="en-CA" b="1" i="0" u="none" strike="noStrike" baseline="0" dirty="0">
                <a:solidFill>
                  <a:srgbClr val="000000"/>
                </a:solidFill>
                <a:highlight>
                  <a:srgbClr val="FFFF00"/>
                </a:highlight>
                <a:latin typeface="Calibri" panose="020F0502020204030204" pitchFamily="34" charset="0"/>
              </a:rPr>
              <a:t>affirm they were expecting the Messiah</a:t>
            </a:r>
            <a:r>
              <a:rPr lang="en-CA" b="0" i="0" u="none" strike="noStrike" baseline="0" dirty="0">
                <a:solidFill>
                  <a:srgbClr val="000000"/>
                </a:solidFill>
                <a:latin typeface="Calibri" panose="020F0502020204030204" pitchFamily="34" charset="0"/>
              </a:rPr>
              <a:t>: </a:t>
            </a:r>
          </a:p>
          <a:p>
            <a:pPr marL="457200" lvl="1" indent="0">
              <a:spcBef>
                <a:spcPts val="0"/>
              </a:spcBef>
              <a:buNone/>
            </a:pPr>
            <a:r>
              <a:rPr lang="en-CA" b="1" i="0" u="sng" strike="noStrike" baseline="0" dirty="0">
                <a:solidFill>
                  <a:srgbClr val="000000"/>
                </a:solidFill>
                <a:latin typeface="Calibri" panose="020F0502020204030204" pitchFamily="34" charset="0"/>
              </a:rPr>
              <a:t>John 3:1-2a, 4:7, 9a, 10, 25-26 ESV</a:t>
            </a:r>
            <a:endParaRPr lang="en-CA" b="0" i="0" u="none" strike="noStrike" baseline="0" dirty="0">
              <a:solidFill>
                <a:srgbClr val="000000"/>
              </a:solidFill>
              <a:latin typeface="Calibri" panose="020F0502020204030204" pitchFamily="34" charset="0"/>
            </a:endParaRPr>
          </a:p>
          <a:p>
            <a:pPr marL="457200" lvl="1" indent="0">
              <a:spcBef>
                <a:spcPts val="0"/>
              </a:spcBef>
              <a:buNone/>
            </a:pPr>
            <a:r>
              <a:rPr lang="en-CA" b="0" i="0" u="none" strike="noStrike" baseline="0" dirty="0">
                <a:solidFill>
                  <a:srgbClr val="000000"/>
                </a:solidFill>
                <a:latin typeface="Calibri" panose="020F0502020204030204" pitchFamily="34" charset="0"/>
              </a:rPr>
              <a:t>Now there was a man of the Pharisees named </a:t>
            </a:r>
            <a:r>
              <a:rPr lang="en-CA" b="1" i="0" u="none" strike="noStrike" baseline="0" dirty="0">
                <a:solidFill>
                  <a:srgbClr val="000000"/>
                </a:solidFill>
                <a:highlight>
                  <a:srgbClr val="FFFF00"/>
                </a:highlight>
                <a:latin typeface="Calibri" panose="020F0502020204030204" pitchFamily="34" charset="0"/>
              </a:rPr>
              <a:t>Nicodemus</a:t>
            </a:r>
            <a:r>
              <a:rPr lang="en-CA" b="0" i="0" u="none" strike="noStrike" baseline="0" dirty="0">
                <a:solidFill>
                  <a:srgbClr val="000000"/>
                </a:solidFill>
                <a:latin typeface="Calibri" panose="020F0502020204030204" pitchFamily="34" charset="0"/>
              </a:rPr>
              <a:t>, a ruler of the Jews.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This man came to Jesus by night and said to him, </a:t>
            </a:r>
          </a:p>
          <a:p>
            <a:pPr marL="914400" lvl="2" indent="0">
              <a:spcBef>
                <a:spcPts val="0"/>
              </a:spcBef>
              <a:spcAft>
                <a:spcPts val="600"/>
              </a:spcAft>
              <a:buNone/>
            </a:pPr>
            <a:r>
              <a:rPr lang="en-CA" sz="2400" b="0" i="0" u="none" strike="noStrike" baseline="0" dirty="0">
                <a:solidFill>
                  <a:srgbClr val="000000"/>
                </a:solidFill>
                <a:latin typeface="Calibri" panose="020F0502020204030204" pitchFamily="34" charset="0"/>
              </a:rPr>
              <a:t>“Rabbi, </a:t>
            </a:r>
            <a:r>
              <a:rPr lang="en-CA" sz="2400" b="1" i="0" u="none" strike="noStrike" baseline="0" dirty="0">
                <a:solidFill>
                  <a:srgbClr val="000000"/>
                </a:solidFill>
                <a:highlight>
                  <a:srgbClr val="FFFF00"/>
                </a:highlight>
                <a:latin typeface="Calibri" panose="020F0502020204030204" pitchFamily="34" charset="0"/>
              </a:rPr>
              <a:t>we know that you are a teacher come from God</a:t>
            </a:r>
            <a:r>
              <a:rPr lang="en-CA" sz="2400" b="1" i="0" u="none" strike="noStrike" baseline="0" dirty="0">
                <a:solidFill>
                  <a:srgbClr val="000000"/>
                </a:solidFill>
                <a:latin typeface="Calibri" panose="020F0502020204030204" pitchFamily="34" charset="0"/>
              </a:rPr>
              <a:t> </a:t>
            </a:r>
            <a:r>
              <a:rPr lang="en-CA" sz="2400" b="0" i="0" u="none" strike="noStrike" baseline="0" dirty="0">
                <a:solidFill>
                  <a:srgbClr val="000000"/>
                </a:solidFill>
                <a:latin typeface="Calibri" panose="020F0502020204030204" pitchFamily="34" charset="0"/>
              </a:rPr>
              <a:t>…” </a:t>
            </a:r>
          </a:p>
          <a:p>
            <a:pPr marL="457200" lvl="1" indent="0">
              <a:spcBef>
                <a:spcPts val="0"/>
              </a:spcBef>
              <a:spcAft>
                <a:spcPts val="600"/>
              </a:spcAft>
              <a:buNone/>
            </a:pPr>
            <a:r>
              <a:rPr lang="en-CA" b="1" i="0" u="none" strike="noStrike" baseline="0" dirty="0">
                <a:solidFill>
                  <a:srgbClr val="000000"/>
                </a:solidFill>
                <a:highlight>
                  <a:srgbClr val="FFFF00"/>
                </a:highlight>
                <a:latin typeface="Calibri" panose="020F0502020204030204" pitchFamily="34" charset="0"/>
              </a:rPr>
              <a:t>A woman from Samaria</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came to draw water.  Jesus said to her, “Give me a drink.” </a:t>
            </a:r>
          </a:p>
          <a:p>
            <a:pPr marL="457200" lvl="1" indent="0">
              <a:spcBef>
                <a:spcPts val="0"/>
              </a:spcBef>
              <a:buNone/>
            </a:pPr>
            <a:r>
              <a:rPr lang="en-CA" b="0" i="0" u="none" strike="noStrike" baseline="0" dirty="0">
                <a:solidFill>
                  <a:srgbClr val="000000"/>
                </a:solidFill>
                <a:latin typeface="Calibri" panose="020F0502020204030204" pitchFamily="34" charset="0"/>
              </a:rPr>
              <a:t>The Samaritan woman said to him, </a:t>
            </a:r>
          </a:p>
          <a:p>
            <a:pPr marL="914400" lvl="2" indent="0">
              <a:spcBef>
                <a:spcPts val="0"/>
              </a:spcBef>
              <a:spcAft>
                <a:spcPts val="600"/>
              </a:spcAft>
              <a:buNone/>
            </a:pPr>
            <a:r>
              <a:rPr lang="en-CA" sz="2400" b="0" i="0" u="none" strike="noStrike" baseline="0" dirty="0">
                <a:solidFill>
                  <a:srgbClr val="000000"/>
                </a:solidFill>
                <a:latin typeface="Calibri" panose="020F0502020204030204" pitchFamily="34" charset="0"/>
              </a:rPr>
              <a:t>“How is it that you, a Jew, ask for a drink from me, a woman of Samaria?” </a:t>
            </a:r>
            <a:endParaRPr lang="en-CA" b="0" i="0" u="none" strike="noStrike" baseline="0" dirty="0">
              <a:solidFill>
                <a:srgbClr val="000000"/>
              </a:solidFill>
              <a:latin typeface="Calibri" panose="020F0502020204030204" pitchFamily="34" charset="0"/>
            </a:endParaRPr>
          </a:p>
          <a:p>
            <a:pPr marL="457200" lvl="1" indent="0">
              <a:spcBef>
                <a:spcPts val="0"/>
              </a:spcBef>
              <a:buNone/>
            </a:pPr>
            <a:r>
              <a:rPr lang="en-CA" b="0" i="0" u="none" strike="noStrike" baseline="0" dirty="0">
                <a:solidFill>
                  <a:srgbClr val="000000"/>
                </a:solidFill>
                <a:latin typeface="Calibri" panose="020F0502020204030204" pitchFamily="34" charset="0"/>
              </a:rPr>
              <a:t>Jesus answered her, </a:t>
            </a:r>
          </a:p>
          <a:p>
            <a:pPr marL="914400" lvl="2" indent="0">
              <a:spcBef>
                <a:spcPts val="0"/>
              </a:spcBef>
              <a:spcAft>
                <a:spcPts val="600"/>
              </a:spcAft>
              <a:buNone/>
            </a:pPr>
            <a:r>
              <a:rPr lang="en-CA" sz="2400" i="0" u="none" strike="noStrike" baseline="0" dirty="0">
                <a:solidFill>
                  <a:srgbClr val="000000"/>
                </a:solidFill>
                <a:latin typeface="Calibri" panose="020F0502020204030204" pitchFamily="34" charset="0"/>
              </a:rPr>
              <a:t>“If you knew the gift of God, and who it is that is saying to you, ‘Give me a drink,’ </a:t>
            </a:r>
            <a:br>
              <a:rPr lang="en-CA" sz="2400" i="0" u="none" strike="noStrike" baseline="0" dirty="0">
                <a:solidFill>
                  <a:srgbClr val="000000"/>
                </a:solidFill>
                <a:latin typeface="Calibri" panose="020F0502020204030204" pitchFamily="34" charset="0"/>
              </a:rPr>
            </a:br>
            <a:r>
              <a:rPr lang="en-CA" sz="2400" i="0" u="none" strike="noStrike" baseline="0" dirty="0">
                <a:solidFill>
                  <a:srgbClr val="000000"/>
                </a:solidFill>
                <a:latin typeface="Calibri" panose="020F0502020204030204" pitchFamily="34" charset="0"/>
              </a:rPr>
              <a:t>you would have asked him, and he would have given you living water.” </a:t>
            </a:r>
          </a:p>
          <a:p>
            <a:pPr marL="457200" lvl="1" indent="0">
              <a:spcBef>
                <a:spcPts val="0"/>
              </a:spcBef>
              <a:buNone/>
            </a:pPr>
            <a:r>
              <a:rPr lang="en-CA" b="0" i="0" u="none" strike="noStrike" baseline="0" dirty="0">
                <a:solidFill>
                  <a:srgbClr val="000000"/>
                </a:solidFill>
                <a:latin typeface="Calibri" panose="020F0502020204030204" pitchFamily="34" charset="0"/>
              </a:rPr>
              <a:t>The woman said to him, </a:t>
            </a:r>
          </a:p>
          <a:p>
            <a:pPr marL="914400" lvl="2" indent="0">
              <a:spcBef>
                <a:spcPts val="0"/>
              </a:spcBef>
              <a:buNone/>
            </a:pPr>
            <a:r>
              <a:rPr lang="en-CA" sz="2400" b="0" i="0" u="none" strike="noStrike" baseline="0" dirty="0">
                <a:solidFill>
                  <a:srgbClr val="000000"/>
                </a:solidFill>
                <a:latin typeface="Calibri" panose="020F0502020204030204" pitchFamily="34" charset="0"/>
              </a:rPr>
              <a:t>“</a:t>
            </a:r>
            <a:r>
              <a:rPr lang="en-CA" sz="2400" b="1" i="0" u="none" strike="noStrike" baseline="0" dirty="0">
                <a:solidFill>
                  <a:srgbClr val="000000"/>
                </a:solidFill>
                <a:highlight>
                  <a:srgbClr val="FFFF00"/>
                </a:highlight>
                <a:latin typeface="Calibri" panose="020F0502020204030204" pitchFamily="34" charset="0"/>
              </a:rPr>
              <a:t>I know that Messiah is coming </a:t>
            </a:r>
            <a:r>
              <a:rPr lang="en-CA" sz="2400" b="0" i="0" u="none" strike="noStrike" baseline="0" dirty="0">
                <a:solidFill>
                  <a:srgbClr val="000000"/>
                </a:solidFill>
                <a:latin typeface="Calibri" panose="020F0502020204030204" pitchFamily="34" charset="0"/>
              </a:rPr>
              <a:t>(</a:t>
            </a:r>
            <a:r>
              <a:rPr lang="en-CA" sz="2400" b="1" i="0" u="none" strike="noStrike" baseline="0" dirty="0">
                <a:solidFill>
                  <a:srgbClr val="000000"/>
                </a:solidFill>
                <a:highlight>
                  <a:srgbClr val="FFFF00"/>
                </a:highlight>
                <a:latin typeface="Calibri" panose="020F0502020204030204" pitchFamily="34" charset="0"/>
              </a:rPr>
              <a:t>he who is called Christ</a:t>
            </a:r>
            <a:r>
              <a:rPr lang="en-CA" sz="2400" b="0" i="0" u="none" strike="noStrike" baseline="0" dirty="0">
                <a:solidFill>
                  <a:srgbClr val="000000"/>
                </a:solidFill>
                <a:latin typeface="Calibri" panose="020F0502020204030204" pitchFamily="34" charset="0"/>
              </a:rPr>
              <a:t>).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When he comes, he will tell us all things.” </a:t>
            </a:r>
          </a:p>
          <a:p>
            <a:pPr marL="457200" lvl="1" indent="0">
              <a:buNone/>
            </a:pPr>
            <a:r>
              <a:rPr lang="en-CA" b="0" i="0" u="none" strike="noStrike" baseline="0" dirty="0">
                <a:solidFill>
                  <a:srgbClr val="000000"/>
                </a:solidFill>
                <a:latin typeface="Calibri" panose="020F0502020204030204" pitchFamily="34" charset="0"/>
              </a:rPr>
              <a:t>Jesus said to her, “</a:t>
            </a:r>
            <a:r>
              <a:rPr lang="en-CA" b="1" i="0" u="none" strike="noStrike" baseline="0" dirty="0">
                <a:solidFill>
                  <a:srgbClr val="000000"/>
                </a:solidFill>
                <a:highlight>
                  <a:srgbClr val="FFFF00"/>
                </a:highlight>
                <a:latin typeface="Calibri" panose="020F0502020204030204" pitchFamily="34" charset="0"/>
              </a:rPr>
              <a:t>I who speak to you am he</a:t>
            </a:r>
            <a:r>
              <a:rPr lang="en-CA" b="0" i="0" u="none" strike="noStrike" baseline="0" dirty="0">
                <a:solidFill>
                  <a:srgbClr val="000000"/>
                </a:solidFill>
                <a:latin typeface="Calibri" panose="020F0502020204030204" pitchFamily="34" charset="0"/>
              </a:rPr>
              <a:t>.”</a:t>
            </a:r>
            <a:endParaRPr lang="en-CA" sz="4000" dirty="0"/>
          </a:p>
        </p:txBody>
      </p:sp>
    </p:spTree>
    <p:extLst>
      <p:ext uri="{BB962C8B-B14F-4D97-AF65-F5344CB8AC3E}">
        <p14:creationId xmlns:p14="http://schemas.microsoft.com/office/powerpoint/2010/main" val="1241124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54716-2688-4CE8-08D9-B993E3CE7703}"/>
              </a:ext>
            </a:extLst>
          </p:cNvPr>
          <p:cNvSpPr>
            <a:spLocks noGrp="1"/>
          </p:cNvSpPr>
          <p:nvPr>
            <p:ph type="title"/>
          </p:nvPr>
        </p:nvSpPr>
        <p:spPr>
          <a:xfrm>
            <a:off x="0" y="1"/>
            <a:ext cx="12192000" cy="1155699"/>
          </a:xfrm>
        </p:spPr>
        <p:txBody>
          <a:bodyPr/>
          <a:lstStyle/>
          <a:p>
            <a:pPr algn="ctr"/>
            <a:r>
              <a:rPr lang="en-CA" dirty="0">
                <a:latin typeface="Arial Black" panose="020B0A04020102020204" pitchFamily="34" charset="0"/>
              </a:rPr>
              <a:t>Jesus’ Reaction to the Expectation</a:t>
            </a:r>
          </a:p>
        </p:txBody>
      </p:sp>
      <p:sp>
        <p:nvSpPr>
          <p:cNvPr id="3" name="Content Placeholder 2">
            <a:extLst>
              <a:ext uri="{FF2B5EF4-FFF2-40B4-BE49-F238E27FC236}">
                <a16:creationId xmlns:a16="http://schemas.microsoft.com/office/drawing/2014/main" id="{B31D4B56-D349-4B4B-8D18-29A0732DF400}"/>
              </a:ext>
            </a:extLst>
          </p:cNvPr>
          <p:cNvSpPr>
            <a:spLocks noGrp="1"/>
          </p:cNvSpPr>
          <p:nvPr>
            <p:ph idx="1"/>
          </p:nvPr>
        </p:nvSpPr>
        <p:spPr>
          <a:xfrm>
            <a:off x="0" y="1155700"/>
            <a:ext cx="12192000" cy="5702299"/>
          </a:xfrm>
        </p:spPr>
        <p:txBody>
          <a:bodyPr>
            <a:normAutofit lnSpcReduction="10000"/>
          </a:bodyPr>
          <a:lstStyle/>
          <a:p>
            <a:r>
              <a:rPr lang="en-CA" sz="2800" b="0" i="0" u="none" strike="noStrike" baseline="0" dirty="0">
                <a:solidFill>
                  <a:srgbClr val="000000"/>
                </a:solidFill>
                <a:latin typeface="Calibri" panose="020F0502020204030204" pitchFamily="34" charset="0"/>
              </a:rPr>
              <a:t>On several occasions, </a:t>
            </a:r>
            <a:r>
              <a:rPr lang="en-CA" sz="2800" b="1" i="0" u="none" strike="noStrike" baseline="0" dirty="0">
                <a:solidFill>
                  <a:srgbClr val="000000"/>
                </a:solidFill>
                <a:highlight>
                  <a:srgbClr val="FFFF00"/>
                </a:highlight>
                <a:latin typeface="Calibri" panose="020F0502020204030204" pitchFamily="34" charset="0"/>
              </a:rPr>
              <a:t>Jesus performed miracles</a:t>
            </a:r>
            <a:r>
              <a:rPr lang="en-CA" sz="2800" b="1" i="0" u="none" strike="noStrike" baseline="0" dirty="0">
                <a:solidFill>
                  <a:srgbClr val="000000"/>
                </a:solidFill>
                <a:latin typeface="Calibri" panose="020F0502020204030204" pitchFamily="34" charset="0"/>
              </a:rPr>
              <a:t> </a:t>
            </a:r>
            <a:r>
              <a:rPr lang="en-CA" sz="2800" b="0" i="0" u="none" strike="noStrike" baseline="0" dirty="0">
                <a:solidFill>
                  <a:srgbClr val="000000"/>
                </a:solidFill>
                <a:latin typeface="Calibri" panose="020F0502020204030204" pitchFamily="34" charset="0"/>
              </a:rPr>
              <a:t>out of mercy for the individuals’ suffering and then </a:t>
            </a:r>
            <a:r>
              <a:rPr lang="en-CA" sz="2800" b="1" i="0" u="none" strike="noStrike" baseline="0" dirty="0">
                <a:solidFill>
                  <a:srgbClr val="000000"/>
                </a:solidFill>
                <a:highlight>
                  <a:srgbClr val="FFFF00"/>
                </a:highlight>
                <a:latin typeface="Calibri" panose="020F0502020204030204" pitchFamily="34" charset="0"/>
              </a:rPr>
              <a:t>enjoined the recipients to NOT tell others</a:t>
            </a:r>
          </a:p>
          <a:p>
            <a:pPr>
              <a:spcBef>
                <a:spcPts val="600"/>
              </a:spcBef>
            </a:pPr>
            <a:r>
              <a:rPr lang="en-CA" sz="2800" b="0" i="0" u="none" strike="noStrike" baseline="0" dirty="0">
                <a:solidFill>
                  <a:srgbClr val="000000"/>
                </a:solidFill>
                <a:latin typeface="Calibri" panose="020F0502020204030204" pitchFamily="34" charset="0"/>
              </a:rPr>
              <a:t>Healing the sick was one of the well know signs of the kingdom,</a:t>
            </a:r>
            <a:r>
              <a:rPr lang="en-CA" b="0" i="0" u="none" strike="noStrike" baseline="0" dirty="0">
                <a:solidFill>
                  <a:srgbClr val="000000"/>
                </a:solidFill>
                <a:latin typeface="Calibri" panose="020F0502020204030204" pitchFamily="34" charset="0"/>
              </a:rPr>
              <a:t> and Jesus did NOT want the signs to be associated with him before he was ready, for example: </a:t>
            </a:r>
          </a:p>
          <a:p>
            <a:pPr marL="457200" lvl="1" indent="0">
              <a:spcBef>
                <a:spcPts val="0"/>
              </a:spcBef>
              <a:buNone/>
            </a:pPr>
            <a:r>
              <a:rPr lang="en-CA" b="1" i="0" u="sng" strike="noStrike" baseline="0" dirty="0">
                <a:solidFill>
                  <a:srgbClr val="000000"/>
                </a:solidFill>
                <a:latin typeface="Calibri" panose="020F0502020204030204" pitchFamily="34" charset="0"/>
              </a:rPr>
              <a:t>Mark 1:40-45 ESV</a:t>
            </a:r>
          </a:p>
          <a:p>
            <a:pPr marL="457200" lvl="1" indent="0">
              <a:spcBef>
                <a:spcPts val="0"/>
              </a:spcBef>
              <a:buNone/>
            </a:pPr>
            <a:r>
              <a:rPr lang="en-CA" b="0" i="0" u="none" strike="noStrike" baseline="0" dirty="0">
                <a:solidFill>
                  <a:srgbClr val="000000"/>
                </a:solidFill>
                <a:latin typeface="Calibri" panose="020F0502020204030204" pitchFamily="34" charset="0"/>
              </a:rPr>
              <a:t>And a leper came to him, imploring him, and kneeling said to him, </a:t>
            </a:r>
          </a:p>
          <a:p>
            <a:pPr marL="914400" lvl="2" indent="0">
              <a:spcBef>
                <a:spcPts val="0"/>
              </a:spcBef>
              <a:buNone/>
            </a:pPr>
            <a:r>
              <a:rPr lang="en-CA" sz="2400" b="0" i="0" u="none" strike="noStrike" baseline="0" dirty="0">
                <a:solidFill>
                  <a:srgbClr val="000000"/>
                </a:solidFill>
                <a:latin typeface="Calibri" panose="020F0502020204030204" pitchFamily="34" charset="0"/>
              </a:rPr>
              <a:t>“If you will, you can make me clean.” </a:t>
            </a:r>
          </a:p>
          <a:p>
            <a:pPr marL="457200" lvl="1" indent="0">
              <a:spcBef>
                <a:spcPts val="0"/>
              </a:spcBef>
              <a:buNone/>
            </a:pPr>
            <a:r>
              <a:rPr lang="en-CA" b="1" i="0" u="none" strike="noStrike" baseline="0" dirty="0">
                <a:solidFill>
                  <a:srgbClr val="000000"/>
                </a:solidFill>
                <a:highlight>
                  <a:srgbClr val="FFFF00"/>
                </a:highlight>
                <a:latin typeface="Calibri" panose="020F0502020204030204" pitchFamily="34" charset="0"/>
              </a:rPr>
              <a:t>Moved with pity</a:t>
            </a:r>
            <a:r>
              <a:rPr lang="en-CA" b="0" i="0" u="none" strike="noStrike" baseline="0" dirty="0">
                <a:solidFill>
                  <a:srgbClr val="000000"/>
                </a:solidFill>
                <a:latin typeface="Calibri" panose="020F0502020204030204" pitchFamily="34" charset="0"/>
              </a:rPr>
              <a:t>, he stretched out his hand and touched him and said to him, </a:t>
            </a:r>
          </a:p>
          <a:p>
            <a:pPr marL="914400" lvl="2" indent="0">
              <a:spcBef>
                <a:spcPts val="0"/>
              </a:spcBef>
              <a:buNone/>
            </a:pPr>
            <a:r>
              <a:rPr lang="en-CA" sz="2400" b="0" i="0" u="none" strike="noStrike" baseline="0" dirty="0">
                <a:solidFill>
                  <a:srgbClr val="000000"/>
                </a:solidFill>
                <a:latin typeface="Calibri" panose="020F0502020204030204" pitchFamily="34" charset="0"/>
              </a:rPr>
              <a:t>“</a:t>
            </a:r>
            <a:r>
              <a:rPr lang="en-CA" sz="2400" b="1" i="0" u="none" strike="noStrike" baseline="0" dirty="0">
                <a:solidFill>
                  <a:srgbClr val="000000"/>
                </a:solidFill>
                <a:highlight>
                  <a:srgbClr val="FFFF00"/>
                </a:highlight>
                <a:latin typeface="Calibri" panose="020F0502020204030204" pitchFamily="34" charset="0"/>
              </a:rPr>
              <a:t>I will; be clean</a:t>
            </a:r>
            <a:r>
              <a:rPr lang="en-CA" sz="2400" b="0" i="0" u="none" strike="noStrike" baseline="0" dirty="0">
                <a:solidFill>
                  <a:srgbClr val="000000"/>
                </a:solidFill>
                <a:latin typeface="Calibri" panose="020F0502020204030204" pitchFamily="34" charset="0"/>
              </a:rPr>
              <a:t>.” </a:t>
            </a:r>
          </a:p>
          <a:p>
            <a:pPr marL="457200" lvl="1" indent="0">
              <a:spcBef>
                <a:spcPts val="600"/>
              </a:spcBef>
              <a:buNone/>
            </a:pPr>
            <a:r>
              <a:rPr lang="en-CA" b="0" i="0" u="none" strike="noStrike" baseline="0" dirty="0">
                <a:solidFill>
                  <a:srgbClr val="000000"/>
                </a:solidFill>
                <a:latin typeface="Calibri" panose="020F0502020204030204" pitchFamily="34" charset="0"/>
              </a:rPr>
              <a:t>And immediately the leprosy left him, and he was made clean.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Jesus sternly charged him and sent him away at once, and said to him,</a:t>
            </a:r>
          </a:p>
          <a:p>
            <a:pPr marL="914400" lvl="2" indent="0">
              <a:spcBef>
                <a:spcPts val="0"/>
              </a:spcBef>
              <a:buNone/>
            </a:pPr>
            <a:r>
              <a:rPr lang="en-CA" sz="2400" b="0" i="0" u="none" strike="noStrike" baseline="0" dirty="0">
                <a:solidFill>
                  <a:srgbClr val="000000"/>
                </a:solidFill>
                <a:latin typeface="Calibri" panose="020F0502020204030204" pitchFamily="34" charset="0"/>
              </a:rPr>
              <a:t>“</a:t>
            </a:r>
            <a:r>
              <a:rPr lang="en-CA" sz="2400" b="1" i="0" u="none" strike="noStrike" baseline="0" dirty="0">
                <a:solidFill>
                  <a:srgbClr val="000000"/>
                </a:solidFill>
                <a:highlight>
                  <a:srgbClr val="FFFF00"/>
                </a:highlight>
                <a:latin typeface="Calibri" panose="020F0502020204030204" pitchFamily="34" charset="0"/>
              </a:rPr>
              <a:t>See that you say nothing to anyone</a:t>
            </a:r>
            <a:r>
              <a:rPr lang="en-CA" sz="2400" b="0" i="0" u="none" strike="noStrike" baseline="0" dirty="0">
                <a:solidFill>
                  <a:srgbClr val="000000"/>
                </a:solidFill>
                <a:latin typeface="Calibri" panose="020F0502020204030204" pitchFamily="34" charset="0"/>
              </a:rPr>
              <a:t>,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but go, show yourself to the priest and offer for your cleansing what Moses commanded,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for a proof to them.” </a:t>
            </a:r>
          </a:p>
          <a:p>
            <a:pPr marL="457200" lvl="1" indent="0">
              <a:spcBef>
                <a:spcPts val="600"/>
              </a:spcBef>
              <a:buNone/>
            </a:pPr>
            <a:r>
              <a:rPr lang="en-CA" b="0" i="0" u="none" strike="noStrike" baseline="0" dirty="0">
                <a:solidFill>
                  <a:srgbClr val="000000"/>
                </a:solidFill>
                <a:latin typeface="Calibri" panose="020F0502020204030204" pitchFamily="34" charset="0"/>
              </a:rPr>
              <a:t>But he went out and began to talk freely about it, and to spread the news,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so that </a:t>
            </a:r>
            <a:r>
              <a:rPr lang="en-CA" b="1" i="0" u="none" strike="noStrike" baseline="0" dirty="0">
                <a:solidFill>
                  <a:srgbClr val="000000"/>
                </a:solidFill>
                <a:highlight>
                  <a:srgbClr val="FFFF00"/>
                </a:highlight>
                <a:latin typeface="Calibri" panose="020F0502020204030204" pitchFamily="34" charset="0"/>
              </a:rPr>
              <a:t>Jesus could no longer openly enter a town</a:t>
            </a:r>
            <a:r>
              <a:rPr lang="en-CA" b="0" i="0" u="none" strike="noStrike" baseline="0" dirty="0">
                <a:solidFill>
                  <a:srgbClr val="000000"/>
                </a:solidFill>
                <a:latin typeface="Calibri" panose="020F0502020204030204" pitchFamily="34" charset="0"/>
              </a:rPr>
              <a:t>, but was out in desolate places,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people were coming to him from every quarter. </a:t>
            </a:r>
            <a:endParaRPr lang="en-CA" dirty="0"/>
          </a:p>
        </p:txBody>
      </p:sp>
    </p:spTree>
    <p:extLst>
      <p:ext uri="{BB962C8B-B14F-4D97-AF65-F5344CB8AC3E}">
        <p14:creationId xmlns:p14="http://schemas.microsoft.com/office/powerpoint/2010/main" val="2005487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79F32-6FD3-9F53-1558-1DFEEBAB730C}"/>
              </a:ext>
            </a:extLst>
          </p:cNvPr>
          <p:cNvSpPr>
            <a:spLocks noGrp="1"/>
          </p:cNvSpPr>
          <p:nvPr>
            <p:ph type="title"/>
          </p:nvPr>
        </p:nvSpPr>
        <p:spPr>
          <a:xfrm>
            <a:off x="0" y="1"/>
            <a:ext cx="12192000" cy="1117599"/>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Jesus’ Reaction to the Expectation</a:t>
            </a:r>
            <a:endParaRPr lang="en-CA" dirty="0"/>
          </a:p>
        </p:txBody>
      </p:sp>
      <p:sp>
        <p:nvSpPr>
          <p:cNvPr id="3" name="Content Placeholder 2">
            <a:extLst>
              <a:ext uri="{FF2B5EF4-FFF2-40B4-BE49-F238E27FC236}">
                <a16:creationId xmlns:a16="http://schemas.microsoft.com/office/drawing/2014/main" id="{4728833D-6D9B-4AD3-8043-63A78B37FDC9}"/>
              </a:ext>
            </a:extLst>
          </p:cNvPr>
          <p:cNvSpPr>
            <a:spLocks noGrp="1"/>
          </p:cNvSpPr>
          <p:nvPr>
            <p:ph idx="1"/>
          </p:nvPr>
        </p:nvSpPr>
        <p:spPr>
          <a:xfrm>
            <a:off x="0" y="1117600"/>
            <a:ext cx="12192000" cy="5740399"/>
          </a:xfrm>
        </p:spPr>
        <p:txBody>
          <a:bodyPr>
            <a:normAutofit lnSpcReduction="10000"/>
          </a:bodyPr>
          <a:lstStyle/>
          <a:p>
            <a:pPr>
              <a:spcBef>
                <a:spcPts val="300"/>
              </a:spcBef>
            </a:pPr>
            <a:r>
              <a:rPr lang="en-CA" b="0" i="0" u="none" strike="noStrike" baseline="0" dirty="0">
                <a:solidFill>
                  <a:srgbClr val="000000"/>
                </a:solidFill>
                <a:latin typeface="Calibri" panose="020F0502020204030204" pitchFamily="34" charset="0"/>
              </a:rPr>
              <a:t>There is an example of </a:t>
            </a:r>
            <a:r>
              <a:rPr lang="en-CA" b="1" i="0" u="none" strike="noStrike" baseline="0" dirty="0">
                <a:solidFill>
                  <a:srgbClr val="000000"/>
                </a:solidFill>
                <a:highlight>
                  <a:srgbClr val="FFFF00"/>
                </a:highlight>
                <a:latin typeface="Calibri" panose="020F0502020204030204" pitchFamily="34" charset="0"/>
              </a:rPr>
              <a:t>stark contrast to Jesus’ normal reticence</a:t>
            </a:r>
            <a:r>
              <a:rPr lang="en-CA" b="1" i="0" u="none" strike="noStrike" baseline="0" dirty="0">
                <a:solidFill>
                  <a:srgbClr val="000000"/>
                </a:solidFill>
                <a:latin typeface="Calibri" panose="020F0502020204030204" pitchFamily="34" charset="0"/>
              </a:rPr>
              <a:t> …</a:t>
            </a:r>
            <a:endParaRPr lang="en-CA" b="0" i="0" u="none" strike="noStrike" baseline="0" dirty="0">
              <a:solidFill>
                <a:srgbClr val="000000"/>
              </a:solidFill>
              <a:latin typeface="Calibri" panose="020F0502020204030204" pitchFamily="34" charset="0"/>
            </a:endParaRPr>
          </a:p>
          <a:p>
            <a:pPr>
              <a:spcBef>
                <a:spcPts val="300"/>
              </a:spcBef>
            </a:pPr>
            <a:r>
              <a:rPr lang="en-CA" b="0" i="0" u="none" strike="noStrike" baseline="0" dirty="0">
                <a:solidFill>
                  <a:srgbClr val="000000"/>
                </a:solidFill>
                <a:latin typeface="Calibri" panose="020F0502020204030204" pitchFamily="34" charset="0"/>
              </a:rPr>
              <a:t>Jesus and the disciples crossed the Sea of Galilee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to the country of the </a:t>
            </a:r>
            <a:r>
              <a:rPr lang="en-CA" b="0" i="0" u="none" strike="noStrike" baseline="0" dirty="0" err="1">
                <a:solidFill>
                  <a:srgbClr val="000000"/>
                </a:solidFill>
                <a:latin typeface="Calibri" panose="020F0502020204030204" pitchFamily="34" charset="0"/>
              </a:rPr>
              <a:t>Gerasenes</a:t>
            </a:r>
            <a:r>
              <a:rPr lang="en-CA" b="0" i="0" u="none" strike="noStrike" baseline="0" dirty="0">
                <a:solidFill>
                  <a:srgbClr val="000000"/>
                </a:solidFill>
                <a:latin typeface="Calibri" panose="020F0502020204030204" pitchFamily="34" charset="0"/>
              </a:rPr>
              <a:t> on the east side of the lake</a:t>
            </a:r>
          </a:p>
          <a:p>
            <a:pPr>
              <a:spcBef>
                <a:spcPts val="300"/>
              </a:spcBef>
            </a:pPr>
            <a:r>
              <a:rPr lang="en-CA" b="0" i="0" u="none" strike="noStrike" baseline="0" dirty="0">
                <a:solidFill>
                  <a:srgbClr val="000000"/>
                </a:solidFill>
                <a:latin typeface="Calibri" panose="020F0502020204030204" pitchFamily="34" charset="0"/>
              </a:rPr>
              <a:t>This was part of the Greek area known as the “</a:t>
            </a:r>
            <a:r>
              <a:rPr lang="en-CA" b="1" i="0" u="none" strike="noStrike" baseline="0" dirty="0">
                <a:solidFill>
                  <a:srgbClr val="000000"/>
                </a:solidFill>
                <a:highlight>
                  <a:srgbClr val="FFFF00"/>
                </a:highlight>
                <a:latin typeface="Calibri" panose="020F0502020204030204" pitchFamily="34" charset="0"/>
              </a:rPr>
              <a:t>Decapolis</a:t>
            </a:r>
            <a:r>
              <a:rPr lang="en-CA" b="0" i="0" u="none" strike="noStrike" baseline="0" dirty="0">
                <a:solidFill>
                  <a:srgbClr val="000000"/>
                </a:solidFill>
                <a:latin typeface="Calibri" panose="020F0502020204030204" pitchFamily="34" charset="0"/>
              </a:rPr>
              <a:t>”</a:t>
            </a:r>
          </a:p>
          <a:p>
            <a:pPr>
              <a:spcBef>
                <a:spcPts val="300"/>
              </a:spcBef>
            </a:pPr>
            <a:r>
              <a:rPr lang="en-CA" b="0" i="0" u="none" strike="noStrike" baseline="0" dirty="0">
                <a:solidFill>
                  <a:srgbClr val="000000"/>
                </a:solidFill>
                <a:latin typeface="Calibri" panose="020F0502020204030204" pitchFamily="34" charset="0"/>
              </a:rPr>
              <a:t>Because </a:t>
            </a:r>
            <a:r>
              <a:rPr lang="en-CA" b="1" i="0" u="none" strike="noStrike" baseline="0" dirty="0">
                <a:solidFill>
                  <a:srgbClr val="000000"/>
                </a:solidFill>
                <a:highlight>
                  <a:srgbClr val="FFFF00"/>
                </a:highlight>
                <a:latin typeface="Calibri" panose="020F0502020204030204" pitchFamily="34" charset="0"/>
              </a:rPr>
              <a:t>there was no Messianic expectation among the Greeks</a:t>
            </a:r>
            <a:r>
              <a:rPr lang="en-CA" b="0" i="0" u="none" strike="noStrike" baseline="0" dirty="0">
                <a:solidFill>
                  <a:srgbClr val="000000"/>
                </a:solidFill>
                <a:latin typeface="Calibri" panose="020F0502020204030204" pitchFamily="34" charset="0"/>
              </a:rPr>
              <a:t>, </a:t>
            </a:r>
            <a:br>
              <a:rPr lang="en-CA" b="0" i="0" u="none" strike="noStrike" baseline="0" dirty="0">
                <a:solidFill>
                  <a:srgbClr val="000000"/>
                </a:solidFill>
                <a:latin typeface="Calibri" panose="020F0502020204030204" pitchFamily="34" charset="0"/>
              </a:rPr>
            </a:br>
            <a:r>
              <a:rPr lang="en-CA" b="1" i="0" u="none" strike="noStrike" baseline="0" dirty="0">
                <a:solidFill>
                  <a:srgbClr val="000000"/>
                </a:solidFill>
                <a:highlight>
                  <a:srgbClr val="FFFF00"/>
                </a:highlight>
                <a:latin typeface="Calibri" panose="020F0502020204030204" pitchFamily="34" charset="0"/>
              </a:rPr>
              <a:t>Jesus wanted the miracle proclaimed</a:t>
            </a:r>
            <a:r>
              <a:rPr lang="en-CA" b="0" i="0" u="none" strike="noStrike" baseline="0" dirty="0">
                <a:solidFill>
                  <a:srgbClr val="000000"/>
                </a:solidFill>
                <a:latin typeface="Calibri" panose="020F0502020204030204" pitchFamily="34" charset="0"/>
              </a:rPr>
              <a:t>: </a:t>
            </a:r>
          </a:p>
          <a:p>
            <a:pPr marL="457200" lvl="1" indent="0">
              <a:spcBef>
                <a:spcPts val="0"/>
              </a:spcBef>
              <a:buNone/>
            </a:pPr>
            <a:r>
              <a:rPr lang="en-CA" b="1" i="0" u="sng" strike="noStrike" baseline="0" dirty="0">
                <a:solidFill>
                  <a:srgbClr val="000000"/>
                </a:solidFill>
                <a:latin typeface="Calibri" panose="020F0502020204030204" pitchFamily="34" charset="0"/>
              </a:rPr>
              <a:t>Mark 5:1-2, 8, 19-20 ESV</a:t>
            </a:r>
          </a:p>
          <a:p>
            <a:pPr marL="457200" lvl="1" indent="0">
              <a:spcBef>
                <a:spcPts val="0"/>
              </a:spcBef>
              <a:buNone/>
            </a:pPr>
            <a:r>
              <a:rPr lang="en-CA" b="0" i="0" u="none" strike="noStrike" baseline="0" dirty="0">
                <a:solidFill>
                  <a:srgbClr val="000000"/>
                </a:solidFill>
                <a:latin typeface="Calibri" panose="020F0502020204030204" pitchFamily="34" charset="0"/>
              </a:rPr>
              <a:t>They came to the other side of the sea, to the country of the </a:t>
            </a:r>
            <a:r>
              <a:rPr lang="en-CA" b="0" i="0" u="none" strike="noStrike" baseline="0" dirty="0" err="1">
                <a:solidFill>
                  <a:srgbClr val="000000"/>
                </a:solidFill>
                <a:latin typeface="Calibri" panose="020F0502020204030204" pitchFamily="34" charset="0"/>
              </a:rPr>
              <a:t>Gerasenes</a:t>
            </a:r>
            <a:r>
              <a:rPr lang="en-CA" b="0" i="0" u="none" strike="noStrike" baseline="0" dirty="0">
                <a:solidFill>
                  <a:srgbClr val="000000"/>
                </a:solidFill>
                <a:latin typeface="Calibri" panose="020F0502020204030204" pitchFamily="34" charset="0"/>
              </a:rPr>
              <a:t>.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when Jesus had stepped out of the boat,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immediately there met him out of the tombs </a:t>
            </a:r>
            <a:r>
              <a:rPr lang="en-CA" b="1" i="0" u="none" strike="noStrike" baseline="0" dirty="0">
                <a:solidFill>
                  <a:srgbClr val="000000"/>
                </a:solidFill>
                <a:highlight>
                  <a:srgbClr val="FFFF00"/>
                </a:highlight>
                <a:latin typeface="Calibri" panose="020F0502020204030204" pitchFamily="34" charset="0"/>
              </a:rPr>
              <a:t>a man with an unclean spirit</a:t>
            </a:r>
            <a:r>
              <a:rPr lang="en-CA" b="0" i="0" u="none" strike="noStrike" baseline="0" dirty="0">
                <a:solidFill>
                  <a:srgbClr val="000000"/>
                </a:solidFill>
                <a:latin typeface="Calibri" panose="020F0502020204030204" pitchFamily="34" charset="0"/>
              </a:rPr>
              <a:t>. </a:t>
            </a:r>
          </a:p>
          <a:p>
            <a:pPr marL="457200" lvl="1" indent="0">
              <a:spcBef>
                <a:spcPts val="600"/>
              </a:spcBef>
              <a:buNone/>
            </a:pPr>
            <a:r>
              <a:rPr lang="en-CA" b="0" i="0" u="none" strike="noStrike" baseline="0" dirty="0">
                <a:solidFill>
                  <a:srgbClr val="000000"/>
                </a:solidFill>
                <a:latin typeface="Calibri" panose="020F0502020204030204" pitchFamily="34" charset="0"/>
              </a:rPr>
              <a:t>For he was saying to him, “</a:t>
            </a:r>
            <a:r>
              <a:rPr lang="en-CA" b="1" i="0" u="none" strike="noStrike" baseline="0" dirty="0">
                <a:solidFill>
                  <a:srgbClr val="000000"/>
                </a:solidFill>
                <a:highlight>
                  <a:srgbClr val="FFFF00"/>
                </a:highlight>
                <a:latin typeface="Calibri" panose="020F0502020204030204" pitchFamily="34" charset="0"/>
              </a:rPr>
              <a:t>Come out of the man, you unclean spirit</a:t>
            </a:r>
            <a:r>
              <a:rPr lang="en-CA" b="0" i="0" u="none" strike="noStrike" baseline="0" dirty="0">
                <a:solidFill>
                  <a:srgbClr val="000000"/>
                </a:solidFill>
                <a:latin typeface="Calibri" panose="020F0502020204030204" pitchFamily="34" charset="0"/>
              </a:rPr>
              <a:t>!” </a:t>
            </a:r>
          </a:p>
          <a:p>
            <a:pPr marL="457200" lvl="1" indent="0">
              <a:spcBef>
                <a:spcPts val="600"/>
              </a:spcBef>
              <a:buNone/>
            </a:pPr>
            <a:r>
              <a:rPr lang="en-CA" b="0" i="0" u="none" strike="noStrike" baseline="0" dirty="0">
                <a:solidFill>
                  <a:srgbClr val="000000"/>
                </a:solidFill>
                <a:latin typeface="Calibri" panose="020F0502020204030204" pitchFamily="34" charset="0"/>
              </a:rPr>
              <a:t>And he … said to him, </a:t>
            </a:r>
          </a:p>
          <a:p>
            <a:pPr marL="914400" lvl="2" indent="0">
              <a:spcBef>
                <a:spcPts val="0"/>
              </a:spcBef>
              <a:buNone/>
            </a:pPr>
            <a:r>
              <a:rPr lang="en-CA" sz="2400" b="0" i="0" u="none" strike="noStrike" baseline="0" dirty="0">
                <a:solidFill>
                  <a:srgbClr val="000000"/>
                </a:solidFill>
                <a:latin typeface="Calibri" panose="020F0502020204030204" pitchFamily="34" charset="0"/>
              </a:rPr>
              <a:t>“</a:t>
            </a:r>
            <a:r>
              <a:rPr lang="en-CA" sz="2400" b="1" i="0" u="none" strike="noStrike" baseline="0" dirty="0">
                <a:solidFill>
                  <a:srgbClr val="000000"/>
                </a:solidFill>
                <a:highlight>
                  <a:srgbClr val="FFFF00"/>
                </a:highlight>
                <a:latin typeface="Calibri" panose="020F0502020204030204" pitchFamily="34" charset="0"/>
              </a:rPr>
              <a:t>Go home to your friends and tell them how much the Lord has done for you</a:t>
            </a:r>
            <a:r>
              <a:rPr lang="en-CA" sz="2400" b="0" i="0" u="none" strike="noStrike" baseline="0" dirty="0">
                <a:solidFill>
                  <a:srgbClr val="000000"/>
                </a:solidFill>
                <a:latin typeface="Calibri" panose="020F0502020204030204" pitchFamily="34" charset="0"/>
              </a:rPr>
              <a:t>,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and how he has had mercy on you.” </a:t>
            </a:r>
          </a:p>
          <a:p>
            <a:pPr marL="457200" lvl="1" indent="0">
              <a:spcBef>
                <a:spcPts val="600"/>
              </a:spcBef>
              <a:buNone/>
            </a:pPr>
            <a:r>
              <a:rPr lang="en-CA" b="0" i="0" u="none" strike="noStrike" baseline="0" dirty="0">
                <a:solidFill>
                  <a:srgbClr val="000000"/>
                </a:solidFill>
                <a:latin typeface="Calibri" panose="020F0502020204030204" pitchFamily="34" charset="0"/>
              </a:rPr>
              <a:t>And </a:t>
            </a:r>
            <a:r>
              <a:rPr lang="en-CA" b="1" i="0" u="none" strike="noStrike" baseline="0" dirty="0">
                <a:solidFill>
                  <a:srgbClr val="000000"/>
                </a:solidFill>
                <a:highlight>
                  <a:srgbClr val="FFFF00"/>
                </a:highlight>
                <a:latin typeface="Calibri" panose="020F0502020204030204" pitchFamily="34" charset="0"/>
              </a:rPr>
              <a:t>he went away and began to proclaim in the Decapolis </a:t>
            </a:r>
            <a:br>
              <a:rPr lang="en-CA" b="1" i="0" u="none" strike="noStrike" baseline="0" dirty="0">
                <a:solidFill>
                  <a:srgbClr val="000000"/>
                </a:solidFill>
                <a:highlight>
                  <a:srgbClr val="FFFF00"/>
                </a:highlight>
                <a:latin typeface="Calibri" panose="020F0502020204030204" pitchFamily="34" charset="0"/>
              </a:rPr>
            </a:br>
            <a:r>
              <a:rPr lang="en-CA" b="1" i="0" u="none" strike="noStrike" baseline="0" dirty="0">
                <a:solidFill>
                  <a:srgbClr val="000000"/>
                </a:solidFill>
                <a:highlight>
                  <a:srgbClr val="FFFF00"/>
                </a:highlight>
                <a:latin typeface="Calibri" panose="020F0502020204030204" pitchFamily="34" charset="0"/>
              </a:rPr>
              <a:t>how much Jesus had done for him, and everyone marveled</a:t>
            </a:r>
            <a:r>
              <a:rPr lang="en-CA" b="0" i="0" u="none" strike="noStrike" baseline="0" dirty="0">
                <a:solidFill>
                  <a:srgbClr val="000000"/>
                </a:solidFill>
                <a:latin typeface="Calibri" panose="020F0502020204030204" pitchFamily="34" charset="0"/>
              </a:rPr>
              <a:t>. </a:t>
            </a:r>
            <a:endParaRPr lang="en-CA" dirty="0"/>
          </a:p>
        </p:txBody>
      </p:sp>
    </p:spTree>
    <p:extLst>
      <p:ext uri="{BB962C8B-B14F-4D97-AF65-F5344CB8AC3E}">
        <p14:creationId xmlns:p14="http://schemas.microsoft.com/office/powerpoint/2010/main" val="37131274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34C7B-B9A9-1E2B-EED8-19F924D8C581}"/>
              </a:ext>
            </a:extLst>
          </p:cNvPr>
          <p:cNvSpPr>
            <a:spLocks noGrp="1"/>
          </p:cNvSpPr>
          <p:nvPr>
            <p:ph type="title"/>
          </p:nvPr>
        </p:nvSpPr>
        <p:spPr>
          <a:xfrm>
            <a:off x="0" y="1"/>
            <a:ext cx="12192000" cy="1168399"/>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Jesus’ Reaction to the Expectation</a:t>
            </a:r>
            <a:endParaRPr lang="en-CA" dirty="0"/>
          </a:p>
        </p:txBody>
      </p:sp>
      <p:sp>
        <p:nvSpPr>
          <p:cNvPr id="3" name="Content Placeholder 2">
            <a:extLst>
              <a:ext uri="{FF2B5EF4-FFF2-40B4-BE49-F238E27FC236}">
                <a16:creationId xmlns:a16="http://schemas.microsoft.com/office/drawing/2014/main" id="{91EA86D9-3D8E-D09C-5626-D878A5816266}"/>
              </a:ext>
            </a:extLst>
          </p:cNvPr>
          <p:cNvSpPr>
            <a:spLocks noGrp="1"/>
          </p:cNvSpPr>
          <p:nvPr>
            <p:ph idx="1"/>
          </p:nvPr>
        </p:nvSpPr>
        <p:spPr>
          <a:xfrm>
            <a:off x="152400" y="1168400"/>
            <a:ext cx="11871960" cy="5689599"/>
          </a:xfrm>
        </p:spPr>
        <p:txBody>
          <a:bodyPr>
            <a:normAutofit/>
          </a:bodyPr>
          <a:lstStyle/>
          <a:p>
            <a:pPr>
              <a:spcBef>
                <a:spcPts val="0"/>
              </a:spcBef>
            </a:pPr>
            <a:r>
              <a:rPr lang="en-CA" b="0" i="0" u="none" strike="noStrike" baseline="0" dirty="0">
                <a:solidFill>
                  <a:srgbClr val="000000"/>
                </a:solidFill>
                <a:latin typeface="Calibri" panose="020F0502020204030204" pitchFamily="34" charset="0"/>
              </a:rPr>
              <a:t>Following </a:t>
            </a:r>
            <a:r>
              <a:rPr lang="en-CA" b="1" i="0" u="none" strike="noStrike" baseline="0" dirty="0">
                <a:solidFill>
                  <a:srgbClr val="000000"/>
                </a:solidFill>
                <a:highlight>
                  <a:srgbClr val="FFFF00"/>
                </a:highlight>
                <a:latin typeface="Calibri" panose="020F0502020204030204" pitchFamily="34" charset="0"/>
              </a:rPr>
              <a:t>the miracle of feeding 5000 people</a:t>
            </a:r>
            <a:r>
              <a:rPr lang="en-CA" b="0" i="0" u="none" strike="noStrike" baseline="0" dirty="0">
                <a:solidFill>
                  <a:srgbClr val="000000"/>
                </a:solidFill>
                <a:latin typeface="Calibri" panose="020F0502020204030204" pitchFamily="34" charset="0"/>
              </a:rPr>
              <a:t>, Jesus sent the apostles away and went alone into a mountain to pray </a:t>
            </a:r>
          </a:p>
          <a:p>
            <a:pPr>
              <a:spcBef>
                <a:spcPts val="600"/>
              </a:spcBef>
            </a:pPr>
            <a:r>
              <a:rPr lang="en-CA" b="0" i="0" u="none" strike="noStrike" baseline="0" dirty="0">
                <a:solidFill>
                  <a:srgbClr val="000000"/>
                </a:solidFill>
                <a:latin typeface="Calibri" panose="020F0502020204030204" pitchFamily="34" charset="0"/>
              </a:rPr>
              <a:t>The </a:t>
            </a:r>
            <a:r>
              <a:rPr lang="en-CA" b="1" i="0" u="none" strike="noStrike" baseline="0" dirty="0">
                <a:solidFill>
                  <a:srgbClr val="000000"/>
                </a:solidFill>
                <a:highlight>
                  <a:srgbClr val="FFFF00"/>
                </a:highlight>
                <a:latin typeface="Calibri" panose="020F0502020204030204" pitchFamily="34" charset="0"/>
              </a:rPr>
              <a:t>Apostle John </a:t>
            </a:r>
            <a:r>
              <a:rPr lang="en-CA" b="0" i="0" u="none" strike="noStrike" baseline="0" dirty="0">
                <a:solidFill>
                  <a:srgbClr val="000000"/>
                </a:solidFill>
                <a:latin typeface="Calibri" panose="020F0502020204030204" pitchFamily="34" charset="0"/>
              </a:rPr>
              <a:t>adds that Jesus was motivated to escape the crowd because of their </a:t>
            </a:r>
            <a:r>
              <a:rPr lang="en-CA" b="1" i="0" u="none" strike="noStrike" baseline="0" dirty="0">
                <a:solidFill>
                  <a:srgbClr val="000000"/>
                </a:solidFill>
                <a:highlight>
                  <a:srgbClr val="FFFF00"/>
                </a:highlight>
                <a:latin typeface="Calibri" panose="020F0502020204030204" pitchFamily="34" charset="0"/>
              </a:rPr>
              <a:t>Messianic desire to make Jesus King</a:t>
            </a:r>
            <a:r>
              <a:rPr lang="en-CA" b="0" i="0" u="none" strike="noStrike" baseline="0" dirty="0">
                <a:solidFill>
                  <a:srgbClr val="000000"/>
                </a:solidFill>
                <a:latin typeface="Calibri" panose="020F0502020204030204" pitchFamily="34" charset="0"/>
              </a:rPr>
              <a:t>: </a:t>
            </a:r>
          </a:p>
          <a:p>
            <a:pPr marL="457200" lvl="1" indent="0">
              <a:spcBef>
                <a:spcPts val="0"/>
              </a:spcBef>
              <a:buNone/>
            </a:pPr>
            <a:r>
              <a:rPr lang="en-CA" b="1" i="0" u="sng" strike="noStrike" baseline="0" dirty="0">
                <a:solidFill>
                  <a:srgbClr val="000000"/>
                </a:solidFill>
                <a:latin typeface="Calibri" panose="020F0502020204030204" pitchFamily="34" charset="0"/>
              </a:rPr>
              <a:t>Mark 6:41-42, 45a, 46b ESV</a:t>
            </a:r>
          </a:p>
          <a:p>
            <a:pPr marL="457200" lvl="1" indent="0">
              <a:spcBef>
                <a:spcPts val="0"/>
              </a:spcBef>
              <a:buNone/>
            </a:pPr>
            <a:r>
              <a:rPr lang="en-CA" b="0" i="0" u="none" strike="noStrike" baseline="0" dirty="0">
                <a:solidFill>
                  <a:srgbClr val="000000"/>
                </a:solidFill>
                <a:latin typeface="Calibri" panose="020F0502020204030204" pitchFamily="34" charset="0"/>
              </a:rPr>
              <a:t>And taking the five loaves and the two fish, he looked up to heaven and said a blessing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broke the loaves and gave them to the disciples to set before the people.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he divided the two fish among them all.  And </a:t>
            </a:r>
            <a:r>
              <a:rPr lang="en-CA" b="1" i="0" u="none" strike="noStrike" baseline="0" dirty="0">
                <a:solidFill>
                  <a:srgbClr val="000000"/>
                </a:solidFill>
                <a:highlight>
                  <a:srgbClr val="FFFF00"/>
                </a:highlight>
                <a:latin typeface="Calibri" panose="020F0502020204030204" pitchFamily="34" charset="0"/>
              </a:rPr>
              <a:t>they all ate and were satisfied</a:t>
            </a:r>
            <a:r>
              <a:rPr lang="en-CA" b="0" i="0" u="none" strike="noStrike" baseline="0" dirty="0">
                <a:solidFill>
                  <a:srgbClr val="000000"/>
                </a:solidFill>
                <a:latin typeface="Calibri" panose="020F0502020204030204" pitchFamily="34" charset="0"/>
              </a:rPr>
              <a:t>.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Immediately he made his disciples get into the boat and go before him to the other side … </a:t>
            </a:r>
            <a:r>
              <a:rPr lang="en-CA" b="1" i="0" u="none" strike="noStrike" baseline="0" dirty="0">
                <a:solidFill>
                  <a:srgbClr val="000000"/>
                </a:solidFill>
                <a:highlight>
                  <a:srgbClr val="FFFF00"/>
                </a:highlight>
                <a:latin typeface="Calibri" panose="020F0502020204030204" pitchFamily="34" charset="0"/>
              </a:rPr>
              <a:t>he went up on the mountain to pray</a:t>
            </a:r>
            <a:r>
              <a:rPr lang="en-CA" b="0" i="0" u="none" strike="noStrike" baseline="0" dirty="0">
                <a:solidFill>
                  <a:srgbClr val="000000"/>
                </a:solidFill>
                <a:latin typeface="Calibri" panose="020F0502020204030204" pitchFamily="34" charset="0"/>
              </a:rPr>
              <a:t>.</a:t>
            </a:r>
          </a:p>
          <a:p>
            <a:pPr marL="457200" lvl="1" indent="0">
              <a:spcBef>
                <a:spcPts val="0"/>
              </a:spcBef>
              <a:buNone/>
            </a:pPr>
            <a:r>
              <a:rPr lang="en-CA" b="1" i="0" u="sng" strike="noStrike" baseline="0" dirty="0">
                <a:solidFill>
                  <a:srgbClr val="000000"/>
                </a:solidFill>
                <a:latin typeface="Calibri" panose="020F0502020204030204" pitchFamily="34" charset="0"/>
              </a:rPr>
              <a:t>John 6:14-15 ESV</a:t>
            </a:r>
          </a:p>
          <a:p>
            <a:pPr marL="457200" lvl="1" indent="0">
              <a:spcBef>
                <a:spcPts val="0"/>
              </a:spcBef>
              <a:buNone/>
            </a:pPr>
            <a:r>
              <a:rPr lang="en-CA" b="0" i="0" u="none" strike="noStrike" baseline="0" dirty="0">
                <a:solidFill>
                  <a:srgbClr val="000000"/>
                </a:solidFill>
                <a:latin typeface="Calibri" panose="020F0502020204030204" pitchFamily="34" charset="0"/>
              </a:rPr>
              <a:t>When the people saw the sign that he had done, they said, </a:t>
            </a:r>
          </a:p>
          <a:p>
            <a:pPr marL="914400" lvl="2" indent="0">
              <a:spcBef>
                <a:spcPts val="0"/>
              </a:spcBef>
              <a:spcAft>
                <a:spcPts val="600"/>
              </a:spcAft>
              <a:buNone/>
            </a:pPr>
            <a:r>
              <a:rPr lang="en-CA" sz="2400" b="0" i="0" u="none" strike="noStrike" baseline="0" dirty="0">
                <a:solidFill>
                  <a:srgbClr val="000000"/>
                </a:solidFill>
                <a:latin typeface="Calibri" panose="020F0502020204030204" pitchFamily="34" charset="0"/>
              </a:rPr>
              <a:t>“</a:t>
            </a:r>
            <a:r>
              <a:rPr lang="en-CA" sz="2400" b="1" i="0" u="none" strike="noStrike" baseline="0" dirty="0">
                <a:solidFill>
                  <a:srgbClr val="000000"/>
                </a:solidFill>
                <a:highlight>
                  <a:srgbClr val="FFFF00"/>
                </a:highlight>
                <a:latin typeface="Calibri" panose="020F0502020204030204" pitchFamily="34" charset="0"/>
              </a:rPr>
              <a:t>This is indeed the Prophet</a:t>
            </a:r>
            <a:r>
              <a:rPr lang="en-CA" sz="2400" b="1" i="0" u="none" strike="noStrike" baseline="0" dirty="0">
                <a:solidFill>
                  <a:srgbClr val="000000"/>
                </a:solidFill>
                <a:latin typeface="Calibri" panose="020F0502020204030204" pitchFamily="34" charset="0"/>
              </a:rPr>
              <a:t> </a:t>
            </a:r>
            <a:r>
              <a:rPr lang="en-CA" sz="2400" b="0" i="0" u="none" strike="noStrike" baseline="0" dirty="0">
                <a:solidFill>
                  <a:srgbClr val="000000"/>
                </a:solidFill>
                <a:latin typeface="Calibri" panose="020F0502020204030204" pitchFamily="34" charset="0"/>
              </a:rPr>
              <a:t>who is to come into the world!” </a:t>
            </a:r>
          </a:p>
          <a:p>
            <a:pPr marL="457200" lvl="1" indent="0">
              <a:spcBef>
                <a:spcPts val="0"/>
              </a:spcBef>
              <a:buNone/>
            </a:pPr>
            <a:r>
              <a:rPr lang="en-CA" b="1" i="0" u="none" strike="noStrike" baseline="0" dirty="0">
                <a:solidFill>
                  <a:srgbClr val="000000"/>
                </a:solidFill>
                <a:highlight>
                  <a:srgbClr val="FFFF00"/>
                </a:highlight>
                <a:latin typeface="Calibri" panose="020F0502020204030204" pitchFamily="34" charset="0"/>
              </a:rPr>
              <a:t>Perceiving then that they were about to come and take him by force to make him king</a:t>
            </a:r>
            <a:r>
              <a:rPr lang="en-CA" b="0" i="0" u="none" strike="noStrike" baseline="0" dirty="0">
                <a:solidFill>
                  <a:srgbClr val="000000"/>
                </a:solidFill>
                <a:latin typeface="Calibri" panose="020F0502020204030204" pitchFamily="34" charset="0"/>
              </a:rPr>
              <a:t>, Jesus withdrew again to the mountain by himself. </a:t>
            </a:r>
            <a:endParaRPr lang="en-CA" sz="4000" dirty="0"/>
          </a:p>
        </p:txBody>
      </p:sp>
    </p:spTree>
    <p:extLst>
      <p:ext uri="{BB962C8B-B14F-4D97-AF65-F5344CB8AC3E}">
        <p14:creationId xmlns:p14="http://schemas.microsoft.com/office/powerpoint/2010/main" val="468915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E14A2-B481-C8D8-A37F-B17143694E00}"/>
              </a:ext>
            </a:extLst>
          </p:cNvPr>
          <p:cNvSpPr>
            <a:spLocks noGrp="1"/>
          </p:cNvSpPr>
          <p:nvPr>
            <p:ph type="title"/>
          </p:nvPr>
        </p:nvSpPr>
        <p:spPr>
          <a:xfrm>
            <a:off x="838200" y="1"/>
            <a:ext cx="10515600" cy="1181099"/>
          </a:xfrm>
        </p:spPr>
        <p:txBody>
          <a:bodyPr/>
          <a:lstStyle/>
          <a:p>
            <a:pPr algn="ctr"/>
            <a:r>
              <a:rPr lang="en-CA" dirty="0">
                <a:latin typeface="Arial Black" panose="020B0A04020102020204" pitchFamily="34" charset="0"/>
              </a:rPr>
              <a:t>The Remnant Community</a:t>
            </a:r>
          </a:p>
        </p:txBody>
      </p:sp>
      <p:sp>
        <p:nvSpPr>
          <p:cNvPr id="3" name="Content Placeholder 2">
            <a:extLst>
              <a:ext uri="{FF2B5EF4-FFF2-40B4-BE49-F238E27FC236}">
                <a16:creationId xmlns:a16="http://schemas.microsoft.com/office/drawing/2014/main" id="{33315058-528B-C7C3-EA85-CFA733C58679}"/>
              </a:ext>
            </a:extLst>
          </p:cNvPr>
          <p:cNvSpPr>
            <a:spLocks noGrp="1"/>
          </p:cNvSpPr>
          <p:nvPr>
            <p:ph idx="1"/>
          </p:nvPr>
        </p:nvSpPr>
        <p:spPr>
          <a:xfrm>
            <a:off x="0" y="899160"/>
            <a:ext cx="12090400" cy="5958839"/>
          </a:xfrm>
        </p:spPr>
        <p:txBody>
          <a:bodyPr>
            <a:normAutofit fontScale="92500" lnSpcReduction="20000"/>
          </a:bodyPr>
          <a:lstStyle/>
          <a:p>
            <a:r>
              <a:rPr lang="en-CA" sz="3000" b="0" i="0" u="none" strike="noStrike" baseline="0" dirty="0">
                <a:solidFill>
                  <a:srgbClr val="000000"/>
                </a:solidFill>
                <a:latin typeface="Calibri" panose="020F0502020204030204" pitchFamily="34" charset="0"/>
              </a:rPr>
              <a:t>Since the return from exile in 538BC, God had carefully prepared and maintained </a:t>
            </a:r>
            <a:br>
              <a:rPr lang="en-CA" sz="3000" b="0" i="0" u="none" strike="noStrike" baseline="0" dirty="0">
                <a:solidFill>
                  <a:srgbClr val="000000"/>
                </a:solidFill>
                <a:latin typeface="Calibri" panose="020F0502020204030204" pitchFamily="34" charset="0"/>
              </a:rPr>
            </a:br>
            <a:r>
              <a:rPr lang="en-CA" sz="3000" b="1" i="0" u="none" strike="noStrike" baseline="0" dirty="0">
                <a:solidFill>
                  <a:srgbClr val="000000"/>
                </a:solidFill>
                <a:highlight>
                  <a:srgbClr val="FFFF00"/>
                </a:highlight>
                <a:latin typeface="Calibri" panose="020F0502020204030204" pitchFamily="34" charset="0"/>
              </a:rPr>
              <a:t>a group of True Worshippers</a:t>
            </a:r>
            <a:r>
              <a:rPr lang="en-CA" sz="3000" b="1" i="0" u="none" strike="noStrike" baseline="0" dirty="0">
                <a:solidFill>
                  <a:srgbClr val="000000"/>
                </a:solidFill>
                <a:latin typeface="Calibri" panose="020F0502020204030204" pitchFamily="34" charset="0"/>
              </a:rPr>
              <a:t>,</a:t>
            </a:r>
            <a:r>
              <a:rPr lang="en-CA" sz="3000" i="0" u="none" strike="noStrike" baseline="0" dirty="0">
                <a:solidFill>
                  <a:srgbClr val="000000"/>
                </a:solidFill>
                <a:latin typeface="Calibri" panose="020F0502020204030204" pitchFamily="34" charset="0"/>
              </a:rPr>
              <a:t> “</a:t>
            </a:r>
            <a:r>
              <a:rPr lang="en-CA" sz="3000" b="1" i="0" u="none" strike="noStrike" baseline="0" dirty="0">
                <a:solidFill>
                  <a:srgbClr val="000000"/>
                </a:solidFill>
                <a:highlight>
                  <a:srgbClr val="FFFF00"/>
                </a:highlight>
                <a:latin typeface="Calibri" panose="020F0502020204030204" pitchFamily="34" charset="0"/>
              </a:rPr>
              <a:t>the remnant community</a:t>
            </a:r>
            <a:r>
              <a:rPr lang="en-CA" sz="3000" i="0" u="none" strike="noStrike" baseline="0" dirty="0">
                <a:solidFill>
                  <a:srgbClr val="000000"/>
                </a:solidFill>
                <a:latin typeface="Calibri" panose="020F0502020204030204" pitchFamily="34" charset="0"/>
              </a:rPr>
              <a:t>”, to be ready for the </a:t>
            </a:r>
            <a:br>
              <a:rPr lang="en-CA" sz="3000" i="0" u="none" strike="noStrike" baseline="0" dirty="0">
                <a:solidFill>
                  <a:srgbClr val="000000"/>
                </a:solidFill>
                <a:latin typeface="Calibri" panose="020F0502020204030204" pitchFamily="34" charset="0"/>
              </a:rPr>
            </a:br>
            <a:r>
              <a:rPr lang="en-CA" sz="3000" i="0" u="none" strike="noStrike" baseline="0" dirty="0">
                <a:solidFill>
                  <a:srgbClr val="000000"/>
                </a:solidFill>
                <a:latin typeface="Calibri" panose="020F0502020204030204" pitchFamily="34" charset="0"/>
              </a:rPr>
              <a:t>First Advent – the community in which the Messiah, as a child, could grow up</a:t>
            </a:r>
          </a:p>
          <a:p>
            <a:pPr>
              <a:spcBef>
                <a:spcPts val="600"/>
              </a:spcBef>
            </a:pPr>
            <a:r>
              <a:rPr lang="en-CA" sz="3000" b="0" i="0" u="none" strike="noStrike" baseline="0" dirty="0">
                <a:solidFill>
                  <a:srgbClr val="000000"/>
                </a:solidFill>
                <a:latin typeface="Calibri" panose="020F0502020204030204" pitchFamily="34" charset="0"/>
              </a:rPr>
              <a:t>They were ready – when </a:t>
            </a:r>
            <a:r>
              <a:rPr lang="en-CA" sz="3000" b="1" i="0" u="none" strike="noStrike" baseline="0" dirty="0">
                <a:solidFill>
                  <a:srgbClr val="000000"/>
                </a:solidFill>
                <a:highlight>
                  <a:srgbClr val="FFFF00"/>
                </a:highlight>
                <a:latin typeface="Calibri" panose="020F0502020204030204" pitchFamily="34" charset="0"/>
              </a:rPr>
              <a:t>Joseph observed that Mary was pregnant</a:t>
            </a:r>
            <a:r>
              <a:rPr lang="en-CA" sz="3000" b="0" i="0" u="none" strike="noStrike" baseline="0" dirty="0">
                <a:solidFill>
                  <a:srgbClr val="000000"/>
                </a:solidFill>
                <a:latin typeface="Calibri" panose="020F0502020204030204" pitchFamily="34" charset="0"/>
              </a:rPr>
              <a:t>, </a:t>
            </a:r>
            <a:br>
              <a:rPr lang="en-CA" sz="3000" b="0" i="0" u="none" strike="noStrike" baseline="0" dirty="0">
                <a:solidFill>
                  <a:srgbClr val="000000"/>
                </a:solidFill>
                <a:latin typeface="Calibri" panose="020F0502020204030204" pitchFamily="34" charset="0"/>
              </a:rPr>
            </a:br>
            <a:r>
              <a:rPr lang="en-CA" sz="3000" b="0" i="0" u="none" strike="noStrike" baseline="0" dirty="0">
                <a:solidFill>
                  <a:srgbClr val="000000"/>
                </a:solidFill>
                <a:latin typeface="Calibri" panose="020F0502020204030204" pitchFamily="34" charset="0"/>
              </a:rPr>
              <a:t>he readily accepted the explanation: </a:t>
            </a:r>
          </a:p>
          <a:p>
            <a:pPr marL="457200" lvl="1" indent="0">
              <a:spcBef>
                <a:spcPts val="0"/>
              </a:spcBef>
              <a:buNone/>
            </a:pPr>
            <a:r>
              <a:rPr lang="en-CA" sz="2600" b="1" i="0" u="sng" strike="noStrike" baseline="0" dirty="0">
                <a:solidFill>
                  <a:srgbClr val="000000"/>
                </a:solidFill>
                <a:latin typeface="Calibri" panose="020F0502020204030204" pitchFamily="34" charset="0"/>
              </a:rPr>
              <a:t>Matthew 1:20-25 ESV</a:t>
            </a:r>
          </a:p>
          <a:p>
            <a:pPr marL="457200" lvl="1" indent="0">
              <a:lnSpc>
                <a:spcPct val="100000"/>
              </a:lnSpc>
              <a:spcBef>
                <a:spcPts val="0"/>
              </a:spcBef>
              <a:buNone/>
            </a:pPr>
            <a:r>
              <a:rPr lang="en-CA" sz="2600" b="0" i="0" u="none" strike="noStrike" baseline="0" dirty="0">
                <a:solidFill>
                  <a:srgbClr val="000000"/>
                </a:solidFill>
                <a:latin typeface="Calibri" panose="020F0502020204030204" pitchFamily="34" charset="0"/>
              </a:rPr>
              <a:t>But as he considered these things, </a:t>
            </a:r>
            <a:br>
              <a:rPr lang="en-CA" sz="2600" b="0" i="0" u="none" strike="noStrike" baseline="0" dirty="0">
                <a:solidFill>
                  <a:srgbClr val="000000"/>
                </a:solidFill>
                <a:latin typeface="Calibri" panose="020F0502020204030204" pitchFamily="34" charset="0"/>
              </a:rPr>
            </a:br>
            <a:r>
              <a:rPr lang="en-CA" sz="2600" b="0" i="0" u="none" strike="noStrike" baseline="0" dirty="0">
                <a:solidFill>
                  <a:srgbClr val="000000"/>
                </a:solidFill>
                <a:latin typeface="Calibri" panose="020F0502020204030204" pitchFamily="34" charset="0"/>
              </a:rPr>
              <a:t>behold, </a:t>
            </a:r>
            <a:r>
              <a:rPr lang="en-CA" sz="2600" b="1" i="0" u="none" strike="noStrike" baseline="0" dirty="0">
                <a:solidFill>
                  <a:srgbClr val="000000"/>
                </a:solidFill>
                <a:highlight>
                  <a:srgbClr val="FFFF00"/>
                </a:highlight>
                <a:latin typeface="Calibri" panose="020F0502020204030204" pitchFamily="34" charset="0"/>
              </a:rPr>
              <a:t>an angel of the Lord appeared</a:t>
            </a:r>
            <a:r>
              <a:rPr lang="en-CA" sz="2600" b="1" i="0" u="none" strike="noStrike" baseline="0" dirty="0">
                <a:solidFill>
                  <a:srgbClr val="000000"/>
                </a:solidFill>
                <a:latin typeface="Calibri" panose="020F0502020204030204" pitchFamily="34" charset="0"/>
              </a:rPr>
              <a:t> </a:t>
            </a:r>
            <a:r>
              <a:rPr lang="en-CA" sz="2600" b="0" i="0" u="none" strike="noStrike" baseline="0" dirty="0">
                <a:solidFill>
                  <a:srgbClr val="000000"/>
                </a:solidFill>
                <a:latin typeface="Calibri" panose="020F0502020204030204" pitchFamily="34" charset="0"/>
              </a:rPr>
              <a:t>to him in a dream, saying, </a:t>
            </a:r>
          </a:p>
          <a:p>
            <a:pPr marL="914400" lvl="2" indent="0">
              <a:lnSpc>
                <a:spcPct val="100000"/>
              </a:lnSpc>
              <a:spcBef>
                <a:spcPts val="0"/>
              </a:spcBef>
              <a:buNone/>
            </a:pPr>
            <a:r>
              <a:rPr lang="en-CA" sz="2600" b="0" i="0" u="none" strike="noStrike" baseline="0" dirty="0">
                <a:solidFill>
                  <a:srgbClr val="000000"/>
                </a:solidFill>
                <a:latin typeface="Calibri" panose="020F0502020204030204" pitchFamily="34" charset="0"/>
              </a:rPr>
              <a:t>“Joseph, son of David, do </a:t>
            </a:r>
            <a:r>
              <a:rPr lang="en-CA" sz="2600" b="1" i="0" u="none" strike="noStrike" baseline="0" dirty="0">
                <a:solidFill>
                  <a:srgbClr val="000000"/>
                </a:solidFill>
                <a:highlight>
                  <a:srgbClr val="FFFF00"/>
                </a:highlight>
                <a:latin typeface="Calibri" panose="020F0502020204030204" pitchFamily="34" charset="0"/>
              </a:rPr>
              <a:t>not fear to take Mary as your wife</a:t>
            </a:r>
            <a:r>
              <a:rPr lang="en-CA" sz="2600" b="0" i="0" u="none" strike="noStrike" baseline="0" dirty="0">
                <a:solidFill>
                  <a:srgbClr val="000000"/>
                </a:solidFill>
                <a:latin typeface="Calibri" panose="020F0502020204030204" pitchFamily="34" charset="0"/>
              </a:rPr>
              <a:t>, </a:t>
            </a:r>
            <a:br>
              <a:rPr lang="en-CA" sz="2600" b="0" i="0" u="none" strike="noStrike" baseline="0" dirty="0">
                <a:solidFill>
                  <a:srgbClr val="000000"/>
                </a:solidFill>
                <a:latin typeface="Calibri" panose="020F0502020204030204" pitchFamily="34" charset="0"/>
              </a:rPr>
            </a:br>
            <a:r>
              <a:rPr lang="en-CA" sz="2600" b="0" i="0" u="none" strike="noStrike" baseline="0" dirty="0">
                <a:solidFill>
                  <a:srgbClr val="000000"/>
                </a:solidFill>
                <a:latin typeface="Calibri" panose="020F0502020204030204" pitchFamily="34" charset="0"/>
              </a:rPr>
              <a:t>for </a:t>
            </a:r>
            <a:r>
              <a:rPr lang="en-CA" sz="2600" b="1" i="0" u="none" strike="noStrike" baseline="0" dirty="0">
                <a:solidFill>
                  <a:srgbClr val="000000"/>
                </a:solidFill>
                <a:highlight>
                  <a:srgbClr val="FFFF00"/>
                </a:highlight>
                <a:latin typeface="Calibri" panose="020F0502020204030204" pitchFamily="34" charset="0"/>
              </a:rPr>
              <a:t>that which is conceived in her is from the Holy Spirit</a:t>
            </a:r>
            <a:r>
              <a:rPr lang="en-CA" sz="2600" b="0" i="0" u="none" strike="noStrike" baseline="0" dirty="0">
                <a:solidFill>
                  <a:srgbClr val="000000"/>
                </a:solidFill>
                <a:latin typeface="Calibri" panose="020F0502020204030204" pitchFamily="34" charset="0"/>
              </a:rPr>
              <a:t>. </a:t>
            </a:r>
            <a:br>
              <a:rPr lang="en-CA" sz="2600" b="0" i="0" u="none" strike="noStrike" baseline="0" dirty="0">
                <a:solidFill>
                  <a:srgbClr val="000000"/>
                </a:solidFill>
                <a:latin typeface="Calibri" panose="020F0502020204030204" pitchFamily="34" charset="0"/>
              </a:rPr>
            </a:br>
            <a:r>
              <a:rPr lang="en-CA" sz="2600" b="0" i="0" u="none" strike="noStrike" baseline="0" dirty="0">
                <a:solidFill>
                  <a:srgbClr val="000000"/>
                </a:solidFill>
                <a:latin typeface="Calibri" panose="020F0502020204030204" pitchFamily="34" charset="0"/>
              </a:rPr>
              <a:t>She will bear a son, and you shall call his name Jesus, </a:t>
            </a:r>
            <a:br>
              <a:rPr lang="en-CA" sz="2600" b="0" i="0" u="none" strike="noStrike" baseline="0" dirty="0">
                <a:solidFill>
                  <a:srgbClr val="000000"/>
                </a:solidFill>
                <a:latin typeface="Calibri" panose="020F0502020204030204" pitchFamily="34" charset="0"/>
              </a:rPr>
            </a:br>
            <a:r>
              <a:rPr lang="en-CA" sz="2600" b="0" i="0" u="none" strike="noStrike" baseline="0" dirty="0">
                <a:solidFill>
                  <a:srgbClr val="000000"/>
                </a:solidFill>
                <a:latin typeface="Calibri" panose="020F0502020204030204" pitchFamily="34" charset="0"/>
              </a:rPr>
              <a:t>for </a:t>
            </a:r>
            <a:r>
              <a:rPr lang="en-CA" sz="2600" b="1" i="0" u="none" strike="noStrike" baseline="0" dirty="0">
                <a:solidFill>
                  <a:srgbClr val="000000"/>
                </a:solidFill>
                <a:highlight>
                  <a:srgbClr val="FFFF00"/>
                </a:highlight>
                <a:latin typeface="Calibri" panose="020F0502020204030204" pitchFamily="34" charset="0"/>
              </a:rPr>
              <a:t>he will save his people from their sins</a:t>
            </a:r>
            <a:r>
              <a:rPr lang="en-CA" sz="2600" b="0" i="0" u="none" strike="noStrike" baseline="0" dirty="0">
                <a:solidFill>
                  <a:srgbClr val="000000"/>
                </a:solidFill>
                <a:latin typeface="Calibri" panose="020F0502020204030204" pitchFamily="34" charset="0"/>
              </a:rPr>
              <a:t>.” </a:t>
            </a:r>
          </a:p>
          <a:p>
            <a:pPr marL="457200" lvl="1" indent="0">
              <a:lnSpc>
                <a:spcPct val="100000"/>
              </a:lnSpc>
              <a:spcBef>
                <a:spcPts val="600"/>
              </a:spcBef>
              <a:buNone/>
            </a:pPr>
            <a:r>
              <a:rPr lang="en-CA" sz="2600" b="0" i="0" u="none" strike="noStrike" baseline="0" dirty="0">
                <a:solidFill>
                  <a:srgbClr val="000000"/>
                </a:solidFill>
                <a:latin typeface="Calibri" panose="020F0502020204030204" pitchFamily="34" charset="0"/>
              </a:rPr>
              <a:t>All this took place to fulfill what the Lord had spoken by the prophet: </a:t>
            </a:r>
          </a:p>
          <a:p>
            <a:pPr marL="914400" lvl="2" indent="0">
              <a:lnSpc>
                <a:spcPct val="100000"/>
              </a:lnSpc>
              <a:spcBef>
                <a:spcPts val="0"/>
              </a:spcBef>
              <a:buNone/>
            </a:pPr>
            <a:r>
              <a:rPr lang="en-CA" sz="2600" b="0" i="0" u="none" strike="noStrike" baseline="0" dirty="0">
                <a:solidFill>
                  <a:srgbClr val="000000"/>
                </a:solidFill>
                <a:latin typeface="Calibri" panose="020F0502020204030204" pitchFamily="34" charset="0"/>
              </a:rPr>
              <a:t>“Behold, </a:t>
            </a:r>
            <a:r>
              <a:rPr lang="en-CA" sz="2600" b="1" i="0" u="none" strike="noStrike" baseline="0" dirty="0">
                <a:solidFill>
                  <a:srgbClr val="000000"/>
                </a:solidFill>
                <a:highlight>
                  <a:srgbClr val="FFFF00"/>
                </a:highlight>
                <a:latin typeface="Calibri" panose="020F0502020204030204" pitchFamily="34" charset="0"/>
              </a:rPr>
              <a:t>the virgin shall conceive and bear a son</a:t>
            </a:r>
            <a:r>
              <a:rPr lang="en-CA" sz="2600" b="0" i="0" u="none" strike="noStrike" baseline="0" dirty="0">
                <a:solidFill>
                  <a:srgbClr val="000000"/>
                </a:solidFill>
                <a:latin typeface="Calibri" panose="020F0502020204030204" pitchFamily="34" charset="0"/>
              </a:rPr>
              <a:t>, </a:t>
            </a:r>
            <a:br>
              <a:rPr lang="en-CA" sz="2600" b="0" i="0" u="none" strike="noStrike" baseline="0" dirty="0">
                <a:solidFill>
                  <a:srgbClr val="000000"/>
                </a:solidFill>
                <a:latin typeface="Calibri" panose="020F0502020204030204" pitchFamily="34" charset="0"/>
              </a:rPr>
            </a:br>
            <a:r>
              <a:rPr lang="en-CA" sz="2600" b="0" i="0" u="none" strike="noStrike" baseline="0" dirty="0">
                <a:solidFill>
                  <a:srgbClr val="000000"/>
                </a:solidFill>
                <a:latin typeface="Calibri" panose="020F0502020204030204" pitchFamily="34" charset="0"/>
              </a:rPr>
              <a:t>and they shall call his name Immanuel”  (which means, God with us). </a:t>
            </a:r>
            <a:br>
              <a:rPr lang="en-CA" sz="2600" b="0" i="0" u="none" strike="noStrike" baseline="0" dirty="0">
                <a:solidFill>
                  <a:srgbClr val="000000"/>
                </a:solidFill>
                <a:latin typeface="Calibri" panose="020F0502020204030204" pitchFamily="34" charset="0"/>
              </a:rPr>
            </a:br>
            <a:r>
              <a:rPr lang="en-CA" sz="2600" b="0" i="0" u="none" strike="noStrike" baseline="0" dirty="0">
                <a:solidFill>
                  <a:srgbClr val="000000"/>
                </a:solidFill>
                <a:latin typeface="Calibri" panose="020F0502020204030204" pitchFamily="34" charset="0"/>
              </a:rPr>
              <a:t>(citing Isaiah 7:14) </a:t>
            </a:r>
          </a:p>
          <a:p>
            <a:pPr marL="457200" lvl="1" indent="0">
              <a:lnSpc>
                <a:spcPct val="100000"/>
              </a:lnSpc>
              <a:spcBef>
                <a:spcPts val="600"/>
              </a:spcBef>
              <a:buNone/>
            </a:pPr>
            <a:r>
              <a:rPr lang="en-CA" sz="2600" b="0" i="0" u="none" strike="noStrike" baseline="0" dirty="0">
                <a:solidFill>
                  <a:srgbClr val="000000"/>
                </a:solidFill>
                <a:latin typeface="Calibri" panose="020F0502020204030204" pitchFamily="34" charset="0"/>
              </a:rPr>
              <a:t>When Joseph woke from sleep, </a:t>
            </a:r>
            <a:r>
              <a:rPr lang="en-CA" sz="2600" b="1" i="0" u="none" strike="noStrike" baseline="0" dirty="0">
                <a:solidFill>
                  <a:srgbClr val="000000"/>
                </a:solidFill>
                <a:highlight>
                  <a:srgbClr val="FFFF00"/>
                </a:highlight>
                <a:latin typeface="Calibri" panose="020F0502020204030204" pitchFamily="34" charset="0"/>
              </a:rPr>
              <a:t>he did as the angel of the Lord commanded him</a:t>
            </a:r>
            <a:r>
              <a:rPr lang="en-CA" sz="2600" b="0" i="0" u="none" strike="noStrike" baseline="0" dirty="0">
                <a:solidFill>
                  <a:srgbClr val="000000"/>
                </a:solidFill>
                <a:latin typeface="Calibri" panose="020F0502020204030204" pitchFamily="34" charset="0"/>
              </a:rPr>
              <a:t>: </a:t>
            </a:r>
            <a:br>
              <a:rPr lang="en-CA" sz="2600" b="0" i="0" u="none" strike="noStrike" baseline="0" dirty="0">
                <a:solidFill>
                  <a:srgbClr val="000000"/>
                </a:solidFill>
                <a:latin typeface="Calibri" panose="020F0502020204030204" pitchFamily="34" charset="0"/>
              </a:rPr>
            </a:br>
            <a:r>
              <a:rPr lang="en-CA" sz="2600" b="0" i="0" u="none" strike="noStrike" baseline="0" dirty="0">
                <a:solidFill>
                  <a:srgbClr val="000000"/>
                </a:solidFill>
                <a:latin typeface="Calibri" panose="020F0502020204030204" pitchFamily="34" charset="0"/>
              </a:rPr>
              <a:t>he took his wife, but knew her not until she had given birth to a son. </a:t>
            </a:r>
            <a:br>
              <a:rPr lang="en-CA" sz="2600" b="0" i="0" u="none" strike="noStrike" baseline="0" dirty="0">
                <a:solidFill>
                  <a:srgbClr val="000000"/>
                </a:solidFill>
                <a:latin typeface="Calibri" panose="020F0502020204030204" pitchFamily="34" charset="0"/>
              </a:rPr>
            </a:br>
            <a:r>
              <a:rPr lang="en-CA" sz="2600" b="0" i="0" u="none" strike="noStrike" baseline="0" dirty="0">
                <a:solidFill>
                  <a:srgbClr val="000000"/>
                </a:solidFill>
                <a:latin typeface="Calibri" panose="020F0502020204030204" pitchFamily="34" charset="0"/>
              </a:rPr>
              <a:t>And he called his name Jesus. </a:t>
            </a:r>
            <a:endParaRPr lang="en-CA" sz="4300" dirty="0"/>
          </a:p>
        </p:txBody>
      </p:sp>
    </p:spTree>
    <p:extLst>
      <p:ext uri="{BB962C8B-B14F-4D97-AF65-F5344CB8AC3E}">
        <p14:creationId xmlns:p14="http://schemas.microsoft.com/office/powerpoint/2010/main" val="3693871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D4F53-0D4E-1B22-6D2C-9A93690C75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A42C26-F094-8B00-24A9-E50EAFD09B7B}"/>
              </a:ext>
            </a:extLst>
          </p:cNvPr>
          <p:cNvSpPr>
            <a:spLocks noGrp="1"/>
          </p:cNvSpPr>
          <p:nvPr>
            <p:ph type="title"/>
          </p:nvPr>
        </p:nvSpPr>
        <p:spPr>
          <a:xfrm>
            <a:off x="838200" y="1"/>
            <a:ext cx="10515600" cy="1181099"/>
          </a:xfrm>
        </p:spPr>
        <p:txBody>
          <a:bodyPr/>
          <a:lstStyle/>
          <a:p>
            <a:pPr algn="ctr"/>
            <a:r>
              <a:rPr lang="en-CA" dirty="0">
                <a:latin typeface="Arial Black" panose="020B0A04020102020204" pitchFamily="34" charset="0"/>
              </a:rPr>
              <a:t>The Remnant Community</a:t>
            </a:r>
          </a:p>
        </p:txBody>
      </p:sp>
      <p:sp>
        <p:nvSpPr>
          <p:cNvPr id="3" name="Content Placeholder 2">
            <a:extLst>
              <a:ext uri="{FF2B5EF4-FFF2-40B4-BE49-F238E27FC236}">
                <a16:creationId xmlns:a16="http://schemas.microsoft.com/office/drawing/2014/main" id="{005DBD7D-C6A1-FB54-B6D8-3E76817D7F48}"/>
              </a:ext>
            </a:extLst>
          </p:cNvPr>
          <p:cNvSpPr>
            <a:spLocks noGrp="1"/>
          </p:cNvSpPr>
          <p:nvPr>
            <p:ph idx="1"/>
          </p:nvPr>
        </p:nvSpPr>
        <p:spPr>
          <a:xfrm>
            <a:off x="0" y="1181100"/>
            <a:ext cx="12090400" cy="5676899"/>
          </a:xfrm>
        </p:spPr>
        <p:txBody>
          <a:bodyPr/>
          <a:lstStyle/>
          <a:p>
            <a:r>
              <a:rPr lang="en-CA" b="0" i="0" u="none" strike="noStrike" baseline="0" dirty="0">
                <a:solidFill>
                  <a:srgbClr val="000000"/>
                </a:solidFill>
                <a:latin typeface="Calibri" panose="020F0502020204030204" pitchFamily="34" charset="0"/>
              </a:rPr>
              <a:t>When </a:t>
            </a:r>
            <a:r>
              <a:rPr lang="en-CA" b="1" i="0" u="none" strike="noStrike" baseline="0" dirty="0">
                <a:solidFill>
                  <a:srgbClr val="000000"/>
                </a:solidFill>
                <a:highlight>
                  <a:srgbClr val="FFFF00"/>
                </a:highlight>
                <a:latin typeface="Calibri" panose="020F0502020204030204" pitchFamily="34" charset="0"/>
              </a:rPr>
              <a:t>Mary</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herself was told of the impending pregnancy, she questioned how it could be possible, but </a:t>
            </a:r>
            <a:r>
              <a:rPr lang="en-CA" b="1" i="0" u="none" strike="noStrike" baseline="0" dirty="0">
                <a:solidFill>
                  <a:srgbClr val="000000"/>
                </a:solidFill>
                <a:highlight>
                  <a:srgbClr val="FFFF00"/>
                </a:highlight>
                <a:latin typeface="Calibri" panose="020F0502020204030204" pitchFamily="34" charset="0"/>
              </a:rPr>
              <a:t>immediately accepted her responsibility</a:t>
            </a:r>
            <a:r>
              <a:rPr lang="en-CA" b="0" i="0" u="none" strike="noStrike" baseline="0" dirty="0">
                <a:solidFill>
                  <a:srgbClr val="000000"/>
                </a:solidFill>
                <a:latin typeface="Calibri" panose="020F0502020204030204" pitchFamily="34" charset="0"/>
              </a:rPr>
              <a:t>: </a:t>
            </a:r>
          </a:p>
          <a:p>
            <a:pPr marL="457200" lvl="1" indent="0">
              <a:spcBef>
                <a:spcPts val="0"/>
              </a:spcBef>
              <a:buNone/>
            </a:pPr>
            <a:r>
              <a:rPr lang="en-CA" b="1" i="0" u="sng" strike="noStrike" baseline="0" dirty="0">
                <a:solidFill>
                  <a:srgbClr val="000000"/>
                </a:solidFill>
                <a:latin typeface="Calibri" panose="020F0502020204030204" pitchFamily="34" charset="0"/>
              </a:rPr>
              <a:t>Luke 1:34-35, 37-38a ESV</a:t>
            </a:r>
          </a:p>
          <a:p>
            <a:pPr marL="457200" lvl="1" indent="0">
              <a:spcBef>
                <a:spcPts val="0"/>
              </a:spcBef>
              <a:buNone/>
            </a:pPr>
            <a:r>
              <a:rPr lang="en-CA" b="0" i="0" u="none" strike="noStrike" baseline="0" dirty="0">
                <a:solidFill>
                  <a:srgbClr val="000000"/>
                </a:solidFill>
                <a:latin typeface="Calibri" panose="020F0502020204030204" pitchFamily="34" charset="0"/>
              </a:rPr>
              <a:t>And Mary said to the angel, “</a:t>
            </a:r>
            <a:r>
              <a:rPr lang="en-CA" b="1" i="0" u="none" strike="noStrike" baseline="0" dirty="0">
                <a:solidFill>
                  <a:srgbClr val="000000"/>
                </a:solidFill>
                <a:highlight>
                  <a:srgbClr val="FFFF00"/>
                </a:highlight>
                <a:latin typeface="Calibri" panose="020F0502020204030204" pitchFamily="34" charset="0"/>
              </a:rPr>
              <a:t>How will this be</a:t>
            </a:r>
            <a:r>
              <a:rPr lang="en-CA" b="1" i="0" u="none" strike="noStrike" baseline="0" dirty="0">
                <a:solidFill>
                  <a:srgbClr val="000000"/>
                </a:solidFill>
                <a:latin typeface="Calibri" panose="020F0502020204030204" pitchFamily="34" charset="0"/>
              </a:rPr>
              <a:t>, </a:t>
            </a:r>
            <a:r>
              <a:rPr lang="en-CA" b="1" i="0" u="none" strike="noStrike" baseline="0" dirty="0">
                <a:solidFill>
                  <a:srgbClr val="000000"/>
                </a:solidFill>
                <a:highlight>
                  <a:srgbClr val="FFFF00"/>
                </a:highlight>
                <a:latin typeface="Calibri" panose="020F0502020204030204" pitchFamily="34" charset="0"/>
              </a:rPr>
              <a:t>since I am a virgin</a:t>
            </a:r>
            <a:r>
              <a:rPr lang="en-CA" b="0" i="0" u="none" strike="noStrike" baseline="0" dirty="0">
                <a:solidFill>
                  <a:srgbClr val="000000"/>
                </a:solidFill>
                <a:latin typeface="Calibri" panose="020F0502020204030204" pitchFamily="34" charset="0"/>
              </a:rPr>
              <a:t>?” </a:t>
            </a:r>
          </a:p>
          <a:p>
            <a:pPr marL="457200" lvl="1" indent="0">
              <a:spcBef>
                <a:spcPts val="600"/>
              </a:spcBef>
              <a:buNone/>
            </a:pPr>
            <a:r>
              <a:rPr lang="en-CA" b="0" i="0" u="none" strike="noStrike" baseline="0" dirty="0">
                <a:solidFill>
                  <a:srgbClr val="000000"/>
                </a:solidFill>
                <a:latin typeface="Calibri" panose="020F0502020204030204" pitchFamily="34" charset="0"/>
              </a:rPr>
              <a:t>And the angel answered her,</a:t>
            </a:r>
          </a:p>
          <a:p>
            <a:pPr marL="914400" lvl="2" indent="0">
              <a:spcBef>
                <a:spcPts val="0"/>
              </a:spcBef>
              <a:buNone/>
            </a:pPr>
            <a:r>
              <a:rPr lang="en-CA" sz="2400" b="0" i="0" u="none" strike="noStrike" baseline="0" dirty="0">
                <a:solidFill>
                  <a:srgbClr val="000000"/>
                </a:solidFill>
                <a:latin typeface="Calibri" panose="020F0502020204030204" pitchFamily="34" charset="0"/>
              </a:rPr>
              <a:t>“</a:t>
            </a:r>
            <a:r>
              <a:rPr lang="en-CA" sz="2400" b="1" i="0" u="none" strike="noStrike" baseline="0" dirty="0">
                <a:solidFill>
                  <a:srgbClr val="000000"/>
                </a:solidFill>
                <a:highlight>
                  <a:srgbClr val="FFFF00"/>
                </a:highlight>
                <a:latin typeface="Calibri" panose="020F0502020204030204" pitchFamily="34" charset="0"/>
              </a:rPr>
              <a:t>The Holy Spirit will come upon you</a:t>
            </a:r>
            <a:r>
              <a:rPr lang="en-CA" sz="2400" b="0" i="0" u="none" strike="noStrike" baseline="0" dirty="0">
                <a:solidFill>
                  <a:srgbClr val="000000"/>
                </a:solidFill>
                <a:latin typeface="Calibri" panose="020F0502020204030204" pitchFamily="34" charset="0"/>
              </a:rPr>
              <a:t>,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and the power of the Most High will overshadow you;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therefore the child to be born will be called holy—the Son of God.</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For nothing will be impossible with God.” </a:t>
            </a:r>
          </a:p>
          <a:p>
            <a:pPr marL="457200" lvl="1" indent="0">
              <a:spcBef>
                <a:spcPts val="600"/>
              </a:spcBef>
              <a:buNone/>
            </a:pPr>
            <a:r>
              <a:rPr lang="en-CA" b="0" i="0" u="none" strike="noStrike" baseline="0" dirty="0">
                <a:solidFill>
                  <a:srgbClr val="000000"/>
                </a:solidFill>
                <a:latin typeface="Calibri" panose="020F0502020204030204" pitchFamily="34" charset="0"/>
              </a:rPr>
              <a:t>And Mary said, </a:t>
            </a:r>
          </a:p>
          <a:p>
            <a:pPr marL="914400" lvl="2" indent="0">
              <a:spcBef>
                <a:spcPts val="0"/>
              </a:spcBef>
              <a:buNone/>
            </a:pPr>
            <a:r>
              <a:rPr lang="en-CA" sz="2400" b="0" i="0" u="none" strike="noStrike" baseline="0" dirty="0">
                <a:solidFill>
                  <a:srgbClr val="000000"/>
                </a:solidFill>
                <a:latin typeface="Calibri" panose="020F0502020204030204" pitchFamily="34" charset="0"/>
              </a:rPr>
              <a:t>“Behold, </a:t>
            </a:r>
            <a:r>
              <a:rPr lang="en-CA" sz="2400" b="1" i="0" u="none" strike="noStrike" baseline="0" dirty="0">
                <a:solidFill>
                  <a:srgbClr val="000000"/>
                </a:solidFill>
                <a:highlight>
                  <a:srgbClr val="FFFF00"/>
                </a:highlight>
                <a:latin typeface="Calibri" panose="020F0502020204030204" pitchFamily="34" charset="0"/>
              </a:rPr>
              <a:t>I am the servant of the Lord</a:t>
            </a:r>
            <a:r>
              <a:rPr lang="en-CA" sz="2400" b="0" i="0" u="none" strike="noStrike" baseline="0" dirty="0">
                <a:solidFill>
                  <a:srgbClr val="000000"/>
                </a:solidFill>
                <a:latin typeface="Calibri" panose="020F0502020204030204" pitchFamily="34" charset="0"/>
              </a:rPr>
              <a:t>; </a:t>
            </a:r>
            <a:r>
              <a:rPr lang="en-CA" sz="2400" b="1" i="0" u="none" strike="noStrike" baseline="0" dirty="0">
                <a:solidFill>
                  <a:srgbClr val="000000"/>
                </a:solidFill>
                <a:highlight>
                  <a:srgbClr val="FFFF00"/>
                </a:highlight>
                <a:latin typeface="Calibri" panose="020F0502020204030204" pitchFamily="34" charset="0"/>
              </a:rPr>
              <a:t>let it be to me according to your word</a:t>
            </a:r>
            <a:r>
              <a:rPr lang="en-CA" sz="2400" b="0" i="0" u="none" strike="noStrike" baseline="0" dirty="0">
                <a:solidFill>
                  <a:srgbClr val="000000"/>
                </a:solidFill>
                <a:latin typeface="Calibri" panose="020F0502020204030204" pitchFamily="34" charset="0"/>
              </a:rPr>
              <a:t>.” </a:t>
            </a:r>
          </a:p>
          <a:p>
            <a:pPr>
              <a:spcBef>
                <a:spcPts val="1200"/>
              </a:spcBef>
            </a:pPr>
            <a:r>
              <a:rPr lang="en-CA" dirty="0">
                <a:solidFill>
                  <a:srgbClr val="000000"/>
                </a:solidFill>
                <a:latin typeface="Calibri" panose="020F0502020204030204" pitchFamily="34" charset="0"/>
              </a:rPr>
              <a:t>The “remnant community” was expecting the Messiah – just like everyone else</a:t>
            </a:r>
          </a:p>
          <a:p>
            <a:pPr>
              <a:spcBef>
                <a:spcPts val="1200"/>
              </a:spcBef>
            </a:pPr>
            <a:r>
              <a:rPr lang="en-CA" dirty="0">
                <a:solidFill>
                  <a:srgbClr val="000000"/>
                </a:solidFill>
                <a:latin typeface="Calibri" panose="020F0502020204030204" pitchFamily="34" charset="0"/>
              </a:rPr>
              <a:t>The difference was they were guided by the Holy Spirit, and </a:t>
            </a:r>
            <a:r>
              <a:rPr lang="en-CA" b="1" dirty="0">
                <a:solidFill>
                  <a:srgbClr val="000000"/>
                </a:solidFill>
                <a:highlight>
                  <a:srgbClr val="FFFF00"/>
                </a:highlight>
                <a:latin typeface="Calibri" panose="020F0502020204030204" pitchFamily="34" charset="0"/>
              </a:rPr>
              <a:t>they accepted that Jesus was the Messiah regardless of the popular expectation</a:t>
            </a:r>
            <a:endParaRPr lang="en-CA" b="1" dirty="0">
              <a:highlight>
                <a:srgbClr val="FFFF00"/>
              </a:highlight>
            </a:endParaRPr>
          </a:p>
        </p:txBody>
      </p:sp>
    </p:spTree>
    <p:extLst>
      <p:ext uri="{BB962C8B-B14F-4D97-AF65-F5344CB8AC3E}">
        <p14:creationId xmlns:p14="http://schemas.microsoft.com/office/powerpoint/2010/main" val="14661517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36CF6-3C99-0531-A85E-3F12D4C995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7049D7-657E-C21A-5E88-7DD8A473A6C8}"/>
              </a:ext>
            </a:extLst>
          </p:cNvPr>
          <p:cNvSpPr>
            <a:spLocks noGrp="1"/>
          </p:cNvSpPr>
          <p:nvPr>
            <p:ph type="title"/>
          </p:nvPr>
        </p:nvSpPr>
        <p:spPr>
          <a:xfrm>
            <a:off x="838200" y="1"/>
            <a:ext cx="10515600" cy="1181099"/>
          </a:xfrm>
        </p:spPr>
        <p:txBody>
          <a:bodyPr/>
          <a:lstStyle/>
          <a:p>
            <a:pPr algn="ctr"/>
            <a:r>
              <a:rPr lang="en-CA" dirty="0">
                <a:latin typeface="Arial Black" panose="020B0A04020102020204" pitchFamily="34" charset="0"/>
              </a:rPr>
              <a:t>The Remnant Community</a:t>
            </a:r>
          </a:p>
        </p:txBody>
      </p:sp>
      <p:sp>
        <p:nvSpPr>
          <p:cNvPr id="3" name="Content Placeholder 2">
            <a:extLst>
              <a:ext uri="{FF2B5EF4-FFF2-40B4-BE49-F238E27FC236}">
                <a16:creationId xmlns:a16="http://schemas.microsoft.com/office/drawing/2014/main" id="{B2494D50-A198-F0E9-9E25-334C5B26C633}"/>
              </a:ext>
            </a:extLst>
          </p:cNvPr>
          <p:cNvSpPr>
            <a:spLocks noGrp="1"/>
          </p:cNvSpPr>
          <p:nvPr>
            <p:ph idx="1"/>
          </p:nvPr>
        </p:nvSpPr>
        <p:spPr>
          <a:xfrm>
            <a:off x="0" y="1181100"/>
            <a:ext cx="12090400" cy="5676899"/>
          </a:xfrm>
        </p:spPr>
        <p:txBody>
          <a:bodyPr/>
          <a:lstStyle/>
          <a:p>
            <a:pPr marL="0" indent="0">
              <a:buNone/>
            </a:pPr>
            <a:r>
              <a:rPr lang="en-CA" b="0" i="0" u="none" strike="noStrike" baseline="0" dirty="0">
                <a:solidFill>
                  <a:srgbClr val="000000"/>
                </a:solidFill>
                <a:latin typeface="Calibri" panose="020F0502020204030204" pitchFamily="34" charset="0"/>
              </a:rPr>
              <a:t>When John the Baptist was born, his father </a:t>
            </a:r>
            <a:r>
              <a:rPr lang="en-CA" b="1" i="0" u="none" strike="noStrike" baseline="0" dirty="0">
                <a:solidFill>
                  <a:srgbClr val="000000"/>
                </a:solidFill>
                <a:highlight>
                  <a:srgbClr val="FFFF00"/>
                </a:highlight>
                <a:latin typeface="Calibri" panose="020F0502020204030204" pitchFamily="34" charset="0"/>
              </a:rPr>
              <a:t>Zechariah</a:t>
            </a:r>
            <a:r>
              <a:rPr lang="en-CA" b="0" i="0" u="none" strike="noStrike" baseline="0" dirty="0">
                <a:solidFill>
                  <a:srgbClr val="000000"/>
                </a:solidFill>
                <a:latin typeface="Calibri" panose="020F0502020204030204" pitchFamily="34" charset="0"/>
              </a:rPr>
              <a:t>, issued a prophecy clearly </a:t>
            </a:r>
            <a:r>
              <a:rPr lang="en-CA" b="1" i="0" u="none" strike="noStrike" baseline="0" dirty="0">
                <a:solidFill>
                  <a:srgbClr val="000000"/>
                </a:solidFill>
                <a:highlight>
                  <a:srgbClr val="FFFF00"/>
                </a:highlight>
                <a:latin typeface="Calibri" panose="020F0502020204030204" pitchFamily="34" charset="0"/>
              </a:rPr>
              <a:t>identifying the Messianic expectation</a:t>
            </a:r>
            <a:r>
              <a:rPr lang="en-CA" b="0" i="0" u="none" strike="noStrike" baseline="0" dirty="0">
                <a:solidFill>
                  <a:srgbClr val="000000"/>
                </a:solidFill>
                <a:latin typeface="Calibri" panose="020F0502020204030204" pitchFamily="34" charset="0"/>
              </a:rPr>
              <a:t>: </a:t>
            </a:r>
            <a:endParaRPr lang="en-CA" sz="1800" b="0" i="0" u="none" strike="noStrike" baseline="0" dirty="0">
              <a:solidFill>
                <a:srgbClr val="000000"/>
              </a:solidFill>
              <a:latin typeface="Calibri" panose="020F0502020204030204" pitchFamily="34" charset="0"/>
            </a:endParaRPr>
          </a:p>
          <a:p>
            <a:pPr marL="457200" lvl="1" indent="0">
              <a:spcBef>
                <a:spcPts val="0"/>
              </a:spcBef>
              <a:buNone/>
            </a:pPr>
            <a:r>
              <a:rPr lang="en-CA" b="1" i="0" u="sng" strike="noStrike" baseline="0" dirty="0">
                <a:solidFill>
                  <a:srgbClr val="000000"/>
                </a:solidFill>
                <a:latin typeface="Calibri" panose="020F0502020204030204" pitchFamily="34" charset="0"/>
              </a:rPr>
              <a:t>Luke 1:67-73a, 76-77 ESV</a:t>
            </a:r>
          </a:p>
          <a:p>
            <a:pPr marL="457200" lvl="1" indent="0">
              <a:spcBef>
                <a:spcPts val="0"/>
              </a:spcBef>
              <a:buNone/>
            </a:pPr>
            <a:r>
              <a:rPr lang="en-CA" b="0" i="0" u="none" strike="noStrike" baseline="0" dirty="0">
                <a:solidFill>
                  <a:srgbClr val="000000"/>
                </a:solidFill>
                <a:latin typeface="Calibri" panose="020F0502020204030204" pitchFamily="34" charset="0"/>
              </a:rPr>
              <a:t>And his father </a:t>
            </a:r>
            <a:r>
              <a:rPr lang="en-CA" b="1" i="0" u="none" strike="noStrike" baseline="0" dirty="0">
                <a:solidFill>
                  <a:srgbClr val="000000"/>
                </a:solidFill>
                <a:highlight>
                  <a:srgbClr val="FFFF00"/>
                </a:highlight>
                <a:latin typeface="Calibri" panose="020F0502020204030204" pitchFamily="34" charset="0"/>
              </a:rPr>
              <a:t>Zechariah was filled with the Holy Spirit and prophesied</a:t>
            </a:r>
            <a:r>
              <a:rPr lang="en-CA" b="0" i="0" u="none" strike="noStrike" baseline="0" dirty="0">
                <a:solidFill>
                  <a:srgbClr val="000000"/>
                </a:solidFill>
                <a:latin typeface="Calibri" panose="020F0502020204030204" pitchFamily="34" charset="0"/>
              </a:rPr>
              <a:t>, saying,</a:t>
            </a:r>
          </a:p>
          <a:p>
            <a:pPr marL="914400" lvl="2" indent="0">
              <a:spcBef>
                <a:spcPts val="0"/>
              </a:spcBef>
              <a:buNone/>
            </a:pPr>
            <a:r>
              <a:rPr lang="en-CA" sz="2400" b="0" i="0" u="none" strike="noStrike" baseline="0" dirty="0">
                <a:solidFill>
                  <a:srgbClr val="000000"/>
                </a:solidFill>
                <a:latin typeface="Calibri" panose="020F0502020204030204" pitchFamily="34" charset="0"/>
              </a:rPr>
              <a:t>Blessed be the Lord God of Israel,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for he has visited and </a:t>
            </a:r>
            <a:r>
              <a:rPr lang="en-CA" sz="2400" b="1" i="0" u="none" strike="noStrike" baseline="0" dirty="0">
                <a:solidFill>
                  <a:srgbClr val="000000"/>
                </a:solidFill>
                <a:highlight>
                  <a:srgbClr val="FFFF00"/>
                </a:highlight>
                <a:latin typeface="Calibri" panose="020F0502020204030204" pitchFamily="34" charset="0"/>
              </a:rPr>
              <a:t>redeemed his people</a:t>
            </a:r>
            <a:r>
              <a:rPr lang="en-CA" sz="2400" b="1" i="0" u="none" strike="noStrike" baseline="0" dirty="0">
                <a:solidFill>
                  <a:srgbClr val="000000"/>
                </a:solidFill>
                <a:latin typeface="Calibri" panose="020F0502020204030204" pitchFamily="34" charset="0"/>
              </a:rPr>
              <a:t> </a:t>
            </a:r>
            <a:r>
              <a:rPr lang="en-CA" sz="2400" b="0" i="0" u="none" strike="noStrike" baseline="0" dirty="0">
                <a:solidFill>
                  <a:srgbClr val="000000"/>
                </a:solidFill>
                <a:latin typeface="Calibri" panose="020F0502020204030204" pitchFamily="34" charset="0"/>
              </a:rPr>
              <a:t>and has raised up a horn of salvation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for us </a:t>
            </a:r>
            <a:r>
              <a:rPr lang="en-CA" sz="2400" b="1" i="0" u="none" strike="noStrike" baseline="0" dirty="0">
                <a:solidFill>
                  <a:srgbClr val="000000"/>
                </a:solidFill>
                <a:highlight>
                  <a:srgbClr val="FFFF00"/>
                </a:highlight>
                <a:latin typeface="Calibri" panose="020F0502020204030204" pitchFamily="34" charset="0"/>
              </a:rPr>
              <a:t>in the house of his servant David</a:t>
            </a:r>
            <a:r>
              <a:rPr lang="en-CA" sz="2400" b="0" i="0" u="none" strike="noStrike" baseline="0" dirty="0">
                <a:solidFill>
                  <a:srgbClr val="000000"/>
                </a:solidFill>
                <a:latin typeface="Calibri" panose="020F0502020204030204" pitchFamily="34" charset="0"/>
              </a:rPr>
              <a:t>, </a:t>
            </a:r>
            <a:br>
              <a:rPr lang="en-CA" sz="2400" b="0" i="0" u="none" strike="noStrike" baseline="0" dirty="0">
                <a:solidFill>
                  <a:srgbClr val="000000"/>
                </a:solidFill>
                <a:latin typeface="Calibri" panose="020F0502020204030204" pitchFamily="34" charset="0"/>
              </a:rPr>
            </a:br>
            <a:r>
              <a:rPr lang="en-CA" sz="2400" b="1" i="0" u="none" strike="noStrike" baseline="0" dirty="0">
                <a:solidFill>
                  <a:srgbClr val="000000"/>
                </a:solidFill>
                <a:highlight>
                  <a:srgbClr val="FFFF00"/>
                </a:highlight>
                <a:latin typeface="Calibri" panose="020F0502020204030204" pitchFamily="34" charset="0"/>
              </a:rPr>
              <a:t>as he spoke by the mouth of his holy prophets from of old</a:t>
            </a:r>
            <a:r>
              <a:rPr lang="en-CA" sz="2400" b="0" i="0" u="none" strike="noStrike" baseline="0" dirty="0">
                <a:solidFill>
                  <a:srgbClr val="000000"/>
                </a:solidFill>
                <a:latin typeface="Calibri" panose="020F0502020204030204" pitchFamily="34" charset="0"/>
              </a:rPr>
              <a:t>,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that we should be </a:t>
            </a:r>
            <a:r>
              <a:rPr lang="en-CA" sz="2400" b="1" i="0" u="none" strike="noStrike" baseline="0" dirty="0">
                <a:solidFill>
                  <a:srgbClr val="000000"/>
                </a:solidFill>
                <a:highlight>
                  <a:srgbClr val="FFFF00"/>
                </a:highlight>
                <a:latin typeface="Calibri" panose="020F0502020204030204" pitchFamily="34" charset="0"/>
              </a:rPr>
              <a:t>saved from our enemies</a:t>
            </a:r>
            <a:r>
              <a:rPr lang="en-CA" sz="2400" b="1" i="0" u="none" strike="noStrike" baseline="0" dirty="0">
                <a:solidFill>
                  <a:srgbClr val="000000"/>
                </a:solidFill>
                <a:latin typeface="Calibri" panose="020F0502020204030204" pitchFamily="34" charset="0"/>
              </a:rPr>
              <a:t> </a:t>
            </a:r>
            <a:r>
              <a:rPr lang="en-CA" sz="2400" b="0" i="0" u="none" strike="noStrike" baseline="0" dirty="0">
                <a:solidFill>
                  <a:srgbClr val="000000"/>
                </a:solidFill>
                <a:latin typeface="Calibri" panose="020F0502020204030204" pitchFamily="34" charset="0"/>
              </a:rPr>
              <a:t>and from the hand of all who hate us;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to show the mercy promised to our fathers and to remember </a:t>
            </a:r>
            <a:r>
              <a:rPr lang="en-CA" sz="2400" b="1" i="0" u="none" strike="noStrike" baseline="0" dirty="0">
                <a:solidFill>
                  <a:srgbClr val="000000"/>
                </a:solidFill>
                <a:highlight>
                  <a:srgbClr val="FFFF00"/>
                </a:highlight>
                <a:latin typeface="Calibri" panose="020F0502020204030204" pitchFamily="34" charset="0"/>
              </a:rPr>
              <a:t>his holy covenant</a:t>
            </a:r>
            <a:r>
              <a:rPr lang="en-CA" sz="2400" b="0" i="0" u="none" strike="noStrike" baseline="0" dirty="0">
                <a:solidFill>
                  <a:srgbClr val="000000"/>
                </a:solidFill>
                <a:latin typeface="Calibri" panose="020F0502020204030204" pitchFamily="34" charset="0"/>
              </a:rPr>
              <a:t>,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the oath that he swore </a:t>
            </a:r>
            <a:r>
              <a:rPr lang="en-CA" sz="2400" b="1" i="0" u="none" strike="noStrike" baseline="0" dirty="0">
                <a:solidFill>
                  <a:srgbClr val="000000"/>
                </a:solidFill>
                <a:highlight>
                  <a:srgbClr val="FFFF00"/>
                </a:highlight>
                <a:latin typeface="Calibri" panose="020F0502020204030204" pitchFamily="34" charset="0"/>
              </a:rPr>
              <a:t>to our father Abraham</a:t>
            </a:r>
            <a:r>
              <a:rPr lang="en-CA" sz="2400" b="0" i="0" u="none" strike="noStrike" baseline="0" dirty="0">
                <a:solidFill>
                  <a:srgbClr val="000000"/>
                </a:solidFill>
                <a:latin typeface="Calibri" panose="020F0502020204030204" pitchFamily="34" charset="0"/>
              </a:rPr>
              <a:t> …</a:t>
            </a:r>
          </a:p>
          <a:p>
            <a:pPr marL="914400" lvl="2" indent="0">
              <a:spcBef>
                <a:spcPts val="0"/>
              </a:spcBef>
              <a:buNone/>
            </a:pPr>
            <a:r>
              <a:rPr lang="en-CA" sz="2400" b="0" i="0" u="none" strike="noStrike" baseline="0" dirty="0">
                <a:solidFill>
                  <a:srgbClr val="000000"/>
                </a:solidFill>
                <a:latin typeface="Calibri" panose="020F0502020204030204" pitchFamily="34" charset="0"/>
              </a:rPr>
              <a:t>And you, child, will be called </a:t>
            </a:r>
            <a:r>
              <a:rPr lang="en-CA" sz="2400" b="1" i="0" u="none" strike="noStrike" baseline="0" dirty="0">
                <a:solidFill>
                  <a:srgbClr val="000000"/>
                </a:solidFill>
                <a:highlight>
                  <a:srgbClr val="FFFF00"/>
                </a:highlight>
                <a:latin typeface="Calibri" panose="020F0502020204030204" pitchFamily="34" charset="0"/>
              </a:rPr>
              <a:t>the prophet of the Most High</a:t>
            </a:r>
            <a:r>
              <a:rPr lang="en-CA" sz="2400" b="0" i="0" u="none" strike="noStrike" baseline="0" dirty="0">
                <a:solidFill>
                  <a:srgbClr val="000000"/>
                </a:solidFill>
                <a:latin typeface="Calibri" panose="020F0502020204030204" pitchFamily="34" charset="0"/>
              </a:rPr>
              <a:t>;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for </a:t>
            </a:r>
            <a:r>
              <a:rPr lang="en-CA" sz="2400" b="1" i="0" u="none" strike="noStrike" baseline="0" dirty="0">
                <a:solidFill>
                  <a:srgbClr val="000000"/>
                </a:solidFill>
                <a:highlight>
                  <a:srgbClr val="FFFF00"/>
                </a:highlight>
                <a:latin typeface="Calibri" panose="020F0502020204030204" pitchFamily="34" charset="0"/>
              </a:rPr>
              <a:t>you will go before the Lord to prepare his ways</a:t>
            </a:r>
            <a:r>
              <a:rPr lang="en-CA" sz="2400" b="0" i="0" u="none" strike="noStrike" baseline="0" dirty="0">
                <a:solidFill>
                  <a:srgbClr val="000000"/>
                </a:solidFill>
                <a:latin typeface="Calibri" panose="020F0502020204030204" pitchFamily="34" charset="0"/>
              </a:rPr>
              <a:t>,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to give </a:t>
            </a:r>
            <a:r>
              <a:rPr lang="en-CA" sz="2400" b="1" i="0" u="none" strike="noStrike" baseline="0" dirty="0">
                <a:solidFill>
                  <a:srgbClr val="000000"/>
                </a:solidFill>
                <a:highlight>
                  <a:srgbClr val="FFFF00"/>
                </a:highlight>
                <a:latin typeface="Calibri" panose="020F0502020204030204" pitchFamily="34" charset="0"/>
              </a:rPr>
              <a:t>knowledge of salvation</a:t>
            </a:r>
            <a:r>
              <a:rPr lang="en-CA" sz="2400" b="1" i="0" u="none" strike="noStrike" baseline="0" dirty="0">
                <a:solidFill>
                  <a:srgbClr val="000000"/>
                </a:solidFill>
                <a:latin typeface="Calibri" panose="020F0502020204030204" pitchFamily="34" charset="0"/>
              </a:rPr>
              <a:t> </a:t>
            </a:r>
            <a:r>
              <a:rPr lang="en-CA" sz="2400" b="0" i="0" u="none" strike="noStrike" baseline="0" dirty="0">
                <a:solidFill>
                  <a:srgbClr val="000000"/>
                </a:solidFill>
                <a:latin typeface="Calibri" panose="020F0502020204030204" pitchFamily="34" charset="0"/>
              </a:rPr>
              <a:t>to his people in the </a:t>
            </a:r>
            <a:r>
              <a:rPr lang="en-CA" sz="2400" b="1" i="0" u="none" strike="noStrike" baseline="0" dirty="0">
                <a:solidFill>
                  <a:srgbClr val="000000"/>
                </a:solidFill>
                <a:highlight>
                  <a:srgbClr val="FFFF00"/>
                </a:highlight>
                <a:latin typeface="Calibri" panose="020F0502020204030204" pitchFamily="34" charset="0"/>
              </a:rPr>
              <a:t>forgiveness of their sins</a:t>
            </a:r>
            <a:r>
              <a:rPr lang="en-CA" sz="2400" b="0" i="0" u="none" strike="noStrike" baseline="0" dirty="0">
                <a:solidFill>
                  <a:srgbClr val="000000"/>
                </a:solidFill>
                <a:latin typeface="Calibri" panose="020F0502020204030204" pitchFamily="34" charset="0"/>
              </a:rPr>
              <a:t> …</a:t>
            </a:r>
          </a:p>
        </p:txBody>
      </p:sp>
    </p:spTree>
    <p:extLst>
      <p:ext uri="{BB962C8B-B14F-4D97-AF65-F5344CB8AC3E}">
        <p14:creationId xmlns:p14="http://schemas.microsoft.com/office/powerpoint/2010/main" val="6181145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8452C-D042-5058-FE38-7EC3309A7337}"/>
              </a:ext>
            </a:extLst>
          </p:cNvPr>
          <p:cNvSpPr>
            <a:spLocks noGrp="1"/>
          </p:cNvSpPr>
          <p:nvPr>
            <p:ph type="title"/>
          </p:nvPr>
        </p:nvSpPr>
        <p:spPr>
          <a:xfrm>
            <a:off x="838200" y="1"/>
            <a:ext cx="10515600" cy="1181099"/>
          </a:xfrm>
        </p:spPr>
        <p:txBody>
          <a:bodyPr/>
          <a:lstStyle/>
          <a:p>
            <a:pPr algn="ctr"/>
            <a:r>
              <a:rPr lang="en-CA" dirty="0">
                <a:latin typeface="Arial Black" panose="020B0A04020102020204" pitchFamily="34" charset="0"/>
              </a:rPr>
              <a:t>Jesus is the Messiah</a:t>
            </a:r>
          </a:p>
        </p:txBody>
      </p:sp>
      <p:sp>
        <p:nvSpPr>
          <p:cNvPr id="3" name="Content Placeholder 2">
            <a:extLst>
              <a:ext uri="{FF2B5EF4-FFF2-40B4-BE49-F238E27FC236}">
                <a16:creationId xmlns:a16="http://schemas.microsoft.com/office/drawing/2014/main" id="{E9E9BAAD-C887-CE78-208B-FC5499902DF7}"/>
              </a:ext>
            </a:extLst>
          </p:cNvPr>
          <p:cNvSpPr>
            <a:spLocks noGrp="1"/>
          </p:cNvSpPr>
          <p:nvPr>
            <p:ph idx="1"/>
          </p:nvPr>
        </p:nvSpPr>
        <p:spPr>
          <a:xfrm>
            <a:off x="0" y="1181100"/>
            <a:ext cx="12192000" cy="5676899"/>
          </a:xfrm>
        </p:spPr>
        <p:txBody>
          <a:bodyPr/>
          <a:lstStyle/>
          <a:p>
            <a:r>
              <a:rPr lang="en-CA" b="0" i="0" u="none" strike="noStrike" baseline="0" dirty="0">
                <a:solidFill>
                  <a:srgbClr val="000000"/>
                </a:solidFill>
                <a:latin typeface="Calibri" panose="020F0502020204030204" pitchFamily="34" charset="0"/>
              </a:rPr>
              <a:t>At about age twelve, </a:t>
            </a:r>
            <a:r>
              <a:rPr lang="en-CA" b="1" i="0" u="none" strike="noStrike" baseline="0" dirty="0">
                <a:solidFill>
                  <a:srgbClr val="000000"/>
                </a:solidFill>
                <a:highlight>
                  <a:srgbClr val="FFFF00"/>
                </a:highlight>
                <a:latin typeface="Calibri" panose="020F0502020204030204" pitchFamily="34" charset="0"/>
              </a:rPr>
              <a:t>the boy Jesus</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found his way into the Temple where he </a:t>
            </a:r>
            <a:r>
              <a:rPr lang="en-CA" b="1" i="0" u="none" strike="noStrike" baseline="0" dirty="0">
                <a:solidFill>
                  <a:srgbClr val="000000"/>
                </a:solidFill>
                <a:highlight>
                  <a:srgbClr val="FFFF00"/>
                </a:highlight>
                <a:latin typeface="Calibri" panose="020F0502020204030204" pitchFamily="34" charset="0"/>
              </a:rPr>
              <a:t>began to question the teachers</a:t>
            </a:r>
            <a:endParaRPr lang="en-CA" b="0" i="0" u="none" strike="noStrike" baseline="0" dirty="0">
              <a:solidFill>
                <a:srgbClr val="000000"/>
              </a:solidFill>
              <a:latin typeface="Calibri" panose="020F0502020204030204" pitchFamily="34" charset="0"/>
            </a:endParaRPr>
          </a:p>
          <a:p>
            <a:r>
              <a:rPr lang="en-CA" b="0" i="0" u="none" strike="noStrike" baseline="0" dirty="0">
                <a:solidFill>
                  <a:srgbClr val="000000"/>
                </a:solidFill>
                <a:latin typeface="Calibri" panose="020F0502020204030204" pitchFamily="34" charset="0"/>
              </a:rPr>
              <a:t>When </a:t>
            </a:r>
            <a:r>
              <a:rPr lang="en-CA" b="1" i="0" u="none" strike="noStrike" baseline="0" dirty="0">
                <a:solidFill>
                  <a:srgbClr val="000000"/>
                </a:solidFill>
                <a:highlight>
                  <a:srgbClr val="FFFF00"/>
                </a:highlight>
                <a:latin typeface="Calibri" panose="020F0502020204030204" pitchFamily="34" charset="0"/>
              </a:rPr>
              <a:t>his parents</a:t>
            </a:r>
            <a:r>
              <a:rPr lang="en-CA" b="0" i="0" u="none" strike="noStrike" baseline="0" dirty="0">
                <a:solidFill>
                  <a:srgbClr val="000000"/>
                </a:solidFill>
                <a:latin typeface="Calibri" panose="020F0502020204030204" pitchFamily="34" charset="0"/>
              </a:rPr>
              <a:t> found him, they </a:t>
            </a:r>
            <a:r>
              <a:rPr lang="en-CA" b="1" i="0" u="none" strike="noStrike" baseline="0" dirty="0">
                <a:solidFill>
                  <a:srgbClr val="000000"/>
                </a:solidFill>
                <a:highlight>
                  <a:srgbClr val="FFFF00"/>
                </a:highlight>
                <a:latin typeface="Calibri" panose="020F0502020204030204" pitchFamily="34" charset="0"/>
              </a:rPr>
              <a:t>were astonished at his self-awareness</a:t>
            </a:r>
            <a:r>
              <a:rPr lang="en-CA" b="0" i="0" u="none" strike="noStrike" baseline="0" dirty="0">
                <a:solidFill>
                  <a:srgbClr val="000000"/>
                </a:solidFill>
                <a:latin typeface="Calibri" panose="020F0502020204030204" pitchFamily="34" charset="0"/>
              </a:rPr>
              <a:t>: </a:t>
            </a:r>
          </a:p>
          <a:p>
            <a:pPr marL="457200" lvl="1" indent="0">
              <a:spcBef>
                <a:spcPts val="0"/>
              </a:spcBef>
              <a:buNone/>
            </a:pPr>
            <a:r>
              <a:rPr lang="en-CA" b="1" i="0" u="sng" strike="noStrike" baseline="0" dirty="0">
                <a:solidFill>
                  <a:srgbClr val="000000"/>
                </a:solidFill>
                <a:latin typeface="Calibri" panose="020F0502020204030204" pitchFamily="34" charset="0"/>
              </a:rPr>
              <a:t>Luke 2:46-50 ESV</a:t>
            </a:r>
          </a:p>
          <a:p>
            <a:pPr marL="457200" lvl="1" indent="0">
              <a:spcBef>
                <a:spcPts val="0"/>
              </a:spcBef>
              <a:buNone/>
            </a:pPr>
            <a:r>
              <a:rPr lang="en-CA" b="0" i="0" u="none" strike="noStrike" baseline="0" dirty="0">
                <a:solidFill>
                  <a:srgbClr val="000000"/>
                </a:solidFill>
                <a:latin typeface="Calibri" panose="020F0502020204030204" pitchFamily="34" charset="0"/>
              </a:rPr>
              <a:t>After three days they found him in the temple, </a:t>
            </a:r>
            <a:r>
              <a:rPr lang="en-CA" b="1" i="0" u="none" strike="noStrike" baseline="0" dirty="0">
                <a:solidFill>
                  <a:srgbClr val="000000"/>
                </a:solidFill>
                <a:highlight>
                  <a:srgbClr val="FFFF00"/>
                </a:highlight>
                <a:latin typeface="Calibri" panose="020F0502020204030204" pitchFamily="34" charset="0"/>
              </a:rPr>
              <a:t>sitting among the teachers</a:t>
            </a:r>
            <a:r>
              <a:rPr lang="en-CA" b="0" i="0" u="none" strike="noStrike" baseline="0" dirty="0">
                <a:solidFill>
                  <a:srgbClr val="000000"/>
                </a:solidFill>
                <a:latin typeface="Calibri" panose="020F0502020204030204" pitchFamily="34" charset="0"/>
              </a:rPr>
              <a:t>,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listening to them and </a:t>
            </a:r>
            <a:r>
              <a:rPr lang="en-CA" b="1" i="0" u="none" strike="noStrike" baseline="0" dirty="0">
                <a:solidFill>
                  <a:srgbClr val="000000"/>
                </a:solidFill>
                <a:highlight>
                  <a:srgbClr val="FFFF00"/>
                </a:highlight>
                <a:latin typeface="Calibri" panose="020F0502020204030204" pitchFamily="34" charset="0"/>
              </a:rPr>
              <a:t>asking them questions</a:t>
            </a:r>
            <a:r>
              <a:rPr lang="en-CA" b="0" i="0" u="none" strike="noStrike" baseline="0" dirty="0">
                <a:solidFill>
                  <a:srgbClr val="000000"/>
                </a:solidFill>
                <a:latin typeface="Calibri" panose="020F0502020204030204" pitchFamily="34" charset="0"/>
              </a:rPr>
              <a:t>.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all who heard him were amazed at his understanding and his answers. </a:t>
            </a:r>
          </a:p>
          <a:p>
            <a:pPr marL="457200" lvl="1" indent="0">
              <a:spcBef>
                <a:spcPts val="600"/>
              </a:spcBef>
              <a:buNone/>
            </a:pPr>
            <a:r>
              <a:rPr lang="en-CA" b="0" i="0" u="none" strike="noStrike" baseline="0" dirty="0">
                <a:solidFill>
                  <a:srgbClr val="000000"/>
                </a:solidFill>
                <a:latin typeface="Calibri" panose="020F0502020204030204" pitchFamily="34" charset="0"/>
              </a:rPr>
              <a:t>And when </a:t>
            </a:r>
            <a:r>
              <a:rPr lang="en-CA" b="1" i="0" u="none" strike="noStrike" baseline="0" dirty="0">
                <a:solidFill>
                  <a:srgbClr val="000000"/>
                </a:solidFill>
                <a:highlight>
                  <a:srgbClr val="FFFF00"/>
                </a:highlight>
                <a:latin typeface="Calibri" panose="020F0502020204030204" pitchFamily="34" charset="0"/>
              </a:rPr>
              <a:t>his parents</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saw him, they </a:t>
            </a:r>
            <a:r>
              <a:rPr lang="en-CA" b="1" i="0" u="none" strike="noStrike" baseline="0" dirty="0">
                <a:solidFill>
                  <a:srgbClr val="000000"/>
                </a:solidFill>
                <a:highlight>
                  <a:srgbClr val="FFFF00"/>
                </a:highlight>
                <a:latin typeface="Calibri" panose="020F0502020204030204" pitchFamily="34" charset="0"/>
              </a:rPr>
              <a:t>were astonished</a:t>
            </a:r>
            <a:r>
              <a:rPr lang="en-CA" b="0" i="0" u="none" strike="noStrike" baseline="0" dirty="0">
                <a:solidFill>
                  <a:srgbClr val="000000"/>
                </a:solidFill>
                <a:latin typeface="Calibri" panose="020F0502020204030204" pitchFamily="34" charset="0"/>
              </a:rPr>
              <a:t>.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his mother said to him, </a:t>
            </a:r>
          </a:p>
          <a:p>
            <a:pPr marL="914400" lvl="2" indent="0">
              <a:spcBef>
                <a:spcPts val="0"/>
              </a:spcBef>
              <a:buNone/>
            </a:pPr>
            <a:r>
              <a:rPr lang="en-CA" sz="2400" b="0" i="0" u="none" strike="noStrike" baseline="0" dirty="0">
                <a:solidFill>
                  <a:srgbClr val="000000"/>
                </a:solidFill>
                <a:latin typeface="Calibri" panose="020F0502020204030204" pitchFamily="34" charset="0"/>
              </a:rPr>
              <a:t>“Son, why have you treated us so?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Behold, your father and I have been searching for you in great distress.” </a:t>
            </a:r>
          </a:p>
          <a:p>
            <a:pPr marL="457200" lvl="1" indent="0">
              <a:spcBef>
                <a:spcPts val="600"/>
              </a:spcBef>
              <a:buNone/>
            </a:pPr>
            <a:r>
              <a:rPr lang="en-CA" b="0" i="0" u="none" strike="noStrike" baseline="0" dirty="0">
                <a:solidFill>
                  <a:srgbClr val="000000"/>
                </a:solidFill>
                <a:latin typeface="Calibri" panose="020F0502020204030204" pitchFamily="34" charset="0"/>
              </a:rPr>
              <a:t>And he said to them, </a:t>
            </a:r>
          </a:p>
          <a:p>
            <a:pPr marL="914400" lvl="2" indent="0">
              <a:spcBef>
                <a:spcPts val="0"/>
              </a:spcBef>
              <a:buNone/>
            </a:pPr>
            <a:r>
              <a:rPr lang="en-CA" sz="2400" b="0" i="0" u="none" strike="noStrike" baseline="0" dirty="0">
                <a:solidFill>
                  <a:srgbClr val="000000"/>
                </a:solidFill>
                <a:latin typeface="Calibri" panose="020F0502020204030204" pitchFamily="34" charset="0"/>
              </a:rPr>
              <a:t>“Why were you looking for me?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Did you not know</a:t>
            </a:r>
            <a:r>
              <a:rPr lang="en-CA" sz="2400" i="0" u="none" strike="noStrike" baseline="0" dirty="0">
                <a:solidFill>
                  <a:srgbClr val="000000"/>
                </a:solidFill>
                <a:latin typeface="Calibri" panose="020F0502020204030204" pitchFamily="34" charset="0"/>
              </a:rPr>
              <a:t> that </a:t>
            </a:r>
            <a:r>
              <a:rPr lang="en-CA" sz="2400" b="1" i="0" u="none" strike="noStrike" baseline="0" dirty="0">
                <a:solidFill>
                  <a:srgbClr val="000000"/>
                </a:solidFill>
                <a:highlight>
                  <a:srgbClr val="FFFF00"/>
                </a:highlight>
                <a:latin typeface="Calibri" panose="020F0502020204030204" pitchFamily="34" charset="0"/>
              </a:rPr>
              <a:t>I must be about my Father’s business</a:t>
            </a:r>
            <a:r>
              <a:rPr lang="en-CA" sz="2400" b="0" i="0" u="none" strike="noStrike" baseline="0" dirty="0">
                <a:solidFill>
                  <a:srgbClr val="000000"/>
                </a:solidFill>
                <a:latin typeface="Calibri" panose="020F0502020204030204" pitchFamily="34" charset="0"/>
              </a:rPr>
              <a:t>?” </a:t>
            </a:r>
          </a:p>
          <a:p>
            <a:pPr marL="457200" lvl="1" indent="0">
              <a:spcBef>
                <a:spcPts val="600"/>
              </a:spcBef>
              <a:buNone/>
            </a:pPr>
            <a:r>
              <a:rPr lang="en-CA" b="0" i="0" u="none" strike="noStrike" baseline="0" dirty="0">
                <a:solidFill>
                  <a:srgbClr val="000000"/>
                </a:solidFill>
                <a:latin typeface="Calibri" panose="020F0502020204030204" pitchFamily="34" charset="0"/>
              </a:rPr>
              <a:t>And </a:t>
            </a:r>
            <a:r>
              <a:rPr lang="en-CA" b="1" i="0" u="none" strike="noStrike" baseline="0" dirty="0">
                <a:solidFill>
                  <a:srgbClr val="000000"/>
                </a:solidFill>
                <a:highlight>
                  <a:srgbClr val="FFFF00"/>
                </a:highlight>
                <a:latin typeface="Calibri" panose="020F0502020204030204" pitchFamily="34" charset="0"/>
              </a:rPr>
              <a:t>they did not understand the saying that he spoke to them</a:t>
            </a:r>
            <a:r>
              <a:rPr lang="en-CA" b="0" i="0" u="none" strike="noStrike" baseline="0" dirty="0">
                <a:solidFill>
                  <a:srgbClr val="000000"/>
                </a:solidFill>
                <a:latin typeface="Calibri" panose="020F0502020204030204" pitchFamily="34" charset="0"/>
              </a:rPr>
              <a:t>.</a:t>
            </a:r>
            <a:endParaRPr lang="en-CA" sz="4000" dirty="0"/>
          </a:p>
        </p:txBody>
      </p:sp>
    </p:spTree>
    <p:extLst>
      <p:ext uri="{BB962C8B-B14F-4D97-AF65-F5344CB8AC3E}">
        <p14:creationId xmlns:p14="http://schemas.microsoft.com/office/powerpoint/2010/main" val="14729769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D40892-B469-E43F-03BA-F6936B09EF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46018F-B744-4E0D-F704-C3D224A8D577}"/>
              </a:ext>
            </a:extLst>
          </p:cNvPr>
          <p:cNvSpPr>
            <a:spLocks noGrp="1"/>
          </p:cNvSpPr>
          <p:nvPr>
            <p:ph type="title"/>
          </p:nvPr>
        </p:nvSpPr>
        <p:spPr>
          <a:xfrm>
            <a:off x="838200" y="1"/>
            <a:ext cx="10515600" cy="1181099"/>
          </a:xfrm>
        </p:spPr>
        <p:txBody>
          <a:bodyPr/>
          <a:lstStyle/>
          <a:p>
            <a:pPr algn="ctr"/>
            <a:r>
              <a:rPr lang="en-CA" dirty="0">
                <a:latin typeface="Arial Black" panose="020B0A04020102020204" pitchFamily="34" charset="0"/>
              </a:rPr>
              <a:t>Jesus is the Messiah</a:t>
            </a:r>
          </a:p>
        </p:txBody>
      </p:sp>
      <p:sp>
        <p:nvSpPr>
          <p:cNvPr id="3" name="Content Placeholder 2">
            <a:extLst>
              <a:ext uri="{FF2B5EF4-FFF2-40B4-BE49-F238E27FC236}">
                <a16:creationId xmlns:a16="http://schemas.microsoft.com/office/drawing/2014/main" id="{F6C9256D-1292-A791-A756-70C75A765798}"/>
              </a:ext>
            </a:extLst>
          </p:cNvPr>
          <p:cNvSpPr>
            <a:spLocks noGrp="1"/>
          </p:cNvSpPr>
          <p:nvPr>
            <p:ph idx="1"/>
          </p:nvPr>
        </p:nvSpPr>
        <p:spPr>
          <a:xfrm>
            <a:off x="0" y="1181100"/>
            <a:ext cx="12192000" cy="5676899"/>
          </a:xfrm>
        </p:spPr>
        <p:txBody>
          <a:bodyPr>
            <a:normAutofit lnSpcReduction="10000"/>
          </a:bodyPr>
          <a:lstStyle/>
          <a:p>
            <a:pPr marL="0" indent="0">
              <a:spcBef>
                <a:spcPts val="0"/>
              </a:spcBef>
              <a:buNone/>
            </a:pPr>
            <a:r>
              <a:rPr lang="en-CA" b="0" i="0" u="none" strike="noStrike" baseline="0" dirty="0">
                <a:solidFill>
                  <a:srgbClr val="000000"/>
                </a:solidFill>
                <a:latin typeface="Calibri" panose="020F0502020204030204" pitchFamily="34" charset="0"/>
              </a:rPr>
              <a:t>Near the beginning of the Great Galilean Ministry, </a:t>
            </a:r>
            <a:r>
              <a:rPr lang="en-CA" b="1" i="0" u="none" strike="noStrike" baseline="0" dirty="0">
                <a:solidFill>
                  <a:srgbClr val="000000"/>
                </a:solidFill>
                <a:highlight>
                  <a:srgbClr val="FFFF00"/>
                </a:highlight>
                <a:latin typeface="Calibri" panose="020F0502020204030204" pitchFamily="34" charset="0"/>
              </a:rPr>
              <a:t>Jesus was in the Synagogue in Nazareth</a:t>
            </a:r>
            <a:r>
              <a:rPr lang="en-CA" b="0" i="0" u="none" strike="noStrike" baseline="0" dirty="0">
                <a:solidFill>
                  <a:srgbClr val="000000"/>
                </a:solidFill>
                <a:latin typeface="Calibri" panose="020F0502020204030204" pitchFamily="34" charset="0"/>
              </a:rPr>
              <a:t>, and he was given the Isaiah scroll from which to read – </a:t>
            </a:r>
            <a:r>
              <a:rPr lang="en-CA" b="1" i="0" u="none" strike="noStrike" baseline="0" dirty="0">
                <a:solidFill>
                  <a:srgbClr val="000000"/>
                </a:solidFill>
                <a:highlight>
                  <a:srgbClr val="FFFF00"/>
                </a:highlight>
                <a:latin typeface="Calibri" panose="020F0502020204030204" pitchFamily="34" charset="0"/>
              </a:rPr>
              <a:t>Jesus opened to the Fifth Servant Song and read</a:t>
            </a:r>
            <a:r>
              <a:rPr lang="en-CA" b="0" i="0" u="none" strike="noStrike" baseline="0" dirty="0">
                <a:solidFill>
                  <a:srgbClr val="000000"/>
                </a:solidFill>
                <a:latin typeface="Calibri" panose="020F0502020204030204" pitchFamily="34" charset="0"/>
              </a:rPr>
              <a:t>: </a:t>
            </a:r>
          </a:p>
          <a:p>
            <a:pPr marL="457200" lvl="1" indent="0">
              <a:spcBef>
                <a:spcPts val="0"/>
              </a:spcBef>
              <a:buNone/>
            </a:pPr>
            <a:r>
              <a:rPr lang="en-CA" b="1" i="0" u="sng" strike="noStrike" baseline="0" dirty="0">
                <a:solidFill>
                  <a:srgbClr val="000000"/>
                </a:solidFill>
                <a:latin typeface="Calibri" panose="020F0502020204030204" pitchFamily="34" charset="0"/>
              </a:rPr>
              <a:t>Luke 4:16-21 ESV</a:t>
            </a:r>
          </a:p>
          <a:p>
            <a:pPr marL="457200" lvl="1" indent="0">
              <a:spcBef>
                <a:spcPts val="0"/>
              </a:spcBef>
              <a:buNone/>
            </a:pPr>
            <a:r>
              <a:rPr lang="en-CA" b="0" i="0" u="none" strike="noStrike" baseline="0" dirty="0">
                <a:solidFill>
                  <a:srgbClr val="000000"/>
                </a:solidFill>
                <a:latin typeface="Calibri" panose="020F0502020204030204" pitchFamily="34" charset="0"/>
              </a:rPr>
              <a:t>And he came to </a:t>
            </a:r>
            <a:r>
              <a:rPr lang="en-CA" b="1" i="0" u="none" strike="noStrike" baseline="0" dirty="0">
                <a:solidFill>
                  <a:srgbClr val="000000"/>
                </a:solidFill>
                <a:highlight>
                  <a:srgbClr val="FFFF00"/>
                </a:highlight>
                <a:latin typeface="Calibri" panose="020F0502020204030204" pitchFamily="34" charset="0"/>
              </a:rPr>
              <a:t>Nazareth</a:t>
            </a:r>
            <a:r>
              <a:rPr lang="en-CA" b="0" i="0" u="none" strike="noStrike" baseline="0" dirty="0">
                <a:solidFill>
                  <a:srgbClr val="000000"/>
                </a:solidFill>
                <a:latin typeface="Calibri" panose="020F0502020204030204" pitchFamily="34" charset="0"/>
              </a:rPr>
              <a:t>, where he had been brought up.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as was his custom, he went to the synagogue on the Sabbath day,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a:t>
            </a:r>
            <a:r>
              <a:rPr lang="en-CA" b="1" i="0" u="none" strike="noStrike" baseline="0" dirty="0">
                <a:solidFill>
                  <a:srgbClr val="000000"/>
                </a:solidFill>
                <a:highlight>
                  <a:srgbClr val="FFFF00"/>
                </a:highlight>
                <a:latin typeface="Calibri" panose="020F0502020204030204" pitchFamily="34" charset="0"/>
              </a:rPr>
              <a:t>he stood up to read</a:t>
            </a:r>
            <a:r>
              <a:rPr lang="en-CA" b="0" i="0" u="none" strike="noStrike" baseline="0" dirty="0">
                <a:solidFill>
                  <a:srgbClr val="000000"/>
                </a:solidFill>
                <a:latin typeface="Calibri" panose="020F0502020204030204" pitchFamily="34" charset="0"/>
              </a:rPr>
              <a:t>.  And the scroll of the prophet Isaiah was given to him.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He unrolled the scroll and </a:t>
            </a:r>
            <a:r>
              <a:rPr lang="en-CA" b="1" i="0" u="none" strike="noStrike" baseline="0" dirty="0">
                <a:solidFill>
                  <a:srgbClr val="000000"/>
                </a:solidFill>
                <a:highlight>
                  <a:srgbClr val="FFFF00"/>
                </a:highlight>
                <a:latin typeface="Calibri" panose="020F0502020204030204" pitchFamily="34" charset="0"/>
              </a:rPr>
              <a:t>found the place</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where it was written, </a:t>
            </a:r>
          </a:p>
          <a:p>
            <a:pPr marL="914400" lvl="2" indent="0">
              <a:spcBef>
                <a:spcPts val="0"/>
              </a:spcBef>
              <a:buNone/>
            </a:pPr>
            <a:r>
              <a:rPr lang="en-CA" sz="2400" b="1" i="0" u="none" strike="noStrike" baseline="0" dirty="0">
                <a:solidFill>
                  <a:srgbClr val="000000"/>
                </a:solidFill>
                <a:highlight>
                  <a:srgbClr val="FFFF00"/>
                </a:highlight>
                <a:latin typeface="Calibri" panose="020F0502020204030204" pitchFamily="34" charset="0"/>
              </a:rPr>
              <a:t>The Spirit of the Lord is upon me</a:t>
            </a:r>
            <a:r>
              <a:rPr lang="en-CA" sz="2400" b="0" i="0" u="none" strike="noStrike" baseline="0" dirty="0">
                <a:solidFill>
                  <a:srgbClr val="000000"/>
                </a:solidFill>
                <a:latin typeface="Calibri" panose="020F0502020204030204" pitchFamily="34" charset="0"/>
              </a:rPr>
              <a:t>,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because </a:t>
            </a:r>
            <a:r>
              <a:rPr lang="en-CA" sz="2400" b="1" i="0" u="none" strike="noStrike" baseline="0" dirty="0">
                <a:solidFill>
                  <a:srgbClr val="000000"/>
                </a:solidFill>
                <a:highlight>
                  <a:srgbClr val="FFFF00"/>
                </a:highlight>
                <a:latin typeface="Calibri" panose="020F0502020204030204" pitchFamily="34" charset="0"/>
              </a:rPr>
              <a:t>he has anointed me to proclaim good news to the poor</a:t>
            </a:r>
            <a:r>
              <a:rPr lang="en-CA" sz="2400" b="0" i="0" u="none" strike="noStrike" baseline="0" dirty="0">
                <a:solidFill>
                  <a:srgbClr val="000000"/>
                </a:solidFill>
                <a:latin typeface="Calibri" panose="020F0502020204030204" pitchFamily="34" charset="0"/>
              </a:rPr>
              <a:t>.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He has sent me to proclaim liberty to the captives and recovering of sight to the blind,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to set at liberty those who are oppressed, </a:t>
            </a:r>
            <a:r>
              <a:rPr lang="en-CA" sz="2400" b="1" i="0" u="none" strike="noStrike" baseline="0" dirty="0">
                <a:solidFill>
                  <a:srgbClr val="000000"/>
                </a:solidFill>
                <a:highlight>
                  <a:srgbClr val="FFFF00"/>
                </a:highlight>
                <a:latin typeface="Calibri" panose="020F0502020204030204" pitchFamily="34" charset="0"/>
              </a:rPr>
              <a:t>to proclaim the year of the Lord’s favor</a:t>
            </a:r>
            <a:r>
              <a:rPr lang="en-CA" sz="2400" b="0" i="0" u="none" strike="noStrike" baseline="0" dirty="0">
                <a:solidFill>
                  <a:srgbClr val="000000"/>
                </a:solidFill>
                <a:latin typeface="Calibri" panose="020F0502020204030204" pitchFamily="34" charset="0"/>
              </a:rPr>
              <a:t>.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(cit</a:t>
            </a:r>
            <a:r>
              <a:rPr lang="en-CA" sz="2400" dirty="0">
                <a:solidFill>
                  <a:srgbClr val="000000"/>
                </a:solidFill>
                <a:latin typeface="Calibri" panose="020F0502020204030204" pitchFamily="34" charset="0"/>
              </a:rPr>
              <a:t>ing</a:t>
            </a:r>
            <a:r>
              <a:rPr lang="en-CA" sz="2400" b="0" i="0" u="none" strike="noStrike" baseline="0" dirty="0">
                <a:solidFill>
                  <a:srgbClr val="000000"/>
                </a:solidFill>
                <a:latin typeface="Calibri" panose="020F0502020204030204" pitchFamily="34" charset="0"/>
              </a:rPr>
              <a:t> Isaiah 61:1-2a) </a:t>
            </a:r>
          </a:p>
          <a:p>
            <a:pPr marL="457200" lvl="1" indent="0">
              <a:spcBef>
                <a:spcPts val="0"/>
              </a:spcBef>
              <a:buNone/>
            </a:pPr>
            <a:r>
              <a:rPr lang="en-CA" b="0" i="0" u="none" strike="noStrike" baseline="0" dirty="0">
                <a:solidFill>
                  <a:srgbClr val="000000"/>
                </a:solidFill>
                <a:latin typeface="Calibri" panose="020F0502020204030204" pitchFamily="34" charset="0"/>
              </a:rPr>
              <a:t>And </a:t>
            </a:r>
            <a:r>
              <a:rPr lang="en-CA" i="0" u="none" strike="noStrike" baseline="0" dirty="0">
                <a:solidFill>
                  <a:srgbClr val="000000"/>
                </a:solidFill>
                <a:latin typeface="Calibri" panose="020F0502020204030204" pitchFamily="34" charset="0"/>
              </a:rPr>
              <a:t>he rolled up the scroll and gave it back to the attendant </a:t>
            </a:r>
            <a:r>
              <a:rPr lang="en-CA" b="0" i="0" u="none" strike="noStrike" baseline="0" dirty="0">
                <a:solidFill>
                  <a:srgbClr val="000000"/>
                </a:solidFill>
                <a:latin typeface="Calibri" panose="020F0502020204030204" pitchFamily="34" charset="0"/>
              </a:rPr>
              <a:t>and sat down.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the eyes of all in the synagogue were fixed on him.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a:t>
            </a:r>
            <a:r>
              <a:rPr lang="en-CA" b="1" i="0" u="none" strike="noStrike" baseline="0" dirty="0">
                <a:solidFill>
                  <a:srgbClr val="000000"/>
                </a:solidFill>
                <a:highlight>
                  <a:srgbClr val="FFFF00"/>
                </a:highlight>
                <a:latin typeface="Calibri" panose="020F0502020204030204" pitchFamily="34" charset="0"/>
              </a:rPr>
              <a:t>he began to say to them</a:t>
            </a:r>
            <a:r>
              <a:rPr lang="en-CA" b="0" i="0" u="none" strike="noStrike" baseline="0" dirty="0">
                <a:solidFill>
                  <a:srgbClr val="000000"/>
                </a:solidFill>
                <a:latin typeface="Calibri" panose="020F0502020204030204" pitchFamily="34" charset="0"/>
              </a:rPr>
              <a:t>, </a:t>
            </a:r>
          </a:p>
          <a:p>
            <a:pPr marL="914400" lvl="2" indent="0">
              <a:spcBef>
                <a:spcPts val="0"/>
              </a:spcBef>
              <a:buNone/>
            </a:pPr>
            <a:r>
              <a:rPr lang="en-CA" sz="2400" b="0" i="0" u="none" strike="noStrike" baseline="0" dirty="0">
                <a:solidFill>
                  <a:srgbClr val="000000"/>
                </a:solidFill>
                <a:latin typeface="Calibri" panose="020F0502020204030204" pitchFamily="34" charset="0"/>
              </a:rPr>
              <a:t>“</a:t>
            </a:r>
            <a:r>
              <a:rPr lang="en-CA" sz="2400" b="1" i="0" u="none" strike="noStrike" baseline="0" dirty="0">
                <a:solidFill>
                  <a:srgbClr val="000000"/>
                </a:solidFill>
                <a:highlight>
                  <a:srgbClr val="FFFF00"/>
                </a:highlight>
                <a:latin typeface="Calibri" panose="020F0502020204030204" pitchFamily="34" charset="0"/>
              </a:rPr>
              <a:t>Today this Scripture has been fulfilled in your hearing</a:t>
            </a:r>
            <a:r>
              <a:rPr lang="en-CA" sz="2400" b="0" i="0" u="none" strike="noStrike" baseline="0" dirty="0">
                <a:solidFill>
                  <a:srgbClr val="000000"/>
                </a:solidFill>
                <a:latin typeface="Calibri" panose="020F0502020204030204" pitchFamily="34" charset="0"/>
              </a:rPr>
              <a:t>.”  </a:t>
            </a:r>
            <a:endParaRPr lang="en-CA" sz="4000" dirty="0"/>
          </a:p>
        </p:txBody>
      </p:sp>
    </p:spTree>
    <p:extLst>
      <p:ext uri="{BB962C8B-B14F-4D97-AF65-F5344CB8AC3E}">
        <p14:creationId xmlns:p14="http://schemas.microsoft.com/office/powerpoint/2010/main" val="4331998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BB76FD-06DC-E7BF-239F-3C9A21D72F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5A0059-BAD7-F94C-E439-6EC94E31D9E8}"/>
              </a:ext>
            </a:extLst>
          </p:cNvPr>
          <p:cNvSpPr>
            <a:spLocks noGrp="1"/>
          </p:cNvSpPr>
          <p:nvPr>
            <p:ph type="title"/>
          </p:nvPr>
        </p:nvSpPr>
        <p:spPr>
          <a:xfrm>
            <a:off x="838200" y="1"/>
            <a:ext cx="10515600" cy="1181099"/>
          </a:xfrm>
        </p:spPr>
        <p:txBody>
          <a:bodyPr/>
          <a:lstStyle/>
          <a:p>
            <a:pPr algn="ctr"/>
            <a:r>
              <a:rPr lang="en-CA" dirty="0">
                <a:latin typeface="Arial Black" panose="020B0A04020102020204" pitchFamily="34" charset="0"/>
              </a:rPr>
              <a:t>Jesus is the Messiah</a:t>
            </a:r>
          </a:p>
        </p:txBody>
      </p:sp>
      <p:sp>
        <p:nvSpPr>
          <p:cNvPr id="3" name="Content Placeholder 2">
            <a:extLst>
              <a:ext uri="{FF2B5EF4-FFF2-40B4-BE49-F238E27FC236}">
                <a16:creationId xmlns:a16="http://schemas.microsoft.com/office/drawing/2014/main" id="{88638790-92CC-7A90-E9EC-EBDADD591447}"/>
              </a:ext>
            </a:extLst>
          </p:cNvPr>
          <p:cNvSpPr>
            <a:spLocks noGrp="1"/>
          </p:cNvSpPr>
          <p:nvPr>
            <p:ph idx="1"/>
          </p:nvPr>
        </p:nvSpPr>
        <p:spPr>
          <a:xfrm>
            <a:off x="0" y="1181100"/>
            <a:ext cx="12192000" cy="5676899"/>
          </a:xfrm>
        </p:spPr>
        <p:txBody>
          <a:bodyPr>
            <a:normAutofit/>
          </a:bodyPr>
          <a:lstStyle/>
          <a:p>
            <a:pPr marL="0" indent="0">
              <a:spcBef>
                <a:spcPts val="0"/>
              </a:spcBef>
              <a:buNone/>
            </a:pPr>
            <a:r>
              <a:rPr lang="en-CA" b="0" i="0" u="none" strike="noStrike" baseline="0" dirty="0">
                <a:solidFill>
                  <a:srgbClr val="000000"/>
                </a:solidFill>
                <a:latin typeface="Calibri" panose="020F0502020204030204" pitchFamily="34" charset="0"/>
              </a:rPr>
              <a:t>The </a:t>
            </a:r>
            <a:r>
              <a:rPr lang="en-CA" b="1" i="0" u="none" strike="noStrike" baseline="0" dirty="0">
                <a:solidFill>
                  <a:srgbClr val="000000"/>
                </a:solidFill>
                <a:highlight>
                  <a:srgbClr val="FFFF00"/>
                </a:highlight>
                <a:latin typeface="Calibri" panose="020F0502020204030204" pitchFamily="34" charset="0"/>
              </a:rPr>
              <a:t>Apostle John</a:t>
            </a:r>
            <a:r>
              <a:rPr lang="en-CA" b="0" i="0" u="none" strike="noStrike" baseline="0" dirty="0">
                <a:solidFill>
                  <a:srgbClr val="000000"/>
                </a:solidFill>
                <a:latin typeface="Calibri" panose="020F0502020204030204" pitchFamily="34" charset="0"/>
              </a:rPr>
              <a:t> reports several </a:t>
            </a:r>
            <a:r>
              <a:rPr lang="en-CA" b="1" i="0" u="none" strike="noStrike" baseline="0" dirty="0">
                <a:solidFill>
                  <a:srgbClr val="000000"/>
                </a:solidFill>
                <a:highlight>
                  <a:srgbClr val="FFFF00"/>
                </a:highlight>
                <a:latin typeface="Calibri" panose="020F0502020204030204" pitchFamily="34" charset="0"/>
              </a:rPr>
              <a:t>discourses of Jesus</a:t>
            </a:r>
            <a:r>
              <a:rPr lang="en-CA" b="0" i="0" u="none" strike="noStrike" baseline="0" dirty="0">
                <a:solidFill>
                  <a:srgbClr val="000000"/>
                </a:solidFill>
                <a:latin typeface="Calibri" panose="020F0502020204030204" pitchFamily="34" charset="0"/>
              </a:rPr>
              <a:t> where Jesus, in first person speech, clearly reveals that he is the Messiah, for example:</a:t>
            </a:r>
          </a:p>
          <a:p>
            <a:pPr marL="457200" lvl="1" indent="0">
              <a:spcBef>
                <a:spcPts val="0"/>
              </a:spcBef>
              <a:buNone/>
            </a:pPr>
            <a:r>
              <a:rPr lang="en-CA" b="1" i="0" u="sng" strike="noStrike" baseline="0" dirty="0">
                <a:solidFill>
                  <a:srgbClr val="000000"/>
                </a:solidFill>
                <a:latin typeface="Calibri" panose="020F0502020204030204" pitchFamily="34" charset="0"/>
              </a:rPr>
              <a:t>John 8:14, 23, 28 ESV</a:t>
            </a:r>
          </a:p>
          <a:p>
            <a:pPr marL="457200" lvl="1" indent="0">
              <a:spcBef>
                <a:spcPts val="0"/>
              </a:spcBef>
              <a:buNone/>
            </a:pPr>
            <a:r>
              <a:rPr lang="en-CA" b="0" i="0" u="none" strike="noStrike" baseline="0" dirty="0">
                <a:solidFill>
                  <a:srgbClr val="000000"/>
                </a:solidFill>
                <a:latin typeface="Calibri" panose="020F0502020204030204" pitchFamily="34" charset="0"/>
              </a:rPr>
              <a:t>Jesus answered, </a:t>
            </a:r>
          </a:p>
          <a:p>
            <a:pPr marL="914400" lvl="2" indent="0">
              <a:spcBef>
                <a:spcPts val="0"/>
              </a:spcBef>
              <a:buNone/>
            </a:pPr>
            <a:r>
              <a:rPr lang="en-CA" sz="2400" b="0" i="0" u="none" strike="noStrike" baseline="0" dirty="0">
                <a:solidFill>
                  <a:srgbClr val="000000"/>
                </a:solidFill>
                <a:latin typeface="Calibri" panose="020F0502020204030204" pitchFamily="34" charset="0"/>
              </a:rPr>
              <a:t>“Even if I do bear witness about myself, </a:t>
            </a:r>
            <a:r>
              <a:rPr lang="en-CA" sz="2400" b="1" i="0" u="none" strike="noStrike" baseline="0" dirty="0">
                <a:solidFill>
                  <a:srgbClr val="000000"/>
                </a:solidFill>
                <a:highlight>
                  <a:srgbClr val="FFFF00"/>
                </a:highlight>
                <a:latin typeface="Calibri" panose="020F0502020204030204" pitchFamily="34" charset="0"/>
              </a:rPr>
              <a:t>my testimony is true</a:t>
            </a:r>
            <a:r>
              <a:rPr lang="en-CA" sz="2400" b="0" i="0" u="none" strike="noStrike" baseline="0" dirty="0">
                <a:solidFill>
                  <a:srgbClr val="000000"/>
                </a:solidFill>
                <a:latin typeface="Calibri" panose="020F0502020204030204" pitchFamily="34" charset="0"/>
              </a:rPr>
              <a:t>,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for </a:t>
            </a:r>
            <a:r>
              <a:rPr lang="en-CA" sz="2400" b="1" i="0" u="none" strike="noStrike" baseline="0" dirty="0">
                <a:solidFill>
                  <a:srgbClr val="000000"/>
                </a:solidFill>
                <a:highlight>
                  <a:srgbClr val="FFFF00"/>
                </a:highlight>
                <a:latin typeface="Calibri" panose="020F0502020204030204" pitchFamily="34" charset="0"/>
              </a:rPr>
              <a:t>I know where I came from and where I am going</a:t>
            </a:r>
            <a:r>
              <a:rPr lang="en-CA" sz="2400" b="0" i="0" u="none" strike="noStrike" baseline="0" dirty="0">
                <a:solidFill>
                  <a:srgbClr val="000000"/>
                </a:solidFill>
                <a:latin typeface="Calibri" panose="020F0502020204030204" pitchFamily="34" charset="0"/>
              </a:rPr>
              <a:t>,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but you do not know where I come from or where I am going. …” </a:t>
            </a:r>
          </a:p>
          <a:p>
            <a:pPr marL="457200" lvl="1" indent="0">
              <a:spcBef>
                <a:spcPts val="600"/>
              </a:spcBef>
              <a:buNone/>
            </a:pPr>
            <a:r>
              <a:rPr lang="en-CA" b="0" i="0" u="none" strike="noStrike" baseline="0" dirty="0">
                <a:solidFill>
                  <a:srgbClr val="000000"/>
                </a:solidFill>
                <a:latin typeface="Calibri" panose="020F0502020204030204" pitchFamily="34" charset="0"/>
              </a:rPr>
              <a:t>He said to them, </a:t>
            </a:r>
          </a:p>
          <a:p>
            <a:pPr marL="914400" lvl="2" indent="0">
              <a:spcBef>
                <a:spcPts val="0"/>
              </a:spcBef>
              <a:buNone/>
            </a:pPr>
            <a:r>
              <a:rPr lang="en-CA" sz="2400" b="0" i="0" u="none" strike="noStrike" baseline="0" dirty="0">
                <a:solidFill>
                  <a:srgbClr val="000000"/>
                </a:solidFill>
                <a:latin typeface="Calibri" panose="020F0502020204030204" pitchFamily="34" charset="0"/>
              </a:rPr>
              <a:t>“You are from below; </a:t>
            </a:r>
            <a:r>
              <a:rPr lang="en-CA" sz="2400" b="1" i="0" u="none" strike="noStrike" baseline="0" dirty="0">
                <a:solidFill>
                  <a:srgbClr val="000000"/>
                </a:solidFill>
                <a:highlight>
                  <a:srgbClr val="FFFF00"/>
                </a:highlight>
                <a:latin typeface="Calibri" panose="020F0502020204030204" pitchFamily="34" charset="0"/>
              </a:rPr>
              <a:t>I am from above</a:t>
            </a:r>
            <a:r>
              <a:rPr lang="en-CA" sz="2400" b="0" i="0" u="none" strike="noStrike" baseline="0" dirty="0">
                <a:solidFill>
                  <a:srgbClr val="000000"/>
                </a:solidFill>
                <a:latin typeface="Calibri" panose="020F0502020204030204" pitchFamily="34" charset="0"/>
              </a:rPr>
              <a:t>. You are of this world; </a:t>
            </a:r>
            <a:r>
              <a:rPr lang="en-CA" sz="2400" b="1" i="0" u="none" strike="noStrike" baseline="0" dirty="0">
                <a:solidFill>
                  <a:srgbClr val="000000"/>
                </a:solidFill>
                <a:highlight>
                  <a:srgbClr val="FFFF00"/>
                </a:highlight>
                <a:latin typeface="Calibri" panose="020F0502020204030204" pitchFamily="34" charset="0"/>
              </a:rPr>
              <a:t>I am not of this world</a:t>
            </a:r>
            <a:r>
              <a:rPr lang="en-CA" sz="2400" b="0" i="0" u="none" strike="noStrike" baseline="0" dirty="0">
                <a:solidFill>
                  <a:srgbClr val="000000"/>
                </a:solidFill>
                <a:latin typeface="Calibri" panose="020F0502020204030204" pitchFamily="34" charset="0"/>
              </a:rPr>
              <a:t>. …” </a:t>
            </a:r>
          </a:p>
          <a:p>
            <a:pPr marL="457200" lvl="1" indent="0">
              <a:spcBef>
                <a:spcPts val="600"/>
              </a:spcBef>
              <a:buNone/>
            </a:pPr>
            <a:r>
              <a:rPr lang="en-CA" b="0" i="0" u="none" strike="noStrike" baseline="0" dirty="0">
                <a:solidFill>
                  <a:srgbClr val="000000"/>
                </a:solidFill>
                <a:latin typeface="Calibri" panose="020F0502020204030204" pitchFamily="34" charset="0"/>
              </a:rPr>
              <a:t>So Jesus said to them, </a:t>
            </a:r>
          </a:p>
          <a:p>
            <a:pPr marL="914400" lvl="2" indent="0">
              <a:spcBef>
                <a:spcPts val="0"/>
              </a:spcBef>
              <a:buNone/>
            </a:pPr>
            <a:r>
              <a:rPr lang="en-CA" sz="2400" b="0" i="0" u="none" strike="noStrike" baseline="0" dirty="0">
                <a:solidFill>
                  <a:srgbClr val="000000"/>
                </a:solidFill>
                <a:latin typeface="Calibri" panose="020F0502020204030204" pitchFamily="34" charset="0"/>
              </a:rPr>
              <a:t>“When you have lifted up the Son of Man, </a:t>
            </a:r>
            <a:br>
              <a:rPr lang="en-CA" sz="2400" b="0" i="0" u="none" strike="noStrike" baseline="0" dirty="0">
                <a:solidFill>
                  <a:srgbClr val="000000"/>
                </a:solidFill>
                <a:latin typeface="Calibri" panose="020F0502020204030204" pitchFamily="34" charset="0"/>
              </a:rPr>
            </a:br>
            <a:r>
              <a:rPr lang="en-CA" sz="2400" b="1" i="0" u="none" strike="noStrike" baseline="0" dirty="0">
                <a:solidFill>
                  <a:srgbClr val="000000"/>
                </a:solidFill>
                <a:highlight>
                  <a:srgbClr val="FFFF00"/>
                </a:highlight>
                <a:latin typeface="Calibri" panose="020F0502020204030204" pitchFamily="34" charset="0"/>
              </a:rPr>
              <a:t>then you will know that [I am] </a:t>
            </a:r>
            <a:r>
              <a:rPr lang="en-CA" sz="2400" b="1" i="0" u="none" strike="noStrike" baseline="0" dirty="0">
                <a:solidFill>
                  <a:srgbClr val="000000"/>
                </a:solidFill>
                <a:latin typeface="Calibri" panose="020F0502020204030204" pitchFamily="34" charset="0"/>
              </a:rPr>
              <a:t>(</a:t>
            </a:r>
            <a:r>
              <a:rPr lang="en-CA" sz="2400" b="1" i="0" u="none" strike="noStrike" baseline="0" dirty="0" err="1">
                <a:solidFill>
                  <a:srgbClr val="000000"/>
                </a:solidFill>
                <a:highlight>
                  <a:srgbClr val="FFFF00"/>
                </a:highlight>
                <a:latin typeface="Calibri" panose="020F0502020204030204" pitchFamily="34" charset="0"/>
              </a:rPr>
              <a:t>ἐγω</a:t>
            </a:r>
            <a:r>
              <a:rPr lang="en-CA" sz="2400" b="1" i="0" u="none" strike="noStrike" baseline="0" dirty="0">
                <a:solidFill>
                  <a:srgbClr val="000000"/>
                </a:solidFill>
                <a:highlight>
                  <a:srgbClr val="FFFF00"/>
                </a:highlight>
                <a:latin typeface="Calibri" panose="020F0502020204030204" pitchFamily="34" charset="0"/>
              </a:rPr>
              <a:t>́ </a:t>
            </a:r>
            <a:r>
              <a:rPr lang="en-CA" sz="2400" b="1" i="0" u="none" strike="noStrike" baseline="0" dirty="0" err="1">
                <a:solidFill>
                  <a:srgbClr val="000000"/>
                </a:solidFill>
                <a:highlight>
                  <a:srgbClr val="FFFF00"/>
                </a:highlight>
                <a:latin typeface="Calibri" panose="020F0502020204030204" pitchFamily="34" charset="0"/>
              </a:rPr>
              <a:t>εἰμι</a:t>
            </a:r>
            <a:r>
              <a:rPr lang="en-CA" sz="2400" b="1" i="0" u="none" strike="noStrike" baseline="0" dirty="0">
                <a:solidFill>
                  <a:srgbClr val="000000"/>
                </a:solidFill>
                <a:highlight>
                  <a:srgbClr val="FFFF00"/>
                </a:highlight>
                <a:latin typeface="Calibri" panose="020F0502020204030204" pitchFamily="34" charset="0"/>
              </a:rPr>
              <a:t> - ego </a:t>
            </a:r>
            <a:r>
              <a:rPr lang="en-CA" sz="2400" b="1" i="0" u="none" strike="noStrike" baseline="0" dirty="0" err="1">
                <a:solidFill>
                  <a:srgbClr val="000000"/>
                </a:solidFill>
                <a:highlight>
                  <a:srgbClr val="FFFF00"/>
                </a:highlight>
                <a:latin typeface="Calibri" panose="020F0502020204030204" pitchFamily="34" charset="0"/>
              </a:rPr>
              <a:t>eimi</a:t>
            </a:r>
            <a:r>
              <a:rPr lang="en-CA" sz="2400" b="1" i="0" u="none" strike="noStrike" baseline="0" dirty="0">
                <a:solidFill>
                  <a:srgbClr val="000000"/>
                </a:solidFill>
                <a:latin typeface="Calibri" panose="020F0502020204030204" pitchFamily="34" charset="0"/>
              </a:rPr>
              <a:t>)</a:t>
            </a:r>
            <a:r>
              <a:rPr lang="en-CA" sz="2400" b="0" i="0" u="none" strike="noStrike" baseline="0" dirty="0">
                <a:solidFill>
                  <a:srgbClr val="000000"/>
                </a:solidFill>
                <a:latin typeface="Calibri" panose="020F0502020204030204" pitchFamily="34" charset="0"/>
              </a:rPr>
              <a:t>,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and that I do nothing on my own authority, but speak just as the Father taught me. …”</a:t>
            </a:r>
          </a:p>
          <a:p>
            <a:pPr>
              <a:spcBef>
                <a:spcPts val="1200"/>
              </a:spcBef>
              <a:buFont typeface="Wingdings" panose="05000000000000000000" pitchFamily="2" charset="2"/>
              <a:buChar char="Ø"/>
            </a:pPr>
            <a:r>
              <a:rPr lang="en-CA" b="0" i="0" u="none" strike="noStrike" baseline="0" dirty="0">
                <a:solidFill>
                  <a:srgbClr val="000000"/>
                </a:solidFill>
                <a:latin typeface="Calibri" panose="020F0502020204030204" pitchFamily="34" charset="0"/>
              </a:rPr>
              <a:t>“</a:t>
            </a:r>
            <a:r>
              <a:rPr lang="en-CA" b="0" i="1" u="none" strike="noStrike" baseline="0" dirty="0">
                <a:solidFill>
                  <a:srgbClr val="000000"/>
                </a:solidFill>
                <a:latin typeface="Calibri" panose="020F0502020204030204" pitchFamily="34" charset="0"/>
              </a:rPr>
              <a:t>ego </a:t>
            </a:r>
            <a:r>
              <a:rPr lang="en-CA" b="0" i="1" u="none" strike="noStrike" baseline="0" dirty="0" err="1">
                <a:solidFill>
                  <a:srgbClr val="000000"/>
                </a:solidFill>
                <a:latin typeface="Calibri" panose="020F0502020204030204" pitchFamily="34" charset="0"/>
              </a:rPr>
              <a:t>eimi</a:t>
            </a:r>
            <a:r>
              <a:rPr lang="en-CA" b="0" i="0" u="none" strike="noStrike" baseline="0" dirty="0">
                <a:solidFill>
                  <a:srgbClr val="000000"/>
                </a:solidFill>
                <a:latin typeface="Calibri" panose="020F0502020204030204" pitchFamily="34" charset="0"/>
              </a:rPr>
              <a:t>” is the Septuagint translation of “I AM WHO I AM” in Exodus 3:14</a:t>
            </a:r>
          </a:p>
        </p:txBody>
      </p:sp>
    </p:spTree>
    <p:extLst>
      <p:ext uri="{BB962C8B-B14F-4D97-AF65-F5344CB8AC3E}">
        <p14:creationId xmlns:p14="http://schemas.microsoft.com/office/powerpoint/2010/main" val="720416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D0B4D-138F-1041-3F4E-5E464E929D27}"/>
              </a:ext>
            </a:extLst>
          </p:cNvPr>
          <p:cNvSpPr>
            <a:spLocks noGrp="1"/>
          </p:cNvSpPr>
          <p:nvPr>
            <p:ph type="title"/>
          </p:nvPr>
        </p:nvSpPr>
        <p:spPr>
          <a:xfrm>
            <a:off x="838200" y="1"/>
            <a:ext cx="10515600" cy="1146874"/>
          </a:xfrm>
        </p:spPr>
        <p:txBody>
          <a:bodyPr/>
          <a:lstStyle/>
          <a:p>
            <a:pPr algn="ctr"/>
            <a:r>
              <a:rPr lang="en-CA" dirty="0">
                <a:latin typeface="Arial Black" panose="020B0A04020102020204" pitchFamily="34" charset="0"/>
              </a:rPr>
              <a:t>The Expectation</a:t>
            </a:r>
          </a:p>
        </p:txBody>
      </p:sp>
      <p:sp>
        <p:nvSpPr>
          <p:cNvPr id="3" name="Content Placeholder 2">
            <a:extLst>
              <a:ext uri="{FF2B5EF4-FFF2-40B4-BE49-F238E27FC236}">
                <a16:creationId xmlns:a16="http://schemas.microsoft.com/office/drawing/2014/main" id="{4B38C0B6-07B7-F45D-8200-B20BD8CE3D55}"/>
              </a:ext>
            </a:extLst>
          </p:cNvPr>
          <p:cNvSpPr>
            <a:spLocks noGrp="1"/>
          </p:cNvSpPr>
          <p:nvPr>
            <p:ph idx="1"/>
          </p:nvPr>
        </p:nvSpPr>
        <p:spPr>
          <a:xfrm>
            <a:off x="604434" y="1146875"/>
            <a:ext cx="11050291" cy="5711124"/>
          </a:xfrm>
        </p:spPr>
        <p:txBody>
          <a:bodyPr/>
          <a:lstStyle/>
          <a:p>
            <a:pPr marL="0" indent="0">
              <a:buNone/>
            </a:pPr>
            <a:r>
              <a:rPr lang="en-CA" b="1" dirty="0">
                <a:highlight>
                  <a:srgbClr val="FFFF00"/>
                </a:highlight>
              </a:rPr>
              <a:t>The “Jews” at the time of Christ were expecting the Messiah</a:t>
            </a:r>
            <a:r>
              <a:rPr lang="en-CA" dirty="0"/>
              <a:t>:</a:t>
            </a:r>
          </a:p>
          <a:p>
            <a:pPr marL="457200" lvl="1" indent="0">
              <a:buNone/>
            </a:pPr>
            <a:r>
              <a:rPr lang="en-CA" dirty="0"/>
              <a:t>No single form of </a:t>
            </a:r>
            <a:r>
              <a:rPr lang="en-CA" b="1" dirty="0">
                <a:highlight>
                  <a:srgbClr val="FFFF00"/>
                </a:highlight>
              </a:rPr>
              <a:t>messianic expectation</a:t>
            </a:r>
            <a:r>
              <a:rPr lang="en-CA" dirty="0"/>
              <a:t> was cherished by Jesus’ co</a:t>
            </a:r>
            <a:r>
              <a:rPr lang="en-CA" dirty="0">
                <a:latin typeface="Aptos" panose="020B0004020202020204" pitchFamily="34" charset="0"/>
              </a:rPr>
              <a:t>n</a:t>
            </a:r>
            <a:r>
              <a:rPr lang="en-CA" dirty="0"/>
              <a:t>temporaries, but the hope of a military Messiah predominated.  </a:t>
            </a:r>
            <a:br>
              <a:rPr lang="en-CA" dirty="0"/>
            </a:br>
            <a:r>
              <a:rPr lang="en-CA" dirty="0"/>
              <a:t>The promises of </a:t>
            </a:r>
            <a:r>
              <a:rPr lang="en-CA" b="1" dirty="0">
                <a:highlight>
                  <a:srgbClr val="FFFF00"/>
                </a:highlight>
              </a:rPr>
              <a:t>a prince of the house of David</a:t>
            </a:r>
            <a:r>
              <a:rPr lang="en-CA" dirty="0"/>
              <a:t> </a:t>
            </a:r>
            <a:br>
              <a:rPr lang="en-CA" dirty="0"/>
            </a:br>
            <a:r>
              <a:rPr lang="en-CA" dirty="0"/>
              <a:t>who would </a:t>
            </a:r>
            <a:r>
              <a:rPr lang="en-CA" b="1" dirty="0">
                <a:highlight>
                  <a:srgbClr val="FFFF00"/>
                </a:highlight>
              </a:rPr>
              <a:t>break the oppressor’s yoke</a:t>
            </a:r>
            <a:r>
              <a:rPr lang="en-CA" dirty="0"/>
              <a:t> from his people’s neck </a:t>
            </a:r>
            <a:br>
              <a:rPr lang="en-CA" dirty="0"/>
            </a:br>
            <a:r>
              <a:rPr lang="en-CA" dirty="0"/>
              <a:t>seemed to many to be designed for a time such as theirs … </a:t>
            </a:r>
          </a:p>
          <a:p>
            <a:pPr marL="914400" lvl="2" indent="0">
              <a:spcBef>
                <a:spcPts val="0"/>
              </a:spcBef>
              <a:buNone/>
            </a:pPr>
            <a:r>
              <a:rPr lang="en-CA" b="1" dirty="0"/>
              <a:t>F.F. Bruce “</a:t>
            </a:r>
            <a:r>
              <a:rPr lang="en-CA" b="1" i="1" u="sng" dirty="0"/>
              <a:t>New Testament History</a:t>
            </a:r>
            <a:r>
              <a:rPr lang="en-CA" b="1" dirty="0"/>
              <a:t>” page 133</a:t>
            </a:r>
          </a:p>
          <a:p>
            <a:pPr marL="457200" lvl="1" indent="0">
              <a:spcBef>
                <a:spcPts val="600"/>
              </a:spcBef>
              <a:buNone/>
            </a:pPr>
            <a:r>
              <a:rPr lang="en-CA" dirty="0"/>
              <a:t>… </a:t>
            </a:r>
            <a:r>
              <a:rPr lang="en-CA" b="1" dirty="0">
                <a:highlight>
                  <a:srgbClr val="FFFF00"/>
                </a:highlight>
              </a:rPr>
              <a:t>the future Kingdom of God comprises all mankind</a:t>
            </a:r>
            <a:r>
              <a:rPr lang="en-CA" dirty="0"/>
              <a:t>, </a:t>
            </a:r>
            <a:br>
              <a:rPr lang="en-CA" dirty="0"/>
            </a:br>
            <a:r>
              <a:rPr lang="en-CA" dirty="0"/>
              <a:t>who willingly or under compulsion are united </a:t>
            </a:r>
            <a:r>
              <a:rPr lang="en-CA" b="1" dirty="0">
                <a:highlight>
                  <a:srgbClr val="FFFF00"/>
                </a:highlight>
              </a:rPr>
              <a:t>under the sceptre of Israel</a:t>
            </a:r>
            <a:r>
              <a:rPr lang="en-CA" dirty="0"/>
              <a:t> </a:t>
            </a:r>
            <a:br>
              <a:rPr lang="en-CA" dirty="0"/>
            </a:br>
            <a:r>
              <a:rPr lang="en-CA" dirty="0"/>
              <a:t>into a universal monarchy.  </a:t>
            </a:r>
          </a:p>
          <a:p>
            <a:pPr marL="457200" lvl="1" indent="0">
              <a:spcBef>
                <a:spcPts val="300"/>
              </a:spcBef>
              <a:buNone/>
            </a:pPr>
            <a:r>
              <a:rPr lang="en-CA" dirty="0"/>
              <a:t>Thus </a:t>
            </a:r>
            <a:r>
              <a:rPr lang="en-CA" b="1" dirty="0">
                <a:highlight>
                  <a:srgbClr val="FFFF00"/>
                </a:highlight>
              </a:rPr>
              <a:t>the Messiah is the judge and ruler of the world</a:t>
            </a:r>
            <a:r>
              <a:rPr lang="en-CA" dirty="0"/>
              <a:t>.  </a:t>
            </a:r>
          </a:p>
          <a:p>
            <a:pPr marL="457200" lvl="1" indent="0">
              <a:spcBef>
                <a:spcPts val="300"/>
              </a:spcBef>
              <a:buNone/>
            </a:pPr>
            <a:r>
              <a:rPr lang="en-CA" dirty="0"/>
              <a:t>After the overthrow of the last heathen universal monarchy </a:t>
            </a:r>
            <a:br>
              <a:rPr lang="en-CA" dirty="0"/>
            </a:br>
            <a:r>
              <a:rPr lang="en-CA" dirty="0"/>
              <a:t>God Himself assumes the sceptre and founds a universal kingdom, </a:t>
            </a:r>
            <a:br>
              <a:rPr lang="en-CA" dirty="0"/>
            </a:br>
            <a:r>
              <a:rPr lang="en-CA" dirty="0"/>
              <a:t>which He, the heavenly King, </a:t>
            </a:r>
            <a:r>
              <a:rPr lang="en-CA" b="1" dirty="0">
                <a:highlight>
                  <a:srgbClr val="FFFF00"/>
                </a:highlight>
              </a:rPr>
              <a:t>rules by means of his people</a:t>
            </a:r>
            <a:r>
              <a:rPr lang="en-CA" dirty="0"/>
              <a:t>.</a:t>
            </a:r>
          </a:p>
          <a:p>
            <a:pPr marL="914400" lvl="2" indent="0">
              <a:spcBef>
                <a:spcPts val="600"/>
              </a:spcBef>
              <a:buNone/>
            </a:pPr>
            <a:r>
              <a:rPr lang="en-CA" b="1" dirty="0"/>
              <a:t>Emil </a:t>
            </a:r>
            <a:r>
              <a:rPr lang="en-CA" b="1" dirty="0" err="1"/>
              <a:t>Schürer</a:t>
            </a:r>
            <a:r>
              <a:rPr lang="en-CA" b="1" dirty="0"/>
              <a:t>, “</a:t>
            </a:r>
            <a:r>
              <a:rPr lang="en-CA" b="1" i="1" u="sng" dirty="0"/>
              <a:t>A History of The Jewish People in the Time of Jesus Christ</a:t>
            </a:r>
            <a:r>
              <a:rPr lang="en-CA" b="1" dirty="0"/>
              <a:t>”, </a:t>
            </a:r>
            <a:br>
              <a:rPr lang="en-CA" b="1" dirty="0"/>
            </a:br>
            <a:r>
              <a:rPr lang="en-CA" b="1" dirty="0"/>
              <a:t>second division volume II, pages 130, 131</a:t>
            </a:r>
          </a:p>
        </p:txBody>
      </p:sp>
    </p:spTree>
    <p:extLst>
      <p:ext uri="{BB962C8B-B14F-4D97-AF65-F5344CB8AC3E}">
        <p14:creationId xmlns:p14="http://schemas.microsoft.com/office/powerpoint/2010/main" val="16614387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C55D89-A9FE-A236-DC40-E5D433F425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7A5A24-A4BD-385C-4B09-56E1C20F2F3E}"/>
              </a:ext>
            </a:extLst>
          </p:cNvPr>
          <p:cNvSpPr>
            <a:spLocks noGrp="1"/>
          </p:cNvSpPr>
          <p:nvPr>
            <p:ph type="title"/>
          </p:nvPr>
        </p:nvSpPr>
        <p:spPr>
          <a:xfrm>
            <a:off x="838200" y="1"/>
            <a:ext cx="10515600" cy="1181099"/>
          </a:xfrm>
        </p:spPr>
        <p:txBody>
          <a:bodyPr/>
          <a:lstStyle/>
          <a:p>
            <a:pPr algn="ctr"/>
            <a:r>
              <a:rPr lang="en-CA" dirty="0">
                <a:latin typeface="Arial Black" panose="020B0A04020102020204" pitchFamily="34" charset="0"/>
              </a:rPr>
              <a:t>Jesus is the Messiah</a:t>
            </a:r>
          </a:p>
        </p:txBody>
      </p:sp>
      <p:sp>
        <p:nvSpPr>
          <p:cNvPr id="3" name="Content Placeholder 2">
            <a:extLst>
              <a:ext uri="{FF2B5EF4-FFF2-40B4-BE49-F238E27FC236}">
                <a16:creationId xmlns:a16="http://schemas.microsoft.com/office/drawing/2014/main" id="{A55A59BB-C3B0-0FA5-30E0-CB4672B7E10E}"/>
              </a:ext>
            </a:extLst>
          </p:cNvPr>
          <p:cNvSpPr>
            <a:spLocks noGrp="1"/>
          </p:cNvSpPr>
          <p:nvPr>
            <p:ph idx="1"/>
          </p:nvPr>
        </p:nvSpPr>
        <p:spPr>
          <a:xfrm>
            <a:off x="0" y="1181100"/>
            <a:ext cx="12192000" cy="5676899"/>
          </a:xfrm>
        </p:spPr>
        <p:txBody>
          <a:bodyPr>
            <a:normAutofit/>
          </a:bodyPr>
          <a:lstStyle/>
          <a:p>
            <a:pPr marL="457200" lvl="1" indent="0">
              <a:spcBef>
                <a:spcPts val="0"/>
              </a:spcBef>
              <a:buNone/>
            </a:pPr>
            <a:r>
              <a:rPr lang="en-CA" b="1" i="0" u="sng" strike="noStrike" baseline="0" dirty="0">
                <a:solidFill>
                  <a:srgbClr val="000000"/>
                </a:solidFill>
                <a:latin typeface="Calibri" panose="020F0502020204030204" pitchFamily="34" charset="0"/>
              </a:rPr>
              <a:t>John 10:24-25, 30, 37-38 ESV</a:t>
            </a:r>
          </a:p>
          <a:p>
            <a:pPr marL="457200" lvl="1" indent="0">
              <a:spcBef>
                <a:spcPts val="0"/>
              </a:spcBef>
              <a:buNone/>
            </a:pPr>
            <a:r>
              <a:rPr lang="en-CA" b="0" i="0" u="none" strike="noStrike" baseline="0" dirty="0">
                <a:solidFill>
                  <a:srgbClr val="000000"/>
                </a:solidFill>
                <a:latin typeface="Calibri" panose="020F0502020204030204" pitchFamily="34" charset="0"/>
              </a:rPr>
              <a:t>So the Jews gathered around him and said to him, </a:t>
            </a:r>
          </a:p>
          <a:p>
            <a:pPr marL="914400" lvl="2" indent="0">
              <a:spcBef>
                <a:spcPts val="0"/>
              </a:spcBef>
              <a:buNone/>
            </a:pPr>
            <a:r>
              <a:rPr lang="en-CA" sz="2400" b="0" i="0" u="none" strike="noStrike" baseline="0" dirty="0">
                <a:solidFill>
                  <a:srgbClr val="000000"/>
                </a:solidFill>
                <a:latin typeface="Calibri" panose="020F0502020204030204" pitchFamily="34" charset="0"/>
              </a:rPr>
              <a:t>“How long will you keep us in suspense? </a:t>
            </a:r>
            <a:br>
              <a:rPr lang="en-CA" sz="2400" b="0" i="0" u="none" strike="noStrike" baseline="0" dirty="0">
                <a:solidFill>
                  <a:srgbClr val="000000"/>
                </a:solidFill>
                <a:latin typeface="Calibri" panose="020F0502020204030204" pitchFamily="34" charset="0"/>
              </a:rPr>
            </a:br>
            <a:r>
              <a:rPr lang="en-CA" sz="2400" b="1" i="0" u="none" strike="noStrike" baseline="0" dirty="0">
                <a:solidFill>
                  <a:srgbClr val="000000"/>
                </a:solidFill>
                <a:highlight>
                  <a:srgbClr val="FFFF00"/>
                </a:highlight>
                <a:latin typeface="Calibri" panose="020F0502020204030204" pitchFamily="34" charset="0"/>
              </a:rPr>
              <a:t>If you are the Christ, tell us plainly</a:t>
            </a:r>
            <a:r>
              <a:rPr lang="en-CA" sz="2400" b="0" i="0" u="none" strike="noStrike" baseline="0" dirty="0">
                <a:solidFill>
                  <a:srgbClr val="000000"/>
                </a:solidFill>
                <a:latin typeface="Calibri" panose="020F0502020204030204" pitchFamily="34" charset="0"/>
              </a:rPr>
              <a:t>.” </a:t>
            </a:r>
            <a:endParaRPr lang="en-CA" b="0" i="0" u="none" strike="noStrike" baseline="0" dirty="0">
              <a:solidFill>
                <a:srgbClr val="000000"/>
              </a:solidFill>
              <a:latin typeface="Calibri" panose="020F0502020204030204" pitchFamily="34" charset="0"/>
            </a:endParaRPr>
          </a:p>
          <a:p>
            <a:pPr marL="457200" lvl="1" indent="0">
              <a:spcBef>
                <a:spcPts val="600"/>
              </a:spcBef>
              <a:buNone/>
            </a:pPr>
            <a:r>
              <a:rPr lang="en-CA" b="0" i="0" u="none" strike="noStrike" baseline="0" dirty="0">
                <a:solidFill>
                  <a:srgbClr val="000000"/>
                </a:solidFill>
                <a:latin typeface="Calibri" panose="020F0502020204030204" pitchFamily="34" charset="0"/>
              </a:rPr>
              <a:t>Jesus answered them, </a:t>
            </a:r>
          </a:p>
          <a:p>
            <a:pPr marL="914400" lvl="2" indent="0">
              <a:spcBef>
                <a:spcPts val="0"/>
              </a:spcBef>
              <a:buNone/>
            </a:pPr>
            <a:r>
              <a:rPr lang="en-CA" sz="2400" b="0" i="0" u="none" strike="noStrike" baseline="0" dirty="0">
                <a:solidFill>
                  <a:srgbClr val="000000"/>
                </a:solidFill>
                <a:latin typeface="Calibri" panose="020F0502020204030204" pitchFamily="34" charset="0"/>
              </a:rPr>
              <a:t>“</a:t>
            </a:r>
            <a:r>
              <a:rPr lang="en-CA" sz="2400" b="1" i="0" u="none" strike="noStrike" baseline="0" dirty="0">
                <a:solidFill>
                  <a:srgbClr val="000000"/>
                </a:solidFill>
                <a:highlight>
                  <a:srgbClr val="FFFF00"/>
                </a:highlight>
                <a:latin typeface="Calibri" panose="020F0502020204030204" pitchFamily="34" charset="0"/>
              </a:rPr>
              <a:t>I told you</a:t>
            </a:r>
            <a:r>
              <a:rPr lang="en-CA" sz="2400" b="0" i="0" u="none" strike="noStrike" baseline="0" dirty="0">
                <a:solidFill>
                  <a:srgbClr val="000000"/>
                </a:solidFill>
                <a:latin typeface="Calibri" panose="020F0502020204030204" pitchFamily="34" charset="0"/>
              </a:rPr>
              <a:t>, and </a:t>
            </a:r>
            <a:r>
              <a:rPr lang="en-CA" sz="2400" b="1" i="0" u="none" strike="noStrike" baseline="0" dirty="0">
                <a:solidFill>
                  <a:srgbClr val="000000"/>
                </a:solidFill>
                <a:highlight>
                  <a:srgbClr val="FFFF00"/>
                </a:highlight>
                <a:latin typeface="Calibri" panose="020F0502020204030204" pitchFamily="34" charset="0"/>
              </a:rPr>
              <a:t>you do not believe</a:t>
            </a:r>
            <a:r>
              <a:rPr lang="en-CA" sz="2400" b="0" i="0" u="none" strike="noStrike" baseline="0" dirty="0">
                <a:solidFill>
                  <a:srgbClr val="000000"/>
                </a:solidFill>
                <a:latin typeface="Calibri" panose="020F0502020204030204" pitchFamily="34" charset="0"/>
              </a:rPr>
              <a:t>.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The works that I do in my Father’s name bear witness about me … </a:t>
            </a:r>
          </a:p>
          <a:p>
            <a:pPr marL="914400" lvl="2" indent="0">
              <a:spcBef>
                <a:spcPts val="600"/>
              </a:spcBef>
              <a:buNone/>
            </a:pPr>
            <a:r>
              <a:rPr lang="en-CA" sz="2400" b="1" i="0" u="none" strike="noStrike" baseline="0" dirty="0">
                <a:solidFill>
                  <a:srgbClr val="000000"/>
                </a:solidFill>
                <a:highlight>
                  <a:srgbClr val="FFFF00"/>
                </a:highlight>
                <a:latin typeface="Calibri" panose="020F0502020204030204" pitchFamily="34" charset="0"/>
              </a:rPr>
              <a:t>I and the Father are one</a:t>
            </a:r>
            <a:r>
              <a:rPr lang="en-CA" sz="2400" b="0" i="0" u="none" strike="noStrike" baseline="0" dirty="0">
                <a:solidFill>
                  <a:srgbClr val="000000"/>
                </a:solidFill>
                <a:latin typeface="Calibri" panose="020F0502020204030204" pitchFamily="34" charset="0"/>
              </a:rPr>
              <a:t>.</a:t>
            </a:r>
          </a:p>
          <a:p>
            <a:pPr marL="914400" lvl="2" indent="0">
              <a:spcBef>
                <a:spcPts val="600"/>
              </a:spcBef>
              <a:buNone/>
            </a:pPr>
            <a:r>
              <a:rPr lang="en-CA" sz="2400" b="0" i="0" u="none" strike="noStrike" baseline="0" dirty="0">
                <a:solidFill>
                  <a:srgbClr val="000000"/>
                </a:solidFill>
                <a:latin typeface="Calibri" panose="020F0502020204030204" pitchFamily="34" charset="0"/>
              </a:rPr>
              <a:t>If I am not doing </a:t>
            </a:r>
            <a:r>
              <a:rPr lang="en-CA" sz="2400" b="1" i="0" u="none" strike="noStrike" baseline="0" dirty="0">
                <a:solidFill>
                  <a:srgbClr val="000000"/>
                </a:solidFill>
                <a:highlight>
                  <a:srgbClr val="FFFF00"/>
                </a:highlight>
                <a:latin typeface="Calibri" panose="020F0502020204030204" pitchFamily="34" charset="0"/>
              </a:rPr>
              <a:t>the works of my Father</a:t>
            </a:r>
            <a:r>
              <a:rPr lang="en-CA" sz="2400" b="0" i="0" u="none" strike="noStrike" baseline="0" dirty="0">
                <a:solidFill>
                  <a:srgbClr val="000000"/>
                </a:solidFill>
                <a:latin typeface="Calibri" panose="020F0502020204030204" pitchFamily="34" charset="0"/>
              </a:rPr>
              <a:t>, then do not believe me;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but if </a:t>
            </a:r>
            <a:r>
              <a:rPr lang="en-CA" sz="2400" b="1" i="0" u="none" strike="noStrike" baseline="0" dirty="0">
                <a:solidFill>
                  <a:srgbClr val="000000"/>
                </a:solidFill>
                <a:highlight>
                  <a:srgbClr val="FFFF00"/>
                </a:highlight>
                <a:latin typeface="Calibri" panose="020F0502020204030204" pitchFamily="34" charset="0"/>
              </a:rPr>
              <a:t>I do them</a:t>
            </a:r>
            <a:r>
              <a:rPr lang="en-CA" sz="2400" b="0" i="0" u="none" strike="noStrike" baseline="0" dirty="0">
                <a:solidFill>
                  <a:srgbClr val="000000"/>
                </a:solidFill>
                <a:latin typeface="Calibri" panose="020F0502020204030204" pitchFamily="34" charset="0"/>
              </a:rPr>
              <a:t>, even though you do not believe me,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believe the works, that you may know and understand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that </a:t>
            </a:r>
            <a:r>
              <a:rPr lang="en-CA" sz="2400" b="1" i="0" u="none" strike="noStrike" baseline="0" dirty="0">
                <a:solidFill>
                  <a:srgbClr val="000000"/>
                </a:solidFill>
                <a:highlight>
                  <a:srgbClr val="FFFF00"/>
                </a:highlight>
                <a:latin typeface="Calibri" panose="020F0502020204030204" pitchFamily="34" charset="0"/>
              </a:rPr>
              <a:t>the Father is in me and I am in the Father</a:t>
            </a:r>
            <a:r>
              <a:rPr lang="en-CA" sz="2400" b="0" i="0" u="none" strike="noStrike" baseline="0" dirty="0">
                <a:solidFill>
                  <a:srgbClr val="000000"/>
                </a:solidFill>
                <a:latin typeface="Calibri" panose="020F0502020204030204" pitchFamily="34" charset="0"/>
              </a:rPr>
              <a:t>.” </a:t>
            </a:r>
          </a:p>
        </p:txBody>
      </p:sp>
    </p:spTree>
    <p:extLst>
      <p:ext uri="{BB962C8B-B14F-4D97-AF65-F5344CB8AC3E}">
        <p14:creationId xmlns:p14="http://schemas.microsoft.com/office/powerpoint/2010/main" val="13157384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9D94F-70FD-4429-25D6-B3C6543844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F08E48-EC69-9577-6332-A46EEC52FD72}"/>
              </a:ext>
            </a:extLst>
          </p:cNvPr>
          <p:cNvSpPr>
            <a:spLocks noGrp="1"/>
          </p:cNvSpPr>
          <p:nvPr>
            <p:ph type="title"/>
          </p:nvPr>
        </p:nvSpPr>
        <p:spPr>
          <a:xfrm>
            <a:off x="838200" y="1"/>
            <a:ext cx="10515600" cy="1181099"/>
          </a:xfrm>
        </p:spPr>
        <p:txBody>
          <a:bodyPr/>
          <a:lstStyle/>
          <a:p>
            <a:pPr algn="ctr"/>
            <a:r>
              <a:rPr lang="en-CA" dirty="0">
                <a:latin typeface="Arial Black" panose="020B0A04020102020204" pitchFamily="34" charset="0"/>
              </a:rPr>
              <a:t>Jesus is the Messiah</a:t>
            </a:r>
          </a:p>
        </p:txBody>
      </p:sp>
      <p:sp>
        <p:nvSpPr>
          <p:cNvPr id="3" name="Content Placeholder 2">
            <a:extLst>
              <a:ext uri="{FF2B5EF4-FFF2-40B4-BE49-F238E27FC236}">
                <a16:creationId xmlns:a16="http://schemas.microsoft.com/office/drawing/2014/main" id="{93F9163C-7561-3D8B-F441-4FEB2A8D1C4F}"/>
              </a:ext>
            </a:extLst>
          </p:cNvPr>
          <p:cNvSpPr>
            <a:spLocks noGrp="1"/>
          </p:cNvSpPr>
          <p:nvPr>
            <p:ph idx="1"/>
          </p:nvPr>
        </p:nvSpPr>
        <p:spPr>
          <a:xfrm>
            <a:off x="0" y="1181100"/>
            <a:ext cx="12192000" cy="5676899"/>
          </a:xfrm>
        </p:spPr>
        <p:txBody>
          <a:bodyPr>
            <a:normAutofit lnSpcReduction="10000"/>
          </a:bodyPr>
          <a:lstStyle/>
          <a:p>
            <a:pPr marL="0" indent="0">
              <a:spcBef>
                <a:spcPts val="0"/>
              </a:spcBef>
              <a:buNone/>
            </a:pPr>
            <a:r>
              <a:rPr lang="en-CA" b="0" i="0" u="none" strike="noStrike" baseline="0" dirty="0">
                <a:solidFill>
                  <a:srgbClr val="000000"/>
                </a:solidFill>
                <a:latin typeface="Calibri" panose="020F0502020204030204" pitchFamily="34" charset="0"/>
              </a:rPr>
              <a:t>Before </a:t>
            </a:r>
            <a:r>
              <a:rPr lang="en-CA" b="1" i="0" u="none" strike="noStrike" baseline="0" dirty="0">
                <a:solidFill>
                  <a:srgbClr val="000000"/>
                </a:solidFill>
                <a:highlight>
                  <a:srgbClr val="FFFF00"/>
                </a:highlight>
                <a:latin typeface="Calibri" panose="020F0502020204030204" pitchFamily="34" charset="0"/>
              </a:rPr>
              <a:t>Pilate</a:t>
            </a:r>
            <a:r>
              <a:rPr lang="en-CA" b="0" i="0" u="none" strike="noStrike" baseline="0" dirty="0">
                <a:solidFill>
                  <a:srgbClr val="000000"/>
                </a:solidFill>
                <a:latin typeface="Calibri" panose="020F0502020204030204" pitchFamily="34" charset="0"/>
              </a:rPr>
              <a:t>, who </a:t>
            </a:r>
            <a:r>
              <a:rPr lang="en-CA" b="1" i="0" u="none" strike="noStrike" baseline="0" dirty="0">
                <a:solidFill>
                  <a:srgbClr val="000000"/>
                </a:solidFill>
                <a:highlight>
                  <a:srgbClr val="FFFF00"/>
                </a:highlight>
                <a:latin typeface="Calibri" panose="020F0502020204030204" pitchFamily="34" charset="0"/>
              </a:rPr>
              <a:t>clearly understood the popular Messianic expectation</a:t>
            </a:r>
            <a:r>
              <a:rPr lang="en-CA" b="0" i="0" u="none" strike="noStrike" baseline="0" dirty="0">
                <a:solidFill>
                  <a:srgbClr val="000000"/>
                </a:solidFill>
                <a:latin typeface="Calibri" panose="020F0502020204030204" pitchFamily="34" charset="0"/>
              </a:rPr>
              <a:t>, </a:t>
            </a:r>
            <a:r>
              <a:rPr lang="en-CA" i="0" u="none" strike="noStrike" baseline="0" dirty="0">
                <a:solidFill>
                  <a:srgbClr val="000000"/>
                </a:solidFill>
                <a:latin typeface="Calibri" panose="020F0502020204030204" pitchFamily="34" charset="0"/>
              </a:rPr>
              <a:t>Jesus acknowledges his status as the King of Israel</a:t>
            </a:r>
            <a:r>
              <a:rPr lang="en-CA" b="1" dirty="0">
                <a:solidFill>
                  <a:srgbClr val="000000"/>
                </a:solidFill>
                <a:latin typeface="Calibri" panose="020F0502020204030204" pitchFamily="34" charset="0"/>
              </a:rPr>
              <a:t>:</a:t>
            </a:r>
          </a:p>
          <a:p>
            <a:pPr marL="457200" lvl="1" indent="0">
              <a:lnSpc>
                <a:spcPct val="80000"/>
              </a:lnSpc>
              <a:spcBef>
                <a:spcPts val="0"/>
              </a:spcBef>
              <a:buNone/>
            </a:pPr>
            <a:r>
              <a:rPr lang="en-CA" b="1" i="0" u="sng" strike="noStrike" baseline="0" dirty="0">
                <a:latin typeface="Calibri" panose="020F0502020204030204" pitchFamily="34" charset="0"/>
              </a:rPr>
              <a:t>John 18:33-37 ESV</a:t>
            </a:r>
            <a:r>
              <a:rPr lang="en-CA" b="0" i="0" u="none" strike="noStrike" baseline="0" dirty="0">
                <a:latin typeface="Calibri" panose="020F0502020204030204" pitchFamily="34" charset="0"/>
              </a:rPr>
              <a:t> </a:t>
            </a:r>
            <a:endParaRPr lang="en-CA" dirty="0"/>
          </a:p>
          <a:p>
            <a:pPr marL="457200" lvl="1" indent="0">
              <a:lnSpc>
                <a:spcPct val="80000"/>
              </a:lnSpc>
              <a:spcBef>
                <a:spcPts val="0"/>
              </a:spcBef>
              <a:buNone/>
            </a:pPr>
            <a:r>
              <a:rPr lang="en-CA" b="0" i="0" u="none" strike="noStrike" baseline="0" dirty="0">
                <a:solidFill>
                  <a:srgbClr val="000000"/>
                </a:solidFill>
                <a:latin typeface="Calibri" panose="020F0502020204030204" pitchFamily="34" charset="0"/>
              </a:rPr>
              <a:t>So </a:t>
            </a:r>
            <a:r>
              <a:rPr lang="en-CA" b="1" i="0" u="none" strike="noStrike" baseline="0" dirty="0">
                <a:solidFill>
                  <a:srgbClr val="000000"/>
                </a:solidFill>
                <a:highlight>
                  <a:srgbClr val="FFFF00"/>
                </a:highlight>
                <a:latin typeface="Calibri" panose="020F0502020204030204" pitchFamily="34" charset="0"/>
              </a:rPr>
              <a:t>Pilate</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entered his headquarters again and called Jesus and said to him, </a:t>
            </a:r>
          </a:p>
          <a:p>
            <a:pPr marL="914400" lvl="2" indent="0">
              <a:lnSpc>
                <a:spcPct val="80000"/>
              </a:lnSpc>
              <a:spcBef>
                <a:spcPts val="0"/>
              </a:spcBef>
              <a:buNone/>
            </a:pPr>
            <a:r>
              <a:rPr lang="en-CA" sz="2400" b="0" i="0" u="none" strike="noStrike" baseline="0" dirty="0">
                <a:solidFill>
                  <a:srgbClr val="000000"/>
                </a:solidFill>
                <a:latin typeface="Calibri" panose="020F0502020204030204" pitchFamily="34" charset="0"/>
              </a:rPr>
              <a:t>“</a:t>
            </a:r>
            <a:r>
              <a:rPr lang="en-CA" sz="2400" b="1" i="0" u="none" strike="noStrike" baseline="0" dirty="0">
                <a:solidFill>
                  <a:srgbClr val="000000"/>
                </a:solidFill>
                <a:highlight>
                  <a:srgbClr val="FFFF00"/>
                </a:highlight>
                <a:latin typeface="Calibri" panose="020F0502020204030204" pitchFamily="34" charset="0"/>
              </a:rPr>
              <a:t>Are you the King of the Jews</a:t>
            </a:r>
            <a:r>
              <a:rPr lang="en-CA" sz="2400" b="0" i="0" u="none" strike="noStrike" baseline="0" dirty="0">
                <a:solidFill>
                  <a:srgbClr val="000000"/>
                </a:solidFill>
                <a:latin typeface="Calibri" panose="020F0502020204030204" pitchFamily="34" charset="0"/>
              </a:rPr>
              <a:t>?”</a:t>
            </a:r>
          </a:p>
          <a:p>
            <a:pPr marL="457200" lvl="1" indent="0">
              <a:lnSpc>
                <a:spcPct val="80000"/>
              </a:lnSpc>
              <a:spcBef>
                <a:spcPts val="300"/>
              </a:spcBef>
              <a:buNone/>
            </a:pPr>
            <a:r>
              <a:rPr lang="en-CA" b="0" i="0" u="none" strike="noStrike" baseline="0" dirty="0">
                <a:solidFill>
                  <a:srgbClr val="000000"/>
                </a:solidFill>
                <a:latin typeface="Calibri" panose="020F0502020204030204" pitchFamily="34" charset="0"/>
              </a:rPr>
              <a:t>Jesus answered,</a:t>
            </a:r>
          </a:p>
          <a:p>
            <a:pPr marL="914400" lvl="2" indent="0">
              <a:lnSpc>
                <a:spcPct val="80000"/>
              </a:lnSpc>
              <a:spcBef>
                <a:spcPts val="0"/>
              </a:spcBef>
              <a:buNone/>
            </a:pPr>
            <a:r>
              <a:rPr lang="en-CA" sz="2400" b="0" i="0" u="none" strike="noStrike" baseline="0" dirty="0">
                <a:solidFill>
                  <a:srgbClr val="000000"/>
                </a:solidFill>
                <a:latin typeface="Calibri" panose="020F0502020204030204" pitchFamily="34" charset="0"/>
              </a:rPr>
              <a:t>“Do you say this of your own accord, or did others say it to you about me?” </a:t>
            </a:r>
          </a:p>
          <a:p>
            <a:pPr marL="457200" lvl="1" indent="0">
              <a:lnSpc>
                <a:spcPct val="80000"/>
              </a:lnSpc>
              <a:spcBef>
                <a:spcPts val="300"/>
              </a:spcBef>
              <a:buNone/>
            </a:pPr>
            <a:r>
              <a:rPr lang="en-CA" b="0" i="0" u="none" strike="noStrike" baseline="0" dirty="0">
                <a:solidFill>
                  <a:srgbClr val="000000"/>
                </a:solidFill>
                <a:latin typeface="Calibri" panose="020F0502020204030204" pitchFamily="34" charset="0"/>
              </a:rPr>
              <a:t>Pilate answered,</a:t>
            </a:r>
          </a:p>
          <a:p>
            <a:pPr marL="914400" lvl="2" indent="0">
              <a:lnSpc>
                <a:spcPct val="80000"/>
              </a:lnSpc>
              <a:spcBef>
                <a:spcPts val="0"/>
              </a:spcBef>
              <a:buNone/>
            </a:pPr>
            <a:r>
              <a:rPr lang="en-CA" sz="2400" b="0" i="0" u="none" strike="noStrike" baseline="0" dirty="0">
                <a:solidFill>
                  <a:srgbClr val="000000"/>
                </a:solidFill>
                <a:latin typeface="Calibri" panose="020F0502020204030204" pitchFamily="34" charset="0"/>
              </a:rPr>
              <a:t>“</a:t>
            </a:r>
            <a:r>
              <a:rPr lang="en-CA" sz="2400" i="0" u="none" strike="noStrike" baseline="0" dirty="0">
                <a:solidFill>
                  <a:srgbClr val="000000"/>
                </a:solidFill>
                <a:latin typeface="Calibri" panose="020F0502020204030204" pitchFamily="34" charset="0"/>
              </a:rPr>
              <a:t>Am I a Jew</a:t>
            </a:r>
            <a:r>
              <a:rPr lang="en-CA" sz="2400" b="0" i="0" u="none" strike="noStrike" baseline="0" dirty="0">
                <a:solidFill>
                  <a:srgbClr val="000000"/>
                </a:solidFill>
                <a:latin typeface="Calibri" panose="020F0502020204030204" pitchFamily="34" charset="0"/>
              </a:rPr>
              <a:t>? Your own nation and the chief priests have delivered you over to me.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What have you done?” </a:t>
            </a:r>
          </a:p>
          <a:p>
            <a:pPr marL="457200" lvl="1" indent="0">
              <a:lnSpc>
                <a:spcPct val="80000"/>
              </a:lnSpc>
              <a:spcBef>
                <a:spcPts val="300"/>
              </a:spcBef>
              <a:buNone/>
            </a:pPr>
            <a:r>
              <a:rPr lang="en-CA" b="0" i="0" u="none" strike="noStrike" baseline="0" dirty="0">
                <a:solidFill>
                  <a:srgbClr val="000000"/>
                </a:solidFill>
                <a:latin typeface="Calibri" panose="020F0502020204030204" pitchFamily="34" charset="0"/>
              </a:rPr>
              <a:t>Jesus answered,</a:t>
            </a:r>
          </a:p>
          <a:p>
            <a:pPr marL="914400" lvl="2" indent="0">
              <a:lnSpc>
                <a:spcPct val="80000"/>
              </a:lnSpc>
              <a:spcBef>
                <a:spcPts val="0"/>
              </a:spcBef>
              <a:buNone/>
            </a:pPr>
            <a:r>
              <a:rPr lang="en-CA" sz="2400" b="0" i="0" u="none" strike="noStrike" baseline="0" dirty="0">
                <a:solidFill>
                  <a:srgbClr val="000000"/>
                </a:solidFill>
                <a:latin typeface="Calibri" panose="020F0502020204030204" pitchFamily="34" charset="0"/>
              </a:rPr>
              <a:t>“</a:t>
            </a:r>
            <a:r>
              <a:rPr lang="en-CA" sz="2400" b="1" i="0" u="none" strike="noStrike" baseline="0" dirty="0">
                <a:solidFill>
                  <a:srgbClr val="000000"/>
                </a:solidFill>
                <a:highlight>
                  <a:srgbClr val="FFFF00"/>
                </a:highlight>
                <a:latin typeface="Calibri" panose="020F0502020204030204" pitchFamily="34" charset="0"/>
              </a:rPr>
              <a:t>My kingdom is not of this world</a:t>
            </a:r>
            <a:r>
              <a:rPr lang="en-CA" sz="2400" b="0" i="0" u="none" strike="noStrike" baseline="0" dirty="0">
                <a:solidFill>
                  <a:srgbClr val="000000"/>
                </a:solidFill>
                <a:latin typeface="Calibri" panose="020F0502020204030204" pitchFamily="34" charset="0"/>
              </a:rPr>
              <a:t>.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If my kingdom were of this world, my servants would have been fighting,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that I might not be delivered over to the Jews.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But </a:t>
            </a:r>
            <a:r>
              <a:rPr lang="en-CA" sz="2400" b="1" i="0" u="none" strike="noStrike" baseline="0" dirty="0">
                <a:solidFill>
                  <a:srgbClr val="000000"/>
                </a:solidFill>
                <a:highlight>
                  <a:srgbClr val="FFFF00"/>
                </a:highlight>
                <a:latin typeface="Calibri" panose="020F0502020204030204" pitchFamily="34" charset="0"/>
              </a:rPr>
              <a:t>my kingdom is not from the world</a:t>
            </a:r>
            <a:r>
              <a:rPr lang="en-CA" sz="2400" b="0" i="0" u="none" strike="noStrike" baseline="0" dirty="0">
                <a:solidFill>
                  <a:srgbClr val="000000"/>
                </a:solidFill>
                <a:latin typeface="Calibri" panose="020F0502020204030204" pitchFamily="34" charset="0"/>
              </a:rPr>
              <a:t>.” </a:t>
            </a:r>
          </a:p>
          <a:p>
            <a:pPr marL="457200" lvl="1" indent="0">
              <a:lnSpc>
                <a:spcPct val="80000"/>
              </a:lnSpc>
              <a:spcBef>
                <a:spcPts val="300"/>
              </a:spcBef>
              <a:buNone/>
            </a:pPr>
            <a:r>
              <a:rPr lang="en-CA" b="0" i="0" u="none" strike="noStrike" baseline="0" dirty="0">
                <a:solidFill>
                  <a:srgbClr val="000000"/>
                </a:solidFill>
                <a:latin typeface="Calibri" panose="020F0502020204030204" pitchFamily="34" charset="0"/>
              </a:rPr>
              <a:t>Then</a:t>
            </a:r>
            <a:r>
              <a:rPr lang="en-CA" b="0" i="0" u="none" strike="noStrike" baseline="0" dirty="0">
                <a:latin typeface="Calibri" panose="020F0502020204030204" pitchFamily="34" charset="0"/>
              </a:rPr>
              <a:t>,</a:t>
            </a:r>
            <a:r>
              <a:rPr lang="en-CA" dirty="0">
                <a:solidFill>
                  <a:srgbClr val="000000"/>
                </a:solidFill>
                <a:latin typeface="Calibri" panose="020F0502020204030204" pitchFamily="34" charset="0"/>
              </a:rPr>
              <a:t> Pilate said to him, “So you are a king?”</a:t>
            </a:r>
            <a:endParaRPr lang="en-CA" dirty="0">
              <a:latin typeface="Calibri" panose="020F0502020204030204" pitchFamily="34" charset="0"/>
            </a:endParaRPr>
          </a:p>
          <a:p>
            <a:pPr marL="457200" lvl="1" indent="0">
              <a:lnSpc>
                <a:spcPct val="80000"/>
              </a:lnSpc>
              <a:spcBef>
                <a:spcPts val="300"/>
              </a:spcBef>
              <a:buNone/>
            </a:pPr>
            <a:r>
              <a:rPr lang="en-CA" dirty="0">
                <a:latin typeface="Calibri" panose="020F0502020204030204" pitchFamily="34" charset="0"/>
              </a:rPr>
              <a:t>Jesus answered</a:t>
            </a:r>
            <a:endParaRPr lang="en-CA" b="0" i="0" u="none" strike="noStrike" baseline="0" dirty="0">
              <a:latin typeface="Calibri" panose="020F0502020204030204" pitchFamily="34" charset="0"/>
            </a:endParaRPr>
          </a:p>
          <a:p>
            <a:pPr marL="914400" lvl="2" indent="0">
              <a:lnSpc>
                <a:spcPct val="80000"/>
              </a:lnSpc>
              <a:spcBef>
                <a:spcPts val="0"/>
              </a:spcBef>
              <a:buNone/>
            </a:pPr>
            <a:r>
              <a:rPr lang="en-CA" sz="2400" b="0" i="0" u="none" strike="noStrike" baseline="0" dirty="0">
                <a:latin typeface="Calibri" panose="020F0502020204030204" pitchFamily="34" charset="0"/>
              </a:rPr>
              <a:t>“</a:t>
            </a:r>
            <a:r>
              <a:rPr lang="en-CA" sz="2400" b="1" i="0" u="none" strike="noStrike" baseline="0" dirty="0">
                <a:highlight>
                  <a:srgbClr val="FFFF00"/>
                </a:highlight>
                <a:latin typeface="Calibri" panose="020F0502020204030204" pitchFamily="34" charset="0"/>
              </a:rPr>
              <a:t>You say that I am a king</a:t>
            </a:r>
            <a:r>
              <a:rPr lang="en-CA" sz="2400" b="0" i="0" u="none" strike="noStrike" baseline="0" dirty="0">
                <a:latin typeface="Calibri" panose="020F0502020204030204" pitchFamily="34" charset="0"/>
              </a:rPr>
              <a:t>. </a:t>
            </a:r>
            <a:br>
              <a:rPr lang="en-CA" sz="2400" b="0" i="0" u="none" strike="noStrike" baseline="0" dirty="0">
                <a:latin typeface="Calibri" panose="020F0502020204030204" pitchFamily="34" charset="0"/>
              </a:rPr>
            </a:br>
            <a:r>
              <a:rPr lang="en-CA" sz="2400" b="1" i="0" u="none" strike="noStrike" baseline="0" dirty="0">
                <a:highlight>
                  <a:srgbClr val="FFFF00"/>
                </a:highlight>
                <a:latin typeface="Calibri" panose="020F0502020204030204" pitchFamily="34" charset="0"/>
              </a:rPr>
              <a:t>For this purpose I was born and for this purpose I have come into the world</a:t>
            </a:r>
            <a:r>
              <a:rPr lang="en-CA" sz="2400" b="1" i="0" u="none" strike="noStrike" baseline="0" dirty="0">
                <a:latin typeface="Calibri" panose="020F0502020204030204" pitchFamily="34" charset="0"/>
              </a:rPr>
              <a:t> </a:t>
            </a:r>
            <a:br>
              <a:rPr lang="en-CA" sz="2400" b="1" i="0" u="none" strike="noStrike" baseline="0" dirty="0">
                <a:latin typeface="Calibri" panose="020F0502020204030204" pitchFamily="34" charset="0"/>
              </a:rPr>
            </a:br>
            <a:r>
              <a:rPr lang="en-CA" sz="2400" b="0" i="0" u="none" strike="noStrike" baseline="0" dirty="0">
                <a:latin typeface="Calibri" panose="020F0502020204030204" pitchFamily="34" charset="0"/>
              </a:rPr>
              <a:t>—to bear witness to the truth.  </a:t>
            </a:r>
            <a:r>
              <a:rPr lang="en-CA" sz="2400" i="0" u="none" strike="noStrike" baseline="0" dirty="0">
                <a:latin typeface="Calibri" panose="020F0502020204030204" pitchFamily="34" charset="0"/>
              </a:rPr>
              <a:t>Everyone who is of the truth listens to my voice</a:t>
            </a:r>
            <a:r>
              <a:rPr lang="en-CA" sz="2400" b="0" i="0" u="none" strike="noStrike" baseline="0" dirty="0">
                <a:latin typeface="Calibri" panose="020F0502020204030204" pitchFamily="34" charset="0"/>
              </a:rPr>
              <a:t>.” </a:t>
            </a:r>
          </a:p>
        </p:txBody>
      </p:sp>
    </p:spTree>
    <p:extLst>
      <p:ext uri="{BB962C8B-B14F-4D97-AF65-F5344CB8AC3E}">
        <p14:creationId xmlns:p14="http://schemas.microsoft.com/office/powerpoint/2010/main" val="18617906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2C1F4-1C5D-0393-5F61-58CF5927EE3C}"/>
              </a:ext>
            </a:extLst>
          </p:cNvPr>
          <p:cNvSpPr>
            <a:spLocks noGrp="1"/>
          </p:cNvSpPr>
          <p:nvPr>
            <p:ph type="title"/>
          </p:nvPr>
        </p:nvSpPr>
        <p:spPr>
          <a:xfrm>
            <a:off x="838200" y="1"/>
            <a:ext cx="10515600" cy="1130299"/>
          </a:xfrm>
        </p:spPr>
        <p:txBody>
          <a:bodyPr/>
          <a:lstStyle/>
          <a:p>
            <a:pPr algn="ctr"/>
            <a:r>
              <a:rPr lang="en-CA" dirty="0">
                <a:latin typeface="Arial Black" panose="020B0A04020102020204" pitchFamily="34" charset="0"/>
              </a:rPr>
              <a:t>The Expectation Lived ON</a:t>
            </a:r>
          </a:p>
        </p:txBody>
      </p:sp>
      <p:sp>
        <p:nvSpPr>
          <p:cNvPr id="3" name="Content Placeholder 2">
            <a:extLst>
              <a:ext uri="{FF2B5EF4-FFF2-40B4-BE49-F238E27FC236}">
                <a16:creationId xmlns:a16="http://schemas.microsoft.com/office/drawing/2014/main" id="{76377159-6E6D-0C04-CE9C-E570D8BECB4F}"/>
              </a:ext>
            </a:extLst>
          </p:cNvPr>
          <p:cNvSpPr>
            <a:spLocks noGrp="1"/>
          </p:cNvSpPr>
          <p:nvPr>
            <p:ph idx="1"/>
          </p:nvPr>
        </p:nvSpPr>
        <p:spPr>
          <a:xfrm>
            <a:off x="0" y="1130300"/>
            <a:ext cx="12192000" cy="5727699"/>
          </a:xfrm>
        </p:spPr>
        <p:txBody>
          <a:bodyPr>
            <a:normAutofit lnSpcReduction="10000"/>
          </a:bodyPr>
          <a:lstStyle/>
          <a:p>
            <a:pPr marL="0" indent="0">
              <a:buNone/>
            </a:pPr>
            <a:r>
              <a:rPr lang="en-CA" b="0" i="0" u="none" strike="noStrike" baseline="0" dirty="0">
                <a:solidFill>
                  <a:srgbClr val="000000"/>
                </a:solidFill>
                <a:latin typeface="Calibri" panose="020F0502020204030204" pitchFamily="34" charset="0"/>
              </a:rPr>
              <a:t>The actions of the </a:t>
            </a:r>
            <a:r>
              <a:rPr lang="en-CA" b="1" i="0" u="none" strike="noStrike" baseline="0" dirty="0">
                <a:solidFill>
                  <a:srgbClr val="000000"/>
                </a:solidFill>
                <a:highlight>
                  <a:srgbClr val="FFFF00"/>
                </a:highlight>
                <a:latin typeface="Calibri" panose="020F0502020204030204" pitchFamily="34" charset="0"/>
              </a:rPr>
              <a:t>Apostles</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on many occasions demonstrated that they </a:t>
            </a:r>
            <a:r>
              <a:rPr lang="en-CA" b="1" i="0" u="none" strike="noStrike" baseline="0" dirty="0">
                <a:solidFill>
                  <a:srgbClr val="000000"/>
                </a:solidFill>
                <a:highlight>
                  <a:srgbClr val="FFFF00"/>
                </a:highlight>
                <a:latin typeface="Calibri" panose="020F0502020204030204" pitchFamily="34" charset="0"/>
              </a:rPr>
              <a:t>did NOT understand that Jesus would NOT fulfill the popular Messianic expectation</a:t>
            </a:r>
            <a:endParaRPr lang="en-CA" b="0" i="0" u="none" strike="noStrike" baseline="0" dirty="0">
              <a:solidFill>
                <a:srgbClr val="000000"/>
              </a:solidFill>
              <a:highlight>
                <a:srgbClr val="FFFF00"/>
              </a:highlight>
              <a:latin typeface="Calibri" panose="020F0502020204030204" pitchFamily="34" charset="0"/>
            </a:endParaRPr>
          </a:p>
          <a:p>
            <a:pPr>
              <a:buFont typeface="Wingdings" panose="05000000000000000000" pitchFamily="2" charset="2"/>
              <a:buChar char="Ø"/>
            </a:pPr>
            <a:r>
              <a:rPr lang="en-CA" b="0" i="0" u="none" strike="noStrike" baseline="0" dirty="0">
                <a:solidFill>
                  <a:srgbClr val="000000"/>
                </a:solidFill>
                <a:latin typeface="Calibri" panose="020F0502020204030204" pitchFamily="34" charset="0"/>
              </a:rPr>
              <a:t>On more than one occasion, the Apostles argued over “</a:t>
            </a:r>
            <a:r>
              <a:rPr lang="en-CA" b="1" i="0" u="none" strike="noStrike" baseline="0" dirty="0">
                <a:solidFill>
                  <a:srgbClr val="000000"/>
                </a:solidFill>
                <a:highlight>
                  <a:srgbClr val="FFFF00"/>
                </a:highlight>
                <a:latin typeface="Calibri" panose="020F0502020204030204" pitchFamily="34" charset="0"/>
              </a:rPr>
              <a:t>who is the greatest</a:t>
            </a:r>
            <a:r>
              <a:rPr lang="en-CA" b="0" i="0" u="none" strike="noStrike" baseline="0" dirty="0">
                <a:solidFill>
                  <a:srgbClr val="000000"/>
                </a:solidFill>
                <a:latin typeface="Calibri" panose="020F0502020204030204" pitchFamily="34" charset="0"/>
              </a:rPr>
              <a:t>”: </a:t>
            </a:r>
          </a:p>
          <a:p>
            <a:pPr marL="457200" lvl="1" indent="0">
              <a:spcBef>
                <a:spcPts val="0"/>
              </a:spcBef>
              <a:buNone/>
            </a:pPr>
            <a:r>
              <a:rPr lang="en-CA" b="1" i="0" u="sng" strike="noStrike" baseline="0" dirty="0">
                <a:solidFill>
                  <a:srgbClr val="000000"/>
                </a:solidFill>
                <a:latin typeface="Calibri" panose="020F0502020204030204" pitchFamily="34" charset="0"/>
              </a:rPr>
              <a:t>Mark 9:33-34 ESV</a:t>
            </a:r>
          </a:p>
          <a:p>
            <a:pPr marL="457200" lvl="1" indent="0">
              <a:spcBef>
                <a:spcPts val="0"/>
              </a:spcBef>
              <a:buNone/>
            </a:pPr>
            <a:r>
              <a:rPr lang="en-CA" b="0" i="0" u="none" strike="noStrike" baseline="0" dirty="0">
                <a:solidFill>
                  <a:srgbClr val="000000"/>
                </a:solidFill>
                <a:latin typeface="Calibri" panose="020F0502020204030204" pitchFamily="34" charset="0"/>
              </a:rPr>
              <a:t>And they came to Capernaum.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when he was in the house he asked them, </a:t>
            </a:r>
          </a:p>
          <a:p>
            <a:pPr marL="914400" lvl="2" indent="0">
              <a:spcBef>
                <a:spcPts val="0"/>
              </a:spcBef>
              <a:buNone/>
            </a:pPr>
            <a:r>
              <a:rPr lang="en-CA" sz="2400" b="0" i="0" u="none" strike="noStrike" baseline="0" dirty="0">
                <a:solidFill>
                  <a:srgbClr val="000000"/>
                </a:solidFill>
                <a:latin typeface="Calibri" panose="020F0502020204030204" pitchFamily="34" charset="0"/>
              </a:rPr>
              <a:t>“</a:t>
            </a:r>
            <a:r>
              <a:rPr lang="en-CA" sz="2400" b="1" i="0" u="none" strike="noStrike" baseline="0" dirty="0">
                <a:solidFill>
                  <a:srgbClr val="000000"/>
                </a:solidFill>
                <a:highlight>
                  <a:srgbClr val="FFFF00"/>
                </a:highlight>
                <a:latin typeface="Calibri" panose="020F0502020204030204" pitchFamily="34" charset="0"/>
              </a:rPr>
              <a:t>What were you discussing on the way</a:t>
            </a:r>
            <a:r>
              <a:rPr lang="en-CA" sz="2400" b="0" i="0" u="none" strike="noStrike" baseline="0" dirty="0">
                <a:solidFill>
                  <a:srgbClr val="000000"/>
                </a:solidFill>
                <a:latin typeface="Calibri" panose="020F0502020204030204" pitchFamily="34" charset="0"/>
              </a:rPr>
              <a:t>?” </a:t>
            </a:r>
          </a:p>
          <a:p>
            <a:pPr marL="457200" lvl="1" indent="0">
              <a:spcBef>
                <a:spcPts val="600"/>
              </a:spcBef>
              <a:buNone/>
            </a:pPr>
            <a:r>
              <a:rPr lang="en-CA" b="0" i="0" u="none" strike="noStrike" baseline="0" dirty="0">
                <a:solidFill>
                  <a:srgbClr val="000000"/>
                </a:solidFill>
                <a:latin typeface="Calibri" panose="020F0502020204030204" pitchFamily="34" charset="0"/>
              </a:rPr>
              <a:t>But they kept silent,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for </a:t>
            </a:r>
            <a:r>
              <a:rPr lang="en-CA" b="1" i="0" u="none" strike="noStrike" baseline="0" dirty="0">
                <a:solidFill>
                  <a:srgbClr val="000000"/>
                </a:solidFill>
                <a:highlight>
                  <a:srgbClr val="FFFF00"/>
                </a:highlight>
                <a:latin typeface="Calibri" panose="020F0502020204030204" pitchFamily="34" charset="0"/>
              </a:rPr>
              <a:t>on the way they had argued with one another about who was the greatest</a:t>
            </a:r>
            <a:r>
              <a:rPr lang="en-CA" b="0" i="0" u="none" strike="noStrike" baseline="0" dirty="0">
                <a:solidFill>
                  <a:srgbClr val="000000"/>
                </a:solidFill>
                <a:latin typeface="Calibri" panose="020F0502020204030204" pitchFamily="34" charset="0"/>
              </a:rPr>
              <a:t>. </a:t>
            </a:r>
          </a:p>
          <a:p>
            <a:pPr>
              <a:buFont typeface="Wingdings" panose="05000000000000000000" pitchFamily="2" charset="2"/>
              <a:buChar char="Ø"/>
            </a:pPr>
            <a:r>
              <a:rPr lang="en-CA" b="0" i="0" u="none" strike="noStrike" baseline="0" dirty="0">
                <a:solidFill>
                  <a:srgbClr val="000000"/>
                </a:solidFill>
                <a:latin typeface="Calibri" panose="020F0502020204030204" pitchFamily="34" charset="0"/>
              </a:rPr>
              <a:t>At one point, James and John asked permission to </a:t>
            </a:r>
            <a:r>
              <a:rPr lang="en-CA" b="1" i="0" u="none" strike="noStrike" baseline="0" dirty="0">
                <a:solidFill>
                  <a:srgbClr val="000000"/>
                </a:solidFill>
                <a:highlight>
                  <a:srgbClr val="FFFF00"/>
                </a:highlight>
                <a:latin typeface="Calibri" panose="020F0502020204030204" pitchFamily="34" charset="0"/>
              </a:rPr>
              <a:t>destroy a Samaritan village</a:t>
            </a:r>
            <a:r>
              <a:rPr lang="en-CA" b="0" i="0" u="none" strike="noStrike" baseline="0" dirty="0">
                <a:solidFill>
                  <a:srgbClr val="000000"/>
                </a:solidFill>
                <a:latin typeface="Calibri" panose="020F0502020204030204" pitchFamily="34" charset="0"/>
              </a:rPr>
              <a:t>: </a:t>
            </a:r>
          </a:p>
          <a:p>
            <a:pPr marL="457200" lvl="1" indent="0">
              <a:spcBef>
                <a:spcPts val="0"/>
              </a:spcBef>
              <a:buNone/>
            </a:pPr>
            <a:r>
              <a:rPr lang="en-CA" b="1" i="0" u="sng" strike="noStrike" baseline="0" dirty="0">
                <a:solidFill>
                  <a:srgbClr val="000000"/>
                </a:solidFill>
                <a:latin typeface="Calibri" panose="020F0502020204030204" pitchFamily="34" charset="0"/>
              </a:rPr>
              <a:t>Luke 9:52-54 ESV</a:t>
            </a:r>
          </a:p>
          <a:p>
            <a:pPr marL="457200" lvl="1" indent="0">
              <a:spcBef>
                <a:spcPts val="0"/>
              </a:spcBef>
              <a:buNone/>
            </a:pPr>
            <a:r>
              <a:rPr lang="en-CA" b="0" i="0" u="none" strike="noStrike" baseline="0" dirty="0">
                <a:solidFill>
                  <a:srgbClr val="000000"/>
                </a:solidFill>
                <a:latin typeface="Calibri" panose="020F0502020204030204" pitchFamily="34" charset="0"/>
              </a:rPr>
              <a:t>And he sent messengers ahead of him, who went and entered </a:t>
            </a:r>
            <a:r>
              <a:rPr lang="en-CA" b="1" i="0" u="none" strike="noStrike" baseline="0" dirty="0">
                <a:solidFill>
                  <a:srgbClr val="000000"/>
                </a:solidFill>
                <a:highlight>
                  <a:srgbClr val="FFFF00"/>
                </a:highlight>
                <a:latin typeface="Calibri" panose="020F0502020204030204" pitchFamily="34" charset="0"/>
              </a:rPr>
              <a:t>a village of the Samaritans</a:t>
            </a:r>
            <a:r>
              <a:rPr lang="en-CA" b="0" i="0" u="none" strike="noStrike" baseline="0" dirty="0">
                <a:solidFill>
                  <a:srgbClr val="000000"/>
                </a:solidFill>
                <a:latin typeface="Calibri" panose="020F0502020204030204" pitchFamily="34" charset="0"/>
              </a:rPr>
              <a:t>,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to make preparations for him.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But </a:t>
            </a:r>
            <a:r>
              <a:rPr lang="en-CA" b="1" i="0" u="none" strike="noStrike" baseline="0" dirty="0">
                <a:solidFill>
                  <a:srgbClr val="000000"/>
                </a:solidFill>
                <a:highlight>
                  <a:srgbClr val="FFFF00"/>
                </a:highlight>
                <a:latin typeface="Calibri" panose="020F0502020204030204" pitchFamily="34" charset="0"/>
              </a:rPr>
              <a:t>the people did not receive him</a:t>
            </a:r>
            <a:r>
              <a:rPr lang="en-CA" b="0" i="0" u="none" strike="noStrike" baseline="0" dirty="0">
                <a:solidFill>
                  <a:srgbClr val="000000"/>
                </a:solidFill>
                <a:latin typeface="Calibri" panose="020F0502020204030204" pitchFamily="34" charset="0"/>
              </a:rPr>
              <a:t>, because his face was set toward Jerusalem. </a:t>
            </a:r>
          </a:p>
          <a:p>
            <a:pPr marL="457200" lvl="1" indent="0">
              <a:spcBef>
                <a:spcPts val="0"/>
              </a:spcBef>
              <a:buNone/>
            </a:pPr>
            <a:r>
              <a:rPr lang="en-CA" b="0" i="0" u="none" strike="noStrike" baseline="0" dirty="0">
                <a:solidFill>
                  <a:srgbClr val="000000"/>
                </a:solidFill>
                <a:latin typeface="Calibri" panose="020F0502020204030204" pitchFamily="34" charset="0"/>
              </a:rPr>
              <a:t>And when his disciples </a:t>
            </a:r>
            <a:r>
              <a:rPr lang="en-CA" b="1" i="0" u="none" strike="noStrike" baseline="0" dirty="0">
                <a:solidFill>
                  <a:srgbClr val="000000"/>
                </a:solidFill>
                <a:highlight>
                  <a:srgbClr val="FFFF00"/>
                </a:highlight>
                <a:latin typeface="Calibri" panose="020F0502020204030204" pitchFamily="34" charset="0"/>
              </a:rPr>
              <a:t>James and John</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saw it, they said, </a:t>
            </a:r>
          </a:p>
          <a:p>
            <a:pPr marL="914400" lvl="2" indent="0">
              <a:spcBef>
                <a:spcPts val="0"/>
              </a:spcBef>
              <a:buNone/>
            </a:pPr>
            <a:r>
              <a:rPr lang="en-CA" sz="2400" b="0" i="0" u="none" strike="noStrike" baseline="0" dirty="0">
                <a:solidFill>
                  <a:srgbClr val="000000"/>
                </a:solidFill>
                <a:latin typeface="Calibri" panose="020F0502020204030204" pitchFamily="34" charset="0"/>
              </a:rPr>
              <a:t>“Lord, </a:t>
            </a:r>
            <a:r>
              <a:rPr lang="en-CA" sz="2400" b="1" i="0" u="none" strike="noStrike" baseline="0" dirty="0">
                <a:solidFill>
                  <a:srgbClr val="000000"/>
                </a:solidFill>
                <a:highlight>
                  <a:srgbClr val="FFFF00"/>
                </a:highlight>
                <a:latin typeface="Calibri" panose="020F0502020204030204" pitchFamily="34" charset="0"/>
              </a:rPr>
              <a:t>do you want us to tell fire to come down from heaven and consume them</a:t>
            </a:r>
            <a:r>
              <a:rPr lang="en-CA" sz="2400" b="0" i="0" u="none" strike="noStrike" baseline="0" dirty="0">
                <a:solidFill>
                  <a:srgbClr val="000000"/>
                </a:solidFill>
                <a:latin typeface="Calibri" panose="020F0502020204030204" pitchFamily="34" charset="0"/>
              </a:rPr>
              <a:t>?” </a:t>
            </a:r>
          </a:p>
        </p:txBody>
      </p:sp>
    </p:spTree>
    <p:extLst>
      <p:ext uri="{BB962C8B-B14F-4D97-AF65-F5344CB8AC3E}">
        <p14:creationId xmlns:p14="http://schemas.microsoft.com/office/powerpoint/2010/main" val="21376598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EDF6A9-5714-DD40-A6D9-12C3F199A7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7BC3D0-F853-241D-73C1-F5DB0823DF42}"/>
              </a:ext>
            </a:extLst>
          </p:cNvPr>
          <p:cNvSpPr>
            <a:spLocks noGrp="1"/>
          </p:cNvSpPr>
          <p:nvPr>
            <p:ph type="title"/>
          </p:nvPr>
        </p:nvSpPr>
        <p:spPr>
          <a:xfrm>
            <a:off x="838200" y="1"/>
            <a:ext cx="10515600" cy="1130299"/>
          </a:xfrm>
        </p:spPr>
        <p:txBody>
          <a:bodyPr/>
          <a:lstStyle/>
          <a:p>
            <a:pPr algn="ctr"/>
            <a:r>
              <a:rPr lang="en-CA" dirty="0">
                <a:latin typeface="Arial Black" panose="020B0A04020102020204" pitchFamily="34" charset="0"/>
              </a:rPr>
              <a:t>The Expectation Lived ON</a:t>
            </a:r>
          </a:p>
        </p:txBody>
      </p:sp>
      <p:sp>
        <p:nvSpPr>
          <p:cNvPr id="3" name="Content Placeholder 2">
            <a:extLst>
              <a:ext uri="{FF2B5EF4-FFF2-40B4-BE49-F238E27FC236}">
                <a16:creationId xmlns:a16="http://schemas.microsoft.com/office/drawing/2014/main" id="{B750F5D6-A516-FFC3-DA60-0E95A26DCDEC}"/>
              </a:ext>
            </a:extLst>
          </p:cNvPr>
          <p:cNvSpPr>
            <a:spLocks noGrp="1"/>
          </p:cNvSpPr>
          <p:nvPr>
            <p:ph idx="1"/>
          </p:nvPr>
        </p:nvSpPr>
        <p:spPr>
          <a:xfrm>
            <a:off x="0" y="1130300"/>
            <a:ext cx="12192000" cy="5727699"/>
          </a:xfrm>
        </p:spPr>
        <p:txBody>
          <a:bodyPr/>
          <a:lstStyle/>
          <a:p>
            <a:pPr>
              <a:buFont typeface="Wingdings" panose="05000000000000000000" pitchFamily="2" charset="2"/>
              <a:buChar char="Ø"/>
            </a:pPr>
            <a:r>
              <a:rPr lang="en-CA" b="0" i="0" u="none" strike="noStrike" baseline="0" dirty="0">
                <a:solidFill>
                  <a:srgbClr val="000000"/>
                </a:solidFill>
                <a:latin typeface="Calibri" panose="020F0502020204030204" pitchFamily="34" charset="0"/>
              </a:rPr>
              <a:t>Little children were prevented access to Jesus: </a:t>
            </a:r>
          </a:p>
          <a:p>
            <a:pPr marL="457200" lvl="1" indent="0">
              <a:buNone/>
            </a:pPr>
            <a:r>
              <a:rPr lang="en-CA" b="1" i="0" u="sng" strike="noStrike" baseline="0" dirty="0">
                <a:solidFill>
                  <a:srgbClr val="000000"/>
                </a:solidFill>
                <a:latin typeface="Calibri" panose="020F0502020204030204" pitchFamily="34" charset="0"/>
              </a:rPr>
              <a:t>Mark 10:13-14 ESV</a:t>
            </a:r>
            <a:r>
              <a:rPr lang="en-CA" b="0" i="0" u="none" strike="noStrike" baseline="0" dirty="0">
                <a:solidFill>
                  <a:srgbClr val="000000"/>
                </a:solidFill>
                <a:latin typeface="Calibri" panose="020F0502020204030204" pitchFamily="34" charset="0"/>
              </a:rPr>
              <a:t> </a:t>
            </a:r>
            <a:endParaRPr lang="en-CA" dirty="0">
              <a:solidFill>
                <a:srgbClr val="000000"/>
              </a:solidFill>
              <a:latin typeface="Calibri" panose="020F0502020204030204" pitchFamily="34" charset="0"/>
            </a:endParaRPr>
          </a:p>
          <a:p>
            <a:pPr marL="457200" lvl="1" indent="0">
              <a:spcBef>
                <a:spcPts val="0"/>
              </a:spcBef>
              <a:buNone/>
            </a:pPr>
            <a:r>
              <a:rPr lang="en-CA" b="0" i="0" u="none" strike="noStrike" baseline="0" dirty="0">
                <a:solidFill>
                  <a:srgbClr val="000000"/>
                </a:solidFill>
                <a:latin typeface="Calibri" panose="020F0502020204030204" pitchFamily="34" charset="0"/>
              </a:rPr>
              <a:t>And they were bringing children to him that he might touch them,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a:t>
            </a:r>
            <a:r>
              <a:rPr lang="en-CA" b="1" i="0" u="none" strike="noStrike" baseline="0" dirty="0">
                <a:solidFill>
                  <a:srgbClr val="000000"/>
                </a:solidFill>
                <a:highlight>
                  <a:srgbClr val="FFFF00"/>
                </a:highlight>
                <a:latin typeface="Calibri" panose="020F0502020204030204" pitchFamily="34" charset="0"/>
              </a:rPr>
              <a:t>the disciples rebuked them</a:t>
            </a:r>
            <a:r>
              <a:rPr lang="en-CA" b="0" i="0" u="none" strike="noStrike" baseline="0" dirty="0">
                <a:solidFill>
                  <a:srgbClr val="000000"/>
                </a:solidFill>
                <a:latin typeface="Calibri" panose="020F0502020204030204" pitchFamily="34" charset="0"/>
              </a:rPr>
              <a:t>.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But when Jesus saw it, he was indignant and said to them, </a:t>
            </a:r>
          </a:p>
          <a:p>
            <a:pPr marL="914400" lvl="2" indent="0">
              <a:spcBef>
                <a:spcPts val="0"/>
              </a:spcBef>
              <a:buNone/>
            </a:pPr>
            <a:r>
              <a:rPr lang="en-CA" sz="2400" b="0" i="0" u="none" strike="noStrike" baseline="0" dirty="0">
                <a:solidFill>
                  <a:srgbClr val="000000"/>
                </a:solidFill>
                <a:latin typeface="Calibri" panose="020F0502020204030204" pitchFamily="34" charset="0"/>
              </a:rPr>
              <a:t>“Let </a:t>
            </a:r>
            <a:r>
              <a:rPr lang="en-CA" sz="2400" b="1" i="0" u="none" strike="noStrike" baseline="0" dirty="0">
                <a:solidFill>
                  <a:srgbClr val="000000"/>
                </a:solidFill>
                <a:highlight>
                  <a:srgbClr val="FFFF00"/>
                </a:highlight>
                <a:latin typeface="Calibri" panose="020F0502020204030204" pitchFamily="34" charset="0"/>
              </a:rPr>
              <a:t>the children</a:t>
            </a:r>
            <a:r>
              <a:rPr lang="en-CA" sz="2400" b="1" i="0" u="none" strike="noStrike" baseline="0" dirty="0">
                <a:solidFill>
                  <a:srgbClr val="000000"/>
                </a:solidFill>
                <a:latin typeface="Calibri" panose="020F0502020204030204" pitchFamily="34" charset="0"/>
              </a:rPr>
              <a:t> </a:t>
            </a:r>
            <a:r>
              <a:rPr lang="en-CA" sz="2400" b="0" i="0" u="none" strike="noStrike" baseline="0" dirty="0">
                <a:solidFill>
                  <a:srgbClr val="000000"/>
                </a:solidFill>
                <a:latin typeface="Calibri" panose="020F0502020204030204" pitchFamily="34" charset="0"/>
              </a:rPr>
              <a:t>come to me; do not hinder them,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for </a:t>
            </a:r>
            <a:r>
              <a:rPr lang="en-CA" sz="2400" b="1" i="0" u="none" strike="noStrike" baseline="0" dirty="0">
                <a:solidFill>
                  <a:srgbClr val="000000"/>
                </a:solidFill>
                <a:highlight>
                  <a:srgbClr val="FFFF00"/>
                </a:highlight>
                <a:latin typeface="Calibri" panose="020F0502020204030204" pitchFamily="34" charset="0"/>
              </a:rPr>
              <a:t>to such belongs the kingdom of God</a:t>
            </a:r>
            <a:r>
              <a:rPr lang="en-CA" sz="2400" b="0" i="0" u="none" strike="noStrike" baseline="0" dirty="0">
                <a:solidFill>
                  <a:srgbClr val="000000"/>
                </a:solidFill>
                <a:latin typeface="Calibri" panose="020F0502020204030204" pitchFamily="34" charset="0"/>
              </a:rPr>
              <a:t>. …” </a:t>
            </a:r>
          </a:p>
          <a:p>
            <a:pPr>
              <a:buFont typeface="Wingdings" panose="05000000000000000000" pitchFamily="2" charset="2"/>
              <a:buChar char="Ø"/>
            </a:pPr>
            <a:r>
              <a:rPr lang="en-CA" b="0" i="0" u="none" strike="noStrike" baseline="0" dirty="0">
                <a:solidFill>
                  <a:srgbClr val="000000"/>
                </a:solidFill>
                <a:latin typeface="Calibri" panose="020F0502020204030204" pitchFamily="34" charset="0"/>
              </a:rPr>
              <a:t>James and John requested positions of privilege: </a:t>
            </a:r>
          </a:p>
          <a:p>
            <a:pPr marL="457200" lvl="1" indent="0">
              <a:buNone/>
            </a:pPr>
            <a:r>
              <a:rPr lang="en-CA" b="1" i="0" u="sng" strike="noStrike" baseline="0" dirty="0">
                <a:solidFill>
                  <a:srgbClr val="000000"/>
                </a:solidFill>
                <a:latin typeface="Calibri" panose="020F0502020204030204" pitchFamily="34" charset="0"/>
              </a:rPr>
              <a:t>Mark 10:35-37 ESV</a:t>
            </a:r>
          </a:p>
          <a:p>
            <a:pPr marL="457200" lvl="1" indent="0">
              <a:spcBef>
                <a:spcPts val="0"/>
              </a:spcBef>
              <a:buNone/>
            </a:pPr>
            <a:r>
              <a:rPr lang="en-CA" b="0" i="0" u="none" strike="noStrike" baseline="0" dirty="0">
                <a:solidFill>
                  <a:srgbClr val="000000"/>
                </a:solidFill>
                <a:latin typeface="Calibri" panose="020F0502020204030204" pitchFamily="34" charset="0"/>
              </a:rPr>
              <a:t>And </a:t>
            </a:r>
            <a:r>
              <a:rPr lang="en-CA" b="1" i="0" u="none" strike="noStrike" baseline="0" dirty="0">
                <a:solidFill>
                  <a:srgbClr val="000000"/>
                </a:solidFill>
                <a:highlight>
                  <a:srgbClr val="FFFF00"/>
                </a:highlight>
                <a:latin typeface="Calibri" panose="020F0502020204030204" pitchFamily="34" charset="0"/>
              </a:rPr>
              <a:t>James and John</a:t>
            </a:r>
            <a:r>
              <a:rPr lang="en-CA" b="0" i="0" u="none" strike="noStrike" baseline="0" dirty="0">
                <a:solidFill>
                  <a:srgbClr val="000000"/>
                </a:solidFill>
                <a:latin typeface="Calibri" panose="020F0502020204030204" pitchFamily="34" charset="0"/>
              </a:rPr>
              <a:t>, the sons of Zebedee, came up to him and said to him, </a:t>
            </a:r>
          </a:p>
          <a:p>
            <a:pPr marL="914400" lvl="2" indent="0">
              <a:spcBef>
                <a:spcPts val="0"/>
              </a:spcBef>
              <a:buNone/>
            </a:pPr>
            <a:r>
              <a:rPr lang="en-CA" sz="2400" b="0" i="0" u="none" strike="noStrike" baseline="0" dirty="0">
                <a:solidFill>
                  <a:srgbClr val="000000"/>
                </a:solidFill>
                <a:latin typeface="Calibri" panose="020F0502020204030204" pitchFamily="34" charset="0"/>
              </a:rPr>
              <a:t>“Teacher, we want you to </a:t>
            </a:r>
            <a:r>
              <a:rPr lang="en-CA" sz="2400" b="1" i="0" u="none" strike="noStrike" baseline="0" dirty="0">
                <a:solidFill>
                  <a:srgbClr val="000000"/>
                </a:solidFill>
                <a:highlight>
                  <a:srgbClr val="FFFF00"/>
                </a:highlight>
                <a:latin typeface="Calibri" panose="020F0502020204030204" pitchFamily="34" charset="0"/>
              </a:rPr>
              <a:t>do for us whatever we ask of you</a:t>
            </a:r>
            <a:r>
              <a:rPr lang="en-CA" sz="2400" b="0" i="0" u="none" strike="noStrike" baseline="0" dirty="0">
                <a:solidFill>
                  <a:srgbClr val="000000"/>
                </a:solidFill>
                <a:latin typeface="Calibri" panose="020F0502020204030204" pitchFamily="34" charset="0"/>
              </a:rPr>
              <a:t>.” </a:t>
            </a:r>
          </a:p>
          <a:p>
            <a:pPr marL="457200" lvl="1" indent="0">
              <a:buNone/>
            </a:pPr>
            <a:r>
              <a:rPr lang="en-CA" b="0" i="0" u="none" strike="noStrike" baseline="0" dirty="0">
                <a:solidFill>
                  <a:srgbClr val="000000"/>
                </a:solidFill>
                <a:latin typeface="Calibri" panose="020F0502020204030204" pitchFamily="34" charset="0"/>
              </a:rPr>
              <a:t>And he said to them, “What do you want me to do for you?” </a:t>
            </a:r>
          </a:p>
          <a:p>
            <a:pPr marL="457200" lvl="1" indent="0">
              <a:buNone/>
            </a:pPr>
            <a:r>
              <a:rPr lang="en-CA" b="0" i="0" u="none" strike="noStrike" baseline="0" dirty="0">
                <a:solidFill>
                  <a:srgbClr val="000000"/>
                </a:solidFill>
                <a:latin typeface="Calibri" panose="020F0502020204030204" pitchFamily="34" charset="0"/>
              </a:rPr>
              <a:t>And they said to him, </a:t>
            </a:r>
          </a:p>
          <a:p>
            <a:pPr marL="914400" lvl="2" indent="0">
              <a:spcBef>
                <a:spcPts val="0"/>
              </a:spcBef>
              <a:buNone/>
            </a:pPr>
            <a:r>
              <a:rPr lang="en-CA" sz="2400" b="0" i="0" u="none" strike="noStrike" baseline="0" dirty="0">
                <a:solidFill>
                  <a:srgbClr val="000000"/>
                </a:solidFill>
                <a:latin typeface="Calibri" panose="020F0502020204030204" pitchFamily="34" charset="0"/>
              </a:rPr>
              <a:t>“</a:t>
            </a:r>
            <a:r>
              <a:rPr lang="en-CA" sz="2400" b="1" i="0" u="none" strike="noStrike" baseline="0" dirty="0">
                <a:solidFill>
                  <a:srgbClr val="000000"/>
                </a:solidFill>
                <a:highlight>
                  <a:srgbClr val="FFFF00"/>
                </a:highlight>
                <a:latin typeface="Calibri" panose="020F0502020204030204" pitchFamily="34" charset="0"/>
              </a:rPr>
              <a:t>Grant us to sit</a:t>
            </a:r>
            <a:r>
              <a:rPr lang="en-CA" sz="2400" b="0" i="0" u="none" strike="noStrike" baseline="0" dirty="0">
                <a:solidFill>
                  <a:srgbClr val="000000"/>
                </a:solidFill>
                <a:latin typeface="Calibri" panose="020F0502020204030204" pitchFamily="34" charset="0"/>
              </a:rPr>
              <a:t>, </a:t>
            </a:r>
            <a:r>
              <a:rPr lang="en-CA" sz="2400" b="1" i="0" u="none" strike="noStrike" baseline="0" dirty="0">
                <a:solidFill>
                  <a:srgbClr val="000000"/>
                </a:solidFill>
                <a:highlight>
                  <a:srgbClr val="FFFF00"/>
                </a:highlight>
                <a:latin typeface="Calibri" panose="020F0502020204030204" pitchFamily="34" charset="0"/>
              </a:rPr>
              <a:t>one at your right hand and one at your left</a:t>
            </a:r>
            <a:r>
              <a:rPr lang="en-CA" sz="2400" b="0" i="0" u="none" strike="noStrike" baseline="0" dirty="0">
                <a:solidFill>
                  <a:srgbClr val="000000"/>
                </a:solidFill>
                <a:latin typeface="Calibri" panose="020F0502020204030204" pitchFamily="34" charset="0"/>
              </a:rPr>
              <a:t>, </a:t>
            </a:r>
            <a:r>
              <a:rPr lang="en-CA" sz="2400" b="1" i="0" u="none" strike="noStrike" baseline="0" dirty="0">
                <a:solidFill>
                  <a:srgbClr val="000000"/>
                </a:solidFill>
                <a:highlight>
                  <a:srgbClr val="FFFF00"/>
                </a:highlight>
                <a:latin typeface="Calibri" panose="020F0502020204030204" pitchFamily="34" charset="0"/>
              </a:rPr>
              <a:t>in your glory</a:t>
            </a:r>
            <a:r>
              <a:rPr lang="en-CA" sz="2400" b="0" i="0" u="none" strike="noStrike" baseline="0" dirty="0">
                <a:solidFill>
                  <a:srgbClr val="000000"/>
                </a:solidFill>
                <a:latin typeface="Calibri" panose="020F0502020204030204" pitchFamily="34" charset="0"/>
              </a:rPr>
              <a:t>.”</a:t>
            </a:r>
            <a:endParaRPr lang="en-CA" sz="4000" dirty="0"/>
          </a:p>
        </p:txBody>
      </p:sp>
    </p:spTree>
    <p:extLst>
      <p:ext uri="{BB962C8B-B14F-4D97-AF65-F5344CB8AC3E}">
        <p14:creationId xmlns:p14="http://schemas.microsoft.com/office/powerpoint/2010/main" val="15481999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4C4BFD-767B-2A1D-ADDC-E9FAF604C8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07C63C-34EE-40CE-EB1B-09FFB1108225}"/>
              </a:ext>
            </a:extLst>
          </p:cNvPr>
          <p:cNvSpPr>
            <a:spLocks noGrp="1"/>
          </p:cNvSpPr>
          <p:nvPr>
            <p:ph type="title"/>
          </p:nvPr>
        </p:nvSpPr>
        <p:spPr>
          <a:xfrm>
            <a:off x="838200" y="1"/>
            <a:ext cx="10515600" cy="1181099"/>
          </a:xfrm>
        </p:spPr>
        <p:txBody>
          <a:bodyPr/>
          <a:lstStyle/>
          <a:p>
            <a:pPr algn="ctr"/>
            <a:r>
              <a:rPr lang="en-CA" dirty="0">
                <a:latin typeface="Arial Black" panose="020B0A04020102020204" pitchFamily="34" charset="0"/>
              </a:rPr>
              <a:t>The Expectation Lived ON</a:t>
            </a:r>
          </a:p>
        </p:txBody>
      </p:sp>
      <p:sp>
        <p:nvSpPr>
          <p:cNvPr id="3" name="Content Placeholder 2">
            <a:extLst>
              <a:ext uri="{FF2B5EF4-FFF2-40B4-BE49-F238E27FC236}">
                <a16:creationId xmlns:a16="http://schemas.microsoft.com/office/drawing/2014/main" id="{905C10FB-845A-E7DA-8C35-0D4EA6EFF8B6}"/>
              </a:ext>
            </a:extLst>
          </p:cNvPr>
          <p:cNvSpPr>
            <a:spLocks noGrp="1"/>
          </p:cNvSpPr>
          <p:nvPr>
            <p:ph idx="1"/>
          </p:nvPr>
        </p:nvSpPr>
        <p:spPr>
          <a:xfrm>
            <a:off x="0" y="1181100"/>
            <a:ext cx="12192000" cy="5676899"/>
          </a:xfrm>
        </p:spPr>
        <p:txBody>
          <a:bodyPr>
            <a:normAutofit lnSpcReduction="10000"/>
          </a:bodyPr>
          <a:lstStyle/>
          <a:p>
            <a:r>
              <a:rPr lang="en-CA" b="1" i="0" u="none" strike="noStrike" baseline="0" dirty="0">
                <a:solidFill>
                  <a:srgbClr val="000000"/>
                </a:solidFill>
                <a:highlight>
                  <a:srgbClr val="FFFF00"/>
                </a:highlight>
                <a:latin typeface="Calibri" panose="020F0502020204030204" pitchFamily="34" charset="0"/>
              </a:rPr>
              <a:t>Jesus is explicit</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in teaching the disciples that </a:t>
            </a:r>
            <a:r>
              <a:rPr lang="en-CA" b="1" i="0" u="none" strike="noStrike" baseline="0" dirty="0">
                <a:solidFill>
                  <a:srgbClr val="000000"/>
                </a:solidFill>
                <a:highlight>
                  <a:srgbClr val="FFFF00"/>
                </a:highlight>
                <a:latin typeface="Calibri" panose="020F0502020204030204" pitchFamily="34" charset="0"/>
              </a:rPr>
              <a:t>in spite of his Divinity</a:t>
            </a:r>
            <a:r>
              <a:rPr lang="en-CA" b="0" i="0" u="none" strike="noStrike" baseline="0" dirty="0">
                <a:solidFill>
                  <a:srgbClr val="000000"/>
                </a:solidFill>
                <a:highlight>
                  <a:srgbClr val="FFFF00"/>
                </a:highlight>
                <a:latin typeface="Calibri" panose="020F0502020204030204" pitchFamily="34" charset="0"/>
              </a:rPr>
              <a:t>, </a:t>
            </a:r>
            <a:r>
              <a:rPr lang="en-CA" b="1" i="0" u="none" strike="noStrike" baseline="0" dirty="0">
                <a:solidFill>
                  <a:srgbClr val="000000"/>
                </a:solidFill>
                <a:highlight>
                  <a:srgbClr val="FFFF00"/>
                </a:highlight>
                <a:latin typeface="Calibri" panose="020F0502020204030204" pitchFamily="34" charset="0"/>
              </a:rPr>
              <a:t>he must suffer death</a:t>
            </a:r>
            <a:r>
              <a:rPr lang="en-CA" b="0" i="0" u="none" strike="noStrike" baseline="0" dirty="0">
                <a:solidFill>
                  <a:srgbClr val="000000"/>
                </a:solidFill>
                <a:latin typeface="Calibri" panose="020F0502020204030204" pitchFamily="34" charset="0"/>
              </a:rPr>
              <a:t> – but, he will be restored to life – </a:t>
            </a:r>
            <a:r>
              <a:rPr lang="en-CA" b="1" i="0" u="none" strike="noStrike" baseline="0" dirty="0">
                <a:solidFill>
                  <a:srgbClr val="000000"/>
                </a:solidFill>
                <a:highlight>
                  <a:srgbClr val="FFFF00"/>
                </a:highlight>
                <a:latin typeface="Calibri" panose="020F0502020204030204" pitchFamily="34" charset="0"/>
              </a:rPr>
              <a:t>there will be a resurrection</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after three days; </a:t>
            </a:r>
            <a:r>
              <a:rPr lang="en-CA" b="1" i="0" u="none" strike="noStrike" baseline="0" dirty="0">
                <a:solidFill>
                  <a:srgbClr val="000000"/>
                </a:solidFill>
                <a:highlight>
                  <a:srgbClr val="FFFF00"/>
                </a:highlight>
                <a:latin typeface="Calibri" panose="020F0502020204030204" pitchFamily="34" charset="0"/>
              </a:rPr>
              <a:t>the disciple cannot comprehend this</a:t>
            </a:r>
            <a:r>
              <a:rPr lang="en-CA" b="0" i="0" u="none" strike="noStrike" baseline="0" dirty="0">
                <a:solidFill>
                  <a:srgbClr val="000000"/>
                </a:solidFill>
                <a:latin typeface="Calibri" panose="020F0502020204030204" pitchFamily="34" charset="0"/>
              </a:rPr>
              <a:t>: </a:t>
            </a:r>
          </a:p>
          <a:p>
            <a:pPr marL="457200" lvl="1" indent="0">
              <a:spcBef>
                <a:spcPts val="0"/>
              </a:spcBef>
              <a:buNone/>
            </a:pPr>
            <a:r>
              <a:rPr lang="en-CA" b="1" i="0" u="sng" strike="noStrike" baseline="0" dirty="0">
                <a:solidFill>
                  <a:srgbClr val="000000"/>
                </a:solidFill>
                <a:latin typeface="Calibri" panose="020F0502020204030204" pitchFamily="34" charset="0"/>
              </a:rPr>
              <a:t>Mark 8:31-32 ESV</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he began to teach them that </a:t>
            </a:r>
            <a:r>
              <a:rPr lang="en-CA" b="1" i="0" u="none" strike="noStrike" baseline="0" dirty="0">
                <a:solidFill>
                  <a:srgbClr val="000000"/>
                </a:solidFill>
                <a:highlight>
                  <a:srgbClr val="FFFF00"/>
                </a:highlight>
                <a:latin typeface="Calibri" panose="020F0502020204030204" pitchFamily="34" charset="0"/>
              </a:rPr>
              <a:t>the Son of Man must suffer</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many things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be rejected by the elders and the chief priests and the scribes </a:t>
            </a:r>
            <a:r>
              <a:rPr lang="en-CA" b="1" i="0" u="none" strike="noStrike" baseline="0" dirty="0">
                <a:solidFill>
                  <a:srgbClr val="000000"/>
                </a:solidFill>
                <a:highlight>
                  <a:srgbClr val="FFFF00"/>
                </a:highlight>
                <a:latin typeface="Calibri" panose="020F0502020204030204" pitchFamily="34" charset="0"/>
              </a:rPr>
              <a:t>and be killed</a:t>
            </a:r>
            <a:r>
              <a:rPr lang="en-CA" b="0" i="0" u="none" strike="noStrike" baseline="0" dirty="0">
                <a:solidFill>
                  <a:srgbClr val="000000"/>
                </a:solidFill>
                <a:latin typeface="Calibri" panose="020F0502020204030204" pitchFamily="34" charset="0"/>
              </a:rPr>
              <a:t>,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a:t>
            </a:r>
            <a:r>
              <a:rPr lang="en-CA" b="1" i="0" u="none" strike="noStrike" baseline="0" dirty="0">
                <a:solidFill>
                  <a:srgbClr val="000000"/>
                </a:solidFill>
                <a:highlight>
                  <a:srgbClr val="FFFF00"/>
                </a:highlight>
                <a:latin typeface="Calibri" panose="020F0502020204030204" pitchFamily="34" charset="0"/>
              </a:rPr>
              <a:t>after three days rise again</a:t>
            </a:r>
            <a:r>
              <a:rPr lang="en-CA" b="0" i="0" u="none" strike="noStrike" baseline="0" dirty="0">
                <a:solidFill>
                  <a:srgbClr val="000000"/>
                </a:solidFill>
                <a:latin typeface="Calibri" panose="020F0502020204030204" pitchFamily="34" charset="0"/>
              </a:rPr>
              <a:t>.  And he said this plainly. </a:t>
            </a:r>
            <a:br>
              <a:rPr lang="en-CA" b="0" i="0" u="none" strike="noStrike" baseline="0" dirty="0">
                <a:solidFill>
                  <a:srgbClr val="000000"/>
                </a:solidFill>
                <a:latin typeface="Calibri" panose="020F0502020204030204" pitchFamily="34" charset="0"/>
              </a:rPr>
            </a:br>
            <a:r>
              <a:rPr lang="en-CA" b="1" i="0" u="none" strike="noStrike" baseline="0" dirty="0">
                <a:solidFill>
                  <a:srgbClr val="000000"/>
                </a:solidFill>
                <a:latin typeface="Calibri" panose="020F0502020204030204" pitchFamily="34" charset="0"/>
              </a:rPr>
              <a:t>And </a:t>
            </a:r>
            <a:r>
              <a:rPr lang="en-CA" b="1" i="0" u="none" strike="noStrike" baseline="0" dirty="0">
                <a:solidFill>
                  <a:srgbClr val="000000"/>
                </a:solidFill>
                <a:highlight>
                  <a:srgbClr val="FFFF00"/>
                </a:highlight>
                <a:latin typeface="Calibri" panose="020F0502020204030204" pitchFamily="34" charset="0"/>
              </a:rPr>
              <a:t>Peter took him aside and began to rebuke him</a:t>
            </a:r>
            <a:r>
              <a:rPr lang="en-CA" b="0" i="0" u="none" strike="noStrike" baseline="0" dirty="0">
                <a:solidFill>
                  <a:srgbClr val="000000"/>
                </a:solidFill>
                <a:latin typeface="Calibri" panose="020F0502020204030204" pitchFamily="34" charset="0"/>
              </a:rPr>
              <a:t>. </a:t>
            </a:r>
          </a:p>
          <a:p>
            <a:pPr>
              <a:spcBef>
                <a:spcPts val="600"/>
              </a:spcBef>
            </a:pPr>
            <a:r>
              <a:rPr lang="en-CA" b="1" i="0" u="none" strike="noStrike" baseline="0" dirty="0">
                <a:solidFill>
                  <a:srgbClr val="000000"/>
                </a:solidFill>
                <a:highlight>
                  <a:srgbClr val="FFFF00"/>
                </a:highlight>
                <a:latin typeface="Calibri" panose="020F0502020204030204" pitchFamily="34" charset="0"/>
              </a:rPr>
              <a:t>Jesus soon repeated his revelation of his purpose to the disciples</a:t>
            </a:r>
            <a:r>
              <a:rPr lang="en-CA" b="0" i="0" u="none" strike="noStrike" baseline="0" dirty="0">
                <a:solidFill>
                  <a:srgbClr val="000000"/>
                </a:solidFill>
                <a:latin typeface="Calibri" panose="020F0502020204030204" pitchFamily="34" charset="0"/>
              </a:rPr>
              <a:t> – now, although they did NOT understand, they began to listen: </a:t>
            </a:r>
          </a:p>
          <a:p>
            <a:pPr marL="457200" lvl="1" indent="0">
              <a:spcBef>
                <a:spcPts val="0"/>
              </a:spcBef>
              <a:buNone/>
            </a:pPr>
            <a:r>
              <a:rPr lang="en-CA" b="1" i="0" u="sng" strike="noStrike" baseline="0" dirty="0">
                <a:solidFill>
                  <a:srgbClr val="000000"/>
                </a:solidFill>
                <a:latin typeface="Calibri" panose="020F0502020204030204" pitchFamily="34" charset="0"/>
              </a:rPr>
              <a:t>Mark 9:30-32 ESV</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They went on from there and passed through Galilee.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he did not want anyone to know, for </a:t>
            </a:r>
            <a:r>
              <a:rPr lang="en-CA" b="1" i="0" u="none" strike="noStrike" baseline="0" dirty="0">
                <a:solidFill>
                  <a:srgbClr val="000000"/>
                </a:solidFill>
                <a:highlight>
                  <a:srgbClr val="FFFF00"/>
                </a:highlight>
                <a:latin typeface="Calibri" panose="020F0502020204030204" pitchFamily="34" charset="0"/>
              </a:rPr>
              <a:t>he was teaching his disciples</a:t>
            </a:r>
            <a:r>
              <a:rPr lang="en-CA" b="0" i="0" u="none" strike="noStrike" baseline="0" dirty="0">
                <a:solidFill>
                  <a:srgbClr val="000000"/>
                </a:solidFill>
                <a:latin typeface="Calibri" panose="020F0502020204030204" pitchFamily="34" charset="0"/>
              </a:rPr>
              <a:t>, saying to them, </a:t>
            </a:r>
          </a:p>
          <a:p>
            <a:pPr marL="914400" lvl="2" indent="0">
              <a:spcBef>
                <a:spcPts val="0"/>
              </a:spcBef>
              <a:buNone/>
            </a:pPr>
            <a:r>
              <a:rPr lang="en-CA" sz="2400" b="0" i="0" u="none" strike="noStrike" baseline="0" dirty="0">
                <a:solidFill>
                  <a:srgbClr val="000000"/>
                </a:solidFill>
                <a:latin typeface="Calibri" panose="020F0502020204030204" pitchFamily="34" charset="0"/>
              </a:rPr>
              <a:t>“The Son of Man is going to be delivered into the hands of men,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and </a:t>
            </a:r>
            <a:r>
              <a:rPr lang="en-CA" sz="2400" b="1" i="0" u="none" strike="noStrike" baseline="0" dirty="0">
                <a:solidFill>
                  <a:srgbClr val="000000"/>
                </a:solidFill>
                <a:highlight>
                  <a:srgbClr val="FFFF00"/>
                </a:highlight>
                <a:latin typeface="Calibri" panose="020F0502020204030204" pitchFamily="34" charset="0"/>
              </a:rPr>
              <a:t>they will kill him</a:t>
            </a:r>
            <a:r>
              <a:rPr lang="en-CA" sz="2400" b="0" i="0" u="none" strike="noStrike" baseline="0" dirty="0">
                <a:solidFill>
                  <a:srgbClr val="000000"/>
                </a:solidFill>
                <a:latin typeface="Calibri" panose="020F0502020204030204" pitchFamily="34" charset="0"/>
              </a:rPr>
              <a:t>. And when he is killed, </a:t>
            </a:r>
            <a:r>
              <a:rPr lang="en-CA" sz="2400" b="1" i="0" u="none" strike="noStrike" baseline="0" dirty="0">
                <a:solidFill>
                  <a:srgbClr val="000000"/>
                </a:solidFill>
                <a:highlight>
                  <a:srgbClr val="FFFF00"/>
                </a:highlight>
                <a:latin typeface="Calibri" panose="020F0502020204030204" pitchFamily="34" charset="0"/>
              </a:rPr>
              <a:t>after three days he will rise</a:t>
            </a:r>
            <a:r>
              <a:rPr lang="en-CA" sz="2400" b="0" i="0" u="none" strike="noStrike" baseline="0" dirty="0">
                <a:solidFill>
                  <a:srgbClr val="000000"/>
                </a:solidFill>
                <a:latin typeface="Calibri" panose="020F0502020204030204" pitchFamily="34" charset="0"/>
              </a:rPr>
              <a:t>.” </a:t>
            </a:r>
          </a:p>
          <a:p>
            <a:pPr marL="457200" lvl="1" indent="0">
              <a:spcBef>
                <a:spcPts val="600"/>
              </a:spcBef>
              <a:buNone/>
            </a:pPr>
            <a:r>
              <a:rPr lang="en-CA" b="0" i="0" u="none" strike="noStrike" baseline="0" dirty="0">
                <a:solidFill>
                  <a:srgbClr val="000000"/>
                </a:solidFill>
                <a:latin typeface="Calibri" panose="020F0502020204030204" pitchFamily="34" charset="0"/>
              </a:rPr>
              <a:t>But </a:t>
            </a:r>
            <a:r>
              <a:rPr lang="en-CA" b="1" i="0" u="none" strike="noStrike" baseline="0" dirty="0">
                <a:solidFill>
                  <a:srgbClr val="000000"/>
                </a:solidFill>
                <a:highlight>
                  <a:srgbClr val="FFFF00"/>
                </a:highlight>
                <a:latin typeface="Calibri" panose="020F0502020204030204" pitchFamily="34" charset="0"/>
              </a:rPr>
              <a:t>they did not understand</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the saying, </a:t>
            </a:r>
            <a:r>
              <a:rPr lang="en-CA" b="1" i="0" u="none" strike="noStrike" baseline="0" dirty="0">
                <a:solidFill>
                  <a:srgbClr val="000000"/>
                </a:solidFill>
                <a:highlight>
                  <a:srgbClr val="FFFF00"/>
                </a:highlight>
                <a:latin typeface="Calibri" panose="020F0502020204030204" pitchFamily="34" charset="0"/>
              </a:rPr>
              <a:t>and were afraid to ask him</a:t>
            </a:r>
            <a:r>
              <a:rPr lang="en-CA" b="0" i="0" u="none" strike="noStrike" baseline="0" dirty="0">
                <a:solidFill>
                  <a:srgbClr val="000000"/>
                </a:solidFill>
                <a:latin typeface="Calibri" panose="020F0502020204030204" pitchFamily="34" charset="0"/>
              </a:rPr>
              <a:t>. </a:t>
            </a:r>
          </a:p>
        </p:txBody>
      </p:sp>
    </p:spTree>
    <p:extLst>
      <p:ext uri="{BB962C8B-B14F-4D97-AF65-F5344CB8AC3E}">
        <p14:creationId xmlns:p14="http://schemas.microsoft.com/office/powerpoint/2010/main" val="5363914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327956-3556-7CB9-F507-1A6D8DB904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E26C8D-9446-43D4-3C54-2ECD665756A0}"/>
              </a:ext>
            </a:extLst>
          </p:cNvPr>
          <p:cNvSpPr>
            <a:spLocks noGrp="1"/>
          </p:cNvSpPr>
          <p:nvPr>
            <p:ph type="title"/>
          </p:nvPr>
        </p:nvSpPr>
        <p:spPr>
          <a:xfrm>
            <a:off x="838200" y="1"/>
            <a:ext cx="10515600" cy="1130299"/>
          </a:xfrm>
        </p:spPr>
        <p:txBody>
          <a:bodyPr/>
          <a:lstStyle/>
          <a:p>
            <a:pPr algn="ctr"/>
            <a:r>
              <a:rPr lang="en-CA" dirty="0">
                <a:latin typeface="Arial Black" panose="020B0A04020102020204" pitchFamily="34" charset="0"/>
              </a:rPr>
              <a:t>The Expectation Lived ON</a:t>
            </a:r>
          </a:p>
        </p:txBody>
      </p:sp>
      <p:sp>
        <p:nvSpPr>
          <p:cNvPr id="3" name="Content Placeholder 2">
            <a:extLst>
              <a:ext uri="{FF2B5EF4-FFF2-40B4-BE49-F238E27FC236}">
                <a16:creationId xmlns:a16="http://schemas.microsoft.com/office/drawing/2014/main" id="{BC34879C-F189-2B1D-46B8-3D852913E5BA}"/>
              </a:ext>
            </a:extLst>
          </p:cNvPr>
          <p:cNvSpPr>
            <a:spLocks noGrp="1"/>
          </p:cNvSpPr>
          <p:nvPr>
            <p:ph idx="1"/>
          </p:nvPr>
        </p:nvSpPr>
        <p:spPr>
          <a:xfrm>
            <a:off x="0" y="1130300"/>
            <a:ext cx="12192000" cy="5727699"/>
          </a:xfrm>
        </p:spPr>
        <p:txBody>
          <a:bodyPr>
            <a:normAutofit/>
          </a:bodyPr>
          <a:lstStyle/>
          <a:p>
            <a:r>
              <a:rPr lang="en-CA" sz="2800" b="0" i="0" u="none" strike="noStrike" baseline="0" dirty="0">
                <a:solidFill>
                  <a:srgbClr val="000000"/>
                </a:solidFill>
                <a:latin typeface="Calibri" panose="020F0502020204030204" pitchFamily="34" charset="0"/>
              </a:rPr>
              <a:t>Finally, </a:t>
            </a:r>
            <a:r>
              <a:rPr lang="en-CA" sz="2800" b="1" i="0" u="none" strike="noStrike" baseline="0" dirty="0">
                <a:solidFill>
                  <a:srgbClr val="000000"/>
                </a:solidFill>
                <a:highlight>
                  <a:srgbClr val="FFFF00"/>
                </a:highlight>
                <a:latin typeface="Calibri" panose="020F0502020204030204" pitchFamily="34" charset="0"/>
              </a:rPr>
              <a:t>just before the last visit to Jerusalem</a:t>
            </a:r>
            <a:r>
              <a:rPr lang="en-CA" sz="2800" b="0" i="0" u="none" strike="noStrike" baseline="0" dirty="0">
                <a:solidFill>
                  <a:srgbClr val="000000"/>
                </a:solidFill>
                <a:latin typeface="Calibri" panose="020F0502020204030204" pitchFamily="34" charset="0"/>
              </a:rPr>
              <a:t>, Jesus repeats his teaching emphasizing that the coming events are in fulfillment of prophecy</a:t>
            </a:r>
          </a:p>
          <a:p>
            <a:pPr>
              <a:spcBef>
                <a:spcPts val="600"/>
              </a:spcBef>
            </a:pPr>
            <a:r>
              <a:rPr lang="en-CA" sz="2800" b="1" i="0" u="none" strike="noStrike" baseline="0" dirty="0">
                <a:solidFill>
                  <a:srgbClr val="000000"/>
                </a:solidFill>
                <a:highlight>
                  <a:srgbClr val="FFFF00"/>
                </a:highlight>
                <a:latin typeface="Calibri" panose="020F0502020204030204" pitchFamily="34" charset="0"/>
              </a:rPr>
              <a:t>Luke reports that the disciples still did NOT understand</a:t>
            </a:r>
            <a:r>
              <a:rPr lang="en-CA" sz="2800" b="0" i="0" u="none" strike="noStrike" baseline="0" dirty="0">
                <a:solidFill>
                  <a:srgbClr val="000000"/>
                </a:solidFill>
                <a:latin typeface="Calibri" panose="020F0502020204030204" pitchFamily="34" charset="0"/>
              </a:rPr>
              <a:t>: </a:t>
            </a:r>
          </a:p>
          <a:p>
            <a:pPr marL="457200" lvl="1" indent="0">
              <a:spcBef>
                <a:spcPts val="0"/>
              </a:spcBef>
              <a:buNone/>
            </a:pPr>
            <a:r>
              <a:rPr lang="en-CA" b="1" i="0" u="sng" strike="noStrike" baseline="0" dirty="0">
                <a:solidFill>
                  <a:srgbClr val="000000"/>
                </a:solidFill>
                <a:latin typeface="Calibri" panose="020F0502020204030204" pitchFamily="34" charset="0"/>
              </a:rPr>
              <a:t>Luke 18:31-34 ESV</a:t>
            </a:r>
            <a:r>
              <a:rPr lang="en-CA" b="0" i="0" u="none" strike="noStrike" baseline="0" dirty="0">
                <a:solidFill>
                  <a:srgbClr val="000000"/>
                </a:solidFill>
                <a:latin typeface="Calibri" panose="020F0502020204030204" pitchFamily="34" charset="0"/>
              </a:rPr>
              <a:t>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taking the twelve, he said to them, </a:t>
            </a:r>
          </a:p>
          <a:p>
            <a:pPr marL="914400" lvl="2" indent="0">
              <a:spcBef>
                <a:spcPts val="0"/>
              </a:spcBef>
              <a:buNone/>
            </a:pPr>
            <a:r>
              <a:rPr lang="en-CA" sz="2400" b="0" i="0" u="none" strike="noStrike" baseline="0" dirty="0">
                <a:solidFill>
                  <a:srgbClr val="000000"/>
                </a:solidFill>
                <a:latin typeface="Calibri" panose="020F0502020204030204" pitchFamily="34" charset="0"/>
              </a:rPr>
              <a:t>“See, </a:t>
            </a:r>
            <a:r>
              <a:rPr lang="en-CA" sz="2400" b="1" i="0" u="none" strike="noStrike" baseline="0" dirty="0">
                <a:solidFill>
                  <a:srgbClr val="000000"/>
                </a:solidFill>
                <a:highlight>
                  <a:srgbClr val="FFFF00"/>
                </a:highlight>
                <a:latin typeface="Calibri" panose="020F0502020204030204" pitchFamily="34" charset="0"/>
              </a:rPr>
              <a:t>we are going up to Jerusalem</a:t>
            </a:r>
            <a:r>
              <a:rPr lang="en-CA" sz="2400" b="0" i="0" u="none" strike="noStrike" baseline="0" dirty="0">
                <a:solidFill>
                  <a:srgbClr val="000000"/>
                </a:solidFill>
                <a:latin typeface="Calibri" panose="020F0502020204030204" pitchFamily="34" charset="0"/>
              </a:rPr>
              <a:t>,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and </a:t>
            </a:r>
            <a:r>
              <a:rPr lang="en-CA" sz="2400" b="1" i="0" u="none" strike="noStrike" baseline="0" dirty="0">
                <a:solidFill>
                  <a:srgbClr val="000000"/>
                </a:solidFill>
                <a:highlight>
                  <a:srgbClr val="FFFF00"/>
                </a:highlight>
                <a:latin typeface="Calibri" panose="020F0502020204030204" pitchFamily="34" charset="0"/>
              </a:rPr>
              <a:t>everything that is written about the Son of Man</a:t>
            </a:r>
            <a:r>
              <a:rPr lang="en-CA" sz="2400" b="1" i="0" u="none" strike="noStrike" baseline="0" dirty="0">
                <a:solidFill>
                  <a:srgbClr val="000000"/>
                </a:solidFill>
                <a:latin typeface="Calibri" panose="020F0502020204030204" pitchFamily="34" charset="0"/>
              </a:rPr>
              <a:t> </a:t>
            </a:r>
            <a:br>
              <a:rPr lang="en-CA" sz="2400" b="1" i="0" u="none" strike="noStrike" baseline="0" dirty="0">
                <a:solidFill>
                  <a:srgbClr val="000000"/>
                </a:solidFill>
                <a:latin typeface="Calibri" panose="020F0502020204030204" pitchFamily="34" charset="0"/>
              </a:rPr>
            </a:br>
            <a:r>
              <a:rPr lang="en-CA" sz="2400" b="1" i="0" u="none" strike="noStrike" baseline="0" dirty="0">
                <a:solidFill>
                  <a:srgbClr val="000000"/>
                </a:solidFill>
                <a:highlight>
                  <a:srgbClr val="FFFF00"/>
                </a:highlight>
                <a:latin typeface="Calibri" panose="020F0502020204030204" pitchFamily="34" charset="0"/>
              </a:rPr>
              <a:t>by the prophets will be accomplished</a:t>
            </a:r>
            <a:r>
              <a:rPr lang="en-CA" sz="2400" b="0" i="0" u="none" strike="noStrike" baseline="0" dirty="0">
                <a:solidFill>
                  <a:srgbClr val="000000"/>
                </a:solidFill>
                <a:latin typeface="Calibri" panose="020F0502020204030204" pitchFamily="34" charset="0"/>
              </a:rPr>
              <a:t>.</a:t>
            </a:r>
          </a:p>
          <a:p>
            <a:pPr marL="914400" lvl="2" indent="0">
              <a:spcBef>
                <a:spcPts val="600"/>
              </a:spcBef>
              <a:buNone/>
            </a:pPr>
            <a:r>
              <a:rPr lang="en-CA" sz="2400" b="0" i="0" u="none" strike="noStrike" baseline="0" dirty="0">
                <a:solidFill>
                  <a:srgbClr val="000000"/>
                </a:solidFill>
                <a:latin typeface="Calibri" panose="020F0502020204030204" pitchFamily="34" charset="0"/>
              </a:rPr>
              <a:t>For he will be delivered over to the Gentiles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and will be mocked and shamefully treated and spit upon.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And after flogging him, </a:t>
            </a:r>
            <a:r>
              <a:rPr lang="en-CA" sz="2400" b="1" i="0" u="none" strike="noStrike" baseline="0" dirty="0">
                <a:solidFill>
                  <a:srgbClr val="000000"/>
                </a:solidFill>
                <a:highlight>
                  <a:srgbClr val="FFFF00"/>
                </a:highlight>
                <a:latin typeface="Calibri" panose="020F0502020204030204" pitchFamily="34" charset="0"/>
              </a:rPr>
              <a:t>they will kill him</a:t>
            </a:r>
            <a:r>
              <a:rPr lang="en-CA" sz="2400" b="0" i="0" u="none" strike="noStrike" baseline="0" dirty="0">
                <a:solidFill>
                  <a:srgbClr val="000000"/>
                </a:solidFill>
                <a:latin typeface="Calibri" panose="020F0502020204030204" pitchFamily="34" charset="0"/>
              </a:rPr>
              <a:t>, and </a:t>
            </a:r>
            <a:r>
              <a:rPr lang="en-CA" sz="2400" b="1" i="0" u="none" strike="noStrike" baseline="0" dirty="0">
                <a:solidFill>
                  <a:srgbClr val="000000"/>
                </a:solidFill>
                <a:highlight>
                  <a:srgbClr val="FFFF00"/>
                </a:highlight>
                <a:latin typeface="Calibri" panose="020F0502020204030204" pitchFamily="34" charset="0"/>
              </a:rPr>
              <a:t>on the third day he will rise</a:t>
            </a:r>
            <a:r>
              <a:rPr lang="en-CA" sz="2400" b="0" i="0" u="none" strike="noStrike" baseline="0" dirty="0">
                <a:solidFill>
                  <a:srgbClr val="000000"/>
                </a:solidFill>
                <a:latin typeface="Calibri" panose="020F0502020204030204" pitchFamily="34" charset="0"/>
              </a:rPr>
              <a:t>.” </a:t>
            </a:r>
          </a:p>
          <a:p>
            <a:pPr marL="457200" lvl="1" indent="0">
              <a:spcBef>
                <a:spcPts val="600"/>
              </a:spcBef>
              <a:buNone/>
            </a:pPr>
            <a:r>
              <a:rPr lang="en-CA" b="0" i="0" u="none" strike="noStrike" baseline="0" dirty="0">
                <a:solidFill>
                  <a:srgbClr val="000000"/>
                </a:solidFill>
                <a:latin typeface="Calibri" panose="020F0502020204030204" pitchFamily="34" charset="0"/>
              </a:rPr>
              <a:t>But </a:t>
            </a:r>
            <a:r>
              <a:rPr lang="en-CA" b="1" i="0" u="none" strike="noStrike" baseline="0" dirty="0">
                <a:solidFill>
                  <a:srgbClr val="000000"/>
                </a:solidFill>
                <a:highlight>
                  <a:srgbClr val="FFFF00"/>
                </a:highlight>
                <a:latin typeface="Calibri" panose="020F0502020204030204" pitchFamily="34" charset="0"/>
              </a:rPr>
              <a:t>they understood none of these things</a:t>
            </a:r>
            <a:r>
              <a:rPr lang="en-CA" b="0" i="0" u="none" strike="noStrike" baseline="0" dirty="0">
                <a:solidFill>
                  <a:srgbClr val="000000"/>
                </a:solidFill>
                <a:latin typeface="Calibri" panose="020F0502020204030204" pitchFamily="34" charset="0"/>
              </a:rPr>
              <a:t>. </a:t>
            </a:r>
            <a:br>
              <a:rPr lang="en-CA" b="0" i="0" u="none" strike="noStrike" baseline="0" dirty="0">
                <a:solidFill>
                  <a:srgbClr val="000000"/>
                </a:solidFill>
                <a:latin typeface="Calibri" panose="020F0502020204030204" pitchFamily="34" charset="0"/>
              </a:rPr>
            </a:br>
            <a:r>
              <a:rPr lang="en-CA" b="1" i="0" u="none" strike="noStrike" baseline="0" dirty="0">
                <a:solidFill>
                  <a:srgbClr val="000000"/>
                </a:solidFill>
                <a:highlight>
                  <a:srgbClr val="FFFF00"/>
                </a:highlight>
                <a:latin typeface="Calibri" panose="020F0502020204030204" pitchFamily="34" charset="0"/>
              </a:rPr>
              <a:t>This saying was hidden from them</a:t>
            </a:r>
            <a:r>
              <a:rPr lang="en-CA" b="0" i="0" u="none" strike="noStrike" baseline="0" dirty="0">
                <a:solidFill>
                  <a:srgbClr val="000000"/>
                </a:solidFill>
                <a:latin typeface="Calibri" panose="020F0502020204030204" pitchFamily="34" charset="0"/>
              </a:rPr>
              <a:t>, and they did not grasp what was said.</a:t>
            </a:r>
          </a:p>
          <a:p>
            <a:pPr>
              <a:spcBef>
                <a:spcPts val="1200"/>
              </a:spcBef>
            </a:pPr>
            <a:r>
              <a:rPr lang="en-CA" b="1" dirty="0">
                <a:solidFill>
                  <a:srgbClr val="000000"/>
                </a:solidFill>
                <a:highlight>
                  <a:srgbClr val="FFFF00"/>
                </a:highlight>
                <a:latin typeface="Calibri" panose="020F0502020204030204" pitchFamily="34" charset="0"/>
              </a:rPr>
              <a:t>The reality of what Jesus told them did NOT fit their preconceptions, </a:t>
            </a:r>
            <a:br>
              <a:rPr lang="en-CA" b="1" dirty="0">
                <a:solidFill>
                  <a:srgbClr val="000000"/>
                </a:solidFill>
                <a:highlight>
                  <a:srgbClr val="FFFF00"/>
                </a:highlight>
                <a:latin typeface="Calibri" panose="020F0502020204030204" pitchFamily="34" charset="0"/>
              </a:rPr>
            </a:br>
            <a:r>
              <a:rPr lang="en-CA" b="1" dirty="0">
                <a:solidFill>
                  <a:srgbClr val="000000"/>
                </a:solidFill>
                <a:highlight>
                  <a:srgbClr val="FFFF00"/>
                </a:highlight>
                <a:latin typeface="Calibri" panose="020F0502020204030204" pitchFamily="34" charset="0"/>
              </a:rPr>
              <a:t>so they could NOT understand</a:t>
            </a:r>
            <a:endParaRPr lang="en-CA" b="1" i="0" u="none" strike="noStrike" baseline="0" dirty="0">
              <a:solidFill>
                <a:srgbClr val="000000"/>
              </a:solidFill>
              <a:highlight>
                <a:srgbClr val="FFFF00"/>
              </a:highlight>
              <a:latin typeface="Calibri" panose="020F0502020204030204" pitchFamily="34" charset="0"/>
            </a:endParaRPr>
          </a:p>
        </p:txBody>
      </p:sp>
    </p:spTree>
    <p:extLst>
      <p:ext uri="{BB962C8B-B14F-4D97-AF65-F5344CB8AC3E}">
        <p14:creationId xmlns:p14="http://schemas.microsoft.com/office/powerpoint/2010/main" val="23702283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4341C-FA10-5D57-8547-121D99253621}"/>
              </a:ext>
            </a:extLst>
          </p:cNvPr>
          <p:cNvSpPr>
            <a:spLocks noGrp="1"/>
          </p:cNvSpPr>
          <p:nvPr>
            <p:ph type="title"/>
          </p:nvPr>
        </p:nvSpPr>
        <p:spPr>
          <a:xfrm>
            <a:off x="838200" y="1"/>
            <a:ext cx="10515600" cy="1168399"/>
          </a:xfrm>
        </p:spPr>
        <p:txBody>
          <a:bodyPr/>
          <a:lstStyle/>
          <a:p>
            <a:pPr algn="ctr"/>
            <a:r>
              <a:rPr lang="en-CA" dirty="0">
                <a:latin typeface="Arial Black" panose="020B0A04020102020204" pitchFamily="34" charset="0"/>
              </a:rPr>
              <a:t>Perceptions versus Reality</a:t>
            </a:r>
          </a:p>
        </p:txBody>
      </p:sp>
      <p:sp>
        <p:nvSpPr>
          <p:cNvPr id="3" name="Content Placeholder 2">
            <a:extLst>
              <a:ext uri="{FF2B5EF4-FFF2-40B4-BE49-F238E27FC236}">
                <a16:creationId xmlns:a16="http://schemas.microsoft.com/office/drawing/2014/main" id="{81DF5F00-677B-6512-41D5-043ABF0EAF16}"/>
              </a:ext>
            </a:extLst>
          </p:cNvPr>
          <p:cNvSpPr>
            <a:spLocks noGrp="1"/>
          </p:cNvSpPr>
          <p:nvPr>
            <p:ph idx="1"/>
          </p:nvPr>
        </p:nvSpPr>
        <p:spPr>
          <a:xfrm>
            <a:off x="0" y="1168400"/>
            <a:ext cx="12192000" cy="5689599"/>
          </a:xfrm>
        </p:spPr>
        <p:txBody>
          <a:bodyPr>
            <a:normAutofit lnSpcReduction="10000"/>
          </a:bodyPr>
          <a:lstStyle/>
          <a:p>
            <a:r>
              <a:rPr lang="en-CA" b="1" i="0" u="none" strike="noStrike" baseline="0" dirty="0">
                <a:solidFill>
                  <a:srgbClr val="000000"/>
                </a:solidFill>
                <a:highlight>
                  <a:srgbClr val="FFFF00"/>
                </a:highlight>
                <a:latin typeface="Calibri" panose="020F0502020204030204" pitchFamily="34" charset="0"/>
              </a:rPr>
              <a:t>Not even the Apostles could break away from the popular concept</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as late as the time of the ascension: </a:t>
            </a:r>
          </a:p>
          <a:p>
            <a:pPr marL="457200" lvl="1" indent="0">
              <a:spcBef>
                <a:spcPts val="0"/>
              </a:spcBef>
              <a:buNone/>
            </a:pPr>
            <a:r>
              <a:rPr lang="en-CA" b="1" i="0" u="sng" strike="noStrike" baseline="0" dirty="0">
                <a:solidFill>
                  <a:srgbClr val="000000"/>
                </a:solidFill>
                <a:latin typeface="Calibri" panose="020F0502020204030204" pitchFamily="34" charset="0"/>
              </a:rPr>
              <a:t>Acts 1:6-8 ESV</a:t>
            </a:r>
          </a:p>
          <a:p>
            <a:pPr marL="457200" lvl="1" indent="0">
              <a:spcBef>
                <a:spcPts val="0"/>
              </a:spcBef>
              <a:buNone/>
            </a:pPr>
            <a:r>
              <a:rPr lang="en-CA" b="0" i="0" u="none" strike="noStrike" baseline="0" dirty="0">
                <a:solidFill>
                  <a:srgbClr val="000000"/>
                </a:solidFill>
                <a:latin typeface="Calibri" panose="020F0502020204030204" pitchFamily="34" charset="0"/>
              </a:rPr>
              <a:t>So when they had come together, they asked him, </a:t>
            </a:r>
          </a:p>
          <a:p>
            <a:pPr marL="914400" lvl="2" indent="0">
              <a:spcBef>
                <a:spcPts val="0"/>
              </a:spcBef>
              <a:buNone/>
            </a:pPr>
            <a:r>
              <a:rPr lang="en-CA" sz="2400" b="0" i="0" u="none" strike="noStrike" baseline="0" dirty="0">
                <a:solidFill>
                  <a:srgbClr val="000000"/>
                </a:solidFill>
                <a:latin typeface="Calibri" panose="020F0502020204030204" pitchFamily="34" charset="0"/>
              </a:rPr>
              <a:t>“Lord, </a:t>
            </a:r>
            <a:r>
              <a:rPr lang="en-CA" sz="2400" b="1" i="0" u="none" strike="noStrike" baseline="0" dirty="0">
                <a:solidFill>
                  <a:srgbClr val="000000"/>
                </a:solidFill>
                <a:highlight>
                  <a:srgbClr val="FFFF00"/>
                </a:highlight>
                <a:latin typeface="Calibri" panose="020F0502020204030204" pitchFamily="34" charset="0"/>
              </a:rPr>
              <a:t>will you at this time restore the kingdom to Israel</a:t>
            </a:r>
            <a:r>
              <a:rPr lang="en-CA" sz="2400" b="0" i="0" u="none" strike="noStrike" baseline="0" dirty="0">
                <a:solidFill>
                  <a:srgbClr val="000000"/>
                </a:solidFill>
                <a:latin typeface="Calibri" panose="020F0502020204030204" pitchFamily="34" charset="0"/>
              </a:rPr>
              <a:t>?” </a:t>
            </a:r>
          </a:p>
          <a:p>
            <a:pPr marL="457200" lvl="1" indent="0">
              <a:spcBef>
                <a:spcPts val="0"/>
              </a:spcBef>
              <a:buNone/>
            </a:pPr>
            <a:r>
              <a:rPr lang="en-CA" b="0" i="0" u="none" strike="noStrike" baseline="0" dirty="0">
                <a:solidFill>
                  <a:srgbClr val="000000"/>
                </a:solidFill>
                <a:latin typeface="Calibri" panose="020F0502020204030204" pitchFamily="34" charset="0"/>
              </a:rPr>
              <a:t>He said to them, </a:t>
            </a:r>
          </a:p>
          <a:p>
            <a:pPr marL="914400" lvl="2" indent="0">
              <a:spcBef>
                <a:spcPts val="0"/>
              </a:spcBef>
              <a:buNone/>
            </a:pPr>
            <a:r>
              <a:rPr lang="en-CA" sz="2400" b="0" i="0" u="none" strike="noStrike" baseline="0" dirty="0">
                <a:solidFill>
                  <a:srgbClr val="000000"/>
                </a:solidFill>
                <a:latin typeface="Calibri" panose="020F0502020204030204" pitchFamily="34" charset="0"/>
              </a:rPr>
              <a:t>“It is not for you to know times or seasons that the Father has fixed by his own authority. But </a:t>
            </a:r>
            <a:r>
              <a:rPr lang="en-CA" sz="2400" b="1" i="0" u="none" strike="noStrike" baseline="0" dirty="0">
                <a:solidFill>
                  <a:srgbClr val="000000"/>
                </a:solidFill>
                <a:highlight>
                  <a:srgbClr val="FFFF00"/>
                </a:highlight>
                <a:latin typeface="Calibri" panose="020F0502020204030204" pitchFamily="34" charset="0"/>
              </a:rPr>
              <a:t>you will receive power when the Holy Spirit has come upon you</a:t>
            </a:r>
            <a:r>
              <a:rPr lang="en-CA" sz="2400" b="0" i="0" u="none" strike="noStrike" baseline="0" dirty="0">
                <a:solidFill>
                  <a:srgbClr val="000000"/>
                </a:solidFill>
                <a:latin typeface="Calibri" panose="020F0502020204030204" pitchFamily="34" charset="0"/>
              </a:rPr>
              <a:t>, </a:t>
            </a:r>
          </a:p>
          <a:p>
            <a:pPr marL="914400" lvl="2" indent="0">
              <a:spcBef>
                <a:spcPts val="0"/>
              </a:spcBef>
              <a:buNone/>
            </a:pPr>
            <a:r>
              <a:rPr lang="en-CA" sz="2400" b="0" i="0" u="none" strike="noStrike" baseline="0" dirty="0">
                <a:solidFill>
                  <a:srgbClr val="000000"/>
                </a:solidFill>
                <a:latin typeface="Calibri" panose="020F0502020204030204" pitchFamily="34" charset="0"/>
              </a:rPr>
              <a:t>and you will be my witnesses in Jerusalem and in all Judea and Samaria,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and to the end of the earth.” </a:t>
            </a:r>
            <a:endParaRPr lang="en-CA" b="0" i="0" u="none" strike="noStrike" baseline="0" dirty="0">
              <a:solidFill>
                <a:srgbClr val="000000"/>
              </a:solidFill>
              <a:latin typeface="Calibri" panose="020F0502020204030204" pitchFamily="34" charset="0"/>
            </a:endParaRPr>
          </a:p>
          <a:p>
            <a:pPr>
              <a:spcBef>
                <a:spcPts val="1200"/>
              </a:spcBef>
            </a:pPr>
            <a:r>
              <a:rPr lang="en-CA" b="0" i="0" u="none" strike="noStrike" baseline="0" dirty="0">
                <a:solidFill>
                  <a:srgbClr val="000000"/>
                </a:solidFill>
                <a:latin typeface="Calibri" panose="020F0502020204030204" pitchFamily="34" charset="0"/>
              </a:rPr>
              <a:t>About ten days after this, </a:t>
            </a:r>
            <a:r>
              <a:rPr lang="en-CA" b="1" i="0" u="none" strike="noStrike" baseline="0" dirty="0">
                <a:solidFill>
                  <a:srgbClr val="000000"/>
                </a:solidFill>
                <a:highlight>
                  <a:srgbClr val="FFFF00"/>
                </a:highlight>
                <a:latin typeface="Calibri" panose="020F0502020204030204" pitchFamily="34" charset="0"/>
              </a:rPr>
              <a:t>some 120 True Worshippers</a:t>
            </a:r>
            <a:r>
              <a:rPr lang="en-CA" b="0" i="0" u="none" strike="noStrike" baseline="0" dirty="0">
                <a:solidFill>
                  <a:srgbClr val="000000"/>
                </a:solidFill>
                <a:latin typeface="Calibri" panose="020F0502020204030204" pitchFamily="34" charset="0"/>
              </a:rPr>
              <a:t>, the complete company of Jesus’ disciples, were gathered together to celebrate the </a:t>
            </a:r>
            <a:r>
              <a:rPr lang="en-CA" b="1" i="0" u="none" strike="noStrike" baseline="0" dirty="0">
                <a:solidFill>
                  <a:srgbClr val="000000"/>
                </a:solidFill>
                <a:highlight>
                  <a:srgbClr val="FFFF00"/>
                </a:highlight>
                <a:latin typeface="Calibri" panose="020F0502020204030204" pitchFamily="34" charset="0"/>
              </a:rPr>
              <a:t>Feast of Pentecost</a:t>
            </a:r>
            <a:r>
              <a:rPr lang="en-CA" b="0" i="0" u="none" strike="noStrike" baseline="0" dirty="0">
                <a:solidFill>
                  <a:srgbClr val="000000"/>
                </a:solidFill>
                <a:latin typeface="Calibri" panose="020F0502020204030204" pitchFamily="34" charset="0"/>
              </a:rPr>
              <a:t> </a:t>
            </a:r>
          </a:p>
          <a:p>
            <a:pPr>
              <a:spcBef>
                <a:spcPts val="1200"/>
              </a:spcBef>
            </a:pPr>
            <a:r>
              <a:rPr lang="en-CA" b="0" i="0" u="none" strike="noStrike" baseline="0" dirty="0">
                <a:solidFill>
                  <a:srgbClr val="000000"/>
                </a:solidFill>
                <a:latin typeface="Calibri" panose="020F0502020204030204" pitchFamily="34" charset="0"/>
              </a:rPr>
              <a:t>Suddenly, </a:t>
            </a:r>
            <a:r>
              <a:rPr lang="en-CA" b="1" i="0" u="none" strike="noStrike" baseline="0" dirty="0">
                <a:solidFill>
                  <a:srgbClr val="000000"/>
                </a:solidFill>
                <a:highlight>
                  <a:srgbClr val="FFFF00"/>
                </a:highlight>
                <a:latin typeface="Calibri" panose="020F0502020204030204" pitchFamily="34" charset="0"/>
              </a:rPr>
              <a:t>they were imbued with the indwelling of the Holy Spirit</a:t>
            </a:r>
            <a:r>
              <a:rPr lang="en-CA" b="0" i="0" u="none" strike="noStrike" baseline="0" dirty="0">
                <a:solidFill>
                  <a:srgbClr val="000000"/>
                </a:solidFill>
                <a:latin typeface="Calibri" panose="020F0502020204030204" pitchFamily="34" charset="0"/>
              </a:rPr>
              <a:t>, just as Jesus had promised</a:t>
            </a:r>
          </a:p>
          <a:p>
            <a:pPr>
              <a:spcBef>
                <a:spcPts val="1200"/>
              </a:spcBef>
            </a:pPr>
            <a:r>
              <a:rPr lang="en-CA" b="1" i="0" u="none" strike="noStrike" baseline="0" dirty="0">
                <a:solidFill>
                  <a:srgbClr val="000000"/>
                </a:solidFill>
                <a:highlight>
                  <a:srgbClr val="FFFF00"/>
                </a:highlight>
                <a:latin typeface="Calibri" panose="020F0502020204030204" pitchFamily="34" charset="0"/>
              </a:rPr>
              <a:t>Through the indwelling of the Holy Spirit the teaching of Jesus began to come into focus</a:t>
            </a:r>
            <a:endParaRPr lang="en-CA" sz="4000" dirty="0">
              <a:highlight>
                <a:srgbClr val="FFFF00"/>
              </a:highlight>
            </a:endParaRPr>
          </a:p>
        </p:txBody>
      </p:sp>
    </p:spTree>
    <p:extLst>
      <p:ext uri="{BB962C8B-B14F-4D97-AF65-F5344CB8AC3E}">
        <p14:creationId xmlns:p14="http://schemas.microsoft.com/office/powerpoint/2010/main" val="5100736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D1AD86-2F02-11A2-9B2D-8FA5999DD1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36469F-DADA-4A5E-0CE2-20AAEECFBB43}"/>
              </a:ext>
            </a:extLst>
          </p:cNvPr>
          <p:cNvSpPr>
            <a:spLocks noGrp="1"/>
          </p:cNvSpPr>
          <p:nvPr>
            <p:ph type="title"/>
          </p:nvPr>
        </p:nvSpPr>
        <p:spPr>
          <a:xfrm>
            <a:off x="838200" y="1"/>
            <a:ext cx="10515600" cy="1168399"/>
          </a:xfrm>
        </p:spPr>
        <p:txBody>
          <a:bodyPr/>
          <a:lstStyle/>
          <a:p>
            <a:pPr algn="ctr"/>
            <a:r>
              <a:rPr lang="en-CA" dirty="0">
                <a:latin typeface="Arial Black" panose="020B0A04020102020204" pitchFamily="34" charset="0"/>
              </a:rPr>
              <a:t>Perceptions versus Reality</a:t>
            </a:r>
          </a:p>
        </p:txBody>
      </p:sp>
      <p:sp>
        <p:nvSpPr>
          <p:cNvPr id="3" name="Content Placeholder 2">
            <a:extLst>
              <a:ext uri="{FF2B5EF4-FFF2-40B4-BE49-F238E27FC236}">
                <a16:creationId xmlns:a16="http://schemas.microsoft.com/office/drawing/2014/main" id="{33929773-8B54-C6E8-9F10-5E3E974B3F55}"/>
              </a:ext>
            </a:extLst>
          </p:cNvPr>
          <p:cNvSpPr>
            <a:spLocks noGrp="1"/>
          </p:cNvSpPr>
          <p:nvPr>
            <p:ph idx="1"/>
          </p:nvPr>
        </p:nvSpPr>
        <p:spPr>
          <a:xfrm>
            <a:off x="0" y="1168400"/>
            <a:ext cx="12192000" cy="5689599"/>
          </a:xfrm>
        </p:spPr>
        <p:txBody>
          <a:bodyPr>
            <a:normAutofit lnSpcReduction="10000"/>
          </a:bodyPr>
          <a:lstStyle/>
          <a:p>
            <a:r>
              <a:rPr lang="en-CA" b="1" i="0" u="none" strike="noStrike" baseline="0" dirty="0">
                <a:solidFill>
                  <a:srgbClr val="000000"/>
                </a:solidFill>
                <a:highlight>
                  <a:srgbClr val="FFFF00"/>
                </a:highlight>
                <a:latin typeface="Calibri" panose="020F0502020204030204" pitchFamily="34" charset="0"/>
              </a:rPr>
              <a:t>Through the indwelling of the Holy Spirit, Peter can </a:t>
            </a:r>
            <a:r>
              <a:rPr lang="en-CA" b="1" dirty="0">
                <a:solidFill>
                  <a:srgbClr val="000000"/>
                </a:solidFill>
                <a:highlight>
                  <a:srgbClr val="FFFF00"/>
                </a:highlight>
                <a:latin typeface="Calibri" panose="020F0502020204030204" pitchFamily="34" charset="0"/>
              </a:rPr>
              <a:t>now look past his preconceptions and understand the reality Jesus’ teaching</a:t>
            </a:r>
          </a:p>
          <a:p>
            <a:pPr>
              <a:spcBef>
                <a:spcPts val="600"/>
              </a:spcBef>
            </a:pPr>
            <a:r>
              <a:rPr lang="en-CA" b="0" i="0" u="none" strike="noStrike" baseline="0" dirty="0">
                <a:solidFill>
                  <a:srgbClr val="000000"/>
                </a:solidFill>
                <a:latin typeface="Calibri" panose="020F0502020204030204" pitchFamily="34" charset="0"/>
              </a:rPr>
              <a:t>In his sermon to the gathered crowd, the </a:t>
            </a:r>
            <a:r>
              <a:rPr lang="en-CA" b="1" i="0" u="none" strike="noStrike" baseline="0" dirty="0">
                <a:solidFill>
                  <a:srgbClr val="000000"/>
                </a:solidFill>
                <a:highlight>
                  <a:srgbClr val="FFFF00"/>
                </a:highlight>
                <a:latin typeface="Calibri" panose="020F0502020204030204" pitchFamily="34" charset="0"/>
              </a:rPr>
              <a:t>Apostle Peter</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quotes from the </a:t>
            </a:r>
            <a:br>
              <a:rPr lang="en-CA" b="0" i="0" u="none" strike="noStrike" baseline="0" dirty="0">
                <a:solidFill>
                  <a:srgbClr val="000000"/>
                </a:solidFill>
                <a:latin typeface="Calibri" panose="020F0502020204030204" pitchFamily="34" charset="0"/>
              </a:rPr>
            </a:br>
            <a:r>
              <a:rPr lang="en-CA" b="1" i="0" u="none" strike="noStrike" baseline="0" dirty="0">
                <a:solidFill>
                  <a:srgbClr val="000000"/>
                </a:solidFill>
                <a:highlight>
                  <a:srgbClr val="FFFF00"/>
                </a:highlight>
                <a:latin typeface="Calibri" panose="020F0502020204030204" pitchFamily="34" charset="0"/>
              </a:rPr>
              <a:t>Prophet Joel</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a prophecy which Peter now understands: </a:t>
            </a:r>
          </a:p>
          <a:p>
            <a:pPr marL="457200" lvl="1" indent="0">
              <a:spcBef>
                <a:spcPts val="0"/>
              </a:spcBef>
              <a:buNone/>
            </a:pPr>
            <a:r>
              <a:rPr lang="en-CA" b="1" i="0" u="sng" strike="noStrike" baseline="0" dirty="0">
                <a:solidFill>
                  <a:srgbClr val="000000"/>
                </a:solidFill>
                <a:latin typeface="Calibri" panose="020F0502020204030204" pitchFamily="34" charset="0"/>
              </a:rPr>
              <a:t>Acts 2:17-21 ESV</a:t>
            </a:r>
            <a:r>
              <a:rPr lang="en-CA" b="0" i="0" u="none" strike="noStrike" baseline="0" dirty="0">
                <a:solidFill>
                  <a:srgbClr val="000000"/>
                </a:solidFill>
                <a:latin typeface="Calibri" panose="020F0502020204030204" pitchFamily="34" charset="0"/>
              </a:rPr>
              <a:t> citing Joel 2:26-32a</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a:t>
            </a:r>
            <a:r>
              <a:rPr lang="en-CA" b="1" i="0" u="none" strike="noStrike" baseline="0" dirty="0">
                <a:solidFill>
                  <a:srgbClr val="000000"/>
                </a:solidFill>
                <a:highlight>
                  <a:srgbClr val="FFFF00"/>
                </a:highlight>
                <a:latin typeface="Calibri" panose="020F0502020204030204" pitchFamily="34" charset="0"/>
              </a:rPr>
              <a:t>in the last days</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it shall be, God declares, that </a:t>
            </a:r>
            <a:r>
              <a:rPr lang="en-CA" b="1" i="0" u="none" strike="noStrike" baseline="0" dirty="0">
                <a:solidFill>
                  <a:srgbClr val="000000"/>
                </a:solidFill>
                <a:highlight>
                  <a:srgbClr val="FFFF00"/>
                </a:highlight>
                <a:latin typeface="Calibri" panose="020F0502020204030204" pitchFamily="34" charset="0"/>
              </a:rPr>
              <a:t>I will pour out my Spirit on all flesh</a:t>
            </a:r>
            <a:r>
              <a:rPr lang="en-CA" b="0" i="0" u="none" strike="noStrike" baseline="0" dirty="0">
                <a:solidFill>
                  <a:srgbClr val="000000"/>
                </a:solidFill>
                <a:latin typeface="Calibri" panose="020F0502020204030204" pitchFamily="34" charset="0"/>
              </a:rPr>
              <a:t>,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your sons and your </a:t>
            </a:r>
            <a:r>
              <a:rPr lang="en-CA" i="0" u="none" strike="noStrike" baseline="0" dirty="0">
                <a:solidFill>
                  <a:srgbClr val="000000"/>
                </a:solidFill>
                <a:latin typeface="Calibri" panose="020F0502020204030204" pitchFamily="34" charset="0"/>
              </a:rPr>
              <a:t>daughters shall prophesy</a:t>
            </a:r>
            <a:r>
              <a:rPr lang="en-CA" b="0" i="0" u="none" strike="noStrike" baseline="0" dirty="0">
                <a:solidFill>
                  <a:srgbClr val="000000"/>
                </a:solidFill>
                <a:latin typeface="Calibri" panose="020F0502020204030204" pitchFamily="34" charset="0"/>
              </a:rPr>
              <a:t>,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your young men shall see visions, and your old men shall dream dreams; </a:t>
            </a:r>
          </a:p>
          <a:p>
            <a:pPr marL="457200" lvl="1" indent="0">
              <a:spcBef>
                <a:spcPts val="0"/>
              </a:spcBef>
              <a:buNone/>
            </a:pPr>
            <a:r>
              <a:rPr lang="en-CA" b="0" i="0" u="none" strike="noStrike" baseline="0" dirty="0">
                <a:solidFill>
                  <a:srgbClr val="000000"/>
                </a:solidFill>
                <a:latin typeface="Calibri" panose="020F0502020204030204" pitchFamily="34" charset="0"/>
              </a:rPr>
              <a:t>even on my male servants and female servants in those days </a:t>
            </a:r>
            <a:r>
              <a:rPr lang="en-CA" i="0" u="none" strike="noStrike" baseline="0" dirty="0">
                <a:solidFill>
                  <a:srgbClr val="000000"/>
                </a:solidFill>
                <a:latin typeface="Calibri" panose="020F0502020204030204" pitchFamily="34" charset="0"/>
              </a:rPr>
              <a:t>I will pour out my Spirit</a:t>
            </a:r>
            <a:r>
              <a:rPr lang="en-CA" b="0" i="0" u="none" strike="noStrike" baseline="0" dirty="0">
                <a:solidFill>
                  <a:srgbClr val="000000"/>
                </a:solidFill>
                <a:latin typeface="Calibri" panose="020F0502020204030204" pitchFamily="34" charset="0"/>
              </a:rPr>
              <a:t>, </a:t>
            </a:r>
            <a:br>
              <a:rPr lang="en-CA" b="0" i="0" u="none" strike="noStrike" baseline="0" dirty="0">
                <a:solidFill>
                  <a:srgbClr val="000000"/>
                </a:solidFill>
                <a:latin typeface="Calibri" panose="020F0502020204030204" pitchFamily="34" charset="0"/>
              </a:rPr>
            </a:br>
            <a:r>
              <a:rPr lang="en-CA" i="0" u="none" strike="noStrike" baseline="0" dirty="0">
                <a:solidFill>
                  <a:srgbClr val="000000"/>
                </a:solidFill>
                <a:latin typeface="Calibri" panose="020F0502020204030204" pitchFamily="34" charset="0"/>
              </a:rPr>
              <a:t>and they shall prophesy</a:t>
            </a:r>
            <a:r>
              <a:rPr lang="en-CA" b="0" i="0" u="none" strike="noStrike" baseline="0" dirty="0">
                <a:solidFill>
                  <a:srgbClr val="000000"/>
                </a:solidFill>
                <a:latin typeface="Calibri" panose="020F0502020204030204" pitchFamily="34" charset="0"/>
              </a:rPr>
              <a:t>. </a:t>
            </a:r>
          </a:p>
          <a:p>
            <a:pPr marL="457200" lvl="1" indent="0">
              <a:spcBef>
                <a:spcPts val="0"/>
              </a:spcBef>
              <a:buNone/>
            </a:pPr>
            <a:r>
              <a:rPr lang="en-CA" b="0" i="0" u="none" strike="noStrike" baseline="0" dirty="0">
                <a:solidFill>
                  <a:srgbClr val="000000"/>
                </a:solidFill>
                <a:latin typeface="Calibri" panose="020F0502020204030204" pitchFamily="34" charset="0"/>
              </a:rPr>
              <a:t>And I will show </a:t>
            </a:r>
            <a:r>
              <a:rPr lang="en-CA" b="1" i="0" u="none" strike="noStrike" baseline="0" dirty="0">
                <a:solidFill>
                  <a:srgbClr val="000000"/>
                </a:solidFill>
                <a:highlight>
                  <a:srgbClr val="FFFF00"/>
                </a:highlight>
                <a:latin typeface="Calibri" panose="020F0502020204030204" pitchFamily="34" charset="0"/>
              </a:rPr>
              <a:t>wonders in the heavens </a:t>
            </a:r>
            <a:r>
              <a:rPr lang="en-CA" b="0" i="0" u="none" strike="noStrike" baseline="0" dirty="0">
                <a:solidFill>
                  <a:srgbClr val="000000"/>
                </a:solidFill>
                <a:latin typeface="Calibri" panose="020F0502020204030204" pitchFamily="34" charset="0"/>
              </a:rPr>
              <a:t>above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signs on the earth below, blood, and fire, and vapor of smoke;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the sun shall be turned to darkness and the moon to blood, </a:t>
            </a:r>
            <a:br>
              <a:rPr lang="en-CA" b="0" i="0" u="none" strike="noStrike" baseline="0" dirty="0">
                <a:solidFill>
                  <a:srgbClr val="000000"/>
                </a:solidFill>
                <a:latin typeface="Calibri" panose="020F0502020204030204" pitchFamily="34" charset="0"/>
              </a:rPr>
            </a:br>
            <a:r>
              <a:rPr lang="en-CA" b="1" i="0" u="none" strike="noStrike" baseline="0" dirty="0">
                <a:solidFill>
                  <a:srgbClr val="000000"/>
                </a:solidFill>
                <a:highlight>
                  <a:srgbClr val="FFFF00"/>
                </a:highlight>
                <a:latin typeface="Calibri" panose="020F0502020204030204" pitchFamily="34" charset="0"/>
              </a:rPr>
              <a:t>before the day of the Lord comes</a:t>
            </a:r>
            <a:r>
              <a:rPr lang="en-CA" b="0" i="0" u="none" strike="noStrike" baseline="0" dirty="0">
                <a:solidFill>
                  <a:srgbClr val="000000"/>
                </a:solidFill>
                <a:latin typeface="Calibri" panose="020F0502020204030204" pitchFamily="34" charset="0"/>
              </a:rPr>
              <a:t>, the great and magnificent day. </a:t>
            </a:r>
          </a:p>
          <a:p>
            <a:pPr marL="457200" lvl="1" indent="0">
              <a:spcBef>
                <a:spcPts val="0"/>
              </a:spcBef>
              <a:buNone/>
            </a:pPr>
            <a:r>
              <a:rPr lang="en-CA" b="0" i="0" u="none" strike="noStrike" baseline="0" dirty="0">
                <a:solidFill>
                  <a:srgbClr val="000000"/>
                </a:solidFill>
                <a:latin typeface="Calibri" panose="020F0502020204030204" pitchFamily="34" charset="0"/>
              </a:rPr>
              <a:t>And it shall come to pass that </a:t>
            </a:r>
            <a:r>
              <a:rPr lang="en-CA" b="1" i="0" u="none" strike="noStrike" baseline="0" dirty="0">
                <a:solidFill>
                  <a:srgbClr val="000000"/>
                </a:solidFill>
                <a:highlight>
                  <a:srgbClr val="FFFF00"/>
                </a:highlight>
                <a:latin typeface="Calibri" panose="020F0502020204030204" pitchFamily="34" charset="0"/>
              </a:rPr>
              <a:t>everyone who calls upon the name of the Lord shall be saved</a:t>
            </a:r>
            <a:r>
              <a:rPr lang="en-CA" b="0" i="0" u="none" strike="noStrike" baseline="0" dirty="0">
                <a:solidFill>
                  <a:srgbClr val="000000"/>
                </a:solidFill>
                <a:latin typeface="Calibri" panose="020F0502020204030204" pitchFamily="34" charset="0"/>
              </a:rPr>
              <a:t>. </a:t>
            </a:r>
          </a:p>
          <a:p>
            <a:pPr>
              <a:spcBef>
                <a:spcPts val="1200"/>
              </a:spcBef>
            </a:pPr>
            <a:r>
              <a:rPr lang="en-CA" b="1" dirty="0">
                <a:solidFill>
                  <a:srgbClr val="000000"/>
                </a:solidFill>
                <a:highlight>
                  <a:srgbClr val="FFFF00"/>
                </a:highlight>
                <a:latin typeface="Calibri" panose="020F0502020204030204" pitchFamily="34" charset="0"/>
              </a:rPr>
              <a:t>Peter is beginning to understand about the Second Advent</a:t>
            </a:r>
            <a:r>
              <a:rPr lang="en-CA" dirty="0">
                <a:solidFill>
                  <a:srgbClr val="000000"/>
                </a:solidFill>
                <a:latin typeface="Calibri" panose="020F0502020204030204" pitchFamily="34" charset="0"/>
              </a:rPr>
              <a:t> …</a:t>
            </a:r>
            <a:endParaRPr lang="en-CA" dirty="0"/>
          </a:p>
        </p:txBody>
      </p:sp>
    </p:spTree>
    <p:extLst>
      <p:ext uri="{BB962C8B-B14F-4D97-AF65-F5344CB8AC3E}">
        <p14:creationId xmlns:p14="http://schemas.microsoft.com/office/powerpoint/2010/main" val="32537583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623500-51DD-CFA8-3396-254F3CBBDA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EC6550-5A95-8FC4-BF6F-C79FE75CF670}"/>
              </a:ext>
            </a:extLst>
          </p:cNvPr>
          <p:cNvSpPr>
            <a:spLocks noGrp="1"/>
          </p:cNvSpPr>
          <p:nvPr>
            <p:ph type="title"/>
          </p:nvPr>
        </p:nvSpPr>
        <p:spPr>
          <a:xfrm>
            <a:off x="838200" y="1"/>
            <a:ext cx="10515600" cy="1168399"/>
          </a:xfrm>
        </p:spPr>
        <p:txBody>
          <a:bodyPr/>
          <a:lstStyle/>
          <a:p>
            <a:pPr algn="ctr"/>
            <a:r>
              <a:rPr lang="en-CA" dirty="0">
                <a:latin typeface="Arial Black" panose="020B0A04020102020204" pitchFamily="34" charset="0"/>
              </a:rPr>
              <a:t>Perceptions versus Reality</a:t>
            </a:r>
          </a:p>
        </p:txBody>
      </p:sp>
      <p:sp>
        <p:nvSpPr>
          <p:cNvPr id="3" name="Content Placeholder 2">
            <a:extLst>
              <a:ext uri="{FF2B5EF4-FFF2-40B4-BE49-F238E27FC236}">
                <a16:creationId xmlns:a16="http://schemas.microsoft.com/office/drawing/2014/main" id="{529A8CF7-BAB2-715F-1041-A147868EE178}"/>
              </a:ext>
            </a:extLst>
          </p:cNvPr>
          <p:cNvSpPr>
            <a:spLocks noGrp="1"/>
          </p:cNvSpPr>
          <p:nvPr>
            <p:ph idx="1"/>
          </p:nvPr>
        </p:nvSpPr>
        <p:spPr>
          <a:xfrm>
            <a:off x="0" y="1168400"/>
            <a:ext cx="12192000" cy="5689599"/>
          </a:xfrm>
        </p:spPr>
        <p:txBody>
          <a:bodyPr>
            <a:normAutofit lnSpcReduction="10000"/>
          </a:bodyPr>
          <a:lstStyle/>
          <a:p>
            <a:r>
              <a:rPr lang="en-CA" dirty="0"/>
              <a:t>Looking to the Second Advent, we want to avoid the mistakes of </a:t>
            </a:r>
            <a:r>
              <a:rPr lang="en-CA" b="1" dirty="0">
                <a:highlight>
                  <a:srgbClr val="FFFF00"/>
                </a:highlight>
              </a:rPr>
              <a:t>everyone looking to the First Advent</a:t>
            </a:r>
            <a:r>
              <a:rPr lang="en-CA" dirty="0"/>
              <a:t>: the Jews never learned, even the Remnant Community, True Worshippers, could NOT see past their preconceptions:</a:t>
            </a:r>
          </a:p>
          <a:p>
            <a:pPr lvl="1">
              <a:buFont typeface="Wingdings" panose="05000000000000000000" pitchFamily="2" charset="2"/>
              <a:buChar char="Ø"/>
            </a:pPr>
            <a:r>
              <a:rPr lang="en-CA" dirty="0"/>
              <a:t>Holy Spirit was required to understand</a:t>
            </a:r>
          </a:p>
          <a:p>
            <a:pPr lvl="1">
              <a:buFont typeface="Wingdings" panose="05000000000000000000" pitchFamily="2" charset="2"/>
              <a:buChar char="Ø"/>
            </a:pPr>
            <a:r>
              <a:rPr lang="en-CA" dirty="0"/>
              <a:t>Only looking back could apostles understand events of First Advent</a:t>
            </a:r>
          </a:p>
          <a:p>
            <a:pPr lvl="1">
              <a:buFont typeface="Wingdings" panose="05000000000000000000" pitchFamily="2" charset="2"/>
              <a:buChar char="Ø"/>
            </a:pPr>
            <a:r>
              <a:rPr lang="en-CA" dirty="0"/>
              <a:t>The Second Advent will be no different</a:t>
            </a:r>
          </a:p>
          <a:p>
            <a:r>
              <a:rPr lang="en-CA" dirty="0"/>
              <a:t>Any preconceived notions we may have about “</a:t>
            </a:r>
            <a:r>
              <a:rPr lang="en-CA" b="1" dirty="0">
                <a:highlight>
                  <a:srgbClr val="FFFF00"/>
                </a:highlight>
              </a:rPr>
              <a:t>how</a:t>
            </a:r>
            <a:r>
              <a:rPr lang="en-CA" dirty="0"/>
              <a:t>” and “</a:t>
            </a:r>
            <a:r>
              <a:rPr lang="en-CA" b="1" dirty="0">
                <a:highlight>
                  <a:srgbClr val="FFFF00"/>
                </a:highlight>
              </a:rPr>
              <a:t>when</a:t>
            </a:r>
            <a:r>
              <a:rPr lang="en-CA" dirty="0"/>
              <a:t>” </a:t>
            </a:r>
            <a:br>
              <a:rPr lang="en-CA" dirty="0"/>
            </a:br>
            <a:r>
              <a:rPr lang="en-CA" dirty="0"/>
              <a:t>things are going to happen, will almost certainly be wrong:</a:t>
            </a:r>
          </a:p>
          <a:p>
            <a:pPr marL="457200" lvl="1" indent="0">
              <a:spcBef>
                <a:spcPts val="0"/>
              </a:spcBef>
              <a:buNone/>
            </a:pPr>
            <a:r>
              <a:rPr lang="en-CA" b="1" u="sng" dirty="0"/>
              <a:t>Matthew 24:36, 43-44 ESV</a:t>
            </a:r>
          </a:p>
          <a:p>
            <a:pPr marL="457200" lvl="1" indent="0">
              <a:spcBef>
                <a:spcPts val="0"/>
              </a:spcBef>
              <a:buNone/>
            </a:pPr>
            <a:r>
              <a:rPr lang="en-CA" dirty="0"/>
              <a:t>But </a:t>
            </a:r>
            <a:r>
              <a:rPr lang="en-CA" b="1" dirty="0">
                <a:highlight>
                  <a:srgbClr val="FFFF00"/>
                </a:highlight>
              </a:rPr>
              <a:t>concerning that day and hour no one knows</a:t>
            </a:r>
            <a:r>
              <a:rPr lang="en-CA" dirty="0"/>
              <a:t>, </a:t>
            </a:r>
            <a:br>
              <a:rPr lang="en-CA" dirty="0"/>
            </a:br>
            <a:r>
              <a:rPr lang="en-CA" dirty="0"/>
              <a:t>not even the angels of heaven, nor the Son, but the Father only. </a:t>
            </a:r>
          </a:p>
          <a:p>
            <a:pPr marL="457200" lvl="1" indent="0">
              <a:spcBef>
                <a:spcPts val="600"/>
              </a:spcBef>
              <a:buNone/>
            </a:pPr>
            <a:r>
              <a:rPr lang="en-CA" dirty="0"/>
              <a:t>But know this, that </a:t>
            </a:r>
            <a:r>
              <a:rPr lang="en-CA" b="1" dirty="0">
                <a:highlight>
                  <a:srgbClr val="FFFF00"/>
                </a:highlight>
              </a:rPr>
              <a:t>if the master of the house had known</a:t>
            </a:r>
            <a:r>
              <a:rPr lang="en-CA" dirty="0"/>
              <a:t> </a:t>
            </a:r>
            <a:br>
              <a:rPr lang="en-CA" dirty="0"/>
            </a:br>
            <a:r>
              <a:rPr lang="en-CA" dirty="0"/>
              <a:t>in what part of the night the thief was coming, </a:t>
            </a:r>
            <a:br>
              <a:rPr lang="en-CA" dirty="0"/>
            </a:br>
            <a:r>
              <a:rPr lang="en-CA" dirty="0"/>
              <a:t>he would have stayed awake and would not have let his house be broken into. </a:t>
            </a:r>
          </a:p>
          <a:p>
            <a:pPr marL="457200" lvl="1" indent="0">
              <a:spcBef>
                <a:spcPts val="600"/>
              </a:spcBef>
              <a:buNone/>
            </a:pPr>
            <a:r>
              <a:rPr lang="en-CA" dirty="0"/>
              <a:t>Therefore you also must </a:t>
            </a:r>
            <a:r>
              <a:rPr lang="en-CA" b="1" dirty="0">
                <a:highlight>
                  <a:srgbClr val="FFFF00"/>
                </a:highlight>
              </a:rPr>
              <a:t>be ready</a:t>
            </a:r>
            <a:r>
              <a:rPr lang="en-CA" dirty="0"/>
              <a:t>, </a:t>
            </a:r>
            <a:br>
              <a:rPr lang="en-CA" dirty="0"/>
            </a:br>
            <a:r>
              <a:rPr lang="en-CA" dirty="0"/>
              <a:t>for </a:t>
            </a:r>
            <a:r>
              <a:rPr lang="en-CA" b="1" dirty="0">
                <a:highlight>
                  <a:srgbClr val="FFFF00"/>
                </a:highlight>
              </a:rPr>
              <a:t>the Son of Man is coming</a:t>
            </a:r>
            <a:r>
              <a:rPr lang="en-CA" dirty="0"/>
              <a:t> at an hour you </a:t>
            </a:r>
            <a:r>
              <a:rPr lang="en-CA" b="1" dirty="0">
                <a:highlight>
                  <a:srgbClr val="FFFF00"/>
                </a:highlight>
              </a:rPr>
              <a:t>do not expect</a:t>
            </a:r>
            <a:r>
              <a:rPr lang="en-CA" dirty="0"/>
              <a:t>. </a:t>
            </a:r>
          </a:p>
        </p:txBody>
      </p:sp>
    </p:spTree>
    <p:extLst>
      <p:ext uri="{BB962C8B-B14F-4D97-AF65-F5344CB8AC3E}">
        <p14:creationId xmlns:p14="http://schemas.microsoft.com/office/powerpoint/2010/main" val="16314238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E82C0-26CA-7561-088E-18E58CAF00B8}"/>
              </a:ext>
            </a:extLst>
          </p:cNvPr>
          <p:cNvSpPr>
            <a:spLocks noGrp="1"/>
          </p:cNvSpPr>
          <p:nvPr>
            <p:ph type="title"/>
          </p:nvPr>
        </p:nvSpPr>
        <p:spPr>
          <a:xfrm>
            <a:off x="838200" y="1"/>
            <a:ext cx="10515600" cy="1130299"/>
          </a:xfrm>
        </p:spPr>
        <p:txBody>
          <a:bodyPr/>
          <a:lstStyle/>
          <a:p>
            <a:pPr algn="ctr"/>
            <a:r>
              <a:rPr lang="en-CA" dirty="0">
                <a:latin typeface="Arial Black" panose="020B0A04020102020204" pitchFamily="34" charset="0"/>
              </a:rPr>
              <a:t>What, NOT When or How</a:t>
            </a:r>
          </a:p>
        </p:txBody>
      </p:sp>
      <p:sp>
        <p:nvSpPr>
          <p:cNvPr id="3" name="Content Placeholder 2">
            <a:extLst>
              <a:ext uri="{FF2B5EF4-FFF2-40B4-BE49-F238E27FC236}">
                <a16:creationId xmlns:a16="http://schemas.microsoft.com/office/drawing/2014/main" id="{847F7CDE-B229-C7C8-07B4-DB6FED0F0618}"/>
              </a:ext>
            </a:extLst>
          </p:cNvPr>
          <p:cNvSpPr>
            <a:spLocks noGrp="1"/>
          </p:cNvSpPr>
          <p:nvPr>
            <p:ph idx="1"/>
          </p:nvPr>
        </p:nvSpPr>
        <p:spPr>
          <a:xfrm>
            <a:off x="0" y="1130300"/>
            <a:ext cx="12192000" cy="5727699"/>
          </a:xfrm>
        </p:spPr>
        <p:txBody>
          <a:bodyPr>
            <a:normAutofit lnSpcReduction="10000"/>
          </a:bodyPr>
          <a:lstStyle/>
          <a:p>
            <a:r>
              <a:rPr lang="en-CA" b="1" dirty="0">
                <a:highlight>
                  <a:srgbClr val="FFFF00"/>
                </a:highlight>
              </a:rPr>
              <a:t>We have the guidance of the indwelling of the Holy Spirit</a:t>
            </a:r>
            <a:r>
              <a:rPr lang="en-CA" dirty="0"/>
              <a:t>, </a:t>
            </a:r>
            <a:br>
              <a:rPr lang="en-CA" dirty="0"/>
            </a:br>
            <a:r>
              <a:rPr lang="en-CA" dirty="0"/>
              <a:t>and we have the complete revelation from God in the completed Bible: </a:t>
            </a:r>
            <a:br>
              <a:rPr lang="en-CA" dirty="0"/>
            </a:br>
            <a:r>
              <a:rPr lang="en-CA" dirty="0"/>
              <a:t>in particular, </a:t>
            </a:r>
            <a:r>
              <a:rPr lang="en-CA" b="1" dirty="0">
                <a:highlight>
                  <a:srgbClr val="FFFF00"/>
                </a:highlight>
              </a:rPr>
              <a:t>the Book of Revelation</a:t>
            </a:r>
          </a:p>
          <a:p>
            <a:pPr>
              <a:spcBef>
                <a:spcPts val="600"/>
              </a:spcBef>
            </a:pPr>
            <a:r>
              <a:rPr lang="en-CA" dirty="0"/>
              <a:t>Prophecy tells us “</a:t>
            </a:r>
            <a:r>
              <a:rPr lang="en-CA" b="1" dirty="0">
                <a:highlight>
                  <a:srgbClr val="FFFF00"/>
                </a:highlight>
              </a:rPr>
              <a:t>what is going to happen</a:t>
            </a:r>
            <a:r>
              <a:rPr lang="en-CA" dirty="0"/>
              <a:t>” – but never “when” or “how” </a:t>
            </a:r>
          </a:p>
          <a:p>
            <a:pPr>
              <a:spcBef>
                <a:spcPts val="600"/>
              </a:spcBef>
            </a:pPr>
            <a:r>
              <a:rPr lang="en-CA" dirty="0"/>
              <a:t>Elaborate speculations regarding “when” and “how” are a fool’s game:</a:t>
            </a:r>
          </a:p>
          <a:p>
            <a:pPr marL="457200" lvl="1" indent="0">
              <a:spcBef>
                <a:spcPts val="0"/>
              </a:spcBef>
              <a:buNone/>
            </a:pPr>
            <a:r>
              <a:rPr lang="en-CA" b="1" u="sng" dirty="0"/>
              <a:t>Mark 13:28-29 ESV</a:t>
            </a:r>
          </a:p>
          <a:p>
            <a:pPr marL="457200" lvl="1" indent="0">
              <a:spcBef>
                <a:spcPts val="0"/>
              </a:spcBef>
              <a:buNone/>
            </a:pPr>
            <a:r>
              <a:rPr lang="en-CA" dirty="0"/>
              <a:t>From the fig tree learn its lesson: </a:t>
            </a:r>
            <a:br>
              <a:rPr lang="en-CA" dirty="0"/>
            </a:br>
            <a:r>
              <a:rPr lang="en-CA" dirty="0"/>
              <a:t>as soon as its branch becomes tender and puts out its leaves, </a:t>
            </a:r>
            <a:br>
              <a:rPr lang="en-CA" dirty="0"/>
            </a:br>
            <a:r>
              <a:rPr lang="en-CA" dirty="0"/>
              <a:t>you know that summer is near. </a:t>
            </a:r>
            <a:br>
              <a:rPr lang="en-CA" dirty="0"/>
            </a:br>
            <a:r>
              <a:rPr lang="en-CA" dirty="0"/>
              <a:t>So also, </a:t>
            </a:r>
            <a:r>
              <a:rPr lang="en-CA" b="1" dirty="0">
                <a:highlight>
                  <a:srgbClr val="FFFF00"/>
                </a:highlight>
              </a:rPr>
              <a:t>when you see these things</a:t>
            </a:r>
            <a:r>
              <a:rPr lang="en-CA" dirty="0"/>
              <a:t> taking place, </a:t>
            </a:r>
            <a:br>
              <a:rPr lang="en-CA" dirty="0"/>
            </a:br>
            <a:r>
              <a:rPr lang="en-CA" dirty="0"/>
              <a:t>you know that he is near, at the very gates.</a:t>
            </a:r>
          </a:p>
          <a:p>
            <a:pPr marL="457200" lvl="1" indent="0">
              <a:buNone/>
            </a:pPr>
            <a:r>
              <a:rPr lang="en-CA" b="1" u="sng" dirty="0"/>
              <a:t>Revelation 1:1a, 19 ESV</a:t>
            </a:r>
          </a:p>
          <a:p>
            <a:pPr marL="457200" lvl="1" indent="0">
              <a:spcBef>
                <a:spcPts val="0"/>
              </a:spcBef>
              <a:buNone/>
            </a:pPr>
            <a:r>
              <a:rPr lang="en-CA" dirty="0"/>
              <a:t>The revelation of Jesus Christ, </a:t>
            </a:r>
            <a:br>
              <a:rPr lang="en-CA" dirty="0"/>
            </a:br>
            <a:r>
              <a:rPr lang="en-CA" dirty="0"/>
              <a:t>which God gave him to show to his servants </a:t>
            </a:r>
            <a:r>
              <a:rPr lang="en-CA" b="1" dirty="0">
                <a:highlight>
                  <a:srgbClr val="FFFF00"/>
                </a:highlight>
              </a:rPr>
              <a:t>the things that must soon take place</a:t>
            </a:r>
            <a:r>
              <a:rPr lang="en-CA" dirty="0"/>
              <a:t>. </a:t>
            </a:r>
          </a:p>
          <a:p>
            <a:pPr marL="457200" lvl="1" indent="0">
              <a:buNone/>
            </a:pPr>
            <a:r>
              <a:rPr lang="en-CA" dirty="0"/>
              <a:t>Write therefore </a:t>
            </a:r>
            <a:r>
              <a:rPr lang="en-CA" b="1" dirty="0">
                <a:highlight>
                  <a:srgbClr val="FFFF00"/>
                </a:highlight>
              </a:rPr>
              <a:t>the things that you have seen</a:t>
            </a:r>
            <a:r>
              <a:rPr lang="en-CA" dirty="0"/>
              <a:t>, </a:t>
            </a:r>
            <a:br>
              <a:rPr lang="en-CA" dirty="0"/>
            </a:br>
            <a:r>
              <a:rPr lang="en-CA" b="1" dirty="0">
                <a:highlight>
                  <a:srgbClr val="FFFF00"/>
                </a:highlight>
              </a:rPr>
              <a:t>those that are</a:t>
            </a:r>
            <a:r>
              <a:rPr lang="en-CA" dirty="0"/>
              <a:t> and </a:t>
            </a:r>
            <a:r>
              <a:rPr lang="en-CA" b="1" dirty="0">
                <a:highlight>
                  <a:srgbClr val="FFFF00"/>
                </a:highlight>
              </a:rPr>
              <a:t>those that are to take place after this</a:t>
            </a:r>
            <a:r>
              <a:rPr lang="en-CA" dirty="0"/>
              <a:t>.</a:t>
            </a:r>
          </a:p>
          <a:p>
            <a:pPr marL="457200" lvl="1" indent="0">
              <a:buNone/>
            </a:pPr>
            <a:endParaRPr lang="en-CA" dirty="0"/>
          </a:p>
        </p:txBody>
      </p:sp>
    </p:spTree>
    <p:extLst>
      <p:ext uri="{BB962C8B-B14F-4D97-AF65-F5344CB8AC3E}">
        <p14:creationId xmlns:p14="http://schemas.microsoft.com/office/powerpoint/2010/main" val="2578386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F6F0-6B62-5842-EFDB-A603DE7C48D9}"/>
              </a:ext>
            </a:extLst>
          </p:cNvPr>
          <p:cNvSpPr>
            <a:spLocks noGrp="1"/>
          </p:cNvSpPr>
          <p:nvPr>
            <p:ph type="title"/>
          </p:nvPr>
        </p:nvSpPr>
        <p:spPr>
          <a:xfrm>
            <a:off x="838200" y="1"/>
            <a:ext cx="10515600" cy="1168399"/>
          </a:xfrm>
        </p:spPr>
        <p:txBody>
          <a:bodyPr/>
          <a:lstStyle/>
          <a:p>
            <a:pPr algn="ctr"/>
            <a:r>
              <a:rPr lang="en-CA" dirty="0">
                <a:latin typeface="Arial Black" panose="020B0A04020102020204" pitchFamily="34" charset="0"/>
              </a:rPr>
              <a:t>Prophecies of the Role of Israel</a:t>
            </a:r>
          </a:p>
        </p:txBody>
      </p:sp>
      <p:sp>
        <p:nvSpPr>
          <p:cNvPr id="3" name="Content Placeholder 2">
            <a:extLst>
              <a:ext uri="{FF2B5EF4-FFF2-40B4-BE49-F238E27FC236}">
                <a16:creationId xmlns:a16="http://schemas.microsoft.com/office/drawing/2014/main" id="{8AE4A0A3-54CA-3001-EC33-976665B0405F}"/>
              </a:ext>
            </a:extLst>
          </p:cNvPr>
          <p:cNvSpPr>
            <a:spLocks noGrp="1"/>
          </p:cNvSpPr>
          <p:nvPr>
            <p:ph idx="1"/>
          </p:nvPr>
        </p:nvSpPr>
        <p:spPr>
          <a:xfrm>
            <a:off x="0" y="1168400"/>
            <a:ext cx="12192000" cy="5689599"/>
          </a:xfrm>
        </p:spPr>
        <p:txBody>
          <a:bodyPr>
            <a:normAutofit/>
          </a:bodyPr>
          <a:lstStyle/>
          <a:p>
            <a:r>
              <a:rPr lang="en-CA" dirty="0"/>
              <a:t>The popular literature was full of the Messianic expectation – this is what the average person was familiar with</a:t>
            </a:r>
          </a:p>
          <a:p>
            <a:r>
              <a:rPr lang="en-CA" dirty="0"/>
              <a:t>The popular literature was largely inspired by the Book of Daniel, but it drew on all the Old Testament prophecies</a:t>
            </a:r>
          </a:p>
          <a:p>
            <a:r>
              <a:rPr lang="en-CA" dirty="0"/>
              <a:t>The Pharisees, scribes, and lawyers of Jesus’ day knew the Old testament very well – they were intimately familiar with the prophecies:</a:t>
            </a:r>
          </a:p>
          <a:p>
            <a:pPr marL="914400" lvl="2" indent="0">
              <a:buNone/>
            </a:pPr>
            <a:r>
              <a:rPr lang="en-CA" sz="2400" b="1" u="sng" dirty="0"/>
              <a:t>Isaiah 40:1–2 ESV</a:t>
            </a:r>
          </a:p>
          <a:p>
            <a:pPr marL="457200" lvl="1" indent="0">
              <a:buNone/>
            </a:pPr>
            <a:r>
              <a:rPr lang="en-CA" dirty="0"/>
              <a:t>	</a:t>
            </a:r>
            <a:r>
              <a:rPr lang="en-CA" b="1" dirty="0">
                <a:highlight>
                  <a:srgbClr val="FFFF00"/>
                </a:highlight>
              </a:rPr>
              <a:t>Comfort, comfort my people, says your God</a:t>
            </a:r>
            <a:r>
              <a:rPr lang="en-CA" dirty="0"/>
              <a:t>.</a:t>
            </a:r>
          </a:p>
          <a:p>
            <a:pPr marL="457200" lvl="1" indent="0">
              <a:buNone/>
            </a:pPr>
            <a:r>
              <a:rPr lang="en-CA" dirty="0"/>
              <a:t>	Speak tenderly to Jerusalem, and cry to her</a:t>
            </a:r>
          </a:p>
          <a:p>
            <a:pPr marL="457200" lvl="1" indent="0">
              <a:buNone/>
            </a:pPr>
            <a:r>
              <a:rPr lang="en-CA" dirty="0"/>
              <a:t>	that </a:t>
            </a:r>
            <a:r>
              <a:rPr lang="en-CA" b="1" dirty="0">
                <a:highlight>
                  <a:srgbClr val="FFFF00"/>
                </a:highlight>
              </a:rPr>
              <a:t>her warfare is ended</a:t>
            </a:r>
            <a:r>
              <a:rPr lang="en-CA" dirty="0"/>
              <a:t>, that her iniquity is pardoned,</a:t>
            </a:r>
          </a:p>
          <a:p>
            <a:pPr marL="457200" lvl="1" indent="0">
              <a:buNone/>
            </a:pPr>
            <a:r>
              <a:rPr lang="en-CA" dirty="0"/>
              <a:t>	that she has received from the LORD’s hand double for all her sins.</a:t>
            </a:r>
          </a:p>
        </p:txBody>
      </p:sp>
    </p:spTree>
    <p:extLst>
      <p:ext uri="{BB962C8B-B14F-4D97-AF65-F5344CB8AC3E}">
        <p14:creationId xmlns:p14="http://schemas.microsoft.com/office/powerpoint/2010/main" val="39588391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A12AD-D3D9-04C2-E57A-CDD86353B0FE}"/>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What the Bible Actually Says</a:t>
            </a:r>
          </a:p>
        </p:txBody>
      </p:sp>
      <p:sp>
        <p:nvSpPr>
          <p:cNvPr id="3" name="Content Placeholder 2">
            <a:extLst>
              <a:ext uri="{FF2B5EF4-FFF2-40B4-BE49-F238E27FC236}">
                <a16:creationId xmlns:a16="http://schemas.microsoft.com/office/drawing/2014/main" id="{D8C090A2-1663-0D0E-E019-7943D57F0463}"/>
              </a:ext>
            </a:extLst>
          </p:cNvPr>
          <p:cNvSpPr>
            <a:spLocks noGrp="1"/>
          </p:cNvSpPr>
          <p:nvPr>
            <p:ph idx="1"/>
          </p:nvPr>
        </p:nvSpPr>
        <p:spPr>
          <a:xfrm>
            <a:off x="0" y="1155700"/>
            <a:ext cx="12192000" cy="5702299"/>
          </a:xfrm>
        </p:spPr>
        <p:txBody>
          <a:bodyPr>
            <a:normAutofit lnSpcReduction="10000"/>
          </a:bodyPr>
          <a:lstStyle/>
          <a:p>
            <a:r>
              <a:rPr lang="en-CA" b="1" dirty="0">
                <a:highlight>
                  <a:srgbClr val="FFFF00"/>
                </a:highlight>
              </a:rPr>
              <a:t>When we observe the “things” occurring</a:t>
            </a:r>
            <a:r>
              <a:rPr lang="en-CA" dirty="0"/>
              <a:t>, </a:t>
            </a:r>
            <a:r>
              <a:rPr lang="en-CA" b="1" dirty="0">
                <a:highlight>
                  <a:srgbClr val="FFFF00"/>
                </a:highlight>
              </a:rPr>
              <a:t>God expects us to recognize them</a:t>
            </a:r>
            <a:r>
              <a:rPr lang="en-CA" dirty="0"/>
              <a:t> </a:t>
            </a:r>
          </a:p>
          <a:p>
            <a:r>
              <a:rPr lang="en-CA" dirty="0"/>
              <a:t>The Book of Revelation gives us a detailed picture of “what” is going to occur</a:t>
            </a:r>
          </a:p>
          <a:p>
            <a:r>
              <a:rPr lang="en-CA" dirty="0"/>
              <a:t>Old Testament prophecies must be filtered by the Book of Revelation</a:t>
            </a:r>
          </a:p>
          <a:p>
            <a:r>
              <a:rPr lang="en-CA" dirty="0"/>
              <a:t>The Book of Revelation gives us no information on “how” the “things” will occur; </a:t>
            </a:r>
            <a:r>
              <a:rPr lang="en-CA" b="1" dirty="0">
                <a:highlight>
                  <a:srgbClr val="FFFF00"/>
                </a:highlight>
              </a:rPr>
              <a:t>the only temporal information is “soon”</a:t>
            </a:r>
            <a:r>
              <a:rPr lang="en-CA" dirty="0"/>
              <a:t>:</a:t>
            </a:r>
          </a:p>
          <a:p>
            <a:pPr marL="457200" lvl="1" indent="0">
              <a:buNone/>
            </a:pPr>
            <a:r>
              <a:rPr lang="en-CA" b="1" u="sng" dirty="0"/>
              <a:t>Revelation 3:11a, 22:6, 20 ESV</a:t>
            </a:r>
            <a:br>
              <a:rPr lang="en-CA" dirty="0"/>
            </a:br>
            <a:r>
              <a:rPr lang="en-CA" b="1" dirty="0">
                <a:highlight>
                  <a:srgbClr val="FFFF00"/>
                </a:highlight>
              </a:rPr>
              <a:t>I am coming soon</a:t>
            </a:r>
            <a:r>
              <a:rPr lang="en-CA" dirty="0"/>
              <a:t>.</a:t>
            </a:r>
          </a:p>
          <a:p>
            <a:pPr marL="457200" lvl="1" indent="0">
              <a:buNone/>
            </a:pPr>
            <a:r>
              <a:rPr lang="en-CA" dirty="0"/>
              <a:t>And he said to me, </a:t>
            </a:r>
          </a:p>
          <a:p>
            <a:pPr marL="914400" lvl="2" indent="0">
              <a:spcBef>
                <a:spcPts val="0"/>
              </a:spcBef>
              <a:buNone/>
            </a:pPr>
            <a:r>
              <a:rPr lang="en-CA" sz="2400" dirty="0"/>
              <a:t>“These words are trustworthy and true. </a:t>
            </a:r>
            <a:br>
              <a:rPr lang="en-CA" sz="2400" dirty="0"/>
            </a:br>
            <a:r>
              <a:rPr lang="en-CA" sz="2400" dirty="0"/>
              <a:t>And the Lord, the God of the spirits of the prophets, </a:t>
            </a:r>
            <a:br>
              <a:rPr lang="en-CA" sz="2400" dirty="0"/>
            </a:br>
            <a:r>
              <a:rPr lang="en-CA" sz="2400" dirty="0"/>
              <a:t>has sent his angel </a:t>
            </a:r>
            <a:r>
              <a:rPr lang="en-CA" sz="2400" b="1" dirty="0">
                <a:highlight>
                  <a:srgbClr val="FFFF00"/>
                </a:highlight>
              </a:rPr>
              <a:t>to show his servants </a:t>
            </a:r>
            <a:r>
              <a:rPr lang="en-CA" sz="2400" b="1" i="1" u="sng" dirty="0">
                <a:highlight>
                  <a:srgbClr val="FFFF00"/>
                </a:highlight>
              </a:rPr>
              <a:t>what</a:t>
            </a:r>
            <a:r>
              <a:rPr lang="en-CA" sz="2400" b="1" dirty="0">
                <a:highlight>
                  <a:srgbClr val="FFFF00"/>
                </a:highlight>
              </a:rPr>
              <a:t> must soon take place</a:t>
            </a:r>
            <a:r>
              <a:rPr lang="en-CA" sz="2400" dirty="0"/>
              <a:t>.”</a:t>
            </a:r>
          </a:p>
          <a:p>
            <a:pPr marL="457200" lvl="1" indent="0">
              <a:buNone/>
            </a:pPr>
            <a:r>
              <a:rPr lang="en-CA" dirty="0"/>
              <a:t>He who testifies to these things says, </a:t>
            </a:r>
          </a:p>
          <a:p>
            <a:pPr marL="914400" lvl="2" indent="0">
              <a:spcBef>
                <a:spcPts val="0"/>
              </a:spcBef>
              <a:buNone/>
            </a:pPr>
            <a:r>
              <a:rPr lang="en-CA" sz="2400" dirty="0"/>
              <a:t>“</a:t>
            </a:r>
            <a:r>
              <a:rPr lang="en-CA" sz="2400" b="1" dirty="0">
                <a:highlight>
                  <a:srgbClr val="FFFF00"/>
                </a:highlight>
              </a:rPr>
              <a:t>Surely I am coming soon</a:t>
            </a:r>
            <a:r>
              <a:rPr lang="en-CA" sz="2400" dirty="0"/>
              <a:t>.” </a:t>
            </a:r>
            <a:endParaRPr lang="en-CA" dirty="0"/>
          </a:p>
          <a:p>
            <a:pPr marL="457200" lvl="1" indent="0">
              <a:buNone/>
            </a:pPr>
            <a:r>
              <a:rPr lang="en-CA" b="1" dirty="0">
                <a:highlight>
                  <a:srgbClr val="FFFF00"/>
                </a:highlight>
              </a:rPr>
              <a:t>Amen. Come, Lord Jesus</a:t>
            </a:r>
            <a:r>
              <a:rPr lang="en-CA" dirty="0"/>
              <a:t>!</a:t>
            </a:r>
          </a:p>
          <a:p>
            <a:endParaRPr lang="en-CA" dirty="0"/>
          </a:p>
        </p:txBody>
      </p:sp>
    </p:spTree>
    <p:extLst>
      <p:ext uri="{BB962C8B-B14F-4D97-AF65-F5344CB8AC3E}">
        <p14:creationId xmlns:p14="http://schemas.microsoft.com/office/powerpoint/2010/main" val="38486247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95E9A-58E8-11C4-368A-FD62FEDD76A4}"/>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Conclusion</a:t>
            </a:r>
          </a:p>
        </p:txBody>
      </p:sp>
      <p:sp>
        <p:nvSpPr>
          <p:cNvPr id="3" name="Content Placeholder 2">
            <a:extLst>
              <a:ext uri="{FF2B5EF4-FFF2-40B4-BE49-F238E27FC236}">
                <a16:creationId xmlns:a16="http://schemas.microsoft.com/office/drawing/2014/main" id="{19835E0A-10B8-D4AA-6ECF-B1998918AD6B}"/>
              </a:ext>
            </a:extLst>
          </p:cNvPr>
          <p:cNvSpPr>
            <a:spLocks noGrp="1"/>
          </p:cNvSpPr>
          <p:nvPr>
            <p:ph idx="1"/>
          </p:nvPr>
        </p:nvSpPr>
        <p:spPr>
          <a:xfrm>
            <a:off x="0" y="1155700"/>
            <a:ext cx="12192000" cy="5702299"/>
          </a:xfrm>
        </p:spPr>
        <p:txBody>
          <a:bodyPr/>
          <a:lstStyle/>
          <a:p>
            <a:r>
              <a:rPr lang="en-CA" dirty="0"/>
              <a:t>The “</a:t>
            </a:r>
            <a:r>
              <a:rPr lang="en-CA" b="1" dirty="0">
                <a:highlight>
                  <a:srgbClr val="FFFF00"/>
                </a:highlight>
              </a:rPr>
              <a:t>Jews</a:t>
            </a:r>
            <a:r>
              <a:rPr lang="en-CA" dirty="0"/>
              <a:t>” of Jesus’ day were </a:t>
            </a:r>
            <a:r>
              <a:rPr lang="en-CA" b="1" dirty="0">
                <a:highlight>
                  <a:srgbClr val="FFFF00"/>
                </a:highlight>
              </a:rPr>
              <a:t>expecting the Messiah</a:t>
            </a:r>
          </a:p>
          <a:p>
            <a:r>
              <a:rPr lang="en-CA" dirty="0"/>
              <a:t>The “</a:t>
            </a:r>
            <a:r>
              <a:rPr lang="en-CA" b="1" dirty="0">
                <a:highlight>
                  <a:srgbClr val="FFFF00"/>
                </a:highlight>
              </a:rPr>
              <a:t>remnant community</a:t>
            </a:r>
            <a:r>
              <a:rPr lang="en-CA" dirty="0"/>
              <a:t>” of True Worshippers was </a:t>
            </a:r>
            <a:r>
              <a:rPr lang="en-CA" b="1" dirty="0">
                <a:highlight>
                  <a:srgbClr val="FFFF00"/>
                </a:highlight>
              </a:rPr>
              <a:t>expecting the Messiah</a:t>
            </a:r>
          </a:p>
          <a:p>
            <a:r>
              <a:rPr lang="en-CA" dirty="0"/>
              <a:t>The popular expectations was a “</a:t>
            </a:r>
            <a:r>
              <a:rPr lang="en-CA" b="1" dirty="0">
                <a:highlight>
                  <a:srgbClr val="FFFF00"/>
                </a:highlight>
              </a:rPr>
              <a:t>warrior king</a:t>
            </a:r>
            <a:r>
              <a:rPr lang="en-CA" dirty="0"/>
              <a:t>” who would establish Israel as the dominant nation on earth</a:t>
            </a:r>
          </a:p>
          <a:p>
            <a:r>
              <a:rPr lang="en-CA" b="1" dirty="0">
                <a:highlight>
                  <a:srgbClr val="FFFF00"/>
                </a:highlight>
              </a:rPr>
              <a:t>Jesus made every effort to disassociate himself from the popular expectation</a:t>
            </a:r>
          </a:p>
          <a:p>
            <a:r>
              <a:rPr lang="en-CA" dirty="0"/>
              <a:t>Because they were guided by the Holy Spirit, the “</a:t>
            </a:r>
            <a:r>
              <a:rPr lang="en-CA" b="1" dirty="0">
                <a:highlight>
                  <a:srgbClr val="FFFF00"/>
                </a:highlight>
              </a:rPr>
              <a:t>remnant community</a:t>
            </a:r>
            <a:r>
              <a:rPr lang="en-CA" dirty="0"/>
              <a:t>” readily </a:t>
            </a:r>
            <a:r>
              <a:rPr lang="en-CA" b="1" dirty="0">
                <a:highlight>
                  <a:srgbClr val="FFFF00"/>
                </a:highlight>
              </a:rPr>
              <a:t>accepted Jesus as the Messiah</a:t>
            </a:r>
          </a:p>
          <a:p>
            <a:r>
              <a:rPr lang="en-CA" dirty="0"/>
              <a:t>But even the Apostles could not see the fallacy of the popular expectation: their </a:t>
            </a:r>
            <a:r>
              <a:rPr lang="en-CA" b="1" dirty="0">
                <a:highlight>
                  <a:srgbClr val="FFFF00"/>
                </a:highlight>
              </a:rPr>
              <a:t>preconceptions prevented them from understanding</a:t>
            </a:r>
            <a:r>
              <a:rPr lang="en-CA" dirty="0"/>
              <a:t> the truth</a:t>
            </a:r>
          </a:p>
          <a:p>
            <a:r>
              <a:rPr lang="en-CA" b="1" dirty="0">
                <a:highlight>
                  <a:srgbClr val="FFFF00"/>
                </a:highlight>
              </a:rPr>
              <a:t>We must NOT make the same mistake with regard to the Second Advent</a:t>
            </a:r>
          </a:p>
          <a:p>
            <a:r>
              <a:rPr lang="en-CA" dirty="0"/>
              <a:t>The Bible tells us explicitly “</a:t>
            </a:r>
            <a:r>
              <a:rPr lang="en-CA" b="1" dirty="0">
                <a:highlight>
                  <a:srgbClr val="FFFF00"/>
                </a:highlight>
              </a:rPr>
              <a:t>what</a:t>
            </a:r>
            <a:r>
              <a:rPr lang="en-CA" dirty="0"/>
              <a:t>” will happen, but </a:t>
            </a:r>
            <a:r>
              <a:rPr lang="en-CA" b="1" dirty="0">
                <a:highlight>
                  <a:srgbClr val="FFFF00"/>
                </a:highlight>
              </a:rPr>
              <a:t>NOT</a:t>
            </a:r>
            <a:r>
              <a:rPr lang="en-CA" dirty="0"/>
              <a:t> “</a:t>
            </a:r>
            <a:r>
              <a:rPr lang="en-CA" b="1" dirty="0">
                <a:highlight>
                  <a:srgbClr val="FFFF00"/>
                </a:highlight>
              </a:rPr>
              <a:t>how</a:t>
            </a:r>
            <a:r>
              <a:rPr lang="en-CA" dirty="0"/>
              <a:t>” or “</a:t>
            </a:r>
            <a:r>
              <a:rPr lang="en-CA" b="1" dirty="0">
                <a:highlight>
                  <a:srgbClr val="FFFF00"/>
                </a:highlight>
              </a:rPr>
              <a:t>when</a:t>
            </a:r>
            <a:r>
              <a:rPr lang="en-CA" dirty="0"/>
              <a:t>” </a:t>
            </a:r>
          </a:p>
        </p:txBody>
      </p:sp>
    </p:spTree>
    <p:extLst>
      <p:ext uri="{BB962C8B-B14F-4D97-AF65-F5344CB8AC3E}">
        <p14:creationId xmlns:p14="http://schemas.microsoft.com/office/powerpoint/2010/main" val="10479007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83514-3D22-7E02-D004-335F979E0BBD}"/>
              </a:ext>
            </a:extLst>
          </p:cNvPr>
          <p:cNvSpPr>
            <a:spLocks noGrp="1"/>
          </p:cNvSpPr>
          <p:nvPr>
            <p:ph type="title"/>
          </p:nvPr>
        </p:nvSpPr>
        <p:spPr>
          <a:xfrm>
            <a:off x="838200" y="1"/>
            <a:ext cx="10515600" cy="1155699"/>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Prophecies of the Role of Israel</a:t>
            </a:r>
            <a:endParaRPr lang="en-CA" dirty="0"/>
          </a:p>
        </p:txBody>
      </p:sp>
      <p:sp>
        <p:nvSpPr>
          <p:cNvPr id="3" name="Content Placeholder 2">
            <a:extLst>
              <a:ext uri="{FF2B5EF4-FFF2-40B4-BE49-F238E27FC236}">
                <a16:creationId xmlns:a16="http://schemas.microsoft.com/office/drawing/2014/main" id="{3A8FBC65-DA0D-E943-7C59-9C952D41BB50}"/>
              </a:ext>
            </a:extLst>
          </p:cNvPr>
          <p:cNvSpPr>
            <a:spLocks noGrp="1"/>
          </p:cNvSpPr>
          <p:nvPr>
            <p:ph idx="1"/>
          </p:nvPr>
        </p:nvSpPr>
        <p:spPr>
          <a:xfrm>
            <a:off x="0" y="1155700"/>
            <a:ext cx="12192000" cy="5702299"/>
          </a:xfrm>
        </p:spPr>
        <p:txBody>
          <a:bodyPr>
            <a:normAutofit/>
          </a:bodyPr>
          <a:lstStyle/>
          <a:p>
            <a:pPr marL="914400" lvl="2" indent="0">
              <a:buNone/>
            </a:pPr>
            <a:r>
              <a:rPr lang="en-CA" sz="2400" b="1" u="sng" dirty="0"/>
              <a:t>Isaiah 41:8–13 ESV</a:t>
            </a:r>
          </a:p>
          <a:p>
            <a:pPr marL="914400" lvl="2" indent="0">
              <a:spcBef>
                <a:spcPts val="0"/>
              </a:spcBef>
              <a:buNone/>
            </a:pPr>
            <a:r>
              <a:rPr lang="en-CA" sz="2400" b="1" dirty="0">
                <a:highlight>
                  <a:srgbClr val="FFFF00"/>
                </a:highlight>
              </a:rPr>
              <a:t>But you, Israel, my servant</a:t>
            </a:r>
            <a:r>
              <a:rPr lang="en-CA" sz="2400" dirty="0"/>
              <a:t>, Jacob, whom I have chosen,</a:t>
            </a:r>
            <a:br>
              <a:rPr lang="en-CA" sz="2400" dirty="0"/>
            </a:br>
            <a:r>
              <a:rPr lang="en-CA" sz="2400" dirty="0"/>
              <a:t>the offspring of Abraham, my friend; </a:t>
            </a:r>
            <a:br>
              <a:rPr lang="en-CA" sz="2400" dirty="0"/>
            </a:br>
            <a:r>
              <a:rPr lang="en-CA" sz="2400" dirty="0"/>
              <a:t>you whom I took from the ends of the earth, and called from its farthest corners,</a:t>
            </a:r>
          </a:p>
          <a:p>
            <a:pPr marL="914400" indent="0">
              <a:spcBef>
                <a:spcPts val="0"/>
              </a:spcBef>
              <a:buNone/>
            </a:pPr>
            <a:r>
              <a:rPr lang="en-CA" sz="2400" dirty="0"/>
              <a:t>saying to you, </a:t>
            </a:r>
          </a:p>
          <a:p>
            <a:pPr marL="1371600" lvl="1" indent="0">
              <a:spcBef>
                <a:spcPts val="0"/>
              </a:spcBef>
              <a:spcAft>
                <a:spcPts val="600"/>
              </a:spcAft>
              <a:buNone/>
            </a:pPr>
            <a:r>
              <a:rPr lang="en-CA" dirty="0"/>
              <a:t>“You are my servant, </a:t>
            </a:r>
            <a:r>
              <a:rPr lang="en-CA" b="1" dirty="0">
                <a:highlight>
                  <a:srgbClr val="FFFF00"/>
                </a:highlight>
              </a:rPr>
              <a:t>I have chosen you and not cast you off</a:t>
            </a:r>
            <a:r>
              <a:rPr lang="en-CA" dirty="0"/>
              <a:t>”;</a:t>
            </a:r>
          </a:p>
          <a:p>
            <a:pPr marL="914400" indent="0">
              <a:spcBef>
                <a:spcPts val="0"/>
              </a:spcBef>
              <a:spcAft>
                <a:spcPts val="600"/>
              </a:spcAft>
              <a:buNone/>
            </a:pPr>
            <a:r>
              <a:rPr lang="en-CA" sz="2400" dirty="0"/>
              <a:t>fear not, for I am with you; be not dismayed, for I am your God;</a:t>
            </a:r>
            <a:br>
              <a:rPr lang="en-CA" sz="2400" dirty="0"/>
            </a:br>
            <a:r>
              <a:rPr lang="en-CA" sz="2400" b="1" dirty="0">
                <a:highlight>
                  <a:srgbClr val="FFFF00"/>
                </a:highlight>
              </a:rPr>
              <a:t>I will strengthen you</a:t>
            </a:r>
            <a:r>
              <a:rPr lang="en-CA" sz="2400" dirty="0"/>
              <a:t>, I will help you,</a:t>
            </a:r>
            <a:br>
              <a:rPr lang="en-CA" sz="2400" dirty="0"/>
            </a:br>
            <a:r>
              <a:rPr lang="en-CA" sz="2400" dirty="0"/>
              <a:t>I will uphold you with my righteous right hand.</a:t>
            </a:r>
            <a:br>
              <a:rPr lang="en-CA" sz="2400" dirty="0"/>
            </a:br>
            <a:r>
              <a:rPr lang="en-CA" sz="2400" dirty="0"/>
              <a:t>Behold, all who are incensed against you shall be put to shame and confounded;</a:t>
            </a:r>
            <a:br>
              <a:rPr lang="en-CA" sz="2400" dirty="0"/>
            </a:br>
            <a:r>
              <a:rPr lang="en-CA" sz="2400" b="1" dirty="0">
                <a:highlight>
                  <a:srgbClr val="FFFF00"/>
                </a:highlight>
              </a:rPr>
              <a:t>those who strive against you shall be as nothing and shall perish</a:t>
            </a:r>
            <a:r>
              <a:rPr lang="en-CA" sz="2400" dirty="0"/>
              <a:t>.  </a:t>
            </a:r>
          </a:p>
          <a:p>
            <a:pPr marL="914400" indent="0">
              <a:spcBef>
                <a:spcPts val="0"/>
              </a:spcBef>
              <a:spcAft>
                <a:spcPts val="600"/>
              </a:spcAft>
              <a:buNone/>
            </a:pPr>
            <a:r>
              <a:rPr lang="en-CA" sz="2400" dirty="0"/>
              <a:t>You shall seek those who contend with you, but you shall not find them;</a:t>
            </a:r>
            <a:br>
              <a:rPr lang="en-CA" sz="2400" dirty="0"/>
            </a:br>
            <a:r>
              <a:rPr lang="en-CA" sz="2400" b="1" dirty="0">
                <a:highlight>
                  <a:srgbClr val="FFFF00"/>
                </a:highlight>
              </a:rPr>
              <a:t>those who war against you shall be as nothing at all</a:t>
            </a:r>
            <a:r>
              <a:rPr lang="en-CA" sz="2400" dirty="0"/>
              <a:t>.</a:t>
            </a:r>
          </a:p>
          <a:p>
            <a:pPr marL="914400" indent="0">
              <a:spcBef>
                <a:spcPts val="0"/>
              </a:spcBef>
              <a:buNone/>
            </a:pPr>
            <a:r>
              <a:rPr lang="en-CA" sz="2400" dirty="0"/>
              <a:t>For I, the LORD your God, hold your right hand;</a:t>
            </a:r>
            <a:br>
              <a:rPr lang="en-CA" sz="2400" dirty="0"/>
            </a:br>
            <a:r>
              <a:rPr lang="en-CA" sz="2400" dirty="0"/>
              <a:t>it is I who say to you, </a:t>
            </a:r>
          </a:p>
          <a:p>
            <a:pPr marL="1371600" lvl="1" indent="0">
              <a:spcBef>
                <a:spcPts val="0"/>
              </a:spcBef>
              <a:spcAft>
                <a:spcPts val="600"/>
              </a:spcAft>
              <a:buNone/>
            </a:pPr>
            <a:r>
              <a:rPr lang="en-CA" dirty="0"/>
              <a:t>“</a:t>
            </a:r>
            <a:r>
              <a:rPr lang="en-CA" b="1" dirty="0">
                <a:highlight>
                  <a:srgbClr val="FFFF00"/>
                </a:highlight>
              </a:rPr>
              <a:t>Fear not, I am the one who helps you</a:t>
            </a:r>
            <a:r>
              <a:rPr lang="en-CA" dirty="0"/>
              <a:t>.”</a:t>
            </a:r>
          </a:p>
        </p:txBody>
      </p:sp>
    </p:spTree>
    <p:extLst>
      <p:ext uri="{BB962C8B-B14F-4D97-AF65-F5344CB8AC3E}">
        <p14:creationId xmlns:p14="http://schemas.microsoft.com/office/powerpoint/2010/main" val="3215359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BDEC6-1D48-85A8-21BF-44EE8817C0CE}"/>
              </a:ext>
            </a:extLst>
          </p:cNvPr>
          <p:cNvSpPr>
            <a:spLocks noGrp="1"/>
          </p:cNvSpPr>
          <p:nvPr>
            <p:ph type="title"/>
          </p:nvPr>
        </p:nvSpPr>
        <p:spPr>
          <a:xfrm>
            <a:off x="838200" y="1"/>
            <a:ext cx="10515600" cy="1155699"/>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Prophecies of the Role of Israel</a:t>
            </a:r>
            <a:endParaRPr lang="en-CA" dirty="0"/>
          </a:p>
        </p:txBody>
      </p:sp>
      <p:sp>
        <p:nvSpPr>
          <p:cNvPr id="3" name="Content Placeholder 2">
            <a:extLst>
              <a:ext uri="{FF2B5EF4-FFF2-40B4-BE49-F238E27FC236}">
                <a16:creationId xmlns:a16="http://schemas.microsoft.com/office/drawing/2014/main" id="{2B2D258E-D259-10A8-3034-D39FF4FA0D15}"/>
              </a:ext>
            </a:extLst>
          </p:cNvPr>
          <p:cNvSpPr>
            <a:spLocks noGrp="1"/>
          </p:cNvSpPr>
          <p:nvPr>
            <p:ph idx="1"/>
          </p:nvPr>
        </p:nvSpPr>
        <p:spPr>
          <a:xfrm>
            <a:off x="0" y="1155700"/>
            <a:ext cx="12192000" cy="5702299"/>
          </a:xfrm>
        </p:spPr>
        <p:txBody>
          <a:bodyPr>
            <a:normAutofit/>
          </a:bodyPr>
          <a:lstStyle/>
          <a:p>
            <a:pPr marL="457200" lvl="1" indent="0">
              <a:buNone/>
            </a:pPr>
            <a:r>
              <a:rPr lang="en-CA" b="1" u="sng" dirty="0"/>
              <a:t>Isaiah 60:10–14 ESV</a:t>
            </a:r>
          </a:p>
          <a:p>
            <a:pPr marL="457200" lvl="1" indent="0">
              <a:spcBef>
                <a:spcPts val="0"/>
              </a:spcBef>
              <a:spcAft>
                <a:spcPts val="600"/>
              </a:spcAft>
              <a:buNone/>
            </a:pPr>
            <a:r>
              <a:rPr lang="en-CA" b="1" dirty="0">
                <a:highlight>
                  <a:srgbClr val="FFFF00"/>
                </a:highlight>
              </a:rPr>
              <a:t>Foreigners shall build up your walls</a:t>
            </a:r>
            <a:r>
              <a:rPr lang="en-CA" dirty="0"/>
              <a:t>, and their kings shall minister to you;</a:t>
            </a:r>
            <a:br>
              <a:rPr lang="en-CA" dirty="0"/>
            </a:br>
            <a:r>
              <a:rPr lang="en-CA" dirty="0"/>
              <a:t>for in my wrath I struck you, but in my favor I have had mercy on you.</a:t>
            </a:r>
            <a:br>
              <a:rPr lang="en-CA" dirty="0"/>
            </a:br>
            <a:r>
              <a:rPr lang="en-CA" dirty="0"/>
              <a:t>Your gates shall be open continually; day and night they shall not be shut,</a:t>
            </a:r>
            <a:br>
              <a:rPr lang="en-CA" dirty="0"/>
            </a:br>
            <a:r>
              <a:rPr lang="en-CA" dirty="0"/>
              <a:t>that </a:t>
            </a:r>
            <a:r>
              <a:rPr lang="en-CA" b="1" dirty="0">
                <a:highlight>
                  <a:srgbClr val="FFFF00"/>
                </a:highlight>
              </a:rPr>
              <a:t>people may bring to you the wealth of the nations</a:t>
            </a:r>
            <a:r>
              <a:rPr lang="en-CA" dirty="0"/>
              <a:t>, </a:t>
            </a:r>
            <a:br>
              <a:rPr lang="en-CA" dirty="0"/>
            </a:br>
            <a:r>
              <a:rPr lang="en-CA" dirty="0"/>
              <a:t>with their kings led in procession.</a:t>
            </a:r>
          </a:p>
          <a:p>
            <a:pPr marL="457200" lvl="1" indent="0">
              <a:spcBef>
                <a:spcPts val="0"/>
              </a:spcBef>
              <a:spcAft>
                <a:spcPts val="600"/>
              </a:spcAft>
              <a:buNone/>
            </a:pPr>
            <a:r>
              <a:rPr lang="en-CA" dirty="0"/>
              <a:t>For </a:t>
            </a:r>
            <a:r>
              <a:rPr lang="en-CA" b="1" dirty="0">
                <a:highlight>
                  <a:srgbClr val="FFFF00"/>
                </a:highlight>
              </a:rPr>
              <a:t>the nation and kingdom that will not serve you shall perish</a:t>
            </a:r>
            <a:r>
              <a:rPr lang="en-CA" dirty="0"/>
              <a:t>;</a:t>
            </a:r>
            <a:br>
              <a:rPr lang="en-CA" dirty="0"/>
            </a:br>
            <a:r>
              <a:rPr lang="en-CA" dirty="0"/>
              <a:t>those nations shall be utterly laid waste.</a:t>
            </a:r>
          </a:p>
          <a:p>
            <a:pPr marL="457200" lvl="1" indent="0">
              <a:spcBef>
                <a:spcPts val="0"/>
              </a:spcBef>
              <a:spcAft>
                <a:spcPts val="600"/>
              </a:spcAft>
              <a:buNone/>
            </a:pPr>
            <a:r>
              <a:rPr lang="en-CA" b="1" dirty="0">
                <a:highlight>
                  <a:srgbClr val="FFFF00"/>
                </a:highlight>
              </a:rPr>
              <a:t>The glory of Lebanon shall come to you</a:t>
            </a:r>
            <a:r>
              <a:rPr lang="en-CA" dirty="0"/>
              <a:t>, the cypress, the plane, and the pine,</a:t>
            </a:r>
            <a:br>
              <a:rPr lang="en-CA" dirty="0"/>
            </a:br>
            <a:r>
              <a:rPr lang="en-CA" dirty="0"/>
              <a:t>to beautify the place of my sanctuary, and I will make the place of my feet glorious.</a:t>
            </a:r>
          </a:p>
          <a:p>
            <a:pPr marL="457200" lvl="1" indent="0">
              <a:spcBef>
                <a:spcPts val="0"/>
              </a:spcBef>
              <a:buNone/>
            </a:pPr>
            <a:r>
              <a:rPr lang="en-CA" dirty="0"/>
              <a:t>The sons of those who afflicted you shall come bending low to you,</a:t>
            </a:r>
            <a:br>
              <a:rPr lang="en-CA" dirty="0"/>
            </a:br>
            <a:r>
              <a:rPr lang="en-CA" dirty="0"/>
              <a:t>and </a:t>
            </a:r>
            <a:r>
              <a:rPr lang="en-CA" b="1" dirty="0">
                <a:highlight>
                  <a:srgbClr val="FFFF00"/>
                </a:highlight>
              </a:rPr>
              <a:t>all who despised you shall bow down at your feet</a:t>
            </a:r>
            <a:r>
              <a:rPr lang="en-CA" dirty="0"/>
              <a:t>;</a:t>
            </a:r>
            <a:br>
              <a:rPr lang="en-CA" dirty="0"/>
            </a:br>
            <a:r>
              <a:rPr lang="en-CA" dirty="0"/>
              <a:t>they shall call you the City of the LORD, the Zion of the Holy One of Israel.</a:t>
            </a:r>
          </a:p>
        </p:txBody>
      </p:sp>
    </p:spTree>
    <p:extLst>
      <p:ext uri="{BB962C8B-B14F-4D97-AF65-F5344CB8AC3E}">
        <p14:creationId xmlns:p14="http://schemas.microsoft.com/office/powerpoint/2010/main" val="122981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4C4B0-AD28-F816-0EBF-818A5F140CA8}"/>
              </a:ext>
            </a:extLst>
          </p:cNvPr>
          <p:cNvSpPr>
            <a:spLocks noGrp="1"/>
          </p:cNvSpPr>
          <p:nvPr>
            <p:ph type="title"/>
          </p:nvPr>
        </p:nvSpPr>
        <p:spPr>
          <a:xfrm>
            <a:off x="838200" y="1"/>
            <a:ext cx="10515600" cy="1142999"/>
          </a:xfrm>
        </p:spPr>
        <p:txBody>
          <a:bodyPr/>
          <a:lstStyle/>
          <a:p>
            <a:pPr algn="ctr"/>
            <a:r>
              <a:rPr lang="en-CA" dirty="0">
                <a:latin typeface="Arial Black" panose="020B0A04020102020204" pitchFamily="34" charset="0"/>
              </a:rPr>
              <a:t>The Metaphor of Violence</a:t>
            </a:r>
          </a:p>
        </p:txBody>
      </p:sp>
      <p:sp>
        <p:nvSpPr>
          <p:cNvPr id="3" name="Content Placeholder 2">
            <a:extLst>
              <a:ext uri="{FF2B5EF4-FFF2-40B4-BE49-F238E27FC236}">
                <a16:creationId xmlns:a16="http://schemas.microsoft.com/office/drawing/2014/main" id="{2608806F-9466-6574-8D58-6C26317AEC5E}"/>
              </a:ext>
            </a:extLst>
          </p:cNvPr>
          <p:cNvSpPr>
            <a:spLocks noGrp="1"/>
          </p:cNvSpPr>
          <p:nvPr>
            <p:ph idx="1"/>
          </p:nvPr>
        </p:nvSpPr>
        <p:spPr>
          <a:xfrm>
            <a:off x="0" y="1143000"/>
            <a:ext cx="12192000" cy="5714999"/>
          </a:xfrm>
        </p:spPr>
        <p:txBody>
          <a:bodyPr>
            <a:normAutofit/>
          </a:bodyPr>
          <a:lstStyle/>
          <a:p>
            <a:r>
              <a:rPr lang="en-CA" dirty="0"/>
              <a:t>Throughout the Old Testament prophecies there is a metaphor of violence:</a:t>
            </a:r>
          </a:p>
          <a:p>
            <a:pPr marL="457200" lvl="1" indent="0">
              <a:spcBef>
                <a:spcPts val="0"/>
              </a:spcBef>
              <a:buNone/>
            </a:pPr>
            <a:r>
              <a:rPr lang="en-CA" b="1" u="sng" dirty="0"/>
              <a:t>Micah 4:13 ESV</a:t>
            </a:r>
            <a:br>
              <a:rPr lang="en-CA" dirty="0"/>
            </a:br>
            <a:r>
              <a:rPr lang="en-CA" b="1" dirty="0">
                <a:highlight>
                  <a:srgbClr val="FFFF00"/>
                </a:highlight>
              </a:rPr>
              <a:t>Arise and thresh</a:t>
            </a:r>
            <a:r>
              <a:rPr lang="en-CA" dirty="0"/>
              <a:t>, O daughter of Zion,</a:t>
            </a:r>
            <a:br>
              <a:rPr lang="en-CA" dirty="0"/>
            </a:br>
            <a:r>
              <a:rPr lang="en-CA" dirty="0"/>
              <a:t>for I will make your horn iron, and I will make your hoofs bronze;</a:t>
            </a:r>
            <a:br>
              <a:rPr lang="en-CA" dirty="0"/>
            </a:br>
            <a:r>
              <a:rPr lang="en-CA" b="1" dirty="0">
                <a:highlight>
                  <a:srgbClr val="FFFF00"/>
                </a:highlight>
              </a:rPr>
              <a:t>you shall beat in pieces many peoples</a:t>
            </a:r>
            <a:r>
              <a:rPr lang="en-CA" dirty="0"/>
              <a:t>;</a:t>
            </a:r>
            <a:br>
              <a:rPr lang="en-CA" dirty="0"/>
            </a:br>
            <a:r>
              <a:rPr lang="en-CA" dirty="0"/>
              <a:t>and shall devote their gain to the LORD,</a:t>
            </a:r>
            <a:br>
              <a:rPr lang="en-CA" dirty="0"/>
            </a:br>
            <a:r>
              <a:rPr lang="en-CA" dirty="0"/>
              <a:t>their wealth to the Lord of the whole earth.</a:t>
            </a:r>
          </a:p>
          <a:p>
            <a:pPr marL="457200" lvl="1" indent="0">
              <a:buNone/>
            </a:pPr>
            <a:r>
              <a:rPr lang="en-CA" b="1" u="sng" dirty="0"/>
              <a:t>Micah 5:8–9 ESV</a:t>
            </a:r>
            <a:br>
              <a:rPr lang="en-CA" dirty="0"/>
            </a:br>
            <a:r>
              <a:rPr lang="en-CA" dirty="0"/>
              <a:t>And </a:t>
            </a:r>
            <a:r>
              <a:rPr lang="en-CA" b="1" dirty="0">
                <a:highlight>
                  <a:srgbClr val="FFFF00"/>
                </a:highlight>
              </a:rPr>
              <a:t>the remnant of Jacob </a:t>
            </a:r>
            <a:r>
              <a:rPr lang="en-CA" dirty="0"/>
              <a:t>shall be among the nations,</a:t>
            </a:r>
            <a:br>
              <a:rPr lang="en-CA" dirty="0"/>
            </a:br>
            <a:r>
              <a:rPr lang="en-CA" dirty="0"/>
              <a:t>in the midst of many peoples,</a:t>
            </a:r>
            <a:br>
              <a:rPr lang="en-CA" dirty="0"/>
            </a:br>
            <a:r>
              <a:rPr lang="en-CA" dirty="0"/>
              <a:t>like a lion among the beasts of the forest, </a:t>
            </a:r>
            <a:br>
              <a:rPr lang="en-CA" dirty="0"/>
            </a:br>
            <a:r>
              <a:rPr lang="en-CA" dirty="0"/>
              <a:t>like a young lion among the flocks of sheep,</a:t>
            </a:r>
            <a:br>
              <a:rPr lang="en-CA" dirty="0"/>
            </a:br>
            <a:r>
              <a:rPr lang="en-CA" dirty="0"/>
              <a:t>which, when it goes through, treads down</a:t>
            </a:r>
            <a:br>
              <a:rPr lang="en-CA" dirty="0"/>
            </a:br>
            <a:r>
              <a:rPr lang="en-CA" dirty="0"/>
              <a:t>and tears in pieces, and there is none to deliver.</a:t>
            </a:r>
          </a:p>
          <a:p>
            <a:pPr marL="457200" lvl="1" indent="0">
              <a:buNone/>
            </a:pPr>
            <a:r>
              <a:rPr lang="en-CA" b="1" dirty="0">
                <a:highlight>
                  <a:srgbClr val="FFFF00"/>
                </a:highlight>
              </a:rPr>
              <a:t>Your hand shall be lifted up over your adversaries</a:t>
            </a:r>
            <a:r>
              <a:rPr lang="en-CA" dirty="0"/>
              <a:t>, </a:t>
            </a:r>
            <a:br>
              <a:rPr lang="en-CA" dirty="0"/>
            </a:br>
            <a:r>
              <a:rPr lang="en-CA" b="1" dirty="0">
                <a:highlight>
                  <a:srgbClr val="FFFF00"/>
                </a:highlight>
              </a:rPr>
              <a:t>and all your enemies shall be cut off</a:t>
            </a:r>
            <a:r>
              <a:rPr lang="en-CA" dirty="0"/>
              <a:t>.</a:t>
            </a:r>
          </a:p>
        </p:txBody>
      </p:sp>
    </p:spTree>
    <p:extLst>
      <p:ext uri="{BB962C8B-B14F-4D97-AF65-F5344CB8AC3E}">
        <p14:creationId xmlns:p14="http://schemas.microsoft.com/office/powerpoint/2010/main" val="2401203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C027B-C150-FFE6-1342-E8852E454143}"/>
              </a:ext>
            </a:extLst>
          </p:cNvPr>
          <p:cNvSpPr>
            <a:spLocks noGrp="1"/>
          </p:cNvSpPr>
          <p:nvPr>
            <p:ph type="title"/>
          </p:nvPr>
        </p:nvSpPr>
        <p:spPr>
          <a:xfrm>
            <a:off x="838200" y="1"/>
            <a:ext cx="10515600" cy="1168399"/>
          </a:xfrm>
        </p:spPr>
        <p:txBody>
          <a:bodyPr/>
          <a:lstStyle/>
          <a:p>
            <a:pPr algn="ctr"/>
            <a:r>
              <a:rPr lang="en-CA" dirty="0">
                <a:latin typeface="Arial Black" panose="020B0A04020102020204" pitchFamily="34" charset="0"/>
              </a:rPr>
              <a:t>The Metaphor of Violence</a:t>
            </a:r>
          </a:p>
        </p:txBody>
      </p:sp>
      <p:sp>
        <p:nvSpPr>
          <p:cNvPr id="3" name="Content Placeholder 2">
            <a:extLst>
              <a:ext uri="{FF2B5EF4-FFF2-40B4-BE49-F238E27FC236}">
                <a16:creationId xmlns:a16="http://schemas.microsoft.com/office/drawing/2014/main" id="{5DD22747-E8C7-4F7D-A9A7-C42060A29014}"/>
              </a:ext>
            </a:extLst>
          </p:cNvPr>
          <p:cNvSpPr>
            <a:spLocks noGrp="1"/>
          </p:cNvSpPr>
          <p:nvPr>
            <p:ph idx="1"/>
          </p:nvPr>
        </p:nvSpPr>
        <p:spPr>
          <a:xfrm>
            <a:off x="177800" y="1168400"/>
            <a:ext cx="11747500" cy="5689599"/>
          </a:xfrm>
        </p:spPr>
        <p:txBody>
          <a:bodyPr>
            <a:normAutofit/>
          </a:bodyPr>
          <a:lstStyle/>
          <a:p>
            <a:pPr marL="457200" lvl="1" indent="0">
              <a:spcBef>
                <a:spcPts val="0"/>
              </a:spcBef>
              <a:buNone/>
            </a:pPr>
            <a:r>
              <a:rPr lang="en-CA" b="1" u="sng" dirty="0"/>
              <a:t>Isaiah 41:14b–16 ESV</a:t>
            </a:r>
            <a:br>
              <a:rPr lang="en-CA" dirty="0"/>
            </a:br>
            <a:r>
              <a:rPr lang="en-CA" dirty="0"/>
              <a:t>I am the one who helps you, declares the LORD;</a:t>
            </a:r>
            <a:br>
              <a:rPr lang="en-CA" dirty="0"/>
            </a:br>
            <a:r>
              <a:rPr lang="en-CA" dirty="0"/>
              <a:t>your Redeemer is the Holy One of Israel.</a:t>
            </a:r>
          </a:p>
          <a:p>
            <a:pPr marL="457200" lvl="1" indent="0">
              <a:spcBef>
                <a:spcPts val="600"/>
              </a:spcBef>
              <a:buNone/>
            </a:pPr>
            <a:r>
              <a:rPr lang="en-CA" dirty="0"/>
              <a:t>Behold, I </a:t>
            </a:r>
            <a:r>
              <a:rPr lang="en-CA" b="1" dirty="0">
                <a:highlight>
                  <a:srgbClr val="FFFF00"/>
                </a:highlight>
              </a:rPr>
              <a:t>make of you a threshing sledge</a:t>
            </a:r>
            <a:r>
              <a:rPr lang="en-CA" dirty="0"/>
              <a:t>, new, sharp, and having teeth;</a:t>
            </a:r>
            <a:br>
              <a:rPr lang="en-CA" dirty="0"/>
            </a:br>
            <a:r>
              <a:rPr lang="en-CA" b="1" dirty="0">
                <a:highlight>
                  <a:srgbClr val="FFFF00"/>
                </a:highlight>
              </a:rPr>
              <a:t>you shall thresh the mountains</a:t>
            </a:r>
            <a:r>
              <a:rPr lang="en-CA" dirty="0"/>
              <a:t> and crush them,</a:t>
            </a:r>
            <a:br>
              <a:rPr lang="en-CA" dirty="0"/>
            </a:br>
            <a:r>
              <a:rPr lang="en-CA" dirty="0"/>
              <a:t>and you shall make the hills like chaff;</a:t>
            </a:r>
            <a:br>
              <a:rPr lang="en-CA" dirty="0"/>
            </a:br>
            <a:r>
              <a:rPr lang="en-CA" dirty="0"/>
              <a:t>you shall winnow them, and the wind shall carry them away,</a:t>
            </a:r>
            <a:br>
              <a:rPr lang="en-CA" dirty="0"/>
            </a:br>
            <a:r>
              <a:rPr lang="en-CA" dirty="0"/>
              <a:t>and the tempest shall scatter them.</a:t>
            </a:r>
          </a:p>
          <a:p>
            <a:pPr marL="457200" lvl="1" indent="0">
              <a:buNone/>
            </a:pPr>
            <a:r>
              <a:rPr lang="en-CA" dirty="0"/>
              <a:t>And </a:t>
            </a:r>
            <a:r>
              <a:rPr lang="en-CA" b="1" dirty="0">
                <a:highlight>
                  <a:srgbClr val="FFFF00"/>
                </a:highlight>
              </a:rPr>
              <a:t>you shall rejoice in the LORD</a:t>
            </a:r>
            <a:r>
              <a:rPr lang="en-CA" dirty="0"/>
              <a:t>; in the Holy One of Israel you shall glory.</a:t>
            </a:r>
          </a:p>
          <a:p>
            <a:pPr>
              <a:buFont typeface="Wingdings" panose="05000000000000000000" pitchFamily="2" charset="2"/>
              <a:buChar char="Ø"/>
            </a:pPr>
            <a:r>
              <a:rPr lang="en-CA" dirty="0"/>
              <a:t>The meaning of the metaphor is, of course, the </a:t>
            </a:r>
            <a:r>
              <a:rPr lang="en-CA" b="1" dirty="0">
                <a:highlight>
                  <a:srgbClr val="FFFF00"/>
                </a:highlight>
              </a:rPr>
              <a:t>conquest of the world</a:t>
            </a:r>
            <a:r>
              <a:rPr lang="en-CA" dirty="0"/>
              <a:t> </a:t>
            </a:r>
            <a:r>
              <a:rPr lang="en-CA" b="1" dirty="0">
                <a:highlight>
                  <a:srgbClr val="FFFF00"/>
                </a:highlight>
              </a:rPr>
              <a:t>through the gospel</a:t>
            </a:r>
            <a:r>
              <a:rPr lang="en-CA" dirty="0"/>
              <a:t> …</a:t>
            </a:r>
          </a:p>
          <a:p>
            <a:pPr marL="457200" lvl="1" indent="0">
              <a:buNone/>
            </a:pPr>
            <a:r>
              <a:rPr lang="en-CA" b="1" u="sng" dirty="0"/>
              <a:t>Isaiah 52:7 ESV</a:t>
            </a:r>
            <a:br>
              <a:rPr lang="en-CA" dirty="0"/>
            </a:br>
            <a:r>
              <a:rPr lang="en-CA" b="1" dirty="0">
                <a:highlight>
                  <a:srgbClr val="FFFF00"/>
                </a:highlight>
              </a:rPr>
              <a:t>How beautiful upon the mountains are the feet of him who brings good news</a:t>
            </a:r>
            <a:r>
              <a:rPr lang="en-CA" dirty="0"/>
              <a:t>,</a:t>
            </a:r>
            <a:br>
              <a:rPr lang="en-CA" dirty="0"/>
            </a:br>
            <a:r>
              <a:rPr lang="en-CA" dirty="0"/>
              <a:t>who publishes peace, who brings good news of happiness, 	who publishes salvation,</a:t>
            </a:r>
            <a:br>
              <a:rPr lang="en-CA" dirty="0"/>
            </a:br>
            <a:r>
              <a:rPr lang="en-CA" dirty="0"/>
              <a:t>who says to Zion, “</a:t>
            </a:r>
            <a:r>
              <a:rPr lang="en-CA" b="1" dirty="0">
                <a:highlight>
                  <a:srgbClr val="FFFF00"/>
                </a:highlight>
              </a:rPr>
              <a:t>Your God reigns</a:t>
            </a:r>
            <a:r>
              <a:rPr lang="en-CA" dirty="0"/>
              <a:t>.”</a:t>
            </a:r>
          </a:p>
        </p:txBody>
      </p:sp>
    </p:spTree>
    <p:extLst>
      <p:ext uri="{BB962C8B-B14F-4D97-AF65-F5344CB8AC3E}">
        <p14:creationId xmlns:p14="http://schemas.microsoft.com/office/powerpoint/2010/main" val="3420892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4EA24-B1EA-B19E-FA1E-FE452965D31F}"/>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The Popular Expectation</a:t>
            </a:r>
          </a:p>
        </p:txBody>
      </p:sp>
      <p:sp>
        <p:nvSpPr>
          <p:cNvPr id="3" name="Content Placeholder 2">
            <a:extLst>
              <a:ext uri="{FF2B5EF4-FFF2-40B4-BE49-F238E27FC236}">
                <a16:creationId xmlns:a16="http://schemas.microsoft.com/office/drawing/2014/main" id="{E71C1BBB-1FBD-C384-C8C0-B0AAF198A82F}"/>
              </a:ext>
            </a:extLst>
          </p:cNvPr>
          <p:cNvSpPr>
            <a:spLocks noGrp="1"/>
          </p:cNvSpPr>
          <p:nvPr>
            <p:ph idx="1"/>
          </p:nvPr>
        </p:nvSpPr>
        <p:spPr>
          <a:xfrm>
            <a:off x="0" y="1155700"/>
            <a:ext cx="12103100" cy="5702299"/>
          </a:xfrm>
        </p:spPr>
        <p:txBody>
          <a:bodyPr/>
          <a:lstStyle/>
          <a:p>
            <a:r>
              <a:rPr lang="en-CA" b="0" i="0" u="none" strike="noStrike" baseline="0" dirty="0">
                <a:solidFill>
                  <a:srgbClr val="000000"/>
                </a:solidFill>
                <a:latin typeface="Calibri" panose="020F0502020204030204" pitchFamily="34" charset="0"/>
              </a:rPr>
              <a:t>When Jesus was born, the </a:t>
            </a:r>
            <a:r>
              <a:rPr lang="en-CA" b="1" i="0" u="none" strike="noStrike" baseline="0" dirty="0">
                <a:solidFill>
                  <a:srgbClr val="000000"/>
                </a:solidFill>
                <a:highlight>
                  <a:srgbClr val="FFFF00"/>
                </a:highlight>
                <a:latin typeface="Calibri" panose="020F0502020204030204" pitchFamily="34" charset="0"/>
              </a:rPr>
              <a:t>Wise Men from the East</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appeared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while Mary and Joseph were still in Bethlehem</a:t>
            </a:r>
          </a:p>
          <a:p>
            <a:r>
              <a:rPr lang="en-CA" b="0" i="0" u="none" strike="noStrike" baseline="0" dirty="0">
                <a:solidFill>
                  <a:srgbClr val="000000"/>
                </a:solidFill>
                <a:latin typeface="Calibri" panose="020F0502020204030204" pitchFamily="34" charset="0"/>
              </a:rPr>
              <a:t>The Wise Men </a:t>
            </a:r>
            <a:r>
              <a:rPr lang="en-CA" b="1" i="0" u="none" strike="noStrike" baseline="0" dirty="0">
                <a:solidFill>
                  <a:srgbClr val="000000"/>
                </a:solidFill>
                <a:highlight>
                  <a:srgbClr val="FFFF00"/>
                </a:highlight>
                <a:latin typeface="Calibri" panose="020F0502020204030204" pitchFamily="34" charset="0"/>
              </a:rPr>
              <a:t>are explicit that that they are looking for the Messiah</a:t>
            </a:r>
            <a:r>
              <a:rPr lang="en-CA" b="0" i="0" u="none" strike="noStrike" baseline="0" dirty="0">
                <a:solidFill>
                  <a:srgbClr val="000000"/>
                </a:solidFill>
                <a:latin typeface="Calibri" panose="020F0502020204030204" pitchFamily="34" charset="0"/>
              </a:rPr>
              <a:t>,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t>
            </a:r>
            <a:r>
              <a:rPr lang="en-CA" b="1" i="0" u="none" strike="noStrike" baseline="0" dirty="0">
                <a:solidFill>
                  <a:srgbClr val="000000"/>
                </a:solidFill>
                <a:highlight>
                  <a:srgbClr val="FFFF00"/>
                </a:highlight>
                <a:latin typeface="Calibri" panose="020F0502020204030204" pitchFamily="34" charset="0"/>
              </a:rPr>
              <a:t>the King of the Jews</a:t>
            </a:r>
            <a:r>
              <a:rPr lang="en-CA" b="0" i="0" u="none" strike="noStrike" baseline="0" dirty="0">
                <a:solidFill>
                  <a:srgbClr val="000000"/>
                </a:solidFill>
                <a:latin typeface="Calibri" panose="020F0502020204030204" pitchFamily="34" charset="0"/>
              </a:rPr>
              <a:t>”</a:t>
            </a:r>
          </a:p>
          <a:p>
            <a:r>
              <a:rPr lang="en-CA" b="1" dirty="0">
                <a:solidFill>
                  <a:srgbClr val="000000"/>
                </a:solidFill>
                <a:highlight>
                  <a:srgbClr val="FFFF00"/>
                </a:highlight>
                <a:latin typeface="Calibri" panose="020F0502020204030204" pitchFamily="34" charset="0"/>
              </a:rPr>
              <a:t>King </a:t>
            </a:r>
            <a:r>
              <a:rPr lang="en-CA" b="1" i="0" u="none" strike="noStrike" baseline="0" dirty="0">
                <a:solidFill>
                  <a:srgbClr val="000000"/>
                </a:solidFill>
                <a:highlight>
                  <a:srgbClr val="FFFF00"/>
                </a:highlight>
                <a:latin typeface="Calibri" panose="020F0502020204030204" pitchFamily="34" charset="0"/>
              </a:rPr>
              <a:t>Herod was clearly aware of the Messianic expectation</a:t>
            </a:r>
            <a:r>
              <a:rPr lang="en-CA" b="0" i="0" u="none" strike="noStrike" baseline="0" dirty="0">
                <a:solidFill>
                  <a:srgbClr val="000000"/>
                </a:solidFill>
                <a:latin typeface="Calibri" panose="020F0502020204030204" pitchFamily="34" charset="0"/>
              </a:rPr>
              <a:t>: </a:t>
            </a:r>
          </a:p>
          <a:p>
            <a:pPr marL="457200" lvl="1" indent="0">
              <a:spcBef>
                <a:spcPts val="1200"/>
              </a:spcBef>
              <a:buNone/>
            </a:pPr>
            <a:r>
              <a:rPr lang="en-CA" b="1" i="0" u="sng" strike="noStrike" baseline="0" dirty="0">
                <a:solidFill>
                  <a:srgbClr val="000000"/>
                </a:solidFill>
                <a:latin typeface="Calibri" panose="020F0502020204030204" pitchFamily="34" charset="0"/>
              </a:rPr>
              <a:t>Matthew 2:1-4 ESV</a:t>
            </a:r>
          </a:p>
          <a:p>
            <a:pPr marL="457200" lvl="1" indent="0">
              <a:spcBef>
                <a:spcPts val="0"/>
              </a:spcBef>
              <a:buNone/>
            </a:pPr>
            <a:r>
              <a:rPr lang="en-CA" b="0" i="0" u="none" strike="noStrike" baseline="0" dirty="0">
                <a:solidFill>
                  <a:srgbClr val="000000"/>
                </a:solidFill>
                <a:latin typeface="Calibri" panose="020F0502020204030204" pitchFamily="34" charset="0"/>
              </a:rPr>
              <a:t>Now after </a:t>
            </a:r>
            <a:r>
              <a:rPr lang="en-CA" b="1" i="0" u="none" strike="noStrike" baseline="0" dirty="0">
                <a:solidFill>
                  <a:srgbClr val="000000"/>
                </a:solidFill>
                <a:highlight>
                  <a:srgbClr val="FFFF00"/>
                </a:highlight>
                <a:latin typeface="Calibri" panose="020F0502020204030204" pitchFamily="34" charset="0"/>
              </a:rPr>
              <a:t>Jesus was born in Bethlehem</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of Judea in the days of Herod the king,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behold, </a:t>
            </a:r>
            <a:r>
              <a:rPr lang="en-CA" b="1" i="0" u="none" strike="noStrike" baseline="0" dirty="0">
                <a:solidFill>
                  <a:srgbClr val="000000"/>
                </a:solidFill>
                <a:highlight>
                  <a:srgbClr val="FFFF00"/>
                </a:highlight>
                <a:latin typeface="Calibri" panose="020F0502020204030204" pitchFamily="34" charset="0"/>
              </a:rPr>
              <a:t>wise men</a:t>
            </a:r>
            <a:r>
              <a:rPr lang="en-CA" b="0" i="0" u="none" strike="noStrike" baseline="0" dirty="0">
                <a:solidFill>
                  <a:srgbClr val="000000"/>
                </a:solidFill>
                <a:latin typeface="Calibri" panose="020F0502020204030204" pitchFamily="34" charset="0"/>
              </a:rPr>
              <a:t> from the east came to Jerusalem, saying, </a:t>
            </a:r>
          </a:p>
          <a:p>
            <a:pPr marL="914400" lvl="2" indent="0">
              <a:spcBef>
                <a:spcPts val="0"/>
              </a:spcBef>
              <a:buNone/>
            </a:pPr>
            <a:r>
              <a:rPr lang="en-CA" sz="2400" b="0" i="0" u="none" strike="noStrike" baseline="0" dirty="0">
                <a:solidFill>
                  <a:srgbClr val="000000"/>
                </a:solidFill>
                <a:latin typeface="Calibri" panose="020F0502020204030204" pitchFamily="34" charset="0"/>
              </a:rPr>
              <a:t>“</a:t>
            </a:r>
            <a:r>
              <a:rPr lang="en-CA" sz="2400" b="1" i="0" u="none" strike="noStrike" baseline="0" dirty="0">
                <a:solidFill>
                  <a:srgbClr val="000000"/>
                </a:solidFill>
                <a:highlight>
                  <a:srgbClr val="FFFF00"/>
                </a:highlight>
                <a:latin typeface="Calibri" panose="020F0502020204030204" pitchFamily="34" charset="0"/>
              </a:rPr>
              <a:t>Where is he who has been born king of the Jews</a:t>
            </a:r>
            <a:r>
              <a:rPr lang="en-CA" sz="2400" b="0" i="0" u="none" strike="noStrike" baseline="0" dirty="0">
                <a:solidFill>
                  <a:srgbClr val="000000"/>
                </a:solidFill>
                <a:latin typeface="Calibri" panose="020F0502020204030204" pitchFamily="34" charset="0"/>
              </a:rPr>
              <a:t>? </a:t>
            </a:r>
            <a:br>
              <a:rPr lang="en-CA" sz="2400" b="0" i="0" u="none" strike="noStrike" baseline="0" dirty="0">
                <a:solidFill>
                  <a:srgbClr val="000000"/>
                </a:solidFill>
                <a:latin typeface="Calibri" panose="020F0502020204030204" pitchFamily="34" charset="0"/>
              </a:rPr>
            </a:br>
            <a:r>
              <a:rPr lang="en-CA" sz="2400" b="0" i="0" u="none" strike="noStrike" baseline="0" dirty="0">
                <a:solidFill>
                  <a:srgbClr val="000000"/>
                </a:solidFill>
                <a:latin typeface="Calibri" panose="020F0502020204030204" pitchFamily="34" charset="0"/>
              </a:rPr>
              <a:t>For we saw his star when it rose and have come to worship him.” </a:t>
            </a:r>
          </a:p>
          <a:p>
            <a:pPr marL="457200" lvl="1" indent="0">
              <a:spcBef>
                <a:spcPts val="600"/>
              </a:spcBef>
              <a:buNone/>
            </a:pPr>
            <a:r>
              <a:rPr lang="en-CA" b="0" i="0" u="none" strike="noStrike" baseline="0" dirty="0">
                <a:solidFill>
                  <a:srgbClr val="000000"/>
                </a:solidFill>
                <a:latin typeface="Calibri" panose="020F0502020204030204" pitchFamily="34" charset="0"/>
              </a:rPr>
              <a:t>When </a:t>
            </a:r>
            <a:r>
              <a:rPr lang="en-CA" b="1" i="0" u="none" strike="noStrike" baseline="0" dirty="0">
                <a:solidFill>
                  <a:srgbClr val="000000"/>
                </a:solidFill>
                <a:highlight>
                  <a:srgbClr val="FFFF00"/>
                </a:highlight>
                <a:latin typeface="Calibri" panose="020F0502020204030204" pitchFamily="34" charset="0"/>
              </a:rPr>
              <a:t>Herod the king</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heard this, he </a:t>
            </a:r>
            <a:r>
              <a:rPr lang="en-CA" b="1" i="0" u="none" strike="noStrike" baseline="0" dirty="0">
                <a:solidFill>
                  <a:srgbClr val="000000"/>
                </a:solidFill>
                <a:highlight>
                  <a:srgbClr val="FFFF00"/>
                </a:highlight>
                <a:latin typeface="Calibri" panose="020F0502020204030204" pitchFamily="34" charset="0"/>
              </a:rPr>
              <a:t>was troubled</a:t>
            </a:r>
            <a:r>
              <a:rPr lang="en-CA" b="0" i="0" u="none" strike="noStrike" baseline="0" dirty="0">
                <a:solidFill>
                  <a:srgbClr val="000000"/>
                </a:solidFill>
                <a:latin typeface="Calibri" panose="020F0502020204030204" pitchFamily="34" charset="0"/>
              </a:rPr>
              <a:t>, and all Jerusalem with him;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assembling all the chief priests and scribes of the people, </a:t>
            </a:r>
            <a:br>
              <a:rPr lang="en-CA" b="0" i="0" u="none" strike="noStrike" baseline="0" dirty="0">
                <a:solidFill>
                  <a:srgbClr val="000000"/>
                </a:solidFill>
                <a:latin typeface="Calibri" panose="020F0502020204030204" pitchFamily="34" charset="0"/>
              </a:rPr>
            </a:br>
            <a:r>
              <a:rPr lang="en-CA" b="1" i="0" u="none" strike="noStrike" baseline="0" dirty="0">
                <a:solidFill>
                  <a:srgbClr val="000000"/>
                </a:solidFill>
                <a:highlight>
                  <a:srgbClr val="FFFF00"/>
                </a:highlight>
                <a:latin typeface="Calibri" panose="020F0502020204030204" pitchFamily="34" charset="0"/>
              </a:rPr>
              <a:t>he inquired of them where the Christ was to be born</a:t>
            </a:r>
            <a:r>
              <a:rPr lang="en-CA" b="0" i="0" u="none" strike="noStrike" baseline="0" dirty="0">
                <a:solidFill>
                  <a:srgbClr val="000000"/>
                </a:solidFill>
                <a:latin typeface="Calibri" panose="020F0502020204030204" pitchFamily="34" charset="0"/>
              </a:rPr>
              <a:t>. </a:t>
            </a:r>
            <a:endParaRPr lang="en-CA" dirty="0"/>
          </a:p>
        </p:txBody>
      </p:sp>
    </p:spTree>
    <p:extLst>
      <p:ext uri="{BB962C8B-B14F-4D97-AF65-F5344CB8AC3E}">
        <p14:creationId xmlns:p14="http://schemas.microsoft.com/office/powerpoint/2010/main" val="1317691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835D6-9DC0-F7FE-2828-F61D8789AEAF}"/>
              </a:ext>
            </a:extLst>
          </p:cNvPr>
          <p:cNvSpPr>
            <a:spLocks noGrp="1"/>
          </p:cNvSpPr>
          <p:nvPr>
            <p:ph type="title"/>
          </p:nvPr>
        </p:nvSpPr>
        <p:spPr>
          <a:xfrm>
            <a:off x="838200" y="1"/>
            <a:ext cx="10515600" cy="1155699"/>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The Popular Expectation</a:t>
            </a:r>
            <a:endParaRPr lang="en-CA" dirty="0"/>
          </a:p>
        </p:txBody>
      </p:sp>
      <p:sp>
        <p:nvSpPr>
          <p:cNvPr id="3" name="Content Placeholder 2">
            <a:extLst>
              <a:ext uri="{FF2B5EF4-FFF2-40B4-BE49-F238E27FC236}">
                <a16:creationId xmlns:a16="http://schemas.microsoft.com/office/drawing/2014/main" id="{E60B80D2-5F2B-9156-42C3-6E48392819F4}"/>
              </a:ext>
            </a:extLst>
          </p:cNvPr>
          <p:cNvSpPr>
            <a:spLocks noGrp="1"/>
          </p:cNvSpPr>
          <p:nvPr>
            <p:ph idx="1"/>
          </p:nvPr>
        </p:nvSpPr>
        <p:spPr>
          <a:xfrm>
            <a:off x="0" y="1155700"/>
            <a:ext cx="12192000" cy="5702299"/>
          </a:xfrm>
        </p:spPr>
        <p:txBody>
          <a:bodyPr>
            <a:normAutofit/>
          </a:bodyPr>
          <a:lstStyle/>
          <a:p>
            <a:r>
              <a:rPr lang="en-CA" b="1" i="0" u="none" strike="noStrike" baseline="0" dirty="0">
                <a:solidFill>
                  <a:srgbClr val="000000"/>
                </a:solidFill>
                <a:highlight>
                  <a:srgbClr val="FFFF00"/>
                </a:highlight>
                <a:latin typeface="Calibri" panose="020F0502020204030204" pitchFamily="34" charset="0"/>
              </a:rPr>
              <a:t>John the Baptist</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was questioned by the priests and Levites from Jerusalem as to whether or NOT, he, John the Baptist, was </a:t>
            </a:r>
            <a:r>
              <a:rPr lang="en-CA" b="1" i="0" u="none" strike="noStrike" baseline="0" dirty="0">
                <a:solidFill>
                  <a:srgbClr val="000000"/>
                </a:solidFill>
                <a:highlight>
                  <a:srgbClr val="FFFF00"/>
                </a:highlight>
                <a:latin typeface="Calibri" panose="020F0502020204030204" pitchFamily="34" charset="0"/>
              </a:rPr>
              <a:t>the expected Messiah</a:t>
            </a:r>
            <a:endParaRPr lang="en-CA" b="0" i="0" u="none" strike="noStrike" baseline="0" dirty="0">
              <a:solidFill>
                <a:srgbClr val="000000"/>
              </a:solidFill>
              <a:highlight>
                <a:srgbClr val="FFFF00"/>
              </a:highlight>
              <a:latin typeface="Calibri" panose="020F0502020204030204" pitchFamily="34" charset="0"/>
            </a:endParaRPr>
          </a:p>
          <a:p>
            <a:r>
              <a:rPr lang="en-CA" b="1" i="0" u="none" strike="noStrike" baseline="0" dirty="0">
                <a:solidFill>
                  <a:srgbClr val="000000"/>
                </a:solidFill>
                <a:highlight>
                  <a:srgbClr val="FFFF00"/>
                </a:highlight>
                <a:latin typeface="Calibri" panose="020F0502020204030204" pitchFamily="34" charset="0"/>
              </a:rPr>
              <a:t>It is clear they were expecting the Messiah</a:t>
            </a:r>
            <a:r>
              <a:rPr lang="en-CA" b="0" i="0" u="none" strike="noStrike" baseline="0" dirty="0">
                <a:solidFill>
                  <a:srgbClr val="000000"/>
                </a:solidFill>
                <a:latin typeface="Calibri" panose="020F0502020204030204" pitchFamily="34" charset="0"/>
              </a:rPr>
              <a:t>: </a:t>
            </a:r>
          </a:p>
          <a:p>
            <a:pPr marL="457200" lvl="1" indent="0">
              <a:spcBef>
                <a:spcPts val="0"/>
              </a:spcBef>
              <a:buNone/>
            </a:pPr>
            <a:r>
              <a:rPr lang="en-CA" b="1" i="0" u="sng" strike="noStrike" baseline="0" dirty="0">
                <a:solidFill>
                  <a:srgbClr val="000000"/>
                </a:solidFill>
                <a:latin typeface="Calibri" panose="020F0502020204030204" pitchFamily="34" charset="0"/>
              </a:rPr>
              <a:t>John 1:19-21, 25 ESV</a:t>
            </a:r>
            <a:r>
              <a:rPr lang="en-CA" b="0" i="0" u="none" strike="noStrike" baseline="0" dirty="0">
                <a:solidFill>
                  <a:srgbClr val="000000"/>
                </a:solidFill>
                <a:latin typeface="Calibri" panose="020F0502020204030204" pitchFamily="34" charset="0"/>
              </a:rPr>
              <a:t> </a:t>
            </a:r>
            <a:endParaRPr lang="en-CA" sz="4000" dirty="0"/>
          </a:p>
          <a:p>
            <a:pPr marL="457200" lvl="1" indent="0">
              <a:spcBef>
                <a:spcPts val="0"/>
              </a:spcBef>
              <a:buNone/>
            </a:pPr>
            <a:r>
              <a:rPr lang="en-CA" b="0" i="0" u="none" strike="noStrike" baseline="0" dirty="0">
                <a:solidFill>
                  <a:srgbClr val="000000"/>
                </a:solidFill>
                <a:latin typeface="Calibri" panose="020F0502020204030204" pitchFamily="34" charset="0"/>
              </a:rPr>
              <a:t>And this is the testimony of John,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when the Jews sent </a:t>
            </a:r>
            <a:r>
              <a:rPr lang="en-CA" b="1" i="0" u="none" strike="noStrike" baseline="0" dirty="0">
                <a:solidFill>
                  <a:srgbClr val="000000"/>
                </a:solidFill>
                <a:highlight>
                  <a:srgbClr val="FFFF00"/>
                </a:highlight>
                <a:latin typeface="Calibri" panose="020F0502020204030204" pitchFamily="34" charset="0"/>
              </a:rPr>
              <a:t>priests and Levites</a:t>
            </a:r>
            <a:r>
              <a:rPr lang="en-CA"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from Jerusalem </a:t>
            </a:r>
            <a:r>
              <a:rPr lang="en-CA" i="0" u="none" strike="noStrike" baseline="0" dirty="0">
                <a:solidFill>
                  <a:srgbClr val="000000"/>
                </a:solidFill>
                <a:latin typeface="Calibri" panose="020F0502020204030204" pitchFamily="34" charset="0"/>
              </a:rPr>
              <a:t>to ask him</a:t>
            </a:r>
            <a:r>
              <a:rPr lang="en-CA" b="0" i="0" u="none" strike="noStrike" baseline="0" dirty="0">
                <a:solidFill>
                  <a:srgbClr val="000000"/>
                </a:solidFill>
                <a:latin typeface="Calibri" panose="020F0502020204030204" pitchFamily="34" charset="0"/>
              </a:rPr>
              <a:t>, </a:t>
            </a:r>
          </a:p>
          <a:p>
            <a:pPr marL="914400" lvl="2" indent="0">
              <a:spcBef>
                <a:spcPts val="0"/>
              </a:spcBef>
              <a:buNone/>
            </a:pPr>
            <a:r>
              <a:rPr lang="en-CA" sz="2400" b="0" i="0" u="none" strike="noStrike" baseline="0" dirty="0">
                <a:solidFill>
                  <a:srgbClr val="000000"/>
                </a:solidFill>
                <a:latin typeface="Calibri" panose="020F0502020204030204" pitchFamily="34" charset="0"/>
              </a:rPr>
              <a:t>“</a:t>
            </a:r>
            <a:r>
              <a:rPr lang="en-CA" sz="2400" b="1" i="0" u="none" strike="noStrike" baseline="0" dirty="0">
                <a:solidFill>
                  <a:srgbClr val="000000"/>
                </a:solidFill>
                <a:highlight>
                  <a:srgbClr val="FFFF00"/>
                </a:highlight>
                <a:latin typeface="Calibri" panose="020F0502020204030204" pitchFamily="34" charset="0"/>
              </a:rPr>
              <a:t>Who are you</a:t>
            </a:r>
            <a:r>
              <a:rPr lang="en-CA" sz="2400" b="0" i="0" u="none" strike="noStrike" baseline="0" dirty="0">
                <a:solidFill>
                  <a:srgbClr val="000000"/>
                </a:solidFill>
                <a:latin typeface="Calibri" panose="020F0502020204030204" pitchFamily="34" charset="0"/>
              </a:rPr>
              <a:t>?” </a:t>
            </a:r>
          </a:p>
          <a:p>
            <a:pPr marL="457200" lvl="1" indent="0">
              <a:spcBef>
                <a:spcPts val="600"/>
              </a:spcBef>
              <a:buNone/>
            </a:pPr>
            <a:r>
              <a:rPr lang="en-CA" b="0" i="0" u="none" strike="noStrike" baseline="0" dirty="0">
                <a:solidFill>
                  <a:srgbClr val="000000"/>
                </a:solidFill>
                <a:latin typeface="Calibri" panose="020F0502020204030204" pitchFamily="34" charset="0"/>
              </a:rPr>
              <a:t>He confessed, and did not deny, but confessed, “</a:t>
            </a:r>
            <a:r>
              <a:rPr lang="en-CA" b="1" i="0" u="none" strike="noStrike" baseline="0" dirty="0">
                <a:solidFill>
                  <a:srgbClr val="000000"/>
                </a:solidFill>
                <a:highlight>
                  <a:srgbClr val="FFFF00"/>
                </a:highlight>
                <a:latin typeface="Calibri" panose="020F0502020204030204" pitchFamily="34" charset="0"/>
              </a:rPr>
              <a:t>I am not the Christ</a:t>
            </a:r>
            <a:r>
              <a:rPr lang="en-CA" b="0" i="0" u="none" strike="noStrike" baseline="0" dirty="0">
                <a:solidFill>
                  <a:srgbClr val="000000"/>
                </a:solidFill>
                <a:latin typeface="Calibri" panose="020F0502020204030204" pitchFamily="34" charset="0"/>
              </a:rPr>
              <a:t>.” </a:t>
            </a:r>
          </a:p>
          <a:p>
            <a:pPr marL="457200" lvl="1" indent="0">
              <a:spcBef>
                <a:spcPts val="600"/>
              </a:spcBef>
              <a:buNone/>
            </a:pPr>
            <a:r>
              <a:rPr lang="en-CA" b="0" i="0" u="none" strike="noStrike" baseline="0" dirty="0">
                <a:solidFill>
                  <a:srgbClr val="000000"/>
                </a:solidFill>
                <a:latin typeface="Calibri" panose="020F0502020204030204" pitchFamily="34" charset="0"/>
              </a:rPr>
              <a:t>And they asked him, “What then? Are you Elijah?” </a:t>
            </a:r>
          </a:p>
          <a:p>
            <a:pPr marL="457200" lvl="1" indent="0">
              <a:spcBef>
                <a:spcPts val="600"/>
              </a:spcBef>
              <a:buNone/>
            </a:pPr>
            <a:r>
              <a:rPr lang="en-CA" b="0" i="0" u="none" strike="noStrike" baseline="0" dirty="0">
                <a:solidFill>
                  <a:srgbClr val="000000"/>
                </a:solidFill>
                <a:latin typeface="Calibri" panose="020F0502020204030204" pitchFamily="34" charset="0"/>
              </a:rPr>
              <a:t>He said, “I am not.” </a:t>
            </a:r>
          </a:p>
          <a:p>
            <a:pPr marL="457200" lvl="1" indent="0">
              <a:spcBef>
                <a:spcPts val="600"/>
              </a:spcBef>
              <a:buNone/>
            </a:pPr>
            <a:r>
              <a:rPr lang="en-CA" b="0" i="0" u="none" strike="noStrike" baseline="0" dirty="0">
                <a:solidFill>
                  <a:srgbClr val="000000"/>
                </a:solidFill>
                <a:latin typeface="Calibri" panose="020F0502020204030204" pitchFamily="34" charset="0"/>
              </a:rPr>
              <a:t>“Are you the Prophet?” </a:t>
            </a:r>
          </a:p>
          <a:p>
            <a:pPr marL="457200" lvl="1" indent="0">
              <a:spcBef>
                <a:spcPts val="600"/>
              </a:spcBef>
              <a:buNone/>
            </a:pPr>
            <a:r>
              <a:rPr lang="en-CA" b="0" i="0" u="none" strike="noStrike" baseline="0" dirty="0">
                <a:solidFill>
                  <a:srgbClr val="000000"/>
                </a:solidFill>
                <a:latin typeface="Calibri" panose="020F0502020204030204" pitchFamily="34" charset="0"/>
              </a:rPr>
              <a:t>And he answered, “No.” </a:t>
            </a:r>
          </a:p>
          <a:p>
            <a:pPr marL="457200" lvl="1" indent="0">
              <a:spcBef>
                <a:spcPts val="600"/>
              </a:spcBef>
              <a:buNone/>
            </a:pPr>
            <a:r>
              <a:rPr lang="en-CA" b="0" i="0" u="none" strike="noStrike" baseline="0" dirty="0">
                <a:solidFill>
                  <a:srgbClr val="000000"/>
                </a:solidFill>
                <a:latin typeface="Calibri" panose="020F0502020204030204" pitchFamily="34" charset="0"/>
              </a:rPr>
              <a:t>They asked him </a:t>
            </a:r>
          </a:p>
          <a:p>
            <a:pPr marL="914400" lvl="2" indent="0">
              <a:spcBef>
                <a:spcPts val="0"/>
              </a:spcBef>
              <a:buNone/>
            </a:pPr>
            <a:r>
              <a:rPr lang="en-CA" sz="2400" b="0" i="0" u="none" strike="noStrike" baseline="0" dirty="0">
                <a:solidFill>
                  <a:srgbClr val="000000"/>
                </a:solidFill>
                <a:latin typeface="Calibri" panose="020F0502020204030204" pitchFamily="34" charset="0"/>
              </a:rPr>
              <a:t>“Then why are you baptizing, </a:t>
            </a:r>
            <a:r>
              <a:rPr lang="en-CA" sz="2400" b="1" i="0" u="none" strike="noStrike" baseline="0" dirty="0">
                <a:solidFill>
                  <a:srgbClr val="000000"/>
                </a:solidFill>
                <a:highlight>
                  <a:srgbClr val="FFFF00"/>
                </a:highlight>
                <a:latin typeface="Calibri" panose="020F0502020204030204" pitchFamily="34" charset="0"/>
              </a:rPr>
              <a:t>if you are neither the Christ</a:t>
            </a:r>
            <a:r>
              <a:rPr lang="en-CA" sz="2400" b="0" i="0" u="none" strike="noStrike" baseline="0" dirty="0">
                <a:solidFill>
                  <a:srgbClr val="000000"/>
                </a:solidFill>
                <a:latin typeface="Calibri" panose="020F0502020204030204" pitchFamily="34" charset="0"/>
              </a:rPr>
              <a:t>, nor Elijah, nor the Prophet?” </a:t>
            </a:r>
          </a:p>
        </p:txBody>
      </p:sp>
    </p:spTree>
    <p:extLst>
      <p:ext uri="{BB962C8B-B14F-4D97-AF65-F5344CB8AC3E}">
        <p14:creationId xmlns:p14="http://schemas.microsoft.com/office/powerpoint/2010/main" val="136566345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1159</TotalTime>
  <Words>6138</Words>
  <Application>Microsoft Office PowerPoint</Application>
  <PresentationFormat>Widescreen</PresentationFormat>
  <Paragraphs>330</Paragraphs>
  <Slides>31</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Aptos</vt:lpstr>
      <vt:lpstr>Aptos Display</vt:lpstr>
      <vt:lpstr>Arial</vt:lpstr>
      <vt:lpstr>Arial Black</vt:lpstr>
      <vt:lpstr>Calibri</vt:lpstr>
      <vt:lpstr>Wingdings</vt:lpstr>
      <vt:lpstr>1_Office Theme</vt:lpstr>
      <vt:lpstr>The Messianic Hope</vt:lpstr>
      <vt:lpstr>The Expectation</vt:lpstr>
      <vt:lpstr>Prophecies of the Role of Israel</vt:lpstr>
      <vt:lpstr>Prophecies of the Role of Israel</vt:lpstr>
      <vt:lpstr>Prophecies of the Role of Israel</vt:lpstr>
      <vt:lpstr>The Metaphor of Violence</vt:lpstr>
      <vt:lpstr>The Metaphor of Violence</vt:lpstr>
      <vt:lpstr>The Popular Expectation</vt:lpstr>
      <vt:lpstr>The Popular Expectation</vt:lpstr>
      <vt:lpstr>The Popular Expectation</vt:lpstr>
      <vt:lpstr>Jesus’ Reaction to the Expectation</vt:lpstr>
      <vt:lpstr>Jesus’ Reaction to the Expectation</vt:lpstr>
      <vt:lpstr>Jesus’ Reaction to the Expectation</vt:lpstr>
      <vt:lpstr>The Remnant Community</vt:lpstr>
      <vt:lpstr>The Remnant Community</vt:lpstr>
      <vt:lpstr>The Remnant Community</vt:lpstr>
      <vt:lpstr>Jesus is the Messiah</vt:lpstr>
      <vt:lpstr>Jesus is the Messiah</vt:lpstr>
      <vt:lpstr>Jesus is the Messiah</vt:lpstr>
      <vt:lpstr>Jesus is the Messiah</vt:lpstr>
      <vt:lpstr>Jesus is the Messiah</vt:lpstr>
      <vt:lpstr>The Expectation Lived ON</vt:lpstr>
      <vt:lpstr>The Expectation Lived ON</vt:lpstr>
      <vt:lpstr>The Expectation Lived ON</vt:lpstr>
      <vt:lpstr>The Expectation Lived ON</vt:lpstr>
      <vt:lpstr>Perceptions versus Reality</vt:lpstr>
      <vt:lpstr>Perceptions versus Reality</vt:lpstr>
      <vt:lpstr>Perceptions versus Reality</vt:lpstr>
      <vt:lpstr>What, NOT When or How</vt:lpstr>
      <vt:lpstr>What the Bible Actually Says</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Mike Whyte</dc:creator>
  <cp:lastModifiedBy>Mike Whyte</cp:lastModifiedBy>
  <cp:revision>18</cp:revision>
  <dcterms:created xsi:type="dcterms:W3CDTF">2025-01-16T13:19:43Z</dcterms:created>
  <dcterms:modified xsi:type="dcterms:W3CDTF">2025-02-22T12:38:11Z</dcterms:modified>
</cp:coreProperties>
</file>