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8" r:id="rId3"/>
    <p:sldId id="259" r:id="rId4"/>
    <p:sldId id="260" r:id="rId5"/>
    <p:sldId id="261" r:id="rId6"/>
    <p:sldId id="279" r:id="rId7"/>
    <p:sldId id="262" r:id="rId8"/>
    <p:sldId id="263" r:id="rId9"/>
    <p:sldId id="264" r:id="rId10"/>
    <p:sldId id="282" r:id="rId11"/>
    <p:sldId id="265" r:id="rId12"/>
    <p:sldId id="266" r:id="rId13"/>
    <p:sldId id="267" r:id="rId14"/>
    <p:sldId id="280"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913" autoAdjust="0"/>
  </p:normalViewPr>
  <p:slideViewPr>
    <p:cSldViewPr snapToGrid="0">
      <p:cViewPr varScale="1">
        <p:scale>
          <a:sx n="74" d="100"/>
          <a:sy n="74" d="100"/>
        </p:scale>
        <p:origin x="96" y="54"/>
      </p:cViewPr>
      <p:guideLst/>
    </p:cSldViewPr>
  </p:slideViewPr>
  <p:notesTextViewPr>
    <p:cViewPr>
      <p:scale>
        <a:sx n="3" d="2"/>
        <a:sy n="3" d="2"/>
      </p:scale>
      <p:origin x="0" y="0"/>
    </p:cViewPr>
  </p:notesTextViewPr>
  <p:sorterViewPr>
    <p:cViewPr>
      <p:scale>
        <a:sx n="150" d="100"/>
        <a:sy n="150" d="100"/>
      </p:scale>
      <p:origin x="0" y="-51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CC968-9053-46E7-AB57-FFADC006864E}" type="datetimeFigureOut">
              <a:rPr lang="en-CA" smtClean="0"/>
              <a:t>2024-10-30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579FB2-D96B-4890-837D-EB2A8394984A}" type="slidenum">
              <a:rPr lang="en-CA" smtClean="0"/>
              <a:t>‹#›</a:t>
            </a:fld>
            <a:endParaRPr lang="en-CA"/>
          </a:p>
        </p:txBody>
      </p:sp>
    </p:spTree>
    <p:extLst>
      <p:ext uri="{BB962C8B-B14F-4D97-AF65-F5344CB8AC3E}">
        <p14:creationId xmlns:p14="http://schemas.microsoft.com/office/powerpoint/2010/main" val="1394718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Halfway through Book of Ezekiel: issue – the inviolability of Jerusalem</a:t>
            </a:r>
          </a:p>
          <a:p>
            <a:pPr marL="171450" indent="-171450">
              <a:buFont typeface="Arial" panose="020B0604020202020204" pitchFamily="34" charset="0"/>
              <a:buChar char="•"/>
            </a:pPr>
            <a:r>
              <a:rPr lang="en-CA" dirty="0"/>
              <a:t>God was calling some to repentance, but no progress over first seven years</a:t>
            </a:r>
          </a:p>
          <a:p>
            <a:pPr marL="171450" indent="-171450">
              <a:buFont typeface="Arial" panose="020B0604020202020204" pitchFamily="34" charset="0"/>
              <a:buChar char="•"/>
            </a:pPr>
            <a:r>
              <a:rPr lang="en-CA" dirty="0"/>
              <a:t>Message to us: what does the Bible actually say? Not our own cherished beliefs …   </a:t>
            </a:r>
          </a:p>
          <a:p>
            <a:pPr marL="171450" indent="-171450">
              <a:buFont typeface="Arial" panose="020B0604020202020204" pitchFamily="34" charset="0"/>
              <a:buChar char="•"/>
            </a:pPr>
            <a:r>
              <a:rPr lang="en-CA" dirty="0"/>
              <a:t>God will do what he says he will do …</a:t>
            </a:r>
          </a:p>
          <a:p>
            <a:pPr marL="171450" indent="-171450">
              <a:buFont typeface="Arial" panose="020B0604020202020204" pitchFamily="34" charset="0"/>
              <a:buChar char="•"/>
            </a:pPr>
            <a:r>
              <a:rPr lang="en-CA" dirty="0"/>
              <a:t>Chapter 22 reads like a sentencing report after a guilty verdict on a capital crime …</a:t>
            </a:r>
          </a:p>
          <a:p>
            <a:pPr marL="171450" indent="-171450">
              <a:buFont typeface="Arial" panose="020B0604020202020204" pitchFamily="34" charset="0"/>
              <a:buChar char="•"/>
            </a:pPr>
            <a:r>
              <a:rPr lang="en-CA" dirty="0"/>
              <a:t>Chapter 23 contains Ezekiel’s second extended allegory …</a:t>
            </a:r>
          </a:p>
          <a:p>
            <a:pPr marL="171450" indent="-171450">
              <a:buFont typeface="Arial" panose="020B0604020202020204" pitchFamily="34" charset="0"/>
              <a:buChar char="•"/>
            </a:pPr>
            <a:r>
              <a:rPr lang="en-CA" dirty="0"/>
              <a:t>Chapter 24, it is on, the siege of Jerusalem has started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F0589D-F127-4F48-A2AF-04ED808D96A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4771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inviolability of the Temple and the City was so deeply ingrained that they would not believe the destruction could occur …</a:t>
            </a:r>
          </a:p>
        </p:txBody>
      </p:sp>
      <p:sp>
        <p:nvSpPr>
          <p:cNvPr id="4" name="Slide Number Placeholder 3"/>
          <p:cNvSpPr>
            <a:spLocks noGrp="1"/>
          </p:cNvSpPr>
          <p:nvPr>
            <p:ph type="sldNum" sz="quarter" idx="5"/>
          </p:nvPr>
        </p:nvSpPr>
        <p:spPr/>
        <p:txBody>
          <a:bodyPr/>
          <a:lstStyle/>
          <a:p>
            <a:fld id="{4B579FB2-D96B-4890-837D-EB2A8394984A}" type="slidenum">
              <a:rPr lang="en-CA" smtClean="0"/>
              <a:t>12</a:t>
            </a:fld>
            <a:endParaRPr lang="en-CA"/>
          </a:p>
        </p:txBody>
      </p:sp>
    </p:spTree>
    <p:extLst>
      <p:ext uri="{BB962C8B-B14F-4D97-AF65-F5344CB8AC3E}">
        <p14:creationId xmlns:p14="http://schemas.microsoft.com/office/powerpoint/2010/main" val="1524891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has taken 5 years of preaching …</a:t>
            </a:r>
          </a:p>
          <a:p>
            <a:pPr marL="171450" indent="-171450">
              <a:buFont typeface="Arial" panose="020B0604020202020204" pitchFamily="34" charset="0"/>
              <a:buChar char="•"/>
            </a:pPr>
            <a:r>
              <a:rPr lang="en-CA" dirty="0"/>
              <a:t>The siege was a year and a half during which Ezekiel presumable kept preaching …</a:t>
            </a:r>
          </a:p>
          <a:p>
            <a:pPr marL="171450" indent="-171450">
              <a:buFont typeface="Arial" panose="020B0604020202020204" pitchFamily="34" charset="0"/>
              <a:buChar char="•"/>
            </a:pPr>
            <a:r>
              <a:rPr lang="en-CA" dirty="0"/>
              <a:t>The people do NOT give up their perception of “inviolability” until it happens …</a:t>
            </a:r>
          </a:p>
          <a:p>
            <a:pPr marL="171450" indent="-171450">
              <a:buFont typeface="Arial" panose="020B0604020202020204" pitchFamily="34" charset="0"/>
              <a:buChar char="•"/>
            </a:pPr>
            <a:r>
              <a:rPr lang="en-CA" dirty="0"/>
              <a:t>This is the midpoint of the book … </a:t>
            </a:r>
          </a:p>
        </p:txBody>
      </p:sp>
      <p:sp>
        <p:nvSpPr>
          <p:cNvPr id="4" name="Slide Number Placeholder 3"/>
          <p:cNvSpPr>
            <a:spLocks noGrp="1"/>
          </p:cNvSpPr>
          <p:nvPr>
            <p:ph type="sldNum" sz="quarter" idx="5"/>
          </p:nvPr>
        </p:nvSpPr>
        <p:spPr/>
        <p:txBody>
          <a:bodyPr/>
          <a:lstStyle/>
          <a:p>
            <a:fld id="{4B579FB2-D96B-4890-837D-EB2A8394984A}" type="slidenum">
              <a:rPr lang="en-CA" smtClean="0"/>
              <a:t>13</a:t>
            </a:fld>
            <a:endParaRPr lang="en-CA"/>
          </a:p>
        </p:txBody>
      </p:sp>
    </p:spTree>
    <p:extLst>
      <p:ext uri="{BB962C8B-B14F-4D97-AF65-F5344CB8AC3E}">
        <p14:creationId xmlns:p14="http://schemas.microsoft.com/office/powerpoint/2010/main" val="1290892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To do justice to the prophecies about the nations, all of them would have to be considered …</a:t>
            </a:r>
          </a:p>
        </p:txBody>
      </p:sp>
      <p:sp>
        <p:nvSpPr>
          <p:cNvPr id="4" name="Slide Number Placeholder 3"/>
          <p:cNvSpPr>
            <a:spLocks noGrp="1"/>
          </p:cNvSpPr>
          <p:nvPr>
            <p:ph type="sldNum" sz="quarter" idx="5"/>
          </p:nvPr>
        </p:nvSpPr>
        <p:spPr/>
        <p:txBody>
          <a:bodyPr/>
          <a:lstStyle/>
          <a:p>
            <a:fld id="{4B579FB2-D96B-4890-837D-EB2A8394984A}" type="slidenum">
              <a:rPr lang="en-CA" smtClean="0"/>
              <a:t>14</a:t>
            </a:fld>
            <a:endParaRPr lang="en-CA"/>
          </a:p>
        </p:txBody>
      </p:sp>
    </p:spTree>
    <p:extLst>
      <p:ext uri="{BB962C8B-B14F-4D97-AF65-F5344CB8AC3E}">
        <p14:creationId xmlns:p14="http://schemas.microsoft.com/office/powerpoint/2010/main" val="2927821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actually addressed to Jerusalem – it is possible that it was delivered</a:t>
            </a:r>
          </a:p>
        </p:txBody>
      </p:sp>
      <p:sp>
        <p:nvSpPr>
          <p:cNvPr id="4" name="Slide Number Placeholder 3"/>
          <p:cNvSpPr>
            <a:spLocks noGrp="1"/>
          </p:cNvSpPr>
          <p:nvPr>
            <p:ph type="sldNum" sz="quarter" idx="5"/>
          </p:nvPr>
        </p:nvSpPr>
        <p:spPr/>
        <p:txBody>
          <a:bodyPr/>
          <a:lstStyle/>
          <a:p>
            <a:fld id="{4B579FB2-D96B-4890-837D-EB2A8394984A}" type="slidenum">
              <a:rPr lang="en-CA" smtClean="0"/>
              <a:t>2</a:t>
            </a:fld>
            <a:endParaRPr lang="en-CA"/>
          </a:p>
        </p:txBody>
      </p:sp>
    </p:spTree>
    <p:extLst>
      <p:ext uri="{BB962C8B-B14F-4D97-AF65-F5344CB8AC3E}">
        <p14:creationId xmlns:p14="http://schemas.microsoft.com/office/powerpoint/2010/main" val="1457510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4B579FB2-D96B-4890-837D-EB2A8394984A}" type="slidenum">
              <a:rPr lang="en-CA" smtClean="0"/>
              <a:t>3</a:t>
            </a:fld>
            <a:endParaRPr lang="en-CA"/>
          </a:p>
        </p:txBody>
      </p:sp>
    </p:spTree>
    <p:extLst>
      <p:ext uri="{BB962C8B-B14F-4D97-AF65-F5344CB8AC3E}">
        <p14:creationId xmlns:p14="http://schemas.microsoft.com/office/powerpoint/2010/main" val="2091085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 very few did survive the destruction if the city (832 Jr52:29)</a:t>
            </a:r>
          </a:p>
          <a:p>
            <a:pPr marL="171450" indent="-171450">
              <a:buFont typeface="Arial" panose="020B0604020202020204" pitchFamily="34" charset="0"/>
              <a:buChar char="•"/>
            </a:pPr>
            <a:r>
              <a:rPr lang="en-CA" dirty="0"/>
              <a:t>Some of these may well have come to repentance </a:t>
            </a:r>
          </a:p>
        </p:txBody>
      </p:sp>
      <p:sp>
        <p:nvSpPr>
          <p:cNvPr id="4" name="Slide Number Placeholder 3"/>
          <p:cNvSpPr>
            <a:spLocks noGrp="1"/>
          </p:cNvSpPr>
          <p:nvPr>
            <p:ph type="sldNum" sz="quarter" idx="5"/>
          </p:nvPr>
        </p:nvSpPr>
        <p:spPr/>
        <p:txBody>
          <a:bodyPr/>
          <a:lstStyle/>
          <a:p>
            <a:fld id="{4B579FB2-D96B-4890-837D-EB2A8394984A}" type="slidenum">
              <a:rPr lang="en-CA" smtClean="0"/>
              <a:t>4</a:t>
            </a:fld>
            <a:endParaRPr lang="en-CA"/>
          </a:p>
        </p:txBody>
      </p:sp>
    </p:spTree>
    <p:extLst>
      <p:ext uri="{BB962C8B-B14F-4D97-AF65-F5344CB8AC3E}">
        <p14:creationId xmlns:p14="http://schemas.microsoft.com/office/powerpoint/2010/main" val="2499445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Today the list includes educators, entertainers, influencers, and politicians</a:t>
            </a:r>
          </a:p>
        </p:txBody>
      </p:sp>
      <p:sp>
        <p:nvSpPr>
          <p:cNvPr id="4" name="Slide Number Placeholder 3"/>
          <p:cNvSpPr>
            <a:spLocks noGrp="1"/>
          </p:cNvSpPr>
          <p:nvPr>
            <p:ph type="sldNum" sz="quarter" idx="5"/>
          </p:nvPr>
        </p:nvSpPr>
        <p:spPr/>
        <p:txBody>
          <a:bodyPr/>
          <a:lstStyle/>
          <a:p>
            <a:fld id="{4B579FB2-D96B-4890-837D-EB2A8394984A}" type="slidenum">
              <a:rPr lang="en-CA" smtClean="0"/>
              <a:t>5</a:t>
            </a:fld>
            <a:endParaRPr lang="en-CA"/>
          </a:p>
        </p:txBody>
      </p:sp>
    </p:spTree>
    <p:extLst>
      <p:ext uri="{BB962C8B-B14F-4D97-AF65-F5344CB8AC3E}">
        <p14:creationId xmlns:p14="http://schemas.microsoft.com/office/powerpoint/2010/main" val="236129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Again, just like today …</a:t>
            </a:r>
          </a:p>
        </p:txBody>
      </p:sp>
      <p:sp>
        <p:nvSpPr>
          <p:cNvPr id="4" name="Slide Number Placeholder 3"/>
          <p:cNvSpPr>
            <a:spLocks noGrp="1"/>
          </p:cNvSpPr>
          <p:nvPr>
            <p:ph type="sldNum" sz="quarter" idx="5"/>
          </p:nvPr>
        </p:nvSpPr>
        <p:spPr/>
        <p:txBody>
          <a:bodyPr/>
          <a:lstStyle/>
          <a:p>
            <a:fld id="{4B579FB2-D96B-4890-837D-EB2A8394984A}" type="slidenum">
              <a:rPr lang="en-CA" smtClean="0"/>
              <a:t>6</a:t>
            </a:fld>
            <a:endParaRPr lang="en-CA"/>
          </a:p>
        </p:txBody>
      </p:sp>
    </p:spTree>
    <p:extLst>
      <p:ext uri="{BB962C8B-B14F-4D97-AF65-F5344CB8AC3E}">
        <p14:creationId xmlns:p14="http://schemas.microsoft.com/office/powerpoint/2010/main" val="1395393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One more vivid description of the enormity of the crime …</a:t>
            </a:r>
          </a:p>
          <a:p>
            <a:pPr marL="171450" indent="-171450">
              <a:buFont typeface="Arial" panose="020B0604020202020204" pitchFamily="34" charset="0"/>
              <a:buChar char="•"/>
            </a:pPr>
            <a:r>
              <a:rPr lang="en-CA" dirty="0"/>
              <a:t>The details of the allegory are very transparent – no need to comment on them</a:t>
            </a:r>
          </a:p>
          <a:p>
            <a:pPr marL="171450" indent="-171450">
              <a:buFont typeface="Arial" panose="020B0604020202020204" pitchFamily="34" charset="0"/>
              <a:buChar char="•"/>
            </a:pPr>
            <a:r>
              <a:rPr lang="en-CA" dirty="0"/>
              <a:t>Please read it on your own …</a:t>
            </a:r>
          </a:p>
        </p:txBody>
      </p:sp>
      <p:sp>
        <p:nvSpPr>
          <p:cNvPr id="4" name="Slide Number Placeholder 3"/>
          <p:cNvSpPr>
            <a:spLocks noGrp="1"/>
          </p:cNvSpPr>
          <p:nvPr>
            <p:ph type="sldNum" sz="quarter" idx="5"/>
          </p:nvPr>
        </p:nvSpPr>
        <p:spPr/>
        <p:txBody>
          <a:bodyPr/>
          <a:lstStyle/>
          <a:p>
            <a:fld id="{4B579FB2-D96B-4890-837D-EB2A8394984A}" type="slidenum">
              <a:rPr lang="en-CA" smtClean="0"/>
              <a:t>7</a:t>
            </a:fld>
            <a:endParaRPr lang="en-CA"/>
          </a:p>
        </p:txBody>
      </p:sp>
    </p:spTree>
    <p:extLst>
      <p:ext uri="{BB962C8B-B14F-4D97-AF65-F5344CB8AC3E}">
        <p14:creationId xmlns:p14="http://schemas.microsoft.com/office/powerpoint/2010/main" val="4159955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About 5 years after the inaugural vision</a:t>
            </a:r>
          </a:p>
        </p:txBody>
      </p:sp>
      <p:sp>
        <p:nvSpPr>
          <p:cNvPr id="4" name="Slide Number Placeholder 3"/>
          <p:cNvSpPr>
            <a:spLocks noGrp="1"/>
          </p:cNvSpPr>
          <p:nvPr>
            <p:ph type="sldNum" sz="quarter" idx="5"/>
          </p:nvPr>
        </p:nvSpPr>
        <p:spPr/>
        <p:txBody>
          <a:bodyPr/>
          <a:lstStyle/>
          <a:p>
            <a:fld id="{4B579FB2-D96B-4890-837D-EB2A8394984A}" type="slidenum">
              <a:rPr lang="en-CA" smtClean="0"/>
              <a:t>8</a:t>
            </a:fld>
            <a:endParaRPr lang="en-CA"/>
          </a:p>
        </p:txBody>
      </p:sp>
    </p:spTree>
    <p:extLst>
      <p:ext uri="{BB962C8B-B14F-4D97-AF65-F5344CB8AC3E}">
        <p14:creationId xmlns:p14="http://schemas.microsoft.com/office/powerpoint/2010/main" val="1422568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Idolatry leads to all the moral and ethical sins we see around us today …</a:t>
            </a:r>
          </a:p>
          <a:p>
            <a:pPr marL="171450" indent="-171450">
              <a:buFont typeface="Arial" panose="020B0604020202020204" pitchFamily="34" charset="0"/>
              <a:buChar char="•"/>
            </a:pPr>
            <a:r>
              <a:rPr lang="en-CA" dirty="0"/>
              <a:t>God’s anger got to point of boiling over</a:t>
            </a:r>
          </a:p>
          <a:p>
            <a:pPr marL="171450" indent="-171450">
              <a:buFont typeface="Arial" panose="020B0604020202020204" pitchFamily="34" charset="0"/>
              <a:buChar char="•"/>
            </a:pPr>
            <a:r>
              <a:rPr lang="en-CA" dirty="0"/>
              <a:t>God acted then,  he promises to act in the same way now …</a:t>
            </a:r>
          </a:p>
        </p:txBody>
      </p:sp>
      <p:sp>
        <p:nvSpPr>
          <p:cNvPr id="4" name="Slide Number Placeholder 3"/>
          <p:cNvSpPr>
            <a:spLocks noGrp="1"/>
          </p:cNvSpPr>
          <p:nvPr>
            <p:ph type="sldNum" sz="quarter" idx="5"/>
          </p:nvPr>
        </p:nvSpPr>
        <p:spPr/>
        <p:txBody>
          <a:bodyPr/>
          <a:lstStyle/>
          <a:p>
            <a:fld id="{4B579FB2-D96B-4890-837D-EB2A8394984A}" type="slidenum">
              <a:rPr lang="en-CA" smtClean="0"/>
              <a:t>10</a:t>
            </a:fld>
            <a:endParaRPr lang="en-CA"/>
          </a:p>
        </p:txBody>
      </p:sp>
    </p:spTree>
    <p:extLst>
      <p:ext uri="{BB962C8B-B14F-4D97-AF65-F5344CB8AC3E}">
        <p14:creationId xmlns:p14="http://schemas.microsoft.com/office/powerpoint/2010/main" val="2554083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31F4D-E822-F085-FE8C-0629F4707A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76807C0-E4D1-8113-D0B4-7FE6B9B84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2BB60F7-1B4D-2F78-D5A3-39B0D316BB43}"/>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6DBCDE26-9134-E8C6-CDC4-D8AB40C2618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597A361-5AF9-0009-01DA-9F88AEA7016C}"/>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462457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A3AFF-1906-8FA9-5191-92588980C9D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4A619FC-EB2F-54FA-2103-90AA4A8646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01E44BC-B8A0-522D-2915-FBD4F713315D}"/>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13D913C4-9841-5DBA-2572-40BB80C677C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761EBF7-9975-E4A4-E4B9-2798F12B895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50921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3A4112-0FBF-7BD3-21BF-9C8594519B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D1D428C-94A2-E4E3-6F6C-E39848863D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80F2E3-8D3D-0CDF-0709-832E210CDFCF}"/>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825DC3D2-FFD6-806C-5735-B8CFB05FCD8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2D7282-7F9E-77A3-C30D-93A2A581F23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798599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F502-51D7-D525-DC39-3E333F7A2AB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4AC4D61-96D1-F1E5-F21D-2C45960552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7585BE5-B30A-A5A0-D258-AFD1F943B2E8}"/>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FF0AC051-78E5-BBD5-D6D6-9460E8C7800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2214558-99C6-57A1-2E03-E1AA7FBCDB6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32480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97BCE-CC8D-4A66-9CFE-7B1074DB0B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4665555-72A1-BC65-444E-E4B4744889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774320-4CFE-E4EC-699E-C37FC122FAFF}"/>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359CC714-DE52-49B4-D129-11353E7A578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3CEA721-847D-1EA8-FD06-FD11BDE9B37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414111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5339-4EE7-CD24-1ADE-EA4EC0524C5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65CA2D5-18B2-E1BB-E144-943D56B49A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933C98-D621-BFD0-DC42-48585956F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6116E44E-0EE8-C25C-E069-52573DB2140F}"/>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6" name="Footer Placeholder 5">
            <a:extLst>
              <a:ext uri="{FF2B5EF4-FFF2-40B4-BE49-F238E27FC236}">
                <a16:creationId xmlns:a16="http://schemas.microsoft.com/office/drawing/2014/main" id="{18EC8730-29D7-0F83-3A9F-5139EE12000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15E59EA-DF23-2891-6B6B-A6260F8DADE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3072878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18AFC-57DF-01D2-FC4A-A16934A088B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BDB2EB2-2972-ECA1-E4F6-393270D6DD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1A1B09-6D8B-4B3E-9003-A4A11395A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63A05EB-8878-EDC8-77F7-BE28511BF4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FA23E8-A6B2-1874-A058-8B6426C78A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C850FFFC-8893-1C46-ED30-206C19F6431D}"/>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8" name="Footer Placeholder 7">
            <a:extLst>
              <a:ext uri="{FF2B5EF4-FFF2-40B4-BE49-F238E27FC236}">
                <a16:creationId xmlns:a16="http://schemas.microsoft.com/office/drawing/2014/main" id="{7D7E6D48-948D-342C-B792-64843AC8500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B1B14C6-CA0E-B7EA-2A6B-945FF61ECE7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329697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74783-EFB5-32FC-F391-544C644E390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48A0849-B672-9350-0DF6-379232751703}"/>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4" name="Footer Placeholder 3">
            <a:extLst>
              <a:ext uri="{FF2B5EF4-FFF2-40B4-BE49-F238E27FC236}">
                <a16:creationId xmlns:a16="http://schemas.microsoft.com/office/drawing/2014/main" id="{CB572CA7-E15F-14B5-7A83-A8369A88554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ECF9652-E8F5-BB09-229B-21E7C695A30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718685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1ABF9F-1C01-3746-9980-85D12B8D03BC}"/>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3" name="Footer Placeholder 2">
            <a:extLst>
              <a:ext uri="{FF2B5EF4-FFF2-40B4-BE49-F238E27FC236}">
                <a16:creationId xmlns:a16="http://schemas.microsoft.com/office/drawing/2014/main" id="{27FE94E7-55B1-9594-5572-11F295804E5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1083408-8933-8429-F3BD-3CBAD5575CC4}"/>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595341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1FD8-AAE2-5ED4-3E41-8B5B2AC434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0F1D1136-0587-F862-56EE-84A6DF05EF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703B5CF-111B-E090-D228-90AEF9696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8715F-2A24-CDD0-2447-6AD5B0A6E814}"/>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6" name="Footer Placeholder 5">
            <a:extLst>
              <a:ext uri="{FF2B5EF4-FFF2-40B4-BE49-F238E27FC236}">
                <a16:creationId xmlns:a16="http://schemas.microsoft.com/office/drawing/2014/main" id="{18DDA36E-09E5-04ED-07FF-7E5E59674DC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4180155-F779-70A9-1A21-DEE902963892}"/>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281168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060C-89D9-8F76-C8C3-C009D7BC0F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AEA50D28-C629-9D65-2B8D-E36BB58DBD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DF0D7DB-8753-08B4-C141-B5968528B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41A6D9-D1C1-0FE8-33A2-98955EA513F5}"/>
              </a:ext>
            </a:extLst>
          </p:cNvPr>
          <p:cNvSpPr>
            <a:spLocks noGrp="1"/>
          </p:cNvSpPr>
          <p:nvPr>
            <p:ph type="dt" sz="half" idx="10"/>
          </p:nvPr>
        </p:nvSpPr>
        <p:spPr/>
        <p:txBody>
          <a:bodyPr/>
          <a:lstStyle/>
          <a:p>
            <a:fld id="{38725A1A-9D34-48D3-96CD-E944F7DA7221}" type="datetimeFigureOut">
              <a:rPr lang="en-CA" smtClean="0"/>
              <a:t>2024-10-30</a:t>
            </a:fld>
            <a:endParaRPr lang="en-CA"/>
          </a:p>
        </p:txBody>
      </p:sp>
      <p:sp>
        <p:nvSpPr>
          <p:cNvPr id="6" name="Footer Placeholder 5">
            <a:extLst>
              <a:ext uri="{FF2B5EF4-FFF2-40B4-BE49-F238E27FC236}">
                <a16:creationId xmlns:a16="http://schemas.microsoft.com/office/drawing/2014/main" id="{3A9B86A6-E020-1A87-2E26-2E98633BA5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E4A46D8-0664-5D0F-6984-412560999F40}"/>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3433092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110127-A7C0-1CA4-E991-D700DEFF47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C6F1E3F-AF92-82F9-106C-FBBC5DF765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F897B3-8FCB-8624-0B12-5A008236C9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25A1A-9D34-48D3-96CD-E944F7DA7221}" type="datetimeFigureOut">
              <a:rPr lang="en-CA" smtClean="0"/>
              <a:t>2024-10-30</a:t>
            </a:fld>
            <a:endParaRPr lang="en-CA"/>
          </a:p>
        </p:txBody>
      </p:sp>
      <p:sp>
        <p:nvSpPr>
          <p:cNvPr id="5" name="Footer Placeholder 4">
            <a:extLst>
              <a:ext uri="{FF2B5EF4-FFF2-40B4-BE49-F238E27FC236}">
                <a16:creationId xmlns:a16="http://schemas.microsoft.com/office/drawing/2014/main" id="{DAA137BB-1B7F-B67E-5A22-5AF7AA87E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2F0ACB60-6599-355B-42F3-8BFDF0FEA8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4315B-C73D-4B56-8B85-CBDD98A855FD}" type="slidenum">
              <a:rPr lang="en-CA" smtClean="0"/>
              <a:t>‹#›</a:t>
            </a:fld>
            <a:endParaRPr lang="en-CA"/>
          </a:p>
        </p:txBody>
      </p:sp>
    </p:spTree>
    <p:extLst>
      <p:ext uri="{BB962C8B-B14F-4D97-AF65-F5344CB8AC3E}">
        <p14:creationId xmlns:p14="http://schemas.microsoft.com/office/powerpoint/2010/main" val="670302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0E912-58EE-6A40-D776-767C3599EDB3}"/>
              </a:ext>
            </a:extLst>
          </p:cNvPr>
          <p:cNvSpPr>
            <a:spLocks noGrp="1"/>
          </p:cNvSpPr>
          <p:nvPr>
            <p:ph type="ctrTitle"/>
          </p:nvPr>
        </p:nvSpPr>
        <p:spPr>
          <a:xfrm>
            <a:off x="0" y="0"/>
            <a:ext cx="12192000" cy="1333500"/>
          </a:xfrm>
        </p:spPr>
        <p:txBody>
          <a:bodyPr anchor="ctr">
            <a:normAutofit fontScale="90000"/>
          </a:bodyPr>
          <a:lstStyle/>
          <a:p>
            <a:r>
              <a:rPr lang="en-CA" dirty="0">
                <a:latin typeface="Arial Black" panose="020B0A04020102020204" pitchFamily="34" charset="0"/>
              </a:rPr>
              <a:t>Ezekiel – The Death Sentence</a:t>
            </a:r>
          </a:p>
        </p:txBody>
      </p:sp>
      <p:sp>
        <p:nvSpPr>
          <p:cNvPr id="3" name="Subtitle 2">
            <a:extLst>
              <a:ext uri="{FF2B5EF4-FFF2-40B4-BE49-F238E27FC236}">
                <a16:creationId xmlns:a16="http://schemas.microsoft.com/office/drawing/2014/main" id="{0A0ECAF2-A54E-949D-93BE-8F86AD6E18AF}"/>
              </a:ext>
            </a:extLst>
          </p:cNvPr>
          <p:cNvSpPr>
            <a:spLocks noGrp="1"/>
          </p:cNvSpPr>
          <p:nvPr>
            <p:ph type="subTitle" idx="1"/>
          </p:nvPr>
        </p:nvSpPr>
        <p:spPr>
          <a:xfrm>
            <a:off x="0" y="1333500"/>
            <a:ext cx="12192000" cy="5295900"/>
          </a:xfrm>
        </p:spPr>
        <p:txBody>
          <a:bodyPr>
            <a:normAutofit/>
          </a:bodyPr>
          <a:lstStyle/>
          <a:p>
            <a:pPr>
              <a:spcBef>
                <a:spcPts val="0"/>
              </a:spcBef>
            </a:pPr>
            <a:r>
              <a:rPr lang="en-CA" sz="2800" b="1" i="1" dirty="0">
                <a:solidFill>
                  <a:srgbClr val="FF0000"/>
                </a:solidFill>
                <a:highlight>
                  <a:srgbClr val="FFFF00"/>
                </a:highlight>
              </a:rPr>
              <a:t>I the LORD have spoken, and I will do it</a:t>
            </a:r>
            <a:r>
              <a:rPr lang="en-CA" sz="2800" b="1" dirty="0">
                <a:solidFill>
                  <a:srgbClr val="FF0000"/>
                </a:solidFill>
              </a:rPr>
              <a:t>.  I will scatter you among the nations and disperse you through the countries, and I will consume your uncleanness out of you.  And you shall be profaned by your own doing in the sight of the nations, and </a:t>
            </a:r>
            <a:r>
              <a:rPr lang="en-CA" sz="2800" b="1" i="1" dirty="0">
                <a:solidFill>
                  <a:srgbClr val="FF0000"/>
                </a:solidFill>
                <a:highlight>
                  <a:srgbClr val="FFFF00"/>
                </a:highlight>
              </a:rPr>
              <a:t>you shall know that I am the LORD</a:t>
            </a:r>
            <a:r>
              <a:rPr lang="en-CA" sz="2800" b="1" dirty="0">
                <a:solidFill>
                  <a:srgbClr val="FF0000"/>
                </a:solidFill>
              </a:rPr>
              <a:t>. </a:t>
            </a:r>
          </a:p>
          <a:p>
            <a:pPr algn="r">
              <a:lnSpc>
                <a:spcPct val="20000"/>
              </a:lnSpc>
              <a:spcBef>
                <a:spcPts val="0"/>
              </a:spcBef>
            </a:pPr>
            <a:r>
              <a:rPr lang="en-CA" sz="2000" dirty="0"/>
              <a:t>Ezekiel 22:14b-16 ESV</a:t>
            </a:r>
          </a:p>
          <a:p>
            <a:pPr marL="457200" lvl="1" indent="0">
              <a:buNone/>
            </a:pPr>
            <a:r>
              <a:rPr lang="en-CA" sz="2800" b="1" dirty="0">
                <a:solidFill>
                  <a:srgbClr val="FF0000"/>
                </a:solidFill>
              </a:rPr>
              <a:t>In the ninth year, in the tenth month, on the tenth day of the month, the word of the LORD came to me: “</a:t>
            </a:r>
            <a:r>
              <a:rPr lang="en-CA" sz="2800" b="1" i="1" dirty="0">
                <a:solidFill>
                  <a:srgbClr val="FF0000"/>
                </a:solidFill>
                <a:highlight>
                  <a:srgbClr val="FFFF00"/>
                </a:highlight>
              </a:rPr>
              <a:t>Son of man</a:t>
            </a:r>
            <a:r>
              <a:rPr lang="en-CA" sz="2800" b="1" dirty="0">
                <a:solidFill>
                  <a:srgbClr val="FF0000"/>
                </a:solidFill>
              </a:rPr>
              <a:t>, </a:t>
            </a:r>
            <a:r>
              <a:rPr lang="en-CA" sz="2800" b="1" i="1" dirty="0">
                <a:solidFill>
                  <a:srgbClr val="FF0000"/>
                </a:solidFill>
                <a:highlight>
                  <a:srgbClr val="FFFF00"/>
                </a:highlight>
              </a:rPr>
              <a:t>write down the name of this day</a:t>
            </a:r>
            <a:r>
              <a:rPr lang="en-CA" sz="2800" b="1" dirty="0">
                <a:solidFill>
                  <a:srgbClr val="FF0000"/>
                </a:solidFill>
              </a:rPr>
              <a:t>, this very day.  </a:t>
            </a:r>
            <a:r>
              <a:rPr lang="en-CA" sz="2800" b="1" i="1" dirty="0">
                <a:solidFill>
                  <a:srgbClr val="FF0000"/>
                </a:solidFill>
                <a:highlight>
                  <a:srgbClr val="FFFF00"/>
                </a:highlight>
              </a:rPr>
              <a:t>The king of Babylon has laid siege to Jerusalem this very day</a:t>
            </a:r>
            <a:r>
              <a:rPr lang="en-CA" sz="2800" b="1" dirty="0">
                <a:solidFill>
                  <a:srgbClr val="FF0000"/>
                </a:solidFill>
              </a:rPr>
              <a:t>.</a:t>
            </a:r>
          </a:p>
          <a:p>
            <a:pPr algn="r">
              <a:lnSpc>
                <a:spcPct val="80000"/>
              </a:lnSpc>
              <a:spcBef>
                <a:spcPts val="0"/>
              </a:spcBef>
            </a:pPr>
            <a:r>
              <a:rPr lang="en-CA" sz="2000" dirty="0"/>
              <a:t>Ezekiel 24:1-2 ESV</a:t>
            </a:r>
          </a:p>
          <a:p>
            <a:r>
              <a:rPr lang="en-CA" sz="2800" b="1" dirty="0">
                <a:solidFill>
                  <a:srgbClr val="FF0000"/>
                </a:solidFill>
              </a:rPr>
              <a:t>Say to the house of Israel, Thus says the Lord GOD: </a:t>
            </a:r>
            <a:br>
              <a:rPr lang="en-CA" sz="2800" b="1" dirty="0">
                <a:solidFill>
                  <a:srgbClr val="FF0000"/>
                </a:solidFill>
              </a:rPr>
            </a:br>
            <a:r>
              <a:rPr lang="en-CA" sz="2800" b="1" dirty="0">
                <a:solidFill>
                  <a:srgbClr val="FF0000"/>
                </a:solidFill>
              </a:rPr>
              <a:t>Behold, </a:t>
            </a:r>
            <a:r>
              <a:rPr lang="en-CA" sz="2800" b="1" i="1" dirty="0">
                <a:solidFill>
                  <a:srgbClr val="FF0000"/>
                </a:solidFill>
                <a:highlight>
                  <a:srgbClr val="FFFF00"/>
                </a:highlight>
              </a:rPr>
              <a:t>I will profane my sanctuary</a:t>
            </a:r>
            <a:r>
              <a:rPr lang="en-CA" sz="2800" b="1" dirty="0">
                <a:solidFill>
                  <a:srgbClr val="FF0000"/>
                </a:solidFill>
              </a:rPr>
              <a:t>, the pride of your power, </a:t>
            </a:r>
            <a:br>
              <a:rPr lang="en-CA" sz="2800" b="1" dirty="0">
                <a:solidFill>
                  <a:srgbClr val="FF0000"/>
                </a:solidFill>
              </a:rPr>
            </a:br>
            <a:r>
              <a:rPr lang="en-CA" sz="2800" b="1" dirty="0">
                <a:solidFill>
                  <a:srgbClr val="FF0000"/>
                </a:solidFill>
              </a:rPr>
              <a:t>the delight of your eyes, and the yearning of your [life], and </a:t>
            </a:r>
            <a:br>
              <a:rPr lang="en-CA" sz="2800" b="1" dirty="0">
                <a:solidFill>
                  <a:srgbClr val="FF0000"/>
                </a:solidFill>
              </a:rPr>
            </a:br>
            <a:r>
              <a:rPr lang="en-CA" sz="2800" b="1" i="1" dirty="0">
                <a:solidFill>
                  <a:srgbClr val="FF0000"/>
                </a:solidFill>
                <a:highlight>
                  <a:srgbClr val="FFFF00"/>
                </a:highlight>
              </a:rPr>
              <a:t>your sons and your daughters whom you left behind shall fall by the sword</a:t>
            </a:r>
            <a:r>
              <a:rPr lang="en-CA" sz="2800" b="1" dirty="0">
                <a:solidFill>
                  <a:srgbClr val="FF0000"/>
                </a:solidFill>
              </a:rPr>
              <a:t>.  </a:t>
            </a:r>
          </a:p>
          <a:p>
            <a:pPr algn="r">
              <a:spcBef>
                <a:spcPts val="0"/>
              </a:spcBef>
            </a:pPr>
            <a:r>
              <a:rPr lang="en-CA" sz="2000" dirty="0"/>
              <a:t>Ezekiel 24:21 ESV</a:t>
            </a:r>
          </a:p>
        </p:txBody>
      </p:sp>
      <p:sp>
        <p:nvSpPr>
          <p:cNvPr id="5" name="TextBox 4">
            <a:extLst>
              <a:ext uri="{FF2B5EF4-FFF2-40B4-BE49-F238E27FC236}">
                <a16:creationId xmlns:a16="http://schemas.microsoft.com/office/drawing/2014/main" id="{D3A82E22-5A5B-8ED1-1DF6-7F1EFDB973A2}"/>
              </a:ext>
            </a:extLst>
          </p:cNvPr>
          <p:cNvSpPr txBox="1"/>
          <p:nvPr/>
        </p:nvSpPr>
        <p:spPr>
          <a:xfrm>
            <a:off x="0" y="6629400"/>
            <a:ext cx="12192000"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prstClr val="black"/>
                </a:solidFill>
                <a:effectLst/>
                <a:uLnTx/>
                <a:uFillTx/>
                <a:latin typeface="Calibri" panose="020F0502020204030204"/>
                <a:ea typeface="+mn-ea"/>
                <a:cs typeface="+mn-cs"/>
              </a:rPr>
              <a:t>©2024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342019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7901B8-3233-B346-986E-42D5B24A831E}"/>
              </a:ext>
            </a:extLst>
          </p:cNvPr>
          <p:cNvSpPr txBox="1"/>
          <p:nvPr/>
        </p:nvSpPr>
        <p:spPr>
          <a:xfrm>
            <a:off x="0" y="239152"/>
            <a:ext cx="12090400" cy="6379695"/>
          </a:xfrm>
          <a:prstGeom prst="rect">
            <a:avLst/>
          </a:prstGeom>
          <a:noFill/>
        </p:spPr>
        <p:txBody>
          <a:bodyPr wrap="square">
            <a:spAutoFit/>
          </a:bodyPr>
          <a:lstStyle/>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Ezekiel 24:6-13 ESV</a:t>
            </a:r>
          </a:p>
          <a:p>
            <a:pPr marL="457200" marR="0" lvl="1" indent="0" algn="l" defTabSz="914400" rtl="0" eaLnBrk="1" fontAlgn="auto" latinLnBrk="0" hangingPunct="1">
              <a:lnSpc>
                <a:spcPct val="90000"/>
              </a:lnSpc>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Therefore thus says the Lord GOD: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Woe to the bloody city</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to the pot whose corrosion is in it, and whose corrosion has not gone out of it!  </a:t>
            </a:r>
          </a:p>
          <a:p>
            <a:pPr marL="457200" marR="0" lvl="1" indent="0" algn="l" defTabSz="9144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Take out of it piece after piece, without making any choice.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For the blood she has shed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is in her midst; she put it on the bare rock; she did not pour it out on the ground to cover it with dust.  To rouse my wrath,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to take vengeance</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I have set on the bare rock the blood she has shed, that it may not be covered.  </a:t>
            </a:r>
          </a:p>
          <a:p>
            <a:pPr marL="457200" marR="0" lvl="1" indent="0" algn="l" defTabSz="9144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Therefore thus says the Lord GOD: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Woe to the bloody city</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I also will make the pile great.  Heap on the logs, kindle the fire, boil the meat well, mix in the spices, and let the bones be burned up.  Then set it empty upon the coals, that it may become hot, and its copper may burn, that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its uncleanness may be melted in it</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its corrosion consumed.  She has wearied herself with toil; its abundant corrosion does not go out of it.  Into the fire with its corrosion!  </a:t>
            </a:r>
          </a:p>
          <a:p>
            <a:pPr marL="457200" marR="0" lvl="1" indent="0" algn="l" defTabSz="9144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On account of your unclean lewdness, because I would have cleansed you and you were not cleansed from your uncleanness,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shall not be cleansed anymore till I have satisfied my fury upon you</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342900" indent="-342900">
              <a:lnSpc>
                <a:spcPct val="90000"/>
              </a:lnSpc>
              <a:spcBef>
                <a:spcPts val="500"/>
              </a:spcBef>
              <a:buFont typeface="Arial" panose="020B0604020202020204" pitchFamily="34" charset="0"/>
              <a:buChar char="•"/>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After the destruction of the nation, and the scattering of the people, </a:t>
            </a:r>
            <a:r>
              <a:rPr lang="en-CA" sz="2800" dirty="0">
                <a:solidFill>
                  <a:prstClr val="black"/>
                </a:solidFill>
                <a:latin typeface="Calibri" panose="020F0502020204030204"/>
              </a:rPr>
              <a:t>t</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cleansing</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will be accomplished in the New Israel in the World Tomorrow</a:t>
            </a:r>
          </a:p>
        </p:txBody>
      </p:sp>
    </p:spTree>
    <p:extLst>
      <p:ext uri="{BB962C8B-B14F-4D97-AF65-F5344CB8AC3E}">
        <p14:creationId xmlns:p14="http://schemas.microsoft.com/office/powerpoint/2010/main" val="3953283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D122D-89A5-9462-9860-7A64D1DF802E}"/>
              </a:ext>
            </a:extLst>
          </p:cNvPr>
          <p:cNvSpPr>
            <a:spLocks noGrp="1"/>
          </p:cNvSpPr>
          <p:nvPr>
            <p:ph type="title"/>
          </p:nvPr>
        </p:nvSpPr>
        <p:spPr>
          <a:xfrm>
            <a:off x="838200" y="1"/>
            <a:ext cx="10515600" cy="1206499"/>
          </a:xfrm>
        </p:spPr>
        <p:txBody>
          <a:bodyPr/>
          <a:lstStyle/>
          <a:p>
            <a:pPr algn="ctr"/>
            <a:r>
              <a:rPr lang="en-CA" dirty="0">
                <a:latin typeface="Arial Black" panose="020B0A04020102020204" pitchFamily="34" charset="0"/>
              </a:rPr>
              <a:t>A Tragic Symbolic Action</a:t>
            </a:r>
          </a:p>
        </p:txBody>
      </p:sp>
      <p:sp>
        <p:nvSpPr>
          <p:cNvPr id="3" name="Content Placeholder 2">
            <a:extLst>
              <a:ext uri="{FF2B5EF4-FFF2-40B4-BE49-F238E27FC236}">
                <a16:creationId xmlns:a16="http://schemas.microsoft.com/office/drawing/2014/main" id="{65C6AC4A-CAE1-4D54-E3C3-9BDB4D0B8CA1}"/>
              </a:ext>
            </a:extLst>
          </p:cNvPr>
          <p:cNvSpPr>
            <a:spLocks noGrp="1"/>
          </p:cNvSpPr>
          <p:nvPr>
            <p:ph idx="1"/>
          </p:nvPr>
        </p:nvSpPr>
        <p:spPr>
          <a:xfrm>
            <a:off x="838200" y="1206500"/>
            <a:ext cx="10515600" cy="4970463"/>
          </a:xfrm>
        </p:spPr>
        <p:txBody>
          <a:bodyPr/>
          <a:lstStyle/>
          <a:p>
            <a:pPr marL="457200" lvl="1" indent="0">
              <a:buNone/>
            </a:pPr>
            <a:r>
              <a:rPr lang="en-CA" b="1" u="sng" dirty="0"/>
              <a:t>Ezekiel 24:15-18 ESV</a:t>
            </a:r>
          </a:p>
          <a:p>
            <a:pPr marL="457200" lvl="1" indent="0">
              <a:buNone/>
            </a:pPr>
            <a:r>
              <a:rPr lang="en-CA" dirty="0"/>
              <a:t>The word of the LORD came to me: </a:t>
            </a:r>
          </a:p>
          <a:p>
            <a:pPr marL="914400" lvl="2" indent="0">
              <a:buNone/>
            </a:pPr>
            <a:r>
              <a:rPr lang="en-CA" sz="2400" dirty="0"/>
              <a:t>Son of man, behold, I am about to take the delight of your eyes away from you at a stroke; yet you shall not mourn or weep, nor shall your tears run down.  Sigh, but not aloud; </a:t>
            </a:r>
            <a:r>
              <a:rPr lang="en-CA" sz="2400" b="1" dirty="0">
                <a:highlight>
                  <a:srgbClr val="FFFF00"/>
                </a:highlight>
              </a:rPr>
              <a:t>make no mourning for the dead</a:t>
            </a:r>
            <a:r>
              <a:rPr lang="en-CA" sz="2400" dirty="0"/>
              <a:t>.  Bind on your turban, and put your shoes on your feet; do not cover your lips, nor eat the bread of men.</a:t>
            </a:r>
          </a:p>
          <a:p>
            <a:pPr marL="914400" lvl="2" indent="0">
              <a:buNone/>
            </a:pPr>
            <a:r>
              <a:rPr lang="en-CA" sz="2400" dirty="0"/>
              <a:t>So I spoke to the people in the morning, and </a:t>
            </a:r>
            <a:r>
              <a:rPr lang="en-CA" sz="2400" b="1" dirty="0">
                <a:highlight>
                  <a:srgbClr val="FFFF00"/>
                </a:highlight>
              </a:rPr>
              <a:t>at evening my wife died</a:t>
            </a:r>
            <a:r>
              <a:rPr lang="en-CA" sz="2400" dirty="0"/>
              <a:t>. </a:t>
            </a:r>
          </a:p>
          <a:p>
            <a:pPr marL="914400" lvl="2" indent="0">
              <a:buNone/>
            </a:pPr>
            <a:r>
              <a:rPr lang="en-CA" sz="2400" b="1" dirty="0">
                <a:highlight>
                  <a:srgbClr val="FFFF00"/>
                </a:highlight>
              </a:rPr>
              <a:t>And on the next morning I did as I was commanded</a:t>
            </a:r>
            <a:r>
              <a:rPr lang="en-CA" sz="2400" dirty="0"/>
              <a:t>.</a:t>
            </a:r>
          </a:p>
          <a:p>
            <a:r>
              <a:rPr lang="en-CA" dirty="0"/>
              <a:t>This must have been horrible for Ezekiel</a:t>
            </a:r>
          </a:p>
          <a:p>
            <a:r>
              <a:rPr lang="en-CA" b="1" dirty="0">
                <a:highlight>
                  <a:srgbClr val="FFFF00"/>
                </a:highlight>
              </a:rPr>
              <a:t>God reminds us that his focus is much larger than our physical lives</a:t>
            </a:r>
            <a:r>
              <a:rPr lang="en-CA" dirty="0"/>
              <a:t>: there is no way to compare what we have now with eternity </a:t>
            </a:r>
          </a:p>
        </p:txBody>
      </p:sp>
    </p:spTree>
    <p:extLst>
      <p:ext uri="{BB962C8B-B14F-4D97-AF65-F5344CB8AC3E}">
        <p14:creationId xmlns:p14="http://schemas.microsoft.com/office/powerpoint/2010/main" val="574792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6801C-1041-C9D7-626A-0A5ACCCBE9E6}"/>
              </a:ext>
            </a:extLst>
          </p:cNvPr>
          <p:cNvSpPr>
            <a:spLocks noGrp="1"/>
          </p:cNvSpPr>
          <p:nvPr>
            <p:ph type="title"/>
          </p:nvPr>
        </p:nvSpPr>
        <p:spPr>
          <a:xfrm>
            <a:off x="0" y="0"/>
            <a:ext cx="12192000" cy="1162373"/>
          </a:xfrm>
        </p:spPr>
        <p:txBody>
          <a:bodyPr/>
          <a:lstStyle/>
          <a:p>
            <a:pPr algn="ctr"/>
            <a:r>
              <a:rPr lang="en-CA" dirty="0">
                <a:latin typeface="Arial Black" panose="020B0A04020102020204" pitchFamily="34" charset="0"/>
              </a:rPr>
              <a:t>God’s Primary Focus Remains His Plan </a:t>
            </a:r>
          </a:p>
        </p:txBody>
      </p:sp>
      <p:sp>
        <p:nvSpPr>
          <p:cNvPr id="3" name="Content Placeholder 2">
            <a:extLst>
              <a:ext uri="{FF2B5EF4-FFF2-40B4-BE49-F238E27FC236}">
                <a16:creationId xmlns:a16="http://schemas.microsoft.com/office/drawing/2014/main" id="{58510BA4-21F8-F0B9-F9A1-3DBDE9E9BAE5}"/>
              </a:ext>
            </a:extLst>
          </p:cNvPr>
          <p:cNvSpPr>
            <a:spLocks noGrp="1"/>
          </p:cNvSpPr>
          <p:nvPr>
            <p:ph idx="1"/>
          </p:nvPr>
        </p:nvSpPr>
        <p:spPr>
          <a:xfrm>
            <a:off x="0" y="1162374"/>
            <a:ext cx="12192000" cy="5695626"/>
          </a:xfrm>
        </p:spPr>
        <p:txBody>
          <a:bodyPr/>
          <a:lstStyle/>
          <a:p>
            <a:r>
              <a:rPr lang="en-CA" b="1" dirty="0">
                <a:highlight>
                  <a:srgbClr val="FFFF00"/>
                </a:highlight>
              </a:rPr>
              <a:t>The sign of Ezekiel’s wife’s death warns the exiles of the impending death of </a:t>
            </a:r>
            <a:r>
              <a:rPr lang="en-CA" b="1">
                <a:highlight>
                  <a:srgbClr val="FFFF00"/>
                </a:highlight>
              </a:rPr>
              <a:t>loved ones </a:t>
            </a:r>
            <a:r>
              <a:rPr lang="en-CA" b="1" dirty="0">
                <a:highlight>
                  <a:srgbClr val="FFFF00"/>
                </a:highlight>
              </a:rPr>
              <a:t>remaining in Jerusalem</a:t>
            </a:r>
            <a:r>
              <a:rPr lang="en-CA" dirty="0"/>
              <a:t> – the destruction of the Temple and the city will shatter all their cherished perceptions:</a:t>
            </a:r>
          </a:p>
          <a:p>
            <a:pPr marL="457200" lvl="1" indent="0">
              <a:spcBef>
                <a:spcPts val="0"/>
              </a:spcBef>
              <a:buNone/>
            </a:pPr>
            <a:r>
              <a:rPr lang="en-CA" b="1" u="sng" dirty="0"/>
              <a:t>Ezekiel 24:19-24 ESV</a:t>
            </a:r>
          </a:p>
          <a:p>
            <a:pPr marL="457200" lvl="1" indent="0">
              <a:spcBef>
                <a:spcPts val="0"/>
              </a:spcBef>
              <a:buNone/>
            </a:pPr>
            <a:r>
              <a:rPr lang="en-CA" dirty="0"/>
              <a:t> And the people said to me, “Will you not tell us what these things mean for us, that you are acting thus?”</a:t>
            </a:r>
          </a:p>
          <a:p>
            <a:pPr marL="457200" lvl="1" indent="0">
              <a:buNone/>
            </a:pPr>
            <a:r>
              <a:rPr lang="en-CA" dirty="0"/>
              <a:t>Then I said to them, “The word of the LORD came to me:  ‘Say to the house of Israel, Thus says the Lord GOD: Behold, </a:t>
            </a:r>
            <a:r>
              <a:rPr lang="en-CA" b="1" dirty="0">
                <a:highlight>
                  <a:srgbClr val="FFFF00"/>
                </a:highlight>
              </a:rPr>
              <a:t>I will profane my sanctuary</a:t>
            </a:r>
            <a:r>
              <a:rPr lang="en-CA" dirty="0"/>
              <a:t>, the pride of your power, the delight of your eyes, and the yearning of your [life], and </a:t>
            </a:r>
            <a:r>
              <a:rPr lang="en-CA" b="1" dirty="0">
                <a:highlight>
                  <a:srgbClr val="FFFF00"/>
                </a:highlight>
              </a:rPr>
              <a:t>your sons and your daughters whom you left behind shall fall by the sword</a:t>
            </a:r>
            <a:r>
              <a:rPr lang="en-CA" dirty="0"/>
              <a:t>.  </a:t>
            </a:r>
          </a:p>
          <a:p>
            <a:pPr marL="457200" lvl="1" indent="0">
              <a:buNone/>
            </a:pPr>
            <a:r>
              <a:rPr lang="en-CA" dirty="0"/>
              <a:t>“And you shall do as I have done; you shall not cover your lips, nor eat the bread of men.  Your turbans shall be on your heads and your shoes on your feet; you shall not mourn or weep, but </a:t>
            </a:r>
            <a:r>
              <a:rPr lang="en-CA" b="1" dirty="0">
                <a:highlight>
                  <a:srgbClr val="FFFF00"/>
                </a:highlight>
              </a:rPr>
              <a:t>you shall rot away in your iniquities and groan to one another</a:t>
            </a:r>
            <a:r>
              <a:rPr lang="en-CA" dirty="0"/>
              <a:t>.  </a:t>
            </a:r>
          </a:p>
          <a:p>
            <a:pPr marL="457200" lvl="1" indent="0">
              <a:buNone/>
            </a:pPr>
            <a:r>
              <a:rPr lang="en-CA" dirty="0"/>
              <a:t>“</a:t>
            </a:r>
            <a:r>
              <a:rPr lang="en-CA" b="1" dirty="0">
                <a:highlight>
                  <a:srgbClr val="FFFF00"/>
                </a:highlight>
              </a:rPr>
              <a:t>Thus shall Ezekiel be to you a sign</a:t>
            </a:r>
            <a:r>
              <a:rPr lang="en-CA" dirty="0"/>
              <a:t>; according to all that he has done you shall do. </a:t>
            </a:r>
          </a:p>
          <a:p>
            <a:pPr marL="457200" lvl="1" indent="0">
              <a:buNone/>
            </a:pPr>
            <a:r>
              <a:rPr lang="en-CA" dirty="0"/>
              <a:t>“</a:t>
            </a:r>
            <a:r>
              <a:rPr lang="en-CA" b="1" dirty="0">
                <a:highlight>
                  <a:srgbClr val="FFFF00"/>
                </a:highlight>
              </a:rPr>
              <a:t>When this comes</a:t>
            </a:r>
            <a:r>
              <a:rPr lang="en-CA" dirty="0"/>
              <a:t>, then </a:t>
            </a:r>
            <a:r>
              <a:rPr lang="en-CA" b="1" dirty="0">
                <a:highlight>
                  <a:srgbClr val="FFFF00"/>
                </a:highlight>
              </a:rPr>
              <a:t>you will know that I am the Lord GOD</a:t>
            </a:r>
            <a:r>
              <a:rPr lang="en-CA" dirty="0"/>
              <a:t>.’  …”</a:t>
            </a:r>
          </a:p>
        </p:txBody>
      </p:sp>
    </p:spTree>
    <p:extLst>
      <p:ext uri="{BB962C8B-B14F-4D97-AF65-F5344CB8AC3E}">
        <p14:creationId xmlns:p14="http://schemas.microsoft.com/office/powerpoint/2010/main" val="355659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0FD60-CDFE-5C72-5D60-4E23D5A7F7B4}"/>
              </a:ext>
            </a:extLst>
          </p:cNvPr>
          <p:cNvSpPr>
            <a:spLocks noGrp="1"/>
          </p:cNvSpPr>
          <p:nvPr>
            <p:ph type="title"/>
          </p:nvPr>
        </p:nvSpPr>
        <p:spPr/>
        <p:txBody>
          <a:bodyPr/>
          <a:lstStyle/>
          <a:p>
            <a:pPr algn="ctr"/>
            <a:r>
              <a:rPr lang="en-CA" dirty="0">
                <a:latin typeface="Arial Black" panose="020B0A04020102020204" pitchFamily="34" charset="0"/>
              </a:rPr>
              <a:t>Know That I Am YHWH</a:t>
            </a:r>
          </a:p>
        </p:txBody>
      </p:sp>
      <p:sp>
        <p:nvSpPr>
          <p:cNvPr id="3" name="Content Placeholder 2">
            <a:extLst>
              <a:ext uri="{FF2B5EF4-FFF2-40B4-BE49-F238E27FC236}">
                <a16:creationId xmlns:a16="http://schemas.microsoft.com/office/drawing/2014/main" id="{CB85732C-3761-572D-DDF7-A6D9FB908B19}"/>
              </a:ext>
            </a:extLst>
          </p:cNvPr>
          <p:cNvSpPr>
            <a:spLocks noGrp="1"/>
          </p:cNvSpPr>
          <p:nvPr>
            <p:ph idx="1"/>
          </p:nvPr>
        </p:nvSpPr>
        <p:spPr>
          <a:xfrm>
            <a:off x="838200" y="1825624"/>
            <a:ext cx="10604500" cy="4867275"/>
          </a:xfrm>
        </p:spPr>
        <p:txBody>
          <a:bodyPr>
            <a:normAutofit/>
          </a:bodyPr>
          <a:lstStyle/>
          <a:p>
            <a:r>
              <a:rPr lang="en-CA" dirty="0"/>
              <a:t>The exiles will come to understand what God is doing:</a:t>
            </a:r>
          </a:p>
          <a:p>
            <a:pPr marL="457200" lvl="1" indent="0">
              <a:buNone/>
            </a:pPr>
            <a:r>
              <a:rPr lang="en-CA" b="1" u="sng" dirty="0"/>
              <a:t>Ezekiel 24:25-27 ESV</a:t>
            </a:r>
          </a:p>
          <a:p>
            <a:pPr marL="457200" lvl="1" indent="0">
              <a:buNone/>
            </a:pPr>
            <a:r>
              <a:rPr lang="en-CA" dirty="0"/>
              <a:t>As for you, son of man, surely on the day when I take from them their stronghold, their joy and glory, the delight of their eyes and their [heart’s] desire, and also their sons and daughters, </a:t>
            </a:r>
            <a:r>
              <a:rPr lang="en-CA" b="1" dirty="0">
                <a:highlight>
                  <a:srgbClr val="FFFF00"/>
                </a:highlight>
              </a:rPr>
              <a:t>on that day a fugitive will come to you to report to you the news</a:t>
            </a:r>
            <a:r>
              <a:rPr lang="en-CA" dirty="0"/>
              <a:t>.  </a:t>
            </a:r>
          </a:p>
          <a:p>
            <a:pPr marL="457200" lvl="1" indent="0">
              <a:buNone/>
            </a:pPr>
            <a:r>
              <a:rPr lang="en-CA" dirty="0"/>
              <a:t>On that day your mouth will be opened to the fugitive, and you shall speak and be no longer mute. </a:t>
            </a:r>
          </a:p>
          <a:p>
            <a:pPr marL="457200" lvl="1" indent="0">
              <a:buNone/>
            </a:pPr>
            <a:r>
              <a:rPr lang="en-CA" dirty="0"/>
              <a:t>So </a:t>
            </a:r>
            <a:r>
              <a:rPr lang="en-CA" b="1" dirty="0">
                <a:highlight>
                  <a:srgbClr val="FFFF00"/>
                </a:highlight>
              </a:rPr>
              <a:t>you will be a sign to them</a:t>
            </a:r>
            <a:r>
              <a:rPr lang="en-CA" dirty="0"/>
              <a:t>, and </a:t>
            </a:r>
            <a:r>
              <a:rPr lang="en-CA" b="1" dirty="0">
                <a:highlight>
                  <a:srgbClr val="FFFF00"/>
                </a:highlight>
              </a:rPr>
              <a:t>they will know that I am the LORD</a:t>
            </a:r>
            <a:r>
              <a:rPr lang="en-CA" dirty="0"/>
              <a:t>.</a:t>
            </a:r>
          </a:p>
          <a:p>
            <a:r>
              <a:rPr lang="en-CA" dirty="0"/>
              <a:t>When it happens, some will respond to the work of Ezekiel and repent forming the remnant community to prepare for the First Advent</a:t>
            </a:r>
          </a:p>
        </p:txBody>
      </p:sp>
    </p:spTree>
    <p:extLst>
      <p:ext uri="{BB962C8B-B14F-4D97-AF65-F5344CB8AC3E}">
        <p14:creationId xmlns:p14="http://schemas.microsoft.com/office/powerpoint/2010/main" val="3222033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46B91-1D25-9236-C77B-177DE6A89411}"/>
              </a:ext>
            </a:extLst>
          </p:cNvPr>
          <p:cNvSpPr>
            <a:spLocks noGrp="1"/>
          </p:cNvSpPr>
          <p:nvPr>
            <p:ph type="title"/>
          </p:nvPr>
        </p:nvSpPr>
        <p:spPr>
          <a:xfrm>
            <a:off x="838200" y="1"/>
            <a:ext cx="10515600" cy="1117599"/>
          </a:xfrm>
        </p:spPr>
        <p:txBody>
          <a:bodyPr/>
          <a:lstStyle/>
          <a:p>
            <a:pPr algn="ctr"/>
            <a:r>
              <a:rPr lang="en-CA" dirty="0">
                <a:latin typeface="Arial Black" panose="020B0A04020102020204" pitchFamily="34" charset="0"/>
              </a:rPr>
              <a:t>Prophecies About the Nations</a:t>
            </a:r>
          </a:p>
        </p:txBody>
      </p:sp>
      <p:sp>
        <p:nvSpPr>
          <p:cNvPr id="3" name="Content Placeholder 2">
            <a:extLst>
              <a:ext uri="{FF2B5EF4-FFF2-40B4-BE49-F238E27FC236}">
                <a16:creationId xmlns:a16="http://schemas.microsoft.com/office/drawing/2014/main" id="{C0584755-B7E1-8176-FCCF-1B40AA12C129}"/>
              </a:ext>
            </a:extLst>
          </p:cNvPr>
          <p:cNvSpPr>
            <a:spLocks noGrp="1"/>
          </p:cNvSpPr>
          <p:nvPr>
            <p:ph idx="1"/>
          </p:nvPr>
        </p:nvSpPr>
        <p:spPr>
          <a:xfrm>
            <a:off x="0" y="1117600"/>
            <a:ext cx="12192000" cy="5740399"/>
          </a:xfrm>
        </p:spPr>
        <p:txBody>
          <a:bodyPr/>
          <a:lstStyle/>
          <a:p>
            <a:r>
              <a:rPr lang="en-CA" b="1" dirty="0">
                <a:highlight>
                  <a:srgbClr val="FFFF00"/>
                </a:highlight>
              </a:rPr>
              <a:t>The Book of Ezekiel is very carefully constructed</a:t>
            </a:r>
            <a:r>
              <a:rPr lang="en-CA" dirty="0"/>
              <a:t>: </a:t>
            </a:r>
          </a:p>
          <a:p>
            <a:pPr lvl="1">
              <a:buFont typeface="Wingdings" panose="05000000000000000000" pitchFamily="2" charset="2"/>
              <a:buChar char="Ø"/>
            </a:pPr>
            <a:r>
              <a:rPr lang="en-CA" dirty="0"/>
              <a:t>All the material in the first 24 chapters occurs prior to the destruction of Jerusalem</a:t>
            </a:r>
          </a:p>
          <a:p>
            <a:pPr lvl="1">
              <a:buFont typeface="Wingdings" panose="05000000000000000000" pitchFamily="2" charset="2"/>
              <a:buChar char="Ø"/>
            </a:pPr>
            <a:r>
              <a:rPr lang="en-CA" dirty="0"/>
              <a:t>The purpose of the first 24 chapters is to demonstrate that God is in control, the destruction of Jerusalem is his doing, and God is calling some among the exiles to repentance</a:t>
            </a:r>
          </a:p>
          <a:p>
            <a:pPr lvl="1">
              <a:buFont typeface="Wingdings" panose="05000000000000000000" pitchFamily="2" charset="2"/>
              <a:buChar char="Ø"/>
            </a:pPr>
            <a:r>
              <a:rPr lang="en-CA" dirty="0"/>
              <a:t>Chapters 25 through 32 are a collection of prophecies about other nations</a:t>
            </a:r>
          </a:p>
          <a:p>
            <a:pPr lvl="1">
              <a:buFont typeface="Wingdings" panose="05000000000000000000" pitchFamily="2" charset="2"/>
              <a:buChar char="Ø"/>
            </a:pPr>
            <a:r>
              <a:rPr lang="en-CA" dirty="0"/>
              <a:t>Chapters 33 through 36 are the last words specifically for the exiles</a:t>
            </a:r>
          </a:p>
          <a:p>
            <a:pPr lvl="1">
              <a:buFont typeface="Wingdings" panose="05000000000000000000" pitchFamily="2" charset="2"/>
              <a:buChar char="Ø"/>
            </a:pPr>
            <a:r>
              <a:rPr lang="en-CA" dirty="0"/>
              <a:t>Chapters 37 through 48 are eschatology</a:t>
            </a:r>
          </a:p>
          <a:p>
            <a:r>
              <a:rPr lang="en-CA" dirty="0"/>
              <a:t>Both Isaiah and Jeremiah contain large sections of prophecies about other nations and several minor prophets also address other nations</a:t>
            </a:r>
          </a:p>
          <a:p>
            <a:r>
              <a:rPr lang="en-CA" b="1" dirty="0">
                <a:highlight>
                  <a:srgbClr val="FFFF00"/>
                </a:highlight>
              </a:rPr>
              <a:t>The purpose of all the prophecies about other nations is to demonstrate that God’s Dominion includes the whole world</a:t>
            </a:r>
            <a:r>
              <a:rPr lang="en-CA" dirty="0"/>
              <a:t> – he is in control of all history </a:t>
            </a:r>
          </a:p>
          <a:p>
            <a:r>
              <a:rPr lang="en-CA" dirty="0"/>
              <a:t>Chapter 24 ends with “</a:t>
            </a:r>
            <a:r>
              <a:rPr lang="en-CA" b="1" dirty="0">
                <a:highlight>
                  <a:srgbClr val="FFFF00"/>
                </a:highlight>
              </a:rPr>
              <a:t>Know that I am YHWH</a:t>
            </a:r>
            <a:r>
              <a:rPr lang="en-CA" dirty="0"/>
              <a:t>”; chapter 33 picks up from there </a:t>
            </a:r>
          </a:p>
        </p:txBody>
      </p:sp>
    </p:spTree>
    <p:extLst>
      <p:ext uri="{BB962C8B-B14F-4D97-AF65-F5344CB8AC3E}">
        <p14:creationId xmlns:p14="http://schemas.microsoft.com/office/powerpoint/2010/main" val="1313401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5EE69-B9A0-4CF0-8DFE-BD73672B36C8}"/>
              </a:ext>
            </a:extLst>
          </p:cNvPr>
          <p:cNvSpPr>
            <a:spLocks noGrp="1"/>
          </p:cNvSpPr>
          <p:nvPr>
            <p:ph type="title"/>
          </p:nvPr>
        </p:nvSpPr>
        <p:spPr>
          <a:xfrm>
            <a:off x="838200" y="365125"/>
            <a:ext cx="10515600" cy="3973792"/>
          </a:xfrm>
        </p:spPr>
        <p:txBody>
          <a:bodyPr/>
          <a:lstStyle/>
          <a:p>
            <a:r>
              <a:rPr lang="en-CA" dirty="0">
                <a:latin typeface="Arial Black" panose="020B0A04020102020204" pitchFamily="34" charset="0"/>
              </a:rPr>
              <a:t>To be continued …</a:t>
            </a:r>
          </a:p>
        </p:txBody>
      </p:sp>
      <p:sp>
        <p:nvSpPr>
          <p:cNvPr id="3" name="Content Placeholder 2">
            <a:extLst>
              <a:ext uri="{FF2B5EF4-FFF2-40B4-BE49-F238E27FC236}">
                <a16:creationId xmlns:a16="http://schemas.microsoft.com/office/drawing/2014/main" id="{784016E3-BDC8-490A-BFAE-B3176C52F3DB}"/>
              </a:ext>
            </a:extLst>
          </p:cNvPr>
          <p:cNvSpPr>
            <a:spLocks noGrp="1"/>
          </p:cNvSpPr>
          <p:nvPr>
            <p:ph idx="1"/>
          </p:nvPr>
        </p:nvSpPr>
        <p:spPr>
          <a:xfrm>
            <a:off x="838200" y="4338917"/>
            <a:ext cx="10515600" cy="1838045"/>
          </a:xfrm>
        </p:spPr>
        <p:txBody>
          <a:bodyPr/>
          <a:lstStyle/>
          <a:p>
            <a:endParaRPr lang="en-CA" dirty="0"/>
          </a:p>
        </p:txBody>
      </p:sp>
    </p:spTree>
    <p:extLst>
      <p:ext uri="{BB962C8B-B14F-4D97-AF65-F5344CB8AC3E}">
        <p14:creationId xmlns:p14="http://schemas.microsoft.com/office/powerpoint/2010/main" val="2938141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DB3C6-A851-2B7D-90F9-A20765250DF9}"/>
              </a:ext>
            </a:extLst>
          </p:cNvPr>
          <p:cNvSpPr>
            <a:spLocks noGrp="1"/>
          </p:cNvSpPr>
          <p:nvPr>
            <p:ph type="title"/>
          </p:nvPr>
        </p:nvSpPr>
        <p:spPr>
          <a:xfrm>
            <a:off x="838200" y="1"/>
            <a:ext cx="10515600" cy="1177870"/>
          </a:xfrm>
        </p:spPr>
        <p:txBody>
          <a:bodyPr/>
          <a:lstStyle/>
          <a:p>
            <a:pPr algn="ctr"/>
            <a:r>
              <a:rPr lang="en-CA" dirty="0">
                <a:latin typeface="Arial Black" panose="020B0A04020102020204" pitchFamily="34" charset="0"/>
              </a:rPr>
              <a:t>The Nature of the Crime</a:t>
            </a:r>
          </a:p>
        </p:txBody>
      </p:sp>
      <p:sp>
        <p:nvSpPr>
          <p:cNvPr id="3" name="Content Placeholder 2">
            <a:extLst>
              <a:ext uri="{FF2B5EF4-FFF2-40B4-BE49-F238E27FC236}">
                <a16:creationId xmlns:a16="http://schemas.microsoft.com/office/drawing/2014/main" id="{F378D549-9EA8-4610-8A3F-700A22900913}"/>
              </a:ext>
            </a:extLst>
          </p:cNvPr>
          <p:cNvSpPr>
            <a:spLocks noGrp="1"/>
          </p:cNvSpPr>
          <p:nvPr>
            <p:ph idx="1"/>
          </p:nvPr>
        </p:nvSpPr>
        <p:spPr>
          <a:xfrm>
            <a:off x="0" y="1177871"/>
            <a:ext cx="12192000" cy="5680128"/>
          </a:xfrm>
        </p:spPr>
        <p:txBody>
          <a:bodyPr/>
          <a:lstStyle/>
          <a:p>
            <a:pPr marL="457200" lvl="1" indent="0">
              <a:buNone/>
            </a:pPr>
            <a:r>
              <a:rPr lang="en-CA" b="1" u="sng" dirty="0"/>
              <a:t>Ezekiel 22:1-5 ESV</a:t>
            </a:r>
          </a:p>
          <a:p>
            <a:pPr marL="457200" lvl="1" indent="0">
              <a:buNone/>
            </a:pPr>
            <a:r>
              <a:rPr lang="en-CA" dirty="0"/>
              <a:t>And the word of the LORD came to me, saying,</a:t>
            </a:r>
          </a:p>
          <a:p>
            <a:pPr marL="914400" lvl="2" indent="0">
              <a:buNone/>
            </a:pPr>
            <a:r>
              <a:rPr lang="en-CA" sz="2400" dirty="0"/>
              <a:t>And you, </a:t>
            </a:r>
            <a:r>
              <a:rPr lang="en-CA" sz="2400" b="1" dirty="0">
                <a:highlight>
                  <a:srgbClr val="FFFF00"/>
                </a:highlight>
              </a:rPr>
              <a:t>son of man</a:t>
            </a:r>
            <a:r>
              <a:rPr lang="en-CA" sz="2400" dirty="0"/>
              <a:t>, will you judge, </a:t>
            </a:r>
            <a:r>
              <a:rPr lang="en-CA" sz="2400" b="1" dirty="0">
                <a:highlight>
                  <a:srgbClr val="FFFF00"/>
                </a:highlight>
              </a:rPr>
              <a:t>will you judge the bloody city</a:t>
            </a:r>
            <a:r>
              <a:rPr lang="en-CA" sz="2400" dirty="0"/>
              <a:t>?  </a:t>
            </a:r>
            <a:br>
              <a:rPr lang="en-CA" sz="2400" dirty="0"/>
            </a:br>
            <a:r>
              <a:rPr lang="en-CA" sz="2400" b="1" dirty="0">
                <a:highlight>
                  <a:srgbClr val="FFFF00"/>
                </a:highlight>
              </a:rPr>
              <a:t>Then declare to her all her abominations</a:t>
            </a:r>
            <a:r>
              <a:rPr lang="en-CA" sz="2400" dirty="0"/>
              <a:t>.  </a:t>
            </a:r>
          </a:p>
          <a:p>
            <a:pPr marL="914400" lvl="2" indent="0">
              <a:buNone/>
            </a:pPr>
            <a:r>
              <a:rPr lang="en-CA" sz="2400" dirty="0"/>
              <a:t>You shall say, Thus says the Lord GOD: A </a:t>
            </a:r>
            <a:r>
              <a:rPr lang="en-CA" sz="2400" b="1" dirty="0">
                <a:highlight>
                  <a:srgbClr val="FFFF00"/>
                </a:highlight>
              </a:rPr>
              <a:t>city that sheds blood</a:t>
            </a:r>
            <a:r>
              <a:rPr lang="en-CA" sz="2400" dirty="0"/>
              <a:t> in her midst, so that her time may come, and that </a:t>
            </a:r>
            <a:r>
              <a:rPr lang="en-CA" sz="2400" b="1" dirty="0">
                <a:highlight>
                  <a:srgbClr val="FFFF00"/>
                </a:highlight>
              </a:rPr>
              <a:t>makes idols to defile herself</a:t>
            </a:r>
            <a:r>
              <a:rPr lang="en-CA" sz="2400" dirty="0"/>
              <a:t>!  You have become guilty by the blood that you have shed, and defiled by the idols that you have made, and you have brought your days near, </a:t>
            </a:r>
            <a:r>
              <a:rPr lang="en-CA" sz="2400" b="1" dirty="0">
                <a:highlight>
                  <a:srgbClr val="FFFF00"/>
                </a:highlight>
              </a:rPr>
              <a:t>the appointed time of your years has come</a:t>
            </a:r>
            <a:r>
              <a:rPr lang="en-CA" sz="2400" dirty="0"/>
              <a:t>.  </a:t>
            </a:r>
          </a:p>
          <a:p>
            <a:pPr marL="914400" lvl="2" indent="0">
              <a:buNone/>
            </a:pPr>
            <a:r>
              <a:rPr lang="en-CA" sz="2400" dirty="0"/>
              <a:t>Therefore I have made you a reproach to the nations, and a mockery to all the countries.  Those who are near and those who are far from you will mock you; your name is defiled; you are full of tumult.</a:t>
            </a:r>
          </a:p>
          <a:p>
            <a:r>
              <a:rPr lang="en-CA" dirty="0"/>
              <a:t>Idolatry and violent crime have made the nation incorrigible</a:t>
            </a:r>
          </a:p>
          <a:p>
            <a:r>
              <a:rPr lang="en-CA" dirty="0"/>
              <a:t>Ezekiel 22:6-12 detail some more specifics of the crime: they are laid out in more detail in chapter 18</a:t>
            </a:r>
          </a:p>
        </p:txBody>
      </p:sp>
    </p:spTree>
    <p:extLst>
      <p:ext uri="{BB962C8B-B14F-4D97-AF65-F5344CB8AC3E}">
        <p14:creationId xmlns:p14="http://schemas.microsoft.com/office/powerpoint/2010/main" val="271878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4DE0-538C-F6FC-46EC-5614407CE6B1}"/>
              </a:ext>
            </a:extLst>
          </p:cNvPr>
          <p:cNvSpPr>
            <a:spLocks noGrp="1"/>
          </p:cNvSpPr>
          <p:nvPr>
            <p:ph type="title"/>
          </p:nvPr>
        </p:nvSpPr>
        <p:spPr>
          <a:xfrm>
            <a:off x="0" y="1"/>
            <a:ext cx="12192000" cy="1177870"/>
          </a:xfrm>
        </p:spPr>
        <p:txBody>
          <a:bodyPr>
            <a:normAutofit/>
          </a:bodyPr>
          <a:lstStyle/>
          <a:p>
            <a:pPr algn="ctr"/>
            <a:r>
              <a:rPr lang="en-CA" dirty="0">
                <a:latin typeface="Arial Black" panose="020B0A04020102020204" pitchFamily="34" charset="0"/>
              </a:rPr>
              <a:t>The Death Sentence will be Applied</a:t>
            </a:r>
          </a:p>
        </p:txBody>
      </p:sp>
      <p:sp>
        <p:nvSpPr>
          <p:cNvPr id="3" name="Content Placeholder 2">
            <a:extLst>
              <a:ext uri="{FF2B5EF4-FFF2-40B4-BE49-F238E27FC236}">
                <a16:creationId xmlns:a16="http://schemas.microsoft.com/office/drawing/2014/main" id="{A8F995BC-FAE9-6139-754F-F2339F7D2A0A}"/>
              </a:ext>
            </a:extLst>
          </p:cNvPr>
          <p:cNvSpPr>
            <a:spLocks noGrp="1"/>
          </p:cNvSpPr>
          <p:nvPr>
            <p:ph idx="1"/>
          </p:nvPr>
        </p:nvSpPr>
        <p:spPr>
          <a:xfrm>
            <a:off x="0" y="1177871"/>
            <a:ext cx="12192000" cy="5680128"/>
          </a:xfrm>
        </p:spPr>
        <p:txBody>
          <a:bodyPr>
            <a:normAutofit lnSpcReduction="10000"/>
          </a:bodyPr>
          <a:lstStyle/>
          <a:p>
            <a:r>
              <a:rPr lang="en-CA" dirty="0"/>
              <a:t>Chapter 21 had detailed the fact that the punishment was imminent: the </a:t>
            </a:r>
            <a:r>
              <a:rPr lang="en-CA" b="1" dirty="0">
                <a:highlight>
                  <a:srgbClr val="FFFF00"/>
                </a:highlight>
              </a:rPr>
              <a:t>application of the curses required by the Sinai Covenant</a:t>
            </a:r>
            <a:r>
              <a:rPr lang="en-CA" dirty="0"/>
              <a:t>: </a:t>
            </a:r>
            <a:r>
              <a:rPr lang="en-CA" sz="2400" b="1" u="sng" dirty="0"/>
              <a:t>Ezekiel 22:13-16 ESV</a:t>
            </a:r>
            <a:endParaRPr lang="en-CA" b="1" u="sng" dirty="0"/>
          </a:p>
          <a:p>
            <a:pPr marL="457200" lvl="1" indent="0">
              <a:spcBef>
                <a:spcPts val="0"/>
              </a:spcBef>
              <a:buNone/>
            </a:pPr>
            <a:r>
              <a:rPr lang="en-CA" dirty="0"/>
              <a:t>Behold, I strike my hand at the </a:t>
            </a:r>
            <a:r>
              <a:rPr lang="en-CA" b="1" dirty="0">
                <a:highlight>
                  <a:srgbClr val="FFFF00"/>
                </a:highlight>
              </a:rPr>
              <a:t>dishonest gain</a:t>
            </a:r>
            <a:r>
              <a:rPr lang="en-CA" dirty="0"/>
              <a:t> that you have made, and at the </a:t>
            </a:r>
            <a:r>
              <a:rPr lang="en-CA" b="1" dirty="0">
                <a:highlight>
                  <a:srgbClr val="FFFF00"/>
                </a:highlight>
              </a:rPr>
              <a:t>blood</a:t>
            </a:r>
            <a:r>
              <a:rPr lang="en-CA" dirty="0"/>
              <a:t> that has been in your midst.  Can your courage endure, or can your hands be strong, in the days that I shall deal with you? </a:t>
            </a:r>
          </a:p>
          <a:p>
            <a:pPr marL="457200" lvl="1" indent="0">
              <a:buNone/>
            </a:pPr>
            <a:r>
              <a:rPr lang="en-CA" b="1" dirty="0">
                <a:highlight>
                  <a:srgbClr val="FFFF00"/>
                </a:highlight>
              </a:rPr>
              <a:t>I the LORD have spoken, and I will do it</a:t>
            </a:r>
            <a:r>
              <a:rPr lang="en-CA" dirty="0"/>
              <a:t>.  I will scatter you among the nations and disperse you through the countries, and I will consume your uncleanness out of you.  And you shall be profaned by your own doing in the sight of the nations, and </a:t>
            </a:r>
            <a:r>
              <a:rPr lang="en-CA" b="1" dirty="0">
                <a:highlight>
                  <a:srgbClr val="FFFF00"/>
                </a:highlight>
              </a:rPr>
              <a:t>you shall know that I am the LORD</a:t>
            </a:r>
            <a:r>
              <a:rPr lang="en-CA" dirty="0"/>
              <a:t>.</a:t>
            </a:r>
          </a:p>
          <a:p>
            <a:pPr marL="457200" lvl="1" indent="0">
              <a:buNone/>
            </a:pPr>
            <a:r>
              <a:rPr lang="en-CA" b="1" u="sng" dirty="0"/>
              <a:t>Leviticus 26:25, 31-33 ESV</a:t>
            </a:r>
          </a:p>
          <a:p>
            <a:pPr marL="457200" lvl="1" indent="0">
              <a:buNone/>
            </a:pPr>
            <a:r>
              <a:rPr lang="en-CA" dirty="0"/>
              <a:t>And </a:t>
            </a:r>
            <a:r>
              <a:rPr lang="en-CA" b="1" dirty="0">
                <a:highlight>
                  <a:srgbClr val="FFFF00"/>
                </a:highlight>
              </a:rPr>
              <a:t>I will bring a sword upon you</a:t>
            </a:r>
            <a:r>
              <a:rPr lang="en-CA" dirty="0"/>
              <a:t>, that shall execute vengeance </a:t>
            </a:r>
            <a:r>
              <a:rPr lang="en-CA" b="1" dirty="0">
                <a:highlight>
                  <a:srgbClr val="FFFF00"/>
                </a:highlight>
              </a:rPr>
              <a:t>for the covenant</a:t>
            </a:r>
            <a:r>
              <a:rPr lang="en-CA" dirty="0"/>
              <a:t>.  And if you gather within your cities, I will send </a:t>
            </a:r>
            <a:r>
              <a:rPr lang="en-CA" b="1" dirty="0">
                <a:highlight>
                  <a:srgbClr val="FFFF00"/>
                </a:highlight>
              </a:rPr>
              <a:t>pestilence</a:t>
            </a:r>
            <a:r>
              <a:rPr lang="en-CA" dirty="0"/>
              <a:t> among you, and you shall be delivered into the hand of the enemy.  … And I will </a:t>
            </a:r>
            <a:r>
              <a:rPr lang="en-CA" b="1" dirty="0">
                <a:highlight>
                  <a:srgbClr val="FFFF00"/>
                </a:highlight>
              </a:rPr>
              <a:t>lay your cities waste</a:t>
            </a:r>
            <a:r>
              <a:rPr lang="en-CA" dirty="0"/>
              <a:t> and will make your sanctuaries desolate, and I will not smell your pleasing aromas.  And </a:t>
            </a:r>
            <a:r>
              <a:rPr lang="en-CA" b="1" dirty="0">
                <a:highlight>
                  <a:srgbClr val="FFFF00"/>
                </a:highlight>
              </a:rPr>
              <a:t>I myself will devastate the land</a:t>
            </a:r>
            <a:r>
              <a:rPr lang="en-CA" dirty="0"/>
              <a:t>, so that your enemies who settle in it shall be appalled at it.  And </a:t>
            </a:r>
            <a:r>
              <a:rPr lang="en-CA" b="1" dirty="0">
                <a:highlight>
                  <a:srgbClr val="FFFF00"/>
                </a:highlight>
              </a:rPr>
              <a:t>I will scatter you among the nations</a:t>
            </a:r>
            <a:r>
              <a:rPr lang="en-CA" dirty="0"/>
              <a:t>, and I will unsheathe the sword after you, and your land shall be a desolation, and your cities shall be a waste.</a:t>
            </a:r>
          </a:p>
        </p:txBody>
      </p:sp>
    </p:spTree>
    <p:extLst>
      <p:ext uri="{BB962C8B-B14F-4D97-AF65-F5344CB8AC3E}">
        <p14:creationId xmlns:p14="http://schemas.microsoft.com/office/powerpoint/2010/main" val="1359148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AB3F-CACE-FCE4-C752-62CE0A6E0ABA}"/>
              </a:ext>
            </a:extLst>
          </p:cNvPr>
          <p:cNvSpPr>
            <a:spLocks noGrp="1"/>
          </p:cNvSpPr>
          <p:nvPr>
            <p:ph type="title"/>
          </p:nvPr>
        </p:nvSpPr>
        <p:spPr>
          <a:xfrm>
            <a:off x="0" y="1"/>
            <a:ext cx="12192000" cy="1146874"/>
          </a:xfrm>
        </p:spPr>
        <p:txBody>
          <a:bodyPr/>
          <a:lstStyle/>
          <a:p>
            <a:pPr algn="ctr"/>
            <a:r>
              <a:rPr lang="en-CA" dirty="0">
                <a:latin typeface="Arial Black" panose="020B0A04020102020204" pitchFamily="34" charset="0"/>
              </a:rPr>
              <a:t>The Furnace of the Wrath of YHWH</a:t>
            </a:r>
          </a:p>
        </p:txBody>
      </p:sp>
      <p:sp>
        <p:nvSpPr>
          <p:cNvPr id="3" name="Content Placeholder 2">
            <a:extLst>
              <a:ext uri="{FF2B5EF4-FFF2-40B4-BE49-F238E27FC236}">
                <a16:creationId xmlns:a16="http://schemas.microsoft.com/office/drawing/2014/main" id="{2B8C6629-4D69-5AC1-917D-65163ABF02F1}"/>
              </a:ext>
            </a:extLst>
          </p:cNvPr>
          <p:cNvSpPr>
            <a:spLocks noGrp="1"/>
          </p:cNvSpPr>
          <p:nvPr>
            <p:ph idx="1"/>
          </p:nvPr>
        </p:nvSpPr>
        <p:spPr>
          <a:xfrm>
            <a:off x="0" y="1146876"/>
            <a:ext cx="12192000" cy="5711124"/>
          </a:xfrm>
        </p:spPr>
        <p:txBody>
          <a:bodyPr/>
          <a:lstStyle/>
          <a:p>
            <a:r>
              <a:rPr lang="en-CA" dirty="0"/>
              <a:t>God uses </a:t>
            </a:r>
            <a:r>
              <a:rPr lang="en-CA" b="1" dirty="0">
                <a:highlight>
                  <a:srgbClr val="FFFF00"/>
                </a:highlight>
              </a:rPr>
              <a:t>another metaphor</a:t>
            </a:r>
            <a:r>
              <a:rPr lang="en-CA" dirty="0"/>
              <a:t> to emphasize his wrath:</a:t>
            </a:r>
          </a:p>
          <a:p>
            <a:pPr marL="457200" lvl="1" indent="0">
              <a:buNone/>
            </a:pPr>
            <a:r>
              <a:rPr lang="en-CA" b="1" u="sng" dirty="0"/>
              <a:t>Ezekiel 22:17-22 ESV</a:t>
            </a:r>
          </a:p>
          <a:p>
            <a:pPr marL="457200" lvl="1" indent="0">
              <a:buNone/>
            </a:pPr>
            <a:r>
              <a:rPr lang="en-CA" dirty="0"/>
              <a:t>And the word of the LORD came to me: “Son of man, </a:t>
            </a:r>
            <a:r>
              <a:rPr lang="en-CA" b="1" dirty="0">
                <a:highlight>
                  <a:srgbClr val="FFFF00"/>
                </a:highlight>
              </a:rPr>
              <a:t>the house of Israel has become dross to me</a:t>
            </a:r>
            <a:r>
              <a:rPr lang="en-CA" dirty="0"/>
              <a:t>; all of them are bronze and tin and iron and lead in the furnace; they are dross of silver.  Therefore thus says the Lord GOD: Because you have all become dross, therefore, behold, </a:t>
            </a:r>
            <a:r>
              <a:rPr lang="en-CA" b="1" dirty="0">
                <a:highlight>
                  <a:srgbClr val="FFFF00"/>
                </a:highlight>
              </a:rPr>
              <a:t>I will gather you into the midst of Jerusalem</a:t>
            </a:r>
            <a:r>
              <a:rPr lang="en-CA" dirty="0"/>
              <a:t>.  As one gathers silver and bronze and iron and lead and tin </a:t>
            </a:r>
            <a:r>
              <a:rPr lang="en-CA" b="1" dirty="0">
                <a:highlight>
                  <a:srgbClr val="FFFF00"/>
                </a:highlight>
              </a:rPr>
              <a:t>into a furnace</a:t>
            </a:r>
            <a:r>
              <a:rPr lang="en-CA" dirty="0"/>
              <a:t>, to blow the fire on it in order to melt it, </a:t>
            </a:r>
            <a:r>
              <a:rPr lang="en-CA" b="1" dirty="0">
                <a:highlight>
                  <a:srgbClr val="FFFF00"/>
                </a:highlight>
              </a:rPr>
              <a:t>so I will gather you in my anger and in my wrath</a:t>
            </a:r>
            <a:r>
              <a:rPr lang="en-CA" dirty="0"/>
              <a:t>, and I will put you in and melt you.  I will gather you and blow on you with the fire of my wrath, and you shall be melted in the midst of it.  As silver is melted in a furnace, so you shall be melted in the midst of it, and </a:t>
            </a:r>
            <a:r>
              <a:rPr lang="en-CA" b="1" dirty="0">
                <a:highlight>
                  <a:srgbClr val="FFFF00"/>
                </a:highlight>
              </a:rPr>
              <a:t>you shall know that I am the LORD</a:t>
            </a:r>
            <a:r>
              <a:rPr lang="en-CA" dirty="0"/>
              <a:t>; I have poured out my wrath upon you.”</a:t>
            </a:r>
          </a:p>
          <a:p>
            <a:r>
              <a:rPr lang="en-CA" dirty="0"/>
              <a:t>The purpose of smelting metal is to refine it: </a:t>
            </a:r>
            <a:r>
              <a:rPr lang="en-CA" b="1" dirty="0">
                <a:highlight>
                  <a:srgbClr val="FFFF00"/>
                </a:highlight>
              </a:rPr>
              <a:t>this metaphor implies that God has a purpose for the “refined product”</a:t>
            </a:r>
            <a:r>
              <a:rPr lang="en-CA" dirty="0"/>
              <a:t>, i.e., the remnant who repent and return to the Land of Israel to prepare for the First Advent</a:t>
            </a:r>
          </a:p>
        </p:txBody>
      </p:sp>
    </p:spTree>
    <p:extLst>
      <p:ext uri="{BB962C8B-B14F-4D97-AF65-F5344CB8AC3E}">
        <p14:creationId xmlns:p14="http://schemas.microsoft.com/office/powerpoint/2010/main" val="536701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7B3F1-EED1-7819-C503-C642B4C7AEE8}"/>
              </a:ext>
            </a:extLst>
          </p:cNvPr>
          <p:cNvSpPr>
            <a:spLocks noGrp="1"/>
          </p:cNvSpPr>
          <p:nvPr>
            <p:ph type="title"/>
          </p:nvPr>
        </p:nvSpPr>
        <p:spPr>
          <a:xfrm>
            <a:off x="838200" y="1"/>
            <a:ext cx="10515600" cy="1146874"/>
          </a:xfrm>
        </p:spPr>
        <p:txBody>
          <a:bodyPr/>
          <a:lstStyle/>
          <a:p>
            <a:pPr algn="ctr"/>
            <a:r>
              <a:rPr lang="en-CA" dirty="0">
                <a:latin typeface="Arial Black" panose="020B0A04020102020204" pitchFamily="34" charset="0"/>
              </a:rPr>
              <a:t>Identification of the Guilty</a:t>
            </a:r>
          </a:p>
        </p:txBody>
      </p:sp>
      <p:sp>
        <p:nvSpPr>
          <p:cNvPr id="3" name="Content Placeholder 2">
            <a:extLst>
              <a:ext uri="{FF2B5EF4-FFF2-40B4-BE49-F238E27FC236}">
                <a16:creationId xmlns:a16="http://schemas.microsoft.com/office/drawing/2014/main" id="{7AA455E9-1A80-7BAA-F2F3-B2FACEEDA52E}"/>
              </a:ext>
            </a:extLst>
          </p:cNvPr>
          <p:cNvSpPr>
            <a:spLocks noGrp="1"/>
          </p:cNvSpPr>
          <p:nvPr>
            <p:ph idx="1"/>
          </p:nvPr>
        </p:nvSpPr>
        <p:spPr>
          <a:xfrm>
            <a:off x="-1" y="1146876"/>
            <a:ext cx="11823701" cy="5711124"/>
          </a:xfrm>
        </p:spPr>
        <p:txBody>
          <a:bodyPr>
            <a:normAutofit lnSpcReduction="10000"/>
          </a:bodyPr>
          <a:lstStyle/>
          <a:p>
            <a:pPr marL="457200" lvl="1" indent="0">
              <a:buNone/>
            </a:pPr>
            <a:r>
              <a:rPr lang="en-CA" b="1" u="sng" dirty="0"/>
              <a:t>Ezekiel 22:23-28 ESV</a:t>
            </a:r>
          </a:p>
          <a:p>
            <a:pPr marL="457200" lvl="1" indent="0">
              <a:spcBef>
                <a:spcPts val="0"/>
              </a:spcBef>
              <a:buNone/>
            </a:pPr>
            <a:r>
              <a:rPr lang="en-CA" dirty="0"/>
              <a:t>And the word of the LORD came to me: </a:t>
            </a:r>
          </a:p>
          <a:p>
            <a:pPr marL="914400" lvl="2" indent="0">
              <a:spcBef>
                <a:spcPts val="0"/>
              </a:spcBef>
              <a:buNone/>
            </a:pPr>
            <a:r>
              <a:rPr lang="en-CA" sz="2400" dirty="0"/>
              <a:t>Son of man, say to her, </a:t>
            </a:r>
            <a:r>
              <a:rPr lang="en-CA" sz="2400" b="1" dirty="0">
                <a:highlight>
                  <a:srgbClr val="FFFF00"/>
                </a:highlight>
              </a:rPr>
              <a:t>You are a land that is not cleansed</a:t>
            </a:r>
            <a:r>
              <a:rPr lang="en-CA" sz="2400" dirty="0"/>
              <a:t> nor rained upon in the day of indignation.  </a:t>
            </a:r>
          </a:p>
          <a:p>
            <a:pPr marL="914400" lvl="2" indent="0">
              <a:spcBef>
                <a:spcPts val="300"/>
              </a:spcBef>
              <a:buNone/>
            </a:pPr>
            <a:r>
              <a:rPr lang="en-CA" sz="2400" dirty="0"/>
              <a:t>The </a:t>
            </a:r>
            <a:r>
              <a:rPr lang="en-CA" sz="2400" b="1" dirty="0">
                <a:highlight>
                  <a:srgbClr val="FFFF00"/>
                </a:highlight>
              </a:rPr>
              <a:t>conspiracy of her </a:t>
            </a:r>
            <a:r>
              <a:rPr lang="en-CA" sz="2400" b="1" u="sng" dirty="0">
                <a:highlight>
                  <a:srgbClr val="FFFF00"/>
                </a:highlight>
              </a:rPr>
              <a:t>prophets</a:t>
            </a:r>
            <a:r>
              <a:rPr lang="en-CA" sz="2400" dirty="0"/>
              <a:t> in her midst is like a roaring lion tearing the prey; </a:t>
            </a:r>
            <a:r>
              <a:rPr lang="en-CA" sz="2400" b="1" dirty="0">
                <a:highlight>
                  <a:srgbClr val="FFFF00"/>
                </a:highlight>
              </a:rPr>
              <a:t>they have devoured human lives</a:t>
            </a:r>
            <a:r>
              <a:rPr lang="en-CA" sz="2400" dirty="0"/>
              <a:t>; they have taken treasure and precious things; they have made many widows in her midst.  </a:t>
            </a:r>
          </a:p>
          <a:p>
            <a:pPr marL="914400" lvl="2" indent="0">
              <a:spcBef>
                <a:spcPts val="300"/>
              </a:spcBef>
              <a:buNone/>
            </a:pPr>
            <a:r>
              <a:rPr lang="en-CA" sz="2400" b="1" dirty="0">
                <a:highlight>
                  <a:srgbClr val="FFFF00"/>
                </a:highlight>
              </a:rPr>
              <a:t>Her </a:t>
            </a:r>
            <a:r>
              <a:rPr lang="en-CA" sz="2400" b="1" u="sng" dirty="0">
                <a:highlight>
                  <a:srgbClr val="FFFF00"/>
                </a:highlight>
              </a:rPr>
              <a:t>priests</a:t>
            </a:r>
            <a:r>
              <a:rPr lang="en-CA" sz="2400" b="1" dirty="0">
                <a:highlight>
                  <a:srgbClr val="FFFF00"/>
                </a:highlight>
              </a:rPr>
              <a:t> have done violence to my [torah]</a:t>
            </a:r>
            <a:r>
              <a:rPr lang="en-CA" sz="2400" dirty="0"/>
              <a:t> and have profaned my holy things. They have made no distinction between the holy and the common, neither have they taught the difference between the unclean and the clean, and they have disregarded my Sabbaths, so that I am profaned among them.  </a:t>
            </a:r>
          </a:p>
          <a:p>
            <a:pPr marL="914400" lvl="2" indent="0">
              <a:spcBef>
                <a:spcPts val="300"/>
              </a:spcBef>
              <a:buNone/>
            </a:pPr>
            <a:r>
              <a:rPr lang="en-CA" sz="2400" b="1" dirty="0">
                <a:highlight>
                  <a:srgbClr val="FFFF00"/>
                </a:highlight>
              </a:rPr>
              <a:t>Her </a:t>
            </a:r>
            <a:r>
              <a:rPr lang="en-CA" sz="2400" b="1" u="sng" dirty="0">
                <a:highlight>
                  <a:srgbClr val="FFFF00"/>
                </a:highlight>
              </a:rPr>
              <a:t>princes</a:t>
            </a:r>
            <a:r>
              <a:rPr lang="en-CA" sz="2400" dirty="0"/>
              <a:t> in her midst </a:t>
            </a:r>
            <a:r>
              <a:rPr lang="en-CA" sz="2400" b="1" dirty="0">
                <a:highlight>
                  <a:srgbClr val="FFFF00"/>
                </a:highlight>
              </a:rPr>
              <a:t>are like wolves</a:t>
            </a:r>
            <a:r>
              <a:rPr lang="en-CA" sz="2400" dirty="0"/>
              <a:t> tearing the prey, shedding blood, destroying lives </a:t>
            </a:r>
            <a:r>
              <a:rPr lang="en-CA" sz="2400" b="1" dirty="0">
                <a:highlight>
                  <a:srgbClr val="FFFF00"/>
                </a:highlight>
              </a:rPr>
              <a:t>to get dishonest gain</a:t>
            </a:r>
            <a:r>
              <a:rPr lang="en-CA" sz="2400" dirty="0"/>
              <a:t>.   </a:t>
            </a:r>
          </a:p>
          <a:p>
            <a:pPr marL="914400" lvl="2" indent="0">
              <a:spcBef>
                <a:spcPts val="300"/>
              </a:spcBef>
              <a:buNone/>
            </a:pPr>
            <a:r>
              <a:rPr lang="en-CA" sz="2400" dirty="0"/>
              <a:t>And </a:t>
            </a:r>
            <a:r>
              <a:rPr lang="en-CA" sz="2400" b="1" dirty="0">
                <a:highlight>
                  <a:srgbClr val="FFFF00"/>
                </a:highlight>
              </a:rPr>
              <a:t>her </a:t>
            </a:r>
            <a:r>
              <a:rPr lang="en-CA" sz="2400" b="1" u="sng" dirty="0">
                <a:highlight>
                  <a:srgbClr val="FFFF00"/>
                </a:highlight>
              </a:rPr>
              <a:t>prophets</a:t>
            </a:r>
            <a:r>
              <a:rPr lang="en-CA" sz="2400" b="1" dirty="0">
                <a:highlight>
                  <a:srgbClr val="FFFF00"/>
                </a:highlight>
              </a:rPr>
              <a:t> have smeared whitewash</a:t>
            </a:r>
            <a:r>
              <a:rPr lang="en-CA" sz="2400" dirty="0"/>
              <a:t> for them, seeing </a:t>
            </a:r>
            <a:r>
              <a:rPr lang="en-CA" sz="2400" b="1" dirty="0">
                <a:highlight>
                  <a:srgbClr val="FFFF00"/>
                </a:highlight>
              </a:rPr>
              <a:t>false visions</a:t>
            </a:r>
            <a:r>
              <a:rPr lang="en-CA" sz="2400" dirty="0"/>
              <a:t> and </a:t>
            </a:r>
            <a:r>
              <a:rPr lang="en-CA" sz="2400" b="1" dirty="0">
                <a:highlight>
                  <a:srgbClr val="FFFF00"/>
                </a:highlight>
              </a:rPr>
              <a:t>divining lies</a:t>
            </a:r>
            <a:r>
              <a:rPr lang="en-CA" sz="2400" dirty="0"/>
              <a:t> for them, saying, ‘Thus says the Lord GOD,’ when the LORD has not spoken.</a:t>
            </a:r>
          </a:p>
          <a:p>
            <a:pPr>
              <a:spcBef>
                <a:spcPts val="600"/>
              </a:spcBef>
            </a:pPr>
            <a:r>
              <a:rPr lang="en-CA" dirty="0"/>
              <a:t>The “leaders” of the nation are primarily responsible: </a:t>
            </a:r>
            <a:r>
              <a:rPr lang="en-CA" b="1" dirty="0">
                <a:highlight>
                  <a:srgbClr val="FFFF00"/>
                </a:highlight>
              </a:rPr>
              <a:t>just like today</a:t>
            </a:r>
          </a:p>
        </p:txBody>
      </p:sp>
    </p:spTree>
    <p:extLst>
      <p:ext uri="{BB962C8B-B14F-4D97-AF65-F5344CB8AC3E}">
        <p14:creationId xmlns:p14="http://schemas.microsoft.com/office/powerpoint/2010/main" val="134277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0463F4-4993-EB28-2744-7D6F20197C23}"/>
              </a:ext>
            </a:extLst>
          </p:cNvPr>
          <p:cNvSpPr txBox="1"/>
          <p:nvPr/>
        </p:nvSpPr>
        <p:spPr>
          <a:xfrm>
            <a:off x="1069382" y="666889"/>
            <a:ext cx="9954218" cy="5940088"/>
          </a:xfrm>
          <a:prstGeom prst="rect">
            <a:avLst/>
          </a:prstGeom>
          <a:noFill/>
        </p:spPr>
        <p:txBody>
          <a:bodyPr wrap="square">
            <a:spAutoFit/>
          </a:bodyPr>
          <a:lstStyle/>
          <a:p>
            <a:pPr marL="228600" indent="-228600">
              <a:buFont typeface="Arial" panose="020B0604020202020204" pitchFamily="34" charset="0"/>
              <a:buChar char="•"/>
            </a:pPr>
            <a:r>
              <a:rPr lang="en-CA" sz="2800" dirty="0"/>
              <a:t>But “</a:t>
            </a:r>
            <a:r>
              <a:rPr lang="en-CA" sz="2800" b="1" dirty="0">
                <a:highlight>
                  <a:srgbClr val="FFFF00"/>
                </a:highlight>
              </a:rPr>
              <a:t>the people</a:t>
            </a:r>
            <a:r>
              <a:rPr lang="en-CA" sz="2800" dirty="0"/>
              <a:t>” of the land, the general population </a:t>
            </a:r>
            <a:r>
              <a:rPr lang="en-CA" sz="2800" b="1" dirty="0">
                <a:highlight>
                  <a:srgbClr val="FFFF00"/>
                </a:highlight>
              </a:rPr>
              <a:t>have readily followed</a:t>
            </a:r>
            <a:r>
              <a:rPr lang="en-CA" sz="2800" dirty="0"/>
              <a:t> the “leaders”: no one has stood up for the “right”</a:t>
            </a:r>
          </a:p>
          <a:p>
            <a:pPr lvl="1"/>
            <a:r>
              <a:rPr lang="en-CA" sz="2400" b="1" u="sng" dirty="0"/>
              <a:t>Ezekiel 22:29-31</a:t>
            </a:r>
          </a:p>
          <a:p>
            <a:pPr lvl="1"/>
            <a:r>
              <a:rPr lang="en-CA" sz="2400" b="1" dirty="0">
                <a:highlight>
                  <a:srgbClr val="FFFF00"/>
                </a:highlight>
              </a:rPr>
              <a:t>The </a:t>
            </a:r>
            <a:r>
              <a:rPr lang="en-CA" sz="2400" b="1" u="sng" dirty="0">
                <a:highlight>
                  <a:srgbClr val="FFFF00"/>
                </a:highlight>
              </a:rPr>
              <a:t>people</a:t>
            </a:r>
            <a:r>
              <a:rPr lang="en-CA" sz="2400" b="1" dirty="0">
                <a:highlight>
                  <a:srgbClr val="FFFF00"/>
                </a:highlight>
              </a:rPr>
              <a:t> of the land</a:t>
            </a:r>
            <a:r>
              <a:rPr lang="en-CA" sz="2400" dirty="0"/>
              <a:t> have practiced extortion and committed robbery. They have oppressed the poor and needy, and have extorted from the sojourner without justice.  </a:t>
            </a:r>
          </a:p>
          <a:p>
            <a:pPr lvl="1"/>
            <a:r>
              <a:rPr lang="en-CA" sz="2400" dirty="0"/>
              <a:t>And </a:t>
            </a:r>
            <a:r>
              <a:rPr lang="en-CA" sz="2400" b="1" dirty="0">
                <a:highlight>
                  <a:srgbClr val="FFFF00"/>
                </a:highlight>
              </a:rPr>
              <a:t>I sought for a man among them</a:t>
            </a:r>
            <a:r>
              <a:rPr lang="en-CA" sz="2400" dirty="0"/>
              <a:t> who should build up the wall and stand in the breach before me for the land, that I should not destroy it, </a:t>
            </a:r>
            <a:r>
              <a:rPr lang="en-CA" sz="2400" b="1" dirty="0">
                <a:highlight>
                  <a:srgbClr val="FFFF00"/>
                </a:highlight>
              </a:rPr>
              <a:t>but I found none</a:t>
            </a:r>
            <a:r>
              <a:rPr lang="en-CA" sz="2400" dirty="0"/>
              <a:t>.  </a:t>
            </a:r>
          </a:p>
          <a:p>
            <a:pPr lvl="1"/>
            <a:r>
              <a:rPr lang="en-CA" sz="2400" dirty="0"/>
              <a:t>Therefore I have poured out my indignation upon them. </a:t>
            </a:r>
            <a:r>
              <a:rPr lang="en-CA" sz="2400" b="1" dirty="0">
                <a:highlight>
                  <a:srgbClr val="FFFF00"/>
                </a:highlight>
              </a:rPr>
              <a:t>I have consumed them with the fire of my wrath</a:t>
            </a:r>
            <a:r>
              <a:rPr lang="en-CA" sz="2400" dirty="0"/>
              <a:t>.  I have returned their way upon their heads, declares the Lord GOD.</a:t>
            </a:r>
          </a:p>
          <a:p>
            <a:pPr marL="228600" indent="-228600">
              <a:buFont typeface="Arial" panose="020B0604020202020204" pitchFamily="34" charset="0"/>
              <a:buChar char="•"/>
            </a:pPr>
            <a:r>
              <a:rPr lang="en-CA" sz="2800" dirty="0"/>
              <a:t>As in Sodom, no one could be found</a:t>
            </a:r>
          </a:p>
          <a:p>
            <a:pPr marL="228600" indent="-228600">
              <a:buFont typeface="Arial" panose="020B0604020202020204" pitchFamily="34" charset="0"/>
              <a:buChar char="•"/>
            </a:pPr>
            <a:r>
              <a:rPr lang="en-CA" sz="2800" dirty="0"/>
              <a:t>The “death sentence” is pronounced on everyone from top to bottom in the social structure</a:t>
            </a:r>
          </a:p>
        </p:txBody>
      </p:sp>
    </p:spTree>
    <p:extLst>
      <p:ext uri="{BB962C8B-B14F-4D97-AF65-F5344CB8AC3E}">
        <p14:creationId xmlns:p14="http://schemas.microsoft.com/office/powerpoint/2010/main" val="977460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15727-34D2-A94F-3A03-653971A4EF56}"/>
              </a:ext>
            </a:extLst>
          </p:cNvPr>
          <p:cNvSpPr>
            <a:spLocks noGrp="1"/>
          </p:cNvSpPr>
          <p:nvPr>
            <p:ph type="title"/>
          </p:nvPr>
        </p:nvSpPr>
        <p:spPr>
          <a:xfrm>
            <a:off x="838200" y="1"/>
            <a:ext cx="10515600" cy="1162372"/>
          </a:xfrm>
        </p:spPr>
        <p:txBody>
          <a:bodyPr/>
          <a:lstStyle/>
          <a:p>
            <a:pPr algn="ctr"/>
            <a:r>
              <a:rPr lang="en-CA" dirty="0" err="1">
                <a:latin typeface="Arial Black" panose="020B0A04020102020204" pitchFamily="34" charset="0"/>
              </a:rPr>
              <a:t>Oholah</a:t>
            </a:r>
            <a:r>
              <a:rPr lang="en-CA" dirty="0">
                <a:latin typeface="Arial Black" panose="020B0A04020102020204" pitchFamily="34" charset="0"/>
              </a:rPr>
              <a:t> and </a:t>
            </a:r>
            <a:r>
              <a:rPr lang="en-CA" dirty="0" err="1">
                <a:latin typeface="Arial Black" panose="020B0A04020102020204" pitchFamily="34" charset="0"/>
              </a:rPr>
              <a:t>Oholibah</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1C7C047D-0D4A-EC0F-6070-9D1D45F92B2B}"/>
              </a:ext>
            </a:extLst>
          </p:cNvPr>
          <p:cNvSpPr>
            <a:spLocks noGrp="1"/>
          </p:cNvSpPr>
          <p:nvPr>
            <p:ph idx="1"/>
          </p:nvPr>
        </p:nvSpPr>
        <p:spPr>
          <a:xfrm>
            <a:off x="0" y="1162373"/>
            <a:ext cx="11645900" cy="5695626"/>
          </a:xfrm>
        </p:spPr>
        <p:txBody>
          <a:bodyPr>
            <a:normAutofit lnSpcReduction="10000"/>
          </a:bodyPr>
          <a:lstStyle/>
          <a:p>
            <a:r>
              <a:rPr lang="en-CA" dirty="0"/>
              <a:t>Chapter 23 is an </a:t>
            </a:r>
            <a:r>
              <a:rPr lang="en-CA" b="1" dirty="0">
                <a:highlight>
                  <a:srgbClr val="FFFF00"/>
                </a:highlight>
              </a:rPr>
              <a:t>allegory of two whoring sisters</a:t>
            </a:r>
            <a:r>
              <a:rPr lang="en-CA" dirty="0"/>
              <a:t>: </a:t>
            </a:r>
            <a:r>
              <a:rPr lang="en-CA" dirty="0" err="1"/>
              <a:t>Oholah</a:t>
            </a:r>
            <a:r>
              <a:rPr lang="en-CA" dirty="0"/>
              <a:t>, Samaria, and </a:t>
            </a:r>
            <a:br>
              <a:rPr lang="en-CA" dirty="0"/>
            </a:br>
            <a:r>
              <a:rPr lang="en-CA" dirty="0" err="1"/>
              <a:t>Oholibah</a:t>
            </a:r>
            <a:r>
              <a:rPr lang="en-CA" dirty="0"/>
              <a:t>, Jerusalem, who stand condemned by God for spiritual adultery </a:t>
            </a:r>
            <a:br>
              <a:rPr lang="en-CA" dirty="0"/>
            </a:br>
            <a:r>
              <a:rPr lang="en-CA" dirty="0"/>
              <a:t>and will be punished:</a:t>
            </a:r>
          </a:p>
          <a:p>
            <a:pPr marL="457200" lvl="1" indent="0">
              <a:buNone/>
            </a:pPr>
            <a:r>
              <a:rPr lang="en-CA" b="1" u="sng" dirty="0"/>
              <a:t>Ezekiel 23:36-39, 46-47 ESV</a:t>
            </a:r>
          </a:p>
          <a:p>
            <a:pPr marL="457200" lvl="1" indent="0">
              <a:buNone/>
            </a:pPr>
            <a:r>
              <a:rPr lang="en-CA" dirty="0"/>
              <a:t>The LORD said to me: </a:t>
            </a:r>
          </a:p>
          <a:p>
            <a:pPr marL="914400" lvl="2" indent="0">
              <a:buNone/>
            </a:pPr>
            <a:r>
              <a:rPr lang="en-CA" sz="2400" b="1" dirty="0">
                <a:highlight>
                  <a:srgbClr val="FFFF00"/>
                </a:highlight>
              </a:rPr>
              <a:t>Son of man</a:t>
            </a:r>
            <a:r>
              <a:rPr lang="en-CA" sz="2400" dirty="0"/>
              <a:t>, </a:t>
            </a:r>
            <a:r>
              <a:rPr lang="en-CA" sz="2400" b="1" dirty="0">
                <a:highlight>
                  <a:srgbClr val="FFFF00"/>
                </a:highlight>
              </a:rPr>
              <a:t>will you judge </a:t>
            </a:r>
            <a:r>
              <a:rPr lang="en-CA" sz="2400" b="1" dirty="0" err="1">
                <a:highlight>
                  <a:srgbClr val="FFFF00"/>
                </a:highlight>
              </a:rPr>
              <a:t>Oholah</a:t>
            </a:r>
            <a:r>
              <a:rPr lang="en-CA" sz="2400" b="1" dirty="0">
                <a:highlight>
                  <a:srgbClr val="FFFF00"/>
                </a:highlight>
              </a:rPr>
              <a:t> and </a:t>
            </a:r>
            <a:r>
              <a:rPr lang="en-CA" sz="2400" b="1" dirty="0" err="1">
                <a:highlight>
                  <a:srgbClr val="FFFF00"/>
                </a:highlight>
              </a:rPr>
              <a:t>Oholibah</a:t>
            </a:r>
            <a:r>
              <a:rPr lang="en-CA" sz="2400" dirty="0"/>
              <a:t>? Declare to them their abominations.  For </a:t>
            </a:r>
            <a:r>
              <a:rPr lang="en-CA" sz="2400" b="1" dirty="0">
                <a:highlight>
                  <a:srgbClr val="FFFF00"/>
                </a:highlight>
              </a:rPr>
              <a:t>they have committed adultery</a:t>
            </a:r>
            <a:r>
              <a:rPr lang="en-CA" sz="2400" dirty="0"/>
              <a:t>, and </a:t>
            </a:r>
            <a:r>
              <a:rPr lang="en-CA" sz="2400" b="1" dirty="0">
                <a:highlight>
                  <a:srgbClr val="FFFF00"/>
                </a:highlight>
              </a:rPr>
              <a:t>blood is on their hands</a:t>
            </a:r>
            <a:r>
              <a:rPr lang="en-CA" sz="2400" dirty="0"/>
              <a:t>. </a:t>
            </a:r>
            <a:r>
              <a:rPr lang="en-CA" sz="2400" b="1" dirty="0">
                <a:highlight>
                  <a:srgbClr val="FFFF00"/>
                </a:highlight>
              </a:rPr>
              <a:t>With their idols they have committed adultery</a:t>
            </a:r>
            <a:r>
              <a:rPr lang="en-CA" sz="2400" dirty="0"/>
              <a:t>, and they have even offered up to them for food the children whom they had borne to me.  </a:t>
            </a:r>
          </a:p>
          <a:p>
            <a:pPr marL="914400" lvl="2" indent="0">
              <a:buNone/>
            </a:pPr>
            <a:r>
              <a:rPr lang="en-CA" sz="2400" dirty="0"/>
              <a:t>Moreover, this they have done to me: they have defiled my sanctuary on the same day and </a:t>
            </a:r>
            <a:r>
              <a:rPr lang="en-CA" sz="2400" b="1" dirty="0">
                <a:highlight>
                  <a:srgbClr val="FFFF00"/>
                </a:highlight>
              </a:rPr>
              <a:t>profaned my Sabbaths</a:t>
            </a:r>
            <a:r>
              <a:rPr lang="en-CA" sz="2400" dirty="0"/>
              <a:t>.  For when they had slaughtered their children in sacrifice to their idols, on the same day they came into my sanctuary to profane it.  And behold, this is what they did in my house.  </a:t>
            </a:r>
          </a:p>
          <a:p>
            <a:pPr marL="914400" lvl="2" indent="0">
              <a:buNone/>
            </a:pPr>
            <a:r>
              <a:rPr lang="en-CA" sz="2400" dirty="0"/>
              <a:t>For thus says the Lord GOD: “</a:t>
            </a:r>
            <a:r>
              <a:rPr lang="en-CA" sz="2400" b="1" dirty="0">
                <a:highlight>
                  <a:srgbClr val="FFFF00"/>
                </a:highlight>
              </a:rPr>
              <a:t>Bring up a vast host against them</a:t>
            </a:r>
            <a:r>
              <a:rPr lang="en-CA" sz="2400" dirty="0"/>
              <a:t>, and make them an object of terror and a plunder.  And the host shall stone them and cut them down with their swords.  They shall kill their sons and their daughters, and burn up their houses.  …”</a:t>
            </a:r>
          </a:p>
        </p:txBody>
      </p:sp>
    </p:spTree>
    <p:extLst>
      <p:ext uri="{BB962C8B-B14F-4D97-AF65-F5344CB8AC3E}">
        <p14:creationId xmlns:p14="http://schemas.microsoft.com/office/powerpoint/2010/main" val="3393526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E14C4-15CB-D1D6-791E-61CFB82E75D1}"/>
              </a:ext>
            </a:extLst>
          </p:cNvPr>
          <p:cNvSpPr>
            <a:spLocks noGrp="1"/>
          </p:cNvSpPr>
          <p:nvPr>
            <p:ph type="title"/>
          </p:nvPr>
        </p:nvSpPr>
        <p:spPr/>
        <p:txBody>
          <a:bodyPr/>
          <a:lstStyle/>
          <a:p>
            <a:pPr algn="ctr"/>
            <a:r>
              <a:rPr lang="en-CA" b="1" dirty="0">
                <a:latin typeface="Arial Black" panose="020B0A04020102020204" pitchFamily="34" charset="0"/>
              </a:rPr>
              <a:t>The Siege of Jerusalem</a:t>
            </a:r>
          </a:p>
        </p:txBody>
      </p:sp>
      <p:sp>
        <p:nvSpPr>
          <p:cNvPr id="3" name="Content Placeholder 2">
            <a:extLst>
              <a:ext uri="{FF2B5EF4-FFF2-40B4-BE49-F238E27FC236}">
                <a16:creationId xmlns:a16="http://schemas.microsoft.com/office/drawing/2014/main" id="{914AE8B5-1ED7-03B3-BBFA-B98719249EAB}"/>
              </a:ext>
            </a:extLst>
          </p:cNvPr>
          <p:cNvSpPr>
            <a:spLocks noGrp="1"/>
          </p:cNvSpPr>
          <p:nvPr>
            <p:ph idx="1"/>
          </p:nvPr>
        </p:nvSpPr>
        <p:spPr/>
        <p:txBody>
          <a:bodyPr/>
          <a:lstStyle/>
          <a:p>
            <a:r>
              <a:rPr lang="en-CA" dirty="0"/>
              <a:t>January 15, 588 BC Nebuchadnezzar invests Jerusalem:</a:t>
            </a:r>
          </a:p>
          <a:p>
            <a:pPr marL="457200" lvl="1" indent="0">
              <a:buNone/>
            </a:pPr>
            <a:r>
              <a:rPr lang="en-CA" b="1" u="sng" dirty="0"/>
              <a:t>Ezekiel 24:1-2, 14 ESV</a:t>
            </a:r>
          </a:p>
          <a:p>
            <a:pPr marL="457200" lvl="1" indent="0">
              <a:buNone/>
            </a:pPr>
            <a:r>
              <a:rPr lang="en-CA" dirty="0"/>
              <a:t>In the ninth year, in the tenth month, on the tenth day of the month, the word of the LORD came to me: “</a:t>
            </a:r>
            <a:r>
              <a:rPr lang="en-CA" b="1" dirty="0">
                <a:highlight>
                  <a:srgbClr val="FFFF00"/>
                </a:highlight>
              </a:rPr>
              <a:t>Son of man</a:t>
            </a:r>
            <a:r>
              <a:rPr lang="en-CA" dirty="0"/>
              <a:t>, </a:t>
            </a:r>
            <a:r>
              <a:rPr lang="en-CA" b="1" dirty="0">
                <a:highlight>
                  <a:srgbClr val="FFFF00"/>
                </a:highlight>
              </a:rPr>
              <a:t>write down the name of this day</a:t>
            </a:r>
            <a:r>
              <a:rPr lang="en-CA" dirty="0"/>
              <a:t>, this very day.  </a:t>
            </a:r>
            <a:r>
              <a:rPr lang="en-CA" b="1" dirty="0">
                <a:highlight>
                  <a:srgbClr val="FFFF00"/>
                </a:highlight>
              </a:rPr>
              <a:t>The king of Babylon has laid siege to Jerusalem this very day</a:t>
            </a:r>
            <a:r>
              <a:rPr lang="en-CA" dirty="0"/>
              <a:t>.  ….</a:t>
            </a:r>
          </a:p>
          <a:p>
            <a:pPr marL="457200" lvl="1" indent="0">
              <a:spcBef>
                <a:spcPts val="1200"/>
              </a:spcBef>
              <a:buNone/>
            </a:pPr>
            <a:r>
              <a:rPr lang="en-CA" b="1" dirty="0">
                <a:highlight>
                  <a:srgbClr val="FFFF00"/>
                </a:highlight>
              </a:rPr>
              <a:t>I am the LORD</a:t>
            </a:r>
            <a:r>
              <a:rPr lang="en-CA" dirty="0"/>
              <a:t>.  </a:t>
            </a:r>
            <a:r>
              <a:rPr lang="en-CA" b="1" dirty="0">
                <a:highlight>
                  <a:srgbClr val="FFFF00"/>
                </a:highlight>
              </a:rPr>
              <a:t>I have spoken</a:t>
            </a:r>
            <a:r>
              <a:rPr lang="en-CA" dirty="0"/>
              <a:t>; </a:t>
            </a:r>
            <a:r>
              <a:rPr lang="en-CA" b="1" dirty="0">
                <a:highlight>
                  <a:srgbClr val="FFFF00"/>
                </a:highlight>
              </a:rPr>
              <a:t>it shall come to pass</a:t>
            </a:r>
            <a:r>
              <a:rPr lang="en-CA" dirty="0"/>
              <a:t>; I will do it. I will not go back; I will not spare; I will not relent; according to your ways and your deeds you will be judged, declares the Lord GOD.”</a:t>
            </a:r>
          </a:p>
          <a:p>
            <a:r>
              <a:rPr lang="en-CA" b="1" dirty="0">
                <a:highlight>
                  <a:srgbClr val="FFFF00"/>
                </a:highlight>
              </a:rPr>
              <a:t>The death sentence is immutable</a:t>
            </a:r>
          </a:p>
        </p:txBody>
      </p:sp>
    </p:spTree>
    <p:extLst>
      <p:ext uri="{BB962C8B-B14F-4D97-AF65-F5344CB8AC3E}">
        <p14:creationId xmlns:p14="http://schemas.microsoft.com/office/powerpoint/2010/main" val="3585300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1E9F0-0F82-3595-EBDC-20D3E8F624C7}"/>
              </a:ext>
            </a:extLst>
          </p:cNvPr>
          <p:cNvSpPr>
            <a:spLocks noGrp="1"/>
          </p:cNvSpPr>
          <p:nvPr>
            <p:ph type="title"/>
          </p:nvPr>
        </p:nvSpPr>
        <p:spPr>
          <a:xfrm>
            <a:off x="838200" y="1"/>
            <a:ext cx="10515600" cy="1162372"/>
          </a:xfrm>
        </p:spPr>
        <p:txBody>
          <a:bodyPr/>
          <a:lstStyle/>
          <a:p>
            <a:pPr algn="ctr"/>
            <a:r>
              <a:rPr lang="en-CA" dirty="0">
                <a:latin typeface="Arial Black" panose="020B0A04020102020204" pitchFamily="34" charset="0"/>
              </a:rPr>
              <a:t>The Parable of the Corroded Pot</a:t>
            </a:r>
          </a:p>
        </p:txBody>
      </p:sp>
      <p:sp>
        <p:nvSpPr>
          <p:cNvPr id="3" name="Content Placeholder 2">
            <a:extLst>
              <a:ext uri="{FF2B5EF4-FFF2-40B4-BE49-F238E27FC236}">
                <a16:creationId xmlns:a16="http://schemas.microsoft.com/office/drawing/2014/main" id="{8FBA92ED-6651-C018-A42A-093B791C066B}"/>
              </a:ext>
            </a:extLst>
          </p:cNvPr>
          <p:cNvSpPr>
            <a:spLocks noGrp="1"/>
          </p:cNvSpPr>
          <p:nvPr>
            <p:ph idx="1"/>
          </p:nvPr>
        </p:nvSpPr>
        <p:spPr>
          <a:xfrm>
            <a:off x="1" y="1162373"/>
            <a:ext cx="12192000" cy="5695626"/>
          </a:xfrm>
        </p:spPr>
        <p:txBody>
          <a:bodyPr>
            <a:normAutofit/>
          </a:bodyPr>
          <a:lstStyle/>
          <a:p>
            <a:r>
              <a:rPr lang="en-CA" b="1" dirty="0">
                <a:highlight>
                  <a:srgbClr val="FFFF00"/>
                </a:highlight>
              </a:rPr>
              <a:t>YHWH uses one last figure of speech to express his disgust with Israel</a:t>
            </a:r>
            <a:r>
              <a:rPr lang="en-CA" dirty="0"/>
              <a:t>, and his future purpose:</a:t>
            </a:r>
          </a:p>
          <a:p>
            <a:pPr marL="457200" lvl="1" indent="0">
              <a:spcBef>
                <a:spcPts val="0"/>
              </a:spcBef>
              <a:buNone/>
            </a:pPr>
            <a:r>
              <a:rPr lang="en-CA" b="1" u="sng" dirty="0"/>
              <a:t>Ezekiel 24:3-5 ESV</a:t>
            </a:r>
          </a:p>
          <a:p>
            <a:pPr marL="457200" lvl="1" indent="0">
              <a:spcBef>
                <a:spcPts val="0"/>
              </a:spcBef>
              <a:buNone/>
            </a:pPr>
            <a:r>
              <a:rPr lang="en-CA" dirty="0"/>
              <a:t>And utter a parable to the rebellious house and say to them, Thus says the Lord GOD: </a:t>
            </a:r>
          </a:p>
          <a:p>
            <a:pPr marL="914400" lvl="2" indent="0">
              <a:spcBef>
                <a:spcPts val="0"/>
              </a:spcBef>
              <a:buNone/>
            </a:pPr>
            <a:r>
              <a:rPr lang="en-CA" sz="2400" b="1" dirty="0">
                <a:highlight>
                  <a:srgbClr val="FFFF00"/>
                </a:highlight>
              </a:rPr>
              <a:t>Set on the pot</a:t>
            </a:r>
            <a:r>
              <a:rPr lang="en-CA" sz="2400" dirty="0"/>
              <a:t>, set it on; pour in water also;</a:t>
            </a:r>
            <a:br>
              <a:rPr lang="en-CA" sz="2400" dirty="0"/>
            </a:br>
            <a:r>
              <a:rPr lang="en-CA" sz="2400" dirty="0"/>
              <a:t>put in it the pieces of meat, all the good pieces, the thigh and the shoulder; </a:t>
            </a:r>
            <a:br>
              <a:rPr lang="en-CA" sz="2400" dirty="0"/>
            </a:br>
            <a:r>
              <a:rPr lang="en-CA" sz="2400" b="1" dirty="0">
                <a:highlight>
                  <a:srgbClr val="FFFF00"/>
                </a:highlight>
              </a:rPr>
              <a:t>fill it</a:t>
            </a:r>
            <a:r>
              <a:rPr lang="en-CA" sz="2400" dirty="0"/>
              <a:t> with choice bones.</a:t>
            </a:r>
            <a:br>
              <a:rPr lang="en-CA" sz="2400" dirty="0"/>
            </a:br>
            <a:r>
              <a:rPr lang="en-CA" sz="2400" dirty="0"/>
              <a:t>Take the choicest one of the flock; </a:t>
            </a:r>
            <a:br>
              <a:rPr lang="en-CA" sz="2400" dirty="0"/>
            </a:br>
            <a:r>
              <a:rPr lang="en-CA" sz="2400" dirty="0"/>
              <a:t>pile the logs under it; </a:t>
            </a:r>
            <a:r>
              <a:rPr lang="en-CA" sz="2400" b="1" dirty="0">
                <a:highlight>
                  <a:srgbClr val="FFFF00"/>
                </a:highlight>
              </a:rPr>
              <a:t>boil it well</a:t>
            </a:r>
            <a:r>
              <a:rPr lang="en-CA" sz="2400" dirty="0"/>
              <a:t>; seethe also its bones in it.</a:t>
            </a:r>
          </a:p>
          <a:p>
            <a:pPr>
              <a:spcBef>
                <a:spcPts val="1200"/>
              </a:spcBef>
            </a:pPr>
            <a:r>
              <a:rPr lang="en-CA" dirty="0"/>
              <a:t>Jerusalem is the “pot”</a:t>
            </a:r>
          </a:p>
          <a:p>
            <a:pPr>
              <a:spcBef>
                <a:spcPts val="1200"/>
              </a:spcBef>
            </a:pPr>
            <a:r>
              <a:rPr lang="en-CA" dirty="0"/>
              <a:t>The “fire” is the siege of the Chaldeans</a:t>
            </a:r>
          </a:p>
          <a:p>
            <a:pPr>
              <a:spcBef>
                <a:spcPts val="1200"/>
              </a:spcBef>
            </a:pPr>
            <a:r>
              <a:rPr lang="en-CA" dirty="0"/>
              <a:t>The “meat” and the “bones” are the people</a:t>
            </a:r>
          </a:p>
        </p:txBody>
      </p:sp>
    </p:spTree>
    <p:extLst>
      <p:ext uri="{BB962C8B-B14F-4D97-AF65-F5344CB8AC3E}">
        <p14:creationId xmlns:p14="http://schemas.microsoft.com/office/powerpoint/2010/main" val="35273546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455</TotalTime>
  <Words>3125</Words>
  <Application>Microsoft Office PowerPoint</Application>
  <PresentationFormat>Widescreen</PresentationFormat>
  <Paragraphs>141</Paragraphs>
  <Slides>15</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Arial</vt:lpstr>
      <vt:lpstr>Arial Black</vt:lpstr>
      <vt:lpstr>Calibri</vt:lpstr>
      <vt:lpstr>Calibri Light</vt:lpstr>
      <vt:lpstr>Wingdings</vt:lpstr>
      <vt:lpstr>1_Office Theme</vt:lpstr>
      <vt:lpstr>Ezekiel – The Death Sentence</vt:lpstr>
      <vt:lpstr>The Nature of the Crime</vt:lpstr>
      <vt:lpstr>The Death Sentence will be Applied</vt:lpstr>
      <vt:lpstr>The Furnace of the Wrath of YHWH</vt:lpstr>
      <vt:lpstr>Identification of the Guilty</vt:lpstr>
      <vt:lpstr>PowerPoint Presentation</vt:lpstr>
      <vt:lpstr>Oholah and Oholibah</vt:lpstr>
      <vt:lpstr>The Siege of Jerusalem</vt:lpstr>
      <vt:lpstr>The Parable of the Corroded Pot</vt:lpstr>
      <vt:lpstr>PowerPoint Presentation</vt:lpstr>
      <vt:lpstr>A Tragic Symbolic Action</vt:lpstr>
      <vt:lpstr>God’s Primary Focus Remains His Plan </vt:lpstr>
      <vt:lpstr>Know That I Am YHWH</vt:lpstr>
      <vt:lpstr>Prophecies About the Nations</vt:lpstr>
      <vt:lpstr>To be continued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Ezekiel – The Death Sentence</dc:title>
  <dc:creator>Mike Whyte</dc:creator>
  <cp:lastModifiedBy>Mike Whyte</cp:lastModifiedBy>
  <cp:revision>11</cp:revision>
  <dcterms:created xsi:type="dcterms:W3CDTF">2024-05-01T11:35:28Z</dcterms:created>
  <dcterms:modified xsi:type="dcterms:W3CDTF">2024-10-30T10:29:55Z</dcterms:modified>
</cp:coreProperties>
</file>