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78" r:id="rId13"/>
    <p:sldId id="267" r:id="rId14"/>
    <p:sldId id="268" r:id="rId15"/>
    <p:sldId id="269" r:id="rId16"/>
    <p:sldId id="270" r:id="rId17"/>
    <p:sldId id="271" r:id="rId18"/>
    <p:sldId id="272" r:id="rId19"/>
    <p:sldId id="274" r:id="rId20"/>
    <p:sldId id="273" r:id="rId21"/>
    <p:sldId id="275" r:id="rId22"/>
    <p:sldId id="276" r:id="rId23"/>
    <p:sldId id="277" r:id="rId24"/>
  </p:sldIdLst>
  <p:sldSz cx="12192000" cy="6858000"/>
  <p:notesSz cx="6858000" cy="9144000"/>
  <p:embeddedFontLst>
    <p:embeddedFont>
      <p:font typeface="Bookman Old Style" panose="02050604050505020204"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Libre Franklin"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lNOxqJDAdvQnLbBvJLAXx2SVW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c4b7711d3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c4b7711d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560273f75_0_5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560273f75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94fa604bf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94fa604b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6c5aa183e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e6c5aa183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560273f7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e560273f75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560273f75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e560273f75_0_2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560273f75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e560273f75_0_1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60a90bb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f60a90bb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83215b3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e83215b3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560273f75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e560273f75_0_3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83215b3f2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83215b3f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560273f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e560273f7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FDF8F2"/>
        </a:solidFill>
        <a:effectLst/>
      </p:bgPr>
    </p:bg>
    <p:spTree>
      <p:nvGrpSpPr>
        <p:cNvPr id="1" name="Shape 13"/>
        <p:cNvGrpSpPr/>
        <p:nvPr/>
      </p:nvGrpSpPr>
      <p:grpSpPr>
        <a:xfrm>
          <a:off x="0" y="0"/>
          <a:ext cx="0" cy="0"/>
          <a:chOff x="0" y="0"/>
          <a:chExt cx="0" cy="0"/>
        </a:xfrm>
      </p:grpSpPr>
      <p:sp>
        <p:nvSpPr>
          <p:cNvPr id="14" name="Google Shape;14;p13"/>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13"/>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8" name="Google Shape;18;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2"/>
          <p:cNvSpPr txBox="1">
            <a:spLocks noGrp="1"/>
          </p:cNvSpPr>
          <p:nvPr>
            <p:ph type="body" idx="1"/>
          </p:nvPr>
        </p:nvSpPr>
        <p:spPr>
          <a:xfrm rot="5400000">
            <a:off x="4246034" y="-1040553"/>
            <a:ext cx="3760891" cy="10058400"/>
          </a:xfrm>
          <a:prstGeom prst="rect">
            <a:avLst/>
          </a:prstGeom>
          <a:noFill/>
          <a:ln>
            <a:noFill/>
          </a:ln>
        </p:spPr>
        <p:txBody>
          <a:bodyPr spcFirstLastPara="1" wrap="square" lIns="45700" tIns="0" rIns="45700" bIns="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2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rgbClr val="FDF8F2"/>
        </a:solidFill>
        <a:effectLst/>
      </p:bgPr>
    </p:bg>
    <p:spTree>
      <p:nvGrpSpPr>
        <p:cNvPr id="1" name="Shape 83"/>
        <p:cNvGrpSpPr/>
        <p:nvPr/>
      </p:nvGrpSpPr>
      <p:grpSpPr>
        <a:xfrm>
          <a:off x="0" y="0"/>
          <a:ext cx="0" cy="0"/>
          <a:chOff x="0" y="0"/>
          <a:chExt cx="0" cy="0"/>
        </a:xfrm>
      </p:grpSpPr>
      <p:sp>
        <p:nvSpPr>
          <p:cNvPr id="84" name="Google Shape;84;p23"/>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3"/>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3"/>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2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1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FDF8F2"/>
        </a:solidFill>
        <a:effectLst/>
      </p:bgPr>
    </p:bg>
    <p:spTree>
      <p:nvGrpSpPr>
        <p:cNvPr id="1" name="Shape 27"/>
        <p:cNvGrpSpPr/>
        <p:nvPr/>
      </p:nvGrpSpPr>
      <p:grpSpPr>
        <a:xfrm>
          <a:off x="0" y="0"/>
          <a:ext cx="0" cy="0"/>
          <a:chOff x="0" y="0"/>
          <a:chExt cx="0" cy="0"/>
        </a:xfrm>
      </p:grpSpPr>
      <p:sp>
        <p:nvSpPr>
          <p:cNvPr id="28" name="Google Shape;28;p15"/>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5"/>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5"/>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31" name="Google Shape;31;p15"/>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32" name="Google Shape;32;p1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6"/>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16"/>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1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5" name="Google Shape;45;p17"/>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 name="Google Shape;46;p17"/>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7" name="Google Shape;47;p17"/>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 name="Google Shape;48;p1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FDF8F2"/>
        </a:solidFill>
        <a:effectLst/>
      </p:bgPr>
    </p:bg>
    <p:spTree>
      <p:nvGrpSpPr>
        <p:cNvPr id="1" name="Shape 56"/>
        <p:cNvGrpSpPr/>
        <p:nvPr/>
      </p:nvGrpSpPr>
      <p:grpSpPr>
        <a:xfrm>
          <a:off x="0" y="0"/>
          <a:ext cx="0" cy="0"/>
          <a:chOff x="0" y="0"/>
          <a:chExt cx="0" cy="0"/>
        </a:xfrm>
      </p:grpSpPr>
      <p:sp>
        <p:nvSpPr>
          <p:cNvPr id="57" name="Google Shape;57;p19"/>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rgbClr val="FDF8F2"/>
        </a:solidFill>
        <a:effectLst/>
      </p:bgPr>
    </p:bg>
    <p:spTree>
      <p:nvGrpSpPr>
        <p:cNvPr id="1" name="Shape 61"/>
        <p:cNvGrpSpPr/>
        <p:nvPr/>
      </p:nvGrpSpPr>
      <p:grpSpPr>
        <a:xfrm>
          <a:off x="0" y="0"/>
          <a:ext cx="0" cy="0"/>
          <a:chOff x="0" y="0"/>
          <a:chExt cx="0" cy="0"/>
        </a:xfrm>
      </p:grpSpPr>
      <p:sp>
        <p:nvSpPr>
          <p:cNvPr id="62" name="Google Shape;62;p20"/>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0"/>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0"/>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20"/>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6" name="Google Shape;66;p20"/>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a:solidFill>
                  <a:schemeClr val="dk2"/>
                </a:solidFill>
                <a:latin typeface="Libre Franklin"/>
                <a:ea typeface="Libre Franklin"/>
                <a:cs typeface="Libre Franklin"/>
                <a:sym typeface="Libre Franklin"/>
              </a:defRPr>
            </a:lvl1pPr>
            <a:lvl2pPr marL="0" lvl="1" indent="0" algn="l">
              <a:spcBef>
                <a:spcPts val="0"/>
              </a:spcBef>
              <a:buNone/>
              <a:defRPr sz="800">
                <a:solidFill>
                  <a:schemeClr val="dk2"/>
                </a:solidFill>
                <a:latin typeface="Libre Franklin"/>
                <a:ea typeface="Libre Franklin"/>
                <a:cs typeface="Libre Franklin"/>
                <a:sym typeface="Libre Franklin"/>
              </a:defRPr>
            </a:lvl2pPr>
            <a:lvl3pPr marL="0" lvl="2" indent="0" algn="l">
              <a:spcBef>
                <a:spcPts val="0"/>
              </a:spcBef>
              <a:buNone/>
              <a:defRPr sz="800">
                <a:solidFill>
                  <a:schemeClr val="dk2"/>
                </a:solidFill>
                <a:latin typeface="Libre Franklin"/>
                <a:ea typeface="Libre Franklin"/>
                <a:cs typeface="Libre Franklin"/>
                <a:sym typeface="Libre Franklin"/>
              </a:defRPr>
            </a:lvl3pPr>
            <a:lvl4pPr marL="0" lvl="3" indent="0" algn="l">
              <a:spcBef>
                <a:spcPts val="0"/>
              </a:spcBef>
              <a:buNone/>
              <a:defRPr sz="800">
                <a:solidFill>
                  <a:schemeClr val="dk2"/>
                </a:solidFill>
                <a:latin typeface="Libre Franklin"/>
                <a:ea typeface="Libre Franklin"/>
                <a:cs typeface="Libre Franklin"/>
                <a:sym typeface="Libre Franklin"/>
              </a:defRPr>
            </a:lvl4pPr>
            <a:lvl5pPr marL="0" lvl="4" indent="0" algn="l">
              <a:spcBef>
                <a:spcPts val="0"/>
              </a:spcBef>
              <a:buNone/>
              <a:defRPr sz="800">
                <a:solidFill>
                  <a:schemeClr val="dk2"/>
                </a:solidFill>
                <a:latin typeface="Libre Franklin"/>
                <a:ea typeface="Libre Franklin"/>
                <a:cs typeface="Libre Franklin"/>
                <a:sym typeface="Libre Franklin"/>
              </a:defRPr>
            </a:lvl5pPr>
            <a:lvl6pPr marL="0" lvl="5" indent="0" algn="l">
              <a:spcBef>
                <a:spcPts val="0"/>
              </a:spcBef>
              <a:buNone/>
              <a:defRPr sz="800">
                <a:solidFill>
                  <a:schemeClr val="dk2"/>
                </a:solidFill>
                <a:latin typeface="Libre Franklin"/>
                <a:ea typeface="Libre Franklin"/>
                <a:cs typeface="Libre Franklin"/>
                <a:sym typeface="Libre Franklin"/>
              </a:defRPr>
            </a:lvl6pPr>
            <a:lvl7pPr marL="0" lvl="6" indent="0" algn="l">
              <a:spcBef>
                <a:spcPts val="0"/>
              </a:spcBef>
              <a:buNone/>
              <a:defRPr sz="800">
                <a:solidFill>
                  <a:schemeClr val="dk2"/>
                </a:solidFill>
                <a:latin typeface="Libre Franklin"/>
                <a:ea typeface="Libre Franklin"/>
                <a:cs typeface="Libre Franklin"/>
                <a:sym typeface="Libre Franklin"/>
              </a:defRPr>
            </a:lvl7pPr>
            <a:lvl8pPr marL="0" lvl="7" indent="0" algn="l">
              <a:spcBef>
                <a:spcPts val="0"/>
              </a:spcBef>
              <a:buNone/>
              <a:defRPr sz="800">
                <a:solidFill>
                  <a:schemeClr val="dk2"/>
                </a:solidFill>
                <a:latin typeface="Libre Franklin"/>
                <a:ea typeface="Libre Franklin"/>
                <a:cs typeface="Libre Franklin"/>
                <a:sym typeface="Libre Franklin"/>
              </a:defRPr>
            </a:lvl8pPr>
            <a:lvl9pPr marL="0" lvl="8" indent="0" algn="l">
              <a:spcBef>
                <a:spcPts val="0"/>
              </a:spcBef>
              <a:buNone/>
              <a:defRPr sz="800">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rgbClr val="FDF8F2"/>
        </a:solidFill>
        <a:effectLst/>
      </p:bgPr>
    </p:bg>
    <p:spTree>
      <p:nvGrpSpPr>
        <p:cNvPr id="1" name="Shape 69"/>
        <p:cNvGrpSpPr/>
        <p:nvPr/>
      </p:nvGrpSpPr>
      <p:grpSpPr>
        <a:xfrm>
          <a:off x="0" y="0"/>
          <a:ext cx="0" cy="0"/>
          <a:chOff x="0" y="0"/>
          <a:chExt cx="0" cy="0"/>
        </a:xfrm>
      </p:grpSpPr>
      <p:sp>
        <p:nvSpPr>
          <p:cNvPr id="70" name="Google Shape;70;p21"/>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1"/>
          <p:cNvSpPr>
            <a:spLocks noGrp="1"/>
          </p:cNvSpPr>
          <p:nvPr>
            <p:ph type="pic" idx="2"/>
          </p:nvPr>
        </p:nvSpPr>
        <p:spPr>
          <a:xfrm>
            <a:off x="15" y="0"/>
            <a:ext cx="12191985" cy="4578350"/>
          </a:xfrm>
          <a:prstGeom prst="rect">
            <a:avLst/>
          </a:prstGeom>
          <a:solidFill>
            <a:srgbClr val="D8D8D8"/>
          </a:solidFill>
          <a:ln>
            <a:noFill/>
          </a:ln>
        </p:spPr>
        <p:txBody>
          <a:bodyPr spcFirstLastPara="1" wrap="square" lIns="457200" tIns="457200" rIns="0" bIns="45700" anchor="t" anchorCtr="0">
            <a:normAutofit/>
          </a:bodyPr>
          <a:lstStyle>
            <a:lvl1pPr marR="0" lvl="0" algn="l" rtl="0">
              <a:lnSpc>
                <a:spcPct val="110000"/>
              </a:lnSpc>
              <a:spcBef>
                <a:spcPts val="1200"/>
              </a:spcBef>
              <a:spcAft>
                <a:spcPts val="0"/>
              </a:spcAft>
              <a:buClr>
                <a:schemeClr val="accent1"/>
              </a:buClr>
              <a:buSzPts val="3200"/>
              <a:buFont typeface="Calibri"/>
              <a:buNone/>
              <a:defRPr sz="3200" b="0" i="0" u="none" strike="noStrike" cap="none">
                <a:solidFill>
                  <a:srgbClr val="3F3F3F"/>
                </a:solidFill>
                <a:latin typeface="Libre Franklin"/>
                <a:ea typeface="Libre Franklin"/>
                <a:cs typeface="Libre Franklin"/>
                <a:sym typeface="Libre Franklin"/>
              </a:defRPr>
            </a:lvl1pPr>
            <a:lvl2pPr marR="0" lvl="1" algn="l" rtl="0">
              <a:lnSpc>
                <a:spcPct val="100000"/>
              </a:lnSpc>
              <a:spcBef>
                <a:spcPts val="200"/>
              </a:spcBef>
              <a:spcAft>
                <a:spcPts val="0"/>
              </a:spcAft>
              <a:buClr>
                <a:srgbClr val="3F3F3F"/>
              </a:buClr>
              <a:buSzPts val="2800"/>
              <a:buFont typeface="Calibri"/>
              <a:buNone/>
              <a:defRPr sz="2800" b="0" i="0" u="none" strike="noStrike" cap="none">
                <a:solidFill>
                  <a:srgbClr val="3F3F3F"/>
                </a:solidFill>
                <a:latin typeface="Libre Franklin"/>
                <a:ea typeface="Libre Franklin"/>
                <a:cs typeface="Libre Franklin"/>
                <a:sym typeface="Libre Franklin"/>
              </a:defRPr>
            </a:lvl2pPr>
            <a:lvl3pPr marR="0" lvl="2" algn="l" rtl="0">
              <a:lnSpc>
                <a:spcPct val="100000"/>
              </a:lnSpc>
              <a:spcBef>
                <a:spcPts val="400"/>
              </a:spcBef>
              <a:spcAft>
                <a:spcPts val="0"/>
              </a:spcAft>
              <a:buClr>
                <a:srgbClr val="3F3F3F"/>
              </a:buClr>
              <a:buSzPts val="2400"/>
              <a:buFont typeface="Calibri"/>
              <a:buNone/>
              <a:defRPr sz="2400" b="0" i="0" u="none" strike="noStrike" cap="none">
                <a:solidFill>
                  <a:srgbClr val="3F3F3F"/>
                </a:solidFill>
                <a:latin typeface="Libre Franklin"/>
                <a:ea typeface="Libre Franklin"/>
                <a:cs typeface="Libre Franklin"/>
                <a:sym typeface="Libre Franklin"/>
              </a:defRPr>
            </a:lvl3pPr>
            <a:lvl4pPr marR="0" lvl="3" algn="l" rtl="0">
              <a:lnSpc>
                <a:spcPct val="100000"/>
              </a:lnSpc>
              <a:spcBef>
                <a:spcPts val="400"/>
              </a:spcBef>
              <a:spcAft>
                <a:spcPts val="0"/>
              </a:spcAft>
              <a:buClr>
                <a:srgbClr val="3F3F3F"/>
              </a:buClr>
              <a:buSzPts val="2000"/>
              <a:buFont typeface="Calibri"/>
              <a:buNone/>
              <a:defRPr sz="2000" b="0" i="0" u="none" strike="noStrike" cap="none">
                <a:solidFill>
                  <a:srgbClr val="3F3F3F"/>
                </a:solidFill>
                <a:latin typeface="Libre Franklin"/>
                <a:ea typeface="Libre Franklin"/>
                <a:cs typeface="Libre Franklin"/>
                <a:sym typeface="Libre Franklin"/>
              </a:defRPr>
            </a:lvl4pPr>
            <a:lvl5pPr marR="0" lvl="4" algn="l" rtl="0">
              <a:lnSpc>
                <a:spcPct val="100000"/>
              </a:lnSpc>
              <a:spcBef>
                <a:spcPts val="400"/>
              </a:spcBef>
              <a:spcAft>
                <a:spcPts val="0"/>
              </a:spcAft>
              <a:buClr>
                <a:srgbClr val="3F3F3F"/>
              </a:buClr>
              <a:buSzPts val="2000"/>
              <a:buFont typeface="Calibri"/>
              <a:buNone/>
              <a:defRPr sz="2000" b="0" i="0" u="none" strike="noStrike" cap="none">
                <a:solidFill>
                  <a:srgbClr val="3F3F3F"/>
                </a:solidFill>
                <a:latin typeface="Libre Franklin"/>
                <a:ea typeface="Libre Franklin"/>
                <a:cs typeface="Libre Franklin"/>
                <a:sym typeface="Libre Franklin"/>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Libre Franklin"/>
                <a:ea typeface="Libre Franklin"/>
                <a:cs typeface="Libre Franklin"/>
                <a:sym typeface="Libre Franklin"/>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Libre Franklin"/>
                <a:ea typeface="Libre Franklin"/>
                <a:cs typeface="Libre Franklin"/>
                <a:sym typeface="Libre Franklin"/>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Libre Franklin"/>
                <a:ea typeface="Libre Franklin"/>
                <a:cs typeface="Libre Franklin"/>
                <a:sym typeface="Libre Franklin"/>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Libre Franklin"/>
                <a:ea typeface="Libre Franklin"/>
                <a:cs typeface="Libre Franklin"/>
                <a:sym typeface="Libre Franklin"/>
              </a:defRPr>
            </a:lvl9pPr>
          </a:lstStyle>
          <a:p>
            <a:endParaRPr/>
          </a:p>
        </p:txBody>
      </p:sp>
      <p:sp>
        <p:nvSpPr>
          <p:cNvPr id="72" name="Google Shape;72;p21"/>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1"/>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4" name="Google Shape;74;p2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8F2"/>
        </a:solidFill>
        <a:effectLst/>
      </p:bgPr>
    </p:bg>
    <p:spTree>
      <p:nvGrpSpPr>
        <p:cNvPr id="1" name="Shape 5"/>
        <p:cNvGrpSpPr/>
        <p:nvPr/>
      </p:nvGrpSpPr>
      <p:grpSpPr>
        <a:xfrm>
          <a:off x="0" y="0"/>
          <a:ext cx="0" cy="0"/>
          <a:chOff x="0" y="0"/>
          <a:chExt cx="0" cy="0"/>
        </a:xfrm>
      </p:grpSpPr>
      <p:sp>
        <p:nvSpPr>
          <p:cNvPr id="6" name="Google Shape;6;p1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2"/>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9" name="Google Shape;9;p1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1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 name="Google Shape;11;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2"/>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image011.jpg@01D7B936.F89B7870"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cid:image009.jpg@01D7B936.F89B7870"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8" Type="http://schemas.openxmlformats.org/officeDocument/2006/relationships/hyperlink" Target="https://www.mass.gov/service-details/bulk-purchasing-of-naloxone#:~:text=Naloxone%202mg%2F2ml%20Syringe%3A%20%2420.00,per%20box%20(contains%20two%20doses)" TargetMode="External"/><Relationship Id="rId3" Type="http://schemas.openxmlformats.org/officeDocument/2006/relationships/hyperlink" Target="https://www.globenewswire.com/news-release/2019/05/01/1813611/0/en/Naloxone-Spray-Market-To-Reach-USD-928-1-Million-By-2026-Reports-And-Data.html" TargetMode="External"/><Relationship Id="rId7" Type="http://schemas.openxmlformats.org/officeDocument/2006/relationships/hyperlink" Target="https://www.iponz.govt.nz/"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biopharmadive.com/news/teva-narcan-generic-fda-approval-co-prescription/553148/" TargetMode="External"/><Relationship Id="rId5" Type="http://schemas.openxmlformats.org/officeDocument/2006/relationships/hyperlink" Target="https://www.biopharmadive.com/news/emergent-biosolutions-snaps-up-narcan-maker-in-735m-deal/531210/" TargetMode="External"/><Relationship Id="rId10" Type="http://schemas.openxmlformats.org/officeDocument/2006/relationships/hyperlink" Target="https://onlinelibrary.wiley.com/doi/abs/10.1111/add.15682" TargetMode="External"/><Relationship Id="rId4" Type="http://schemas.openxmlformats.org/officeDocument/2006/relationships/hyperlink" Target="https://www.who.int/news-room/fact-sheets/detail/opioid-overdose" TargetMode="External"/><Relationship Id="rId9" Type="http://schemas.openxmlformats.org/officeDocument/2006/relationships/hyperlink" Target="https://www.sciencedaily.com/releases/2021/10/211005175359.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ytimes.com/2020/02/23/us/opioids-tennessee-narcan-training.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dc4b7711d3_0_2"/>
          <p:cNvSpPr txBox="1">
            <a:spLocks noGrp="1"/>
          </p:cNvSpPr>
          <p:nvPr>
            <p:ph type="ctrTitle"/>
          </p:nvPr>
        </p:nvSpPr>
        <p:spPr>
          <a:xfrm>
            <a:off x="5289754" y="639097"/>
            <a:ext cx="6253200" cy="368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8000"/>
              <a:buFont typeface="Bookman Old Style"/>
              <a:buNone/>
            </a:pPr>
            <a:r>
              <a:rPr lang="en-US" sz="8000"/>
              <a:t>Project Iaso</a:t>
            </a:r>
            <a:endParaRPr/>
          </a:p>
        </p:txBody>
      </p:sp>
      <p:sp>
        <p:nvSpPr>
          <p:cNvPr id="95" name="Google Shape;95;gdc4b7711d3_0_2"/>
          <p:cNvSpPr txBox="1">
            <a:spLocks noGrp="1"/>
          </p:cNvSpPr>
          <p:nvPr>
            <p:ph type="subTitle" idx="1"/>
          </p:nvPr>
        </p:nvSpPr>
        <p:spPr>
          <a:xfrm>
            <a:off x="5289753" y="4672739"/>
            <a:ext cx="6269400" cy="10215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en-US" sz="2400">
                <a:solidFill>
                  <a:srgbClr val="262626"/>
                </a:solidFill>
              </a:rPr>
              <a:t>STOPPING THE OPIOID EPIDEMIC</a:t>
            </a:r>
            <a:endParaRPr/>
          </a:p>
        </p:txBody>
      </p:sp>
      <p:pic>
        <p:nvPicPr>
          <p:cNvPr id="96" name="Google Shape;96;gdc4b7711d3_0_2"/>
          <p:cNvPicPr preferRelativeResize="0"/>
          <p:nvPr/>
        </p:nvPicPr>
        <p:blipFill>
          <a:blip r:embed="rId3">
            <a:alphaModFix/>
          </a:blip>
          <a:stretch>
            <a:fillRect/>
          </a:stretch>
        </p:blipFill>
        <p:spPr>
          <a:xfrm>
            <a:off x="0" y="0"/>
            <a:ext cx="4103475" cy="39320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How it works</a:t>
            </a:r>
            <a:endParaRPr/>
          </a:p>
        </p:txBody>
      </p:sp>
      <p:sp>
        <p:nvSpPr>
          <p:cNvPr id="160" name="Google Shape;160;p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Char char=" "/>
            </a:pPr>
            <a:r>
              <a:rPr lang="en-US"/>
              <a:t>It’s a very simple device. Using a wearable device with a timer around the outer circumference, a user arms the device by turning the timer. </a:t>
            </a:r>
            <a:endParaRPr/>
          </a:p>
          <a:p>
            <a:pPr marL="91440" lvl="0" indent="-120650" algn="l" rtl="0">
              <a:lnSpc>
                <a:spcPct val="110000"/>
              </a:lnSpc>
              <a:spcBef>
                <a:spcPts val="1400"/>
              </a:spcBef>
              <a:spcAft>
                <a:spcPts val="0"/>
              </a:spcAft>
              <a:buSzPts val="1900"/>
              <a:buChar char=" "/>
            </a:pPr>
            <a:r>
              <a:rPr lang="en-US"/>
              <a:t>As the timer ticks down slowly, it will hit the ‘alarm’ stage, where a bell will start ringing within the device, alarming the user or others around them. </a:t>
            </a:r>
            <a:endParaRPr/>
          </a:p>
          <a:p>
            <a:pPr marL="91440" lvl="0" indent="-120650" algn="l" rtl="0">
              <a:lnSpc>
                <a:spcPct val="110000"/>
              </a:lnSpc>
              <a:spcBef>
                <a:spcPts val="1400"/>
              </a:spcBef>
              <a:spcAft>
                <a:spcPts val="0"/>
              </a:spcAft>
              <a:buSzPts val="1900"/>
              <a:buChar char=" "/>
            </a:pPr>
            <a:r>
              <a:rPr lang="en-US"/>
              <a:t>If the Naloxone is not needed, the user simply disarms the device. </a:t>
            </a:r>
            <a:endParaRPr/>
          </a:p>
          <a:p>
            <a:pPr marL="91440" lvl="0" indent="-120650" algn="l" rtl="0">
              <a:lnSpc>
                <a:spcPct val="110000"/>
              </a:lnSpc>
              <a:spcBef>
                <a:spcPts val="1400"/>
              </a:spcBef>
              <a:spcAft>
                <a:spcPts val="0"/>
              </a:spcAft>
              <a:buSzPts val="1900"/>
              <a:buChar char=" "/>
            </a:pPr>
            <a:r>
              <a:rPr lang="en-US"/>
              <a:t>If it is not disarmed when the timer finishes the ‘alarm’ stage, it will engage the injector housed within the device, releasing a dose of Naloxone solution into the wearer’s body, either subcutaneously or intramuscularly.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e560273f75_0_505"/>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Validation	</a:t>
            </a:r>
            <a:endParaRPr/>
          </a:p>
        </p:txBody>
      </p:sp>
      <p:sp>
        <p:nvSpPr>
          <p:cNvPr id="166" name="Google Shape;166;ge560273f75_0_505"/>
          <p:cNvSpPr txBox="1">
            <a:spLocks noGrp="1"/>
          </p:cNvSpPr>
          <p:nvPr>
            <p:ph type="body" idx="1"/>
          </p:nvPr>
        </p:nvSpPr>
        <p:spPr>
          <a:xfrm>
            <a:off x="1097280" y="2108201"/>
            <a:ext cx="10058400" cy="3760800"/>
          </a:xfrm>
          <a:prstGeom prst="rect">
            <a:avLst/>
          </a:prstGeom>
        </p:spPr>
        <p:txBody>
          <a:bodyPr spcFirstLastPara="1" wrap="square" lIns="0" tIns="45700" rIns="0" bIns="45700" anchor="t" anchorCtr="0">
            <a:normAutofit/>
          </a:bodyPr>
          <a:lstStyle/>
          <a:p>
            <a:pPr marL="0" lvl="0" indent="0" algn="l" rtl="0">
              <a:spcBef>
                <a:spcPts val="1200"/>
              </a:spcBef>
              <a:spcAft>
                <a:spcPts val="0"/>
              </a:spcAft>
              <a:buNone/>
            </a:pPr>
            <a:r>
              <a:rPr lang="en-US"/>
              <a:t>We’ve had direct discussions with stakeholders, including the head of Harm Reduction at NZ Needle Exchange, as well as discussions with recreational users as well. </a:t>
            </a:r>
            <a:endParaRPr/>
          </a:p>
          <a:p>
            <a:pPr marL="0" lvl="0" indent="0" algn="l" rtl="0">
              <a:spcBef>
                <a:spcPts val="1200"/>
              </a:spcBef>
              <a:spcAft>
                <a:spcPts val="0"/>
              </a:spcAft>
              <a:buNone/>
            </a:pPr>
            <a:r>
              <a:rPr lang="en-US"/>
              <a:t>We’ve had discussions with one of the most highly respected Anaesthetists in the Waikato.</a:t>
            </a:r>
            <a:endParaRPr/>
          </a:p>
          <a:p>
            <a:pPr marL="0" lvl="0" indent="0" algn="l" rtl="0">
              <a:spcBef>
                <a:spcPts val="1200"/>
              </a:spcBef>
              <a:spcAft>
                <a:spcPts val="200"/>
              </a:spcAft>
              <a:buNone/>
            </a:pPr>
            <a:r>
              <a:rPr lang="en-US"/>
              <a:t>We also have a proposal for an in depth market research project to be completed prior to seed funding.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56AB-3EE3-4688-B4B9-95C478B7EB61}"/>
              </a:ext>
            </a:extLst>
          </p:cNvPr>
          <p:cNvSpPr>
            <a:spLocks noGrp="1"/>
          </p:cNvSpPr>
          <p:nvPr>
            <p:ph type="title"/>
          </p:nvPr>
        </p:nvSpPr>
        <p:spPr/>
        <p:txBody>
          <a:bodyPr/>
          <a:lstStyle/>
          <a:p>
            <a:r>
              <a:rPr lang="en-US" dirty="0"/>
              <a:t>The device</a:t>
            </a:r>
          </a:p>
        </p:txBody>
      </p:sp>
      <p:sp>
        <p:nvSpPr>
          <p:cNvPr id="3" name="Text Placeholder 2">
            <a:extLst>
              <a:ext uri="{FF2B5EF4-FFF2-40B4-BE49-F238E27FC236}">
                <a16:creationId xmlns:a16="http://schemas.microsoft.com/office/drawing/2014/main" id="{D579C86D-19AD-45C3-B931-4D35B0544B74}"/>
              </a:ext>
            </a:extLst>
          </p:cNvPr>
          <p:cNvSpPr>
            <a:spLocks noGrp="1"/>
          </p:cNvSpPr>
          <p:nvPr>
            <p:ph type="body" idx="1"/>
          </p:nvPr>
        </p:nvSpPr>
        <p:spPr/>
        <p:txBody>
          <a:bodyPr/>
          <a:lstStyle/>
          <a:p>
            <a:r>
              <a:rPr lang="en-US" dirty="0"/>
              <a:t>We’ve recently completed the first prototype. </a:t>
            </a:r>
          </a:p>
          <a:p>
            <a:r>
              <a:rPr lang="en-US" dirty="0"/>
              <a:t>It’s not pretty, it’s </a:t>
            </a:r>
            <a:r>
              <a:rPr lang="en-US" b="1" dirty="0"/>
              <a:t>much</a:t>
            </a:r>
            <a:r>
              <a:rPr lang="en-US" dirty="0"/>
              <a:t> bigger than it will end up, but it does what it should. The ‘nub’ poking out of it was just because of the parts we used to put it together, that won’t be in the end iteration either. </a:t>
            </a:r>
          </a:p>
          <a:p>
            <a:r>
              <a:rPr lang="en-US" dirty="0"/>
              <a:t>Once we’ve finished, it is aimed to not be much bigger than a deck of cards, strapped on either your forearm or your outer thigh for intramuscular injection. </a:t>
            </a:r>
          </a:p>
          <a:p>
            <a:endParaRPr lang="en-US" dirty="0"/>
          </a:p>
        </p:txBody>
      </p:sp>
      <p:pic>
        <p:nvPicPr>
          <p:cNvPr id="4" name="Picture 3">
            <a:extLst>
              <a:ext uri="{FF2B5EF4-FFF2-40B4-BE49-F238E27FC236}">
                <a16:creationId xmlns:a16="http://schemas.microsoft.com/office/drawing/2014/main" id="{B91BC2B0-0E1D-4354-A594-FBFBAAFC2685}"/>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95425" y="0"/>
            <a:ext cx="2199295" cy="1899821"/>
          </a:xfrm>
          <a:prstGeom prst="rect">
            <a:avLst/>
          </a:prstGeom>
          <a:noFill/>
          <a:ln>
            <a:noFill/>
          </a:ln>
        </p:spPr>
      </p:pic>
      <p:pic>
        <p:nvPicPr>
          <p:cNvPr id="5" name="Picture 4">
            <a:extLst>
              <a:ext uri="{FF2B5EF4-FFF2-40B4-BE49-F238E27FC236}">
                <a16:creationId xmlns:a16="http://schemas.microsoft.com/office/drawing/2014/main" id="{24870902-B4FB-4E74-82D0-FCF5AD1653CA}"/>
              </a:ext>
            </a:extLst>
          </p:cNvPr>
          <p:cNvPicPr/>
          <p:nvPr/>
        </p:nvPicPr>
        <p:blipFill rotWithShape="1">
          <a:blip r:embed="rId4" r:link="rId5">
            <a:extLst>
              <a:ext uri="{28A0092B-C50C-407E-A947-70E740481C1C}">
                <a14:useLocalDpi xmlns:a14="http://schemas.microsoft.com/office/drawing/2010/main" val="0"/>
              </a:ext>
            </a:extLst>
          </a:blip>
          <a:srcRect r="37106"/>
          <a:stretch/>
        </p:blipFill>
        <p:spPr bwMode="auto">
          <a:xfrm>
            <a:off x="7164280" y="0"/>
            <a:ext cx="1731145" cy="1899821"/>
          </a:xfrm>
          <a:prstGeom prst="rect">
            <a:avLst/>
          </a:prstGeom>
          <a:noFill/>
          <a:ln>
            <a:noFill/>
          </a:ln>
        </p:spPr>
      </p:pic>
    </p:spTree>
    <p:extLst>
      <p:ext uri="{BB962C8B-B14F-4D97-AF65-F5344CB8AC3E}">
        <p14:creationId xmlns:p14="http://schemas.microsoft.com/office/powerpoint/2010/main" val="428509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e94fa604bf_0_1"/>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Birth of the company	</a:t>
            </a:r>
            <a:endParaRPr/>
          </a:p>
        </p:txBody>
      </p:sp>
      <p:sp>
        <p:nvSpPr>
          <p:cNvPr id="172" name="Google Shape;172;ge94fa604bf_0_1"/>
          <p:cNvSpPr txBox="1">
            <a:spLocks noGrp="1"/>
          </p:cNvSpPr>
          <p:nvPr>
            <p:ph type="body" idx="1"/>
          </p:nvPr>
        </p:nvSpPr>
        <p:spPr>
          <a:xfrm>
            <a:off x="1097280" y="2108201"/>
            <a:ext cx="10058400" cy="3760800"/>
          </a:xfrm>
          <a:prstGeom prst="rect">
            <a:avLst/>
          </a:prstGeom>
        </p:spPr>
        <p:txBody>
          <a:bodyPr spcFirstLastPara="1" wrap="square" lIns="0" tIns="45700" rIns="0" bIns="45700" anchor="t" anchorCtr="0">
            <a:normAutofit/>
          </a:bodyPr>
          <a:lstStyle/>
          <a:p>
            <a:pPr marL="0" lvl="0" indent="0" algn="l" rtl="0">
              <a:spcBef>
                <a:spcPts val="1200"/>
              </a:spcBef>
              <a:spcAft>
                <a:spcPts val="0"/>
              </a:spcAft>
              <a:buNone/>
            </a:pPr>
            <a:r>
              <a:rPr lang="en-US"/>
              <a:t>Started by Tim Andrews, with initial engineering support by Ben Murton, Iaso is still in the initial stages. </a:t>
            </a:r>
            <a:endParaRPr/>
          </a:p>
          <a:p>
            <a:pPr marL="0" lvl="0" indent="0" algn="l" rtl="0">
              <a:spcBef>
                <a:spcPts val="1200"/>
              </a:spcBef>
              <a:spcAft>
                <a:spcPts val="0"/>
              </a:spcAft>
              <a:buNone/>
            </a:pPr>
            <a:r>
              <a:rPr lang="en-US"/>
              <a:t>So far, we've gotten an NZ Provisional Patent and have completed the prototype in early August, with support from Callaghan Innovation’s Getting Started Grant. </a:t>
            </a:r>
            <a:endParaRPr/>
          </a:p>
          <a:p>
            <a:pPr marL="0" lvl="0" indent="0" algn="l" rtl="0">
              <a:spcBef>
                <a:spcPts val="1200"/>
              </a:spcBef>
              <a:spcAft>
                <a:spcPts val="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e6c5aa183e_0_18"/>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Next Steps	</a:t>
            </a:r>
            <a:endParaRPr/>
          </a:p>
        </p:txBody>
      </p:sp>
      <p:sp>
        <p:nvSpPr>
          <p:cNvPr id="178" name="Google Shape;178;ge6c5aa183e_0_18"/>
          <p:cNvSpPr txBox="1">
            <a:spLocks noGrp="1"/>
          </p:cNvSpPr>
          <p:nvPr>
            <p:ph type="body" idx="1"/>
          </p:nvPr>
        </p:nvSpPr>
        <p:spPr>
          <a:xfrm>
            <a:off x="1097280" y="2108201"/>
            <a:ext cx="10058400" cy="3760800"/>
          </a:xfrm>
          <a:prstGeom prst="rect">
            <a:avLst/>
          </a:prstGeom>
        </p:spPr>
        <p:txBody>
          <a:bodyPr spcFirstLastPara="1" wrap="square" lIns="0" tIns="45700" rIns="0" bIns="45700" anchor="t" anchorCtr="0">
            <a:normAutofit/>
          </a:bodyPr>
          <a:lstStyle/>
          <a:p>
            <a:pPr marL="0" lvl="0" indent="0" algn="l" rtl="0">
              <a:spcBef>
                <a:spcPts val="1200"/>
              </a:spcBef>
              <a:spcAft>
                <a:spcPts val="0"/>
              </a:spcAft>
              <a:buNone/>
            </a:pPr>
            <a:r>
              <a:rPr lang="en-US"/>
              <a:t>2021</a:t>
            </a:r>
            <a:r>
              <a:rPr lang="en-US" baseline="30000"/>
              <a:t>est</a:t>
            </a:r>
            <a:r>
              <a:rPr lang="en-US"/>
              <a:t> - PCT Patent Applications, Regulatory Strategy Documents, Mechanical Engineering and Market Research - ending with us poised to commence pre-clinical studies - RSD will shine further light on specific costs, timelines and requirements for regulatory approval</a:t>
            </a:r>
            <a:endParaRPr/>
          </a:p>
          <a:p>
            <a:pPr marL="0" lvl="0" indent="0" algn="l" rtl="0">
              <a:spcBef>
                <a:spcPts val="1200"/>
              </a:spcBef>
              <a:spcAft>
                <a:spcPts val="0"/>
              </a:spcAft>
              <a:buNone/>
            </a:pPr>
            <a:endParaRPr/>
          </a:p>
          <a:p>
            <a:pPr marL="0" lvl="0" indent="0" algn="l" rtl="0">
              <a:spcBef>
                <a:spcPts val="1200"/>
              </a:spcBef>
              <a:spcAft>
                <a:spcPts val="0"/>
              </a:spcAft>
              <a:buClr>
                <a:schemeClr val="dk1"/>
              </a:buClr>
              <a:buSzPts val="1100"/>
              <a:buFont typeface="Arial"/>
              <a:buNone/>
            </a:pPr>
            <a:r>
              <a:rPr lang="en-US"/>
              <a:t>2022</a:t>
            </a:r>
            <a:r>
              <a:rPr lang="en-US" baseline="30000"/>
              <a:t>est</a:t>
            </a:r>
            <a:r>
              <a:rPr lang="en-US"/>
              <a:t> - Patent Applications across jurisdictions, Pre-Clinical trials and any further design iterations - Ending with us poised to start Clinical trials, subject to RSD</a:t>
            </a:r>
            <a:endParaRPr/>
          </a:p>
          <a:p>
            <a:pPr marL="0" lvl="0" indent="0" algn="l" rtl="0">
              <a:spcBef>
                <a:spcPts val="1200"/>
              </a:spcBef>
              <a:spcAft>
                <a:spcPts val="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e560273f75_0_56"/>
          <p:cNvSpPr txBox="1"/>
          <p:nvPr/>
        </p:nvSpPr>
        <p:spPr>
          <a:xfrm>
            <a:off x="897691" y="957001"/>
            <a:ext cx="4187100" cy="1693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000" b="0" i="0" u="none" strike="noStrike" cap="none">
                <a:solidFill>
                  <a:srgbClr val="000000"/>
                </a:solidFill>
                <a:latin typeface="Arial"/>
                <a:ea typeface="Arial"/>
                <a:cs typeface="Arial"/>
                <a:sym typeface="Arial"/>
              </a:rPr>
              <a:t>Direct Competitors</a:t>
            </a:r>
            <a:endParaRPr sz="900"/>
          </a:p>
        </p:txBody>
      </p:sp>
      <p:pic>
        <p:nvPicPr>
          <p:cNvPr id="184" name="Google Shape;184;ge560273f75_0_56"/>
          <p:cNvPicPr preferRelativeResize="0"/>
          <p:nvPr/>
        </p:nvPicPr>
        <p:blipFill rotWithShape="1">
          <a:blip r:embed="rId3">
            <a:alphaModFix/>
          </a:blip>
          <a:srcRect l="7175" t="24756" b="2663"/>
          <a:stretch/>
        </p:blipFill>
        <p:spPr>
          <a:xfrm>
            <a:off x="6019483" y="0"/>
            <a:ext cx="6172517" cy="6858000"/>
          </a:xfrm>
          <a:prstGeom prst="rect">
            <a:avLst/>
          </a:prstGeom>
          <a:noFill/>
          <a:ln>
            <a:noFill/>
          </a:ln>
        </p:spPr>
      </p:pic>
      <p:sp>
        <p:nvSpPr>
          <p:cNvPr id="185" name="Google Shape;185;ge560273f75_0_56"/>
          <p:cNvSpPr txBox="1"/>
          <p:nvPr/>
        </p:nvSpPr>
        <p:spPr>
          <a:xfrm>
            <a:off x="7043986" y="957001"/>
            <a:ext cx="4187100" cy="1693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000" b="0" i="0" u="none" strike="noStrike" cap="none">
                <a:solidFill>
                  <a:srgbClr val="FFFFFF"/>
                </a:solidFill>
                <a:latin typeface="Arial"/>
                <a:ea typeface="Arial"/>
                <a:cs typeface="Arial"/>
                <a:sym typeface="Arial"/>
              </a:rPr>
              <a:t>Future Competitors</a:t>
            </a:r>
            <a:endParaRPr sz="900"/>
          </a:p>
        </p:txBody>
      </p:sp>
      <p:grpSp>
        <p:nvGrpSpPr>
          <p:cNvPr id="186" name="Google Shape;186;ge560273f75_0_56"/>
          <p:cNvGrpSpPr/>
          <p:nvPr/>
        </p:nvGrpSpPr>
        <p:grpSpPr>
          <a:xfrm>
            <a:off x="897691" y="3776663"/>
            <a:ext cx="4186950" cy="1933400"/>
            <a:chOff x="0" y="-66675"/>
            <a:chExt cx="8373900" cy="3866800"/>
          </a:xfrm>
        </p:grpSpPr>
        <p:sp>
          <p:nvSpPr>
            <p:cNvPr id="187" name="Google Shape;187;ge560273f75_0_56"/>
            <p:cNvSpPr txBox="1"/>
            <p:nvPr/>
          </p:nvSpPr>
          <p:spPr>
            <a:xfrm>
              <a:off x="0" y="-66675"/>
              <a:ext cx="8373900" cy="615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000000"/>
                  </a:solidFill>
                  <a:latin typeface="Arial"/>
                  <a:ea typeface="Arial"/>
                  <a:cs typeface="Arial"/>
                  <a:sym typeface="Arial"/>
                </a:rPr>
                <a:t>Narcan</a:t>
              </a:r>
              <a:endParaRPr sz="900"/>
            </a:p>
          </p:txBody>
        </p:sp>
        <p:sp>
          <p:nvSpPr>
            <p:cNvPr id="188" name="Google Shape;188;ge560273f75_0_56"/>
            <p:cNvSpPr txBox="1"/>
            <p:nvPr/>
          </p:nvSpPr>
          <p:spPr>
            <a:xfrm>
              <a:off x="0" y="1558925"/>
              <a:ext cx="8373900" cy="615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000000"/>
                  </a:solidFill>
                  <a:latin typeface="Arial"/>
                  <a:ea typeface="Arial"/>
                  <a:cs typeface="Arial"/>
                  <a:sym typeface="Arial"/>
                </a:rPr>
                <a:t>Evzio</a:t>
              </a:r>
              <a:endParaRPr sz="900"/>
            </a:p>
          </p:txBody>
        </p:sp>
        <p:sp>
          <p:nvSpPr>
            <p:cNvPr id="189" name="Google Shape;189;ge560273f75_0_56"/>
            <p:cNvSpPr txBox="1"/>
            <p:nvPr/>
          </p:nvSpPr>
          <p:spPr>
            <a:xfrm>
              <a:off x="0" y="3184525"/>
              <a:ext cx="8373900" cy="615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000000"/>
                  </a:solidFill>
                  <a:latin typeface="Arial"/>
                  <a:ea typeface="Arial"/>
                  <a:cs typeface="Arial"/>
                  <a:sym typeface="Arial"/>
                </a:rPr>
                <a:t>Generic Nasal Spray (Pfizer/T</a:t>
              </a:r>
              <a:r>
                <a:rPr lang="en-US" sz="2000"/>
                <a:t>eva</a:t>
              </a:r>
              <a:r>
                <a:rPr lang="en-US" sz="2000" b="0" i="0" u="none" strike="noStrike" cap="none">
                  <a:solidFill>
                    <a:srgbClr val="000000"/>
                  </a:solidFill>
                  <a:latin typeface="Arial"/>
                  <a:ea typeface="Arial"/>
                  <a:cs typeface="Arial"/>
                  <a:sym typeface="Arial"/>
                </a:rPr>
                <a:t>)</a:t>
              </a:r>
              <a:endParaRPr sz="900"/>
            </a:p>
          </p:txBody>
        </p:sp>
      </p:grpSp>
      <p:grpSp>
        <p:nvGrpSpPr>
          <p:cNvPr id="190" name="Google Shape;190;ge560273f75_0_56"/>
          <p:cNvGrpSpPr/>
          <p:nvPr/>
        </p:nvGrpSpPr>
        <p:grpSpPr>
          <a:xfrm>
            <a:off x="7043986" y="3776663"/>
            <a:ext cx="4186950" cy="2644600"/>
            <a:chOff x="0" y="-66675"/>
            <a:chExt cx="8373900" cy="5289200"/>
          </a:xfrm>
        </p:grpSpPr>
        <p:sp>
          <p:nvSpPr>
            <p:cNvPr id="191" name="Google Shape;191;ge560273f75_0_56"/>
            <p:cNvSpPr txBox="1"/>
            <p:nvPr/>
          </p:nvSpPr>
          <p:spPr>
            <a:xfrm>
              <a:off x="0" y="-66675"/>
              <a:ext cx="8373900" cy="1477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Naloxowatch - smart watch with Naloxone injector</a:t>
              </a:r>
              <a:endParaRPr sz="900"/>
            </a:p>
          </p:txBody>
        </p:sp>
        <p:sp>
          <p:nvSpPr>
            <p:cNvPr id="192" name="Google Shape;192;ge560273f75_0_56"/>
            <p:cNvSpPr txBox="1"/>
            <p:nvPr/>
          </p:nvSpPr>
          <p:spPr>
            <a:xfrm>
              <a:off x="0" y="2270125"/>
              <a:ext cx="8373900" cy="615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Embedded device - surgical implant</a:t>
              </a:r>
              <a:endParaRPr sz="900"/>
            </a:p>
          </p:txBody>
        </p:sp>
        <p:sp>
          <p:nvSpPr>
            <p:cNvPr id="193" name="Google Shape;193;ge560273f75_0_56"/>
            <p:cNvSpPr txBox="1"/>
            <p:nvPr/>
          </p:nvSpPr>
          <p:spPr>
            <a:xfrm>
              <a:off x="0" y="4606925"/>
              <a:ext cx="8373900" cy="615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Sensor based devices </a:t>
              </a:r>
              <a:endParaRPr sz="900"/>
            </a:p>
          </p:txBody>
        </p:sp>
      </p:grpSp>
      <p:cxnSp>
        <p:nvCxnSpPr>
          <p:cNvPr id="194" name="Google Shape;194;ge560273f75_0_56"/>
          <p:cNvCxnSpPr/>
          <p:nvPr/>
        </p:nvCxnSpPr>
        <p:spPr>
          <a:xfrm>
            <a:off x="7043986" y="3142325"/>
            <a:ext cx="4187100" cy="0"/>
          </a:xfrm>
          <a:prstGeom prst="straightConnector1">
            <a:avLst/>
          </a:prstGeom>
          <a:noFill/>
          <a:ln w="9525" cap="rnd" cmpd="sng">
            <a:solidFill>
              <a:srgbClr val="FFFFFF"/>
            </a:solidFill>
            <a:prstDash val="solid"/>
            <a:round/>
            <a:headEnd type="none" w="sm" len="sm"/>
            <a:tailEnd type="none" w="sm" len="sm"/>
          </a:ln>
        </p:spPr>
      </p:cxnSp>
      <p:cxnSp>
        <p:nvCxnSpPr>
          <p:cNvPr id="195" name="Google Shape;195;ge560273f75_0_56"/>
          <p:cNvCxnSpPr/>
          <p:nvPr/>
        </p:nvCxnSpPr>
        <p:spPr>
          <a:xfrm>
            <a:off x="897691" y="3142325"/>
            <a:ext cx="4187100" cy="0"/>
          </a:xfrm>
          <a:prstGeom prst="straightConnector1">
            <a:avLst/>
          </a:prstGeom>
          <a:noFill/>
          <a:ln w="9525" cap="rnd" cmpd="sng">
            <a:solidFill>
              <a:srgbClr val="000000"/>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e560273f75_0_239"/>
          <p:cNvSpPr txBox="1"/>
          <p:nvPr/>
        </p:nvSpPr>
        <p:spPr>
          <a:xfrm>
            <a:off x="1114425" y="804492"/>
            <a:ext cx="6816000" cy="2268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700" b="0" i="0" u="none" strike="noStrike" cap="none">
                <a:solidFill>
                  <a:srgbClr val="000000"/>
                </a:solidFill>
                <a:latin typeface="Arial"/>
                <a:ea typeface="Arial"/>
                <a:cs typeface="Arial"/>
                <a:sym typeface="Arial"/>
              </a:rPr>
              <a:t>Competitor Approach</a:t>
            </a:r>
            <a:endParaRPr sz="900"/>
          </a:p>
        </p:txBody>
      </p:sp>
      <p:grpSp>
        <p:nvGrpSpPr>
          <p:cNvPr id="201" name="Google Shape;201;ge560273f75_0_239"/>
          <p:cNvGrpSpPr/>
          <p:nvPr/>
        </p:nvGrpSpPr>
        <p:grpSpPr>
          <a:xfrm>
            <a:off x="1114425" y="3894296"/>
            <a:ext cx="2495550" cy="2446796"/>
            <a:chOff x="0" y="-9525"/>
            <a:chExt cx="4991100" cy="4893592"/>
          </a:xfrm>
        </p:grpSpPr>
        <p:sp>
          <p:nvSpPr>
            <p:cNvPr id="202" name="Google Shape;202;ge560273f75_0_239"/>
            <p:cNvSpPr txBox="1"/>
            <p:nvPr/>
          </p:nvSpPr>
          <p:spPr>
            <a:xfrm>
              <a:off x="0" y="1837267"/>
              <a:ext cx="4991100" cy="3046800"/>
            </a:xfrm>
            <a:prstGeom prst="rect">
              <a:avLst/>
            </a:prstGeom>
            <a:noFill/>
            <a:ln>
              <a:noFill/>
            </a:ln>
          </p:spPr>
          <p:txBody>
            <a:bodyPr spcFirstLastPara="1" wrap="square" lIns="0" tIns="0" rIns="0" bIns="0" anchor="t" anchorCtr="0">
              <a:spAutoFit/>
            </a:bodyPr>
            <a:lstStyle/>
            <a:p>
              <a:pPr marL="0" marR="0" lvl="0" indent="0" algn="l" rtl="0">
                <a:lnSpc>
                  <a:spcPct val="139956"/>
                </a:lnSpc>
                <a:spcBef>
                  <a:spcPts val="0"/>
                </a:spcBef>
                <a:spcAft>
                  <a:spcPts val="0"/>
                </a:spcAft>
                <a:buNone/>
              </a:pPr>
              <a:r>
                <a:rPr lang="en-US" sz="1500" b="0" i="0" u="none" strike="noStrike" cap="none">
                  <a:solidFill>
                    <a:srgbClr val="796572"/>
                  </a:solidFill>
                  <a:latin typeface="Arial"/>
                  <a:ea typeface="Arial"/>
                  <a:cs typeface="Arial"/>
                  <a:sym typeface="Arial"/>
                </a:rPr>
                <a:t>The approach of manual administration of Naloxone works for many prescribed users and for first responders. </a:t>
              </a:r>
              <a:endParaRPr sz="900"/>
            </a:p>
          </p:txBody>
        </p:sp>
        <p:sp>
          <p:nvSpPr>
            <p:cNvPr id="203" name="Google Shape;203;ge560273f75_0_239"/>
            <p:cNvSpPr txBox="1"/>
            <p:nvPr/>
          </p:nvSpPr>
          <p:spPr>
            <a:xfrm>
              <a:off x="0" y="-9525"/>
              <a:ext cx="4991100" cy="1557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300" b="0" i="0" u="none" strike="noStrike" cap="none">
                  <a:solidFill>
                    <a:srgbClr val="000000"/>
                  </a:solidFill>
                  <a:latin typeface="Arial"/>
                  <a:ea typeface="Arial"/>
                  <a:cs typeface="Arial"/>
                  <a:sym typeface="Arial"/>
                </a:rPr>
                <a:t>Approach 1 - Sprays</a:t>
              </a:r>
              <a:endParaRPr sz="900"/>
            </a:p>
          </p:txBody>
        </p:sp>
      </p:grpSp>
      <p:grpSp>
        <p:nvGrpSpPr>
          <p:cNvPr id="204" name="Google Shape;204;ge560273f75_0_239"/>
          <p:cNvGrpSpPr/>
          <p:nvPr/>
        </p:nvGrpSpPr>
        <p:grpSpPr>
          <a:xfrm>
            <a:off x="4848226" y="3894296"/>
            <a:ext cx="2495550" cy="2446796"/>
            <a:chOff x="0" y="-9525"/>
            <a:chExt cx="4991100" cy="4893592"/>
          </a:xfrm>
        </p:grpSpPr>
        <p:sp>
          <p:nvSpPr>
            <p:cNvPr id="205" name="Google Shape;205;ge560273f75_0_239"/>
            <p:cNvSpPr txBox="1"/>
            <p:nvPr/>
          </p:nvSpPr>
          <p:spPr>
            <a:xfrm>
              <a:off x="0" y="1837267"/>
              <a:ext cx="4991100" cy="3046800"/>
            </a:xfrm>
            <a:prstGeom prst="rect">
              <a:avLst/>
            </a:prstGeom>
            <a:noFill/>
            <a:ln>
              <a:noFill/>
            </a:ln>
          </p:spPr>
          <p:txBody>
            <a:bodyPr spcFirstLastPara="1" wrap="square" lIns="0" tIns="0" rIns="0" bIns="0" anchor="t" anchorCtr="0">
              <a:spAutoFit/>
            </a:bodyPr>
            <a:lstStyle/>
            <a:p>
              <a:pPr marL="0" marR="0" lvl="0" indent="0" algn="l" rtl="0">
                <a:lnSpc>
                  <a:spcPct val="139956"/>
                </a:lnSpc>
                <a:spcBef>
                  <a:spcPts val="0"/>
                </a:spcBef>
                <a:spcAft>
                  <a:spcPts val="0"/>
                </a:spcAft>
                <a:buNone/>
              </a:pPr>
              <a:r>
                <a:rPr lang="en-US" sz="1500" b="0" i="0" u="none" strike="noStrike" cap="none">
                  <a:solidFill>
                    <a:srgbClr val="796572"/>
                  </a:solidFill>
                  <a:latin typeface="Arial"/>
                  <a:ea typeface="Arial"/>
                  <a:cs typeface="Arial"/>
                  <a:sym typeface="Arial"/>
                </a:rPr>
                <a:t>While this device will be expensive, it is a 'round the clock' solution that would work well for many users who can afford it.</a:t>
              </a:r>
              <a:endParaRPr sz="900"/>
            </a:p>
          </p:txBody>
        </p:sp>
        <p:sp>
          <p:nvSpPr>
            <p:cNvPr id="206" name="Google Shape;206;ge560273f75_0_239"/>
            <p:cNvSpPr txBox="1"/>
            <p:nvPr/>
          </p:nvSpPr>
          <p:spPr>
            <a:xfrm>
              <a:off x="0" y="-9525"/>
              <a:ext cx="4991100" cy="1557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300" b="0" i="0" u="none" strike="noStrike" cap="none">
                  <a:solidFill>
                    <a:srgbClr val="000000"/>
                  </a:solidFill>
                  <a:latin typeface="Arial"/>
                  <a:ea typeface="Arial"/>
                  <a:cs typeface="Arial"/>
                  <a:sym typeface="Arial"/>
                </a:rPr>
                <a:t>Approach 2 - Smart watch</a:t>
              </a:r>
              <a:endParaRPr sz="900"/>
            </a:p>
          </p:txBody>
        </p:sp>
      </p:grpSp>
      <p:grpSp>
        <p:nvGrpSpPr>
          <p:cNvPr id="207" name="Google Shape;207;ge560273f75_0_239"/>
          <p:cNvGrpSpPr/>
          <p:nvPr/>
        </p:nvGrpSpPr>
        <p:grpSpPr>
          <a:xfrm>
            <a:off x="8582026" y="3894296"/>
            <a:ext cx="2495550" cy="2498046"/>
            <a:chOff x="0" y="-9525"/>
            <a:chExt cx="4991100" cy="4996092"/>
          </a:xfrm>
        </p:grpSpPr>
        <p:sp>
          <p:nvSpPr>
            <p:cNvPr id="208" name="Google Shape;208;ge560273f75_0_239"/>
            <p:cNvSpPr txBox="1"/>
            <p:nvPr/>
          </p:nvSpPr>
          <p:spPr>
            <a:xfrm>
              <a:off x="0" y="2548467"/>
              <a:ext cx="4991100" cy="2438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200">
                  <a:solidFill>
                    <a:srgbClr val="796572"/>
                  </a:solidFill>
                </a:rPr>
                <a:t>While these are admittedly very effective, </a:t>
              </a:r>
              <a:r>
                <a:rPr lang="en-US" sz="1200" b="0" i="0" u="none" strike="noStrike" cap="none">
                  <a:solidFill>
                    <a:srgbClr val="796572"/>
                  </a:solidFill>
                  <a:latin typeface="Arial"/>
                  <a:ea typeface="Arial"/>
                  <a:cs typeface="Arial"/>
                  <a:sym typeface="Arial"/>
                </a:rPr>
                <a:t>the sensors and computation may price these high enough to make it inaccessible for recreational users.</a:t>
              </a:r>
              <a:endParaRPr sz="800"/>
            </a:p>
          </p:txBody>
        </p:sp>
        <p:sp>
          <p:nvSpPr>
            <p:cNvPr id="209" name="Google Shape;209;ge560273f75_0_239"/>
            <p:cNvSpPr txBox="1"/>
            <p:nvPr/>
          </p:nvSpPr>
          <p:spPr>
            <a:xfrm>
              <a:off x="0" y="-9525"/>
              <a:ext cx="4991100" cy="2407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300" b="0" i="0" u="none" strike="noStrike" cap="none">
                  <a:solidFill>
                    <a:srgbClr val="000000"/>
                  </a:solidFill>
                  <a:latin typeface="Arial"/>
                  <a:ea typeface="Arial"/>
                  <a:cs typeface="Arial"/>
                  <a:sym typeface="Arial"/>
                </a:rPr>
                <a:t>Approach 3 - Sensor based devices</a:t>
              </a:r>
              <a:endParaRPr sz="900"/>
            </a:p>
          </p:txBody>
        </p:sp>
      </p:grpSp>
      <p:pic>
        <p:nvPicPr>
          <p:cNvPr id="210" name="Google Shape;210;ge560273f75_0_239"/>
          <p:cNvPicPr preferRelativeResize="0"/>
          <p:nvPr/>
        </p:nvPicPr>
        <p:blipFill rotWithShape="1">
          <a:blip r:embed="rId3">
            <a:alphaModFix/>
          </a:blip>
          <a:srcRect/>
          <a:stretch/>
        </p:blipFill>
        <p:spPr>
          <a:xfrm>
            <a:off x="8846529" y="1"/>
            <a:ext cx="3345462" cy="27371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215" name="Google Shape;215;ge560273f75_0_147"/>
          <p:cNvGrpSpPr/>
          <p:nvPr/>
        </p:nvGrpSpPr>
        <p:grpSpPr>
          <a:xfrm>
            <a:off x="1138021" y="546099"/>
            <a:ext cx="4175100" cy="2463415"/>
            <a:chOff x="0" y="-923925"/>
            <a:chExt cx="8350200" cy="4926829"/>
          </a:xfrm>
        </p:grpSpPr>
        <p:sp>
          <p:nvSpPr>
            <p:cNvPr id="216" name="Google Shape;216;ge560273f75_0_147"/>
            <p:cNvSpPr txBox="1"/>
            <p:nvPr/>
          </p:nvSpPr>
          <p:spPr>
            <a:xfrm>
              <a:off x="0" y="143404"/>
              <a:ext cx="8350200" cy="3859500"/>
            </a:xfrm>
            <a:prstGeom prst="rect">
              <a:avLst/>
            </a:prstGeom>
            <a:noFill/>
            <a:ln>
              <a:noFill/>
            </a:ln>
          </p:spPr>
          <p:txBody>
            <a:bodyPr spcFirstLastPara="1" wrap="square" lIns="0" tIns="0" rIns="0" bIns="0" anchor="t" anchorCtr="0">
              <a:spAutoFit/>
            </a:bodyPr>
            <a:lstStyle/>
            <a:p>
              <a:pPr marL="0" marR="0" lvl="0" indent="0" algn="l" rtl="0">
                <a:lnSpc>
                  <a:spcPct val="139965"/>
                </a:lnSpc>
                <a:spcBef>
                  <a:spcPts val="0"/>
                </a:spcBef>
                <a:spcAft>
                  <a:spcPts val="0"/>
                </a:spcAft>
                <a:buNone/>
              </a:pPr>
              <a:r>
                <a:rPr lang="en-US" sz="1900" b="0" i="0" u="none" strike="noStrike" cap="none">
                  <a:solidFill>
                    <a:srgbClr val="796572"/>
                  </a:solidFill>
                  <a:latin typeface="Arial"/>
                  <a:ea typeface="Arial"/>
                  <a:cs typeface="Arial"/>
                  <a:sym typeface="Arial"/>
                </a:rPr>
                <a:t>In 2019, the FDA quoted a study showing 10% of users who had not been trained could not use the existing devices correctly - Iaso does not require training</a:t>
              </a:r>
              <a:endParaRPr sz="900"/>
            </a:p>
          </p:txBody>
        </p:sp>
        <p:sp>
          <p:nvSpPr>
            <p:cNvPr id="217" name="Google Shape;217;ge560273f75_0_147"/>
            <p:cNvSpPr txBox="1"/>
            <p:nvPr/>
          </p:nvSpPr>
          <p:spPr>
            <a:xfrm>
              <a:off x="0" y="-923925"/>
              <a:ext cx="8350200" cy="708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300" b="0" i="0" u="none" strike="noStrike" cap="none">
                  <a:solidFill>
                    <a:srgbClr val="D17AB3"/>
                  </a:solidFill>
                  <a:latin typeface="Arial"/>
                  <a:ea typeface="Arial"/>
                  <a:cs typeface="Arial"/>
                  <a:sym typeface="Arial"/>
                </a:rPr>
                <a:t>Advantage 1 - Simplicity</a:t>
              </a:r>
              <a:endParaRPr sz="900"/>
            </a:p>
          </p:txBody>
        </p:sp>
      </p:grpSp>
      <p:grpSp>
        <p:nvGrpSpPr>
          <p:cNvPr id="218" name="Google Shape;218;ge560273f75_0_147"/>
          <p:cNvGrpSpPr/>
          <p:nvPr/>
        </p:nvGrpSpPr>
        <p:grpSpPr>
          <a:xfrm>
            <a:off x="1185187" y="3595333"/>
            <a:ext cx="4175100" cy="2755127"/>
            <a:chOff x="94333" y="-1400358"/>
            <a:chExt cx="8350200" cy="5510254"/>
          </a:xfrm>
        </p:grpSpPr>
        <p:sp>
          <p:nvSpPr>
            <p:cNvPr id="219" name="Google Shape;219;ge560273f75_0_147"/>
            <p:cNvSpPr txBox="1"/>
            <p:nvPr/>
          </p:nvSpPr>
          <p:spPr>
            <a:xfrm>
              <a:off x="94333" y="-323504"/>
              <a:ext cx="8350200" cy="44334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1800" b="0" i="0" u="none" strike="noStrike" cap="none">
                  <a:solidFill>
                    <a:srgbClr val="796572"/>
                  </a:solidFill>
                  <a:latin typeface="Arial"/>
                  <a:ea typeface="Arial"/>
                  <a:cs typeface="Arial"/>
                  <a:sym typeface="Arial"/>
                </a:rPr>
                <a:t>Recreational users do not have much spare money, and what they do will often be spent on more drugs. That's why Iaso is designed to be as accessible as possible, to ensure users can actually access the benefits</a:t>
              </a:r>
              <a:endParaRPr sz="900"/>
            </a:p>
          </p:txBody>
        </p:sp>
        <p:sp>
          <p:nvSpPr>
            <p:cNvPr id="220" name="Google Shape;220;ge560273f75_0_147"/>
            <p:cNvSpPr txBox="1"/>
            <p:nvPr/>
          </p:nvSpPr>
          <p:spPr>
            <a:xfrm>
              <a:off x="94333" y="-1400358"/>
              <a:ext cx="8350200" cy="708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300" b="0" i="0" u="none" strike="noStrike" cap="none">
                  <a:solidFill>
                    <a:srgbClr val="D17AB3"/>
                  </a:solidFill>
                  <a:latin typeface="Arial"/>
                  <a:ea typeface="Arial"/>
                  <a:cs typeface="Arial"/>
                  <a:sym typeface="Arial"/>
                </a:rPr>
                <a:t>Advantage 3 - Accessibility</a:t>
              </a:r>
              <a:endParaRPr sz="900"/>
            </a:p>
          </p:txBody>
        </p:sp>
      </p:grpSp>
      <p:grpSp>
        <p:nvGrpSpPr>
          <p:cNvPr id="221" name="Google Shape;221;ge560273f75_0_147"/>
          <p:cNvGrpSpPr/>
          <p:nvPr/>
        </p:nvGrpSpPr>
        <p:grpSpPr>
          <a:xfrm>
            <a:off x="6885229" y="622299"/>
            <a:ext cx="4175100" cy="2560652"/>
            <a:chOff x="12750" y="-771525"/>
            <a:chExt cx="8350200" cy="5121304"/>
          </a:xfrm>
        </p:grpSpPr>
        <p:sp>
          <p:nvSpPr>
            <p:cNvPr id="222" name="Google Shape;222;ge560273f75_0_147"/>
            <p:cNvSpPr txBox="1"/>
            <p:nvPr/>
          </p:nvSpPr>
          <p:spPr>
            <a:xfrm>
              <a:off x="12750" y="286279"/>
              <a:ext cx="8350200" cy="4063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796572"/>
                  </a:solidFill>
                  <a:latin typeface="Arial"/>
                  <a:ea typeface="Arial"/>
                  <a:cs typeface="Arial"/>
                  <a:sym typeface="Arial"/>
                </a:rPr>
                <a:t>The Massachusetts state (our Pharmac equivalent) pays $20USD per unit of Naloxone device (nasal spray - Narcan). That's in bulk, and for first responders</a:t>
              </a:r>
              <a:endParaRPr sz="900"/>
            </a:p>
          </p:txBody>
        </p:sp>
        <p:sp>
          <p:nvSpPr>
            <p:cNvPr id="223" name="Google Shape;223;ge560273f75_0_147"/>
            <p:cNvSpPr txBox="1"/>
            <p:nvPr/>
          </p:nvSpPr>
          <p:spPr>
            <a:xfrm>
              <a:off x="12750" y="-771525"/>
              <a:ext cx="8350200" cy="708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300" b="0" i="0" u="none" strike="noStrike" cap="none">
                  <a:solidFill>
                    <a:srgbClr val="D17AB3"/>
                  </a:solidFill>
                  <a:latin typeface="Arial"/>
                  <a:ea typeface="Arial"/>
                  <a:cs typeface="Arial"/>
                  <a:sym typeface="Arial"/>
                </a:rPr>
                <a:t>Advantage 2 - Cost</a:t>
              </a:r>
              <a:endParaRPr sz="900"/>
            </a:p>
          </p:txBody>
        </p:sp>
      </p:grpSp>
      <p:grpSp>
        <p:nvGrpSpPr>
          <p:cNvPr id="224" name="Google Shape;224;ge560273f75_0_147"/>
          <p:cNvGrpSpPr/>
          <p:nvPr/>
        </p:nvGrpSpPr>
        <p:grpSpPr>
          <a:xfrm>
            <a:off x="6878854" y="3609733"/>
            <a:ext cx="4175100" cy="2163977"/>
            <a:chOff x="0" y="-1333458"/>
            <a:chExt cx="8350200" cy="4327954"/>
          </a:xfrm>
        </p:grpSpPr>
        <p:sp>
          <p:nvSpPr>
            <p:cNvPr id="225" name="Google Shape;225;ge560273f75_0_147"/>
            <p:cNvSpPr txBox="1"/>
            <p:nvPr/>
          </p:nvSpPr>
          <p:spPr>
            <a:xfrm>
              <a:off x="0" y="-256604"/>
              <a:ext cx="8350200" cy="32511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1600" b="0" i="0" u="none" strike="noStrike" cap="none">
                  <a:solidFill>
                    <a:srgbClr val="796572"/>
                  </a:solidFill>
                  <a:latin typeface="Arial"/>
                  <a:ea typeface="Arial"/>
                  <a:cs typeface="Arial"/>
                  <a:sym typeface="Arial"/>
                </a:rPr>
                <a:t>One of the symptoms of an opioid overdose is losing consciousness. Because of the stigma, recreational users are </a:t>
              </a:r>
              <a:r>
                <a:rPr lang="en-US" sz="1600">
                  <a:solidFill>
                    <a:srgbClr val="796572"/>
                  </a:solidFill>
                </a:rPr>
                <a:t>frequently </a:t>
              </a:r>
              <a:r>
                <a:rPr lang="en-US" sz="1600" b="0" i="0" u="none" strike="noStrike" cap="none">
                  <a:solidFill>
                    <a:srgbClr val="796572"/>
                  </a:solidFill>
                  <a:latin typeface="Arial"/>
                  <a:ea typeface="Arial"/>
                  <a:cs typeface="Arial"/>
                  <a:sym typeface="Arial"/>
                </a:rPr>
                <a:t>alone or with other users when taking opioids. The risk this poses is clear. That's why Iaso is automated</a:t>
              </a:r>
              <a:r>
                <a:rPr lang="en-US" sz="1600">
                  <a:solidFill>
                    <a:srgbClr val="796572"/>
                  </a:solidFill>
                </a:rPr>
                <a:t>.</a:t>
              </a:r>
              <a:endParaRPr sz="900"/>
            </a:p>
          </p:txBody>
        </p:sp>
        <p:sp>
          <p:nvSpPr>
            <p:cNvPr id="226" name="Google Shape;226;ge560273f75_0_147"/>
            <p:cNvSpPr txBox="1"/>
            <p:nvPr/>
          </p:nvSpPr>
          <p:spPr>
            <a:xfrm>
              <a:off x="0" y="-1333458"/>
              <a:ext cx="8350200" cy="708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300" b="0" i="0" u="none" strike="noStrike" cap="none">
                  <a:solidFill>
                    <a:srgbClr val="D17AB3"/>
                  </a:solidFill>
                  <a:latin typeface="Arial"/>
                  <a:ea typeface="Arial"/>
                  <a:cs typeface="Arial"/>
                  <a:sym typeface="Arial"/>
                </a:rPr>
                <a:t>Advantage 4 - Automation</a:t>
              </a:r>
              <a:endParaRPr sz="900"/>
            </a:p>
          </p:txBody>
        </p:sp>
      </p:grpSp>
      <p:cxnSp>
        <p:nvCxnSpPr>
          <p:cNvPr id="227" name="Google Shape;227;ge560273f75_0_147"/>
          <p:cNvCxnSpPr/>
          <p:nvPr/>
        </p:nvCxnSpPr>
        <p:spPr>
          <a:xfrm>
            <a:off x="1138021" y="3375025"/>
            <a:ext cx="9915900" cy="0"/>
          </a:xfrm>
          <a:prstGeom prst="straightConnector1">
            <a:avLst/>
          </a:prstGeom>
          <a:noFill/>
          <a:ln w="9525" cap="rnd" cmpd="sng">
            <a:solidFill>
              <a:srgbClr val="000000"/>
            </a:solidFill>
            <a:prstDash val="solid"/>
            <a:round/>
            <a:headEnd type="none" w="sm" len="sm"/>
            <a:tailEnd type="none" w="sm" len="sm"/>
          </a:ln>
        </p:spPr>
      </p:cxnSp>
      <p:cxnSp>
        <p:nvCxnSpPr>
          <p:cNvPr id="228" name="Google Shape;228;ge560273f75_0_147"/>
          <p:cNvCxnSpPr/>
          <p:nvPr/>
        </p:nvCxnSpPr>
        <p:spPr>
          <a:xfrm rot="-5400000">
            <a:off x="3678325" y="3425915"/>
            <a:ext cx="4841700" cy="0"/>
          </a:xfrm>
          <a:prstGeom prst="straightConnector1">
            <a:avLst/>
          </a:prstGeom>
          <a:noFill/>
          <a:ln w="9525" cap="rnd" cmpd="sng">
            <a:solidFill>
              <a:srgbClr val="000000"/>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f60a90bb66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The Team</a:t>
            </a:r>
            <a:endParaRPr/>
          </a:p>
        </p:txBody>
      </p:sp>
      <p:sp>
        <p:nvSpPr>
          <p:cNvPr id="234" name="Google Shape;234;gf60a90bb66_0_0"/>
          <p:cNvSpPr txBox="1">
            <a:spLocks noGrp="1"/>
          </p:cNvSpPr>
          <p:nvPr>
            <p:ph type="body" idx="1"/>
          </p:nvPr>
        </p:nvSpPr>
        <p:spPr>
          <a:xfrm>
            <a:off x="1097280" y="2108201"/>
            <a:ext cx="10058400" cy="3760800"/>
          </a:xfrm>
          <a:prstGeom prst="rect">
            <a:avLst/>
          </a:prstGeom>
          <a:noFill/>
          <a:ln>
            <a:noFill/>
          </a:ln>
        </p:spPr>
        <p:txBody>
          <a:bodyPr spcFirstLastPara="1" wrap="square" lIns="0" tIns="45700" rIns="0" bIns="45700" anchor="t" anchorCtr="0">
            <a:normAutofit fontScale="85000" lnSpcReduction="10000"/>
          </a:bodyPr>
          <a:lstStyle/>
          <a:p>
            <a:pPr marL="91440" lvl="0" indent="-93503" algn="l" rtl="0">
              <a:lnSpc>
                <a:spcPct val="110000"/>
              </a:lnSpc>
              <a:spcBef>
                <a:spcPts val="0"/>
              </a:spcBef>
              <a:spcAft>
                <a:spcPts val="0"/>
              </a:spcAft>
              <a:buSzPct val="100000"/>
              <a:buChar char=" "/>
            </a:pPr>
            <a:r>
              <a:rPr lang="en-US" b="1" dirty="0"/>
              <a:t>Tim Andrews</a:t>
            </a:r>
            <a:r>
              <a:rPr lang="en-US" dirty="0"/>
              <a:t> - </a:t>
            </a:r>
            <a:r>
              <a:rPr lang="en-US" b="1" dirty="0"/>
              <a:t>Founder </a:t>
            </a:r>
            <a:r>
              <a:rPr lang="en-US" dirty="0"/>
              <a:t>- Tim had been running his previous company successfully for over two years and has a massive passion for this due to having a close friend pass away due to opioid overdoses.</a:t>
            </a:r>
            <a:endParaRPr dirty="0"/>
          </a:p>
          <a:p>
            <a:pPr marL="91440" lvl="0" indent="-88582" algn="l" rtl="0">
              <a:lnSpc>
                <a:spcPct val="110000"/>
              </a:lnSpc>
              <a:spcBef>
                <a:spcPts val="0"/>
              </a:spcBef>
              <a:spcAft>
                <a:spcPts val="0"/>
              </a:spcAft>
              <a:buSzPct val="94736"/>
              <a:buChar char=" "/>
            </a:pPr>
            <a:endParaRPr dirty="0"/>
          </a:p>
          <a:p>
            <a:pPr marL="91440" lvl="0" indent="-88582" algn="l" rtl="0">
              <a:lnSpc>
                <a:spcPct val="110000"/>
              </a:lnSpc>
              <a:spcBef>
                <a:spcPts val="0"/>
              </a:spcBef>
              <a:spcAft>
                <a:spcPts val="0"/>
              </a:spcAft>
              <a:buSzPct val="94736"/>
              <a:buChar char=" "/>
            </a:pPr>
            <a:r>
              <a:rPr lang="en-US" b="1" dirty="0"/>
              <a:t>Rhys Ponton</a:t>
            </a:r>
            <a:r>
              <a:rPr lang="en-US" dirty="0"/>
              <a:t> - </a:t>
            </a:r>
            <a:r>
              <a:rPr lang="en-US" i="1" dirty="0"/>
              <a:t>Advisor &amp; part of the team</a:t>
            </a:r>
            <a:r>
              <a:rPr lang="en-US" dirty="0"/>
              <a:t> - Dr Rhys Ponton is an experienced pharmacist with over two decades of work. His PhD, undertaken at the University of Bath in the UK, was entitled 'Evidence-based harm reduction' with his current research noted as both Illicit drug injection in New Zealand Opioid use disorder treatment and opioid misuse.</a:t>
            </a:r>
            <a:endParaRPr dirty="0"/>
          </a:p>
          <a:p>
            <a:pPr marL="91440" lvl="0" indent="-88582" algn="l" rtl="0">
              <a:lnSpc>
                <a:spcPct val="110000"/>
              </a:lnSpc>
              <a:spcBef>
                <a:spcPts val="0"/>
              </a:spcBef>
              <a:spcAft>
                <a:spcPts val="0"/>
              </a:spcAft>
              <a:buSzPct val="94736"/>
              <a:buChar char=" "/>
            </a:pPr>
            <a:endParaRPr dirty="0"/>
          </a:p>
          <a:p>
            <a:pPr marL="91440" lvl="0" indent="-88582" algn="l" rtl="0">
              <a:lnSpc>
                <a:spcPct val="110000"/>
              </a:lnSpc>
              <a:spcBef>
                <a:spcPts val="0"/>
              </a:spcBef>
              <a:spcAft>
                <a:spcPts val="0"/>
              </a:spcAft>
              <a:buSzPct val="94736"/>
              <a:buChar char=" "/>
            </a:pPr>
            <a:r>
              <a:rPr lang="en-US" b="1" dirty="0"/>
              <a:t>Dave Andrews</a:t>
            </a:r>
            <a:r>
              <a:rPr lang="en-US" dirty="0"/>
              <a:t> - </a:t>
            </a:r>
            <a:r>
              <a:rPr lang="en-US" i="1" dirty="0"/>
              <a:t>Advisor </a:t>
            </a:r>
            <a:r>
              <a:rPr lang="en-US" dirty="0"/>
              <a:t>- Dave has had an extensive career in the corporate world, culminating in a directorship for the top PC company in the world at that time, as well as Vice President for IT for the countries largest hotel group. </a:t>
            </a:r>
            <a:endParaRPr dirty="0"/>
          </a:p>
          <a:p>
            <a:pPr marL="91440" lvl="0" indent="-88582" algn="l" rtl="0">
              <a:lnSpc>
                <a:spcPct val="110000"/>
              </a:lnSpc>
              <a:spcBef>
                <a:spcPts val="0"/>
              </a:spcBef>
              <a:spcAft>
                <a:spcPts val="0"/>
              </a:spcAft>
              <a:buSzPct val="94736"/>
              <a:buChar char=" "/>
            </a:pPr>
            <a:endParaRPr dirty="0"/>
          </a:p>
          <a:p>
            <a:pPr marL="91440" lvl="0" indent="-88582" algn="l" rtl="0">
              <a:lnSpc>
                <a:spcPct val="110000"/>
              </a:lnSpc>
              <a:spcBef>
                <a:spcPts val="0"/>
              </a:spcBef>
              <a:spcAft>
                <a:spcPts val="0"/>
              </a:spcAft>
              <a:buSzPct val="94736"/>
              <a:buChar char=" "/>
            </a:pPr>
            <a:r>
              <a:rPr lang="en-US" b="1" dirty="0" err="1"/>
              <a:t>Luud</a:t>
            </a:r>
            <a:r>
              <a:rPr lang="en-US" b="1" dirty="0"/>
              <a:t> </a:t>
            </a:r>
            <a:r>
              <a:rPr lang="en-US" b="1" dirty="0" err="1"/>
              <a:t>Aalsma</a:t>
            </a:r>
            <a:r>
              <a:rPr lang="en-US" dirty="0"/>
              <a:t> - </a:t>
            </a:r>
            <a:r>
              <a:rPr lang="en-US" i="1" dirty="0"/>
              <a:t>Advisor </a:t>
            </a:r>
            <a:r>
              <a:rPr lang="en-US" dirty="0"/>
              <a:t>- </a:t>
            </a:r>
            <a:r>
              <a:rPr lang="en-US" dirty="0" err="1"/>
              <a:t>Luud</a:t>
            </a:r>
            <a:r>
              <a:rPr lang="en-US" dirty="0"/>
              <a:t> has been a registered nurse for over 30 years, working in post-operative care as well as rehabilitation. Her experience in this field as a senior RN gives her great practical experience to lend to Iaso.</a:t>
            </a:r>
            <a:endParaRPr dirty="0"/>
          </a:p>
          <a:p>
            <a:pPr marL="91440" lvl="0" indent="-88582" algn="l" rtl="0">
              <a:lnSpc>
                <a:spcPct val="110000"/>
              </a:lnSpc>
              <a:spcBef>
                <a:spcPts val="0"/>
              </a:spcBef>
              <a:spcAft>
                <a:spcPts val="0"/>
              </a:spcAft>
              <a:buSzPct val="94736"/>
              <a:buChar char=" "/>
            </a:pPr>
            <a:endParaRPr dirty="0"/>
          </a:p>
          <a:p>
            <a:pPr marL="91440" lvl="0" indent="-88582" algn="l" rtl="0">
              <a:lnSpc>
                <a:spcPct val="110000"/>
              </a:lnSpc>
              <a:spcBef>
                <a:spcPts val="0"/>
              </a:spcBef>
              <a:spcAft>
                <a:spcPts val="0"/>
              </a:spcAft>
              <a:buSzPct val="94736"/>
              <a:buChar char=" "/>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Summary</a:t>
            </a:r>
            <a:endParaRPr/>
          </a:p>
        </p:txBody>
      </p:sp>
      <p:sp>
        <p:nvSpPr>
          <p:cNvPr id="246" name="Google Shape;246;p1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Char char=" "/>
            </a:pPr>
            <a:r>
              <a:rPr lang="en-US" dirty="0"/>
              <a:t>While there are 3 main competitors, Iaso offers something none of them do and that one unique selling point is what could possibly save over 115,000 lives a year. </a:t>
            </a:r>
            <a:endParaRPr dirty="0"/>
          </a:p>
          <a:p>
            <a:pPr marL="91440" lvl="0" indent="-120650" algn="l" rtl="0">
              <a:lnSpc>
                <a:spcPct val="110000"/>
              </a:lnSpc>
              <a:spcBef>
                <a:spcPts val="0"/>
              </a:spcBef>
              <a:spcAft>
                <a:spcPts val="0"/>
              </a:spcAft>
              <a:buSzPts val="1900"/>
              <a:buChar char=" "/>
            </a:pPr>
            <a:endParaRPr dirty="0"/>
          </a:p>
          <a:p>
            <a:pPr marL="91440" lvl="0" indent="-120650" algn="l" rtl="0">
              <a:lnSpc>
                <a:spcPct val="110000"/>
              </a:lnSpc>
              <a:spcBef>
                <a:spcPts val="1400"/>
              </a:spcBef>
              <a:spcAft>
                <a:spcPts val="0"/>
              </a:spcAft>
              <a:buSzPts val="1900"/>
              <a:buChar char=" "/>
            </a:pPr>
            <a:r>
              <a:rPr lang="en-US" dirty="0"/>
              <a:t>Iaso currently has a provisional patent in New Zealand and a deadline to file overseas patent applications before 24/12/2021.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Brief	</a:t>
            </a:r>
            <a:endParaRPr/>
          </a:p>
        </p:txBody>
      </p:sp>
      <p:sp>
        <p:nvSpPr>
          <p:cNvPr id="102" name="Google Shape;102;p2"/>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fontScale="92500" lnSpcReduction="20000"/>
          </a:bodyPr>
          <a:lstStyle/>
          <a:p>
            <a:pPr marL="91440" lvl="0" indent="-147637" algn="l" rtl="0">
              <a:lnSpc>
                <a:spcPct val="110000"/>
              </a:lnSpc>
              <a:spcBef>
                <a:spcPts val="0"/>
              </a:spcBef>
              <a:spcAft>
                <a:spcPts val="0"/>
              </a:spcAft>
              <a:buSzPct val="100000"/>
              <a:buChar char=" "/>
            </a:pPr>
            <a:r>
              <a:rPr lang="en-US" sz="3000"/>
              <a:t>Iaso is an automated Naloxone Injector – poised to possibly save over 115,000 lives a year </a:t>
            </a:r>
            <a:endParaRPr sz="3000"/>
          </a:p>
          <a:p>
            <a:pPr marL="91440" lvl="0" indent="-147637" algn="l" rtl="0">
              <a:lnSpc>
                <a:spcPct val="110000"/>
              </a:lnSpc>
              <a:spcBef>
                <a:spcPts val="1400"/>
              </a:spcBef>
              <a:spcAft>
                <a:spcPts val="0"/>
              </a:spcAft>
              <a:buSzPct val="100000"/>
              <a:buChar char=" "/>
            </a:pPr>
            <a:r>
              <a:rPr lang="en-US" sz="3000"/>
              <a:t>The Total Available Market  for Naloxone currently sitting at $3.36B USD, with ~46.3M users worldwide, both recreational and prescribed.</a:t>
            </a:r>
            <a:endParaRPr sz="3000" baseline="30000"/>
          </a:p>
          <a:p>
            <a:pPr marL="91440" lvl="0" indent="-147637" algn="l" rtl="0">
              <a:lnSpc>
                <a:spcPct val="110000"/>
              </a:lnSpc>
              <a:spcBef>
                <a:spcPts val="1400"/>
              </a:spcBef>
              <a:spcAft>
                <a:spcPts val="0"/>
              </a:spcAft>
              <a:buSzPct val="100000"/>
              <a:buChar char=" "/>
            </a:pPr>
            <a:r>
              <a:rPr lang="en-US" sz="3000"/>
              <a:t>The three current competitor products all share the same fatal flaw – this is what Iaso solves and this is what </a:t>
            </a:r>
            <a:r>
              <a:rPr lang="en-US" sz="3000" i="1"/>
              <a:t>could </a:t>
            </a:r>
            <a:r>
              <a:rPr lang="en-US" sz="3000"/>
              <a:t>save over 115,000 lives a year</a:t>
            </a:r>
            <a:endParaRPr sz="3000"/>
          </a:p>
          <a:p>
            <a:pPr marL="91440" lvl="0" indent="0" algn="l" rtl="0">
              <a:lnSpc>
                <a:spcPct val="110000"/>
              </a:lnSpc>
              <a:spcBef>
                <a:spcPts val="1400"/>
              </a:spcBef>
              <a:spcAft>
                <a:spcPts val="0"/>
              </a:spcAft>
              <a:buSzPct val="100000"/>
              <a:buNone/>
            </a:pPr>
            <a:endParaRPr/>
          </a:p>
          <a:p>
            <a:pPr marL="91440" lvl="0" indent="0" algn="l" rtl="0">
              <a:lnSpc>
                <a:spcPct val="110000"/>
              </a:lnSpc>
              <a:spcBef>
                <a:spcPts val="1400"/>
              </a:spcBef>
              <a:spcAft>
                <a:spcPts val="0"/>
              </a:spcAft>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dirty="0"/>
              <a:t>The Ask</a:t>
            </a:r>
            <a:endParaRPr dirty="0"/>
          </a:p>
        </p:txBody>
      </p:sp>
      <p:sp>
        <p:nvSpPr>
          <p:cNvPr id="240" name="Google Shape;240;p9"/>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Char char=" "/>
            </a:pPr>
            <a:r>
              <a:rPr lang="en-US" dirty="0"/>
              <a:t>We’re looking to raise $500,000. </a:t>
            </a:r>
          </a:p>
          <a:p>
            <a:pPr marL="91440" lvl="0" indent="-120650" algn="l" rtl="0">
              <a:lnSpc>
                <a:spcPct val="110000"/>
              </a:lnSpc>
              <a:spcBef>
                <a:spcPts val="0"/>
              </a:spcBef>
              <a:spcAft>
                <a:spcPts val="0"/>
              </a:spcAft>
              <a:buSzPts val="1900"/>
              <a:buChar char=" "/>
            </a:pPr>
            <a:endParaRPr lang="en-US" dirty="0"/>
          </a:p>
          <a:p>
            <a:pPr marL="91440" lvl="0" indent="-120650" algn="l" rtl="0">
              <a:lnSpc>
                <a:spcPct val="110000"/>
              </a:lnSpc>
              <a:spcBef>
                <a:spcPts val="0"/>
              </a:spcBef>
              <a:spcAft>
                <a:spcPts val="0"/>
              </a:spcAft>
              <a:buSzPts val="1900"/>
              <a:buChar char=" "/>
            </a:pPr>
            <a:r>
              <a:rPr lang="en-US" dirty="0"/>
              <a:t>This would:</a:t>
            </a:r>
          </a:p>
          <a:p>
            <a:pPr indent="-457200">
              <a:spcBef>
                <a:spcPts val="0"/>
              </a:spcBef>
              <a:buSzPts val="1900"/>
              <a:buFont typeface="+mj-lt"/>
              <a:buAutoNum type="arabicPeriod"/>
            </a:pPr>
            <a:r>
              <a:rPr lang="en-US" dirty="0"/>
              <a:t>Solidify IP protection </a:t>
            </a:r>
          </a:p>
          <a:p>
            <a:pPr indent="-457200">
              <a:spcBef>
                <a:spcPts val="0"/>
              </a:spcBef>
              <a:buSzPts val="1900"/>
              <a:buFont typeface="+mj-lt"/>
              <a:buAutoNum type="arabicPeriod"/>
            </a:pPr>
            <a:r>
              <a:rPr lang="en-US" dirty="0"/>
              <a:t>Facilitate Non-Dilutive funding assessment for USA and apply for all applicable grants</a:t>
            </a:r>
          </a:p>
          <a:p>
            <a:pPr lvl="1" indent="-457200">
              <a:spcBef>
                <a:spcPts val="0"/>
              </a:spcBef>
              <a:buSzPts val="1900"/>
              <a:buFont typeface="+mj-lt"/>
              <a:buAutoNum type="arabicPeriod"/>
            </a:pPr>
            <a:r>
              <a:rPr lang="en-US" dirty="0"/>
              <a:t>These range from $250k USD to $20m USD</a:t>
            </a:r>
          </a:p>
          <a:p>
            <a:pPr indent="-457200">
              <a:spcBef>
                <a:spcPts val="0"/>
              </a:spcBef>
              <a:buSzPts val="1900"/>
              <a:buFont typeface="+mj-lt"/>
              <a:buAutoNum type="arabicPeriod"/>
            </a:pPr>
            <a:r>
              <a:rPr lang="en-US" dirty="0"/>
              <a:t>Ensure Iaso is poised to engage in Pre-Clinical Trials</a:t>
            </a:r>
          </a:p>
          <a:p>
            <a:pPr lvl="1" indent="-457200">
              <a:spcBef>
                <a:spcPts val="0"/>
              </a:spcBef>
              <a:buSzPts val="1900"/>
              <a:buFont typeface="+mj-lt"/>
              <a:buAutoNum type="arabicPeriod"/>
            </a:pPr>
            <a:r>
              <a:rPr lang="en-US" dirty="0"/>
              <a:t>Solidify the regulatory strategy</a:t>
            </a:r>
          </a:p>
          <a:p>
            <a:pPr lvl="1" indent="-457200">
              <a:spcBef>
                <a:spcPts val="0"/>
              </a:spcBef>
              <a:buSzPts val="1900"/>
              <a:buFont typeface="+mj-lt"/>
              <a:buAutoNum type="arabicPeriod"/>
            </a:pPr>
            <a:r>
              <a:rPr lang="en-US" dirty="0" err="1"/>
              <a:t>Finalise</a:t>
            </a:r>
            <a:r>
              <a:rPr lang="en-US" dirty="0"/>
              <a:t> the product engineering</a:t>
            </a:r>
          </a:p>
          <a:p>
            <a:pPr lvl="1" indent="-457200">
              <a:spcBef>
                <a:spcPts val="0"/>
              </a:spcBef>
              <a:buSzPts val="1900"/>
              <a:buFont typeface="+mj-lt"/>
              <a:buAutoNum type="arabicPeriod"/>
            </a:pPr>
            <a:r>
              <a:rPr lang="en-US" dirty="0"/>
              <a:t>Complete extensive market research</a:t>
            </a:r>
          </a:p>
          <a:p>
            <a:pPr indent="-457200">
              <a:spcBef>
                <a:spcPts val="0"/>
              </a:spcBef>
              <a:buSzPts val="1900"/>
              <a:buFont typeface="+mj-lt"/>
              <a:buAutoNum type="arabicPeriod"/>
            </a:pPr>
            <a:endParaRPr lang="en-US" dirty="0"/>
          </a:p>
          <a:p>
            <a:pPr indent="-457200">
              <a:spcBef>
                <a:spcPts val="0"/>
              </a:spcBef>
              <a:buSzPts val="1900"/>
              <a:buFont typeface="+mj-lt"/>
              <a:buAutoNum type="arabicPeriod"/>
            </a:pPr>
            <a:endParaRPr lang="en-US" dirty="0"/>
          </a:p>
          <a:p>
            <a:pPr marL="342900">
              <a:spcBef>
                <a:spcPts val="0"/>
              </a:spcBef>
              <a:buSzPts val="1900"/>
            </a:pPr>
            <a:endParaRPr lang="en-US" dirty="0"/>
          </a:p>
          <a:p>
            <a:pPr marL="91440" lvl="0" indent="-120650" algn="l" rtl="0">
              <a:lnSpc>
                <a:spcPct val="110000"/>
              </a:lnSpc>
              <a:spcBef>
                <a:spcPts val="0"/>
              </a:spcBef>
              <a:spcAft>
                <a:spcPts val="0"/>
              </a:spcAft>
              <a:buSzPts val="1900"/>
              <a:buChar char=" "/>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e83215b3f2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“Aren’t you encouraging drug abuse?”</a:t>
            </a:r>
            <a:endParaRPr/>
          </a:p>
        </p:txBody>
      </p:sp>
      <p:sp>
        <p:nvSpPr>
          <p:cNvPr id="252" name="Google Shape;252;ge83215b3f2_0_0"/>
          <p:cNvSpPr txBox="1">
            <a:spLocks noGrp="1"/>
          </p:cNvSpPr>
          <p:nvPr>
            <p:ph type="body" idx="1"/>
          </p:nvPr>
        </p:nvSpPr>
        <p:spPr>
          <a:xfrm>
            <a:off x="1097280" y="2108201"/>
            <a:ext cx="10058400" cy="3760800"/>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Char char=" "/>
            </a:pPr>
            <a:r>
              <a:rPr lang="en-US" dirty="0"/>
              <a:t>This is a common question, while we definitely understand the basis of the question, no. In the same way that the Clean Needle Exchange doesn’t encourage drug abuse, nor does </a:t>
            </a:r>
            <a:r>
              <a:rPr lang="en-US" dirty="0" err="1"/>
              <a:t>PReP</a:t>
            </a:r>
            <a:r>
              <a:rPr lang="en-US" dirty="0"/>
              <a:t> encourage unsafe sex, Iaso doesn’t encourage users to abuse drugs. </a:t>
            </a:r>
            <a:endParaRPr dirty="0"/>
          </a:p>
          <a:p>
            <a:pPr marL="91440" lvl="0" indent="-114300" algn="l" rtl="0">
              <a:lnSpc>
                <a:spcPct val="110000"/>
              </a:lnSpc>
              <a:spcBef>
                <a:spcPts val="0"/>
              </a:spcBef>
              <a:spcAft>
                <a:spcPts val="0"/>
              </a:spcAft>
              <a:buSzPts val="1800"/>
              <a:buChar char=" "/>
            </a:pPr>
            <a:endParaRPr dirty="0"/>
          </a:p>
          <a:p>
            <a:pPr marL="0" lvl="0" indent="0" algn="l" rtl="0">
              <a:lnSpc>
                <a:spcPct val="110000"/>
              </a:lnSpc>
              <a:spcBef>
                <a:spcPts val="0"/>
              </a:spcBef>
              <a:spcAft>
                <a:spcPts val="0"/>
              </a:spcAft>
              <a:buNone/>
            </a:pPr>
            <a:r>
              <a:rPr lang="en-US" dirty="0"/>
              <a:t>As shown by a study* from the Ohio State University, Naloxone access doesn’t make heroin seem less risky.  A common worry is that by making Naloxone more accessible, especially in such a “risk free” device as Iaso, that it would be encouraging opioid abuse by taking away the risk. As shown in the linked study, even through there has been  a massive increase in access to Naloxone across 47 USA states, the perceived risk of heroin usage has </a:t>
            </a:r>
            <a:r>
              <a:rPr lang="en-US" b="1" dirty="0"/>
              <a:t>not</a:t>
            </a:r>
            <a:r>
              <a:rPr lang="en-US" dirty="0"/>
              <a:t> decreased. This result is still true, even for current opioid users. </a:t>
            </a:r>
            <a:endParaRPr dirty="0"/>
          </a:p>
          <a:p>
            <a:pPr marL="0" lvl="0" indent="0" algn="l" rtl="0">
              <a:lnSpc>
                <a:spcPct val="110000"/>
              </a:lnSpc>
              <a:spcBef>
                <a:spcPts val="0"/>
              </a:spcBef>
              <a:spcAft>
                <a:spcPts val="0"/>
              </a:spcAft>
              <a:buNone/>
            </a:pPr>
            <a:endParaRPr dirty="0"/>
          </a:p>
          <a:p>
            <a:pPr marL="91440" lvl="0" indent="-120650" algn="l" rtl="0">
              <a:lnSpc>
                <a:spcPct val="110000"/>
              </a:lnSpc>
              <a:spcBef>
                <a:spcPts val="0"/>
              </a:spcBef>
              <a:spcAft>
                <a:spcPts val="0"/>
              </a:spcAft>
              <a:buSzPts val="1900"/>
              <a:buChar char=" "/>
            </a:pPr>
            <a:endParaRPr dirty="0"/>
          </a:p>
          <a:p>
            <a:pPr marL="91440" lvl="0" indent="-120650" algn="l" rtl="0">
              <a:lnSpc>
                <a:spcPct val="110000"/>
              </a:lnSpc>
              <a:spcBef>
                <a:spcPts val="0"/>
              </a:spcBef>
              <a:spcAft>
                <a:spcPts val="0"/>
              </a:spcAft>
              <a:buSzPts val="1900"/>
              <a:buChar char=" "/>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pic>
        <p:nvPicPr>
          <p:cNvPr id="257" name="Google Shape;257;ge560273f75_0_328"/>
          <p:cNvPicPr preferRelativeResize="0"/>
          <p:nvPr/>
        </p:nvPicPr>
        <p:blipFill rotWithShape="1">
          <a:blip r:embed="rId4">
            <a:alphaModFix/>
          </a:blip>
          <a:srcRect/>
          <a:stretch/>
        </p:blipFill>
        <p:spPr>
          <a:xfrm>
            <a:off x="0" y="0"/>
            <a:ext cx="5143500" cy="6858000"/>
          </a:xfrm>
          <a:prstGeom prst="rect">
            <a:avLst/>
          </a:prstGeom>
          <a:noFill/>
          <a:ln>
            <a:noFill/>
          </a:ln>
        </p:spPr>
      </p:pic>
      <p:grpSp>
        <p:nvGrpSpPr>
          <p:cNvPr id="258" name="Google Shape;258;ge560273f75_0_328"/>
          <p:cNvGrpSpPr/>
          <p:nvPr/>
        </p:nvGrpSpPr>
        <p:grpSpPr>
          <a:xfrm>
            <a:off x="6421117" y="1543470"/>
            <a:ext cx="4894650" cy="3735961"/>
            <a:chOff x="0" y="-9525"/>
            <a:chExt cx="9789300" cy="7471922"/>
          </a:xfrm>
        </p:grpSpPr>
        <p:sp>
          <p:nvSpPr>
            <p:cNvPr id="259" name="Google Shape;259;ge560273f75_0_328"/>
            <p:cNvSpPr txBox="1"/>
            <p:nvPr/>
          </p:nvSpPr>
          <p:spPr>
            <a:xfrm>
              <a:off x="0" y="-9525"/>
              <a:ext cx="9789300" cy="2062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700" b="0" i="0" u="none" strike="noStrike" cap="none">
                  <a:solidFill>
                    <a:srgbClr val="FFFFFF"/>
                  </a:solidFill>
                  <a:latin typeface="Arial"/>
                  <a:ea typeface="Arial"/>
                  <a:cs typeface="Arial"/>
                  <a:sym typeface="Arial"/>
                </a:rPr>
                <a:t>Contact Us</a:t>
              </a:r>
              <a:endParaRPr sz="900"/>
            </a:p>
          </p:txBody>
        </p:sp>
        <p:sp>
          <p:nvSpPr>
            <p:cNvPr id="260" name="Google Shape;260;ge560273f75_0_328"/>
            <p:cNvSpPr txBox="1"/>
            <p:nvPr/>
          </p:nvSpPr>
          <p:spPr>
            <a:xfrm>
              <a:off x="0" y="3505910"/>
              <a:ext cx="9789300" cy="615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+64 21 237 915</a:t>
              </a:r>
              <a:endParaRPr sz="900"/>
            </a:p>
          </p:txBody>
        </p:sp>
        <p:sp>
          <p:nvSpPr>
            <p:cNvPr id="261" name="Google Shape;261;ge560273f75_0_328"/>
            <p:cNvSpPr txBox="1"/>
            <p:nvPr/>
          </p:nvSpPr>
          <p:spPr>
            <a:xfrm>
              <a:off x="0" y="5176354"/>
              <a:ext cx="9789300" cy="615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Tim@ProjectIaso.com</a:t>
              </a:r>
              <a:endParaRPr sz="900"/>
            </a:p>
          </p:txBody>
        </p:sp>
        <p:sp>
          <p:nvSpPr>
            <p:cNvPr id="262" name="Google Shape;262;ge560273f75_0_328"/>
            <p:cNvSpPr txBox="1"/>
            <p:nvPr/>
          </p:nvSpPr>
          <p:spPr>
            <a:xfrm>
              <a:off x="0" y="6846797"/>
              <a:ext cx="9789300" cy="615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www.ProjectIaso.com</a:t>
              </a:r>
              <a:endParaRPr sz="90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References</a:t>
            </a:r>
            <a:endParaRPr/>
          </a:p>
        </p:txBody>
      </p:sp>
      <p:sp>
        <p:nvSpPr>
          <p:cNvPr id="268" name="Google Shape;268;p1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457200" lvl="0" indent="-342900" algn="l" rtl="0">
              <a:lnSpc>
                <a:spcPct val="110000"/>
              </a:lnSpc>
              <a:spcBef>
                <a:spcPts val="0"/>
              </a:spcBef>
              <a:spcAft>
                <a:spcPts val="0"/>
              </a:spcAft>
              <a:buSzPts val="1800"/>
              <a:buAutoNum type="arabicPeriod"/>
            </a:pPr>
            <a:r>
              <a:rPr lang="en-US" dirty="0"/>
              <a:t> </a:t>
            </a:r>
            <a:r>
              <a:rPr lang="en-US" sz="1383" u="sng" dirty="0">
                <a:solidFill>
                  <a:schemeClr val="hlink"/>
                </a:solidFill>
                <a:hlinkClick r:id="rId3"/>
              </a:rPr>
              <a:t>Naloxone Spray Market To Reach USD 928.1 Million By 2026 |</a:t>
            </a:r>
            <a:endParaRPr dirty="0"/>
          </a:p>
          <a:p>
            <a:pPr marL="457200" lvl="0" indent="-342900" algn="l" rtl="0">
              <a:lnSpc>
                <a:spcPct val="110000"/>
              </a:lnSpc>
              <a:spcBef>
                <a:spcPts val="0"/>
              </a:spcBef>
              <a:spcAft>
                <a:spcPts val="0"/>
              </a:spcAft>
              <a:buSzPts val="1800"/>
              <a:buAutoNum type="arabicPeriod"/>
            </a:pPr>
            <a:r>
              <a:rPr lang="en-US" dirty="0"/>
              <a:t> </a:t>
            </a:r>
            <a:r>
              <a:rPr lang="en-US" sz="1383" u="sng" dirty="0">
                <a:solidFill>
                  <a:schemeClr val="hlink"/>
                </a:solidFill>
                <a:hlinkClick r:id="rId4"/>
              </a:rPr>
              <a:t>Opioid overdose</a:t>
            </a:r>
            <a:endParaRPr dirty="0"/>
          </a:p>
          <a:p>
            <a:pPr marL="457200" lvl="0" indent="-342900" algn="l" rtl="0">
              <a:lnSpc>
                <a:spcPct val="110000"/>
              </a:lnSpc>
              <a:spcBef>
                <a:spcPts val="0"/>
              </a:spcBef>
              <a:spcAft>
                <a:spcPts val="0"/>
              </a:spcAft>
              <a:buSzPts val="1800"/>
              <a:buAutoNum type="arabicPeriod"/>
            </a:pPr>
            <a:r>
              <a:rPr lang="en-US" dirty="0"/>
              <a:t> </a:t>
            </a:r>
            <a:r>
              <a:rPr lang="en-US" sz="1383" u="sng" dirty="0">
                <a:solidFill>
                  <a:schemeClr val="hlink"/>
                </a:solidFill>
                <a:hlinkClick r:id="rId5"/>
              </a:rPr>
              <a:t>Emergent BioSolutions snaps up Narcan maker in $735M deal</a:t>
            </a:r>
            <a:endParaRPr dirty="0"/>
          </a:p>
          <a:p>
            <a:pPr marL="457200" lvl="0" indent="-342900" algn="l" rtl="0">
              <a:lnSpc>
                <a:spcPct val="110000"/>
              </a:lnSpc>
              <a:spcBef>
                <a:spcPts val="0"/>
              </a:spcBef>
              <a:spcAft>
                <a:spcPts val="0"/>
              </a:spcAft>
              <a:buSzPts val="1800"/>
              <a:buAutoNum type="arabicPeriod"/>
            </a:pPr>
            <a:r>
              <a:rPr lang="en-US" dirty="0"/>
              <a:t> </a:t>
            </a:r>
            <a:r>
              <a:rPr lang="en-US" sz="1383" u="sng" dirty="0">
                <a:solidFill>
                  <a:schemeClr val="hlink"/>
                </a:solidFill>
                <a:hlinkClick r:id="rId6"/>
              </a:rPr>
              <a:t>Teva wins generic Narcan approval as FDA mulls bolder actions</a:t>
            </a:r>
            <a:endParaRPr sz="1383" dirty="0"/>
          </a:p>
          <a:p>
            <a:pPr marL="457200" lvl="0" indent="-342900" algn="l" rtl="0">
              <a:lnSpc>
                <a:spcPct val="110000"/>
              </a:lnSpc>
              <a:spcBef>
                <a:spcPts val="0"/>
              </a:spcBef>
              <a:spcAft>
                <a:spcPts val="0"/>
              </a:spcAft>
              <a:buSzPts val="1800"/>
              <a:buAutoNum type="arabicPeriod"/>
            </a:pPr>
            <a:r>
              <a:rPr lang="en-US" dirty="0"/>
              <a:t> </a:t>
            </a:r>
            <a:r>
              <a:rPr lang="en-US" sz="1383" u="sng" dirty="0">
                <a:solidFill>
                  <a:schemeClr val="hlink"/>
                </a:solidFill>
                <a:hlinkClick r:id="rId7"/>
              </a:rPr>
              <a:t>Intellectual Property Office of New Zealand</a:t>
            </a:r>
            <a:r>
              <a:rPr lang="en-US" sz="1383" dirty="0"/>
              <a:t> </a:t>
            </a:r>
            <a:r>
              <a:rPr lang="en-US" sz="1383" u="sng" dirty="0">
                <a:solidFill>
                  <a:schemeClr val="hlink"/>
                </a:solidFill>
              </a:rPr>
              <a:t>- 771589</a:t>
            </a:r>
            <a:endParaRPr sz="1383" u="sng" dirty="0">
              <a:solidFill>
                <a:schemeClr val="hlink"/>
              </a:solidFill>
            </a:endParaRPr>
          </a:p>
          <a:p>
            <a:pPr marL="457200" lvl="0" indent="-342900" algn="l" rtl="0">
              <a:lnSpc>
                <a:spcPct val="110000"/>
              </a:lnSpc>
              <a:spcBef>
                <a:spcPts val="0"/>
              </a:spcBef>
              <a:spcAft>
                <a:spcPts val="0"/>
              </a:spcAft>
              <a:buSzPts val="1800"/>
              <a:buAutoNum type="arabicPeriod"/>
            </a:pPr>
            <a:r>
              <a:rPr lang="en-US" sz="1383" u="sng" dirty="0">
                <a:solidFill>
                  <a:srgbClr val="FDF8F2"/>
                </a:solidFill>
              </a:rPr>
              <a:t> </a:t>
            </a:r>
            <a:r>
              <a:rPr lang="en-US" sz="1383" u="sng" dirty="0">
                <a:solidFill>
                  <a:schemeClr val="hlink"/>
                </a:solidFill>
                <a:hlinkClick r:id="rId8"/>
              </a:rPr>
              <a:t>Bulk Purchasing of Naloxone</a:t>
            </a:r>
            <a:r>
              <a:rPr lang="en-US" sz="1383" u="sng" dirty="0">
                <a:solidFill>
                  <a:schemeClr val="hlink"/>
                </a:solidFill>
              </a:rPr>
              <a:t> </a:t>
            </a:r>
          </a:p>
          <a:p>
            <a:pPr marL="457200" lvl="0" indent="-342900" algn="l" rtl="0">
              <a:lnSpc>
                <a:spcPct val="110000"/>
              </a:lnSpc>
              <a:spcBef>
                <a:spcPts val="0"/>
              </a:spcBef>
              <a:spcAft>
                <a:spcPts val="0"/>
              </a:spcAft>
              <a:buSzPts val="1800"/>
              <a:buAutoNum type="arabicPeriod"/>
            </a:pPr>
            <a:r>
              <a:rPr lang="en-US" sz="1383" u="sng" dirty="0">
                <a:solidFill>
                  <a:schemeClr val="hlink"/>
                </a:solidFill>
                <a:hlinkClick r:id="rId9"/>
              </a:rPr>
              <a:t>Naloxone access doesn’t make heroin seem less risky </a:t>
            </a:r>
            <a:r>
              <a:rPr lang="en-US" sz="1383" b="1" i="1" u="sng" dirty="0">
                <a:solidFill>
                  <a:schemeClr val="hlink"/>
                </a:solidFill>
                <a:hlinkClick r:id="rId10"/>
              </a:rPr>
              <a:t>- (the study)</a:t>
            </a:r>
            <a:endParaRPr sz="1383" b="1" i="1" u="sng" dirty="0">
              <a:solidFill>
                <a:schemeClr val="hlink"/>
              </a:solidFill>
            </a:endParaRPr>
          </a:p>
          <a:p>
            <a:pPr marL="457200" lvl="0" indent="0" algn="l" rtl="0">
              <a:lnSpc>
                <a:spcPct val="110000"/>
              </a:lnSpc>
              <a:spcBef>
                <a:spcPts val="140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The Problem - Worldwide	</a:t>
            </a:r>
            <a:endParaRPr/>
          </a:p>
        </p:txBody>
      </p:sp>
      <p:sp>
        <p:nvSpPr>
          <p:cNvPr id="108" name="Google Shape;108;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lnSpcReduction="10000"/>
          </a:bodyPr>
          <a:lstStyle/>
          <a:p>
            <a:pPr marL="91440" lvl="0" indent="-120650" algn="l" rtl="0">
              <a:lnSpc>
                <a:spcPct val="110000"/>
              </a:lnSpc>
              <a:spcBef>
                <a:spcPts val="0"/>
              </a:spcBef>
              <a:spcAft>
                <a:spcPts val="0"/>
              </a:spcAft>
              <a:buSzPts val="1900"/>
              <a:buChar char=" "/>
            </a:pPr>
            <a:r>
              <a:rPr lang="en-US"/>
              <a:t>According to the World Health Organisation: Worldwide, about 0.5 million deaths are attributable to drug use. More than 70% of these deaths are related to opioids, with more than 30% of those deaths caused by overdose. According to WHO estimates, approximately 115 000 people died of opioid overdose in 2017. Opioid overdoses that do not lead to death are several times more common than fatal overdoses. *</a:t>
            </a:r>
            <a:endParaRPr/>
          </a:p>
          <a:p>
            <a:pPr marL="91440" lvl="0" indent="-120650" algn="l" rtl="0">
              <a:lnSpc>
                <a:spcPct val="110000"/>
              </a:lnSpc>
              <a:spcBef>
                <a:spcPts val="1400"/>
              </a:spcBef>
              <a:spcAft>
                <a:spcPts val="0"/>
              </a:spcAft>
              <a:buSzPts val="1900"/>
              <a:buChar char=" "/>
            </a:pPr>
            <a:r>
              <a:rPr lang="en-US"/>
              <a:t>In the United States of America (USA) the number of people dying from opioid overdose increased by 120% between 2010 and 2018, and two-thirds of opioid-related overdose deaths in 2018 in the USA involved synthetic opioids, including fentanyl and its analogues.</a:t>
            </a:r>
            <a:endParaRPr/>
          </a:p>
          <a:p>
            <a:pPr marL="91440" lvl="0" indent="-114300" algn="l" rtl="0">
              <a:lnSpc>
                <a:spcPct val="110000"/>
              </a:lnSpc>
              <a:spcBef>
                <a:spcPts val="1400"/>
              </a:spcBef>
              <a:spcAft>
                <a:spcPts val="0"/>
              </a:spcAft>
              <a:buSzPts val="1800"/>
              <a:buChar char=" "/>
            </a:pPr>
            <a:r>
              <a:rPr lang="en-US"/>
              <a:t>In USA, the deaths attributed to opioid overdoses rose from 49,860 in 2019 to 69,710 in 2020. </a:t>
            </a:r>
            <a:r>
              <a:rPr lang="en-US" b="1"/>
              <a:t>That’s a 40% increase in just one year. </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e83215b3f2_0_5"/>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True extent of the problem </a:t>
            </a:r>
            <a:endParaRPr/>
          </a:p>
        </p:txBody>
      </p:sp>
      <p:sp>
        <p:nvSpPr>
          <p:cNvPr id="114" name="Google Shape;114;ge83215b3f2_0_5"/>
          <p:cNvSpPr txBox="1">
            <a:spLocks noGrp="1"/>
          </p:cNvSpPr>
          <p:nvPr>
            <p:ph type="body" idx="1"/>
          </p:nvPr>
        </p:nvSpPr>
        <p:spPr>
          <a:xfrm>
            <a:off x="1097275" y="2108200"/>
            <a:ext cx="4769400" cy="3760800"/>
          </a:xfrm>
          <a:prstGeom prst="rect">
            <a:avLst/>
          </a:prstGeom>
        </p:spPr>
        <p:txBody>
          <a:bodyPr spcFirstLastPara="1" wrap="square" lIns="0" tIns="45700" rIns="0" bIns="45700" anchor="t" anchorCtr="0">
            <a:normAutofit/>
          </a:bodyPr>
          <a:lstStyle/>
          <a:p>
            <a:pPr marL="0" lvl="0" indent="0" algn="l" rtl="0">
              <a:spcBef>
                <a:spcPts val="1200"/>
              </a:spcBef>
              <a:spcAft>
                <a:spcPts val="0"/>
              </a:spcAft>
              <a:buNone/>
            </a:pPr>
            <a:r>
              <a:rPr lang="en-US"/>
              <a:t>To show the extent of the problem, here’s an article from the New York Times, dated early 2020, talking about how one city’s solution to the Opioid Crisis was to teach 6yo kids how to administer Naloxone if they need to. </a:t>
            </a:r>
            <a:endParaRPr/>
          </a:p>
          <a:p>
            <a:pPr marL="0" lvl="0" indent="0" algn="l" rtl="0">
              <a:spcBef>
                <a:spcPts val="1200"/>
              </a:spcBef>
              <a:spcAft>
                <a:spcPts val="0"/>
              </a:spcAft>
              <a:buNone/>
            </a:pPr>
            <a:endParaRPr/>
          </a:p>
          <a:p>
            <a:pPr marL="0" lvl="0" indent="0" algn="l" rtl="0">
              <a:spcBef>
                <a:spcPts val="1200"/>
              </a:spcBef>
              <a:spcAft>
                <a:spcPts val="200"/>
              </a:spcAft>
              <a:buNone/>
            </a:pPr>
            <a:r>
              <a:rPr lang="en-US" u="sng">
                <a:solidFill>
                  <a:schemeClr val="hlink"/>
                </a:solidFill>
                <a:hlinkClick r:id="rId3"/>
              </a:rPr>
              <a:t>https://www.nytimes.com/2020/02/23/us/opioids-tennessee-narcan-training.html</a:t>
            </a:r>
            <a:endParaRPr/>
          </a:p>
        </p:txBody>
      </p:sp>
      <p:pic>
        <p:nvPicPr>
          <p:cNvPr id="115" name="Google Shape;115;ge83215b3f2_0_5"/>
          <p:cNvPicPr preferRelativeResize="0"/>
          <p:nvPr/>
        </p:nvPicPr>
        <p:blipFill>
          <a:blip r:embed="rId4">
            <a:alphaModFix/>
          </a:blip>
          <a:stretch>
            <a:fillRect/>
          </a:stretch>
        </p:blipFill>
        <p:spPr>
          <a:xfrm>
            <a:off x="6081129" y="1995775"/>
            <a:ext cx="5463001" cy="4198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The Problem – Existing Products</a:t>
            </a:r>
            <a:endParaRPr/>
          </a:p>
        </p:txBody>
      </p:sp>
      <p:sp>
        <p:nvSpPr>
          <p:cNvPr id="121" name="Google Shape;121;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11601" algn="l" rtl="0">
              <a:lnSpc>
                <a:spcPct val="110000"/>
              </a:lnSpc>
              <a:spcBef>
                <a:spcPts val="0"/>
              </a:spcBef>
              <a:spcAft>
                <a:spcPts val="0"/>
              </a:spcAft>
              <a:buSzPct val="100000"/>
              <a:buChar char=" "/>
            </a:pPr>
            <a:r>
              <a:rPr lang="en-US"/>
              <a:t>There are 3 main existing products in the USA market, each have the same flaw that Iaso solves. </a:t>
            </a:r>
            <a:endParaRPr/>
          </a:p>
          <a:p>
            <a:pPr marL="457200" lvl="0" indent="-448151" algn="l" rtl="0">
              <a:lnSpc>
                <a:spcPct val="110000"/>
              </a:lnSpc>
              <a:spcBef>
                <a:spcPts val="1400"/>
              </a:spcBef>
              <a:spcAft>
                <a:spcPts val="0"/>
              </a:spcAft>
              <a:buSzPct val="100000"/>
              <a:buFont typeface="Bookman Old Style"/>
              <a:buAutoNum type="arabicPeriod"/>
            </a:pPr>
            <a:r>
              <a:rPr lang="en-US"/>
              <a:t>Narcan™ - A Nasal spray</a:t>
            </a:r>
            <a:endParaRPr/>
          </a:p>
          <a:p>
            <a:pPr marL="457200" lvl="0" indent="-448151" algn="l" rtl="0">
              <a:lnSpc>
                <a:spcPct val="110000"/>
              </a:lnSpc>
              <a:spcBef>
                <a:spcPts val="1400"/>
              </a:spcBef>
              <a:spcAft>
                <a:spcPts val="0"/>
              </a:spcAft>
              <a:buSzPct val="100000"/>
              <a:buFont typeface="Bookman Old Style"/>
              <a:buAutoNum type="arabicPeriod"/>
            </a:pPr>
            <a:r>
              <a:rPr lang="en-US"/>
              <a:t>Evzio™ - An Epi-Pen styled injector</a:t>
            </a:r>
            <a:endParaRPr/>
          </a:p>
          <a:p>
            <a:pPr marL="457200" lvl="0" indent="-448151" algn="l" rtl="0">
              <a:lnSpc>
                <a:spcPct val="110000"/>
              </a:lnSpc>
              <a:spcBef>
                <a:spcPts val="1400"/>
              </a:spcBef>
              <a:spcAft>
                <a:spcPts val="0"/>
              </a:spcAft>
              <a:buSzPct val="100000"/>
              <a:buFont typeface="Bookman Old Style"/>
              <a:buAutoNum type="arabicPeriod"/>
            </a:pPr>
            <a:r>
              <a:rPr lang="en-US"/>
              <a:t>Generic Naloxone - Generic nasal spray or injector</a:t>
            </a:r>
            <a:endParaRPr/>
          </a:p>
          <a:p>
            <a:pPr marL="0" lvl="0" indent="0" algn="l" rtl="0">
              <a:lnSpc>
                <a:spcPct val="110000"/>
              </a:lnSpc>
              <a:spcBef>
                <a:spcPts val="1400"/>
              </a:spcBef>
              <a:spcAft>
                <a:spcPts val="0"/>
              </a:spcAft>
              <a:buSzPct val="100000"/>
              <a:buNone/>
            </a:pPr>
            <a:r>
              <a:rPr lang="en-US"/>
              <a:t>In America (USD), the price ranges from $30ea for the generic applicators, to $140 for Narcan, to $2,321 for Evzio, they still have one fatal flaw. They need someone to be conscious to administer the applicator. One of the symptoms of an opioid overdose is a loss of consciousness. </a:t>
            </a:r>
            <a:endParaRPr/>
          </a:p>
          <a:p>
            <a:pPr marL="0" lvl="0" indent="0" algn="l" rtl="0">
              <a:lnSpc>
                <a:spcPct val="110000"/>
              </a:lnSpc>
              <a:spcBef>
                <a:spcPts val="1400"/>
              </a:spcBef>
              <a:spcAft>
                <a:spcPts val="0"/>
              </a:spcAft>
              <a:buSzPct val="100000"/>
              <a:buNone/>
            </a:pPr>
            <a:endParaRPr/>
          </a:p>
          <a:p>
            <a:pPr marL="292608" lvl="1" indent="0" algn="l" rtl="0">
              <a:lnSpc>
                <a:spcPct val="100000"/>
              </a:lnSpc>
              <a:spcBef>
                <a:spcPts val="400"/>
              </a:spcBef>
              <a:spcAft>
                <a:spcPts val="0"/>
              </a:spcAft>
              <a:buClr>
                <a:srgbClr val="3F3F3F"/>
              </a:buClr>
              <a:buSzPct val="100000"/>
              <a:buNone/>
            </a:pPr>
            <a:endParaRPr/>
          </a:p>
          <a:p>
            <a:pPr marL="292608" lvl="1" indent="0" algn="l" rtl="0">
              <a:lnSpc>
                <a:spcPct val="100000"/>
              </a:lnSpc>
              <a:spcBef>
                <a:spcPts val="600"/>
              </a:spcBef>
              <a:spcAft>
                <a:spcPts val="0"/>
              </a:spcAft>
              <a:buClr>
                <a:srgbClr val="3F3F3F"/>
              </a:buClr>
              <a:buSzPct val="100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The Market</a:t>
            </a:r>
            <a:endParaRPr/>
          </a:p>
        </p:txBody>
      </p:sp>
      <p:sp>
        <p:nvSpPr>
          <p:cNvPr id="127" name="Google Shape;127;p7"/>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Char char=" "/>
            </a:pPr>
            <a:r>
              <a:rPr lang="en-US" dirty="0"/>
              <a:t>In 2018 Emergent </a:t>
            </a:r>
            <a:r>
              <a:rPr lang="en-US" dirty="0" err="1"/>
              <a:t>Biosolutions</a:t>
            </a:r>
            <a:r>
              <a:rPr lang="en-US" dirty="0"/>
              <a:t> bought Adapt Pharma, the owners of Narcan™ for $735 million USD. Emergent predicted that Narcan can generate revenues of $200 million to $220 million*</a:t>
            </a:r>
            <a:endParaRPr dirty="0"/>
          </a:p>
          <a:p>
            <a:pPr marL="91440" lvl="0" indent="0" algn="l" rtl="0">
              <a:lnSpc>
                <a:spcPct val="110000"/>
              </a:lnSpc>
              <a:spcBef>
                <a:spcPts val="1400"/>
              </a:spcBef>
              <a:spcAft>
                <a:spcPts val="0"/>
              </a:spcAft>
              <a:buSzPts val="1900"/>
              <a:buNone/>
            </a:pPr>
            <a:r>
              <a:rPr lang="en-US" dirty="0"/>
              <a:t>The Naloxone spray market is projected to hit $928.1M USD annually by 2026, with a CAGR on 22.8%.* </a:t>
            </a:r>
            <a:endParaRPr dirty="0"/>
          </a:p>
          <a:p>
            <a:pPr marL="91440" lvl="0" indent="0" algn="l" rtl="0">
              <a:lnSpc>
                <a:spcPct val="110000"/>
              </a:lnSpc>
              <a:spcBef>
                <a:spcPts val="1400"/>
              </a:spcBef>
              <a:spcAft>
                <a:spcPts val="0"/>
              </a:spcAft>
              <a:buSzPts val="1900"/>
              <a:buNone/>
            </a:pPr>
            <a:r>
              <a:rPr lang="en-US" dirty="0"/>
              <a:t>The Total Available Market  for Naloxone (not just spray) currently sits at $3.36B USD, with ~46.3M users worldwide, both recreational and prescribed.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e560273f75_0_0"/>
          <p:cNvPicPr preferRelativeResize="0"/>
          <p:nvPr/>
        </p:nvPicPr>
        <p:blipFill rotWithShape="1">
          <a:blip r:embed="rId3">
            <a:alphaModFix/>
          </a:blip>
          <a:srcRect l="27435" r="18257"/>
          <a:stretch/>
        </p:blipFill>
        <p:spPr>
          <a:xfrm>
            <a:off x="723325" y="2304091"/>
            <a:ext cx="2093291" cy="1963354"/>
          </a:xfrm>
          <a:prstGeom prst="rect">
            <a:avLst/>
          </a:prstGeom>
          <a:noFill/>
          <a:ln>
            <a:noFill/>
          </a:ln>
        </p:spPr>
      </p:pic>
      <p:grpSp>
        <p:nvGrpSpPr>
          <p:cNvPr id="133" name="Google Shape;133;ge560273f75_0_0"/>
          <p:cNvGrpSpPr/>
          <p:nvPr/>
        </p:nvGrpSpPr>
        <p:grpSpPr>
          <a:xfrm>
            <a:off x="1371575" y="104653"/>
            <a:ext cx="10246902" cy="1697786"/>
            <a:chOff x="900870" y="796160"/>
            <a:chExt cx="20489707" cy="4443303"/>
          </a:xfrm>
        </p:grpSpPr>
        <p:sp>
          <p:nvSpPr>
            <p:cNvPr id="134" name="Google Shape;134;ge560273f75_0_0"/>
            <p:cNvSpPr txBox="1"/>
            <p:nvPr/>
          </p:nvSpPr>
          <p:spPr>
            <a:xfrm>
              <a:off x="2240077" y="796160"/>
              <a:ext cx="19150500" cy="19941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3F3F3F"/>
                </a:buClr>
                <a:buSzPts val="4700"/>
                <a:buFont typeface="Bookman Old Style"/>
                <a:buNone/>
              </a:pPr>
              <a:r>
                <a:rPr lang="en-US" sz="4700">
                  <a:solidFill>
                    <a:srgbClr val="3F3F3F"/>
                  </a:solidFill>
                  <a:latin typeface="Bookman Old Style"/>
                  <a:ea typeface="Bookman Old Style"/>
                  <a:cs typeface="Bookman Old Style"/>
                  <a:sym typeface="Bookman Old Style"/>
                </a:rPr>
                <a:t>Target</a:t>
              </a:r>
              <a:r>
                <a:rPr lang="en-US" sz="5500" b="0" i="0" u="none" strike="noStrike" cap="none">
                  <a:solidFill>
                    <a:srgbClr val="000000"/>
                  </a:solidFill>
                  <a:latin typeface="Arial"/>
                  <a:ea typeface="Arial"/>
                  <a:cs typeface="Arial"/>
                  <a:sym typeface="Arial"/>
                </a:rPr>
                <a:t> </a:t>
              </a:r>
              <a:r>
                <a:rPr lang="en-US" sz="4700">
                  <a:solidFill>
                    <a:srgbClr val="3F3F3F"/>
                  </a:solidFill>
                  <a:latin typeface="Bookman Old Style"/>
                  <a:ea typeface="Bookman Old Style"/>
                  <a:cs typeface="Bookman Old Style"/>
                  <a:sym typeface="Bookman Old Style"/>
                </a:rPr>
                <a:t>Market</a:t>
              </a:r>
              <a:endParaRPr sz="100"/>
            </a:p>
          </p:txBody>
        </p:sp>
        <p:sp>
          <p:nvSpPr>
            <p:cNvPr id="135" name="Google Shape;135;ge560273f75_0_0"/>
            <p:cNvSpPr txBox="1"/>
            <p:nvPr/>
          </p:nvSpPr>
          <p:spPr>
            <a:xfrm>
              <a:off x="900870" y="2790263"/>
              <a:ext cx="20489700" cy="2449200"/>
            </a:xfrm>
            <a:prstGeom prst="rect">
              <a:avLst/>
            </a:prstGeom>
            <a:noFill/>
            <a:ln>
              <a:noFill/>
            </a:ln>
          </p:spPr>
          <p:txBody>
            <a:bodyPr spcFirstLastPara="1" wrap="square" lIns="0" tIns="0" rIns="0" bIns="0" anchor="t" anchorCtr="0">
              <a:spAutoFit/>
            </a:bodyPr>
            <a:lstStyle/>
            <a:p>
              <a:pPr marL="91440" marR="0" lvl="0" indent="-120650" algn="l" rtl="0">
                <a:lnSpc>
                  <a:spcPct val="110000"/>
                </a:lnSpc>
                <a:spcBef>
                  <a:spcPts val="0"/>
                </a:spcBef>
                <a:spcAft>
                  <a:spcPts val="0"/>
                </a:spcAft>
                <a:buClr>
                  <a:schemeClr val="accent1"/>
                </a:buClr>
                <a:buSzPts val="1900"/>
                <a:buFont typeface="Calibri"/>
                <a:buChar char=" "/>
              </a:pPr>
              <a:r>
                <a:rPr lang="en-US" sz="1900">
                  <a:solidFill>
                    <a:srgbClr val="3F3F3F"/>
                  </a:solidFill>
                  <a:latin typeface="Libre Franklin"/>
                  <a:ea typeface="Libre Franklin"/>
                  <a:cs typeface="Libre Franklin"/>
                  <a:sym typeface="Libre Franklin"/>
                </a:rPr>
                <a:t>While Iaso can work for just as well for 'prescribed' users, the main target market is recreational users of opioids. They are most at risk, face the most stigma and have the least support available to them. </a:t>
              </a:r>
              <a:endParaRPr sz="1900">
                <a:solidFill>
                  <a:srgbClr val="3F3F3F"/>
                </a:solidFill>
                <a:latin typeface="Libre Franklin"/>
                <a:ea typeface="Libre Franklin"/>
                <a:cs typeface="Libre Franklin"/>
                <a:sym typeface="Libre Franklin"/>
              </a:endParaRPr>
            </a:p>
          </p:txBody>
        </p:sp>
      </p:grpSp>
      <p:grpSp>
        <p:nvGrpSpPr>
          <p:cNvPr id="136" name="Google Shape;136;ge560273f75_0_0"/>
          <p:cNvGrpSpPr/>
          <p:nvPr/>
        </p:nvGrpSpPr>
        <p:grpSpPr>
          <a:xfrm>
            <a:off x="3059350" y="2224375"/>
            <a:ext cx="2550060" cy="3704278"/>
            <a:chOff x="-397575" y="1391004"/>
            <a:chExt cx="5099100" cy="9694526"/>
          </a:xfrm>
        </p:grpSpPr>
        <p:sp>
          <p:nvSpPr>
            <p:cNvPr id="137" name="Google Shape;137;ge560273f75_0_0"/>
            <p:cNvSpPr txBox="1"/>
            <p:nvPr/>
          </p:nvSpPr>
          <p:spPr>
            <a:xfrm>
              <a:off x="-321386" y="5028530"/>
              <a:ext cx="4946700" cy="6057000"/>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1600" b="0" i="0" u="none" strike="noStrike" cap="none">
                  <a:solidFill>
                    <a:srgbClr val="796572"/>
                  </a:solidFill>
                  <a:latin typeface="Arial"/>
                  <a:ea typeface="Arial"/>
                  <a:cs typeface="Arial"/>
                  <a:sym typeface="Arial"/>
                </a:rPr>
                <a:t>Iaso is specifically developed with recreational users in mind, aiming to keep costs low enough so they don't need to make a choice between their life and another hit.</a:t>
              </a:r>
              <a:endParaRPr sz="800"/>
            </a:p>
          </p:txBody>
        </p:sp>
        <p:sp>
          <p:nvSpPr>
            <p:cNvPr id="138" name="Google Shape;138;ge560273f75_0_0"/>
            <p:cNvSpPr txBox="1"/>
            <p:nvPr/>
          </p:nvSpPr>
          <p:spPr>
            <a:xfrm>
              <a:off x="-397575" y="1391004"/>
              <a:ext cx="5099100" cy="3101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500" b="0" i="0" u="none" strike="noStrike" cap="none">
                  <a:solidFill>
                    <a:srgbClr val="000000"/>
                  </a:solidFill>
                  <a:latin typeface="Arial"/>
                  <a:ea typeface="Arial"/>
                  <a:cs typeface="Arial"/>
                  <a:sym typeface="Arial"/>
                </a:rPr>
                <a:t>Recreational Use</a:t>
              </a:r>
              <a:endParaRPr/>
            </a:p>
          </p:txBody>
        </p:sp>
      </p:grpSp>
      <p:grpSp>
        <p:nvGrpSpPr>
          <p:cNvPr id="139" name="Google Shape;139;ge560273f75_0_0"/>
          <p:cNvGrpSpPr/>
          <p:nvPr/>
        </p:nvGrpSpPr>
        <p:grpSpPr>
          <a:xfrm>
            <a:off x="8816267" y="2304110"/>
            <a:ext cx="2623743" cy="3626059"/>
            <a:chOff x="-147321" y="1815586"/>
            <a:chExt cx="5246436" cy="9489818"/>
          </a:xfrm>
        </p:grpSpPr>
        <p:sp>
          <p:nvSpPr>
            <p:cNvPr id="140" name="Google Shape;140;ge560273f75_0_0"/>
            <p:cNvSpPr txBox="1"/>
            <p:nvPr/>
          </p:nvSpPr>
          <p:spPr>
            <a:xfrm>
              <a:off x="15" y="5216304"/>
              <a:ext cx="5099100" cy="6089100"/>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b="0" i="0" u="none" strike="noStrike" cap="none">
                  <a:solidFill>
                    <a:srgbClr val="796572"/>
                  </a:solidFill>
                  <a:latin typeface="Arial"/>
                  <a:ea typeface="Arial"/>
                  <a:cs typeface="Arial"/>
                  <a:sym typeface="Arial"/>
                </a:rPr>
                <a:t>Prescribed users typically have more of a support network around them, compared to recreational users, so Iaso does not have </a:t>
              </a:r>
              <a:r>
                <a:rPr lang="en-US" b="0" i="1" u="none" strike="noStrike" cap="none">
                  <a:solidFill>
                    <a:srgbClr val="796572"/>
                  </a:solidFill>
                  <a:latin typeface="Arial"/>
                  <a:ea typeface="Arial"/>
                  <a:cs typeface="Arial"/>
                  <a:sym typeface="Arial"/>
                </a:rPr>
                <a:t>as much</a:t>
              </a:r>
              <a:r>
                <a:rPr lang="en-US" b="0" i="0" u="none" strike="noStrike" cap="none">
                  <a:solidFill>
                    <a:srgbClr val="796572"/>
                  </a:solidFill>
                  <a:latin typeface="Arial"/>
                  <a:ea typeface="Arial"/>
                  <a:cs typeface="Arial"/>
                  <a:sym typeface="Arial"/>
                </a:rPr>
                <a:t> of an advantage for them </a:t>
              </a:r>
              <a:r>
                <a:rPr lang="en-US">
                  <a:solidFill>
                    <a:srgbClr val="796572"/>
                  </a:solidFill>
                </a:rPr>
                <a:t>but we already have a planned iteration to fit this market perfectly. </a:t>
              </a:r>
              <a:endParaRPr sz="600"/>
            </a:p>
          </p:txBody>
        </p:sp>
        <p:sp>
          <p:nvSpPr>
            <p:cNvPr id="141" name="Google Shape;141;ge560273f75_0_0"/>
            <p:cNvSpPr txBox="1"/>
            <p:nvPr/>
          </p:nvSpPr>
          <p:spPr>
            <a:xfrm>
              <a:off x="-147321" y="1815586"/>
              <a:ext cx="5099100" cy="3101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500" b="0" i="0" u="none" strike="noStrike" cap="none">
                  <a:solidFill>
                    <a:srgbClr val="000000"/>
                  </a:solidFill>
                  <a:latin typeface="Arial"/>
                  <a:ea typeface="Arial"/>
                  <a:cs typeface="Arial"/>
                  <a:sym typeface="Arial"/>
                </a:rPr>
                <a:t>Prescribed Use</a:t>
              </a:r>
              <a:endParaRPr/>
            </a:p>
          </p:txBody>
        </p:sp>
      </p:grpSp>
      <p:pic>
        <p:nvPicPr>
          <p:cNvPr id="142" name="Google Shape;142;ge560273f75_0_0"/>
          <p:cNvPicPr preferRelativeResize="0"/>
          <p:nvPr/>
        </p:nvPicPr>
        <p:blipFill rotWithShape="1">
          <a:blip r:embed="rId4">
            <a:alphaModFix/>
          </a:blip>
          <a:srcRect l="22847" r="22842"/>
          <a:stretch/>
        </p:blipFill>
        <p:spPr>
          <a:xfrm>
            <a:off x="6649315" y="2304091"/>
            <a:ext cx="2093291" cy="19633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The Solution</a:t>
            </a:r>
            <a:endParaRPr/>
          </a:p>
        </p:txBody>
      </p:sp>
      <p:sp>
        <p:nvSpPr>
          <p:cNvPr id="148" name="Google Shape;148;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Char char=" "/>
            </a:pPr>
            <a:r>
              <a:rPr lang="en-US"/>
              <a:t>Project Iaso involves using a simple concept to save many of the needless deaths. Automated self-administration of Naloxone. An entirely mechanical device that an opioid user would wear when they are using opioids. They ‘arm’ it when they are taking the opioids and, if they don’t disarm the device before the timer ticks down past the alarm stage to the administering stage, it will automatically administer the Naloxone, reversing the overdose and saving their life. </a:t>
            </a:r>
            <a:endParaRPr/>
          </a:p>
          <a:p>
            <a:pPr marL="91440" lvl="0" indent="-120650" algn="l" rtl="0">
              <a:lnSpc>
                <a:spcPct val="110000"/>
              </a:lnSpc>
              <a:spcBef>
                <a:spcPts val="1400"/>
              </a:spcBef>
              <a:spcAft>
                <a:spcPts val="0"/>
              </a:spcAft>
              <a:buSzPts val="1900"/>
              <a:buChar char=" "/>
            </a:pPr>
            <a:r>
              <a:rPr lang="en-US"/>
              <a:t>Iaso will work in every instance that the existing products do </a:t>
            </a:r>
            <a:r>
              <a:rPr lang="en-US" b="1"/>
              <a:t>and</a:t>
            </a:r>
            <a:r>
              <a:rPr lang="en-US"/>
              <a:t> it has the added benefit of not needing someone conscious to administer the Naloxone. This one change is what could save over 115,000 lives a year.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How Iaso can fit in the market	</a:t>
            </a:r>
            <a:endParaRPr/>
          </a:p>
        </p:txBody>
      </p:sp>
      <p:sp>
        <p:nvSpPr>
          <p:cNvPr id="154" name="Google Shape;154;p8"/>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Char char=" "/>
            </a:pPr>
            <a:r>
              <a:rPr lang="en-US"/>
              <a:t>While being competitively priced, the profit potential is very large. The generic competitors being priced at $30USD per unit mean that </a:t>
            </a:r>
            <a:r>
              <a:rPr lang="en-US" b="1"/>
              <a:t>even if</a:t>
            </a:r>
            <a:r>
              <a:rPr lang="en-US"/>
              <a:t> Iaso was priced at $30 to consumers, the other benefits Iaso brings can make a significant impact upon the market and gain a significant market share. </a:t>
            </a:r>
            <a:endParaRPr/>
          </a:p>
          <a:p>
            <a:pPr marL="91440" lvl="0" indent="-114300" algn="l" rtl="0">
              <a:lnSpc>
                <a:spcPct val="110000"/>
              </a:lnSpc>
              <a:spcBef>
                <a:spcPts val="0"/>
              </a:spcBef>
              <a:spcAft>
                <a:spcPts val="0"/>
              </a:spcAft>
              <a:buSzPts val="1800"/>
              <a:buChar char=" "/>
            </a:pPr>
            <a:endParaRPr/>
          </a:p>
          <a:p>
            <a:pPr marL="91440" lvl="0" indent="-114300" algn="l" rtl="0">
              <a:lnSpc>
                <a:spcPct val="110000"/>
              </a:lnSpc>
              <a:spcBef>
                <a:spcPts val="0"/>
              </a:spcBef>
              <a:spcAft>
                <a:spcPts val="0"/>
              </a:spcAft>
              <a:buSzPts val="1800"/>
              <a:buChar char=" "/>
            </a:pPr>
            <a:r>
              <a:rPr lang="en-US"/>
              <a:t>At a bulk rate, the Massachusetts State equivalent of our Pharmac has a current rate of, at absolute cheapest, $20USD per dose. That’s to first responders. </a:t>
            </a:r>
            <a:endParaRPr/>
          </a:p>
          <a:p>
            <a:pPr marL="91440" lvl="0" indent="-114300" algn="l" rtl="0">
              <a:lnSpc>
                <a:spcPct val="110000"/>
              </a:lnSpc>
              <a:spcBef>
                <a:spcPts val="0"/>
              </a:spcBef>
              <a:spcAft>
                <a:spcPts val="0"/>
              </a:spcAft>
              <a:buSzPts val="1800"/>
              <a:buChar char=" "/>
            </a:pPr>
            <a:endParaRPr/>
          </a:p>
          <a:p>
            <a:pPr marL="91440" lvl="0" indent="-114300" algn="l" rtl="0">
              <a:lnSpc>
                <a:spcPct val="110000"/>
              </a:lnSpc>
              <a:spcBef>
                <a:spcPts val="0"/>
              </a:spcBef>
              <a:spcAft>
                <a:spcPts val="0"/>
              </a:spcAft>
              <a:buSzPts val="1800"/>
              <a:buChar char=" "/>
            </a:pPr>
            <a:r>
              <a:rPr lang="en-US"/>
              <a:t>The Opioid Epidemic shows no signs of slowing and the death toll will keep rising, it skyrocketed with 40% more deaths in USA alone from 2019-2020.</a:t>
            </a:r>
            <a:endParaRPr/>
          </a:p>
        </p:txBody>
      </p:sp>
    </p:spTree>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2078</Words>
  <Application>Microsoft Office PowerPoint</Application>
  <PresentationFormat>Widescreen</PresentationFormat>
  <Paragraphs>125</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Arial</vt:lpstr>
      <vt:lpstr>Libre Franklin</vt:lpstr>
      <vt:lpstr>Bookman Old Style</vt:lpstr>
      <vt:lpstr>1_RetrospectVTI</vt:lpstr>
      <vt:lpstr>Project Iaso</vt:lpstr>
      <vt:lpstr>Brief </vt:lpstr>
      <vt:lpstr>The Problem - Worldwide </vt:lpstr>
      <vt:lpstr>True extent of the problem </vt:lpstr>
      <vt:lpstr>The Problem – Existing Products</vt:lpstr>
      <vt:lpstr>The Market</vt:lpstr>
      <vt:lpstr>PowerPoint Presentation</vt:lpstr>
      <vt:lpstr>The Solution</vt:lpstr>
      <vt:lpstr>How Iaso can fit in the market </vt:lpstr>
      <vt:lpstr>How it works</vt:lpstr>
      <vt:lpstr>Validation </vt:lpstr>
      <vt:lpstr>The device</vt:lpstr>
      <vt:lpstr>Birth of the company </vt:lpstr>
      <vt:lpstr>Next Steps </vt:lpstr>
      <vt:lpstr>PowerPoint Presentation</vt:lpstr>
      <vt:lpstr>PowerPoint Presentation</vt:lpstr>
      <vt:lpstr>PowerPoint Presentation</vt:lpstr>
      <vt:lpstr>The Team</vt:lpstr>
      <vt:lpstr>Summary</vt:lpstr>
      <vt:lpstr>The Ask</vt:lpstr>
      <vt:lpstr>“Aren’t you encouraging drug abuse?”</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Iaso</dc:title>
  <dc:creator>tim andrewa</dc:creator>
  <cp:lastModifiedBy>tim andrewa</cp:lastModifiedBy>
  <cp:revision>6</cp:revision>
  <dcterms:created xsi:type="dcterms:W3CDTF">2020-12-25T21:27:39Z</dcterms:created>
  <dcterms:modified xsi:type="dcterms:W3CDTF">2021-10-12T04:16:58Z</dcterms:modified>
</cp:coreProperties>
</file>