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8" r:id="rId8"/>
    <p:sldId id="269" r:id="rId9"/>
    <p:sldId id="270" r:id="rId10"/>
    <p:sldId id="272" r:id="rId11"/>
    <p:sldId id="271" r:id="rId12"/>
    <p:sldId id="261" r:id="rId13"/>
    <p:sldId id="263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b="1"/>
              <a:t>Thomas</a:t>
            </a:r>
            <a:r>
              <a:rPr lang="hu-HU" sz="2000" b="1" baseline="0"/>
              <a:t> hely-idő grafikonja</a:t>
            </a:r>
            <a:endParaRPr lang="en-US" sz="2000" b="1"/>
          </a:p>
        </c:rich>
      </c:tx>
      <c:layout>
        <c:manualLayout>
          <c:xMode val="edge"/>
          <c:yMode val="edge"/>
          <c:x val="0.26269716088328077"/>
          <c:y val="1.8963337547408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4.57"/>
            <c:dispRSqr val="0"/>
            <c:dispEq val="0"/>
          </c:trendline>
          <c:xVal>
            <c:numRef>
              <c:f>Sheet1!$A$1:$A$6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</c:numCache>
            </c:num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4.57</c:v>
                </c:pt>
                <c:pt idx="1">
                  <c:v>15.32</c:v>
                </c:pt>
                <c:pt idx="2">
                  <c:v>29.5</c:v>
                </c:pt>
                <c:pt idx="3">
                  <c:v>39.64</c:v>
                </c:pt>
                <c:pt idx="4">
                  <c:v>50.15</c:v>
                </c:pt>
                <c:pt idx="5">
                  <c:v>61.71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12-4BC3-A717-4F169CBC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9738831"/>
        <c:axId val="2050793199"/>
      </c:scatterChart>
      <c:valAx>
        <c:axId val="1979738831"/>
        <c:scaling>
          <c:orientation val="minMax"/>
          <c:max val="2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/>
                  <a:t>t (s)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793199"/>
        <c:crosses val="autoZero"/>
        <c:crossBetween val="midCat"/>
      </c:valAx>
      <c:valAx>
        <c:axId val="205079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/>
                  <a:t>x (cm)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7388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72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9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3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75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94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6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8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2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45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3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22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42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7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4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44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1C1BA9-B327-49A6-9C58-3C731460AD77}" type="datetimeFigureOut">
              <a:rPr lang="hu-HU" smtClean="0"/>
              <a:t>2025. 11. 30.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3573DB-5539-4AE9-BFF4-B235A98C8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73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v09um9032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8788-B9B5-5EF0-4107-7E257171A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Egyenes vonalú mozgások - sebesség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D2533-0507-A8FF-8BA0-DE2265080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7. osztály</a:t>
            </a:r>
          </a:p>
        </p:txBody>
      </p:sp>
    </p:spTree>
    <p:extLst>
      <p:ext uri="{BB962C8B-B14F-4D97-AF65-F5344CB8AC3E}">
        <p14:creationId xmlns:p14="http://schemas.microsoft.com/office/powerpoint/2010/main" val="50403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46396B-C544-9105-E013-FD8DBEDD6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224363"/>
              </p:ext>
            </p:extLst>
          </p:nvPr>
        </p:nvGraphicFramePr>
        <p:xfrm>
          <a:off x="1133780" y="1149305"/>
          <a:ext cx="9905528" cy="461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374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C9C4D2-87E2-0307-BFC0-BC32BF521735}"/>
              </a:ext>
            </a:extLst>
          </p:cNvPr>
          <p:cNvSpPr txBox="1"/>
          <p:nvPr/>
        </p:nvSpPr>
        <p:spPr>
          <a:xfrm>
            <a:off x="1023730" y="948682"/>
            <a:ext cx="831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Számoljunk!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DF485-8781-753D-7F06-3FC0284551D9}"/>
              </a:ext>
            </a:extLst>
          </p:cNvPr>
          <p:cNvSpPr txBox="1"/>
          <p:nvPr/>
        </p:nvSpPr>
        <p:spPr>
          <a:xfrm>
            <a:off x="2363027" y="2099749"/>
            <a:ext cx="81326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/>
              <a:t>A filmek végén gyakori jelenet, hogy egy szerelmespár egymás felé fut a pályaudvaron. A lány 3 m/s, a fiú pedig 5 m/s sebességgel fut. Hol és mennyi idő múlva találkoznak, ha a kezdeti távolságuk 40 m?</a:t>
            </a:r>
          </a:p>
          <a:p>
            <a:endParaRPr lang="hu-HU" sz="2400" dirty="0"/>
          </a:p>
          <a:p>
            <a:r>
              <a:rPr lang="hu-HU" sz="2400" dirty="0"/>
              <a:t>Készíts hely-idő grafikont a mozgásukról.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B15C4-C29F-904C-CE4B-A14D300D901D}"/>
              </a:ext>
            </a:extLst>
          </p:cNvPr>
          <p:cNvSpPr txBox="1"/>
          <p:nvPr/>
        </p:nvSpPr>
        <p:spPr>
          <a:xfrm>
            <a:off x="616225" y="5909318"/>
            <a:ext cx="9134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/>
              <a:t>A feladat forrása: Gulyás János, </a:t>
            </a:r>
            <a:r>
              <a:rPr lang="hu-HU" sz="1050" dirty="0" err="1"/>
              <a:t>Honyek</a:t>
            </a:r>
            <a:r>
              <a:rPr lang="hu-HU" sz="1050" dirty="0"/>
              <a:t> Gyula, </a:t>
            </a:r>
            <a:r>
              <a:rPr lang="hu-HU" sz="1050" dirty="0" err="1"/>
              <a:t>Markovits</a:t>
            </a:r>
            <a:r>
              <a:rPr lang="hu-HU" sz="1050" dirty="0"/>
              <a:t> Tibor, </a:t>
            </a:r>
            <a:r>
              <a:rPr lang="hu-HU" sz="1050" dirty="0" err="1"/>
              <a:t>Szalóki</a:t>
            </a:r>
            <a:r>
              <a:rPr lang="hu-HU" sz="1050" dirty="0"/>
              <a:t> Dezső, Varga Antal: Ötösöm lesz fizikából. Példatár és megoldások. Műszaki Könyvkiadó.</a:t>
            </a:r>
          </a:p>
          <a:p>
            <a:r>
              <a:rPr lang="hu-HU" sz="1050" dirty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084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a line and a line&#10;&#10;Description automatically generated">
            <a:extLst>
              <a:ext uri="{FF2B5EF4-FFF2-40B4-BE49-F238E27FC236}">
                <a16:creationId xmlns:a16="http://schemas.microsoft.com/office/drawing/2014/main" id="{A593D408-B107-D72A-06A3-E14AE19DC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45" y="1366548"/>
            <a:ext cx="4683137" cy="3810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0E716-B612-1447-E5D5-CEB7E6EB96CF}"/>
              </a:ext>
            </a:extLst>
          </p:cNvPr>
          <p:cNvSpPr txBox="1"/>
          <p:nvPr/>
        </p:nvSpPr>
        <p:spPr>
          <a:xfrm>
            <a:off x="1055808" y="2274838"/>
            <a:ext cx="46831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testek ………………………… indulnak, de az A-jelű test …………………….. később.</a:t>
            </a:r>
          </a:p>
          <a:p>
            <a:r>
              <a:rPr lang="hu-HU" dirty="0"/>
              <a:t>Melyik test halad gyorsabban? Válaszodat indokold.</a:t>
            </a:r>
          </a:p>
          <a:p>
            <a:endParaRPr lang="hu-HU" dirty="0"/>
          </a:p>
          <a:p>
            <a:r>
              <a:rPr lang="hu-HU" dirty="0"/>
              <a:t>c)	Hol és mikor találkozik a két test?</a:t>
            </a:r>
          </a:p>
          <a:p>
            <a:endParaRPr lang="hu-HU" dirty="0"/>
          </a:p>
          <a:p>
            <a:r>
              <a:rPr lang="hu-HU" dirty="0"/>
              <a:t>d)	Jelöld az ábrán a két test mozgásának irányát.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48A2E-F6E3-B55B-F3B9-1AA412BDB46D}"/>
              </a:ext>
            </a:extLst>
          </p:cNvPr>
          <p:cNvSpPr txBox="1"/>
          <p:nvPr/>
        </p:nvSpPr>
        <p:spPr>
          <a:xfrm>
            <a:off x="944217" y="805070"/>
            <a:ext cx="530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Elemezzünk grafikonokat </a:t>
            </a:r>
            <a:r>
              <a:rPr lang="hu-HU" sz="2000" b="1" dirty="0">
                <a:sym typeface="Wingdings" panose="05000000000000000000" pitchFamily="2" charset="2"/>
              </a:rPr>
              <a:t>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71130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a line and a blue line&#10;&#10;Description automatically generated">
            <a:extLst>
              <a:ext uri="{FF2B5EF4-FFF2-40B4-BE49-F238E27FC236}">
                <a16:creationId xmlns:a16="http://schemas.microsoft.com/office/drawing/2014/main" id="{A0431B89-0EB3-2488-E080-31BB677DA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92" y="1777570"/>
            <a:ext cx="4058544" cy="3302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F4C23-0F1D-83D3-6FD4-F210563C51CA}"/>
              </a:ext>
            </a:extLst>
          </p:cNvPr>
          <p:cNvSpPr txBox="1"/>
          <p:nvPr/>
        </p:nvSpPr>
        <p:spPr>
          <a:xfrm>
            <a:off x="1219595" y="2136338"/>
            <a:ext cx="54244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 err="1"/>
              <a:t>Egészítsd</a:t>
            </a:r>
            <a:r>
              <a:rPr lang="hu-HU" b="1" dirty="0"/>
              <a:t> ki a szöveget.</a:t>
            </a:r>
          </a:p>
          <a:p>
            <a:r>
              <a:rPr lang="hu-HU" dirty="0"/>
              <a:t>A testek ……………………………….. indulnak, de az A-jelű test …………………………….. közelebbről.</a:t>
            </a:r>
          </a:p>
          <a:p>
            <a:r>
              <a:rPr lang="hu-HU" dirty="0"/>
              <a:t>Melyik test halad gyorsabban? </a:t>
            </a:r>
            <a:r>
              <a:rPr lang="hu-HU" dirty="0" err="1"/>
              <a:t>Számítsd</a:t>
            </a:r>
            <a:r>
              <a:rPr lang="hu-HU" dirty="0"/>
              <a:t> ki az egyes testek sebességét.</a:t>
            </a:r>
          </a:p>
          <a:p>
            <a:endParaRPr lang="hu-HU" dirty="0"/>
          </a:p>
          <a:p>
            <a:r>
              <a:rPr lang="hu-HU" dirty="0"/>
              <a:t>c)	Hol és mikor találkozik a két test?</a:t>
            </a:r>
          </a:p>
          <a:p>
            <a:endParaRPr lang="hu-HU" dirty="0"/>
          </a:p>
          <a:p>
            <a:r>
              <a:rPr lang="hu-HU" dirty="0"/>
              <a:t>d)	Jelöld az ábrán a két test mozgásának irányát.</a:t>
            </a:r>
          </a:p>
        </p:txBody>
      </p:sp>
    </p:spTree>
    <p:extLst>
      <p:ext uri="{BB962C8B-B14F-4D97-AF65-F5344CB8AC3E}">
        <p14:creationId xmlns:p14="http://schemas.microsoft.com/office/powerpoint/2010/main" val="94283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634D7-BBAC-4395-E296-52503D909E4E}"/>
              </a:ext>
            </a:extLst>
          </p:cNvPr>
          <p:cNvSpPr txBox="1"/>
          <p:nvPr/>
        </p:nvSpPr>
        <p:spPr>
          <a:xfrm>
            <a:off x="3037233" y="1121957"/>
            <a:ext cx="61175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Elemezz menetrendet. 😊 Az útvonal 81 km hosszú.</a:t>
            </a:r>
          </a:p>
          <a:p>
            <a:r>
              <a:rPr lang="hu-HU" dirty="0" err="1"/>
              <a:t>Számítsd</a:t>
            </a:r>
            <a:r>
              <a:rPr lang="hu-HU" dirty="0"/>
              <a:t> ki az </a:t>
            </a:r>
            <a:r>
              <a:rPr lang="hu-HU" dirty="0" err="1"/>
              <a:t>InterRegio</a:t>
            </a:r>
            <a:r>
              <a:rPr lang="hu-HU" dirty="0"/>
              <a:t> 2128, a </a:t>
            </a:r>
            <a:r>
              <a:rPr lang="hu-HU" dirty="0" err="1"/>
              <a:t>RegionalExpress</a:t>
            </a:r>
            <a:r>
              <a:rPr lang="hu-HU" dirty="0"/>
              <a:t> 21056 és az InterCityExpress 920 átlagos sebességét a München-</a:t>
            </a:r>
            <a:r>
              <a:rPr lang="hu-HU" dirty="0" err="1"/>
              <a:t>Ingolstadt</a:t>
            </a:r>
            <a:r>
              <a:rPr lang="hu-HU" dirty="0"/>
              <a:t> útvonalon.</a:t>
            </a:r>
          </a:p>
          <a:p>
            <a:r>
              <a:rPr lang="hu-HU" dirty="0"/>
              <a:t> </a:t>
            </a:r>
          </a:p>
          <a:p>
            <a:endParaRPr lang="hu-HU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4D1E13-8937-F75A-66D1-DAE5B5B8B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8" t="47605" r="31778" b="29481"/>
          <a:stretch/>
        </p:blipFill>
        <p:spPr bwMode="auto">
          <a:xfrm>
            <a:off x="2667345" y="2720449"/>
            <a:ext cx="7328637" cy="2522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52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EFFF3B-4E68-5585-1F6A-5643EB40EAA4}"/>
              </a:ext>
            </a:extLst>
          </p:cNvPr>
          <p:cNvSpPr txBox="1"/>
          <p:nvPr/>
        </p:nvSpPr>
        <p:spPr>
          <a:xfrm>
            <a:off x="824948" y="844826"/>
            <a:ext cx="1015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felhasznált nyomvonalkép, szimulációs feladat, grafikonok és menetrendelemző feladat forrása: https://www.leifiphysik.de/mechanik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652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1CB24B-D314-0742-B415-7D6ADA18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37" y="974186"/>
            <a:ext cx="4303494" cy="43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91983-360F-F3E5-2C81-0C7C80BDABF3}"/>
              </a:ext>
            </a:extLst>
          </p:cNvPr>
          <p:cNvSpPr txBox="1"/>
          <p:nvPr/>
        </p:nvSpPr>
        <p:spPr>
          <a:xfrm>
            <a:off x="3674993" y="5514482"/>
            <a:ext cx="611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https://learningapps.org/watch?v=pv09um90323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636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11F6-4B33-ED31-B4A2-00B3BCC6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6636D3-A6EE-6CC1-083E-502FAB71F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92" t="39661" r="37090" b="49265"/>
          <a:stretch/>
        </p:blipFill>
        <p:spPr bwMode="auto">
          <a:xfrm>
            <a:off x="1399203" y="3553289"/>
            <a:ext cx="9393593" cy="1642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F0015-0DC2-6713-FCF4-0748B1DE87F7}"/>
              </a:ext>
            </a:extLst>
          </p:cNvPr>
          <p:cNvSpPr txBox="1"/>
          <p:nvPr/>
        </p:nvSpPr>
        <p:spPr>
          <a:xfrm>
            <a:off x="2847110" y="2843046"/>
            <a:ext cx="723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nyomvonalkép alapján jellemezd a labda mozgását.</a:t>
            </a:r>
          </a:p>
        </p:txBody>
      </p:sp>
    </p:spTree>
    <p:extLst>
      <p:ext uri="{BB962C8B-B14F-4D97-AF65-F5344CB8AC3E}">
        <p14:creationId xmlns:p14="http://schemas.microsoft.com/office/powerpoint/2010/main" val="283332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1DD0-B244-7012-DF8D-6E5295A7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labda mozgásának vizsgálata szimulációs méréssel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E65F4-D106-4D5E-19AE-755358C3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82" y="2610152"/>
            <a:ext cx="8109436" cy="2680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2E2630-1383-A9DB-9C5D-D38C891B87FC}"/>
                  </a:ext>
                </a:extLst>
              </p:cNvPr>
              <p:cNvSpPr txBox="1"/>
              <p:nvPr/>
            </p:nvSpPr>
            <p:spPr>
              <a:xfrm>
                <a:off x="2320786" y="5476273"/>
                <a:ext cx="2403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𝑡𝑎𝑟𝑡𝑎𝑚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2E2630-1383-A9DB-9C5D-D38C891B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86" y="5476273"/>
                <a:ext cx="2403671" cy="276999"/>
              </a:xfrm>
              <a:prstGeom prst="rect">
                <a:avLst/>
              </a:prstGeom>
              <a:blipFill>
                <a:blip r:embed="rId3"/>
                <a:stretch>
                  <a:fillRect l="-1777" t="-2174" r="-3046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4E8791-8B7B-7B2C-D171-F303B699C626}"/>
                  </a:ext>
                </a:extLst>
              </p:cNvPr>
              <p:cNvSpPr txBox="1"/>
              <p:nvPr/>
            </p:nvSpPr>
            <p:spPr>
              <a:xfrm>
                <a:off x="6096000" y="5468176"/>
                <a:ext cx="3514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𝑎𝑑𝑜𝑡𝑡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𝑎𝑙𝑎𝑡𝑡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𝑚𝑒𝑔𝑡𝑒𝑡𝑡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ú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4E8791-8B7B-7B2C-D171-F303B699C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468176"/>
                <a:ext cx="3514616" cy="276999"/>
              </a:xfrm>
              <a:prstGeom prst="rect">
                <a:avLst/>
              </a:prstGeom>
              <a:blipFill>
                <a:blip r:embed="rId4"/>
                <a:stretch>
                  <a:fillRect l="-104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3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85E72B-80B9-D93F-A579-6B669029EC89}"/>
              </a:ext>
            </a:extLst>
          </p:cNvPr>
          <p:cNvSpPr txBox="1"/>
          <p:nvPr/>
        </p:nvSpPr>
        <p:spPr>
          <a:xfrm>
            <a:off x="1490869" y="895392"/>
            <a:ext cx="9631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Ábrázold a test által megtett utat grafikonon az idő függvényében.</a:t>
            </a:r>
          </a:p>
          <a:p>
            <a:endParaRPr lang="hu-HU" sz="2000" b="1" dirty="0"/>
          </a:p>
          <a:p>
            <a:r>
              <a:rPr lang="hu-HU" sz="2000" b="1" dirty="0"/>
              <a:t>Jelöld a grafikonon az időközt és az időköz alatt megtett utat.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B71A7-2A9B-0442-390D-8F13F69D7295}"/>
              </a:ext>
            </a:extLst>
          </p:cNvPr>
          <p:cNvSpPr txBox="1"/>
          <p:nvPr/>
        </p:nvSpPr>
        <p:spPr>
          <a:xfrm>
            <a:off x="1833769" y="2595484"/>
            <a:ext cx="80705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dirty="0"/>
              <a:t>A test kétszeres időköz alatt kétszeres, háromszoros időköz alatt háromszoros utat tesz meg. Az adott időköz alatt megtett út és az időköz egymással egyenesen arányos, hányadosuk állandó. Ez a hányados megadja a test sebességét.</a:t>
            </a:r>
          </a:p>
          <a:p>
            <a:r>
              <a:rPr lang="hu-HU" sz="2000" dirty="0"/>
              <a:t>A sebesség megmutatja, hogy adott idő alatt mennyi utat tesz meg a test, azaz milyen gyorsan mozog.</a:t>
            </a:r>
          </a:p>
          <a:p>
            <a:r>
              <a:rPr lang="hu-HU" sz="2000" dirty="0"/>
              <a:t>Egyenletes mozgás esetén a test sebessége állandó, tehát egyenlő időközök alatt egyenlő utakat tesz meg a test.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EB891-024A-49C7-8FEA-150FD5E8AABA}"/>
              </a:ext>
            </a:extLst>
          </p:cNvPr>
          <p:cNvSpPr/>
          <p:nvPr/>
        </p:nvSpPr>
        <p:spPr>
          <a:xfrm>
            <a:off x="4810539" y="2653748"/>
            <a:ext cx="1003852" cy="2782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4DB87-977F-BDA2-24A4-76542AE1D96C}"/>
              </a:ext>
            </a:extLst>
          </p:cNvPr>
          <p:cNvSpPr/>
          <p:nvPr/>
        </p:nvSpPr>
        <p:spPr>
          <a:xfrm>
            <a:off x="8497957" y="2653748"/>
            <a:ext cx="1406385" cy="2782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6CA810-5E21-8B06-117C-65C298E48B62}"/>
              </a:ext>
            </a:extLst>
          </p:cNvPr>
          <p:cNvSpPr/>
          <p:nvPr/>
        </p:nvSpPr>
        <p:spPr>
          <a:xfrm>
            <a:off x="1833769" y="3279913"/>
            <a:ext cx="1187727" cy="2782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78BF0-0E33-F589-28B2-7438DD78B56F}"/>
              </a:ext>
            </a:extLst>
          </p:cNvPr>
          <p:cNvSpPr/>
          <p:nvPr/>
        </p:nvSpPr>
        <p:spPr>
          <a:xfrm>
            <a:off x="3995530" y="3279913"/>
            <a:ext cx="1341783" cy="2782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12E5EA-F214-9A55-5073-1424287611A0}"/>
              </a:ext>
            </a:extLst>
          </p:cNvPr>
          <p:cNvSpPr/>
          <p:nvPr/>
        </p:nvSpPr>
        <p:spPr>
          <a:xfrm>
            <a:off x="2599083" y="4242638"/>
            <a:ext cx="844826" cy="2782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17FD5-65A8-C0BA-C6C3-ABDF7645E1E8}"/>
              </a:ext>
            </a:extLst>
          </p:cNvPr>
          <p:cNvSpPr/>
          <p:nvPr/>
        </p:nvSpPr>
        <p:spPr>
          <a:xfrm>
            <a:off x="2723322" y="4800600"/>
            <a:ext cx="636104" cy="2782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5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818B25-F7FB-F601-D80C-8281EB92ADF2}"/>
                  </a:ext>
                </a:extLst>
              </p:cNvPr>
              <p:cNvSpPr txBox="1"/>
              <p:nvPr/>
            </p:nvSpPr>
            <p:spPr>
              <a:xfrm>
                <a:off x="6465402" y="3568777"/>
                <a:ext cx="596061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818B25-F7FB-F601-D80C-8281EB92A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02" y="3568777"/>
                <a:ext cx="596061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1C779-1BED-DF9A-9014-5B62CD71C65D}"/>
                  </a:ext>
                </a:extLst>
              </p:cNvPr>
              <p:cNvSpPr txBox="1"/>
              <p:nvPr/>
            </p:nvSpPr>
            <p:spPr>
              <a:xfrm>
                <a:off x="4855254" y="3628856"/>
                <a:ext cx="397288" cy="738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1C779-1BED-DF9A-9014-5B62CD71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254" y="3628856"/>
                <a:ext cx="397288" cy="738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05FC0C5-5AAE-E6BE-0464-CB884999939F}"/>
              </a:ext>
            </a:extLst>
          </p:cNvPr>
          <p:cNvSpPr txBox="1"/>
          <p:nvPr/>
        </p:nvSpPr>
        <p:spPr>
          <a:xfrm>
            <a:off x="2802835" y="4731027"/>
            <a:ext cx="9303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 km/h jelentése: 1 óra alatt a test 1 km-t tesz meg.</a:t>
            </a:r>
          </a:p>
          <a:p>
            <a:r>
              <a:rPr lang="hu-HU" sz="2400" dirty="0"/>
              <a:t>Fogalmazd meg, hogy mit jelent az 1 m/s.</a:t>
            </a:r>
          </a:p>
          <a:p>
            <a:endParaRPr lang="hu-H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C3BDE-D43B-8E5F-75C4-64DBB5DEA496}"/>
              </a:ext>
            </a:extLst>
          </p:cNvPr>
          <p:cNvSpPr txBox="1"/>
          <p:nvPr/>
        </p:nvSpPr>
        <p:spPr>
          <a:xfrm>
            <a:off x="2168675" y="872506"/>
            <a:ext cx="8110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SEBESSÉG</a:t>
            </a:r>
            <a:r>
              <a:rPr lang="hu-HU" sz="2000" dirty="0"/>
              <a:t> – A test gyorsaságát </a:t>
            </a:r>
            <a:r>
              <a:rPr lang="hu-HU" sz="2000" dirty="0" err="1"/>
              <a:t>jellemzi</a:t>
            </a:r>
            <a:r>
              <a:rPr lang="hu-HU" sz="2000" dirty="0"/>
              <a:t>. </a:t>
            </a:r>
          </a:p>
          <a:p>
            <a:r>
              <a:rPr lang="hu-HU" sz="2000" dirty="0"/>
              <a:t>Jele: v</a:t>
            </a:r>
          </a:p>
          <a:p>
            <a:r>
              <a:rPr lang="hu-HU" sz="2000" dirty="0"/>
              <a:t>Kiszámítási módja: A megtett út és a megtételéhez szükséges idő hányadosa.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240306-865E-4969-8A64-D074303F481F}"/>
                  </a:ext>
                </a:extLst>
              </p:cNvPr>
              <p:cNvSpPr txBox="1"/>
              <p:nvPr/>
            </p:nvSpPr>
            <p:spPr>
              <a:xfrm>
                <a:off x="5252542" y="2341981"/>
                <a:ext cx="99809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240306-865E-4969-8A64-D074303F4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42" y="2341981"/>
                <a:ext cx="99809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2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CF851-2483-563F-5E38-04E2AE883A9F}"/>
              </a:ext>
            </a:extLst>
          </p:cNvPr>
          <p:cNvSpPr txBox="1"/>
          <p:nvPr/>
        </p:nvSpPr>
        <p:spPr>
          <a:xfrm>
            <a:off x="3958888" y="2256368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Elfárad</a:t>
            </a:r>
            <a:r>
              <a:rPr lang="en-US" sz="38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-e Thomas a </a:t>
            </a:r>
            <a:r>
              <a:rPr lang="en-US" sz="38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kismozdony</a:t>
            </a:r>
            <a:r>
              <a:rPr lang="en-US" sz="38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Vizsgáljuk</a:t>
            </a:r>
            <a:r>
              <a:rPr lang="en-US" sz="38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meg a </a:t>
            </a:r>
            <a:r>
              <a:rPr lang="en-US" sz="38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mozgását</a:t>
            </a:r>
            <a:r>
              <a:rPr lang="en-US" sz="38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4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B6D9B-5ADE-F468-BF08-62F86986347F}"/>
              </a:ext>
            </a:extLst>
          </p:cNvPr>
          <p:cNvSpPr txBox="1"/>
          <p:nvPr/>
        </p:nvSpPr>
        <p:spPr>
          <a:xfrm>
            <a:off x="1232453" y="1371601"/>
            <a:ext cx="743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Kövessük a természettudományos megismerés lépéseit.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994D1-306A-95F7-8BCE-BA63F6F0B657}"/>
              </a:ext>
            </a:extLst>
          </p:cNvPr>
          <p:cNvSpPr txBox="1"/>
          <p:nvPr/>
        </p:nvSpPr>
        <p:spPr>
          <a:xfrm>
            <a:off x="1401417" y="2644170"/>
            <a:ext cx="8965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1.) Megfigyelés</a:t>
            </a:r>
          </a:p>
          <a:p>
            <a:r>
              <a:rPr lang="hu-HU" sz="2400" dirty="0"/>
              <a:t>2.) Mennyiségek társítása a jelenséghez</a:t>
            </a:r>
          </a:p>
          <a:p>
            <a:r>
              <a:rPr lang="hu-HU" sz="2400" dirty="0"/>
              <a:t>3.) Hipotézis felállítása a mennyiségek közötti kapcsolatokra</a:t>
            </a:r>
          </a:p>
          <a:p>
            <a:r>
              <a:rPr lang="hu-HU" sz="2400" dirty="0"/>
              <a:t>4.) A hipotézis tesztelése mérőkísérlettel</a:t>
            </a:r>
          </a:p>
        </p:txBody>
      </p:sp>
    </p:spTree>
    <p:extLst>
      <p:ext uri="{BB962C8B-B14F-4D97-AF65-F5344CB8AC3E}">
        <p14:creationId xmlns:p14="http://schemas.microsoft.com/office/powerpoint/2010/main" val="279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C22C406-C371-CCB0-9E8B-90C309963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684782"/>
                  </p:ext>
                </p:extLst>
              </p:nvPr>
            </p:nvGraphicFramePr>
            <p:xfrm>
              <a:off x="2067339" y="1753336"/>
              <a:ext cx="8220766" cy="2450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3398">
                      <a:extLst>
                        <a:ext uri="{9D8B030D-6E8A-4147-A177-3AD203B41FA5}">
                          <a16:colId xmlns:a16="http://schemas.microsoft.com/office/drawing/2014/main" val="656969002"/>
                        </a:ext>
                      </a:extLst>
                    </a:gridCol>
                    <a:gridCol w="1676842">
                      <a:extLst>
                        <a:ext uri="{9D8B030D-6E8A-4147-A177-3AD203B41FA5}">
                          <a16:colId xmlns:a16="http://schemas.microsoft.com/office/drawing/2014/main" val="2824885180"/>
                        </a:ext>
                      </a:extLst>
                    </a:gridCol>
                    <a:gridCol w="1676842">
                      <a:extLst>
                        <a:ext uri="{9D8B030D-6E8A-4147-A177-3AD203B41FA5}">
                          <a16:colId xmlns:a16="http://schemas.microsoft.com/office/drawing/2014/main" val="484410471"/>
                        </a:ext>
                      </a:extLst>
                    </a:gridCol>
                    <a:gridCol w="1676842">
                      <a:extLst>
                        <a:ext uri="{9D8B030D-6E8A-4147-A177-3AD203B41FA5}">
                          <a16:colId xmlns:a16="http://schemas.microsoft.com/office/drawing/2014/main" val="195570227"/>
                        </a:ext>
                      </a:extLst>
                    </a:gridCol>
                    <a:gridCol w="1676842">
                      <a:extLst>
                        <a:ext uri="{9D8B030D-6E8A-4147-A177-3AD203B41FA5}">
                          <a16:colId xmlns:a16="http://schemas.microsoft.com/office/drawing/2014/main" val="2867302046"/>
                        </a:ext>
                      </a:extLst>
                    </a:gridCol>
                  </a:tblGrid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s (cm)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  <m:t>𝒕𝒍𝒂𝒈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118749"/>
                      </a:ext>
                    </a:extLst>
                  </a:tr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04356"/>
                      </a:ext>
                    </a:extLst>
                  </a:tr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1003926"/>
                      </a:ext>
                    </a:extLst>
                  </a:tr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5500266"/>
                      </a:ext>
                    </a:extLst>
                  </a:tr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4503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C22C406-C371-CCB0-9E8B-90C309963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684782"/>
                  </p:ext>
                </p:extLst>
              </p:nvPr>
            </p:nvGraphicFramePr>
            <p:xfrm>
              <a:off x="2067339" y="1753336"/>
              <a:ext cx="8220766" cy="2450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3398">
                      <a:extLst>
                        <a:ext uri="{9D8B030D-6E8A-4147-A177-3AD203B41FA5}">
                          <a16:colId xmlns:a16="http://schemas.microsoft.com/office/drawing/2014/main" val="656969002"/>
                        </a:ext>
                      </a:extLst>
                    </a:gridCol>
                    <a:gridCol w="1676842">
                      <a:extLst>
                        <a:ext uri="{9D8B030D-6E8A-4147-A177-3AD203B41FA5}">
                          <a16:colId xmlns:a16="http://schemas.microsoft.com/office/drawing/2014/main" val="2824885180"/>
                        </a:ext>
                      </a:extLst>
                    </a:gridCol>
                    <a:gridCol w="1676842">
                      <a:extLst>
                        <a:ext uri="{9D8B030D-6E8A-4147-A177-3AD203B41FA5}">
                          <a16:colId xmlns:a16="http://schemas.microsoft.com/office/drawing/2014/main" val="484410471"/>
                        </a:ext>
                      </a:extLst>
                    </a:gridCol>
                    <a:gridCol w="1676842">
                      <a:extLst>
                        <a:ext uri="{9D8B030D-6E8A-4147-A177-3AD203B41FA5}">
                          <a16:colId xmlns:a16="http://schemas.microsoft.com/office/drawing/2014/main" val="195570227"/>
                        </a:ext>
                      </a:extLst>
                    </a:gridCol>
                    <a:gridCol w="1676842">
                      <a:extLst>
                        <a:ext uri="{9D8B030D-6E8A-4147-A177-3AD203B41FA5}">
                          <a16:colId xmlns:a16="http://schemas.microsoft.com/office/drawing/2014/main" val="2867302046"/>
                        </a:ext>
                      </a:extLst>
                    </a:gridCol>
                  </a:tblGrid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s (cm)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217" t="-6173" r="-3003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909" t="-6173" r="-20145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0909" t="-6173" r="-10145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0909" t="-6173" r="-1455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8749"/>
                      </a:ext>
                    </a:extLst>
                  </a:tr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04356"/>
                      </a:ext>
                    </a:extLst>
                  </a:tr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1003926"/>
                      </a:ext>
                    </a:extLst>
                  </a:tr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5500266"/>
                      </a:ext>
                    </a:extLst>
                  </a:tr>
                  <a:tr h="490183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45033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9545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527</TotalTime>
  <Words>514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Garamond</vt:lpstr>
      <vt:lpstr>Wingdings</vt:lpstr>
      <vt:lpstr>Organic</vt:lpstr>
      <vt:lpstr>Egyenes vonalú mozgások - sebesség</vt:lpstr>
      <vt:lpstr>PowerPoint Presentation</vt:lpstr>
      <vt:lpstr>Ismétlés</vt:lpstr>
      <vt:lpstr>A labda mozgásának vizsgálata szimulációs méréssel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Schnider Dóri</dc:creator>
  <cp:lastModifiedBy>Schnider Dóri</cp:lastModifiedBy>
  <cp:revision>12</cp:revision>
  <dcterms:created xsi:type="dcterms:W3CDTF">2024-11-19T06:59:35Z</dcterms:created>
  <dcterms:modified xsi:type="dcterms:W3CDTF">2025-11-30T15:34:15Z</dcterms:modified>
</cp:coreProperties>
</file>