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62" r:id="rId9"/>
    <p:sldId id="275" r:id="rId10"/>
    <p:sldId id="276" r:id="rId11"/>
    <p:sldId id="281" r:id="rId12"/>
    <p:sldId id="277" r:id="rId13"/>
    <p:sldId id="278" r:id="rId14"/>
    <p:sldId id="279" r:id="rId15"/>
    <p:sldId id="28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35B8B91-9493-416B-886D-3D70C7C3827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00C5D81-380D-4D3C-B9A6-B5E916EC40A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74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B91-9493-416B-886D-3D70C7C3827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5D81-380D-4D3C-B9A6-B5E916EC4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0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B91-9493-416B-886D-3D70C7C3827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5D81-380D-4D3C-B9A6-B5E916EC40A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664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B91-9493-416B-886D-3D70C7C3827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5D81-380D-4D3C-B9A6-B5E916EC40A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384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B91-9493-416B-886D-3D70C7C3827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5D81-380D-4D3C-B9A6-B5E916EC4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77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B91-9493-416B-886D-3D70C7C3827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5D81-380D-4D3C-B9A6-B5E916EC40A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181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B91-9493-416B-886D-3D70C7C3827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5D81-380D-4D3C-B9A6-B5E916EC40A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607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B91-9493-416B-886D-3D70C7C3827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5D81-380D-4D3C-B9A6-B5E916EC40A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214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B91-9493-416B-886D-3D70C7C3827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5D81-380D-4D3C-B9A6-B5E916EC40A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54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B91-9493-416B-886D-3D70C7C3827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5D81-380D-4D3C-B9A6-B5E916EC4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3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B91-9493-416B-886D-3D70C7C3827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5D81-380D-4D3C-B9A6-B5E916EC40A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B91-9493-416B-886D-3D70C7C3827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5D81-380D-4D3C-B9A6-B5E916EC4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9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B91-9493-416B-886D-3D70C7C3827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5D81-380D-4D3C-B9A6-B5E916EC40A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8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B91-9493-416B-886D-3D70C7C3827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5D81-380D-4D3C-B9A6-B5E916EC40A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563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B91-9493-416B-886D-3D70C7C3827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5D81-380D-4D3C-B9A6-B5E916EC4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8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B91-9493-416B-886D-3D70C7C3827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5D81-380D-4D3C-B9A6-B5E916EC40A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9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B91-9493-416B-886D-3D70C7C3827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5D81-380D-4D3C-B9A6-B5E916EC4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4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5B8B91-9493-416B-886D-3D70C7C3827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0C5D81-380D-4D3C-B9A6-B5E916EC4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6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vilaglex.hu/Lexikon/Html/Surlodas_.ht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h01.nkp.hu/tankonyv/fizika_9_nat2020/lecke_02_007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hu/resource/55397580/er%c5%91fajt%c3%a1k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gY8dizYOphA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izkapu.hu/fizfoto/fotok/fizf002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FB3A2-C148-CD7B-3224-E6376C11E2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Erőfajták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9F241-5F50-4A1E-C2E1-17CC7C54B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7. </a:t>
            </a:r>
            <a:r>
              <a:rPr lang="hu-HU"/>
              <a:t>osztály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2769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09BC91-CEF7-27FF-5308-E44D3A50E6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74" t="33975" r="44545" b="27820"/>
          <a:stretch/>
        </p:blipFill>
        <p:spPr>
          <a:xfrm>
            <a:off x="5679831" y="1040884"/>
            <a:ext cx="5477607" cy="49918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D0EE61-49A4-399B-4D38-04212942F6DB}"/>
              </a:ext>
            </a:extLst>
          </p:cNvPr>
          <p:cNvSpPr txBox="1"/>
          <p:nvPr/>
        </p:nvSpPr>
        <p:spPr>
          <a:xfrm>
            <a:off x="1034562" y="2204609"/>
            <a:ext cx="436098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/>
              <a:t>A mai órán különböző erőfajtákkal fogunk foglalkozni. Milyen erőfajtákat ismertek?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D06224-5D51-C74E-F25F-DBC177E92C42}"/>
              </a:ext>
            </a:extLst>
          </p:cNvPr>
          <p:cNvSpPr txBox="1"/>
          <p:nvPr/>
        </p:nvSpPr>
        <p:spPr>
          <a:xfrm>
            <a:off x="1034562" y="3424617"/>
            <a:ext cx="4360984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/>
              <a:t>Melyek azok a mechanikai erők, amelyekről az órán szó lesz?</a:t>
            </a:r>
          </a:p>
          <a:p>
            <a:r>
              <a:rPr lang="hu-HU" dirty="0"/>
              <a:t>Keress 4 erőt a labirintusban.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EB8E34-7CEF-A2DC-4396-2DB8A5E2C29D}"/>
              </a:ext>
            </a:extLst>
          </p:cNvPr>
          <p:cNvSpPr txBox="1"/>
          <p:nvPr/>
        </p:nvSpPr>
        <p:spPr>
          <a:xfrm>
            <a:off x="800100" y="5908431"/>
            <a:ext cx="4484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Labirintus: </a:t>
            </a:r>
            <a:r>
              <a:rPr lang="hu-HU" dirty="0" err="1"/>
              <a:t>festisite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6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F1EF36-A441-EE09-EC55-8C5F03556BFE}"/>
              </a:ext>
            </a:extLst>
          </p:cNvPr>
          <p:cNvSpPr txBox="1"/>
          <p:nvPr/>
        </p:nvSpPr>
        <p:spPr>
          <a:xfrm>
            <a:off x="6195649" y="1252154"/>
            <a:ext cx="6115050" cy="4353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Rugalmas erő: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Marci, </a:t>
            </a:r>
            <a:r>
              <a:rPr lang="hu-H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Beni</a:t>
            </a: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Som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Zita, Réka, Lilla</a:t>
            </a:r>
            <a:endParaRPr lang="hu-HU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Súrlódási erő: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Dani,Barnabás</a:t>
            </a: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Alex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Sára, Lili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Eszter, Ada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Súly és nehézségi erő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Flóra, Réka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Miki, Ambrus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7A6740-FC24-83F6-8E31-52F6A8ED920C}"/>
              </a:ext>
            </a:extLst>
          </p:cNvPr>
          <p:cNvSpPr txBox="1"/>
          <p:nvPr/>
        </p:nvSpPr>
        <p:spPr>
          <a:xfrm>
            <a:off x="1565030" y="3130062"/>
            <a:ext cx="443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Rendeződjünk párokba, csoportokba.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72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F132D4-A205-877D-CBF7-DD768CE01F5E}"/>
              </a:ext>
            </a:extLst>
          </p:cNvPr>
          <p:cNvSpPr txBox="1"/>
          <p:nvPr/>
        </p:nvSpPr>
        <p:spPr>
          <a:xfrm>
            <a:off x="756139" y="808892"/>
            <a:ext cx="522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Tanítsd</a:t>
            </a:r>
            <a:r>
              <a:rPr lang="hu-HU" dirty="0"/>
              <a:t> meg a többieknek, mit tanultál.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67AD93-3737-A977-0AA5-64A9CAB1ABB2}"/>
              </a:ext>
            </a:extLst>
          </p:cNvPr>
          <p:cNvSpPr/>
          <p:nvPr/>
        </p:nvSpPr>
        <p:spPr>
          <a:xfrm>
            <a:off x="2211265" y="2347546"/>
            <a:ext cx="2329962" cy="108145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Nehézségi erő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BA7407-C7E9-04D1-4CC7-58B28D07736F}"/>
              </a:ext>
            </a:extLst>
          </p:cNvPr>
          <p:cNvSpPr/>
          <p:nvPr/>
        </p:nvSpPr>
        <p:spPr>
          <a:xfrm>
            <a:off x="6532684" y="1617785"/>
            <a:ext cx="2391508" cy="87923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Definiáld!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0115026-D717-8BE9-189B-2F365156E080}"/>
              </a:ext>
            </a:extLst>
          </p:cNvPr>
          <p:cNvCxnSpPr/>
          <p:nvPr/>
        </p:nvCxnSpPr>
        <p:spPr>
          <a:xfrm flipH="1" flipV="1">
            <a:off x="2101361" y="2331060"/>
            <a:ext cx="184639" cy="307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8CF1E1C8-7D34-735C-BECF-FF9FEF853999}"/>
              </a:ext>
            </a:extLst>
          </p:cNvPr>
          <p:cNvSpPr/>
          <p:nvPr/>
        </p:nvSpPr>
        <p:spPr>
          <a:xfrm>
            <a:off x="3883271" y="1336485"/>
            <a:ext cx="2391508" cy="87923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Hol van a támadáspontja? Milyen irányú?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01EEF9-04BC-C99C-632B-92499F421A57}"/>
              </a:ext>
            </a:extLst>
          </p:cNvPr>
          <p:cNvCxnSpPr/>
          <p:nvPr/>
        </p:nvCxnSpPr>
        <p:spPr>
          <a:xfrm flipV="1">
            <a:off x="4404946" y="2215716"/>
            <a:ext cx="246185" cy="281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101052FE-00CC-2F9C-0CC1-D002076FABC6}"/>
              </a:ext>
            </a:extLst>
          </p:cNvPr>
          <p:cNvSpPr/>
          <p:nvPr/>
        </p:nvSpPr>
        <p:spPr>
          <a:xfrm>
            <a:off x="975946" y="3640015"/>
            <a:ext cx="2391508" cy="87923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Hogyan számítható ki? Miért úgy?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00EFD72-BDF0-72EE-C65D-86AB8E196B03}"/>
              </a:ext>
            </a:extLst>
          </p:cNvPr>
          <p:cNvCxnSpPr/>
          <p:nvPr/>
        </p:nvCxnSpPr>
        <p:spPr>
          <a:xfrm flipH="1">
            <a:off x="2321169" y="3429000"/>
            <a:ext cx="246185" cy="149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8A96820A-DE41-CB50-309F-43D56D61CFCA}"/>
              </a:ext>
            </a:extLst>
          </p:cNvPr>
          <p:cNvSpPr/>
          <p:nvPr/>
        </p:nvSpPr>
        <p:spPr>
          <a:xfrm>
            <a:off x="3704492" y="3587261"/>
            <a:ext cx="2391508" cy="87923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Mondj hétköznapi példát!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069A25C-40FC-49E0-667F-A7E16BB159EA}"/>
              </a:ext>
            </a:extLst>
          </p:cNvPr>
          <p:cNvCxnSpPr/>
          <p:nvPr/>
        </p:nvCxnSpPr>
        <p:spPr>
          <a:xfrm>
            <a:off x="4334608" y="3349869"/>
            <a:ext cx="19343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8B4C7911-5E71-70A5-1DAE-4E814950C2A0}"/>
              </a:ext>
            </a:extLst>
          </p:cNvPr>
          <p:cNvSpPr/>
          <p:nvPr/>
        </p:nvSpPr>
        <p:spPr>
          <a:xfrm>
            <a:off x="8149003" y="2658208"/>
            <a:ext cx="2329962" cy="108145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Súlyerő</a:t>
            </a:r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96995BD-0857-6034-9154-CFAFAE794E07}"/>
              </a:ext>
            </a:extLst>
          </p:cNvPr>
          <p:cNvSpPr/>
          <p:nvPr/>
        </p:nvSpPr>
        <p:spPr>
          <a:xfrm>
            <a:off x="9313984" y="1617785"/>
            <a:ext cx="2391508" cy="87923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Mi fejti ki? Mire hat?</a:t>
            </a:r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2522FBE-CF95-7DA6-AB4E-DA72E6542BBD}"/>
              </a:ext>
            </a:extLst>
          </p:cNvPr>
          <p:cNvSpPr/>
          <p:nvPr/>
        </p:nvSpPr>
        <p:spPr>
          <a:xfrm>
            <a:off x="1040423" y="1409700"/>
            <a:ext cx="2391508" cy="87923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Mi fejti ki? Mire hat?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4822172-ACA3-C39A-1D08-7113E88EDCFB}"/>
              </a:ext>
            </a:extLst>
          </p:cNvPr>
          <p:cNvCxnSpPr/>
          <p:nvPr/>
        </p:nvCxnSpPr>
        <p:spPr>
          <a:xfrm flipH="1" flipV="1">
            <a:off x="8091853" y="2497016"/>
            <a:ext cx="191965" cy="391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83C9CB2-37A2-A4A0-5EF5-1D9B93CE73DA}"/>
              </a:ext>
            </a:extLst>
          </p:cNvPr>
          <p:cNvCxnSpPr/>
          <p:nvPr/>
        </p:nvCxnSpPr>
        <p:spPr>
          <a:xfrm flipV="1">
            <a:off x="10032023" y="2593731"/>
            <a:ext cx="237392" cy="98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5FA9B99A-5FE0-5C92-C04E-4424D8E59467}"/>
              </a:ext>
            </a:extLst>
          </p:cNvPr>
          <p:cNvSpPr/>
          <p:nvPr/>
        </p:nvSpPr>
        <p:spPr>
          <a:xfrm>
            <a:off x="6507771" y="3733800"/>
            <a:ext cx="2391508" cy="87923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Hol van a támadáspontja? Milyen irányú?</a:t>
            </a:r>
            <a:endParaRPr lang="en-US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BF3308E-4639-C470-D0EB-AB54CC4AA34F}"/>
              </a:ext>
            </a:extLst>
          </p:cNvPr>
          <p:cNvCxnSpPr/>
          <p:nvPr/>
        </p:nvCxnSpPr>
        <p:spPr>
          <a:xfrm flipH="1">
            <a:off x="7939454" y="3503734"/>
            <a:ext cx="209549" cy="136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B66DFCF4-E2D5-72B3-1729-46B8468664A0}"/>
              </a:ext>
            </a:extLst>
          </p:cNvPr>
          <p:cNvSpPr/>
          <p:nvPr/>
        </p:nvSpPr>
        <p:spPr>
          <a:xfrm>
            <a:off x="9422423" y="3856838"/>
            <a:ext cx="2391508" cy="87923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Mondj hétköznapi példát!</a:t>
            </a:r>
            <a:endParaRPr lang="en-US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241F18D-6092-4BF6-9751-11B7CA1582B4}"/>
              </a:ext>
            </a:extLst>
          </p:cNvPr>
          <p:cNvCxnSpPr/>
          <p:nvPr/>
        </p:nvCxnSpPr>
        <p:spPr>
          <a:xfrm>
            <a:off x="10150719" y="3733800"/>
            <a:ext cx="118696" cy="70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7B58300-E970-7F8E-AB59-6C12290341DF}"/>
              </a:ext>
            </a:extLst>
          </p:cNvPr>
          <p:cNvSpPr txBox="1"/>
          <p:nvPr/>
        </p:nvSpPr>
        <p:spPr>
          <a:xfrm>
            <a:off x="975946" y="5284177"/>
            <a:ext cx="794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Egyensúlyban lévő alátámasztott könyv és a rugóra akasztott test.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4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6" grpId="0" animBg="1"/>
      <p:bldP spid="19" grpId="0" animBg="1"/>
      <p:bldP spid="23" grpId="0" animBg="1"/>
      <p:bldP spid="24" grpId="0" animBg="1"/>
      <p:bldP spid="25" grpId="0" animBg="1"/>
      <p:bldP spid="30" grpId="0" animBg="1"/>
      <p:bldP spid="33" grpId="0" animBg="1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92D599-CCBC-66F0-6ED1-755084CE39E8}"/>
              </a:ext>
            </a:extLst>
          </p:cNvPr>
          <p:cNvSpPr/>
          <p:nvPr/>
        </p:nvSpPr>
        <p:spPr>
          <a:xfrm>
            <a:off x="1242646" y="1178169"/>
            <a:ext cx="2391508" cy="4637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Rugalmas erő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5199E3-5D08-3374-60D3-18F5A840EBE6}"/>
              </a:ext>
            </a:extLst>
          </p:cNvPr>
          <p:cNvSpPr txBox="1"/>
          <p:nvPr/>
        </p:nvSpPr>
        <p:spPr>
          <a:xfrm>
            <a:off x="1336431" y="1969477"/>
            <a:ext cx="6796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accent4"/>
                </a:solidFill>
              </a:rPr>
              <a:t>Magyarázd a következőt. </a:t>
            </a:r>
            <a:r>
              <a:rPr lang="hu-HU" dirty="0"/>
              <a:t>Ha egy rugót meghúzunk, a rugóban erő ébred.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30F54F-FA18-F74B-1961-854CE4A8831B}"/>
              </a:ext>
            </a:extLst>
          </p:cNvPr>
          <p:cNvSpPr txBox="1"/>
          <p:nvPr/>
        </p:nvSpPr>
        <p:spPr>
          <a:xfrm>
            <a:off x="1336431" y="3226668"/>
            <a:ext cx="6435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Minél nagyobb erővel húzzuk a rugót, annál ………………. a megnyúlás, annál …………………erő ébred a rugóban. A rugalmas erő és a megnyúlás egymással …………………. arányos.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27FE83-B90B-E81D-766E-D751C6EFBD14}"/>
              </a:ext>
            </a:extLst>
          </p:cNvPr>
          <p:cNvSpPr txBox="1"/>
          <p:nvPr/>
        </p:nvSpPr>
        <p:spPr>
          <a:xfrm>
            <a:off x="1336431" y="2615670"/>
            <a:ext cx="6945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/>
              <a:t>Egészítsd</a:t>
            </a:r>
            <a:r>
              <a:rPr lang="hu-HU" b="1" dirty="0"/>
              <a:t> ki a szöveget.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2EE8E-4C47-0B13-E23E-5BBE76112409}"/>
              </a:ext>
            </a:extLst>
          </p:cNvPr>
          <p:cNvSpPr txBox="1"/>
          <p:nvPr/>
        </p:nvSpPr>
        <p:spPr>
          <a:xfrm>
            <a:off x="1242646" y="4191811"/>
            <a:ext cx="91264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Ismertesd az elvégzett mérést.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Milyen eszközöket használtál?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Mutasd be a mérés menetét!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Mutasd be a tapasztalatokat!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Hogyan magyarázod a tapasztalatokat? Milyen kapcsolat van a rugalmas erő és a megnyúlás között?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045C4C-A47F-AF65-C358-5AC6D453DA18}"/>
              </a:ext>
            </a:extLst>
          </p:cNvPr>
          <p:cNvSpPr txBox="1"/>
          <p:nvPr/>
        </p:nvSpPr>
        <p:spPr>
          <a:xfrm>
            <a:off x="5618284" y="3180501"/>
            <a:ext cx="1178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nagyobb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21A5CF-ACF9-D81F-72A4-62C2EEC9FB53}"/>
              </a:ext>
            </a:extLst>
          </p:cNvPr>
          <p:cNvSpPr txBox="1"/>
          <p:nvPr/>
        </p:nvSpPr>
        <p:spPr>
          <a:xfrm>
            <a:off x="3261944" y="3453118"/>
            <a:ext cx="109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nagyobb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79D30D-5565-FB20-3D9F-0E26D73E89BC}"/>
              </a:ext>
            </a:extLst>
          </p:cNvPr>
          <p:cNvSpPr txBox="1"/>
          <p:nvPr/>
        </p:nvSpPr>
        <p:spPr>
          <a:xfrm>
            <a:off x="4110403" y="3688333"/>
            <a:ext cx="139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egyenesen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476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A598EF-A741-48F4-D1EB-256B2435BCA2}"/>
              </a:ext>
            </a:extLst>
          </p:cNvPr>
          <p:cNvSpPr/>
          <p:nvPr/>
        </p:nvSpPr>
        <p:spPr>
          <a:xfrm>
            <a:off x="914400" y="791308"/>
            <a:ext cx="3077308" cy="448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Súrlódási erő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282663-C808-2B53-EA46-D5A1878F740C}"/>
              </a:ext>
            </a:extLst>
          </p:cNvPr>
          <p:cNvSpPr txBox="1"/>
          <p:nvPr/>
        </p:nvSpPr>
        <p:spPr>
          <a:xfrm>
            <a:off x="914400" y="1512277"/>
            <a:ext cx="10190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Ismertesd a súrlódást.</a:t>
            </a:r>
          </a:p>
          <a:p>
            <a:r>
              <a:rPr lang="hu-HU" dirty="0"/>
              <a:t>Mi az oka? Segít az ábra.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2C5C2F-E58B-E404-B9F0-403CAF2679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5" t="33277" r="16923" b="51225"/>
          <a:stretch/>
        </p:blipFill>
        <p:spPr bwMode="auto">
          <a:xfrm>
            <a:off x="7106969" y="989189"/>
            <a:ext cx="2845924" cy="1843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434FC1-A5A6-DF19-792F-E88E51F46679}"/>
              </a:ext>
            </a:extLst>
          </p:cNvPr>
          <p:cNvSpPr txBox="1"/>
          <p:nvPr/>
        </p:nvSpPr>
        <p:spPr>
          <a:xfrm>
            <a:off x="975946" y="2832501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súrlódás függ az érintkező testek anyagi minőségétől. A súrlódás kisebb nedves felületeken, mint  szárazon. Miért? A magyarázatban szintén segít az ábra.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B7BE71-A93C-99FD-F61B-F711EB3F5EF0}"/>
              </a:ext>
            </a:extLst>
          </p:cNvPr>
          <p:cNvSpPr txBox="1"/>
          <p:nvPr/>
        </p:nvSpPr>
        <p:spPr>
          <a:xfrm>
            <a:off x="1046285" y="3701561"/>
            <a:ext cx="884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Hogyan változna az életünk, ha nem lenne súrlódás? Mire lennénk képesek és mire nem?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9AB0B9-321F-623C-973D-A6429060B234}"/>
              </a:ext>
            </a:extLst>
          </p:cNvPr>
          <p:cNvSpPr txBox="1"/>
          <p:nvPr/>
        </p:nvSpPr>
        <p:spPr>
          <a:xfrm>
            <a:off x="1046285" y="4293622"/>
            <a:ext cx="898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Ha egy vízszintes felületen húzok egy testet úgy, hogy az állandó sebességgel mozog, mit mondhatunk a húzóerő és az azzal ellentétes irányú csúszási súrlódási erő kapcsolatáról?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1F9C700-73DD-6604-7CC1-CB05AE07B3A1}"/>
                  </a:ext>
                </a:extLst>
              </p:cNvPr>
              <p:cNvSpPr txBox="1"/>
              <p:nvPr/>
            </p:nvSpPr>
            <p:spPr>
              <a:xfrm>
                <a:off x="2255227" y="5077516"/>
                <a:ext cx="9874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ú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ó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1F9C700-73DD-6604-7CC1-CB05AE07B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227" y="5077516"/>
                <a:ext cx="987450" cy="276999"/>
              </a:xfrm>
              <a:prstGeom prst="rect">
                <a:avLst/>
              </a:prstGeom>
              <a:blipFill>
                <a:blip r:embed="rId3"/>
                <a:stretch>
                  <a:fillRect l="-5556" r="-2469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FA6756-81C8-F2BC-B22D-8D3FD6FF51CA}"/>
                  </a:ext>
                </a:extLst>
              </p:cNvPr>
              <p:cNvSpPr txBox="1"/>
              <p:nvPr/>
            </p:nvSpPr>
            <p:spPr>
              <a:xfrm>
                <a:off x="3875943" y="5090747"/>
                <a:ext cx="9874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ú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ó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FA6756-81C8-F2BC-B22D-8D3FD6FF5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943" y="5090747"/>
                <a:ext cx="987450" cy="276999"/>
              </a:xfrm>
              <a:prstGeom prst="rect">
                <a:avLst/>
              </a:prstGeom>
              <a:blipFill>
                <a:blip r:embed="rId4"/>
                <a:stretch>
                  <a:fillRect l="-5556" r="-2469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985311-BD78-AC78-A3CD-72858C889CA2}"/>
                  </a:ext>
                </a:extLst>
              </p:cNvPr>
              <p:cNvSpPr txBox="1"/>
              <p:nvPr/>
            </p:nvSpPr>
            <p:spPr>
              <a:xfrm>
                <a:off x="5431961" y="5097362"/>
                <a:ext cx="9874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ú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ó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985311-BD78-AC78-A3CD-72858C889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961" y="5097362"/>
                <a:ext cx="987450" cy="276999"/>
              </a:xfrm>
              <a:prstGeom prst="rect">
                <a:avLst/>
              </a:prstGeom>
              <a:blipFill>
                <a:blip r:embed="rId5"/>
                <a:stretch>
                  <a:fillRect l="-4938" r="-308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2BEECC9-132A-44DD-9F7F-58BEA757D5AD}"/>
              </a:ext>
            </a:extLst>
          </p:cNvPr>
          <p:cNvSpPr txBox="1"/>
          <p:nvPr/>
        </p:nvSpPr>
        <p:spPr>
          <a:xfrm>
            <a:off x="1125415" y="5600700"/>
            <a:ext cx="876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Egy szekrényt szeretnék eltolni, de az csak nem mozdul. Miért? Mikor mozdul meg a szekrény?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A6C3B3-5B60-F8FE-5CFE-B51FE67E987C}"/>
              </a:ext>
            </a:extLst>
          </p:cNvPr>
          <p:cNvSpPr txBox="1"/>
          <p:nvPr/>
        </p:nvSpPr>
        <p:spPr>
          <a:xfrm>
            <a:off x="4640140" y="681280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https://oh01.nkp.hu/tankonyv/fizika_9_nat2020/lecke_02_007</a:t>
            </a:r>
            <a:r>
              <a:rPr lang="hu-HU" dirty="0"/>
              <a:t>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E505D6-CBB8-BD90-B5E5-2EFE530B1474}"/>
              </a:ext>
            </a:extLst>
          </p:cNvPr>
          <p:cNvSpPr txBox="1"/>
          <p:nvPr/>
        </p:nvSpPr>
        <p:spPr>
          <a:xfrm>
            <a:off x="6759086" y="2696399"/>
            <a:ext cx="61150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7"/>
              </a:rPr>
              <a:t>https://www.vilaglex.hu/Lexikon/Html/Surlodas_.htm</a:t>
            </a:r>
            <a:r>
              <a:rPr lang="hu-HU" sz="1200" dirty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457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326165-FF46-D908-F0DB-70FD50FD72A0}"/>
              </a:ext>
            </a:extLst>
          </p:cNvPr>
          <p:cNvSpPr txBox="1"/>
          <p:nvPr/>
        </p:nvSpPr>
        <p:spPr>
          <a:xfrm>
            <a:off x="1099038" y="896815"/>
            <a:ext cx="774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Óra végi kvíz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259D51-C1C8-133F-351E-5B421E1AE082}"/>
              </a:ext>
            </a:extLst>
          </p:cNvPr>
          <p:cNvSpPr txBox="1"/>
          <p:nvPr/>
        </p:nvSpPr>
        <p:spPr>
          <a:xfrm>
            <a:off x="1099037" y="1619935"/>
            <a:ext cx="8405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https://wordwall.net/hu/resource/55397580/er%c5%91fajt%c3%a1k</a:t>
            </a:r>
            <a:r>
              <a:rPr lang="hu-H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3F5188-1F48-5F55-AAD7-2C56DBBB1D43}"/>
              </a:ext>
            </a:extLst>
          </p:cNvPr>
          <p:cNvSpPr txBox="1"/>
          <p:nvPr/>
        </p:nvSpPr>
        <p:spPr>
          <a:xfrm>
            <a:off x="817684" y="817685"/>
            <a:ext cx="5477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Ismétlés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0BED30-CA35-47CA-5D5F-39DA2D61E4BD}"/>
              </a:ext>
            </a:extLst>
          </p:cNvPr>
          <p:cNvSpPr txBox="1"/>
          <p:nvPr/>
        </p:nvSpPr>
        <p:spPr>
          <a:xfrm>
            <a:off x="2310912" y="2077189"/>
            <a:ext cx="75701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dirty="0"/>
              <a:t>Minden test megtartja nyugalmi állapotát vagy egyenes vonalú egyenletes mozgását, mindaddig, amíg egy másik test vagy mező a mozgásállapotát meg nem változtatja.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378AE3-4BB1-3BA8-BC86-983DC4AEF5F0}"/>
              </a:ext>
            </a:extLst>
          </p:cNvPr>
          <p:cNvSpPr txBox="1"/>
          <p:nvPr/>
        </p:nvSpPr>
        <p:spPr>
          <a:xfrm>
            <a:off x="836735" y="1377154"/>
            <a:ext cx="525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Newton I.: </a:t>
            </a:r>
            <a:r>
              <a:rPr lang="hu-HU" dirty="0"/>
              <a:t>A tehetetlenség törvénye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C55BEC-2A3B-9290-4AF3-A1803F09FCBB}"/>
              </a:ext>
            </a:extLst>
          </p:cNvPr>
          <p:cNvSpPr/>
          <p:nvPr/>
        </p:nvSpPr>
        <p:spPr>
          <a:xfrm>
            <a:off x="6096000" y="2162908"/>
            <a:ext cx="2863362" cy="473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05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7145E1-0B2B-6A34-F4CC-1D1966CD630C}"/>
              </a:ext>
            </a:extLst>
          </p:cNvPr>
          <p:cNvSpPr txBox="1"/>
          <p:nvPr/>
        </p:nvSpPr>
        <p:spPr>
          <a:xfrm>
            <a:off x="2310912" y="2077189"/>
            <a:ext cx="75701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dirty="0"/>
              <a:t>Minden test megtartja nyugalmi állapotát vagy egyenes vonalú egyenletes mozgását, mindaddig, amíg egy másik test vagy mező a mozgásállapotát meg nem változtatja.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6144BE-B452-D87D-5244-8AA14CFC4DA8}"/>
              </a:ext>
            </a:extLst>
          </p:cNvPr>
          <p:cNvSpPr/>
          <p:nvPr/>
        </p:nvSpPr>
        <p:spPr>
          <a:xfrm>
            <a:off x="6096000" y="2180492"/>
            <a:ext cx="2933700" cy="386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B25ED9-2F05-278A-76F1-23BEC6C9EADF}"/>
              </a:ext>
            </a:extLst>
          </p:cNvPr>
          <p:cNvSpPr/>
          <p:nvPr/>
        </p:nvSpPr>
        <p:spPr>
          <a:xfrm>
            <a:off x="4783015" y="2985130"/>
            <a:ext cx="580293" cy="492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67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4C7523-0F9E-74BC-1E7B-2FA3F98D607B}"/>
              </a:ext>
            </a:extLst>
          </p:cNvPr>
          <p:cNvSpPr txBox="1"/>
          <p:nvPr/>
        </p:nvSpPr>
        <p:spPr>
          <a:xfrm>
            <a:off x="2310912" y="2077189"/>
            <a:ext cx="75701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dirty="0"/>
              <a:t>Minden test megtartja nyugalmi állapotát vagy egyenes vonalú egyenletes mozgását, mindaddig, amíg egy másik test vagy mező a mozgásállapotát meg nem változtatja.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3F2C2A-C21F-9A99-1315-AAD4B3C4F36E}"/>
              </a:ext>
            </a:extLst>
          </p:cNvPr>
          <p:cNvSpPr/>
          <p:nvPr/>
        </p:nvSpPr>
        <p:spPr>
          <a:xfrm>
            <a:off x="6096000" y="2154115"/>
            <a:ext cx="2933700" cy="448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B80BC9-7BEA-5FA6-2087-D3E9BF904F06}"/>
              </a:ext>
            </a:extLst>
          </p:cNvPr>
          <p:cNvSpPr/>
          <p:nvPr/>
        </p:nvSpPr>
        <p:spPr>
          <a:xfrm>
            <a:off x="4853354" y="2989385"/>
            <a:ext cx="2233246" cy="448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66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9A94D6-1DC2-D115-3CCC-4472C5CF7A8E}"/>
              </a:ext>
            </a:extLst>
          </p:cNvPr>
          <p:cNvSpPr txBox="1"/>
          <p:nvPr/>
        </p:nvSpPr>
        <p:spPr>
          <a:xfrm>
            <a:off x="2310912" y="2077189"/>
            <a:ext cx="75701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dirty="0"/>
              <a:t>Minden test megtartja nyugalmi állapotát vagy egyenes vonalú egyenletes mozgását, mindaddig, amíg egy másik test vagy mező a mozgásállapotát meg nem változtatja.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2EBD1F-D3C9-0519-53B1-802C9FCF80BA}"/>
              </a:ext>
            </a:extLst>
          </p:cNvPr>
          <p:cNvSpPr/>
          <p:nvPr/>
        </p:nvSpPr>
        <p:spPr>
          <a:xfrm>
            <a:off x="6096000" y="2077189"/>
            <a:ext cx="2889738" cy="472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07E63B-A338-2AE4-DBB0-41133AF9D4B2}"/>
              </a:ext>
            </a:extLst>
          </p:cNvPr>
          <p:cNvSpPr/>
          <p:nvPr/>
        </p:nvSpPr>
        <p:spPr>
          <a:xfrm>
            <a:off x="2310912" y="2549769"/>
            <a:ext cx="4107473" cy="472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A29CFB-868F-E6C7-41E8-A0913E0C5ED6}"/>
              </a:ext>
            </a:extLst>
          </p:cNvPr>
          <p:cNvSpPr/>
          <p:nvPr/>
        </p:nvSpPr>
        <p:spPr>
          <a:xfrm>
            <a:off x="4818184" y="3052175"/>
            <a:ext cx="2329962" cy="472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2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0D4DB9-6C9A-A010-5345-5015B49750B8}"/>
              </a:ext>
            </a:extLst>
          </p:cNvPr>
          <p:cNvSpPr txBox="1"/>
          <p:nvPr/>
        </p:nvSpPr>
        <p:spPr>
          <a:xfrm>
            <a:off x="2310912" y="2077189"/>
            <a:ext cx="75701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dirty="0"/>
              <a:t>Minden test megtartja nyugalmi állapotát vagy egyenes vonalú egyenletes mozgását, mindaddig, amíg egy másik test vagy mező a mozgásállapotát meg nem változtatja.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C993FB-B002-D6A2-5A19-97C53CD240C3}"/>
              </a:ext>
            </a:extLst>
          </p:cNvPr>
          <p:cNvSpPr/>
          <p:nvPr/>
        </p:nvSpPr>
        <p:spPr>
          <a:xfrm>
            <a:off x="6096000" y="2154115"/>
            <a:ext cx="2828192" cy="439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8C6E27-A50B-3A0C-4973-80FA33CD629E}"/>
              </a:ext>
            </a:extLst>
          </p:cNvPr>
          <p:cNvSpPr/>
          <p:nvPr/>
        </p:nvSpPr>
        <p:spPr>
          <a:xfrm>
            <a:off x="2310912" y="2593731"/>
            <a:ext cx="4256942" cy="439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8A0FA9-747D-4020-66E5-D780576F9375}"/>
              </a:ext>
            </a:extLst>
          </p:cNvPr>
          <p:cNvSpPr/>
          <p:nvPr/>
        </p:nvSpPr>
        <p:spPr>
          <a:xfrm>
            <a:off x="4800600" y="3023593"/>
            <a:ext cx="2347546" cy="439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5833EF-9349-348D-C4EC-2D8C13826E1E}"/>
              </a:ext>
            </a:extLst>
          </p:cNvPr>
          <p:cNvSpPr/>
          <p:nvPr/>
        </p:nvSpPr>
        <p:spPr>
          <a:xfrm>
            <a:off x="7543800" y="3033347"/>
            <a:ext cx="2337288" cy="395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70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0668A-5141-988A-A569-5CCD80533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Melyik a helyes?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ED234-B0AB-0A53-0CB4-8A028ED66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alábbi megfogalmazások közül melyek írják le helyesen a tehetetlenség-törvényét?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a)Ha egy testre ható erők eredője nulla, akkor a test nyugalomban van, vagy állandó sebességgel mozog.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Ha egy testre nem hat erő, akkor nyugalomban marad. Ha egyenes vonalú egyenletes mozgást végez, akkor rá erő kell, hogy hasson.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A testek nyugalomban vannak vagy egyenes vonalú egyenletes mozgást végeznek, ha nem hat rájuk erő.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A testek mozgásának fenntartásához erőre van szükség.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221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7658A9-F7BB-4CA1-2556-5B47534744A2}"/>
              </a:ext>
            </a:extLst>
          </p:cNvPr>
          <p:cNvSpPr txBox="1"/>
          <p:nvPr/>
        </p:nvSpPr>
        <p:spPr>
          <a:xfrm>
            <a:off x="949569" y="844062"/>
            <a:ext cx="5433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Ismétlés: </a:t>
            </a:r>
            <a:r>
              <a:rPr lang="hu-HU" dirty="0"/>
              <a:t>Fejezd be a mondatom. Logikai lánc.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A675D2-2B93-4B02-B164-94EF2824274E}"/>
              </a:ext>
            </a:extLst>
          </p:cNvPr>
          <p:cNvSpPr txBox="1"/>
          <p:nvPr/>
        </p:nvSpPr>
        <p:spPr>
          <a:xfrm>
            <a:off x="1046285" y="1675059"/>
            <a:ext cx="8695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1. Ha egy testre erővel hatok, az megváltoztatja a test …</a:t>
            </a:r>
            <a:r>
              <a:rPr lang="hu-HU" b="1" dirty="0"/>
              <a:t>mozgásállapotát</a:t>
            </a:r>
            <a:r>
              <a:rPr lang="hu-HU" dirty="0"/>
              <a:t>……………………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D0EB79-FEC2-C319-DB6C-2DB0F8C3EC05}"/>
              </a:ext>
            </a:extLst>
          </p:cNvPr>
          <p:cNvSpPr txBox="1"/>
          <p:nvPr/>
        </p:nvSpPr>
        <p:spPr>
          <a:xfrm>
            <a:off x="1046285" y="2413309"/>
            <a:ext cx="960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2. Ha a testnek megváltozik a mozgásállapota, megváltozott a ………………………………… is.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8FB4C5-3762-585B-2D41-85875E96BE72}"/>
              </a:ext>
            </a:extLst>
          </p:cNvPr>
          <p:cNvSpPr txBox="1"/>
          <p:nvPr/>
        </p:nvSpPr>
        <p:spPr>
          <a:xfrm>
            <a:off x="1046285" y="3075608"/>
            <a:ext cx="960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3. Ha a testnek megváltozik a sebessége, a test ……………………………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D15150-30A6-6693-B594-519AECB9A2AA}"/>
              </a:ext>
            </a:extLst>
          </p:cNvPr>
          <p:cNvSpPr txBox="1"/>
          <p:nvPr/>
        </p:nvSpPr>
        <p:spPr>
          <a:xfrm>
            <a:off x="1046285" y="3737907"/>
            <a:ext cx="960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4. Ha a test gyorsul a ráható erő miatt, az erő …………………….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8A9D35-AA7B-E6D2-7F1A-E38D575AAC2C}"/>
              </a:ext>
            </a:extLst>
          </p:cNvPr>
          <p:cNvSpPr txBox="1"/>
          <p:nvPr/>
        </p:nvSpPr>
        <p:spPr>
          <a:xfrm>
            <a:off x="3420208" y="4813609"/>
            <a:ext cx="960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Newton II. törvénye: </a:t>
            </a:r>
            <a:r>
              <a:rPr lang="hu-HU" dirty="0">
                <a:solidFill>
                  <a:srgbClr val="0070C0"/>
                </a:solidFill>
              </a:rPr>
              <a:t>AZ ERŐ GYORSÍT.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9DD5D7-D5BC-AE0A-E304-A61F602FFEE7}"/>
              </a:ext>
            </a:extLst>
          </p:cNvPr>
          <p:cNvSpPr txBox="1"/>
          <p:nvPr/>
        </p:nvSpPr>
        <p:spPr>
          <a:xfrm>
            <a:off x="6915148" y="2382384"/>
            <a:ext cx="1375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sebessége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5AB579-7093-4DBC-A36B-84375AC707E3}"/>
              </a:ext>
            </a:extLst>
          </p:cNvPr>
          <p:cNvSpPr txBox="1"/>
          <p:nvPr/>
        </p:nvSpPr>
        <p:spPr>
          <a:xfrm>
            <a:off x="5723792" y="3023905"/>
            <a:ext cx="170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gyorsul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AA2BD5-6BFB-57D7-7617-7029515C0B18}"/>
              </a:ext>
            </a:extLst>
          </p:cNvPr>
          <p:cNvSpPr txBox="1"/>
          <p:nvPr/>
        </p:nvSpPr>
        <p:spPr>
          <a:xfrm>
            <a:off x="5565530" y="3651708"/>
            <a:ext cx="238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gyorsít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063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23B4C-053D-4E78-8D52-66A066CDBBF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8624" y="1710770"/>
            <a:ext cx="3227388" cy="1425640"/>
          </a:xfrm>
        </p:spPr>
        <p:txBody>
          <a:bodyPr>
            <a:normAutofit fontScale="85000" lnSpcReduction="10000"/>
          </a:bodyPr>
          <a:lstStyle/>
          <a:p>
            <a:r>
              <a:rPr lang="hu-HU" dirty="0"/>
              <a:t>Hatás-ellenhatás törvénye</a:t>
            </a:r>
          </a:p>
          <a:p>
            <a:r>
              <a:rPr lang="hu-HU" dirty="0"/>
              <a:t>Erő-ellenerő törvénye</a:t>
            </a:r>
          </a:p>
          <a:p>
            <a:r>
              <a:rPr lang="hu-HU" dirty="0"/>
              <a:t>Akció-reakció törvénye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61E50F-6528-40C9-82E3-000BBEDD53C8}"/>
              </a:ext>
            </a:extLst>
          </p:cNvPr>
          <p:cNvSpPr txBox="1"/>
          <p:nvPr/>
        </p:nvSpPr>
        <p:spPr>
          <a:xfrm>
            <a:off x="5233181" y="4108471"/>
            <a:ext cx="557784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400" dirty="0"/>
              <a:t>Ugyanabban a kölcsönhatásban az erő és az ellenerő azonos nagyságú, egy egyenesbe eső, ellentétes irányú, és két különböző testre hat.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9A932-D212-46C3-86B1-940B5C5A5FE2}"/>
              </a:ext>
            </a:extLst>
          </p:cNvPr>
          <p:cNvSpPr txBox="1"/>
          <p:nvPr/>
        </p:nvSpPr>
        <p:spPr>
          <a:xfrm>
            <a:off x="1097280" y="4400374"/>
            <a:ext cx="676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Példák. </a:t>
            </a:r>
          </a:p>
          <a:p>
            <a:r>
              <a:rPr lang="hu-HU" dirty="0"/>
              <a:t>Rakéta-elv: Lufi, szívószál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AE9FE0-84EB-430F-9A81-E2656F93B431}"/>
              </a:ext>
            </a:extLst>
          </p:cNvPr>
          <p:cNvSpPr txBox="1"/>
          <p:nvPr/>
        </p:nvSpPr>
        <p:spPr>
          <a:xfrm>
            <a:off x="1097280" y="5712873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https://www.youtube.com/watch?v=gY8dizYOphA</a:t>
            </a:r>
            <a:r>
              <a:rPr lang="hu-HU" dirty="0"/>
              <a:t>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3C367A-5E18-4A1E-9600-265D6248A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235" y="911842"/>
            <a:ext cx="1914525" cy="2390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1AD692-29F1-9DCB-9586-A877294FA708}"/>
              </a:ext>
            </a:extLst>
          </p:cNvPr>
          <p:cNvSpPr txBox="1"/>
          <p:nvPr/>
        </p:nvSpPr>
        <p:spPr>
          <a:xfrm>
            <a:off x="1097280" y="852854"/>
            <a:ext cx="6516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Newton III. törvénye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8EA52A-753A-5A8B-A7AF-D43A83377716}"/>
              </a:ext>
            </a:extLst>
          </p:cNvPr>
          <p:cNvSpPr txBox="1"/>
          <p:nvPr/>
        </p:nvSpPr>
        <p:spPr>
          <a:xfrm>
            <a:off x="5985363" y="3292379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https://www.fizkapu.hu/fizfoto/fotok/fizf0023.jpg</a:t>
            </a:r>
            <a:r>
              <a:rPr lang="hu-H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6983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925</TotalTime>
  <Words>780</Words>
  <Application>Microsoft Office PowerPoint</Application>
  <PresentationFormat>Widescreen</PresentationFormat>
  <Paragraphs>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Garamond</vt:lpstr>
      <vt:lpstr>Symbol</vt:lpstr>
      <vt:lpstr>Times New Roman</vt:lpstr>
      <vt:lpstr>Organic</vt:lpstr>
      <vt:lpstr>Erőfajták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Melyik a helyes?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Erőfajták</dc:title>
  <dc:creator>Schnider Dorottya</dc:creator>
  <cp:lastModifiedBy>Dorottya</cp:lastModifiedBy>
  <cp:revision>31</cp:revision>
  <dcterms:created xsi:type="dcterms:W3CDTF">2023-04-16T08:45:04Z</dcterms:created>
  <dcterms:modified xsi:type="dcterms:W3CDTF">2023-10-30T18:35:14Z</dcterms:modified>
</cp:coreProperties>
</file>