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charts/chartEx2.xml" ContentType="application/vnd.ms-office.chartex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2">
  <p:sldMasterIdLst>
    <p:sldMasterId id="2147483648" r:id="rId4"/>
  </p:sldMasterIdLst>
  <p:notesMasterIdLst>
    <p:notesMasterId r:id="rId35"/>
  </p:notesMasterIdLst>
  <p:handoutMasterIdLst>
    <p:handoutMasterId r:id="rId36"/>
  </p:handoutMasterIdLst>
  <p:sldIdLst>
    <p:sldId id="1930" r:id="rId5"/>
    <p:sldId id="325" r:id="rId6"/>
    <p:sldId id="1915" r:id="rId7"/>
    <p:sldId id="1943" r:id="rId8"/>
    <p:sldId id="1922" r:id="rId9"/>
    <p:sldId id="1936" r:id="rId10"/>
    <p:sldId id="1902" r:id="rId11"/>
    <p:sldId id="1928" r:id="rId12"/>
    <p:sldId id="1929" r:id="rId13"/>
    <p:sldId id="1934" r:id="rId14"/>
    <p:sldId id="1937" r:id="rId15"/>
    <p:sldId id="1932" r:id="rId16"/>
    <p:sldId id="1926" r:id="rId17"/>
    <p:sldId id="1944" r:id="rId18"/>
    <p:sldId id="1959" r:id="rId19"/>
    <p:sldId id="1946" r:id="rId20"/>
    <p:sldId id="1945" r:id="rId21"/>
    <p:sldId id="1947" r:id="rId22"/>
    <p:sldId id="1948" r:id="rId23"/>
    <p:sldId id="1949" r:id="rId24"/>
    <p:sldId id="1950" r:id="rId25"/>
    <p:sldId id="1956" r:id="rId26"/>
    <p:sldId id="1951" r:id="rId27"/>
    <p:sldId id="1955" r:id="rId28"/>
    <p:sldId id="1933" r:id="rId29"/>
    <p:sldId id="1957" r:id="rId30"/>
    <p:sldId id="1958" r:id="rId31"/>
    <p:sldId id="1952" r:id="rId32"/>
    <p:sldId id="1953" r:id="rId33"/>
    <p:sldId id="1954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16D47A0-5677-4BED-A8C3-68C63D832960}">
          <p14:sldIdLst>
            <p14:sldId id="1930"/>
            <p14:sldId id="325"/>
            <p14:sldId id="1915"/>
            <p14:sldId id="1943"/>
            <p14:sldId id="1922"/>
            <p14:sldId id="1936"/>
            <p14:sldId id="1902"/>
            <p14:sldId id="1928"/>
            <p14:sldId id="1929"/>
            <p14:sldId id="1934"/>
            <p14:sldId id="1937"/>
            <p14:sldId id="1932"/>
            <p14:sldId id="1926"/>
            <p14:sldId id="1944"/>
            <p14:sldId id="1959"/>
            <p14:sldId id="1946"/>
            <p14:sldId id="1945"/>
            <p14:sldId id="1947"/>
            <p14:sldId id="1948"/>
            <p14:sldId id="1949"/>
            <p14:sldId id="1950"/>
            <p14:sldId id="1956"/>
            <p14:sldId id="1951"/>
            <p14:sldId id="1955"/>
            <p14:sldId id="1933"/>
            <p14:sldId id="1957"/>
            <p14:sldId id="1958"/>
            <p14:sldId id="1952"/>
            <p14:sldId id="1953"/>
            <p14:sldId id="1954"/>
          </p14:sldIdLst>
        </p14:section>
      </p14:sectionLst>
    </p:ext>
    <p:ext uri="{EFAFB233-063F-42B5-8137-9DF3F51BA10A}">
      <p15:sldGuideLst xmlns:p15="http://schemas.microsoft.com/office/powerpoint/2012/main">
        <p15:guide id="1" pos="816" userDrawn="1">
          <p15:clr>
            <a:srgbClr val="A4A3A4"/>
          </p15:clr>
        </p15:guide>
        <p15:guide id="2" orient="horz" pos="384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  <p:cmAuthor id="4" name="Schnider Dorottya" initials="SD" lastIdx="1" clrIdx="3">
    <p:extLst>
      <p:ext uri="{19B8F6BF-5375-455C-9EA6-DF929625EA0E}">
        <p15:presenceInfo xmlns:p15="http://schemas.microsoft.com/office/powerpoint/2012/main" userId="S::schniderd@f.fazekas.hu::70910acd-100b-4191-a138-bd341966e1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FF9F"/>
    <a:srgbClr val="FFA3A3"/>
    <a:srgbClr val="00FFFF"/>
    <a:srgbClr val="FFE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12" autoAdjust="0"/>
    <p:restoredTop sz="94205" autoAdjust="0"/>
  </p:normalViewPr>
  <p:slideViewPr>
    <p:cSldViewPr snapToGrid="0">
      <p:cViewPr varScale="1">
        <p:scale>
          <a:sx n="80" d="100"/>
          <a:sy n="80" d="100"/>
        </p:scale>
        <p:origin x="658" y="53"/>
      </p:cViewPr>
      <p:guideLst>
        <p:guide pos="816"/>
        <p:guide orient="horz" pos="38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8/10/relationships/authors" Target="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file:///C:\Doktori\Kutat&#225;shoz%20anyagok\Kutat&#225;si%20napl&#243;s%20projekt\Tesztek,%20eredm&#233;nyek\Reflexi&#243;%20eredm&#233;nye.xlsx" TargetMode="External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oleObject" Target="file:///C:\Doktori\Kutat&#225;shoz%20anyagok\Kutat&#225;si%20napl&#243;s%20projekt\Tesztek,%20eredm&#233;nyek\Reflexi&#243;%20eredm&#233;nye.xlsx" TargetMode="External"/></Relationships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'1. félév'!$A$55:$A$67</cx:f>
        <cx:lvl ptCount="13">
          <cx:pt idx="0">Jól elsajátítottam a kapcsolódó ismereteket.</cx:pt>
          <cx:pt idx="1">Tetszett az elméleti modell "önálló" megalkotása.</cx:pt>
          <cx:pt idx="2">Jól megértettem a vizsgált jelenséget.</cx:pt>
          <cx:pt idx="3">Alaposan elmélyedhettem a témában.</cx:pt>
          <cx:pt idx="4">Összességében hasznosnak találtam a projektet.</cx:pt>
          <cx:pt idx="5">Tetszett a kísérletek megtervezése, kivitelezése.</cx:pt>
          <cx:pt idx="6">Összességében izgalmasnak találtam a projektet.</cx:pt>
          <cx:pt idx="7">Hozzájárult a szakmai fejlődésemhez.</cx:pt>
          <cx:pt idx="8">A modellalkotás a szakirodalomkut alapján könnyen ment</cx:pt>
          <cx:pt idx="9">Különböző megközelítésekkel ismerkedhettem meg.</cx:pt>
          <cx:pt idx="10">A kísérleteket önállóan csináltam.</cx:pt>
          <cx:pt idx="11">Tetszett a szakirodalomkutatás.</cx:pt>
          <cx:pt idx="12">A kísérleteket baráttal/családdal csináltam.</cx:pt>
        </cx:lvl>
      </cx:strDim>
      <cx:numDim type="val">
        <cx:f>'1. félév'!$B$55:$B$67</cx:f>
        <cx:lvl ptCount="13" formatCode="Normál">
          <cx:pt idx="0">5.2199999999999998</cx:pt>
          <cx:pt idx="1">5.2199999999999998</cx:pt>
          <cx:pt idx="2">5.0599999999999996</cx:pt>
          <cx:pt idx="3">5</cx:pt>
          <cx:pt idx="4">5</cx:pt>
          <cx:pt idx="5">4.8899999999999997</cx:pt>
          <cx:pt idx="6">4.8899999999999997</cx:pt>
          <cx:pt idx="7">4.6699999999999999</cx:pt>
          <cx:pt idx="8">4.5599999999999996</cx:pt>
          <cx:pt idx="9">4.2199999999999998</cx:pt>
          <cx:pt idx="10">4</cx:pt>
          <cx:pt idx="11">3.6699999999999999</cx:pt>
          <cx:pt idx="12">2.6699999999999999</cx:pt>
        </cx:lvl>
      </cx:numDim>
    </cx:data>
  </cx:chartData>
  <cx:chart>
    <cx:title pos="t" align="ctr" overlay="0">
      <cx:tx>
        <cx:rich>
          <a:bodyPr spcFirstLastPara="1" vertOverflow="ellipsis" horzOverflow="overflow" wrap="square" lIns="0" tIns="0" rIns="0" bIns="0" anchor="ctr" anchorCtr="1"/>
          <a:lstStyle/>
          <a:p>
            <a:pPr algn="ctr" rtl="0">
              <a:defRPr sz="1800" b="1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hu-HU" sz="1800" b="1" i="0" u="none" strike="noStrike" baseline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A diákok véleménye a kutatási feladatról - első félév</a:t>
            </a:r>
            <a:endParaRPr lang="en-US" sz="1800" b="1" i="0" u="none" strike="noStrike" baseline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cx:rich>
      </cx:tx>
    </cx:title>
    <cx:plotArea>
      <cx:plotAreaRegion>
        <cx:series layoutId="funnel" uniqueId="{59BA7742-9FA6-49F7-A25D-6D5313EDBD7E}">
          <cx:dataPt idx="0">
            <cx:spPr>
              <a:solidFill>
                <a:srgbClr val="92D050"/>
              </a:solidFill>
            </cx:spPr>
          </cx:dataPt>
          <cx:dataPt idx="1">
            <cx:spPr>
              <a:solidFill>
                <a:srgbClr val="92D050"/>
              </a:solidFill>
            </cx:spPr>
          </cx:dataPt>
          <cx:dataPt idx="3">
            <cx:spPr>
              <a:solidFill>
                <a:srgbClr val="70AD47">
                  <a:lumMod val="40000"/>
                  <a:lumOff val="60000"/>
                </a:srgbClr>
              </a:solidFill>
            </cx:spPr>
          </cx:dataPt>
          <cx:dataPt idx="4">
            <cx:spPr>
              <a:solidFill>
                <a:srgbClr val="92D050"/>
              </a:solidFill>
            </cx:spPr>
          </cx:dataPt>
          <cx:dataPt idx="11">
            <cx:spPr>
              <a:solidFill>
                <a:srgbClr val="ED7D31">
                  <a:lumMod val="75000"/>
                </a:srgbClr>
              </a:solidFill>
            </cx:spPr>
          </cx:dataPt>
          <cx:dataPt idx="12">
            <cx:spPr>
              <a:solidFill>
                <a:srgbClr val="C00000"/>
              </a:solidFill>
            </cx:spPr>
          </cx:dataPt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800">
                    <a:solidFill>
                      <a:schemeClr val="tx1"/>
                    </a:solidFill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en-US" sz="1800" b="0" i="0" u="none" strike="noStrike" baseline="0">
                  <a:solidFill>
                    <a:schemeClr val="tx1"/>
                  </a:solidFill>
                  <a:latin typeface="+mj-lt"/>
                  <a:cs typeface="Times New Roman" panose="02020603050405020304" pitchFamily="18" charset="0"/>
                </a:endParaRPr>
              </a:p>
            </cx:txPr>
            <cx:visibility seriesName="0" categoryName="0" value="1"/>
          </cx:dataLabels>
          <cx:dataId val="0"/>
        </cx:series>
      </cx:plotAreaRegion>
      <cx:axis id="0">
        <cx:catScaling gapWidth="0.0599999987"/>
        <cx:tickLabels/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 sz="140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 sz="1400" b="0" i="0" u="none" strike="noStrike" baseline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cx:txPr>
      </cx:axis>
    </cx:plotArea>
  </cx:chart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'2. félév'!$A$56:$A$68</cx:f>
        <cx:lvl ptCount="13">
          <cx:pt idx="0">Tetszett a kísérletek megtervezése, kivitelezése.</cx:pt>
          <cx:pt idx="1">Jól megértettem a vizsgált jelenséget.</cx:pt>
          <cx:pt idx="2">Összességében hasznosnak találtam a projektet.</cx:pt>
          <cx:pt idx="3">Összességében izgalmasnak találtam a projektet.</cx:pt>
          <cx:pt idx="4">Alaposan elmélyedhettem a témában.</cx:pt>
          <cx:pt idx="5">Hozzájárult a szakmai fejlődésemhez.</cx:pt>
          <cx:pt idx="6">Jól elsajátítottam a kapcsolódó ismereteket.</cx:pt>
          <cx:pt idx="7">A kísérleteket önállóan csináltam.</cx:pt>
          <cx:pt idx="8">A modellalkotás a szakirodalomkut alapján könnyen ment</cx:pt>
          <cx:pt idx="9">Tetszett az elméleti modell "önálló" megalkotása.</cx:pt>
          <cx:pt idx="10">Tetszett a szakirodalomkutatás.</cx:pt>
          <cx:pt idx="11">Különböző megközelítésekkel ismerkedhettem meg.</cx:pt>
          <cx:pt idx="12">A kísérleteket baráttal/családdal csináltam.</cx:pt>
        </cx:lvl>
      </cx:strDim>
      <cx:numDim type="val">
        <cx:f>'2. félév'!$B$56:$B$68</cx:f>
        <cx:lvl ptCount="13" formatCode="Normál">
          <cx:pt idx="0">6</cx:pt>
          <cx:pt idx="1">5.29</cx:pt>
          <cx:pt idx="2">5.29</cx:pt>
          <cx:pt idx="3">5.29</cx:pt>
          <cx:pt idx="4">5</cx:pt>
          <cx:pt idx="5">5</cx:pt>
          <cx:pt idx="6">4.8600000000000003</cx:pt>
          <cx:pt idx="7">4.71</cx:pt>
          <cx:pt idx="8">4.29</cx:pt>
          <cx:pt idx="9">4.1399999999999997</cx:pt>
          <cx:pt idx="10">4</cx:pt>
          <cx:pt idx="11">3.8599999999999999</cx:pt>
          <cx:pt idx="12">2.29</cx:pt>
        </cx:lvl>
      </cx:numDim>
    </cx:data>
  </cx:chartData>
  <cx:chart>
    <cx:title pos="t" align="ctr" overlay="0">
      <cx:tx>
        <cx:rich>
          <a:bodyPr spcFirstLastPara="1" vertOverflow="ellipsis" horzOverflow="overflow" wrap="square" lIns="0" tIns="0" rIns="0" bIns="0" anchor="ctr" anchorCtr="1"/>
          <a:lstStyle/>
          <a:p>
            <a:pPr algn="ctr" rtl="0">
              <a:defRPr>
                <a:solidFill>
                  <a:schemeClr val="tx1"/>
                </a:solidFill>
              </a:defRPr>
            </a:pPr>
            <a:r>
              <a:rPr lang="hu-HU" sz="1800" b="1" i="0" u="none" strike="noStrike" cap="none" spc="20" baseline="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A diákok véleménye a kutatási feladatról - második félév</a:t>
            </a:r>
            <a:endParaRPr lang="en-US" sz="1800" b="1" i="0" u="none" strike="noStrike" cap="none" spc="20" baseline="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cx:rich>
      </cx:tx>
    </cx:title>
    <cx:plotArea>
      <cx:plotAreaRegion>
        <cx:series layoutId="funnel" uniqueId="{50A42D75-70D7-4930-AB1E-C43FF1AC6D05}">
          <cx:dataPt idx="0">
            <cx:spPr>
              <a:solidFill>
                <a:srgbClr val="92D050"/>
              </a:solidFill>
            </cx:spPr>
          </cx:dataPt>
          <cx:dataPt idx="1">
            <cx:spPr>
              <a:solidFill>
                <a:srgbClr val="92D050"/>
              </a:solidFill>
            </cx:spPr>
          </cx:dataPt>
          <cx:dataPt idx="2">
            <cx:spPr>
              <a:solidFill>
                <a:srgbClr val="92D050"/>
              </a:solidFill>
            </cx:spPr>
          </cx:dataPt>
          <cx:dataPt idx="3">
            <cx:spPr>
              <a:solidFill>
                <a:srgbClr val="92D050"/>
              </a:solidFill>
            </cx:spPr>
          </cx:dataPt>
          <cx:dataPt idx="11">
            <cx:spPr>
              <a:solidFill>
                <a:srgbClr val="ED7D31">
                  <a:lumMod val="75000"/>
                </a:srgbClr>
              </a:solidFill>
            </cx:spPr>
          </cx:dataPt>
          <cx:dataPt idx="12">
            <cx:spPr>
              <a:solidFill>
                <a:srgbClr val="C00000"/>
              </a:solidFill>
            </cx:spPr>
          </cx:dataPt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80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en-US" sz="1800" b="0" i="0" u="none" strike="noStrike" baseline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x:txPr>
            <cx:visibility seriesName="0" categoryName="0" value="1"/>
          </cx:dataLabels>
          <cx:dataId val="0"/>
        </cx:series>
      </cx:plotAreaRegion>
      <cx:axis id="0">
        <cx:catScaling gapWidth="0.0599999987"/>
        <cx:tickLabels/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 sz="140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 sz="1400" b="0" i="0" u="none" strike="noStrike" baseline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cx:txPr>
      </cx:axis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41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41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EC4B0B-FB8E-4191-BFF4-60BFDE2206AE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2858682A-7325-48BB-BE8F-5173070E2F75}">
      <dgm:prSet phldrT="[Text]" custT="1"/>
      <dgm:spPr/>
      <dgm:t>
        <a:bodyPr/>
        <a:lstStyle/>
        <a:p>
          <a:r>
            <a:rPr lang="hu-HU" sz="1800" dirty="0"/>
            <a:t>Tervezés</a:t>
          </a:r>
        </a:p>
      </dgm:t>
    </dgm:pt>
    <dgm:pt modelId="{B6BC605B-3556-46EE-BE87-3B72FD7DF486}" type="parTrans" cxnId="{A35BCC55-7ED1-483E-AE27-3881FA9C61B2}">
      <dgm:prSet/>
      <dgm:spPr/>
      <dgm:t>
        <a:bodyPr/>
        <a:lstStyle/>
        <a:p>
          <a:endParaRPr lang="hu-HU" sz="2000"/>
        </a:p>
      </dgm:t>
    </dgm:pt>
    <dgm:pt modelId="{9F7E556C-0582-4A23-9F1C-AFECD6BB6FA0}" type="sibTrans" cxnId="{A35BCC55-7ED1-483E-AE27-3881FA9C61B2}">
      <dgm:prSet custT="1"/>
      <dgm:spPr/>
      <dgm:t>
        <a:bodyPr/>
        <a:lstStyle/>
        <a:p>
          <a:endParaRPr lang="hu-HU" sz="1600"/>
        </a:p>
      </dgm:t>
    </dgm:pt>
    <dgm:pt modelId="{443B950B-5F3E-4755-850A-4B06B7153375}">
      <dgm:prSet phldrT="[Text]" custT="1"/>
      <dgm:spPr/>
      <dgm:t>
        <a:bodyPr/>
        <a:lstStyle/>
        <a:p>
          <a:r>
            <a:rPr lang="hu-HU" sz="1800" dirty="0" err="1"/>
            <a:t>Alfeladatoktevékeny-ségsor</a:t>
          </a:r>
          <a:endParaRPr lang="hu-HU" sz="1800" dirty="0"/>
        </a:p>
      </dgm:t>
    </dgm:pt>
    <dgm:pt modelId="{9E91F2CF-AB44-432F-B006-BDEB321ECF20}" type="parTrans" cxnId="{86C0B580-229A-400B-BF11-CB89EBE2F15A}">
      <dgm:prSet/>
      <dgm:spPr/>
      <dgm:t>
        <a:bodyPr/>
        <a:lstStyle/>
        <a:p>
          <a:endParaRPr lang="hu-HU" sz="2000"/>
        </a:p>
      </dgm:t>
    </dgm:pt>
    <dgm:pt modelId="{1E31BAA0-6121-48C1-A9AE-23E6CAA1CA3D}" type="sibTrans" cxnId="{86C0B580-229A-400B-BF11-CB89EBE2F15A}">
      <dgm:prSet custT="1"/>
      <dgm:spPr/>
      <dgm:t>
        <a:bodyPr/>
        <a:lstStyle/>
        <a:p>
          <a:endParaRPr lang="hu-HU" sz="1600"/>
        </a:p>
      </dgm:t>
    </dgm:pt>
    <dgm:pt modelId="{986D73D3-C79B-41DF-85A2-3DC521DFBC71}">
      <dgm:prSet phldrT="[Text]" custT="1"/>
      <dgm:spPr/>
      <dgm:t>
        <a:bodyPr/>
        <a:lstStyle/>
        <a:p>
          <a:r>
            <a:rPr lang="hu-HU" sz="1800" dirty="0"/>
            <a:t>A diák önálló (koordinált munkája)</a:t>
          </a:r>
        </a:p>
      </dgm:t>
    </dgm:pt>
    <dgm:pt modelId="{653043DC-2FA8-4E73-992E-891DE524A75B}" type="parTrans" cxnId="{75F2B85F-EE90-454E-91FB-6243DC59616C}">
      <dgm:prSet/>
      <dgm:spPr/>
      <dgm:t>
        <a:bodyPr/>
        <a:lstStyle/>
        <a:p>
          <a:endParaRPr lang="hu-HU" sz="2000"/>
        </a:p>
      </dgm:t>
    </dgm:pt>
    <dgm:pt modelId="{1BFE3FAB-AA37-4A20-8201-3ACBD80C0153}" type="sibTrans" cxnId="{75F2B85F-EE90-454E-91FB-6243DC59616C}">
      <dgm:prSet custT="1"/>
      <dgm:spPr/>
      <dgm:t>
        <a:bodyPr/>
        <a:lstStyle/>
        <a:p>
          <a:endParaRPr lang="hu-HU" sz="1600"/>
        </a:p>
      </dgm:t>
    </dgm:pt>
    <dgm:pt modelId="{BFBABF7E-8723-43EC-BE06-4D2B30CAF351}">
      <dgm:prSet custT="1"/>
      <dgm:spPr/>
      <dgm:t>
        <a:bodyPr/>
        <a:lstStyle/>
        <a:p>
          <a:r>
            <a:rPr lang="hu-HU" sz="1800" dirty="0"/>
            <a:t>Folyamatos visszajelzés</a:t>
          </a:r>
        </a:p>
      </dgm:t>
    </dgm:pt>
    <dgm:pt modelId="{C1C6FF09-BD3C-48E0-ABFA-AAC9E092E06E}" type="parTrans" cxnId="{88FA7370-57E2-4111-B5D4-92A8CADD47D9}">
      <dgm:prSet/>
      <dgm:spPr/>
      <dgm:t>
        <a:bodyPr/>
        <a:lstStyle/>
        <a:p>
          <a:endParaRPr lang="hu-HU" sz="2000"/>
        </a:p>
      </dgm:t>
    </dgm:pt>
    <dgm:pt modelId="{D19255FE-3879-4579-B29C-83B46EBEA159}" type="sibTrans" cxnId="{88FA7370-57E2-4111-B5D4-92A8CADD47D9}">
      <dgm:prSet custT="1"/>
      <dgm:spPr/>
      <dgm:t>
        <a:bodyPr/>
        <a:lstStyle/>
        <a:p>
          <a:endParaRPr lang="hu-HU" sz="1600"/>
        </a:p>
      </dgm:t>
    </dgm:pt>
    <dgm:pt modelId="{2BA4E1BF-F0C8-4662-883F-48B88FABF413}">
      <dgm:prSet custT="1"/>
      <dgm:spPr/>
      <dgm:t>
        <a:bodyPr/>
        <a:lstStyle/>
        <a:p>
          <a:r>
            <a:rPr lang="hu-HU" sz="1800" dirty="0"/>
            <a:t>Produktum és megosztás</a:t>
          </a:r>
        </a:p>
      </dgm:t>
    </dgm:pt>
    <dgm:pt modelId="{BF09C9BE-25B9-4405-896F-BB833EE3CCD2}" type="parTrans" cxnId="{49C11E0F-ED73-4C66-BF0C-20A61D19B8C8}">
      <dgm:prSet/>
      <dgm:spPr/>
      <dgm:t>
        <a:bodyPr/>
        <a:lstStyle/>
        <a:p>
          <a:endParaRPr lang="hu-HU" sz="2000"/>
        </a:p>
      </dgm:t>
    </dgm:pt>
    <dgm:pt modelId="{443656D2-A2F3-47D5-9741-C6A8851628C8}" type="sibTrans" cxnId="{49C11E0F-ED73-4C66-BF0C-20A61D19B8C8}">
      <dgm:prSet custT="1"/>
      <dgm:spPr/>
      <dgm:t>
        <a:bodyPr/>
        <a:lstStyle/>
        <a:p>
          <a:endParaRPr lang="hu-HU" sz="2800"/>
        </a:p>
      </dgm:t>
    </dgm:pt>
    <dgm:pt modelId="{FEA10481-82EF-4C9F-9793-B76876DA9355}">
      <dgm:prSet custT="1"/>
      <dgm:spPr/>
      <dgm:t>
        <a:bodyPr/>
        <a:lstStyle/>
        <a:p>
          <a:r>
            <a:rPr lang="hu-HU" sz="2000" dirty="0"/>
            <a:t>Értékelés</a:t>
          </a:r>
        </a:p>
      </dgm:t>
    </dgm:pt>
    <dgm:pt modelId="{1AE7F346-02DE-405C-B585-F512611BDAB2}" type="parTrans" cxnId="{3D0CA47E-803C-4892-A047-77377D7A4656}">
      <dgm:prSet/>
      <dgm:spPr/>
      <dgm:t>
        <a:bodyPr/>
        <a:lstStyle/>
        <a:p>
          <a:endParaRPr lang="hu-HU"/>
        </a:p>
      </dgm:t>
    </dgm:pt>
    <dgm:pt modelId="{89705EEE-6B2F-47B0-A5E4-A9CC4BAB7235}" type="sibTrans" cxnId="{3D0CA47E-803C-4892-A047-77377D7A4656}">
      <dgm:prSet/>
      <dgm:spPr/>
      <dgm:t>
        <a:bodyPr/>
        <a:lstStyle/>
        <a:p>
          <a:endParaRPr lang="hu-HU"/>
        </a:p>
      </dgm:t>
    </dgm:pt>
    <dgm:pt modelId="{D27637DD-55E4-4D64-B3CD-C6F6E8D01781}" type="pres">
      <dgm:prSet presAssocID="{47EC4B0B-FB8E-4191-BFF4-60BFDE2206AE}" presName="Name0" presStyleCnt="0">
        <dgm:presLayoutVars>
          <dgm:dir/>
          <dgm:resizeHandles val="exact"/>
        </dgm:presLayoutVars>
      </dgm:prSet>
      <dgm:spPr/>
    </dgm:pt>
    <dgm:pt modelId="{4B89395B-90BA-43C1-AD7E-213BED08309B}" type="pres">
      <dgm:prSet presAssocID="{2858682A-7325-48BB-BE8F-5173070E2F75}" presName="node" presStyleLbl="node1" presStyleIdx="0" presStyleCnt="6">
        <dgm:presLayoutVars>
          <dgm:bulletEnabled val="1"/>
        </dgm:presLayoutVars>
      </dgm:prSet>
      <dgm:spPr/>
    </dgm:pt>
    <dgm:pt modelId="{4AE3536F-AF10-4D90-B667-DE095EFFE7D4}" type="pres">
      <dgm:prSet presAssocID="{9F7E556C-0582-4A23-9F1C-AFECD6BB6FA0}" presName="sibTrans" presStyleLbl="sibTrans2D1" presStyleIdx="0" presStyleCnt="5"/>
      <dgm:spPr/>
    </dgm:pt>
    <dgm:pt modelId="{51B60AE8-6DE8-4E2B-BE77-BB4B4A6C5F5E}" type="pres">
      <dgm:prSet presAssocID="{9F7E556C-0582-4A23-9F1C-AFECD6BB6FA0}" presName="connectorText" presStyleLbl="sibTrans2D1" presStyleIdx="0" presStyleCnt="5"/>
      <dgm:spPr/>
    </dgm:pt>
    <dgm:pt modelId="{400F6FC2-C6C0-4E39-BEFB-BA3261384189}" type="pres">
      <dgm:prSet presAssocID="{443B950B-5F3E-4755-850A-4B06B7153375}" presName="node" presStyleLbl="node1" presStyleIdx="1" presStyleCnt="6">
        <dgm:presLayoutVars>
          <dgm:bulletEnabled val="1"/>
        </dgm:presLayoutVars>
      </dgm:prSet>
      <dgm:spPr/>
    </dgm:pt>
    <dgm:pt modelId="{56D8C5C1-678D-43EF-9816-97F4BD56FE20}" type="pres">
      <dgm:prSet presAssocID="{1E31BAA0-6121-48C1-A9AE-23E6CAA1CA3D}" presName="sibTrans" presStyleLbl="sibTrans2D1" presStyleIdx="1" presStyleCnt="5"/>
      <dgm:spPr/>
    </dgm:pt>
    <dgm:pt modelId="{A841B9A4-E5E6-423D-84B1-033A0C5F1D3B}" type="pres">
      <dgm:prSet presAssocID="{1E31BAA0-6121-48C1-A9AE-23E6CAA1CA3D}" presName="connectorText" presStyleLbl="sibTrans2D1" presStyleIdx="1" presStyleCnt="5"/>
      <dgm:spPr/>
    </dgm:pt>
    <dgm:pt modelId="{E5B1B3D1-D67D-4E98-8887-8BD9B3A6B06C}" type="pres">
      <dgm:prSet presAssocID="{986D73D3-C79B-41DF-85A2-3DC521DFBC71}" presName="node" presStyleLbl="node1" presStyleIdx="2" presStyleCnt="6">
        <dgm:presLayoutVars>
          <dgm:bulletEnabled val="1"/>
        </dgm:presLayoutVars>
      </dgm:prSet>
      <dgm:spPr/>
    </dgm:pt>
    <dgm:pt modelId="{A579560C-7124-41E4-A1D5-1CFC3590BBFA}" type="pres">
      <dgm:prSet presAssocID="{1BFE3FAB-AA37-4A20-8201-3ACBD80C0153}" presName="sibTrans" presStyleLbl="sibTrans2D1" presStyleIdx="2" presStyleCnt="5"/>
      <dgm:spPr/>
    </dgm:pt>
    <dgm:pt modelId="{4B8E8102-05CD-41AB-A4C5-1DD6FE5C61CC}" type="pres">
      <dgm:prSet presAssocID="{1BFE3FAB-AA37-4A20-8201-3ACBD80C0153}" presName="connectorText" presStyleLbl="sibTrans2D1" presStyleIdx="2" presStyleCnt="5"/>
      <dgm:spPr/>
    </dgm:pt>
    <dgm:pt modelId="{A36CD645-5F32-40E2-9338-DF65288A9223}" type="pres">
      <dgm:prSet presAssocID="{BFBABF7E-8723-43EC-BE06-4D2B30CAF351}" presName="node" presStyleLbl="node1" presStyleIdx="3" presStyleCnt="6">
        <dgm:presLayoutVars>
          <dgm:bulletEnabled val="1"/>
        </dgm:presLayoutVars>
      </dgm:prSet>
      <dgm:spPr/>
    </dgm:pt>
    <dgm:pt modelId="{2A8E649B-1990-496C-BC1A-E90B2B5F40C3}" type="pres">
      <dgm:prSet presAssocID="{D19255FE-3879-4579-B29C-83B46EBEA159}" presName="sibTrans" presStyleLbl="sibTrans2D1" presStyleIdx="3" presStyleCnt="5"/>
      <dgm:spPr/>
    </dgm:pt>
    <dgm:pt modelId="{8BF88572-FAD8-4775-AD85-E2EF75CDB183}" type="pres">
      <dgm:prSet presAssocID="{D19255FE-3879-4579-B29C-83B46EBEA159}" presName="connectorText" presStyleLbl="sibTrans2D1" presStyleIdx="3" presStyleCnt="5"/>
      <dgm:spPr/>
    </dgm:pt>
    <dgm:pt modelId="{FF9DFE9C-8E24-4A0F-857F-6435E745673D}" type="pres">
      <dgm:prSet presAssocID="{2BA4E1BF-F0C8-4662-883F-48B88FABF413}" presName="node" presStyleLbl="node1" presStyleIdx="4" presStyleCnt="6">
        <dgm:presLayoutVars>
          <dgm:bulletEnabled val="1"/>
        </dgm:presLayoutVars>
      </dgm:prSet>
      <dgm:spPr/>
    </dgm:pt>
    <dgm:pt modelId="{57052ED8-823D-461F-8EEF-0E0CD6626A88}" type="pres">
      <dgm:prSet presAssocID="{443656D2-A2F3-47D5-9741-C6A8851628C8}" presName="sibTrans" presStyleLbl="sibTrans2D1" presStyleIdx="4" presStyleCnt="5"/>
      <dgm:spPr/>
    </dgm:pt>
    <dgm:pt modelId="{B3A6761F-379E-48B5-AFE8-10B5D81A5400}" type="pres">
      <dgm:prSet presAssocID="{443656D2-A2F3-47D5-9741-C6A8851628C8}" presName="connectorText" presStyleLbl="sibTrans2D1" presStyleIdx="4" presStyleCnt="5"/>
      <dgm:spPr/>
    </dgm:pt>
    <dgm:pt modelId="{1ABBF68C-C868-4BA6-887B-B972EFA5852B}" type="pres">
      <dgm:prSet presAssocID="{FEA10481-82EF-4C9F-9793-B76876DA9355}" presName="node" presStyleLbl="node1" presStyleIdx="5" presStyleCnt="6" custLinFactNeighborX="2339" custLinFactNeighborY="-1870">
        <dgm:presLayoutVars>
          <dgm:bulletEnabled val="1"/>
        </dgm:presLayoutVars>
      </dgm:prSet>
      <dgm:spPr/>
    </dgm:pt>
  </dgm:ptLst>
  <dgm:cxnLst>
    <dgm:cxn modelId="{873F2300-5956-4CF7-A2F6-43908F91F945}" type="presOf" srcId="{2BA4E1BF-F0C8-4662-883F-48B88FABF413}" destId="{FF9DFE9C-8E24-4A0F-857F-6435E745673D}" srcOrd="0" destOrd="0" presId="urn:microsoft.com/office/officeart/2005/8/layout/process1"/>
    <dgm:cxn modelId="{49C11E0F-ED73-4C66-BF0C-20A61D19B8C8}" srcId="{47EC4B0B-FB8E-4191-BFF4-60BFDE2206AE}" destId="{2BA4E1BF-F0C8-4662-883F-48B88FABF413}" srcOrd="4" destOrd="0" parTransId="{BF09C9BE-25B9-4405-896F-BB833EE3CCD2}" sibTransId="{443656D2-A2F3-47D5-9741-C6A8851628C8}"/>
    <dgm:cxn modelId="{19989920-7AED-4329-82A6-AEDE713F88C8}" type="presOf" srcId="{9F7E556C-0582-4A23-9F1C-AFECD6BB6FA0}" destId="{51B60AE8-6DE8-4E2B-BE77-BB4B4A6C5F5E}" srcOrd="1" destOrd="0" presId="urn:microsoft.com/office/officeart/2005/8/layout/process1"/>
    <dgm:cxn modelId="{75F2B85F-EE90-454E-91FB-6243DC59616C}" srcId="{47EC4B0B-FB8E-4191-BFF4-60BFDE2206AE}" destId="{986D73D3-C79B-41DF-85A2-3DC521DFBC71}" srcOrd="2" destOrd="0" parTransId="{653043DC-2FA8-4E73-992E-891DE524A75B}" sibTransId="{1BFE3FAB-AA37-4A20-8201-3ACBD80C0153}"/>
    <dgm:cxn modelId="{13BFC247-582D-47D0-BB9A-4284CF358EC3}" type="presOf" srcId="{443656D2-A2F3-47D5-9741-C6A8851628C8}" destId="{57052ED8-823D-461F-8EEF-0E0CD6626A88}" srcOrd="0" destOrd="0" presId="urn:microsoft.com/office/officeart/2005/8/layout/process1"/>
    <dgm:cxn modelId="{88FA7370-57E2-4111-B5D4-92A8CADD47D9}" srcId="{47EC4B0B-FB8E-4191-BFF4-60BFDE2206AE}" destId="{BFBABF7E-8723-43EC-BE06-4D2B30CAF351}" srcOrd="3" destOrd="0" parTransId="{C1C6FF09-BD3C-48E0-ABFA-AAC9E092E06E}" sibTransId="{D19255FE-3879-4579-B29C-83B46EBEA159}"/>
    <dgm:cxn modelId="{E2732F54-3E1A-4310-8F2F-8DF3C9004615}" type="presOf" srcId="{2858682A-7325-48BB-BE8F-5173070E2F75}" destId="{4B89395B-90BA-43C1-AD7E-213BED08309B}" srcOrd="0" destOrd="0" presId="urn:microsoft.com/office/officeart/2005/8/layout/process1"/>
    <dgm:cxn modelId="{A35BCC55-7ED1-483E-AE27-3881FA9C61B2}" srcId="{47EC4B0B-FB8E-4191-BFF4-60BFDE2206AE}" destId="{2858682A-7325-48BB-BE8F-5173070E2F75}" srcOrd="0" destOrd="0" parTransId="{B6BC605B-3556-46EE-BE87-3B72FD7DF486}" sibTransId="{9F7E556C-0582-4A23-9F1C-AFECD6BB6FA0}"/>
    <dgm:cxn modelId="{2D99207C-9C82-4447-9844-B2F5CD7C7449}" type="presOf" srcId="{1E31BAA0-6121-48C1-A9AE-23E6CAA1CA3D}" destId="{A841B9A4-E5E6-423D-84B1-033A0C5F1D3B}" srcOrd="1" destOrd="0" presId="urn:microsoft.com/office/officeart/2005/8/layout/process1"/>
    <dgm:cxn modelId="{3D0CA47E-803C-4892-A047-77377D7A4656}" srcId="{47EC4B0B-FB8E-4191-BFF4-60BFDE2206AE}" destId="{FEA10481-82EF-4C9F-9793-B76876DA9355}" srcOrd="5" destOrd="0" parTransId="{1AE7F346-02DE-405C-B585-F512611BDAB2}" sibTransId="{89705EEE-6B2F-47B0-A5E4-A9CC4BAB7235}"/>
    <dgm:cxn modelId="{86C0B580-229A-400B-BF11-CB89EBE2F15A}" srcId="{47EC4B0B-FB8E-4191-BFF4-60BFDE2206AE}" destId="{443B950B-5F3E-4755-850A-4B06B7153375}" srcOrd="1" destOrd="0" parTransId="{9E91F2CF-AB44-432F-B006-BDEB321ECF20}" sibTransId="{1E31BAA0-6121-48C1-A9AE-23E6CAA1CA3D}"/>
    <dgm:cxn modelId="{9112D18B-10ED-4C01-9BEE-6A769B34D121}" type="presOf" srcId="{443B950B-5F3E-4755-850A-4B06B7153375}" destId="{400F6FC2-C6C0-4E39-BEFB-BA3261384189}" srcOrd="0" destOrd="0" presId="urn:microsoft.com/office/officeart/2005/8/layout/process1"/>
    <dgm:cxn modelId="{7D25C39B-12CF-4D96-AB89-19CE03F6098E}" type="presOf" srcId="{9F7E556C-0582-4A23-9F1C-AFECD6BB6FA0}" destId="{4AE3536F-AF10-4D90-B667-DE095EFFE7D4}" srcOrd="0" destOrd="0" presId="urn:microsoft.com/office/officeart/2005/8/layout/process1"/>
    <dgm:cxn modelId="{44B24E9F-07AA-4777-B9A2-5F247974BB91}" type="presOf" srcId="{BFBABF7E-8723-43EC-BE06-4D2B30CAF351}" destId="{A36CD645-5F32-40E2-9338-DF65288A9223}" srcOrd="0" destOrd="0" presId="urn:microsoft.com/office/officeart/2005/8/layout/process1"/>
    <dgm:cxn modelId="{0A20FDA8-BDBB-4FA8-9982-43D0743F411C}" type="presOf" srcId="{D19255FE-3879-4579-B29C-83B46EBEA159}" destId="{2A8E649B-1990-496C-BC1A-E90B2B5F40C3}" srcOrd="0" destOrd="0" presId="urn:microsoft.com/office/officeart/2005/8/layout/process1"/>
    <dgm:cxn modelId="{BACB0BB6-797A-49A2-AB01-77D3854F153D}" type="presOf" srcId="{1E31BAA0-6121-48C1-A9AE-23E6CAA1CA3D}" destId="{56D8C5C1-678D-43EF-9816-97F4BD56FE20}" srcOrd="0" destOrd="0" presId="urn:microsoft.com/office/officeart/2005/8/layout/process1"/>
    <dgm:cxn modelId="{2298ABB6-82FE-41CD-BB86-295F6BD1BCEA}" type="presOf" srcId="{1BFE3FAB-AA37-4A20-8201-3ACBD80C0153}" destId="{A579560C-7124-41E4-A1D5-1CFC3590BBFA}" srcOrd="0" destOrd="0" presId="urn:microsoft.com/office/officeart/2005/8/layout/process1"/>
    <dgm:cxn modelId="{A0B8E9BD-491C-48C5-A2DE-7B9A17FA7C48}" type="presOf" srcId="{47EC4B0B-FB8E-4191-BFF4-60BFDE2206AE}" destId="{D27637DD-55E4-4D64-B3CD-C6F6E8D01781}" srcOrd="0" destOrd="0" presId="urn:microsoft.com/office/officeart/2005/8/layout/process1"/>
    <dgm:cxn modelId="{FA08C1E5-611B-431C-973D-EAA64FEEE9F1}" type="presOf" srcId="{986D73D3-C79B-41DF-85A2-3DC521DFBC71}" destId="{E5B1B3D1-D67D-4E98-8887-8BD9B3A6B06C}" srcOrd="0" destOrd="0" presId="urn:microsoft.com/office/officeart/2005/8/layout/process1"/>
    <dgm:cxn modelId="{DC0E39E8-7711-4468-A613-096A36262259}" type="presOf" srcId="{D19255FE-3879-4579-B29C-83B46EBEA159}" destId="{8BF88572-FAD8-4775-AD85-E2EF75CDB183}" srcOrd="1" destOrd="0" presId="urn:microsoft.com/office/officeart/2005/8/layout/process1"/>
    <dgm:cxn modelId="{8D78D4F3-ED49-4ED9-ABD2-28EA294569E7}" type="presOf" srcId="{1BFE3FAB-AA37-4A20-8201-3ACBD80C0153}" destId="{4B8E8102-05CD-41AB-A4C5-1DD6FE5C61CC}" srcOrd="1" destOrd="0" presId="urn:microsoft.com/office/officeart/2005/8/layout/process1"/>
    <dgm:cxn modelId="{03274FFD-2CB0-41F9-9D20-2EE5A7E82326}" type="presOf" srcId="{FEA10481-82EF-4C9F-9793-B76876DA9355}" destId="{1ABBF68C-C868-4BA6-887B-B972EFA5852B}" srcOrd="0" destOrd="0" presId="urn:microsoft.com/office/officeart/2005/8/layout/process1"/>
    <dgm:cxn modelId="{BA3FF7FF-4F3E-4E08-B008-06888B6C3414}" type="presOf" srcId="{443656D2-A2F3-47D5-9741-C6A8851628C8}" destId="{B3A6761F-379E-48B5-AFE8-10B5D81A5400}" srcOrd="1" destOrd="0" presId="urn:microsoft.com/office/officeart/2005/8/layout/process1"/>
    <dgm:cxn modelId="{F8B6D51B-1920-43D1-A194-0311839BB41D}" type="presParOf" srcId="{D27637DD-55E4-4D64-B3CD-C6F6E8D01781}" destId="{4B89395B-90BA-43C1-AD7E-213BED08309B}" srcOrd="0" destOrd="0" presId="urn:microsoft.com/office/officeart/2005/8/layout/process1"/>
    <dgm:cxn modelId="{D045C32D-C2F0-4EDD-B4D0-73407F090E3A}" type="presParOf" srcId="{D27637DD-55E4-4D64-B3CD-C6F6E8D01781}" destId="{4AE3536F-AF10-4D90-B667-DE095EFFE7D4}" srcOrd="1" destOrd="0" presId="urn:microsoft.com/office/officeart/2005/8/layout/process1"/>
    <dgm:cxn modelId="{CC4762F1-069C-4F62-8097-8A9B7793F15C}" type="presParOf" srcId="{4AE3536F-AF10-4D90-B667-DE095EFFE7D4}" destId="{51B60AE8-6DE8-4E2B-BE77-BB4B4A6C5F5E}" srcOrd="0" destOrd="0" presId="urn:microsoft.com/office/officeart/2005/8/layout/process1"/>
    <dgm:cxn modelId="{EAD21240-8A77-4A25-B216-CB532BA575CF}" type="presParOf" srcId="{D27637DD-55E4-4D64-B3CD-C6F6E8D01781}" destId="{400F6FC2-C6C0-4E39-BEFB-BA3261384189}" srcOrd="2" destOrd="0" presId="urn:microsoft.com/office/officeart/2005/8/layout/process1"/>
    <dgm:cxn modelId="{36615A6B-48FE-456C-B957-341FC86B13E3}" type="presParOf" srcId="{D27637DD-55E4-4D64-B3CD-C6F6E8D01781}" destId="{56D8C5C1-678D-43EF-9816-97F4BD56FE20}" srcOrd="3" destOrd="0" presId="urn:microsoft.com/office/officeart/2005/8/layout/process1"/>
    <dgm:cxn modelId="{7B877DFD-84F2-4796-ACD6-C7B153D4E0BC}" type="presParOf" srcId="{56D8C5C1-678D-43EF-9816-97F4BD56FE20}" destId="{A841B9A4-E5E6-423D-84B1-033A0C5F1D3B}" srcOrd="0" destOrd="0" presId="urn:microsoft.com/office/officeart/2005/8/layout/process1"/>
    <dgm:cxn modelId="{C359ACDE-3294-4537-A65B-111799237E34}" type="presParOf" srcId="{D27637DD-55E4-4D64-B3CD-C6F6E8D01781}" destId="{E5B1B3D1-D67D-4E98-8887-8BD9B3A6B06C}" srcOrd="4" destOrd="0" presId="urn:microsoft.com/office/officeart/2005/8/layout/process1"/>
    <dgm:cxn modelId="{BA1CD32E-5846-4AAD-AFE6-0787CD869DC6}" type="presParOf" srcId="{D27637DD-55E4-4D64-B3CD-C6F6E8D01781}" destId="{A579560C-7124-41E4-A1D5-1CFC3590BBFA}" srcOrd="5" destOrd="0" presId="urn:microsoft.com/office/officeart/2005/8/layout/process1"/>
    <dgm:cxn modelId="{5EDC0BEB-73E4-4088-9F3B-C8E329CC2B9D}" type="presParOf" srcId="{A579560C-7124-41E4-A1D5-1CFC3590BBFA}" destId="{4B8E8102-05CD-41AB-A4C5-1DD6FE5C61CC}" srcOrd="0" destOrd="0" presId="urn:microsoft.com/office/officeart/2005/8/layout/process1"/>
    <dgm:cxn modelId="{0841B866-91AA-40AD-9B3F-3A05C73C2CCA}" type="presParOf" srcId="{D27637DD-55E4-4D64-B3CD-C6F6E8D01781}" destId="{A36CD645-5F32-40E2-9338-DF65288A9223}" srcOrd="6" destOrd="0" presId="urn:microsoft.com/office/officeart/2005/8/layout/process1"/>
    <dgm:cxn modelId="{DAF018F7-5CA4-4D0D-9E86-7EDED094D0BF}" type="presParOf" srcId="{D27637DD-55E4-4D64-B3CD-C6F6E8D01781}" destId="{2A8E649B-1990-496C-BC1A-E90B2B5F40C3}" srcOrd="7" destOrd="0" presId="urn:microsoft.com/office/officeart/2005/8/layout/process1"/>
    <dgm:cxn modelId="{9EB376AC-1B08-4217-B269-390697F36190}" type="presParOf" srcId="{2A8E649B-1990-496C-BC1A-E90B2B5F40C3}" destId="{8BF88572-FAD8-4775-AD85-E2EF75CDB183}" srcOrd="0" destOrd="0" presId="urn:microsoft.com/office/officeart/2005/8/layout/process1"/>
    <dgm:cxn modelId="{EB6F0C30-E12D-43DF-95DE-A29FDF7D3621}" type="presParOf" srcId="{D27637DD-55E4-4D64-B3CD-C6F6E8D01781}" destId="{FF9DFE9C-8E24-4A0F-857F-6435E745673D}" srcOrd="8" destOrd="0" presId="urn:microsoft.com/office/officeart/2005/8/layout/process1"/>
    <dgm:cxn modelId="{6D7696B2-02BD-4E0C-92C0-3EF8C49B1A24}" type="presParOf" srcId="{D27637DD-55E4-4D64-B3CD-C6F6E8D01781}" destId="{57052ED8-823D-461F-8EEF-0E0CD6626A88}" srcOrd="9" destOrd="0" presId="urn:microsoft.com/office/officeart/2005/8/layout/process1"/>
    <dgm:cxn modelId="{BDC731F9-8262-4AA3-9F5D-53EBC5814A71}" type="presParOf" srcId="{57052ED8-823D-461F-8EEF-0E0CD6626A88}" destId="{B3A6761F-379E-48B5-AFE8-10B5D81A5400}" srcOrd="0" destOrd="0" presId="urn:microsoft.com/office/officeart/2005/8/layout/process1"/>
    <dgm:cxn modelId="{3AD96230-17A3-4491-AC75-8A8EF5E0E4B3}" type="presParOf" srcId="{D27637DD-55E4-4D64-B3CD-C6F6E8D01781}" destId="{1ABBF68C-C868-4BA6-887B-B972EFA5852B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89395B-90BA-43C1-AD7E-213BED08309B}">
      <dsp:nvSpPr>
        <dsp:cNvPr id="0" name=""/>
        <dsp:cNvSpPr/>
      </dsp:nvSpPr>
      <dsp:spPr>
        <a:xfrm>
          <a:off x="5437" y="874806"/>
          <a:ext cx="1390691" cy="12353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/>
            <a:t>Tervezés</a:t>
          </a:r>
        </a:p>
      </dsp:txBody>
      <dsp:txXfrm>
        <a:off x="41618" y="910987"/>
        <a:ext cx="1318329" cy="1162963"/>
      </dsp:txXfrm>
    </dsp:sp>
    <dsp:sp modelId="{4AE3536F-AF10-4D90-B667-DE095EFFE7D4}">
      <dsp:nvSpPr>
        <dsp:cNvPr id="0" name=""/>
        <dsp:cNvSpPr/>
      </dsp:nvSpPr>
      <dsp:spPr>
        <a:xfrm>
          <a:off x="1535198" y="1320023"/>
          <a:ext cx="294826" cy="3448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600" kern="1200"/>
        </a:p>
      </dsp:txBody>
      <dsp:txXfrm>
        <a:off x="1535198" y="1389001"/>
        <a:ext cx="206378" cy="206935"/>
      </dsp:txXfrm>
    </dsp:sp>
    <dsp:sp modelId="{400F6FC2-C6C0-4E39-BEFB-BA3261384189}">
      <dsp:nvSpPr>
        <dsp:cNvPr id="0" name=""/>
        <dsp:cNvSpPr/>
      </dsp:nvSpPr>
      <dsp:spPr>
        <a:xfrm>
          <a:off x="1952405" y="874806"/>
          <a:ext cx="1390691" cy="12353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 err="1"/>
            <a:t>Alfeladatoktevékeny-ségsor</a:t>
          </a:r>
          <a:endParaRPr lang="hu-HU" sz="1800" kern="1200" dirty="0"/>
        </a:p>
      </dsp:txBody>
      <dsp:txXfrm>
        <a:off x="1988586" y="910987"/>
        <a:ext cx="1318329" cy="1162963"/>
      </dsp:txXfrm>
    </dsp:sp>
    <dsp:sp modelId="{56D8C5C1-678D-43EF-9816-97F4BD56FE20}">
      <dsp:nvSpPr>
        <dsp:cNvPr id="0" name=""/>
        <dsp:cNvSpPr/>
      </dsp:nvSpPr>
      <dsp:spPr>
        <a:xfrm>
          <a:off x="3482166" y="1320023"/>
          <a:ext cx="294826" cy="3448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600" kern="1200"/>
        </a:p>
      </dsp:txBody>
      <dsp:txXfrm>
        <a:off x="3482166" y="1389001"/>
        <a:ext cx="206378" cy="206935"/>
      </dsp:txXfrm>
    </dsp:sp>
    <dsp:sp modelId="{E5B1B3D1-D67D-4E98-8887-8BD9B3A6B06C}">
      <dsp:nvSpPr>
        <dsp:cNvPr id="0" name=""/>
        <dsp:cNvSpPr/>
      </dsp:nvSpPr>
      <dsp:spPr>
        <a:xfrm>
          <a:off x="3899373" y="874806"/>
          <a:ext cx="1390691" cy="12353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/>
            <a:t>A diák önálló (koordinált munkája)</a:t>
          </a:r>
        </a:p>
      </dsp:txBody>
      <dsp:txXfrm>
        <a:off x="3935554" y="910987"/>
        <a:ext cx="1318329" cy="1162963"/>
      </dsp:txXfrm>
    </dsp:sp>
    <dsp:sp modelId="{A579560C-7124-41E4-A1D5-1CFC3590BBFA}">
      <dsp:nvSpPr>
        <dsp:cNvPr id="0" name=""/>
        <dsp:cNvSpPr/>
      </dsp:nvSpPr>
      <dsp:spPr>
        <a:xfrm>
          <a:off x="5429133" y="1320023"/>
          <a:ext cx="294826" cy="3448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600" kern="1200"/>
        </a:p>
      </dsp:txBody>
      <dsp:txXfrm>
        <a:off x="5429133" y="1389001"/>
        <a:ext cx="206378" cy="206935"/>
      </dsp:txXfrm>
    </dsp:sp>
    <dsp:sp modelId="{A36CD645-5F32-40E2-9338-DF65288A9223}">
      <dsp:nvSpPr>
        <dsp:cNvPr id="0" name=""/>
        <dsp:cNvSpPr/>
      </dsp:nvSpPr>
      <dsp:spPr>
        <a:xfrm>
          <a:off x="5846341" y="874806"/>
          <a:ext cx="1390691" cy="12353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/>
            <a:t>Folyamatos visszajelzés</a:t>
          </a:r>
        </a:p>
      </dsp:txBody>
      <dsp:txXfrm>
        <a:off x="5882522" y="910987"/>
        <a:ext cx="1318329" cy="1162963"/>
      </dsp:txXfrm>
    </dsp:sp>
    <dsp:sp modelId="{2A8E649B-1990-496C-BC1A-E90B2B5F40C3}">
      <dsp:nvSpPr>
        <dsp:cNvPr id="0" name=""/>
        <dsp:cNvSpPr/>
      </dsp:nvSpPr>
      <dsp:spPr>
        <a:xfrm>
          <a:off x="7376101" y="1320023"/>
          <a:ext cx="294826" cy="3448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600" kern="1200"/>
        </a:p>
      </dsp:txBody>
      <dsp:txXfrm>
        <a:off x="7376101" y="1389001"/>
        <a:ext cx="206378" cy="206935"/>
      </dsp:txXfrm>
    </dsp:sp>
    <dsp:sp modelId="{FF9DFE9C-8E24-4A0F-857F-6435E745673D}">
      <dsp:nvSpPr>
        <dsp:cNvPr id="0" name=""/>
        <dsp:cNvSpPr/>
      </dsp:nvSpPr>
      <dsp:spPr>
        <a:xfrm>
          <a:off x="7793309" y="874806"/>
          <a:ext cx="1390691" cy="12353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/>
            <a:t>Produktum és megosztás</a:t>
          </a:r>
        </a:p>
      </dsp:txBody>
      <dsp:txXfrm>
        <a:off x="7829490" y="910987"/>
        <a:ext cx="1318329" cy="1162963"/>
      </dsp:txXfrm>
    </dsp:sp>
    <dsp:sp modelId="{57052ED8-823D-461F-8EEF-0E0CD6626A88}">
      <dsp:nvSpPr>
        <dsp:cNvPr id="0" name=""/>
        <dsp:cNvSpPr/>
      </dsp:nvSpPr>
      <dsp:spPr>
        <a:xfrm rot="21559327">
          <a:off x="9324418" y="1308373"/>
          <a:ext cx="297729" cy="3448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2800" kern="1200"/>
        </a:p>
      </dsp:txBody>
      <dsp:txXfrm>
        <a:off x="9324421" y="1377879"/>
        <a:ext cx="208410" cy="206935"/>
      </dsp:txXfrm>
    </dsp:sp>
    <dsp:sp modelId="{1ABBF68C-C868-4BA6-887B-B972EFA5852B}">
      <dsp:nvSpPr>
        <dsp:cNvPr id="0" name=""/>
        <dsp:cNvSpPr/>
      </dsp:nvSpPr>
      <dsp:spPr>
        <a:xfrm>
          <a:off x="9745714" y="851706"/>
          <a:ext cx="1390691" cy="12353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/>
            <a:t>Értékelés</a:t>
          </a:r>
        </a:p>
      </dsp:txBody>
      <dsp:txXfrm>
        <a:off x="9781895" y="887887"/>
        <a:ext cx="1318329" cy="11629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BA57456-157A-C12A-2FEC-91B7B9EE491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D46761-828E-1508-56BD-BAEADF34862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F95820-84BB-3447-8286-60A51307E7F2}" type="datetimeFigureOut">
              <a:rPr lang="en-US" smtClean="0"/>
              <a:t>10/28/2024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428A7E-6B0E-809C-73D1-4B5E2FF471A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9A5AA6-0C5B-430A-E0C4-C90B2F0A1CD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476440-F66F-F947-8EFC-EA5202ACFD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11763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08FC54-6AE4-6A4A-9756-823A0F1BE5A6}" type="datetimeFigureOut">
              <a:rPr lang="en-US" smtClean="0"/>
              <a:t>10/28/2024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79E9EB-07EB-9D44-9F5A-AB1FBECCDD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75874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78600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72146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51C745E-9B5A-59BF-BF50-4F251E39D58D}"/>
              </a:ext>
            </a:extLst>
          </p:cNvPr>
          <p:cNvSpPr/>
          <p:nvPr userDrawn="1"/>
        </p:nvSpPr>
        <p:spPr>
          <a:xfrm>
            <a:off x="304800" y="266701"/>
            <a:ext cx="11582400" cy="63245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6044184"/>
            <a:ext cx="9144000" cy="356616"/>
          </a:xfrm>
        </p:spPr>
        <p:txBody>
          <a:bodyPr/>
          <a:lstStyle>
            <a:lvl1pPr marL="0" indent="0" algn="ctr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2B4A7EA-9E3F-9CE1-56B5-92F4FDDA699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324100" y="758952"/>
            <a:ext cx="7543800" cy="5029200"/>
          </a:xfrm>
          <a:custGeom>
            <a:avLst/>
            <a:gdLst>
              <a:gd name="connsiteX0" fmla="*/ 3567113 w 7543800"/>
              <a:gd name="connsiteY0" fmla="*/ 4869270 h 5029200"/>
              <a:gd name="connsiteX1" fmla="*/ 3567113 w 7543800"/>
              <a:gd name="connsiteY1" fmla="*/ 4957572 h 5029200"/>
              <a:gd name="connsiteX2" fmla="*/ 3976688 w 7543800"/>
              <a:gd name="connsiteY2" fmla="*/ 4957572 h 5029200"/>
              <a:gd name="connsiteX3" fmla="*/ 3976688 w 7543800"/>
              <a:gd name="connsiteY3" fmla="*/ 4869270 h 5029200"/>
              <a:gd name="connsiteX4" fmla="*/ 0 w 7543800"/>
              <a:gd name="connsiteY4" fmla="*/ 0 h 5029200"/>
              <a:gd name="connsiteX5" fmla="*/ 7543800 w 7543800"/>
              <a:gd name="connsiteY5" fmla="*/ 0 h 5029200"/>
              <a:gd name="connsiteX6" fmla="*/ 7543800 w 7543800"/>
              <a:gd name="connsiteY6" fmla="*/ 5029200 h 5029200"/>
              <a:gd name="connsiteX7" fmla="*/ 0 w 7543800"/>
              <a:gd name="connsiteY7" fmla="*/ 5029200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43800" h="5029200">
                <a:moveTo>
                  <a:pt x="3567113" y="4869270"/>
                </a:moveTo>
                <a:lnTo>
                  <a:pt x="3567113" y="4957572"/>
                </a:lnTo>
                <a:lnTo>
                  <a:pt x="3976688" y="4957572"/>
                </a:lnTo>
                <a:lnTo>
                  <a:pt x="3976688" y="4869270"/>
                </a:lnTo>
                <a:close/>
                <a:moveTo>
                  <a:pt x="0" y="0"/>
                </a:moveTo>
                <a:lnTo>
                  <a:pt x="7543800" y="0"/>
                </a:lnTo>
                <a:lnTo>
                  <a:pt x="7543800" y="5029200"/>
                </a:lnTo>
                <a:lnTo>
                  <a:pt x="0" y="50292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42398E06-9E0E-BC81-DEB5-1DB2F8635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08960"/>
            <a:ext cx="10515600" cy="640080"/>
          </a:xfrm>
        </p:spPr>
        <p:txBody>
          <a:bodyPr anchor="ctr"/>
          <a:lstStyle>
            <a:lvl1pPr algn="ctr">
              <a:defRPr sz="6000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9F70834-CB8D-A95B-D859-6E5B4C6B4F78}"/>
              </a:ext>
            </a:extLst>
          </p:cNvPr>
          <p:cNvSpPr/>
          <p:nvPr userDrawn="1"/>
        </p:nvSpPr>
        <p:spPr>
          <a:xfrm>
            <a:off x="5891213" y="5628222"/>
            <a:ext cx="409575" cy="883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691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7068A9B7-F56A-44B7-D61E-66289C79F1C3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0" y="5175504"/>
            <a:ext cx="12188952" cy="1682496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83ED19-9B5E-8852-24D6-62401816C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088" y="609600"/>
            <a:ext cx="10021824" cy="1252728"/>
          </a:xfrm>
        </p:spPr>
        <p:txBody>
          <a:bodyPr/>
          <a:lstStyle>
            <a:lvl1pPr algn="ctr">
              <a:lnSpc>
                <a:spcPts val="576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07A8A0-5009-A086-A6AE-542CA46848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5DF2D63-3FF5-D547-96B9-BE9CCD1ABA5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746F73-AB2D-A55B-67FD-85A2F20D5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AA3DDCC3-9231-434E-A1D1-8A078DE7BF1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98448" y="2441448"/>
            <a:ext cx="1280160" cy="758952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970A1046-F88C-E11E-0E2E-A7F3AEDB3A2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298448" y="3730752"/>
            <a:ext cx="1280160" cy="1143000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ts val="158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BF27FC0A-1C34-6BFF-806A-6911C16F218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83280" y="2441448"/>
            <a:ext cx="1280160" cy="758952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EF94CC5A-0B90-D0D3-CF42-2A9B8633172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383280" y="3730752"/>
            <a:ext cx="1280160" cy="1143000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ts val="158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8E685B28-FC51-9FE8-2F7E-C8255BD7594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468112" y="2441448"/>
            <a:ext cx="1280160" cy="758952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472F1E6-DAE5-AE6D-F688-575FC243CD0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468112" y="3730752"/>
            <a:ext cx="1280160" cy="1143000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ts val="158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7138E486-F729-AEC8-0C2D-44FA21EDC61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552944" y="2441448"/>
            <a:ext cx="1280160" cy="758952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0F182FA8-4DA0-527F-89C3-96D9A996F2C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552944" y="3730752"/>
            <a:ext cx="1280160" cy="1143000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ts val="158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F42A71B-2F05-7F67-85C0-0C5AA947983D}"/>
              </a:ext>
            </a:extLst>
          </p:cNvPr>
          <p:cNvCxnSpPr>
            <a:cxnSpLocks/>
          </p:cNvCxnSpPr>
          <p:nvPr userDrawn="1"/>
        </p:nvCxnSpPr>
        <p:spPr>
          <a:xfrm>
            <a:off x="3383280" y="3438144"/>
            <a:ext cx="22860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BC25395-CA95-6040-8ED6-C7D8A2E16C49}"/>
              </a:ext>
            </a:extLst>
          </p:cNvPr>
          <p:cNvCxnSpPr>
            <a:cxnSpLocks/>
          </p:cNvCxnSpPr>
          <p:nvPr userDrawn="1"/>
        </p:nvCxnSpPr>
        <p:spPr>
          <a:xfrm>
            <a:off x="9637776" y="3438144"/>
            <a:ext cx="22860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E2F589B-649A-57C2-1D3E-79FDFF84BADB}"/>
              </a:ext>
            </a:extLst>
          </p:cNvPr>
          <p:cNvCxnSpPr>
            <a:cxnSpLocks/>
          </p:cNvCxnSpPr>
          <p:nvPr userDrawn="1"/>
        </p:nvCxnSpPr>
        <p:spPr>
          <a:xfrm>
            <a:off x="7552944" y="3438144"/>
            <a:ext cx="22860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1F3728F-0FBF-5AD2-357E-FFCFFBF7687E}"/>
              </a:ext>
            </a:extLst>
          </p:cNvPr>
          <p:cNvCxnSpPr>
            <a:cxnSpLocks/>
          </p:cNvCxnSpPr>
          <p:nvPr userDrawn="1"/>
        </p:nvCxnSpPr>
        <p:spPr>
          <a:xfrm>
            <a:off x="5468112" y="3438144"/>
            <a:ext cx="22860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13">
            <a:extLst>
              <a:ext uri="{FF2B5EF4-FFF2-40B4-BE49-F238E27FC236}">
                <a16:creationId xmlns:a16="http://schemas.microsoft.com/office/drawing/2014/main" id="{1025D334-8990-1960-8865-C877ECC47E6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637776" y="2441448"/>
            <a:ext cx="1280160" cy="758952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7F491CA2-1A10-E7DB-4203-DC7E9E48CCF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9637776" y="3730752"/>
            <a:ext cx="1280160" cy="1143000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ts val="158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A9AA302-5107-FDE7-557C-3305A9A7DEC2}"/>
              </a:ext>
            </a:extLst>
          </p:cNvPr>
          <p:cNvCxnSpPr>
            <a:cxnSpLocks/>
          </p:cNvCxnSpPr>
          <p:nvPr userDrawn="1"/>
        </p:nvCxnSpPr>
        <p:spPr>
          <a:xfrm>
            <a:off x="1298448" y="3438144"/>
            <a:ext cx="22860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4106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7068A9B7-F56A-44B7-D61E-66289C79F1C3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0" y="0"/>
            <a:ext cx="12188952" cy="1682496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83ED19-9B5E-8852-24D6-62401816C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448" y="5221224"/>
            <a:ext cx="3621024" cy="621792"/>
          </a:xfrm>
        </p:spPr>
        <p:txBody>
          <a:bodyPr/>
          <a:lstStyle>
            <a:lvl1pPr algn="l">
              <a:lnSpc>
                <a:spcPts val="576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07A8A0-5009-A086-A6AE-542CA46848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5DF2D63-3FF5-D547-96B9-BE9CCD1ABA5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746F73-AB2D-A55B-67FD-85A2F20D5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AA3DDCC3-9231-434E-A1D1-8A078DE7BF1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98448" y="3351784"/>
            <a:ext cx="1620520" cy="411476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BF27FC0A-1C34-6BFF-806A-6911C16F218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00984" y="3351784"/>
            <a:ext cx="1620520" cy="411476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8E685B28-FC51-9FE8-2F7E-C8255BD7594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312664" y="3351784"/>
            <a:ext cx="1620520" cy="411476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7138E486-F729-AEC8-0C2D-44FA21EDC61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315200" y="3351784"/>
            <a:ext cx="1620520" cy="411476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3">
            <a:extLst>
              <a:ext uri="{FF2B5EF4-FFF2-40B4-BE49-F238E27FC236}">
                <a16:creationId xmlns:a16="http://schemas.microsoft.com/office/drawing/2014/main" id="{1025D334-8990-1960-8865-C877ECC47E6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321800" y="3351784"/>
            <a:ext cx="1620520" cy="411476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3769F54-E10C-40C4-5EFF-E8A9CA520AEC}"/>
              </a:ext>
            </a:extLst>
          </p:cNvPr>
          <p:cNvCxnSpPr>
            <a:cxnSpLocks/>
          </p:cNvCxnSpPr>
          <p:nvPr userDrawn="1"/>
        </p:nvCxnSpPr>
        <p:spPr>
          <a:xfrm>
            <a:off x="1298448" y="6111876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6E7B1EF-9D07-1E66-7467-93C9AE48BD85}"/>
              </a:ext>
            </a:extLst>
          </p:cNvPr>
          <p:cNvCxnSpPr>
            <a:cxnSpLocks/>
          </p:cNvCxnSpPr>
          <p:nvPr userDrawn="1"/>
        </p:nvCxnSpPr>
        <p:spPr>
          <a:xfrm flipH="1">
            <a:off x="1219200" y="2871216"/>
            <a:ext cx="9595104" cy="0"/>
          </a:xfrm>
          <a:prstGeom prst="line">
            <a:avLst/>
          </a:prstGeom>
          <a:ln w="12700" cap="flat" cmpd="sng" algn="ctr">
            <a:solidFill>
              <a:schemeClr val="accent1"/>
            </a:solidFill>
            <a:prstDash val="solid"/>
            <a:round/>
            <a:headEnd type="triangl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970A1046-F88C-E11E-0E2E-A7F3AEDB3A2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298448" y="3803904"/>
            <a:ext cx="1620520" cy="1143000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ts val="158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EF94CC5A-0B90-D0D3-CF42-2A9B8633172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300984" y="3803904"/>
            <a:ext cx="1620520" cy="1143000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ts val="158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472F1E6-DAE5-AE6D-F688-575FC243CD0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312664" y="3803904"/>
            <a:ext cx="1620520" cy="1143000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ts val="158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0F182FA8-4DA0-527F-89C3-96D9A996F2C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315200" y="3803904"/>
            <a:ext cx="1620520" cy="1143000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ts val="158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7F491CA2-1A10-E7DB-4203-DC7E9E48CCF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9321800" y="3803904"/>
            <a:ext cx="1620520" cy="1143000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ts val="158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5476138-49FF-70BE-6359-0A511EFB243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300984" y="2638738"/>
            <a:ext cx="91440" cy="411480"/>
          </a:xfr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46EFC43B-3F8D-6957-F343-F3D9C3E7A71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298448" y="2638738"/>
            <a:ext cx="91440" cy="411480"/>
          </a:xfr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D6007DD2-0F2E-6F92-8457-FC670750ED3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312664" y="2638738"/>
            <a:ext cx="91440" cy="411480"/>
          </a:xfr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06C5667F-C463-51B6-B8D6-F757BDB8AFC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315200" y="2638738"/>
            <a:ext cx="91440" cy="411480"/>
          </a:xfr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0FF09CBB-BD48-E8E5-EECF-B6CBC36B236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321800" y="2638738"/>
            <a:ext cx="91440" cy="411480"/>
          </a:xfr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3337835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A881D2A-2C75-8B2A-DA41-F42ABBA59AA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656832" cy="6858000"/>
          </a:xfrm>
          <a:custGeom>
            <a:avLst/>
            <a:gdLst>
              <a:gd name="connsiteX0" fmla="*/ 1295400 w 6656832"/>
              <a:gd name="connsiteY0" fmla="*/ 1492377 h 6858000"/>
              <a:gd name="connsiteX1" fmla="*/ 1295400 w 6656832"/>
              <a:gd name="connsiteY1" fmla="*/ 1580679 h 6858000"/>
              <a:gd name="connsiteX2" fmla="*/ 1704975 w 6656832"/>
              <a:gd name="connsiteY2" fmla="*/ 1580679 h 6858000"/>
              <a:gd name="connsiteX3" fmla="*/ 1704975 w 6656832"/>
              <a:gd name="connsiteY3" fmla="*/ 1492377 h 6858000"/>
              <a:gd name="connsiteX4" fmla="*/ 0 w 6656832"/>
              <a:gd name="connsiteY4" fmla="*/ 0 h 6858000"/>
              <a:gd name="connsiteX5" fmla="*/ 6656832 w 6656832"/>
              <a:gd name="connsiteY5" fmla="*/ 0 h 6858000"/>
              <a:gd name="connsiteX6" fmla="*/ 6656832 w 6656832"/>
              <a:gd name="connsiteY6" fmla="*/ 6858000 h 6858000"/>
              <a:gd name="connsiteX7" fmla="*/ 0 w 665683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56832" h="6858000">
                <a:moveTo>
                  <a:pt x="1295400" y="1492377"/>
                </a:moveTo>
                <a:lnTo>
                  <a:pt x="1295400" y="1580679"/>
                </a:lnTo>
                <a:lnTo>
                  <a:pt x="1704975" y="1580679"/>
                </a:lnTo>
                <a:lnTo>
                  <a:pt x="1704975" y="1492377"/>
                </a:lnTo>
                <a:close/>
                <a:moveTo>
                  <a:pt x="0" y="0"/>
                </a:moveTo>
                <a:lnTo>
                  <a:pt x="6656832" y="0"/>
                </a:lnTo>
                <a:lnTo>
                  <a:pt x="6656832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448" y="609600"/>
            <a:ext cx="6656832" cy="530352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CA7A15A-B484-E46E-FF4D-179F31F17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8448" y="2209800"/>
            <a:ext cx="4495744" cy="4648200"/>
          </a:xfrm>
          <a:custGeom>
            <a:avLst/>
            <a:gdLst>
              <a:gd name="connsiteX0" fmla="*/ 0 w 4495744"/>
              <a:gd name="connsiteY0" fmla="*/ 0 h 4648200"/>
              <a:gd name="connsiteX1" fmla="*/ 4495744 w 4495744"/>
              <a:gd name="connsiteY1" fmla="*/ 0 h 4648200"/>
              <a:gd name="connsiteX2" fmla="*/ 4495744 w 4495744"/>
              <a:gd name="connsiteY2" fmla="*/ 4648200 h 4648200"/>
              <a:gd name="connsiteX3" fmla="*/ 0 w 4495744"/>
              <a:gd name="connsiteY3" fmla="*/ 4648200 h 464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95744" h="4648200">
                <a:moveTo>
                  <a:pt x="0" y="0"/>
                </a:moveTo>
                <a:lnTo>
                  <a:pt x="4495744" y="0"/>
                </a:lnTo>
                <a:lnTo>
                  <a:pt x="4495744" y="4648200"/>
                </a:lnTo>
                <a:lnTo>
                  <a:pt x="0" y="464820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lIns="310896" tIns="365760" rIns="274320" anchor="t">
            <a:noAutofit/>
          </a:bodyPr>
          <a:lstStyle>
            <a:lvl1pPr marL="0" indent="0">
              <a:lnSpc>
                <a:spcPts val="2400"/>
              </a:lnSpc>
              <a:buNone/>
              <a:defRPr sz="2000" b="0" i="0" cap="all" spc="200" baseline="0">
                <a:latin typeface="+mj-lt"/>
                <a:cs typeface="Posterama" panose="020B0504020200020000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18488" y="3630168"/>
            <a:ext cx="3886200" cy="2514600"/>
          </a:xfrm>
        </p:spPr>
        <p:txBody>
          <a:bodyPr/>
          <a:lstStyle>
            <a:lvl1pPr marL="0" indent="0">
              <a:buNone/>
              <a:defRPr sz="1400"/>
            </a:lvl1pPr>
            <a:lvl2pPr marL="228600">
              <a:defRPr sz="1400"/>
            </a:lvl2pPr>
            <a:lvl3pPr marL="457200">
              <a:defRPr sz="1400"/>
            </a:lvl3pPr>
            <a:lvl4pPr marL="685800">
              <a:defRPr sz="1400"/>
            </a:lvl4pPr>
            <a:lvl5pPr marL="1143000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A123542D-139D-45CC-7853-FE3702B4BB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05600" y="2209800"/>
            <a:ext cx="4495744" cy="4648200"/>
          </a:xfrm>
          <a:custGeom>
            <a:avLst/>
            <a:gdLst>
              <a:gd name="connsiteX0" fmla="*/ 0 w 4495744"/>
              <a:gd name="connsiteY0" fmla="*/ 0 h 4648200"/>
              <a:gd name="connsiteX1" fmla="*/ 4495744 w 4495744"/>
              <a:gd name="connsiteY1" fmla="*/ 0 h 4648200"/>
              <a:gd name="connsiteX2" fmla="*/ 4495744 w 4495744"/>
              <a:gd name="connsiteY2" fmla="*/ 4648200 h 4648200"/>
              <a:gd name="connsiteX3" fmla="*/ 0 w 4495744"/>
              <a:gd name="connsiteY3" fmla="*/ 4648200 h 464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95744" h="4648200">
                <a:moveTo>
                  <a:pt x="0" y="0"/>
                </a:moveTo>
                <a:lnTo>
                  <a:pt x="4495744" y="0"/>
                </a:lnTo>
                <a:lnTo>
                  <a:pt x="4495744" y="4648200"/>
                </a:lnTo>
                <a:lnTo>
                  <a:pt x="0" y="464820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lIns="310896" tIns="365760" rIns="274320" anchor="t" anchorCtr="0">
            <a:noAutofit/>
          </a:bodyPr>
          <a:lstStyle>
            <a:lvl1pPr marL="0" indent="0">
              <a:lnSpc>
                <a:spcPts val="2400"/>
              </a:lnSpc>
              <a:buNone/>
              <a:defRPr sz="2000" b="0" i="0" cap="all" spc="200" baseline="0">
                <a:latin typeface="+mj-lt"/>
                <a:cs typeface="Posterama" panose="020B0504020200020000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13448" y="3630168"/>
            <a:ext cx="3886200" cy="2514600"/>
          </a:xfrm>
        </p:spPr>
        <p:txBody>
          <a:bodyPr/>
          <a:lstStyle>
            <a:lvl1pPr marL="0" indent="0">
              <a:buNone/>
              <a:defRPr sz="1400"/>
            </a:lvl1pPr>
            <a:lvl2pPr marL="228600">
              <a:defRPr sz="1400"/>
            </a:lvl2pPr>
            <a:lvl3pPr marL="457200">
              <a:defRPr sz="1400"/>
            </a:lvl3pPr>
            <a:lvl4pPr marL="685800">
              <a:defRPr sz="1400"/>
            </a:lvl4pPr>
            <a:lvl5pPr marL="1143000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59A9D2-C6ED-A99E-6041-56B5688418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71F094C-919A-3E78-DE58-27C2B997C94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5896335-CC4F-4D72-23F0-F7FBFA640021}"/>
              </a:ext>
            </a:extLst>
          </p:cNvPr>
          <p:cNvSpPr/>
          <p:nvPr userDrawn="1"/>
        </p:nvSpPr>
        <p:spPr>
          <a:xfrm>
            <a:off x="1295400" y="1492377"/>
            <a:ext cx="409575" cy="883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460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zon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B9EF4E7-F4EF-FFCD-9B0C-961E519F6DDD}"/>
              </a:ext>
            </a:extLst>
          </p:cNvPr>
          <p:cNvSpPr/>
          <p:nvPr userDrawn="1"/>
        </p:nvSpPr>
        <p:spPr>
          <a:xfrm>
            <a:off x="5791200" y="0"/>
            <a:ext cx="64008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448" y="4014216"/>
            <a:ext cx="4160520" cy="1828800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CA7A15A-B484-E46E-FF4D-179F31F17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98080" y="621792"/>
            <a:ext cx="4114800" cy="347472"/>
          </a:xfrm>
          <a:custGeom>
            <a:avLst/>
            <a:gdLst>
              <a:gd name="connsiteX0" fmla="*/ 0 w 4495744"/>
              <a:gd name="connsiteY0" fmla="*/ 0 h 4648200"/>
              <a:gd name="connsiteX1" fmla="*/ 4495744 w 4495744"/>
              <a:gd name="connsiteY1" fmla="*/ 0 h 4648200"/>
              <a:gd name="connsiteX2" fmla="*/ 4495744 w 4495744"/>
              <a:gd name="connsiteY2" fmla="*/ 4648200 h 4648200"/>
              <a:gd name="connsiteX3" fmla="*/ 0 w 4495744"/>
              <a:gd name="connsiteY3" fmla="*/ 4648200 h 464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95744" h="4648200">
                <a:moveTo>
                  <a:pt x="0" y="0"/>
                </a:moveTo>
                <a:lnTo>
                  <a:pt x="4495744" y="0"/>
                </a:lnTo>
                <a:lnTo>
                  <a:pt x="4495744" y="4648200"/>
                </a:lnTo>
                <a:lnTo>
                  <a:pt x="0" y="4648200"/>
                </a:lnTo>
                <a:close/>
              </a:path>
            </a:pathLst>
          </a:custGeom>
          <a:noFill/>
        </p:spPr>
        <p:txBody>
          <a:bodyPr wrap="square" lIns="0" tIns="0" rIns="0" anchor="b">
            <a:noAutofit/>
          </a:bodyPr>
          <a:lstStyle>
            <a:lvl1pPr marL="0" indent="0">
              <a:lnSpc>
                <a:spcPts val="1720"/>
              </a:lnSpc>
              <a:buNone/>
              <a:defRPr sz="2000" b="0" i="0" cap="all" spc="200" baseline="0">
                <a:latin typeface="+mj-lt"/>
                <a:cs typeface="Posterama" panose="020B0504020200020000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98080" y="1069848"/>
            <a:ext cx="3886200" cy="152704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400"/>
            </a:lvl1pPr>
            <a:lvl2pPr marL="228600">
              <a:lnSpc>
                <a:spcPct val="100000"/>
              </a:lnSpc>
              <a:defRPr sz="1400"/>
            </a:lvl2pPr>
            <a:lvl3pPr marL="457200">
              <a:lnSpc>
                <a:spcPct val="100000"/>
              </a:lnSpc>
              <a:defRPr sz="1400"/>
            </a:lvl3pPr>
            <a:lvl4pPr marL="685800">
              <a:lnSpc>
                <a:spcPct val="100000"/>
              </a:lnSpc>
              <a:defRPr sz="1400"/>
            </a:lvl4pPr>
            <a:lvl5pPr marL="1143000">
              <a:lnSpc>
                <a:spcPct val="100000"/>
              </a:lnSpc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A123542D-139D-45CC-7853-FE3702B4BB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498080" y="3172968"/>
            <a:ext cx="4114800" cy="347472"/>
          </a:xfrm>
          <a:custGeom>
            <a:avLst/>
            <a:gdLst>
              <a:gd name="connsiteX0" fmla="*/ 0 w 4495744"/>
              <a:gd name="connsiteY0" fmla="*/ 0 h 4648200"/>
              <a:gd name="connsiteX1" fmla="*/ 4495744 w 4495744"/>
              <a:gd name="connsiteY1" fmla="*/ 0 h 4648200"/>
              <a:gd name="connsiteX2" fmla="*/ 4495744 w 4495744"/>
              <a:gd name="connsiteY2" fmla="*/ 4648200 h 4648200"/>
              <a:gd name="connsiteX3" fmla="*/ 0 w 4495744"/>
              <a:gd name="connsiteY3" fmla="*/ 4648200 h 464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95744" h="4648200">
                <a:moveTo>
                  <a:pt x="0" y="0"/>
                </a:moveTo>
                <a:lnTo>
                  <a:pt x="4495744" y="0"/>
                </a:lnTo>
                <a:lnTo>
                  <a:pt x="4495744" y="4648200"/>
                </a:lnTo>
                <a:lnTo>
                  <a:pt x="0" y="4648200"/>
                </a:lnTo>
                <a:close/>
              </a:path>
            </a:pathLst>
          </a:custGeom>
          <a:noFill/>
        </p:spPr>
        <p:txBody>
          <a:bodyPr wrap="square" lIns="0" tIns="0" rIns="0" anchor="b" anchorCtr="0">
            <a:noAutofit/>
          </a:bodyPr>
          <a:lstStyle>
            <a:lvl1pPr marL="0" indent="0">
              <a:lnSpc>
                <a:spcPts val="1720"/>
              </a:lnSpc>
              <a:buNone/>
              <a:defRPr sz="2000" b="0" i="0" cap="all" spc="200" baseline="0">
                <a:latin typeface="+mj-lt"/>
                <a:cs typeface="Posterama" panose="020B0504020200020000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98080" y="3621024"/>
            <a:ext cx="3886200" cy="117957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400"/>
            </a:lvl1pPr>
            <a:lvl2pPr marL="228600">
              <a:lnSpc>
                <a:spcPct val="100000"/>
              </a:lnSpc>
              <a:defRPr sz="1400"/>
            </a:lvl2pPr>
            <a:lvl3pPr marL="457200">
              <a:lnSpc>
                <a:spcPct val="100000"/>
              </a:lnSpc>
              <a:defRPr sz="1400"/>
            </a:lvl3pPr>
            <a:lvl4pPr marL="685800">
              <a:lnSpc>
                <a:spcPct val="100000"/>
              </a:lnSpc>
              <a:defRPr sz="1400"/>
            </a:lvl4pPr>
            <a:lvl5pPr marL="1143000">
              <a:lnSpc>
                <a:spcPct val="100000"/>
              </a:lnSpc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59A9D2-C6ED-A99E-6041-56B5688418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71F094C-919A-3E78-DE58-27C2B997C94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AD6DBECB-0E53-C186-A485-96A8FC1252C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98448" y="612648"/>
            <a:ext cx="3200400" cy="3200400"/>
          </a:xfrm>
          <a:prstGeom prst="ellipse">
            <a:avLst/>
          </a:prstGeom>
          <a:noFill/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20">
            <a:extLst>
              <a:ext uri="{FF2B5EF4-FFF2-40B4-BE49-F238E27FC236}">
                <a16:creationId xmlns:a16="http://schemas.microsoft.com/office/drawing/2014/main" id="{F0B28D44-29B3-3396-973D-82E36116125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498080" y="5129784"/>
            <a:ext cx="4114800" cy="347472"/>
          </a:xfrm>
          <a:custGeom>
            <a:avLst/>
            <a:gdLst>
              <a:gd name="connsiteX0" fmla="*/ 0 w 4495744"/>
              <a:gd name="connsiteY0" fmla="*/ 0 h 4648200"/>
              <a:gd name="connsiteX1" fmla="*/ 4495744 w 4495744"/>
              <a:gd name="connsiteY1" fmla="*/ 0 h 4648200"/>
              <a:gd name="connsiteX2" fmla="*/ 4495744 w 4495744"/>
              <a:gd name="connsiteY2" fmla="*/ 4648200 h 4648200"/>
              <a:gd name="connsiteX3" fmla="*/ 0 w 4495744"/>
              <a:gd name="connsiteY3" fmla="*/ 4648200 h 464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95744" h="4648200">
                <a:moveTo>
                  <a:pt x="0" y="0"/>
                </a:moveTo>
                <a:lnTo>
                  <a:pt x="4495744" y="0"/>
                </a:lnTo>
                <a:lnTo>
                  <a:pt x="4495744" y="4648200"/>
                </a:lnTo>
                <a:lnTo>
                  <a:pt x="0" y="4648200"/>
                </a:lnTo>
                <a:close/>
              </a:path>
            </a:pathLst>
          </a:custGeom>
          <a:noFill/>
        </p:spPr>
        <p:txBody>
          <a:bodyPr wrap="square" lIns="0" tIns="0" rIns="0" anchor="b" anchorCtr="0">
            <a:noAutofit/>
          </a:bodyPr>
          <a:lstStyle>
            <a:lvl1pPr marL="0" indent="0">
              <a:lnSpc>
                <a:spcPts val="1720"/>
              </a:lnSpc>
              <a:buNone/>
              <a:defRPr sz="2000" b="0" i="0" cap="all" spc="200" baseline="0">
                <a:latin typeface="+mj-lt"/>
                <a:cs typeface="Posterama" panose="020B0504020200020000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C06156AC-1153-3958-CFE6-6CDCC21C38A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498080" y="5568696"/>
            <a:ext cx="3886200" cy="90525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400"/>
            </a:lvl1pPr>
            <a:lvl2pPr marL="228600">
              <a:lnSpc>
                <a:spcPct val="100000"/>
              </a:lnSpc>
              <a:defRPr sz="1400"/>
            </a:lvl2pPr>
            <a:lvl3pPr marL="457200">
              <a:lnSpc>
                <a:spcPct val="100000"/>
              </a:lnSpc>
              <a:defRPr sz="1400"/>
            </a:lvl3pPr>
            <a:lvl4pPr marL="685800">
              <a:lnSpc>
                <a:spcPct val="100000"/>
              </a:lnSpc>
              <a:defRPr sz="1400"/>
            </a:lvl4pPr>
            <a:lvl5pPr marL="1143000">
              <a:lnSpc>
                <a:spcPct val="100000"/>
              </a:lnSpc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4CE90CA-176B-1E45-FECF-0290B1DCF55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45352" y="704088"/>
            <a:ext cx="914400" cy="914400"/>
          </a:xfrm>
        </p:spPr>
        <p:txBody>
          <a:bodyPr anchor="ctr"/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365BC287-99EE-D6FA-48B9-1E6FFE9357E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45352" y="3273552"/>
            <a:ext cx="914400" cy="914400"/>
          </a:xfrm>
        </p:spPr>
        <p:txBody>
          <a:bodyPr anchor="ctr"/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10">
            <a:extLst>
              <a:ext uri="{FF2B5EF4-FFF2-40B4-BE49-F238E27FC236}">
                <a16:creationId xmlns:a16="http://schemas.microsoft.com/office/drawing/2014/main" id="{ECE7A377-A1E6-77DF-79F9-F251BD75774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45352" y="5166360"/>
            <a:ext cx="914400" cy="914400"/>
          </a:xfrm>
        </p:spPr>
        <p:txBody>
          <a:bodyPr anchor="ctr"/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2D976B1-BEF2-CB69-E97E-A6DAD1F04689}"/>
              </a:ext>
            </a:extLst>
          </p:cNvPr>
          <p:cNvCxnSpPr>
            <a:cxnSpLocks/>
          </p:cNvCxnSpPr>
          <p:nvPr userDrawn="1"/>
        </p:nvCxnSpPr>
        <p:spPr>
          <a:xfrm>
            <a:off x="1298448" y="6111876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31164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358819-7D9B-11CB-DBC5-CC8BC5C076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EB2EEB-FE70-98B2-9437-0E1E91F92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FAA902D-BDC9-E5AF-D40D-7B8DE616EBE0}"/>
              </a:ext>
            </a:extLst>
          </p:cNvPr>
          <p:cNvCxnSpPr>
            <a:cxnSpLocks/>
          </p:cNvCxnSpPr>
          <p:nvPr userDrawn="1"/>
        </p:nvCxnSpPr>
        <p:spPr>
          <a:xfrm>
            <a:off x="5890260" y="1536192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2A4017E-4CAA-8499-38AE-3A3306A7EB2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834640" y="2057400"/>
            <a:ext cx="6519672" cy="2971800"/>
          </a:xfrm>
          <a:solidFill>
            <a:schemeClr val="accent4"/>
          </a:solidFill>
        </p:spPr>
        <p:txBody>
          <a:bodyPr lIns="576072" tIns="228600" rIns="576072" bIns="228600" anchor="ctr"/>
          <a:lstStyle>
            <a:lvl1pPr marL="0" indent="0" algn="ctr">
              <a:lnSpc>
                <a:spcPts val="2460"/>
              </a:lnSpc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9103CB5-F9EF-D6DA-A5D4-DCCAEBEBE61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71216" y="5330952"/>
            <a:ext cx="6519672" cy="152704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17F00C-8F19-CB9F-D5BF-9A5F4C77E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24" y="609600"/>
            <a:ext cx="3959352" cy="530352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6269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8C402F40-958A-D2BF-629C-39B659EC95D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1999" cy="6858000"/>
          </a:xfrm>
          <a:custGeom>
            <a:avLst/>
            <a:gdLst>
              <a:gd name="connsiteX0" fmla="*/ 5890261 w 12191999"/>
              <a:gd name="connsiteY0" fmla="*/ 4496651 h 6858000"/>
              <a:gd name="connsiteX1" fmla="*/ 5890261 w 12191999"/>
              <a:gd name="connsiteY1" fmla="*/ 4584953 h 6858000"/>
              <a:gd name="connsiteX2" fmla="*/ 6299835 w 12191999"/>
              <a:gd name="connsiteY2" fmla="*/ 4584953 h 6858000"/>
              <a:gd name="connsiteX3" fmla="*/ 6299835 w 12191999"/>
              <a:gd name="connsiteY3" fmla="*/ 4496651 h 6858000"/>
              <a:gd name="connsiteX4" fmla="*/ 0 w 12191999"/>
              <a:gd name="connsiteY4" fmla="*/ 0 h 6858000"/>
              <a:gd name="connsiteX5" fmla="*/ 12191999 w 12191999"/>
              <a:gd name="connsiteY5" fmla="*/ 0 h 6858000"/>
              <a:gd name="connsiteX6" fmla="*/ 12191999 w 12191999"/>
              <a:gd name="connsiteY6" fmla="*/ 6858000 h 6858000"/>
              <a:gd name="connsiteX7" fmla="*/ 0 w 12191999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1999" h="6858000">
                <a:moveTo>
                  <a:pt x="5890261" y="4496651"/>
                </a:moveTo>
                <a:lnTo>
                  <a:pt x="5890261" y="4584953"/>
                </a:lnTo>
                <a:lnTo>
                  <a:pt x="6299835" y="4584953"/>
                </a:lnTo>
                <a:lnTo>
                  <a:pt x="6299835" y="4496651"/>
                </a:ln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ABAFD431-F46D-3701-6A51-738ADAF3A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715" y="1485302"/>
            <a:ext cx="9120570" cy="3887396"/>
          </a:xfrm>
          <a:custGeom>
            <a:avLst/>
            <a:gdLst>
              <a:gd name="connsiteX0" fmla="*/ 4354545 w 9120570"/>
              <a:gd name="connsiteY0" fmla="*/ 3011350 h 3887396"/>
              <a:gd name="connsiteX1" fmla="*/ 4354545 w 9120570"/>
              <a:gd name="connsiteY1" fmla="*/ 3099652 h 3887396"/>
              <a:gd name="connsiteX2" fmla="*/ 4764120 w 9120570"/>
              <a:gd name="connsiteY2" fmla="*/ 3099652 h 3887396"/>
              <a:gd name="connsiteX3" fmla="*/ 4764120 w 9120570"/>
              <a:gd name="connsiteY3" fmla="*/ 3011350 h 3887396"/>
              <a:gd name="connsiteX4" fmla="*/ 0 w 9120570"/>
              <a:gd name="connsiteY4" fmla="*/ 0 h 3887396"/>
              <a:gd name="connsiteX5" fmla="*/ 9120570 w 9120570"/>
              <a:gd name="connsiteY5" fmla="*/ 0 h 3887396"/>
              <a:gd name="connsiteX6" fmla="*/ 9120570 w 9120570"/>
              <a:gd name="connsiteY6" fmla="*/ 3887396 h 3887396"/>
              <a:gd name="connsiteX7" fmla="*/ 0 w 9120570"/>
              <a:gd name="connsiteY7" fmla="*/ 3887396 h 3887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20570" h="3887396">
                <a:moveTo>
                  <a:pt x="4354545" y="3011350"/>
                </a:moveTo>
                <a:lnTo>
                  <a:pt x="4354545" y="3099652"/>
                </a:lnTo>
                <a:lnTo>
                  <a:pt x="4764120" y="3099652"/>
                </a:lnTo>
                <a:lnTo>
                  <a:pt x="4764120" y="3011350"/>
                </a:lnTo>
                <a:close/>
                <a:moveTo>
                  <a:pt x="0" y="0"/>
                </a:moveTo>
                <a:lnTo>
                  <a:pt x="9120570" y="0"/>
                </a:lnTo>
                <a:lnTo>
                  <a:pt x="9120570" y="3887396"/>
                </a:lnTo>
                <a:lnTo>
                  <a:pt x="0" y="388739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 bIns="1097280" anchor="b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AFD788D-D699-2BA7-3637-AA3B48C090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53000" y="612648"/>
            <a:ext cx="2286000" cy="228600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808A0C0-A02B-D1C7-6DE5-CA25624AD09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72768" y="5751576"/>
            <a:ext cx="9116568" cy="722376"/>
          </a:xfrm>
        </p:spPr>
        <p:txBody>
          <a:bodyPr anchor="ctr"/>
          <a:lstStyle>
            <a:lvl1pPr marL="0" indent="0" algn="ctr">
              <a:buNone/>
              <a:defRPr sz="2000" cap="all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69017C4-5BB0-DF6F-781B-FB81A3A5D977}"/>
              </a:ext>
            </a:extLst>
          </p:cNvPr>
          <p:cNvSpPr/>
          <p:nvPr userDrawn="1"/>
        </p:nvSpPr>
        <p:spPr>
          <a:xfrm>
            <a:off x="5890260" y="4496652"/>
            <a:ext cx="409575" cy="883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1105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5ED18-7A07-47F1-8056-CD86B076A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4BC7BE-FECC-8573-D4F0-FA004B4A04F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DB0707-D3A6-4BF0-3225-EC3851AD738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476947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1AE946-135C-E4E8-BA60-64AB48B87F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FD67329-9F30-BEB7-31E2-FECA7FD59B0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875107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BD6A3-F987-4FCC-A6EF-2EF0D33C0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44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F06A0-63CE-4272-B90E-4F20296BF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0684" y="987425"/>
            <a:ext cx="612470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467220-06E3-427A-B4D3-9B0030E09D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9844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183587-0236-046F-3B80-4D4EEA7A80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60C67779-9FAD-3FE4-5C67-7E5313C03B4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799200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08F2A-1C19-4116-80DF-E24EDDF28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44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A489A7-7CA6-4CC9-B634-FCB2E102C6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30684" y="993775"/>
            <a:ext cx="612470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F5F80D-1DB9-4E0A-8F68-924FC1C9C3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9844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D70A4E-ED43-B5A1-F8FE-762E21A30A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4125545-56D8-5212-AA45-63F7C1DBF10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35165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94B2501-78A9-E41B-7C2D-09F09ADDCB5E}"/>
              </a:ext>
            </a:extLst>
          </p:cNvPr>
          <p:cNvSpPr/>
          <p:nvPr userDrawn="1"/>
        </p:nvSpPr>
        <p:spPr>
          <a:xfrm>
            <a:off x="8610600" y="0"/>
            <a:ext cx="35814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BA0478E-A529-CF4E-CE5C-583ACA20D66C}"/>
              </a:ext>
            </a:extLst>
          </p:cNvPr>
          <p:cNvSpPr/>
          <p:nvPr userDrawn="1"/>
        </p:nvSpPr>
        <p:spPr>
          <a:xfrm>
            <a:off x="4462849" y="685800"/>
            <a:ext cx="7119551" cy="54864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124712"/>
            <a:ext cx="3886200" cy="548640"/>
          </a:xfrm>
        </p:spPr>
        <p:txBody>
          <a:bodyPr/>
          <a:lstStyle>
            <a:lvl1pPr>
              <a:defRPr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816352"/>
            <a:ext cx="3602736" cy="3364992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2000" cap="all" spc="0" baseline="0"/>
            </a:lvl1pPr>
            <a:lvl2pPr marL="228600">
              <a:defRPr spc="0" baseline="0"/>
            </a:lvl2pPr>
            <a:lvl3pPr marL="457200">
              <a:defRPr spc="0" baseline="0"/>
            </a:lvl3pPr>
            <a:lvl4pPr marL="685800">
              <a:defRPr spc="0" baseline="0"/>
            </a:lvl4pPr>
            <a:lvl5pPr marL="1143000">
              <a:defRPr spc="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7F99EA-AB5F-24F3-D971-2B9BDE3B4F3C}"/>
              </a:ext>
            </a:extLst>
          </p:cNvPr>
          <p:cNvSpPr txBox="1"/>
          <p:nvPr userDrawn="1"/>
        </p:nvSpPr>
        <p:spPr>
          <a:xfrm>
            <a:off x="641838" y="55479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9BB099-33E8-8B24-7E54-70E7457A1C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1E607086-83FC-E680-56CD-FD986ACF5B7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0AD0F96-99DE-C9D9-569E-AE6FC6307EA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46904" y="1188720"/>
            <a:ext cx="6638544" cy="4480560"/>
          </a:xfrm>
          <a:noFill/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792E47F-4E2C-B4B2-51F0-43D9D15C5A60}"/>
              </a:ext>
            </a:extLst>
          </p:cNvPr>
          <p:cNvCxnSpPr>
            <a:cxnSpLocks/>
          </p:cNvCxnSpPr>
          <p:nvPr userDrawn="1"/>
        </p:nvCxnSpPr>
        <p:spPr>
          <a:xfrm>
            <a:off x="1295400" y="2057400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68168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71DB42-F51E-3564-C751-09F25912541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64208" y="1275586"/>
            <a:ext cx="4273550" cy="46450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97B38AB-E4A3-D598-B1E8-F561155F1D9E}"/>
              </a:ext>
            </a:extLst>
          </p:cNvPr>
          <p:cNvSpPr/>
          <p:nvPr userDrawn="1"/>
        </p:nvSpPr>
        <p:spPr>
          <a:xfrm>
            <a:off x="10420538" y="332716"/>
            <a:ext cx="579422" cy="57942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ADEAD53-D140-0210-A8B0-B9CB87B187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84324" y="467026"/>
            <a:ext cx="651850" cy="2889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chemeClr val="bg2"/>
                </a:solidFill>
              </a:defRPr>
            </a:lvl1pPr>
          </a:lstStyle>
          <a:p>
            <a:fld id="{DD42754F-0B62-BB43-A2E4-46EE8B5A483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BE39FE8F-5931-7AEC-A9A6-D15810BF646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54242" y="3932896"/>
            <a:ext cx="5656693" cy="9124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200" b="0" i="0" smtClean="0">
                <a:effectLst/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C32AFAC-5628-2F9A-E2D0-9509C716255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54242" y="3429000"/>
            <a:ext cx="5656693" cy="2535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000" b="1" i="0" smtClean="0">
                <a:solidFill>
                  <a:schemeClr val="tx2"/>
                </a:solidFill>
                <a:effectLst/>
                <a:latin typeface="Montserrat SemiBold" pitchFamily="2" charset="77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54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BA0478E-A529-CF4E-CE5C-583ACA20D66C}"/>
              </a:ext>
            </a:extLst>
          </p:cNvPr>
          <p:cNvSpPr/>
          <p:nvPr userDrawn="1"/>
        </p:nvSpPr>
        <p:spPr>
          <a:xfrm>
            <a:off x="3578352" y="0"/>
            <a:ext cx="861364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9824" y="1124712"/>
            <a:ext cx="5760720" cy="548640"/>
          </a:xfrm>
        </p:spPr>
        <p:txBody>
          <a:bodyPr/>
          <a:lstStyle>
            <a:lvl1pPr>
              <a:defRPr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9824" y="2889504"/>
            <a:ext cx="5760720" cy="3319272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2000" cap="none" spc="0" baseline="0"/>
            </a:lvl1pPr>
            <a:lvl2pPr marL="228600">
              <a:defRPr spc="0" baseline="0"/>
            </a:lvl2pPr>
            <a:lvl3pPr marL="457200">
              <a:defRPr spc="0" baseline="0"/>
            </a:lvl3pPr>
            <a:lvl4pPr marL="685800">
              <a:defRPr spc="0" baseline="0"/>
            </a:lvl4pPr>
            <a:lvl5pPr marL="1143000">
              <a:defRPr spc="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7F99EA-AB5F-24F3-D971-2B9BDE3B4F3C}"/>
              </a:ext>
            </a:extLst>
          </p:cNvPr>
          <p:cNvSpPr txBox="1"/>
          <p:nvPr userDrawn="1"/>
        </p:nvSpPr>
        <p:spPr>
          <a:xfrm>
            <a:off x="641838" y="55479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9BB099-33E8-8B24-7E54-70E7457A1C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5DF2D63-3FF5-D547-96B9-BE9CCD1ABA5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1E607086-83FC-E680-56CD-FD986ACF5B7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0AD0F96-99DE-C9D9-569E-AE6FC6307EA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98448" y="1828800"/>
            <a:ext cx="3200400" cy="3200400"/>
          </a:xfrm>
          <a:prstGeom prst="ellipse">
            <a:avLst/>
          </a:prstGeom>
          <a:noFill/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036BAAC-D89F-682D-12A3-1C31F92F0FAF}"/>
              </a:ext>
            </a:extLst>
          </p:cNvPr>
          <p:cNvCxnSpPr>
            <a:cxnSpLocks/>
          </p:cNvCxnSpPr>
          <p:nvPr userDrawn="1"/>
        </p:nvCxnSpPr>
        <p:spPr>
          <a:xfrm>
            <a:off x="649224" y="2667000"/>
            <a:ext cx="0" cy="31242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F877625-E710-6DF2-3E49-374C6DD8DBC0}"/>
              </a:ext>
            </a:extLst>
          </p:cNvPr>
          <p:cNvCxnSpPr>
            <a:cxnSpLocks/>
          </p:cNvCxnSpPr>
          <p:nvPr userDrawn="1"/>
        </p:nvCxnSpPr>
        <p:spPr>
          <a:xfrm>
            <a:off x="5447344" y="2057400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7397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it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D0AC02C-19A4-4754-CC96-34357DEFF55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27048" y="1481328"/>
            <a:ext cx="9144000" cy="3886200"/>
          </a:xfrm>
          <a:custGeom>
            <a:avLst/>
            <a:gdLst>
              <a:gd name="connsiteX0" fmla="*/ 6521576 w 9144000"/>
              <a:gd name="connsiteY0" fmla="*/ 2811867 h 3886200"/>
              <a:gd name="connsiteX1" fmla="*/ 6521576 w 9144000"/>
              <a:gd name="connsiteY1" fmla="*/ 2900169 h 3886200"/>
              <a:gd name="connsiteX2" fmla="*/ 6931151 w 9144000"/>
              <a:gd name="connsiteY2" fmla="*/ 2900169 h 3886200"/>
              <a:gd name="connsiteX3" fmla="*/ 6931151 w 9144000"/>
              <a:gd name="connsiteY3" fmla="*/ 2811867 h 3886200"/>
              <a:gd name="connsiteX4" fmla="*/ 0 w 9144000"/>
              <a:gd name="connsiteY4" fmla="*/ 0 h 3886200"/>
              <a:gd name="connsiteX5" fmla="*/ 9144000 w 9144000"/>
              <a:gd name="connsiteY5" fmla="*/ 0 h 3886200"/>
              <a:gd name="connsiteX6" fmla="*/ 9144000 w 9144000"/>
              <a:gd name="connsiteY6" fmla="*/ 3886200 h 3886200"/>
              <a:gd name="connsiteX7" fmla="*/ 0 w 9144000"/>
              <a:gd name="connsiteY7" fmla="*/ 3886200 h 388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886200">
                <a:moveTo>
                  <a:pt x="6521576" y="2811867"/>
                </a:moveTo>
                <a:lnTo>
                  <a:pt x="6521576" y="2900169"/>
                </a:lnTo>
                <a:lnTo>
                  <a:pt x="6931151" y="2900169"/>
                </a:lnTo>
                <a:lnTo>
                  <a:pt x="6931151" y="2811867"/>
                </a:ln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3886200"/>
                </a:lnTo>
                <a:lnTo>
                  <a:pt x="0" y="38862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0636" y="3200400"/>
            <a:ext cx="8110728" cy="457200"/>
          </a:xfrm>
        </p:spPr>
        <p:txBody>
          <a:bodyPr anchor="ctr"/>
          <a:lstStyle>
            <a:lvl1pPr algn="ctr">
              <a:defRPr sz="4800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46720" y="4745736"/>
            <a:ext cx="1389888" cy="1280160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E7004C-CFEF-6E88-A3C1-60FBC7F8CD13}"/>
              </a:ext>
            </a:extLst>
          </p:cNvPr>
          <p:cNvSpPr/>
          <p:nvPr userDrawn="1"/>
        </p:nvSpPr>
        <p:spPr>
          <a:xfrm>
            <a:off x="8048624" y="4293195"/>
            <a:ext cx="409575" cy="883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31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399" y="609600"/>
            <a:ext cx="10058400" cy="914400"/>
          </a:xfrm>
        </p:spPr>
        <p:txBody>
          <a:bodyPr/>
          <a:lstStyle>
            <a:lvl1pPr>
              <a:defRPr spc="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855945"/>
            <a:ext cx="9820656" cy="4352544"/>
          </a:xfrm>
        </p:spPr>
        <p:txBody>
          <a:bodyPr/>
          <a:lstStyle>
            <a:lvl1pPr>
              <a:defRPr spc="0" baseline="0"/>
            </a:lvl1pPr>
            <a:lvl2pPr>
              <a:defRPr spc="0" baseline="0"/>
            </a:lvl2pPr>
            <a:lvl3pPr>
              <a:defRPr spc="0" baseline="0"/>
            </a:lvl3pPr>
            <a:lvl4pPr>
              <a:defRPr spc="0" baseline="0"/>
            </a:lvl4pPr>
            <a:lvl5pPr>
              <a:defRPr spc="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7F99EA-AB5F-24F3-D971-2B9BDE3B4F3C}"/>
              </a:ext>
            </a:extLst>
          </p:cNvPr>
          <p:cNvSpPr txBox="1"/>
          <p:nvPr userDrawn="1"/>
        </p:nvSpPr>
        <p:spPr>
          <a:xfrm>
            <a:off x="641838" y="55479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9BB099-33E8-8B24-7E54-70E7457A1C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1E607086-83FC-E680-56CD-FD986ACF5B7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521339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720" y="609600"/>
            <a:ext cx="9829800" cy="914400"/>
          </a:xfrm>
        </p:spPr>
        <p:txBody>
          <a:bodyPr/>
          <a:lstStyle>
            <a:lvl1pPr algn="ctr">
              <a:defRPr spc="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8720" y="1746504"/>
            <a:ext cx="9829800" cy="4352544"/>
          </a:xfrm>
        </p:spPr>
        <p:txBody>
          <a:bodyPr/>
          <a:lstStyle>
            <a:lvl1pPr>
              <a:defRPr spc="0" baseline="0"/>
            </a:lvl1pPr>
            <a:lvl2pPr>
              <a:defRPr spc="0" baseline="0"/>
            </a:lvl2pPr>
            <a:lvl3pPr>
              <a:defRPr spc="0" baseline="0"/>
            </a:lvl3pPr>
            <a:lvl4pPr>
              <a:defRPr spc="0" baseline="0"/>
            </a:lvl4pPr>
            <a:lvl5pPr>
              <a:defRPr spc="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7F99EA-AB5F-24F3-D971-2B9BDE3B4F3C}"/>
              </a:ext>
            </a:extLst>
          </p:cNvPr>
          <p:cNvSpPr txBox="1"/>
          <p:nvPr userDrawn="1"/>
        </p:nvSpPr>
        <p:spPr>
          <a:xfrm>
            <a:off x="641838" y="55479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9BB099-33E8-8B24-7E54-70E7457A1C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1E607086-83FC-E680-56CD-FD986ACF5B7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641840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17F99EA-AB5F-24F3-D971-2B9BDE3B4F3C}"/>
              </a:ext>
            </a:extLst>
          </p:cNvPr>
          <p:cNvSpPr txBox="1"/>
          <p:nvPr userDrawn="1"/>
        </p:nvSpPr>
        <p:spPr>
          <a:xfrm>
            <a:off x="641838" y="55479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9BB099-33E8-8B24-7E54-70E7457A1C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1E607086-83FC-E680-56CD-FD986ACF5B7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7811310-A21F-0BFB-8198-22EDFCF9F45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70576" y="658368"/>
            <a:ext cx="6821424" cy="334670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73D2EFC-F14F-5508-06EE-4E5B5C535E16}"/>
              </a:ext>
            </a:extLst>
          </p:cNvPr>
          <p:cNvCxnSpPr>
            <a:cxnSpLocks/>
          </p:cNvCxnSpPr>
          <p:nvPr userDrawn="1"/>
        </p:nvCxnSpPr>
        <p:spPr>
          <a:xfrm>
            <a:off x="1819102" y="5548842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ubtitle 2">
            <a:extLst>
              <a:ext uri="{FF2B5EF4-FFF2-40B4-BE49-F238E27FC236}">
                <a16:creationId xmlns:a16="http://schemas.microsoft.com/office/drawing/2014/main" id="{28A6ACFB-D620-056D-1C62-903C5FBCEB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9656" y="5943600"/>
            <a:ext cx="4809744" cy="256032"/>
          </a:xfrm>
        </p:spPr>
        <p:txBody>
          <a:bodyPr/>
          <a:lstStyle>
            <a:lvl1pPr marL="0" indent="0" algn="l">
              <a:buNone/>
              <a:defRPr sz="2000" cap="all" spc="200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9656" y="2459736"/>
            <a:ext cx="5157216" cy="2670048"/>
          </a:xfrm>
        </p:spPr>
        <p:txBody>
          <a:bodyPr anchor="b"/>
          <a:lstStyle>
            <a:lvl1pPr algn="l">
              <a:lnSpc>
                <a:spcPts val="5200"/>
              </a:lnSpc>
              <a:defRPr sz="3600" spc="0" baseline="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18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3ED19-9B5E-8852-24D6-62401816C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609600"/>
            <a:ext cx="10021824" cy="53949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07A8A0-5009-A086-A6AE-542CA46848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746F73-AB2D-A55B-67FD-85A2F20D5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6F01F221-54DA-6EF2-D9DE-2B9A7AB60B1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298448" y="2441448"/>
            <a:ext cx="1828800" cy="1828800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BEECCD2-A0EF-0622-7377-A2BAE978656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86200" y="2441448"/>
            <a:ext cx="1828800" cy="1828800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DDD9A982-D940-ADB7-F949-B3898D1984E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73952" y="2441448"/>
            <a:ext cx="1828800" cy="1828800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492630AD-4FA0-C5D3-DC29-AE0E67CB6CA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34272" y="2441448"/>
            <a:ext cx="1828800" cy="1828800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AA3DDCC3-9231-434E-A1D1-8A078DE7BF1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98448" y="4974336"/>
            <a:ext cx="1828800" cy="539496"/>
          </a:xfr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970A1046-F88C-E11E-0E2E-A7F3AEDB3A2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298448" y="5596128"/>
            <a:ext cx="1828800" cy="347472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BF27FC0A-1C34-6BFF-806A-6911C16F218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886200" y="4974336"/>
            <a:ext cx="1828800" cy="539496"/>
          </a:xfr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EF94CC5A-0B90-D0D3-CF42-2A9B8633172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886200" y="5596128"/>
            <a:ext cx="1828800" cy="347472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8E685B28-FC51-9FE8-2F7E-C8255BD7594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473952" y="4974336"/>
            <a:ext cx="1828800" cy="539496"/>
          </a:xfr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472F1E6-DAE5-AE6D-F688-575FC243CD0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473952" y="5596128"/>
            <a:ext cx="1828800" cy="347472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7138E486-F729-AEC8-0C2D-44FA21EDC61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070848" y="4974336"/>
            <a:ext cx="1828800" cy="539496"/>
          </a:xfr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0F182FA8-4DA0-527F-89C3-96D9A996F2C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070848" y="5596128"/>
            <a:ext cx="1828800" cy="347472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6E73E07-0346-2BA8-44BC-6CB3BDEAAA99}"/>
              </a:ext>
            </a:extLst>
          </p:cNvPr>
          <p:cNvCxnSpPr>
            <a:cxnSpLocks/>
          </p:cNvCxnSpPr>
          <p:nvPr userDrawn="1"/>
        </p:nvCxnSpPr>
        <p:spPr>
          <a:xfrm>
            <a:off x="4592478" y="4688743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6E62977-27C7-5882-6A33-75257911D09A}"/>
              </a:ext>
            </a:extLst>
          </p:cNvPr>
          <p:cNvCxnSpPr>
            <a:cxnSpLocks/>
          </p:cNvCxnSpPr>
          <p:nvPr userDrawn="1"/>
        </p:nvCxnSpPr>
        <p:spPr>
          <a:xfrm>
            <a:off x="2004720" y="4688743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705476C-2972-A423-7282-BABA9AAB32E6}"/>
              </a:ext>
            </a:extLst>
          </p:cNvPr>
          <p:cNvCxnSpPr>
            <a:cxnSpLocks/>
          </p:cNvCxnSpPr>
          <p:nvPr userDrawn="1"/>
        </p:nvCxnSpPr>
        <p:spPr>
          <a:xfrm>
            <a:off x="9737699" y="4688743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E0D781B-3CB4-A523-427F-3D444B28E60E}"/>
              </a:ext>
            </a:extLst>
          </p:cNvPr>
          <p:cNvCxnSpPr>
            <a:cxnSpLocks/>
          </p:cNvCxnSpPr>
          <p:nvPr userDrawn="1"/>
        </p:nvCxnSpPr>
        <p:spPr>
          <a:xfrm>
            <a:off x="7183278" y="4688743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8048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3ED19-9B5E-8852-24D6-62401816C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609600"/>
            <a:ext cx="10332720" cy="53949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07A8A0-5009-A086-A6AE-542CA46848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746F73-AB2D-A55B-67FD-85A2F20D5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6F01F221-54DA-6EF2-D9DE-2B9A7AB60B1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636776" y="1755648"/>
            <a:ext cx="1143000" cy="1143000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BEECCD2-A0EF-0622-7377-A2BAE978656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24528" y="1755648"/>
            <a:ext cx="1143000" cy="1143000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DDD9A982-D940-ADB7-F949-B3898D1984E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48856" y="1755648"/>
            <a:ext cx="1143000" cy="1143000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492630AD-4FA0-C5D3-DC29-AE0E67CB6CA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381744" y="1755648"/>
            <a:ext cx="1143000" cy="1143000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AA3DDCC3-9231-434E-A1D1-8A078DE7BF1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98448" y="3300984"/>
            <a:ext cx="1828800" cy="411480"/>
          </a:xfr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970A1046-F88C-E11E-0E2E-A7F3AEDB3A2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298448" y="3730752"/>
            <a:ext cx="1828800" cy="347472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BF27FC0A-1C34-6BFF-806A-6911C16F218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886200" y="3300984"/>
            <a:ext cx="1828800" cy="411480"/>
          </a:xfr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EF94CC5A-0B90-D0D3-CF42-2A9B8633172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886200" y="3730752"/>
            <a:ext cx="1828800" cy="347472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8E685B28-FC51-9FE8-2F7E-C8255BD7594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510528" y="3300984"/>
            <a:ext cx="1828800" cy="411480"/>
          </a:xfr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472F1E6-DAE5-AE6D-F688-575FC243CD0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510528" y="3730752"/>
            <a:ext cx="1828800" cy="347472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7138E486-F729-AEC8-0C2D-44FA21EDC61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034272" y="3300984"/>
            <a:ext cx="1828800" cy="411480"/>
          </a:xfr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0F182FA8-4DA0-527F-89C3-96D9A996F2C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034272" y="3730752"/>
            <a:ext cx="1828800" cy="347472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F42A71B-2F05-7F67-85C0-0C5AA947983D}"/>
              </a:ext>
            </a:extLst>
          </p:cNvPr>
          <p:cNvCxnSpPr>
            <a:cxnSpLocks/>
          </p:cNvCxnSpPr>
          <p:nvPr userDrawn="1"/>
        </p:nvCxnSpPr>
        <p:spPr>
          <a:xfrm>
            <a:off x="4684061" y="3104299"/>
            <a:ext cx="22860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BC25395-CA95-6040-8ED6-C7D8A2E16C49}"/>
              </a:ext>
            </a:extLst>
          </p:cNvPr>
          <p:cNvCxnSpPr>
            <a:cxnSpLocks/>
          </p:cNvCxnSpPr>
          <p:nvPr userDrawn="1"/>
        </p:nvCxnSpPr>
        <p:spPr>
          <a:xfrm>
            <a:off x="2096160" y="3104299"/>
            <a:ext cx="22860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E2F589B-649A-57C2-1D3E-79FDFF84BADB}"/>
              </a:ext>
            </a:extLst>
          </p:cNvPr>
          <p:cNvCxnSpPr>
            <a:cxnSpLocks/>
          </p:cNvCxnSpPr>
          <p:nvPr userDrawn="1"/>
        </p:nvCxnSpPr>
        <p:spPr>
          <a:xfrm>
            <a:off x="9837985" y="3104299"/>
            <a:ext cx="22860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1F3728F-0FBF-5AD2-357E-FFCFFBF7687E}"/>
              </a:ext>
            </a:extLst>
          </p:cNvPr>
          <p:cNvCxnSpPr>
            <a:cxnSpLocks/>
          </p:cNvCxnSpPr>
          <p:nvPr userDrawn="1"/>
        </p:nvCxnSpPr>
        <p:spPr>
          <a:xfrm>
            <a:off x="7306235" y="3104299"/>
            <a:ext cx="22860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09A756E1-5275-58A9-7B09-95BEA4F4FAC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636776" y="4270248"/>
            <a:ext cx="1143000" cy="1143000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A4DA2F88-85BF-29B8-6321-AF19B25A6261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224528" y="4270248"/>
            <a:ext cx="1143000" cy="1143000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4636CEF4-05E9-F5BB-BD6F-6B081DBDCA9D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848856" y="4270248"/>
            <a:ext cx="1143000" cy="1143000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67B57C06-A1D0-7C74-6A14-2BFF0B1FC172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381744" y="4270248"/>
            <a:ext cx="1143000" cy="1143000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13">
            <a:extLst>
              <a:ext uri="{FF2B5EF4-FFF2-40B4-BE49-F238E27FC236}">
                <a16:creationId xmlns:a16="http://schemas.microsoft.com/office/drawing/2014/main" id="{1025D334-8990-1960-8865-C877ECC47E6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298448" y="5824728"/>
            <a:ext cx="1828800" cy="411480"/>
          </a:xfr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7F491CA2-1A10-E7DB-4203-DC7E9E48CCF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298448" y="6245352"/>
            <a:ext cx="1828800" cy="347472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697C28E5-6260-6DA9-B4F0-665506F5258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886200" y="5824728"/>
            <a:ext cx="1828800" cy="411480"/>
          </a:xfr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A594A25E-7F2D-4188-16B7-C34485FDD2F8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886200" y="6245352"/>
            <a:ext cx="1828800" cy="347472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13">
            <a:extLst>
              <a:ext uri="{FF2B5EF4-FFF2-40B4-BE49-F238E27FC236}">
                <a16:creationId xmlns:a16="http://schemas.microsoft.com/office/drawing/2014/main" id="{584B38BF-6197-486D-7134-F86E1754AF78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510528" y="5824728"/>
            <a:ext cx="1828800" cy="411480"/>
          </a:xfr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13">
            <a:extLst>
              <a:ext uri="{FF2B5EF4-FFF2-40B4-BE49-F238E27FC236}">
                <a16:creationId xmlns:a16="http://schemas.microsoft.com/office/drawing/2014/main" id="{D788F8D9-8CDB-C458-9AAD-0426AB467D2A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510528" y="6245352"/>
            <a:ext cx="1828800" cy="347472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13">
            <a:extLst>
              <a:ext uri="{FF2B5EF4-FFF2-40B4-BE49-F238E27FC236}">
                <a16:creationId xmlns:a16="http://schemas.microsoft.com/office/drawing/2014/main" id="{78447882-2C86-B3A7-9450-29A0778E1B08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9034272" y="5824728"/>
            <a:ext cx="1828800" cy="411480"/>
          </a:xfr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3">
            <a:extLst>
              <a:ext uri="{FF2B5EF4-FFF2-40B4-BE49-F238E27FC236}">
                <a16:creationId xmlns:a16="http://schemas.microsoft.com/office/drawing/2014/main" id="{E321AAE1-532A-23F0-9108-055D0D7BDFBA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034272" y="6245352"/>
            <a:ext cx="1828800" cy="347472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1BC4478-FBEA-422F-73BA-0A422F15D7EA}"/>
              </a:ext>
            </a:extLst>
          </p:cNvPr>
          <p:cNvCxnSpPr>
            <a:cxnSpLocks/>
          </p:cNvCxnSpPr>
          <p:nvPr userDrawn="1"/>
        </p:nvCxnSpPr>
        <p:spPr>
          <a:xfrm>
            <a:off x="4684061" y="5623560"/>
            <a:ext cx="22860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A9AA302-5107-FDE7-557C-3305A9A7DEC2}"/>
              </a:ext>
            </a:extLst>
          </p:cNvPr>
          <p:cNvCxnSpPr>
            <a:cxnSpLocks/>
          </p:cNvCxnSpPr>
          <p:nvPr userDrawn="1"/>
        </p:nvCxnSpPr>
        <p:spPr>
          <a:xfrm>
            <a:off x="2096160" y="5623560"/>
            <a:ext cx="22860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9C9F7A3-B120-C59A-E379-173F84B7D153}"/>
              </a:ext>
            </a:extLst>
          </p:cNvPr>
          <p:cNvCxnSpPr>
            <a:cxnSpLocks/>
          </p:cNvCxnSpPr>
          <p:nvPr userDrawn="1"/>
        </p:nvCxnSpPr>
        <p:spPr>
          <a:xfrm>
            <a:off x="9837985" y="5623560"/>
            <a:ext cx="22860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073A4E7-9D16-A6C0-E297-A36B10A2FABB}"/>
              </a:ext>
            </a:extLst>
          </p:cNvPr>
          <p:cNvCxnSpPr>
            <a:cxnSpLocks/>
          </p:cNvCxnSpPr>
          <p:nvPr userDrawn="1"/>
        </p:nvCxnSpPr>
        <p:spPr>
          <a:xfrm>
            <a:off x="7306235" y="5623560"/>
            <a:ext cx="22860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1777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609600"/>
            <a:ext cx="9821955" cy="125611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5400" y="1855945"/>
            <a:ext cx="9821955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78A08F60-CEF1-832D-D403-282EA76CBE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0624" y="6019801"/>
            <a:ext cx="457200" cy="1841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 cap="all" spc="200" baseline="0">
                <a:solidFill>
                  <a:schemeClr val="accent1"/>
                </a:solidFill>
                <a:latin typeface="Posterama" panose="020B0504020200020000" pitchFamily="34" charset="0"/>
              </a:defRPr>
            </a:lvl1pPr>
          </a:lstStyle>
          <a:p>
            <a:fld id="{75DF2D63-3FF5-D547-96B9-BE9CCD1ABA5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Footer Placeholder 24">
            <a:extLst>
              <a:ext uri="{FF2B5EF4-FFF2-40B4-BE49-F238E27FC236}">
                <a16:creationId xmlns:a16="http://schemas.microsoft.com/office/drawing/2014/main" id="{010F9766-B67A-A34E-2927-9A2D6360F7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242952" y="1451496"/>
            <a:ext cx="1784352" cy="18945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cap="all" spc="100" baseline="0">
                <a:solidFill>
                  <a:schemeClr val="accent1"/>
                </a:solidFill>
                <a:latin typeface="Posterama" panose="020B0504020200020000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0A131BE-DFE5-28BE-2AF8-50ADF9AFDB94}"/>
              </a:ext>
            </a:extLst>
          </p:cNvPr>
          <p:cNvCxnSpPr>
            <a:cxnSpLocks/>
          </p:cNvCxnSpPr>
          <p:nvPr userDrawn="1"/>
        </p:nvCxnSpPr>
        <p:spPr>
          <a:xfrm>
            <a:off x="649224" y="2667000"/>
            <a:ext cx="0" cy="312420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53" r:id="rId12"/>
    <p:sldLayoutId id="2147483671" r:id="rId13"/>
    <p:sldLayoutId id="2147483672" r:id="rId14"/>
    <p:sldLayoutId id="2147483673" r:id="rId15"/>
    <p:sldLayoutId id="2147483654" r:id="rId16"/>
    <p:sldLayoutId id="2147483655" r:id="rId17"/>
    <p:sldLayoutId id="2147483656" r:id="rId18"/>
    <p:sldLayoutId id="2147483657" r:id="rId19"/>
    <p:sldLayoutId id="2147483675" r:id="rId2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cap="all" spc="300" baseline="0">
          <a:solidFill>
            <a:schemeClr val="tx1"/>
          </a:solidFill>
          <a:latin typeface="+mj-lt"/>
          <a:ea typeface="+mj-ea"/>
          <a:cs typeface="Posterama" panose="020B0504020200020000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0" i="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3960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tylersgroup.com/scrum-projektek-tervezese-elso/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files.ascd.org/pdfs/onlinelearning/webinars/webinar-handout1-10-8-2012.pdf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hyperlink" Target="https://files.ascd.org/pdfs/onlinelearning/webinars/webinar-handout1-10-8-2012.pdf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img1.wsimg.com/blobby/go/17326b2b-ea19-44f1-9e0a-573d211f25e4/downloads/3a8a931a-8dfd-4c04-9937-29eaf2ce9781/Kutat%C3%A1si%20napl%C3%B3%20sablon.pdf?ver=1729774426472" TargetMode="Externa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schniderdorottya.com/kutat&#225;si-napl&#243;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microsoft.com/office/2014/relationships/chartEx" Target="../charts/chartEx2.xml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83F5CE5-4EBB-ADDB-F8A5-151125C9FB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2259" y="2864584"/>
            <a:ext cx="7595250" cy="38586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C892DEB-26AB-602B-BA29-B3C434DA09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007" y="3747941"/>
            <a:ext cx="6095999" cy="281420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69530D3-ABE2-3957-6389-E75010CA1E3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806" t="24354" r="4799" b="8889"/>
          <a:stretch/>
        </p:blipFill>
        <p:spPr>
          <a:xfrm>
            <a:off x="154415" y="229365"/>
            <a:ext cx="5445272" cy="35626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5ABDDC4-6117-4447-826F-C87C5B513C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8759" y="31373"/>
            <a:ext cx="7256542" cy="391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401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C7E6D7B-589E-A9C8-F199-A3E3A9C1C7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57227E-A634-3F6A-1210-5BCB782E8CD9}"/>
              </a:ext>
            </a:extLst>
          </p:cNvPr>
          <p:cNvSpPr txBox="1"/>
          <p:nvPr/>
        </p:nvSpPr>
        <p:spPr>
          <a:xfrm>
            <a:off x="743953" y="330882"/>
            <a:ext cx="9900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i="1" dirty="0">
                <a:solidFill>
                  <a:schemeClr val="tx2"/>
                </a:solidFill>
                <a:latin typeface="+mj-lt"/>
              </a:rPr>
              <a:t>Projektek a munka világában</a:t>
            </a:r>
            <a:endParaRPr lang="en-US" sz="3600" b="1" i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80A683-7888-6447-EDB7-747CDB47A880}"/>
              </a:ext>
            </a:extLst>
          </p:cNvPr>
          <p:cNvSpPr/>
          <p:nvPr/>
        </p:nvSpPr>
        <p:spPr>
          <a:xfrm>
            <a:off x="4084408" y="1552309"/>
            <a:ext cx="3198582" cy="76425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b="1" dirty="0"/>
              <a:t>Projekt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BF49BBB-8696-6459-A0D4-6FAC5A52B33F}"/>
              </a:ext>
            </a:extLst>
          </p:cNvPr>
          <p:cNvSpPr/>
          <p:nvPr/>
        </p:nvSpPr>
        <p:spPr>
          <a:xfrm>
            <a:off x="4073974" y="2767302"/>
            <a:ext cx="3219450" cy="79057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tx1"/>
                </a:solidFill>
              </a:rPr>
              <a:t>Cél: </a:t>
            </a:r>
            <a:r>
              <a:rPr lang="hu-HU" dirty="0">
                <a:solidFill>
                  <a:schemeClr val="tx1"/>
                </a:solidFill>
              </a:rPr>
              <a:t>produktumtermelés, eladás.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AE2A2AA-5CD0-5097-7862-DAB52AC430C5}"/>
              </a:ext>
            </a:extLst>
          </p:cNvPr>
          <p:cNvSpPr/>
          <p:nvPr/>
        </p:nvSpPr>
        <p:spPr>
          <a:xfrm>
            <a:off x="2026754" y="4008612"/>
            <a:ext cx="3219450" cy="79057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tx1"/>
                </a:solidFill>
              </a:rPr>
              <a:t>Hogyan? </a:t>
            </a:r>
            <a:r>
              <a:rPr lang="hu-HU" dirty="0">
                <a:solidFill>
                  <a:schemeClr val="tx1"/>
                </a:solidFill>
              </a:rPr>
              <a:t>kreatív közös munka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73582A6-D32E-0545-7191-367FF0B80413}"/>
              </a:ext>
            </a:extLst>
          </p:cNvPr>
          <p:cNvSpPr/>
          <p:nvPr/>
        </p:nvSpPr>
        <p:spPr>
          <a:xfrm>
            <a:off x="6096000" y="4025988"/>
            <a:ext cx="3219450" cy="79057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tx1"/>
                </a:solidFill>
              </a:rPr>
              <a:t>Hogyan? </a:t>
            </a:r>
            <a:r>
              <a:rPr lang="hu-HU" dirty="0">
                <a:solidFill>
                  <a:schemeClr val="tx1"/>
                </a:solidFill>
              </a:rPr>
              <a:t>közös gondolkodás, közös problémamegoldás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A3B1855-C521-337D-329A-F1236C0CE6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0396" y="5319248"/>
            <a:ext cx="1476581" cy="104789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EF1BED7-4204-E2FE-B0CA-DDADBE446C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0159" y="5039573"/>
            <a:ext cx="1543265" cy="121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232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BDC5A4-8CE5-F5CD-92F3-9E07BACD46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t>11</a:t>
            </a:fld>
            <a:endParaRPr lang="en-US" dirty="0"/>
          </a:p>
        </p:txBody>
      </p:sp>
      <p:pic>
        <p:nvPicPr>
          <p:cNvPr id="1026" name="Picture 2" descr="Scrum projektek tervezése - Első rész - Stylers Group">
            <a:extLst>
              <a:ext uri="{FF2B5EF4-FFF2-40B4-BE49-F238E27FC236}">
                <a16:creationId xmlns:a16="http://schemas.microsoft.com/office/drawing/2014/main" id="{DE80B129-83E3-8A9F-A546-797DCC695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499" y="-69852"/>
            <a:ext cx="8135823" cy="5423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BDE02FE-CAF7-3681-623F-6F865BFE84A5}"/>
              </a:ext>
            </a:extLst>
          </p:cNvPr>
          <p:cNvSpPr txBox="1"/>
          <p:nvPr/>
        </p:nvSpPr>
        <p:spPr>
          <a:xfrm>
            <a:off x="2219325" y="5788682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1600" dirty="0">
                <a:hlinkClick r:id="rId3"/>
              </a:rPr>
              <a:t>https://stylersgroup.com/scrum-projektek-tervezese-elso/</a:t>
            </a:r>
            <a:r>
              <a:rPr lang="hu-HU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471298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FDBF122-6C99-4B7A-905E-D9E0B9C512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57E735-C63B-7CEF-874B-DD1BAE3B10A5}"/>
              </a:ext>
            </a:extLst>
          </p:cNvPr>
          <p:cNvSpPr txBox="1"/>
          <p:nvPr/>
        </p:nvSpPr>
        <p:spPr>
          <a:xfrm>
            <a:off x="1152525" y="711248"/>
            <a:ext cx="11171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i="1" dirty="0">
                <a:solidFill>
                  <a:schemeClr val="tx2"/>
                </a:solidFill>
                <a:latin typeface="Aptos Display headings"/>
              </a:rPr>
              <a:t>Projektek a fizikaórán</a:t>
            </a:r>
            <a:endParaRPr lang="en-US" sz="3600" b="1" i="1" dirty="0">
              <a:solidFill>
                <a:schemeClr val="tx2"/>
              </a:solidFill>
              <a:latin typeface="Aptos Display heading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B5F693-645B-A922-21D9-1E47DE0F28FE}"/>
              </a:ext>
            </a:extLst>
          </p:cNvPr>
          <p:cNvSpPr/>
          <p:nvPr/>
        </p:nvSpPr>
        <p:spPr>
          <a:xfrm>
            <a:off x="1152525" y="1777697"/>
            <a:ext cx="5934075" cy="330260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/>
              <a:t>Projektek és kutatási feladatok</a:t>
            </a:r>
          </a:p>
          <a:p>
            <a:pPr algn="ctr"/>
            <a:r>
              <a:rPr lang="hu-HU" sz="2400" b="1" dirty="0"/>
              <a:t>Kísérletek tervezése és kivitelezése</a:t>
            </a:r>
          </a:p>
          <a:p>
            <a:pPr algn="ctr"/>
            <a:r>
              <a:rPr lang="hu-HU" sz="2400" b="1" dirty="0"/>
              <a:t>Adatgyűjtés</a:t>
            </a:r>
          </a:p>
          <a:p>
            <a:pPr algn="ctr"/>
            <a:r>
              <a:rPr lang="hu-HU" sz="2400" b="1" dirty="0"/>
              <a:t>Adatok értékelése</a:t>
            </a:r>
          </a:p>
          <a:p>
            <a:pPr algn="ctr"/>
            <a:r>
              <a:rPr lang="hu-HU" sz="2400" b="1" dirty="0"/>
              <a:t>Anyaggyűjtés – szűrés, forráselemzés</a:t>
            </a:r>
          </a:p>
          <a:p>
            <a:pPr algn="ctr"/>
            <a:r>
              <a:rPr lang="hu-HU" sz="2400" b="1" dirty="0"/>
              <a:t>Beszámoló készítése, kiselőadás</a:t>
            </a:r>
          </a:p>
          <a:p>
            <a:pPr algn="ctr"/>
            <a:r>
              <a:rPr lang="hu-HU" sz="2400" b="1" dirty="0"/>
              <a:t>Beszélgetés egy adott problémáról.</a:t>
            </a:r>
            <a:endParaRPr lang="hu-HU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318CD6-E5B0-4E92-7531-8FB71361AA79}"/>
              </a:ext>
            </a:extLst>
          </p:cNvPr>
          <p:cNvSpPr txBox="1"/>
          <p:nvPr/>
        </p:nvSpPr>
        <p:spPr>
          <a:xfrm>
            <a:off x="7493635" y="2941205"/>
            <a:ext cx="40481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/>
              <a:t>Ahogyan a kerettanterv is javasolja…</a:t>
            </a:r>
          </a:p>
          <a:p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1508629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5C0D8DB-C258-D952-7B4B-79FD8642158D}"/>
              </a:ext>
            </a:extLst>
          </p:cNvPr>
          <p:cNvSpPr txBox="1"/>
          <p:nvPr/>
        </p:nvSpPr>
        <p:spPr>
          <a:xfrm>
            <a:off x="1295399" y="609600"/>
            <a:ext cx="10058400" cy="9144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000" kern="1200" cap="all" spc="300" baseline="0" dirty="0">
              <a:latin typeface="+mj-lt"/>
              <a:ea typeface="+mj-ea"/>
              <a:cs typeface="Posterama" panose="020B0504020200020000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13E6A9-CCAD-F3E0-D7B2-D3FE12DA83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499" t="35555" r="34297" b="28611"/>
          <a:stretch/>
        </p:blipFill>
        <p:spPr>
          <a:xfrm>
            <a:off x="2592316" y="780782"/>
            <a:ext cx="7007365" cy="4676359"/>
          </a:xfrm>
          <a:prstGeom prst="rect">
            <a:avLst/>
          </a:prstGeom>
          <a:noFill/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C364586-F64C-5447-FFE6-4E24CF1CC0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20624" y="6019801"/>
            <a:ext cx="457200" cy="184150"/>
          </a:xfrm>
        </p:spPr>
        <p:txBody>
          <a:bodyPr vert="horz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fld id="{DD42754F-0B62-BB43-A2E4-46EE8B5A483D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93F96C-0AE7-3AED-3B0C-3750EABC7F7F}"/>
              </a:ext>
            </a:extLst>
          </p:cNvPr>
          <p:cNvSpPr txBox="1"/>
          <p:nvPr/>
        </p:nvSpPr>
        <p:spPr>
          <a:xfrm>
            <a:off x="510349" y="134451"/>
            <a:ext cx="11171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i="1" dirty="0">
                <a:solidFill>
                  <a:schemeClr val="tx2"/>
                </a:solidFill>
                <a:latin typeface="Aptos Display headings"/>
              </a:rPr>
              <a:t>Projekt: </a:t>
            </a:r>
            <a:r>
              <a:rPr lang="hu-HU" sz="3600" b="1" i="1" dirty="0" err="1">
                <a:solidFill>
                  <a:schemeClr val="tx2"/>
                </a:solidFill>
                <a:latin typeface="Aptos Display headings"/>
              </a:rPr>
              <a:t>Főétel</a:t>
            </a:r>
            <a:r>
              <a:rPr lang="hu-HU" sz="3600" b="1" i="1" dirty="0">
                <a:solidFill>
                  <a:schemeClr val="tx2"/>
                </a:solidFill>
                <a:latin typeface="Aptos Display headings"/>
              </a:rPr>
              <a:t> vagy desszert? Projektalapú tanulás?</a:t>
            </a:r>
            <a:endParaRPr lang="en-US" sz="3600" b="1" i="1" dirty="0">
              <a:solidFill>
                <a:schemeClr val="tx2"/>
              </a:solidFill>
              <a:latin typeface="Aptos Display heading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413843-BED3-F9C8-F3AF-AB06C3B95B8E}"/>
              </a:ext>
            </a:extLst>
          </p:cNvPr>
          <p:cNvSpPr txBox="1"/>
          <p:nvPr/>
        </p:nvSpPr>
        <p:spPr>
          <a:xfrm>
            <a:off x="420624" y="5690886"/>
            <a:ext cx="11599926" cy="11671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1200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Larmer</a:t>
            </a:r>
            <a:r>
              <a:rPr lang="en-US" sz="12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J. &amp; </a:t>
            </a:r>
            <a:r>
              <a:rPr lang="en-US" sz="1200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Mergendoller</a:t>
            </a:r>
            <a:r>
              <a:rPr lang="en-US" sz="12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J. R. (2010). The Main Course, Not Dessert. How Are Students Reaching 21st Century Goals? With 21st Century Project Based Learning.</a:t>
            </a:r>
            <a:r>
              <a:rPr lang="en-US" sz="1050" kern="1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Buck Institute for Education. </a:t>
            </a:r>
            <a:r>
              <a:rPr lang="en-US" sz="1200" u="sng" kern="100" dirty="0">
                <a:solidFill>
                  <a:srgbClr val="0563C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https://files.ascd.org/pdfs/onlinelearning/webinars/webinar-handout1-10-8-2012.pdf</a:t>
            </a:r>
            <a:r>
              <a:rPr lang="en-US" sz="12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(</a:t>
            </a:r>
            <a:r>
              <a:rPr lang="en-US" sz="1200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utolsó</a:t>
            </a:r>
            <a:r>
              <a:rPr lang="en-US" sz="12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letöltés</a:t>
            </a:r>
            <a:r>
              <a:rPr lang="en-US" sz="12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dátuma</a:t>
            </a:r>
            <a:r>
              <a:rPr lang="en-US" sz="12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 2024. 10. 23.)</a:t>
            </a:r>
            <a:endParaRPr lang="en-US" sz="11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1200" i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Larmer</a:t>
            </a:r>
            <a:r>
              <a:rPr lang="en-US" sz="12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J., </a:t>
            </a:r>
            <a:r>
              <a:rPr lang="en-US" sz="1200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Mergendoller</a:t>
            </a:r>
            <a:r>
              <a:rPr lang="en-US" sz="12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J., Boss, S. (2015). </a:t>
            </a:r>
            <a:r>
              <a:rPr lang="en-US" sz="1200" i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Setting the standard for project-based learning: A proven approach to rigorous classroom instruction.</a:t>
            </a:r>
            <a:r>
              <a:rPr lang="en-US" sz="12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Alexandria, VA: Association for Supervision and Curriculum Development.</a:t>
            </a:r>
            <a:endParaRPr lang="en-US" sz="11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473DD0-61F2-3AB4-C805-B937B9DEF044}"/>
              </a:ext>
            </a:extLst>
          </p:cNvPr>
          <p:cNvSpPr txBox="1"/>
          <p:nvPr/>
        </p:nvSpPr>
        <p:spPr>
          <a:xfrm>
            <a:off x="2219325" y="5297014"/>
            <a:ext cx="75056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dirty="0"/>
              <a:t>A kép forrása: K, </a:t>
            </a:r>
            <a:r>
              <a:rPr lang="hu-HU" sz="1200" dirty="0" err="1"/>
              <a:t>Meli</a:t>
            </a:r>
            <a:r>
              <a:rPr lang="hu-HU" sz="1200" dirty="0"/>
              <a:t> (2020). </a:t>
            </a:r>
            <a:r>
              <a:rPr lang="hu-HU" sz="1200" dirty="0" err="1"/>
              <a:t>Distance</a:t>
            </a:r>
            <a:r>
              <a:rPr lang="hu-HU" sz="1200" dirty="0"/>
              <a:t> Education: </a:t>
            </a:r>
            <a:r>
              <a:rPr lang="hu-HU" sz="1200" dirty="0" err="1"/>
              <a:t>Teaching</a:t>
            </a:r>
            <a:r>
              <a:rPr lang="hu-HU" sz="1200" dirty="0"/>
              <a:t> and </a:t>
            </a:r>
            <a:r>
              <a:rPr lang="hu-HU" sz="1200" dirty="0" err="1"/>
              <a:t>Learning</a:t>
            </a:r>
            <a:r>
              <a:rPr lang="hu-HU" sz="1200" dirty="0"/>
              <a:t> in a project-</a:t>
            </a:r>
            <a:r>
              <a:rPr lang="hu-HU" sz="1200" dirty="0" err="1"/>
              <a:t>based</a:t>
            </a:r>
            <a:r>
              <a:rPr lang="hu-HU" sz="1200" dirty="0"/>
              <a:t> </a:t>
            </a:r>
            <a:r>
              <a:rPr lang="hu-HU" sz="1200" dirty="0" err="1"/>
              <a:t>world</a:t>
            </a:r>
            <a:r>
              <a:rPr lang="hu-HU" sz="1200" dirty="0"/>
              <a:t> (PBL)</a:t>
            </a:r>
          </a:p>
        </p:txBody>
      </p:sp>
    </p:spTree>
    <p:extLst>
      <p:ext uri="{BB962C8B-B14F-4D97-AF65-F5344CB8AC3E}">
        <p14:creationId xmlns:p14="http://schemas.microsoft.com/office/powerpoint/2010/main" val="1984006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2C4135-CD7C-DE1A-D3B6-CF3E0E2415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t>14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EE5FBA-05B4-E190-7937-63F5414F991D}"/>
              </a:ext>
            </a:extLst>
          </p:cNvPr>
          <p:cNvSpPr txBox="1"/>
          <p:nvPr/>
        </p:nvSpPr>
        <p:spPr>
          <a:xfrm>
            <a:off x="1047960" y="841340"/>
            <a:ext cx="1026712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hu-HU" sz="2000" b="1" dirty="0"/>
              <a:t>A projektalapú tanulás </a:t>
            </a:r>
            <a:r>
              <a:rPr lang="hu-HU" sz="2000" dirty="0"/>
              <a:t>a kimeneti követelmények alapján fogalmazza meg a tevékenységsort. </a:t>
            </a:r>
          </a:p>
          <a:p>
            <a:pPr algn="just"/>
            <a:r>
              <a:rPr lang="hu-HU" sz="2000" b="1" dirty="0"/>
              <a:t>Cél: </a:t>
            </a:r>
            <a:r>
              <a:rPr lang="hu-HU" sz="2000" dirty="0"/>
              <a:t>a kimeneti követelmény (pl. adott tudás és kompetenciák megszerzése); tevékenységsor: diákközpontú </a:t>
            </a:r>
            <a:r>
              <a:rPr lang="hu-HU" sz="2000" dirty="0" err="1"/>
              <a:t>alfeladatok</a:t>
            </a:r>
            <a:r>
              <a:rPr lang="hu-HU" sz="2000" dirty="0"/>
              <a:t>, irányított kérdések, amelyek mentén feldolgozzuk a tananyagot, a diákok megszerzik az előírt ismereteket.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D69F226D-8A75-469F-7286-BCED95A634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86280602"/>
              </p:ext>
            </p:extLst>
          </p:nvPr>
        </p:nvGraphicFramePr>
        <p:xfrm>
          <a:off x="729773" y="2472556"/>
          <a:ext cx="11136406" cy="29849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7107F855-06B7-52AE-9849-BA56517A4256}"/>
              </a:ext>
            </a:extLst>
          </p:cNvPr>
          <p:cNvSpPr txBox="1"/>
          <p:nvPr/>
        </p:nvSpPr>
        <p:spPr>
          <a:xfrm>
            <a:off x="420624" y="5690886"/>
            <a:ext cx="11599926" cy="11671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1200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Larmer</a:t>
            </a:r>
            <a:r>
              <a:rPr lang="en-US" sz="12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J. &amp; </a:t>
            </a:r>
            <a:r>
              <a:rPr lang="en-US" sz="1200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Mergendoller</a:t>
            </a:r>
            <a:r>
              <a:rPr lang="en-US" sz="12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J. R. (2010). The Main Course, Not Dessert. How Are Students Reaching 21st Century Goals? With 21st Century Project Based Learning.</a:t>
            </a:r>
            <a:r>
              <a:rPr lang="en-US" sz="1050" kern="1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Buck Institute for Education. </a:t>
            </a:r>
            <a:r>
              <a:rPr lang="en-US" sz="1200" u="sng" kern="100" dirty="0">
                <a:solidFill>
                  <a:srgbClr val="0563C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https://files.ascd.org/pdfs/onlinelearning/webinars/webinar-handout1-10-8-2012.pdf</a:t>
            </a:r>
            <a:r>
              <a:rPr lang="en-US" sz="12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(</a:t>
            </a:r>
            <a:r>
              <a:rPr lang="en-US" sz="1200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utolsó</a:t>
            </a:r>
            <a:r>
              <a:rPr lang="en-US" sz="12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letöltés</a:t>
            </a:r>
            <a:r>
              <a:rPr lang="en-US" sz="12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dátuma</a:t>
            </a:r>
            <a:r>
              <a:rPr lang="en-US" sz="12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 2024. 10. 23.)</a:t>
            </a:r>
            <a:endParaRPr lang="en-US" sz="11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1200" i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Larmer</a:t>
            </a:r>
            <a:r>
              <a:rPr lang="en-US" sz="12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J., </a:t>
            </a:r>
            <a:r>
              <a:rPr lang="en-US" sz="1200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Mergendoller</a:t>
            </a:r>
            <a:r>
              <a:rPr lang="en-US" sz="12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J., Boss, S. (2015). </a:t>
            </a:r>
            <a:r>
              <a:rPr lang="en-US" sz="1200" i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Setting the standard for project-based learning: A proven approach to rigorous classroom instruction.</a:t>
            </a:r>
            <a:r>
              <a:rPr lang="en-US" sz="12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Alexandria, VA: Association for Supervision and Curriculum Development.</a:t>
            </a:r>
            <a:endParaRPr lang="en-US" sz="11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646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Graphic spid="6" grpId="0">
        <p:bldAsOne/>
      </p:bldGraphic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2DE672-46E2-9FE0-2D46-1272D27C6F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t>15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80826C-562A-DFEF-D329-F4F3512A4DA1}"/>
              </a:ext>
            </a:extLst>
          </p:cNvPr>
          <p:cNvSpPr txBox="1"/>
          <p:nvPr/>
        </p:nvSpPr>
        <p:spPr>
          <a:xfrm>
            <a:off x="1433512" y="1667338"/>
            <a:ext cx="9324975" cy="3947812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2000" b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Távmunkarendben (házi feladatban) kivitelezendő féléves kutatási projekt</a:t>
            </a:r>
            <a:endParaRPr lang="en-US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Times New Roman" panose="02020603050405020304" pitchFamily="18" charset="0"/>
              <a:buChar char="-"/>
            </a:pPr>
            <a:r>
              <a:rPr lang="hu-HU" sz="20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Nyílt végű kutatási probléma</a:t>
            </a:r>
          </a:p>
          <a:p>
            <a:pPr marL="342900" lvl="0" indent="-342900">
              <a:lnSpc>
                <a:spcPct val="107000"/>
              </a:lnSpc>
              <a:buFont typeface="Times New Roman" panose="02020603050405020304" pitchFamily="18" charset="0"/>
              <a:buChar char="-"/>
            </a:pPr>
            <a:r>
              <a:rPr lang="hu-HU" sz="20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 vizsgálat kivitelezése irányítottan</a:t>
            </a:r>
            <a:endParaRPr lang="hu-HU" sz="20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Times New Roman" panose="02020603050405020304" pitchFamily="18" charset="0"/>
              <a:buChar char="-"/>
            </a:pPr>
            <a:r>
              <a:rPr lang="hu-HU" sz="20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Folyamatos dokumentáció (</a:t>
            </a:r>
            <a:r>
              <a:rPr lang="hu-HU" sz="20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kutatási napló</a:t>
            </a:r>
            <a:r>
              <a:rPr lang="hu-HU" sz="20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 – online platform, közösen szerkeszthető</a:t>
            </a:r>
            <a:endParaRPr lang="en-US" sz="20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Times New Roman" panose="02020603050405020304" pitchFamily="18" charset="0"/>
              <a:buChar char="-"/>
            </a:pPr>
            <a:r>
              <a:rPr lang="hu-HU" sz="20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Mini szakdolgozat elkészítése</a:t>
            </a:r>
            <a:endParaRPr lang="en-US" sz="20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</a:pPr>
            <a:r>
              <a:rPr lang="hu-HU" sz="20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Védés: Az eredmények előadása, a felmerülő kérdések megválaszolása (mint egy tudományos konferencián/szakdolgozat védés során.)</a:t>
            </a:r>
            <a:endParaRPr lang="en-US" sz="20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2000" b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Motivációk:</a:t>
            </a:r>
            <a:r>
              <a:rPr lang="hu-HU" sz="20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A projektmódszer népszerűsítése, hatékony projektalapú tanulási folyamat kidolgozása, a kollégák munkájának támogatása módszertannal, segédanyagokkal. Projektérettségi felkészülés-felkészítés támogatása</a:t>
            </a:r>
            <a:r>
              <a:rPr lang="hu-HU" sz="20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a munka világára való felkészítés</a:t>
            </a:r>
            <a:r>
              <a:rPr lang="hu-HU" sz="20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16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DD3C1C-35A7-C11B-DF7B-2B22AD50C074}"/>
              </a:ext>
            </a:extLst>
          </p:cNvPr>
          <p:cNvSpPr txBox="1"/>
          <p:nvPr/>
        </p:nvSpPr>
        <p:spPr>
          <a:xfrm>
            <a:off x="877824" y="596519"/>
            <a:ext cx="11171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i="1" dirty="0">
                <a:solidFill>
                  <a:schemeClr val="tx2"/>
                </a:solidFill>
                <a:latin typeface="Aptos Display headings"/>
              </a:rPr>
              <a:t>Kutatási naplóval támogatott fizikaprojekt</a:t>
            </a:r>
            <a:endParaRPr lang="en-US" sz="3600" b="1" i="1" dirty="0">
              <a:solidFill>
                <a:schemeClr val="tx2"/>
              </a:solidFill>
              <a:latin typeface="Aptos Display headings"/>
            </a:endParaRPr>
          </a:p>
        </p:txBody>
      </p:sp>
    </p:spTree>
    <p:extLst>
      <p:ext uri="{BB962C8B-B14F-4D97-AF65-F5344CB8AC3E}">
        <p14:creationId xmlns:p14="http://schemas.microsoft.com/office/powerpoint/2010/main" val="295423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A52B79-E2EF-3888-8828-22BE211D0D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DAFB13-6CAA-5680-A921-0C84F68CA023}"/>
              </a:ext>
            </a:extLst>
          </p:cNvPr>
          <p:cNvSpPr txBox="1"/>
          <p:nvPr/>
        </p:nvSpPr>
        <p:spPr>
          <a:xfrm>
            <a:off x="1543050" y="1751617"/>
            <a:ext cx="9486900" cy="2386294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hu-HU" sz="2000" b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Páros kivitelezés</a:t>
            </a:r>
            <a:r>
              <a:rPr lang="hu-HU" sz="20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– online, közösen szerkeszthető dokumentumban – a tanár könnyen tud </a:t>
            </a:r>
            <a:r>
              <a:rPr lang="hu-HU" sz="2000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monitorozni</a:t>
            </a:r>
            <a:r>
              <a:rPr lang="hu-HU" sz="20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visszajelezni (csapatmunka – kreatív szociális környezet, </a:t>
            </a:r>
            <a:r>
              <a:rPr lang="hu-HU" sz="2000" b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dolgozzunk teamként</a:t>
            </a:r>
            <a:r>
              <a:rPr lang="hu-HU" sz="20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hu-HU" sz="2000" b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 folyamatközi stand </a:t>
            </a:r>
            <a:r>
              <a:rPr lang="hu-HU" sz="2000" b="1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up</a:t>
            </a:r>
            <a:r>
              <a:rPr lang="hu-HU" sz="2000" b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0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(rövid beszámoló az addigi haladásról)</a:t>
            </a:r>
            <a:r>
              <a:rPr lang="hu-HU" sz="2000" b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0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szintén a csapatmunkát erősíti, hasonló megbeszéléseket folytatnak a nagyvállalatok csapatai is. A kutatást végző diákok beszámolnak </a:t>
            </a:r>
            <a:r>
              <a:rPr lang="hu-HU" sz="2000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előrehaladásukról</a:t>
            </a:r>
            <a:r>
              <a:rPr lang="hu-HU" sz="20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visszajelzést kapnak munkájukra a tanártól és az osztálytársaktól. Akár további javaslatokat is beépíthetnek.</a:t>
            </a:r>
            <a:endParaRPr lang="en-US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A465AB-EB8B-1A94-EBF9-D0A80EF5DC76}"/>
              </a:ext>
            </a:extLst>
          </p:cNvPr>
          <p:cNvSpPr txBox="1"/>
          <p:nvPr/>
        </p:nvSpPr>
        <p:spPr>
          <a:xfrm>
            <a:off x="1459277" y="616035"/>
            <a:ext cx="11171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i="1" dirty="0">
                <a:solidFill>
                  <a:schemeClr val="tx2"/>
                </a:solidFill>
                <a:latin typeface="Aptos Display headings"/>
              </a:rPr>
              <a:t>Hogyan? </a:t>
            </a:r>
            <a:endParaRPr lang="en-US" sz="3600" b="1" i="1" dirty="0">
              <a:solidFill>
                <a:schemeClr val="tx2"/>
              </a:solidFill>
              <a:latin typeface="Aptos Display heading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417C94-4812-1500-9D05-C14F0EF7F48E}"/>
              </a:ext>
            </a:extLst>
          </p:cNvPr>
          <p:cNvSpPr txBox="1"/>
          <p:nvPr/>
        </p:nvSpPr>
        <p:spPr>
          <a:xfrm>
            <a:off x="2631281" y="4470083"/>
            <a:ext cx="8827294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hu-HU" sz="20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hu-H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hu-HU" sz="2000" b="1" i="0" u="none" strike="noStrike" baseline="0" dirty="0">
                <a:solidFill>
                  <a:srgbClr val="000000"/>
                </a:solidFill>
                <a:latin typeface="+mj-lt"/>
              </a:rPr>
              <a:t>Szociális </a:t>
            </a:r>
            <a:r>
              <a:rPr lang="hu-HU" sz="2000" b="1" i="0" u="none" strike="noStrike" baseline="0" dirty="0" err="1">
                <a:solidFill>
                  <a:srgbClr val="000000"/>
                </a:solidFill>
                <a:latin typeface="+mj-lt"/>
              </a:rPr>
              <a:t>skillek</a:t>
            </a:r>
            <a:r>
              <a:rPr lang="hu-HU" sz="2000" b="1" i="0" u="none" strike="noStrike" baseline="0" dirty="0">
                <a:solidFill>
                  <a:srgbClr val="000000"/>
                </a:solidFill>
                <a:latin typeface="+mj-lt"/>
              </a:rPr>
              <a:t> és tudásmegosztás – mint egy nagy cégnél </a:t>
            </a:r>
            <a:endParaRPr lang="hu-HU" sz="1800" b="0" i="0" u="none" strike="noStrike" baseline="0" dirty="0">
              <a:solidFill>
                <a:srgbClr val="000000"/>
              </a:solidFill>
              <a:latin typeface="+mj-lt"/>
            </a:endParaRPr>
          </a:p>
          <a:p>
            <a:endParaRPr lang="hu-HU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125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36FC719-8A92-C0D1-6696-5822CED2F9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B3EFF9-6B04-3AA5-BB4F-D87A21851E6A}"/>
              </a:ext>
            </a:extLst>
          </p:cNvPr>
          <p:cNvSpPr txBox="1"/>
          <p:nvPr/>
        </p:nvSpPr>
        <p:spPr>
          <a:xfrm>
            <a:off x="1355344" y="1190208"/>
            <a:ext cx="9702799" cy="4136902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2400" b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 kutatási naplós projekt céljai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hu-HU" sz="24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Bevonni a diákot egy természettudományos kutatás folyamatába: kutatási szemlélet és készség kialakítása: mérés, tervezés, adatgyűjtés, kiértékelés.</a:t>
            </a:r>
          </a:p>
          <a:p>
            <a:pPr marL="342900" lvl="0" indent="-342900" algn="just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hu-HU" sz="24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Csapatmunka, tudományos kommunikáció.</a:t>
            </a:r>
            <a:endParaRPr lang="en-US" sz="24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hu-HU" sz="24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Fizikaórán szakirodalomelemzés, nyelvi-és előadói készségfejlesztés</a:t>
            </a:r>
          </a:p>
          <a:p>
            <a:pPr marL="342900" indent="-342900" algn="just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hu-HU" sz="2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Megmutatni a diáknak, hogy a fizika és a fizikatanulás változatos, a tudás kialakításához számos út és módszer vezet, köztük a tanár által koordinált tevékenységalapú kutatás.</a:t>
            </a:r>
            <a:endParaRPr lang="en-US" sz="24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hu-HU" sz="24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Attitűdfejlesztés.</a:t>
            </a:r>
            <a:endParaRPr lang="en-US" sz="24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056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31A306-3CAD-6434-1C3D-5E9352056B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t>18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59A20C-E062-BFFA-FC54-B93DD1CB2A0B}"/>
              </a:ext>
            </a:extLst>
          </p:cNvPr>
          <p:cNvSpPr txBox="1"/>
          <p:nvPr/>
        </p:nvSpPr>
        <p:spPr>
          <a:xfrm>
            <a:off x="987154" y="1655038"/>
            <a:ext cx="6113526" cy="420294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28600" algn="just">
              <a:lnSpc>
                <a:spcPct val="150000"/>
              </a:lnSpc>
            </a:pPr>
            <a:r>
              <a:rPr lang="hu-HU" sz="2000" b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1.</a:t>
            </a:r>
            <a:r>
              <a:rPr lang="hu-HU" sz="20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Határozd meg különböző testek gördülési ellenállását! </a:t>
            </a:r>
            <a:endParaRPr lang="en-US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50000"/>
              </a:lnSpc>
            </a:pPr>
            <a:r>
              <a:rPr lang="hu-HU" sz="2000" b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2.</a:t>
            </a:r>
            <a:r>
              <a:rPr lang="hu-HU" sz="20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Határozd meg különböző alakú testek közegellenállási alaki tényezőjét!</a:t>
            </a:r>
            <a:endParaRPr lang="en-US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50000"/>
              </a:lnSpc>
            </a:pPr>
            <a:r>
              <a:rPr lang="hu-HU" sz="2000" b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3.</a:t>
            </a:r>
            <a:r>
              <a:rPr lang="hu-HU" sz="20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Határozd meg „gömbölyű” és „szögletes” testek tehetetlenségi nyomatékát akár több módon is!</a:t>
            </a:r>
            <a:endParaRPr lang="en-US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50000"/>
              </a:lnSpc>
            </a:pPr>
            <a:r>
              <a:rPr lang="hu-HU" sz="2000" b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4.</a:t>
            </a:r>
            <a:r>
              <a:rPr lang="hu-HU" sz="20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Vizsgáld meg a lufi süllyedési sebességét különböző paraméterek mellett!</a:t>
            </a:r>
            <a:endParaRPr lang="en-US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50000"/>
              </a:lnSpc>
              <a:spcAft>
                <a:spcPts val="800"/>
              </a:spcAft>
            </a:pPr>
            <a:r>
              <a:rPr lang="hu-HU" sz="2000" b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5.</a:t>
            </a:r>
            <a:r>
              <a:rPr lang="hu-HU" sz="20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Vizsgáld meg a hajszárító hatékonyságát.</a:t>
            </a:r>
            <a:endParaRPr lang="en-US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74D354-C866-87B6-16BD-E53FEF2CDE83}"/>
              </a:ext>
            </a:extLst>
          </p:cNvPr>
          <p:cNvSpPr txBox="1"/>
          <p:nvPr/>
        </p:nvSpPr>
        <p:spPr>
          <a:xfrm>
            <a:off x="510349" y="401151"/>
            <a:ext cx="11171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i="1" dirty="0">
                <a:solidFill>
                  <a:schemeClr val="tx2"/>
                </a:solidFill>
                <a:latin typeface="Aptos Display headings"/>
              </a:rPr>
              <a:t>Kutatócsoportunk „diákjai” ezeken dolgoznak most </a:t>
            </a:r>
            <a:endParaRPr lang="en-US" sz="3600" b="1" i="1" dirty="0">
              <a:solidFill>
                <a:schemeClr val="tx2"/>
              </a:solidFill>
              <a:latin typeface="Aptos Display headings"/>
            </a:endParaRPr>
          </a:p>
        </p:txBody>
      </p:sp>
      <p:pic>
        <p:nvPicPr>
          <p:cNvPr id="11" name="Picture 10" descr="A screenshot of a computer&#10;&#10;Description automatically generated">
            <a:extLst>
              <a:ext uri="{FF2B5EF4-FFF2-40B4-BE49-F238E27FC236}">
                <a16:creationId xmlns:a16="http://schemas.microsoft.com/office/drawing/2014/main" id="{3FB429CD-0E38-B711-21F4-A3090F80FE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9" t="12233" r="71834" b="25543"/>
          <a:stretch/>
        </p:blipFill>
        <p:spPr>
          <a:xfrm>
            <a:off x="7651901" y="1493222"/>
            <a:ext cx="3002846" cy="452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3475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79A7C79-6197-9F16-54A1-DEA08300B06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t>19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BC10EF-1A3D-80D5-1126-1568B825DA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9397" y="835024"/>
            <a:ext cx="7930105" cy="56578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A91D605-7F46-5115-AFDE-1B4804D719D4}"/>
              </a:ext>
            </a:extLst>
          </p:cNvPr>
          <p:cNvSpPr txBox="1"/>
          <p:nvPr/>
        </p:nvSpPr>
        <p:spPr>
          <a:xfrm>
            <a:off x="734428" y="122018"/>
            <a:ext cx="11171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i="1" dirty="0">
                <a:solidFill>
                  <a:schemeClr val="tx2"/>
                </a:solidFill>
                <a:latin typeface="Aptos Display headings"/>
              </a:rPr>
              <a:t>Lebonyolítás – időterv</a:t>
            </a:r>
            <a:endParaRPr lang="en-US" sz="3600" b="1" i="1" dirty="0">
              <a:solidFill>
                <a:schemeClr val="tx2"/>
              </a:solidFill>
              <a:latin typeface="Aptos Display heading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FAA34BB-9FBB-68D4-4763-7F190D1BCA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1994" y="923575"/>
            <a:ext cx="8688012" cy="56578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7EB5CE-4797-6124-1F7E-5274EC238B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5004" y="896368"/>
            <a:ext cx="9321991" cy="5596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20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05E10E9-9AB7-0642-D4C4-DDFDAB7B5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3613" y="1091531"/>
            <a:ext cx="10515600" cy="640080"/>
          </a:xfrm>
        </p:spPr>
        <p:txBody>
          <a:bodyPr/>
          <a:lstStyle/>
          <a:p>
            <a:r>
              <a:rPr lang="hu-HU" sz="3200" dirty="0"/>
              <a:t>Kutatási Naplóval Támogatott Fizikaprojektek</a:t>
            </a:r>
            <a:endParaRPr lang="en-US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7CA3B3-1D78-7102-82BD-59DC89275689}"/>
              </a:ext>
            </a:extLst>
          </p:cNvPr>
          <p:cNvSpPr txBox="1"/>
          <p:nvPr/>
        </p:nvSpPr>
        <p:spPr>
          <a:xfrm>
            <a:off x="5060603" y="5825184"/>
            <a:ext cx="2070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2024. 10. 29.</a:t>
            </a:r>
            <a:endParaRPr lang="en-US" dirty="0"/>
          </a:p>
        </p:txBody>
      </p:sp>
      <p:pic>
        <p:nvPicPr>
          <p:cNvPr id="1026" name="Picture 2" descr="TTK HÖK, TTK HA és szakterületi logók plakátokhoz, promó anyagokhoz | ELTE  TTK Hallgatói Önkormányzat">
            <a:extLst>
              <a:ext uri="{FF2B5EF4-FFF2-40B4-BE49-F238E27FC236}">
                <a16:creationId xmlns:a16="http://schemas.microsoft.com/office/drawing/2014/main" id="{DC445D78-E6B7-7FC6-CD33-C9244E950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847" y="4951397"/>
            <a:ext cx="1496012" cy="1496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udapesti Fazekas Mihály Gyakorló Általános Iskola és Gimnázium">
            <a:extLst>
              <a:ext uri="{FF2B5EF4-FFF2-40B4-BE49-F238E27FC236}">
                <a16:creationId xmlns:a16="http://schemas.microsoft.com/office/drawing/2014/main" id="{28645F49-6A3F-D02C-51AA-1B80F4381B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341" y="4818155"/>
            <a:ext cx="1952812" cy="176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A5E7390-0B36-AD2C-9C93-3236F6A7677B}"/>
              </a:ext>
            </a:extLst>
          </p:cNvPr>
          <p:cNvSpPr txBox="1"/>
          <p:nvPr/>
        </p:nvSpPr>
        <p:spPr>
          <a:xfrm>
            <a:off x="1913357" y="2359487"/>
            <a:ext cx="85748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2000" b="1" i="0" u="none" strike="noStrike" kern="1200" cap="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Schnider Dorottya </a:t>
            </a:r>
            <a:r>
              <a:rPr kumimoji="0" lang="hu-HU" sz="2000" b="0" i="0" u="none" strike="noStrike" kern="1200" cap="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– Budapesti Fazekas Mihály Gyakorló Ált. Isk. És Gimn. ELTE TTK Fizikai és csillagászati Intézet</a:t>
            </a:r>
            <a:endParaRPr kumimoji="0" lang="en-US" sz="2000" b="0" i="0" u="none" strike="noStrike" kern="1200" cap="all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891334A-315E-CBD9-C3C8-C5B7925849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5570" y="6269101"/>
            <a:ext cx="9144000" cy="356616"/>
          </a:xfrm>
        </p:spPr>
        <p:txBody>
          <a:bodyPr/>
          <a:lstStyle/>
          <a:p>
            <a:r>
              <a:rPr lang="hu-HU" sz="1600" dirty="0"/>
              <a:t>Schniderdorottya.com</a:t>
            </a:r>
          </a:p>
        </p:txBody>
      </p:sp>
      <p:pic>
        <p:nvPicPr>
          <p:cNvPr id="6" name="Picture Placeholder 10" descr="A pink circle with black text&#10;&#10;Description automatically generated">
            <a:extLst>
              <a:ext uri="{FF2B5EF4-FFF2-40B4-BE49-F238E27FC236}">
                <a16:creationId xmlns:a16="http://schemas.microsoft.com/office/drawing/2014/main" id="{AF58D730-AC61-CB8F-B4C4-C41D6950136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" r="37"/>
          <a:stretch>
            <a:fillRect/>
          </a:stretch>
        </p:blipFill>
        <p:spPr>
          <a:xfrm>
            <a:off x="4718696" y="2943256"/>
            <a:ext cx="2754606" cy="2756147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9CAE2E5-390D-13FC-3022-27E297283D84}"/>
              </a:ext>
            </a:extLst>
          </p:cNvPr>
          <p:cNvSpPr txBox="1"/>
          <p:nvPr/>
        </p:nvSpPr>
        <p:spPr>
          <a:xfrm>
            <a:off x="2848303" y="3075662"/>
            <a:ext cx="6693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Fizikatanítás Digitális Támogatással Kutatócsoport Cselekvésközpontú fizikaoktatás munkacsoport</a:t>
            </a:r>
          </a:p>
        </p:txBody>
      </p:sp>
    </p:spTree>
    <p:extLst>
      <p:ext uri="{BB962C8B-B14F-4D97-AF65-F5344CB8AC3E}">
        <p14:creationId xmlns:p14="http://schemas.microsoft.com/office/powerpoint/2010/main" val="8552154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E902C3-E720-FEB8-C15D-051948FAB1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t>20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5F0566-B9BD-2696-CC7C-00DBC9648017}"/>
              </a:ext>
            </a:extLst>
          </p:cNvPr>
          <p:cNvSpPr txBox="1"/>
          <p:nvPr/>
        </p:nvSpPr>
        <p:spPr>
          <a:xfrm>
            <a:off x="1281112" y="1402637"/>
            <a:ext cx="9839325" cy="480131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hu-HU" sz="1800" b="1" i="0" u="none" strike="noStrike" baseline="0" dirty="0">
                <a:solidFill>
                  <a:srgbClr val="000000"/>
                </a:solidFill>
                <a:latin typeface="+mj-lt"/>
              </a:rPr>
              <a:t>1) Kutatási napló sablon: 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+mj-lt"/>
              </a:rPr>
              <a:t>Irányítottan vezeti a diákokat a kutatás folyamatában. </a:t>
            </a:r>
            <a:r>
              <a:rPr lang="hu-HU" sz="1800" b="0" i="0" u="none" strike="noStrike" baseline="0" dirty="0" err="1">
                <a:solidFill>
                  <a:srgbClr val="000000"/>
                </a:solidFill>
                <a:latin typeface="+mj-lt"/>
              </a:rPr>
              <a:t>artalmazza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+mj-lt"/>
              </a:rPr>
              <a:t> az elvégzendő </a:t>
            </a:r>
            <a:r>
              <a:rPr lang="hu-HU" sz="1800" b="0" i="0" u="none" strike="noStrike" baseline="0" dirty="0" err="1">
                <a:solidFill>
                  <a:srgbClr val="000000"/>
                </a:solidFill>
                <a:latin typeface="+mj-lt"/>
              </a:rPr>
              <a:t>alfeladatokat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+mj-lt"/>
              </a:rPr>
              <a:t>. A diákok a kutatási napló felépítése szerint építik fel kutatásukat, a megadott szempontok/feladatok szerint kutatnak. Vizsgálataik eredményét a sablonban dokumentálják. </a:t>
            </a:r>
          </a:p>
          <a:p>
            <a:pPr algn="just"/>
            <a:r>
              <a:rPr lang="hu-HU" sz="1800" b="1" i="0" u="none" strike="noStrike" baseline="0" dirty="0">
                <a:solidFill>
                  <a:srgbClr val="000000"/>
                </a:solidFill>
                <a:latin typeface="+mj-lt"/>
              </a:rPr>
              <a:t>2) Segédlet szakirodalomelemzéshez: 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+mj-lt"/>
              </a:rPr>
              <a:t>A kutatás során kvalitatív kutatásra is szükség van. A diákok szakirodalmakat keresnek, értékelnek és dolgoznak fel. A szakirodalom-segédlet leírja, hogy milyen szempontok mentén érdemes irodalmat keresni és értékelni (mitől lesz egy irodalom számunkra releváns, hiteles, megbízható, stb.), valamint kitér a tudományos írás elveire is – ami a szakirodalmi áttekintő egység megírásában nyújt segítséget. </a:t>
            </a:r>
          </a:p>
          <a:p>
            <a:pPr algn="just"/>
            <a:r>
              <a:rPr lang="hu-HU" sz="1800" b="1" i="0" u="none" strike="noStrike" baseline="0" dirty="0">
                <a:solidFill>
                  <a:srgbClr val="000000"/>
                </a:solidFill>
                <a:latin typeface="+mj-lt"/>
              </a:rPr>
              <a:t>3) Segédlet mérések kivitelezéséhez, kiértékeléshez: 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+mj-lt"/>
              </a:rPr>
              <a:t>A kvantitatív kutatást támogatja. Bemutatja a mérés lépéseit, az adatgyűjtés és adatfeldolgozás, adatelemzés lehetőségeit. </a:t>
            </a:r>
          </a:p>
          <a:p>
            <a:pPr algn="just"/>
            <a:r>
              <a:rPr lang="hu-HU" sz="1800" b="1" i="0" u="none" strike="noStrike" baseline="0" dirty="0">
                <a:solidFill>
                  <a:srgbClr val="000000"/>
                </a:solidFill>
                <a:latin typeface="+mj-lt"/>
              </a:rPr>
              <a:t>4) Segédlet prezentációkészítéshez, előadáshoz: 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+mj-lt"/>
              </a:rPr>
              <a:t>Mire figyeljen az előadó a felkészülés során. A segédanyag egy nagyvállalati menedzsereknek szervezett kommunikációs tréning képzési anyagát </a:t>
            </a:r>
          </a:p>
          <a:p>
            <a:pPr algn="just"/>
            <a:r>
              <a:rPr lang="hu-HU" sz="1800" b="0" i="0" u="none" strike="noStrike" baseline="0" dirty="0">
                <a:solidFill>
                  <a:srgbClr val="000000"/>
                </a:solidFill>
                <a:latin typeface="+mj-lt"/>
              </a:rPr>
              <a:t>mutatja be diákbarát módon. A prezentációs segédanyag kitér arra, hogy hogyan szerkesszük meg a ppt-t, illetve előadásmódot, kommunikációt is tanít; nem csak a kutatási naplós beszámolók során hasznos. </a:t>
            </a:r>
          </a:p>
          <a:p>
            <a:pPr algn="just"/>
            <a:r>
              <a:rPr lang="hu-HU" sz="1800" b="1" i="0" u="none" strike="noStrike" baseline="0" dirty="0">
                <a:solidFill>
                  <a:srgbClr val="000000"/>
                </a:solidFill>
                <a:latin typeface="+mj-lt"/>
              </a:rPr>
              <a:t>5) Értékelési szempontok: 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+mj-lt"/>
              </a:rPr>
              <a:t>Fontos, hogy a diák legyen tisztában a pontos elvárásokkal és követelményekkel, milyen minőségű munkát várunk el tőle, az adott minőség milyen pontszámot ér, stb. Értékelési szempontokat a szakirodalomelemzéshez és az előadáshoz fogalmaztunk meg. </a:t>
            </a:r>
            <a:endParaRPr lang="hu-HU" dirty="0"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9766A2-4FC1-F934-C0E7-DF86A1551A33}"/>
              </a:ext>
            </a:extLst>
          </p:cNvPr>
          <p:cNvSpPr txBox="1"/>
          <p:nvPr/>
        </p:nvSpPr>
        <p:spPr>
          <a:xfrm>
            <a:off x="767524" y="439251"/>
            <a:ext cx="11171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i="1" dirty="0">
                <a:solidFill>
                  <a:schemeClr val="tx2"/>
                </a:solidFill>
                <a:latin typeface="Aptos Display headings"/>
              </a:rPr>
              <a:t>A munkát támogató segédanyagok</a:t>
            </a:r>
            <a:endParaRPr lang="en-US" sz="3600" b="1" i="1" dirty="0">
              <a:solidFill>
                <a:schemeClr val="tx2"/>
              </a:solidFill>
              <a:latin typeface="Aptos Display headings"/>
            </a:endParaRPr>
          </a:p>
        </p:txBody>
      </p:sp>
    </p:spTree>
    <p:extLst>
      <p:ext uri="{BB962C8B-B14F-4D97-AF65-F5344CB8AC3E}">
        <p14:creationId xmlns:p14="http://schemas.microsoft.com/office/powerpoint/2010/main" val="42130186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F313661-355B-2C14-4D9C-22BEC4B247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t>21</a:t>
            </a:fld>
            <a:endParaRPr lang="en-US" dirty="0"/>
          </a:p>
        </p:txBody>
      </p:sp>
      <p:pic>
        <p:nvPicPr>
          <p:cNvPr id="6" name="Picture 5" descr="A qr code with a white background&#10;&#10;Description automatically generated">
            <a:extLst>
              <a:ext uri="{FF2B5EF4-FFF2-40B4-BE49-F238E27FC236}">
                <a16:creationId xmlns:a16="http://schemas.microsoft.com/office/drawing/2014/main" id="{F622C5CA-68BB-FAF4-E9FC-880A6AB39F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454304"/>
            <a:ext cx="3987800" cy="394939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E2E0522-9BCD-B6F7-9542-702FD268DCFD}"/>
              </a:ext>
            </a:extLst>
          </p:cNvPr>
          <p:cNvSpPr txBox="1"/>
          <p:nvPr/>
        </p:nvSpPr>
        <p:spPr>
          <a:xfrm>
            <a:off x="510349" y="401151"/>
            <a:ext cx="11171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i="1" dirty="0">
                <a:solidFill>
                  <a:schemeClr val="tx2"/>
                </a:solidFill>
                <a:latin typeface="Aptos Display headings"/>
              </a:rPr>
              <a:t>Segédanyagok a </a:t>
            </a:r>
            <a:r>
              <a:rPr lang="hu-HU" sz="3600" b="1" i="1" dirty="0" err="1">
                <a:solidFill>
                  <a:schemeClr val="tx2"/>
                </a:solidFill>
                <a:latin typeface="Aptos Display headings"/>
              </a:rPr>
              <a:t>PhysicsFunandPro</a:t>
            </a:r>
            <a:r>
              <a:rPr lang="hu-HU" sz="3600" b="1" i="1" dirty="0">
                <a:solidFill>
                  <a:schemeClr val="tx2"/>
                </a:solidFill>
                <a:latin typeface="Aptos Display headings"/>
              </a:rPr>
              <a:t>-n</a:t>
            </a:r>
            <a:endParaRPr lang="en-US" sz="3600" b="1" i="1" dirty="0">
              <a:solidFill>
                <a:schemeClr val="tx2"/>
              </a:solidFill>
              <a:latin typeface="Aptos Display heading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D7B77E-AFBD-BBD8-7CE9-8BA2D61F85C1}"/>
              </a:ext>
            </a:extLst>
          </p:cNvPr>
          <p:cNvSpPr txBox="1"/>
          <p:nvPr/>
        </p:nvSpPr>
        <p:spPr>
          <a:xfrm>
            <a:off x="3962400" y="5509199"/>
            <a:ext cx="6096000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1800" u="sng" kern="10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https://schniderdorottya.com/kutatási-napló</a:t>
            </a:r>
            <a:r>
              <a:rPr lang="hu-H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6425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58C62C8-ACEC-E1B2-9506-FC4C04096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PILOT OKTATÁSI Kísérletek</a:t>
            </a:r>
            <a:br>
              <a:rPr lang="hu-HU"/>
            </a:br>
            <a:r>
              <a:rPr lang="hu-HU"/>
              <a:t>Fazekas 2024B</a:t>
            </a:r>
            <a:endParaRPr lang="hu-HU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9E64EC3-77BA-C224-6E79-69518550FE5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019800"/>
            <a:ext cx="457200" cy="184150"/>
          </a:xfrm>
        </p:spPr>
        <p:txBody>
          <a:bodyPr/>
          <a:lstStyle/>
          <a:p>
            <a:fld id="{75DF2D63-3FF5-D547-96B9-BE9CCD1ABA58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245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FF420DE-7628-440C-0498-339D549D52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t>23</a:t>
            </a:fld>
            <a:endParaRPr lang="en-US" dirty="0"/>
          </a:p>
        </p:txBody>
      </p:sp>
      <mc:AlternateContent xmlns:mc="http://schemas.openxmlformats.org/markup-compatibility/2006" xmlns:cx2="http://schemas.microsoft.com/office/drawing/2015/10/21/chartex">
        <mc:Choice Requires="cx2">
          <p:graphicFrame>
            <p:nvGraphicFramePr>
              <p:cNvPr id="4" name="Chart 3">
                <a:extLst>
                  <a:ext uri="{FF2B5EF4-FFF2-40B4-BE49-F238E27FC236}">
                    <a16:creationId xmlns:a16="http://schemas.microsoft.com/office/drawing/2014/main" id="{5387878E-A18D-C929-DFD1-F026773A276F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267463715"/>
                  </p:ext>
                </p:extLst>
              </p:nvPr>
            </p:nvGraphicFramePr>
            <p:xfrm>
              <a:off x="687324" y="568325"/>
              <a:ext cx="11236452" cy="508000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4" name="Chart 3">
                <a:extLst>
                  <a:ext uri="{FF2B5EF4-FFF2-40B4-BE49-F238E27FC236}">
                    <a16:creationId xmlns:a16="http://schemas.microsoft.com/office/drawing/2014/main" id="{5387878E-A18D-C929-DFD1-F026773A276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7324" y="568325"/>
                <a:ext cx="11236452" cy="508000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06B1DE65-AF18-8284-0677-91E912775AB8}"/>
              </a:ext>
            </a:extLst>
          </p:cNvPr>
          <p:cNvSpPr txBox="1"/>
          <p:nvPr/>
        </p:nvSpPr>
        <p:spPr>
          <a:xfrm>
            <a:off x="3009900" y="6089620"/>
            <a:ext cx="73723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effectLst/>
                <a:latin typeface="+mj-lt"/>
                <a:ea typeface="Calibri" panose="020F0502020204030204" pitchFamily="34" charset="0"/>
              </a:rPr>
              <a:t>A 6-fokú Likert-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</a:rPr>
              <a:t>skálán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</a:rPr>
              <a:t> a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</a:rPr>
              <a:t>projekt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</a:rPr>
              <a:t>átlagos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</a:rPr>
              <a:t>megítélése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b="1" dirty="0">
                <a:effectLst/>
                <a:latin typeface="+mj-lt"/>
                <a:ea typeface="Calibri" panose="020F0502020204030204" pitchFamily="34" charset="0"/>
              </a:rPr>
              <a:t>4,54 </a:t>
            </a:r>
            <a:r>
              <a:rPr lang="en-US" sz="2000" b="1" dirty="0" err="1">
                <a:effectLst/>
                <a:latin typeface="+mj-lt"/>
                <a:ea typeface="Calibri" panose="020F0502020204030204" pitchFamily="34" charset="0"/>
              </a:rPr>
              <a:t>pont</a:t>
            </a:r>
            <a:r>
              <a:rPr lang="en-US" sz="2000" b="1" dirty="0">
                <a:effectLst/>
                <a:latin typeface="+mj-lt"/>
                <a:ea typeface="Calibri" panose="020F0502020204030204" pitchFamily="34" charset="0"/>
              </a:rPr>
              <a:t> </a:t>
            </a:r>
            <a:endParaRPr lang="hu-HU" sz="2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601819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E58CE8-6A5B-C015-B505-919CF73D6A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t>24</a:t>
            </a:fld>
            <a:endParaRPr lang="en-US" dirty="0"/>
          </a:p>
        </p:txBody>
      </p:sp>
      <mc:AlternateContent xmlns:mc="http://schemas.openxmlformats.org/markup-compatibility/2006" xmlns:cx2="http://schemas.microsoft.com/office/drawing/2015/10/21/chartex">
        <mc:Choice Requires="cx2">
          <p:graphicFrame>
            <p:nvGraphicFramePr>
              <p:cNvPr id="4" name="Chart 3">
                <a:extLst>
                  <a:ext uri="{FF2B5EF4-FFF2-40B4-BE49-F238E27FC236}">
                    <a16:creationId xmlns:a16="http://schemas.microsoft.com/office/drawing/2014/main" id="{8E227C17-9016-DAF1-D726-8C4879D55606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617581328"/>
                  </p:ext>
                </p:extLst>
              </p:nvPr>
            </p:nvGraphicFramePr>
            <p:xfrm>
              <a:off x="1323975" y="993933"/>
              <a:ext cx="9544050" cy="4870133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4" name="Chart 3">
                <a:extLst>
                  <a:ext uri="{FF2B5EF4-FFF2-40B4-BE49-F238E27FC236}">
                    <a16:creationId xmlns:a16="http://schemas.microsoft.com/office/drawing/2014/main" id="{8E227C17-9016-DAF1-D726-8C4879D5560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23975" y="993933"/>
                <a:ext cx="9544050" cy="4870133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B300E7F2-2C60-8F99-E113-F4D1A80BABAA}"/>
              </a:ext>
            </a:extLst>
          </p:cNvPr>
          <p:cNvSpPr txBox="1"/>
          <p:nvPr/>
        </p:nvSpPr>
        <p:spPr>
          <a:xfrm>
            <a:off x="3305175" y="611187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+mj-lt"/>
                <a:ea typeface="Calibri" panose="020F0502020204030204" pitchFamily="34" charset="0"/>
              </a:rPr>
              <a:t>A 6-fokú Likert-</a:t>
            </a:r>
            <a:r>
              <a:rPr lang="en-US" sz="1800" dirty="0" err="1">
                <a:effectLst/>
                <a:latin typeface="+mj-lt"/>
                <a:ea typeface="Calibri" panose="020F0502020204030204" pitchFamily="34" charset="0"/>
              </a:rPr>
              <a:t>skálán</a:t>
            </a:r>
            <a:r>
              <a:rPr lang="en-US" sz="1800" dirty="0">
                <a:effectLst/>
                <a:latin typeface="+mj-lt"/>
                <a:ea typeface="Calibri" panose="020F0502020204030204" pitchFamily="34" charset="0"/>
              </a:rPr>
              <a:t> a </a:t>
            </a:r>
            <a:r>
              <a:rPr lang="en-US" sz="1800" dirty="0" err="1">
                <a:effectLst/>
                <a:latin typeface="+mj-lt"/>
                <a:ea typeface="Calibri" panose="020F0502020204030204" pitchFamily="34" charset="0"/>
              </a:rPr>
              <a:t>projekt</a:t>
            </a:r>
            <a:r>
              <a:rPr lang="en-US" sz="1800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+mj-lt"/>
                <a:ea typeface="Calibri" panose="020F0502020204030204" pitchFamily="34" charset="0"/>
              </a:rPr>
              <a:t>átlagos</a:t>
            </a:r>
            <a:r>
              <a:rPr lang="en-US" sz="1800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+mj-lt"/>
                <a:ea typeface="Calibri" panose="020F0502020204030204" pitchFamily="34" charset="0"/>
              </a:rPr>
              <a:t>megítélése</a:t>
            </a:r>
            <a:r>
              <a:rPr lang="en-US" sz="1800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1800" b="1" dirty="0">
                <a:effectLst/>
                <a:latin typeface="+mj-lt"/>
                <a:ea typeface="Calibri" panose="020F0502020204030204" pitchFamily="34" charset="0"/>
              </a:rPr>
              <a:t>4,62 </a:t>
            </a:r>
            <a:r>
              <a:rPr lang="en-US" sz="1800" b="1" dirty="0" err="1">
                <a:effectLst/>
                <a:latin typeface="+mj-lt"/>
                <a:ea typeface="Calibri" panose="020F0502020204030204" pitchFamily="34" charset="0"/>
              </a:rPr>
              <a:t>pont</a:t>
            </a:r>
            <a:r>
              <a:rPr lang="en-US" sz="1800" b="1" dirty="0">
                <a:effectLst/>
                <a:latin typeface="+mj-lt"/>
                <a:ea typeface="Calibri" panose="020F0502020204030204" pitchFamily="34" charset="0"/>
              </a:rPr>
              <a:t> </a:t>
            </a:r>
            <a:endParaRPr lang="hu-HU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918632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1C17DE-A383-4621-6A22-2B39128284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20624" y="6019801"/>
            <a:ext cx="457200" cy="18415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75DF2D63-3FF5-D547-96B9-BE9CCD1ABA58}" type="slidenum">
              <a:rPr lang="en-US" smtClean="0"/>
              <a:pPr>
                <a:spcAft>
                  <a:spcPts val="600"/>
                </a:spcAft>
              </a:pPr>
              <a:t>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71861D-28E1-B899-4F06-52E8ADEB527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 rot="16200000">
            <a:off x="-242952" y="1451496"/>
            <a:ext cx="1784352" cy="189457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hu-HU" sz="900"/>
              <a:t>Tanulói visszajelzések</a:t>
            </a:r>
            <a:endParaRPr lang="en-US" sz="90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553C661-F47E-31DB-30EF-08DC88DC2AE4}"/>
              </a:ext>
            </a:extLst>
          </p:cNvPr>
          <p:cNvGraphicFramePr>
            <a:graphicFrameLocks noGrp="1"/>
          </p:cNvGraphicFramePr>
          <p:nvPr/>
        </p:nvGraphicFramePr>
        <p:xfrm>
          <a:off x="1259381" y="918541"/>
          <a:ext cx="5236669" cy="4816835"/>
        </p:xfrm>
        <a:graphic>
          <a:graphicData uri="http://schemas.openxmlformats.org/drawingml/2006/table">
            <a:tbl>
              <a:tblPr firstRow="1" firstCol="1" bandRow="1"/>
              <a:tblGrid>
                <a:gridCol w="5236669">
                  <a:extLst>
                    <a:ext uri="{9D8B030D-6E8A-4147-A177-3AD203B41FA5}">
                      <a16:colId xmlns:a16="http://schemas.microsoft.com/office/drawing/2014/main" val="2238556929"/>
                    </a:ext>
                  </a:extLst>
                </a:gridCol>
              </a:tblGrid>
              <a:tr h="366706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900" b="1" i="0" u="none" strike="noStrike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Örülök</a:t>
                      </a:r>
                      <a:r>
                        <a:rPr lang="en-US" sz="1900" b="1" i="0" u="none" strike="noStrike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900" b="1" i="0" u="none" strike="noStrike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hogy</a:t>
                      </a:r>
                      <a:r>
                        <a:rPr lang="en-US" sz="1900" b="1" i="0" u="none" strike="noStrike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b="1" i="0" u="none" strike="noStrike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lehetőségem</a:t>
                      </a:r>
                      <a:r>
                        <a:rPr lang="en-US" sz="1900" b="1" i="0" u="none" strike="noStrike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volt</a:t>
                      </a:r>
                      <a:endParaRPr lang="en-US" sz="3100" b="0" i="0" u="none" strike="noStrike" dirty="0">
                        <a:effectLst/>
                        <a:latin typeface="+mj-lt"/>
                      </a:endParaRPr>
                    </a:p>
                  </a:txBody>
                  <a:tcPr marL="116936" marR="116936" marT="16241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6436516"/>
                  </a:ext>
                </a:extLst>
              </a:tr>
              <a:tr h="4366254">
                <a:tc>
                  <a:txBody>
                    <a:bodyPr/>
                    <a:lstStyle/>
                    <a:p>
                      <a:pPr marL="347472" indent="-347472" algn="just" fontAlgn="t">
                        <a:lnSpc>
                          <a:spcPct val="150000"/>
                        </a:lnSpc>
                        <a:buClrTx/>
                        <a:buSzPts val="1100"/>
                        <a:buFont typeface="Symbol" panose="05050102010706020507" pitchFamily="18" charset="2"/>
                        <a:buChar char="·"/>
                      </a:pPr>
                      <a:r>
                        <a:rPr lang="en-US" sz="1900" b="0" i="0" u="none" strike="noStrike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Egy</a:t>
                      </a:r>
                      <a:r>
                        <a:rPr lang="en-US" sz="1900" b="0" i="0" u="none" strike="noStrike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b="0" i="0" u="none" strike="noStrike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csapattárssal</a:t>
                      </a:r>
                      <a:r>
                        <a:rPr lang="en-US" sz="1900" b="0" i="0" u="none" strike="noStrike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b="0" i="0" u="none" strike="noStrike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együtt</a:t>
                      </a:r>
                      <a:r>
                        <a:rPr lang="en-US" sz="1900" b="0" i="0" u="none" strike="noStrike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b="0" i="0" u="none" strike="noStrike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elmélyedni</a:t>
                      </a:r>
                      <a:r>
                        <a:rPr lang="en-US" sz="1900" b="0" i="0" u="none" strike="noStrike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 </a:t>
                      </a:r>
                      <a:r>
                        <a:rPr lang="en-US" sz="1900" b="0" i="0" u="none" strike="noStrike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témában</a:t>
                      </a:r>
                      <a:endParaRPr lang="en-US" sz="1900" b="0" i="0" u="none" strike="noStrike" dirty="0">
                        <a:effectLst/>
                        <a:latin typeface="+mj-lt"/>
                      </a:endParaRPr>
                    </a:p>
                    <a:p>
                      <a:pPr marL="347472" indent="-347472" algn="just" fontAlgn="t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900" b="0" i="0" u="none" strike="noStrike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Mélyen</a:t>
                      </a:r>
                      <a:r>
                        <a:rPr lang="en-US" sz="1900" b="0" i="0" u="none" strike="noStrike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b="0" i="0" u="none" strike="noStrike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megismerni</a:t>
                      </a:r>
                      <a:r>
                        <a:rPr lang="en-US" sz="1900" b="0" i="0" u="none" strike="noStrike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b="0" i="0" u="none" strike="noStrike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egy</a:t>
                      </a:r>
                      <a:r>
                        <a:rPr lang="en-US" sz="1900" b="0" i="0" u="none" strike="noStrike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b="0" i="0" u="none" strike="noStrike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hétköznapi</a:t>
                      </a:r>
                      <a:r>
                        <a:rPr lang="en-US" sz="1900" b="0" i="0" u="none" strike="noStrike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900" b="0" i="0" u="none" strike="noStrike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mindenki</a:t>
                      </a:r>
                      <a:r>
                        <a:rPr lang="en-US" sz="1900" b="0" i="0" u="none" strike="noStrike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b="0" i="0" u="none" strike="noStrike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által</a:t>
                      </a:r>
                      <a:r>
                        <a:rPr lang="en-US" sz="1900" b="0" i="0" u="none" strike="noStrike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b="0" i="0" u="none" strike="noStrike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használt</a:t>
                      </a:r>
                      <a:r>
                        <a:rPr lang="en-US" sz="1900" b="0" i="0" u="none" strike="noStrike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b="0" i="0" u="none" strike="noStrike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eszközt</a:t>
                      </a:r>
                      <a:endParaRPr lang="hu-HU" sz="1900" b="0" i="0" u="none" strike="noStrike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7472" indent="-347472" algn="just" fontAlgn="t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900" b="0" i="0" u="none" strike="noStrike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Megismerkedni</a:t>
                      </a:r>
                      <a:r>
                        <a:rPr lang="en-US" sz="1900" b="0" i="0" u="none" strike="noStrike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 </a:t>
                      </a:r>
                      <a:r>
                        <a:rPr lang="en-US" sz="1900" b="0" i="0" u="none" strike="noStrike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kutatás</a:t>
                      </a:r>
                      <a:r>
                        <a:rPr lang="en-US" sz="1900" b="0" i="0" u="none" strike="noStrike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b="0" i="0" u="none" strike="noStrike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területével</a:t>
                      </a:r>
                      <a:endParaRPr lang="hu-HU" sz="1900" b="0" i="0" u="none" strike="noStrike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7472" indent="-347472" algn="just" fontAlgn="t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900" b="0" i="0" u="none" strike="noStrike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Az </a:t>
                      </a:r>
                      <a:r>
                        <a:rPr lang="en-US" sz="1900" b="0" i="0" u="none" strike="noStrike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osztály</a:t>
                      </a:r>
                      <a:r>
                        <a:rPr lang="en-US" sz="1900" b="0" i="0" u="none" strike="noStrike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b="0" i="0" u="none" strike="noStrike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előtt</a:t>
                      </a:r>
                      <a:r>
                        <a:rPr lang="en-US" sz="1900" b="0" i="0" u="none" strike="noStrike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b="0" i="0" u="none" strike="noStrike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gyakorolni</a:t>
                      </a:r>
                      <a:r>
                        <a:rPr lang="en-US" sz="1900" b="0" i="0" u="none" strike="noStrike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b="0" i="0" u="none" strike="noStrike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az</a:t>
                      </a:r>
                      <a:r>
                        <a:rPr lang="en-US" sz="1900" b="0" i="0" u="none" strike="noStrike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b="0" i="0" u="none" strike="noStrike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előadást</a:t>
                      </a:r>
                      <a:endParaRPr lang="hu-HU" sz="1900" b="0" i="0" u="none" strike="noStrike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7472" indent="-347472" algn="just" fontAlgn="t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900" b="0" i="0" u="none" strike="noStrike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Elsajátítani</a:t>
                      </a:r>
                      <a:r>
                        <a:rPr lang="en-US" sz="1900" b="0" i="0" u="none" strike="noStrike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 </a:t>
                      </a:r>
                      <a:r>
                        <a:rPr lang="en-US" sz="1900" b="0" i="0" u="none" strike="noStrike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számomra</a:t>
                      </a:r>
                      <a:r>
                        <a:rPr lang="en-US" sz="1900" b="0" i="0" u="none" strike="noStrike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 </a:t>
                      </a:r>
                      <a:r>
                        <a:rPr lang="en-US" sz="1900" b="0" i="0" u="none" strike="noStrike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jövőben</a:t>
                      </a:r>
                      <a:r>
                        <a:rPr lang="en-US" sz="1900" b="0" i="0" u="none" strike="noStrike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is </a:t>
                      </a:r>
                      <a:r>
                        <a:rPr lang="en-US" sz="1900" b="0" i="0" u="none" strike="noStrike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fontos</a:t>
                      </a:r>
                      <a:r>
                        <a:rPr lang="en-US" sz="1900" b="0" i="0" u="none" strike="noStrike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b="0" i="0" u="none" strike="noStrike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kompetenciákat</a:t>
                      </a:r>
                      <a:endParaRPr lang="hu-HU" sz="1900" b="0" i="0" u="none" strike="noStrike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7472" indent="-347472" algn="just" fontAlgn="t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900" b="0" i="0" u="none" strike="noStrike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</a:t>
                      </a:r>
                      <a:r>
                        <a:rPr lang="en-US" sz="1900" b="0" i="0" u="none" strike="noStrike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projekt</a:t>
                      </a:r>
                      <a:r>
                        <a:rPr lang="en-US" sz="1900" b="0" i="0" u="none" strike="noStrike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b="0" i="0" u="none" strike="noStrike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indokával</a:t>
                      </a:r>
                      <a:r>
                        <a:rPr lang="en-US" sz="1900" b="0" i="0" u="none" strike="noStrike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b="0" i="0" u="none" strike="noStrike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kirándulni</a:t>
                      </a:r>
                      <a:r>
                        <a:rPr lang="en-US" sz="1900" b="0" i="0" u="none" strike="noStrike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b="0" i="0" u="none" strike="noStrike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egy</a:t>
                      </a:r>
                      <a:r>
                        <a:rPr lang="en-US" sz="1900" b="0" i="0" u="none" strike="noStrike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b="0" i="0" u="none" strike="noStrike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jót</a:t>
                      </a:r>
                      <a:r>
                        <a:rPr lang="en-US" sz="1900" b="0" i="0" u="none" strike="noStrike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en-US" sz="1900" b="0" i="0" u="none" strike="noStrike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légnyomás</a:t>
                      </a:r>
                      <a:r>
                        <a:rPr lang="en-US" sz="1900" b="0" i="0" u="none" strike="noStrike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b="0" i="0" u="none" strike="noStrike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mérése</a:t>
                      </a:r>
                      <a:r>
                        <a:rPr lang="en-US" sz="1900" b="0" i="0" u="none" strike="noStrike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3100" b="0" i="0" u="none" strike="noStrike" dirty="0">
                        <a:effectLst/>
                        <a:latin typeface="+mj-lt"/>
                      </a:endParaRPr>
                    </a:p>
                  </a:txBody>
                  <a:tcPr marL="116936" marR="116936" marT="16241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3058784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E635274-89B9-DB5E-106C-8E5C462B2C6E}"/>
              </a:ext>
            </a:extLst>
          </p:cNvPr>
          <p:cNvGraphicFramePr>
            <a:graphicFrameLocks noGrp="1"/>
          </p:cNvGraphicFramePr>
          <p:nvPr/>
        </p:nvGraphicFramePr>
        <p:xfrm>
          <a:off x="7011478" y="918541"/>
          <a:ext cx="4732847" cy="4729784"/>
        </p:xfrm>
        <a:graphic>
          <a:graphicData uri="http://schemas.openxmlformats.org/drawingml/2006/table">
            <a:tbl>
              <a:tblPr firstRow="1" firstCol="1" bandRow="1"/>
              <a:tblGrid>
                <a:gridCol w="4732847">
                  <a:extLst>
                    <a:ext uri="{9D8B030D-6E8A-4147-A177-3AD203B41FA5}">
                      <a16:colId xmlns:a16="http://schemas.microsoft.com/office/drawing/2014/main" val="1283236229"/>
                    </a:ext>
                  </a:extLst>
                </a:gridCol>
              </a:tblGrid>
              <a:tr h="58680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900" b="1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Örülök</a:t>
                      </a:r>
                      <a:r>
                        <a:rPr lang="en-US" sz="1900" b="1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900" b="1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hogy</a:t>
                      </a:r>
                      <a:r>
                        <a:rPr lang="en-US" sz="1900" b="1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b="1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lehetőségem</a:t>
                      </a:r>
                      <a:r>
                        <a:rPr lang="en-US" sz="1900" b="1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volt</a:t>
                      </a:r>
                      <a:endParaRPr lang="en-US" sz="19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7572587"/>
                  </a:ext>
                </a:extLst>
              </a:tr>
              <a:tr h="4142975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1900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Kiállni</a:t>
                      </a:r>
                      <a:r>
                        <a:rPr lang="en-US" sz="1900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az</a:t>
                      </a:r>
                      <a:r>
                        <a:rPr lang="en-US" sz="1900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osztály</a:t>
                      </a:r>
                      <a:r>
                        <a:rPr lang="en-US" sz="1900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elé</a:t>
                      </a:r>
                      <a:r>
                        <a:rPr lang="en-US" sz="1900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és</a:t>
                      </a:r>
                      <a:r>
                        <a:rPr lang="en-US" sz="1900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prezentálni</a:t>
                      </a:r>
                      <a:r>
                        <a:rPr lang="en-US" sz="1900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1900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</a:t>
                      </a:r>
                      <a:r>
                        <a:rPr lang="en-US" sz="1900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témában</a:t>
                      </a:r>
                      <a:r>
                        <a:rPr lang="en-US" sz="1900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ilyen</a:t>
                      </a:r>
                      <a:r>
                        <a:rPr lang="en-US" sz="1900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mélyen</a:t>
                      </a:r>
                      <a:r>
                        <a:rPr lang="en-US" sz="1900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elmélyedni</a:t>
                      </a:r>
                      <a:endParaRPr lang="en-US" sz="19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1900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</a:t>
                      </a:r>
                      <a:r>
                        <a:rPr lang="en-US" sz="1900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saját</a:t>
                      </a:r>
                      <a:r>
                        <a:rPr lang="en-US" sz="1900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ötleteimet</a:t>
                      </a:r>
                      <a:r>
                        <a:rPr lang="en-US" sz="1900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megvalósítani</a:t>
                      </a:r>
                      <a:endParaRPr lang="en-US" sz="19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1900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Kipróbálni</a:t>
                      </a:r>
                      <a:r>
                        <a:rPr lang="en-US" sz="1900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egy</a:t>
                      </a:r>
                      <a:r>
                        <a:rPr lang="en-US" sz="1900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kutatást</a:t>
                      </a:r>
                      <a:endParaRPr lang="en-US" sz="19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1900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Megalkotni</a:t>
                      </a:r>
                      <a:r>
                        <a:rPr lang="en-US" sz="1900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egy</a:t>
                      </a:r>
                      <a:r>
                        <a:rPr lang="en-US" sz="1900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mérési</a:t>
                      </a:r>
                      <a:r>
                        <a:rPr lang="en-US" sz="1900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elrendezést</a:t>
                      </a:r>
                      <a:endParaRPr lang="en-US" sz="19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1900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Méréseket</a:t>
                      </a:r>
                      <a:r>
                        <a:rPr lang="en-US" sz="1900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végezni</a:t>
                      </a:r>
                      <a:endParaRPr lang="en-US" sz="19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900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Megismerni</a:t>
                      </a:r>
                      <a:r>
                        <a:rPr lang="en-US" sz="1900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az</a:t>
                      </a:r>
                      <a:r>
                        <a:rPr lang="en-US" sz="1900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adott</a:t>
                      </a:r>
                      <a:r>
                        <a:rPr lang="en-US" sz="1900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téma</a:t>
                      </a:r>
                      <a:r>
                        <a:rPr lang="en-US" sz="1900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gyakorlati</a:t>
                      </a:r>
                      <a:r>
                        <a:rPr lang="en-US" sz="1900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hasznosíthatóságát</a:t>
                      </a:r>
                      <a:endParaRPr lang="en-US" sz="19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69612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23564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63BCE0-5A0A-F5E6-3D0B-7D44AE575B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20624" y="6019801"/>
            <a:ext cx="457200" cy="18415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75DF2D63-3FF5-D547-96B9-BE9CCD1ABA58}" type="slidenum">
              <a:rPr lang="en-US" smtClean="0"/>
              <a:pPr>
                <a:spcAft>
                  <a:spcPts val="600"/>
                </a:spcAft>
              </a:pPr>
              <a:t>26</a:t>
            </a:fld>
            <a:endParaRPr lang="en-US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CA7359C-53FE-1277-7DB7-AB14377BF497}"/>
              </a:ext>
            </a:extLst>
          </p:cNvPr>
          <p:cNvGraphicFramePr>
            <a:graphicFrameLocks noGrp="1"/>
          </p:cNvGraphicFramePr>
          <p:nvPr/>
        </p:nvGraphicFramePr>
        <p:xfrm>
          <a:off x="1808921" y="1172817"/>
          <a:ext cx="9054548" cy="4368890"/>
        </p:xfrm>
        <a:graphic>
          <a:graphicData uri="http://schemas.openxmlformats.org/drawingml/2006/table">
            <a:tbl>
              <a:tblPr firstRow="1" firstCol="1" bandRow="1"/>
              <a:tblGrid>
                <a:gridCol w="4527274">
                  <a:extLst>
                    <a:ext uri="{9D8B030D-6E8A-4147-A177-3AD203B41FA5}">
                      <a16:colId xmlns:a16="http://schemas.microsoft.com/office/drawing/2014/main" val="2369444165"/>
                    </a:ext>
                  </a:extLst>
                </a:gridCol>
                <a:gridCol w="4527274">
                  <a:extLst>
                    <a:ext uri="{9D8B030D-6E8A-4147-A177-3AD203B41FA5}">
                      <a16:colId xmlns:a16="http://schemas.microsoft.com/office/drawing/2014/main" val="1473268498"/>
                    </a:ext>
                  </a:extLst>
                </a:gridCol>
              </a:tblGrid>
              <a:tr h="50154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900" b="1" kern="1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Amit igazán megértettem</a:t>
                      </a:r>
                      <a:endParaRPr lang="en-US" sz="19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900" b="1" kern="1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Amit a bemutatóból tanultam</a:t>
                      </a:r>
                      <a:endParaRPr lang="en-US" sz="19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7622324"/>
                  </a:ext>
                </a:extLst>
              </a:tr>
              <a:tr h="376233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1900" kern="1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Nem lehet minden jelenségre általános matematikai leírást adni.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1900" kern="1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vizsgált probléma alapjait.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1900" kern="1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Hogy mennyire összetett egy kutatás és mennyire bonyolult kidolgozni.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1900" kern="1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szakirodalomfeldolgozást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1900" kern="1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Az előadás, előadói készségek fontosságát</a:t>
                      </a:r>
                    </a:p>
                    <a:p>
                      <a:pPr marL="457200" algn="just">
                        <a:lnSpc>
                          <a:spcPct val="150000"/>
                        </a:lnSpc>
                      </a:pPr>
                      <a:r>
                        <a:rPr lang="en-US" sz="1900" kern="1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1900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Szükség</a:t>
                      </a:r>
                      <a:r>
                        <a:rPr lang="en-US" sz="1900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van </a:t>
                      </a:r>
                      <a:r>
                        <a:rPr lang="en-US" sz="1900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egy</a:t>
                      </a:r>
                      <a:r>
                        <a:rPr lang="en-US" sz="1900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tiszta</a:t>
                      </a:r>
                      <a:r>
                        <a:rPr lang="en-US" sz="1900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gondolatmenetre</a:t>
                      </a:r>
                      <a:r>
                        <a:rPr lang="en-US" sz="1900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és</a:t>
                      </a:r>
                      <a:r>
                        <a:rPr lang="en-US" sz="1900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az</a:t>
                      </a:r>
                      <a:r>
                        <a:rPr lang="en-US" sz="1900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előadás</a:t>
                      </a:r>
                      <a:r>
                        <a:rPr lang="en-US" sz="1900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jól</a:t>
                      </a:r>
                      <a:r>
                        <a:rPr lang="en-US" sz="1900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átgondolt</a:t>
                      </a:r>
                      <a:r>
                        <a:rPr lang="en-US" sz="1900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felépítésére</a:t>
                      </a:r>
                      <a:r>
                        <a:rPr lang="en-US" sz="1900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1900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</a:t>
                      </a:r>
                      <a:r>
                        <a:rPr lang="en-US" sz="1900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szerzett</a:t>
                      </a:r>
                      <a:r>
                        <a:rPr lang="en-US" sz="1900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tudás</a:t>
                      </a:r>
                      <a:r>
                        <a:rPr lang="en-US" sz="1900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bemutatása</a:t>
                      </a:r>
                      <a:r>
                        <a:rPr lang="en-US" sz="1900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nem</a:t>
                      </a:r>
                      <a:r>
                        <a:rPr lang="en-US" sz="1900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triviális</a:t>
                      </a:r>
                      <a:r>
                        <a:rPr lang="en-US" sz="1900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900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az</a:t>
                      </a:r>
                      <a:r>
                        <a:rPr lang="en-US" sz="1900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előadásra</a:t>
                      </a:r>
                      <a:r>
                        <a:rPr lang="en-US" sz="1900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alaposan</a:t>
                      </a:r>
                      <a:r>
                        <a:rPr lang="en-US" sz="1900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fel</a:t>
                      </a:r>
                      <a:r>
                        <a:rPr lang="en-US" sz="1900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kell</a:t>
                      </a:r>
                      <a:r>
                        <a:rPr lang="en-US" sz="1900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készülni</a:t>
                      </a:r>
                      <a:r>
                        <a:rPr lang="en-US" sz="1900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1900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Az </a:t>
                      </a:r>
                      <a:r>
                        <a:rPr lang="en-US" sz="1900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elhangzottakat</a:t>
                      </a:r>
                      <a:r>
                        <a:rPr lang="en-US" sz="1900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támasszuk</a:t>
                      </a:r>
                      <a:r>
                        <a:rPr lang="en-US" sz="1900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alá</a:t>
                      </a:r>
                      <a:r>
                        <a:rPr lang="en-US" sz="1900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érvekkel</a:t>
                      </a:r>
                      <a:r>
                        <a:rPr lang="en-US" sz="1900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900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Nem </a:t>
                      </a:r>
                      <a:r>
                        <a:rPr lang="en-US" sz="1900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elég</a:t>
                      </a:r>
                      <a:r>
                        <a:rPr lang="en-US" sz="1900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adott</a:t>
                      </a:r>
                      <a:r>
                        <a:rPr lang="en-US" sz="1900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részekre</a:t>
                      </a:r>
                      <a:r>
                        <a:rPr lang="en-US" sz="1900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koncentrálni</a:t>
                      </a:r>
                      <a:r>
                        <a:rPr lang="en-US" sz="1900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900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fontos</a:t>
                      </a:r>
                      <a:r>
                        <a:rPr lang="en-US" sz="1900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900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hogy</a:t>
                      </a:r>
                      <a:r>
                        <a:rPr lang="en-US" sz="1900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 </a:t>
                      </a:r>
                      <a:r>
                        <a:rPr lang="en-US" sz="1900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probléma</a:t>
                      </a:r>
                      <a:r>
                        <a:rPr lang="en-US" sz="1900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minden</a:t>
                      </a:r>
                      <a:r>
                        <a:rPr lang="en-US" sz="1900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részletét</a:t>
                      </a:r>
                      <a:r>
                        <a:rPr lang="en-US" sz="1900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értsük</a:t>
                      </a:r>
                      <a:r>
                        <a:rPr lang="en-US" sz="1900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900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legyen</a:t>
                      </a:r>
                      <a:r>
                        <a:rPr lang="en-US" sz="1900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egy</a:t>
                      </a:r>
                      <a:r>
                        <a:rPr lang="en-US" sz="1900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átfogó</a:t>
                      </a:r>
                      <a:r>
                        <a:rPr lang="en-US" sz="1900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tudásunk</a:t>
                      </a:r>
                      <a:r>
                        <a:rPr lang="en-US" sz="1900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52510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76808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B0E65BD9-F009-D165-A49A-FC2265DCFC5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911600" y="1006414"/>
          <a:ext cx="4651375" cy="4259962"/>
        </p:xfrm>
        <a:graphic>
          <a:graphicData uri="http://schemas.openxmlformats.org/drawingml/2006/table">
            <a:tbl>
              <a:tblPr firstRow="1" firstCol="1" bandRow="1"/>
              <a:tblGrid>
                <a:gridCol w="4651375">
                  <a:extLst>
                    <a:ext uri="{9D8B030D-6E8A-4147-A177-3AD203B41FA5}">
                      <a16:colId xmlns:a16="http://schemas.microsoft.com/office/drawing/2014/main" val="4237299116"/>
                    </a:ext>
                  </a:extLst>
                </a:gridCol>
              </a:tblGrid>
              <a:tr h="36255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900" b="1" kern="1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következő készségeim fejlődtek</a:t>
                      </a:r>
                      <a:endParaRPr lang="en-US" sz="19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4566821"/>
                  </a:ext>
                </a:extLst>
              </a:tr>
              <a:tr h="2628801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1900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Előadói</a:t>
                      </a:r>
                      <a:r>
                        <a:rPr lang="en-US" sz="1900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900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retorikai</a:t>
                      </a:r>
                      <a:endParaRPr lang="en-US" sz="19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1900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Mérés</a:t>
                      </a:r>
                      <a:r>
                        <a:rPr lang="en-US" sz="1900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kivitelezése</a:t>
                      </a:r>
                      <a:endParaRPr lang="en-US" sz="19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1900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Adatfeldolgozás</a:t>
                      </a:r>
                      <a:r>
                        <a:rPr lang="en-US" sz="1900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900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kiértékelés</a:t>
                      </a:r>
                      <a:endParaRPr lang="en-US" sz="19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1900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Önálló</a:t>
                      </a:r>
                      <a:r>
                        <a:rPr lang="en-US" sz="1900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900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logikus</a:t>
                      </a:r>
                      <a:r>
                        <a:rPr lang="en-US" sz="1900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gondolkodás</a:t>
                      </a:r>
                      <a:endParaRPr lang="en-US" sz="19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1900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Modellalkotás</a:t>
                      </a:r>
                      <a:endParaRPr lang="en-US" sz="19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1900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Perspektivikus</a:t>
                      </a:r>
                      <a:r>
                        <a:rPr lang="en-US" sz="1900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gondolkodás</a:t>
                      </a:r>
                      <a:endParaRPr lang="en-US" sz="19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1900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Szakirodalomkutatás</a:t>
                      </a:r>
                      <a:r>
                        <a:rPr lang="en-US" sz="1900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en-US" sz="1900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információ</a:t>
                      </a:r>
                      <a:r>
                        <a:rPr lang="en-US" sz="1900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szűrése</a:t>
                      </a:r>
                      <a:endParaRPr lang="en-US" sz="19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1900" kern="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Kreativitás</a:t>
                      </a:r>
                      <a:endParaRPr lang="en-US" sz="19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900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7347881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13DEE1-B950-BD1F-9A95-6450DC17A5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3243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464C9CE-0E32-3897-517E-E44D66C3BD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t>28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19E24B-2CF0-7925-513E-0B46A4172B5A}"/>
              </a:ext>
            </a:extLst>
          </p:cNvPr>
          <p:cNvSpPr txBox="1"/>
          <p:nvPr/>
        </p:nvSpPr>
        <p:spPr>
          <a:xfrm>
            <a:off x="1343023" y="2876550"/>
            <a:ext cx="533400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/>
              <a:t>Hömöstrei</a:t>
            </a:r>
            <a:r>
              <a:rPr lang="hu-HU" dirty="0"/>
              <a:t> Mihály</a:t>
            </a:r>
          </a:p>
          <a:p>
            <a:endParaRPr lang="hu-HU" dirty="0"/>
          </a:p>
          <a:p>
            <a:r>
              <a:rPr lang="hu-HU" dirty="0" err="1"/>
              <a:t>Szeidemann</a:t>
            </a:r>
            <a:r>
              <a:rPr lang="hu-HU" dirty="0"/>
              <a:t> Ákos</a:t>
            </a:r>
          </a:p>
          <a:p>
            <a:endParaRPr lang="hu-HU" dirty="0"/>
          </a:p>
          <a:p>
            <a:r>
              <a:rPr lang="hu-HU" dirty="0" err="1"/>
              <a:t>Csernovszky</a:t>
            </a:r>
            <a:r>
              <a:rPr lang="hu-HU" dirty="0"/>
              <a:t> Zoltán</a:t>
            </a:r>
          </a:p>
          <a:p>
            <a:endParaRPr lang="hu-HU" dirty="0"/>
          </a:p>
          <a:p>
            <a:r>
              <a:rPr lang="hu-HU" dirty="0"/>
              <a:t>Fazekas 2024B</a:t>
            </a:r>
          </a:p>
          <a:p>
            <a:endParaRPr lang="hu-HU" dirty="0"/>
          </a:p>
          <a:p>
            <a:endParaRPr lang="hu-H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881EBB-3C6D-0858-F260-CC47DE9A00BE}"/>
              </a:ext>
            </a:extLst>
          </p:cNvPr>
          <p:cNvSpPr txBox="1"/>
          <p:nvPr/>
        </p:nvSpPr>
        <p:spPr>
          <a:xfrm>
            <a:off x="1091374" y="791676"/>
            <a:ext cx="11171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i="1" dirty="0">
                <a:solidFill>
                  <a:schemeClr val="tx2"/>
                </a:solidFill>
                <a:latin typeface="Aptos Display headings"/>
              </a:rPr>
              <a:t>Köszönetnyilvánítás</a:t>
            </a:r>
            <a:endParaRPr lang="en-US" sz="3600" b="1" i="1" dirty="0">
              <a:solidFill>
                <a:schemeClr val="tx2"/>
              </a:solidFill>
              <a:latin typeface="Aptos Display heading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66BD94-499B-61E6-A543-08D92BED3D76}"/>
              </a:ext>
            </a:extLst>
          </p:cNvPr>
          <p:cNvSpPr txBox="1"/>
          <p:nvPr/>
        </p:nvSpPr>
        <p:spPr>
          <a:xfrm>
            <a:off x="1238250" y="1901175"/>
            <a:ext cx="6610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A Kutatási naplós csoportnak</a:t>
            </a:r>
          </a:p>
        </p:txBody>
      </p:sp>
    </p:spTree>
    <p:extLst>
      <p:ext uri="{BB962C8B-B14F-4D97-AF65-F5344CB8AC3E}">
        <p14:creationId xmlns:p14="http://schemas.microsoft.com/office/powerpoint/2010/main" val="23170074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83D823-78C9-783E-C652-CF8E56943F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t>29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9CF3DD-B82E-B156-FBC5-622B52AF6FB5}"/>
              </a:ext>
            </a:extLst>
          </p:cNvPr>
          <p:cNvSpPr txBox="1"/>
          <p:nvPr/>
        </p:nvSpPr>
        <p:spPr>
          <a:xfrm>
            <a:off x="1091374" y="791676"/>
            <a:ext cx="11171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i="1" dirty="0">
                <a:solidFill>
                  <a:schemeClr val="tx2"/>
                </a:solidFill>
                <a:latin typeface="Aptos Display headings"/>
              </a:rPr>
              <a:t>Hogyan tovább? Hova tovább?</a:t>
            </a:r>
            <a:endParaRPr lang="en-US" sz="3600" b="1" i="1" dirty="0">
              <a:solidFill>
                <a:schemeClr val="tx2"/>
              </a:solidFill>
              <a:latin typeface="Aptos Display heading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96F059-873B-5D7D-C4F9-BDCF956524AC}"/>
              </a:ext>
            </a:extLst>
          </p:cNvPr>
          <p:cNvSpPr txBox="1"/>
          <p:nvPr/>
        </p:nvSpPr>
        <p:spPr>
          <a:xfrm>
            <a:off x="1091374" y="2010043"/>
            <a:ext cx="948690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/>
              <a:t>Próbáld ki te is.</a:t>
            </a:r>
          </a:p>
          <a:p>
            <a:endParaRPr lang="hu-HU" sz="2000" dirty="0"/>
          </a:p>
          <a:p>
            <a:r>
              <a:rPr lang="hu-HU" sz="2000" dirty="0"/>
              <a:t>A tanév során bármikor bekapcsolódhatsz nagymintás vizsgálatainkba. Keress meg! </a:t>
            </a:r>
            <a:r>
              <a:rPr lang="hu-HU" sz="2000" dirty="0">
                <a:sym typeface="Wingdings" panose="05000000000000000000" pitchFamily="2" charset="2"/>
              </a:rPr>
              <a:t></a:t>
            </a:r>
          </a:p>
          <a:p>
            <a:endParaRPr lang="hu-HU" sz="2000" dirty="0">
              <a:sym typeface="Wingdings" panose="05000000000000000000" pitchFamily="2" charset="2"/>
            </a:endParaRPr>
          </a:p>
          <a:p>
            <a:r>
              <a:rPr lang="hu-HU" sz="2000" dirty="0">
                <a:sym typeface="Wingdings" panose="05000000000000000000" pitchFamily="2" charset="2"/>
              </a:rPr>
              <a:t>Ha konkrét kidolgozási lehetőségek érdekelnek, illetve lesz projektérettségiződ: </a:t>
            </a:r>
            <a:r>
              <a:rPr lang="hu-HU" sz="2000" dirty="0" err="1">
                <a:sym typeface="Wingdings" panose="05000000000000000000" pitchFamily="2" charset="2"/>
              </a:rPr>
              <a:t>Szeidemann</a:t>
            </a:r>
            <a:r>
              <a:rPr lang="hu-HU" sz="2000" dirty="0">
                <a:sym typeface="Wingdings" panose="05000000000000000000" pitchFamily="2" charset="2"/>
              </a:rPr>
              <a:t> Ákos műhelyével folytasd.</a:t>
            </a:r>
          </a:p>
          <a:p>
            <a:endParaRPr lang="hu-HU" dirty="0"/>
          </a:p>
          <a:p>
            <a:r>
              <a:rPr lang="hu-HU" dirty="0"/>
              <a:t>Helyszín: itt az </a:t>
            </a:r>
            <a:r>
              <a:rPr lang="hu-HU" dirty="0" err="1"/>
              <a:t>Öveges</a:t>
            </a:r>
            <a:r>
              <a:rPr lang="hu-HU" dirty="0"/>
              <a:t> laborban</a:t>
            </a:r>
          </a:p>
          <a:p>
            <a:r>
              <a:rPr lang="hu-HU" dirty="0"/>
              <a:t>Időpont: 16:50-17:30 és 17:45-18:25</a:t>
            </a:r>
          </a:p>
        </p:txBody>
      </p:sp>
    </p:spTree>
    <p:extLst>
      <p:ext uri="{BB962C8B-B14F-4D97-AF65-F5344CB8AC3E}">
        <p14:creationId xmlns:p14="http://schemas.microsoft.com/office/powerpoint/2010/main" val="377541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3FE20BF-6F3F-AAD9-3321-4C2E9BF02E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42754F-0B62-BB43-A2E4-46EE8B5A483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AD6B96-5C8D-F081-ED12-E62877279799}"/>
              </a:ext>
            </a:extLst>
          </p:cNvPr>
          <p:cNvSpPr txBox="1"/>
          <p:nvPr/>
        </p:nvSpPr>
        <p:spPr>
          <a:xfrm>
            <a:off x="877824" y="1544750"/>
            <a:ext cx="990911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/>
              <a:t>Angol nyelv és kultúra tanára – fizikatanár, 2020, ELTE BTK</a:t>
            </a:r>
          </a:p>
          <a:p>
            <a:endParaRPr lang="hu-H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/>
              <a:t>Budapesti Fazekas Mihály Gyakorló Általános Iskola és Gimnázium, </a:t>
            </a:r>
            <a:r>
              <a:rPr lang="hu-HU" sz="2000" b="1" dirty="0"/>
              <a:t>fizikatanár</a:t>
            </a:r>
            <a:r>
              <a:rPr lang="hu-HU" sz="2000" dirty="0"/>
              <a:t> 2019-</a:t>
            </a:r>
          </a:p>
          <a:p>
            <a:endParaRPr lang="hu-H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/>
              <a:t>ELTE Fizikai és Csillagászati Intézet, </a:t>
            </a:r>
            <a:r>
              <a:rPr lang="hu-HU" sz="2000" b="1" dirty="0"/>
              <a:t>szakmódszertanos mestertanár</a:t>
            </a:r>
            <a:r>
              <a:rPr lang="hu-HU" sz="2000" dirty="0"/>
              <a:t>, 2023-</a:t>
            </a:r>
          </a:p>
          <a:p>
            <a:endParaRPr lang="hu-H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b="1" dirty="0"/>
              <a:t>MTA-ELTE Fizikatanítás Digitális Támogatással Kutatócsoport Cselekvésközpontú fizikatanítás </a:t>
            </a:r>
            <a:r>
              <a:rPr lang="hu-HU" sz="2000" dirty="0"/>
              <a:t>munkacsoport – </a:t>
            </a:r>
            <a:r>
              <a:rPr lang="hu-HU" sz="2000" dirty="0" err="1"/>
              <a:t>Arduinóval</a:t>
            </a:r>
            <a:r>
              <a:rPr lang="hu-HU" sz="2000" dirty="0"/>
              <a:t> támogatott tanulói kísérletek és Kutatási naplós projekt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/>
              <a:t>ELTE Fizika Tanítása </a:t>
            </a:r>
            <a:r>
              <a:rPr lang="hu-HU" sz="2000" b="1" dirty="0"/>
              <a:t>Doktori Program</a:t>
            </a:r>
            <a:r>
              <a:rPr lang="hu-HU" sz="2000" dirty="0"/>
              <a:t>, 2020- </a:t>
            </a:r>
          </a:p>
          <a:p>
            <a:endParaRPr lang="hu-HU" sz="2000" dirty="0"/>
          </a:p>
          <a:p>
            <a:endParaRPr lang="hu-HU" sz="2000" dirty="0"/>
          </a:p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126F702-B20C-B0B2-AEA1-1395A7A28404}"/>
              </a:ext>
            </a:extLst>
          </p:cNvPr>
          <p:cNvSpPr/>
          <p:nvPr/>
        </p:nvSpPr>
        <p:spPr>
          <a:xfrm>
            <a:off x="-8001" y="669807"/>
            <a:ext cx="3238500" cy="4566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/>
              <a:t>Bemutatkozás</a:t>
            </a:r>
            <a:endParaRPr lang="en-US" sz="2000" b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F145FEE-B17F-4628-5073-FA64A75B8EB0}"/>
              </a:ext>
            </a:extLst>
          </p:cNvPr>
          <p:cNvSpPr/>
          <p:nvPr/>
        </p:nvSpPr>
        <p:spPr>
          <a:xfrm>
            <a:off x="2528887" y="5172227"/>
            <a:ext cx="7134225" cy="7429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/>
              <a:t>A mechanika interdiszciplináris tanításának és a tanulói kísérletek fejlesztési lehetőségei</a:t>
            </a:r>
          </a:p>
        </p:txBody>
      </p:sp>
    </p:spTree>
    <p:extLst>
      <p:ext uri="{BB962C8B-B14F-4D97-AF65-F5344CB8AC3E}">
        <p14:creationId xmlns:p14="http://schemas.microsoft.com/office/powerpoint/2010/main" val="3239372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A3C807D-C3AB-91DD-8D6F-DF0F4F1754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t>30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0404D5-39B7-9308-5584-84D7033DB36C}"/>
              </a:ext>
            </a:extLst>
          </p:cNvPr>
          <p:cNvSpPr txBox="1"/>
          <p:nvPr/>
        </p:nvSpPr>
        <p:spPr>
          <a:xfrm>
            <a:off x="729424" y="730248"/>
            <a:ext cx="11171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i="1" dirty="0">
                <a:solidFill>
                  <a:schemeClr val="tx2"/>
                </a:solidFill>
                <a:latin typeface="Aptos Display headings"/>
              </a:rPr>
              <a:t>Kapcsolat</a:t>
            </a:r>
            <a:endParaRPr lang="en-US" sz="3600" b="1" i="1" dirty="0">
              <a:solidFill>
                <a:schemeClr val="tx2"/>
              </a:solidFill>
              <a:latin typeface="Aptos Display heading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00AFE3-5B98-C111-6BBB-B7504F7EFE20}"/>
              </a:ext>
            </a:extLst>
          </p:cNvPr>
          <p:cNvSpPr txBox="1"/>
          <p:nvPr/>
        </p:nvSpPr>
        <p:spPr>
          <a:xfrm>
            <a:off x="4563999" y="3144192"/>
            <a:ext cx="7877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schniderd@f.fazekas.hu</a:t>
            </a:r>
          </a:p>
        </p:txBody>
      </p:sp>
    </p:spTree>
    <p:extLst>
      <p:ext uri="{BB962C8B-B14F-4D97-AF65-F5344CB8AC3E}">
        <p14:creationId xmlns:p14="http://schemas.microsoft.com/office/powerpoint/2010/main" val="196388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08D8466-A9A2-2DAA-A9D3-8C52F07B78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t>4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ACC14A5-8287-2A4E-64C0-691733912315}"/>
              </a:ext>
            </a:extLst>
          </p:cNvPr>
          <p:cNvSpPr/>
          <p:nvPr/>
        </p:nvSpPr>
        <p:spPr>
          <a:xfrm>
            <a:off x="2412206" y="187322"/>
            <a:ext cx="7510462" cy="10509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/>
              <a:t>A mechanika interdiszciplináris tanításának és a tanulói kísérletek fejlesztési lehetőségei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39AC2AD-5DA7-BDA4-D9EA-FF0B0AA0C5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224" y="124086"/>
            <a:ext cx="6024294" cy="667067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56AA613-CCAD-1AE4-6C2C-6724F2CE52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9264" y="93661"/>
            <a:ext cx="5356296" cy="667067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5111595-873F-7B69-15B7-FBDFA5FCB29E}"/>
              </a:ext>
            </a:extLst>
          </p:cNvPr>
          <p:cNvSpPr txBox="1"/>
          <p:nvPr/>
        </p:nvSpPr>
        <p:spPr>
          <a:xfrm>
            <a:off x="2517161" y="2489929"/>
            <a:ext cx="75104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hu-HU" sz="2400" dirty="0"/>
              <a:t>Kommunikatív (játékos) elméleti fizikafeladatok</a:t>
            </a:r>
          </a:p>
          <a:p>
            <a:pPr marL="342900" indent="-342900">
              <a:buAutoNum type="arabicPeriod"/>
            </a:pPr>
            <a:r>
              <a:rPr lang="hu-HU" sz="2400" dirty="0" err="1"/>
              <a:t>Arduinóval</a:t>
            </a:r>
            <a:r>
              <a:rPr lang="hu-HU" sz="2400" dirty="0"/>
              <a:t> támogatott tanulói mérések – kompetenciafejlesztő, tudástranszferalapú tanulási folyamat</a:t>
            </a:r>
          </a:p>
          <a:p>
            <a:pPr marL="342900" indent="-342900">
              <a:buAutoNum type="arabicPeriod"/>
            </a:pPr>
            <a:r>
              <a:rPr lang="hu-HU" sz="2400" dirty="0"/>
              <a:t>Projektmódszer, kutatásalapú tanulás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9086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395399-57EE-F091-38B8-4DA9C9F880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42754F-0B62-BB43-A2E4-46EE8B5A483D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4019A7-800E-4D60-EBE5-0031062924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899" t="27821" r="40865" b="22051"/>
          <a:stretch/>
        </p:blipFill>
        <p:spPr>
          <a:xfrm>
            <a:off x="649224" y="904228"/>
            <a:ext cx="6058762" cy="529972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5CF73B3-27A2-E2BD-40EE-66B406BAC399}"/>
              </a:ext>
            </a:extLst>
          </p:cNvPr>
          <p:cNvSpPr/>
          <p:nvPr/>
        </p:nvSpPr>
        <p:spPr>
          <a:xfrm>
            <a:off x="6707986" y="2737832"/>
            <a:ext cx="5110831" cy="1123249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/>
              <a:t>Diákjaink lehet, hogy elfelejtik, hogy mit tanítottunk nekik, de azt nem, hogy hogyan.</a:t>
            </a:r>
            <a:endParaRPr lang="en-US" sz="20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46854E-4F12-8E48-368F-3EBD46FA87A5}"/>
              </a:ext>
            </a:extLst>
          </p:cNvPr>
          <p:cNvSpPr txBox="1"/>
          <p:nvPr/>
        </p:nvSpPr>
        <p:spPr>
          <a:xfrm>
            <a:off x="877824" y="257897"/>
            <a:ext cx="9900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i="1" dirty="0">
                <a:solidFill>
                  <a:schemeClr val="tx2"/>
                </a:solidFill>
                <a:latin typeface="+mj-lt"/>
              </a:rPr>
              <a:t>Juss ki a labirintusból.</a:t>
            </a:r>
            <a:endParaRPr lang="en-US" sz="3600" b="1" i="1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5473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C9CD59E-5FB7-08E7-6CD6-BC3AB4A4AEB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3DC69D-AD4C-BA1D-6F03-B535A3DC2DE1}"/>
              </a:ext>
            </a:extLst>
          </p:cNvPr>
          <p:cNvSpPr txBox="1"/>
          <p:nvPr/>
        </p:nvSpPr>
        <p:spPr>
          <a:xfrm>
            <a:off x="877824" y="161991"/>
            <a:ext cx="9900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i="1" dirty="0">
                <a:solidFill>
                  <a:schemeClr val="tx2"/>
                </a:solidFill>
                <a:latin typeface="+mj-lt"/>
              </a:rPr>
              <a:t>Cselekvésközpontú oktatás – </a:t>
            </a:r>
            <a:r>
              <a:rPr lang="hu-HU" sz="3600" b="1" i="1" dirty="0" err="1">
                <a:solidFill>
                  <a:schemeClr val="tx2"/>
                </a:solidFill>
                <a:latin typeface="+mj-lt"/>
              </a:rPr>
              <a:t>head</a:t>
            </a:r>
            <a:r>
              <a:rPr lang="hu-HU" sz="3600" b="1" i="1" dirty="0">
                <a:solidFill>
                  <a:schemeClr val="tx2"/>
                </a:solidFill>
                <a:latin typeface="+mj-lt"/>
              </a:rPr>
              <a:t>, </a:t>
            </a:r>
            <a:r>
              <a:rPr lang="hu-HU" sz="3600" b="1" i="1" dirty="0" err="1">
                <a:solidFill>
                  <a:schemeClr val="tx2"/>
                </a:solidFill>
                <a:latin typeface="+mj-lt"/>
              </a:rPr>
              <a:t>heart</a:t>
            </a:r>
            <a:r>
              <a:rPr lang="hu-HU" sz="3600" b="1" i="1" dirty="0">
                <a:solidFill>
                  <a:schemeClr val="tx2"/>
                </a:solidFill>
                <a:latin typeface="+mj-lt"/>
              </a:rPr>
              <a:t>, </a:t>
            </a:r>
            <a:r>
              <a:rPr lang="hu-HU" sz="3600" b="1" i="1" dirty="0" err="1">
                <a:solidFill>
                  <a:schemeClr val="tx2"/>
                </a:solidFill>
                <a:latin typeface="+mj-lt"/>
              </a:rPr>
              <a:t>hand</a:t>
            </a:r>
            <a:r>
              <a:rPr lang="hu-HU" sz="3600" b="1" i="1" dirty="0">
                <a:solidFill>
                  <a:schemeClr val="tx2"/>
                </a:solidFill>
                <a:latin typeface="+mj-lt"/>
              </a:rPr>
              <a:t>.</a:t>
            </a:r>
            <a:endParaRPr lang="en-US" sz="3600" b="1" i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6" name="Picture 2" descr="Hand Emoji [Free Download iPhone Emojis] | Emoji Island">
            <a:extLst>
              <a:ext uri="{FF2B5EF4-FFF2-40B4-BE49-F238E27FC236}">
                <a16:creationId xmlns:a16="http://schemas.microsoft.com/office/drawing/2014/main" id="{9D57AEF8-DA3C-28B5-534F-FF3031C485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0783" y="1240747"/>
            <a:ext cx="1169214" cy="1415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Heart 6">
            <a:extLst>
              <a:ext uri="{FF2B5EF4-FFF2-40B4-BE49-F238E27FC236}">
                <a16:creationId xmlns:a16="http://schemas.microsoft.com/office/drawing/2014/main" id="{133373AC-1523-4DCD-170A-0F204C3B9F44}"/>
              </a:ext>
            </a:extLst>
          </p:cNvPr>
          <p:cNvSpPr/>
          <p:nvPr/>
        </p:nvSpPr>
        <p:spPr>
          <a:xfrm>
            <a:off x="10602163" y="3119507"/>
            <a:ext cx="1169213" cy="1130047"/>
          </a:xfrm>
          <a:prstGeom prst="hear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miley Face 7">
            <a:extLst>
              <a:ext uri="{FF2B5EF4-FFF2-40B4-BE49-F238E27FC236}">
                <a16:creationId xmlns:a16="http://schemas.microsoft.com/office/drawing/2014/main" id="{00E8E312-8010-3050-BDE0-CE848AC7F118}"/>
              </a:ext>
            </a:extLst>
          </p:cNvPr>
          <p:cNvSpPr/>
          <p:nvPr/>
        </p:nvSpPr>
        <p:spPr>
          <a:xfrm>
            <a:off x="10639240" y="4712648"/>
            <a:ext cx="1095057" cy="1130047"/>
          </a:xfrm>
          <a:prstGeom prst="smileyFac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B3735EA-2F79-537B-EA7C-98A894AC05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6690" y="882134"/>
            <a:ext cx="8661087" cy="509373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1647AD3-8DF7-3197-0F49-96A068E0593C}"/>
              </a:ext>
            </a:extLst>
          </p:cNvPr>
          <p:cNvSpPr txBox="1"/>
          <p:nvPr/>
        </p:nvSpPr>
        <p:spPr>
          <a:xfrm>
            <a:off x="2093976" y="6197875"/>
            <a:ext cx="8886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Dale, E. et al. (1969). </a:t>
            </a:r>
            <a:r>
              <a:rPr lang="en-US" sz="1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Audio-Visual Methods in Teaching</a:t>
            </a:r>
            <a:r>
              <a:rPr lang="en-US" sz="1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(3rd ed.). New York: Dryden Press.</a:t>
            </a:r>
          </a:p>
          <a:p>
            <a:r>
              <a:rPr lang="hu-H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Gazibara</a:t>
            </a:r>
            <a:r>
              <a:rPr lang="hu-H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S. (2013). „Head, </a:t>
            </a:r>
            <a:r>
              <a:rPr lang="hu-H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heart</a:t>
            </a:r>
            <a:r>
              <a:rPr lang="hu-H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hu-H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hands</a:t>
            </a:r>
            <a:r>
              <a:rPr lang="hu-H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learning</a:t>
            </a:r>
            <a:r>
              <a:rPr lang="hu-H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– A </a:t>
            </a:r>
            <a:r>
              <a:rPr lang="hu-H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challange</a:t>
            </a:r>
            <a:r>
              <a:rPr lang="hu-H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hu-H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contemporar</a:t>
            </a:r>
            <a:r>
              <a:rPr lang="hu-H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education</a:t>
            </a:r>
            <a:r>
              <a:rPr lang="hu-H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DOI: 10.15503/jecs20131-71-82</a:t>
            </a:r>
            <a:endParaRPr lang="hu-H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379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90C850-68BD-60B0-179B-02A7A73F5C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42754F-0B62-BB43-A2E4-46EE8B5A483D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6AE08EA3-C9FE-9E03-42FA-B328B530B682}"/>
              </a:ext>
            </a:extLst>
          </p:cNvPr>
          <p:cNvSpPr/>
          <p:nvPr/>
        </p:nvSpPr>
        <p:spPr>
          <a:xfrm>
            <a:off x="0" y="309231"/>
            <a:ext cx="3163986" cy="4467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/>
              <a:t>Generációs különbségek</a:t>
            </a:r>
            <a:endParaRPr lang="en-US" sz="2000" b="1" dirty="0"/>
          </a:p>
        </p:txBody>
      </p:sp>
      <p:pic>
        <p:nvPicPr>
          <p:cNvPr id="3" name="Picture 2" descr="Die Generation Z verstehen. Wie sie tickt und warum » mehr Infos">
            <a:extLst>
              <a:ext uri="{FF2B5EF4-FFF2-40B4-BE49-F238E27FC236}">
                <a16:creationId xmlns:a16="http://schemas.microsoft.com/office/drawing/2014/main" id="{3AF36811-D379-620E-B62A-AABD4B4317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993" y="1042576"/>
            <a:ext cx="9087821" cy="396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3ACA847-0A2D-111B-45B9-2462A2DE8DFD}"/>
              </a:ext>
            </a:extLst>
          </p:cNvPr>
          <p:cNvCxnSpPr/>
          <p:nvPr/>
        </p:nvCxnSpPr>
        <p:spPr>
          <a:xfrm>
            <a:off x="6323628" y="5085329"/>
            <a:ext cx="0" cy="65285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FD171E8-1D48-B2D0-9F36-0E54BDE169B2}"/>
              </a:ext>
            </a:extLst>
          </p:cNvPr>
          <p:cNvSpPr txBox="1"/>
          <p:nvPr/>
        </p:nvSpPr>
        <p:spPr>
          <a:xfrm>
            <a:off x="5057192" y="5766319"/>
            <a:ext cx="32283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/>
              <a:t>Az én évfolyamom</a:t>
            </a:r>
            <a:endParaRPr lang="en-US" sz="2000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9856803-035D-25E9-8642-382A2B2F0F5D}"/>
              </a:ext>
            </a:extLst>
          </p:cNvPr>
          <p:cNvCxnSpPr>
            <a:cxnSpLocks/>
          </p:cNvCxnSpPr>
          <p:nvPr/>
        </p:nvCxnSpPr>
        <p:spPr>
          <a:xfrm>
            <a:off x="7019925" y="5090140"/>
            <a:ext cx="476250" cy="64804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5F004CA-A334-212D-D624-956474CF969F}"/>
              </a:ext>
            </a:extLst>
          </p:cNvPr>
          <p:cNvCxnSpPr>
            <a:cxnSpLocks/>
          </p:cNvCxnSpPr>
          <p:nvPr/>
        </p:nvCxnSpPr>
        <p:spPr>
          <a:xfrm>
            <a:off x="7707085" y="5048153"/>
            <a:ext cx="0" cy="69002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315BC0E-2040-CB09-6A23-B5FE9A3C9E15}"/>
              </a:ext>
            </a:extLst>
          </p:cNvPr>
          <p:cNvSpPr txBox="1"/>
          <p:nvPr/>
        </p:nvSpPr>
        <p:spPr>
          <a:xfrm>
            <a:off x="7329585" y="5783186"/>
            <a:ext cx="32283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/>
              <a:t>Diákjaink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06384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0A15866-1BCE-1984-BEC7-E51D0EB673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t>8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E7C3BA-10C8-8FA2-655B-2711562B6EAF}"/>
              </a:ext>
            </a:extLst>
          </p:cNvPr>
          <p:cNvSpPr txBox="1"/>
          <p:nvPr/>
        </p:nvSpPr>
        <p:spPr>
          <a:xfrm>
            <a:off x="258178" y="565603"/>
            <a:ext cx="9900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i="1" dirty="0">
                <a:solidFill>
                  <a:schemeClr val="tx2"/>
                </a:solidFill>
                <a:latin typeface="+mj-lt"/>
              </a:rPr>
              <a:t>Az oktatásnak reagálnia</a:t>
            </a:r>
            <a:endParaRPr lang="en-US" sz="3600" b="1" i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042FE5-EC67-C484-7DA4-8CC1A9E3E2E2}"/>
              </a:ext>
            </a:extLst>
          </p:cNvPr>
          <p:cNvSpPr/>
          <p:nvPr/>
        </p:nvSpPr>
        <p:spPr>
          <a:xfrm>
            <a:off x="877824" y="1330450"/>
            <a:ext cx="3569251" cy="4439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/>
              <a:t>kell a változásokra</a:t>
            </a:r>
            <a:endParaRPr lang="en-US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B5357B-1321-94D0-A600-FAE76593D8F5}"/>
              </a:ext>
            </a:extLst>
          </p:cNvPr>
          <p:cNvSpPr txBox="1"/>
          <p:nvPr/>
        </p:nvSpPr>
        <p:spPr>
          <a:xfrm>
            <a:off x="952500" y="3086424"/>
            <a:ext cx="459105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b="1" dirty="0"/>
              <a:t>Generációs változások</a:t>
            </a:r>
          </a:p>
          <a:p>
            <a:endParaRPr lang="hu-HU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b="1" dirty="0"/>
              <a:t>Technológiai változások</a:t>
            </a:r>
          </a:p>
          <a:p>
            <a:endParaRPr lang="hu-HU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b="1" dirty="0"/>
              <a:t>A világpiac gyors fejlődése</a:t>
            </a:r>
          </a:p>
          <a:p>
            <a:endParaRPr lang="hu-HU" b="1" dirty="0"/>
          </a:p>
          <a:p>
            <a:endParaRPr lang="hu-HU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B7A9ABA-F495-AED6-3DAD-4D38E6472314}"/>
              </a:ext>
            </a:extLst>
          </p:cNvPr>
          <p:cNvSpPr/>
          <p:nvPr/>
        </p:nvSpPr>
        <p:spPr>
          <a:xfrm>
            <a:off x="5657848" y="4824862"/>
            <a:ext cx="5229225" cy="64633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/>
              <a:t>Cél: </a:t>
            </a:r>
            <a:r>
              <a:rPr lang="hu-HU" sz="2000" dirty="0"/>
              <a:t>produktumtermelés és eladás; legyünk jobbak a versenytársaknál.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26D440B-2DE0-EDBD-E45E-8D88270E0081}"/>
              </a:ext>
            </a:extLst>
          </p:cNvPr>
          <p:cNvSpPr/>
          <p:nvPr/>
        </p:nvSpPr>
        <p:spPr>
          <a:xfrm>
            <a:off x="5657848" y="2533650"/>
            <a:ext cx="5229225" cy="64633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/>
              <a:t>Koncentrációs időtartam, türelem, igények és lehetőségek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4D643F3-21F6-7406-FDEF-BB1A3E679739}"/>
              </a:ext>
            </a:extLst>
          </p:cNvPr>
          <p:cNvSpPr/>
          <p:nvPr/>
        </p:nvSpPr>
        <p:spPr>
          <a:xfrm>
            <a:off x="5657849" y="3646232"/>
            <a:ext cx="5229225" cy="64633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/>
              <a:t>Az információ elérhető bármikor bárhonnan. Szűrés, kritikus elemzés.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89DC30E-3737-90DD-D19B-8A32CC6D0362}"/>
              </a:ext>
            </a:extLst>
          </p:cNvPr>
          <p:cNvCxnSpPr>
            <a:cxnSpLocks/>
          </p:cNvCxnSpPr>
          <p:nvPr/>
        </p:nvCxnSpPr>
        <p:spPr>
          <a:xfrm flipV="1">
            <a:off x="4343400" y="3086424"/>
            <a:ext cx="1095375" cy="113976"/>
          </a:xfrm>
          <a:prstGeom prst="straightConnector1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4BD353D-9452-0345-89A5-0D6A66554474}"/>
              </a:ext>
            </a:extLst>
          </p:cNvPr>
          <p:cNvCxnSpPr>
            <a:cxnSpLocks/>
          </p:cNvCxnSpPr>
          <p:nvPr/>
        </p:nvCxnSpPr>
        <p:spPr>
          <a:xfrm flipV="1">
            <a:off x="4343400" y="3881340"/>
            <a:ext cx="1095375" cy="14589"/>
          </a:xfrm>
          <a:prstGeom prst="straightConnector1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6A5CAF5-7E36-0876-FAD7-4E67154D451A}"/>
              </a:ext>
            </a:extLst>
          </p:cNvPr>
          <p:cNvCxnSpPr>
            <a:cxnSpLocks/>
          </p:cNvCxnSpPr>
          <p:nvPr/>
        </p:nvCxnSpPr>
        <p:spPr>
          <a:xfrm>
            <a:off x="4555330" y="4591434"/>
            <a:ext cx="973932" cy="247993"/>
          </a:xfrm>
          <a:prstGeom prst="straightConnector1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567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D1F70C2-D597-9651-0F38-2975C38812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t>9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E9D278-7C1E-7845-253A-DC3DD31D5E90}"/>
              </a:ext>
            </a:extLst>
          </p:cNvPr>
          <p:cNvSpPr txBox="1"/>
          <p:nvPr/>
        </p:nvSpPr>
        <p:spPr>
          <a:xfrm>
            <a:off x="1250155" y="1006993"/>
            <a:ext cx="99036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>
                <a:solidFill>
                  <a:schemeClr val="tx2"/>
                </a:solidFill>
              </a:rPr>
              <a:t>Csapó Benő: „Nem az átadott tudás mennyiségén, hanem annak minőségén van a hangsúly”.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1556F9-FDEE-3EE9-7848-A71C07D910AE}"/>
              </a:ext>
            </a:extLst>
          </p:cNvPr>
          <p:cNvSpPr txBox="1"/>
          <p:nvPr/>
        </p:nvSpPr>
        <p:spPr>
          <a:xfrm>
            <a:off x="5729937" y="2030434"/>
            <a:ext cx="5794310" cy="3970318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accent3">
                    <a:lumMod val="75000"/>
                  </a:schemeClr>
                </a:solidFill>
              </a:rPr>
              <a:t>Kit keres a munkáltató? Kit keres a külföldi egyetem?</a:t>
            </a:r>
          </a:p>
          <a:p>
            <a:endParaRPr lang="hu-HU" b="1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hu-HU" b="1" dirty="0">
                <a:solidFill>
                  <a:schemeClr val="accent3">
                    <a:lumMod val="75000"/>
                  </a:schemeClr>
                </a:solidFill>
              </a:rPr>
              <a:t>Aki…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Gondolkodni vágyik és tud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Képes értékelni a lezajló jelenségeket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Képes reagálni a változásokra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Kreatív, jó problémamegoldó képességgel rendelkezik, hatékony munkát végez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sym typeface="Wingdings" panose="05000000000000000000" pitchFamily="2" charset="2"/>
              </a:rPr>
              <a:t> alkalmazható tudással rendelkezik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sym typeface="Wingdings" panose="05000000000000000000" pitchFamily="2" charset="2"/>
              </a:rPr>
              <a:t>Tud tervezni, hipotéziseket megfogalmazni – jártas a kutatásokban</a:t>
            </a: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Jó csapatjátékos; sokszor a szociális, hétköznapi </a:t>
            </a:r>
            <a:r>
              <a:rPr lang="hu-HU" dirty="0" err="1"/>
              <a:t>skillek</a:t>
            </a:r>
            <a:r>
              <a:rPr lang="hu-HU" dirty="0"/>
              <a:t> megléte fontosabb a lexikális tudástárnál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042CF6-3A6E-8AC4-74B1-D99C12F3FD36}"/>
              </a:ext>
            </a:extLst>
          </p:cNvPr>
          <p:cNvSpPr/>
          <p:nvPr/>
        </p:nvSpPr>
        <p:spPr>
          <a:xfrm>
            <a:off x="1080555" y="2851149"/>
            <a:ext cx="4312780" cy="1358901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/>
              <a:t>Lexikális tudásgyarapítás </a:t>
            </a:r>
            <a:r>
              <a:rPr lang="hu-HU" sz="2000" b="1" dirty="0">
                <a:sym typeface="Wingdings" panose="05000000000000000000" pitchFamily="2" charset="2"/>
              </a:rPr>
              <a:t> képességfejlesztés</a:t>
            </a:r>
            <a:endParaRPr lang="hu-HU" sz="20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525600-CF64-44FB-DCB4-821C9F1B970F}"/>
              </a:ext>
            </a:extLst>
          </p:cNvPr>
          <p:cNvSpPr txBox="1"/>
          <p:nvPr/>
        </p:nvSpPr>
        <p:spPr>
          <a:xfrm>
            <a:off x="649224" y="330883"/>
            <a:ext cx="9900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i="1" dirty="0">
                <a:solidFill>
                  <a:schemeClr val="tx2"/>
                </a:solidFill>
                <a:latin typeface="+mj-lt"/>
              </a:rPr>
              <a:t>Tudáskoncepció-változás</a:t>
            </a:r>
            <a:endParaRPr lang="en-US" sz="3600" b="1" i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DE719B-9C30-6315-6B98-4997F82FF23D}"/>
              </a:ext>
            </a:extLst>
          </p:cNvPr>
          <p:cNvSpPr txBox="1"/>
          <p:nvPr/>
        </p:nvSpPr>
        <p:spPr>
          <a:xfrm>
            <a:off x="721306" y="6316307"/>
            <a:ext cx="934405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1400" dirty="0"/>
              <a:t>Csapó Benő (2002). Az iskolai tudás vizsgálatának elméleti keretei és módszerei, in. Az iskolai tudás. Osiris Kiadó.</a:t>
            </a:r>
          </a:p>
        </p:txBody>
      </p:sp>
    </p:spTree>
    <p:extLst>
      <p:ext uri="{BB962C8B-B14F-4D97-AF65-F5344CB8AC3E}">
        <p14:creationId xmlns:p14="http://schemas.microsoft.com/office/powerpoint/2010/main" val="2865704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Scientific Discovery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96D3ED"/>
      </a:accent1>
      <a:accent2>
        <a:srgbClr val="C7DBE1"/>
      </a:accent2>
      <a:accent3>
        <a:srgbClr val="688EBD"/>
      </a:accent3>
      <a:accent4>
        <a:srgbClr val="BCE5DD"/>
      </a:accent4>
      <a:accent5>
        <a:srgbClr val="66DDCC"/>
      </a:accent5>
      <a:accent6>
        <a:srgbClr val="E0CE61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ientific-Discovery_Win32_EF_v4" id="{D94798B6-E450-4518-8015-6EE17CD1412B}" vid="{16A04E6B-C80A-471C-86D6-D49E9EAD763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5" ma:contentTypeDescription="Create a new document." ma:contentTypeScope="" ma:versionID="e02306daf00165b375dc6a58966960b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df88fb76bf5f555224557953949c1ec9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0E8B3377-22F1-4153-96F0-CC2E4BE41C5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EB2FABB-45EC-440E-B647-8CA57BA45A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9746342-5E84-430E-9251-61001F208E7A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{89568B51-B128-45F0-AADF-BD128078CC60}tf67061901_win32</Template>
  <TotalTime>6506</TotalTime>
  <Words>1666</Words>
  <Application>Microsoft Office PowerPoint</Application>
  <PresentationFormat>Widescreen</PresentationFormat>
  <Paragraphs>209</Paragraphs>
  <Slides>30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1" baseType="lpstr">
      <vt:lpstr>Aptos</vt:lpstr>
      <vt:lpstr>Aptos Display</vt:lpstr>
      <vt:lpstr>Aptos Display headings</vt:lpstr>
      <vt:lpstr>Arial</vt:lpstr>
      <vt:lpstr>Calibri</vt:lpstr>
      <vt:lpstr>Montserrat SemiBold</vt:lpstr>
      <vt:lpstr>Posterama</vt:lpstr>
      <vt:lpstr>Symbol</vt:lpstr>
      <vt:lpstr>Times New Roman</vt:lpstr>
      <vt:lpstr>Wingdings</vt:lpstr>
      <vt:lpstr>Office Theme</vt:lpstr>
      <vt:lpstr>PowerPoint Presentation</vt:lpstr>
      <vt:lpstr>Kutatási Naplóval Támogatott Fizikaprojektek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PILOT OKTATÁSI Kísérletek Fazekas 2024B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Fizikaprojektek távmunkarendben – A diákok mint mini kutatók</dc:title>
  <dc:creator>Schnider Dorottya</dc:creator>
  <cp:lastModifiedBy>Schnider Dóri</cp:lastModifiedBy>
  <cp:revision>249</cp:revision>
  <dcterms:created xsi:type="dcterms:W3CDTF">2023-06-03T08:18:09Z</dcterms:created>
  <dcterms:modified xsi:type="dcterms:W3CDTF">2024-10-28T17:09:45Z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