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EA7947-E287-4738-8C82-07CE4F01EF03}" type="datetime2">
              <a:rPr lang="en-US" smtClean="0"/>
              <a:t>Wednesday, November 4, 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Sample Footer</a:t>
            </a:r>
          </a:p>
        </p:txBody>
      </p:sp>
      <p:sp>
        <p:nvSpPr>
          <p:cNvPr id="6" name="Slide Number Placeholder 5"/>
          <p:cNvSpPr>
            <a:spLocks noGrp="1"/>
          </p:cNvSpPr>
          <p:nvPr>
            <p:ph type="sldNum" sz="quarter" idx="12"/>
          </p:nvPr>
        </p:nvSpPr>
        <p:spPr>
          <a:xfrm>
            <a:off x="8956900" y="5037663"/>
            <a:ext cx="551167" cy="279400"/>
          </a:xfrm>
        </p:spPr>
        <p:txBody>
          <a:bodyPr/>
          <a:lstStyle/>
          <a:p>
            <a:fld id="{DBA1B0FB-D917-4C8C-928F-313BD683BF3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2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5335581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4659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8947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412868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5540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1321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4182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4670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3575909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8747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705139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8419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602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3" name="Footer Placeholder 2"/>
          <p:cNvSpPr>
            <a:spLocks noGrp="1"/>
          </p:cNvSpPr>
          <p:nvPr>
            <p:ph type="ftr" sz="quarter" idx="11"/>
          </p:nvPr>
        </p:nvSpPr>
        <p:spPr/>
        <p:txBody>
          <a:bodyPr/>
          <a:lstStyle/>
          <a:p>
            <a:r>
              <a:rPr lang="en-US"/>
              <a:t>Sample Footer</a:t>
            </a:r>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2759444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2400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Wednesday, November 4, 2020</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964071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6CB39B-5F4C-4A7E-9BE3-AAFD45576D16}" type="datetime2">
              <a:rPr lang="en-US" smtClean="0"/>
              <a:t>Wednesday, November 4, 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Sample Footer</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74434038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hypercubic.blogspot.com/2010_04_01_archive.html" TargetMode="External"/><Relationship Id="rId13" Type="http://schemas.openxmlformats.org/officeDocument/2006/relationships/hyperlink" Target="https://creativecommons.org/licenses/by/3.0/" TargetMode="External"/><Relationship Id="rId3" Type="http://schemas.openxmlformats.org/officeDocument/2006/relationships/slideLayout" Target="../slideLayouts/slideLayout2.xml"/><Relationship Id="rId7" Type="http://schemas.openxmlformats.org/officeDocument/2006/relationships/image" Target="../media/image9.jpeg"/><Relationship Id="rId12" Type="http://schemas.openxmlformats.org/officeDocument/2006/relationships/hyperlink" Target="http://cambraza.blogspot.com/2013/09/hidden-symbolism-of-dollar.html"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hyperlink" Target="https://en.wikipedia.org/wiki/United_States_twenty-dollar_bill" TargetMode="External"/><Relationship Id="rId4" Type="http://schemas.openxmlformats.org/officeDocument/2006/relationships/image" Target="../media/image2.jpeg"/><Relationship Id="rId9" Type="http://schemas.openxmlformats.org/officeDocument/2006/relationships/image" Target="../media/image10.jpe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8" name="Picture 11">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12">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4">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DA03531-8913-45A0-B66A-411C423A0283}"/>
              </a:ext>
            </a:extLst>
          </p:cNvPr>
          <p:cNvSpPr>
            <a:spLocks noGrp="1"/>
          </p:cNvSpPr>
          <p:nvPr>
            <p:ph type="ctrTitle"/>
          </p:nvPr>
        </p:nvSpPr>
        <p:spPr>
          <a:xfrm>
            <a:off x="997528" y="982132"/>
            <a:ext cx="4094017" cy="2823880"/>
          </a:xfrm>
        </p:spPr>
        <p:txBody>
          <a:bodyPr>
            <a:normAutofit/>
          </a:bodyPr>
          <a:lstStyle/>
          <a:p>
            <a:r>
              <a:rPr lang="en-US" sz="4800" dirty="0">
                <a:solidFill>
                  <a:srgbClr val="262626"/>
                </a:solidFill>
              </a:rPr>
              <a:t>BSU Topics </a:t>
            </a:r>
          </a:p>
        </p:txBody>
      </p:sp>
      <p:sp>
        <p:nvSpPr>
          <p:cNvPr id="3" name="Subtitle 2">
            <a:extLst>
              <a:ext uri="{FF2B5EF4-FFF2-40B4-BE49-F238E27FC236}">
                <a16:creationId xmlns:a16="http://schemas.microsoft.com/office/drawing/2014/main" id="{C706CC1A-ED50-4538-B65E-6A3F8F9443C0}"/>
              </a:ext>
            </a:extLst>
          </p:cNvPr>
          <p:cNvSpPr>
            <a:spLocks noGrp="1"/>
          </p:cNvSpPr>
          <p:nvPr>
            <p:ph type="subTitle" idx="1"/>
          </p:nvPr>
        </p:nvSpPr>
        <p:spPr>
          <a:xfrm>
            <a:off x="997528" y="4076944"/>
            <a:ext cx="4094017" cy="1679620"/>
          </a:xfrm>
        </p:spPr>
        <p:txBody>
          <a:bodyPr>
            <a:normAutofit fontScale="77500" lnSpcReduction="20000"/>
          </a:bodyPr>
          <a:lstStyle/>
          <a:p>
            <a:r>
              <a:rPr lang="en-US" dirty="0">
                <a:solidFill>
                  <a:srgbClr val="000000"/>
                </a:solidFill>
              </a:rPr>
              <a:t>Created By  – Janai Griffin</a:t>
            </a:r>
          </a:p>
          <a:p>
            <a:r>
              <a:rPr lang="en-US" dirty="0">
                <a:solidFill>
                  <a:srgbClr val="000000"/>
                </a:solidFill>
              </a:rPr>
              <a:t>Please pay attention to the next upcoming slides and enjoy this music while we wait for everyone to log into the meeting . Thank you   </a:t>
            </a:r>
          </a:p>
          <a:p>
            <a:r>
              <a:rPr lang="en-US" dirty="0">
                <a:solidFill>
                  <a:srgbClr val="000000"/>
                </a:solidFill>
              </a:rPr>
              <a:t>11/4/2020</a:t>
            </a:r>
          </a:p>
          <a:p>
            <a:endParaRPr lang="en-US" dirty="0">
              <a:solidFill>
                <a:srgbClr val="000000"/>
              </a:solidFill>
            </a:endParaRPr>
          </a:p>
          <a:p>
            <a:endParaRPr lang="en-US" dirty="0">
              <a:solidFill>
                <a:srgbClr val="000000"/>
              </a:solidFill>
            </a:endParaRPr>
          </a:p>
        </p:txBody>
      </p:sp>
      <p:pic>
        <p:nvPicPr>
          <p:cNvPr id="4" name="Picture 3">
            <a:extLst>
              <a:ext uri="{FF2B5EF4-FFF2-40B4-BE49-F238E27FC236}">
                <a16:creationId xmlns:a16="http://schemas.microsoft.com/office/drawing/2014/main" id="{97FE64A9-C71D-4E52-BC45-A7AD5EB9322F}"/>
              </a:ext>
            </a:extLst>
          </p:cNvPr>
          <p:cNvPicPr>
            <a:picLocks noChangeAspect="1"/>
          </p:cNvPicPr>
          <p:nvPr/>
        </p:nvPicPr>
        <p:blipFill rotWithShape="1">
          <a:blip r:embed="rId7"/>
          <a:srcRect l="28011" r="10895"/>
          <a:stretch/>
        </p:blipFill>
        <p:spPr>
          <a:xfrm>
            <a:off x="5495821" y="982131"/>
            <a:ext cx="5315160" cy="4893735"/>
          </a:xfrm>
          <a:prstGeom prst="rect">
            <a:avLst/>
          </a:prstGeom>
          <a:ln w="57150" cmpd="thickThin">
            <a:solidFill>
              <a:srgbClr val="7F7F7F"/>
            </a:solidFill>
            <a:miter lim="800000"/>
          </a:ln>
        </p:spPr>
      </p:pic>
      <p:pic>
        <p:nvPicPr>
          <p:cNvPr id="5" name="bsu theme song ">
            <a:hlinkClick r:id="" action="ppaction://media"/>
            <a:extLst>
              <a:ext uri="{FF2B5EF4-FFF2-40B4-BE49-F238E27FC236}">
                <a16:creationId xmlns:a16="http://schemas.microsoft.com/office/drawing/2014/main" id="{47397E9D-FA93-4340-B82C-21E8A87DC51B}"/>
              </a:ext>
            </a:extLst>
          </p:cNvPr>
          <p:cNvPicPr>
            <a:picLocks noChangeAspect="1"/>
          </p:cNvPicPr>
          <p:nvPr>
            <a:audioFile r:link="rId2"/>
            <p:extLst>
              <p:ext uri="{DAA4B4D4-6D71-4841-9C94-3DE7FCFB9230}">
                <p14:media xmlns:p14="http://schemas.microsoft.com/office/powerpoint/2010/main" r:embed="rId1">
                  <p14:bmkLst>
                    <p14:bmk name="Bookmark 1" time="2939.5632"/>
                    <p14:bmk name="Bookmark 2" time="2965.7299"/>
                  </p14:bmkLst>
                </p14:media>
              </p:ext>
            </p:extLst>
          </p:nvPr>
        </p:nvPicPr>
        <p:blipFill>
          <a:blip r:embed="rId8"/>
          <a:stretch>
            <a:fillRect/>
          </a:stretch>
        </p:blipFill>
        <p:spPr>
          <a:xfrm>
            <a:off x="136385" y="3215148"/>
            <a:ext cx="487363" cy="487363"/>
          </a:xfrm>
          <a:prstGeom prst="rect">
            <a:avLst/>
          </a:prstGeom>
        </p:spPr>
      </p:pic>
    </p:spTree>
    <p:extLst>
      <p:ext uri="{BB962C8B-B14F-4D97-AF65-F5344CB8AC3E}">
        <p14:creationId xmlns:p14="http://schemas.microsoft.com/office/powerpoint/2010/main" val="2688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6F1A1B1-D72D-4219-AE30-3EDB2FD2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01FE7BE-30C9-47E1-AA23-7FC5DE0C9D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4" name="Picture 33">
              <a:extLst>
                <a:ext uri="{FF2B5EF4-FFF2-40B4-BE49-F238E27FC236}">
                  <a16:creationId xmlns:a16="http://schemas.microsoft.com/office/drawing/2014/main" id="{58256DDC-2B46-4CBD-98CD-4843A1D36C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AB299BC9-AA13-472C-B2CB-8B1A49F1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CCEA125A-C8E0-43E9-A034-878F58FA98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7" name="Picture 36">
              <a:extLst>
                <a:ext uri="{FF2B5EF4-FFF2-40B4-BE49-F238E27FC236}">
                  <a16:creationId xmlns:a16="http://schemas.microsoft.com/office/drawing/2014/main" id="{BC268254-A470-41D9-884E-9DE377E94B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E3B3958-93A3-492B-9A18-D18A922BE9EB}"/>
              </a:ext>
            </a:extLst>
          </p:cNvPr>
          <p:cNvSpPr>
            <a:spLocks noGrp="1"/>
          </p:cNvSpPr>
          <p:nvPr>
            <p:ph type="title"/>
          </p:nvPr>
        </p:nvSpPr>
        <p:spPr>
          <a:xfrm>
            <a:off x="1170564" y="982132"/>
            <a:ext cx="4667015" cy="1303867"/>
          </a:xfrm>
        </p:spPr>
        <p:txBody>
          <a:bodyPr>
            <a:normAutofit/>
          </a:bodyPr>
          <a:lstStyle/>
          <a:p>
            <a:r>
              <a:rPr lang="en-US"/>
              <a:t>Club Dues </a:t>
            </a:r>
          </a:p>
        </p:txBody>
      </p:sp>
      <p:cxnSp>
        <p:nvCxnSpPr>
          <p:cNvPr id="39" name="Straight Connector 38">
            <a:extLst>
              <a:ext uri="{FF2B5EF4-FFF2-40B4-BE49-F238E27FC236}">
                <a16:creationId xmlns:a16="http://schemas.microsoft.com/office/drawing/2014/main" id="{1F510FDE-DE95-4B70-9D1C-7214BFCC34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92391"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A493A92-C6CC-4DD2-B3E4-ABBFB23E6B79}"/>
              </a:ext>
            </a:extLst>
          </p:cNvPr>
          <p:cNvSpPr>
            <a:spLocks noGrp="1"/>
          </p:cNvSpPr>
          <p:nvPr>
            <p:ph idx="1"/>
          </p:nvPr>
        </p:nvSpPr>
        <p:spPr>
          <a:xfrm>
            <a:off x="1167385" y="2556932"/>
            <a:ext cx="4673373" cy="3318936"/>
          </a:xfrm>
        </p:spPr>
        <p:txBody>
          <a:bodyPr>
            <a:normAutofit/>
          </a:bodyPr>
          <a:lstStyle/>
          <a:p>
            <a:pPr>
              <a:lnSpc>
                <a:spcPct val="90000"/>
              </a:lnSpc>
            </a:pPr>
            <a:r>
              <a:rPr lang="en-US" sz="700">
                <a:latin typeface="Times New Roman" panose="02020603050405020304" pitchFamily="18" charset="0"/>
                <a:cs typeface="Times New Roman" panose="02020603050405020304" pitchFamily="18" charset="0"/>
              </a:rPr>
              <a:t>What is a club due ?- A charge or fee for membership, as in a </a:t>
            </a:r>
            <a:r>
              <a:rPr lang="en-US" sz="700" b="1">
                <a:latin typeface="Times New Roman" panose="02020603050405020304" pitchFamily="18" charset="0"/>
                <a:cs typeface="Times New Roman" panose="02020603050405020304" pitchFamily="18" charset="0"/>
              </a:rPr>
              <a:t>club</a:t>
            </a:r>
            <a:r>
              <a:rPr lang="en-US" sz="700">
                <a:latin typeface="Times New Roman" panose="02020603050405020304" pitchFamily="18" charset="0"/>
                <a:cs typeface="Times New Roman" panose="02020603050405020304" pitchFamily="18" charset="0"/>
              </a:rPr>
              <a:t> or organization</a:t>
            </a:r>
            <a:r>
              <a:rPr lang="en-US" sz="700"/>
              <a:t>.</a:t>
            </a:r>
          </a:p>
          <a:p>
            <a:pPr>
              <a:lnSpc>
                <a:spcPct val="90000"/>
              </a:lnSpc>
            </a:pPr>
            <a:r>
              <a:rPr lang="en-US" sz="700">
                <a:latin typeface="Times New Roman" panose="02020603050405020304" pitchFamily="18" charset="0"/>
                <a:cs typeface="Times New Roman" panose="02020603050405020304" pitchFamily="18" charset="0"/>
              </a:rPr>
              <a:t>Why are we charging a club due?- The Bsu President and Advisor is now officially charging a club due to purchase your club t-shirts, graduation cords, and future BSU member activities. </a:t>
            </a:r>
          </a:p>
          <a:p>
            <a:pPr>
              <a:lnSpc>
                <a:spcPct val="90000"/>
              </a:lnSpc>
            </a:pPr>
            <a:r>
              <a:rPr lang="en-US" sz="700">
                <a:latin typeface="Times New Roman" panose="02020603050405020304" pitchFamily="18" charset="0"/>
                <a:cs typeface="Times New Roman" panose="02020603050405020304" pitchFamily="18" charset="0"/>
              </a:rPr>
              <a:t>Is the club due required for everyone?-  Yes Everyone is required to pay a club due. </a:t>
            </a:r>
          </a:p>
          <a:p>
            <a:pPr>
              <a:lnSpc>
                <a:spcPct val="90000"/>
              </a:lnSpc>
            </a:pPr>
            <a:r>
              <a:rPr lang="en-US" sz="700">
                <a:latin typeface="Times New Roman" panose="02020603050405020304" pitchFamily="18" charset="0"/>
                <a:cs typeface="Times New Roman" panose="02020603050405020304" pitchFamily="18" charset="0"/>
              </a:rPr>
              <a:t>What happens if I don’t want to purchase a customize BSU shirt do I still have to pay a club due? Okay ! If you decided to not purchase a customize club shirt your club due will be reduced. There is a set price for people who are purchasing shirts and people who are not. </a:t>
            </a:r>
          </a:p>
          <a:p>
            <a:pPr>
              <a:lnSpc>
                <a:spcPct val="90000"/>
              </a:lnSpc>
            </a:pPr>
            <a:r>
              <a:rPr lang="en-US" sz="700">
                <a:latin typeface="Times New Roman" panose="02020603050405020304" pitchFamily="18" charset="0"/>
                <a:cs typeface="Times New Roman" panose="02020603050405020304" pitchFamily="18" charset="0"/>
              </a:rPr>
              <a:t>How much is the club due if </a:t>
            </a:r>
            <a:r>
              <a:rPr lang="en-US" sz="700" b="1">
                <a:latin typeface="Times New Roman" panose="02020603050405020304" pitchFamily="18" charset="0"/>
                <a:cs typeface="Times New Roman" panose="02020603050405020304" pitchFamily="18" charset="0"/>
              </a:rPr>
              <a:t>I purchase a shirt</a:t>
            </a:r>
            <a:r>
              <a:rPr lang="en-US" sz="700">
                <a:latin typeface="Times New Roman" panose="02020603050405020304" pitchFamily="18" charset="0"/>
                <a:cs typeface="Times New Roman" panose="02020603050405020304" pitchFamily="18" charset="0"/>
              </a:rPr>
              <a:t>? Club Due will be a $20.00 flat rate fee ( this is a </a:t>
            </a:r>
            <a:r>
              <a:rPr lang="en-US" sz="700" b="1">
                <a:latin typeface="Times New Roman" panose="02020603050405020304" pitchFamily="18" charset="0"/>
                <a:cs typeface="Times New Roman" panose="02020603050405020304" pitchFamily="18" charset="0"/>
              </a:rPr>
              <a:t>One-Time </a:t>
            </a:r>
            <a:r>
              <a:rPr lang="en-US" sz="700">
                <a:latin typeface="Times New Roman" panose="02020603050405020304" pitchFamily="18" charset="0"/>
                <a:cs typeface="Times New Roman" panose="02020603050405020304" pitchFamily="18" charset="0"/>
              </a:rPr>
              <a:t>FEE)</a:t>
            </a:r>
          </a:p>
          <a:p>
            <a:pPr>
              <a:lnSpc>
                <a:spcPct val="90000"/>
              </a:lnSpc>
            </a:pPr>
            <a:r>
              <a:rPr lang="en-US" sz="700">
                <a:latin typeface="Times New Roman" panose="02020603050405020304" pitchFamily="18" charset="0"/>
                <a:cs typeface="Times New Roman" panose="02020603050405020304" pitchFamily="18" charset="0"/>
              </a:rPr>
              <a:t>How much is the club due if </a:t>
            </a:r>
            <a:r>
              <a:rPr lang="en-US" sz="700" b="1">
                <a:latin typeface="Times New Roman" panose="02020603050405020304" pitchFamily="18" charset="0"/>
                <a:cs typeface="Times New Roman" panose="02020603050405020304" pitchFamily="18" charset="0"/>
              </a:rPr>
              <a:t>I don’t purchase a shirt</a:t>
            </a:r>
            <a:r>
              <a:rPr lang="en-US" sz="700">
                <a:latin typeface="Times New Roman" panose="02020603050405020304" pitchFamily="18" charset="0"/>
                <a:cs typeface="Times New Roman" panose="02020603050405020304" pitchFamily="18" charset="0"/>
              </a:rPr>
              <a:t>? Club due will be a flat rate fee of $12.00 ( this a One-Time Fee)</a:t>
            </a:r>
          </a:p>
          <a:p>
            <a:pPr>
              <a:lnSpc>
                <a:spcPct val="90000"/>
              </a:lnSpc>
            </a:pPr>
            <a:r>
              <a:rPr lang="en-US" sz="700">
                <a:latin typeface="Times New Roman" panose="02020603050405020304" pitchFamily="18" charset="0"/>
                <a:cs typeface="Times New Roman" panose="02020603050405020304" pitchFamily="18" charset="0"/>
              </a:rPr>
              <a:t>For people who are opting in the $20.00 due their shirt will be </a:t>
            </a:r>
            <a:r>
              <a:rPr lang="en-US" sz="700" b="1">
                <a:latin typeface="Times New Roman" panose="02020603050405020304" pitchFamily="18" charset="0"/>
                <a:cs typeface="Times New Roman" panose="02020603050405020304" pitchFamily="18" charset="0"/>
              </a:rPr>
              <a:t>Included</a:t>
            </a:r>
            <a:r>
              <a:rPr lang="en-US" sz="700">
                <a:latin typeface="Times New Roman" panose="02020603050405020304" pitchFamily="18" charset="0"/>
                <a:cs typeface="Times New Roman" panose="02020603050405020304" pitchFamily="18" charset="0"/>
              </a:rPr>
              <a:t> along with their graduation cords and all club events </a:t>
            </a:r>
          </a:p>
          <a:p>
            <a:pPr>
              <a:lnSpc>
                <a:spcPct val="90000"/>
              </a:lnSpc>
            </a:pPr>
            <a:r>
              <a:rPr lang="en-US" sz="700">
                <a:latin typeface="Times New Roman" panose="02020603050405020304" pitchFamily="18" charset="0"/>
                <a:cs typeface="Times New Roman" panose="02020603050405020304" pitchFamily="18" charset="0"/>
              </a:rPr>
              <a:t>For people who are opting in the $12.00 due all club sponsored events and graduation cord will be included. </a:t>
            </a:r>
          </a:p>
          <a:p>
            <a:pPr>
              <a:lnSpc>
                <a:spcPct val="90000"/>
              </a:lnSpc>
            </a:pPr>
            <a:r>
              <a:rPr lang="en-US" sz="700">
                <a:latin typeface="Times New Roman" panose="02020603050405020304" pitchFamily="18" charset="0"/>
                <a:cs typeface="Times New Roman" panose="02020603050405020304" pitchFamily="18" charset="0"/>
              </a:rPr>
              <a:t>The reason we </a:t>
            </a:r>
            <a:r>
              <a:rPr lang="en-US" sz="700" b="1">
                <a:latin typeface="Times New Roman" panose="02020603050405020304" pitchFamily="18" charset="0"/>
                <a:cs typeface="Times New Roman" panose="02020603050405020304" pitchFamily="18" charset="0"/>
              </a:rPr>
              <a:t>Suggest </a:t>
            </a:r>
            <a:r>
              <a:rPr lang="en-US" sz="700">
                <a:latin typeface="Times New Roman" panose="02020603050405020304" pitchFamily="18" charset="0"/>
                <a:cs typeface="Times New Roman" panose="02020603050405020304" pitchFamily="18" charset="0"/>
              </a:rPr>
              <a:t>the $20.000 due is because you can use your senior shirts for personal senior pictures vs the $12.00 rate you don’t have an official BSU shirt. </a:t>
            </a:r>
          </a:p>
          <a:p>
            <a:pPr>
              <a:lnSpc>
                <a:spcPct val="90000"/>
              </a:lnSpc>
            </a:pPr>
            <a:r>
              <a:rPr lang="en-US" sz="700">
                <a:latin typeface="Times New Roman" panose="02020603050405020304" pitchFamily="18" charset="0"/>
                <a:cs typeface="Times New Roman" panose="02020603050405020304" pitchFamily="18" charset="0"/>
              </a:rPr>
              <a:t>Time are tough during this pandemic however I will give a fair amount of time for you to send in your payment . As per Broward County Public Schools rules club organization's dues can be </a:t>
            </a:r>
            <a:r>
              <a:rPr lang="en-US" sz="700" b="1" u="sng">
                <a:latin typeface="Times New Roman" panose="02020603050405020304" pitchFamily="18" charset="0"/>
                <a:cs typeface="Times New Roman" panose="02020603050405020304" pitchFamily="18" charset="0"/>
              </a:rPr>
              <a:t>NO MORE  </a:t>
            </a:r>
            <a:r>
              <a:rPr lang="en-US" sz="700">
                <a:latin typeface="Times New Roman" panose="02020603050405020304" pitchFamily="18" charset="0"/>
                <a:cs typeface="Times New Roman" panose="02020603050405020304" pitchFamily="18" charset="0"/>
              </a:rPr>
              <a:t>than </a:t>
            </a:r>
            <a:r>
              <a:rPr lang="en-US" sz="700" b="1">
                <a:latin typeface="Times New Roman" panose="02020603050405020304" pitchFamily="18" charset="0"/>
                <a:cs typeface="Times New Roman" panose="02020603050405020304" pitchFamily="18" charset="0"/>
              </a:rPr>
              <a:t>$20.00 </a:t>
            </a:r>
            <a:endParaRPr lang="en-US" sz="700" b="1" u="sng">
              <a:latin typeface="Times New Roman" panose="02020603050405020304" pitchFamily="18" charset="0"/>
              <a:cs typeface="Times New Roman" panose="02020603050405020304" pitchFamily="18" charset="0"/>
            </a:endParaRPr>
          </a:p>
          <a:p>
            <a:pPr marL="0" indent="0">
              <a:lnSpc>
                <a:spcPct val="90000"/>
              </a:lnSpc>
              <a:buNone/>
            </a:pPr>
            <a:endParaRPr lang="en-US" sz="700">
              <a:latin typeface="Times New Roman" panose="02020603050405020304" pitchFamily="18" charset="0"/>
              <a:cs typeface="Times New Roman" panose="02020603050405020304" pitchFamily="18" charset="0"/>
            </a:endParaRPr>
          </a:p>
        </p:txBody>
      </p:sp>
      <p:pic>
        <p:nvPicPr>
          <p:cNvPr id="8" name="Picture 7" descr="A close up of a newspaper&#10;&#10;Description automatically generated">
            <a:extLst>
              <a:ext uri="{FF2B5EF4-FFF2-40B4-BE49-F238E27FC236}">
                <a16:creationId xmlns:a16="http://schemas.microsoft.com/office/drawing/2014/main" id="{F7475923-DD65-4374-9C10-5CE65AD17F9F}"/>
              </a:ext>
            </a:extLst>
          </p:cNvPr>
          <p:cNvPicPr>
            <a:picLocks noChangeAspect="1"/>
          </p:cNvPicPr>
          <p:nvPr/>
        </p:nvPicPr>
        <p:blipFill>
          <a:blip r:embed="rId7" cstate="email">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12185" y="1817658"/>
            <a:ext cx="2254829" cy="1003398"/>
          </a:xfrm>
          <a:prstGeom prst="rect">
            <a:avLst/>
          </a:prstGeom>
        </p:spPr>
      </p:pic>
      <p:pic>
        <p:nvPicPr>
          <p:cNvPr id="5" name="Picture 4" descr="Text&#10;&#10;Description automatically generated">
            <a:extLst>
              <a:ext uri="{FF2B5EF4-FFF2-40B4-BE49-F238E27FC236}">
                <a16:creationId xmlns:a16="http://schemas.microsoft.com/office/drawing/2014/main" id="{21CC1323-3956-437C-8910-CC7BD75F1C30}"/>
              </a:ext>
            </a:extLst>
          </p:cNvPr>
          <p:cNvPicPr>
            <a:picLocks noChangeAspect="1"/>
          </p:cNvPicPr>
          <p:nvPr/>
        </p:nvPicPr>
        <p:blipFill>
          <a:blip r:embed="rId9" cstate="email">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2311" y="4094289"/>
            <a:ext cx="2254703" cy="963885"/>
          </a:xfrm>
          <a:prstGeom prst="rect">
            <a:avLst/>
          </a:prstGeom>
        </p:spPr>
      </p:pic>
      <p:pic>
        <p:nvPicPr>
          <p:cNvPr id="12" name="Picture 11" descr="Text&#10;&#10;Description automatically generated">
            <a:extLst>
              <a:ext uri="{FF2B5EF4-FFF2-40B4-BE49-F238E27FC236}">
                <a16:creationId xmlns:a16="http://schemas.microsoft.com/office/drawing/2014/main" id="{9EB9C71A-3076-43FE-86AC-AE0AB3CA8798}"/>
              </a:ext>
            </a:extLst>
          </p:cNvPr>
          <p:cNvPicPr>
            <a:picLocks noChangeAspect="1"/>
          </p:cNvPicPr>
          <p:nvPr/>
        </p:nvPicPr>
        <p:blipFill>
          <a:blip r:embed="rId11" cstate="email">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724859" y="2500647"/>
            <a:ext cx="2254829" cy="1882782"/>
          </a:xfrm>
          <a:prstGeom prst="rect">
            <a:avLst/>
          </a:prstGeom>
        </p:spPr>
      </p:pic>
      <p:sp>
        <p:nvSpPr>
          <p:cNvPr id="6" name="TextBox 5">
            <a:extLst>
              <a:ext uri="{FF2B5EF4-FFF2-40B4-BE49-F238E27FC236}">
                <a16:creationId xmlns:a16="http://schemas.microsoft.com/office/drawing/2014/main" id="{0F06787D-878F-41C6-B73A-6D1131246B9B}"/>
              </a:ext>
            </a:extLst>
          </p:cNvPr>
          <p:cNvSpPr txBox="1"/>
          <p:nvPr/>
        </p:nvSpPr>
        <p:spPr>
          <a:xfrm>
            <a:off x="10640024" y="4513061"/>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9" name="TextBox 8">
            <a:extLst>
              <a:ext uri="{FF2B5EF4-FFF2-40B4-BE49-F238E27FC236}">
                <a16:creationId xmlns:a16="http://schemas.microsoft.com/office/drawing/2014/main" id="{598A9BF0-30F9-4494-BED7-0AC443D6FBF0}"/>
              </a:ext>
            </a:extLst>
          </p:cNvPr>
          <p:cNvSpPr txBox="1"/>
          <p:nvPr/>
        </p:nvSpPr>
        <p:spPr>
          <a:xfrm>
            <a:off x="10791872" y="3024513"/>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15" name="TextBox 14">
            <a:extLst>
              <a:ext uri="{FF2B5EF4-FFF2-40B4-BE49-F238E27FC236}">
                <a16:creationId xmlns:a16="http://schemas.microsoft.com/office/drawing/2014/main" id="{78D8A0FC-4B95-4F6B-A0A2-0074D54A62DB}"/>
              </a:ext>
            </a:extLst>
          </p:cNvPr>
          <p:cNvSpPr txBox="1"/>
          <p:nvPr/>
        </p:nvSpPr>
        <p:spPr>
          <a:xfrm>
            <a:off x="8775238" y="4183374"/>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2" tooltip="http://cambraza.blogspot.com/2013/09/hidden-symbolism-of-dollar.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3"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32" name="bsu theme song ">
            <a:hlinkClick r:id="" action="ppaction://media"/>
            <a:extLst>
              <a:ext uri="{FF2B5EF4-FFF2-40B4-BE49-F238E27FC236}">
                <a16:creationId xmlns:a16="http://schemas.microsoft.com/office/drawing/2014/main" id="{3313ECB1-61AD-47CB-8AFC-E5C45F344DAF}"/>
              </a:ext>
            </a:extLst>
          </p:cNvPr>
          <p:cNvPicPr>
            <a:picLocks noChangeAspect="1"/>
          </p:cNvPicPr>
          <p:nvPr>
            <a:audioFile r:link="rId2"/>
            <p:extLst>
              <p:ext uri="{DAA4B4D4-6D71-4841-9C94-3DE7FCFB9230}">
                <p14:media xmlns:p14="http://schemas.microsoft.com/office/powerpoint/2010/main" r:embed="rId1">
                  <p14:bmkLst>
                    <p14:bmk name="Bookmark 1" time="2939.5632"/>
                    <p14:bmk name="Bookmark 2" time="2965.7299"/>
                  </p14:bmkLst>
                </p14:media>
              </p:ext>
            </p:extLst>
          </p:nvPr>
        </p:nvPicPr>
        <p:blipFill>
          <a:blip r:embed="rId14"/>
          <a:stretch>
            <a:fillRect/>
          </a:stretch>
        </p:blipFill>
        <p:spPr>
          <a:xfrm>
            <a:off x="60325" y="3224568"/>
            <a:ext cx="487363" cy="487363"/>
          </a:xfrm>
          <a:prstGeom prst="rect">
            <a:avLst/>
          </a:prstGeom>
        </p:spPr>
      </p:pic>
    </p:spTree>
    <p:extLst>
      <p:ext uri="{BB962C8B-B14F-4D97-AF65-F5344CB8AC3E}">
        <p14:creationId xmlns:p14="http://schemas.microsoft.com/office/powerpoint/2010/main" val="1883683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mediacall" presetSubtype="0" fill="hold" nodeType="clickEffect">
                                      <p:stCondLst>
                                        <p:cond delay="0"/>
                                      </p:stCondLst>
                                      <p:childTnLst>
                                        <p:cmd type="call" cmd="playFromBookmark(Bookmark 2)">
                                          <p:cBhvr>
                                            <p:cTn id="6" dur="40117"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2"/>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2.966)">
                                          <p:cBhvr>
                                            <p:cTn id="6" dur="40117"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2"/>
                    </p:tgtEl>
                  </p:cMediaNode>
                </p:audio>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98A289C-AA60-4A0F-B0A8-2178DAB4B9C1}"/>
              </a:ext>
            </a:extLst>
          </p:cNvPr>
          <p:cNvSpPr>
            <a:spLocks noGrp="1"/>
          </p:cNvSpPr>
          <p:nvPr>
            <p:ph type="title"/>
          </p:nvPr>
        </p:nvSpPr>
        <p:spPr>
          <a:xfrm>
            <a:off x="4626508" y="982132"/>
            <a:ext cx="6270090" cy="1303867"/>
          </a:xfrm>
        </p:spPr>
        <p:txBody>
          <a:bodyPr>
            <a:normAutofit fontScale="90000"/>
          </a:bodyPr>
          <a:lstStyle/>
          <a:p>
            <a:r>
              <a:rPr lang="en-US" dirty="0">
                <a:solidFill>
                  <a:srgbClr val="262626"/>
                </a:solidFill>
              </a:rPr>
              <a:t>Topic 1</a:t>
            </a:r>
            <a:br>
              <a:rPr lang="en-US" dirty="0">
                <a:solidFill>
                  <a:srgbClr val="262626"/>
                </a:solidFill>
              </a:rPr>
            </a:br>
            <a:r>
              <a:rPr lang="en-US" dirty="0">
                <a:solidFill>
                  <a:srgbClr val="262626"/>
                </a:solidFill>
              </a:rPr>
              <a:t>Graduation Cords </a:t>
            </a:r>
          </a:p>
        </p:txBody>
      </p:sp>
      <p:sp>
        <p:nvSpPr>
          <p:cNvPr id="79" name="Rectangle 78">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7D8143A-C0CF-4BB8-BB35-E58103F21E9B}"/>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1988057" y="1410208"/>
            <a:ext cx="128304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80A4B72-BB42-4F01-B4FF-CBD027C633BB}"/>
              </a:ext>
            </a:extLst>
          </p:cNvPr>
          <p:cNvSpPr>
            <a:spLocks noGrp="1"/>
          </p:cNvSpPr>
          <p:nvPr>
            <p:ph idx="1"/>
          </p:nvPr>
        </p:nvSpPr>
        <p:spPr>
          <a:xfrm>
            <a:off x="4636482" y="2556932"/>
            <a:ext cx="6260114" cy="3318936"/>
          </a:xfrm>
        </p:spPr>
        <p:txBody>
          <a:bodyPr>
            <a:normAutofit fontScale="85000" lnSpcReduction="20000"/>
          </a:bodyPr>
          <a:lstStyle/>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All the seniors of BSU need to have a graduation cords</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price for 6 cords (6 seniors ) are $17.40 </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Shipping Fee $5.29</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Total Price for cords is $22.75</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Color of cords is Black/Black/ White </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Here is an image of the cord we will be wearing for graduation</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The cord color is black and white because that is the colors of Black Student Union. </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This color will NOT be changed for personal preference or style. </a:t>
            </a:r>
          </a:p>
          <a:p>
            <a:pPr>
              <a:lnSpc>
                <a:spcPct val="90000"/>
              </a:lnSpc>
            </a:pPr>
            <a:r>
              <a:rPr lang="en-US" sz="1700" dirty="0">
                <a:solidFill>
                  <a:srgbClr val="262626"/>
                </a:solidFill>
                <a:latin typeface="Times New Roman" panose="02020603050405020304" pitchFamily="18" charset="0"/>
                <a:cs typeface="Times New Roman" panose="02020603050405020304" pitchFamily="18" charset="0"/>
              </a:rPr>
              <a:t>The president &amp; Advisor Ms. G has agreed with this color because it also match the color of our shirts.  </a:t>
            </a:r>
          </a:p>
          <a:p>
            <a:pPr marL="0" indent="0">
              <a:lnSpc>
                <a:spcPct val="90000"/>
              </a:lnSpc>
              <a:buNone/>
            </a:pPr>
            <a:br>
              <a:rPr lang="en-US" sz="1700" dirty="0">
                <a:solidFill>
                  <a:srgbClr val="262626"/>
                </a:solidFill>
              </a:rPr>
            </a:br>
            <a:endParaRPr lang="en-US" sz="1700" dirty="0">
              <a:solidFill>
                <a:srgbClr val="262626"/>
              </a:solidFill>
              <a:latin typeface="Times New Roman" panose="02020603050405020304" pitchFamily="18" charset="0"/>
              <a:cs typeface="Times New Roman" panose="02020603050405020304" pitchFamily="18" charset="0"/>
            </a:endParaRPr>
          </a:p>
        </p:txBody>
      </p:sp>
      <p:pic>
        <p:nvPicPr>
          <p:cNvPr id="13" name="bsu theme song ">
            <a:hlinkClick r:id="" action="ppaction://media"/>
            <a:extLst>
              <a:ext uri="{FF2B5EF4-FFF2-40B4-BE49-F238E27FC236}">
                <a16:creationId xmlns:a16="http://schemas.microsoft.com/office/drawing/2014/main" id="{0296EBB1-BF33-43DA-BEC6-BD46BD4DAA7A}"/>
              </a:ext>
            </a:extLst>
          </p:cNvPr>
          <p:cNvPicPr>
            <a:picLocks noChangeAspect="1"/>
          </p:cNvPicPr>
          <p:nvPr>
            <a:audioFile r:link="rId2"/>
            <p:extLst>
              <p:ext uri="{DAA4B4D4-6D71-4841-9C94-3DE7FCFB9230}">
                <p14:media xmlns:p14="http://schemas.microsoft.com/office/powerpoint/2010/main" r:embed="rId1">
                  <p14:bmkLst>
                    <p14:bmk name="Bookmark 1" time="2939.5632"/>
                    <p14:bmk name="Bookmark 2" time="2965.7299"/>
                  </p14:bmkLst>
                </p14:media>
              </p:ext>
            </p:extLst>
          </p:nvPr>
        </p:nvPicPr>
        <p:blipFill>
          <a:blip r:embed="rId8"/>
          <a:stretch>
            <a:fillRect/>
          </a:stretch>
        </p:blipFill>
        <p:spPr>
          <a:xfrm>
            <a:off x="119284" y="3272894"/>
            <a:ext cx="487363" cy="487363"/>
          </a:xfrm>
          <a:prstGeom prst="rect">
            <a:avLst/>
          </a:prstGeom>
        </p:spPr>
      </p:pic>
    </p:spTree>
    <p:extLst>
      <p:ext uri="{BB962C8B-B14F-4D97-AF65-F5344CB8AC3E}">
        <p14:creationId xmlns:p14="http://schemas.microsoft.com/office/powerpoint/2010/main" val="277306971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mediacall" presetSubtype="0" fill="hold" nodeType="clickEffect">
                                      <p:stCondLst>
                                        <p:cond delay="0"/>
                                      </p:stCondLst>
                                      <p:childTnLst>
                                        <p:cmd type="call" cmd="playFromBookmark(Bookmark 2)">
                                          <p:cBhvr>
                                            <p:cTn id="6" dur="4011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2.966)">
                                          <p:cBhvr>
                                            <p:cTn id="6" dur="4011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E0E6F34-3EDA-4884-BD21-8A79FC013F82}"/>
              </a:ext>
            </a:extLst>
          </p:cNvPr>
          <p:cNvSpPr>
            <a:spLocks noGrp="1"/>
          </p:cNvSpPr>
          <p:nvPr>
            <p:ph type="title"/>
          </p:nvPr>
        </p:nvSpPr>
        <p:spPr>
          <a:xfrm>
            <a:off x="6094412" y="982132"/>
            <a:ext cx="4802185" cy="1303867"/>
          </a:xfrm>
        </p:spPr>
        <p:txBody>
          <a:bodyPr>
            <a:normAutofit/>
          </a:bodyPr>
          <a:lstStyle/>
          <a:p>
            <a:pPr>
              <a:lnSpc>
                <a:spcPct val="90000"/>
              </a:lnSpc>
            </a:pPr>
            <a:r>
              <a:rPr lang="en-US" sz="4100"/>
              <a:t>Topic 2</a:t>
            </a:r>
            <a:br>
              <a:rPr lang="en-US" sz="4100"/>
            </a:br>
            <a:r>
              <a:rPr lang="en-US" sz="4100"/>
              <a:t>BSU Senior Shirts</a:t>
            </a:r>
          </a:p>
        </p:txBody>
      </p:sp>
      <p:sp>
        <p:nvSpPr>
          <p:cNvPr id="79" name="Rectangle 78">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Your &quot;bsu&quot; design">
            <a:extLst>
              <a:ext uri="{FF2B5EF4-FFF2-40B4-BE49-F238E27FC236}">
                <a16:creationId xmlns:a16="http://schemas.microsoft.com/office/drawing/2014/main" id="{3E09E99D-105D-4E2C-BC41-40B65F71F690}"/>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r="-1" b="-1"/>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DC2E44F-43F8-4838-BC2D-DDD4E11ABC58}"/>
              </a:ext>
            </a:extLst>
          </p:cNvPr>
          <p:cNvSpPr>
            <a:spLocks noGrp="1"/>
          </p:cNvSpPr>
          <p:nvPr>
            <p:ph idx="1"/>
          </p:nvPr>
        </p:nvSpPr>
        <p:spPr>
          <a:xfrm>
            <a:off x="6094412" y="2556932"/>
            <a:ext cx="4802184" cy="3318936"/>
          </a:xfrm>
        </p:spPr>
        <p:txBody>
          <a:bodyPr>
            <a:normAutofit/>
          </a:bodyPr>
          <a:lstStyle/>
          <a:p>
            <a:pPr>
              <a:lnSpc>
                <a:spcPct val="90000"/>
              </a:lnSpc>
            </a:pPr>
            <a:r>
              <a:rPr lang="en-US" sz="1100" dirty="0">
                <a:latin typeface="Times New Roman" panose="02020603050405020304" pitchFamily="18" charset="0"/>
                <a:cs typeface="Times New Roman" panose="02020603050405020304" pitchFamily="18" charset="0"/>
              </a:rPr>
              <a:t>Its </a:t>
            </a:r>
            <a:r>
              <a:rPr lang="en-US" sz="1100" b="1" dirty="0">
                <a:latin typeface="Times New Roman" panose="02020603050405020304" pitchFamily="18" charset="0"/>
                <a:cs typeface="Times New Roman" panose="02020603050405020304" pitchFamily="18" charset="0"/>
              </a:rPr>
              <a:t>Optional</a:t>
            </a:r>
            <a:r>
              <a:rPr lang="en-US" sz="1100" dirty="0">
                <a:latin typeface="Times New Roman" panose="02020603050405020304" pitchFamily="18" charset="0"/>
                <a:cs typeface="Times New Roman" panose="02020603050405020304" pitchFamily="18" charset="0"/>
              </a:rPr>
              <a:t> for bsu members to purchase a BSU customized shirt </a:t>
            </a:r>
          </a:p>
          <a:p>
            <a:pPr>
              <a:lnSpc>
                <a:spcPct val="90000"/>
              </a:lnSpc>
            </a:pPr>
            <a:r>
              <a:rPr lang="en-US" sz="1100" dirty="0">
                <a:latin typeface="Times New Roman" panose="02020603050405020304" pitchFamily="18" charset="0"/>
                <a:cs typeface="Times New Roman" panose="02020603050405020304" pitchFamily="18" charset="0"/>
              </a:rPr>
              <a:t>Prices for customized shirts are (</a:t>
            </a:r>
            <a:r>
              <a:rPr lang="en-US" sz="1100" b="1" dirty="0">
                <a:latin typeface="Times New Roman" panose="02020603050405020304" pitchFamily="18" charset="0"/>
                <a:cs typeface="Times New Roman" panose="02020603050405020304" pitchFamily="18" charset="0"/>
              </a:rPr>
              <a:t>To be discussed</a:t>
            </a:r>
            <a:r>
              <a:rPr lang="en-US" sz="1100" dirty="0">
                <a:latin typeface="Times New Roman" panose="02020603050405020304" pitchFamily="18" charset="0"/>
                <a:cs typeface="Times New Roman" panose="02020603050405020304" pitchFamily="18" charset="0"/>
              </a:rPr>
              <a:t> ) </a:t>
            </a:r>
          </a:p>
          <a:p>
            <a:pPr>
              <a:lnSpc>
                <a:spcPct val="90000"/>
              </a:lnSpc>
            </a:pPr>
            <a:r>
              <a:rPr lang="en-US" sz="1100" dirty="0">
                <a:latin typeface="Times New Roman" panose="02020603050405020304" pitchFamily="18" charset="0"/>
                <a:cs typeface="Times New Roman" panose="02020603050405020304" pitchFamily="18" charset="0"/>
              </a:rPr>
              <a:t>For photo shoot purposes members who didn't purchase a customize BSU shirt will be subjected to wear a black or white plain polo shirt </a:t>
            </a:r>
          </a:p>
          <a:p>
            <a:pPr>
              <a:lnSpc>
                <a:spcPct val="90000"/>
              </a:lnSpc>
            </a:pPr>
            <a:r>
              <a:rPr lang="en-US" sz="1100" dirty="0">
                <a:latin typeface="Times New Roman" panose="02020603050405020304" pitchFamily="18" charset="0"/>
                <a:cs typeface="Times New Roman" panose="02020603050405020304" pitchFamily="18" charset="0"/>
              </a:rPr>
              <a:t>Females it's mandatory to wear a white polo shirt (</a:t>
            </a:r>
            <a:r>
              <a:rPr lang="en-US" sz="1100" b="1" dirty="0">
                <a:latin typeface="Times New Roman" panose="02020603050405020304" pitchFamily="18" charset="0"/>
                <a:cs typeface="Times New Roman" panose="02020603050405020304" pitchFamily="18" charset="0"/>
              </a:rPr>
              <a:t>No Exception </a:t>
            </a:r>
            <a:r>
              <a:rPr lang="en-US" sz="1100" dirty="0">
                <a:latin typeface="Times New Roman" panose="02020603050405020304" pitchFamily="18" charset="0"/>
                <a:cs typeface="Times New Roman" panose="02020603050405020304" pitchFamily="18" charset="0"/>
              </a:rPr>
              <a:t>)</a:t>
            </a:r>
          </a:p>
          <a:p>
            <a:pPr>
              <a:lnSpc>
                <a:spcPct val="90000"/>
              </a:lnSpc>
            </a:pPr>
            <a:r>
              <a:rPr lang="en-US" sz="1100" dirty="0">
                <a:latin typeface="Times New Roman" panose="02020603050405020304" pitchFamily="18" charset="0"/>
                <a:cs typeface="Times New Roman" panose="02020603050405020304" pitchFamily="18" charset="0"/>
              </a:rPr>
              <a:t>Males- Its mandatory to wear a black polo shirt   (</a:t>
            </a:r>
            <a:r>
              <a:rPr lang="en-US" sz="1100" b="1" dirty="0">
                <a:latin typeface="Times New Roman" panose="02020603050405020304" pitchFamily="18" charset="0"/>
                <a:cs typeface="Times New Roman" panose="02020603050405020304" pitchFamily="18" charset="0"/>
              </a:rPr>
              <a:t>No Exception</a:t>
            </a:r>
            <a:r>
              <a:rPr lang="en-US" sz="1100" dirty="0">
                <a:latin typeface="Times New Roman" panose="02020603050405020304" pitchFamily="18" charset="0"/>
                <a:cs typeface="Times New Roman" panose="02020603050405020304" pitchFamily="18" charset="0"/>
              </a:rPr>
              <a:t>) </a:t>
            </a:r>
          </a:p>
          <a:p>
            <a:pPr>
              <a:lnSpc>
                <a:spcPct val="90000"/>
              </a:lnSpc>
            </a:pPr>
            <a:r>
              <a:rPr lang="en-US" sz="1100" dirty="0">
                <a:latin typeface="Times New Roman" panose="02020603050405020304" pitchFamily="18" charset="0"/>
                <a:cs typeface="Times New Roman" panose="02020603050405020304" pitchFamily="18" charset="0"/>
              </a:rPr>
              <a:t>This a professional picture that will be going into the yearbook and I will be uploading them onto the BSU Instagram and website. So that’s why it’s  mandatory to wear a polo shirt so we can look professional and united!</a:t>
            </a:r>
          </a:p>
          <a:p>
            <a:pPr>
              <a:lnSpc>
                <a:spcPct val="90000"/>
              </a:lnSpc>
            </a:pPr>
            <a:r>
              <a:rPr lang="en-US" sz="1100" dirty="0">
                <a:latin typeface="Times New Roman" panose="02020603050405020304" pitchFamily="18" charset="0"/>
                <a:cs typeface="Times New Roman" panose="02020603050405020304" pitchFamily="18" charset="0"/>
              </a:rPr>
              <a:t>No exceptions will be made for the shirts, If you happen to come the session not wearing the proper approve attire you will not be allowed to be in the picture. You will be seated </a:t>
            </a:r>
            <a:r>
              <a:rPr lang="en-US" sz="1100" b="1" dirty="0">
                <a:latin typeface="Times New Roman" panose="02020603050405020304" pitchFamily="18" charset="0"/>
                <a:cs typeface="Times New Roman" panose="02020603050405020304" pitchFamily="18" charset="0"/>
              </a:rPr>
              <a:t>OUT </a:t>
            </a:r>
          </a:p>
          <a:p>
            <a:pPr>
              <a:lnSpc>
                <a:spcPct val="90000"/>
              </a:lnSpc>
            </a:pPr>
            <a:r>
              <a:rPr lang="en-US" sz="1100" dirty="0">
                <a:latin typeface="Times New Roman" panose="02020603050405020304" pitchFamily="18" charset="0"/>
                <a:cs typeface="Times New Roman" panose="02020603050405020304" pitchFamily="18" charset="0"/>
              </a:rPr>
              <a:t>Here is what the shirt will look like . This is a basic design because we are trying to keep the price fair and reasonable for all our members. </a:t>
            </a:r>
          </a:p>
          <a:p>
            <a:pPr>
              <a:lnSpc>
                <a:spcPct val="90000"/>
              </a:lnSpc>
            </a:pPr>
            <a:endParaRPr lang="en-US" sz="1100" dirty="0">
              <a:latin typeface="Times New Roman" panose="02020603050405020304" pitchFamily="18" charset="0"/>
              <a:cs typeface="Times New Roman" panose="02020603050405020304" pitchFamily="18" charset="0"/>
            </a:endParaRPr>
          </a:p>
          <a:p>
            <a:pPr marL="0" indent="0">
              <a:lnSpc>
                <a:spcPct val="90000"/>
              </a:lnSpc>
              <a:buNone/>
            </a:pPr>
            <a:endParaRPr lang="en-US" sz="1100" dirty="0">
              <a:latin typeface="Times New Roman" panose="02020603050405020304" pitchFamily="18" charset="0"/>
              <a:cs typeface="Times New Roman" panose="02020603050405020304" pitchFamily="18" charset="0"/>
            </a:endParaRPr>
          </a:p>
        </p:txBody>
      </p:sp>
      <p:pic>
        <p:nvPicPr>
          <p:cNvPr id="17" name="bsu theme song ">
            <a:hlinkClick r:id="" action="ppaction://media"/>
            <a:extLst>
              <a:ext uri="{FF2B5EF4-FFF2-40B4-BE49-F238E27FC236}">
                <a16:creationId xmlns:a16="http://schemas.microsoft.com/office/drawing/2014/main" id="{B2AD550C-FB09-43FE-98C7-97002C0B3C06}"/>
              </a:ext>
            </a:extLst>
          </p:cNvPr>
          <p:cNvPicPr>
            <a:picLocks noChangeAspect="1"/>
          </p:cNvPicPr>
          <p:nvPr>
            <a:audioFile r:link="rId2"/>
            <p:extLst>
              <p:ext uri="{DAA4B4D4-6D71-4841-9C94-3DE7FCFB9230}">
                <p14:media xmlns:p14="http://schemas.microsoft.com/office/powerpoint/2010/main" r:embed="rId1">
                  <p14:bmkLst>
                    <p14:bmk name="Bookmark 1" time="2939.5632"/>
                    <p14:bmk name="Bookmark 2" time="2965.7299"/>
                  </p14:bmkLst>
                </p14:media>
              </p:ext>
            </p:extLst>
          </p:nvPr>
        </p:nvPicPr>
        <p:blipFill>
          <a:blip r:embed="rId8"/>
          <a:stretch>
            <a:fillRect/>
          </a:stretch>
        </p:blipFill>
        <p:spPr>
          <a:xfrm>
            <a:off x="201579" y="3184425"/>
            <a:ext cx="487363" cy="487363"/>
          </a:xfrm>
          <a:prstGeom prst="rect">
            <a:avLst/>
          </a:prstGeom>
        </p:spPr>
      </p:pic>
    </p:spTree>
    <p:extLst>
      <p:ext uri="{BB962C8B-B14F-4D97-AF65-F5344CB8AC3E}">
        <p14:creationId xmlns:p14="http://schemas.microsoft.com/office/powerpoint/2010/main" val="243572421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mediacall" presetSubtype="0" fill="hold" nodeType="clickEffect">
                                      <p:stCondLst>
                                        <p:cond delay="0"/>
                                      </p:stCondLst>
                                      <p:childTnLst>
                                        <p:cmd type="call" cmd="playFromBookmark(Bookmark 2)">
                                          <p:cBhvr>
                                            <p:cTn id="6" dur="4011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2.966)">
                                          <p:cBhvr>
                                            <p:cTn id="6" dur="4011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228B11A-FE43-48B7-BD5B-6562B8BB13BC}"/>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Topic 3 </a:t>
            </a:r>
            <a:br>
              <a:rPr lang="en-US" dirty="0">
                <a:solidFill>
                  <a:srgbClr val="FFFFFF"/>
                </a:solidFill>
              </a:rPr>
            </a:br>
            <a:r>
              <a:rPr lang="en-US" dirty="0">
                <a:solidFill>
                  <a:srgbClr val="FFFFFF"/>
                </a:solidFill>
              </a:rPr>
              <a:t>BSU Pants</a:t>
            </a:r>
            <a:br>
              <a:rPr lang="en-US" dirty="0">
                <a:solidFill>
                  <a:srgbClr val="FFFFFF"/>
                </a:solidFill>
              </a:rPr>
            </a:br>
            <a:r>
              <a:rPr lang="en-US" dirty="0">
                <a:solidFill>
                  <a:srgbClr val="FFFFFF"/>
                </a:solidFill>
              </a:rPr>
              <a:t>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4F9D99-A554-40FA-ADC2-C0E3BDBE1071}"/>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dirty="0">
                <a:latin typeface="Times New Roman" panose="02020603050405020304" pitchFamily="18" charset="0"/>
                <a:cs typeface="Times New Roman" panose="02020603050405020304" pitchFamily="18" charset="0"/>
              </a:rPr>
              <a:t> This is a </a:t>
            </a:r>
            <a:r>
              <a:rPr lang="en-US" sz="2000" b="1" dirty="0">
                <a:latin typeface="Times New Roman" panose="02020603050405020304" pitchFamily="18" charset="0"/>
                <a:cs typeface="Times New Roman" panose="02020603050405020304" pitchFamily="18" charset="0"/>
              </a:rPr>
              <a:t>Professional photo </a:t>
            </a:r>
            <a:r>
              <a:rPr lang="en-US" sz="2000" dirty="0">
                <a:latin typeface="Times New Roman" panose="02020603050405020304" pitchFamily="18" charset="0"/>
                <a:cs typeface="Times New Roman" panose="02020603050405020304" pitchFamily="18" charset="0"/>
              </a:rPr>
              <a:t>that will be going into the yearbook for the class of 2021 </a:t>
            </a:r>
          </a:p>
          <a:p>
            <a:pPr>
              <a:lnSpc>
                <a:spcPct val="90000"/>
              </a:lnSpc>
            </a:pPr>
            <a:r>
              <a:rPr lang="en-US" sz="2000" dirty="0">
                <a:latin typeface="Times New Roman" panose="02020603050405020304" pitchFamily="18" charset="0"/>
                <a:cs typeface="Times New Roman" panose="02020603050405020304" pitchFamily="18" charset="0"/>
              </a:rPr>
              <a:t>Please No ripped </a:t>
            </a:r>
            <a:r>
              <a:rPr lang="en-US" sz="2000" b="1" dirty="0">
                <a:latin typeface="Times New Roman" panose="02020603050405020304" pitchFamily="18" charset="0"/>
                <a:cs typeface="Times New Roman" panose="02020603050405020304" pitchFamily="18" charset="0"/>
              </a:rPr>
              <a:t>JEANS , </a:t>
            </a:r>
            <a:r>
              <a:rPr lang="en-US" sz="2000" dirty="0">
                <a:latin typeface="Times New Roman" panose="02020603050405020304" pitchFamily="18" charset="0"/>
                <a:cs typeface="Times New Roman" panose="02020603050405020304" pitchFamily="18" charset="0"/>
              </a:rPr>
              <a:t>this is a professional photo that will be in the yearbook and uploaded into the BSU website. So our goal is to look </a:t>
            </a:r>
            <a:r>
              <a:rPr lang="en-US" sz="2000" b="1" dirty="0">
                <a:latin typeface="Times New Roman" panose="02020603050405020304" pitchFamily="18" charset="0"/>
                <a:cs typeface="Times New Roman" panose="02020603050405020304" pitchFamily="18" charset="0"/>
              </a:rPr>
              <a:t>Professional!</a:t>
            </a:r>
          </a:p>
          <a:p>
            <a:pPr>
              <a:lnSpc>
                <a:spcPct val="90000"/>
              </a:lnSpc>
            </a:pPr>
            <a:r>
              <a:rPr lang="en-US" sz="2000" dirty="0">
                <a:latin typeface="Times New Roman" panose="02020603050405020304" pitchFamily="18" charset="0"/>
                <a:cs typeface="Times New Roman" panose="02020603050405020304" pitchFamily="18" charset="0"/>
              </a:rPr>
              <a:t>I've sent a poll in the GROUPME  at  12:40 pm </a:t>
            </a:r>
          </a:p>
          <a:p>
            <a:pPr>
              <a:lnSpc>
                <a:spcPct val="90000"/>
              </a:lnSpc>
            </a:pPr>
            <a:r>
              <a:rPr lang="en-US" sz="2000" dirty="0">
                <a:latin typeface="Times New Roman" panose="02020603050405020304" pitchFamily="18" charset="0"/>
                <a:cs typeface="Times New Roman" panose="02020603050405020304" pitchFamily="18" charset="0"/>
              </a:rPr>
              <a:t>The poll will close on </a:t>
            </a:r>
            <a:r>
              <a:rPr lang="en-US" sz="2000" b="1" dirty="0">
                <a:latin typeface="Times New Roman" panose="02020603050405020304" pitchFamily="18" charset="0"/>
                <a:cs typeface="Times New Roman" panose="02020603050405020304" pitchFamily="18" charset="0"/>
              </a:rPr>
              <a:t>(November 6th, 2020</a:t>
            </a:r>
            <a:r>
              <a:rPr lang="en-US" sz="2000" dirty="0">
                <a:latin typeface="Times New Roman" panose="02020603050405020304" pitchFamily="18" charset="0"/>
                <a:cs typeface="Times New Roman" panose="02020603050405020304" pitchFamily="18" charset="0"/>
              </a:rPr>
              <a:t>) at 8:00 am </a:t>
            </a:r>
          </a:p>
          <a:p>
            <a:pPr>
              <a:lnSpc>
                <a:spcPct val="90000"/>
              </a:lnSpc>
            </a:pPr>
            <a:r>
              <a:rPr lang="en-US" sz="2000" dirty="0">
                <a:latin typeface="Times New Roman" panose="02020603050405020304" pitchFamily="18" charset="0"/>
                <a:cs typeface="Times New Roman" panose="02020603050405020304" pitchFamily="18" charset="0"/>
              </a:rPr>
              <a:t>Once the poll has been closed Majority vote wins and the bottom with the most votes will be required to wear it on the day of the photoshoot</a:t>
            </a:r>
            <a:r>
              <a:rPr lang="en-US" sz="2000" dirty="0"/>
              <a:t>. </a:t>
            </a:r>
          </a:p>
          <a:p>
            <a:pPr>
              <a:lnSpc>
                <a:spcPct val="90000"/>
              </a:lnSpc>
            </a:pPr>
            <a:r>
              <a:rPr lang="en-US" sz="2000" dirty="0">
                <a:latin typeface="Times New Roman" panose="02020603050405020304" pitchFamily="18" charset="0"/>
                <a:cs typeface="Times New Roman" panose="02020603050405020304" pitchFamily="18" charset="0"/>
              </a:rPr>
              <a:t>If you arrive to the photo session with rip jeans or anything </a:t>
            </a:r>
            <a:r>
              <a:rPr lang="en-US" sz="2000" b="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following the approved attire you will be seated out from the photo.  No </a:t>
            </a:r>
            <a:r>
              <a:rPr lang="en-US" sz="2000" b="1" dirty="0">
                <a:latin typeface="Times New Roman" panose="02020603050405020304" pitchFamily="18" charset="0"/>
                <a:cs typeface="Times New Roman" panose="02020603050405020304" pitchFamily="18" charset="0"/>
              </a:rPr>
              <a:t>Exception . </a:t>
            </a:r>
            <a:endParaRPr lang="en-US" sz="2000" dirty="0">
              <a:latin typeface="Times New Roman" panose="02020603050405020304" pitchFamily="18" charset="0"/>
              <a:cs typeface="Times New Roman" panose="02020603050405020304" pitchFamily="18" charset="0"/>
            </a:endParaRPr>
          </a:p>
          <a:p>
            <a:pPr>
              <a:lnSpc>
                <a:spcPct val="90000"/>
              </a:lnSpc>
            </a:pPr>
            <a:endParaRPr lang="en-US" sz="2000" dirty="0">
              <a:latin typeface="Times New Roman" panose="02020603050405020304" pitchFamily="18" charset="0"/>
              <a:cs typeface="Times New Roman" panose="02020603050405020304" pitchFamily="18" charset="0"/>
            </a:endParaRPr>
          </a:p>
          <a:p>
            <a:pPr>
              <a:lnSpc>
                <a:spcPct val="90000"/>
              </a:lnSpc>
            </a:pPr>
            <a:endParaRPr lang="en-US" sz="2000" dirty="0"/>
          </a:p>
        </p:txBody>
      </p:sp>
      <p:pic>
        <p:nvPicPr>
          <p:cNvPr id="16" name="bsu theme song ">
            <a:hlinkClick r:id="" action="ppaction://media"/>
            <a:extLst>
              <a:ext uri="{FF2B5EF4-FFF2-40B4-BE49-F238E27FC236}">
                <a16:creationId xmlns:a16="http://schemas.microsoft.com/office/drawing/2014/main" id="{8FCEDAEE-C6EF-4570-A487-41A5E0D52131}"/>
              </a:ext>
            </a:extLst>
          </p:cNvPr>
          <p:cNvPicPr>
            <a:picLocks noChangeAspect="1"/>
          </p:cNvPicPr>
          <p:nvPr>
            <a:audioFile r:link="rId2"/>
            <p:extLst>
              <p:ext uri="{DAA4B4D4-6D71-4841-9C94-3DE7FCFB9230}">
                <p14:media xmlns:p14="http://schemas.microsoft.com/office/powerpoint/2010/main" r:embed="rId1">
                  <p14:bmkLst>
                    <p14:bmk name="Bookmark 1" time="2939.5632"/>
                    <p14:bmk name="Bookmark 2" time="2965.7299"/>
                  </p14:bmkLst>
                </p14:media>
              </p:ext>
            </p:extLst>
          </p:nvPr>
        </p:nvPicPr>
        <p:blipFill>
          <a:blip r:embed="rId5"/>
          <a:stretch>
            <a:fillRect/>
          </a:stretch>
        </p:blipFill>
        <p:spPr>
          <a:xfrm>
            <a:off x="2063608" y="4194109"/>
            <a:ext cx="487363" cy="487363"/>
          </a:xfrm>
          <a:prstGeom prst="rect">
            <a:avLst/>
          </a:prstGeom>
        </p:spPr>
      </p:pic>
    </p:spTree>
    <p:extLst>
      <p:ext uri="{BB962C8B-B14F-4D97-AF65-F5344CB8AC3E}">
        <p14:creationId xmlns:p14="http://schemas.microsoft.com/office/powerpoint/2010/main" val="173840289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mediacall" presetSubtype="0" fill="hold" nodeType="clickEffect">
                                      <p:stCondLst>
                                        <p:cond delay="0"/>
                                      </p:stCondLst>
                                      <p:childTnLst>
                                        <p:cmd type="call" cmd="playFromBookmark(Bookmark 2)">
                                          <p:cBhvr>
                                            <p:cTn id="6" dur="4011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2.966)">
                                          <p:cBhvr>
                                            <p:cTn id="6" dur="4011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9210-AAB7-4096-B138-BCF07CE2F334}"/>
              </a:ext>
            </a:extLst>
          </p:cNvPr>
          <p:cNvSpPr>
            <a:spLocks noGrp="1"/>
          </p:cNvSpPr>
          <p:nvPr>
            <p:ph type="title"/>
          </p:nvPr>
        </p:nvSpPr>
        <p:spPr>
          <a:xfrm>
            <a:off x="1295402" y="982132"/>
            <a:ext cx="9601196" cy="1303867"/>
          </a:xfrm>
        </p:spPr>
        <p:txBody>
          <a:bodyPr>
            <a:normAutofit/>
          </a:bodyPr>
          <a:lstStyle/>
          <a:p>
            <a:pPr>
              <a:lnSpc>
                <a:spcPct val="90000"/>
              </a:lnSpc>
            </a:pPr>
            <a:r>
              <a:rPr lang="en-US" sz="4100"/>
              <a:t>Topic 4 </a:t>
            </a:r>
            <a:br>
              <a:rPr lang="en-US" sz="4100"/>
            </a:br>
            <a:r>
              <a:rPr lang="en-US" sz="4100"/>
              <a:t>Location/ Scenery </a:t>
            </a:r>
          </a:p>
        </p:txBody>
      </p:sp>
      <p:sp>
        <p:nvSpPr>
          <p:cNvPr id="3" name="Content Placeholder 2">
            <a:extLst>
              <a:ext uri="{FF2B5EF4-FFF2-40B4-BE49-F238E27FC236}">
                <a16:creationId xmlns:a16="http://schemas.microsoft.com/office/drawing/2014/main" id="{8A1A85A7-7F95-41BC-9FEC-41672F72E7A2}"/>
              </a:ext>
            </a:extLst>
          </p:cNvPr>
          <p:cNvSpPr>
            <a:spLocks noGrp="1"/>
          </p:cNvSpPr>
          <p:nvPr>
            <p:ph idx="1"/>
          </p:nvPr>
        </p:nvSpPr>
        <p:spPr>
          <a:xfrm>
            <a:off x="1295402" y="2556932"/>
            <a:ext cx="6256866" cy="3318936"/>
          </a:xfrm>
        </p:spPr>
        <p:txBody>
          <a:bodyPr>
            <a:normAutofit/>
          </a:bodyPr>
          <a:lstStyle/>
          <a:p>
            <a:pPr marL="0" indent="0">
              <a:lnSpc>
                <a:spcPct val="90000"/>
              </a:lnSpc>
              <a:buNone/>
            </a:pPr>
            <a:endParaRPr lang="en-US" sz="1100" dirty="0">
              <a:latin typeface="Times New Roman" panose="02020603050405020304" pitchFamily="18" charset="0"/>
              <a:cs typeface="Times New Roman" panose="02020603050405020304" pitchFamily="18" charset="0"/>
            </a:endParaRPr>
          </a:p>
          <a:p>
            <a:pPr>
              <a:lnSpc>
                <a:spcPct val="90000"/>
              </a:lnSpc>
            </a:pPr>
            <a:r>
              <a:rPr lang="en-US" sz="1100" dirty="0">
                <a:latin typeface="Times New Roman" panose="02020603050405020304" pitchFamily="18" charset="0"/>
                <a:cs typeface="Times New Roman" panose="02020603050405020304" pitchFamily="18" charset="0"/>
              </a:rPr>
              <a:t>Club Pictures will be taken at Plantation High School </a:t>
            </a:r>
          </a:p>
          <a:p>
            <a:pPr>
              <a:lnSpc>
                <a:spcPct val="90000"/>
              </a:lnSpc>
            </a:pPr>
            <a:r>
              <a:rPr lang="en-US" sz="1100" dirty="0">
                <a:latin typeface="Times New Roman" panose="02020603050405020304" pitchFamily="18" charset="0"/>
                <a:cs typeface="Times New Roman" panose="02020603050405020304" pitchFamily="18" charset="0"/>
              </a:rPr>
              <a:t>Choices of locations (</a:t>
            </a:r>
            <a:r>
              <a:rPr lang="en-US" sz="1100" b="1" dirty="0">
                <a:latin typeface="Times New Roman" panose="02020603050405020304" pitchFamily="18" charset="0"/>
                <a:cs typeface="Times New Roman" panose="02020603050405020304" pitchFamily="18" charset="0"/>
              </a:rPr>
              <a:t>Front of the school, back of the school, Courtyard section </a:t>
            </a:r>
            <a:r>
              <a:rPr lang="en-US" sz="1100" dirty="0">
                <a:latin typeface="Times New Roman" panose="02020603050405020304" pitchFamily="18" charset="0"/>
                <a:cs typeface="Times New Roman" panose="02020603050405020304" pitchFamily="18" charset="0"/>
              </a:rPr>
              <a:t>) </a:t>
            </a:r>
          </a:p>
          <a:p>
            <a:pPr>
              <a:lnSpc>
                <a:spcPct val="90000"/>
              </a:lnSpc>
            </a:pPr>
            <a:r>
              <a:rPr lang="en-US" sz="1100" dirty="0">
                <a:latin typeface="Times New Roman" panose="02020603050405020304" pitchFamily="18" charset="0"/>
                <a:cs typeface="Times New Roman" panose="02020603050405020304" pitchFamily="18" charset="0"/>
              </a:rPr>
              <a:t>It's mandatory that pictures are taken on school property</a:t>
            </a:r>
          </a:p>
          <a:p>
            <a:pPr>
              <a:lnSpc>
                <a:spcPct val="90000"/>
              </a:lnSpc>
            </a:pPr>
            <a:r>
              <a:rPr lang="en-US" sz="1100" dirty="0">
                <a:latin typeface="Times New Roman" panose="02020603050405020304" pitchFamily="18" charset="0"/>
                <a:cs typeface="Times New Roman" panose="02020603050405020304" pitchFamily="18" charset="0"/>
              </a:rPr>
              <a:t>Please have an </a:t>
            </a:r>
            <a:r>
              <a:rPr lang="en-US" sz="1100" b="1" dirty="0">
                <a:latin typeface="Times New Roman" panose="02020603050405020304" pitchFamily="18" charset="0"/>
                <a:cs typeface="Times New Roman" panose="02020603050405020304" pitchFamily="18" charset="0"/>
              </a:rPr>
              <a:t>ID Badge</a:t>
            </a:r>
            <a:r>
              <a:rPr lang="en-US" sz="1100" dirty="0">
                <a:latin typeface="Times New Roman" panose="02020603050405020304" pitchFamily="18" charset="0"/>
                <a:cs typeface="Times New Roman" panose="02020603050405020304" pitchFamily="18" charset="0"/>
              </a:rPr>
              <a:t> and a</a:t>
            </a:r>
            <a:r>
              <a:rPr lang="en-US" sz="1100" b="1" dirty="0">
                <a:latin typeface="Times New Roman" panose="02020603050405020304" pitchFamily="18" charset="0"/>
                <a:cs typeface="Times New Roman" panose="02020603050405020304" pitchFamily="18" charset="0"/>
              </a:rPr>
              <a:t> Mask </a:t>
            </a:r>
            <a:r>
              <a:rPr lang="en-US" sz="1100" dirty="0">
                <a:latin typeface="Times New Roman" panose="02020603050405020304" pitchFamily="18" charset="0"/>
                <a:cs typeface="Times New Roman" panose="02020603050405020304" pitchFamily="18" charset="0"/>
              </a:rPr>
              <a:t>when entering school property.   </a:t>
            </a:r>
          </a:p>
          <a:p>
            <a:pPr>
              <a:lnSpc>
                <a:spcPct val="90000"/>
              </a:lnSpc>
            </a:pPr>
            <a:r>
              <a:rPr lang="en-US" sz="1100" dirty="0">
                <a:latin typeface="Times New Roman" panose="02020603050405020304" pitchFamily="18" charset="0"/>
                <a:cs typeface="Times New Roman" panose="02020603050405020304" pitchFamily="18" charset="0"/>
              </a:rPr>
              <a:t>There will be  sanitizing involved wherever you all go within the building ( with security in tow) </a:t>
            </a:r>
          </a:p>
          <a:p>
            <a:pPr>
              <a:lnSpc>
                <a:spcPct val="90000"/>
              </a:lnSpc>
            </a:pPr>
            <a:r>
              <a:rPr lang="en-US" sz="1100" dirty="0">
                <a:latin typeface="Times New Roman" panose="02020603050405020304" pitchFamily="18" charset="0"/>
                <a:cs typeface="Times New Roman" panose="02020603050405020304" pitchFamily="18" charset="0"/>
              </a:rPr>
              <a:t> Social distancing will be an issue if members are not following protocol.</a:t>
            </a:r>
          </a:p>
          <a:p>
            <a:pPr>
              <a:lnSpc>
                <a:spcPct val="90000"/>
              </a:lnSpc>
            </a:pPr>
            <a:r>
              <a:rPr lang="en-US" sz="1100" dirty="0">
                <a:latin typeface="Times New Roman" panose="02020603050405020304" pitchFamily="18" charset="0"/>
                <a:cs typeface="Times New Roman" panose="02020603050405020304" pitchFamily="18" charset="0"/>
              </a:rPr>
              <a:t>Social distance is required until actual photo is taken </a:t>
            </a:r>
          </a:p>
          <a:p>
            <a:pPr>
              <a:lnSpc>
                <a:spcPct val="90000"/>
              </a:lnSpc>
            </a:pPr>
            <a:r>
              <a:rPr lang="en-US" sz="1100" dirty="0">
                <a:latin typeface="Times New Roman" panose="02020603050405020304" pitchFamily="18" charset="0"/>
                <a:cs typeface="Times New Roman" panose="02020603050405020304" pitchFamily="18" charset="0"/>
              </a:rPr>
              <a:t>Regarding keeping mask on during photo shoots hasn’t been decided this topic is declared under (To be discussed ) </a:t>
            </a:r>
          </a:p>
          <a:p>
            <a:pPr>
              <a:lnSpc>
                <a:spcPct val="90000"/>
              </a:lnSpc>
            </a:pPr>
            <a:r>
              <a:rPr lang="en-US" sz="1100" dirty="0">
                <a:latin typeface="Times New Roman" panose="02020603050405020304" pitchFamily="18" charset="0"/>
                <a:cs typeface="Times New Roman" panose="02020603050405020304" pitchFamily="18" charset="0"/>
              </a:rPr>
              <a:t>We are waiting to hear what the proper protocol will be to ensure of members safety. </a:t>
            </a:r>
          </a:p>
          <a:p>
            <a:pPr>
              <a:lnSpc>
                <a:spcPct val="90000"/>
              </a:lnSpc>
            </a:pPr>
            <a:endParaRPr lang="en-US" sz="1100" dirty="0">
              <a:latin typeface="Times New Roman" panose="02020603050405020304" pitchFamily="18" charset="0"/>
              <a:cs typeface="Times New Roman" panose="02020603050405020304" pitchFamily="18" charset="0"/>
            </a:endParaRPr>
          </a:p>
          <a:p>
            <a:pPr>
              <a:lnSpc>
                <a:spcPct val="90000"/>
              </a:lnSpc>
            </a:pPr>
            <a:endParaRPr lang="en-US" sz="1100" dirty="0">
              <a:latin typeface="Times New Roman" panose="02020603050405020304" pitchFamily="18" charset="0"/>
              <a:cs typeface="Times New Roman" panose="02020603050405020304" pitchFamily="18" charset="0"/>
            </a:endParaRPr>
          </a:p>
          <a:p>
            <a:pPr>
              <a:lnSpc>
                <a:spcPct val="90000"/>
              </a:lnSpc>
            </a:pPr>
            <a:endParaRPr lang="en-US" sz="1100" dirty="0">
              <a:latin typeface="Times New Roman" panose="02020603050405020304" pitchFamily="18" charset="0"/>
              <a:cs typeface="Times New Roman" panose="02020603050405020304" pitchFamily="18" charset="0"/>
            </a:endParaRPr>
          </a:p>
          <a:p>
            <a:pPr marL="0" indent="0">
              <a:lnSpc>
                <a:spcPct val="90000"/>
              </a:lnSpc>
              <a:buNone/>
            </a:pPr>
            <a:endParaRPr lang="en-US" sz="1100" dirty="0"/>
          </a:p>
        </p:txBody>
      </p:sp>
      <p:pic>
        <p:nvPicPr>
          <p:cNvPr id="3074" name="Picture 2" descr="Welcome to Plantation High School!">
            <a:extLst>
              <a:ext uri="{FF2B5EF4-FFF2-40B4-BE49-F238E27FC236}">
                <a16:creationId xmlns:a16="http://schemas.microsoft.com/office/drawing/2014/main" id="{BA7ECBEA-4183-4A15-A61E-D9D46AF98FAF}"/>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21" name="bsu theme song ">
            <a:hlinkClick r:id="" action="ppaction://media"/>
            <a:extLst>
              <a:ext uri="{FF2B5EF4-FFF2-40B4-BE49-F238E27FC236}">
                <a16:creationId xmlns:a16="http://schemas.microsoft.com/office/drawing/2014/main" id="{73625A43-0D85-453E-BA71-D012ED6AF7AD}"/>
              </a:ext>
            </a:extLst>
          </p:cNvPr>
          <p:cNvPicPr>
            <a:picLocks noChangeAspect="1"/>
          </p:cNvPicPr>
          <p:nvPr>
            <a:audioFile r:link="rId2"/>
            <p:extLst>
              <p:ext uri="{DAA4B4D4-6D71-4841-9C94-3DE7FCFB9230}">
                <p14:media xmlns:p14="http://schemas.microsoft.com/office/powerpoint/2010/main" r:embed="rId1">
                  <p14:bmkLst>
                    <p14:bmk name="Bookmark 1" time="2939.5632"/>
                    <p14:bmk name="Bookmark 2" time="2965.7299"/>
                  </p14:bmkLst>
                </p14:media>
              </p:ext>
            </p:extLst>
          </p:nvPr>
        </p:nvPicPr>
        <p:blipFill>
          <a:blip r:embed="rId6"/>
          <a:stretch>
            <a:fillRect/>
          </a:stretch>
        </p:blipFill>
        <p:spPr>
          <a:xfrm>
            <a:off x="164358" y="3185318"/>
            <a:ext cx="487363" cy="487363"/>
          </a:xfrm>
          <a:prstGeom prst="rect">
            <a:avLst/>
          </a:prstGeom>
        </p:spPr>
      </p:pic>
    </p:spTree>
    <p:extLst>
      <p:ext uri="{BB962C8B-B14F-4D97-AF65-F5344CB8AC3E}">
        <p14:creationId xmlns:p14="http://schemas.microsoft.com/office/powerpoint/2010/main" val="158374702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mediacall" presetSubtype="0" fill="hold" nodeType="clickEffect">
                                      <p:stCondLst>
                                        <p:cond delay="0"/>
                                      </p:stCondLst>
                                      <p:childTnLst>
                                        <p:cmd type="call" cmd="playFromBookmark(Bookmark 2)">
                                          <p:cBhvr>
                                            <p:cTn id="6" dur="4011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2.966)">
                                          <p:cBhvr>
                                            <p:cTn id="6" dur="4011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Widescreen</PresentationFormat>
  <Paragraphs>56</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Times New Roman</vt:lpstr>
      <vt:lpstr>Organic</vt:lpstr>
      <vt:lpstr>BSU Topics </vt:lpstr>
      <vt:lpstr>Club Dues </vt:lpstr>
      <vt:lpstr>Topic 1 Graduation Cords </vt:lpstr>
      <vt:lpstr>Topic 2 BSU Senior Shirts</vt:lpstr>
      <vt:lpstr>Topic 3  BSU Pants  </vt:lpstr>
      <vt:lpstr>Topic 4  Location/ Scenery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BSU Topics </dc:title>
  <dc:creator>Shameka Griffin</dc:creator>
  <cp:lastModifiedBy>Shameka Griffin</cp:lastModifiedBy>
  <cp:revision>1</cp:revision>
  <dcterms:created xsi:type="dcterms:W3CDTF">2020-11-04T20:01:54Z</dcterms:created>
  <dcterms:modified xsi:type="dcterms:W3CDTF">2020-11-04T20:01:54Z</dcterms:modified>
</cp:coreProperties>
</file>